
<file path=[Content_Types].xml><?xml version="1.0" encoding="utf-8"?>
<Types xmlns="http://schemas.openxmlformats.org/package/2006/content-types">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6" r:id="rId19"/>
    <p:sldId id="275" r:id="rId20"/>
    <p:sldId id="277" r:id="rId21"/>
    <p:sldId id="278" r:id="rId22"/>
    <p:sldId id="279" r:id="rId23"/>
    <p:sldId id="280" r:id="rId24"/>
    <p:sldId id="281" r:id="rId25"/>
    <p:sldId id="289" r:id="rId26"/>
    <p:sldId id="282" r:id="rId27"/>
    <p:sldId id="283" r:id="rId28"/>
    <p:sldId id="284" r:id="rId29"/>
    <p:sldId id="285" r:id="rId30"/>
    <p:sldId id="286" r:id="rId31"/>
    <p:sldId id="288" r:id="rId32"/>
    <p:sldId id="290" r:id="rId33"/>
    <p:sldId id="291" r:id="rId34"/>
    <p:sldId id="292" r:id="rId35"/>
    <p:sldId id="293" r:id="rId36"/>
    <p:sldId id="294" r:id="rId37"/>
    <p:sldId id="295" r:id="rId38"/>
    <p:sldId id="296" r:id="rId39"/>
    <p:sldId id="260" r:id="rId40"/>
    <p:sldId id="297" r:id="rId41"/>
    <p:sldId id="28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8" d="100"/>
          <a:sy n="88" d="100"/>
        </p:scale>
        <p:origin x="46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529D22AB-C7C3-4703-B176-35051BC6C0CA}" type="datetimeFigureOut">
              <a:rPr lang="en-AU" smtClean="0"/>
              <a:t>27/10/2023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6A6E3A22-5F9C-4AE4-8202-F42D5666CA99}" type="slidenum">
              <a:rPr lang="en-AU" smtClean="0"/>
              <a:t>‹#›</a:t>
            </a:fld>
            <a:endParaRPr lang="en-AU"/>
          </a:p>
        </p:txBody>
      </p:sp>
    </p:spTree>
    <p:extLst>
      <p:ext uri="{BB962C8B-B14F-4D97-AF65-F5344CB8AC3E}">
        <p14:creationId xmlns:p14="http://schemas.microsoft.com/office/powerpoint/2010/main" val="1028900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529D22AB-C7C3-4703-B176-35051BC6C0CA}" type="datetimeFigureOut">
              <a:rPr lang="en-AU" smtClean="0"/>
              <a:t>27/10/2023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6A6E3A22-5F9C-4AE4-8202-F42D5666CA99}" type="slidenum">
              <a:rPr lang="en-AU" smtClean="0"/>
              <a:t>‹#›</a:t>
            </a:fld>
            <a:endParaRPr lang="en-AU"/>
          </a:p>
        </p:txBody>
      </p:sp>
    </p:spTree>
    <p:extLst>
      <p:ext uri="{BB962C8B-B14F-4D97-AF65-F5344CB8AC3E}">
        <p14:creationId xmlns:p14="http://schemas.microsoft.com/office/powerpoint/2010/main" val="22297621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29D22AB-C7C3-4703-B176-35051BC6C0CA}" type="datetimeFigureOut">
              <a:rPr lang="en-AU" smtClean="0"/>
              <a:t>27/10/2023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6A6E3A22-5F9C-4AE4-8202-F42D5666CA99}" type="slidenum">
              <a:rPr lang="en-AU" smtClean="0"/>
              <a:t>‹#›</a:t>
            </a:fld>
            <a:endParaRPr lang="en-AU"/>
          </a:p>
        </p:txBody>
      </p:sp>
    </p:spTree>
    <p:extLst>
      <p:ext uri="{BB962C8B-B14F-4D97-AF65-F5344CB8AC3E}">
        <p14:creationId xmlns:p14="http://schemas.microsoft.com/office/powerpoint/2010/main" val="661259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529D22AB-C7C3-4703-B176-35051BC6C0CA}" type="datetimeFigureOut">
              <a:rPr lang="en-AU" smtClean="0"/>
              <a:t>27/10/2023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6A6E3A22-5F9C-4AE4-8202-F42D5666CA99}" type="slidenum">
              <a:rPr lang="en-AU" smtClean="0"/>
              <a:t>‹#›</a:t>
            </a:fld>
            <a:endParaRPr lang="en-AU"/>
          </a:p>
        </p:txBody>
      </p:sp>
    </p:spTree>
    <p:extLst>
      <p:ext uri="{BB962C8B-B14F-4D97-AF65-F5344CB8AC3E}">
        <p14:creationId xmlns:p14="http://schemas.microsoft.com/office/powerpoint/2010/main" val="3014751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529D22AB-C7C3-4703-B176-35051BC6C0CA}" type="datetimeFigureOut">
              <a:rPr lang="en-AU" smtClean="0"/>
              <a:t>27/10/2023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6A6E3A22-5F9C-4AE4-8202-F42D5666CA99}" type="slidenum">
              <a:rPr lang="en-AU" smtClean="0"/>
              <a:t>‹#›</a:t>
            </a:fld>
            <a:endParaRPr lang="en-AU"/>
          </a:p>
        </p:txBody>
      </p:sp>
    </p:spTree>
    <p:extLst>
      <p:ext uri="{BB962C8B-B14F-4D97-AF65-F5344CB8AC3E}">
        <p14:creationId xmlns:p14="http://schemas.microsoft.com/office/powerpoint/2010/main" val="13531935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529D22AB-C7C3-4703-B176-35051BC6C0CA}" type="datetimeFigureOut">
              <a:rPr lang="en-AU" smtClean="0"/>
              <a:t>27/10/2023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6A6E3A22-5F9C-4AE4-8202-F42D5666CA99}" type="slidenum">
              <a:rPr lang="en-AU" smtClean="0"/>
              <a:t>‹#›</a:t>
            </a:fld>
            <a:endParaRPr lang="en-AU"/>
          </a:p>
        </p:txBody>
      </p:sp>
    </p:spTree>
    <p:extLst>
      <p:ext uri="{BB962C8B-B14F-4D97-AF65-F5344CB8AC3E}">
        <p14:creationId xmlns:p14="http://schemas.microsoft.com/office/powerpoint/2010/main" val="18784292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9D22AB-C7C3-4703-B176-35051BC6C0CA}" type="datetimeFigureOut">
              <a:rPr lang="en-AU" smtClean="0"/>
              <a:t>27/10/2023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6A6E3A22-5F9C-4AE4-8202-F42D5666CA99}" type="slidenum">
              <a:rPr lang="en-AU" smtClean="0"/>
              <a:t>‹#›</a:t>
            </a:fld>
            <a:endParaRPr lang="en-AU"/>
          </a:p>
        </p:txBody>
      </p:sp>
    </p:spTree>
    <p:extLst>
      <p:ext uri="{BB962C8B-B14F-4D97-AF65-F5344CB8AC3E}">
        <p14:creationId xmlns:p14="http://schemas.microsoft.com/office/powerpoint/2010/main" val="9445169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29D22AB-C7C3-4703-B176-35051BC6C0CA}" type="datetimeFigureOut">
              <a:rPr lang="en-AU" smtClean="0"/>
              <a:t>27/10/2023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6A6E3A22-5F9C-4AE4-8202-F42D5666CA99}" type="slidenum">
              <a:rPr lang="en-AU" smtClean="0"/>
              <a:t>‹#›</a:t>
            </a:fld>
            <a:endParaRPr lang="en-AU"/>
          </a:p>
        </p:txBody>
      </p:sp>
    </p:spTree>
    <p:extLst>
      <p:ext uri="{BB962C8B-B14F-4D97-AF65-F5344CB8AC3E}">
        <p14:creationId xmlns:p14="http://schemas.microsoft.com/office/powerpoint/2010/main" val="39812269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29D22AB-C7C3-4703-B176-35051BC6C0CA}" type="datetimeFigureOut">
              <a:rPr lang="en-AU" smtClean="0"/>
              <a:t>27/10/2023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6A6E3A22-5F9C-4AE4-8202-F42D5666CA99}" type="slidenum">
              <a:rPr lang="en-AU" smtClean="0"/>
              <a:t>‹#›</a:t>
            </a:fld>
            <a:endParaRPr lang="en-AU"/>
          </a:p>
        </p:txBody>
      </p:sp>
    </p:spTree>
    <p:extLst>
      <p:ext uri="{BB962C8B-B14F-4D97-AF65-F5344CB8AC3E}">
        <p14:creationId xmlns:p14="http://schemas.microsoft.com/office/powerpoint/2010/main" val="32271289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529D22AB-C7C3-4703-B176-35051BC6C0CA}" type="datetimeFigureOut">
              <a:rPr lang="en-AU" smtClean="0"/>
              <a:t>27/10/2023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6A6E3A22-5F9C-4AE4-8202-F42D5666CA99}" type="slidenum">
              <a:rPr lang="en-AU" smtClean="0"/>
              <a:t>‹#›</a:t>
            </a:fld>
            <a:endParaRPr lang="en-AU"/>
          </a:p>
        </p:txBody>
      </p:sp>
    </p:spTree>
    <p:extLst>
      <p:ext uri="{BB962C8B-B14F-4D97-AF65-F5344CB8AC3E}">
        <p14:creationId xmlns:p14="http://schemas.microsoft.com/office/powerpoint/2010/main" val="3626371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529D22AB-C7C3-4703-B176-35051BC6C0CA}" type="datetimeFigureOut">
              <a:rPr lang="en-AU" smtClean="0"/>
              <a:t>27/10/2023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6A6E3A22-5F9C-4AE4-8202-F42D5666CA99}" type="slidenum">
              <a:rPr lang="en-AU" smtClean="0"/>
              <a:t>‹#›</a:t>
            </a:fld>
            <a:endParaRPr lang="en-AU"/>
          </a:p>
        </p:txBody>
      </p:sp>
    </p:spTree>
    <p:extLst>
      <p:ext uri="{BB962C8B-B14F-4D97-AF65-F5344CB8AC3E}">
        <p14:creationId xmlns:p14="http://schemas.microsoft.com/office/powerpoint/2010/main" val="32304455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9D22AB-C7C3-4703-B176-35051BC6C0CA}" type="datetimeFigureOut">
              <a:rPr lang="en-AU" smtClean="0"/>
              <a:t>27/10/2023</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6E3A22-5F9C-4AE4-8202-F42D5666CA99}" type="slidenum">
              <a:rPr lang="en-AU" smtClean="0"/>
              <a:t>‹#›</a:t>
            </a:fld>
            <a:endParaRPr lang="en-AU"/>
          </a:p>
        </p:txBody>
      </p:sp>
    </p:spTree>
    <p:extLst>
      <p:ext uri="{BB962C8B-B14F-4D97-AF65-F5344CB8AC3E}">
        <p14:creationId xmlns:p14="http://schemas.microsoft.com/office/powerpoint/2010/main" val="12919954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wmf"/></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www.theprojectdefinition.com/standard-specification/" TargetMode="External"/><Relationship Id="rId2" Type="http://schemas.openxmlformats.org/officeDocument/2006/relationships/hyperlink" Target="https://constructionblog.autodesk.com/what-are-construction-specifications/#:~:text=Construction%20specifications%2C%20or%20specs%2C%20detail,quality%20of%20workmanship%20under%20contract.%E2%80%9D"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cevnews.in/2022/06/different-types-of-outgoings-required-to-maintain-the-revenue-of-the-building/" TargetMode="External"/><Relationship Id="rId2" Type="http://schemas.openxmlformats.org/officeDocument/2006/relationships/hyperlink" Target="https://www.buyingfor.vic.gov.au/specification-writing-goods-and-services-procurement-guide" TargetMode="External"/><Relationship Id="rId1" Type="http://schemas.openxmlformats.org/officeDocument/2006/relationships/slideLayout" Target="../slideLayouts/slideLayout2.xml"/><Relationship Id="rId4" Type="http://schemas.openxmlformats.org/officeDocument/2006/relationships/hyperlink" Target="https://www.civilprojectsonline.com/building-construction/capitalized-value-and-years-purchase-property-valuation-system/"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s://theconstructor.org/construction/valuation-of-building-methods-calculation/33091/" TargetMode="External"/><Relationship Id="rId2" Type="http://schemas.openxmlformats.org/officeDocument/2006/relationships/hyperlink" Target="https://corporatefinanceinstitute.com/resources/valuation/cost-approach-real-estat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09164" y="129907"/>
            <a:ext cx="9144000" cy="1508236"/>
          </a:xfrm>
        </p:spPr>
        <p:txBody>
          <a:bodyPr>
            <a:normAutofit fontScale="90000"/>
          </a:bodyPr>
          <a:lstStyle/>
          <a:p>
            <a:pPr algn="ctr"/>
            <a:r>
              <a:rPr lang="en-AU" sz="3200" b="1" dirty="0" smtClean="0">
                <a:solidFill>
                  <a:srgbClr val="FF0000"/>
                </a:solidFill>
                <a:latin typeface="Times New Roman" panose="02020603050405020304" pitchFamily="18" charset="0"/>
                <a:cs typeface="Times New Roman" panose="02020603050405020304" pitchFamily="18" charset="0"/>
              </a:rPr>
              <a:t>COURSE TITLE</a:t>
            </a:r>
            <a:r>
              <a:rPr lang="en-AU" sz="3200" b="1" dirty="0" smtClean="0">
                <a:latin typeface="Times New Roman" panose="02020603050405020304" pitchFamily="18" charset="0"/>
                <a:cs typeface="Times New Roman" panose="02020603050405020304" pitchFamily="18" charset="0"/>
              </a:rPr>
              <a:t/>
            </a:r>
            <a:br>
              <a:rPr lang="en-AU" sz="3200" b="1" dirty="0" smtClean="0">
                <a:latin typeface="Times New Roman" panose="02020603050405020304" pitchFamily="18" charset="0"/>
                <a:cs typeface="Times New Roman" panose="02020603050405020304" pitchFamily="18" charset="0"/>
              </a:rPr>
            </a:br>
            <a:r>
              <a:rPr lang="en-AU" sz="3600" b="1" dirty="0">
                <a:solidFill>
                  <a:srgbClr val="002060"/>
                </a:solidFill>
                <a:latin typeface="Times New Roman" panose="02020603050405020304" pitchFamily="18" charset="0"/>
                <a:cs typeface="Times New Roman" panose="02020603050405020304" pitchFamily="18" charset="0"/>
              </a:rPr>
              <a:t>CONSTRUCTION</a:t>
            </a:r>
            <a:r>
              <a:rPr lang="en-AU" sz="3600" b="1" dirty="0" smtClean="0">
                <a:latin typeface="Times New Roman" panose="02020603050405020304" pitchFamily="18" charset="0"/>
                <a:cs typeface="Times New Roman" panose="02020603050405020304" pitchFamily="18" charset="0"/>
              </a:rPr>
              <a:t> </a:t>
            </a:r>
            <a:r>
              <a:rPr lang="en-AU" sz="3600" b="1" dirty="0" smtClean="0">
                <a:solidFill>
                  <a:srgbClr val="002060"/>
                </a:solidFill>
                <a:latin typeface="Times New Roman" panose="02020603050405020304" pitchFamily="18" charset="0"/>
                <a:cs typeface="Times New Roman" panose="02020603050405020304" pitchFamily="18" charset="0"/>
              </a:rPr>
              <a:t>ENGINEERING AND MANAGEMENT</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409164" y="1774668"/>
            <a:ext cx="9049554" cy="5083332"/>
          </a:xfrm>
        </p:spPr>
        <p:txBody>
          <a:bodyPr>
            <a:normAutofit lnSpcReduction="10000"/>
          </a:bodyPr>
          <a:lstStyle/>
          <a:p>
            <a:pPr algn="ctr"/>
            <a:r>
              <a:rPr lang="en-AU" sz="2800" b="1" dirty="0" smtClean="0">
                <a:solidFill>
                  <a:srgbClr val="FF0000"/>
                </a:solidFill>
                <a:latin typeface="Times New Roman" panose="02020603050405020304" pitchFamily="18" charset="0"/>
                <a:cs typeface="Times New Roman" panose="02020603050405020304" pitchFamily="18" charset="0"/>
              </a:rPr>
              <a:t>CHAPTER 11 (Week 11) </a:t>
            </a:r>
          </a:p>
          <a:p>
            <a:pPr algn="ctr"/>
            <a:r>
              <a:rPr lang="en-AU" sz="2800" b="1" dirty="0" smtClean="0">
                <a:solidFill>
                  <a:srgbClr val="002060"/>
                </a:solidFill>
                <a:latin typeface="Times New Roman" panose="02020603050405020304" pitchFamily="18" charset="0"/>
                <a:cs typeface="Times New Roman" panose="02020603050405020304" pitchFamily="18" charset="0"/>
              </a:rPr>
              <a:t>SPECIFICATION AND VALUATION </a:t>
            </a:r>
            <a:endParaRPr lang="en-AU" sz="2800" dirty="0" smtClean="0"/>
          </a:p>
          <a:p>
            <a:r>
              <a:rPr lang="en-AU" sz="3600" b="1" dirty="0" smtClean="0">
                <a:solidFill>
                  <a:srgbClr val="002060"/>
                </a:solidFill>
                <a:latin typeface="Times New Roman" panose="02020603050405020304" pitchFamily="18" charset="0"/>
                <a:cs typeface="Times New Roman" panose="02020603050405020304" pitchFamily="18" charset="0"/>
              </a:rPr>
              <a:t>Lecture - 11 </a:t>
            </a:r>
          </a:p>
          <a:p>
            <a:pPr lvl="1">
              <a:lnSpc>
                <a:spcPct val="120000"/>
              </a:lnSpc>
            </a:pPr>
            <a:r>
              <a:rPr lang="en-AU" sz="2800" b="1" dirty="0" smtClean="0">
                <a:solidFill>
                  <a:srgbClr val="FF0000"/>
                </a:solidFill>
                <a:latin typeface="Times New Roman" panose="02020603050405020304" pitchFamily="18" charset="0"/>
                <a:cs typeface="Times New Roman" panose="02020603050405020304" pitchFamily="18" charset="0"/>
              </a:rPr>
              <a:t>Purpose of specification, Types of specification, Importance of specification, Valuation, Terms used in valuation, Methods of valuation</a:t>
            </a:r>
            <a:endParaRPr lang="en-AU" sz="2800" b="1" dirty="0">
              <a:solidFill>
                <a:srgbClr val="FF0000"/>
              </a:solidFill>
              <a:latin typeface="Times New Roman" panose="02020603050405020304" pitchFamily="18" charset="0"/>
              <a:cs typeface="Times New Roman" panose="02020603050405020304" pitchFamily="18" charset="0"/>
            </a:endParaRPr>
          </a:p>
          <a:p>
            <a:endParaRPr lang="en-AU" sz="3600" b="1" dirty="0">
              <a:solidFill>
                <a:srgbClr val="002060"/>
              </a:solidFill>
              <a:latin typeface="Times New Roman" panose="02020603050405020304" pitchFamily="18" charset="0"/>
              <a:cs typeface="Times New Roman" panose="02020603050405020304" pitchFamily="18" charset="0"/>
            </a:endParaRPr>
          </a:p>
          <a:p>
            <a:pPr algn="ctr"/>
            <a:r>
              <a:rPr lang="en-AU" sz="2400" b="1" dirty="0" err="1" smtClean="0">
                <a:latin typeface="Times New Roman" panose="02020603050405020304" pitchFamily="18" charset="0"/>
                <a:cs typeface="Times New Roman" panose="02020603050405020304" pitchFamily="18" charset="0"/>
              </a:rPr>
              <a:t>Er</a:t>
            </a:r>
            <a:r>
              <a:rPr lang="en-AU" sz="2400" b="1" dirty="0" smtClean="0">
                <a:latin typeface="Times New Roman" panose="02020603050405020304" pitchFamily="18" charset="0"/>
                <a:cs typeface="Times New Roman" panose="02020603050405020304" pitchFamily="18" charset="0"/>
              </a:rPr>
              <a:t>. Ishwar Adhikari </a:t>
            </a:r>
          </a:p>
          <a:p>
            <a:pPr algn="ctr"/>
            <a:r>
              <a:rPr lang="en-AU" sz="2400" b="1" dirty="0" smtClean="0">
                <a:latin typeface="Times New Roman" panose="02020603050405020304" pitchFamily="18" charset="0"/>
                <a:cs typeface="Times New Roman" panose="02020603050405020304" pitchFamily="18" charset="0"/>
              </a:rPr>
              <a:t>Associate Professor</a:t>
            </a:r>
          </a:p>
          <a:p>
            <a:pPr algn="ctr"/>
            <a:r>
              <a:rPr lang="en-AU" sz="2400" b="1" dirty="0">
                <a:latin typeface="Times New Roman" panose="02020603050405020304" pitchFamily="18" charset="0"/>
                <a:cs typeface="Times New Roman" panose="02020603050405020304" pitchFamily="18" charset="0"/>
              </a:rPr>
              <a:t>Kathmandu Engineering College, Nepal</a:t>
            </a:r>
          </a:p>
        </p:txBody>
      </p:sp>
      <p:sp>
        <p:nvSpPr>
          <p:cNvPr id="5" name="Slide Number Placeholder 4"/>
          <p:cNvSpPr>
            <a:spLocks noGrp="1"/>
          </p:cNvSpPr>
          <p:nvPr>
            <p:ph type="sldNum" sz="quarter" idx="12"/>
          </p:nvPr>
        </p:nvSpPr>
        <p:spPr/>
        <p:txBody>
          <a:bodyPr/>
          <a:lstStyle/>
          <a:p>
            <a:fld id="{1C0EFC43-1ADD-4952-B492-8FECD4FE203F}" type="slidenum">
              <a:rPr lang="en-AU" smtClean="0"/>
              <a:t>1</a:t>
            </a:fld>
            <a:endParaRPr lang="en-AU"/>
          </a:p>
        </p:txBody>
      </p:sp>
    </p:spTree>
    <p:extLst>
      <p:ext uri="{BB962C8B-B14F-4D97-AF65-F5344CB8AC3E}">
        <p14:creationId xmlns:p14="http://schemas.microsoft.com/office/powerpoint/2010/main" val="36395858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AU" b="1" dirty="0" smtClean="0">
                <a:solidFill>
                  <a:srgbClr val="002060"/>
                </a:solidFill>
                <a:latin typeface="Times New Roman" panose="02020603050405020304" pitchFamily="18" charset="0"/>
                <a:cs typeface="Times New Roman" panose="02020603050405020304" pitchFamily="18" charset="0"/>
              </a:rPr>
              <a:t>Learning Objective</a:t>
            </a:r>
            <a:endParaRPr lang="en-AU" dirty="0"/>
          </a:p>
        </p:txBody>
      </p:sp>
      <p:sp>
        <p:nvSpPr>
          <p:cNvPr id="5" name="Content Placeholder 2"/>
          <p:cNvSpPr>
            <a:spLocks noGrp="1"/>
          </p:cNvSpPr>
          <p:nvPr>
            <p:ph idx="1"/>
          </p:nvPr>
        </p:nvSpPr>
        <p:spPr>
          <a:xfrm>
            <a:off x="838200" y="1529411"/>
            <a:ext cx="10515600" cy="4351338"/>
          </a:xfrm>
        </p:spPr>
        <p:txBody>
          <a:bodyPr>
            <a:normAutofit/>
          </a:bodyPr>
          <a:lstStyle/>
          <a:p>
            <a:pPr marL="0" indent="0">
              <a:lnSpc>
                <a:spcPct val="100000"/>
              </a:lnSpc>
              <a:buNone/>
            </a:pPr>
            <a:r>
              <a:rPr lang="en-AU" b="1" dirty="0" smtClean="0">
                <a:latin typeface="Times New Roman" panose="02020603050405020304" pitchFamily="18" charset="0"/>
                <a:cs typeface="Times New Roman" panose="02020603050405020304" pitchFamily="18" charset="0"/>
              </a:rPr>
              <a:t>The main objective of this lecture is to understand about :</a:t>
            </a:r>
          </a:p>
          <a:p>
            <a:pPr>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 </a:t>
            </a:r>
            <a:r>
              <a:rPr lang="en-AU" sz="2800" b="1" dirty="0" smtClean="0">
                <a:latin typeface="Times New Roman" panose="02020603050405020304" pitchFamily="18" charset="0"/>
                <a:cs typeface="Times New Roman" panose="02020603050405020304" pitchFamily="18" charset="0"/>
              </a:rPr>
              <a:t>Purpose of specification. </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Types of specification.</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Importance of specification. </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Valuation.</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Terminologies in valuation.</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Methods of valuation. </a:t>
            </a:r>
            <a:endParaRPr lang="en-AU" sz="2800" b="1" dirty="0">
              <a:latin typeface="Times New Roman" panose="02020603050405020304" pitchFamily="18" charset="0"/>
              <a:cs typeface="Times New Roman" panose="02020603050405020304" pitchFamily="18" charset="0"/>
            </a:endParaRPr>
          </a:p>
          <a:p>
            <a:pPr marL="0" indent="0">
              <a:buNone/>
            </a:pPr>
            <a:endParaRPr lang="en-A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57361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0775" y="0"/>
            <a:ext cx="10515600" cy="1325563"/>
          </a:xfrm>
        </p:spPr>
        <p:txBody>
          <a:bodyPr/>
          <a:lstStyle/>
          <a:p>
            <a:pPr algn="ctr"/>
            <a:r>
              <a:rPr lang="en-AU" sz="3600" b="1" dirty="0">
                <a:solidFill>
                  <a:srgbClr val="002060"/>
                </a:solidFill>
                <a:latin typeface="Times New Roman" panose="02020603050405020304" pitchFamily="18" charset="0"/>
                <a:cs typeface="Times New Roman" panose="02020603050405020304" pitchFamily="18" charset="0"/>
              </a:rPr>
              <a:t>SPECIFICATION</a:t>
            </a:r>
            <a:r>
              <a:rPr lang="en-AU" dirty="0" smtClean="0"/>
              <a:t> </a:t>
            </a:r>
            <a:endParaRPr lang="en-AU" dirty="0"/>
          </a:p>
        </p:txBody>
      </p:sp>
      <p:sp>
        <p:nvSpPr>
          <p:cNvPr id="3" name="Content Placeholder 2"/>
          <p:cNvSpPr>
            <a:spLocks noGrp="1"/>
          </p:cNvSpPr>
          <p:nvPr>
            <p:ph idx="1"/>
          </p:nvPr>
        </p:nvSpPr>
        <p:spPr>
          <a:xfrm>
            <a:off x="670775" y="1091528"/>
            <a:ext cx="9065653" cy="5541091"/>
          </a:xfrm>
        </p:spPr>
        <p:txBody>
          <a:bodyPr/>
          <a:lstStyle/>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specification is the document where the level of intended quality is specified.</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Specifications are clear concise descriptions of materials and workmanship including the </a:t>
            </a:r>
            <a:r>
              <a:rPr lang="en-US" b="1" dirty="0" smtClean="0">
                <a:solidFill>
                  <a:srgbClr val="FF0000"/>
                </a:solidFill>
                <a:latin typeface="Times New Roman" panose="02020603050405020304" pitchFamily="18" charset="0"/>
                <a:cs typeface="Times New Roman" panose="02020603050405020304" pitchFamily="18" charset="0"/>
              </a:rPr>
              <a:t>methods of construction and precautions to be taken</a:t>
            </a:r>
            <a:r>
              <a:rPr lang="en-US"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 specification is a specific description of a particular subject.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 </a:t>
            </a:r>
            <a:r>
              <a:rPr lang="en-AU" b="1" dirty="0" smtClean="0">
                <a:latin typeface="Times New Roman" panose="02020603050405020304" pitchFamily="18" charset="0"/>
                <a:cs typeface="Times New Roman" panose="02020603050405020304" pitchFamily="18" charset="0"/>
              </a:rPr>
              <a:t>specification </a:t>
            </a:r>
            <a:r>
              <a:rPr lang="en-AU" b="1" dirty="0">
                <a:latin typeface="Times New Roman" panose="02020603050405020304" pitchFamily="18" charset="0"/>
                <a:cs typeface="Times New Roman" panose="02020603050405020304" pitchFamily="18" charset="0"/>
              </a:rPr>
              <a:t>definition is “written documentation describing the scope of work, any materials that are to be used, the methods of installation, and the quality of workmanship under contract</a:t>
            </a:r>
            <a:r>
              <a:rPr lang="en-AU" b="1" dirty="0" smtClean="0">
                <a:latin typeface="Times New Roman" panose="02020603050405020304" pitchFamily="18" charset="0"/>
                <a:cs typeface="Times New Roman" panose="02020603050405020304" pitchFamily="18" charset="0"/>
              </a:rPr>
              <a:t>.” [1]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b="1" dirty="0" smtClean="0">
              <a:latin typeface="Times New Roman" panose="02020603050405020304" pitchFamily="18" charset="0"/>
              <a:cs typeface="Times New Roman" panose="02020603050405020304" pitchFamily="18" charset="0"/>
            </a:endParaRPr>
          </a:p>
          <a:p>
            <a:endParaRPr lang="en-AU" dirty="0"/>
          </a:p>
        </p:txBody>
      </p:sp>
    </p:spTree>
    <p:extLst>
      <p:ext uri="{BB962C8B-B14F-4D97-AF65-F5344CB8AC3E}">
        <p14:creationId xmlns:p14="http://schemas.microsoft.com/office/powerpoint/2010/main" val="16455825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7743" y="962738"/>
            <a:ext cx="9168685" cy="5895262"/>
          </a:xfrm>
        </p:spPr>
        <p:txBody>
          <a:bodyPr>
            <a:normAutofit lnSpcReduction="10000"/>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An engineering specification contains </a:t>
            </a:r>
            <a:r>
              <a:rPr lang="en-US" b="1" dirty="0">
                <a:solidFill>
                  <a:srgbClr val="FF0000"/>
                </a:solidFill>
                <a:latin typeface="Times New Roman" panose="02020603050405020304" pitchFamily="18" charset="0"/>
                <a:cs typeface="Times New Roman" panose="02020603050405020304" pitchFamily="18" charset="0"/>
              </a:rPr>
              <a:t>detailed description of all workmanship and materials</a:t>
            </a:r>
            <a:r>
              <a:rPr lang="en-US" b="1" dirty="0">
                <a:latin typeface="Times New Roman" panose="02020603050405020304" pitchFamily="18" charset="0"/>
                <a:cs typeface="Times New Roman" panose="02020603050405020304" pitchFamily="18" charset="0"/>
              </a:rPr>
              <a:t> which are required to complete an engineering project in accordance with its drawings and details.</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Specification specifies or describes the nature and class of the work, materials to be used in the work, workmanship etc. and is very important for the execution of work.</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Specification should be </a:t>
            </a:r>
            <a:r>
              <a:rPr lang="en-US" b="1" dirty="0">
                <a:solidFill>
                  <a:srgbClr val="FF0000"/>
                </a:solidFill>
                <a:latin typeface="Times New Roman" panose="02020603050405020304" pitchFamily="18" charset="0"/>
                <a:cs typeface="Times New Roman" panose="02020603050405020304" pitchFamily="18" charset="0"/>
              </a:rPr>
              <a:t>clear</a:t>
            </a:r>
            <a:r>
              <a:rPr lang="en-US" b="1" dirty="0">
                <a:latin typeface="Times New Roman" panose="02020603050405020304" pitchFamily="18" charset="0"/>
                <a:cs typeface="Times New Roman" panose="02020603050405020304" pitchFamily="18" charset="0"/>
              </a:rPr>
              <a:t> and there should not be any ambiguity anywhere.</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From the study of specification, one can easily understand the nature of the work and what the work shall be.</a:t>
            </a:r>
          </a:p>
          <a:p>
            <a:endParaRPr lang="en-AU" dirty="0"/>
          </a:p>
        </p:txBody>
      </p:sp>
      <p:sp>
        <p:nvSpPr>
          <p:cNvPr id="4" name="Title 1"/>
          <p:cNvSpPr>
            <a:spLocks noGrp="1"/>
          </p:cNvSpPr>
          <p:nvPr>
            <p:ph type="title"/>
          </p:nvPr>
        </p:nvSpPr>
        <p:spPr>
          <a:xfrm>
            <a:off x="567743" y="-154546"/>
            <a:ext cx="10515600" cy="1325563"/>
          </a:xfrm>
        </p:spPr>
        <p:txBody>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SPECIFICATION (Cont’d…) </a:t>
            </a:r>
            <a:r>
              <a:rPr lang="en-AU" dirty="0" smtClean="0"/>
              <a:t> </a:t>
            </a:r>
            <a:endParaRPr lang="en-AU" dirty="0"/>
          </a:p>
        </p:txBody>
      </p:sp>
    </p:spTree>
    <p:extLst>
      <p:ext uri="{BB962C8B-B14F-4D97-AF65-F5344CB8AC3E}">
        <p14:creationId xmlns:p14="http://schemas.microsoft.com/office/powerpoint/2010/main" val="724047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3502" y="816212"/>
            <a:ext cx="9258836" cy="5921018"/>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Specification depends on the nature of the work, purpose for which the work is required, strength of the materials, availability of the materials, quality of materials etc.</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Drawings do not furnish the details of different items of work, the quantity of materials, proportion of mortar and workmanship, which are described in specifications.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Thus </a:t>
            </a:r>
            <a:r>
              <a:rPr lang="en-US" b="1" dirty="0">
                <a:latin typeface="Times New Roman" panose="02020603050405020304" pitchFamily="18" charset="0"/>
                <a:cs typeface="Times New Roman" panose="02020603050405020304" pitchFamily="18" charset="0"/>
              </a:rPr>
              <a:t>combinations of drawings and specifications define completely the structure. </a:t>
            </a:r>
            <a:r>
              <a:rPr lang="en-US" b="1" dirty="0">
                <a:solidFill>
                  <a:srgbClr val="FF0000"/>
                </a:solidFill>
                <a:latin typeface="Times New Roman" panose="02020603050405020304" pitchFamily="18" charset="0"/>
                <a:cs typeface="Times New Roman" panose="02020603050405020304" pitchFamily="18" charset="0"/>
              </a:rPr>
              <a:t>Drawings and specifications form important parts of contract document</a:t>
            </a:r>
            <a:r>
              <a:rPr lang="en-US" b="1" dirty="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Specifications have two basic functions which </a:t>
            </a:r>
            <a:r>
              <a:rPr lang="en-US" b="1" dirty="0" smtClean="0">
                <a:latin typeface="Times New Roman" panose="02020603050405020304" pitchFamily="18" charset="0"/>
                <a:cs typeface="Times New Roman" panose="02020603050405020304" pitchFamily="18" charset="0"/>
              </a:rPr>
              <a:t>are: </a:t>
            </a:r>
            <a:r>
              <a:rPr lang="en-US" b="1" dirty="0">
                <a:solidFill>
                  <a:srgbClr val="FF0000"/>
                </a:solidFill>
                <a:latin typeface="Times New Roman" panose="02020603050405020304" pitchFamily="18" charset="0"/>
                <a:cs typeface="Times New Roman" panose="02020603050405020304" pitchFamily="18" charset="0"/>
              </a:rPr>
              <a:t>Communicate and Compare.</a:t>
            </a:r>
          </a:p>
          <a:p>
            <a:endParaRPr lang="en-AU" dirty="0"/>
          </a:p>
        </p:txBody>
      </p:sp>
      <p:sp>
        <p:nvSpPr>
          <p:cNvPr id="4" name="Title 1"/>
          <p:cNvSpPr>
            <a:spLocks noGrp="1"/>
          </p:cNvSpPr>
          <p:nvPr>
            <p:ph type="title"/>
          </p:nvPr>
        </p:nvSpPr>
        <p:spPr>
          <a:xfrm>
            <a:off x="593502" y="-150030"/>
            <a:ext cx="10515600" cy="1325563"/>
          </a:xfrm>
        </p:spPr>
        <p:txBody>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SPECIFICATION (Cont’d…) </a:t>
            </a:r>
            <a:r>
              <a:rPr lang="en-AU" dirty="0" smtClean="0"/>
              <a:t> </a:t>
            </a:r>
            <a:endParaRPr lang="en-AU" dirty="0"/>
          </a:p>
        </p:txBody>
      </p:sp>
    </p:spTree>
    <p:extLst>
      <p:ext uri="{BB962C8B-B14F-4D97-AF65-F5344CB8AC3E}">
        <p14:creationId xmlns:p14="http://schemas.microsoft.com/office/powerpoint/2010/main" val="2138076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6228"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PURPOSE OF SPECIFICATION </a:t>
            </a:r>
          </a:p>
        </p:txBody>
      </p:sp>
      <p:sp>
        <p:nvSpPr>
          <p:cNvPr id="3" name="Content Placeholder 2"/>
          <p:cNvSpPr>
            <a:spLocks noGrp="1"/>
          </p:cNvSpPr>
          <p:nvPr>
            <p:ph idx="1"/>
          </p:nvPr>
        </p:nvSpPr>
        <p:spPr>
          <a:xfrm>
            <a:off x="516228" y="1064809"/>
            <a:ext cx="8885349" cy="5696599"/>
          </a:xfrm>
        </p:spPr>
        <p:txBody>
          <a:bodyPr>
            <a:normAutofit/>
          </a:bodyPr>
          <a:lstStyle/>
          <a:p>
            <a:pPr algn="just">
              <a:lnSpc>
                <a:spcPct val="100000"/>
              </a:lnSpc>
            </a:pPr>
            <a:r>
              <a:rPr lang="en-US" b="1" dirty="0" smtClean="0">
                <a:latin typeface="Times New Roman" panose="02020603050405020304" pitchFamily="18" charset="0"/>
                <a:cs typeface="Times New Roman" panose="02020603050405020304" pitchFamily="18" charset="0"/>
              </a:rPr>
              <a:t>To estimate the quantity and cost.</a:t>
            </a:r>
          </a:p>
          <a:p>
            <a:pPr algn="just">
              <a:lnSpc>
                <a:spcPct val="100000"/>
              </a:lnSpc>
            </a:pPr>
            <a:r>
              <a:rPr lang="en-US" b="1" dirty="0" smtClean="0">
                <a:latin typeface="Times New Roman" panose="02020603050405020304" pitchFamily="18" charset="0"/>
                <a:cs typeface="Times New Roman" panose="02020603050405020304" pitchFamily="18" charset="0"/>
              </a:rPr>
              <a:t>To specify the nature of the work.</a:t>
            </a:r>
          </a:p>
          <a:p>
            <a:pPr algn="just">
              <a:lnSpc>
                <a:spcPct val="100000"/>
              </a:lnSpc>
            </a:pPr>
            <a:r>
              <a:rPr lang="en-US" b="1" dirty="0" smtClean="0">
                <a:latin typeface="Times New Roman" panose="02020603050405020304" pitchFamily="18" charset="0"/>
                <a:cs typeface="Times New Roman" panose="02020603050405020304" pitchFamily="18" charset="0"/>
              </a:rPr>
              <a:t>To clarify any ambiguity.</a:t>
            </a:r>
          </a:p>
          <a:p>
            <a:pPr algn="just">
              <a:lnSpc>
                <a:spcPct val="100000"/>
              </a:lnSpc>
            </a:pPr>
            <a:r>
              <a:rPr lang="en-US" b="1" dirty="0" smtClean="0">
                <a:latin typeface="Times New Roman" panose="02020603050405020304" pitchFamily="18" charset="0"/>
                <a:cs typeface="Times New Roman" panose="02020603050405020304" pitchFamily="18" charset="0"/>
              </a:rPr>
              <a:t>To identity the quality of materials.</a:t>
            </a:r>
          </a:p>
          <a:p>
            <a:pPr algn="just">
              <a:lnSpc>
                <a:spcPct val="100000"/>
              </a:lnSpc>
            </a:pPr>
            <a:r>
              <a:rPr lang="en-US" b="1" dirty="0" smtClean="0">
                <a:latin typeface="Times New Roman" panose="02020603050405020304" pitchFamily="18" charset="0"/>
                <a:cs typeface="Times New Roman" panose="02020603050405020304" pitchFamily="18" charset="0"/>
              </a:rPr>
              <a:t>To identify the types of workmanship used.</a:t>
            </a:r>
          </a:p>
          <a:p>
            <a:pPr algn="just">
              <a:lnSpc>
                <a:spcPct val="100000"/>
              </a:lnSpc>
            </a:pPr>
            <a:r>
              <a:rPr lang="en-US" b="1" dirty="0" smtClean="0">
                <a:latin typeface="Times New Roman" panose="02020603050405020304" pitchFamily="18" charset="0"/>
                <a:cs typeface="Times New Roman" panose="02020603050405020304" pitchFamily="18" charset="0"/>
              </a:rPr>
              <a:t>To identify the material proportion. </a:t>
            </a:r>
          </a:p>
          <a:p>
            <a:pPr algn="just">
              <a:lnSpc>
                <a:spcPct val="100000"/>
              </a:lnSpc>
            </a:pPr>
            <a:r>
              <a:rPr lang="en-US" b="1" dirty="0" smtClean="0">
                <a:solidFill>
                  <a:srgbClr val="FF0000"/>
                </a:solidFill>
                <a:latin typeface="Times New Roman" panose="02020603050405020304" pitchFamily="18" charset="0"/>
                <a:cs typeface="Times New Roman" panose="02020603050405020304" pitchFamily="18" charset="0"/>
              </a:rPr>
              <a:t>To avoid the lengthy descriptions in bills of quantities </a:t>
            </a:r>
            <a:r>
              <a:rPr lang="en-US" b="1" dirty="0" smtClean="0">
                <a:latin typeface="Times New Roman" panose="02020603050405020304" pitchFamily="18" charset="0"/>
                <a:cs typeface="Times New Roman" panose="02020603050405020304" pitchFamily="18" charset="0"/>
              </a:rPr>
              <a:t>and big captions on drawings and to supplements the information given in the drawings. [2] </a:t>
            </a:r>
          </a:p>
          <a:p>
            <a:pPr marL="0" indent="0">
              <a:buNone/>
            </a:pPr>
            <a:endParaRPr lang="en-AU" dirty="0"/>
          </a:p>
        </p:txBody>
      </p:sp>
    </p:spTree>
    <p:extLst>
      <p:ext uri="{BB962C8B-B14F-4D97-AF65-F5344CB8AC3E}">
        <p14:creationId xmlns:p14="http://schemas.microsoft.com/office/powerpoint/2010/main" val="21057710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26524"/>
            <a:ext cx="8769439" cy="5531476"/>
          </a:xfrm>
        </p:spPr>
        <p:txBody>
          <a:bodyPr>
            <a:normAutofit fontScale="92500" lnSpcReduction="10000"/>
          </a:bodyPr>
          <a:lstStyle/>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It enables department, architect, engineers and contractor to define, procure and check the material’s quality as per specification. </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To serve as </a:t>
            </a:r>
            <a:r>
              <a:rPr lang="en-US" b="1" dirty="0" smtClean="0">
                <a:solidFill>
                  <a:srgbClr val="FF0000"/>
                </a:solidFill>
                <a:latin typeface="Times New Roman" panose="02020603050405020304" pitchFamily="18" charset="0"/>
                <a:cs typeface="Times New Roman" panose="02020603050405020304" pitchFamily="18" charset="0"/>
              </a:rPr>
              <a:t>guide to the bidders </a:t>
            </a:r>
            <a:r>
              <a:rPr lang="en-US" b="1" dirty="0" smtClean="0">
                <a:latin typeface="Times New Roman" panose="02020603050405020304" pitchFamily="18" charset="0"/>
                <a:cs typeface="Times New Roman" panose="02020603050405020304" pitchFamily="18" charset="0"/>
              </a:rPr>
              <a:t>about the client’s/owner’s intended quality requirements and to arrive them at a fair price for the work involved. [2] </a:t>
            </a:r>
          </a:p>
          <a:p>
            <a:pPr algn="just">
              <a:lnSpc>
                <a:spcPct val="100000"/>
              </a:lnSpc>
              <a:buFont typeface="Wingdings" panose="05000000000000000000" pitchFamily="2" charset="2"/>
              <a:buChar char="Ø"/>
            </a:pPr>
            <a:r>
              <a:rPr lang="en-US" b="1" dirty="0">
                <a:solidFill>
                  <a:srgbClr val="FF0000"/>
                </a:solidFill>
                <a:latin typeface="Times New Roman" panose="02020603050405020304" pitchFamily="18" charset="0"/>
                <a:cs typeface="Times New Roman" panose="02020603050405020304" pitchFamily="18" charset="0"/>
              </a:rPr>
              <a:t>To serve as a part of contract documents </a:t>
            </a:r>
            <a:r>
              <a:rPr lang="en-US" b="1" dirty="0">
                <a:latin typeface="Times New Roman" panose="02020603050405020304" pitchFamily="18" charset="0"/>
                <a:cs typeface="Times New Roman" panose="02020603050405020304" pitchFamily="18" charset="0"/>
              </a:rPr>
              <a:t>between owner and the contractor limiting and describing their risks  and responsibilities.</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 serve as a guide for supervisors, engineers and fabricators regarding the methods of construction, fabrication, installation of equipment and materials.</a:t>
            </a:r>
            <a:br>
              <a:rPr lang="en-US" b="1" dirty="0">
                <a:latin typeface="Times New Roman" panose="02020603050405020304" pitchFamily="18" charset="0"/>
                <a:cs typeface="Times New Roman" panose="02020603050405020304" pitchFamily="18" charset="0"/>
              </a:rPr>
            </a:b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dirty="0"/>
          </a:p>
        </p:txBody>
      </p:sp>
      <p:sp>
        <p:nvSpPr>
          <p:cNvPr id="4" name="Title 1"/>
          <p:cNvSpPr>
            <a:spLocks noGrp="1"/>
          </p:cNvSpPr>
          <p:nvPr>
            <p:ph type="title"/>
          </p:nvPr>
        </p:nvSpPr>
        <p:spPr>
          <a:xfrm>
            <a:off x="544902"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PURPOSE OF </a:t>
            </a:r>
            <a:r>
              <a:rPr lang="en-AU" sz="3600" b="1" dirty="0" smtClean="0">
                <a:solidFill>
                  <a:srgbClr val="002060"/>
                </a:solidFill>
                <a:latin typeface="Times New Roman" panose="02020603050405020304" pitchFamily="18" charset="0"/>
                <a:cs typeface="Times New Roman" panose="02020603050405020304" pitchFamily="18" charset="0"/>
              </a:rPr>
              <a:t>SPECIFICATION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18094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2138"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SPECIFICATION </a:t>
            </a:r>
          </a:p>
        </p:txBody>
      </p:sp>
      <p:sp>
        <p:nvSpPr>
          <p:cNvPr id="3" name="Content Placeholder 2"/>
          <p:cNvSpPr>
            <a:spLocks noGrp="1"/>
          </p:cNvSpPr>
          <p:nvPr>
            <p:ph idx="1"/>
          </p:nvPr>
        </p:nvSpPr>
        <p:spPr>
          <a:xfrm>
            <a:off x="632138" y="1233196"/>
            <a:ext cx="9104290" cy="5025935"/>
          </a:xfrm>
        </p:spPr>
        <p:txBody>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Depending upon the purpose served, the specifications can be grouped as follows</a:t>
            </a:r>
            <a:r>
              <a:rPr lang="en-US" b="1" dirty="0" smtClean="0">
                <a:latin typeface="Times New Roman" panose="02020603050405020304" pitchFamily="18" charset="0"/>
                <a:cs typeface="Times New Roman" panose="02020603050405020304" pitchFamily="18" charset="0"/>
              </a:rPr>
              <a:t>: </a:t>
            </a:r>
          </a:p>
          <a:p>
            <a:pPr marL="514350" indent="-514350" algn="just">
              <a:lnSpc>
                <a:spcPct val="100000"/>
              </a:lnSpc>
              <a:buFont typeface="+mj-lt"/>
              <a:buAutoNum type="arabicPeriod"/>
            </a:pPr>
            <a:r>
              <a:rPr lang="en-US" b="1" dirty="0">
                <a:solidFill>
                  <a:srgbClr val="FF0000"/>
                </a:solidFill>
                <a:latin typeface="Times New Roman" panose="02020603050405020304" pitchFamily="18" charset="0"/>
                <a:cs typeface="Times New Roman" panose="02020603050405020304" pitchFamily="18" charset="0"/>
              </a:rPr>
              <a:t>Contract </a:t>
            </a:r>
            <a:r>
              <a:rPr lang="en-US" b="1" dirty="0" smtClean="0">
                <a:solidFill>
                  <a:srgbClr val="FF0000"/>
                </a:solidFill>
                <a:latin typeface="Times New Roman" panose="02020603050405020304" pitchFamily="18" charset="0"/>
                <a:cs typeface="Times New Roman" panose="02020603050405020304" pitchFamily="18" charset="0"/>
              </a:rPr>
              <a:t>Specification </a:t>
            </a:r>
          </a:p>
          <a:p>
            <a:pPr marL="0" indent="0" algn="just">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a:t>
            </a:r>
            <a:r>
              <a:rPr lang="en-US" b="1" dirty="0">
                <a:solidFill>
                  <a:srgbClr val="002060"/>
                </a:solidFill>
                <a:latin typeface="Times New Roman" panose="02020603050405020304" pitchFamily="18" charset="0"/>
                <a:cs typeface="Times New Roman" panose="02020603050405020304" pitchFamily="18" charset="0"/>
              </a:rPr>
              <a:t>(a)</a:t>
            </a:r>
            <a:r>
              <a:rPr lang="en-US" b="1" dirty="0" smtClean="0">
                <a:latin typeface="Times New Roman" panose="02020603050405020304" pitchFamily="18" charset="0"/>
                <a:cs typeface="Times New Roman" panose="02020603050405020304" pitchFamily="18" charset="0"/>
              </a:rPr>
              <a:t> </a:t>
            </a:r>
            <a:r>
              <a:rPr lang="en-US" b="1" dirty="0" smtClean="0">
                <a:solidFill>
                  <a:srgbClr val="002060"/>
                </a:solidFill>
                <a:latin typeface="Times New Roman" panose="02020603050405020304" pitchFamily="18" charset="0"/>
                <a:cs typeface="Times New Roman" panose="02020603050405020304" pitchFamily="18" charset="0"/>
              </a:rPr>
              <a:t>General/Brief Specification </a:t>
            </a:r>
          </a:p>
          <a:p>
            <a:pPr marL="0" indent="0" algn="just">
              <a:lnSpc>
                <a:spcPct val="100000"/>
              </a:lnSpc>
              <a:buNone/>
            </a:pPr>
            <a:r>
              <a:rPr lang="en-US" b="1" dirty="0">
                <a:solidFill>
                  <a:srgbClr val="002060"/>
                </a:solidFill>
                <a:latin typeface="Times New Roman" panose="02020603050405020304" pitchFamily="18" charset="0"/>
                <a:cs typeface="Times New Roman" panose="02020603050405020304" pitchFamily="18" charset="0"/>
              </a:rPr>
              <a:t> </a:t>
            </a:r>
            <a:r>
              <a:rPr lang="en-US" b="1" dirty="0" smtClean="0">
                <a:solidFill>
                  <a:srgbClr val="002060"/>
                </a:solidFill>
                <a:latin typeface="Times New Roman" panose="02020603050405020304" pitchFamily="18" charset="0"/>
                <a:cs typeface="Times New Roman" panose="02020603050405020304" pitchFamily="18" charset="0"/>
              </a:rPr>
              <a:t>        (b) Detailed/Particular Specification </a:t>
            </a:r>
          </a:p>
          <a:p>
            <a:pPr marL="514350" indent="-514350" algn="just">
              <a:lnSpc>
                <a:spcPct val="100000"/>
              </a:lnSpc>
              <a:buAutoNum type="arabicPeriod" startAt="2"/>
            </a:pPr>
            <a:r>
              <a:rPr lang="en-US" b="1" dirty="0" smtClean="0">
                <a:solidFill>
                  <a:srgbClr val="FF0000"/>
                </a:solidFill>
                <a:latin typeface="Times New Roman" panose="02020603050405020304" pitchFamily="18" charset="0"/>
                <a:cs typeface="Times New Roman" panose="02020603050405020304" pitchFamily="18" charset="0"/>
              </a:rPr>
              <a:t>Standard Specification </a:t>
            </a:r>
          </a:p>
          <a:p>
            <a:pPr marL="514350" indent="-514350" algn="just">
              <a:lnSpc>
                <a:spcPct val="100000"/>
              </a:lnSpc>
              <a:buAutoNum type="arabicPeriod" startAt="2"/>
            </a:pPr>
            <a:r>
              <a:rPr lang="en-US" b="1" dirty="0">
                <a:solidFill>
                  <a:srgbClr val="FF0000"/>
                </a:solidFill>
                <a:latin typeface="Times New Roman" panose="02020603050405020304" pitchFamily="18" charset="0"/>
                <a:cs typeface="Times New Roman" panose="02020603050405020304" pitchFamily="18" charset="0"/>
              </a:rPr>
              <a:t>Overall Performance </a:t>
            </a:r>
            <a:r>
              <a:rPr lang="en-US" b="1" dirty="0" smtClean="0">
                <a:solidFill>
                  <a:srgbClr val="FF0000"/>
                </a:solidFill>
                <a:latin typeface="Times New Roman" panose="02020603050405020304" pitchFamily="18" charset="0"/>
                <a:cs typeface="Times New Roman" panose="02020603050405020304" pitchFamily="18" charset="0"/>
              </a:rPr>
              <a:t>Specification </a:t>
            </a:r>
          </a:p>
          <a:p>
            <a:pPr marL="514350" indent="-514350" algn="just">
              <a:lnSpc>
                <a:spcPct val="100000"/>
              </a:lnSpc>
              <a:buAutoNum type="arabicPeriod" startAt="2"/>
            </a:pPr>
            <a:r>
              <a:rPr lang="en-US" b="1" dirty="0">
                <a:solidFill>
                  <a:srgbClr val="FF0000"/>
                </a:solidFill>
                <a:latin typeface="Times New Roman" panose="02020603050405020304" pitchFamily="18" charset="0"/>
                <a:cs typeface="Times New Roman" panose="02020603050405020304" pitchFamily="18" charset="0"/>
              </a:rPr>
              <a:t>Manufacturers Specification/Open Specification</a:t>
            </a:r>
          </a:p>
          <a:p>
            <a:pPr marL="0" indent="0">
              <a:buNone/>
            </a:pPr>
            <a:endParaRPr lang="en-AU" dirty="0"/>
          </a:p>
        </p:txBody>
      </p:sp>
    </p:spTree>
    <p:extLst>
      <p:ext uri="{BB962C8B-B14F-4D97-AF65-F5344CB8AC3E}">
        <p14:creationId xmlns:p14="http://schemas.microsoft.com/office/powerpoint/2010/main" val="39343414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7896" y="1091528"/>
            <a:ext cx="9284594" cy="5766471"/>
          </a:xfrm>
        </p:spPr>
        <p:txBody>
          <a:bodyPr>
            <a:normAutofit/>
          </a:bodyPr>
          <a:lstStyle/>
          <a:p>
            <a:pPr marL="514350" indent="-514350">
              <a:buAutoNum type="arabicPeriod"/>
            </a:pPr>
            <a:r>
              <a:rPr lang="en-US" b="1" dirty="0" smtClean="0">
                <a:solidFill>
                  <a:srgbClr val="FF0000"/>
                </a:solidFill>
                <a:latin typeface="Times New Roman" panose="02020603050405020304" pitchFamily="18" charset="0"/>
                <a:cs typeface="Times New Roman" panose="02020603050405020304" pitchFamily="18" charset="0"/>
              </a:rPr>
              <a:t>Contract Specification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Contract </a:t>
            </a:r>
            <a:r>
              <a:rPr lang="en-US" b="1" dirty="0">
                <a:latin typeface="Times New Roman" panose="02020603050405020304" pitchFamily="18" charset="0"/>
                <a:cs typeface="Times New Roman" panose="02020603050405020304" pitchFamily="18" charset="0"/>
              </a:rPr>
              <a:t>specification is developed for a particular construction or project to accompany the working drawings. </a:t>
            </a:r>
            <a:endParaRPr lang="en-US"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US" b="1" dirty="0" smtClean="0">
                <a:solidFill>
                  <a:srgbClr val="002060"/>
                </a:solidFill>
                <a:latin typeface="Times New Roman" panose="02020603050405020304" pitchFamily="18" charset="0"/>
                <a:cs typeface="Times New Roman" panose="02020603050405020304" pitchFamily="18" charset="0"/>
              </a:rPr>
              <a:t>(a)</a:t>
            </a:r>
            <a:r>
              <a:rPr lang="en-US" b="1" dirty="0" smtClean="0">
                <a:latin typeface="Times New Roman" panose="02020603050405020304" pitchFamily="18" charset="0"/>
                <a:cs typeface="Times New Roman" panose="02020603050405020304" pitchFamily="18" charset="0"/>
              </a:rPr>
              <a:t> </a:t>
            </a:r>
            <a:r>
              <a:rPr lang="en-US" b="1" dirty="0" smtClean="0">
                <a:solidFill>
                  <a:srgbClr val="002060"/>
                </a:solidFill>
                <a:latin typeface="Times New Roman" panose="02020603050405020304" pitchFamily="18" charset="0"/>
                <a:cs typeface="Times New Roman" panose="02020603050405020304" pitchFamily="18" charset="0"/>
              </a:rPr>
              <a:t>General/Brief Specification </a:t>
            </a:r>
            <a:endParaRPr lang="en-US" b="1" dirty="0" smtClean="0">
              <a:solidFill>
                <a:srgbClr val="FF0000"/>
              </a:solidFill>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This </a:t>
            </a:r>
            <a:r>
              <a:rPr lang="en-US" b="1" dirty="0">
                <a:latin typeface="Times New Roman" panose="02020603050405020304" pitchFamily="18" charset="0"/>
                <a:cs typeface="Times New Roman" panose="02020603050405020304" pitchFamily="18" charset="0"/>
              </a:rPr>
              <a:t>describes the nature of the purposed work, qualities of the materials and workmanship in general for the work as a </a:t>
            </a:r>
            <a:r>
              <a:rPr lang="en-US" b="1" dirty="0" smtClean="0">
                <a:latin typeface="Times New Roman" panose="02020603050405020304" pitchFamily="18" charset="0"/>
                <a:cs typeface="Times New Roman" panose="02020603050405020304" pitchFamily="18" charset="0"/>
              </a:rPr>
              <a:t>whole. [2] </a:t>
            </a:r>
            <a:endParaRPr lang="en-AU" b="1" dirty="0">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Gives the general description of the material, labor and types of equipment</a:t>
            </a:r>
            <a:r>
              <a:rPr lang="en-US" b="1" dirty="0" smtClean="0">
                <a:latin typeface="Times New Roman" panose="02020603050405020304" pitchFamily="18" charset="0"/>
                <a:cs typeface="Times New Roman" panose="02020603050405020304" pitchFamily="18" charset="0"/>
              </a:rPr>
              <a:t>.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General specification gives general idea about whole work or structure and are useful for preparing the estimate.</a:t>
            </a:r>
          </a:p>
          <a:p>
            <a:pPr lvl="0" algn="just">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657896"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SPECIFICATION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0841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9108" y="924104"/>
            <a:ext cx="9310352" cy="5766471"/>
          </a:xfrm>
        </p:spPr>
        <p:txBody>
          <a:bodyPr>
            <a:normAutofit/>
          </a:bodyPr>
          <a:lstStyle/>
          <a:p>
            <a:pPr marL="0" lvl="1" indent="0" algn="just">
              <a:lnSpc>
                <a:spcPct val="100000"/>
              </a:lnSpc>
              <a:spcBef>
                <a:spcPts val="1000"/>
              </a:spcBef>
              <a:buNone/>
            </a:pPr>
            <a:r>
              <a:rPr lang="en-US" sz="2800" b="1" dirty="0" smtClean="0">
                <a:solidFill>
                  <a:srgbClr val="002060"/>
                </a:solidFill>
                <a:latin typeface="Times New Roman" panose="02020603050405020304" pitchFamily="18" charset="0"/>
                <a:cs typeface="Times New Roman" panose="02020603050405020304" pitchFamily="18" charset="0"/>
              </a:rPr>
              <a:t>(b) Detailed/Particular Specification</a:t>
            </a:r>
            <a:endParaRPr lang="en-US" sz="2800"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detailed specification is a detailed description and express the requirements in detail</a:t>
            </a:r>
            <a:r>
              <a:rPr lang="en-US" b="1" dirty="0" smtClean="0">
                <a:latin typeface="Times New Roman" panose="02020603050405020304" pitchFamily="18" charset="0"/>
                <a:cs typeface="Times New Roman" panose="02020603050405020304" pitchFamily="18" charset="0"/>
              </a:rPr>
              <a:t>. </a:t>
            </a:r>
          </a:p>
          <a:p>
            <a:pPr marL="228600" lvl="1" algn="just">
              <a:lnSpc>
                <a:spcPct val="100000"/>
              </a:lnSpc>
              <a:spcBef>
                <a:spcPts val="1000"/>
              </a:spcBef>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It specifies the qualities and quantities of materials, the proportion of mortar, workmanship, the method of measurement.</a:t>
            </a:r>
          </a:p>
          <a:p>
            <a:pPr marL="228600" lvl="1" algn="just">
              <a:lnSpc>
                <a:spcPct val="100000"/>
              </a:lnSpc>
              <a:spcBef>
                <a:spcPts val="1000"/>
              </a:spcBef>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The </a:t>
            </a:r>
            <a:r>
              <a:rPr lang="en-US" sz="2800" b="1" dirty="0">
                <a:latin typeface="Times New Roman" panose="02020603050405020304" pitchFamily="18" charset="0"/>
                <a:cs typeface="Times New Roman" panose="02020603050405020304" pitchFamily="18" charset="0"/>
              </a:rPr>
              <a:t>detailed specification of different item of work are prepared separately and describes what the works should be and how they shall be executed and constructed.</a:t>
            </a:r>
          </a:p>
          <a:p>
            <a:pPr marL="228600" lvl="1" algn="just">
              <a:lnSpc>
                <a:spcPct val="100000"/>
              </a:lnSpc>
              <a:spcBef>
                <a:spcPts val="1000"/>
              </a:spcBef>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Physical, chemical and electrical tests if any requires for the finished work to ensure the desired strength or quality are specified in the detailed specification.</a:t>
            </a: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48048"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SPECIFICATION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41192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0165" y="859710"/>
            <a:ext cx="9374747" cy="5811546"/>
          </a:xfrm>
        </p:spPr>
        <p:txBody>
          <a:bodyPr>
            <a:normAutofit/>
          </a:bodyPr>
          <a:lstStyle/>
          <a:p>
            <a:pPr marL="457200" lvl="1" indent="-457200" algn="just">
              <a:lnSpc>
                <a:spcPct val="100000"/>
              </a:lnSpc>
              <a:spcBef>
                <a:spcPts val="1000"/>
              </a:spcBef>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The detailed specifications are expressed clearly as far as possible in the same sequence of order as the work carried out. </a:t>
            </a:r>
          </a:p>
          <a:p>
            <a:pPr marL="457200" lvl="1" indent="-457200" algn="just">
              <a:lnSpc>
                <a:spcPct val="100000"/>
              </a:lnSpc>
              <a:spcBef>
                <a:spcPts val="1000"/>
              </a:spcBef>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These specification if prepared properly are very helpful for the supervisory staff for getting the work executed correctly and become an important part of contract agreement. </a:t>
            </a:r>
            <a:endParaRPr lang="en-US" sz="2800" b="1" dirty="0" smtClean="0">
              <a:latin typeface="Times New Roman" panose="02020603050405020304" pitchFamily="18" charset="0"/>
              <a:cs typeface="Times New Roman" panose="02020603050405020304" pitchFamily="18" charset="0"/>
            </a:endParaRPr>
          </a:p>
          <a:p>
            <a:pPr marL="457200" lvl="1" indent="-457200" algn="just">
              <a:lnSpc>
                <a:spcPct val="100000"/>
              </a:lnSpc>
              <a:spcBef>
                <a:spcPts val="1000"/>
              </a:spcBef>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This also specify the involvements and responsibility for </a:t>
            </a:r>
            <a:r>
              <a:rPr lang="en-US" sz="2800" b="1" dirty="0" smtClean="0">
                <a:latin typeface="Times New Roman" panose="02020603050405020304" pitchFamily="18" charset="0"/>
                <a:cs typeface="Times New Roman" panose="02020603050405020304" pitchFamily="18" charset="0"/>
              </a:rPr>
              <a:t>auxiliary </a:t>
            </a:r>
            <a:r>
              <a:rPr lang="en-US" sz="2800" b="1" dirty="0">
                <a:latin typeface="Times New Roman" panose="02020603050405020304" pitchFamily="18" charset="0"/>
                <a:cs typeface="Times New Roman" panose="02020603050405020304" pitchFamily="18" charset="0"/>
              </a:rPr>
              <a:t>works, incidental damages etc. during execution of the original work</a:t>
            </a:r>
            <a:r>
              <a:rPr lang="en-US" sz="2800" b="1" dirty="0" smtClean="0">
                <a:latin typeface="Times New Roman" panose="02020603050405020304" pitchFamily="18" charset="0"/>
                <a:cs typeface="Times New Roman" panose="02020603050405020304" pitchFamily="18" charset="0"/>
              </a:rPr>
              <a:t>. </a:t>
            </a:r>
          </a:p>
          <a:p>
            <a:pPr marL="457200" lvl="1" indent="-457200" algn="just">
              <a:lnSpc>
                <a:spcPct val="100000"/>
              </a:lnSpc>
              <a:spcBef>
                <a:spcPts val="1000"/>
              </a:spcBef>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The method and duration of protection of finished works as required are specified in the detailed specification.</a:t>
            </a:r>
          </a:p>
          <a:p>
            <a:pPr marL="457200" lvl="1" indent="-457200" algn="just">
              <a:lnSpc>
                <a:spcPct val="100000"/>
              </a:lnSpc>
              <a:spcBef>
                <a:spcPts val="1000"/>
              </a:spcBef>
              <a:buFont typeface="Wingdings" panose="05000000000000000000" pitchFamily="2" charset="2"/>
              <a:buChar char="Ø"/>
            </a:pPr>
            <a:endParaRPr lang="en-US" sz="2800" b="1" dirty="0">
              <a:latin typeface="Times New Roman" panose="02020603050405020304" pitchFamily="18" charset="0"/>
              <a:cs typeface="Times New Roman" panose="02020603050405020304" pitchFamily="18" charset="0"/>
            </a:endParaRPr>
          </a:p>
          <a:p>
            <a:pPr marL="457200" lvl="1" indent="-457200" algn="just">
              <a:lnSpc>
                <a:spcPct val="100000"/>
              </a:lnSpc>
              <a:spcBef>
                <a:spcPts val="1000"/>
              </a:spcBef>
              <a:buFont typeface="Wingdings" panose="05000000000000000000" pitchFamily="2" charset="2"/>
              <a:buChar char="Ø"/>
            </a:pPr>
            <a:endParaRPr lang="en-US" sz="2800"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22290" y="1"/>
            <a:ext cx="10515600" cy="1004552"/>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SPECIFICATION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63704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4864" y="811369"/>
            <a:ext cx="9168685" cy="6046631"/>
          </a:xfrm>
        </p:spPr>
        <p:txBody>
          <a:bodyPr/>
          <a:lstStyle/>
          <a:p>
            <a:pPr marL="514350" indent="-514350">
              <a:buAutoNum type="arabicPeriod" startAt="2"/>
            </a:pPr>
            <a:r>
              <a:rPr lang="en-US" b="1" dirty="0" smtClean="0">
                <a:solidFill>
                  <a:srgbClr val="FF0000"/>
                </a:solidFill>
                <a:latin typeface="Times New Roman" panose="02020603050405020304" pitchFamily="18" charset="0"/>
                <a:cs typeface="Times New Roman" panose="02020603050405020304" pitchFamily="18" charset="0"/>
              </a:rPr>
              <a:t>Standard Specification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This is generally </a:t>
            </a:r>
            <a:r>
              <a:rPr lang="en-US" b="1" dirty="0">
                <a:solidFill>
                  <a:srgbClr val="0070C0"/>
                </a:solidFill>
                <a:latin typeface="Times New Roman" panose="02020603050405020304" pitchFamily="18" charset="0"/>
                <a:cs typeface="Times New Roman" panose="02020603050405020304" pitchFamily="18" charset="0"/>
              </a:rPr>
              <a:t>prepared and published by national standard organizations </a:t>
            </a:r>
            <a:r>
              <a:rPr lang="en-US" b="1" dirty="0">
                <a:latin typeface="Times New Roman" panose="02020603050405020304" pitchFamily="18" charset="0"/>
                <a:cs typeface="Times New Roman" panose="02020603050405020304" pitchFamily="18" charset="0"/>
              </a:rPr>
              <a:t>which cover specific materials or group of materials used by a specific trade or a segment of the construction industry. </a:t>
            </a:r>
            <a:r>
              <a:rPr lang="en-US" b="1" dirty="0" smtClean="0">
                <a:latin typeface="Times New Roman" panose="02020603050405020304" pitchFamily="18" charset="0"/>
                <a:cs typeface="Times New Roman" panose="02020603050405020304" pitchFamily="18" charset="0"/>
              </a:rPr>
              <a:t>[2]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 </a:t>
            </a:r>
            <a:r>
              <a:rPr lang="en-AU" b="1" dirty="0" smtClean="0">
                <a:latin typeface="Times New Roman" panose="02020603050405020304" pitchFamily="18" charset="0"/>
                <a:cs typeface="Times New Roman" panose="02020603050405020304" pitchFamily="18" charset="0"/>
              </a:rPr>
              <a:t>standard </a:t>
            </a:r>
            <a:r>
              <a:rPr lang="en-AU" b="1" dirty="0">
                <a:latin typeface="Times New Roman" panose="02020603050405020304" pitchFamily="18" charset="0"/>
                <a:cs typeface="Times New Roman" panose="02020603050405020304" pitchFamily="18" charset="0"/>
              </a:rPr>
              <a:t>Specification is a set of the specifications for an item, material, component, system, or service that is defined precisely and established with the standardisation processes to be used for the business, engineering, procurement, construction, operation, and maintenance</a:t>
            </a:r>
            <a:r>
              <a:rPr lang="en-AU" b="1" dirty="0" smtClean="0">
                <a:latin typeface="Times New Roman" panose="02020603050405020304" pitchFamily="18" charset="0"/>
                <a:cs typeface="Times New Roman" panose="02020603050405020304" pitchFamily="18" charset="0"/>
              </a:rPr>
              <a:t>. [3] </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35169" y="1"/>
            <a:ext cx="10515600" cy="940158"/>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SPECIFICATION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79231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0622" y="975620"/>
            <a:ext cx="9233079" cy="5882380"/>
          </a:xfrm>
        </p:spPr>
        <p:txBody>
          <a:bodyPr>
            <a:normAutofit/>
          </a:bodyPr>
          <a:lstStyle/>
          <a:p>
            <a:pPr marL="514350" indent="-514350" algn="just">
              <a:buAutoNum type="arabicPeriod" startAt="3"/>
            </a:pPr>
            <a:r>
              <a:rPr lang="en-US" b="1" dirty="0" smtClean="0">
                <a:solidFill>
                  <a:srgbClr val="FF0000"/>
                </a:solidFill>
                <a:latin typeface="Times New Roman" panose="02020603050405020304" pitchFamily="18" charset="0"/>
                <a:cs typeface="Times New Roman" panose="02020603050405020304" pitchFamily="18" charset="0"/>
              </a:rPr>
              <a:t>Overall </a:t>
            </a:r>
            <a:r>
              <a:rPr lang="en-US" b="1" dirty="0">
                <a:solidFill>
                  <a:srgbClr val="FF0000"/>
                </a:solidFill>
                <a:latin typeface="Times New Roman" panose="02020603050405020304" pitchFamily="18" charset="0"/>
                <a:cs typeface="Times New Roman" panose="02020603050405020304" pitchFamily="18" charset="0"/>
              </a:rPr>
              <a:t>Performance </a:t>
            </a:r>
            <a:r>
              <a:rPr lang="en-US" b="1" dirty="0" smtClean="0">
                <a:solidFill>
                  <a:srgbClr val="FF0000"/>
                </a:solidFill>
                <a:latin typeface="Times New Roman" panose="02020603050405020304" pitchFamily="18" charset="0"/>
                <a:cs typeface="Times New Roman" panose="02020603050405020304" pitchFamily="18" charset="0"/>
              </a:rPr>
              <a:t>Specification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This details in comprehensive but general terms, what the client is looking </a:t>
            </a:r>
            <a:r>
              <a:rPr lang="en-US" b="1" dirty="0" smtClean="0">
                <a:latin typeface="Times New Roman" panose="02020603050405020304" pitchFamily="18" charset="0"/>
                <a:cs typeface="Times New Roman" panose="02020603050405020304" pitchFamily="18" charset="0"/>
              </a:rPr>
              <a:t>for. </a:t>
            </a:r>
          </a:p>
          <a:p>
            <a:pPr marL="514350" indent="-514350" algn="just">
              <a:lnSpc>
                <a:spcPct val="100000"/>
              </a:lnSpc>
              <a:buAutoNum type="arabicPeriod" startAt="4"/>
            </a:pPr>
            <a:r>
              <a:rPr lang="en-US" b="1" dirty="0">
                <a:solidFill>
                  <a:srgbClr val="FF0000"/>
                </a:solidFill>
                <a:latin typeface="Times New Roman" panose="02020603050405020304" pitchFamily="18" charset="0"/>
                <a:cs typeface="Times New Roman" panose="02020603050405020304" pitchFamily="18" charset="0"/>
              </a:rPr>
              <a:t>Manufacturers Specification/Open </a:t>
            </a:r>
            <a:r>
              <a:rPr lang="en-US" b="1" dirty="0" smtClean="0">
                <a:solidFill>
                  <a:srgbClr val="FF0000"/>
                </a:solidFill>
                <a:latin typeface="Times New Roman" panose="02020603050405020304" pitchFamily="18" charset="0"/>
                <a:cs typeface="Times New Roman" panose="02020603050405020304" pitchFamily="18" charset="0"/>
              </a:rPr>
              <a:t>Specification </a:t>
            </a:r>
            <a:endParaRPr lang="en-US" b="1" dirty="0">
              <a:solidFill>
                <a:srgbClr val="FF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Open specifications are specifications of products of manufacturers which state both physical and chemical properties and such other information of the product, but not description of workmanship to be achieved during construction</a:t>
            </a:r>
            <a:r>
              <a:rPr lang="en-US"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physical properties specify mainly the strength, weight, thickness or size and such other physical properties of product.</a:t>
            </a:r>
          </a:p>
          <a:p>
            <a:pPr marL="0" indent="0" algn="just">
              <a:lnSpc>
                <a:spcPct val="100000"/>
              </a:lnSpc>
              <a:buNone/>
            </a:pP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722290" y="1"/>
            <a:ext cx="10515600" cy="1094704"/>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SPECIFICATION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958417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6380" y="0"/>
            <a:ext cx="10515600" cy="99167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SPECIFICATION WRITING</a:t>
            </a:r>
          </a:p>
        </p:txBody>
      </p:sp>
      <p:sp>
        <p:nvSpPr>
          <p:cNvPr id="3" name="Content Placeholder 2"/>
          <p:cNvSpPr>
            <a:spLocks noGrp="1"/>
          </p:cNvSpPr>
          <p:nvPr>
            <p:ph idx="1"/>
          </p:nvPr>
        </p:nvSpPr>
        <p:spPr>
          <a:xfrm>
            <a:off x="606380" y="940156"/>
            <a:ext cx="9297474" cy="5731099"/>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 specification becomes an essential contract management document which is used to ensure that the chosen supplier provides what is specified. </a:t>
            </a:r>
            <a:r>
              <a:rPr lang="en-AU" b="1" dirty="0" smtClean="0">
                <a:latin typeface="Times New Roman" panose="02020603050405020304" pitchFamily="18" charset="0"/>
                <a:cs typeface="Times New Roman" panose="02020603050405020304" pitchFamily="18" charset="0"/>
              </a:rPr>
              <a:t>[4]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must therefore be clear and accurately define what is expected from a supplier regarding the outputs or the functional and performance requirements</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Specification </a:t>
            </a:r>
            <a:r>
              <a:rPr lang="en-US" b="1" dirty="0">
                <a:latin typeface="Times New Roman" panose="02020603050405020304" pitchFamily="18" charset="0"/>
                <a:cs typeface="Times New Roman" panose="02020603050405020304" pitchFamily="18" charset="0"/>
              </a:rPr>
              <a:t>serves as evidence in case of dispute. Most of the dispute occur only because of not properly explained/written specifications</a:t>
            </a:r>
            <a:r>
              <a:rPr lang="en-US"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general principles of specification writing are substantially the same regardless of the subject </a:t>
            </a:r>
            <a:r>
              <a:rPr lang="en-US" b="1" dirty="0" smtClean="0">
                <a:latin typeface="Times New Roman" panose="02020603050405020304" pitchFamily="18" charset="0"/>
                <a:cs typeface="Times New Roman" panose="02020603050405020304" pitchFamily="18" charset="0"/>
              </a:rPr>
              <a:t>matter. </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02630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955" y="862882"/>
            <a:ext cx="9323231" cy="6194741"/>
          </a:xfrm>
        </p:spPr>
        <p:txBody>
          <a:bodyPr>
            <a:normAutofit fontScale="92500" lnSpcReduction="10000"/>
          </a:bodyPr>
          <a:lstStyle/>
          <a:p>
            <a:pPr marL="514350" lvl="0" indent="-514350" algn="just">
              <a:lnSpc>
                <a:spcPct val="110000"/>
              </a:lnSpc>
              <a:buFont typeface="+mj-lt"/>
              <a:buAutoNum type="arabicPeriod"/>
            </a:pPr>
            <a:r>
              <a:rPr lang="en-US" b="1" i="1" dirty="0">
                <a:solidFill>
                  <a:srgbClr val="C00000"/>
                </a:solidFill>
                <a:latin typeface="Times New Roman" panose="02020603050405020304" pitchFamily="18" charset="0"/>
                <a:cs typeface="Times New Roman" panose="02020603050405020304" pitchFamily="18" charset="0"/>
              </a:rPr>
              <a:t>Specification language:</a:t>
            </a:r>
            <a:r>
              <a:rPr lang="en-US" b="1" dirty="0">
                <a:solidFill>
                  <a:srgbClr val="C00000"/>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Simple and clear. Same tense and repetition of a noun is </a:t>
            </a:r>
            <a:r>
              <a:rPr lang="en-US" b="1" dirty="0" smtClean="0">
                <a:latin typeface="Times New Roman" panose="02020603050405020304" pitchFamily="18" charset="0"/>
                <a:cs typeface="Times New Roman" panose="02020603050405020304" pitchFamily="18" charset="0"/>
              </a:rPr>
              <a:t>preferable </a:t>
            </a:r>
          </a:p>
          <a:p>
            <a:pPr marL="514350" lvl="0" indent="-514350" algn="just">
              <a:lnSpc>
                <a:spcPct val="110000"/>
              </a:lnSpc>
              <a:buFont typeface="+mj-lt"/>
              <a:buAutoNum type="arabicPeriod"/>
            </a:pPr>
            <a:r>
              <a:rPr lang="en-US" b="1" i="1" dirty="0" smtClean="0">
                <a:solidFill>
                  <a:srgbClr val="C00000"/>
                </a:solidFill>
                <a:latin typeface="Times New Roman" panose="02020603050405020304" pitchFamily="18" charset="0"/>
                <a:cs typeface="Times New Roman" panose="02020603050405020304" pitchFamily="18" charset="0"/>
              </a:rPr>
              <a:t>Brief</a:t>
            </a:r>
            <a:r>
              <a:rPr lang="en-US" b="1" i="1" dirty="0">
                <a:solidFill>
                  <a:srgbClr val="C00000"/>
                </a:solidFill>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as brief as possible. Standard article is specified by references and code numbers</a:t>
            </a:r>
            <a:r>
              <a:rPr lang="en-US" b="1" dirty="0" smtClean="0">
                <a:latin typeface="Times New Roman" panose="02020603050405020304" pitchFamily="18" charset="0"/>
                <a:cs typeface="Times New Roman" panose="02020603050405020304" pitchFamily="18" charset="0"/>
              </a:rPr>
              <a:t>. </a:t>
            </a:r>
          </a:p>
          <a:p>
            <a:pPr marL="514350" lvl="0" indent="-514350" algn="just">
              <a:lnSpc>
                <a:spcPct val="110000"/>
              </a:lnSpc>
              <a:buFont typeface="+mj-lt"/>
              <a:buAutoNum type="arabicPeriod"/>
            </a:pPr>
            <a:r>
              <a:rPr lang="en-US" b="1" i="1" dirty="0" smtClean="0">
                <a:solidFill>
                  <a:srgbClr val="C00000"/>
                </a:solidFill>
                <a:latin typeface="Times New Roman" panose="02020603050405020304" pitchFamily="18" charset="0"/>
                <a:cs typeface="Times New Roman" panose="02020603050405020304" pitchFamily="18" charset="0"/>
              </a:rPr>
              <a:t>Fairness</a:t>
            </a:r>
            <a:r>
              <a:rPr lang="en-US" b="1" i="1" dirty="0">
                <a:solidFill>
                  <a:srgbClr val="C00000"/>
                </a:solidFill>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fair to all parties. Proper sharing of </a:t>
            </a:r>
            <a:r>
              <a:rPr lang="en-US" b="1" dirty="0" smtClean="0">
                <a:latin typeface="Times New Roman" panose="02020603050405020304" pitchFamily="18" charset="0"/>
                <a:cs typeface="Times New Roman" panose="02020603050405020304" pitchFamily="18" charset="0"/>
              </a:rPr>
              <a:t>risks </a:t>
            </a:r>
          </a:p>
          <a:p>
            <a:pPr marL="514350" lvl="0" indent="-514350" algn="just">
              <a:lnSpc>
                <a:spcPct val="110000"/>
              </a:lnSpc>
              <a:buFont typeface="+mj-lt"/>
              <a:buAutoNum type="arabicPeriod"/>
            </a:pPr>
            <a:r>
              <a:rPr lang="en-US" b="1" i="1" dirty="0" smtClean="0">
                <a:solidFill>
                  <a:srgbClr val="C00000"/>
                </a:solidFill>
                <a:latin typeface="Times New Roman" panose="02020603050405020304" pitchFamily="18" charset="0"/>
                <a:cs typeface="Times New Roman" panose="02020603050405020304" pitchFamily="18" charset="0"/>
              </a:rPr>
              <a:t>Expression:</a:t>
            </a:r>
            <a:r>
              <a:rPr lang="en-US" b="1" dirty="0" smtClean="0">
                <a:solidFill>
                  <a:srgbClr val="C00000"/>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requirement of each and every </a:t>
            </a:r>
            <a:r>
              <a:rPr lang="en-US" b="1" dirty="0" smtClean="0">
                <a:latin typeface="Times New Roman" panose="02020603050405020304" pitchFamily="18" charset="0"/>
                <a:cs typeface="Times New Roman" panose="02020603050405020304" pitchFamily="18" charset="0"/>
              </a:rPr>
              <a:t>item </a:t>
            </a:r>
          </a:p>
          <a:p>
            <a:pPr marL="514350" indent="-514350" algn="just">
              <a:lnSpc>
                <a:spcPct val="110000"/>
              </a:lnSpc>
              <a:buFont typeface="+mj-lt"/>
              <a:buAutoNum type="arabicPeriod"/>
            </a:pPr>
            <a:r>
              <a:rPr lang="en-US" b="1" dirty="0">
                <a:solidFill>
                  <a:srgbClr val="C00000"/>
                </a:solidFill>
                <a:latin typeface="Times New Roman" panose="02020603050405020304" pitchFamily="18" charset="0"/>
                <a:cs typeface="Times New Roman" panose="02020603050405020304" pitchFamily="18" charset="0"/>
              </a:rPr>
              <a:t>Repetition of information is avoided </a:t>
            </a:r>
            <a:r>
              <a:rPr lang="en-US" b="1" dirty="0">
                <a:latin typeface="Times New Roman" panose="02020603050405020304" pitchFamily="18" charset="0"/>
                <a:cs typeface="Times New Roman" panose="02020603050405020304" pitchFamily="18" charset="0"/>
              </a:rPr>
              <a:t>to avoid the possibility of </a:t>
            </a:r>
            <a:r>
              <a:rPr lang="en-US" b="1" dirty="0" smtClean="0">
                <a:latin typeface="Times New Roman" panose="02020603050405020304" pitchFamily="18" charset="0"/>
                <a:cs typeface="Times New Roman" panose="02020603050405020304" pitchFamily="18" charset="0"/>
              </a:rPr>
              <a:t>contradiction. </a:t>
            </a:r>
          </a:p>
          <a:p>
            <a:pPr marL="514350" indent="-514350" algn="just">
              <a:lnSpc>
                <a:spcPct val="110000"/>
              </a:lnSpc>
              <a:buFont typeface="+mj-lt"/>
              <a:buAutoNum type="arabicPeriod"/>
            </a:pPr>
            <a:r>
              <a:rPr lang="en-US" b="1" i="1" dirty="0">
                <a:solidFill>
                  <a:srgbClr val="C00000"/>
                </a:solidFill>
                <a:latin typeface="Times New Roman" panose="02020603050405020304" pitchFamily="18" charset="0"/>
                <a:cs typeface="Times New Roman" panose="02020603050405020304" pitchFamily="18" charset="0"/>
              </a:rPr>
              <a:t>Standard size and patterns: </a:t>
            </a:r>
            <a:r>
              <a:rPr lang="en-US" b="1" dirty="0">
                <a:latin typeface="Times New Roman" panose="02020603050405020304" pitchFamily="18" charset="0"/>
                <a:cs typeface="Times New Roman" panose="02020603050405020304" pitchFamily="18" charset="0"/>
              </a:rPr>
              <a:t>commercial size should be specified as far as possible, unusual; dimensions should be </a:t>
            </a:r>
            <a:r>
              <a:rPr lang="en-US" b="1" dirty="0" smtClean="0">
                <a:latin typeface="Times New Roman" panose="02020603050405020304" pitchFamily="18" charset="0"/>
                <a:cs typeface="Times New Roman" panose="02020603050405020304" pitchFamily="18" charset="0"/>
              </a:rPr>
              <a:t>avoidable. </a:t>
            </a:r>
            <a:endParaRPr lang="en-US" b="1" dirty="0">
              <a:latin typeface="Times New Roman" panose="02020603050405020304" pitchFamily="18" charset="0"/>
              <a:cs typeface="Times New Roman" panose="02020603050405020304" pitchFamily="18" charset="0"/>
            </a:endParaRPr>
          </a:p>
          <a:p>
            <a:pPr marL="514350" indent="-514350" algn="just">
              <a:lnSpc>
                <a:spcPct val="110000"/>
              </a:lnSpc>
              <a:buFont typeface="+mj-lt"/>
              <a:buAutoNum type="arabicPeriod"/>
            </a:pPr>
            <a:r>
              <a:rPr lang="en-US" b="1" i="1" dirty="0">
                <a:solidFill>
                  <a:srgbClr val="C00000"/>
                </a:solidFill>
                <a:latin typeface="Times New Roman" panose="02020603050405020304" pitchFamily="18" charset="0"/>
                <a:cs typeface="Times New Roman" panose="02020603050405020304" pitchFamily="18" charset="0"/>
              </a:rPr>
              <a:t>Cross-references</a:t>
            </a:r>
            <a:r>
              <a:rPr lang="en-US"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should be minimum as possible</a:t>
            </a:r>
            <a:endParaRPr lang="en-AU" b="1" dirty="0">
              <a:latin typeface="Times New Roman" panose="02020603050405020304" pitchFamily="18" charset="0"/>
              <a:cs typeface="Times New Roman" panose="02020603050405020304" pitchFamily="18" charset="0"/>
            </a:endParaRPr>
          </a:p>
          <a:p>
            <a:pPr marL="0" indent="0" algn="just">
              <a:lnSpc>
                <a:spcPct val="110000"/>
              </a:lnSpc>
              <a:buNone/>
            </a:pPr>
            <a:r>
              <a:rPr lang="en-US" b="1" dirty="0">
                <a:latin typeface="Times New Roman" panose="02020603050405020304" pitchFamily="18" charset="0"/>
                <a:cs typeface="Times New Roman" panose="02020603050405020304" pitchFamily="18" charset="0"/>
              </a:rPr>
              <a:t> </a:t>
            </a:r>
          </a:p>
          <a:p>
            <a:pPr marL="514350" indent="-514350" algn="just">
              <a:lnSpc>
                <a:spcPct val="110000"/>
              </a:lnSpc>
              <a:buFont typeface="+mj-lt"/>
              <a:buAutoNum type="arabicPeriod"/>
            </a:pPr>
            <a:endParaRPr lang="en-AU" b="1" dirty="0">
              <a:solidFill>
                <a:srgbClr val="C00000"/>
              </a:solidFill>
              <a:latin typeface="Times New Roman" panose="02020603050405020304" pitchFamily="18" charset="0"/>
              <a:cs typeface="Times New Roman" panose="02020603050405020304" pitchFamily="18" charset="0"/>
            </a:endParaRPr>
          </a:p>
          <a:p>
            <a:pPr marL="514350" lvl="0" indent="-514350" algn="just">
              <a:lnSpc>
                <a:spcPct val="100000"/>
              </a:lnSpc>
              <a:buFont typeface="+mj-lt"/>
              <a:buAutoNum type="arabicPeriod"/>
            </a:pP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107547"/>
            <a:ext cx="10515600" cy="819731"/>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SPECIFICATION </a:t>
            </a:r>
            <a:r>
              <a:rPr lang="en-AU" sz="3600" b="1" dirty="0" smtClean="0">
                <a:solidFill>
                  <a:srgbClr val="002060"/>
                </a:solidFill>
                <a:latin typeface="Times New Roman" panose="02020603050405020304" pitchFamily="18" charset="0"/>
                <a:cs typeface="Times New Roman" panose="02020603050405020304" pitchFamily="18" charset="0"/>
              </a:rPr>
              <a:t>WRITING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56954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954" y="924103"/>
            <a:ext cx="8923987" cy="5734273"/>
          </a:xfrm>
        </p:spPr>
        <p:txBody>
          <a:bodyPr>
            <a:normAutofit/>
          </a:bodyPr>
          <a:lstStyle/>
          <a:p>
            <a:pPr marL="514350" lvl="0" indent="-514350" algn="just">
              <a:buAutoNum type="arabicPeriod" startAt="8"/>
            </a:pPr>
            <a:r>
              <a:rPr lang="en-US" sz="2600" b="1" i="1" dirty="0">
                <a:solidFill>
                  <a:srgbClr val="C00000"/>
                </a:solidFill>
                <a:latin typeface="Times New Roman" panose="02020603050405020304" pitchFamily="18" charset="0"/>
                <a:cs typeface="Times New Roman" panose="02020603050405020304" pitchFamily="18" charset="0"/>
              </a:rPr>
              <a:t>Inclusion of proper paragraph </a:t>
            </a:r>
          </a:p>
          <a:p>
            <a:pPr lvl="1" algn="just">
              <a:lnSpc>
                <a:spcPct val="100000"/>
              </a:lnSpc>
            </a:pPr>
            <a:r>
              <a:rPr lang="en-US" b="1" dirty="0" smtClean="0">
                <a:latin typeface="Times New Roman" panose="02020603050405020304" pitchFamily="18" charset="0"/>
                <a:cs typeface="Times New Roman" panose="02020603050405020304" pitchFamily="18" charset="0"/>
              </a:rPr>
              <a:t>specification </a:t>
            </a:r>
            <a:r>
              <a:rPr lang="en-US" b="1" dirty="0">
                <a:latin typeface="Times New Roman" panose="02020603050405020304" pitchFamily="18" charset="0"/>
                <a:cs typeface="Times New Roman" panose="02020603050405020304" pitchFamily="18" charset="0"/>
              </a:rPr>
              <a:t>of </a:t>
            </a:r>
            <a:r>
              <a:rPr lang="en-US" b="1" dirty="0" smtClean="0">
                <a:latin typeface="Times New Roman" panose="02020603050405020304" pitchFamily="18" charset="0"/>
                <a:cs typeface="Times New Roman" panose="02020603050405020304" pitchFamily="18" charset="0"/>
              </a:rPr>
              <a:t>materials</a:t>
            </a:r>
            <a:endParaRPr lang="en-AU" sz="1800" b="1" dirty="0">
              <a:latin typeface="Times New Roman" panose="02020603050405020304" pitchFamily="18" charset="0"/>
              <a:cs typeface="Times New Roman" panose="02020603050405020304" pitchFamily="18" charset="0"/>
            </a:endParaRPr>
          </a:p>
          <a:p>
            <a:pPr lvl="1" algn="just">
              <a:lnSpc>
                <a:spcPct val="100000"/>
              </a:lnSpc>
            </a:pPr>
            <a:r>
              <a:rPr lang="en-US" b="1" dirty="0">
                <a:latin typeface="Times New Roman" panose="02020603050405020304" pitchFamily="18" charset="0"/>
                <a:cs typeface="Times New Roman" panose="02020603050405020304" pitchFamily="18" charset="0"/>
              </a:rPr>
              <a:t>combinations of materials</a:t>
            </a:r>
            <a:endParaRPr lang="en-AU" sz="1800" b="1" dirty="0">
              <a:latin typeface="Times New Roman" panose="02020603050405020304" pitchFamily="18" charset="0"/>
              <a:cs typeface="Times New Roman" panose="02020603050405020304" pitchFamily="18" charset="0"/>
            </a:endParaRPr>
          </a:p>
          <a:p>
            <a:pPr lvl="1" algn="just">
              <a:lnSpc>
                <a:spcPct val="100000"/>
              </a:lnSpc>
            </a:pPr>
            <a:r>
              <a:rPr lang="en-US" b="1" dirty="0">
                <a:latin typeface="Times New Roman" panose="02020603050405020304" pitchFamily="18" charset="0"/>
                <a:cs typeface="Times New Roman" panose="02020603050405020304" pitchFamily="18" charset="0"/>
              </a:rPr>
              <a:t>preliminary works prior to construction</a:t>
            </a:r>
            <a:endParaRPr lang="en-AU" sz="1800" b="1" dirty="0">
              <a:latin typeface="Times New Roman" panose="02020603050405020304" pitchFamily="18" charset="0"/>
              <a:cs typeface="Times New Roman" panose="02020603050405020304" pitchFamily="18" charset="0"/>
            </a:endParaRPr>
          </a:p>
          <a:p>
            <a:pPr lvl="1" algn="just">
              <a:lnSpc>
                <a:spcPct val="100000"/>
              </a:lnSpc>
            </a:pPr>
            <a:r>
              <a:rPr lang="en-US" b="1" dirty="0">
                <a:latin typeface="Times New Roman" panose="02020603050405020304" pitchFamily="18" charset="0"/>
                <a:cs typeface="Times New Roman" panose="02020603050405020304" pitchFamily="18" charset="0"/>
              </a:rPr>
              <a:t>installation of materials</a:t>
            </a:r>
            <a:endParaRPr lang="en-AU" sz="1800" b="1" dirty="0">
              <a:latin typeface="Times New Roman" panose="02020603050405020304" pitchFamily="18" charset="0"/>
              <a:cs typeface="Times New Roman" panose="02020603050405020304" pitchFamily="18" charset="0"/>
            </a:endParaRPr>
          </a:p>
          <a:p>
            <a:pPr lvl="1" algn="just">
              <a:lnSpc>
                <a:spcPct val="100000"/>
              </a:lnSpc>
            </a:pPr>
            <a:r>
              <a:rPr lang="en-US" b="1" dirty="0">
                <a:latin typeface="Times New Roman" panose="02020603050405020304" pitchFamily="18" charset="0"/>
                <a:cs typeface="Times New Roman" panose="02020603050405020304" pitchFamily="18" charset="0"/>
              </a:rPr>
              <a:t>test, if any</a:t>
            </a:r>
            <a:endParaRPr lang="en-AU" sz="1800" b="1" dirty="0">
              <a:latin typeface="Times New Roman" panose="02020603050405020304" pitchFamily="18" charset="0"/>
              <a:cs typeface="Times New Roman" panose="02020603050405020304" pitchFamily="18" charset="0"/>
            </a:endParaRPr>
          </a:p>
          <a:p>
            <a:pPr lvl="1" algn="just">
              <a:lnSpc>
                <a:spcPct val="100000"/>
              </a:lnSpc>
            </a:pPr>
            <a:r>
              <a:rPr lang="en-US" b="1" dirty="0">
                <a:latin typeface="Times New Roman" panose="02020603050405020304" pitchFamily="18" charset="0"/>
                <a:cs typeface="Times New Roman" panose="02020603050405020304" pitchFamily="18" charset="0"/>
              </a:rPr>
              <a:t>clearing on completion</a:t>
            </a:r>
            <a:endParaRPr lang="en-AU" sz="1800" b="1" dirty="0">
              <a:latin typeface="Times New Roman" panose="02020603050405020304" pitchFamily="18" charset="0"/>
              <a:cs typeface="Times New Roman" panose="02020603050405020304" pitchFamily="18" charset="0"/>
            </a:endParaRPr>
          </a:p>
          <a:p>
            <a:pPr lvl="1" algn="just">
              <a:lnSpc>
                <a:spcPct val="100000"/>
              </a:lnSpc>
            </a:pPr>
            <a:r>
              <a:rPr lang="en-US" b="1" dirty="0">
                <a:latin typeface="Times New Roman" panose="02020603050405020304" pitchFamily="18" charset="0"/>
                <a:cs typeface="Times New Roman" panose="02020603050405020304" pitchFamily="18" charset="0"/>
              </a:rPr>
              <a:t>mode of measurements</a:t>
            </a:r>
            <a:endParaRPr lang="en-AU" sz="1800" b="1" dirty="0">
              <a:latin typeface="Times New Roman" panose="02020603050405020304" pitchFamily="18" charset="0"/>
              <a:cs typeface="Times New Roman" panose="02020603050405020304" pitchFamily="18" charset="0"/>
            </a:endParaRPr>
          </a:p>
          <a:p>
            <a:pPr marL="514350" lvl="0" indent="-514350" algn="just">
              <a:buAutoNum type="arabicPeriod" startAt="9"/>
            </a:pPr>
            <a:r>
              <a:rPr lang="en-US" sz="2600" b="1" i="1" dirty="0" smtClean="0">
                <a:solidFill>
                  <a:srgbClr val="C00000"/>
                </a:solidFill>
                <a:latin typeface="Times New Roman" panose="02020603050405020304" pitchFamily="18" charset="0"/>
                <a:cs typeface="Times New Roman" panose="02020603050405020304" pitchFamily="18" charset="0"/>
              </a:rPr>
              <a:t>Quality </a:t>
            </a:r>
            <a:r>
              <a:rPr lang="en-US" sz="2600" b="1" i="1" dirty="0">
                <a:solidFill>
                  <a:srgbClr val="C00000"/>
                </a:solidFill>
                <a:latin typeface="Times New Roman" panose="02020603050405020304" pitchFamily="18" charset="0"/>
                <a:cs typeface="Times New Roman" panose="02020603050405020304" pitchFamily="18" charset="0"/>
              </a:rPr>
              <a:t>of materials and workmanship </a:t>
            </a:r>
            <a:r>
              <a:rPr lang="en-US" sz="2600" b="1" i="1" dirty="0">
                <a:latin typeface="Times New Roman" panose="02020603050405020304" pitchFamily="18" charset="0"/>
                <a:cs typeface="Times New Roman" panose="02020603050405020304" pitchFamily="18" charset="0"/>
              </a:rPr>
              <a:t>should be </a:t>
            </a:r>
            <a:r>
              <a:rPr lang="en-US" sz="2600" b="1" i="1" dirty="0" smtClean="0">
                <a:latin typeface="Times New Roman" panose="02020603050405020304" pitchFamily="18" charset="0"/>
                <a:cs typeface="Times New Roman" panose="02020603050405020304" pitchFamily="18" charset="0"/>
              </a:rPr>
              <a:t>specified </a:t>
            </a:r>
          </a:p>
          <a:p>
            <a:pPr marL="514350" lvl="0" indent="-514350" algn="just">
              <a:buAutoNum type="arabicPeriod" startAt="9"/>
            </a:pPr>
            <a:r>
              <a:rPr lang="en-US" sz="2600" b="1" i="1" dirty="0" smtClean="0">
                <a:solidFill>
                  <a:srgbClr val="C00000"/>
                </a:solidFill>
                <a:latin typeface="Times New Roman" panose="02020603050405020304" pitchFamily="18" charset="0"/>
                <a:cs typeface="Times New Roman" panose="02020603050405020304" pitchFamily="18" charset="0"/>
              </a:rPr>
              <a:t>Nothing </a:t>
            </a:r>
            <a:r>
              <a:rPr lang="en-US" sz="2600" b="1" i="1" dirty="0">
                <a:solidFill>
                  <a:srgbClr val="C00000"/>
                </a:solidFill>
                <a:latin typeface="Times New Roman" panose="02020603050405020304" pitchFamily="18" charset="0"/>
                <a:cs typeface="Times New Roman" panose="02020603050405020304" pitchFamily="18" charset="0"/>
              </a:rPr>
              <a:t>impossible to achieve and not intended to be enforced </a:t>
            </a:r>
            <a:r>
              <a:rPr lang="en-US" sz="2600" b="1" dirty="0">
                <a:latin typeface="Times New Roman" panose="02020603050405020304" pitchFamily="18" charset="0"/>
                <a:cs typeface="Times New Roman" panose="02020603050405020304" pitchFamily="18" charset="0"/>
              </a:rPr>
              <a:t>should be </a:t>
            </a:r>
            <a:r>
              <a:rPr lang="en-US" sz="2600" b="1" dirty="0" smtClean="0">
                <a:latin typeface="Times New Roman" panose="02020603050405020304" pitchFamily="18" charset="0"/>
                <a:cs typeface="Times New Roman" panose="02020603050405020304" pitchFamily="18" charset="0"/>
              </a:rPr>
              <a:t>specified </a:t>
            </a:r>
          </a:p>
          <a:p>
            <a:pPr marL="514350" lvl="0" indent="-514350" algn="just">
              <a:buAutoNum type="arabicPeriod" startAt="9"/>
            </a:pPr>
            <a:r>
              <a:rPr lang="en-US" sz="2600" b="1" i="1" dirty="0" smtClean="0">
                <a:solidFill>
                  <a:srgbClr val="C00000"/>
                </a:solidFill>
                <a:latin typeface="Times New Roman" panose="02020603050405020304" pitchFamily="18" charset="0"/>
                <a:cs typeface="Times New Roman" panose="02020603050405020304" pitchFamily="18" charset="0"/>
              </a:rPr>
              <a:t>While </a:t>
            </a:r>
            <a:r>
              <a:rPr lang="en-US" sz="2600" b="1" i="1" dirty="0">
                <a:solidFill>
                  <a:srgbClr val="C00000"/>
                </a:solidFill>
                <a:latin typeface="Times New Roman" panose="02020603050405020304" pitchFamily="18" charset="0"/>
                <a:cs typeface="Times New Roman" panose="02020603050405020304" pitchFamily="18" charset="0"/>
              </a:rPr>
              <a:t>specifying the brand of materials options and choices should be given</a:t>
            </a:r>
            <a:endParaRPr lang="en-AU" sz="2600" b="1" i="1" dirty="0">
              <a:solidFill>
                <a:srgbClr val="C00000"/>
              </a:solidFill>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529107" y="1"/>
            <a:ext cx="10515600" cy="1146220"/>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SPECIFICATION </a:t>
            </a:r>
            <a:r>
              <a:rPr lang="en-AU" sz="3600" b="1" dirty="0" smtClean="0">
                <a:solidFill>
                  <a:srgbClr val="002060"/>
                </a:solidFill>
                <a:latin typeface="Times New Roman" panose="02020603050405020304" pitchFamily="18" charset="0"/>
                <a:cs typeface="Times New Roman" panose="02020603050405020304" pitchFamily="18" charset="0"/>
              </a:rPr>
              <a:t>WRITING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80569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848562" cy="1171977"/>
          </a:xfrm>
        </p:spPr>
        <p:txBody>
          <a:bodyPr>
            <a:normAutofit/>
          </a:body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IMPORTANCE/ </a:t>
            </a:r>
            <a:r>
              <a:rPr lang="en-US" sz="3600" b="1" dirty="0">
                <a:solidFill>
                  <a:srgbClr val="002060"/>
                </a:solidFill>
                <a:latin typeface="Times New Roman" panose="02020603050405020304" pitchFamily="18" charset="0"/>
                <a:cs typeface="Times New Roman" panose="02020603050405020304" pitchFamily="18" charset="0"/>
              </a:rPr>
              <a:t>NECESSITY OF SPECIFICATION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87439" y="965914"/>
            <a:ext cx="10482330" cy="5769737"/>
          </a:xfrm>
        </p:spPr>
        <p:txBody>
          <a:bodyPr>
            <a:normAutofit lnSpcReduction="10000"/>
          </a:bodyPr>
          <a:lstStyle/>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Tender/contract document and agreement without specification is incomplete, baseless and invalid.</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cost of a unit quality of work is governed by its specification</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 verify and check the strength of material for a work involved in a project</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 specify the equipment, tools, and plants to be employed for works and thus enables to procure or hire</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 procure the materials required for a project and to check the quality of materials</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serves as a  guide for the site Engineer</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Serves as an evidence in case of dispute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Changes in specification change the contract cost</a:t>
            </a:r>
            <a:endParaRPr lang="en-AU" b="1" dirty="0">
              <a:latin typeface="Times New Roman" panose="02020603050405020304" pitchFamily="18" charset="0"/>
              <a:cs typeface="Times New Roman" panose="02020603050405020304" pitchFamily="18" charset="0"/>
            </a:endParaRPr>
          </a:p>
          <a:p>
            <a:endParaRPr lang="en-AU" dirty="0"/>
          </a:p>
        </p:txBody>
      </p:sp>
    </p:spTree>
    <p:extLst>
      <p:ext uri="{BB962C8B-B14F-4D97-AF65-F5344CB8AC3E}">
        <p14:creationId xmlns:p14="http://schemas.microsoft.com/office/powerpoint/2010/main" val="400247646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9411" y="1"/>
            <a:ext cx="10515600" cy="1068946"/>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Specification of various items of works:</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4" name="Content Placeholder 2"/>
          <p:cNvSpPr txBox="1">
            <a:spLocks/>
          </p:cNvSpPr>
          <p:nvPr/>
        </p:nvSpPr>
        <p:spPr>
          <a:xfrm>
            <a:off x="430306" y="771074"/>
            <a:ext cx="4038600" cy="3491347"/>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buFont typeface="Arial" panose="020B0604020202020204" pitchFamily="34" charset="0"/>
              <a:buNone/>
            </a:pPr>
            <a:r>
              <a:rPr lang="en-US" sz="2000" b="1" dirty="0" smtClean="0">
                <a:latin typeface="Times New Roman" panose="02020603050405020304" pitchFamily="18" charset="0"/>
                <a:cs typeface="Times New Roman" panose="02020603050405020304" pitchFamily="18" charset="0"/>
              </a:rPr>
              <a:t>E /W in Excavation</a:t>
            </a:r>
          </a:p>
          <a:p>
            <a:pPr lvl="1"/>
            <a:r>
              <a:rPr lang="en-US" sz="2000" dirty="0" smtClean="0">
                <a:latin typeface="Times New Roman" panose="02020603050405020304" pitchFamily="18" charset="0"/>
                <a:cs typeface="Times New Roman" panose="02020603050405020304" pitchFamily="18" charset="0"/>
              </a:rPr>
              <a:t>Clearing site</a:t>
            </a:r>
          </a:p>
          <a:p>
            <a:pPr lvl="1"/>
            <a:r>
              <a:rPr lang="en-US" sz="2000" dirty="0" smtClean="0">
                <a:latin typeface="Times New Roman" panose="02020603050405020304" pitchFamily="18" charset="0"/>
                <a:cs typeface="Times New Roman" panose="02020603050405020304" pitchFamily="18" charset="0"/>
              </a:rPr>
              <a:t>Setting out</a:t>
            </a:r>
          </a:p>
          <a:p>
            <a:pPr lvl="1"/>
            <a:r>
              <a:rPr lang="en-US" sz="2000" dirty="0" smtClean="0">
                <a:latin typeface="Times New Roman" panose="02020603050405020304" pitchFamily="18" charset="0"/>
                <a:cs typeface="Times New Roman" panose="02020603050405020304" pitchFamily="18" charset="0"/>
              </a:rPr>
              <a:t>Excavation</a:t>
            </a:r>
          </a:p>
          <a:p>
            <a:pPr lvl="1"/>
            <a:r>
              <a:rPr lang="en-US" sz="2000" dirty="0" smtClean="0">
                <a:latin typeface="Times New Roman" panose="02020603050405020304" pitchFamily="18" charset="0"/>
                <a:cs typeface="Times New Roman" panose="02020603050405020304" pitchFamily="18" charset="0"/>
              </a:rPr>
              <a:t>Finish of trench</a:t>
            </a:r>
          </a:p>
          <a:p>
            <a:pPr lvl="1"/>
            <a:r>
              <a:rPr lang="en-US" sz="2000" dirty="0" smtClean="0">
                <a:latin typeface="Times New Roman" panose="02020603050405020304" pitchFamily="18" charset="0"/>
                <a:cs typeface="Times New Roman" panose="02020603050405020304" pitchFamily="18" charset="0"/>
              </a:rPr>
              <a:t>Shoring</a:t>
            </a:r>
          </a:p>
          <a:p>
            <a:pPr lvl="1"/>
            <a:r>
              <a:rPr lang="en-US" sz="2000" dirty="0" smtClean="0">
                <a:latin typeface="Times New Roman" panose="02020603050405020304" pitchFamily="18" charset="0"/>
                <a:cs typeface="Times New Roman" panose="02020603050405020304" pitchFamily="18" charset="0"/>
              </a:rPr>
              <a:t>Protection</a:t>
            </a:r>
          </a:p>
          <a:p>
            <a:pPr lvl="1"/>
            <a:r>
              <a:rPr lang="en-US" sz="2000" dirty="0" smtClean="0">
                <a:latin typeface="Times New Roman" panose="02020603050405020304" pitchFamily="18" charset="0"/>
                <a:cs typeface="Times New Roman" panose="02020603050405020304" pitchFamily="18" charset="0"/>
              </a:rPr>
              <a:t>Disposal of excavated materials</a:t>
            </a:r>
          </a:p>
          <a:p>
            <a:pPr lvl="1"/>
            <a:r>
              <a:rPr lang="en-US" sz="2000" dirty="0" smtClean="0">
                <a:latin typeface="Times New Roman" panose="02020603050405020304" pitchFamily="18" charset="0"/>
                <a:cs typeface="Times New Roman" panose="02020603050405020304" pitchFamily="18" charset="0"/>
              </a:rPr>
              <a:t>Dewatering</a:t>
            </a:r>
          </a:p>
          <a:p>
            <a:pPr lvl="1"/>
            <a:r>
              <a:rPr lang="en-US" sz="2000" dirty="0" smtClean="0">
                <a:latin typeface="Times New Roman" panose="02020603050405020304" pitchFamily="18" charset="0"/>
                <a:cs typeface="Times New Roman" panose="02020603050405020304" pitchFamily="18" charset="0"/>
              </a:rPr>
              <a:t>Back Filling</a:t>
            </a:r>
          </a:p>
          <a:p>
            <a:pPr lvl="1"/>
            <a:r>
              <a:rPr lang="en-US" sz="2000" dirty="0" smtClean="0">
                <a:latin typeface="Times New Roman" panose="02020603050405020304" pitchFamily="18" charset="0"/>
                <a:cs typeface="Times New Roman" panose="02020603050405020304" pitchFamily="18" charset="0"/>
              </a:rPr>
              <a:t>Measurement and Payment</a:t>
            </a:r>
            <a:endParaRPr lang="en-US" sz="2000" dirty="0">
              <a:latin typeface="Times New Roman" panose="02020603050405020304" pitchFamily="18" charset="0"/>
              <a:cs typeface="Times New Roman" panose="02020603050405020304" pitchFamily="18" charset="0"/>
            </a:endParaRPr>
          </a:p>
        </p:txBody>
      </p:sp>
      <p:sp>
        <p:nvSpPr>
          <p:cNvPr id="5" name="Rectangle 4"/>
          <p:cNvSpPr/>
          <p:nvPr/>
        </p:nvSpPr>
        <p:spPr>
          <a:xfrm>
            <a:off x="4661079" y="771074"/>
            <a:ext cx="3962400" cy="319347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endParaRPr lang="en-US" sz="2000" dirty="0" smtClean="0"/>
          </a:p>
          <a:p>
            <a:r>
              <a:rPr lang="en-US" sz="2000" b="1" dirty="0" smtClean="0">
                <a:latin typeface="Times New Roman" panose="02020603050405020304" pitchFamily="18" charset="0"/>
                <a:cs typeface="Times New Roman" panose="02020603050405020304" pitchFamily="18" charset="0"/>
              </a:rPr>
              <a:t>Cement Concrete 1:2:4</a:t>
            </a:r>
          </a:p>
          <a:p>
            <a:pPr lvl="1">
              <a:buFont typeface="Arial" pitchFamily="34" charset="0"/>
              <a:buChar char="•"/>
            </a:pPr>
            <a:r>
              <a:rPr lang="en-US" sz="2000" dirty="0" smtClean="0">
                <a:latin typeface="Times New Roman" panose="02020603050405020304" pitchFamily="18" charset="0"/>
                <a:cs typeface="Times New Roman" panose="02020603050405020304" pitchFamily="18" charset="0"/>
              </a:rPr>
              <a:t>  Materials</a:t>
            </a:r>
          </a:p>
          <a:p>
            <a:pPr lvl="1">
              <a:buFont typeface="Arial" pitchFamily="34" charset="0"/>
              <a:buChar char="•"/>
            </a:pPr>
            <a:r>
              <a:rPr lang="en-US" sz="2000" dirty="0" smtClean="0">
                <a:latin typeface="Times New Roman" panose="02020603050405020304" pitchFamily="18" charset="0"/>
                <a:cs typeface="Times New Roman" panose="02020603050405020304" pitchFamily="18" charset="0"/>
              </a:rPr>
              <a:t>  Proportion</a:t>
            </a:r>
          </a:p>
          <a:p>
            <a:pPr lvl="1">
              <a:buFont typeface="Arial" pitchFamily="34" charset="0"/>
              <a:buChar char="•"/>
            </a:pPr>
            <a:r>
              <a:rPr lang="en-US" sz="2000" dirty="0" smtClean="0">
                <a:latin typeface="Times New Roman" panose="02020603050405020304" pitchFamily="18" charset="0"/>
                <a:cs typeface="Times New Roman" panose="02020603050405020304" pitchFamily="18" charset="0"/>
              </a:rPr>
              <a:t>  Hand Mixing</a:t>
            </a:r>
          </a:p>
          <a:p>
            <a:pPr lvl="1">
              <a:buFont typeface="Arial" pitchFamily="34" charset="0"/>
              <a:buChar char="•"/>
            </a:pPr>
            <a:r>
              <a:rPr lang="en-US" sz="2000" dirty="0" smtClean="0">
                <a:latin typeface="Times New Roman" panose="02020603050405020304" pitchFamily="18" charset="0"/>
                <a:cs typeface="Times New Roman" panose="02020603050405020304" pitchFamily="18" charset="0"/>
              </a:rPr>
              <a:t>  Machine mixing</a:t>
            </a:r>
          </a:p>
          <a:p>
            <a:pPr lvl="1">
              <a:buFont typeface="Arial" pitchFamily="34" charset="0"/>
              <a:buChar char="•"/>
            </a:pPr>
            <a:r>
              <a:rPr lang="en-US" sz="2000" dirty="0" smtClean="0">
                <a:latin typeface="Times New Roman" panose="02020603050405020304" pitchFamily="18" charset="0"/>
                <a:cs typeface="Times New Roman" panose="02020603050405020304" pitchFamily="18" charset="0"/>
              </a:rPr>
              <a:t>  Slump</a:t>
            </a:r>
          </a:p>
          <a:p>
            <a:pPr lvl="1">
              <a:buFont typeface="Arial" pitchFamily="34" charset="0"/>
              <a:buChar char="•"/>
            </a:pPr>
            <a:r>
              <a:rPr lang="en-US" sz="2000" dirty="0" smtClean="0">
                <a:latin typeface="Times New Roman" panose="02020603050405020304" pitchFamily="18" charset="0"/>
                <a:cs typeface="Times New Roman" panose="02020603050405020304" pitchFamily="18" charset="0"/>
              </a:rPr>
              <a:t>  Formwork</a:t>
            </a:r>
          </a:p>
          <a:p>
            <a:pPr lvl="1">
              <a:buFont typeface="Arial" pitchFamily="34" charset="0"/>
              <a:buChar char="•"/>
            </a:pPr>
            <a:r>
              <a:rPr lang="en-US" sz="2000" dirty="0" smtClean="0">
                <a:latin typeface="Times New Roman" panose="02020603050405020304" pitchFamily="18" charset="0"/>
                <a:cs typeface="Times New Roman" panose="02020603050405020304" pitchFamily="18" charset="0"/>
              </a:rPr>
              <a:t>  Laying</a:t>
            </a:r>
          </a:p>
          <a:p>
            <a:pPr lvl="1">
              <a:buFont typeface="Arial" pitchFamily="34" charset="0"/>
              <a:buChar char="•"/>
            </a:pPr>
            <a:r>
              <a:rPr lang="en-US" sz="2000" dirty="0" smtClean="0">
                <a:latin typeface="Times New Roman" panose="02020603050405020304" pitchFamily="18" charset="0"/>
                <a:cs typeface="Times New Roman" panose="02020603050405020304" pitchFamily="18" charset="0"/>
              </a:rPr>
              <a:t>  Curing</a:t>
            </a:r>
          </a:p>
          <a:p>
            <a:pPr lvl="1">
              <a:buFont typeface="Arial" pitchFamily="34" charset="0"/>
              <a:buChar char="•"/>
            </a:pPr>
            <a:r>
              <a:rPr lang="en-US" sz="2000" dirty="0" smtClean="0">
                <a:latin typeface="Times New Roman" panose="02020603050405020304" pitchFamily="18" charset="0"/>
                <a:cs typeface="Times New Roman" panose="02020603050405020304" pitchFamily="18" charset="0"/>
              </a:rPr>
              <a:t>  Measurement</a:t>
            </a:r>
          </a:p>
          <a:p>
            <a:pPr algn="ctr"/>
            <a:endParaRPr lang="en-US" sz="2000" dirty="0" smtClean="0"/>
          </a:p>
          <a:p>
            <a:pPr algn="ctr"/>
            <a:endParaRPr lang="en-US" sz="2000" dirty="0"/>
          </a:p>
        </p:txBody>
      </p:sp>
      <p:sp>
        <p:nvSpPr>
          <p:cNvPr id="6" name="Content Placeholder 2"/>
          <p:cNvSpPr txBox="1">
            <a:spLocks/>
          </p:cNvSpPr>
          <p:nvPr/>
        </p:nvSpPr>
        <p:spPr>
          <a:xfrm>
            <a:off x="430306" y="4114800"/>
            <a:ext cx="4038600" cy="2666999"/>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dk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dk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dk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9pPr>
          </a:lstStyle>
          <a:p>
            <a:pPr marL="0" indent="0">
              <a:buFont typeface="Arial" pitchFamily="34" charset="0"/>
              <a:buNone/>
            </a:pPr>
            <a:r>
              <a:rPr lang="en-US" sz="2000" b="1" dirty="0" smtClean="0">
                <a:latin typeface="Times New Roman" panose="02020603050405020304" pitchFamily="18" charset="0"/>
                <a:cs typeface="Times New Roman" panose="02020603050405020304" pitchFamily="18" charset="0"/>
              </a:rPr>
              <a:t>Gabions Work</a:t>
            </a:r>
          </a:p>
          <a:p>
            <a:pPr lvl="1"/>
            <a:r>
              <a:rPr lang="en-US" sz="2000" dirty="0" smtClean="0">
                <a:latin typeface="Times New Roman" panose="02020603050405020304" pitchFamily="18" charset="0"/>
                <a:cs typeface="Times New Roman" panose="02020603050405020304" pitchFamily="18" charset="0"/>
              </a:rPr>
              <a:t>Materials</a:t>
            </a:r>
          </a:p>
          <a:p>
            <a:pPr marL="1314450" lvl="3" indent="0">
              <a:buNone/>
            </a:pPr>
            <a:r>
              <a:rPr lang="en-US" sz="1800" dirty="0" smtClean="0">
                <a:latin typeface="Times New Roman" panose="02020603050405020304" pitchFamily="18" charset="0"/>
                <a:cs typeface="Times New Roman" panose="02020603050405020304" pitchFamily="18" charset="0"/>
              </a:rPr>
              <a:t>Mild steel wire</a:t>
            </a:r>
          </a:p>
          <a:p>
            <a:pPr marL="1314450" lvl="3" indent="0">
              <a:buNone/>
            </a:pPr>
            <a:r>
              <a:rPr lang="en-US" sz="1800" dirty="0" smtClean="0">
                <a:latin typeface="Times New Roman" panose="02020603050405020304" pitchFamily="18" charset="0"/>
                <a:cs typeface="Times New Roman" panose="02020603050405020304" pitchFamily="18" charset="0"/>
              </a:rPr>
              <a:t>Stone </a:t>
            </a:r>
          </a:p>
          <a:p>
            <a:pPr lvl="1"/>
            <a:r>
              <a:rPr lang="en-US" sz="2000" dirty="0" smtClean="0">
                <a:latin typeface="Times New Roman" panose="02020603050405020304" pitchFamily="18" charset="0"/>
                <a:cs typeface="Times New Roman" panose="02020603050405020304" pitchFamily="18" charset="0"/>
              </a:rPr>
              <a:t>Assembly</a:t>
            </a:r>
          </a:p>
          <a:p>
            <a:pPr lvl="1"/>
            <a:r>
              <a:rPr lang="en-US" sz="2000" dirty="0" smtClean="0">
                <a:latin typeface="Times New Roman" panose="02020603050405020304" pitchFamily="18" charset="0"/>
                <a:cs typeface="Times New Roman" panose="02020603050405020304" pitchFamily="18" charset="0"/>
              </a:rPr>
              <a:t>Filling</a:t>
            </a:r>
          </a:p>
          <a:p>
            <a:pPr lvl="1"/>
            <a:r>
              <a:rPr lang="en-US" sz="2000" dirty="0" smtClean="0">
                <a:latin typeface="Times New Roman" panose="02020603050405020304" pitchFamily="18" charset="0"/>
                <a:cs typeface="Times New Roman" panose="02020603050405020304" pitchFamily="18" charset="0"/>
              </a:rPr>
              <a:t>Measurement and Payment</a:t>
            </a:r>
          </a:p>
          <a:p>
            <a:pPr lvl="1"/>
            <a:endParaRPr lang="en-US" sz="2000" dirty="0" smtClean="0"/>
          </a:p>
        </p:txBody>
      </p:sp>
      <p:sp>
        <p:nvSpPr>
          <p:cNvPr id="7" name="Content Placeholder 2"/>
          <p:cNvSpPr txBox="1">
            <a:spLocks/>
          </p:cNvSpPr>
          <p:nvPr/>
        </p:nvSpPr>
        <p:spPr>
          <a:xfrm>
            <a:off x="4661079" y="3816926"/>
            <a:ext cx="4038600" cy="2964873"/>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dk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dk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dk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9pPr>
          </a:lstStyle>
          <a:p>
            <a:pPr marL="0" indent="0">
              <a:buFont typeface="Arial" pitchFamily="34" charset="0"/>
              <a:buNone/>
            </a:pPr>
            <a:r>
              <a:rPr lang="en-US" sz="2000" b="1" dirty="0" smtClean="0">
                <a:latin typeface="Times New Roman" panose="02020603050405020304" pitchFamily="18" charset="0"/>
                <a:cs typeface="Times New Roman" panose="02020603050405020304" pitchFamily="18" charset="0"/>
              </a:rPr>
              <a:t>Stone Masonry Work</a:t>
            </a:r>
          </a:p>
          <a:p>
            <a:pPr lvl="1"/>
            <a:r>
              <a:rPr lang="en-US" sz="2000" dirty="0" smtClean="0">
                <a:latin typeface="Times New Roman" panose="02020603050405020304" pitchFamily="18" charset="0"/>
                <a:cs typeface="Times New Roman" panose="02020603050405020304" pitchFamily="18" charset="0"/>
              </a:rPr>
              <a:t>Materials: Cement, sand, water, stone</a:t>
            </a:r>
          </a:p>
          <a:p>
            <a:pPr lvl="1"/>
            <a:r>
              <a:rPr lang="en-US" sz="2000" dirty="0" smtClean="0">
                <a:latin typeface="Times New Roman" panose="02020603050405020304" pitchFamily="18" charset="0"/>
                <a:cs typeface="Times New Roman" panose="02020603050405020304" pitchFamily="18" charset="0"/>
              </a:rPr>
              <a:t>Mortar Mix</a:t>
            </a:r>
          </a:p>
          <a:p>
            <a:pPr lvl="1"/>
            <a:r>
              <a:rPr lang="en-US" sz="2000" dirty="0" smtClean="0">
                <a:latin typeface="Times New Roman" panose="02020603050405020304" pitchFamily="18" charset="0"/>
                <a:cs typeface="Times New Roman" panose="02020603050405020304" pitchFamily="18" charset="0"/>
              </a:rPr>
              <a:t>Mortar Preparation</a:t>
            </a:r>
          </a:p>
          <a:p>
            <a:pPr lvl="1"/>
            <a:r>
              <a:rPr lang="en-US" sz="2000" dirty="0" smtClean="0">
                <a:latin typeface="Times New Roman" panose="02020603050405020304" pitchFamily="18" charset="0"/>
                <a:cs typeface="Times New Roman" panose="02020603050405020304" pitchFamily="18" charset="0"/>
              </a:rPr>
              <a:t>Preliminary work prior to laying</a:t>
            </a:r>
          </a:p>
          <a:p>
            <a:pPr lvl="1"/>
            <a:r>
              <a:rPr lang="en-US" sz="2000" dirty="0" smtClean="0">
                <a:latin typeface="Times New Roman" panose="02020603050405020304" pitchFamily="18" charset="0"/>
                <a:cs typeface="Times New Roman" panose="02020603050405020304" pitchFamily="18" charset="0"/>
              </a:rPr>
              <a:t>Curing</a:t>
            </a:r>
          </a:p>
          <a:p>
            <a:pPr lvl="1"/>
            <a:r>
              <a:rPr lang="en-US" sz="2000" dirty="0" smtClean="0">
                <a:latin typeface="Times New Roman" panose="02020603050405020304" pitchFamily="18" charset="0"/>
                <a:cs typeface="Times New Roman" panose="02020603050405020304" pitchFamily="18" charset="0"/>
              </a:rPr>
              <a:t>Measurement</a:t>
            </a:r>
          </a:p>
          <a:p>
            <a:pPr lvl="1"/>
            <a:endParaRPr lang="en-US" sz="20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574908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0167" y="0"/>
            <a:ext cx="10515600" cy="1171977"/>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VALUATION </a:t>
            </a:r>
          </a:p>
        </p:txBody>
      </p:sp>
      <p:sp>
        <p:nvSpPr>
          <p:cNvPr id="3" name="Content Placeholder 2"/>
          <p:cNvSpPr>
            <a:spLocks noGrp="1"/>
          </p:cNvSpPr>
          <p:nvPr>
            <p:ph idx="1"/>
          </p:nvPr>
        </p:nvSpPr>
        <p:spPr>
          <a:xfrm>
            <a:off x="567744" y="927279"/>
            <a:ext cx="9387625" cy="5422006"/>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process of </a:t>
            </a:r>
            <a:r>
              <a:rPr lang="en-US" b="1" dirty="0">
                <a:solidFill>
                  <a:srgbClr val="FF0000"/>
                </a:solidFill>
                <a:latin typeface="Times New Roman" panose="02020603050405020304" pitchFamily="18" charset="0"/>
                <a:cs typeface="Times New Roman" panose="02020603050405020304" pitchFamily="18" charset="0"/>
              </a:rPr>
              <a:t>determining the current worth </a:t>
            </a:r>
            <a:r>
              <a:rPr lang="en-US" b="1" dirty="0">
                <a:latin typeface="Times New Roman" panose="02020603050405020304" pitchFamily="18" charset="0"/>
                <a:cs typeface="Times New Roman" panose="02020603050405020304" pitchFamily="18" charset="0"/>
              </a:rPr>
              <a:t>of an asset or company is known as Valuation.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There are many techniques that can be used to determine value.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Valuation is the </a:t>
            </a:r>
            <a:r>
              <a:rPr lang="en-US" b="1" dirty="0">
                <a:solidFill>
                  <a:srgbClr val="FF0000"/>
                </a:solidFill>
                <a:latin typeface="Times New Roman" panose="02020603050405020304" pitchFamily="18" charset="0"/>
                <a:cs typeface="Times New Roman" panose="02020603050405020304" pitchFamily="18" charset="0"/>
              </a:rPr>
              <a:t>process of estimating what something is worth</a:t>
            </a:r>
            <a:r>
              <a:rPr lang="en-US" b="1" dirty="0">
                <a:latin typeface="Times New Roman" panose="02020603050405020304" pitchFamily="18" charset="0"/>
                <a:cs typeface="Times New Roman" panose="02020603050405020304" pitchFamily="18" charset="0"/>
              </a:rPr>
              <a:t>. Items that are usually valued are financial asset or liability.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value of construction shall be based on the value of the work that is being performed. </a:t>
            </a: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a:t>
            </a:r>
            <a:r>
              <a:rPr lang="en-AU" b="1" dirty="0">
                <a:latin typeface="Times New Roman" panose="02020603050405020304" pitchFamily="18" charset="0"/>
                <a:cs typeface="Times New Roman" panose="02020603050405020304" pitchFamily="18" charset="0"/>
              </a:rPr>
              <a:t>total value of work shall include materials and </a:t>
            </a:r>
            <a:r>
              <a:rPr lang="en-AU" b="1" dirty="0" err="1">
                <a:latin typeface="Times New Roman" panose="02020603050405020304" pitchFamily="18" charset="0"/>
                <a:cs typeface="Times New Roman" panose="02020603050405020304" pitchFamily="18" charset="0"/>
              </a:rPr>
              <a:t>labor</a:t>
            </a:r>
            <a:r>
              <a:rPr lang="en-AU" b="1" dirty="0">
                <a:latin typeface="Times New Roman" panose="02020603050405020304" pitchFamily="18" charset="0"/>
                <a:cs typeface="Times New Roman" panose="02020603050405020304" pitchFamily="18" charset="0"/>
              </a:rPr>
              <a:t> for which the permit is being sought for. </a:t>
            </a: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50380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7439" y="824249"/>
            <a:ext cx="9284595" cy="6033751"/>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 another way, valuation is an art of determining </a:t>
            </a:r>
            <a:r>
              <a:rPr lang="en-US" b="1" dirty="0">
                <a:solidFill>
                  <a:srgbClr val="FF0000"/>
                </a:solidFill>
                <a:latin typeface="Times New Roman" panose="02020603050405020304" pitchFamily="18" charset="0"/>
                <a:cs typeface="Times New Roman" panose="02020603050405020304" pitchFamily="18" charset="0"/>
              </a:rPr>
              <a:t>actual unbiased, legal and logical value</a:t>
            </a:r>
            <a:r>
              <a:rPr lang="en-US" b="1" dirty="0">
                <a:latin typeface="Times New Roman" panose="02020603050405020304" pitchFamily="18" charset="0"/>
                <a:cs typeface="Times New Roman" panose="02020603050405020304" pitchFamily="18" charset="0"/>
              </a:rPr>
              <a:t> of the property.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Property may be the land, building, both land and building, factory, machineries, jewelries and other engineering structures of various types.</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value of the property depends upon its structure, life span, location, maintenance </a:t>
            </a:r>
            <a:r>
              <a:rPr lang="en-US" b="1" dirty="0" smtClean="0">
                <a:latin typeface="Times New Roman" panose="02020603050405020304" pitchFamily="18" charset="0"/>
                <a:cs typeface="Times New Roman" panose="02020603050405020304" pitchFamily="18" charset="0"/>
              </a:rPr>
              <a:t>etc. </a:t>
            </a:r>
          </a:p>
          <a:p>
            <a:pPr algn="just">
              <a:lnSpc>
                <a:spcPct val="100000"/>
              </a:lnSpc>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Cost </a:t>
            </a:r>
            <a:r>
              <a:rPr lang="en-US" sz="2800" b="1" dirty="0">
                <a:latin typeface="Times New Roman" panose="02020603050405020304" pitchFamily="18" charset="0"/>
                <a:cs typeface="Times New Roman" panose="02020603050405020304" pitchFamily="18" charset="0"/>
              </a:rPr>
              <a:t>is the original cost and the original cost may be either construction cost or a purchase cost</a:t>
            </a:r>
            <a:r>
              <a:rPr lang="en-US" sz="2800"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Value </a:t>
            </a:r>
            <a:r>
              <a:rPr lang="en-US" sz="2800" b="1" dirty="0">
                <a:latin typeface="Times New Roman" panose="02020603050405020304" pitchFamily="18" charset="0"/>
                <a:cs typeface="Times New Roman" panose="02020603050405020304" pitchFamily="18" charset="0"/>
              </a:rPr>
              <a:t>means the present (current) salable value of the property. </a:t>
            </a:r>
            <a:r>
              <a:rPr lang="en-US" sz="2800" b="1" i="1" dirty="0" smtClean="0">
                <a:solidFill>
                  <a:srgbClr val="FF0000"/>
                </a:solidFill>
                <a:latin typeface="Times New Roman" panose="02020603050405020304" pitchFamily="18" charset="0"/>
                <a:cs typeface="Times New Roman" panose="02020603050405020304" pitchFamily="18" charset="0"/>
              </a:rPr>
              <a:t>Value may either less than or greater than the cost.  </a:t>
            </a:r>
          </a:p>
          <a:p>
            <a:pPr lvl="1" algn="just"/>
            <a:endParaRPr lang="en-US" sz="2800" b="1" dirty="0" smtClean="0"/>
          </a:p>
          <a:p>
            <a:pPr algn="just">
              <a:lnSpc>
                <a:spcPct val="100000"/>
              </a:lnSpc>
              <a:buFont typeface="Wingdings" panose="05000000000000000000" pitchFamily="2" charset="2"/>
              <a:buChar char="Ø"/>
            </a:pPr>
            <a:endParaRPr lang="en-US" sz="2800"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sz="2800" b="1" dirty="0">
              <a:latin typeface="Times New Roman" panose="02020603050405020304" pitchFamily="18" charset="0"/>
              <a:cs typeface="Times New Roman" panose="02020603050405020304" pitchFamily="18" charset="0"/>
            </a:endParaRPr>
          </a:p>
          <a:p>
            <a:pPr marL="228600" lvl="1">
              <a:spcBef>
                <a:spcPts val="1000"/>
              </a:spcBef>
            </a:pPr>
            <a:endParaRPr lang="en-US" sz="2800" b="1" dirty="0" smtClean="0"/>
          </a:p>
          <a:p>
            <a:endParaRPr lang="en-US" b="1" dirty="0"/>
          </a:p>
          <a:p>
            <a:endParaRPr lang="en-AU" dirty="0"/>
          </a:p>
        </p:txBody>
      </p:sp>
      <p:sp>
        <p:nvSpPr>
          <p:cNvPr id="4" name="Title 1"/>
          <p:cNvSpPr>
            <a:spLocks noGrp="1"/>
          </p:cNvSpPr>
          <p:nvPr>
            <p:ph type="title"/>
          </p:nvPr>
        </p:nvSpPr>
        <p:spPr>
          <a:xfrm>
            <a:off x="503349" y="1"/>
            <a:ext cx="10515600" cy="824248"/>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VALUATION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41216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9259" y="927279"/>
            <a:ext cx="10515600" cy="5602310"/>
          </a:xfrm>
        </p:spPr>
        <p:txBody>
          <a:bodyPr/>
          <a:lstStyle/>
          <a:p>
            <a:pPr marL="0" indent="0">
              <a:lnSpc>
                <a:spcPct val="100000"/>
              </a:lnSpc>
              <a:buNone/>
            </a:pPr>
            <a:r>
              <a:rPr lang="en-US" b="1" dirty="0">
                <a:solidFill>
                  <a:srgbClr val="FF0000"/>
                </a:solidFill>
                <a:latin typeface="Times New Roman" panose="02020603050405020304" pitchFamily="18" charset="0"/>
                <a:cs typeface="Times New Roman" panose="02020603050405020304" pitchFamily="18" charset="0"/>
              </a:rPr>
              <a:t>Purpose of Valuation</a:t>
            </a:r>
            <a:endParaRPr lang="en-AU" dirty="0">
              <a:solidFill>
                <a:srgbClr val="FF0000"/>
              </a:solidFill>
              <a:latin typeface="Times New Roman" panose="02020603050405020304" pitchFamily="18" charset="0"/>
              <a:cs typeface="Times New Roman" panose="02020603050405020304" pitchFamily="18" charset="0"/>
            </a:endParaRPr>
          </a:p>
          <a:p>
            <a:pPr lvl="1" algn="just">
              <a:lnSpc>
                <a:spcPct val="100000"/>
              </a:lnSpc>
            </a:pPr>
            <a:r>
              <a:rPr lang="en-US" sz="2800" b="1" dirty="0">
                <a:latin typeface="Times New Roman" panose="02020603050405020304" pitchFamily="18" charset="0"/>
                <a:cs typeface="Times New Roman" panose="02020603050405020304" pitchFamily="18" charset="0"/>
              </a:rPr>
              <a:t>Buying and selling of property</a:t>
            </a:r>
          </a:p>
          <a:p>
            <a:pPr lvl="1" algn="just">
              <a:lnSpc>
                <a:spcPct val="100000"/>
              </a:lnSpc>
            </a:pPr>
            <a:r>
              <a:rPr lang="en-US" sz="2800" b="1" dirty="0">
                <a:latin typeface="Times New Roman" panose="02020603050405020304" pitchFamily="18" charset="0"/>
                <a:cs typeface="Times New Roman" panose="02020603050405020304" pitchFamily="18" charset="0"/>
              </a:rPr>
              <a:t>Taxation (local bodies tax , property tax and wealth tax)</a:t>
            </a:r>
          </a:p>
          <a:p>
            <a:pPr lvl="1" algn="just">
              <a:lnSpc>
                <a:spcPct val="100000"/>
              </a:lnSpc>
            </a:pPr>
            <a:r>
              <a:rPr lang="en-US" sz="2800" b="1" dirty="0">
                <a:latin typeface="Times New Roman" panose="02020603050405020304" pitchFamily="18" charset="0"/>
                <a:cs typeface="Times New Roman" panose="02020603050405020304" pitchFamily="18" charset="0"/>
              </a:rPr>
              <a:t>Rent fixation</a:t>
            </a:r>
          </a:p>
          <a:p>
            <a:pPr lvl="1" algn="just">
              <a:lnSpc>
                <a:spcPct val="100000"/>
              </a:lnSpc>
            </a:pPr>
            <a:r>
              <a:rPr lang="en-US" sz="2800" b="1" dirty="0">
                <a:latin typeface="Times New Roman" panose="02020603050405020304" pitchFamily="18" charset="0"/>
                <a:cs typeface="Times New Roman" panose="02020603050405020304" pitchFamily="18" charset="0"/>
              </a:rPr>
              <a:t>Security for loan or mortgage</a:t>
            </a:r>
          </a:p>
          <a:p>
            <a:pPr lvl="1" algn="just">
              <a:lnSpc>
                <a:spcPct val="100000"/>
              </a:lnSpc>
            </a:pPr>
            <a:r>
              <a:rPr lang="en-US" sz="2800" b="1" dirty="0">
                <a:latin typeface="Times New Roman" panose="02020603050405020304" pitchFamily="18" charset="0"/>
                <a:cs typeface="Times New Roman" panose="02020603050405020304" pitchFamily="18" charset="0"/>
              </a:rPr>
              <a:t>Compulsory acquisition</a:t>
            </a:r>
          </a:p>
          <a:p>
            <a:pPr lvl="1" algn="just">
              <a:lnSpc>
                <a:spcPct val="100000"/>
              </a:lnSpc>
            </a:pPr>
            <a:r>
              <a:rPr lang="en-US" sz="2800" b="1" dirty="0">
                <a:latin typeface="Times New Roman" panose="02020603050405020304" pitchFamily="18" charset="0"/>
                <a:cs typeface="Times New Roman" panose="02020603050405020304" pitchFamily="18" charset="0"/>
              </a:rPr>
              <a:t>For insurance</a:t>
            </a:r>
          </a:p>
          <a:p>
            <a:pPr lvl="1" algn="just">
              <a:lnSpc>
                <a:spcPct val="100000"/>
              </a:lnSpc>
            </a:pPr>
            <a:r>
              <a:rPr lang="en-US" sz="2800" b="1" dirty="0">
                <a:latin typeface="Times New Roman" panose="02020603050405020304" pitchFamily="18" charset="0"/>
                <a:cs typeface="Times New Roman" panose="02020603050405020304" pitchFamily="18" charset="0"/>
              </a:rPr>
              <a:t>To determine the court fee</a:t>
            </a:r>
          </a:p>
          <a:p>
            <a:pPr lvl="1" algn="just">
              <a:lnSpc>
                <a:spcPct val="100000"/>
              </a:lnSpc>
            </a:pPr>
            <a:r>
              <a:rPr lang="en-US" sz="2800" b="1" dirty="0">
                <a:latin typeface="Times New Roman" panose="02020603050405020304" pitchFamily="18" charset="0"/>
                <a:cs typeface="Times New Roman" panose="02020603050405020304" pitchFamily="18" charset="0"/>
              </a:rPr>
              <a:t>To prepare the balance sheet of company</a:t>
            </a:r>
          </a:p>
          <a:p>
            <a:pPr lvl="1" algn="just">
              <a:lnSpc>
                <a:spcPct val="100000"/>
              </a:lnSpc>
            </a:pPr>
            <a:r>
              <a:rPr lang="en-US" sz="2800" b="1" dirty="0">
                <a:latin typeface="Times New Roman" panose="02020603050405020304" pitchFamily="18" charset="0"/>
                <a:cs typeface="Times New Roman" panose="02020603050405020304" pitchFamily="18" charset="0"/>
              </a:rPr>
              <a:t>Partition of the property</a:t>
            </a:r>
          </a:p>
          <a:p>
            <a:pPr lvl="1" algn="just">
              <a:lnSpc>
                <a:spcPct val="100000"/>
              </a:lnSpc>
            </a:pPr>
            <a:r>
              <a:rPr lang="en-US" sz="2800" b="1" dirty="0">
                <a:latin typeface="Times New Roman" panose="02020603050405020304" pitchFamily="18" charset="0"/>
                <a:cs typeface="Times New Roman" panose="02020603050405020304" pitchFamily="18" charset="0"/>
              </a:rPr>
              <a:t>Reinstatement (to get the original value) </a:t>
            </a:r>
          </a:p>
          <a:p>
            <a:pPr marL="0" indent="0">
              <a:buNone/>
            </a:pPr>
            <a:endParaRPr lang="en-AU" dirty="0"/>
          </a:p>
        </p:txBody>
      </p:sp>
      <p:sp>
        <p:nvSpPr>
          <p:cNvPr id="4" name="Title 1"/>
          <p:cNvSpPr>
            <a:spLocks noGrp="1"/>
          </p:cNvSpPr>
          <p:nvPr>
            <p:ph type="title"/>
          </p:nvPr>
        </p:nvSpPr>
        <p:spPr>
          <a:xfrm>
            <a:off x="619259" y="0"/>
            <a:ext cx="10515600" cy="927279"/>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VALUATION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16290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0928" y="1068947"/>
            <a:ext cx="8370194" cy="5525036"/>
          </a:xfrm>
        </p:spPr>
        <p:txBody>
          <a:bodyPr>
            <a:normAutofit lnSpcReduction="10000"/>
          </a:bodyPr>
          <a:lstStyle/>
          <a:p>
            <a:pPr marL="0" indent="0">
              <a:buNone/>
            </a:pPr>
            <a:r>
              <a:rPr lang="en-US" b="1" dirty="0">
                <a:solidFill>
                  <a:srgbClr val="FF0000"/>
                </a:solidFill>
                <a:latin typeface="Times New Roman" panose="02020603050405020304" pitchFamily="18" charset="0"/>
                <a:cs typeface="Times New Roman" panose="02020603050405020304" pitchFamily="18" charset="0"/>
              </a:rPr>
              <a:t>Principle of valuation [2] </a:t>
            </a:r>
            <a:endParaRPr lang="en-AU" b="1" dirty="0">
              <a:solidFill>
                <a:srgbClr val="FF0000"/>
              </a:solidFill>
              <a:latin typeface="Times New Roman" panose="02020603050405020304" pitchFamily="18" charset="0"/>
              <a:cs typeface="Times New Roman" panose="02020603050405020304" pitchFamily="18" charset="0"/>
            </a:endParaRPr>
          </a:p>
          <a:p>
            <a:pPr algn="just"/>
            <a:r>
              <a:rPr lang="en-US" b="1" dirty="0">
                <a:latin typeface="Times New Roman" panose="02020603050405020304" pitchFamily="18" charset="0"/>
                <a:cs typeface="Times New Roman" panose="02020603050405020304" pitchFamily="18" charset="0"/>
              </a:rPr>
              <a:t>Costs depends upon supply and demand</a:t>
            </a:r>
          </a:p>
          <a:p>
            <a:pPr algn="just"/>
            <a:r>
              <a:rPr lang="en-US" b="1" dirty="0">
                <a:latin typeface="Times New Roman" panose="02020603050405020304" pitchFamily="18" charset="0"/>
                <a:cs typeface="Times New Roman" panose="02020603050405020304" pitchFamily="18" charset="0"/>
              </a:rPr>
              <a:t>Costs depends upon its design, specification and location</a:t>
            </a:r>
          </a:p>
          <a:p>
            <a:pPr algn="just"/>
            <a:r>
              <a:rPr lang="en-US" b="1" dirty="0">
                <a:latin typeface="Times New Roman" panose="02020603050405020304" pitchFamily="18" charset="0"/>
                <a:cs typeface="Times New Roman" panose="02020603050405020304" pitchFamily="18" charset="0"/>
              </a:rPr>
              <a:t>Costs varies with the purpose</a:t>
            </a:r>
          </a:p>
          <a:p>
            <a:pPr algn="just"/>
            <a:r>
              <a:rPr lang="en-US" b="1" dirty="0">
                <a:latin typeface="Times New Roman" panose="02020603050405020304" pitchFamily="18" charset="0"/>
                <a:cs typeface="Times New Roman" panose="02020603050405020304" pitchFamily="18" charset="0"/>
              </a:rPr>
              <a:t>Costs depends upon age and condition of property</a:t>
            </a:r>
          </a:p>
          <a:p>
            <a:pPr algn="just"/>
            <a:r>
              <a:rPr lang="en-US" b="1" dirty="0">
                <a:latin typeface="Times New Roman" panose="02020603050405020304" pitchFamily="18" charset="0"/>
                <a:cs typeface="Times New Roman" panose="02020603050405020304" pitchFamily="18" charset="0"/>
              </a:rPr>
              <a:t>Costs depends upon the psychology of the buyer and seller</a:t>
            </a:r>
          </a:p>
          <a:p>
            <a:pPr algn="just"/>
            <a:r>
              <a:rPr lang="en-US" b="1" dirty="0">
                <a:latin typeface="Times New Roman" panose="02020603050405020304" pitchFamily="18" charset="0"/>
                <a:cs typeface="Times New Roman" panose="02020603050405020304" pitchFamily="18" charset="0"/>
              </a:rPr>
              <a:t>Depends upon the present and future use of the property</a:t>
            </a:r>
          </a:p>
          <a:p>
            <a:pPr algn="just"/>
            <a:r>
              <a:rPr lang="en-US" b="1" dirty="0">
                <a:latin typeface="Times New Roman" panose="02020603050405020304" pitchFamily="18" charset="0"/>
                <a:cs typeface="Times New Roman" panose="02020603050405020304" pitchFamily="18" charset="0"/>
              </a:rPr>
              <a:t>Costs analysis must depends upon the statistical data</a:t>
            </a:r>
          </a:p>
          <a:p>
            <a:pPr marL="0" indent="0">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413198" y="1"/>
            <a:ext cx="10515600" cy="1068946"/>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VALUATION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45004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3197" y="837127"/>
            <a:ext cx="9258837" cy="6020873"/>
          </a:xfrm>
        </p:spPr>
        <p:txBody>
          <a:bodyPr>
            <a:normAutofit/>
          </a:bodyPr>
          <a:lstStyle/>
          <a:p>
            <a:pPr marL="0" indent="0" algn="just">
              <a:lnSpc>
                <a:spcPct val="100000"/>
              </a:lnSpc>
              <a:buNone/>
            </a:pPr>
            <a:r>
              <a:rPr lang="en-US" b="1" dirty="0" smtClean="0">
                <a:solidFill>
                  <a:srgbClr val="FF0000"/>
                </a:solidFill>
                <a:latin typeface="Times New Roman" panose="02020603050405020304" pitchFamily="18" charset="0"/>
                <a:cs typeface="Times New Roman" panose="02020603050405020304" pitchFamily="18" charset="0"/>
              </a:rPr>
              <a:t>Factors affecting the value of the property </a:t>
            </a:r>
          </a:p>
          <a:p>
            <a:pPr marL="514350" indent="-514350" algn="just">
              <a:lnSpc>
                <a:spcPct val="100000"/>
              </a:lnSpc>
              <a:buFont typeface="+mj-lt"/>
              <a:buAutoNum type="arabicPeriod"/>
            </a:pPr>
            <a:r>
              <a:rPr lang="en-US" b="1" dirty="0" smtClean="0">
                <a:solidFill>
                  <a:srgbClr val="00B0F0"/>
                </a:solidFill>
                <a:latin typeface="Times New Roman" panose="02020603050405020304" pitchFamily="18" charset="0"/>
                <a:cs typeface="Times New Roman" panose="02020603050405020304" pitchFamily="18" charset="0"/>
              </a:rPr>
              <a:t>Location</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Land under urban and city area are expensive than in rural and semi-urban </a:t>
            </a:r>
            <a:r>
              <a:rPr lang="en-US" b="1" dirty="0" smtClean="0">
                <a:latin typeface="Times New Roman" panose="02020603050405020304" pitchFamily="18" charset="0"/>
                <a:cs typeface="Times New Roman" panose="02020603050405020304" pitchFamily="18" charset="0"/>
              </a:rPr>
              <a:t>areas). </a:t>
            </a:r>
            <a:endParaRPr lang="en-AU" b="1" dirty="0">
              <a:latin typeface="Times New Roman" panose="02020603050405020304" pitchFamily="18" charset="0"/>
              <a:cs typeface="Times New Roman" panose="02020603050405020304" pitchFamily="18" charset="0"/>
            </a:endParaRPr>
          </a:p>
          <a:p>
            <a:pPr marL="514350" lvl="0" indent="-514350" algn="just">
              <a:lnSpc>
                <a:spcPct val="100000"/>
              </a:lnSpc>
              <a:buFont typeface="+mj-lt"/>
              <a:buAutoNum type="arabicPeriod"/>
            </a:pPr>
            <a:r>
              <a:rPr lang="en-US" b="1" dirty="0">
                <a:solidFill>
                  <a:srgbClr val="00B0F0"/>
                </a:solidFill>
                <a:latin typeface="Times New Roman" panose="02020603050405020304" pitchFamily="18" charset="0"/>
                <a:cs typeface="Times New Roman" panose="02020603050405020304" pitchFamily="18" charset="0"/>
              </a:rPr>
              <a:t>Climatic </a:t>
            </a:r>
            <a:r>
              <a:rPr lang="en-US" b="1" dirty="0" smtClean="0">
                <a:solidFill>
                  <a:srgbClr val="00B0F0"/>
                </a:solidFill>
                <a:latin typeface="Times New Roman" panose="02020603050405020304" pitchFamily="18" charset="0"/>
                <a:cs typeface="Times New Roman" panose="02020603050405020304" pitchFamily="18" charset="0"/>
              </a:rPr>
              <a:t>condition </a:t>
            </a:r>
            <a:endParaRPr lang="en-AU" b="1" dirty="0">
              <a:solidFill>
                <a:srgbClr val="00B0F0"/>
              </a:solidFill>
              <a:latin typeface="Times New Roman" panose="02020603050405020304" pitchFamily="18" charset="0"/>
              <a:cs typeface="Times New Roman" panose="02020603050405020304" pitchFamily="18" charset="0"/>
            </a:endParaRPr>
          </a:p>
          <a:p>
            <a:pPr marL="514350" indent="-514350" algn="just">
              <a:lnSpc>
                <a:spcPct val="100000"/>
              </a:lnSpc>
              <a:buFont typeface="+mj-lt"/>
              <a:buAutoNum type="arabicPeriod"/>
            </a:pPr>
            <a:r>
              <a:rPr lang="en-US" b="1" dirty="0" smtClean="0">
                <a:solidFill>
                  <a:srgbClr val="00B0F0"/>
                </a:solidFill>
                <a:latin typeface="Times New Roman" panose="02020603050405020304" pitchFamily="18" charset="0"/>
                <a:cs typeface="Times New Roman" panose="02020603050405020304" pitchFamily="18" charset="0"/>
              </a:rPr>
              <a:t>Population census </a:t>
            </a:r>
            <a:r>
              <a:rPr lang="en-US" b="1" dirty="0" smtClean="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Rate of migration and increase in population increases the demand for land and so cause in an increment of </a:t>
            </a:r>
            <a:r>
              <a:rPr lang="en-US" b="1" dirty="0" smtClean="0">
                <a:latin typeface="Times New Roman" panose="02020603050405020304" pitchFamily="18" charset="0"/>
                <a:cs typeface="Times New Roman" panose="02020603050405020304" pitchFamily="18" charset="0"/>
              </a:rPr>
              <a:t>value) .</a:t>
            </a:r>
            <a:endParaRPr lang="en-AU" b="1" dirty="0">
              <a:latin typeface="Times New Roman" panose="02020603050405020304" pitchFamily="18" charset="0"/>
              <a:cs typeface="Times New Roman" panose="02020603050405020304" pitchFamily="18" charset="0"/>
            </a:endParaRPr>
          </a:p>
          <a:p>
            <a:pPr marL="514350" indent="-514350" algn="just">
              <a:lnSpc>
                <a:spcPct val="100000"/>
              </a:lnSpc>
              <a:buFont typeface="+mj-lt"/>
              <a:buAutoNum type="arabicPeriod"/>
            </a:pPr>
            <a:r>
              <a:rPr lang="en-US" b="1" dirty="0">
                <a:solidFill>
                  <a:srgbClr val="00B0F0"/>
                </a:solidFill>
                <a:latin typeface="Times New Roman" panose="02020603050405020304" pitchFamily="18" charset="0"/>
                <a:cs typeface="Times New Roman" panose="02020603050405020304" pitchFamily="18" charset="0"/>
              </a:rPr>
              <a:t>Supply and demand </a:t>
            </a:r>
            <a:r>
              <a:rPr lang="en-US" b="1" dirty="0" smtClean="0">
                <a:solidFill>
                  <a:srgbClr val="00B0F0"/>
                </a:solidFill>
                <a:latin typeface="Times New Roman" panose="02020603050405020304" pitchFamily="18" charset="0"/>
                <a:cs typeface="Times New Roman" panose="02020603050405020304" pitchFamily="18" charset="0"/>
              </a:rPr>
              <a:t>function </a:t>
            </a:r>
            <a:r>
              <a:rPr lang="en-US" b="1" dirty="0" smtClean="0">
                <a:latin typeface="Times New Roman" panose="02020603050405020304" pitchFamily="18" charset="0"/>
                <a:cs typeface="Times New Roman" panose="02020603050405020304" pitchFamily="18" charset="0"/>
              </a:rPr>
              <a:t>(like other business, real estate business runs under the law of supply and demand) </a:t>
            </a:r>
          </a:p>
          <a:p>
            <a:pPr marL="514350" indent="-514350" algn="just">
              <a:lnSpc>
                <a:spcPct val="100000"/>
              </a:lnSpc>
              <a:buFont typeface="+mj-lt"/>
              <a:buAutoNum type="arabicPeriod"/>
            </a:pPr>
            <a:r>
              <a:rPr lang="en-US" b="1" dirty="0">
                <a:solidFill>
                  <a:srgbClr val="00B0F0"/>
                </a:solidFill>
                <a:latin typeface="Times New Roman" panose="02020603050405020304" pitchFamily="18" charset="0"/>
                <a:cs typeface="Times New Roman" panose="02020603050405020304" pitchFamily="18" charset="0"/>
              </a:rPr>
              <a:t>Rate of </a:t>
            </a:r>
            <a:r>
              <a:rPr lang="en-US" b="1" dirty="0" smtClean="0">
                <a:solidFill>
                  <a:srgbClr val="00B0F0"/>
                </a:solidFill>
                <a:latin typeface="Times New Roman" panose="02020603050405020304" pitchFamily="18" charset="0"/>
                <a:cs typeface="Times New Roman" panose="02020603050405020304" pitchFamily="18" charset="0"/>
              </a:rPr>
              <a:t>interest </a:t>
            </a:r>
            <a:r>
              <a:rPr lang="en-US" b="1" dirty="0" smtClean="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the transaction of real estate business increase when interest rate is </a:t>
            </a:r>
            <a:r>
              <a:rPr lang="en-US" b="1" dirty="0" smtClean="0">
                <a:latin typeface="Times New Roman" panose="02020603050405020304" pitchFamily="18" charset="0"/>
                <a:cs typeface="Times New Roman" panose="02020603050405020304" pitchFamily="18" charset="0"/>
              </a:rPr>
              <a:t>decreased) .</a:t>
            </a:r>
            <a:endParaRPr lang="en-AU" b="1" dirty="0">
              <a:latin typeface="Times New Roman" panose="02020603050405020304" pitchFamily="18" charset="0"/>
              <a:cs typeface="Times New Roman" panose="02020603050405020304" pitchFamily="18" charset="0"/>
            </a:endParaRPr>
          </a:p>
          <a:p>
            <a:pPr marL="514350" lvl="0" indent="-514350">
              <a:buFont typeface="+mj-lt"/>
              <a:buAutoNum type="arabicPeriod"/>
            </a:pPr>
            <a:endParaRPr lang="en-AU" dirty="0"/>
          </a:p>
          <a:p>
            <a:pPr marL="514350" indent="-514350">
              <a:buFont typeface="+mj-lt"/>
              <a:buAutoNum type="arabicPeriod"/>
            </a:pPr>
            <a:endParaRPr lang="en-AU" dirty="0"/>
          </a:p>
          <a:p>
            <a:pPr marL="514350" lvl="0" indent="-514350">
              <a:buFont typeface="+mj-lt"/>
              <a:buAutoNum type="arabicPeriod"/>
            </a:pPr>
            <a:endParaRPr lang="en-AU" dirty="0"/>
          </a:p>
          <a:p>
            <a:pPr marL="514350" indent="-514350">
              <a:buFont typeface="+mj-lt"/>
              <a:buAutoNum type="arabicPeriod"/>
            </a:pPr>
            <a:endParaRPr lang="en-AU" dirty="0"/>
          </a:p>
        </p:txBody>
      </p:sp>
      <p:sp>
        <p:nvSpPr>
          <p:cNvPr id="4" name="Title 1"/>
          <p:cNvSpPr>
            <a:spLocks noGrp="1"/>
          </p:cNvSpPr>
          <p:nvPr>
            <p:ph type="title"/>
          </p:nvPr>
        </p:nvSpPr>
        <p:spPr>
          <a:xfrm>
            <a:off x="541986" y="1"/>
            <a:ext cx="10515600" cy="1068946"/>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VALUATION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39294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3502" y="1104408"/>
            <a:ext cx="9078532" cy="5360786"/>
          </a:xfrm>
        </p:spPr>
        <p:txBody>
          <a:bodyPr/>
          <a:lstStyle/>
          <a:p>
            <a:pPr marL="514350" indent="-514350" algn="just">
              <a:lnSpc>
                <a:spcPct val="100000"/>
              </a:lnSpc>
              <a:buFont typeface="Arial" panose="020B0604020202020204" pitchFamily="34" charset="0"/>
              <a:buAutoNum type="arabicPeriod" startAt="6"/>
            </a:pPr>
            <a:r>
              <a:rPr lang="en-US" b="1" dirty="0" smtClean="0">
                <a:solidFill>
                  <a:srgbClr val="00B0F0"/>
                </a:solidFill>
                <a:latin typeface="Times New Roman" panose="02020603050405020304" pitchFamily="18" charset="0"/>
                <a:cs typeface="Times New Roman" panose="02020603050405020304" pitchFamily="18" charset="0"/>
              </a:rPr>
              <a:t>Topography</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Mild slope and flat terrain land are of greater value in general than the sloppy and </a:t>
            </a:r>
            <a:r>
              <a:rPr lang="en-US" b="1" dirty="0" smtClean="0">
                <a:latin typeface="Times New Roman" panose="02020603050405020304" pitchFamily="18" charset="0"/>
                <a:cs typeface="Times New Roman" panose="02020603050405020304" pitchFamily="18" charset="0"/>
              </a:rPr>
              <a:t>hill). </a:t>
            </a:r>
          </a:p>
          <a:p>
            <a:pPr marL="514350" indent="-514350" algn="just">
              <a:lnSpc>
                <a:spcPct val="100000"/>
              </a:lnSpc>
              <a:buFont typeface="Arial" panose="020B0604020202020204" pitchFamily="34" charset="0"/>
              <a:buAutoNum type="arabicPeriod" startAt="6"/>
            </a:pPr>
            <a:r>
              <a:rPr lang="en-US" b="1" dirty="0">
                <a:solidFill>
                  <a:srgbClr val="00B0F0"/>
                </a:solidFill>
                <a:latin typeface="Times New Roman" panose="02020603050405020304" pitchFamily="18" charset="0"/>
                <a:cs typeface="Times New Roman" panose="02020603050405020304" pitchFamily="18" charset="0"/>
              </a:rPr>
              <a:t>Rent restriction </a:t>
            </a:r>
            <a:r>
              <a:rPr lang="en-US" b="1" dirty="0" smtClean="0">
                <a:solidFill>
                  <a:srgbClr val="00B0F0"/>
                </a:solidFill>
                <a:latin typeface="Times New Roman" panose="02020603050405020304" pitchFamily="18" charset="0"/>
                <a:cs typeface="Times New Roman" panose="02020603050405020304" pitchFamily="18" charset="0"/>
              </a:rPr>
              <a:t>act </a:t>
            </a:r>
            <a:r>
              <a:rPr lang="en-US" b="1" dirty="0" smtClean="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Government’s rent restriction act and its provisions affect the value of a </a:t>
            </a:r>
            <a:r>
              <a:rPr lang="en-US" b="1" dirty="0" smtClean="0">
                <a:latin typeface="Times New Roman" panose="02020603050405020304" pitchFamily="18" charset="0"/>
                <a:cs typeface="Times New Roman" panose="02020603050405020304" pitchFamily="18" charset="0"/>
              </a:rPr>
              <a:t>property). </a:t>
            </a:r>
          </a:p>
          <a:p>
            <a:pPr marL="514350" indent="-514350" algn="just">
              <a:lnSpc>
                <a:spcPct val="100000"/>
              </a:lnSpc>
              <a:buFont typeface="Arial" panose="020B0604020202020204" pitchFamily="34" charset="0"/>
              <a:buAutoNum type="arabicPeriod" startAt="6"/>
            </a:pPr>
            <a:r>
              <a:rPr lang="en-US" b="1" dirty="0">
                <a:solidFill>
                  <a:srgbClr val="00B0F0"/>
                </a:solidFill>
                <a:latin typeface="Times New Roman" panose="02020603050405020304" pitchFamily="18" charset="0"/>
                <a:cs typeface="Times New Roman" panose="02020603050405020304" pitchFamily="18" charset="0"/>
              </a:rPr>
              <a:t>Abnormal </a:t>
            </a:r>
            <a:r>
              <a:rPr lang="en-US" b="1" dirty="0" smtClean="0">
                <a:solidFill>
                  <a:srgbClr val="00B0F0"/>
                </a:solidFill>
                <a:latin typeface="Times New Roman" panose="02020603050405020304" pitchFamily="18" charset="0"/>
                <a:cs typeface="Times New Roman" panose="02020603050405020304" pitchFamily="18" charset="0"/>
              </a:rPr>
              <a:t>condition </a:t>
            </a:r>
            <a:r>
              <a:rPr lang="en-US" b="1" dirty="0" smtClean="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like insurgency, disaster, financial difficulties, etc. affects the value of a </a:t>
            </a:r>
            <a:r>
              <a:rPr lang="en-US" b="1" dirty="0" smtClean="0">
                <a:latin typeface="Times New Roman" panose="02020603050405020304" pitchFamily="18" charset="0"/>
                <a:cs typeface="Times New Roman" panose="02020603050405020304" pitchFamily="18" charset="0"/>
              </a:rPr>
              <a:t>property). </a:t>
            </a:r>
          </a:p>
          <a:p>
            <a:pPr marL="514350" indent="-514350" algn="just">
              <a:lnSpc>
                <a:spcPct val="100000"/>
              </a:lnSpc>
              <a:buFont typeface="Arial" panose="020B0604020202020204" pitchFamily="34" charset="0"/>
              <a:buAutoNum type="arabicPeriod" startAt="6"/>
            </a:pPr>
            <a:r>
              <a:rPr lang="en-US" b="1" dirty="0" smtClean="0">
                <a:solidFill>
                  <a:srgbClr val="00B0F0"/>
                </a:solidFill>
                <a:latin typeface="Times New Roman" panose="02020603050405020304" pitchFamily="18" charset="0"/>
                <a:cs typeface="Times New Roman" panose="02020603050405020304" pitchFamily="18" charset="0"/>
              </a:rPr>
              <a:t>Purpose</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The same land for the agriculture purpose and industrial purpose </a:t>
            </a:r>
            <a:r>
              <a:rPr lang="en-US" b="1" dirty="0" smtClean="0">
                <a:latin typeface="Times New Roman" panose="02020603050405020304" pitchFamily="18" charset="0"/>
                <a:cs typeface="Times New Roman" panose="02020603050405020304" pitchFamily="18" charset="0"/>
              </a:rPr>
              <a:t>differs).</a:t>
            </a:r>
            <a:endParaRPr lang="en-AU" b="1" dirty="0">
              <a:latin typeface="Times New Roman" panose="02020603050405020304" pitchFamily="18" charset="0"/>
              <a:cs typeface="Times New Roman" panose="02020603050405020304" pitchFamily="18" charset="0"/>
            </a:endParaRPr>
          </a:p>
          <a:p>
            <a:pPr marL="514350" lvl="0" indent="-514350">
              <a:buFont typeface="Arial" panose="020B0604020202020204" pitchFamily="34" charset="0"/>
              <a:buAutoNum type="arabicPeriod" startAt="6"/>
            </a:pPr>
            <a:endParaRPr lang="en-AU" dirty="0"/>
          </a:p>
          <a:p>
            <a:pPr marL="514350" indent="-514350">
              <a:buFont typeface="Arial" panose="020B0604020202020204" pitchFamily="34" charset="0"/>
              <a:buAutoNum type="arabicPeriod" startAt="6"/>
            </a:pPr>
            <a:endParaRPr lang="en-AU" dirty="0"/>
          </a:p>
          <a:p>
            <a:pPr marL="514350" lvl="0" indent="-514350">
              <a:buFont typeface="Arial" panose="020B0604020202020204" pitchFamily="34" charset="0"/>
              <a:buAutoNum type="arabicPeriod" startAt="6"/>
            </a:pPr>
            <a:endParaRPr lang="en-AU" dirty="0"/>
          </a:p>
          <a:p>
            <a:pPr marL="514350" indent="-514350">
              <a:buFont typeface="Arial" panose="020B0604020202020204" pitchFamily="34" charset="0"/>
              <a:buAutoNum type="arabicPeriod" startAt="6"/>
            </a:pPr>
            <a:endParaRPr lang="en-AU" dirty="0"/>
          </a:p>
          <a:p>
            <a:pPr marL="514350" lvl="0" indent="-514350">
              <a:buFont typeface="Arial" panose="020B0604020202020204" pitchFamily="34" charset="0"/>
              <a:buAutoNum type="arabicPeriod" startAt="6"/>
            </a:pPr>
            <a:endParaRPr lang="en-AU" dirty="0"/>
          </a:p>
          <a:p>
            <a:pPr marL="514350" indent="-514350">
              <a:buFont typeface="Arial" panose="020B0604020202020204" pitchFamily="34" charset="0"/>
              <a:buAutoNum type="arabicPeriod" startAt="6"/>
            </a:pPr>
            <a:endParaRPr lang="en-AU" dirty="0"/>
          </a:p>
          <a:p>
            <a:pPr marL="514350" lvl="0" indent="-514350">
              <a:buAutoNum type="arabicPeriod" startAt="6"/>
            </a:pPr>
            <a:endParaRPr lang="en-US" dirty="0" smtClean="0"/>
          </a:p>
          <a:p>
            <a:pPr marL="514350" lvl="0" indent="-514350">
              <a:buAutoNum type="arabicPeriod" startAt="6"/>
            </a:pPr>
            <a:endParaRPr lang="en-AU" dirty="0"/>
          </a:p>
          <a:p>
            <a:pPr marL="0" indent="0">
              <a:buNone/>
            </a:pPr>
            <a:endParaRPr lang="en-AU" dirty="0"/>
          </a:p>
        </p:txBody>
      </p:sp>
      <p:sp>
        <p:nvSpPr>
          <p:cNvPr id="4" name="Title 1"/>
          <p:cNvSpPr>
            <a:spLocks noGrp="1"/>
          </p:cNvSpPr>
          <p:nvPr>
            <p:ph type="title"/>
          </p:nvPr>
        </p:nvSpPr>
        <p:spPr>
          <a:xfrm>
            <a:off x="593502" y="0"/>
            <a:ext cx="10515600" cy="965915"/>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VALUATION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67241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8234" y="669178"/>
            <a:ext cx="10515600" cy="6027457"/>
          </a:xfrm>
        </p:spPr>
        <p:txBody>
          <a:bodyPr>
            <a:normAutofit/>
          </a:bodyPr>
          <a:lstStyle/>
          <a:p>
            <a:pPr marL="0" indent="0">
              <a:buNone/>
            </a:pPr>
            <a:r>
              <a:rPr lang="en-US" b="1" dirty="0">
                <a:solidFill>
                  <a:srgbClr val="FF0000"/>
                </a:solidFill>
                <a:latin typeface="Times New Roman" panose="02020603050405020304" pitchFamily="18" charset="0"/>
                <a:cs typeface="Times New Roman" panose="02020603050405020304" pitchFamily="18" charset="0"/>
              </a:rPr>
              <a:t>Qualification of </a:t>
            </a:r>
            <a:r>
              <a:rPr lang="en-US" b="1" dirty="0" err="1" smtClean="0">
                <a:solidFill>
                  <a:srgbClr val="FF0000"/>
                </a:solidFill>
                <a:latin typeface="Times New Roman" panose="02020603050405020304" pitchFamily="18" charset="0"/>
                <a:cs typeface="Times New Roman" panose="02020603050405020304" pitchFamily="18" charset="0"/>
              </a:rPr>
              <a:t>Valuer’s</a:t>
            </a:r>
            <a:r>
              <a:rPr lang="en-US" b="1" dirty="0" smtClean="0">
                <a:solidFill>
                  <a:srgbClr val="FF0000"/>
                </a:solidFill>
                <a:latin typeface="Times New Roman" panose="02020603050405020304" pitchFamily="18" charset="0"/>
                <a:cs typeface="Times New Roman" panose="02020603050405020304" pitchFamily="18" charset="0"/>
              </a:rPr>
              <a:t> </a:t>
            </a:r>
            <a:endParaRPr lang="en-US" b="1" dirty="0">
              <a:solidFill>
                <a:srgbClr val="FF0000"/>
              </a:solidFill>
              <a:latin typeface="Times New Roman" panose="02020603050405020304" pitchFamily="18" charset="0"/>
              <a:cs typeface="Times New Roman" panose="02020603050405020304" pitchFamily="18" charset="0"/>
            </a:endParaRPr>
          </a:p>
          <a:p>
            <a:pPr algn="just"/>
            <a:r>
              <a:rPr lang="en-US" b="1" dirty="0">
                <a:latin typeface="Times New Roman" panose="02020603050405020304" pitchFamily="18" charset="0"/>
                <a:cs typeface="Times New Roman" panose="02020603050405020304" pitchFamily="18" charset="0"/>
              </a:rPr>
              <a:t>Planning, Designing and Construction works</a:t>
            </a:r>
          </a:p>
          <a:p>
            <a:pPr algn="just"/>
            <a:r>
              <a:rPr lang="en-US" b="1" dirty="0">
                <a:latin typeface="Times New Roman" panose="02020603050405020304" pitchFamily="18" charset="0"/>
                <a:cs typeface="Times New Roman" panose="02020603050405020304" pitchFamily="18" charset="0"/>
              </a:rPr>
              <a:t>Surveying and leveling</a:t>
            </a:r>
          </a:p>
          <a:p>
            <a:pPr algn="just"/>
            <a:r>
              <a:rPr lang="en-US" b="1" dirty="0">
                <a:latin typeface="Times New Roman" panose="02020603050405020304" pitchFamily="18" charset="0"/>
                <a:cs typeface="Times New Roman" panose="02020603050405020304" pitchFamily="18" charset="0"/>
              </a:rPr>
              <a:t>Estimating and quantity surveying</a:t>
            </a:r>
          </a:p>
          <a:p>
            <a:pPr algn="just"/>
            <a:r>
              <a:rPr lang="en-US" b="1" dirty="0">
                <a:latin typeface="Times New Roman" panose="02020603050405020304" pitchFamily="18" charset="0"/>
                <a:cs typeface="Times New Roman" panose="02020603050405020304" pitchFamily="18" charset="0"/>
              </a:rPr>
              <a:t>Knowledge on market rate of land</a:t>
            </a:r>
          </a:p>
          <a:p>
            <a:pPr algn="just"/>
            <a:r>
              <a:rPr lang="en-US" b="1" dirty="0">
                <a:latin typeface="Times New Roman" panose="02020603050405020304" pitchFamily="18" charset="0"/>
                <a:cs typeface="Times New Roman" panose="02020603050405020304" pitchFamily="18" charset="0"/>
              </a:rPr>
              <a:t>Rate of interest</a:t>
            </a:r>
          </a:p>
          <a:p>
            <a:pPr algn="just"/>
            <a:r>
              <a:rPr lang="en-US" b="1" dirty="0">
                <a:latin typeface="Times New Roman" panose="02020603050405020304" pitchFamily="18" charset="0"/>
                <a:cs typeface="Times New Roman" panose="02020603050405020304" pitchFamily="18" charset="0"/>
              </a:rPr>
              <a:t>Knowledge regarding rent act, and other prevailing acts and regulations</a:t>
            </a:r>
          </a:p>
          <a:p>
            <a:pPr algn="just"/>
            <a:r>
              <a:rPr lang="en-US" b="1" dirty="0">
                <a:latin typeface="Times New Roman" panose="02020603050405020304" pitchFamily="18" charset="0"/>
                <a:cs typeface="Times New Roman" panose="02020603050405020304" pitchFamily="18" charset="0"/>
              </a:rPr>
              <a:t>Building codes and bye-laws</a:t>
            </a:r>
          </a:p>
          <a:p>
            <a:pPr algn="just"/>
            <a:r>
              <a:rPr lang="en-US" b="1" dirty="0">
                <a:latin typeface="Times New Roman" panose="02020603050405020304" pitchFamily="18" charset="0"/>
                <a:cs typeface="Times New Roman" panose="02020603050405020304" pitchFamily="18" charset="0"/>
              </a:rPr>
              <a:t>Knowledge on </a:t>
            </a:r>
            <a:r>
              <a:rPr lang="en-US" b="1" dirty="0" err="1">
                <a:latin typeface="Times New Roman" panose="02020603050405020304" pitchFamily="18" charset="0"/>
                <a:cs typeface="Times New Roman" panose="02020603050405020304" pitchFamily="18" charset="0"/>
              </a:rPr>
              <a:t>Vastu</a:t>
            </a:r>
            <a:r>
              <a:rPr lang="en-US" b="1" dirty="0">
                <a:latin typeface="Times New Roman" panose="02020603050405020304" pitchFamily="18" charset="0"/>
                <a:cs typeface="Times New Roman" panose="02020603050405020304" pitchFamily="18" charset="0"/>
              </a:rPr>
              <a:t> Science</a:t>
            </a:r>
          </a:p>
          <a:p>
            <a:pPr algn="just"/>
            <a:r>
              <a:rPr lang="en-US" b="1" dirty="0">
                <a:latin typeface="Times New Roman" panose="02020603050405020304" pitchFamily="18" charset="0"/>
                <a:cs typeface="Times New Roman" panose="02020603050405020304" pitchFamily="18" charset="0"/>
              </a:rPr>
              <a:t>Report writing skills</a:t>
            </a:r>
          </a:p>
          <a:p>
            <a:pPr algn="just"/>
            <a:r>
              <a:rPr lang="en-US" b="1" dirty="0">
                <a:latin typeface="Times New Roman" panose="02020603050405020304" pitchFamily="18" charset="0"/>
                <a:cs typeface="Times New Roman" panose="02020603050405020304" pitchFamily="18" charset="0"/>
              </a:rPr>
              <a:t>And other required computer skills</a:t>
            </a:r>
          </a:p>
          <a:p>
            <a:pPr marL="0" indent="0" algn="just">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82705" y="1"/>
            <a:ext cx="10515600" cy="1021976"/>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VALUATION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574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6380" y="-98514"/>
            <a:ext cx="10515600" cy="1115945"/>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TERMS USED IN VALUATION </a:t>
            </a:r>
          </a:p>
        </p:txBody>
      </p:sp>
      <p:sp>
        <p:nvSpPr>
          <p:cNvPr id="3" name="Content Placeholder 2"/>
          <p:cNvSpPr>
            <a:spLocks noGrp="1"/>
          </p:cNvSpPr>
          <p:nvPr>
            <p:ph idx="1"/>
          </p:nvPr>
        </p:nvSpPr>
        <p:spPr>
          <a:xfrm>
            <a:off x="310166" y="772732"/>
            <a:ext cx="9516414" cy="5962919"/>
          </a:xfrm>
        </p:spPr>
        <p:txBody>
          <a:bodyPr>
            <a:normAutofit/>
          </a:bodyPr>
          <a:lstStyle/>
          <a:p>
            <a:pPr marL="514350" indent="-514350">
              <a:buAutoNum type="arabicPeriod"/>
            </a:pPr>
            <a:r>
              <a:rPr lang="en-US" b="1" dirty="0" smtClean="0">
                <a:solidFill>
                  <a:srgbClr val="FF0000"/>
                </a:solidFill>
                <a:latin typeface="Times New Roman" panose="02020603050405020304" pitchFamily="18" charset="0"/>
                <a:cs typeface="Times New Roman" panose="02020603050405020304" pitchFamily="18" charset="0"/>
              </a:rPr>
              <a:t>Gross income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Gross income is total income and includes all receipts from various sources. Outgoings are not deducted.</a:t>
            </a:r>
            <a:endParaRPr lang="en-AU" b="1" dirty="0">
              <a:latin typeface="Times New Roman" panose="02020603050405020304" pitchFamily="18" charset="0"/>
              <a:cs typeface="Times New Roman" panose="02020603050405020304" pitchFamily="18" charset="0"/>
            </a:endParaRPr>
          </a:p>
          <a:p>
            <a:pPr marL="514350" indent="-514350">
              <a:buAutoNum type="arabicPeriod" startAt="2"/>
            </a:pPr>
            <a:r>
              <a:rPr lang="en-US" b="1" dirty="0" smtClean="0">
                <a:solidFill>
                  <a:srgbClr val="FF0000"/>
                </a:solidFill>
                <a:latin typeface="Times New Roman" panose="02020603050405020304" pitchFamily="18" charset="0"/>
                <a:cs typeface="Times New Roman" panose="02020603050405020304" pitchFamily="18" charset="0"/>
              </a:rPr>
              <a:t>Net income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Net income is saving or the amounts left after deducting all outgoings from gross income.</a:t>
            </a:r>
            <a:endParaRPr lang="en-AU" b="1" dirty="0">
              <a:latin typeface="Times New Roman" panose="02020603050405020304" pitchFamily="18" charset="0"/>
              <a:cs typeface="Times New Roman" panose="02020603050405020304" pitchFamily="18" charset="0"/>
            </a:endParaRPr>
          </a:p>
          <a:p>
            <a:pPr marL="0" indent="0">
              <a:buNone/>
            </a:pPr>
            <a:r>
              <a:rPr lang="en-US" i="1" dirty="0" smtClean="0"/>
              <a:t>               </a:t>
            </a:r>
            <a:r>
              <a:rPr lang="en-US" b="1" dirty="0">
                <a:solidFill>
                  <a:srgbClr val="00B0F0"/>
                </a:solidFill>
                <a:latin typeface="Times New Roman" panose="02020603050405020304" pitchFamily="18" charset="0"/>
                <a:cs typeface="Times New Roman" panose="02020603050405020304" pitchFamily="18" charset="0"/>
              </a:rPr>
              <a:t>Net income = Gross income – outgoings</a:t>
            </a:r>
            <a:endParaRPr lang="en-AU" b="1" dirty="0">
              <a:solidFill>
                <a:srgbClr val="00B0F0"/>
              </a:solidFill>
              <a:latin typeface="Times New Roman" panose="02020603050405020304" pitchFamily="18" charset="0"/>
              <a:cs typeface="Times New Roman" panose="02020603050405020304" pitchFamily="18" charset="0"/>
            </a:endParaRPr>
          </a:p>
          <a:p>
            <a:pPr marL="514350" indent="-514350">
              <a:buAutoNum type="arabicPeriod" startAt="3"/>
            </a:pPr>
            <a:r>
              <a:rPr lang="en-AU" b="1" dirty="0" smtClean="0">
                <a:solidFill>
                  <a:srgbClr val="FF0000"/>
                </a:solidFill>
                <a:latin typeface="Times New Roman" panose="02020603050405020304" pitchFamily="18" charset="0"/>
                <a:cs typeface="Times New Roman" panose="02020603050405020304" pitchFamily="18" charset="0"/>
              </a:rPr>
              <a:t>Outgoings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Outgoings or the expenses which are required to be incurred to maintain the revenue of the property. These includes, taxes, repairs, management and collection charges, loss of rent and </a:t>
            </a:r>
            <a:r>
              <a:rPr lang="en-AU" b="1" dirty="0" smtClean="0">
                <a:latin typeface="Times New Roman" panose="02020603050405020304" pitchFamily="18" charset="0"/>
                <a:cs typeface="Times New Roman" panose="02020603050405020304" pitchFamily="18" charset="0"/>
              </a:rPr>
              <a:t>miscellaneous. [5]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80741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3349" y="811369"/>
            <a:ext cx="9117169" cy="5924282"/>
          </a:xfrm>
        </p:spPr>
        <p:txBody>
          <a:bodyPr>
            <a:normAutofit fontScale="92500"/>
          </a:bodyPr>
          <a:lstStyle/>
          <a:p>
            <a:pPr marL="514350" indent="-514350">
              <a:buAutoNum type="arabicPeriod" startAt="4"/>
            </a:pPr>
            <a:r>
              <a:rPr lang="en-US" b="1" dirty="0">
                <a:solidFill>
                  <a:srgbClr val="FF0000"/>
                </a:solidFill>
                <a:latin typeface="Times New Roman" panose="02020603050405020304" pitchFamily="18" charset="0"/>
                <a:cs typeface="Times New Roman" panose="02020603050405020304" pitchFamily="18" charset="0"/>
              </a:rPr>
              <a:t>Book Value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amount is shown in the account book after allowing depreciation.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book value depends on the amount of depreciation allowed per year and will gradually reduce year to year.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At the end of the utility period, the book value will be equal to scrap value.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r>
              <a:rPr lang="en-US" b="1" dirty="0" smtClean="0">
                <a:latin typeface="Times New Roman" panose="02020603050405020304" pitchFamily="18" charset="0"/>
                <a:cs typeface="Times New Roman" panose="02020603050405020304" pitchFamily="18" charset="0"/>
              </a:rPr>
              <a:t>               </a:t>
            </a:r>
            <a:r>
              <a:rPr lang="en-US" b="1" dirty="0">
                <a:solidFill>
                  <a:srgbClr val="00B0F0"/>
                </a:solidFill>
                <a:latin typeface="Times New Roman" panose="02020603050405020304" pitchFamily="18" charset="0"/>
                <a:cs typeface="Times New Roman" panose="02020603050405020304" pitchFamily="18" charset="0"/>
              </a:rPr>
              <a:t>Book Value = original Cost- Depreciation</a:t>
            </a:r>
            <a:endParaRPr lang="en-AU" b="1" dirty="0">
              <a:solidFill>
                <a:srgbClr val="00B0F0"/>
              </a:solidFill>
              <a:latin typeface="Times New Roman" panose="02020603050405020304" pitchFamily="18" charset="0"/>
              <a:cs typeface="Times New Roman" panose="02020603050405020304" pitchFamily="18" charset="0"/>
            </a:endParaRPr>
          </a:p>
          <a:p>
            <a:pPr marL="514350" indent="-514350">
              <a:buAutoNum type="arabicPeriod" startAt="5"/>
            </a:pPr>
            <a:r>
              <a:rPr lang="en-US" b="1" dirty="0" smtClean="0">
                <a:solidFill>
                  <a:srgbClr val="FF0000"/>
                </a:solidFill>
                <a:latin typeface="Times New Roman" panose="02020603050405020304" pitchFamily="18" charset="0"/>
                <a:cs typeface="Times New Roman" panose="02020603050405020304" pitchFamily="18" charset="0"/>
              </a:rPr>
              <a:t>Salvage Value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the value of the property at the end of its utility period without being dismantled. In case of a machine, sale value at the end of its usual life span is the salvage value.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03349" y="0"/>
            <a:ext cx="10515600" cy="953037"/>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TERMS USED IN </a:t>
            </a:r>
            <a:r>
              <a:rPr lang="en-AU" sz="3600" b="1" dirty="0" smtClean="0">
                <a:solidFill>
                  <a:srgbClr val="002060"/>
                </a:solidFill>
                <a:latin typeface="Times New Roman" panose="02020603050405020304" pitchFamily="18" charset="0"/>
                <a:cs typeface="Times New Roman" panose="02020603050405020304" pitchFamily="18" charset="0"/>
              </a:rPr>
              <a:t>VALUATION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59590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3349" y="730921"/>
            <a:ext cx="11139152" cy="6024048"/>
          </a:xfrm>
        </p:spPr>
        <p:txBody>
          <a:bodyPr>
            <a:normAutofit lnSpcReduction="10000"/>
          </a:bodyPr>
          <a:lstStyle/>
          <a:p>
            <a:pPr marL="514350" indent="-514350">
              <a:buAutoNum type="arabicPeriod" startAt="6"/>
            </a:pPr>
            <a:r>
              <a:rPr lang="en-US" b="1" dirty="0">
                <a:solidFill>
                  <a:srgbClr val="FF0000"/>
                </a:solidFill>
                <a:latin typeface="Times New Roman" panose="02020603050405020304" pitchFamily="18" charset="0"/>
                <a:cs typeface="Times New Roman" panose="02020603050405020304" pitchFamily="18" charset="0"/>
              </a:rPr>
              <a:t>Scrap Value</a:t>
            </a:r>
          </a:p>
          <a:p>
            <a:pPr>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the value of the dismantled property (materials) after deducting labor charge to dismantle. </a:t>
            </a:r>
          </a:p>
          <a:p>
            <a:pPr marL="514350" indent="-514350">
              <a:buAutoNum type="arabicPeriod" startAt="7"/>
            </a:pPr>
            <a:r>
              <a:rPr lang="en-US" b="1" dirty="0" smtClean="0">
                <a:solidFill>
                  <a:srgbClr val="FF0000"/>
                </a:solidFill>
                <a:latin typeface="Times New Roman" panose="02020603050405020304" pitchFamily="18" charset="0"/>
                <a:cs typeface="Times New Roman" panose="02020603050405020304" pitchFamily="18" charset="0"/>
              </a:rPr>
              <a:t>Distress value </a:t>
            </a:r>
          </a:p>
          <a:p>
            <a:pPr>
              <a:lnSpc>
                <a:spcPct val="12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Distress </a:t>
            </a:r>
            <a:r>
              <a:rPr lang="en-US" b="1" dirty="0">
                <a:latin typeface="Times New Roman" panose="02020603050405020304" pitchFamily="18" charset="0"/>
                <a:cs typeface="Times New Roman" panose="02020603050405020304" pitchFamily="18" charset="0"/>
              </a:rPr>
              <a:t>value is the value of the property at financial difficulties. It is always lower than the market value due to insufficient knowledge of property valuation.</a:t>
            </a:r>
            <a:endParaRPr lang="en-AU" b="1" dirty="0">
              <a:latin typeface="Times New Roman" panose="02020603050405020304" pitchFamily="18" charset="0"/>
              <a:cs typeface="Times New Roman" panose="02020603050405020304" pitchFamily="18" charset="0"/>
            </a:endParaRPr>
          </a:p>
          <a:p>
            <a:pPr marL="514350" indent="-514350">
              <a:buAutoNum type="arabicPeriod" startAt="8"/>
            </a:pPr>
            <a:r>
              <a:rPr lang="en-US" b="1" dirty="0">
                <a:solidFill>
                  <a:srgbClr val="FF0000"/>
                </a:solidFill>
                <a:latin typeface="Times New Roman" panose="02020603050405020304" pitchFamily="18" charset="0"/>
                <a:cs typeface="Times New Roman" panose="02020603050405020304" pitchFamily="18" charset="0"/>
              </a:rPr>
              <a:t>Monopoly Value </a:t>
            </a:r>
          </a:p>
          <a:p>
            <a:pPr>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Value of monopoly in nature and is always greater than the market value.</a:t>
            </a:r>
            <a:endParaRPr lang="en-AU" b="1" dirty="0">
              <a:latin typeface="Times New Roman" panose="02020603050405020304" pitchFamily="18" charset="0"/>
              <a:cs typeface="Times New Roman" panose="02020603050405020304" pitchFamily="18" charset="0"/>
            </a:endParaRPr>
          </a:p>
          <a:p>
            <a:pPr marL="514350" indent="-514350">
              <a:buAutoNum type="arabicPeriod" startAt="9"/>
            </a:pPr>
            <a:r>
              <a:rPr lang="en-US" b="1" dirty="0" smtClean="0">
                <a:solidFill>
                  <a:srgbClr val="FF0000"/>
                </a:solidFill>
                <a:latin typeface="Times New Roman" panose="02020603050405020304" pitchFamily="18" charset="0"/>
                <a:cs typeface="Times New Roman" panose="02020603050405020304" pitchFamily="18" charset="0"/>
              </a:rPr>
              <a:t>Assessed value</a:t>
            </a:r>
          </a:p>
          <a:p>
            <a:pPr>
              <a:lnSpc>
                <a:spcPct val="12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value recorded for the municipal taxes.</a:t>
            </a:r>
            <a:endParaRPr lang="en-AU" b="1" dirty="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503349" y="0"/>
            <a:ext cx="10515600" cy="1012914"/>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TERMS USED IN </a:t>
            </a:r>
            <a:r>
              <a:rPr lang="en-AU" sz="3600" b="1" dirty="0" smtClean="0">
                <a:solidFill>
                  <a:srgbClr val="002060"/>
                </a:solidFill>
                <a:latin typeface="Times New Roman" panose="02020603050405020304" pitchFamily="18" charset="0"/>
                <a:cs typeface="Times New Roman" panose="02020603050405020304" pitchFamily="18" charset="0"/>
              </a:rPr>
              <a:t>VALUATION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6115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0166" y="682580"/>
            <a:ext cx="9258837" cy="6175420"/>
          </a:xfrm>
        </p:spPr>
        <p:txBody>
          <a:bodyPr>
            <a:normAutofit/>
          </a:bodyPr>
          <a:lstStyle/>
          <a:p>
            <a:pPr marL="514350" indent="-514350">
              <a:buAutoNum type="arabicPeriod" startAt="10"/>
            </a:pPr>
            <a:r>
              <a:rPr lang="en-US" b="1" dirty="0">
                <a:solidFill>
                  <a:srgbClr val="FF0000"/>
                </a:solidFill>
                <a:latin typeface="Times New Roman" panose="02020603050405020304" pitchFamily="18" charset="0"/>
                <a:cs typeface="Times New Roman" panose="02020603050405020304" pitchFamily="18" charset="0"/>
              </a:rPr>
              <a:t>Obsolescence</a:t>
            </a:r>
            <a:r>
              <a:rPr lang="en-US"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the </a:t>
            </a:r>
            <a:r>
              <a:rPr lang="en-US" b="1" dirty="0">
                <a:solidFill>
                  <a:srgbClr val="00B0F0"/>
                </a:solidFill>
                <a:latin typeface="Times New Roman" panose="02020603050405020304" pitchFamily="18" charset="0"/>
                <a:cs typeface="Times New Roman" panose="02020603050405020304" pitchFamily="18" charset="0"/>
              </a:rPr>
              <a:t>loss in the value of property</a:t>
            </a:r>
            <a:r>
              <a:rPr lang="en-US" b="1" dirty="0">
                <a:latin typeface="Times New Roman" panose="02020603050405020304" pitchFamily="18" charset="0"/>
                <a:cs typeface="Times New Roman" panose="02020603050405020304" pitchFamily="18" charset="0"/>
              </a:rPr>
              <a:t> due to an old design, out of fashion, out of date.</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obsolescence may be due to the reasons such as progress in arts, design, changes in fashion, trends, changes in design technique, planning ideas, etc.  </a:t>
            </a:r>
          </a:p>
          <a:p>
            <a:pPr marL="514350" indent="-514350">
              <a:buAutoNum type="arabicPeriod" startAt="11"/>
            </a:pPr>
            <a:r>
              <a:rPr lang="en-US" b="1" dirty="0">
                <a:solidFill>
                  <a:srgbClr val="FF0000"/>
                </a:solidFill>
                <a:latin typeface="Times New Roman" panose="02020603050405020304" pitchFamily="18" charset="0"/>
                <a:cs typeface="Times New Roman" panose="02020603050405020304" pitchFamily="18" charset="0"/>
              </a:rPr>
              <a:t>Capital </a:t>
            </a:r>
            <a:r>
              <a:rPr lang="en-US" b="1" dirty="0" smtClean="0">
                <a:solidFill>
                  <a:srgbClr val="FF0000"/>
                </a:solidFill>
                <a:latin typeface="Times New Roman" panose="02020603050405020304" pitchFamily="18" charset="0"/>
                <a:cs typeface="Times New Roman" panose="02020603050405020304" pitchFamily="18" charset="0"/>
              </a:rPr>
              <a:t>Cost</a:t>
            </a:r>
            <a:endParaRPr lang="en-US" b="1" dirty="0">
              <a:solidFill>
                <a:srgbClr val="FF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the </a:t>
            </a:r>
            <a:r>
              <a:rPr lang="en-US" b="1" dirty="0">
                <a:solidFill>
                  <a:srgbClr val="00B0F0"/>
                </a:solidFill>
                <a:latin typeface="Times New Roman" panose="02020603050405020304" pitchFamily="18" charset="0"/>
                <a:cs typeface="Times New Roman" panose="02020603050405020304" pitchFamily="18" charset="0"/>
              </a:rPr>
              <a:t>total cost of construction </a:t>
            </a:r>
            <a:r>
              <a:rPr lang="en-US" b="1" dirty="0">
                <a:latin typeface="Times New Roman" panose="02020603050405020304" pitchFamily="18" charset="0"/>
                <a:cs typeface="Times New Roman" panose="02020603050405020304" pitchFamily="18" charset="0"/>
              </a:rPr>
              <a:t>including land or the original total amount required to possess a property.</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It </a:t>
            </a:r>
            <a:r>
              <a:rPr lang="en-US" b="1" dirty="0">
                <a:latin typeface="Times New Roman" panose="02020603050405020304" pitchFamily="18" charset="0"/>
                <a:cs typeface="Times New Roman" panose="02020603050405020304" pitchFamily="18" charset="0"/>
              </a:rPr>
              <a:t>is the original cost and does not changes, while the value of a property is the present cost which may be calculated by methods of </a:t>
            </a:r>
            <a:r>
              <a:rPr lang="en-US" b="1" dirty="0" smtClean="0">
                <a:latin typeface="Times New Roman" panose="02020603050405020304" pitchFamily="18" charset="0"/>
                <a:cs typeface="Times New Roman" panose="02020603050405020304" pitchFamily="18" charset="0"/>
              </a:rPr>
              <a:t>valuation.</a:t>
            </a:r>
            <a:endParaRPr lang="en-AU" b="1" dirty="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696533" y="1"/>
            <a:ext cx="10515600" cy="914400"/>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TERMS USED IN </a:t>
            </a:r>
            <a:r>
              <a:rPr lang="en-AU" sz="3600" b="1" dirty="0" smtClean="0">
                <a:solidFill>
                  <a:srgbClr val="002060"/>
                </a:solidFill>
                <a:latin typeface="Times New Roman" panose="02020603050405020304" pitchFamily="18" charset="0"/>
                <a:cs typeface="Times New Roman" panose="02020603050405020304" pitchFamily="18" charset="0"/>
              </a:rPr>
              <a:t>VALUATION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8919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6228" y="837126"/>
            <a:ext cx="9387626" cy="6020873"/>
          </a:xfrm>
        </p:spPr>
        <p:txBody>
          <a:bodyPr>
            <a:normAutofit/>
          </a:bodyPr>
          <a:lstStyle/>
          <a:p>
            <a:pPr marL="514350" indent="-514350">
              <a:buAutoNum type="arabicPeriod" startAt="12"/>
            </a:pPr>
            <a:r>
              <a:rPr lang="en-US" b="1" dirty="0" smtClean="0">
                <a:solidFill>
                  <a:srgbClr val="FF0000"/>
                </a:solidFill>
                <a:latin typeface="Times New Roman" panose="02020603050405020304" pitchFamily="18" charset="0"/>
                <a:cs typeface="Times New Roman" panose="02020603050405020304" pitchFamily="18" charset="0"/>
              </a:rPr>
              <a:t>Capitalized Value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a:t>
            </a:r>
            <a:r>
              <a:rPr lang="en-AU" b="1" dirty="0">
                <a:latin typeface="Times New Roman" panose="02020603050405020304" pitchFamily="18" charset="0"/>
                <a:cs typeface="Times New Roman" panose="02020603050405020304" pitchFamily="18" charset="0"/>
              </a:rPr>
              <a:t>capitalized value of a property is the amount of money whose annual interest at the highest prevailing rate of interest will be equal to the net income from the property. </a:t>
            </a:r>
            <a:r>
              <a:rPr lang="en-AU" b="1" dirty="0" smtClean="0">
                <a:latin typeface="Times New Roman" panose="02020603050405020304" pitchFamily="18" charset="0"/>
                <a:cs typeface="Times New Roman" panose="02020603050405020304" pitchFamily="18" charset="0"/>
              </a:rPr>
              <a:t>[6]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To determine the capitalized value of a property, it is required to know the net income from the property and the highest prevailing rate of interest</a:t>
            </a:r>
            <a:r>
              <a:rPr lang="en-AU" b="1" dirty="0" smtClean="0">
                <a:latin typeface="Times New Roman" panose="02020603050405020304" pitchFamily="18" charset="0"/>
                <a:cs typeface="Times New Roman" panose="02020603050405020304" pitchFamily="18" charset="0"/>
              </a:rPr>
              <a:t>. </a:t>
            </a:r>
          </a:p>
          <a:p>
            <a:pPr marL="0" indent="0" algn="ctr">
              <a:lnSpc>
                <a:spcPct val="100000"/>
              </a:lnSpc>
              <a:buNone/>
            </a:pPr>
            <a:r>
              <a:rPr lang="en-AU" b="1" dirty="0">
                <a:solidFill>
                  <a:srgbClr val="00B0F0"/>
                </a:solidFill>
                <a:latin typeface="Times New Roman" panose="02020603050405020304" pitchFamily="18" charset="0"/>
                <a:cs typeface="Times New Roman" panose="02020603050405020304" pitchFamily="18" charset="0"/>
              </a:rPr>
              <a:t>Capitalized Value = Net income x year’s purchase</a:t>
            </a:r>
          </a:p>
          <a:p>
            <a:pPr marL="0" indent="0" algn="just">
              <a:lnSpc>
                <a:spcPct val="100000"/>
              </a:lnSpc>
              <a:buNone/>
            </a:pPr>
            <a:r>
              <a:rPr lang="en-AU" b="1" dirty="0">
                <a:latin typeface="Times New Roman" panose="02020603050405020304" pitchFamily="18" charset="0"/>
                <a:cs typeface="Times New Roman" panose="02020603050405020304" pitchFamily="18" charset="0"/>
              </a:rPr>
              <a:t>Year’s purchase is defined as the capital sum required to be invested in order to receive a </a:t>
            </a:r>
            <a:r>
              <a:rPr lang="en-AU" b="1" dirty="0" smtClean="0">
                <a:latin typeface="Times New Roman" panose="02020603050405020304" pitchFamily="18" charset="0"/>
                <a:cs typeface="Times New Roman" panose="02020603050405020304" pitchFamily="18" charset="0"/>
              </a:rPr>
              <a:t>net </a:t>
            </a:r>
            <a:r>
              <a:rPr lang="en-AU" b="1" dirty="0">
                <a:latin typeface="Times New Roman" panose="02020603050405020304" pitchFamily="18" charset="0"/>
                <a:cs typeface="Times New Roman" panose="02020603050405020304" pitchFamily="18" charset="0"/>
              </a:rPr>
              <a:t>annual income as an annuity of </a:t>
            </a:r>
            <a:r>
              <a:rPr lang="en-AU" b="1" dirty="0" smtClean="0">
                <a:latin typeface="Times New Roman" panose="02020603050405020304" pitchFamily="18" charset="0"/>
                <a:cs typeface="Times New Roman" panose="02020603050405020304" pitchFamily="18" charset="0"/>
              </a:rPr>
              <a:t>$ 1 </a:t>
            </a:r>
            <a:r>
              <a:rPr lang="en-AU" b="1" dirty="0">
                <a:latin typeface="Times New Roman" panose="02020603050405020304" pitchFamily="18" charset="0"/>
                <a:cs typeface="Times New Roman" panose="02020603050405020304" pitchFamily="18" charset="0"/>
              </a:rPr>
              <a:t>at a fixed rate of interest</a:t>
            </a:r>
            <a:r>
              <a:rPr lang="en-AU" b="1" dirty="0" smtClean="0">
                <a:latin typeface="Times New Roman" panose="02020603050405020304" pitchFamily="18" charset="0"/>
                <a:cs typeface="Times New Roman" panose="02020603050405020304" pitchFamily="18" charset="0"/>
              </a:rPr>
              <a:t>. [6]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16228" y="0"/>
            <a:ext cx="10515600" cy="953037"/>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TERMS USED IN </a:t>
            </a:r>
            <a:r>
              <a:rPr lang="en-AU" sz="3600" b="1" dirty="0" smtClean="0">
                <a:solidFill>
                  <a:srgbClr val="002060"/>
                </a:solidFill>
                <a:latin typeface="Times New Roman" panose="02020603050405020304" pitchFamily="18" charset="0"/>
                <a:cs typeface="Times New Roman" panose="02020603050405020304" pitchFamily="18" charset="0"/>
              </a:rPr>
              <a:t>VALUATION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762997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4446" y="1045695"/>
            <a:ext cx="9327777" cy="5718176"/>
          </a:xfrm>
        </p:spPr>
        <p:txBody>
          <a:bodyPr/>
          <a:lstStyle/>
          <a:p>
            <a:pPr marL="514350" lvl="0" indent="-514350">
              <a:buAutoNum type="arabicPeriod" startAt="13"/>
            </a:pPr>
            <a:r>
              <a:rPr lang="en-US" b="1" dirty="0" smtClean="0">
                <a:solidFill>
                  <a:srgbClr val="FF0000"/>
                </a:solidFill>
                <a:latin typeface="Times New Roman" panose="02020603050405020304" pitchFamily="18" charset="0"/>
                <a:cs typeface="Times New Roman" panose="02020603050405020304" pitchFamily="18" charset="0"/>
              </a:rPr>
              <a:t>Sinking fund</a:t>
            </a: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the fund where a certain amount of gross rent is accumulated annually to reconstruct or to replace the property after useful life period.</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r>
              <a:rPr lang="en-AU" b="1" dirty="0">
                <a:solidFill>
                  <a:srgbClr val="FF0000"/>
                </a:solidFill>
                <a:latin typeface="Times New Roman" panose="02020603050405020304" pitchFamily="18" charset="0"/>
                <a:cs typeface="Times New Roman" panose="02020603050405020304" pitchFamily="18" charset="0"/>
              </a:rPr>
              <a:t>14. Depreciation </a:t>
            </a:r>
            <a:endParaRPr lang="en-AU" b="1" dirty="0" smtClean="0">
              <a:solidFill>
                <a:srgbClr val="FF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ea typeface="Tahoma" panose="020B0604030504040204" pitchFamily="34" charset="0"/>
                <a:cs typeface="Times New Roman" panose="02020603050405020304" pitchFamily="18" charset="0"/>
              </a:rPr>
              <a:t>Depreciation </a:t>
            </a:r>
            <a:r>
              <a:rPr lang="en-US" b="1" dirty="0">
                <a:latin typeface="Times New Roman" panose="02020603050405020304" pitchFamily="18" charset="0"/>
                <a:ea typeface="Tahoma" panose="020B0604030504040204" pitchFamily="34" charset="0"/>
                <a:cs typeface="Times New Roman" panose="02020603050405020304" pitchFamily="18" charset="0"/>
              </a:rPr>
              <a:t>is the gradual reduction in the value of an asset due to wear and tear, usage, passage of time, obsolescence, depletion or inadequacy</a:t>
            </a:r>
            <a:r>
              <a:rPr lang="en-US" b="1" dirty="0" smtClean="0">
                <a:latin typeface="Times New Roman" panose="02020603050405020304" pitchFamily="18" charset="0"/>
                <a:ea typeface="Tahoma" panose="020B0604030504040204" pitchFamily="34" charset="0"/>
                <a:cs typeface="Times New Roman" panose="02020603050405020304" pitchFamily="18" charset="0"/>
              </a:rPr>
              <a:t>.[7]</a:t>
            </a:r>
          </a:p>
          <a:p>
            <a:pPr algn="just">
              <a:lnSpc>
                <a:spcPct val="100000"/>
              </a:lnSpc>
              <a:buFont typeface="Wingdings" panose="05000000000000000000" pitchFamily="2" charset="2"/>
              <a:buChar char="Ø"/>
            </a:pPr>
            <a:r>
              <a:rPr lang="en-US" b="1" dirty="0" smtClean="0">
                <a:latin typeface="Times New Roman" panose="02020603050405020304" pitchFamily="18" charset="0"/>
                <a:ea typeface="Tahoma" panose="020B0604030504040204" pitchFamily="34" charset="0"/>
                <a:cs typeface="Times New Roman" panose="02020603050405020304" pitchFamily="18" charset="0"/>
              </a:rPr>
              <a:t>The methods of calculating depreciation are straight line method, declining balance method, sinking fund method, SOYD method and MACRS method.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488577" y="0"/>
            <a:ext cx="10515600" cy="1210235"/>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TERMS USED IN </a:t>
            </a:r>
            <a:r>
              <a:rPr lang="en-AU" sz="3600" b="1" dirty="0" smtClean="0">
                <a:solidFill>
                  <a:srgbClr val="002060"/>
                </a:solidFill>
                <a:latin typeface="Times New Roman" panose="02020603050405020304" pitchFamily="18" charset="0"/>
                <a:cs typeface="Times New Roman" panose="02020603050405020304" pitchFamily="18" charset="0"/>
              </a:rPr>
              <a:t>VALUATION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13837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3388" y="1"/>
            <a:ext cx="10515600" cy="1116106"/>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METHODS OF VALUATION </a:t>
            </a:r>
          </a:p>
        </p:txBody>
      </p:sp>
      <p:sp>
        <p:nvSpPr>
          <p:cNvPr id="3" name="Content Placeholder 2"/>
          <p:cNvSpPr>
            <a:spLocks noGrp="1"/>
          </p:cNvSpPr>
          <p:nvPr>
            <p:ph idx="1"/>
          </p:nvPr>
        </p:nvSpPr>
        <p:spPr>
          <a:xfrm>
            <a:off x="663388" y="1116106"/>
            <a:ext cx="10515600" cy="5553635"/>
          </a:xfrm>
        </p:spPr>
        <p:txBody>
          <a:bodyPr>
            <a:normAutofit/>
          </a:bodyPr>
          <a:lstStyle/>
          <a:p>
            <a:pPr marL="514350" lvl="0" indent="-514350" algn="just">
              <a:lnSpc>
                <a:spcPct val="150000"/>
              </a:lnSpc>
              <a:buFont typeface="+mj-lt"/>
              <a:buAutoNum type="arabicPeriod"/>
            </a:pPr>
            <a:r>
              <a:rPr lang="en-US" b="1" dirty="0">
                <a:solidFill>
                  <a:srgbClr val="FF0000"/>
                </a:solidFill>
                <a:latin typeface="Times New Roman" panose="02020603050405020304" pitchFamily="18" charset="0"/>
                <a:cs typeface="Times New Roman" panose="02020603050405020304" pitchFamily="18" charset="0"/>
              </a:rPr>
              <a:t>Cost-based method of valuation </a:t>
            </a:r>
            <a:endParaRPr lang="en-AU" b="1" dirty="0">
              <a:solidFill>
                <a:srgbClr val="FF0000"/>
              </a:solidFill>
              <a:latin typeface="Times New Roman" panose="02020603050405020304" pitchFamily="18" charset="0"/>
              <a:cs typeface="Times New Roman" panose="02020603050405020304" pitchFamily="18" charset="0"/>
            </a:endParaRPr>
          </a:p>
          <a:p>
            <a:pPr marL="514350" lvl="0" indent="-514350" algn="just">
              <a:lnSpc>
                <a:spcPct val="150000"/>
              </a:lnSpc>
              <a:buFont typeface="+mj-lt"/>
              <a:buAutoNum type="arabicPeriod"/>
            </a:pPr>
            <a:r>
              <a:rPr lang="en-US" b="1" dirty="0">
                <a:solidFill>
                  <a:srgbClr val="FF0000"/>
                </a:solidFill>
                <a:latin typeface="Times New Roman" panose="02020603050405020304" pitchFamily="18" charset="0"/>
                <a:cs typeface="Times New Roman" panose="02020603050405020304" pitchFamily="18" charset="0"/>
              </a:rPr>
              <a:t>Depreciation method of valuation</a:t>
            </a:r>
            <a:endParaRPr lang="en-AU" b="1" dirty="0">
              <a:solidFill>
                <a:srgbClr val="FF0000"/>
              </a:solidFill>
              <a:latin typeface="Times New Roman" panose="02020603050405020304" pitchFamily="18" charset="0"/>
              <a:cs typeface="Times New Roman" panose="02020603050405020304" pitchFamily="18" charset="0"/>
            </a:endParaRPr>
          </a:p>
          <a:p>
            <a:pPr marL="514350" lvl="0" indent="-514350" algn="just">
              <a:lnSpc>
                <a:spcPct val="150000"/>
              </a:lnSpc>
              <a:buFont typeface="+mj-lt"/>
              <a:buAutoNum type="arabicPeriod"/>
            </a:pPr>
            <a:r>
              <a:rPr lang="en-US" b="1" dirty="0">
                <a:solidFill>
                  <a:srgbClr val="FF0000"/>
                </a:solidFill>
                <a:latin typeface="Times New Roman" panose="02020603050405020304" pitchFamily="18" charset="0"/>
                <a:cs typeface="Times New Roman" panose="02020603050405020304" pitchFamily="18" charset="0"/>
              </a:rPr>
              <a:t>Plinth area method </a:t>
            </a:r>
            <a:endParaRPr lang="en-AU" b="1" dirty="0">
              <a:solidFill>
                <a:srgbClr val="FF0000"/>
              </a:solidFill>
              <a:latin typeface="Times New Roman" panose="02020603050405020304" pitchFamily="18" charset="0"/>
              <a:cs typeface="Times New Roman" panose="02020603050405020304" pitchFamily="18" charset="0"/>
            </a:endParaRPr>
          </a:p>
          <a:p>
            <a:pPr marL="514350" lvl="0" indent="-514350" algn="just">
              <a:lnSpc>
                <a:spcPct val="150000"/>
              </a:lnSpc>
              <a:buFont typeface="+mj-lt"/>
              <a:buAutoNum type="arabicPeriod"/>
            </a:pPr>
            <a:r>
              <a:rPr lang="en-US" b="1" dirty="0">
                <a:solidFill>
                  <a:srgbClr val="FF0000"/>
                </a:solidFill>
                <a:latin typeface="Times New Roman" panose="02020603050405020304" pitchFamily="18" charset="0"/>
                <a:cs typeface="Times New Roman" panose="02020603050405020304" pitchFamily="18" charset="0"/>
              </a:rPr>
              <a:t>Rental method </a:t>
            </a:r>
            <a:endParaRPr lang="en-AU" b="1" dirty="0">
              <a:solidFill>
                <a:srgbClr val="FF0000"/>
              </a:solidFill>
              <a:latin typeface="Times New Roman" panose="02020603050405020304" pitchFamily="18" charset="0"/>
              <a:cs typeface="Times New Roman" panose="02020603050405020304" pitchFamily="18" charset="0"/>
            </a:endParaRPr>
          </a:p>
          <a:p>
            <a:pPr marL="514350" lvl="0" indent="-514350" algn="just">
              <a:lnSpc>
                <a:spcPct val="150000"/>
              </a:lnSpc>
              <a:buFont typeface="+mj-lt"/>
              <a:buAutoNum type="arabicPeriod"/>
            </a:pPr>
            <a:r>
              <a:rPr lang="en-US" b="1" dirty="0">
                <a:solidFill>
                  <a:srgbClr val="FF0000"/>
                </a:solidFill>
                <a:latin typeface="Times New Roman" panose="02020603050405020304" pitchFamily="18" charset="0"/>
                <a:cs typeface="Times New Roman" panose="02020603050405020304" pitchFamily="18" charset="0"/>
              </a:rPr>
              <a:t>Profit based method </a:t>
            </a:r>
            <a:endParaRPr lang="en-AU" b="1" dirty="0">
              <a:solidFill>
                <a:srgbClr val="FF0000"/>
              </a:solidFill>
              <a:latin typeface="Times New Roman" panose="02020603050405020304" pitchFamily="18" charset="0"/>
              <a:cs typeface="Times New Roman" panose="02020603050405020304" pitchFamily="18" charset="0"/>
            </a:endParaRPr>
          </a:p>
          <a:p>
            <a:pPr marL="514350" lvl="0" indent="-514350" algn="just">
              <a:lnSpc>
                <a:spcPct val="150000"/>
              </a:lnSpc>
              <a:buFont typeface="+mj-lt"/>
              <a:buAutoNum type="arabicPeriod"/>
            </a:pPr>
            <a:r>
              <a:rPr lang="en-US" b="1" dirty="0">
                <a:solidFill>
                  <a:srgbClr val="FF0000"/>
                </a:solidFill>
                <a:latin typeface="Times New Roman" panose="02020603050405020304" pitchFamily="18" charset="0"/>
                <a:cs typeface="Times New Roman" panose="02020603050405020304" pitchFamily="18" charset="0"/>
              </a:rPr>
              <a:t>Capital value comparison method </a:t>
            </a:r>
            <a:endParaRPr lang="en-AU" b="1" dirty="0">
              <a:solidFill>
                <a:srgbClr val="FF0000"/>
              </a:solidFill>
              <a:latin typeface="Times New Roman" panose="02020603050405020304" pitchFamily="18" charset="0"/>
              <a:cs typeface="Times New Roman" panose="02020603050405020304" pitchFamily="18" charset="0"/>
            </a:endParaRPr>
          </a:p>
          <a:p>
            <a:pPr marL="514350" lvl="0" indent="-514350" algn="just">
              <a:lnSpc>
                <a:spcPct val="150000"/>
              </a:lnSpc>
              <a:buFont typeface="+mj-lt"/>
              <a:buAutoNum type="arabicPeriod"/>
            </a:pPr>
            <a:r>
              <a:rPr lang="en-US" b="1" dirty="0">
                <a:solidFill>
                  <a:srgbClr val="FF0000"/>
                </a:solidFill>
                <a:latin typeface="Times New Roman" panose="02020603050405020304" pitchFamily="18" charset="0"/>
                <a:cs typeface="Times New Roman" panose="02020603050405020304" pitchFamily="18" charset="0"/>
              </a:rPr>
              <a:t>Development method </a:t>
            </a:r>
            <a:endParaRPr lang="en-AU" b="1" dirty="0">
              <a:solidFill>
                <a:srgbClr val="FF0000"/>
              </a:solidFill>
              <a:latin typeface="Times New Roman" panose="02020603050405020304" pitchFamily="18" charset="0"/>
              <a:cs typeface="Times New Roman" panose="02020603050405020304" pitchFamily="18" charset="0"/>
            </a:endParaRPr>
          </a:p>
          <a:p>
            <a:pPr marL="514350" indent="-514350" algn="just">
              <a:lnSpc>
                <a:spcPct val="150000"/>
              </a:lnSpc>
              <a:buFont typeface="+mj-lt"/>
              <a:buAutoNum type="arabicPeriod"/>
            </a:pPr>
            <a:endParaRPr lang="en-AU"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28118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6871" y="830543"/>
            <a:ext cx="9421906" cy="4292786"/>
          </a:xfrm>
        </p:spPr>
        <p:txBody>
          <a:bodyPr/>
          <a:lstStyle/>
          <a:p>
            <a:pPr marL="514350" lvl="0" indent="-514350">
              <a:buAutoNum type="arabicPeriod"/>
            </a:pPr>
            <a:r>
              <a:rPr lang="en-US" b="1" dirty="0" smtClean="0">
                <a:solidFill>
                  <a:srgbClr val="FF0000"/>
                </a:solidFill>
                <a:latin typeface="Times New Roman" panose="02020603050405020304" pitchFamily="18" charset="0"/>
                <a:cs typeface="Times New Roman" panose="02020603050405020304" pitchFamily="18" charset="0"/>
              </a:rPr>
              <a:t>Cost-based </a:t>
            </a:r>
            <a:r>
              <a:rPr lang="en-US" b="1" dirty="0">
                <a:solidFill>
                  <a:srgbClr val="FF0000"/>
                </a:solidFill>
                <a:latin typeface="Times New Roman" panose="02020603050405020304" pitchFamily="18" charset="0"/>
                <a:cs typeface="Times New Roman" panose="02020603050405020304" pitchFamily="18" charset="0"/>
              </a:rPr>
              <a:t>method of valuation </a:t>
            </a:r>
            <a:endParaRPr lang="en-US" b="1" dirty="0" smtClean="0">
              <a:solidFill>
                <a:srgbClr val="FF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cost approach method is based on the assumption that a potential </a:t>
            </a:r>
            <a:r>
              <a:rPr lang="en-AU" b="1" dirty="0">
                <a:solidFill>
                  <a:srgbClr val="00B0F0"/>
                </a:solidFill>
                <a:latin typeface="Times New Roman" panose="02020603050405020304" pitchFamily="18" charset="0"/>
                <a:cs typeface="Times New Roman" panose="02020603050405020304" pitchFamily="18" charset="0"/>
              </a:rPr>
              <a:t>buyer of a property should pay a price that is equal to the cost of constructing</a:t>
            </a:r>
            <a:r>
              <a:rPr lang="en-AU" b="1" dirty="0">
                <a:latin typeface="Times New Roman" panose="02020603050405020304" pitchFamily="18" charset="0"/>
                <a:cs typeface="Times New Roman" panose="02020603050405020304" pitchFamily="18" charset="0"/>
              </a:rPr>
              <a:t> an equivalent building</a:t>
            </a:r>
            <a:r>
              <a:rPr lang="en-AU" b="1" dirty="0" smtClean="0">
                <a:latin typeface="Times New Roman" panose="02020603050405020304" pitchFamily="18" charset="0"/>
                <a:cs typeface="Times New Roman" panose="02020603050405020304" pitchFamily="18" charset="0"/>
              </a:rPr>
              <a:t>. [8]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This is the most accurate method of valuation in which detailed cost estimation of property is carried out by drawings and as-built structure.</a:t>
            </a:r>
            <a:endParaRPr lang="en-AU" b="1" dirty="0">
              <a:latin typeface="Times New Roman" panose="02020603050405020304" pitchFamily="18" charset="0"/>
              <a:cs typeface="Times New Roman" panose="02020603050405020304" pitchFamily="18" charset="0"/>
            </a:endParaRPr>
          </a:p>
          <a:p>
            <a:pPr marL="0" indent="0" algn="ctr">
              <a:lnSpc>
                <a:spcPct val="100000"/>
              </a:lnSpc>
              <a:buNone/>
            </a:pPr>
            <a:r>
              <a:rPr lang="en-US" b="1" dirty="0">
                <a:solidFill>
                  <a:srgbClr val="00B0F0"/>
                </a:solidFill>
                <a:latin typeface="Times New Roman" panose="02020603050405020304" pitchFamily="18" charset="0"/>
                <a:cs typeface="Times New Roman" panose="02020603050405020304" pitchFamily="18" charset="0"/>
              </a:rPr>
              <a:t>Value of property = Value of building by detailed cost estimate – Total depreciation + Value of </a:t>
            </a:r>
            <a:r>
              <a:rPr lang="en-US" b="1" dirty="0" smtClean="0">
                <a:solidFill>
                  <a:srgbClr val="00B0F0"/>
                </a:solidFill>
                <a:latin typeface="Times New Roman" panose="02020603050405020304" pitchFamily="18" charset="0"/>
                <a:cs typeface="Times New Roman" panose="02020603050405020304" pitchFamily="18" charset="0"/>
              </a:rPr>
              <a:t>land</a:t>
            </a:r>
            <a:endParaRPr lang="en-AU" b="1" dirty="0">
              <a:solidFill>
                <a:srgbClr val="00B0F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488576" y="0"/>
            <a:ext cx="10515600" cy="981635"/>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METHODS OF </a:t>
            </a:r>
            <a:r>
              <a:rPr lang="en-AU" sz="3600" b="1" dirty="0" smtClean="0">
                <a:solidFill>
                  <a:srgbClr val="002060"/>
                </a:solidFill>
                <a:latin typeface="Times New Roman" panose="02020603050405020304" pitchFamily="18" charset="0"/>
                <a:cs typeface="Times New Roman" panose="02020603050405020304" pitchFamily="18" charset="0"/>
              </a:rPr>
              <a:t>VALUATION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cxnSp>
        <p:nvCxnSpPr>
          <p:cNvPr id="9" name="Straight Connector 8"/>
          <p:cNvCxnSpPr/>
          <p:nvPr/>
        </p:nvCxnSpPr>
        <p:spPr>
          <a:xfrm flipV="1">
            <a:off x="3576917" y="5630706"/>
            <a:ext cx="3482789" cy="1344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748552" y="5290211"/>
            <a:ext cx="8825754" cy="707886"/>
          </a:xfrm>
          <a:prstGeom prst="rect">
            <a:avLst/>
          </a:prstGeom>
        </p:spPr>
        <p:txBody>
          <a:bodyPr wrap="square">
            <a:spAutoFit/>
          </a:bodyPr>
          <a:lstStyle/>
          <a:p>
            <a:pPr algn="just"/>
            <a:r>
              <a:rPr lang="en-AU" sz="2000" b="1" dirty="0">
                <a:latin typeface="Times New Roman" panose="02020603050405020304" pitchFamily="18" charset="0"/>
                <a:cs typeface="Times New Roman" panose="02020603050405020304" pitchFamily="18" charset="0"/>
              </a:rPr>
              <a:t>Total depreciation (D) = {cost of building – salvage </a:t>
            </a:r>
            <a:r>
              <a:rPr lang="en-AU" sz="2000" b="1" dirty="0" smtClean="0">
                <a:latin typeface="Times New Roman" panose="02020603050405020304" pitchFamily="18" charset="0"/>
                <a:cs typeface="Times New Roman" panose="02020603050405020304" pitchFamily="18" charset="0"/>
              </a:rPr>
              <a:t>value</a:t>
            </a:r>
            <a:r>
              <a:rPr lang="en-AU" sz="2000" b="1" dirty="0">
                <a:latin typeface="Times New Roman" panose="02020603050405020304" pitchFamily="18" charset="0"/>
                <a:cs typeface="Times New Roman" panose="02020603050405020304" pitchFamily="18" charset="0"/>
              </a:rPr>
              <a:t>}</a:t>
            </a:r>
            <a:r>
              <a:rPr lang="en-AU" sz="2000" b="1" dirty="0" smtClean="0">
                <a:latin typeface="Times New Roman" panose="02020603050405020304" pitchFamily="18" charset="0"/>
                <a:cs typeface="Times New Roman" panose="02020603050405020304" pitchFamily="18" charset="0"/>
              </a:rPr>
              <a:t> * </a:t>
            </a:r>
            <a:r>
              <a:rPr lang="en-AU" sz="2000" b="1" dirty="0">
                <a:latin typeface="Times New Roman" panose="02020603050405020304" pitchFamily="18" charset="0"/>
                <a:cs typeface="Times New Roman" panose="02020603050405020304" pitchFamily="18" charset="0"/>
              </a:rPr>
              <a:t>Age of building                       </a:t>
            </a:r>
            <a:r>
              <a:rPr lang="en-AU" sz="2000" b="1" dirty="0" smtClean="0">
                <a:latin typeface="Times New Roman" panose="02020603050405020304" pitchFamily="18" charset="0"/>
                <a:cs typeface="Times New Roman" panose="02020603050405020304" pitchFamily="18" charset="0"/>
              </a:rPr>
              <a:t>           </a:t>
            </a:r>
          </a:p>
          <a:p>
            <a:pPr algn="just"/>
            <a:r>
              <a:rPr lang="en-AU" sz="2000" b="1" dirty="0">
                <a:latin typeface="Times New Roman" panose="02020603050405020304" pitchFamily="18" charset="0"/>
                <a:cs typeface="Times New Roman" panose="02020603050405020304" pitchFamily="18" charset="0"/>
              </a:rPr>
              <a:t> </a:t>
            </a:r>
            <a:r>
              <a:rPr lang="en-AU" sz="2000" b="1" dirty="0" smtClean="0">
                <a:latin typeface="Times New Roman" panose="02020603050405020304" pitchFamily="18" charset="0"/>
                <a:cs typeface="Times New Roman" panose="02020603050405020304" pitchFamily="18" charset="0"/>
              </a:rPr>
              <a:t>                                                        Life </a:t>
            </a:r>
            <a:r>
              <a:rPr lang="en-AU" sz="2000" b="1" dirty="0">
                <a:latin typeface="Times New Roman" panose="02020603050405020304" pitchFamily="18" charset="0"/>
                <a:cs typeface="Times New Roman" panose="02020603050405020304" pitchFamily="18" charset="0"/>
              </a:rPr>
              <a:t>of building </a:t>
            </a:r>
          </a:p>
        </p:txBody>
      </p:sp>
    </p:spTree>
    <p:extLst>
      <p:ext uri="{BB962C8B-B14F-4D97-AF65-F5344CB8AC3E}">
        <p14:creationId xmlns:p14="http://schemas.microsoft.com/office/powerpoint/2010/main" val="32437611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833719"/>
            <a:ext cx="10515600" cy="5567082"/>
          </a:xfrm>
        </p:spPr>
        <p:txBody>
          <a:bodyPr/>
          <a:lstStyle/>
          <a:p>
            <a:pPr marL="514350" lvl="0" indent="-514350">
              <a:buAutoNum type="arabicPeriod" startAt="2"/>
            </a:pPr>
            <a:r>
              <a:rPr lang="en-US" b="1" dirty="0" smtClean="0">
                <a:solidFill>
                  <a:srgbClr val="FF0000"/>
                </a:solidFill>
                <a:latin typeface="Times New Roman" panose="02020603050405020304" pitchFamily="18" charset="0"/>
                <a:cs typeface="Times New Roman" panose="02020603050405020304" pitchFamily="18" charset="0"/>
              </a:rPr>
              <a:t>Depreciation </a:t>
            </a:r>
            <a:r>
              <a:rPr lang="en-US" b="1" dirty="0">
                <a:solidFill>
                  <a:srgbClr val="FF0000"/>
                </a:solidFill>
                <a:latin typeface="Times New Roman" panose="02020603050405020304" pitchFamily="18" charset="0"/>
                <a:cs typeface="Times New Roman" panose="02020603050405020304" pitchFamily="18" charset="0"/>
              </a:rPr>
              <a:t>method of </a:t>
            </a:r>
            <a:r>
              <a:rPr lang="en-US" b="1" dirty="0" smtClean="0">
                <a:solidFill>
                  <a:srgbClr val="FF0000"/>
                </a:solidFill>
                <a:latin typeface="Times New Roman" panose="02020603050405020304" pitchFamily="18" charset="0"/>
                <a:cs typeface="Times New Roman" panose="02020603050405020304" pitchFamily="18" charset="0"/>
              </a:rPr>
              <a:t>valuation </a:t>
            </a:r>
          </a:p>
          <a:p>
            <a:pPr>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 this method, the depreciated value of the building is calculated.</a:t>
            </a:r>
            <a:endParaRPr lang="en-AU" b="1" dirty="0">
              <a:latin typeface="Times New Roman" panose="02020603050405020304" pitchFamily="18" charset="0"/>
              <a:cs typeface="Times New Roman" panose="02020603050405020304" pitchFamily="18" charset="0"/>
            </a:endParaRPr>
          </a:p>
          <a:p>
            <a:pPr marL="0" indent="0">
              <a:buNone/>
            </a:pPr>
            <a:r>
              <a:rPr lang="en-US" b="1" dirty="0">
                <a:solidFill>
                  <a:srgbClr val="00B0F0"/>
                </a:solidFill>
                <a:latin typeface="Times New Roman" panose="02020603050405020304" pitchFamily="18" charset="0"/>
                <a:cs typeface="Times New Roman" panose="02020603050405020304" pitchFamily="18" charset="0"/>
              </a:rPr>
              <a:t>Value of property = Depreciated value of building + Value of land</a:t>
            </a:r>
            <a:endParaRPr lang="en-AU" b="1" dirty="0">
              <a:solidFill>
                <a:srgbClr val="00B0F0"/>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Where depreciated value of a building is calculated as,</a:t>
            </a:r>
            <a:endParaRPr lang="en-AU" b="1" dirty="0">
              <a:latin typeface="Times New Roman" panose="02020603050405020304" pitchFamily="18" charset="0"/>
              <a:cs typeface="Times New Roman" panose="02020603050405020304" pitchFamily="18" charset="0"/>
            </a:endParaRPr>
          </a:p>
          <a:p>
            <a:pPr marL="0" lvl="0" indent="0" algn="ctr">
              <a:buNone/>
            </a:pPr>
            <a:r>
              <a:rPr lang="en-US" b="1" dirty="0">
                <a:solidFill>
                  <a:srgbClr val="00B0F0"/>
                </a:solidFill>
                <a:latin typeface="Times New Roman" panose="02020603050405020304" pitchFamily="18" charset="0"/>
                <a:cs typeface="Times New Roman" panose="02020603050405020304" pitchFamily="18" charset="0"/>
              </a:rPr>
              <a:t>Depreciated Value of Building = P { 1- </a:t>
            </a:r>
            <a:r>
              <a:rPr lang="en-US" b="1" dirty="0">
                <a:solidFill>
                  <a:srgbClr val="00B0F0"/>
                </a:solidFill>
                <a:sym typeface="Symbol" panose="05050102010706020507" pitchFamily="18" charset="2"/>
              </a:rPr>
              <a:t></a:t>
            </a:r>
            <a:r>
              <a:rPr lang="en-US" b="1" baseline="-25000" dirty="0">
                <a:solidFill>
                  <a:srgbClr val="00B0F0"/>
                </a:solidFill>
              </a:rPr>
              <a:t>d</a:t>
            </a:r>
            <a:r>
              <a:rPr lang="en-US" dirty="0"/>
              <a:t> </a:t>
            </a:r>
            <a:r>
              <a:rPr lang="en-US" b="1" dirty="0" smtClean="0">
                <a:solidFill>
                  <a:srgbClr val="00B0F0"/>
                </a:solidFill>
                <a:latin typeface="Times New Roman" panose="02020603050405020304" pitchFamily="18" charset="0"/>
                <a:cs typeface="Times New Roman" panose="02020603050405020304" pitchFamily="18" charset="0"/>
              </a:rPr>
              <a:t>/</a:t>
            </a:r>
            <a:r>
              <a:rPr lang="en-US" b="1" dirty="0">
                <a:solidFill>
                  <a:srgbClr val="00B0F0"/>
                </a:solidFill>
                <a:latin typeface="Times New Roman" panose="02020603050405020304" pitchFamily="18" charset="0"/>
                <a:cs typeface="Times New Roman" panose="02020603050405020304" pitchFamily="18" charset="0"/>
              </a:rPr>
              <a:t>100}</a:t>
            </a:r>
            <a:r>
              <a:rPr lang="en-US" b="1" baseline="30000" dirty="0">
                <a:solidFill>
                  <a:srgbClr val="00B0F0"/>
                </a:solidFill>
                <a:latin typeface="Times New Roman" panose="02020603050405020304" pitchFamily="18" charset="0"/>
                <a:cs typeface="Times New Roman" panose="02020603050405020304" pitchFamily="18" charset="0"/>
              </a:rPr>
              <a:t>n</a:t>
            </a:r>
            <a:endParaRPr lang="en-AU" b="1" baseline="30000" dirty="0">
              <a:solidFill>
                <a:srgbClr val="00B0F0"/>
              </a:solidFill>
              <a:latin typeface="Times New Roman" panose="02020603050405020304" pitchFamily="18" charset="0"/>
              <a:cs typeface="Times New Roman" panose="02020603050405020304" pitchFamily="18" charset="0"/>
            </a:endParaRPr>
          </a:p>
          <a:p>
            <a:pPr marL="0" indent="0">
              <a:buNone/>
            </a:pPr>
            <a:r>
              <a:rPr lang="en-US" b="1" dirty="0" smtClean="0">
                <a:latin typeface="Times New Roman" panose="02020603050405020304" pitchFamily="18" charset="0"/>
                <a:cs typeface="Times New Roman" panose="02020603050405020304" pitchFamily="18" charset="0"/>
              </a:rPr>
              <a:t>Where</a:t>
            </a:r>
          </a:p>
          <a:p>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sym typeface="Symbol" panose="05050102010706020507" pitchFamily="18" charset="2"/>
              </a:rPr>
              <a:t></a:t>
            </a:r>
            <a:r>
              <a:rPr lang="en-US" b="1" baseline="-25000" dirty="0">
                <a:latin typeface="Times New Roman" panose="02020603050405020304" pitchFamily="18" charset="0"/>
                <a:cs typeface="Times New Roman" panose="02020603050405020304" pitchFamily="18" charset="0"/>
              </a:rPr>
              <a:t>d</a:t>
            </a:r>
            <a:r>
              <a:rPr lang="en-US" b="1" dirty="0">
                <a:latin typeface="Times New Roman" panose="02020603050405020304" pitchFamily="18" charset="0"/>
                <a:cs typeface="Times New Roman" panose="02020603050405020304" pitchFamily="18" charset="0"/>
              </a:rPr>
              <a:t> = fixed rate of depreciation</a:t>
            </a:r>
            <a:endParaRPr lang="en-AU"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P = </a:t>
            </a:r>
            <a:r>
              <a:rPr lang="en-US" b="1" i="1" dirty="0">
                <a:latin typeface="Times New Roman" panose="02020603050405020304" pitchFamily="18" charset="0"/>
                <a:cs typeface="Times New Roman" panose="02020603050405020304" pitchFamily="18" charset="0"/>
              </a:rPr>
              <a:t>Cost of building at present market rate = Total or Built-up area × Prevailing plinth area rate per meter square</a:t>
            </a:r>
            <a:endParaRPr lang="en-AU"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n= Age of Building</a:t>
            </a:r>
            <a:endParaRPr lang="en-AU" b="1" dirty="0">
              <a:latin typeface="Times New Roman" panose="02020603050405020304" pitchFamily="18" charset="0"/>
              <a:cs typeface="Times New Roman" panose="02020603050405020304" pitchFamily="18" charset="0"/>
            </a:endParaRPr>
          </a:p>
          <a:p>
            <a:pPr marL="0" indent="0">
              <a:buNone/>
            </a:pPr>
            <a:endParaRPr lang="en-AU" b="1" dirty="0">
              <a:solidFill>
                <a:srgbClr val="00B0F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82705" y="1"/>
            <a:ext cx="10515600" cy="1021976"/>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METHODS OF </a:t>
            </a:r>
            <a:r>
              <a:rPr lang="en-AU" sz="3600" b="1" dirty="0" smtClean="0">
                <a:solidFill>
                  <a:srgbClr val="002060"/>
                </a:solidFill>
                <a:latin typeface="Times New Roman" panose="02020603050405020304" pitchFamily="18" charset="0"/>
                <a:cs typeface="Times New Roman" panose="02020603050405020304" pitchFamily="18" charset="0"/>
              </a:rPr>
              <a:t>VALUATION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35505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4447" y="1032249"/>
            <a:ext cx="9395012" cy="5381998"/>
          </a:xfrm>
        </p:spPr>
        <p:txBody>
          <a:bodyPr/>
          <a:lstStyle/>
          <a:p>
            <a:pPr marL="514350" lvl="0" indent="-514350">
              <a:buAutoNum type="arabicPeriod" startAt="3"/>
            </a:pPr>
            <a:r>
              <a:rPr lang="en-US" b="1" dirty="0" smtClean="0">
                <a:solidFill>
                  <a:srgbClr val="FF0000"/>
                </a:solidFill>
                <a:latin typeface="Times New Roman" panose="02020603050405020304" pitchFamily="18" charset="0"/>
                <a:cs typeface="Times New Roman" panose="02020603050405020304" pitchFamily="18" charset="0"/>
              </a:rPr>
              <a:t>Plinth </a:t>
            </a:r>
            <a:r>
              <a:rPr lang="en-US" b="1" dirty="0">
                <a:solidFill>
                  <a:srgbClr val="FF0000"/>
                </a:solidFill>
                <a:latin typeface="Times New Roman" panose="02020603050405020304" pitchFamily="18" charset="0"/>
                <a:cs typeface="Times New Roman" panose="02020603050405020304" pitchFamily="18" charset="0"/>
              </a:rPr>
              <a:t>area method </a:t>
            </a:r>
            <a:r>
              <a:rPr lang="en-US" b="1" dirty="0" smtClean="0">
                <a:solidFill>
                  <a:srgbClr val="FF0000"/>
                </a:solidFill>
                <a:latin typeface="Times New Roman" panose="02020603050405020304" pitchFamily="18" charset="0"/>
                <a:cs typeface="Times New Roman" panose="02020603050405020304" pitchFamily="18" charset="0"/>
              </a:rPr>
              <a:t> </a:t>
            </a:r>
          </a:p>
          <a:p>
            <a:pPr lvl="0"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In this method, the plinth area of the building is measured and calculated and plinth-area rate of a similar building in the locality is obtained by enquiry and cost is calculated</a:t>
            </a:r>
            <a:r>
              <a:rPr lang="en-AU" b="1" dirty="0" smtClean="0">
                <a:latin typeface="Times New Roman" panose="02020603050405020304" pitchFamily="18" charset="0"/>
                <a:cs typeface="Times New Roman" panose="02020603050405020304" pitchFamily="18" charset="0"/>
              </a:rPr>
              <a:t>. [9] </a:t>
            </a:r>
          </a:p>
          <a:p>
            <a:pPr lvl="0"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is one of the popular method of valuation. </a:t>
            </a:r>
            <a:endParaRPr lang="en-AU" b="1" dirty="0">
              <a:latin typeface="Times New Roman" panose="02020603050405020304" pitchFamily="18" charset="0"/>
              <a:cs typeface="Times New Roman" panose="02020603050405020304" pitchFamily="18" charset="0"/>
            </a:endParaRPr>
          </a:p>
          <a:p>
            <a:pPr marL="0" indent="0" algn="ctr">
              <a:buNone/>
            </a:pPr>
            <a:r>
              <a:rPr lang="en-US" b="1" dirty="0">
                <a:solidFill>
                  <a:srgbClr val="00B0F0"/>
                </a:solidFill>
                <a:latin typeface="Times New Roman" panose="02020603050405020304" pitchFamily="18" charset="0"/>
                <a:cs typeface="Times New Roman" panose="02020603050405020304" pitchFamily="18" charset="0"/>
              </a:rPr>
              <a:t>Value of property = Total plinth area (built-up area in m</a:t>
            </a:r>
            <a:r>
              <a:rPr lang="en-US" b="1" baseline="30000" dirty="0">
                <a:solidFill>
                  <a:srgbClr val="00B0F0"/>
                </a:solidFill>
                <a:latin typeface="Times New Roman" panose="02020603050405020304" pitchFamily="18" charset="0"/>
                <a:cs typeface="Times New Roman" panose="02020603050405020304" pitchFamily="18" charset="0"/>
              </a:rPr>
              <a:t>2</a:t>
            </a:r>
            <a:r>
              <a:rPr lang="en-US" b="1" dirty="0">
                <a:solidFill>
                  <a:srgbClr val="00B0F0"/>
                </a:solidFill>
                <a:latin typeface="Times New Roman" panose="02020603050405020304" pitchFamily="18" charset="0"/>
                <a:cs typeface="Times New Roman" panose="02020603050405020304" pitchFamily="18" charset="0"/>
              </a:rPr>
              <a:t>)× prevailing plinth Area rate per m</a:t>
            </a:r>
            <a:r>
              <a:rPr lang="en-US" b="1" baseline="30000" dirty="0">
                <a:solidFill>
                  <a:srgbClr val="00B0F0"/>
                </a:solidFill>
                <a:latin typeface="Times New Roman" panose="02020603050405020304" pitchFamily="18" charset="0"/>
                <a:cs typeface="Times New Roman" panose="02020603050405020304" pitchFamily="18" charset="0"/>
              </a:rPr>
              <a:t>2</a:t>
            </a:r>
            <a:r>
              <a:rPr lang="en-US" b="1" dirty="0">
                <a:solidFill>
                  <a:srgbClr val="00B0F0"/>
                </a:solidFill>
                <a:latin typeface="Times New Roman" panose="02020603050405020304" pitchFamily="18" charset="0"/>
                <a:cs typeface="Times New Roman" panose="02020603050405020304" pitchFamily="18" charset="0"/>
              </a:rPr>
              <a:t> - Total depreciation + Value of land</a:t>
            </a:r>
            <a:endParaRPr lang="en-AU" b="1" dirty="0">
              <a:solidFill>
                <a:srgbClr val="00B0F0"/>
              </a:solidFill>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Where, Total Depreciation (D) is calculated as,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                        D = (C – S)/n  * age of building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82706" y="1"/>
            <a:ext cx="10515600" cy="1143000"/>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METHODS OF </a:t>
            </a:r>
            <a:r>
              <a:rPr lang="en-AU" sz="3600" b="1" dirty="0" smtClean="0">
                <a:solidFill>
                  <a:srgbClr val="002060"/>
                </a:solidFill>
                <a:latin typeface="Times New Roman" panose="02020603050405020304" pitchFamily="18" charset="0"/>
                <a:cs typeface="Times New Roman" panose="02020603050405020304" pitchFamily="18" charset="0"/>
              </a:rPr>
              <a:t>VALUATION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23684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4789" y="871444"/>
            <a:ext cx="10515600" cy="5986556"/>
          </a:xfrm>
        </p:spPr>
        <p:txBody>
          <a:bodyPr>
            <a:normAutofit/>
          </a:bodyPr>
          <a:lstStyle/>
          <a:p>
            <a:pPr marL="514350" lvl="0" indent="-514350">
              <a:buAutoNum type="arabicPeriod" startAt="4"/>
            </a:pPr>
            <a:r>
              <a:rPr lang="en-US" b="1" dirty="0" smtClean="0">
                <a:solidFill>
                  <a:srgbClr val="FF0000"/>
                </a:solidFill>
                <a:latin typeface="Times New Roman" panose="02020603050405020304" pitchFamily="18" charset="0"/>
                <a:cs typeface="Times New Roman" panose="02020603050405020304" pitchFamily="18" charset="0"/>
              </a:rPr>
              <a:t>Rental </a:t>
            </a:r>
            <a:r>
              <a:rPr lang="en-US" b="1" dirty="0">
                <a:solidFill>
                  <a:srgbClr val="FF0000"/>
                </a:solidFill>
                <a:latin typeface="Times New Roman" panose="02020603050405020304" pitchFamily="18" charset="0"/>
                <a:cs typeface="Times New Roman" panose="02020603050405020304" pitchFamily="18" charset="0"/>
              </a:rPr>
              <a:t>method </a:t>
            </a:r>
            <a:endParaRPr lang="en-US" b="1" dirty="0" smtClean="0">
              <a:solidFill>
                <a:srgbClr val="FF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 this method capitalized value of the property is calculated. It is used for the valuation of property which fetches the rent.</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Value of property = Capitalized value</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Capitalized value = Net rent × Years purchase</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Net rent = Gross rent – outgoing (expenses)</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Expenses: Repair, taxes, sinking fund, insurance, management and collection charges, loss of rent, etc.</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  Year's </a:t>
            </a:r>
            <a:r>
              <a:rPr lang="en-US" b="1" dirty="0">
                <a:latin typeface="Times New Roman" panose="02020603050405020304" pitchFamily="18" charset="0"/>
                <a:cs typeface="Times New Roman" panose="02020603050405020304" pitchFamily="18" charset="0"/>
              </a:rPr>
              <a:t>purchase = </a:t>
            </a:r>
            <a:endParaRPr lang="en-AU" b="1" dirty="0">
              <a:solidFill>
                <a:srgbClr val="FF0000"/>
              </a:solidFill>
              <a:latin typeface="Times New Roman" panose="02020603050405020304" pitchFamily="18" charset="0"/>
              <a:cs typeface="Times New Roman" panose="02020603050405020304" pitchFamily="18" charset="0"/>
            </a:endParaRPr>
          </a:p>
          <a:p>
            <a:r>
              <a:rPr lang="en-US" sz="2000" dirty="0" err="1">
                <a:latin typeface="Times New Roman" panose="02020603050405020304" pitchFamily="18" charset="0"/>
                <a:cs typeface="Times New Roman" panose="02020603050405020304" pitchFamily="18" charset="0"/>
              </a:rPr>
              <a:t>i</a:t>
            </a:r>
            <a:r>
              <a:rPr lang="en-US" sz="2000" baseline="-25000" dirty="0" err="1">
                <a:latin typeface="Times New Roman" panose="02020603050405020304" pitchFamily="18" charset="0"/>
                <a:cs typeface="Times New Roman" panose="02020603050405020304" pitchFamily="18" charset="0"/>
              </a:rPr>
              <a:t>p</a:t>
            </a:r>
            <a:r>
              <a:rPr lang="en-US" sz="2000" dirty="0">
                <a:latin typeface="Times New Roman" panose="02020603050405020304" pitchFamily="18" charset="0"/>
                <a:cs typeface="Times New Roman" panose="02020603050405020304" pitchFamily="18" charset="0"/>
              </a:rPr>
              <a:t> = highest prevailing rate of interest in decimal</a:t>
            </a:r>
            <a:endParaRPr lang="en-AU" sz="2000" dirty="0">
              <a:latin typeface="Times New Roman" panose="02020603050405020304" pitchFamily="18" charset="0"/>
              <a:cs typeface="Times New Roman" panose="02020603050405020304" pitchFamily="18" charset="0"/>
            </a:endParaRPr>
          </a:p>
          <a:p>
            <a:r>
              <a:rPr lang="en-US" sz="2000" dirty="0" err="1">
                <a:latin typeface="Times New Roman" panose="02020603050405020304" pitchFamily="18" charset="0"/>
                <a:cs typeface="Times New Roman" panose="02020603050405020304" pitchFamily="18" charset="0"/>
              </a:rPr>
              <a:t>i</a:t>
            </a:r>
            <a:r>
              <a:rPr lang="en-US" sz="2000" dirty="0">
                <a:latin typeface="Times New Roman" panose="02020603050405020304" pitchFamily="18" charset="0"/>
                <a:cs typeface="Times New Roman" panose="02020603050405020304" pitchFamily="18" charset="0"/>
              </a:rPr>
              <a:t> = rate of interest for sinking fund in a decimal</a:t>
            </a:r>
            <a:endParaRPr lang="en-AU"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n = life of a structure</a:t>
            </a:r>
            <a:endParaRPr lang="en-AU" sz="2000"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4262717" y="567465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AU"/>
          </a:p>
        </p:txBody>
      </p:sp>
      <p:graphicFrame>
        <p:nvGraphicFramePr>
          <p:cNvPr id="5" name="Object 4"/>
          <p:cNvGraphicFramePr>
            <a:graphicFrameLocks noChangeAspect="1"/>
          </p:cNvGraphicFramePr>
          <p:nvPr>
            <p:extLst>
              <p:ext uri="{D42A27DB-BD31-4B8C-83A1-F6EECF244321}">
                <p14:modId xmlns:p14="http://schemas.microsoft.com/office/powerpoint/2010/main" val="39973205"/>
              </p:ext>
            </p:extLst>
          </p:nvPr>
        </p:nvGraphicFramePr>
        <p:xfrm>
          <a:off x="3738281" y="4803028"/>
          <a:ext cx="1828801" cy="871630"/>
        </p:xfrm>
        <a:graphic>
          <a:graphicData uri="http://schemas.openxmlformats.org/presentationml/2006/ole">
            <mc:AlternateContent xmlns:mc="http://schemas.openxmlformats.org/markup-compatibility/2006">
              <mc:Choice xmlns:v="urn:schemas-microsoft-com:vml" Requires="v">
                <p:oleObj spid="_x0000_s4111" r:id="rId3" imgW="1193800" imgH="368300" progId="Equation.DSMT4">
                  <p:embed/>
                </p:oleObj>
              </mc:Choice>
              <mc:Fallback>
                <p:oleObj r:id="rId3" imgW="1193800" imgH="368300" progId="Equation.DSMT4">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8281" y="4803028"/>
                        <a:ext cx="1828801" cy="871630"/>
                      </a:xfrm>
                      <a:prstGeom prst="rect">
                        <a:avLst/>
                      </a:prstGeom>
                      <a:noFill/>
                    </p:spPr>
                  </p:pic>
                </p:oleObj>
              </mc:Fallback>
            </mc:AlternateContent>
          </a:graphicData>
        </a:graphic>
      </p:graphicFrame>
      <p:sp>
        <p:nvSpPr>
          <p:cNvPr id="6" name="Title 1"/>
          <p:cNvSpPr>
            <a:spLocks noGrp="1"/>
          </p:cNvSpPr>
          <p:nvPr>
            <p:ph type="title"/>
          </p:nvPr>
        </p:nvSpPr>
        <p:spPr>
          <a:xfrm>
            <a:off x="582706" y="0"/>
            <a:ext cx="10515600" cy="750981"/>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METHODS OF </a:t>
            </a:r>
            <a:r>
              <a:rPr lang="en-AU" sz="3600" b="1" dirty="0" smtClean="0">
                <a:solidFill>
                  <a:srgbClr val="002060"/>
                </a:solidFill>
                <a:latin typeface="Times New Roman" panose="02020603050405020304" pitchFamily="18" charset="0"/>
                <a:cs typeface="Times New Roman" panose="02020603050405020304" pitchFamily="18" charset="0"/>
              </a:rPr>
              <a:t>VALUATION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31572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7553" y="1059143"/>
            <a:ext cx="10000129" cy="5435786"/>
          </a:xfrm>
        </p:spPr>
        <p:txBody>
          <a:bodyPr/>
          <a:lstStyle/>
          <a:p>
            <a:pPr marL="514350" lvl="0" indent="-514350">
              <a:buAutoNum type="arabicPeriod" startAt="5"/>
            </a:pPr>
            <a:r>
              <a:rPr lang="en-US" b="1" dirty="0" smtClean="0">
                <a:solidFill>
                  <a:srgbClr val="FF0000"/>
                </a:solidFill>
                <a:latin typeface="Times New Roman" panose="02020603050405020304" pitchFamily="18" charset="0"/>
                <a:cs typeface="Times New Roman" panose="02020603050405020304" pitchFamily="18" charset="0"/>
              </a:rPr>
              <a:t>Profit </a:t>
            </a:r>
            <a:r>
              <a:rPr lang="en-US" b="1" dirty="0">
                <a:solidFill>
                  <a:srgbClr val="FF0000"/>
                </a:solidFill>
                <a:latin typeface="Times New Roman" panose="02020603050405020304" pitchFamily="18" charset="0"/>
                <a:cs typeface="Times New Roman" panose="02020603050405020304" pitchFamily="18" charset="0"/>
              </a:rPr>
              <a:t>based method </a:t>
            </a:r>
            <a:endParaRPr lang="en-US" b="1" dirty="0" smtClean="0">
              <a:solidFill>
                <a:srgbClr val="FF0000"/>
              </a:solidFill>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Used in the valuation of Hotel, Commercial complex, Cinema Hall, etc.</a:t>
            </a:r>
            <a:endParaRPr lang="en-AU" b="1" dirty="0">
              <a:latin typeface="Times New Roman" panose="02020603050405020304" pitchFamily="18" charset="0"/>
              <a:cs typeface="Times New Roman" panose="02020603050405020304" pitchFamily="18" charset="0"/>
            </a:endParaRPr>
          </a:p>
          <a:p>
            <a:pPr marL="0" indent="0">
              <a:buNone/>
            </a:pPr>
            <a:r>
              <a:rPr lang="en-US" b="1" dirty="0">
                <a:solidFill>
                  <a:srgbClr val="00B0F0"/>
                </a:solidFill>
                <a:latin typeface="Times New Roman" panose="02020603050405020304" pitchFamily="18" charset="0"/>
                <a:cs typeface="Times New Roman" panose="02020603050405020304" pitchFamily="18" charset="0"/>
              </a:rPr>
              <a:t>Value of property = Capitalized value of building + value of land</a:t>
            </a:r>
            <a:endParaRPr lang="en-AU" b="1" dirty="0">
              <a:solidFill>
                <a:srgbClr val="00B0F0"/>
              </a:solidFill>
              <a:latin typeface="Times New Roman" panose="02020603050405020304" pitchFamily="18" charset="0"/>
              <a:cs typeface="Times New Roman" panose="02020603050405020304" pitchFamily="18" charset="0"/>
            </a:endParaRPr>
          </a:p>
          <a:p>
            <a:r>
              <a:rPr lang="en-US" dirty="0"/>
              <a:t>	</a:t>
            </a:r>
            <a:r>
              <a:rPr lang="en-US" b="1" dirty="0">
                <a:latin typeface="Times New Roman" panose="02020603050405020304" pitchFamily="18" charset="0"/>
                <a:cs typeface="Times New Roman" panose="02020603050405020304" pitchFamily="18" charset="0"/>
              </a:rPr>
              <a:t>Capitalized value = Net income / profit × year's purchase</a:t>
            </a:r>
            <a:endParaRPr lang="en-AU"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	Net income = Gross income – outgoing</a:t>
            </a:r>
            <a:endParaRPr lang="en-AU" b="1" dirty="0">
              <a:latin typeface="Times New Roman" panose="02020603050405020304" pitchFamily="18" charset="0"/>
              <a:cs typeface="Times New Roman" panose="02020603050405020304" pitchFamily="18" charset="0"/>
            </a:endParaRPr>
          </a:p>
          <a:p>
            <a:pPr marL="0" lvl="0" indent="0">
              <a:buNone/>
            </a:pPr>
            <a:r>
              <a:rPr lang="en-US" b="1" dirty="0">
                <a:latin typeface="Times New Roman" panose="02020603050405020304" pitchFamily="18" charset="0"/>
                <a:cs typeface="Times New Roman" panose="02020603050405020304" pitchFamily="18" charset="0"/>
              </a:rPr>
              <a:t> </a:t>
            </a:r>
          </a:p>
          <a:p>
            <a:pPr marL="0" indent="0">
              <a:buNone/>
            </a:pPr>
            <a:r>
              <a:rPr lang="en-US" b="1" dirty="0">
                <a:solidFill>
                  <a:srgbClr val="FF0000"/>
                </a:solidFill>
                <a:latin typeface="Times New Roman" panose="02020603050405020304" pitchFamily="18" charset="0"/>
                <a:cs typeface="Times New Roman" panose="02020603050405020304" pitchFamily="18" charset="0"/>
              </a:rPr>
              <a:t>6. Capital value comparison Method of </a:t>
            </a:r>
            <a:r>
              <a:rPr lang="en-US" b="1" dirty="0" smtClean="0">
                <a:solidFill>
                  <a:srgbClr val="FF0000"/>
                </a:solidFill>
                <a:latin typeface="Times New Roman" panose="02020603050405020304" pitchFamily="18" charset="0"/>
                <a:cs typeface="Times New Roman" panose="02020603050405020304" pitchFamily="18" charset="0"/>
              </a:rPr>
              <a:t>valuation</a:t>
            </a:r>
            <a:endParaRPr lang="en-AU" b="1" dirty="0">
              <a:solidFill>
                <a:srgbClr val="FF0000"/>
              </a:solidFill>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r>
              <a:rPr lang="en-US" b="1" dirty="0"/>
              <a:t> </a:t>
            </a:r>
            <a:r>
              <a:rPr lang="en-US" b="1" dirty="0">
                <a:latin typeface="Times New Roman" panose="02020603050405020304" pitchFamily="18" charset="0"/>
                <a:cs typeface="Times New Roman" panose="02020603050405020304" pitchFamily="18" charset="0"/>
              </a:rPr>
              <a:t>Use in land valuation by comparing the prevailing rate of land nearby vicinity.</a:t>
            </a:r>
            <a:endParaRPr lang="en-AU" b="1" dirty="0">
              <a:latin typeface="Times New Roman" panose="02020603050405020304" pitchFamily="18" charset="0"/>
              <a:cs typeface="Times New Roman" panose="02020603050405020304" pitchFamily="18" charset="0"/>
            </a:endParaRPr>
          </a:p>
          <a:p>
            <a:pPr marL="0" lvl="0" indent="0">
              <a:buNone/>
            </a:pPr>
            <a:endParaRPr lang="en-AU" b="1" dirty="0">
              <a:solidFill>
                <a:srgbClr val="FF0000"/>
              </a:solidFill>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596153" y="0"/>
            <a:ext cx="10515600" cy="1183341"/>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METHODS OF </a:t>
            </a:r>
            <a:r>
              <a:rPr lang="en-AU" sz="3600" b="1" dirty="0" smtClean="0">
                <a:solidFill>
                  <a:srgbClr val="002060"/>
                </a:solidFill>
                <a:latin typeface="Times New Roman" panose="02020603050405020304" pitchFamily="18" charset="0"/>
                <a:cs typeface="Times New Roman" panose="02020603050405020304" pitchFamily="18" charset="0"/>
              </a:rPr>
              <a:t>VALUATION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74071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7212" y="1102658"/>
            <a:ext cx="10309412" cy="5150223"/>
          </a:xfrm>
        </p:spPr>
        <p:txBody>
          <a:bodyPr/>
          <a:lstStyle/>
          <a:p>
            <a:pPr marL="0" lvl="0" indent="0">
              <a:buNone/>
            </a:pPr>
            <a:r>
              <a:rPr lang="en-US" b="1" dirty="0" smtClean="0">
                <a:solidFill>
                  <a:srgbClr val="FF0000"/>
                </a:solidFill>
                <a:latin typeface="Times New Roman" panose="02020603050405020304" pitchFamily="18" charset="0"/>
                <a:cs typeface="Times New Roman" panose="02020603050405020304" pitchFamily="18" charset="0"/>
              </a:rPr>
              <a:t>7.  Development </a:t>
            </a:r>
            <a:r>
              <a:rPr lang="en-US" b="1" dirty="0">
                <a:solidFill>
                  <a:srgbClr val="FF0000"/>
                </a:solidFill>
                <a:latin typeface="Times New Roman" panose="02020603050405020304" pitchFamily="18" charset="0"/>
                <a:cs typeface="Times New Roman" panose="02020603050405020304" pitchFamily="18" charset="0"/>
              </a:rPr>
              <a:t>method </a:t>
            </a:r>
            <a:r>
              <a:rPr lang="en-US" b="1" dirty="0" smtClean="0">
                <a:solidFill>
                  <a:srgbClr val="FF0000"/>
                </a:solidFill>
                <a:latin typeface="Times New Roman" panose="02020603050405020304" pitchFamily="18" charset="0"/>
                <a:cs typeface="Times New Roman" panose="02020603050405020304" pitchFamily="18" charset="0"/>
              </a:rPr>
              <a:t> </a:t>
            </a:r>
          </a:p>
          <a:p>
            <a:pPr lvl="0"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Development method of valuation is also used for properties or buildings which are required to be renovated by making alterations, additions, improvements etc. [9] </a:t>
            </a:r>
          </a:p>
          <a:p>
            <a:pPr lvl="0"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value is calculated based on the anticipated net income generated from the building after renovation work is complete.</a:t>
            </a:r>
          </a:p>
          <a:p>
            <a:pPr marL="0" indent="0" algn="ctr">
              <a:buNone/>
            </a:pPr>
            <a:endParaRPr lang="en-US" i="1" dirty="0" smtClean="0"/>
          </a:p>
          <a:p>
            <a:pPr marL="0" indent="0" algn="ctr">
              <a:buNone/>
            </a:pPr>
            <a:r>
              <a:rPr lang="en-US" i="1" dirty="0" smtClean="0"/>
              <a:t>  </a:t>
            </a:r>
            <a:r>
              <a:rPr lang="en-US" b="1" dirty="0">
                <a:solidFill>
                  <a:srgbClr val="00B0F0"/>
                </a:solidFill>
                <a:latin typeface="Times New Roman" panose="02020603050405020304" pitchFamily="18" charset="0"/>
                <a:cs typeface="Times New Roman" panose="02020603050405020304" pitchFamily="18" charset="0"/>
              </a:rPr>
              <a:t>Developed value: Cost of land + Cost expenditure in development</a:t>
            </a:r>
            <a:endParaRPr lang="en-AU" b="1" dirty="0">
              <a:solidFill>
                <a:srgbClr val="00B0F0"/>
              </a:solidFill>
              <a:latin typeface="Times New Roman" panose="02020603050405020304" pitchFamily="18" charset="0"/>
              <a:cs typeface="Times New Roman" panose="02020603050405020304" pitchFamily="18" charset="0"/>
            </a:endParaRPr>
          </a:p>
          <a:p>
            <a:pPr marL="0" indent="0">
              <a:buNone/>
            </a:pPr>
            <a:endParaRPr lang="en-AU" dirty="0"/>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49941" y="0"/>
            <a:ext cx="10515600" cy="1102659"/>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METHODS OF </a:t>
            </a:r>
            <a:r>
              <a:rPr lang="en-AU" sz="3600" b="1" dirty="0" smtClean="0">
                <a:solidFill>
                  <a:srgbClr val="002060"/>
                </a:solidFill>
                <a:latin typeface="Times New Roman" panose="02020603050405020304" pitchFamily="18" charset="0"/>
                <a:cs typeface="Times New Roman" panose="02020603050405020304" pitchFamily="18" charset="0"/>
              </a:rPr>
              <a:t>VALUATION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08686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3913" y="0"/>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REFERENCES</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08469" y="1394305"/>
            <a:ext cx="9720534" cy="6231446"/>
          </a:xfrm>
        </p:spPr>
        <p:txBody>
          <a:bodyPr>
            <a:normAutofit fontScale="40000" lnSpcReduction="20000"/>
          </a:bodyPr>
          <a:lstStyle/>
          <a:p>
            <a:pPr marL="0" indent="0" algn="just">
              <a:lnSpc>
                <a:spcPct val="120000"/>
              </a:lnSpc>
              <a:buNone/>
            </a:pPr>
            <a:r>
              <a:rPr lang="en-AU" sz="5900" b="1" dirty="0" smtClean="0">
                <a:latin typeface="Times New Roman" panose="02020603050405020304" pitchFamily="18" charset="0"/>
                <a:cs typeface="Times New Roman" panose="02020603050405020304" pitchFamily="18" charset="0"/>
              </a:rPr>
              <a:t>[1] </a:t>
            </a:r>
            <a:r>
              <a:rPr lang="en-AU" sz="5900" b="1" dirty="0">
                <a:latin typeface="Times New Roman" panose="02020603050405020304" pitchFamily="18" charset="0"/>
                <a:cs typeface="Times New Roman" panose="02020603050405020304" pitchFamily="18" charset="0"/>
              </a:rPr>
              <a:t>What Are Construction Specifications</a:t>
            </a:r>
            <a:r>
              <a:rPr lang="en-AU" sz="5900" b="1" dirty="0" smtClean="0">
                <a:latin typeface="Times New Roman" panose="02020603050405020304" pitchFamily="18" charset="0"/>
                <a:cs typeface="Times New Roman" panose="02020603050405020304" pitchFamily="18" charset="0"/>
              </a:rPr>
              <a:t>?</a:t>
            </a:r>
            <a:r>
              <a:rPr lang="en-AU" sz="5900" b="1" dirty="0">
                <a:latin typeface="Times New Roman" panose="02020603050405020304" pitchFamily="18" charset="0"/>
                <a:cs typeface="Times New Roman" panose="02020603050405020304" pitchFamily="18" charset="0"/>
              </a:rPr>
              <a:t> By Grace </a:t>
            </a:r>
            <a:r>
              <a:rPr lang="en-AU" sz="5900" b="1" dirty="0" smtClean="0">
                <a:latin typeface="Times New Roman" panose="02020603050405020304" pitchFamily="18" charset="0"/>
                <a:cs typeface="Times New Roman" panose="02020603050405020304" pitchFamily="18" charset="0"/>
              </a:rPr>
              <a:t>Ellis, </a:t>
            </a:r>
            <a:r>
              <a:rPr lang="en-AU" sz="5900" b="1" dirty="0" smtClean="0">
                <a:latin typeface="Times New Roman" panose="02020603050405020304" pitchFamily="18" charset="0"/>
                <a:cs typeface="Times New Roman" panose="02020603050405020304" pitchFamily="18" charset="0"/>
              </a:rPr>
              <a:t>J</a:t>
            </a:r>
            <a:r>
              <a:rPr lang="en-AU" sz="5900" b="1" dirty="0" smtClean="0">
                <a:effectLst/>
                <a:latin typeface="Times New Roman" panose="02020603050405020304" pitchFamily="18" charset="0"/>
                <a:cs typeface="Times New Roman" panose="02020603050405020304" pitchFamily="18" charset="0"/>
              </a:rPr>
              <a:t>anuary </a:t>
            </a:r>
            <a:r>
              <a:rPr lang="en-AU" sz="5900" b="1" dirty="0" smtClean="0">
                <a:effectLst/>
                <a:latin typeface="Times New Roman" panose="02020603050405020304" pitchFamily="18" charset="0"/>
                <a:cs typeface="Times New Roman" panose="02020603050405020304" pitchFamily="18" charset="0"/>
              </a:rPr>
              <a:t>7, 2022, Digital Builder, accessed on 18</a:t>
            </a:r>
            <a:r>
              <a:rPr lang="en-AU" sz="5900" b="1" baseline="30000" dirty="0" smtClean="0">
                <a:effectLst/>
                <a:latin typeface="Times New Roman" panose="02020603050405020304" pitchFamily="18" charset="0"/>
                <a:cs typeface="Times New Roman" panose="02020603050405020304" pitchFamily="18" charset="0"/>
              </a:rPr>
              <a:t>th</a:t>
            </a:r>
            <a:r>
              <a:rPr lang="en-AU" sz="5900" b="1" dirty="0" smtClean="0">
                <a:effectLst/>
                <a:latin typeface="Times New Roman" panose="02020603050405020304" pitchFamily="18" charset="0"/>
                <a:cs typeface="Times New Roman" panose="02020603050405020304" pitchFamily="18" charset="0"/>
              </a:rPr>
              <a:t> October 2023, </a:t>
            </a:r>
            <a:r>
              <a:rPr lang="en-AU" sz="5900" b="1" dirty="0" smtClean="0">
                <a:effectLst/>
                <a:latin typeface="Times New Roman" panose="02020603050405020304" pitchFamily="18" charset="0"/>
                <a:cs typeface="Times New Roman" panose="02020603050405020304" pitchFamily="18" charset="0"/>
                <a:hlinkClick r:id="rId2"/>
              </a:rPr>
              <a:t>https://constructionblog.autodesk.com/what-are-construction-specifications/#:~:text=Construction%20specifications%2C%20or%20specs%2C%20detail,quality%20of%20workmanship%20under%20contract.%E2%80%9D</a:t>
            </a:r>
            <a:r>
              <a:rPr lang="en-AU" sz="5900" b="1" dirty="0" smtClean="0">
                <a:effectLst/>
                <a:latin typeface="Times New Roman" panose="02020603050405020304" pitchFamily="18" charset="0"/>
                <a:cs typeface="Times New Roman" panose="02020603050405020304" pitchFamily="18" charset="0"/>
              </a:rPr>
              <a:t> </a:t>
            </a:r>
          </a:p>
          <a:p>
            <a:pPr marL="0" indent="0" algn="just">
              <a:lnSpc>
                <a:spcPct val="120000"/>
              </a:lnSpc>
              <a:buNone/>
            </a:pPr>
            <a:r>
              <a:rPr lang="en-AU" sz="5900" b="1" dirty="0" smtClean="0">
                <a:effectLst/>
                <a:latin typeface="Times New Roman" panose="02020603050405020304" pitchFamily="18" charset="0"/>
                <a:cs typeface="Times New Roman" panose="02020603050405020304" pitchFamily="18" charset="0"/>
              </a:rPr>
              <a:t>[2] </a:t>
            </a:r>
            <a:r>
              <a:rPr lang="en-AU" sz="5900" b="1" i="1" dirty="0" smtClean="0">
                <a:latin typeface="Times New Roman" panose="02020603050405020304" pitchFamily="18" charset="0"/>
                <a:cs typeface="Times New Roman" panose="02020603050405020304" pitchFamily="18" charset="0"/>
              </a:rPr>
              <a:t>Text Book of Construction Management: </a:t>
            </a:r>
            <a:r>
              <a:rPr lang="en-AU" sz="5900" b="1" dirty="0" smtClean="0">
                <a:latin typeface="Times New Roman" panose="02020603050405020304" pitchFamily="18" charset="0"/>
                <a:cs typeface="Times New Roman" panose="02020603050405020304" pitchFamily="18" charset="0"/>
              </a:rPr>
              <a:t>S.K. Shrestha, Ram Kumar Shrestha and </a:t>
            </a:r>
            <a:r>
              <a:rPr lang="en-AU" sz="5900" b="1" dirty="0" err="1" smtClean="0">
                <a:latin typeface="Times New Roman" panose="02020603050405020304" pitchFamily="18" charset="0"/>
                <a:cs typeface="Times New Roman" panose="02020603050405020304" pitchFamily="18" charset="0"/>
              </a:rPr>
              <a:t>Subash</a:t>
            </a:r>
            <a:r>
              <a:rPr lang="en-AU" sz="5900" b="1" dirty="0" smtClean="0">
                <a:latin typeface="Times New Roman" panose="02020603050405020304" pitchFamily="18" charset="0"/>
                <a:cs typeface="Times New Roman" panose="02020603050405020304" pitchFamily="18" charset="0"/>
              </a:rPr>
              <a:t> Kumar </a:t>
            </a:r>
            <a:r>
              <a:rPr lang="en-AU" sz="5900" b="1" dirty="0" err="1" smtClean="0">
                <a:latin typeface="Times New Roman" panose="02020603050405020304" pitchFamily="18" charset="0"/>
                <a:cs typeface="Times New Roman" panose="02020603050405020304" pitchFamily="18" charset="0"/>
              </a:rPr>
              <a:t>Bhattarai</a:t>
            </a:r>
            <a:r>
              <a:rPr lang="en-AU" sz="5900" b="1" dirty="0" smtClean="0">
                <a:latin typeface="Times New Roman" panose="02020603050405020304" pitchFamily="18" charset="0"/>
                <a:cs typeface="Times New Roman" panose="02020603050405020304" pitchFamily="18" charset="0"/>
              </a:rPr>
              <a:t>, First Edition, Heritage Publisher and Distributors Pvt, Ltd, Kathmandu Nepal, 2014. </a:t>
            </a:r>
          </a:p>
          <a:p>
            <a:pPr marL="0" indent="0" algn="just">
              <a:lnSpc>
                <a:spcPct val="120000"/>
              </a:lnSpc>
              <a:buNone/>
            </a:pPr>
            <a:r>
              <a:rPr lang="en-AU" sz="5900" b="1" dirty="0" smtClean="0">
                <a:effectLst/>
                <a:latin typeface="Times New Roman" panose="02020603050405020304" pitchFamily="18" charset="0"/>
                <a:cs typeface="Times New Roman" panose="02020603050405020304" pitchFamily="18" charset="0"/>
              </a:rPr>
              <a:t>[3] The Project Definition, Standard Specification, posted on 21</a:t>
            </a:r>
            <a:r>
              <a:rPr lang="en-AU" sz="5900" b="1" baseline="30000" dirty="0" smtClean="0">
                <a:effectLst/>
                <a:latin typeface="Times New Roman" panose="02020603050405020304" pitchFamily="18" charset="0"/>
                <a:cs typeface="Times New Roman" panose="02020603050405020304" pitchFamily="18" charset="0"/>
              </a:rPr>
              <a:t>st</a:t>
            </a:r>
            <a:r>
              <a:rPr lang="en-AU" sz="5900" b="1" dirty="0" smtClean="0">
                <a:effectLst/>
                <a:latin typeface="Times New Roman" panose="02020603050405020304" pitchFamily="18" charset="0"/>
                <a:cs typeface="Times New Roman" panose="02020603050405020304" pitchFamily="18" charset="0"/>
              </a:rPr>
              <a:t> December, 2015, accessed on 18</a:t>
            </a:r>
            <a:r>
              <a:rPr lang="en-AU" sz="5900" b="1" baseline="30000" dirty="0" smtClean="0">
                <a:effectLst/>
                <a:latin typeface="Times New Roman" panose="02020603050405020304" pitchFamily="18" charset="0"/>
                <a:cs typeface="Times New Roman" panose="02020603050405020304" pitchFamily="18" charset="0"/>
              </a:rPr>
              <a:t>th</a:t>
            </a:r>
            <a:r>
              <a:rPr lang="en-AU" sz="5900" b="1" dirty="0" smtClean="0">
                <a:effectLst/>
                <a:latin typeface="Times New Roman" panose="02020603050405020304" pitchFamily="18" charset="0"/>
                <a:cs typeface="Times New Roman" panose="02020603050405020304" pitchFamily="18" charset="0"/>
              </a:rPr>
              <a:t> October 2023, </a:t>
            </a:r>
            <a:r>
              <a:rPr lang="en-AU" sz="5900" b="1" dirty="0" smtClean="0">
                <a:effectLst/>
                <a:latin typeface="Times New Roman" panose="02020603050405020304" pitchFamily="18" charset="0"/>
                <a:cs typeface="Times New Roman" panose="02020603050405020304" pitchFamily="18" charset="0"/>
                <a:hlinkClick r:id="rId3"/>
              </a:rPr>
              <a:t>https://www.theprojectdefinition.com/standard-specification/</a:t>
            </a:r>
            <a:r>
              <a:rPr lang="en-AU" sz="5900" b="1" dirty="0" smtClean="0">
                <a:effectLst/>
                <a:latin typeface="Times New Roman" panose="02020603050405020304" pitchFamily="18" charset="0"/>
                <a:cs typeface="Times New Roman" panose="02020603050405020304" pitchFamily="18" charset="0"/>
              </a:rPr>
              <a:t> </a:t>
            </a:r>
          </a:p>
          <a:p>
            <a:pPr marL="0" indent="0">
              <a:buNone/>
            </a:pPr>
            <a:endParaRPr lang="en-AU" dirty="0"/>
          </a:p>
        </p:txBody>
      </p:sp>
    </p:spTree>
    <p:extLst>
      <p:ext uri="{BB962C8B-B14F-4D97-AF65-F5344CB8AC3E}">
        <p14:creationId xmlns:p14="http://schemas.microsoft.com/office/powerpoint/2010/main" val="316125737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a:t>
            </a:r>
            <a:endParaRPr lang="en-US" sz="3600" dirty="0"/>
          </a:p>
        </p:txBody>
      </p:sp>
      <p:sp>
        <p:nvSpPr>
          <p:cNvPr id="3" name="Content Placeholder 2"/>
          <p:cNvSpPr>
            <a:spLocks noGrp="1"/>
          </p:cNvSpPr>
          <p:nvPr>
            <p:ph idx="1"/>
          </p:nvPr>
        </p:nvSpPr>
        <p:spPr>
          <a:xfrm>
            <a:off x="510397" y="1014740"/>
            <a:ext cx="9591135" cy="5920897"/>
          </a:xfrm>
        </p:spPr>
        <p:txBody>
          <a:bodyPr>
            <a:normAutofit fontScale="92500" lnSpcReduction="10000"/>
          </a:bodyPr>
          <a:lstStyle/>
          <a:p>
            <a:pPr marL="0" indent="0" algn="just">
              <a:lnSpc>
                <a:spcPct val="110000"/>
              </a:lnSpc>
              <a:buNone/>
            </a:pPr>
            <a:r>
              <a:rPr lang="en-AU" b="1" dirty="0">
                <a:latin typeface="Times New Roman" panose="02020603050405020304" pitchFamily="18" charset="0"/>
                <a:cs typeface="Times New Roman" panose="02020603050405020304" pitchFamily="18" charset="0"/>
              </a:rPr>
              <a:t>[4] Specification writing – goods and services procurement guide, Find out how to develop and write specifications for goods and services procurement, accessed on 18</a:t>
            </a:r>
            <a:r>
              <a:rPr lang="en-AU" b="1" baseline="30000" dirty="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October 2023, </a:t>
            </a:r>
            <a:r>
              <a:rPr lang="en-AU" b="1" dirty="0">
                <a:latin typeface="Times New Roman" panose="02020603050405020304" pitchFamily="18" charset="0"/>
                <a:cs typeface="Times New Roman" panose="02020603050405020304" pitchFamily="18" charset="0"/>
                <a:hlinkClick r:id="rId2"/>
              </a:rPr>
              <a:t>https://www.buyingfor.vic.gov.au/specification-writing-goods-and-services-procurement-guide</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 </a:t>
            </a:r>
            <a:r>
              <a:rPr lang="en-AU" sz="1800" b="1" dirty="0">
                <a:latin typeface="Times New Roman" panose="02020603050405020304" pitchFamily="18" charset="0"/>
                <a:cs typeface="Times New Roman" panose="02020603050405020304" pitchFamily="18" charset="0"/>
              </a:rPr>
              <a:t/>
            </a:r>
            <a:br>
              <a:rPr lang="en-AU" sz="1800" b="1" dirty="0">
                <a:latin typeface="Times New Roman" panose="02020603050405020304" pitchFamily="18" charset="0"/>
                <a:cs typeface="Times New Roman" panose="02020603050405020304" pitchFamily="18" charset="0"/>
              </a:rPr>
            </a:br>
            <a:r>
              <a:rPr lang="en-AU" b="1" dirty="0" smtClean="0">
                <a:latin typeface="Times New Roman" panose="02020603050405020304" pitchFamily="18" charset="0"/>
                <a:cs typeface="Times New Roman" panose="02020603050405020304" pitchFamily="18" charset="0"/>
              </a:rPr>
              <a:t>[</a:t>
            </a:r>
            <a:r>
              <a:rPr lang="en-AU" b="1" dirty="0">
                <a:latin typeface="Times New Roman" panose="02020603050405020304" pitchFamily="18" charset="0"/>
                <a:cs typeface="Times New Roman" panose="02020603050405020304" pitchFamily="18" charset="0"/>
              </a:rPr>
              <a:t>5] Different types of outgoings required to maintain the revenue of the building, by study circle, June 14, 2022, accessed on 19</a:t>
            </a:r>
            <a:r>
              <a:rPr lang="en-AU" b="1" baseline="30000" dirty="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October 2023, </a:t>
            </a:r>
            <a:r>
              <a:rPr lang="en-AU" b="1" dirty="0">
                <a:latin typeface="Times New Roman" panose="02020603050405020304" pitchFamily="18" charset="0"/>
                <a:cs typeface="Times New Roman" panose="02020603050405020304" pitchFamily="18" charset="0"/>
                <a:hlinkClick r:id="rId3"/>
              </a:rPr>
              <a:t>https://cevnews.in/2022/06/different-types-of-outgoings-required-to-maintain-the-revenue-of-the-building</a:t>
            </a:r>
            <a:r>
              <a:rPr lang="en-AU" b="1" dirty="0" smtClean="0">
                <a:latin typeface="Times New Roman" panose="02020603050405020304" pitchFamily="18" charset="0"/>
                <a:cs typeface="Times New Roman" panose="02020603050405020304" pitchFamily="18" charset="0"/>
                <a:hlinkClick r:id="rId3"/>
              </a:rPr>
              <a:t>/</a:t>
            </a:r>
            <a:r>
              <a:rPr lang="en-AU" b="1" dirty="0" smtClean="0">
                <a:latin typeface="Times New Roman" panose="02020603050405020304" pitchFamily="18" charset="0"/>
                <a:cs typeface="Times New Roman" panose="02020603050405020304" pitchFamily="18" charset="0"/>
              </a:rPr>
              <a:t> </a:t>
            </a:r>
          </a:p>
          <a:p>
            <a:pPr marL="0" indent="0" algn="just">
              <a:lnSpc>
                <a:spcPct val="110000"/>
              </a:lnSpc>
              <a:buNone/>
            </a:pPr>
            <a:r>
              <a:rPr lang="en-AU" b="1" dirty="0">
                <a:latin typeface="Times New Roman" panose="02020603050405020304" pitchFamily="18" charset="0"/>
                <a:cs typeface="Times New Roman" panose="02020603050405020304" pitchFamily="18" charset="0"/>
              </a:rPr>
              <a:t>[6] Capitalized Value and Year’s Purchase/Property Valuation System, August 9, 2010, accessed on 19</a:t>
            </a:r>
            <a:r>
              <a:rPr lang="en-AU" b="1" baseline="30000" dirty="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October 2023, </a:t>
            </a:r>
            <a:r>
              <a:rPr lang="en-AU" b="1" dirty="0">
                <a:latin typeface="Times New Roman" panose="02020603050405020304" pitchFamily="18" charset="0"/>
                <a:cs typeface="Times New Roman" panose="02020603050405020304" pitchFamily="18" charset="0"/>
                <a:hlinkClick r:id="rId4"/>
              </a:rPr>
              <a:t>https://www.civilprojectsonline.com/building-construction/capitalized-value-and-years-purchase-property-valuation-system/</a:t>
            </a:r>
            <a:r>
              <a:rPr lang="en-AU" b="1" dirty="0">
                <a:latin typeface="Times New Roman" panose="02020603050405020304" pitchFamily="18" charset="0"/>
                <a:cs typeface="Times New Roman" panose="02020603050405020304" pitchFamily="18" charset="0"/>
              </a:rPr>
              <a:t> </a:t>
            </a:r>
          </a:p>
          <a:p>
            <a:pPr marL="0" indent="0" algn="just">
              <a:lnSpc>
                <a:spcPct val="110000"/>
              </a:lnSpc>
              <a:buNone/>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53371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8638" y="1083752"/>
            <a:ext cx="9237453" cy="5403311"/>
          </a:xfrm>
        </p:spPr>
        <p:txBody>
          <a:bodyPr>
            <a:normAutofit lnSpcReduction="10000"/>
          </a:bodyPr>
          <a:lstStyle/>
          <a:p>
            <a:pPr marL="0" lvl="0" indent="0" algn="just">
              <a:lnSpc>
                <a:spcPct val="100000"/>
              </a:lnSpc>
              <a:buNone/>
            </a:pPr>
            <a:r>
              <a:rPr lang="en-AU" b="1" dirty="0" smtClean="0">
                <a:latin typeface="Times New Roman" panose="02020603050405020304" pitchFamily="18" charset="0"/>
                <a:cs typeface="Times New Roman" panose="02020603050405020304" pitchFamily="18" charset="0"/>
              </a:rPr>
              <a:t>[</a:t>
            </a:r>
            <a:r>
              <a:rPr lang="en-AU" b="1" dirty="0" smtClean="0">
                <a:latin typeface="Times New Roman" panose="02020603050405020304" pitchFamily="18" charset="0"/>
                <a:cs typeface="Times New Roman" panose="02020603050405020304" pitchFamily="18" charset="0"/>
              </a:rPr>
              <a:t>7] </a:t>
            </a:r>
            <a:r>
              <a:rPr lang="en-AU" b="1" i="1" dirty="0">
                <a:latin typeface="Times New Roman" panose="02020603050405020304" pitchFamily="18" charset="0"/>
                <a:cs typeface="Times New Roman" panose="02020603050405020304" pitchFamily="18" charset="0"/>
              </a:rPr>
              <a:t>Engineering Economics and Costing : </a:t>
            </a:r>
            <a:r>
              <a:rPr lang="en-AU" b="1" dirty="0" err="1">
                <a:latin typeface="Times New Roman" panose="02020603050405020304" pitchFamily="18" charset="0"/>
                <a:cs typeface="Times New Roman" panose="02020603050405020304" pitchFamily="18" charset="0"/>
              </a:rPr>
              <a:t>Dr.</a:t>
            </a:r>
            <a:r>
              <a:rPr lang="en-AU" b="1" dirty="0">
                <a:latin typeface="Times New Roman" panose="02020603050405020304" pitchFamily="18" charset="0"/>
                <a:cs typeface="Times New Roman" panose="02020603050405020304" pitchFamily="18" charset="0"/>
              </a:rPr>
              <a:t> K.K. </a:t>
            </a:r>
            <a:r>
              <a:rPr lang="en-AU" b="1" dirty="0" err="1">
                <a:latin typeface="Times New Roman" panose="02020603050405020304" pitchFamily="18" charset="0"/>
                <a:cs typeface="Times New Roman" panose="02020603050405020304" pitchFamily="18" charset="0"/>
              </a:rPr>
              <a:t>Patra</a:t>
            </a:r>
            <a:r>
              <a:rPr lang="en-AU" b="1" dirty="0">
                <a:latin typeface="Times New Roman" panose="02020603050405020304" pitchFamily="18" charset="0"/>
                <a:cs typeface="Times New Roman" panose="02020603050405020304" pitchFamily="18" charset="0"/>
              </a:rPr>
              <a:t> &amp; </a:t>
            </a:r>
            <a:r>
              <a:rPr lang="en-AU" b="1" dirty="0" err="1">
                <a:latin typeface="Times New Roman" panose="02020603050405020304" pitchFamily="18" charset="0"/>
                <a:cs typeface="Times New Roman" panose="02020603050405020304" pitchFamily="18" charset="0"/>
              </a:rPr>
              <a:t>Dhiraj</a:t>
            </a:r>
            <a:r>
              <a:rPr lang="en-AU" b="1" dirty="0">
                <a:latin typeface="Times New Roman" panose="02020603050405020304" pitchFamily="18" charset="0"/>
                <a:cs typeface="Times New Roman" panose="02020603050405020304" pitchFamily="18" charset="0"/>
              </a:rPr>
              <a:t> </a:t>
            </a:r>
            <a:r>
              <a:rPr lang="en-AU" b="1" dirty="0" err="1">
                <a:latin typeface="Times New Roman" panose="02020603050405020304" pitchFamily="18" charset="0"/>
                <a:cs typeface="Times New Roman" panose="02020603050405020304" pitchFamily="18" charset="0"/>
              </a:rPr>
              <a:t>Bhattacharjee</a:t>
            </a:r>
            <a:r>
              <a:rPr lang="en-AU" b="1" dirty="0">
                <a:latin typeface="Times New Roman" panose="02020603050405020304" pitchFamily="18" charset="0"/>
                <a:cs typeface="Times New Roman" panose="02020603050405020304" pitchFamily="18" charset="0"/>
              </a:rPr>
              <a:t>, First Edition, S. Chand and Company Ltd, 2013.</a:t>
            </a:r>
            <a:r>
              <a:rPr lang="en-US" b="1" dirty="0">
                <a:latin typeface="Times New Roman" panose="02020603050405020304" pitchFamily="18" charset="0"/>
                <a:cs typeface="Times New Roman" panose="02020603050405020304" pitchFamily="18" charset="0"/>
              </a:rPr>
              <a:t>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[8] </a:t>
            </a:r>
            <a:r>
              <a:rPr lang="en-AU" b="1" dirty="0">
                <a:latin typeface="Times New Roman" panose="02020603050405020304" pitchFamily="18" charset="0"/>
                <a:cs typeface="Times New Roman" panose="02020603050405020304" pitchFamily="18" charset="0"/>
              </a:rPr>
              <a:t>Cost Approach (Real Estate</a:t>
            </a:r>
            <a:r>
              <a:rPr lang="en-AU" b="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Written by CFI </a:t>
            </a:r>
            <a:r>
              <a:rPr lang="en-AU" b="1" dirty="0" smtClean="0">
                <a:latin typeface="Times New Roman" panose="02020603050405020304" pitchFamily="18" charset="0"/>
                <a:cs typeface="Times New Roman" panose="02020603050405020304" pitchFamily="18" charset="0"/>
              </a:rPr>
              <a:t>Team, accessed on 20</a:t>
            </a:r>
            <a:r>
              <a:rPr lang="en-AU" b="1" baseline="30000" dirty="0" smtClean="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October 2023, </a:t>
            </a:r>
            <a:r>
              <a:rPr lang="en-AU" b="1" dirty="0">
                <a:latin typeface="Times New Roman" panose="02020603050405020304" pitchFamily="18" charset="0"/>
                <a:cs typeface="Times New Roman" panose="02020603050405020304" pitchFamily="18" charset="0"/>
                <a:hlinkClick r:id="rId2"/>
              </a:rPr>
              <a:t>https://corporatefinanceinstitute.com/resources/valuation/cost-approach-real-estate</a:t>
            </a:r>
            <a:r>
              <a:rPr lang="en-AU" b="1" dirty="0" smtClean="0">
                <a:latin typeface="Times New Roman" panose="02020603050405020304" pitchFamily="18" charset="0"/>
                <a:cs typeface="Times New Roman" panose="02020603050405020304" pitchFamily="18" charset="0"/>
                <a:hlinkClick r:id="rId2"/>
              </a:rPr>
              <a:t>/</a:t>
            </a: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[9] </a:t>
            </a:r>
            <a:r>
              <a:rPr lang="en-AU" b="1" dirty="0">
                <a:latin typeface="Times New Roman" panose="02020603050405020304" pitchFamily="18" charset="0"/>
                <a:cs typeface="Times New Roman" panose="02020603050405020304" pitchFamily="18" charset="0"/>
              </a:rPr>
              <a:t>Valuation of Building – Methods and Calculation of </a:t>
            </a:r>
            <a:r>
              <a:rPr lang="en-AU" b="1" dirty="0" smtClean="0">
                <a:latin typeface="Times New Roman" panose="02020603050405020304" pitchFamily="18" charset="0"/>
                <a:cs typeface="Times New Roman" panose="02020603050405020304" pitchFamily="18" charset="0"/>
              </a:rPr>
              <a:t>Valuation, Building Technology Guide, accessed on 20</a:t>
            </a:r>
            <a:r>
              <a:rPr lang="en-AU" b="1" baseline="30000" dirty="0" smtClean="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October 2023, </a:t>
            </a:r>
            <a:r>
              <a:rPr lang="en-AU" b="1" dirty="0">
                <a:latin typeface="Times New Roman" panose="02020603050405020304" pitchFamily="18" charset="0"/>
                <a:cs typeface="Times New Roman" panose="02020603050405020304" pitchFamily="18" charset="0"/>
                <a:hlinkClick r:id="rId3"/>
              </a:rPr>
              <a:t>https://theconstructor.org/construction/valuation-of-building-methods-calculation/33091</a:t>
            </a:r>
            <a:r>
              <a:rPr lang="en-AU" b="1" dirty="0" smtClean="0">
                <a:latin typeface="Times New Roman" panose="02020603050405020304" pitchFamily="18" charset="0"/>
                <a:cs typeface="Times New Roman" panose="02020603050405020304" pitchFamily="18" charset="0"/>
                <a:hlinkClick r:id="rId3"/>
              </a:rPr>
              <a:t>/</a:t>
            </a: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691551" y="-92075"/>
            <a:ext cx="10515600" cy="1325563"/>
          </a:xfrm>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a:t>
            </a:r>
            <a:endParaRPr lang="en-US" sz="3600" dirty="0"/>
          </a:p>
        </p:txBody>
      </p:sp>
    </p:spTree>
    <p:extLst>
      <p:ext uri="{BB962C8B-B14F-4D97-AF65-F5344CB8AC3E}">
        <p14:creationId xmlns:p14="http://schemas.microsoft.com/office/powerpoint/2010/main" val="31061961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2095</TotalTime>
  <Words>3170</Words>
  <Application>Microsoft Office PowerPoint</Application>
  <PresentationFormat>Widescreen</PresentationFormat>
  <Paragraphs>340</Paragraphs>
  <Slides>41</Slides>
  <Notes>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41</vt:i4>
      </vt:variant>
    </vt:vector>
  </HeadingPairs>
  <TitlesOfParts>
    <vt:vector size="50" baseType="lpstr">
      <vt:lpstr>Arial</vt:lpstr>
      <vt:lpstr>Calibri</vt:lpstr>
      <vt:lpstr>Calibri Light</vt:lpstr>
      <vt:lpstr>Symbol</vt:lpstr>
      <vt:lpstr>Tahoma</vt:lpstr>
      <vt:lpstr>Times New Roman</vt:lpstr>
      <vt:lpstr>Wingdings</vt:lpstr>
      <vt:lpstr>Office Theme</vt:lpstr>
      <vt:lpstr>Equation.DSMT4</vt:lpstr>
      <vt:lpstr>COURSE TITLE CONSTRUCTION ENGINEERING AND MANAGEMENT</vt:lpstr>
      <vt:lpstr>Learning Objective</vt:lpstr>
      <vt:lpstr>SPECIFICATION </vt:lpstr>
      <vt:lpstr>SPECIFICATION (Cont’d…)  </vt:lpstr>
      <vt:lpstr>SPECIFICATION (Cont’d…)  </vt:lpstr>
      <vt:lpstr>PURPOSE OF SPECIFICATION </vt:lpstr>
      <vt:lpstr>PURPOSE OF SPECIFICATION (Cont’d..)  </vt:lpstr>
      <vt:lpstr>TYPES OF SPECIFICATION </vt:lpstr>
      <vt:lpstr>TYPES OF SPECIFICATION (Cont’d..)  </vt:lpstr>
      <vt:lpstr>TYPES OF SPECIFICATION (Cont’d..)  </vt:lpstr>
      <vt:lpstr>TYPES OF SPECIFICATION (Cont’d..)  </vt:lpstr>
      <vt:lpstr>TYPES OF SPECIFICATION (Cont’d..)  </vt:lpstr>
      <vt:lpstr>TYPES OF SPECIFICATION (Cont’d..)  </vt:lpstr>
      <vt:lpstr>SPECIFICATION WRITING</vt:lpstr>
      <vt:lpstr>SPECIFICATION WRITING (Cont’d…) </vt:lpstr>
      <vt:lpstr>SPECIFICATION WRITING (Cont’d…) </vt:lpstr>
      <vt:lpstr>IMPORTANCE/ NECESSITY OF SPECIFICATION </vt:lpstr>
      <vt:lpstr>Specification of various items of works:</vt:lpstr>
      <vt:lpstr>VALUATION </vt:lpstr>
      <vt:lpstr>VALUATION (Cont’d..)  </vt:lpstr>
      <vt:lpstr>VALUATION (Cont’d..)  </vt:lpstr>
      <vt:lpstr>VALUATION (Cont’d..)  </vt:lpstr>
      <vt:lpstr>VALUATION (Cont’d..)  </vt:lpstr>
      <vt:lpstr>VALUATION (Cont’d..)  </vt:lpstr>
      <vt:lpstr>VALUATION (Cont’d..)  </vt:lpstr>
      <vt:lpstr>TERMS USED IN VALUATION </vt:lpstr>
      <vt:lpstr>TERMS USED IN VALUATION (Cont’d…)  </vt:lpstr>
      <vt:lpstr>TERMS USED IN VALUATION (Cont’d…)  </vt:lpstr>
      <vt:lpstr>TERMS USED IN VALUATION (Cont’d…)  </vt:lpstr>
      <vt:lpstr>TERMS USED IN VALUATION (Cont’d…)  </vt:lpstr>
      <vt:lpstr>TERMS USED IN VALUATION (Cont’d…)  </vt:lpstr>
      <vt:lpstr>METHODS OF VALUATION </vt:lpstr>
      <vt:lpstr>METHODS OF VALUATION (Cont’d….)  </vt:lpstr>
      <vt:lpstr>METHODS OF VALUATION (Cont’d….)  </vt:lpstr>
      <vt:lpstr>METHODS OF VALUATION (Cont’d….)  </vt:lpstr>
      <vt:lpstr>METHODS OF VALUATION (Cont’d….)  </vt:lpstr>
      <vt:lpstr>METHODS OF VALUATION (Cont’d….)  </vt:lpstr>
      <vt:lpstr>METHODS OF VALUATION (Cont’d….)  </vt:lpstr>
      <vt:lpstr>REFERENCES</vt:lpstr>
      <vt:lpstr>REFERENCES (Cont’d….)</vt:lpstr>
      <vt:lpstr>REFERENCES (Cont’d….)</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CONSTRUCTION ENGINEERING AND MANAGEMENT</dc:title>
  <dc:creator>Microsoft account</dc:creator>
  <cp:lastModifiedBy>Bikash Raj Joshi</cp:lastModifiedBy>
  <cp:revision>49</cp:revision>
  <dcterms:created xsi:type="dcterms:W3CDTF">2023-10-18T03:22:48Z</dcterms:created>
  <dcterms:modified xsi:type="dcterms:W3CDTF">2023-10-28T13:54:06Z</dcterms:modified>
</cp:coreProperties>
</file>