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0" r:id="rId12"/>
    <p:sldId id="268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9" r:id="rId30"/>
    <p:sldId id="288" r:id="rId31"/>
    <p:sldId id="290" r:id="rId32"/>
    <p:sldId id="291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260" r:id="rId42"/>
    <p:sldId id="269" r:id="rId43"/>
    <p:sldId id="292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88" d="100"/>
          <a:sy n="88" d="100"/>
        </p:scale>
        <p:origin x="4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139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086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2915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2875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4292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096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229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1650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6135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7360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83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A2C2B-23A4-4C8B-80D3-2B0A70544774}" type="datetimeFigureOut">
              <a:rPr lang="en-AU" smtClean="0"/>
              <a:t>30/10/2023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606D6-C1BB-471C-BC2D-4DDA8A3982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3058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discover.hubpages.com/business/The-Five-Functions-of-Management" TargetMode="External"/><Relationship Id="rId2" Type="http://schemas.openxmlformats.org/officeDocument/2006/relationships/hyperlink" Target="https://www.iedunote.com/management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ructural-learning.com/post/theories-of-motivation" TargetMode="External"/><Relationship Id="rId2" Type="http://schemas.openxmlformats.org/officeDocument/2006/relationships/hyperlink" Target="https://www.structural-learning.com/team/paulmai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implypsychology.org/herzbergs-two-factor-theory.html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rporatelearningnetwork.com/leadership/columns/druckers-top-tips-to-successful-leadership#:~:text=Peter%20Drucker%20defined%20leadership%20in,definition%20says%20anything%20about%20managemen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9164" y="129907"/>
            <a:ext cx="9144000" cy="1508236"/>
          </a:xfrm>
        </p:spPr>
        <p:txBody>
          <a:bodyPr>
            <a:normAutofit fontScale="90000"/>
          </a:bodyPr>
          <a:lstStyle/>
          <a:p>
            <a:pPr algn="ctr"/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</a:t>
            </a: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9164" y="1774668"/>
            <a:ext cx="9049554" cy="5083332"/>
          </a:xfrm>
        </p:spPr>
        <p:txBody>
          <a:bodyPr>
            <a:normAutofit lnSpcReduction="10000"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12 (Week 12)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PERSONNEL MANAGEMENT</a:t>
            </a:r>
            <a:endParaRPr lang="en-AU" sz="2800" dirty="0" smtClean="0"/>
          </a:p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- 12 </a:t>
            </a:r>
          </a:p>
          <a:p>
            <a:pPr lvl="1">
              <a:lnSpc>
                <a:spcPct val="120000"/>
              </a:lnSpc>
            </a:pP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Organization, Motivation, Leadership, Communication, Recruitment and Selection, Training</a:t>
            </a:r>
            <a:endParaRPr lang="en-A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090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529411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Organization. </a:t>
            </a:r>
          </a:p>
          <a:p>
            <a:pPr marL="342900" lvl="1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Motivation.</a:t>
            </a:r>
          </a:p>
          <a:p>
            <a:pPr marL="342900" lvl="1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Leadership. </a:t>
            </a:r>
          </a:p>
          <a:p>
            <a:pPr marL="342900" lvl="1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Communication.</a:t>
            </a:r>
          </a:p>
          <a:p>
            <a:pPr marL="342900" lvl="1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and Selection.</a:t>
            </a:r>
          </a:p>
          <a:p>
            <a:pPr marL="342900" lvl="1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Training.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47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10758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986" y="975618"/>
            <a:ext cx="8936865" cy="588238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of 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coordinating people and other resources to achieve the goals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the “art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getting things done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and through people.”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task of planning, coordinating, motivating, and controlling efforts of others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towards a specific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called management.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a process of </a:t>
            </a:r>
            <a:r>
              <a:rPr lang="en-A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planning, decision making, organizing, leading, motivation and controlling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 resources, financial, physical, and information resources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an organization to reach its goals efficiently and effectively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16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017" y="1194560"/>
            <a:ext cx="9284594" cy="541230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involves the coordination of human and material resources towards objective accomplishment.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basic elements can be identified in the context of management. They are: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towards objective; through people via technique; and in an organization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considered as both science and art.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 science because of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universally accepted principle of cause and effect relationship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art because it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perfection through practice, practical knowledge and creativity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etc.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4318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27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623" y="1374864"/>
            <a:ext cx="9194442" cy="5000177"/>
          </a:xfrm>
        </p:spPr>
        <p:txBody>
          <a:bodyPr/>
          <a:lstStyle/>
          <a:p>
            <a:pPr marL="0" lv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Includes 5 Core Components</a:t>
            </a:r>
          </a:p>
          <a:p>
            <a:pPr lvl="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Planning, organizing, directing and controlling the activities of human and other resources.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most efficient and effective use of resources. </a:t>
            </a:r>
          </a:p>
          <a:p>
            <a:pPr lvl="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Coordinating various activities. </a:t>
            </a:r>
          </a:p>
          <a:p>
            <a:pPr lvl="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Coping with the changing environment. </a:t>
            </a:r>
          </a:p>
          <a:p>
            <a:pPr lvl="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organizational goal.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0623" y="0"/>
            <a:ext cx="10515600" cy="110758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26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4276" y="885469"/>
            <a:ext cx="6555347" cy="4974418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buNone/>
            </a:pPr>
            <a:r>
              <a:rPr lang="en-A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of </a:t>
            </a:r>
            <a:r>
              <a:rPr lang="en-A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and Never Ending Process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result Oriented</a:t>
            </a:r>
            <a:r>
              <a:rPr lang="en-AU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Multidisciplinary in Nature.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248E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and Not an Individual Activity.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Follows Established Principles or Rules.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Aided but not replaced by Computers. 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248E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Intangible but its Impact is Felt</a:t>
            </a:r>
            <a:r>
              <a:rPr lang="en-AU" b="1" dirty="0" smtClean="0">
                <a:solidFill>
                  <a:srgbClr val="248E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 in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</a:t>
            </a:r>
          </a:p>
          <a:p>
            <a:pPr algn="just">
              <a:lnSpc>
                <a:spcPct val="110000"/>
              </a:lnSpc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 of Getting Work Done from People.</a:t>
            </a:r>
          </a:p>
          <a:p>
            <a:pPr>
              <a:lnSpc>
                <a:spcPct val="110000"/>
              </a:lnSpc>
            </a:pPr>
            <a:endParaRPr lang="en-A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1026" name="Picture 2" descr="Functions of Manage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5469"/>
            <a:ext cx="5171941" cy="426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3654" y="0"/>
            <a:ext cx="10515600" cy="104318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09859" y="4981716"/>
            <a:ext cx="2807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 [2]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925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49" y="1040013"/>
            <a:ext cx="10515600" cy="5817987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Management 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Optimum utilization of resources.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 of desired goals.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Minimises costs.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Creates healthy working environment.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growth and expansion.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Improves company goodwill.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Motivates employees.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9412" y="0"/>
            <a:ext cx="10515600" cy="113334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998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705" y="965013"/>
            <a:ext cx="9395012" cy="589298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organization is formally defined as a collection of people working together in a division of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achieve a common purpose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set-up where individuals from diverse backgrounds, different educational qualifications and varied interests come together to work towards a common goal is called an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or more people working together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coordinated manner to achieve group goals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purpose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an organization may be stated as the creation of goods or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 for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US" b="1" dirty="0"/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2705" y="0"/>
            <a:ext cx="10515600" cy="107576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403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553" y="1193612"/>
            <a:ext cx="8816788" cy="5664387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 OF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ORGANIZING 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Divides work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specific jobs and departments.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 tasks and responsibilities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associated with individual jobs.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diverse organizational tasks.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Clusters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jobs into units.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Establishes relationships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among individuals, groups and units.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formal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lines of authority.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deploys organizational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4994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98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"/>
            <a:ext cx="10515600" cy="111610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459" y="843990"/>
            <a:ext cx="9517556" cy="601401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is as the 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willingness to exert high levels of efforts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towards organizational goals, 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conditioned by the effort’s ability to satisfy some individual </a:t>
            </a:r>
            <a:r>
              <a:rPr 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needs. [4] </a:t>
            </a:r>
          </a:p>
          <a:p>
            <a:pPr algn="just">
              <a:buClr>
                <a:schemeClr val="hlink"/>
              </a:buClr>
              <a:buFont typeface="Wingdings" pitchFamily="2" charset="2"/>
              <a:buChar char="§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"will"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to do is known as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</a:rPr>
              <a:t>motivation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 force that lead to performance is motivation.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Clr>
                <a:schemeClr val="hlink"/>
              </a:buClr>
              <a:buFont typeface="Wingdings" pitchFamily="2" charset="2"/>
              <a:buChar char="§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Motivation refers to the process that account for an individual’s </a:t>
            </a:r>
          </a:p>
          <a:p>
            <a:pPr lvl="1" algn="just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Intensity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How hard a person tries (physically and mentally) </a:t>
            </a:r>
          </a:p>
          <a:p>
            <a:pPr lvl="1" algn="just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Direction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>
                <a:solidFill>
                  <a:srgbClr val="248E9C"/>
                </a:solidFill>
                <a:latin typeface="Times New Roman" pitchFamily="18" charset="0"/>
                <a:cs typeface="Times New Roman" pitchFamily="18" charset="0"/>
              </a:rPr>
              <a:t>Towards beneficial goal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Persistence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How long a person tries </a:t>
            </a:r>
            <a:endParaRPr lang="en-AU" sz="2800" dirty="0">
              <a:solidFill>
                <a:srgbClr val="742DF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Motivation is an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internal feeling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(Motivation is inside the person but goal is outside the person)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951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6"/>
          <p:cNvSpPr>
            <a:spLocks noChangeArrowheads="1"/>
          </p:cNvSpPr>
          <p:nvPr/>
        </p:nvSpPr>
        <p:spPr bwMode="auto">
          <a:xfrm>
            <a:off x="293919" y="1057836"/>
            <a:ext cx="2044000" cy="10792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FF0000"/>
                </a:solidFill>
              </a:rPr>
              <a:t>Unsatisfied need/motives</a:t>
            </a:r>
          </a:p>
        </p:txBody>
      </p:sp>
      <p:sp>
        <p:nvSpPr>
          <p:cNvPr id="15" name="Oval 7"/>
          <p:cNvSpPr>
            <a:spLocks noChangeArrowheads="1"/>
          </p:cNvSpPr>
          <p:nvPr/>
        </p:nvSpPr>
        <p:spPr bwMode="auto">
          <a:xfrm>
            <a:off x="2720171" y="1070028"/>
            <a:ext cx="2799522" cy="1511808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b="1" dirty="0" smtClean="0">
                <a:solidFill>
                  <a:srgbClr val="742DF3"/>
                </a:solidFill>
              </a:rPr>
              <a:t>Te</a:t>
            </a:r>
            <a:r>
              <a:rPr lang="en-US" sz="1800" b="1" dirty="0" smtClean="0">
                <a:solidFill>
                  <a:srgbClr val="742DF3"/>
                </a:solidFill>
              </a:rPr>
              <a:t>nsions-physical, </a:t>
            </a:r>
            <a:r>
              <a:rPr lang="en-US" sz="1800" b="1" dirty="0">
                <a:solidFill>
                  <a:srgbClr val="742DF3"/>
                </a:solidFill>
              </a:rPr>
              <a:t>psychological sociological</a:t>
            </a:r>
          </a:p>
        </p:txBody>
      </p:sp>
      <p:sp>
        <p:nvSpPr>
          <p:cNvPr id="16" name="Oval 8"/>
          <p:cNvSpPr>
            <a:spLocks noChangeArrowheads="1"/>
          </p:cNvSpPr>
          <p:nvPr/>
        </p:nvSpPr>
        <p:spPr bwMode="auto">
          <a:xfrm>
            <a:off x="6266231" y="1057836"/>
            <a:ext cx="2257288" cy="1371600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006600"/>
                </a:solidFill>
              </a:rPr>
              <a:t>Drives for satisfying need/motives</a:t>
            </a:r>
          </a:p>
        </p:txBody>
      </p:sp>
      <p:sp>
        <p:nvSpPr>
          <p:cNvPr id="17" name="Line 9"/>
          <p:cNvSpPr>
            <a:spLocks noChangeShapeType="1"/>
          </p:cNvSpPr>
          <p:nvPr/>
        </p:nvSpPr>
        <p:spPr bwMode="auto">
          <a:xfrm>
            <a:off x="8596518" y="1674540"/>
            <a:ext cx="61280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AU"/>
          </a:p>
        </p:txBody>
      </p:sp>
      <p:sp>
        <p:nvSpPr>
          <p:cNvPr id="18" name="Line 10"/>
          <p:cNvSpPr>
            <a:spLocks noChangeShapeType="1"/>
          </p:cNvSpPr>
          <p:nvPr/>
        </p:nvSpPr>
        <p:spPr bwMode="auto">
          <a:xfrm>
            <a:off x="8879119" y="1674540"/>
            <a:ext cx="0" cy="18511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AU"/>
          </a:p>
        </p:txBody>
      </p:sp>
      <p:sp>
        <p:nvSpPr>
          <p:cNvPr id="19" name="Line 11"/>
          <p:cNvSpPr>
            <a:spLocks noChangeShapeType="1"/>
          </p:cNvSpPr>
          <p:nvPr/>
        </p:nvSpPr>
        <p:spPr bwMode="auto">
          <a:xfrm flipH="1">
            <a:off x="8266318" y="3525708"/>
            <a:ext cx="61280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20" name="Oval 12"/>
          <p:cNvSpPr>
            <a:spLocks noChangeArrowheads="1"/>
          </p:cNvSpPr>
          <p:nvPr/>
        </p:nvSpPr>
        <p:spPr bwMode="auto">
          <a:xfrm>
            <a:off x="6079597" y="2909004"/>
            <a:ext cx="2186721" cy="15016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00B0F0"/>
                </a:solidFill>
              </a:rPr>
              <a:t>Search behavior to satisfy needs / motives</a:t>
            </a:r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3303119" y="3143085"/>
            <a:ext cx="2248600" cy="10792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endParaRPr lang="en-US" sz="1800" b="1" dirty="0" smtClean="0">
              <a:solidFill>
                <a:srgbClr val="C00000"/>
              </a:solidFill>
            </a:endParaRPr>
          </a:p>
          <a:p>
            <a:pPr algn="ctr" eaLnBrk="0" hangingPunct="0"/>
            <a:r>
              <a:rPr lang="en-US" sz="1800" b="1" dirty="0" smtClean="0">
                <a:solidFill>
                  <a:srgbClr val="C00000"/>
                </a:solidFill>
              </a:rPr>
              <a:t>Satisfies </a:t>
            </a:r>
            <a:r>
              <a:rPr lang="en-US" sz="1800" b="1" dirty="0">
                <a:solidFill>
                  <a:srgbClr val="C00000"/>
                </a:solidFill>
              </a:rPr>
              <a:t>needs</a:t>
            </a:r>
          </a:p>
        </p:txBody>
      </p:sp>
      <p:sp>
        <p:nvSpPr>
          <p:cNvPr id="22" name="Oval 14"/>
          <p:cNvSpPr>
            <a:spLocks noChangeArrowheads="1"/>
          </p:cNvSpPr>
          <p:nvPr/>
        </p:nvSpPr>
        <p:spPr bwMode="auto">
          <a:xfrm>
            <a:off x="293919" y="3063180"/>
            <a:ext cx="2248600" cy="10792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0000CC"/>
                </a:solidFill>
              </a:rPr>
              <a:t>Reduction of Tensions</a:t>
            </a:r>
          </a:p>
        </p:txBody>
      </p:sp>
      <p:sp>
        <p:nvSpPr>
          <p:cNvPr id="23" name="Line 15"/>
          <p:cNvSpPr>
            <a:spLocks noChangeShapeType="1"/>
          </p:cNvSpPr>
          <p:nvPr/>
        </p:nvSpPr>
        <p:spPr bwMode="auto">
          <a:xfrm>
            <a:off x="2346902" y="1728396"/>
            <a:ext cx="37327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5519693" y="1728396"/>
            <a:ext cx="746539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 flipH="1">
            <a:off x="5519693" y="3740076"/>
            <a:ext cx="559904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26" name="Line 18"/>
          <p:cNvSpPr>
            <a:spLocks noChangeShapeType="1"/>
          </p:cNvSpPr>
          <p:nvPr/>
        </p:nvSpPr>
        <p:spPr bwMode="auto">
          <a:xfrm flipH="1">
            <a:off x="2533536" y="3740076"/>
            <a:ext cx="746539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293919" y="0"/>
            <a:ext cx="10515600" cy="116714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001845" y="2156660"/>
            <a:ext cx="27835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Motivation Process 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26906" y="4430427"/>
            <a:ext cx="93287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chemeClr val="hlink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Understanding a </a:t>
            </a:r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person's ability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and his motivation helps a manager to </a:t>
            </a:r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predict his level of performance.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Clr>
                <a:schemeClr val="hlink"/>
              </a:buClr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Performance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of a person is the product of ability and motivation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>
              <a:buClr>
                <a:schemeClr val="hlink"/>
              </a:buClr>
            </a:pPr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Performance	 =  ability 	x 	motivation </a:t>
            </a:r>
          </a:p>
          <a:p>
            <a:pPr algn="just">
              <a:buClr>
                <a:schemeClr val="hlink"/>
              </a:buClr>
            </a:pP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056" y="1303635"/>
            <a:ext cx="5753579" cy="579213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sz="3000" b="1" dirty="0" smtClean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PRIMARY  </a:t>
            </a:r>
            <a:r>
              <a:rPr lang="en-US" sz="3000" b="1" dirty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MOTIVE 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are predominantly </a:t>
            </a:r>
            <a:r>
              <a:rPr lang="en-US" sz="3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physiological (biological)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in nature and unlearned such as air, water, shelter, food,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>
              <a:lnSpc>
                <a:spcPct val="110000"/>
              </a:lnSpc>
            </a:pPr>
            <a:r>
              <a:rPr lang="en-US" sz="3000" b="1" dirty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SECONDARY MOTIVE 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sz="3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social and psychological 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in nature and comprise needs for affiliation, belongingness, power, prestige, knowledge, competence, recognition, achievement, etc.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A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5470" y="-181657"/>
            <a:ext cx="10515600" cy="122368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25987" y="1906807"/>
            <a:ext cx="556708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•"/>
            </a:pPr>
            <a:r>
              <a:rPr lang="en-US" sz="28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INTERNAL MOTIVES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Which </a:t>
            </a:r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start from the ego needs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(freedom, prestige, recognition, status,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etc.)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of the person.</a:t>
            </a:r>
          </a:p>
          <a:p>
            <a:pPr algn="just">
              <a:buFontTx/>
              <a:buChar char="•"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EXTERNAL MOTIVES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Which arise because of the </a:t>
            </a:r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social and family influences</a:t>
            </a:r>
            <a:endParaRPr lang="en-AU" sz="2800" dirty="0"/>
          </a:p>
        </p:txBody>
      </p:sp>
      <p:sp>
        <p:nvSpPr>
          <p:cNvPr id="7" name="Rectangle 6"/>
          <p:cNvSpPr/>
          <p:nvPr/>
        </p:nvSpPr>
        <p:spPr>
          <a:xfrm>
            <a:off x="3809920" y="780415"/>
            <a:ext cx="35007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MOTIVE</a:t>
            </a:r>
            <a:endParaRPr lang="en-A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89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423" y="1072590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satisfying the need of the employees.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the negative attitude to positive attitude.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Reduce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turnover and absenteeism.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introducing change.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Improves level of efficiency of employees.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friendly and supportive relationships.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8576" y="0"/>
            <a:ext cx="10515600" cy="104887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009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189" y="977209"/>
            <a:ext cx="3922057" cy="524435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Indication of Motivation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wants to come to work willingly. 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at work, he or she gives his or her best.</a:t>
            </a:r>
          </a:p>
          <a:p>
            <a:pPr algn="just">
              <a:lnSpc>
                <a:spcPct val="100000"/>
              </a:lnSpc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she has a definite sense of belonging and pride in the organization.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02024" y="0"/>
            <a:ext cx="10515600" cy="118334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4081" y="990656"/>
            <a:ext cx="753035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Indication of </a:t>
            </a: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Demotivation </a:t>
            </a:r>
            <a:endParaRPr lang="en-A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Absenteeism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Output and Productivity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Increasing Rate of Accident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Increasing Rate of Wastage of Raw Material 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Rank Indiscipline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Frustration and Unrest in the Work Place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Violent Behavior of Employees: Strikes, Demonstration etc.   </a:t>
            </a:r>
          </a:p>
        </p:txBody>
      </p:sp>
    </p:spTree>
    <p:extLst>
      <p:ext uri="{BB962C8B-B14F-4D97-AF65-F5344CB8AC3E}">
        <p14:creationId xmlns:p14="http://schemas.microsoft.com/office/powerpoint/2010/main" val="1025865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302" y="860611"/>
            <a:ext cx="5051612" cy="59973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MASLOW HIERARCHY OF NEEDS THEORY </a:t>
            </a:r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Maslow's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"need hierarchy theory"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is probably the most popular theory of motivation</a:t>
            </a:r>
            <a:r>
              <a:rPr lang="en-US" b="1" dirty="0">
                <a:solidFill>
                  <a:schemeClr val="accent4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/>
            <a:r>
              <a:rPr lang="en-US" b="1" dirty="0">
                <a:latin typeface="Times New Roman" pitchFamily="18" charset="0"/>
                <a:cs typeface="Times New Roman" pitchFamily="18" charset="0"/>
              </a:rPr>
              <a:t>Suggested that people have a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complex set of strong needs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which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determines the behavior of individuals. </a:t>
            </a:r>
          </a:p>
          <a:p>
            <a:pPr algn="just"/>
            <a:r>
              <a:rPr lang="en-US" b="1" dirty="0">
                <a:latin typeface="Times New Roman" pitchFamily="18" charset="0"/>
                <a:cs typeface="Times New Roman" pitchFamily="18" charset="0"/>
              </a:rPr>
              <a:t>In 1943, He formulated his theory of hierarchical needs by asking the same question: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"what is it that makes people behave the way they do?"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206753" cy="100852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aslows hierarchy of nee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576" y="691495"/>
            <a:ext cx="6279776" cy="472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99729" y="5299520"/>
            <a:ext cx="2783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 [5]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641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50" y="914400"/>
            <a:ext cx="9336110" cy="57568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ERG THEORY OF MOTIVATION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CLAYTON PAUL ALDERFER , an American Psychologist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extended and simplified Maslow’s Hierarchy into a shorter set of three needs.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Instead of the five needs that are hierarchically organized,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Alderfer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proposed that basic human needs may be grouped under three categories, namely, existence, relatedness, and growth. 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Existence 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corresponds to Maslow’s physiological and safety needs, 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relatedness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corresponds to social needs, and 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growth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refers to Maslow’s esteem and self-actualization.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7896" y="1"/>
            <a:ext cx="10515600" cy="91440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060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621" y="846830"/>
            <a:ext cx="5356222" cy="601116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argues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there are separate sets of mutually exclusive factors in the workplace that either cause job satisfaction or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dissatisfaction. [6]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Presence of these factors does not cause motivation but their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absence causes dissatisfaction.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are, therefore,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dis-satisfiers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not motivators. They simply prevent dissatisfaction.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 smtClean="0"/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3031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erzberg's Motivation - Hygiene Theory with Icons in an Infographic templ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189" y="846831"/>
            <a:ext cx="6310648" cy="448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11842" y="5235125"/>
            <a:ext cx="2783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 [6]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7551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107" y="0"/>
            <a:ext cx="10515600" cy="117197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66" y="795314"/>
            <a:ext cx="9606566" cy="606268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leader is a person who has a vision, a drive and a commitment to achieve that vision, and the skills to make it happen.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is guiding and influencing people to achieve goals willingly and enthusiastically in a given situation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 of motivating or causing people to perform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tasks intended to achieve specified objectives.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function by which a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 unleashes the available resources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order to get the organization to carry out plans to accomplish objectives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794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944" y="1196773"/>
            <a:ext cx="4772696" cy="474038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"Leadership is the lifting of a man’s vision to higher sights, the raising of a man’s performance to a higher standard, the building of a man’s personality beyond its normal limitations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 Peter Drucker. [7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062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38452" y="1325563"/>
            <a:ext cx="4006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Leadership </a:t>
            </a:r>
            <a:endParaRPr lang="en-A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38452" y="1695095"/>
            <a:ext cx="6096000" cy="295850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Determination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adaptation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742DF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 orientation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35217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3045" y="798491"/>
            <a:ext cx="9155805" cy="6398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ts val="600"/>
              </a:spcBef>
              <a:spcAft>
                <a:spcPts val="300"/>
              </a:spcAft>
              <a:buNone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an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 process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a manager is into influencing and guiding workers towards the attainment of goals.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denotes a few qualities to be present in a person who includes intelligence, maturity, and personality.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process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It involves two or more people interacting with each other.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leader is involved in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shaping and molding the behavior of the group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towards the accomplishment of organizational goals.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is a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situation bound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There is no best style of leadership. It all depends upon tackling the situations.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300"/>
              </a:spcAft>
            </a:pPr>
            <a:endParaRPr lang="en-AU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0774" y="0"/>
            <a:ext cx="10515600" cy="104318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973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4765" y="1051336"/>
            <a:ext cx="6247708" cy="53752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Initiates action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guidance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confidence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morale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Builds work environment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Co-ordination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45017" y="0"/>
            <a:ext cx="10515600" cy="117197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65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649977"/>
              </p:ext>
            </p:extLst>
          </p:nvPr>
        </p:nvGraphicFramePr>
        <p:xfrm>
          <a:off x="812442" y="914401"/>
          <a:ext cx="8915400" cy="5410200"/>
        </p:xfrm>
        <a:graphic>
          <a:graphicData uri="http://schemas.openxmlformats.org/drawingml/2006/table">
            <a:tbl>
              <a:tblPr/>
              <a:tblGrid>
                <a:gridCol w="4457700"/>
                <a:gridCol w="4457700"/>
              </a:tblGrid>
              <a:tr h="577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charset="0"/>
                        </a:rPr>
                        <a:t>Leader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charset="0"/>
                        </a:rPr>
                        <a:t>Manager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33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Innovative and risk taking,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Develop organization,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Originate,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Long range view and missionary,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Focus people,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Inspire Trust,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Informal power,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Ask what and why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Implement, get job done,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Maintain organization,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Imitate,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Short-range &amp; goal oriented,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Focus system and structure,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Rely on control,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Formal power,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Ask how and when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12442" y="1"/>
            <a:ext cx="10515600" cy="91440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30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67" y="1055106"/>
            <a:ext cx="9348988" cy="580289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STYLE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AUTOCRATIC STYLE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style,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and decision making are centralized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leader. Its features are –</a:t>
            </a:r>
          </a:p>
          <a:p>
            <a:pPr marL="514350" indent="-514350" algn="just">
              <a:lnSpc>
                <a:spcPct val="110000"/>
              </a:lnSpc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Leaders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all decisions.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are not consulted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 algn="just"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Leaders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position based authority. They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total obedience. 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Leaders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 reward and punishment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they like,</a:t>
            </a:r>
          </a:p>
          <a:p>
            <a:pPr marL="514350" indent="-514350" algn="just"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Permits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quick decision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making. Information is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controlled by leader.</a:t>
            </a:r>
          </a:p>
          <a:p>
            <a:pPr marL="514350" lvl="0" indent="-514350" algn="just"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leadership is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in emergency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it result high productivity.</a:t>
            </a:r>
          </a:p>
          <a:p>
            <a:pPr marL="457200" lvl="0" indent="-457200" algn="just">
              <a:lnSpc>
                <a:spcPct val="110000"/>
              </a:lnSpc>
              <a:buNone/>
            </a:pPr>
            <a:endParaRPr lang="en-US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262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138" y="1220318"/>
            <a:ext cx="8730803" cy="536078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DEMOCRATIC STYLE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style of leadership, power and </a:t>
            </a: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are decentralized.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consultation and </a:t>
            </a: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participation of the subordinates are encouraged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</a:t>
            </a: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 the subordinates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decisions. Also, the subordinates willingly cooperate with the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leader.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Authority and </a:t>
            </a: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 are delegated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is shared between leaders and followers.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213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843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755" y="798490"/>
            <a:ext cx="9283521" cy="5718220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FREE REIN (Laissez-faire) STYLE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style, power and decision making are entrusted on to the subordinates.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 are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very little power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control. They serve as an information center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own goals. Their potential is effectively utilized.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have decentralized authority and responsibility.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high degree of independence in decision making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Influence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 in all directions.</a:t>
            </a:r>
          </a:p>
          <a:p>
            <a:pPr algn="just">
              <a:lnSpc>
                <a:spcPct val="10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8048" y="0"/>
            <a:ext cx="10515600" cy="99167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0947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862" y="267281"/>
            <a:ext cx="10515600" cy="96591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896" y="1233196"/>
            <a:ext cx="8988380" cy="5322149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exchange of information between two people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transfer of meaning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if no information or ideas have not been conveyed, communication hasn’t taken place.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taken as the fundamental management function and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lifeblood of any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Without proper and effective communication, information will not flow in proper direction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is a way that one organization member shares meaning and understanding with another</a:t>
            </a:r>
            <a:r>
              <a:rPr lang="en-AU" dirty="0" smtClean="0"/>
              <a:t>.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238402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50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(Cont’d…)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49" y="1117286"/>
            <a:ext cx="5008809" cy="543805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productivity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Reduces stresses.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Better understanding what other are saying.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Better understanding how to get your message across.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Enhance relationships.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Save time and money. </a:t>
            </a:r>
          </a:p>
          <a:p>
            <a:pPr marL="514350" indent="-514350">
              <a:buFont typeface="+mj-lt"/>
              <a:buAutoNum type="arabicPeriod"/>
            </a:pPr>
            <a:endParaRPr lang="en-AU" dirty="0"/>
          </a:p>
        </p:txBody>
      </p:sp>
      <p:sp>
        <p:nvSpPr>
          <p:cNvPr id="4" name="Rectangle 3"/>
          <p:cNvSpPr/>
          <p:nvPr/>
        </p:nvSpPr>
        <p:spPr>
          <a:xfrm>
            <a:off x="5512158" y="1022420"/>
            <a:ext cx="65295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process.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system.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Interactive, timely and ever changing.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Mostly irreversible.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Intentional or unintentional.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 directional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822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55" y="1034826"/>
            <a:ext cx="4802747" cy="553243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</a:t>
            </a:r>
          </a:p>
          <a:p>
            <a:pPr marL="514350" indent="-514350" algn="just"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Structure </a:t>
            </a:r>
          </a:p>
          <a:p>
            <a:pPr marL="514350" indent="-514350" algn="just">
              <a:buNone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(a)  Vertical Structure </a:t>
            </a:r>
          </a:p>
          <a:p>
            <a:pPr marL="571500" indent="-571500" algn="just">
              <a:buAutoNum type="romanLcParenBoth"/>
            </a:pP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Downward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communication that flows from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 down the authority or along the chain of commands. 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used to inform, direct coordinate and evaluate subordinates.</a:t>
            </a:r>
          </a:p>
          <a:p>
            <a:pPr marL="0" indent="0">
              <a:buNone/>
            </a:pPr>
            <a:endParaRPr lang="en-US" b="1" dirty="0" smtClean="0">
              <a:solidFill>
                <a:srgbClr val="3608A8"/>
              </a:solidFill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941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(Cont’d…) 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430591" y="1034826"/>
            <a:ext cx="5155843" cy="57265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just">
              <a:buAutoNum type="romanLcParenBoth" startAt="2"/>
            </a:pP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Upward  Communication 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rely on individuals below them for information.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Reports are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sent upwards in the authority hierarchy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inform higher management of progress towards goals and current problems.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Hence upward communication is flow from subordinates to higher level managers</a:t>
            </a: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b="1" dirty="0" smtClean="0">
              <a:solidFill>
                <a:srgbClr val="3608A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135363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682" y="1004552"/>
            <a:ext cx="4867141" cy="5853447"/>
          </a:xfrm>
        </p:spPr>
        <p:txBody>
          <a:bodyPr>
            <a:normAutofit/>
          </a:bodyPr>
          <a:lstStyle/>
          <a:p>
            <a:pPr marL="571500" indent="-571500" algn="just">
              <a:lnSpc>
                <a:spcPct val="100000"/>
              </a:lnSpc>
              <a:buAutoNum type="romanLcParenBoth" startAt="3"/>
            </a:pP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way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communication is flown from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sides top level managers and the subordinates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it is taken as both way communication.</a:t>
            </a:r>
          </a:p>
          <a:p>
            <a:pPr algn="just"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Basically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 in those organization which follows participative management.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b="1" dirty="0" smtClean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67744" y="1"/>
            <a:ext cx="10515600" cy="100455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(Cont’d…)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825544" y="1004553"/>
            <a:ext cx="4867141" cy="58534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AutoNum type="alphaLcParenBoth" startAt="2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Horizontal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that takes place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among any horizontally equivalent employees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known as horizontal communication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necessary to save time and facilitate coordination.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46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529" y="762581"/>
            <a:ext cx="10515600" cy="2772133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lphaLcParenBoth" startAt="3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Diagonal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cuts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functions and levels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organization.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supervisors in credit department communicates directly with the marketing manager, who is not only different department but higher class, then they are engaged in diagonal communication.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6532" y="0"/>
            <a:ext cx="10515600" cy="104318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(Cont’d…)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610932" y="34966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677732" y="47158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96532" y="47158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5725732" y="31918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277932" y="47158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7173532" y="46396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3744532" y="57064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5192332" y="57064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6640132" y="57064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087932" y="5706414"/>
            <a:ext cx="1066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6259132" y="38014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4887532" y="4182414"/>
            <a:ext cx="297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4887532" y="4182414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" name="Line 20"/>
          <p:cNvSpPr>
            <a:spLocks noChangeShapeType="1"/>
          </p:cNvSpPr>
          <p:nvPr/>
        </p:nvSpPr>
        <p:spPr bwMode="auto">
          <a:xfrm>
            <a:off x="7859332" y="4182414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4887532" y="532541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22"/>
          <p:cNvSpPr>
            <a:spLocks noChangeShapeType="1"/>
          </p:cNvSpPr>
          <p:nvPr/>
        </p:nvSpPr>
        <p:spPr bwMode="auto">
          <a:xfrm>
            <a:off x="4201732" y="5477814"/>
            <a:ext cx="144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" name="Line 23"/>
          <p:cNvSpPr>
            <a:spLocks noChangeShapeType="1"/>
          </p:cNvSpPr>
          <p:nvPr/>
        </p:nvSpPr>
        <p:spPr bwMode="auto">
          <a:xfrm>
            <a:off x="4201732" y="5477814"/>
            <a:ext cx="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>
            <a:off x="5649532" y="5477814"/>
            <a:ext cx="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7935532" y="5249214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Line 27"/>
          <p:cNvSpPr>
            <a:spLocks noChangeShapeType="1"/>
          </p:cNvSpPr>
          <p:nvPr/>
        </p:nvSpPr>
        <p:spPr bwMode="auto">
          <a:xfrm>
            <a:off x="7021132" y="5477814"/>
            <a:ext cx="1676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Line 28"/>
          <p:cNvSpPr>
            <a:spLocks noChangeShapeType="1"/>
          </p:cNvSpPr>
          <p:nvPr/>
        </p:nvSpPr>
        <p:spPr bwMode="auto">
          <a:xfrm>
            <a:off x="7021132" y="5477814"/>
            <a:ext cx="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" name="Line 29"/>
          <p:cNvSpPr>
            <a:spLocks noChangeShapeType="1"/>
          </p:cNvSpPr>
          <p:nvPr/>
        </p:nvSpPr>
        <p:spPr bwMode="auto">
          <a:xfrm>
            <a:off x="8697532" y="5477814"/>
            <a:ext cx="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7" name="Line 30"/>
          <p:cNvSpPr>
            <a:spLocks noChangeShapeType="1"/>
          </p:cNvSpPr>
          <p:nvPr/>
        </p:nvSpPr>
        <p:spPr bwMode="auto">
          <a:xfrm>
            <a:off x="1382332" y="4411014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8" name="Line 31"/>
          <p:cNvSpPr>
            <a:spLocks noChangeShapeType="1"/>
          </p:cNvSpPr>
          <p:nvPr/>
        </p:nvSpPr>
        <p:spPr bwMode="auto">
          <a:xfrm>
            <a:off x="2906332" y="4411014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9" name="Line 32"/>
          <p:cNvSpPr>
            <a:spLocks noChangeShapeType="1"/>
          </p:cNvSpPr>
          <p:nvPr/>
        </p:nvSpPr>
        <p:spPr bwMode="auto">
          <a:xfrm>
            <a:off x="1382332" y="4411014"/>
            <a:ext cx="152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" name="Line 33"/>
          <p:cNvSpPr>
            <a:spLocks noChangeShapeType="1"/>
          </p:cNvSpPr>
          <p:nvPr/>
        </p:nvSpPr>
        <p:spPr bwMode="auto">
          <a:xfrm>
            <a:off x="2068132" y="4106214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Box 34"/>
          <p:cNvSpPr txBox="1">
            <a:spLocks noChangeArrowheads="1"/>
          </p:cNvSpPr>
          <p:nvPr/>
        </p:nvSpPr>
        <p:spPr bwMode="auto">
          <a:xfrm>
            <a:off x="1077532" y="5523057"/>
            <a:ext cx="2057400" cy="3667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/>
              <a:t>Horizontal </a:t>
            </a:r>
          </a:p>
        </p:txBody>
      </p:sp>
      <p:sp>
        <p:nvSpPr>
          <p:cNvPr id="32" name="Text Box 35"/>
          <p:cNvSpPr txBox="1">
            <a:spLocks noChangeArrowheads="1"/>
          </p:cNvSpPr>
          <p:nvPr/>
        </p:nvSpPr>
        <p:spPr bwMode="auto">
          <a:xfrm>
            <a:off x="4806978" y="6391737"/>
            <a:ext cx="3581400" cy="3667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/>
              <a:t>Diagonal</a:t>
            </a:r>
          </a:p>
        </p:txBody>
      </p:sp>
      <p:sp>
        <p:nvSpPr>
          <p:cNvPr id="33" name="Line 40"/>
          <p:cNvSpPr>
            <a:spLocks noChangeShapeType="1"/>
          </p:cNvSpPr>
          <p:nvPr/>
        </p:nvSpPr>
        <p:spPr bwMode="auto">
          <a:xfrm flipV="1">
            <a:off x="6030532" y="4944414"/>
            <a:ext cx="1143000" cy="762000"/>
          </a:xfrm>
          <a:prstGeom prst="line">
            <a:avLst/>
          </a:prstGeom>
          <a:noFill/>
          <a:ln w="57150">
            <a:solidFill>
              <a:schemeClr val="accent3">
                <a:lumMod val="75000"/>
              </a:schemeClr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4" name="Line 41"/>
          <p:cNvSpPr>
            <a:spLocks noChangeShapeType="1"/>
          </p:cNvSpPr>
          <p:nvPr/>
        </p:nvSpPr>
        <p:spPr bwMode="auto">
          <a:xfrm>
            <a:off x="1839532" y="5020614"/>
            <a:ext cx="838200" cy="0"/>
          </a:xfrm>
          <a:prstGeom prst="line">
            <a:avLst/>
          </a:prstGeom>
          <a:noFill/>
          <a:ln w="57150">
            <a:solidFill>
              <a:srgbClr val="3608A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85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561" y="872587"/>
            <a:ext cx="7713371" cy="587594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eriod" startAt="2"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Informal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</a:t>
            </a:r>
            <a:endParaRPr 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that communication structure that is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approved by management and not defined by the structural hierarchy.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Grapevine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most common kind of information structure almost present in any organization.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channels fail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do not work properly and some over-smart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spread rumors, false and irresponsible statement or half-tru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all the directions.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called the communication on the grapevine channel.</a:t>
            </a:r>
          </a:p>
          <a:p>
            <a:pPr marL="0" indent="0">
              <a:buNone/>
            </a:pPr>
            <a:endParaRPr lang="en-US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9259" y="1"/>
            <a:ext cx="10515600" cy="109470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(Cont’d…) </a:t>
            </a:r>
          </a:p>
        </p:txBody>
      </p:sp>
      <p:sp>
        <p:nvSpPr>
          <p:cNvPr id="5" name="Oval 39"/>
          <p:cNvSpPr>
            <a:spLocks noChangeArrowheads="1"/>
          </p:cNvSpPr>
          <p:nvPr/>
        </p:nvSpPr>
        <p:spPr bwMode="auto">
          <a:xfrm>
            <a:off x="9228786" y="41382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val 40"/>
          <p:cNvSpPr>
            <a:spLocks noChangeArrowheads="1"/>
          </p:cNvSpPr>
          <p:nvPr/>
        </p:nvSpPr>
        <p:spPr bwMode="auto">
          <a:xfrm>
            <a:off x="9228786" y="34524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Oval 41"/>
          <p:cNvSpPr>
            <a:spLocks noChangeArrowheads="1"/>
          </p:cNvSpPr>
          <p:nvPr/>
        </p:nvSpPr>
        <p:spPr bwMode="auto">
          <a:xfrm>
            <a:off x="8619186" y="36048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Oval 42"/>
          <p:cNvSpPr>
            <a:spLocks noChangeArrowheads="1"/>
          </p:cNvSpPr>
          <p:nvPr/>
        </p:nvSpPr>
        <p:spPr bwMode="auto">
          <a:xfrm>
            <a:off x="9762186" y="36810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val 43"/>
          <p:cNvSpPr>
            <a:spLocks noChangeArrowheads="1"/>
          </p:cNvSpPr>
          <p:nvPr/>
        </p:nvSpPr>
        <p:spPr bwMode="auto">
          <a:xfrm>
            <a:off x="9533586" y="26142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val 44"/>
          <p:cNvSpPr>
            <a:spLocks noChangeArrowheads="1"/>
          </p:cNvSpPr>
          <p:nvPr/>
        </p:nvSpPr>
        <p:spPr bwMode="auto">
          <a:xfrm>
            <a:off x="9609786" y="17760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45"/>
          <p:cNvSpPr>
            <a:spLocks noChangeArrowheads="1"/>
          </p:cNvSpPr>
          <p:nvPr/>
        </p:nvSpPr>
        <p:spPr bwMode="auto">
          <a:xfrm>
            <a:off x="9914586" y="2995233"/>
            <a:ext cx="4572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Line 46"/>
          <p:cNvSpPr>
            <a:spLocks noChangeShapeType="1"/>
          </p:cNvSpPr>
          <p:nvPr/>
        </p:nvSpPr>
        <p:spPr bwMode="auto">
          <a:xfrm flipH="1" flipV="1">
            <a:off x="8923986" y="3985833"/>
            <a:ext cx="381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47"/>
          <p:cNvSpPr>
            <a:spLocks noChangeShapeType="1"/>
          </p:cNvSpPr>
          <p:nvPr/>
        </p:nvSpPr>
        <p:spPr bwMode="auto">
          <a:xfrm flipV="1">
            <a:off x="9457386" y="3833433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" name="Line 48"/>
          <p:cNvSpPr>
            <a:spLocks noChangeShapeType="1"/>
          </p:cNvSpPr>
          <p:nvPr/>
        </p:nvSpPr>
        <p:spPr bwMode="auto">
          <a:xfrm flipV="1">
            <a:off x="9609786" y="4062033"/>
            <a:ext cx="228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" name="Line 49"/>
          <p:cNvSpPr>
            <a:spLocks noChangeShapeType="1"/>
          </p:cNvSpPr>
          <p:nvPr/>
        </p:nvSpPr>
        <p:spPr bwMode="auto">
          <a:xfrm flipV="1">
            <a:off x="9990786" y="3376233"/>
            <a:ext cx="76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" name="Line 50"/>
          <p:cNvSpPr>
            <a:spLocks noChangeShapeType="1"/>
          </p:cNvSpPr>
          <p:nvPr/>
        </p:nvSpPr>
        <p:spPr bwMode="auto">
          <a:xfrm flipH="1" flipV="1">
            <a:off x="9685986" y="3071433"/>
            <a:ext cx="228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" name="Line 51"/>
          <p:cNvSpPr>
            <a:spLocks noChangeShapeType="1"/>
          </p:cNvSpPr>
          <p:nvPr/>
        </p:nvSpPr>
        <p:spPr bwMode="auto">
          <a:xfrm flipV="1">
            <a:off x="9838386" y="2233233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01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94" y="759584"/>
            <a:ext cx="5928573" cy="6098416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AU" sz="2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of Communication </a:t>
            </a:r>
          </a:p>
          <a:p>
            <a:pPr algn="just">
              <a:lnSpc>
                <a:spcPct val="12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communicator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develops or conceptualizes an idea to be sent.</a:t>
            </a:r>
            <a:r>
              <a:rPr lang="en-A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2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Encoding means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converting or translation the idea into a perceivable form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can be communicated to others.</a:t>
            </a:r>
          </a:p>
          <a:p>
            <a:pPr algn="just">
              <a:lnSpc>
                <a:spcPct val="12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Medium is the channel or means of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transmitting the message to the receiver. </a:t>
            </a:r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(speaking, writing </a:t>
            </a:r>
            <a:r>
              <a:rPr lang="en-US" sz="2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>
              <a:lnSpc>
                <a:spcPct val="12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message can be received in the form of hearing, seeing, feeling and so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by the receiver. </a:t>
            </a:r>
            <a:endParaRPr lang="en-US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Decoding is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receiver’s interpretation of the sender’s message.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2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 means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receiver’s response to sender’s message. </a:t>
            </a:r>
          </a:p>
          <a:p>
            <a:pPr algn="just">
              <a:lnSpc>
                <a:spcPct val="12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Noise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disturbances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interfere with the transmission of a message.</a:t>
            </a: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4865" y="0"/>
            <a:ext cx="10515600" cy="113334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(Cont’d…)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91967" y="5112830"/>
            <a:ext cx="2783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 [8]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301767" y="2958147"/>
            <a:ext cx="25908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/>
              <a:t>Transmission</a:t>
            </a:r>
          </a:p>
          <a:p>
            <a:pPr algn="ctr"/>
            <a:r>
              <a:rPr lang="en-US" sz="2000" b="1"/>
              <a:t>Message Channel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9301767" y="1891347"/>
            <a:ext cx="24384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/>
              <a:t>Encoding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301767" y="900747"/>
            <a:ext cx="24384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/>
              <a:t>Sender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9377967" y="3872547"/>
            <a:ext cx="25146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/>
              <a:t>Receiver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9377967" y="4786947"/>
            <a:ext cx="25146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/>
              <a:t>Decoding</a:t>
            </a:r>
          </a:p>
        </p:txBody>
      </p:sp>
      <p:sp>
        <p:nvSpPr>
          <p:cNvPr id="12" name="Line 9"/>
          <p:cNvSpPr>
            <a:spLocks noChangeShapeType="1"/>
          </p:cNvSpPr>
          <p:nvPr/>
        </p:nvSpPr>
        <p:spPr bwMode="auto">
          <a:xfrm>
            <a:off x="10520967" y="1434147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10520967" y="2424747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10520967" y="3491547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10520967" y="4405947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flipH="1">
            <a:off x="7091967" y="5091747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flipV="1">
            <a:off x="7091967" y="3872547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6253767" y="3475672"/>
            <a:ext cx="1357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Feedback</a:t>
            </a:r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 flipV="1">
            <a:off x="7091967" y="900747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7168167" y="900747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777767" y="2424747"/>
            <a:ext cx="1066800" cy="1295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 dirty="0"/>
              <a:t>Noise</a:t>
            </a: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>
            <a:off x="8844567" y="3110547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 flipH="1">
            <a:off x="7320567" y="3110547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11167" y="3720147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" name="Line 25"/>
          <p:cNvSpPr>
            <a:spLocks noChangeShapeType="1"/>
          </p:cNvSpPr>
          <p:nvPr/>
        </p:nvSpPr>
        <p:spPr bwMode="auto">
          <a:xfrm flipV="1">
            <a:off x="8311167" y="1662747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0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90" y="1"/>
            <a:ext cx="10515600" cy="109470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RECRUITMENT AND SELECTION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197" y="1094705"/>
            <a:ext cx="9310352" cy="5525036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is the process of searching for prospective employees and stimulating and encouraging them to apply for the jobs in organization.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purpose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to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management with enough candidates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which they can select qualified employees.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has been regarded as the most important function of HR management because unless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right type of people is hired, even the best plans, and control systems would not produce a good result. </a:t>
            </a:r>
            <a:endParaRPr lang="en-AU" b="1" dirty="0">
              <a:solidFill>
                <a:srgbClr val="0B0BB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4015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076" y="1181680"/>
            <a:ext cx="9555051" cy="5676319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is essentially a process of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choosing right applicants best suited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the organization’s requirement.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common approach to the selection objective is to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individuals who possess the necessary skills, abilities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personalities to successfully fill specific jobs in the organization.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mutual process whereby the organization decides to make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job offer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the candidate decides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or not to accept it</a:t>
            </a:r>
            <a:r>
              <a:rPr lang="en-US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7500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RECRUITMENT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3002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3" y="1056068"/>
            <a:ext cx="10515600" cy="58019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activities involved in selection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are: </a:t>
            </a:r>
          </a:p>
          <a:p>
            <a:pPr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selection policies</a:t>
            </a:r>
          </a:p>
          <a:p>
            <a:pPr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and choosing selection criteria</a:t>
            </a:r>
          </a:p>
          <a:p>
            <a:pPr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Gathering information about potential employees</a:t>
            </a:r>
          </a:p>
          <a:p>
            <a:pPr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Evaluating information and assessing applicants</a:t>
            </a:r>
          </a:p>
          <a:p>
            <a:pPr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decision to select or reject</a:t>
            </a:r>
          </a:p>
          <a:p>
            <a:pPr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Communicating decision – selected or rejected</a:t>
            </a:r>
          </a:p>
          <a:p>
            <a:pPr marL="0" indent="0">
              <a:buNone/>
            </a:pPr>
            <a:r>
              <a:rPr lang="en-US" b="1" dirty="0"/>
              <a:t/>
            </a:r>
            <a:br>
              <a:rPr lang="en-US" b="1" dirty="0"/>
            </a:b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3653" y="1"/>
            <a:ext cx="10515600" cy="105606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RECRUITMENT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03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38248" y="45881"/>
            <a:ext cx="8150710" cy="105425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Recruitment Versus Selection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4737" y="949432"/>
            <a:ext cx="1676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1137" y="949432"/>
            <a:ext cx="36576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68737" y="949432"/>
            <a:ext cx="3810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4737" y="1559032"/>
            <a:ext cx="1676400" cy="10668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Meaning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48792" y="1559033"/>
            <a:ext cx="3719945" cy="142571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of searching candidates  for vacant job positions and making them to apply.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68737" y="1559032"/>
            <a:ext cx="3810000" cy="10668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of selection of right  candidates and offering job to them. 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34737" y="2625832"/>
            <a:ext cx="1676400" cy="1066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Nature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11137" y="2625832"/>
            <a:ext cx="3657600" cy="1066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process of aggregation of potential candidates. 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68737" y="2625832"/>
            <a:ext cx="3810000" cy="1066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process (process of eliminating of unsuitable candidates).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4737" y="3692632"/>
            <a:ext cx="1676400" cy="10668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511137" y="3692632"/>
            <a:ext cx="3657600" cy="10668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attract more and more candidates.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168737" y="3716581"/>
            <a:ext cx="3810000" cy="16002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evaluate and then reject unsuitable candidates and select the most suitable candidates.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34737" y="4759432"/>
            <a:ext cx="16764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511137" y="4759432"/>
            <a:ext cx="36576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Notification of vacancies to potential candidates through various means.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8737" y="4759432"/>
            <a:ext cx="38100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Candidates asked to go through a series of steps in the selection process.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92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86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DEVELOPMENT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681" y="1077688"/>
            <a:ext cx="9670961" cy="578031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is the process designed to maintain or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 current employee performance.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is a process designed to develop skills and attitudes necessary for future work.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is the application of knowledge and gives people an awareness of the rules and procedures to guide their behaviour. [9]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development attempts to improve the performance of employee in current job or prepare them for an intended job.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developmental program improve three types of skill: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skill, Interpersonal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skill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Problem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skill.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241458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66" y="1004552"/>
            <a:ext cx="9490656" cy="573753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Training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makes employees to develop and rise within organization and increase their earning capacity.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Trained worker enable the enterprise to face competition from rival organization.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moulds the employees attitude and helps them to achieve better cooperation with the organization.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Trained workers need lesser supervision.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leads to job satisfaction and high morale of the employees.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Trained material make better economic use of materials and equipment resulting in reduction of wastage and spoilage.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7896" y="1"/>
            <a:ext cx="10515600" cy="112046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1798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78796"/>
            <a:ext cx="9607639" cy="5879203"/>
          </a:xfrm>
        </p:spPr>
        <p:txBody>
          <a:bodyPr>
            <a:normAutofit/>
          </a:bodyPr>
          <a:lstStyle/>
          <a:p>
            <a:pPr marL="457200" lvl="1" indent="0" algn="just">
              <a:lnSpc>
                <a:spcPct val="100000"/>
              </a:lnSpc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JOB TRAINING 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also called learning by doing. 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 is the most widely used method and it simply means putting the workers on the job under close supervision of trained instructor. 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training continues until supervisor is satisfied that the employee can adequately perform the job without supervision.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method is  appropriate for skill oriented jobs with small number of employees.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method is suitable for the employees in clerical positions, shop floor and workers in manual and repetitive jobs. </a:t>
            </a:r>
          </a:p>
          <a:p>
            <a:pPr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5606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0712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865" y="1068946"/>
            <a:ext cx="8679287" cy="5679584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 THE JOB TRAINING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training takes place outside the actual workplace but attempts to simulate actual working conditions.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of such training may be the organization’s class room, an outside place  owned by the organization, an educational institution etc.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methods can be employed in this type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like lecture, conference method, case study, role playing, audio visual techniques etc.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0775" y="1"/>
            <a:ext cx="10515600" cy="106894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2968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33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772" y="1027135"/>
            <a:ext cx="9387625" cy="570207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Management: Definition, Features, Concept, &amp;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Basics, by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Neha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Mathur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iEduNote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accessed on 22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October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2023,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www.iedunote.com/management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Five Functions of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Management, by </a:t>
            </a:r>
            <a:r>
              <a:rPr lang="en-AU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DILIP CHANDRA, JUL </a:t>
            </a:r>
            <a:r>
              <a:rPr lang="en-A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19, </a:t>
            </a:r>
            <a:r>
              <a:rPr lang="en-AU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on 22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October, 2023,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discover.hubpages.com/business/The-Five-Functions-of-Management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Organizational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John R.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Schermmerhorn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Jr., James G. Hunt, Richard N. Osborn, 7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John Wiley and Sons, Inc., 2002.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Stephen P. Robbins, Timothy A. Judge, 19th edition, Pearson Publication, 2022, </a:t>
            </a:r>
            <a:endParaRPr lang="en-AU" b="1" cap="all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endParaRPr lang="en-AU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/>
          </a:p>
          <a:p>
            <a:pPr marL="0" indent="0">
              <a:buNone/>
            </a:pP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294022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3" y="911224"/>
            <a:ext cx="9670960" cy="585662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Theories Of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Motivation,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the complex landscape of human motivation through key theories. Uncover how our needs, beliefs, and desires shape our </a:t>
            </a:r>
            <a:r>
              <a:rPr lang="en-A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behaviors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Paul Main,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9,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2023, accessed on 24</a:t>
            </a:r>
            <a:r>
              <a:rPr lang="en-AU" sz="30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2023,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www.structural-learning.com/post/theories-of-motivation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 Of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Motivation-Hygiene, by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Charlotte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Nickerson,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Updated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September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28,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2023, accessed on 25</a:t>
            </a:r>
            <a:r>
              <a:rPr lang="en-AU" sz="30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October,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www.simplypsychology.org/herzbergs-two-factor-theory.html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2290" y="0"/>
            <a:ext cx="10515600" cy="1171977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11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471" y="1027135"/>
            <a:ext cx="9567929" cy="570851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 Drucker's Top Tips to Successful Leadership, by William Cohen,  updated on June 25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2019, accessed on 25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2023,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https://www.corporatelearningnetwork.com/leadership/columns/druckers-top-tips-to-successful-leadership#:~:text=Peter%20Drucker%20defined%20leadership%20in,definition%20says%20anything%20about%20management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dirty="0" smtClean="0"/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r>
              <a:rPr lang="en-AU" dirty="0" smtClean="0"/>
              <a:t>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 Book of Construction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S.K. Shrestha, Ram Kumar Shrestha and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Subash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Kumar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Bhattarai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Heritage Publisher and Distributors Pvt, Ltd, Kathmandu Nepal, 2014.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Equipment: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Saurabh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Kumar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S.K.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Kataria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&amp;Sons, Publisher of Engineering and Computer Books, New Delhi, India, April 2014.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3653" y="-162908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583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1869</TotalTime>
  <Words>3165</Words>
  <Application>Microsoft Office PowerPoint</Application>
  <PresentationFormat>Widescreen</PresentationFormat>
  <Paragraphs>355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Wingdings</vt:lpstr>
      <vt:lpstr>Office Theme</vt:lpstr>
      <vt:lpstr>COURSE TITLE CONSTRUCTION ENGINEERING AND MANAGEMENT</vt:lpstr>
      <vt:lpstr>Learning Objective</vt:lpstr>
      <vt:lpstr>MANAGEMENT AND ORGANIZATION </vt:lpstr>
      <vt:lpstr>MANAGEMENT AND ORGANIZATION (Cont’d..)  </vt:lpstr>
      <vt:lpstr>MANAGEMENT AND ORGANIZATION (Cont’d..)  </vt:lpstr>
      <vt:lpstr>MANAGEMENT AND ORGANIZATION (Cont’d..)  </vt:lpstr>
      <vt:lpstr>MANAGEMENT AND ORGANIZATION (Cont’d..)  </vt:lpstr>
      <vt:lpstr>MANAGEMENT AND ORGANIZATION (Cont’d..)  </vt:lpstr>
      <vt:lpstr>MANAGEMENT AND ORGANIZATION (Cont’d..)  </vt:lpstr>
      <vt:lpstr>MOTIVATION </vt:lpstr>
      <vt:lpstr>MOTIVATION (Cont’d…)  </vt:lpstr>
      <vt:lpstr>MOTIVATION (Cont’d…)  </vt:lpstr>
      <vt:lpstr>MOTIVATION (Cont’d…)  </vt:lpstr>
      <vt:lpstr>MOTIVATION (Cont’d…)  </vt:lpstr>
      <vt:lpstr>MOTIVATION (Cont’d…)  </vt:lpstr>
      <vt:lpstr>MOTIVATION (Cont’d…)  </vt:lpstr>
      <vt:lpstr>MOTIVATION (Cont’d…)  </vt:lpstr>
      <vt:lpstr>LEADERSHIP </vt:lpstr>
      <vt:lpstr>LEADERSHIP (Cont’d….)  </vt:lpstr>
      <vt:lpstr>LEADERSHIP (Cont’d….)  </vt:lpstr>
      <vt:lpstr>LEADERSHIP (Cont’d….)  </vt:lpstr>
      <vt:lpstr>LEADERSHIP (Cont’d….)  </vt:lpstr>
      <vt:lpstr>LEADERSHIP (Cont’d….)  </vt:lpstr>
      <vt:lpstr>LEADERSHIP (Cont’d….)  </vt:lpstr>
      <vt:lpstr>LEADERSHIP (Cont’d….)  </vt:lpstr>
      <vt:lpstr>COMMUNICATION </vt:lpstr>
      <vt:lpstr>COMMUNICATION (Cont’d…) </vt:lpstr>
      <vt:lpstr>COMMUNICATION (Cont’d…) </vt:lpstr>
      <vt:lpstr>COMMUNICATION (Cont’d…) </vt:lpstr>
      <vt:lpstr>COMMUNICATION (Cont’d…) </vt:lpstr>
      <vt:lpstr>COMMUNICATION (Cont’d…) </vt:lpstr>
      <vt:lpstr>COMMUNICATION (Cont’d…) </vt:lpstr>
      <vt:lpstr>RECRUITMENT AND SELECTION </vt:lpstr>
      <vt:lpstr>RECRUITMENT AND SELECTION (Cont’d….) </vt:lpstr>
      <vt:lpstr>RECRUITMENT AND SELECTION (Cont’d….) </vt:lpstr>
      <vt:lpstr>Recruitment Versus Selection </vt:lpstr>
      <vt:lpstr>TRAINING AND DEVELOPMENT </vt:lpstr>
      <vt:lpstr>TRAINING AND DEVELOPMENT (Cont’d…)  </vt:lpstr>
      <vt:lpstr>TRAINING AND DEVELOPMENT (Cont’d…)  </vt:lpstr>
      <vt:lpstr>TRAINING AND DEVELOPMENT (Cont’d…)  </vt:lpstr>
      <vt:lpstr>REFERENCES</vt:lpstr>
      <vt:lpstr>REFERENCES (Cont’d…) </vt:lpstr>
      <vt:lpstr>REFERENCES (Cont’d…)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CONSTRUCTION ENGINEERING AND MANAGEMENT</dc:title>
  <dc:creator>Microsoft account</dc:creator>
  <cp:lastModifiedBy>Bikash Raj Joshi</cp:lastModifiedBy>
  <cp:revision>55</cp:revision>
  <dcterms:created xsi:type="dcterms:W3CDTF">2023-10-20T05:53:07Z</dcterms:created>
  <dcterms:modified xsi:type="dcterms:W3CDTF">2023-10-30T12:39:52Z</dcterms:modified>
</cp:coreProperties>
</file>