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Lst>
  <p:sldSz cy="6858000" cx="12192000"/>
  <p:notesSz cx="6858000" cy="9144000"/>
  <p:embeddedFontLst>
    <p:embeddedFont>
      <p:font typeface="PT Sans"/>
      <p:regular r:id="rId61"/>
      <p:bold r:id="rId62"/>
      <p:italic r:id="rId63"/>
      <p:boldItalic r:id="rId6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5" roundtripDataSignature="AMtx7mgluODCsQkh99NExJMPx2RsDXfv9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181B3D1-2427-4DBD-8F5A-779B0A8D757A}">
  <a:tblStyle styleId="{1181B3D1-2427-4DBD-8F5A-779B0A8D757A}"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fill>
          <a:solidFill>
            <a:schemeClr val="accent1">
              <a:alpha val="20000"/>
            </a:schemeClr>
          </a:solidFill>
        </a:fill>
      </a:tcStyle>
    </a:band1H>
    <a:band2H>
      <a:tcTxStyle/>
    </a:band2H>
    <a:band1V>
      <a:tcTxStyle/>
      <a:tcStyle>
        <a:fill>
          <a:solidFill>
            <a:schemeClr val="accent1">
              <a:alpha val="20000"/>
            </a:schemeClr>
          </a:solidFill>
        </a:fill>
      </a:tcStyle>
    </a:band1V>
    <a:band2V>
      <a:tcTxStyle/>
    </a:band2V>
    <a:lastCol>
      <a:tcTxStyle b="on" i="off"/>
    </a:lastCol>
    <a:firstCol>
      <a:tcTxStyle b="on" i="off"/>
    </a:firstCol>
    <a:lastRow>
      <a:tcTxStyle b="on" i="off"/>
      <a:tcStyle>
        <a:tcBdr>
          <a:top>
            <a:ln cap="flat" cmpd="sng" w="12700">
              <a:solidFill>
                <a:schemeClr val="accent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12700">
              <a:solidFill>
                <a:schemeClr val="accent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 styleId="{72134E4D-4064-43A5-8F01-9E2E79EB1920}" styleName="Table_1">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fill>
          <a:solidFill>
            <a:schemeClr val="dk1">
              <a:alpha val="20000"/>
            </a:schemeClr>
          </a:solidFill>
        </a:fill>
      </a:tcStyle>
    </a:band1H>
    <a:band2H>
      <a:tcTxStyle/>
    </a:band2H>
    <a:band1V>
      <a:tcTxStyle/>
      <a:tcStyle>
        <a:fill>
          <a:solidFill>
            <a:schemeClr val="dk1">
              <a:alpha val="20000"/>
            </a:schemeClr>
          </a:solidFill>
        </a:fill>
      </a:tcStyle>
    </a:band1V>
    <a:band2V>
      <a:tcTxStyle/>
    </a:band2V>
    <a:lastCol>
      <a:tcTxStyle b="on" i="off"/>
    </a:lastCol>
    <a:firstCol>
      <a:tcTxStyle b="on" i="off"/>
    </a:firstCol>
    <a:lastRow>
      <a:tcTxStyle b="on" i="off"/>
      <a:tcStyle>
        <a:tcBdr>
          <a:top>
            <a:ln cap="flat" cmpd="sng" w="12700">
              <a:solidFill>
                <a:schemeClr val="dk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12700">
              <a:solidFill>
                <a:schemeClr val="dk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PTSans-bold.fntdata"/><Relationship Id="rId61" Type="http://schemas.openxmlformats.org/officeDocument/2006/relationships/font" Target="fonts/PTSans-regular.fntdata"/><Relationship Id="rId20" Type="http://schemas.openxmlformats.org/officeDocument/2006/relationships/slide" Target="slides/slide15.xml"/><Relationship Id="rId64" Type="http://schemas.openxmlformats.org/officeDocument/2006/relationships/font" Target="fonts/PTSans-boldItalic.fntdata"/><Relationship Id="rId63" Type="http://schemas.openxmlformats.org/officeDocument/2006/relationships/font" Target="fonts/PTSans-italic.fntdata"/><Relationship Id="rId22" Type="http://schemas.openxmlformats.org/officeDocument/2006/relationships/slide" Target="slides/slide17.xml"/><Relationship Id="rId21" Type="http://schemas.openxmlformats.org/officeDocument/2006/relationships/slide" Target="slides/slide16.xml"/><Relationship Id="rId65"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9" name="Google Shape;419;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1" name="Google Shape;431;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0" name="Google Shape;470;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5" name="Google Shape;475;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7" name="Google Shape;487;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8" name="Google Shape;488;p4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5" name="Google Shape;525;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5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5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9" name="Google Shape;549;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5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5" name="Google Shape;555;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1" name="Google Shape;21;p57"/>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US" sz="1200" u="none" cap="none" strike="noStrike">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5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8" name="Google Shape;28;p58"/>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9" name="Shape 29"/>
        <p:cNvGrpSpPr/>
        <p:nvPr/>
      </p:nvGrpSpPr>
      <p:grpSpPr>
        <a:xfrm>
          <a:off x="0" y="0"/>
          <a:ext cx="0" cy="0"/>
          <a:chOff x="0" y="0"/>
          <a:chExt cx="0" cy="0"/>
        </a:xfrm>
      </p:grpSpPr>
      <p:sp>
        <p:nvSpPr>
          <p:cNvPr id="30" name="Google Shape;30;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3" name="Google Shape;33;p59"/>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4" name="Shape 34"/>
        <p:cNvGrpSpPr/>
        <p:nvPr/>
      </p:nvGrpSpPr>
      <p:grpSpPr>
        <a:xfrm>
          <a:off x="0" y="0"/>
          <a:ext cx="0" cy="0"/>
          <a:chOff x="0" y="0"/>
          <a:chExt cx="0" cy="0"/>
        </a:xfrm>
      </p:grpSpPr>
      <p:sp>
        <p:nvSpPr>
          <p:cNvPr id="35" name="Google Shape;35;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6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6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1" name="Google Shape;41;p60"/>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2" name="Shape 42"/>
        <p:cNvGrpSpPr/>
        <p:nvPr/>
      </p:nvGrpSpPr>
      <p:grpSpPr>
        <a:xfrm>
          <a:off x="0" y="0"/>
          <a:ext cx="0" cy="0"/>
          <a:chOff x="0" y="0"/>
          <a:chExt cx="0" cy="0"/>
        </a:xfrm>
      </p:grpSpPr>
      <p:sp>
        <p:nvSpPr>
          <p:cNvPr id="43" name="Google Shape;43;p6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6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5" name="Google Shape;45;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8" name="Google Shape;48;p61"/>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6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6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6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6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8" name="Google Shape;58;p62"/>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4" name="Google Shape;64;p63"/>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5" name="Shape 65"/>
        <p:cNvGrpSpPr/>
        <p:nvPr/>
      </p:nvGrpSpPr>
      <p:grpSpPr>
        <a:xfrm>
          <a:off x="0" y="0"/>
          <a:ext cx="0" cy="0"/>
          <a:chOff x="0" y="0"/>
          <a:chExt cx="0" cy="0"/>
        </a:xfrm>
      </p:grpSpPr>
      <p:sp>
        <p:nvSpPr>
          <p:cNvPr id="66" name="Google Shape;66;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8" name="Google Shape;68;p6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2" name="Google Shape;72;p64"/>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6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65"/>
          <p:cNvSpPr/>
          <p:nvPr>
            <p:ph idx="2" type="pic"/>
          </p:nvPr>
        </p:nvSpPr>
        <p:spPr>
          <a:xfrm>
            <a:off x="5183188" y="987425"/>
            <a:ext cx="6172200" cy="4873625"/>
          </a:xfrm>
          <a:prstGeom prst="rect">
            <a:avLst/>
          </a:prstGeom>
          <a:noFill/>
          <a:ln>
            <a:noFill/>
          </a:ln>
        </p:spPr>
      </p:sp>
      <p:sp>
        <p:nvSpPr>
          <p:cNvPr id="76" name="Google Shape;76;p6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0" name="Google Shape;80;p65"/>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1" name="Shape 81"/>
        <p:cNvGrpSpPr/>
        <p:nvPr/>
      </p:nvGrpSpPr>
      <p:grpSpPr>
        <a:xfrm>
          <a:off x="0" y="0"/>
          <a:ext cx="0" cy="0"/>
          <a:chOff x="0" y="0"/>
          <a:chExt cx="0" cy="0"/>
        </a:xfrm>
      </p:grpSpPr>
      <p:sp>
        <p:nvSpPr>
          <p:cNvPr id="82" name="Google Shape;82;p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6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7" name="Google Shape;87;p66"/>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6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6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p67"/>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hyperlink" Target="https://www.archdaily.com/979639/what-materials-can-be-used-for-facade-cladding?ad_source=search&amp;ad_medium=search_result_article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hyperlink" Target="https://www.archdaily.com/979639/what-materials-can-be-used-for-facade-cladding?ad_source=search&amp;ad_medium=search_result_article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dailycivil.com/partition-wall-types-advantages-requirements/" TargetMode="External"/><Relationship Id="rId4" Type="http://schemas.openxmlformats.org/officeDocument/2006/relationships/image" Target="../media/image21.png"/><Relationship Id="rId5" Type="http://schemas.openxmlformats.org/officeDocument/2006/relationships/image" Target="../media/image9.pn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5.png"/><Relationship Id="rId4" Type="http://schemas.openxmlformats.org/officeDocument/2006/relationships/image" Target="../media/image11.png"/><Relationship Id="rId5" Type="http://schemas.openxmlformats.org/officeDocument/2006/relationships/image" Target="../media/image19.png"/><Relationship Id="rId6" Type="http://schemas.openxmlformats.org/officeDocument/2006/relationships/hyperlink" Target="https://dailycivil.com/partition-wall-types-advantages-requirement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hyperlink" Target="https://dailycivil.com/partition-wall-types-advantages-requirement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3.png"/><Relationship Id="rId4" Type="http://schemas.openxmlformats.org/officeDocument/2006/relationships/hyperlink" Target="https://dailycivil.com/partition-wall-types-advantages-requirements/"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 Id="rId4" Type="http://schemas.openxmlformats.org/officeDocument/2006/relationships/hyperlink" Target="https://dailycivil.com/partition-wall-types-advantages-requirem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2.png"/><Relationship Id="rId4" Type="http://schemas.openxmlformats.org/officeDocument/2006/relationships/hyperlink" Target="https://dailycivil.com/partition-wall-types-advantages-requirement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8.png"/><Relationship Id="rId4" Type="http://schemas.openxmlformats.org/officeDocument/2006/relationships/hyperlink" Target="https://dailycivil.com/partition-wall-types-advantages-requirement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4.png"/><Relationship Id="rId4" Type="http://schemas.openxmlformats.org/officeDocument/2006/relationships/image" Target="../media/image20.png"/><Relationship Id="rId5" Type="http://schemas.openxmlformats.org/officeDocument/2006/relationships/hyperlink" Target="https://www.archdaily.com/1004082/ceilings-for-residential-architecture-benefits-and-disadvantages-of-each-material?ad_source=search&amp;ad_medium=search_result_articles" TargetMode="External"/><Relationship Id="rId6" Type="http://schemas.openxmlformats.org/officeDocument/2006/relationships/image" Target="../media/image1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24.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25.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26.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8" name="Shape 98"/>
        <p:cNvGrpSpPr/>
        <p:nvPr/>
      </p:nvGrpSpPr>
      <p:grpSpPr>
        <a:xfrm>
          <a:off x="0" y="0"/>
          <a:ext cx="0" cy="0"/>
          <a:chOff x="0" y="0"/>
          <a:chExt cx="0" cy="0"/>
        </a:xfrm>
      </p:grpSpPr>
      <p:sp>
        <p:nvSpPr>
          <p:cNvPr id="99" name="Google Shape;99;p1"/>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0" name="Google Shape;100;p1"/>
          <p:cNvSpPr txBox="1"/>
          <p:nvPr>
            <p:ph type="ctrTitle"/>
          </p:nvPr>
        </p:nvSpPr>
        <p:spPr>
          <a:xfrm>
            <a:off x="1137937" y="195500"/>
            <a:ext cx="4917000" cy="985500"/>
          </a:xfrm>
          <a:prstGeom prst="rect">
            <a:avLst/>
          </a:prstGeom>
          <a:noFill/>
          <a:ln>
            <a:noFill/>
          </a:ln>
        </p:spPr>
        <p:txBody>
          <a:bodyPr anchorCtr="0" anchor="ctr" bIns="45700" lIns="91425" spcFirstLastPara="1" rIns="91425" wrap="square" tIns="45700">
            <a:normAutofit fontScale="90000"/>
          </a:bodyPr>
          <a:lstStyle/>
          <a:p>
            <a:pPr indent="0" lvl="0" marL="0" marR="0" rtl="0" algn="l">
              <a:lnSpc>
                <a:spcPct val="90000"/>
              </a:lnSpc>
              <a:spcBef>
                <a:spcPts val="0"/>
              </a:spcBef>
              <a:spcAft>
                <a:spcPts val="0"/>
              </a:spcAft>
              <a:buClr>
                <a:schemeClr val="dk1"/>
              </a:buClr>
              <a:buSzPct val="100000"/>
              <a:buFont typeface="Calibri"/>
              <a:buNone/>
            </a:pPr>
            <a:r>
              <a:rPr b="1" i="0" lang="en-US" sz="4000" u="none" cap="none" strike="noStrike">
                <a:solidFill>
                  <a:schemeClr val="dk1"/>
                </a:solidFill>
                <a:latin typeface="Calibri"/>
                <a:ea typeface="Calibri"/>
                <a:cs typeface="Calibri"/>
                <a:sym typeface="Calibri"/>
              </a:rPr>
              <a:t>         COURSE TITLE</a:t>
            </a:r>
            <a:br>
              <a:rPr b="1" i="0" lang="en-US" sz="4000" u="none" cap="none" strike="noStrike">
                <a:solidFill>
                  <a:schemeClr val="dk1"/>
                </a:solidFill>
                <a:latin typeface="Calibri"/>
                <a:ea typeface="Calibri"/>
                <a:cs typeface="Calibri"/>
                <a:sym typeface="Calibri"/>
              </a:rPr>
            </a:br>
            <a:r>
              <a:rPr b="1" i="0" lang="en-US" sz="4000" u="none" cap="none" strike="noStrike">
                <a:solidFill>
                  <a:srgbClr val="1F3864"/>
                </a:solidFill>
                <a:latin typeface="Calibri"/>
                <a:ea typeface="Calibri"/>
                <a:cs typeface="Calibri"/>
                <a:sym typeface="Calibri"/>
              </a:rPr>
              <a:t>BUILDING</a:t>
            </a:r>
            <a:r>
              <a:rPr b="1" lang="en-US" sz="4000">
                <a:solidFill>
                  <a:srgbClr val="1F3864"/>
                </a:solidFill>
              </a:rPr>
              <a:t> </a:t>
            </a:r>
            <a:r>
              <a:rPr b="1" i="0" lang="en-US" sz="4000" u="none" cap="none" strike="noStrike">
                <a:solidFill>
                  <a:srgbClr val="1F3864"/>
                </a:solidFill>
                <a:latin typeface="Calibri"/>
                <a:ea typeface="Calibri"/>
                <a:cs typeface="Calibri"/>
                <a:sym typeface="Calibri"/>
              </a:rPr>
              <a:t>TECHNOLOGY</a:t>
            </a:r>
            <a:endParaRPr/>
          </a:p>
        </p:txBody>
      </p:sp>
      <p:sp>
        <p:nvSpPr>
          <p:cNvPr id="101" name="Google Shape;101;p1"/>
          <p:cNvSpPr txBox="1"/>
          <p:nvPr/>
        </p:nvSpPr>
        <p:spPr>
          <a:xfrm>
            <a:off x="1" y="1444487"/>
            <a:ext cx="7192880" cy="5413513"/>
          </a:xfrm>
          <a:prstGeom prst="rect">
            <a:avLst/>
          </a:prstGeom>
          <a:noFill/>
          <a:ln>
            <a:noFill/>
          </a:ln>
        </p:spPr>
        <p:txBody>
          <a:bodyPr anchorCtr="0" anchor="t" bIns="45700" lIns="91425" spcFirstLastPara="1" rIns="91425" wrap="square" tIns="45700">
            <a:normAutofit fontScale="92500" lnSpcReduction="20000"/>
          </a:bodyPr>
          <a:lstStyle/>
          <a:p>
            <a:pPr indent="58737" lvl="0" marL="0" marR="0" rtl="0" algn="ctr">
              <a:lnSpc>
                <a:spcPct val="90000"/>
              </a:lnSpc>
              <a:spcBef>
                <a:spcPts val="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b="1" lang="en-US" sz="2800">
                <a:solidFill>
                  <a:schemeClr val="dk1"/>
                </a:solidFill>
                <a:latin typeface="Calibri"/>
                <a:ea typeface="Calibri"/>
                <a:cs typeface="Calibri"/>
                <a:sym typeface="Calibri"/>
              </a:rPr>
              <a:t>Chapter 10 - (Week 10) </a:t>
            </a:r>
            <a:endParaRPr/>
          </a:p>
          <a:p>
            <a:pPr indent="0" lvl="0" marL="0" marR="0" rtl="0" algn="ctr">
              <a:lnSpc>
                <a:spcPct val="90000"/>
              </a:lnSpc>
              <a:spcBef>
                <a:spcPts val="1000"/>
              </a:spcBef>
              <a:spcAft>
                <a:spcPts val="0"/>
              </a:spcAft>
              <a:buClr>
                <a:srgbClr val="1F3864"/>
              </a:buClr>
              <a:buSzPct val="100000"/>
              <a:buFont typeface="Arial"/>
              <a:buNone/>
            </a:pPr>
            <a:r>
              <a:rPr lang="en-US" sz="3000">
                <a:solidFill>
                  <a:srgbClr val="1F3864"/>
                </a:solidFill>
                <a:latin typeface="Times New Roman"/>
                <a:ea typeface="Times New Roman"/>
                <a:cs typeface="Times New Roman"/>
                <a:sym typeface="Times New Roman"/>
              </a:rPr>
              <a:t>FINISHING WORKS</a:t>
            </a:r>
            <a:endParaRPr/>
          </a:p>
          <a:p>
            <a:pPr indent="0" lvl="0" marL="0" marR="0" rtl="0" algn="ctr">
              <a:lnSpc>
                <a:spcPct val="90000"/>
              </a:lnSpc>
              <a:spcBef>
                <a:spcPts val="1000"/>
              </a:spcBef>
              <a:spcAft>
                <a:spcPts val="0"/>
              </a:spcAft>
              <a:buClr>
                <a:schemeClr val="dk1"/>
              </a:buClr>
              <a:buSzPct val="100000"/>
              <a:buFont typeface="Arial"/>
              <a:buNone/>
            </a:pPr>
            <a:r>
              <a:t/>
            </a:r>
            <a:endParaRPr b="1" sz="2800">
              <a:solidFill>
                <a:srgbClr val="1F3864"/>
              </a:solidFill>
              <a:latin typeface="Calibri"/>
              <a:ea typeface="Calibri"/>
              <a:cs typeface="Calibri"/>
              <a:sym typeface="Calibri"/>
            </a:endParaRPr>
          </a:p>
          <a:p>
            <a:pPr indent="164465" lvl="0" marL="0" marR="0" rtl="0" algn="ctr">
              <a:lnSpc>
                <a:spcPct val="90000"/>
              </a:lnSpc>
              <a:spcBef>
                <a:spcPts val="1000"/>
              </a:spcBef>
              <a:spcAft>
                <a:spcPts val="0"/>
              </a:spcAft>
              <a:buClr>
                <a:schemeClr val="dk1"/>
              </a:buClr>
              <a:buSzPct val="100000"/>
              <a:buFont typeface="Arial"/>
              <a:buNone/>
            </a:pPr>
            <a:r>
              <a:t/>
            </a:r>
            <a:endParaRPr b="1" sz="2800">
              <a:solidFill>
                <a:schemeClr val="dk1"/>
              </a:solidFill>
              <a:latin typeface="Calibri"/>
              <a:ea typeface="Calibri"/>
              <a:cs typeface="Calibri"/>
              <a:sym typeface="Calibri"/>
            </a:endParaRPr>
          </a:p>
          <a:p>
            <a:pPr indent="58737" lvl="0" marL="0" marR="0" rtl="0" algn="ctr">
              <a:lnSpc>
                <a:spcPct val="90000"/>
              </a:lnSpc>
              <a:spcBef>
                <a:spcPts val="100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ct val="100000"/>
              <a:buFont typeface="Arial"/>
              <a:buNone/>
            </a:pPr>
            <a:r>
              <a:rPr b="1" lang="en-US" sz="2400">
                <a:solidFill>
                  <a:schemeClr val="dk1"/>
                </a:solidFill>
                <a:latin typeface="Calibri"/>
                <a:ea typeface="Calibri"/>
                <a:cs typeface="Calibri"/>
                <a:sym typeface="Calibri"/>
              </a:rPr>
              <a:t>LECTURE – 10</a:t>
            </a:r>
            <a:endParaRPr/>
          </a:p>
          <a:p>
            <a:pPr indent="0" lvl="0" marL="0" marR="0" rtl="0" algn="ctr">
              <a:lnSpc>
                <a:spcPct val="90000"/>
              </a:lnSpc>
              <a:spcBef>
                <a:spcPts val="1000"/>
              </a:spcBef>
              <a:spcAft>
                <a:spcPts val="0"/>
              </a:spcAft>
              <a:buClr>
                <a:srgbClr val="1F3864"/>
              </a:buClr>
              <a:buSzPct val="100000"/>
              <a:buFont typeface="Arial"/>
              <a:buNone/>
            </a:pPr>
            <a:r>
              <a:rPr lang="en-US" sz="2400">
                <a:solidFill>
                  <a:srgbClr val="1F3864"/>
                </a:solidFill>
                <a:latin typeface="Times New Roman"/>
                <a:ea typeface="Times New Roman"/>
                <a:cs typeface="Times New Roman"/>
                <a:sym typeface="Times New Roman"/>
              </a:rPr>
              <a:t>Finishing works</a:t>
            </a:r>
            <a:endParaRPr sz="2400">
              <a:solidFill>
                <a:srgbClr val="1F3864"/>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chemeClr val="dk1"/>
              </a:buClr>
              <a:buSzPct val="100000"/>
              <a:buFont typeface="Arial"/>
              <a:buNone/>
            </a:pPr>
            <a:r>
              <a:t/>
            </a:r>
            <a:endParaRPr sz="2400">
              <a:solidFill>
                <a:srgbClr val="1F3864"/>
              </a:solidFill>
              <a:latin typeface="Calibri"/>
              <a:ea typeface="Calibri"/>
              <a:cs typeface="Calibri"/>
              <a:sym typeface="Calibri"/>
            </a:endParaRPr>
          </a:p>
          <a:p>
            <a:pPr indent="58737" lvl="0" marL="0" marR="0" rtl="0" algn="ctr">
              <a:lnSpc>
                <a:spcPct val="90000"/>
              </a:lnSpc>
              <a:spcBef>
                <a:spcPts val="100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58737" lvl="0" marL="0" marR="0" rtl="0" algn="ctr">
              <a:lnSpc>
                <a:spcPct val="90000"/>
              </a:lnSpc>
              <a:spcBef>
                <a:spcPts val="1000"/>
              </a:spcBef>
              <a:spcAft>
                <a:spcPts val="0"/>
              </a:spcAft>
              <a:buClr>
                <a:schemeClr val="dk1"/>
              </a:buClr>
              <a:buSzPct val="100000"/>
              <a:buFont typeface="Arial"/>
              <a:buNone/>
            </a:pPr>
            <a:r>
              <a:t/>
            </a:r>
            <a:endParaRPr b="1" sz="1000">
              <a:solidFill>
                <a:schemeClr val="dk1"/>
              </a:solidFill>
              <a:latin typeface="Calibri"/>
              <a:ea typeface="Calibri"/>
              <a:cs typeface="Calibri"/>
              <a:sym typeface="Calibri"/>
            </a:endParaRPr>
          </a:p>
          <a:p>
            <a:pPr indent="117475" lvl="0" marL="0" marR="0" rtl="0" algn="ctr">
              <a:lnSpc>
                <a:spcPct val="90000"/>
              </a:lnSpc>
              <a:spcBef>
                <a:spcPts val="1000"/>
              </a:spcBef>
              <a:spcAft>
                <a:spcPts val="0"/>
              </a:spcAft>
              <a:buClr>
                <a:schemeClr val="dk1"/>
              </a:buClr>
              <a:buSzPct val="100000"/>
              <a:buFont typeface="Arial"/>
              <a:buNone/>
            </a:pPr>
            <a:r>
              <a:t/>
            </a:r>
            <a:endParaRPr b="1" sz="2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Ar. Ranju Kamal</a:t>
            </a:r>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Lecturer</a:t>
            </a:r>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Advanced college of engineering and management, Nepal</a:t>
            </a:r>
            <a:endParaRPr/>
          </a:p>
          <a:p>
            <a:pPr indent="0" lvl="0" marL="0" marR="0" rtl="0" algn="ctr">
              <a:lnSpc>
                <a:spcPct val="90000"/>
              </a:lnSpc>
              <a:spcBef>
                <a:spcPts val="1000"/>
              </a:spcBef>
              <a:spcAft>
                <a:spcPts val="0"/>
              </a:spcAft>
              <a:buClr>
                <a:srgbClr val="1F3864"/>
              </a:buClr>
              <a:buSzPct val="100000"/>
              <a:buFont typeface="Arial"/>
              <a:buNone/>
            </a:pPr>
            <a:r>
              <a:rPr b="1" lang="en-US" sz="2000">
                <a:solidFill>
                  <a:srgbClr val="1F3864"/>
                </a:solidFill>
                <a:latin typeface="Calibri"/>
                <a:ea typeface="Calibri"/>
                <a:cs typeface="Calibri"/>
                <a:sym typeface="Calibri"/>
              </a:rPr>
              <a:t>Affiliated to Tribhuvan University</a:t>
            </a:r>
            <a:endParaRPr/>
          </a:p>
        </p:txBody>
      </p:sp>
      <p:pic>
        <p:nvPicPr>
          <p:cNvPr descr="A view of a city from a window&#10;&#10;Description automatically generated" id="102" name="Google Shape;102;p1"/>
          <p:cNvPicPr preferRelativeResize="0"/>
          <p:nvPr/>
        </p:nvPicPr>
        <p:blipFill rotWithShape="1">
          <a:blip r:embed="rId3">
            <a:alphaModFix/>
          </a:blip>
          <a:srcRect b="0" l="38149" r="20900" t="0"/>
          <a:stretch/>
        </p:blipFill>
        <p:spPr>
          <a:xfrm>
            <a:off x="6864626" y="-4811"/>
            <a:ext cx="5327374" cy="6862811"/>
          </a:xfrm>
          <a:prstGeom prst="rect">
            <a:avLst/>
          </a:prstGeom>
          <a:noFill/>
          <a:ln>
            <a:noFill/>
          </a:ln>
        </p:spPr>
      </p:pic>
      <p:sp>
        <p:nvSpPr>
          <p:cNvPr id="103" name="Google Shape;103;p1"/>
          <p:cNvSpPr txBox="1"/>
          <p:nvPr/>
        </p:nvSpPr>
        <p:spPr>
          <a:xfrm>
            <a:off x="6735681" y="6596390"/>
            <a:ext cx="5910470"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lt1"/>
                </a:solidFill>
                <a:latin typeface="Calibri"/>
                <a:ea typeface="Calibri"/>
                <a:cs typeface="Calibri"/>
                <a:sym typeface="Calibri"/>
              </a:rPr>
              <a:t>Thailand, Bangkok (photo credit:Abhinay Kushwaha)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txBox="1"/>
          <p:nvPr>
            <p:ph type="title"/>
          </p:nvPr>
        </p:nvSpPr>
        <p:spPr>
          <a:xfrm>
            <a:off x="163154" y="0"/>
            <a:ext cx="6573078" cy="50951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2060"/>
              </a:buClr>
              <a:buSzPct val="100000"/>
              <a:buFont typeface="Times New Roman"/>
              <a:buNone/>
            </a:pPr>
            <a:r>
              <a:rPr b="1" i="0" lang="en-US" sz="4000" u="none" cap="none" strike="noStrike">
                <a:solidFill>
                  <a:srgbClr val="002060"/>
                </a:solidFill>
                <a:latin typeface="Times New Roman"/>
                <a:ea typeface="Times New Roman"/>
                <a:cs typeface="Times New Roman"/>
                <a:sym typeface="Times New Roman"/>
              </a:rPr>
              <a:t>LEARNING OUTCOMES</a:t>
            </a:r>
            <a:endParaRPr/>
          </a:p>
        </p:txBody>
      </p:sp>
      <p:grpSp>
        <p:nvGrpSpPr>
          <p:cNvPr id="110" name="Google Shape;110;p2"/>
          <p:cNvGrpSpPr/>
          <p:nvPr/>
        </p:nvGrpSpPr>
        <p:grpSpPr>
          <a:xfrm>
            <a:off x="92764" y="1304080"/>
            <a:ext cx="6321288" cy="4961657"/>
            <a:chOff x="0" y="518243"/>
            <a:chExt cx="6321288" cy="4961657"/>
          </a:xfrm>
        </p:grpSpPr>
        <p:sp>
          <p:nvSpPr>
            <p:cNvPr id="111" name="Google Shape;111;p2"/>
            <p:cNvSpPr/>
            <p:nvPr/>
          </p:nvSpPr>
          <p:spPr>
            <a:xfrm>
              <a:off x="0" y="975802"/>
              <a:ext cx="6321288" cy="781200"/>
            </a:xfrm>
            <a:prstGeom prst="rect">
              <a:avLst/>
            </a:prstGeom>
            <a:solidFill>
              <a:schemeClr val="lt1">
                <a:alpha val="89803"/>
              </a:schemeClr>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p:nvPr/>
          </p:nvSpPr>
          <p:spPr>
            <a:xfrm>
              <a:off x="0" y="518243"/>
              <a:ext cx="4424902" cy="91512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txBox="1"/>
            <p:nvPr/>
          </p:nvSpPr>
          <p:spPr>
            <a:xfrm>
              <a:off x="44672" y="562915"/>
              <a:ext cx="4335558" cy="825776"/>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chemeClr val="dk1"/>
                </a:buClr>
                <a:buSzPts val="2400"/>
                <a:buFont typeface="Noto Sans Symbols"/>
                <a:buNone/>
              </a:pPr>
              <a:r>
                <a:t/>
              </a:r>
              <a:endParaRPr b="1" sz="2400">
                <a:solidFill>
                  <a:srgbClr val="1F3864"/>
                </a:solidFill>
                <a:latin typeface="Times New Roman"/>
                <a:ea typeface="Times New Roman"/>
                <a:cs typeface="Times New Roman"/>
                <a:sym typeface="Times New Roman"/>
              </a:endParaRPr>
            </a:p>
            <a:p>
              <a:pPr indent="0" lvl="0" marL="0" marR="0" rtl="0" algn="l">
                <a:lnSpc>
                  <a:spcPct val="90000"/>
                </a:lnSpc>
                <a:spcBef>
                  <a:spcPts val="840"/>
                </a:spcBef>
                <a:spcAft>
                  <a:spcPts val="0"/>
                </a:spcAft>
                <a:buClr>
                  <a:srgbClr val="1F3864"/>
                </a:buClr>
                <a:buSzPts val="2400"/>
                <a:buFont typeface="Noto Sans Symbols"/>
                <a:buNone/>
              </a:pPr>
              <a:r>
                <a:rPr b="1" lang="en-US" sz="2400">
                  <a:solidFill>
                    <a:srgbClr val="1F3864"/>
                  </a:solidFill>
                  <a:latin typeface="Times New Roman"/>
                  <a:ea typeface="Times New Roman"/>
                  <a:cs typeface="Times New Roman"/>
                  <a:sym typeface="Times New Roman"/>
                </a:rPr>
                <a:t>1. Cladding (types, fixing process)</a:t>
              </a:r>
              <a:br>
                <a:rPr lang="en-US" sz="2400">
                  <a:solidFill>
                    <a:srgbClr val="000000"/>
                  </a:solidFill>
                  <a:latin typeface="Calibri"/>
                  <a:ea typeface="Calibri"/>
                  <a:cs typeface="Calibri"/>
                  <a:sym typeface="Calibri"/>
                </a:rPr>
              </a:br>
              <a:endParaRPr b="1" sz="2400">
                <a:solidFill>
                  <a:srgbClr val="1F3864"/>
                </a:solidFill>
                <a:latin typeface="Times New Roman"/>
                <a:ea typeface="Times New Roman"/>
                <a:cs typeface="Times New Roman"/>
                <a:sym typeface="Times New Roman"/>
              </a:endParaRPr>
            </a:p>
          </p:txBody>
        </p:sp>
        <p:sp>
          <p:nvSpPr>
            <p:cNvPr id="114" name="Google Shape;114;p2"/>
            <p:cNvSpPr/>
            <p:nvPr/>
          </p:nvSpPr>
          <p:spPr>
            <a:xfrm>
              <a:off x="0" y="2381962"/>
              <a:ext cx="6321288" cy="781200"/>
            </a:xfrm>
            <a:prstGeom prst="rect">
              <a:avLst/>
            </a:prstGeom>
            <a:solidFill>
              <a:schemeClr val="lt1">
                <a:alpha val="89803"/>
              </a:schemeClr>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
            <p:cNvSpPr/>
            <p:nvPr/>
          </p:nvSpPr>
          <p:spPr>
            <a:xfrm>
              <a:off x="0" y="1924403"/>
              <a:ext cx="4424902" cy="91512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txBox="1"/>
            <p:nvPr/>
          </p:nvSpPr>
          <p:spPr>
            <a:xfrm>
              <a:off x="44672" y="1969075"/>
              <a:ext cx="4335558" cy="825776"/>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rgbClr val="1F3864"/>
                </a:buClr>
                <a:buSzPts val="2400"/>
                <a:buFont typeface="Noto Sans Symbols"/>
                <a:buNone/>
              </a:pPr>
              <a:r>
                <a:rPr b="1" lang="en-US" sz="2400">
                  <a:solidFill>
                    <a:srgbClr val="1F3864"/>
                  </a:solidFill>
                  <a:latin typeface="Times New Roman"/>
                  <a:ea typeface="Times New Roman"/>
                  <a:cs typeface="Times New Roman"/>
                  <a:sym typeface="Times New Roman"/>
                </a:rPr>
                <a:t>2. Partitions &amp; Suspended ceilings</a:t>
              </a:r>
              <a:endParaRPr/>
            </a:p>
          </p:txBody>
        </p:sp>
        <p:sp>
          <p:nvSpPr>
            <p:cNvPr id="117" name="Google Shape;117;p2"/>
            <p:cNvSpPr/>
            <p:nvPr/>
          </p:nvSpPr>
          <p:spPr>
            <a:xfrm>
              <a:off x="0" y="3788122"/>
              <a:ext cx="6321288" cy="781200"/>
            </a:xfrm>
            <a:prstGeom prst="rect">
              <a:avLst/>
            </a:prstGeom>
            <a:solidFill>
              <a:schemeClr val="lt1">
                <a:alpha val="89803"/>
              </a:schemeClr>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
            <p:cNvSpPr/>
            <p:nvPr/>
          </p:nvSpPr>
          <p:spPr>
            <a:xfrm>
              <a:off x="0" y="3330563"/>
              <a:ext cx="4424902" cy="91512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
            <p:cNvSpPr txBox="1"/>
            <p:nvPr/>
          </p:nvSpPr>
          <p:spPr>
            <a:xfrm>
              <a:off x="44672" y="3375235"/>
              <a:ext cx="4335558" cy="825776"/>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rgbClr val="1F3864"/>
                </a:buClr>
                <a:buSzPts val="2400"/>
                <a:buFont typeface="Noto Sans Symbols"/>
                <a:buNone/>
              </a:pPr>
              <a:r>
                <a:rPr b="1" lang="en-US" sz="2400">
                  <a:solidFill>
                    <a:srgbClr val="1F3864"/>
                  </a:solidFill>
                  <a:latin typeface="Times New Roman"/>
                  <a:ea typeface="Times New Roman"/>
                  <a:cs typeface="Times New Roman"/>
                  <a:sym typeface="Times New Roman"/>
                </a:rPr>
                <a:t>3.</a:t>
              </a:r>
              <a:r>
                <a:rPr lang="en-US" sz="2400">
                  <a:solidFill>
                    <a:srgbClr val="000000"/>
                  </a:solidFill>
                  <a:latin typeface="Calibri"/>
                  <a:ea typeface="Calibri"/>
                  <a:cs typeface="Calibri"/>
                  <a:sym typeface="Calibri"/>
                </a:rPr>
                <a:t> </a:t>
              </a:r>
              <a:r>
                <a:rPr b="1" lang="en-US" sz="2400">
                  <a:solidFill>
                    <a:srgbClr val="1F3864"/>
                  </a:solidFill>
                  <a:latin typeface="Times New Roman"/>
                  <a:ea typeface="Times New Roman"/>
                  <a:cs typeface="Times New Roman"/>
                  <a:sym typeface="Times New Roman"/>
                </a:rPr>
                <a:t>Plastering &amp; Pointing (types and process of application)</a:t>
              </a:r>
              <a:endParaRPr/>
            </a:p>
          </p:txBody>
        </p:sp>
        <p:sp>
          <p:nvSpPr>
            <p:cNvPr id="120" name="Google Shape;120;p2"/>
            <p:cNvSpPr/>
            <p:nvPr/>
          </p:nvSpPr>
          <p:spPr>
            <a:xfrm>
              <a:off x="0" y="4698700"/>
              <a:ext cx="6321288" cy="781200"/>
            </a:xfrm>
            <a:prstGeom prst="rect">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
            <p:cNvSpPr/>
            <p:nvPr/>
          </p:nvSpPr>
          <p:spPr>
            <a:xfrm>
              <a:off x="0" y="4440169"/>
              <a:ext cx="4424902" cy="915120"/>
            </a:xfrm>
            <a:prstGeom prst="roundRect">
              <a:avLst>
                <a:gd fmla="val 16667" name="adj"/>
              </a:avLst>
            </a:prstGeom>
            <a:solidFill>
              <a:srgbClr val="BBD6EE"/>
            </a:solidFill>
            <a:ln cap="flat" cmpd="sng" w="12700">
              <a:solidFill>
                <a:srgbClr val="1E4E7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
            <p:cNvSpPr txBox="1"/>
            <p:nvPr/>
          </p:nvSpPr>
          <p:spPr>
            <a:xfrm>
              <a:off x="44672" y="4484841"/>
              <a:ext cx="4335558" cy="825776"/>
            </a:xfrm>
            <a:prstGeom prst="rect">
              <a:avLst/>
            </a:prstGeom>
            <a:noFill/>
            <a:ln>
              <a:noFill/>
            </a:ln>
          </p:spPr>
          <p:txBody>
            <a:bodyPr anchorCtr="0" anchor="ctr" bIns="0" lIns="167250" spcFirstLastPara="1" rIns="167250" wrap="square" tIns="0">
              <a:noAutofit/>
            </a:bodyPr>
            <a:lstStyle/>
            <a:p>
              <a:pPr indent="0" lvl="0" marL="0" marR="0" rtl="0" algn="l">
                <a:lnSpc>
                  <a:spcPct val="90000"/>
                </a:lnSpc>
                <a:spcBef>
                  <a:spcPts val="0"/>
                </a:spcBef>
                <a:spcAft>
                  <a:spcPts val="0"/>
                </a:spcAft>
                <a:buClr>
                  <a:srgbClr val="000000"/>
                </a:buClr>
                <a:buSzPts val="2400"/>
                <a:buFont typeface="Calibri"/>
                <a:buNone/>
              </a:pPr>
              <a:r>
                <a:rPr lang="en-US" sz="2400">
                  <a:solidFill>
                    <a:srgbClr val="000000"/>
                  </a:solidFill>
                  <a:latin typeface="Calibri"/>
                  <a:ea typeface="Calibri"/>
                  <a:cs typeface="Calibri"/>
                  <a:sym typeface="Calibri"/>
                </a:rPr>
                <a:t>4. </a:t>
              </a:r>
              <a:r>
                <a:rPr b="1" lang="en-US" sz="2400">
                  <a:solidFill>
                    <a:srgbClr val="1F3864"/>
                  </a:solidFill>
                  <a:latin typeface="Times New Roman"/>
                  <a:ea typeface="Times New Roman"/>
                  <a:cs typeface="Times New Roman"/>
                  <a:sym typeface="Times New Roman"/>
                </a:rPr>
                <a:t>Painting works in wooden, metal and masonry surfaces</a:t>
              </a:r>
              <a:endParaRPr/>
            </a:p>
          </p:txBody>
        </p:sp>
      </p:grpSp>
      <p:sp>
        <p:nvSpPr>
          <p:cNvPr id="123" name="Google Shape;123;p2"/>
          <p:cNvSpPr txBox="1"/>
          <p:nvPr/>
        </p:nvSpPr>
        <p:spPr>
          <a:xfrm>
            <a:off x="92764" y="498032"/>
            <a:ext cx="6321289"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At the end of the session students will  get acquainted to:</a:t>
            </a:r>
            <a:endParaRPr/>
          </a:p>
        </p:txBody>
      </p:sp>
      <p:pic>
        <p:nvPicPr>
          <p:cNvPr id="124" name="Google Shape;124;p2"/>
          <p:cNvPicPr preferRelativeResize="0"/>
          <p:nvPr/>
        </p:nvPicPr>
        <p:blipFill rotWithShape="1">
          <a:blip r:embed="rId3">
            <a:alphaModFix/>
          </a:blip>
          <a:srcRect b="0" l="0" r="0" t="0"/>
          <a:stretch/>
        </p:blipFill>
        <p:spPr>
          <a:xfrm>
            <a:off x="6736232" y="1635323"/>
            <a:ext cx="5205332" cy="3904000"/>
          </a:xfrm>
          <a:prstGeom prst="rect">
            <a:avLst/>
          </a:prstGeom>
          <a:noFill/>
          <a:ln>
            <a:noFill/>
          </a:ln>
        </p:spPr>
      </p:pic>
      <p:sp>
        <p:nvSpPr>
          <p:cNvPr id="125" name="Google Shape;125;p2"/>
          <p:cNvSpPr txBox="1"/>
          <p:nvPr/>
        </p:nvSpPr>
        <p:spPr>
          <a:xfrm>
            <a:off x="6906744" y="5749185"/>
            <a:ext cx="486430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Different cladding materials used in facade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3"/>
          <p:cNvSpPr txBox="1"/>
          <p:nvPr/>
        </p:nvSpPr>
        <p:spPr>
          <a:xfrm>
            <a:off x="29981" y="1096972"/>
            <a:ext cx="10538085"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"Cladding" refers to the components that are linked to the structure of a building to form non-structural external surfaces.[5]</a:t>
            </a:r>
            <a:endParaRPr/>
          </a:p>
        </p:txBody>
      </p:sp>
      <p:sp>
        <p:nvSpPr>
          <p:cNvPr id="131" name="Google Shape;131;p3"/>
          <p:cNvSpPr txBox="1"/>
          <p:nvPr/>
        </p:nvSpPr>
        <p:spPr>
          <a:xfrm>
            <a:off x="29981" y="2505091"/>
            <a:ext cx="10538085"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Cladding systems have important functions in buildings. They can confer thermal insulation, protect internal spaces from the weather and–just as important–give the building a "face", improving its appearance and clearly identifying the element of design.[5]</a:t>
            </a:r>
            <a:endParaRPr sz="2400">
              <a:solidFill>
                <a:schemeClr val="dk1"/>
              </a:solidFill>
              <a:latin typeface="Times New Roman"/>
              <a:ea typeface="Times New Roman"/>
              <a:cs typeface="Times New Roman"/>
              <a:sym typeface="Times New Roman"/>
            </a:endParaRPr>
          </a:p>
        </p:txBody>
      </p:sp>
      <p:sp>
        <p:nvSpPr>
          <p:cNvPr id="132" name="Google Shape;132;p3"/>
          <p:cNvSpPr txBox="1"/>
          <p:nvPr/>
        </p:nvSpPr>
        <p:spPr>
          <a:xfrm>
            <a:off x="29980" y="4651873"/>
            <a:ext cx="10672997"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rgbClr val="303030"/>
                </a:solidFill>
                <a:latin typeface="Times New Roman"/>
                <a:ea typeface="Times New Roman"/>
                <a:cs typeface="Times New Roman"/>
                <a:sym typeface="Times New Roman"/>
              </a:rPr>
              <a:t>T</a:t>
            </a:r>
            <a:r>
              <a:rPr b="0" i="0" lang="en-US" sz="2400">
                <a:solidFill>
                  <a:srgbClr val="303030"/>
                </a:solidFill>
                <a:latin typeface="Times New Roman"/>
                <a:ea typeface="Times New Roman"/>
                <a:cs typeface="Times New Roman"/>
                <a:sym typeface="Times New Roman"/>
              </a:rPr>
              <a:t>here are currently multiple possibilities of materials, colors, weights, textures, anchoring systems, and many other variables available. Below, we outline some of the main materials used for façade cladding, and the projects that use them in a remarkable way.[5]</a:t>
            </a:r>
            <a:endParaRPr sz="2400">
              <a:solidFill>
                <a:schemeClr val="dk1"/>
              </a:solidFill>
              <a:latin typeface="Times New Roman"/>
              <a:ea typeface="Times New Roman"/>
              <a:cs typeface="Times New Roman"/>
              <a:sym typeface="Times New Roman"/>
            </a:endParaRPr>
          </a:p>
        </p:txBody>
      </p:sp>
      <p:sp>
        <p:nvSpPr>
          <p:cNvPr id="133" name="Google Shape;133;p3"/>
          <p:cNvSpPr txBox="1"/>
          <p:nvPr/>
        </p:nvSpPr>
        <p:spPr>
          <a:xfrm>
            <a:off x="284814" y="359764"/>
            <a:ext cx="2773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CLADDING: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4"/>
          <p:cNvSpPr txBox="1"/>
          <p:nvPr>
            <p:ph type="title"/>
          </p:nvPr>
        </p:nvSpPr>
        <p:spPr>
          <a:xfrm>
            <a:off x="184879" y="210370"/>
            <a:ext cx="7886700" cy="990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mbria"/>
              <a:buNone/>
            </a:pPr>
            <a:r>
              <a:rPr b="1" lang="en-US" sz="3200" u="sng">
                <a:latin typeface="Cambria"/>
                <a:ea typeface="Cambria"/>
                <a:cs typeface="Cambria"/>
                <a:sym typeface="Cambria"/>
              </a:rPr>
              <a:t>Functions of Cladding</a:t>
            </a:r>
            <a:endParaRPr sz="3200" u="sng">
              <a:latin typeface="Cambria"/>
              <a:ea typeface="Cambria"/>
              <a:cs typeface="Cambria"/>
              <a:sym typeface="Cambria"/>
            </a:endParaRPr>
          </a:p>
        </p:txBody>
      </p:sp>
      <p:sp>
        <p:nvSpPr>
          <p:cNvPr id="139" name="Google Shape;139;p4"/>
          <p:cNvSpPr txBox="1"/>
          <p:nvPr>
            <p:ph idx="1" type="body"/>
          </p:nvPr>
        </p:nvSpPr>
        <p:spPr>
          <a:xfrm>
            <a:off x="0" y="1499016"/>
            <a:ext cx="6575685" cy="4800600"/>
          </a:xfrm>
          <a:prstGeom prst="rect">
            <a:avLst/>
          </a:prstGeom>
          <a:noFill/>
          <a:ln>
            <a:noFill/>
          </a:ln>
        </p:spPr>
        <p:txBody>
          <a:bodyPr anchorCtr="0" anchor="t" bIns="45700" lIns="91425" spcFirstLastPara="1" rIns="91425" wrap="square" tIns="45700">
            <a:normAutofit/>
          </a:bodyPr>
          <a:lstStyle/>
          <a:p>
            <a:pPr indent="-228600" lvl="1" marL="234950" rtl="0" algn="just">
              <a:lnSpc>
                <a:spcPct val="90000"/>
              </a:lnSpc>
              <a:spcBef>
                <a:spcPts val="0"/>
              </a:spcBef>
              <a:spcAft>
                <a:spcPts val="0"/>
              </a:spcAft>
              <a:buClr>
                <a:schemeClr val="dk1"/>
              </a:buClr>
              <a:buSzPts val="2800"/>
              <a:buChar char="•"/>
            </a:pPr>
            <a:r>
              <a:rPr lang="en-US" sz="2800"/>
              <a:t>To provide necessary resistance to rain penetration.[1]</a:t>
            </a:r>
            <a:endParaRPr/>
          </a:p>
          <a:p>
            <a:pPr indent="-228600" lvl="1" marL="234950" rtl="0" algn="just">
              <a:lnSpc>
                <a:spcPct val="90000"/>
              </a:lnSpc>
              <a:spcBef>
                <a:spcPts val="500"/>
              </a:spcBef>
              <a:spcAft>
                <a:spcPts val="0"/>
              </a:spcAft>
              <a:buClr>
                <a:schemeClr val="dk1"/>
              </a:buClr>
              <a:buSzPts val="2800"/>
              <a:buChar char="•"/>
            </a:pPr>
            <a:r>
              <a:rPr lang="en-US" sz="2800"/>
              <a:t>To resist both positive and negative wind pressures.[1]</a:t>
            </a:r>
            <a:endParaRPr/>
          </a:p>
          <a:p>
            <a:pPr indent="-228600" lvl="1" marL="234950" rtl="0" algn="just">
              <a:lnSpc>
                <a:spcPct val="90000"/>
              </a:lnSpc>
              <a:spcBef>
                <a:spcPts val="500"/>
              </a:spcBef>
              <a:spcAft>
                <a:spcPts val="0"/>
              </a:spcAft>
              <a:buClr>
                <a:schemeClr val="dk1"/>
              </a:buClr>
              <a:buSzPts val="2800"/>
              <a:buChar char="•"/>
            </a:pPr>
            <a:r>
              <a:rPr lang="en-US" sz="2800"/>
              <a:t>To provide required degree of thermal/sound insulation.[1]</a:t>
            </a:r>
            <a:endParaRPr/>
          </a:p>
          <a:p>
            <a:pPr indent="-228600" lvl="1" marL="234950" rtl="0" algn="just">
              <a:lnSpc>
                <a:spcPct val="90000"/>
              </a:lnSpc>
              <a:spcBef>
                <a:spcPts val="500"/>
              </a:spcBef>
              <a:spcAft>
                <a:spcPts val="0"/>
              </a:spcAft>
              <a:buClr>
                <a:schemeClr val="dk1"/>
              </a:buClr>
              <a:buSzPts val="2800"/>
              <a:buChar char="•"/>
            </a:pPr>
            <a:r>
              <a:rPr lang="en-US" sz="2800"/>
              <a:t>To give required degree of fire resistance.[1]</a:t>
            </a:r>
            <a:endParaRPr/>
          </a:p>
          <a:p>
            <a:pPr indent="-228600" lvl="1" marL="234950" rtl="0" algn="just">
              <a:lnSpc>
                <a:spcPct val="90000"/>
              </a:lnSpc>
              <a:spcBef>
                <a:spcPts val="500"/>
              </a:spcBef>
              <a:spcAft>
                <a:spcPts val="0"/>
              </a:spcAft>
              <a:buClr>
                <a:schemeClr val="dk1"/>
              </a:buClr>
              <a:buSzPts val="2800"/>
              <a:buChar char="•"/>
            </a:pPr>
            <a:r>
              <a:rPr lang="en-US" sz="2800"/>
              <a:t>To generate aesthetic appearance (facade) of a building.</a:t>
            </a:r>
            <a:endParaRPr/>
          </a:p>
          <a:p>
            <a:pPr indent="0" lvl="1" marL="6350" rtl="0" algn="just">
              <a:lnSpc>
                <a:spcPct val="90000"/>
              </a:lnSpc>
              <a:spcBef>
                <a:spcPts val="500"/>
              </a:spcBef>
              <a:spcAft>
                <a:spcPts val="0"/>
              </a:spcAft>
              <a:buClr>
                <a:schemeClr val="dk1"/>
              </a:buClr>
              <a:buSzPts val="2800"/>
              <a:buNone/>
            </a:pPr>
            <a:r>
              <a:t/>
            </a:r>
            <a:endParaRPr sz="2800"/>
          </a:p>
          <a:p>
            <a:pPr indent="-50800" lvl="1" marL="234950" rtl="0" algn="just">
              <a:lnSpc>
                <a:spcPct val="90000"/>
              </a:lnSpc>
              <a:spcBef>
                <a:spcPts val="500"/>
              </a:spcBef>
              <a:spcAft>
                <a:spcPts val="0"/>
              </a:spcAft>
              <a:buClr>
                <a:schemeClr val="dk1"/>
              </a:buClr>
              <a:buSzPts val="2800"/>
              <a:buNone/>
            </a:pPr>
            <a:r>
              <a:t/>
            </a:r>
            <a:endParaRPr sz="2800"/>
          </a:p>
          <a:p>
            <a:pPr indent="-50800" lvl="1" marL="234950" rtl="0" algn="just">
              <a:lnSpc>
                <a:spcPct val="90000"/>
              </a:lnSpc>
              <a:spcBef>
                <a:spcPts val="500"/>
              </a:spcBef>
              <a:spcAft>
                <a:spcPts val="0"/>
              </a:spcAft>
              <a:buClr>
                <a:schemeClr val="dk1"/>
              </a:buClr>
              <a:buSzPts val="2800"/>
              <a:buNone/>
            </a:pPr>
            <a:r>
              <a:t/>
            </a:r>
            <a:endParaRPr sz="2800"/>
          </a:p>
        </p:txBody>
      </p:sp>
      <p:pic>
        <p:nvPicPr>
          <p:cNvPr id="140" name="Google Shape;140;p4"/>
          <p:cNvPicPr preferRelativeResize="0"/>
          <p:nvPr/>
        </p:nvPicPr>
        <p:blipFill rotWithShape="1">
          <a:blip r:embed="rId3">
            <a:alphaModFix/>
          </a:blip>
          <a:srcRect b="0" l="0" r="0" t="0"/>
          <a:stretch/>
        </p:blipFill>
        <p:spPr>
          <a:xfrm>
            <a:off x="6817245" y="1499016"/>
            <a:ext cx="5248119" cy="3936089"/>
          </a:xfrm>
          <a:prstGeom prst="rect">
            <a:avLst/>
          </a:prstGeom>
          <a:noFill/>
          <a:ln>
            <a:noFill/>
          </a:ln>
        </p:spPr>
      </p:pic>
      <p:sp>
        <p:nvSpPr>
          <p:cNvPr id="141" name="Google Shape;141;p4"/>
          <p:cNvSpPr txBox="1"/>
          <p:nvPr/>
        </p:nvSpPr>
        <p:spPr>
          <a:xfrm>
            <a:off x="8257081" y="5548485"/>
            <a:ext cx="266824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cladding materials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grpSp>
        <p:nvGrpSpPr>
          <p:cNvPr id="146" name="Google Shape;146;p5"/>
          <p:cNvGrpSpPr/>
          <p:nvPr/>
        </p:nvGrpSpPr>
        <p:grpSpPr>
          <a:xfrm>
            <a:off x="481271" y="591289"/>
            <a:ext cx="11036611" cy="5675421"/>
            <a:chOff x="481271" y="591289"/>
            <a:chExt cx="11036611" cy="5675421"/>
          </a:xfrm>
        </p:grpSpPr>
        <p:sp>
          <p:nvSpPr>
            <p:cNvPr id="147" name="Google Shape;147;p5"/>
            <p:cNvSpPr/>
            <p:nvPr/>
          </p:nvSpPr>
          <p:spPr>
            <a:xfrm>
              <a:off x="496259" y="591289"/>
              <a:ext cx="4257830" cy="5675421"/>
            </a:xfrm>
            <a:prstGeom prst="rect">
              <a:avLst/>
            </a:prstGeom>
            <a:blipFill rotWithShape="1">
              <a:blip r:embed="rId3">
                <a:alphaModFix/>
              </a:blip>
              <a:stretch>
                <a:fillRect b="-3999" l="0" r="0" t="-3999"/>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5"/>
            <p:cNvSpPr/>
            <p:nvPr/>
          </p:nvSpPr>
          <p:spPr>
            <a:xfrm>
              <a:off x="3692427" y="2130028"/>
              <a:ext cx="2019000" cy="2101381"/>
            </a:xfrm>
            <a:prstGeom prst="roundRect">
              <a:avLst>
                <a:gd fmla="val 10000" name="adj"/>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5"/>
            <p:cNvSpPr txBox="1"/>
            <p:nvPr/>
          </p:nvSpPr>
          <p:spPr>
            <a:xfrm>
              <a:off x="3751561" y="2189162"/>
              <a:ext cx="1900732" cy="1983113"/>
            </a:xfrm>
            <a:prstGeom prst="rect">
              <a:avLst/>
            </a:prstGeom>
            <a:noFill/>
            <a:ln>
              <a:noFill/>
            </a:ln>
          </p:spPr>
          <p:txBody>
            <a:bodyPr anchorCtr="0" anchor="ctr" bIns="41900" lIns="41900" spcFirstLastPara="1" rIns="41900" wrap="square" tIns="41900">
              <a:noAutofit/>
            </a:bodyPr>
            <a:lstStyle/>
            <a:p>
              <a:pPr indent="0" lvl="0" marL="0" marR="0" rtl="0" algn="just">
                <a:lnSpc>
                  <a:spcPct val="90000"/>
                </a:lnSpc>
                <a:spcBef>
                  <a:spcPts val="0"/>
                </a:spcBef>
                <a:spcAft>
                  <a:spcPts val="0"/>
                </a:spcAft>
                <a:buClr>
                  <a:schemeClr val="dk1"/>
                </a:buClr>
                <a:buSzPts val="1100"/>
                <a:buFont typeface="Times New Roman"/>
                <a:buNone/>
              </a:pPr>
              <a:r>
                <a:rPr b="0" i="0" lang="en-US" sz="1100">
                  <a:solidFill>
                    <a:schemeClr val="dk1"/>
                  </a:solidFill>
                  <a:latin typeface="Times New Roman"/>
                  <a:ea typeface="Times New Roman"/>
                  <a:cs typeface="Times New Roman"/>
                  <a:sym typeface="Times New Roman"/>
                </a:rPr>
                <a:t>ACM is the acronym for "Aluminum composite material", a type of high-strength coating which consists of a three-layer panel, with two pre-painted aluminum plates connected to a polyethylene core (PE). ACM panels are applied to interiors and exteriors, with good dimensional stability, low weight and an elegant appearance that can have endless colors and textures.[5]</a:t>
              </a:r>
              <a:endParaRPr sz="1100">
                <a:solidFill>
                  <a:schemeClr val="dk1"/>
                </a:solidFill>
                <a:latin typeface="Times New Roman"/>
                <a:ea typeface="Times New Roman"/>
                <a:cs typeface="Times New Roman"/>
                <a:sym typeface="Times New Roman"/>
              </a:endParaRPr>
            </a:p>
          </p:txBody>
        </p:sp>
        <p:sp>
          <p:nvSpPr>
            <p:cNvPr id="150" name="Google Shape;150;p5"/>
            <p:cNvSpPr/>
            <p:nvPr/>
          </p:nvSpPr>
          <p:spPr>
            <a:xfrm>
              <a:off x="481271" y="592513"/>
              <a:ext cx="4257830" cy="62122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5"/>
            <p:cNvSpPr txBox="1"/>
            <p:nvPr/>
          </p:nvSpPr>
          <p:spPr>
            <a:xfrm>
              <a:off x="481271" y="592513"/>
              <a:ext cx="4257830" cy="62122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Calibri"/>
                <a:buNone/>
              </a:pPr>
              <a:r>
                <a:rPr b="1" i="0" lang="en-US" sz="2000">
                  <a:solidFill>
                    <a:schemeClr val="lt1"/>
                  </a:solidFill>
                  <a:latin typeface="Calibri"/>
                  <a:ea typeface="Calibri"/>
                  <a:cs typeface="Calibri"/>
                  <a:sym typeface="Calibri"/>
                </a:rPr>
                <a:t>ACM (Aluminum Composite Material)</a:t>
              </a:r>
              <a:endParaRPr sz="2000">
                <a:solidFill>
                  <a:schemeClr val="lt1"/>
                </a:solidFill>
                <a:latin typeface="Calibri"/>
                <a:ea typeface="Calibri"/>
                <a:cs typeface="Calibri"/>
                <a:sym typeface="Calibri"/>
              </a:endParaRPr>
            </a:p>
          </p:txBody>
        </p:sp>
        <p:sp>
          <p:nvSpPr>
            <p:cNvPr id="152" name="Google Shape;152;p5"/>
            <p:cNvSpPr/>
            <p:nvPr/>
          </p:nvSpPr>
          <p:spPr>
            <a:xfrm>
              <a:off x="7245065" y="591289"/>
              <a:ext cx="4257830" cy="5675421"/>
            </a:xfrm>
            <a:prstGeom prst="rect">
              <a:avLst/>
            </a:prstGeom>
            <a:blipFill rotWithShape="1">
              <a:blip r:embed="rId4">
                <a:alphaModFix/>
              </a:blip>
              <a:stretch>
                <a:fillRect b="0" l="-40998" r="-40998"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5"/>
            <p:cNvSpPr/>
            <p:nvPr/>
          </p:nvSpPr>
          <p:spPr>
            <a:xfrm>
              <a:off x="5869227" y="2115045"/>
              <a:ext cx="2019000" cy="2101381"/>
            </a:xfrm>
            <a:prstGeom prst="roundRect">
              <a:avLst>
                <a:gd fmla="val 10000" name="adj"/>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5"/>
            <p:cNvSpPr txBox="1"/>
            <p:nvPr/>
          </p:nvSpPr>
          <p:spPr>
            <a:xfrm>
              <a:off x="5928361" y="2174179"/>
              <a:ext cx="1900732" cy="1983113"/>
            </a:xfrm>
            <a:prstGeom prst="rect">
              <a:avLst/>
            </a:prstGeom>
            <a:noFill/>
            <a:ln>
              <a:noFill/>
            </a:ln>
          </p:spPr>
          <p:txBody>
            <a:bodyPr anchorCtr="0" anchor="ctr" bIns="57150" lIns="57150" spcFirstLastPara="1" rIns="57150" wrap="square" tIns="57150">
              <a:noAutofit/>
            </a:bodyPr>
            <a:lstStyle/>
            <a:p>
              <a:pPr indent="0" lvl="0" marL="0" marR="0" rtl="0" algn="just">
                <a:lnSpc>
                  <a:spcPct val="90000"/>
                </a:lnSpc>
                <a:spcBef>
                  <a:spcPts val="0"/>
                </a:spcBef>
                <a:spcAft>
                  <a:spcPts val="0"/>
                </a:spcAft>
                <a:buClr>
                  <a:schemeClr val="dk1"/>
                </a:buClr>
                <a:buSzPts val="1500"/>
                <a:buFont typeface="Times New Roman"/>
                <a:buNone/>
              </a:pPr>
              <a:r>
                <a:rPr b="0" i="0" lang="en-US" sz="1500">
                  <a:solidFill>
                    <a:schemeClr val="dk1"/>
                  </a:solidFill>
                  <a:latin typeface="Times New Roman"/>
                  <a:ea typeface="Times New Roman"/>
                  <a:cs typeface="Times New Roman"/>
                  <a:sym typeface="Times New Roman"/>
                </a:rPr>
                <a:t>Ceramics are formed through the burning of clay. Most modern processes add several other components to the mixture, resulting in extremely sturdy products which can take on any shape[5]</a:t>
              </a:r>
              <a:endParaRPr sz="1500">
                <a:solidFill>
                  <a:schemeClr val="dk1"/>
                </a:solidFill>
                <a:latin typeface="Times New Roman"/>
                <a:ea typeface="Times New Roman"/>
                <a:cs typeface="Times New Roman"/>
                <a:sym typeface="Times New Roman"/>
              </a:endParaRPr>
            </a:p>
          </p:txBody>
        </p:sp>
        <p:sp>
          <p:nvSpPr>
            <p:cNvPr id="155" name="Google Shape;155;p5"/>
            <p:cNvSpPr/>
            <p:nvPr/>
          </p:nvSpPr>
          <p:spPr>
            <a:xfrm>
              <a:off x="7260052" y="607503"/>
              <a:ext cx="4257830" cy="62122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5"/>
            <p:cNvSpPr txBox="1"/>
            <p:nvPr/>
          </p:nvSpPr>
          <p:spPr>
            <a:xfrm>
              <a:off x="7260052" y="607503"/>
              <a:ext cx="4257830" cy="62122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Calibri"/>
                <a:buNone/>
              </a:pPr>
              <a:r>
                <a:rPr b="1" i="0" lang="en-US" sz="2000">
                  <a:solidFill>
                    <a:schemeClr val="lt1"/>
                  </a:solidFill>
                  <a:latin typeface="Calibri"/>
                  <a:ea typeface="Calibri"/>
                  <a:cs typeface="Calibri"/>
                  <a:sym typeface="Calibri"/>
                </a:rPr>
                <a:t>Ceramics</a:t>
              </a:r>
              <a:endParaRPr sz="2000">
                <a:solidFill>
                  <a:schemeClr val="lt1"/>
                </a:solidFill>
                <a:latin typeface="Calibri"/>
                <a:ea typeface="Calibri"/>
                <a:cs typeface="Calibri"/>
                <a:sym typeface="Calibri"/>
              </a:endParaRPr>
            </a:p>
          </p:txBody>
        </p:sp>
      </p:grpSp>
      <p:sp>
        <p:nvSpPr>
          <p:cNvPr id="157" name="Google Shape;157;p5"/>
          <p:cNvSpPr txBox="1"/>
          <p:nvPr/>
        </p:nvSpPr>
        <p:spPr>
          <a:xfrm>
            <a:off x="1394085" y="6208638"/>
            <a:ext cx="1079791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cladding materials(Source: Souza, E.(2022,15</a:t>
            </a:r>
            <a:r>
              <a:rPr baseline="30000" lang="en-US" sz="1800">
                <a:solidFill>
                  <a:schemeClr val="dk1"/>
                </a:solidFill>
                <a:latin typeface="Calibri"/>
                <a:ea typeface="Calibri"/>
                <a:cs typeface="Calibri"/>
                <a:sym typeface="Calibri"/>
              </a:rPr>
              <a:t>th</a:t>
            </a:r>
            <a:r>
              <a:rPr lang="en-US" sz="1800">
                <a:solidFill>
                  <a:schemeClr val="dk1"/>
                </a:solidFill>
                <a:latin typeface="Calibri"/>
                <a:ea typeface="Calibri"/>
                <a:cs typeface="Calibri"/>
                <a:sym typeface="Calibri"/>
              </a:rPr>
              <a:t> April):Online)</a:t>
            </a:r>
            <a:r>
              <a:rPr lang="en-US" sz="1800" u="sng">
                <a:solidFill>
                  <a:schemeClr val="dk1"/>
                </a:solidFill>
                <a:latin typeface="Calibri"/>
                <a:ea typeface="Calibri"/>
                <a:cs typeface="Calibri"/>
                <a:sym typeface="Calibri"/>
                <a:hlinkClick r:id="rId5">
                  <a:extLst>
                    <a:ext uri="{A12FA001-AC4F-418D-AE19-62706E023703}">
                      <ahyp:hlinkClr val="tx"/>
                    </a:ext>
                  </a:extLst>
                </a:hlinkClick>
              </a:rPr>
              <a:t>https://www.archdaily.com/979639/what-materials-can-be-used-for-facade-cladding?ad_source=search&amp;ad_medium=search_result_articles</a:t>
            </a:r>
            <a:r>
              <a:rPr lang="en-US" sz="1800">
                <a:solidFill>
                  <a:schemeClr val="dk1"/>
                </a:solidFill>
                <a:latin typeface="Calibri"/>
                <a:ea typeface="Calibri"/>
                <a:cs typeface="Calibri"/>
                <a:sym typeface="Calibri"/>
              </a:rPr>
              <a:t> </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grpSp>
        <p:nvGrpSpPr>
          <p:cNvPr id="162" name="Google Shape;162;p6"/>
          <p:cNvGrpSpPr/>
          <p:nvPr/>
        </p:nvGrpSpPr>
        <p:grpSpPr>
          <a:xfrm>
            <a:off x="466030" y="771391"/>
            <a:ext cx="11459571" cy="5315216"/>
            <a:chOff x="466030" y="771391"/>
            <a:chExt cx="11459571" cy="5315216"/>
          </a:xfrm>
        </p:grpSpPr>
        <p:sp>
          <p:nvSpPr>
            <p:cNvPr id="163" name="Google Shape;163;p6"/>
            <p:cNvSpPr/>
            <p:nvPr/>
          </p:nvSpPr>
          <p:spPr>
            <a:xfrm>
              <a:off x="466030" y="771391"/>
              <a:ext cx="4769644" cy="5315216"/>
            </a:xfrm>
            <a:prstGeom prst="rect">
              <a:avLst/>
            </a:prstGeom>
            <a:blipFill rotWithShape="1">
              <a:blip r:embed="rId3">
                <a:alphaModFix/>
              </a:blip>
              <a:stretch>
                <a:fillRect b="0" l="-75995" r="-75995"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6"/>
            <p:cNvSpPr/>
            <p:nvPr/>
          </p:nvSpPr>
          <p:spPr>
            <a:xfrm>
              <a:off x="3850369" y="2212470"/>
              <a:ext cx="1890859" cy="1968012"/>
            </a:xfrm>
            <a:prstGeom prst="roundRect">
              <a:avLst>
                <a:gd fmla="val 10000" name="adj"/>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6"/>
            <p:cNvSpPr txBox="1"/>
            <p:nvPr/>
          </p:nvSpPr>
          <p:spPr>
            <a:xfrm>
              <a:off x="3905750" y="2267851"/>
              <a:ext cx="1780097" cy="1857250"/>
            </a:xfrm>
            <a:prstGeom prst="rect">
              <a:avLst/>
            </a:prstGeom>
            <a:noFill/>
            <a:ln>
              <a:noFill/>
            </a:ln>
          </p:spPr>
          <p:txBody>
            <a:bodyPr anchorCtr="0" anchor="ctr" bIns="45700" lIns="45700" spcFirstLastPara="1" rIns="45700" wrap="square" tIns="45700">
              <a:noAutofit/>
            </a:bodyPr>
            <a:lstStyle/>
            <a:p>
              <a:pPr indent="0" lvl="0" marL="0" marR="0" rtl="0" algn="just">
                <a:lnSpc>
                  <a:spcPct val="90000"/>
                </a:lnSpc>
                <a:spcBef>
                  <a:spcPts val="0"/>
                </a:spcBef>
                <a:spcAft>
                  <a:spcPts val="0"/>
                </a:spcAft>
                <a:buClr>
                  <a:schemeClr val="dk1"/>
                </a:buClr>
                <a:buSzPts val="1200"/>
                <a:buFont typeface="Times New Roman"/>
                <a:buNone/>
              </a:pPr>
              <a:r>
                <a:rPr b="0" i="0" lang="en-US" sz="1200">
                  <a:solidFill>
                    <a:schemeClr val="dk1"/>
                  </a:solidFill>
                  <a:latin typeface="Times New Roman"/>
                  <a:ea typeface="Times New Roman"/>
                  <a:cs typeface="Times New Roman"/>
                  <a:sym typeface="Times New Roman"/>
                </a:rPr>
                <a:t>Wood can bring warmth and heat to any project; its natural and distinct shades and tonalities make it a material that can please all manner of tastes.[5]</a:t>
              </a:r>
              <a:endParaRPr sz="1200">
                <a:solidFill>
                  <a:schemeClr val="dk1"/>
                </a:solidFill>
                <a:latin typeface="Times New Roman"/>
                <a:ea typeface="Times New Roman"/>
                <a:cs typeface="Times New Roman"/>
                <a:sym typeface="Times New Roman"/>
              </a:endParaRPr>
            </a:p>
          </p:txBody>
        </p:sp>
        <p:sp>
          <p:nvSpPr>
            <p:cNvPr id="166" name="Google Shape;166;p6"/>
            <p:cNvSpPr/>
            <p:nvPr/>
          </p:nvSpPr>
          <p:spPr>
            <a:xfrm>
              <a:off x="843017" y="772538"/>
              <a:ext cx="3987596" cy="581793"/>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6"/>
            <p:cNvSpPr txBox="1"/>
            <p:nvPr/>
          </p:nvSpPr>
          <p:spPr>
            <a:xfrm>
              <a:off x="843017" y="772538"/>
              <a:ext cx="3987596" cy="581793"/>
            </a:xfrm>
            <a:prstGeom prst="rect">
              <a:avLst/>
            </a:prstGeom>
            <a:noFill/>
            <a:ln>
              <a:noFill/>
            </a:ln>
          </p:spPr>
          <p:txBody>
            <a:bodyPr anchorCtr="0" anchor="ctr" bIns="99050" lIns="99050" spcFirstLastPara="1" rIns="99050" wrap="square" tIns="99050">
              <a:noAutofit/>
            </a:bodyPr>
            <a:lstStyle/>
            <a:p>
              <a:pPr indent="0" lvl="0" marL="0" marR="0" rtl="0" algn="ctr">
                <a:lnSpc>
                  <a:spcPct val="90000"/>
                </a:lnSpc>
                <a:spcBef>
                  <a:spcPts val="0"/>
                </a:spcBef>
                <a:spcAft>
                  <a:spcPts val="0"/>
                </a:spcAft>
                <a:buClr>
                  <a:schemeClr val="lt1"/>
                </a:buClr>
                <a:buSzPts val="2600"/>
                <a:buFont typeface="Calibri"/>
                <a:buNone/>
              </a:pPr>
              <a:r>
                <a:rPr b="1" i="0" lang="en-US" sz="2600">
                  <a:solidFill>
                    <a:schemeClr val="lt1"/>
                  </a:solidFill>
                  <a:latin typeface="Calibri"/>
                  <a:ea typeface="Calibri"/>
                  <a:cs typeface="Calibri"/>
                  <a:sym typeface="Calibri"/>
                </a:rPr>
                <a:t>Wood</a:t>
              </a:r>
              <a:endParaRPr sz="2600">
                <a:solidFill>
                  <a:schemeClr val="lt1"/>
                </a:solidFill>
                <a:latin typeface="Calibri"/>
                <a:ea typeface="Calibri"/>
                <a:cs typeface="Calibri"/>
                <a:sym typeface="Calibri"/>
              </a:endParaRPr>
            </a:p>
          </p:txBody>
        </p:sp>
        <p:sp>
          <p:nvSpPr>
            <p:cNvPr id="168" name="Google Shape;168;p6"/>
            <p:cNvSpPr/>
            <p:nvPr/>
          </p:nvSpPr>
          <p:spPr>
            <a:xfrm>
              <a:off x="7177530" y="771391"/>
              <a:ext cx="4748071" cy="5315216"/>
            </a:xfrm>
            <a:prstGeom prst="rect">
              <a:avLst/>
            </a:prstGeom>
            <a:blipFill rotWithShape="1">
              <a:blip r:embed="rId4">
                <a:alphaModFix/>
              </a:blip>
              <a:stretch>
                <a:fillRect b="0" l="-34999" r="-34999"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6"/>
            <p:cNvSpPr/>
            <p:nvPr/>
          </p:nvSpPr>
          <p:spPr>
            <a:xfrm>
              <a:off x="6269250" y="2198438"/>
              <a:ext cx="1890859" cy="1968012"/>
            </a:xfrm>
            <a:prstGeom prst="roundRect">
              <a:avLst>
                <a:gd fmla="val 10000" name="adj"/>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6"/>
            <p:cNvSpPr txBox="1"/>
            <p:nvPr/>
          </p:nvSpPr>
          <p:spPr>
            <a:xfrm>
              <a:off x="6324631" y="2253819"/>
              <a:ext cx="1780097" cy="1857250"/>
            </a:xfrm>
            <a:prstGeom prst="rect">
              <a:avLst/>
            </a:prstGeom>
            <a:noFill/>
            <a:ln>
              <a:noFill/>
            </a:ln>
          </p:spPr>
          <p:txBody>
            <a:bodyPr anchorCtr="0" anchor="ctr" bIns="45700" lIns="45700" spcFirstLastPara="1" rIns="45700" wrap="square" tIns="45700">
              <a:noAutofit/>
            </a:bodyPr>
            <a:lstStyle/>
            <a:p>
              <a:pPr indent="0" lvl="0" marL="0" marR="0" rtl="0" algn="just">
                <a:lnSpc>
                  <a:spcPct val="90000"/>
                </a:lnSpc>
                <a:spcBef>
                  <a:spcPts val="0"/>
                </a:spcBef>
                <a:spcAft>
                  <a:spcPts val="0"/>
                </a:spcAft>
                <a:buClr>
                  <a:srgbClr val="303030"/>
                </a:buClr>
                <a:buSzPts val="1200"/>
                <a:buFont typeface="Times New Roman"/>
                <a:buNone/>
              </a:pPr>
              <a:r>
                <a:rPr b="0" i="0" lang="en-US" sz="1200">
                  <a:solidFill>
                    <a:srgbClr val="303030"/>
                  </a:solidFill>
                  <a:latin typeface="Times New Roman"/>
                  <a:ea typeface="Times New Roman"/>
                  <a:cs typeface="Times New Roman"/>
                  <a:sym typeface="Times New Roman"/>
                </a:rPr>
                <a:t>With shades ranging from dark gray to black, natural stone façades such as </a:t>
              </a:r>
              <a:r>
                <a:rPr lang="en-US" sz="1200">
                  <a:solidFill>
                    <a:schemeClr val="dk1"/>
                  </a:solidFill>
                  <a:latin typeface="Times New Roman"/>
                  <a:ea typeface="Times New Roman"/>
                  <a:cs typeface="Times New Roman"/>
                  <a:sym typeface="Times New Roman"/>
                </a:rPr>
                <a:t>slate</a:t>
              </a:r>
              <a:r>
                <a:rPr b="0" i="0" lang="en-US" sz="1200">
                  <a:solidFill>
                    <a:srgbClr val="303030"/>
                  </a:solidFill>
                  <a:latin typeface="Times New Roman"/>
                  <a:ea typeface="Times New Roman"/>
                  <a:cs typeface="Times New Roman"/>
                  <a:sym typeface="Times New Roman"/>
                </a:rPr>
                <a:t> adds thermal comfort and ease of installation for ventilated façades. The slate supports extreme temperatures, barely accumulates snow, has fire resistance and is totally waterproof.[5]</a:t>
              </a:r>
              <a:endParaRPr sz="1200">
                <a:solidFill>
                  <a:schemeClr val="dk1"/>
                </a:solidFill>
                <a:latin typeface="Times New Roman"/>
                <a:ea typeface="Times New Roman"/>
                <a:cs typeface="Times New Roman"/>
                <a:sym typeface="Times New Roman"/>
              </a:endParaRPr>
            </a:p>
          </p:txBody>
        </p:sp>
        <p:sp>
          <p:nvSpPr>
            <p:cNvPr id="171" name="Google Shape;171;p6"/>
            <p:cNvSpPr/>
            <p:nvPr/>
          </p:nvSpPr>
          <p:spPr>
            <a:xfrm>
              <a:off x="7571803" y="786577"/>
              <a:ext cx="3987596" cy="581793"/>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6"/>
            <p:cNvSpPr txBox="1"/>
            <p:nvPr/>
          </p:nvSpPr>
          <p:spPr>
            <a:xfrm>
              <a:off x="7571803" y="786577"/>
              <a:ext cx="3987596" cy="581793"/>
            </a:xfrm>
            <a:prstGeom prst="rect">
              <a:avLst/>
            </a:prstGeom>
            <a:noFill/>
            <a:ln>
              <a:noFill/>
            </a:ln>
          </p:spPr>
          <p:txBody>
            <a:bodyPr anchorCtr="0" anchor="ctr" bIns="99050" lIns="99050" spcFirstLastPara="1" rIns="99050" wrap="square" tIns="99050">
              <a:noAutofit/>
            </a:bodyPr>
            <a:lstStyle/>
            <a:p>
              <a:pPr indent="0" lvl="0" marL="0" marR="0" rtl="0" algn="ctr">
                <a:lnSpc>
                  <a:spcPct val="90000"/>
                </a:lnSpc>
                <a:spcBef>
                  <a:spcPts val="0"/>
                </a:spcBef>
                <a:spcAft>
                  <a:spcPts val="0"/>
                </a:spcAft>
                <a:buClr>
                  <a:schemeClr val="lt1"/>
                </a:buClr>
                <a:buSzPts val="2600"/>
                <a:buFont typeface="Calibri"/>
                <a:buNone/>
              </a:pPr>
              <a:r>
                <a:rPr b="1" i="0" lang="en-US" sz="2600">
                  <a:solidFill>
                    <a:schemeClr val="lt1"/>
                  </a:solidFill>
                  <a:latin typeface="Calibri"/>
                  <a:ea typeface="Calibri"/>
                  <a:cs typeface="Calibri"/>
                  <a:sym typeface="Calibri"/>
                </a:rPr>
                <a:t>Natural Slate</a:t>
              </a:r>
              <a:endParaRPr sz="2600">
                <a:solidFill>
                  <a:schemeClr val="lt1"/>
                </a:solidFill>
                <a:latin typeface="Calibri"/>
                <a:ea typeface="Calibri"/>
                <a:cs typeface="Calibri"/>
                <a:sym typeface="Calibri"/>
              </a:endParaRPr>
            </a:p>
          </p:txBody>
        </p:sp>
      </p:grpSp>
      <p:sp>
        <p:nvSpPr>
          <p:cNvPr id="173" name="Google Shape;173;p6"/>
          <p:cNvSpPr txBox="1"/>
          <p:nvPr/>
        </p:nvSpPr>
        <p:spPr>
          <a:xfrm>
            <a:off x="1394086" y="6175709"/>
            <a:ext cx="1111270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cladding materials(Source: Souza, E.(2022,15</a:t>
            </a:r>
            <a:r>
              <a:rPr baseline="30000" lang="en-US" sz="1800">
                <a:solidFill>
                  <a:schemeClr val="dk1"/>
                </a:solidFill>
                <a:latin typeface="Calibri"/>
                <a:ea typeface="Calibri"/>
                <a:cs typeface="Calibri"/>
                <a:sym typeface="Calibri"/>
              </a:rPr>
              <a:t>th</a:t>
            </a:r>
            <a:r>
              <a:rPr lang="en-US" sz="1800">
                <a:solidFill>
                  <a:schemeClr val="dk1"/>
                </a:solidFill>
                <a:latin typeface="Calibri"/>
                <a:ea typeface="Calibri"/>
                <a:cs typeface="Calibri"/>
                <a:sym typeface="Calibri"/>
              </a:rPr>
              <a:t> April):Online)</a:t>
            </a:r>
            <a:r>
              <a:rPr lang="en-US" sz="1800" u="sng">
                <a:solidFill>
                  <a:schemeClr val="dk1"/>
                </a:solidFill>
                <a:latin typeface="Calibri"/>
                <a:ea typeface="Calibri"/>
                <a:cs typeface="Calibri"/>
                <a:sym typeface="Calibri"/>
                <a:hlinkClick r:id="rId5">
                  <a:extLst>
                    <a:ext uri="{A12FA001-AC4F-418D-AE19-62706E023703}">
                      <ahyp:hlinkClr val="tx"/>
                    </a:ext>
                  </a:extLst>
                </a:hlinkClick>
              </a:rPr>
              <a:t>https://www.archdaily.com/979639/what-materials-can-be-used-for-facade-cladding?ad_source=search&amp;ad_medium=search_result_articles</a:t>
            </a:r>
            <a:r>
              <a:rPr lang="en-US" sz="1800">
                <a:solidFill>
                  <a:schemeClr val="dk1"/>
                </a:solidFill>
                <a:latin typeface="Calibri"/>
                <a:ea typeface="Calibri"/>
                <a:cs typeface="Calibri"/>
                <a:sym typeface="Calibri"/>
              </a:rPr>
              <a:t> </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7" name="Shape 177"/>
        <p:cNvGrpSpPr/>
        <p:nvPr/>
      </p:nvGrpSpPr>
      <p:grpSpPr>
        <a:xfrm>
          <a:off x="0" y="0"/>
          <a:ext cx="0" cy="0"/>
          <a:chOff x="0" y="0"/>
          <a:chExt cx="0" cy="0"/>
        </a:xfrm>
      </p:grpSpPr>
      <p:pic>
        <p:nvPicPr>
          <p:cNvPr descr="Empty room" id="178" name="Google Shape;178;p7"/>
          <p:cNvPicPr preferRelativeResize="0"/>
          <p:nvPr/>
        </p:nvPicPr>
        <p:blipFill rotWithShape="1">
          <a:blip r:embed="rId3">
            <a:alphaModFix/>
          </a:blip>
          <a:srcRect b="0" l="0" r="33334" t="0"/>
          <a:stretch/>
        </p:blipFill>
        <p:spPr>
          <a:xfrm>
            <a:off x="20" y="10"/>
            <a:ext cx="6095980" cy="6857990"/>
          </a:xfrm>
          <a:prstGeom prst="rect">
            <a:avLst/>
          </a:prstGeom>
          <a:noFill/>
          <a:ln>
            <a:noFill/>
          </a:ln>
        </p:spPr>
      </p:pic>
      <p:grpSp>
        <p:nvGrpSpPr>
          <p:cNvPr id="179" name="Google Shape;179;p7"/>
          <p:cNvGrpSpPr/>
          <p:nvPr/>
        </p:nvGrpSpPr>
        <p:grpSpPr>
          <a:xfrm>
            <a:off x="0" y="0"/>
            <a:ext cx="123362" cy="6858000"/>
            <a:chOff x="12068638" y="0"/>
            <a:chExt cx="123362" cy="6858000"/>
          </a:xfrm>
        </p:grpSpPr>
        <p:sp>
          <p:nvSpPr>
            <p:cNvPr id="180" name="Google Shape;180;p7"/>
            <p:cNvSpPr/>
            <p:nvPr/>
          </p:nvSpPr>
          <p:spPr>
            <a:xfrm>
              <a:off x="12068638" y="0"/>
              <a:ext cx="123362" cy="6858000"/>
            </a:xfrm>
            <a:prstGeom prst="rect">
              <a:avLst/>
            </a:prstGeom>
            <a:gradFill>
              <a:gsLst>
                <a:gs pos="0">
                  <a:schemeClr val="accent2"/>
                </a:gs>
                <a:gs pos="100000">
                  <a:schemeClr val="accent5"/>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1" name="Google Shape;181;p7"/>
            <p:cNvSpPr/>
            <p:nvPr/>
          </p:nvSpPr>
          <p:spPr>
            <a:xfrm>
              <a:off x="12068638" y="4139706"/>
              <a:ext cx="123362" cy="2718294"/>
            </a:xfrm>
            <a:prstGeom prst="rect">
              <a:avLst/>
            </a:prstGeom>
            <a:gradFill>
              <a:gsLst>
                <a:gs pos="0">
                  <a:srgbClr val="4472C4">
                    <a:alpha val="0"/>
                  </a:srgbClr>
                </a:gs>
                <a:gs pos="19000">
                  <a:srgbClr val="4472C4">
                    <a:alpha val="0"/>
                  </a:srgbClr>
                </a:gs>
                <a:gs pos="100000">
                  <a:srgbClr val="8DA9DB"/>
                </a:gs>
              </a:gsLst>
              <a:lin ang="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82" name="Google Shape;182;p7"/>
          <p:cNvSpPr txBox="1"/>
          <p:nvPr>
            <p:ph idx="1" type="body"/>
          </p:nvPr>
        </p:nvSpPr>
        <p:spPr>
          <a:xfrm>
            <a:off x="6325849" y="1678898"/>
            <a:ext cx="5546361" cy="430241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None/>
            </a:pPr>
            <a:r>
              <a:rPr lang="en-US" sz="3600" u="sng">
                <a:latin typeface="Times New Roman"/>
                <a:ea typeface="Times New Roman"/>
                <a:cs typeface="Times New Roman"/>
                <a:sym typeface="Times New Roman"/>
              </a:rPr>
              <a:t>PARTITION WALLS</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A partition wall may be defined as a wall or division made up of bricks, timber, glass or other such materials provided for the purpose of dividing one room or portion of a room from another.[1]</a:t>
            </a:r>
            <a:endParaRPr sz="2400">
              <a:latin typeface="Times New Roman"/>
              <a:ea typeface="Times New Roman"/>
              <a:cs typeface="Times New Roman"/>
              <a:sym typeface="Times New Roman"/>
            </a:endParaRPr>
          </a:p>
          <a:p>
            <a:pPr indent="-228600" lvl="1" marL="234950"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Partitions are internal walls, usually thin in section and of light construction. This is used to divide building space into areas for accommodation and circulation.[4]</a:t>
            </a:r>
            <a:endParaRPr/>
          </a:p>
          <a:p>
            <a:pPr indent="0" lvl="1" marL="6350" rtl="0" algn="l">
              <a:lnSpc>
                <a:spcPct val="90000"/>
              </a:lnSpc>
              <a:spcBef>
                <a:spcPts val="500"/>
              </a:spcBef>
              <a:spcAft>
                <a:spcPts val="0"/>
              </a:spcAft>
              <a:buClr>
                <a:schemeClr val="dk1"/>
              </a:buClr>
              <a:buSzPts val="1900"/>
              <a:buNone/>
            </a:pPr>
            <a:r>
              <a:t/>
            </a:r>
            <a:endParaRPr sz="19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6" name="Shape 186"/>
        <p:cNvGrpSpPr/>
        <p:nvPr/>
      </p:nvGrpSpPr>
      <p:grpSpPr>
        <a:xfrm>
          <a:off x="0" y="0"/>
          <a:ext cx="0" cy="0"/>
          <a:chOff x="0" y="0"/>
          <a:chExt cx="0" cy="0"/>
        </a:xfrm>
      </p:grpSpPr>
      <p:sp>
        <p:nvSpPr>
          <p:cNvPr id="187" name="Google Shape;187;p8"/>
          <p:cNvSpPr txBox="1"/>
          <p:nvPr/>
        </p:nvSpPr>
        <p:spPr>
          <a:xfrm>
            <a:off x="2930925" y="5460676"/>
            <a:ext cx="8686452" cy="775232"/>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Calibri"/>
                <a:ea typeface="Calibri"/>
                <a:cs typeface="Calibri"/>
                <a:sym typeface="Calibri"/>
              </a:rPr>
              <a:t>Figure:  Partitions(Source: Daily Civil(n.d):Online)</a:t>
            </a:r>
            <a:endParaRPr/>
          </a:p>
          <a:p>
            <a:pPr indent="0" lvl="0" marL="0" marR="0" rtl="0" algn="l">
              <a:lnSpc>
                <a:spcPct val="90000"/>
              </a:lnSpc>
              <a:spcBef>
                <a:spcPts val="600"/>
              </a:spcBef>
              <a:spcAft>
                <a:spcPts val="0"/>
              </a:spcAft>
              <a:buNone/>
            </a:pPr>
            <a:r>
              <a:rPr lang="en-US" sz="2000">
                <a:solidFill>
                  <a:schemeClr val="dk1"/>
                </a:solidFill>
                <a:latin typeface="Calibri"/>
                <a:ea typeface="Calibri"/>
                <a:cs typeface="Calibri"/>
                <a:sym typeface="Calibri"/>
              </a:rPr>
              <a:t> </a:t>
            </a:r>
            <a:r>
              <a:rPr lang="en-US" sz="2000" u="sng">
                <a:solidFill>
                  <a:schemeClr val="dk1"/>
                </a:solidFill>
                <a:latin typeface="Calibri"/>
                <a:ea typeface="Calibri"/>
                <a:cs typeface="Calibri"/>
                <a:sym typeface="Calibri"/>
                <a:hlinkClick r:id="rId3">
                  <a:extLst>
                    <a:ext uri="{A12FA001-AC4F-418D-AE19-62706E023703}">
                      <ahyp:hlinkClr val="tx"/>
                    </a:ext>
                  </a:extLst>
                </a:hlinkClick>
              </a:rPr>
              <a:t>https://dailycivil.com/partition-wall-types-advantages-requirements/</a:t>
            </a:r>
            <a:r>
              <a:rPr lang="en-US" sz="2000">
                <a:solidFill>
                  <a:schemeClr val="dk1"/>
                </a:solidFill>
                <a:latin typeface="Calibri"/>
                <a:ea typeface="Calibri"/>
                <a:cs typeface="Calibri"/>
                <a:sym typeface="Calibri"/>
              </a:rPr>
              <a:t> </a:t>
            </a:r>
            <a:endParaRPr/>
          </a:p>
        </p:txBody>
      </p:sp>
      <p:pic>
        <p:nvPicPr>
          <p:cNvPr descr="A room with two chairs and a lamp&#10;&#10;Description automatically generated" id="188" name="Google Shape;188;p8"/>
          <p:cNvPicPr preferRelativeResize="0"/>
          <p:nvPr/>
        </p:nvPicPr>
        <p:blipFill rotWithShape="1">
          <a:blip r:embed="rId4">
            <a:alphaModFix/>
          </a:blip>
          <a:srcRect b="2" l="6168" r="2" t="0"/>
          <a:stretch/>
        </p:blipFill>
        <p:spPr>
          <a:xfrm>
            <a:off x="16" y="2021384"/>
            <a:ext cx="4063981" cy="2815229"/>
          </a:xfrm>
          <a:prstGeom prst="rect">
            <a:avLst/>
          </a:prstGeom>
          <a:noFill/>
          <a:ln>
            <a:noFill/>
          </a:ln>
        </p:spPr>
      </p:pic>
      <p:pic>
        <p:nvPicPr>
          <p:cNvPr descr="A person walking past a wall&#10;&#10;Description automatically generated" id="189" name="Google Shape;189;p8"/>
          <p:cNvPicPr preferRelativeResize="0"/>
          <p:nvPr/>
        </p:nvPicPr>
        <p:blipFill rotWithShape="1">
          <a:blip r:embed="rId5">
            <a:alphaModFix/>
          </a:blip>
          <a:srcRect b="129" l="0" r="0" t="30597"/>
          <a:stretch/>
        </p:blipFill>
        <p:spPr>
          <a:xfrm>
            <a:off x="4064000" y="2021385"/>
            <a:ext cx="4063999" cy="2815229"/>
          </a:xfrm>
          <a:prstGeom prst="rect">
            <a:avLst/>
          </a:prstGeom>
          <a:noFill/>
          <a:ln>
            <a:noFill/>
          </a:ln>
        </p:spPr>
      </p:pic>
      <p:pic>
        <p:nvPicPr>
          <p:cNvPr descr="A long hallway with white walls&#10;&#10;Description automatically generated" id="190" name="Google Shape;190;p8"/>
          <p:cNvPicPr preferRelativeResize="0"/>
          <p:nvPr/>
        </p:nvPicPr>
        <p:blipFill rotWithShape="1">
          <a:blip r:embed="rId6">
            <a:alphaModFix/>
          </a:blip>
          <a:srcRect b="9596" l="0" r="1" t="6709"/>
          <a:stretch/>
        </p:blipFill>
        <p:spPr>
          <a:xfrm>
            <a:off x="8102418" y="2021385"/>
            <a:ext cx="4089570" cy="2815229"/>
          </a:xfrm>
          <a:prstGeom prst="rect">
            <a:avLst/>
          </a:prstGeom>
          <a:noFill/>
          <a:ln>
            <a:noFill/>
          </a:ln>
        </p:spPr>
      </p:pic>
      <p:grpSp>
        <p:nvGrpSpPr>
          <p:cNvPr id="191" name="Google Shape;191;p8"/>
          <p:cNvGrpSpPr/>
          <p:nvPr/>
        </p:nvGrpSpPr>
        <p:grpSpPr>
          <a:xfrm>
            <a:off x="-5025" y="6737718"/>
            <a:ext cx="12207200" cy="123363"/>
            <a:chOff x="-5025" y="6737718"/>
            <a:chExt cx="12207200" cy="123363"/>
          </a:xfrm>
        </p:grpSpPr>
        <p:sp>
          <p:nvSpPr>
            <p:cNvPr id="192" name="Google Shape;192;p8"/>
            <p:cNvSpPr/>
            <p:nvPr/>
          </p:nvSpPr>
          <p:spPr>
            <a:xfrm flipH="1" rot="5400000">
              <a:off x="6036894" y="695800"/>
              <a:ext cx="123362" cy="12207199"/>
            </a:xfrm>
            <a:prstGeom prst="rect">
              <a:avLst/>
            </a:prstGeom>
            <a:gradFill>
              <a:gsLst>
                <a:gs pos="0">
                  <a:schemeClr val="accent5"/>
                </a:gs>
                <a:gs pos="100000">
                  <a:schemeClr val="accent2"/>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3" name="Google Shape;193;p8"/>
            <p:cNvSpPr/>
            <p:nvPr/>
          </p:nvSpPr>
          <p:spPr>
            <a:xfrm rot="-5400000">
              <a:off x="9176406" y="3835311"/>
              <a:ext cx="123362" cy="5928176"/>
            </a:xfrm>
            <a:prstGeom prst="rect">
              <a:avLst/>
            </a:prstGeom>
            <a:gradFill>
              <a:gsLst>
                <a:gs pos="0">
                  <a:srgbClr val="4472C4">
                    <a:alpha val="0"/>
                  </a:srgbClr>
                </a:gs>
                <a:gs pos="19000">
                  <a:srgbClr val="4472C4">
                    <a:alpha val="0"/>
                  </a:srgbClr>
                </a:gs>
                <a:gs pos="100000">
                  <a:srgbClr val="8DA9DB"/>
                </a:gs>
              </a:gsLst>
              <a:lin ang="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94" name="Google Shape;194;p8"/>
          <p:cNvSpPr txBox="1"/>
          <p:nvPr/>
        </p:nvSpPr>
        <p:spPr>
          <a:xfrm>
            <a:off x="4530778" y="4533521"/>
            <a:ext cx="29643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dk1"/>
                </a:solidFill>
                <a:latin typeface="PT Sans"/>
                <a:ea typeface="PT Sans"/>
                <a:cs typeface="PT Sans"/>
                <a:sym typeface="PT Sans"/>
              </a:rPr>
              <a:t>Hollow Clay Block Partitions</a:t>
            </a:r>
            <a:endParaRPr/>
          </a:p>
        </p:txBody>
      </p:sp>
      <p:sp>
        <p:nvSpPr>
          <p:cNvPr id="195" name="Google Shape;195;p8"/>
          <p:cNvSpPr txBox="1"/>
          <p:nvPr/>
        </p:nvSpPr>
        <p:spPr>
          <a:xfrm>
            <a:off x="839957" y="4514962"/>
            <a:ext cx="240966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dk1"/>
                </a:solidFill>
                <a:latin typeface="PT Sans"/>
                <a:ea typeface="PT Sans"/>
                <a:cs typeface="PT Sans"/>
                <a:sym typeface="PT Sans"/>
              </a:rPr>
              <a:t>Straw Board Partition</a:t>
            </a:r>
            <a:endParaRPr/>
          </a:p>
        </p:txBody>
      </p:sp>
      <p:sp>
        <p:nvSpPr>
          <p:cNvPr id="196" name="Google Shape;196;p8"/>
          <p:cNvSpPr txBox="1"/>
          <p:nvPr/>
        </p:nvSpPr>
        <p:spPr>
          <a:xfrm>
            <a:off x="8102418" y="4533521"/>
            <a:ext cx="267551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a:solidFill>
                  <a:schemeClr val="dk1"/>
                </a:solidFill>
                <a:latin typeface="PT Sans"/>
                <a:ea typeface="PT Sans"/>
                <a:cs typeface="PT Sans"/>
                <a:sym typeface="PT Sans"/>
              </a:rPr>
              <a:t>Plastic Board Partitions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9"/>
          <p:cNvSpPr txBox="1"/>
          <p:nvPr>
            <p:ph type="title"/>
          </p:nvPr>
        </p:nvSpPr>
        <p:spPr>
          <a:xfrm>
            <a:off x="0" y="94938"/>
            <a:ext cx="7886700" cy="838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Calibri"/>
              <a:buNone/>
            </a:pPr>
            <a:r>
              <a:rPr b="1" lang="en-US" sz="3000" u="sng"/>
              <a:t>Requirements of good partition</a:t>
            </a:r>
            <a:endParaRPr sz="3000" u="sng"/>
          </a:p>
        </p:txBody>
      </p:sp>
      <p:sp>
        <p:nvSpPr>
          <p:cNvPr id="202" name="Google Shape;202;p9"/>
          <p:cNvSpPr txBox="1"/>
          <p:nvPr>
            <p:ph idx="1" type="body"/>
          </p:nvPr>
        </p:nvSpPr>
        <p:spPr>
          <a:xfrm>
            <a:off x="127027" y="1066800"/>
            <a:ext cx="8577262" cy="5486400"/>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400"/>
              <a:buChar char="•"/>
            </a:pPr>
            <a:r>
              <a:rPr lang="en-US" sz="2400">
                <a:latin typeface="Times New Roman"/>
                <a:ea typeface="Times New Roman"/>
                <a:cs typeface="Times New Roman"/>
                <a:sym typeface="Times New Roman"/>
              </a:rPr>
              <a:t>Strong enough to carry its own weight or dead loads.[1]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Thin in section to utilize maximum floor area.[1]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Provide adequate privacy in rooms for both sight and sound[1]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Insulation for sound.</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Should be constructed of durable, light, strong and homogeneous material.[1]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Should have capacity to support suitable decorative surfaces.</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Should have capacity to support sanitary fittings and heavy fixtures.[1]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Simple, easy and economical in construction.[1]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Offer resistant to fire, heat, dampness.[1]</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Resistant to insect and fungus attack.[1]</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0"/>
          <p:cNvSpPr txBox="1"/>
          <p:nvPr>
            <p:ph type="title"/>
          </p:nvPr>
        </p:nvSpPr>
        <p:spPr>
          <a:xfrm>
            <a:off x="0" y="0"/>
            <a:ext cx="7886700" cy="39782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US" sz="2800" u="sng">
                <a:latin typeface="Times New Roman"/>
                <a:ea typeface="Times New Roman"/>
                <a:cs typeface="Times New Roman"/>
                <a:sym typeface="Times New Roman"/>
              </a:rPr>
              <a:t>Advantages:</a:t>
            </a:r>
            <a:br>
              <a:rPr b="1" lang="en-US" sz="2800" u="sng">
                <a:latin typeface="Times New Roman"/>
                <a:ea typeface="Times New Roman"/>
                <a:cs typeface="Times New Roman"/>
                <a:sym typeface="Times New Roman"/>
              </a:rPr>
            </a:br>
            <a:br>
              <a:rPr b="1" lang="en-US" sz="2800" u="sng">
                <a:latin typeface="Times New Roman"/>
                <a:ea typeface="Times New Roman"/>
                <a:cs typeface="Times New Roman"/>
                <a:sym typeface="Times New Roman"/>
              </a:rPr>
            </a:br>
            <a:r>
              <a:rPr lang="en-US" sz="2800">
                <a:latin typeface="Times New Roman"/>
                <a:ea typeface="Times New Roman"/>
                <a:cs typeface="Times New Roman"/>
                <a:sym typeface="Times New Roman"/>
              </a:rPr>
              <a:t>1. Divides the whole area into numbers of rooms.[1]</a:t>
            </a:r>
            <a:br>
              <a:rPr lang="en-US" sz="2800">
                <a:latin typeface="Times New Roman"/>
                <a:ea typeface="Times New Roman"/>
                <a:cs typeface="Times New Roman"/>
                <a:sym typeface="Times New Roman"/>
              </a:rPr>
            </a:br>
            <a:r>
              <a:rPr lang="en-US" sz="2800">
                <a:latin typeface="Times New Roman"/>
                <a:ea typeface="Times New Roman"/>
                <a:cs typeface="Times New Roman"/>
                <a:sym typeface="Times New Roman"/>
              </a:rPr>
              <a:t>2. Thin in section and therefore occupies less floor area.[1]</a:t>
            </a:r>
            <a:br>
              <a:rPr lang="en-US" sz="2800">
                <a:latin typeface="Times New Roman"/>
                <a:ea typeface="Times New Roman"/>
                <a:cs typeface="Times New Roman"/>
                <a:sym typeface="Times New Roman"/>
              </a:rPr>
            </a:br>
            <a:r>
              <a:rPr lang="en-US" sz="2800">
                <a:latin typeface="Times New Roman"/>
                <a:ea typeface="Times New Roman"/>
                <a:cs typeface="Times New Roman"/>
                <a:sym typeface="Times New Roman"/>
              </a:rPr>
              <a:t>3. Offers privacy.[1]</a:t>
            </a:r>
            <a:br>
              <a:rPr lang="en-US" sz="2800">
                <a:latin typeface="Times New Roman"/>
                <a:ea typeface="Times New Roman"/>
                <a:cs typeface="Times New Roman"/>
                <a:sym typeface="Times New Roman"/>
              </a:rPr>
            </a:br>
            <a:r>
              <a:rPr lang="en-US" sz="2800">
                <a:latin typeface="Times New Roman"/>
                <a:ea typeface="Times New Roman"/>
                <a:cs typeface="Times New Roman"/>
                <a:sym typeface="Times New Roman"/>
              </a:rPr>
              <a:t>4. Insulation for sound.[1]</a:t>
            </a:r>
            <a:br>
              <a:rPr lang="en-US" sz="2800">
                <a:latin typeface="Times New Roman"/>
                <a:ea typeface="Times New Roman"/>
                <a:cs typeface="Times New Roman"/>
                <a:sym typeface="Times New Roman"/>
              </a:rPr>
            </a:br>
            <a:r>
              <a:rPr lang="en-US" sz="2800">
                <a:latin typeface="Times New Roman"/>
                <a:ea typeface="Times New Roman"/>
                <a:cs typeface="Times New Roman"/>
                <a:sym typeface="Times New Roman"/>
              </a:rPr>
              <a:t>5. Easy in construction in any position.[1]</a:t>
            </a:r>
            <a:br>
              <a:rPr lang="en-US" sz="2800">
                <a:latin typeface="Times New Roman"/>
                <a:ea typeface="Times New Roman"/>
                <a:cs typeface="Times New Roman"/>
                <a:sym typeface="Times New Roman"/>
              </a:rPr>
            </a:br>
            <a:endParaRPr sz="2800" u="sng">
              <a:latin typeface="Times New Roman"/>
              <a:ea typeface="Times New Roman"/>
              <a:cs typeface="Times New Roman"/>
              <a:sym typeface="Times New Roman"/>
            </a:endParaRPr>
          </a:p>
        </p:txBody>
      </p:sp>
      <p:sp>
        <p:nvSpPr>
          <p:cNvPr id="208" name="Google Shape;208;p10"/>
          <p:cNvSpPr txBox="1"/>
          <p:nvPr>
            <p:ph idx="1" type="body"/>
          </p:nvPr>
        </p:nvSpPr>
        <p:spPr>
          <a:xfrm>
            <a:off x="0" y="3978275"/>
            <a:ext cx="7886700" cy="2590800"/>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chemeClr val="dk1"/>
              </a:buClr>
              <a:buSzPts val="2600"/>
              <a:buNone/>
            </a:pPr>
            <a:r>
              <a:rPr b="1" lang="en-US" sz="2600"/>
              <a:t>    </a:t>
            </a:r>
            <a:r>
              <a:rPr lang="en-US" sz="3200" u="sng"/>
              <a:t>Types of Partition:</a:t>
            </a:r>
            <a:endParaRPr/>
          </a:p>
          <a:p>
            <a:pPr indent="0" lvl="0" marL="0" rtl="0" algn="l">
              <a:lnSpc>
                <a:spcPct val="110000"/>
              </a:lnSpc>
              <a:spcBef>
                <a:spcPts val="1000"/>
              </a:spcBef>
              <a:spcAft>
                <a:spcPts val="0"/>
              </a:spcAft>
              <a:buClr>
                <a:schemeClr val="dk1"/>
              </a:buClr>
              <a:buSzPts val="2800"/>
              <a:buNone/>
            </a:pPr>
            <a:r>
              <a:rPr lang="en-US"/>
              <a:t>   I.  According to nature of loading transfer</a:t>
            </a:r>
            <a:endParaRPr/>
          </a:p>
          <a:p>
            <a:pPr indent="-571500" lvl="0" marL="803275" rtl="0" algn="l">
              <a:lnSpc>
                <a:spcPct val="110000"/>
              </a:lnSpc>
              <a:spcBef>
                <a:spcPts val="1000"/>
              </a:spcBef>
              <a:spcAft>
                <a:spcPts val="0"/>
              </a:spcAft>
              <a:buClr>
                <a:schemeClr val="dk1"/>
              </a:buClr>
              <a:buSzPts val="2800"/>
              <a:buFont typeface="Calibri"/>
              <a:buAutoNum type="romanUcPeriod" startAt="2"/>
            </a:pPr>
            <a:r>
              <a:rPr lang="en-US"/>
              <a:t>According to use of materials</a:t>
            </a:r>
            <a:endParaRPr/>
          </a:p>
          <a:p>
            <a:pPr indent="0" lvl="0" marL="231775"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1"/>
          <p:cNvSpPr txBox="1"/>
          <p:nvPr>
            <p:ph idx="1" type="body"/>
          </p:nvPr>
        </p:nvSpPr>
        <p:spPr>
          <a:xfrm>
            <a:off x="113987" y="352270"/>
            <a:ext cx="8580307" cy="5719763"/>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Clr>
                <a:schemeClr val="dk1"/>
              </a:buClr>
              <a:buSzPts val="2400"/>
              <a:buNone/>
            </a:pPr>
            <a:r>
              <a:rPr b="1" lang="en-US" sz="2400" u="sng">
                <a:latin typeface="Times New Roman"/>
                <a:ea typeface="Times New Roman"/>
                <a:cs typeface="Times New Roman"/>
                <a:sym typeface="Times New Roman"/>
              </a:rPr>
              <a:t>According to the nature of load transfer:</a:t>
            </a:r>
            <a:endParaRPr/>
          </a:p>
          <a:p>
            <a:pPr indent="-514350" lvl="0" marL="514350" rtl="0" algn="just">
              <a:lnSpc>
                <a:spcPct val="100000"/>
              </a:lnSpc>
              <a:spcBef>
                <a:spcPts val="1000"/>
              </a:spcBef>
              <a:spcAft>
                <a:spcPts val="0"/>
              </a:spcAft>
              <a:buClr>
                <a:schemeClr val="dk1"/>
              </a:buClr>
              <a:buSzPts val="2400"/>
              <a:buFont typeface="Calibri"/>
              <a:buAutoNum type="arabicPeriod"/>
            </a:pPr>
            <a:r>
              <a:rPr b="1" lang="en-US" sz="2400" u="sng">
                <a:latin typeface="Times New Roman"/>
                <a:ea typeface="Times New Roman"/>
                <a:cs typeface="Times New Roman"/>
                <a:sym typeface="Times New Roman"/>
              </a:rPr>
              <a:t>Load bearing partitions</a:t>
            </a:r>
            <a:r>
              <a:rPr lang="en-US" sz="2400" u="sng">
                <a:latin typeface="Times New Roman"/>
                <a:ea typeface="Times New Roman"/>
                <a:cs typeface="Times New Roman"/>
                <a:sym typeface="Times New Roman"/>
              </a:rPr>
              <a:t> </a:t>
            </a:r>
            <a:endParaRPr/>
          </a:p>
          <a:p>
            <a:pPr indent="-228600" lvl="1" marL="685800" rtl="0" algn="just">
              <a:lnSpc>
                <a:spcPct val="100000"/>
              </a:lnSpc>
              <a:spcBef>
                <a:spcPts val="500"/>
              </a:spcBef>
              <a:spcAft>
                <a:spcPts val="0"/>
              </a:spcAft>
              <a:buClr>
                <a:schemeClr val="dk1"/>
              </a:buClr>
              <a:buSzPts val="2400"/>
              <a:buChar char="•"/>
            </a:pPr>
            <a:r>
              <a:rPr lang="en-US">
                <a:latin typeface="Times New Roman"/>
                <a:ea typeface="Times New Roman"/>
                <a:cs typeface="Times New Roman"/>
                <a:sym typeface="Times New Roman"/>
              </a:rPr>
              <a:t>Designed and constructed to receive superimposed loads and transferring the loads to the foundation. [4]</a:t>
            </a:r>
            <a:endParaRPr/>
          </a:p>
          <a:p>
            <a:pPr indent="-228600" lvl="1" marL="685800" rtl="0" algn="just">
              <a:lnSpc>
                <a:spcPct val="100000"/>
              </a:lnSpc>
              <a:spcBef>
                <a:spcPts val="500"/>
              </a:spcBef>
              <a:spcAft>
                <a:spcPts val="0"/>
              </a:spcAft>
              <a:buClr>
                <a:schemeClr val="dk1"/>
              </a:buClr>
              <a:buSzPts val="2400"/>
              <a:buChar char="•"/>
            </a:pPr>
            <a:r>
              <a:rPr lang="en-US">
                <a:latin typeface="Times New Roman"/>
                <a:ea typeface="Times New Roman"/>
                <a:cs typeface="Times New Roman"/>
                <a:sym typeface="Times New Roman"/>
              </a:rPr>
              <a:t>It supports the joints of the floors (i.e. suspended floor), purlins and ceiling joist of the roof. </a:t>
            </a:r>
            <a:endParaRPr/>
          </a:p>
          <a:p>
            <a:pPr indent="-228600" lvl="1" marL="685800" rtl="0" algn="just">
              <a:lnSpc>
                <a:spcPct val="100000"/>
              </a:lnSpc>
              <a:spcBef>
                <a:spcPts val="500"/>
              </a:spcBef>
              <a:spcAft>
                <a:spcPts val="0"/>
              </a:spcAft>
              <a:buClr>
                <a:schemeClr val="dk1"/>
              </a:buClr>
              <a:buSzPts val="2400"/>
              <a:buChar char="•"/>
            </a:pPr>
            <a:r>
              <a:rPr lang="en-US">
                <a:latin typeface="Times New Roman"/>
                <a:ea typeface="Times New Roman"/>
                <a:cs typeface="Times New Roman"/>
                <a:sym typeface="Times New Roman"/>
              </a:rPr>
              <a:t>This is generally constructed with bricks, hollow/solid blocks. </a:t>
            </a:r>
            <a:endParaRPr/>
          </a:p>
          <a:p>
            <a:pPr indent="-228600" lvl="1" marL="685800" rtl="0" algn="just">
              <a:lnSpc>
                <a:spcPct val="100000"/>
              </a:lnSpc>
              <a:spcBef>
                <a:spcPts val="500"/>
              </a:spcBef>
              <a:spcAft>
                <a:spcPts val="0"/>
              </a:spcAft>
              <a:buClr>
                <a:schemeClr val="dk1"/>
              </a:buClr>
              <a:buSzPts val="2400"/>
              <a:buChar char="•"/>
            </a:pPr>
            <a:r>
              <a:rPr lang="en-US">
                <a:latin typeface="Times New Roman"/>
                <a:ea typeface="Times New Roman"/>
                <a:cs typeface="Times New Roman"/>
                <a:sym typeface="Times New Roman"/>
              </a:rPr>
              <a:t>This partition is considered to be permanently positioned.</a:t>
            </a:r>
            <a:endParaRPr b="1">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ts val="2400"/>
              <a:buFont typeface="Calibri"/>
              <a:buAutoNum type="arabicPeriod"/>
            </a:pPr>
            <a:r>
              <a:rPr b="1" lang="en-US" sz="2400">
                <a:latin typeface="Times New Roman"/>
                <a:ea typeface="Times New Roman"/>
                <a:cs typeface="Times New Roman"/>
                <a:sym typeface="Times New Roman"/>
              </a:rPr>
              <a:t> </a:t>
            </a:r>
            <a:r>
              <a:rPr b="1" lang="en-US" sz="2400" u="sng">
                <a:latin typeface="Times New Roman"/>
                <a:ea typeface="Times New Roman"/>
                <a:cs typeface="Times New Roman"/>
                <a:sym typeface="Times New Roman"/>
              </a:rPr>
              <a:t>Non-load bearing partitions</a:t>
            </a:r>
            <a:r>
              <a:rPr lang="en-US" sz="2400" u="sng">
                <a:latin typeface="Times New Roman"/>
                <a:ea typeface="Times New Roman"/>
                <a:cs typeface="Times New Roman"/>
                <a:sym typeface="Times New Roman"/>
              </a:rPr>
              <a:t> </a:t>
            </a:r>
            <a:endParaRPr/>
          </a:p>
          <a:p>
            <a:pPr indent="-228600" lvl="1" marL="685800"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This partition has only it own weight to hold in position. [1]</a:t>
            </a:r>
            <a:endParaRPr/>
          </a:p>
          <a:p>
            <a:pPr indent="-228600" lvl="1" marL="685800"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It also carries fixtures and fittings necessary in the room. [1]</a:t>
            </a:r>
            <a:endParaRPr/>
          </a:p>
          <a:p>
            <a:pPr indent="-228600" lvl="1" marL="685800"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It resists impact loading on its face and also vibration caused from any reason. [1]</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2"/>
          <p:cNvSpPr txBox="1"/>
          <p:nvPr>
            <p:ph idx="1" type="body"/>
          </p:nvPr>
        </p:nvSpPr>
        <p:spPr>
          <a:xfrm>
            <a:off x="368821" y="381000"/>
            <a:ext cx="7886700" cy="6096000"/>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None/>
            </a:pPr>
            <a:r>
              <a:rPr b="1" lang="en-US" sz="3300" u="sng"/>
              <a:t>According to use of materials</a:t>
            </a:r>
            <a:r>
              <a:rPr b="1" lang="en-US"/>
              <a:t>:</a:t>
            </a:r>
            <a:endParaRPr/>
          </a:p>
          <a:p>
            <a:pPr indent="-450850" lvl="1" marL="682625" rtl="0" algn="l">
              <a:lnSpc>
                <a:spcPct val="110000"/>
              </a:lnSpc>
              <a:spcBef>
                <a:spcPts val="500"/>
              </a:spcBef>
              <a:spcAft>
                <a:spcPts val="0"/>
              </a:spcAft>
              <a:buClr>
                <a:schemeClr val="dk1"/>
              </a:buClr>
              <a:buSzPct val="100000"/>
              <a:buFont typeface="Noto Sans Symbols"/>
              <a:buChar char="⮚"/>
            </a:pPr>
            <a:r>
              <a:rPr lang="en-US"/>
              <a:t>Brick partitions</a:t>
            </a:r>
            <a:endParaRPr/>
          </a:p>
          <a:p>
            <a:pPr indent="-349250" lvl="2" marL="1089025" rtl="0" algn="l">
              <a:lnSpc>
                <a:spcPct val="110000"/>
              </a:lnSpc>
              <a:spcBef>
                <a:spcPts val="500"/>
              </a:spcBef>
              <a:spcAft>
                <a:spcPts val="0"/>
              </a:spcAft>
              <a:buClr>
                <a:schemeClr val="dk1"/>
              </a:buClr>
              <a:buSzPct val="100000"/>
              <a:buFont typeface="Noto Sans Symbols"/>
              <a:buChar char="▪"/>
            </a:pPr>
            <a:r>
              <a:rPr lang="en-US" sz="2400"/>
              <a:t>Plain brick</a:t>
            </a:r>
            <a:endParaRPr/>
          </a:p>
          <a:p>
            <a:pPr indent="-349250" lvl="2" marL="1089025" rtl="0" algn="l">
              <a:lnSpc>
                <a:spcPct val="110000"/>
              </a:lnSpc>
              <a:spcBef>
                <a:spcPts val="500"/>
              </a:spcBef>
              <a:spcAft>
                <a:spcPts val="0"/>
              </a:spcAft>
              <a:buClr>
                <a:schemeClr val="dk1"/>
              </a:buClr>
              <a:buSzPct val="100000"/>
              <a:buFont typeface="Noto Sans Symbols"/>
              <a:buChar char="▪"/>
            </a:pPr>
            <a:r>
              <a:rPr lang="en-US" sz="2400"/>
              <a:t>Reinforced brick (after 3/4 layers)</a:t>
            </a:r>
            <a:endParaRPr/>
          </a:p>
          <a:p>
            <a:pPr indent="-349250" lvl="2" marL="1089025" rtl="0" algn="l">
              <a:lnSpc>
                <a:spcPct val="110000"/>
              </a:lnSpc>
              <a:spcBef>
                <a:spcPts val="500"/>
              </a:spcBef>
              <a:spcAft>
                <a:spcPts val="0"/>
              </a:spcAft>
              <a:buClr>
                <a:schemeClr val="dk1"/>
              </a:buClr>
              <a:buSzPct val="100000"/>
              <a:buFont typeface="Noto Sans Symbols"/>
              <a:buChar char="▪"/>
            </a:pPr>
            <a:r>
              <a:rPr lang="en-US" sz="2400"/>
              <a:t>Brick nogging (bricks in wooden frame)</a:t>
            </a:r>
            <a:endParaRPr/>
          </a:p>
          <a:p>
            <a:pPr indent="-450850" lvl="1" marL="682625" rtl="0" algn="l">
              <a:lnSpc>
                <a:spcPct val="110000"/>
              </a:lnSpc>
              <a:spcBef>
                <a:spcPts val="500"/>
              </a:spcBef>
              <a:spcAft>
                <a:spcPts val="0"/>
              </a:spcAft>
              <a:buClr>
                <a:schemeClr val="dk1"/>
              </a:buClr>
              <a:buSzPct val="100000"/>
              <a:buFont typeface="Noto Sans Symbols"/>
              <a:buChar char="⮚"/>
            </a:pPr>
            <a:r>
              <a:rPr lang="en-US"/>
              <a:t>Glass partitions</a:t>
            </a:r>
            <a:endParaRPr/>
          </a:p>
          <a:p>
            <a:pPr indent="-450850" lvl="1" marL="682625" rtl="0" algn="l">
              <a:lnSpc>
                <a:spcPct val="110000"/>
              </a:lnSpc>
              <a:spcBef>
                <a:spcPts val="500"/>
              </a:spcBef>
              <a:spcAft>
                <a:spcPts val="0"/>
              </a:spcAft>
              <a:buClr>
                <a:schemeClr val="dk1"/>
              </a:buClr>
              <a:buSzPct val="100000"/>
              <a:buFont typeface="Noto Sans Symbols"/>
              <a:buChar char="⮚"/>
            </a:pPr>
            <a:r>
              <a:rPr lang="en-US"/>
              <a:t>Concrete partitions</a:t>
            </a:r>
            <a:endParaRPr/>
          </a:p>
          <a:p>
            <a:pPr indent="-349250" lvl="1" marL="1089025" rtl="0" algn="l">
              <a:lnSpc>
                <a:spcPct val="110000"/>
              </a:lnSpc>
              <a:spcBef>
                <a:spcPts val="500"/>
              </a:spcBef>
              <a:spcAft>
                <a:spcPts val="0"/>
              </a:spcAft>
              <a:buClr>
                <a:schemeClr val="dk1"/>
              </a:buClr>
              <a:buSzPct val="100000"/>
              <a:buFont typeface="Noto Sans Symbols"/>
              <a:buChar char="▪"/>
            </a:pPr>
            <a:r>
              <a:rPr lang="en-US"/>
              <a:t>Plain </a:t>
            </a:r>
            <a:endParaRPr/>
          </a:p>
          <a:p>
            <a:pPr indent="-349250" lvl="1" marL="1089025" rtl="0" algn="l">
              <a:lnSpc>
                <a:spcPct val="110000"/>
              </a:lnSpc>
              <a:spcBef>
                <a:spcPts val="500"/>
              </a:spcBef>
              <a:spcAft>
                <a:spcPts val="0"/>
              </a:spcAft>
              <a:buClr>
                <a:schemeClr val="dk1"/>
              </a:buClr>
              <a:buSzPct val="100000"/>
              <a:buFont typeface="Noto Sans Symbols"/>
              <a:buChar char="▪"/>
            </a:pPr>
            <a:r>
              <a:rPr lang="en-US"/>
              <a:t>Reinforced</a:t>
            </a:r>
            <a:endParaRPr/>
          </a:p>
          <a:p>
            <a:pPr indent="-450850" lvl="1" marL="682625" rtl="0" algn="l">
              <a:lnSpc>
                <a:spcPct val="110000"/>
              </a:lnSpc>
              <a:spcBef>
                <a:spcPts val="500"/>
              </a:spcBef>
              <a:spcAft>
                <a:spcPts val="0"/>
              </a:spcAft>
              <a:buClr>
                <a:schemeClr val="dk1"/>
              </a:buClr>
              <a:buSzPct val="100000"/>
              <a:buFont typeface="Noto Sans Symbols"/>
              <a:buChar char="⮚"/>
            </a:pPr>
            <a:r>
              <a:rPr lang="en-US"/>
              <a:t>Metal lath &amp; plastered partitions</a:t>
            </a:r>
            <a:endParaRPr/>
          </a:p>
          <a:p>
            <a:pPr indent="-450850" lvl="1" marL="682625" rtl="0" algn="l">
              <a:lnSpc>
                <a:spcPct val="110000"/>
              </a:lnSpc>
              <a:spcBef>
                <a:spcPts val="500"/>
              </a:spcBef>
              <a:spcAft>
                <a:spcPts val="0"/>
              </a:spcAft>
              <a:buClr>
                <a:schemeClr val="dk1"/>
              </a:buClr>
              <a:buSzPct val="100000"/>
              <a:buFont typeface="Noto Sans Symbols"/>
              <a:buChar char="⮚"/>
            </a:pPr>
            <a:r>
              <a:rPr lang="en-US"/>
              <a:t>AC sheets or CGI sheets partitions</a:t>
            </a:r>
            <a:endParaRPr/>
          </a:p>
          <a:p>
            <a:pPr indent="-450850" lvl="0" marL="682625" rtl="0" algn="l">
              <a:lnSpc>
                <a:spcPct val="110000"/>
              </a:lnSpc>
              <a:spcBef>
                <a:spcPts val="1000"/>
              </a:spcBef>
              <a:spcAft>
                <a:spcPts val="0"/>
              </a:spcAft>
              <a:buClr>
                <a:schemeClr val="dk1"/>
              </a:buClr>
              <a:buSzPct val="100000"/>
              <a:buFont typeface="Noto Sans Symbols"/>
              <a:buChar char="⮚"/>
            </a:pPr>
            <a:r>
              <a:rPr lang="en-US" sz="2400"/>
              <a:t>Timber partitions</a:t>
            </a:r>
            <a:endParaRPr/>
          </a:p>
          <a:p>
            <a:pPr indent="-450850" lvl="0" marL="682625" rtl="0" algn="l">
              <a:lnSpc>
                <a:spcPct val="110000"/>
              </a:lnSpc>
              <a:spcBef>
                <a:spcPts val="1000"/>
              </a:spcBef>
              <a:spcAft>
                <a:spcPts val="0"/>
              </a:spcAft>
              <a:buClr>
                <a:schemeClr val="dk1"/>
              </a:buClr>
              <a:buSzPct val="100000"/>
              <a:buFont typeface="Noto Sans Symbols"/>
              <a:buChar char="⮚"/>
            </a:pPr>
            <a:r>
              <a:rPr lang="en-US" sz="2400"/>
              <a:t>Hollow blocks partitions</a:t>
            </a:r>
            <a:endParaRPr/>
          </a:p>
          <a:p>
            <a:pPr indent="-450850" lvl="0" marL="682625" rtl="0" algn="l">
              <a:lnSpc>
                <a:spcPct val="110000"/>
              </a:lnSpc>
              <a:spcBef>
                <a:spcPts val="1000"/>
              </a:spcBef>
              <a:spcAft>
                <a:spcPts val="0"/>
              </a:spcAft>
              <a:buClr>
                <a:schemeClr val="dk1"/>
              </a:buClr>
              <a:buSzPct val="100000"/>
              <a:buFont typeface="Noto Sans Symbols"/>
              <a:buChar char="⮚"/>
            </a:pPr>
            <a:r>
              <a:rPr lang="en-US" sz="2400"/>
              <a:t>Aluminum partitions</a:t>
            </a:r>
            <a:endParaRPr/>
          </a:p>
          <a:p>
            <a:pPr indent="-450850" lvl="0" marL="682625" rtl="0" algn="l">
              <a:lnSpc>
                <a:spcPct val="110000"/>
              </a:lnSpc>
              <a:spcBef>
                <a:spcPts val="1000"/>
              </a:spcBef>
              <a:spcAft>
                <a:spcPts val="0"/>
              </a:spcAft>
              <a:buClr>
                <a:schemeClr val="dk1"/>
              </a:buClr>
              <a:buSzPct val="100000"/>
              <a:buFont typeface="Noto Sans Symbols"/>
              <a:buChar char="⮚"/>
            </a:pPr>
            <a:r>
              <a:rPr lang="en-US" sz="2400"/>
              <a:t>Gypsum board partitions</a:t>
            </a:r>
            <a:endParaRPr/>
          </a:p>
          <a:p>
            <a:pPr indent="-346710" lvl="1" marL="685800" rtl="0" algn="l">
              <a:lnSpc>
                <a:spcPct val="90000"/>
              </a:lnSpc>
              <a:spcBef>
                <a:spcPts val="500"/>
              </a:spcBef>
              <a:spcAft>
                <a:spcPts val="0"/>
              </a:spcAft>
              <a:buClr>
                <a:schemeClr val="dk1"/>
              </a:buClr>
              <a:buSzPct val="100000"/>
              <a:buFont typeface="Noto Sans Symbols"/>
              <a:buNone/>
            </a:pPr>
            <a:r>
              <a:t/>
            </a:r>
            <a:endParaRPr sz="2800"/>
          </a:p>
        </p:txBody>
      </p:sp>
      <p:sp>
        <p:nvSpPr>
          <p:cNvPr id="219" name="Google Shape;219;p12"/>
          <p:cNvSpPr txBox="1"/>
          <p:nvPr/>
        </p:nvSpPr>
        <p:spPr>
          <a:xfrm>
            <a:off x="7363918" y="4838075"/>
            <a:ext cx="3733800" cy="1219200"/>
          </a:xfrm>
          <a:prstGeom prst="rect">
            <a:avLst/>
          </a:prstGeom>
          <a:noFill/>
          <a:ln>
            <a:noFill/>
          </a:ln>
        </p:spPr>
        <p:txBody>
          <a:bodyPr anchorCtr="0" anchor="t" bIns="45700" lIns="91425" spcFirstLastPara="1" rIns="91425" wrap="square" tIns="45700">
            <a:noAutofit/>
          </a:bodyPr>
          <a:lstStyle/>
          <a:p>
            <a:pPr indent="-347663" lvl="0" marL="347663" marR="0" rtl="0" algn="l">
              <a:lnSpc>
                <a:spcPct val="90000"/>
              </a:lnSpc>
              <a:spcBef>
                <a:spcPts val="0"/>
              </a:spcBef>
              <a:spcAft>
                <a:spcPts val="0"/>
              </a:spcAft>
              <a:buClr>
                <a:schemeClr val="dk1"/>
              </a:buClr>
              <a:buSzPts val="2200"/>
              <a:buFont typeface="Noto Sans Symbols"/>
              <a:buChar char="⮚"/>
            </a:pPr>
            <a:r>
              <a:rPr lang="en-US" sz="2200">
                <a:solidFill>
                  <a:schemeClr val="dk1"/>
                </a:solidFill>
                <a:latin typeface="Calibri"/>
                <a:ea typeface="Calibri"/>
                <a:cs typeface="Calibri"/>
                <a:sym typeface="Calibri"/>
              </a:rPr>
              <a:t>Strawboard</a:t>
            </a:r>
            <a:endParaRPr/>
          </a:p>
          <a:p>
            <a:pPr indent="-347663" lvl="0" marL="347663" marR="0" rtl="0" algn="l">
              <a:lnSpc>
                <a:spcPct val="90000"/>
              </a:lnSpc>
              <a:spcBef>
                <a:spcPts val="1000"/>
              </a:spcBef>
              <a:spcAft>
                <a:spcPts val="0"/>
              </a:spcAft>
              <a:buClr>
                <a:schemeClr val="dk1"/>
              </a:buClr>
              <a:buSzPts val="2200"/>
              <a:buFont typeface="Noto Sans Symbols"/>
              <a:buChar char="⮚"/>
            </a:pPr>
            <a:r>
              <a:rPr lang="en-US" sz="2200">
                <a:solidFill>
                  <a:schemeClr val="dk1"/>
                </a:solidFill>
                <a:latin typeface="Calibri"/>
                <a:ea typeface="Calibri"/>
                <a:cs typeface="Calibri"/>
                <a:sym typeface="Calibri"/>
              </a:rPr>
              <a:t>PVC board</a:t>
            </a:r>
            <a:endParaRPr/>
          </a:p>
          <a:p>
            <a:pPr indent="-228600" lvl="0" marL="228600" marR="0" rtl="0" algn="l">
              <a:lnSpc>
                <a:spcPct val="90000"/>
              </a:lnSpc>
              <a:spcBef>
                <a:spcPts val="1000"/>
              </a:spcBef>
              <a:spcAft>
                <a:spcPts val="0"/>
              </a:spcAft>
              <a:buNone/>
            </a:pPr>
            <a:r>
              <a:t/>
            </a:r>
            <a:endParaRPr sz="25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3"/>
          <p:cNvSpPr txBox="1"/>
          <p:nvPr>
            <p:ph idx="1" type="body"/>
          </p:nvPr>
        </p:nvSpPr>
        <p:spPr>
          <a:xfrm>
            <a:off x="0" y="228600"/>
            <a:ext cx="9548735" cy="6400800"/>
          </a:xfrm>
          <a:prstGeom prst="rect">
            <a:avLst/>
          </a:prstGeom>
          <a:noFill/>
          <a:ln>
            <a:noFill/>
          </a:ln>
        </p:spPr>
        <p:txBody>
          <a:bodyPr anchorCtr="0" anchor="t" bIns="45700" lIns="91425" spcFirstLastPara="1" rIns="91425" wrap="square" tIns="45700">
            <a:normAutofit fontScale="92500" lnSpcReduction="10000"/>
          </a:bodyPr>
          <a:lstStyle/>
          <a:p>
            <a:pPr indent="0" lvl="1" marL="0" rtl="0" algn="just">
              <a:lnSpc>
                <a:spcPct val="110000"/>
              </a:lnSpc>
              <a:spcBef>
                <a:spcPts val="0"/>
              </a:spcBef>
              <a:spcAft>
                <a:spcPts val="0"/>
              </a:spcAft>
              <a:buClr>
                <a:schemeClr val="dk1"/>
              </a:buClr>
              <a:buSzPct val="100000"/>
              <a:buNone/>
            </a:pPr>
            <a:r>
              <a:rPr lang="en-US" sz="3900">
                <a:latin typeface="Times New Roman"/>
                <a:ea typeface="Times New Roman"/>
                <a:cs typeface="Times New Roman"/>
                <a:sym typeface="Times New Roman"/>
              </a:rPr>
              <a:t>Brick partitions</a:t>
            </a:r>
            <a:r>
              <a:rPr lang="en-US">
                <a:latin typeface="Times New Roman"/>
                <a:ea typeface="Times New Roman"/>
                <a:cs typeface="Times New Roman"/>
                <a:sym typeface="Times New Roman"/>
              </a:rPr>
              <a:t>: </a:t>
            </a:r>
            <a:endParaRPr/>
          </a:p>
          <a:p>
            <a:pPr indent="0" lvl="1" marL="0" rtl="0" algn="just">
              <a:lnSpc>
                <a:spcPct val="110000"/>
              </a:lnSpc>
              <a:spcBef>
                <a:spcPts val="500"/>
              </a:spcBef>
              <a:spcAft>
                <a:spcPts val="0"/>
              </a:spcAft>
              <a:buClr>
                <a:schemeClr val="dk1"/>
              </a:buClr>
              <a:buSzPct val="100000"/>
              <a:buNone/>
            </a:pPr>
            <a:r>
              <a:rPr lang="en-US" sz="2600">
                <a:latin typeface="Times New Roman"/>
                <a:ea typeface="Times New Roman"/>
                <a:cs typeface="Times New Roman"/>
                <a:sym typeface="Times New Roman"/>
              </a:rPr>
              <a:t>The half brick partitions are very common.</a:t>
            </a:r>
            <a:endParaRPr/>
          </a:p>
          <a:p>
            <a:pPr indent="0" lvl="2" marL="0" rtl="0" algn="just">
              <a:lnSpc>
                <a:spcPct val="110000"/>
              </a:lnSpc>
              <a:spcBef>
                <a:spcPts val="500"/>
              </a:spcBef>
              <a:spcAft>
                <a:spcPts val="0"/>
              </a:spcAft>
              <a:buClr>
                <a:schemeClr val="dk1"/>
              </a:buClr>
              <a:buSzPct val="100000"/>
              <a:buNone/>
            </a:pPr>
            <a:r>
              <a:rPr lang="en-US" sz="3000">
                <a:latin typeface="Times New Roman"/>
                <a:ea typeface="Times New Roman"/>
                <a:cs typeface="Times New Roman"/>
                <a:sym typeface="Times New Roman"/>
              </a:rPr>
              <a:t>Plain brick: </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The plain brick partitions of half brick thickness cannot take heavy load.</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Their height is restricted to 2m.</a:t>
            </a:r>
            <a:endParaRPr/>
          </a:p>
          <a:p>
            <a:pPr indent="0" lvl="2" marL="0" rtl="0" algn="just">
              <a:lnSpc>
                <a:spcPct val="110000"/>
              </a:lnSpc>
              <a:spcBef>
                <a:spcPts val="500"/>
              </a:spcBef>
              <a:spcAft>
                <a:spcPts val="0"/>
              </a:spcAft>
              <a:buClr>
                <a:schemeClr val="dk1"/>
              </a:buClr>
              <a:buSzPct val="100000"/>
              <a:buNone/>
            </a:pPr>
            <a:r>
              <a:rPr lang="en-US" sz="3000">
                <a:latin typeface="Times New Roman"/>
                <a:ea typeface="Times New Roman"/>
                <a:cs typeface="Times New Roman"/>
                <a:sym typeface="Times New Roman"/>
              </a:rPr>
              <a:t>Reinforced brick (after 3 or 4 layers): </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Reinforced brick are more durable and possess more strength. </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Reinforcement is put up at every third course.</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Reinforcement may be in form of wire mesh or hoop-iron or steel bars.</a:t>
            </a:r>
            <a:endParaRPr/>
          </a:p>
          <a:p>
            <a:pPr indent="0" lvl="2" marL="0" rtl="0" algn="just">
              <a:lnSpc>
                <a:spcPct val="110000"/>
              </a:lnSpc>
              <a:spcBef>
                <a:spcPts val="500"/>
              </a:spcBef>
              <a:spcAft>
                <a:spcPts val="0"/>
              </a:spcAft>
              <a:buClr>
                <a:schemeClr val="dk1"/>
              </a:buClr>
              <a:buSzPct val="100000"/>
              <a:buNone/>
            </a:pPr>
            <a:r>
              <a:rPr lang="en-US" sz="3000">
                <a:latin typeface="Times New Roman"/>
                <a:ea typeface="Times New Roman"/>
                <a:cs typeface="Times New Roman"/>
                <a:sym typeface="Times New Roman"/>
              </a:rPr>
              <a:t>Brick nogging (bricks in wooden frame): </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It consists of  a framework of timber within which half brick partitions are fitted. </a:t>
            </a:r>
            <a:endParaRPr/>
          </a:p>
          <a:p>
            <a:pPr indent="-457200" lvl="2" marL="457200" rtl="0" algn="just">
              <a:lnSpc>
                <a:spcPct val="110000"/>
              </a:lnSpc>
              <a:spcBef>
                <a:spcPts val="500"/>
              </a:spcBef>
              <a:spcAft>
                <a:spcPts val="0"/>
              </a:spcAft>
              <a:buClr>
                <a:schemeClr val="dk1"/>
              </a:buClr>
              <a:buSzPct val="100000"/>
              <a:buChar char="•"/>
            </a:pPr>
            <a:r>
              <a:rPr lang="en-US" sz="2600">
                <a:latin typeface="Times New Roman"/>
                <a:ea typeface="Times New Roman"/>
                <a:cs typeface="Times New Roman"/>
                <a:sym typeface="Times New Roman"/>
              </a:rPr>
              <a:t>The framework of timber consists of head, sill, vertical members known as studs, horizontal members known as nogging pieces and cross braces. </a:t>
            </a:r>
            <a:endParaRPr/>
          </a:p>
          <a:p>
            <a:pPr indent="-64135" lvl="0" marL="228600" rtl="0" algn="just">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8" name="Shape 228"/>
        <p:cNvGrpSpPr/>
        <p:nvPr/>
      </p:nvGrpSpPr>
      <p:grpSpPr>
        <a:xfrm>
          <a:off x="0" y="0"/>
          <a:ext cx="0" cy="0"/>
          <a:chOff x="0" y="0"/>
          <a:chExt cx="0" cy="0"/>
        </a:xfrm>
      </p:grpSpPr>
      <p:pic>
        <p:nvPicPr>
          <p:cNvPr descr="A brick wall with wood beams&#10;&#10;Description automatically generated" id="229" name="Google Shape;229;p14"/>
          <p:cNvPicPr preferRelativeResize="0"/>
          <p:nvPr/>
        </p:nvPicPr>
        <p:blipFill rotWithShape="1">
          <a:blip r:embed="rId3">
            <a:alphaModFix/>
          </a:blip>
          <a:srcRect b="0" l="0" r="0" t="0"/>
          <a:stretch/>
        </p:blipFill>
        <p:spPr>
          <a:xfrm>
            <a:off x="484632" y="1294340"/>
            <a:ext cx="3517119" cy="4263174"/>
          </a:xfrm>
          <a:prstGeom prst="rect">
            <a:avLst/>
          </a:prstGeom>
          <a:noFill/>
          <a:ln>
            <a:noFill/>
          </a:ln>
        </p:spPr>
      </p:pic>
      <p:cxnSp>
        <p:nvCxnSpPr>
          <p:cNvPr id="230" name="Google Shape;230;p14"/>
          <p:cNvCxnSpPr/>
          <p:nvPr/>
        </p:nvCxnSpPr>
        <p:spPr>
          <a:xfrm>
            <a:off x="4165600" y="1573887"/>
            <a:ext cx="0" cy="3710227"/>
          </a:xfrm>
          <a:prstGeom prst="straightConnector1">
            <a:avLst/>
          </a:prstGeom>
          <a:noFill/>
          <a:ln cap="flat" cmpd="sng" w="19050">
            <a:solidFill>
              <a:srgbClr val="7F7F7F"/>
            </a:solidFill>
            <a:prstDash val="solid"/>
            <a:miter lim="800000"/>
            <a:headEnd len="sm" w="sm" type="none"/>
            <a:tailEnd len="sm" w="sm" type="none"/>
          </a:ln>
        </p:spPr>
      </p:cxnSp>
      <p:pic>
        <p:nvPicPr>
          <p:cNvPr descr="A brick staircase with a mesh on top&#10;&#10;Description automatically generated" id="231" name="Google Shape;231;p14"/>
          <p:cNvPicPr preferRelativeResize="0"/>
          <p:nvPr/>
        </p:nvPicPr>
        <p:blipFill rotWithShape="1">
          <a:blip r:embed="rId4">
            <a:alphaModFix/>
          </a:blip>
          <a:srcRect b="0" l="0" r="0" t="0"/>
          <a:stretch/>
        </p:blipFill>
        <p:spPr>
          <a:xfrm>
            <a:off x="4310676" y="2055206"/>
            <a:ext cx="3537345" cy="2741442"/>
          </a:xfrm>
          <a:prstGeom prst="rect">
            <a:avLst/>
          </a:prstGeom>
          <a:noFill/>
          <a:ln>
            <a:noFill/>
          </a:ln>
        </p:spPr>
      </p:pic>
      <p:cxnSp>
        <p:nvCxnSpPr>
          <p:cNvPr id="232" name="Google Shape;232;p14"/>
          <p:cNvCxnSpPr/>
          <p:nvPr/>
        </p:nvCxnSpPr>
        <p:spPr>
          <a:xfrm>
            <a:off x="7995920" y="1573887"/>
            <a:ext cx="0" cy="3710227"/>
          </a:xfrm>
          <a:prstGeom prst="straightConnector1">
            <a:avLst/>
          </a:prstGeom>
          <a:noFill/>
          <a:ln cap="flat" cmpd="sng" w="19050">
            <a:solidFill>
              <a:srgbClr val="7F7F7F"/>
            </a:solidFill>
            <a:prstDash val="solid"/>
            <a:miter lim="800000"/>
            <a:headEnd len="sm" w="sm" type="none"/>
            <a:tailEnd len="sm" w="sm" type="none"/>
          </a:ln>
        </p:spPr>
      </p:cxnSp>
      <p:pic>
        <p:nvPicPr>
          <p:cNvPr descr="A dining table and chairs in a room&#10;&#10;Description automatically generated" id="233" name="Google Shape;233;p14"/>
          <p:cNvPicPr preferRelativeResize="0"/>
          <p:nvPr/>
        </p:nvPicPr>
        <p:blipFill rotWithShape="1">
          <a:blip r:embed="rId5">
            <a:alphaModFix/>
          </a:blip>
          <a:srcRect b="0" l="0" r="0" t="0"/>
          <a:stretch/>
        </p:blipFill>
        <p:spPr>
          <a:xfrm>
            <a:off x="8162336" y="1825638"/>
            <a:ext cx="3517120" cy="3200579"/>
          </a:xfrm>
          <a:prstGeom prst="rect">
            <a:avLst/>
          </a:prstGeom>
          <a:noFill/>
          <a:ln>
            <a:noFill/>
          </a:ln>
        </p:spPr>
      </p:pic>
      <p:sp>
        <p:nvSpPr>
          <p:cNvPr id="234" name="Google Shape;234;p14"/>
          <p:cNvSpPr txBox="1"/>
          <p:nvPr/>
        </p:nvSpPr>
        <p:spPr>
          <a:xfrm>
            <a:off x="3132949" y="6025169"/>
            <a:ext cx="79148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Partitions(Source: Daily Civil(n.d):Online)</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r>
              <a:rPr lang="en-US" sz="1800" u="sng">
                <a:solidFill>
                  <a:schemeClr val="dk1"/>
                </a:solidFill>
                <a:latin typeface="Calibri"/>
                <a:ea typeface="Calibri"/>
                <a:cs typeface="Calibri"/>
                <a:sym typeface="Calibri"/>
                <a:hlinkClick r:id="rId6">
                  <a:extLst>
                    <a:ext uri="{A12FA001-AC4F-418D-AE19-62706E023703}">
                      <ahyp:hlinkClr val="tx"/>
                    </a:ext>
                  </a:extLst>
                </a:hlinkClick>
              </a:rPr>
              <a:t>https://dailycivil.com/partition-wall-types-advantages-requirements/</a:t>
            </a:r>
            <a:r>
              <a:rPr lang="en-US" sz="1800">
                <a:solidFill>
                  <a:schemeClr val="dk1"/>
                </a:solidFill>
                <a:latin typeface="Calibri"/>
                <a:ea typeface="Calibri"/>
                <a:cs typeface="Calibri"/>
                <a:sym typeface="Calibri"/>
              </a:rPr>
              <a:t> </a:t>
            </a:r>
            <a:endParaRPr/>
          </a:p>
        </p:txBody>
      </p:sp>
      <p:sp>
        <p:nvSpPr>
          <p:cNvPr id="235" name="Google Shape;235;p14"/>
          <p:cNvSpPr txBox="1"/>
          <p:nvPr/>
        </p:nvSpPr>
        <p:spPr>
          <a:xfrm>
            <a:off x="9593044" y="4626107"/>
            <a:ext cx="179881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Plain brick</a:t>
            </a:r>
            <a:endParaRPr sz="2000">
              <a:solidFill>
                <a:schemeClr val="dk1"/>
              </a:solidFill>
              <a:latin typeface="Calibri"/>
              <a:ea typeface="Calibri"/>
              <a:cs typeface="Calibri"/>
              <a:sym typeface="Calibri"/>
            </a:endParaRPr>
          </a:p>
        </p:txBody>
      </p:sp>
      <p:sp>
        <p:nvSpPr>
          <p:cNvPr id="236" name="Google Shape;236;p14"/>
          <p:cNvSpPr txBox="1"/>
          <p:nvPr/>
        </p:nvSpPr>
        <p:spPr>
          <a:xfrm>
            <a:off x="691467" y="5188182"/>
            <a:ext cx="155897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Brick nogging </a:t>
            </a:r>
            <a:endParaRPr sz="1800">
              <a:solidFill>
                <a:schemeClr val="dk1"/>
              </a:solidFill>
              <a:latin typeface="Calibri"/>
              <a:ea typeface="Calibri"/>
              <a:cs typeface="Calibri"/>
              <a:sym typeface="Calibri"/>
            </a:endParaRPr>
          </a:p>
        </p:txBody>
      </p:sp>
      <p:sp>
        <p:nvSpPr>
          <p:cNvPr id="237" name="Google Shape;237;p14"/>
          <p:cNvSpPr txBox="1"/>
          <p:nvPr/>
        </p:nvSpPr>
        <p:spPr>
          <a:xfrm>
            <a:off x="5159115" y="4611982"/>
            <a:ext cx="187377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Reinforced brick </a:t>
            </a:r>
            <a:endParaRPr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5"/>
          <p:cNvSpPr txBox="1"/>
          <p:nvPr>
            <p:ph idx="1" type="body"/>
          </p:nvPr>
        </p:nvSpPr>
        <p:spPr>
          <a:xfrm>
            <a:off x="716836" y="1000592"/>
            <a:ext cx="4791744" cy="4856813"/>
          </a:xfrm>
          <a:prstGeom prst="rect">
            <a:avLst/>
          </a:prstGeom>
          <a:noFill/>
          <a:ln>
            <a:noFill/>
          </a:ln>
        </p:spPr>
        <p:txBody>
          <a:bodyPr anchorCtr="0" anchor="t" bIns="45700" lIns="91425" spcFirstLastPara="1" rIns="91425" wrap="square" tIns="45700">
            <a:normAutofit fontScale="92500"/>
          </a:bodyPr>
          <a:lstStyle/>
          <a:p>
            <a:pPr indent="0" lvl="1" marL="58738" rtl="0" algn="just">
              <a:lnSpc>
                <a:spcPct val="110000"/>
              </a:lnSpc>
              <a:spcBef>
                <a:spcPts val="0"/>
              </a:spcBef>
              <a:spcAft>
                <a:spcPts val="0"/>
              </a:spcAft>
              <a:buClr>
                <a:schemeClr val="dk1"/>
              </a:buClr>
              <a:buSzPct val="100000"/>
              <a:buNone/>
            </a:pPr>
            <a:r>
              <a:rPr b="1" lang="en-US" u="sng"/>
              <a:t>Glass partitions</a:t>
            </a:r>
            <a:endParaRPr/>
          </a:p>
          <a:p>
            <a:pPr indent="-342900" lvl="1" marL="574675" rtl="0" algn="just">
              <a:lnSpc>
                <a:spcPct val="110000"/>
              </a:lnSpc>
              <a:spcBef>
                <a:spcPts val="500"/>
              </a:spcBef>
              <a:spcAft>
                <a:spcPts val="0"/>
              </a:spcAft>
              <a:buClr>
                <a:schemeClr val="dk1"/>
              </a:buClr>
              <a:buSzPct val="100000"/>
              <a:buChar char="•"/>
            </a:pPr>
            <a:r>
              <a:rPr lang="en-US"/>
              <a:t>May be in form of glass sheets or glass blocks.</a:t>
            </a:r>
            <a:endParaRPr/>
          </a:p>
          <a:p>
            <a:pPr indent="-342900" lvl="1" marL="574675" rtl="0" algn="just">
              <a:lnSpc>
                <a:spcPct val="110000"/>
              </a:lnSpc>
              <a:spcBef>
                <a:spcPts val="500"/>
              </a:spcBef>
              <a:spcAft>
                <a:spcPts val="0"/>
              </a:spcAft>
              <a:buClr>
                <a:schemeClr val="dk1"/>
              </a:buClr>
              <a:buSzPct val="100000"/>
              <a:buChar char="•"/>
            </a:pPr>
            <a:r>
              <a:rPr lang="en-US"/>
              <a:t>Glass blocks of opaque or some coloured glass and are of different shapes and sizes.</a:t>
            </a:r>
            <a:endParaRPr/>
          </a:p>
          <a:p>
            <a:pPr indent="-342900" lvl="1" marL="574675" rtl="0" algn="just">
              <a:lnSpc>
                <a:spcPct val="110000"/>
              </a:lnSpc>
              <a:spcBef>
                <a:spcPts val="500"/>
              </a:spcBef>
              <a:spcAft>
                <a:spcPts val="0"/>
              </a:spcAft>
              <a:buClr>
                <a:schemeClr val="dk1"/>
              </a:buClr>
              <a:buSzPct val="100000"/>
              <a:buChar char="•"/>
            </a:pPr>
            <a:r>
              <a:rPr lang="en-US"/>
              <a:t>Glass partitions are cheap, light, easy in construction, attractive, sound &amp; heat insulating and provide reasonable privacy.</a:t>
            </a:r>
            <a:endParaRPr/>
          </a:p>
          <a:p>
            <a:pPr indent="-342900" lvl="1" marL="574675" rtl="0" algn="just">
              <a:lnSpc>
                <a:spcPct val="110000"/>
              </a:lnSpc>
              <a:spcBef>
                <a:spcPts val="500"/>
              </a:spcBef>
              <a:spcAft>
                <a:spcPts val="0"/>
              </a:spcAft>
              <a:buClr>
                <a:schemeClr val="dk1"/>
              </a:buClr>
              <a:buSzPct val="100000"/>
              <a:buChar char="•"/>
            </a:pPr>
            <a:r>
              <a:rPr lang="en-US"/>
              <a:t>But cost of maintenance is much more as glass is liable to breakage.</a:t>
            </a:r>
            <a:endParaRPr/>
          </a:p>
        </p:txBody>
      </p:sp>
      <p:pic>
        <p:nvPicPr>
          <p:cNvPr id="243" name="Google Shape;243;p15"/>
          <p:cNvPicPr preferRelativeResize="0"/>
          <p:nvPr/>
        </p:nvPicPr>
        <p:blipFill rotWithShape="1">
          <a:blip r:embed="rId3">
            <a:alphaModFix/>
          </a:blip>
          <a:srcRect b="0" l="0" r="0" t="0"/>
          <a:stretch/>
        </p:blipFill>
        <p:spPr>
          <a:xfrm>
            <a:off x="6468119" y="1377753"/>
            <a:ext cx="4791744" cy="3562847"/>
          </a:xfrm>
          <a:prstGeom prst="rect">
            <a:avLst/>
          </a:prstGeom>
          <a:noFill/>
          <a:ln>
            <a:noFill/>
          </a:ln>
        </p:spPr>
      </p:pic>
      <p:sp>
        <p:nvSpPr>
          <p:cNvPr id="244" name="Google Shape;244;p15"/>
          <p:cNvSpPr txBox="1"/>
          <p:nvPr/>
        </p:nvSpPr>
        <p:spPr>
          <a:xfrm>
            <a:off x="6325849" y="4985571"/>
            <a:ext cx="5866151"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Glass partitions(Source: Daily Civil(n.d):Online)</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4">
                  <a:extLst>
                    <a:ext uri="{A12FA001-AC4F-418D-AE19-62706E023703}">
                      <ahyp:hlinkClr val="tx"/>
                    </a:ext>
                  </a:extLst>
                </a:hlinkClick>
              </a:rPr>
              <a:t>https://dailycivil.com/partition-wall-types-advantages-requirements/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6"/>
          <p:cNvSpPr txBox="1"/>
          <p:nvPr>
            <p:ph idx="1" type="body"/>
          </p:nvPr>
        </p:nvSpPr>
        <p:spPr>
          <a:xfrm>
            <a:off x="164892" y="1451688"/>
            <a:ext cx="7435121" cy="1419069"/>
          </a:xfrm>
          <a:prstGeom prst="rect">
            <a:avLst/>
          </a:prstGeom>
          <a:noFill/>
          <a:ln>
            <a:noFill/>
          </a:ln>
        </p:spPr>
        <p:txBody>
          <a:bodyPr anchorCtr="0" anchor="t" bIns="45700" lIns="91425" spcFirstLastPara="1" rIns="91425" wrap="square" tIns="45700">
            <a:normAutofit lnSpcReduction="10000"/>
          </a:bodyPr>
          <a:lstStyle/>
          <a:p>
            <a:pPr indent="0" lvl="1" marL="58738" rtl="0" algn="l">
              <a:lnSpc>
                <a:spcPct val="110000"/>
              </a:lnSpc>
              <a:spcBef>
                <a:spcPts val="0"/>
              </a:spcBef>
              <a:spcAft>
                <a:spcPts val="0"/>
              </a:spcAft>
              <a:buClr>
                <a:schemeClr val="dk1"/>
              </a:buClr>
              <a:buSzPts val="2400"/>
              <a:buNone/>
            </a:pPr>
            <a:r>
              <a:rPr b="1" lang="en-US" u="sng"/>
              <a:t>Concrete partitions:</a:t>
            </a:r>
            <a:endParaRPr/>
          </a:p>
          <a:p>
            <a:pPr indent="-342900" lvl="1" marL="501650" rtl="0" algn="l">
              <a:lnSpc>
                <a:spcPct val="110000"/>
              </a:lnSpc>
              <a:spcBef>
                <a:spcPts val="500"/>
              </a:spcBef>
              <a:spcAft>
                <a:spcPts val="0"/>
              </a:spcAft>
              <a:buClr>
                <a:schemeClr val="dk1"/>
              </a:buClr>
              <a:buSzPts val="2400"/>
              <a:buChar char="•"/>
            </a:pPr>
            <a:r>
              <a:rPr lang="en-US"/>
              <a:t>It can be either precast or cast in-situ.</a:t>
            </a:r>
            <a:endParaRPr/>
          </a:p>
          <a:p>
            <a:pPr indent="-342900" lvl="1" marL="501650" rtl="0" algn="l">
              <a:lnSpc>
                <a:spcPct val="110000"/>
              </a:lnSpc>
              <a:spcBef>
                <a:spcPts val="500"/>
              </a:spcBef>
              <a:spcAft>
                <a:spcPts val="0"/>
              </a:spcAft>
              <a:buClr>
                <a:schemeClr val="dk1"/>
              </a:buClr>
              <a:buSzPts val="2400"/>
              <a:buChar char="•"/>
            </a:pPr>
            <a:r>
              <a:rPr lang="en-US"/>
              <a:t>Can be reinforced or plain.</a:t>
            </a:r>
            <a:endParaRPr/>
          </a:p>
          <a:p>
            <a:pPr indent="0" lvl="1" marL="0" rtl="0" algn="l">
              <a:lnSpc>
                <a:spcPct val="110000"/>
              </a:lnSpc>
              <a:spcBef>
                <a:spcPts val="500"/>
              </a:spcBef>
              <a:spcAft>
                <a:spcPts val="0"/>
              </a:spcAft>
              <a:buClr>
                <a:schemeClr val="dk1"/>
              </a:buClr>
              <a:buSzPts val="24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250" name="Google Shape;250;p16"/>
          <p:cNvPicPr preferRelativeResize="0"/>
          <p:nvPr/>
        </p:nvPicPr>
        <p:blipFill rotWithShape="1">
          <a:blip r:embed="rId3">
            <a:alphaModFix/>
          </a:blip>
          <a:srcRect b="0" l="0" r="0" t="0"/>
          <a:stretch/>
        </p:blipFill>
        <p:spPr>
          <a:xfrm>
            <a:off x="6827827" y="1451688"/>
            <a:ext cx="4734586" cy="3572374"/>
          </a:xfrm>
          <a:prstGeom prst="rect">
            <a:avLst/>
          </a:prstGeom>
          <a:noFill/>
          <a:ln>
            <a:noFill/>
          </a:ln>
        </p:spPr>
      </p:pic>
      <p:sp>
        <p:nvSpPr>
          <p:cNvPr id="251" name="Google Shape;251;p16"/>
          <p:cNvSpPr txBox="1"/>
          <p:nvPr/>
        </p:nvSpPr>
        <p:spPr>
          <a:xfrm>
            <a:off x="6636799" y="5223515"/>
            <a:ext cx="6115986"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Concrete partitions(Source: Daily Civil(n.d):Online)</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4">
                  <a:extLst>
                    <a:ext uri="{A12FA001-AC4F-418D-AE19-62706E023703}">
                      <ahyp:hlinkClr val="tx"/>
                    </a:ext>
                  </a:extLst>
                </a:hlinkClick>
              </a:rPr>
              <a:t>https://dailycivil.com/partition-wall-types-advantages-requirements/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7"/>
          <p:cNvSpPr txBox="1"/>
          <p:nvPr>
            <p:ph idx="1" type="body"/>
          </p:nvPr>
        </p:nvSpPr>
        <p:spPr>
          <a:xfrm>
            <a:off x="168639" y="762000"/>
            <a:ext cx="6786797" cy="5863652"/>
          </a:xfrm>
          <a:prstGeom prst="rect">
            <a:avLst/>
          </a:prstGeom>
          <a:noFill/>
          <a:ln>
            <a:noFill/>
          </a:ln>
        </p:spPr>
        <p:txBody>
          <a:bodyPr anchorCtr="0" anchor="t" bIns="45700" lIns="91425" spcFirstLastPara="1" rIns="91425" wrap="square" tIns="45700">
            <a:normAutofit/>
          </a:bodyPr>
          <a:lstStyle/>
          <a:p>
            <a:pPr indent="-349250" lvl="1" marL="508000" rtl="0" algn="just">
              <a:lnSpc>
                <a:spcPct val="110000"/>
              </a:lnSpc>
              <a:spcBef>
                <a:spcPts val="0"/>
              </a:spcBef>
              <a:spcAft>
                <a:spcPts val="0"/>
              </a:spcAft>
              <a:buClr>
                <a:schemeClr val="dk1"/>
              </a:buClr>
              <a:buSzPts val="2400"/>
              <a:buNone/>
            </a:pPr>
            <a:r>
              <a:rPr lang="en-US" u="sng">
                <a:latin typeface="Times New Roman"/>
                <a:ea typeface="Times New Roman"/>
                <a:cs typeface="Times New Roman"/>
                <a:sym typeface="Times New Roman"/>
              </a:rPr>
              <a:t>Metal lath &amp; plastered partitions:</a:t>
            </a:r>
            <a:endParaRPr/>
          </a:p>
          <a:p>
            <a:pPr indent="-342900" lvl="1" marL="517525" rtl="0" algn="just">
              <a:lnSpc>
                <a:spcPct val="110000"/>
              </a:lnSpc>
              <a:spcBef>
                <a:spcPts val="500"/>
              </a:spcBef>
              <a:spcAft>
                <a:spcPts val="0"/>
              </a:spcAft>
              <a:buClr>
                <a:schemeClr val="dk1"/>
              </a:buClr>
              <a:buSzPts val="2400"/>
              <a:buChar char="•"/>
            </a:pPr>
            <a:r>
              <a:rPr lang="en-US">
                <a:latin typeface="Times New Roman"/>
                <a:ea typeface="Times New Roman"/>
                <a:cs typeface="Times New Roman"/>
                <a:sym typeface="Times New Roman"/>
              </a:rPr>
              <a:t>These are constructed by placing 2 cm or 2.5 cm channels vertically (called studs) and fixing metal lath to it on one side. </a:t>
            </a:r>
            <a:endParaRPr/>
          </a:p>
          <a:p>
            <a:pPr indent="-342900" lvl="1" marL="517525" rtl="0" algn="just">
              <a:lnSpc>
                <a:spcPct val="110000"/>
              </a:lnSpc>
              <a:spcBef>
                <a:spcPts val="500"/>
              </a:spcBef>
              <a:spcAft>
                <a:spcPts val="0"/>
              </a:spcAft>
              <a:buClr>
                <a:schemeClr val="dk1"/>
              </a:buClr>
              <a:buSzPts val="2400"/>
              <a:buChar char="•"/>
            </a:pPr>
            <a:r>
              <a:rPr lang="en-US">
                <a:latin typeface="Times New Roman"/>
                <a:ea typeface="Times New Roman"/>
                <a:cs typeface="Times New Roman"/>
                <a:sym typeface="Times New Roman"/>
              </a:rPr>
              <a:t>Channels are spaced 15 to 30 cm apart.</a:t>
            </a:r>
            <a:endParaRPr/>
          </a:p>
          <a:p>
            <a:pPr indent="-342900" lvl="1" marL="517525" rtl="0" algn="just">
              <a:lnSpc>
                <a:spcPct val="110000"/>
              </a:lnSpc>
              <a:spcBef>
                <a:spcPts val="500"/>
              </a:spcBef>
              <a:spcAft>
                <a:spcPts val="0"/>
              </a:spcAft>
              <a:buClr>
                <a:schemeClr val="dk1"/>
              </a:buClr>
              <a:buSzPts val="2400"/>
              <a:buChar char="•"/>
            </a:pPr>
            <a:r>
              <a:rPr lang="en-US">
                <a:latin typeface="Times New Roman"/>
                <a:ea typeface="Times New Roman"/>
                <a:cs typeface="Times New Roman"/>
                <a:sym typeface="Times New Roman"/>
              </a:rPr>
              <a:t>Metal lath is fixed to channels by galvanized iron wire.</a:t>
            </a:r>
            <a:endParaRPr/>
          </a:p>
          <a:p>
            <a:pPr indent="-342900" lvl="1" marL="517525" rtl="0" algn="just">
              <a:lnSpc>
                <a:spcPct val="110000"/>
              </a:lnSpc>
              <a:spcBef>
                <a:spcPts val="500"/>
              </a:spcBef>
              <a:spcAft>
                <a:spcPts val="0"/>
              </a:spcAft>
              <a:buClr>
                <a:schemeClr val="dk1"/>
              </a:buClr>
              <a:buSzPts val="2400"/>
              <a:buChar char="•"/>
            </a:pPr>
            <a:r>
              <a:rPr lang="en-US">
                <a:latin typeface="Times New Roman"/>
                <a:ea typeface="Times New Roman"/>
                <a:cs typeface="Times New Roman"/>
                <a:sym typeface="Times New Roman"/>
              </a:rPr>
              <a:t>Plaster is then applied to both the sides.</a:t>
            </a:r>
            <a:endParaRPr/>
          </a:p>
          <a:p>
            <a:pPr indent="-342900" lvl="1" marL="517525" rtl="0" algn="just">
              <a:lnSpc>
                <a:spcPct val="110000"/>
              </a:lnSpc>
              <a:spcBef>
                <a:spcPts val="500"/>
              </a:spcBef>
              <a:spcAft>
                <a:spcPts val="0"/>
              </a:spcAft>
              <a:buClr>
                <a:schemeClr val="dk1"/>
              </a:buClr>
              <a:buSzPts val="2400"/>
              <a:buChar char="•"/>
            </a:pPr>
            <a:r>
              <a:rPr lang="en-US">
                <a:latin typeface="Times New Roman"/>
                <a:ea typeface="Times New Roman"/>
                <a:cs typeface="Times New Roman"/>
                <a:sym typeface="Times New Roman"/>
              </a:rPr>
              <a:t>Thickness of such partition may vary between 5 to 7.5 cm.</a:t>
            </a:r>
            <a:endParaRPr/>
          </a:p>
          <a:p>
            <a:pPr indent="-342900" lvl="1" marL="517525" rtl="0" algn="just">
              <a:lnSpc>
                <a:spcPct val="110000"/>
              </a:lnSpc>
              <a:spcBef>
                <a:spcPts val="500"/>
              </a:spcBef>
              <a:spcAft>
                <a:spcPts val="0"/>
              </a:spcAft>
              <a:buClr>
                <a:schemeClr val="dk1"/>
              </a:buClr>
              <a:buSzPts val="2400"/>
              <a:buChar char="•"/>
            </a:pPr>
            <a:r>
              <a:rPr lang="en-US">
                <a:latin typeface="Times New Roman"/>
                <a:ea typeface="Times New Roman"/>
                <a:cs typeface="Times New Roman"/>
                <a:sym typeface="Times New Roman"/>
              </a:rPr>
              <a:t>Metal lath &amp; plastered partitions are thin, strong, durable and fire resistant.</a:t>
            </a:r>
            <a:endParaRPr/>
          </a:p>
          <a:p>
            <a:pPr indent="-228600" lvl="0" marL="228600" rtl="0" algn="l">
              <a:lnSpc>
                <a:spcPct val="90000"/>
              </a:lnSpc>
              <a:spcBef>
                <a:spcPts val="1000"/>
              </a:spcBef>
              <a:spcAft>
                <a:spcPts val="0"/>
              </a:spcAft>
              <a:buClr>
                <a:schemeClr val="dk1"/>
              </a:buClr>
              <a:buSzPts val="2800"/>
              <a:buFont typeface="Arial"/>
              <a:buNone/>
            </a:pPr>
            <a:r>
              <a:t/>
            </a:r>
            <a:endParaRPr/>
          </a:p>
        </p:txBody>
      </p:sp>
      <p:pic>
        <p:nvPicPr>
          <p:cNvPr id="257" name="Google Shape;257;p17"/>
          <p:cNvPicPr preferRelativeResize="0"/>
          <p:nvPr/>
        </p:nvPicPr>
        <p:blipFill rotWithShape="1">
          <a:blip r:embed="rId3">
            <a:alphaModFix/>
          </a:blip>
          <a:srcRect b="0" l="0" r="0" t="0"/>
          <a:stretch/>
        </p:blipFill>
        <p:spPr>
          <a:xfrm>
            <a:off x="7728412" y="1507618"/>
            <a:ext cx="3810532" cy="3153215"/>
          </a:xfrm>
          <a:prstGeom prst="rect">
            <a:avLst/>
          </a:prstGeom>
          <a:noFill/>
          <a:ln>
            <a:noFill/>
          </a:ln>
        </p:spPr>
      </p:pic>
      <p:sp>
        <p:nvSpPr>
          <p:cNvPr id="258" name="Google Shape;258;p17"/>
          <p:cNvSpPr txBox="1"/>
          <p:nvPr/>
        </p:nvSpPr>
        <p:spPr>
          <a:xfrm>
            <a:off x="7600014" y="4893731"/>
            <a:ext cx="4423347"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Metal partitions(Source: Daily Civil(n.d):Online)</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4">
                  <a:extLst>
                    <a:ext uri="{A12FA001-AC4F-418D-AE19-62706E023703}">
                      <ahyp:hlinkClr val="tx"/>
                    </a:ext>
                  </a:extLst>
                </a:hlinkClick>
              </a:rPr>
              <a:t>https://dailycivil.com/partition-wall-types-advantages-requirements/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8"/>
          <p:cNvSpPr txBox="1"/>
          <p:nvPr>
            <p:ph idx="1" type="body"/>
          </p:nvPr>
        </p:nvSpPr>
        <p:spPr>
          <a:xfrm>
            <a:off x="194872" y="1349531"/>
            <a:ext cx="5171607" cy="4248879"/>
          </a:xfrm>
          <a:prstGeom prst="rect">
            <a:avLst/>
          </a:prstGeom>
          <a:noFill/>
          <a:ln>
            <a:noFill/>
          </a:ln>
        </p:spPr>
        <p:txBody>
          <a:bodyPr anchorCtr="0" anchor="t" bIns="45700" lIns="91425" spcFirstLastPara="1" rIns="91425" wrap="square" tIns="45700">
            <a:normAutofit/>
          </a:bodyPr>
          <a:lstStyle/>
          <a:p>
            <a:pPr indent="0" lvl="1" marL="0" rtl="0" algn="just">
              <a:lnSpc>
                <a:spcPct val="100000"/>
              </a:lnSpc>
              <a:spcBef>
                <a:spcPts val="0"/>
              </a:spcBef>
              <a:spcAft>
                <a:spcPts val="0"/>
              </a:spcAft>
              <a:buClr>
                <a:schemeClr val="dk1"/>
              </a:buClr>
              <a:buSzPts val="2400"/>
              <a:buNone/>
            </a:pPr>
            <a:r>
              <a:rPr b="1" lang="en-US" u="sng">
                <a:latin typeface="Times New Roman"/>
                <a:ea typeface="Times New Roman"/>
                <a:cs typeface="Times New Roman"/>
                <a:sym typeface="Times New Roman"/>
              </a:rPr>
              <a:t>AC sheets or CGI sheets partitions </a:t>
            </a:r>
            <a:endParaRPr/>
          </a:p>
          <a:p>
            <a:pPr indent="-152400" lvl="1" marL="0" rtl="0" algn="just">
              <a:lnSpc>
                <a:spcPct val="100000"/>
              </a:lnSpc>
              <a:spcBef>
                <a:spcPts val="500"/>
              </a:spcBef>
              <a:spcAft>
                <a:spcPts val="0"/>
              </a:spcAft>
              <a:buClr>
                <a:schemeClr val="dk1"/>
              </a:buClr>
              <a:buSzPts val="2400"/>
              <a:buFont typeface="Arial"/>
              <a:buChar char="•"/>
            </a:pPr>
            <a:r>
              <a:rPr lang="en-US">
                <a:latin typeface="Times New Roman"/>
                <a:ea typeface="Times New Roman"/>
                <a:cs typeface="Times New Roman"/>
                <a:sym typeface="Times New Roman"/>
              </a:rPr>
              <a:t> Asbestos cement sheets are made of asbestos material and cement and fixed into timber framework.</a:t>
            </a:r>
            <a:endParaRPr/>
          </a:p>
          <a:p>
            <a:pPr indent="-152400" lvl="1" marL="0" rtl="0" algn="just">
              <a:lnSpc>
                <a:spcPct val="100000"/>
              </a:lnSpc>
              <a:spcBef>
                <a:spcPts val="500"/>
              </a:spcBef>
              <a:spcAft>
                <a:spcPts val="0"/>
              </a:spcAft>
              <a:buClr>
                <a:schemeClr val="dk1"/>
              </a:buClr>
              <a:buSzPts val="2400"/>
              <a:buFont typeface="Arial"/>
              <a:buChar char="•"/>
            </a:pPr>
            <a:r>
              <a:rPr b="1" lang="en-US">
                <a:latin typeface="Times New Roman"/>
                <a:ea typeface="Times New Roman"/>
                <a:cs typeface="Times New Roman"/>
                <a:sym typeface="Times New Roman"/>
              </a:rPr>
              <a:t> </a:t>
            </a:r>
            <a:r>
              <a:rPr lang="en-US">
                <a:latin typeface="Times New Roman"/>
                <a:ea typeface="Times New Roman"/>
                <a:cs typeface="Times New Roman"/>
                <a:sym typeface="Times New Roman"/>
              </a:rPr>
              <a:t>Light in weight, impervious, durable, water tight and fire-proof.</a:t>
            </a:r>
            <a:endParaRPr/>
          </a:p>
          <a:p>
            <a:pPr indent="-152400" lvl="1" marL="0" rtl="0" algn="just">
              <a:lnSpc>
                <a:spcPct val="100000"/>
              </a:lnSpc>
              <a:spcBef>
                <a:spcPts val="500"/>
              </a:spcBef>
              <a:spcAft>
                <a:spcPts val="0"/>
              </a:spcAft>
              <a:buClr>
                <a:schemeClr val="dk1"/>
              </a:buClr>
              <a:buSzPts val="2400"/>
              <a:buFont typeface="Arial"/>
              <a:buChar char="•"/>
            </a:pPr>
            <a:r>
              <a:rPr b="1" lang="en-US">
                <a:latin typeface="Times New Roman"/>
                <a:ea typeface="Times New Roman"/>
                <a:cs typeface="Times New Roman"/>
                <a:sym typeface="Times New Roman"/>
              </a:rPr>
              <a:t> </a:t>
            </a:r>
            <a:r>
              <a:rPr lang="en-US">
                <a:latin typeface="Times New Roman"/>
                <a:ea typeface="Times New Roman"/>
                <a:cs typeface="Times New Roman"/>
                <a:sym typeface="Times New Roman"/>
              </a:rPr>
              <a:t>Sheets are placed in position and joined by cement mortar.</a:t>
            </a:r>
            <a:endParaRPr/>
          </a:p>
          <a:p>
            <a:pPr indent="-152400" lvl="1" marL="0" rtl="0" algn="just">
              <a:lnSpc>
                <a:spcPct val="100000"/>
              </a:lnSpc>
              <a:spcBef>
                <a:spcPts val="500"/>
              </a:spcBef>
              <a:spcAft>
                <a:spcPts val="0"/>
              </a:spcAft>
              <a:buClr>
                <a:schemeClr val="dk1"/>
              </a:buClr>
              <a:buSzPts val="2400"/>
              <a:buFont typeface="Arial"/>
              <a:buChar char="•"/>
            </a:pPr>
            <a:r>
              <a:rPr lang="en-US">
                <a:latin typeface="Times New Roman"/>
                <a:ea typeface="Times New Roman"/>
                <a:cs typeface="Times New Roman"/>
                <a:sym typeface="Times New Roman"/>
              </a:rPr>
              <a:t>Banned in US for production due to carcinogenic effect of Asbestos</a:t>
            </a:r>
            <a:endParaRPr/>
          </a:p>
          <a:p>
            <a:pPr indent="0" lvl="1" marL="0" rtl="0" algn="just">
              <a:lnSpc>
                <a:spcPct val="100000"/>
              </a:lnSpc>
              <a:spcBef>
                <a:spcPts val="500"/>
              </a:spcBef>
              <a:spcAft>
                <a:spcPts val="0"/>
              </a:spcAft>
              <a:buClr>
                <a:schemeClr val="dk1"/>
              </a:buClr>
              <a:buSzPts val="2400"/>
              <a:buNone/>
            </a:pPr>
            <a:r>
              <a:t/>
            </a:r>
            <a:endParaRPr b="1">
              <a:latin typeface="Times New Roman"/>
              <a:ea typeface="Times New Roman"/>
              <a:cs typeface="Times New Roman"/>
              <a:sym typeface="Times New Roman"/>
            </a:endParaRPr>
          </a:p>
          <a:p>
            <a:pPr indent="-196850" lvl="1" marL="465138" rtl="0" algn="just">
              <a:lnSpc>
                <a:spcPct val="100000"/>
              </a:lnSpc>
              <a:spcBef>
                <a:spcPts val="500"/>
              </a:spcBef>
              <a:spcAft>
                <a:spcPts val="0"/>
              </a:spcAft>
              <a:buClr>
                <a:schemeClr val="dk1"/>
              </a:buClr>
              <a:buSzPts val="2400"/>
              <a:buFont typeface="Noto Sans Symbols"/>
              <a:buNone/>
            </a:pPr>
            <a:r>
              <a:t/>
            </a:r>
            <a:endParaRPr>
              <a:latin typeface="Times New Roman"/>
              <a:ea typeface="Times New Roman"/>
              <a:cs typeface="Times New Roman"/>
              <a:sym typeface="Times New Roman"/>
            </a:endParaRPr>
          </a:p>
          <a:p>
            <a:pPr indent="-196850" lvl="1" marL="465138" rtl="0" algn="just">
              <a:lnSpc>
                <a:spcPct val="100000"/>
              </a:lnSpc>
              <a:spcBef>
                <a:spcPts val="500"/>
              </a:spcBef>
              <a:spcAft>
                <a:spcPts val="0"/>
              </a:spcAft>
              <a:buClr>
                <a:schemeClr val="dk1"/>
              </a:buClr>
              <a:buSzPts val="2400"/>
              <a:buFont typeface="Noto Sans Symbols"/>
              <a:buNone/>
            </a:pPr>
            <a:r>
              <a:t/>
            </a:r>
            <a:endParaRPr>
              <a:latin typeface="Times New Roman"/>
              <a:ea typeface="Times New Roman"/>
              <a:cs typeface="Times New Roman"/>
              <a:sym typeface="Times New Roman"/>
            </a:endParaRPr>
          </a:p>
          <a:p>
            <a:pPr indent="0" lvl="0" marL="231775" rtl="0" algn="just">
              <a:lnSpc>
                <a:spcPct val="110000"/>
              </a:lnSpc>
              <a:spcBef>
                <a:spcPts val="1000"/>
              </a:spcBef>
              <a:spcAft>
                <a:spcPts val="0"/>
              </a:spcAft>
              <a:buClr>
                <a:schemeClr val="dk1"/>
              </a:buClr>
              <a:buSzPts val="2400"/>
              <a:buFont typeface="Noto Sans Symbols"/>
              <a:buNone/>
            </a:pPr>
            <a:r>
              <a:t/>
            </a:r>
            <a:endParaRPr sz="2400">
              <a:latin typeface="Times New Roman"/>
              <a:ea typeface="Times New Roman"/>
              <a:cs typeface="Times New Roman"/>
              <a:sym typeface="Times New Roman"/>
            </a:endParaRPr>
          </a:p>
          <a:p>
            <a:pPr indent="-50800" lvl="0" marL="228600" rtl="0" algn="just">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pic>
        <p:nvPicPr>
          <p:cNvPr id="264" name="Google Shape;264;p18"/>
          <p:cNvPicPr preferRelativeResize="0"/>
          <p:nvPr/>
        </p:nvPicPr>
        <p:blipFill rotWithShape="1">
          <a:blip r:embed="rId3">
            <a:alphaModFix/>
          </a:blip>
          <a:srcRect b="0" l="0" r="0" t="0"/>
          <a:stretch/>
        </p:blipFill>
        <p:spPr>
          <a:xfrm>
            <a:off x="6096000" y="221104"/>
            <a:ext cx="3922426" cy="5883639"/>
          </a:xfrm>
          <a:prstGeom prst="rect">
            <a:avLst/>
          </a:prstGeom>
          <a:noFill/>
          <a:ln>
            <a:noFill/>
          </a:ln>
        </p:spPr>
      </p:pic>
      <p:sp>
        <p:nvSpPr>
          <p:cNvPr id="265" name="Google Shape;265;p18"/>
          <p:cNvSpPr txBox="1"/>
          <p:nvPr/>
        </p:nvSpPr>
        <p:spPr>
          <a:xfrm>
            <a:off x="4721902" y="6104743"/>
            <a:ext cx="747009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AC/CGI partitions(Source: Daily Civil(n.d):Online)</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4">
                  <a:extLst>
                    <a:ext uri="{A12FA001-AC4F-418D-AE19-62706E023703}">
                      <ahyp:hlinkClr val="tx"/>
                    </a:ext>
                  </a:extLst>
                </a:hlinkClick>
              </a:rPr>
              <a:t>https://dailycivil.com/partition-wall-types-advantages-requirements/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19"/>
          <p:cNvPicPr preferRelativeResize="0"/>
          <p:nvPr/>
        </p:nvPicPr>
        <p:blipFill rotWithShape="1">
          <a:blip r:embed="rId3">
            <a:alphaModFix/>
          </a:blip>
          <a:srcRect b="0" l="0" r="0" t="0"/>
          <a:stretch/>
        </p:blipFill>
        <p:spPr>
          <a:xfrm>
            <a:off x="5797349" y="1916783"/>
            <a:ext cx="5015162" cy="3541895"/>
          </a:xfrm>
          <a:prstGeom prst="rect">
            <a:avLst/>
          </a:prstGeom>
          <a:noFill/>
          <a:ln>
            <a:noFill/>
          </a:ln>
        </p:spPr>
      </p:pic>
      <p:sp>
        <p:nvSpPr>
          <p:cNvPr id="271" name="Google Shape;271;p19"/>
          <p:cNvSpPr txBox="1"/>
          <p:nvPr/>
        </p:nvSpPr>
        <p:spPr>
          <a:xfrm>
            <a:off x="475841" y="1794905"/>
            <a:ext cx="4425942" cy="378565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Times New Roman"/>
              <a:buNone/>
            </a:pPr>
            <a:r>
              <a:rPr b="1" lang="en-US" sz="2400" u="sng">
                <a:solidFill>
                  <a:schemeClr val="dk1"/>
                </a:solidFill>
                <a:latin typeface="Times New Roman"/>
                <a:ea typeface="Times New Roman"/>
                <a:cs typeface="Times New Roman"/>
                <a:sym typeface="Times New Roman"/>
              </a:rPr>
              <a:t>Timber partitions:</a:t>
            </a:r>
            <a:endParaRPr/>
          </a:p>
          <a:p>
            <a:pPr indent="-457200" lvl="0" marL="457200" marR="0" rtl="0" algn="just">
              <a:lnSpc>
                <a:spcPct val="10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The framework consists of rigid arrangement of timber members which may be plastered or covered with boarding etc.</a:t>
            </a:r>
            <a:endParaRPr/>
          </a:p>
          <a:p>
            <a:pPr indent="-457200" lvl="0" marL="457200" marR="0" rtl="0" algn="just">
              <a:lnSpc>
                <a:spcPct val="10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Such partitions are not fire resistant and timber is likely to decay or eaten by white ants.</a:t>
            </a:r>
            <a:endParaRPr/>
          </a:p>
          <a:p>
            <a:pPr indent="-457200" lvl="0" marL="457200" marR="0" rtl="0" algn="just">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Light and easy to construct.</a:t>
            </a:r>
            <a:endParaRPr/>
          </a:p>
        </p:txBody>
      </p:sp>
      <p:sp>
        <p:nvSpPr>
          <p:cNvPr id="272" name="Google Shape;272;p19"/>
          <p:cNvSpPr txBox="1"/>
          <p:nvPr/>
        </p:nvSpPr>
        <p:spPr>
          <a:xfrm>
            <a:off x="5797349" y="5580557"/>
            <a:ext cx="6115986"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Timber partitions(Source: Daily Civil(n.d):Online)</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4">
                  <a:extLst>
                    <a:ext uri="{A12FA001-AC4F-418D-AE19-62706E023703}">
                      <ahyp:hlinkClr val="tx"/>
                    </a:ext>
                  </a:extLst>
                </a:hlinkClick>
              </a:rPr>
              <a:t>https://dailycivil.com/partition-wall-types-advantages-requirements/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0"/>
          <p:cNvSpPr txBox="1"/>
          <p:nvPr>
            <p:ph type="title"/>
          </p:nvPr>
        </p:nvSpPr>
        <p:spPr>
          <a:xfrm>
            <a:off x="238592" y="0"/>
            <a:ext cx="3461479" cy="6254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Calibri"/>
              <a:buNone/>
            </a:pPr>
            <a:r>
              <a:rPr b="1" lang="en-US" sz="3400" u="sng"/>
              <a:t>Suspended ceilings</a:t>
            </a:r>
            <a:endParaRPr/>
          </a:p>
        </p:txBody>
      </p:sp>
      <p:sp>
        <p:nvSpPr>
          <p:cNvPr id="278" name="Google Shape;278;p20"/>
          <p:cNvSpPr txBox="1"/>
          <p:nvPr>
            <p:ph idx="1" type="body"/>
          </p:nvPr>
        </p:nvSpPr>
        <p:spPr>
          <a:xfrm>
            <a:off x="238592" y="777876"/>
            <a:ext cx="9475033" cy="5715000"/>
          </a:xfrm>
          <a:prstGeom prst="rect">
            <a:avLst/>
          </a:prstGeom>
          <a:noFill/>
          <a:ln>
            <a:noFill/>
          </a:ln>
        </p:spPr>
        <p:txBody>
          <a:bodyPr anchorCtr="0" anchor="t" bIns="45700" lIns="91425" spcFirstLastPara="1" rIns="91425" wrap="square" tIns="45700">
            <a:noAutofit/>
          </a:bodyPr>
          <a:lstStyle/>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A suspended (false) ceiling is the construction below the roof slab. [1]</a:t>
            </a:r>
            <a:endParaRPr/>
          </a:p>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It is the false structure (not load bearing) in overhead of the room below the roof or slab[1]</a:t>
            </a:r>
            <a:endParaRPr/>
          </a:p>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It has a framework suspended (supported) from the main structure, usually in the roof slab and covering material is then fixed on the frame.[1]  </a:t>
            </a:r>
            <a:endParaRPr/>
          </a:p>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It forms void between the ceiling and the roof/slab.[1]</a:t>
            </a:r>
            <a:endParaRPr/>
          </a:p>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This void is used for housing electricity trunk-lines, AC ducts, pipes etc.  </a:t>
            </a:r>
            <a:endParaRPr/>
          </a:p>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It is frequently made of wooden frames and planks are fixed on it.</a:t>
            </a:r>
            <a:endParaRPr/>
          </a:p>
          <a:p>
            <a:pPr indent="-288925" lvl="0" marL="347663" rtl="0" algn="just">
              <a:lnSpc>
                <a:spcPct val="100000"/>
              </a:lnSpc>
              <a:spcBef>
                <a:spcPts val="0"/>
              </a:spcBef>
              <a:spcAft>
                <a:spcPts val="0"/>
              </a:spcAft>
              <a:buClr>
                <a:schemeClr val="dk1"/>
              </a:buClr>
              <a:buSzPts val="2800"/>
              <a:buChar char="•"/>
            </a:pPr>
            <a:r>
              <a:rPr lang="en-US">
                <a:latin typeface="Times New Roman"/>
                <a:ea typeface="Times New Roman"/>
                <a:cs typeface="Times New Roman"/>
                <a:sym typeface="Times New Roman"/>
              </a:rPr>
              <a:t>Metals and other materials may also be used for the ceiling.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pic>
        <p:nvPicPr>
          <p:cNvPr id="283" name="Google Shape;283;p21"/>
          <p:cNvPicPr preferRelativeResize="0"/>
          <p:nvPr/>
        </p:nvPicPr>
        <p:blipFill rotWithShape="1">
          <a:blip r:embed="rId3">
            <a:alphaModFix/>
          </a:blip>
          <a:srcRect b="0" l="0" r="0" t="0"/>
          <a:stretch/>
        </p:blipFill>
        <p:spPr>
          <a:xfrm>
            <a:off x="523553" y="378545"/>
            <a:ext cx="4189457" cy="2823615"/>
          </a:xfrm>
          <a:prstGeom prst="rect">
            <a:avLst/>
          </a:prstGeom>
          <a:noFill/>
          <a:ln>
            <a:noFill/>
          </a:ln>
        </p:spPr>
      </p:pic>
      <p:pic>
        <p:nvPicPr>
          <p:cNvPr id="284" name="Google Shape;284;p21"/>
          <p:cNvPicPr preferRelativeResize="0"/>
          <p:nvPr/>
        </p:nvPicPr>
        <p:blipFill rotWithShape="1">
          <a:blip r:embed="rId4">
            <a:alphaModFix/>
          </a:blip>
          <a:srcRect b="0" l="0" r="0" t="0"/>
          <a:stretch/>
        </p:blipFill>
        <p:spPr>
          <a:xfrm>
            <a:off x="5426907" y="852635"/>
            <a:ext cx="5590863" cy="4762986"/>
          </a:xfrm>
          <a:prstGeom prst="rect">
            <a:avLst/>
          </a:prstGeom>
          <a:noFill/>
          <a:ln>
            <a:noFill/>
          </a:ln>
        </p:spPr>
      </p:pic>
      <p:sp>
        <p:nvSpPr>
          <p:cNvPr id="285" name="Google Shape;285;p21"/>
          <p:cNvSpPr txBox="1"/>
          <p:nvPr/>
        </p:nvSpPr>
        <p:spPr>
          <a:xfrm>
            <a:off x="2423410" y="5879290"/>
            <a:ext cx="859436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Suspended Ceilngs (Source: Archdaily Team(2023, July 31):Online)</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5">
                  <a:extLst>
                    <a:ext uri="{A12FA001-AC4F-418D-AE19-62706E023703}">
                      <ahyp:hlinkClr val="tx"/>
                    </a:ext>
                  </a:extLst>
                </a:hlinkClick>
              </a:rPr>
              <a:t>https://www.archdaily.com/1004082/ceilings-for-residential-architecture-benefits-and-disadvantages-of-each-material?ad_source=search&amp;ad_medium=search_result_articles</a:t>
            </a:r>
            <a:r>
              <a:rPr lang="en-US" sz="1800">
                <a:solidFill>
                  <a:schemeClr val="dk1"/>
                </a:solidFill>
                <a:latin typeface="Calibri"/>
                <a:ea typeface="Calibri"/>
                <a:cs typeface="Calibri"/>
                <a:sym typeface="Calibri"/>
              </a:rPr>
              <a:t> </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pic>
        <p:nvPicPr>
          <p:cNvPr id="286" name="Google Shape;286;p21"/>
          <p:cNvPicPr preferRelativeResize="0"/>
          <p:nvPr/>
        </p:nvPicPr>
        <p:blipFill rotWithShape="1">
          <a:blip r:embed="rId6">
            <a:alphaModFix/>
          </a:blip>
          <a:srcRect b="0" l="0" r="0" t="0"/>
          <a:stretch/>
        </p:blipFill>
        <p:spPr>
          <a:xfrm>
            <a:off x="523552" y="3248190"/>
            <a:ext cx="4189457" cy="26347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2"/>
          <p:cNvSpPr txBox="1"/>
          <p:nvPr>
            <p:ph idx="1" type="body"/>
          </p:nvPr>
        </p:nvSpPr>
        <p:spPr>
          <a:xfrm>
            <a:off x="247650" y="342900"/>
            <a:ext cx="8362950" cy="6172200"/>
          </a:xfrm>
          <a:prstGeom prst="rect">
            <a:avLst/>
          </a:prstGeom>
          <a:noFill/>
          <a:ln>
            <a:noFill/>
          </a:ln>
        </p:spPr>
        <p:txBody>
          <a:bodyPr anchorCtr="0" anchor="t" bIns="45700" lIns="91425" spcFirstLastPara="1" rIns="91425" wrap="square" tIns="45700">
            <a:normAutofit lnSpcReduction="10000"/>
          </a:bodyPr>
          <a:lstStyle/>
          <a:p>
            <a:pPr indent="-288925" lvl="0" marL="347663" rtl="0" algn="just">
              <a:lnSpc>
                <a:spcPct val="100000"/>
              </a:lnSpc>
              <a:spcBef>
                <a:spcPts val="0"/>
              </a:spcBef>
              <a:spcAft>
                <a:spcPts val="0"/>
              </a:spcAft>
              <a:buClr>
                <a:schemeClr val="dk1"/>
              </a:buClr>
              <a:buSzPts val="2400"/>
              <a:buChar char="•"/>
            </a:pPr>
            <a:r>
              <a:rPr lang="en-US" sz="2400"/>
              <a:t>The ceilings are also covered by rails, and panels in different patterns. </a:t>
            </a:r>
            <a:endParaRPr/>
          </a:p>
          <a:p>
            <a:pPr indent="-288925" lvl="0" marL="347663" rtl="0" algn="just">
              <a:lnSpc>
                <a:spcPct val="100000"/>
              </a:lnSpc>
              <a:spcBef>
                <a:spcPts val="0"/>
              </a:spcBef>
              <a:spcAft>
                <a:spcPts val="0"/>
              </a:spcAft>
              <a:buClr>
                <a:schemeClr val="dk1"/>
              </a:buClr>
              <a:buSzPts val="2400"/>
              <a:buChar char="•"/>
            </a:pPr>
            <a:r>
              <a:rPr lang="en-US" sz="2400"/>
              <a:t>Depending on the purpose, plasterboards, straw-boards, Paris-boards etc, are also secured to ceilings.</a:t>
            </a:r>
            <a:endParaRPr b="1" sz="2500"/>
          </a:p>
          <a:p>
            <a:pPr indent="-228600" lvl="0" marL="228600" rtl="0" algn="just">
              <a:lnSpc>
                <a:spcPct val="90000"/>
              </a:lnSpc>
              <a:spcBef>
                <a:spcPts val="1000"/>
              </a:spcBef>
              <a:spcAft>
                <a:spcPts val="0"/>
              </a:spcAft>
              <a:buClr>
                <a:schemeClr val="dk1"/>
              </a:buClr>
              <a:buSzPts val="2500"/>
              <a:buNone/>
            </a:pPr>
            <a:r>
              <a:rPr b="1" lang="en-US" sz="2500" u="sng"/>
              <a:t>Uses[1]:</a:t>
            </a:r>
            <a:endParaRPr sz="2500" u="sng"/>
          </a:p>
          <a:p>
            <a:pPr indent="-228600" lvl="1" marL="685800" rtl="0" algn="just">
              <a:lnSpc>
                <a:spcPct val="90000"/>
              </a:lnSpc>
              <a:spcBef>
                <a:spcPts val="500"/>
              </a:spcBef>
              <a:spcAft>
                <a:spcPts val="0"/>
              </a:spcAft>
              <a:buClr>
                <a:schemeClr val="dk1"/>
              </a:buClr>
              <a:buSzPts val="2400"/>
              <a:buChar char="•"/>
            </a:pPr>
            <a:r>
              <a:rPr lang="en-US"/>
              <a:t>For pleasing appearance.</a:t>
            </a:r>
            <a:endParaRPr/>
          </a:p>
          <a:p>
            <a:pPr indent="-228600" lvl="1" marL="685800" rtl="0" algn="just">
              <a:lnSpc>
                <a:spcPct val="90000"/>
              </a:lnSpc>
              <a:spcBef>
                <a:spcPts val="500"/>
              </a:spcBef>
              <a:spcAft>
                <a:spcPts val="0"/>
              </a:spcAft>
              <a:buClr>
                <a:schemeClr val="dk1"/>
              </a:buClr>
              <a:buSzPts val="2400"/>
              <a:buChar char="•"/>
            </a:pPr>
            <a:r>
              <a:rPr lang="en-US"/>
              <a:t>Space for housing utilities, pipes, electrical wires, telephone wires, channel wires etc.</a:t>
            </a:r>
            <a:endParaRPr/>
          </a:p>
          <a:p>
            <a:pPr indent="-228600" lvl="1" marL="685800" rtl="0" algn="just">
              <a:lnSpc>
                <a:spcPct val="90000"/>
              </a:lnSpc>
              <a:spcBef>
                <a:spcPts val="500"/>
              </a:spcBef>
              <a:spcAft>
                <a:spcPts val="0"/>
              </a:spcAft>
              <a:buClr>
                <a:schemeClr val="dk1"/>
              </a:buClr>
              <a:buSzPts val="2400"/>
              <a:buChar char="•"/>
            </a:pPr>
            <a:r>
              <a:rPr lang="en-US"/>
              <a:t>Sound and heat insulation.</a:t>
            </a:r>
            <a:endParaRPr/>
          </a:p>
          <a:p>
            <a:pPr indent="-228600" lvl="0" marL="228600" rtl="0" algn="just">
              <a:lnSpc>
                <a:spcPct val="100000"/>
              </a:lnSpc>
              <a:spcBef>
                <a:spcPts val="1000"/>
              </a:spcBef>
              <a:spcAft>
                <a:spcPts val="0"/>
              </a:spcAft>
              <a:buClr>
                <a:schemeClr val="dk1"/>
              </a:buClr>
              <a:buSzPts val="2500"/>
              <a:buFont typeface="Noto Sans Symbols"/>
              <a:buNone/>
            </a:pPr>
            <a:r>
              <a:rPr b="1" lang="en-US" sz="2500" u="sng"/>
              <a:t>Requirements of suspended ceilings:</a:t>
            </a:r>
            <a:endParaRPr sz="2500" u="sng"/>
          </a:p>
          <a:p>
            <a:pPr indent="-342900" lvl="1" marL="633412" rtl="0" algn="just">
              <a:lnSpc>
                <a:spcPct val="100000"/>
              </a:lnSpc>
              <a:spcBef>
                <a:spcPts val="500"/>
              </a:spcBef>
              <a:spcAft>
                <a:spcPts val="0"/>
              </a:spcAft>
              <a:buClr>
                <a:schemeClr val="dk1"/>
              </a:buClr>
              <a:buSzPts val="2400"/>
              <a:buChar char="•"/>
            </a:pPr>
            <a:r>
              <a:rPr lang="en-US"/>
              <a:t>Easy in construction.</a:t>
            </a:r>
            <a:endParaRPr/>
          </a:p>
          <a:p>
            <a:pPr indent="-342900" lvl="1" marL="633412" rtl="0" algn="just">
              <a:lnSpc>
                <a:spcPct val="100000"/>
              </a:lnSpc>
              <a:spcBef>
                <a:spcPts val="500"/>
              </a:spcBef>
              <a:spcAft>
                <a:spcPts val="0"/>
              </a:spcAft>
              <a:buClr>
                <a:schemeClr val="dk1"/>
              </a:buClr>
              <a:buSzPts val="2400"/>
              <a:buChar char="•"/>
            </a:pPr>
            <a:r>
              <a:rPr lang="en-US"/>
              <a:t>Easy to clean, repair and maintain.</a:t>
            </a:r>
            <a:endParaRPr/>
          </a:p>
          <a:p>
            <a:pPr indent="-342900" lvl="1" marL="633412" rtl="0" algn="just">
              <a:lnSpc>
                <a:spcPct val="100000"/>
              </a:lnSpc>
              <a:spcBef>
                <a:spcPts val="500"/>
              </a:spcBef>
              <a:spcAft>
                <a:spcPts val="0"/>
              </a:spcAft>
              <a:buClr>
                <a:schemeClr val="dk1"/>
              </a:buClr>
              <a:buSzPts val="2400"/>
              <a:buChar char="•"/>
            </a:pPr>
            <a:r>
              <a:rPr lang="en-US"/>
              <a:t>Confirm the building standards and norms of the country.</a:t>
            </a:r>
            <a:endParaRPr/>
          </a:p>
          <a:p>
            <a:pPr indent="-342900" lvl="1" marL="633412" rtl="0" algn="just">
              <a:lnSpc>
                <a:spcPct val="100000"/>
              </a:lnSpc>
              <a:spcBef>
                <a:spcPts val="500"/>
              </a:spcBef>
              <a:spcAft>
                <a:spcPts val="0"/>
              </a:spcAft>
              <a:buClr>
                <a:schemeClr val="dk1"/>
              </a:buClr>
              <a:buSzPts val="2400"/>
              <a:buChar char="•"/>
            </a:pPr>
            <a:r>
              <a:rPr lang="en-US"/>
              <a:t>Provide adequate means of access (enough space) for maintenance of concealed services therein.</a:t>
            </a:r>
            <a:endParaRPr/>
          </a:p>
          <a:p>
            <a:pPr indent="-342900" lvl="1" marL="633412" rtl="0" algn="just">
              <a:lnSpc>
                <a:spcPct val="100000"/>
              </a:lnSpc>
              <a:spcBef>
                <a:spcPts val="500"/>
              </a:spcBef>
              <a:spcAft>
                <a:spcPts val="0"/>
              </a:spcAft>
              <a:buClr>
                <a:schemeClr val="dk1"/>
              </a:buClr>
              <a:buSzPts val="2400"/>
              <a:buChar char="•"/>
            </a:pPr>
            <a:r>
              <a:rPr lang="en-US"/>
              <a:t>Light in weight.</a:t>
            </a:r>
            <a:endParaRPr/>
          </a:p>
          <a:p>
            <a:pPr indent="-228600" lvl="1" marL="685800" rtl="0" algn="just">
              <a:lnSpc>
                <a:spcPct val="90000"/>
              </a:lnSpc>
              <a:spcBef>
                <a:spcPts val="500"/>
              </a:spcBef>
              <a:spcAft>
                <a:spcPts val="0"/>
              </a:spcAft>
              <a:buClr>
                <a:schemeClr val="dk1"/>
              </a:buClr>
              <a:buSzPts val="2400"/>
              <a:buNone/>
            </a:pPr>
            <a:r>
              <a:t/>
            </a:r>
            <a:endParaRPr b="1"/>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3"/>
          <p:cNvSpPr txBox="1"/>
          <p:nvPr>
            <p:ph type="title"/>
          </p:nvPr>
        </p:nvSpPr>
        <p:spPr>
          <a:xfrm>
            <a:off x="323850" y="59961"/>
            <a:ext cx="2809094" cy="75708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Calibri"/>
              <a:buNone/>
            </a:pPr>
            <a:r>
              <a:rPr b="1" lang="en-US" sz="3000" u="sng"/>
              <a:t>Types of Ceilings</a:t>
            </a:r>
            <a:endParaRPr/>
          </a:p>
        </p:txBody>
      </p:sp>
      <p:sp>
        <p:nvSpPr>
          <p:cNvPr id="297" name="Google Shape;297;p23"/>
          <p:cNvSpPr txBox="1"/>
          <p:nvPr>
            <p:ph idx="1" type="body"/>
          </p:nvPr>
        </p:nvSpPr>
        <p:spPr>
          <a:xfrm>
            <a:off x="323850" y="1111770"/>
            <a:ext cx="4857750" cy="52578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0"/>
              </a:spcBef>
              <a:spcAft>
                <a:spcPts val="0"/>
              </a:spcAft>
              <a:buClr>
                <a:schemeClr val="dk1"/>
              </a:buClr>
              <a:buSzPts val="2500"/>
              <a:buNone/>
            </a:pPr>
            <a:r>
              <a:rPr b="1" lang="en-US" sz="2500" u="sng"/>
              <a:t>According to use of material[1]:</a:t>
            </a:r>
            <a:endParaRPr sz="2900" u="sng"/>
          </a:p>
          <a:p>
            <a:pPr indent="-349250" lvl="1" marL="465138" rtl="0" algn="l">
              <a:lnSpc>
                <a:spcPct val="100000"/>
              </a:lnSpc>
              <a:spcBef>
                <a:spcPts val="500"/>
              </a:spcBef>
              <a:spcAft>
                <a:spcPts val="0"/>
              </a:spcAft>
              <a:buClr>
                <a:schemeClr val="dk1"/>
              </a:buClr>
              <a:buSzPts val="2500"/>
              <a:buChar char="•"/>
            </a:pPr>
            <a:r>
              <a:rPr lang="en-US" sz="2500"/>
              <a:t>Timber (bamboo, plywoods, wooden planks etc)</a:t>
            </a:r>
            <a:endParaRPr/>
          </a:p>
          <a:p>
            <a:pPr indent="-349250" lvl="1" marL="465138" rtl="0" algn="l">
              <a:lnSpc>
                <a:spcPct val="100000"/>
              </a:lnSpc>
              <a:spcBef>
                <a:spcPts val="500"/>
              </a:spcBef>
              <a:spcAft>
                <a:spcPts val="0"/>
              </a:spcAft>
              <a:buClr>
                <a:schemeClr val="dk1"/>
              </a:buClr>
              <a:buSzPts val="2500"/>
              <a:buChar char="•"/>
            </a:pPr>
            <a:r>
              <a:rPr lang="en-US" sz="2500"/>
              <a:t>RCC</a:t>
            </a:r>
            <a:endParaRPr/>
          </a:p>
          <a:p>
            <a:pPr indent="-349250" lvl="1" marL="465138" rtl="0" algn="l">
              <a:lnSpc>
                <a:spcPct val="100000"/>
              </a:lnSpc>
              <a:spcBef>
                <a:spcPts val="500"/>
              </a:spcBef>
              <a:spcAft>
                <a:spcPts val="0"/>
              </a:spcAft>
              <a:buClr>
                <a:schemeClr val="dk1"/>
              </a:buClr>
              <a:buSzPts val="2500"/>
              <a:buChar char="•"/>
            </a:pPr>
            <a:r>
              <a:rPr lang="en-US" sz="2500"/>
              <a:t>Metal (steel, aluminum)</a:t>
            </a:r>
            <a:endParaRPr/>
          </a:p>
          <a:p>
            <a:pPr indent="-349250" lvl="1" marL="465138" rtl="0" algn="l">
              <a:lnSpc>
                <a:spcPct val="100000"/>
              </a:lnSpc>
              <a:spcBef>
                <a:spcPts val="500"/>
              </a:spcBef>
              <a:spcAft>
                <a:spcPts val="0"/>
              </a:spcAft>
              <a:buClr>
                <a:schemeClr val="dk1"/>
              </a:buClr>
              <a:buSzPts val="2500"/>
              <a:buChar char="•"/>
            </a:pPr>
            <a:r>
              <a:rPr lang="en-US" sz="2500"/>
              <a:t>Composite</a:t>
            </a:r>
            <a:endParaRPr/>
          </a:p>
          <a:p>
            <a:pPr indent="-349250" lvl="1" marL="465138" rtl="0" algn="l">
              <a:lnSpc>
                <a:spcPct val="100000"/>
              </a:lnSpc>
              <a:spcBef>
                <a:spcPts val="500"/>
              </a:spcBef>
              <a:spcAft>
                <a:spcPts val="0"/>
              </a:spcAft>
              <a:buClr>
                <a:schemeClr val="dk1"/>
              </a:buClr>
              <a:buSzPts val="2500"/>
              <a:buChar char="•"/>
            </a:pPr>
            <a:r>
              <a:rPr lang="en-US" sz="2500"/>
              <a:t>Gypsum board</a:t>
            </a:r>
            <a:endParaRPr/>
          </a:p>
          <a:p>
            <a:pPr indent="-349250" lvl="1" marL="465138" rtl="0" algn="l">
              <a:lnSpc>
                <a:spcPct val="100000"/>
              </a:lnSpc>
              <a:spcBef>
                <a:spcPts val="500"/>
              </a:spcBef>
              <a:spcAft>
                <a:spcPts val="0"/>
              </a:spcAft>
              <a:buClr>
                <a:schemeClr val="dk1"/>
              </a:buClr>
              <a:buSzPts val="2500"/>
              <a:buChar char="•"/>
            </a:pPr>
            <a:r>
              <a:rPr lang="en-US" sz="2500"/>
              <a:t>PVC board</a:t>
            </a:r>
            <a:endParaRPr/>
          </a:p>
          <a:p>
            <a:pPr indent="-349250" lvl="1" marL="465138" rtl="0" algn="l">
              <a:lnSpc>
                <a:spcPct val="100000"/>
              </a:lnSpc>
              <a:spcBef>
                <a:spcPts val="500"/>
              </a:spcBef>
              <a:spcAft>
                <a:spcPts val="0"/>
              </a:spcAft>
              <a:buClr>
                <a:schemeClr val="dk1"/>
              </a:buClr>
              <a:buSzPts val="2500"/>
              <a:buChar char="•"/>
            </a:pPr>
            <a:r>
              <a:rPr lang="en-US" sz="2500"/>
              <a:t>Straw board</a:t>
            </a:r>
            <a:endParaRPr/>
          </a:p>
          <a:p>
            <a:pPr indent="-349250" lvl="1" marL="465138" rtl="0" algn="l">
              <a:lnSpc>
                <a:spcPct val="100000"/>
              </a:lnSpc>
              <a:spcBef>
                <a:spcPts val="500"/>
              </a:spcBef>
              <a:spcAft>
                <a:spcPts val="0"/>
              </a:spcAft>
              <a:buClr>
                <a:schemeClr val="dk1"/>
              </a:buClr>
              <a:buSzPts val="2500"/>
              <a:buChar char="•"/>
            </a:pPr>
            <a:r>
              <a:rPr lang="en-US" sz="2500"/>
              <a:t>Glass</a:t>
            </a:r>
            <a:endParaRPr/>
          </a:p>
          <a:p>
            <a:pPr indent="-349250" lvl="1" marL="465138" rtl="0" algn="l">
              <a:lnSpc>
                <a:spcPct val="100000"/>
              </a:lnSpc>
              <a:spcBef>
                <a:spcPts val="500"/>
              </a:spcBef>
              <a:spcAft>
                <a:spcPts val="0"/>
              </a:spcAft>
              <a:buClr>
                <a:schemeClr val="dk1"/>
              </a:buClr>
              <a:buSzPts val="2500"/>
              <a:buChar char="•"/>
            </a:pPr>
            <a:r>
              <a:rPr lang="en-US" sz="2500"/>
              <a:t>Paper</a:t>
            </a:r>
            <a:endParaRPr/>
          </a:p>
          <a:p>
            <a:pPr indent="-349250" lvl="1" marL="465138" rtl="0" algn="l">
              <a:lnSpc>
                <a:spcPct val="100000"/>
              </a:lnSpc>
              <a:spcBef>
                <a:spcPts val="500"/>
              </a:spcBef>
              <a:spcAft>
                <a:spcPts val="0"/>
              </a:spcAft>
              <a:buClr>
                <a:schemeClr val="dk1"/>
              </a:buClr>
              <a:buSzPts val="2500"/>
              <a:buChar char="•"/>
            </a:pPr>
            <a:r>
              <a:rPr lang="en-US" sz="2500"/>
              <a:t>Textile, and others</a:t>
            </a:r>
            <a:endParaRPr/>
          </a:p>
          <a:p>
            <a:pPr indent="-190500" lvl="1" marL="465138" rtl="0" algn="l">
              <a:lnSpc>
                <a:spcPct val="100000"/>
              </a:lnSpc>
              <a:spcBef>
                <a:spcPts val="500"/>
              </a:spcBef>
              <a:spcAft>
                <a:spcPts val="0"/>
              </a:spcAft>
              <a:buClr>
                <a:schemeClr val="dk1"/>
              </a:buClr>
              <a:buSzPts val="2500"/>
              <a:buNone/>
            </a:pPr>
            <a:r>
              <a:t/>
            </a:r>
            <a:endParaRPr sz="2500"/>
          </a:p>
        </p:txBody>
      </p:sp>
      <p:sp>
        <p:nvSpPr>
          <p:cNvPr id="298" name="Google Shape;298;p23"/>
          <p:cNvSpPr txBox="1"/>
          <p:nvPr>
            <p:ph idx="2" type="body"/>
          </p:nvPr>
        </p:nvSpPr>
        <p:spPr>
          <a:xfrm>
            <a:off x="5388428" y="1028700"/>
            <a:ext cx="5961743" cy="48006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500"/>
              <a:buNone/>
            </a:pPr>
            <a:r>
              <a:rPr b="1" lang="en-US" sz="2500"/>
              <a:t>     </a:t>
            </a:r>
            <a:r>
              <a:rPr b="1" lang="en-US" sz="2500" u="sng"/>
              <a:t>According to construction methods[1]:</a:t>
            </a:r>
            <a:endParaRPr/>
          </a:p>
          <a:p>
            <a:pPr indent="-334963" lvl="1" marL="566738" rtl="0" algn="l">
              <a:lnSpc>
                <a:spcPct val="90000"/>
              </a:lnSpc>
              <a:spcBef>
                <a:spcPts val="500"/>
              </a:spcBef>
              <a:spcAft>
                <a:spcPts val="0"/>
              </a:spcAft>
              <a:buClr>
                <a:schemeClr val="dk1"/>
              </a:buClr>
              <a:buSzPts val="2500"/>
              <a:buChar char="•"/>
            </a:pPr>
            <a:r>
              <a:rPr lang="en-US" sz="2500"/>
              <a:t>Jointless</a:t>
            </a:r>
            <a:endParaRPr sz="2500"/>
          </a:p>
          <a:p>
            <a:pPr indent="-334963" lvl="1" marL="566738" rtl="0" algn="l">
              <a:lnSpc>
                <a:spcPct val="90000"/>
              </a:lnSpc>
              <a:spcBef>
                <a:spcPts val="500"/>
              </a:spcBef>
              <a:spcAft>
                <a:spcPts val="0"/>
              </a:spcAft>
              <a:buClr>
                <a:schemeClr val="dk1"/>
              </a:buClr>
              <a:buSzPts val="2500"/>
              <a:buChar char="•"/>
            </a:pPr>
            <a:r>
              <a:rPr lang="en-US" sz="2500"/>
              <a:t>Jointed</a:t>
            </a:r>
            <a:endParaRPr/>
          </a:p>
          <a:p>
            <a:pPr indent="-334963" lvl="1" marL="566738" rtl="0" algn="l">
              <a:lnSpc>
                <a:spcPct val="90000"/>
              </a:lnSpc>
              <a:spcBef>
                <a:spcPts val="500"/>
              </a:spcBef>
              <a:spcAft>
                <a:spcPts val="0"/>
              </a:spcAft>
              <a:buClr>
                <a:schemeClr val="dk1"/>
              </a:buClr>
              <a:buSzPts val="2500"/>
              <a:buChar char="•"/>
            </a:pPr>
            <a:r>
              <a:rPr lang="en-US" sz="2500"/>
              <a:t>Open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4"/>
          <p:cNvSpPr txBox="1"/>
          <p:nvPr>
            <p:ph idx="1" type="body"/>
          </p:nvPr>
        </p:nvSpPr>
        <p:spPr>
          <a:xfrm>
            <a:off x="299802" y="0"/>
            <a:ext cx="9034697" cy="3908685"/>
          </a:xfrm>
          <a:prstGeom prst="rect">
            <a:avLst/>
          </a:prstGeom>
          <a:noFill/>
          <a:ln>
            <a:noFill/>
          </a:ln>
        </p:spPr>
        <p:txBody>
          <a:bodyPr anchorCtr="0" anchor="t" bIns="45700" lIns="91425" spcFirstLastPara="1" rIns="91425" wrap="square" tIns="45700">
            <a:normAutofit/>
          </a:bodyPr>
          <a:lstStyle/>
          <a:p>
            <a:pPr indent="-228600" lvl="0" marL="228600" rtl="0" algn="just">
              <a:lnSpc>
                <a:spcPct val="80000"/>
              </a:lnSpc>
              <a:spcBef>
                <a:spcPts val="0"/>
              </a:spcBef>
              <a:spcAft>
                <a:spcPts val="0"/>
              </a:spcAft>
              <a:buClr>
                <a:schemeClr val="dk1"/>
              </a:buClr>
              <a:buSzPts val="2800"/>
              <a:buFont typeface="Arial"/>
              <a:buNone/>
            </a:pPr>
            <a:r>
              <a:rPr b="1" lang="en-US" u="sng">
                <a:latin typeface="Times New Roman"/>
                <a:ea typeface="Times New Roman"/>
                <a:cs typeface="Times New Roman"/>
                <a:sym typeface="Times New Roman"/>
              </a:rPr>
              <a:t>Jointless ceiling</a:t>
            </a:r>
            <a:r>
              <a:rPr lang="en-US" u="sng">
                <a:latin typeface="Times New Roman"/>
                <a:ea typeface="Times New Roman"/>
                <a:cs typeface="Times New Roman"/>
                <a:sym typeface="Times New Roman"/>
              </a:rPr>
              <a:t> </a:t>
            </a:r>
            <a:endParaRPr/>
          </a:p>
          <a:p>
            <a:pPr indent="-228600" lvl="1" marL="685800" rtl="0" algn="just">
              <a:lnSpc>
                <a:spcPct val="100000"/>
              </a:lnSpc>
              <a:spcBef>
                <a:spcPts val="500"/>
              </a:spcBef>
              <a:spcAft>
                <a:spcPts val="0"/>
              </a:spcAft>
              <a:buClr>
                <a:schemeClr val="dk1"/>
              </a:buClr>
              <a:buSzPts val="2800"/>
              <a:buChar char="•"/>
            </a:pPr>
            <a:r>
              <a:rPr lang="en-US" sz="2800">
                <a:latin typeface="Times New Roman"/>
                <a:ea typeface="Times New Roman"/>
                <a:cs typeface="Times New Roman"/>
                <a:sym typeface="Times New Roman"/>
              </a:rPr>
              <a:t>It is monolithic in appearance and no joints can be seen on the surface. [1]</a:t>
            </a:r>
            <a:endParaRPr/>
          </a:p>
          <a:p>
            <a:pPr indent="-228600" lvl="1" marL="685800" rtl="0" algn="just">
              <a:lnSpc>
                <a:spcPct val="100000"/>
              </a:lnSpc>
              <a:spcBef>
                <a:spcPts val="500"/>
              </a:spcBef>
              <a:spcAft>
                <a:spcPts val="0"/>
              </a:spcAft>
              <a:buClr>
                <a:schemeClr val="dk1"/>
              </a:buClr>
              <a:buSzPts val="2800"/>
              <a:buChar char="•"/>
            </a:pPr>
            <a:r>
              <a:rPr lang="en-US" sz="2800">
                <a:latin typeface="Times New Roman"/>
                <a:ea typeface="Times New Roman"/>
                <a:cs typeface="Times New Roman"/>
                <a:sym typeface="Times New Roman"/>
              </a:rPr>
              <a:t>This can be done by applying plaster on the ceiling plaster board/expanded metal lathing or spraying of asbestos/ vermiculite cement/ any other chemicals may be made on the metal background. [1]</a:t>
            </a:r>
            <a:endParaRPr b="1" sz="28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5"/>
          <p:cNvSpPr txBox="1"/>
          <p:nvPr>
            <p:ph idx="1" type="body"/>
          </p:nvPr>
        </p:nvSpPr>
        <p:spPr>
          <a:xfrm>
            <a:off x="0" y="161145"/>
            <a:ext cx="8686800" cy="6442855"/>
          </a:xfrm>
          <a:prstGeom prst="rect">
            <a:avLst/>
          </a:prstGeom>
          <a:noFill/>
          <a:ln>
            <a:noFill/>
          </a:ln>
        </p:spPr>
        <p:txBody>
          <a:bodyPr anchorCtr="0" anchor="t" bIns="45700" lIns="91425" spcFirstLastPara="1" rIns="91425" wrap="square" tIns="45700">
            <a:normAutofit/>
          </a:bodyPr>
          <a:lstStyle/>
          <a:p>
            <a:pPr indent="-228600" lvl="0" marL="228600" rtl="0" algn="just">
              <a:lnSpc>
                <a:spcPct val="80000"/>
              </a:lnSpc>
              <a:spcBef>
                <a:spcPts val="0"/>
              </a:spcBef>
              <a:spcAft>
                <a:spcPts val="0"/>
              </a:spcAft>
              <a:buClr>
                <a:schemeClr val="dk1"/>
              </a:buClr>
              <a:buSzPts val="3200"/>
              <a:buFont typeface="Arial"/>
              <a:buNone/>
            </a:pPr>
            <a:r>
              <a:rPr b="1" lang="en-US" sz="3200" u="sng">
                <a:latin typeface="Times New Roman"/>
                <a:ea typeface="Times New Roman"/>
                <a:cs typeface="Times New Roman"/>
                <a:sym typeface="Times New Roman"/>
              </a:rPr>
              <a:t>Jointed ceilings</a:t>
            </a:r>
            <a:r>
              <a:rPr lang="en-US" sz="3200" u="sng">
                <a:latin typeface="Times New Roman"/>
                <a:ea typeface="Times New Roman"/>
                <a:cs typeface="Times New Roman"/>
                <a:sym typeface="Times New Roman"/>
              </a:rPr>
              <a:t> </a:t>
            </a:r>
            <a:endParaRPr/>
          </a:p>
          <a:p>
            <a:pPr indent="-228600" lvl="1" marL="685800" rtl="0" algn="just">
              <a:lnSpc>
                <a:spcPct val="80000"/>
              </a:lnSpc>
              <a:spcBef>
                <a:spcPts val="500"/>
              </a:spcBef>
              <a:spcAft>
                <a:spcPts val="0"/>
              </a:spcAft>
              <a:buClr>
                <a:schemeClr val="dk1"/>
              </a:buClr>
              <a:buSzPts val="2800"/>
              <a:buChar char="•"/>
            </a:pPr>
            <a:r>
              <a:rPr lang="en-US" sz="2800">
                <a:latin typeface="Times New Roman"/>
                <a:ea typeface="Times New Roman"/>
                <a:cs typeface="Times New Roman"/>
                <a:sym typeface="Times New Roman"/>
              </a:rPr>
              <a:t>Are very commonly used in practice.[1]</a:t>
            </a:r>
            <a:endParaRPr/>
          </a:p>
          <a:p>
            <a:pPr indent="-228600" lvl="1" marL="685800" rtl="0" algn="just">
              <a:lnSpc>
                <a:spcPct val="80000"/>
              </a:lnSpc>
              <a:spcBef>
                <a:spcPts val="500"/>
              </a:spcBef>
              <a:spcAft>
                <a:spcPts val="0"/>
              </a:spcAft>
              <a:buClr>
                <a:schemeClr val="dk1"/>
              </a:buClr>
              <a:buSzPts val="2800"/>
              <a:buChar char="•"/>
            </a:pPr>
            <a:r>
              <a:rPr lang="en-US" sz="2800">
                <a:latin typeface="Times New Roman"/>
                <a:ea typeface="Times New Roman"/>
                <a:cs typeface="Times New Roman"/>
                <a:sym typeface="Times New Roman"/>
              </a:rPr>
              <a:t>The joints on the ceiling may be made in decorative appearance. [1]</a:t>
            </a:r>
            <a:endParaRPr/>
          </a:p>
          <a:p>
            <a:pPr indent="-228600" lvl="1" marL="685800" rtl="0" algn="just">
              <a:lnSpc>
                <a:spcPct val="80000"/>
              </a:lnSpc>
              <a:spcBef>
                <a:spcPts val="500"/>
              </a:spcBef>
              <a:spcAft>
                <a:spcPts val="0"/>
              </a:spcAft>
              <a:buClr>
                <a:schemeClr val="dk1"/>
              </a:buClr>
              <a:buSzPts val="2800"/>
              <a:buChar char="•"/>
            </a:pPr>
            <a:r>
              <a:rPr lang="en-US" sz="2800">
                <a:latin typeface="Times New Roman"/>
                <a:ea typeface="Times New Roman"/>
                <a:cs typeface="Times New Roman"/>
                <a:sym typeface="Times New Roman"/>
              </a:rPr>
              <a:t>The frame is made according to the desired shape and sized ceiling boards. [1]</a:t>
            </a:r>
            <a:endParaRPr/>
          </a:p>
          <a:p>
            <a:pPr indent="-228600" lvl="1" marL="685800" rtl="0" algn="just">
              <a:lnSpc>
                <a:spcPct val="80000"/>
              </a:lnSpc>
              <a:spcBef>
                <a:spcPts val="500"/>
              </a:spcBef>
              <a:spcAft>
                <a:spcPts val="0"/>
              </a:spcAft>
              <a:buClr>
                <a:schemeClr val="dk1"/>
              </a:buClr>
              <a:buSzPts val="2800"/>
              <a:buChar char="•"/>
            </a:pPr>
            <a:r>
              <a:rPr lang="en-US" sz="2800">
                <a:latin typeface="Times New Roman"/>
                <a:ea typeface="Times New Roman"/>
                <a:cs typeface="Times New Roman"/>
                <a:sym typeface="Times New Roman"/>
              </a:rPr>
              <a:t>Ceiling materials may be fixed with spring clips or nails/ screws.[1]</a:t>
            </a:r>
            <a:endParaRPr/>
          </a:p>
        </p:txBody>
      </p:sp>
      <p:sp>
        <p:nvSpPr>
          <p:cNvPr id="309" name="Google Shape;309;p25"/>
          <p:cNvSpPr txBox="1"/>
          <p:nvPr/>
        </p:nvSpPr>
        <p:spPr>
          <a:xfrm>
            <a:off x="-1" y="3627710"/>
            <a:ext cx="8810171" cy="2505301"/>
          </a:xfrm>
          <a:prstGeom prst="rect">
            <a:avLst/>
          </a:prstGeom>
          <a:noFill/>
          <a:ln>
            <a:noFill/>
          </a:ln>
        </p:spPr>
        <p:txBody>
          <a:bodyPr anchorCtr="0" anchor="t" bIns="45700" lIns="91425" spcFirstLastPara="1" rIns="91425" wrap="square" tIns="45700">
            <a:spAutoFit/>
          </a:bodyPr>
          <a:lstStyle/>
          <a:p>
            <a:pPr indent="0" lvl="0" marL="0" marR="0" rtl="0" algn="just">
              <a:lnSpc>
                <a:spcPct val="80000"/>
              </a:lnSpc>
              <a:spcBef>
                <a:spcPts val="0"/>
              </a:spcBef>
              <a:spcAft>
                <a:spcPts val="0"/>
              </a:spcAft>
              <a:buClr>
                <a:schemeClr val="dk1"/>
              </a:buClr>
              <a:buSzPts val="2800"/>
              <a:buFont typeface="Arial"/>
              <a:buNone/>
            </a:pPr>
            <a:r>
              <a:rPr b="1" lang="en-US" sz="2800" u="sng">
                <a:solidFill>
                  <a:schemeClr val="dk1"/>
                </a:solidFill>
                <a:latin typeface="Times New Roman"/>
                <a:ea typeface="Times New Roman"/>
                <a:cs typeface="Times New Roman"/>
                <a:sym typeface="Times New Roman"/>
              </a:rPr>
              <a:t>Open ceiling</a:t>
            </a:r>
            <a:endParaRPr/>
          </a:p>
          <a:p>
            <a:pPr indent="0" lvl="0" marL="0" marR="0" rtl="0" algn="just">
              <a:lnSpc>
                <a:spcPct val="80000"/>
              </a:lnSpc>
              <a:spcBef>
                <a:spcPts val="0"/>
              </a:spcBef>
              <a:spcAft>
                <a:spcPts val="0"/>
              </a:spcAft>
              <a:buClr>
                <a:schemeClr val="dk1"/>
              </a:buClr>
              <a:buSzPts val="2800"/>
              <a:buFont typeface="Arial"/>
              <a:buNone/>
            </a:pPr>
            <a:r>
              <a:t/>
            </a:r>
            <a:endParaRPr b="1" sz="2800" u="sng">
              <a:solidFill>
                <a:schemeClr val="dk1"/>
              </a:solidFill>
              <a:latin typeface="Times New Roman"/>
              <a:ea typeface="Times New Roman"/>
              <a:cs typeface="Times New Roman"/>
              <a:sym typeface="Times New Roman"/>
            </a:endParaRPr>
          </a:p>
          <a:p>
            <a:pPr indent="-457200" lvl="1" marL="914400" marR="0" rtl="0" algn="just">
              <a:lnSpc>
                <a:spcPct val="80000"/>
              </a:lnSpc>
              <a:spcBef>
                <a:spcPts val="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The frame is fixed in such a way that voids are formed to give virtual effect. [1]</a:t>
            </a:r>
            <a:endParaRPr/>
          </a:p>
          <a:p>
            <a:pPr indent="-457200" lvl="1" marL="914400" marR="0" rtl="0" algn="just">
              <a:lnSpc>
                <a:spcPct val="80000"/>
              </a:lnSpc>
              <a:spcBef>
                <a:spcPts val="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Voids are largely provided for decorative purpose. [1]</a:t>
            </a:r>
            <a:endParaRPr/>
          </a:p>
          <a:p>
            <a:pPr indent="-457200" lvl="1" marL="914400" marR="0" rtl="0" algn="just">
              <a:lnSpc>
                <a:spcPct val="80000"/>
              </a:lnSpc>
              <a:spcBef>
                <a:spcPts val="0"/>
              </a:spcBef>
              <a:spcAft>
                <a:spcPts val="0"/>
              </a:spcAft>
              <a:buClr>
                <a:schemeClr val="dk1"/>
              </a:buClr>
              <a:buSzPts val="2800"/>
              <a:buFont typeface="Arial"/>
              <a:buChar char="•"/>
            </a:pPr>
            <a:r>
              <a:rPr b="0" i="0" lang="en-US" sz="2800" u="none" cap="none" strike="noStrike">
                <a:solidFill>
                  <a:schemeClr val="dk1"/>
                </a:solidFill>
                <a:latin typeface="Times New Roman"/>
                <a:ea typeface="Times New Roman"/>
                <a:cs typeface="Times New Roman"/>
                <a:sym typeface="Times New Roman"/>
              </a:rPr>
              <a:t>This may be a means for acoustic absorption as well.[1]</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3" name="Shape 313"/>
        <p:cNvGrpSpPr/>
        <p:nvPr/>
      </p:nvGrpSpPr>
      <p:grpSpPr>
        <a:xfrm>
          <a:off x="0" y="0"/>
          <a:ext cx="0" cy="0"/>
          <a:chOff x="0" y="0"/>
          <a:chExt cx="0" cy="0"/>
        </a:xfrm>
      </p:grpSpPr>
      <p:sp>
        <p:nvSpPr>
          <p:cNvPr id="314" name="Google Shape;314;p26"/>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315" name="Google Shape;315;p26"/>
          <p:cNvGrpSpPr/>
          <p:nvPr/>
        </p:nvGrpSpPr>
        <p:grpSpPr>
          <a:xfrm>
            <a:off x="4" y="1216597"/>
            <a:ext cx="731521" cy="673460"/>
            <a:chOff x="3940602" y="308034"/>
            <a:chExt cx="2116791" cy="3428999"/>
          </a:xfrm>
        </p:grpSpPr>
        <p:sp>
          <p:nvSpPr>
            <p:cNvPr id="316" name="Google Shape;316;p26"/>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7" name="Google Shape;317;p26"/>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8" name="Google Shape;318;p26"/>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19" name="Google Shape;319;p26"/>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0" name="Google Shape;320;p26"/>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Calibri"/>
              <a:buNone/>
            </a:pPr>
            <a:r>
              <a:rPr b="1" lang="en-US" sz="4800" u="sng"/>
              <a:t>Procedure for ceiling fixing</a:t>
            </a:r>
            <a:endParaRPr sz="4800" u="sng"/>
          </a:p>
        </p:txBody>
      </p:sp>
      <p:sp>
        <p:nvSpPr>
          <p:cNvPr id="321" name="Google Shape;321;p26"/>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400"/>
              <a:buFont typeface="Times New Roman"/>
              <a:buAutoNum type="arabicPeriod"/>
            </a:pPr>
            <a:r>
              <a:rPr lang="en-US" sz="2400">
                <a:latin typeface="Times New Roman"/>
                <a:ea typeface="Times New Roman"/>
                <a:cs typeface="Times New Roman"/>
                <a:sym typeface="Times New Roman"/>
              </a:rPr>
              <a:t>Ceiling joists are fixed on desired height from the floor, if necessary, vertical struts are fixed to set joists.</a:t>
            </a:r>
            <a:endParaRPr/>
          </a:p>
          <a:p>
            <a:pPr indent="-514350" lvl="0" marL="514350" rtl="0" algn="l">
              <a:lnSpc>
                <a:spcPct val="90000"/>
              </a:lnSpc>
              <a:spcBef>
                <a:spcPts val="1000"/>
              </a:spcBef>
              <a:spcAft>
                <a:spcPts val="0"/>
              </a:spcAft>
              <a:buClr>
                <a:schemeClr val="dk1"/>
              </a:buClr>
              <a:buSzPts val="2400"/>
              <a:buFont typeface="Times New Roman"/>
              <a:buAutoNum type="arabicPeriod"/>
            </a:pPr>
            <a:r>
              <a:rPr lang="en-US" sz="2400">
                <a:latin typeface="Times New Roman"/>
                <a:ea typeface="Times New Roman"/>
                <a:cs typeface="Times New Roman"/>
                <a:sym typeface="Times New Roman"/>
              </a:rPr>
              <a:t>Battens are than fixed on the joists.</a:t>
            </a:r>
            <a:endParaRPr/>
          </a:p>
          <a:p>
            <a:pPr indent="-514350" lvl="0" marL="514350" rtl="0" algn="l">
              <a:lnSpc>
                <a:spcPct val="90000"/>
              </a:lnSpc>
              <a:spcBef>
                <a:spcPts val="1000"/>
              </a:spcBef>
              <a:spcAft>
                <a:spcPts val="0"/>
              </a:spcAft>
              <a:buClr>
                <a:schemeClr val="dk1"/>
              </a:buClr>
              <a:buSzPts val="2400"/>
              <a:buFont typeface="Times New Roman"/>
              <a:buAutoNum type="arabicPeriod"/>
            </a:pPr>
            <a:r>
              <a:rPr lang="en-US" sz="2400">
                <a:latin typeface="Times New Roman"/>
                <a:ea typeface="Times New Roman"/>
                <a:cs typeface="Times New Roman"/>
                <a:sym typeface="Times New Roman"/>
              </a:rPr>
              <a:t>Ceiling material, such as planks, plywood, metal sheets, etc. is fixed on the battens.</a:t>
            </a:r>
            <a:endParaRPr/>
          </a:p>
          <a:p>
            <a:pPr indent="-514350" lvl="0" marL="514350" rtl="0" algn="l">
              <a:lnSpc>
                <a:spcPct val="90000"/>
              </a:lnSpc>
              <a:spcBef>
                <a:spcPts val="1000"/>
              </a:spcBef>
              <a:spcAft>
                <a:spcPts val="0"/>
              </a:spcAft>
              <a:buClr>
                <a:schemeClr val="dk1"/>
              </a:buClr>
              <a:buSzPts val="2400"/>
              <a:buFont typeface="Times New Roman"/>
              <a:buAutoNum type="arabicPeriod"/>
            </a:pPr>
            <a:r>
              <a:rPr lang="en-US" sz="2400">
                <a:latin typeface="Times New Roman"/>
                <a:ea typeface="Times New Roman"/>
                <a:cs typeface="Times New Roman"/>
                <a:sym typeface="Times New Roman"/>
              </a:rPr>
              <a:t>Finally, painting and finishing is done. </a:t>
            </a:r>
            <a:endParaRPr/>
          </a:p>
        </p:txBody>
      </p:sp>
      <p:cxnSp>
        <p:nvCxnSpPr>
          <p:cNvPr id="322" name="Google Shape;322;p26"/>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7"/>
          <p:cNvSpPr txBox="1"/>
          <p:nvPr>
            <p:ph idx="1" type="body"/>
          </p:nvPr>
        </p:nvSpPr>
        <p:spPr>
          <a:xfrm>
            <a:off x="228599" y="420974"/>
            <a:ext cx="9529997" cy="5784954"/>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800"/>
              <a:buNone/>
            </a:pPr>
            <a:r>
              <a:rPr lang="en-US">
                <a:latin typeface="Times New Roman"/>
                <a:ea typeface="Times New Roman"/>
                <a:cs typeface="Times New Roman"/>
                <a:sym typeface="Times New Roman"/>
              </a:rPr>
              <a:t>Plastering:</a:t>
            </a:r>
            <a:endParaRPr/>
          </a:p>
          <a:p>
            <a:pPr indent="-228600" lvl="0" marL="461963" rtl="0" algn="just">
              <a:lnSpc>
                <a:spcPct val="10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Plastering is the process of covering rough surface of walls, column, ceiling and other components of building with a thin coat of mortar to get smooth durable surface. Plastering hide defective workmanship.[1]</a:t>
            </a:r>
            <a:endParaRPr/>
          </a:p>
          <a:p>
            <a:pPr indent="-228600" lvl="1" marL="461963" rtl="0" algn="just">
              <a:lnSpc>
                <a:spcPct val="100000"/>
              </a:lnSpc>
              <a:spcBef>
                <a:spcPts val="1000"/>
              </a:spcBef>
              <a:spcAft>
                <a:spcPts val="0"/>
              </a:spcAft>
              <a:buClr>
                <a:schemeClr val="dk1"/>
              </a:buClr>
              <a:buSzPts val="2800"/>
              <a:buChar char="•"/>
            </a:pPr>
            <a:r>
              <a:rPr lang="en-US" sz="2800">
                <a:latin typeface="Times New Roman"/>
                <a:ea typeface="Times New Roman"/>
                <a:cs typeface="Times New Roman"/>
                <a:sym typeface="Times New Roman"/>
              </a:rPr>
              <a:t>Plaster is the finishing work that gives even, smooth, regular and clean surface on wall, ceiling, floor, roof and other parts of the building. </a:t>
            </a:r>
            <a:endParaRPr/>
          </a:p>
          <a:p>
            <a:pPr indent="-233362" lvl="0" marL="465138" rtl="0" algn="just">
              <a:lnSpc>
                <a:spcPct val="10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Often plastering is required to provide a satisfactory base for decorating the surface by white-washing, color washing, painting, etc. [1]</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8"/>
          <p:cNvSpPr txBox="1"/>
          <p:nvPr>
            <p:ph idx="1" type="body"/>
          </p:nvPr>
        </p:nvSpPr>
        <p:spPr>
          <a:xfrm>
            <a:off x="228600" y="260350"/>
            <a:ext cx="8382000" cy="6096000"/>
          </a:xfrm>
          <a:prstGeom prst="rect">
            <a:avLst/>
          </a:prstGeom>
          <a:noFill/>
          <a:ln>
            <a:noFill/>
          </a:ln>
        </p:spPr>
        <p:txBody>
          <a:bodyPr anchorCtr="0" anchor="t" bIns="45700" lIns="91425" spcFirstLastPara="1" rIns="91425" wrap="square" tIns="45700">
            <a:noAutofit/>
          </a:bodyPr>
          <a:lstStyle/>
          <a:p>
            <a:pPr indent="0" lvl="0" marL="0" rtl="0" algn="just">
              <a:lnSpc>
                <a:spcPct val="110000"/>
              </a:lnSpc>
              <a:spcBef>
                <a:spcPts val="0"/>
              </a:spcBef>
              <a:spcAft>
                <a:spcPts val="0"/>
              </a:spcAft>
              <a:buClr>
                <a:schemeClr val="dk1"/>
              </a:buClr>
              <a:buSzPts val="2200"/>
              <a:buNone/>
            </a:pPr>
            <a:r>
              <a:rPr b="1" lang="en-US" sz="2200" u="sng">
                <a:latin typeface="Times New Roman"/>
                <a:ea typeface="Times New Roman"/>
                <a:cs typeface="Times New Roman"/>
                <a:sym typeface="Times New Roman"/>
              </a:rPr>
              <a:t>Objective of plastering[1]:</a:t>
            </a:r>
            <a:endParaRPr sz="2200" u="sng">
              <a:latin typeface="Times New Roman"/>
              <a:ea typeface="Times New Roman"/>
              <a:cs typeface="Times New Roman"/>
              <a:sym typeface="Times New Roman"/>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To protect the external surface against penetration of rainwater.</a:t>
            </a:r>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To protect surface against atmospheric agents.</a:t>
            </a:r>
            <a:endParaRPr sz="2200">
              <a:latin typeface="Times New Roman"/>
              <a:ea typeface="Times New Roman"/>
              <a:cs typeface="Times New Roman"/>
              <a:sym typeface="Times New Roman"/>
            </a:endParaRPr>
          </a:p>
          <a:p>
            <a:pPr indent="-342900" lvl="2" marL="574675" rtl="0" algn="l">
              <a:lnSpc>
                <a:spcPct val="11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To conceal inferior materials and defective workmanship.</a:t>
            </a:r>
            <a:endParaRPr/>
          </a:p>
          <a:p>
            <a:pPr indent="-342900" lvl="2" marL="574675" rtl="0" algn="l">
              <a:lnSpc>
                <a:spcPct val="11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To develop decorative effect and improve appearance.</a:t>
            </a:r>
            <a:endParaRPr/>
          </a:p>
          <a:p>
            <a:pPr indent="-228600" lvl="0" marL="228600" rtl="0" algn="l">
              <a:lnSpc>
                <a:spcPct val="110000"/>
              </a:lnSpc>
              <a:spcBef>
                <a:spcPts val="1000"/>
              </a:spcBef>
              <a:spcAft>
                <a:spcPts val="0"/>
              </a:spcAft>
              <a:buClr>
                <a:schemeClr val="dk1"/>
              </a:buClr>
              <a:buSzPts val="2200"/>
              <a:buNone/>
            </a:pPr>
            <a:r>
              <a:rPr b="1" lang="en-US" sz="2200" u="sng">
                <a:latin typeface="Times New Roman"/>
                <a:ea typeface="Times New Roman"/>
                <a:cs typeface="Times New Roman"/>
                <a:sym typeface="Times New Roman"/>
              </a:rPr>
              <a:t>Requirements of good plaster[1]:</a:t>
            </a:r>
            <a:endParaRPr sz="2200" u="sng">
              <a:latin typeface="Times New Roman"/>
              <a:ea typeface="Times New Roman"/>
              <a:cs typeface="Times New Roman"/>
              <a:sym typeface="Times New Roman"/>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It should attached to the background and remain during all variation in seasons.</a:t>
            </a:r>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It should be hard and durable.</a:t>
            </a:r>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It should possess good workability.</a:t>
            </a:r>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It should be possible to apply in all weather conditions.</a:t>
            </a:r>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It should be cheap.</a:t>
            </a:r>
            <a:endParaRPr/>
          </a:p>
          <a:p>
            <a:pPr indent="-342900" lvl="0" marL="574675" rtl="0" algn="l">
              <a:lnSpc>
                <a:spcPct val="11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It should check moisture penetration. </a:t>
            </a:r>
            <a:endParaRPr/>
          </a:p>
          <a:p>
            <a:pPr indent="-334963" lvl="2" marL="566738" rtl="0" algn="l">
              <a:lnSpc>
                <a:spcPct val="100000"/>
              </a:lnSpc>
              <a:spcBef>
                <a:spcPts val="500"/>
              </a:spcBef>
              <a:spcAft>
                <a:spcPts val="0"/>
              </a:spcAft>
              <a:buClr>
                <a:schemeClr val="dk1"/>
              </a:buClr>
              <a:buSzPts val="2200"/>
              <a:buNone/>
            </a:pPr>
            <a:r>
              <a:t/>
            </a:r>
            <a:endParaRPr sz="2200">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6" name="Shape 336"/>
        <p:cNvGrpSpPr/>
        <p:nvPr/>
      </p:nvGrpSpPr>
      <p:grpSpPr>
        <a:xfrm>
          <a:off x="0" y="0"/>
          <a:ext cx="0" cy="0"/>
          <a:chOff x="0" y="0"/>
          <a:chExt cx="0" cy="0"/>
        </a:xfrm>
      </p:grpSpPr>
      <p:sp>
        <p:nvSpPr>
          <p:cNvPr id="337" name="Google Shape;337;p29"/>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338" name="Google Shape;338;p29"/>
          <p:cNvGrpSpPr/>
          <p:nvPr/>
        </p:nvGrpSpPr>
        <p:grpSpPr>
          <a:xfrm rot="5400000">
            <a:off x="-2340441" y="2666183"/>
            <a:ext cx="5860051" cy="527712"/>
            <a:chOff x="6081624" y="1998368"/>
            <a:chExt cx="5613457" cy="782175"/>
          </a:xfrm>
        </p:grpSpPr>
        <p:sp>
          <p:nvSpPr>
            <p:cNvPr id="339" name="Google Shape;339;p29"/>
            <p:cNvSpPr/>
            <p:nvPr/>
          </p:nvSpPr>
          <p:spPr>
            <a:xfrm rot="5400000">
              <a:off x="11228040" y="2313027"/>
              <a:ext cx="781700" cy="15238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0" name="Google Shape;340;p29"/>
            <p:cNvSpPr/>
            <p:nvPr/>
          </p:nvSpPr>
          <p:spPr>
            <a:xfrm rot="10800000">
              <a:off x="6081624" y="1998844"/>
              <a:ext cx="5372968" cy="7816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41" name="Google Shape;341;p29"/>
          <p:cNvSpPr/>
          <p:nvPr/>
        </p:nvSpPr>
        <p:spPr>
          <a:xfrm>
            <a:off x="579528" y="517897"/>
            <a:ext cx="11111729" cy="585796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2" name="Google Shape;342;p29"/>
          <p:cNvSpPr txBox="1"/>
          <p:nvPr>
            <p:ph type="title"/>
          </p:nvPr>
        </p:nvSpPr>
        <p:spPr>
          <a:xfrm>
            <a:off x="1178848" y="36395"/>
            <a:ext cx="5040285" cy="116958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b="1" lang="en-US" sz="4000" u="sng"/>
              <a:t>Types of plasters[1]</a:t>
            </a:r>
            <a:endParaRPr/>
          </a:p>
        </p:txBody>
      </p:sp>
      <p:sp>
        <p:nvSpPr>
          <p:cNvPr id="343" name="Google Shape;343;p29"/>
          <p:cNvSpPr/>
          <p:nvPr/>
        </p:nvSpPr>
        <p:spPr>
          <a:xfrm flipH="1">
            <a:off x="1055714" y="2263365"/>
            <a:ext cx="4937760" cy="2743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4" name="Google Shape;344;p29"/>
          <p:cNvSpPr txBox="1"/>
          <p:nvPr>
            <p:ph idx="1" type="body"/>
          </p:nvPr>
        </p:nvSpPr>
        <p:spPr>
          <a:xfrm>
            <a:off x="325728" y="2707610"/>
            <a:ext cx="11111729" cy="3632493"/>
          </a:xfrm>
          <a:prstGeom prst="rect">
            <a:avLst/>
          </a:prstGeom>
          <a:noFill/>
          <a:ln>
            <a:noFill/>
          </a:ln>
        </p:spPr>
        <p:txBody>
          <a:bodyPr anchorCtr="0" anchor="ctr" bIns="45700" lIns="91425" spcFirstLastPara="1" rIns="91425" wrap="square" tIns="45700">
            <a:noAutofit/>
          </a:bodyPr>
          <a:lstStyle/>
          <a:p>
            <a:pPr indent="-457200" lvl="1" marL="914400" rtl="0" algn="l">
              <a:lnSpc>
                <a:spcPct val="90000"/>
              </a:lnSpc>
              <a:spcBef>
                <a:spcPts val="0"/>
              </a:spcBef>
              <a:spcAft>
                <a:spcPts val="0"/>
              </a:spcAft>
              <a:buClr>
                <a:schemeClr val="dk1"/>
              </a:buClr>
              <a:buSzPts val="2800"/>
              <a:buFont typeface="Times New Roman"/>
              <a:buAutoNum type="arabicPeriod"/>
            </a:pPr>
            <a:r>
              <a:rPr lang="en-US" sz="2800">
                <a:latin typeface="Times New Roman"/>
                <a:ea typeface="Times New Roman"/>
                <a:cs typeface="Times New Roman"/>
                <a:sym typeface="Times New Roman"/>
              </a:rPr>
              <a:t>Lime plaster (lime, sand, water)</a:t>
            </a:r>
            <a:endParaRPr/>
          </a:p>
          <a:p>
            <a:pPr indent="-457200" lvl="1" marL="914400" rtl="0" algn="l">
              <a:lnSpc>
                <a:spcPct val="90000"/>
              </a:lnSpc>
              <a:spcBef>
                <a:spcPts val="500"/>
              </a:spcBef>
              <a:spcAft>
                <a:spcPts val="0"/>
              </a:spcAft>
              <a:buClr>
                <a:schemeClr val="dk1"/>
              </a:buClr>
              <a:buSzPts val="2800"/>
              <a:buFont typeface="Times New Roman"/>
              <a:buAutoNum type="arabicPeriod"/>
            </a:pPr>
            <a:r>
              <a:rPr lang="en-US" sz="2800">
                <a:latin typeface="Times New Roman"/>
                <a:ea typeface="Times New Roman"/>
                <a:cs typeface="Times New Roman"/>
                <a:sym typeface="Times New Roman"/>
              </a:rPr>
              <a:t>Cement plaster (cement, sand, water)</a:t>
            </a:r>
            <a:endParaRPr/>
          </a:p>
          <a:p>
            <a:pPr indent="-457200" lvl="1" marL="914400" rtl="0" algn="l">
              <a:lnSpc>
                <a:spcPct val="90000"/>
              </a:lnSpc>
              <a:spcBef>
                <a:spcPts val="500"/>
              </a:spcBef>
              <a:spcAft>
                <a:spcPts val="0"/>
              </a:spcAft>
              <a:buClr>
                <a:schemeClr val="dk1"/>
              </a:buClr>
              <a:buSzPts val="2800"/>
              <a:buFont typeface="Times New Roman"/>
              <a:buAutoNum type="arabicPeriod"/>
            </a:pPr>
            <a:r>
              <a:rPr lang="en-US" sz="2800">
                <a:latin typeface="Times New Roman"/>
                <a:ea typeface="Times New Roman"/>
                <a:cs typeface="Times New Roman"/>
                <a:sym typeface="Times New Roman"/>
              </a:rPr>
              <a:t>Mud plaster (earth, optional sand, straw and water.)</a:t>
            </a:r>
            <a:endParaRPr/>
          </a:p>
          <a:p>
            <a:pPr indent="-457200" lvl="1" marL="914400" rtl="0" algn="l">
              <a:lnSpc>
                <a:spcPct val="90000"/>
              </a:lnSpc>
              <a:spcBef>
                <a:spcPts val="500"/>
              </a:spcBef>
              <a:spcAft>
                <a:spcPts val="0"/>
              </a:spcAft>
              <a:buClr>
                <a:schemeClr val="dk1"/>
              </a:buClr>
              <a:buSzPts val="2800"/>
              <a:buFont typeface="Times New Roman"/>
              <a:buAutoNum type="arabicPeriod"/>
            </a:pPr>
            <a:r>
              <a:rPr lang="en-US" sz="2800">
                <a:latin typeface="Times New Roman"/>
                <a:ea typeface="Times New Roman"/>
                <a:cs typeface="Times New Roman"/>
                <a:sym typeface="Times New Roman"/>
              </a:rPr>
              <a:t>Surkhi plaster (surkhi, sand, water)</a:t>
            </a:r>
            <a:endParaRPr/>
          </a:p>
          <a:p>
            <a:pPr indent="-457200" lvl="1" marL="914400" rtl="0" algn="l">
              <a:lnSpc>
                <a:spcPct val="90000"/>
              </a:lnSpc>
              <a:spcBef>
                <a:spcPts val="500"/>
              </a:spcBef>
              <a:spcAft>
                <a:spcPts val="0"/>
              </a:spcAft>
              <a:buClr>
                <a:schemeClr val="dk1"/>
              </a:buClr>
              <a:buSzPts val="2800"/>
              <a:buFont typeface="Times New Roman"/>
              <a:buAutoNum type="arabicPeriod"/>
            </a:pPr>
            <a:r>
              <a:rPr lang="en-US" sz="2800">
                <a:latin typeface="Times New Roman"/>
                <a:ea typeface="Times New Roman"/>
                <a:cs typeface="Times New Roman"/>
                <a:sym typeface="Times New Roman"/>
              </a:rPr>
              <a:t>Bajra plaster (burnt brick dust, molases, lime, earth, water) (lentils, chaku, egg white, milk, and cow dunk are added to improve its quality.)</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0"/>
          <p:cNvSpPr txBox="1"/>
          <p:nvPr>
            <p:ph type="title"/>
          </p:nvPr>
        </p:nvSpPr>
        <p:spPr>
          <a:xfrm>
            <a:off x="298554" y="138476"/>
            <a:ext cx="3463977" cy="6092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Calibri"/>
              <a:buNone/>
            </a:pPr>
            <a:r>
              <a:rPr b="1" lang="en-US" sz="2800" u="sng"/>
              <a:t>Procedure of plastering</a:t>
            </a:r>
            <a:endParaRPr sz="2800" u="sng"/>
          </a:p>
        </p:txBody>
      </p:sp>
      <p:grpSp>
        <p:nvGrpSpPr>
          <p:cNvPr id="350" name="Google Shape;350;p30"/>
          <p:cNvGrpSpPr/>
          <p:nvPr/>
        </p:nvGrpSpPr>
        <p:grpSpPr>
          <a:xfrm>
            <a:off x="298554" y="1481365"/>
            <a:ext cx="8272462" cy="4418521"/>
            <a:chOff x="0" y="539"/>
            <a:chExt cx="8272462" cy="4418521"/>
          </a:xfrm>
        </p:grpSpPr>
        <p:cxnSp>
          <p:nvCxnSpPr>
            <p:cNvPr id="351" name="Google Shape;351;p30"/>
            <p:cNvCxnSpPr/>
            <p:nvPr/>
          </p:nvCxnSpPr>
          <p:spPr>
            <a:xfrm>
              <a:off x="0" y="539"/>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52" name="Google Shape;352;p30"/>
            <p:cNvSpPr/>
            <p:nvPr/>
          </p:nvSpPr>
          <p:spPr>
            <a:xfrm>
              <a:off x="0" y="539"/>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0"/>
            <p:cNvSpPr txBox="1"/>
            <p:nvPr/>
          </p:nvSpPr>
          <p:spPr>
            <a:xfrm>
              <a:off x="0" y="539"/>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Selection of materials without having lumps etc.</a:t>
              </a:r>
              <a:endParaRPr/>
            </a:p>
          </p:txBody>
        </p:sp>
        <p:cxnSp>
          <p:nvCxnSpPr>
            <p:cNvPr id="354" name="Google Shape;354;p30"/>
            <p:cNvCxnSpPr/>
            <p:nvPr/>
          </p:nvCxnSpPr>
          <p:spPr>
            <a:xfrm>
              <a:off x="0" y="631756"/>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55" name="Google Shape;355;p30"/>
            <p:cNvSpPr/>
            <p:nvPr/>
          </p:nvSpPr>
          <p:spPr>
            <a:xfrm>
              <a:off x="0" y="631756"/>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0"/>
            <p:cNvSpPr txBox="1"/>
            <p:nvPr/>
          </p:nvSpPr>
          <p:spPr>
            <a:xfrm>
              <a:off x="0" y="631756"/>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Materials mixed thoroughly in desired ratio.</a:t>
              </a:r>
              <a:endParaRPr/>
            </a:p>
          </p:txBody>
        </p:sp>
        <p:cxnSp>
          <p:nvCxnSpPr>
            <p:cNvPr id="357" name="Google Shape;357;p30"/>
            <p:cNvCxnSpPr/>
            <p:nvPr/>
          </p:nvCxnSpPr>
          <p:spPr>
            <a:xfrm>
              <a:off x="0" y="1262974"/>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58" name="Google Shape;358;p30"/>
            <p:cNvSpPr/>
            <p:nvPr/>
          </p:nvSpPr>
          <p:spPr>
            <a:xfrm>
              <a:off x="0" y="1262974"/>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0"/>
            <p:cNvSpPr txBox="1"/>
            <p:nvPr/>
          </p:nvSpPr>
          <p:spPr>
            <a:xfrm>
              <a:off x="0" y="1262974"/>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Water is mixed at last forming pest.</a:t>
              </a:r>
              <a:endParaRPr/>
            </a:p>
          </p:txBody>
        </p:sp>
        <p:cxnSp>
          <p:nvCxnSpPr>
            <p:cNvPr id="360" name="Google Shape;360;p30"/>
            <p:cNvCxnSpPr/>
            <p:nvPr/>
          </p:nvCxnSpPr>
          <p:spPr>
            <a:xfrm>
              <a:off x="0" y="1894191"/>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61" name="Google Shape;361;p30"/>
            <p:cNvSpPr/>
            <p:nvPr/>
          </p:nvSpPr>
          <p:spPr>
            <a:xfrm>
              <a:off x="0" y="1894191"/>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0"/>
            <p:cNvSpPr txBox="1"/>
            <p:nvPr/>
          </p:nvSpPr>
          <p:spPr>
            <a:xfrm>
              <a:off x="0" y="1894191"/>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Surface to be plastered is cleaned and made wet</a:t>
              </a:r>
              <a:endParaRPr/>
            </a:p>
          </p:txBody>
        </p:sp>
        <p:cxnSp>
          <p:nvCxnSpPr>
            <p:cNvPr id="363" name="Google Shape;363;p30"/>
            <p:cNvCxnSpPr/>
            <p:nvPr/>
          </p:nvCxnSpPr>
          <p:spPr>
            <a:xfrm>
              <a:off x="0" y="2525408"/>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64" name="Google Shape;364;p30"/>
            <p:cNvSpPr/>
            <p:nvPr/>
          </p:nvSpPr>
          <p:spPr>
            <a:xfrm>
              <a:off x="0" y="2525408"/>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0"/>
            <p:cNvSpPr txBox="1"/>
            <p:nvPr/>
          </p:nvSpPr>
          <p:spPr>
            <a:xfrm>
              <a:off x="0" y="2525408"/>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In case of cement plaster, the surface is sprinkled by cement slurry or cement dust</a:t>
              </a:r>
              <a:endParaRPr/>
            </a:p>
          </p:txBody>
        </p:sp>
        <p:cxnSp>
          <p:nvCxnSpPr>
            <p:cNvPr id="366" name="Google Shape;366;p30"/>
            <p:cNvCxnSpPr/>
            <p:nvPr/>
          </p:nvCxnSpPr>
          <p:spPr>
            <a:xfrm>
              <a:off x="0" y="3156625"/>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67" name="Google Shape;367;p30"/>
            <p:cNvSpPr/>
            <p:nvPr/>
          </p:nvSpPr>
          <p:spPr>
            <a:xfrm>
              <a:off x="0" y="3156625"/>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0"/>
            <p:cNvSpPr txBox="1"/>
            <p:nvPr/>
          </p:nvSpPr>
          <p:spPr>
            <a:xfrm>
              <a:off x="0" y="3156625"/>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Now prepared paste is applied on the surface </a:t>
              </a:r>
              <a:endParaRPr/>
            </a:p>
          </p:txBody>
        </p:sp>
        <p:cxnSp>
          <p:nvCxnSpPr>
            <p:cNvPr id="369" name="Google Shape;369;p30"/>
            <p:cNvCxnSpPr/>
            <p:nvPr/>
          </p:nvCxnSpPr>
          <p:spPr>
            <a:xfrm>
              <a:off x="0" y="3787843"/>
              <a:ext cx="827246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70" name="Google Shape;370;p30"/>
            <p:cNvSpPr/>
            <p:nvPr/>
          </p:nvSpPr>
          <p:spPr>
            <a:xfrm>
              <a:off x="0" y="3787843"/>
              <a:ext cx="8272462" cy="63121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0"/>
            <p:cNvSpPr txBox="1"/>
            <p:nvPr/>
          </p:nvSpPr>
          <p:spPr>
            <a:xfrm>
              <a:off x="0" y="3787843"/>
              <a:ext cx="8272462" cy="631217"/>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The paste is leveled and made smooth with trowel and wooden floats</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1"/>
          <p:cNvSpPr txBox="1"/>
          <p:nvPr>
            <p:ph idx="1" type="body"/>
          </p:nvPr>
        </p:nvSpPr>
        <p:spPr>
          <a:xfrm>
            <a:off x="-1" y="154014"/>
            <a:ext cx="11001829" cy="6705600"/>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400"/>
              <a:buNone/>
            </a:pPr>
            <a:r>
              <a:rPr b="1" lang="en-US" sz="2400" u="sng">
                <a:latin typeface="Times New Roman"/>
                <a:ea typeface="Times New Roman"/>
                <a:cs typeface="Times New Roman"/>
                <a:sym typeface="Times New Roman"/>
              </a:rPr>
              <a:t>Method of plastering[1]</a:t>
            </a:r>
            <a:endParaRPr sz="2400" u="sng">
              <a:latin typeface="Times New Roman"/>
              <a:ea typeface="Times New Roman"/>
              <a:cs typeface="Times New Roman"/>
              <a:sym typeface="Times New Roman"/>
            </a:endParaRPr>
          </a:p>
          <a:p>
            <a:pPr indent="-514350" lvl="0" marL="514350" rtl="0" algn="just">
              <a:lnSpc>
                <a:spcPct val="90000"/>
              </a:lnSpc>
              <a:spcBef>
                <a:spcPts val="1000"/>
              </a:spcBef>
              <a:spcAft>
                <a:spcPts val="0"/>
              </a:spcAft>
              <a:buClr>
                <a:schemeClr val="dk1"/>
              </a:buClr>
              <a:buSzPts val="2400"/>
              <a:buFont typeface="Calibri"/>
              <a:buAutoNum type="arabicPeriod"/>
            </a:pPr>
            <a:r>
              <a:rPr lang="en-US" sz="2400">
                <a:latin typeface="Times New Roman"/>
                <a:ea typeface="Times New Roman"/>
                <a:cs typeface="Times New Roman"/>
                <a:sym typeface="Times New Roman"/>
              </a:rPr>
              <a:t>Preparation of surface background</a:t>
            </a:r>
            <a:endParaRPr/>
          </a:p>
          <a:p>
            <a:pPr indent="-514350" lvl="0" marL="514350" rtl="0" algn="just">
              <a:lnSpc>
                <a:spcPct val="90000"/>
              </a:lnSpc>
              <a:spcBef>
                <a:spcPts val="1000"/>
              </a:spcBef>
              <a:spcAft>
                <a:spcPts val="0"/>
              </a:spcAft>
              <a:buClr>
                <a:schemeClr val="dk1"/>
              </a:buClr>
              <a:buSzPts val="2400"/>
              <a:buFont typeface="Calibri"/>
              <a:buAutoNum type="arabicPeriod"/>
            </a:pPr>
            <a:r>
              <a:rPr lang="en-US" sz="2400">
                <a:latin typeface="Times New Roman"/>
                <a:ea typeface="Times New Roman"/>
                <a:cs typeface="Times New Roman"/>
                <a:sym typeface="Times New Roman"/>
              </a:rPr>
              <a:t>Application of rendering coat</a:t>
            </a:r>
            <a:endParaRPr/>
          </a:p>
          <a:p>
            <a:pPr indent="-514350" lvl="0" marL="514350" rtl="0" algn="just">
              <a:lnSpc>
                <a:spcPct val="90000"/>
              </a:lnSpc>
              <a:spcBef>
                <a:spcPts val="1000"/>
              </a:spcBef>
              <a:spcAft>
                <a:spcPts val="0"/>
              </a:spcAft>
              <a:buClr>
                <a:schemeClr val="dk1"/>
              </a:buClr>
              <a:buSzPts val="2400"/>
              <a:buFont typeface="Calibri"/>
              <a:buAutoNum type="arabicPeriod"/>
            </a:pPr>
            <a:r>
              <a:rPr lang="en-US" sz="2400">
                <a:latin typeface="Times New Roman"/>
                <a:ea typeface="Times New Roman"/>
                <a:cs typeface="Times New Roman"/>
                <a:sym typeface="Times New Roman"/>
              </a:rPr>
              <a:t>Application of final coat  </a:t>
            </a:r>
            <a:endParaRPr/>
          </a:p>
          <a:p>
            <a:pPr indent="-228600" lvl="0" marL="228600" rtl="0" algn="just">
              <a:lnSpc>
                <a:spcPct val="90000"/>
              </a:lnSpc>
              <a:spcBef>
                <a:spcPts val="1000"/>
              </a:spcBef>
              <a:spcAft>
                <a:spcPts val="0"/>
              </a:spcAft>
              <a:buClr>
                <a:schemeClr val="dk1"/>
              </a:buClr>
              <a:buSzPts val="2400"/>
              <a:buNone/>
            </a:pPr>
            <a:r>
              <a:rPr b="1" lang="en-US" sz="2400" u="sng">
                <a:latin typeface="Times New Roman"/>
                <a:ea typeface="Times New Roman"/>
                <a:cs typeface="Times New Roman"/>
                <a:sym typeface="Times New Roman"/>
              </a:rPr>
              <a:t>Preparation of surface background[1]</a:t>
            </a:r>
            <a:endParaRPr sz="2400" u="sng">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Before plastering, the mortar joints should be raked to a depth of </a:t>
            </a:r>
            <a:r>
              <a:rPr b="1" lang="en-US" sz="2400">
                <a:latin typeface="Times New Roman"/>
                <a:ea typeface="Times New Roman"/>
                <a:cs typeface="Times New Roman"/>
                <a:sym typeface="Times New Roman"/>
              </a:rPr>
              <a:t>10-15mm</a:t>
            </a:r>
            <a:r>
              <a:rPr lang="en-US" sz="2400">
                <a:latin typeface="Times New Roman"/>
                <a:ea typeface="Times New Roman"/>
                <a:cs typeface="Times New Roman"/>
                <a:sym typeface="Times New Roman"/>
              </a:rPr>
              <a:t> so that the plaster can easily catch to the wall.</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All dust should be removed from wall by using stiff wire brush.</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Any uneven should be removed for easy plastering.</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The wall should be uniformly wet before plastering.</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After that dots are placed of the interval of </a:t>
            </a:r>
            <a:r>
              <a:rPr b="1" lang="en-US" sz="2400">
                <a:latin typeface="Times New Roman"/>
                <a:ea typeface="Times New Roman"/>
                <a:cs typeface="Times New Roman"/>
                <a:sym typeface="Times New Roman"/>
              </a:rPr>
              <a:t>2m×2m </a:t>
            </a:r>
            <a:r>
              <a:rPr lang="en-US" sz="2400">
                <a:latin typeface="Times New Roman"/>
                <a:ea typeface="Times New Roman"/>
                <a:cs typeface="Times New Roman"/>
                <a:sym typeface="Times New Roman"/>
              </a:rPr>
              <a:t>with the equal level or thickness of about generally 12mm.</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This type of dots are provided on the wall where plastering operation being operating.</a:t>
            </a:r>
            <a:endParaRPr/>
          </a:p>
          <a:p>
            <a:pPr indent="-228600" lvl="0" marL="228600" rtl="0" algn="just">
              <a:lnSpc>
                <a:spcPct val="90000"/>
              </a:lnSpc>
              <a:spcBef>
                <a:spcPts val="1000"/>
              </a:spcBef>
              <a:spcAft>
                <a:spcPts val="0"/>
              </a:spcAft>
              <a:buClr>
                <a:schemeClr val="dk1"/>
              </a:buClr>
              <a:buSzPts val="2400"/>
              <a:buChar char="•"/>
            </a:pPr>
            <a:r>
              <a:rPr lang="en-US" sz="2400">
                <a:latin typeface="Times New Roman"/>
                <a:ea typeface="Times New Roman"/>
                <a:cs typeface="Times New Roman"/>
                <a:sym typeface="Times New Roman"/>
              </a:rPr>
              <a:t>After that the whole wall is cover by plaster by the help of gauging tool(trowel), float and floating rule. </a:t>
            </a:r>
            <a:endParaRPr/>
          </a:p>
          <a:p>
            <a:pPr indent="-76200" lvl="0" marL="228600" rtl="0" algn="just">
              <a:lnSpc>
                <a:spcPct val="9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grpSp>
        <p:nvGrpSpPr>
          <p:cNvPr id="381" name="Google Shape;381;p32"/>
          <p:cNvGrpSpPr/>
          <p:nvPr/>
        </p:nvGrpSpPr>
        <p:grpSpPr>
          <a:xfrm>
            <a:off x="544602" y="960958"/>
            <a:ext cx="6806864" cy="4934978"/>
            <a:chOff x="907161" y="3015"/>
            <a:chExt cx="6806864" cy="4934978"/>
          </a:xfrm>
        </p:grpSpPr>
        <p:sp>
          <p:nvSpPr>
            <p:cNvPr id="382" name="Google Shape;382;p32"/>
            <p:cNvSpPr/>
            <p:nvPr/>
          </p:nvSpPr>
          <p:spPr>
            <a:xfrm>
              <a:off x="4001191" y="2470504"/>
              <a:ext cx="618805" cy="1995649"/>
            </a:xfrm>
            <a:custGeom>
              <a:rect b="b" l="l" r="r" t="t"/>
              <a:pathLst>
                <a:path extrusionOk="0" h="120000" w="120000">
                  <a:moveTo>
                    <a:pt x="0" y="0"/>
                  </a:moveTo>
                  <a:lnTo>
                    <a:pt x="60000" y="0"/>
                  </a:lnTo>
                  <a:lnTo>
                    <a:pt x="60000" y="120000"/>
                  </a:lnTo>
                  <a:lnTo>
                    <a:pt x="120000" y="120000"/>
                  </a:lnTo>
                </a:path>
              </a:pathLst>
            </a:custGeom>
            <a:noFill/>
            <a:ln cap="flat" cmpd="sng" w="12700">
              <a:solidFill>
                <a:srgbClr val="487AA8"/>
              </a:solidFill>
              <a:prstDash val="solid"/>
              <a:miter lim="800000"/>
              <a:headEnd len="sm" w="sm" type="none"/>
              <a:tailEnd len="sm" w="sm" type="none"/>
            </a:ln>
          </p:spPr>
        </p:sp>
        <p:sp>
          <p:nvSpPr>
            <p:cNvPr id="383" name="Google Shape;383;p32"/>
            <p:cNvSpPr/>
            <p:nvPr/>
          </p:nvSpPr>
          <p:spPr>
            <a:xfrm>
              <a:off x="4001191" y="2470504"/>
              <a:ext cx="618805" cy="665216"/>
            </a:xfrm>
            <a:custGeom>
              <a:rect b="b" l="l" r="r" t="t"/>
              <a:pathLst>
                <a:path extrusionOk="0" h="120000" w="120000">
                  <a:moveTo>
                    <a:pt x="0" y="0"/>
                  </a:moveTo>
                  <a:lnTo>
                    <a:pt x="60000" y="0"/>
                  </a:lnTo>
                  <a:lnTo>
                    <a:pt x="60000" y="120000"/>
                  </a:lnTo>
                  <a:lnTo>
                    <a:pt x="120000" y="120000"/>
                  </a:lnTo>
                </a:path>
              </a:pathLst>
            </a:custGeom>
            <a:noFill/>
            <a:ln cap="flat" cmpd="sng" w="12700">
              <a:solidFill>
                <a:srgbClr val="487AA8"/>
              </a:solidFill>
              <a:prstDash val="solid"/>
              <a:miter lim="800000"/>
              <a:headEnd len="sm" w="sm" type="none"/>
              <a:tailEnd len="sm" w="sm" type="none"/>
            </a:ln>
          </p:spPr>
        </p:sp>
        <p:sp>
          <p:nvSpPr>
            <p:cNvPr id="384" name="Google Shape;384;p32"/>
            <p:cNvSpPr/>
            <p:nvPr/>
          </p:nvSpPr>
          <p:spPr>
            <a:xfrm>
              <a:off x="4001191" y="1805288"/>
              <a:ext cx="618805" cy="665216"/>
            </a:xfrm>
            <a:custGeom>
              <a:rect b="b" l="l" r="r" t="t"/>
              <a:pathLst>
                <a:path extrusionOk="0" h="120000" w="120000">
                  <a:moveTo>
                    <a:pt x="0" y="120000"/>
                  </a:moveTo>
                  <a:lnTo>
                    <a:pt x="60000" y="120000"/>
                  </a:lnTo>
                  <a:lnTo>
                    <a:pt x="60000" y="0"/>
                  </a:lnTo>
                  <a:lnTo>
                    <a:pt x="120000" y="0"/>
                  </a:lnTo>
                </a:path>
              </a:pathLst>
            </a:custGeom>
            <a:noFill/>
            <a:ln cap="flat" cmpd="sng" w="12700">
              <a:solidFill>
                <a:srgbClr val="487AA8"/>
              </a:solidFill>
              <a:prstDash val="solid"/>
              <a:miter lim="800000"/>
              <a:headEnd len="sm" w="sm" type="none"/>
              <a:tailEnd len="sm" w="sm" type="none"/>
            </a:ln>
          </p:spPr>
        </p:sp>
        <p:sp>
          <p:nvSpPr>
            <p:cNvPr id="385" name="Google Shape;385;p32"/>
            <p:cNvSpPr/>
            <p:nvPr/>
          </p:nvSpPr>
          <p:spPr>
            <a:xfrm>
              <a:off x="4001191" y="474855"/>
              <a:ext cx="618805" cy="1995649"/>
            </a:xfrm>
            <a:custGeom>
              <a:rect b="b" l="l" r="r" t="t"/>
              <a:pathLst>
                <a:path extrusionOk="0" h="120000" w="120000">
                  <a:moveTo>
                    <a:pt x="0" y="120000"/>
                  </a:moveTo>
                  <a:lnTo>
                    <a:pt x="60000" y="120000"/>
                  </a:lnTo>
                  <a:lnTo>
                    <a:pt x="60000" y="0"/>
                  </a:lnTo>
                  <a:lnTo>
                    <a:pt x="120000" y="0"/>
                  </a:lnTo>
                </a:path>
              </a:pathLst>
            </a:custGeom>
            <a:noFill/>
            <a:ln cap="flat" cmpd="sng" w="12700">
              <a:solidFill>
                <a:srgbClr val="487AA8"/>
              </a:solidFill>
              <a:prstDash val="solid"/>
              <a:miter lim="800000"/>
              <a:headEnd len="sm" w="sm" type="none"/>
              <a:tailEnd len="sm" w="sm" type="none"/>
            </a:ln>
          </p:spPr>
        </p:sp>
        <p:sp>
          <p:nvSpPr>
            <p:cNvPr id="386" name="Google Shape;386;p32"/>
            <p:cNvSpPr/>
            <p:nvPr/>
          </p:nvSpPr>
          <p:spPr>
            <a:xfrm>
              <a:off x="907161" y="1998664"/>
              <a:ext cx="3094029" cy="943679"/>
            </a:xfrm>
            <a:prstGeom prst="rect">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2"/>
            <p:cNvSpPr txBox="1"/>
            <p:nvPr/>
          </p:nvSpPr>
          <p:spPr>
            <a:xfrm>
              <a:off x="907161" y="1998664"/>
              <a:ext cx="3094029" cy="943679"/>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Calibri"/>
                <a:buNone/>
              </a:pPr>
              <a:r>
                <a:rPr b="1" lang="en-US" sz="3200" u="sng">
                  <a:solidFill>
                    <a:schemeClr val="dk1"/>
                  </a:solidFill>
                  <a:latin typeface="Calibri"/>
                  <a:ea typeface="Calibri"/>
                  <a:cs typeface="Calibri"/>
                  <a:sym typeface="Calibri"/>
                </a:rPr>
                <a:t>Defects in plaster work[1]:</a:t>
              </a:r>
              <a:endParaRPr sz="3200">
                <a:solidFill>
                  <a:schemeClr val="dk1"/>
                </a:solidFill>
                <a:latin typeface="Calibri"/>
                <a:ea typeface="Calibri"/>
                <a:cs typeface="Calibri"/>
                <a:sym typeface="Calibri"/>
              </a:endParaRPr>
            </a:p>
          </p:txBody>
        </p:sp>
        <p:sp>
          <p:nvSpPr>
            <p:cNvPr id="388" name="Google Shape;388;p32"/>
            <p:cNvSpPr/>
            <p:nvPr/>
          </p:nvSpPr>
          <p:spPr>
            <a:xfrm>
              <a:off x="4619996" y="3015"/>
              <a:ext cx="3094029" cy="943679"/>
            </a:xfrm>
            <a:prstGeom prst="rect">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2"/>
            <p:cNvSpPr txBox="1"/>
            <p:nvPr/>
          </p:nvSpPr>
          <p:spPr>
            <a:xfrm>
              <a:off x="4619996" y="3015"/>
              <a:ext cx="3094029" cy="943679"/>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Cracking</a:t>
              </a:r>
              <a:endParaRPr/>
            </a:p>
          </p:txBody>
        </p:sp>
        <p:sp>
          <p:nvSpPr>
            <p:cNvPr id="390" name="Google Shape;390;p32"/>
            <p:cNvSpPr/>
            <p:nvPr/>
          </p:nvSpPr>
          <p:spPr>
            <a:xfrm>
              <a:off x="4619996" y="1333448"/>
              <a:ext cx="3094029" cy="943679"/>
            </a:xfrm>
            <a:prstGeom prst="rect">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2"/>
            <p:cNvSpPr txBox="1"/>
            <p:nvPr/>
          </p:nvSpPr>
          <p:spPr>
            <a:xfrm>
              <a:off x="4619996" y="1333448"/>
              <a:ext cx="3094029" cy="943679"/>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Efflorescence</a:t>
              </a:r>
              <a:endParaRPr/>
            </a:p>
          </p:txBody>
        </p:sp>
        <p:sp>
          <p:nvSpPr>
            <p:cNvPr id="392" name="Google Shape;392;p32"/>
            <p:cNvSpPr/>
            <p:nvPr/>
          </p:nvSpPr>
          <p:spPr>
            <a:xfrm>
              <a:off x="4619996" y="2663881"/>
              <a:ext cx="3094029" cy="943679"/>
            </a:xfrm>
            <a:prstGeom prst="rect">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2"/>
            <p:cNvSpPr txBox="1"/>
            <p:nvPr/>
          </p:nvSpPr>
          <p:spPr>
            <a:xfrm>
              <a:off x="4619996" y="2663881"/>
              <a:ext cx="3094029" cy="943679"/>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Blistering</a:t>
              </a:r>
              <a:endParaRPr/>
            </a:p>
          </p:txBody>
        </p:sp>
        <p:sp>
          <p:nvSpPr>
            <p:cNvPr id="394" name="Google Shape;394;p32"/>
            <p:cNvSpPr/>
            <p:nvPr/>
          </p:nvSpPr>
          <p:spPr>
            <a:xfrm>
              <a:off x="4619996" y="3994314"/>
              <a:ext cx="3094029" cy="943679"/>
            </a:xfrm>
            <a:prstGeom prst="rect">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2"/>
            <p:cNvSpPr txBox="1"/>
            <p:nvPr/>
          </p:nvSpPr>
          <p:spPr>
            <a:xfrm>
              <a:off x="4619996" y="3994314"/>
              <a:ext cx="3094029" cy="943679"/>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Falling out of plastering</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3"/>
          <p:cNvSpPr txBox="1"/>
          <p:nvPr>
            <p:ph type="title"/>
          </p:nvPr>
        </p:nvSpPr>
        <p:spPr>
          <a:xfrm>
            <a:off x="173948" y="1614"/>
            <a:ext cx="788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Pointing</a:t>
            </a:r>
            <a:endParaRPr/>
          </a:p>
        </p:txBody>
      </p:sp>
      <p:sp>
        <p:nvSpPr>
          <p:cNvPr id="401" name="Google Shape;401;p33"/>
          <p:cNvSpPr txBox="1"/>
          <p:nvPr>
            <p:ph idx="1" type="body"/>
          </p:nvPr>
        </p:nvSpPr>
        <p:spPr>
          <a:xfrm>
            <a:off x="173948" y="1082675"/>
            <a:ext cx="8382000" cy="5638800"/>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400"/>
              <a:buChar char="•"/>
            </a:pPr>
            <a:r>
              <a:rPr lang="en-US" sz="2400"/>
              <a:t>It is the process of treatment of joints in the masonry works. [1]</a:t>
            </a:r>
            <a:endParaRPr/>
          </a:p>
          <a:p>
            <a:pPr indent="-228600" lvl="0" marL="228600" rtl="0" algn="just">
              <a:lnSpc>
                <a:spcPct val="100000"/>
              </a:lnSpc>
              <a:spcBef>
                <a:spcPts val="1000"/>
              </a:spcBef>
              <a:spcAft>
                <a:spcPts val="0"/>
              </a:spcAft>
              <a:buClr>
                <a:schemeClr val="dk1"/>
              </a:buClr>
              <a:buSzPts val="2400"/>
              <a:buChar char="•"/>
            </a:pPr>
            <a:r>
              <a:rPr lang="en-US" sz="2400"/>
              <a:t>The joints are the weakest points for giving access to rainwater or damp in exposed brick and stone masonry &amp; joints are to be treated properly.[1]</a:t>
            </a:r>
            <a:endParaRPr/>
          </a:p>
          <a:p>
            <a:pPr indent="-228600" lvl="0" marL="228600" rtl="0" algn="just">
              <a:lnSpc>
                <a:spcPct val="100000"/>
              </a:lnSpc>
              <a:spcBef>
                <a:spcPts val="1000"/>
              </a:spcBef>
              <a:spcAft>
                <a:spcPts val="0"/>
              </a:spcAft>
              <a:buClr>
                <a:schemeClr val="dk1"/>
              </a:buClr>
              <a:buSzPts val="2400"/>
              <a:buChar char="•"/>
            </a:pPr>
            <a:r>
              <a:rPr lang="en-US" sz="2400"/>
              <a:t>Pointing is the process of raking and applying rich mortar with desired finishing in the joints of masonry. [1]</a:t>
            </a:r>
            <a:endParaRPr/>
          </a:p>
          <a:p>
            <a:pPr indent="-228600" lvl="0" marL="228600" rtl="0" algn="just">
              <a:lnSpc>
                <a:spcPct val="100000"/>
              </a:lnSpc>
              <a:spcBef>
                <a:spcPts val="1000"/>
              </a:spcBef>
              <a:spcAft>
                <a:spcPts val="0"/>
              </a:spcAft>
              <a:buClr>
                <a:schemeClr val="dk1"/>
              </a:buClr>
              <a:buSzPts val="2400"/>
              <a:buChar char="•"/>
            </a:pPr>
            <a:r>
              <a:rPr lang="en-US" sz="2400"/>
              <a:t>It is preferable when the joint has not completed final setting time (in plastic state). It is easy to rake and apply mortar in this condition. [1]</a:t>
            </a:r>
            <a:endParaRPr/>
          </a:p>
          <a:p>
            <a:pPr indent="-228600" lvl="0" marL="228600" rtl="0" algn="just">
              <a:lnSpc>
                <a:spcPct val="100000"/>
              </a:lnSpc>
              <a:spcBef>
                <a:spcPts val="1000"/>
              </a:spcBef>
              <a:spcAft>
                <a:spcPts val="0"/>
              </a:spcAft>
              <a:buClr>
                <a:schemeClr val="dk1"/>
              </a:buClr>
              <a:buSzPts val="2400"/>
              <a:buChar char="•"/>
            </a:pPr>
            <a:r>
              <a:rPr lang="en-US" sz="2400"/>
              <a:t>The mortar used in pointing should be richer than masonry mortar.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34"/>
          <p:cNvSpPr txBox="1"/>
          <p:nvPr>
            <p:ph idx="1" type="body"/>
          </p:nvPr>
        </p:nvSpPr>
        <p:spPr>
          <a:xfrm>
            <a:off x="211111" y="266700"/>
            <a:ext cx="8134350" cy="6324600"/>
          </a:xfrm>
          <a:prstGeom prst="rect">
            <a:avLst/>
          </a:prstGeom>
          <a:noFill/>
          <a:ln>
            <a:noFill/>
          </a:ln>
        </p:spPr>
        <p:txBody>
          <a:bodyPr anchorCtr="0" anchor="t" bIns="45700" lIns="91425" spcFirstLastPara="1" rIns="91425" wrap="square" tIns="45700">
            <a:noAutofit/>
          </a:bodyPr>
          <a:lstStyle/>
          <a:p>
            <a:pPr indent="-347663" lvl="0" marL="347663" rtl="0" algn="l">
              <a:lnSpc>
                <a:spcPct val="100000"/>
              </a:lnSpc>
              <a:spcBef>
                <a:spcPts val="0"/>
              </a:spcBef>
              <a:spcAft>
                <a:spcPts val="0"/>
              </a:spcAft>
              <a:buClr>
                <a:schemeClr val="dk1"/>
              </a:buClr>
              <a:buSzPts val="2400"/>
              <a:buNone/>
            </a:pPr>
            <a:r>
              <a:rPr b="1" lang="en-US" sz="2400" u="sng"/>
              <a:t>Purpose of pointing</a:t>
            </a:r>
            <a:br>
              <a:rPr lang="en-US" sz="2400"/>
            </a:br>
            <a:r>
              <a:rPr lang="en-US" sz="2400"/>
              <a:t>1. Protecting joints from adverse effect of atmosphere.</a:t>
            </a:r>
            <a:br>
              <a:rPr lang="en-US" sz="2400"/>
            </a:br>
            <a:r>
              <a:rPr lang="en-US" sz="2400"/>
              <a:t>2. Give better appearance.</a:t>
            </a:r>
            <a:br>
              <a:rPr lang="en-US" sz="2400"/>
            </a:br>
            <a:r>
              <a:rPr lang="en-US" sz="2400"/>
              <a:t>3. Economy to plaster.</a:t>
            </a:r>
            <a:br>
              <a:rPr lang="en-US" sz="2400"/>
            </a:br>
            <a:r>
              <a:rPr lang="en-US" sz="2400"/>
              <a:t>4. Preventing entry of water into wall through joints.</a:t>
            </a:r>
            <a:endParaRPr sz="2400"/>
          </a:p>
          <a:p>
            <a:pPr indent="-457200" lvl="0" marL="457200" rtl="0" algn="l">
              <a:lnSpc>
                <a:spcPct val="100000"/>
              </a:lnSpc>
              <a:spcBef>
                <a:spcPts val="1000"/>
              </a:spcBef>
              <a:spcAft>
                <a:spcPts val="0"/>
              </a:spcAft>
              <a:buClr>
                <a:schemeClr val="dk1"/>
              </a:buClr>
              <a:buSzPts val="2400"/>
              <a:buNone/>
            </a:pPr>
            <a:r>
              <a:t/>
            </a:r>
            <a:endParaRPr b="1" sz="2400"/>
          </a:p>
          <a:p>
            <a:pPr indent="-457200" lvl="0" marL="457200" rtl="0" algn="l">
              <a:lnSpc>
                <a:spcPct val="100000"/>
              </a:lnSpc>
              <a:spcBef>
                <a:spcPts val="1000"/>
              </a:spcBef>
              <a:spcAft>
                <a:spcPts val="0"/>
              </a:spcAft>
              <a:buClr>
                <a:schemeClr val="dk1"/>
              </a:buClr>
              <a:buSzPts val="2400"/>
              <a:buNone/>
            </a:pPr>
            <a:r>
              <a:rPr b="1" lang="en-US" sz="2400" u="sng"/>
              <a:t>Pointing procedure[1]</a:t>
            </a:r>
            <a:endParaRPr sz="2400" u="sng"/>
          </a:p>
          <a:p>
            <a:pPr indent="-347663" lvl="0" marL="347663" rtl="0" algn="l">
              <a:lnSpc>
                <a:spcPct val="100000"/>
              </a:lnSpc>
              <a:spcBef>
                <a:spcPts val="1000"/>
              </a:spcBef>
              <a:spcAft>
                <a:spcPts val="0"/>
              </a:spcAft>
              <a:buClr>
                <a:schemeClr val="dk1"/>
              </a:buClr>
              <a:buSzPts val="2400"/>
              <a:buFont typeface="Calibri"/>
              <a:buAutoNum type="arabicPeriod"/>
            </a:pPr>
            <a:r>
              <a:rPr lang="en-US" sz="2400"/>
              <a:t>Joints are raked to 10 mm depth.</a:t>
            </a:r>
            <a:endParaRPr/>
          </a:p>
          <a:p>
            <a:pPr indent="-347663" lvl="0" marL="347663" rtl="0" algn="l">
              <a:lnSpc>
                <a:spcPct val="100000"/>
              </a:lnSpc>
              <a:spcBef>
                <a:spcPts val="1000"/>
              </a:spcBef>
              <a:spcAft>
                <a:spcPts val="0"/>
              </a:spcAft>
              <a:buClr>
                <a:schemeClr val="dk1"/>
              </a:buClr>
              <a:buSzPts val="2400"/>
              <a:buFont typeface="Calibri"/>
              <a:buAutoNum type="arabicPeriod"/>
            </a:pPr>
            <a:r>
              <a:rPr lang="en-US" sz="2400"/>
              <a:t>Raked joints are cleaned by using brushes.</a:t>
            </a:r>
            <a:endParaRPr/>
          </a:p>
          <a:p>
            <a:pPr indent="-347663" lvl="0" marL="347663" rtl="0" algn="l">
              <a:lnSpc>
                <a:spcPct val="100000"/>
              </a:lnSpc>
              <a:spcBef>
                <a:spcPts val="1000"/>
              </a:spcBef>
              <a:spcAft>
                <a:spcPts val="0"/>
              </a:spcAft>
              <a:buClr>
                <a:schemeClr val="dk1"/>
              </a:buClr>
              <a:buSzPts val="2400"/>
              <a:buFont typeface="Calibri"/>
              <a:buAutoNum type="arabicPeriod"/>
            </a:pPr>
            <a:r>
              <a:rPr lang="en-US" sz="2400"/>
              <a:t>Joints are kept wet for few hours.</a:t>
            </a:r>
            <a:endParaRPr/>
          </a:p>
          <a:p>
            <a:pPr indent="-347663" lvl="0" marL="347663" rtl="0" algn="l">
              <a:lnSpc>
                <a:spcPct val="100000"/>
              </a:lnSpc>
              <a:spcBef>
                <a:spcPts val="1000"/>
              </a:spcBef>
              <a:spcAft>
                <a:spcPts val="0"/>
              </a:spcAft>
              <a:buClr>
                <a:schemeClr val="dk1"/>
              </a:buClr>
              <a:buSzPts val="2400"/>
              <a:buFont typeface="Calibri"/>
              <a:buAutoNum type="arabicPeriod"/>
            </a:pPr>
            <a:r>
              <a:rPr lang="en-US" sz="2400"/>
              <a:t>Mortar is applied on the joints by means of small trowel.</a:t>
            </a:r>
            <a:endParaRPr/>
          </a:p>
          <a:p>
            <a:pPr indent="-347663" lvl="0" marL="347663" rtl="0" algn="l">
              <a:lnSpc>
                <a:spcPct val="100000"/>
              </a:lnSpc>
              <a:spcBef>
                <a:spcPts val="1000"/>
              </a:spcBef>
              <a:spcAft>
                <a:spcPts val="0"/>
              </a:spcAft>
              <a:buClr>
                <a:schemeClr val="dk1"/>
              </a:buClr>
              <a:buSzPts val="2400"/>
              <a:buFont typeface="Calibri"/>
              <a:buAutoNum type="arabicPeriod"/>
            </a:pPr>
            <a:r>
              <a:rPr lang="en-US" sz="2400"/>
              <a:t>Applied mortar is given the shape of desired type of pointing. </a:t>
            </a:r>
            <a:endParaRPr/>
          </a:p>
          <a:p>
            <a:pPr indent="-347663" lvl="0" marL="347663" rtl="0" algn="l">
              <a:lnSpc>
                <a:spcPct val="100000"/>
              </a:lnSpc>
              <a:spcBef>
                <a:spcPts val="1000"/>
              </a:spcBef>
              <a:spcAft>
                <a:spcPts val="0"/>
              </a:spcAft>
              <a:buClr>
                <a:schemeClr val="dk1"/>
              </a:buClr>
              <a:buSzPts val="2400"/>
              <a:buFont typeface="Calibri"/>
              <a:buAutoNum type="arabicPeriod"/>
            </a:pPr>
            <a:r>
              <a:rPr lang="en-US" sz="2400"/>
              <a:t>Curing is done for 3-10 days.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5"/>
          <p:cNvSpPr txBox="1"/>
          <p:nvPr>
            <p:ph type="title"/>
          </p:nvPr>
        </p:nvSpPr>
        <p:spPr>
          <a:xfrm>
            <a:off x="228600" y="0"/>
            <a:ext cx="3200400" cy="7016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Calibri"/>
              <a:buNone/>
            </a:pPr>
            <a:r>
              <a:rPr b="1" lang="en-US" sz="3000" u="sng"/>
              <a:t>Types of pointing[1]</a:t>
            </a:r>
            <a:endParaRPr/>
          </a:p>
        </p:txBody>
      </p:sp>
      <p:sp>
        <p:nvSpPr>
          <p:cNvPr id="412" name="Google Shape;412;p35"/>
          <p:cNvSpPr txBox="1"/>
          <p:nvPr>
            <p:ph idx="1" type="body"/>
          </p:nvPr>
        </p:nvSpPr>
        <p:spPr>
          <a:xfrm>
            <a:off x="344774" y="1006475"/>
            <a:ext cx="4648200" cy="5715000"/>
          </a:xfrm>
          <a:prstGeom prst="rect">
            <a:avLst/>
          </a:prstGeom>
          <a:noFill/>
          <a:ln>
            <a:noFill/>
          </a:ln>
        </p:spPr>
        <p:txBody>
          <a:bodyPr anchorCtr="0" anchor="t" bIns="45700" lIns="91425" spcFirstLastPara="1" rIns="91425" wrap="square" tIns="45700">
            <a:normAutofit lnSpcReduction="10000"/>
          </a:bodyPr>
          <a:lstStyle/>
          <a:p>
            <a:pPr indent="-457200" lvl="0" marL="457200" rtl="0" algn="l">
              <a:lnSpc>
                <a:spcPct val="100000"/>
              </a:lnSpc>
              <a:spcBef>
                <a:spcPts val="0"/>
              </a:spcBef>
              <a:spcAft>
                <a:spcPts val="0"/>
              </a:spcAft>
              <a:buClr>
                <a:schemeClr val="dk1"/>
              </a:buClr>
              <a:buSzPts val="2400"/>
              <a:buFont typeface="Times New Roman"/>
              <a:buAutoNum type="arabicPeriod"/>
            </a:pPr>
            <a:r>
              <a:rPr b="1" lang="en-US" sz="2400" u="sng"/>
              <a:t>Beaded pointing </a:t>
            </a:r>
            <a:r>
              <a:rPr lang="en-US" sz="2400"/>
              <a:t>- Steel rod of suitable size giving groove is applied on joint, good appearance.</a:t>
            </a:r>
            <a:endParaRPr/>
          </a:p>
          <a:p>
            <a:pPr indent="-457200" lvl="0" marL="457200" rtl="0" algn="l">
              <a:lnSpc>
                <a:spcPct val="100000"/>
              </a:lnSpc>
              <a:spcBef>
                <a:spcPts val="1000"/>
              </a:spcBef>
              <a:spcAft>
                <a:spcPts val="0"/>
              </a:spcAft>
              <a:buClr>
                <a:schemeClr val="dk1"/>
              </a:buClr>
              <a:buSzPts val="2400"/>
              <a:buFont typeface="Times New Roman"/>
              <a:buAutoNum type="arabicPeriod"/>
            </a:pPr>
            <a:r>
              <a:rPr b="1" lang="en-US" sz="2400" u="sng"/>
              <a:t>Flush pointing </a:t>
            </a:r>
            <a:r>
              <a:rPr lang="en-US" sz="2400"/>
              <a:t>- Raked joint is filled with mortar and leveled.</a:t>
            </a:r>
            <a:endParaRPr/>
          </a:p>
          <a:p>
            <a:pPr indent="-457200" lvl="0" marL="457200" rtl="0" algn="l">
              <a:lnSpc>
                <a:spcPct val="100000"/>
              </a:lnSpc>
              <a:spcBef>
                <a:spcPts val="1000"/>
              </a:spcBef>
              <a:spcAft>
                <a:spcPts val="0"/>
              </a:spcAft>
              <a:buClr>
                <a:schemeClr val="dk1"/>
              </a:buClr>
              <a:buSzPts val="2400"/>
              <a:buFont typeface="Times New Roman"/>
              <a:buAutoNum type="arabicPeriod"/>
            </a:pPr>
            <a:r>
              <a:rPr b="1" lang="en-US" sz="2400" u="sng"/>
              <a:t>Struck/cut pointing </a:t>
            </a:r>
            <a:r>
              <a:rPr lang="en-US" sz="2400"/>
              <a:t>- Mortar is pressed in joint such that upper side is more pressed.</a:t>
            </a:r>
            <a:endParaRPr/>
          </a:p>
          <a:p>
            <a:pPr indent="-457200" lvl="0" marL="457200" rtl="0" algn="l">
              <a:lnSpc>
                <a:spcPct val="100000"/>
              </a:lnSpc>
              <a:spcBef>
                <a:spcPts val="1000"/>
              </a:spcBef>
              <a:spcAft>
                <a:spcPts val="0"/>
              </a:spcAft>
              <a:buClr>
                <a:schemeClr val="dk1"/>
              </a:buClr>
              <a:buSzPts val="2400"/>
              <a:buFont typeface="Times New Roman"/>
              <a:buAutoNum type="arabicPeriod"/>
            </a:pPr>
            <a:r>
              <a:rPr b="1" lang="en-US" sz="2400" u="sng"/>
              <a:t>Tuck-pointing</a:t>
            </a:r>
            <a:r>
              <a:rPr b="1" lang="en-US" sz="2400"/>
              <a:t> </a:t>
            </a:r>
            <a:r>
              <a:rPr lang="en-US" sz="2400"/>
              <a:t>- Mortar is flushed to joints, mortar is cut to form raised ruler outside.</a:t>
            </a:r>
            <a:endParaRPr/>
          </a:p>
          <a:p>
            <a:pPr indent="-457200" lvl="0" marL="457200" rtl="0" algn="l">
              <a:lnSpc>
                <a:spcPct val="100000"/>
              </a:lnSpc>
              <a:spcBef>
                <a:spcPts val="1000"/>
              </a:spcBef>
              <a:spcAft>
                <a:spcPts val="0"/>
              </a:spcAft>
              <a:buClr>
                <a:schemeClr val="dk1"/>
              </a:buClr>
              <a:buSzPts val="2400"/>
              <a:buFont typeface="Times New Roman"/>
              <a:buAutoNum type="arabicPeriod"/>
            </a:pPr>
            <a:r>
              <a:rPr b="1" lang="en-US" sz="2400" u="sng"/>
              <a:t>V-grooved pointing </a:t>
            </a:r>
            <a:r>
              <a:rPr lang="en-US" sz="2400"/>
              <a:t>- Steel rod is used to form V-groove.</a:t>
            </a:r>
            <a:endParaRPr/>
          </a:p>
          <a:p>
            <a:pPr indent="-304800" lvl="0" marL="457200" rtl="0" algn="l">
              <a:lnSpc>
                <a:spcPct val="100000"/>
              </a:lnSpc>
              <a:spcBef>
                <a:spcPts val="1000"/>
              </a:spcBef>
              <a:spcAft>
                <a:spcPts val="0"/>
              </a:spcAft>
              <a:buClr>
                <a:schemeClr val="dk1"/>
              </a:buClr>
              <a:buSzPts val="2400"/>
              <a:buFont typeface="Times New Roman"/>
              <a:buNone/>
            </a:pPr>
            <a:r>
              <a:t/>
            </a:r>
            <a:endParaRPr sz="2400"/>
          </a:p>
        </p:txBody>
      </p:sp>
      <p:sp>
        <p:nvSpPr>
          <p:cNvPr id="413" name="Google Shape;413;p35"/>
          <p:cNvSpPr txBox="1"/>
          <p:nvPr/>
        </p:nvSpPr>
        <p:spPr>
          <a:xfrm>
            <a:off x="6096000" y="827968"/>
            <a:ext cx="4347148" cy="2308324"/>
          </a:xfrm>
          <a:prstGeom prst="rect">
            <a:avLst/>
          </a:prstGeom>
          <a:noFill/>
          <a:ln>
            <a:noFill/>
          </a:ln>
        </p:spPr>
        <p:txBody>
          <a:bodyPr anchorCtr="0" anchor="t" bIns="45700" lIns="91425" spcFirstLastPara="1" rIns="91425" wrap="square" tIns="45700">
            <a:spAutoFit/>
          </a:bodyPr>
          <a:lstStyle/>
          <a:p>
            <a:pPr indent="-514350" lvl="0" marL="514350" marR="0" rtl="0" algn="l">
              <a:lnSpc>
                <a:spcPct val="100000"/>
              </a:lnSpc>
              <a:spcBef>
                <a:spcPts val="0"/>
              </a:spcBef>
              <a:spcAft>
                <a:spcPts val="0"/>
              </a:spcAft>
              <a:buClr>
                <a:schemeClr val="dk1"/>
              </a:buClr>
              <a:buSzPts val="1800"/>
              <a:buFont typeface="Times New Roman"/>
              <a:buAutoNum type="arabicPeriod" startAt="6"/>
            </a:pPr>
            <a:r>
              <a:rPr b="1" lang="en-US" sz="1800" u="sng">
                <a:solidFill>
                  <a:schemeClr val="dk1"/>
                </a:solidFill>
                <a:latin typeface="Calibri"/>
                <a:ea typeface="Calibri"/>
                <a:cs typeface="Calibri"/>
                <a:sym typeface="Calibri"/>
              </a:rPr>
              <a:t>Keyed/rubbed/grooved pointing</a:t>
            </a:r>
            <a:r>
              <a:rPr lang="en-US" sz="1800" u="sng">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 Steel rod of 6mm dia. Used to form circular groove.</a:t>
            </a:r>
            <a:endParaRPr/>
          </a:p>
          <a:p>
            <a:pPr indent="-514350" lvl="0" marL="514350" marR="0" rtl="0" algn="l">
              <a:lnSpc>
                <a:spcPct val="100000"/>
              </a:lnSpc>
              <a:spcBef>
                <a:spcPts val="0"/>
              </a:spcBef>
              <a:spcAft>
                <a:spcPts val="0"/>
              </a:spcAft>
              <a:buClr>
                <a:schemeClr val="dk1"/>
              </a:buClr>
              <a:buSzPts val="1800"/>
              <a:buFont typeface="Times New Roman"/>
              <a:buAutoNum type="arabicPeriod" startAt="6"/>
            </a:pPr>
            <a:r>
              <a:rPr b="1" lang="en-US" sz="1800" u="sng">
                <a:solidFill>
                  <a:schemeClr val="dk1"/>
                </a:solidFill>
                <a:latin typeface="Calibri"/>
                <a:ea typeface="Calibri"/>
                <a:cs typeface="Calibri"/>
                <a:sym typeface="Calibri"/>
              </a:rPr>
              <a:t>Recessed pointing</a:t>
            </a:r>
            <a:r>
              <a:rPr lang="en-US" sz="1800" u="sng">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 Mortar is pressed inside of joint by 6 mm by suitable tool. </a:t>
            </a:r>
            <a:endParaRPr/>
          </a:p>
          <a:p>
            <a:pPr indent="-514350" lvl="0" marL="514350" marR="0" rtl="0" algn="l">
              <a:lnSpc>
                <a:spcPct val="100000"/>
              </a:lnSpc>
              <a:spcBef>
                <a:spcPts val="0"/>
              </a:spcBef>
              <a:spcAft>
                <a:spcPts val="0"/>
              </a:spcAft>
              <a:buClr>
                <a:schemeClr val="dk1"/>
              </a:buClr>
              <a:buSzPts val="1800"/>
              <a:buFont typeface="Times New Roman"/>
              <a:buAutoNum type="arabicPeriod" startAt="6"/>
            </a:pPr>
            <a:r>
              <a:rPr b="1" lang="en-US" sz="1800" u="sng">
                <a:solidFill>
                  <a:schemeClr val="dk1"/>
                </a:solidFill>
                <a:latin typeface="Calibri"/>
                <a:ea typeface="Calibri"/>
                <a:cs typeface="Calibri"/>
                <a:sym typeface="Calibri"/>
              </a:rPr>
              <a:t>Weathered (V) pointing</a:t>
            </a:r>
            <a:r>
              <a:rPr lang="en-US" sz="1800" u="sng">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 V-shaped projection of mortar in joints.</a:t>
            </a:r>
            <a:endParaRPr/>
          </a:p>
        </p:txBody>
      </p:sp>
      <p:pic>
        <p:nvPicPr>
          <p:cNvPr id="414" name="Google Shape;414;p35"/>
          <p:cNvPicPr preferRelativeResize="0"/>
          <p:nvPr/>
        </p:nvPicPr>
        <p:blipFill rotWithShape="1">
          <a:blip r:embed="rId3">
            <a:alphaModFix/>
          </a:blip>
          <a:srcRect b="15659" l="0" r="0" t="0"/>
          <a:stretch/>
        </p:blipFill>
        <p:spPr>
          <a:xfrm>
            <a:off x="6495143" y="3136292"/>
            <a:ext cx="4347148" cy="3131756"/>
          </a:xfrm>
          <a:prstGeom prst="rect">
            <a:avLst/>
          </a:prstGeom>
          <a:noFill/>
          <a:ln>
            <a:noFill/>
          </a:ln>
        </p:spPr>
      </p:pic>
      <p:sp>
        <p:nvSpPr>
          <p:cNvPr id="415" name="Google Shape;415;p35"/>
          <p:cNvSpPr txBox="1"/>
          <p:nvPr/>
        </p:nvSpPr>
        <p:spPr>
          <a:xfrm>
            <a:off x="5551714" y="6453033"/>
            <a:ext cx="611777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https://testbook.com/civil-engineering/plastering-and-pointing</a:t>
            </a:r>
            <a:endParaRPr/>
          </a:p>
        </p:txBody>
      </p:sp>
      <p:sp>
        <p:nvSpPr>
          <p:cNvPr id="416" name="Google Shape;416;p35"/>
          <p:cNvSpPr txBox="1"/>
          <p:nvPr/>
        </p:nvSpPr>
        <p:spPr>
          <a:xfrm>
            <a:off x="5950857" y="6175298"/>
            <a:ext cx="557348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Figure: Types of Pointing(Source:testbook(n.d):Online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36"/>
          <p:cNvSpPr txBox="1"/>
          <p:nvPr>
            <p:ph type="title"/>
          </p:nvPr>
        </p:nvSpPr>
        <p:spPr>
          <a:xfrm>
            <a:off x="196122" y="61574"/>
            <a:ext cx="8134350" cy="7016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Calibri"/>
              <a:buNone/>
            </a:pPr>
            <a:r>
              <a:rPr b="1" lang="en-US" sz="2800"/>
              <a:t> Paints and Painting works</a:t>
            </a:r>
            <a:endParaRPr sz="2800"/>
          </a:p>
        </p:txBody>
      </p:sp>
      <p:sp>
        <p:nvSpPr>
          <p:cNvPr id="422" name="Google Shape;422;p36"/>
          <p:cNvSpPr txBox="1"/>
          <p:nvPr>
            <p:ph idx="1" type="body"/>
          </p:nvPr>
        </p:nvSpPr>
        <p:spPr>
          <a:xfrm>
            <a:off x="196122" y="728212"/>
            <a:ext cx="8382000" cy="5867400"/>
          </a:xfrm>
          <a:prstGeom prst="rect">
            <a:avLst/>
          </a:prstGeom>
          <a:noFill/>
          <a:ln>
            <a:noFill/>
          </a:ln>
        </p:spPr>
        <p:txBody>
          <a:bodyPr anchorCtr="0" anchor="t" bIns="45700" lIns="91425" spcFirstLastPara="1" rIns="91425" wrap="square" tIns="45700">
            <a:noAutofit/>
          </a:bodyPr>
          <a:lstStyle/>
          <a:p>
            <a:pPr indent="-347663" lvl="0" marL="347663" rtl="0" algn="just">
              <a:lnSpc>
                <a:spcPct val="90000"/>
              </a:lnSpc>
              <a:spcBef>
                <a:spcPts val="0"/>
              </a:spcBef>
              <a:spcAft>
                <a:spcPts val="0"/>
              </a:spcAft>
              <a:buClr>
                <a:schemeClr val="dk1"/>
              </a:buClr>
              <a:buSzPts val="2200"/>
              <a:buNone/>
            </a:pPr>
            <a:r>
              <a:rPr lang="en-US" sz="2200">
                <a:latin typeface="Times New Roman"/>
                <a:ea typeface="Times New Roman"/>
                <a:cs typeface="Times New Roman"/>
                <a:sym typeface="Times New Roman"/>
              </a:rPr>
              <a:t>Paints</a:t>
            </a:r>
            <a:endParaRPr/>
          </a:p>
          <a:p>
            <a:pPr indent="-347663" lvl="1" marL="347663"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It is the liquid material applied on timber, metal or masonry surfaces. [2]</a:t>
            </a:r>
            <a:endParaRPr/>
          </a:p>
          <a:p>
            <a:pPr indent="-347663" lvl="1" marL="347663"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It acts as protective or decorative on applied surface. </a:t>
            </a:r>
            <a:endParaRPr/>
          </a:p>
          <a:p>
            <a:pPr indent="-347663" lvl="1" marL="347663"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It is composed of two main components; pigment and organic binders.[2]</a:t>
            </a:r>
            <a:endParaRPr/>
          </a:p>
          <a:p>
            <a:pPr indent="-347663" lvl="1" marL="347663" rtl="0" algn="just">
              <a:lnSpc>
                <a:spcPct val="90000"/>
              </a:lnSpc>
              <a:spcBef>
                <a:spcPts val="500"/>
              </a:spcBef>
              <a:spcAft>
                <a:spcPts val="0"/>
              </a:spcAft>
              <a:buClr>
                <a:schemeClr val="dk1"/>
              </a:buClr>
              <a:buSzPts val="2200"/>
              <a:buNone/>
            </a:pPr>
            <a:r>
              <a:rPr lang="en-US" sz="2200">
                <a:latin typeface="Times New Roman"/>
                <a:ea typeface="Times New Roman"/>
                <a:cs typeface="Times New Roman"/>
                <a:sym typeface="Times New Roman"/>
              </a:rPr>
              <a:t>Constituents of oil paint[2]</a:t>
            </a:r>
            <a:endParaRPr/>
          </a:p>
          <a:p>
            <a:pPr indent="-347663" lvl="0" marL="347663" rtl="0" algn="just">
              <a:lnSpc>
                <a:spcPct val="8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Base - metallic oxide in the form of powder, chief ingredient of paint, keep surface opaque</a:t>
            </a:r>
            <a:endParaRPr/>
          </a:p>
          <a:p>
            <a:pPr indent="-347663" lvl="0" marL="347663" rtl="0" algn="just">
              <a:lnSpc>
                <a:spcPct val="8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Extender or inert filler - cheap pigment for volume</a:t>
            </a:r>
            <a:endParaRPr/>
          </a:p>
          <a:p>
            <a:pPr indent="-347663" lvl="0" marL="347663" rtl="0" algn="just">
              <a:lnSpc>
                <a:spcPct val="8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Pigment for color - mixed to give desired color</a:t>
            </a:r>
            <a:endParaRPr/>
          </a:p>
          <a:p>
            <a:pPr indent="-347663" lvl="0" marL="347663" rtl="0" algn="just">
              <a:lnSpc>
                <a:spcPct val="8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Vehicle - liquid that acts as binder, makes paint fluid &amp; spread ingredient uniformly</a:t>
            </a:r>
            <a:endParaRPr/>
          </a:p>
          <a:p>
            <a:pPr indent="-347663" lvl="0" marL="347663" rtl="0" algn="just">
              <a:lnSpc>
                <a:spcPct val="8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Thinner or solvent - liquid that makes the paint thin &amp; evaporates after applying paint</a:t>
            </a:r>
            <a:endParaRPr/>
          </a:p>
          <a:p>
            <a:pPr indent="-347663" lvl="0" marL="347663" rtl="0" algn="just">
              <a:lnSpc>
                <a:spcPct val="80000"/>
              </a:lnSpc>
              <a:spcBef>
                <a:spcPts val="1000"/>
              </a:spcBef>
              <a:spcAft>
                <a:spcPts val="0"/>
              </a:spcAft>
              <a:buClr>
                <a:schemeClr val="dk1"/>
              </a:buClr>
              <a:buSzPts val="2200"/>
              <a:buChar char="•"/>
            </a:pPr>
            <a:r>
              <a:rPr lang="en-US" sz="2200">
                <a:latin typeface="Times New Roman"/>
                <a:ea typeface="Times New Roman"/>
                <a:cs typeface="Times New Roman"/>
                <a:sym typeface="Times New Roman"/>
              </a:rPr>
              <a:t>Drier - material containing metallic compound, accelerates the drying of paint</a:t>
            </a:r>
            <a:endParaRPr/>
          </a:p>
          <a:p>
            <a:pPr indent="-347663" lvl="1" marL="347663" rtl="0" algn="just">
              <a:lnSpc>
                <a:spcPct val="90000"/>
              </a:lnSpc>
              <a:spcBef>
                <a:spcPts val="500"/>
              </a:spcBef>
              <a:spcAft>
                <a:spcPts val="0"/>
              </a:spcAft>
              <a:buClr>
                <a:schemeClr val="dk1"/>
              </a:buClr>
              <a:buSzPts val="2200"/>
              <a:buNone/>
            </a:pPr>
            <a:r>
              <a:t/>
            </a:r>
            <a:endParaRPr sz="2200">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37"/>
          <p:cNvSpPr txBox="1"/>
          <p:nvPr>
            <p:ph type="title"/>
          </p:nvPr>
        </p:nvSpPr>
        <p:spPr>
          <a:xfrm>
            <a:off x="838199" y="365126"/>
            <a:ext cx="4299857" cy="7815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500"/>
              <a:buFont typeface="Calibri"/>
              <a:buNone/>
            </a:pPr>
            <a:r>
              <a:rPr b="1" lang="en-US" sz="2500" u="sng"/>
              <a:t>Characteristics of good paint</a:t>
            </a:r>
            <a:endParaRPr sz="2500" u="sng"/>
          </a:p>
        </p:txBody>
      </p:sp>
      <p:sp>
        <p:nvSpPr>
          <p:cNvPr id="428" name="Google Shape;428;p37"/>
          <p:cNvSpPr txBox="1"/>
          <p:nvPr>
            <p:ph idx="1" type="body"/>
          </p:nvPr>
        </p:nvSpPr>
        <p:spPr>
          <a:xfrm>
            <a:off x="838200" y="12533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80000"/>
              </a:lnSpc>
              <a:spcBef>
                <a:spcPts val="0"/>
              </a:spcBef>
              <a:spcAft>
                <a:spcPts val="0"/>
              </a:spcAft>
              <a:buClr>
                <a:schemeClr val="dk1"/>
              </a:buClr>
              <a:buSzPts val="2600"/>
              <a:buChar char="•"/>
            </a:pPr>
            <a:r>
              <a:rPr lang="en-US" sz="2600"/>
              <a:t>Should stick to the surface &amp; seal the pores thereby.</a:t>
            </a:r>
            <a:endParaRPr/>
          </a:p>
          <a:p>
            <a:pPr indent="-228600" lvl="0" marL="228600" rtl="0" algn="l">
              <a:lnSpc>
                <a:spcPct val="80000"/>
              </a:lnSpc>
              <a:spcBef>
                <a:spcPts val="1000"/>
              </a:spcBef>
              <a:spcAft>
                <a:spcPts val="0"/>
              </a:spcAft>
              <a:buClr>
                <a:schemeClr val="dk1"/>
              </a:buClr>
              <a:buSzPts val="2600"/>
              <a:buChar char="•"/>
            </a:pPr>
            <a:r>
              <a:rPr lang="en-US" sz="2600"/>
              <a:t>Consistency for easy workability.</a:t>
            </a:r>
            <a:endParaRPr/>
          </a:p>
          <a:p>
            <a:pPr indent="-228600" lvl="0" marL="228600" rtl="0" algn="l">
              <a:lnSpc>
                <a:spcPct val="80000"/>
              </a:lnSpc>
              <a:spcBef>
                <a:spcPts val="1000"/>
              </a:spcBef>
              <a:spcAft>
                <a:spcPts val="0"/>
              </a:spcAft>
              <a:buClr>
                <a:schemeClr val="dk1"/>
              </a:buClr>
              <a:buSzPts val="2600"/>
              <a:buChar char="•"/>
            </a:pPr>
            <a:r>
              <a:rPr lang="en-US" sz="2600"/>
              <a:t>Adequate thickness of paint for good protection and decoration of surface.</a:t>
            </a:r>
            <a:endParaRPr/>
          </a:p>
          <a:p>
            <a:pPr indent="-228600" lvl="0" marL="228600" rtl="0" algn="l">
              <a:lnSpc>
                <a:spcPct val="80000"/>
              </a:lnSpc>
              <a:spcBef>
                <a:spcPts val="1000"/>
              </a:spcBef>
              <a:spcAft>
                <a:spcPts val="0"/>
              </a:spcAft>
              <a:buClr>
                <a:schemeClr val="dk1"/>
              </a:buClr>
              <a:buSzPts val="2600"/>
              <a:buChar char="•"/>
            </a:pPr>
            <a:r>
              <a:rPr lang="en-US" sz="2600"/>
              <a:t>Rapid drying of paint.</a:t>
            </a:r>
            <a:endParaRPr/>
          </a:p>
          <a:p>
            <a:pPr indent="-228600" lvl="0" marL="228600" rtl="0" algn="l">
              <a:lnSpc>
                <a:spcPct val="80000"/>
              </a:lnSpc>
              <a:spcBef>
                <a:spcPts val="1000"/>
              </a:spcBef>
              <a:spcAft>
                <a:spcPts val="0"/>
              </a:spcAft>
              <a:buClr>
                <a:schemeClr val="dk1"/>
              </a:buClr>
              <a:buSzPts val="2600"/>
              <a:buChar char="•"/>
            </a:pPr>
            <a:r>
              <a:rPr lang="en-US" sz="2600"/>
              <a:t>Paint film be able to stand the adverse weather effects.</a:t>
            </a:r>
            <a:endParaRPr/>
          </a:p>
          <a:p>
            <a:pPr indent="-228600" lvl="0" marL="228600" rtl="0" algn="l">
              <a:lnSpc>
                <a:spcPct val="80000"/>
              </a:lnSpc>
              <a:spcBef>
                <a:spcPts val="1000"/>
              </a:spcBef>
              <a:spcAft>
                <a:spcPts val="0"/>
              </a:spcAft>
              <a:buClr>
                <a:schemeClr val="dk1"/>
              </a:buClr>
              <a:buSzPts val="2600"/>
              <a:buChar char="•"/>
            </a:pPr>
            <a:r>
              <a:rPr lang="en-US" sz="2600"/>
              <a:t>Resistance to cracking, flaking etc.</a:t>
            </a:r>
            <a:endParaRPr/>
          </a:p>
          <a:p>
            <a:pPr indent="-228600" lvl="0" marL="228600" rtl="0" algn="l">
              <a:lnSpc>
                <a:spcPct val="80000"/>
              </a:lnSpc>
              <a:spcBef>
                <a:spcPts val="1000"/>
              </a:spcBef>
              <a:spcAft>
                <a:spcPts val="0"/>
              </a:spcAft>
              <a:buClr>
                <a:schemeClr val="dk1"/>
              </a:buClr>
              <a:buSzPts val="2600"/>
              <a:buChar char="•"/>
            </a:pPr>
            <a:r>
              <a:rPr lang="en-US" sz="2600"/>
              <a:t>Possessing moisture resistance.</a:t>
            </a:r>
            <a:endParaRPr/>
          </a:p>
          <a:p>
            <a:pPr indent="-228600" lvl="0" marL="228600" rtl="0" algn="l">
              <a:lnSpc>
                <a:spcPct val="80000"/>
              </a:lnSpc>
              <a:spcBef>
                <a:spcPts val="1000"/>
              </a:spcBef>
              <a:spcAft>
                <a:spcPts val="0"/>
              </a:spcAft>
              <a:buClr>
                <a:schemeClr val="dk1"/>
              </a:buClr>
              <a:buSzPts val="2600"/>
              <a:buChar char="•"/>
            </a:pPr>
            <a:r>
              <a:rPr lang="en-US" sz="2600"/>
              <a:t>Giving permanent color.</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38"/>
          <p:cNvSpPr txBox="1"/>
          <p:nvPr>
            <p:ph type="title"/>
          </p:nvPr>
        </p:nvSpPr>
        <p:spPr>
          <a:xfrm>
            <a:off x="123669" y="305165"/>
            <a:ext cx="2457138" cy="6254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500"/>
              <a:buFont typeface="Calibri"/>
              <a:buNone/>
            </a:pPr>
            <a:r>
              <a:rPr b="1" lang="en-US" sz="2500" u="sng"/>
              <a:t>Types of paints</a:t>
            </a:r>
            <a:endParaRPr sz="2500" u="sng"/>
          </a:p>
        </p:txBody>
      </p:sp>
      <p:graphicFrame>
        <p:nvGraphicFramePr>
          <p:cNvPr id="434" name="Google Shape;434;p38"/>
          <p:cNvGraphicFramePr/>
          <p:nvPr/>
        </p:nvGraphicFramePr>
        <p:xfrm>
          <a:off x="123668" y="1109272"/>
          <a:ext cx="3000000" cy="3000000"/>
        </p:xfrm>
        <a:graphic>
          <a:graphicData uri="http://schemas.openxmlformats.org/drawingml/2006/table">
            <a:tbl>
              <a:tblPr bandRow="1" firstRow="1">
                <a:noFill/>
                <a:tableStyleId>{1181B3D1-2427-4DBD-8F5A-779B0A8D757A}</a:tableStyleId>
              </a:tblPr>
              <a:tblGrid>
                <a:gridCol w="3257000"/>
                <a:gridCol w="7007500"/>
              </a:tblGrid>
              <a:tr h="557875">
                <a:tc>
                  <a:txBody>
                    <a:bodyPr/>
                    <a:lstStyle/>
                    <a:p>
                      <a:pPr indent="0" lvl="0" marL="0" marR="0" rtl="0" algn="l">
                        <a:spcBef>
                          <a:spcPts val="0"/>
                        </a:spcBef>
                        <a:spcAft>
                          <a:spcPts val="0"/>
                        </a:spcAft>
                        <a:buNone/>
                      </a:pPr>
                      <a:r>
                        <a:rPr lang="en-US" sz="2200" u="none" cap="none" strike="noStrike"/>
                        <a:t>Aluminum paints</a:t>
                      </a:r>
                      <a:endParaRPr sz="2200"/>
                    </a:p>
                  </a:txBody>
                  <a:tcPr marT="45725" marB="45725" marR="91450" marL="91450"/>
                </a:tc>
                <a:tc>
                  <a:txBody>
                    <a:bodyPr/>
                    <a:lstStyle/>
                    <a:p>
                      <a:pPr indent="0" lvl="0" marL="0" marR="0" rtl="0" algn="l">
                        <a:spcBef>
                          <a:spcPts val="0"/>
                        </a:spcBef>
                        <a:spcAft>
                          <a:spcPts val="0"/>
                        </a:spcAft>
                        <a:buNone/>
                      </a:pPr>
                      <a:r>
                        <a:rPr lang="en-US" sz="2200"/>
                        <a:t>Used for woodwork and metal surface.</a:t>
                      </a:r>
                      <a:endParaRPr sz="2200"/>
                    </a:p>
                  </a:txBody>
                  <a:tcPr marT="45725" marB="45725" marR="91450" marL="91450"/>
                </a:tc>
              </a:tr>
              <a:tr h="557875">
                <a:tc>
                  <a:txBody>
                    <a:bodyPr/>
                    <a:lstStyle/>
                    <a:p>
                      <a:pPr indent="0" lvl="0" marL="0" marR="0" rtl="0" algn="l">
                        <a:spcBef>
                          <a:spcPts val="0"/>
                        </a:spcBef>
                        <a:spcAft>
                          <a:spcPts val="0"/>
                        </a:spcAft>
                        <a:buNone/>
                      </a:pPr>
                      <a:r>
                        <a:rPr lang="en-US" sz="2200"/>
                        <a:t>Anticorrosive paints</a:t>
                      </a:r>
                      <a:endParaRPr sz="2200"/>
                    </a:p>
                  </a:txBody>
                  <a:tcPr marT="45725" marB="45725" marR="91450" marL="91450"/>
                </a:tc>
                <a:tc>
                  <a:txBody>
                    <a:bodyPr/>
                    <a:lstStyle/>
                    <a:p>
                      <a:pPr indent="0" lvl="0" marL="0" marR="0" rtl="0" algn="l">
                        <a:spcBef>
                          <a:spcPts val="0"/>
                        </a:spcBef>
                        <a:spcAft>
                          <a:spcPts val="0"/>
                        </a:spcAft>
                        <a:buNone/>
                      </a:pPr>
                      <a:r>
                        <a:rPr lang="en-US" sz="2200"/>
                        <a:t>Metal protective paint.</a:t>
                      </a:r>
                      <a:endParaRPr sz="2200"/>
                    </a:p>
                  </a:txBody>
                  <a:tcPr marT="45725" marB="45725" marR="91450" marL="91450"/>
                </a:tc>
              </a:tr>
              <a:tr h="996225">
                <a:tc>
                  <a:txBody>
                    <a:bodyPr/>
                    <a:lstStyle/>
                    <a:p>
                      <a:pPr indent="0" lvl="0" marL="0" marR="0" rtl="0" algn="l">
                        <a:spcBef>
                          <a:spcPts val="0"/>
                        </a:spcBef>
                        <a:spcAft>
                          <a:spcPts val="0"/>
                        </a:spcAft>
                        <a:buNone/>
                      </a:pPr>
                      <a:r>
                        <a:rPr lang="en-US" sz="2200"/>
                        <a:t>Asbestos paints</a:t>
                      </a:r>
                      <a:endParaRPr sz="2200"/>
                    </a:p>
                  </a:txBody>
                  <a:tcPr marT="45725" marB="45725" marR="91450" marL="91450"/>
                </a:tc>
                <a:tc>
                  <a:txBody>
                    <a:bodyPr/>
                    <a:lstStyle/>
                    <a:p>
                      <a:pPr indent="0" lvl="0" marL="0" marR="0" rtl="0" algn="l">
                        <a:spcBef>
                          <a:spcPts val="0"/>
                        </a:spcBef>
                        <a:spcAft>
                          <a:spcPts val="0"/>
                        </a:spcAft>
                        <a:buNone/>
                      </a:pPr>
                      <a:r>
                        <a:rPr lang="en-US" sz="2200"/>
                        <a:t>For patch works in metal roof, it controls leakage.</a:t>
                      </a:r>
                      <a:endParaRPr sz="2200"/>
                    </a:p>
                  </a:txBody>
                  <a:tcPr marT="45725" marB="45725" marR="91450" marL="91450"/>
                </a:tc>
              </a:tr>
              <a:tr h="557875">
                <a:tc>
                  <a:txBody>
                    <a:bodyPr/>
                    <a:lstStyle/>
                    <a:p>
                      <a:pPr indent="0" lvl="0" marL="0" marR="0" rtl="0" algn="l">
                        <a:spcBef>
                          <a:spcPts val="0"/>
                        </a:spcBef>
                        <a:spcAft>
                          <a:spcPts val="0"/>
                        </a:spcAft>
                        <a:buNone/>
                      </a:pPr>
                      <a:r>
                        <a:rPr lang="en-US" sz="2200"/>
                        <a:t>Bituminous paints </a:t>
                      </a:r>
                      <a:endParaRPr sz="2200"/>
                    </a:p>
                  </a:txBody>
                  <a:tcPr marT="45725" marB="45725" marR="91450" marL="91450"/>
                </a:tc>
                <a:tc>
                  <a:txBody>
                    <a:bodyPr/>
                    <a:lstStyle/>
                    <a:p>
                      <a:pPr indent="0" lvl="0" marL="0" marR="0" rtl="0" algn="l">
                        <a:spcBef>
                          <a:spcPts val="0"/>
                        </a:spcBef>
                        <a:spcAft>
                          <a:spcPts val="0"/>
                        </a:spcAft>
                        <a:buNone/>
                      </a:pPr>
                      <a:r>
                        <a:rPr lang="en-US" sz="2200"/>
                        <a:t>For water proofing on roof and DPC.</a:t>
                      </a:r>
                      <a:endParaRPr sz="2200"/>
                    </a:p>
                  </a:txBody>
                  <a:tcPr marT="45725" marB="45725" marR="91450" marL="91450"/>
                </a:tc>
              </a:tr>
              <a:tr h="557875">
                <a:tc>
                  <a:txBody>
                    <a:bodyPr/>
                    <a:lstStyle/>
                    <a:p>
                      <a:pPr indent="0" lvl="0" marL="0" marR="0" rtl="0" algn="l">
                        <a:spcBef>
                          <a:spcPts val="0"/>
                        </a:spcBef>
                        <a:spcAft>
                          <a:spcPts val="0"/>
                        </a:spcAft>
                        <a:buNone/>
                      </a:pPr>
                      <a:r>
                        <a:rPr lang="en-US" sz="2200"/>
                        <a:t>Bronze paints</a:t>
                      </a:r>
                      <a:endParaRPr sz="2200"/>
                    </a:p>
                  </a:txBody>
                  <a:tcPr marT="45725" marB="45725" marR="91450" marL="91450"/>
                </a:tc>
                <a:tc>
                  <a:txBody>
                    <a:bodyPr/>
                    <a:lstStyle/>
                    <a:p>
                      <a:pPr indent="0" lvl="0" marL="0" marR="0" rtl="0" algn="l">
                        <a:spcBef>
                          <a:spcPts val="0"/>
                        </a:spcBef>
                        <a:spcAft>
                          <a:spcPts val="0"/>
                        </a:spcAft>
                        <a:buNone/>
                      </a:pPr>
                      <a:r>
                        <a:rPr lang="en-US" sz="2200"/>
                        <a:t>For metallic surface.</a:t>
                      </a:r>
                      <a:endParaRPr sz="2200"/>
                    </a:p>
                  </a:txBody>
                  <a:tcPr marT="45725" marB="45725" marR="91450" marL="91450"/>
                </a:tc>
              </a:tr>
              <a:tr h="996225">
                <a:tc>
                  <a:txBody>
                    <a:bodyPr/>
                    <a:lstStyle/>
                    <a:p>
                      <a:pPr indent="0" lvl="0" marL="0" marR="0" rtl="0" algn="l">
                        <a:spcBef>
                          <a:spcPts val="0"/>
                        </a:spcBef>
                        <a:spcAft>
                          <a:spcPts val="0"/>
                        </a:spcAft>
                        <a:buNone/>
                      </a:pPr>
                      <a:r>
                        <a:rPr lang="en-US" sz="2200"/>
                        <a:t>Cellulose paints</a:t>
                      </a:r>
                      <a:endParaRPr sz="2200"/>
                    </a:p>
                  </a:txBody>
                  <a:tcPr marT="45725" marB="45725" marR="91450" marL="91450"/>
                </a:tc>
                <a:tc>
                  <a:txBody>
                    <a:bodyPr/>
                    <a:lstStyle/>
                    <a:p>
                      <a:pPr indent="0" lvl="0" marL="0" marR="0" rtl="0" algn="l">
                        <a:spcBef>
                          <a:spcPts val="0"/>
                        </a:spcBef>
                        <a:spcAft>
                          <a:spcPts val="0"/>
                        </a:spcAft>
                        <a:buNone/>
                      </a:pPr>
                      <a:r>
                        <a:rPr lang="en-US" sz="2200"/>
                        <a:t>Made from celluloid sheets &amp; amyl-acetate substitutes, superior type of paints.</a:t>
                      </a:r>
                      <a:endParaRPr sz="2200"/>
                    </a:p>
                  </a:txBody>
                  <a:tcPr marT="45725" marB="45725" marR="91450" marL="91450"/>
                </a:tc>
              </a:tr>
              <a:tr h="557875">
                <a:tc>
                  <a:txBody>
                    <a:bodyPr/>
                    <a:lstStyle/>
                    <a:p>
                      <a:pPr indent="0" lvl="0" marL="0" marR="0" rtl="0" algn="l">
                        <a:lnSpc>
                          <a:spcPct val="100000"/>
                        </a:lnSpc>
                        <a:spcBef>
                          <a:spcPts val="0"/>
                        </a:spcBef>
                        <a:spcAft>
                          <a:spcPts val="0"/>
                        </a:spcAft>
                        <a:buClr>
                          <a:schemeClr val="dk1"/>
                        </a:buClr>
                        <a:buSzPts val="2200"/>
                        <a:buFont typeface="Calibri"/>
                        <a:buNone/>
                      </a:pPr>
                      <a:r>
                        <a:rPr lang="en-US" sz="2200"/>
                        <a:t>Casein paints </a:t>
                      </a:r>
                      <a:endParaRPr sz="2200"/>
                    </a:p>
                  </a:txBody>
                  <a:tcPr marT="45725" marB="45725" marR="91450" marL="91450"/>
                </a:tc>
                <a:tc>
                  <a:txBody>
                    <a:bodyPr/>
                    <a:lstStyle/>
                    <a:p>
                      <a:pPr indent="0" lvl="0" marL="0" marR="0" rtl="0" algn="l">
                        <a:lnSpc>
                          <a:spcPct val="100000"/>
                        </a:lnSpc>
                        <a:spcBef>
                          <a:spcPts val="0"/>
                        </a:spcBef>
                        <a:spcAft>
                          <a:spcPts val="0"/>
                        </a:spcAft>
                        <a:buClr>
                          <a:schemeClr val="dk1"/>
                        </a:buClr>
                        <a:buSzPts val="2200"/>
                        <a:buFont typeface="Calibri"/>
                        <a:buNone/>
                      </a:pPr>
                      <a:r>
                        <a:rPr lang="en-US" sz="2200"/>
                        <a:t>Protein substance milk, curd etc.</a:t>
                      </a:r>
                      <a:endParaRPr sz="2200"/>
                    </a:p>
                  </a:txBody>
                  <a:tcPr marT="45725" marB="45725" marR="91450" marL="91450"/>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39"/>
          <p:cNvSpPr txBox="1"/>
          <p:nvPr>
            <p:ph type="title"/>
          </p:nvPr>
        </p:nvSpPr>
        <p:spPr>
          <a:xfrm>
            <a:off x="166141" y="181147"/>
            <a:ext cx="2187315" cy="6858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500"/>
              <a:buFont typeface="Calibri"/>
              <a:buNone/>
            </a:pPr>
            <a:r>
              <a:rPr b="1" lang="en-US" sz="2500" u="sng"/>
              <a:t>Types of paints</a:t>
            </a:r>
            <a:endParaRPr/>
          </a:p>
        </p:txBody>
      </p:sp>
      <p:graphicFrame>
        <p:nvGraphicFramePr>
          <p:cNvPr id="440" name="Google Shape;440;p39"/>
          <p:cNvGraphicFramePr/>
          <p:nvPr/>
        </p:nvGraphicFramePr>
        <p:xfrm>
          <a:off x="166141" y="1012090"/>
          <a:ext cx="3000000" cy="3000000"/>
        </p:xfrm>
        <a:graphic>
          <a:graphicData uri="http://schemas.openxmlformats.org/drawingml/2006/table">
            <a:tbl>
              <a:tblPr bandRow="1" firstRow="1">
                <a:noFill/>
                <a:tableStyleId>{1181B3D1-2427-4DBD-8F5A-779B0A8D757A}</a:tableStyleId>
              </a:tblPr>
              <a:tblGrid>
                <a:gridCol w="2820375"/>
                <a:gridCol w="7238975"/>
              </a:tblGrid>
              <a:tr h="821775">
                <a:tc>
                  <a:txBody>
                    <a:bodyPr/>
                    <a:lstStyle/>
                    <a:p>
                      <a:pPr indent="0" lvl="0" marL="0" marR="0" rtl="0" algn="l">
                        <a:lnSpc>
                          <a:spcPct val="80000"/>
                        </a:lnSpc>
                        <a:spcBef>
                          <a:spcPts val="0"/>
                        </a:spcBef>
                        <a:spcAft>
                          <a:spcPts val="0"/>
                        </a:spcAft>
                        <a:buNone/>
                      </a:pPr>
                      <a:r>
                        <a:rPr b="0" lang="en-US" sz="2200"/>
                        <a:t>Cement paints</a:t>
                      </a:r>
                      <a:endParaRPr b="0" sz="2200"/>
                    </a:p>
                  </a:txBody>
                  <a:tcPr marT="45700" marB="45700" marR="91450" marL="91450"/>
                </a:tc>
                <a:tc>
                  <a:txBody>
                    <a:bodyPr/>
                    <a:lstStyle/>
                    <a:p>
                      <a:pPr indent="0" lvl="0" marL="0" marR="0" rtl="0" algn="l">
                        <a:spcBef>
                          <a:spcPts val="0"/>
                        </a:spcBef>
                        <a:spcAft>
                          <a:spcPts val="0"/>
                        </a:spcAft>
                        <a:buNone/>
                      </a:pPr>
                      <a:r>
                        <a:rPr b="0" lang="en-US" sz="2200"/>
                        <a:t>Available in powder form, water is vehicle, used on masonry surface</a:t>
                      </a:r>
                      <a:endParaRPr b="0" sz="2200"/>
                    </a:p>
                  </a:txBody>
                  <a:tcPr marT="45700" marB="45700" marR="91450" marL="91450"/>
                </a:tc>
              </a:tr>
              <a:tr h="821750">
                <a:tc>
                  <a:txBody>
                    <a:bodyPr/>
                    <a:lstStyle/>
                    <a:p>
                      <a:pPr indent="0" lvl="0" marL="0" marR="0" rtl="0" algn="l">
                        <a:lnSpc>
                          <a:spcPct val="80000"/>
                        </a:lnSpc>
                        <a:spcBef>
                          <a:spcPts val="0"/>
                        </a:spcBef>
                        <a:spcAft>
                          <a:spcPts val="0"/>
                        </a:spcAft>
                        <a:buNone/>
                      </a:pPr>
                      <a:r>
                        <a:rPr lang="en-US" sz="2200"/>
                        <a:t>Enamel paints</a:t>
                      </a:r>
                      <a:endParaRPr/>
                    </a:p>
                  </a:txBody>
                  <a:tcPr marT="45700" marB="45700" marR="91450" marL="91450"/>
                </a:tc>
                <a:tc>
                  <a:txBody>
                    <a:bodyPr/>
                    <a:lstStyle/>
                    <a:p>
                      <a:pPr indent="0" lvl="0" marL="0" marR="0" rtl="0" algn="l">
                        <a:spcBef>
                          <a:spcPts val="0"/>
                        </a:spcBef>
                        <a:spcAft>
                          <a:spcPts val="0"/>
                        </a:spcAft>
                        <a:buNone/>
                      </a:pPr>
                      <a:r>
                        <a:rPr lang="en-US" sz="2200"/>
                        <a:t>Base material-lead, white zinc etc., Vehicle-varnish</a:t>
                      </a:r>
                      <a:endParaRPr sz="2200"/>
                    </a:p>
                  </a:txBody>
                  <a:tcPr marT="45700" marB="45700" marR="91450" marL="91450"/>
                </a:tc>
              </a:tr>
              <a:tr h="821750">
                <a:tc>
                  <a:txBody>
                    <a:bodyPr/>
                    <a:lstStyle/>
                    <a:p>
                      <a:pPr indent="0" lvl="0" marL="0" marR="0" rtl="0" algn="l">
                        <a:lnSpc>
                          <a:spcPct val="80000"/>
                        </a:lnSpc>
                        <a:spcBef>
                          <a:spcPts val="0"/>
                        </a:spcBef>
                        <a:spcAft>
                          <a:spcPts val="0"/>
                        </a:spcAft>
                        <a:buNone/>
                      </a:pPr>
                      <a:r>
                        <a:rPr lang="en-US" sz="2200"/>
                        <a:t>Rubber base</a:t>
                      </a:r>
                      <a:r>
                        <a:rPr lang="en-US" sz="2200"/>
                        <a:t> </a:t>
                      </a:r>
                      <a:r>
                        <a:rPr lang="en-US" sz="2200"/>
                        <a:t>paints</a:t>
                      </a:r>
                      <a:endParaRPr sz="2200"/>
                    </a:p>
                  </a:txBody>
                  <a:tcPr marT="45700" marB="45700" marR="91450" marL="91450"/>
                </a:tc>
                <a:tc>
                  <a:txBody>
                    <a:bodyPr/>
                    <a:lstStyle/>
                    <a:p>
                      <a:pPr indent="0" lvl="0" marL="0" marR="0" rtl="0" algn="l">
                        <a:spcBef>
                          <a:spcPts val="0"/>
                        </a:spcBef>
                        <a:spcAft>
                          <a:spcPts val="0"/>
                        </a:spcAft>
                        <a:buNone/>
                      </a:pPr>
                      <a:r>
                        <a:rPr lang="en-US" sz="2200"/>
                        <a:t>Rubber with chlorine gas, applied on cement surfaces.</a:t>
                      </a:r>
                      <a:endParaRPr sz="2200"/>
                    </a:p>
                  </a:txBody>
                  <a:tcPr marT="45700" marB="45700" marR="91450" marL="91450"/>
                </a:tc>
              </a:tr>
              <a:tr h="460175">
                <a:tc>
                  <a:txBody>
                    <a:bodyPr/>
                    <a:lstStyle/>
                    <a:p>
                      <a:pPr indent="0" lvl="0" marL="0" marR="0" rtl="0" algn="l">
                        <a:lnSpc>
                          <a:spcPct val="80000"/>
                        </a:lnSpc>
                        <a:spcBef>
                          <a:spcPts val="0"/>
                        </a:spcBef>
                        <a:spcAft>
                          <a:spcPts val="0"/>
                        </a:spcAft>
                        <a:buNone/>
                      </a:pPr>
                      <a:r>
                        <a:rPr lang="en-US" sz="2200"/>
                        <a:t>Emulsion paints</a:t>
                      </a:r>
                      <a:endParaRPr sz="2200"/>
                    </a:p>
                  </a:txBody>
                  <a:tcPr marT="45700" marB="45700" marR="91450" marL="91450"/>
                </a:tc>
                <a:tc>
                  <a:txBody>
                    <a:bodyPr/>
                    <a:lstStyle/>
                    <a:p>
                      <a:pPr indent="0" lvl="0" marL="0" marR="0" rtl="0" algn="l">
                        <a:spcBef>
                          <a:spcPts val="0"/>
                        </a:spcBef>
                        <a:spcAft>
                          <a:spcPts val="0"/>
                        </a:spcAft>
                        <a:buNone/>
                      </a:pPr>
                      <a:r>
                        <a:rPr lang="en-US" sz="2200"/>
                        <a:t>Contains synthetic resins &amp; polyvinyl acetate.</a:t>
                      </a:r>
                      <a:endParaRPr sz="2200"/>
                    </a:p>
                  </a:txBody>
                  <a:tcPr marT="45700" marB="45700" marR="91450" marL="91450"/>
                </a:tc>
              </a:tr>
              <a:tr h="460175">
                <a:tc>
                  <a:txBody>
                    <a:bodyPr/>
                    <a:lstStyle/>
                    <a:p>
                      <a:pPr indent="0" lvl="0" marL="0" marR="0" rtl="0" algn="l">
                        <a:lnSpc>
                          <a:spcPct val="80000"/>
                        </a:lnSpc>
                        <a:spcBef>
                          <a:spcPts val="0"/>
                        </a:spcBef>
                        <a:spcAft>
                          <a:spcPts val="0"/>
                        </a:spcAft>
                        <a:buNone/>
                      </a:pPr>
                      <a:r>
                        <a:rPr lang="en-US" sz="2200"/>
                        <a:t>Graphite paints </a:t>
                      </a:r>
                      <a:endParaRPr sz="2200"/>
                    </a:p>
                  </a:txBody>
                  <a:tcPr marT="45700" marB="45700" marR="91450" marL="91450"/>
                </a:tc>
                <a:tc>
                  <a:txBody>
                    <a:bodyPr/>
                    <a:lstStyle/>
                    <a:p>
                      <a:pPr indent="0" lvl="0" marL="0" marR="0" rtl="0" algn="l">
                        <a:spcBef>
                          <a:spcPts val="0"/>
                        </a:spcBef>
                        <a:spcAft>
                          <a:spcPts val="0"/>
                        </a:spcAft>
                        <a:buNone/>
                      </a:pPr>
                      <a:r>
                        <a:rPr lang="en-US" sz="2200"/>
                        <a:t>Of black color and used in mines</a:t>
                      </a:r>
                      <a:endParaRPr sz="2200"/>
                    </a:p>
                  </a:txBody>
                  <a:tcPr marT="45700" marB="45700" marR="91450" marL="91450"/>
                </a:tc>
              </a:tr>
              <a:tr h="460175">
                <a:tc>
                  <a:txBody>
                    <a:bodyPr/>
                    <a:lstStyle/>
                    <a:p>
                      <a:pPr indent="0" lvl="0" marL="0" marR="0" rtl="0" algn="l">
                        <a:lnSpc>
                          <a:spcPct val="80000"/>
                        </a:lnSpc>
                        <a:spcBef>
                          <a:spcPts val="0"/>
                        </a:spcBef>
                        <a:spcAft>
                          <a:spcPts val="0"/>
                        </a:spcAft>
                        <a:buNone/>
                      </a:pPr>
                      <a:r>
                        <a:rPr lang="en-US" sz="2200"/>
                        <a:t>Plastic paints</a:t>
                      </a:r>
                      <a:endParaRPr sz="2200"/>
                    </a:p>
                  </a:txBody>
                  <a:tcPr marT="45700" marB="45700" marR="91450" marL="91450"/>
                </a:tc>
                <a:tc>
                  <a:txBody>
                    <a:bodyPr/>
                    <a:lstStyle/>
                    <a:p>
                      <a:pPr indent="0" lvl="0" marL="0" marR="0" rtl="0" algn="l">
                        <a:spcBef>
                          <a:spcPts val="0"/>
                        </a:spcBef>
                        <a:spcAft>
                          <a:spcPts val="0"/>
                        </a:spcAft>
                        <a:buNone/>
                      </a:pPr>
                      <a:r>
                        <a:rPr lang="en-US" sz="2200"/>
                        <a:t>Plastic in suspension and gives pleasing shades.</a:t>
                      </a:r>
                      <a:endParaRPr sz="2200"/>
                    </a:p>
                  </a:txBody>
                  <a:tcPr marT="45700" marB="45700" marR="91450" marL="91450"/>
                </a:tc>
              </a:tr>
              <a:tr h="821750">
                <a:tc>
                  <a:txBody>
                    <a:bodyPr/>
                    <a:lstStyle/>
                    <a:p>
                      <a:pPr indent="0" lvl="0" marL="0" marR="0" rtl="0" algn="l">
                        <a:lnSpc>
                          <a:spcPct val="80000"/>
                        </a:lnSpc>
                        <a:spcBef>
                          <a:spcPts val="0"/>
                        </a:spcBef>
                        <a:spcAft>
                          <a:spcPts val="0"/>
                        </a:spcAft>
                        <a:buNone/>
                      </a:pPr>
                      <a:r>
                        <a:rPr lang="en-US" sz="2200"/>
                        <a:t>Silicate paints</a:t>
                      </a:r>
                      <a:endParaRPr/>
                    </a:p>
                  </a:txBody>
                  <a:tcPr marT="45700" marB="45700" marR="91450" marL="91450"/>
                </a:tc>
                <a:tc>
                  <a:txBody>
                    <a:bodyPr/>
                    <a:lstStyle/>
                    <a:p>
                      <a:pPr indent="0" lvl="0" marL="0" marR="0" rtl="0" algn="l">
                        <a:spcBef>
                          <a:spcPts val="0"/>
                        </a:spcBef>
                        <a:spcAft>
                          <a:spcPts val="0"/>
                        </a:spcAft>
                        <a:buNone/>
                      </a:pPr>
                      <a:r>
                        <a:rPr lang="en-US" sz="2200"/>
                        <a:t>Mixing of calcium and silicate with resinous materials</a:t>
                      </a:r>
                      <a:endParaRPr sz="2200"/>
                    </a:p>
                  </a:txBody>
                  <a:tcPr marT="45700" marB="45700" marR="91450" marL="91450"/>
                </a:tc>
              </a:tr>
              <a:tr h="821750">
                <a:tc>
                  <a:txBody>
                    <a:bodyPr/>
                    <a:lstStyle/>
                    <a:p>
                      <a:pPr indent="0" lvl="0" marL="0" marR="0" rtl="0" algn="l">
                        <a:lnSpc>
                          <a:spcPct val="80000"/>
                        </a:lnSpc>
                        <a:spcBef>
                          <a:spcPts val="0"/>
                        </a:spcBef>
                        <a:spcAft>
                          <a:spcPts val="0"/>
                        </a:spcAft>
                        <a:buNone/>
                      </a:pPr>
                      <a:r>
                        <a:rPr lang="en-US" sz="2200"/>
                        <a:t>Luminous paints</a:t>
                      </a:r>
                      <a:endParaRPr sz="2200"/>
                    </a:p>
                  </a:txBody>
                  <a:tcPr marT="45700" marB="45700" marR="91450" marL="91450"/>
                </a:tc>
                <a:tc>
                  <a:txBody>
                    <a:bodyPr/>
                    <a:lstStyle/>
                    <a:p>
                      <a:pPr indent="0" lvl="0" marL="0" marR="0" rtl="0" algn="l">
                        <a:spcBef>
                          <a:spcPts val="0"/>
                        </a:spcBef>
                        <a:spcAft>
                          <a:spcPts val="0"/>
                        </a:spcAft>
                        <a:buNone/>
                      </a:pPr>
                      <a:r>
                        <a:rPr lang="en-US" sz="2200"/>
                        <a:t>Mixing calcium sulfide with varnish, it is very shiny</a:t>
                      </a:r>
                      <a:endParaRPr sz="2200"/>
                    </a:p>
                  </a:txBody>
                  <a:tcPr marT="45700" marB="45700" marR="91450" marL="9145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40"/>
          <p:cNvSpPr txBox="1"/>
          <p:nvPr>
            <p:ph type="title"/>
          </p:nvPr>
        </p:nvSpPr>
        <p:spPr>
          <a:xfrm>
            <a:off x="293870" y="212725"/>
            <a:ext cx="3738484" cy="854075"/>
          </a:xfrm>
          <a:prstGeom prst="rect">
            <a:avLst/>
          </a:prstGeom>
          <a:noFill/>
          <a:ln>
            <a:noFill/>
          </a:ln>
        </p:spPr>
        <p:txBody>
          <a:bodyPr anchorCtr="0" anchor="ctr" bIns="45700" lIns="91425" spcFirstLastPara="1" rIns="91425" wrap="square" tIns="45700">
            <a:normAutofit/>
          </a:bodyPr>
          <a:lstStyle/>
          <a:p>
            <a:pPr indent="-838200" lvl="0" marL="838200" rtl="0" algn="l">
              <a:lnSpc>
                <a:spcPct val="90000"/>
              </a:lnSpc>
              <a:spcBef>
                <a:spcPts val="0"/>
              </a:spcBef>
              <a:spcAft>
                <a:spcPts val="0"/>
              </a:spcAft>
              <a:buClr>
                <a:schemeClr val="dk1"/>
              </a:buClr>
              <a:buSzPts val="3000"/>
              <a:buFont typeface="Calibri"/>
              <a:buNone/>
            </a:pPr>
            <a:r>
              <a:rPr b="1" lang="en-US" sz="3000" u="sng"/>
              <a:t>Painting on woodwork</a:t>
            </a:r>
            <a:endParaRPr/>
          </a:p>
        </p:txBody>
      </p:sp>
      <p:sp>
        <p:nvSpPr>
          <p:cNvPr id="446" name="Google Shape;446;p40"/>
          <p:cNvSpPr txBox="1"/>
          <p:nvPr>
            <p:ph idx="1" type="body"/>
          </p:nvPr>
        </p:nvSpPr>
        <p:spPr>
          <a:xfrm>
            <a:off x="293870" y="1250950"/>
            <a:ext cx="8577263" cy="5105400"/>
          </a:xfrm>
          <a:prstGeom prst="rect">
            <a:avLst/>
          </a:prstGeom>
          <a:noFill/>
          <a:ln>
            <a:noFill/>
          </a:ln>
        </p:spPr>
        <p:txBody>
          <a:bodyPr anchorCtr="0" anchor="t" bIns="45700" lIns="91425" spcFirstLastPara="1" rIns="91425" wrap="square" tIns="45700">
            <a:normAutofit/>
          </a:bodyPr>
          <a:lstStyle/>
          <a:p>
            <a:pPr indent="-609600" lvl="0" marL="609600" rtl="0" algn="l">
              <a:lnSpc>
                <a:spcPct val="80000"/>
              </a:lnSpc>
              <a:spcBef>
                <a:spcPts val="0"/>
              </a:spcBef>
              <a:spcAft>
                <a:spcPts val="0"/>
              </a:spcAft>
              <a:buClr>
                <a:schemeClr val="dk1"/>
              </a:buClr>
              <a:buSzPts val="2600"/>
              <a:buFont typeface="Noto Sans Symbols"/>
              <a:buChar char="⮚"/>
            </a:pPr>
            <a:r>
              <a:rPr lang="en-US" sz="2600"/>
              <a:t>Painting process on new woodwork</a:t>
            </a:r>
            <a:endParaRPr/>
          </a:p>
          <a:p>
            <a:pPr indent="-609600" lvl="0" marL="609600" rtl="0" algn="l">
              <a:lnSpc>
                <a:spcPct val="80000"/>
              </a:lnSpc>
              <a:spcBef>
                <a:spcPts val="1000"/>
              </a:spcBef>
              <a:spcAft>
                <a:spcPts val="0"/>
              </a:spcAft>
              <a:buClr>
                <a:schemeClr val="dk1"/>
              </a:buClr>
              <a:buSzPts val="2600"/>
              <a:buFont typeface="Noto Sans Symbols"/>
              <a:buChar char="⮚"/>
            </a:pPr>
            <a:r>
              <a:rPr lang="en-US" sz="2600"/>
              <a:t>Painting process on old woodwork</a:t>
            </a:r>
            <a:endParaRPr/>
          </a:p>
          <a:p>
            <a:pPr indent="-533400" lvl="1" marL="1004888" rtl="0" algn="l">
              <a:lnSpc>
                <a:spcPct val="80000"/>
              </a:lnSpc>
              <a:spcBef>
                <a:spcPts val="500"/>
              </a:spcBef>
              <a:spcAft>
                <a:spcPts val="0"/>
              </a:spcAft>
              <a:buClr>
                <a:schemeClr val="dk1"/>
              </a:buClr>
              <a:buSzPts val="2200"/>
              <a:buNone/>
            </a:pPr>
            <a:r>
              <a:t/>
            </a:r>
            <a:endParaRPr sz="2200"/>
          </a:p>
          <a:p>
            <a:pPr indent="-533400" lvl="1" marL="1004888" rtl="0" algn="l">
              <a:lnSpc>
                <a:spcPct val="80000"/>
              </a:lnSpc>
              <a:spcBef>
                <a:spcPts val="500"/>
              </a:spcBef>
              <a:spcAft>
                <a:spcPts val="0"/>
              </a:spcAft>
              <a:buClr>
                <a:schemeClr val="dk1"/>
              </a:buClr>
              <a:buSzPts val="2200"/>
              <a:buNone/>
            </a:pPr>
            <a:r>
              <a:t/>
            </a:r>
            <a:endParaRPr sz="2200"/>
          </a:p>
          <a:p>
            <a:pPr indent="0" lvl="1" marL="0" rtl="0" algn="l">
              <a:lnSpc>
                <a:spcPct val="80000"/>
              </a:lnSpc>
              <a:spcBef>
                <a:spcPts val="500"/>
              </a:spcBef>
              <a:spcAft>
                <a:spcPts val="0"/>
              </a:spcAft>
              <a:buClr>
                <a:schemeClr val="dk1"/>
              </a:buClr>
              <a:buSzPts val="2800"/>
              <a:buNone/>
            </a:pPr>
            <a:r>
              <a:rPr b="1" lang="en-US" sz="2800" u="sng">
                <a:latin typeface="Times New Roman"/>
                <a:ea typeface="Times New Roman"/>
                <a:cs typeface="Times New Roman"/>
                <a:sym typeface="Times New Roman"/>
              </a:rPr>
              <a:t>Painting process on new woodwork[1]</a:t>
            </a:r>
            <a:endParaRPr/>
          </a:p>
          <a:p>
            <a:pPr indent="-514350" lvl="2" marL="906463" rtl="0" algn="l">
              <a:lnSpc>
                <a:spcPct val="80000"/>
              </a:lnSpc>
              <a:spcBef>
                <a:spcPts val="500"/>
              </a:spcBef>
              <a:spcAft>
                <a:spcPts val="0"/>
              </a:spcAft>
              <a:buClr>
                <a:schemeClr val="dk1"/>
              </a:buClr>
              <a:buSzPts val="2800"/>
              <a:buFont typeface="Calibri"/>
              <a:buAutoNum type="arabicPeriod"/>
            </a:pPr>
            <a:r>
              <a:rPr lang="en-US" sz="2800">
                <a:latin typeface="Times New Roman"/>
                <a:ea typeface="Times New Roman"/>
                <a:cs typeface="Times New Roman"/>
                <a:sym typeface="Times New Roman"/>
              </a:rPr>
              <a:t>Preparation of surface</a:t>
            </a:r>
            <a:endParaRPr/>
          </a:p>
          <a:p>
            <a:pPr indent="-514350" lvl="2" marL="906463" rtl="0" algn="l">
              <a:lnSpc>
                <a:spcPct val="80000"/>
              </a:lnSpc>
              <a:spcBef>
                <a:spcPts val="500"/>
              </a:spcBef>
              <a:spcAft>
                <a:spcPts val="0"/>
              </a:spcAft>
              <a:buClr>
                <a:schemeClr val="dk1"/>
              </a:buClr>
              <a:buSzPts val="2800"/>
              <a:buFont typeface="Calibri"/>
              <a:buAutoNum type="arabicPeriod"/>
            </a:pPr>
            <a:r>
              <a:rPr lang="en-US" sz="2800">
                <a:latin typeface="Times New Roman"/>
                <a:ea typeface="Times New Roman"/>
                <a:cs typeface="Times New Roman"/>
                <a:sym typeface="Times New Roman"/>
              </a:rPr>
              <a:t>Knotting</a:t>
            </a:r>
            <a:endParaRPr/>
          </a:p>
          <a:p>
            <a:pPr indent="-514350" lvl="2" marL="906463" rtl="0" algn="l">
              <a:lnSpc>
                <a:spcPct val="80000"/>
              </a:lnSpc>
              <a:spcBef>
                <a:spcPts val="500"/>
              </a:spcBef>
              <a:spcAft>
                <a:spcPts val="0"/>
              </a:spcAft>
              <a:buClr>
                <a:schemeClr val="dk1"/>
              </a:buClr>
              <a:buSzPts val="2800"/>
              <a:buFont typeface="Calibri"/>
              <a:buAutoNum type="arabicPeriod"/>
            </a:pPr>
            <a:r>
              <a:rPr lang="en-US" sz="2800">
                <a:latin typeface="Times New Roman"/>
                <a:ea typeface="Times New Roman"/>
                <a:cs typeface="Times New Roman"/>
                <a:sym typeface="Times New Roman"/>
              </a:rPr>
              <a:t>Priming</a:t>
            </a:r>
            <a:endParaRPr/>
          </a:p>
          <a:p>
            <a:pPr indent="-514350" lvl="2" marL="906463" rtl="0" algn="l">
              <a:lnSpc>
                <a:spcPct val="80000"/>
              </a:lnSpc>
              <a:spcBef>
                <a:spcPts val="500"/>
              </a:spcBef>
              <a:spcAft>
                <a:spcPts val="0"/>
              </a:spcAft>
              <a:buClr>
                <a:schemeClr val="dk1"/>
              </a:buClr>
              <a:buSzPts val="2800"/>
              <a:buFont typeface="Calibri"/>
              <a:buAutoNum type="arabicPeriod"/>
            </a:pPr>
            <a:r>
              <a:rPr lang="en-US" sz="2800">
                <a:latin typeface="Times New Roman"/>
                <a:ea typeface="Times New Roman"/>
                <a:cs typeface="Times New Roman"/>
                <a:sym typeface="Times New Roman"/>
              </a:rPr>
              <a:t>Stopping</a:t>
            </a:r>
            <a:endParaRPr/>
          </a:p>
          <a:p>
            <a:pPr indent="-514350" lvl="2" marL="906463" rtl="0" algn="l">
              <a:lnSpc>
                <a:spcPct val="80000"/>
              </a:lnSpc>
              <a:spcBef>
                <a:spcPts val="500"/>
              </a:spcBef>
              <a:spcAft>
                <a:spcPts val="0"/>
              </a:spcAft>
              <a:buClr>
                <a:schemeClr val="dk1"/>
              </a:buClr>
              <a:buSzPts val="2800"/>
              <a:buFont typeface="Calibri"/>
              <a:buAutoNum type="arabicPeriod"/>
            </a:pPr>
            <a:r>
              <a:rPr lang="en-US" sz="2800">
                <a:latin typeface="Times New Roman"/>
                <a:ea typeface="Times New Roman"/>
                <a:cs typeface="Times New Roman"/>
                <a:sym typeface="Times New Roman"/>
              </a:rPr>
              <a:t>Second and succeeding coats (under coats)</a:t>
            </a:r>
            <a:endParaRPr/>
          </a:p>
          <a:p>
            <a:pPr indent="-514350" lvl="2" marL="906463" rtl="0" algn="l">
              <a:lnSpc>
                <a:spcPct val="80000"/>
              </a:lnSpc>
              <a:spcBef>
                <a:spcPts val="500"/>
              </a:spcBef>
              <a:spcAft>
                <a:spcPts val="0"/>
              </a:spcAft>
              <a:buClr>
                <a:schemeClr val="dk1"/>
              </a:buClr>
              <a:buSzPts val="2800"/>
              <a:buFont typeface="Calibri"/>
              <a:buAutoNum type="arabicPeriod"/>
            </a:pPr>
            <a:r>
              <a:rPr lang="en-US" sz="2800">
                <a:latin typeface="Times New Roman"/>
                <a:ea typeface="Times New Roman"/>
                <a:cs typeface="Times New Roman"/>
                <a:sym typeface="Times New Roman"/>
              </a:rPr>
              <a:t>Finishing coat</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1"/>
          <p:cNvSpPr txBox="1"/>
          <p:nvPr>
            <p:ph idx="1" type="body"/>
          </p:nvPr>
        </p:nvSpPr>
        <p:spPr>
          <a:xfrm>
            <a:off x="468443" y="950118"/>
            <a:ext cx="7981950" cy="4957763"/>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3400"/>
              <a:buFont typeface="Times New Roman"/>
              <a:buAutoNum type="arabicPeriod"/>
            </a:pPr>
            <a:r>
              <a:rPr b="1" lang="en-US" sz="3400" u="sng"/>
              <a:t>Preparation of surface</a:t>
            </a:r>
            <a:endParaRPr/>
          </a:p>
          <a:p>
            <a:pPr indent="-228600" lvl="1" marL="685800" rtl="0" algn="l">
              <a:lnSpc>
                <a:spcPct val="90000"/>
              </a:lnSpc>
              <a:spcBef>
                <a:spcPts val="500"/>
              </a:spcBef>
              <a:spcAft>
                <a:spcPts val="0"/>
              </a:spcAft>
              <a:buClr>
                <a:schemeClr val="dk1"/>
              </a:buClr>
              <a:buSzPts val="3000"/>
              <a:buChar char="•"/>
            </a:pPr>
            <a:r>
              <a:rPr lang="en-US" sz="3000"/>
              <a:t>Woodwork be properly seasoned.</a:t>
            </a:r>
            <a:endParaRPr/>
          </a:p>
          <a:p>
            <a:pPr indent="-228600" lvl="1" marL="685800" rtl="0" algn="l">
              <a:lnSpc>
                <a:spcPct val="90000"/>
              </a:lnSpc>
              <a:spcBef>
                <a:spcPts val="500"/>
              </a:spcBef>
              <a:spcAft>
                <a:spcPts val="0"/>
              </a:spcAft>
              <a:buClr>
                <a:schemeClr val="dk1"/>
              </a:buClr>
              <a:buSzPts val="3000"/>
              <a:buChar char="•"/>
            </a:pPr>
            <a:r>
              <a:rPr lang="en-US" sz="3000"/>
              <a:t>The surface be clean, dry and free from dust.</a:t>
            </a:r>
            <a:endParaRPr/>
          </a:p>
          <a:p>
            <a:pPr indent="-228600" lvl="1" marL="685800" rtl="0" algn="l">
              <a:lnSpc>
                <a:spcPct val="90000"/>
              </a:lnSpc>
              <a:spcBef>
                <a:spcPts val="500"/>
              </a:spcBef>
              <a:spcAft>
                <a:spcPts val="0"/>
              </a:spcAft>
              <a:buClr>
                <a:schemeClr val="dk1"/>
              </a:buClr>
              <a:buSzPts val="3000"/>
              <a:buChar char="•"/>
            </a:pPr>
            <a:r>
              <a:rPr lang="en-US" sz="3000"/>
              <a:t>The surface is made smooth by rubbing with sand /glass paper.[1]</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2"/>
          <p:cNvSpPr txBox="1"/>
          <p:nvPr>
            <p:ph idx="1" type="body"/>
          </p:nvPr>
        </p:nvSpPr>
        <p:spPr>
          <a:xfrm>
            <a:off x="308859" y="723900"/>
            <a:ext cx="7886700" cy="5410200"/>
          </a:xfrm>
          <a:prstGeom prst="rect">
            <a:avLst/>
          </a:prstGeom>
          <a:noFill/>
          <a:ln>
            <a:noFill/>
          </a:ln>
        </p:spPr>
        <p:txBody>
          <a:bodyPr anchorCtr="0" anchor="t" bIns="45700" lIns="91425" spcFirstLastPara="1" rIns="91425" wrap="square" tIns="45700">
            <a:noAutofit/>
          </a:bodyPr>
          <a:lstStyle/>
          <a:p>
            <a:pPr indent="-406400" lvl="0" marL="406400" rtl="0" algn="just">
              <a:lnSpc>
                <a:spcPct val="80000"/>
              </a:lnSpc>
              <a:spcBef>
                <a:spcPts val="0"/>
              </a:spcBef>
              <a:spcAft>
                <a:spcPts val="0"/>
              </a:spcAft>
              <a:buClr>
                <a:schemeClr val="dk1"/>
              </a:buClr>
              <a:buSzPts val="2400"/>
              <a:buFont typeface="Calibri"/>
              <a:buAutoNum type="arabicPeriod" startAt="2"/>
            </a:pPr>
            <a:r>
              <a:rPr lang="en-US" sz="2400">
                <a:latin typeface="Times New Roman"/>
                <a:ea typeface="Times New Roman"/>
                <a:cs typeface="Times New Roman"/>
                <a:sym typeface="Times New Roman"/>
              </a:rPr>
              <a:t>Knotting </a:t>
            </a:r>
            <a:endParaRPr/>
          </a:p>
          <a:p>
            <a:pPr indent="0" lvl="1" marL="0" rtl="0" algn="just">
              <a:lnSpc>
                <a:spcPct val="80000"/>
              </a:lnSpc>
              <a:spcBef>
                <a:spcPts val="500"/>
              </a:spcBef>
              <a:spcAft>
                <a:spcPts val="0"/>
              </a:spcAft>
              <a:buClr>
                <a:schemeClr val="dk1"/>
              </a:buClr>
              <a:buSzPts val="2400"/>
              <a:buNone/>
            </a:pPr>
            <a:r>
              <a:rPr lang="en-US">
                <a:latin typeface="Times New Roman"/>
                <a:ea typeface="Times New Roman"/>
                <a:cs typeface="Times New Roman"/>
                <a:sym typeface="Times New Roman"/>
              </a:rPr>
              <a:t>This is the process of sealing the knots (resin flows from it &amp; destroys paint).</a:t>
            </a:r>
            <a:endParaRPr/>
          </a:p>
          <a:p>
            <a:pPr indent="-465138" lvl="1" marL="465138" rtl="0" algn="just">
              <a:lnSpc>
                <a:spcPct val="80000"/>
              </a:lnSpc>
              <a:spcBef>
                <a:spcPts val="500"/>
              </a:spcBef>
              <a:spcAft>
                <a:spcPts val="0"/>
              </a:spcAft>
              <a:buClr>
                <a:schemeClr val="dk1"/>
              </a:buClr>
              <a:buSzPts val="2400"/>
              <a:buChar char="•"/>
            </a:pPr>
            <a:r>
              <a:rPr lang="en-US">
                <a:latin typeface="Times New Roman"/>
                <a:ea typeface="Times New Roman"/>
                <a:cs typeface="Times New Roman"/>
                <a:sym typeface="Times New Roman"/>
              </a:rPr>
              <a:t>Patent knotting</a:t>
            </a:r>
            <a:endParaRPr/>
          </a:p>
          <a:p>
            <a:pPr indent="0" lvl="1" marL="465138" rtl="0" algn="just">
              <a:lnSpc>
                <a:spcPct val="80000"/>
              </a:lnSpc>
              <a:spcBef>
                <a:spcPts val="500"/>
              </a:spcBef>
              <a:spcAft>
                <a:spcPts val="0"/>
              </a:spcAft>
              <a:buClr>
                <a:schemeClr val="dk1"/>
              </a:buClr>
              <a:buSzPts val="2400"/>
              <a:buNone/>
            </a:pPr>
            <a:r>
              <a:rPr lang="en-US">
                <a:latin typeface="Times New Roman"/>
                <a:ea typeface="Times New Roman"/>
                <a:cs typeface="Times New Roman"/>
                <a:sym typeface="Times New Roman"/>
              </a:rPr>
              <a:t>Applying of one or more coats of Shellac (</a:t>
            </a:r>
            <a:r>
              <a:rPr lang="en-US">
                <a:solidFill>
                  <a:srgbClr val="202124"/>
                </a:solidFill>
                <a:latin typeface="Times New Roman"/>
                <a:ea typeface="Times New Roman"/>
                <a:cs typeface="Times New Roman"/>
                <a:sym typeface="Times New Roman"/>
              </a:rPr>
              <a:t>a resinous substance (obtained from the lac insect) melted into thin flakes)</a:t>
            </a:r>
            <a:r>
              <a:rPr lang="en-US">
                <a:latin typeface="Times New Roman"/>
                <a:ea typeface="Times New Roman"/>
                <a:cs typeface="Times New Roman"/>
                <a:sym typeface="Times New Roman"/>
              </a:rPr>
              <a:t> or aluminum varnish on the knots</a:t>
            </a:r>
            <a:endParaRPr/>
          </a:p>
          <a:p>
            <a:pPr indent="-465138" lvl="1" marL="465138" rtl="0" algn="just">
              <a:lnSpc>
                <a:spcPct val="80000"/>
              </a:lnSpc>
              <a:spcBef>
                <a:spcPts val="500"/>
              </a:spcBef>
              <a:spcAft>
                <a:spcPts val="0"/>
              </a:spcAft>
              <a:buClr>
                <a:schemeClr val="dk1"/>
              </a:buClr>
              <a:buSzPts val="2400"/>
              <a:buChar char="•"/>
            </a:pPr>
            <a:r>
              <a:rPr lang="en-US">
                <a:latin typeface="Times New Roman"/>
                <a:ea typeface="Times New Roman"/>
                <a:cs typeface="Times New Roman"/>
                <a:sym typeface="Times New Roman"/>
              </a:rPr>
              <a:t>Size knotting</a:t>
            </a:r>
            <a:endParaRPr/>
          </a:p>
          <a:p>
            <a:pPr indent="0" lvl="1" marL="465138" rtl="0" algn="just">
              <a:lnSpc>
                <a:spcPct val="80000"/>
              </a:lnSpc>
              <a:spcBef>
                <a:spcPts val="500"/>
              </a:spcBef>
              <a:spcAft>
                <a:spcPts val="0"/>
              </a:spcAft>
              <a:buClr>
                <a:schemeClr val="dk1"/>
              </a:buClr>
              <a:buSzPts val="2400"/>
              <a:buNone/>
            </a:pPr>
            <a:r>
              <a:rPr lang="en-US">
                <a:latin typeface="Times New Roman"/>
                <a:ea typeface="Times New Roman"/>
                <a:cs typeface="Times New Roman"/>
                <a:sym typeface="Times New Roman"/>
              </a:rPr>
              <a:t>Applying of first coat of mixture of red lead in water with glue and is hot on knots, Applying of second coat of mixture of red lead in oil thinned with boiled oil &amp; turpentine on dried first coat</a:t>
            </a:r>
            <a:endParaRPr/>
          </a:p>
          <a:p>
            <a:pPr indent="-465138" lvl="1" marL="465138" rtl="0" algn="just">
              <a:lnSpc>
                <a:spcPct val="80000"/>
              </a:lnSpc>
              <a:spcBef>
                <a:spcPts val="500"/>
              </a:spcBef>
              <a:spcAft>
                <a:spcPts val="0"/>
              </a:spcAft>
              <a:buClr>
                <a:schemeClr val="dk1"/>
              </a:buClr>
              <a:buSzPts val="2400"/>
              <a:buChar char="•"/>
            </a:pPr>
            <a:r>
              <a:rPr lang="en-US">
                <a:latin typeface="Times New Roman"/>
                <a:ea typeface="Times New Roman"/>
                <a:cs typeface="Times New Roman"/>
                <a:sym typeface="Times New Roman"/>
              </a:rPr>
              <a:t>Lime knotting</a:t>
            </a:r>
            <a:endParaRPr/>
          </a:p>
          <a:p>
            <a:pPr indent="0" lvl="1" marL="465138" rtl="0" algn="just">
              <a:lnSpc>
                <a:spcPct val="80000"/>
              </a:lnSpc>
              <a:spcBef>
                <a:spcPts val="500"/>
              </a:spcBef>
              <a:spcAft>
                <a:spcPts val="0"/>
              </a:spcAft>
              <a:buClr>
                <a:schemeClr val="dk1"/>
              </a:buClr>
              <a:buSzPts val="2400"/>
              <a:buNone/>
            </a:pPr>
            <a:r>
              <a:rPr lang="en-US">
                <a:latin typeface="Times New Roman"/>
                <a:ea typeface="Times New Roman"/>
                <a:cs typeface="Times New Roman"/>
                <a:sym typeface="Times New Roman"/>
              </a:rPr>
              <a:t>The knot is covered by hot lime for 14 hours, the lime is than scrapped off &amp; knot be treated by size knotting</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43"/>
          <p:cNvSpPr txBox="1"/>
          <p:nvPr>
            <p:ph idx="1" type="body"/>
          </p:nvPr>
        </p:nvSpPr>
        <p:spPr>
          <a:xfrm>
            <a:off x="152400" y="247808"/>
            <a:ext cx="8458200" cy="3880839"/>
          </a:xfrm>
          <a:prstGeom prst="rect">
            <a:avLst/>
          </a:prstGeom>
          <a:noFill/>
          <a:ln>
            <a:noFill/>
          </a:ln>
        </p:spPr>
        <p:txBody>
          <a:bodyPr anchorCtr="0" anchor="t" bIns="45700" lIns="91425" spcFirstLastPara="1" rIns="91425" wrap="square" tIns="45700">
            <a:noAutofit/>
          </a:bodyPr>
          <a:lstStyle/>
          <a:p>
            <a:pPr indent="-609600" lvl="0" marL="609600" rtl="0" algn="just">
              <a:lnSpc>
                <a:spcPct val="90000"/>
              </a:lnSpc>
              <a:spcBef>
                <a:spcPts val="0"/>
              </a:spcBef>
              <a:spcAft>
                <a:spcPts val="0"/>
              </a:spcAft>
              <a:buClr>
                <a:schemeClr val="dk1"/>
              </a:buClr>
              <a:buSzPts val="2400"/>
              <a:buNone/>
            </a:pPr>
            <a:r>
              <a:rPr lang="en-US" sz="2400">
                <a:latin typeface="Times New Roman"/>
                <a:ea typeface="Times New Roman"/>
                <a:cs typeface="Times New Roman"/>
                <a:sym typeface="Times New Roman"/>
              </a:rPr>
              <a:t>3. Priming</a:t>
            </a:r>
            <a:endParaRPr/>
          </a:p>
          <a:p>
            <a:pPr indent="-609600" lvl="0" marL="609600" rtl="0" algn="just">
              <a:lnSpc>
                <a:spcPct val="9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Primer: a substance used as a preparatory coat on wood, metal, or canvas, especially to prevent the absorption of subsequent layers of paint or the development of rust.</a:t>
            </a:r>
            <a:endParaRPr/>
          </a:p>
          <a:p>
            <a:pPr indent="-609600" lvl="0" marL="609600" rtl="0" algn="just">
              <a:lnSpc>
                <a:spcPct val="9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Types: oil-based, latex and pigmented shellac primer.</a:t>
            </a:r>
            <a:endParaRPr/>
          </a:p>
          <a:p>
            <a:pPr indent="-268288" lvl="1" marL="739775"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The surface is painted by first coat of primer before fixing woodwork and fills all pores on it.</a:t>
            </a:r>
            <a:endParaRPr/>
          </a:p>
          <a:p>
            <a:pPr indent="-609600" lvl="0" marL="609600" rtl="0" algn="just">
              <a:lnSpc>
                <a:spcPct val="9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4.  Finishing coat</a:t>
            </a:r>
            <a:endParaRPr/>
          </a:p>
          <a:p>
            <a:pPr indent="-271463" lvl="2" marL="736600" rtl="0" algn="just">
              <a:lnSpc>
                <a:spcPct val="90000"/>
              </a:lnSpc>
              <a:spcBef>
                <a:spcPts val="500"/>
              </a:spcBef>
              <a:spcAft>
                <a:spcPts val="0"/>
              </a:spcAft>
              <a:buClr>
                <a:schemeClr val="dk1"/>
              </a:buClr>
              <a:buSzPts val="2400"/>
              <a:buChar char="•"/>
            </a:pPr>
            <a:r>
              <a:rPr lang="en-US" sz="2400">
                <a:latin typeface="Times New Roman"/>
                <a:ea typeface="Times New Roman"/>
                <a:cs typeface="Times New Roman"/>
                <a:sym typeface="Times New Roman"/>
              </a:rPr>
              <a:t>The last coat of desired colored paint is applied to give smooth &amp; good surface.</a:t>
            </a:r>
            <a:endParaRPr/>
          </a:p>
          <a:p>
            <a:pPr indent="-115887" lvl="1" marL="739775" rtl="0" algn="just">
              <a:lnSpc>
                <a:spcPct val="90000"/>
              </a:lnSpc>
              <a:spcBef>
                <a:spcPts val="500"/>
              </a:spcBef>
              <a:spcAft>
                <a:spcPts val="0"/>
              </a:spcAft>
              <a:buClr>
                <a:schemeClr val="dk1"/>
              </a:buClr>
              <a:buSzPts val="2400"/>
              <a:buNone/>
            </a:pPr>
            <a:r>
              <a:t/>
            </a:r>
            <a:endParaRPr>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44"/>
          <p:cNvSpPr txBox="1"/>
          <p:nvPr>
            <p:ph type="title"/>
          </p:nvPr>
        </p:nvSpPr>
        <p:spPr>
          <a:xfrm>
            <a:off x="0" y="199713"/>
            <a:ext cx="8210550" cy="6254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Calibri"/>
              <a:buNone/>
            </a:pPr>
            <a:r>
              <a:rPr b="1" lang="en-US" sz="2800" u="sng"/>
              <a:t>Painting on old woodwork[1]</a:t>
            </a:r>
            <a:endParaRPr/>
          </a:p>
        </p:txBody>
      </p:sp>
      <p:sp>
        <p:nvSpPr>
          <p:cNvPr id="467" name="Google Shape;467;p44"/>
          <p:cNvSpPr txBox="1"/>
          <p:nvPr>
            <p:ph idx="1" type="body"/>
          </p:nvPr>
        </p:nvSpPr>
        <p:spPr>
          <a:xfrm>
            <a:off x="540895" y="1052512"/>
            <a:ext cx="8458200" cy="5486400"/>
          </a:xfrm>
          <a:prstGeom prst="rect">
            <a:avLst/>
          </a:prstGeom>
          <a:noFill/>
          <a:ln>
            <a:noFill/>
          </a:ln>
        </p:spPr>
        <p:txBody>
          <a:bodyPr anchorCtr="0" anchor="t" bIns="45700" lIns="91425" spcFirstLastPara="1" rIns="91425" wrap="square" tIns="45700">
            <a:normAutofit/>
          </a:bodyPr>
          <a:lstStyle/>
          <a:p>
            <a:pPr indent="-609600" lvl="0" marL="609600" rtl="0" algn="just">
              <a:lnSpc>
                <a:spcPct val="90000"/>
              </a:lnSpc>
              <a:spcBef>
                <a:spcPts val="0"/>
              </a:spcBef>
              <a:spcAft>
                <a:spcPts val="0"/>
              </a:spcAft>
              <a:buClr>
                <a:schemeClr val="dk1"/>
              </a:buClr>
              <a:buSzPts val="2400"/>
              <a:buNone/>
            </a:pPr>
            <a:r>
              <a:rPr lang="en-US" sz="2400">
                <a:latin typeface="Times New Roman"/>
                <a:ea typeface="Times New Roman"/>
                <a:cs typeface="Times New Roman"/>
                <a:sym typeface="Times New Roman"/>
              </a:rPr>
              <a:t>1. Preparation of surface</a:t>
            </a:r>
            <a:endParaRPr/>
          </a:p>
          <a:p>
            <a:pPr indent="-609600" lvl="0" marL="609600" rtl="0" algn="just">
              <a:lnSpc>
                <a:spcPct val="9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Old painting if blistered &amp; flaked should be completely removed.</a:t>
            </a:r>
            <a:endParaRPr/>
          </a:p>
          <a:p>
            <a:pPr indent="-347663" lvl="1" marL="34766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Removing of old paint by blow lamp</a:t>
            </a:r>
            <a:endParaRPr/>
          </a:p>
          <a:p>
            <a:pPr indent="-334963" lvl="2" marL="682625" rtl="0" algn="just">
              <a:lnSpc>
                <a:spcPct val="90000"/>
              </a:lnSpc>
              <a:spcBef>
                <a:spcPts val="5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The paint is softened by heat (from blow of lamp).</a:t>
            </a:r>
            <a:endParaRPr/>
          </a:p>
          <a:p>
            <a:pPr indent="-334963" lvl="2" marL="682625" rtl="0" algn="just">
              <a:lnSpc>
                <a:spcPct val="90000"/>
              </a:lnSpc>
              <a:spcBef>
                <a:spcPts val="5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Thus softened paint is removed by stripping knife.</a:t>
            </a:r>
            <a:endParaRPr/>
          </a:p>
          <a:p>
            <a:pPr indent="-347663" lvl="1" marL="34766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Removing of old paint by paint removers</a:t>
            </a:r>
            <a:endParaRPr/>
          </a:p>
          <a:p>
            <a:pPr indent="-347663" lvl="2" marL="682625" rtl="0" algn="just">
              <a:lnSpc>
                <a:spcPct val="90000"/>
              </a:lnSpc>
              <a:spcBef>
                <a:spcPts val="5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Paint removers are available in the market and are applied on the painted surface.</a:t>
            </a:r>
            <a:endParaRPr/>
          </a:p>
          <a:p>
            <a:pPr indent="-347663" lvl="2" marL="682625" rtl="0" algn="just">
              <a:lnSpc>
                <a:spcPct val="90000"/>
              </a:lnSpc>
              <a:spcBef>
                <a:spcPts val="5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The old paint lifts up, wrinkles and can be easily removed by sharp knife etc.</a:t>
            </a:r>
            <a:endParaRPr/>
          </a:p>
          <a:p>
            <a:pPr indent="-347663" lvl="2" marL="682625" rtl="0" algn="just">
              <a:lnSpc>
                <a:spcPct val="90000"/>
              </a:lnSpc>
              <a:spcBef>
                <a:spcPts val="5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Caustic soda solution is also useful for removing old paint. The solution of caustic soda and water is applied on the surface and it is made wet for 48 hours.</a:t>
            </a:r>
            <a:endParaRPr/>
          </a:p>
          <a:p>
            <a:pPr indent="-347663" lvl="2" marL="682625" rtl="0" algn="just">
              <a:lnSpc>
                <a:spcPct val="90000"/>
              </a:lnSpc>
              <a:spcBef>
                <a:spcPts val="50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Old paint is softens and can be easily scraped off.</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45"/>
          <p:cNvSpPr txBox="1"/>
          <p:nvPr>
            <p:ph idx="1" type="body"/>
          </p:nvPr>
        </p:nvSpPr>
        <p:spPr>
          <a:xfrm>
            <a:off x="308860" y="797718"/>
            <a:ext cx="7886700" cy="5262563"/>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2. Coating of paint</a:t>
            </a:r>
            <a:endParaRPr/>
          </a:p>
          <a:p>
            <a:pPr indent="-219075" lvl="1" marL="566738"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First coat of desired paint is applied on the clean and smooth surface of woodwork. If necessary, second coat is also applied.</a:t>
            </a:r>
            <a:endParaRPr/>
          </a:p>
          <a:p>
            <a:pPr indent="0" lvl="0" marL="0" rtl="0" algn="just">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3. Finishing coat</a:t>
            </a:r>
            <a:endParaRPr/>
          </a:p>
          <a:p>
            <a:pPr indent="-276225" lvl="1" marL="623888" rtl="0" algn="just">
              <a:lnSpc>
                <a:spcPct val="90000"/>
              </a:lnSpc>
              <a:spcBef>
                <a:spcPts val="500"/>
              </a:spcBef>
              <a:spcAft>
                <a:spcPts val="0"/>
              </a:spcAft>
              <a:buClr>
                <a:schemeClr val="dk1"/>
              </a:buClr>
              <a:buSzPts val="2400"/>
              <a:buChar char="•"/>
            </a:pPr>
            <a:r>
              <a:rPr lang="en-US">
                <a:latin typeface="Times New Roman"/>
                <a:ea typeface="Times New Roman"/>
                <a:cs typeface="Times New Roman"/>
                <a:sym typeface="Times New Roman"/>
              </a:rPr>
              <a:t>Final coating is applied to give smooth, uniform and pleasing surface.</a:t>
            </a:r>
            <a:endParaRPr/>
          </a:p>
          <a:p>
            <a:pPr indent="0" lvl="0" marL="0" rtl="0" algn="just">
              <a:lnSpc>
                <a:spcPct val="9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ts val="2400"/>
              <a:buNone/>
            </a:pPr>
            <a:r>
              <a:rPr lang="en-US" sz="2400">
                <a:latin typeface="Times New Roman"/>
                <a:ea typeface="Times New Roman"/>
                <a:cs typeface="Times New Roman"/>
                <a:sym typeface="Times New Roman"/>
              </a:rPr>
              <a:t>Knotting and priming do not required in the painting of old woodwork. But, the stopping may be required if holes, cracks and opens are seen on the surface.</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46"/>
          <p:cNvSpPr txBox="1"/>
          <p:nvPr>
            <p:ph type="title"/>
          </p:nvPr>
        </p:nvSpPr>
        <p:spPr>
          <a:xfrm>
            <a:off x="173948" y="139206"/>
            <a:ext cx="4547953" cy="82391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b="1" lang="en-US" sz="3400" u="sng"/>
              <a:t>Painting on Metal works[1]</a:t>
            </a:r>
            <a:endParaRPr/>
          </a:p>
        </p:txBody>
      </p:sp>
      <p:sp>
        <p:nvSpPr>
          <p:cNvPr id="478" name="Google Shape;478;p46"/>
          <p:cNvSpPr txBox="1"/>
          <p:nvPr>
            <p:ph idx="1" type="body"/>
          </p:nvPr>
        </p:nvSpPr>
        <p:spPr>
          <a:xfrm>
            <a:off x="302301" y="1099683"/>
            <a:ext cx="7941813" cy="5431745"/>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600"/>
              <a:buChar char="•"/>
            </a:pPr>
            <a:r>
              <a:rPr lang="en-US" sz="2600">
                <a:latin typeface="Times New Roman"/>
                <a:ea typeface="Times New Roman"/>
                <a:cs typeface="Times New Roman"/>
                <a:sym typeface="Times New Roman"/>
              </a:rPr>
              <a:t>This is the process of prevention of rust in metal works.</a:t>
            </a:r>
            <a:endParaRPr/>
          </a:p>
          <a:p>
            <a:pPr indent="-609600" lvl="0" marL="609600" rtl="0" algn="just">
              <a:lnSpc>
                <a:spcPct val="90000"/>
              </a:lnSpc>
              <a:spcBef>
                <a:spcPts val="1000"/>
              </a:spcBef>
              <a:spcAft>
                <a:spcPts val="0"/>
              </a:spcAft>
              <a:buClr>
                <a:schemeClr val="dk1"/>
              </a:buClr>
              <a:buSzPts val="2600"/>
              <a:buNone/>
            </a:pPr>
            <a:r>
              <a:rPr lang="en-US" sz="2600">
                <a:latin typeface="Times New Roman"/>
                <a:ea typeface="Times New Roman"/>
                <a:cs typeface="Times New Roman"/>
                <a:sym typeface="Times New Roman"/>
              </a:rPr>
              <a:t>Procedure of painting on metal surfaces</a:t>
            </a:r>
            <a:endParaRPr/>
          </a:p>
          <a:p>
            <a:pPr indent="-533400" lvl="1" marL="1004888"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The scale and rust if any are removed by scrapping or brushing.</a:t>
            </a:r>
            <a:endParaRPr/>
          </a:p>
          <a:p>
            <a:pPr indent="-533400" lvl="1" marL="1004888"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Oil, grease and dust are removed by washing with petrol, benzene or limewater.</a:t>
            </a:r>
            <a:endParaRPr/>
          </a:p>
          <a:p>
            <a:pPr indent="-533400" lvl="1" marL="1004888"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The surface thus clean and dry is treated with phosphoric acid. This protects the surface from rusting and provides adhesive surface.</a:t>
            </a:r>
            <a:endParaRPr/>
          </a:p>
          <a:p>
            <a:pPr indent="-533400" lvl="1" marL="1004888"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Now, the prime coating is done underneath which further 2-3 coats are laid.</a:t>
            </a:r>
            <a:endParaRPr/>
          </a:p>
          <a:p>
            <a:pPr indent="-533400" lvl="1" marL="1004888" rtl="0" algn="just">
              <a:lnSpc>
                <a:spcPct val="90000"/>
              </a:lnSpc>
              <a:spcBef>
                <a:spcPts val="500"/>
              </a:spcBef>
              <a:spcAft>
                <a:spcPts val="0"/>
              </a:spcAft>
              <a:buClr>
                <a:schemeClr val="dk1"/>
              </a:buClr>
              <a:buSzPts val="2200"/>
              <a:buChar char="•"/>
            </a:pPr>
            <a:r>
              <a:rPr lang="en-US" sz="2200">
                <a:latin typeface="Times New Roman"/>
                <a:ea typeface="Times New Roman"/>
                <a:cs typeface="Times New Roman"/>
                <a:sym typeface="Times New Roman"/>
              </a:rPr>
              <a:t>After the under-coat is dried, final coat of desired type of paint is applied giving uniform and pleasant surface.</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47"/>
          <p:cNvSpPr txBox="1"/>
          <p:nvPr>
            <p:ph type="title"/>
          </p:nvPr>
        </p:nvSpPr>
        <p:spPr>
          <a:xfrm>
            <a:off x="214859" y="133622"/>
            <a:ext cx="7886700" cy="7778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b="1" lang="en-US" sz="3200" u="sng"/>
              <a:t>Painting works on masonry</a:t>
            </a:r>
            <a:endParaRPr sz="3200" u="sng"/>
          </a:p>
        </p:txBody>
      </p:sp>
      <p:sp>
        <p:nvSpPr>
          <p:cNvPr id="484" name="Google Shape;484;p47"/>
          <p:cNvSpPr txBox="1"/>
          <p:nvPr>
            <p:ph idx="1" type="body"/>
          </p:nvPr>
        </p:nvSpPr>
        <p:spPr>
          <a:xfrm>
            <a:off x="473751" y="1072877"/>
            <a:ext cx="8430406" cy="5262563"/>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Font typeface="Arial"/>
              <a:buNone/>
            </a:pPr>
            <a:r>
              <a:rPr b="1" lang="en-US"/>
              <a:t>Step 1 - </a:t>
            </a:r>
            <a:r>
              <a:rPr b="1" lang="en-US" u="sng"/>
              <a:t>Clean the Surface</a:t>
            </a:r>
            <a:endParaRPr u="sng"/>
          </a:p>
          <a:p>
            <a:pPr indent="-228600" lvl="0" marL="228600" rtl="0" algn="just">
              <a:lnSpc>
                <a:spcPct val="90000"/>
              </a:lnSpc>
              <a:spcBef>
                <a:spcPts val="1000"/>
              </a:spcBef>
              <a:spcAft>
                <a:spcPts val="0"/>
              </a:spcAft>
              <a:buClr>
                <a:schemeClr val="dk1"/>
              </a:buClr>
              <a:buSzPts val="2400"/>
              <a:buChar char="•"/>
            </a:pPr>
            <a:r>
              <a:rPr lang="en-US" sz="2400"/>
              <a:t>Loose paint has to be removed, make sure that the surface is clean. </a:t>
            </a:r>
            <a:endParaRPr/>
          </a:p>
          <a:p>
            <a:pPr indent="-228600" lvl="0" marL="228600" rtl="0" algn="just">
              <a:lnSpc>
                <a:spcPct val="90000"/>
              </a:lnSpc>
              <a:spcBef>
                <a:spcPts val="1000"/>
              </a:spcBef>
              <a:spcAft>
                <a:spcPts val="0"/>
              </a:spcAft>
              <a:buClr>
                <a:schemeClr val="dk1"/>
              </a:buClr>
              <a:buSzPts val="2400"/>
              <a:buChar char="•"/>
            </a:pPr>
            <a:r>
              <a:rPr lang="en-US" sz="2400"/>
              <a:t>Any oil or grease on the masonry surface will bleed through the paint, causing discoloration, and possibly interfering with the longevity of the paint job. Use tri-sodium phosphate, also simply known as TSP, to clean the concrete surface before applying any product. Mix it up in a bucket and scrub it into to the surface with a scrub brush to remove any grease or oil, ensuring that your paint will stick well.</a:t>
            </a:r>
            <a:endParaRPr sz="240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9" name="Shape 489"/>
        <p:cNvGrpSpPr/>
        <p:nvPr/>
      </p:nvGrpSpPr>
      <p:grpSpPr>
        <a:xfrm>
          <a:off x="0" y="0"/>
          <a:ext cx="0" cy="0"/>
          <a:chOff x="0" y="0"/>
          <a:chExt cx="0" cy="0"/>
        </a:xfrm>
      </p:grpSpPr>
      <p:sp>
        <p:nvSpPr>
          <p:cNvPr id="490" name="Google Shape;490;p4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1" name="Google Shape;491;p48"/>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A roller paint in white" id="492" name="Google Shape;492;p48"/>
          <p:cNvPicPr preferRelativeResize="0"/>
          <p:nvPr/>
        </p:nvPicPr>
        <p:blipFill rotWithShape="1">
          <a:blip r:embed="rId3">
            <a:alphaModFix/>
          </a:blip>
          <a:srcRect b="-2" l="39247" r="1419" t="0"/>
          <a:stretch/>
        </p:blipFill>
        <p:spPr>
          <a:xfrm>
            <a:off x="0" y="-2"/>
            <a:ext cx="5621312" cy="6858002"/>
          </a:xfrm>
          <a:prstGeom prst="rect">
            <a:avLst/>
          </a:prstGeom>
          <a:noFill/>
          <a:ln>
            <a:noFill/>
          </a:ln>
        </p:spPr>
      </p:pic>
      <p:sp>
        <p:nvSpPr>
          <p:cNvPr id="493" name="Google Shape;493;p48"/>
          <p:cNvSpPr txBox="1"/>
          <p:nvPr>
            <p:ph idx="1" type="body"/>
          </p:nvPr>
        </p:nvSpPr>
        <p:spPr>
          <a:xfrm>
            <a:off x="5621312" y="1720737"/>
            <a:ext cx="5795102" cy="3769835"/>
          </a:xfrm>
          <a:prstGeom prst="rect">
            <a:avLst/>
          </a:prstGeom>
          <a:noFill/>
          <a:ln>
            <a:noFill/>
          </a:ln>
        </p:spPr>
        <p:txBody>
          <a:bodyPr anchorCtr="0" anchor="ctr"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000"/>
              <a:buFont typeface="Arial"/>
              <a:buNone/>
            </a:pPr>
            <a:r>
              <a:rPr lang="en-US" sz="2000">
                <a:latin typeface="Times New Roman"/>
                <a:ea typeface="Times New Roman"/>
                <a:cs typeface="Times New Roman"/>
                <a:sym typeface="Times New Roman"/>
              </a:rPr>
              <a:t>Step 2 - Make any Repairs</a:t>
            </a:r>
            <a:endParaRPr/>
          </a:p>
          <a:p>
            <a:pPr indent="-228600" lvl="0" marL="228600" rtl="0" algn="just">
              <a:lnSpc>
                <a:spcPct val="90000"/>
              </a:lnSpc>
              <a:spcBef>
                <a:spcPts val="1000"/>
              </a:spcBef>
              <a:spcAft>
                <a:spcPts val="0"/>
              </a:spcAft>
              <a:buClr>
                <a:schemeClr val="dk1"/>
              </a:buClr>
              <a:buSzPts val="2000"/>
              <a:buChar char="•"/>
            </a:pPr>
            <a:r>
              <a:rPr lang="en-US" sz="2000">
                <a:latin typeface="Times New Roman"/>
                <a:ea typeface="Times New Roman"/>
                <a:cs typeface="Times New Roman"/>
                <a:sym typeface="Times New Roman"/>
              </a:rPr>
              <a:t>If there is any major defects in the surface to repair, use a simple, ready-mix concrete patch to make those repairs after you clean it. </a:t>
            </a:r>
            <a:endParaRPr/>
          </a:p>
          <a:p>
            <a:pPr indent="-228600" lvl="0" marL="228600" rtl="0" algn="just">
              <a:lnSpc>
                <a:spcPct val="90000"/>
              </a:lnSpc>
              <a:spcBef>
                <a:spcPts val="1000"/>
              </a:spcBef>
              <a:spcAft>
                <a:spcPts val="0"/>
              </a:spcAft>
              <a:buClr>
                <a:schemeClr val="dk1"/>
              </a:buClr>
              <a:buSzPts val="2000"/>
              <a:buFont typeface="Arial"/>
              <a:buNone/>
            </a:pPr>
            <a:r>
              <a:rPr lang="en-US" sz="2000">
                <a:latin typeface="Times New Roman"/>
                <a:ea typeface="Times New Roman"/>
                <a:cs typeface="Times New Roman"/>
                <a:sym typeface="Times New Roman"/>
              </a:rPr>
              <a:t>Step 3 - Seal and Prime</a:t>
            </a:r>
            <a:endParaRPr/>
          </a:p>
          <a:p>
            <a:pPr indent="-228600" lvl="0" marL="228600" rtl="0" algn="just">
              <a:lnSpc>
                <a:spcPct val="90000"/>
              </a:lnSpc>
              <a:spcBef>
                <a:spcPts val="1000"/>
              </a:spcBef>
              <a:spcAft>
                <a:spcPts val="0"/>
              </a:spcAft>
              <a:buClr>
                <a:schemeClr val="dk1"/>
              </a:buClr>
              <a:buSzPts val="2000"/>
              <a:buChar char="•"/>
            </a:pPr>
            <a:r>
              <a:rPr lang="en-US" sz="2000">
                <a:latin typeface="Times New Roman"/>
                <a:ea typeface="Times New Roman"/>
                <a:cs typeface="Times New Roman"/>
                <a:sym typeface="Times New Roman"/>
              </a:rPr>
              <a:t>The sealer is often clear, but keeps moisture from coming through the concrete. This is especially true in basements, which tend to hold moisture anyway.</a:t>
            </a:r>
            <a:endParaRPr/>
          </a:p>
          <a:p>
            <a:pPr indent="-228600" lvl="0" marL="228600" rtl="0" algn="just">
              <a:lnSpc>
                <a:spcPct val="90000"/>
              </a:lnSpc>
              <a:spcBef>
                <a:spcPts val="1000"/>
              </a:spcBef>
              <a:spcAft>
                <a:spcPts val="0"/>
              </a:spcAft>
              <a:buClr>
                <a:schemeClr val="dk1"/>
              </a:buClr>
              <a:buSzPts val="2000"/>
              <a:buChar char="•"/>
            </a:pPr>
            <a:r>
              <a:rPr lang="en-US" sz="2000">
                <a:latin typeface="Times New Roman"/>
                <a:ea typeface="Times New Roman"/>
                <a:cs typeface="Times New Roman"/>
                <a:sym typeface="Times New Roman"/>
              </a:rPr>
              <a:t>If you are not sure whether your basement has been sealed or not, tape all four sides of a square of plastic kitchen wrap onto the floor and leave it for 24 hours. If the floor hasn't been sealed, you will see condensed water between the plastic wrap and the floor that has evaporated up through the concrete. </a:t>
            </a:r>
            <a:endParaRPr/>
          </a:p>
          <a:p>
            <a:pPr indent="-228600" lvl="0" marL="228600" rtl="0" algn="just">
              <a:lnSpc>
                <a:spcPct val="90000"/>
              </a:lnSpc>
              <a:spcBef>
                <a:spcPts val="1000"/>
              </a:spcBef>
              <a:spcAft>
                <a:spcPts val="0"/>
              </a:spcAft>
              <a:buClr>
                <a:schemeClr val="dk1"/>
              </a:buClr>
              <a:buSzPts val="2000"/>
              <a:buChar char="•"/>
            </a:pPr>
            <a:r>
              <a:rPr lang="en-US" sz="2000">
                <a:latin typeface="Times New Roman"/>
                <a:ea typeface="Times New Roman"/>
                <a:cs typeface="Times New Roman"/>
                <a:sym typeface="Times New Roman"/>
              </a:rPr>
              <a:t>Use the two step process of sealing and priming to build a strong, waterresistant foundation for your paint.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grpSp>
        <p:nvGrpSpPr>
          <p:cNvPr id="498" name="Google Shape;498;p49"/>
          <p:cNvGrpSpPr/>
          <p:nvPr/>
        </p:nvGrpSpPr>
        <p:grpSpPr>
          <a:xfrm>
            <a:off x="218919" y="569816"/>
            <a:ext cx="7886700" cy="5718366"/>
            <a:chOff x="0" y="698"/>
            <a:chExt cx="7886700" cy="5718366"/>
          </a:xfrm>
        </p:grpSpPr>
        <p:cxnSp>
          <p:nvCxnSpPr>
            <p:cNvPr id="499" name="Google Shape;499;p49"/>
            <p:cNvCxnSpPr/>
            <p:nvPr/>
          </p:nvCxnSpPr>
          <p:spPr>
            <a:xfrm>
              <a:off x="0" y="698"/>
              <a:ext cx="788670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00" name="Google Shape;500;p49"/>
            <p:cNvSpPr/>
            <p:nvPr/>
          </p:nvSpPr>
          <p:spPr>
            <a:xfrm>
              <a:off x="0" y="698"/>
              <a:ext cx="7886700" cy="114367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49"/>
            <p:cNvSpPr txBox="1"/>
            <p:nvPr/>
          </p:nvSpPr>
          <p:spPr>
            <a:xfrm>
              <a:off x="0" y="698"/>
              <a:ext cx="7886700" cy="1143673"/>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Times New Roman"/>
                <a:buNone/>
              </a:pPr>
              <a:r>
                <a:rPr lang="en-US" sz="2200">
                  <a:solidFill>
                    <a:schemeClr val="dk1"/>
                  </a:solidFill>
                  <a:latin typeface="Times New Roman"/>
                  <a:ea typeface="Times New Roman"/>
                  <a:cs typeface="Times New Roman"/>
                  <a:sym typeface="Times New Roman"/>
                </a:rPr>
                <a:t>Step 4 - Paint the Surface</a:t>
              </a:r>
              <a:endParaRPr/>
            </a:p>
          </p:txBody>
        </p:sp>
        <p:cxnSp>
          <p:nvCxnSpPr>
            <p:cNvPr id="502" name="Google Shape;502;p49"/>
            <p:cNvCxnSpPr/>
            <p:nvPr/>
          </p:nvCxnSpPr>
          <p:spPr>
            <a:xfrm>
              <a:off x="0" y="1144371"/>
              <a:ext cx="788670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03" name="Google Shape;503;p49"/>
            <p:cNvSpPr/>
            <p:nvPr/>
          </p:nvSpPr>
          <p:spPr>
            <a:xfrm>
              <a:off x="0" y="1144371"/>
              <a:ext cx="7886700" cy="114367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49"/>
            <p:cNvSpPr txBox="1"/>
            <p:nvPr/>
          </p:nvSpPr>
          <p:spPr>
            <a:xfrm>
              <a:off x="0" y="1144371"/>
              <a:ext cx="7886700" cy="1143673"/>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Times New Roman"/>
                <a:buNone/>
              </a:pPr>
              <a:r>
                <a:rPr lang="en-US" sz="2200">
                  <a:solidFill>
                    <a:schemeClr val="dk1"/>
                  </a:solidFill>
                  <a:latin typeface="Times New Roman"/>
                  <a:ea typeface="Times New Roman"/>
                  <a:cs typeface="Times New Roman"/>
                  <a:sym typeface="Times New Roman"/>
                </a:rPr>
                <a:t>After your sealer and primer coats are completely dry, now apply the paint.</a:t>
              </a:r>
              <a:endParaRPr/>
            </a:p>
          </p:txBody>
        </p:sp>
        <p:cxnSp>
          <p:nvCxnSpPr>
            <p:cNvPr id="505" name="Google Shape;505;p49"/>
            <p:cNvCxnSpPr/>
            <p:nvPr/>
          </p:nvCxnSpPr>
          <p:spPr>
            <a:xfrm>
              <a:off x="0" y="2288044"/>
              <a:ext cx="788670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06" name="Google Shape;506;p49"/>
            <p:cNvSpPr/>
            <p:nvPr/>
          </p:nvSpPr>
          <p:spPr>
            <a:xfrm>
              <a:off x="0" y="2288044"/>
              <a:ext cx="7886700" cy="114367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49"/>
            <p:cNvSpPr txBox="1"/>
            <p:nvPr/>
          </p:nvSpPr>
          <p:spPr>
            <a:xfrm>
              <a:off x="0" y="2288044"/>
              <a:ext cx="7886700" cy="1143673"/>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Times New Roman"/>
                <a:buNone/>
              </a:pPr>
              <a:r>
                <a:rPr lang="en-US" sz="2200">
                  <a:solidFill>
                    <a:schemeClr val="dk1"/>
                  </a:solidFill>
                  <a:latin typeface="Times New Roman"/>
                  <a:ea typeface="Times New Roman"/>
                  <a:cs typeface="Times New Roman"/>
                  <a:sym typeface="Times New Roman"/>
                </a:rPr>
                <a:t>Apply several thin coats, rather than trying to apply one very thick coat, as paint actually forms a harder surface when thin coats are laid on top of each other. One thick coat often results is a gummy or soft surface.</a:t>
              </a:r>
              <a:endParaRPr/>
            </a:p>
          </p:txBody>
        </p:sp>
        <p:cxnSp>
          <p:nvCxnSpPr>
            <p:cNvPr id="508" name="Google Shape;508;p49"/>
            <p:cNvCxnSpPr/>
            <p:nvPr/>
          </p:nvCxnSpPr>
          <p:spPr>
            <a:xfrm>
              <a:off x="0" y="3431718"/>
              <a:ext cx="788670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09" name="Google Shape;509;p49"/>
            <p:cNvSpPr/>
            <p:nvPr/>
          </p:nvSpPr>
          <p:spPr>
            <a:xfrm>
              <a:off x="0" y="3431718"/>
              <a:ext cx="7886700" cy="114367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9"/>
            <p:cNvSpPr txBox="1"/>
            <p:nvPr/>
          </p:nvSpPr>
          <p:spPr>
            <a:xfrm>
              <a:off x="0" y="3431718"/>
              <a:ext cx="7886700" cy="1143673"/>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Times New Roman"/>
                <a:buNone/>
              </a:pPr>
              <a:r>
                <a:rPr lang="en-US" sz="2200">
                  <a:solidFill>
                    <a:schemeClr val="dk1"/>
                  </a:solidFill>
                  <a:latin typeface="Times New Roman"/>
                  <a:ea typeface="Times New Roman"/>
                  <a:cs typeface="Times New Roman"/>
                  <a:sym typeface="Times New Roman"/>
                </a:rPr>
                <a:t>This drying thoroughly is often called “curing.” It means that the paint has dried through all the layers down to the original surface.</a:t>
              </a:r>
              <a:endParaRPr/>
            </a:p>
          </p:txBody>
        </p:sp>
        <p:cxnSp>
          <p:nvCxnSpPr>
            <p:cNvPr id="511" name="Google Shape;511;p49"/>
            <p:cNvCxnSpPr/>
            <p:nvPr/>
          </p:nvCxnSpPr>
          <p:spPr>
            <a:xfrm>
              <a:off x="0" y="4575391"/>
              <a:ext cx="788670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512" name="Google Shape;512;p49"/>
            <p:cNvSpPr/>
            <p:nvPr/>
          </p:nvSpPr>
          <p:spPr>
            <a:xfrm>
              <a:off x="0" y="4575391"/>
              <a:ext cx="7886700" cy="114367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9"/>
            <p:cNvSpPr txBox="1"/>
            <p:nvPr/>
          </p:nvSpPr>
          <p:spPr>
            <a:xfrm>
              <a:off x="0" y="4575391"/>
              <a:ext cx="7886700" cy="1143673"/>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Times New Roman"/>
                <a:buNone/>
              </a:pPr>
              <a:r>
                <a:rPr lang="en-US" sz="2200">
                  <a:solidFill>
                    <a:schemeClr val="dk1"/>
                  </a:solidFill>
                  <a:latin typeface="Times New Roman"/>
                  <a:ea typeface="Times New Roman"/>
                  <a:cs typeface="Times New Roman"/>
                  <a:sym typeface="Times New Roman"/>
                </a:rPr>
                <a:t>After your final coat of paint is applied, allow the paint to cure for the recommended time. </a:t>
              </a:r>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7" name="Shape 517"/>
        <p:cNvGrpSpPr/>
        <p:nvPr/>
      </p:nvGrpSpPr>
      <p:grpSpPr>
        <a:xfrm>
          <a:off x="0" y="0"/>
          <a:ext cx="0" cy="0"/>
          <a:chOff x="0" y="0"/>
          <a:chExt cx="0" cy="0"/>
        </a:xfrm>
      </p:grpSpPr>
      <p:sp>
        <p:nvSpPr>
          <p:cNvPr id="518" name="Google Shape;518;p50"/>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9" name="Google Shape;519;p50"/>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0" name="Google Shape;520;p50"/>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b="1" lang="en-US" sz="4000" u="sng"/>
              <a:t>Painting on plastered surface</a:t>
            </a:r>
            <a:endParaRPr/>
          </a:p>
        </p:txBody>
      </p:sp>
      <p:sp>
        <p:nvSpPr>
          <p:cNvPr id="521" name="Google Shape;521;p50"/>
          <p:cNvSpPr txBox="1"/>
          <p:nvPr>
            <p:ph idx="1" type="body"/>
          </p:nvPr>
        </p:nvSpPr>
        <p:spPr>
          <a:xfrm>
            <a:off x="761802" y="2743200"/>
            <a:ext cx="4646905" cy="361314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Times New Roman"/>
                <a:ea typeface="Times New Roman"/>
                <a:cs typeface="Times New Roman"/>
                <a:sym typeface="Times New Roman"/>
              </a:rPr>
              <a:t>Preparation of surface.</a:t>
            </a:r>
            <a:endParaRPr/>
          </a:p>
          <a:p>
            <a:pPr indent="-228600" lvl="0" marL="228600" rtl="0" algn="l">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Priming coat</a:t>
            </a:r>
            <a:endParaRPr/>
          </a:p>
          <a:p>
            <a:pPr indent="-228600" lvl="0" marL="228600" rtl="0" algn="l">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First coat </a:t>
            </a:r>
            <a:endParaRPr/>
          </a:p>
          <a:p>
            <a:pPr indent="-228600" lvl="0" marL="228600" rtl="0" algn="l">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Final coat</a:t>
            </a:r>
            <a:endParaRPr/>
          </a:p>
        </p:txBody>
      </p:sp>
      <p:pic>
        <p:nvPicPr>
          <p:cNvPr descr="Dried up paint" id="522" name="Google Shape;522;p50"/>
          <p:cNvPicPr preferRelativeResize="0"/>
          <p:nvPr/>
        </p:nvPicPr>
        <p:blipFill rotWithShape="1">
          <a:blip r:embed="rId3">
            <a:alphaModFix/>
          </a:blip>
          <a:srcRect b="0" l="22395" r="27770" t="0"/>
          <a:stretch/>
        </p:blipFill>
        <p:spPr>
          <a:xfrm>
            <a:off x="6096000" y="1"/>
            <a:ext cx="6102825" cy="68580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51"/>
          <p:cNvSpPr txBox="1"/>
          <p:nvPr>
            <p:ph idx="1" type="body"/>
          </p:nvPr>
        </p:nvSpPr>
        <p:spPr>
          <a:xfrm>
            <a:off x="181132" y="304800"/>
            <a:ext cx="9352612" cy="6248400"/>
          </a:xfrm>
          <a:prstGeom prst="rect">
            <a:avLst/>
          </a:prstGeom>
          <a:noFill/>
          <a:ln>
            <a:noFill/>
          </a:ln>
        </p:spPr>
        <p:txBody>
          <a:bodyPr anchorCtr="0" anchor="t" bIns="45700" lIns="91425" spcFirstLastPara="1" rIns="91425" wrap="square" tIns="45700">
            <a:noAutofit/>
          </a:bodyPr>
          <a:lstStyle/>
          <a:p>
            <a:pPr indent="-508000" lvl="0" marL="508000" rtl="0" algn="just">
              <a:lnSpc>
                <a:spcPct val="90000"/>
              </a:lnSpc>
              <a:spcBef>
                <a:spcPts val="0"/>
              </a:spcBef>
              <a:spcAft>
                <a:spcPts val="0"/>
              </a:spcAft>
              <a:buClr>
                <a:schemeClr val="dk1"/>
              </a:buClr>
              <a:buSzPts val="2400"/>
              <a:buFont typeface="Calibri"/>
              <a:buAutoNum type="arabicParenR"/>
            </a:pPr>
            <a:r>
              <a:rPr lang="en-US" sz="2400">
                <a:latin typeface="Times New Roman"/>
                <a:ea typeface="Times New Roman"/>
                <a:cs typeface="Times New Roman"/>
                <a:sym typeface="Times New Roman"/>
              </a:rPr>
              <a:t>Preparation of surface[1]</a:t>
            </a:r>
            <a:endParaRPr/>
          </a:p>
          <a:p>
            <a:pPr indent="-333375" lvl="1" marL="79851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Allow freshly plastered surface to mature.</a:t>
            </a:r>
            <a:endParaRPr/>
          </a:p>
          <a:p>
            <a:pPr indent="-333375" lvl="1" marL="79851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Repair and correct any water seepage problems. Avoid rusting and leakage from the water pipe.</a:t>
            </a:r>
            <a:endParaRPr/>
          </a:p>
          <a:p>
            <a:pPr indent="-333375" lvl="1" marL="79851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Any holes and cracks are repaired by plaster of paris or by wall putty.</a:t>
            </a:r>
            <a:endParaRPr/>
          </a:p>
          <a:p>
            <a:pPr indent="-333375" lvl="1" marL="79851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In old surfaces previous coatings of lime wash/powder distemper/cement paint must be thoroughly scraped off.</a:t>
            </a:r>
            <a:endParaRPr/>
          </a:p>
          <a:p>
            <a:pPr indent="-333375" lvl="1" marL="798513" rtl="0" algn="just">
              <a:lnSpc>
                <a:spcPct val="90000"/>
              </a:lnSpc>
              <a:spcBef>
                <a:spcPts val="500"/>
              </a:spcBef>
              <a:spcAft>
                <a:spcPts val="0"/>
              </a:spcAft>
              <a:buClr>
                <a:schemeClr val="dk1"/>
              </a:buClr>
              <a:buSzPts val="2400"/>
              <a:buFont typeface="Noto Sans Symbols"/>
              <a:buChar char="⮚"/>
            </a:pPr>
            <a:r>
              <a:rPr lang="en-US">
                <a:latin typeface="Times New Roman"/>
                <a:ea typeface="Times New Roman"/>
                <a:cs typeface="Times New Roman"/>
                <a:sym typeface="Times New Roman"/>
              </a:rPr>
              <a:t>Fungus affected area must be given separate treatment i.e. 5-10% solution of bleach powder and water should be applied and left to dry for 8-10 hours.</a:t>
            </a:r>
            <a:endParaRPr/>
          </a:p>
          <a:p>
            <a:pPr indent="-508000" lvl="0" marL="508000" rtl="0" algn="just">
              <a:lnSpc>
                <a:spcPct val="90000"/>
              </a:lnSpc>
              <a:spcBef>
                <a:spcPts val="1000"/>
              </a:spcBef>
              <a:spcAft>
                <a:spcPts val="0"/>
              </a:spcAft>
              <a:buClr>
                <a:schemeClr val="dk1"/>
              </a:buClr>
              <a:buSzPts val="2400"/>
              <a:buFont typeface="Calibri"/>
              <a:buAutoNum type="arabicParenR"/>
            </a:pPr>
            <a:r>
              <a:rPr lang="en-US" sz="2400">
                <a:latin typeface="Times New Roman"/>
                <a:ea typeface="Times New Roman"/>
                <a:cs typeface="Times New Roman"/>
                <a:sym typeface="Times New Roman"/>
              </a:rPr>
              <a:t>Priming coat of mixture of equal parts of white and red lead  in boiled linseed oil is applied on the surface. Drying time🡪10-12 hours.[1]</a:t>
            </a:r>
            <a:endParaRPr sz="2400">
              <a:latin typeface="Times New Roman"/>
              <a:ea typeface="Times New Roman"/>
              <a:cs typeface="Times New Roman"/>
              <a:sym typeface="Times New Roman"/>
            </a:endParaRPr>
          </a:p>
          <a:p>
            <a:pPr indent="-508000" lvl="0" marL="508000" rtl="0" algn="just">
              <a:lnSpc>
                <a:spcPct val="90000"/>
              </a:lnSpc>
              <a:spcBef>
                <a:spcPts val="1000"/>
              </a:spcBef>
              <a:spcAft>
                <a:spcPts val="0"/>
              </a:spcAft>
              <a:buClr>
                <a:schemeClr val="dk1"/>
              </a:buClr>
              <a:buSzPts val="2400"/>
              <a:buFont typeface="Calibri"/>
              <a:buAutoNum type="arabicParenR"/>
            </a:pPr>
            <a:r>
              <a:rPr lang="en-US" sz="2400">
                <a:latin typeface="Times New Roman"/>
                <a:ea typeface="Times New Roman"/>
                <a:cs typeface="Times New Roman"/>
                <a:sym typeface="Times New Roman"/>
              </a:rPr>
              <a:t>First coat of desired paint is applied on the surface.[1]</a:t>
            </a:r>
            <a:endParaRPr/>
          </a:p>
          <a:p>
            <a:pPr indent="-508000" lvl="0" marL="508000" rtl="0" algn="just">
              <a:lnSpc>
                <a:spcPct val="90000"/>
              </a:lnSpc>
              <a:spcBef>
                <a:spcPts val="1000"/>
              </a:spcBef>
              <a:spcAft>
                <a:spcPts val="0"/>
              </a:spcAft>
              <a:buClr>
                <a:schemeClr val="dk1"/>
              </a:buClr>
              <a:buSzPts val="2400"/>
              <a:buFont typeface="Calibri"/>
              <a:buAutoNum type="arabicParenR"/>
            </a:pPr>
            <a:r>
              <a:rPr lang="en-US" sz="2400">
                <a:latin typeface="Times New Roman"/>
                <a:ea typeface="Times New Roman"/>
                <a:cs typeface="Times New Roman"/>
                <a:sym typeface="Times New Roman"/>
              </a:rPr>
              <a:t>Final coat of the desired paint is applied on the dried first coating.[1]</a:t>
            </a:r>
            <a:endParaRPr/>
          </a:p>
          <a:p>
            <a:pPr indent="-355600" lvl="1" marL="508000" rtl="0" algn="just">
              <a:lnSpc>
                <a:spcPct val="90000"/>
              </a:lnSpc>
              <a:spcBef>
                <a:spcPts val="500"/>
              </a:spcBef>
              <a:spcAft>
                <a:spcPts val="0"/>
              </a:spcAft>
              <a:buClr>
                <a:schemeClr val="dk1"/>
              </a:buClr>
              <a:buSzPts val="2400"/>
              <a:buFont typeface="Calibri"/>
              <a:buNone/>
            </a:pPr>
            <a:r>
              <a:t/>
            </a:r>
            <a:endParaRPr>
              <a:latin typeface="Times New Roman"/>
              <a:ea typeface="Times New Roman"/>
              <a:cs typeface="Times New Roman"/>
              <a:sym typeface="Times New Roman"/>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grpSp>
        <p:nvGrpSpPr>
          <p:cNvPr id="532" name="Google Shape;532;p52"/>
          <p:cNvGrpSpPr/>
          <p:nvPr/>
        </p:nvGrpSpPr>
        <p:grpSpPr>
          <a:xfrm>
            <a:off x="233909" y="506797"/>
            <a:ext cx="8130602" cy="5821920"/>
            <a:chOff x="0" y="236974"/>
            <a:chExt cx="8130602" cy="5821920"/>
          </a:xfrm>
        </p:grpSpPr>
        <p:sp>
          <p:nvSpPr>
            <p:cNvPr id="533" name="Google Shape;533;p52"/>
            <p:cNvSpPr/>
            <p:nvPr/>
          </p:nvSpPr>
          <p:spPr>
            <a:xfrm>
              <a:off x="0" y="620734"/>
              <a:ext cx="8130602" cy="2211300"/>
            </a:xfrm>
            <a:prstGeom prst="rect">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52"/>
            <p:cNvSpPr txBox="1"/>
            <p:nvPr/>
          </p:nvSpPr>
          <p:spPr>
            <a:xfrm>
              <a:off x="0" y="620734"/>
              <a:ext cx="8130602" cy="2211300"/>
            </a:xfrm>
            <a:prstGeom prst="rect">
              <a:avLst/>
            </a:prstGeom>
            <a:noFill/>
            <a:ln>
              <a:noFill/>
            </a:ln>
          </p:spPr>
          <p:txBody>
            <a:bodyPr anchorCtr="0" anchor="t" bIns="184900" lIns="631025" spcFirstLastPara="1" rIns="631025" wrap="square" tIns="541525">
              <a:noAutofit/>
            </a:bodyPr>
            <a:lstStyle/>
            <a:p>
              <a:pPr indent="-228600" lvl="1" marL="228600" marR="0" rtl="0" algn="l">
                <a:lnSpc>
                  <a:spcPct val="90000"/>
                </a:lnSpc>
                <a:spcBef>
                  <a:spcPts val="0"/>
                </a:spcBef>
                <a:spcAft>
                  <a:spcPts val="0"/>
                </a:spcAft>
                <a:buClr>
                  <a:schemeClr val="dk1"/>
                </a:buClr>
                <a:buSzPts val="2600"/>
                <a:buFont typeface="Calibri"/>
                <a:buChar char="•"/>
              </a:pPr>
              <a:r>
                <a:rPr b="0" i="0" lang="en-US" sz="2600" u="none" cap="none" strike="noStrike">
                  <a:solidFill>
                    <a:schemeClr val="dk1"/>
                  </a:solidFill>
                  <a:latin typeface="Calibri"/>
                  <a:ea typeface="Calibri"/>
                  <a:cs typeface="Calibri"/>
                  <a:sym typeface="Calibri"/>
                </a:rPr>
                <a:t>It is the clear and pale solution of resinous substance dissolved in either oil turpentine or alcohol. The solution on drying forms a hard, transparent glossy film on the varnish surface. [1]</a:t>
              </a:r>
              <a:endParaRPr/>
            </a:p>
          </p:txBody>
        </p:sp>
        <p:sp>
          <p:nvSpPr>
            <p:cNvPr id="535" name="Google Shape;535;p52"/>
            <p:cNvSpPr/>
            <p:nvPr/>
          </p:nvSpPr>
          <p:spPr>
            <a:xfrm>
              <a:off x="406530" y="236974"/>
              <a:ext cx="5691421" cy="767520"/>
            </a:xfrm>
            <a:prstGeom prst="roundRect">
              <a:avLst>
                <a:gd fmla="val 16667"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52"/>
            <p:cNvSpPr txBox="1"/>
            <p:nvPr/>
          </p:nvSpPr>
          <p:spPr>
            <a:xfrm>
              <a:off x="443997" y="274441"/>
              <a:ext cx="5616487" cy="692586"/>
            </a:xfrm>
            <a:prstGeom prst="rect">
              <a:avLst/>
            </a:prstGeom>
            <a:noFill/>
            <a:ln>
              <a:noFill/>
            </a:ln>
          </p:spPr>
          <p:txBody>
            <a:bodyPr anchorCtr="0" anchor="ctr" bIns="0" lIns="215100" spcFirstLastPara="1" rIns="215100" wrap="square" tIns="0">
              <a:noAutofit/>
            </a:bodyPr>
            <a:lstStyle/>
            <a:p>
              <a:pPr indent="0" lvl="0" marL="0" marR="0" rtl="0" algn="l">
                <a:lnSpc>
                  <a:spcPct val="90000"/>
                </a:lnSpc>
                <a:spcBef>
                  <a:spcPts val="0"/>
                </a:spcBef>
                <a:spcAft>
                  <a:spcPts val="0"/>
                </a:spcAft>
                <a:buClr>
                  <a:schemeClr val="lt1"/>
                </a:buClr>
                <a:buSzPts val="2600"/>
                <a:buFont typeface="Calibri"/>
                <a:buNone/>
              </a:pPr>
              <a:r>
                <a:rPr lang="en-US" sz="2600">
                  <a:solidFill>
                    <a:schemeClr val="lt1"/>
                  </a:solidFill>
                  <a:latin typeface="Calibri"/>
                  <a:ea typeface="Calibri"/>
                  <a:cs typeface="Calibri"/>
                  <a:sym typeface="Calibri"/>
                </a:rPr>
                <a:t>Varnish</a:t>
              </a:r>
              <a:endParaRPr/>
            </a:p>
          </p:txBody>
        </p:sp>
        <p:sp>
          <p:nvSpPr>
            <p:cNvPr id="537" name="Google Shape;537;p52"/>
            <p:cNvSpPr/>
            <p:nvPr/>
          </p:nvSpPr>
          <p:spPr>
            <a:xfrm>
              <a:off x="0" y="3356194"/>
              <a:ext cx="8130602" cy="2702700"/>
            </a:xfrm>
            <a:prstGeom prst="rect">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52"/>
            <p:cNvSpPr txBox="1"/>
            <p:nvPr/>
          </p:nvSpPr>
          <p:spPr>
            <a:xfrm>
              <a:off x="0" y="3356194"/>
              <a:ext cx="8130602" cy="2702700"/>
            </a:xfrm>
            <a:prstGeom prst="rect">
              <a:avLst/>
            </a:prstGeom>
            <a:noFill/>
            <a:ln>
              <a:noFill/>
            </a:ln>
          </p:spPr>
          <p:txBody>
            <a:bodyPr anchorCtr="0" anchor="t" bIns="184900" lIns="631025" spcFirstLastPara="1" rIns="631025" wrap="square" tIns="541525">
              <a:noAutofit/>
            </a:bodyPr>
            <a:lstStyle/>
            <a:p>
              <a:pPr indent="-228600" lvl="1" marL="228600" marR="0" rtl="0" algn="l">
                <a:lnSpc>
                  <a:spcPct val="90000"/>
                </a:lnSpc>
                <a:spcBef>
                  <a:spcPts val="0"/>
                </a:spcBef>
                <a:spcAft>
                  <a:spcPts val="0"/>
                </a:spcAft>
                <a:buClr>
                  <a:schemeClr val="dk1"/>
                </a:buClr>
                <a:buSzPts val="2600"/>
                <a:buFont typeface="Calibri"/>
                <a:buChar char="•"/>
              </a:pPr>
              <a:r>
                <a:rPr b="0" i="0" lang="en-US" sz="2600" u="none" cap="none" strike="noStrike">
                  <a:solidFill>
                    <a:schemeClr val="dk1"/>
                  </a:solidFill>
                  <a:latin typeface="Calibri"/>
                  <a:ea typeface="Calibri"/>
                  <a:cs typeface="Calibri"/>
                  <a:sym typeface="Calibri"/>
                </a:rPr>
                <a:t>The varnish applied on the decorative surfaces enhances the appearance of the paint.[1]</a:t>
              </a:r>
              <a:endParaRPr/>
            </a:p>
            <a:p>
              <a:pPr indent="-228600" lvl="1" marL="228600" marR="0" rtl="0" algn="l">
                <a:lnSpc>
                  <a:spcPct val="90000"/>
                </a:lnSpc>
                <a:spcBef>
                  <a:spcPts val="390"/>
                </a:spcBef>
                <a:spcAft>
                  <a:spcPts val="0"/>
                </a:spcAft>
                <a:buClr>
                  <a:schemeClr val="dk1"/>
                </a:buClr>
                <a:buSzPts val="2600"/>
                <a:buFont typeface="Calibri"/>
                <a:buChar char="•"/>
              </a:pPr>
              <a:r>
                <a:rPr b="0" i="0" lang="en-US" sz="2600" u="none" cap="none" strike="noStrike">
                  <a:solidFill>
                    <a:schemeClr val="dk1"/>
                  </a:solidFill>
                  <a:latin typeface="Calibri"/>
                  <a:ea typeface="Calibri"/>
                  <a:cs typeface="Calibri"/>
                  <a:sym typeface="Calibri"/>
                </a:rPr>
                <a:t>Safeguards the woodwork from atmospheric agents.[1]</a:t>
              </a:r>
              <a:endParaRPr/>
            </a:p>
            <a:p>
              <a:pPr indent="-228600" lvl="1" marL="228600" marR="0" rtl="0" algn="l">
                <a:lnSpc>
                  <a:spcPct val="90000"/>
                </a:lnSpc>
                <a:spcBef>
                  <a:spcPts val="390"/>
                </a:spcBef>
                <a:spcAft>
                  <a:spcPts val="0"/>
                </a:spcAft>
                <a:buClr>
                  <a:schemeClr val="dk1"/>
                </a:buClr>
                <a:buSzPts val="2600"/>
                <a:buFont typeface="Calibri"/>
                <a:buChar char="•"/>
              </a:pPr>
              <a:r>
                <a:rPr b="0" i="0" lang="en-US" sz="2600" u="none" cap="none" strike="noStrike">
                  <a:solidFill>
                    <a:schemeClr val="dk1"/>
                  </a:solidFill>
                  <a:latin typeface="Calibri"/>
                  <a:ea typeface="Calibri"/>
                  <a:cs typeface="Calibri"/>
                  <a:sym typeface="Calibri"/>
                </a:rPr>
                <a:t>Increases the durability of paint.[1]</a:t>
              </a:r>
              <a:endParaRPr/>
            </a:p>
          </p:txBody>
        </p:sp>
        <p:sp>
          <p:nvSpPr>
            <p:cNvPr id="539" name="Google Shape;539;p52"/>
            <p:cNvSpPr/>
            <p:nvPr/>
          </p:nvSpPr>
          <p:spPr>
            <a:xfrm>
              <a:off x="406530" y="2972434"/>
              <a:ext cx="5691421" cy="767520"/>
            </a:xfrm>
            <a:prstGeom prst="roundRect">
              <a:avLst>
                <a:gd fmla="val 16667"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52"/>
            <p:cNvSpPr txBox="1"/>
            <p:nvPr/>
          </p:nvSpPr>
          <p:spPr>
            <a:xfrm>
              <a:off x="443997" y="3009901"/>
              <a:ext cx="5616487" cy="692586"/>
            </a:xfrm>
            <a:prstGeom prst="rect">
              <a:avLst/>
            </a:prstGeom>
            <a:noFill/>
            <a:ln>
              <a:noFill/>
            </a:ln>
          </p:spPr>
          <p:txBody>
            <a:bodyPr anchorCtr="0" anchor="ctr" bIns="0" lIns="215100" spcFirstLastPara="1" rIns="215100" wrap="square" tIns="0">
              <a:noAutofit/>
            </a:bodyPr>
            <a:lstStyle/>
            <a:p>
              <a:pPr indent="0" lvl="0" marL="0" marR="0" rtl="0" algn="l">
                <a:lnSpc>
                  <a:spcPct val="90000"/>
                </a:lnSpc>
                <a:spcBef>
                  <a:spcPts val="0"/>
                </a:spcBef>
                <a:spcAft>
                  <a:spcPts val="0"/>
                </a:spcAft>
                <a:buClr>
                  <a:schemeClr val="lt1"/>
                </a:buClr>
                <a:buSzPts val="2600"/>
                <a:buFont typeface="Calibri"/>
                <a:buNone/>
              </a:pPr>
              <a:r>
                <a:rPr lang="en-US" sz="2600">
                  <a:solidFill>
                    <a:schemeClr val="lt1"/>
                  </a:solidFill>
                  <a:latin typeface="Calibri"/>
                  <a:ea typeface="Calibri"/>
                  <a:cs typeface="Calibri"/>
                  <a:sym typeface="Calibri"/>
                </a:rPr>
                <a:t>Importance of varnish</a:t>
              </a:r>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53"/>
          <p:cNvSpPr txBox="1"/>
          <p:nvPr>
            <p:ph type="title"/>
          </p:nvPr>
        </p:nvSpPr>
        <p:spPr>
          <a:xfrm>
            <a:off x="148651" y="216108"/>
            <a:ext cx="3598889" cy="9144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u="sng"/>
              <a:t>Types of varnish</a:t>
            </a:r>
            <a:endParaRPr sz="3600" u="sng"/>
          </a:p>
        </p:txBody>
      </p:sp>
      <p:graphicFrame>
        <p:nvGraphicFramePr>
          <p:cNvPr id="546" name="Google Shape;546;p53"/>
          <p:cNvGraphicFramePr/>
          <p:nvPr/>
        </p:nvGraphicFramePr>
        <p:xfrm>
          <a:off x="257331" y="1701384"/>
          <a:ext cx="3000000" cy="3000000"/>
        </p:xfrm>
        <a:graphic>
          <a:graphicData uri="http://schemas.openxmlformats.org/drawingml/2006/table">
            <a:tbl>
              <a:tblPr bandRow="1" firstRow="1">
                <a:noFill/>
                <a:tableStyleId>{72134E4D-4064-43A5-8F01-9E2E79EB1920}</a:tableStyleId>
              </a:tblPr>
              <a:tblGrid>
                <a:gridCol w="2209800"/>
                <a:gridCol w="5791200"/>
              </a:tblGrid>
              <a:tr h="370850">
                <a:tc>
                  <a:txBody>
                    <a:bodyPr/>
                    <a:lstStyle/>
                    <a:p>
                      <a:pPr indent="-465138" lvl="0" marL="465138" marR="0" rtl="0" algn="l">
                        <a:spcBef>
                          <a:spcPts val="0"/>
                        </a:spcBef>
                        <a:spcAft>
                          <a:spcPts val="0"/>
                        </a:spcAft>
                        <a:buClr>
                          <a:schemeClr val="dk1"/>
                        </a:buClr>
                        <a:buSzPts val="2400"/>
                        <a:buFont typeface="Calibri"/>
                        <a:buNone/>
                      </a:pPr>
                      <a:r>
                        <a:rPr lang="en-US" sz="2400"/>
                        <a:t>Oil varnish</a:t>
                      </a:r>
                      <a:endParaRPr sz="2400"/>
                    </a:p>
                  </a:txBody>
                  <a:tcPr marT="45725" marB="45725" marR="91450" marL="91450"/>
                </a:tc>
                <a:tc>
                  <a:txBody>
                    <a:bodyPr/>
                    <a:lstStyle/>
                    <a:p>
                      <a:pPr indent="0" lvl="1" marL="0" marR="0" rtl="0" algn="l">
                        <a:lnSpc>
                          <a:spcPct val="100000"/>
                        </a:lnSpc>
                        <a:spcBef>
                          <a:spcPts val="0"/>
                        </a:spcBef>
                        <a:spcAft>
                          <a:spcPts val="0"/>
                        </a:spcAft>
                        <a:buClr>
                          <a:schemeClr val="dk1"/>
                        </a:buClr>
                        <a:buSzPts val="2400"/>
                        <a:buFont typeface="Calibri"/>
                        <a:buNone/>
                      </a:pPr>
                      <a:r>
                        <a:rPr lang="en-US" sz="2400" u="none" cap="none" strike="noStrike"/>
                        <a:t>Oil &amp; resin dissolved in volatile liquid (takes 24 hours to dry).[1]</a:t>
                      </a:r>
                      <a:endParaRPr sz="2400" u="none" cap="none" strike="noStrike"/>
                    </a:p>
                  </a:txBody>
                  <a:tcPr marT="45725" marB="45725" marR="91450" marL="91450"/>
                </a:tc>
              </a:tr>
              <a:tr h="370850">
                <a:tc>
                  <a:txBody>
                    <a:bodyPr/>
                    <a:lstStyle/>
                    <a:p>
                      <a:pPr indent="-566738" lvl="0" marL="566738" marR="0" rtl="0" algn="l">
                        <a:spcBef>
                          <a:spcPts val="0"/>
                        </a:spcBef>
                        <a:spcAft>
                          <a:spcPts val="0"/>
                        </a:spcAft>
                        <a:buClr>
                          <a:schemeClr val="dk1"/>
                        </a:buClr>
                        <a:buSzPts val="2400"/>
                        <a:buFont typeface="Calibri"/>
                        <a:buNone/>
                      </a:pPr>
                      <a:r>
                        <a:rPr lang="en-US" sz="2400"/>
                        <a:t>Spar varnish</a:t>
                      </a:r>
                      <a:endParaRPr sz="2400"/>
                    </a:p>
                  </a:txBody>
                  <a:tcPr marT="45725" marB="45725" marR="91450" marL="91450"/>
                </a:tc>
                <a:tc>
                  <a:txBody>
                    <a:bodyPr/>
                    <a:lstStyle/>
                    <a:p>
                      <a:pPr indent="0" lvl="0" marL="0" marR="0" rtl="0" algn="l">
                        <a:spcBef>
                          <a:spcPts val="0"/>
                        </a:spcBef>
                        <a:spcAft>
                          <a:spcPts val="0"/>
                        </a:spcAft>
                        <a:buNone/>
                      </a:pPr>
                      <a:r>
                        <a:rPr lang="en-US" sz="2400"/>
                        <a:t>Used in spar &amp; other parts of ship, weather resistance[1]</a:t>
                      </a:r>
                      <a:endParaRPr sz="2400"/>
                    </a:p>
                  </a:txBody>
                  <a:tcPr marT="45725" marB="45725" marR="91450" marL="91450"/>
                </a:tc>
              </a:tr>
              <a:tr h="370850">
                <a:tc>
                  <a:txBody>
                    <a:bodyPr/>
                    <a:lstStyle/>
                    <a:p>
                      <a:pPr indent="-566738" lvl="0" marL="566738" marR="0" rtl="0" algn="l">
                        <a:spcBef>
                          <a:spcPts val="0"/>
                        </a:spcBef>
                        <a:spcAft>
                          <a:spcPts val="0"/>
                        </a:spcAft>
                        <a:buClr>
                          <a:schemeClr val="dk1"/>
                        </a:buClr>
                        <a:buSzPts val="2400"/>
                        <a:buFont typeface="Calibri"/>
                        <a:buNone/>
                      </a:pPr>
                      <a:r>
                        <a:rPr lang="en-US" sz="2400"/>
                        <a:t>Flat varnish</a:t>
                      </a:r>
                      <a:endParaRPr sz="2400"/>
                    </a:p>
                  </a:txBody>
                  <a:tcPr marT="45725" marB="45725" marR="91450" marL="91450"/>
                </a:tc>
                <a:tc>
                  <a:txBody>
                    <a:bodyPr/>
                    <a:lstStyle/>
                    <a:p>
                      <a:pPr indent="0" lvl="1" marL="0" marR="0" rtl="0" algn="l">
                        <a:lnSpc>
                          <a:spcPct val="100000"/>
                        </a:lnSpc>
                        <a:spcBef>
                          <a:spcPts val="0"/>
                        </a:spcBef>
                        <a:spcAft>
                          <a:spcPts val="0"/>
                        </a:spcAft>
                        <a:buClr>
                          <a:schemeClr val="dk1"/>
                        </a:buClr>
                        <a:buSzPts val="2400"/>
                        <a:buFont typeface="Calibri"/>
                        <a:buNone/>
                      </a:pPr>
                      <a:r>
                        <a:rPr lang="en-US" sz="2400" u="none" cap="none" strike="noStrike"/>
                        <a:t>Dull appeared varnish, addition of more wax, metallic soap etc.[1]</a:t>
                      </a:r>
                      <a:endParaRPr sz="2400" u="none" cap="none" strike="noStrike"/>
                    </a:p>
                  </a:txBody>
                  <a:tcPr marT="45725" marB="45725" marR="91450" marL="91450"/>
                </a:tc>
              </a:tr>
              <a:tr h="370850">
                <a:tc>
                  <a:txBody>
                    <a:bodyPr/>
                    <a:lstStyle/>
                    <a:p>
                      <a:pPr indent="-566738" lvl="0" marL="566738" marR="0" rtl="0" algn="l">
                        <a:spcBef>
                          <a:spcPts val="0"/>
                        </a:spcBef>
                        <a:spcAft>
                          <a:spcPts val="0"/>
                        </a:spcAft>
                        <a:buClr>
                          <a:schemeClr val="dk1"/>
                        </a:buClr>
                        <a:buSzPts val="2400"/>
                        <a:buFont typeface="Calibri"/>
                        <a:buNone/>
                      </a:pPr>
                      <a:r>
                        <a:rPr lang="en-US" sz="2400"/>
                        <a:t>Asphalt varnish</a:t>
                      </a:r>
                      <a:endParaRPr/>
                    </a:p>
                    <a:p>
                      <a:pPr indent="0" lvl="0" marL="0" marR="0" rtl="0" algn="l">
                        <a:spcBef>
                          <a:spcPts val="0"/>
                        </a:spcBef>
                        <a:spcAft>
                          <a:spcPts val="0"/>
                        </a:spcAft>
                        <a:buNone/>
                      </a:pPr>
                      <a:r>
                        <a:t/>
                      </a:r>
                      <a:endParaRPr sz="2400"/>
                    </a:p>
                  </a:txBody>
                  <a:tcPr marT="45725" marB="45725" marR="91450" marL="91450"/>
                </a:tc>
                <a:tc>
                  <a:txBody>
                    <a:bodyPr/>
                    <a:lstStyle/>
                    <a:p>
                      <a:pPr indent="0" lvl="1" marL="0" marR="0" rtl="0" algn="l">
                        <a:lnSpc>
                          <a:spcPct val="100000"/>
                        </a:lnSpc>
                        <a:spcBef>
                          <a:spcPts val="0"/>
                        </a:spcBef>
                        <a:spcAft>
                          <a:spcPts val="0"/>
                        </a:spcAft>
                        <a:buClr>
                          <a:schemeClr val="dk1"/>
                        </a:buClr>
                        <a:buSzPts val="2400"/>
                        <a:buFont typeface="Calibri"/>
                        <a:buNone/>
                      </a:pPr>
                      <a:r>
                        <a:rPr lang="en-US" sz="2400" u="none" cap="none" strike="noStrike"/>
                        <a:t>Dissolving asphalt in linseed oil &amp; gives black color, used for metal.[1]</a:t>
                      </a:r>
                      <a:endParaRPr sz="2400" u="none" cap="none" strike="noStrike"/>
                    </a:p>
                  </a:txBody>
                  <a:tcPr marT="45725" marB="45725" marR="91450" marL="91450"/>
                </a:tc>
              </a:tr>
              <a:tr h="370850">
                <a:tc>
                  <a:txBody>
                    <a:bodyPr/>
                    <a:lstStyle/>
                    <a:p>
                      <a:pPr indent="-566738" lvl="0" marL="566738" marR="0" rtl="0" algn="l">
                        <a:spcBef>
                          <a:spcPts val="0"/>
                        </a:spcBef>
                        <a:spcAft>
                          <a:spcPts val="0"/>
                        </a:spcAft>
                        <a:buClr>
                          <a:schemeClr val="dk1"/>
                        </a:buClr>
                        <a:buSzPts val="2400"/>
                        <a:buFont typeface="Calibri"/>
                        <a:buNone/>
                      </a:pPr>
                      <a:r>
                        <a:rPr lang="en-US" sz="2400"/>
                        <a:t>Spirit varnish</a:t>
                      </a:r>
                      <a:endParaRPr sz="2400"/>
                    </a:p>
                  </a:txBody>
                  <a:tcPr marT="45725" marB="45725" marR="91450" marL="91450"/>
                </a:tc>
                <a:tc>
                  <a:txBody>
                    <a:bodyPr/>
                    <a:lstStyle/>
                    <a:p>
                      <a:pPr indent="0" lvl="1" marL="0" marR="0" rtl="0" algn="l">
                        <a:lnSpc>
                          <a:spcPct val="100000"/>
                        </a:lnSpc>
                        <a:spcBef>
                          <a:spcPts val="0"/>
                        </a:spcBef>
                        <a:spcAft>
                          <a:spcPts val="0"/>
                        </a:spcAft>
                        <a:buClr>
                          <a:schemeClr val="dk1"/>
                        </a:buClr>
                        <a:buSzPts val="2400"/>
                        <a:buFont typeface="Calibri"/>
                        <a:buNone/>
                      </a:pPr>
                      <a:r>
                        <a:rPr lang="en-US" sz="2400" u="none" cap="none" strike="noStrike"/>
                        <a:t>Resin dissolved in volatile liquid (spirit) and fast to dry, used in wooden furniture.[1]</a:t>
                      </a:r>
                      <a:endParaRPr sz="2400" u="none" cap="none" strike="noStrike"/>
                    </a:p>
                  </a:txBody>
                  <a:tcPr marT="45725" marB="45725" marR="91450" marL="91450"/>
                </a:tc>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p54"/>
          <p:cNvSpPr txBox="1"/>
          <p:nvPr>
            <p:ph type="title"/>
          </p:nvPr>
        </p:nvSpPr>
        <p:spPr>
          <a:xfrm>
            <a:off x="455327" y="149903"/>
            <a:ext cx="2692608" cy="8844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REFERENCES</a:t>
            </a:r>
            <a:br>
              <a:rPr lang="en-US" sz="2400">
                <a:latin typeface="Times New Roman"/>
                <a:ea typeface="Times New Roman"/>
                <a:cs typeface="Times New Roman"/>
                <a:sym typeface="Times New Roman"/>
              </a:rPr>
            </a:br>
            <a:endParaRPr sz="2400">
              <a:latin typeface="Times New Roman"/>
              <a:ea typeface="Times New Roman"/>
              <a:cs typeface="Times New Roman"/>
              <a:sym typeface="Times New Roman"/>
            </a:endParaRPr>
          </a:p>
        </p:txBody>
      </p:sp>
      <p:sp>
        <p:nvSpPr>
          <p:cNvPr id="552" name="Google Shape;552;p54"/>
          <p:cNvSpPr txBox="1"/>
          <p:nvPr/>
        </p:nvSpPr>
        <p:spPr>
          <a:xfrm>
            <a:off x="288561" y="1064303"/>
            <a:ext cx="9694888" cy="5301451"/>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7000"/>
              </a:lnSpc>
              <a:spcBef>
                <a:spcPts val="0"/>
              </a:spcBef>
              <a:spcAft>
                <a:spcPts val="0"/>
              </a:spcAft>
              <a:buNone/>
            </a:pPr>
            <a:r>
              <a:rPr b="1" lang="en-US" sz="2000">
                <a:solidFill>
                  <a:schemeClr val="dk1"/>
                </a:solidFill>
                <a:latin typeface="Times New Roman"/>
                <a:ea typeface="Times New Roman"/>
                <a:cs typeface="Times New Roman"/>
                <a:sym typeface="Times New Roman"/>
              </a:rPr>
              <a:t>[1] Giri, O. P. (2018). A textbook of Building Technology. Heritage Publishers and Distributors Pvt Ltd.</a:t>
            </a:r>
            <a:endParaRPr/>
          </a:p>
          <a:p>
            <a:pPr indent="-457200" lvl="0" marL="457200" marR="0" rtl="0" algn="just">
              <a:lnSpc>
                <a:spcPct val="107000"/>
              </a:lnSpc>
              <a:spcBef>
                <a:spcPts val="800"/>
              </a:spcBef>
              <a:spcAft>
                <a:spcPts val="0"/>
              </a:spcAft>
              <a:buNone/>
            </a:pPr>
            <a:r>
              <a:rPr b="1" lang="en-US" sz="2000">
                <a:solidFill>
                  <a:schemeClr val="dk1"/>
                </a:solidFill>
                <a:latin typeface="Times New Roman"/>
                <a:ea typeface="Times New Roman"/>
                <a:cs typeface="Times New Roman"/>
                <a:sym typeface="Times New Roman"/>
              </a:rPr>
              <a:t>[2] Bhavikati, S(2010). Basic Civil engineering, New Delhi: New Age International (p) LTD,Publishers</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rPr b="1" lang="en-US" sz="2000">
                <a:solidFill>
                  <a:schemeClr val="dk1"/>
                </a:solidFill>
                <a:latin typeface="Times New Roman"/>
                <a:ea typeface="Times New Roman"/>
                <a:cs typeface="Times New Roman"/>
                <a:sym typeface="Times New Roman"/>
              </a:rPr>
              <a:t>[3] Singh, G. (2005). Building Constructions and materials. Standard Book House, Delhi.</a:t>
            </a:r>
            <a:endParaRPr/>
          </a:p>
          <a:p>
            <a:pPr indent="-457200" lvl="0" marL="457200" marR="0" rtl="0" algn="just">
              <a:lnSpc>
                <a:spcPct val="107000"/>
              </a:lnSpc>
              <a:spcBef>
                <a:spcPts val="800"/>
              </a:spcBef>
              <a:spcAft>
                <a:spcPts val="0"/>
              </a:spcAft>
              <a:buNone/>
            </a:pPr>
            <a:r>
              <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rPr b="1" lang="en-US" sz="2000">
                <a:solidFill>
                  <a:schemeClr val="dk1"/>
                </a:solidFill>
                <a:latin typeface="Times New Roman"/>
                <a:ea typeface="Times New Roman"/>
                <a:cs typeface="Times New Roman"/>
                <a:sym typeface="Times New Roman"/>
              </a:rPr>
              <a:t>[4] Dr B.C. Punima, E. A. (2017). Building Construction. New Delhi: Laxmi Publications (P) Ltd.</a:t>
            </a:r>
            <a:endParaRPr/>
          </a:p>
          <a:p>
            <a:pPr indent="-457200" lvl="0" marL="457200" marR="0" rtl="0" algn="just">
              <a:lnSpc>
                <a:spcPct val="107000"/>
              </a:lnSpc>
              <a:spcBef>
                <a:spcPts val="800"/>
              </a:spcBef>
              <a:spcAft>
                <a:spcPts val="0"/>
              </a:spcAft>
              <a:buNone/>
            </a:pPr>
            <a:r>
              <a:t/>
            </a:r>
            <a:endParaRPr b="1" sz="2000">
              <a:solidFill>
                <a:schemeClr val="dk1"/>
              </a:solidFill>
              <a:latin typeface="Times New Roman"/>
              <a:ea typeface="Times New Roman"/>
              <a:cs typeface="Times New Roman"/>
              <a:sym typeface="Times New Roman"/>
            </a:endParaRPr>
          </a:p>
          <a:p>
            <a:pPr indent="-457200" lvl="0" marL="457200" marR="0" rtl="0" algn="just">
              <a:lnSpc>
                <a:spcPct val="107000"/>
              </a:lnSpc>
              <a:spcBef>
                <a:spcPts val="800"/>
              </a:spcBef>
              <a:spcAft>
                <a:spcPts val="0"/>
              </a:spcAft>
              <a:buNone/>
            </a:pPr>
            <a:r>
              <a:rPr b="1" i="1" lang="en-US" sz="2000">
                <a:solidFill>
                  <a:schemeClr val="dk1"/>
                </a:solidFill>
                <a:latin typeface="Times New Roman"/>
                <a:ea typeface="Times New Roman"/>
                <a:cs typeface="Times New Roman"/>
                <a:sym typeface="Times New Roman"/>
              </a:rPr>
              <a:t>[5] </a:t>
            </a:r>
            <a:r>
              <a:rPr b="1" lang="en-US" sz="2000">
                <a:solidFill>
                  <a:schemeClr val="dk1"/>
                </a:solidFill>
                <a:latin typeface="Times New Roman"/>
                <a:ea typeface="Times New Roman"/>
                <a:cs typeface="Times New Roman"/>
                <a:sym typeface="Times New Roman"/>
              </a:rPr>
              <a:t>Souza, Eduardo. "What Materials Can Be Used for Façade Cladding?" [Quais as opções para revestimentos de fachadas?] 15 Apr 2022. ArchDaily. Accessed 7 Nov 2023. &lt;https://www.archdaily.com/979639/what-materials-can-be-used-for-facade-cladding&gt; ISSN 0719-8884</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grpSp>
        <p:nvGrpSpPr>
          <p:cNvPr id="557" name="Google Shape;557;p55"/>
          <p:cNvGrpSpPr/>
          <p:nvPr/>
        </p:nvGrpSpPr>
        <p:grpSpPr>
          <a:xfrm>
            <a:off x="1329630" y="0"/>
            <a:ext cx="9470897" cy="6858000"/>
            <a:chOff x="1329630" y="0"/>
            <a:chExt cx="9470897" cy="6858000"/>
          </a:xfrm>
        </p:grpSpPr>
        <p:sp>
          <p:nvSpPr>
            <p:cNvPr id="558" name="Google Shape;558;p55"/>
            <p:cNvSpPr/>
            <p:nvPr/>
          </p:nvSpPr>
          <p:spPr>
            <a:xfrm>
              <a:off x="3012608" y="1814626"/>
              <a:ext cx="3263671" cy="3263722"/>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55"/>
            <p:cNvSpPr txBox="1"/>
            <p:nvPr/>
          </p:nvSpPr>
          <p:spPr>
            <a:xfrm>
              <a:off x="3490562" y="2292587"/>
              <a:ext cx="2307763" cy="2307800"/>
            </a:xfrm>
            <a:prstGeom prst="rect">
              <a:avLst/>
            </a:prstGeom>
            <a:noFill/>
            <a:ln>
              <a:noFill/>
            </a:ln>
          </p:spPr>
          <p:txBody>
            <a:bodyPr anchorCtr="0" anchor="ctr" bIns="74925" lIns="74925" spcFirstLastPara="1" rIns="74925" wrap="square" tIns="74925">
              <a:noAutofit/>
            </a:bodyPr>
            <a:lstStyle/>
            <a:p>
              <a:pPr indent="0" lvl="0" marL="0" marR="0" rtl="0" algn="ctr">
                <a:lnSpc>
                  <a:spcPct val="90000"/>
                </a:lnSpc>
                <a:spcBef>
                  <a:spcPts val="0"/>
                </a:spcBef>
                <a:spcAft>
                  <a:spcPts val="0"/>
                </a:spcAft>
                <a:buClr>
                  <a:srgbClr val="C55A11"/>
                </a:buClr>
                <a:buSzPts val="5900"/>
                <a:buFont typeface="Calibri"/>
                <a:buNone/>
              </a:pPr>
              <a:r>
                <a:rPr lang="en-US" sz="5900">
                  <a:solidFill>
                    <a:srgbClr val="C55A11"/>
                  </a:solidFill>
                  <a:latin typeface="Calibri"/>
                  <a:ea typeface="Calibri"/>
                  <a:cs typeface="Calibri"/>
                  <a:sym typeface="Calibri"/>
                </a:rPr>
                <a:t>THANK YOU</a:t>
              </a:r>
              <a:endParaRPr/>
            </a:p>
          </p:txBody>
        </p:sp>
        <p:sp>
          <p:nvSpPr>
            <p:cNvPr id="560" name="Google Shape;560;p55"/>
            <p:cNvSpPr/>
            <p:nvPr/>
          </p:nvSpPr>
          <p:spPr>
            <a:xfrm>
              <a:off x="1329630" y="0"/>
              <a:ext cx="6578485" cy="6858000"/>
            </a:xfrm>
            <a:prstGeom prst="blockArc">
              <a:avLst>
                <a:gd fmla="val 17747832" name="adj1"/>
                <a:gd fmla="val 3872736" name="adj2"/>
                <a:gd fmla="val 5580" name="adj3"/>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55"/>
            <p:cNvSpPr/>
            <p:nvPr/>
          </p:nvSpPr>
          <p:spPr>
            <a:xfrm>
              <a:off x="6567984" y="1086993"/>
              <a:ext cx="1748327" cy="1748790"/>
            </a:xfrm>
            <a:prstGeom prst="ellipse">
              <a:avLst/>
            </a:prstGeom>
            <a:blipFill rotWithShape="1">
              <a:blip r:embed="rId3">
                <a:alphaModFix/>
              </a:blip>
              <a:stretch>
                <a:fillRect b="0" l="-38998" r="-38997"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55"/>
            <p:cNvSpPr/>
            <p:nvPr/>
          </p:nvSpPr>
          <p:spPr>
            <a:xfrm>
              <a:off x="8305660" y="1526407"/>
              <a:ext cx="2463941" cy="80597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55"/>
            <p:cNvSpPr txBox="1"/>
            <p:nvPr/>
          </p:nvSpPr>
          <p:spPr>
            <a:xfrm>
              <a:off x="8305660" y="1526407"/>
              <a:ext cx="2463941" cy="805977"/>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4800"/>
                <a:buFont typeface="Calibri"/>
                <a:buNone/>
              </a:pPr>
              <a:r>
                <a:t/>
              </a:r>
              <a:endParaRPr sz="4800">
                <a:solidFill>
                  <a:srgbClr val="C55A11"/>
                </a:solidFill>
                <a:latin typeface="Calibri"/>
                <a:ea typeface="Calibri"/>
                <a:cs typeface="Calibri"/>
                <a:sym typeface="Calibri"/>
              </a:endParaRPr>
            </a:p>
          </p:txBody>
        </p:sp>
        <p:sp>
          <p:nvSpPr>
            <p:cNvPr id="564" name="Google Shape;564;p55"/>
            <p:cNvSpPr/>
            <p:nvPr/>
          </p:nvSpPr>
          <p:spPr>
            <a:xfrm>
              <a:off x="6567984" y="3856939"/>
              <a:ext cx="1748327" cy="1748790"/>
            </a:xfrm>
            <a:prstGeom prst="ellipse">
              <a:avLst/>
            </a:prstGeom>
            <a:blipFill rotWithShape="1">
              <a:blip r:embed="rId4">
                <a:alphaModFix/>
              </a:blip>
              <a:stretch>
                <a:fillRect b="-16998" l="0" r="0" t="-16997"/>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55"/>
            <p:cNvSpPr/>
            <p:nvPr/>
          </p:nvSpPr>
          <p:spPr>
            <a:xfrm>
              <a:off x="8460269" y="3879570"/>
              <a:ext cx="2340258" cy="169255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55"/>
            <p:cNvSpPr txBox="1"/>
            <p:nvPr/>
          </p:nvSpPr>
          <p:spPr>
            <a:xfrm>
              <a:off x="8460269" y="3879570"/>
              <a:ext cx="2340258" cy="1692554"/>
            </a:xfrm>
            <a:prstGeom prst="rect">
              <a:avLst/>
            </a:prstGeom>
            <a:noFill/>
            <a:ln>
              <a:noFill/>
            </a:ln>
          </p:spPr>
          <p:txBody>
            <a:bodyPr anchorCtr="0" anchor="ctr" bIns="74925" lIns="74925" spcFirstLastPara="1" rIns="74925" wrap="square" tIns="74925">
              <a:noAutofit/>
            </a:bodyPr>
            <a:lstStyle/>
            <a:p>
              <a:pPr indent="0" lvl="0" marL="0" marR="0" rtl="0" algn="l">
                <a:lnSpc>
                  <a:spcPct val="90000"/>
                </a:lnSpc>
                <a:spcBef>
                  <a:spcPts val="0"/>
                </a:spcBef>
                <a:spcAft>
                  <a:spcPts val="0"/>
                </a:spcAft>
                <a:buClr>
                  <a:schemeClr val="dk1"/>
                </a:buClr>
                <a:buSzPts val="5900"/>
                <a:buFont typeface="Calibri"/>
                <a:buNone/>
              </a:pPr>
              <a:r>
                <a:t/>
              </a:r>
              <a:endParaRPr sz="5900">
                <a:solidFill>
                  <a:srgbClr val="C55A1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2023-02-20T06:54:59Z</dcterms:created>
  <dc:creator>Microsoft account</dc:creator>
</cp:coreProperties>
</file>