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35" roundtripDataSignature="AMtx7mhIPYhT1OehMFsLUTJoc48pmaQoU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5" Type="http://schemas.openxmlformats.org/officeDocument/2006/relationships/slide" Target="slides/slide1.xml"/><Relationship Id="rId6" Type="http://schemas.openxmlformats.org/officeDocument/2006/relationships/slide" Target="slides/slide2.xml"/><Relationship Id="rId29" Type="http://schemas.openxmlformats.org/officeDocument/2006/relationships/slide" Target="slides/slide25.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11" Type="http://schemas.openxmlformats.org/officeDocument/2006/relationships/slide" Target="slides/slide7.xml"/><Relationship Id="rId33" Type="http://schemas.openxmlformats.org/officeDocument/2006/relationships/slide" Target="slides/slide29.xml"/><Relationship Id="rId10" Type="http://schemas.openxmlformats.org/officeDocument/2006/relationships/slide" Target="slides/slide6.xml"/><Relationship Id="rId32" Type="http://schemas.openxmlformats.org/officeDocument/2006/relationships/slide" Target="slides/slide28.xml"/><Relationship Id="rId13" Type="http://schemas.openxmlformats.org/officeDocument/2006/relationships/slide" Target="slides/slide9.xml"/><Relationship Id="rId35" Type="http://customschemas.google.com/relationships/presentationmetadata" Target="metadata"/><Relationship Id="rId12" Type="http://schemas.openxmlformats.org/officeDocument/2006/relationships/slide" Target="slides/slide8.xml"/><Relationship Id="rId34" Type="http://schemas.openxmlformats.org/officeDocument/2006/relationships/slide" Target="slides/slide30.xml"/><Relationship Id="rId15" Type="http://schemas.openxmlformats.org/officeDocument/2006/relationships/slide" Target="slides/slide11.xml"/><Relationship Id="rId14" Type="http://schemas.openxmlformats.org/officeDocument/2006/relationships/slide" Target="slides/slide10.xml"/><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5" name="Shape 95"/>
        <p:cNvGrpSpPr/>
        <p:nvPr/>
      </p:nvGrpSpPr>
      <p:grpSpPr>
        <a:xfrm>
          <a:off x="0" y="0"/>
          <a:ext cx="0" cy="0"/>
          <a:chOff x="0" y="0"/>
          <a:chExt cx="0" cy="0"/>
        </a:xfrm>
      </p:grpSpPr>
      <p:sp>
        <p:nvSpPr>
          <p:cNvPr id="96" name="Google Shape;96;p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7" name="Google Shape;97;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3" name="Shape 103"/>
        <p:cNvGrpSpPr/>
        <p:nvPr/>
      </p:nvGrpSpPr>
      <p:grpSpPr>
        <a:xfrm>
          <a:off x="0" y="0"/>
          <a:ext cx="0" cy="0"/>
          <a:chOff x="0" y="0"/>
          <a:chExt cx="0" cy="0"/>
        </a:xfrm>
      </p:grpSpPr>
      <p:sp>
        <p:nvSpPr>
          <p:cNvPr id="104" name="Google Shape;104;p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5" name="Google Shape;105;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4" name="Shape 124"/>
        <p:cNvGrpSpPr/>
        <p:nvPr/>
      </p:nvGrpSpPr>
      <p:grpSpPr>
        <a:xfrm>
          <a:off x="0" y="0"/>
          <a:ext cx="0" cy="0"/>
          <a:chOff x="0" y="0"/>
          <a:chExt cx="0" cy="0"/>
        </a:xfrm>
      </p:grpSpPr>
      <p:sp>
        <p:nvSpPr>
          <p:cNvPr id="125" name="Google Shape;125;p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6" name="Google Shape;126;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0" name="Shape 130"/>
        <p:cNvGrpSpPr/>
        <p:nvPr/>
      </p:nvGrpSpPr>
      <p:grpSpPr>
        <a:xfrm>
          <a:off x="0" y="0"/>
          <a:ext cx="0" cy="0"/>
          <a:chOff x="0" y="0"/>
          <a:chExt cx="0" cy="0"/>
        </a:xfrm>
      </p:grpSpPr>
      <p:sp>
        <p:nvSpPr>
          <p:cNvPr id="131" name="Google Shape;131;p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2" name="Google Shape;132;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7" name="Shape 137"/>
        <p:cNvGrpSpPr/>
        <p:nvPr/>
      </p:nvGrpSpPr>
      <p:grpSpPr>
        <a:xfrm>
          <a:off x="0" y="0"/>
          <a:ext cx="0" cy="0"/>
          <a:chOff x="0" y="0"/>
          <a:chExt cx="0" cy="0"/>
        </a:xfrm>
      </p:grpSpPr>
      <p:sp>
        <p:nvSpPr>
          <p:cNvPr id="138" name="Google Shape;138;p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9" name="Google Shape;139;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4" name="Shape 144"/>
        <p:cNvGrpSpPr/>
        <p:nvPr/>
      </p:nvGrpSpPr>
      <p:grpSpPr>
        <a:xfrm>
          <a:off x="0" y="0"/>
          <a:ext cx="0" cy="0"/>
          <a:chOff x="0" y="0"/>
          <a:chExt cx="0" cy="0"/>
        </a:xfrm>
      </p:grpSpPr>
      <p:sp>
        <p:nvSpPr>
          <p:cNvPr id="145" name="Google Shape;145;p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6" name="Google Shape;146;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3" name="Shape 153"/>
        <p:cNvGrpSpPr/>
        <p:nvPr/>
      </p:nvGrpSpPr>
      <p:grpSpPr>
        <a:xfrm>
          <a:off x="0" y="0"/>
          <a:ext cx="0" cy="0"/>
          <a:chOff x="0" y="0"/>
          <a:chExt cx="0" cy="0"/>
        </a:xfrm>
      </p:grpSpPr>
      <p:sp>
        <p:nvSpPr>
          <p:cNvPr id="154" name="Google Shape;154;p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5" name="Google Shape;155;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9" name="Shape 159"/>
        <p:cNvGrpSpPr/>
        <p:nvPr/>
      </p:nvGrpSpPr>
      <p:grpSpPr>
        <a:xfrm>
          <a:off x="0" y="0"/>
          <a:ext cx="0" cy="0"/>
          <a:chOff x="0" y="0"/>
          <a:chExt cx="0" cy="0"/>
        </a:xfrm>
      </p:grpSpPr>
      <p:sp>
        <p:nvSpPr>
          <p:cNvPr id="160" name="Google Shape;160;p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1" name="Google Shape;161;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5" name="Shape 165"/>
        <p:cNvGrpSpPr/>
        <p:nvPr/>
      </p:nvGrpSpPr>
      <p:grpSpPr>
        <a:xfrm>
          <a:off x="0" y="0"/>
          <a:ext cx="0" cy="0"/>
          <a:chOff x="0" y="0"/>
          <a:chExt cx="0" cy="0"/>
        </a:xfrm>
      </p:grpSpPr>
      <p:sp>
        <p:nvSpPr>
          <p:cNvPr id="166" name="Google Shape;166;p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7" name="Google Shape;167;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4" name="Shape 174"/>
        <p:cNvGrpSpPr/>
        <p:nvPr/>
      </p:nvGrpSpPr>
      <p:grpSpPr>
        <a:xfrm>
          <a:off x="0" y="0"/>
          <a:ext cx="0" cy="0"/>
          <a:chOff x="0" y="0"/>
          <a:chExt cx="0" cy="0"/>
        </a:xfrm>
      </p:grpSpPr>
      <p:sp>
        <p:nvSpPr>
          <p:cNvPr id="175" name="Google Shape;175;p1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6" name="Google Shape;176;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0" name="Shape 180"/>
        <p:cNvGrpSpPr/>
        <p:nvPr/>
      </p:nvGrpSpPr>
      <p:grpSpPr>
        <a:xfrm>
          <a:off x="0" y="0"/>
          <a:ext cx="0" cy="0"/>
          <a:chOff x="0" y="0"/>
          <a:chExt cx="0" cy="0"/>
        </a:xfrm>
      </p:grpSpPr>
      <p:sp>
        <p:nvSpPr>
          <p:cNvPr id="181" name="Google Shape;181;p1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2" name="Google Shape;182;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9" name="Shape 189"/>
        <p:cNvGrpSpPr/>
        <p:nvPr/>
      </p:nvGrpSpPr>
      <p:grpSpPr>
        <a:xfrm>
          <a:off x="0" y="0"/>
          <a:ext cx="0" cy="0"/>
          <a:chOff x="0" y="0"/>
          <a:chExt cx="0" cy="0"/>
        </a:xfrm>
      </p:grpSpPr>
      <p:sp>
        <p:nvSpPr>
          <p:cNvPr id="190" name="Google Shape;190;p1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1" name="Google Shape;191;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0" name="Shape 200"/>
        <p:cNvGrpSpPr/>
        <p:nvPr/>
      </p:nvGrpSpPr>
      <p:grpSpPr>
        <a:xfrm>
          <a:off x="0" y="0"/>
          <a:ext cx="0" cy="0"/>
          <a:chOff x="0" y="0"/>
          <a:chExt cx="0" cy="0"/>
        </a:xfrm>
      </p:grpSpPr>
      <p:sp>
        <p:nvSpPr>
          <p:cNvPr id="201" name="Google Shape;201;p1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2" name="Google Shape;202;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6" name="Shape 206"/>
        <p:cNvGrpSpPr/>
        <p:nvPr/>
      </p:nvGrpSpPr>
      <p:grpSpPr>
        <a:xfrm>
          <a:off x="0" y="0"/>
          <a:ext cx="0" cy="0"/>
          <a:chOff x="0" y="0"/>
          <a:chExt cx="0" cy="0"/>
        </a:xfrm>
      </p:grpSpPr>
      <p:sp>
        <p:nvSpPr>
          <p:cNvPr id="207" name="Google Shape;207;p1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8" name="Google Shape;208;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4" name="Shape 214"/>
        <p:cNvGrpSpPr/>
        <p:nvPr/>
      </p:nvGrpSpPr>
      <p:grpSpPr>
        <a:xfrm>
          <a:off x="0" y="0"/>
          <a:ext cx="0" cy="0"/>
          <a:chOff x="0" y="0"/>
          <a:chExt cx="0" cy="0"/>
        </a:xfrm>
      </p:grpSpPr>
      <p:sp>
        <p:nvSpPr>
          <p:cNvPr id="215" name="Google Shape;215;p1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6" name="Google Shape;216;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1" name="Shape 221"/>
        <p:cNvGrpSpPr/>
        <p:nvPr/>
      </p:nvGrpSpPr>
      <p:grpSpPr>
        <a:xfrm>
          <a:off x="0" y="0"/>
          <a:ext cx="0" cy="0"/>
          <a:chOff x="0" y="0"/>
          <a:chExt cx="0" cy="0"/>
        </a:xfrm>
      </p:grpSpPr>
      <p:sp>
        <p:nvSpPr>
          <p:cNvPr id="222" name="Google Shape;222;p1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3" name="Google Shape;223;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2" name="Shape 232"/>
        <p:cNvGrpSpPr/>
        <p:nvPr/>
      </p:nvGrpSpPr>
      <p:grpSpPr>
        <a:xfrm>
          <a:off x="0" y="0"/>
          <a:ext cx="0" cy="0"/>
          <a:chOff x="0" y="0"/>
          <a:chExt cx="0" cy="0"/>
        </a:xfrm>
      </p:grpSpPr>
      <p:sp>
        <p:nvSpPr>
          <p:cNvPr id="233" name="Google Shape;233;p1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4" name="Google Shape;234;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1" name="Shape 241"/>
        <p:cNvGrpSpPr/>
        <p:nvPr/>
      </p:nvGrpSpPr>
      <p:grpSpPr>
        <a:xfrm>
          <a:off x="0" y="0"/>
          <a:ext cx="0" cy="0"/>
          <a:chOff x="0" y="0"/>
          <a:chExt cx="0" cy="0"/>
        </a:xfrm>
      </p:grpSpPr>
      <p:sp>
        <p:nvSpPr>
          <p:cNvPr id="242" name="Google Shape;242;p1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3" name="Google Shape;243;p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1" name="Shape 251"/>
        <p:cNvGrpSpPr/>
        <p:nvPr/>
      </p:nvGrpSpPr>
      <p:grpSpPr>
        <a:xfrm>
          <a:off x="0" y="0"/>
          <a:ext cx="0" cy="0"/>
          <a:chOff x="0" y="0"/>
          <a:chExt cx="0" cy="0"/>
        </a:xfrm>
      </p:grpSpPr>
      <p:sp>
        <p:nvSpPr>
          <p:cNvPr id="252" name="Google Shape;252;p1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3" name="Google Shape;253;p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8" name="Shape 258"/>
        <p:cNvGrpSpPr/>
        <p:nvPr/>
      </p:nvGrpSpPr>
      <p:grpSpPr>
        <a:xfrm>
          <a:off x="0" y="0"/>
          <a:ext cx="0" cy="0"/>
          <a:chOff x="0" y="0"/>
          <a:chExt cx="0" cy="0"/>
        </a:xfrm>
      </p:grpSpPr>
      <p:sp>
        <p:nvSpPr>
          <p:cNvPr id="259" name="Google Shape;259;p2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0" name="Google Shape;260;p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6" name="Shape 266"/>
        <p:cNvGrpSpPr/>
        <p:nvPr/>
      </p:nvGrpSpPr>
      <p:grpSpPr>
        <a:xfrm>
          <a:off x="0" y="0"/>
          <a:ext cx="0" cy="0"/>
          <a:chOff x="0" y="0"/>
          <a:chExt cx="0" cy="0"/>
        </a:xfrm>
      </p:grpSpPr>
      <p:sp>
        <p:nvSpPr>
          <p:cNvPr id="267" name="Google Shape;267;p2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8" name="Google Shape;268;p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3" name="Shape 273"/>
        <p:cNvGrpSpPr/>
        <p:nvPr/>
      </p:nvGrpSpPr>
      <p:grpSpPr>
        <a:xfrm>
          <a:off x="0" y="0"/>
          <a:ext cx="0" cy="0"/>
          <a:chOff x="0" y="0"/>
          <a:chExt cx="0" cy="0"/>
        </a:xfrm>
      </p:grpSpPr>
      <p:sp>
        <p:nvSpPr>
          <p:cNvPr id="274" name="Google Shape;274;p2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5" name="Google Shape;275;p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1" name="Shape 281"/>
        <p:cNvGrpSpPr/>
        <p:nvPr/>
      </p:nvGrpSpPr>
      <p:grpSpPr>
        <a:xfrm>
          <a:off x="0" y="0"/>
          <a:ext cx="0" cy="0"/>
          <a:chOff x="0" y="0"/>
          <a:chExt cx="0" cy="0"/>
        </a:xfrm>
      </p:grpSpPr>
      <p:sp>
        <p:nvSpPr>
          <p:cNvPr id="282" name="Google Shape;282;p2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3" name="Google Shape;283;p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9" name="Shape 289"/>
        <p:cNvGrpSpPr/>
        <p:nvPr/>
      </p:nvGrpSpPr>
      <p:grpSpPr>
        <a:xfrm>
          <a:off x="0" y="0"/>
          <a:ext cx="0" cy="0"/>
          <a:chOff x="0" y="0"/>
          <a:chExt cx="0" cy="0"/>
        </a:xfrm>
      </p:grpSpPr>
      <p:sp>
        <p:nvSpPr>
          <p:cNvPr id="290" name="Google Shape;290;p2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1" name="Google Shape;291;p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7" name="Shape 297"/>
        <p:cNvGrpSpPr/>
        <p:nvPr/>
      </p:nvGrpSpPr>
      <p:grpSpPr>
        <a:xfrm>
          <a:off x="0" y="0"/>
          <a:ext cx="0" cy="0"/>
          <a:chOff x="0" y="0"/>
          <a:chExt cx="0" cy="0"/>
        </a:xfrm>
      </p:grpSpPr>
      <p:sp>
        <p:nvSpPr>
          <p:cNvPr id="298" name="Google Shape;298;p2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9" name="Google Shape;299;p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5" name="Shape 305"/>
        <p:cNvGrpSpPr/>
        <p:nvPr/>
      </p:nvGrpSpPr>
      <p:grpSpPr>
        <a:xfrm>
          <a:off x="0" y="0"/>
          <a:ext cx="0" cy="0"/>
          <a:chOff x="0" y="0"/>
          <a:chExt cx="0" cy="0"/>
        </a:xfrm>
      </p:grpSpPr>
      <p:sp>
        <p:nvSpPr>
          <p:cNvPr id="306" name="Google Shape;306;p2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7" name="Google Shape;307;p2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5" name="Shape 315"/>
        <p:cNvGrpSpPr/>
        <p:nvPr/>
      </p:nvGrpSpPr>
      <p:grpSpPr>
        <a:xfrm>
          <a:off x="0" y="0"/>
          <a:ext cx="0" cy="0"/>
          <a:chOff x="0" y="0"/>
          <a:chExt cx="0" cy="0"/>
        </a:xfrm>
      </p:grpSpPr>
      <p:sp>
        <p:nvSpPr>
          <p:cNvPr id="316" name="Google Shape;316;p2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7" name="Google Shape;317;p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4" name="Shape 324"/>
        <p:cNvGrpSpPr/>
        <p:nvPr/>
      </p:nvGrpSpPr>
      <p:grpSpPr>
        <a:xfrm>
          <a:off x="0" y="0"/>
          <a:ext cx="0" cy="0"/>
          <a:chOff x="0" y="0"/>
          <a:chExt cx="0" cy="0"/>
        </a:xfrm>
      </p:grpSpPr>
      <p:sp>
        <p:nvSpPr>
          <p:cNvPr id="325" name="Google Shape;325;p2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6" name="Google Shape;326;p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4" name="Shape 334"/>
        <p:cNvGrpSpPr/>
        <p:nvPr/>
      </p:nvGrpSpPr>
      <p:grpSpPr>
        <a:xfrm>
          <a:off x="0" y="0"/>
          <a:ext cx="0" cy="0"/>
          <a:chOff x="0" y="0"/>
          <a:chExt cx="0" cy="0"/>
        </a:xfrm>
      </p:grpSpPr>
      <p:sp>
        <p:nvSpPr>
          <p:cNvPr id="335" name="Google Shape;335;p2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6" name="Google Shape;336;p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0" name="Shape 340"/>
        <p:cNvGrpSpPr/>
        <p:nvPr/>
      </p:nvGrpSpPr>
      <p:grpSpPr>
        <a:xfrm>
          <a:off x="0" y="0"/>
          <a:ext cx="0" cy="0"/>
          <a:chOff x="0" y="0"/>
          <a:chExt cx="0" cy="0"/>
        </a:xfrm>
      </p:grpSpPr>
      <p:sp>
        <p:nvSpPr>
          <p:cNvPr id="341" name="Google Shape;341;p3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2" name="Google Shape;342;p3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5" name="Shape 15"/>
        <p:cNvGrpSpPr/>
        <p:nvPr/>
      </p:nvGrpSpPr>
      <p:grpSpPr>
        <a:xfrm>
          <a:off x="0" y="0"/>
          <a:ext cx="0" cy="0"/>
          <a:chOff x="0" y="0"/>
          <a:chExt cx="0" cy="0"/>
        </a:xfrm>
      </p:grpSpPr>
      <p:sp>
        <p:nvSpPr>
          <p:cNvPr id="16" name="Google Shape;16;p32"/>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 name="Google Shape;17;p32"/>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8" name="Google Shape;18;p3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3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3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21" name="Google Shape;21;p32"/>
          <p:cNvSpPr txBox="1"/>
          <p:nvPr/>
        </p:nvSpPr>
        <p:spPr>
          <a:xfrm>
            <a:off x="-39189" y="6630353"/>
            <a:ext cx="2312126" cy="27699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1" lang="en-US" sz="1200" u="none" cap="none" strike="noStrike">
                <a:solidFill>
                  <a:schemeClr val="dk1"/>
                </a:solidFill>
                <a:latin typeface="Calibri"/>
                <a:ea typeface="Calibri"/>
                <a:cs typeface="Calibri"/>
                <a:sym typeface="Calibri"/>
              </a:rPr>
              <a:t>Ar. Ranju Kamal</a:t>
            </a:r>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2" name="Shape 22"/>
        <p:cNvGrpSpPr/>
        <p:nvPr/>
      </p:nvGrpSpPr>
      <p:grpSpPr>
        <a:xfrm>
          <a:off x="0" y="0"/>
          <a:ext cx="0" cy="0"/>
          <a:chOff x="0" y="0"/>
          <a:chExt cx="0" cy="0"/>
        </a:xfrm>
      </p:grpSpPr>
      <p:sp>
        <p:nvSpPr>
          <p:cNvPr id="23" name="Google Shape;23;p3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4" name="Google Shape;24;p33"/>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5" name="Google Shape;25;p3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3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 name="Google Shape;27;p3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28" name="Google Shape;28;p33"/>
          <p:cNvSpPr txBox="1"/>
          <p:nvPr/>
        </p:nvSpPr>
        <p:spPr>
          <a:xfrm>
            <a:off x="-39189" y="6630353"/>
            <a:ext cx="2312126" cy="27699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1200">
                <a:solidFill>
                  <a:schemeClr val="dk1"/>
                </a:solidFill>
                <a:latin typeface="Calibri"/>
                <a:ea typeface="Calibri"/>
                <a:cs typeface="Calibri"/>
                <a:sym typeface="Calibri"/>
              </a:rPr>
              <a:t>Ar. Ranju Kamal</a:t>
            </a:r>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29" name="Shape 29"/>
        <p:cNvGrpSpPr/>
        <p:nvPr/>
      </p:nvGrpSpPr>
      <p:grpSpPr>
        <a:xfrm>
          <a:off x="0" y="0"/>
          <a:ext cx="0" cy="0"/>
          <a:chOff x="0" y="0"/>
          <a:chExt cx="0" cy="0"/>
        </a:xfrm>
      </p:grpSpPr>
      <p:sp>
        <p:nvSpPr>
          <p:cNvPr id="30" name="Google Shape;30;p3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3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3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33" name="Google Shape;33;p34"/>
          <p:cNvSpPr txBox="1"/>
          <p:nvPr/>
        </p:nvSpPr>
        <p:spPr>
          <a:xfrm>
            <a:off x="-39189" y="6630353"/>
            <a:ext cx="2312126" cy="27699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1200">
                <a:solidFill>
                  <a:schemeClr val="dk1"/>
                </a:solidFill>
                <a:latin typeface="Calibri"/>
                <a:ea typeface="Calibri"/>
                <a:cs typeface="Calibri"/>
                <a:sym typeface="Calibri"/>
              </a:rPr>
              <a:t>Ar. Ranju Kamal</a:t>
            </a:r>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4" name="Shape 34"/>
        <p:cNvGrpSpPr/>
        <p:nvPr/>
      </p:nvGrpSpPr>
      <p:grpSpPr>
        <a:xfrm>
          <a:off x="0" y="0"/>
          <a:ext cx="0" cy="0"/>
          <a:chOff x="0" y="0"/>
          <a:chExt cx="0" cy="0"/>
        </a:xfrm>
      </p:grpSpPr>
      <p:sp>
        <p:nvSpPr>
          <p:cNvPr id="35" name="Google Shape;35;p35"/>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6" name="Google Shape;36;p35"/>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7" name="Google Shape;37;p3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3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3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40" name="Google Shape;40;p35"/>
          <p:cNvSpPr txBox="1"/>
          <p:nvPr/>
        </p:nvSpPr>
        <p:spPr>
          <a:xfrm>
            <a:off x="-39189" y="6630353"/>
            <a:ext cx="2312126" cy="27699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1200">
                <a:solidFill>
                  <a:schemeClr val="dk1"/>
                </a:solidFill>
                <a:latin typeface="Calibri"/>
                <a:ea typeface="Calibri"/>
                <a:cs typeface="Calibri"/>
                <a:sym typeface="Calibri"/>
              </a:rPr>
              <a:t>Ar. Ranju Kamal</a:t>
            </a:r>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41" name="Shape 41"/>
        <p:cNvGrpSpPr/>
        <p:nvPr/>
      </p:nvGrpSpPr>
      <p:grpSpPr>
        <a:xfrm>
          <a:off x="0" y="0"/>
          <a:ext cx="0" cy="0"/>
          <a:chOff x="0" y="0"/>
          <a:chExt cx="0" cy="0"/>
        </a:xfrm>
      </p:grpSpPr>
      <p:sp>
        <p:nvSpPr>
          <p:cNvPr id="42" name="Google Shape;42;p3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3" name="Google Shape;43;p36"/>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4" name="Google Shape;44;p36"/>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5" name="Google Shape;45;p3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6" name="Google Shape;46;p3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3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48" name="Google Shape;48;p36"/>
          <p:cNvSpPr txBox="1"/>
          <p:nvPr/>
        </p:nvSpPr>
        <p:spPr>
          <a:xfrm>
            <a:off x="-39189" y="6630353"/>
            <a:ext cx="2312126" cy="27699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1200">
                <a:solidFill>
                  <a:schemeClr val="dk1"/>
                </a:solidFill>
                <a:latin typeface="Calibri"/>
                <a:ea typeface="Calibri"/>
                <a:cs typeface="Calibri"/>
                <a:sym typeface="Calibri"/>
              </a:rPr>
              <a:t>Ar. Ranju Kamal</a:t>
            </a:r>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9" name="Shape 49"/>
        <p:cNvGrpSpPr/>
        <p:nvPr/>
      </p:nvGrpSpPr>
      <p:grpSpPr>
        <a:xfrm>
          <a:off x="0" y="0"/>
          <a:ext cx="0" cy="0"/>
          <a:chOff x="0" y="0"/>
          <a:chExt cx="0" cy="0"/>
        </a:xfrm>
      </p:grpSpPr>
      <p:sp>
        <p:nvSpPr>
          <p:cNvPr id="50" name="Google Shape;50;p37"/>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1" name="Google Shape;51;p37"/>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52" name="Google Shape;52;p37"/>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3" name="Google Shape;53;p37"/>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54" name="Google Shape;54;p37"/>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5" name="Google Shape;55;p3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3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3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58" name="Google Shape;58;p37"/>
          <p:cNvSpPr txBox="1"/>
          <p:nvPr/>
        </p:nvSpPr>
        <p:spPr>
          <a:xfrm>
            <a:off x="-39189" y="6630353"/>
            <a:ext cx="2312126" cy="27699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1200">
                <a:solidFill>
                  <a:schemeClr val="dk1"/>
                </a:solidFill>
                <a:latin typeface="Calibri"/>
                <a:ea typeface="Calibri"/>
                <a:cs typeface="Calibri"/>
                <a:sym typeface="Calibri"/>
              </a:rPr>
              <a:t>Ar. Ranju Kamal</a:t>
            </a:r>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9" name="Shape 59"/>
        <p:cNvGrpSpPr/>
        <p:nvPr/>
      </p:nvGrpSpPr>
      <p:grpSpPr>
        <a:xfrm>
          <a:off x="0" y="0"/>
          <a:ext cx="0" cy="0"/>
          <a:chOff x="0" y="0"/>
          <a:chExt cx="0" cy="0"/>
        </a:xfrm>
      </p:grpSpPr>
      <p:sp>
        <p:nvSpPr>
          <p:cNvPr id="60" name="Google Shape;60;p3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1" name="Google Shape;61;p3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2" name="Google Shape;62;p3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3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64" name="Google Shape;64;p38"/>
          <p:cNvSpPr txBox="1"/>
          <p:nvPr/>
        </p:nvSpPr>
        <p:spPr>
          <a:xfrm>
            <a:off x="-39189" y="6630353"/>
            <a:ext cx="2312126" cy="27699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1200">
                <a:solidFill>
                  <a:schemeClr val="dk1"/>
                </a:solidFill>
                <a:latin typeface="Calibri"/>
                <a:ea typeface="Calibri"/>
                <a:cs typeface="Calibri"/>
                <a:sym typeface="Calibri"/>
              </a:rPr>
              <a:t>Ar. Ranju Kamal</a:t>
            </a:r>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65" name="Shape 65"/>
        <p:cNvGrpSpPr/>
        <p:nvPr/>
      </p:nvGrpSpPr>
      <p:grpSpPr>
        <a:xfrm>
          <a:off x="0" y="0"/>
          <a:ext cx="0" cy="0"/>
          <a:chOff x="0" y="0"/>
          <a:chExt cx="0" cy="0"/>
        </a:xfrm>
      </p:grpSpPr>
      <p:sp>
        <p:nvSpPr>
          <p:cNvPr id="66" name="Google Shape;66;p39"/>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7" name="Google Shape;67;p39"/>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68" name="Google Shape;68;p39"/>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9" name="Google Shape;69;p3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3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3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72" name="Google Shape;72;p39"/>
          <p:cNvSpPr txBox="1"/>
          <p:nvPr/>
        </p:nvSpPr>
        <p:spPr>
          <a:xfrm>
            <a:off x="-39189" y="6630353"/>
            <a:ext cx="2312126" cy="27699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1200">
                <a:solidFill>
                  <a:schemeClr val="dk1"/>
                </a:solidFill>
                <a:latin typeface="Calibri"/>
                <a:ea typeface="Calibri"/>
                <a:cs typeface="Calibri"/>
                <a:sym typeface="Calibri"/>
              </a:rPr>
              <a:t>Ar. Ranju Kamal</a:t>
            </a:r>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73" name="Shape 73"/>
        <p:cNvGrpSpPr/>
        <p:nvPr/>
      </p:nvGrpSpPr>
      <p:grpSpPr>
        <a:xfrm>
          <a:off x="0" y="0"/>
          <a:ext cx="0" cy="0"/>
          <a:chOff x="0" y="0"/>
          <a:chExt cx="0" cy="0"/>
        </a:xfrm>
      </p:grpSpPr>
      <p:sp>
        <p:nvSpPr>
          <p:cNvPr id="74" name="Google Shape;74;p40"/>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5" name="Google Shape;75;p40"/>
          <p:cNvSpPr/>
          <p:nvPr>
            <p:ph idx="2" type="pic"/>
          </p:nvPr>
        </p:nvSpPr>
        <p:spPr>
          <a:xfrm>
            <a:off x="5183188" y="987425"/>
            <a:ext cx="6172200" cy="4873625"/>
          </a:xfrm>
          <a:prstGeom prst="rect">
            <a:avLst/>
          </a:prstGeom>
          <a:noFill/>
          <a:ln>
            <a:noFill/>
          </a:ln>
        </p:spPr>
      </p:sp>
      <p:sp>
        <p:nvSpPr>
          <p:cNvPr id="76" name="Google Shape;76;p40"/>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77" name="Google Shape;77;p4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4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4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80" name="Google Shape;80;p40"/>
          <p:cNvSpPr txBox="1"/>
          <p:nvPr/>
        </p:nvSpPr>
        <p:spPr>
          <a:xfrm>
            <a:off x="-39189" y="6630353"/>
            <a:ext cx="2312126" cy="27699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1200">
                <a:solidFill>
                  <a:schemeClr val="dk1"/>
                </a:solidFill>
                <a:latin typeface="Calibri"/>
                <a:ea typeface="Calibri"/>
                <a:cs typeface="Calibri"/>
                <a:sym typeface="Calibri"/>
              </a:rPr>
              <a:t>Ar. Ranju Kamal</a:t>
            </a:r>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81" name="Shape 81"/>
        <p:cNvGrpSpPr/>
        <p:nvPr/>
      </p:nvGrpSpPr>
      <p:grpSpPr>
        <a:xfrm>
          <a:off x="0" y="0"/>
          <a:ext cx="0" cy="0"/>
          <a:chOff x="0" y="0"/>
          <a:chExt cx="0" cy="0"/>
        </a:xfrm>
      </p:grpSpPr>
      <p:sp>
        <p:nvSpPr>
          <p:cNvPr id="82" name="Google Shape;82;p4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3" name="Google Shape;83;p41"/>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4" name="Google Shape;84;p4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5" name="Google Shape;85;p4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6" name="Google Shape;86;p4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87" name="Google Shape;87;p41"/>
          <p:cNvSpPr txBox="1"/>
          <p:nvPr/>
        </p:nvSpPr>
        <p:spPr>
          <a:xfrm>
            <a:off x="-39189" y="6630353"/>
            <a:ext cx="2312126" cy="27699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1200">
                <a:solidFill>
                  <a:schemeClr val="dk1"/>
                </a:solidFill>
                <a:latin typeface="Calibri"/>
                <a:ea typeface="Calibri"/>
                <a:cs typeface="Calibri"/>
                <a:sym typeface="Calibri"/>
              </a:rPr>
              <a:t>Ar. Ranju Kamal</a:t>
            </a:r>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88" name="Shape 88"/>
        <p:cNvGrpSpPr/>
        <p:nvPr/>
      </p:nvGrpSpPr>
      <p:grpSpPr>
        <a:xfrm>
          <a:off x="0" y="0"/>
          <a:ext cx="0" cy="0"/>
          <a:chOff x="0" y="0"/>
          <a:chExt cx="0" cy="0"/>
        </a:xfrm>
      </p:grpSpPr>
      <p:sp>
        <p:nvSpPr>
          <p:cNvPr id="89" name="Google Shape;89;p42"/>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0" name="Google Shape;90;p42"/>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91" name="Google Shape;91;p4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2" name="Google Shape;92;p4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3" name="Google Shape;93;p4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94" name="Google Shape;94;p42"/>
          <p:cNvSpPr txBox="1"/>
          <p:nvPr/>
        </p:nvSpPr>
        <p:spPr>
          <a:xfrm>
            <a:off x="-39189" y="6630353"/>
            <a:ext cx="2312126" cy="27699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1200">
                <a:solidFill>
                  <a:schemeClr val="dk1"/>
                </a:solidFill>
                <a:latin typeface="Calibri"/>
                <a:ea typeface="Calibri"/>
                <a:cs typeface="Calibri"/>
                <a:sym typeface="Calibri"/>
              </a:rPr>
              <a:t>Ar. Ranju Kamal</a:t>
            </a:r>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3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31"/>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3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 name="Google Shape;13;p3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 name="Google Shape;14;p3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7.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hyperlink" Target="https://www.archdaily.com/913780/dust-cracked-walls-and-enchanting-artwork?ad_medium=gallery" TargetMode="Externa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 Id="rId3" Type="http://schemas.openxmlformats.org/officeDocument/2006/relationships/image" Target="../media/image3.png"/><Relationship Id="rId4" Type="http://schemas.openxmlformats.org/officeDocument/2006/relationships/image" Target="../media/image1.png"/><Relationship Id="rId5" Type="http://schemas.openxmlformats.org/officeDocument/2006/relationships/image" Target="../media/image2.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6.xml"/><Relationship Id="rId3" Type="http://schemas.openxmlformats.org/officeDocument/2006/relationships/image" Target="../media/image8.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8.xml"/><Relationship Id="rId3" Type="http://schemas.openxmlformats.org/officeDocument/2006/relationships/image" Target="../media/image10.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9.xml"/><Relationship Id="rId3" Type="http://schemas.openxmlformats.org/officeDocument/2006/relationships/image" Target="../media/image6.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1.xml"/><Relationship Id="rId3" Type="http://schemas.openxmlformats.org/officeDocument/2006/relationships/image" Target="../media/image15.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9.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6.xml"/><Relationship Id="rId3" Type="http://schemas.openxmlformats.org/officeDocument/2006/relationships/image" Target="../media/image18.png"/><Relationship Id="rId4" Type="http://schemas.openxmlformats.org/officeDocument/2006/relationships/image" Target="../media/image13.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7.xml"/><Relationship Id="rId3" Type="http://schemas.openxmlformats.org/officeDocument/2006/relationships/image" Target="../media/image11.png"/><Relationship Id="rId4" Type="http://schemas.openxmlformats.org/officeDocument/2006/relationships/image" Target="../media/image12.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8.xml"/><Relationship Id="rId3" Type="http://schemas.openxmlformats.org/officeDocument/2006/relationships/image" Target="../media/image14.png"/><Relationship Id="rId4" Type="http://schemas.openxmlformats.org/officeDocument/2006/relationships/image" Target="../media/image19.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9.xml"/><Relationship Id="rId3" Type="http://schemas.openxmlformats.org/officeDocument/2006/relationships/hyperlink" Target="https://www.archdaily.com/879953/what-do-the-cracks-in-concrete-structures-mean?ad_source=search&amp;ad_medium=search_result_articles" TargetMode="External"/><Relationship Id="rId4" Type="http://schemas.openxmlformats.org/officeDocument/2006/relationships/hyperlink" Target="https://constrofacilitator.com/the-investigation-of-cracks-and-repair-methods-in-buildings/" TargetMode="Externa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 Id="rId3" Type="http://schemas.openxmlformats.org/officeDocument/2006/relationships/image" Target="../media/image16.png"/><Relationship Id="rId4" Type="http://schemas.openxmlformats.org/officeDocument/2006/relationships/image" Target="../media/image20.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8" name="Shape 98"/>
        <p:cNvGrpSpPr/>
        <p:nvPr/>
      </p:nvGrpSpPr>
      <p:grpSpPr>
        <a:xfrm>
          <a:off x="0" y="0"/>
          <a:ext cx="0" cy="0"/>
          <a:chOff x="0" y="0"/>
          <a:chExt cx="0" cy="0"/>
        </a:xfrm>
      </p:grpSpPr>
      <p:sp>
        <p:nvSpPr>
          <p:cNvPr id="99" name="Google Shape;99;p1"/>
          <p:cNvSpPr/>
          <p:nvPr/>
        </p:nvSpPr>
        <p:spPr>
          <a:xfrm>
            <a:off x="-1"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00" name="Google Shape;100;p1"/>
          <p:cNvSpPr txBox="1"/>
          <p:nvPr>
            <p:ph type="ctrTitle"/>
          </p:nvPr>
        </p:nvSpPr>
        <p:spPr>
          <a:xfrm>
            <a:off x="1214033" y="229534"/>
            <a:ext cx="4563915" cy="985419"/>
          </a:xfrm>
          <a:prstGeom prst="rect">
            <a:avLst/>
          </a:prstGeom>
          <a:noFill/>
          <a:ln>
            <a:noFill/>
          </a:ln>
        </p:spPr>
        <p:txBody>
          <a:bodyPr anchorCtr="0" anchor="ctr" bIns="45700" lIns="91425" spcFirstLastPara="1" rIns="91425" wrap="square" tIns="45700">
            <a:normAutofit fontScale="90000"/>
          </a:bodyPr>
          <a:lstStyle/>
          <a:p>
            <a:pPr indent="0" lvl="0" marL="0" marR="0" rtl="0" algn="l">
              <a:lnSpc>
                <a:spcPct val="90000"/>
              </a:lnSpc>
              <a:spcBef>
                <a:spcPts val="0"/>
              </a:spcBef>
              <a:spcAft>
                <a:spcPts val="0"/>
              </a:spcAft>
              <a:buClr>
                <a:schemeClr val="dk1"/>
              </a:buClr>
              <a:buSzPct val="100000"/>
              <a:buFont typeface="Calibri"/>
              <a:buNone/>
            </a:pPr>
            <a:r>
              <a:rPr b="1" i="0" lang="en-US" sz="4000" u="none" cap="none" strike="noStrike">
                <a:solidFill>
                  <a:schemeClr val="dk1"/>
                </a:solidFill>
                <a:latin typeface="Calibri"/>
                <a:ea typeface="Calibri"/>
                <a:cs typeface="Calibri"/>
                <a:sym typeface="Calibri"/>
              </a:rPr>
              <a:t>         COURSE TITLE</a:t>
            </a:r>
            <a:br>
              <a:rPr b="1" i="0" lang="en-US" sz="4000" u="none" cap="none" strike="noStrike">
                <a:solidFill>
                  <a:schemeClr val="dk1"/>
                </a:solidFill>
                <a:latin typeface="Calibri"/>
                <a:ea typeface="Calibri"/>
                <a:cs typeface="Calibri"/>
                <a:sym typeface="Calibri"/>
              </a:rPr>
            </a:br>
            <a:r>
              <a:rPr b="1" i="0" lang="en-US" sz="4000" u="none" cap="none" strike="noStrike">
                <a:solidFill>
                  <a:srgbClr val="1F3864"/>
                </a:solidFill>
                <a:latin typeface="Calibri"/>
                <a:ea typeface="Calibri"/>
                <a:cs typeface="Calibri"/>
                <a:sym typeface="Calibri"/>
              </a:rPr>
              <a:t>BUILDING TECHNOLOGY</a:t>
            </a:r>
            <a:endParaRPr/>
          </a:p>
        </p:txBody>
      </p:sp>
      <p:sp>
        <p:nvSpPr>
          <p:cNvPr id="101" name="Google Shape;101;p1"/>
          <p:cNvSpPr txBox="1"/>
          <p:nvPr/>
        </p:nvSpPr>
        <p:spPr>
          <a:xfrm>
            <a:off x="1" y="1444487"/>
            <a:ext cx="7192880" cy="5413513"/>
          </a:xfrm>
          <a:prstGeom prst="rect">
            <a:avLst/>
          </a:prstGeom>
          <a:noFill/>
          <a:ln>
            <a:noFill/>
          </a:ln>
        </p:spPr>
        <p:txBody>
          <a:bodyPr anchorCtr="0" anchor="t" bIns="45700" lIns="91425" spcFirstLastPara="1" rIns="91425" wrap="square" tIns="45700">
            <a:normAutofit lnSpcReduction="10000"/>
          </a:bodyPr>
          <a:lstStyle/>
          <a:p>
            <a:pPr indent="63500" lvl="0" marL="0" marR="0" rtl="0" algn="ctr">
              <a:lnSpc>
                <a:spcPct val="90000"/>
              </a:lnSpc>
              <a:spcBef>
                <a:spcPts val="0"/>
              </a:spcBef>
              <a:spcAft>
                <a:spcPts val="0"/>
              </a:spcAft>
              <a:buClr>
                <a:schemeClr val="dk1"/>
              </a:buClr>
              <a:buSzPts val="1000"/>
              <a:buFont typeface="Arial"/>
              <a:buNone/>
            </a:pPr>
            <a:r>
              <a:t/>
            </a:r>
            <a:endParaRPr b="1" sz="1000">
              <a:solidFill>
                <a:schemeClr val="dk1"/>
              </a:solidFill>
              <a:latin typeface="Calibri"/>
              <a:ea typeface="Calibri"/>
              <a:cs typeface="Calibri"/>
              <a:sym typeface="Calibri"/>
            </a:endParaRPr>
          </a:p>
          <a:p>
            <a:pPr indent="0" lvl="0" marL="0" marR="0" rtl="0" algn="ctr">
              <a:lnSpc>
                <a:spcPct val="90000"/>
              </a:lnSpc>
              <a:spcBef>
                <a:spcPts val="1000"/>
              </a:spcBef>
              <a:spcAft>
                <a:spcPts val="0"/>
              </a:spcAft>
              <a:buClr>
                <a:schemeClr val="dk1"/>
              </a:buClr>
              <a:buSzPts val="2800"/>
              <a:buFont typeface="Arial"/>
              <a:buNone/>
            </a:pPr>
            <a:r>
              <a:rPr b="1" lang="en-US" sz="2800">
                <a:solidFill>
                  <a:schemeClr val="dk1"/>
                </a:solidFill>
                <a:latin typeface="Calibri"/>
                <a:ea typeface="Calibri"/>
                <a:cs typeface="Calibri"/>
                <a:sym typeface="Calibri"/>
              </a:rPr>
              <a:t>Chapter 11 - (Week 11) </a:t>
            </a:r>
            <a:endParaRPr/>
          </a:p>
          <a:p>
            <a:pPr indent="0" lvl="0" marL="0" marR="0" rtl="0" algn="ctr">
              <a:lnSpc>
                <a:spcPct val="90000"/>
              </a:lnSpc>
              <a:spcBef>
                <a:spcPts val="1000"/>
              </a:spcBef>
              <a:spcAft>
                <a:spcPts val="0"/>
              </a:spcAft>
              <a:buClr>
                <a:srgbClr val="1F3864"/>
              </a:buClr>
              <a:buSzPts val="2800"/>
              <a:buFont typeface="Arial"/>
              <a:buNone/>
            </a:pPr>
            <a:r>
              <a:rPr b="1" lang="en-US" sz="2800">
                <a:solidFill>
                  <a:srgbClr val="1F3864"/>
                </a:solidFill>
                <a:latin typeface="Calibri"/>
                <a:ea typeface="Calibri"/>
                <a:cs typeface="Calibri"/>
                <a:sym typeface="Calibri"/>
              </a:rPr>
              <a:t>CAUSES AND PREVENTION OF CRACKS IN BUILDING</a:t>
            </a:r>
            <a:endParaRPr/>
          </a:p>
          <a:p>
            <a:pPr indent="177800" lvl="0" marL="0" marR="0" rtl="0" algn="ctr">
              <a:lnSpc>
                <a:spcPct val="90000"/>
              </a:lnSpc>
              <a:spcBef>
                <a:spcPts val="1000"/>
              </a:spcBef>
              <a:spcAft>
                <a:spcPts val="0"/>
              </a:spcAft>
              <a:buClr>
                <a:schemeClr val="dk1"/>
              </a:buClr>
              <a:buSzPts val="2800"/>
              <a:buFont typeface="Arial"/>
              <a:buNone/>
            </a:pPr>
            <a:r>
              <a:t/>
            </a:r>
            <a:endParaRPr b="1" sz="2800">
              <a:solidFill>
                <a:schemeClr val="dk1"/>
              </a:solidFill>
              <a:latin typeface="Calibri"/>
              <a:ea typeface="Calibri"/>
              <a:cs typeface="Calibri"/>
              <a:sym typeface="Calibri"/>
            </a:endParaRPr>
          </a:p>
          <a:p>
            <a:pPr indent="63500" lvl="0" marL="0" marR="0" rtl="0" algn="ctr">
              <a:lnSpc>
                <a:spcPct val="90000"/>
              </a:lnSpc>
              <a:spcBef>
                <a:spcPts val="1000"/>
              </a:spcBef>
              <a:spcAft>
                <a:spcPts val="0"/>
              </a:spcAft>
              <a:buClr>
                <a:schemeClr val="dk1"/>
              </a:buClr>
              <a:buSzPts val="1000"/>
              <a:buFont typeface="Arial"/>
              <a:buNone/>
            </a:pPr>
            <a:r>
              <a:t/>
            </a:r>
            <a:endParaRPr b="1" sz="1000">
              <a:solidFill>
                <a:schemeClr val="dk1"/>
              </a:solidFill>
              <a:latin typeface="Calibri"/>
              <a:ea typeface="Calibri"/>
              <a:cs typeface="Calibri"/>
              <a:sym typeface="Calibri"/>
            </a:endParaRPr>
          </a:p>
          <a:p>
            <a:pPr indent="0" lvl="0" marL="0" marR="0" rtl="0" algn="ctr">
              <a:lnSpc>
                <a:spcPct val="90000"/>
              </a:lnSpc>
              <a:spcBef>
                <a:spcPts val="1000"/>
              </a:spcBef>
              <a:spcAft>
                <a:spcPts val="0"/>
              </a:spcAft>
              <a:buClr>
                <a:schemeClr val="dk1"/>
              </a:buClr>
              <a:buSzPts val="2400"/>
              <a:buFont typeface="Arial"/>
              <a:buNone/>
            </a:pPr>
            <a:r>
              <a:rPr b="1" lang="en-US" sz="2400">
                <a:solidFill>
                  <a:schemeClr val="dk1"/>
                </a:solidFill>
                <a:latin typeface="Calibri"/>
                <a:ea typeface="Calibri"/>
                <a:cs typeface="Calibri"/>
                <a:sym typeface="Calibri"/>
              </a:rPr>
              <a:t>LECTURE – 11</a:t>
            </a:r>
            <a:endParaRPr/>
          </a:p>
          <a:p>
            <a:pPr indent="0" lvl="0" marL="0" marR="0" rtl="0" algn="ctr">
              <a:lnSpc>
                <a:spcPct val="90000"/>
              </a:lnSpc>
              <a:spcBef>
                <a:spcPts val="1000"/>
              </a:spcBef>
              <a:spcAft>
                <a:spcPts val="0"/>
              </a:spcAft>
              <a:buClr>
                <a:srgbClr val="1F3864"/>
              </a:buClr>
              <a:buSzPts val="2400"/>
              <a:buFont typeface="Arial"/>
              <a:buNone/>
            </a:pPr>
            <a:r>
              <a:rPr b="1" lang="en-US" sz="2400">
                <a:solidFill>
                  <a:srgbClr val="1F3864"/>
                </a:solidFill>
                <a:latin typeface="Calibri"/>
                <a:ea typeface="Calibri"/>
                <a:cs typeface="Calibri"/>
                <a:sym typeface="Calibri"/>
              </a:rPr>
              <a:t>Causes and prevention of cracks in building</a:t>
            </a:r>
            <a:endParaRPr sz="2400">
              <a:solidFill>
                <a:srgbClr val="1F3864"/>
              </a:solidFill>
              <a:latin typeface="Calibri"/>
              <a:ea typeface="Calibri"/>
              <a:cs typeface="Calibri"/>
              <a:sym typeface="Calibri"/>
            </a:endParaRPr>
          </a:p>
          <a:p>
            <a:pPr indent="63500" lvl="0" marL="0" marR="0" rtl="0" algn="ctr">
              <a:lnSpc>
                <a:spcPct val="90000"/>
              </a:lnSpc>
              <a:spcBef>
                <a:spcPts val="1000"/>
              </a:spcBef>
              <a:spcAft>
                <a:spcPts val="0"/>
              </a:spcAft>
              <a:buClr>
                <a:schemeClr val="dk1"/>
              </a:buClr>
              <a:buSzPts val="1000"/>
              <a:buFont typeface="Arial"/>
              <a:buNone/>
            </a:pPr>
            <a:r>
              <a:t/>
            </a:r>
            <a:endParaRPr b="1" sz="1000">
              <a:solidFill>
                <a:schemeClr val="dk1"/>
              </a:solidFill>
              <a:latin typeface="Calibri"/>
              <a:ea typeface="Calibri"/>
              <a:cs typeface="Calibri"/>
              <a:sym typeface="Calibri"/>
            </a:endParaRPr>
          </a:p>
          <a:p>
            <a:pPr indent="63500" lvl="0" marL="0" marR="0" rtl="0" algn="ctr">
              <a:lnSpc>
                <a:spcPct val="90000"/>
              </a:lnSpc>
              <a:spcBef>
                <a:spcPts val="1000"/>
              </a:spcBef>
              <a:spcAft>
                <a:spcPts val="0"/>
              </a:spcAft>
              <a:buClr>
                <a:schemeClr val="dk1"/>
              </a:buClr>
              <a:buSzPts val="1000"/>
              <a:buFont typeface="Arial"/>
              <a:buNone/>
            </a:pPr>
            <a:r>
              <a:t/>
            </a:r>
            <a:endParaRPr b="1" sz="1000">
              <a:solidFill>
                <a:schemeClr val="dk1"/>
              </a:solidFill>
              <a:latin typeface="Calibri"/>
              <a:ea typeface="Calibri"/>
              <a:cs typeface="Calibri"/>
              <a:sym typeface="Calibri"/>
            </a:endParaRPr>
          </a:p>
          <a:p>
            <a:pPr indent="127000" lvl="0" marL="0" marR="0" rtl="0" algn="ctr">
              <a:lnSpc>
                <a:spcPct val="90000"/>
              </a:lnSpc>
              <a:spcBef>
                <a:spcPts val="1000"/>
              </a:spcBef>
              <a:spcAft>
                <a:spcPts val="0"/>
              </a:spcAft>
              <a:buClr>
                <a:schemeClr val="dk1"/>
              </a:buClr>
              <a:buSzPts val="2000"/>
              <a:buFont typeface="Arial"/>
              <a:buNone/>
            </a:pPr>
            <a:r>
              <a:t/>
            </a:r>
            <a:endParaRPr b="1" sz="2000">
              <a:solidFill>
                <a:schemeClr val="dk1"/>
              </a:solidFill>
              <a:latin typeface="Calibri"/>
              <a:ea typeface="Calibri"/>
              <a:cs typeface="Calibri"/>
              <a:sym typeface="Calibri"/>
            </a:endParaRPr>
          </a:p>
          <a:p>
            <a:pPr indent="0" lvl="0" marL="0" marR="0" rtl="0" algn="ctr">
              <a:lnSpc>
                <a:spcPct val="90000"/>
              </a:lnSpc>
              <a:spcBef>
                <a:spcPts val="1000"/>
              </a:spcBef>
              <a:spcAft>
                <a:spcPts val="0"/>
              </a:spcAft>
              <a:buClr>
                <a:srgbClr val="1F3864"/>
              </a:buClr>
              <a:buSzPts val="2000"/>
              <a:buFont typeface="Arial"/>
              <a:buNone/>
            </a:pPr>
            <a:r>
              <a:rPr b="1" lang="en-US" sz="2000">
                <a:solidFill>
                  <a:srgbClr val="1F3864"/>
                </a:solidFill>
                <a:latin typeface="Calibri"/>
                <a:ea typeface="Calibri"/>
                <a:cs typeface="Calibri"/>
                <a:sym typeface="Calibri"/>
              </a:rPr>
              <a:t>Ar. Ranju Kamal</a:t>
            </a:r>
            <a:endParaRPr/>
          </a:p>
          <a:p>
            <a:pPr indent="0" lvl="0" marL="0" marR="0" rtl="0" algn="ctr">
              <a:lnSpc>
                <a:spcPct val="90000"/>
              </a:lnSpc>
              <a:spcBef>
                <a:spcPts val="1000"/>
              </a:spcBef>
              <a:spcAft>
                <a:spcPts val="0"/>
              </a:spcAft>
              <a:buClr>
                <a:srgbClr val="1F3864"/>
              </a:buClr>
              <a:buSzPts val="2000"/>
              <a:buFont typeface="Arial"/>
              <a:buNone/>
            </a:pPr>
            <a:r>
              <a:rPr b="1" lang="en-US" sz="2000">
                <a:solidFill>
                  <a:srgbClr val="1F3864"/>
                </a:solidFill>
                <a:latin typeface="Calibri"/>
                <a:ea typeface="Calibri"/>
                <a:cs typeface="Calibri"/>
                <a:sym typeface="Calibri"/>
              </a:rPr>
              <a:t>Lecturer</a:t>
            </a:r>
            <a:endParaRPr/>
          </a:p>
          <a:p>
            <a:pPr indent="0" lvl="0" marL="0" marR="0" rtl="0" algn="ctr">
              <a:lnSpc>
                <a:spcPct val="90000"/>
              </a:lnSpc>
              <a:spcBef>
                <a:spcPts val="1000"/>
              </a:spcBef>
              <a:spcAft>
                <a:spcPts val="0"/>
              </a:spcAft>
              <a:buClr>
                <a:srgbClr val="1F3864"/>
              </a:buClr>
              <a:buSzPts val="2000"/>
              <a:buFont typeface="Arial"/>
              <a:buNone/>
            </a:pPr>
            <a:r>
              <a:rPr b="1" lang="en-US" sz="2000">
                <a:solidFill>
                  <a:srgbClr val="1F3864"/>
                </a:solidFill>
                <a:latin typeface="Calibri"/>
                <a:ea typeface="Calibri"/>
                <a:cs typeface="Calibri"/>
                <a:sym typeface="Calibri"/>
              </a:rPr>
              <a:t>Advanced college of engineering and management, Nepal</a:t>
            </a:r>
            <a:endParaRPr/>
          </a:p>
          <a:p>
            <a:pPr indent="0" lvl="0" marL="0" marR="0" rtl="0" algn="ctr">
              <a:lnSpc>
                <a:spcPct val="90000"/>
              </a:lnSpc>
              <a:spcBef>
                <a:spcPts val="1000"/>
              </a:spcBef>
              <a:spcAft>
                <a:spcPts val="0"/>
              </a:spcAft>
              <a:buClr>
                <a:srgbClr val="1F3864"/>
              </a:buClr>
              <a:buSzPts val="2000"/>
              <a:buFont typeface="Arial"/>
              <a:buNone/>
            </a:pPr>
            <a:r>
              <a:rPr b="1" lang="en-US" sz="2000">
                <a:solidFill>
                  <a:srgbClr val="1F3864"/>
                </a:solidFill>
                <a:latin typeface="Calibri"/>
                <a:ea typeface="Calibri"/>
                <a:cs typeface="Calibri"/>
                <a:sym typeface="Calibri"/>
              </a:rPr>
              <a:t>Affiliated to Tribhuvan University</a:t>
            </a:r>
            <a:endParaRPr/>
          </a:p>
        </p:txBody>
      </p:sp>
      <p:pic>
        <p:nvPicPr>
          <p:cNvPr descr="A view of a city from a window&#10;&#10;Description automatically generated" id="102" name="Google Shape;102;p1"/>
          <p:cNvPicPr preferRelativeResize="0"/>
          <p:nvPr/>
        </p:nvPicPr>
        <p:blipFill rotWithShape="1">
          <a:blip r:embed="rId3">
            <a:alphaModFix/>
          </a:blip>
          <a:srcRect b="0" l="38149" r="20900" t="0"/>
          <a:stretch/>
        </p:blipFill>
        <p:spPr>
          <a:xfrm>
            <a:off x="6864626" y="9"/>
            <a:ext cx="5327374" cy="6862811"/>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6" name="Shape 106"/>
        <p:cNvGrpSpPr/>
        <p:nvPr/>
      </p:nvGrpSpPr>
      <p:grpSpPr>
        <a:xfrm>
          <a:off x="0" y="0"/>
          <a:ext cx="0" cy="0"/>
          <a:chOff x="0" y="0"/>
          <a:chExt cx="0" cy="0"/>
        </a:xfrm>
      </p:grpSpPr>
      <p:sp>
        <p:nvSpPr>
          <p:cNvPr id="107" name="Google Shape;107;p2"/>
          <p:cNvSpPr txBox="1"/>
          <p:nvPr>
            <p:ph type="title"/>
          </p:nvPr>
        </p:nvSpPr>
        <p:spPr>
          <a:xfrm>
            <a:off x="3047999" y="152455"/>
            <a:ext cx="6573078" cy="509518"/>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rgbClr val="002060"/>
              </a:buClr>
              <a:buSzPct val="100000"/>
              <a:buFont typeface="Times New Roman"/>
              <a:buNone/>
            </a:pPr>
            <a:r>
              <a:rPr b="1" i="0" lang="en-US" sz="4000" u="none" cap="none" strike="noStrike">
                <a:solidFill>
                  <a:srgbClr val="002060"/>
                </a:solidFill>
                <a:latin typeface="Times New Roman"/>
                <a:ea typeface="Times New Roman"/>
                <a:cs typeface="Times New Roman"/>
                <a:sym typeface="Times New Roman"/>
              </a:rPr>
              <a:t>LEARNING OUTCOMES</a:t>
            </a:r>
            <a:endParaRPr/>
          </a:p>
        </p:txBody>
      </p:sp>
      <p:grpSp>
        <p:nvGrpSpPr>
          <p:cNvPr id="108" name="Google Shape;108;p2"/>
          <p:cNvGrpSpPr/>
          <p:nvPr/>
        </p:nvGrpSpPr>
        <p:grpSpPr>
          <a:xfrm>
            <a:off x="92764" y="684719"/>
            <a:ext cx="4964145" cy="5488561"/>
            <a:chOff x="0" y="22746"/>
            <a:chExt cx="4964145" cy="5488561"/>
          </a:xfrm>
        </p:grpSpPr>
        <p:sp>
          <p:nvSpPr>
            <p:cNvPr id="109" name="Google Shape;109;p2"/>
            <p:cNvSpPr/>
            <p:nvPr/>
          </p:nvSpPr>
          <p:spPr>
            <a:xfrm>
              <a:off x="0" y="642666"/>
              <a:ext cx="4964145" cy="1058400"/>
            </a:xfrm>
            <a:prstGeom prst="rect">
              <a:avLst/>
            </a:prstGeom>
            <a:solidFill>
              <a:schemeClr val="lt1">
                <a:alpha val="89803"/>
              </a:schemeClr>
            </a:solidFill>
            <a:ln cap="flat" cmpd="sng" w="9525">
              <a:solidFill>
                <a:srgbClr val="599BD5"/>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 name="Google Shape;110;p2"/>
            <p:cNvSpPr/>
            <p:nvPr/>
          </p:nvSpPr>
          <p:spPr>
            <a:xfrm>
              <a:off x="248207" y="22746"/>
              <a:ext cx="3474901" cy="1239840"/>
            </a:xfrm>
            <a:prstGeom prst="roundRect">
              <a:avLst>
                <a:gd fmla="val 16667" name="adj"/>
              </a:avLst>
            </a:prstGeom>
            <a:gradFill>
              <a:gsLst>
                <a:gs pos="0">
                  <a:srgbClr val="AFCAE9"/>
                </a:gs>
                <a:gs pos="50000">
                  <a:srgbClr val="A0C1E4"/>
                </a:gs>
                <a:gs pos="100000">
                  <a:srgbClr val="8FB8E4"/>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 name="Google Shape;111;p2"/>
            <p:cNvSpPr txBox="1"/>
            <p:nvPr/>
          </p:nvSpPr>
          <p:spPr>
            <a:xfrm>
              <a:off x="308731" y="83270"/>
              <a:ext cx="3353853" cy="1118792"/>
            </a:xfrm>
            <a:prstGeom prst="rect">
              <a:avLst/>
            </a:prstGeom>
            <a:noFill/>
            <a:ln>
              <a:noFill/>
            </a:ln>
          </p:spPr>
          <p:txBody>
            <a:bodyPr anchorCtr="0" anchor="ctr" bIns="0" lIns="131325" spcFirstLastPara="1" rIns="131325" wrap="square" tIns="0">
              <a:noAutofit/>
            </a:bodyPr>
            <a:lstStyle/>
            <a:p>
              <a:pPr indent="0" lvl="0" marL="0" marR="0" rtl="0" algn="l">
                <a:lnSpc>
                  <a:spcPct val="90000"/>
                </a:lnSpc>
                <a:spcBef>
                  <a:spcPts val="0"/>
                </a:spcBef>
                <a:spcAft>
                  <a:spcPts val="0"/>
                </a:spcAft>
                <a:buClr>
                  <a:schemeClr val="dk1"/>
                </a:buClr>
                <a:buSzPts val="2000"/>
                <a:buFont typeface="Calibri"/>
                <a:buNone/>
              </a:pPr>
              <a:r>
                <a:rPr b="1" lang="en-US" sz="2000">
                  <a:solidFill>
                    <a:schemeClr val="dk1"/>
                  </a:solidFill>
                  <a:latin typeface="Times New Roman"/>
                  <a:ea typeface="Times New Roman"/>
                  <a:cs typeface="Times New Roman"/>
                  <a:sym typeface="Times New Roman"/>
                </a:rPr>
                <a:t>1.Cracks in different components of buildings (walls, roofs, floors, plasters, windows, RCC, joints etc.)</a:t>
              </a:r>
              <a:endParaRPr sz="2000">
                <a:solidFill>
                  <a:schemeClr val="dk1"/>
                </a:solidFill>
                <a:latin typeface="Calibri"/>
                <a:ea typeface="Calibri"/>
                <a:cs typeface="Calibri"/>
                <a:sym typeface="Calibri"/>
              </a:endParaRPr>
            </a:p>
          </p:txBody>
        </p:sp>
        <p:sp>
          <p:nvSpPr>
            <p:cNvPr id="112" name="Google Shape;112;p2"/>
            <p:cNvSpPr/>
            <p:nvPr/>
          </p:nvSpPr>
          <p:spPr>
            <a:xfrm>
              <a:off x="0" y="2547787"/>
              <a:ext cx="4964145" cy="1058400"/>
            </a:xfrm>
            <a:prstGeom prst="rect">
              <a:avLst/>
            </a:prstGeom>
            <a:solidFill>
              <a:schemeClr val="lt1">
                <a:alpha val="89803"/>
              </a:schemeClr>
            </a:solidFill>
            <a:ln cap="flat" cmpd="sng" w="9525">
              <a:solidFill>
                <a:srgbClr val="599BD5"/>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 name="Google Shape;113;p2"/>
            <p:cNvSpPr/>
            <p:nvPr/>
          </p:nvSpPr>
          <p:spPr>
            <a:xfrm>
              <a:off x="248207" y="1927866"/>
              <a:ext cx="3474901" cy="1239840"/>
            </a:xfrm>
            <a:prstGeom prst="roundRect">
              <a:avLst>
                <a:gd fmla="val 16667" name="adj"/>
              </a:avLst>
            </a:prstGeom>
            <a:gradFill>
              <a:gsLst>
                <a:gs pos="0">
                  <a:srgbClr val="AFCAE9"/>
                </a:gs>
                <a:gs pos="50000">
                  <a:srgbClr val="A0C1E4"/>
                </a:gs>
                <a:gs pos="100000">
                  <a:srgbClr val="8FB8E4"/>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 name="Google Shape;114;p2"/>
            <p:cNvSpPr txBox="1"/>
            <p:nvPr/>
          </p:nvSpPr>
          <p:spPr>
            <a:xfrm>
              <a:off x="308731" y="1988390"/>
              <a:ext cx="3353853" cy="1118792"/>
            </a:xfrm>
            <a:prstGeom prst="rect">
              <a:avLst/>
            </a:prstGeom>
            <a:noFill/>
            <a:ln>
              <a:noFill/>
            </a:ln>
          </p:spPr>
          <p:txBody>
            <a:bodyPr anchorCtr="0" anchor="ctr" bIns="0" lIns="131325" spcFirstLastPara="1" rIns="131325" wrap="square" tIns="0">
              <a:noAutofit/>
            </a:bodyPr>
            <a:lstStyle/>
            <a:p>
              <a:pPr indent="0" lvl="0" marL="0" marR="0" rtl="0" algn="l">
                <a:lnSpc>
                  <a:spcPct val="90000"/>
                </a:lnSpc>
                <a:spcBef>
                  <a:spcPts val="0"/>
                </a:spcBef>
                <a:spcAft>
                  <a:spcPts val="0"/>
                </a:spcAft>
                <a:buClr>
                  <a:schemeClr val="dk1"/>
                </a:buClr>
                <a:buSzPts val="2000"/>
                <a:buFont typeface="Calibri"/>
                <a:buNone/>
              </a:pPr>
              <a:r>
                <a:rPr b="1" lang="en-US" sz="2000">
                  <a:solidFill>
                    <a:schemeClr val="dk1"/>
                  </a:solidFill>
                  <a:latin typeface="Calibri"/>
                  <a:ea typeface="Calibri"/>
                  <a:cs typeface="Calibri"/>
                  <a:sym typeface="Calibri"/>
                </a:rPr>
                <a:t>2</a:t>
              </a:r>
              <a:r>
                <a:rPr b="1" lang="en-US" sz="2000">
                  <a:solidFill>
                    <a:schemeClr val="dk1"/>
                  </a:solidFill>
                  <a:latin typeface="Times New Roman"/>
                  <a:ea typeface="Times New Roman"/>
                  <a:cs typeface="Times New Roman"/>
                  <a:sym typeface="Times New Roman"/>
                </a:rPr>
                <a:t>. Causes of cracks in building</a:t>
              </a:r>
              <a:endParaRPr/>
            </a:p>
          </p:txBody>
        </p:sp>
        <p:sp>
          <p:nvSpPr>
            <p:cNvPr id="115" name="Google Shape;115;p2"/>
            <p:cNvSpPr/>
            <p:nvPr/>
          </p:nvSpPr>
          <p:spPr>
            <a:xfrm>
              <a:off x="0" y="4452907"/>
              <a:ext cx="4964145" cy="1058400"/>
            </a:xfrm>
            <a:prstGeom prst="rect">
              <a:avLst/>
            </a:prstGeom>
            <a:solidFill>
              <a:schemeClr val="lt1">
                <a:alpha val="89803"/>
              </a:schemeClr>
            </a:solidFill>
            <a:ln cap="flat" cmpd="sng" w="9525">
              <a:solidFill>
                <a:srgbClr val="599BD5"/>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 name="Google Shape;116;p2"/>
            <p:cNvSpPr/>
            <p:nvPr/>
          </p:nvSpPr>
          <p:spPr>
            <a:xfrm>
              <a:off x="248207" y="3832987"/>
              <a:ext cx="3474901" cy="1239840"/>
            </a:xfrm>
            <a:prstGeom prst="roundRect">
              <a:avLst>
                <a:gd fmla="val 16667" name="adj"/>
              </a:avLst>
            </a:prstGeom>
            <a:gradFill>
              <a:gsLst>
                <a:gs pos="0">
                  <a:srgbClr val="AFCAE9"/>
                </a:gs>
                <a:gs pos="50000">
                  <a:srgbClr val="A0C1E4"/>
                </a:gs>
                <a:gs pos="100000">
                  <a:srgbClr val="8FB8E4"/>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 name="Google Shape;117;p2"/>
            <p:cNvSpPr txBox="1"/>
            <p:nvPr/>
          </p:nvSpPr>
          <p:spPr>
            <a:xfrm>
              <a:off x="308731" y="3893511"/>
              <a:ext cx="3353853" cy="1118792"/>
            </a:xfrm>
            <a:prstGeom prst="rect">
              <a:avLst/>
            </a:prstGeom>
            <a:noFill/>
            <a:ln>
              <a:noFill/>
            </a:ln>
          </p:spPr>
          <p:txBody>
            <a:bodyPr anchorCtr="0" anchor="ctr" bIns="0" lIns="131325" spcFirstLastPara="1" rIns="131325" wrap="square" tIns="0">
              <a:noAutofit/>
            </a:bodyPr>
            <a:lstStyle/>
            <a:p>
              <a:pPr indent="0" lvl="0" marL="0" marR="0" rtl="0" algn="l">
                <a:lnSpc>
                  <a:spcPct val="90000"/>
                </a:lnSpc>
                <a:spcBef>
                  <a:spcPts val="0"/>
                </a:spcBef>
                <a:spcAft>
                  <a:spcPts val="0"/>
                </a:spcAft>
                <a:buClr>
                  <a:schemeClr val="dk1"/>
                </a:buClr>
                <a:buSzPts val="2000"/>
                <a:buFont typeface="Noto Sans Symbols"/>
                <a:buNone/>
              </a:pPr>
              <a:r>
                <a:rPr b="1" lang="en-US" sz="2000">
                  <a:solidFill>
                    <a:schemeClr val="dk1"/>
                  </a:solidFill>
                  <a:latin typeface="Times New Roman"/>
                  <a:ea typeface="Times New Roman"/>
                  <a:cs typeface="Times New Roman"/>
                  <a:sym typeface="Times New Roman"/>
                </a:rPr>
                <a:t>3.Repair of Cracks</a:t>
              </a:r>
              <a:endParaRPr sz="2000">
                <a:solidFill>
                  <a:schemeClr val="dk1"/>
                </a:solidFill>
                <a:latin typeface="Calibri"/>
                <a:ea typeface="Calibri"/>
                <a:cs typeface="Calibri"/>
                <a:sym typeface="Calibri"/>
              </a:endParaRPr>
            </a:p>
          </p:txBody>
        </p:sp>
      </p:grpSp>
      <p:sp>
        <p:nvSpPr>
          <p:cNvPr id="118" name="Google Shape;118;p2"/>
          <p:cNvSpPr txBox="1"/>
          <p:nvPr/>
        </p:nvSpPr>
        <p:spPr>
          <a:xfrm>
            <a:off x="5264127" y="983800"/>
            <a:ext cx="6609217" cy="830997"/>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Clr>
                <a:schemeClr val="dk1"/>
              </a:buClr>
              <a:buSzPts val="2400"/>
              <a:buFont typeface="Times New Roman"/>
              <a:buNone/>
            </a:pPr>
            <a:r>
              <a:rPr b="1" lang="en-US" sz="2400">
                <a:solidFill>
                  <a:schemeClr val="dk1"/>
                </a:solidFill>
                <a:latin typeface="Times New Roman"/>
                <a:ea typeface="Times New Roman"/>
                <a:cs typeface="Times New Roman"/>
                <a:sym typeface="Times New Roman"/>
              </a:rPr>
              <a:t>At the end of the session students will  get acquainted to:</a:t>
            </a:r>
            <a:endParaRPr/>
          </a:p>
        </p:txBody>
      </p:sp>
      <p:sp>
        <p:nvSpPr>
          <p:cNvPr id="119" name="Google Shape;119;p2"/>
          <p:cNvSpPr txBox="1"/>
          <p:nvPr/>
        </p:nvSpPr>
        <p:spPr>
          <a:xfrm>
            <a:off x="5929146" y="6011361"/>
            <a:ext cx="5844208" cy="92333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Times New Roman"/>
                <a:ea typeface="Times New Roman"/>
                <a:cs typeface="Times New Roman"/>
                <a:sym typeface="Times New Roman"/>
              </a:rPr>
              <a:t>Figure :Cracks (Source: </a:t>
            </a:r>
            <a:r>
              <a:rPr b="0" lang="en-US" sz="1800">
                <a:solidFill>
                  <a:schemeClr val="dk1"/>
                </a:solidFill>
                <a:latin typeface="Times New Roman"/>
                <a:ea typeface="Times New Roman"/>
                <a:cs typeface="Times New Roman"/>
                <a:sym typeface="Times New Roman"/>
              </a:rPr>
              <a:t>Stouhi,D.( 2019,March 30):Online)</a:t>
            </a:r>
            <a:endParaRPr/>
          </a:p>
          <a:p>
            <a:pPr indent="0" lvl="0" marL="0" marR="0" rtl="0" algn="l">
              <a:spcBef>
                <a:spcPts val="0"/>
              </a:spcBef>
              <a:spcAft>
                <a:spcPts val="0"/>
              </a:spcAft>
              <a:buNone/>
            </a:pPr>
            <a:r>
              <a:rPr lang="en-US" sz="1800" u="sng">
                <a:solidFill>
                  <a:schemeClr val="dk1"/>
                </a:solidFill>
                <a:latin typeface="Times New Roman"/>
                <a:ea typeface="Times New Roman"/>
                <a:cs typeface="Times New Roman"/>
                <a:sym typeface="Times New Roman"/>
                <a:hlinkClick r:id="rId3">
                  <a:extLst>
                    <a:ext uri="{A12FA001-AC4F-418D-AE19-62706E023703}">
                      <ahyp:hlinkClr val="tx"/>
                    </a:ext>
                  </a:extLst>
                </a:hlinkClick>
              </a:rPr>
              <a:t>https://www.archdaily.com/913780/dust-cracked-walls-and-enchanting-artwork?ad_medium=gallery</a:t>
            </a:r>
            <a:r>
              <a:rPr lang="en-US" sz="1800">
                <a:solidFill>
                  <a:schemeClr val="dk1"/>
                </a:solidFill>
                <a:latin typeface="Times New Roman"/>
                <a:ea typeface="Times New Roman"/>
                <a:cs typeface="Times New Roman"/>
                <a:sym typeface="Times New Roman"/>
              </a:rPr>
              <a:t> </a:t>
            </a:r>
            <a:endParaRPr sz="1800">
              <a:solidFill>
                <a:schemeClr val="dk1"/>
              </a:solidFill>
              <a:latin typeface="Times New Roman"/>
              <a:ea typeface="Times New Roman"/>
              <a:cs typeface="Times New Roman"/>
              <a:sym typeface="Times New Roman"/>
            </a:endParaRPr>
          </a:p>
        </p:txBody>
      </p:sp>
      <p:pic>
        <p:nvPicPr>
          <p:cNvPr id="120" name="Google Shape;120;p2"/>
          <p:cNvPicPr preferRelativeResize="0"/>
          <p:nvPr/>
        </p:nvPicPr>
        <p:blipFill rotWithShape="1">
          <a:blip r:embed="rId4">
            <a:alphaModFix/>
          </a:blip>
          <a:srcRect b="0" l="0" r="0" t="0"/>
          <a:stretch/>
        </p:blipFill>
        <p:spPr>
          <a:xfrm>
            <a:off x="5475970" y="1875841"/>
            <a:ext cx="6397375" cy="3998359"/>
          </a:xfrm>
          <a:prstGeom prst="rect">
            <a:avLst/>
          </a:prstGeom>
          <a:noFill/>
          <a:ln>
            <a:noFill/>
          </a:ln>
        </p:spPr>
      </p:pic>
      <p:sp>
        <p:nvSpPr>
          <p:cNvPr id="121" name="Google Shape;121;p2"/>
          <p:cNvSpPr/>
          <p:nvPr/>
        </p:nvSpPr>
        <p:spPr>
          <a:xfrm>
            <a:off x="7152370" y="2534689"/>
            <a:ext cx="1052945" cy="1025237"/>
          </a:xfrm>
          <a:prstGeom prst="ellipse">
            <a:avLst/>
          </a:prstGeom>
          <a:noFill/>
          <a:ln cap="flat" cmpd="sng" w="28575">
            <a:solidFill>
              <a:srgbClr val="FF00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1" sz="1800">
              <a:solidFill>
                <a:schemeClr val="lt1"/>
              </a:solidFill>
              <a:latin typeface="Calibri"/>
              <a:ea typeface="Calibri"/>
              <a:cs typeface="Calibri"/>
              <a:sym typeface="Calibri"/>
            </a:endParaRPr>
          </a:p>
        </p:txBody>
      </p:sp>
      <p:sp>
        <p:nvSpPr>
          <p:cNvPr id="122" name="Google Shape;122;p2"/>
          <p:cNvSpPr/>
          <p:nvPr/>
        </p:nvSpPr>
        <p:spPr>
          <a:xfrm>
            <a:off x="8324777" y="2271453"/>
            <a:ext cx="1052945" cy="1025237"/>
          </a:xfrm>
          <a:prstGeom prst="ellipse">
            <a:avLst/>
          </a:prstGeom>
          <a:noFill/>
          <a:ln cap="flat" cmpd="sng" w="28575">
            <a:solidFill>
              <a:srgbClr val="FF00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1" sz="1800">
              <a:solidFill>
                <a:schemeClr val="lt1"/>
              </a:solidFill>
              <a:latin typeface="Calibri"/>
              <a:ea typeface="Calibri"/>
              <a:cs typeface="Calibri"/>
              <a:sym typeface="Calibri"/>
            </a:endParaRPr>
          </a:p>
        </p:txBody>
      </p:sp>
      <p:sp>
        <p:nvSpPr>
          <p:cNvPr id="123" name="Google Shape;123;p2"/>
          <p:cNvSpPr/>
          <p:nvPr/>
        </p:nvSpPr>
        <p:spPr>
          <a:xfrm>
            <a:off x="6812520" y="4848963"/>
            <a:ext cx="1052945" cy="1025237"/>
          </a:xfrm>
          <a:prstGeom prst="ellipse">
            <a:avLst/>
          </a:prstGeom>
          <a:noFill/>
          <a:ln cap="flat" cmpd="sng" w="28575">
            <a:solidFill>
              <a:srgbClr val="FF00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1" sz="1800">
              <a:solidFill>
                <a:schemeClr val="lt1"/>
              </a:solidFill>
              <a:latin typeface="Calibri"/>
              <a:ea typeface="Calibri"/>
              <a:cs typeface="Calibri"/>
              <a:sym typeface="Calibri"/>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7" name="Shape 127"/>
        <p:cNvGrpSpPr/>
        <p:nvPr/>
      </p:nvGrpSpPr>
      <p:grpSpPr>
        <a:xfrm>
          <a:off x="0" y="0"/>
          <a:ext cx="0" cy="0"/>
          <a:chOff x="0" y="0"/>
          <a:chExt cx="0" cy="0"/>
        </a:xfrm>
      </p:grpSpPr>
      <p:sp>
        <p:nvSpPr>
          <p:cNvPr id="128" name="Google Shape;128;p3"/>
          <p:cNvSpPr txBox="1"/>
          <p:nvPr/>
        </p:nvSpPr>
        <p:spPr>
          <a:xfrm>
            <a:off x="300814" y="1120167"/>
            <a:ext cx="8566095" cy="4154984"/>
          </a:xfrm>
          <a:prstGeom prst="rect">
            <a:avLst/>
          </a:prstGeom>
          <a:noFill/>
          <a:ln>
            <a:noFill/>
          </a:ln>
        </p:spPr>
        <p:txBody>
          <a:bodyPr anchorCtr="0" anchor="t" bIns="45700" lIns="91425" spcFirstLastPara="1" rIns="91425" wrap="square" tIns="45700">
            <a:spAutoFit/>
          </a:bodyPr>
          <a:lstStyle/>
          <a:p>
            <a:pPr indent="-342900" lvl="0" marL="342900" marR="0" rtl="0" algn="just">
              <a:spcBef>
                <a:spcPts val="0"/>
              </a:spcBef>
              <a:spcAft>
                <a:spcPts val="0"/>
              </a:spcAft>
              <a:buClr>
                <a:schemeClr val="dk1"/>
              </a:buClr>
              <a:buSzPts val="2400"/>
              <a:buFont typeface="Arial"/>
              <a:buChar char="•"/>
            </a:pPr>
            <a:r>
              <a:rPr lang="en-US" sz="2400">
                <a:solidFill>
                  <a:schemeClr val="dk1"/>
                </a:solidFill>
                <a:latin typeface="Times New Roman"/>
                <a:ea typeface="Times New Roman"/>
                <a:cs typeface="Times New Roman"/>
                <a:sym typeface="Times New Roman"/>
              </a:rPr>
              <a:t>Occurrence of various crack patterns in the building during construction, after completion when it is subjected to super imposed load or during the service life, is a common phenomenon. [1]</a:t>
            </a:r>
            <a:endParaRPr/>
          </a:p>
          <a:p>
            <a:pPr indent="-342900" lvl="0" marL="342900" marR="0" rtl="0" algn="just">
              <a:spcBef>
                <a:spcPts val="0"/>
              </a:spcBef>
              <a:spcAft>
                <a:spcPts val="0"/>
              </a:spcAft>
              <a:buClr>
                <a:schemeClr val="dk1"/>
              </a:buClr>
              <a:buSzPts val="2400"/>
              <a:buFont typeface="Arial"/>
              <a:buChar char="•"/>
            </a:pPr>
            <a:r>
              <a:rPr lang="en-US" sz="2400">
                <a:solidFill>
                  <a:schemeClr val="dk1"/>
                </a:solidFill>
                <a:latin typeface="Times New Roman"/>
                <a:ea typeface="Times New Roman"/>
                <a:cs typeface="Times New Roman"/>
                <a:sym typeface="Times New Roman"/>
              </a:rPr>
              <a:t>A building component develops cracks whenever the stress in the components exceeds its strength. [1]</a:t>
            </a:r>
            <a:endParaRPr/>
          </a:p>
          <a:p>
            <a:pPr indent="-342900" lvl="0" marL="342900" marR="0" rtl="0" algn="just">
              <a:spcBef>
                <a:spcPts val="0"/>
              </a:spcBef>
              <a:spcAft>
                <a:spcPts val="0"/>
              </a:spcAft>
              <a:buClr>
                <a:schemeClr val="dk1"/>
              </a:buClr>
              <a:buSzPts val="2400"/>
              <a:buFont typeface="Arial"/>
              <a:buChar char="•"/>
            </a:pPr>
            <a:r>
              <a:rPr lang="en-US" sz="2400">
                <a:solidFill>
                  <a:schemeClr val="dk1"/>
                </a:solidFill>
                <a:latin typeface="Times New Roman"/>
                <a:ea typeface="Times New Roman"/>
                <a:cs typeface="Times New Roman"/>
                <a:sym typeface="Times New Roman"/>
              </a:rPr>
              <a:t>Stress in the building component could be caused by externally applied forces, such as dead, live, wind or seismic loads, foundation settlement etc. or it could be induced internally due to thermal movements, moisture changes, elastic deformation, chemical action etc. [1]</a:t>
            </a:r>
            <a:endParaRPr/>
          </a:p>
        </p:txBody>
      </p:sp>
      <p:sp>
        <p:nvSpPr>
          <p:cNvPr id="129" name="Google Shape;129;p3"/>
          <p:cNvSpPr txBox="1"/>
          <p:nvPr/>
        </p:nvSpPr>
        <p:spPr>
          <a:xfrm>
            <a:off x="284814" y="359764"/>
            <a:ext cx="2773180"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3600">
                <a:solidFill>
                  <a:schemeClr val="dk1"/>
                </a:solidFill>
                <a:latin typeface="Times New Roman"/>
                <a:ea typeface="Times New Roman"/>
                <a:cs typeface="Times New Roman"/>
                <a:sym typeface="Times New Roman"/>
              </a:rPr>
              <a:t>CRACKS</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3" name="Shape 133"/>
        <p:cNvGrpSpPr/>
        <p:nvPr/>
      </p:nvGrpSpPr>
      <p:grpSpPr>
        <a:xfrm>
          <a:off x="0" y="0"/>
          <a:ext cx="0" cy="0"/>
          <a:chOff x="0" y="0"/>
          <a:chExt cx="0" cy="0"/>
        </a:xfrm>
      </p:grpSpPr>
      <p:sp>
        <p:nvSpPr>
          <p:cNvPr id="134" name="Google Shape;134;p4"/>
          <p:cNvSpPr txBox="1"/>
          <p:nvPr/>
        </p:nvSpPr>
        <p:spPr>
          <a:xfrm>
            <a:off x="271161" y="1006095"/>
            <a:ext cx="8755669" cy="2677656"/>
          </a:xfrm>
          <a:prstGeom prst="rect">
            <a:avLst/>
          </a:prstGeom>
          <a:noFill/>
          <a:ln>
            <a:noFill/>
          </a:ln>
        </p:spPr>
        <p:txBody>
          <a:bodyPr anchorCtr="0" anchor="t" bIns="45700" lIns="91425" spcFirstLastPara="1" rIns="91425" wrap="square" tIns="45700">
            <a:spAutoFit/>
          </a:bodyPr>
          <a:lstStyle/>
          <a:p>
            <a:pPr indent="-342900" lvl="0" marL="342900" marR="0" rtl="0" algn="just">
              <a:spcBef>
                <a:spcPts val="0"/>
              </a:spcBef>
              <a:spcAft>
                <a:spcPts val="0"/>
              </a:spcAft>
              <a:buClr>
                <a:srgbClr val="303030"/>
              </a:buClr>
              <a:buSzPts val="2400"/>
              <a:buFont typeface="Arial"/>
              <a:buChar char="•"/>
            </a:pPr>
            <a:r>
              <a:rPr b="0" i="0" lang="en-US" sz="2400">
                <a:solidFill>
                  <a:srgbClr val="303030"/>
                </a:solidFill>
                <a:latin typeface="Times New Roman"/>
                <a:ea typeface="Times New Roman"/>
                <a:cs typeface="Times New Roman"/>
                <a:sym typeface="Times New Roman"/>
              </a:rPr>
              <a:t>Cracks, which could be classified according to their thickness as fissures or fractures, are serious problems in the construction industry that can negatively affect aesthetics, durability and, most importantly, the structural characteristics of a project.[2] </a:t>
            </a:r>
            <a:endParaRPr/>
          </a:p>
          <a:p>
            <a:pPr indent="-342900" lvl="0" marL="342900" marR="0" rtl="0" algn="just">
              <a:spcBef>
                <a:spcPts val="0"/>
              </a:spcBef>
              <a:spcAft>
                <a:spcPts val="0"/>
              </a:spcAft>
              <a:buClr>
                <a:srgbClr val="303030"/>
              </a:buClr>
              <a:buSzPts val="2400"/>
              <a:buFont typeface="Arial"/>
              <a:buChar char="•"/>
            </a:pPr>
            <a:r>
              <a:rPr b="0" i="0" lang="en-US" sz="2400">
                <a:solidFill>
                  <a:srgbClr val="303030"/>
                </a:solidFill>
                <a:latin typeface="Times New Roman"/>
                <a:ea typeface="Times New Roman"/>
                <a:cs typeface="Times New Roman"/>
                <a:sym typeface="Times New Roman"/>
              </a:rPr>
              <a:t>They can happen anywhere, but occur especially in walls, beams, columns, and slabs, and usually, are caused by strains not considered in the design.[2]</a:t>
            </a:r>
            <a:endParaRPr sz="2400">
              <a:solidFill>
                <a:schemeClr val="dk1"/>
              </a:solidFill>
              <a:latin typeface="Times New Roman"/>
              <a:ea typeface="Times New Roman"/>
              <a:cs typeface="Times New Roman"/>
              <a:sym typeface="Times New Roman"/>
            </a:endParaRPr>
          </a:p>
        </p:txBody>
      </p:sp>
      <p:sp>
        <p:nvSpPr>
          <p:cNvPr id="135" name="Google Shape;135;p4"/>
          <p:cNvSpPr txBox="1"/>
          <p:nvPr/>
        </p:nvSpPr>
        <p:spPr>
          <a:xfrm>
            <a:off x="298466" y="0"/>
            <a:ext cx="2773180"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3600">
                <a:solidFill>
                  <a:schemeClr val="dk1"/>
                </a:solidFill>
                <a:latin typeface="Times New Roman"/>
                <a:ea typeface="Times New Roman"/>
                <a:cs typeface="Times New Roman"/>
                <a:sym typeface="Times New Roman"/>
              </a:rPr>
              <a:t>CRACKS</a:t>
            </a:r>
            <a:endParaRPr/>
          </a:p>
        </p:txBody>
      </p:sp>
      <p:sp>
        <p:nvSpPr>
          <p:cNvPr id="136" name="Google Shape;136;p4"/>
          <p:cNvSpPr txBox="1"/>
          <p:nvPr/>
        </p:nvSpPr>
        <p:spPr>
          <a:xfrm>
            <a:off x="298466" y="3596685"/>
            <a:ext cx="8728364" cy="3046988"/>
          </a:xfrm>
          <a:prstGeom prst="rect">
            <a:avLst/>
          </a:prstGeom>
          <a:noFill/>
          <a:ln>
            <a:noFill/>
          </a:ln>
        </p:spPr>
        <p:txBody>
          <a:bodyPr anchorCtr="0" anchor="t" bIns="45700" lIns="91425" spcFirstLastPara="1" rIns="91425" wrap="square" tIns="45700">
            <a:spAutoFit/>
          </a:bodyPr>
          <a:lstStyle/>
          <a:p>
            <a:pPr indent="-342900" lvl="0" marL="342900" marR="0" rtl="0" algn="just">
              <a:spcBef>
                <a:spcPts val="0"/>
              </a:spcBef>
              <a:spcAft>
                <a:spcPts val="0"/>
              </a:spcAft>
              <a:buClr>
                <a:srgbClr val="303030"/>
              </a:buClr>
              <a:buSzPts val="2400"/>
              <a:buFont typeface="Arial"/>
              <a:buChar char="•"/>
            </a:pPr>
            <a:r>
              <a:rPr b="0" i="0" lang="en-US" sz="2400">
                <a:solidFill>
                  <a:srgbClr val="303030"/>
                </a:solidFill>
                <a:latin typeface="Times New Roman"/>
                <a:ea typeface="Times New Roman"/>
                <a:cs typeface="Times New Roman"/>
                <a:sym typeface="Times New Roman"/>
              </a:rPr>
              <a:t>Fractures are usually of lesser severity. In general, they appear more on the surface of the structure. They are narrow and elongated, with openings less than 0.5mm. Sometimes they are not even visible to the naked eye. [2]</a:t>
            </a:r>
            <a:endParaRPr/>
          </a:p>
          <a:p>
            <a:pPr indent="-342900" lvl="0" marL="342900" marR="0" rtl="0" algn="just">
              <a:spcBef>
                <a:spcPts val="0"/>
              </a:spcBef>
              <a:spcAft>
                <a:spcPts val="0"/>
              </a:spcAft>
              <a:buClr>
                <a:srgbClr val="303030"/>
              </a:buClr>
              <a:buSzPts val="2400"/>
              <a:buFont typeface="Arial"/>
              <a:buChar char="•"/>
            </a:pPr>
            <a:r>
              <a:rPr b="0" i="0" lang="en-US" sz="2400">
                <a:solidFill>
                  <a:srgbClr val="303030"/>
                </a:solidFill>
                <a:latin typeface="Times New Roman"/>
                <a:ea typeface="Times New Roman"/>
                <a:cs typeface="Times New Roman"/>
                <a:sym typeface="Times New Roman"/>
              </a:rPr>
              <a:t>Generally, they do not imply structural problems but can lead to more serious consequences. It is important to note if the fracture grows over time or remains stable, because it may be the first stage of a fissure.[2]</a:t>
            </a:r>
            <a:endParaRPr sz="2400">
              <a:solidFill>
                <a:schemeClr val="dk1"/>
              </a:solidFill>
              <a:latin typeface="Times New Roman"/>
              <a:ea typeface="Times New Roman"/>
              <a:cs typeface="Times New Roman"/>
              <a:sym typeface="Times New Roman"/>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0" name="Shape 140"/>
        <p:cNvGrpSpPr/>
        <p:nvPr/>
      </p:nvGrpSpPr>
      <p:grpSpPr>
        <a:xfrm>
          <a:off x="0" y="0"/>
          <a:ext cx="0" cy="0"/>
          <a:chOff x="0" y="0"/>
          <a:chExt cx="0" cy="0"/>
        </a:xfrm>
      </p:grpSpPr>
      <p:sp>
        <p:nvSpPr>
          <p:cNvPr id="141" name="Google Shape;141;p5"/>
          <p:cNvSpPr txBox="1"/>
          <p:nvPr/>
        </p:nvSpPr>
        <p:spPr>
          <a:xfrm>
            <a:off x="284814" y="359764"/>
            <a:ext cx="2773180"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3600">
                <a:solidFill>
                  <a:schemeClr val="dk1"/>
                </a:solidFill>
                <a:latin typeface="Times New Roman"/>
                <a:ea typeface="Times New Roman"/>
                <a:cs typeface="Times New Roman"/>
                <a:sym typeface="Times New Roman"/>
              </a:rPr>
              <a:t>CRACKS</a:t>
            </a:r>
            <a:endParaRPr/>
          </a:p>
        </p:txBody>
      </p:sp>
      <p:sp>
        <p:nvSpPr>
          <p:cNvPr id="142" name="Google Shape;142;p5"/>
          <p:cNvSpPr txBox="1"/>
          <p:nvPr/>
        </p:nvSpPr>
        <p:spPr>
          <a:xfrm>
            <a:off x="284814" y="1102344"/>
            <a:ext cx="8893692" cy="1938992"/>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0" i="0" lang="en-US" sz="2400">
                <a:solidFill>
                  <a:srgbClr val="303030"/>
                </a:solidFill>
                <a:latin typeface="Times New Roman"/>
                <a:ea typeface="Times New Roman"/>
                <a:cs typeface="Times New Roman"/>
                <a:sym typeface="Times New Roman"/>
              </a:rPr>
              <a:t>If not looked after, the next stage or a fracture could lead to deeper openings of 0.5 to 1.5mm. They can be seen without difficulty and are much more dangerous than the fractures because the rupture of the structural element has already occurred and can affect the safety of the part.[2]</a:t>
            </a:r>
            <a:endParaRPr sz="2400">
              <a:solidFill>
                <a:schemeClr val="dk1"/>
              </a:solidFill>
              <a:latin typeface="Times New Roman"/>
              <a:ea typeface="Times New Roman"/>
              <a:cs typeface="Times New Roman"/>
              <a:sym typeface="Times New Roman"/>
            </a:endParaRPr>
          </a:p>
        </p:txBody>
      </p:sp>
      <p:sp>
        <p:nvSpPr>
          <p:cNvPr id="143" name="Google Shape;143;p5"/>
          <p:cNvSpPr txBox="1"/>
          <p:nvPr/>
        </p:nvSpPr>
        <p:spPr>
          <a:xfrm>
            <a:off x="284815" y="3216500"/>
            <a:ext cx="8781548" cy="3046988"/>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0" i="0" lang="en-US" sz="2400">
                <a:solidFill>
                  <a:srgbClr val="303030"/>
                </a:solidFill>
                <a:latin typeface="Times New Roman"/>
                <a:ea typeface="Times New Roman"/>
                <a:cs typeface="Times New Roman"/>
                <a:sym typeface="Times New Roman"/>
              </a:rPr>
              <a:t>Fissures are slits with openings greater than 1.5mm, deep and well highlighted. With this magnitude, it allows air and water to penetrate the interior of the part, which requires immediate attention. [2]</a:t>
            </a:r>
            <a:endParaRPr/>
          </a:p>
          <a:p>
            <a:pPr indent="0" lvl="0" marL="0" marR="0" rtl="0" algn="just">
              <a:spcBef>
                <a:spcPts val="0"/>
              </a:spcBef>
              <a:spcAft>
                <a:spcPts val="0"/>
              </a:spcAft>
              <a:buNone/>
            </a:pPr>
            <a:r>
              <a:t/>
            </a:r>
            <a:endParaRPr b="0" i="0" sz="2400">
              <a:solidFill>
                <a:srgbClr val="303030"/>
              </a:solidFill>
              <a:latin typeface="Times New Roman"/>
              <a:ea typeface="Times New Roman"/>
              <a:cs typeface="Times New Roman"/>
              <a:sym typeface="Times New Roman"/>
            </a:endParaRPr>
          </a:p>
          <a:p>
            <a:pPr indent="0" lvl="0" marL="0" marR="0" rtl="0" algn="just">
              <a:spcBef>
                <a:spcPts val="0"/>
              </a:spcBef>
              <a:spcAft>
                <a:spcPts val="0"/>
              </a:spcAft>
              <a:buNone/>
            </a:pPr>
            <a:r>
              <a:rPr b="0" i="0" lang="en-US" sz="2400">
                <a:solidFill>
                  <a:srgbClr val="303030"/>
                </a:solidFill>
                <a:latin typeface="Times New Roman"/>
                <a:ea typeface="Times New Roman"/>
                <a:cs typeface="Times New Roman"/>
                <a:sym typeface="Times New Roman"/>
              </a:rPr>
              <a:t>They may cause corrosion of the armature or undesired chemical reactions in the material. One should not simply close them without researching the causes and provide the solution to the problem that caused it.[2]</a:t>
            </a:r>
            <a:endParaRPr sz="2400">
              <a:solidFill>
                <a:schemeClr val="dk1"/>
              </a:solidFill>
              <a:latin typeface="Times New Roman"/>
              <a:ea typeface="Times New Roman"/>
              <a:cs typeface="Times New Roman"/>
              <a:sym typeface="Times New Roman"/>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7" name="Shape 147"/>
        <p:cNvGrpSpPr/>
        <p:nvPr/>
      </p:nvGrpSpPr>
      <p:grpSpPr>
        <a:xfrm>
          <a:off x="0" y="0"/>
          <a:ext cx="0" cy="0"/>
          <a:chOff x="0" y="0"/>
          <a:chExt cx="0" cy="0"/>
        </a:xfrm>
      </p:grpSpPr>
      <p:sp>
        <p:nvSpPr>
          <p:cNvPr id="148" name="Google Shape;148;p6"/>
          <p:cNvSpPr txBox="1"/>
          <p:nvPr/>
        </p:nvSpPr>
        <p:spPr>
          <a:xfrm>
            <a:off x="284814" y="359764"/>
            <a:ext cx="2773180"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3600">
                <a:solidFill>
                  <a:schemeClr val="dk1"/>
                </a:solidFill>
                <a:latin typeface="Times New Roman"/>
                <a:ea typeface="Times New Roman"/>
                <a:cs typeface="Times New Roman"/>
                <a:sym typeface="Times New Roman"/>
              </a:rPr>
              <a:t>CRACKS</a:t>
            </a:r>
            <a:endParaRPr/>
          </a:p>
        </p:txBody>
      </p:sp>
      <p:sp>
        <p:nvSpPr>
          <p:cNvPr id="149" name="Google Shape;149;p6"/>
          <p:cNvSpPr txBox="1"/>
          <p:nvPr/>
        </p:nvSpPr>
        <p:spPr>
          <a:xfrm>
            <a:off x="284814" y="1102344"/>
            <a:ext cx="8212205" cy="830997"/>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0" i="0" lang="en-US" sz="2400">
                <a:solidFill>
                  <a:srgbClr val="303030"/>
                </a:solidFill>
                <a:latin typeface="Times New Roman"/>
                <a:ea typeface="Times New Roman"/>
                <a:cs typeface="Times New Roman"/>
                <a:sym typeface="Times New Roman"/>
              </a:rPr>
              <a:t>The main reasons that may be related to the occurrence of these cracks are the following:</a:t>
            </a:r>
            <a:endParaRPr sz="2400">
              <a:solidFill>
                <a:schemeClr val="dk1"/>
              </a:solidFill>
              <a:latin typeface="Times New Roman"/>
              <a:ea typeface="Times New Roman"/>
              <a:cs typeface="Times New Roman"/>
              <a:sym typeface="Times New Roman"/>
            </a:endParaRPr>
          </a:p>
        </p:txBody>
      </p:sp>
      <p:sp>
        <p:nvSpPr>
          <p:cNvPr id="150" name="Google Shape;150;p6"/>
          <p:cNvSpPr txBox="1"/>
          <p:nvPr/>
        </p:nvSpPr>
        <p:spPr>
          <a:xfrm>
            <a:off x="569486" y="2181330"/>
            <a:ext cx="11053025" cy="830997"/>
          </a:xfrm>
          <a:prstGeom prst="rect">
            <a:avLst/>
          </a:prstGeom>
          <a:noFill/>
          <a:ln>
            <a:noFill/>
          </a:ln>
        </p:spPr>
        <p:txBody>
          <a:bodyPr anchorCtr="0" anchor="t" bIns="45700" lIns="91425" spcFirstLastPara="1" rIns="91425" wrap="square" tIns="45700">
            <a:spAutoFit/>
          </a:bodyPr>
          <a:lstStyle/>
          <a:p>
            <a:pPr indent="-342900" lvl="0" marL="342900" marR="0" rtl="0" algn="just">
              <a:spcBef>
                <a:spcPts val="0"/>
              </a:spcBef>
              <a:spcAft>
                <a:spcPts val="0"/>
              </a:spcAft>
              <a:buClr>
                <a:srgbClr val="303030"/>
              </a:buClr>
              <a:buSzPts val="2400"/>
              <a:buFont typeface="Arial"/>
              <a:buChar char="•"/>
            </a:pPr>
            <a:r>
              <a:rPr b="1" i="0" lang="en-US" sz="2400">
                <a:solidFill>
                  <a:srgbClr val="303030"/>
                </a:solidFill>
                <a:latin typeface="Times New Roman"/>
                <a:ea typeface="Times New Roman"/>
                <a:cs typeface="Times New Roman"/>
                <a:sym typeface="Times New Roman"/>
              </a:rPr>
              <a:t>Unplanned structural impairment</a:t>
            </a:r>
            <a:r>
              <a:rPr b="0" i="0" lang="en-US" sz="2400">
                <a:solidFill>
                  <a:srgbClr val="303030"/>
                </a:solidFill>
                <a:latin typeface="Times New Roman"/>
                <a:ea typeface="Times New Roman"/>
                <a:cs typeface="Times New Roman"/>
                <a:sym typeface="Times New Roman"/>
              </a:rPr>
              <a:t>: due to poorly designed calculations and inadequately overload predictions;[2]</a:t>
            </a:r>
            <a:endParaRPr/>
          </a:p>
        </p:txBody>
      </p:sp>
      <p:sp>
        <p:nvSpPr>
          <p:cNvPr id="151" name="Google Shape;151;p6"/>
          <p:cNvSpPr txBox="1"/>
          <p:nvPr/>
        </p:nvSpPr>
        <p:spPr>
          <a:xfrm>
            <a:off x="569487" y="3012327"/>
            <a:ext cx="11053026" cy="1938992"/>
          </a:xfrm>
          <a:prstGeom prst="rect">
            <a:avLst/>
          </a:prstGeom>
          <a:noFill/>
          <a:ln>
            <a:noFill/>
          </a:ln>
        </p:spPr>
        <p:txBody>
          <a:bodyPr anchorCtr="0" anchor="t" bIns="45700" lIns="91425" spcFirstLastPara="1" rIns="91425" wrap="square" tIns="45700">
            <a:spAutoFit/>
          </a:bodyPr>
          <a:lstStyle/>
          <a:p>
            <a:pPr indent="-342900" lvl="0" marL="342900" marR="0" rtl="0" algn="just">
              <a:spcBef>
                <a:spcPts val="0"/>
              </a:spcBef>
              <a:spcAft>
                <a:spcPts val="0"/>
              </a:spcAft>
              <a:buClr>
                <a:srgbClr val="303030"/>
              </a:buClr>
              <a:buSzPts val="2400"/>
              <a:buFont typeface="Arial"/>
              <a:buChar char="•"/>
            </a:pPr>
            <a:r>
              <a:rPr b="1" i="0" lang="en-US" sz="2400">
                <a:solidFill>
                  <a:srgbClr val="303030"/>
                </a:solidFill>
                <a:latin typeface="Times New Roman"/>
                <a:ea typeface="Times New Roman"/>
                <a:cs typeface="Times New Roman"/>
                <a:sym typeface="Times New Roman"/>
              </a:rPr>
              <a:t>Unforeseen accommodation of constructive elements: </a:t>
            </a:r>
            <a:r>
              <a:rPr i="0" lang="en-US" sz="2400">
                <a:solidFill>
                  <a:srgbClr val="303030"/>
                </a:solidFill>
                <a:latin typeface="Times New Roman"/>
                <a:ea typeface="Times New Roman"/>
                <a:cs typeface="Times New Roman"/>
                <a:sym typeface="Times New Roman"/>
              </a:rPr>
              <a:t>Whenever a building is built, there is a settlement of the ground, a settlement to a greater or lesser degree. Thus, depending on how the foundation was made, one part of the construction can yield more than the other and with that displacement, it could cause cracks, known in the technical area as differential repression</a:t>
            </a:r>
            <a:r>
              <a:rPr b="0" i="0" lang="en-US" sz="2400">
                <a:solidFill>
                  <a:srgbClr val="303030"/>
                </a:solidFill>
                <a:latin typeface="Times New Roman"/>
                <a:ea typeface="Times New Roman"/>
                <a:cs typeface="Times New Roman"/>
                <a:sym typeface="Times New Roman"/>
              </a:rPr>
              <a:t>;[2]</a:t>
            </a:r>
            <a:endParaRPr/>
          </a:p>
        </p:txBody>
      </p:sp>
      <p:sp>
        <p:nvSpPr>
          <p:cNvPr id="152" name="Google Shape;152;p6"/>
          <p:cNvSpPr txBox="1"/>
          <p:nvPr/>
        </p:nvSpPr>
        <p:spPr>
          <a:xfrm>
            <a:off x="569487" y="4924659"/>
            <a:ext cx="11053026" cy="1569660"/>
          </a:xfrm>
          <a:prstGeom prst="rect">
            <a:avLst/>
          </a:prstGeom>
          <a:noFill/>
          <a:ln>
            <a:noFill/>
          </a:ln>
        </p:spPr>
        <p:txBody>
          <a:bodyPr anchorCtr="0" anchor="t" bIns="45700" lIns="91425" spcFirstLastPara="1" rIns="91425" wrap="square" tIns="45700">
            <a:spAutoFit/>
          </a:bodyPr>
          <a:lstStyle/>
          <a:p>
            <a:pPr indent="-342900" lvl="0" marL="342900" marR="0" rtl="0" algn="just">
              <a:spcBef>
                <a:spcPts val="0"/>
              </a:spcBef>
              <a:spcAft>
                <a:spcPts val="0"/>
              </a:spcAft>
              <a:buClr>
                <a:srgbClr val="303030"/>
              </a:buClr>
              <a:buSzPts val="2400"/>
              <a:buFont typeface="Arial"/>
              <a:buChar char="•"/>
            </a:pPr>
            <a:r>
              <a:rPr b="1" i="0" lang="en-US" sz="2400">
                <a:solidFill>
                  <a:srgbClr val="303030"/>
                </a:solidFill>
                <a:latin typeface="Times New Roman"/>
                <a:ea typeface="Times New Roman"/>
                <a:cs typeface="Times New Roman"/>
                <a:sym typeface="Times New Roman"/>
              </a:rPr>
              <a:t>Early removal of shoring elements: </a:t>
            </a:r>
            <a:r>
              <a:rPr i="0" lang="en-US" sz="2400">
                <a:solidFill>
                  <a:srgbClr val="303030"/>
                </a:solidFill>
                <a:latin typeface="Times New Roman"/>
                <a:ea typeface="Times New Roman"/>
                <a:cs typeface="Times New Roman"/>
                <a:sym typeface="Times New Roman"/>
              </a:rPr>
              <a:t>during the construction phase it is necessary to wait for the structural parts to acquire a minimum resistance before the shoring is removed. For example, slabs and beams should remain supported for at least 28 days</a:t>
            </a:r>
            <a:r>
              <a:rPr b="1" i="0" lang="en-US" sz="2400">
                <a:solidFill>
                  <a:srgbClr val="303030"/>
                </a:solidFill>
                <a:latin typeface="Times New Roman"/>
                <a:ea typeface="Times New Roman"/>
                <a:cs typeface="Times New Roman"/>
                <a:sym typeface="Times New Roman"/>
              </a:rPr>
              <a:t>;[2]</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6" name="Shape 156"/>
        <p:cNvGrpSpPr/>
        <p:nvPr/>
      </p:nvGrpSpPr>
      <p:grpSpPr>
        <a:xfrm>
          <a:off x="0" y="0"/>
          <a:ext cx="0" cy="0"/>
          <a:chOff x="0" y="0"/>
          <a:chExt cx="0" cy="0"/>
        </a:xfrm>
      </p:grpSpPr>
      <p:sp>
        <p:nvSpPr>
          <p:cNvPr id="157" name="Google Shape;157;p7"/>
          <p:cNvSpPr txBox="1"/>
          <p:nvPr/>
        </p:nvSpPr>
        <p:spPr>
          <a:xfrm>
            <a:off x="569487" y="740719"/>
            <a:ext cx="8609019" cy="1569660"/>
          </a:xfrm>
          <a:prstGeom prst="rect">
            <a:avLst/>
          </a:prstGeom>
          <a:noFill/>
          <a:ln>
            <a:noFill/>
          </a:ln>
        </p:spPr>
        <p:txBody>
          <a:bodyPr anchorCtr="0" anchor="t" bIns="45700" lIns="91425" spcFirstLastPara="1" rIns="91425" wrap="square" tIns="45700">
            <a:spAutoFit/>
          </a:bodyPr>
          <a:lstStyle/>
          <a:p>
            <a:pPr indent="-342900" lvl="0" marL="342900" marR="0" rtl="0" algn="just">
              <a:spcBef>
                <a:spcPts val="0"/>
              </a:spcBef>
              <a:spcAft>
                <a:spcPts val="0"/>
              </a:spcAft>
              <a:buClr>
                <a:srgbClr val="303030"/>
              </a:buClr>
              <a:buSzPts val="2400"/>
              <a:buFont typeface="Arial"/>
              <a:buChar char="•"/>
            </a:pPr>
            <a:r>
              <a:rPr b="1" i="0" lang="en-US" sz="2400">
                <a:solidFill>
                  <a:srgbClr val="303030"/>
                </a:solidFill>
                <a:latin typeface="Times New Roman"/>
                <a:ea typeface="Times New Roman"/>
                <a:cs typeface="Times New Roman"/>
                <a:sym typeface="Times New Roman"/>
              </a:rPr>
              <a:t>Thermal expansion: </a:t>
            </a:r>
            <a:r>
              <a:rPr i="0" lang="en-US" sz="2400">
                <a:solidFill>
                  <a:srgbClr val="303030"/>
                </a:solidFill>
                <a:latin typeface="Times New Roman"/>
                <a:ea typeface="Times New Roman"/>
                <a:cs typeface="Times New Roman"/>
                <a:sym typeface="Times New Roman"/>
              </a:rPr>
              <a:t>some parts of the building are more or less exposed to the sun during periods of the day, thus dilate or retract more than others, which can cause cracks, such as a slab that dilates with the sun causing the cracks</a:t>
            </a:r>
            <a:r>
              <a:rPr b="0" i="0" lang="en-US" sz="2400">
                <a:solidFill>
                  <a:srgbClr val="303030"/>
                </a:solidFill>
                <a:latin typeface="Times New Roman"/>
                <a:ea typeface="Times New Roman"/>
                <a:cs typeface="Times New Roman"/>
                <a:sym typeface="Times New Roman"/>
              </a:rPr>
              <a:t>;[2]</a:t>
            </a:r>
            <a:endParaRPr/>
          </a:p>
        </p:txBody>
      </p:sp>
      <p:sp>
        <p:nvSpPr>
          <p:cNvPr id="158" name="Google Shape;158;p7"/>
          <p:cNvSpPr txBox="1"/>
          <p:nvPr/>
        </p:nvSpPr>
        <p:spPr>
          <a:xfrm>
            <a:off x="569487" y="2310379"/>
            <a:ext cx="11053026" cy="4308872"/>
          </a:xfrm>
          <a:prstGeom prst="rect">
            <a:avLst/>
          </a:prstGeom>
          <a:noFill/>
          <a:ln>
            <a:noFill/>
          </a:ln>
        </p:spPr>
        <p:txBody>
          <a:bodyPr anchorCtr="0" anchor="t" bIns="45700" lIns="91425" spcFirstLastPara="1" rIns="91425" wrap="square" tIns="45700">
            <a:spAutoFit/>
          </a:bodyPr>
          <a:lstStyle/>
          <a:p>
            <a:pPr indent="-342900" lvl="0" marL="342900" marR="0" rtl="0" algn="just">
              <a:spcBef>
                <a:spcPts val="0"/>
              </a:spcBef>
              <a:spcAft>
                <a:spcPts val="0"/>
              </a:spcAft>
              <a:buClr>
                <a:srgbClr val="303030"/>
              </a:buClr>
              <a:buSzPts val="2400"/>
              <a:buFont typeface="Arial"/>
              <a:buChar char="•"/>
            </a:pPr>
            <a:r>
              <a:rPr b="1" i="0" lang="en-US" sz="2400">
                <a:solidFill>
                  <a:srgbClr val="303030"/>
                </a:solidFill>
                <a:latin typeface="Times New Roman"/>
                <a:ea typeface="Times New Roman"/>
                <a:cs typeface="Times New Roman"/>
                <a:sym typeface="Times New Roman"/>
              </a:rPr>
              <a:t>Material retraction: </a:t>
            </a:r>
            <a:r>
              <a:rPr i="0" lang="en-US" sz="2400">
                <a:solidFill>
                  <a:srgbClr val="303030"/>
                </a:solidFill>
                <a:latin typeface="Times New Roman"/>
                <a:ea typeface="Times New Roman"/>
                <a:cs typeface="Times New Roman"/>
                <a:sym typeface="Times New Roman"/>
              </a:rPr>
              <a:t>it is the loss of water by chemical reactions or evaporation in the coating layers and in concrete pieces such as slabs, pillars, and beams. For example, paint in the drying period, grout mortar, slab upon receiving too much sun and chemical reactions of the cement, these occur when there is the loss of moisture and thus the parts retract, their size is reduced and can arise cracks</a:t>
            </a:r>
            <a:r>
              <a:rPr b="0" i="0" lang="en-US" sz="2400">
                <a:solidFill>
                  <a:srgbClr val="303030"/>
                </a:solidFill>
                <a:latin typeface="Times New Roman"/>
                <a:ea typeface="Times New Roman"/>
                <a:cs typeface="Times New Roman"/>
                <a:sym typeface="Times New Roman"/>
              </a:rPr>
              <a:t>;[2]</a:t>
            </a:r>
            <a:endParaRPr/>
          </a:p>
          <a:p>
            <a:pPr indent="-342900" lvl="0" marL="342900" marR="0" rtl="0" algn="just">
              <a:spcBef>
                <a:spcPts val="1200"/>
              </a:spcBef>
              <a:spcAft>
                <a:spcPts val="0"/>
              </a:spcAft>
              <a:buClr>
                <a:srgbClr val="303030"/>
              </a:buClr>
              <a:buSzPts val="2400"/>
              <a:buFont typeface="Arial"/>
              <a:buChar char="•"/>
            </a:pPr>
            <a:r>
              <a:rPr b="1" i="0" lang="en-US" sz="2400">
                <a:solidFill>
                  <a:srgbClr val="303030"/>
                </a:solidFill>
                <a:latin typeface="Times New Roman"/>
                <a:ea typeface="Times New Roman"/>
                <a:cs typeface="Times New Roman"/>
                <a:sym typeface="Times New Roman"/>
              </a:rPr>
              <a:t>Infiltration:</a:t>
            </a:r>
            <a:r>
              <a:rPr b="0" i="0" lang="en-US" sz="2400">
                <a:solidFill>
                  <a:srgbClr val="303030"/>
                </a:solidFill>
                <a:latin typeface="Times New Roman"/>
                <a:ea typeface="Times New Roman"/>
                <a:cs typeface="Times New Roman"/>
                <a:sym typeface="Times New Roman"/>
              </a:rPr>
              <a:t> when there is a leak or poor waterproofing of the slab or reservoirs of water enter the part, in the case of concrete the water will penetrate and will gradually reach the iron armature causing oxidation and, consequently, increasing the diameter of the bars, which will result in the pressure of the concrete and hence the beginning of the cracks. The consequence of this will be the fall of parts of the concrete, leaving the ironwork exposed, accelerating the process of corrosion[2]</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2" name="Shape 162"/>
        <p:cNvGrpSpPr/>
        <p:nvPr/>
      </p:nvGrpSpPr>
      <p:grpSpPr>
        <a:xfrm>
          <a:off x="0" y="0"/>
          <a:ext cx="0" cy="0"/>
          <a:chOff x="0" y="0"/>
          <a:chExt cx="0" cy="0"/>
        </a:xfrm>
      </p:grpSpPr>
      <p:sp>
        <p:nvSpPr>
          <p:cNvPr id="163" name="Google Shape;163;p8"/>
          <p:cNvSpPr txBox="1"/>
          <p:nvPr/>
        </p:nvSpPr>
        <p:spPr>
          <a:xfrm>
            <a:off x="569487" y="1094402"/>
            <a:ext cx="8609019" cy="1569660"/>
          </a:xfrm>
          <a:prstGeom prst="rect">
            <a:avLst/>
          </a:prstGeom>
          <a:noFill/>
          <a:ln>
            <a:noFill/>
          </a:ln>
        </p:spPr>
        <p:txBody>
          <a:bodyPr anchorCtr="0" anchor="t" bIns="45700" lIns="91425" spcFirstLastPara="1" rIns="91425" wrap="square" tIns="45700">
            <a:spAutoFit/>
          </a:bodyPr>
          <a:lstStyle/>
          <a:p>
            <a:pPr indent="-342900" lvl="0" marL="342900" marR="0" rtl="0" algn="just">
              <a:spcBef>
                <a:spcPts val="0"/>
              </a:spcBef>
              <a:spcAft>
                <a:spcPts val="0"/>
              </a:spcAft>
              <a:buClr>
                <a:srgbClr val="303030"/>
              </a:buClr>
              <a:buSzPts val="2400"/>
              <a:buFont typeface="Arial"/>
              <a:buChar char="•"/>
            </a:pPr>
            <a:r>
              <a:rPr b="1" i="0" lang="en-US" sz="2400">
                <a:solidFill>
                  <a:srgbClr val="303030"/>
                </a:solidFill>
                <a:latin typeface="Times New Roman"/>
                <a:ea typeface="Times New Roman"/>
                <a:cs typeface="Times New Roman"/>
                <a:sym typeface="Times New Roman"/>
              </a:rPr>
              <a:t>Vibrations and tremors: </a:t>
            </a:r>
            <a:r>
              <a:rPr i="0" lang="en-US" sz="2400">
                <a:solidFill>
                  <a:srgbClr val="303030"/>
                </a:solidFill>
                <a:latin typeface="Times New Roman"/>
                <a:ea typeface="Times New Roman"/>
                <a:cs typeface="Times New Roman"/>
                <a:sym typeface="Times New Roman"/>
              </a:rPr>
              <a:t>poorly designed foundations along with excess traffic on the street, elevators, nearby buildings, and subway are some reasons for continuous vibration to cause cracks;[2]</a:t>
            </a:r>
            <a:endParaRPr/>
          </a:p>
        </p:txBody>
      </p:sp>
      <p:sp>
        <p:nvSpPr>
          <p:cNvPr id="164" name="Google Shape;164;p8"/>
          <p:cNvSpPr txBox="1"/>
          <p:nvPr/>
        </p:nvSpPr>
        <p:spPr>
          <a:xfrm>
            <a:off x="569487" y="2810711"/>
            <a:ext cx="10877766" cy="1938992"/>
          </a:xfrm>
          <a:prstGeom prst="rect">
            <a:avLst/>
          </a:prstGeom>
          <a:noFill/>
          <a:ln>
            <a:noFill/>
          </a:ln>
        </p:spPr>
        <p:txBody>
          <a:bodyPr anchorCtr="0" anchor="t" bIns="45700" lIns="91425" spcFirstLastPara="1" rIns="91425" wrap="square" tIns="45700">
            <a:spAutoFit/>
          </a:bodyPr>
          <a:lstStyle/>
          <a:p>
            <a:pPr indent="-342900" lvl="0" marL="342900" marR="0" rtl="0" algn="just">
              <a:spcBef>
                <a:spcPts val="0"/>
              </a:spcBef>
              <a:spcAft>
                <a:spcPts val="0"/>
              </a:spcAft>
              <a:buClr>
                <a:srgbClr val="303030"/>
              </a:buClr>
              <a:buSzPts val="2400"/>
              <a:buFont typeface="Arial"/>
              <a:buChar char="•"/>
            </a:pPr>
            <a:r>
              <a:rPr b="1" i="0" lang="en-US" sz="2400">
                <a:solidFill>
                  <a:srgbClr val="303030"/>
                </a:solidFill>
                <a:latin typeface="Times New Roman"/>
                <a:ea typeface="Times New Roman"/>
                <a:cs typeface="Times New Roman"/>
                <a:sym typeface="Times New Roman"/>
              </a:rPr>
              <a:t>Defects in the formulation of the product and errors in the application: </a:t>
            </a:r>
            <a:r>
              <a:rPr i="0" lang="en-US" sz="2400">
                <a:solidFill>
                  <a:srgbClr val="303030"/>
                </a:solidFill>
                <a:latin typeface="Times New Roman"/>
                <a:ea typeface="Times New Roman"/>
                <a:cs typeface="Times New Roman"/>
                <a:sym typeface="Times New Roman"/>
              </a:rPr>
              <a:t>The concrete traces, represented by the proportion of the different materials that compose it, must be very well dimensioned, as it is fundamental to obtain the resistance to withstand the expected loads. A mortar with a lot of or little water, or being used after its period of handle, can cause numerous cracks in the coating of a wall</a:t>
            </a:r>
            <a:r>
              <a:rPr lang="en-US" sz="2400">
                <a:solidFill>
                  <a:srgbClr val="303030"/>
                </a:solidFill>
                <a:latin typeface="Times New Roman"/>
                <a:ea typeface="Times New Roman"/>
                <a:cs typeface="Times New Roman"/>
                <a:sym typeface="Times New Roman"/>
              </a:rPr>
              <a:t>.[2]</a:t>
            </a:r>
            <a:endParaRPr i="0" sz="2400">
              <a:solidFill>
                <a:srgbClr val="303030"/>
              </a:solidFill>
              <a:latin typeface="Times New Roman"/>
              <a:ea typeface="Times New Roman"/>
              <a:cs typeface="Times New Roman"/>
              <a:sym typeface="Times New Roman"/>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8" name="Shape 168"/>
        <p:cNvGrpSpPr/>
        <p:nvPr/>
      </p:nvGrpSpPr>
      <p:grpSpPr>
        <a:xfrm>
          <a:off x="0" y="0"/>
          <a:ext cx="0" cy="0"/>
          <a:chOff x="0" y="0"/>
          <a:chExt cx="0" cy="0"/>
        </a:xfrm>
      </p:grpSpPr>
      <p:sp>
        <p:nvSpPr>
          <p:cNvPr id="169" name="Google Shape;169;p9"/>
          <p:cNvSpPr txBox="1"/>
          <p:nvPr/>
        </p:nvSpPr>
        <p:spPr>
          <a:xfrm>
            <a:off x="284814" y="359764"/>
            <a:ext cx="2773180"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3600">
                <a:solidFill>
                  <a:schemeClr val="dk1"/>
                </a:solidFill>
                <a:latin typeface="Times New Roman"/>
                <a:ea typeface="Times New Roman"/>
                <a:cs typeface="Times New Roman"/>
                <a:sym typeface="Times New Roman"/>
              </a:rPr>
              <a:t>Introduction: </a:t>
            </a:r>
            <a:endParaRPr/>
          </a:p>
        </p:txBody>
      </p:sp>
      <p:sp>
        <p:nvSpPr>
          <p:cNvPr id="170" name="Google Shape;170;p9"/>
          <p:cNvSpPr txBox="1"/>
          <p:nvPr/>
        </p:nvSpPr>
        <p:spPr>
          <a:xfrm>
            <a:off x="569489" y="1335941"/>
            <a:ext cx="8358852" cy="1200329"/>
          </a:xfrm>
          <a:prstGeom prst="rect">
            <a:avLst/>
          </a:prstGeom>
          <a:noFill/>
          <a:ln>
            <a:noFill/>
          </a:ln>
        </p:spPr>
        <p:txBody>
          <a:bodyPr anchorCtr="0" anchor="t" bIns="45700" lIns="91425" spcFirstLastPara="1" rIns="91425" wrap="square" tIns="45700">
            <a:spAutoFit/>
          </a:bodyPr>
          <a:lstStyle/>
          <a:p>
            <a:pPr indent="-342900" lvl="0" marL="342900" marR="0" rtl="0" algn="just">
              <a:spcBef>
                <a:spcPts val="0"/>
              </a:spcBef>
              <a:spcAft>
                <a:spcPts val="0"/>
              </a:spcAft>
              <a:buClr>
                <a:srgbClr val="303030"/>
              </a:buClr>
              <a:buSzPts val="2400"/>
              <a:buFont typeface="Arial"/>
              <a:buChar char="•"/>
            </a:pPr>
            <a:r>
              <a:rPr i="0" lang="en-US" sz="2400">
                <a:solidFill>
                  <a:srgbClr val="303030"/>
                </a:solidFill>
                <a:latin typeface="Times New Roman"/>
                <a:ea typeface="Times New Roman"/>
                <a:cs typeface="Times New Roman"/>
                <a:sym typeface="Times New Roman"/>
              </a:rPr>
              <a:t>A crack is a complete or incomplete separation of building member into two or more parts, produced by breaking or fracturing;</a:t>
            </a:r>
            <a:endParaRPr/>
          </a:p>
        </p:txBody>
      </p:sp>
      <p:sp>
        <p:nvSpPr>
          <p:cNvPr id="171" name="Google Shape;171;p9"/>
          <p:cNvSpPr txBox="1"/>
          <p:nvPr/>
        </p:nvSpPr>
        <p:spPr>
          <a:xfrm>
            <a:off x="569487" y="2760968"/>
            <a:ext cx="11053026" cy="1200329"/>
          </a:xfrm>
          <a:prstGeom prst="rect">
            <a:avLst/>
          </a:prstGeom>
          <a:noFill/>
          <a:ln>
            <a:noFill/>
          </a:ln>
        </p:spPr>
        <p:txBody>
          <a:bodyPr anchorCtr="0" anchor="t" bIns="45700" lIns="91425" spcFirstLastPara="1" rIns="91425" wrap="square" tIns="45700">
            <a:spAutoFit/>
          </a:bodyPr>
          <a:lstStyle/>
          <a:p>
            <a:pPr indent="-342900" lvl="0" marL="342900" marR="0" rtl="0" algn="just">
              <a:spcBef>
                <a:spcPts val="0"/>
              </a:spcBef>
              <a:spcAft>
                <a:spcPts val="0"/>
              </a:spcAft>
              <a:buClr>
                <a:srgbClr val="303030"/>
              </a:buClr>
              <a:buSzPts val="2400"/>
              <a:buFont typeface="Arial"/>
              <a:buChar char="•"/>
            </a:pPr>
            <a:r>
              <a:rPr i="0" lang="en-US" sz="2400">
                <a:solidFill>
                  <a:srgbClr val="303030"/>
                </a:solidFill>
                <a:latin typeface="Times New Roman"/>
                <a:ea typeface="Times New Roman"/>
                <a:cs typeface="Times New Roman"/>
                <a:sym typeface="Times New Roman"/>
              </a:rPr>
              <a:t>Majority of cracks occur when the building or its components or the material of which the building is made up of is subjected to forces which are greater than those forces which it can withstand. </a:t>
            </a:r>
            <a:endParaRPr/>
          </a:p>
        </p:txBody>
      </p:sp>
      <p:sp>
        <p:nvSpPr>
          <p:cNvPr id="172" name="Google Shape;172;p9"/>
          <p:cNvSpPr txBox="1"/>
          <p:nvPr/>
        </p:nvSpPr>
        <p:spPr>
          <a:xfrm>
            <a:off x="569487" y="4185995"/>
            <a:ext cx="11053026" cy="1200329"/>
          </a:xfrm>
          <a:prstGeom prst="rect">
            <a:avLst/>
          </a:prstGeom>
          <a:noFill/>
          <a:ln>
            <a:noFill/>
          </a:ln>
        </p:spPr>
        <p:txBody>
          <a:bodyPr anchorCtr="0" anchor="t" bIns="45700" lIns="91425" spcFirstLastPara="1" rIns="91425" wrap="square" tIns="45700">
            <a:spAutoFit/>
          </a:bodyPr>
          <a:lstStyle/>
          <a:p>
            <a:pPr indent="-342900" lvl="0" marL="342900" marR="0" rtl="0" algn="just">
              <a:spcBef>
                <a:spcPts val="0"/>
              </a:spcBef>
              <a:spcAft>
                <a:spcPts val="0"/>
              </a:spcAft>
              <a:buClr>
                <a:srgbClr val="303030"/>
              </a:buClr>
              <a:buSzPts val="2400"/>
              <a:buFont typeface="Arial"/>
              <a:buChar char="•"/>
            </a:pPr>
            <a:r>
              <a:rPr i="0" lang="en-US" sz="2400">
                <a:solidFill>
                  <a:srgbClr val="303030"/>
                </a:solidFill>
                <a:latin typeface="Times New Roman"/>
                <a:ea typeface="Times New Roman"/>
                <a:cs typeface="Times New Roman"/>
                <a:sym typeface="Times New Roman"/>
              </a:rPr>
              <a:t>Cracks may also occur if the material used in the building is of poor quality and the construction is not carried out in accordance with relevant drawings, prescribed job specifications and workman like manner.</a:t>
            </a:r>
            <a:endParaRPr/>
          </a:p>
        </p:txBody>
      </p:sp>
      <p:sp>
        <p:nvSpPr>
          <p:cNvPr id="173" name="Google Shape;173;p9"/>
          <p:cNvSpPr txBox="1"/>
          <p:nvPr/>
        </p:nvSpPr>
        <p:spPr>
          <a:xfrm>
            <a:off x="569487" y="5611022"/>
            <a:ext cx="11053026" cy="461665"/>
          </a:xfrm>
          <a:prstGeom prst="rect">
            <a:avLst/>
          </a:prstGeom>
          <a:noFill/>
          <a:ln>
            <a:noFill/>
          </a:ln>
        </p:spPr>
        <p:txBody>
          <a:bodyPr anchorCtr="0" anchor="t" bIns="45700" lIns="91425" spcFirstLastPara="1" rIns="91425" wrap="square" tIns="45700">
            <a:spAutoFit/>
          </a:bodyPr>
          <a:lstStyle/>
          <a:p>
            <a:pPr indent="-342900" lvl="0" marL="342900" marR="0" rtl="0" algn="just">
              <a:spcBef>
                <a:spcPts val="0"/>
              </a:spcBef>
              <a:spcAft>
                <a:spcPts val="0"/>
              </a:spcAft>
              <a:buClr>
                <a:srgbClr val="303030"/>
              </a:buClr>
              <a:buSzPts val="2400"/>
              <a:buFont typeface="Arial"/>
              <a:buChar char="•"/>
            </a:pPr>
            <a:r>
              <a:rPr i="0" lang="en-US" sz="2400">
                <a:solidFill>
                  <a:srgbClr val="303030"/>
                </a:solidFill>
                <a:latin typeface="Times New Roman"/>
                <a:ea typeface="Times New Roman"/>
                <a:cs typeface="Times New Roman"/>
                <a:sym typeface="Times New Roman"/>
              </a:rPr>
              <a:t>Cracks in concrete can scar a building’s architectural appearance. </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7" name="Shape 177"/>
        <p:cNvGrpSpPr/>
        <p:nvPr/>
      </p:nvGrpSpPr>
      <p:grpSpPr>
        <a:xfrm>
          <a:off x="0" y="0"/>
          <a:ext cx="0" cy="0"/>
          <a:chOff x="0" y="0"/>
          <a:chExt cx="0" cy="0"/>
        </a:xfrm>
      </p:grpSpPr>
      <p:sp>
        <p:nvSpPr>
          <p:cNvPr id="178" name="Google Shape;178;p10"/>
          <p:cNvSpPr txBox="1"/>
          <p:nvPr/>
        </p:nvSpPr>
        <p:spPr>
          <a:xfrm>
            <a:off x="569489" y="1335941"/>
            <a:ext cx="8358852" cy="1200329"/>
          </a:xfrm>
          <a:prstGeom prst="rect">
            <a:avLst/>
          </a:prstGeom>
          <a:noFill/>
          <a:ln>
            <a:noFill/>
          </a:ln>
        </p:spPr>
        <p:txBody>
          <a:bodyPr anchorCtr="0" anchor="t" bIns="45700" lIns="91425" spcFirstLastPara="1" rIns="91425" wrap="square" tIns="45700">
            <a:spAutoFit/>
          </a:bodyPr>
          <a:lstStyle/>
          <a:p>
            <a:pPr indent="-342900" lvl="0" marL="342900" marR="0" rtl="0" algn="just">
              <a:spcBef>
                <a:spcPts val="0"/>
              </a:spcBef>
              <a:spcAft>
                <a:spcPts val="0"/>
              </a:spcAft>
              <a:buClr>
                <a:srgbClr val="303030"/>
              </a:buClr>
              <a:buSzPts val="2400"/>
              <a:buFont typeface="Arial"/>
              <a:buChar char="•"/>
            </a:pPr>
            <a:r>
              <a:rPr i="0" lang="en-US" sz="2400">
                <a:solidFill>
                  <a:srgbClr val="303030"/>
                </a:solidFill>
                <a:latin typeface="Times New Roman"/>
                <a:ea typeface="Times New Roman"/>
                <a:cs typeface="Times New Roman"/>
                <a:sym typeface="Times New Roman"/>
              </a:rPr>
              <a:t>They can be the cause of leaks from rain or groundwater. Or they can be the first telltale signs of a potential wall collapse. Thus, no crack should go unexamined;</a:t>
            </a:r>
            <a:endParaRPr/>
          </a:p>
        </p:txBody>
      </p:sp>
      <p:sp>
        <p:nvSpPr>
          <p:cNvPr id="179" name="Google Shape;179;p10"/>
          <p:cNvSpPr txBox="1"/>
          <p:nvPr/>
        </p:nvSpPr>
        <p:spPr>
          <a:xfrm>
            <a:off x="569487" y="2644348"/>
            <a:ext cx="11053026" cy="3354765"/>
          </a:xfrm>
          <a:prstGeom prst="rect">
            <a:avLst/>
          </a:prstGeom>
          <a:noFill/>
          <a:ln>
            <a:noFill/>
          </a:ln>
        </p:spPr>
        <p:txBody>
          <a:bodyPr anchorCtr="0" anchor="t" bIns="45700" lIns="91425" spcFirstLastPara="1" rIns="91425" wrap="square" tIns="45700">
            <a:spAutoFit/>
          </a:bodyPr>
          <a:lstStyle/>
          <a:p>
            <a:pPr indent="-342900" lvl="0" marL="342900" marR="0" rtl="0" algn="just">
              <a:spcBef>
                <a:spcPts val="0"/>
              </a:spcBef>
              <a:spcAft>
                <a:spcPts val="0"/>
              </a:spcAft>
              <a:buClr>
                <a:srgbClr val="303030"/>
              </a:buClr>
              <a:buSzPts val="2400"/>
              <a:buFont typeface="Arial"/>
              <a:buChar char="•"/>
            </a:pPr>
            <a:r>
              <a:rPr i="0" lang="en-US" sz="2400">
                <a:solidFill>
                  <a:srgbClr val="303030"/>
                </a:solidFill>
                <a:latin typeface="Times New Roman"/>
                <a:ea typeface="Times New Roman"/>
                <a:cs typeface="Times New Roman"/>
                <a:sym typeface="Times New Roman"/>
              </a:rPr>
              <a:t>The crack in concrete is an inherent feature, which cannot be completely prevented but can only be controlled and minimized. </a:t>
            </a:r>
            <a:endParaRPr/>
          </a:p>
          <a:p>
            <a:pPr indent="-342900" lvl="0" marL="342900" marR="0" rtl="0" algn="just">
              <a:spcBef>
                <a:spcPts val="1200"/>
              </a:spcBef>
              <a:spcAft>
                <a:spcPts val="0"/>
              </a:spcAft>
              <a:buClr>
                <a:srgbClr val="303030"/>
              </a:buClr>
              <a:buSzPts val="2400"/>
              <a:buFont typeface="Arial"/>
              <a:buChar char="•"/>
            </a:pPr>
            <a:r>
              <a:rPr i="0" lang="en-US" sz="2400">
                <a:solidFill>
                  <a:srgbClr val="303030"/>
                </a:solidFill>
                <a:latin typeface="Times New Roman"/>
                <a:ea typeface="Times New Roman"/>
                <a:cs typeface="Times New Roman"/>
                <a:sym typeface="Times New Roman"/>
              </a:rPr>
              <a:t>Concrete being a material having very low tensile strength, readily cracks when such tensile stress beyond the tensile strength of concrete occur in structure.</a:t>
            </a:r>
            <a:endParaRPr/>
          </a:p>
          <a:p>
            <a:pPr indent="-342900" lvl="0" marL="342900" marR="0" rtl="0" algn="just">
              <a:spcBef>
                <a:spcPts val="1200"/>
              </a:spcBef>
              <a:spcAft>
                <a:spcPts val="0"/>
              </a:spcAft>
              <a:buClr>
                <a:srgbClr val="303030"/>
              </a:buClr>
              <a:buSzPts val="2400"/>
              <a:buFont typeface="Arial"/>
              <a:buChar char="•"/>
            </a:pPr>
            <a:r>
              <a:rPr i="0" lang="en-US" sz="2400">
                <a:solidFill>
                  <a:srgbClr val="303030"/>
                </a:solidFill>
                <a:latin typeface="Times New Roman"/>
                <a:ea typeface="Times New Roman"/>
                <a:cs typeface="Times New Roman"/>
                <a:sym typeface="Times New Roman"/>
              </a:rPr>
              <a:t>An engineer should have a sound knowledge of all the facts of concrete technology i.e. of the behavior of construction material, construction techniques, and types of crack likely to occur, their causes and respective remedial measure. In short, treatment of cracks involves detection, diagnosis and remedy.</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3" name="Shape 183"/>
        <p:cNvGrpSpPr/>
        <p:nvPr/>
      </p:nvGrpSpPr>
      <p:grpSpPr>
        <a:xfrm>
          <a:off x="0" y="0"/>
          <a:ext cx="0" cy="0"/>
          <a:chOff x="0" y="0"/>
          <a:chExt cx="0" cy="0"/>
        </a:xfrm>
      </p:grpSpPr>
      <p:sp>
        <p:nvSpPr>
          <p:cNvPr id="184" name="Google Shape;184;p11"/>
          <p:cNvSpPr txBox="1"/>
          <p:nvPr/>
        </p:nvSpPr>
        <p:spPr>
          <a:xfrm>
            <a:off x="736526" y="3326552"/>
            <a:ext cx="11053026" cy="3139321"/>
          </a:xfrm>
          <a:prstGeom prst="rect">
            <a:avLst/>
          </a:prstGeom>
          <a:noFill/>
          <a:ln>
            <a:noFill/>
          </a:ln>
        </p:spPr>
        <p:txBody>
          <a:bodyPr anchorCtr="0" anchor="t" bIns="45700" lIns="91425" spcFirstLastPara="1" rIns="91425" wrap="square" tIns="45700">
            <a:spAutoFit/>
          </a:bodyPr>
          <a:lstStyle/>
          <a:p>
            <a:pPr indent="-342900" lvl="0" marL="342900" marR="0" rtl="0" algn="just">
              <a:spcBef>
                <a:spcPts val="0"/>
              </a:spcBef>
              <a:spcAft>
                <a:spcPts val="0"/>
              </a:spcAft>
              <a:buClr>
                <a:srgbClr val="303030"/>
              </a:buClr>
              <a:buSzPts val="2400"/>
              <a:buFont typeface="Arial"/>
              <a:buChar char="•"/>
            </a:pPr>
            <a:r>
              <a:rPr i="0" lang="en-US" sz="2400">
                <a:solidFill>
                  <a:srgbClr val="303030"/>
                </a:solidFill>
                <a:latin typeface="Times New Roman"/>
                <a:ea typeface="Times New Roman"/>
                <a:cs typeface="Times New Roman"/>
                <a:sym typeface="Times New Roman"/>
              </a:rPr>
              <a:t>Defective ductile detailing in the structures</a:t>
            </a:r>
            <a:endParaRPr/>
          </a:p>
          <a:p>
            <a:pPr indent="-342900" lvl="0" marL="342900" marR="0" rtl="0" algn="just">
              <a:spcBef>
                <a:spcPts val="600"/>
              </a:spcBef>
              <a:spcAft>
                <a:spcPts val="0"/>
              </a:spcAft>
              <a:buClr>
                <a:srgbClr val="303030"/>
              </a:buClr>
              <a:buSzPts val="2400"/>
              <a:buFont typeface="Arial"/>
              <a:buChar char="•"/>
            </a:pPr>
            <a:r>
              <a:rPr lang="en-US" sz="2400">
                <a:solidFill>
                  <a:srgbClr val="303030"/>
                </a:solidFill>
                <a:latin typeface="Times New Roman"/>
                <a:ea typeface="Times New Roman"/>
                <a:cs typeface="Times New Roman"/>
                <a:sym typeface="Times New Roman"/>
              </a:rPr>
              <a:t>Incorrect load assumption and</a:t>
            </a:r>
            <a:endParaRPr i="0" sz="2400">
              <a:solidFill>
                <a:srgbClr val="303030"/>
              </a:solidFill>
              <a:latin typeface="Times New Roman"/>
              <a:ea typeface="Times New Roman"/>
              <a:cs typeface="Times New Roman"/>
              <a:sym typeface="Times New Roman"/>
            </a:endParaRPr>
          </a:p>
          <a:p>
            <a:pPr indent="-342900" lvl="0" marL="342900" marR="0" rtl="0" algn="just">
              <a:spcBef>
                <a:spcPts val="600"/>
              </a:spcBef>
              <a:spcAft>
                <a:spcPts val="0"/>
              </a:spcAft>
              <a:buClr>
                <a:srgbClr val="303030"/>
              </a:buClr>
              <a:buSzPts val="2400"/>
              <a:buFont typeface="Arial"/>
              <a:buChar char="•"/>
            </a:pPr>
            <a:r>
              <a:rPr i="0" lang="en-US" sz="2400">
                <a:solidFill>
                  <a:srgbClr val="303030"/>
                </a:solidFill>
                <a:latin typeface="Times New Roman"/>
                <a:ea typeface="Times New Roman"/>
                <a:cs typeface="Times New Roman"/>
                <a:sym typeface="Times New Roman"/>
              </a:rPr>
              <a:t>false perception about the behavior of the structure</a:t>
            </a:r>
            <a:endParaRPr/>
          </a:p>
          <a:p>
            <a:pPr indent="-342900" lvl="0" marL="342900" marR="0" rtl="0" algn="just">
              <a:spcBef>
                <a:spcPts val="600"/>
              </a:spcBef>
              <a:spcAft>
                <a:spcPts val="0"/>
              </a:spcAft>
              <a:buClr>
                <a:srgbClr val="303030"/>
              </a:buClr>
              <a:buSzPts val="2400"/>
              <a:buFont typeface="Arial"/>
              <a:buChar char="•"/>
            </a:pPr>
            <a:r>
              <a:rPr lang="en-US" sz="2400">
                <a:solidFill>
                  <a:srgbClr val="303030"/>
                </a:solidFill>
                <a:latin typeface="Times New Roman"/>
                <a:ea typeface="Times New Roman"/>
                <a:cs typeface="Times New Roman"/>
                <a:sym typeface="Times New Roman"/>
              </a:rPr>
              <a:t>Overloading of the structural components</a:t>
            </a:r>
            <a:endParaRPr/>
          </a:p>
          <a:p>
            <a:pPr indent="-342900" lvl="0" marL="342900" marR="0" rtl="0" algn="just">
              <a:spcBef>
                <a:spcPts val="600"/>
              </a:spcBef>
              <a:spcAft>
                <a:spcPts val="0"/>
              </a:spcAft>
              <a:buClr>
                <a:srgbClr val="303030"/>
              </a:buClr>
              <a:buSzPts val="2400"/>
              <a:buFont typeface="Arial"/>
              <a:buChar char="•"/>
            </a:pPr>
            <a:r>
              <a:rPr lang="en-US" sz="2400">
                <a:solidFill>
                  <a:srgbClr val="303030"/>
                </a:solidFill>
                <a:latin typeface="Times New Roman"/>
                <a:ea typeface="Times New Roman"/>
                <a:cs typeface="Times New Roman"/>
                <a:sym typeface="Times New Roman"/>
              </a:rPr>
              <a:t>Overloading of the soil on which the building is constructed</a:t>
            </a:r>
            <a:endParaRPr/>
          </a:p>
          <a:p>
            <a:pPr indent="-342900" lvl="0" marL="342900" marR="0" rtl="0" algn="just">
              <a:spcBef>
                <a:spcPts val="600"/>
              </a:spcBef>
              <a:spcAft>
                <a:spcPts val="0"/>
              </a:spcAft>
              <a:buClr>
                <a:srgbClr val="303030"/>
              </a:buClr>
              <a:buSzPts val="2400"/>
              <a:buFont typeface="Arial"/>
              <a:buChar char="•"/>
            </a:pPr>
            <a:r>
              <a:rPr i="0" lang="en-US" sz="2400">
                <a:solidFill>
                  <a:srgbClr val="303030"/>
                </a:solidFill>
                <a:latin typeface="Times New Roman"/>
                <a:ea typeface="Times New Roman"/>
                <a:cs typeface="Times New Roman"/>
                <a:sym typeface="Times New Roman"/>
              </a:rPr>
              <a:t> Poor constructional technique and workmanship</a:t>
            </a:r>
            <a:endParaRPr/>
          </a:p>
          <a:p>
            <a:pPr indent="-342900" lvl="0" marL="342900" marR="0" rtl="0" algn="just">
              <a:spcBef>
                <a:spcPts val="600"/>
              </a:spcBef>
              <a:spcAft>
                <a:spcPts val="0"/>
              </a:spcAft>
              <a:buClr>
                <a:srgbClr val="303030"/>
              </a:buClr>
              <a:buSzPts val="2400"/>
              <a:buFont typeface="Arial"/>
              <a:buChar char="•"/>
            </a:pPr>
            <a:r>
              <a:rPr i="0" lang="en-US" sz="2400">
                <a:solidFill>
                  <a:srgbClr val="303030"/>
                </a:solidFill>
                <a:latin typeface="Times New Roman"/>
                <a:ea typeface="Times New Roman"/>
                <a:cs typeface="Times New Roman"/>
                <a:sym typeface="Times New Roman"/>
              </a:rPr>
              <a:t>Incorrect assessment of bearing capacity and soil property</a:t>
            </a:r>
            <a:endParaRPr/>
          </a:p>
        </p:txBody>
      </p:sp>
      <p:sp>
        <p:nvSpPr>
          <p:cNvPr id="185" name="Google Shape;185;p11"/>
          <p:cNvSpPr txBox="1"/>
          <p:nvPr/>
        </p:nvSpPr>
        <p:spPr>
          <a:xfrm>
            <a:off x="284812" y="119977"/>
            <a:ext cx="4390703"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3600">
                <a:solidFill>
                  <a:schemeClr val="dk1"/>
                </a:solidFill>
                <a:latin typeface="Times New Roman"/>
                <a:ea typeface="Times New Roman"/>
                <a:cs typeface="Times New Roman"/>
                <a:sym typeface="Times New Roman"/>
              </a:rPr>
              <a:t>Types of cracks:</a:t>
            </a:r>
            <a:endParaRPr/>
          </a:p>
        </p:txBody>
      </p:sp>
      <p:sp>
        <p:nvSpPr>
          <p:cNvPr id="186" name="Google Shape;186;p11"/>
          <p:cNvSpPr txBox="1"/>
          <p:nvPr/>
        </p:nvSpPr>
        <p:spPr>
          <a:xfrm>
            <a:off x="319319" y="1875820"/>
            <a:ext cx="8850561" cy="830997"/>
          </a:xfrm>
          <a:prstGeom prst="rect">
            <a:avLst/>
          </a:prstGeom>
          <a:noFill/>
          <a:ln>
            <a:noFill/>
          </a:ln>
        </p:spPr>
        <p:txBody>
          <a:bodyPr anchorCtr="0" anchor="t" bIns="45700" lIns="91425" spcFirstLastPara="1" rIns="91425" wrap="square" tIns="45700">
            <a:spAutoFit/>
          </a:bodyPr>
          <a:lstStyle/>
          <a:p>
            <a:pPr indent="-342900" lvl="0" marL="342900" marR="0" rtl="0" algn="just">
              <a:spcBef>
                <a:spcPts val="0"/>
              </a:spcBef>
              <a:spcAft>
                <a:spcPts val="0"/>
              </a:spcAft>
              <a:buClr>
                <a:srgbClr val="303030"/>
              </a:buClr>
              <a:buSzPts val="2400"/>
              <a:buFont typeface="Arial"/>
              <a:buChar char="•"/>
            </a:pPr>
            <a:r>
              <a:rPr b="0" i="0" lang="en-US" sz="2400">
                <a:solidFill>
                  <a:srgbClr val="303030"/>
                </a:solidFill>
                <a:latin typeface="Times New Roman"/>
                <a:ea typeface="Times New Roman"/>
                <a:cs typeface="Times New Roman"/>
                <a:sym typeface="Times New Roman"/>
              </a:rPr>
              <a:t>Extensive cracks of foundations walls, beams, columns or slabs etc, are examples of structural cracks.[3]</a:t>
            </a:r>
            <a:endParaRPr/>
          </a:p>
        </p:txBody>
      </p:sp>
      <p:sp>
        <p:nvSpPr>
          <p:cNvPr id="187" name="Google Shape;187;p11"/>
          <p:cNvSpPr txBox="1"/>
          <p:nvPr/>
        </p:nvSpPr>
        <p:spPr>
          <a:xfrm>
            <a:off x="284814" y="568345"/>
            <a:ext cx="8919572" cy="1569660"/>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2400">
                <a:solidFill>
                  <a:schemeClr val="dk1"/>
                </a:solidFill>
                <a:latin typeface="Times New Roman"/>
                <a:ea typeface="Times New Roman"/>
                <a:cs typeface="Times New Roman"/>
                <a:sym typeface="Times New Roman"/>
              </a:rPr>
              <a:t>Structural cracks</a:t>
            </a:r>
            <a:endParaRPr/>
          </a:p>
          <a:p>
            <a:pPr indent="-342900" lvl="0" marL="342900" marR="0" rtl="0" algn="just">
              <a:spcBef>
                <a:spcPts val="0"/>
              </a:spcBef>
              <a:spcAft>
                <a:spcPts val="0"/>
              </a:spcAft>
              <a:buClr>
                <a:schemeClr val="dk1"/>
              </a:buClr>
              <a:buSzPts val="2400"/>
              <a:buFont typeface="Arial"/>
              <a:buChar char="•"/>
            </a:pPr>
            <a:r>
              <a:rPr lang="en-US" sz="2400">
                <a:solidFill>
                  <a:schemeClr val="dk1"/>
                </a:solidFill>
                <a:latin typeface="Times New Roman"/>
                <a:ea typeface="Times New Roman"/>
                <a:cs typeface="Times New Roman"/>
                <a:sym typeface="Times New Roman"/>
              </a:rPr>
              <a:t>These occur due to incorrect design, faulty construction or overloading and these may endanger the safety of a building.[1]</a:t>
            </a:r>
            <a:endParaRPr/>
          </a:p>
          <a:p>
            <a:pPr indent="0" lvl="0" marL="0" marR="0" rtl="0" algn="just">
              <a:spcBef>
                <a:spcPts val="0"/>
              </a:spcBef>
              <a:spcAft>
                <a:spcPts val="0"/>
              </a:spcAft>
              <a:buNone/>
            </a:pPr>
            <a:r>
              <a:rPr lang="en-US" sz="2400">
                <a:solidFill>
                  <a:schemeClr val="dk1"/>
                </a:solidFill>
                <a:latin typeface="Times New Roman"/>
                <a:ea typeface="Times New Roman"/>
                <a:cs typeface="Times New Roman"/>
                <a:sym typeface="Times New Roman"/>
              </a:rPr>
              <a:t> </a:t>
            </a:r>
            <a:endParaRPr/>
          </a:p>
        </p:txBody>
      </p:sp>
      <p:sp>
        <p:nvSpPr>
          <p:cNvPr id="188" name="Google Shape;188;p11"/>
          <p:cNvSpPr txBox="1"/>
          <p:nvPr/>
        </p:nvSpPr>
        <p:spPr>
          <a:xfrm>
            <a:off x="284812" y="2785852"/>
            <a:ext cx="11053026" cy="461665"/>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i="0" lang="en-US" sz="2400">
                <a:solidFill>
                  <a:srgbClr val="303030"/>
                </a:solidFill>
                <a:latin typeface="Times New Roman"/>
                <a:ea typeface="Times New Roman"/>
                <a:cs typeface="Times New Roman"/>
                <a:sym typeface="Times New Roman"/>
              </a:rPr>
              <a:t>Structural cracks may arise due to various reasons such as</a:t>
            </a:r>
            <a:r>
              <a:rPr b="0" i="0" lang="en-US" sz="2400">
                <a:solidFill>
                  <a:srgbClr val="303030"/>
                </a:solidFill>
                <a:latin typeface="Times New Roman"/>
                <a:ea typeface="Times New Roman"/>
                <a:cs typeface="Times New Roman"/>
                <a:sym typeface="Times New Roman"/>
              </a:rPr>
              <a:t>.[3]</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2" name="Shape 192"/>
        <p:cNvGrpSpPr/>
        <p:nvPr/>
      </p:nvGrpSpPr>
      <p:grpSpPr>
        <a:xfrm>
          <a:off x="0" y="0"/>
          <a:ext cx="0" cy="0"/>
          <a:chOff x="0" y="0"/>
          <a:chExt cx="0" cy="0"/>
        </a:xfrm>
      </p:grpSpPr>
      <p:pic>
        <p:nvPicPr>
          <p:cNvPr id="193" name="Google Shape;193;p12"/>
          <p:cNvPicPr preferRelativeResize="0"/>
          <p:nvPr/>
        </p:nvPicPr>
        <p:blipFill rotWithShape="1">
          <a:blip r:embed="rId3">
            <a:alphaModFix/>
          </a:blip>
          <a:srcRect b="9775" l="0" r="0" t="0"/>
          <a:stretch/>
        </p:blipFill>
        <p:spPr>
          <a:xfrm>
            <a:off x="5375817" y="4215861"/>
            <a:ext cx="6469565" cy="1931271"/>
          </a:xfrm>
          <a:prstGeom prst="rect">
            <a:avLst/>
          </a:prstGeom>
          <a:noFill/>
          <a:ln>
            <a:noFill/>
          </a:ln>
        </p:spPr>
      </p:pic>
      <p:pic>
        <p:nvPicPr>
          <p:cNvPr id="194" name="Google Shape;194;p12"/>
          <p:cNvPicPr preferRelativeResize="0"/>
          <p:nvPr/>
        </p:nvPicPr>
        <p:blipFill rotWithShape="1">
          <a:blip r:embed="rId4">
            <a:alphaModFix/>
          </a:blip>
          <a:srcRect b="0" l="0" r="0" t="11373"/>
          <a:stretch/>
        </p:blipFill>
        <p:spPr>
          <a:xfrm>
            <a:off x="1565563" y="708743"/>
            <a:ext cx="8659091" cy="3302147"/>
          </a:xfrm>
          <a:prstGeom prst="rect">
            <a:avLst/>
          </a:prstGeom>
          <a:noFill/>
          <a:ln>
            <a:noFill/>
          </a:ln>
        </p:spPr>
      </p:pic>
      <p:pic>
        <p:nvPicPr>
          <p:cNvPr id="195" name="Google Shape;195;p12"/>
          <p:cNvPicPr preferRelativeResize="0"/>
          <p:nvPr/>
        </p:nvPicPr>
        <p:blipFill rotWithShape="1">
          <a:blip r:embed="rId5">
            <a:alphaModFix/>
          </a:blip>
          <a:srcRect b="18361" l="0" r="0" t="0"/>
          <a:stretch/>
        </p:blipFill>
        <p:spPr>
          <a:xfrm>
            <a:off x="838200" y="4265276"/>
            <a:ext cx="4289329" cy="1883981"/>
          </a:xfrm>
          <a:prstGeom prst="rect">
            <a:avLst/>
          </a:prstGeom>
          <a:noFill/>
          <a:ln>
            <a:noFill/>
          </a:ln>
        </p:spPr>
      </p:pic>
      <p:sp>
        <p:nvSpPr>
          <p:cNvPr id="196" name="Google Shape;196;p12"/>
          <p:cNvSpPr txBox="1"/>
          <p:nvPr/>
        </p:nvSpPr>
        <p:spPr>
          <a:xfrm>
            <a:off x="3779755" y="410145"/>
            <a:ext cx="5273395" cy="414189"/>
          </a:xfrm>
          <a:prstGeom prst="rect">
            <a:avLst/>
          </a:prstGeom>
          <a:noFill/>
          <a:ln>
            <a:noFill/>
          </a:ln>
        </p:spPr>
        <p:txBody>
          <a:bodyPr anchorCtr="0" anchor="ctr" bIns="45700" lIns="91425" spcFirstLastPara="1" rIns="91425" wrap="square" tIns="45700">
            <a:normAutofit/>
          </a:bodyPr>
          <a:lstStyle/>
          <a:p>
            <a:pPr indent="0" lvl="0" marL="0" marR="0" rtl="0" algn="just">
              <a:lnSpc>
                <a:spcPct val="90000"/>
              </a:lnSpc>
              <a:spcBef>
                <a:spcPts val="0"/>
              </a:spcBef>
              <a:spcAft>
                <a:spcPts val="0"/>
              </a:spcAft>
              <a:buNone/>
            </a:pPr>
            <a:r>
              <a:rPr lang="en-US" sz="2000">
                <a:solidFill>
                  <a:schemeClr val="dk1"/>
                </a:solidFill>
                <a:latin typeface="Times New Roman"/>
                <a:ea typeface="Times New Roman"/>
                <a:cs typeface="Times New Roman"/>
                <a:sym typeface="Times New Roman"/>
              </a:rPr>
              <a:t>Cracks on Beams and Columns</a:t>
            </a:r>
            <a:endParaRPr/>
          </a:p>
        </p:txBody>
      </p:sp>
      <p:sp>
        <p:nvSpPr>
          <p:cNvPr id="197" name="Google Shape;197;p12"/>
          <p:cNvSpPr txBox="1"/>
          <p:nvPr/>
        </p:nvSpPr>
        <p:spPr>
          <a:xfrm>
            <a:off x="822605" y="6147132"/>
            <a:ext cx="5273395" cy="414189"/>
          </a:xfrm>
          <a:prstGeom prst="rect">
            <a:avLst/>
          </a:prstGeom>
          <a:noFill/>
          <a:ln>
            <a:noFill/>
          </a:ln>
        </p:spPr>
        <p:txBody>
          <a:bodyPr anchorCtr="0" anchor="ctr" bIns="45700" lIns="91425" spcFirstLastPara="1" rIns="91425" wrap="square" tIns="45700">
            <a:normAutofit/>
          </a:bodyPr>
          <a:lstStyle/>
          <a:p>
            <a:pPr indent="0" lvl="0" marL="0" marR="0" rtl="0" algn="just">
              <a:lnSpc>
                <a:spcPct val="90000"/>
              </a:lnSpc>
              <a:spcBef>
                <a:spcPts val="0"/>
              </a:spcBef>
              <a:spcAft>
                <a:spcPts val="0"/>
              </a:spcAft>
              <a:buNone/>
            </a:pPr>
            <a:r>
              <a:rPr lang="en-US" sz="2000">
                <a:solidFill>
                  <a:schemeClr val="dk1"/>
                </a:solidFill>
                <a:latin typeface="Times New Roman"/>
                <a:ea typeface="Times New Roman"/>
                <a:cs typeface="Times New Roman"/>
                <a:sym typeface="Times New Roman"/>
              </a:rPr>
              <a:t>Figure: Cracks Due to Weak Foundation</a:t>
            </a:r>
            <a:endParaRPr/>
          </a:p>
        </p:txBody>
      </p:sp>
      <p:sp>
        <p:nvSpPr>
          <p:cNvPr id="198" name="Google Shape;198;p12"/>
          <p:cNvSpPr txBox="1"/>
          <p:nvPr/>
        </p:nvSpPr>
        <p:spPr>
          <a:xfrm>
            <a:off x="5895108" y="6171862"/>
            <a:ext cx="5273395" cy="414189"/>
          </a:xfrm>
          <a:prstGeom prst="rect">
            <a:avLst/>
          </a:prstGeom>
          <a:noFill/>
          <a:ln>
            <a:noFill/>
          </a:ln>
        </p:spPr>
        <p:txBody>
          <a:bodyPr anchorCtr="0" anchor="ctr" bIns="45700" lIns="91425" spcFirstLastPara="1" rIns="91425" wrap="square" tIns="45700">
            <a:normAutofit fontScale="92500"/>
          </a:bodyPr>
          <a:lstStyle/>
          <a:p>
            <a:pPr indent="0" lvl="0" marL="0" marR="0" rtl="0" algn="just">
              <a:lnSpc>
                <a:spcPct val="90000"/>
              </a:lnSpc>
              <a:spcBef>
                <a:spcPts val="0"/>
              </a:spcBef>
              <a:spcAft>
                <a:spcPts val="0"/>
              </a:spcAft>
              <a:buNone/>
            </a:pPr>
            <a:r>
              <a:rPr lang="en-US" sz="2000">
                <a:solidFill>
                  <a:schemeClr val="dk1"/>
                </a:solidFill>
                <a:latin typeface="Times New Roman"/>
                <a:ea typeface="Times New Roman"/>
                <a:cs typeface="Times New Roman"/>
                <a:sym typeface="Times New Roman"/>
              </a:rPr>
              <a:t>Figure: Cracking Due to Tree Growing Near House</a:t>
            </a:r>
            <a:endParaRPr/>
          </a:p>
        </p:txBody>
      </p:sp>
      <p:sp>
        <p:nvSpPr>
          <p:cNvPr id="199" name="Google Shape;199;p12"/>
          <p:cNvSpPr txBox="1"/>
          <p:nvPr/>
        </p:nvSpPr>
        <p:spPr>
          <a:xfrm>
            <a:off x="3130257" y="6538912"/>
            <a:ext cx="7856397"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Times New Roman"/>
                <a:ea typeface="Times New Roman"/>
                <a:cs typeface="Times New Roman"/>
                <a:sym typeface="Times New Roman"/>
              </a:rPr>
              <a:t>Source: </a:t>
            </a:r>
            <a:r>
              <a:rPr lang="en-US" sz="1800">
                <a:solidFill>
                  <a:schemeClr val="dk1"/>
                </a:solidFill>
                <a:latin typeface="Calibri"/>
                <a:ea typeface="Calibri"/>
                <a:cs typeface="Calibri"/>
                <a:sym typeface="Calibri"/>
              </a:rPr>
              <a:t>Rajabather, Arvind. (2016). INVESTIGATION OF CRACKS IN BUILDINGS.</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3" name="Shape 203"/>
        <p:cNvGrpSpPr/>
        <p:nvPr/>
      </p:nvGrpSpPr>
      <p:grpSpPr>
        <a:xfrm>
          <a:off x="0" y="0"/>
          <a:ext cx="0" cy="0"/>
          <a:chOff x="0" y="0"/>
          <a:chExt cx="0" cy="0"/>
        </a:xfrm>
      </p:grpSpPr>
      <p:sp>
        <p:nvSpPr>
          <p:cNvPr id="204" name="Google Shape;204;p13"/>
          <p:cNvSpPr txBox="1"/>
          <p:nvPr/>
        </p:nvSpPr>
        <p:spPr>
          <a:xfrm>
            <a:off x="284813" y="359764"/>
            <a:ext cx="3248095"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3600">
                <a:solidFill>
                  <a:schemeClr val="dk1"/>
                </a:solidFill>
                <a:latin typeface="Times New Roman"/>
                <a:ea typeface="Times New Roman"/>
                <a:cs typeface="Times New Roman"/>
                <a:sym typeface="Times New Roman"/>
              </a:rPr>
              <a:t>Prevention:[3]</a:t>
            </a:r>
            <a:endParaRPr/>
          </a:p>
        </p:txBody>
      </p:sp>
      <p:sp>
        <p:nvSpPr>
          <p:cNvPr id="205" name="Google Shape;205;p13"/>
          <p:cNvSpPr txBox="1"/>
          <p:nvPr/>
        </p:nvSpPr>
        <p:spPr>
          <a:xfrm>
            <a:off x="284814" y="1177309"/>
            <a:ext cx="11053026" cy="3447098"/>
          </a:xfrm>
          <a:prstGeom prst="rect">
            <a:avLst/>
          </a:prstGeom>
          <a:noFill/>
          <a:ln>
            <a:noFill/>
          </a:ln>
        </p:spPr>
        <p:txBody>
          <a:bodyPr anchorCtr="0" anchor="t" bIns="45700" lIns="91425" spcFirstLastPara="1" rIns="91425" wrap="square" tIns="45700">
            <a:spAutoFit/>
          </a:bodyPr>
          <a:lstStyle/>
          <a:p>
            <a:pPr indent="-342900" lvl="0" marL="342900" marR="0" rtl="0" algn="just">
              <a:spcBef>
                <a:spcPts val="0"/>
              </a:spcBef>
              <a:spcAft>
                <a:spcPts val="0"/>
              </a:spcAft>
              <a:buClr>
                <a:srgbClr val="303030"/>
              </a:buClr>
              <a:buSzPts val="2400"/>
              <a:buFont typeface="Arial"/>
              <a:buChar char="•"/>
            </a:pPr>
            <a:r>
              <a:rPr i="0" lang="en-US" sz="2400">
                <a:solidFill>
                  <a:srgbClr val="303030"/>
                </a:solidFill>
                <a:latin typeface="Times New Roman"/>
                <a:ea typeface="Times New Roman"/>
                <a:cs typeface="Times New Roman"/>
                <a:sym typeface="Times New Roman"/>
              </a:rPr>
              <a:t>Proper and correct structural design</a:t>
            </a:r>
            <a:endParaRPr/>
          </a:p>
          <a:p>
            <a:pPr indent="-342900" lvl="0" marL="342900" marR="0" rtl="0" algn="just">
              <a:spcBef>
                <a:spcPts val="1200"/>
              </a:spcBef>
              <a:spcAft>
                <a:spcPts val="0"/>
              </a:spcAft>
              <a:buClr>
                <a:srgbClr val="303030"/>
              </a:buClr>
              <a:buSzPts val="2400"/>
              <a:buFont typeface="Arial"/>
              <a:buChar char="•"/>
            </a:pPr>
            <a:r>
              <a:rPr lang="en-US" sz="2400">
                <a:solidFill>
                  <a:srgbClr val="303030"/>
                </a:solidFill>
                <a:latin typeface="Times New Roman"/>
                <a:ea typeface="Times New Roman"/>
                <a:cs typeface="Times New Roman"/>
                <a:sym typeface="Times New Roman"/>
              </a:rPr>
              <a:t>Correct information about the soil condition should be considered</a:t>
            </a:r>
            <a:endParaRPr/>
          </a:p>
          <a:p>
            <a:pPr indent="-342900" lvl="0" marL="342900" marR="0" rtl="0" algn="just">
              <a:spcBef>
                <a:spcPts val="1200"/>
              </a:spcBef>
              <a:spcAft>
                <a:spcPts val="0"/>
              </a:spcAft>
              <a:buClr>
                <a:srgbClr val="303030"/>
              </a:buClr>
              <a:buSzPts val="2400"/>
              <a:buFont typeface="Arial"/>
              <a:buChar char="•"/>
            </a:pPr>
            <a:r>
              <a:rPr i="0" lang="en-US" sz="2400">
                <a:solidFill>
                  <a:srgbClr val="303030"/>
                </a:solidFill>
                <a:latin typeface="Times New Roman"/>
                <a:ea typeface="Times New Roman"/>
                <a:cs typeface="Times New Roman"/>
                <a:sym typeface="Times New Roman"/>
              </a:rPr>
              <a:t>Using required grade of concrete</a:t>
            </a:r>
            <a:endParaRPr/>
          </a:p>
          <a:p>
            <a:pPr indent="-342900" lvl="0" marL="342900" marR="0" rtl="0" algn="just">
              <a:spcBef>
                <a:spcPts val="1200"/>
              </a:spcBef>
              <a:spcAft>
                <a:spcPts val="0"/>
              </a:spcAft>
              <a:buClr>
                <a:srgbClr val="303030"/>
              </a:buClr>
              <a:buSzPts val="2400"/>
              <a:buFont typeface="Arial"/>
              <a:buChar char="•"/>
            </a:pPr>
            <a:r>
              <a:rPr i="0" lang="en-US" sz="2400">
                <a:solidFill>
                  <a:srgbClr val="303030"/>
                </a:solidFill>
                <a:latin typeface="Times New Roman"/>
                <a:ea typeface="Times New Roman"/>
                <a:cs typeface="Times New Roman"/>
                <a:sym typeface="Times New Roman"/>
              </a:rPr>
              <a:t>Adequate thickness of cover for the reinforcement and quality steel bars should be used</a:t>
            </a:r>
            <a:endParaRPr/>
          </a:p>
          <a:p>
            <a:pPr indent="-342900" lvl="0" marL="342900" marR="0" rtl="0" algn="just">
              <a:spcBef>
                <a:spcPts val="1200"/>
              </a:spcBef>
              <a:spcAft>
                <a:spcPts val="0"/>
              </a:spcAft>
              <a:buClr>
                <a:srgbClr val="303030"/>
              </a:buClr>
              <a:buSzPts val="2400"/>
              <a:buFont typeface="Arial"/>
              <a:buChar char="•"/>
            </a:pPr>
            <a:r>
              <a:rPr i="0" lang="en-US" sz="2400">
                <a:solidFill>
                  <a:srgbClr val="303030"/>
                </a:solidFill>
                <a:latin typeface="Times New Roman"/>
                <a:ea typeface="Times New Roman"/>
                <a:cs typeface="Times New Roman"/>
                <a:sym typeface="Times New Roman"/>
              </a:rPr>
              <a:t>Proper reinforcement layout should be done</a:t>
            </a:r>
            <a:endParaRPr/>
          </a:p>
          <a:p>
            <a:pPr indent="-342900" lvl="0" marL="342900" marR="0" rtl="0" algn="just">
              <a:spcBef>
                <a:spcPts val="1200"/>
              </a:spcBef>
              <a:spcAft>
                <a:spcPts val="0"/>
              </a:spcAft>
              <a:buClr>
                <a:srgbClr val="303030"/>
              </a:buClr>
              <a:buSzPts val="2400"/>
              <a:buFont typeface="Arial"/>
              <a:buChar char="•"/>
            </a:pPr>
            <a:r>
              <a:rPr i="0" lang="en-US" sz="2400">
                <a:solidFill>
                  <a:srgbClr val="303030"/>
                </a:solidFill>
                <a:latin typeface="Times New Roman"/>
                <a:ea typeface="Times New Roman"/>
                <a:cs typeface="Times New Roman"/>
                <a:sym typeface="Times New Roman"/>
              </a:rPr>
              <a:t>Proper workmanship</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9" name="Shape 209"/>
        <p:cNvGrpSpPr/>
        <p:nvPr/>
      </p:nvGrpSpPr>
      <p:grpSpPr>
        <a:xfrm>
          <a:off x="0" y="0"/>
          <a:ext cx="0" cy="0"/>
          <a:chOff x="0" y="0"/>
          <a:chExt cx="0" cy="0"/>
        </a:xfrm>
      </p:grpSpPr>
      <p:sp>
        <p:nvSpPr>
          <p:cNvPr id="210" name="Google Shape;210;p14"/>
          <p:cNvSpPr txBox="1"/>
          <p:nvPr/>
        </p:nvSpPr>
        <p:spPr>
          <a:xfrm>
            <a:off x="698741" y="3952220"/>
            <a:ext cx="11053026" cy="3447098"/>
          </a:xfrm>
          <a:prstGeom prst="rect">
            <a:avLst/>
          </a:prstGeom>
          <a:noFill/>
          <a:ln>
            <a:noFill/>
          </a:ln>
        </p:spPr>
        <p:txBody>
          <a:bodyPr anchorCtr="0" anchor="t" bIns="45700" lIns="91425" spcFirstLastPara="1" rIns="91425" wrap="square" tIns="45700">
            <a:spAutoFit/>
          </a:bodyPr>
          <a:lstStyle/>
          <a:p>
            <a:pPr indent="-342900" lvl="0" marL="342900" marR="0" rtl="0" algn="just">
              <a:spcBef>
                <a:spcPts val="0"/>
              </a:spcBef>
              <a:spcAft>
                <a:spcPts val="0"/>
              </a:spcAft>
              <a:buClr>
                <a:srgbClr val="303030"/>
              </a:buClr>
              <a:buSzPts val="2400"/>
              <a:buFont typeface="Arial"/>
              <a:buChar char="•"/>
            </a:pPr>
            <a:r>
              <a:rPr i="0" lang="en-US" sz="2400">
                <a:solidFill>
                  <a:srgbClr val="303030"/>
                </a:solidFill>
                <a:latin typeface="Times New Roman"/>
                <a:ea typeface="Times New Roman"/>
                <a:cs typeface="Times New Roman"/>
                <a:sym typeface="Times New Roman"/>
              </a:rPr>
              <a:t>internal forces developed in the building on account of changes in the size of building components </a:t>
            </a:r>
            <a:endParaRPr/>
          </a:p>
          <a:p>
            <a:pPr indent="-342900" lvl="0" marL="342900" marR="0" rtl="0" algn="just">
              <a:spcBef>
                <a:spcPts val="1200"/>
              </a:spcBef>
              <a:spcAft>
                <a:spcPts val="0"/>
              </a:spcAft>
              <a:buClr>
                <a:srgbClr val="303030"/>
              </a:buClr>
              <a:buSzPts val="2400"/>
              <a:buFont typeface="Arial"/>
              <a:buChar char="•"/>
            </a:pPr>
            <a:r>
              <a:rPr i="0" lang="en-US" sz="2400">
                <a:solidFill>
                  <a:srgbClr val="303030"/>
                </a:solidFill>
                <a:latin typeface="Times New Roman"/>
                <a:ea typeface="Times New Roman"/>
                <a:cs typeface="Times New Roman"/>
                <a:sym typeface="Times New Roman"/>
              </a:rPr>
              <a:t>due to moisture variation</a:t>
            </a:r>
            <a:endParaRPr/>
          </a:p>
          <a:p>
            <a:pPr indent="-342900" lvl="0" marL="342900" marR="0" rtl="0" algn="just">
              <a:spcBef>
                <a:spcPts val="1200"/>
              </a:spcBef>
              <a:spcAft>
                <a:spcPts val="0"/>
              </a:spcAft>
              <a:buClr>
                <a:srgbClr val="303030"/>
              </a:buClr>
              <a:buSzPts val="2400"/>
              <a:buFont typeface="Arial"/>
              <a:buChar char="•"/>
            </a:pPr>
            <a:r>
              <a:rPr i="0" lang="en-US" sz="2400">
                <a:solidFill>
                  <a:srgbClr val="303030"/>
                </a:solidFill>
                <a:latin typeface="Times New Roman"/>
                <a:ea typeface="Times New Roman"/>
                <a:cs typeface="Times New Roman"/>
                <a:sym typeface="Times New Roman"/>
              </a:rPr>
              <a:t>temperature variation</a:t>
            </a:r>
            <a:endParaRPr/>
          </a:p>
          <a:p>
            <a:pPr indent="-342900" lvl="0" marL="342900" marR="0" rtl="0" algn="just">
              <a:spcBef>
                <a:spcPts val="1200"/>
              </a:spcBef>
              <a:spcAft>
                <a:spcPts val="0"/>
              </a:spcAft>
              <a:buClr>
                <a:srgbClr val="303030"/>
              </a:buClr>
              <a:buSzPts val="2400"/>
              <a:buFont typeface="Arial"/>
              <a:buChar char="•"/>
            </a:pPr>
            <a:r>
              <a:rPr i="0" lang="en-US" sz="2400">
                <a:solidFill>
                  <a:srgbClr val="303030"/>
                </a:solidFill>
                <a:latin typeface="Times New Roman"/>
                <a:ea typeface="Times New Roman"/>
                <a:cs typeface="Times New Roman"/>
                <a:sym typeface="Times New Roman"/>
              </a:rPr>
              <a:t>growth of vegetation</a:t>
            </a:r>
            <a:endParaRPr/>
          </a:p>
          <a:p>
            <a:pPr indent="-342900" lvl="0" marL="342900" marR="0" rtl="0" algn="just">
              <a:spcBef>
                <a:spcPts val="1200"/>
              </a:spcBef>
              <a:spcAft>
                <a:spcPts val="0"/>
              </a:spcAft>
              <a:buClr>
                <a:srgbClr val="303030"/>
              </a:buClr>
              <a:buSzPts val="2400"/>
              <a:buFont typeface="Arial"/>
              <a:buChar char="•"/>
            </a:pPr>
            <a:r>
              <a:rPr i="0" lang="en-US" sz="2400">
                <a:solidFill>
                  <a:srgbClr val="303030"/>
                </a:solidFill>
                <a:latin typeface="Times New Roman"/>
                <a:ea typeface="Times New Roman"/>
                <a:cs typeface="Times New Roman"/>
                <a:sym typeface="Times New Roman"/>
              </a:rPr>
              <a:t>the effect of gases, liquid and solids on the building components.</a:t>
            </a:r>
            <a:endParaRPr/>
          </a:p>
          <a:p>
            <a:pPr indent="-190500" lvl="0" marL="342900" marR="0" rtl="0" algn="just">
              <a:spcBef>
                <a:spcPts val="1200"/>
              </a:spcBef>
              <a:spcAft>
                <a:spcPts val="0"/>
              </a:spcAft>
              <a:buClr>
                <a:schemeClr val="dk1"/>
              </a:buClr>
              <a:buSzPts val="2400"/>
              <a:buFont typeface="Arial"/>
              <a:buNone/>
            </a:pPr>
            <a:r>
              <a:t/>
            </a:r>
            <a:endParaRPr i="0" sz="2400">
              <a:solidFill>
                <a:srgbClr val="303030"/>
              </a:solidFill>
              <a:latin typeface="Times New Roman"/>
              <a:ea typeface="Times New Roman"/>
              <a:cs typeface="Times New Roman"/>
              <a:sym typeface="Times New Roman"/>
            </a:endParaRPr>
          </a:p>
        </p:txBody>
      </p:sp>
      <p:sp>
        <p:nvSpPr>
          <p:cNvPr id="211" name="Google Shape;211;p14"/>
          <p:cNvSpPr txBox="1"/>
          <p:nvPr/>
        </p:nvSpPr>
        <p:spPr>
          <a:xfrm>
            <a:off x="0" y="0"/>
            <a:ext cx="4390703"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3600">
                <a:solidFill>
                  <a:schemeClr val="dk1"/>
                </a:solidFill>
                <a:latin typeface="Times New Roman"/>
                <a:ea typeface="Times New Roman"/>
                <a:cs typeface="Times New Roman"/>
                <a:sym typeface="Times New Roman"/>
              </a:rPr>
              <a:t>Types of cracks:</a:t>
            </a:r>
            <a:endParaRPr/>
          </a:p>
        </p:txBody>
      </p:sp>
      <p:sp>
        <p:nvSpPr>
          <p:cNvPr id="212" name="Google Shape;212;p14"/>
          <p:cNvSpPr txBox="1"/>
          <p:nvPr/>
        </p:nvSpPr>
        <p:spPr>
          <a:xfrm>
            <a:off x="0" y="586080"/>
            <a:ext cx="10903527" cy="317009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u="sng">
                <a:solidFill>
                  <a:schemeClr val="dk1"/>
                </a:solidFill>
                <a:latin typeface="Times New Roman"/>
                <a:ea typeface="Times New Roman"/>
                <a:cs typeface="Times New Roman"/>
                <a:sym typeface="Times New Roman"/>
              </a:rPr>
              <a:t>Non-structural cracks:</a:t>
            </a:r>
            <a:endParaRPr/>
          </a:p>
          <a:p>
            <a:pPr indent="0" lvl="0" marL="0" marR="0" rtl="0" algn="just">
              <a:lnSpc>
                <a:spcPct val="100000"/>
              </a:lnSpc>
              <a:spcBef>
                <a:spcPts val="0"/>
              </a:spcBef>
              <a:spcAft>
                <a:spcPts val="0"/>
              </a:spcAft>
              <a:buClr>
                <a:srgbClr val="000000"/>
              </a:buClr>
              <a:buSzPts val="2400"/>
              <a:buFont typeface="Times New Roman"/>
              <a:buNone/>
            </a:pPr>
            <a:r>
              <a:rPr b="0" i="0" lang="en-US" sz="2400" u="none" cap="none" strike="noStrike">
                <a:solidFill>
                  <a:srgbClr val="000000"/>
                </a:solidFill>
                <a:latin typeface="Times New Roman"/>
                <a:ea typeface="Times New Roman"/>
                <a:cs typeface="Times New Roman"/>
                <a:sym typeface="Times New Roman"/>
              </a:rPr>
              <a:t>These are mostly due to internally induced stresses in buildings materials and do not endanger safety of a building but may look unsightly, or may create an impression of faulty work or may give a feeling of instability. In some situations due to penetration of moisture through them nonstructural cracks may spoil the internal finishes thus adding to the cost of maintenance, or corrode the reinforcement, thereby adversely affecting the stability of the Structure in long run.[1]</a:t>
            </a:r>
            <a:endParaRPr/>
          </a:p>
          <a:p>
            <a:pPr indent="0" lvl="0" marL="0" marR="0" rtl="0" algn="l">
              <a:spcBef>
                <a:spcPts val="0"/>
              </a:spcBef>
              <a:spcAft>
                <a:spcPts val="0"/>
              </a:spcAft>
              <a:buNone/>
            </a:pPr>
            <a:r>
              <a:t/>
            </a:r>
            <a:endParaRPr sz="2800" u="sng">
              <a:solidFill>
                <a:schemeClr val="dk1"/>
              </a:solidFill>
              <a:latin typeface="Times New Roman"/>
              <a:ea typeface="Times New Roman"/>
              <a:cs typeface="Times New Roman"/>
              <a:sym typeface="Times New Roman"/>
            </a:endParaRPr>
          </a:p>
        </p:txBody>
      </p:sp>
      <p:sp>
        <p:nvSpPr>
          <p:cNvPr id="213" name="Google Shape;213;p14"/>
          <p:cNvSpPr txBox="1"/>
          <p:nvPr/>
        </p:nvSpPr>
        <p:spPr>
          <a:xfrm>
            <a:off x="0" y="3429000"/>
            <a:ext cx="11053026" cy="461665"/>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i="0" lang="en-US" sz="2400">
                <a:solidFill>
                  <a:srgbClr val="303030"/>
                </a:solidFill>
                <a:latin typeface="Times New Roman"/>
                <a:ea typeface="Times New Roman"/>
                <a:cs typeface="Times New Roman"/>
                <a:sym typeface="Times New Roman"/>
              </a:rPr>
              <a:t>Non-Structural cracks may arise due to various reasons such as</a:t>
            </a:r>
            <a:r>
              <a:rPr b="0" i="0" lang="en-US" sz="2400">
                <a:solidFill>
                  <a:srgbClr val="303030"/>
                </a:solidFill>
                <a:latin typeface="Times New Roman"/>
                <a:ea typeface="Times New Roman"/>
                <a:cs typeface="Times New Roman"/>
                <a:sym typeface="Times New Roman"/>
              </a:rPr>
              <a:t>.</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7" name="Shape 217"/>
        <p:cNvGrpSpPr/>
        <p:nvPr/>
      </p:nvGrpSpPr>
      <p:grpSpPr>
        <a:xfrm>
          <a:off x="0" y="0"/>
          <a:ext cx="0" cy="0"/>
          <a:chOff x="0" y="0"/>
          <a:chExt cx="0" cy="0"/>
        </a:xfrm>
      </p:grpSpPr>
      <p:sp>
        <p:nvSpPr>
          <p:cNvPr id="218" name="Google Shape;218;p15"/>
          <p:cNvSpPr txBox="1"/>
          <p:nvPr/>
        </p:nvSpPr>
        <p:spPr>
          <a:xfrm>
            <a:off x="284813" y="2662904"/>
            <a:ext cx="11053026" cy="2769989"/>
          </a:xfrm>
          <a:prstGeom prst="rect">
            <a:avLst/>
          </a:prstGeom>
          <a:noFill/>
          <a:ln>
            <a:noFill/>
          </a:ln>
        </p:spPr>
        <p:txBody>
          <a:bodyPr anchorCtr="0" anchor="t" bIns="45700" lIns="91425" spcFirstLastPara="1" rIns="91425" wrap="square" tIns="45700">
            <a:spAutoFit/>
          </a:bodyPr>
          <a:lstStyle/>
          <a:p>
            <a:pPr indent="-342900" lvl="0" marL="342900" marR="0" rtl="0" algn="just">
              <a:spcBef>
                <a:spcPts val="0"/>
              </a:spcBef>
              <a:spcAft>
                <a:spcPts val="0"/>
              </a:spcAft>
              <a:buClr>
                <a:srgbClr val="303030"/>
              </a:buClr>
              <a:buSzPts val="2400"/>
              <a:buFont typeface="Arial"/>
              <a:buChar char="•"/>
            </a:pPr>
            <a:r>
              <a:rPr i="0" lang="en-US" sz="2400">
                <a:solidFill>
                  <a:srgbClr val="303030"/>
                </a:solidFill>
                <a:latin typeface="Times New Roman"/>
                <a:ea typeface="Times New Roman"/>
                <a:cs typeface="Times New Roman"/>
                <a:sym typeface="Times New Roman"/>
              </a:rPr>
              <a:t>Thin Crack -less than 1 mm in width.</a:t>
            </a:r>
            <a:endParaRPr/>
          </a:p>
          <a:p>
            <a:pPr indent="-342900" lvl="0" marL="342900" marR="0" rtl="0" algn="just">
              <a:spcBef>
                <a:spcPts val="1200"/>
              </a:spcBef>
              <a:spcAft>
                <a:spcPts val="0"/>
              </a:spcAft>
              <a:buClr>
                <a:srgbClr val="303030"/>
              </a:buClr>
              <a:buSzPts val="2400"/>
              <a:buFont typeface="Arial"/>
              <a:buChar char="•"/>
            </a:pPr>
            <a:r>
              <a:rPr i="0" lang="en-US" sz="2400">
                <a:solidFill>
                  <a:srgbClr val="303030"/>
                </a:solidFill>
                <a:latin typeface="Times New Roman"/>
                <a:ea typeface="Times New Roman"/>
                <a:cs typeface="Times New Roman"/>
                <a:sym typeface="Times New Roman"/>
              </a:rPr>
              <a:t>Medium Crack -1 to 2 mm in width.</a:t>
            </a:r>
            <a:endParaRPr/>
          </a:p>
          <a:p>
            <a:pPr indent="-342900" lvl="0" marL="342900" marR="0" rtl="0" algn="just">
              <a:spcBef>
                <a:spcPts val="1200"/>
              </a:spcBef>
              <a:spcAft>
                <a:spcPts val="0"/>
              </a:spcAft>
              <a:buClr>
                <a:srgbClr val="303030"/>
              </a:buClr>
              <a:buSzPts val="2400"/>
              <a:buFont typeface="Arial"/>
              <a:buChar char="•"/>
            </a:pPr>
            <a:r>
              <a:rPr i="0" lang="en-US" sz="2400">
                <a:solidFill>
                  <a:srgbClr val="303030"/>
                </a:solidFill>
                <a:latin typeface="Times New Roman"/>
                <a:ea typeface="Times New Roman"/>
                <a:cs typeface="Times New Roman"/>
                <a:sym typeface="Times New Roman"/>
              </a:rPr>
              <a:t>Wide Crack -more than 2 mm in width.</a:t>
            </a:r>
            <a:endParaRPr/>
          </a:p>
          <a:p>
            <a:pPr indent="-342900" lvl="0" marL="342900" marR="0" rtl="0" algn="just">
              <a:spcBef>
                <a:spcPts val="1200"/>
              </a:spcBef>
              <a:spcAft>
                <a:spcPts val="0"/>
              </a:spcAft>
              <a:buClr>
                <a:srgbClr val="303030"/>
              </a:buClr>
              <a:buSzPts val="2400"/>
              <a:buFont typeface="Arial"/>
              <a:buChar char="•"/>
            </a:pPr>
            <a:r>
              <a:rPr i="0" lang="en-US" sz="2400">
                <a:solidFill>
                  <a:srgbClr val="303030"/>
                </a:solidFill>
                <a:latin typeface="Times New Roman"/>
                <a:ea typeface="Times New Roman"/>
                <a:cs typeface="Times New Roman"/>
                <a:sym typeface="Times New Roman"/>
              </a:rPr>
              <a:t>Crazing -Occurrence of closely spaced fine cracks at the surface of a material is called crazing. Crazing is the development of a network of fine random cracks on the surface of concrete or mortar caused by shrinkage of the surface layer.[1]</a:t>
            </a:r>
            <a:endParaRPr/>
          </a:p>
        </p:txBody>
      </p:sp>
      <p:sp>
        <p:nvSpPr>
          <p:cNvPr id="219" name="Google Shape;219;p15"/>
          <p:cNvSpPr txBox="1"/>
          <p:nvPr/>
        </p:nvSpPr>
        <p:spPr>
          <a:xfrm>
            <a:off x="284813" y="338532"/>
            <a:ext cx="8065557"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3600">
                <a:solidFill>
                  <a:schemeClr val="dk1"/>
                </a:solidFill>
                <a:latin typeface="Times New Roman"/>
                <a:ea typeface="Times New Roman"/>
                <a:cs typeface="Times New Roman"/>
                <a:sym typeface="Times New Roman"/>
              </a:rPr>
              <a:t>Non-structural cracks(Hair cracks): </a:t>
            </a:r>
            <a:endParaRPr/>
          </a:p>
        </p:txBody>
      </p:sp>
      <p:sp>
        <p:nvSpPr>
          <p:cNvPr id="220" name="Google Shape;220;p15"/>
          <p:cNvSpPr txBox="1"/>
          <p:nvPr/>
        </p:nvSpPr>
        <p:spPr>
          <a:xfrm>
            <a:off x="284813" y="1425107"/>
            <a:ext cx="8781549" cy="1200329"/>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i="0" lang="en-US" sz="2400">
                <a:solidFill>
                  <a:srgbClr val="303030"/>
                </a:solidFill>
                <a:latin typeface="Times New Roman"/>
                <a:ea typeface="Times New Roman"/>
                <a:cs typeface="Times New Roman"/>
                <a:sym typeface="Times New Roman"/>
              </a:rPr>
              <a:t>Cracks may appreciably vary in width from very thin hair crack barely visible to naked eye to gaping crack. Depending upon the crack width , the cracks are classified as : [1]</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4" name="Shape 224"/>
        <p:cNvGrpSpPr/>
        <p:nvPr/>
      </p:nvGrpSpPr>
      <p:grpSpPr>
        <a:xfrm>
          <a:off x="0" y="0"/>
          <a:ext cx="0" cy="0"/>
          <a:chOff x="0" y="0"/>
          <a:chExt cx="0" cy="0"/>
        </a:xfrm>
      </p:grpSpPr>
      <p:pic>
        <p:nvPicPr>
          <p:cNvPr id="225" name="Google Shape;225;p16"/>
          <p:cNvPicPr preferRelativeResize="0"/>
          <p:nvPr/>
        </p:nvPicPr>
        <p:blipFill rotWithShape="1">
          <a:blip r:embed="rId3">
            <a:alphaModFix/>
          </a:blip>
          <a:srcRect b="17121" l="25659" r="28424" t="37923"/>
          <a:stretch/>
        </p:blipFill>
        <p:spPr>
          <a:xfrm>
            <a:off x="5430277" y="1846052"/>
            <a:ext cx="6319108" cy="3027873"/>
          </a:xfrm>
          <a:prstGeom prst="rect">
            <a:avLst/>
          </a:prstGeom>
          <a:noFill/>
          <a:ln>
            <a:noFill/>
          </a:ln>
        </p:spPr>
      </p:pic>
      <p:pic>
        <p:nvPicPr>
          <p:cNvPr id="226" name="Google Shape;226;p16"/>
          <p:cNvPicPr preferRelativeResize="0"/>
          <p:nvPr/>
        </p:nvPicPr>
        <p:blipFill rotWithShape="1">
          <a:blip r:embed="rId3">
            <a:alphaModFix/>
          </a:blip>
          <a:srcRect b="68741" l="47949" r="0" t="2617"/>
          <a:stretch/>
        </p:blipFill>
        <p:spPr>
          <a:xfrm>
            <a:off x="285843" y="3582362"/>
            <a:ext cx="5308335" cy="1429585"/>
          </a:xfrm>
          <a:prstGeom prst="rect">
            <a:avLst/>
          </a:prstGeom>
          <a:noFill/>
          <a:ln>
            <a:noFill/>
          </a:ln>
        </p:spPr>
      </p:pic>
      <p:pic>
        <p:nvPicPr>
          <p:cNvPr id="227" name="Google Shape;227;p16"/>
          <p:cNvPicPr preferRelativeResize="0"/>
          <p:nvPr/>
        </p:nvPicPr>
        <p:blipFill rotWithShape="1">
          <a:blip r:embed="rId3">
            <a:alphaModFix/>
          </a:blip>
          <a:srcRect b="70109" l="0" r="51835" t="2618"/>
          <a:stretch/>
        </p:blipFill>
        <p:spPr>
          <a:xfrm>
            <a:off x="285843" y="1555151"/>
            <a:ext cx="4878504" cy="1351951"/>
          </a:xfrm>
          <a:prstGeom prst="rect">
            <a:avLst/>
          </a:prstGeom>
          <a:noFill/>
          <a:ln>
            <a:noFill/>
          </a:ln>
        </p:spPr>
      </p:pic>
      <p:sp>
        <p:nvSpPr>
          <p:cNvPr id="228" name="Google Shape;228;p16"/>
          <p:cNvSpPr txBox="1"/>
          <p:nvPr/>
        </p:nvSpPr>
        <p:spPr>
          <a:xfrm>
            <a:off x="1609519" y="2877958"/>
            <a:ext cx="2458529"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chemeClr val="dk1"/>
                </a:solidFill>
                <a:latin typeface="Times New Roman"/>
                <a:ea typeface="Times New Roman"/>
                <a:cs typeface="Times New Roman"/>
                <a:sym typeface="Times New Roman"/>
              </a:rPr>
              <a:t>Thin Crack</a:t>
            </a:r>
            <a:endParaRPr/>
          </a:p>
        </p:txBody>
      </p:sp>
      <p:sp>
        <p:nvSpPr>
          <p:cNvPr id="229" name="Google Shape;229;p16"/>
          <p:cNvSpPr txBox="1"/>
          <p:nvPr/>
        </p:nvSpPr>
        <p:spPr>
          <a:xfrm>
            <a:off x="1609518" y="4942143"/>
            <a:ext cx="2458529"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chemeClr val="dk1"/>
                </a:solidFill>
                <a:latin typeface="Times New Roman"/>
                <a:ea typeface="Times New Roman"/>
                <a:cs typeface="Times New Roman"/>
                <a:sym typeface="Times New Roman"/>
              </a:rPr>
              <a:t>Medium Crack</a:t>
            </a:r>
            <a:endParaRPr/>
          </a:p>
        </p:txBody>
      </p:sp>
      <p:sp>
        <p:nvSpPr>
          <p:cNvPr id="230" name="Google Shape;230;p16"/>
          <p:cNvSpPr txBox="1"/>
          <p:nvPr/>
        </p:nvSpPr>
        <p:spPr>
          <a:xfrm>
            <a:off x="7886672" y="4942142"/>
            <a:ext cx="2458529"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chemeClr val="dk1"/>
                </a:solidFill>
                <a:latin typeface="Times New Roman"/>
                <a:ea typeface="Times New Roman"/>
                <a:cs typeface="Times New Roman"/>
                <a:sym typeface="Times New Roman"/>
              </a:rPr>
              <a:t>Wide Crack</a:t>
            </a:r>
            <a:endParaRPr/>
          </a:p>
        </p:txBody>
      </p:sp>
      <p:sp>
        <p:nvSpPr>
          <p:cNvPr id="231" name="Google Shape;231;p16"/>
          <p:cNvSpPr txBox="1"/>
          <p:nvPr/>
        </p:nvSpPr>
        <p:spPr>
          <a:xfrm>
            <a:off x="2599110" y="6425569"/>
            <a:ext cx="7746091"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Times New Roman"/>
                <a:ea typeface="Times New Roman"/>
                <a:cs typeface="Times New Roman"/>
                <a:sym typeface="Times New Roman"/>
              </a:rPr>
              <a:t>Source: </a:t>
            </a:r>
            <a:r>
              <a:rPr lang="en-US" sz="1800">
                <a:solidFill>
                  <a:schemeClr val="dk1"/>
                </a:solidFill>
                <a:latin typeface="Calibri"/>
                <a:ea typeface="Calibri"/>
                <a:cs typeface="Calibri"/>
                <a:sym typeface="Calibri"/>
              </a:rPr>
              <a:t>Rajabather, Arvind. (2016). INVESTIGATION OF CRACKS IN BUILDINGS.</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5" name="Shape 235"/>
        <p:cNvGrpSpPr/>
        <p:nvPr/>
      </p:nvGrpSpPr>
      <p:grpSpPr>
        <a:xfrm>
          <a:off x="0" y="0"/>
          <a:ext cx="0" cy="0"/>
          <a:chOff x="0" y="0"/>
          <a:chExt cx="0" cy="0"/>
        </a:xfrm>
      </p:grpSpPr>
      <p:sp>
        <p:nvSpPr>
          <p:cNvPr id="236" name="Google Shape;236;p17"/>
          <p:cNvSpPr txBox="1"/>
          <p:nvPr/>
        </p:nvSpPr>
        <p:spPr>
          <a:xfrm>
            <a:off x="983700" y="4045335"/>
            <a:ext cx="10058112" cy="1354217"/>
          </a:xfrm>
          <a:prstGeom prst="rect">
            <a:avLst/>
          </a:prstGeom>
          <a:noFill/>
          <a:ln>
            <a:noFill/>
          </a:ln>
        </p:spPr>
        <p:txBody>
          <a:bodyPr anchorCtr="0" anchor="t" bIns="45700" lIns="91425" spcFirstLastPara="1" rIns="91425" wrap="square" tIns="45700">
            <a:spAutoFit/>
          </a:bodyPr>
          <a:lstStyle/>
          <a:p>
            <a:pPr indent="-342900" lvl="0" marL="342900" marR="0" rtl="0" algn="just">
              <a:spcBef>
                <a:spcPts val="0"/>
              </a:spcBef>
              <a:spcAft>
                <a:spcPts val="0"/>
              </a:spcAft>
              <a:buClr>
                <a:srgbClr val="303030"/>
              </a:buClr>
              <a:buSzPts val="2400"/>
              <a:buFont typeface="Noto Sans Symbols"/>
              <a:buChar char="⮚"/>
            </a:pPr>
            <a:r>
              <a:rPr i="0" lang="en-US" sz="2400">
                <a:solidFill>
                  <a:srgbClr val="303030"/>
                </a:solidFill>
                <a:latin typeface="Times New Roman"/>
                <a:ea typeface="Times New Roman"/>
                <a:cs typeface="Times New Roman"/>
                <a:sym typeface="Times New Roman"/>
              </a:rPr>
              <a:t>reducing the durability of the materials (by erosion, chemical attacks, corrosion of reinforcement etc.) and </a:t>
            </a:r>
            <a:endParaRPr/>
          </a:p>
          <a:p>
            <a:pPr indent="-342900" lvl="0" marL="342900" marR="0" rtl="0" algn="just">
              <a:spcBef>
                <a:spcPts val="1200"/>
              </a:spcBef>
              <a:spcAft>
                <a:spcPts val="0"/>
              </a:spcAft>
              <a:buClr>
                <a:srgbClr val="303030"/>
              </a:buClr>
              <a:buSzPts val="2400"/>
              <a:buFont typeface="Noto Sans Symbols"/>
              <a:buChar char="⮚"/>
            </a:pPr>
            <a:r>
              <a:rPr i="0" lang="en-US" sz="2400">
                <a:solidFill>
                  <a:srgbClr val="303030"/>
                </a:solidFill>
                <a:latin typeface="Times New Roman"/>
                <a:ea typeface="Times New Roman"/>
                <a:cs typeface="Times New Roman"/>
                <a:sym typeface="Times New Roman"/>
              </a:rPr>
              <a:t>ultimately affect the stability of the structure.</a:t>
            </a:r>
            <a:endParaRPr/>
          </a:p>
        </p:txBody>
      </p:sp>
      <p:sp>
        <p:nvSpPr>
          <p:cNvPr id="237" name="Google Shape;237;p17"/>
          <p:cNvSpPr txBox="1"/>
          <p:nvPr/>
        </p:nvSpPr>
        <p:spPr>
          <a:xfrm>
            <a:off x="284813" y="338532"/>
            <a:ext cx="8065557"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3600">
                <a:solidFill>
                  <a:schemeClr val="dk1"/>
                </a:solidFill>
                <a:latin typeface="Times New Roman"/>
                <a:ea typeface="Times New Roman"/>
                <a:cs typeface="Times New Roman"/>
                <a:sym typeface="Times New Roman"/>
              </a:rPr>
              <a:t>Non-structural cracks</a:t>
            </a:r>
            <a:endParaRPr/>
          </a:p>
        </p:txBody>
      </p:sp>
      <p:sp>
        <p:nvSpPr>
          <p:cNvPr id="238" name="Google Shape;238;p17"/>
          <p:cNvSpPr txBox="1"/>
          <p:nvPr/>
        </p:nvSpPr>
        <p:spPr>
          <a:xfrm>
            <a:off x="284813" y="1191897"/>
            <a:ext cx="8781549" cy="830997"/>
          </a:xfrm>
          <a:prstGeom prst="rect">
            <a:avLst/>
          </a:prstGeom>
          <a:noFill/>
          <a:ln>
            <a:noFill/>
          </a:ln>
        </p:spPr>
        <p:txBody>
          <a:bodyPr anchorCtr="0" anchor="t" bIns="45700" lIns="91425" spcFirstLastPara="1" rIns="91425" wrap="square" tIns="45700">
            <a:spAutoFit/>
          </a:bodyPr>
          <a:lstStyle/>
          <a:p>
            <a:pPr indent="-342900" lvl="0" marL="342900" marR="0" rtl="0" algn="just">
              <a:spcBef>
                <a:spcPts val="0"/>
              </a:spcBef>
              <a:spcAft>
                <a:spcPts val="0"/>
              </a:spcAft>
              <a:buClr>
                <a:srgbClr val="303030"/>
              </a:buClr>
              <a:buSzPts val="2400"/>
              <a:buFont typeface="Arial"/>
              <a:buChar char="•"/>
            </a:pPr>
            <a:r>
              <a:rPr i="0" lang="en-US" sz="2400">
                <a:solidFill>
                  <a:srgbClr val="303030"/>
                </a:solidFill>
                <a:latin typeface="Times New Roman"/>
                <a:ea typeface="Times New Roman"/>
                <a:cs typeface="Times New Roman"/>
                <a:sym typeface="Times New Roman"/>
              </a:rPr>
              <a:t>Can be repaired when reasons for cracks are identified and suitable remedial measures are taken to prevent their reoccurrence. </a:t>
            </a:r>
            <a:endParaRPr b="0" i="0" sz="2400">
              <a:solidFill>
                <a:srgbClr val="303030"/>
              </a:solidFill>
              <a:latin typeface="Times New Roman"/>
              <a:ea typeface="Times New Roman"/>
              <a:cs typeface="Times New Roman"/>
              <a:sym typeface="Times New Roman"/>
            </a:endParaRPr>
          </a:p>
        </p:txBody>
      </p:sp>
      <p:sp>
        <p:nvSpPr>
          <p:cNvPr id="239" name="Google Shape;239;p17"/>
          <p:cNvSpPr txBox="1"/>
          <p:nvPr/>
        </p:nvSpPr>
        <p:spPr>
          <a:xfrm>
            <a:off x="284813" y="2109122"/>
            <a:ext cx="8781549" cy="830997"/>
          </a:xfrm>
          <a:prstGeom prst="rect">
            <a:avLst/>
          </a:prstGeom>
          <a:noFill/>
          <a:ln>
            <a:noFill/>
          </a:ln>
        </p:spPr>
        <p:txBody>
          <a:bodyPr anchorCtr="0" anchor="t" bIns="45700" lIns="91425" spcFirstLastPara="1" rIns="91425" wrap="square" tIns="45700">
            <a:spAutoFit/>
          </a:bodyPr>
          <a:lstStyle/>
          <a:p>
            <a:pPr indent="-342900" lvl="0" marL="342900" marR="0" rtl="0" algn="just">
              <a:spcBef>
                <a:spcPts val="0"/>
              </a:spcBef>
              <a:spcAft>
                <a:spcPts val="0"/>
              </a:spcAft>
              <a:buClr>
                <a:srgbClr val="303030"/>
              </a:buClr>
              <a:buSzPts val="2400"/>
              <a:buFont typeface="Arial"/>
              <a:buChar char="•"/>
            </a:pPr>
            <a:r>
              <a:rPr lang="en-US" sz="2400">
                <a:solidFill>
                  <a:srgbClr val="303030"/>
                </a:solidFill>
                <a:latin typeface="Times New Roman"/>
                <a:ea typeface="Times New Roman"/>
                <a:cs typeface="Times New Roman"/>
                <a:sym typeface="Times New Roman"/>
              </a:rPr>
              <a:t>N</a:t>
            </a:r>
            <a:r>
              <a:rPr i="0" lang="en-US" sz="2400">
                <a:solidFill>
                  <a:srgbClr val="303030"/>
                </a:solidFill>
                <a:latin typeface="Times New Roman"/>
                <a:ea typeface="Times New Roman"/>
                <a:cs typeface="Times New Roman"/>
                <a:sym typeface="Times New Roman"/>
              </a:rPr>
              <a:t>on-structural cracks give the impression that the structure is getting unsafe but does not affect the building significantly but,</a:t>
            </a:r>
            <a:endParaRPr/>
          </a:p>
        </p:txBody>
      </p:sp>
      <p:sp>
        <p:nvSpPr>
          <p:cNvPr id="240" name="Google Shape;240;p17"/>
          <p:cNvSpPr txBox="1"/>
          <p:nvPr/>
        </p:nvSpPr>
        <p:spPr>
          <a:xfrm>
            <a:off x="284813" y="3026347"/>
            <a:ext cx="8781549" cy="830997"/>
          </a:xfrm>
          <a:prstGeom prst="rect">
            <a:avLst/>
          </a:prstGeom>
          <a:noFill/>
          <a:ln>
            <a:noFill/>
          </a:ln>
        </p:spPr>
        <p:txBody>
          <a:bodyPr anchorCtr="0" anchor="t" bIns="45700" lIns="91425" spcFirstLastPara="1" rIns="91425" wrap="square" tIns="45700">
            <a:spAutoFit/>
          </a:bodyPr>
          <a:lstStyle/>
          <a:p>
            <a:pPr indent="-342900" lvl="0" marL="342900" marR="0" rtl="0" algn="just">
              <a:spcBef>
                <a:spcPts val="0"/>
              </a:spcBef>
              <a:spcAft>
                <a:spcPts val="0"/>
              </a:spcAft>
              <a:buClr>
                <a:srgbClr val="303030"/>
              </a:buClr>
              <a:buSzPts val="2400"/>
              <a:buFont typeface="Arial"/>
              <a:buChar char="•"/>
            </a:pPr>
            <a:r>
              <a:rPr lang="en-US" sz="2400">
                <a:solidFill>
                  <a:srgbClr val="303030"/>
                </a:solidFill>
                <a:latin typeface="Times New Roman"/>
                <a:ea typeface="Times New Roman"/>
                <a:cs typeface="Times New Roman"/>
                <a:sym typeface="Times New Roman"/>
              </a:rPr>
              <a:t>if remedial measures are not taken, the nonstructural cracks due to penetration of moisture in the cracks, result in </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4" name="Shape 244"/>
        <p:cNvGrpSpPr/>
        <p:nvPr/>
      </p:nvGrpSpPr>
      <p:grpSpPr>
        <a:xfrm>
          <a:off x="0" y="0"/>
          <a:ext cx="0" cy="0"/>
          <a:chOff x="0" y="0"/>
          <a:chExt cx="0" cy="0"/>
        </a:xfrm>
      </p:grpSpPr>
      <p:sp>
        <p:nvSpPr>
          <p:cNvPr id="245" name="Google Shape;245;p18"/>
          <p:cNvSpPr txBox="1"/>
          <p:nvPr/>
        </p:nvSpPr>
        <p:spPr>
          <a:xfrm>
            <a:off x="284813" y="338532"/>
            <a:ext cx="8419240"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3600">
                <a:solidFill>
                  <a:schemeClr val="dk1"/>
                </a:solidFill>
                <a:latin typeface="Times New Roman"/>
                <a:ea typeface="Times New Roman"/>
                <a:cs typeface="Times New Roman"/>
                <a:sym typeface="Times New Roman"/>
              </a:rPr>
              <a:t>METHODS TO REPAIR CRACK</a:t>
            </a:r>
            <a:endParaRPr/>
          </a:p>
        </p:txBody>
      </p:sp>
      <p:sp>
        <p:nvSpPr>
          <p:cNvPr id="246" name="Google Shape;246;p18"/>
          <p:cNvSpPr txBox="1"/>
          <p:nvPr/>
        </p:nvSpPr>
        <p:spPr>
          <a:xfrm>
            <a:off x="284813" y="1682587"/>
            <a:ext cx="5464824" cy="3416320"/>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0" i="0" lang="en-US" sz="2400">
                <a:solidFill>
                  <a:srgbClr val="303030"/>
                </a:solidFill>
                <a:latin typeface="Times New Roman"/>
                <a:ea typeface="Times New Roman"/>
                <a:cs typeface="Times New Roman"/>
                <a:sym typeface="Times New Roman"/>
              </a:rPr>
              <a:t>Epoxy injection is an economical method of repairing non-moving cracks in concrete walls, slabs, columns and piers a sit is capable of restoring the concrete to its pre-cracked strength. The technique generally consists of establishing entry and venting ports at close intervals along the cracks, sealing the crack on exposed surfaces, and injecting the epoxy under pressure.[4]</a:t>
            </a:r>
            <a:endParaRPr/>
          </a:p>
        </p:txBody>
      </p:sp>
      <p:sp>
        <p:nvSpPr>
          <p:cNvPr id="247" name="Google Shape;247;p18"/>
          <p:cNvSpPr txBox="1"/>
          <p:nvPr/>
        </p:nvSpPr>
        <p:spPr>
          <a:xfrm>
            <a:off x="284813" y="1094250"/>
            <a:ext cx="4390703"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dk1"/>
                </a:solidFill>
                <a:latin typeface="Times New Roman"/>
                <a:ea typeface="Times New Roman"/>
                <a:cs typeface="Times New Roman"/>
                <a:sym typeface="Times New Roman"/>
              </a:rPr>
              <a:t>1. EPOXY INJECTION</a:t>
            </a:r>
            <a:endParaRPr/>
          </a:p>
        </p:txBody>
      </p:sp>
      <p:pic>
        <p:nvPicPr>
          <p:cNvPr id="248" name="Google Shape;248;p18"/>
          <p:cNvPicPr preferRelativeResize="0"/>
          <p:nvPr/>
        </p:nvPicPr>
        <p:blipFill rotWithShape="1">
          <a:blip r:embed="rId3">
            <a:alphaModFix/>
          </a:blip>
          <a:srcRect b="7289" l="0" r="0" t="0"/>
          <a:stretch/>
        </p:blipFill>
        <p:spPr>
          <a:xfrm>
            <a:off x="6442365" y="1939124"/>
            <a:ext cx="4953983" cy="3020803"/>
          </a:xfrm>
          <a:prstGeom prst="rect">
            <a:avLst/>
          </a:prstGeom>
          <a:noFill/>
          <a:ln>
            <a:noFill/>
          </a:ln>
        </p:spPr>
      </p:pic>
      <p:sp>
        <p:nvSpPr>
          <p:cNvPr id="249" name="Google Shape;249;p18"/>
          <p:cNvSpPr txBox="1"/>
          <p:nvPr/>
        </p:nvSpPr>
        <p:spPr>
          <a:xfrm>
            <a:off x="6633792" y="4891812"/>
            <a:ext cx="5273395" cy="414189"/>
          </a:xfrm>
          <a:prstGeom prst="rect">
            <a:avLst/>
          </a:prstGeom>
          <a:noFill/>
          <a:ln>
            <a:noFill/>
          </a:ln>
        </p:spPr>
        <p:txBody>
          <a:bodyPr anchorCtr="0" anchor="ctr" bIns="45700" lIns="91425" spcFirstLastPara="1" rIns="91425" wrap="square" tIns="45700">
            <a:normAutofit/>
          </a:bodyPr>
          <a:lstStyle/>
          <a:p>
            <a:pPr indent="0" lvl="0" marL="0" marR="0" rtl="0" algn="just">
              <a:lnSpc>
                <a:spcPct val="90000"/>
              </a:lnSpc>
              <a:spcBef>
                <a:spcPts val="0"/>
              </a:spcBef>
              <a:spcAft>
                <a:spcPts val="0"/>
              </a:spcAft>
              <a:buNone/>
            </a:pPr>
            <a:r>
              <a:rPr lang="en-US" sz="2000">
                <a:solidFill>
                  <a:schemeClr val="dk1"/>
                </a:solidFill>
                <a:latin typeface="Times New Roman"/>
                <a:ea typeface="Times New Roman"/>
                <a:cs typeface="Times New Roman"/>
                <a:sym typeface="Times New Roman"/>
              </a:rPr>
              <a:t>Figure: Applying Epoxy to the Cracks</a:t>
            </a:r>
            <a:endParaRPr/>
          </a:p>
        </p:txBody>
      </p:sp>
      <p:sp>
        <p:nvSpPr>
          <p:cNvPr id="250" name="Google Shape;250;p18"/>
          <p:cNvSpPr txBox="1"/>
          <p:nvPr/>
        </p:nvSpPr>
        <p:spPr>
          <a:xfrm>
            <a:off x="5790405" y="6053168"/>
            <a:ext cx="6116782"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Times New Roman"/>
                <a:ea typeface="Times New Roman"/>
                <a:cs typeface="Times New Roman"/>
                <a:sym typeface="Times New Roman"/>
              </a:rPr>
              <a:t>Source: </a:t>
            </a:r>
            <a:r>
              <a:rPr lang="en-US" sz="1800">
                <a:solidFill>
                  <a:schemeClr val="dk1"/>
                </a:solidFill>
                <a:latin typeface="Calibri"/>
                <a:ea typeface="Calibri"/>
                <a:cs typeface="Calibri"/>
                <a:sym typeface="Calibri"/>
              </a:rPr>
              <a:t>Rajabather, Arvind. (2016). INVESTIGATION OF CRACKS IN BUILDINGS.</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4" name="Shape 254"/>
        <p:cNvGrpSpPr/>
        <p:nvPr/>
      </p:nvGrpSpPr>
      <p:grpSpPr>
        <a:xfrm>
          <a:off x="0" y="0"/>
          <a:ext cx="0" cy="0"/>
          <a:chOff x="0" y="0"/>
          <a:chExt cx="0" cy="0"/>
        </a:xfrm>
      </p:grpSpPr>
      <p:pic>
        <p:nvPicPr>
          <p:cNvPr id="255" name="Google Shape;255;p19"/>
          <p:cNvPicPr preferRelativeResize="0"/>
          <p:nvPr/>
        </p:nvPicPr>
        <p:blipFill rotWithShape="1">
          <a:blip r:embed="rId3">
            <a:alphaModFix/>
          </a:blip>
          <a:srcRect b="8275" l="0" r="0" t="0"/>
          <a:stretch/>
        </p:blipFill>
        <p:spPr>
          <a:xfrm>
            <a:off x="1579418" y="215005"/>
            <a:ext cx="8700655" cy="5687031"/>
          </a:xfrm>
          <a:prstGeom prst="rect">
            <a:avLst/>
          </a:prstGeom>
          <a:noFill/>
          <a:ln>
            <a:noFill/>
          </a:ln>
        </p:spPr>
      </p:pic>
      <p:sp>
        <p:nvSpPr>
          <p:cNvPr id="256" name="Google Shape;256;p19"/>
          <p:cNvSpPr txBox="1"/>
          <p:nvPr/>
        </p:nvSpPr>
        <p:spPr>
          <a:xfrm>
            <a:off x="3611667" y="5902036"/>
            <a:ext cx="5273395" cy="414189"/>
          </a:xfrm>
          <a:prstGeom prst="rect">
            <a:avLst/>
          </a:prstGeom>
          <a:noFill/>
          <a:ln>
            <a:noFill/>
          </a:ln>
        </p:spPr>
        <p:txBody>
          <a:bodyPr anchorCtr="0" anchor="ctr" bIns="45700" lIns="91425" spcFirstLastPara="1" rIns="91425" wrap="square" tIns="45700">
            <a:normAutofit/>
          </a:bodyPr>
          <a:lstStyle/>
          <a:p>
            <a:pPr indent="0" lvl="0" marL="0" marR="0" rtl="0" algn="just">
              <a:lnSpc>
                <a:spcPct val="90000"/>
              </a:lnSpc>
              <a:spcBef>
                <a:spcPts val="0"/>
              </a:spcBef>
              <a:spcAft>
                <a:spcPts val="0"/>
              </a:spcAft>
              <a:buNone/>
            </a:pPr>
            <a:r>
              <a:rPr lang="en-US" sz="2000">
                <a:solidFill>
                  <a:schemeClr val="dk1"/>
                </a:solidFill>
                <a:latin typeface="Times New Roman"/>
                <a:ea typeface="Times New Roman"/>
                <a:cs typeface="Times New Roman"/>
                <a:sym typeface="Times New Roman"/>
              </a:rPr>
              <a:t>Figure: Procedure for Applying Epoxy</a:t>
            </a:r>
            <a:endParaRPr/>
          </a:p>
        </p:txBody>
      </p:sp>
      <p:sp>
        <p:nvSpPr>
          <p:cNvPr id="257" name="Google Shape;257;p19"/>
          <p:cNvSpPr txBox="1"/>
          <p:nvPr/>
        </p:nvSpPr>
        <p:spPr>
          <a:xfrm>
            <a:off x="2531917" y="6534834"/>
            <a:ext cx="7997537"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Times New Roman"/>
                <a:ea typeface="Times New Roman"/>
                <a:cs typeface="Times New Roman"/>
                <a:sym typeface="Times New Roman"/>
              </a:rPr>
              <a:t>Source: </a:t>
            </a:r>
            <a:r>
              <a:rPr lang="en-US" sz="1800">
                <a:solidFill>
                  <a:schemeClr val="dk1"/>
                </a:solidFill>
                <a:latin typeface="Calibri"/>
                <a:ea typeface="Calibri"/>
                <a:cs typeface="Calibri"/>
                <a:sym typeface="Calibri"/>
              </a:rPr>
              <a:t>Rajabather, Arvind. (2016). INVESTIGATION OF CRACKS IN BUILDINGS.</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1" name="Shape 261"/>
        <p:cNvGrpSpPr/>
        <p:nvPr/>
      </p:nvGrpSpPr>
      <p:grpSpPr>
        <a:xfrm>
          <a:off x="0" y="0"/>
          <a:ext cx="0" cy="0"/>
          <a:chOff x="0" y="0"/>
          <a:chExt cx="0" cy="0"/>
        </a:xfrm>
      </p:grpSpPr>
      <p:sp>
        <p:nvSpPr>
          <p:cNvPr id="262" name="Google Shape;262;p20"/>
          <p:cNvSpPr txBox="1"/>
          <p:nvPr/>
        </p:nvSpPr>
        <p:spPr>
          <a:xfrm>
            <a:off x="284812" y="1120676"/>
            <a:ext cx="8850561" cy="1569660"/>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0" i="0" lang="en-US" sz="2400">
                <a:solidFill>
                  <a:srgbClr val="303030"/>
                </a:solidFill>
                <a:latin typeface="Times New Roman"/>
                <a:ea typeface="Times New Roman"/>
                <a:cs typeface="Times New Roman"/>
                <a:sym typeface="Times New Roman"/>
              </a:rPr>
              <a:t>Low viscosity monomers and resins can be used to seal cracks with surface widths of 0.001 to 0.08 in.by gravity filling. High molecular weight methacrylates, urethanes, and some low viscosity epoxies have been used successfully.[4]</a:t>
            </a:r>
            <a:endParaRPr/>
          </a:p>
        </p:txBody>
      </p:sp>
      <p:sp>
        <p:nvSpPr>
          <p:cNvPr id="263" name="Google Shape;263;p20"/>
          <p:cNvSpPr txBox="1"/>
          <p:nvPr/>
        </p:nvSpPr>
        <p:spPr>
          <a:xfrm>
            <a:off x="284812" y="516281"/>
            <a:ext cx="4390703"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dk1"/>
                </a:solidFill>
                <a:latin typeface="Times New Roman"/>
                <a:ea typeface="Times New Roman"/>
                <a:cs typeface="Times New Roman"/>
                <a:sym typeface="Times New Roman"/>
              </a:rPr>
              <a:t>2. GRAVITY FILLING</a:t>
            </a:r>
            <a:endParaRPr/>
          </a:p>
        </p:txBody>
      </p:sp>
      <p:sp>
        <p:nvSpPr>
          <p:cNvPr id="264" name="Google Shape;264;p20"/>
          <p:cNvSpPr txBox="1"/>
          <p:nvPr/>
        </p:nvSpPr>
        <p:spPr>
          <a:xfrm>
            <a:off x="284812" y="3375906"/>
            <a:ext cx="8850561" cy="3046988"/>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0" i="0" lang="en-US" sz="2400">
                <a:solidFill>
                  <a:srgbClr val="303030"/>
                </a:solidFill>
                <a:latin typeface="Times New Roman"/>
                <a:ea typeface="Times New Roman"/>
                <a:cs typeface="Times New Roman"/>
                <a:sym typeface="Times New Roman"/>
              </a:rPr>
              <a:t>In this method, the crack is made wider at the surface with a saw or grinder, and then the groove is filled with a flexible sealant. This is a common technique for crack treatment and it is relatively simple in comparison to the procedures and the training required for epoxy injection. Initially clean the surface; the surface should be free from paint, dirt, oil, efflorescence or any bond inhibiting agents. Then apply epoxy. To prevent epoxy flowing out insert a foam breaker or rod of suitable diameter and sealant is applied to it.[4]</a:t>
            </a:r>
            <a:endParaRPr/>
          </a:p>
        </p:txBody>
      </p:sp>
      <p:sp>
        <p:nvSpPr>
          <p:cNvPr id="265" name="Google Shape;265;p20"/>
          <p:cNvSpPr txBox="1"/>
          <p:nvPr/>
        </p:nvSpPr>
        <p:spPr>
          <a:xfrm>
            <a:off x="284812" y="2771511"/>
            <a:ext cx="5891701"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dk1"/>
                </a:solidFill>
                <a:latin typeface="Times New Roman"/>
                <a:ea typeface="Times New Roman"/>
                <a:cs typeface="Times New Roman"/>
                <a:sym typeface="Times New Roman"/>
              </a:rPr>
              <a:t>3. GROUTING AND SEALING</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9" name="Shape 269"/>
        <p:cNvGrpSpPr/>
        <p:nvPr/>
      </p:nvGrpSpPr>
      <p:grpSpPr>
        <a:xfrm>
          <a:off x="0" y="0"/>
          <a:ext cx="0" cy="0"/>
          <a:chOff x="0" y="0"/>
          <a:chExt cx="0" cy="0"/>
        </a:xfrm>
      </p:grpSpPr>
      <p:pic>
        <p:nvPicPr>
          <p:cNvPr id="270" name="Google Shape;270;p21"/>
          <p:cNvPicPr preferRelativeResize="0"/>
          <p:nvPr/>
        </p:nvPicPr>
        <p:blipFill rotWithShape="1">
          <a:blip r:embed="rId3">
            <a:alphaModFix/>
          </a:blip>
          <a:srcRect b="18934" l="0" r="0" t="0"/>
          <a:stretch/>
        </p:blipFill>
        <p:spPr>
          <a:xfrm>
            <a:off x="904552" y="1884218"/>
            <a:ext cx="10382896" cy="2757055"/>
          </a:xfrm>
          <a:prstGeom prst="rect">
            <a:avLst/>
          </a:prstGeom>
          <a:noFill/>
          <a:ln>
            <a:noFill/>
          </a:ln>
        </p:spPr>
      </p:pic>
      <p:sp>
        <p:nvSpPr>
          <p:cNvPr id="271" name="Google Shape;271;p21"/>
          <p:cNvSpPr txBox="1"/>
          <p:nvPr/>
        </p:nvSpPr>
        <p:spPr>
          <a:xfrm>
            <a:off x="3625522" y="4641273"/>
            <a:ext cx="5273395" cy="414189"/>
          </a:xfrm>
          <a:prstGeom prst="rect">
            <a:avLst/>
          </a:prstGeom>
          <a:noFill/>
          <a:ln>
            <a:noFill/>
          </a:ln>
        </p:spPr>
        <p:txBody>
          <a:bodyPr anchorCtr="0" anchor="ctr" bIns="45700" lIns="91425" spcFirstLastPara="1" rIns="91425" wrap="square" tIns="45700">
            <a:normAutofit/>
          </a:bodyPr>
          <a:lstStyle/>
          <a:p>
            <a:pPr indent="0" lvl="0" marL="0" marR="0" rtl="0" algn="just">
              <a:lnSpc>
                <a:spcPct val="90000"/>
              </a:lnSpc>
              <a:spcBef>
                <a:spcPts val="0"/>
              </a:spcBef>
              <a:spcAft>
                <a:spcPts val="0"/>
              </a:spcAft>
              <a:buNone/>
            </a:pPr>
            <a:r>
              <a:rPr lang="en-US" sz="2000">
                <a:solidFill>
                  <a:schemeClr val="dk1"/>
                </a:solidFill>
                <a:latin typeface="Times New Roman"/>
                <a:ea typeface="Times New Roman"/>
                <a:cs typeface="Times New Roman"/>
                <a:sym typeface="Times New Roman"/>
              </a:rPr>
              <a:t>Figure: Procedure for Routing And Sealing</a:t>
            </a:r>
            <a:endParaRPr/>
          </a:p>
        </p:txBody>
      </p:sp>
      <p:sp>
        <p:nvSpPr>
          <p:cNvPr id="272" name="Google Shape;272;p21"/>
          <p:cNvSpPr txBox="1"/>
          <p:nvPr/>
        </p:nvSpPr>
        <p:spPr>
          <a:xfrm>
            <a:off x="2601190" y="6368581"/>
            <a:ext cx="7651173"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Times New Roman"/>
                <a:ea typeface="Times New Roman"/>
                <a:cs typeface="Times New Roman"/>
                <a:sym typeface="Times New Roman"/>
              </a:rPr>
              <a:t>Source: </a:t>
            </a:r>
            <a:r>
              <a:rPr lang="en-US" sz="1800">
                <a:solidFill>
                  <a:schemeClr val="dk1"/>
                </a:solidFill>
                <a:latin typeface="Calibri"/>
                <a:ea typeface="Calibri"/>
                <a:cs typeface="Calibri"/>
                <a:sym typeface="Calibri"/>
              </a:rPr>
              <a:t>Rajabather, Arvind. (2016). INVESTIGATION OF CRACKS IN BUILDINGS.</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6" name="Shape 276"/>
        <p:cNvGrpSpPr/>
        <p:nvPr/>
      </p:nvGrpSpPr>
      <p:grpSpPr>
        <a:xfrm>
          <a:off x="0" y="0"/>
          <a:ext cx="0" cy="0"/>
          <a:chOff x="0" y="0"/>
          <a:chExt cx="0" cy="0"/>
        </a:xfrm>
      </p:grpSpPr>
      <p:sp>
        <p:nvSpPr>
          <p:cNvPr id="277" name="Google Shape;277;p22"/>
          <p:cNvSpPr txBox="1"/>
          <p:nvPr/>
        </p:nvSpPr>
        <p:spPr>
          <a:xfrm>
            <a:off x="284812" y="1120676"/>
            <a:ext cx="8850561" cy="1938992"/>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0" i="0" lang="en-US" sz="2400">
                <a:solidFill>
                  <a:srgbClr val="303030"/>
                </a:solidFill>
                <a:latin typeface="Times New Roman"/>
                <a:ea typeface="Times New Roman"/>
                <a:cs typeface="Times New Roman"/>
                <a:sym typeface="Times New Roman"/>
              </a:rPr>
              <a:t>This method is done to provide a permanent structural repairs solution for masonry repairs and cracked wall reinforcement. It is done by drilling holes on both sides of the crack, cleaning the holes and anchoring the legs of the staples in the holes with a non-shrink grout.[4]</a:t>
            </a:r>
            <a:endParaRPr/>
          </a:p>
        </p:txBody>
      </p:sp>
      <p:sp>
        <p:nvSpPr>
          <p:cNvPr id="278" name="Google Shape;278;p22"/>
          <p:cNvSpPr txBox="1"/>
          <p:nvPr/>
        </p:nvSpPr>
        <p:spPr>
          <a:xfrm>
            <a:off x="284812" y="516281"/>
            <a:ext cx="4390703"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dk1"/>
                </a:solidFill>
                <a:latin typeface="Times New Roman"/>
                <a:ea typeface="Times New Roman"/>
                <a:cs typeface="Times New Roman"/>
                <a:sym typeface="Times New Roman"/>
              </a:rPr>
              <a:t>4. </a:t>
            </a:r>
            <a:r>
              <a:rPr lang="en-US" sz="2800" u="sng">
                <a:solidFill>
                  <a:schemeClr val="dk1"/>
                </a:solidFill>
                <a:latin typeface="Times New Roman"/>
                <a:ea typeface="Times New Roman"/>
                <a:cs typeface="Times New Roman"/>
                <a:sym typeface="Times New Roman"/>
              </a:rPr>
              <a:t>STITCHING</a:t>
            </a:r>
            <a:endParaRPr/>
          </a:p>
        </p:txBody>
      </p:sp>
      <p:sp>
        <p:nvSpPr>
          <p:cNvPr id="279" name="Google Shape;279;p22"/>
          <p:cNvSpPr txBox="1"/>
          <p:nvPr/>
        </p:nvSpPr>
        <p:spPr>
          <a:xfrm>
            <a:off x="284812" y="4033395"/>
            <a:ext cx="8850561" cy="1569660"/>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0" i="0" lang="en-US" sz="2400">
                <a:solidFill>
                  <a:srgbClr val="303030"/>
                </a:solidFill>
                <a:latin typeface="Times New Roman"/>
                <a:ea typeface="Times New Roman"/>
                <a:cs typeface="Times New Roman"/>
                <a:sym typeface="Times New Roman"/>
              </a:rPr>
              <a:t>It is the hand placement of a low water content mortar followed by tamping or ramming of the mortar into place and also helps in producing intimate contact between the mortar and the existing concrete.[4]</a:t>
            </a:r>
            <a:endParaRPr/>
          </a:p>
        </p:txBody>
      </p:sp>
      <p:sp>
        <p:nvSpPr>
          <p:cNvPr id="280" name="Google Shape;280;p22"/>
          <p:cNvSpPr txBox="1"/>
          <p:nvPr/>
        </p:nvSpPr>
        <p:spPr>
          <a:xfrm>
            <a:off x="284812" y="3429000"/>
            <a:ext cx="5891701"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dk1"/>
                </a:solidFill>
                <a:latin typeface="Times New Roman"/>
                <a:ea typeface="Times New Roman"/>
                <a:cs typeface="Times New Roman"/>
                <a:sym typeface="Times New Roman"/>
              </a:rPr>
              <a:t>5. </a:t>
            </a:r>
            <a:r>
              <a:rPr lang="en-US" sz="2800" u="sng">
                <a:solidFill>
                  <a:schemeClr val="dk1"/>
                </a:solidFill>
                <a:latin typeface="Times New Roman"/>
                <a:ea typeface="Times New Roman"/>
                <a:cs typeface="Times New Roman"/>
                <a:sym typeface="Times New Roman"/>
              </a:rPr>
              <a:t>DRY PACKING</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4" name="Shape 284"/>
        <p:cNvGrpSpPr/>
        <p:nvPr/>
      </p:nvGrpSpPr>
      <p:grpSpPr>
        <a:xfrm>
          <a:off x="0" y="0"/>
          <a:ext cx="0" cy="0"/>
          <a:chOff x="0" y="0"/>
          <a:chExt cx="0" cy="0"/>
        </a:xfrm>
      </p:grpSpPr>
      <p:sp>
        <p:nvSpPr>
          <p:cNvPr id="285" name="Google Shape;285;p23"/>
          <p:cNvSpPr txBox="1"/>
          <p:nvPr/>
        </p:nvSpPr>
        <p:spPr>
          <a:xfrm>
            <a:off x="353823" y="865168"/>
            <a:ext cx="8850561" cy="1569660"/>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0" i="0" lang="en-US" sz="2400">
                <a:solidFill>
                  <a:srgbClr val="303030"/>
                </a:solidFill>
                <a:latin typeface="Times New Roman"/>
                <a:ea typeface="Times New Roman"/>
                <a:cs typeface="Times New Roman"/>
                <a:sym typeface="Times New Roman"/>
              </a:rPr>
              <a:t>Monomer systems can be used for effective repair of some cracks. A monomer system is a liquid consisting of monomers which will polymerize into a solid. The most common monomer used for this purpose is methyl methacrylate.[4]</a:t>
            </a:r>
            <a:endParaRPr/>
          </a:p>
        </p:txBody>
      </p:sp>
      <p:sp>
        <p:nvSpPr>
          <p:cNvPr id="286" name="Google Shape;286;p23"/>
          <p:cNvSpPr txBox="1"/>
          <p:nvPr/>
        </p:nvSpPr>
        <p:spPr>
          <a:xfrm>
            <a:off x="353823" y="411609"/>
            <a:ext cx="5891701"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dk1"/>
                </a:solidFill>
                <a:latin typeface="Times New Roman"/>
                <a:ea typeface="Times New Roman"/>
                <a:cs typeface="Times New Roman"/>
                <a:sym typeface="Times New Roman"/>
              </a:rPr>
              <a:t>6. POLYMER IMPREGNATION</a:t>
            </a:r>
            <a:endParaRPr/>
          </a:p>
        </p:txBody>
      </p:sp>
      <p:sp>
        <p:nvSpPr>
          <p:cNvPr id="287" name="Google Shape;287;p23"/>
          <p:cNvSpPr txBox="1"/>
          <p:nvPr/>
        </p:nvSpPr>
        <p:spPr>
          <a:xfrm>
            <a:off x="353823" y="2947004"/>
            <a:ext cx="11171068" cy="1938992"/>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0" i="0" lang="en-US" sz="2400">
                <a:solidFill>
                  <a:srgbClr val="303030"/>
                </a:solidFill>
                <a:latin typeface="Times New Roman"/>
                <a:ea typeface="Times New Roman"/>
                <a:cs typeface="Times New Roman"/>
                <a:sym typeface="Times New Roman"/>
              </a:rPr>
              <a:t>This is the best solution whereby the footings of the building are underpinned with either concrete, masonry or piles to carry the load of the building down to a more stable stratum (e.g. rock or soils below the reactive zone).This solution is usually the most costly, particularly if there are access difficulties or if internal walls require underpinning, which may require lifting internal floors.[4]</a:t>
            </a:r>
            <a:endParaRPr/>
          </a:p>
        </p:txBody>
      </p:sp>
      <p:sp>
        <p:nvSpPr>
          <p:cNvPr id="288" name="Google Shape;288;p23"/>
          <p:cNvSpPr txBox="1"/>
          <p:nvPr/>
        </p:nvSpPr>
        <p:spPr>
          <a:xfrm>
            <a:off x="353823" y="2495668"/>
            <a:ext cx="5891701"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dk1"/>
                </a:solidFill>
                <a:latin typeface="Times New Roman"/>
                <a:ea typeface="Times New Roman"/>
                <a:cs typeface="Times New Roman"/>
                <a:sym typeface="Times New Roman"/>
              </a:rPr>
              <a:t>7. UNDERPINNING</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2" name="Shape 292"/>
        <p:cNvGrpSpPr/>
        <p:nvPr/>
      </p:nvGrpSpPr>
      <p:grpSpPr>
        <a:xfrm>
          <a:off x="0" y="0"/>
          <a:ext cx="0" cy="0"/>
          <a:chOff x="0" y="0"/>
          <a:chExt cx="0" cy="0"/>
        </a:xfrm>
      </p:grpSpPr>
      <p:sp>
        <p:nvSpPr>
          <p:cNvPr id="293" name="Google Shape;293;p24"/>
          <p:cNvSpPr txBox="1"/>
          <p:nvPr/>
        </p:nvSpPr>
        <p:spPr>
          <a:xfrm>
            <a:off x="880037" y="1798500"/>
            <a:ext cx="11053026" cy="3077766"/>
          </a:xfrm>
          <a:prstGeom prst="rect">
            <a:avLst/>
          </a:prstGeom>
          <a:noFill/>
          <a:ln>
            <a:noFill/>
          </a:ln>
        </p:spPr>
        <p:txBody>
          <a:bodyPr anchorCtr="0" anchor="t" bIns="45700" lIns="91425" spcFirstLastPara="1" rIns="91425" wrap="square" tIns="45700">
            <a:spAutoFit/>
          </a:bodyPr>
          <a:lstStyle/>
          <a:p>
            <a:pPr indent="-342900" lvl="0" marL="342900" marR="0" rtl="0" algn="just">
              <a:spcBef>
                <a:spcPts val="0"/>
              </a:spcBef>
              <a:spcAft>
                <a:spcPts val="0"/>
              </a:spcAft>
              <a:buClr>
                <a:srgbClr val="303030"/>
              </a:buClr>
              <a:buSzPts val="2400"/>
              <a:buFont typeface="Arial"/>
              <a:buChar char="•"/>
            </a:pPr>
            <a:r>
              <a:rPr i="0" lang="en-US" sz="2400">
                <a:solidFill>
                  <a:srgbClr val="303030"/>
                </a:solidFill>
                <a:latin typeface="Times New Roman"/>
                <a:ea typeface="Times New Roman"/>
                <a:cs typeface="Times New Roman"/>
                <a:sym typeface="Times New Roman"/>
              </a:rPr>
              <a:t>Vertical cracks</a:t>
            </a:r>
            <a:endParaRPr/>
          </a:p>
          <a:p>
            <a:pPr indent="-342900" lvl="0" marL="342900" marR="0" rtl="0" algn="just">
              <a:spcBef>
                <a:spcPts val="1200"/>
              </a:spcBef>
              <a:spcAft>
                <a:spcPts val="0"/>
              </a:spcAft>
              <a:buClr>
                <a:srgbClr val="303030"/>
              </a:buClr>
              <a:buSzPts val="2400"/>
              <a:buFont typeface="Arial"/>
              <a:buChar char="•"/>
            </a:pPr>
            <a:r>
              <a:rPr i="0" lang="en-US" sz="2400">
                <a:solidFill>
                  <a:srgbClr val="303030"/>
                </a:solidFill>
                <a:latin typeface="Times New Roman"/>
                <a:ea typeface="Times New Roman"/>
                <a:cs typeface="Times New Roman"/>
                <a:sym typeface="Times New Roman"/>
              </a:rPr>
              <a:t>Horizontal cracks</a:t>
            </a:r>
            <a:endParaRPr/>
          </a:p>
          <a:p>
            <a:pPr indent="-342900" lvl="0" marL="342900" marR="0" rtl="0" algn="just">
              <a:spcBef>
                <a:spcPts val="1200"/>
              </a:spcBef>
              <a:spcAft>
                <a:spcPts val="0"/>
              </a:spcAft>
              <a:buClr>
                <a:srgbClr val="303030"/>
              </a:buClr>
              <a:buSzPts val="2400"/>
              <a:buFont typeface="Arial"/>
              <a:buChar char="•"/>
            </a:pPr>
            <a:r>
              <a:rPr i="0" lang="en-US" sz="2400">
                <a:solidFill>
                  <a:srgbClr val="303030"/>
                </a:solidFill>
                <a:latin typeface="Times New Roman"/>
                <a:ea typeface="Times New Roman"/>
                <a:cs typeface="Times New Roman"/>
                <a:sym typeface="Times New Roman"/>
              </a:rPr>
              <a:t>Diagonal cracks</a:t>
            </a:r>
            <a:endParaRPr/>
          </a:p>
          <a:p>
            <a:pPr indent="-342900" lvl="0" marL="342900" marR="0" rtl="0" algn="just">
              <a:spcBef>
                <a:spcPts val="1200"/>
              </a:spcBef>
              <a:spcAft>
                <a:spcPts val="0"/>
              </a:spcAft>
              <a:buClr>
                <a:srgbClr val="303030"/>
              </a:buClr>
              <a:buSzPts val="2400"/>
              <a:buFont typeface="Arial"/>
              <a:buChar char="•"/>
            </a:pPr>
            <a:r>
              <a:rPr i="0" lang="en-US" sz="2400">
                <a:solidFill>
                  <a:srgbClr val="303030"/>
                </a:solidFill>
                <a:latin typeface="Times New Roman"/>
                <a:ea typeface="Times New Roman"/>
                <a:cs typeface="Times New Roman"/>
                <a:sym typeface="Times New Roman"/>
              </a:rPr>
              <a:t>Toothed cracks</a:t>
            </a:r>
            <a:endParaRPr/>
          </a:p>
          <a:p>
            <a:pPr indent="-342900" lvl="0" marL="342900" marR="0" rtl="0" algn="just">
              <a:spcBef>
                <a:spcPts val="1200"/>
              </a:spcBef>
              <a:spcAft>
                <a:spcPts val="0"/>
              </a:spcAft>
              <a:buClr>
                <a:srgbClr val="303030"/>
              </a:buClr>
              <a:buSzPts val="2400"/>
              <a:buFont typeface="Arial"/>
              <a:buChar char="•"/>
            </a:pPr>
            <a:r>
              <a:rPr i="0" lang="en-US" sz="2400">
                <a:solidFill>
                  <a:srgbClr val="303030"/>
                </a:solidFill>
                <a:latin typeface="Times New Roman"/>
                <a:ea typeface="Times New Roman"/>
                <a:cs typeface="Times New Roman"/>
                <a:sym typeface="Times New Roman"/>
              </a:rPr>
              <a:t>Irregular cracks or random cracks.</a:t>
            </a:r>
            <a:endParaRPr/>
          </a:p>
          <a:p>
            <a:pPr indent="-342900" lvl="0" marL="342900" marR="0" rtl="0" algn="just">
              <a:spcBef>
                <a:spcPts val="1200"/>
              </a:spcBef>
              <a:spcAft>
                <a:spcPts val="0"/>
              </a:spcAft>
              <a:buClr>
                <a:srgbClr val="303030"/>
              </a:buClr>
              <a:buSzPts val="2400"/>
              <a:buFont typeface="Arial"/>
              <a:buChar char="•"/>
            </a:pPr>
            <a:r>
              <a:rPr i="0" lang="en-US" sz="2400">
                <a:solidFill>
                  <a:srgbClr val="303030"/>
                </a:solidFill>
                <a:latin typeface="Times New Roman"/>
                <a:ea typeface="Times New Roman"/>
                <a:cs typeface="Times New Roman"/>
                <a:sym typeface="Times New Roman"/>
              </a:rPr>
              <a:t>Closely spaced fine cracks on surface of the material are known as crazing.</a:t>
            </a:r>
            <a:endParaRPr/>
          </a:p>
        </p:txBody>
      </p:sp>
      <p:sp>
        <p:nvSpPr>
          <p:cNvPr id="294" name="Google Shape;294;p24"/>
          <p:cNvSpPr txBox="1"/>
          <p:nvPr/>
        </p:nvSpPr>
        <p:spPr>
          <a:xfrm>
            <a:off x="284813" y="338532"/>
            <a:ext cx="5011806"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3600">
                <a:solidFill>
                  <a:schemeClr val="dk1"/>
                </a:solidFill>
                <a:latin typeface="Times New Roman"/>
                <a:ea typeface="Times New Roman"/>
                <a:cs typeface="Times New Roman"/>
                <a:sym typeface="Times New Roman"/>
              </a:rPr>
              <a:t>Classification of Cracks:</a:t>
            </a:r>
            <a:endParaRPr/>
          </a:p>
        </p:txBody>
      </p:sp>
      <p:sp>
        <p:nvSpPr>
          <p:cNvPr id="295" name="Google Shape;295;p24"/>
          <p:cNvSpPr txBox="1"/>
          <p:nvPr/>
        </p:nvSpPr>
        <p:spPr>
          <a:xfrm>
            <a:off x="284813" y="984863"/>
            <a:ext cx="11053026" cy="461665"/>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i="0" lang="en-US" sz="2400">
                <a:solidFill>
                  <a:srgbClr val="303030"/>
                </a:solidFill>
                <a:latin typeface="Times New Roman"/>
                <a:ea typeface="Times New Roman"/>
                <a:cs typeface="Times New Roman"/>
                <a:sym typeface="Times New Roman"/>
              </a:rPr>
              <a:t>Cracks can be broadly classified as:</a:t>
            </a:r>
            <a:endParaRPr b="0" i="0" sz="2400">
              <a:solidFill>
                <a:srgbClr val="303030"/>
              </a:solidFill>
              <a:latin typeface="Times New Roman"/>
              <a:ea typeface="Times New Roman"/>
              <a:cs typeface="Times New Roman"/>
              <a:sym typeface="Times New Roman"/>
            </a:endParaRPr>
          </a:p>
        </p:txBody>
      </p:sp>
      <p:sp>
        <p:nvSpPr>
          <p:cNvPr id="296" name="Google Shape;296;p24"/>
          <p:cNvSpPr txBox="1"/>
          <p:nvPr/>
        </p:nvSpPr>
        <p:spPr>
          <a:xfrm>
            <a:off x="284813" y="5042140"/>
            <a:ext cx="11053026" cy="830997"/>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i="0" lang="en-US" sz="2400">
                <a:solidFill>
                  <a:srgbClr val="303030"/>
                </a:solidFill>
                <a:latin typeface="Times New Roman"/>
                <a:ea typeface="Times New Roman"/>
                <a:cs typeface="Times New Roman"/>
                <a:sym typeface="Times New Roman"/>
              </a:rPr>
              <a:t>From the examination of the portion in which the cracks appear, it is possible to have an idea of the possible factors responsible for the formation of cracks.</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0" name="Shape 300"/>
        <p:cNvGrpSpPr/>
        <p:nvPr/>
      </p:nvGrpSpPr>
      <p:grpSpPr>
        <a:xfrm>
          <a:off x="0" y="0"/>
          <a:ext cx="0" cy="0"/>
          <a:chOff x="0" y="0"/>
          <a:chExt cx="0" cy="0"/>
        </a:xfrm>
      </p:grpSpPr>
      <p:pic>
        <p:nvPicPr>
          <p:cNvPr id="301" name="Google Shape;301;p25"/>
          <p:cNvPicPr preferRelativeResize="0"/>
          <p:nvPr/>
        </p:nvPicPr>
        <p:blipFill rotWithShape="1">
          <a:blip r:embed="rId3">
            <a:alphaModFix/>
          </a:blip>
          <a:srcRect b="5431" l="0" r="0" t="11316"/>
          <a:stretch/>
        </p:blipFill>
        <p:spPr>
          <a:xfrm>
            <a:off x="685800" y="1269609"/>
            <a:ext cx="10668000" cy="4360666"/>
          </a:xfrm>
          <a:prstGeom prst="rect">
            <a:avLst/>
          </a:prstGeom>
          <a:noFill/>
          <a:ln>
            <a:noFill/>
          </a:ln>
        </p:spPr>
      </p:pic>
      <p:sp>
        <p:nvSpPr>
          <p:cNvPr id="302" name="Google Shape;302;p25"/>
          <p:cNvSpPr txBox="1"/>
          <p:nvPr/>
        </p:nvSpPr>
        <p:spPr>
          <a:xfrm>
            <a:off x="1520308" y="775394"/>
            <a:ext cx="5273395" cy="665018"/>
          </a:xfrm>
          <a:prstGeom prst="rect">
            <a:avLst/>
          </a:prstGeom>
          <a:noFill/>
          <a:ln>
            <a:noFill/>
          </a:ln>
        </p:spPr>
        <p:txBody>
          <a:bodyPr anchorCtr="0" anchor="ctr" bIns="45700" lIns="91425" spcFirstLastPara="1" rIns="91425" wrap="square" tIns="45700">
            <a:normAutofit/>
          </a:bodyPr>
          <a:lstStyle/>
          <a:p>
            <a:pPr indent="0" lvl="0" marL="0" marR="0" rtl="0" algn="just">
              <a:lnSpc>
                <a:spcPct val="90000"/>
              </a:lnSpc>
              <a:spcBef>
                <a:spcPts val="0"/>
              </a:spcBef>
              <a:spcAft>
                <a:spcPts val="0"/>
              </a:spcAft>
              <a:buNone/>
            </a:pPr>
            <a:r>
              <a:rPr lang="en-US" sz="2000">
                <a:solidFill>
                  <a:schemeClr val="dk1"/>
                </a:solidFill>
                <a:latin typeface="Times New Roman"/>
                <a:ea typeface="Times New Roman"/>
                <a:cs typeface="Times New Roman"/>
                <a:sym typeface="Times New Roman"/>
              </a:rPr>
              <a:t>Cracks on Walls</a:t>
            </a:r>
            <a:endParaRPr/>
          </a:p>
        </p:txBody>
      </p:sp>
      <p:sp>
        <p:nvSpPr>
          <p:cNvPr id="303" name="Google Shape;303;p25"/>
          <p:cNvSpPr txBox="1"/>
          <p:nvPr/>
        </p:nvSpPr>
        <p:spPr>
          <a:xfrm>
            <a:off x="3874904" y="5552245"/>
            <a:ext cx="5273395" cy="414189"/>
          </a:xfrm>
          <a:prstGeom prst="rect">
            <a:avLst/>
          </a:prstGeom>
          <a:noFill/>
          <a:ln>
            <a:noFill/>
          </a:ln>
        </p:spPr>
        <p:txBody>
          <a:bodyPr anchorCtr="0" anchor="ctr" bIns="45700" lIns="91425" spcFirstLastPara="1" rIns="91425" wrap="square" tIns="45700">
            <a:normAutofit/>
          </a:bodyPr>
          <a:lstStyle/>
          <a:p>
            <a:pPr indent="0" lvl="0" marL="0" marR="0" rtl="0" algn="just">
              <a:lnSpc>
                <a:spcPct val="90000"/>
              </a:lnSpc>
              <a:spcBef>
                <a:spcPts val="0"/>
              </a:spcBef>
              <a:spcAft>
                <a:spcPts val="0"/>
              </a:spcAft>
              <a:buNone/>
            </a:pPr>
            <a:r>
              <a:rPr lang="en-US" sz="2000">
                <a:solidFill>
                  <a:schemeClr val="dk1"/>
                </a:solidFill>
                <a:latin typeface="Times New Roman"/>
                <a:ea typeface="Times New Roman"/>
                <a:cs typeface="Times New Roman"/>
                <a:sym typeface="Times New Roman"/>
              </a:rPr>
              <a:t>Figure: Different Types of Cracks on Walls</a:t>
            </a:r>
            <a:endParaRPr/>
          </a:p>
        </p:txBody>
      </p:sp>
      <p:sp>
        <p:nvSpPr>
          <p:cNvPr id="304" name="Google Shape;304;p25"/>
          <p:cNvSpPr txBox="1"/>
          <p:nvPr/>
        </p:nvSpPr>
        <p:spPr>
          <a:xfrm>
            <a:off x="2464342" y="6488668"/>
            <a:ext cx="8094518"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Times New Roman"/>
                <a:ea typeface="Times New Roman"/>
                <a:cs typeface="Times New Roman"/>
                <a:sym typeface="Times New Roman"/>
              </a:rPr>
              <a:t>Source: </a:t>
            </a:r>
            <a:r>
              <a:rPr lang="en-US" sz="1800">
                <a:solidFill>
                  <a:schemeClr val="dk1"/>
                </a:solidFill>
                <a:latin typeface="Calibri"/>
                <a:ea typeface="Calibri"/>
                <a:cs typeface="Calibri"/>
                <a:sym typeface="Calibri"/>
              </a:rPr>
              <a:t>Rajabather, Arvind. (2016). INVESTIGATION OF CRACKS IN BUILDINGS.</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8" name="Shape 308"/>
        <p:cNvGrpSpPr/>
        <p:nvPr/>
      </p:nvGrpSpPr>
      <p:grpSpPr>
        <a:xfrm>
          <a:off x="0" y="0"/>
          <a:ext cx="0" cy="0"/>
          <a:chOff x="0" y="0"/>
          <a:chExt cx="0" cy="0"/>
        </a:xfrm>
      </p:grpSpPr>
      <p:pic>
        <p:nvPicPr>
          <p:cNvPr id="309" name="Google Shape;309;p26"/>
          <p:cNvPicPr preferRelativeResize="0"/>
          <p:nvPr/>
        </p:nvPicPr>
        <p:blipFill rotWithShape="1">
          <a:blip r:embed="rId3">
            <a:alphaModFix/>
          </a:blip>
          <a:srcRect b="23385" l="0" r="0" t="18432"/>
          <a:stretch/>
        </p:blipFill>
        <p:spPr>
          <a:xfrm>
            <a:off x="273399" y="1208719"/>
            <a:ext cx="5628638" cy="3255819"/>
          </a:xfrm>
          <a:prstGeom prst="rect">
            <a:avLst/>
          </a:prstGeom>
          <a:noFill/>
          <a:ln>
            <a:noFill/>
          </a:ln>
        </p:spPr>
      </p:pic>
      <p:pic>
        <p:nvPicPr>
          <p:cNvPr id="310" name="Google Shape;310;p26"/>
          <p:cNvPicPr preferRelativeResize="0"/>
          <p:nvPr/>
        </p:nvPicPr>
        <p:blipFill rotWithShape="1">
          <a:blip r:embed="rId4">
            <a:alphaModFix/>
          </a:blip>
          <a:srcRect b="25655" l="0" r="0" t="0"/>
          <a:stretch/>
        </p:blipFill>
        <p:spPr>
          <a:xfrm>
            <a:off x="6451244" y="903379"/>
            <a:ext cx="5093286" cy="4014985"/>
          </a:xfrm>
          <a:prstGeom prst="rect">
            <a:avLst/>
          </a:prstGeom>
          <a:noFill/>
          <a:ln>
            <a:noFill/>
          </a:ln>
        </p:spPr>
      </p:pic>
      <p:sp>
        <p:nvSpPr>
          <p:cNvPr id="311" name="Google Shape;311;p26"/>
          <p:cNvSpPr txBox="1"/>
          <p:nvPr/>
        </p:nvSpPr>
        <p:spPr>
          <a:xfrm>
            <a:off x="273400" y="8733"/>
            <a:ext cx="5273395" cy="1330036"/>
          </a:xfrm>
          <a:prstGeom prst="rect">
            <a:avLst/>
          </a:prstGeom>
          <a:noFill/>
          <a:ln>
            <a:noFill/>
          </a:ln>
        </p:spPr>
        <p:txBody>
          <a:bodyPr anchorCtr="0" anchor="ctr" bIns="45700" lIns="91425" spcFirstLastPara="1" rIns="91425" wrap="square" tIns="45700">
            <a:normAutofit/>
          </a:bodyPr>
          <a:lstStyle/>
          <a:p>
            <a:pPr indent="0" lvl="0" marL="0" marR="0" rtl="0" algn="just">
              <a:lnSpc>
                <a:spcPct val="90000"/>
              </a:lnSpc>
              <a:spcBef>
                <a:spcPts val="0"/>
              </a:spcBef>
              <a:spcAft>
                <a:spcPts val="0"/>
              </a:spcAft>
              <a:buNone/>
            </a:pPr>
            <a:r>
              <a:rPr lang="en-US" sz="2000">
                <a:solidFill>
                  <a:schemeClr val="dk1"/>
                </a:solidFill>
                <a:latin typeface="Times New Roman"/>
                <a:ea typeface="Times New Roman"/>
                <a:cs typeface="Times New Roman"/>
                <a:sym typeface="Times New Roman"/>
              </a:rPr>
              <a:t>Case Study 1: Political Science, Economical and Archaeological block of Jiwaji University. In political science building the cracks were found in partition walls and a rear column of the block.</a:t>
            </a:r>
            <a:endParaRPr/>
          </a:p>
        </p:txBody>
      </p:sp>
      <p:sp>
        <p:nvSpPr>
          <p:cNvPr id="312" name="Google Shape;312;p26"/>
          <p:cNvSpPr txBox="1"/>
          <p:nvPr/>
        </p:nvSpPr>
        <p:spPr>
          <a:xfrm>
            <a:off x="1182578" y="4464538"/>
            <a:ext cx="4364217" cy="1866989"/>
          </a:xfrm>
          <a:prstGeom prst="rect">
            <a:avLst/>
          </a:prstGeom>
          <a:noFill/>
          <a:ln>
            <a:noFill/>
          </a:ln>
        </p:spPr>
        <p:txBody>
          <a:bodyPr anchorCtr="0" anchor="ctr" bIns="45700" lIns="91425" spcFirstLastPara="1" rIns="91425" wrap="square" tIns="45700">
            <a:normAutofit/>
          </a:bodyPr>
          <a:lstStyle/>
          <a:p>
            <a:pPr indent="0" lvl="0" marL="0" marR="0" rtl="0" algn="l">
              <a:lnSpc>
                <a:spcPct val="90000"/>
              </a:lnSpc>
              <a:spcBef>
                <a:spcPts val="0"/>
              </a:spcBef>
              <a:spcAft>
                <a:spcPts val="0"/>
              </a:spcAft>
              <a:buNone/>
            </a:pPr>
            <a:r>
              <a:rPr lang="en-US" sz="2000">
                <a:solidFill>
                  <a:schemeClr val="dk1"/>
                </a:solidFill>
                <a:latin typeface="Times New Roman"/>
                <a:ea typeface="Times New Roman"/>
                <a:cs typeface="Times New Roman"/>
                <a:sym typeface="Times New Roman"/>
              </a:rPr>
              <a:t>Figure 1: Short Wall of classroom 16 (political block)</a:t>
            </a:r>
            <a:endParaRPr/>
          </a:p>
          <a:p>
            <a:pPr indent="0" lvl="0" marL="0" marR="0" rtl="0" algn="l">
              <a:lnSpc>
                <a:spcPct val="90000"/>
              </a:lnSpc>
              <a:spcBef>
                <a:spcPts val="0"/>
              </a:spcBef>
              <a:spcAft>
                <a:spcPts val="0"/>
              </a:spcAft>
              <a:buNone/>
            </a:pPr>
            <a:r>
              <a:rPr lang="en-US" sz="2000">
                <a:solidFill>
                  <a:schemeClr val="dk1"/>
                </a:solidFill>
                <a:latin typeface="Times New Roman"/>
                <a:ea typeface="Times New Roman"/>
                <a:cs typeface="Times New Roman"/>
                <a:sym typeface="Times New Roman"/>
              </a:rPr>
              <a:t>Width- above 2mm</a:t>
            </a:r>
            <a:endParaRPr/>
          </a:p>
          <a:p>
            <a:pPr indent="0" lvl="0" marL="0" marR="0" rtl="0" algn="l">
              <a:lnSpc>
                <a:spcPct val="90000"/>
              </a:lnSpc>
              <a:spcBef>
                <a:spcPts val="0"/>
              </a:spcBef>
              <a:spcAft>
                <a:spcPts val="0"/>
              </a:spcAft>
              <a:buNone/>
            </a:pPr>
            <a:r>
              <a:rPr lang="en-US" sz="2000">
                <a:solidFill>
                  <a:schemeClr val="dk1"/>
                </a:solidFill>
                <a:latin typeface="Times New Roman"/>
                <a:ea typeface="Times New Roman"/>
                <a:cs typeface="Times New Roman"/>
                <a:sym typeface="Times New Roman"/>
              </a:rPr>
              <a:t>Type- Wide (Non-structure)</a:t>
            </a:r>
            <a:endParaRPr/>
          </a:p>
          <a:p>
            <a:pPr indent="0" lvl="0" marL="0" marR="0" rtl="0" algn="l">
              <a:lnSpc>
                <a:spcPct val="90000"/>
              </a:lnSpc>
              <a:spcBef>
                <a:spcPts val="0"/>
              </a:spcBef>
              <a:spcAft>
                <a:spcPts val="0"/>
              </a:spcAft>
              <a:buNone/>
            </a:pPr>
            <a:r>
              <a:rPr lang="en-US" sz="2000">
                <a:solidFill>
                  <a:schemeClr val="dk1"/>
                </a:solidFill>
                <a:latin typeface="Times New Roman"/>
                <a:ea typeface="Times New Roman"/>
                <a:cs typeface="Times New Roman"/>
                <a:sym typeface="Times New Roman"/>
              </a:rPr>
              <a:t>Shapte- Diagonal, Horizontal Crack</a:t>
            </a:r>
            <a:endParaRPr/>
          </a:p>
          <a:p>
            <a:pPr indent="0" lvl="0" marL="0" marR="0" rtl="0" algn="l">
              <a:lnSpc>
                <a:spcPct val="90000"/>
              </a:lnSpc>
              <a:spcBef>
                <a:spcPts val="0"/>
              </a:spcBef>
              <a:spcAft>
                <a:spcPts val="0"/>
              </a:spcAft>
              <a:buNone/>
            </a:pPr>
            <a:r>
              <a:rPr lang="en-US" sz="2000">
                <a:solidFill>
                  <a:schemeClr val="dk1"/>
                </a:solidFill>
                <a:latin typeface="Times New Roman"/>
                <a:ea typeface="Times New Roman"/>
                <a:cs typeface="Times New Roman"/>
                <a:sym typeface="Times New Roman"/>
              </a:rPr>
              <a:t>Cause- Settlement of Foundation</a:t>
            </a:r>
            <a:endParaRPr/>
          </a:p>
        </p:txBody>
      </p:sp>
      <p:sp>
        <p:nvSpPr>
          <p:cNvPr id="313" name="Google Shape;313;p26"/>
          <p:cNvSpPr txBox="1"/>
          <p:nvPr/>
        </p:nvSpPr>
        <p:spPr>
          <a:xfrm>
            <a:off x="7000238" y="4918364"/>
            <a:ext cx="4364217" cy="1413163"/>
          </a:xfrm>
          <a:prstGeom prst="rect">
            <a:avLst/>
          </a:prstGeom>
          <a:noFill/>
          <a:ln>
            <a:noFill/>
          </a:ln>
        </p:spPr>
        <p:txBody>
          <a:bodyPr anchorCtr="0" anchor="ctr" bIns="45700" lIns="91425" spcFirstLastPara="1" rIns="91425" wrap="square" tIns="45700">
            <a:normAutofit/>
          </a:bodyPr>
          <a:lstStyle/>
          <a:p>
            <a:pPr indent="0" lvl="0" marL="0" marR="0" rtl="0" algn="l">
              <a:lnSpc>
                <a:spcPct val="90000"/>
              </a:lnSpc>
              <a:spcBef>
                <a:spcPts val="0"/>
              </a:spcBef>
              <a:spcAft>
                <a:spcPts val="0"/>
              </a:spcAft>
              <a:buNone/>
            </a:pPr>
            <a:r>
              <a:rPr lang="en-US" sz="2000">
                <a:solidFill>
                  <a:schemeClr val="dk1"/>
                </a:solidFill>
                <a:latin typeface="Times New Roman"/>
                <a:ea typeface="Times New Roman"/>
                <a:cs typeface="Times New Roman"/>
                <a:sym typeface="Times New Roman"/>
              </a:rPr>
              <a:t>Figure 2: Wall in archaeological block</a:t>
            </a:r>
            <a:endParaRPr/>
          </a:p>
          <a:p>
            <a:pPr indent="0" lvl="0" marL="0" marR="0" rtl="0" algn="l">
              <a:lnSpc>
                <a:spcPct val="90000"/>
              </a:lnSpc>
              <a:spcBef>
                <a:spcPts val="0"/>
              </a:spcBef>
              <a:spcAft>
                <a:spcPts val="0"/>
              </a:spcAft>
              <a:buNone/>
            </a:pPr>
            <a:r>
              <a:rPr lang="en-US" sz="2000">
                <a:solidFill>
                  <a:schemeClr val="dk1"/>
                </a:solidFill>
                <a:latin typeface="Times New Roman"/>
                <a:ea typeface="Times New Roman"/>
                <a:cs typeface="Times New Roman"/>
                <a:sym typeface="Times New Roman"/>
              </a:rPr>
              <a:t>Type- Medium, non-structural crack</a:t>
            </a:r>
            <a:endParaRPr/>
          </a:p>
          <a:p>
            <a:pPr indent="0" lvl="0" marL="0" marR="0" rtl="0" algn="l">
              <a:lnSpc>
                <a:spcPct val="90000"/>
              </a:lnSpc>
              <a:spcBef>
                <a:spcPts val="0"/>
              </a:spcBef>
              <a:spcAft>
                <a:spcPts val="0"/>
              </a:spcAft>
              <a:buNone/>
            </a:pPr>
            <a:r>
              <a:rPr lang="en-US" sz="2000">
                <a:solidFill>
                  <a:schemeClr val="dk1"/>
                </a:solidFill>
                <a:latin typeface="Times New Roman"/>
                <a:ea typeface="Times New Roman"/>
                <a:cs typeface="Times New Roman"/>
                <a:sym typeface="Times New Roman"/>
              </a:rPr>
              <a:t>Shape- Diagonal</a:t>
            </a:r>
            <a:endParaRPr/>
          </a:p>
          <a:p>
            <a:pPr indent="0" lvl="0" marL="0" marR="0" rtl="0" algn="l">
              <a:lnSpc>
                <a:spcPct val="90000"/>
              </a:lnSpc>
              <a:spcBef>
                <a:spcPts val="0"/>
              </a:spcBef>
              <a:spcAft>
                <a:spcPts val="0"/>
              </a:spcAft>
              <a:buNone/>
            </a:pPr>
            <a:r>
              <a:rPr lang="en-US" sz="2000">
                <a:solidFill>
                  <a:schemeClr val="dk1"/>
                </a:solidFill>
                <a:latin typeface="Times New Roman"/>
                <a:ea typeface="Times New Roman"/>
                <a:cs typeface="Times New Roman"/>
                <a:sym typeface="Times New Roman"/>
              </a:rPr>
              <a:t>Cause- Settlement of Foundation</a:t>
            </a:r>
            <a:endParaRPr/>
          </a:p>
        </p:txBody>
      </p:sp>
      <p:sp>
        <p:nvSpPr>
          <p:cNvPr id="314" name="Google Shape;314;p26"/>
          <p:cNvSpPr txBox="1"/>
          <p:nvPr/>
        </p:nvSpPr>
        <p:spPr>
          <a:xfrm>
            <a:off x="1706712" y="6211669"/>
            <a:ext cx="9133609"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Times New Roman"/>
                <a:ea typeface="Times New Roman"/>
                <a:cs typeface="Times New Roman"/>
                <a:sym typeface="Times New Roman"/>
              </a:rPr>
              <a:t>Source: Rishabh Pathak, D. R. (2017). Case Study on Cracks in Public Buildings and their. </a:t>
            </a:r>
            <a:r>
              <a:rPr i="1" lang="en-US" sz="1800">
                <a:solidFill>
                  <a:schemeClr val="dk1"/>
                </a:solidFill>
                <a:latin typeface="Times New Roman"/>
                <a:ea typeface="Times New Roman"/>
                <a:cs typeface="Times New Roman"/>
                <a:sym typeface="Times New Roman"/>
              </a:rPr>
              <a:t>International Journal of Science and Research (IJSR)</a:t>
            </a:r>
            <a:r>
              <a:rPr lang="en-US" sz="1800">
                <a:solidFill>
                  <a:schemeClr val="dk1"/>
                </a:solidFill>
                <a:latin typeface="Times New Roman"/>
                <a:ea typeface="Times New Roman"/>
                <a:cs typeface="Times New Roman"/>
                <a:sym typeface="Times New Roman"/>
              </a:rPr>
              <a:t>, 327,328.</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8" name="Shape 318"/>
        <p:cNvGrpSpPr/>
        <p:nvPr/>
      </p:nvGrpSpPr>
      <p:grpSpPr>
        <a:xfrm>
          <a:off x="0" y="0"/>
          <a:ext cx="0" cy="0"/>
          <a:chOff x="0" y="0"/>
          <a:chExt cx="0" cy="0"/>
        </a:xfrm>
      </p:grpSpPr>
      <p:pic>
        <p:nvPicPr>
          <p:cNvPr id="319" name="Google Shape;319;p27"/>
          <p:cNvPicPr preferRelativeResize="0"/>
          <p:nvPr/>
        </p:nvPicPr>
        <p:blipFill rotWithShape="1">
          <a:blip r:embed="rId3">
            <a:alphaModFix/>
          </a:blip>
          <a:srcRect b="32554" l="0" r="0" t="0"/>
          <a:stretch/>
        </p:blipFill>
        <p:spPr>
          <a:xfrm>
            <a:off x="0" y="0"/>
            <a:ext cx="6460346" cy="3829801"/>
          </a:xfrm>
          <a:prstGeom prst="rect">
            <a:avLst/>
          </a:prstGeom>
          <a:noFill/>
          <a:ln>
            <a:noFill/>
          </a:ln>
        </p:spPr>
      </p:pic>
      <p:pic>
        <p:nvPicPr>
          <p:cNvPr id="320" name="Google Shape;320;p27"/>
          <p:cNvPicPr preferRelativeResize="0"/>
          <p:nvPr/>
        </p:nvPicPr>
        <p:blipFill rotWithShape="1">
          <a:blip r:embed="rId4">
            <a:alphaModFix/>
          </a:blip>
          <a:srcRect b="17568" l="23774" r="4335" t="0"/>
          <a:stretch/>
        </p:blipFill>
        <p:spPr>
          <a:xfrm>
            <a:off x="6865421" y="589799"/>
            <a:ext cx="4364217" cy="4855520"/>
          </a:xfrm>
          <a:prstGeom prst="rect">
            <a:avLst/>
          </a:prstGeom>
          <a:noFill/>
          <a:ln>
            <a:noFill/>
          </a:ln>
        </p:spPr>
      </p:pic>
      <p:sp>
        <p:nvSpPr>
          <p:cNvPr id="321" name="Google Shape;321;p27"/>
          <p:cNvSpPr txBox="1"/>
          <p:nvPr/>
        </p:nvSpPr>
        <p:spPr>
          <a:xfrm>
            <a:off x="1444565" y="3713017"/>
            <a:ext cx="4364217" cy="2237509"/>
          </a:xfrm>
          <a:prstGeom prst="rect">
            <a:avLst/>
          </a:prstGeom>
          <a:noFill/>
          <a:ln>
            <a:noFill/>
          </a:ln>
        </p:spPr>
        <p:txBody>
          <a:bodyPr anchorCtr="0" anchor="ctr" bIns="45700" lIns="91425" spcFirstLastPara="1" rIns="91425" wrap="square" tIns="45700">
            <a:normAutofit/>
          </a:bodyPr>
          <a:lstStyle/>
          <a:p>
            <a:pPr indent="0" lvl="0" marL="0" marR="0" rtl="0" algn="l">
              <a:lnSpc>
                <a:spcPct val="90000"/>
              </a:lnSpc>
              <a:spcBef>
                <a:spcPts val="0"/>
              </a:spcBef>
              <a:spcAft>
                <a:spcPts val="0"/>
              </a:spcAft>
              <a:buNone/>
            </a:pPr>
            <a:r>
              <a:rPr lang="en-US" sz="2000">
                <a:solidFill>
                  <a:schemeClr val="dk1"/>
                </a:solidFill>
                <a:latin typeface="Times New Roman"/>
                <a:ea typeface="Times New Roman"/>
                <a:cs typeface="Times New Roman"/>
                <a:sym typeface="Times New Roman"/>
              </a:rPr>
              <a:t>Figure 3: Long Wall of Sir Alexander Cunningham hall (political block)</a:t>
            </a:r>
            <a:endParaRPr/>
          </a:p>
          <a:p>
            <a:pPr indent="0" lvl="0" marL="0" marR="0" rtl="0" algn="l">
              <a:lnSpc>
                <a:spcPct val="90000"/>
              </a:lnSpc>
              <a:spcBef>
                <a:spcPts val="0"/>
              </a:spcBef>
              <a:spcAft>
                <a:spcPts val="0"/>
              </a:spcAft>
              <a:buNone/>
            </a:pPr>
            <a:r>
              <a:rPr lang="en-US" sz="2000">
                <a:solidFill>
                  <a:schemeClr val="dk1"/>
                </a:solidFill>
                <a:latin typeface="Times New Roman"/>
                <a:ea typeface="Times New Roman"/>
                <a:cs typeface="Times New Roman"/>
                <a:sym typeface="Times New Roman"/>
              </a:rPr>
              <a:t>Width – above 2mm</a:t>
            </a:r>
            <a:endParaRPr/>
          </a:p>
          <a:p>
            <a:pPr indent="0" lvl="0" marL="0" marR="0" rtl="0" algn="l">
              <a:lnSpc>
                <a:spcPct val="90000"/>
              </a:lnSpc>
              <a:spcBef>
                <a:spcPts val="0"/>
              </a:spcBef>
              <a:spcAft>
                <a:spcPts val="0"/>
              </a:spcAft>
              <a:buNone/>
            </a:pPr>
            <a:r>
              <a:rPr lang="en-US" sz="2000">
                <a:solidFill>
                  <a:schemeClr val="dk1"/>
                </a:solidFill>
                <a:latin typeface="Times New Roman"/>
                <a:ea typeface="Times New Roman"/>
                <a:cs typeface="Times New Roman"/>
                <a:sym typeface="Times New Roman"/>
              </a:rPr>
              <a:t>Type- Wide, non-structural crack</a:t>
            </a:r>
            <a:endParaRPr/>
          </a:p>
          <a:p>
            <a:pPr indent="0" lvl="0" marL="0" marR="0" rtl="0" algn="l">
              <a:lnSpc>
                <a:spcPct val="90000"/>
              </a:lnSpc>
              <a:spcBef>
                <a:spcPts val="0"/>
              </a:spcBef>
              <a:spcAft>
                <a:spcPts val="0"/>
              </a:spcAft>
              <a:buNone/>
            </a:pPr>
            <a:r>
              <a:rPr lang="en-US" sz="2000">
                <a:solidFill>
                  <a:schemeClr val="dk1"/>
                </a:solidFill>
                <a:latin typeface="Times New Roman"/>
                <a:ea typeface="Times New Roman"/>
                <a:cs typeface="Times New Roman"/>
                <a:sym typeface="Times New Roman"/>
              </a:rPr>
              <a:t>Shape- Stair Step Crack</a:t>
            </a:r>
            <a:endParaRPr/>
          </a:p>
          <a:p>
            <a:pPr indent="0" lvl="0" marL="0" marR="0" rtl="0" algn="l">
              <a:lnSpc>
                <a:spcPct val="90000"/>
              </a:lnSpc>
              <a:spcBef>
                <a:spcPts val="0"/>
              </a:spcBef>
              <a:spcAft>
                <a:spcPts val="0"/>
              </a:spcAft>
              <a:buNone/>
            </a:pPr>
            <a:r>
              <a:rPr lang="en-US" sz="2000">
                <a:solidFill>
                  <a:schemeClr val="dk1"/>
                </a:solidFill>
                <a:latin typeface="Times New Roman"/>
                <a:ea typeface="Times New Roman"/>
                <a:cs typeface="Times New Roman"/>
                <a:sym typeface="Times New Roman"/>
              </a:rPr>
              <a:t>Cause- Settlement of Foundation</a:t>
            </a:r>
            <a:endParaRPr/>
          </a:p>
        </p:txBody>
      </p:sp>
      <p:sp>
        <p:nvSpPr>
          <p:cNvPr id="322" name="Google Shape;322;p27"/>
          <p:cNvSpPr txBox="1"/>
          <p:nvPr/>
        </p:nvSpPr>
        <p:spPr>
          <a:xfrm>
            <a:off x="7270496" y="5243945"/>
            <a:ext cx="4364217" cy="1413163"/>
          </a:xfrm>
          <a:prstGeom prst="rect">
            <a:avLst/>
          </a:prstGeom>
          <a:noFill/>
          <a:ln>
            <a:noFill/>
          </a:ln>
        </p:spPr>
        <p:txBody>
          <a:bodyPr anchorCtr="0" anchor="ctr" bIns="45700" lIns="91425" spcFirstLastPara="1" rIns="91425" wrap="square" tIns="45700">
            <a:normAutofit/>
          </a:bodyPr>
          <a:lstStyle/>
          <a:p>
            <a:pPr indent="0" lvl="0" marL="0" marR="0" rtl="0" algn="l">
              <a:lnSpc>
                <a:spcPct val="90000"/>
              </a:lnSpc>
              <a:spcBef>
                <a:spcPts val="0"/>
              </a:spcBef>
              <a:spcAft>
                <a:spcPts val="0"/>
              </a:spcAft>
              <a:buNone/>
            </a:pPr>
            <a:r>
              <a:rPr lang="en-US" sz="2000">
                <a:solidFill>
                  <a:schemeClr val="dk1"/>
                </a:solidFill>
                <a:latin typeface="Times New Roman"/>
                <a:ea typeface="Times New Roman"/>
                <a:cs typeface="Times New Roman"/>
                <a:sym typeface="Times New Roman"/>
              </a:rPr>
              <a:t>Figure 4: Rear Column</a:t>
            </a:r>
            <a:endParaRPr/>
          </a:p>
          <a:p>
            <a:pPr indent="0" lvl="0" marL="0" marR="0" rtl="0" algn="l">
              <a:lnSpc>
                <a:spcPct val="90000"/>
              </a:lnSpc>
              <a:spcBef>
                <a:spcPts val="0"/>
              </a:spcBef>
              <a:spcAft>
                <a:spcPts val="0"/>
              </a:spcAft>
              <a:buNone/>
            </a:pPr>
            <a:r>
              <a:rPr lang="en-US" sz="2000">
                <a:solidFill>
                  <a:schemeClr val="dk1"/>
                </a:solidFill>
                <a:latin typeface="Times New Roman"/>
                <a:ea typeface="Times New Roman"/>
                <a:cs typeface="Times New Roman"/>
                <a:sym typeface="Times New Roman"/>
              </a:rPr>
              <a:t>Type- Major Structural Crack</a:t>
            </a:r>
            <a:endParaRPr/>
          </a:p>
          <a:p>
            <a:pPr indent="0" lvl="0" marL="0" marR="0" rtl="0" algn="l">
              <a:lnSpc>
                <a:spcPct val="90000"/>
              </a:lnSpc>
              <a:spcBef>
                <a:spcPts val="0"/>
              </a:spcBef>
              <a:spcAft>
                <a:spcPts val="0"/>
              </a:spcAft>
              <a:buNone/>
            </a:pPr>
            <a:r>
              <a:rPr lang="en-US" sz="2000">
                <a:solidFill>
                  <a:schemeClr val="dk1"/>
                </a:solidFill>
                <a:latin typeface="Times New Roman"/>
                <a:ea typeface="Times New Roman"/>
                <a:cs typeface="Times New Roman"/>
                <a:sym typeface="Times New Roman"/>
              </a:rPr>
              <a:t>Cause- Settlement of Foundation</a:t>
            </a:r>
            <a:endParaRPr/>
          </a:p>
        </p:txBody>
      </p:sp>
      <p:sp>
        <p:nvSpPr>
          <p:cNvPr id="323" name="Google Shape;323;p27"/>
          <p:cNvSpPr txBox="1"/>
          <p:nvPr/>
        </p:nvSpPr>
        <p:spPr>
          <a:xfrm>
            <a:off x="1153714" y="5911425"/>
            <a:ext cx="6116782" cy="92333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Times New Roman"/>
                <a:ea typeface="Times New Roman"/>
                <a:cs typeface="Times New Roman"/>
                <a:sym typeface="Times New Roman"/>
              </a:rPr>
              <a:t>Source: Rishabh Pathak, D. R. (2017). Case Study on Cracks in Public Buildings and their. </a:t>
            </a:r>
            <a:r>
              <a:rPr i="1" lang="en-US" sz="1800">
                <a:solidFill>
                  <a:schemeClr val="dk1"/>
                </a:solidFill>
                <a:latin typeface="Times New Roman"/>
                <a:ea typeface="Times New Roman"/>
                <a:cs typeface="Times New Roman"/>
                <a:sym typeface="Times New Roman"/>
              </a:rPr>
              <a:t>International Journal of Science and Research (IJSR)</a:t>
            </a:r>
            <a:r>
              <a:rPr lang="en-US" sz="1800">
                <a:solidFill>
                  <a:schemeClr val="dk1"/>
                </a:solidFill>
                <a:latin typeface="Times New Roman"/>
                <a:ea typeface="Times New Roman"/>
                <a:cs typeface="Times New Roman"/>
                <a:sym typeface="Times New Roman"/>
              </a:rPr>
              <a:t>, 327,328.</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7" name="Shape 327"/>
        <p:cNvGrpSpPr/>
        <p:nvPr/>
      </p:nvGrpSpPr>
      <p:grpSpPr>
        <a:xfrm>
          <a:off x="0" y="0"/>
          <a:ext cx="0" cy="0"/>
          <a:chOff x="0" y="0"/>
          <a:chExt cx="0" cy="0"/>
        </a:xfrm>
      </p:grpSpPr>
      <p:pic>
        <p:nvPicPr>
          <p:cNvPr id="328" name="Google Shape;328;p28"/>
          <p:cNvPicPr preferRelativeResize="0"/>
          <p:nvPr/>
        </p:nvPicPr>
        <p:blipFill rotWithShape="1">
          <a:blip r:embed="rId3">
            <a:alphaModFix/>
          </a:blip>
          <a:srcRect b="23370" l="0" r="0" t="8812"/>
          <a:stretch/>
        </p:blipFill>
        <p:spPr>
          <a:xfrm>
            <a:off x="341386" y="771304"/>
            <a:ext cx="5602213" cy="3953096"/>
          </a:xfrm>
          <a:prstGeom prst="rect">
            <a:avLst/>
          </a:prstGeom>
          <a:noFill/>
          <a:ln>
            <a:noFill/>
          </a:ln>
        </p:spPr>
      </p:pic>
      <p:pic>
        <p:nvPicPr>
          <p:cNvPr id="329" name="Google Shape;329;p28"/>
          <p:cNvPicPr preferRelativeResize="0"/>
          <p:nvPr/>
        </p:nvPicPr>
        <p:blipFill rotWithShape="1">
          <a:blip r:embed="rId4">
            <a:alphaModFix/>
          </a:blip>
          <a:srcRect b="16262" l="22959" r="0" t="0"/>
          <a:stretch/>
        </p:blipFill>
        <p:spPr>
          <a:xfrm>
            <a:off x="7190509" y="771304"/>
            <a:ext cx="4184073" cy="4271751"/>
          </a:xfrm>
          <a:prstGeom prst="rect">
            <a:avLst/>
          </a:prstGeom>
          <a:noFill/>
          <a:ln>
            <a:noFill/>
          </a:ln>
        </p:spPr>
      </p:pic>
      <p:sp>
        <p:nvSpPr>
          <p:cNvPr id="330" name="Google Shape;330;p28"/>
          <p:cNvSpPr txBox="1"/>
          <p:nvPr/>
        </p:nvSpPr>
        <p:spPr>
          <a:xfrm>
            <a:off x="1298636" y="302296"/>
            <a:ext cx="5273395" cy="665018"/>
          </a:xfrm>
          <a:prstGeom prst="rect">
            <a:avLst/>
          </a:prstGeom>
          <a:noFill/>
          <a:ln>
            <a:noFill/>
          </a:ln>
        </p:spPr>
        <p:txBody>
          <a:bodyPr anchorCtr="0" anchor="ctr" bIns="45700" lIns="91425" spcFirstLastPara="1" rIns="91425" wrap="square" tIns="45700">
            <a:normAutofit/>
          </a:bodyPr>
          <a:lstStyle/>
          <a:p>
            <a:pPr indent="0" lvl="0" marL="0" marR="0" rtl="0" algn="just">
              <a:lnSpc>
                <a:spcPct val="90000"/>
              </a:lnSpc>
              <a:spcBef>
                <a:spcPts val="0"/>
              </a:spcBef>
              <a:spcAft>
                <a:spcPts val="0"/>
              </a:spcAft>
              <a:buNone/>
            </a:pPr>
            <a:r>
              <a:rPr lang="en-US" sz="2000">
                <a:solidFill>
                  <a:schemeClr val="dk1"/>
                </a:solidFill>
                <a:latin typeface="Times New Roman"/>
                <a:ea typeface="Times New Roman"/>
                <a:cs typeface="Times New Roman"/>
                <a:sym typeface="Times New Roman"/>
              </a:rPr>
              <a:t>Case Study 2: Moti Mahal Building.</a:t>
            </a:r>
            <a:endParaRPr/>
          </a:p>
        </p:txBody>
      </p:sp>
      <p:sp>
        <p:nvSpPr>
          <p:cNvPr id="331" name="Google Shape;331;p28"/>
          <p:cNvSpPr txBox="1"/>
          <p:nvPr/>
        </p:nvSpPr>
        <p:spPr>
          <a:xfrm>
            <a:off x="1439009" y="4724401"/>
            <a:ext cx="4364217" cy="1362296"/>
          </a:xfrm>
          <a:prstGeom prst="rect">
            <a:avLst/>
          </a:prstGeom>
          <a:noFill/>
          <a:ln>
            <a:noFill/>
          </a:ln>
        </p:spPr>
        <p:txBody>
          <a:bodyPr anchorCtr="0" anchor="ctr" bIns="45700" lIns="91425" spcFirstLastPara="1" rIns="91425" wrap="square" tIns="45700">
            <a:normAutofit/>
          </a:bodyPr>
          <a:lstStyle/>
          <a:p>
            <a:pPr indent="0" lvl="0" marL="0" marR="0" rtl="0" algn="l">
              <a:lnSpc>
                <a:spcPct val="90000"/>
              </a:lnSpc>
              <a:spcBef>
                <a:spcPts val="0"/>
              </a:spcBef>
              <a:spcAft>
                <a:spcPts val="0"/>
              </a:spcAft>
              <a:buNone/>
            </a:pPr>
            <a:r>
              <a:rPr lang="en-US" sz="2000">
                <a:solidFill>
                  <a:schemeClr val="dk1"/>
                </a:solidFill>
                <a:latin typeface="Times New Roman"/>
                <a:ea typeface="Times New Roman"/>
                <a:cs typeface="Times New Roman"/>
                <a:sym typeface="Times New Roman"/>
              </a:rPr>
              <a:t>Figure 1: Column at industrial court</a:t>
            </a:r>
            <a:endParaRPr/>
          </a:p>
          <a:p>
            <a:pPr indent="0" lvl="0" marL="0" marR="0" rtl="0" algn="l">
              <a:lnSpc>
                <a:spcPct val="90000"/>
              </a:lnSpc>
              <a:spcBef>
                <a:spcPts val="0"/>
              </a:spcBef>
              <a:spcAft>
                <a:spcPts val="0"/>
              </a:spcAft>
              <a:buNone/>
            </a:pPr>
            <a:r>
              <a:rPr lang="en-US" sz="2000">
                <a:solidFill>
                  <a:schemeClr val="dk1"/>
                </a:solidFill>
                <a:latin typeface="Times New Roman"/>
                <a:ea typeface="Times New Roman"/>
                <a:cs typeface="Times New Roman"/>
                <a:sym typeface="Times New Roman"/>
              </a:rPr>
              <a:t>Type- Major Structure Crack</a:t>
            </a:r>
            <a:endParaRPr/>
          </a:p>
          <a:p>
            <a:pPr indent="0" lvl="0" marL="0" marR="0" rtl="0" algn="l">
              <a:lnSpc>
                <a:spcPct val="90000"/>
              </a:lnSpc>
              <a:spcBef>
                <a:spcPts val="0"/>
              </a:spcBef>
              <a:spcAft>
                <a:spcPts val="0"/>
              </a:spcAft>
              <a:buNone/>
            </a:pPr>
            <a:r>
              <a:rPr lang="en-US" sz="2000">
                <a:solidFill>
                  <a:schemeClr val="dk1"/>
                </a:solidFill>
                <a:latin typeface="Times New Roman"/>
                <a:ea typeface="Times New Roman"/>
                <a:cs typeface="Times New Roman"/>
                <a:sym typeface="Times New Roman"/>
              </a:rPr>
              <a:t>Shape- Vertical Crack</a:t>
            </a:r>
            <a:endParaRPr/>
          </a:p>
          <a:p>
            <a:pPr indent="0" lvl="0" marL="0" marR="0" rtl="0" algn="l">
              <a:lnSpc>
                <a:spcPct val="90000"/>
              </a:lnSpc>
              <a:spcBef>
                <a:spcPts val="0"/>
              </a:spcBef>
              <a:spcAft>
                <a:spcPts val="0"/>
              </a:spcAft>
              <a:buNone/>
            </a:pPr>
            <a:r>
              <a:rPr lang="en-US" sz="2000">
                <a:solidFill>
                  <a:schemeClr val="dk1"/>
                </a:solidFill>
                <a:latin typeface="Times New Roman"/>
                <a:ea typeface="Times New Roman"/>
                <a:cs typeface="Times New Roman"/>
                <a:sym typeface="Times New Roman"/>
              </a:rPr>
              <a:t>Cause- Thermal variation, due to joint</a:t>
            </a:r>
            <a:endParaRPr/>
          </a:p>
        </p:txBody>
      </p:sp>
      <p:sp>
        <p:nvSpPr>
          <p:cNvPr id="332" name="Google Shape;332;p28"/>
          <p:cNvSpPr txBox="1"/>
          <p:nvPr/>
        </p:nvSpPr>
        <p:spPr>
          <a:xfrm>
            <a:off x="7100436" y="5043055"/>
            <a:ext cx="4364217" cy="858981"/>
          </a:xfrm>
          <a:prstGeom prst="rect">
            <a:avLst/>
          </a:prstGeom>
          <a:noFill/>
          <a:ln>
            <a:noFill/>
          </a:ln>
        </p:spPr>
        <p:txBody>
          <a:bodyPr anchorCtr="0" anchor="ctr" bIns="45700" lIns="91425" spcFirstLastPara="1" rIns="91425" wrap="square" tIns="45700">
            <a:normAutofit/>
          </a:bodyPr>
          <a:lstStyle/>
          <a:p>
            <a:pPr indent="0" lvl="0" marL="0" marR="0" rtl="0" algn="l">
              <a:lnSpc>
                <a:spcPct val="90000"/>
              </a:lnSpc>
              <a:spcBef>
                <a:spcPts val="0"/>
              </a:spcBef>
              <a:spcAft>
                <a:spcPts val="0"/>
              </a:spcAft>
              <a:buNone/>
            </a:pPr>
            <a:r>
              <a:rPr lang="en-US" sz="2000">
                <a:solidFill>
                  <a:schemeClr val="dk1"/>
                </a:solidFill>
                <a:latin typeface="Times New Roman"/>
                <a:ea typeface="Times New Roman"/>
                <a:cs typeface="Times New Roman"/>
                <a:sym typeface="Times New Roman"/>
              </a:rPr>
              <a:t>Figure 2: Wall of Labour Court</a:t>
            </a:r>
            <a:endParaRPr/>
          </a:p>
          <a:p>
            <a:pPr indent="0" lvl="0" marL="0" marR="0" rtl="0" algn="l">
              <a:lnSpc>
                <a:spcPct val="90000"/>
              </a:lnSpc>
              <a:spcBef>
                <a:spcPts val="0"/>
              </a:spcBef>
              <a:spcAft>
                <a:spcPts val="0"/>
              </a:spcAft>
              <a:buNone/>
            </a:pPr>
            <a:r>
              <a:rPr lang="en-US" sz="2000">
                <a:solidFill>
                  <a:schemeClr val="dk1"/>
                </a:solidFill>
                <a:latin typeface="Times New Roman"/>
                <a:ea typeface="Times New Roman"/>
                <a:cs typeface="Times New Roman"/>
                <a:sym typeface="Times New Roman"/>
              </a:rPr>
              <a:t>Type- Medium (Non-Structural Crack)</a:t>
            </a:r>
            <a:endParaRPr/>
          </a:p>
        </p:txBody>
      </p:sp>
      <p:sp>
        <p:nvSpPr>
          <p:cNvPr id="333" name="Google Shape;333;p28"/>
          <p:cNvSpPr txBox="1"/>
          <p:nvPr/>
        </p:nvSpPr>
        <p:spPr>
          <a:xfrm>
            <a:off x="1828800" y="6049784"/>
            <a:ext cx="9545782" cy="92333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Times New Roman"/>
                <a:ea typeface="Times New Roman"/>
                <a:cs typeface="Times New Roman"/>
                <a:sym typeface="Times New Roman"/>
              </a:rPr>
              <a:t>Source: Rishabh Pathak, D. R. (2017). Case Study on Cracks in Public Buildings and their. </a:t>
            </a:r>
            <a:r>
              <a:rPr i="1" lang="en-US" sz="1800">
                <a:solidFill>
                  <a:schemeClr val="dk1"/>
                </a:solidFill>
                <a:latin typeface="Times New Roman"/>
                <a:ea typeface="Times New Roman"/>
                <a:cs typeface="Times New Roman"/>
                <a:sym typeface="Times New Roman"/>
              </a:rPr>
              <a:t>International Journal of Science and Research (IJSR)</a:t>
            </a:r>
            <a:r>
              <a:rPr lang="en-US" sz="1800">
                <a:solidFill>
                  <a:schemeClr val="dk1"/>
                </a:solidFill>
                <a:latin typeface="Times New Roman"/>
                <a:ea typeface="Times New Roman"/>
                <a:cs typeface="Times New Roman"/>
                <a:sym typeface="Times New Roman"/>
              </a:rPr>
              <a:t>, 327,328.</a:t>
            </a:r>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7" name="Shape 337"/>
        <p:cNvGrpSpPr/>
        <p:nvPr/>
      </p:nvGrpSpPr>
      <p:grpSpPr>
        <a:xfrm>
          <a:off x="0" y="0"/>
          <a:ext cx="0" cy="0"/>
          <a:chOff x="0" y="0"/>
          <a:chExt cx="0" cy="0"/>
        </a:xfrm>
      </p:grpSpPr>
      <p:sp>
        <p:nvSpPr>
          <p:cNvPr id="338" name="Google Shape;338;p29"/>
          <p:cNvSpPr txBox="1"/>
          <p:nvPr/>
        </p:nvSpPr>
        <p:spPr>
          <a:xfrm>
            <a:off x="351558" y="1241539"/>
            <a:ext cx="10297392" cy="7990008"/>
          </a:xfrm>
          <a:prstGeom prst="rect">
            <a:avLst/>
          </a:prstGeom>
          <a:noFill/>
          <a:ln>
            <a:noFill/>
          </a:ln>
        </p:spPr>
        <p:txBody>
          <a:bodyPr anchorCtr="0" anchor="t" bIns="45700" lIns="91425" spcFirstLastPara="1" rIns="91425" wrap="square" tIns="45700">
            <a:spAutoFit/>
          </a:bodyPr>
          <a:lstStyle/>
          <a:p>
            <a:pPr indent="0" lvl="0" marL="0" marR="0" rtl="0" algn="l">
              <a:lnSpc>
                <a:spcPct val="107000"/>
              </a:lnSpc>
              <a:spcBef>
                <a:spcPts val="0"/>
              </a:spcBef>
              <a:spcAft>
                <a:spcPts val="0"/>
              </a:spcAft>
              <a:buNone/>
            </a:pPr>
            <a:r>
              <a:rPr b="1" lang="en-US" sz="2200">
                <a:solidFill>
                  <a:srgbClr val="000000"/>
                </a:solidFill>
                <a:latin typeface="Times New Roman"/>
                <a:ea typeface="Times New Roman"/>
                <a:cs typeface="Times New Roman"/>
                <a:sym typeface="Times New Roman"/>
              </a:rPr>
              <a:t>[1] (February 2004). Cracks in building. Maharajpur, GWALIOR : Centre for advanced maintenance technology.</a:t>
            </a:r>
            <a:endParaRPr/>
          </a:p>
          <a:p>
            <a:pPr indent="0" lvl="0" marL="0" marR="0" rtl="0" algn="l">
              <a:lnSpc>
                <a:spcPct val="107000"/>
              </a:lnSpc>
              <a:spcBef>
                <a:spcPts val="800"/>
              </a:spcBef>
              <a:spcAft>
                <a:spcPts val="0"/>
              </a:spcAft>
              <a:buNone/>
            </a:pPr>
            <a:r>
              <a:rPr b="1" lang="en-US" sz="2200">
                <a:solidFill>
                  <a:srgbClr val="000000"/>
                </a:solidFill>
                <a:latin typeface="Times New Roman"/>
                <a:ea typeface="Times New Roman"/>
                <a:cs typeface="Times New Roman"/>
                <a:sym typeface="Times New Roman"/>
              </a:rPr>
              <a:t>[2] Souza, J. C. (2019, August 22). Archdaily. Retrieved from archdaily.com: </a:t>
            </a:r>
            <a:r>
              <a:rPr b="1" lang="en-US" sz="2200" u="sng">
                <a:solidFill>
                  <a:srgbClr val="000000"/>
                </a:solidFill>
                <a:latin typeface="Times New Roman"/>
                <a:ea typeface="Times New Roman"/>
                <a:cs typeface="Times New Roman"/>
                <a:sym typeface="Times New Roman"/>
                <a:hlinkClick r:id="rId3">
                  <a:extLst>
                    <a:ext uri="{A12FA001-AC4F-418D-AE19-62706E023703}">
                      <ahyp:hlinkClr val="tx"/>
                    </a:ext>
                  </a:extLst>
                </a:hlinkClick>
              </a:rPr>
              <a:t>https://www.archdaily.com/879953/what-do-the-cracks-in-concrete-structures-mean?ad_source=search&amp;ad_medium=search_result_articles</a:t>
            </a:r>
            <a:r>
              <a:rPr b="1" lang="en-US" sz="2200">
                <a:solidFill>
                  <a:srgbClr val="000000"/>
                </a:solidFill>
                <a:latin typeface="Times New Roman"/>
                <a:ea typeface="Times New Roman"/>
                <a:cs typeface="Times New Roman"/>
                <a:sym typeface="Times New Roman"/>
              </a:rPr>
              <a:t> </a:t>
            </a:r>
            <a:endParaRPr/>
          </a:p>
          <a:p>
            <a:pPr indent="0" lvl="0" marL="0" marR="0" rtl="0" algn="l">
              <a:spcBef>
                <a:spcPts val="800"/>
              </a:spcBef>
              <a:spcAft>
                <a:spcPts val="0"/>
              </a:spcAft>
              <a:buNone/>
            </a:pPr>
            <a:r>
              <a:rPr b="1" lang="en-US" sz="2200">
                <a:solidFill>
                  <a:srgbClr val="000000"/>
                </a:solidFill>
                <a:latin typeface="Times New Roman"/>
                <a:ea typeface="Times New Roman"/>
                <a:cs typeface="Times New Roman"/>
                <a:sym typeface="Times New Roman"/>
              </a:rPr>
              <a:t>[3] Giri, O. P. (2018). A textbook of Building Technology. Heritage Publishers and</a:t>
            </a:r>
            <a:endParaRPr/>
          </a:p>
          <a:p>
            <a:pPr indent="0" lvl="0" marL="0" marR="0" rtl="0" algn="l">
              <a:spcBef>
                <a:spcPts val="0"/>
              </a:spcBef>
              <a:spcAft>
                <a:spcPts val="0"/>
              </a:spcAft>
              <a:buNone/>
            </a:pPr>
            <a:r>
              <a:rPr b="1" lang="en-US" sz="2200">
                <a:solidFill>
                  <a:srgbClr val="000000"/>
                </a:solidFill>
                <a:latin typeface="Times New Roman"/>
                <a:ea typeface="Times New Roman"/>
                <a:cs typeface="Times New Roman"/>
                <a:sym typeface="Times New Roman"/>
              </a:rPr>
              <a:t>Distributors Pvt Ltd.</a:t>
            </a:r>
            <a:endParaRPr/>
          </a:p>
          <a:p>
            <a:pPr indent="0" lvl="0" marL="0" marR="0" rtl="0" algn="l">
              <a:spcBef>
                <a:spcPts val="0"/>
              </a:spcBef>
              <a:spcAft>
                <a:spcPts val="0"/>
              </a:spcAft>
              <a:buNone/>
            </a:pPr>
            <a:r>
              <a:rPr b="1" lang="en-US" sz="2200">
                <a:solidFill>
                  <a:srgbClr val="000000"/>
                </a:solidFill>
                <a:latin typeface="Times New Roman"/>
                <a:ea typeface="Times New Roman"/>
                <a:cs typeface="Times New Roman"/>
                <a:sym typeface="Times New Roman"/>
              </a:rPr>
              <a:t>[4] M, S. K. (2021, June 15). Constructofacilitator. Retrieved from constructofacilitator.com:  </a:t>
            </a:r>
            <a:r>
              <a:rPr b="1" lang="en-US" sz="2200" u="sng">
                <a:solidFill>
                  <a:srgbClr val="000000"/>
                </a:solidFill>
                <a:latin typeface="Times New Roman"/>
                <a:ea typeface="Times New Roman"/>
                <a:cs typeface="Times New Roman"/>
                <a:sym typeface="Times New Roman"/>
                <a:hlinkClick r:id="rId4">
                  <a:extLst>
                    <a:ext uri="{A12FA001-AC4F-418D-AE19-62706E023703}">
                      <ahyp:hlinkClr val="tx"/>
                    </a:ext>
                  </a:extLst>
                </a:hlinkClick>
              </a:rPr>
              <a:t>https://constrofacilitator.com/the-investigation-of-cracks-and-repair-methods-in-buildings/</a:t>
            </a:r>
            <a:endParaRPr b="1" sz="2200">
              <a:solidFill>
                <a:srgbClr val="000000"/>
              </a:solidFill>
              <a:latin typeface="Times New Roman"/>
              <a:ea typeface="Times New Roman"/>
              <a:cs typeface="Times New Roman"/>
              <a:sym typeface="Times New Roman"/>
            </a:endParaRPr>
          </a:p>
          <a:p>
            <a:pPr indent="0" lvl="0" marL="0" marR="0" rtl="0" algn="l">
              <a:spcBef>
                <a:spcPts val="0"/>
              </a:spcBef>
              <a:spcAft>
                <a:spcPts val="0"/>
              </a:spcAft>
              <a:buNone/>
            </a:pPr>
            <a:r>
              <a:rPr b="1" lang="en-US" sz="2200">
                <a:solidFill>
                  <a:srgbClr val="000000"/>
                </a:solidFill>
                <a:latin typeface="Times New Roman"/>
                <a:ea typeface="Times New Roman"/>
                <a:cs typeface="Times New Roman"/>
                <a:sym typeface="Times New Roman"/>
              </a:rPr>
              <a:t>[5] Rishabh Pathak, D. R. (2017). Case Study on Cracks in Public Buildings and their. International Journal of Science and Research (IJSR), 327,328.</a:t>
            </a:r>
            <a:endParaRPr/>
          </a:p>
          <a:p>
            <a:pPr indent="0" lvl="0" marL="0" marR="0" rtl="0" algn="l">
              <a:spcBef>
                <a:spcPts val="0"/>
              </a:spcBef>
              <a:spcAft>
                <a:spcPts val="0"/>
              </a:spcAft>
              <a:buNone/>
            </a:pPr>
            <a:r>
              <a:rPr b="1" lang="en-US" sz="2200">
                <a:solidFill>
                  <a:srgbClr val="000000"/>
                </a:solidFill>
                <a:latin typeface="Times New Roman"/>
                <a:ea typeface="Times New Roman"/>
                <a:cs typeface="Times New Roman"/>
                <a:sym typeface="Times New Roman"/>
              </a:rPr>
              <a:t>[6] Rajabather, Arvind. (2016). INVESTIGATION OF CRACKS IN BUILDINGS.</a:t>
            </a:r>
            <a:endParaRPr/>
          </a:p>
          <a:p>
            <a:pPr indent="0" lvl="0" marL="0" marR="0" rtl="0" algn="l">
              <a:spcBef>
                <a:spcPts val="0"/>
              </a:spcBef>
              <a:spcAft>
                <a:spcPts val="0"/>
              </a:spcAft>
              <a:buNone/>
            </a:pPr>
            <a:r>
              <a:rPr lang="en-US" sz="2200">
                <a:solidFill>
                  <a:schemeClr val="dk1"/>
                </a:solidFill>
                <a:latin typeface="Times New Roman"/>
                <a:ea typeface="Times New Roman"/>
                <a:cs typeface="Times New Roman"/>
                <a:sym typeface="Times New Roman"/>
              </a:rPr>
              <a:t> </a:t>
            </a:r>
            <a:endParaRPr/>
          </a:p>
          <a:p>
            <a:pPr indent="0" lvl="0" marL="0" marR="0" rtl="0" algn="l">
              <a:spcBef>
                <a:spcPts val="0"/>
              </a:spcBef>
              <a:spcAft>
                <a:spcPts val="0"/>
              </a:spcAft>
              <a:buNone/>
            </a:pPr>
            <a:r>
              <a:t/>
            </a:r>
            <a:endParaRPr sz="22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22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22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22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b="1" sz="2200">
              <a:solidFill>
                <a:srgbClr val="000000"/>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2200">
              <a:solidFill>
                <a:schemeClr val="dk1"/>
              </a:solidFill>
              <a:latin typeface="Times New Roman"/>
              <a:ea typeface="Times New Roman"/>
              <a:cs typeface="Times New Roman"/>
              <a:sym typeface="Times New Roman"/>
            </a:endParaRPr>
          </a:p>
          <a:p>
            <a:pPr indent="-457200" lvl="0" marL="457200" marR="0" rtl="0" algn="l">
              <a:lnSpc>
                <a:spcPct val="107000"/>
              </a:lnSpc>
              <a:spcBef>
                <a:spcPts val="0"/>
              </a:spcBef>
              <a:spcAft>
                <a:spcPts val="0"/>
              </a:spcAft>
              <a:buNone/>
            </a:pPr>
            <a:r>
              <a:t/>
            </a:r>
            <a:endParaRPr sz="2200">
              <a:solidFill>
                <a:schemeClr val="dk1"/>
              </a:solidFill>
              <a:latin typeface="Times New Roman"/>
              <a:ea typeface="Times New Roman"/>
              <a:cs typeface="Times New Roman"/>
              <a:sym typeface="Times New Roman"/>
            </a:endParaRPr>
          </a:p>
          <a:p>
            <a:pPr indent="-457200" lvl="0" marL="457200" marR="0" rtl="0" algn="l">
              <a:lnSpc>
                <a:spcPct val="107000"/>
              </a:lnSpc>
              <a:spcBef>
                <a:spcPts val="800"/>
              </a:spcBef>
              <a:spcAft>
                <a:spcPts val="0"/>
              </a:spcAft>
              <a:buNone/>
            </a:pPr>
            <a:r>
              <a:t/>
            </a:r>
            <a:endParaRPr sz="2200">
              <a:solidFill>
                <a:schemeClr val="dk1"/>
              </a:solidFill>
              <a:latin typeface="Times New Roman"/>
              <a:ea typeface="Times New Roman"/>
              <a:cs typeface="Times New Roman"/>
              <a:sym typeface="Times New Roman"/>
            </a:endParaRPr>
          </a:p>
        </p:txBody>
      </p:sp>
      <p:sp>
        <p:nvSpPr>
          <p:cNvPr id="339" name="Google Shape;339;p29"/>
          <p:cNvSpPr txBox="1"/>
          <p:nvPr/>
        </p:nvSpPr>
        <p:spPr>
          <a:xfrm>
            <a:off x="476249" y="166255"/>
            <a:ext cx="4544291"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400">
                <a:solidFill>
                  <a:schemeClr val="dk1"/>
                </a:solidFill>
                <a:latin typeface="Times New Roman"/>
                <a:ea typeface="Times New Roman"/>
                <a:cs typeface="Times New Roman"/>
                <a:sym typeface="Times New Roman"/>
              </a:rPr>
              <a:t>REFERENCES:</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3" name="Shape 343"/>
        <p:cNvGrpSpPr/>
        <p:nvPr/>
      </p:nvGrpSpPr>
      <p:grpSpPr>
        <a:xfrm>
          <a:off x="0" y="0"/>
          <a:ext cx="0" cy="0"/>
          <a:chOff x="0" y="0"/>
          <a:chExt cx="0" cy="0"/>
        </a:xfrm>
      </p:grpSpPr>
      <p:grpSp>
        <p:nvGrpSpPr>
          <p:cNvPr id="344" name="Google Shape;344;p30"/>
          <p:cNvGrpSpPr/>
          <p:nvPr/>
        </p:nvGrpSpPr>
        <p:grpSpPr>
          <a:xfrm>
            <a:off x="1329630" y="0"/>
            <a:ext cx="9470897" cy="6858000"/>
            <a:chOff x="1329630" y="0"/>
            <a:chExt cx="9470897" cy="6858000"/>
          </a:xfrm>
        </p:grpSpPr>
        <p:sp>
          <p:nvSpPr>
            <p:cNvPr id="345" name="Google Shape;345;p30"/>
            <p:cNvSpPr/>
            <p:nvPr/>
          </p:nvSpPr>
          <p:spPr>
            <a:xfrm>
              <a:off x="3012608" y="1814626"/>
              <a:ext cx="3263671" cy="3263722"/>
            </a:xfrm>
            <a:prstGeom prst="ellipse">
              <a:avLst/>
            </a:prstGeom>
            <a:solidFill>
              <a:srgbClr val="599BD5"/>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6" name="Google Shape;346;p30"/>
            <p:cNvSpPr txBox="1"/>
            <p:nvPr/>
          </p:nvSpPr>
          <p:spPr>
            <a:xfrm>
              <a:off x="3490562" y="2292587"/>
              <a:ext cx="2307763" cy="2307800"/>
            </a:xfrm>
            <a:prstGeom prst="rect">
              <a:avLst/>
            </a:prstGeom>
            <a:noFill/>
            <a:ln>
              <a:noFill/>
            </a:ln>
          </p:spPr>
          <p:txBody>
            <a:bodyPr anchorCtr="0" anchor="ctr" bIns="74925" lIns="74925" spcFirstLastPara="1" rIns="74925" wrap="square" tIns="74925">
              <a:noAutofit/>
            </a:bodyPr>
            <a:lstStyle/>
            <a:p>
              <a:pPr indent="0" lvl="0" marL="0" marR="0" rtl="0" algn="ctr">
                <a:lnSpc>
                  <a:spcPct val="90000"/>
                </a:lnSpc>
                <a:spcBef>
                  <a:spcPts val="0"/>
                </a:spcBef>
                <a:spcAft>
                  <a:spcPts val="0"/>
                </a:spcAft>
                <a:buClr>
                  <a:srgbClr val="C55A11"/>
                </a:buClr>
                <a:buSzPts val="5900"/>
                <a:buFont typeface="Calibri"/>
                <a:buNone/>
              </a:pPr>
              <a:r>
                <a:rPr lang="en-US" sz="5900">
                  <a:solidFill>
                    <a:srgbClr val="C55A11"/>
                  </a:solidFill>
                  <a:latin typeface="Calibri"/>
                  <a:ea typeface="Calibri"/>
                  <a:cs typeface="Calibri"/>
                  <a:sym typeface="Calibri"/>
                </a:rPr>
                <a:t>THANK YOU</a:t>
              </a:r>
              <a:endParaRPr/>
            </a:p>
          </p:txBody>
        </p:sp>
        <p:sp>
          <p:nvSpPr>
            <p:cNvPr id="347" name="Google Shape;347;p30"/>
            <p:cNvSpPr/>
            <p:nvPr/>
          </p:nvSpPr>
          <p:spPr>
            <a:xfrm>
              <a:off x="1329630" y="0"/>
              <a:ext cx="6578485" cy="6858000"/>
            </a:xfrm>
            <a:prstGeom prst="blockArc">
              <a:avLst>
                <a:gd fmla="val 17747832" name="adj1"/>
                <a:gd fmla="val 3872736" name="adj2"/>
                <a:gd fmla="val 5580" name="adj3"/>
              </a:avLst>
            </a:prstGeom>
            <a:solidFill>
              <a:srgbClr val="599BD5"/>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8" name="Google Shape;348;p30"/>
            <p:cNvSpPr/>
            <p:nvPr/>
          </p:nvSpPr>
          <p:spPr>
            <a:xfrm>
              <a:off x="6567984" y="1086993"/>
              <a:ext cx="1748327" cy="1748790"/>
            </a:xfrm>
            <a:prstGeom prst="ellipse">
              <a:avLst/>
            </a:prstGeom>
            <a:blipFill rotWithShape="1">
              <a:blip r:embed="rId3">
                <a:alphaModFix/>
              </a:blip>
              <a:stretch>
                <a:fillRect b="0" l="-38998" r="-38997" t="0"/>
              </a:stretch>
            </a:blip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9" name="Google Shape;349;p30"/>
            <p:cNvSpPr/>
            <p:nvPr/>
          </p:nvSpPr>
          <p:spPr>
            <a:xfrm>
              <a:off x="8305660" y="1526407"/>
              <a:ext cx="2463941" cy="805977"/>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0" name="Google Shape;350;p30"/>
            <p:cNvSpPr txBox="1"/>
            <p:nvPr/>
          </p:nvSpPr>
          <p:spPr>
            <a:xfrm>
              <a:off x="8305660" y="1526407"/>
              <a:ext cx="2463941" cy="805977"/>
            </a:xfrm>
            <a:prstGeom prst="rect">
              <a:avLst/>
            </a:prstGeom>
            <a:noFill/>
            <a:ln>
              <a:noFill/>
            </a:ln>
          </p:spPr>
          <p:txBody>
            <a:bodyPr anchorCtr="0" anchor="ctr" bIns="60950" lIns="60950" spcFirstLastPara="1" rIns="60950" wrap="square" tIns="60950">
              <a:noAutofit/>
            </a:bodyPr>
            <a:lstStyle/>
            <a:p>
              <a:pPr indent="0" lvl="0" marL="0" marR="0" rtl="0" algn="ctr">
                <a:lnSpc>
                  <a:spcPct val="90000"/>
                </a:lnSpc>
                <a:spcBef>
                  <a:spcPts val="0"/>
                </a:spcBef>
                <a:spcAft>
                  <a:spcPts val="0"/>
                </a:spcAft>
                <a:buClr>
                  <a:schemeClr val="dk1"/>
                </a:buClr>
                <a:buSzPts val="4800"/>
                <a:buFont typeface="Calibri"/>
                <a:buNone/>
              </a:pPr>
              <a:r>
                <a:t/>
              </a:r>
              <a:endParaRPr sz="4800">
                <a:solidFill>
                  <a:srgbClr val="C55A11"/>
                </a:solidFill>
                <a:latin typeface="Calibri"/>
                <a:ea typeface="Calibri"/>
                <a:cs typeface="Calibri"/>
                <a:sym typeface="Calibri"/>
              </a:endParaRPr>
            </a:p>
          </p:txBody>
        </p:sp>
        <p:sp>
          <p:nvSpPr>
            <p:cNvPr id="351" name="Google Shape;351;p30"/>
            <p:cNvSpPr/>
            <p:nvPr/>
          </p:nvSpPr>
          <p:spPr>
            <a:xfrm>
              <a:off x="6567984" y="3856939"/>
              <a:ext cx="1748327" cy="1748790"/>
            </a:xfrm>
            <a:prstGeom prst="ellipse">
              <a:avLst/>
            </a:prstGeom>
            <a:blipFill rotWithShape="1">
              <a:blip r:embed="rId4">
                <a:alphaModFix/>
              </a:blip>
              <a:stretch>
                <a:fillRect b="-16998" l="0" r="0" t="-16997"/>
              </a:stretch>
            </a:blip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2" name="Google Shape;352;p30"/>
            <p:cNvSpPr/>
            <p:nvPr/>
          </p:nvSpPr>
          <p:spPr>
            <a:xfrm>
              <a:off x="8460269" y="3879570"/>
              <a:ext cx="2340258" cy="1692554"/>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3" name="Google Shape;353;p30"/>
            <p:cNvSpPr txBox="1"/>
            <p:nvPr/>
          </p:nvSpPr>
          <p:spPr>
            <a:xfrm>
              <a:off x="8460269" y="3879570"/>
              <a:ext cx="2340258" cy="1692554"/>
            </a:xfrm>
            <a:prstGeom prst="rect">
              <a:avLst/>
            </a:prstGeom>
            <a:noFill/>
            <a:ln>
              <a:noFill/>
            </a:ln>
          </p:spPr>
          <p:txBody>
            <a:bodyPr anchorCtr="0" anchor="ctr" bIns="74925" lIns="74925" spcFirstLastPara="1" rIns="74925" wrap="square" tIns="74925">
              <a:noAutofit/>
            </a:bodyPr>
            <a:lstStyle/>
            <a:p>
              <a:pPr indent="0" lvl="0" marL="0" marR="0" rtl="0" algn="l">
                <a:lnSpc>
                  <a:spcPct val="90000"/>
                </a:lnSpc>
                <a:spcBef>
                  <a:spcPts val="0"/>
                </a:spcBef>
                <a:spcAft>
                  <a:spcPts val="0"/>
                </a:spcAft>
                <a:buClr>
                  <a:schemeClr val="dk1"/>
                </a:buClr>
                <a:buSzPts val="5900"/>
                <a:buFont typeface="Calibri"/>
                <a:buNone/>
              </a:pPr>
              <a:r>
                <a:t/>
              </a:r>
              <a:endParaRPr sz="5900">
                <a:solidFill>
                  <a:srgbClr val="C55A11"/>
                </a:solidFill>
                <a:latin typeface="Calibri"/>
                <a:ea typeface="Calibri"/>
                <a:cs typeface="Calibri"/>
                <a:sym typeface="Calibri"/>
              </a:endParaRPr>
            </a:p>
          </p:txBody>
        </p:sp>
      </p:gr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2023-02-20T06:54:59Z</dcterms:created>
  <dc:creator>Microsoft account</dc:creator>
</cp:coreProperties>
</file>