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1"/>
  </p:notesMasterIdLst>
  <p:sldIdLst>
    <p:sldId id="256" r:id="rId2"/>
    <p:sldId id="261" r:id="rId3"/>
    <p:sldId id="258" r:id="rId4"/>
    <p:sldId id="329" r:id="rId5"/>
    <p:sldId id="330" r:id="rId6"/>
    <p:sldId id="331" r:id="rId7"/>
    <p:sldId id="332" r:id="rId8"/>
    <p:sldId id="333" r:id="rId9"/>
    <p:sldId id="334" r:id="rId10"/>
    <p:sldId id="335" r:id="rId11"/>
    <p:sldId id="336" r:id="rId12"/>
    <p:sldId id="337" r:id="rId13"/>
    <p:sldId id="338" r:id="rId14"/>
    <p:sldId id="339" r:id="rId15"/>
    <p:sldId id="340" r:id="rId16"/>
    <p:sldId id="341" r:id="rId17"/>
    <p:sldId id="342" r:id="rId18"/>
    <p:sldId id="343" r:id="rId19"/>
    <p:sldId id="344" r:id="rId20"/>
    <p:sldId id="345" r:id="rId21"/>
    <p:sldId id="346" r:id="rId22"/>
    <p:sldId id="347" r:id="rId23"/>
    <p:sldId id="348" r:id="rId24"/>
    <p:sldId id="350" r:id="rId25"/>
    <p:sldId id="351" r:id="rId26"/>
    <p:sldId id="352" r:id="rId27"/>
    <p:sldId id="353" r:id="rId28"/>
    <p:sldId id="354" r:id="rId29"/>
    <p:sldId id="355" r:id="rId30"/>
    <p:sldId id="356" r:id="rId31"/>
    <p:sldId id="357" r:id="rId32"/>
    <p:sldId id="358" r:id="rId33"/>
    <p:sldId id="359" r:id="rId34"/>
    <p:sldId id="360" r:id="rId35"/>
    <p:sldId id="361" r:id="rId36"/>
    <p:sldId id="362" r:id="rId37"/>
    <p:sldId id="349" r:id="rId38"/>
    <p:sldId id="363" r:id="rId39"/>
    <p:sldId id="310" r:id="rId40"/>
  </p:sldIdLst>
  <p:sldSz cx="12192000" cy="6858000"/>
  <p:notesSz cx="6858000" cy="9144000"/>
  <p:embeddedFontLst>
    <p:embeddedFont>
      <p:font typeface="Calibri" panose="020F0502020204030204" pitchFamily="34" charset="0"/>
      <p:regular r:id="rId42"/>
      <p:bold r:id="rId43"/>
      <p:italic r:id="rId44"/>
      <p:boldItalic r:id="rId45"/>
    </p:embeddedFont>
    <p:embeddedFont>
      <p:font typeface="Roboto" panose="02000000000000000000" pitchFamily="2" charset="0"/>
      <p:regular r:id="rId46"/>
      <p:bold r:id="rId47"/>
      <p:italic r:id="rId48"/>
      <p:boldItalic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5" roundtripDataSignature="AMtx7mgluODCsQkh99NExJMPx2RsDXfv9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181B3D1-2427-4DBD-8F5A-779B0A8D757A}">
  <a:tblStyle styleId="{1181B3D1-2427-4DBD-8F5A-779B0A8D757A}" styleName="Table_0">
    <a:wholeTbl>
      <a:tcTxStyle b="off" i="off">
        <a:font>
          <a:latin typeface="Calibri"/>
          <a:ea typeface="Calibri"/>
          <a:cs typeface="Calibri"/>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12700" cap="flat" cmpd="sng">
              <a:solidFill>
                <a:schemeClr val="accent1"/>
              </a:solidFill>
              <a:prstDash val="solid"/>
              <a:round/>
              <a:headEnd type="none" w="sm" len="sm"/>
              <a:tailEnd type="none" w="sm" len="sm"/>
            </a:ln>
          </a:top>
          <a:bottom>
            <a:ln w="12700" cap="flat" cmpd="sng">
              <a:solidFill>
                <a:schemeClr val="accent1"/>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a:tcStyle>
        <a:tcBdr/>
        <a:fill>
          <a:solidFill>
            <a:schemeClr val="accent1">
              <a:alpha val="20000"/>
            </a:schemeClr>
          </a:solidFill>
        </a:fill>
      </a:tcStyle>
    </a:band1H>
    <a:band2H>
      <a:tcTxStyle/>
      <a:tcStyle>
        <a:tcBdr/>
      </a:tcStyle>
    </a:band2H>
    <a:band1V>
      <a:tcTxStyle/>
      <a:tcStyle>
        <a:tcBdr/>
        <a:fill>
          <a:solidFill>
            <a:schemeClr val="accent1">
              <a:alpha val="20000"/>
            </a:schemeClr>
          </a:solidFill>
        </a:fill>
      </a:tcStyle>
    </a:band1V>
    <a:band2V>
      <a:tcTxStyle/>
      <a:tcStyle>
        <a:tcBdr/>
      </a:tcStyle>
    </a:band2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sm" len="sm"/>
              <a:tailEnd type="none" w="sm" len="sm"/>
            </a:ln>
          </a:top>
        </a:tcBdr>
        <a:fill>
          <a:solidFill>
            <a:srgbClr val="FFFFFF">
              <a:alpha val="0"/>
            </a:srgbClr>
          </a:solidFill>
        </a:fill>
      </a:tcStyle>
    </a:lastRow>
    <a:seCell>
      <a:tcTxStyle/>
      <a:tcStyle>
        <a:tcBdr/>
      </a:tcStyle>
    </a:seCell>
    <a:swCell>
      <a:tcTxStyle/>
      <a:tcStyle>
        <a:tcBdr/>
      </a:tcStyle>
    </a:swCell>
    <a:firstRow>
      <a:tcTxStyle b="on" i="off"/>
      <a:tcStyle>
        <a:tcBdr>
          <a:bottom>
            <a:ln w="12700" cap="flat" cmpd="sng">
              <a:solidFill>
                <a:schemeClr val="accent1"/>
              </a:solidFill>
              <a:prstDash val="solid"/>
              <a:round/>
              <a:headEnd type="none" w="sm" len="sm"/>
              <a:tailEnd type="none" w="sm" len="sm"/>
            </a:ln>
          </a:bottom>
        </a:tcBdr>
        <a:fill>
          <a:solidFill>
            <a:srgbClr val="FFFFFF">
              <a:alpha val="0"/>
            </a:srgbClr>
          </a:solidFill>
        </a:fill>
      </a:tcStyle>
    </a:firstRow>
    <a:neCell>
      <a:tcTxStyle/>
      <a:tcStyle>
        <a:tcBdr/>
      </a:tcStyle>
    </a:neCell>
    <a:nwCell>
      <a:tcTxStyle/>
      <a:tcStyle>
        <a:tcBdr/>
      </a:tcStyle>
    </a:nwCell>
  </a:tblStyle>
  <a:tblStyle styleId="{72134E4D-4064-43A5-8F01-9E2E79EB1920}" styleName="Table_1">
    <a:wholeTbl>
      <a:tcTxStyle b="off" i="off">
        <a:font>
          <a:latin typeface="Calibri"/>
          <a:ea typeface="Calibri"/>
          <a:cs typeface="Calibri"/>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a:tcStyle>
        <a:tcBdr/>
        <a:fill>
          <a:solidFill>
            <a:schemeClr val="dk1">
              <a:alpha val="20000"/>
            </a:schemeClr>
          </a:solidFill>
        </a:fill>
      </a:tcStyle>
    </a:band1H>
    <a:band2H>
      <a:tcTxStyle/>
      <a:tcStyle>
        <a:tcBdr/>
      </a:tcStyle>
    </a:band2H>
    <a:band1V>
      <a:tcTxStyle/>
      <a:tcStyle>
        <a:tcBdr/>
        <a:fill>
          <a:solidFill>
            <a:schemeClr val="dk1">
              <a:alpha val="20000"/>
            </a:schemeClr>
          </a:solidFill>
        </a:fill>
      </a:tcStyle>
    </a:band1V>
    <a:band2V>
      <a:tcTxStyle/>
      <a:tcStyle>
        <a:tcBdr/>
      </a:tcStyle>
    </a:band2V>
    <a:lastCol>
      <a:tcTxStyle b="on" i="off"/>
      <a:tcStyle>
        <a:tcBdr/>
      </a:tcStyle>
    </a:lastCol>
    <a:firstCol>
      <a:tcTxStyle b="on" i="off"/>
      <a:tcStyle>
        <a:tcBdr/>
      </a:tcStyle>
    </a:firstCol>
    <a:lastRow>
      <a:tcTxStyle b="on" i="off"/>
      <a:tcStyle>
        <a:tcBdr>
          <a:top>
            <a:ln w="12700" cap="flat" cmpd="sng">
              <a:solidFill>
                <a:schemeClr val="dk1"/>
              </a:solidFill>
              <a:prstDash val="solid"/>
              <a:round/>
              <a:headEnd type="none" w="sm" len="sm"/>
              <a:tailEnd type="none" w="sm" len="sm"/>
            </a:ln>
          </a:top>
        </a:tcBdr>
        <a:fill>
          <a:solidFill>
            <a:srgbClr val="FFFFFF">
              <a:alpha val="0"/>
            </a:srgbClr>
          </a:solidFill>
        </a:fill>
      </a:tcStyle>
    </a:lastRow>
    <a:seCell>
      <a:tcTxStyle/>
      <a:tcStyle>
        <a:tcBdr/>
      </a:tcStyle>
    </a:seCell>
    <a:swCell>
      <a:tcTxStyle/>
      <a:tcStyle>
        <a:tcBdr/>
      </a:tcStyle>
    </a:swCell>
    <a:firstRow>
      <a:tcTxStyle b="on" i="off"/>
      <a:tcStyle>
        <a:tcBdr>
          <a:bottom>
            <a:ln w="12700" cap="flat" cmpd="sng">
              <a:solidFill>
                <a:schemeClr val="dk1"/>
              </a:solidFill>
              <a:prstDash val="solid"/>
              <a:round/>
              <a:headEnd type="none" w="sm" len="sm"/>
              <a:tailEnd type="none" w="sm" len="sm"/>
            </a:ln>
          </a:bottom>
        </a:tcBdr>
        <a:fill>
          <a:solidFill>
            <a:srgbClr val="FFFFFF">
              <a:alpha val="0"/>
            </a:srgbClr>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87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66"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69"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A7D25B-1484-4831-B061-64AAF96D79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8592B9B-9165-4F6D-A0C7-3776AAB7066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endParaRPr lang="en-AU" sz="2400" b="1" kern="1200" dirty="0">
            <a:solidFill>
              <a:srgbClr val="4472C4">
                <a:lumMod val="50000"/>
              </a:srgbClr>
            </a:solidFill>
            <a:latin typeface="Times New Roman" panose="02020603050405020304" pitchFamily="18" charset="0"/>
            <a:ea typeface="+mn-ea"/>
            <a:cs typeface="Times New Roman" panose="02020603050405020304" pitchFamily="18" charset="0"/>
          </a:endParaRPr>
        </a:p>
        <a:p>
          <a:pPr>
            <a:buFont typeface="Wingdings" panose="05000000000000000000" pitchFamily="2" charset="2"/>
            <a:buChar char="Ø"/>
          </a:pPr>
          <a:r>
            <a:rPr lang="en-AU" sz="2400" b="1" kern="1200" dirty="0">
              <a:solidFill>
                <a:srgbClr val="4472C4">
                  <a:lumMod val="50000"/>
                </a:srgbClr>
              </a:solidFill>
              <a:latin typeface="Times New Roman" panose="02020603050405020304" pitchFamily="18" charset="0"/>
              <a:ea typeface="+mn-ea"/>
              <a:cs typeface="Times New Roman" panose="02020603050405020304" pitchFamily="18" charset="0"/>
            </a:rPr>
            <a:t>1.</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 Earthquake Protection of Buildings</a:t>
          </a:r>
          <a:b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br>
          <a:endPar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endParaRPr>
        </a:p>
      </dgm:t>
    </dgm:pt>
    <dgm:pt modelId="{C20AA1F2-1B69-4576-B9C4-E20341D811A2}" type="parTrans" cxnId="{E596E4D0-93D0-40BB-8E67-719491126F45}">
      <dgm:prSet/>
      <dgm:spPr/>
      <dgm:t>
        <a:bodyPr/>
        <a:lstStyle/>
        <a:p>
          <a:endParaRPr lang="en-US"/>
        </a:p>
      </dgm:t>
    </dgm:pt>
    <dgm:pt modelId="{368B3449-13F8-4EAD-9890-243ADA4CC590}" type="sibTrans" cxnId="{E596E4D0-93D0-40BB-8E67-719491126F45}">
      <dgm:prSet/>
      <dgm:spPr/>
      <dgm:t>
        <a:bodyPr/>
        <a:lstStyle/>
        <a:p>
          <a:endParaRPr lang="en-US"/>
        </a:p>
      </dgm:t>
    </dgm:pt>
    <dgm:pt modelId="{3FB77C47-75ED-492C-92E9-7AD0C7F0B913}">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2</a:t>
          </a:r>
          <a:r>
            <a:rPr lang="en-AU" sz="2400" b="1" kern="1200" dirty="0">
              <a:solidFill>
                <a:srgbClr val="4472C4">
                  <a:lumMod val="50000"/>
                </a:srgbClr>
              </a:solidFill>
              <a:latin typeface="Times New Roman" panose="02020603050405020304" pitchFamily="18" charset="0"/>
              <a:ea typeface="+mn-ea"/>
              <a:cs typeface="Times New Roman" panose="02020603050405020304" pitchFamily="18" charset="0"/>
            </a:rPr>
            <a:t>.</a:t>
          </a:r>
          <a:r>
            <a:rPr lang="en-US" sz="2400" b="0" i="0" kern="1200" dirty="0"/>
            <a:t> </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Techniques of Retrofitting  and Retrofitting materials</a:t>
          </a:r>
        </a:p>
      </dgm:t>
    </dgm:pt>
    <dgm:pt modelId="{DC326AB8-13EA-4B44-BEC6-018852EA9235}" type="parTrans" cxnId="{A05A20D0-CD86-43D1-A699-5B13A14E7E98}">
      <dgm:prSet/>
      <dgm:spPr/>
      <dgm:t>
        <a:bodyPr/>
        <a:lstStyle/>
        <a:p>
          <a:endParaRPr lang="en-US"/>
        </a:p>
      </dgm:t>
    </dgm:pt>
    <dgm:pt modelId="{5B395BA4-6F6B-498A-8DCB-52198D22B99E}" type="sibTrans" cxnId="{A05A20D0-CD86-43D1-A699-5B13A14E7E98}">
      <dgm:prSet/>
      <dgm:spPr/>
      <dgm:t>
        <a:bodyPr/>
        <a:lstStyle/>
        <a:p>
          <a:endParaRPr lang="en-US"/>
        </a:p>
      </dgm:t>
    </dgm:pt>
    <dgm:pt modelId="{4DCA76A8-92E1-48C2-B15D-5E845DDF886F}" type="pres">
      <dgm:prSet presAssocID="{81A7D25B-1484-4831-B061-64AAF96D799E}" presName="linear" presStyleCnt="0">
        <dgm:presLayoutVars>
          <dgm:dir/>
          <dgm:animLvl val="lvl"/>
          <dgm:resizeHandles val="exact"/>
        </dgm:presLayoutVars>
      </dgm:prSet>
      <dgm:spPr/>
    </dgm:pt>
    <dgm:pt modelId="{F5EEB102-82C9-4593-93FB-865C0B5BF7B2}" type="pres">
      <dgm:prSet presAssocID="{E8592B9B-9165-4F6D-A0C7-3776AAB7066D}" presName="parentLin" presStyleCnt="0"/>
      <dgm:spPr/>
    </dgm:pt>
    <dgm:pt modelId="{067C5849-72FF-4ADD-A146-87339C51EBC9}" type="pres">
      <dgm:prSet presAssocID="{E8592B9B-9165-4F6D-A0C7-3776AAB7066D}" presName="parentLeftMargin" presStyleLbl="node1" presStyleIdx="0" presStyleCnt="2"/>
      <dgm:spPr/>
    </dgm:pt>
    <dgm:pt modelId="{760B04D9-CFF4-4236-BFDE-4E51E44AB90F}" type="pres">
      <dgm:prSet presAssocID="{E8592B9B-9165-4F6D-A0C7-3776AAB7066D}" presName="parentText" presStyleLbl="node1" presStyleIdx="0" presStyleCnt="2" custLinFactX="-5608" custLinFactNeighborX="-100000" custLinFactNeighborY="54155">
        <dgm:presLayoutVars>
          <dgm:chMax val="0"/>
          <dgm:bulletEnabled val="1"/>
        </dgm:presLayoutVars>
      </dgm:prSet>
      <dgm:spPr/>
    </dgm:pt>
    <dgm:pt modelId="{27FF2BA4-B756-47B3-82EE-E7A23C0EA3A2}" type="pres">
      <dgm:prSet presAssocID="{E8592B9B-9165-4F6D-A0C7-3776AAB7066D}" presName="negativeSpace" presStyleCnt="0"/>
      <dgm:spPr/>
    </dgm:pt>
    <dgm:pt modelId="{1F7B2DBF-0F46-4F2C-ADA7-FB8A453A6ED2}" type="pres">
      <dgm:prSet presAssocID="{E8592B9B-9165-4F6D-A0C7-3776AAB7066D}" presName="childText" presStyleLbl="conFgAcc1" presStyleIdx="0" presStyleCnt="2" custLinFactY="42010" custLinFactNeighborX="-8926" custLinFactNeighborY="100000">
        <dgm:presLayoutVars>
          <dgm:bulletEnabled val="1"/>
        </dgm:presLayoutVars>
      </dgm:prSet>
      <dgm:spPr>
        <a:ln>
          <a:solidFill>
            <a:schemeClr val="accent1">
              <a:lumMod val="50000"/>
            </a:schemeClr>
          </a:solidFill>
        </a:ln>
      </dgm:spPr>
    </dgm:pt>
    <dgm:pt modelId="{78AF85DF-EA97-47D6-931F-6B73D83D6F39}" type="pres">
      <dgm:prSet presAssocID="{368B3449-13F8-4EAD-9890-243ADA4CC590}" presName="spaceBetweenRectangles" presStyleCnt="0"/>
      <dgm:spPr/>
    </dgm:pt>
    <dgm:pt modelId="{12080416-C841-4900-A4E3-1F4D6776CD13}" type="pres">
      <dgm:prSet presAssocID="{3FB77C47-75ED-492C-92E9-7AD0C7F0B913}" presName="parentLin" presStyleCnt="0"/>
      <dgm:spPr/>
    </dgm:pt>
    <dgm:pt modelId="{4F532035-E8C9-4D52-9A6B-39F70D00E840}" type="pres">
      <dgm:prSet presAssocID="{3FB77C47-75ED-492C-92E9-7AD0C7F0B913}" presName="parentLeftMargin" presStyleLbl="node1" presStyleIdx="0" presStyleCnt="2"/>
      <dgm:spPr/>
    </dgm:pt>
    <dgm:pt modelId="{43FEDD17-D751-41A8-9252-620788D69B20}" type="pres">
      <dgm:prSet presAssocID="{3FB77C47-75ED-492C-92E9-7AD0C7F0B913}" presName="parentText" presStyleLbl="node1" presStyleIdx="1" presStyleCnt="2" custLinFactX="-5608" custLinFactNeighborX="-100000" custLinFactNeighborY="54155">
        <dgm:presLayoutVars>
          <dgm:chMax val="0"/>
          <dgm:bulletEnabled val="1"/>
        </dgm:presLayoutVars>
      </dgm:prSet>
      <dgm:spPr/>
    </dgm:pt>
    <dgm:pt modelId="{D8743AA4-0F95-4F6E-9D7C-13B1CAAFB2C0}" type="pres">
      <dgm:prSet presAssocID="{3FB77C47-75ED-492C-92E9-7AD0C7F0B913}" presName="negativeSpace" presStyleCnt="0"/>
      <dgm:spPr/>
    </dgm:pt>
    <dgm:pt modelId="{06D09109-F484-421D-80E4-529617280E4E}" type="pres">
      <dgm:prSet presAssocID="{3FB77C47-75ED-492C-92E9-7AD0C7F0B913}" presName="childText" presStyleLbl="conFgAcc1" presStyleIdx="1" presStyleCnt="2" custLinFactY="42010" custLinFactNeighborX="-8926" custLinFactNeighborY="100000">
        <dgm:presLayoutVars>
          <dgm:bulletEnabled val="1"/>
        </dgm:presLayoutVars>
      </dgm:prSet>
      <dgm:spPr>
        <a:ln>
          <a:solidFill>
            <a:schemeClr val="accent1">
              <a:lumMod val="50000"/>
            </a:schemeClr>
          </a:solidFill>
        </a:ln>
      </dgm:spPr>
    </dgm:pt>
  </dgm:ptLst>
  <dgm:cxnLst>
    <dgm:cxn modelId="{EA3BF50F-E058-417A-B5CF-809880E5F7D9}" type="presOf" srcId="{3FB77C47-75ED-492C-92E9-7AD0C7F0B913}" destId="{43FEDD17-D751-41A8-9252-620788D69B20}" srcOrd="1" destOrd="0" presId="urn:microsoft.com/office/officeart/2005/8/layout/list1"/>
    <dgm:cxn modelId="{D6910C21-CAD4-4FB8-8D28-7B0857A13A6C}" type="presOf" srcId="{3FB77C47-75ED-492C-92E9-7AD0C7F0B913}" destId="{4F532035-E8C9-4D52-9A6B-39F70D00E840}" srcOrd="0" destOrd="0" presId="urn:microsoft.com/office/officeart/2005/8/layout/list1"/>
    <dgm:cxn modelId="{1C24C754-269F-429C-B37D-88BCBF29C7E0}" type="presOf" srcId="{81A7D25B-1484-4831-B061-64AAF96D799E}" destId="{4DCA76A8-92E1-48C2-B15D-5E845DDF886F}" srcOrd="0" destOrd="0" presId="urn:microsoft.com/office/officeart/2005/8/layout/list1"/>
    <dgm:cxn modelId="{FFE9EB5A-EA4A-448B-8335-66CB2DC498C6}" type="presOf" srcId="{E8592B9B-9165-4F6D-A0C7-3776AAB7066D}" destId="{067C5849-72FF-4ADD-A146-87339C51EBC9}" srcOrd="0" destOrd="0" presId="urn:microsoft.com/office/officeart/2005/8/layout/list1"/>
    <dgm:cxn modelId="{CFA3F2CB-D895-4BB3-B00E-BE114B662E4C}" type="presOf" srcId="{E8592B9B-9165-4F6D-A0C7-3776AAB7066D}" destId="{760B04D9-CFF4-4236-BFDE-4E51E44AB90F}" srcOrd="1" destOrd="0" presId="urn:microsoft.com/office/officeart/2005/8/layout/list1"/>
    <dgm:cxn modelId="{A05A20D0-CD86-43D1-A699-5B13A14E7E98}" srcId="{81A7D25B-1484-4831-B061-64AAF96D799E}" destId="{3FB77C47-75ED-492C-92E9-7AD0C7F0B913}" srcOrd="1" destOrd="0" parTransId="{DC326AB8-13EA-4B44-BEC6-018852EA9235}" sibTransId="{5B395BA4-6F6B-498A-8DCB-52198D22B99E}"/>
    <dgm:cxn modelId="{E596E4D0-93D0-40BB-8E67-719491126F45}" srcId="{81A7D25B-1484-4831-B061-64AAF96D799E}" destId="{E8592B9B-9165-4F6D-A0C7-3776AAB7066D}" srcOrd="0" destOrd="0" parTransId="{C20AA1F2-1B69-4576-B9C4-E20341D811A2}" sibTransId="{368B3449-13F8-4EAD-9890-243ADA4CC590}"/>
    <dgm:cxn modelId="{08D688DF-3188-49CC-830B-61690299F190}" type="presParOf" srcId="{4DCA76A8-92E1-48C2-B15D-5E845DDF886F}" destId="{F5EEB102-82C9-4593-93FB-865C0B5BF7B2}" srcOrd="0" destOrd="0" presId="urn:microsoft.com/office/officeart/2005/8/layout/list1"/>
    <dgm:cxn modelId="{BE5536A5-DA16-4E7F-865C-9C817EC5D6D2}" type="presParOf" srcId="{F5EEB102-82C9-4593-93FB-865C0B5BF7B2}" destId="{067C5849-72FF-4ADD-A146-87339C51EBC9}" srcOrd="0" destOrd="0" presId="urn:microsoft.com/office/officeart/2005/8/layout/list1"/>
    <dgm:cxn modelId="{564A52EF-E2B5-4CFE-86AD-25974682EDC6}" type="presParOf" srcId="{F5EEB102-82C9-4593-93FB-865C0B5BF7B2}" destId="{760B04D9-CFF4-4236-BFDE-4E51E44AB90F}" srcOrd="1" destOrd="0" presId="urn:microsoft.com/office/officeart/2005/8/layout/list1"/>
    <dgm:cxn modelId="{D07D0FC0-9146-4BA5-A575-58DC9B6BAB92}" type="presParOf" srcId="{4DCA76A8-92E1-48C2-B15D-5E845DDF886F}" destId="{27FF2BA4-B756-47B3-82EE-E7A23C0EA3A2}" srcOrd="1" destOrd="0" presId="urn:microsoft.com/office/officeart/2005/8/layout/list1"/>
    <dgm:cxn modelId="{54AC5EB5-FFBB-47F0-941B-BF9B20676060}" type="presParOf" srcId="{4DCA76A8-92E1-48C2-B15D-5E845DDF886F}" destId="{1F7B2DBF-0F46-4F2C-ADA7-FB8A453A6ED2}" srcOrd="2" destOrd="0" presId="urn:microsoft.com/office/officeart/2005/8/layout/list1"/>
    <dgm:cxn modelId="{F974DC21-2B1F-45E7-A28F-777711F539C4}" type="presParOf" srcId="{4DCA76A8-92E1-48C2-B15D-5E845DDF886F}" destId="{78AF85DF-EA97-47D6-931F-6B73D83D6F39}" srcOrd="3" destOrd="0" presId="urn:microsoft.com/office/officeart/2005/8/layout/list1"/>
    <dgm:cxn modelId="{C43E4980-6E2F-4789-889F-7B81D91B73A8}" type="presParOf" srcId="{4DCA76A8-92E1-48C2-B15D-5E845DDF886F}" destId="{12080416-C841-4900-A4E3-1F4D6776CD13}" srcOrd="4" destOrd="0" presId="urn:microsoft.com/office/officeart/2005/8/layout/list1"/>
    <dgm:cxn modelId="{82757276-B1FF-48D5-ADD1-6A749D79D40B}" type="presParOf" srcId="{12080416-C841-4900-A4E3-1F4D6776CD13}" destId="{4F532035-E8C9-4D52-9A6B-39F70D00E840}" srcOrd="0" destOrd="0" presId="urn:microsoft.com/office/officeart/2005/8/layout/list1"/>
    <dgm:cxn modelId="{0E9D8FB4-FE73-4455-B3B7-15090994DBF5}" type="presParOf" srcId="{12080416-C841-4900-A4E3-1F4D6776CD13}" destId="{43FEDD17-D751-41A8-9252-620788D69B20}" srcOrd="1" destOrd="0" presId="urn:microsoft.com/office/officeart/2005/8/layout/list1"/>
    <dgm:cxn modelId="{C0792A1F-3AE2-4676-B52B-533068B3D36B}" type="presParOf" srcId="{4DCA76A8-92E1-48C2-B15D-5E845DDF886F}" destId="{D8743AA4-0F95-4F6E-9D7C-13B1CAAFB2C0}" srcOrd="5" destOrd="0" presId="urn:microsoft.com/office/officeart/2005/8/layout/list1"/>
    <dgm:cxn modelId="{F3B69514-F619-4391-9E94-338FCA050F70}" type="presParOf" srcId="{4DCA76A8-92E1-48C2-B15D-5E845DDF886F}" destId="{06D09109-F484-421D-80E4-529617280E4E}"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7B2DBF-0F46-4F2C-ADA7-FB8A453A6ED2}">
      <dsp:nvSpPr>
        <dsp:cNvPr id="0" name=""/>
        <dsp:cNvSpPr/>
      </dsp:nvSpPr>
      <dsp:spPr>
        <a:xfrm>
          <a:off x="0" y="1988817"/>
          <a:ext cx="6321288" cy="1612800"/>
        </a:xfrm>
        <a:prstGeom prst="rect">
          <a:avLst/>
        </a:prstGeom>
        <a:solidFill>
          <a:schemeClr val="lt1">
            <a:alpha val="90000"/>
            <a:hueOff val="0"/>
            <a:satOff val="0"/>
            <a:lumOff val="0"/>
            <a:alphaOff val="0"/>
          </a:schemeClr>
        </a:solidFill>
        <a:ln w="25400" cap="flat" cmpd="sng" algn="ctr">
          <a:solidFill>
            <a:schemeClr val="accent1">
              <a:lumMod val="50000"/>
            </a:schemeClr>
          </a:solidFill>
          <a:prstDash val="solid"/>
        </a:ln>
        <a:effectLst/>
      </dsp:spPr>
      <dsp:style>
        <a:lnRef idx="2">
          <a:scrgbClr r="0" g="0" b="0"/>
        </a:lnRef>
        <a:fillRef idx="1">
          <a:scrgbClr r="0" g="0" b="0"/>
        </a:fillRef>
        <a:effectRef idx="0">
          <a:scrgbClr r="0" g="0" b="0"/>
        </a:effectRef>
        <a:fontRef idx="minor"/>
      </dsp:style>
    </dsp:sp>
    <dsp:sp modelId="{760B04D9-CFF4-4236-BFDE-4E51E44AB90F}">
      <dsp:nvSpPr>
        <dsp:cNvPr id="0" name=""/>
        <dsp:cNvSpPr/>
      </dsp:nvSpPr>
      <dsp:spPr>
        <a:xfrm>
          <a:off x="0" y="1044180"/>
          <a:ext cx="4424902" cy="1889280"/>
        </a:xfrm>
        <a:prstGeom prst="roundRect">
          <a:avLst/>
        </a:prstGeom>
        <a:solidFill>
          <a:schemeClr val="accent1">
            <a:lumMod val="40000"/>
            <a:lumOff val="60000"/>
          </a:schemeClr>
        </a:solidFill>
        <a:ln w="25400" cap="flat" cmpd="sng" algn="ctr">
          <a:solidFill>
            <a:schemeClr val="accent1">
              <a:lumMod val="5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endParaRPr lang="en-AU" sz="2400" b="1" kern="1200" dirty="0">
            <a:solidFill>
              <a:srgbClr val="4472C4">
                <a:lumMod val="50000"/>
              </a:srgbClr>
            </a:solidFill>
            <a:latin typeface="Times New Roman" panose="02020603050405020304" pitchFamily="18" charset="0"/>
            <a:ea typeface="+mn-ea"/>
            <a:cs typeface="Times New Roman" panose="02020603050405020304" pitchFamily="18" charset="0"/>
          </a:endParaRPr>
        </a:p>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rgbClr val="4472C4">
                  <a:lumMod val="50000"/>
                </a:srgbClr>
              </a:solidFill>
              <a:latin typeface="Times New Roman" panose="02020603050405020304" pitchFamily="18" charset="0"/>
              <a:ea typeface="+mn-ea"/>
              <a:cs typeface="Times New Roman" panose="02020603050405020304" pitchFamily="18" charset="0"/>
            </a:rPr>
            <a:t>1.</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 Earthquake Protection of Buildings</a:t>
          </a:r>
          <a:b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br>
          <a:endPar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endParaRPr>
        </a:p>
      </dsp:txBody>
      <dsp:txXfrm>
        <a:off x="92227" y="1136407"/>
        <a:ext cx="4240448" cy="1704826"/>
      </dsp:txXfrm>
    </dsp:sp>
    <dsp:sp modelId="{06D09109-F484-421D-80E4-529617280E4E}">
      <dsp:nvSpPr>
        <dsp:cNvPr id="0" name=""/>
        <dsp:cNvSpPr/>
      </dsp:nvSpPr>
      <dsp:spPr>
        <a:xfrm>
          <a:off x="0" y="3889761"/>
          <a:ext cx="6321288" cy="1612800"/>
        </a:xfrm>
        <a:prstGeom prst="rect">
          <a:avLst/>
        </a:prstGeom>
        <a:solidFill>
          <a:schemeClr val="lt1">
            <a:alpha val="90000"/>
            <a:hueOff val="0"/>
            <a:satOff val="0"/>
            <a:lumOff val="0"/>
            <a:alphaOff val="0"/>
          </a:schemeClr>
        </a:solidFill>
        <a:ln w="25400" cap="flat" cmpd="sng" algn="ctr">
          <a:solidFill>
            <a:schemeClr val="accent1">
              <a:lumMod val="50000"/>
            </a:schemeClr>
          </a:solidFill>
          <a:prstDash val="solid"/>
        </a:ln>
        <a:effectLst/>
      </dsp:spPr>
      <dsp:style>
        <a:lnRef idx="2">
          <a:scrgbClr r="0" g="0" b="0"/>
        </a:lnRef>
        <a:fillRef idx="1">
          <a:scrgbClr r="0" g="0" b="0"/>
        </a:fillRef>
        <a:effectRef idx="0">
          <a:scrgbClr r="0" g="0" b="0"/>
        </a:effectRef>
        <a:fontRef idx="minor"/>
      </dsp:style>
    </dsp:sp>
    <dsp:sp modelId="{43FEDD17-D751-41A8-9252-620788D69B20}">
      <dsp:nvSpPr>
        <dsp:cNvPr id="0" name=""/>
        <dsp:cNvSpPr/>
      </dsp:nvSpPr>
      <dsp:spPr>
        <a:xfrm>
          <a:off x="0" y="3613281"/>
          <a:ext cx="4424902" cy="1889280"/>
        </a:xfrm>
        <a:prstGeom prst="roundRect">
          <a:avLst/>
        </a:prstGeom>
        <a:solidFill>
          <a:schemeClr val="accent1">
            <a:lumMod val="40000"/>
            <a:lumOff val="60000"/>
          </a:schemeClr>
        </a:solidFill>
        <a:ln w="25400" cap="flat" cmpd="sng" algn="ctr">
          <a:solidFill>
            <a:schemeClr val="accent1">
              <a:lumMod val="5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2</a:t>
          </a:r>
          <a:r>
            <a:rPr lang="en-AU" sz="2400" b="1" kern="1200" dirty="0">
              <a:solidFill>
                <a:srgbClr val="4472C4">
                  <a:lumMod val="50000"/>
                </a:srgbClr>
              </a:solidFill>
              <a:latin typeface="Times New Roman" panose="02020603050405020304" pitchFamily="18" charset="0"/>
              <a:ea typeface="+mn-ea"/>
              <a:cs typeface="Times New Roman" panose="02020603050405020304" pitchFamily="18" charset="0"/>
            </a:rPr>
            <a:t>.</a:t>
          </a:r>
          <a:r>
            <a:rPr lang="en-US" sz="2400" b="0" i="0" kern="1200" dirty="0"/>
            <a:t> </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Techniques of Retrofitting  and Retrofitting materials</a:t>
          </a:r>
        </a:p>
      </dsp:txBody>
      <dsp:txXfrm>
        <a:off x="92227" y="3705508"/>
        <a:ext cx="4240448" cy="170482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7" name="Google Shape;9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2</a:t>
            </a:fld>
            <a:endParaRPr lang="en-AU"/>
          </a:p>
        </p:txBody>
      </p:sp>
    </p:spTree>
    <p:extLst>
      <p:ext uri="{BB962C8B-B14F-4D97-AF65-F5344CB8AC3E}">
        <p14:creationId xmlns:p14="http://schemas.microsoft.com/office/powerpoint/2010/main" val="42629423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85223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885436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949684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1491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53582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91534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61223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5886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77550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25118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55365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056803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11154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50409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73728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563155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88980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57835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70621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824010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46956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18185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80174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570517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75199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72684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36454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08130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01474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65683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0177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636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p5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5" name="Google Shape;555;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5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5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21" name="Google Shape;21;p57"/>
          <p:cNvSpPr txBox="1"/>
          <p:nvPr/>
        </p:nvSpPr>
        <p:spPr>
          <a:xfrm>
            <a:off x="-39189" y="6630353"/>
            <a:ext cx="2312126"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0" i="1" u="none" strike="noStrike" cap="none">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2"/>
        <p:cNvGrpSpPr/>
        <p:nvPr/>
      </p:nvGrpSpPr>
      <p:grpSpPr>
        <a:xfrm>
          <a:off x="0" y="0"/>
          <a:ext cx="0" cy="0"/>
          <a:chOff x="0" y="0"/>
          <a:chExt cx="0" cy="0"/>
        </a:xfrm>
      </p:grpSpPr>
      <p:sp>
        <p:nvSpPr>
          <p:cNvPr id="23" name="Google Shape;23;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5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 name="Google Shape;25;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28" name="Google Shape;28;p58"/>
          <p:cNvSpPr txBox="1"/>
          <p:nvPr/>
        </p:nvSpPr>
        <p:spPr>
          <a:xfrm>
            <a:off x="-39189" y="6630353"/>
            <a:ext cx="2312126"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i="1">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9"/>
        <p:cNvGrpSpPr/>
        <p:nvPr/>
      </p:nvGrpSpPr>
      <p:grpSpPr>
        <a:xfrm>
          <a:off x="0" y="0"/>
          <a:ext cx="0" cy="0"/>
          <a:chOff x="0" y="0"/>
          <a:chExt cx="0" cy="0"/>
        </a:xfrm>
      </p:grpSpPr>
      <p:sp>
        <p:nvSpPr>
          <p:cNvPr id="30" name="Google Shape;30;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33" name="Google Shape;33;p59"/>
          <p:cNvSpPr txBox="1"/>
          <p:nvPr/>
        </p:nvSpPr>
        <p:spPr>
          <a:xfrm>
            <a:off x="-39189" y="6630353"/>
            <a:ext cx="2312126"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i="1">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2"/>
        <p:cNvGrpSpPr/>
        <p:nvPr/>
      </p:nvGrpSpPr>
      <p:grpSpPr>
        <a:xfrm>
          <a:off x="0" y="0"/>
          <a:ext cx="0" cy="0"/>
          <a:chOff x="0" y="0"/>
          <a:chExt cx="0" cy="0"/>
        </a:xfrm>
      </p:grpSpPr>
      <p:sp>
        <p:nvSpPr>
          <p:cNvPr id="43" name="Google Shape;43;p6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6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5" name="Google Shape;45;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48" name="Google Shape;48;p61"/>
          <p:cNvSpPr txBox="1"/>
          <p:nvPr/>
        </p:nvSpPr>
        <p:spPr>
          <a:xfrm>
            <a:off x="-39189" y="6630353"/>
            <a:ext cx="2312126"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i="1">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9"/>
        <p:cNvGrpSpPr/>
        <p:nvPr/>
      </p:nvGrpSpPr>
      <p:grpSpPr>
        <a:xfrm>
          <a:off x="0" y="0"/>
          <a:ext cx="0" cy="0"/>
          <a:chOff x="0" y="0"/>
          <a:chExt cx="0" cy="0"/>
        </a:xfrm>
      </p:grpSpPr>
      <p:sp>
        <p:nvSpPr>
          <p:cNvPr id="50" name="Google Shape;50;p6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6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2" name="Google Shape;52;p6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p6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4" name="Google Shape;54;p6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58" name="Google Shape;58;p62"/>
          <p:cNvSpPr txBox="1"/>
          <p:nvPr/>
        </p:nvSpPr>
        <p:spPr>
          <a:xfrm>
            <a:off x="-39189" y="6630353"/>
            <a:ext cx="2312126"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i="1">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9"/>
        <p:cNvGrpSpPr/>
        <p:nvPr/>
      </p:nvGrpSpPr>
      <p:grpSpPr>
        <a:xfrm>
          <a:off x="0" y="0"/>
          <a:ext cx="0" cy="0"/>
          <a:chOff x="0" y="0"/>
          <a:chExt cx="0" cy="0"/>
        </a:xfrm>
      </p:grpSpPr>
      <p:sp>
        <p:nvSpPr>
          <p:cNvPr id="60" name="Google Shape;60;p6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64" name="Google Shape;64;p63"/>
          <p:cNvSpPr txBox="1"/>
          <p:nvPr/>
        </p:nvSpPr>
        <p:spPr>
          <a:xfrm>
            <a:off x="-39189" y="6630353"/>
            <a:ext cx="2312126"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i="1">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5"/>
        <p:cNvGrpSpPr/>
        <p:nvPr/>
      </p:nvGrpSpPr>
      <p:grpSpPr>
        <a:xfrm>
          <a:off x="0" y="0"/>
          <a:ext cx="0" cy="0"/>
          <a:chOff x="0" y="0"/>
          <a:chExt cx="0" cy="0"/>
        </a:xfrm>
      </p:grpSpPr>
      <p:sp>
        <p:nvSpPr>
          <p:cNvPr id="66" name="Google Shape;66;p6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6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8" name="Google Shape;68;p6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72" name="Google Shape;72;p64"/>
          <p:cNvSpPr txBox="1"/>
          <p:nvPr/>
        </p:nvSpPr>
        <p:spPr>
          <a:xfrm>
            <a:off x="-39189" y="6630353"/>
            <a:ext cx="2312126"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i="1">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6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65"/>
          <p:cNvSpPr>
            <a:spLocks noGrp="1"/>
          </p:cNvSpPr>
          <p:nvPr>
            <p:ph type="pic" idx="2"/>
          </p:nvPr>
        </p:nvSpPr>
        <p:spPr>
          <a:xfrm>
            <a:off x="5183188" y="987425"/>
            <a:ext cx="6172200" cy="4873625"/>
          </a:xfrm>
          <a:prstGeom prst="rect">
            <a:avLst/>
          </a:prstGeom>
          <a:noFill/>
          <a:ln>
            <a:noFill/>
          </a:ln>
        </p:spPr>
      </p:sp>
      <p:sp>
        <p:nvSpPr>
          <p:cNvPr id="76" name="Google Shape;76;p6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80" name="Google Shape;80;p65"/>
          <p:cNvSpPr txBox="1"/>
          <p:nvPr/>
        </p:nvSpPr>
        <p:spPr>
          <a:xfrm>
            <a:off x="-39189" y="6630353"/>
            <a:ext cx="2312126"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i="1">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1"/>
        <p:cNvGrpSpPr/>
        <p:nvPr/>
      </p:nvGrpSpPr>
      <p:grpSpPr>
        <a:xfrm>
          <a:off x="0" y="0"/>
          <a:ext cx="0" cy="0"/>
          <a:chOff x="0" y="0"/>
          <a:chExt cx="0" cy="0"/>
        </a:xfrm>
      </p:grpSpPr>
      <p:sp>
        <p:nvSpPr>
          <p:cNvPr id="82" name="Google Shape;82;p6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6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 name="Google Shape;84;p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87" name="Google Shape;87;p66"/>
          <p:cNvSpPr txBox="1"/>
          <p:nvPr/>
        </p:nvSpPr>
        <p:spPr>
          <a:xfrm>
            <a:off x="-39189" y="6630353"/>
            <a:ext cx="2312126"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i="1">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8"/>
        <p:cNvGrpSpPr/>
        <p:nvPr/>
      </p:nvGrpSpPr>
      <p:grpSpPr>
        <a:xfrm>
          <a:off x="0" y="0"/>
          <a:ext cx="0" cy="0"/>
          <a:chOff x="0" y="0"/>
          <a:chExt cx="0" cy="0"/>
        </a:xfrm>
      </p:grpSpPr>
      <p:sp>
        <p:nvSpPr>
          <p:cNvPr id="89" name="Google Shape;89;p6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 name="Google Shape;90;p6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6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6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6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94" name="Google Shape;94;p67"/>
          <p:cNvSpPr txBox="1"/>
          <p:nvPr/>
        </p:nvSpPr>
        <p:spPr>
          <a:xfrm>
            <a:off x="-39189" y="6630353"/>
            <a:ext cx="2312126"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i="1">
                <a:solidFill>
                  <a:schemeClr val="dk1"/>
                </a:solidFill>
                <a:latin typeface="Calibri"/>
                <a:ea typeface="Calibri"/>
                <a:cs typeface="Calibri"/>
                <a:sym typeface="Calibri"/>
              </a:rPr>
              <a:t>Ar. Ranju Kamal</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5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hyperlink" Target="https://www.thinglink.com/scene/586901527789043712"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hyperlink" Target="https://www.science-sparks.com/orange-peel-plate-tectonic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hyperlink" Target="https://nittygrittyscience.com/textbooks/forces-that-shape-the-earth/section-2-earthquake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hyperlink" Target="https://sciencemadefun.net/blog/themagnitude/earthquake-magnitude-levels-vector-illustration-diagram-richter-scale-seismic-activity-diagra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theguardian.com/cities/2015/apr/30/nepal-earthquake-disaster-building-collapse-resilience-kathmandu"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hyperlink" Target="https://za.pinterest.com/arios26270/earthquake-proof-structures/" TargetMode="External"/><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hyperlink" Target="https://www.engineersdaily.com/2011/02/storey-drifts.html"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hyperlink" Target="https://www.semanticscholar.org/paper/SEISMIC-EVALUATION-OF-MULTI-STOREY-R.C.%20STRUCTURE-Chourasiya-Sakalle/f02d32d72990e0c1b9755bbaee8bf6de219b0ab6/figure/1"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hyperlink" Target="https://www.geplus.co.uk/news/landslide-early-warning-system-to-protect-indian-communities-15-12-2017/" TargetMode="External"/><Relationship Id="rId5" Type="http://schemas.openxmlformats.org/officeDocument/2006/relationships/image" Target="../media/image13.jpeg"/><Relationship Id="rId4" Type="http://schemas.openxmlformats.org/officeDocument/2006/relationships/hyperlink" Target="https://www.livescience.com/65885-southern-california-earthquakes-weird-faults.html"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www.markedbyteachers.com/university-degree/physical-sciences/the-brick-and-brickwork.html"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hyperlink" Target="https://civiconcepts.com/blog/retrofitting"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engineeringdiscoveries.com/types-of-bracing-system-used-in-steel-structures/" TargetMode="External"/><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openxmlformats.org/officeDocument/2006/relationships/hyperlink" Target="https://www.slideshare.net/YASHKUMAR131/retrofitting-93249452"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ascelibrary.org/doi/abs/10.1061/(ASCE)1084-0680(2008)13%3A4(175)" TargetMode="External"/><Relationship Id="rId2" Type="http://schemas.openxmlformats.org/officeDocument/2006/relationships/notesSlide" Target="../notesSlides/notesSlide29.xml"/><Relationship Id="rId1" Type="http://schemas.openxmlformats.org/officeDocument/2006/relationships/slideLayout" Target="../slideLayouts/slideLayout3.xml"/><Relationship Id="rId4" Type="http://schemas.openxmlformats.org/officeDocument/2006/relationships/image" Target="../media/image22.gif"/></Relationships>
</file>

<file path=ppt/slides/_rels/slide31.xml.rels><?xml version="1.0" encoding="UTF-8" standalone="yes"?>
<Relationships xmlns="http://schemas.openxmlformats.org/package/2006/relationships"><Relationship Id="rId3" Type="http://schemas.openxmlformats.org/officeDocument/2006/relationships/hyperlink" Target="https://civiconcepts.com/blog/retrofitting" TargetMode="External"/><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32.xml.rels><?xml version="1.0" encoding="UTF-8" standalone="yes"?>
<Relationships xmlns="http://schemas.openxmlformats.org/package/2006/relationships"><Relationship Id="rId3" Type="http://schemas.openxmlformats.org/officeDocument/2006/relationships/hyperlink" Target="https://www.horseen.com/solution/carbon-fiber-reinforced-polymer-retrofit-for-columns" TargetMode="External"/><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3" Type="http://schemas.openxmlformats.org/officeDocument/2006/relationships/hyperlink" Target="https://ascelibrary.org/doi/abs/10.1061/(ASCE)1084-0680(2008)13%3A4(175)" TargetMode="External"/><Relationship Id="rId2" Type="http://schemas.openxmlformats.org/officeDocument/2006/relationships/notesSlide" Target="../notesSlides/notesSlide32.xml"/><Relationship Id="rId1" Type="http://schemas.openxmlformats.org/officeDocument/2006/relationships/slideLayout" Target="../slideLayouts/slideLayout3.xml"/><Relationship Id="rId4" Type="http://schemas.openxmlformats.org/officeDocument/2006/relationships/image" Target="../media/image25.jpeg"/></Relationships>
</file>

<file path=ppt/slides/_rels/slide34.xml.rels><?xml version="1.0" encoding="UTF-8" standalone="yes"?>
<Relationships xmlns="http://schemas.openxmlformats.org/package/2006/relationships"><Relationship Id="rId3" Type="http://schemas.openxmlformats.org/officeDocument/2006/relationships/hyperlink" Target="https://www.horseen.com/solution/what-is-bonded-steel-plate-reinforcement" TargetMode="External"/><Relationship Id="rId2" Type="http://schemas.openxmlformats.org/officeDocument/2006/relationships/notesSlide" Target="../notesSlides/notesSlide33.xml"/><Relationship Id="rId1" Type="http://schemas.openxmlformats.org/officeDocument/2006/relationships/slideLayout" Target="../slideLayouts/slideLayout3.xml"/><Relationship Id="rId4" Type="http://schemas.openxmlformats.org/officeDocument/2006/relationships/image" Target="../media/image26.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8"/>
        <p:cNvGrpSpPr/>
        <p:nvPr/>
      </p:nvGrpSpPr>
      <p:grpSpPr>
        <a:xfrm>
          <a:off x="0" y="0"/>
          <a:ext cx="0" cy="0"/>
          <a:chOff x="0" y="0"/>
          <a:chExt cx="0" cy="0"/>
        </a:xfrm>
      </p:grpSpPr>
      <p:sp>
        <p:nvSpPr>
          <p:cNvPr id="99" name="Google Shape;99;p1"/>
          <p:cNvSpPr/>
          <p:nvPr/>
        </p:nvSpPr>
        <p:spPr>
          <a:xfrm>
            <a:off x="-1"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0" name="Google Shape;100;p1"/>
          <p:cNvSpPr txBox="1">
            <a:spLocks noGrp="1"/>
          </p:cNvSpPr>
          <p:nvPr>
            <p:ph type="ctrTitle"/>
          </p:nvPr>
        </p:nvSpPr>
        <p:spPr>
          <a:xfrm>
            <a:off x="1137937" y="195500"/>
            <a:ext cx="4917000" cy="985500"/>
          </a:xfrm>
          <a:prstGeom prst="rect">
            <a:avLst/>
          </a:prstGeom>
          <a:noFill/>
          <a:ln>
            <a:noFill/>
          </a:ln>
        </p:spPr>
        <p:txBody>
          <a:bodyPr spcFirstLastPara="1" wrap="square" lIns="91425" tIns="45700" rIns="91425" bIns="45700" anchor="ctr" anchorCtr="0">
            <a:normAutofit fontScale="90000"/>
          </a:bodyPr>
          <a:lstStyle/>
          <a:p>
            <a:pPr marL="0" marR="0" lvl="0" indent="0" algn="l" rtl="0">
              <a:lnSpc>
                <a:spcPct val="90000"/>
              </a:lnSpc>
              <a:spcBef>
                <a:spcPts val="0"/>
              </a:spcBef>
              <a:spcAft>
                <a:spcPts val="0"/>
              </a:spcAft>
              <a:buClr>
                <a:schemeClr val="dk1"/>
              </a:buClr>
              <a:buSzPct val="100000"/>
              <a:buFont typeface="Calibri"/>
              <a:buNone/>
            </a:pPr>
            <a:r>
              <a:rPr lang="en-US" sz="4000" b="1" i="0" u="none" strike="noStrike" cap="none">
                <a:solidFill>
                  <a:schemeClr val="dk1"/>
                </a:solidFill>
                <a:latin typeface="Calibri"/>
                <a:ea typeface="Calibri"/>
                <a:cs typeface="Calibri"/>
                <a:sym typeface="Calibri"/>
              </a:rPr>
              <a:t>         COURSE TITLE</a:t>
            </a:r>
            <a:br>
              <a:rPr lang="en-US" sz="4000" b="1" i="0" u="none" strike="noStrike" cap="none">
                <a:solidFill>
                  <a:schemeClr val="dk1"/>
                </a:solidFill>
                <a:latin typeface="Calibri"/>
                <a:ea typeface="Calibri"/>
                <a:cs typeface="Calibri"/>
                <a:sym typeface="Calibri"/>
              </a:rPr>
            </a:br>
            <a:r>
              <a:rPr lang="en-US" sz="4000" b="1" i="0" u="none" strike="noStrike" cap="none">
                <a:solidFill>
                  <a:srgbClr val="1F3864"/>
                </a:solidFill>
                <a:latin typeface="Calibri"/>
                <a:ea typeface="Calibri"/>
                <a:cs typeface="Calibri"/>
                <a:sym typeface="Calibri"/>
              </a:rPr>
              <a:t>BUILDING</a:t>
            </a:r>
            <a:r>
              <a:rPr lang="en-US" sz="4000" b="1">
                <a:solidFill>
                  <a:srgbClr val="1F3864"/>
                </a:solidFill>
              </a:rPr>
              <a:t> </a:t>
            </a:r>
            <a:r>
              <a:rPr lang="en-US" sz="4000" b="1" i="0" u="none" strike="noStrike" cap="none">
                <a:solidFill>
                  <a:srgbClr val="1F3864"/>
                </a:solidFill>
                <a:latin typeface="Calibri"/>
                <a:ea typeface="Calibri"/>
                <a:cs typeface="Calibri"/>
                <a:sym typeface="Calibri"/>
              </a:rPr>
              <a:t>TECHNOLOGY</a:t>
            </a:r>
            <a:endParaRPr/>
          </a:p>
        </p:txBody>
      </p:sp>
      <p:sp>
        <p:nvSpPr>
          <p:cNvPr id="101" name="Google Shape;101;p1"/>
          <p:cNvSpPr txBox="1"/>
          <p:nvPr/>
        </p:nvSpPr>
        <p:spPr>
          <a:xfrm>
            <a:off x="1" y="1444487"/>
            <a:ext cx="7192880" cy="5413513"/>
          </a:xfrm>
          <a:prstGeom prst="rect">
            <a:avLst/>
          </a:prstGeom>
          <a:noFill/>
          <a:ln>
            <a:noFill/>
          </a:ln>
        </p:spPr>
        <p:txBody>
          <a:bodyPr spcFirstLastPara="1" wrap="square" lIns="91425" tIns="45700" rIns="91425" bIns="45700" anchor="t" anchorCtr="0">
            <a:normAutofit fontScale="85000" lnSpcReduction="20000"/>
          </a:bodyPr>
          <a:lstStyle/>
          <a:p>
            <a:pPr marL="0" marR="0" lvl="0" indent="58737" algn="ctr" rtl="0">
              <a:lnSpc>
                <a:spcPct val="90000"/>
              </a:lnSpc>
              <a:spcBef>
                <a:spcPts val="0"/>
              </a:spcBef>
              <a:spcAft>
                <a:spcPts val="0"/>
              </a:spcAft>
              <a:buClr>
                <a:schemeClr val="dk1"/>
              </a:buClr>
              <a:buSzPct val="100000"/>
              <a:buFont typeface="Arial"/>
              <a:buNone/>
            </a:pPr>
            <a:endParaRPr sz="1000" b="1" dirty="0">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chemeClr val="dk1"/>
              </a:buClr>
              <a:buSzPct val="100000"/>
              <a:buFont typeface="Arial"/>
              <a:buNone/>
            </a:pPr>
            <a:r>
              <a:rPr lang="en-US" sz="2800" b="1" dirty="0">
                <a:solidFill>
                  <a:schemeClr val="dk1"/>
                </a:solidFill>
                <a:latin typeface="Calibri"/>
                <a:ea typeface="Calibri"/>
                <a:cs typeface="Calibri"/>
                <a:sym typeface="Calibri"/>
              </a:rPr>
              <a:t>Chapter 12 - (Week 12) </a:t>
            </a:r>
            <a:endParaRPr dirty="0"/>
          </a:p>
          <a:p>
            <a:pPr marL="0" marR="0" lvl="0" indent="0" algn="ctr" rtl="0">
              <a:lnSpc>
                <a:spcPct val="90000"/>
              </a:lnSpc>
              <a:spcBef>
                <a:spcPts val="1000"/>
              </a:spcBef>
              <a:spcAft>
                <a:spcPts val="0"/>
              </a:spcAft>
              <a:buClr>
                <a:srgbClr val="1F3864"/>
              </a:buClr>
              <a:buSzPct val="100000"/>
              <a:buFont typeface="Arial"/>
              <a:buNone/>
            </a:pPr>
            <a:r>
              <a:rPr lang="en-US" sz="2800" b="1" dirty="0">
                <a:solidFill>
                  <a:schemeClr val="dk1"/>
                </a:solidFill>
                <a:latin typeface="Calibri"/>
                <a:cs typeface="Calibri"/>
              </a:rPr>
              <a:t>Earthquake protection &amp; Retrofitting in building</a:t>
            </a:r>
            <a:endParaRPr sz="2800" b="1" dirty="0">
              <a:solidFill>
                <a:schemeClr val="dk1"/>
              </a:solidFill>
              <a:latin typeface="Calibri"/>
              <a:cs typeface="Calibri"/>
            </a:endParaRPr>
          </a:p>
          <a:p>
            <a:pPr marL="0" marR="0" lvl="0" indent="0" algn="ctr" rtl="0">
              <a:lnSpc>
                <a:spcPct val="90000"/>
              </a:lnSpc>
              <a:spcBef>
                <a:spcPts val="1000"/>
              </a:spcBef>
              <a:spcAft>
                <a:spcPts val="0"/>
              </a:spcAft>
              <a:buClr>
                <a:schemeClr val="dk1"/>
              </a:buClr>
              <a:buSzPct val="100000"/>
              <a:buFont typeface="Arial"/>
              <a:buNone/>
            </a:pPr>
            <a:endParaRPr sz="2800" b="1" dirty="0">
              <a:solidFill>
                <a:srgbClr val="1F3864"/>
              </a:solidFill>
              <a:latin typeface="Calibri"/>
              <a:ea typeface="Calibri"/>
              <a:cs typeface="Calibri"/>
              <a:sym typeface="Calibri"/>
            </a:endParaRPr>
          </a:p>
          <a:p>
            <a:pPr marL="0" marR="0" lvl="0" indent="164465" algn="ctr" rtl="0">
              <a:lnSpc>
                <a:spcPct val="90000"/>
              </a:lnSpc>
              <a:spcBef>
                <a:spcPts val="1000"/>
              </a:spcBef>
              <a:spcAft>
                <a:spcPts val="0"/>
              </a:spcAft>
              <a:buClr>
                <a:schemeClr val="dk1"/>
              </a:buClr>
              <a:buSzPct val="100000"/>
              <a:buFont typeface="Arial"/>
              <a:buNone/>
            </a:pPr>
            <a:endParaRPr sz="2800" b="1" dirty="0">
              <a:solidFill>
                <a:schemeClr val="dk1"/>
              </a:solidFill>
              <a:latin typeface="Calibri"/>
              <a:ea typeface="Calibri"/>
              <a:cs typeface="Calibri"/>
              <a:sym typeface="Calibri"/>
            </a:endParaRPr>
          </a:p>
          <a:p>
            <a:pPr marL="0" marR="0" lvl="0" indent="58737" algn="ctr" rtl="0">
              <a:lnSpc>
                <a:spcPct val="90000"/>
              </a:lnSpc>
              <a:spcBef>
                <a:spcPts val="1000"/>
              </a:spcBef>
              <a:spcAft>
                <a:spcPts val="0"/>
              </a:spcAft>
              <a:buClr>
                <a:schemeClr val="dk1"/>
              </a:buClr>
              <a:buSzPct val="100000"/>
              <a:buFont typeface="Arial"/>
              <a:buNone/>
            </a:pPr>
            <a:endParaRPr sz="1000" b="1" dirty="0">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chemeClr val="dk1"/>
              </a:buClr>
              <a:buSzPct val="100000"/>
              <a:buFont typeface="Arial"/>
              <a:buNone/>
            </a:pPr>
            <a:r>
              <a:rPr lang="en-US" sz="2400" b="1" dirty="0">
                <a:solidFill>
                  <a:schemeClr val="dk1"/>
                </a:solidFill>
                <a:latin typeface="Calibri"/>
                <a:ea typeface="Calibri"/>
                <a:cs typeface="Calibri"/>
                <a:sym typeface="Calibri"/>
              </a:rPr>
              <a:t>LECTURE – 12</a:t>
            </a:r>
            <a:endParaRPr dirty="0"/>
          </a:p>
          <a:p>
            <a:pPr algn="ctr">
              <a:lnSpc>
                <a:spcPct val="90000"/>
              </a:lnSpc>
              <a:spcBef>
                <a:spcPts val="1000"/>
              </a:spcBef>
              <a:buClr>
                <a:srgbClr val="1F3864"/>
              </a:buClr>
              <a:buSzPct val="100000"/>
            </a:pPr>
            <a:r>
              <a:rPr lang="en-US" sz="2400" b="1" dirty="0">
                <a:solidFill>
                  <a:schemeClr val="dk1"/>
                </a:solidFill>
                <a:latin typeface="Calibri"/>
                <a:cs typeface="Calibri"/>
              </a:rPr>
              <a:t>Earthquake protection &amp; Retrofitting in building</a:t>
            </a:r>
          </a:p>
          <a:p>
            <a:pPr marL="0" marR="0" lvl="0" indent="0" algn="ctr" rtl="0">
              <a:lnSpc>
                <a:spcPct val="90000"/>
              </a:lnSpc>
              <a:spcBef>
                <a:spcPts val="1000"/>
              </a:spcBef>
              <a:spcAft>
                <a:spcPts val="0"/>
              </a:spcAft>
              <a:buClr>
                <a:srgbClr val="1F3864"/>
              </a:buClr>
              <a:buSzPct val="100000"/>
              <a:buFont typeface="Arial"/>
              <a:buNone/>
            </a:pPr>
            <a:endParaRPr sz="2400" dirty="0">
              <a:solidFill>
                <a:srgbClr val="1F3864"/>
              </a:solidFill>
              <a:highlight>
                <a:srgbClr val="FFFF00"/>
              </a:highlight>
              <a:latin typeface="Times New Roman"/>
              <a:ea typeface="Times New Roman"/>
              <a:cs typeface="Times New Roman"/>
              <a:sym typeface="Times New Roman"/>
            </a:endParaRPr>
          </a:p>
          <a:p>
            <a:pPr marL="0" marR="0" lvl="0" indent="0" algn="ctr" rtl="0">
              <a:lnSpc>
                <a:spcPct val="90000"/>
              </a:lnSpc>
              <a:spcBef>
                <a:spcPts val="1000"/>
              </a:spcBef>
              <a:spcAft>
                <a:spcPts val="0"/>
              </a:spcAft>
              <a:buClr>
                <a:schemeClr val="dk1"/>
              </a:buClr>
              <a:buSzPct val="100000"/>
              <a:buFont typeface="Arial"/>
              <a:buNone/>
            </a:pPr>
            <a:endParaRPr sz="2400" dirty="0">
              <a:solidFill>
                <a:srgbClr val="1F3864"/>
              </a:solidFill>
              <a:latin typeface="Calibri"/>
              <a:ea typeface="Calibri"/>
              <a:cs typeface="Calibri"/>
              <a:sym typeface="Calibri"/>
            </a:endParaRPr>
          </a:p>
          <a:p>
            <a:pPr marL="0" marR="0" lvl="0" indent="58737" algn="ctr" rtl="0">
              <a:lnSpc>
                <a:spcPct val="90000"/>
              </a:lnSpc>
              <a:spcBef>
                <a:spcPts val="1000"/>
              </a:spcBef>
              <a:spcAft>
                <a:spcPts val="0"/>
              </a:spcAft>
              <a:buClr>
                <a:schemeClr val="dk1"/>
              </a:buClr>
              <a:buSzPct val="100000"/>
              <a:buFont typeface="Arial"/>
              <a:buNone/>
            </a:pPr>
            <a:endParaRPr sz="1000" b="1" dirty="0">
              <a:solidFill>
                <a:schemeClr val="dk1"/>
              </a:solidFill>
              <a:latin typeface="Calibri"/>
              <a:ea typeface="Calibri"/>
              <a:cs typeface="Calibri"/>
              <a:sym typeface="Calibri"/>
            </a:endParaRPr>
          </a:p>
          <a:p>
            <a:pPr marL="0" marR="0" lvl="0" indent="58737" algn="ctr" rtl="0">
              <a:lnSpc>
                <a:spcPct val="90000"/>
              </a:lnSpc>
              <a:spcBef>
                <a:spcPts val="1000"/>
              </a:spcBef>
              <a:spcAft>
                <a:spcPts val="0"/>
              </a:spcAft>
              <a:buClr>
                <a:schemeClr val="dk1"/>
              </a:buClr>
              <a:buSzPct val="100000"/>
              <a:buFont typeface="Arial"/>
              <a:buNone/>
            </a:pPr>
            <a:endParaRPr sz="1000" b="1" dirty="0">
              <a:solidFill>
                <a:schemeClr val="dk1"/>
              </a:solidFill>
              <a:latin typeface="Calibri"/>
              <a:ea typeface="Calibri"/>
              <a:cs typeface="Calibri"/>
              <a:sym typeface="Calibri"/>
            </a:endParaRPr>
          </a:p>
          <a:p>
            <a:pPr marL="0" marR="0" lvl="0" indent="117475" algn="ctr" rtl="0">
              <a:lnSpc>
                <a:spcPct val="90000"/>
              </a:lnSpc>
              <a:spcBef>
                <a:spcPts val="1000"/>
              </a:spcBef>
              <a:spcAft>
                <a:spcPts val="0"/>
              </a:spcAft>
              <a:buClr>
                <a:schemeClr val="dk1"/>
              </a:buClr>
              <a:buSzPct val="100000"/>
              <a:buFont typeface="Arial"/>
              <a:buNone/>
            </a:pPr>
            <a:endParaRPr sz="2000" b="1" dirty="0">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rgbClr val="1F3864"/>
              </a:buClr>
              <a:buSzPct val="100000"/>
              <a:buFont typeface="Arial"/>
              <a:buNone/>
            </a:pPr>
            <a:r>
              <a:rPr lang="en-US" sz="2000" b="1" dirty="0">
                <a:solidFill>
                  <a:srgbClr val="1F3864"/>
                </a:solidFill>
                <a:latin typeface="Calibri"/>
                <a:ea typeface="Calibri"/>
                <a:cs typeface="Calibri"/>
                <a:sym typeface="Calibri"/>
              </a:rPr>
              <a:t>Ar. </a:t>
            </a:r>
            <a:r>
              <a:rPr lang="en-US" sz="2000" b="1" dirty="0" err="1">
                <a:solidFill>
                  <a:srgbClr val="1F3864"/>
                </a:solidFill>
                <a:latin typeface="Calibri"/>
                <a:ea typeface="Calibri"/>
                <a:cs typeface="Calibri"/>
                <a:sym typeface="Calibri"/>
              </a:rPr>
              <a:t>Ranju</a:t>
            </a:r>
            <a:r>
              <a:rPr lang="en-US" sz="2000" b="1" dirty="0">
                <a:solidFill>
                  <a:srgbClr val="1F3864"/>
                </a:solidFill>
                <a:latin typeface="Calibri"/>
                <a:ea typeface="Calibri"/>
                <a:cs typeface="Calibri"/>
                <a:sym typeface="Calibri"/>
              </a:rPr>
              <a:t> Kamal</a:t>
            </a:r>
            <a:endParaRPr dirty="0"/>
          </a:p>
          <a:p>
            <a:pPr marL="0" marR="0" lvl="0" indent="0" algn="ctr" rtl="0">
              <a:lnSpc>
                <a:spcPct val="90000"/>
              </a:lnSpc>
              <a:spcBef>
                <a:spcPts val="1000"/>
              </a:spcBef>
              <a:spcAft>
                <a:spcPts val="0"/>
              </a:spcAft>
              <a:buClr>
                <a:srgbClr val="1F3864"/>
              </a:buClr>
              <a:buSzPct val="100000"/>
              <a:buFont typeface="Arial"/>
              <a:buNone/>
            </a:pPr>
            <a:r>
              <a:rPr lang="en-US" sz="2000" b="1" dirty="0">
                <a:solidFill>
                  <a:srgbClr val="1F3864"/>
                </a:solidFill>
                <a:latin typeface="Calibri"/>
                <a:ea typeface="Calibri"/>
                <a:cs typeface="Calibri"/>
                <a:sym typeface="Calibri"/>
              </a:rPr>
              <a:t>Lecturer</a:t>
            </a:r>
            <a:endParaRPr dirty="0"/>
          </a:p>
          <a:p>
            <a:pPr marL="0" marR="0" lvl="0" indent="0" algn="ctr" rtl="0">
              <a:lnSpc>
                <a:spcPct val="90000"/>
              </a:lnSpc>
              <a:spcBef>
                <a:spcPts val="1000"/>
              </a:spcBef>
              <a:spcAft>
                <a:spcPts val="0"/>
              </a:spcAft>
              <a:buClr>
                <a:srgbClr val="1F3864"/>
              </a:buClr>
              <a:buSzPct val="100000"/>
              <a:buFont typeface="Arial"/>
              <a:buNone/>
            </a:pPr>
            <a:r>
              <a:rPr lang="en-US" sz="2000" b="1" dirty="0">
                <a:solidFill>
                  <a:srgbClr val="1F3864"/>
                </a:solidFill>
                <a:latin typeface="Calibri"/>
                <a:ea typeface="Calibri"/>
                <a:cs typeface="Calibri"/>
                <a:sym typeface="Calibri"/>
              </a:rPr>
              <a:t>Advanced college of engineering and management, Nepal</a:t>
            </a:r>
            <a:endParaRPr dirty="0"/>
          </a:p>
          <a:p>
            <a:pPr marL="0" marR="0" lvl="0" indent="0" algn="ctr" rtl="0">
              <a:lnSpc>
                <a:spcPct val="90000"/>
              </a:lnSpc>
              <a:spcBef>
                <a:spcPts val="1000"/>
              </a:spcBef>
              <a:spcAft>
                <a:spcPts val="0"/>
              </a:spcAft>
              <a:buClr>
                <a:srgbClr val="1F3864"/>
              </a:buClr>
              <a:buSzPct val="100000"/>
              <a:buFont typeface="Arial"/>
              <a:buNone/>
            </a:pPr>
            <a:r>
              <a:rPr lang="en-US" sz="2000" b="1" dirty="0">
                <a:solidFill>
                  <a:srgbClr val="1F3864"/>
                </a:solidFill>
                <a:latin typeface="Calibri"/>
                <a:ea typeface="Calibri"/>
                <a:cs typeface="Calibri"/>
                <a:sym typeface="Calibri"/>
              </a:rPr>
              <a:t>Affiliated to Tribhuvan University</a:t>
            </a:r>
            <a:endParaRPr dirty="0"/>
          </a:p>
        </p:txBody>
      </p:sp>
      <p:pic>
        <p:nvPicPr>
          <p:cNvPr id="102" name="Google Shape;102;p1" descr="A view of a city from a window&#10;&#10;Description automatically generated"/>
          <p:cNvPicPr preferRelativeResize="0"/>
          <p:nvPr/>
        </p:nvPicPr>
        <p:blipFill rotWithShape="1">
          <a:blip r:embed="rId3">
            <a:alphaModFix/>
          </a:blip>
          <a:srcRect l="38149" r="20900"/>
          <a:stretch/>
        </p:blipFill>
        <p:spPr>
          <a:xfrm>
            <a:off x="6864626" y="-4811"/>
            <a:ext cx="5327374" cy="6862811"/>
          </a:xfrm>
          <a:prstGeom prst="rect">
            <a:avLst/>
          </a:prstGeom>
          <a:noFill/>
          <a:ln>
            <a:noFill/>
          </a:ln>
        </p:spPr>
      </p:pic>
      <p:sp>
        <p:nvSpPr>
          <p:cNvPr id="103" name="Google Shape;103;p1"/>
          <p:cNvSpPr txBox="1"/>
          <p:nvPr/>
        </p:nvSpPr>
        <p:spPr>
          <a:xfrm>
            <a:off x="6735681" y="6596390"/>
            <a:ext cx="5910470" cy="2616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100">
                <a:solidFill>
                  <a:schemeClr val="lt1"/>
                </a:solidFill>
                <a:latin typeface="Calibri"/>
                <a:ea typeface="Calibri"/>
                <a:cs typeface="Calibri"/>
                <a:sym typeface="Calibri"/>
              </a:rPr>
              <a:t>Thailand, Bangkok (photo credit:Abhinay Kushwaha)</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63154" y="0"/>
            <a:ext cx="6573078" cy="509518"/>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a:solidFill>
                  <a:srgbClr val="002060"/>
                </a:solidFill>
                <a:latin typeface="Times New Roman" panose="02020603050405020304" pitchFamily="18" charset="0"/>
                <a:cs typeface="Times New Roman" panose="02020603050405020304" pitchFamily="18" charset="0"/>
              </a:rPr>
              <a:t>LEARNING OUTCOMES</a:t>
            </a:r>
          </a:p>
        </p:txBody>
      </p:sp>
      <p:graphicFrame>
        <p:nvGraphicFramePr>
          <p:cNvPr id="2" name="Diagram 1">
            <a:extLst>
              <a:ext uri="{FF2B5EF4-FFF2-40B4-BE49-F238E27FC236}">
                <a16:creationId xmlns:a16="http://schemas.microsoft.com/office/drawing/2014/main" id="{C0E2A677-6A1A-0086-3FA6-EB33B38F340B}"/>
              </a:ext>
            </a:extLst>
          </p:cNvPr>
          <p:cNvGraphicFramePr/>
          <p:nvPr>
            <p:extLst>
              <p:ext uri="{D42A27DB-BD31-4B8C-83A1-F6EECF244321}">
                <p14:modId xmlns:p14="http://schemas.microsoft.com/office/powerpoint/2010/main" val="153541351"/>
              </p:ext>
            </p:extLst>
          </p:nvPr>
        </p:nvGraphicFramePr>
        <p:xfrm>
          <a:off x="163154" y="677719"/>
          <a:ext cx="6321289" cy="55025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9C97109E-40E9-1469-78BB-CD6D77146F28}"/>
              </a:ext>
            </a:extLst>
          </p:cNvPr>
          <p:cNvSpPr txBox="1"/>
          <p:nvPr/>
        </p:nvSpPr>
        <p:spPr>
          <a:xfrm>
            <a:off x="92764" y="498032"/>
            <a:ext cx="6321289" cy="830997"/>
          </a:xfrm>
          <a:prstGeom prst="rect">
            <a:avLst/>
          </a:prstGeom>
          <a:noFill/>
        </p:spPr>
        <p:txBody>
          <a:bodyPr wrap="square" rtlCol="0">
            <a:spAutoFit/>
          </a:bodyPr>
          <a:lstStyle/>
          <a:p>
            <a:pPr marL="0" indent="0" algn="just">
              <a:buNone/>
            </a:pPr>
            <a:r>
              <a:rPr lang="en-AU" sz="2400" b="1" dirty="0">
                <a:latin typeface="Times New Roman" panose="02020603050405020304" pitchFamily="18" charset="0"/>
                <a:cs typeface="Times New Roman" panose="02020603050405020304" pitchFamily="18" charset="0"/>
              </a:rPr>
              <a:t>At the end of the session students will  get acquainted to:</a:t>
            </a:r>
          </a:p>
        </p:txBody>
      </p:sp>
    </p:spTree>
    <p:extLst>
      <p:ext uri="{BB962C8B-B14F-4D97-AF65-F5344CB8AC3E}">
        <p14:creationId xmlns:p14="http://schemas.microsoft.com/office/powerpoint/2010/main" val="13109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txBox="1"/>
          <p:nvPr/>
        </p:nvSpPr>
        <p:spPr>
          <a:xfrm>
            <a:off x="179883" y="1903535"/>
            <a:ext cx="4512038" cy="378561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An earthquake is a sudden and violent shaking of the ground, often caused by the movement of tectonic plates beneath the Earth's surface. This natural phenomenon results in the release of energy in the form of seismic waves, causing the ground to shake and, in some cases, leading to the displacement of the Earth's crust.[1]</a:t>
            </a:r>
          </a:p>
        </p:txBody>
      </p:sp>
      <p:sp>
        <p:nvSpPr>
          <p:cNvPr id="133" name="Google Shape;133;p3"/>
          <p:cNvSpPr txBox="1"/>
          <p:nvPr/>
        </p:nvSpPr>
        <p:spPr>
          <a:xfrm>
            <a:off x="284814" y="349716"/>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Earthquake</a:t>
            </a:r>
            <a:endParaRPr dirty="0"/>
          </a:p>
        </p:txBody>
      </p:sp>
      <p:pic>
        <p:nvPicPr>
          <p:cNvPr id="4" name="Picture 2" descr="Earthquakes">
            <a:extLst>
              <a:ext uri="{FF2B5EF4-FFF2-40B4-BE49-F238E27FC236}">
                <a16:creationId xmlns:a16="http://schemas.microsoft.com/office/drawing/2014/main" id="{AEFDD3F6-7920-068B-A310-1E992D8B32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2636" y="1438577"/>
            <a:ext cx="5506835" cy="353758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88C03C1-4786-50FE-631D-FEDAD7D0F353}"/>
              </a:ext>
            </a:extLst>
          </p:cNvPr>
          <p:cNvSpPr txBox="1"/>
          <p:nvPr/>
        </p:nvSpPr>
        <p:spPr>
          <a:xfrm>
            <a:off x="5942874" y="5367436"/>
            <a:ext cx="5513085" cy="646331"/>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hlinkClick r:id="rId4"/>
              </a:rPr>
              <a:t>https://www.thinglink.com/scene/586901527789043712</a:t>
            </a:r>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2CFD71-DBFB-9A1F-8532-860738A49F04}"/>
              </a:ext>
            </a:extLst>
          </p:cNvPr>
          <p:cNvSpPr txBox="1"/>
          <p:nvPr/>
        </p:nvSpPr>
        <p:spPr>
          <a:xfrm>
            <a:off x="5942874" y="5111646"/>
            <a:ext cx="4512038" cy="307777"/>
          </a:xfrm>
          <a:prstGeom prst="rect">
            <a:avLst/>
          </a:prstGeom>
          <a:noFill/>
        </p:spPr>
        <p:txBody>
          <a:bodyPr wrap="square" rtlCol="0">
            <a:spAutoFit/>
          </a:bodyPr>
          <a:lstStyle/>
          <a:p>
            <a:r>
              <a:rPr lang="en-US" dirty="0" err="1"/>
              <a:t>Figure:Earthquake</a:t>
            </a:r>
            <a:r>
              <a:rPr lang="en-US" dirty="0"/>
              <a:t>(Source: Online]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txBox="1"/>
          <p:nvPr/>
        </p:nvSpPr>
        <p:spPr>
          <a:xfrm>
            <a:off x="284814" y="1988370"/>
            <a:ext cx="4811842" cy="267761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Earthquakes are primarily caused by the movement of tectonic plates that make up the Earth's outer shell. These plates are constantly in motion, and when they interact, they can collide, pull apart, or slide past each other, leading to seismic activity.[1]</a:t>
            </a:r>
          </a:p>
        </p:txBody>
      </p:sp>
      <p:sp>
        <p:nvSpPr>
          <p:cNvPr id="133" name="Google Shape;133;p3"/>
          <p:cNvSpPr txBox="1"/>
          <p:nvPr/>
        </p:nvSpPr>
        <p:spPr>
          <a:xfrm>
            <a:off x="284814" y="349716"/>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Key Characteristics of Earthquakes</a:t>
            </a:r>
            <a:endParaRPr dirty="0"/>
          </a:p>
        </p:txBody>
      </p:sp>
      <p:sp>
        <p:nvSpPr>
          <p:cNvPr id="2" name="Google Shape;133;p3">
            <a:extLst>
              <a:ext uri="{FF2B5EF4-FFF2-40B4-BE49-F238E27FC236}">
                <a16:creationId xmlns:a16="http://schemas.microsoft.com/office/drawing/2014/main" id="{0214D265-19FB-AE40-2C35-27FDE3A13DC7}"/>
              </a:ext>
            </a:extLst>
          </p:cNvPr>
          <p:cNvSpPr txBox="1"/>
          <p:nvPr/>
        </p:nvSpPr>
        <p:spPr>
          <a:xfrm>
            <a:off x="284814" y="1405763"/>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1. Tectonic Plate Movement</a:t>
            </a:r>
            <a:endParaRPr sz="1100" b="1" dirty="0"/>
          </a:p>
        </p:txBody>
      </p:sp>
      <p:pic>
        <p:nvPicPr>
          <p:cNvPr id="3" name="Picture 4" descr="Orange Peel Plate Tectonics - Geology for Kids">
            <a:extLst>
              <a:ext uri="{FF2B5EF4-FFF2-40B4-BE49-F238E27FC236}">
                <a16:creationId xmlns:a16="http://schemas.microsoft.com/office/drawing/2014/main" id="{C509373F-A64C-9986-AE4C-415C7755A89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95696" y="938940"/>
            <a:ext cx="5951095" cy="430941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A22A1E4-6125-6E4C-04A9-800899AC34E4}"/>
              </a:ext>
            </a:extLst>
          </p:cNvPr>
          <p:cNvSpPr txBox="1"/>
          <p:nvPr/>
        </p:nvSpPr>
        <p:spPr>
          <a:xfrm>
            <a:off x="5893001" y="5584954"/>
            <a:ext cx="5071110" cy="923330"/>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hlinkClick r:id="rId4"/>
              </a:rPr>
              <a:t>https://www.science-sparks.com/orange-peel-plate-tectonics/</a:t>
            </a:r>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4FD52C4-6F1A-6B49-CF76-B91BCD090896}"/>
              </a:ext>
            </a:extLst>
          </p:cNvPr>
          <p:cNvSpPr txBox="1"/>
          <p:nvPr/>
        </p:nvSpPr>
        <p:spPr>
          <a:xfrm>
            <a:off x="5956091" y="5162162"/>
            <a:ext cx="5951095" cy="584775"/>
          </a:xfrm>
          <a:prstGeom prst="rect">
            <a:avLst/>
          </a:prstGeom>
          <a:noFill/>
        </p:spPr>
        <p:txBody>
          <a:bodyPr wrap="square" rtlCol="0">
            <a:spAutoFit/>
          </a:bodyPr>
          <a:lstStyle/>
          <a:p>
            <a:r>
              <a:rPr lang="en-US" sz="1600" dirty="0"/>
              <a:t>Figure:</a:t>
            </a:r>
            <a:r>
              <a:rPr lang="en-US" sz="1600" b="1" dirty="0">
                <a:solidFill>
                  <a:schemeClr val="dk1"/>
                </a:solidFill>
                <a:latin typeface="Times New Roman"/>
                <a:ea typeface="Times New Roman"/>
                <a:cs typeface="Times New Roman"/>
                <a:sym typeface="Times New Roman"/>
              </a:rPr>
              <a:t> Tectonic Plate Movement(</a:t>
            </a:r>
            <a:r>
              <a:rPr lang="en-US" sz="1600" b="1" dirty="0" err="1">
                <a:solidFill>
                  <a:schemeClr val="dk1"/>
                </a:solidFill>
                <a:latin typeface="Times New Roman"/>
                <a:ea typeface="Times New Roman"/>
                <a:cs typeface="Times New Roman"/>
                <a:sym typeface="Times New Roman"/>
              </a:rPr>
              <a:t>Source:Vannstone,E</a:t>
            </a:r>
            <a:r>
              <a:rPr lang="en-US" sz="1600" b="1" dirty="0">
                <a:solidFill>
                  <a:schemeClr val="dk1"/>
                </a:solidFill>
                <a:latin typeface="Times New Roman"/>
                <a:ea typeface="Times New Roman"/>
                <a:cs typeface="Times New Roman"/>
                <a:sym typeface="Times New Roman"/>
              </a:rPr>
              <a:t>.(2023,September 6):Online)</a:t>
            </a:r>
            <a:r>
              <a:rPr lang="en-US" sz="1600" dirty="0"/>
              <a:t> </a:t>
            </a:r>
          </a:p>
        </p:txBody>
      </p:sp>
    </p:spTree>
    <p:extLst>
      <p:ext uri="{BB962C8B-B14F-4D97-AF65-F5344CB8AC3E}">
        <p14:creationId xmlns:p14="http://schemas.microsoft.com/office/powerpoint/2010/main" val="2855526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txBox="1"/>
          <p:nvPr/>
        </p:nvSpPr>
        <p:spPr>
          <a:xfrm>
            <a:off x="284814" y="1988370"/>
            <a:ext cx="4557009" cy="304694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The point within the Earth where the earthquake originates is called the focus or hypocenter. The point on the Earth's surface directly above the focus is termed the epicenter. The severity of shaking is often more intense near the epicenter.[1]</a:t>
            </a:r>
          </a:p>
        </p:txBody>
      </p:sp>
      <p:sp>
        <p:nvSpPr>
          <p:cNvPr id="133" name="Google Shape;133;p3"/>
          <p:cNvSpPr txBox="1"/>
          <p:nvPr/>
        </p:nvSpPr>
        <p:spPr>
          <a:xfrm>
            <a:off x="0" y="62973"/>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Key Characteristics of Earthquakes</a:t>
            </a:r>
            <a:endParaRPr dirty="0"/>
          </a:p>
        </p:txBody>
      </p:sp>
      <p:sp>
        <p:nvSpPr>
          <p:cNvPr id="2" name="Google Shape;133;p3">
            <a:extLst>
              <a:ext uri="{FF2B5EF4-FFF2-40B4-BE49-F238E27FC236}">
                <a16:creationId xmlns:a16="http://schemas.microsoft.com/office/drawing/2014/main" id="{0214D265-19FB-AE40-2C35-27FDE3A13DC7}"/>
              </a:ext>
            </a:extLst>
          </p:cNvPr>
          <p:cNvSpPr txBox="1"/>
          <p:nvPr/>
        </p:nvSpPr>
        <p:spPr>
          <a:xfrm>
            <a:off x="284814" y="1405763"/>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2. Focus and Epicenter</a:t>
            </a:r>
            <a:endParaRPr sz="1100" b="1" dirty="0"/>
          </a:p>
        </p:txBody>
      </p:sp>
      <p:pic>
        <p:nvPicPr>
          <p:cNvPr id="6" name="Picture 2" descr="Section 2: Earthquakes | Nitty Gritty Science">
            <a:extLst>
              <a:ext uri="{FF2B5EF4-FFF2-40B4-BE49-F238E27FC236}">
                <a16:creationId xmlns:a16="http://schemas.microsoft.com/office/drawing/2014/main" id="{04065375-C38D-7D37-80AA-37905313573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45688" y="928596"/>
            <a:ext cx="4557009" cy="400046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7168A2-4ADE-C579-313D-D9045284ABF4}"/>
              </a:ext>
            </a:extLst>
          </p:cNvPr>
          <p:cNvSpPr txBox="1"/>
          <p:nvPr/>
        </p:nvSpPr>
        <p:spPr>
          <a:xfrm>
            <a:off x="6545101" y="5367641"/>
            <a:ext cx="4557596" cy="830997"/>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hlinkClick r:id="rId4"/>
              </a:rPr>
              <a:t>https://nittygrittyscience.com/textbooks/forces-that-shape-the-earth/section-2-earthquakes</a:t>
            </a:r>
            <a:r>
              <a:rPr lang="en-US" sz="1200" dirty="0">
                <a:hlinkClick r:id="rId4"/>
              </a:rPr>
              <a:t>/</a:t>
            </a:r>
            <a:endParaRPr lang="en-US" sz="1200" dirty="0"/>
          </a:p>
          <a:p>
            <a:endParaRPr lang="en-US" sz="1200" dirty="0"/>
          </a:p>
        </p:txBody>
      </p:sp>
      <p:sp>
        <p:nvSpPr>
          <p:cNvPr id="3" name="TextBox 2">
            <a:extLst>
              <a:ext uri="{FF2B5EF4-FFF2-40B4-BE49-F238E27FC236}">
                <a16:creationId xmlns:a16="http://schemas.microsoft.com/office/drawing/2014/main" id="{F851F8B7-1D1D-A297-7DF3-4EE76B8365CF}"/>
              </a:ext>
            </a:extLst>
          </p:cNvPr>
          <p:cNvSpPr txBox="1"/>
          <p:nvPr/>
        </p:nvSpPr>
        <p:spPr>
          <a:xfrm>
            <a:off x="6096000" y="4929058"/>
            <a:ext cx="4892394" cy="523220"/>
          </a:xfrm>
          <a:prstGeom prst="rect">
            <a:avLst/>
          </a:prstGeom>
          <a:noFill/>
        </p:spPr>
        <p:txBody>
          <a:bodyPr wrap="square" rtlCol="0">
            <a:spAutoFit/>
          </a:bodyPr>
          <a:lstStyle/>
          <a:p>
            <a:pPr algn="ctr"/>
            <a:r>
              <a:rPr lang="en-US" dirty="0"/>
              <a:t>Figure:</a:t>
            </a:r>
            <a:r>
              <a:rPr lang="en-US" sz="1400" b="1" dirty="0">
                <a:solidFill>
                  <a:schemeClr val="dk1"/>
                </a:solidFill>
                <a:latin typeface="Times New Roman"/>
                <a:ea typeface="Times New Roman"/>
                <a:cs typeface="Times New Roman"/>
                <a:sym typeface="Times New Roman"/>
              </a:rPr>
              <a:t> Focus and Epicenter(</a:t>
            </a:r>
            <a:r>
              <a:rPr lang="en-US" sz="1400" b="1" dirty="0" err="1">
                <a:solidFill>
                  <a:schemeClr val="dk1"/>
                </a:solidFill>
                <a:latin typeface="Times New Roman"/>
                <a:ea typeface="Times New Roman"/>
                <a:cs typeface="Times New Roman"/>
                <a:sym typeface="Times New Roman"/>
              </a:rPr>
              <a:t>Source:Nittygritty</a:t>
            </a:r>
            <a:r>
              <a:rPr lang="en-US" sz="1400" b="1" dirty="0">
                <a:solidFill>
                  <a:schemeClr val="dk1"/>
                </a:solidFill>
                <a:latin typeface="Times New Roman"/>
                <a:ea typeface="Times New Roman"/>
                <a:cs typeface="Times New Roman"/>
                <a:sym typeface="Times New Roman"/>
              </a:rPr>
              <a:t> Science(n.d.):Online</a:t>
            </a:r>
            <a:endParaRPr lang="en-US" dirty="0"/>
          </a:p>
        </p:txBody>
      </p:sp>
    </p:spTree>
    <p:extLst>
      <p:ext uri="{BB962C8B-B14F-4D97-AF65-F5344CB8AC3E}">
        <p14:creationId xmlns:p14="http://schemas.microsoft.com/office/powerpoint/2010/main" val="2585607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284814" y="349716"/>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Key Characteristics of Earthquakes</a:t>
            </a:r>
            <a:endParaRPr dirty="0"/>
          </a:p>
        </p:txBody>
      </p:sp>
      <p:sp>
        <p:nvSpPr>
          <p:cNvPr id="4" name="Google Shape;130;p3">
            <a:extLst>
              <a:ext uri="{FF2B5EF4-FFF2-40B4-BE49-F238E27FC236}">
                <a16:creationId xmlns:a16="http://schemas.microsoft.com/office/drawing/2014/main" id="{EDD8C578-B7EB-C9E2-F408-F05D420807BC}"/>
              </a:ext>
            </a:extLst>
          </p:cNvPr>
          <p:cNvSpPr txBox="1"/>
          <p:nvPr/>
        </p:nvSpPr>
        <p:spPr>
          <a:xfrm>
            <a:off x="149902" y="2142869"/>
            <a:ext cx="5034921" cy="304694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The energy released during an earthquake travels in the form of seismic waves. The two primary types of seismic waves are P-waves (primary or compressional waves) and S-waves (secondary or shear waves). These waves propagate through the Earth, causing the ground to shake.[1]</a:t>
            </a:r>
          </a:p>
        </p:txBody>
      </p:sp>
      <p:sp>
        <p:nvSpPr>
          <p:cNvPr id="5" name="Google Shape;133;p3">
            <a:extLst>
              <a:ext uri="{FF2B5EF4-FFF2-40B4-BE49-F238E27FC236}">
                <a16:creationId xmlns:a16="http://schemas.microsoft.com/office/drawing/2014/main" id="{6A0EE5B4-08E9-68A2-76C6-746799CE7C5E}"/>
              </a:ext>
            </a:extLst>
          </p:cNvPr>
          <p:cNvSpPr txBox="1"/>
          <p:nvPr/>
        </p:nvSpPr>
        <p:spPr>
          <a:xfrm>
            <a:off x="284814" y="1337099"/>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3. Seismic Waves</a:t>
            </a:r>
            <a:endParaRPr sz="1100" b="1" dirty="0"/>
          </a:p>
        </p:txBody>
      </p:sp>
      <p:pic>
        <p:nvPicPr>
          <p:cNvPr id="3" name="Picture 2">
            <a:extLst>
              <a:ext uri="{FF2B5EF4-FFF2-40B4-BE49-F238E27FC236}">
                <a16:creationId xmlns:a16="http://schemas.microsoft.com/office/drawing/2014/main" id="{6ABDEC90-C25B-2C0D-51A6-6CE3A04352F5}"/>
              </a:ext>
            </a:extLst>
          </p:cNvPr>
          <p:cNvPicPr>
            <a:picLocks noChangeAspect="1"/>
          </p:cNvPicPr>
          <p:nvPr/>
        </p:nvPicPr>
        <p:blipFill>
          <a:blip r:embed="rId3"/>
          <a:stretch>
            <a:fillRect/>
          </a:stretch>
        </p:blipFill>
        <p:spPr>
          <a:xfrm>
            <a:off x="5704561" y="1689903"/>
            <a:ext cx="6202625" cy="3619167"/>
          </a:xfrm>
          <a:prstGeom prst="rect">
            <a:avLst/>
          </a:prstGeom>
        </p:spPr>
      </p:pic>
      <p:sp>
        <p:nvSpPr>
          <p:cNvPr id="2" name="TextBox 1">
            <a:extLst>
              <a:ext uri="{FF2B5EF4-FFF2-40B4-BE49-F238E27FC236}">
                <a16:creationId xmlns:a16="http://schemas.microsoft.com/office/drawing/2014/main" id="{548A5476-B408-C511-C6B2-E256A32404BE}"/>
              </a:ext>
            </a:extLst>
          </p:cNvPr>
          <p:cNvSpPr txBox="1"/>
          <p:nvPr/>
        </p:nvSpPr>
        <p:spPr>
          <a:xfrm>
            <a:off x="6565692" y="5621311"/>
            <a:ext cx="4482059" cy="307777"/>
          </a:xfrm>
          <a:prstGeom prst="rect">
            <a:avLst/>
          </a:prstGeom>
          <a:noFill/>
        </p:spPr>
        <p:txBody>
          <a:bodyPr wrap="square" rtlCol="0">
            <a:spAutoFit/>
          </a:bodyPr>
          <a:lstStyle/>
          <a:p>
            <a:r>
              <a:rPr lang="en-US" dirty="0"/>
              <a:t>Figure: Types of Seismic wave(Source:ASCE,2016)</a:t>
            </a:r>
          </a:p>
        </p:txBody>
      </p:sp>
    </p:spTree>
    <p:extLst>
      <p:ext uri="{BB962C8B-B14F-4D97-AF65-F5344CB8AC3E}">
        <p14:creationId xmlns:p14="http://schemas.microsoft.com/office/powerpoint/2010/main" val="110553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0" y="1600"/>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Key Characteristics of Earthquakes</a:t>
            </a:r>
            <a:endParaRPr dirty="0"/>
          </a:p>
        </p:txBody>
      </p:sp>
      <p:sp>
        <p:nvSpPr>
          <p:cNvPr id="4" name="Google Shape;130;p3">
            <a:extLst>
              <a:ext uri="{FF2B5EF4-FFF2-40B4-BE49-F238E27FC236}">
                <a16:creationId xmlns:a16="http://schemas.microsoft.com/office/drawing/2014/main" id="{EDD8C578-B7EB-C9E2-F408-F05D420807BC}"/>
              </a:ext>
            </a:extLst>
          </p:cNvPr>
          <p:cNvSpPr txBox="1"/>
          <p:nvPr/>
        </p:nvSpPr>
        <p:spPr>
          <a:xfrm>
            <a:off x="284814" y="1919706"/>
            <a:ext cx="5156616" cy="341627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Earthquakes are measured on the Richter scale or the moment magnitude scale, indicating the amount of energy released. The severity of shaking at a specific location is described by the Modified Mercalli Intensity (MMI) scale, which assesses the impact on people, structures, and the Earth's surface.[1]</a:t>
            </a:r>
          </a:p>
        </p:txBody>
      </p:sp>
      <p:sp>
        <p:nvSpPr>
          <p:cNvPr id="5" name="Google Shape;133;p3">
            <a:extLst>
              <a:ext uri="{FF2B5EF4-FFF2-40B4-BE49-F238E27FC236}">
                <a16:creationId xmlns:a16="http://schemas.microsoft.com/office/drawing/2014/main" id="{6A0EE5B4-08E9-68A2-76C6-746799CE7C5E}"/>
              </a:ext>
            </a:extLst>
          </p:cNvPr>
          <p:cNvSpPr txBox="1"/>
          <p:nvPr/>
        </p:nvSpPr>
        <p:spPr>
          <a:xfrm>
            <a:off x="284814" y="1337099"/>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4. Magnitude and Intensity</a:t>
            </a:r>
            <a:endParaRPr sz="1100" b="1" dirty="0"/>
          </a:p>
        </p:txBody>
      </p:sp>
      <p:pic>
        <p:nvPicPr>
          <p:cNvPr id="2" name="Picture 2" descr="Earthquake magnitude levels vector illustration diagram, Richter scale ...">
            <a:extLst>
              <a:ext uri="{FF2B5EF4-FFF2-40B4-BE49-F238E27FC236}">
                <a16:creationId xmlns:a16="http://schemas.microsoft.com/office/drawing/2014/main" id="{077C4F2E-84F1-2B15-608D-F90D44BA596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17" r="5126"/>
          <a:stretch/>
        </p:blipFill>
        <p:spPr bwMode="auto">
          <a:xfrm>
            <a:off x="5441430" y="1522015"/>
            <a:ext cx="6781048" cy="365345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2595CEB-0A90-CF81-A5F2-3BEDA0CE1EF3}"/>
              </a:ext>
            </a:extLst>
          </p:cNvPr>
          <p:cNvSpPr txBox="1"/>
          <p:nvPr/>
        </p:nvSpPr>
        <p:spPr>
          <a:xfrm>
            <a:off x="6630652" y="5722960"/>
            <a:ext cx="5025390" cy="1200329"/>
          </a:xfrm>
          <a:prstGeom prst="rect">
            <a:avLst/>
          </a:prstGeom>
          <a:noFill/>
        </p:spPr>
        <p:txBody>
          <a:bodyPr wrap="square">
            <a:spAutoFit/>
          </a:bodyPr>
          <a:lstStyle/>
          <a:p>
            <a:pPr algn="just"/>
            <a:r>
              <a:rPr lang="en-US" sz="1800" dirty="0">
                <a:latin typeface="Times New Roman" panose="02020603050405020304" pitchFamily="18" charset="0"/>
                <a:cs typeface="Times New Roman" panose="02020603050405020304" pitchFamily="18" charset="0"/>
                <a:hlinkClick r:id="rId4"/>
              </a:rPr>
              <a:t>https://sciencemadefun.net/blog/themagnitude/earthquake-magnitude-levels-vector-illustration-diagram-richter-scale-seismic-activity-diagram/</a:t>
            </a:r>
            <a:endParaRPr lang="en-US" sz="1800" dirty="0">
              <a:latin typeface="Times New Roman" panose="02020603050405020304" pitchFamily="18" charset="0"/>
              <a:cs typeface="Times New Roman" panose="02020603050405020304" pitchFamily="18" charset="0"/>
            </a:endParaRPr>
          </a:p>
          <a:p>
            <a:pPr algn="just"/>
            <a:endParaRPr lang="en-US" sz="18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0393A7A-2797-6479-4895-744C96C70E45}"/>
              </a:ext>
            </a:extLst>
          </p:cNvPr>
          <p:cNvSpPr txBox="1"/>
          <p:nvPr/>
        </p:nvSpPr>
        <p:spPr>
          <a:xfrm>
            <a:off x="6630652" y="5074375"/>
            <a:ext cx="4686922" cy="523220"/>
          </a:xfrm>
          <a:prstGeom prst="rect">
            <a:avLst/>
          </a:prstGeom>
          <a:noFill/>
        </p:spPr>
        <p:txBody>
          <a:bodyPr wrap="square" rtlCol="0">
            <a:spAutoFit/>
          </a:bodyPr>
          <a:lstStyle/>
          <a:p>
            <a:r>
              <a:rPr lang="en-US" dirty="0"/>
              <a:t>Figure: Earthquake Magnitude Scale(Source: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sciencemadefun</a:t>
            </a:r>
            <a:r>
              <a:rPr lang="en-US" dirty="0">
                <a:latin typeface="Times New Roman" panose="02020603050405020304" pitchFamily="18" charset="0"/>
                <a:cs typeface="Times New Roman" panose="02020603050405020304" pitchFamily="18" charset="0"/>
              </a:rPr>
              <a:t>(2021, April 22):Online</a:t>
            </a:r>
            <a:endParaRPr lang="en-US" dirty="0"/>
          </a:p>
        </p:txBody>
      </p:sp>
    </p:spTree>
    <p:extLst>
      <p:ext uri="{BB962C8B-B14F-4D97-AF65-F5344CB8AC3E}">
        <p14:creationId xmlns:p14="http://schemas.microsoft.com/office/powerpoint/2010/main" val="319346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284814" y="136811"/>
            <a:ext cx="8286430"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Basic Considerations in Building for Earthquake Resistance</a:t>
            </a:r>
            <a:endParaRPr dirty="0"/>
          </a:p>
        </p:txBody>
      </p:sp>
      <p:sp>
        <p:nvSpPr>
          <p:cNvPr id="4" name="Google Shape;130;p3">
            <a:extLst>
              <a:ext uri="{FF2B5EF4-FFF2-40B4-BE49-F238E27FC236}">
                <a16:creationId xmlns:a16="http://schemas.microsoft.com/office/drawing/2014/main" id="{EDD8C578-B7EB-C9E2-F408-F05D420807BC}"/>
              </a:ext>
            </a:extLst>
          </p:cNvPr>
          <p:cNvSpPr txBox="1"/>
          <p:nvPr/>
        </p:nvSpPr>
        <p:spPr>
          <a:xfrm>
            <a:off x="284814" y="1919706"/>
            <a:ext cx="4691920" cy="230828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Apply seismic design principles that consider ground motion characteristics specific to the region. These principles guide the structural design to effectively resist seismic forces.[1]</a:t>
            </a:r>
          </a:p>
        </p:txBody>
      </p:sp>
      <p:sp>
        <p:nvSpPr>
          <p:cNvPr id="5" name="Google Shape;133;p3">
            <a:extLst>
              <a:ext uri="{FF2B5EF4-FFF2-40B4-BE49-F238E27FC236}">
                <a16:creationId xmlns:a16="http://schemas.microsoft.com/office/drawing/2014/main" id="{6A0EE5B4-08E9-68A2-76C6-746799CE7C5E}"/>
              </a:ext>
            </a:extLst>
          </p:cNvPr>
          <p:cNvSpPr txBox="1"/>
          <p:nvPr/>
        </p:nvSpPr>
        <p:spPr>
          <a:xfrm>
            <a:off x="284814" y="1337099"/>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1. Seismic Design Principles</a:t>
            </a:r>
            <a:endParaRPr sz="1100" b="1" dirty="0"/>
          </a:p>
        </p:txBody>
      </p:sp>
      <p:sp>
        <p:nvSpPr>
          <p:cNvPr id="6" name="TextBox 5">
            <a:extLst>
              <a:ext uri="{FF2B5EF4-FFF2-40B4-BE49-F238E27FC236}">
                <a16:creationId xmlns:a16="http://schemas.microsoft.com/office/drawing/2014/main" id="{F2595CEB-0A90-CF81-A5F2-3BEDA0CE1EF3}"/>
              </a:ext>
            </a:extLst>
          </p:cNvPr>
          <p:cNvSpPr txBox="1"/>
          <p:nvPr/>
        </p:nvSpPr>
        <p:spPr>
          <a:xfrm>
            <a:off x="7026524" y="5520860"/>
            <a:ext cx="5025390" cy="1200329"/>
          </a:xfrm>
          <a:prstGeom prst="rect">
            <a:avLst/>
          </a:prstGeom>
          <a:noFill/>
        </p:spPr>
        <p:txBody>
          <a:bodyPr wrap="square">
            <a:spAutoFit/>
          </a:bodyPr>
          <a:lstStyle/>
          <a:p>
            <a:pPr algn="just"/>
            <a:r>
              <a:rPr lang="en-US" sz="1800" dirty="0">
                <a:latin typeface="Times New Roman" panose="02020603050405020304" pitchFamily="18" charset="0"/>
                <a:cs typeface="Times New Roman" panose="02020603050405020304" pitchFamily="18" charset="0"/>
              </a:rPr>
              <a:t>Reference: American Society of Civil Engineers (ASCE). (2016). "ASCE 7-16: Minimum Design Loads for Buildings and Other Structures." Reston, VA: ASCE.</a:t>
            </a:r>
          </a:p>
        </p:txBody>
      </p:sp>
      <p:pic>
        <p:nvPicPr>
          <p:cNvPr id="3" name="Picture 2">
            <a:extLst>
              <a:ext uri="{FF2B5EF4-FFF2-40B4-BE49-F238E27FC236}">
                <a16:creationId xmlns:a16="http://schemas.microsoft.com/office/drawing/2014/main" id="{AC206C0E-F686-3D0E-6FB9-F1C1626BD0C8}"/>
              </a:ext>
            </a:extLst>
          </p:cNvPr>
          <p:cNvPicPr>
            <a:picLocks noChangeAspect="1"/>
          </p:cNvPicPr>
          <p:nvPr/>
        </p:nvPicPr>
        <p:blipFill>
          <a:blip r:embed="rId3"/>
          <a:stretch>
            <a:fillRect/>
          </a:stretch>
        </p:blipFill>
        <p:spPr>
          <a:xfrm>
            <a:off x="6212187" y="1337099"/>
            <a:ext cx="5381827" cy="3397113"/>
          </a:xfrm>
          <a:prstGeom prst="rect">
            <a:avLst/>
          </a:prstGeom>
        </p:spPr>
      </p:pic>
      <p:sp>
        <p:nvSpPr>
          <p:cNvPr id="7" name="TextBox 6">
            <a:extLst>
              <a:ext uri="{FF2B5EF4-FFF2-40B4-BE49-F238E27FC236}">
                <a16:creationId xmlns:a16="http://schemas.microsoft.com/office/drawing/2014/main" id="{578B7FED-D223-2C93-0D28-01F58CDE37F3}"/>
              </a:ext>
            </a:extLst>
          </p:cNvPr>
          <p:cNvSpPr txBox="1"/>
          <p:nvPr/>
        </p:nvSpPr>
        <p:spPr>
          <a:xfrm>
            <a:off x="7026525" y="4974461"/>
            <a:ext cx="5025389" cy="369332"/>
          </a:xfrm>
          <a:prstGeom prst="rect">
            <a:avLst/>
          </a:prstGeom>
          <a:noFill/>
        </p:spPr>
        <p:txBody>
          <a:bodyPr wrap="square">
            <a:spAutoFit/>
          </a:bodyPr>
          <a:lstStyle/>
          <a:p>
            <a:r>
              <a:rPr lang="en-US" sz="1800" i="0" u="none" strike="noStrike" baseline="0" dirty="0">
                <a:latin typeface="Times New Roman" panose="02020603050405020304" pitchFamily="18" charset="0"/>
                <a:cs typeface="Times New Roman" panose="02020603050405020304" pitchFamily="18" charset="0"/>
              </a:rPr>
              <a:t>Seismic Zoning Map of Nepal for this MRT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1968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284814" y="136811"/>
            <a:ext cx="7165297"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Basic Considerations in Building for Earthquake Resistance</a:t>
            </a:r>
            <a:endParaRPr dirty="0"/>
          </a:p>
        </p:txBody>
      </p:sp>
      <p:sp>
        <p:nvSpPr>
          <p:cNvPr id="4" name="Google Shape;130;p3">
            <a:extLst>
              <a:ext uri="{FF2B5EF4-FFF2-40B4-BE49-F238E27FC236}">
                <a16:creationId xmlns:a16="http://schemas.microsoft.com/office/drawing/2014/main" id="{EDD8C578-B7EB-C9E2-F408-F05D420807BC}"/>
              </a:ext>
            </a:extLst>
          </p:cNvPr>
          <p:cNvSpPr txBox="1"/>
          <p:nvPr/>
        </p:nvSpPr>
        <p:spPr>
          <a:xfrm>
            <a:off x="284814" y="2224018"/>
            <a:ext cx="4871802" cy="230828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Implement a robust foundation design that considers soil conditions and provides stability against seismic forces. Proper foundation engineering is crucial for preventing settlement or tilting.[2]</a:t>
            </a:r>
          </a:p>
        </p:txBody>
      </p:sp>
      <p:sp>
        <p:nvSpPr>
          <p:cNvPr id="5" name="Google Shape;133;p3">
            <a:extLst>
              <a:ext uri="{FF2B5EF4-FFF2-40B4-BE49-F238E27FC236}">
                <a16:creationId xmlns:a16="http://schemas.microsoft.com/office/drawing/2014/main" id="{6A0EE5B4-08E9-68A2-76C6-746799CE7C5E}"/>
              </a:ext>
            </a:extLst>
          </p:cNvPr>
          <p:cNvSpPr txBox="1"/>
          <p:nvPr/>
        </p:nvSpPr>
        <p:spPr>
          <a:xfrm>
            <a:off x="284814" y="1641411"/>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2. Foundation Design</a:t>
            </a:r>
            <a:endParaRPr sz="1100" b="1" dirty="0"/>
          </a:p>
        </p:txBody>
      </p:sp>
      <p:sp>
        <p:nvSpPr>
          <p:cNvPr id="7" name="TextBox 6">
            <a:extLst>
              <a:ext uri="{FF2B5EF4-FFF2-40B4-BE49-F238E27FC236}">
                <a16:creationId xmlns:a16="http://schemas.microsoft.com/office/drawing/2014/main" id="{578B7FED-D223-2C93-0D28-01F58CDE37F3}"/>
              </a:ext>
            </a:extLst>
          </p:cNvPr>
          <p:cNvSpPr txBox="1"/>
          <p:nvPr/>
        </p:nvSpPr>
        <p:spPr>
          <a:xfrm>
            <a:off x="6503140" y="4920736"/>
            <a:ext cx="5025389" cy="1200329"/>
          </a:xfrm>
          <a:prstGeom prst="rect">
            <a:avLst/>
          </a:prstGeom>
          <a:noFill/>
        </p:spPr>
        <p:txBody>
          <a:bodyPr wrap="square">
            <a:spAutoFit/>
          </a:bodyPr>
          <a:lstStyle/>
          <a:p>
            <a:r>
              <a:rPr lang="en-US" sz="1800" i="0" u="none" strike="noStrike" baseline="0" dirty="0">
                <a:latin typeface="Times New Roman" panose="02020603050405020304" pitchFamily="18" charset="0"/>
                <a:cs typeface="Times New Roman" panose="02020603050405020304" pitchFamily="18" charset="0"/>
                <a:hlinkClick r:id="rId3"/>
              </a:rPr>
              <a:t>https://www.theguardian.com/cities/2015/apr/30/nepal-earthquake-disaster-building-collapse-resilience-kathmandu</a:t>
            </a:r>
            <a:endParaRPr lang="en-US" sz="1800" i="0" u="none" strike="noStrike" baseline="0" dirty="0">
              <a:latin typeface="Times New Roman" panose="02020603050405020304" pitchFamily="18" charset="0"/>
              <a:cs typeface="Times New Roman" panose="02020603050405020304" pitchFamily="18" charset="0"/>
            </a:endParaRPr>
          </a:p>
          <a:p>
            <a:endParaRPr lang="en-US" sz="1800" i="0" u="none" strike="noStrike" baseline="0" dirty="0">
              <a:latin typeface="Times New Roman" panose="02020603050405020304" pitchFamily="18" charset="0"/>
              <a:cs typeface="Times New Roman" panose="02020603050405020304" pitchFamily="18" charset="0"/>
            </a:endParaRPr>
          </a:p>
        </p:txBody>
      </p:sp>
      <p:pic>
        <p:nvPicPr>
          <p:cNvPr id="2" name="Picture 2" descr="Nepal earthquake: a disaster that shows quakes don't kill people ...">
            <a:extLst>
              <a:ext uri="{FF2B5EF4-FFF2-40B4-BE49-F238E27FC236}">
                <a16:creationId xmlns:a16="http://schemas.microsoft.com/office/drawing/2014/main" id="{6DD86551-79A4-1052-67FE-F34141E31EA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03140" y="1641411"/>
            <a:ext cx="4603748" cy="27622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954DC9B-E42B-0B25-5C0E-16CE3A26FA5D}"/>
              </a:ext>
            </a:extLst>
          </p:cNvPr>
          <p:cNvSpPr txBox="1"/>
          <p:nvPr/>
        </p:nvSpPr>
        <p:spPr>
          <a:xfrm>
            <a:off x="6503140" y="4601980"/>
            <a:ext cx="5533962" cy="307777"/>
          </a:xfrm>
          <a:prstGeom prst="rect">
            <a:avLst/>
          </a:prstGeom>
          <a:noFill/>
        </p:spPr>
        <p:txBody>
          <a:bodyPr wrap="square" rtlCol="0">
            <a:spAutoFit/>
          </a:bodyPr>
          <a:lstStyle/>
          <a:p>
            <a:r>
              <a:rPr lang="en-US" dirty="0"/>
              <a:t>Figure: Earthquake effect(</a:t>
            </a:r>
            <a:r>
              <a:rPr lang="en-US" dirty="0" err="1"/>
              <a:t>Source:The</a:t>
            </a:r>
            <a:r>
              <a:rPr lang="en-US" dirty="0"/>
              <a:t> </a:t>
            </a:r>
            <a:r>
              <a:rPr lang="en-US" dirty="0" err="1"/>
              <a:t>Guardion</a:t>
            </a:r>
            <a:r>
              <a:rPr lang="en-US" dirty="0"/>
              <a:t>(n.d.):Online)</a:t>
            </a:r>
          </a:p>
        </p:txBody>
      </p:sp>
    </p:spTree>
    <p:extLst>
      <p:ext uri="{BB962C8B-B14F-4D97-AF65-F5344CB8AC3E}">
        <p14:creationId xmlns:p14="http://schemas.microsoft.com/office/powerpoint/2010/main" val="3202348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284814" y="136811"/>
            <a:ext cx="8286430"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Basic Considerations in Building for Earthquake Resistance</a:t>
            </a:r>
            <a:endParaRPr dirty="0"/>
          </a:p>
        </p:txBody>
      </p:sp>
      <p:sp>
        <p:nvSpPr>
          <p:cNvPr id="4" name="Google Shape;130;p3">
            <a:extLst>
              <a:ext uri="{FF2B5EF4-FFF2-40B4-BE49-F238E27FC236}">
                <a16:creationId xmlns:a16="http://schemas.microsoft.com/office/drawing/2014/main" id="{EDD8C578-B7EB-C9E2-F408-F05D420807BC}"/>
              </a:ext>
            </a:extLst>
          </p:cNvPr>
          <p:cNvSpPr txBox="1"/>
          <p:nvPr/>
        </p:nvSpPr>
        <p:spPr>
          <a:xfrm>
            <a:off x="119922" y="2494761"/>
            <a:ext cx="5471409" cy="156962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Integrate seismic bracing systems and shear walls into the building's design to improve lateral stability and distribute seismic forces effectively.[3]</a:t>
            </a:r>
          </a:p>
        </p:txBody>
      </p:sp>
      <p:sp>
        <p:nvSpPr>
          <p:cNvPr id="5" name="Google Shape;133;p3">
            <a:extLst>
              <a:ext uri="{FF2B5EF4-FFF2-40B4-BE49-F238E27FC236}">
                <a16:creationId xmlns:a16="http://schemas.microsoft.com/office/drawing/2014/main" id="{6A0EE5B4-08E9-68A2-76C6-746799CE7C5E}"/>
              </a:ext>
            </a:extLst>
          </p:cNvPr>
          <p:cNvSpPr txBox="1"/>
          <p:nvPr/>
        </p:nvSpPr>
        <p:spPr>
          <a:xfrm>
            <a:off x="119922" y="1912154"/>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3. Seismic Bracing and Shear Walls</a:t>
            </a:r>
            <a:endParaRPr sz="1100" b="1" dirty="0"/>
          </a:p>
        </p:txBody>
      </p:sp>
      <p:sp>
        <p:nvSpPr>
          <p:cNvPr id="7" name="TextBox 6">
            <a:extLst>
              <a:ext uri="{FF2B5EF4-FFF2-40B4-BE49-F238E27FC236}">
                <a16:creationId xmlns:a16="http://schemas.microsoft.com/office/drawing/2014/main" id="{578B7FED-D223-2C93-0D28-01F58CDE37F3}"/>
              </a:ext>
            </a:extLst>
          </p:cNvPr>
          <p:cNvSpPr txBox="1"/>
          <p:nvPr/>
        </p:nvSpPr>
        <p:spPr>
          <a:xfrm>
            <a:off x="6668483" y="5809091"/>
            <a:ext cx="5025389" cy="923330"/>
          </a:xfrm>
          <a:prstGeom prst="rect">
            <a:avLst/>
          </a:prstGeom>
          <a:noFill/>
        </p:spPr>
        <p:txBody>
          <a:bodyPr wrap="square">
            <a:spAutoFit/>
          </a:bodyPr>
          <a:lstStyle/>
          <a:p>
            <a:r>
              <a:rPr lang="en-US" sz="1800" i="0" u="none" strike="noStrike" baseline="0" dirty="0">
                <a:latin typeface="Times New Roman" panose="02020603050405020304" pitchFamily="18" charset="0"/>
                <a:cs typeface="Times New Roman" panose="02020603050405020304" pitchFamily="18" charset="0"/>
                <a:hlinkClick r:id="rId3"/>
              </a:rPr>
              <a:t>https://za.pinterest.com/arios26270/earthquake-proof-structures/</a:t>
            </a:r>
            <a:endParaRPr lang="en-US" sz="1800" i="0" u="none" strike="noStrike" baseline="0" dirty="0">
              <a:latin typeface="Times New Roman" panose="02020603050405020304" pitchFamily="18" charset="0"/>
              <a:cs typeface="Times New Roman" panose="02020603050405020304" pitchFamily="18" charset="0"/>
            </a:endParaRPr>
          </a:p>
          <a:p>
            <a:endParaRPr lang="en-US" sz="1800" i="0" u="none" strike="noStrike" baseline="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5087C5CA-3629-80E0-103E-80786965E15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7548" b="5403"/>
          <a:stretch/>
        </p:blipFill>
        <p:spPr bwMode="auto">
          <a:xfrm>
            <a:off x="5857483" y="1317551"/>
            <a:ext cx="5836389" cy="380503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FADBF33-D2A5-3E83-DDB2-FCFC83F59EA7}"/>
              </a:ext>
            </a:extLst>
          </p:cNvPr>
          <p:cNvSpPr txBox="1"/>
          <p:nvPr/>
        </p:nvSpPr>
        <p:spPr>
          <a:xfrm>
            <a:off x="6668483" y="5369065"/>
            <a:ext cx="4242217" cy="523220"/>
          </a:xfrm>
          <a:prstGeom prst="rect">
            <a:avLst/>
          </a:prstGeom>
          <a:noFill/>
        </p:spPr>
        <p:txBody>
          <a:bodyPr wrap="square" rtlCol="0">
            <a:spAutoFit/>
          </a:bodyPr>
          <a:lstStyle/>
          <a:p>
            <a:r>
              <a:rPr lang="en-US" dirty="0"/>
              <a:t>Figure: </a:t>
            </a:r>
            <a:r>
              <a:rPr lang="en-US" sz="1400" dirty="0">
                <a:solidFill>
                  <a:schemeClr val="dk1"/>
                </a:solidFill>
                <a:latin typeface="Times New Roman"/>
                <a:ea typeface="Times New Roman"/>
                <a:cs typeface="Times New Roman"/>
                <a:sym typeface="Times New Roman"/>
              </a:rPr>
              <a:t>Earthquake Resistance(Source: Pinterest(n.d.):Online)</a:t>
            </a:r>
            <a:endParaRPr lang="en-US" dirty="0"/>
          </a:p>
        </p:txBody>
      </p:sp>
    </p:spTree>
    <p:extLst>
      <p:ext uri="{BB962C8B-B14F-4D97-AF65-F5344CB8AC3E}">
        <p14:creationId xmlns:p14="http://schemas.microsoft.com/office/powerpoint/2010/main" val="3283157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284814" y="136811"/>
            <a:ext cx="8286430"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Basic Considerations in Building for Earthquake Resistance</a:t>
            </a:r>
            <a:endParaRPr dirty="0"/>
          </a:p>
        </p:txBody>
      </p:sp>
      <p:sp>
        <p:nvSpPr>
          <p:cNvPr id="4" name="Google Shape;130;p3">
            <a:extLst>
              <a:ext uri="{FF2B5EF4-FFF2-40B4-BE49-F238E27FC236}">
                <a16:creationId xmlns:a16="http://schemas.microsoft.com/office/drawing/2014/main" id="{EDD8C578-B7EB-C9E2-F408-F05D420807BC}"/>
              </a:ext>
            </a:extLst>
          </p:cNvPr>
          <p:cNvSpPr txBox="1"/>
          <p:nvPr/>
        </p:nvSpPr>
        <p:spPr>
          <a:xfrm>
            <a:off x="284814" y="2468305"/>
            <a:ext cx="5411448" cy="156962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Design buildings with flexibility and ductility to allow controlled deformation during an earthquake, preventing sudden failure and collapse.[4]</a:t>
            </a:r>
          </a:p>
        </p:txBody>
      </p:sp>
      <p:sp>
        <p:nvSpPr>
          <p:cNvPr id="5" name="Google Shape;133;p3">
            <a:extLst>
              <a:ext uri="{FF2B5EF4-FFF2-40B4-BE49-F238E27FC236}">
                <a16:creationId xmlns:a16="http://schemas.microsoft.com/office/drawing/2014/main" id="{6A0EE5B4-08E9-68A2-76C6-746799CE7C5E}"/>
              </a:ext>
            </a:extLst>
          </p:cNvPr>
          <p:cNvSpPr txBox="1"/>
          <p:nvPr/>
        </p:nvSpPr>
        <p:spPr>
          <a:xfrm>
            <a:off x="284814" y="1885698"/>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4. Flexible and Ductile Design</a:t>
            </a:r>
            <a:endParaRPr sz="1100" b="1" dirty="0"/>
          </a:p>
        </p:txBody>
      </p:sp>
      <p:sp>
        <p:nvSpPr>
          <p:cNvPr id="7" name="TextBox 6">
            <a:extLst>
              <a:ext uri="{FF2B5EF4-FFF2-40B4-BE49-F238E27FC236}">
                <a16:creationId xmlns:a16="http://schemas.microsoft.com/office/drawing/2014/main" id="{578B7FED-D223-2C93-0D28-01F58CDE37F3}"/>
              </a:ext>
            </a:extLst>
          </p:cNvPr>
          <p:cNvSpPr txBox="1"/>
          <p:nvPr/>
        </p:nvSpPr>
        <p:spPr>
          <a:xfrm>
            <a:off x="6390752" y="5815750"/>
            <a:ext cx="5678624" cy="369332"/>
          </a:xfrm>
          <a:prstGeom prst="rect">
            <a:avLst/>
          </a:prstGeom>
          <a:noFill/>
        </p:spPr>
        <p:txBody>
          <a:bodyPr wrap="square">
            <a:spAutoFit/>
          </a:bodyPr>
          <a:lstStyle/>
          <a:p>
            <a:r>
              <a:rPr lang="en-US" sz="1800" i="0" u="none" strike="noStrike" baseline="0" dirty="0">
                <a:latin typeface="Times New Roman" panose="02020603050405020304" pitchFamily="18" charset="0"/>
                <a:cs typeface="Times New Roman" panose="02020603050405020304" pitchFamily="18" charset="0"/>
                <a:hlinkClick r:id="rId3"/>
              </a:rPr>
              <a:t>https://www.engineersdaily.com/2011/02/storey-drifts.html</a:t>
            </a:r>
            <a:r>
              <a:rPr lang="en-US" sz="1800" i="0" u="none" strike="noStrike" baseline="0" dirty="0">
                <a:latin typeface="Times New Roman" panose="02020603050405020304" pitchFamily="18" charset="0"/>
                <a:cs typeface="Times New Roman" panose="02020603050405020304" pitchFamily="18" charset="0"/>
              </a:rPr>
              <a:t> </a:t>
            </a:r>
          </a:p>
        </p:txBody>
      </p:sp>
      <p:pic>
        <p:nvPicPr>
          <p:cNvPr id="2" name="Picture 2" descr="Storey Drifts | Engineersdaily | Free Engineering Database">
            <a:extLst>
              <a:ext uri="{FF2B5EF4-FFF2-40B4-BE49-F238E27FC236}">
                <a16:creationId xmlns:a16="http://schemas.microsoft.com/office/drawing/2014/main" id="{3FF20FC4-62D3-0068-1978-F39D7C1CE3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9694" y="1217177"/>
            <a:ext cx="4659172" cy="399972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372F387-2620-8FD5-F3AC-E7F71DA07887}"/>
              </a:ext>
            </a:extLst>
          </p:cNvPr>
          <p:cNvSpPr txBox="1"/>
          <p:nvPr/>
        </p:nvSpPr>
        <p:spPr>
          <a:xfrm>
            <a:off x="6529694" y="5396459"/>
            <a:ext cx="4659172" cy="523220"/>
          </a:xfrm>
          <a:prstGeom prst="rect">
            <a:avLst/>
          </a:prstGeom>
          <a:noFill/>
        </p:spPr>
        <p:txBody>
          <a:bodyPr wrap="square" rtlCol="0">
            <a:spAutoFit/>
          </a:bodyPr>
          <a:lstStyle/>
          <a:p>
            <a:r>
              <a:rPr lang="en-US" dirty="0"/>
              <a:t>Figure: </a:t>
            </a:r>
            <a:r>
              <a:rPr lang="en-US" dirty="0" err="1"/>
              <a:t>Storey</a:t>
            </a:r>
            <a:r>
              <a:rPr lang="en-US" dirty="0"/>
              <a:t> drift(Source: </a:t>
            </a:r>
            <a:r>
              <a:rPr lang="en-US" dirty="0" err="1"/>
              <a:t>Engineersdaily</a:t>
            </a:r>
            <a:r>
              <a:rPr lang="en-US" dirty="0"/>
              <a:t>(2011, March 14): Online</a:t>
            </a:r>
          </a:p>
        </p:txBody>
      </p:sp>
    </p:spTree>
    <p:extLst>
      <p:ext uri="{BB962C8B-B14F-4D97-AF65-F5344CB8AC3E}">
        <p14:creationId xmlns:p14="http://schemas.microsoft.com/office/powerpoint/2010/main" val="28488734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284814" y="136811"/>
            <a:ext cx="8286430"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Basic Considerations in Building for Earthquake Resistance</a:t>
            </a:r>
            <a:endParaRPr dirty="0"/>
          </a:p>
        </p:txBody>
      </p:sp>
      <p:sp>
        <p:nvSpPr>
          <p:cNvPr id="4" name="Google Shape;130;p3">
            <a:extLst>
              <a:ext uri="{FF2B5EF4-FFF2-40B4-BE49-F238E27FC236}">
                <a16:creationId xmlns:a16="http://schemas.microsoft.com/office/drawing/2014/main" id="{EDD8C578-B7EB-C9E2-F408-F05D420807BC}"/>
              </a:ext>
            </a:extLst>
          </p:cNvPr>
          <p:cNvSpPr txBox="1"/>
          <p:nvPr/>
        </p:nvSpPr>
        <p:spPr>
          <a:xfrm>
            <a:off x="284814" y="2210332"/>
            <a:ext cx="5785605" cy="156962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Design roofs and floors as diaphragms to distribute seismic forces uniformly throughout the structure, maintaining overall stability.[4]</a:t>
            </a:r>
          </a:p>
        </p:txBody>
      </p:sp>
      <p:sp>
        <p:nvSpPr>
          <p:cNvPr id="5" name="Google Shape;133;p3">
            <a:extLst>
              <a:ext uri="{FF2B5EF4-FFF2-40B4-BE49-F238E27FC236}">
                <a16:creationId xmlns:a16="http://schemas.microsoft.com/office/drawing/2014/main" id="{6A0EE5B4-08E9-68A2-76C6-746799CE7C5E}"/>
              </a:ext>
            </a:extLst>
          </p:cNvPr>
          <p:cNvSpPr txBox="1"/>
          <p:nvPr/>
        </p:nvSpPr>
        <p:spPr>
          <a:xfrm>
            <a:off x="284814" y="1627725"/>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5. Roof and Floor Diaphragms</a:t>
            </a:r>
            <a:endParaRPr sz="1100" b="1" dirty="0"/>
          </a:p>
        </p:txBody>
      </p:sp>
      <p:sp>
        <p:nvSpPr>
          <p:cNvPr id="7" name="TextBox 6">
            <a:extLst>
              <a:ext uri="{FF2B5EF4-FFF2-40B4-BE49-F238E27FC236}">
                <a16:creationId xmlns:a16="http://schemas.microsoft.com/office/drawing/2014/main" id="{578B7FED-D223-2C93-0D28-01F58CDE37F3}"/>
              </a:ext>
            </a:extLst>
          </p:cNvPr>
          <p:cNvSpPr txBox="1"/>
          <p:nvPr/>
        </p:nvSpPr>
        <p:spPr>
          <a:xfrm>
            <a:off x="5789611" y="5778642"/>
            <a:ext cx="6461184" cy="923330"/>
          </a:xfrm>
          <a:prstGeom prst="rect">
            <a:avLst/>
          </a:prstGeom>
          <a:noFill/>
        </p:spPr>
        <p:txBody>
          <a:bodyPr wrap="square">
            <a:spAutoFit/>
          </a:bodyPr>
          <a:lstStyle/>
          <a:p>
            <a:r>
              <a:rPr lang="en-US" sz="1800" i="0" u="none" strike="noStrike" baseline="0" dirty="0">
                <a:latin typeface="Times New Roman" panose="02020603050405020304" pitchFamily="18" charset="0"/>
                <a:cs typeface="Times New Roman" panose="02020603050405020304" pitchFamily="18" charset="0"/>
                <a:hlinkClick r:id="rId3"/>
              </a:rPr>
              <a:t>https://www.semanticscholar.org/paper/SEISMIC-EVALUATION-OF-MULTI-STOREY-R.C. STRUCTURE-</a:t>
            </a:r>
            <a:r>
              <a:rPr lang="en-US" sz="1800" i="0" u="none" strike="noStrike" baseline="0" dirty="0" err="1">
                <a:latin typeface="Times New Roman" panose="02020603050405020304" pitchFamily="18" charset="0"/>
                <a:cs typeface="Times New Roman" panose="02020603050405020304" pitchFamily="18" charset="0"/>
                <a:hlinkClick r:id="rId3"/>
              </a:rPr>
              <a:t>Chourasiya</a:t>
            </a:r>
            <a:r>
              <a:rPr lang="en-US" sz="1800" i="0" u="none" strike="noStrike" baseline="0" dirty="0">
                <a:latin typeface="Times New Roman" panose="02020603050405020304" pitchFamily="18" charset="0"/>
                <a:cs typeface="Times New Roman" panose="02020603050405020304" pitchFamily="18" charset="0"/>
                <a:hlinkClick r:id="rId3"/>
              </a:rPr>
              <a:t>-</a:t>
            </a:r>
            <a:r>
              <a:rPr lang="en-US" sz="1800" i="0" u="none" strike="noStrike" baseline="0" dirty="0" err="1">
                <a:latin typeface="Times New Roman" panose="02020603050405020304" pitchFamily="18" charset="0"/>
                <a:cs typeface="Times New Roman" panose="02020603050405020304" pitchFamily="18" charset="0"/>
                <a:hlinkClick r:id="rId3"/>
              </a:rPr>
              <a:t>Sakalle</a:t>
            </a:r>
            <a:r>
              <a:rPr lang="en-US" sz="1800" i="0" u="none" strike="noStrike" baseline="0" dirty="0">
                <a:latin typeface="Times New Roman" panose="02020603050405020304" pitchFamily="18" charset="0"/>
                <a:cs typeface="Times New Roman" panose="02020603050405020304" pitchFamily="18" charset="0"/>
                <a:hlinkClick r:id="rId3"/>
              </a:rPr>
              <a:t>/f02d32d72990e0c1b9755bbaee8bf6de219b0ab6/figure/1</a:t>
            </a:r>
            <a:r>
              <a:rPr lang="en-US" sz="1800" i="0" u="none" strike="noStrike" baseline="0" dirty="0">
                <a:latin typeface="Times New Roman" panose="02020603050405020304" pitchFamily="18" charset="0"/>
                <a:cs typeface="Times New Roman" panose="02020603050405020304" pitchFamily="18" charset="0"/>
              </a:rPr>
              <a:t> </a:t>
            </a:r>
          </a:p>
        </p:txBody>
      </p:sp>
      <p:pic>
        <p:nvPicPr>
          <p:cNvPr id="3" name="Picture 2" descr="Figure 1 from SEISMIC EVALUATION OF MULTI-STOREY R.C. STRUCTURE USING ...">
            <a:extLst>
              <a:ext uri="{FF2B5EF4-FFF2-40B4-BE49-F238E27FC236}">
                <a16:creationId xmlns:a16="http://schemas.microsoft.com/office/drawing/2014/main" id="{F6B832FF-98AE-07A8-B487-29E6DD24E8F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037" b="5249"/>
          <a:stretch/>
        </p:blipFill>
        <p:spPr bwMode="auto">
          <a:xfrm>
            <a:off x="5851620" y="971866"/>
            <a:ext cx="5884855" cy="444502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D50E333-5409-FFD2-1B34-29D0059841FB}"/>
              </a:ext>
            </a:extLst>
          </p:cNvPr>
          <p:cNvSpPr txBox="1"/>
          <p:nvPr/>
        </p:nvSpPr>
        <p:spPr>
          <a:xfrm>
            <a:off x="5789611" y="5416890"/>
            <a:ext cx="6153462" cy="523220"/>
          </a:xfrm>
          <a:prstGeom prst="rect">
            <a:avLst/>
          </a:prstGeom>
          <a:noFill/>
        </p:spPr>
        <p:txBody>
          <a:bodyPr wrap="square">
            <a:spAutoFit/>
          </a:bodyPr>
          <a:lstStyle/>
          <a:p>
            <a:r>
              <a:rPr lang="en-US" b="0" i="0" dirty="0" err="1">
                <a:solidFill>
                  <a:srgbClr val="2E414F"/>
                </a:solidFill>
                <a:effectLst/>
                <a:latin typeface="Roboto" panose="02000000000000000000" pitchFamily="2" charset="0"/>
              </a:rPr>
              <a:t>Source:Chourasiya</a:t>
            </a:r>
            <a:r>
              <a:rPr lang="en-US" b="0" i="0" dirty="0">
                <a:solidFill>
                  <a:srgbClr val="2E414F"/>
                </a:solidFill>
                <a:effectLst/>
                <a:latin typeface="Roboto" panose="02000000000000000000" pitchFamily="2" charset="0"/>
              </a:rPr>
              <a:t>, R., &amp; </a:t>
            </a:r>
            <a:r>
              <a:rPr lang="en-US" b="0" i="0" dirty="0" err="1">
                <a:solidFill>
                  <a:srgbClr val="2E414F"/>
                </a:solidFill>
                <a:effectLst/>
                <a:latin typeface="Roboto" panose="02000000000000000000" pitchFamily="2" charset="0"/>
              </a:rPr>
              <a:t>Sakalle</a:t>
            </a:r>
            <a:r>
              <a:rPr lang="en-US" b="0" i="0" dirty="0">
                <a:solidFill>
                  <a:srgbClr val="2E414F"/>
                </a:solidFill>
                <a:effectLst/>
                <a:latin typeface="Roboto" panose="02000000000000000000" pitchFamily="2" charset="0"/>
              </a:rPr>
              <a:t>, R. (2015). SEISMIC EVALUATION OF MULTI-STOREY R.C. STRUCTURE USING DIFFERENT FLOOR DIAPHRAGMS.</a:t>
            </a:r>
            <a:endParaRPr lang="en-US" dirty="0"/>
          </a:p>
        </p:txBody>
      </p:sp>
    </p:spTree>
    <p:extLst>
      <p:ext uri="{BB962C8B-B14F-4D97-AF65-F5344CB8AC3E}">
        <p14:creationId xmlns:p14="http://schemas.microsoft.com/office/powerpoint/2010/main" val="41649194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284814" y="136811"/>
            <a:ext cx="8286430"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Basic Considerations in Building for Earthquake Resistance</a:t>
            </a:r>
            <a:endParaRPr dirty="0"/>
          </a:p>
        </p:txBody>
      </p:sp>
      <p:sp>
        <p:nvSpPr>
          <p:cNvPr id="4" name="Google Shape;130;p3">
            <a:extLst>
              <a:ext uri="{FF2B5EF4-FFF2-40B4-BE49-F238E27FC236}">
                <a16:creationId xmlns:a16="http://schemas.microsoft.com/office/drawing/2014/main" id="{EDD8C578-B7EB-C9E2-F408-F05D420807BC}"/>
              </a:ext>
            </a:extLst>
          </p:cNvPr>
          <p:cNvSpPr txBox="1"/>
          <p:nvPr/>
        </p:nvSpPr>
        <p:spPr>
          <a:xfrm>
            <a:off x="284814" y="1919706"/>
            <a:ext cx="7165297" cy="156962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Reinforce structural elements with materials such as reinforced concrete or structural steel to enhance strength and ductility, allowing them to better withstand seismic forces. [5]</a:t>
            </a:r>
          </a:p>
        </p:txBody>
      </p:sp>
      <p:sp>
        <p:nvSpPr>
          <p:cNvPr id="5" name="Google Shape;133;p3">
            <a:extLst>
              <a:ext uri="{FF2B5EF4-FFF2-40B4-BE49-F238E27FC236}">
                <a16:creationId xmlns:a16="http://schemas.microsoft.com/office/drawing/2014/main" id="{6A0EE5B4-08E9-68A2-76C6-746799CE7C5E}"/>
              </a:ext>
            </a:extLst>
          </p:cNvPr>
          <p:cNvSpPr txBox="1"/>
          <p:nvPr/>
        </p:nvSpPr>
        <p:spPr>
          <a:xfrm>
            <a:off x="284814" y="1337099"/>
            <a:ext cx="8286430" cy="69245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6. Reinforced Structural Elements</a:t>
            </a:r>
            <a:br>
              <a:rPr lang="en-US" sz="2800" b="1" dirty="0">
                <a:solidFill>
                  <a:schemeClr val="dk1"/>
                </a:solidFill>
                <a:latin typeface="Times New Roman"/>
                <a:ea typeface="Times New Roman"/>
                <a:cs typeface="Times New Roman"/>
                <a:sym typeface="Times New Roman"/>
              </a:rPr>
            </a:br>
            <a:endParaRPr sz="1100" b="1" dirty="0"/>
          </a:p>
        </p:txBody>
      </p:sp>
    </p:spTree>
    <p:extLst>
      <p:ext uri="{BB962C8B-B14F-4D97-AF65-F5344CB8AC3E}">
        <p14:creationId xmlns:p14="http://schemas.microsoft.com/office/powerpoint/2010/main" val="33469221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txBox="1"/>
          <p:nvPr/>
        </p:nvSpPr>
        <p:spPr>
          <a:xfrm>
            <a:off x="107155" y="1131522"/>
            <a:ext cx="8641746" cy="120028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The principal seismic resistant factors have to be properly incorporated during the construction of a building. Some basic factors leading to enhanced seismic safety are:</a:t>
            </a:r>
          </a:p>
        </p:txBody>
      </p:sp>
      <p:sp>
        <p:nvSpPr>
          <p:cNvPr id="133" name="Google Shape;133;p3"/>
          <p:cNvSpPr txBox="1"/>
          <p:nvPr/>
        </p:nvSpPr>
        <p:spPr>
          <a:xfrm>
            <a:off x="107155" y="-128193"/>
            <a:ext cx="8641745"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General Requirements for Earthquake Resistance Construction</a:t>
            </a:r>
            <a:endParaRPr dirty="0"/>
          </a:p>
        </p:txBody>
      </p:sp>
      <p:sp>
        <p:nvSpPr>
          <p:cNvPr id="2" name="Google Shape;130;p3">
            <a:extLst>
              <a:ext uri="{FF2B5EF4-FFF2-40B4-BE49-F238E27FC236}">
                <a16:creationId xmlns:a16="http://schemas.microsoft.com/office/drawing/2014/main" id="{A813E165-3942-8802-5A44-704894245511}"/>
              </a:ext>
            </a:extLst>
          </p:cNvPr>
          <p:cNvSpPr txBox="1"/>
          <p:nvPr/>
        </p:nvSpPr>
        <p:spPr>
          <a:xfrm>
            <a:off x="107155" y="3165036"/>
            <a:ext cx="11270791" cy="2769949"/>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600"/>
              </a:spcBef>
              <a:spcAft>
                <a:spcPts val="600"/>
              </a:spcAft>
              <a:buFont typeface="Arial" panose="020B0604020202020204" pitchFamily="34" charset="0"/>
              <a:buChar char="•"/>
            </a:pPr>
            <a:r>
              <a:rPr lang="en-US" sz="2400" b="0" i="0" dirty="0">
                <a:solidFill>
                  <a:srgbClr val="303030"/>
                </a:solidFill>
                <a:latin typeface="Times New Roman"/>
                <a:ea typeface="Times New Roman"/>
                <a:cs typeface="Times New Roman"/>
                <a:sym typeface="Times New Roman"/>
              </a:rPr>
              <a:t>The construction site has to be stable and safe enough to withstand the total building load, including that of its occupants and their belongings. [6]</a:t>
            </a:r>
          </a:p>
          <a:p>
            <a:pPr marL="342900" marR="0" lvl="0" indent="-342900" algn="just" rtl="0">
              <a:spcBef>
                <a:spcPts val="600"/>
              </a:spcBef>
              <a:spcAft>
                <a:spcPts val="600"/>
              </a:spcAft>
              <a:buFont typeface="Arial" panose="020B0604020202020204" pitchFamily="34" charset="0"/>
              <a:buChar char="•"/>
            </a:pPr>
            <a:r>
              <a:rPr lang="en-US" sz="2400" b="0" i="0" dirty="0">
                <a:solidFill>
                  <a:srgbClr val="303030"/>
                </a:solidFill>
                <a:latin typeface="Times New Roman"/>
                <a:ea typeface="Times New Roman"/>
                <a:cs typeface="Times New Roman"/>
                <a:sym typeface="Times New Roman"/>
              </a:rPr>
              <a:t>Site selection shall be done to minimize the risk of natural hazards. No buildings shall be constructed in the hazardous areas, including the areas stated here under.[6]</a:t>
            </a:r>
          </a:p>
          <a:p>
            <a:pPr marL="342900" marR="0" lvl="0" indent="-342900" algn="just" rtl="0">
              <a:spcBef>
                <a:spcPts val="600"/>
              </a:spcBef>
              <a:spcAft>
                <a:spcPts val="600"/>
              </a:spcAft>
              <a:buFont typeface="Arial" panose="020B0604020202020204" pitchFamily="34" charset="0"/>
              <a:buChar char="•"/>
            </a:pPr>
            <a:r>
              <a:rPr lang="en-US" sz="2400" b="1" i="0" dirty="0">
                <a:solidFill>
                  <a:srgbClr val="303030"/>
                </a:solidFill>
                <a:latin typeface="Times New Roman"/>
                <a:ea typeface="Times New Roman"/>
                <a:cs typeface="Times New Roman"/>
                <a:sym typeface="Times New Roman"/>
              </a:rPr>
              <a:t>Geological Fault or Ruptured Areas</a:t>
            </a:r>
            <a:r>
              <a:rPr lang="en-US" sz="2400" b="0" i="0" dirty="0">
                <a:solidFill>
                  <a:srgbClr val="303030"/>
                </a:solidFill>
                <a:latin typeface="Times New Roman"/>
                <a:ea typeface="Times New Roman"/>
                <a:cs typeface="Times New Roman"/>
                <a:sym typeface="Times New Roman"/>
              </a:rPr>
              <a:t>: Buildings should be constructed at least 500 m away from these lines. (Light and flexible structures may be built closer)[6]</a:t>
            </a:r>
          </a:p>
        </p:txBody>
      </p:sp>
      <p:sp>
        <p:nvSpPr>
          <p:cNvPr id="3" name="Google Shape;133;p3">
            <a:extLst>
              <a:ext uri="{FF2B5EF4-FFF2-40B4-BE49-F238E27FC236}">
                <a16:creationId xmlns:a16="http://schemas.microsoft.com/office/drawing/2014/main" id="{9AD5C2A1-388A-52E8-3F91-9DE6D6C2CED0}"/>
              </a:ext>
            </a:extLst>
          </p:cNvPr>
          <p:cNvSpPr txBox="1"/>
          <p:nvPr/>
        </p:nvSpPr>
        <p:spPr>
          <a:xfrm>
            <a:off x="107155" y="2486833"/>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1. Proper Site Selection</a:t>
            </a:r>
            <a:endParaRPr sz="1100" b="1" dirty="0"/>
          </a:p>
        </p:txBody>
      </p:sp>
    </p:spTree>
    <p:extLst>
      <p:ext uri="{BB962C8B-B14F-4D97-AF65-F5344CB8AC3E}">
        <p14:creationId xmlns:p14="http://schemas.microsoft.com/office/powerpoint/2010/main" val="10309731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2" name="Google Shape;130;p3">
            <a:extLst>
              <a:ext uri="{FF2B5EF4-FFF2-40B4-BE49-F238E27FC236}">
                <a16:creationId xmlns:a16="http://schemas.microsoft.com/office/drawing/2014/main" id="{A813E165-3942-8802-5A44-704894245511}"/>
              </a:ext>
            </a:extLst>
          </p:cNvPr>
          <p:cNvSpPr txBox="1"/>
          <p:nvPr/>
        </p:nvSpPr>
        <p:spPr>
          <a:xfrm>
            <a:off x="152455" y="782408"/>
            <a:ext cx="11270791" cy="2185173"/>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600"/>
              </a:spcBef>
              <a:spcAft>
                <a:spcPts val="600"/>
              </a:spcAft>
              <a:buFont typeface="Arial" panose="020B0604020202020204" pitchFamily="34" charset="0"/>
              <a:buChar char="•"/>
            </a:pPr>
            <a:r>
              <a:rPr lang="en-US" sz="2400" b="0" i="0" dirty="0">
                <a:solidFill>
                  <a:srgbClr val="303030"/>
                </a:solidFill>
                <a:latin typeface="Times New Roman"/>
                <a:ea typeface="Times New Roman"/>
                <a:cs typeface="Times New Roman"/>
                <a:sym typeface="Times New Roman"/>
              </a:rPr>
              <a:t>Areas Susceptible to Landslide. </a:t>
            </a:r>
          </a:p>
          <a:p>
            <a:pPr marL="342900" marR="0" lvl="0" indent="-342900" algn="just" rtl="0">
              <a:spcBef>
                <a:spcPts val="600"/>
              </a:spcBef>
              <a:spcAft>
                <a:spcPts val="600"/>
              </a:spcAft>
              <a:buFont typeface="Arial" panose="020B0604020202020204" pitchFamily="34" charset="0"/>
              <a:buChar char="•"/>
            </a:pPr>
            <a:r>
              <a:rPr lang="en-US" sz="2400" b="0" i="0" dirty="0">
                <a:solidFill>
                  <a:srgbClr val="303030"/>
                </a:solidFill>
                <a:latin typeface="Times New Roman"/>
                <a:ea typeface="Times New Roman"/>
                <a:cs typeface="Times New Roman"/>
                <a:sym typeface="Times New Roman"/>
              </a:rPr>
              <a:t>Boulder Hazard</a:t>
            </a:r>
          </a:p>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River Bank</a:t>
            </a:r>
          </a:p>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Water-Logged Area</a:t>
            </a:r>
          </a:p>
        </p:txBody>
      </p:sp>
      <p:sp>
        <p:nvSpPr>
          <p:cNvPr id="3" name="Google Shape;133;p3">
            <a:extLst>
              <a:ext uri="{FF2B5EF4-FFF2-40B4-BE49-F238E27FC236}">
                <a16:creationId xmlns:a16="http://schemas.microsoft.com/office/drawing/2014/main" id="{9AD5C2A1-388A-52E8-3F91-9DE6D6C2CED0}"/>
              </a:ext>
            </a:extLst>
          </p:cNvPr>
          <p:cNvSpPr txBox="1"/>
          <p:nvPr/>
        </p:nvSpPr>
        <p:spPr>
          <a:xfrm>
            <a:off x="254667" y="203691"/>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1. Proper Site Selection</a:t>
            </a:r>
            <a:endParaRPr sz="1100" b="1" dirty="0"/>
          </a:p>
        </p:txBody>
      </p:sp>
      <p:pic>
        <p:nvPicPr>
          <p:cNvPr id="4" name="Picture 2" descr="The Faults That Ruptured in Twin California Quakes Are Very, Very Weird ...">
            <a:extLst>
              <a:ext uri="{FF2B5EF4-FFF2-40B4-BE49-F238E27FC236}">
                <a16:creationId xmlns:a16="http://schemas.microsoft.com/office/drawing/2014/main" id="{B598A858-CD24-B10C-A3C6-EB4C812B36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flipV="1">
            <a:off x="848342" y="2886787"/>
            <a:ext cx="4288953" cy="284132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A8BB63B-044F-C83A-73F5-69FC682C8DD7}"/>
              </a:ext>
            </a:extLst>
          </p:cNvPr>
          <p:cNvSpPr txBox="1"/>
          <p:nvPr/>
        </p:nvSpPr>
        <p:spPr>
          <a:xfrm>
            <a:off x="848342" y="6192644"/>
            <a:ext cx="4789606" cy="923330"/>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hlinkClick r:id="rId4"/>
              </a:rPr>
              <a:t>https://www.livescience.com/65885-southern-california-earthquakes-weird-faults.html</a:t>
            </a:r>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p:txBody>
      </p:sp>
      <p:pic>
        <p:nvPicPr>
          <p:cNvPr id="6" name="Picture 6" descr="Landslide early warning system to protect Indian communities | Ground ...">
            <a:extLst>
              <a:ext uri="{FF2B5EF4-FFF2-40B4-BE49-F238E27FC236}">
                <a16:creationId xmlns:a16="http://schemas.microsoft.com/office/drawing/2014/main" id="{9D6BCDEF-5DB8-D1F8-5432-1644355C2C6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39562" y="1296800"/>
            <a:ext cx="6260123" cy="417545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53B1E6F-3051-CBB4-1762-ABE29D25C491}"/>
              </a:ext>
            </a:extLst>
          </p:cNvPr>
          <p:cNvSpPr txBox="1"/>
          <p:nvPr/>
        </p:nvSpPr>
        <p:spPr>
          <a:xfrm>
            <a:off x="5931877" y="5888357"/>
            <a:ext cx="6260123" cy="1015663"/>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hlinkClick r:id="rId6"/>
              </a:rPr>
              <a:t>https://www.geplus.co.uk/news/landslide-early-warning-system-to-protect-indian-communities-15-12-2017/</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172C007-0F04-8B05-3E9A-C6C644DB24EF}"/>
              </a:ext>
            </a:extLst>
          </p:cNvPr>
          <p:cNvSpPr txBox="1"/>
          <p:nvPr/>
        </p:nvSpPr>
        <p:spPr>
          <a:xfrm>
            <a:off x="848341" y="5808831"/>
            <a:ext cx="4288954" cy="738664"/>
          </a:xfrm>
          <a:prstGeom prst="rect">
            <a:avLst/>
          </a:prstGeom>
          <a:noFill/>
        </p:spPr>
        <p:txBody>
          <a:bodyPr wrap="square" rtlCol="0">
            <a:spAutoFit/>
          </a:bodyPr>
          <a:lstStyle/>
          <a:p>
            <a:r>
              <a:rPr lang="en-US" dirty="0" err="1"/>
              <a:t>Figure:Fault</a:t>
            </a:r>
            <a:r>
              <a:rPr lang="en-US" dirty="0"/>
              <a:t> Ruptured in California(</a:t>
            </a:r>
            <a:r>
              <a:rPr lang="en-US" dirty="0" err="1"/>
              <a:t>Source:Bryner</a:t>
            </a:r>
            <a:r>
              <a:rPr lang="en-US" dirty="0"/>
              <a:t>, J.(2019, July 7): Online</a:t>
            </a:r>
          </a:p>
          <a:p>
            <a:endParaRPr lang="en-US" dirty="0"/>
          </a:p>
        </p:txBody>
      </p:sp>
      <p:sp>
        <p:nvSpPr>
          <p:cNvPr id="9" name="TextBox 8">
            <a:extLst>
              <a:ext uri="{FF2B5EF4-FFF2-40B4-BE49-F238E27FC236}">
                <a16:creationId xmlns:a16="http://schemas.microsoft.com/office/drawing/2014/main" id="{CB3616F3-B2DF-2C2C-5FB5-F6EE0752E732}"/>
              </a:ext>
            </a:extLst>
          </p:cNvPr>
          <p:cNvSpPr txBox="1"/>
          <p:nvPr/>
        </p:nvSpPr>
        <p:spPr>
          <a:xfrm>
            <a:off x="6180165" y="5471410"/>
            <a:ext cx="4402891" cy="523220"/>
          </a:xfrm>
          <a:prstGeom prst="rect">
            <a:avLst/>
          </a:prstGeom>
          <a:noFill/>
        </p:spPr>
        <p:txBody>
          <a:bodyPr wrap="square" rtlCol="0">
            <a:spAutoFit/>
          </a:bodyPr>
          <a:lstStyle/>
          <a:p>
            <a:r>
              <a:rPr lang="en-US" dirty="0" err="1"/>
              <a:t>Figure:Landslide</a:t>
            </a:r>
            <a:r>
              <a:rPr lang="en-US" dirty="0"/>
              <a:t>(</a:t>
            </a:r>
            <a:r>
              <a:rPr lang="en-US" dirty="0" err="1"/>
              <a:t>Source:Hancock</a:t>
            </a:r>
            <a:r>
              <a:rPr lang="en-US" dirty="0"/>
              <a:t>, M.(2017, December 15): Online</a:t>
            </a:r>
          </a:p>
        </p:txBody>
      </p:sp>
    </p:spTree>
    <p:extLst>
      <p:ext uri="{BB962C8B-B14F-4D97-AF65-F5344CB8AC3E}">
        <p14:creationId xmlns:p14="http://schemas.microsoft.com/office/powerpoint/2010/main" val="1877114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2" name="Google Shape;130;p3">
            <a:extLst>
              <a:ext uri="{FF2B5EF4-FFF2-40B4-BE49-F238E27FC236}">
                <a16:creationId xmlns:a16="http://schemas.microsoft.com/office/drawing/2014/main" id="{A813E165-3942-8802-5A44-704894245511}"/>
              </a:ext>
            </a:extLst>
          </p:cNvPr>
          <p:cNvSpPr txBox="1"/>
          <p:nvPr/>
        </p:nvSpPr>
        <p:spPr>
          <a:xfrm>
            <a:off x="127334" y="1571340"/>
            <a:ext cx="4107470" cy="4308831"/>
          </a:xfrm>
          <a:prstGeom prst="rect">
            <a:avLst/>
          </a:prstGeom>
          <a:noFill/>
          <a:ln>
            <a:noFill/>
          </a:ln>
        </p:spPr>
        <p:txBody>
          <a:bodyPr spcFirstLastPara="1" wrap="square" lIns="91425" tIns="45700" rIns="91425" bIns="45700" anchor="t" anchorCtr="0">
            <a:spAutoFit/>
          </a:bodyPr>
          <a:lstStyle/>
          <a:p>
            <a:pPr marR="0" lvl="0" algn="just" rtl="0">
              <a:spcBef>
                <a:spcPts val="600"/>
              </a:spcBef>
              <a:spcAft>
                <a:spcPts val="600"/>
              </a:spcAft>
            </a:pPr>
            <a:r>
              <a:rPr lang="en-US" sz="2400" b="0" i="0" dirty="0">
                <a:solidFill>
                  <a:srgbClr val="303030"/>
                </a:solidFill>
                <a:latin typeface="Times New Roman"/>
                <a:ea typeface="Times New Roman"/>
                <a:cs typeface="Times New Roman"/>
                <a:sym typeface="Times New Roman"/>
              </a:rPr>
              <a:t>The shape, size, and proportion of a building is important for its seismic safety. Buildings that are symmetrical in plan and regular in elevation are safer than the asymmetrical ones. Buildings with asymmetric plans and elevations are more vulnerable to earthquakes than those having symmetrical ones.[6] </a:t>
            </a:r>
          </a:p>
        </p:txBody>
      </p:sp>
      <p:sp>
        <p:nvSpPr>
          <p:cNvPr id="3" name="Google Shape;133;p3">
            <a:extLst>
              <a:ext uri="{FF2B5EF4-FFF2-40B4-BE49-F238E27FC236}">
                <a16:creationId xmlns:a16="http://schemas.microsoft.com/office/drawing/2014/main" id="{9AD5C2A1-388A-52E8-3F91-9DE6D6C2CED0}"/>
              </a:ext>
            </a:extLst>
          </p:cNvPr>
          <p:cNvSpPr txBox="1"/>
          <p:nvPr/>
        </p:nvSpPr>
        <p:spPr>
          <a:xfrm>
            <a:off x="0" y="977829"/>
            <a:ext cx="4362138"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2. Appropriate Planning</a:t>
            </a:r>
            <a:endParaRPr sz="1100" b="1" dirty="0"/>
          </a:p>
        </p:txBody>
      </p:sp>
      <p:pic>
        <p:nvPicPr>
          <p:cNvPr id="8" name="Picture 7">
            <a:extLst>
              <a:ext uri="{FF2B5EF4-FFF2-40B4-BE49-F238E27FC236}">
                <a16:creationId xmlns:a16="http://schemas.microsoft.com/office/drawing/2014/main" id="{3820843C-DF14-7ED4-AC34-1D63FC3DC935}"/>
              </a:ext>
            </a:extLst>
          </p:cNvPr>
          <p:cNvPicPr>
            <a:picLocks noChangeAspect="1"/>
          </p:cNvPicPr>
          <p:nvPr/>
        </p:nvPicPr>
        <p:blipFill rotWithShape="1">
          <a:blip r:embed="rId3"/>
          <a:srcRect l="2599" t="2218" r="7962" b="13196"/>
          <a:stretch/>
        </p:blipFill>
        <p:spPr>
          <a:xfrm>
            <a:off x="4796851" y="0"/>
            <a:ext cx="5666283" cy="6287768"/>
          </a:xfrm>
          <a:prstGeom prst="rect">
            <a:avLst/>
          </a:prstGeom>
        </p:spPr>
      </p:pic>
      <p:sp>
        <p:nvSpPr>
          <p:cNvPr id="9" name="TextBox 8">
            <a:extLst>
              <a:ext uri="{FF2B5EF4-FFF2-40B4-BE49-F238E27FC236}">
                <a16:creationId xmlns:a16="http://schemas.microsoft.com/office/drawing/2014/main" id="{2D020070-C4F3-F35F-0D97-BC2C398805C1}"/>
              </a:ext>
            </a:extLst>
          </p:cNvPr>
          <p:cNvSpPr txBox="1"/>
          <p:nvPr/>
        </p:nvSpPr>
        <p:spPr>
          <a:xfrm>
            <a:off x="3072983" y="6534834"/>
            <a:ext cx="9833548" cy="646331"/>
          </a:xfrm>
          <a:prstGeom prst="rect">
            <a:avLst/>
          </a:prstGeom>
          <a:noFill/>
        </p:spPr>
        <p:txBody>
          <a:bodyPr wrap="square" rtlCol="0">
            <a:spAutoFit/>
          </a:bodyPr>
          <a:lstStyle/>
          <a:p>
            <a:r>
              <a:rPr lang="en-US" sz="1800" dirty="0">
                <a:latin typeface="Times New Roman" panose="02020603050405020304" pitchFamily="18" charset="0"/>
                <a:cs typeface="Times New Roman" panose="02020603050405020304" pitchFamily="18" charset="0"/>
              </a:rPr>
              <a:t>Figure: Recommended Forms of Buildings(</a:t>
            </a:r>
            <a:r>
              <a:rPr lang="en-US" sz="1800" dirty="0" err="1">
                <a:latin typeface="Times New Roman" panose="02020603050405020304" pitchFamily="18" charset="0"/>
                <a:cs typeface="Times New Roman" panose="02020603050405020304" pitchFamily="18" charset="0"/>
              </a:rPr>
              <a:t>Source:Nepal</a:t>
            </a:r>
            <a:r>
              <a:rPr lang="en-US" sz="1800" dirty="0">
                <a:latin typeface="Times New Roman" panose="02020603050405020304" pitchFamily="18" charset="0"/>
                <a:cs typeface="Times New Roman" panose="02020603050405020304" pitchFamily="18" charset="0"/>
              </a:rPr>
              <a:t> National Building code NBC 203:2015)</a:t>
            </a:r>
          </a:p>
          <a:p>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9985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2" name="Google Shape;130;p3">
            <a:extLst>
              <a:ext uri="{FF2B5EF4-FFF2-40B4-BE49-F238E27FC236}">
                <a16:creationId xmlns:a16="http://schemas.microsoft.com/office/drawing/2014/main" id="{A813E165-3942-8802-5A44-704894245511}"/>
              </a:ext>
            </a:extLst>
          </p:cNvPr>
          <p:cNvSpPr txBox="1"/>
          <p:nvPr/>
        </p:nvSpPr>
        <p:spPr>
          <a:xfrm>
            <a:off x="254668" y="1095741"/>
            <a:ext cx="4985029" cy="3354724"/>
          </a:xfrm>
          <a:prstGeom prst="rect">
            <a:avLst/>
          </a:prstGeom>
          <a:noFill/>
          <a:ln>
            <a:noFill/>
          </a:ln>
        </p:spPr>
        <p:txBody>
          <a:bodyPr spcFirstLastPara="1" wrap="square" lIns="91425" tIns="45700" rIns="91425" bIns="45700" anchor="t" anchorCtr="0">
            <a:spAutoFit/>
          </a:bodyPr>
          <a:lstStyle/>
          <a:p>
            <a:pPr marR="0" lvl="0" algn="just" rtl="0">
              <a:spcBef>
                <a:spcPts val="600"/>
              </a:spcBef>
              <a:spcAft>
                <a:spcPts val="600"/>
              </a:spcAft>
            </a:pPr>
            <a:r>
              <a:rPr lang="en-US" sz="2400" b="0" i="0" dirty="0">
                <a:solidFill>
                  <a:srgbClr val="303030"/>
                </a:solidFill>
                <a:latin typeface="Times New Roman"/>
                <a:ea typeface="Times New Roman"/>
                <a:cs typeface="Times New Roman"/>
                <a:sym typeface="Times New Roman"/>
              </a:rPr>
              <a:t>The quality of foundation and the base on which the foundation rests are equally important for the safety of a building. [6]</a:t>
            </a:r>
          </a:p>
          <a:p>
            <a:pPr marR="0" lvl="0" algn="just" rtl="0">
              <a:spcBef>
                <a:spcPts val="600"/>
              </a:spcBef>
              <a:spcAft>
                <a:spcPts val="600"/>
              </a:spcAft>
            </a:pPr>
            <a:r>
              <a:rPr lang="en-US" sz="2400" b="0" i="0" dirty="0">
                <a:solidFill>
                  <a:srgbClr val="303030"/>
                </a:solidFill>
                <a:latin typeface="Times New Roman"/>
                <a:ea typeface="Times New Roman"/>
                <a:cs typeface="Times New Roman"/>
                <a:sym typeface="Times New Roman"/>
              </a:rPr>
              <a:t>The foundation trench shall be of uniform width. The foundation bed shall be on the same level throughout the foundation in a flat area. [6]</a:t>
            </a:r>
          </a:p>
        </p:txBody>
      </p:sp>
      <p:sp>
        <p:nvSpPr>
          <p:cNvPr id="3" name="Google Shape;133;p3">
            <a:extLst>
              <a:ext uri="{FF2B5EF4-FFF2-40B4-BE49-F238E27FC236}">
                <a16:creationId xmlns:a16="http://schemas.microsoft.com/office/drawing/2014/main" id="{9AD5C2A1-388A-52E8-3F91-9DE6D6C2CED0}"/>
              </a:ext>
            </a:extLst>
          </p:cNvPr>
          <p:cNvSpPr txBox="1"/>
          <p:nvPr/>
        </p:nvSpPr>
        <p:spPr>
          <a:xfrm>
            <a:off x="176998" y="0"/>
            <a:ext cx="5669166"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3. Good Foundation Resting on a Firm Base</a:t>
            </a:r>
          </a:p>
        </p:txBody>
      </p:sp>
      <p:sp>
        <p:nvSpPr>
          <p:cNvPr id="9" name="TextBox 8">
            <a:extLst>
              <a:ext uri="{FF2B5EF4-FFF2-40B4-BE49-F238E27FC236}">
                <a16:creationId xmlns:a16="http://schemas.microsoft.com/office/drawing/2014/main" id="{2D020070-C4F3-F35F-0D97-BC2C398805C1}"/>
              </a:ext>
            </a:extLst>
          </p:cNvPr>
          <p:cNvSpPr txBox="1"/>
          <p:nvPr/>
        </p:nvSpPr>
        <p:spPr>
          <a:xfrm>
            <a:off x="3573506" y="6283832"/>
            <a:ext cx="9335108" cy="923330"/>
          </a:xfrm>
          <a:prstGeom prst="rect">
            <a:avLst/>
          </a:prstGeom>
          <a:noFill/>
        </p:spPr>
        <p:txBody>
          <a:bodyPr wrap="square" rtlCol="0">
            <a:spAutoFit/>
          </a:bodyPr>
          <a:lstStyle/>
          <a:p>
            <a:r>
              <a:rPr lang="en-US" sz="1800" dirty="0">
                <a:latin typeface="Times New Roman" panose="02020603050405020304" pitchFamily="18" charset="0"/>
                <a:cs typeface="Times New Roman" panose="02020603050405020304" pitchFamily="18" charset="0"/>
              </a:rPr>
              <a:t>Figure: Details of Strip Footing Masonry Foundation (Where cement and concrete available)</a:t>
            </a:r>
          </a:p>
          <a:p>
            <a:r>
              <a:rPr lang="en-US" sz="1800" dirty="0" err="1">
                <a:latin typeface="Times New Roman" panose="02020603050405020304" pitchFamily="18" charset="0"/>
                <a:cs typeface="Times New Roman" panose="02020603050405020304" pitchFamily="18" charset="0"/>
              </a:rPr>
              <a:t>Source:Nepal</a:t>
            </a:r>
            <a:r>
              <a:rPr lang="en-US" sz="1800" dirty="0">
                <a:latin typeface="Times New Roman" panose="02020603050405020304" pitchFamily="18" charset="0"/>
                <a:cs typeface="Times New Roman" panose="02020603050405020304" pitchFamily="18" charset="0"/>
              </a:rPr>
              <a:t> National Building code NBC 203:2015</a:t>
            </a:r>
          </a:p>
          <a:p>
            <a:endParaRPr lang="en-US" sz="1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69026486-3B97-35E1-6247-9EFDC8D20A49}"/>
              </a:ext>
            </a:extLst>
          </p:cNvPr>
          <p:cNvPicPr>
            <a:picLocks noChangeAspect="1"/>
          </p:cNvPicPr>
          <p:nvPr/>
        </p:nvPicPr>
        <p:blipFill rotWithShape="1">
          <a:blip r:embed="rId3"/>
          <a:srcRect l="3218" t="2586" r="7691" b="12813"/>
          <a:stretch/>
        </p:blipFill>
        <p:spPr>
          <a:xfrm>
            <a:off x="5590483" y="0"/>
            <a:ext cx="5996065" cy="6334821"/>
          </a:xfrm>
          <a:prstGeom prst="rect">
            <a:avLst/>
          </a:prstGeom>
        </p:spPr>
      </p:pic>
    </p:spTree>
    <p:extLst>
      <p:ext uri="{BB962C8B-B14F-4D97-AF65-F5344CB8AC3E}">
        <p14:creationId xmlns:p14="http://schemas.microsoft.com/office/powerpoint/2010/main" val="4113450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2" name="Google Shape;130;p3">
            <a:extLst>
              <a:ext uri="{FF2B5EF4-FFF2-40B4-BE49-F238E27FC236}">
                <a16:creationId xmlns:a16="http://schemas.microsoft.com/office/drawing/2014/main" id="{A813E165-3942-8802-5A44-704894245511}"/>
              </a:ext>
            </a:extLst>
          </p:cNvPr>
          <p:cNvSpPr txBox="1"/>
          <p:nvPr/>
        </p:nvSpPr>
        <p:spPr>
          <a:xfrm>
            <a:off x="254668" y="1095741"/>
            <a:ext cx="5096821" cy="4985940"/>
          </a:xfrm>
          <a:prstGeom prst="rect">
            <a:avLst/>
          </a:prstGeom>
          <a:noFill/>
          <a:ln>
            <a:noFill/>
          </a:ln>
        </p:spPr>
        <p:txBody>
          <a:bodyPr spcFirstLastPara="1" wrap="square" lIns="91425" tIns="45700" rIns="91425" bIns="45700" anchor="t" anchorCtr="0">
            <a:spAutoFit/>
          </a:bodyPr>
          <a:lstStyle/>
          <a:p>
            <a:pPr marR="0" lvl="0" algn="just" rtl="0">
              <a:spcBef>
                <a:spcPts val="600"/>
              </a:spcBef>
              <a:spcAft>
                <a:spcPts val="600"/>
              </a:spcAft>
            </a:pPr>
            <a:r>
              <a:rPr lang="en-US" sz="2400" b="0" i="0" dirty="0">
                <a:solidFill>
                  <a:srgbClr val="303030"/>
                </a:solidFill>
                <a:latin typeface="Times New Roman"/>
                <a:ea typeface="Times New Roman"/>
                <a:cs typeface="Times New Roman"/>
                <a:sym typeface="Times New Roman"/>
              </a:rPr>
              <a:t>The building has to act as a single unit for it to have good earthquake resistance. This can be achieved by incorporating certain elements in the construction. </a:t>
            </a:r>
          </a:p>
          <a:p>
            <a:pPr marL="342900" marR="0" lvl="0" indent="-342900" algn="just" rtl="0">
              <a:spcBef>
                <a:spcPts val="300"/>
              </a:spcBef>
              <a:spcAft>
                <a:spcPts val="300"/>
              </a:spcAft>
              <a:buFont typeface="Arial" panose="020B0604020202020204" pitchFamily="34" charset="0"/>
              <a:buChar char="•"/>
            </a:pPr>
            <a:r>
              <a:rPr lang="en-US" sz="2400" b="0" i="0" dirty="0">
                <a:solidFill>
                  <a:srgbClr val="303030"/>
                </a:solidFill>
                <a:latin typeface="Times New Roman"/>
                <a:ea typeface="Times New Roman"/>
                <a:cs typeface="Times New Roman"/>
                <a:sym typeface="Times New Roman"/>
              </a:rPr>
              <a:t>Vertical reinforcement</a:t>
            </a:r>
          </a:p>
          <a:p>
            <a:pPr marL="342900" marR="0" lvl="0" indent="-342900" algn="just" rtl="0">
              <a:spcBef>
                <a:spcPts val="300"/>
              </a:spcBef>
              <a:spcAft>
                <a:spcPts val="300"/>
              </a:spcAft>
              <a:buFont typeface="Arial" panose="020B0604020202020204" pitchFamily="34" charset="0"/>
              <a:buChar char="•"/>
            </a:pPr>
            <a:r>
              <a:rPr lang="en-US" sz="2400" b="0" i="0" dirty="0">
                <a:solidFill>
                  <a:srgbClr val="303030"/>
                </a:solidFill>
                <a:latin typeface="Times New Roman"/>
                <a:ea typeface="Times New Roman"/>
                <a:cs typeface="Times New Roman"/>
                <a:sym typeface="Times New Roman"/>
              </a:rPr>
              <a:t>Horizontal bands well-connected to the vertical reinforcements and embedded in masonry</a:t>
            </a:r>
          </a:p>
          <a:p>
            <a:pPr marL="342900" marR="0" lvl="0" indent="-342900" algn="just" rtl="0">
              <a:spcBef>
                <a:spcPts val="300"/>
              </a:spcBef>
              <a:spcAft>
                <a:spcPts val="300"/>
              </a:spcAft>
              <a:buFont typeface="Arial" panose="020B0604020202020204" pitchFamily="34" charset="0"/>
              <a:buChar char="•"/>
            </a:pPr>
            <a:r>
              <a:rPr lang="en-US" sz="2400" b="0" i="0" dirty="0">
                <a:solidFill>
                  <a:srgbClr val="303030"/>
                </a:solidFill>
                <a:latin typeface="Times New Roman"/>
                <a:ea typeface="Times New Roman"/>
                <a:cs typeface="Times New Roman"/>
                <a:sym typeface="Times New Roman"/>
              </a:rPr>
              <a:t>Diagonal bracing (horizontal and vertical)</a:t>
            </a:r>
          </a:p>
          <a:p>
            <a:pPr marL="342900" marR="0" lvl="0" indent="-342900" algn="just" rtl="0">
              <a:spcBef>
                <a:spcPts val="300"/>
              </a:spcBef>
              <a:spcAft>
                <a:spcPts val="300"/>
              </a:spcAft>
              <a:buFont typeface="Arial" panose="020B0604020202020204" pitchFamily="34" charset="0"/>
              <a:buChar char="•"/>
            </a:pPr>
            <a:r>
              <a:rPr lang="en-US" sz="2400" b="0" i="0" dirty="0">
                <a:solidFill>
                  <a:srgbClr val="303030"/>
                </a:solidFill>
                <a:latin typeface="Times New Roman"/>
                <a:ea typeface="Times New Roman"/>
                <a:cs typeface="Times New Roman"/>
                <a:sym typeface="Times New Roman"/>
              </a:rPr>
              <a:t>Lateral restraints[6]</a:t>
            </a:r>
          </a:p>
        </p:txBody>
      </p:sp>
      <p:sp>
        <p:nvSpPr>
          <p:cNvPr id="3" name="Google Shape;133;p3">
            <a:extLst>
              <a:ext uri="{FF2B5EF4-FFF2-40B4-BE49-F238E27FC236}">
                <a16:creationId xmlns:a16="http://schemas.microsoft.com/office/drawing/2014/main" id="{9AD5C2A1-388A-52E8-3F91-9DE6D6C2CED0}"/>
              </a:ext>
            </a:extLst>
          </p:cNvPr>
          <p:cNvSpPr txBox="1"/>
          <p:nvPr/>
        </p:nvSpPr>
        <p:spPr>
          <a:xfrm>
            <a:off x="254668" y="513134"/>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4. Creating a Box Effect</a:t>
            </a:r>
          </a:p>
        </p:txBody>
      </p:sp>
      <p:sp>
        <p:nvSpPr>
          <p:cNvPr id="9" name="TextBox 8">
            <a:extLst>
              <a:ext uri="{FF2B5EF4-FFF2-40B4-BE49-F238E27FC236}">
                <a16:creationId xmlns:a16="http://schemas.microsoft.com/office/drawing/2014/main" id="{2D020070-C4F3-F35F-0D97-BC2C398805C1}"/>
              </a:ext>
            </a:extLst>
          </p:cNvPr>
          <p:cNvSpPr txBox="1"/>
          <p:nvPr/>
        </p:nvSpPr>
        <p:spPr>
          <a:xfrm>
            <a:off x="5996067" y="5574880"/>
            <a:ext cx="4692580" cy="646331"/>
          </a:xfrm>
          <a:prstGeom prst="rect">
            <a:avLst/>
          </a:prstGeom>
          <a:noFill/>
        </p:spPr>
        <p:txBody>
          <a:bodyPr wrap="square" rtlCol="0">
            <a:spAutoFit/>
          </a:bodyPr>
          <a:lstStyle/>
          <a:p>
            <a:r>
              <a:rPr lang="en-US" sz="1800" dirty="0">
                <a:latin typeface="Times New Roman" panose="02020603050405020304" pitchFamily="18" charset="0"/>
                <a:cs typeface="Times New Roman" panose="02020603050405020304" pitchFamily="18" charset="0"/>
              </a:rPr>
              <a:t>Figure: An overall view of a building with seismic-resistant components</a:t>
            </a:r>
          </a:p>
        </p:txBody>
      </p:sp>
      <p:sp>
        <p:nvSpPr>
          <p:cNvPr id="5" name="TextBox 4">
            <a:extLst>
              <a:ext uri="{FF2B5EF4-FFF2-40B4-BE49-F238E27FC236}">
                <a16:creationId xmlns:a16="http://schemas.microsoft.com/office/drawing/2014/main" id="{B0CA34E8-6BE2-0230-89DE-EEAE9A9D5925}"/>
              </a:ext>
            </a:extLst>
          </p:cNvPr>
          <p:cNvSpPr txBox="1"/>
          <p:nvPr/>
        </p:nvSpPr>
        <p:spPr>
          <a:xfrm>
            <a:off x="5996067" y="6242719"/>
            <a:ext cx="3426488" cy="646331"/>
          </a:xfrm>
          <a:prstGeom prst="rect">
            <a:avLst/>
          </a:prstGeom>
          <a:noFill/>
        </p:spPr>
        <p:txBody>
          <a:bodyPr wrap="square" rtlCol="0">
            <a:spAutoFit/>
          </a:bodyPr>
          <a:lstStyle/>
          <a:p>
            <a:r>
              <a:rPr lang="en-US" sz="1800" dirty="0" err="1">
                <a:latin typeface="Times New Roman" panose="02020603050405020304" pitchFamily="18" charset="0"/>
                <a:cs typeface="Times New Roman" panose="02020603050405020304" pitchFamily="18" charset="0"/>
              </a:rPr>
              <a:t>Source:Nepal</a:t>
            </a:r>
            <a:r>
              <a:rPr lang="en-US" sz="1800" dirty="0">
                <a:latin typeface="Times New Roman" panose="02020603050405020304" pitchFamily="18" charset="0"/>
                <a:cs typeface="Times New Roman" panose="02020603050405020304" pitchFamily="18" charset="0"/>
              </a:rPr>
              <a:t> National Building code NBC 203:2015</a:t>
            </a:r>
          </a:p>
        </p:txBody>
      </p:sp>
      <p:pic>
        <p:nvPicPr>
          <p:cNvPr id="6" name="Picture 5">
            <a:extLst>
              <a:ext uri="{FF2B5EF4-FFF2-40B4-BE49-F238E27FC236}">
                <a16:creationId xmlns:a16="http://schemas.microsoft.com/office/drawing/2014/main" id="{4AEA6E5C-1A64-4308-239E-6827EE57EA57}"/>
              </a:ext>
            </a:extLst>
          </p:cNvPr>
          <p:cNvPicPr>
            <a:picLocks noChangeAspect="1"/>
          </p:cNvPicPr>
          <p:nvPr/>
        </p:nvPicPr>
        <p:blipFill rotWithShape="1">
          <a:blip r:embed="rId3"/>
          <a:srcRect t="4371" r="19693" b="20499"/>
          <a:stretch/>
        </p:blipFill>
        <p:spPr>
          <a:xfrm>
            <a:off x="5516380" y="175555"/>
            <a:ext cx="5831173" cy="5384912"/>
          </a:xfrm>
          <a:prstGeom prst="rect">
            <a:avLst/>
          </a:prstGeom>
        </p:spPr>
      </p:pic>
    </p:spTree>
    <p:extLst>
      <p:ext uri="{BB962C8B-B14F-4D97-AF65-F5344CB8AC3E}">
        <p14:creationId xmlns:p14="http://schemas.microsoft.com/office/powerpoint/2010/main" val="5530482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2" name="Google Shape;130;p3">
            <a:extLst>
              <a:ext uri="{FF2B5EF4-FFF2-40B4-BE49-F238E27FC236}">
                <a16:creationId xmlns:a16="http://schemas.microsoft.com/office/drawing/2014/main" id="{A813E165-3942-8802-5A44-704894245511}"/>
              </a:ext>
            </a:extLst>
          </p:cNvPr>
          <p:cNvSpPr txBox="1"/>
          <p:nvPr/>
        </p:nvSpPr>
        <p:spPr>
          <a:xfrm>
            <a:off x="254668" y="2623000"/>
            <a:ext cx="5171771" cy="2092840"/>
          </a:xfrm>
          <a:prstGeom prst="rect">
            <a:avLst/>
          </a:prstGeom>
          <a:noFill/>
          <a:ln>
            <a:noFill/>
          </a:ln>
        </p:spPr>
        <p:txBody>
          <a:bodyPr spcFirstLastPara="1" wrap="square" lIns="91425" tIns="45700" rIns="91425" bIns="45700" anchor="t" anchorCtr="0">
            <a:spAutoFit/>
          </a:bodyPr>
          <a:lstStyle/>
          <a:p>
            <a:pPr marR="0" lvl="0" algn="just" rtl="0">
              <a:spcBef>
                <a:spcPts val="600"/>
              </a:spcBef>
              <a:spcAft>
                <a:spcPts val="600"/>
              </a:spcAft>
            </a:pPr>
            <a:r>
              <a:rPr lang="en-US" sz="2400" b="0" i="0" dirty="0">
                <a:solidFill>
                  <a:srgbClr val="303030"/>
                </a:solidFill>
                <a:latin typeface="Times New Roman"/>
                <a:ea typeface="Times New Roman"/>
                <a:cs typeface="Times New Roman"/>
                <a:sym typeface="Times New Roman"/>
              </a:rPr>
              <a:t>The type and quality of the bond within the walling units is the main contributor to the integrity and strength of the walls. All the masonry units have to be properly laid to provide the integrity.[6]</a:t>
            </a:r>
          </a:p>
        </p:txBody>
      </p:sp>
      <p:sp>
        <p:nvSpPr>
          <p:cNvPr id="3" name="Google Shape;133;p3">
            <a:extLst>
              <a:ext uri="{FF2B5EF4-FFF2-40B4-BE49-F238E27FC236}">
                <a16:creationId xmlns:a16="http://schemas.microsoft.com/office/drawing/2014/main" id="{9AD5C2A1-388A-52E8-3F91-9DE6D6C2CED0}"/>
              </a:ext>
            </a:extLst>
          </p:cNvPr>
          <p:cNvSpPr txBox="1"/>
          <p:nvPr/>
        </p:nvSpPr>
        <p:spPr>
          <a:xfrm>
            <a:off x="0" y="2099820"/>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5. Better Bonding between Masonry Units</a:t>
            </a:r>
          </a:p>
        </p:txBody>
      </p:sp>
      <p:sp>
        <p:nvSpPr>
          <p:cNvPr id="9" name="TextBox 8">
            <a:extLst>
              <a:ext uri="{FF2B5EF4-FFF2-40B4-BE49-F238E27FC236}">
                <a16:creationId xmlns:a16="http://schemas.microsoft.com/office/drawing/2014/main" id="{2D020070-C4F3-F35F-0D97-BC2C398805C1}"/>
              </a:ext>
            </a:extLst>
          </p:cNvPr>
          <p:cNvSpPr txBox="1"/>
          <p:nvPr/>
        </p:nvSpPr>
        <p:spPr>
          <a:xfrm>
            <a:off x="7002053" y="5513486"/>
            <a:ext cx="4692580" cy="1200329"/>
          </a:xfrm>
          <a:prstGeom prst="rect">
            <a:avLst/>
          </a:prstGeom>
          <a:noFill/>
        </p:spPr>
        <p:txBody>
          <a:bodyPr wrap="square" rtlCol="0">
            <a:spAutoFit/>
          </a:bodyPr>
          <a:lstStyle/>
          <a:p>
            <a:r>
              <a:rPr lang="en-US" sz="1800" dirty="0">
                <a:latin typeface="Times New Roman" panose="02020603050405020304" pitchFamily="18" charset="0"/>
                <a:cs typeface="Times New Roman" panose="02020603050405020304" pitchFamily="18" charset="0"/>
                <a:hlinkClick r:id="rId3"/>
              </a:rPr>
              <a:t>https://www.markedbyteachers.com/university-degree/physical-sciences/the-brick-and-brickwork.html</a:t>
            </a:r>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p:txBody>
      </p:sp>
      <p:pic>
        <p:nvPicPr>
          <p:cNvPr id="4" name="Picture 2" descr="The Brick and brickwork. - University Physical Sciences - Marked by ...">
            <a:extLst>
              <a:ext uri="{FF2B5EF4-FFF2-40B4-BE49-F238E27FC236}">
                <a16:creationId xmlns:a16="http://schemas.microsoft.com/office/drawing/2014/main" id="{8FC4C7C5-4971-3905-B9E6-D69E3E3E17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5563" y="808718"/>
            <a:ext cx="4564423" cy="41079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04BEFDC-16BB-478D-47F1-98480E8595C1}"/>
              </a:ext>
            </a:extLst>
          </p:cNvPr>
          <p:cNvSpPr txBox="1"/>
          <p:nvPr/>
        </p:nvSpPr>
        <p:spPr>
          <a:xfrm>
            <a:off x="7002053" y="4916698"/>
            <a:ext cx="4327933" cy="523220"/>
          </a:xfrm>
          <a:prstGeom prst="rect">
            <a:avLst/>
          </a:prstGeom>
          <a:noFill/>
        </p:spPr>
        <p:txBody>
          <a:bodyPr wrap="square" rtlCol="0">
            <a:spAutoFit/>
          </a:bodyPr>
          <a:lstStyle/>
          <a:p>
            <a:r>
              <a:rPr lang="en-US" dirty="0"/>
              <a:t>Figure: Masonry units Bonding(</a:t>
            </a:r>
            <a:r>
              <a:rPr lang="en-US" dirty="0" err="1"/>
              <a:t>Source:Marked</a:t>
            </a:r>
            <a:r>
              <a:rPr lang="en-US" dirty="0"/>
              <a:t> by teachers(n.d.):Online)</a:t>
            </a:r>
          </a:p>
        </p:txBody>
      </p:sp>
    </p:spTree>
    <p:extLst>
      <p:ext uri="{BB962C8B-B14F-4D97-AF65-F5344CB8AC3E}">
        <p14:creationId xmlns:p14="http://schemas.microsoft.com/office/powerpoint/2010/main" val="32195310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2" name="Google Shape;130;p3">
            <a:extLst>
              <a:ext uri="{FF2B5EF4-FFF2-40B4-BE49-F238E27FC236}">
                <a16:creationId xmlns:a16="http://schemas.microsoft.com/office/drawing/2014/main" id="{A813E165-3942-8802-5A44-704894245511}"/>
              </a:ext>
            </a:extLst>
          </p:cNvPr>
          <p:cNvSpPr txBox="1"/>
          <p:nvPr/>
        </p:nvSpPr>
        <p:spPr>
          <a:xfrm>
            <a:off x="305401" y="653249"/>
            <a:ext cx="8286429" cy="1723508"/>
          </a:xfrm>
          <a:prstGeom prst="rect">
            <a:avLst/>
          </a:prstGeom>
          <a:noFill/>
          <a:ln>
            <a:noFill/>
          </a:ln>
        </p:spPr>
        <p:txBody>
          <a:bodyPr spcFirstLastPara="1" wrap="square" lIns="91425" tIns="45700" rIns="91425" bIns="45700" anchor="t" anchorCtr="0">
            <a:spAutoFit/>
          </a:bodyPr>
          <a:lstStyle/>
          <a:p>
            <a:pPr marR="0" lvl="0" algn="just" rtl="0">
              <a:spcBef>
                <a:spcPts val="600"/>
              </a:spcBef>
              <a:spcAft>
                <a:spcPts val="600"/>
              </a:spcAft>
            </a:pPr>
            <a:r>
              <a:rPr lang="en-US" sz="2400" b="0" i="0" dirty="0">
                <a:solidFill>
                  <a:srgbClr val="303030"/>
                </a:solidFill>
                <a:latin typeface="Times New Roman"/>
                <a:ea typeface="Times New Roman"/>
                <a:cs typeface="Times New Roman"/>
                <a:sym typeface="Times New Roman"/>
              </a:rPr>
              <a:t>Large un-stiffened openings create a soft-</a:t>
            </a:r>
            <a:r>
              <a:rPr lang="en-US" sz="2400" b="0" i="0" dirty="0" err="1">
                <a:solidFill>
                  <a:srgbClr val="303030"/>
                </a:solidFill>
                <a:latin typeface="Times New Roman"/>
                <a:ea typeface="Times New Roman"/>
                <a:cs typeface="Times New Roman"/>
                <a:sym typeface="Times New Roman"/>
              </a:rPr>
              <a:t>storey</a:t>
            </a:r>
            <a:r>
              <a:rPr lang="en-US" sz="2400" b="0" i="0" dirty="0">
                <a:solidFill>
                  <a:srgbClr val="303030"/>
                </a:solidFill>
                <a:latin typeface="Times New Roman"/>
                <a:ea typeface="Times New Roman"/>
                <a:cs typeface="Times New Roman"/>
                <a:sym typeface="Times New Roman"/>
              </a:rPr>
              <a:t> effect which leads to a greater deformation of the building during an earthquake. To prevent such effects, the opening size and location have to be controlled.[6]</a:t>
            </a:r>
          </a:p>
        </p:txBody>
      </p:sp>
      <p:sp>
        <p:nvSpPr>
          <p:cNvPr id="3" name="Google Shape;133;p3">
            <a:extLst>
              <a:ext uri="{FF2B5EF4-FFF2-40B4-BE49-F238E27FC236}">
                <a16:creationId xmlns:a16="http://schemas.microsoft.com/office/drawing/2014/main" id="{9AD5C2A1-388A-52E8-3F91-9DE6D6C2CED0}"/>
              </a:ext>
            </a:extLst>
          </p:cNvPr>
          <p:cNvSpPr txBox="1"/>
          <p:nvPr/>
        </p:nvSpPr>
        <p:spPr>
          <a:xfrm>
            <a:off x="119756" y="55234"/>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6. Controlled Size and Location of Openings</a:t>
            </a:r>
          </a:p>
        </p:txBody>
      </p:sp>
      <p:sp>
        <p:nvSpPr>
          <p:cNvPr id="5" name="Google Shape;130;p3">
            <a:extLst>
              <a:ext uri="{FF2B5EF4-FFF2-40B4-BE49-F238E27FC236}">
                <a16:creationId xmlns:a16="http://schemas.microsoft.com/office/drawing/2014/main" id="{C0D28D83-6314-B34E-64C0-0BCFC6EBBA30}"/>
              </a:ext>
            </a:extLst>
          </p:cNvPr>
          <p:cNvSpPr txBox="1"/>
          <p:nvPr/>
        </p:nvSpPr>
        <p:spPr>
          <a:xfrm>
            <a:off x="254665" y="2327280"/>
            <a:ext cx="11260743" cy="1138733"/>
          </a:xfrm>
          <a:prstGeom prst="rect">
            <a:avLst/>
          </a:prstGeom>
          <a:noFill/>
          <a:ln>
            <a:noFill/>
          </a:ln>
        </p:spPr>
        <p:txBody>
          <a:bodyPr spcFirstLastPara="1" wrap="square" lIns="91425" tIns="45700" rIns="91425" bIns="45700" anchor="t" anchorCtr="0">
            <a:spAutoFit/>
          </a:bodyPr>
          <a:lstStyle/>
          <a:p>
            <a:pPr marR="0" lvl="0" algn="just" rtl="0">
              <a:spcBef>
                <a:spcPts val="600"/>
              </a:spcBef>
              <a:spcAft>
                <a:spcPts val="600"/>
              </a:spcAft>
            </a:pPr>
            <a:r>
              <a:rPr lang="en-US" sz="2400" b="0" i="0" dirty="0">
                <a:solidFill>
                  <a:srgbClr val="303030"/>
                </a:solidFill>
                <a:latin typeface="Times New Roman"/>
                <a:ea typeface="Times New Roman"/>
                <a:cs typeface="Times New Roman"/>
                <a:sym typeface="Times New Roman"/>
              </a:rPr>
              <a:t>For one-</a:t>
            </a:r>
            <a:r>
              <a:rPr lang="en-US" sz="2400" b="0" i="0" dirty="0" err="1">
                <a:solidFill>
                  <a:srgbClr val="303030"/>
                </a:solidFill>
                <a:latin typeface="Times New Roman"/>
                <a:ea typeface="Times New Roman"/>
                <a:cs typeface="Times New Roman"/>
                <a:sym typeface="Times New Roman"/>
              </a:rPr>
              <a:t>storey</a:t>
            </a:r>
            <a:r>
              <a:rPr lang="en-US" sz="2400" b="0" i="0" dirty="0">
                <a:solidFill>
                  <a:srgbClr val="303030"/>
                </a:solidFill>
                <a:latin typeface="Times New Roman"/>
                <a:ea typeface="Times New Roman"/>
                <a:cs typeface="Times New Roman"/>
                <a:sym typeface="Times New Roman"/>
              </a:rPr>
              <a:t> buildings, the openings shall not exceed 30 % of the total wall length.[6]</a:t>
            </a:r>
          </a:p>
          <a:p>
            <a:pPr marR="0" lvl="0" algn="just" rtl="0">
              <a:spcBef>
                <a:spcPts val="600"/>
              </a:spcBef>
              <a:spcAft>
                <a:spcPts val="600"/>
              </a:spcAft>
            </a:pPr>
            <a:r>
              <a:rPr lang="en-US" sz="2400" b="0" i="0" dirty="0">
                <a:solidFill>
                  <a:srgbClr val="303030"/>
                </a:solidFill>
                <a:latin typeface="Times New Roman"/>
                <a:ea typeface="Times New Roman"/>
                <a:cs typeface="Times New Roman"/>
                <a:sym typeface="Times New Roman"/>
              </a:rPr>
              <a:t>For two-</a:t>
            </a:r>
            <a:r>
              <a:rPr lang="en-US" sz="2400" b="0" i="0" dirty="0" err="1">
                <a:solidFill>
                  <a:srgbClr val="303030"/>
                </a:solidFill>
                <a:latin typeface="Times New Roman"/>
                <a:ea typeface="Times New Roman"/>
                <a:cs typeface="Times New Roman"/>
                <a:sym typeface="Times New Roman"/>
              </a:rPr>
              <a:t>storey</a:t>
            </a:r>
            <a:r>
              <a:rPr lang="en-US" sz="2400" b="0" i="0" dirty="0">
                <a:solidFill>
                  <a:srgbClr val="303030"/>
                </a:solidFill>
                <a:latin typeface="Times New Roman"/>
                <a:ea typeface="Times New Roman"/>
                <a:cs typeface="Times New Roman"/>
                <a:sym typeface="Times New Roman"/>
              </a:rPr>
              <a:t> buildings, the openings shall not exceed 25 % of the total wall length.[6]</a:t>
            </a:r>
          </a:p>
        </p:txBody>
      </p:sp>
      <p:sp>
        <p:nvSpPr>
          <p:cNvPr id="6" name="Google Shape;130;p3">
            <a:extLst>
              <a:ext uri="{FF2B5EF4-FFF2-40B4-BE49-F238E27FC236}">
                <a16:creationId xmlns:a16="http://schemas.microsoft.com/office/drawing/2014/main" id="{E0EB9532-B6FD-53BB-2789-805E341F889E}"/>
              </a:ext>
            </a:extLst>
          </p:cNvPr>
          <p:cNvSpPr txBox="1"/>
          <p:nvPr/>
        </p:nvSpPr>
        <p:spPr>
          <a:xfrm>
            <a:off x="119756" y="3643073"/>
            <a:ext cx="11260743" cy="2769949"/>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600"/>
              </a:spcBef>
              <a:spcAft>
                <a:spcPts val="600"/>
              </a:spcAft>
              <a:buFont typeface="Arial" panose="020B0604020202020204" pitchFamily="34" charset="0"/>
              <a:buChar char="•"/>
            </a:pPr>
            <a:r>
              <a:rPr lang="en-US" sz="2400" b="0" i="0" dirty="0">
                <a:solidFill>
                  <a:srgbClr val="303030"/>
                </a:solidFill>
                <a:latin typeface="Times New Roman"/>
                <a:ea typeface="Times New Roman"/>
                <a:cs typeface="Times New Roman"/>
                <a:sym typeface="Times New Roman"/>
              </a:rPr>
              <a:t>Openings are to be located away from inside corners by a clear distance equal to at least 1/4th of the height of the opening, but not less than 600mm.[6]</a:t>
            </a:r>
          </a:p>
          <a:p>
            <a:pPr marL="342900" marR="0" lvl="0" indent="-342900" algn="just" rtl="0">
              <a:spcBef>
                <a:spcPts val="600"/>
              </a:spcBef>
              <a:spcAft>
                <a:spcPts val="600"/>
              </a:spcAft>
              <a:buFont typeface="Arial" panose="020B0604020202020204" pitchFamily="34" charset="0"/>
              <a:buChar char="•"/>
            </a:pPr>
            <a:r>
              <a:rPr lang="en-US" sz="2400" b="0" i="0" dirty="0">
                <a:solidFill>
                  <a:srgbClr val="303030"/>
                </a:solidFill>
                <a:latin typeface="Times New Roman"/>
                <a:ea typeface="Times New Roman"/>
                <a:cs typeface="Times New Roman"/>
                <a:sym typeface="Times New Roman"/>
              </a:rPr>
              <a:t>The horizontal distance (pier width) between two openings is to be not less than one-half of the height of the shorter opening but not less than 600mm.[6]</a:t>
            </a:r>
          </a:p>
          <a:p>
            <a:pPr marL="342900" marR="0" lvl="0" indent="-342900" algn="just" rtl="0">
              <a:spcBef>
                <a:spcPts val="600"/>
              </a:spcBef>
              <a:spcAft>
                <a:spcPts val="600"/>
              </a:spcAft>
              <a:buFont typeface="Arial" panose="020B0604020202020204" pitchFamily="34" charset="0"/>
              <a:buChar char="•"/>
            </a:pPr>
            <a:r>
              <a:rPr lang="en-US" sz="2400" b="0" i="0" dirty="0">
                <a:solidFill>
                  <a:srgbClr val="303030"/>
                </a:solidFill>
                <a:latin typeface="Times New Roman"/>
                <a:ea typeface="Times New Roman"/>
                <a:cs typeface="Times New Roman"/>
                <a:sym typeface="Times New Roman"/>
              </a:rPr>
              <a:t>The vertical distance between two openings shall not be less than 600 mm or half the width of the smaller opening, whichever is greater.[6]</a:t>
            </a:r>
          </a:p>
        </p:txBody>
      </p:sp>
    </p:spTree>
    <p:extLst>
      <p:ext uri="{BB962C8B-B14F-4D97-AF65-F5344CB8AC3E}">
        <p14:creationId xmlns:p14="http://schemas.microsoft.com/office/powerpoint/2010/main" val="37962519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CAA1EA-FA4F-3981-65D2-2BC71E92D314}"/>
              </a:ext>
            </a:extLst>
          </p:cNvPr>
          <p:cNvPicPr>
            <a:picLocks noChangeAspect="1"/>
          </p:cNvPicPr>
          <p:nvPr/>
        </p:nvPicPr>
        <p:blipFill rotWithShape="1">
          <a:blip r:embed="rId2"/>
          <a:srcRect l="2786" t="2956" r="10564" b="41639"/>
          <a:stretch/>
        </p:blipFill>
        <p:spPr>
          <a:xfrm>
            <a:off x="0" y="0"/>
            <a:ext cx="7950631" cy="4275912"/>
          </a:xfrm>
          <a:prstGeom prst="rect">
            <a:avLst/>
          </a:prstGeom>
        </p:spPr>
      </p:pic>
      <p:sp>
        <p:nvSpPr>
          <p:cNvPr id="3" name="TextBox 2">
            <a:extLst>
              <a:ext uri="{FF2B5EF4-FFF2-40B4-BE49-F238E27FC236}">
                <a16:creationId xmlns:a16="http://schemas.microsoft.com/office/drawing/2014/main" id="{54BAB60C-A7A9-A170-0F6F-B1AB77A893A0}"/>
              </a:ext>
            </a:extLst>
          </p:cNvPr>
          <p:cNvSpPr txBox="1"/>
          <p:nvPr/>
        </p:nvSpPr>
        <p:spPr>
          <a:xfrm>
            <a:off x="7642025" y="5540029"/>
            <a:ext cx="4692580" cy="923330"/>
          </a:xfrm>
          <a:prstGeom prst="rect">
            <a:avLst/>
          </a:prstGeom>
          <a:noFill/>
        </p:spPr>
        <p:txBody>
          <a:bodyPr wrap="square" rtlCol="0">
            <a:spAutoFit/>
          </a:bodyPr>
          <a:lstStyle/>
          <a:p>
            <a:r>
              <a:rPr lang="en-US" sz="1800" dirty="0">
                <a:latin typeface="Times New Roman" panose="02020603050405020304" pitchFamily="18" charset="0"/>
                <a:cs typeface="Times New Roman" panose="02020603050405020304" pitchFamily="18" charset="0"/>
              </a:rPr>
              <a:t>Figure: Location of Openings(</a:t>
            </a:r>
            <a:r>
              <a:rPr lang="en-US" sz="1800" dirty="0" err="1">
                <a:latin typeface="Times New Roman" panose="02020603050405020304" pitchFamily="18" charset="0"/>
                <a:cs typeface="Times New Roman" panose="02020603050405020304" pitchFamily="18" charset="0"/>
              </a:rPr>
              <a:t>Source:Nepal</a:t>
            </a:r>
            <a:r>
              <a:rPr lang="en-US" sz="1800" dirty="0">
                <a:latin typeface="Times New Roman" panose="02020603050405020304" pitchFamily="18" charset="0"/>
                <a:cs typeface="Times New Roman" panose="02020603050405020304" pitchFamily="18" charset="0"/>
              </a:rPr>
              <a:t> National Building code NBC 203:2015</a:t>
            </a:r>
          </a:p>
          <a:p>
            <a:endParaRPr lang="en-US" sz="18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9E1834A-57B1-B92D-E414-6DBA8DDFD3E6}"/>
              </a:ext>
            </a:extLst>
          </p:cNvPr>
          <p:cNvPicPr>
            <a:picLocks noChangeAspect="1"/>
          </p:cNvPicPr>
          <p:nvPr/>
        </p:nvPicPr>
        <p:blipFill rotWithShape="1">
          <a:blip r:embed="rId2"/>
          <a:srcRect l="18535" t="57652" r="29385" b="12931"/>
          <a:stretch/>
        </p:blipFill>
        <p:spPr>
          <a:xfrm>
            <a:off x="1329733" y="4222058"/>
            <a:ext cx="5548394" cy="2635942"/>
          </a:xfrm>
          <a:prstGeom prst="rect">
            <a:avLst/>
          </a:prstGeom>
        </p:spPr>
      </p:pic>
    </p:spTree>
    <p:extLst>
      <p:ext uri="{BB962C8B-B14F-4D97-AF65-F5344CB8AC3E}">
        <p14:creationId xmlns:p14="http://schemas.microsoft.com/office/powerpoint/2010/main" val="23573376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2" name="Google Shape;130;p3">
            <a:extLst>
              <a:ext uri="{FF2B5EF4-FFF2-40B4-BE49-F238E27FC236}">
                <a16:creationId xmlns:a16="http://schemas.microsoft.com/office/drawing/2014/main" id="{A813E165-3942-8802-5A44-704894245511}"/>
              </a:ext>
            </a:extLst>
          </p:cNvPr>
          <p:cNvSpPr txBox="1"/>
          <p:nvPr/>
        </p:nvSpPr>
        <p:spPr>
          <a:xfrm>
            <a:off x="254667" y="1095741"/>
            <a:ext cx="9324048" cy="2831504"/>
          </a:xfrm>
          <a:prstGeom prst="rect">
            <a:avLst/>
          </a:prstGeom>
          <a:noFill/>
          <a:ln>
            <a:noFill/>
          </a:ln>
        </p:spPr>
        <p:txBody>
          <a:bodyPr spcFirstLastPara="1" wrap="square" lIns="91425" tIns="45700" rIns="91425" bIns="45700" anchor="t" anchorCtr="0">
            <a:spAutoFit/>
          </a:bodyPr>
          <a:lstStyle/>
          <a:p>
            <a:pPr marR="0" lvl="0" algn="just" rtl="0">
              <a:spcBef>
                <a:spcPts val="600"/>
              </a:spcBef>
              <a:spcAft>
                <a:spcPts val="600"/>
              </a:spcAft>
            </a:pPr>
            <a:r>
              <a:rPr lang="en-US" sz="2400" b="0" i="0" dirty="0">
                <a:solidFill>
                  <a:srgbClr val="303030"/>
                </a:solidFill>
                <a:latin typeface="Times New Roman"/>
                <a:ea typeface="Times New Roman"/>
                <a:cs typeface="Times New Roman"/>
                <a:sym typeface="Times New Roman"/>
              </a:rPr>
              <a:t>As the damaging forces during earthquake shaking of the building are directly proportional to the mass of the building, lighter structures will attract less earthquake force, and hence less damage. Lighter materials like timber and bamboo are preferred provided they are available and suitable, considering all other constraints. The wall thickness shall be as low as possible, but in no case less than 230mm for brick masonry and 350mm for stone masonry in mud mortar.[6]</a:t>
            </a:r>
          </a:p>
        </p:txBody>
      </p:sp>
      <p:sp>
        <p:nvSpPr>
          <p:cNvPr id="3" name="Google Shape;133;p3">
            <a:extLst>
              <a:ext uri="{FF2B5EF4-FFF2-40B4-BE49-F238E27FC236}">
                <a16:creationId xmlns:a16="http://schemas.microsoft.com/office/drawing/2014/main" id="{9AD5C2A1-388A-52E8-3F91-9DE6D6C2CED0}"/>
              </a:ext>
            </a:extLst>
          </p:cNvPr>
          <p:cNvSpPr txBox="1"/>
          <p:nvPr/>
        </p:nvSpPr>
        <p:spPr>
          <a:xfrm>
            <a:off x="254668" y="513134"/>
            <a:ext cx="828643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Times New Roman"/>
                <a:ea typeface="Times New Roman"/>
                <a:cs typeface="Times New Roman"/>
                <a:sym typeface="Times New Roman"/>
              </a:rPr>
              <a:t>7. Light Construction</a:t>
            </a:r>
          </a:p>
        </p:txBody>
      </p:sp>
    </p:spTree>
    <p:extLst>
      <p:ext uri="{BB962C8B-B14F-4D97-AF65-F5344CB8AC3E}">
        <p14:creationId xmlns:p14="http://schemas.microsoft.com/office/powerpoint/2010/main" val="25899227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txBox="1"/>
          <p:nvPr/>
        </p:nvSpPr>
        <p:spPr>
          <a:xfrm>
            <a:off x="284814" y="1020052"/>
            <a:ext cx="8641746" cy="120028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Retrofitting in building construction refers to the process of making modifications or enhancements to existing structures to improve their performance, safety, and compliance with modern standards.[7]</a:t>
            </a:r>
            <a:endParaRPr dirty="0"/>
          </a:p>
        </p:txBody>
      </p:sp>
      <p:sp>
        <p:nvSpPr>
          <p:cNvPr id="133" name="Google Shape;133;p3"/>
          <p:cNvSpPr txBox="1"/>
          <p:nvPr/>
        </p:nvSpPr>
        <p:spPr>
          <a:xfrm>
            <a:off x="284813" y="4534"/>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Retrofitting</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284813" y="2344829"/>
            <a:ext cx="11471757" cy="3631723"/>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Font typeface="Arial" panose="020B0604020202020204" pitchFamily="34" charset="0"/>
              <a:buChar char="•"/>
            </a:pPr>
            <a:r>
              <a:rPr lang="en-US" sz="2400" b="0" i="0" dirty="0">
                <a:solidFill>
                  <a:srgbClr val="303030"/>
                </a:solidFill>
                <a:latin typeface="Times New Roman"/>
                <a:ea typeface="Times New Roman"/>
                <a:cs typeface="Times New Roman"/>
                <a:sym typeface="Times New Roman"/>
              </a:rPr>
              <a:t>It involves upgrading various components, such as foundations, materials, and systems, to meet current building codes and to address specific vulnerabilities or </a:t>
            </a:r>
            <a:r>
              <a:rPr lang="en-US" sz="2400" dirty="0">
                <a:solidFill>
                  <a:srgbClr val="303030"/>
                </a:solidFill>
                <a:latin typeface="Times New Roman"/>
                <a:cs typeface="Times New Roman"/>
                <a:sym typeface="Times New Roman"/>
              </a:rPr>
              <a:t>deficiencies identified in the structure.[7]</a:t>
            </a:r>
          </a:p>
          <a:p>
            <a:pPr marL="342900" marR="0" lvl="0" indent="-342900" algn="just" rtl="0">
              <a:spcBef>
                <a:spcPts val="0"/>
              </a:spcBef>
              <a:spcAft>
                <a:spcPts val="0"/>
              </a:spcAft>
              <a:buFont typeface="Arial" panose="020B0604020202020204" pitchFamily="34" charset="0"/>
              <a:buChar char="•"/>
            </a:pPr>
            <a:r>
              <a:rPr lang="en-US" sz="2400" dirty="0">
                <a:solidFill>
                  <a:srgbClr val="303030"/>
                </a:solidFill>
                <a:latin typeface="Times New Roman"/>
                <a:cs typeface="Times New Roman"/>
              </a:rPr>
              <a:t>Retrofitting can be an effective way to improve the energy efficiency and sustainability of existing buildings and homes.[7]</a:t>
            </a:r>
          </a:p>
          <a:p>
            <a:pPr marL="342900" marR="0" lvl="0" indent="-342900" algn="just" rtl="0">
              <a:spcBef>
                <a:spcPts val="0"/>
              </a:spcBef>
              <a:spcAft>
                <a:spcPts val="0"/>
              </a:spcAft>
              <a:buFont typeface="Arial" panose="020B0604020202020204" pitchFamily="34" charset="0"/>
              <a:buChar char="•"/>
            </a:pPr>
            <a:r>
              <a:rPr lang="en-US" sz="2400" dirty="0">
                <a:solidFill>
                  <a:srgbClr val="303030"/>
                </a:solidFill>
                <a:latin typeface="Times New Roman"/>
                <a:cs typeface="Times New Roman"/>
              </a:rPr>
              <a:t>By reducing energy consumption and reducing waste, retrofitting can also help reduce environmental impact and save property owners money on utility bills.</a:t>
            </a:r>
          </a:p>
          <a:p>
            <a:pPr marL="342900" marR="0" lvl="0" indent="-342900" algn="just" rtl="0">
              <a:spcBef>
                <a:spcPts val="0"/>
              </a:spcBef>
              <a:spcAft>
                <a:spcPts val="0"/>
              </a:spcAft>
              <a:buFont typeface="Arial" panose="020B0604020202020204" pitchFamily="34" charset="0"/>
              <a:buChar char="•"/>
            </a:pPr>
            <a:r>
              <a:rPr lang="en-US" sz="2400" dirty="0">
                <a:solidFill>
                  <a:srgbClr val="303030"/>
                </a:solidFill>
                <a:latin typeface="Times New Roman"/>
                <a:cs typeface="Times New Roman"/>
              </a:rPr>
              <a:t>Retrofitting of RCC structural members is carried out to regain the strength of deteriorated structural concrete elements.[7]</a:t>
            </a:r>
          </a:p>
          <a:p>
            <a:pPr marL="342900" marR="0" lvl="0" indent="-342900" algn="just" rtl="0">
              <a:spcBef>
                <a:spcPts val="0"/>
              </a:spcBef>
              <a:spcAft>
                <a:spcPts val="0"/>
              </a:spcAft>
              <a:buFont typeface="Arial" panose="020B0604020202020204" pitchFamily="34" charset="0"/>
              <a:buChar char="•"/>
            </a:pPr>
            <a:endParaRPr dirty="0"/>
          </a:p>
        </p:txBody>
      </p:sp>
      <p:sp>
        <p:nvSpPr>
          <p:cNvPr id="3" name="Google Shape;130;p3">
            <a:extLst>
              <a:ext uri="{FF2B5EF4-FFF2-40B4-BE49-F238E27FC236}">
                <a16:creationId xmlns:a16="http://schemas.microsoft.com/office/drawing/2014/main" id="{39814FB5-D937-1562-B6CF-729D7E270402}"/>
              </a:ext>
            </a:extLst>
          </p:cNvPr>
          <p:cNvSpPr txBox="1"/>
          <p:nvPr/>
        </p:nvSpPr>
        <p:spPr>
          <a:xfrm>
            <a:off x="284814" y="5837948"/>
            <a:ext cx="11381322" cy="83095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The main goal of retrofitting is to stabilize the current structure of buildings and make them earthquake resistant.[7]</a:t>
            </a:r>
          </a:p>
        </p:txBody>
      </p:sp>
    </p:spTree>
    <p:extLst>
      <p:ext uri="{BB962C8B-B14F-4D97-AF65-F5344CB8AC3E}">
        <p14:creationId xmlns:p14="http://schemas.microsoft.com/office/powerpoint/2010/main" val="6743845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txBox="1"/>
          <p:nvPr/>
        </p:nvSpPr>
        <p:spPr>
          <a:xfrm>
            <a:off x="284814" y="1020052"/>
            <a:ext cx="8641746" cy="156962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The purpose of retrofitting in building construction is multifaceted, encompassing various objectives aimed at enhancing the safety, functionality, and resilience of existing structures. Key purposes of retrofitting include:[7]</a:t>
            </a:r>
            <a:endParaRPr dirty="0"/>
          </a:p>
        </p:txBody>
      </p:sp>
      <p:sp>
        <p:nvSpPr>
          <p:cNvPr id="133" name="Google Shape;133;p3"/>
          <p:cNvSpPr txBox="1"/>
          <p:nvPr/>
        </p:nvSpPr>
        <p:spPr>
          <a:xfrm>
            <a:off x="284814" y="329619"/>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Purpose of Retrofitting</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179883" y="2481881"/>
            <a:ext cx="11471757" cy="4154943"/>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Font typeface="Arial" panose="020B0604020202020204" pitchFamily="34" charset="0"/>
              <a:buChar char="•"/>
            </a:pPr>
            <a:r>
              <a:rPr lang="en-US" sz="2400" b="1" i="0" dirty="0">
                <a:solidFill>
                  <a:srgbClr val="303030"/>
                </a:solidFill>
                <a:latin typeface="Times New Roman"/>
                <a:ea typeface="Times New Roman"/>
                <a:cs typeface="Times New Roman"/>
                <a:sym typeface="Times New Roman"/>
              </a:rPr>
              <a:t>Structural Strengthening</a:t>
            </a:r>
            <a:r>
              <a:rPr lang="en-US" sz="2400" b="0" i="0" dirty="0">
                <a:solidFill>
                  <a:srgbClr val="303030"/>
                </a:solidFill>
                <a:latin typeface="Times New Roman"/>
                <a:ea typeface="Times New Roman"/>
                <a:cs typeface="Times New Roman"/>
                <a:sym typeface="Times New Roman"/>
              </a:rPr>
              <a:t>: Addressing and reinforcing structural deficiencies to enhance a building's ability to withstand various loads and environmental forces</a:t>
            </a:r>
            <a:r>
              <a:rPr lang="en-US" sz="2400" dirty="0">
                <a:solidFill>
                  <a:srgbClr val="303030"/>
                </a:solidFill>
                <a:latin typeface="Times New Roman"/>
                <a:cs typeface="Times New Roman"/>
                <a:sym typeface="Times New Roman"/>
              </a:rPr>
              <a:t>.[7]</a:t>
            </a:r>
          </a:p>
          <a:p>
            <a:pPr marL="342900" marR="0" lvl="0" indent="-342900" algn="just" rtl="0">
              <a:spcBef>
                <a:spcPts val="0"/>
              </a:spcBef>
              <a:spcAft>
                <a:spcPts val="0"/>
              </a:spcAft>
              <a:buFont typeface="Arial" panose="020B0604020202020204" pitchFamily="34" charset="0"/>
              <a:buChar char="•"/>
            </a:pPr>
            <a:r>
              <a:rPr lang="en-US" sz="2400" b="1" dirty="0">
                <a:solidFill>
                  <a:srgbClr val="303030"/>
                </a:solidFill>
                <a:latin typeface="Times New Roman"/>
                <a:cs typeface="Times New Roman"/>
                <a:sym typeface="Times New Roman"/>
              </a:rPr>
              <a:t>Seismic Resilience</a:t>
            </a:r>
            <a:r>
              <a:rPr lang="en-US" sz="2400" dirty="0">
                <a:solidFill>
                  <a:srgbClr val="303030"/>
                </a:solidFill>
                <a:latin typeface="Times New Roman"/>
                <a:cs typeface="Times New Roman"/>
                <a:sym typeface="Times New Roman"/>
              </a:rPr>
              <a:t>: Implementing measures to improve a building's capacity to resist seismic forces, reducing the risk of damage or collapse during earthquakes.[7]</a:t>
            </a:r>
          </a:p>
          <a:p>
            <a:pPr marL="342900" marR="0" lvl="0" indent="-342900" algn="just" rtl="0">
              <a:spcBef>
                <a:spcPts val="0"/>
              </a:spcBef>
              <a:spcAft>
                <a:spcPts val="0"/>
              </a:spcAft>
              <a:buFont typeface="Arial" panose="020B0604020202020204" pitchFamily="34" charset="0"/>
              <a:buChar char="•"/>
            </a:pPr>
            <a:r>
              <a:rPr lang="en-US" sz="2400" b="1" dirty="0">
                <a:solidFill>
                  <a:srgbClr val="303030"/>
                </a:solidFill>
                <a:latin typeface="Times New Roman"/>
                <a:cs typeface="Times New Roman"/>
                <a:sym typeface="Times New Roman"/>
              </a:rPr>
              <a:t>Code Compliance</a:t>
            </a:r>
            <a:r>
              <a:rPr lang="en-US" sz="2400" dirty="0">
                <a:solidFill>
                  <a:srgbClr val="303030"/>
                </a:solidFill>
                <a:latin typeface="Times New Roman"/>
                <a:cs typeface="Times New Roman"/>
                <a:sym typeface="Times New Roman"/>
              </a:rPr>
              <a:t>: Ensuring that existing structures meet or exceed current building codes and safety standards to guarantee occupant safety and well-being.[7]</a:t>
            </a:r>
          </a:p>
          <a:p>
            <a:pPr marL="342900" marR="0" lvl="0" indent="-342900" algn="just" rtl="0">
              <a:spcBef>
                <a:spcPts val="0"/>
              </a:spcBef>
              <a:spcAft>
                <a:spcPts val="0"/>
              </a:spcAft>
              <a:buFont typeface="Arial" panose="020B0604020202020204" pitchFamily="34" charset="0"/>
              <a:buChar char="•"/>
            </a:pPr>
            <a:r>
              <a:rPr lang="en-US" sz="2400" b="1" dirty="0">
                <a:solidFill>
                  <a:srgbClr val="303030"/>
                </a:solidFill>
                <a:latin typeface="Times New Roman"/>
                <a:cs typeface="Times New Roman"/>
                <a:sym typeface="Times New Roman"/>
              </a:rPr>
              <a:t>Modernization</a:t>
            </a:r>
            <a:r>
              <a:rPr lang="en-US" sz="2400" dirty="0">
                <a:solidFill>
                  <a:srgbClr val="303030"/>
                </a:solidFill>
                <a:latin typeface="Times New Roman"/>
                <a:cs typeface="Times New Roman"/>
                <a:sym typeface="Times New Roman"/>
              </a:rPr>
              <a:t>: Upgrading outdated components or systems to align with contemporary technologies and construction practices, promoting overall efficiency and functionality.[7]</a:t>
            </a:r>
          </a:p>
          <a:p>
            <a:pPr marL="342900" marR="0" lvl="0" indent="-342900" algn="just" rtl="0">
              <a:spcBef>
                <a:spcPts val="0"/>
              </a:spcBef>
              <a:spcAft>
                <a:spcPts val="0"/>
              </a:spcAft>
              <a:buFont typeface="Arial" panose="020B0604020202020204" pitchFamily="34" charset="0"/>
              <a:buChar char="•"/>
            </a:pPr>
            <a:r>
              <a:rPr lang="en-US" sz="2400" b="1" dirty="0">
                <a:solidFill>
                  <a:srgbClr val="303030"/>
                </a:solidFill>
                <a:latin typeface="Times New Roman"/>
                <a:cs typeface="Times New Roman"/>
                <a:sym typeface="Times New Roman"/>
              </a:rPr>
              <a:t>Extension of Lifespan</a:t>
            </a:r>
            <a:r>
              <a:rPr lang="en-US" sz="2400" dirty="0">
                <a:solidFill>
                  <a:srgbClr val="303030"/>
                </a:solidFill>
                <a:latin typeface="Times New Roman"/>
                <a:cs typeface="Times New Roman"/>
                <a:sym typeface="Times New Roman"/>
              </a:rPr>
              <a:t>: Prolonging the useful life of a building by mitigating the effects of aging, wear and tear, and environmental factors.[7]</a:t>
            </a:r>
            <a:endParaRPr dirty="0"/>
          </a:p>
        </p:txBody>
      </p:sp>
    </p:spTree>
    <p:extLst>
      <p:ext uri="{BB962C8B-B14F-4D97-AF65-F5344CB8AC3E}">
        <p14:creationId xmlns:p14="http://schemas.microsoft.com/office/powerpoint/2010/main" val="35277787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284814" y="329619"/>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Purpose of Retrofitting</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135268" y="1268337"/>
            <a:ext cx="11471757" cy="5262939"/>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Font typeface="Arial" panose="020B0604020202020204" pitchFamily="34" charset="0"/>
              <a:buChar char="•"/>
            </a:pPr>
            <a:r>
              <a:rPr lang="en-US" sz="2400" b="1" i="0" dirty="0">
                <a:solidFill>
                  <a:srgbClr val="303030"/>
                </a:solidFill>
                <a:latin typeface="Times New Roman"/>
                <a:ea typeface="Times New Roman"/>
                <a:cs typeface="Times New Roman"/>
                <a:sym typeface="Times New Roman"/>
              </a:rPr>
              <a:t>Energy Efficiency</a:t>
            </a:r>
            <a:r>
              <a:rPr lang="en-US" sz="2400" b="0" i="0" dirty="0">
                <a:solidFill>
                  <a:srgbClr val="303030"/>
                </a:solidFill>
                <a:latin typeface="Times New Roman"/>
                <a:ea typeface="Times New Roman"/>
                <a:cs typeface="Times New Roman"/>
                <a:sym typeface="Times New Roman"/>
              </a:rPr>
              <a:t>: Introducing energy-efficient technologies and materials to improve the building's environmental performance and reduce operational costs.[7]</a:t>
            </a:r>
          </a:p>
          <a:p>
            <a:pPr marL="342900" marR="0" lvl="0" indent="-342900" algn="just" rtl="0">
              <a:spcBef>
                <a:spcPts val="0"/>
              </a:spcBef>
              <a:spcAft>
                <a:spcPts val="0"/>
              </a:spcAft>
              <a:buFont typeface="Arial" panose="020B0604020202020204" pitchFamily="34" charset="0"/>
              <a:buChar char="•"/>
            </a:pPr>
            <a:r>
              <a:rPr lang="en-US" sz="2400" b="1" dirty="0">
                <a:solidFill>
                  <a:srgbClr val="303030"/>
                </a:solidFill>
                <a:latin typeface="Times New Roman"/>
                <a:cs typeface="Times New Roman"/>
                <a:sym typeface="Times New Roman"/>
              </a:rPr>
              <a:t>Adaptation to Changing Needs</a:t>
            </a:r>
            <a:r>
              <a:rPr lang="en-US" sz="2400" dirty="0">
                <a:solidFill>
                  <a:srgbClr val="303030"/>
                </a:solidFill>
                <a:latin typeface="Times New Roman"/>
                <a:cs typeface="Times New Roman"/>
                <a:sym typeface="Times New Roman"/>
              </a:rPr>
              <a:t>: Modifying structures to accommodate changes in occupancy, functionality, or usage requirements without the need for complete reconstruction.[7]</a:t>
            </a:r>
          </a:p>
          <a:p>
            <a:pPr marL="342900" marR="0" lvl="0" indent="-342900" algn="just" rtl="0">
              <a:spcBef>
                <a:spcPts val="0"/>
              </a:spcBef>
              <a:spcAft>
                <a:spcPts val="0"/>
              </a:spcAft>
              <a:buFont typeface="Arial" panose="020B0604020202020204" pitchFamily="34" charset="0"/>
              <a:buChar char="•"/>
            </a:pPr>
            <a:r>
              <a:rPr lang="en-US" sz="2400" b="1" dirty="0">
                <a:solidFill>
                  <a:srgbClr val="303030"/>
                </a:solidFill>
                <a:latin typeface="Times New Roman"/>
                <a:cs typeface="Times New Roman"/>
                <a:sym typeface="Times New Roman"/>
              </a:rPr>
              <a:t>Mitigation of Hazards</a:t>
            </a:r>
            <a:r>
              <a:rPr lang="en-US" sz="2400" dirty="0">
                <a:solidFill>
                  <a:srgbClr val="303030"/>
                </a:solidFill>
                <a:latin typeface="Times New Roman"/>
                <a:cs typeface="Times New Roman"/>
                <a:sym typeface="Times New Roman"/>
              </a:rPr>
              <a:t>: Minimizing risks associated with natural disasters, such as earthquakes, floods, or hurricanes, by implementing measures that reduce vulnerability.[7]</a:t>
            </a:r>
          </a:p>
          <a:p>
            <a:pPr marL="342900" marR="0" lvl="0" indent="-342900" algn="just" rtl="0">
              <a:spcBef>
                <a:spcPts val="0"/>
              </a:spcBef>
              <a:spcAft>
                <a:spcPts val="0"/>
              </a:spcAft>
              <a:buFont typeface="Arial" panose="020B0604020202020204" pitchFamily="34" charset="0"/>
              <a:buChar char="•"/>
            </a:pPr>
            <a:r>
              <a:rPr lang="en-US" sz="2400" b="1" dirty="0">
                <a:solidFill>
                  <a:srgbClr val="303030"/>
                </a:solidFill>
                <a:latin typeface="Times New Roman"/>
                <a:cs typeface="Times New Roman"/>
                <a:sym typeface="Times New Roman"/>
              </a:rPr>
              <a:t>Preservation of Heritage Buildings</a:t>
            </a:r>
            <a:r>
              <a:rPr lang="en-US" sz="2400" dirty="0">
                <a:solidFill>
                  <a:srgbClr val="303030"/>
                </a:solidFill>
                <a:latin typeface="Times New Roman"/>
                <a:cs typeface="Times New Roman"/>
                <a:sym typeface="Times New Roman"/>
              </a:rPr>
              <a:t>: Safeguarding the historical and cultural significance of older structures by retrofitting to meet modern safety standards while preserving their original character.[7]</a:t>
            </a:r>
          </a:p>
          <a:p>
            <a:pPr marL="342900" marR="0" lvl="0" indent="-342900" algn="just" rtl="0">
              <a:spcBef>
                <a:spcPts val="0"/>
              </a:spcBef>
              <a:spcAft>
                <a:spcPts val="0"/>
              </a:spcAft>
              <a:buFont typeface="Arial" panose="020B0604020202020204" pitchFamily="34" charset="0"/>
              <a:buChar char="•"/>
            </a:pPr>
            <a:r>
              <a:rPr lang="en-US" sz="2400" b="1" dirty="0">
                <a:solidFill>
                  <a:srgbClr val="303030"/>
                </a:solidFill>
                <a:latin typeface="Times New Roman"/>
                <a:cs typeface="Times New Roman"/>
                <a:sym typeface="Times New Roman"/>
              </a:rPr>
              <a:t>Cost-Effective Alternative</a:t>
            </a:r>
            <a:r>
              <a:rPr lang="en-US" sz="2400" dirty="0">
                <a:solidFill>
                  <a:srgbClr val="303030"/>
                </a:solidFill>
                <a:latin typeface="Times New Roman"/>
                <a:cs typeface="Times New Roman"/>
                <a:sym typeface="Times New Roman"/>
              </a:rPr>
              <a:t>: Offering a cost-effective solution compared to the construction of entirely new buildings, especially when dealing with structures of historical or architectural importance.[7]</a:t>
            </a:r>
          </a:p>
        </p:txBody>
      </p:sp>
    </p:spTree>
    <p:extLst>
      <p:ext uri="{BB962C8B-B14F-4D97-AF65-F5344CB8AC3E}">
        <p14:creationId xmlns:p14="http://schemas.microsoft.com/office/powerpoint/2010/main" val="15266629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txBox="1"/>
          <p:nvPr/>
        </p:nvSpPr>
        <p:spPr>
          <a:xfrm>
            <a:off x="284814" y="1020052"/>
            <a:ext cx="7331838" cy="83095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The following are the most common method of retrofitting a building:[7]</a:t>
            </a:r>
            <a:endParaRPr dirty="0"/>
          </a:p>
        </p:txBody>
      </p:sp>
      <p:sp>
        <p:nvSpPr>
          <p:cNvPr id="133" name="Google Shape;133;p3"/>
          <p:cNvSpPr txBox="1"/>
          <p:nvPr/>
        </p:nvSpPr>
        <p:spPr>
          <a:xfrm>
            <a:off x="284814" y="329619"/>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Common Retrofitting Techniques:</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284814" y="1895110"/>
            <a:ext cx="11471757" cy="3046948"/>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Font typeface="+mj-lt"/>
              <a:buAutoNum type="arabicPeriod"/>
            </a:pPr>
            <a:r>
              <a:rPr lang="en-US" sz="2400" i="0" dirty="0">
                <a:solidFill>
                  <a:srgbClr val="303030"/>
                </a:solidFill>
                <a:latin typeface="Times New Roman"/>
                <a:ea typeface="Times New Roman"/>
                <a:cs typeface="Times New Roman"/>
                <a:sym typeface="Times New Roman"/>
              </a:rPr>
              <a:t>Adding New Shear Wall</a:t>
            </a:r>
          </a:p>
          <a:p>
            <a:pPr marL="457200" marR="0" lvl="0" indent="-457200" algn="just" rtl="0">
              <a:spcBef>
                <a:spcPts val="0"/>
              </a:spcBef>
              <a:spcAft>
                <a:spcPts val="0"/>
              </a:spcAft>
              <a:buFont typeface="+mj-lt"/>
              <a:buAutoNum type="arabicPeriod"/>
            </a:pPr>
            <a:r>
              <a:rPr lang="en-US" sz="2400" i="0" dirty="0">
                <a:solidFill>
                  <a:srgbClr val="303030"/>
                </a:solidFill>
                <a:latin typeface="Times New Roman"/>
                <a:ea typeface="Times New Roman"/>
                <a:cs typeface="Times New Roman"/>
                <a:sym typeface="Times New Roman"/>
              </a:rPr>
              <a:t>Adding Steel Bracing</a:t>
            </a:r>
          </a:p>
          <a:p>
            <a:pPr marL="457200" marR="0" lvl="0" indent="-457200" algn="just" rtl="0">
              <a:spcBef>
                <a:spcPts val="0"/>
              </a:spcBef>
              <a:spcAft>
                <a:spcPts val="0"/>
              </a:spcAft>
              <a:buFont typeface="+mj-lt"/>
              <a:buAutoNum type="arabicPeriod"/>
            </a:pPr>
            <a:r>
              <a:rPr lang="en-US" sz="2400" i="0" dirty="0">
                <a:solidFill>
                  <a:srgbClr val="303030"/>
                </a:solidFill>
                <a:latin typeface="Times New Roman"/>
                <a:ea typeface="Times New Roman"/>
                <a:cs typeface="Times New Roman"/>
                <a:sym typeface="Times New Roman"/>
              </a:rPr>
              <a:t>Wall Thickening Technique</a:t>
            </a:r>
          </a:p>
          <a:p>
            <a:pPr marL="457200" marR="0" lvl="0" indent="-457200" algn="just" rtl="0">
              <a:spcBef>
                <a:spcPts val="0"/>
              </a:spcBef>
              <a:spcAft>
                <a:spcPts val="0"/>
              </a:spcAft>
              <a:buFont typeface="+mj-lt"/>
              <a:buAutoNum type="arabicPeriod"/>
            </a:pPr>
            <a:r>
              <a:rPr lang="en-US" sz="2400" i="0" dirty="0">
                <a:solidFill>
                  <a:srgbClr val="303030"/>
                </a:solidFill>
                <a:latin typeface="Times New Roman"/>
                <a:ea typeface="Times New Roman"/>
                <a:cs typeface="Times New Roman"/>
                <a:sym typeface="Times New Roman"/>
              </a:rPr>
              <a:t>Base Isolation Technique</a:t>
            </a:r>
          </a:p>
          <a:p>
            <a:pPr marL="457200" marR="0" lvl="0" indent="-457200" algn="just" rtl="0">
              <a:spcBef>
                <a:spcPts val="0"/>
              </a:spcBef>
              <a:spcAft>
                <a:spcPts val="0"/>
              </a:spcAft>
              <a:buFont typeface="+mj-lt"/>
              <a:buAutoNum type="arabicPeriod"/>
            </a:pPr>
            <a:r>
              <a:rPr lang="en-US" sz="2400" i="0" dirty="0">
                <a:solidFill>
                  <a:srgbClr val="303030"/>
                </a:solidFill>
                <a:latin typeface="Times New Roman"/>
                <a:ea typeface="Times New Roman"/>
                <a:cs typeface="Times New Roman"/>
                <a:sym typeface="Times New Roman"/>
              </a:rPr>
              <a:t>Jacketing Method</a:t>
            </a:r>
          </a:p>
          <a:p>
            <a:pPr marL="457200" marR="0" lvl="0" indent="-457200" algn="just" rtl="0">
              <a:spcBef>
                <a:spcPts val="0"/>
              </a:spcBef>
              <a:spcAft>
                <a:spcPts val="0"/>
              </a:spcAft>
              <a:buFont typeface="+mj-lt"/>
              <a:buAutoNum type="arabicPeriod"/>
            </a:pPr>
            <a:r>
              <a:rPr lang="en-US" sz="2400" i="0" dirty="0">
                <a:solidFill>
                  <a:srgbClr val="303030"/>
                </a:solidFill>
                <a:latin typeface="Times New Roman"/>
                <a:ea typeface="Times New Roman"/>
                <a:cs typeface="Times New Roman"/>
                <a:sym typeface="Times New Roman"/>
              </a:rPr>
              <a:t>Fiber Reinforced Polymer (FRP)</a:t>
            </a:r>
          </a:p>
          <a:p>
            <a:pPr marL="457200" marR="0" lvl="0" indent="-457200" algn="just" rtl="0">
              <a:spcBef>
                <a:spcPts val="0"/>
              </a:spcBef>
              <a:spcAft>
                <a:spcPts val="0"/>
              </a:spcAft>
              <a:buFont typeface="+mj-lt"/>
              <a:buAutoNum type="arabicPeriod"/>
            </a:pPr>
            <a:r>
              <a:rPr lang="en-US" sz="2400" i="0" dirty="0">
                <a:solidFill>
                  <a:srgbClr val="303030"/>
                </a:solidFill>
                <a:latin typeface="Times New Roman"/>
                <a:ea typeface="Times New Roman"/>
                <a:cs typeface="Times New Roman"/>
                <a:sym typeface="Times New Roman"/>
              </a:rPr>
              <a:t>Epoxy Injection Method</a:t>
            </a:r>
          </a:p>
          <a:p>
            <a:pPr marL="457200" marR="0" lvl="0" indent="-457200" algn="just" rtl="0">
              <a:spcBef>
                <a:spcPts val="0"/>
              </a:spcBef>
              <a:spcAft>
                <a:spcPts val="0"/>
              </a:spcAft>
              <a:buFont typeface="+mj-lt"/>
              <a:buAutoNum type="arabicPeriod"/>
            </a:pPr>
            <a:r>
              <a:rPr lang="en-US" sz="2400" i="0" dirty="0">
                <a:solidFill>
                  <a:srgbClr val="303030"/>
                </a:solidFill>
                <a:latin typeface="Times New Roman"/>
                <a:ea typeface="Times New Roman"/>
                <a:cs typeface="Times New Roman"/>
                <a:sym typeface="Times New Roman"/>
              </a:rPr>
              <a:t>External Plate Bonding</a:t>
            </a:r>
          </a:p>
        </p:txBody>
      </p:sp>
    </p:spTree>
    <p:extLst>
      <p:ext uri="{BB962C8B-B14F-4D97-AF65-F5344CB8AC3E}">
        <p14:creationId xmlns:p14="http://schemas.microsoft.com/office/powerpoint/2010/main" val="30912941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284814" y="329619"/>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kumimoji="0" lang="en-US" sz="36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1. Adding New Shear Wall</a:t>
            </a:r>
            <a:r>
              <a:rPr lang="en-US" sz="3600" dirty="0">
                <a:solidFill>
                  <a:schemeClr val="dk1"/>
                </a:solidFill>
                <a:latin typeface="Times New Roman"/>
                <a:ea typeface="Times New Roman"/>
                <a:cs typeface="Times New Roman"/>
                <a:sym typeface="Times New Roman"/>
              </a:rPr>
              <a:t>:</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284815" y="1151532"/>
            <a:ext cx="5811185" cy="4401164"/>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This is a frequently used technique for retrofitting of a building of non-ductile reinforced concrete frame buildings.[7]</a:t>
            </a:r>
          </a:p>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The elements can be either cast-in-place or pre-cast concrete elements.[7]</a:t>
            </a:r>
          </a:p>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New elements preferably are placed at the exterior of the building.[7]</a:t>
            </a:r>
          </a:p>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This method is not preferred in the interior of the structure to avoid interior moldings.[7]</a:t>
            </a:r>
          </a:p>
        </p:txBody>
      </p:sp>
      <p:pic>
        <p:nvPicPr>
          <p:cNvPr id="3" name="Picture 2" descr="Adding New Shear Wall to Building to Retrofitting of Building">
            <a:extLst>
              <a:ext uri="{FF2B5EF4-FFF2-40B4-BE49-F238E27FC236}">
                <a16:creationId xmlns:a16="http://schemas.microsoft.com/office/drawing/2014/main" id="{73B3847C-3124-17D7-6A56-C21148494E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7128" y="975950"/>
            <a:ext cx="4469130" cy="44691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DBF10C9-6CE3-0EE1-00C6-9CCF9C197B28}"/>
              </a:ext>
            </a:extLst>
          </p:cNvPr>
          <p:cNvSpPr txBox="1"/>
          <p:nvPr/>
        </p:nvSpPr>
        <p:spPr>
          <a:xfrm>
            <a:off x="7363104" y="5968089"/>
            <a:ext cx="4469130" cy="719171"/>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hlinkClick r:id="rId4"/>
              </a:rPr>
              <a:t>https://civiconcepts.com/blog/retrofitting</a:t>
            </a: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90000"/>
              </a:lnSpc>
              <a:spcBef>
                <a:spcPts val="1000"/>
              </a:spcBef>
              <a:spcAft>
                <a:spcPts val="0"/>
              </a:spcAft>
              <a:buClrTx/>
              <a:buSzTx/>
              <a:tabLst/>
              <a:defRPr/>
            </a:pP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424FF1A9-7707-E67A-9627-15594BB8ED84}"/>
              </a:ext>
            </a:extLst>
          </p:cNvPr>
          <p:cNvSpPr txBox="1"/>
          <p:nvPr/>
        </p:nvSpPr>
        <p:spPr>
          <a:xfrm>
            <a:off x="7363104" y="5552696"/>
            <a:ext cx="4469130" cy="307777"/>
          </a:xfrm>
          <a:prstGeom prst="rect">
            <a:avLst/>
          </a:prstGeom>
          <a:noFill/>
        </p:spPr>
        <p:txBody>
          <a:bodyPr wrap="square" rtlCol="0">
            <a:spAutoFit/>
          </a:bodyPr>
          <a:lstStyle/>
          <a:p>
            <a:r>
              <a:rPr lang="en-US" dirty="0" err="1"/>
              <a:t>Figure:shear</a:t>
            </a:r>
            <a:r>
              <a:rPr lang="en-US" dirty="0"/>
              <a:t> wall (Source: </a:t>
            </a:r>
            <a:r>
              <a:rPr lang="en-US" dirty="0" err="1"/>
              <a:t>Civiconcepts</a:t>
            </a:r>
            <a:r>
              <a:rPr lang="en-US" dirty="0"/>
              <a:t>(n.d.):Online</a:t>
            </a:r>
          </a:p>
        </p:txBody>
      </p:sp>
    </p:spTree>
    <p:extLst>
      <p:ext uri="{BB962C8B-B14F-4D97-AF65-F5344CB8AC3E}">
        <p14:creationId xmlns:p14="http://schemas.microsoft.com/office/powerpoint/2010/main" val="9695469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284814" y="329619"/>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kern="100" dirty="0">
                <a:solidFill>
                  <a:prstClr val="black"/>
                </a:solidFill>
                <a:latin typeface="Times New Roman" panose="02020603050405020304" pitchFamily="18" charset="0"/>
                <a:ea typeface="宋体" panose="02010600030101010101" pitchFamily="2" charset="-122"/>
                <a:cs typeface="+mn-cs"/>
              </a:rPr>
              <a:t>2</a:t>
            </a:r>
            <a:r>
              <a:rPr kumimoji="0" lang="en-US" sz="36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 Adding Steel Bracing</a:t>
            </a:r>
            <a:r>
              <a:rPr lang="en-US" sz="3600" dirty="0">
                <a:solidFill>
                  <a:schemeClr val="dk1"/>
                </a:solidFill>
                <a:latin typeface="Times New Roman"/>
                <a:ea typeface="Times New Roman"/>
                <a:cs typeface="Times New Roman"/>
                <a:sym typeface="Times New Roman"/>
              </a:rPr>
              <a:t>:</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284815" y="1151532"/>
            <a:ext cx="5546359" cy="3354724"/>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Steel bracing is a widely employed retrofitting technique designed to reinforce existing structures and improve their resistance to lateral forces.[7]</a:t>
            </a:r>
          </a:p>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This technique involves the strategic installation of steel braces within a building to enhance its overall stability and performance.[7]</a:t>
            </a:r>
          </a:p>
        </p:txBody>
      </p:sp>
      <p:sp>
        <p:nvSpPr>
          <p:cNvPr id="4" name="TextBox 3">
            <a:extLst>
              <a:ext uri="{FF2B5EF4-FFF2-40B4-BE49-F238E27FC236}">
                <a16:creationId xmlns:a16="http://schemas.microsoft.com/office/drawing/2014/main" id="{FDBF10C9-6CE3-0EE1-00C6-9CCF9C197B28}"/>
              </a:ext>
            </a:extLst>
          </p:cNvPr>
          <p:cNvSpPr txBox="1"/>
          <p:nvPr/>
        </p:nvSpPr>
        <p:spPr>
          <a:xfrm>
            <a:off x="7152915" y="6106376"/>
            <a:ext cx="4469130" cy="968470"/>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hlinkClick r:id="rId3"/>
              </a:rPr>
              <a:t>https://engineeringdiscoveries.com/types-of-bracing-system-used-in-steel-structures/</a:t>
            </a: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90000"/>
              </a:lnSpc>
              <a:spcBef>
                <a:spcPts val="1000"/>
              </a:spcBef>
              <a:spcAft>
                <a:spcPts val="0"/>
              </a:spcAft>
              <a:buClrTx/>
              <a:buSzTx/>
              <a:tabLst/>
              <a:defRPr/>
            </a:pP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Picture 4">
            <a:extLst>
              <a:ext uri="{FF2B5EF4-FFF2-40B4-BE49-F238E27FC236}">
                <a16:creationId xmlns:a16="http://schemas.microsoft.com/office/drawing/2014/main" id="{5448B095-5A3B-7E56-751B-6CDD3D8290B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057237" y="986686"/>
            <a:ext cx="4564808" cy="456480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8F4224F-592A-E15C-1542-8693D859C86B}"/>
              </a:ext>
            </a:extLst>
          </p:cNvPr>
          <p:cNvSpPr txBox="1"/>
          <p:nvPr/>
        </p:nvSpPr>
        <p:spPr>
          <a:xfrm>
            <a:off x="7135318" y="5639284"/>
            <a:ext cx="4227226" cy="523220"/>
          </a:xfrm>
          <a:prstGeom prst="rect">
            <a:avLst/>
          </a:prstGeom>
          <a:noFill/>
        </p:spPr>
        <p:txBody>
          <a:bodyPr wrap="square" rtlCol="0">
            <a:spAutoFit/>
          </a:bodyPr>
          <a:lstStyle/>
          <a:p>
            <a:r>
              <a:rPr lang="en-US" dirty="0"/>
              <a:t>Figure: Steel Bracing(</a:t>
            </a:r>
            <a:r>
              <a:rPr lang="en-US" dirty="0" err="1"/>
              <a:t>Source:Engineering</a:t>
            </a:r>
            <a:r>
              <a:rPr lang="en-US" dirty="0"/>
              <a:t> Discoveries(n.d.): Online)</a:t>
            </a:r>
          </a:p>
        </p:txBody>
      </p:sp>
    </p:spTree>
    <p:extLst>
      <p:ext uri="{BB962C8B-B14F-4D97-AF65-F5344CB8AC3E}">
        <p14:creationId xmlns:p14="http://schemas.microsoft.com/office/powerpoint/2010/main" val="30456118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3" name="Picture 2">
            <a:extLst>
              <a:ext uri="{FF2B5EF4-FFF2-40B4-BE49-F238E27FC236}">
                <a16:creationId xmlns:a16="http://schemas.microsoft.com/office/drawing/2014/main" id="{35A1042C-5A78-FC97-8BB7-28C3605DCFE4}"/>
              </a:ext>
            </a:extLst>
          </p:cNvPr>
          <p:cNvPicPr>
            <a:picLocks noChangeAspect="1"/>
          </p:cNvPicPr>
          <p:nvPr/>
        </p:nvPicPr>
        <p:blipFill rotWithShape="1">
          <a:blip r:embed="rId3"/>
          <a:srcRect l="6969" t="4051" r="8023" b="7655"/>
          <a:stretch/>
        </p:blipFill>
        <p:spPr>
          <a:xfrm>
            <a:off x="6625653" y="1353147"/>
            <a:ext cx="4696916" cy="3053962"/>
          </a:xfrm>
          <a:prstGeom prst="rect">
            <a:avLst/>
          </a:prstGeom>
        </p:spPr>
      </p:pic>
      <p:sp>
        <p:nvSpPr>
          <p:cNvPr id="133" name="Google Shape;133;p3"/>
          <p:cNvSpPr txBox="1"/>
          <p:nvPr/>
        </p:nvSpPr>
        <p:spPr>
          <a:xfrm>
            <a:off x="284814" y="329619"/>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kern="100" dirty="0">
                <a:solidFill>
                  <a:prstClr val="black"/>
                </a:solidFill>
                <a:latin typeface="Times New Roman" panose="02020603050405020304" pitchFamily="18" charset="0"/>
                <a:ea typeface="宋体" panose="02010600030101010101" pitchFamily="2" charset="-122"/>
                <a:cs typeface="+mn-cs"/>
              </a:rPr>
              <a:t>3</a:t>
            </a:r>
            <a:r>
              <a:rPr kumimoji="0" lang="en-US" sz="36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 Wall Thickening Technique</a:t>
            </a:r>
            <a:r>
              <a:rPr lang="en-US" sz="3600" dirty="0">
                <a:solidFill>
                  <a:schemeClr val="dk1"/>
                </a:solidFill>
                <a:latin typeface="Times New Roman"/>
                <a:ea typeface="Times New Roman"/>
                <a:cs typeface="Times New Roman"/>
                <a:sym typeface="Times New Roman"/>
              </a:rPr>
              <a:t>:</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284815" y="1151532"/>
            <a:ext cx="5651290" cy="4616608"/>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The primary goal of wall thickening is to augment the load-carrying capacity of existing walls, improving their ability to withstand vertical and lateral forces.[7]</a:t>
            </a:r>
          </a:p>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The existing walls of a building are added a certain thickness by adding bricks, concrete, and steel aligned at certain places as reinforcement.[7]</a:t>
            </a:r>
          </a:p>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The weight of the wall increases and it can bear more vertical and horizontal loads.[7]</a:t>
            </a:r>
          </a:p>
        </p:txBody>
      </p:sp>
      <p:sp>
        <p:nvSpPr>
          <p:cNvPr id="4" name="TextBox 3">
            <a:extLst>
              <a:ext uri="{FF2B5EF4-FFF2-40B4-BE49-F238E27FC236}">
                <a16:creationId xmlns:a16="http://schemas.microsoft.com/office/drawing/2014/main" id="{FDBF10C9-6CE3-0EE1-00C6-9CCF9C197B28}"/>
              </a:ext>
            </a:extLst>
          </p:cNvPr>
          <p:cNvSpPr txBox="1"/>
          <p:nvPr/>
        </p:nvSpPr>
        <p:spPr>
          <a:xfrm>
            <a:off x="7077964" y="5050249"/>
            <a:ext cx="4469130" cy="968470"/>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hlinkClick r:id="rId4"/>
              </a:rPr>
              <a:t>https://www.slideshare.net/YASHKUMAR131/retrofitting-93249452</a:t>
            </a: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90000"/>
              </a:lnSpc>
              <a:spcBef>
                <a:spcPts val="1000"/>
              </a:spcBef>
              <a:spcAft>
                <a:spcPts val="0"/>
              </a:spcAft>
              <a:buClrTx/>
              <a:buSzTx/>
              <a:tabLst/>
              <a:defRPr/>
            </a:pP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TextBox 4">
            <a:extLst>
              <a:ext uri="{FF2B5EF4-FFF2-40B4-BE49-F238E27FC236}">
                <a16:creationId xmlns:a16="http://schemas.microsoft.com/office/drawing/2014/main" id="{76E81534-E32D-82BC-27C9-14FCBF143AE2}"/>
              </a:ext>
            </a:extLst>
          </p:cNvPr>
          <p:cNvSpPr txBox="1"/>
          <p:nvPr/>
        </p:nvSpPr>
        <p:spPr>
          <a:xfrm>
            <a:off x="7077964" y="4527030"/>
            <a:ext cx="4244605" cy="523220"/>
          </a:xfrm>
          <a:prstGeom prst="rect">
            <a:avLst/>
          </a:prstGeom>
          <a:noFill/>
        </p:spPr>
        <p:txBody>
          <a:bodyPr wrap="square" rtlCol="0">
            <a:spAutoFit/>
          </a:bodyPr>
          <a:lstStyle/>
          <a:p>
            <a:r>
              <a:rPr lang="en-US" dirty="0" err="1"/>
              <a:t>Figure:wall</a:t>
            </a:r>
            <a:r>
              <a:rPr lang="en-US" dirty="0"/>
              <a:t> thickening(Source: </a:t>
            </a:r>
            <a:r>
              <a:rPr lang="en-US" dirty="0" err="1"/>
              <a:t>Slideshare</a:t>
            </a:r>
            <a:r>
              <a:rPr lang="en-US" dirty="0"/>
              <a:t>(n.d.): Online</a:t>
            </a:r>
          </a:p>
        </p:txBody>
      </p:sp>
    </p:spTree>
    <p:extLst>
      <p:ext uri="{BB962C8B-B14F-4D97-AF65-F5344CB8AC3E}">
        <p14:creationId xmlns:p14="http://schemas.microsoft.com/office/powerpoint/2010/main" val="22754618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0" y="34252"/>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kumimoji="0" lang="en-US" sz="36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4. Base Isolation Technique</a:t>
            </a:r>
            <a:r>
              <a:rPr lang="en-US" sz="3600" dirty="0">
                <a:solidFill>
                  <a:schemeClr val="dk1"/>
                </a:solidFill>
                <a:latin typeface="Times New Roman"/>
                <a:ea typeface="Times New Roman"/>
                <a:cs typeface="Times New Roman"/>
                <a:sym typeface="Times New Roman"/>
              </a:rPr>
              <a:t>:</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60290" y="821748"/>
            <a:ext cx="5425859" cy="5724604"/>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Isolation of the superstructure from the foundation is known as base isolation. It is the most powerful method for passive structural vibration control techniques.[7]</a:t>
            </a:r>
          </a:p>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This method involves the installation of isolators at the building's base, allowing it to move independently of the ground motion during an earthquake.[7]</a:t>
            </a:r>
          </a:p>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The primary goal is to mitigate the impact of seismic forces by isolating the building from ground motion, reducing the transmission of forces to the structure.[7]</a:t>
            </a:r>
          </a:p>
        </p:txBody>
      </p:sp>
      <p:sp>
        <p:nvSpPr>
          <p:cNvPr id="4" name="TextBox 3">
            <a:extLst>
              <a:ext uri="{FF2B5EF4-FFF2-40B4-BE49-F238E27FC236}">
                <a16:creationId xmlns:a16="http://schemas.microsoft.com/office/drawing/2014/main" id="{FDBF10C9-6CE3-0EE1-00C6-9CCF9C197B28}"/>
              </a:ext>
            </a:extLst>
          </p:cNvPr>
          <p:cNvSpPr txBox="1"/>
          <p:nvPr/>
        </p:nvSpPr>
        <p:spPr>
          <a:xfrm>
            <a:off x="6955436" y="5598963"/>
            <a:ext cx="4469130" cy="968470"/>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hlinkClick r:id="rId3"/>
              </a:rPr>
              <a:t>https://ascelibrary.org/doi/abs/10.1061/(ASCE)1084-0680(2008)13%3A4(175)</a:t>
            </a: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90000"/>
              </a:lnSpc>
              <a:spcBef>
                <a:spcPts val="1000"/>
              </a:spcBef>
              <a:spcAft>
                <a:spcPts val="0"/>
              </a:spcAft>
              <a:buClrTx/>
              <a:buSzTx/>
              <a:tabLst/>
              <a:defRPr/>
            </a:pP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Picture 4" descr="Base Isolation for Seismic Retrofitting of Structures | Practice ...">
            <a:extLst>
              <a:ext uri="{FF2B5EF4-FFF2-40B4-BE49-F238E27FC236}">
                <a16:creationId xmlns:a16="http://schemas.microsoft.com/office/drawing/2014/main" id="{7D495E19-B92A-918E-0A2B-14D969838A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88330" y="1738859"/>
            <a:ext cx="6478887" cy="313578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0AF975D-0416-3168-9033-E1CBA135D2E2}"/>
              </a:ext>
            </a:extLst>
          </p:cNvPr>
          <p:cNvSpPr txBox="1"/>
          <p:nvPr/>
        </p:nvSpPr>
        <p:spPr>
          <a:xfrm>
            <a:off x="6955436" y="5261548"/>
            <a:ext cx="4601980" cy="307777"/>
          </a:xfrm>
          <a:prstGeom prst="rect">
            <a:avLst/>
          </a:prstGeom>
          <a:noFill/>
        </p:spPr>
        <p:txBody>
          <a:bodyPr wrap="square" rtlCol="0">
            <a:spAutoFit/>
          </a:bodyPr>
          <a:lstStyle/>
          <a:p>
            <a:r>
              <a:rPr lang="en-US" dirty="0" err="1"/>
              <a:t>Figure:Base</a:t>
            </a:r>
            <a:r>
              <a:rPr lang="en-US" dirty="0"/>
              <a:t> isolation(</a:t>
            </a:r>
            <a:r>
              <a:rPr lang="en-US" dirty="0" err="1"/>
              <a:t>Source:Ascelibrary</a:t>
            </a:r>
            <a:r>
              <a:rPr lang="en-US" dirty="0"/>
              <a:t>(n.d.):Online)</a:t>
            </a:r>
          </a:p>
        </p:txBody>
      </p:sp>
    </p:spTree>
    <p:extLst>
      <p:ext uri="{BB962C8B-B14F-4D97-AF65-F5344CB8AC3E}">
        <p14:creationId xmlns:p14="http://schemas.microsoft.com/office/powerpoint/2010/main" val="3713248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119922" y="0"/>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kern="100" dirty="0">
                <a:solidFill>
                  <a:prstClr val="black"/>
                </a:solidFill>
                <a:latin typeface="Times New Roman" panose="02020603050405020304" pitchFamily="18" charset="0"/>
                <a:ea typeface="宋体" panose="02010600030101010101" pitchFamily="2" charset="-122"/>
                <a:cs typeface="+mn-cs"/>
              </a:rPr>
              <a:t>5</a:t>
            </a:r>
            <a:r>
              <a:rPr kumimoji="0" lang="en-US" sz="36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 Jacketing Method</a:t>
            </a:r>
            <a:r>
              <a:rPr lang="en-US" sz="3600" dirty="0">
                <a:solidFill>
                  <a:schemeClr val="dk1"/>
                </a:solidFill>
                <a:latin typeface="Times New Roman"/>
                <a:ea typeface="Times New Roman"/>
                <a:cs typeface="Times New Roman"/>
                <a:sym typeface="Times New Roman"/>
              </a:rPr>
              <a:t>:</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0" y="808922"/>
            <a:ext cx="6909805" cy="5632271"/>
          </a:xfrm>
          <a:prstGeom prst="rect">
            <a:avLst/>
          </a:prstGeom>
          <a:noFill/>
          <a:ln>
            <a:noFill/>
          </a:ln>
        </p:spPr>
        <p:txBody>
          <a:bodyPr spcFirstLastPara="1" wrap="square" lIns="91425" tIns="45700" rIns="91425" bIns="45700" anchor="t" anchorCtr="0">
            <a:spAutoFit/>
          </a:bodyPr>
          <a:lstStyle/>
          <a:p>
            <a:pPr marL="342900" marR="0" lvl="0" indent="-342900" algn="just" rtl="0">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It is the most used method of retrofitting of building.[7]</a:t>
            </a:r>
          </a:p>
          <a:p>
            <a:pPr marL="342900" marR="0" lvl="0" indent="-342900" algn="just" rtl="0">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The jacketing method is used to reinforce and strengthen existing structural elements, such as columns or beams, by encasing them in additional layers of material. [7]</a:t>
            </a:r>
          </a:p>
          <a:p>
            <a:pPr marL="342900" marR="0" lvl="0" indent="-342900" algn="just" rtl="0">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This method aims to enhance the load-carrying capacity and resilience of the structure, particularly in cases where the original components exhibit deterioration or inadequacy.[7]</a:t>
            </a:r>
          </a:p>
          <a:p>
            <a:pPr marL="342900" marR="0" lvl="0" indent="-342900" algn="just" rtl="0">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Various materials can be used for jacketing, including reinforced concrete, steel, fiber-reinforced polymers (FRP), or a combination of these, depending on the specific requirements of the retrofitting project.[7]</a:t>
            </a:r>
          </a:p>
        </p:txBody>
      </p:sp>
      <p:sp>
        <p:nvSpPr>
          <p:cNvPr id="4" name="TextBox 3">
            <a:extLst>
              <a:ext uri="{FF2B5EF4-FFF2-40B4-BE49-F238E27FC236}">
                <a16:creationId xmlns:a16="http://schemas.microsoft.com/office/drawing/2014/main" id="{FDBF10C9-6CE3-0EE1-00C6-9CCF9C197B28}"/>
              </a:ext>
            </a:extLst>
          </p:cNvPr>
          <p:cNvSpPr txBox="1"/>
          <p:nvPr/>
        </p:nvSpPr>
        <p:spPr>
          <a:xfrm>
            <a:off x="7782501" y="5070663"/>
            <a:ext cx="4469130" cy="719171"/>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hlinkClick r:id="rId3"/>
              </a:rPr>
              <a:t>https://civiconcepts.com/blog/retrofitting</a:t>
            </a: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90000"/>
              </a:lnSpc>
              <a:spcBef>
                <a:spcPts val="1000"/>
              </a:spcBef>
              <a:spcAft>
                <a:spcPts val="0"/>
              </a:spcAft>
              <a:buClrTx/>
              <a:buSzTx/>
              <a:tabLst/>
              <a:defRPr/>
            </a:pP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descr="Column Beam Jacketing">
            <a:extLst>
              <a:ext uri="{FF2B5EF4-FFF2-40B4-BE49-F238E27FC236}">
                <a16:creationId xmlns:a16="http://schemas.microsoft.com/office/drawing/2014/main" id="{D3D1728C-F033-B971-9D9F-0E54DF0A8C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7688" y="2236470"/>
            <a:ext cx="4372610" cy="23850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73581F3-782E-FD07-3F62-681BD29BBE8F}"/>
              </a:ext>
            </a:extLst>
          </p:cNvPr>
          <p:cNvSpPr txBox="1"/>
          <p:nvPr/>
        </p:nvSpPr>
        <p:spPr>
          <a:xfrm>
            <a:off x="7782501" y="4762886"/>
            <a:ext cx="6138472" cy="307777"/>
          </a:xfrm>
          <a:prstGeom prst="rect">
            <a:avLst/>
          </a:prstGeom>
          <a:noFill/>
        </p:spPr>
        <p:txBody>
          <a:bodyPr wrap="square">
            <a:spAutoFit/>
          </a:bodyPr>
          <a:lstStyle/>
          <a:p>
            <a:r>
              <a:rPr lang="en-US" dirty="0" err="1"/>
              <a:t>Figure:Jacketing</a:t>
            </a:r>
            <a:r>
              <a:rPr lang="en-US" dirty="0"/>
              <a:t>(Source: </a:t>
            </a:r>
            <a:r>
              <a:rPr lang="en-US" dirty="0" err="1"/>
              <a:t>Civiconcepts</a:t>
            </a:r>
            <a:r>
              <a:rPr lang="en-US" dirty="0"/>
              <a:t>(n.d.):Online</a:t>
            </a:r>
          </a:p>
        </p:txBody>
      </p:sp>
    </p:spTree>
    <p:extLst>
      <p:ext uri="{BB962C8B-B14F-4D97-AF65-F5344CB8AC3E}">
        <p14:creationId xmlns:p14="http://schemas.microsoft.com/office/powerpoint/2010/main" val="37552506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11060" y="54326"/>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kern="100" dirty="0">
                <a:solidFill>
                  <a:prstClr val="black"/>
                </a:solidFill>
                <a:latin typeface="Times New Roman" panose="02020603050405020304" pitchFamily="18" charset="0"/>
                <a:ea typeface="宋体" panose="02010600030101010101" pitchFamily="2" charset="-122"/>
                <a:cs typeface="+mn-cs"/>
              </a:rPr>
              <a:t>6</a:t>
            </a:r>
            <a:r>
              <a:rPr kumimoji="0" lang="en-US" sz="36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 Fiber Reinforced Polymer (FRP)</a:t>
            </a:r>
            <a:r>
              <a:rPr lang="en-US" sz="3600" dirty="0">
                <a:solidFill>
                  <a:schemeClr val="dk1"/>
                </a:solidFill>
                <a:latin typeface="Times New Roman"/>
                <a:ea typeface="Times New Roman"/>
                <a:cs typeface="Times New Roman"/>
                <a:sym typeface="Times New Roman"/>
              </a:rPr>
              <a:t>:</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35665" y="886009"/>
            <a:ext cx="7904592" cy="5632271"/>
          </a:xfrm>
          <a:prstGeom prst="rect">
            <a:avLst/>
          </a:prstGeom>
          <a:noFill/>
          <a:ln>
            <a:noFill/>
          </a:ln>
        </p:spPr>
        <p:txBody>
          <a:bodyPr spcFirstLastPara="1" wrap="square" lIns="91425" tIns="45700" rIns="91425" bIns="45700" anchor="t" anchorCtr="0">
            <a:spAutoFit/>
          </a:bodyPr>
          <a:lstStyle/>
          <a:p>
            <a:pPr marL="342900" marR="0" lvl="0" indent="-342900" algn="just" rtl="0">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Fiber Reinforced Polymer (FRP) is a versatile and effective material used in retrofitting existing structures to improve their strength, durability, and resilience.[7]</a:t>
            </a:r>
          </a:p>
          <a:p>
            <a:pPr marL="342900" marR="0" lvl="0" indent="-342900" algn="just" rtl="0">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FRP sheets or wraps are applied to beams and columns to enhance their flexural capacity, providing additional strength to resist bending forces[7]</a:t>
            </a:r>
          </a:p>
          <a:p>
            <a:pPr marL="342900" marR="0" lvl="0" indent="-342900" algn="just" rtl="0">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FRP materials can be used to increase the shear capacity of structural elements, such as walls and beams, improving their ability to resist lateral forces.[7]</a:t>
            </a:r>
          </a:p>
          <a:p>
            <a:pPr marL="342900" marR="0" lvl="0" indent="-342900" algn="just" rtl="0">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Wrapping columns with FRP sheets increases their axial and flexural capacities, addressing deficiencies and enhancing overall column performance.[7]</a:t>
            </a:r>
          </a:p>
          <a:p>
            <a:pPr marL="342900" marR="0" lvl="0" indent="-342900" algn="just" rtl="0">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FRP is inherently corrosion-resistant, making it a suitable choice for reinforcing structures in corrosive environments or those prone to environmental degradation.[7]</a:t>
            </a:r>
          </a:p>
        </p:txBody>
      </p:sp>
      <p:sp>
        <p:nvSpPr>
          <p:cNvPr id="4" name="TextBox 3">
            <a:extLst>
              <a:ext uri="{FF2B5EF4-FFF2-40B4-BE49-F238E27FC236}">
                <a16:creationId xmlns:a16="http://schemas.microsoft.com/office/drawing/2014/main" id="{FDBF10C9-6CE3-0EE1-00C6-9CCF9C197B28}"/>
              </a:ext>
            </a:extLst>
          </p:cNvPr>
          <p:cNvSpPr txBox="1"/>
          <p:nvPr/>
        </p:nvSpPr>
        <p:spPr>
          <a:xfrm>
            <a:off x="8275370" y="5514945"/>
            <a:ext cx="3856340" cy="1217769"/>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hlinkClick r:id="rId3"/>
              </a:rPr>
              <a:t>https://www.horseen.com/solution/carbon-fiber-reinforced-polymer-retrofit-for-columns</a:t>
            </a: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90000"/>
              </a:lnSpc>
              <a:spcBef>
                <a:spcPts val="1000"/>
              </a:spcBef>
              <a:spcAft>
                <a:spcPts val="0"/>
              </a:spcAft>
              <a:buClrTx/>
              <a:buSzTx/>
              <a:tabLst/>
              <a:defRPr/>
            </a:pP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descr="Carbon fiber reinforced polymer retrofit for columns">
            <a:extLst>
              <a:ext uri="{FF2B5EF4-FFF2-40B4-BE49-F238E27FC236}">
                <a16:creationId xmlns:a16="http://schemas.microsoft.com/office/drawing/2014/main" id="{FA511E14-B10D-9C44-C532-C60F1BF140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5468" y="1095592"/>
            <a:ext cx="3770376" cy="37680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4DBDBB4-D1D2-06B7-5FCD-691CFCE4FF40}"/>
              </a:ext>
            </a:extLst>
          </p:cNvPr>
          <p:cNvSpPr txBox="1"/>
          <p:nvPr/>
        </p:nvSpPr>
        <p:spPr>
          <a:xfrm>
            <a:off x="8275370" y="4991725"/>
            <a:ext cx="3371987" cy="523220"/>
          </a:xfrm>
          <a:prstGeom prst="rect">
            <a:avLst/>
          </a:prstGeom>
          <a:noFill/>
        </p:spPr>
        <p:txBody>
          <a:bodyPr wrap="square" rtlCol="0">
            <a:spAutoFit/>
          </a:bodyPr>
          <a:lstStyle/>
          <a:p>
            <a:r>
              <a:rPr lang="en-US" dirty="0"/>
              <a:t>Figure:</a:t>
            </a:r>
            <a:r>
              <a:rPr kumimoji="0" lang="en-US" sz="14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 . Fiber Reinforced Polymer(</a:t>
            </a:r>
            <a:r>
              <a:rPr kumimoji="0" lang="en-US" sz="1400" b="0" i="0" u="none" strike="noStrike" kern="100" cap="none" spc="0" normalizeH="0" baseline="0" noProof="0" dirty="0" err="1">
                <a:ln>
                  <a:noFill/>
                </a:ln>
                <a:solidFill>
                  <a:prstClr val="black"/>
                </a:solidFill>
                <a:effectLst/>
                <a:uLnTx/>
                <a:uFillTx/>
                <a:latin typeface="Times New Roman" panose="02020603050405020304" pitchFamily="18" charset="0"/>
                <a:ea typeface="宋体" panose="02010600030101010101" pitchFamily="2" charset="-122"/>
                <a:cs typeface="+mn-cs"/>
              </a:rPr>
              <a:t>Source:Horseen</a:t>
            </a:r>
            <a:r>
              <a:rPr kumimoji="0" lang="en-US" sz="14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(n.d.): Online)</a:t>
            </a:r>
            <a:r>
              <a:rPr lang="en-US" dirty="0"/>
              <a:t> </a:t>
            </a:r>
          </a:p>
        </p:txBody>
      </p:sp>
    </p:spTree>
    <p:extLst>
      <p:ext uri="{BB962C8B-B14F-4D97-AF65-F5344CB8AC3E}">
        <p14:creationId xmlns:p14="http://schemas.microsoft.com/office/powerpoint/2010/main" val="38986447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284814" y="329619"/>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kern="100" dirty="0">
                <a:solidFill>
                  <a:prstClr val="black"/>
                </a:solidFill>
                <a:latin typeface="Times New Roman" panose="02020603050405020304" pitchFamily="18" charset="0"/>
                <a:ea typeface="宋体" panose="02010600030101010101" pitchFamily="2" charset="-122"/>
                <a:cs typeface="+mn-cs"/>
              </a:rPr>
              <a:t>7</a:t>
            </a:r>
            <a:r>
              <a:rPr kumimoji="0" lang="en-US" sz="36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 Epoxy Injection Method</a:t>
            </a:r>
            <a:r>
              <a:rPr lang="en-US" sz="3600" dirty="0">
                <a:solidFill>
                  <a:schemeClr val="dk1"/>
                </a:solidFill>
                <a:latin typeface="Times New Roman"/>
                <a:ea typeface="Times New Roman"/>
                <a:cs typeface="Times New Roman"/>
                <a:sym typeface="Times New Roman"/>
              </a:rPr>
              <a:t>:</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0" y="1301433"/>
            <a:ext cx="6909805" cy="2985392"/>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The epoxy injection method is a retrofitting technique commonly used to repair and strengthen concrete structures by injecting epoxy resin into cracks and voids.[7]</a:t>
            </a:r>
          </a:p>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This method is particularly effective for addressing concrete deterioration, enhancing structural integrity, and preventing further damage.[7]</a:t>
            </a:r>
          </a:p>
        </p:txBody>
      </p:sp>
      <p:sp>
        <p:nvSpPr>
          <p:cNvPr id="4" name="TextBox 3">
            <a:extLst>
              <a:ext uri="{FF2B5EF4-FFF2-40B4-BE49-F238E27FC236}">
                <a16:creationId xmlns:a16="http://schemas.microsoft.com/office/drawing/2014/main" id="{FDBF10C9-6CE3-0EE1-00C6-9CCF9C197B28}"/>
              </a:ext>
            </a:extLst>
          </p:cNvPr>
          <p:cNvSpPr txBox="1"/>
          <p:nvPr/>
        </p:nvSpPr>
        <p:spPr>
          <a:xfrm>
            <a:off x="7332496" y="5380783"/>
            <a:ext cx="4524724" cy="968470"/>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hlinkClick r:id="rId3"/>
              </a:rPr>
              <a:t>https://ascelibrary.org/doi/abs/10.1061/(ASCE)1084-0680(2008)13%3A4(175)</a:t>
            </a: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90000"/>
              </a:lnSpc>
              <a:spcBef>
                <a:spcPts val="1000"/>
              </a:spcBef>
              <a:spcAft>
                <a:spcPts val="0"/>
              </a:spcAft>
              <a:buClrTx/>
              <a:buSzTx/>
              <a:tabLst/>
              <a:defRPr/>
            </a:pP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descr="Foundation Pipe and Protrusion Leak Repair Kit - Applied Technologies">
            <a:extLst>
              <a:ext uri="{FF2B5EF4-FFF2-40B4-BE49-F238E27FC236}">
                <a16:creationId xmlns:a16="http://schemas.microsoft.com/office/drawing/2014/main" id="{5616059A-7049-C0D7-68BE-139DE08608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32496" y="1181751"/>
            <a:ext cx="4254322" cy="37279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DA5AE3-C954-7E0F-D640-3E13CA1C9E53}"/>
              </a:ext>
            </a:extLst>
          </p:cNvPr>
          <p:cNvSpPr txBox="1"/>
          <p:nvPr/>
        </p:nvSpPr>
        <p:spPr>
          <a:xfrm>
            <a:off x="6909805" y="5115491"/>
            <a:ext cx="6138472" cy="307777"/>
          </a:xfrm>
          <a:prstGeom prst="rect">
            <a:avLst/>
          </a:prstGeom>
          <a:noFill/>
        </p:spPr>
        <p:txBody>
          <a:bodyPr wrap="square">
            <a:spAutoFit/>
          </a:bodyPr>
          <a:lstStyle/>
          <a:p>
            <a:r>
              <a:rPr lang="en-US" dirty="0"/>
              <a:t>Figure: </a:t>
            </a:r>
            <a:r>
              <a:rPr kumimoji="0" lang="en-US" sz="14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 Epoxy Injection Method</a:t>
            </a:r>
            <a:r>
              <a:rPr lang="en-US" dirty="0"/>
              <a:t>(</a:t>
            </a:r>
            <a:r>
              <a:rPr lang="en-US" dirty="0" err="1"/>
              <a:t>Source:Ascelibrary</a:t>
            </a:r>
            <a:r>
              <a:rPr lang="en-US" dirty="0"/>
              <a:t>(n.d.):Online)</a:t>
            </a:r>
          </a:p>
        </p:txBody>
      </p:sp>
    </p:spTree>
    <p:extLst>
      <p:ext uri="{BB962C8B-B14F-4D97-AF65-F5344CB8AC3E}">
        <p14:creationId xmlns:p14="http://schemas.microsoft.com/office/powerpoint/2010/main" val="10692495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0" y="1194009"/>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kumimoji="0" lang="en-US" sz="36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8. External Plate Bonding</a:t>
            </a:r>
            <a:r>
              <a:rPr lang="en-US" sz="3600" dirty="0">
                <a:solidFill>
                  <a:schemeClr val="dk1"/>
                </a:solidFill>
                <a:latin typeface="Times New Roman"/>
                <a:ea typeface="Times New Roman"/>
                <a:cs typeface="Times New Roman"/>
                <a:sym typeface="Times New Roman"/>
              </a:rPr>
              <a:t>:</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1" y="2015922"/>
            <a:ext cx="6909805" cy="3200836"/>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600"/>
              </a:spcBef>
              <a:spcAft>
                <a:spcPts val="600"/>
              </a:spcAft>
              <a:buFont typeface="Arial" panose="020B0604020202020204" pitchFamily="34" charset="0"/>
              <a:buChar char="•"/>
            </a:pPr>
            <a:r>
              <a:rPr lang="en-US" sz="2400" i="0" dirty="0">
                <a:solidFill>
                  <a:srgbClr val="303030"/>
                </a:solidFill>
                <a:latin typeface="Times New Roman"/>
                <a:ea typeface="Times New Roman"/>
                <a:cs typeface="Times New Roman"/>
                <a:sym typeface="Times New Roman"/>
              </a:rPr>
              <a:t>External plate bonding is a retrofitting technique that involves attaching additional plates or layers to the external surfaces of existing structural elements, such as beams or columns, to enhance their load-carrying capacity and overall performance. This method is commonly used to strengthen and reinforce structures that may have experienced deterioration or are subject to increased loads.[7]</a:t>
            </a:r>
          </a:p>
        </p:txBody>
      </p:sp>
      <p:sp>
        <p:nvSpPr>
          <p:cNvPr id="4" name="TextBox 3">
            <a:extLst>
              <a:ext uri="{FF2B5EF4-FFF2-40B4-BE49-F238E27FC236}">
                <a16:creationId xmlns:a16="http://schemas.microsoft.com/office/drawing/2014/main" id="{FDBF10C9-6CE3-0EE1-00C6-9CCF9C197B28}"/>
              </a:ext>
            </a:extLst>
          </p:cNvPr>
          <p:cNvSpPr txBox="1"/>
          <p:nvPr/>
        </p:nvSpPr>
        <p:spPr>
          <a:xfrm>
            <a:off x="7253519" y="4695521"/>
            <a:ext cx="4469130" cy="968470"/>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hlinkClick r:id="rId3"/>
              </a:rPr>
              <a:t>https://www.horseen.com/solution/what-is-bonded-steel-plate-reinforcement</a:t>
            </a: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90000"/>
              </a:lnSpc>
              <a:spcBef>
                <a:spcPts val="1000"/>
              </a:spcBef>
              <a:spcAft>
                <a:spcPts val="0"/>
              </a:spcAft>
              <a:buClrTx/>
              <a:buSzTx/>
              <a:tabLst/>
              <a:defRPr/>
            </a:pPr>
            <a:endParaRPr kumimoji="0" lang="en-US" sz="1800" b="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Picture 4" descr="What is Bonded Steel Plate Reinforcement">
            <a:extLst>
              <a:ext uri="{FF2B5EF4-FFF2-40B4-BE49-F238E27FC236}">
                <a16:creationId xmlns:a16="http://schemas.microsoft.com/office/drawing/2014/main" id="{C6E340B0-442C-4FE4-DCA4-E31B59E6C8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7380" y="1586354"/>
            <a:ext cx="4221408" cy="263615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0442F06-36AB-1659-6BAA-1C0583BE057A}"/>
              </a:ext>
            </a:extLst>
          </p:cNvPr>
          <p:cNvSpPr txBox="1"/>
          <p:nvPr/>
        </p:nvSpPr>
        <p:spPr>
          <a:xfrm>
            <a:off x="7142813" y="4387744"/>
            <a:ext cx="6190936" cy="307777"/>
          </a:xfrm>
          <a:prstGeom prst="rect">
            <a:avLst/>
          </a:prstGeom>
          <a:noFill/>
        </p:spPr>
        <p:txBody>
          <a:bodyPr wrap="square">
            <a:spAutoFit/>
          </a:bodyPr>
          <a:lstStyle/>
          <a:p>
            <a:r>
              <a:rPr lang="en-US" dirty="0"/>
              <a:t>Figure:</a:t>
            </a:r>
            <a:r>
              <a:rPr kumimoji="0" lang="en-US" sz="14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 . Fiber Reinforced Polymer(</a:t>
            </a:r>
            <a:r>
              <a:rPr kumimoji="0" lang="en-US" sz="1400" b="0" i="0" u="none" strike="noStrike" kern="100" cap="none" spc="0" normalizeH="0" baseline="0" noProof="0" dirty="0" err="1">
                <a:ln>
                  <a:noFill/>
                </a:ln>
                <a:solidFill>
                  <a:prstClr val="black"/>
                </a:solidFill>
                <a:effectLst/>
                <a:uLnTx/>
                <a:uFillTx/>
                <a:latin typeface="Times New Roman" panose="02020603050405020304" pitchFamily="18" charset="0"/>
                <a:ea typeface="宋体" panose="02010600030101010101" pitchFamily="2" charset="-122"/>
                <a:cs typeface="+mn-cs"/>
              </a:rPr>
              <a:t>Source:Horseen</a:t>
            </a:r>
            <a:r>
              <a:rPr kumimoji="0" lang="en-US" sz="1400" b="0"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mn-cs"/>
              </a:rPr>
              <a:t>(n.d.): Online)</a:t>
            </a:r>
            <a:r>
              <a:rPr lang="en-US" dirty="0"/>
              <a:t> </a:t>
            </a:r>
          </a:p>
        </p:txBody>
      </p:sp>
    </p:spTree>
    <p:extLst>
      <p:ext uri="{BB962C8B-B14F-4D97-AF65-F5344CB8AC3E}">
        <p14:creationId xmlns:p14="http://schemas.microsoft.com/office/powerpoint/2010/main" val="23801524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txBox="1"/>
          <p:nvPr/>
        </p:nvSpPr>
        <p:spPr>
          <a:xfrm>
            <a:off x="284814" y="1020052"/>
            <a:ext cx="8641746" cy="120028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0" i="0" dirty="0">
                <a:solidFill>
                  <a:srgbClr val="303030"/>
                </a:solidFill>
                <a:latin typeface="Times New Roman"/>
                <a:ea typeface="Times New Roman"/>
                <a:cs typeface="Times New Roman"/>
                <a:sym typeface="Times New Roman"/>
              </a:rPr>
              <a:t>The retrofitting of buildings offers various benefits, contributing to the improvement of structural performance, safety, and sustainability. Here are some key advantages:</a:t>
            </a:r>
          </a:p>
        </p:txBody>
      </p:sp>
      <p:sp>
        <p:nvSpPr>
          <p:cNvPr id="133" name="Google Shape;133;p3"/>
          <p:cNvSpPr txBox="1"/>
          <p:nvPr/>
        </p:nvSpPr>
        <p:spPr>
          <a:xfrm>
            <a:off x="284814" y="329619"/>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Benefits of Retrofitting</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284814" y="2220340"/>
            <a:ext cx="11471757" cy="4524275"/>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Font typeface="Arial" panose="020B0604020202020204" pitchFamily="34" charset="0"/>
              <a:buChar char="•"/>
            </a:pPr>
            <a:r>
              <a:rPr lang="en-US" sz="2400" b="1" i="0" dirty="0">
                <a:solidFill>
                  <a:srgbClr val="303030"/>
                </a:solidFill>
                <a:latin typeface="Times New Roman"/>
                <a:ea typeface="Times New Roman"/>
                <a:cs typeface="Times New Roman"/>
                <a:sym typeface="Times New Roman"/>
              </a:rPr>
              <a:t>Enhanced Structural Performance</a:t>
            </a:r>
            <a:r>
              <a:rPr lang="en-US" sz="2400" b="0" i="0" dirty="0">
                <a:solidFill>
                  <a:srgbClr val="303030"/>
                </a:solidFill>
                <a:latin typeface="Times New Roman"/>
                <a:ea typeface="Times New Roman"/>
                <a:cs typeface="Times New Roman"/>
                <a:sym typeface="Times New Roman"/>
              </a:rPr>
              <a:t>: Retrofitting improves the structural performance of buildings, making them more resilient to various hazards, including seismic events and extreme weather conditions.[7]</a:t>
            </a:r>
          </a:p>
          <a:p>
            <a:pPr marL="342900" marR="0" lvl="0" indent="-342900" algn="just" rtl="0">
              <a:spcBef>
                <a:spcPts val="0"/>
              </a:spcBef>
              <a:spcAft>
                <a:spcPts val="0"/>
              </a:spcAft>
              <a:buFont typeface="Arial" panose="020B0604020202020204" pitchFamily="34" charset="0"/>
              <a:buChar char="•"/>
            </a:pPr>
            <a:r>
              <a:rPr lang="en-US" sz="2400" b="1" i="0" dirty="0">
                <a:solidFill>
                  <a:srgbClr val="303030"/>
                </a:solidFill>
                <a:latin typeface="Times New Roman"/>
                <a:ea typeface="Times New Roman"/>
                <a:cs typeface="Times New Roman"/>
                <a:sym typeface="Times New Roman"/>
              </a:rPr>
              <a:t>Occupant Safety</a:t>
            </a:r>
            <a:r>
              <a:rPr lang="en-US" sz="2400" b="0" i="0" dirty="0">
                <a:solidFill>
                  <a:srgbClr val="303030"/>
                </a:solidFill>
                <a:latin typeface="Times New Roman"/>
                <a:ea typeface="Times New Roman"/>
                <a:cs typeface="Times New Roman"/>
                <a:sym typeface="Times New Roman"/>
              </a:rPr>
              <a:t>: By addressing structural vulnerabilities, retrofitting enhances the safety of building occupants. This is especially crucial during earthquakes, storms, or other emergencies[7]</a:t>
            </a:r>
          </a:p>
          <a:p>
            <a:pPr marL="342900" marR="0" lvl="0" indent="-342900" algn="just" rtl="0">
              <a:spcBef>
                <a:spcPts val="0"/>
              </a:spcBef>
              <a:spcAft>
                <a:spcPts val="0"/>
              </a:spcAft>
              <a:buFont typeface="Arial" panose="020B0604020202020204" pitchFamily="34" charset="0"/>
              <a:buChar char="•"/>
            </a:pPr>
            <a:r>
              <a:rPr lang="en-US" sz="2400" b="1" i="0" dirty="0">
                <a:solidFill>
                  <a:srgbClr val="303030"/>
                </a:solidFill>
                <a:latin typeface="Times New Roman"/>
                <a:ea typeface="Times New Roman"/>
                <a:cs typeface="Times New Roman"/>
                <a:sym typeface="Times New Roman"/>
              </a:rPr>
              <a:t>Compliance with Standards</a:t>
            </a:r>
            <a:r>
              <a:rPr lang="en-US" sz="2400" b="0" i="0" dirty="0">
                <a:solidFill>
                  <a:srgbClr val="303030"/>
                </a:solidFill>
                <a:latin typeface="Times New Roman"/>
                <a:ea typeface="Times New Roman"/>
                <a:cs typeface="Times New Roman"/>
                <a:sym typeface="Times New Roman"/>
              </a:rPr>
              <a:t>: Retrofitting ensures that buildings comply with current building codes and safety standards. Adherence to standards is crucial for the safety and well-being of occupants.[7]</a:t>
            </a:r>
          </a:p>
          <a:p>
            <a:pPr marL="342900" marR="0" lvl="0" indent="-342900" algn="just" rtl="0">
              <a:spcBef>
                <a:spcPts val="0"/>
              </a:spcBef>
              <a:spcAft>
                <a:spcPts val="0"/>
              </a:spcAft>
              <a:buFont typeface="Arial" panose="020B0604020202020204" pitchFamily="34" charset="0"/>
              <a:buChar char="•"/>
            </a:pPr>
            <a:r>
              <a:rPr lang="en-US" sz="2400" b="1" i="0" dirty="0">
                <a:solidFill>
                  <a:srgbClr val="303030"/>
                </a:solidFill>
                <a:latin typeface="Times New Roman"/>
                <a:ea typeface="Times New Roman"/>
                <a:cs typeface="Times New Roman"/>
                <a:sym typeface="Times New Roman"/>
              </a:rPr>
              <a:t>Sustainability and Environmental Impact</a:t>
            </a:r>
            <a:r>
              <a:rPr lang="en-US" sz="2400" b="0" i="0" dirty="0">
                <a:solidFill>
                  <a:srgbClr val="303030"/>
                </a:solidFill>
                <a:latin typeface="Times New Roman"/>
                <a:ea typeface="Times New Roman"/>
                <a:cs typeface="Times New Roman"/>
                <a:sym typeface="Times New Roman"/>
              </a:rPr>
              <a:t>: Retrofitting contributes to sustainable development by repurposing existing structures, reducing the need for new construction and minimizing the environmental impact associated with new building materials.[7]</a:t>
            </a:r>
          </a:p>
        </p:txBody>
      </p:sp>
    </p:spTree>
    <p:extLst>
      <p:ext uri="{BB962C8B-B14F-4D97-AF65-F5344CB8AC3E}">
        <p14:creationId xmlns:p14="http://schemas.microsoft.com/office/powerpoint/2010/main" val="12738347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3" name="Google Shape;133;p3"/>
          <p:cNvSpPr txBox="1"/>
          <p:nvPr/>
        </p:nvSpPr>
        <p:spPr>
          <a:xfrm>
            <a:off x="149902" y="0"/>
            <a:ext cx="828643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chemeClr val="dk1"/>
                </a:solidFill>
                <a:latin typeface="Times New Roman"/>
                <a:ea typeface="Times New Roman"/>
                <a:cs typeface="Times New Roman"/>
                <a:sym typeface="Times New Roman"/>
              </a:rPr>
              <a:t>Benefits of Retrofitting</a:t>
            </a:r>
          </a:p>
        </p:txBody>
      </p:sp>
      <p:sp>
        <p:nvSpPr>
          <p:cNvPr id="2" name="Google Shape;130;p3">
            <a:extLst>
              <a:ext uri="{FF2B5EF4-FFF2-40B4-BE49-F238E27FC236}">
                <a16:creationId xmlns:a16="http://schemas.microsoft.com/office/drawing/2014/main" id="{42488A38-A83A-198D-3778-ECBEC18B81A0}"/>
              </a:ext>
            </a:extLst>
          </p:cNvPr>
          <p:cNvSpPr txBox="1"/>
          <p:nvPr/>
        </p:nvSpPr>
        <p:spPr>
          <a:xfrm>
            <a:off x="-824" y="2261686"/>
            <a:ext cx="11471757" cy="4154943"/>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Font typeface="Arial" panose="020B0604020202020204" pitchFamily="34" charset="0"/>
              <a:buChar char="•"/>
            </a:pPr>
            <a:r>
              <a:rPr lang="en-US" sz="2400" b="1" i="0" dirty="0">
                <a:solidFill>
                  <a:srgbClr val="303030"/>
                </a:solidFill>
                <a:latin typeface="Times New Roman"/>
                <a:ea typeface="Times New Roman"/>
                <a:cs typeface="Times New Roman"/>
                <a:sym typeface="Times New Roman"/>
              </a:rPr>
              <a:t>Energy Efficiency</a:t>
            </a:r>
            <a:r>
              <a:rPr lang="en-US" sz="2400" b="0" i="0" dirty="0">
                <a:solidFill>
                  <a:srgbClr val="303030"/>
                </a:solidFill>
                <a:latin typeface="Times New Roman"/>
                <a:ea typeface="Times New Roman"/>
                <a:cs typeface="Times New Roman"/>
                <a:sym typeface="Times New Roman"/>
              </a:rPr>
              <a:t>: Retrofitting projects frequently include energy-efficient upgrades, such as improved insulation, energy-efficient windows, and modern HVAC systems. This contributes to energy savings and environmental sustainability.[7]</a:t>
            </a:r>
          </a:p>
          <a:p>
            <a:pPr marL="342900" marR="0" lvl="0" indent="-342900" algn="just" rtl="0">
              <a:spcBef>
                <a:spcPts val="0"/>
              </a:spcBef>
              <a:spcAft>
                <a:spcPts val="0"/>
              </a:spcAft>
              <a:buFont typeface="Arial" panose="020B0604020202020204" pitchFamily="34" charset="0"/>
              <a:buChar char="•"/>
            </a:pPr>
            <a:r>
              <a:rPr lang="en-US" sz="2400" b="1" i="0" dirty="0">
                <a:solidFill>
                  <a:srgbClr val="303030"/>
                </a:solidFill>
                <a:latin typeface="Times New Roman"/>
                <a:ea typeface="Times New Roman"/>
                <a:cs typeface="Times New Roman"/>
                <a:sym typeface="Times New Roman"/>
              </a:rPr>
              <a:t>Adaptive Reuse</a:t>
            </a:r>
            <a:r>
              <a:rPr lang="en-US" sz="2400" b="0" i="0" dirty="0">
                <a:solidFill>
                  <a:srgbClr val="303030"/>
                </a:solidFill>
                <a:latin typeface="Times New Roman"/>
                <a:ea typeface="Times New Roman"/>
                <a:cs typeface="Times New Roman"/>
                <a:sym typeface="Times New Roman"/>
              </a:rPr>
              <a:t>: Retrofitting facilitates adaptive reuse, allowing buildings to be repurposed for changing needs without the need for extensive construction. This adaptability is particularly relevant in urban planning.[7]</a:t>
            </a:r>
          </a:p>
          <a:p>
            <a:pPr marL="342900" marR="0" lvl="0" indent="-342900" algn="just" rtl="0">
              <a:spcBef>
                <a:spcPts val="0"/>
              </a:spcBef>
              <a:spcAft>
                <a:spcPts val="0"/>
              </a:spcAft>
              <a:buFont typeface="Arial" panose="020B0604020202020204" pitchFamily="34" charset="0"/>
              <a:buChar char="•"/>
            </a:pPr>
            <a:r>
              <a:rPr lang="en-US" sz="2400" b="1" i="0" dirty="0">
                <a:solidFill>
                  <a:srgbClr val="303030"/>
                </a:solidFill>
                <a:latin typeface="Times New Roman"/>
                <a:ea typeface="Times New Roman"/>
                <a:cs typeface="Times New Roman"/>
                <a:sym typeface="Times New Roman"/>
              </a:rPr>
              <a:t>Historical and Cultural Preservation</a:t>
            </a:r>
            <a:r>
              <a:rPr lang="en-US" sz="2400" b="0" i="0" dirty="0">
                <a:solidFill>
                  <a:srgbClr val="303030"/>
                </a:solidFill>
                <a:latin typeface="Times New Roman"/>
                <a:ea typeface="Times New Roman"/>
                <a:cs typeface="Times New Roman"/>
                <a:sym typeface="Times New Roman"/>
              </a:rPr>
              <a:t>: Retrofitting historic buildings preserves their architectural and cultural value, contributing to the overall preservation of a community's heritage.[7]</a:t>
            </a:r>
          </a:p>
          <a:p>
            <a:pPr marL="342900" marR="0" lvl="0" indent="-342900" algn="just" rtl="0">
              <a:spcBef>
                <a:spcPts val="0"/>
              </a:spcBef>
              <a:spcAft>
                <a:spcPts val="0"/>
              </a:spcAft>
              <a:buFont typeface="Arial" panose="020B0604020202020204" pitchFamily="34" charset="0"/>
              <a:buChar char="•"/>
            </a:pPr>
            <a:r>
              <a:rPr lang="en-US" sz="2400" b="1" i="0" dirty="0">
                <a:solidFill>
                  <a:srgbClr val="303030"/>
                </a:solidFill>
                <a:latin typeface="Times New Roman"/>
                <a:ea typeface="Times New Roman"/>
                <a:cs typeface="Times New Roman"/>
                <a:sym typeface="Times New Roman"/>
              </a:rPr>
              <a:t>Quick and Efficient Implementation</a:t>
            </a:r>
            <a:r>
              <a:rPr lang="en-US" sz="2400" b="0" i="0" dirty="0">
                <a:solidFill>
                  <a:srgbClr val="303030"/>
                </a:solidFill>
                <a:latin typeface="Times New Roman"/>
                <a:ea typeface="Times New Roman"/>
                <a:cs typeface="Times New Roman"/>
                <a:sym typeface="Times New Roman"/>
              </a:rPr>
              <a:t>: Retrofitting projects can be implemented more quickly than new construction, minimizing disruption to occupants and operations.[7]</a:t>
            </a:r>
          </a:p>
        </p:txBody>
      </p:sp>
      <p:sp>
        <p:nvSpPr>
          <p:cNvPr id="3" name="Google Shape;130;p3">
            <a:extLst>
              <a:ext uri="{FF2B5EF4-FFF2-40B4-BE49-F238E27FC236}">
                <a16:creationId xmlns:a16="http://schemas.microsoft.com/office/drawing/2014/main" id="{66E99D57-82C8-EEEF-8760-0CDEAB8F6DE3}"/>
              </a:ext>
            </a:extLst>
          </p:cNvPr>
          <p:cNvSpPr txBox="1"/>
          <p:nvPr/>
        </p:nvSpPr>
        <p:spPr>
          <a:xfrm>
            <a:off x="-824" y="766087"/>
            <a:ext cx="8437156" cy="1569620"/>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Font typeface="Arial" panose="020B0604020202020204" pitchFamily="34" charset="0"/>
              <a:buChar char="•"/>
            </a:pPr>
            <a:r>
              <a:rPr lang="en-US" sz="2400" b="1" i="0" dirty="0">
                <a:solidFill>
                  <a:srgbClr val="303030"/>
                </a:solidFill>
                <a:latin typeface="Times New Roman"/>
                <a:ea typeface="Times New Roman"/>
                <a:cs typeface="Times New Roman"/>
                <a:sym typeface="Times New Roman"/>
              </a:rPr>
              <a:t>Cost-Effective Solution</a:t>
            </a:r>
            <a:r>
              <a:rPr lang="en-US" sz="2400" b="0" i="0" dirty="0">
                <a:solidFill>
                  <a:srgbClr val="303030"/>
                </a:solidFill>
                <a:latin typeface="Times New Roman"/>
                <a:ea typeface="Times New Roman"/>
                <a:cs typeface="Times New Roman"/>
                <a:sym typeface="Times New Roman"/>
              </a:rPr>
              <a:t>: Retrofitting is often more cost-effective than demolishing and rebuilding. It allows for the preservation of existing structures while addressing performance and safety issues.[7]</a:t>
            </a:r>
          </a:p>
        </p:txBody>
      </p:sp>
    </p:spTree>
    <p:extLst>
      <p:ext uri="{BB962C8B-B14F-4D97-AF65-F5344CB8AC3E}">
        <p14:creationId xmlns:p14="http://schemas.microsoft.com/office/powerpoint/2010/main" val="16755544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E4B7A53-38FE-2115-A979-C016EB52F3BA}"/>
              </a:ext>
            </a:extLst>
          </p:cNvPr>
          <p:cNvSpPr txBox="1"/>
          <p:nvPr/>
        </p:nvSpPr>
        <p:spPr>
          <a:xfrm>
            <a:off x="284813" y="1469678"/>
            <a:ext cx="10373193" cy="4893647"/>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[1] American Society of Civil Engineers (ASCE). (2016). "ASCE 7-16: Minimum Design Loads for Buildings and Other Structures." Reston, VA: ASCE.</a:t>
            </a:r>
          </a:p>
          <a:p>
            <a:pPr algn="just"/>
            <a:r>
              <a:rPr lang="en-US" sz="2400" dirty="0">
                <a:latin typeface="Times New Roman" panose="02020603050405020304" pitchFamily="18" charset="0"/>
                <a:cs typeface="Times New Roman" panose="02020603050405020304" pitchFamily="18" charset="0"/>
              </a:rPr>
              <a:t>[2] National Earthquake Hazards Reduction Program (NEHRP). (2009). "Recommended Seismic Provisions for New Buildings and Other Structures (NEHRP Recommended Provisions)." FEMA P-750. Washington, D.C.: FEMA.</a:t>
            </a:r>
          </a:p>
          <a:p>
            <a:pPr algn="just"/>
            <a:r>
              <a:rPr lang="en-US" sz="2400" dirty="0">
                <a:latin typeface="Times New Roman" panose="02020603050405020304" pitchFamily="18" charset="0"/>
                <a:cs typeface="Times New Roman" panose="02020603050405020304" pitchFamily="18" charset="0"/>
              </a:rPr>
              <a:t>[3] Federal Emergency Management Agency (FEMA). (2000). "Seismic Design of Reinforced Concrete and Masonry Buildings (FEMA 356)." Washington, D.C.: FEMA.</a:t>
            </a:r>
          </a:p>
          <a:p>
            <a:pPr algn="just"/>
            <a:r>
              <a:rPr lang="en-US" sz="2400" dirty="0">
                <a:latin typeface="Times New Roman" panose="02020603050405020304" pitchFamily="18" charset="0"/>
                <a:cs typeface="Times New Roman" panose="02020603050405020304" pitchFamily="18" charset="0"/>
              </a:rPr>
              <a:t>[4] Applied Technology Council (ATC). (1997). "Minimum Design Loads for Buildings and Other Structures (ATC-7)." Redwood City, CA: ATC.</a:t>
            </a:r>
          </a:p>
          <a:p>
            <a:pPr algn="just"/>
            <a:endParaRPr lang="en-US" sz="2400" dirty="0">
              <a:latin typeface="Times New Roman" panose="02020603050405020304" pitchFamily="18" charset="0"/>
              <a:cs typeface="Times New Roman" panose="02020603050405020304" pitchFamily="18" charset="0"/>
            </a:endParaRPr>
          </a:p>
          <a:p>
            <a:pPr algn="just"/>
            <a:br>
              <a:rPr lang="en-US" sz="2400" dirty="0">
                <a:latin typeface="Times New Roman" panose="02020603050405020304" pitchFamily="18" charset="0"/>
                <a:cs typeface="Times New Roman" panose="02020603050405020304" pitchFamily="18" charset="0"/>
              </a:rPr>
            </a:br>
            <a:endParaRPr lang="en-US" sz="2400" dirty="0"/>
          </a:p>
        </p:txBody>
      </p:sp>
      <p:sp>
        <p:nvSpPr>
          <p:cNvPr id="5" name="TextBox 4">
            <a:extLst>
              <a:ext uri="{FF2B5EF4-FFF2-40B4-BE49-F238E27FC236}">
                <a16:creationId xmlns:a16="http://schemas.microsoft.com/office/drawing/2014/main" id="{0234C870-AE59-2AEC-1702-354BD8E9AD27}"/>
              </a:ext>
            </a:extLst>
          </p:cNvPr>
          <p:cNvSpPr txBox="1"/>
          <p:nvPr/>
        </p:nvSpPr>
        <p:spPr>
          <a:xfrm>
            <a:off x="449705" y="494675"/>
            <a:ext cx="6115986" cy="523220"/>
          </a:xfrm>
          <a:prstGeom prst="rect">
            <a:avLst/>
          </a:prstGeom>
          <a:noFill/>
        </p:spPr>
        <p:txBody>
          <a:bodyPr wrap="square">
            <a:spAutoFit/>
          </a:bodyPr>
          <a:lstStyle/>
          <a:p>
            <a:pPr marL="0" marR="0" lvl="0" indent="0" algn="l" rtl="0">
              <a:spcBef>
                <a:spcPts val="0"/>
              </a:spcBef>
              <a:spcAft>
                <a:spcPts val="0"/>
              </a:spcAft>
              <a:buNone/>
            </a:pPr>
            <a:r>
              <a:rPr lang="en-US" sz="2800" dirty="0">
                <a:solidFill>
                  <a:schemeClr val="dk1"/>
                </a:solidFill>
                <a:latin typeface="Times New Roman"/>
                <a:ea typeface="Times New Roman"/>
                <a:cs typeface="Times New Roman"/>
                <a:sym typeface="Times New Roman"/>
              </a:rPr>
              <a:t>REFERENCES:</a:t>
            </a:r>
          </a:p>
        </p:txBody>
      </p:sp>
    </p:spTree>
    <p:extLst>
      <p:ext uri="{BB962C8B-B14F-4D97-AF65-F5344CB8AC3E}">
        <p14:creationId xmlns:p14="http://schemas.microsoft.com/office/powerpoint/2010/main" val="2921070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D4AC61-BB77-73CA-72AC-04A9E55AFA2D}"/>
              </a:ext>
            </a:extLst>
          </p:cNvPr>
          <p:cNvSpPr txBox="1"/>
          <p:nvPr/>
        </p:nvSpPr>
        <p:spPr>
          <a:xfrm>
            <a:off x="464694" y="1557941"/>
            <a:ext cx="9443803" cy="3416320"/>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[5] Building Seismic Safety Council (BSSC). (2015). "NEHRP Recommended Provisions for Seismic Regulations for New Buildings and Other Structures (BSSC NEHRP Recommended Provisions)." Washington, D.C.: FEMA.</a:t>
            </a:r>
          </a:p>
          <a:p>
            <a:pPr algn="just"/>
            <a:r>
              <a:rPr lang="en-US" sz="2400" dirty="0">
                <a:latin typeface="Times New Roman" panose="02020603050405020304" pitchFamily="18" charset="0"/>
                <a:cs typeface="Times New Roman" panose="02020603050405020304" pitchFamily="18" charset="0"/>
              </a:rPr>
              <a:t>[6] Nepal National Building code NBC 203:2015</a:t>
            </a:r>
          </a:p>
          <a:p>
            <a:pPr algn="just"/>
            <a:r>
              <a:rPr lang="en-US" sz="2400" dirty="0">
                <a:latin typeface="Times New Roman" panose="02020603050405020304" pitchFamily="18" charset="0"/>
                <a:cs typeface="Times New Roman" panose="02020603050405020304" pitchFamily="18" charset="0"/>
              </a:rPr>
              <a:t>[7]</a:t>
            </a:r>
            <a:r>
              <a:rPr lang="en-US" sz="2400" i="0" dirty="0">
                <a:solidFill>
                  <a:srgbClr val="303030"/>
                </a:solidFill>
                <a:latin typeface="Times New Roman"/>
                <a:ea typeface="Times New Roman"/>
                <a:cs typeface="Times New Roman"/>
                <a:sym typeface="Times New Roman"/>
              </a:rPr>
              <a:t> Federal Emergency Management Agency (FEMA). (2012). "Risk Management Series: Design Guide for Improving School Safety in Earthquakes, Floods, and High Winds - Providing Protection to People and Buildings." https://www.fema.gov/</a:t>
            </a:r>
          </a:p>
        </p:txBody>
      </p:sp>
      <p:sp>
        <p:nvSpPr>
          <p:cNvPr id="7" name="TextBox 6">
            <a:extLst>
              <a:ext uri="{FF2B5EF4-FFF2-40B4-BE49-F238E27FC236}">
                <a16:creationId xmlns:a16="http://schemas.microsoft.com/office/drawing/2014/main" id="{183F8E14-0DDA-8457-28E7-0D803A94D456}"/>
              </a:ext>
            </a:extLst>
          </p:cNvPr>
          <p:cNvSpPr txBox="1"/>
          <p:nvPr/>
        </p:nvSpPr>
        <p:spPr>
          <a:xfrm>
            <a:off x="464694" y="390462"/>
            <a:ext cx="6115986"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REFERENCES:</a:t>
            </a:r>
          </a:p>
        </p:txBody>
      </p:sp>
    </p:spTree>
    <p:extLst>
      <p:ext uri="{BB962C8B-B14F-4D97-AF65-F5344CB8AC3E}">
        <p14:creationId xmlns:p14="http://schemas.microsoft.com/office/powerpoint/2010/main" val="20302030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56"/>
        <p:cNvGrpSpPr/>
        <p:nvPr/>
      </p:nvGrpSpPr>
      <p:grpSpPr>
        <a:xfrm>
          <a:off x="0" y="0"/>
          <a:ext cx="0" cy="0"/>
          <a:chOff x="0" y="0"/>
          <a:chExt cx="0" cy="0"/>
        </a:xfrm>
      </p:grpSpPr>
      <p:grpSp>
        <p:nvGrpSpPr>
          <p:cNvPr id="557" name="Google Shape;557;p55"/>
          <p:cNvGrpSpPr/>
          <p:nvPr/>
        </p:nvGrpSpPr>
        <p:grpSpPr>
          <a:xfrm>
            <a:off x="1329630" y="0"/>
            <a:ext cx="9470897" cy="6858000"/>
            <a:chOff x="1329630" y="0"/>
            <a:chExt cx="9470897" cy="6858000"/>
          </a:xfrm>
        </p:grpSpPr>
        <p:sp>
          <p:nvSpPr>
            <p:cNvPr id="558" name="Google Shape;558;p55"/>
            <p:cNvSpPr/>
            <p:nvPr/>
          </p:nvSpPr>
          <p:spPr>
            <a:xfrm>
              <a:off x="3012608" y="1814626"/>
              <a:ext cx="3263671" cy="3263722"/>
            </a:xfrm>
            <a:prstGeom prst="ellipse">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55"/>
            <p:cNvSpPr txBox="1"/>
            <p:nvPr/>
          </p:nvSpPr>
          <p:spPr>
            <a:xfrm>
              <a:off x="3490562" y="2292587"/>
              <a:ext cx="2307763" cy="2307800"/>
            </a:xfrm>
            <a:prstGeom prst="rect">
              <a:avLst/>
            </a:prstGeom>
            <a:noFill/>
            <a:ln>
              <a:noFill/>
            </a:ln>
          </p:spPr>
          <p:txBody>
            <a:bodyPr spcFirstLastPara="1" wrap="square" lIns="74925" tIns="74925" rIns="74925" bIns="74925" anchor="ctr" anchorCtr="0">
              <a:noAutofit/>
            </a:bodyPr>
            <a:lstStyle/>
            <a:p>
              <a:pPr marL="0" marR="0" lvl="0" indent="0" algn="ctr" rtl="0">
                <a:lnSpc>
                  <a:spcPct val="90000"/>
                </a:lnSpc>
                <a:spcBef>
                  <a:spcPts val="0"/>
                </a:spcBef>
                <a:spcAft>
                  <a:spcPts val="0"/>
                </a:spcAft>
                <a:buClr>
                  <a:srgbClr val="C55A11"/>
                </a:buClr>
                <a:buSzPts val="5900"/>
                <a:buFont typeface="Calibri"/>
                <a:buNone/>
              </a:pPr>
              <a:r>
                <a:rPr lang="en-US" sz="5900">
                  <a:solidFill>
                    <a:srgbClr val="C55A11"/>
                  </a:solidFill>
                  <a:latin typeface="Calibri"/>
                  <a:ea typeface="Calibri"/>
                  <a:cs typeface="Calibri"/>
                  <a:sym typeface="Calibri"/>
                </a:rPr>
                <a:t>THANK YOU</a:t>
              </a:r>
              <a:endParaRPr/>
            </a:p>
          </p:txBody>
        </p:sp>
        <p:sp>
          <p:nvSpPr>
            <p:cNvPr id="560" name="Google Shape;560;p55"/>
            <p:cNvSpPr/>
            <p:nvPr/>
          </p:nvSpPr>
          <p:spPr>
            <a:xfrm>
              <a:off x="1329630" y="0"/>
              <a:ext cx="6578485" cy="6858000"/>
            </a:xfrm>
            <a:prstGeom prst="blockArc">
              <a:avLst>
                <a:gd name="adj1" fmla="val 17747832"/>
                <a:gd name="adj2" fmla="val 3872736"/>
                <a:gd name="adj3" fmla="val 558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55"/>
            <p:cNvSpPr/>
            <p:nvPr/>
          </p:nvSpPr>
          <p:spPr>
            <a:xfrm>
              <a:off x="6567984" y="1086993"/>
              <a:ext cx="1748327" cy="1748790"/>
            </a:xfrm>
            <a:prstGeom prst="ellipse">
              <a:avLst/>
            </a:prstGeom>
            <a:blipFill rotWithShape="1">
              <a:blip r:embed="rId3">
                <a:alphaModFix/>
              </a:blip>
              <a:stretch>
                <a:fillRect l="-38998" r="-38997"/>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55"/>
            <p:cNvSpPr/>
            <p:nvPr/>
          </p:nvSpPr>
          <p:spPr>
            <a:xfrm>
              <a:off x="8305660" y="1526407"/>
              <a:ext cx="2463941" cy="805977"/>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55"/>
            <p:cNvSpPr txBox="1"/>
            <p:nvPr/>
          </p:nvSpPr>
          <p:spPr>
            <a:xfrm>
              <a:off x="8305660" y="1526407"/>
              <a:ext cx="2463941" cy="805977"/>
            </a:xfrm>
            <a:prstGeom prst="rect">
              <a:avLst/>
            </a:prstGeom>
            <a:noFill/>
            <a:ln>
              <a:noFill/>
            </a:ln>
          </p:spPr>
          <p:txBody>
            <a:bodyPr spcFirstLastPara="1" wrap="square" lIns="60950" tIns="60950" rIns="60950" bIns="60950" anchor="ctr" anchorCtr="0">
              <a:noAutofit/>
            </a:bodyPr>
            <a:lstStyle/>
            <a:p>
              <a:pPr marL="0" marR="0" lvl="0" indent="0" algn="ctr" rtl="0">
                <a:lnSpc>
                  <a:spcPct val="90000"/>
                </a:lnSpc>
                <a:spcBef>
                  <a:spcPts val="0"/>
                </a:spcBef>
                <a:spcAft>
                  <a:spcPts val="0"/>
                </a:spcAft>
                <a:buClr>
                  <a:schemeClr val="dk1"/>
                </a:buClr>
                <a:buSzPts val="4800"/>
                <a:buFont typeface="Calibri"/>
                <a:buNone/>
              </a:pPr>
              <a:endParaRPr sz="4800">
                <a:solidFill>
                  <a:srgbClr val="C55A11"/>
                </a:solidFill>
                <a:latin typeface="Calibri"/>
                <a:ea typeface="Calibri"/>
                <a:cs typeface="Calibri"/>
                <a:sym typeface="Calibri"/>
              </a:endParaRPr>
            </a:p>
          </p:txBody>
        </p:sp>
        <p:sp>
          <p:nvSpPr>
            <p:cNvPr id="564" name="Google Shape;564;p55"/>
            <p:cNvSpPr/>
            <p:nvPr/>
          </p:nvSpPr>
          <p:spPr>
            <a:xfrm>
              <a:off x="6567984" y="3856939"/>
              <a:ext cx="1748327" cy="1748790"/>
            </a:xfrm>
            <a:prstGeom prst="ellipse">
              <a:avLst/>
            </a:prstGeom>
            <a:blipFill rotWithShape="1">
              <a:blip r:embed="rId4">
                <a:alphaModFix/>
              </a:blip>
              <a:stretch>
                <a:fillRect t="-16997" b="-16998"/>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55"/>
            <p:cNvSpPr/>
            <p:nvPr/>
          </p:nvSpPr>
          <p:spPr>
            <a:xfrm>
              <a:off x="8460269" y="3879570"/>
              <a:ext cx="2340258" cy="1692554"/>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55"/>
            <p:cNvSpPr txBox="1"/>
            <p:nvPr/>
          </p:nvSpPr>
          <p:spPr>
            <a:xfrm>
              <a:off x="8460269" y="3879570"/>
              <a:ext cx="2340258" cy="1692554"/>
            </a:xfrm>
            <a:prstGeom prst="rect">
              <a:avLst/>
            </a:prstGeom>
            <a:noFill/>
            <a:ln>
              <a:noFill/>
            </a:ln>
          </p:spPr>
          <p:txBody>
            <a:bodyPr spcFirstLastPara="1" wrap="square" lIns="74925" tIns="74925" rIns="74925" bIns="74925" anchor="ctr" anchorCtr="0">
              <a:noAutofit/>
            </a:bodyPr>
            <a:lstStyle/>
            <a:p>
              <a:pPr marL="0" marR="0" lvl="0" indent="0" algn="l" rtl="0">
                <a:lnSpc>
                  <a:spcPct val="90000"/>
                </a:lnSpc>
                <a:spcBef>
                  <a:spcPts val="0"/>
                </a:spcBef>
                <a:spcAft>
                  <a:spcPts val="0"/>
                </a:spcAft>
                <a:buClr>
                  <a:schemeClr val="dk1"/>
                </a:buClr>
                <a:buSzPts val="5900"/>
                <a:buFont typeface="Calibri"/>
                <a:buNone/>
              </a:pPr>
              <a:endParaRPr sz="5900">
                <a:solidFill>
                  <a:srgbClr val="C55A11"/>
                </a:solidFill>
                <a:latin typeface="Calibri"/>
                <a:ea typeface="Calibri"/>
                <a:cs typeface="Calibri"/>
                <a:sym typeface="Calibri"/>
              </a:endParaRPr>
            </a:p>
          </p:txBody>
        </p:sp>
      </p:gr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1631</TotalTime>
  <Words>3647</Words>
  <Application>Microsoft Office PowerPoint</Application>
  <PresentationFormat>Widescreen</PresentationFormat>
  <Paragraphs>223</Paragraphs>
  <Slides>39</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Times New Roman</vt:lpstr>
      <vt:lpstr>Roboto</vt:lpstr>
      <vt:lpstr>Calibri</vt:lpstr>
      <vt:lpstr>Arial</vt:lpstr>
      <vt:lpstr>Wingdings</vt:lpstr>
      <vt:lpstr>Office Theme</vt:lpstr>
      <vt:lpstr>         COURSE TITLE BUILDING TECHNOLOGY</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BUILDING TECHNOLOGY</dc:title>
  <dc:creator>Microsoft account</dc:creator>
  <cp:lastModifiedBy>Ranju Kamal</cp:lastModifiedBy>
  <cp:revision>91</cp:revision>
  <dcterms:created xsi:type="dcterms:W3CDTF">2023-02-20T06:54:59Z</dcterms:created>
  <dcterms:modified xsi:type="dcterms:W3CDTF">2023-11-16T02:54:31Z</dcterms:modified>
</cp:coreProperties>
</file>