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4" roundtripDataSignature="AMtx7mjvd36sHWZAJGTU8Qta4EJnHGJ6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10" Type="http://schemas.openxmlformats.org/officeDocument/2006/relationships/slide" Target="slides/slide6.xml"/><Relationship Id="rId54" Type="http://customschemas.google.com/relationships/presentationmetadata" Target="meta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23" name="Google Shape;12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29" name="Google Shape;12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36" name="Google Shape;13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44" name="Google Shape;14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73" name="Google Shape;17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81" name="Google Shape;18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89" name="Google Shape;18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99" name="Google Shape;19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51" name="Google Shape;25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57" name="Google Shape;25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63" name="Google Shape;26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70" name="Google Shape;27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76" name="Google Shape;27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86" name="Google Shape;28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94" name="Google Shape;29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3" name="Google Shape;453;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7" name="Google Shape;46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4" name="Google Shape;474;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4" name="Google Shape;484;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1" name="Google Shape;21;p51"/>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US" sz="1200" u="none" cap="none" strike="noStrike">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8" name="Google Shape;28;p52"/>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9" name="Shape 29"/>
        <p:cNvGrpSpPr/>
        <p:nvPr/>
      </p:nvGrpSpPr>
      <p:grpSpPr>
        <a:xfrm>
          <a:off x="0" y="0"/>
          <a:ext cx="0" cy="0"/>
          <a:chOff x="0" y="0"/>
          <a:chExt cx="0" cy="0"/>
        </a:xfrm>
      </p:grpSpPr>
      <p:sp>
        <p:nvSpPr>
          <p:cNvPr id="30" name="Google Shape;3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3" name="Google Shape;33;p53"/>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5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0" name="Google Shape;40;p54"/>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8" name="Google Shape;48;p55"/>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5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5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5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5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8" name="Google Shape;58;p56"/>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4" name="Google Shape;64;p57"/>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5" name="Shape 65"/>
        <p:cNvGrpSpPr/>
        <p:nvPr/>
      </p:nvGrpSpPr>
      <p:grpSpPr>
        <a:xfrm>
          <a:off x="0" y="0"/>
          <a:ext cx="0" cy="0"/>
          <a:chOff x="0" y="0"/>
          <a:chExt cx="0" cy="0"/>
        </a:xfrm>
      </p:grpSpPr>
      <p:sp>
        <p:nvSpPr>
          <p:cNvPr id="66" name="Google Shape;66;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8" name="Google Shape;68;p5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2" name="Google Shape;72;p58"/>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9"/>
          <p:cNvSpPr/>
          <p:nvPr>
            <p:ph idx="2" type="pic"/>
          </p:nvPr>
        </p:nvSpPr>
        <p:spPr>
          <a:xfrm>
            <a:off x="5183188" y="987425"/>
            <a:ext cx="6172200" cy="4873625"/>
          </a:xfrm>
          <a:prstGeom prst="rect">
            <a:avLst/>
          </a:prstGeom>
          <a:noFill/>
          <a:ln>
            <a:noFill/>
          </a:ln>
        </p:spPr>
      </p:sp>
      <p:sp>
        <p:nvSpPr>
          <p:cNvPr id="76" name="Google Shape;76;p5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0" name="Google Shape;80;p59"/>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1" name="Shape 81"/>
        <p:cNvGrpSpPr/>
        <p:nvPr/>
      </p:nvGrpSpPr>
      <p:grpSpPr>
        <a:xfrm>
          <a:off x="0" y="0"/>
          <a:ext cx="0" cy="0"/>
          <a:chOff x="0" y="0"/>
          <a:chExt cx="0" cy="0"/>
        </a:xfrm>
      </p:grpSpPr>
      <p:sp>
        <p:nvSpPr>
          <p:cNvPr id="82" name="Google Shape;82;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6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7" name="Google Shape;87;p60"/>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6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6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p61"/>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hyperlink" Target="https://theconstructor.org/concrete/building-fire-safety-protection-systems/16417/"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6.png"/><Relationship Id="rId4" Type="http://schemas.openxmlformats.org/officeDocument/2006/relationships/hyperlink" Target="https://theconstructor.org/concrete/building-fire-safety-protection-systems/16417/"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4.png"/><Relationship Id="rId4" Type="http://schemas.openxmlformats.org/officeDocument/2006/relationships/image" Target="../media/image2.png"/><Relationship Id="rId5" Type="http://schemas.openxmlformats.org/officeDocument/2006/relationships/hyperlink" Target="https://theconstructor.org/concrete/building-fire-safety-protection-systems/16417/" TargetMode="External"/><Relationship Id="rId6" Type="http://schemas.openxmlformats.org/officeDocument/2006/relationships/hyperlink" Target="https://theconstructor.org/concrete/building-fire-safety-protection-systems/16417/"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hyperlink" Target="https://theconstructor.org/building/properties-materials-rcc-masonry-walls-construction/15086/"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hyperlink" Target="https://theconstructor.org/concrete/building-fire-safety-protection-systems/16417/" TargetMode="External"/><Relationship Id="rId6" Type="http://schemas.openxmlformats.org/officeDocument/2006/relationships/hyperlink" Target="https://theconstructor.org/concrete/building-fire-safety-protection-systems/16417/"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4.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9.png"/><Relationship Id="rId4" Type="http://schemas.openxmlformats.org/officeDocument/2006/relationships/hyperlink" Target="https://byjus.com/biology/rainwater-harvesting/#:~:text=Rainwater%20harvesting%20is%20the%20simple,%2C%20etc.%20for%20later%20use"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7.png"/><Relationship Id="rId4" Type="http://schemas.openxmlformats.org/officeDocument/2006/relationships/hyperlink" Target="https://theconstructor.org/water-resources/methods-rainwater-harvesting/5420/#google_vignette"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2.png"/><Relationship Id="rId4" Type="http://schemas.openxmlformats.org/officeDocument/2006/relationships/hyperlink" Target="https://theconstructor.org/water-resources/methods-rainwater-harvesting/5420/#google_vignette"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7.png"/><Relationship Id="rId4" Type="http://schemas.openxmlformats.org/officeDocument/2006/relationships/hyperlink" Target="https://theconstructor.org/water-resources/methods-rainwater-harvesting/5420/#google_vignette"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15.png"/><Relationship Id="rId4" Type="http://schemas.openxmlformats.org/officeDocument/2006/relationships/hyperlink" Target="https://theconstructor.org/water-resources/methods-rainwater-harvesting/5420/#google_vignette"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8.png"/><Relationship Id="rId4" Type="http://schemas.openxmlformats.org/officeDocument/2006/relationships/hyperlink" Target="https://theconstructor.org/water-resources/methods-rainwater-harvesting/5420/#google_vignette"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10.png"/><Relationship Id="rId4" Type="http://schemas.openxmlformats.org/officeDocument/2006/relationships/hyperlink" Target="https://theconstructor.org/water-resources/methods-rainwater-harvesting/5420/#google_vignette"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11.png"/><Relationship Id="rId4" Type="http://schemas.openxmlformats.org/officeDocument/2006/relationships/hyperlink" Target="https://theconstructor.org/water-resources/methods-rainwater-harvesting/5420/#google_vignette"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hyperlink" Target="https://theconstructor.org/concrete/building-fire-safety-protection-systems/16417/" TargetMode="External"/><Relationship Id="rId4" Type="http://schemas.openxmlformats.org/officeDocument/2006/relationships/hyperlink" Target="https://theconstructor.org/water-resources/methods-rainwater-harvesting/5420/#google_vignette" TargetMode="External"/><Relationship Id="rId5" Type="http://schemas.openxmlformats.org/officeDocument/2006/relationships/hyperlink" Target="https://ugreen.io/how-rainwater-harvesting-works-a-guide-for-building-professionals/"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18.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8" name="Shape 98"/>
        <p:cNvGrpSpPr/>
        <p:nvPr/>
      </p:nvGrpSpPr>
      <p:grpSpPr>
        <a:xfrm>
          <a:off x="0" y="0"/>
          <a:ext cx="0" cy="0"/>
          <a:chOff x="0" y="0"/>
          <a:chExt cx="0" cy="0"/>
        </a:xfrm>
      </p:grpSpPr>
      <p:sp>
        <p:nvSpPr>
          <p:cNvPr id="99" name="Google Shape;99;p1"/>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0" name="Google Shape;100;p1"/>
          <p:cNvSpPr txBox="1"/>
          <p:nvPr>
            <p:ph type="ctrTitle"/>
          </p:nvPr>
        </p:nvSpPr>
        <p:spPr>
          <a:xfrm>
            <a:off x="1150355" y="0"/>
            <a:ext cx="4563915" cy="985419"/>
          </a:xfrm>
          <a:prstGeom prst="rect">
            <a:avLst/>
          </a:prstGeom>
          <a:noFill/>
          <a:ln>
            <a:noFill/>
          </a:ln>
        </p:spPr>
        <p:txBody>
          <a:bodyPr anchorCtr="0" anchor="ctr" bIns="45700" lIns="91425" spcFirstLastPara="1" rIns="91425" wrap="square" tIns="45700">
            <a:normAutofit fontScale="90000"/>
          </a:bodyPr>
          <a:lstStyle/>
          <a:p>
            <a:pPr indent="0" lvl="0" marL="0" marR="0" rtl="0" algn="l">
              <a:lnSpc>
                <a:spcPct val="90000"/>
              </a:lnSpc>
              <a:spcBef>
                <a:spcPts val="0"/>
              </a:spcBef>
              <a:spcAft>
                <a:spcPts val="0"/>
              </a:spcAft>
              <a:buClr>
                <a:schemeClr val="dk1"/>
              </a:buClr>
              <a:buSzPct val="100000"/>
              <a:buFont typeface="Calibri"/>
              <a:buNone/>
            </a:pPr>
            <a:r>
              <a:rPr b="1" i="0" lang="en-US" sz="4000" u="none" cap="none" strike="noStrike">
                <a:solidFill>
                  <a:schemeClr val="dk1"/>
                </a:solidFill>
                <a:latin typeface="Calibri"/>
                <a:ea typeface="Calibri"/>
                <a:cs typeface="Calibri"/>
                <a:sym typeface="Calibri"/>
              </a:rPr>
              <a:t>         COURSE TITLE</a:t>
            </a:r>
            <a:br>
              <a:rPr b="1" i="0" lang="en-US" sz="4000" u="none" cap="none" strike="noStrike">
                <a:solidFill>
                  <a:schemeClr val="dk1"/>
                </a:solidFill>
                <a:latin typeface="Calibri"/>
                <a:ea typeface="Calibri"/>
                <a:cs typeface="Calibri"/>
                <a:sym typeface="Calibri"/>
              </a:rPr>
            </a:br>
            <a:r>
              <a:rPr b="1" i="0" lang="en-US" sz="4000" u="none" cap="none" strike="noStrike">
                <a:solidFill>
                  <a:srgbClr val="1F3864"/>
                </a:solidFill>
                <a:latin typeface="Calibri"/>
                <a:ea typeface="Calibri"/>
                <a:cs typeface="Calibri"/>
                <a:sym typeface="Calibri"/>
              </a:rPr>
              <a:t>BUILDING TECHNOLOGY</a:t>
            </a:r>
            <a:endParaRPr/>
          </a:p>
        </p:txBody>
      </p:sp>
      <p:sp>
        <p:nvSpPr>
          <p:cNvPr id="101" name="Google Shape;101;p1"/>
          <p:cNvSpPr txBox="1"/>
          <p:nvPr/>
        </p:nvSpPr>
        <p:spPr>
          <a:xfrm>
            <a:off x="1" y="1444487"/>
            <a:ext cx="7192880" cy="5413513"/>
          </a:xfrm>
          <a:prstGeom prst="rect">
            <a:avLst/>
          </a:prstGeom>
          <a:noFill/>
          <a:ln>
            <a:noFill/>
          </a:ln>
        </p:spPr>
        <p:txBody>
          <a:bodyPr anchorCtr="0" anchor="t" bIns="45700" lIns="91425" spcFirstLastPara="1" rIns="91425" wrap="square" tIns="45700">
            <a:normAutofit fontScale="92500" lnSpcReduction="20000"/>
          </a:bodyPr>
          <a:lstStyle/>
          <a:p>
            <a:pPr indent="58737" lvl="0" marL="0" marR="0" rtl="0" algn="ctr">
              <a:lnSpc>
                <a:spcPct val="90000"/>
              </a:lnSpc>
              <a:spcBef>
                <a:spcPts val="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b="1" lang="en-US" sz="2800">
                <a:solidFill>
                  <a:schemeClr val="dk1"/>
                </a:solidFill>
                <a:latin typeface="Calibri"/>
                <a:ea typeface="Calibri"/>
                <a:cs typeface="Calibri"/>
                <a:sym typeface="Calibri"/>
              </a:rPr>
              <a:t>Chapter 13 - (Week 13) </a:t>
            </a:r>
            <a:endParaRPr/>
          </a:p>
          <a:p>
            <a:pPr indent="0" lvl="0" marL="0" marR="0" rtl="0" algn="ctr">
              <a:lnSpc>
                <a:spcPct val="90000"/>
              </a:lnSpc>
              <a:spcBef>
                <a:spcPts val="1000"/>
              </a:spcBef>
              <a:spcAft>
                <a:spcPts val="0"/>
              </a:spcAft>
              <a:buClr>
                <a:schemeClr val="dk1"/>
              </a:buClr>
              <a:buSzPct val="100000"/>
              <a:buFont typeface="Arial"/>
              <a:buNone/>
            </a:pPr>
            <a:r>
              <a:rPr i="0" lang="en-US" sz="3200" u="none">
                <a:solidFill>
                  <a:schemeClr val="dk1"/>
                </a:solidFill>
                <a:latin typeface="Calibri"/>
                <a:ea typeface="Calibri"/>
                <a:cs typeface="Calibri"/>
                <a:sym typeface="Calibri"/>
              </a:rPr>
              <a:t>OTHER SERVICES IN BUILDING</a:t>
            </a:r>
            <a:endParaRPr sz="3000">
              <a:solidFill>
                <a:srgbClr val="1F3864"/>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chemeClr val="dk1"/>
              </a:buClr>
              <a:buSzPct val="100000"/>
              <a:buFont typeface="Arial"/>
              <a:buNone/>
            </a:pPr>
            <a:r>
              <a:t/>
            </a:r>
            <a:endParaRPr b="1" sz="2800">
              <a:solidFill>
                <a:srgbClr val="1F3864"/>
              </a:solidFill>
              <a:latin typeface="Calibri"/>
              <a:ea typeface="Calibri"/>
              <a:cs typeface="Calibri"/>
              <a:sym typeface="Calibri"/>
            </a:endParaRPr>
          </a:p>
          <a:p>
            <a:pPr indent="164465" lvl="0" marL="0" marR="0" rtl="0" algn="ctr">
              <a:lnSpc>
                <a:spcPct val="90000"/>
              </a:lnSpc>
              <a:spcBef>
                <a:spcPts val="1000"/>
              </a:spcBef>
              <a:spcAft>
                <a:spcPts val="0"/>
              </a:spcAft>
              <a:buClr>
                <a:schemeClr val="dk1"/>
              </a:buClr>
              <a:buSzPct val="100000"/>
              <a:buFont typeface="Arial"/>
              <a:buNone/>
            </a:pPr>
            <a:r>
              <a:t/>
            </a:r>
            <a:endParaRPr b="1" sz="2800">
              <a:solidFill>
                <a:schemeClr val="dk1"/>
              </a:solidFill>
              <a:latin typeface="Calibri"/>
              <a:ea typeface="Calibri"/>
              <a:cs typeface="Calibri"/>
              <a:sym typeface="Calibri"/>
            </a:endParaRPr>
          </a:p>
          <a:p>
            <a:pPr indent="58737" lvl="0" marL="0" marR="0" rtl="0" algn="ctr">
              <a:lnSpc>
                <a:spcPct val="90000"/>
              </a:lnSpc>
              <a:spcBef>
                <a:spcPts val="100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b="1" lang="en-US" sz="2400">
                <a:solidFill>
                  <a:schemeClr val="dk1"/>
                </a:solidFill>
                <a:latin typeface="Calibri"/>
                <a:ea typeface="Calibri"/>
                <a:cs typeface="Calibri"/>
                <a:sym typeface="Calibri"/>
              </a:rPr>
              <a:t>LECTURE – 13</a:t>
            </a:r>
            <a:endParaRPr b="1" sz="24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i="0" lang="en-US" sz="2400" u="none" cap="small">
                <a:solidFill>
                  <a:schemeClr val="dk1"/>
                </a:solidFill>
                <a:latin typeface="Calibri"/>
                <a:ea typeface="Calibri"/>
                <a:cs typeface="Calibri"/>
                <a:sym typeface="Calibri"/>
              </a:rPr>
              <a:t>Other services in building</a:t>
            </a:r>
            <a:endParaRPr sz="2400" cap="small">
              <a:solidFill>
                <a:srgbClr val="1F3864"/>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chemeClr val="dk1"/>
              </a:buClr>
              <a:buSzPct val="100000"/>
              <a:buFont typeface="Arial"/>
              <a:buNone/>
            </a:pPr>
            <a:r>
              <a:t/>
            </a:r>
            <a:endParaRPr sz="2400">
              <a:solidFill>
                <a:srgbClr val="1F3864"/>
              </a:solidFill>
              <a:latin typeface="Calibri"/>
              <a:ea typeface="Calibri"/>
              <a:cs typeface="Calibri"/>
              <a:sym typeface="Calibri"/>
            </a:endParaRPr>
          </a:p>
          <a:p>
            <a:pPr indent="58737" lvl="0" marL="0" marR="0" rtl="0" algn="ctr">
              <a:lnSpc>
                <a:spcPct val="90000"/>
              </a:lnSpc>
              <a:spcBef>
                <a:spcPts val="100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58737" lvl="0" marL="0" marR="0" rtl="0" algn="ctr">
              <a:lnSpc>
                <a:spcPct val="90000"/>
              </a:lnSpc>
              <a:spcBef>
                <a:spcPts val="100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117475" lvl="0" marL="0" marR="0" rtl="0" algn="ctr">
              <a:lnSpc>
                <a:spcPct val="90000"/>
              </a:lnSpc>
              <a:spcBef>
                <a:spcPts val="1000"/>
              </a:spcBef>
              <a:spcAft>
                <a:spcPts val="0"/>
              </a:spcAft>
              <a:buClr>
                <a:schemeClr val="dk1"/>
              </a:buClr>
              <a:buSzPct val="100000"/>
              <a:buFont typeface="Arial"/>
              <a:buNone/>
            </a:pPr>
            <a:r>
              <a:t/>
            </a:r>
            <a:endParaRPr b="1" sz="2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Ar. Ranju Kamal</a:t>
            </a:r>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Lecturer</a:t>
            </a:r>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Advanced college of engineering and management, Nepal</a:t>
            </a:r>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Affiliated to Tribhuvan University</a:t>
            </a:r>
            <a:endParaRPr/>
          </a:p>
        </p:txBody>
      </p:sp>
      <p:pic>
        <p:nvPicPr>
          <p:cNvPr descr="A view of a city from a window&#10;&#10;Description automatically generated" id="102" name="Google Shape;102;p1"/>
          <p:cNvPicPr preferRelativeResize="0"/>
          <p:nvPr/>
        </p:nvPicPr>
        <p:blipFill rotWithShape="1">
          <a:blip r:embed="rId3">
            <a:alphaModFix/>
          </a:blip>
          <a:srcRect b="0" l="38149" r="20900" t="0"/>
          <a:stretch/>
        </p:blipFill>
        <p:spPr>
          <a:xfrm>
            <a:off x="6864626" y="-4811"/>
            <a:ext cx="5327374" cy="6862811"/>
          </a:xfrm>
          <a:prstGeom prst="rect">
            <a:avLst/>
          </a:prstGeom>
          <a:noFill/>
          <a:ln>
            <a:noFill/>
          </a:ln>
        </p:spPr>
      </p:pic>
      <p:sp>
        <p:nvSpPr>
          <p:cNvPr id="103" name="Google Shape;103;p1"/>
          <p:cNvSpPr txBox="1"/>
          <p:nvPr/>
        </p:nvSpPr>
        <p:spPr>
          <a:xfrm>
            <a:off x="6735681" y="6596390"/>
            <a:ext cx="5910470"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lt1"/>
                </a:solidFill>
                <a:latin typeface="Calibri"/>
                <a:ea typeface="Calibri"/>
                <a:cs typeface="Calibri"/>
                <a:sym typeface="Calibri"/>
              </a:rPr>
              <a:t>Thailand, Bangkok (photo credit:Abhinay Kushwaha)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txBox="1"/>
          <p:nvPr>
            <p:ph type="title"/>
          </p:nvPr>
        </p:nvSpPr>
        <p:spPr>
          <a:xfrm>
            <a:off x="163154" y="0"/>
            <a:ext cx="6573078" cy="50951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2060"/>
              </a:buClr>
              <a:buSzPct val="100000"/>
              <a:buFont typeface="Times New Roman"/>
              <a:buNone/>
            </a:pPr>
            <a:r>
              <a:rPr b="1" i="0" lang="en-US" sz="4000" u="none" cap="none" strike="noStrike">
                <a:solidFill>
                  <a:srgbClr val="002060"/>
                </a:solidFill>
                <a:latin typeface="Times New Roman"/>
                <a:ea typeface="Times New Roman"/>
                <a:cs typeface="Times New Roman"/>
                <a:sym typeface="Times New Roman"/>
              </a:rPr>
              <a:t>LEARNING OUTCOMES</a:t>
            </a:r>
            <a:endParaRPr/>
          </a:p>
        </p:txBody>
      </p:sp>
      <p:grpSp>
        <p:nvGrpSpPr>
          <p:cNvPr id="110" name="Google Shape;110;p2"/>
          <p:cNvGrpSpPr/>
          <p:nvPr/>
        </p:nvGrpSpPr>
        <p:grpSpPr>
          <a:xfrm>
            <a:off x="92764" y="1464272"/>
            <a:ext cx="6321288" cy="4824126"/>
            <a:chOff x="0" y="678435"/>
            <a:chExt cx="6321288" cy="4824126"/>
          </a:xfrm>
        </p:grpSpPr>
        <p:sp>
          <p:nvSpPr>
            <p:cNvPr id="111" name="Google Shape;111;p2"/>
            <p:cNvSpPr/>
            <p:nvPr/>
          </p:nvSpPr>
          <p:spPr>
            <a:xfrm>
              <a:off x="0" y="1298354"/>
              <a:ext cx="6321288" cy="1058400"/>
            </a:xfrm>
            <a:prstGeom prst="rect">
              <a:avLst/>
            </a:prstGeom>
            <a:solidFill>
              <a:schemeClr val="lt1">
                <a:alpha val="89803"/>
              </a:schemeClr>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p:nvPr/>
          </p:nvSpPr>
          <p:spPr>
            <a:xfrm>
              <a:off x="0" y="678435"/>
              <a:ext cx="4424902" cy="123984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txBox="1"/>
            <p:nvPr/>
          </p:nvSpPr>
          <p:spPr>
            <a:xfrm>
              <a:off x="60524" y="738959"/>
              <a:ext cx="4303854" cy="1118792"/>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chemeClr val="dk1"/>
                </a:buClr>
                <a:buSzPts val="2400"/>
                <a:buFont typeface="Noto Sans Symbols"/>
                <a:buNone/>
              </a:pPr>
              <a:r>
                <a:t/>
              </a:r>
              <a:endParaRPr b="1" sz="2400">
                <a:solidFill>
                  <a:srgbClr val="1F3864"/>
                </a:solidFill>
                <a:latin typeface="Times New Roman"/>
                <a:ea typeface="Times New Roman"/>
                <a:cs typeface="Times New Roman"/>
                <a:sym typeface="Times New Roman"/>
              </a:endParaRPr>
            </a:p>
            <a:p>
              <a:pPr indent="0" lvl="0" marL="0" marR="0" rtl="0" algn="l">
                <a:lnSpc>
                  <a:spcPct val="90000"/>
                </a:lnSpc>
                <a:spcBef>
                  <a:spcPts val="840"/>
                </a:spcBef>
                <a:spcAft>
                  <a:spcPts val="0"/>
                </a:spcAft>
                <a:buClr>
                  <a:srgbClr val="1F3864"/>
                </a:buClr>
                <a:buSzPts val="2400"/>
                <a:buFont typeface="Noto Sans Symbols"/>
                <a:buNone/>
              </a:pPr>
              <a:r>
                <a:rPr b="1" lang="en-US" sz="2400">
                  <a:solidFill>
                    <a:srgbClr val="1F3864"/>
                  </a:solidFill>
                  <a:latin typeface="Times New Roman"/>
                  <a:ea typeface="Times New Roman"/>
                  <a:cs typeface="Times New Roman"/>
                  <a:sym typeface="Times New Roman"/>
                </a:rPr>
                <a:t>1. Water supply &amp; sanitation</a:t>
              </a:r>
              <a:br>
                <a:rPr b="1" lang="en-US" sz="2400">
                  <a:solidFill>
                    <a:srgbClr val="1F3864"/>
                  </a:solidFill>
                  <a:latin typeface="Times New Roman"/>
                  <a:ea typeface="Times New Roman"/>
                  <a:cs typeface="Times New Roman"/>
                  <a:sym typeface="Times New Roman"/>
                </a:rPr>
              </a:br>
              <a:endParaRPr b="1" sz="2400">
                <a:solidFill>
                  <a:srgbClr val="1F3864"/>
                </a:solidFill>
                <a:latin typeface="Times New Roman"/>
                <a:ea typeface="Times New Roman"/>
                <a:cs typeface="Times New Roman"/>
                <a:sym typeface="Times New Roman"/>
              </a:endParaRPr>
            </a:p>
          </p:txBody>
        </p:sp>
        <p:sp>
          <p:nvSpPr>
            <p:cNvPr id="114" name="Google Shape;114;p2"/>
            <p:cNvSpPr/>
            <p:nvPr/>
          </p:nvSpPr>
          <p:spPr>
            <a:xfrm>
              <a:off x="0" y="3203474"/>
              <a:ext cx="6321288" cy="1058400"/>
            </a:xfrm>
            <a:prstGeom prst="rect">
              <a:avLst/>
            </a:prstGeom>
            <a:solidFill>
              <a:schemeClr val="lt1">
                <a:alpha val="89803"/>
              </a:schemeClr>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
            <p:cNvSpPr/>
            <p:nvPr/>
          </p:nvSpPr>
          <p:spPr>
            <a:xfrm>
              <a:off x="0" y="2583555"/>
              <a:ext cx="4424902" cy="123984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txBox="1"/>
            <p:nvPr/>
          </p:nvSpPr>
          <p:spPr>
            <a:xfrm>
              <a:off x="60524" y="2644079"/>
              <a:ext cx="4303854" cy="1118792"/>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rgbClr val="1F3864"/>
                </a:buClr>
                <a:buSzPts val="2400"/>
                <a:buFont typeface="Noto Sans Symbols"/>
                <a:buNone/>
              </a:pPr>
              <a:r>
                <a:rPr b="1" lang="en-US" sz="2400">
                  <a:solidFill>
                    <a:srgbClr val="1F3864"/>
                  </a:solidFill>
                  <a:latin typeface="Times New Roman"/>
                  <a:ea typeface="Times New Roman"/>
                  <a:cs typeface="Times New Roman"/>
                  <a:sym typeface="Times New Roman"/>
                </a:rPr>
                <a:t>2. Fire Protection</a:t>
              </a:r>
              <a:endParaRPr/>
            </a:p>
          </p:txBody>
        </p:sp>
        <p:sp>
          <p:nvSpPr>
            <p:cNvPr id="117" name="Google Shape;117;p2"/>
            <p:cNvSpPr/>
            <p:nvPr/>
          </p:nvSpPr>
          <p:spPr>
            <a:xfrm>
              <a:off x="0" y="4444161"/>
              <a:ext cx="6321288" cy="1058400"/>
            </a:xfrm>
            <a:prstGeom prst="rect">
              <a:avLst/>
            </a:prstGeom>
            <a:solidFill>
              <a:schemeClr val="lt1">
                <a:alpha val="89803"/>
              </a:schemeClr>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
            <p:cNvSpPr/>
            <p:nvPr/>
          </p:nvSpPr>
          <p:spPr>
            <a:xfrm>
              <a:off x="0" y="4262721"/>
              <a:ext cx="4424902" cy="123984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
            <p:cNvSpPr txBox="1"/>
            <p:nvPr/>
          </p:nvSpPr>
          <p:spPr>
            <a:xfrm>
              <a:off x="60524" y="4323245"/>
              <a:ext cx="4303854" cy="1118792"/>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rgbClr val="1F3864"/>
                </a:buClr>
                <a:buSzPts val="2400"/>
                <a:buFont typeface="Noto Sans Symbols"/>
                <a:buNone/>
              </a:pPr>
              <a:r>
                <a:rPr b="1" lang="en-US" sz="2400">
                  <a:solidFill>
                    <a:srgbClr val="1F3864"/>
                  </a:solidFill>
                  <a:latin typeface="Times New Roman"/>
                  <a:ea typeface="Times New Roman"/>
                  <a:cs typeface="Times New Roman"/>
                  <a:sym typeface="Times New Roman"/>
                </a:rPr>
                <a:t>3.</a:t>
              </a:r>
              <a:r>
                <a:rPr lang="en-US" sz="2400">
                  <a:solidFill>
                    <a:srgbClr val="000000"/>
                  </a:solidFill>
                  <a:latin typeface="Calibri"/>
                  <a:ea typeface="Calibri"/>
                  <a:cs typeface="Calibri"/>
                  <a:sym typeface="Calibri"/>
                </a:rPr>
                <a:t> </a:t>
              </a:r>
              <a:r>
                <a:rPr b="1" lang="en-US" sz="2400">
                  <a:solidFill>
                    <a:srgbClr val="1F3864"/>
                  </a:solidFill>
                  <a:latin typeface="Times New Roman"/>
                  <a:ea typeface="Times New Roman"/>
                  <a:cs typeface="Times New Roman"/>
                  <a:sym typeface="Times New Roman"/>
                </a:rPr>
                <a:t>Rainwater harvesting</a:t>
              </a:r>
              <a:endParaRPr/>
            </a:p>
          </p:txBody>
        </p:sp>
      </p:grpSp>
      <p:sp>
        <p:nvSpPr>
          <p:cNvPr id="120" name="Google Shape;120;p2"/>
          <p:cNvSpPr txBox="1"/>
          <p:nvPr/>
        </p:nvSpPr>
        <p:spPr>
          <a:xfrm>
            <a:off x="92764" y="498032"/>
            <a:ext cx="6321289"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At the end of the session students will  get acquainted to:</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3"/>
          <p:cNvSpPr txBox="1"/>
          <p:nvPr/>
        </p:nvSpPr>
        <p:spPr>
          <a:xfrm>
            <a:off x="284814" y="1536194"/>
            <a:ext cx="9413822" cy="4154943"/>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Septic tank is one of the simplest form of on-site treatment technologies, which allows to undergo anaerobic digestion of organic materials of wastewater coming into the system.[1]</a:t>
            </a:r>
            <a:endParaRPr sz="2400">
              <a:solidFill>
                <a:srgbClr val="303030"/>
              </a:solidFill>
              <a:latin typeface="Times New Roman"/>
              <a:ea typeface="Times New Roman"/>
              <a:cs typeface="Times New Roman"/>
              <a:sym typeface="Times New Roman"/>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 Effluent from septic tank is infiltrated into ground using soak pit/leach field or is sent to sewer line for further treatment.[1]</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 A properly designed, constructed and operated septic tank can treat wastewater to produce an effluent suitable for discharging without violating environmental health.[1] </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Septic tank can be built using brick, concrete or stone. [1]</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These days readymade/ precast septic tank made up of fiberglass, plastic, cement concrete is also available in the market.[1]</a:t>
            </a:r>
            <a:endParaRPr sz="1800">
              <a:solidFill>
                <a:schemeClr val="dk1"/>
              </a:solidFill>
              <a:latin typeface="Calibri"/>
              <a:ea typeface="Calibri"/>
              <a:cs typeface="Calibri"/>
              <a:sym typeface="Calibri"/>
            </a:endParaRPr>
          </a:p>
        </p:txBody>
      </p:sp>
      <p:sp>
        <p:nvSpPr>
          <p:cNvPr id="126" name="Google Shape;126;p3"/>
          <p:cNvSpPr txBox="1"/>
          <p:nvPr/>
        </p:nvSpPr>
        <p:spPr>
          <a:xfrm>
            <a:off x="179883" y="356470"/>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SEPTIC TANK</a:t>
            </a:r>
            <a:endParaRPr sz="18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4"/>
          <p:cNvSpPr txBox="1"/>
          <p:nvPr/>
        </p:nvSpPr>
        <p:spPr>
          <a:xfrm>
            <a:off x="284814" y="1536194"/>
            <a:ext cx="8641746" cy="4616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A septic tank should have following three key characteristics:</a:t>
            </a:r>
            <a:endParaRPr sz="1800">
              <a:solidFill>
                <a:schemeClr val="dk1"/>
              </a:solidFill>
              <a:latin typeface="Calibri"/>
              <a:ea typeface="Calibri"/>
              <a:cs typeface="Calibri"/>
              <a:sym typeface="Calibri"/>
            </a:endParaRPr>
          </a:p>
        </p:txBody>
      </p:sp>
      <p:sp>
        <p:nvSpPr>
          <p:cNvPr id="132" name="Google Shape;132;p4"/>
          <p:cNvSpPr txBox="1"/>
          <p:nvPr/>
        </p:nvSpPr>
        <p:spPr>
          <a:xfrm>
            <a:off x="284814" y="671263"/>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Key Features of Septic Tank</a:t>
            </a:r>
            <a:endParaRPr sz="1800">
              <a:solidFill>
                <a:schemeClr val="dk1"/>
              </a:solidFill>
              <a:latin typeface="Calibri"/>
              <a:ea typeface="Calibri"/>
              <a:cs typeface="Calibri"/>
              <a:sym typeface="Calibri"/>
            </a:endParaRPr>
          </a:p>
        </p:txBody>
      </p:sp>
      <p:sp>
        <p:nvSpPr>
          <p:cNvPr id="133" name="Google Shape;133;p4"/>
          <p:cNvSpPr txBox="1"/>
          <p:nvPr/>
        </p:nvSpPr>
        <p:spPr>
          <a:xfrm>
            <a:off x="608036" y="2216418"/>
            <a:ext cx="8827366" cy="249295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should be watertight.[1]</a:t>
            </a:r>
            <a:endParaRPr/>
          </a:p>
          <a:p>
            <a:pPr indent="-342900" lvl="0" marL="342900" marR="0" rtl="0" algn="just">
              <a:spcBef>
                <a:spcPts val="24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should consist of at least two chambers separated by a baffle wall.[1]</a:t>
            </a:r>
            <a:endParaRPr/>
          </a:p>
          <a:p>
            <a:pPr indent="-342900" lvl="0" marL="342900" marR="0" rtl="0" algn="just">
              <a:spcBef>
                <a:spcPts val="2400"/>
              </a:spcBef>
              <a:spcAft>
                <a:spcPts val="12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should be assembled with soak pit or provided with outlet.[1]</a:t>
            </a:r>
            <a:endParaRPr sz="2400">
              <a:solidFill>
                <a:srgbClr val="303030"/>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5"/>
          <p:cNvSpPr txBox="1"/>
          <p:nvPr/>
        </p:nvSpPr>
        <p:spPr>
          <a:xfrm>
            <a:off x="284813" y="1067491"/>
            <a:ext cx="9308891" cy="120028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Septic tank is a primary treatment unit, which is installed as a stand-alone structure to treat household wastewater and is prior to the secondary treatment then it passes out to sewage.[1]</a:t>
            </a:r>
            <a:endParaRPr sz="1800">
              <a:solidFill>
                <a:schemeClr val="dk1"/>
              </a:solidFill>
              <a:latin typeface="Calibri"/>
              <a:ea typeface="Calibri"/>
              <a:cs typeface="Calibri"/>
              <a:sym typeface="Calibri"/>
            </a:endParaRPr>
          </a:p>
        </p:txBody>
      </p:sp>
      <p:sp>
        <p:nvSpPr>
          <p:cNvPr id="139" name="Google Shape;139;p5"/>
          <p:cNvSpPr txBox="1"/>
          <p:nvPr/>
        </p:nvSpPr>
        <p:spPr>
          <a:xfrm>
            <a:off x="134911" y="133345"/>
            <a:ext cx="9069049" cy="6462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WORKING PRINCIPLE OF SEPTIC TANK</a:t>
            </a:r>
            <a:endParaRPr sz="1800">
              <a:solidFill>
                <a:schemeClr val="dk1"/>
              </a:solidFill>
              <a:latin typeface="Calibri"/>
              <a:ea typeface="Calibri"/>
              <a:cs typeface="Calibri"/>
              <a:sym typeface="Calibri"/>
            </a:endParaRPr>
          </a:p>
        </p:txBody>
      </p:sp>
      <p:sp>
        <p:nvSpPr>
          <p:cNvPr id="140" name="Google Shape;140;p5"/>
          <p:cNvSpPr txBox="1"/>
          <p:nvPr/>
        </p:nvSpPr>
        <p:spPr>
          <a:xfrm>
            <a:off x="284813" y="2765014"/>
            <a:ext cx="11039678" cy="2308284"/>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During the storage, the heavy solids settle down at the bottom of the tank and the lighter solids float above liquid. During the storage period, anaerobic digestion takes place inside it and biodegradable solids are converted into sludge and gases. In this way, significant amount of pollution is reduced and deposited in the form of sludge. Liquid part is then conveyed to soak pit or sewerage network or secondary treatment plant.[1]</a:t>
            </a:r>
            <a:endParaRPr sz="1800">
              <a:solidFill>
                <a:schemeClr val="dk1"/>
              </a:solidFill>
              <a:latin typeface="Calibri"/>
              <a:ea typeface="Calibri"/>
              <a:cs typeface="Calibri"/>
              <a:sym typeface="Calibri"/>
            </a:endParaRPr>
          </a:p>
        </p:txBody>
      </p:sp>
      <p:sp>
        <p:nvSpPr>
          <p:cNvPr id="141" name="Google Shape;141;p5"/>
          <p:cNvSpPr txBox="1"/>
          <p:nvPr/>
        </p:nvSpPr>
        <p:spPr>
          <a:xfrm>
            <a:off x="434716" y="5190365"/>
            <a:ext cx="11039678" cy="120028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The removal efficiency of septic tank depends, mainly, upon the hydraulic retention time and temperature. Normally, septic tank removes 30 - 50 per cent of BOD (Biological Oxygen Demand) and 40 - 60 per cent of TSS (Total Suspended Solids).</a:t>
            </a:r>
            <a:endParaRPr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6"/>
          <p:cNvSpPr txBox="1"/>
          <p:nvPr/>
        </p:nvSpPr>
        <p:spPr>
          <a:xfrm>
            <a:off x="149901" y="855970"/>
            <a:ext cx="8641746" cy="4616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A septic tank consists of seven main components:[1]</a:t>
            </a:r>
            <a:endParaRPr sz="1800">
              <a:solidFill>
                <a:schemeClr val="dk1"/>
              </a:solidFill>
              <a:latin typeface="Calibri"/>
              <a:ea typeface="Calibri"/>
              <a:cs typeface="Calibri"/>
              <a:sym typeface="Calibri"/>
            </a:endParaRPr>
          </a:p>
        </p:txBody>
      </p:sp>
      <p:sp>
        <p:nvSpPr>
          <p:cNvPr id="147" name="Google Shape;147;p6"/>
          <p:cNvSpPr txBox="1"/>
          <p:nvPr/>
        </p:nvSpPr>
        <p:spPr>
          <a:xfrm>
            <a:off x="149901" y="111442"/>
            <a:ext cx="8904157" cy="6462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KEY COMPONENTS OF A SEPTIC TANK</a:t>
            </a:r>
            <a:endParaRPr sz="1800">
              <a:solidFill>
                <a:schemeClr val="dk1"/>
              </a:solidFill>
              <a:latin typeface="Calibri"/>
              <a:ea typeface="Calibri"/>
              <a:cs typeface="Calibri"/>
              <a:sym typeface="Calibri"/>
            </a:endParaRPr>
          </a:p>
        </p:txBody>
      </p:sp>
      <p:sp>
        <p:nvSpPr>
          <p:cNvPr id="148" name="Google Shape;148;p6"/>
          <p:cNvSpPr txBox="1"/>
          <p:nvPr/>
        </p:nvSpPr>
        <p:spPr>
          <a:xfrm>
            <a:off x="284813" y="5759754"/>
            <a:ext cx="11461709" cy="8309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The soak pit is also an integral part of the standard septic tank though is a separate structure.[1]</a:t>
            </a:r>
            <a:endParaRPr sz="1800">
              <a:solidFill>
                <a:schemeClr val="dk1"/>
              </a:solidFill>
              <a:latin typeface="Calibri"/>
              <a:ea typeface="Calibri"/>
              <a:cs typeface="Calibri"/>
              <a:sym typeface="Calibri"/>
            </a:endParaRPr>
          </a:p>
        </p:txBody>
      </p:sp>
      <p:grpSp>
        <p:nvGrpSpPr>
          <p:cNvPr id="149" name="Google Shape;149;p6"/>
          <p:cNvGrpSpPr/>
          <p:nvPr/>
        </p:nvGrpSpPr>
        <p:grpSpPr>
          <a:xfrm>
            <a:off x="-131113" y="2493636"/>
            <a:ext cx="12214773" cy="2332349"/>
            <a:chOff x="108731" y="714418"/>
            <a:chExt cx="12214773" cy="2332349"/>
          </a:xfrm>
        </p:grpSpPr>
        <p:sp>
          <p:nvSpPr>
            <p:cNvPr id="150" name="Google Shape;150;p6"/>
            <p:cNvSpPr/>
            <p:nvPr/>
          </p:nvSpPr>
          <p:spPr>
            <a:xfrm>
              <a:off x="10673860" y="1056169"/>
              <a:ext cx="1649644" cy="1649139"/>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6"/>
            <p:cNvSpPr/>
            <p:nvPr/>
          </p:nvSpPr>
          <p:spPr>
            <a:xfrm>
              <a:off x="10729904"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
            <p:cNvSpPr txBox="1"/>
            <p:nvPr/>
          </p:nvSpPr>
          <p:spPr>
            <a:xfrm>
              <a:off x="10949207"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Vent pipe</a:t>
              </a:r>
              <a:endParaRPr/>
            </a:p>
          </p:txBody>
        </p:sp>
        <p:sp>
          <p:nvSpPr>
            <p:cNvPr id="153" name="Google Shape;153;p6"/>
            <p:cNvSpPr/>
            <p:nvPr/>
          </p:nvSpPr>
          <p:spPr>
            <a:xfrm rot="2700000">
              <a:off x="8970211" y="1055983"/>
              <a:ext cx="1649220" cy="1649220"/>
            </a:xfrm>
            <a:prstGeom prst="teardrop">
              <a:avLst>
                <a:gd fmla="val 10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6"/>
            <p:cNvSpPr/>
            <p:nvPr/>
          </p:nvSpPr>
          <p:spPr>
            <a:xfrm>
              <a:off x="9025434"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6"/>
            <p:cNvSpPr txBox="1"/>
            <p:nvPr/>
          </p:nvSpPr>
          <p:spPr>
            <a:xfrm>
              <a:off x="9244737"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Soak pit</a:t>
              </a:r>
              <a:endParaRPr/>
            </a:p>
          </p:txBody>
        </p:sp>
        <p:sp>
          <p:nvSpPr>
            <p:cNvPr id="156" name="Google Shape;156;p6"/>
            <p:cNvSpPr/>
            <p:nvPr/>
          </p:nvSpPr>
          <p:spPr>
            <a:xfrm rot="2700000">
              <a:off x="7266959" y="1055983"/>
              <a:ext cx="1649220" cy="1649220"/>
            </a:xfrm>
            <a:prstGeom prst="teardrop">
              <a:avLst>
                <a:gd fmla="val 10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
            <p:cNvSpPr/>
            <p:nvPr/>
          </p:nvSpPr>
          <p:spPr>
            <a:xfrm>
              <a:off x="7320964"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6"/>
            <p:cNvSpPr txBox="1"/>
            <p:nvPr/>
          </p:nvSpPr>
          <p:spPr>
            <a:xfrm>
              <a:off x="7541485"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Baffle wall</a:t>
              </a:r>
              <a:endParaRPr/>
            </a:p>
          </p:txBody>
        </p:sp>
        <p:sp>
          <p:nvSpPr>
            <p:cNvPr id="159" name="Google Shape;159;p6"/>
            <p:cNvSpPr/>
            <p:nvPr/>
          </p:nvSpPr>
          <p:spPr>
            <a:xfrm rot="2700000">
              <a:off x="5562489" y="1055983"/>
              <a:ext cx="1649220" cy="1649220"/>
            </a:xfrm>
            <a:prstGeom prst="teardrop">
              <a:avLst>
                <a:gd fmla="val 10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6"/>
            <p:cNvSpPr/>
            <p:nvPr/>
          </p:nvSpPr>
          <p:spPr>
            <a:xfrm>
              <a:off x="5617712"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6"/>
            <p:cNvSpPr txBox="1"/>
            <p:nvPr/>
          </p:nvSpPr>
          <p:spPr>
            <a:xfrm>
              <a:off x="5837014"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Liquid retention tank</a:t>
              </a:r>
              <a:endParaRPr/>
            </a:p>
          </p:txBody>
        </p:sp>
        <p:sp>
          <p:nvSpPr>
            <p:cNvPr id="162" name="Google Shape;162;p6"/>
            <p:cNvSpPr/>
            <p:nvPr/>
          </p:nvSpPr>
          <p:spPr>
            <a:xfrm rot="2700000">
              <a:off x="3858019" y="1055983"/>
              <a:ext cx="1649220" cy="1649220"/>
            </a:xfrm>
            <a:prstGeom prst="teardrop">
              <a:avLst>
                <a:gd fmla="val 10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6"/>
            <p:cNvSpPr/>
            <p:nvPr/>
          </p:nvSpPr>
          <p:spPr>
            <a:xfrm>
              <a:off x="3913241"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6"/>
            <p:cNvSpPr txBox="1"/>
            <p:nvPr/>
          </p:nvSpPr>
          <p:spPr>
            <a:xfrm>
              <a:off x="4132544"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Manhole</a:t>
              </a:r>
              <a:endParaRPr/>
            </a:p>
          </p:txBody>
        </p:sp>
        <p:sp>
          <p:nvSpPr>
            <p:cNvPr id="165" name="Google Shape;165;p6"/>
            <p:cNvSpPr/>
            <p:nvPr/>
          </p:nvSpPr>
          <p:spPr>
            <a:xfrm rot="2700000">
              <a:off x="2154767" y="1055983"/>
              <a:ext cx="1649220" cy="1649220"/>
            </a:xfrm>
            <a:prstGeom prst="teardrop">
              <a:avLst>
                <a:gd fmla="val 10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6"/>
            <p:cNvSpPr/>
            <p:nvPr/>
          </p:nvSpPr>
          <p:spPr>
            <a:xfrm>
              <a:off x="2208771"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6"/>
            <p:cNvSpPr txBox="1"/>
            <p:nvPr/>
          </p:nvSpPr>
          <p:spPr>
            <a:xfrm>
              <a:off x="2429292"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Outlet</a:t>
              </a:r>
              <a:endParaRPr/>
            </a:p>
          </p:txBody>
        </p:sp>
        <p:sp>
          <p:nvSpPr>
            <p:cNvPr id="168" name="Google Shape;168;p6"/>
            <p:cNvSpPr/>
            <p:nvPr/>
          </p:nvSpPr>
          <p:spPr>
            <a:xfrm rot="2700000">
              <a:off x="450296" y="1055983"/>
              <a:ext cx="1649220" cy="1649220"/>
            </a:xfrm>
            <a:prstGeom prst="teardrop">
              <a:avLst>
                <a:gd fmla="val 10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6"/>
            <p:cNvSpPr/>
            <p:nvPr/>
          </p:nvSpPr>
          <p:spPr>
            <a:xfrm>
              <a:off x="505519" y="1111150"/>
              <a:ext cx="1538774" cy="1539177"/>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6"/>
            <p:cNvSpPr txBox="1"/>
            <p:nvPr/>
          </p:nvSpPr>
          <p:spPr>
            <a:xfrm>
              <a:off x="724822" y="1331073"/>
              <a:ext cx="1098950" cy="1099329"/>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en-US" sz="2200">
                  <a:solidFill>
                    <a:schemeClr val="lt1"/>
                  </a:solidFill>
                  <a:latin typeface="Calibri"/>
                  <a:ea typeface="Calibri"/>
                  <a:cs typeface="Calibri"/>
                  <a:sym typeface="Calibri"/>
                </a:rPr>
                <a:t>Inlet</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7"/>
          <p:cNvSpPr txBox="1"/>
          <p:nvPr/>
        </p:nvSpPr>
        <p:spPr>
          <a:xfrm>
            <a:off x="284814" y="1399333"/>
            <a:ext cx="9383842"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Inlet is simply a chamber with cover, which allows wastewater in. Generally, it is located at center along the breadth of septic tank and it should be at the level of 100 -150 mm above the outlet level in order to avoid clogging the diameter of the Inlet should not be less than 100 mm. It consists of down pipe inside the septic tank.[1]</a:t>
            </a:r>
            <a:endParaRPr sz="1800">
              <a:solidFill>
                <a:srgbClr val="FF0000"/>
              </a:solidFill>
              <a:highlight>
                <a:srgbClr val="FFFF00"/>
              </a:highlight>
              <a:latin typeface="Calibri"/>
              <a:ea typeface="Calibri"/>
              <a:cs typeface="Calibri"/>
              <a:sym typeface="Calibri"/>
            </a:endParaRPr>
          </a:p>
        </p:txBody>
      </p:sp>
      <p:sp>
        <p:nvSpPr>
          <p:cNvPr id="176" name="Google Shape;176;p7"/>
          <p:cNvSpPr txBox="1"/>
          <p:nvPr/>
        </p:nvSpPr>
        <p:spPr>
          <a:xfrm>
            <a:off x="284814" y="671263"/>
            <a:ext cx="8286430" cy="646331"/>
          </a:xfrm>
          <a:prstGeom prst="rect">
            <a:avLst/>
          </a:prstGeom>
          <a:noFill/>
          <a:ln>
            <a:noFill/>
          </a:ln>
        </p:spPr>
        <p:txBody>
          <a:bodyPr anchorCtr="0" anchor="t" bIns="45700" lIns="91425" spcFirstLastPara="1" rIns="91425" wrap="square" tIns="45700">
            <a:spAutoFit/>
          </a:bodyPr>
          <a:lstStyle/>
          <a:p>
            <a:pPr indent="-742950" lvl="0" marL="742950" marR="0" rtl="0" algn="l">
              <a:spcBef>
                <a:spcPts val="0"/>
              </a:spcBef>
              <a:spcAft>
                <a:spcPts val="0"/>
              </a:spcAft>
              <a:buClr>
                <a:schemeClr val="dk1"/>
              </a:buClr>
              <a:buSzPts val="3600"/>
              <a:buFont typeface="Arial"/>
              <a:buChar char="•"/>
            </a:pPr>
            <a:r>
              <a:rPr lang="en-US" sz="3600">
                <a:solidFill>
                  <a:schemeClr val="dk1"/>
                </a:solidFill>
                <a:latin typeface="Times New Roman"/>
                <a:ea typeface="Times New Roman"/>
                <a:cs typeface="Times New Roman"/>
                <a:sym typeface="Times New Roman"/>
              </a:rPr>
              <a:t>Inlet Chamber</a:t>
            </a:r>
            <a:endParaRPr sz="1800">
              <a:solidFill>
                <a:schemeClr val="dk1"/>
              </a:solidFill>
              <a:latin typeface="Calibri"/>
              <a:ea typeface="Calibri"/>
              <a:cs typeface="Calibri"/>
              <a:sym typeface="Calibri"/>
            </a:endParaRPr>
          </a:p>
        </p:txBody>
      </p:sp>
      <p:sp>
        <p:nvSpPr>
          <p:cNvPr id="177" name="Google Shape;177;p7"/>
          <p:cNvSpPr txBox="1"/>
          <p:nvPr/>
        </p:nvSpPr>
        <p:spPr>
          <a:xfrm>
            <a:off x="284814" y="4570930"/>
            <a:ext cx="11039678"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Outlet is similar to inlet chamber, which is provided at the end of the septic tank. Generally, it is also located at center along the breadth of septic tank. The level of outlet chamber should be minimum 1.2 m from bottom of septic tank. Normally the diameter of the Inlet should not be less than the inlet pipe. A down pipe is also provided at starting point of outlet inside the septic tank.[1]</a:t>
            </a:r>
            <a:endParaRPr sz="1800">
              <a:solidFill>
                <a:schemeClr val="dk1"/>
              </a:solidFill>
              <a:latin typeface="Calibri"/>
              <a:ea typeface="Calibri"/>
              <a:cs typeface="Calibri"/>
              <a:sym typeface="Calibri"/>
            </a:endParaRPr>
          </a:p>
        </p:txBody>
      </p:sp>
      <p:sp>
        <p:nvSpPr>
          <p:cNvPr id="178" name="Google Shape;178;p7"/>
          <p:cNvSpPr txBox="1"/>
          <p:nvPr/>
        </p:nvSpPr>
        <p:spPr>
          <a:xfrm>
            <a:off x="284814" y="3789356"/>
            <a:ext cx="8286430" cy="646331"/>
          </a:xfrm>
          <a:prstGeom prst="rect">
            <a:avLst/>
          </a:prstGeom>
          <a:noFill/>
          <a:ln>
            <a:noFill/>
          </a:ln>
        </p:spPr>
        <p:txBody>
          <a:bodyPr anchorCtr="0" anchor="t" bIns="45700" lIns="91425" spcFirstLastPara="1" rIns="91425" wrap="square" tIns="45700">
            <a:spAutoFit/>
          </a:bodyPr>
          <a:lstStyle/>
          <a:p>
            <a:pPr indent="-742950" lvl="0" marL="742950" marR="0" rtl="0" algn="l">
              <a:spcBef>
                <a:spcPts val="0"/>
              </a:spcBef>
              <a:spcAft>
                <a:spcPts val="0"/>
              </a:spcAft>
              <a:buClr>
                <a:schemeClr val="dk1"/>
              </a:buClr>
              <a:buSzPts val="3600"/>
              <a:buFont typeface="Arial"/>
              <a:buChar char="•"/>
            </a:pPr>
            <a:r>
              <a:rPr lang="en-US" sz="3600">
                <a:solidFill>
                  <a:schemeClr val="dk1"/>
                </a:solidFill>
                <a:latin typeface="Times New Roman"/>
                <a:ea typeface="Times New Roman"/>
                <a:cs typeface="Times New Roman"/>
                <a:sym typeface="Times New Roman"/>
              </a:rPr>
              <a:t> Outlet Chamber</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8"/>
          <p:cNvSpPr txBox="1"/>
          <p:nvPr/>
        </p:nvSpPr>
        <p:spPr>
          <a:xfrm>
            <a:off x="284814" y="1399333"/>
            <a:ext cx="8641746"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Manhole is provided for easy access during desludging and to inspect inside the septic tank. Manhole should be well covered and the weight of the lid should be lighter enough to be opened easily. At the same time, it should be strong enough to bear a weight of an adult person.[1]</a:t>
            </a:r>
            <a:endParaRPr sz="1800">
              <a:solidFill>
                <a:srgbClr val="FF0000"/>
              </a:solidFill>
              <a:highlight>
                <a:srgbClr val="FFFF00"/>
              </a:highlight>
              <a:latin typeface="Calibri"/>
              <a:ea typeface="Calibri"/>
              <a:cs typeface="Calibri"/>
              <a:sym typeface="Calibri"/>
            </a:endParaRPr>
          </a:p>
        </p:txBody>
      </p:sp>
      <p:sp>
        <p:nvSpPr>
          <p:cNvPr id="184" name="Google Shape;184;p8"/>
          <p:cNvSpPr txBox="1"/>
          <p:nvPr/>
        </p:nvSpPr>
        <p:spPr>
          <a:xfrm>
            <a:off x="284814" y="671263"/>
            <a:ext cx="8286430" cy="646331"/>
          </a:xfrm>
          <a:prstGeom prst="rect">
            <a:avLst/>
          </a:prstGeom>
          <a:noFill/>
          <a:ln>
            <a:noFill/>
          </a:ln>
        </p:spPr>
        <p:txBody>
          <a:bodyPr anchorCtr="0" anchor="t" bIns="45700" lIns="91425" spcFirstLastPara="1" rIns="91425" wrap="square" tIns="45700">
            <a:spAutoFit/>
          </a:bodyPr>
          <a:lstStyle/>
          <a:p>
            <a:pPr indent="-571500" lvl="0" marL="571500" marR="0" rtl="0" algn="l">
              <a:spcBef>
                <a:spcPts val="0"/>
              </a:spcBef>
              <a:spcAft>
                <a:spcPts val="0"/>
              </a:spcAft>
              <a:buClr>
                <a:schemeClr val="dk1"/>
              </a:buClr>
              <a:buSzPts val="3600"/>
              <a:buFont typeface="Arial"/>
              <a:buChar char="•"/>
            </a:pPr>
            <a:r>
              <a:rPr lang="en-US" sz="3600">
                <a:solidFill>
                  <a:schemeClr val="dk1"/>
                </a:solidFill>
                <a:latin typeface="Times New Roman"/>
                <a:ea typeface="Times New Roman"/>
                <a:cs typeface="Times New Roman"/>
                <a:sym typeface="Times New Roman"/>
              </a:rPr>
              <a:t>Manhole</a:t>
            </a:r>
            <a:endParaRPr sz="1800">
              <a:solidFill>
                <a:schemeClr val="dk1"/>
              </a:solidFill>
              <a:latin typeface="Calibri"/>
              <a:ea typeface="Calibri"/>
              <a:cs typeface="Calibri"/>
              <a:sym typeface="Calibri"/>
            </a:endParaRPr>
          </a:p>
        </p:txBody>
      </p:sp>
      <p:sp>
        <p:nvSpPr>
          <p:cNvPr id="185" name="Google Shape;185;p8"/>
          <p:cNvSpPr txBox="1"/>
          <p:nvPr/>
        </p:nvSpPr>
        <p:spPr>
          <a:xfrm>
            <a:off x="284814" y="4570930"/>
            <a:ext cx="11039678"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This is a major component of septic tank. A baffle wall separates Hydraulic Retention Tank (HRT) into two compartments. LRTs collect and store sewage till the hydraulic retention time. During the storage of sewage, heavy particles settle down and anaerobic digestion of organic part takes place inside the liquid retention tank. The collected sewage stores in three layers, namely </a:t>
            </a:r>
            <a:r>
              <a:rPr b="0" i="1" lang="en-US" sz="2400">
                <a:solidFill>
                  <a:srgbClr val="303030"/>
                </a:solidFill>
                <a:latin typeface="Times New Roman"/>
                <a:ea typeface="Times New Roman"/>
                <a:cs typeface="Times New Roman"/>
                <a:sym typeface="Times New Roman"/>
              </a:rPr>
              <a:t>sludge, liquid </a:t>
            </a:r>
            <a:r>
              <a:rPr b="0" lang="en-US" sz="2400">
                <a:solidFill>
                  <a:srgbClr val="303030"/>
                </a:solidFill>
                <a:latin typeface="Times New Roman"/>
                <a:ea typeface="Times New Roman"/>
                <a:cs typeface="Times New Roman"/>
                <a:sym typeface="Times New Roman"/>
              </a:rPr>
              <a:t>and</a:t>
            </a:r>
            <a:r>
              <a:rPr b="0" i="1" lang="en-US" sz="2400">
                <a:solidFill>
                  <a:srgbClr val="303030"/>
                </a:solidFill>
                <a:latin typeface="Times New Roman"/>
                <a:ea typeface="Times New Roman"/>
                <a:cs typeface="Times New Roman"/>
                <a:sym typeface="Times New Roman"/>
              </a:rPr>
              <a:t> scum</a:t>
            </a:r>
            <a:r>
              <a:rPr b="0" i="0" lang="en-US" sz="2400">
                <a:solidFill>
                  <a:srgbClr val="303030"/>
                </a:solidFill>
                <a:latin typeface="Times New Roman"/>
                <a:ea typeface="Times New Roman"/>
                <a:cs typeface="Times New Roman"/>
                <a:sym typeface="Times New Roman"/>
              </a:rPr>
              <a:t>.[1]</a:t>
            </a:r>
            <a:endParaRPr sz="1800">
              <a:solidFill>
                <a:schemeClr val="dk1"/>
              </a:solidFill>
              <a:latin typeface="Calibri"/>
              <a:ea typeface="Calibri"/>
              <a:cs typeface="Calibri"/>
              <a:sym typeface="Calibri"/>
            </a:endParaRPr>
          </a:p>
        </p:txBody>
      </p:sp>
      <p:sp>
        <p:nvSpPr>
          <p:cNvPr id="186" name="Google Shape;186;p8"/>
          <p:cNvSpPr txBox="1"/>
          <p:nvPr/>
        </p:nvSpPr>
        <p:spPr>
          <a:xfrm>
            <a:off x="284814" y="3842860"/>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Hydraulic Retention Tank</a:t>
            </a:r>
            <a:endParaRPr sz="18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9"/>
          <p:cNvSpPr txBox="1"/>
          <p:nvPr/>
        </p:nvSpPr>
        <p:spPr>
          <a:xfrm>
            <a:off x="284814" y="799196"/>
            <a:ext cx="8641746"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Heavy solids (heavier than water) settle down at the bottom of the septic tank and forms a layer. Over the time, the biodegradable solids accumulated at bottom undergoes into anaerobic digestion. Sludge is generated during digestion and deposits at bottom and forms a sludge layer.[1]</a:t>
            </a:r>
            <a:endParaRPr sz="1800">
              <a:solidFill>
                <a:srgbClr val="FF0000"/>
              </a:solidFill>
              <a:highlight>
                <a:srgbClr val="FFFF00"/>
              </a:highlight>
              <a:latin typeface="Calibri"/>
              <a:ea typeface="Calibri"/>
              <a:cs typeface="Calibri"/>
              <a:sym typeface="Calibri"/>
            </a:endParaRPr>
          </a:p>
        </p:txBody>
      </p:sp>
      <p:sp>
        <p:nvSpPr>
          <p:cNvPr id="192" name="Google Shape;192;p9"/>
          <p:cNvSpPr txBox="1"/>
          <p:nvPr/>
        </p:nvSpPr>
        <p:spPr>
          <a:xfrm>
            <a:off x="284814" y="337572"/>
            <a:ext cx="8286430" cy="4616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Sludge Layer:</a:t>
            </a:r>
            <a:endParaRPr b="1" sz="1800">
              <a:solidFill>
                <a:schemeClr val="dk1"/>
              </a:solidFill>
              <a:latin typeface="Calibri"/>
              <a:ea typeface="Calibri"/>
              <a:cs typeface="Calibri"/>
              <a:sym typeface="Calibri"/>
            </a:endParaRPr>
          </a:p>
        </p:txBody>
      </p:sp>
      <p:sp>
        <p:nvSpPr>
          <p:cNvPr id="193" name="Google Shape;193;p9"/>
          <p:cNvSpPr txBox="1"/>
          <p:nvPr/>
        </p:nvSpPr>
        <p:spPr>
          <a:xfrm>
            <a:off x="284814" y="3330408"/>
            <a:ext cx="11532048" cy="8309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The light-weight solids (lighter than water) such as grease, oils, soap films and other solid waste float above the liquid and forms a layer which is called scum layer.[1]</a:t>
            </a:r>
            <a:endParaRPr sz="1800">
              <a:solidFill>
                <a:srgbClr val="FF0000"/>
              </a:solidFill>
              <a:highlight>
                <a:srgbClr val="FFFF00"/>
              </a:highlight>
              <a:latin typeface="Calibri"/>
              <a:ea typeface="Calibri"/>
              <a:cs typeface="Calibri"/>
              <a:sym typeface="Calibri"/>
            </a:endParaRPr>
          </a:p>
        </p:txBody>
      </p:sp>
      <p:sp>
        <p:nvSpPr>
          <p:cNvPr id="194" name="Google Shape;194;p9"/>
          <p:cNvSpPr txBox="1"/>
          <p:nvPr/>
        </p:nvSpPr>
        <p:spPr>
          <a:xfrm>
            <a:off x="284814" y="2868784"/>
            <a:ext cx="8286430" cy="4616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Scum Layer:</a:t>
            </a:r>
            <a:endParaRPr b="1" sz="1800">
              <a:solidFill>
                <a:schemeClr val="dk1"/>
              </a:solidFill>
              <a:latin typeface="Calibri"/>
              <a:ea typeface="Calibri"/>
              <a:cs typeface="Calibri"/>
              <a:sym typeface="Calibri"/>
            </a:endParaRPr>
          </a:p>
        </p:txBody>
      </p:sp>
      <p:sp>
        <p:nvSpPr>
          <p:cNvPr id="195" name="Google Shape;195;p9"/>
          <p:cNvSpPr txBox="1"/>
          <p:nvPr/>
        </p:nvSpPr>
        <p:spPr>
          <a:xfrm>
            <a:off x="284814" y="4696304"/>
            <a:ext cx="11532048"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The layer in between the sludge layer and scum layer is termed as liquid layer. It holds liquid portion of sewage, which contains microscopic biodegradable and non-biodegradable solids suspended in the liquid. Anaerobic digestion process takes place in this layer as well. During the process, biodegradable suspended solids are digested and settle down at bottom. Thus, treated/ clearer liquid is conveyed to the soak pit or sewerage network.[1]</a:t>
            </a:r>
            <a:endParaRPr sz="1800">
              <a:solidFill>
                <a:srgbClr val="FF0000"/>
              </a:solidFill>
              <a:highlight>
                <a:srgbClr val="FFFF00"/>
              </a:highlight>
              <a:latin typeface="Calibri"/>
              <a:ea typeface="Calibri"/>
              <a:cs typeface="Calibri"/>
              <a:sym typeface="Calibri"/>
            </a:endParaRPr>
          </a:p>
        </p:txBody>
      </p:sp>
      <p:sp>
        <p:nvSpPr>
          <p:cNvPr id="196" name="Google Shape;196;p9"/>
          <p:cNvSpPr txBox="1"/>
          <p:nvPr/>
        </p:nvSpPr>
        <p:spPr>
          <a:xfrm>
            <a:off x="284814" y="4234680"/>
            <a:ext cx="8286430" cy="4616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Liquid Layer:</a:t>
            </a:r>
            <a:endParaRPr b="1"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0"/>
          <p:cNvSpPr txBox="1"/>
          <p:nvPr/>
        </p:nvSpPr>
        <p:spPr>
          <a:xfrm>
            <a:off x="284814" y="1399333"/>
            <a:ext cx="8641746"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Baffle wall is a component that divides liquid retention tank into two compartments. It is provided at the 2/3rd of length from inlet side. Series of holes are provided in this wall and size of holes is minimum dimension of 100 cm diameter or square. Generally, the holes are provided at the height above the half of the liquid depth.[1]</a:t>
            </a:r>
            <a:endParaRPr sz="1800">
              <a:solidFill>
                <a:srgbClr val="FF0000"/>
              </a:solidFill>
              <a:highlight>
                <a:srgbClr val="FFFF00"/>
              </a:highlight>
              <a:latin typeface="Calibri"/>
              <a:ea typeface="Calibri"/>
              <a:cs typeface="Calibri"/>
              <a:sym typeface="Calibri"/>
            </a:endParaRPr>
          </a:p>
        </p:txBody>
      </p:sp>
      <p:sp>
        <p:nvSpPr>
          <p:cNvPr id="202" name="Google Shape;202;p10"/>
          <p:cNvSpPr txBox="1"/>
          <p:nvPr/>
        </p:nvSpPr>
        <p:spPr>
          <a:xfrm>
            <a:off x="284814" y="671263"/>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Baffle Wall</a:t>
            </a:r>
            <a:endParaRPr sz="1800">
              <a:solidFill>
                <a:schemeClr val="dk1"/>
              </a:solidFill>
              <a:latin typeface="Calibri"/>
              <a:ea typeface="Calibri"/>
              <a:cs typeface="Calibri"/>
              <a:sym typeface="Calibri"/>
            </a:endParaRPr>
          </a:p>
        </p:txBody>
      </p:sp>
      <p:sp>
        <p:nvSpPr>
          <p:cNvPr id="203" name="Google Shape;203;p10"/>
          <p:cNvSpPr txBox="1"/>
          <p:nvPr/>
        </p:nvSpPr>
        <p:spPr>
          <a:xfrm>
            <a:off x="284814" y="4570930"/>
            <a:ext cx="11039678" cy="15696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Anaerobic digestion process produces poisonous, inflammable, and foul gases. A Vent pipe inserted in the septic tank allows safe exit to gases. Vent pipe also prevents smell entering to the toilet via conveyance system. The vent pipe should be erected with the minimum height greater than an average height of a person.[1]</a:t>
            </a:r>
            <a:endParaRPr sz="1800">
              <a:solidFill>
                <a:schemeClr val="dk1"/>
              </a:solidFill>
              <a:latin typeface="Calibri"/>
              <a:ea typeface="Calibri"/>
              <a:cs typeface="Calibri"/>
              <a:sym typeface="Calibri"/>
            </a:endParaRPr>
          </a:p>
        </p:txBody>
      </p:sp>
      <p:sp>
        <p:nvSpPr>
          <p:cNvPr id="204" name="Google Shape;204;p10"/>
          <p:cNvSpPr txBox="1"/>
          <p:nvPr/>
        </p:nvSpPr>
        <p:spPr>
          <a:xfrm>
            <a:off x="284814" y="3842860"/>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Vent Pipe</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1"/>
          <p:cNvSpPr txBox="1"/>
          <p:nvPr/>
        </p:nvSpPr>
        <p:spPr>
          <a:xfrm>
            <a:off x="2366700" y="6366758"/>
            <a:ext cx="789105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Key Components of septic tank and various zones(Source:</a:t>
            </a:r>
            <a:r>
              <a:rPr lang="en-US" sz="1800">
                <a:solidFill>
                  <a:schemeClr val="dk1"/>
                </a:solidFill>
                <a:latin typeface="Calibri"/>
                <a:ea typeface="Calibri"/>
                <a:cs typeface="Calibri"/>
                <a:sym typeface="Calibri"/>
              </a:rPr>
              <a:t> Shrestha, 2020)</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pSp>
        <p:nvGrpSpPr>
          <p:cNvPr id="210" name="Google Shape;210;p11"/>
          <p:cNvGrpSpPr/>
          <p:nvPr/>
        </p:nvGrpSpPr>
        <p:grpSpPr>
          <a:xfrm>
            <a:off x="581883" y="781264"/>
            <a:ext cx="10972340" cy="5140012"/>
            <a:chOff x="581883" y="781264"/>
            <a:chExt cx="10972340" cy="5140012"/>
          </a:xfrm>
        </p:grpSpPr>
        <p:sp>
          <p:nvSpPr>
            <p:cNvPr id="211" name="Google Shape;211;p11"/>
            <p:cNvSpPr/>
            <p:nvPr/>
          </p:nvSpPr>
          <p:spPr>
            <a:xfrm flipH="1">
              <a:off x="5724524" y="2787115"/>
              <a:ext cx="1550795" cy="1774833"/>
            </a:xfrm>
            <a:prstGeom prst="rect">
              <a:avLst/>
            </a:prstGeom>
            <a:solidFill>
              <a:srgbClr val="BBD6EE"/>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u="sng">
                <a:latin typeface="Calibri"/>
                <a:ea typeface="Calibri"/>
                <a:cs typeface="Calibri"/>
                <a:sym typeface="Calibri"/>
              </a:endParaRPr>
            </a:p>
          </p:txBody>
        </p:sp>
        <p:sp>
          <p:nvSpPr>
            <p:cNvPr id="212" name="Google Shape;212;p11"/>
            <p:cNvSpPr/>
            <p:nvPr/>
          </p:nvSpPr>
          <p:spPr>
            <a:xfrm flipH="1">
              <a:off x="2050204" y="2787116"/>
              <a:ext cx="3473353" cy="1774834"/>
            </a:xfrm>
            <a:prstGeom prst="rect">
              <a:avLst/>
            </a:prstGeom>
            <a:solidFill>
              <a:srgbClr val="BBD6EE"/>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u="sng">
                <a:latin typeface="Calibri"/>
                <a:ea typeface="Calibri"/>
                <a:cs typeface="Calibri"/>
                <a:sym typeface="Calibri"/>
              </a:endParaRPr>
            </a:p>
          </p:txBody>
        </p:sp>
        <p:sp>
          <p:nvSpPr>
            <p:cNvPr id="213" name="Google Shape;213;p11"/>
            <p:cNvSpPr/>
            <p:nvPr/>
          </p:nvSpPr>
          <p:spPr>
            <a:xfrm>
              <a:off x="946554" y="2007166"/>
              <a:ext cx="862462" cy="1036653"/>
            </a:xfrm>
            <a:custGeom>
              <a:rect b="b" l="l" r="r" t="t"/>
              <a:pathLst>
                <a:path extrusionOk="0" h="1036653" w="862462">
                  <a:moveTo>
                    <a:pt x="0" y="0"/>
                  </a:moveTo>
                  <a:lnTo>
                    <a:pt x="241163" y="0"/>
                  </a:lnTo>
                  <a:lnTo>
                    <a:pt x="241163" y="798373"/>
                  </a:lnTo>
                  <a:lnTo>
                    <a:pt x="862462" y="798373"/>
                  </a:lnTo>
                  <a:lnTo>
                    <a:pt x="862462" y="1036653"/>
                  </a:lnTo>
                  <a:lnTo>
                    <a:pt x="2" y="1036653"/>
                  </a:lnTo>
                  <a:lnTo>
                    <a:pt x="2" y="1036651"/>
                  </a:lnTo>
                  <a:lnTo>
                    <a:pt x="0" y="1036651"/>
                  </a:lnTo>
                  <a:close/>
                </a:path>
              </a:pathLst>
            </a:custGeom>
            <a:solidFill>
              <a:srgbClr val="BFBFBF"/>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14" name="Google Shape;214;p11"/>
            <p:cNvSpPr/>
            <p:nvPr/>
          </p:nvSpPr>
          <p:spPr>
            <a:xfrm>
              <a:off x="1809017" y="1718268"/>
              <a:ext cx="5727561" cy="3888712"/>
            </a:xfrm>
            <a:custGeom>
              <a:rect b="b" l="l" r="r" t="t"/>
              <a:pathLst>
                <a:path extrusionOk="0" h="3888712" w="5727561">
                  <a:moveTo>
                    <a:pt x="3915508" y="261257"/>
                  </a:moveTo>
                  <a:lnTo>
                    <a:pt x="3915508" y="3617407"/>
                  </a:lnTo>
                  <a:lnTo>
                    <a:pt x="5466303" y="3617407"/>
                  </a:lnTo>
                  <a:lnTo>
                    <a:pt x="5466303" y="261257"/>
                  </a:lnTo>
                  <a:close/>
                  <a:moveTo>
                    <a:pt x="241161" y="261257"/>
                  </a:moveTo>
                  <a:lnTo>
                    <a:pt x="241161" y="3617407"/>
                  </a:lnTo>
                  <a:lnTo>
                    <a:pt x="3714541" y="3617407"/>
                  </a:lnTo>
                  <a:lnTo>
                    <a:pt x="3714541" y="261257"/>
                  </a:lnTo>
                  <a:close/>
                  <a:moveTo>
                    <a:pt x="0" y="0"/>
                  </a:moveTo>
                  <a:lnTo>
                    <a:pt x="5727561" y="0"/>
                  </a:lnTo>
                  <a:lnTo>
                    <a:pt x="5727561" y="3888712"/>
                  </a:lnTo>
                  <a:lnTo>
                    <a:pt x="0" y="3888712"/>
                  </a:lnTo>
                  <a:close/>
                </a:path>
              </a:pathLst>
            </a:custGeom>
            <a:solidFill>
              <a:srgbClr val="BFBFBF"/>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15" name="Google Shape;215;p11"/>
            <p:cNvSpPr/>
            <p:nvPr/>
          </p:nvSpPr>
          <p:spPr>
            <a:xfrm>
              <a:off x="2050178" y="4762917"/>
              <a:ext cx="3473380" cy="572758"/>
            </a:xfrm>
            <a:prstGeom prst="rect">
              <a:avLst/>
            </a:prstGeom>
            <a:solidFill>
              <a:schemeClr val="dk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16" name="Google Shape;216;p11"/>
            <p:cNvSpPr/>
            <p:nvPr/>
          </p:nvSpPr>
          <p:spPr>
            <a:xfrm>
              <a:off x="2050178" y="4561951"/>
              <a:ext cx="3473380" cy="200965"/>
            </a:xfrm>
            <a:prstGeom prst="rect">
              <a:avLst/>
            </a:prstGeom>
            <a:solidFill>
              <a:srgbClr val="1E4E79"/>
            </a:solidFill>
            <a:ln cap="flat" cmpd="sng" w="19050">
              <a:solidFill>
                <a:srgbClr val="1E4E7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17" name="Google Shape;217;p11"/>
            <p:cNvSpPr/>
            <p:nvPr/>
          </p:nvSpPr>
          <p:spPr>
            <a:xfrm>
              <a:off x="2050178" y="2413278"/>
              <a:ext cx="3473380" cy="370115"/>
            </a:xfrm>
            <a:prstGeom prst="rect">
              <a:avLst/>
            </a:prstGeom>
            <a:solidFill>
              <a:srgbClr val="7F7F7F"/>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18" name="Google Shape;218;p11"/>
            <p:cNvSpPr/>
            <p:nvPr/>
          </p:nvSpPr>
          <p:spPr>
            <a:xfrm>
              <a:off x="5724525" y="2413277"/>
              <a:ext cx="1550796" cy="370115"/>
            </a:xfrm>
            <a:prstGeom prst="rect">
              <a:avLst/>
            </a:prstGeom>
            <a:solidFill>
              <a:srgbClr val="7F7F7F"/>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grpSp>
          <p:nvGrpSpPr>
            <p:cNvPr id="219" name="Google Shape;219;p11"/>
            <p:cNvGrpSpPr/>
            <p:nvPr/>
          </p:nvGrpSpPr>
          <p:grpSpPr>
            <a:xfrm>
              <a:off x="1597165" y="2217337"/>
              <a:ext cx="705059" cy="1371598"/>
              <a:chOff x="380163" y="1041680"/>
              <a:chExt cx="705059" cy="1371598"/>
            </a:xfrm>
          </p:grpSpPr>
          <p:sp>
            <p:nvSpPr>
              <p:cNvPr id="220" name="Google Shape;220;p11"/>
              <p:cNvSpPr/>
              <p:nvPr/>
            </p:nvSpPr>
            <p:spPr>
              <a:xfrm>
                <a:off x="916075" y="1041680"/>
                <a:ext cx="169147" cy="1371598"/>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21" name="Google Shape;221;p11"/>
              <p:cNvSpPr/>
              <p:nvPr/>
            </p:nvSpPr>
            <p:spPr>
              <a:xfrm>
                <a:off x="380163" y="1349829"/>
                <a:ext cx="535912" cy="177522"/>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grpSp>
        <p:grpSp>
          <p:nvGrpSpPr>
            <p:cNvPr id="222" name="Google Shape;222;p11"/>
            <p:cNvGrpSpPr/>
            <p:nvPr/>
          </p:nvGrpSpPr>
          <p:grpSpPr>
            <a:xfrm flipH="1">
              <a:off x="7043371" y="2217337"/>
              <a:ext cx="705059" cy="1371598"/>
              <a:chOff x="380163" y="1041680"/>
              <a:chExt cx="705059" cy="1371598"/>
            </a:xfrm>
          </p:grpSpPr>
          <p:sp>
            <p:nvSpPr>
              <p:cNvPr id="223" name="Google Shape;223;p11"/>
              <p:cNvSpPr/>
              <p:nvPr/>
            </p:nvSpPr>
            <p:spPr>
              <a:xfrm>
                <a:off x="916075" y="1041680"/>
                <a:ext cx="169147" cy="1371598"/>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24" name="Google Shape;224;p11"/>
              <p:cNvSpPr/>
              <p:nvPr/>
            </p:nvSpPr>
            <p:spPr>
              <a:xfrm>
                <a:off x="380163" y="1349829"/>
                <a:ext cx="535912" cy="177522"/>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grpSp>
        <p:sp>
          <p:nvSpPr>
            <p:cNvPr id="225" name="Google Shape;225;p11"/>
            <p:cNvSpPr/>
            <p:nvPr/>
          </p:nvSpPr>
          <p:spPr>
            <a:xfrm>
              <a:off x="2133076" y="781264"/>
              <a:ext cx="169147" cy="1371598"/>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26" name="Google Shape;226;p11"/>
            <p:cNvSpPr/>
            <p:nvPr/>
          </p:nvSpPr>
          <p:spPr>
            <a:xfrm>
              <a:off x="2302223" y="1623233"/>
              <a:ext cx="950408" cy="84986"/>
            </a:xfrm>
            <a:prstGeom prst="rect">
              <a:avLst/>
            </a:prstGeom>
            <a:solidFill>
              <a:schemeClr val="dk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27" name="Google Shape;227;p11"/>
            <p:cNvSpPr/>
            <p:nvPr/>
          </p:nvSpPr>
          <p:spPr>
            <a:xfrm>
              <a:off x="858609" y="1922180"/>
              <a:ext cx="950408" cy="84986"/>
            </a:xfrm>
            <a:prstGeom prst="rect">
              <a:avLst/>
            </a:prstGeom>
            <a:no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28" name="Google Shape;228;p11"/>
            <p:cNvSpPr/>
            <p:nvPr/>
          </p:nvSpPr>
          <p:spPr>
            <a:xfrm>
              <a:off x="7536578" y="1927415"/>
              <a:ext cx="950408" cy="84986"/>
            </a:xfrm>
            <a:prstGeom prst="rect">
              <a:avLst/>
            </a:prstGeom>
            <a:no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29" name="Google Shape;229;p11"/>
            <p:cNvSpPr/>
            <p:nvPr/>
          </p:nvSpPr>
          <p:spPr>
            <a:xfrm>
              <a:off x="581883" y="2109757"/>
              <a:ext cx="729341" cy="144026"/>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30" name="Google Shape;230;p11"/>
            <p:cNvSpPr/>
            <p:nvPr/>
          </p:nvSpPr>
          <p:spPr>
            <a:xfrm flipH="1">
              <a:off x="7536578" y="2014093"/>
              <a:ext cx="862462" cy="1036653"/>
            </a:xfrm>
            <a:custGeom>
              <a:rect b="b" l="l" r="r" t="t"/>
              <a:pathLst>
                <a:path extrusionOk="0" h="1036653" w="862462">
                  <a:moveTo>
                    <a:pt x="0" y="0"/>
                  </a:moveTo>
                  <a:lnTo>
                    <a:pt x="241163" y="0"/>
                  </a:lnTo>
                  <a:lnTo>
                    <a:pt x="241163" y="798373"/>
                  </a:lnTo>
                  <a:lnTo>
                    <a:pt x="862462" y="798373"/>
                  </a:lnTo>
                  <a:lnTo>
                    <a:pt x="862462" y="1036653"/>
                  </a:lnTo>
                  <a:lnTo>
                    <a:pt x="2" y="1036653"/>
                  </a:lnTo>
                  <a:lnTo>
                    <a:pt x="2" y="1036651"/>
                  </a:lnTo>
                  <a:lnTo>
                    <a:pt x="0" y="1036651"/>
                  </a:lnTo>
                  <a:close/>
                </a:path>
              </a:pathLst>
            </a:custGeom>
            <a:solidFill>
              <a:srgbClr val="BFBFBF"/>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31" name="Google Shape;231;p11"/>
            <p:cNvSpPr/>
            <p:nvPr/>
          </p:nvSpPr>
          <p:spPr>
            <a:xfrm>
              <a:off x="9640033" y="2217337"/>
              <a:ext cx="1914190" cy="3389642"/>
            </a:xfrm>
            <a:custGeom>
              <a:rect b="b" l="l" r="r" t="t"/>
              <a:pathLst>
                <a:path extrusionOk="0" h="3193704" w="1914190">
                  <a:moveTo>
                    <a:pt x="0" y="0"/>
                  </a:moveTo>
                  <a:lnTo>
                    <a:pt x="211853" y="0"/>
                  </a:lnTo>
                  <a:lnTo>
                    <a:pt x="211853" y="2"/>
                  </a:lnTo>
                  <a:lnTo>
                    <a:pt x="211852" y="2"/>
                  </a:lnTo>
                  <a:lnTo>
                    <a:pt x="211852" y="2922400"/>
                  </a:lnTo>
                  <a:lnTo>
                    <a:pt x="1714918" y="2922400"/>
                  </a:lnTo>
                  <a:lnTo>
                    <a:pt x="1714918" y="2"/>
                  </a:lnTo>
                  <a:lnTo>
                    <a:pt x="1704871" y="2"/>
                  </a:lnTo>
                  <a:lnTo>
                    <a:pt x="1704871" y="0"/>
                  </a:lnTo>
                  <a:lnTo>
                    <a:pt x="1914190" y="0"/>
                  </a:lnTo>
                  <a:lnTo>
                    <a:pt x="1914190" y="3193704"/>
                  </a:lnTo>
                  <a:lnTo>
                    <a:pt x="0" y="3193704"/>
                  </a:lnTo>
                  <a:close/>
                </a:path>
              </a:pathLst>
            </a:custGeom>
            <a:solidFill>
              <a:srgbClr val="BFBFBF"/>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32" name="Google Shape;232;p11"/>
            <p:cNvSpPr/>
            <p:nvPr/>
          </p:nvSpPr>
          <p:spPr>
            <a:xfrm flipH="1">
              <a:off x="8089546" y="2509572"/>
              <a:ext cx="2342445" cy="193435"/>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u="sng">
                <a:latin typeface="Calibri"/>
                <a:ea typeface="Calibri"/>
                <a:cs typeface="Calibri"/>
                <a:sym typeface="Calibri"/>
              </a:endParaRPr>
            </a:p>
          </p:txBody>
        </p:sp>
        <p:sp>
          <p:nvSpPr>
            <p:cNvPr id="233" name="Google Shape;233;p11"/>
            <p:cNvSpPr/>
            <p:nvPr/>
          </p:nvSpPr>
          <p:spPr>
            <a:xfrm>
              <a:off x="5724525" y="4561951"/>
              <a:ext cx="1550796" cy="773724"/>
            </a:xfrm>
            <a:prstGeom prst="rect">
              <a:avLst/>
            </a:prstGeom>
            <a:solidFill>
              <a:schemeClr val="dk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34" name="Google Shape;234;p11"/>
            <p:cNvSpPr/>
            <p:nvPr/>
          </p:nvSpPr>
          <p:spPr>
            <a:xfrm flipH="1">
              <a:off x="9847791" y="3043819"/>
              <a:ext cx="1507063" cy="2291856"/>
            </a:xfrm>
            <a:prstGeom prst="rect">
              <a:avLst/>
            </a:prstGeom>
            <a:blipFill rotWithShape="1">
              <a:blip r:embed="rId3">
                <a:alphaModFix/>
              </a:blip>
              <a:tile algn="tl" flip="none" tx="0" sx="100000" ty="0" sy="100000"/>
            </a:blip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u="sng">
                <a:latin typeface="Calibri"/>
                <a:ea typeface="Calibri"/>
                <a:cs typeface="Calibri"/>
                <a:sym typeface="Calibri"/>
              </a:endParaRPr>
            </a:p>
          </p:txBody>
        </p:sp>
        <p:sp>
          <p:nvSpPr>
            <p:cNvPr id="235" name="Google Shape;235;p11"/>
            <p:cNvSpPr/>
            <p:nvPr/>
          </p:nvSpPr>
          <p:spPr>
            <a:xfrm>
              <a:off x="5512672" y="3393854"/>
              <a:ext cx="211850" cy="195081"/>
            </a:xfrm>
            <a:prstGeom prst="rect">
              <a:avLst/>
            </a:prstGeom>
            <a:solidFill>
              <a:schemeClr val="lt1"/>
            </a:solidFill>
            <a:ln cap="flat" cmpd="sng" w="190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latin typeface="Calibri"/>
                <a:ea typeface="Calibri"/>
                <a:cs typeface="Calibri"/>
                <a:sym typeface="Calibri"/>
              </a:endParaRPr>
            </a:p>
          </p:txBody>
        </p:sp>
        <p:sp>
          <p:nvSpPr>
            <p:cNvPr id="236" name="Google Shape;236;p11"/>
            <p:cNvSpPr txBox="1"/>
            <p:nvPr/>
          </p:nvSpPr>
          <p:spPr>
            <a:xfrm>
              <a:off x="2366700" y="814063"/>
              <a:ext cx="95040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Vent Pipe</a:t>
              </a:r>
              <a:endParaRPr/>
            </a:p>
          </p:txBody>
        </p:sp>
        <p:sp>
          <p:nvSpPr>
            <p:cNvPr id="237" name="Google Shape;237;p11"/>
            <p:cNvSpPr txBox="1"/>
            <p:nvPr/>
          </p:nvSpPr>
          <p:spPr>
            <a:xfrm>
              <a:off x="2841904" y="1337027"/>
              <a:ext cx="95040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Manhole</a:t>
              </a:r>
              <a:endParaRPr/>
            </a:p>
          </p:txBody>
        </p:sp>
        <p:sp>
          <p:nvSpPr>
            <p:cNvPr id="238" name="Google Shape;238;p11"/>
            <p:cNvSpPr txBox="1"/>
            <p:nvPr/>
          </p:nvSpPr>
          <p:spPr>
            <a:xfrm>
              <a:off x="5879332" y="1010761"/>
              <a:ext cx="2121667"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Liquid Retention Tank</a:t>
              </a:r>
              <a:endParaRPr/>
            </a:p>
          </p:txBody>
        </p:sp>
        <p:sp>
          <p:nvSpPr>
            <p:cNvPr id="239" name="Google Shape;239;p11"/>
            <p:cNvSpPr txBox="1"/>
            <p:nvPr/>
          </p:nvSpPr>
          <p:spPr>
            <a:xfrm>
              <a:off x="786178" y="1650898"/>
              <a:ext cx="95040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Inlet</a:t>
              </a:r>
              <a:endParaRPr/>
            </a:p>
          </p:txBody>
        </p:sp>
        <p:sp>
          <p:nvSpPr>
            <p:cNvPr id="240" name="Google Shape;240;p11"/>
            <p:cNvSpPr txBox="1"/>
            <p:nvPr/>
          </p:nvSpPr>
          <p:spPr>
            <a:xfrm>
              <a:off x="7964792" y="1650898"/>
              <a:ext cx="95040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Outlet</a:t>
              </a:r>
              <a:endParaRPr/>
            </a:p>
          </p:txBody>
        </p:sp>
        <p:sp>
          <p:nvSpPr>
            <p:cNvPr id="241" name="Google Shape;241;p11"/>
            <p:cNvSpPr txBox="1"/>
            <p:nvPr/>
          </p:nvSpPr>
          <p:spPr>
            <a:xfrm>
              <a:off x="2777427" y="2442607"/>
              <a:ext cx="1169379"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Times New Roman"/>
                  <a:ea typeface="Times New Roman"/>
                  <a:cs typeface="Times New Roman"/>
                  <a:sym typeface="Times New Roman"/>
                </a:rPr>
                <a:t>Scum Zone</a:t>
              </a:r>
              <a:endParaRPr/>
            </a:p>
          </p:txBody>
        </p:sp>
        <p:sp>
          <p:nvSpPr>
            <p:cNvPr id="242" name="Google Shape;242;p11"/>
            <p:cNvSpPr txBox="1"/>
            <p:nvPr/>
          </p:nvSpPr>
          <p:spPr>
            <a:xfrm>
              <a:off x="2782451" y="3756409"/>
              <a:ext cx="142309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Liquid Zone</a:t>
              </a:r>
              <a:endParaRPr/>
            </a:p>
          </p:txBody>
        </p:sp>
        <p:sp>
          <p:nvSpPr>
            <p:cNvPr id="243" name="Google Shape;243;p11"/>
            <p:cNvSpPr txBox="1"/>
            <p:nvPr/>
          </p:nvSpPr>
          <p:spPr>
            <a:xfrm>
              <a:off x="2777426" y="4920334"/>
              <a:ext cx="1169379"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Times New Roman"/>
                  <a:ea typeface="Times New Roman"/>
                  <a:cs typeface="Times New Roman"/>
                  <a:sym typeface="Times New Roman"/>
                </a:rPr>
                <a:t>Sludge Zone</a:t>
              </a:r>
              <a:endParaRPr/>
            </a:p>
          </p:txBody>
        </p:sp>
        <p:sp>
          <p:nvSpPr>
            <p:cNvPr id="244" name="Google Shape;244;p11"/>
            <p:cNvSpPr txBox="1"/>
            <p:nvPr/>
          </p:nvSpPr>
          <p:spPr>
            <a:xfrm>
              <a:off x="5788372" y="5613499"/>
              <a:ext cx="142309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Baffle Wall</a:t>
              </a:r>
              <a:endParaRPr/>
            </a:p>
          </p:txBody>
        </p:sp>
        <p:sp>
          <p:nvSpPr>
            <p:cNvPr id="245" name="Google Shape;245;p11"/>
            <p:cNvSpPr txBox="1"/>
            <p:nvPr/>
          </p:nvSpPr>
          <p:spPr>
            <a:xfrm>
              <a:off x="10131125" y="5602449"/>
              <a:ext cx="142309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Soak Pit</a:t>
              </a:r>
              <a:endParaRPr/>
            </a:p>
          </p:txBody>
        </p:sp>
        <p:cxnSp>
          <p:nvCxnSpPr>
            <p:cNvPr id="246" name="Google Shape;246;p11"/>
            <p:cNvCxnSpPr/>
            <p:nvPr/>
          </p:nvCxnSpPr>
          <p:spPr>
            <a:xfrm flipH="1" rot="10800000">
              <a:off x="4672797" y="1354123"/>
              <a:ext cx="1508928" cy="909796"/>
            </a:xfrm>
            <a:prstGeom prst="straightConnector1">
              <a:avLst/>
            </a:prstGeom>
            <a:noFill/>
            <a:ln cap="flat" cmpd="sng" w="9525">
              <a:solidFill>
                <a:schemeClr val="dk1"/>
              </a:solidFill>
              <a:prstDash val="solid"/>
              <a:miter lim="800000"/>
              <a:headEnd len="sm" w="sm" type="none"/>
              <a:tailEnd len="med" w="med" type="triangle"/>
            </a:ln>
          </p:spPr>
        </p:cxnSp>
        <p:cxnSp>
          <p:nvCxnSpPr>
            <p:cNvPr id="247" name="Google Shape;247;p11"/>
            <p:cNvCxnSpPr/>
            <p:nvPr/>
          </p:nvCxnSpPr>
          <p:spPr>
            <a:xfrm rot="10800000">
              <a:off x="6254156" y="1350146"/>
              <a:ext cx="0" cy="931427"/>
            </a:xfrm>
            <a:prstGeom prst="straightConnector1">
              <a:avLst/>
            </a:prstGeom>
            <a:noFill/>
            <a:ln cap="flat" cmpd="sng" w="19050">
              <a:solidFill>
                <a:schemeClr val="dk1"/>
              </a:solidFill>
              <a:prstDash val="solid"/>
              <a:miter lim="800000"/>
              <a:headEnd len="sm" w="sm" type="none"/>
              <a:tailEnd len="med" w="med" type="triangle"/>
            </a:ln>
          </p:spPr>
        </p:cxnSp>
        <p:cxnSp>
          <p:nvCxnSpPr>
            <p:cNvPr id="248" name="Google Shape;248;p11"/>
            <p:cNvCxnSpPr/>
            <p:nvPr/>
          </p:nvCxnSpPr>
          <p:spPr>
            <a:xfrm>
              <a:off x="5624513" y="4671880"/>
              <a:ext cx="100009" cy="1084458"/>
            </a:xfrm>
            <a:prstGeom prst="straightConnector1">
              <a:avLst/>
            </a:prstGeom>
            <a:noFill/>
            <a:ln cap="flat" cmpd="sng" w="19050">
              <a:solidFill>
                <a:schemeClr val="dk1"/>
              </a:solidFill>
              <a:prstDash val="solid"/>
              <a:miter lim="800000"/>
              <a:headEnd len="sm" w="sm" type="none"/>
              <a:tailEnd len="med" w="med" type="triangle"/>
            </a:ln>
          </p:spPr>
        </p:cxn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2"/>
          <p:cNvSpPr txBox="1"/>
          <p:nvPr/>
        </p:nvSpPr>
        <p:spPr>
          <a:xfrm>
            <a:off x="1952785" y="2758737"/>
            <a:ext cx="8641746" cy="19389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Though there are several on-site sanitation technologies, septic tank is commonly used because of its several advantages compared to other on-site technologies. However, it has few limitations as well. Some of the most common advantages and limitations are listed below:[1]</a:t>
            </a:r>
            <a:endParaRPr sz="1800">
              <a:solidFill>
                <a:srgbClr val="FF0000"/>
              </a:solidFill>
              <a:highlight>
                <a:srgbClr val="FFFF00"/>
              </a:highlight>
              <a:latin typeface="Calibri"/>
              <a:ea typeface="Calibri"/>
              <a:cs typeface="Calibri"/>
              <a:sym typeface="Calibri"/>
            </a:endParaRPr>
          </a:p>
        </p:txBody>
      </p:sp>
      <p:sp>
        <p:nvSpPr>
          <p:cNvPr id="254" name="Google Shape;254;p12"/>
          <p:cNvSpPr txBox="1"/>
          <p:nvPr/>
        </p:nvSpPr>
        <p:spPr>
          <a:xfrm>
            <a:off x="1952785" y="2112406"/>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Advantages and Limitations</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3"/>
          <p:cNvSpPr txBox="1"/>
          <p:nvPr/>
        </p:nvSpPr>
        <p:spPr>
          <a:xfrm>
            <a:off x="299804" y="0"/>
            <a:ext cx="8286430" cy="5847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200"/>
              <a:buFont typeface="Times New Roman"/>
              <a:buNone/>
            </a:pPr>
            <a:r>
              <a:rPr b="1" lang="en-US" sz="3200">
                <a:solidFill>
                  <a:schemeClr val="dk1"/>
                </a:solidFill>
                <a:latin typeface="Times New Roman"/>
                <a:ea typeface="Times New Roman"/>
                <a:cs typeface="Times New Roman"/>
                <a:sym typeface="Times New Roman"/>
              </a:rPr>
              <a:t>Advantages of Septic Tank:</a:t>
            </a:r>
            <a:endParaRPr b="1" sz="3200">
              <a:solidFill>
                <a:schemeClr val="dk1"/>
              </a:solidFill>
              <a:latin typeface="Calibri"/>
              <a:ea typeface="Calibri"/>
              <a:cs typeface="Calibri"/>
              <a:sym typeface="Calibri"/>
            </a:endParaRPr>
          </a:p>
        </p:txBody>
      </p:sp>
      <p:sp>
        <p:nvSpPr>
          <p:cNvPr id="260" name="Google Shape;260;p13"/>
          <p:cNvSpPr txBox="1"/>
          <p:nvPr/>
        </p:nvSpPr>
        <p:spPr>
          <a:xfrm>
            <a:off x="0" y="584735"/>
            <a:ext cx="9947373" cy="603238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 Since septic tank is a water sealed treatment technology and effluent discharged out through soak pit or leach field resulting less environmental or ground water pollution;[1]</a:t>
            </a:r>
            <a:endParaRPr/>
          </a:p>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Though septic tank needs regular desludging but it requires less other maintenance;[1]</a:t>
            </a:r>
            <a:endParaRPr/>
          </a:p>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Depending upon the material used to install and usage, it lasts for more than 20 years;[1]</a:t>
            </a:r>
            <a:endParaRPr/>
          </a:p>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is an excellent onsite options especially for the areas with no or/and unfeasible sewerage networks;[1]</a:t>
            </a:r>
            <a:endParaRPr/>
          </a:p>
          <a:p>
            <a:pPr indent="-342900" lvl="0" marL="342900" marR="0" rtl="0" algn="just">
              <a:spcBef>
                <a:spcPts val="12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 Septic tank can be constructed in situ using locally available materials (brick, concrete or stone) and human resource. These days there is a provision of buying readymade (made up of concrete, plastic, and fiberglass). Comparatively readymade septic tanks are cost effective and faster to install.[1]</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4"/>
          <p:cNvSpPr txBox="1"/>
          <p:nvPr/>
        </p:nvSpPr>
        <p:spPr>
          <a:xfrm>
            <a:off x="104932" y="0"/>
            <a:ext cx="8286430" cy="5847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200"/>
              <a:buFont typeface="Times New Roman"/>
              <a:buNone/>
            </a:pPr>
            <a:r>
              <a:rPr b="1" lang="en-US" sz="3200">
                <a:solidFill>
                  <a:schemeClr val="dk1"/>
                </a:solidFill>
                <a:latin typeface="Times New Roman"/>
                <a:ea typeface="Times New Roman"/>
                <a:cs typeface="Times New Roman"/>
                <a:sym typeface="Times New Roman"/>
              </a:rPr>
              <a:t>Limitations of Septic Tank:</a:t>
            </a:r>
            <a:endParaRPr b="1" sz="3200">
              <a:solidFill>
                <a:schemeClr val="dk1"/>
              </a:solidFill>
              <a:latin typeface="Calibri"/>
              <a:ea typeface="Calibri"/>
              <a:cs typeface="Calibri"/>
              <a:sym typeface="Calibri"/>
            </a:endParaRPr>
          </a:p>
        </p:txBody>
      </p:sp>
      <p:sp>
        <p:nvSpPr>
          <p:cNvPr id="266" name="Google Shape;266;p14"/>
          <p:cNvSpPr txBox="1"/>
          <p:nvPr/>
        </p:nvSpPr>
        <p:spPr>
          <a:xfrm>
            <a:off x="485781" y="928322"/>
            <a:ext cx="8827366" cy="172350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Since a septic tank is biological treatment technology, traces of chemicals like toilet cleaner, acid can be harmful to microorganisms (which helps to maintain the eco-system to treat wastewater) those cause the failure of septic tank. [1]</a:t>
            </a:r>
            <a:endParaRPr sz="2400">
              <a:solidFill>
                <a:srgbClr val="303030"/>
              </a:solidFill>
              <a:latin typeface="Times New Roman"/>
              <a:ea typeface="Times New Roman"/>
              <a:cs typeface="Times New Roman"/>
              <a:sym typeface="Times New Roman"/>
            </a:endParaRPr>
          </a:p>
        </p:txBody>
      </p:sp>
      <p:sp>
        <p:nvSpPr>
          <p:cNvPr id="267" name="Google Shape;267;p14"/>
          <p:cNvSpPr txBox="1"/>
          <p:nvPr/>
        </p:nvSpPr>
        <p:spPr>
          <a:xfrm>
            <a:off x="485781" y="2651830"/>
            <a:ext cx="11220438" cy="4031833"/>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Since the septic tank is a structure with fixed capacity and piping systems, non-degradable or solid, that takes time to degrade, materials such as tampons, sanitary wipes, too much toilet paper may cause clogging of the septic tank. [1]</a:t>
            </a:r>
            <a:endParaRPr/>
          </a:p>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If the septic tank is not properly built, operated and maintained, it may cause bad odor, overflow, frequent clogging and untimely desludging.[1]</a:t>
            </a:r>
            <a:endParaRPr/>
          </a:p>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In case of flood prone or water logging area, especial attention should be paid while designing so that unwanted water does not enter from outside the tank.[1]</a:t>
            </a:r>
            <a:endParaRPr/>
          </a:p>
          <a:p>
            <a:pPr indent="-342900" lvl="0" marL="342900" marR="0" rtl="0" algn="just">
              <a:spcBef>
                <a:spcPts val="12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If the underground water table of the location is high, the soak pit cannot absorb the effluent.[1]</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5"/>
          <p:cNvSpPr txBox="1"/>
          <p:nvPr/>
        </p:nvSpPr>
        <p:spPr>
          <a:xfrm>
            <a:off x="284814" y="1454593"/>
            <a:ext cx="9563724" cy="452427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Structurally soak pit is a separate entity. [1]</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However, it is an integral part of the standard septic as the effluent from septic is safely discharges into ground via soak pit.[1]</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 A soak pit is a lined, generally circular in shape, pit with cover and porous or honeycomb wall.[1] </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The pit is filled with brickbats or brick ballast or stone aggregates of size 50 - 100 mm as media up to the inlet level.[1]</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 The unsealed surface and media facilitates to spread incoming flow into ground and provides support to protect from collapse of porous wall.[1] </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The distance between soak pit and water sources should not be less than 4m vertically and 30m horizontally to minimize risk of biological contamination in water body.[1]</a:t>
            </a:r>
            <a:endParaRPr sz="1800">
              <a:solidFill>
                <a:srgbClr val="FF0000"/>
              </a:solidFill>
              <a:highlight>
                <a:srgbClr val="FFFF00"/>
              </a:highlight>
              <a:latin typeface="Calibri"/>
              <a:ea typeface="Calibri"/>
              <a:cs typeface="Calibri"/>
              <a:sym typeface="Calibri"/>
            </a:endParaRPr>
          </a:p>
        </p:txBody>
      </p:sp>
      <p:sp>
        <p:nvSpPr>
          <p:cNvPr id="273" name="Google Shape;273;p15"/>
          <p:cNvSpPr txBox="1"/>
          <p:nvPr/>
        </p:nvSpPr>
        <p:spPr>
          <a:xfrm>
            <a:off x="284814" y="326489"/>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SOAK PIT</a:t>
            </a: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6"/>
          <p:cNvSpPr txBox="1"/>
          <p:nvPr/>
        </p:nvSpPr>
        <p:spPr>
          <a:xfrm>
            <a:off x="405395" y="859128"/>
            <a:ext cx="8286430" cy="4616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Advantages:[1]</a:t>
            </a:r>
            <a:endParaRPr b="1" sz="1800">
              <a:solidFill>
                <a:schemeClr val="dk1"/>
              </a:solidFill>
              <a:latin typeface="Calibri"/>
              <a:ea typeface="Calibri"/>
              <a:cs typeface="Calibri"/>
              <a:sym typeface="Calibri"/>
            </a:endParaRPr>
          </a:p>
        </p:txBody>
      </p:sp>
      <p:sp>
        <p:nvSpPr>
          <p:cNvPr id="279" name="Google Shape;279;p16"/>
          <p:cNvSpPr txBox="1"/>
          <p:nvPr/>
        </p:nvSpPr>
        <p:spPr>
          <a:xfrm>
            <a:off x="405395" y="1320752"/>
            <a:ext cx="8827366" cy="98484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is a simple technology which can be built and repaired with locally available mason and materials;</a:t>
            </a:r>
            <a:endParaRPr/>
          </a:p>
        </p:txBody>
      </p:sp>
      <p:sp>
        <p:nvSpPr>
          <p:cNvPr id="280" name="Google Shape;280;p16"/>
          <p:cNvSpPr txBox="1"/>
          <p:nvPr/>
        </p:nvSpPr>
        <p:spPr>
          <a:xfrm>
            <a:off x="284814" y="212797"/>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Advantages and Limitations</a:t>
            </a:r>
            <a:endParaRPr sz="1800">
              <a:solidFill>
                <a:schemeClr val="dk1"/>
              </a:solidFill>
              <a:latin typeface="Calibri"/>
              <a:ea typeface="Calibri"/>
              <a:cs typeface="Calibri"/>
              <a:sym typeface="Calibri"/>
            </a:endParaRPr>
          </a:p>
        </p:txBody>
      </p:sp>
      <p:sp>
        <p:nvSpPr>
          <p:cNvPr id="281" name="Google Shape;281;p16"/>
          <p:cNvSpPr txBox="1"/>
          <p:nvPr/>
        </p:nvSpPr>
        <p:spPr>
          <a:xfrm>
            <a:off x="405395" y="2082021"/>
            <a:ext cx="11361114" cy="1431121"/>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3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Small land area is required;</a:t>
            </a:r>
            <a:endParaRPr/>
          </a:p>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is cost effective technology i.e. low investment and low operating cost;</a:t>
            </a:r>
            <a:endParaRPr/>
          </a:p>
          <a:p>
            <a:pPr indent="-342900" lvl="0" marL="342900" marR="0" rtl="0" algn="just">
              <a:spcBef>
                <a:spcPts val="600"/>
              </a:spcBef>
              <a:spcAft>
                <a:spcPts val="3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recharges groundwater bodies.</a:t>
            </a:r>
            <a:endParaRPr/>
          </a:p>
        </p:txBody>
      </p:sp>
      <p:sp>
        <p:nvSpPr>
          <p:cNvPr id="282" name="Google Shape;282;p16"/>
          <p:cNvSpPr txBox="1"/>
          <p:nvPr/>
        </p:nvSpPr>
        <p:spPr>
          <a:xfrm>
            <a:off x="415443" y="3598794"/>
            <a:ext cx="8286430" cy="4616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Limitations:[1]</a:t>
            </a:r>
            <a:endParaRPr b="1" sz="1800">
              <a:solidFill>
                <a:schemeClr val="dk1"/>
              </a:solidFill>
              <a:latin typeface="Calibri"/>
              <a:ea typeface="Calibri"/>
              <a:cs typeface="Calibri"/>
              <a:sym typeface="Calibri"/>
            </a:endParaRPr>
          </a:p>
        </p:txBody>
      </p:sp>
      <p:sp>
        <p:nvSpPr>
          <p:cNvPr id="283" name="Google Shape;283;p16"/>
          <p:cNvSpPr txBox="1"/>
          <p:nvPr/>
        </p:nvSpPr>
        <p:spPr>
          <a:xfrm>
            <a:off x="405395" y="4106127"/>
            <a:ext cx="11361114" cy="224672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3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At least primary treatment is required to prevent clogging the filling media;</a:t>
            </a:r>
            <a:endParaRPr/>
          </a:p>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may affect soil negatively and might contaminate groundwater depending upon the type and concentration of inflow;</a:t>
            </a:r>
            <a:endParaRPr/>
          </a:p>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is not feasible for cold climate as there is chance of freezing the pores;</a:t>
            </a:r>
            <a:endParaRPr/>
          </a:p>
          <a:p>
            <a:pPr indent="-342900" lvl="0" marL="342900" marR="0" rtl="0" algn="just">
              <a:spcBef>
                <a:spcPts val="600"/>
              </a:spcBef>
              <a:spcAft>
                <a:spcPts val="3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is not feasible for location having impermeable soil layer.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7"/>
          <p:cNvSpPr txBox="1"/>
          <p:nvPr/>
        </p:nvSpPr>
        <p:spPr>
          <a:xfrm>
            <a:off x="284814" y="1454593"/>
            <a:ext cx="8641746" cy="8309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Following factors should be considered during the site selection for soak pit:</a:t>
            </a:r>
            <a:endParaRPr sz="1800">
              <a:solidFill>
                <a:srgbClr val="FF0000"/>
              </a:solidFill>
              <a:highlight>
                <a:srgbClr val="FFFF00"/>
              </a:highlight>
              <a:latin typeface="Calibri"/>
              <a:ea typeface="Calibri"/>
              <a:cs typeface="Calibri"/>
              <a:sym typeface="Calibri"/>
            </a:endParaRPr>
          </a:p>
        </p:txBody>
      </p:sp>
      <p:sp>
        <p:nvSpPr>
          <p:cNvPr id="289" name="Google Shape;289;p17"/>
          <p:cNvSpPr txBox="1"/>
          <p:nvPr/>
        </p:nvSpPr>
        <p:spPr>
          <a:xfrm>
            <a:off x="284814" y="671263"/>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Site Selection for Soak Pit</a:t>
            </a:r>
            <a:endParaRPr sz="1800">
              <a:solidFill>
                <a:schemeClr val="dk1"/>
              </a:solidFill>
              <a:latin typeface="Calibri"/>
              <a:ea typeface="Calibri"/>
              <a:cs typeface="Calibri"/>
              <a:sym typeface="Calibri"/>
            </a:endParaRPr>
          </a:p>
        </p:txBody>
      </p:sp>
      <p:sp>
        <p:nvSpPr>
          <p:cNvPr id="290" name="Google Shape;290;p17"/>
          <p:cNvSpPr txBox="1"/>
          <p:nvPr/>
        </p:nvSpPr>
        <p:spPr>
          <a:xfrm>
            <a:off x="284814" y="2422548"/>
            <a:ext cx="8827366" cy="1354176"/>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It should be at least 1m away from the outlet of septic tank and is recommended that it should not be too far. Longer distance cost high;[1]</a:t>
            </a:r>
            <a:endParaRPr sz="2400">
              <a:solidFill>
                <a:srgbClr val="303030"/>
              </a:solidFill>
              <a:latin typeface="Times New Roman"/>
              <a:ea typeface="Times New Roman"/>
              <a:cs typeface="Times New Roman"/>
              <a:sym typeface="Times New Roman"/>
            </a:endParaRPr>
          </a:p>
        </p:txBody>
      </p:sp>
      <p:sp>
        <p:nvSpPr>
          <p:cNvPr id="291" name="Google Shape;291;p17"/>
          <p:cNvSpPr txBox="1"/>
          <p:nvPr/>
        </p:nvSpPr>
        <p:spPr>
          <a:xfrm>
            <a:off x="284814" y="3913723"/>
            <a:ext cx="11220438" cy="224672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The site should be at least 4m away vertically and 30m horizontally from water sources like dug well, spring etc.;[1]</a:t>
            </a:r>
            <a:endParaRPr/>
          </a:p>
          <a:p>
            <a:pPr indent="-342900" lvl="0" marL="342900" marR="0" rtl="0" algn="just">
              <a:spcBef>
                <a:spcPts val="12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Technically sloppy, elevated terrain, sunny area is preferred for septic systems because these locations have no chance of water logging even during rain and it dries out in a short time.[1]</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8"/>
          <p:cNvSpPr txBox="1"/>
          <p:nvPr/>
        </p:nvSpPr>
        <p:spPr>
          <a:xfrm>
            <a:off x="284814" y="1454593"/>
            <a:ext cx="8641746" cy="156962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Purpose of soak pit design is to determine the surface area of soak pit that can absorb particular volume of water coming into it. And absorption capacity of soak pit is determined also by the infiltration capacity of soil.[1]</a:t>
            </a:r>
            <a:endParaRPr sz="1800">
              <a:solidFill>
                <a:srgbClr val="FF0000"/>
              </a:solidFill>
              <a:highlight>
                <a:srgbClr val="FFFF00"/>
              </a:highlight>
              <a:latin typeface="Calibri"/>
              <a:ea typeface="Calibri"/>
              <a:cs typeface="Calibri"/>
              <a:sym typeface="Calibri"/>
            </a:endParaRPr>
          </a:p>
        </p:txBody>
      </p:sp>
      <p:sp>
        <p:nvSpPr>
          <p:cNvPr id="297" name="Google Shape;297;p18"/>
          <p:cNvSpPr txBox="1"/>
          <p:nvPr/>
        </p:nvSpPr>
        <p:spPr>
          <a:xfrm>
            <a:off x="284814" y="4678672"/>
            <a:ext cx="11220438" cy="150806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To provide sufficient surface area to percolate water coming into it;[1]</a:t>
            </a:r>
            <a:endParaRPr/>
          </a:p>
          <a:p>
            <a:pPr indent="-342900" lvl="0" marL="342900" marR="0" rtl="0" algn="just">
              <a:spcBef>
                <a:spcPts val="1200"/>
              </a:spcBef>
              <a:spcAft>
                <a:spcPts val="60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To ensure uniform distribution of water over the surface for efficient percolation and to avoid choking due to concentrated application.[1]</a:t>
            </a:r>
            <a:endParaRPr/>
          </a:p>
        </p:txBody>
      </p:sp>
      <p:sp>
        <p:nvSpPr>
          <p:cNvPr id="298" name="Google Shape;298;p18"/>
          <p:cNvSpPr txBox="1"/>
          <p:nvPr/>
        </p:nvSpPr>
        <p:spPr>
          <a:xfrm>
            <a:off x="149902" y="247274"/>
            <a:ext cx="82864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Design of Soak Pit</a:t>
            </a:r>
            <a:endParaRPr sz="1800">
              <a:solidFill>
                <a:schemeClr val="dk1"/>
              </a:solidFill>
              <a:latin typeface="Calibri"/>
              <a:ea typeface="Calibri"/>
              <a:cs typeface="Calibri"/>
              <a:sym typeface="Calibri"/>
            </a:endParaRPr>
          </a:p>
        </p:txBody>
      </p:sp>
      <p:sp>
        <p:nvSpPr>
          <p:cNvPr id="299" name="Google Shape;299;p18"/>
          <p:cNvSpPr txBox="1"/>
          <p:nvPr/>
        </p:nvSpPr>
        <p:spPr>
          <a:xfrm>
            <a:off x="284814" y="4146189"/>
            <a:ext cx="8641746" cy="4616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303030"/>
              </a:buClr>
              <a:buSzPts val="2400"/>
              <a:buFont typeface="Times New Roman"/>
              <a:buNone/>
            </a:pPr>
            <a:r>
              <a:rPr b="0" i="0" lang="en-US" sz="2400">
                <a:solidFill>
                  <a:srgbClr val="303030"/>
                </a:solidFill>
                <a:latin typeface="Times New Roman"/>
                <a:ea typeface="Times New Roman"/>
                <a:cs typeface="Times New Roman"/>
                <a:sym typeface="Times New Roman"/>
              </a:rPr>
              <a:t>Soak pit design principles are:</a:t>
            </a:r>
            <a:endParaRPr sz="1800">
              <a:solidFill>
                <a:srgbClr val="FF0000"/>
              </a:solidFill>
              <a:highlight>
                <a:srgbClr val="FFFF00"/>
              </a:highlight>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3" name="Shape 303"/>
        <p:cNvGrpSpPr/>
        <p:nvPr/>
      </p:nvGrpSpPr>
      <p:grpSpPr>
        <a:xfrm>
          <a:off x="0" y="0"/>
          <a:ext cx="0" cy="0"/>
          <a:chOff x="0" y="0"/>
          <a:chExt cx="0" cy="0"/>
        </a:xfrm>
      </p:grpSpPr>
      <p:sp>
        <p:nvSpPr>
          <p:cNvPr id="304" name="Google Shape;304;p19"/>
          <p:cNvSpPr txBox="1"/>
          <p:nvPr/>
        </p:nvSpPr>
        <p:spPr>
          <a:xfrm>
            <a:off x="838200" y="5586257"/>
            <a:ext cx="6926703" cy="804161"/>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b="1" i="0" lang="en-US" sz="4000" u="none" cap="none" strike="noStrike">
                <a:solidFill>
                  <a:schemeClr val="dk1"/>
                </a:solidFill>
                <a:latin typeface="Calibri"/>
                <a:ea typeface="Calibri"/>
                <a:cs typeface="Calibri"/>
                <a:sym typeface="Calibri"/>
              </a:rPr>
              <a:t>FIRE RESISTANT BUILDING</a:t>
            </a:r>
            <a:endParaRPr/>
          </a:p>
        </p:txBody>
      </p:sp>
      <p:pic>
        <p:nvPicPr>
          <p:cNvPr descr="Low angle view of a modern building" id="305" name="Google Shape;305;p19"/>
          <p:cNvPicPr preferRelativeResize="0"/>
          <p:nvPr/>
        </p:nvPicPr>
        <p:blipFill rotWithShape="1">
          <a:blip r:embed="rId3">
            <a:alphaModFix/>
          </a:blip>
          <a:srcRect b="29279" l="0" r="0" t="8182"/>
          <a:stretch/>
        </p:blipFill>
        <p:spPr>
          <a:xfrm>
            <a:off x="20" y="10"/>
            <a:ext cx="12191980" cy="5279933"/>
          </a:xfrm>
          <a:prstGeom prst="rect">
            <a:avLst/>
          </a:prstGeom>
          <a:noFill/>
          <a:ln>
            <a:noFill/>
          </a:ln>
        </p:spPr>
      </p:pic>
      <p:grpSp>
        <p:nvGrpSpPr>
          <p:cNvPr id="306" name="Google Shape;306;p19"/>
          <p:cNvGrpSpPr/>
          <p:nvPr/>
        </p:nvGrpSpPr>
        <p:grpSpPr>
          <a:xfrm>
            <a:off x="-5025" y="5193518"/>
            <a:ext cx="12207200" cy="123363"/>
            <a:chOff x="-5025" y="6737718"/>
            <a:chExt cx="12207200" cy="123363"/>
          </a:xfrm>
        </p:grpSpPr>
        <p:sp>
          <p:nvSpPr>
            <p:cNvPr id="307" name="Google Shape;307;p19"/>
            <p:cNvSpPr/>
            <p:nvPr/>
          </p:nvSpPr>
          <p:spPr>
            <a:xfrm flipH="1" rot="5400000">
              <a:off x="6036894" y="695800"/>
              <a:ext cx="123362" cy="12207199"/>
            </a:xfrm>
            <a:prstGeom prst="rect">
              <a:avLst/>
            </a:prstGeom>
            <a:gradFill>
              <a:gsLst>
                <a:gs pos="0">
                  <a:schemeClr val="accent5"/>
                </a:gs>
                <a:gs pos="100000">
                  <a:schemeClr val="accent2"/>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8" name="Google Shape;308;p19"/>
            <p:cNvSpPr/>
            <p:nvPr/>
          </p:nvSpPr>
          <p:spPr>
            <a:xfrm rot="-5400000">
              <a:off x="9176406" y="3835311"/>
              <a:ext cx="123362" cy="5928176"/>
            </a:xfrm>
            <a:prstGeom prst="rect">
              <a:avLst/>
            </a:prstGeom>
            <a:gradFill>
              <a:gsLst>
                <a:gs pos="0">
                  <a:srgbClr val="4472C4">
                    <a:alpha val="0"/>
                  </a:srgbClr>
                </a:gs>
                <a:gs pos="19000">
                  <a:srgbClr val="4472C4">
                    <a:alpha val="0"/>
                  </a:srgbClr>
                </a:gs>
                <a:gs pos="100000">
                  <a:srgbClr val="8DA9DB"/>
                </a:gs>
              </a:gsLst>
              <a:lin ang="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0"/>
          <p:cNvSpPr txBox="1"/>
          <p:nvPr/>
        </p:nvSpPr>
        <p:spPr>
          <a:xfrm>
            <a:off x="0" y="317504"/>
            <a:ext cx="6115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3200" u="none" strike="noStrike">
                <a:solidFill>
                  <a:schemeClr val="dk1"/>
                </a:solidFill>
                <a:latin typeface="Times New Roman"/>
                <a:ea typeface="Times New Roman"/>
                <a:cs typeface="Times New Roman"/>
                <a:sym typeface="Times New Roman"/>
              </a:rPr>
              <a:t>FIRE RESISTANT BUILDING</a:t>
            </a:r>
            <a:endParaRPr sz="3200">
              <a:solidFill>
                <a:schemeClr val="dk1"/>
              </a:solidFill>
              <a:latin typeface="Times New Roman"/>
              <a:ea typeface="Times New Roman"/>
              <a:cs typeface="Times New Roman"/>
              <a:sym typeface="Times New Roman"/>
            </a:endParaRPr>
          </a:p>
        </p:txBody>
      </p:sp>
      <p:sp>
        <p:nvSpPr>
          <p:cNvPr id="314" name="Google Shape;314;p20"/>
          <p:cNvSpPr txBox="1"/>
          <p:nvPr/>
        </p:nvSpPr>
        <p:spPr>
          <a:xfrm>
            <a:off x="-1" y="1011278"/>
            <a:ext cx="7929797"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A building may be made more fire resistant by[2]</a:t>
            </a:r>
            <a:endParaRPr/>
          </a:p>
          <a:p>
            <a:pPr indent="0" lvl="0" marL="0" marR="0" rtl="0" algn="l">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1. Using suitable materials</a:t>
            </a:r>
            <a:endParaRPr/>
          </a:p>
          <a:p>
            <a:pPr indent="0" lvl="0" marL="0" marR="0" rtl="0" algn="l">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2. Taking precautions in building construction</a:t>
            </a:r>
            <a:endParaRPr/>
          </a:p>
          <a:p>
            <a:pPr indent="0" lvl="0" marL="0" marR="0" rtl="0" algn="l">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3. By providing fire alarm systems and fire extinguishers.</a:t>
            </a:r>
            <a:endParaRPr sz="2400">
              <a:solidFill>
                <a:schemeClr val="dk1"/>
              </a:solidFill>
              <a:latin typeface="Times New Roman"/>
              <a:ea typeface="Times New Roman"/>
              <a:cs typeface="Times New Roman"/>
              <a:sym typeface="Times New Roman"/>
            </a:endParaRPr>
          </a:p>
        </p:txBody>
      </p:sp>
      <p:sp>
        <p:nvSpPr>
          <p:cNvPr id="315" name="Google Shape;315;p20"/>
          <p:cNvSpPr txBox="1"/>
          <p:nvPr/>
        </p:nvSpPr>
        <p:spPr>
          <a:xfrm>
            <a:off x="0" y="3260441"/>
            <a:ext cx="8769247"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The fire resisting material is having the following characters:[2]</a:t>
            </a:r>
            <a:endParaRPr/>
          </a:p>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a:t>
            </a:r>
            <a:r>
              <a:rPr b="0" i="1" lang="en-US" sz="2400" u="none" strike="noStrike">
                <a:solidFill>
                  <a:schemeClr val="dk1"/>
                </a:solidFill>
                <a:latin typeface="Times New Roman"/>
                <a:ea typeface="Times New Roman"/>
                <a:cs typeface="Times New Roman"/>
                <a:sym typeface="Times New Roman"/>
              </a:rPr>
              <a:t>a</a:t>
            </a:r>
            <a:r>
              <a:rPr b="0" i="0" lang="en-US" sz="2400" u="none" strike="noStrike">
                <a:solidFill>
                  <a:schemeClr val="dk1"/>
                </a:solidFill>
                <a:latin typeface="Times New Roman"/>
                <a:ea typeface="Times New Roman"/>
                <a:cs typeface="Times New Roman"/>
                <a:sym typeface="Times New Roman"/>
              </a:rPr>
              <a:t>) It should not disintegrate under the effect of heat</a:t>
            </a:r>
            <a:endParaRPr/>
          </a:p>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a:t>
            </a:r>
            <a:r>
              <a:rPr b="0" i="1" lang="en-US" sz="2400" u="none" strike="noStrike">
                <a:solidFill>
                  <a:schemeClr val="dk1"/>
                </a:solidFill>
                <a:latin typeface="Times New Roman"/>
                <a:ea typeface="Times New Roman"/>
                <a:cs typeface="Times New Roman"/>
                <a:sym typeface="Times New Roman"/>
              </a:rPr>
              <a:t>b</a:t>
            </a:r>
            <a:r>
              <a:rPr b="0" i="0" lang="en-US" sz="2400" u="none" strike="noStrike">
                <a:solidFill>
                  <a:schemeClr val="dk1"/>
                </a:solidFill>
                <a:latin typeface="Times New Roman"/>
                <a:ea typeface="Times New Roman"/>
                <a:cs typeface="Times New Roman"/>
                <a:sym typeface="Times New Roman"/>
              </a:rPr>
              <a:t>) It should not expand under heat so as to introduce unnecessary stresses in the building</a:t>
            </a:r>
            <a:endParaRPr/>
          </a:p>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a:t>
            </a:r>
            <a:r>
              <a:rPr b="0" i="1" lang="en-US" sz="2400" u="none" strike="noStrike">
                <a:solidFill>
                  <a:schemeClr val="dk1"/>
                </a:solidFill>
                <a:latin typeface="Times New Roman"/>
                <a:ea typeface="Times New Roman"/>
                <a:cs typeface="Times New Roman"/>
                <a:sym typeface="Times New Roman"/>
              </a:rPr>
              <a:t>c</a:t>
            </a:r>
            <a:r>
              <a:rPr b="0" i="0" lang="en-US" sz="2400" u="none" strike="noStrike">
                <a:solidFill>
                  <a:schemeClr val="dk1"/>
                </a:solidFill>
                <a:latin typeface="Times New Roman"/>
                <a:ea typeface="Times New Roman"/>
                <a:cs typeface="Times New Roman"/>
                <a:sym typeface="Times New Roman"/>
              </a:rPr>
              <a:t>) The material should not catch fire easily</a:t>
            </a:r>
            <a:endParaRPr/>
          </a:p>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a:t>
            </a:r>
            <a:r>
              <a:rPr b="0" i="1" lang="en-US" sz="2400" u="none" strike="noStrike">
                <a:solidFill>
                  <a:schemeClr val="dk1"/>
                </a:solidFill>
                <a:latin typeface="Times New Roman"/>
                <a:ea typeface="Times New Roman"/>
                <a:cs typeface="Times New Roman"/>
                <a:sym typeface="Times New Roman"/>
              </a:rPr>
              <a:t>d</a:t>
            </a:r>
            <a:r>
              <a:rPr b="0" i="0" lang="en-US" sz="2400" u="none" strike="noStrike">
                <a:solidFill>
                  <a:schemeClr val="dk1"/>
                </a:solidFill>
                <a:latin typeface="Times New Roman"/>
                <a:ea typeface="Times New Roman"/>
                <a:cs typeface="Times New Roman"/>
                <a:sym typeface="Times New Roman"/>
              </a:rPr>
              <a:t>) It should not lose its strength when subjected to fire.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1"/>
          <p:cNvSpPr txBox="1"/>
          <p:nvPr/>
        </p:nvSpPr>
        <p:spPr>
          <a:xfrm>
            <a:off x="299803" y="478809"/>
            <a:ext cx="7659973"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Fire resisting characters of some of the commonly used building materials are given below:</a:t>
            </a:r>
            <a:endParaRPr sz="2400">
              <a:solidFill>
                <a:schemeClr val="dk1"/>
              </a:solidFill>
              <a:latin typeface="Times New Roman"/>
              <a:ea typeface="Times New Roman"/>
              <a:cs typeface="Times New Roman"/>
              <a:sym typeface="Times New Roman"/>
            </a:endParaRPr>
          </a:p>
        </p:txBody>
      </p:sp>
      <p:sp>
        <p:nvSpPr>
          <p:cNvPr id="321" name="Google Shape;321;p21"/>
          <p:cNvSpPr txBox="1"/>
          <p:nvPr/>
        </p:nvSpPr>
        <p:spPr>
          <a:xfrm>
            <a:off x="239842" y="1594619"/>
            <a:ext cx="11737299"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Stone: </a:t>
            </a:r>
            <a:r>
              <a:rPr b="0" i="0" lang="en-US" sz="2400" u="none" strike="noStrike">
                <a:solidFill>
                  <a:schemeClr val="dk1"/>
                </a:solidFill>
                <a:latin typeface="Times New Roman"/>
                <a:ea typeface="Times New Roman"/>
                <a:cs typeface="Times New Roman"/>
                <a:sym typeface="Times New Roman"/>
              </a:rPr>
              <a:t>It is a bad conductor of heat. Sand stones with fire grains can resist fire moderately.</a:t>
            </a:r>
            <a:endParaRPr/>
          </a:p>
          <a:p>
            <a:pPr indent="0" lvl="0" marL="0" marR="0" rtl="0" algn="just">
              <a:spcBef>
                <a:spcPts val="0"/>
              </a:spcBef>
              <a:spcAft>
                <a:spcPts val="0"/>
              </a:spcAft>
              <a:buNone/>
            </a:pPr>
            <a:r>
              <a:rPr b="0" i="0" lang="en-US" sz="2400" u="none" strike="noStrike">
                <a:solidFill>
                  <a:schemeClr val="dk1"/>
                </a:solidFill>
                <a:latin typeface="Times New Roman"/>
                <a:ea typeface="Times New Roman"/>
                <a:cs typeface="Times New Roman"/>
                <a:sym typeface="Times New Roman"/>
              </a:rPr>
              <a:t>Granite disintegrate under fire. Limestone crumbles easily. Most of the stones disintegrate during cooling period after heated by fire.[2]</a:t>
            </a:r>
            <a:endParaRPr/>
          </a:p>
          <a:p>
            <a:pPr indent="0" lvl="0" marL="0" marR="0" rtl="0" algn="just">
              <a:spcBef>
                <a:spcPts val="0"/>
              </a:spcBef>
              <a:spcAft>
                <a:spcPts val="0"/>
              </a:spcAft>
              <a:buNone/>
            </a:pPr>
            <a:r>
              <a:t/>
            </a:r>
            <a:endParaRPr b="0" i="0" sz="2400" u="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Brick: </a:t>
            </a:r>
            <a:r>
              <a:rPr b="0" i="0" lang="en-US" sz="2400" u="none" strike="noStrike">
                <a:solidFill>
                  <a:schemeClr val="dk1"/>
                </a:solidFill>
                <a:latin typeface="Times New Roman"/>
                <a:ea typeface="Times New Roman"/>
                <a:cs typeface="Times New Roman"/>
                <a:sym typeface="Times New Roman"/>
              </a:rPr>
              <a:t>Bricks can resist heat up to 1200°C. At the time of construction, if good quality mortar is used, fire resistance is extremely good.[2]</a:t>
            </a:r>
            <a:endParaRPr/>
          </a:p>
          <a:p>
            <a:pPr indent="0" lvl="0" marL="0" marR="0" rtl="0" algn="just">
              <a:spcBef>
                <a:spcPts val="0"/>
              </a:spcBef>
              <a:spcAft>
                <a:spcPts val="0"/>
              </a:spcAft>
              <a:buNone/>
            </a:pPr>
            <a:r>
              <a:t/>
            </a:r>
            <a:endParaRPr b="0" i="0" sz="2400" u="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Timber: </a:t>
            </a:r>
            <a:r>
              <a:rPr b="0" i="0" lang="en-US" sz="2400" u="none" strike="noStrike">
                <a:solidFill>
                  <a:schemeClr val="dk1"/>
                </a:solidFill>
                <a:latin typeface="Times New Roman"/>
                <a:ea typeface="Times New Roman"/>
                <a:cs typeface="Times New Roman"/>
                <a:sym typeface="Times New Roman"/>
              </a:rPr>
              <a:t>Any structure made of timbers is rapidly destroyed in fire. Timber enhances the intensity of fire. Use of heavy sections of timber in buildings is not desirable. To make timber more fire resistant the surface of timber is coated with chemicals such as ammonium phosphate and sulphate, boric acid and borax. Sometimes fireresistant paint is applied to timber used in the building.[2]</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2"/>
          <p:cNvSpPr txBox="1"/>
          <p:nvPr/>
        </p:nvSpPr>
        <p:spPr>
          <a:xfrm>
            <a:off x="464694" y="1166842"/>
            <a:ext cx="10313233"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Concrete: </a:t>
            </a:r>
            <a:endParaRPr/>
          </a:p>
          <a:p>
            <a:pPr indent="-342900" lvl="0" marL="342900" marR="0" rtl="0" algn="just">
              <a:spcBef>
                <a:spcPts val="0"/>
              </a:spcBef>
              <a:spcAft>
                <a:spcPts val="0"/>
              </a:spcAft>
              <a:buClr>
                <a:schemeClr val="dk1"/>
              </a:buClr>
              <a:buSzPts val="2400"/>
              <a:buFont typeface="Arial"/>
              <a:buChar char="•"/>
            </a:pPr>
            <a:r>
              <a:rPr b="0" i="0" lang="en-US" sz="2400" u="none" strike="noStrike">
                <a:solidFill>
                  <a:schemeClr val="dk1"/>
                </a:solidFill>
                <a:latin typeface="Times New Roman"/>
                <a:ea typeface="Times New Roman"/>
                <a:cs typeface="Times New Roman"/>
                <a:sym typeface="Times New Roman"/>
              </a:rPr>
              <a:t>Concrete has got very good fire resistance. [2]</a:t>
            </a:r>
            <a:endParaRPr/>
          </a:p>
          <a:p>
            <a:pPr indent="-342900" lvl="0" marL="342900" marR="0" rtl="0" algn="just">
              <a:spcBef>
                <a:spcPts val="0"/>
              </a:spcBef>
              <a:spcAft>
                <a:spcPts val="0"/>
              </a:spcAft>
              <a:buClr>
                <a:schemeClr val="dk1"/>
              </a:buClr>
              <a:buSzPts val="2400"/>
              <a:buFont typeface="Arial"/>
              <a:buChar char="•"/>
            </a:pPr>
            <a:r>
              <a:rPr b="0" i="0" lang="en-US" sz="2400" u="none" strike="noStrike">
                <a:solidFill>
                  <a:schemeClr val="dk1"/>
                </a:solidFill>
                <a:latin typeface="Times New Roman"/>
                <a:ea typeface="Times New Roman"/>
                <a:cs typeface="Times New Roman"/>
                <a:sym typeface="Times New Roman"/>
              </a:rPr>
              <a:t>The actual behaviour of concrete in case of fire depends upon the quality of cement and aggregates used. [2]</a:t>
            </a:r>
            <a:endParaRPr/>
          </a:p>
          <a:p>
            <a:pPr indent="-342900" lvl="0" marL="342900" marR="0" rtl="0" algn="just">
              <a:spcBef>
                <a:spcPts val="0"/>
              </a:spcBef>
              <a:spcAft>
                <a:spcPts val="0"/>
              </a:spcAft>
              <a:buClr>
                <a:schemeClr val="dk1"/>
              </a:buClr>
              <a:buSzPts val="2400"/>
              <a:buFont typeface="Arial"/>
              <a:buChar char="•"/>
            </a:pPr>
            <a:r>
              <a:rPr b="0" i="0" lang="en-US" sz="2400" u="none" strike="noStrike">
                <a:solidFill>
                  <a:schemeClr val="dk1"/>
                </a:solidFill>
                <a:latin typeface="Times New Roman"/>
                <a:ea typeface="Times New Roman"/>
                <a:cs typeface="Times New Roman"/>
                <a:sym typeface="Times New Roman"/>
              </a:rPr>
              <a:t>In case of reinforced concrete and prestressed concrete, it also depends upon the position of steel. Larger the concrete cover, better is the fire resistance of the member.[2]</a:t>
            </a:r>
            <a:endParaRPr/>
          </a:p>
          <a:p>
            <a:pPr indent="-342900" lvl="0" marL="342900" marR="0" rtl="0" algn="just">
              <a:spcBef>
                <a:spcPts val="0"/>
              </a:spcBef>
              <a:spcAft>
                <a:spcPts val="0"/>
              </a:spcAft>
              <a:buClr>
                <a:schemeClr val="dk1"/>
              </a:buClr>
              <a:buSzPts val="2400"/>
              <a:buFont typeface="Arial"/>
              <a:buChar char="•"/>
            </a:pPr>
            <a:r>
              <a:rPr b="0" i="0" lang="en-US" sz="2400" u="none" strike="noStrike">
                <a:solidFill>
                  <a:schemeClr val="dk1"/>
                </a:solidFill>
                <a:latin typeface="Times New Roman"/>
                <a:ea typeface="Times New Roman"/>
                <a:cs typeface="Times New Roman"/>
                <a:sym typeface="Times New Roman"/>
              </a:rPr>
              <a:t>There is no loss in strength in concrete when it is heated up to 250°C. The reduction in strength starts if the temperature goes beyond 250°C. Normally reinforced concrete structures can resist fire for about one hour at a temperature of 1000°C.[2]</a:t>
            </a:r>
            <a:endParaRPr/>
          </a:p>
          <a:p>
            <a:pPr indent="-342900" lvl="0" marL="342900" marR="0" rtl="0" algn="just">
              <a:spcBef>
                <a:spcPts val="0"/>
              </a:spcBef>
              <a:spcAft>
                <a:spcPts val="0"/>
              </a:spcAft>
              <a:buClr>
                <a:schemeClr val="dk1"/>
              </a:buClr>
              <a:buSzPts val="2400"/>
              <a:buFont typeface="Arial"/>
              <a:buChar char="•"/>
            </a:pPr>
            <a:r>
              <a:rPr b="0" i="0" lang="en-US" sz="2400" u="none" strike="noStrike">
                <a:solidFill>
                  <a:schemeClr val="dk1"/>
                </a:solidFill>
                <a:latin typeface="Times New Roman"/>
                <a:ea typeface="Times New Roman"/>
                <a:cs typeface="Times New Roman"/>
                <a:sym typeface="Times New Roman"/>
              </a:rPr>
              <a:t> Hence cement concrete is ideally used fire resistant material.[2]</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3"/>
          <p:cNvSpPr txBox="1"/>
          <p:nvPr/>
        </p:nvSpPr>
        <p:spPr>
          <a:xfrm>
            <a:off x="119921" y="288483"/>
            <a:ext cx="10013430"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Steel: </a:t>
            </a:r>
            <a:r>
              <a:rPr b="0" i="0" lang="en-US" sz="2400" u="none" strike="noStrike">
                <a:solidFill>
                  <a:schemeClr val="dk1"/>
                </a:solidFill>
                <a:latin typeface="Times New Roman"/>
                <a:ea typeface="Times New Roman"/>
                <a:cs typeface="Times New Roman"/>
                <a:sym typeface="Times New Roman"/>
              </a:rPr>
              <a:t>It is a good conductor of heat. Steel bars lose tensile strength. Steel yields at 600°C. They melt at 1400°C. Steel columns become unsafe during fire. Steel reinforcement weaken the reinforced concrete structures. Hence steel columns are usually protected with brick works or by encasing in concrete. Reinforcement in concrete are protected by concrete cover. Steel grills and beams are applied with fire resistant paints.[2]</a:t>
            </a:r>
            <a:endParaRPr/>
          </a:p>
          <a:p>
            <a:pPr indent="0" lvl="0" marL="0" marR="0" rtl="0" algn="just">
              <a:spcBef>
                <a:spcPts val="0"/>
              </a:spcBef>
              <a:spcAft>
                <a:spcPts val="0"/>
              </a:spcAft>
              <a:buNone/>
            </a:pPr>
            <a:r>
              <a:t/>
            </a:r>
            <a:endParaRPr b="0" i="0" sz="2400" u="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Glass: </a:t>
            </a:r>
            <a:r>
              <a:rPr b="0" i="0" lang="en-US" sz="2400" u="none" strike="noStrike">
                <a:solidFill>
                  <a:schemeClr val="dk1"/>
                </a:solidFill>
                <a:latin typeface="Times New Roman"/>
                <a:ea typeface="Times New Roman"/>
                <a:cs typeface="Times New Roman"/>
                <a:sym typeface="Times New Roman"/>
              </a:rPr>
              <a:t>It is a poor conductor of heat. It expands little during heating. After heating when it cools, cracks are formed in glass. Reinforced glass with steel wire is more resistant to fire and during cooling process, even if it breaks, fractured glasses are in their original position.[2]</a:t>
            </a:r>
            <a:endParaRPr/>
          </a:p>
          <a:p>
            <a:pPr indent="0" lvl="0" marL="0" marR="0" rtl="0" algn="just">
              <a:spcBef>
                <a:spcPts val="0"/>
              </a:spcBef>
              <a:spcAft>
                <a:spcPts val="0"/>
              </a:spcAft>
              <a:buNone/>
            </a:pPr>
            <a:r>
              <a:t/>
            </a:r>
            <a:endParaRPr b="0" i="0" sz="2400" u="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Aluminium: </a:t>
            </a:r>
            <a:r>
              <a:rPr b="0" i="0" lang="en-US" sz="2400" u="none" strike="noStrike">
                <a:solidFill>
                  <a:schemeClr val="dk1"/>
                </a:solidFill>
                <a:latin typeface="Times New Roman"/>
                <a:ea typeface="Times New Roman"/>
                <a:cs typeface="Times New Roman"/>
                <a:sym typeface="Times New Roman"/>
              </a:rPr>
              <a:t>It is good conductor of heat. It has got higher resistance to fire.[2]</a:t>
            </a:r>
            <a:endParaRPr/>
          </a:p>
          <a:p>
            <a:pPr indent="0" lvl="0" marL="0" marR="0" rtl="0" algn="just">
              <a:spcBef>
                <a:spcPts val="0"/>
              </a:spcBef>
              <a:spcAft>
                <a:spcPts val="0"/>
              </a:spcAft>
              <a:buNone/>
            </a:pPr>
            <a:r>
              <a:t/>
            </a:r>
            <a:endParaRPr b="0" i="0" sz="2400" u="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0" lang="en-US" sz="2400" u="none" strike="noStrike">
                <a:solidFill>
                  <a:schemeClr val="dk1"/>
                </a:solidFill>
                <a:latin typeface="Times New Roman"/>
                <a:ea typeface="Times New Roman"/>
                <a:cs typeface="Times New Roman"/>
                <a:sym typeface="Times New Roman"/>
              </a:rPr>
              <a:t>Asbestos Cement: </a:t>
            </a:r>
            <a:r>
              <a:rPr b="0" i="0" lang="en-US" sz="2400" u="none" strike="noStrike">
                <a:solidFill>
                  <a:schemeClr val="dk1"/>
                </a:solidFill>
                <a:latin typeface="Times New Roman"/>
                <a:ea typeface="Times New Roman"/>
                <a:cs typeface="Times New Roman"/>
                <a:sym typeface="Times New Roman"/>
              </a:rPr>
              <a:t>It is non-combustible material. It posseses high fire resistance.[2]</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4"/>
          <p:cNvSpPr txBox="1"/>
          <p:nvPr/>
        </p:nvSpPr>
        <p:spPr>
          <a:xfrm>
            <a:off x="104931" y="94570"/>
            <a:ext cx="707535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a:solidFill>
                  <a:srgbClr val="272930"/>
                </a:solidFill>
                <a:latin typeface="Times New Roman"/>
                <a:ea typeface="Times New Roman"/>
                <a:cs typeface="Times New Roman"/>
                <a:sym typeface="Times New Roman"/>
              </a:rPr>
              <a:t>Fire Safety and  Protection Systems for Buildings</a:t>
            </a:r>
            <a:endParaRPr b="1" i="0" sz="2400">
              <a:solidFill>
                <a:srgbClr val="272930"/>
              </a:solidFill>
              <a:latin typeface="Times New Roman"/>
              <a:ea typeface="Times New Roman"/>
              <a:cs typeface="Times New Roman"/>
              <a:sym typeface="Times New Roman"/>
            </a:endParaRPr>
          </a:p>
        </p:txBody>
      </p:sp>
      <p:sp>
        <p:nvSpPr>
          <p:cNvPr id="337" name="Google Shape;337;p24"/>
          <p:cNvSpPr txBox="1"/>
          <p:nvPr/>
        </p:nvSpPr>
        <p:spPr>
          <a:xfrm>
            <a:off x="29981" y="556235"/>
            <a:ext cx="7075358"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Automatic Detection of Fire</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The first and most important measure against fire, which is slow with smoke but without fire and low heat that does not activate sprinkler head, is an exact early warning. [3]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From life safety point of view, detectors are substantially significant because they warn occupants close to the source of the fire to run away. [3]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To alert fire department, alarm systems could be installed to decline reaction time of firefighters, increase the speed of rescue operation, and restricting the spread of fire and structural damages.[3]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 If detectors are fixed at corridors and connected to central alarm, the evacuation of the whole occupant will be easy and potential injury and death will be reduced. [3]</a:t>
            </a:r>
            <a:endParaRPr/>
          </a:p>
        </p:txBody>
      </p:sp>
      <p:pic>
        <p:nvPicPr>
          <p:cNvPr id="338" name="Google Shape;338;p24"/>
          <p:cNvPicPr preferRelativeResize="0"/>
          <p:nvPr/>
        </p:nvPicPr>
        <p:blipFill rotWithShape="1">
          <a:blip r:embed="rId3">
            <a:alphaModFix/>
          </a:blip>
          <a:srcRect b="8349" l="0" r="0" t="0"/>
          <a:stretch/>
        </p:blipFill>
        <p:spPr>
          <a:xfrm>
            <a:off x="7315199" y="1993691"/>
            <a:ext cx="4732004" cy="3087975"/>
          </a:xfrm>
          <a:prstGeom prst="rect">
            <a:avLst/>
          </a:prstGeom>
          <a:noFill/>
          <a:ln>
            <a:noFill/>
          </a:ln>
        </p:spPr>
      </p:pic>
      <p:sp>
        <p:nvSpPr>
          <p:cNvPr id="339" name="Google Shape;339;p24"/>
          <p:cNvSpPr txBox="1"/>
          <p:nvPr/>
        </p:nvSpPr>
        <p:spPr>
          <a:xfrm>
            <a:off x="7315199" y="5081666"/>
            <a:ext cx="4732004"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Figure: Automatic Fire Detection System in Buildings</a:t>
            </a:r>
            <a:endParaRPr/>
          </a:p>
        </p:txBody>
      </p:sp>
      <p:sp>
        <p:nvSpPr>
          <p:cNvPr id="340" name="Google Shape;340;p24"/>
          <p:cNvSpPr txBox="1"/>
          <p:nvPr/>
        </p:nvSpPr>
        <p:spPr>
          <a:xfrm>
            <a:off x="8406063" y="5416902"/>
            <a:ext cx="3851000" cy="9848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(Source:</a:t>
            </a:r>
            <a:r>
              <a:rPr b="1" i="1" lang="en-US" sz="2000" u="none" cap="none" strike="noStrike">
                <a:solidFill>
                  <a:srgbClr val="000000"/>
                </a:solidFill>
                <a:latin typeface="Times New Roman"/>
                <a:ea typeface="Times New Roman"/>
                <a:cs typeface="Times New Roman"/>
                <a:sym typeface="Times New Roman"/>
              </a:rPr>
              <a:t> The Constructor: Building ideas</a:t>
            </a:r>
            <a:r>
              <a:rPr b="1" i="0" lang="en-US" sz="20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1" name="Google Shape;341;p24"/>
          <p:cNvSpPr txBox="1"/>
          <p:nvPr/>
        </p:nvSpPr>
        <p:spPr>
          <a:xfrm>
            <a:off x="7315199" y="6017420"/>
            <a:ext cx="4732004" cy="665118"/>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7000"/>
              </a:lnSpc>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https://theconstructor.org/concrete/building-fire-safety-protection-systems/16417/</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pic>
        <p:nvPicPr>
          <p:cNvPr id="346" name="Google Shape;346;p25"/>
          <p:cNvPicPr preferRelativeResize="0"/>
          <p:nvPr/>
        </p:nvPicPr>
        <p:blipFill rotWithShape="1">
          <a:blip r:embed="rId3">
            <a:alphaModFix/>
          </a:blip>
          <a:srcRect b="0" l="0" r="0" t="0"/>
          <a:stretch/>
        </p:blipFill>
        <p:spPr>
          <a:xfrm>
            <a:off x="5966086" y="1463620"/>
            <a:ext cx="5524969" cy="3930760"/>
          </a:xfrm>
          <a:prstGeom prst="rect">
            <a:avLst/>
          </a:prstGeom>
          <a:noFill/>
          <a:ln>
            <a:noFill/>
          </a:ln>
        </p:spPr>
      </p:pic>
      <p:sp>
        <p:nvSpPr>
          <p:cNvPr id="347" name="Google Shape;347;p25"/>
          <p:cNvSpPr txBox="1"/>
          <p:nvPr/>
        </p:nvSpPr>
        <p:spPr>
          <a:xfrm>
            <a:off x="239844" y="1671560"/>
            <a:ext cx="4826832" cy="3046988"/>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272930"/>
              </a:buClr>
              <a:buSzPts val="2400"/>
              <a:buFont typeface="Arial"/>
              <a:buChar char="•"/>
            </a:pPr>
            <a:r>
              <a:rPr b="0" i="0" lang="en-US" sz="2400" u="none" cap="none" strike="noStrike">
                <a:solidFill>
                  <a:srgbClr val="272930"/>
                </a:solidFill>
                <a:latin typeface="Times New Roman"/>
                <a:ea typeface="Times New Roman"/>
                <a:cs typeface="Times New Roman"/>
                <a:sym typeface="Times New Roman"/>
              </a:rPr>
              <a:t>Smoke sensing fire detector is the most usual detector that employed for early warning. [3]</a:t>
            </a:r>
            <a:endParaRPr/>
          </a:p>
          <a:p>
            <a:pPr indent="-342900" lvl="0" marL="342900" marR="0" rtl="0" algn="just">
              <a:lnSpc>
                <a:spcPct val="100000"/>
              </a:lnSpc>
              <a:spcBef>
                <a:spcPts val="0"/>
              </a:spcBef>
              <a:spcAft>
                <a:spcPts val="0"/>
              </a:spcAft>
              <a:buClr>
                <a:srgbClr val="272930"/>
              </a:buClr>
              <a:buSzPts val="2400"/>
              <a:buFont typeface="Arial"/>
              <a:buChar char="•"/>
            </a:pPr>
            <a:r>
              <a:rPr b="0" i="0" lang="en-US" sz="2400" u="none" cap="none" strike="noStrike">
                <a:solidFill>
                  <a:srgbClr val="272930"/>
                </a:solidFill>
                <a:latin typeface="Times New Roman"/>
                <a:ea typeface="Times New Roman"/>
                <a:cs typeface="Times New Roman"/>
                <a:sym typeface="Times New Roman"/>
              </a:rPr>
              <a:t>Generally, detectors need to be connected to continuous power supply and should have a battery as a backup for the case where power is failed.[3]</a:t>
            </a:r>
            <a:endParaRPr b="0" i="0" sz="2400" u="none" cap="none" strike="noStrike">
              <a:solidFill>
                <a:srgbClr val="000000"/>
              </a:solidFill>
              <a:latin typeface="Times New Roman"/>
              <a:ea typeface="Times New Roman"/>
              <a:cs typeface="Times New Roman"/>
              <a:sym typeface="Times New Roman"/>
            </a:endParaRPr>
          </a:p>
        </p:txBody>
      </p:sp>
      <p:sp>
        <p:nvSpPr>
          <p:cNvPr id="348" name="Google Shape;348;p25"/>
          <p:cNvSpPr txBox="1"/>
          <p:nvPr/>
        </p:nvSpPr>
        <p:spPr>
          <a:xfrm>
            <a:off x="5966086" y="5394380"/>
            <a:ext cx="5524968" cy="16312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Figure: Layout of Automatic Fire Detection System in Buildings</a:t>
            </a:r>
            <a:r>
              <a:rPr b="0" i="0" lang="en-US" sz="2000" u="none" cap="none" strike="noStrike">
                <a:solidFill>
                  <a:srgbClr val="000000"/>
                </a:solidFill>
                <a:latin typeface="Times New Roman"/>
                <a:ea typeface="Times New Roman"/>
                <a:cs typeface="Times New Roman"/>
                <a:sym typeface="Times New Roman"/>
              </a:rPr>
              <a:t>(Source:</a:t>
            </a:r>
            <a:r>
              <a:rPr b="1" i="1" lang="en-US" sz="2000" u="none" cap="none" strike="noStrike">
                <a:solidFill>
                  <a:srgbClr val="000000"/>
                </a:solidFill>
                <a:latin typeface="Times New Roman"/>
                <a:ea typeface="Times New Roman"/>
                <a:cs typeface="Times New Roman"/>
                <a:sym typeface="Times New Roman"/>
              </a:rPr>
              <a:t> The Constructor: Building ideas</a:t>
            </a:r>
            <a:r>
              <a:rPr b="1" i="0" lang="en-US" sz="20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49" name="Google Shape;349;p25"/>
          <p:cNvSpPr txBox="1"/>
          <p:nvPr/>
        </p:nvSpPr>
        <p:spPr>
          <a:xfrm>
            <a:off x="5966086" y="6209988"/>
            <a:ext cx="6120062" cy="665118"/>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7000"/>
              </a:lnSpc>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https://theconstructor.org/concrete/building-fire-safety-protection-systems/16417/</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6"/>
          <p:cNvSpPr txBox="1"/>
          <p:nvPr/>
        </p:nvSpPr>
        <p:spPr>
          <a:xfrm>
            <a:off x="0" y="487025"/>
            <a:ext cx="9683646"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Automatic suppression of Fire in Buildings</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The purpose of automatic sprinkler system is to control fire at its origin. </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Automatic sprinkler can reduce the possibility of flashover that can be dangerous event. Not only does the fire suppression permits access to building to help occupants out of dangerous area but also allows the continuation of fire suppression.[3]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The </a:t>
            </a:r>
            <a:r>
              <a:rPr b="1" i="0" lang="en-US" sz="2400">
                <a:solidFill>
                  <a:srgbClr val="272930"/>
                </a:solidFill>
                <a:latin typeface="Times New Roman"/>
                <a:ea typeface="Times New Roman"/>
                <a:cs typeface="Times New Roman"/>
                <a:sym typeface="Times New Roman"/>
              </a:rPr>
              <a:t>National Fire Protection Association (NFPA)</a:t>
            </a:r>
            <a:r>
              <a:rPr b="0" i="0" lang="en-US" sz="2400">
                <a:solidFill>
                  <a:srgbClr val="272930"/>
                </a:solidFill>
                <a:latin typeface="Times New Roman"/>
                <a:ea typeface="Times New Roman"/>
                <a:cs typeface="Times New Roman"/>
                <a:sym typeface="Times New Roman"/>
              </a:rPr>
              <a:t> recommends minimum standard for sprinkler system design and installation. Standard for the installation of sprinkler systems (NFPA-13) involves sprinkler system for general utilization while standard for the installation of sprinkler systems in residential occupancies up to and including four stories in height (NFPA 13R) covers residential applications.[3]</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8" name="Shape 358"/>
        <p:cNvGrpSpPr/>
        <p:nvPr/>
      </p:nvGrpSpPr>
      <p:grpSpPr>
        <a:xfrm>
          <a:off x="0" y="0"/>
          <a:ext cx="0" cy="0"/>
          <a:chOff x="0" y="0"/>
          <a:chExt cx="0" cy="0"/>
        </a:xfrm>
      </p:grpSpPr>
      <p:pic>
        <p:nvPicPr>
          <p:cNvPr descr="A diagram of a house&#10;&#10;Description automatically generated" id="359" name="Google Shape;359;p27"/>
          <p:cNvPicPr preferRelativeResize="0"/>
          <p:nvPr/>
        </p:nvPicPr>
        <p:blipFill rotWithShape="1">
          <a:blip r:embed="rId3">
            <a:alphaModFix/>
          </a:blip>
          <a:srcRect b="11522" l="0" r="0" t="0"/>
          <a:stretch/>
        </p:blipFill>
        <p:spPr>
          <a:xfrm>
            <a:off x="5017206" y="0"/>
            <a:ext cx="3902437" cy="2839942"/>
          </a:xfrm>
          <a:prstGeom prst="rect">
            <a:avLst/>
          </a:prstGeom>
          <a:noFill/>
          <a:ln>
            <a:noFill/>
          </a:ln>
        </p:spPr>
      </p:pic>
      <p:pic>
        <p:nvPicPr>
          <p:cNvPr descr="A diagram of a fire system&#10;&#10;Description automatically generated" id="360" name="Google Shape;360;p27"/>
          <p:cNvPicPr preferRelativeResize="0"/>
          <p:nvPr/>
        </p:nvPicPr>
        <p:blipFill rotWithShape="1">
          <a:blip r:embed="rId4">
            <a:alphaModFix/>
          </a:blip>
          <a:srcRect b="10854" l="0" r="0" t="0"/>
          <a:stretch/>
        </p:blipFill>
        <p:spPr>
          <a:xfrm>
            <a:off x="5416532" y="2964727"/>
            <a:ext cx="4054911" cy="2647812"/>
          </a:xfrm>
          <a:prstGeom prst="rect">
            <a:avLst/>
          </a:prstGeom>
          <a:noFill/>
          <a:ln>
            <a:noFill/>
          </a:ln>
        </p:spPr>
      </p:pic>
      <p:sp>
        <p:nvSpPr>
          <p:cNvPr id="361" name="Google Shape;361;p27"/>
          <p:cNvSpPr txBox="1"/>
          <p:nvPr/>
        </p:nvSpPr>
        <p:spPr>
          <a:xfrm>
            <a:off x="-100551" y="12680"/>
            <a:ext cx="5041519" cy="674030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272930"/>
              </a:buClr>
              <a:buSzPts val="2400"/>
              <a:buFont typeface="Arial"/>
              <a:buChar char="•"/>
            </a:pPr>
            <a:r>
              <a:rPr b="0" i="0" lang="en-US" sz="2400" u="none" cap="none" strike="noStrike">
                <a:solidFill>
                  <a:srgbClr val="272930"/>
                </a:solidFill>
                <a:latin typeface="Times New Roman"/>
                <a:ea typeface="Times New Roman"/>
                <a:cs typeface="Times New Roman"/>
                <a:sym typeface="Times New Roman"/>
              </a:rPr>
              <a:t>The design, installation, testing, and maintenance of sprinkler systems are dealt with by NFPA standards. Clearly, effective and influential sprinkler head needs sufficient water supply and piping system to supply adequate water to the sprinkler head. [3]</a:t>
            </a:r>
            <a:endParaRPr/>
          </a:p>
          <a:p>
            <a:pPr indent="-342900" lvl="0" marL="342900" marR="0" rtl="0" algn="just">
              <a:lnSpc>
                <a:spcPct val="100000"/>
              </a:lnSpc>
              <a:spcBef>
                <a:spcPts val="0"/>
              </a:spcBef>
              <a:spcAft>
                <a:spcPts val="0"/>
              </a:spcAft>
              <a:buClr>
                <a:srgbClr val="272930"/>
              </a:buClr>
              <a:buSzPts val="2400"/>
              <a:buFont typeface="Arial"/>
              <a:buChar char="•"/>
            </a:pPr>
            <a:r>
              <a:rPr b="0" i="0" lang="en-US" sz="2400" u="none" cap="none" strike="noStrike">
                <a:solidFill>
                  <a:srgbClr val="272930"/>
                </a:solidFill>
                <a:latin typeface="Times New Roman"/>
                <a:ea typeface="Times New Roman"/>
                <a:cs typeface="Times New Roman"/>
                <a:sym typeface="Times New Roman"/>
              </a:rPr>
              <a:t>The standard determines areas or rooms which are not needed to be sprinkled. After the completion of sprinkler installation, based on standards, inspection and acceptance of piping valves, pumps, and tanks of the system. Insufficient maintenance and improper watersupply lead to poor performance of the sprinkler.[3]</a:t>
            </a:r>
            <a:endParaRPr b="0" i="0" sz="2400" u="none" cap="none" strike="noStrike">
              <a:solidFill>
                <a:srgbClr val="000000"/>
              </a:solidFill>
              <a:latin typeface="Times New Roman"/>
              <a:ea typeface="Times New Roman"/>
              <a:cs typeface="Times New Roman"/>
              <a:sym typeface="Times New Roman"/>
            </a:endParaRPr>
          </a:p>
        </p:txBody>
      </p:sp>
      <p:sp>
        <p:nvSpPr>
          <p:cNvPr id="362" name="Google Shape;362;p27"/>
          <p:cNvSpPr txBox="1"/>
          <p:nvPr/>
        </p:nvSpPr>
        <p:spPr>
          <a:xfrm>
            <a:off x="9395207" y="1397675"/>
            <a:ext cx="2796793" cy="36933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Installed Fire Suppression System in Residential Building</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https://theconstructor.org/concrete/building-fire-safety-protection-systems/16417/</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i="0" sz="1800" u="none" cap="none" strike="noStrike">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63" name="Google Shape;363;p27"/>
          <p:cNvSpPr txBox="1"/>
          <p:nvPr/>
        </p:nvSpPr>
        <p:spPr>
          <a:xfrm>
            <a:off x="5017206" y="5642383"/>
            <a:ext cx="7491664"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Automatic Fire Suppression System in Kitchen</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 </a:t>
            </a:r>
            <a:r>
              <a:rPr b="1" lang="en-US" sz="1800" u="sng">
                <a:solidFill>
                  <a:schemeClr val="dk1"/>
                </a:solidFill>
                <a:latin typeface="Times New Roman"/>
                <a:ea typeface="Times New Roman"/>
                <a:cs typeface="Times New Roman"/>
                <a:sym typeface="Times New Roman"/>
                <a:hlinkClick r:id="rId6">
                  <a:extLst>
                    <a:ext uri="{A12FA001-AC4F-418D-AE19-62706E023703}">
                      <ahyp:hlinkClr val="tx"/>
                    </a:ext>
                  </a:extLst>
                </a:hlinkClick>
              </a:rPr>
              <a:t>https://theconstructor.org/concrete/building-fire-safety-protection-systems/16417/</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i="0" sz="1800" u="none" cap="none" strike="noStrike">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8"/>
          <p:cNvSpPr txBox="1"/>
          <p:nvPr/>
        </p:nvSpPr>
        <p:spPr>
          <a:xfrm>
            <a:off x="0" y="127100"/>
            <a:ext cx="10403174" cy="674030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Compartmentation of Buildings</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Compartmentation restricts the spread of fire by dividing the building into compartment areas surrounded by fire walls and by fire rating floors and ceilings.[3]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the spread of smokes and poisons fumes to adjacent areas of the building is limited by compartments.[3]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Not only do compartments provide a safe place for occupants for whom unable to escape such as elderly and handicapped but also safe refuge areas for long time when the fire are blocked or filled with smokes.[3]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 </a:t>
            </a:r>
            <a:r>
              <a:rPr b="0" i="0" lang="en-US" sz="2400">
                <a:solidFill>
                  <a:schemeClr val="dk1"/>
                </a:solidFill>
                <a:latin typeface="Times New Roman"/>
                <a:ea typeface="Times New Roman"/>
                <a:cs typeface="Times New Roman"/>
                <a:sym typeface="Times New Roman"/>
              </a:rPr>
              <a:t>Until the fire is controlled, compartments work to contain the fire. Each</a:t>
            </a:r>
            <a:r>
              <a:rPr b="0" i="0" lang="en-US" sz="2400" u="sng">
                <a:solidFill>
                  <a:schemeClr val="dk1"/>
                </a:solidFill>
                <a:latin typeface="Times New Roman"/>
                <a:ea typeface="Times New Roman"/>
                <a:cs typeface="Times New Roman"/>
                <a:sym typeface="Times New Roman"/>
              </a:rPr>
              <a:t> </a:t>
            </a:r>
            <a:r>
              <a:rPr lang="en-US" sz="24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concrete or masonry walls</a:t>
            </a:r>
            <a:r>
              <a:rPr lang="en-US" sz="2400" u="sng">
                <a:solidFill>
                  <a:schemeClr val="dk1"/>
                </a:solidFill>
                <a:latin typeface="Times New Roman"/>
                <a:ea typeface="Times New Roman"/>
                <a:cs typeface="Times New Roman"/>
                <a:sym typeface="Times New Roman"/>
              </a:rPr>
              <a:t> </a:t>
            </a:r>
            <a:r>
              <a:rPr b="0" i="0" lang="en-US" sz="2400">
                <a:solidFill>
                  <a:schemeClr val="dk1"/>
                </a:solidFill>
                <a:latin typeface="Times New Roman"/>
                <a:ea typeface="Times New Roman"/>
                <a:cs typeface="Times New Roman"/>
                <a:sym typeface="Times New Roman"/>
              </a:rPr>
              <a:t>that construct compartments walls need to have adequate fireresistant rating and need to have the capability of protecting structural integrity of the building during fire. [3]</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If joints between floors and walls, exterior curtain wall, or between ceilings and walls are not adequately fire protected, the Compartmentation effect is decreased.[3] </a:t>
            </a:r>
            <a:endParaRPr/>
          </a:p>
          <a:p>
            <a:pPr indent="-342900" lvl="0" marL="34290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These weakness points in the compartment boundary need to be dealt with properly to avoid fire movement[3]</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2" name="Shape 372"/>
        <p:cNvGrpSpPr/>
        <p:nvPr/>
      </p:nvGrpSpPr>
      <p:grpSpPr>
        <a:xfrm>
          <a:off x="0" y="0"/>
          <a:ext cx="0" cy="0"/>
          <a:chOff x="0" y="0"/>
          <a:chExt cx="0" cy="0"/>
        </a:xfrm>
      </p:grpSpPr>
      <p:sp>
        <p:nvSpPr>
          <p:cNvPr id="373" name="Google Shape;373;p29"/>
          <p:cNvSpPr/>
          <p:nvPr/>
        </p:nvSpPr>
        <p:spPr>
          <a:xfrm>
            <a:off x="0" y="0"/>
            <a:ext cx="12192000" cy="6858000"/>
          </a:xfrm>
          <a:prstGeom prst="rect">
            <a:avLst/>
          </a:prstGeom>
          <a:solidFill>
            <a:srgbClr val="7F7F7F">
              <a:alpha val="2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4" name="Google Shape;374;p29"/>
          <p:cNvSpPr/>
          <p:nvPr/>
        </p:nvSpPr>
        <p:spPr>
          <a:xfrm>
            <a:off x="477012" y="480060"/>
            <a:ext cx="11237976" cy="5897880"/>
          </a:xfrm>
          <a:prstGeom prst="rect">
            <a:avLst/>
          </a:prstGeom>
          <a:solidFill>
            <a:srgbClr val="FFFFFF"/>
          </a:solidFill>
          <a:ln>
            <a:noFill/>
          </a:ln>
          <a:effectLst>
            <a:outerShdw blurRad="63500" rotWithShape="0" algn="t" dir="5400000" dist="17780">
              <a:srgbClr val="000000">
                <a:alpha val="4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A diagram of fire spread&#10;&#10;Description automatically generated" id="375" name="Google Shape;375;p29"/>
          <p:cNvPicPr preferRelativeResize="0"/>
          <p:nvPr/>
        </p:nvPicPr>
        <p:blipFill rotWithShape="1">
          <a:blip r:embed="rId3">
            <a:alphaModFix/>
          </a:blip>
          <a:srcRect b="17910" l="0" r="0" t="0"/>
          <a:stretch/>
        </p:blipFill>
        <p:spPr>
          <a:xfrm>
            <a:off x="643467" y="2111939"/>
            <a:ext cx="5294716" cy="2162350"/>
          </a:xfrm>
          <a:prstGeom prst="rect">
            <a:avLst/>
          </a:prstGeom>
          <a:noFill/>
          <a:ln>
            <a:noFill/>
          </a:ln>
        </p:spPr>
      </p:pic>
      <p:cxnSp>
        <p:nvCxnSpPr>
          <p:cNvPr id="376" name="Google Shape;376;p29"/>
          <p:cNvCxnSpPr/>
          <p:nvPr/>
        </p:nvCxnSpPr>
        <p:spPr>
          <a:xfrm>
            <a:off x="6079958" y="1143000"/>
            <a:ext cx="0" cy="4572000"/>
          </a:xfrm>
          <a:prstGeom prst="straightConnector1">
            <a:avLst/>
          </a:prstGeom>
          <a:noFill/>
          <a:ln cap="flat" cmpd="sng" w="9525">
            <a:solidFill>
              <a:srgbClr val="4E4E4E"/>
            </a:solidFill>
            <a:prstDash val="solid"/>
            <a:miter lim="800000"/>
            <a:headEnd len="sm" w="sm" type="none"/>
            <a:tailEnd len="sm" w="sm" type="none"/>
          </a:ln>
        </p:spPr>
      </p:cxnSp>
      <p:pic>
        <p:nvPicPr>
          <p:cNvPr descr="A building with cars parked in front of it&#10;&#10;Description automatically generated" id="377" name="Google Shape;377;p29"/>
          <p:cNvPicPr preferRelativeResize="0"/>
          <p:nvPr/>
        </p:nvPicPr>
        <p:blipFill rotWithShape="1">
          <a:blip r:embed="rId4">
            <a:alphaModFix/>
          </a:blip>
          <a:srcRect b="13670" l="0" r="0" t="0"/>
          <a:stretch/>
        </p:blipFill>
        <p:spPr>
          <a:xfrm>
            <a:off x="6253817" y="1972953"/>
            <a:ext cx="5294715" cy="2513987"/>
          </a:xfrm>
          <a:prstGeom prst="rect">
            <a:avLst/>
          </a:prstGeom>
          <a:noFill/>
          <a:ln>
            <a:noFill/>
          </a:ln>
        </p:spPr>
      </p:pic>
      <p:sp>
        <p:nvSpPr>
          <p:cNvPr id="378" name="Google Shape;378;p29"/>
          <p:cNvSpPr txBox="1"/>
          <p:nvPr/>
        </p:nvSpPr>
        <p:spPr>
          <a:xfrm>
            <a:off x="643467" y="4274289"/>
            <a:ext cx="5108744"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Compartmentation of Fire to Protect Building Content and Other Property</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https://theconstructor.org/concrete/building-fire-safety-protection-systems/16417/</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i="0" sz="1800" u="none" cap="none" strike="noStrike">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79" name="Google Shape;379;p29"/>
          <p:cNvSpPr txBox="1"/>
          <p:nvPr/>
        </p:nvSpPr>
        <p:spPr>
          <a:xfrm>
            <a:off x="6221734" y="4403805"/>
            <a:ext cx="5108744"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Compartmentation of Building to Prevent the Spread of Fire</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6">
                  <a:extLst>
                    <a:ext uri="{A12FA001-AC4F-418D-AE19-62706E023703}">
                      <ahyp:hlinkClr val="tx"/>
                    </a:ext>
                  </a:extLst>
                </a:hlinkClick>
              </a:rPr>
              <a:t>https://theconstructor.org/concrete/building-fire-safety-protection-systems/16417/</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i="0" sz="1800" u="none" cap="none" strike="noStrike">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3" name="Shape 383"/>
        <p:cNvGrpSpPr/>
        <p:nvPr/>
      </p:nvGrpSpPr>
      <p:grpSpPr>
        <a:xfrm>
          <a:off x="0" y="0"/>
          <a:ext cx="0" cy="0"/>
          <a:chOff x="0" y="0"/>
          <a:chExt cx="0" cy="0"/>
        </a:xfrm>
      </p:grpSpPr>
      <p:sp>
        <p:nvSpPr>
          <p:cNvPr id="384" name="Google Shape;384;p30"/>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Farm field with buildings" id="385" name="Google Shape;385;p30"/>
          <p:cNvPicPr preferRelativeResize="0"/>
          <p:nvPr/>
        </p:nvPicPr>
        <p:blipFill rotWithShape="1">
          <a:blip r:embed="rId3">
            <a:alphaModFix/>
          </a:blip>
          <a:srcRect b="0" l="0" r="0" t="7891"/>
          <a:stretch/>
        </p:blipFill>
        <p:spPr>
          <a:xfrm>
            <a:off x="2522356" y="10"/>
            <a:ext cx="9669642" cy="6857990"/>
          </a:xfrm>
          <a:prstGeom prst="rect">
            <a:avLst/>
          </a:prstGeom>
          <a:noFill/>
          <a:ln>
            <a:noFill/>
          </a:ln>
        </p:spPr>
      </p:pic>
      <p:sp>
        <p:nvSpPr>
          <p:cNvPr id="386" name="Google Shape;386;p30"/>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7" name="Google Shape;387;p30"/>
          <p:cNvSpPr txBox="1"/>
          <p:nvPr/>
        </p:nvSpPr>
        <p:spPr>
          <a:xfrm>
            <a:off x="313544" y="3693375"/>
            <a:ext cx="8680554" cy="668763"/>
          </a:xfrm>
          <a:prstGeom prst="rect">
            <a:avLst/>
          </a:prstGeom>
          <a:noFill/>
          <a:ln>
            <a:noFill/>
          </a:ln>
        </p:spPr>
        <p:txBody>
          <a:bodyPr anchorCtr="0" anchor="t" bIns="45700" lIns="91425" spcFirstLastPara="1" rIns="91425" wrap="square" tIns="45700">
            <a:normAutofit/>
          </a:bodyPr>
          <a:lstStyle/>
          <a:p>
            <a:pPr indent="-254000" lvl="0" marL="0" marR="0" rtl="0" algn="l">
              <a:lnSpc>
                <a:spcPct val="90000"/>
              </a:lnSpc>
              <a:spcBef>
                <a:spcPts val="0"/>
              </a:spcBef>
              <a:spcAft>
                <a:spcPts val="0"/>
              </a:spcAft>
              <a:buClr>
                <a:schemeClr val="dk1"/>
              </a:buClr>
              <a:buSzPts val="4000"/>
              <a:buFont typeface="Arial"/>
              <a:buChar char="•"/>
            </a:pPr>
            <a:r>
              <a:rPr b="1" i="0" lang="en-US" sz="4000">
                <a:solidFill>
                  <a:schemeClr val="dk1"/>
                </a:solidFill>
                <a:latin typeface="Calibri"/>
                <a:ea typeface="Calibri"/>
                <a:cs typeface="Calibri"/>
                <a:sym typeface="Calibri"/>
              </a:rPr>
              <a:t>RAINWATER HARVESTING IN </a:t>
            </a:r>
            <a:r>
              <a:rPr b="1" lang="en-US" sz="4000">
                <a:solidFill>
                  <a:schemeClr val="dk1"/>
                </a:solidFill>
                <a:latin typeface="Calibri"/>
                <a:ea typeface="Calibri"/>
                <a:cs typeface="Calibri"/>
                <a:sym typeface="Calibri"/>
              </a:rPr>
              <a:t>BUILDING</a:t>
            </a:r>
            <a:endParaRPr sz="40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1"/>
          <p:cNvSpPr txBox="1"/>
          <p:nvPr/>
        </p:nvSpPr>
        <p:spPr>
          <a:xfrm>
            <a:off x="149901" y="1951672"/>
            <a:ext cx="9833546"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272930"/>
                </a:solidFill>
                <a:latin typeface="Times New Roman"/>
                <a:ea typeface="Times New Roman"/>
                <a:cs typeface="Times New Roman"/>
                <a:sym typeface="Times New Roman"/>
              </a:rPr>
              <a:t>Rainwater harvesting system components are used for transporting rainwater through pipes or drains, filtration and tanks for storage of harvested water.[5]</a:t>
            </a:r>
            <a:endParaRPr/>
          </a:p>
          <a:p>
            <a:pPr indent="0" lvl="0" marL="0" marR="0" rtl="0" algn="just">
              <a:spcBef>
                <a:spcPts val="0"/>
              </a:spcBef>
              <a:spcAft>
                <a:spcPts val="0"/>
              </a:spcAft>
              <a:buNone/>
            </a:pPr>
            <a:r>
              <a:t/>
            </a:r>
            <a:endParaRPr b="0" i="0" sz="2400">
              <a:solidFill>
                <a:srgbClr val="272930"/>
              </a:solidFill>
              <a:latin typeface="Times New Roman"/>
              <a:ea typeface="Times New Roman"/>
              <a:cs typeface="Times New Roman"/>
              <a:sym typeface="Times New Roman"/>
            </a:endParaRPr>
          </a:p>
        </p:txBody>
      </p:sp>
      <p:pic>
        <p:nvPicPr>
          <p:cNvPr id="393" name="Google Shape;393;p31"/>
          <p:cNvPicPr preferRelativeResize="0"/>
          <p:nvPr/>
        </p:nvPicPr>
        <p:blipFill rotWithShape="1">
          <a:blip r:embed="rId3">
            <a:alphaModFix/>
          </a:blip>
          <a:srcRect b="7730" l="0" r="0" t="0"/>
          <a:stretch/>
        </p:blipFill>
        <p:spPr>
          <a:xfrm>
            <a:off x="2821907" y="2727700"/>
            <a:ext cx="5856872" cy="3335487"/>
          </a:xfrm>
          <a:prstGeom prst="rect">
            <a:avLst/>
          </a:prstGeom>
          <a:noFill/>
          <a:ln>
            <a:noFill/>
          </a:ln>
        </p:spPr>
      </p:pic>
      <p:sp>
        <p:nvSpPr>
          <p:cNvPr id="394" name="Google Shape;394;p31"/>
          <p:cNvSpPr txBox="1"/>
          <p:nvPr/>
        </p:nvSpPr>
        <p:spPr>
          <a:xfrm>
            <a:off x="149901" y="12680"/>
            <a:ext cx="9833547" cy="193899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C1115"/>
              </a:buClr>
              <a:buSzPts val="2400"/>
              <a:buFont typeface="Times New Roman"/>
              <a:buNone/>
            </a:pPr>
            <a:r>
              <a:rPr b="0" i="0" lang="en-US" sz="2400" u="none" cap="none" strike="noStrike">
                <a:solidFill>
                  <a:srgbClr val="0C1115"/>
                </a:solidFill>
                <a:latin typeface="Times New Roman"/>
                <a:ea typeface="Times New Roman"/>
                <a:cs typeface="Times New Roman"/>
                <a:sym typeface="Times New Roman"/>
              </a:rPr>
              <a:t>Rainwater harvesting is a sustainable and environmentally-friendly method that involves collecting, storing, and utilizing rainwater for various purposes.</a:t>
            </a:r>
            <a:endParaRPr/>
          </a:p>
          <a:p>
            <a:pPr indent="0" lvl="0" marL="0" marR="0" rtl="0" algn="just">
              <a:lnSpc>
                <a:spcPct val="100000"/>
              </a:lnSpc>
              <a:spcBef>
                <a:spcPts val="0"/>
              </a:spcBef>
              <a:spcAft>
                <a:spcPts val="0"/>
              </a:spcAft>
              <a:buClr>
                <a:srgbClr val="0C1115"/>
              </a:buClr>
              <a:buSzPts val="2400"/>
              <a:buFont typeface="Times New Roman"/>
              <a:buNone/>
            </a:pPr>
            <a:r>
              <a:rPr b="0" i="0" lang="en-US" sz="2400" u="none" cap="none" strike="noStrike">
                <a:solidFill>
                  <a:srgbClr val="0C1115"/>
                </a:solidFill>
                <a:latin typeface="Times New Roman"/>
                <a:ea typeface="Times New Roman"/>
                <a:cs typeface="Times New Roman"/>
                <a:sym typeface="Times New Roman"/>
              </a:rPr>
              <a:t>By implementing rain harvesting systems, we can effectively reduce our dependence on municipal water supplies, promote water conservation, and better use a naturally occurring resource[5]</a:t>
            </a:r>
            <a:endParaRPr sz="1800">
              <a:solidFill>
                <a:schemeClr val="dk1"/>
              </a:solidFill>
              <a:latin typeface="Calibri"/>
              <a:ea typeface="Calibri"/>
              <a:cs typeface="Calibri"/>
              <a:sym typeface="Calibri"/>
            </a:endParaRPr>
          </a:p>
        </p:txBody>
      </p:sp>
      <p:sp>
        <p:nvSpPr>
          <p:cNvPr id="395" name="Google Shape;395;p31"/>
          <p:cNvSpPr txBox="1"/>
          <p:nvPr/>
        </p:nvSpPr>
        <p:spPr>
          <a:xfrm>
            <a:off x="2053390" y="5934670"/>
            <a:ext cx="10940716"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Rainwater Harvesting(Source:BYJU”S:The learning app(n.d.):Online</a:t>
            </a:r>
            <a:endParaRPr/>
          </a:p>
          <a:p>
            <a:pPr indent="0" lvl="0" marL="0" marR="0" rtl="0" algn="l">
              <a:spcBef>
                <a:spcPts val="0"/>
              </a:spcBef>
              <a:spcAft>
                <a:spcPts val="0"/>
              </a:spcAft>
              <a:buNone/>
            </a:pPr>
            <a:r>
              <a:rPr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https://byjus.com/biology/rainwater-harvesting/#:~:text=Rainwater%20harvesting%20is%20the%20simple,%2C%20etc.%20for%20later%20use</a:t>
            </a:r>
            <a:r>
              <a:rPr lang="en-US" sz="1800">
                <a:solidFill>
                  <a:schemeClr val="dk1"/>
                </a:solidFill>
                <a:latin typeface="Times New Roman"/>
                <a:ea typeface="Times New Roman"/>
                <a:cs typeface="Times New Roman"/>
                <a:sym typeface="Times New Roman"/>
              </a:rPr>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2"/>
          <p:cNvSpPr txBox="1"/>
          <p:nvPr/>
        </p:nvSpPr>
        <p:spPr>
          <a:xfrm>
            <a:off x="104930" y="236017"/>
            <a:ext cx="9998439"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0C1115"/>
                </a:solidFill>
                <a:latin typeface="Times New Roman"/>
                <a:ea typeface="Times New Roman"/>
                <a:cs typeface="Times New Roman"/>
                <a:sym typeface="Times New Roman"/>
              </a:rPr>
              <a:t>.</a:t>
            </a:r>
            <a:endParaRPr/>
          </a:p>
        </p:txBody>
      </p:sp>
      <p:sp>
        <p:nvSpPr>
          <p:cNvPr id="401" name="Google Shape;401;p32"/>
          <p:cNvSpPr txBox="1"/>
          <p:nvPr/>
        </p:nvSpPr>
        <p:spPr>
          <a:xfrm>
            <a:off x="104930" y="236017"/>
            <a:ext cx="9443803"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chemeClr val="dk1"/>
                </a:solidFill>
                <a:latin typeface="Times New Roman"/>
                <a:ea typeface="Times New Roman"/>
                <a:cs typeface="Times New Roman"/>
                <a:sym typeface="Times New Roman"/>
              </a:rPr>
              <a:t>Importance of Rainwater Harvesting</a:t>
            </a:r>
            <a:endParaRPr/>
          </a:p>
          <a:p>
            <a:pPr indent="0" lvl="0" marL="0" marR="0" rtl="0" algn="just">
              <a:spcBef>
                <a:spcPts val="0"/>
              </a:spcBef>
              <a:spcAft>
                <a:spcPts val="0"/>
              </a:spcAft>
              <a:buNone/>
            </a:pPr>
            <a:r>
              <a:rPr b="0" i="0" lang="en-US" sz="2400">
                <a:solidFill>
                  <a:srgbClr val="0C1115"/>
                </a:solidFill>
                <a:latin typeface="Times New Roman"/>
                <a:ea typeface="Times New Roman"/>
                <a:cs typeface="Times New Roman"/>
                <a:sym typeface="Times New Roman"/>
              </a:rPr>
              <a:t>Rainwater harvesting plays a crucial role in addressing various water-related challenges, including:</a:t>
            </a:r>
            <a:endParaRPr/>
          </a:p>
          <a:p>
            <a:pPr indent="-152400" lvl="0" marL="0" marR="0" rtl="0" algn="just">
              <a:spcBef>
                <a:spcPts val="0"/>
              </a:spcBef>
              <a:spcAft>
                <a:spcPts val="0"/>
              </a:spcAft>
              <a:buClr>
                <a:srgbClr val="0C1115"/>
              </a:buClr>
              <a:buSzPts val="2400"/>
              <a:buFont typeface="Arial"/>
              <a:buChar char="•"/>
            </a:pPr>
            <a:r>
              <a:rPr b="1" i="0" lang="en-US" sz="2400">
                <a:solidFill>
                  <a:srgbClr val="0C1115"/>
                </a:solidFill>
                <a:latin typeface="Times New Roman"/>
                <a:ea typeface="Times New Roman"/>
                <a:cs typeface="Times New Roman"/>
                <a:sym typeface="Times New Roman"/>
              </a:rPr>
              <a:t>Water scarcity:</a:t>
            </a:r>
            <a:r>
              <a:rPr b="0" i="0" lang="en-US" sz="2400">
                <a:solidFill>
                  <a:srgbClr val="0C1115"/>
                </a:solidFill>
                <a:latin typeface="Times New Roman"/>
                <a:ea typeface="Times New Roman"/>
                <a:cs typeface="Times New Roman"/>
                <a:sym typeface="Times New Roman"/>
              </a:rPr>
              <a:t> By capturing and storing rainwater, we can supplement our water supply, particularly in regions where water scarcity is a pressing concern.[5]</a:t>
            </a:r>
            <a:endParaRPr/>
          </a:p>
          <a:p>
            <a:pPr indent="-152400" lvl="0" marL="0" marR="0" rtl="0" algn="just">
              <a:spcBef>
                <a:spcPts val="0"/>
              </a:spcBef>
              <a:spcAft>
                <a:spcPts val="0"/>
              </a:spcAft>
              <a:buClr>
                <a:srgbClr val="0C1115"/>
              </a:buClr>
              <a:buSzPts val="2400"/>
              <a:buFont typeface="Arial"/>
              <a:buChar char="•"/>
            </a:pPr>
            <a:r>
              <a:rPr b="1" i="0" lang="en-US" sz="2400">
                <a:solidFill>
                  <a:srgbClr val="0C1115"/>
                </a:solidFill>
                <a:latin typeface="Times New Roman"/>
                <a:ea typeface="Times New Roman"/>
                <a:cs typeface="Times New Roman"/>
                <a:sym typeface="Times New Roman"/>
              </a:rPr>
              <a:t>Water conservation:</a:t>
            </a:r>
            <a:r>
              <a:rPr b="0" i="0" lang="en-US" sz="2400">
                <a:solidFill>
                  <a:srgbClr val="0C1115"/>
                </a:solidFill>
                <a:latin typeface="Times New Roman"/>
                <a:ea typeface="Times New Roman"/>
                <a:cs typeface="Times New Roman"/>
                <a:sym typeface="Times New Roman"/>
              </a:rPr>
              <a:t> Rainwater harvesting helps conserve water by reducing reliance on groundwater and surface water sources, which can become depleted or contaminated over time.[5]</a:t>
            </a:r>
            <a:endParaRPr/>
          </a:p>
          <a:p>
            <a:pPr indent="-152400" lvl="0" marL="0" marR="0" rtl="0" algn="just">
              <a:spcBef>
                <a:spcPts val="0"/>
              </a:spcBef>
              <a:spcAft>
                <a:spcPts val="0"/>
              </a:spcAft>
              <a:buClr>
                <a:srgbClr val="0C1115"/>
              </a:buClr>
              <a:buSzPts val="2400"/>
              <a:buFont typeface="Arial"/>
              <a:buChar char="•"/>
            </a:pPr>
            <a:r>
              <a:rPr b="1" i="0" lang="en-US" sz="2400">
                <a:solidFill>
                  <a:srgbClr val="0C1115"/>
                </a:solidFill>
                <a:latin typeface="Times New Roman"/>
                <a:ea typeface="Times New Roman"/>
                <a:cs typeface="Times New Roman"/>
                <a:sym typeface="Times New Roman"/>
              </a:rPr>
              <a:t>Reducing demand on municipal water systems:</a:t>
            </a:r>
            <a:r>
              <a:rPr b="0" i="0" lang="en-US" sz="2400">
                <a:solidFill>
                  <a:srgbClr val="0C1115"/>
                </a:solidFill>
                <a:latin typeface="Times New Roman"/>
                <a:ea typeface="Times New Roman"/>
                <a:cs typeface="Times New Roman"/>
                <a:sym typeface="Times New Roman"/>
              </a:rPr>
              <a:t> By utilizing harvested rainwater for non-potable uses, we can lessen the burden on municipal water supplies, decreasing the need for costly infrastructure investments and energy-intensive water treatment processes.[5]</a:t>
            </a:r>
            <a:endParaRPr/>
          </a:p>
          <a:p>
            <a:pPr indent="-152400" lvl="0" marL="0" marR="0" rtl="0" algn="just">
              <a:spcBef>
                <a:spcPts val="0"/>
              </a:spcBef>
              <a:spcAft>
                <a:spcPts val="0"/>
              </a:spcAft>
              <a:buClr>
                <a:srgbClr val="0C1115"/>
              </a:buClr>
              <a:buSzPts val="2400"/>
              <a:buFont typeface="Arial"/>
              <a:buChar char="•"/>
            </a:pPr>
            <a:r>
              <a:rPr b="1" i="0" lang="en-US" sz="2400">
                <a:solidFill>
                  <a:srgbClr val="0C1115"/>
                </a:solidFill>
                <a:latin typeface="Times New Roman"/>
                <a:ea typeface="Times New Roman"/>
                <a:cs typeface="Times New Roman"/>
                <a:sym typeface="Times New Roman"/>
              </a:rPr>
              <a:t>Stormwater management:</a:t>
            </a:r>
            <a:r>
              <a:rPr b="0" i="0" lang="en-US" sz="2400">
                <a:solidFill>
                  <a:srgbClr val="0C1115"/>
                </a:solidFill>
                <a:latin typeface="Times New Roman"/>
                <a:ea typeface="Times New Roman"/>
                <a:cs typeface="Times New Roman"/>
                <a:sym typeface="Times New Roman"/>
              </a:rPr>
              <a:t> Collecting rainwater helps mitigate stormwater runoff, which can lead to flooding and soil erosion and negatively impact water quality in rivers and streams.[5]</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33"/>
          <p:cNvSpPr txBox="1"/>
          <p:nvPr/>
        </p:nvSpPr>
        <p:spPr>
          <a:xfrm>
            <a:off x="119920" y="364392"/>
            <a:ext cx="9144000" cy="489364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Methods of Rainwater Harvesting</a:t>
            </a:r>
            <a:endParaRPr/>
          </a:p>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1. Surface Runoff Harvesting</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In urban areas, rainwater flows away as surface runoff. This runoff can be caught and used for recharging aquifers by adopting appropriate methods.[4]</a:t>
            </a:r>
            <a:endParaRPr/>
          </a:p>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2. Rooftop Rainwater Harvesting</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It is a system of catching rainwater where it falls. In rooftop harvesting, the roof becomes the catchment, and the rainwater is collected from the roof of the house/building.</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It can either be stored in a tank or diverted to an artificial recharge system. This method is less expensive and very useful and, if implemented correctly, helps in augmenting the groundwater level of the area.[4]</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4"/>
          <p:cNvSpPr txBox="1"/>
          <p:nvPr/>
        </p:nvSpPr>
        <p:spPr>
          <a:xfrm>
            <a:off x="209861" y="333132"/>
            <a:ext cx="9173981"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Components of the Rooftop Rainwater Harvesting</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 The system mainly constitutes of following sub-components:</a:t>
            </a:r>
            <a:endParaRPr/>
          </a:p>
        </p:txBody>
      </p:sp>
      <p:sp>
        <p:nvSpPr>
          <p:cNvPr id="412" name="Google Shape;412;p34"/>
          <p:cNvSpPr txBox="1"/>
          <p:nvPr/>
        </p:nvSpPr>
        <p:spPr>
          <a:xfrm>
            <a:off x="209860" y="1164129"/>
            <a:ext cx="9173981" cy="526297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72930"/>
              </a:buClr>
              <a:buSzPts val="2400"/>
              <a:buFont typeface="Times New Roman"/>
              <a:buNone/>
            </a:pPr>
            <a:r>
              <a:rPr b="1" i="0" lang="en-US" sz="2400" u="none" cap="none" strike="noStrike">
                <a:solidFill>
                  <a:srgbClr val="272930"/>
                </a:solidFill>
                <a:latin typeface="Times New Roman"/>
                <a:ea typeface="Times New Roman"/>
                <a:cs typeface="Times New Roman"/>
                <a:sym typeface="Times New Roman"/>
              </a:rPr>
              <a:t>1. Catchment</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The surface that receives rainfall directly is the catchment of rainwater harvesting system. It may be a terrace, courtyard, or paved or unpaved open ground.</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The terrace may be a flat RCC/stone roof or sloping roof. Therefore the catchment is the area, which actually contributes rainwater to the harvesting system.[4]</a:t>
            </a:r>
            <a:endParaRPr/>
          </a:p>
          <a:p>
            <a:pPr indent="0" lvl="0" marL="0" marR="0" rtl="0" algn="just">
              <a:lnSpc>
                <a:spcPct val="100000"/>
              </a:lnSpc>
              <a:spcBef>
                <a:spcPts val="0"/>
              </a:spcBef>
              <a:spcAft>
                <a:spcPts val="0"/>
              </a:spcAft>
              <a:buClr>
                <a:srgbClr val="272930"/>
              </a:buClr>
              <a:buSzPts val="2400"/>
              <a:buFont typeface="Times New Roman"/>
              <a:buNone/>
            </a:pPr>
            <a:r>
              <a:rPr b="1" i="0" lang="en-US" sz="2400" u="none" cap="none" strike="noStrike">
                <a:solidFill>
                  <a:srgbClr val="272930"/>
                </a:solidFill>
                <a:latin typeface="Times New Roman"/>
                <a:ea typeface="Times New Roman"/>
                <a:cs typeface="Times New Roman"/>
                <a:sym typeface="Times New Roman"/>
              </a:rPr>
              <a:t>2. Transportation</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Rainwater from the rooftop should be carried through down to take water pipes or drains to the storage/harvesting system. Water pipes should be UV resistant (ISI HDPE/PVC pipes) of the required capacity.</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Water from sloping roofs could be caught through gutters and down take the pipe. At terraces, the mouth of each drain should have wire mesh to restrict floating material.[4]</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5"/>
          <p:cNvSpPr txBox="1"/>
          <p:nvPr/>
        </p:nvSpPr>
        <p:spPr>
          <a:xfrm>
            <a:off x="104931" y="809468"/>
            <a:ext cx="10598046" cy="489364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3. First Flush</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The first flush is a device used to flush off the water received in the first shower. The first shower of rains needs to be flushed-off to avoid contaminating storable/rechargeable water by the probable contaminants of the atmosphere and the catchment roof.</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It will also help in cleaning of silt and other material deposited on the roof during dry seasons. Provisions of first rain separators should be made at the outlet of each drainpipe.[4]</a:t>
            </a:r>
            <a:endParaRPr/>
          </a:p>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4. Filter</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Filters are used for the treatment of water to effectively remove turbidity, color, and microorganisms. After the first flushing of rainfall, water should pass through filters.</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A gravel, sand, and ‘netlon’ mesh filter is designed and placed on top of the storage tank. [4]</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pic>
        <p:nvPicPr>
          <p:cNvPr id="422" name="Google Shape;422;p36"/>
          <p:cNvPicPr preferRelativeResize="0"/>
          <p:nvPr/>
        </p:nvPicPr>
        <p:blipFill rotWithShape="1">
          <a:blip r:embed="rId3">
            <a:alphaModFix/>
          </a:blip>
          <a:srcRect b="8348" l="4061" r="3432" t="2152"/>
          <a:stretch/>
        </p:blipFill>
        <p:spPr>
          <a:xfrm>
            <a:off x="6049509" y="1157349"/>
            <a:ext cx="4529469" cy="3402418"/>
          </a:xfrm>
          <a:prstGeom prst="rect">
            <a:avLst/>
          </a:prstGeom>
          <a:noFill/>
          <a:ln>
            <a:noFill/>
          </a:ln>
        </p:spPr>
      </p:pic>
      <p:sp>
        <p:nvSpPr>
          <p:cNvPr id="423" name="Google Shape;423;p36"/>
          <p:cNvSpPr txBox="1"/>
          <p:nvPr/>
        </p:nvSpPr>
        <p:spPr>
          <a:xfrm>
            <a:off x="223799" y="797510"/>
            <a:ext cx="4733211" cy="526297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This filter is very important in keeping the rainwater in the storage tank clean. It removes silt, dust, leaves, and other organic matter from entering the storage tank.[4]</a:t>
            </a:r>
            <a:endParaRPr/>
          </a:p>
          <a:p>
            <a:pPr indent="0" lvl="0" marL="0" marR="0" rtl="0" algn="just">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The filter media should be cleaned daily after every rainfall event. Clogged filters prevent rainwater from easily entering the storage tank and the filter may overflow. The sand or gravel media should be taken out and washed before it is replaced in the filter. [4]</a:t>
            </a:r>
            <a:endParaRPr/>
          </a:p>
        </p:txBody>
      </p:sp>
      <p:sp>
        <p:nvSpPr>
          <p:cNvPr id="424" name="Google Shape;424;p36"/>
          <p:cNvSpPr txBox="1"/>
          <p:nvPr/>
        </p:nvSpPr>
        <p:spPr>
          <a:xfrm>
            <a:off x="5775717" y="4769914"/>
            <a:ext cx="598613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Photograph of Typical Filter in Rainwater Harvesting</a:t>
            </a:r>
            <a:r>
              <a:rPr b="0" i="0" lang="en-US" sz="1800" u="none" cap="none" strike="noStrike">
                <a:solidFill>
                  <a:srgbClr val="000000"/>
                </a:solidFill>
                <a:latin typeface="Times New Roman"/>
                <a:ea typeface="Times New Roman"/>
                <a:cs typeface="Times New Roman"/>
                <a:sym typeface="Times New Roman"/>
              </a:rPr>
              <a:t> (Source: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7"/>
          <p:cNvSpPr txBox="1"/>
          <p:nvPr/>
        </p:nvSpPr>
        <p:spPr>
          <a:xfrm>
            <a:off x="104931" y="107246"/>
            <a:ext cx="6850505" cy="674030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Methods of Rooftop Rainwater Harvesting</a:t>
            </a:r>
            <a:endParaRPr/>
          </a:p>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1. Storage of Direct Use</a:t>
            </a:r>
            <a:endParaRPr/>
          </a:p>
          <a:p>
            <a:pPr indent="-342900" lvl="0" marL="342900" marR="0" rtl="0" algn="just">
              <a:spcBef>
                <a:spcPts val="0"/>
              </a:spcBef>
              <a:spcAft>
                <a:spcPts val="0"/>
              </a:spcAft>
              <a:buClr>
                <a:srgbClr val="000000"/>
              </a:buClr>
              <a:buSzPts val="2400"/>
              <a:buFont typeface="Arial"/>
              <a:buChar char="•"/>
            </a:pPr>
            <a:r>
              <a:rPr b="0" i="0" lang="en-US" sz="2400">
                <a:solidFill>
                  <a:srgbClr val="000000"/>
                </a:solidFill>
                <a:latin typeface="Times New Roman"/>
                <a:ea typeface="Times New Roman"/>
                <a:cs typeface="Times New Roman"/>
                <a:sym typeface="Times New Roman"/>
              </a:rPr>
              <a:t>In this method, rainwater collected from the roof of the building is diverted to a storage tank.[4]</a:t>
            </a:r>
            <a:endParaRPr sz="24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2400"/>
              <a:buFont typeface="Arial"/>
              <a:buChar char="•"/>
            </a:pPr>
            <a:r>
              <a:rPr b="0" i="0" lang="en-US" sz="2400">
                <a:solidFill>
                  <a:srgbClr val="000000"/>
                </a:solidFill>
                <a:latin typeface="Times New Roman"/>
                <a:ea typeface="Times New Roman"/>
                <a:cs typeface="Times New Roman"/>
                <a:sym typeface="Times New Roman"/>
              </a:rPr>
              <a:t>The storage tank has to be designed according to the water requirements, rainfall, and catchment availability.[4]</a:t>
            </a:r>
            <a:endParaRPr/>
          </a:p>
          <a:p>
            <a:pPr indent="-342900" lvl="0" marL="342900" marR="0" rtl="0" algn="just">
              <a:spcBef>
                <a:spcPts val="0"/>
              </a:spcBef>
              <a:spcAft>
                <a:spcPts val="0"/>
              </a:spcAft>
              <a:buClr>
                <a:srgbClr val="000000"/>
              </a:buClr>
              <a:buSzPts val="2400"/>
              <a:buFont typeface="Arial"/>
              <a:buChar char="•"/>
            </a:pPr>
            <a:r>
              <a:rPr b="0" i="0" lang="en-US" sz="2400">
                <a:solidFill>
                  <a:srgbClr val="000000"/>
                </a:solidFill>
                <a:latin typeface="Times New Roman"/>
                <a:ea typeface="Times New Roman"/>
                <a:cs typeface="Times New Roman"/>
                <a:sym typeface="Times New Roman"/>
              </a:rPr>
              <a:t>Each drainpipe should have a mesh filter at the mouth and first flush device followed by a filtration system before connecting to the storage tank. Each tank should have an excess water overflow system.[4]</a:t>
            </a:r>
            <a:endParaRPr/>
          </a:p>
          <a:p>
            <a:pPr indent="-342900" lvl="0" marL="342900" marR="0" rtl="0" algn="just">
              <a:spcBef>
                <a:spcPts val="0"/>
              </a:spcBef>
              <a:spcAft>
                <a:spcPts val="0"/>
              </a:spcAft>
              <a:buClr>
                <a:srgbClr val="000000"/>
              </a:buClr>
              <a:buSzPts val="2400"/>
              <a:buFont typeface="Arial"/>
              <a:buChar char="•"/>
            </a:pPr>
            <a:r>
              <a:rPr b="0" i="0" lang="en-US" sz="2400">
                <a:solidFill>
                  <a:srgbClr val="000000"/>
                </a:solidFill>
                <a:latin typeface="Times New Roman"/>
                <a:ea typeface="Times New Roman"/>
                <a:cs typeface="Times New Roman"/>
                <a:sym typeface="Times New Roman"/>
              </a:rPr>
              <a:t>Excess water could be diverted to the recharge system. [4]</a:t>
            </a:r>
            <a:endParaRPr/>
          </a:p>
          <a:p>
            <a:pPr indent="-342900" lvl="0" marL="342900" marR="0" rtl="0" algn="just">
              <a:spcBef>
                <a:spcPts val="0"/>
              </a:spcBef>
              <a:spcAft>
                <a:spcPts val="0"/>
              </a:spcAft>
              <a:buClr>
                <a:srgbClr val="000000"/>
              </a:buClr>
              <a:buSzPts val="2400"/>
              <a:buFont typeface="Arial"/>
              <a:buChar char="•"/>
            </a:pPr>
            <a:r>
              <a:rPr b="0" i="0" lang="en-US" sz="2400">
                <a:solidFill>
                  <a:srgbClr val="000000"/>
                </a:solidFill>
                <a:latin typeface="Times New Roman"/>
                <a:ea typeface="Times New Roman"/>
                <a:cs typeface="Times New Roman"/>
                <a:sym typeface="Times New Roman"/>
              </a:rPr>
              <a:t>Water from storage tanks can be used for secondary purposes such as washing and gardening etc. [4]</a:t>
            </a:r>
            <a:endParaRPr/>
          </a:p>
          <a:p>
            <a:pPr indent="-342900" lvl="0" marL="342900" marR="0" rtl="0" algn="just">
              <a:spcBef>
                <a:spcPts val="0"/>
              </a:spcBef>
              <a:spcAft>
                <a:spcPts val="0"/>
              </a:spcAft>
              <a:buClr>
                <a:srgbClr val="000000"/>
              </a:buClr>
              <a:buSzPts val="2400"/>
              <a:buFont typeface="Arial"/>
              <a:buChar char="•"/>
            </a:pPr>
            <a:r>
              <a:rPr b="0" i="0" lang="en-US" sz="2400">
                <a:solidFill>
                  <a:srgbClr val="000000"/>
                </a:solidFill>
                <a:latin typeface="Times New Roman"/>
                <a:ea typeface="Times New Roman"/>
                <a:cs typeface="Times New Roman"/>
                <a:sym typeface="Times New Roman"/>
              </a:rPr>
              <a:t>This is the most cost-effective way of rainwater harvesting.[4]</a:t>
            </a:r>
            <a:endParaRPr/>
          </a:p>
        </p:txBody>
      </p:sp>
      <p:pic>
        <p:nvPicPr>
          <p:cNvPr id="430" name="Google Shape;430;p37"/>
          <p:cNvPicPr preferRelativeResize="0"/>
          <p:nvPr/>
        </p:nvPicPr>
        <p:blipFill rotWithShape="1">
          <a:blip r:embed="rId3">
            <a:alphaModFix/>
          </a:blip>
          <a:srcRect b="8552" l="6135" r="2725" t="4667"/>
          <a:stretch/>
        </p:blipFill>
        <p:spPr>
          <a:xfrm>
            <a:off x="7060367" y="1323405"/>
            <a:ext cx="5131633" cy="3833386"/>
          </a:xfrm>
          <a:prstGeom prst="rect">
            <a:avLst/>
          </a:prstGeom>
          <a:noFill/>
          <a:ln>
            <a:noFill/>
          </a:ln>
        </p:spPr>
      </p:pic>
      <p:sp>
        <p:nvSpPr>
          <p:cNvPr id="431" name="Google Shape;431;p37"/>
          <p:cNvSpPr txBox="1"/>
          <p:nvPr/>
        </p:nvSpPr>
        <p:spPr>
          <a:xfrm>
            <a:off x="7175378" y="5165263"/>
            <a:ext cx="5016622"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A storage tank on a platform painted white</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8"/>
          <p:cNvSpPr txBox="1"/>
          <p:nvPr/>
        </p:nvSpPr>
        <p:spPr>
          <a:xfrm>
            <a:off x="0" y="1250724"/>
            <a:ext cx="10463133"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2. Recharging Groundwater Aquifers</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Groundwater aquifers can be recharged by various kinds of structures to ensure the percolation of rainwater in the ground instead of draining away from the surface.[4]</a:t>
            </a:r>
            <a:endParaRPr sz="24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 Commonly used recharging methods are:-</a:t>
            </a:r>
            <a:endParaRPr/>
          </a:p>
          <a:p>
            <a:pPr indent="-152400" lvl="0" marL="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Recharging of bore wells</a:t>
            </a:r>
            <a:endParaRPr/>
          </a:p>
          <a:p>
            <a:pPr indent="-152400" lvl="0" marL="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Recharging of dug wells.</a:t>
            </a:r>
            <a:endParaRPr/>
          </a:p>
          <a:p>
            <a:pPr indent="-152400" lvl="0" marL="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Recharge pits</a:t>
            </a:r>
            <a:endParaRPr/>
          </a:p>
          <a:p>
            <a:pPr indent="-152400" lvl="0" marL="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Recharge Trenches</a:t>
            </a:r>
            <a:endParaRPr/>
          </a:p>
          <a:p>
            <a:pPr indent="-152400" lvl="0" marL="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Soakaways or Recharge Shafts</a:t>
            </a:r>
            <a:endParaRPr/>
          </a:p>
          <a:p>
            <a:pPr indent="-152400" lvl="0" marL="0" marR="0" rtl="0" algn="just">
              <a:spcBef>
                <a:spcPts val="0"/>
              </a:spcBef>
              <a:spcAft>
                <a:spcPts val="0"/>
              </a:spcAft>
              <a:buClr>
                <a:srgbClr val="272930"/>
              </a:buClr>
              <a:buSzPts val="2400"/>
              <a:buFont typeface="Arial"/>
              <a:buChar char="•"/>
            </a:pPr>
            <a:r>
              <a:rPr b="0" i="0" lang="en-US" sz="2400">
                <a:solidFill>
                  <a:srgbClr val="272930"/>
                </a:solidFill>
                <a:latin typeface="Times New Roman"/>
                <a:ea typeface="Times New Roman"/>
                <a:cs typeface="Times New Roman"/>
                <a:sym typeface="Times New Roman"/>
              </a:rPr>
              <a:t>Percolation Tanks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pic>
        <p:nvPicPr>
          <p:cNvPr id="441" name="Google Shape;441;p39"/>
          <p:cNvPicPr preferRelativeResize="0"/>
          <p:nvPr/>
        </p:nvPicPr>
        <p:blipFill rotWithShape="1">
          <a:blip r:embed="rId3">
            <a:alphaModFix/>
          </a:blip>
          <a:srcRect b="10039" l="8068" r="6267" t="2890"/>
          <a:stretch/>
        </p:blipFill>
        <p:spPr>
          <a:xfrm>
            <a:off x="5506387" y="1089549"/>
            <a:ext cx="6685613" cy="3912432"/>
          </a:xfrm>
          <a:prstGeom prst="rect">
            <a:avLst/>
          </a:prstGeom>
          <a:noFill/>
          <a:ln>
            <a:noFill/>
          </a:ln>
        </p:spPr>
      </p:pic>
      <p:sp>
        <p:nvSpPr>
          <p:cNvPr id="442" name="Google Shape;442;p39"/>
          <p:cNvSpPr txBox="1"/>
          <p:nvPr/>
        </p:nvSpPr>
        <p:spPr>
          <a:xfrm>
            <a:off x="0" y="27752"/>
            <a:ext cx="5506387" cy="674030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72930"/>
              </a:buClr>
              <a:buSzPts val="2400"/>
              <a:buFont typeface="Times New Roman"/>
              <a:buNone/>
            </a:pPr>
            <a:r>
              <a:rPr b="1" i="0" lang="en-US" sz="2400" u="none" cap="none" strike="noStrike">
                <a:solidFill>
                  <a:srgbClr val="272930"/>
                </a:solidFill>
                <a:latin typeface="Times New Roman"/>
                <a:ea typeface="Times New Roman"/>
                <a:cs typeface="Times New Roman"/>
                <a:sym typeface="Times New Roman"/>
              </a:rPr>
              <a:t>3. Recharging of Bore Wells</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Rainwater collected from the rooftop of the building is diverted through drainpipes to settlement or filtration tank.[4]</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 After settlement, filtered water is diverted to bore wells to recharge deep aquifers. Abandoned bore wells can also be used for recharge.[4]</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Optimum capacity of the settlement tank/filtration tank can be designed based on the area of catchment, intensity of rainfall, and recharge rate. While recharging, entry of floating matter and silt should be restricted because it may clog the recharge structure.[4]</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The first one or two showers should be flushed out through rain separator to avoid contamination.[4]</a:t>
            </a:r>
            <a:endParaRPr/>
          </a:p>
        </p:txBody>
      </p:sp>
      <p:sp>
        <p:nvSpPr>
          <p:cNvPr id="443" name="Google Shape;443;p39"/>
          <p:cNvSpPr txBox="1"/>
          <p:nvPr/>
        </p:nvSpPr>
        <p:spPr>
          <a:xfrm>
            <a:off x="7140016" y="5001981"/>
            <a:ext cx="4410299"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Filtration Tank</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40"/>
          <p:cNvSpPr txBox="1"/>
          <p:nvPr/>
        </p:nvSpPr>
        <p:spPr>
          <a:xfrm>
            <a:off x="389744" y="304429"/>
            <a:ext cx="5706256"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4. Recharge Pits</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Recharge pits are small pits of any shape rectangular, square, or circular contracted with brick or stone masonry wall with weep hole at regular intervals. Top of the pit can be covered with perforated covers. The bottom of the pit should be filled with filter media.[4]</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The capacity of the pit can be designed based on the catchment area, rainfall intensity, and recharge rate of the soil. Usually, the dimensions of the pit may be of 1 to 2 m width and 2 to 3 m deep, depending on the depth of previous strata.[4]</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These pits are suitable for recharging of shallow aquifers, and small houses.</a:t>
            </a:r>
            <a:endParaRPr/>
          </a:p>
        </p:txBody>
      </p:sp>
      <p:pic>
        <p:nvPicPr>
          <p:cNvPr id="449" name="Google Shape;449;p40"/>
          <p:cNvPicPr preferRelativeResize="0"/>
          <p:nvPr/>
        </p:nvPicPr>
        <p:blipFill rotWithShape="1">
          <a:blip r:embed="rId3">
            <a:alphaModFix/>
          </a:blip>
          <a:srcRect b="9491" l="0" r="0" t="0"/>
          <a:stretch/>
        </p:blipFill>
        <p:spPr>
          <a:xfrm>
            <a:off x="6730584" y="728323"/>
            <a:ext cx="4676931" cy="4556058"/>
          </a:xfrm>
          <a:prstGeom prst="rect">
            <a:avLst/>
          </a:prstGeom>
          <a:noFill/>
          <a:ln>
            <a:noFill/>
          </a:ln>
        </p:spPr>
      </p:pic>
      <p:sp>
        <p:nvSpPr>
          <p:cNvPr id="450" name="Google Shape;450;p40"/>
          <p:cNvSpPr txBox="1"/>
          <p:nvPr/>
        </p:nvSpPr>
        <p:spPr>
          <a:xfrm>
            <a:off x="7552896" y="5284381"/>
            <a:ext cx="4489203"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Recharge Pit</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41"/>
          <p:cNvSpPr txBox="1"/>
          <p:nvPr/>
        </p:nvSpPr>
        <p:spPr>
          <a:xfrm>
            <a:off x="239843" y="401546"/>
            <a:ext cx="5456420" cy="526297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5. Soakway or Recharge Shafts</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Soak away, or recharge shafts are provided where the upper layer of soil is alluvial or less porous. These are the bored hole of 30 cm dia. up to 10 to 15 m deep, depending on the depth of the pervious layer. Bore should be lined with slotted/perforated PVC/MS pipe to prevent the collapse of the vertical sides.[4]</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At the top of the soakaway, the required size sump is constructed to retain runoff before the filters through the soakaway. Sump should be filled with filter media. </a:t>
            </a:r>
            <a:r>
              <a:rPr lang="en-US" sz="2400">
                <a:solidFill>
                  <a:srgbClr val="000000"/>
                </a:solidFill>
                <a:latin typeface="Times New Roman"/>
                <a:ea typeface="Times New Roman"/>
                <a:cs typeface="Times New Roman"/>
                <a:sym typeface="Times New Roman"/>
              </a:rPr>
              <a:t>[4]</a:t>
            </a:r>
            <a:endParaRPr b="0" i="0" sz="2400">
              <a:solidFill>
                <a:srgbClr val="000000"/>
              </a:solidFill>
              <a:latin typeface="Times New Roman"/>
              <a:ea typeface="Times New Roman"/>
              <a:cs typeface="Times New Roman"/>
              <a:sym typeface="Times New Roman"/>
            </a:endParaRPr>
          </a:p>
        </p:txBody>
      </p:sp>
      <p:pic>
        <p:nvPicPr>
          <p:cNvPr id="456" name="Google Shape;456;p41"/>
          <p:cNvPicPr preferRelativeResize="0"/>
          <p:nvPr/>
        </p:nvPicPr>
        <p:blipFill rotWithShape="1">
          <a:blip r:embed="rId3">
            <a:alphaModFix/>
          </a:blip>
          <a:srcRect b="12736" l="0" r="0" t="0"/>
          <a:stretch/>
        </p:blipFill>
        <p:spPr>
          <a:xfrm>
            <a:off x="6154249" y="1467302"/>
            <a:ext cx="5797908" cy="3423675"/>
          </a:xfrm>
          <a:prstGeom prst="rect">
            <a:avLst/>
          </a:prstGeom>
          <a:noFill/>
          <a:ln>
            <a:noFill/>
          </a:ln>
        </p:spPr>
      </p:pic>
      <p:sp>
        <p:nvSpPr>
          <p:cNvPr id="457" name="Google Shape;457;p41"/>
          <p:cNvSpPr txBox="1"/>
          <p:nvPr/>
        </p:nvSpPr>
        <p:spPr>
          <a:xfrm>
            <a:off x="6883045" y="4890977"/>
            <a:ext cx="4489203"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Schematic Diagram of Recharge Shaft</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42"/>
          <p:cNvSpPr txBox="1"/>
          <p:nvPr/>
        </p:nvSpPr>
        <p:spPr>
          <a:xfrm>
            <a:off x="246090" y="910573"/>
            <a:ext cx="4826834"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6. Recharging of Dug Wells</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Dug wells can be used as a recharge structure. Rainwater from the rooftop is diverted to drilled wells after passing it through the filtration bed. Cleaning and desalting of dug well should be done regularly to enhance the recharge rate. The filtration method suggested for bore well recharging could be used. [4]</a:t>
            </a:r>
            <a:endParaRPr/>
          </a:p>
        </p:txBody>
      </p:sp>
      <p:pic>
        <p:nvPicPr>
          <p:cNvPr id="463" name="Google Shape;463;p42"/>
          <p:cNvPicPr preferRelativeResize="0"/>
          <p:nvPr/>
        </p:nvPicPr>
        <p:blipFill rotWithShape="1">
          <a:blip r:embed="rId3">
            <a:alphaModFix/>
          </a:blip>
          <a:srcRect b="15392" l="0" r="0" t="0"/>
          <a:stretch/>
        </p:blipFill>
        <p:spPr>
          <a:xfrm>
            <a:off x="6437025" y="428013"/>
            <a:ext cx="4940508" cy="4824471"/>
          </a:xfrm>
          <a:prstGeom prst="rect">
            <a:avLst/>
          </a:prstGeom>
          <a:noFill/>
          <a:ln>
            <a:noFill/>
          </a:ln>
        </p:spPr>
      </p:pic>
      <p:sp>
        <p:nvSpPr>
          <p:cNvPr id="464" name="Google Shape;464;p42"/>
          <p:cNvSpPr txBox="1"/>
          <p:nvPr/>
        </p:nvSpPr>
        <p:spPr>
          <a:xfrm>
            <a:off x="6766087" y="5169340"/>
            <a:ext cx="4489203"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Schematic Diagram of Recharging to Dug Well</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43"/>
          <p:cNvSpPr txBox="1"/>
          <p:nvPr/>
        </p:nvSpPr>
        <p:spPr>
          <a:xfrm>
            <a:off x="209862" y="308017"/>
            <a:ext cx="6490742"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7. Recharge Trenches</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The recharge trench is provided where upper impervious layer of soil is shallow. The recharge trench excavated on the ground and refilled with porous media like pebbles, boulders, or brickbats. It is usually made for harvesting the surface runoff.</a:t>
            </a:r>
            <a:br>
              <a:rPr b="0" i="0" lang="en-US" sz="2400">
                <a:solidFill>
                  <a:srgbClr val="000000"/>
                </a:solidFill>
                <a:latin typeface="Times New Roman"/>
                <a:ea typeface="Times New Roman"/>
                <a:cs typeface="Times New Roman"/>
                <a:sym typeface="Times New Roman"/>
              </a:rPr>
            </a:br>
            <a:r>
              <a:rPr b="0" i="0" lang="en-US" sz="2400">
                <a:solidFill>
                  <a:srgbClr val="000000"/>
                </a:solidFill>
                <a:latin typeface="Times New Roman"/>
                <a:ea typeface="Times New Roman"/>
                <a:cs typeface="Times New Roman"/>
                <a:sym typeface="Times New Roman"/>
              </a:rPr>
              <a:t>Bore-wells can also be provided inside the trench as recharge shafts to enhance percolation. The length of the trench is decided as per the amount of runoff expected.[4]</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This method is suitable for small houses, playgrounds, parks, and roadside drains. The recharge trench can be of size 0.50 to 1.0 m wide and 1.0 to 1.5 m deep. Fig. 10 presents a schematic diagram of recharging to trenches.[4]</a:t>
            </a:r>
            <a:endParaRPr/>
          </a:p>
        </p:txBody>
      </p:sp>
      <p:pic>
        <p:nvPicPr>
          <p:cNvPr id="470" name="Google Shape;470;p43"/>
          <p:cNvPicPr preferRelativeResize="0"/>
          <p:nvPr/>
        </p:nvPicPr>
        <p:blipFill rotWithShape="1">
          <a:blip r:embed="rId3">
            <a:alphaModFix/>
          </a:blip>
          <a:srcRect b="10998" l="0" r="0" t="0"/>
          <a:stretch/>
        </p:blipFill>
        <p:spPr>
          <a:xfrm>
            <a:off x="7085663" y="1258263"/>
            <a:ext cx="4666625" cy="3590184"/>
          </a:xfrm>
          <a:prstGeom prst="rect">
            <a:avLst/>
          </a:prstGeom>
          <a:noFill/>
          <a:ln>
            <a:noFill/>
          </a:ln>
        </p:spPr>
      </p:pic>
      <p:sp>
        <p:nvSpPr>
          <p:cNvPr id="471" name="Google Shape;471;p43"/>
          <p:cNvSpPr txBox="1"/>
          <p:nvPr/>
        </p:nvSpPr>
        <p:spPr>
          <a:xfrm>
            <a:off x="7702797" y="4848447"/>
            <a:ext cx="4489203"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Recharging to Trenches</a:t>
            </a:r>
            <a:r>
              <a:rPr b="0" i="0" lang="en-US" sz="1800" u="none" cap="none" strike="noStrike">
                <a:solidFill>
                  <a:srgbClr val="000000"/>
                </a:solidFill>
                <a:latin typeface="Times New Roman"/>
                <a:ea typeface="Times New Roman"/>
                <a:cs typeface="Times New Roman"/>
                <a:sym typeface="Times New Roman"/>
              </a:rPr>
              <a:t>(Source:</a:t>
            </a:r>
            <a:r>
              <a:rPr b="1" i="1" lang="en-US" sz="1800" u="none" cap="none" strike="noStrike">
                <a:solidFill>
                  <a:srgbClr val="000000"/>
                </a:solidFill>
                <a:latin typeface="Times New Roman"/>
                <a:ea typeface="Times New Roman"/>
                <a:cs typeface="Times New Roman"/>
                <a:sym typeface="Times New Roman"/>
              </a:rPr>
              <a:t> The Constructor: Building ideas</a:t>
            </a:r>
            <a:r>
              <a:rPr b="1" i="0" lang="en-US" sz="1800" u="none" cap="none" strike="noStrike">
                <a:solidFill>
                  <a:srgbClr val="000000"/>
                </a:solidFill>
                <a:latin typeface="Times New Roman"/>
                <a:ea typeface="Times New Roman"/>
                <a:cs typeface="Times New Roman"/>
                <a:sym typeface="Times New Roman"/>
              </a:rPr>
              <a:t>. (n.d.). ):Online</a:t>
            </a:r>
            <a:endParaRPr/>
          </a:p>
          <a:p>
            <a:pPr indent="0" lvl="0" marL="0" marR="0" rtl="0" algn="l">
              <a:spcBef>
                <a:spcPts val="0"/>
              </a:spcBef>
              <a:spcAft>
                <a:spcPts val="0"/>
              </a:spcAft>
              <a:buNone/>
            </a:pP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44"/>
          <p:cNvSpPr txBox="1"/>
          <p:nvPr/>
        </p:nvSpPr>
        <p:spPr>
          <a:xfrm>
            <a:off x="719528" y="922613"/>
            <a:ext cx="7854846"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rgbClr val="272930"/>
                </a:solidFill>
                <a:latin typeface="Times New Roman"/>
                <a:ea typeface="Times New Roman"/>
                <a:cs typeface="Times New Roman"/>
                <a:sym typeface="Times New Roman"/>
              </a:rPr>
              <a:t>8. Percolation Tank</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Percolation tanks are artificially created surface water bodies, submerging a land area with adequate permeability to facilitate sufficient percolation to recharge the groundwater. These can be built on big campuses where land is available, and topography is suitable.[4]</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Surface runoff and roof topwater can be diverted to this tank. Water accumulating in the tank percolates in the solid to augment the groundwater.[4]</a:t>
            </a:r>
            <a:endParaRPr/>
          </a:p>
          <a:p>
            <a:pPr indent="0" lvl="0" marL="0" marR="0" rtl="0" algn="just">
              <a:spcBef>
                <a:spcPts val="0"/>
              </a:spcBef>
              <a:spcAft>
                <a:spcPts val="0"/>
              </a:spcAft>
              <a:buNone/>
            </a:pPr>
            <a:r>
              <a:rPr b="0" i="0" lang="en-US" sz="2400">
                <a:solidFill>
                  <a:srgbClr val="000000"/>
                </a:solidFill>
                <a:latin typeface="Times New Roman"/>
                <a:ea typeface="Times New Roman"/>
                <a:cs typeface="Times New Roman"/>
                <a:sym typeface="Times New Roman"/>
              </a:rPr>
              <a:t>The stored water can be used directly for gardening and raw use. Percolation tanks should be built in gardens, open spaces, and roadside greenbelts of urban areas.[4]</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45"/>
          <p:cNvSpPr txBox="1"/>
          <p:nvPr/>
        </p:nvSpPr>
        <p:spPr>
          <a:xfrm>
            <a:off x="-1" y="290715"/>
            <a:ext cx="9608695" cy="637097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chemeClr val="dk1"/>
                </a:solidFill>
                <a:latin typeface="Times New Roman"/>
                <a:ea typeface="Times New Roman"/>
                <a:cs typeface="Times New Roman"/>
                <a:sym typeface="Times New Roman"/>
              </a:rPr>
              <a:t>Environmental Benefits</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Preserving ecosystems:</a:t>
            </a:r>
            <a:r>
              <a:rPr b="0" i="0" lang="en-US" sz="2400">
                <a:solidFill>
                  <a:srgbClr val="0C1115"/>
                </a:solidFill>
                <a:latin typeface="Times New Roman"/>
                <a:ea typeface="Times New Roman"/>
                <a:cs typeface="Times New Roman"/>
                <a:sym typeface="Times New Roman"/>
              </a:rPr>
              <a:t> By reducing the demand for groundwater and surface water sources, rainwater harvesting helps protect and preserve aquatic ecosystems, which are often negatively impacted by excessive water extraction.[5]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Mitigating stormwater runoff:</a:t>
            </a:r>
            <a:r>
              <a:rPr b="0" i="0" lang="en-US" sz="2400">
                <a:solidFill>
                  <a:srgbClr val="0C1115"/>
                </a:solidFill>
                <a:latin typeface="Times New Roman"/>
                <a:ea typeface="Times New Roman"/>
                <a:cs typeface="Times New Roman"/>
                <a:sym typeface="Times New Roman"/>
              </a:rPr>
              <a:t> Capturing rain minimizes stormwater runoff, which in turn helps reduce soil erosion, flooding, and contamination of water bodies like rivers and streams. This contributes to healthier ecosystems and improved water quality.[5]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Recharging groundwater aquifers:</a:t>
            </a:r>
            <a:r>
              <a:rPr b="0" i="0" lang="en-US" sz="2400">
                <a:solidFill>
                  <a:srgbClr val="0C1115"/>
                </a:solidFill>
                <a:latin typeface="Times New Roman"/>
                <a:ea typeface="Times New Roman"/>
                <a:cs typeface="Times New Roman"/>
                <a:sym typeface="Times New Roman"/>
              </a:rPr>
              <a:t> When stored rainwater is allowed to infiltrate and percolate into the ground, it can help replenish groundwater aquifers, ensuring the sustainability of these crucial water sources.[5]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Saving energy:</a:t>
            </a:r>
            <a:r>
              <a:rPr b="0" i="0" lang="en-US" sz="2400">
                <a:solidFill>
                  <a:srgbClr val="0C1115"/>
                </a:solidFill>
                <a:latin typeface="Times New Roman"/>
                <a:ea typeface="Times New Roman"/>
                <a:cs typeface="Times New Roman"/>
                <a:sym typeface="Times New Roman"/>
              </a:rPr>
              <a:t> By decreasing the demand for treated and distributed water from municipal sources, rainwater harvesting reduces the energy consumption associated with water treatment, pumping, and distribution. This contributes to lower greenhouse gas emissions and a smaller carbon footprint.[5]</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46"/>
          <p:cNvSpPr txBox="1"/>
          <p:nvPr/>
        </p:nvSpPr>
        <p:spPr>
          <a:xfrm>
            <a:off x="104931" y="420762"/>
            <a:ext cx="8724276"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chemeClr val="dk1"/>
                </a:solidFill>
                <a:latin typeface="Times New Roman"/>
                <a:ea typeface="Times New Roman"/>
                <a:cs typeface="Times New Roman"/>
                <a:sym typeface="Times New Roman"/>
              </a:rPr>
              <a:t>Economic Benefits</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Lower water bills:</a:t>
            </a:r>
            <a:r>
              <a:rPr b="0" i="0" lang="en-US" sz="2400">
                <a:solidFill>
                  <a:srgbClr val="0C1115"/>
                </a:solidFill>
                <a:latin typeface="Times New Roman"/>
                <a:ea typeface="Times New Roman"/>
                <a:cs typeface="Times New Roman"/>
                <a:sym typeface="Times New Roman"/>
              </a:rPr>
              <a:t> Utilizing harvested rainwater for various purposes can lead to significant savings on water bills for consumers and businesses, making it an economically attractive solution.[5]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Reduced infrastructure investments:</a:t>
            </a:r>
            <a:r>
              <a:rPr b="0" i="0" lang="en-US" sz="2400">
                <a:solidFill>
                  <a:srgbClr val="0C1115"/>
                </a:solidFill>
                <a:latin typeface="Times New Roman"/>
                <a:ea typeface="Times New Roman"/>
                <a:cs typeface="Times New Roman"/>
                <a:sym typeface="Times New Roman"/>
              </a:rPr>
              <a:t> By lessening the demand on municipal water systems, rainwater harvesting can help reduce the need for costly infrastructure investments, such as new water treatment plants or distribution networks.[5]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Increased property value:</a:t>
            </a:r>
            <a:r>
              <a:rPr b="0" i="0" lang="en-US" sz="2400">
                <a:solidFill>
                  <a:srgbClr val="0C1115"/>
                </a:solidFill>
                <a:latin typeface="Times New Roman"/>
                <a:ea typeface="Times New Roman"/>
                <a:cs typeface="Times New Roman"/>
                <a:sym typeface="Times New Roman"/>
              </a:rPr>
              <a:t> Properties incorporating sustainable features like rainwater harvesting systems tend to have higher market values, as they are seen as more environmentally responsible and cost-efficient.[5]</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47"/>
          <p:cNvSpPr txBox="1"/>
          <p:nvPr/>
        </p:nvSpPr>
        <p:spPr>
          <a:xfrm>
            <a:off x="-1" y="284813"/>
            <a:ext cx="10328223"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a:solidFill>
                  <a:schemeClr val="dk1"/>
                </a:solidFill>
                <a:latin typeface="Times New Roman"/>
                <a:ea typeface="Times New Roman"/>
                <a:cs typeface="Times New Roman"/>
                <a:sym typeface="Times New Roman"/>
              </a:rPr>
              <a:t>Social Benefits</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Enhanced water security:</a:t>
            </a:r>
            <a:r>
              <a:rPr b="0" i="0" lang="en-US" sz="2400">
                <a:solidFill>
                  <a:srgbClr val="0C1115"/>
                </a:solidFill>
                <a:latin typeface="Times New Roman"/>
                <a:ea typeface="Times New Roman"/>
                <a:cs typeface="Times New Roman"/>
                <a:sym typeface="Times New Roman"/>
              </a:rPr>
              <a:t> Rainwater harvesting can bolster water security, particularly in areas prone to droughts or water scarcity, by providing an additional, more reliable water source.[5]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Promoting water conservation awareness:</a:t>
            </a:r>
            <a:r>
              <a:rPr b="0" i="0" lang="en-US" sz="2400">
                <a:solidFill>
                  <a:srgbClr val="0C1115"/>
                </a:solidFill>
                <a:latin typeface="Times New Roman"/>
                <a:ea typeface="Times New Roman"/>
                <a:cs typeface="Times New Roman"/>
                <a:sym typeface="Times New Roman"/>
              </a:rPr>
              <a:t> Implementing rainwater harvesting systems raises awareness about the importance of water conservation and encourages individuals and communities to adopt more sustainable water use practices.[5]</a:t>
            </a:r>
            <a:endParaRPr/>
          </a:p>
          <a:p>
            <a:pPr indent="-152400" lvl="0" marL="0" marR="0" rtl="0" algn="just">
              <a:spcBef>
                <a:spcPts val="0"/>
              </a:spcBef>
              <a:spcAft>
                <a:spcPts val="0"/>
              </a:spcAft>
              <a:buClr>
                <a:srgbClr val="0C1115"/>
              </a:buClr>
              <a:buSzPts val="2400"/>
              <a:buFont typeface="Calibri"/>
              <a:buAutoNum type="arabicPeriod"/>
            </a:pPr>
            <a:r>
              <a:rPr b="1" i="0" lang="en-US" sz="2400">
                <a:solidFill>
                  <a:srgbClr val="0C1115"/>
                </a:solidFill>
                <a:latin typeface="Times New Roman"/>
                <a:ea typeface="Times New Roman"/>
                <a:cs typeface="Times New Roman"/>
                <a:sym typeface="Times New Roman"/>
              </a:rPr>
              <a:t>Fostering self-sufficiency and resilience:</a:t>
            </a:r>
            <a:r>
              <a:rPr b="0" i="0" lang="en-US" sz="2400">
                <a:solidFill>
                  <a:srgbClr val="0C1115"/>
                </a:solidFill>
                <a:latin typeface="Times New Roman"/>
                <a:ea typeface="Times New Roman"/>
                <a:cs typeface="Times New Roman"/>
                <a:sym typeface="Times New Roman"/>
              </a:rPr>
              <a:t> Rainwater harvesting promotes self-sufficiency by allowing individuals and communities to rely less on external water sources. This increased independence and resilience can be precious during water shortages or emergencies.[5]</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48"/>
          <p:cNvSpPr txBox="1"/>
          <p:nvPr>
            <p:ph type="title"/>
          </p:nvPr>
        </p:nvSpPr>
        <p:spPr>
          <a:xfrm>
            <a:off x="455327" y="149903"/>
            <a:ext cx="2692608" cy="8844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REFERENCES</a:t>
            </a:r>
            <a:br>
              <a:rPr lang="en-US" sz="2400">
                <a:latin typeface="Times New Roman"/>
                <a:ea typeface="Times New Roman"/>
                <a:cs typeface="Times New Roman"/>
                <a:sym typeface="Times New Roman"/>
              </a:rPr>
            </a:br>
            <a:endParaRPr sz="2400">
              <a:latin typeface="Times New Roman"/>
              <a:ea typeface="Times New Roman"/>
              <a:cs typeface="Times New Roman"/>
              <a:sym typeface="Times New Roman"/>
            </a:endParaRPr>
          </a:p>
        </p:txBody>
      </p:sp>
      <p:sp>
        <p:nvSpPr>
          <p:cNvPr id="497" name="Google Shape;497;p48"/>
          <p:cNvSpPr txBox="1"/>
          <p:nvPr/>
        </p:nvSpPr>
        <p:spPr>
          <a:xfrm>
            <a:off x="243590" y="562134"/>
            <a:ext cx="9694888" cy="6159956"/>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7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rPr b="1" lang="en-US" sz="2000">
                <a:solidFill>
                  <a:schemeClr val="dk1"/>
                </a:solidFill>
                <a:latin typeface="Times New Roman"/>
                <a:ea typeface="Times New Roman"/>
                <a:cs typeface="Times New Roman"/>
                <a:sym typeface="Times New Roman"/>
              </a:rPr>
              <a:t>[1] Shrestha, M. R. (2020, December). SEPTIC TANK DESIGN MANUAL. Environment and public health organization(ENPHO). Environment and public health organization(ENPHO).</a:t>
            </a:r>
            <a:endParaRPr/>
          </a:p>
          <a:p>
            <a:pPr indent="-457200" lvl="0" marL="457200" marR="0" rtl="0" algn="just">
              <a:lnSpc>
                <a:spcPct val="107000"/>
              </a:lnSpc>
              <a:spcBef>
                <a:spcPts val="800"/>
              </a:spcBef>
              <a:spcAft>
                <a:spcPts val="0"/>
              </a:spcAft>
              <a:buNone/>
            </a:pPr>
            <a:r>
              <a:rPr b="1" lang="en-US" sz="2000">
                <a:solidFill>
                  <a:schemeClr val="dk1"/>
                </a:solidFill>
                <a:latin typeface="Times New Roman"/>
                <a:ea typeface="Times New Roman"/>
                <a:cs typeface="Times New Roman"/>
                <a:sym typeface="Times New Roman"/>
              </a:rPr>
              <a:t>[2] Bhavikati, S(2010). Basic Civil engineering, New Delhi: New Age International (p) LTD,Publishers</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rPr b="1" i="1" lang="en-US" sz="2000">
                <a:solidFill>
                  <a:schemeClr val="dk1"/>
                </a:solidFill>
                <a:latin typeface="Times New Roman"/>
                <a:ea typeface="Times New Roman"/>
                <a:cs typeface="Times New Roman"/>
                <a:sym typeface="Times New Roman"/>
              </a:rPr>
              <a:t>[3] The Constructor: Building ideas</a:t>
            </a:r>
            <a:r>
              <a:rPr b="1" lang="en-US" sz="2000">
                <a:solidFill>
                  <a:schemeClr val="dk1"/>
                </a:solidFill>
                <a:latin typeface="Times New Roman"/>
                <a:ea typeface="Times New Roman"/>
                <a:cs typeface="Times New Roman"/>
                <a:sym typeface="Times New Roman"/>
              </a:rPr>
              <a:t>. (n.d.). Retrieved from </a:t>
            </a:r>
            <a:r>
              <a:rPr b="1" lang="en-US" sz="20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https://theconstructor.org/concrete/building-fire-safety-protection-systems/16417/</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rPr b="1" i="1" lang="en-US" sz="2000">
                <a:solidFill>
                  <a:schemeClr val="dk1"/>
                </a:solidFill>
                <a:latin typeface="Times New Roman"/>
                <a:ea typeface="Times New Roman"/>
                <a:cs typeface="Times New Roman"/>
                <a:sym typeface="Times New Roman"/>
              </a:rPr>
              <a:t>[4] The Constructor: Building ideas</a:t>
            </a:r>
            <a:r>
              <a:rPr b="1" lang="en-US" sz="2000">
                <a:solidFill>
                  <a:schemeClr val="dk1"/>
                </a:solidFill>
                <a:latin typeface="Times New Roman"/>
                <a:ea typeface="Times New Roman"/>
                <a:cs typeface="Times New Roman"/>
                <a:sym typeface="Times New Roman"/>
              </a:rPr>
              <a:t>. (n.d.). Retrieved from </a:t>
            </a:r>
            <a:r>
              <a:rPr b="1" lang="en-US" sz="20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https://theconstructor.org/water-resources/methods-rainwater-harvesting/5420/#google_vignette</a:t>
            </a:r>
            <a:r>
              <a:rPr b="1" lang="en-US" sz="2000">
                <a:solidFill>
                  <a:schemeClr val="dk1"/>
                </a:solidFill>
                <a:latin typeface="Times New Roman"/>
                <a:ea typeface="Times New Roman"/>
                <a:cs typeface="Times New Roman"/>
                <a:sym typeface="Times New Roman"/>
              </a:rPr>
              <a:t> </a:t>
            </a:r>
            <a:endParaRPr/>
          </a:p>
          <a:p>
            <a:pPr indent="-457200" lvl="0" marL="457200" marR="0" rtl="0" algn="just">
              <a:lnSpc>
                <a:spcPct val="107000"/>
              </a:lnSpc>
              <a:spcBef>
                <a:spcPts val="800"/>
              </a:spcBef>
              <a:spcAft>
                <a:spcPts val="0"/>
              </a:spcAft>
              <a:buNone/>
            </a:pPr>
            <a:r>
              <a:rPr b="1" lang="en-US" sz="2000">
                <a:solidFill>
                  <a:schemeClr val="dk1"/>
                </a:solidFill>
                <a:latin typeface="Times New Roman"/>
                <a:ea typeface="Times New Roman"/>
                <a:cs typeface="Times New Roman"/>
                <a:sym typeface="Times New Roman"/>
              </a:rPr>
              <a:t>[5]</a:t>
            </a:r>
            <a:r>
              <a:rPr i="1" lang="en-US" sz="1800">
                <a:solidFill>
                  <a:schemeClr val="dk1"/>
                </a:solidFill>
                <a:latin typeface="Calibri"/>
                <a:ea typeface="Calibri"/>
                <a:cs typeface="Calibri"/>
                <a:sym typeface="Calibri"/>
              </a:rPr>
              <a:t> </a:t>
            </a:r>
            <a:r>
              <a:rPr b="1" i="1" lang="en-US" sz="2000">
                <a:solidFill>
                  <a:schemeClr val="dk1"/>
                </a:solidFill>
                <a:latin typeface="Times New Roman"/>
                <a:ea typeface="Times New Roman"/>
                <a:cs typeface="Times New Roman"/>
                <a:sym typeface="Times New Roman"/>
              </a:rPr>
              <a:t>UGREEN. (n.d.). Retrieved from ugreen.io: </a:t>
            </a:r>
            <a:r>
              <a:rPr b="1" i="1" lang="en-US" sz="20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https://ugreen.io/how-rainwater-harvesting-works-a-guide-for-building-professionals/</a:t>
            </a:r>
            <a:r>
              <a:rPr b="1" i="1" lang="en-US" sz="2000">
                <a:solidFill>
                  <a:schemeClr val="dk1"/>
                </a:solidFill>
                <a:latin typeface="Times New Roman"/>
                <a:ea typeface="Times New Roman"/>
                <a:cs typeface="Times New Roman"/>
                <a:sym typeface="Times New Roman"/>
              </a:rPr>
              <a:t> </a:t>
            </a:r>
            <a:endParaRPr/>
          </a:p>
          <a:p>
            <a:pPr indent="-457200" lvl="0" marL="457200" marR="0" rtl="0" algn="just">
              <a:lnSpc>
                <a:spcPct val="107000"/>
              </a:lnSpc>
              <a:spcBef>
                <a:spcPts val="800"/>
              </a:spcBef>
              <a:spcAft>
                <a:spcPts val="0"/>
              </a:spcAft>
              <a:buNone/>
            </a:pPr>
            <a:r>
              <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grpSp>
        <p:nvGrpSpPr>
          <p:cNvPr id="502" name="Google Shape;502;p49"/>
          <p:cNvGrpSpPr/>
          <p:nvPr/>
        </p:nvGrpSpPr>
        <p:grpSpPr>
          <a:xfrm>
            <a:off x="1329630" y="0"/>
            <a:ext cx="9470897" cy="6858000"/>
            <a:chOff x="1329630" y="0"/>
            <a:chExt cx="9470897" cy="6858000"/>
          </a:xfrm>
        </p:grpSpPr>
        <p:sp>
          <p:nvSpPr>
            <p:cNvPr id="503" name="Google Shape;503;p49"/>
            <p:cNvSpPr/>
            <p:nvPr/>
          </p:nvSpPr>
          <p:spPr>
            <a:xfrm>
              <a:off x="3012608" y="1814626"/>
              <a:ext cx="3263671" cy="3263722"/>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49"/>
            <p:cNvSpPr txBox="1"/>
            <p:nvPr/>
          </p:nvSpPr>
          <p:spPr>
            <a:xfrm>
              <a:off x="3490562" y="2292587"/>
              <a:ext cx="2307763" cy="2307800"/>
            </a:xfrm>
            <a:prstGeom prst="rect">
              <a:avLst/>
            </a:prstGeom>
            <a:noFill/>
            <a:ln>
              <a:noFill/>
            </a:ln>
          </p:spPr>
          <p:txBody>
            <a:bodyPr anchorCtr="0" anchor="ctr" bIns="74925" lIns="74925" spcFirstLastPara="1" rIns="74925" wrap="square" tIns="74925">
              <a:noAutofit/>
            </a:bodyPr>
            <a:lstStyle/>
            <a:p>
              <a:pPr indent="0" lvl="0" marL="0" marR="0" rtl="0" algn="ctr">
                <a:lnSpc>
                  <a:spcPct val="90000"/>
                </a:lnSpc>
                <a:spcBef>
                  <a:spcPts val="0"/>
                </a:spcBef>
                <a:spcAft>
                  <a:spcPts val="0"/>
                </a:spcAft>
                <a:buClr>
                  <a:srgbClr val="C55A11"/>
                </a:buClr>
                <a:buSzPts val="5900"/>
                <a:buFont typeface="Calibri"/>
                <a:buNone/>
              </a:pPr>
              <a:r>
                <a:rPr lang="en-US" sz="5900">
                  <a:solidFill>
                    <a:srgbClr val="C55A11"/>
                  </a:solidFill>
                  <a:latin typeface="Calibri"/>
                  <a:ea typeface="Calibri"/>
                  <a:cs typeface="Calibri"/>
                  <a:sym typeface="Calibri"/>
                </a:rPr>
                <a:t>THANK YOU</a:t>
              </a:r>
              <a:endParaRPr/>
            </a:p>
          </p:txBody>
        </p:sp>
        <p:sp>
          <p:nvSpPr>
            <p:cNvPr id="505" name="Google Shape;505;p49"/>
            <p:cNvSpPr/>
            <p:nvPr/>
          </p:nvSpPr>
          <p:spPr>
            <a:xfrm>
              <a:off x="1329630" y="0"/>
              <a:ext cx="6578485" cy="6858000"/>
            </a:xfrm>
            <a:prstGeom prst="blockArc">
              <a:avLst>
                <a:gd fmla="val 17747832" name="adj1"/>
                <a:gd fmla="val 3872736" name="adj2"/>
                <a:gd fmla="val 5580" name="adj3"/>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49"/>
            <p:cNvSpPr/>
            <p:nvPr/>
          </p:nvSpPr>
          <p:spPr>
            <a:xfrm>
              <a:off x="6567984" y="1086993"/>
              <a:ext cx="1748327" cy="1748790"/>
            </a:xfrm>
            <a:prstGeom prst="ellipse">
              <a:avLst/>
            </a:prstGeom>
            <a:blipFill rotWithShape="1">
              <a:blip r:embed="rId3">
                <a:alphaModFix/>
              </a:blip>
              <a:stretch>
                <a:fillRect b="0" l="-38998" r="-38997"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49"/>
            <p:cNvSpPr/>
            <p:nvPr/>
          </p:nvSpPr>
          <p:spPr>
            <a:xfrm>
              <a:off x="8305660" y="1526407"/>
              <a:ext cx="2463941" cy="80597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9"/>
            <p:cNvSpPr txBox="1"/>
            <p:nvPr/>
          </p:nvSpPr>
          <p:spPr>
            <a:xfrm>
              <a:off x="8305660" y="1526407"/>
              <a:ext cx="2463941" cy="805977"/>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4800"/>
                <a:buFont typeface="Calibri"/>
                <a:buNone/>
              </a:pPr>
              <a:r>
                <a:t/>
              </a:r>
              <a:endParaRPr sz="4800">
                <a:solidFill>
                  <a:srgbClr val="C55A11"/>
                </a:solidFill>
                <a:latin typeface="Calibri"/>
                <a:ea typeface="Calibri"/>
                <a:cs typeface="Calibri"/>
                <a:sym typeface="Calibri"/>
              </a:endParaRPr>
            </a:p>
          </p:txBody>
        </p:sp>
        <p:sp>
          <p:nvSpPr>
            <p:cNvPr id="509" name="Google Shape;509;p49"/>
            <p:cNvSpPr/>
            <p:nvPr/>
          </p:nvSpPr>
          <p:spPr>
            <a:xfrm>
              <a:off x="6567984" y="3856939"/>
              <a:ext cx="1748327" cy="1748790"/>
            </a:xfrm>
            <a:prstGeom prst="ellipse">
              <a:avLst/>
            </a:prstGeom>
            <a:blipFill rotWithShape="1">
              <a:blip r:embed="rId4">
                <a:alphaModFix/>
              </a:blip>
              <a:stretch>
                <a:fillRect b="-16998" l="0" r="0" t="-16997"/>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9"/>
            <p:cNvSpPr/>
            <p:nvPr/>
          </p:nvSpPr>
          <p:spPr>
            <a:xfrm>
              <a:off x="8460269" y="3879570"/>
              <a:ext cx="2340258" cy="169255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9"/>
            <p:cNvSpPr txBox="1"/>
            <p:nvPr/>
          </p:nvSpPr>
          <p:spPr>
            <a:xfrm>
              <a:off x="8460269" y="3879570"/>
              <a:ext cx="2340258" cy="1692554"/>
            </a:xfrm>
            <a:prstGeom prst="rect">
              <a:avLst/>
            </a:prstGeom>
            <a:noFill/>
            <a:ln>
              <a:noFill/>
            </a:ln>
          </p:spPr>
          <p:txBody>
            <a:bodyPr anchorCtr="0" anchor="ctr" bIns="74925" lIns="74925" spcFirstLastPara="1" rIns="74925" wrap="square" tIns="74925">
              <a:noAutofit/>
            </a:bodyPr>
            <a:lstStyle/>
            <a:p>
              <a:pPr indent="0" lvl="0" marL="0" marR="0" rtl="0" algn="l">
                <a:lnSpc>
                  <a:spcPct val="90000"/>
                </a:lnSpc>
                <a:spcBef>
                  <a:spcPts val="0"/>
                </a:spcBef>
                <a:spcAft>
                  <a:spcPts val="0"/>
                </a:spcAft>
                <a:buClr>
                  <a:schemeClr val="dk1"/>
                </a:buClr>
                <a:buSzPts val="5900"/>
                <a:buFont typeface="Calibri"/>
                <a:buNone/>
              </a:pPr>
              <a:r>
                <a:t/>
              </a:r>
              <a:endParaRPr sz="5900">
                <a:solidFill>
                  <a:srgbClr val="C55A1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2023-02-20T06:54:59Z</dcterms:created>
  <dc:creator>Microsoft account</dc:creator>
</cp:coreProperties>
</file>