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72" r:id="rId1"/>
  </p:sldMasterIdLst>
  <p:sldIdLst>
    <p:sldId id="302" r:id="rId2"/>
    <p:sldId id="303" r:id="rId3"/>
    <p:sldId id="304" r:id="rId4"/>
    <p:sldId id="305" r:id="rId5"/>
    <p:sldId id="306" r:id="rId6"/>
    <p:sldId id="307" r:id="rId7"/>
    <p:sldId id="308" r:id="rId8"/>
    <p:sldId id="314" r:id="rId9"/>
    <p:sldId id="315" r:id="rId10"/>
    <p:sldId id="313" r:id="rId11"/>
  </p:sldIdLst>
  <p:sldSz cx="9144000" cy="6858000" type="screen4x3"/>
  <p:notesSz cx="7315200" cy="9601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C31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2" autoAdjust="0"/>
    <p:restoredTop sz="94660"/>
  </p:normalViewPr>
  <p:slideViewPr>
    <p:cSldViewPr>
      <p:cViewPr varScale="1">
        <p:scale>
          <a:sx n="70" d="100"/>
          <a:sy n="70" d="100"/>
        </p:scale>
        <p:origin x="-11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06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68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70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05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6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7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4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73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47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4240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4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2781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99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74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A2BA16E-6E7C-494A-8844-541D67BBDA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90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1066800"/>
            <a:ext cx="7650956" cy="62622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GRUNTL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R ME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ХА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NIK</a:t>
            </a:r>
            <a:r>
              <a:rPr lang="ru-RU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А</a:t>
            </a:r>
            <a:r>
              <a:rPr lang="en-US" sz="3200" b="1" dirty="0" smtClean="0">
                <a:solidFill>
                  <a:srgbClr val="FF0000"/>
                </a:solidFill>
                <a:latin typeface="Bell MT" panose="02020503060305020303" pitchFamily="18" charset="0"/>
              </a:rPr>
              <a:t>SI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4826324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12-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r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Transport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ustuvorligi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 descr="ÐÐ°ÑÑÐ¸Ð½ÐºÐ¸ Ð¿Ð¾ Ð·Ð°Ð¿ÑÐ¾ÑÑ soil mechanics and geology ic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32"/>
          <a:stretch/>
        </p:blipFill>
        <p:spPr bwMode="auto">
          <a:xfrm>
            <a:off x="4685447" y="1963373"/>
            <a:ext cx="3912453" cy="2634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73" y="1998147"/>
            <a:ext cx="3915074" cy="25992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542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12-</a:t>
            </a:r>
            <a:r>
              <a:rPr lang="en-US" sz="24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mavzu</a:t>
            </a:r>
            <a:endParaRPr lang="en-US" sz="24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ctr"/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Transport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zaminining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4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ustuvorligi</a:t>
            </a:r>
            <a:r>
              <a:rPr lang="en-US" sz="24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400" b="1" i="1" dirty="0"/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21957" y="2743200"/>
            <a:ext cx="765777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Reja</a:t>
            </a:r>
            <a:r>
              <a:rPr lang="ru-RU" sz="2400" b="1" dirty="0">
                <a:solidFill>
                  <a:srgbClr val="0070C0"/>
                </a:solidFill>
                <a:latin typeface="Calibri" pitchFamily="34" charset="0"/>
              </a:rPr>
              <a:t>: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zaminidagi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kuchlanganlik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holati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.</a:t>
            </a:r>
          </a:p>
          <a:p>
            <a:pPr marL="457200" indent="-457200">
              <a:buAutoNum type="arabicPeriod"/>
            </a:pP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Zamindagi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gruntlarning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mustahkamligi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</a:p>
          <a:p>
            <a:endParaRPr lang="ru-RU" sz="2400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r>
              <a:rPr lang="en-US" sz="2400" b="1" dirty="0" err="1" smtClean="0">
                <a:solidFill>
                  <a:srgbClr val="0070C0"/>
                </a:solidFill>
                <a:latin typeface="Calibri" pitchFamily="34" charset="0"/>
              </a:rPr>
              <a:t>Tayanch</a:t>
            </a:r>
            <a:r>
              <a:rPr lang="en-US" sz="2400" b="1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so’z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va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Calibri" pitchFamily="34" charset="0"/>
              </a:rPr>
              <a:t>iboralar</a:t>
            </a:r>
            <a:r>
              <a:rPr lang="en-US" sz="2400" b="1" dirty="0">
                <a:solidFill>
                  <a:srgbClr val="0070C0"/>
                </a:solidFill>
                <a:latin typeface="Calibri" pitchFamily="34" charset="0"/>
              </a:rPr>
              <a:t>: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Inshoot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zamin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gruntlar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kuchlanganlik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holati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r>
              <a:rPr lang="ru-RU" sz="2400" dirty="0" smtClean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kuchlanish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normal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kuchlanish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urinma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kuchlanish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kapillyar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bosim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alibri" pitchFamily="34" charset="0"/>
              </a:rPr>
              <a:t>g’ovaklardagi</a:t>
            </a:r>
            <a:r>
              <a:rPr lang="en-US" sz="2400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Calibri" pitchFamily="34" charset="0"/>
              </a:rPr>
              <a:t>bosim</a:t>
            </a:r>
            <a:r>
              <a:rPr lang="en-US" sz="2400" dirty="0" smtClean="0">
                <a:solidFill>
                  <a:srgbClr val="0070C0"/>
                </a:solidFill>
                <a:latin typeface="Calibri" pitchFamily="34" charset="0"/>
              </a:rPr>
              <a:t>.</a:t>
            </a:r>
            <a:endParaRPr lang="ru-RU" sz="24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1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0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0757" y="1066800"/>
            <a:ext cx="79415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qo’yilgan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kuchlanganlik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Bu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kuchlanganlik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xarakterlanadi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     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deb,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ma’lum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aytiladi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ikki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iborat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 Normal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-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perpendikulyar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zichlanish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Urunma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tekis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bo’ylab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nisbatan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AutoShape 2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8" descr="ÐÐ°ÑÑÐ¸Ð½ÐºÐ¸ Ð¿Ð¾ Ð·Ð°Ð¿ÑÐ¾ÑÑ soil mechanics icon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225" y="3936345"/>
            <a:ext cx="2988575" cy="2235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7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8454" y="1123950"/>
            <a:ext cx="801974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biror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nuqtasida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1.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Tashqi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tushayotgan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2.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og’irligidan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3.	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donalari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zarralarining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bog’liqligidan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4.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Kapillyar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;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5.	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G’ovaklardagi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048000"/>
            <a:ext cx="3902975" cy="29199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404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295400"/>
            <a:ext cx="807719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Zamindagi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qoyilayotgan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miqdoriga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bog’liqdir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ko’rsatkichlar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Baholash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mezoni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zahira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u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quydagicha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Sp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siljishga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ifoda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S= P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φ+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C</a:t>
            </a:r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δ</a:t>
            </a:r>
          </a:p>
          <a:p>
            <a:pPr algn="just"/>
            <a:endParaRPr lang="el-GR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l-GR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τ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urinma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;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559" y="2819401"/>
            <a:ext cx="1323341" cy="82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816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2925" y="1625409"/>
            <a:ext cx="83438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oshishi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bilan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zahira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koeffitsienti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ko’paya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boshlaydi.Bunda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1-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&lt; 1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ta’minlanmagan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urinma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kuchlanishdan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2-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 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Kzah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=1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turg’un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holatda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lekin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emas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3-holat: </a:t>
            </a:r>
          </a:p>
          <a:p>
            <a:pPr algn="just"/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Kzah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&gt;1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Grunt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gruntning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qarshiligi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sp>
        <p:nvSpPr>
          <p:cNvPr id="2" name="Rectangle 37"/>
          <p:cNvSpPr>
            <a:spLocks noChangeArrowheads="1"/>
          </p:cNvSpPr>
          <p:nvPr/>
        </p:nvSpPr>
        <p:spPr bwMode="auto">
          <a:xfrm>
            <a:off x="152400" y="1524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487" y="2364816"/>
            <a:ext cx="1228725" cy="767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72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qobig’ida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ba’zi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natijasida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o’pirilishlar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karst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deyiladi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Karst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so’zi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Bolqon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yarim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orolidagi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Karst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tog’idan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olingan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bo’lib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o’pirilish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degan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ma’noni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anglatadi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Karst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cho’kindi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-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dolomit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gips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angidrid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tuzlari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boshqa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Karst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quydagi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sharoit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kerak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qatlamlarining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2)Tog’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xil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kenglikdagi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3)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orqali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singishi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tekis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oz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qiya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bo’lishi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 4)Tog’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ta’sir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mavjudligi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kimyo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tarkibi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9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yoriqlar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o’tkazuvchanligi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bo’ladi.Agarda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jinslarining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qalinligi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qanchalik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kichik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ularda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katta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bo’shliqlar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bo’lmaydi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Karst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2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turga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bo’linadi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1)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Ochiq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karst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qachonki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karstlnuvchi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yer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bo’lsa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bo’ladi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</a:p>
          <a:p>
            <a:pPr algn="just"/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  </a:t>
            </a:r>
            <a:endParaRPr lang="ru-RU" sz="2000" b="1" i="1" dirty="0" smtClean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endParaRPr lang="ru-RU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2)</a:t>
            </a:r>
            <a:r>
              <a:rPr lang="en-US" sz="20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Yopiq</a:t>
            </a:r>
            <a:r>
              <a:rPr lang="en-US" sz="20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karst –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qachonki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karstlanuvchi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ustida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suvda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erimaydigan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tog’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jinslari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joylashganda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ro’y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2000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beradi</a:t>
            </a:r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</a:p>
          <a:p>
            <a:pPr algn="just"/>
            <a:r>
              <a:rPr lang="en-US" sz="2000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endParaRPr lang="en-US" sz="20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362200"/>
            <a:ext cx="1323976" cy="76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047" y="3810000"/>
            <a:ext cx="3676650" cy="1437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659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46847" y="990600"/>
            <a:ext cx="807719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loyihalashda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qurilishda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duch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kelish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hisobga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olish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rivojlanish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tezligini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maydononi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zarur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Biznig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Respublikamizda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Zarafshon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Qashqadaryo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vodiysida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shuningdek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Chotqol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daryo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vodiylarida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ko’plab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uchraydi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Agar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hodisasi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umumiy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50%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va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undan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ko’pni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tashkil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etsa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,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bu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joylarda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inshootlarni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qurish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man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etiladi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  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tarqalgan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darajasini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aniqlashda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Z.A.Makeev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tasnifidan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foydalanish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mumkin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Bu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tasnifga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asosan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joylarning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darajasi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3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turkumga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bo‘linadi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:</a:t>
            </a: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1.Juda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mustahkam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bo‘lmagan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- 1 km2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5-10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tagacha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karst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bo‘shliq-lari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bo‘ladi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2.Mustahkam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bo‘lmagan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– 1 km2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-da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har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5 ta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bo‘ladi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</a:t>
            </a:r>
          </a:p>
          <a:p>
            <a:pPr algn="just"/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  <a:p>
            <a:pPr algn="just"/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3.Mustahkam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maydon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- 1 km2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yuzada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20-50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yil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mobaynida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bitta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chuqurlik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hosil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b="1" i="1" dirty="0" err="1">
                <a:solidFill>
                  <a:srgbClr val="0070C0"/>
                </a:solidFill>
                <a:latin typeface="Bell MT" panose="02020503060305020303" pitchFamily="18" charset="0"/>
              </a:rPr>
              <a:t>bo‘ladi</a:t>
            </a:r>
            <a:r>
              <a:rPr lang="en-US" b="1" i="1" dirty="0">
                <a:solidFill>
                  <a:srgbClr val="0070C0"/>
                </a:solidFill>
                <a:latin typeface="Bell MT" panose="02020503060305020303" pitchFamily="18" charset="0"/>
              </a:rPr>
              <a:t>. </a:t>
            </a:r>
            <a:endParaRPr lang="en-US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309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5566" y="2676614"/>
            <a:ext cx="80771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E`tiboringiz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uchun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 </a:t>
            </a:r>
            <a:r>
              <a:rPr lang="en-US" sz="3600" b="1" i="1" dirty="0" err="1" smtClean="0">
                <a:solidFill>
                  <a:srgbClr val="0070C0"/>
                </a:solidFill>
                <a:latin typeface="Bell MT" panose="02020503060305020303" pitchFamily="18" charset="0"/>
              </a:rPr>
              <a:t>rahmat</a:t>
            </a:r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!</a:t>
            </a:r>
          </a:p>
          <a:p>
            <a:pPr algn="just"/>
            <a:r>
              <a:rPr lang="en-US" sz="3600" b="1" i="1" dirty="0" smtClean="0">
                <a:solidFill>
                  <a:srgbClr val="0070C0"/>
                </a:solidFill>
                <a:latin typeface="Bell MT" panose="02020503060305020303" pitchFamily="18" charset="0"/>
              </a:rPr>
              <a:t>Thanks for attention!</a:t>
            </a:r>
            <a:endParaRPr lang="en-US" sz="3600" b="1" i="1" dirty="0">
              <a:solidFill>
                <a:srgbClr val="0070C0"/>
              </a:solidFill>
              <a:latin typeface="Bell MT" panose="02020503060305020303" pitchFamily="18" charset="0"/>
            </a:endParaRPr>
          </a:p>
        </p:txBody>
      </p:sp>
      <p:sp>
        <p:nvSpPr>
          <p:cNvPr id="3" name="Лента лицом вверх 2"/>
          <p:cNvSpPr/>
          <p:nvPr/>
        </p:nvSpPr>
        <p:spPr>
          <a:xfrm>
            <a:off x="276225" y="0"/>
            <a:ext cx="8610600" cy="766484"/>
          </a:xfrm>
          <a:prstGeom prst="ribbon2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1531144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Furkat\Desktop\Таш автодор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6"/>
          <a:stretch/>
        </p:blipFill>
        <p:spPr bwMode="auto">
          <a:xfrm>
            <a:off x="6934200" y="144978"/>
            <a:ext cx="717550" cy="60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28047" y="117969"/>
            <a:ext cx="4114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>
                <a:solidFill>
                  <a:srgbClr val="0070C0"/>
                </a:solidFill>
                <a:latin typeface="Calibri" pitchFamily="34" charset="0"/>
              </a:rPr>
              <a:t>TOSHKENT AVTOMOBIL YO‘LLARINI LOYIHALASH, QURISH VA EKSPLUATATSIYASI INSTITUTI</a:t>
            </a:r>
            <a:endParaRPr lang="ru-RU" sz="1100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76200" y="6172200"/>
            <a:ext cx="5410200" cy="602747"/>
          </a:xfrm>
          <a:prstGeom prst="horizontalScroll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Ma`ruzachi</a:t>
            </a:r>
            <a:r>
              <a:rPr lang="en-US" dirty="0" smtClean="0"/>
              <a:t>:        </a:t>
            </a:r>
            <a:r>
              <a:rPr lang="en-US" dirty="0" err="1" smtClean="0"/>
              <a:t>U.Mansurov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82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6247</TotalTime>
  <Words>743</Words>
  <Application>Microsoft Office PowerPoint</Application>
  <PresentationFormat>Экран (4:3)</PresentationFormat>
  <Paragraphs>88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Легкий дым</vt:lpstr>
      <vt:lpstr>GRUNTLАR MEХАNIKАSI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University of Richmond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Renewable Energy Sources</dc:title>
  <dc:creator>Chris Stevenson</dc:creator>
  <cp:lastModifiedBy>Furkat</cp:lastModifiedBy>
  <cp:revision>547</cp:revision>
  <dcterms:created xsi:type="dcterms:W3CDTF">2006-03-22T15:31:24Z</dcterms:created>
  <dcterms:modified xsi:type="dcterms:W3CDTF">2019-06-04T13:38:24Z</dcterms:modified>
</cp:coreProperties>
</file>