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72" r:id="rId1"/>
  </p:sldMasterIdLst>
  <p:sldIdLst>
    <p:sldId id="302" r:id="rId2"/>
    <p:sldId id="303" r:id="rId3"/>
    <p:sldId id="314" r:id="rId4"/>
    <p:sldId id="304" r:id="rId5"/>
    <p:sldId id="306" r:id="rId6"/>
    <p:sldId id="315" r:id="rId7"/>
    <p:sldId id="307" r:id="rId8"/>
    <p:sldId id="308" r:id="rId9"/>
    <p:sldId id="309" r:id="rId10"/>
    <p:sldId id="312" r:id="rId11"/>
    <p:sldId id="313" r:id="rId12"/>
  </p:sldIdLst>
  <p:sldSz cx="9144000" cy="6858000" type="screen4x3"/>
  <p:notesSz cx="7315200" cy="96012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C31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12" autoAdjust="0"/>
    <p:restoredTop sz="94660"/>
  </p:normalViewPr>
  <p:slideViewPr>
    <p:cSldViewPr>
      <p:cViewPr>
        <p:scale>
          <a:sx n="50" d="100"/>
          <a:sy n="50" d="100"/>
        </p:scale>
        <p:origin x="-1728" y="-5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9069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8468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3070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5053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5615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376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2453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292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2739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47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42407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044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2781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3216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0992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8749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6904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38200" y="1066800"/>
            <a:ext cx="7650956" cy="626220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GRUNTL</a:t>
            </a:r>
            <a:r>
              <a:rPr lang="ru-RU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А</a:t>
            </a:r>
            <a:r>
              <a:rPr lang="en-US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R ME</a:t>
            </a:r>
            <a:r>
              <a:rPr lang="ru-RU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ХА</a:t>
            </a:r>
            <a:r>
              <a:rPr lang="en-US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NIK</a:t>
            </a:r>
            <a:r>
              <a:rPr lang="ru-RU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А</a:t>
            </a:r>
            <a:r>
              <a:rPr lang="en-US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SI</a:t>
            </a:r>
            <a:endParaRPr lang="ru-RU" sz="2000" b="1" dirty="0">
              <a:solidFill>
                <a:srgbClr val="C00000"/>
              </a:solidFill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38200" y="4826324"/>
            <a:ext cx="79415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4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14-</a:t>
            </a:r>
            <a:r>
              <a:rPr lang="en-US" sz="24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mavzu</a:t>
            </a:r>
            <a:endParaRPr lang="en-US" sz="24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r"/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zaminidagi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mustaxkamlik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darajasini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baholash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  <a:endParaRPr lang="ru-RU" sz="2400" b="1" i="1" dirty="0"/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pic>
        <p:nvPicPr>
          <p:cNvPr id="10" name="Picture 2" descr="ÐÐ°ÑÑÐ¸Ð½ÐºÐ¸ Ð¿Ð¾ Ð·Ð°Ð¿ÑÐ¾ÑÑ soil mechanics and geology icon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732"/>
          <a:stretch/>
        </p:blipFill>
        <p:spPr bwMode="auto">
          <a:xfrm>
            <a:off x="4685447" y="1963373"/>
            <a:ext cx="3912453" cy="26340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373" y="1998147"/>
            <a:ext cx="3915074" cy="259925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5542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0757" y="1066800"/>
            <a:ext cx="79415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14-</a:t>
            </a:r>
            <a:r>
              <a:rPr lang="en-US" sz="24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mavzu</a:t>
            </a:r>
            <a:endParaRPr lang="en-US" sz="24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ctr"/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zaminidagi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mustaxkamlik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darajasini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baholash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  <a:endParaRPr lang="ru-RU" sz="2400" b="1" i="1" dirty="0"/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856560" y="2318589"/>
            <a:ext cx="7657771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>
                <a:solidFill>
                  <a:srgbClr val="0070C0"/>
                </a:solidFill>
                <a:latin typeface="Calibri" pitchFamily="34" charset="0"/>
              </a:rPr>
              <a:t>Reja</a:t>
            </a:r>
            <a:r>
              <a:rPr lang="ru-RU" sz="2400" b="1" dirty="0">
                <a:solidFill>
                  <a:srgbClr val="0070C0"/>
                </a:solidFill>
                <a:latin typeface="Calibri" pitchFamily="34" charset="0"/>
              </a:rPr>
              <a:t>:</a:t>
            </a:r>
          </a:p>
          <a:p>
            <a:pPr marL="457200" indent="-457200">
              <a:buAutoNum type="arabicPeriod"/>
            </a:pPr>
            <a:r>
              <a:rPr lang="en-US" sz="2400" dirty="0" err="1" smtClean="0">
                <a:solidFill>
                  <a:srgbClr val="0070C0"/>
                </a:solidFill>
                <a:latin typeface="Calibri" pitchFamily="34" charset="0"/>
              </a:rPr>
              <a:t>Inshoot</a:t>
            </a:r>
            <a:r>
              <a:rPr lang="en-US" sz="2400" dirty="0" smtClean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zaminidagi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gruntlarning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yuk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ko’tara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olish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qobilyati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.</a:t>
            </a:r>
          </a:p>
          <a:p>
            <a:pPr marL="457200" indent="-457200">
              <a:buAutoNum type="arabicPeriod"/>
            </a:pPr>
            <a:r>
              <a:rPr lang="en-US" sz="2400" dirty="0" smtClean="0">
                <a:solidFill>
                  <a:srgbClr val="0070C0"/>
                </a:solidFill>
                <a:latin typeface="Calibri" pitchFamily="34" charset="0"/>
              </a:rPr>
              <a:t>Yuk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ostida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zamin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gruntlari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deformatsiyasining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3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bosqichi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.</a:t>
            </a:r>
          </a:p>
          <a:p>
            <a:pPr marL="457200" indent="-457200">
              <a:buAutoNum type="arabicPeriod"/>
            </a:pPr>
            <a:r>
              <a:rPr lang="en-US" sz="2400" dirty="0" err="1" smtClean="0">
                <a:solidFill>
                  <a:srgbClr val="0070C0"/>
                </a:solidFill>
                <a:latin typeface="Calibri" pitchFamily="34" charset="0"/>
              </a:rPr>
              <a:t>Tik</a:t>
            </a:r>
            <a:r>
              <a:rPr lang="en-US" sz="2400" dirty="0" smtClean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zo’riqishlarni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hisobga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olmagan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holda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inshoot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zaminidagi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gruntlarning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mustahkamlik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darajasini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aniqlash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.</a:t>
            </a:r>
          </a:p>
          <a:p>
            <a:pPr marL="457200" indent="-457200">
              <a:buAutoNum type="arabicPeriod"/>
            </a:pPr>
            <a:r>
              <a:rPr lang="en-US" sz="2400" dirty="0" err="1" smtClean="0">
                <a:solidFill>
                  <a:srgbClr val="0070C0"/>
                </a:solidFill>
                <a:latin typeface="Calibri" pitchFamily="34" charset="0"/>
              </a:rPr>
              <a:t>Tik</a:t>
            </a:r>
            <a:r>
              <a:rPr lang="en-US" sz="2400" dirty="0" smtClean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zo’riqishlarni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hisobga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olgan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holda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inshoot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zaminidagi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gruntlarning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mustahkamlik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darajasini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aniqlash</a:t>
            </a:r>
            <a:r>
              <a:rPr lang="en-US" sz="2400" dirty="0" smtClean="0">
                <a:solidFill>
                  <a:srgbClr val="0070C0"/>
                </a:solidFill>
                <a:latin typeface="Calibri" pitchFamily="34" charset="0"/>
              </a:rPr>
              <a:t>.</a:t>
            </a:r>
            <a:endParaRPr lang="ru-RU" sz="24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2" name="AutoShape 2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207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0757" y="1066800"/>
            <a:ext cx="79415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14-</a:t>
            </a:r>
            <a:r>
              <a:rPr lang="en-US" sz="24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mavzu</a:t>
            </a:r>
            <a:endParaRPr lang="en-US" sz="24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ctr"/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zaminidagi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mustaxkamlik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darajasini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baholash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  <a:endParaRPr lang="ru-RU" sz="2400" b="1" i="1" dirty="0"/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894522" y="2819400"/>
            <a:ext cx="7657771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>
                <a:solidFill>
                  <a:srgbClr val="0070C0"/>
                </a:solidFill>
                <a:latin typeface="Calibri" pitchFamily="34" charset="0"/>
              </a:rPr>
              <a:t>Tayanch</a:t>
            </a:r>
            <a:r>
              <a:rPr lang="en-US" sz="2400" b="1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Calibri" pitchFamily="34" charset="0"/>
              </a:rPr>
              <a:t>so’z</a:t>
            </a:r>
            <a:r>
              <a:rPr lang="en-US" sz="2400" b="1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Calibri" pitchFamily="34" charset="0"/>
              </a:rPr>
              <a:t>va</a:t>
            </a:r>
            <a:r>
              <a:rPr lang="en-US" sz="2400" b="1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Calibri" pitchFamily="34" charset="0"/>
              </a:rPr>
              <a:t>iboralar</a:t>
            </a:r>
            <a:r>
              <a:rPr lang="en-US" sz="2400" b="1" dirty="0">
                <a:solidFill>
                  <a:srgbClr val="0070C0"/>
                </a:solidFill>
                <a:latin typeface="Calibri" pitchFamily="34" charset="0"/>
              </a:rPr>
              <a:t>: </a:t>
            </a:r>
            <a:r>
              <a:rPr lang="en-US" sz="2400" b="1" dirty="0" err="1">
                <a:solidFill>
                  <a:srgbClr val="0070C0"/>
                </a:solidFill>
                <a:latin typeface="Calibri" pitchFamily="34" charset="0"/>
              </a:rPr>
              <a:t>Insh</a:t>
            </a:r>
            <a:r>
              <a:rPr lang="ru-RU" sz="2400" b="1" dirty="0" err="1">
                <a:solidFill>
                  <a:srgbClr val="0070C0"/>
                </a:solidFill>
                <a:latin typeface="Calibri" pitchFamily="34" charset="0"/>
              </a:rPr>
              <a:t>оо</a:t>
            </a:r>
            <a:r>
              <a:rPr lang="en-US" sz="2400" b="1" dirty="0">
                <a:solidFill>
                  <a:srgbClr val="0070C0"/>
                </a:solidFill>
                <a:latin typeface="Calibri" pitchFamily="34" charset="0"/>
              </a:rPr>
              <a:t>t z</a:t>
            </a:r>
            <a:r>
              <a:rPr lang="ru-RU" sz="2400" b="1" dirty="0">
                <a:solidFill>
                  <a:srgbClr val="0070C0"/>
                </a:solidFill>
                <a:latin typeface="Calibri" pitchFamily="34" charset="0"/>
              </a:rPr>
              <a:t>а</a:t>
            </a:r>
            <a:r>
              <a:rPr lang="en-US" sz="2400" b="1" dirty="0">
                <a:solidFill>
                  <a:srgbClr val="0070C0"/>
                </a:solidFill>
                <a:latin typeface="Calibri" pitchFamily="34" charset="0"/>
              </a:rPr>
              <a:t>mini, </a:t>
            </a:r>
            <a:r>
              <a:rPr lang="en-US" sz="2400" b="1" dirty="0" err="1">
                <a:solidFill>
                  <a:srgbClr val="0070C0"/>
                </a:solidFill>
                <a:latin typeface="Calibri" pitchFamily="34" charset="0"/>
              </a:rPr>
              <a:t>gruntl</a:t>
            </a:r>
            <a:r>
              <a:rPr lang="ru-RU" sz="2400" b="1" dirty="0">
                <a:solidFill>
                  <a:srgbClr val="0070C0"/>
                </a:solidFill>
                <a:latin typeface="Calibri" pitchFamily="34" charset="0"/>
              </a:rPr>
              <a:t>а</a:t>
            </a:r>
            <a:r>
              <a:rPr lang="en-US" sz="2400" b="1" dirty="0" err="1">
                <a:solidFill>
                  <a:srgbClr val="0070C0"/>
                </a:solidFill>
                <a:latin typeface="Calibri" pitchFamily="34" charset="0"/>
              </a:rPr>
              <a:t>rining</a:t>
            </a:r>
            <a:r>
              <a:rPr lang="en-US" sz="2400" b="1" dirty="0">
                <a:solidFill>
                  <a:srgbClr val="0070C0"/>
                </a:solidFill>
                <a:latin typeface="Calibri" pitchFamily="34" charset="0"/>
              </a:rPr>
              <a:t> yuk </a:t>
            </a:r>
            <a:r>
              <a:rPr lang="en-US" sz="2400" b="1" dirty="0" err="1">
                <a:solidFill>
                  <a:srgbClr val="0070C0"/>
                </a:solidFill>
                <a:latin typeface="Calibri" pitchFamily="34" charset="0"/>
              </a:rPr>
              <a:t>ko’t</a:t>
            </a:r>
            <a:r>
              <a:rPr lang="ru-RU" sz="2400" b="1" dirty="0">
                <a:solidFill>
                  <a:srgbClr val="0070C0"/>
                </a:solidFill>
                <a:latin typeface="Calibri" pitchFamily="34" charset="0"/>
              </a:rPr>
              <a:t>а</a:t>
            </a:r>
            <a:r>
              <a:rPr lang="en-US" sz="2400" b="1" dirty="0">
                <a:solidFill>
                  <a:srgbClr val="0070C0"/>
                </a:solidFill>
                <a:latin typeface="Calibri" pitchFamily="34" charset="0"/>
              </a:rPr>
              <a:t>r</a:t>
            </a:r>
            <a:r>
              <a:rPr lang="ru-RU" sz="2400" b="1" dirty="0">
                <a:solidFill>
                  <a:srgbClr val="0070C0"/>
                </a:solidFill>
                <a:latin typeface="Calibri" pitchFamily="34" charset="0"/>
              </a:rPr>
              <a:t>а о</a:t>
            </a:r>
            <a:r>
              <a:rPr lang="en-US" sz="2400" b="1" dirty="0" err="1">
                <a:solidFill>
                  <a:srgbClr val="0070C0"/>
                </a:solidFill>
                <a:latin typeface="Calibri" pitchFamily="34" charset="0"/>
              </a:rPr>
              <a:t>lish</a:t>
            </a:r>
            <a:r>
              <a:rPr lang="en-US" sz="2400" b="1" dirty="0">
                <a:solidFill>
                  <a:srgbClr val="0070C0"/>
                </a:solidFill>
                <a:latin typeface="Calibri" pitchFamily="34" charset="0"/>
              </a:rPr>
              <a:t> q</a:t>
            </a:r>
            <a:r>
              <a:rPr lang="ru-RU" sz="2400" b="1" dirty="0">
                <a:solidFill>
                  <a:srgbClr val="0070C0"/>
                </a:solidFill>
                <a:latin typeface="Calibri" pitchFamily="34" charset="0"/>
              </a:rPr>
              <a:t>о</a:t>
            </a:r>
            <a:r>
              <a:rPr lang="en-US" sz="2400" b="1" dirty="0" err="1">
                <a:solidFill>
                  <a:srgbClr val="0070C0"/>
                </a:solidFill>
                <a:latin typeface="Calibri" pitchFamily="34" charset="0"/>
              </a:rPr>
              <a:t>biliyati</a:t>
            </a:r>
            <a:r>
              <a:rPr lang="en-US" sz="2400" b="1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b="1" dirty="0" err="1">
                <a:solidFill>
                  <a:srgbClr val="0070C0"/>
                </a:solidFill>
                <a:latin typeface="Calibri" pitchFamily="34" charset="0"/>
              </a:rPr>
              <a:t>inshoot</a:t>
            </a:r>
            <a:r>
              <a:rPr lang="en-US" sz="2400" b="1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Calibri" pitchFamily="34" charset="0"/>
              </a:rPr>
              <a:t>cho’kishi</a:t>
            </a:r>
            <a:r>
              <a:rPr lang="en-US" sz="2400" b="1" dirty="0" smtClean="0">
                <a:solidFill>
                  <a:srgbClr val="0070C0"/>
                </a:solidFill>
                <a:latin typeface="Calibri" pitchFamily="34" charset="0"/>
              </a:rPr>
              <a:t>.</a:t>
            </a:r>
            <a:endParaRPr lang="ru-RU" sz="2400" b="1" dirty="0" smtClean="0">
              <a:solidFill>
                <a:srgbClr val="0070C0"/>
              </a:solidFill>
              <a:latin typeface="Calibri" pitchFamily="34" charset="0"/>
            </a:endParaRPr>
          </a:p>
          <a:p>
            <a:endParaRPr lang="en-US" sz="2400" b="1" dirty="0">
              <a:solidFill>
                <a:srgbClr val="0070C0"/>
              </a:solidFill>
              <a:latin typeface="Calibri" pitchFamily="34" charset="0"/>
            </a:endParaRPr>
          </a:p>
          <a:p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Tik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zo’riqishlarni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hisobga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olmagan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holda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inshoot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zaminidagi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gruntlarning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mustahkamlik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darajasi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tik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zo’riqishlarni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hisobga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olgan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holda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inshoot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zaminidagi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gruntlarning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mustahkamlik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darajasi,chetlanish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burchagi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.</a:t>
            </a:r>
          </a:p>
        </p:txBody>
      </p:sp>
      <p:sp>
        <p:nvSpPr>
          <p:cNvPr id="12" name="AutoShape 2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4058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0757" y="1066800"/>
            <a:ext cx="794153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poydevori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tagidagi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juda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oz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yoki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ko’plab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ta’sir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etishi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mumkin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turiga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bog’liq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ta’sir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etganda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grunt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qavatlarida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birdaniga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kuchlanganlik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holati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ro’y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beradi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Hosil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kuchlanish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ta’sir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etganda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grunt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g’ovaklari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kamayishi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evaziga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zichlanish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jarayoni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ro’y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berib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cho’kadi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Bu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jarayonni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gruntlar-ning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ishishini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I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bosqichi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-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zichlanish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bosqichi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deyiladi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prof N.M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Gersevanov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quydagicha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ifodalaydi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</a:p>
          <a:p>
            <a:pPr algn="just"/>
            <a:r>
              <a:rPr lang="en-US" sz="20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Inshootdan</a:t>
            </a:r>
            <a:r>
              <a:rPr lang="en-US" sz="20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tushayotgan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miqdori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sp>
        <p:nvSpPr>
          <p:cNvPr id="2" name="AutoShape 2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4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6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8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51" t="53022" r="45241" b="12912"/>
          <a:stretch/>
        </p:blipFill>
        <p:spPr bwMode="auto">
          <a:xfrm>
            <a:off x="5229225" y="3657600"/>
            <a:ext cx="3409950" cy="23622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27938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42925" y="1295400"/>
            <a:ext cx="8077199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ishlashini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1-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bosqichida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mustahkamligi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ustivorligi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osha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-di. Agar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qo’yiladigan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yana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oshirsak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zichla-nish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jarayoni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bilan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birgalikda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poydevor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chetlarida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siljishlar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ro’y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beradi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Siljishlar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ro’y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berishiga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sabab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poydevorning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zamindagi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ba’zi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birlarida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urinma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kuchlanish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hosil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Natijada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                                                                 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                                          &gt; S 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sharti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bajarilib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grunt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buzila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boshlaydi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Bu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hodisa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siljish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defor-matsiyasi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bilan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bog’liq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doim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turlicha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Ba’zi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hollarda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jarayon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tugallamaydigan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deformatsiyaga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olib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keladi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Bu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hodisaning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boshlanishida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to’g’ri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keladigan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miqdori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P3 =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Pcheg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chegaraviy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deyiladi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yoki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zamindagi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ishlashini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2-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bosqichi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siljish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bosqichi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deyiladi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28167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42925" y="1295400"/>
            <a:ext cx="8077199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Agar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oshirsak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zamindagi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cho’kishi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birdaniga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oshib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ketadi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natijada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grunt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poydevor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tagidan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sitib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chiqadi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ishlashining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bosqichi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3-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bosqich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ya’ni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sitib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chiqarish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bosqichi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yoki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oquvchanlik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bosqichi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deyiladi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Bunga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to’g’ri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keladigan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kriyik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deyiladi.Gruntga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yuqori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kuchlanganlik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holati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ro’y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berib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poydevorning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asosi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bo’ylab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urinma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kuchlanish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qarshilik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qiymatiga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nisbatan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oshib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ketadi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loyihalaganda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qurganda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ro’y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beradigan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kuchlanganlik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holatini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hisobga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olish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ta’sirida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hosil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chokish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zarur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26030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42925" y="1625409"/>
            <a:ext cx="834389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cho’kishi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natijasida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inshootlarda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xavfli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d</a:t>
            </a:r>
            <a:r>
              <a:rPr lang="ru-RU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е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formatsiyalar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ro’y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b</a:t>
            </a:r>
            <a:r>
              <a:rPr lang="ru-RU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е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rishi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mumkin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Shu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sababli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yo’l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qo’yish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mumkin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bilan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ta'sir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etiladiki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grunt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mustahkam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bo’lishi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k</a:t>
            </a:r>
            <a:r>
              <a:rPr lang="ru-RU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е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rak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Yo’l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qo’yish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mumkin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aniqlashda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ham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hisobga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olinadi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Bunda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bo’lishi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mumkin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1)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cho’kishga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juda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ham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ta'sirchan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bo’lsa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u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holda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cho’kish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qiymati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d</a:t>
            </a:r>
            <a:r>
              <a:rPr lang="ru-RU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е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formatsiyaning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I-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bosqichiga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mos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k</a:t>
            </a:r>
            <a:r>
              <a:rPr lang="ru-RU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е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lishi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k</a:t>
            </a:r>
            <a:r>
              <a:rPr lang="ru-RU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е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rak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2) agar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cho’kishiga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unchalik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ta'sirchan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bo’lmasa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u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holda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yuk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ko’tara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olish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qobiliyatidan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to’la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foydalaniladi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Masalan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ko’priklarning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tayanchini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uylarni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qurish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k</a:t>
            </a:r>
            <a:r>
              <a:rPr lang="ru-RU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е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rak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Bu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holda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d</a:t>
            </a:r>
            <a:r>
              <a:rPr lang="ru-RU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е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formatsiyaning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ikki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bosqichidagi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mos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k</a:t>
            </a:r>
            <a:r>
              <a:rPr lang="ru-RU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е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sp>
        <p:nvSpPr>
          <p:cNvPr id="2" name="Rectangle 37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0727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46847" y="990600"/>
            <a:ext cx="8077199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3) agar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har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qanday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d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е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formatsiyalarga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yo’l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qo’ya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oladigan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bo’lsa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u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holda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d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е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formatsiyaning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bosqichidagi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mos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ravishda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o’zgarishi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mumkin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	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b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е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riladigan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qaysiki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ta'sirida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zaminidagi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h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е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qanday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buzilishi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ro’y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b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е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rmaydigan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xavfsiz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d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е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yiladi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u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quyidagi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ifoda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orqali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topiladi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endParaRPr lang="ru-RU" sz="2400" b="1" i="1" dirty="0" smtClean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endParaRPr lang="ru-RU" sz="24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endParaRPr lang="en-US" sz="24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h</a:t>
            </a:r>
            <a:r>
              <a:rPr lang="ru-RU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чук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-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poyd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е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vorning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chuqurligi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  <a:p>
            <a:pPr algn="just"/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С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w-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tutashuvchanlik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yoki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bog’lilik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-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ichki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ishqalanish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koeffitsi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е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nti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  <a:endParaRPr lang="en-US" sz="24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4346" y="3555934"/>
            <a:ext cx="5104594" cy="11726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69969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61974" y="910853"/>
            <a:ext cx="8077199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ishlashining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bosqichda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ko’rib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o’tgan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shuningd</a:t>
            </a:r>
            <a:r>
              <a:rPr lang="ru-RU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е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k,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birinchi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kritik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nuqtaga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mos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k</a:t>
            </a:r>
            <a:r>
              <a:rPr lang="ru-RU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е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luvchi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boshlang’ich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kritik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d</a:t>
            </a:r>
            <a:r>
              <a:rPr lang="ru-RU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е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qiymatidan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ta'sirida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faqat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zichlanish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d</a:t>
            </a:r>
            <a:r>
              <a:rPr lang="ru-RU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е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formatsiyasi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ro’y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b</a:t>
            </a:r>
            <a:r>
              <a:rPr lang="ru-RU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е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esa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zamin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uchun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xavfsizdir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Ikkinchi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kritik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nuqtaga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mos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k</a:t>
            </a:r>
            <a:r>
              <a:rPr lang="ru-RU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е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luvchi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ta'sir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etganda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yuk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ko’tara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olish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qobiliyati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yo’qoladi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esa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yuqori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kritik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d</a:t>
            </a:r>
            <a:r>
              <a:rPr lang="ru-RU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е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Boshlang’ich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kritik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quyidagi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ifoda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orqali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aniqlanadi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endParaRPr lang="ru-RU" sz="2000" b="1" i="1" dirty="0" smtClean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endParaRPr lang="ru-RU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endParaRPr lang="ru-RU" sz="2000" b="1" i="1" dirty="0" smtClean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endParaRPr lang="ru-RU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Zmax-gruntning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yuqori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muvozanat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holati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ro’y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b</a:t>
            </a:r>
            <a:r>
              <a:rPr lang="ru-RU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е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radigan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chuqurligi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Qurilish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m</a:t>
            </a:r>
            <a:r>
              <a:rPr lang="ru-RU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е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qoidalariga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asosan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yuqori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muvozanat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holati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chuqurligi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5762" y="3629022"/>
            <a:ext cx="7383411" cy="1285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4212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90551" y="1143000"/>
            <a:ext cx="8077199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uchun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yuqori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kritik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d</a:t>
            </a:r>
            <a:r>
              <a:rPr lang="ru-RU" b="1" i="1" dirty="0">
                <a:solidFill>
                  <a:srgbClr val="0070C0"/>
                </a:solidFill>
                <a:latin typeface="Bell MT" panose="02020503060305020303" pitchFamily="18" charset="0"/>
              </a:rPr>
              <a:t>е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yilganda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shunday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qiymati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tushuniladi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butunlay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yuqori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muvozanat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holati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ro’y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b</a:t>
            </a:r>
            <a:r>
              <a:rPr lang="ru-RU" b="1" i="1" dirty="0">
                <a:solidFill>
                  <a:srgbClr val="0070C0"/>
                </a:solidFill>
                <a:latin typeface="Bell MT" panose="02020503060305020303" pitchFamily="18" charset="0"/>
              </a:rPr>
              <a:t>е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yuqori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kritik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Prandtl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R</a:t>
            </a:r>
            <a:r>
              <a:rPr lang="ru-RU" b="1" i="1" dirty="0">
                <a:solidFill>
                  <a:srgbClr val="0070C0"/>
                </a:solidFill>
                <a:latin typeface="Bell MT" panose="02020503060305020303" pitchFamily="18" charset="0"/>
              </a:rPr>
              <a:t>е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ysn</a:t>
            </a:r>
            <a:r>
              <a:rPr lang="ru-RU" b="1" i="1" dirty="0">
                <a:solidFill>
                  <a:srgbClr val="0070C0"/>
                </a:solidFill>
                <a:latin typeface="Bell MT" panose="02020503060305020303" pitchFamily="18" charset="0"/>
              </a:rPr>
              <a:t>е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tomonidan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quyidagicha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ifodada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aniqlash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tavsif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etilgan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endParaRPr lang="ru-RU" b="1" i="1" dirty="0" smtClean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endParaRPr lang="ru-RU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endParaRPr lang="en-US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V.V.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Sokovskiy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uchburchak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ta'siri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ta'sir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etuvchi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yuk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ostidagi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C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larga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uchun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yuqori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kritik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miqdorini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aniqlashni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quyidagi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ifodasini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tavsif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etadi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                          </a:t>
            </a:r>
            <a:endParaRPr lang="ru-RU" b="1" i="1" dirty="0" smtClean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endParaRPr lang="ru-RU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endParaRPr lang="en-US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-yuk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ko’tarish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koeffitsi</a:t>
            </a:r>
            <a:r>
              <a:rPr lang="ru-RU" b="1" i="1" dirty="0">
                <a:solidFill>
                  <a:srgbClr val="0070C0"/>
                </a:solidFill>
                <a:latin typeface="Bell MT" panose="02020503060305020303" pitchFamily="18" charset="0"/>
              </a:rPr>
              <a:t>е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nti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zichligi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xususiyatlariga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bog’liq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chizmadan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olinadi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endParaRPr lang="en-US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1819" y="2361783"/>
            <a:ext cx="6511166" cy="90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4252" y="4038600"/>
            <a:ext cx="4449536" cy="57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02167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55566" y="2676614"/>
            <a:ext cx="80771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E`tiboringiz</a:t>
            </a:r>
            <a:r>
              <a:rPr lang="en-US" sz="36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36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uchun</a:t>
            </a:r>
            <a:r>
              <a:rPr lang="en-US" sz="36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36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rahmat</a:t>
            </a:r>
            <a:r>
              <a:rPr lang="en-US" sz="36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!</a:t>
            </a:r>
          </a:p>
          <a:p>
            <a:pPr algn="just"/>
            <a:r>
              <a:rPr lang="en-US" sz="36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Thanks for attention!</a:t>
            </a:r>
            <a:endParaRPr lang="en-US" sz="36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58270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6248</TotalTime>
  <Words>889</Words>
  <Application>Microsoft Office PowerPoint</Application>
  <PresentationFormat>Экран (4:3)</PresentationFormat>
  <Paragraphs>77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Легкий дым</vt:lpstr>
      <vt:lpstr>GRUNTLАR MEХАNIKАSI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University of Richmond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Renewable Energy Sources</dc:title>
  <dc:creator>Chris Stevenson</dc:creator>
  <cp:lastModifiedBy>Furkat</cp:lastModifiedBy>
  <cp:revision>547</cp:revision>
  <dcterms:created xsi:type="dcterms:W3CDTF">2006-03-22T15:31:24Z</dcterms:created>
  <dcterms:modified xsi:type="dcterms:W3CDTF">2019-06-04T13:58:59Z</dcterms:modified>
</cp:coreProperties>
</file>