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60" r:id="rId2"/>
  </p:sldMasterIdLst>
  <p:notesMasterIdLst>
    <p:notesMasterId r:id="rId5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ipTi1vs+LfP6l5CaQAK0ICPUjCH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46F2F58-52DA-49A1-8A6A-89B7C4BA675A}">
  <a:tblStyle styleId="{446F2F58-52DA-49A1-8A6A-89B7C4BA675A}"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809FC331-8277-44D1-B0B2-0D5EAEF51004}"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b="off" i="off"/>
      <a:tcStyle>
        <a:tcBdr/>
        <a:fill>
          <a:solidFill>
            <a:srgbClr val="D0DEEF"/>
          </a:solidFill>
        </a:fill>
      </a:tcStyle>
    </a:band1H>
    <a:band2H>
      <a:tcTxStyle b="off" i="off"/>
      <a:tcStyle>
        <a:tcBdr/>
      </a:tcStyle>
    </a:band2H>
    <a:band1V>
      <a:tcTxStyle b="off" i="off"/>
      <a:tcStyle>
        <a:tcBdr/>
        <a:fill>
          <a:solidFill>
            <a:srgbClr val="D0DEEF"/>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78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1" name="Google Shape;16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2" name="Google Shape;16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5" name="Google Shape;18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3" name="Google Shape;19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6" name="Google Shape;20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2" name="Google Shape;212;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0" name="Google Shape;22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8" name="Google Shape;22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3" name="Google Shape;23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8" name="Google Shape;23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5" name="Google Shape;24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0" name="Google Shape;25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6" name="Google Shape;25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Google Shape;262;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3" name="Google Shape;26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0" name="Google Shape;270;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5" name="Google Shape;275;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2" name="Google Shape;28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9" name="Google Shape;289;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6" name="Google Shape;296;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5" name="Google Shape;305;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3" name="Google Shape;313;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4" name="Google Shape;324;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2" name="Google Shape;33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9" name="Google Shape;33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5" name="Google Shape;34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2" name="Google Shape;352;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2" name="Google Shape;362;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1" name="Google Shape;39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2" name="Google Shape;402;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9" name="Google Shape;409;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8" name="Google Shape;418;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6" name="Google Shape;426;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2" name="Google Shape;432;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9" name="Google Shape;43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45" name="Google Shape;445;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1" name="Google Shape;451;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8" name="Google Shape;458;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65" name="Google Shape;465;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2" name="Google Shape;472;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2" name="Google Shape;482;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1" name="Google Shape;491;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1" name="Google Shape;501;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11" name="Google Shape;511;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20" name="Google Shape;520;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29" name="Google Shape;52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38" name="Google Shape;538;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5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44" name="Google Shape;544;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5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5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5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6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6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6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6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6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6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6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6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6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6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6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6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66"/>
          <p:cNvSpPr>
            <a:spLocks noGrp="1"/>
          </p:cNvSpPr>
          <p:nvPr>
            <p:ph type="pic" idx="2"/>
          </p:nvPr>
        </p:nvSpPr>
        <p:spPr>
          <a:xfrm>
            <a:off x="5183188" y="987425"/>
            <a:ext cx="6172200" cy="4873625"/>
          </a:xfrm>
          <a:prstGeom prst="rect">
            <a:avLst/>
          </a:prstGeom>
          <a:noFill/>
          <a:ln>
            <a:noFill/>
          </a:ln>
        </p:spPr>
      </p:sp>
      <p:sp>
        <p:nvSpPr>
          <p:cNvPr id="68" name="Google Shape;68;p6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6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6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6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90"/>
        <p:cNvGrpSpPr/>
        <p:nvPr/>
      </p:nvGrpSpPr>
      <p:grpSpPr>
        <a:xfrm>
          <a:off x="0" y="0"/>
          <a:ext cx="0" cy="0"/>
          <a:chOff x="0" y="0"/>
          <a:chExt cx="0" cy="0"/>
        </a:xfrm>
      </p:grpSpPr>
      <p:sp>
        <p:nvSpPr>
          <p:cNvPr id="91" name="Google Shape;91;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5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96"/>
        <p:cNvGrpSpPr/>
        <p:nvPr/>
      </p:nvGrpSpPr>
      <p:grpSpPr>
        <a:xfrm>
          <a:off x="0" y="0"/>
          <a:ext cx="0" cy="0"/>
          <a:chOff x="0" y="0"/>
          <a:chExt cx="0" cy="0"/>
        </a:xfrm>
      </p:grpSpPr>
      <p:sp>
        <p:nvSpPr>
          <p:cNvPr id="97" name="Google Shape;97;p5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5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9" name="Google Shape;9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102"/>
        <p:cNvGrpSpPr/>
        <p:nvPr/>
      </p:nvGrpSpPr>
      <p:grpSpPr>
        <a:xfrm>
          <a:off x="0" y="0"/>
          <a:ext cx="0" cy="0"/>
          <a:chOff x="0" y="0"/>
          <a:chExt cx="0" cy="0"/>
        </a:xfrm>
      </p:grpSpPr>
      <p:sp>
        <p:nvSpPr>
          <p:cNvPr id="103" name="Google Shape;103;p6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6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05" name="Google Shape;105;p6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6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6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108"/>
        <p:cNvGrpSpPr/>
        <p:nvPr/>
      </p:nvGrpSpPr>
      <p:grpSpPr>
        <a:xfrm>
          <a:off x="0" y="0"/>
          <a:ext cx="0" cy="0"/>
          <a:chOff x="0" y="0"/>
          <a:chExt cx="0" cy="0"/>
        </a:xfrm>
      </p:grpSpPr>
      <p:sp>
        <p:nvSpPr>
          <p:cNvPr id="109" name="Google Shape;109;p7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7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 name="Google Shape;111;p7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2" name="Google Shape;112;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115"/>
        <p:cNvGrpSpPr/>
        <p:nvPr/>
      </p:nvGrpSpPr>
      <p:grpSpPr>
        <a:xfrm>
          <a:off x="0" y="0"/>
          <a:ext cx="0" cy="0"/>
          <a:chOff x="0" y="0"/>
          <a:chExt cx="0" cy="0"/>
        </a:xfrm>
      </p:grpSpPr>
      <p:sp>
        <p:nvSpPr>
          <p:cNvPr id="116" name="Google Shape;116;p7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7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8" name="Google Shape;118;p7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9" name="Google Shape;119;p7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0" name="Google Shape;120;p7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124"/>
        <p:cNvGrpSpPr/>
        <p:nvPr/>
      </p:nvGrpSpPr>
      <p:grpSpPr>
        <a:xfrm>
          <a:off x="0" y="0"/>
          <a:ext cx="0" cy="0"/>
          <a:chOff x="0" y="0"/>
          <a:chExt cx="0" cy="0"/>
        </a:xfrm>
      </p:grpSpPr>
      <p:sp>
        <p:nvSpPr>
          <p:cNvPr id="125" name="Google Shape;125;p7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129"/>
        <p:cNvGrpSpPr/>
        <p:nvPr/>
      </p:nvGrpSpPr>
      <p:grpSpPr>
        <a:xfrm>
          <a:off x="0" y="0"/>
          <a:ext cx="0" cy="0"/>
          <a:chOff x="0" y="0"/>
          <a:chExt cx="0" cy="0"/>
        </a:xfrm>
      </p:grpSpPr>
      <p:sp>
        <p:nvSpPr>
          <p:cNvPr id="130" name="Google Shape;130;p7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7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7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133"/>
        <p:cNvGrpSpPr/>
        <p:nvPr/>
      </p:nvGrpSpPr>
      <p:grpSpPr>
        <a:xfrm>
          <a:off x="0" y="0"/>
          <a:ext cx="0" cy="0"/>
          <a:chOff x="0" y="0"/>
          <a:chExt cx="0" cy="0"/>
        </a:xfrm>
      </p:grpSpPr>
      <p:sp>
        <p:nvSpPr>
          <p:cNvPr id="134" name="Google Shape;134;p7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7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36" name="Google Shape;136;p7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37" name="Google Shape;137;p7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7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p7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140"/>
        <p:cNvGrpSpPr/>
        <p:nvPr/>
      </p:nvGrpSpPr>
      <p:grpSpPr>
        <a:xfrm>
          <a:off x="0" y="0"/>
          <a:ext cx="0" cy="0"/>
          <a:chOff x="0" y="0"/>
          <a:chExt cx="0" cy="0"/>
        </a:xfrm>
      </p:grpSpPr>
      <p:sp>
        <p:nvSpPr>
          <p:cNvPr id="141" name="Google Shape;141;p7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75"/>
          <p:cNvSpPr>
            <a:spLocks noGrp="1"/>
          </p:cNvSpPr>
          <p:nvPr>
            <p:ph type="pic" idx="2"/>
          </p:nvPr>
        </p:nvSpPr>
        <p:spPr>
          <a:xfrm>
            <a:off x="5183188" y="987425"/>
            <a:ext cx="6172200" cy="4873625"/>
          </a:xfrm>
          <a:prstGeom prst="rect">
            <a:avLst/>
          </a:prstGeom>
          <a:noFill/>
          <a:ln>
            <a:noFill/>
          </a:ln>
        </p:spPr>
      </p:sp>
      <p:sp>
        <p:nvSpPr>
          <p:cNvPr id="143" name="Google Shape;143;p7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4" name="Google Shape;144;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147"/>
        <p:cNvGrpSpPr/>
        <p:nvPr/>
      </p:nvGrpSpPr>
      <p:grpSpPr>
        <a:xfrm>
          <a:off x="0" y="0"/>
          <a:ext cx="0" cy="0"/>
          <a:chOff x="0" y="0"/>
          <a:chExt cx="0" cy="0"/>
        </a:xfrm>
      </p:grpSpPr>
      <p:sp>
        <p:nvSpPr>
          <p:cNvPr id="148" name="Google Shape;148;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 name="Google Shape;149;p7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0" name="Google Shape;150;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1" name="Google Shape;151;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2" name="Google Shape;152;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153"/>
        <p:cNvGrpSpPr/>
        <p:nvPr/>
      </p:nvGrpSpPr>
      <p:grpSpPr>
        <a:xfrm>
          <a:off x="0" y="0"/>
          <a:ext cx="0" cy="0"/>
          <a:chOff x="0" y="0"/>
          <a:chExt cx="0" cy="0"/>
        </a:xfrm>
      </p:grpSpPr>
      <p:sp>
        <p:nvSpPr>
          <p:cNvPr id="154" name="Google Shape;154;p7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7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7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7" name="Google Shape;157;p7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5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5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7" name="Google Shape;87;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8" name="Google Shape;88;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9" name="Google Shape;89;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hyperlink" Target="https://italy4.me/lazio/vatikan/basilica-di-san-pietro.html" TargetMode="External"/><Relationship Id="rId5" Type="http://schemas.openxmlformats.org/officeDocument/2006/relationships/image" Target="../media/image23.png"/><Relationship Id="rId4" Type="http://schemas.openxmlformats.org/officeDocument/2006/relationships/image" Target="../media/image22.png"/></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
          <p:cNvSpPr/>
          <p:nvPr/>
        </p:nvSpPr>
        <p:spPr>
          <a:xfrm>
            <a:off x="212176" y="1212015"/>
            <a:ext cx="11767648" cy="31700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sz="2000" b="1" i="0" u="none" strike="noStrike" cap="none" dirty="0">
                <a:solidFill>
                  <a:srgbClr val="FF0000"/>
                </a:solidFill>
                <a:latin typeface="Times New Roman"/>
                <a:ea typeface="Times New Roman"/>
                <a:cs typeface="Times New Roman"/>
                <a:sym typeface="Times New Roman"/>
              </a:rPr>
              <a:t>TOPICS / </a:t>
            </a:r>
            <a:r>
              <a:rPr sz="2000" b="1" i="0" u="none" strike="noStrike" cap="none" dirty="0">
                <a:solidFill>
                  <a:srgbClr val="002060"/>
                </a:solidFill>
                <a:latin typeface="Times New Roman"/>
                <a:ea typeface="Times New Roman"/>
                <a:cs typeface="Times New Roman"/>
                <a:sym typeface="Times New Roman"/>
              </a:rPr>
              <a:t>МАВЗУЛАР:</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r>
              <a:rPr sz="2000" b="0" i="0" u="none" strike="noStrike" cap="none" dirty="0">
                <a:solidFill>
                  <a:srgbClr val="FF0000"/>
                </a:solidFill>
                <a:latin typeface="Times New Roman"/>
                <a:ea typeface="Times New Roman"/>
                <a:cs typeface="Times New Roman"/>
                <a:sym typeface="Times New Roman"/>
              </a:rPr>
              <a:t>1.	 The essence, history and theoretical aspects of project management </a:t>
            </a:r>
            <a:r>
              <a:rPr sz="2000" b="0" i="0" u="none" strike="noStrike" cap="none" dirty="0">
                <a:solidFill>
                  <a:srgbClr val="002060"/>
                </a:solidFill>
                <a:latin typeface="Times New Roman"/>
                <a:ea typeface="Times New Roman"/>
                <a:cs typeface="Times New Roman"/>
                <a:sym typeface="Times New Roman"/>
              </a:rPr>
              <a:t>(Лойиҳани </a:t>
            </a:r>
            <a:r>
              <a:rPr sz="2000" b="0" i="0" u="none" strike="noStrike" cap="none" dirty="0" err="1">
                <a:solidFill>
                  <a:srgbClr val="002060"/>
                </a:solidFill>
                <a:latin typeface="Times New Roman"/>
                <a:ea typeface="Times New Roman"/>
                <a:cs typeface="Times New Roman"/>
                <a:sym typeface="Times New Roman"/>
              </a:rPr>
              <a:t>бошқаришнинг</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моҳияти</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тарихи</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ва</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назарий</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жиҳатлари</a:t>
            </a:r>
            <a:r>
              <a:rPr sz="2000" b="0" i="0" u="none" strike="noStrike" cap="none" dirty="0">
                <a:solidFill>
                  <a:srgbClr val="002060"/>
                </a:solidFill>
                <a:latin typeface="Times New Roman"/>
                <a:ea typeface="Times New Roman"/>
                <a:cs typeface="Times New Roman"/>
                <a:sym typeface="Times New Roman"/>
              </a:rPr>
              <a:t>)</a:t>
            </a:r>
          </a:p>
          <a:p>
            <a:pPr marL="0" marR="0" lvl="0" indent="0" algn="just" rtl="0">
              <a:lnSpc>
                <a:spcPct val="100000"/>
              </a:lnSpc>
              <a:spcBef>
                <a:spcPts val="0"/>
              </a:spcBef>
              <a:spcAft>
                <a:spcPts val="0"/>
              </a:spcAft>
              <a:buClr>
                <a:srgbClr val="000000"/>
              </a:buClr>
              <a:buSzPts val="2000"/>
              <a:buFont typeface="Arial"/>
              <a:buNone/>
            </a:pPr>
            <a:r>
              <a:rPr sz="2000" b="0" i="0" u="none" strike="noStrike" cap="none" dirty="0">
                <a:solidFill>
                  <a:srgbClr val="FF0000"/>
                </a:solidFill>
                <a:latin typeface="Times New Roman"/>
                <a:ea typeface="Times New Roman"/>
                <a:cs typeface="Times New Roman"/>
                <a:sym typeface="Times New Roman"/>
              </a:rPr>
              <a:t>2.	 Development trends of project management in the world and our country </a:t>
            </a:r>
            <a:r>
              <a:rPr sz="2000" b="0" i="0" u="none" strike="noStrike" cap="none" dirty="0">
                <a:solidFill>
                  <a:srgbClr val="002060"/>
                </a:solidFill>
                <a:latin typeface="Times New Roman"/>
                <a:ea typeface="Times New Roman"/>
                <a:cs typeface="Times New Roman"/>
                <a:sym typeface="Times New Roman"/>
              </a:rPr>
              <a:t>(</a:t>
            </a:r>
            <a:r>
              <a:rPr sz="2000" b="0" i="0" u="none" strike="noStrike" cap="none" dirty="0" err="1">
                <a:solidFill>
                  <a:srgbClr val="002060"/>
                </a:solidFill>
                <a:latin typeface="Times New Roman"/>
                <a:ea typeface="Times New Roman"/>
                <a:cs typeface="Times New Roman"/>
                <a:sym typeface="Times New Roman"/>
              </a:rPr>
              <a:t>Жаҳон</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ва</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мамлакатимизда</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лойиҳа</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бошқарувининг</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ривожланиш</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тенденциялари</a:t>
            </a:r>
            <a:r>
              <a:rPr sz="2000" b="0" i="0" u="none" strike="noStrike" cap="none" dirty="0">
                <a:solidFill>
                  <a:srgbClr val="002060"/>
                </a:solidFill>
                <a:latin typeface="Times New Roman"/>
                <a:ea typeface="Times New Roman"/>
                <a:cs typeface="Times New Roman"/>
                <a:sym typeface="Times New Roman"/>
              </a:rPr>
              <a:t>)</a:t>
            </a:r>
          </a:p>
          <a:p>
            <a:pPr marL="0" marR="0" lvl="0" indent="0" algn="just" rtl="0">
              <a:lnSpc>
                <a:spcPct val="100000"/>
              </a:lnSpc>
              <a:spcBef>
                <a:spcPts val="0"/>
              </a:spcBef>
              <a:spcAft>
                <a:spcPts val="0"/>
              </a:spcAft>
              <a:buClr>
                <a:srgbClr val="000000"/>
              </a:buClr>
              <a:buSzPts val="2000"/>
              <a:buFont typeface="Arial"/>
              <a:buNone/>
            </a:pPr>
            <a:r>
              <a:rPr sz="2000" b="0" i="0" u="none" strike="noStrike" cap="none" dirty="0">
                <a:solidFill>
                  <a:srgbClr val="FF0000"/>
                </a:solidFill>
                <a:latin typeface="Times New Roman"/>
                <a:ea typeface="Times New Roman"/>
                <a:cs typeface="Times New Roman"/>
                <a:sym typeface="Times New Roman"/>
              </a:rPr>
              <a:t>3.	 Project management methodology </a:t>
            </a:r>
            <a:r>
              <a:rPr sz="2000" b="0" i="0" u="none" strike="noStrike" cap="none" dirty="0">
                <a:solidFill>
                  <a:srgbClr val="002060"/>
                </a:solidFill>
                <a:latin typeface="Times New Roman"/>
                <a:ea typeface="Times New Roman"/>
                <a:cs typeface="Times New Roman"/>
                <a:sym typeface="Times New Roman"/>
              </a:rPr>
              <a:t>(Лойиҳани </a:t>
            </a:r>
            <a:r>
              <a:rPr sz="2000" b="0" i="0" u="none" strike="noStrike" cap="none" dirty="0" err="1">
                <a:solidFill>
                  <a:srgbClr val="002060"/>
                </a:solidFill>
                <a:latin typeface="Times New Roman"/>
                <a:ea typeface="Times New Roman"/>
                <a:cs typeface="Times New Roman"/>
                <a:sym typeface="Times New Roman"/>
              </a:rPr>
              <a:t>бошқариш</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методологияси</a:t>
            </a:r>
            <a:r>
              <a:rPr sz="2000" b="0" i="0" u="none" strike="noStrike" cap="none" dirty="0">
                <a:solidFill>
                  <a:srgbClr val="002060"/>
                </a:solidFill>
                <a:latin typeface="Times New Roman"/>
                <a:ea typeface="Times New Roman"/>
                <a:cs typeface="Times New Roman"/>
                <a:sym typeface="Times New Roman"/>
              </a:rPr>
              <a:t>)</a:t>
            </a:r>
          </a:p>
          <a:p>
            <a:pPr marL="0" marR="0" lvl="0" indent="0" algn="just" rtl="0">
              <a:lnSpc>
                <a:spcPct val="100000"/>
              </a:lnSpc>
              <a:spcBef>
                <a:spcPts val="0"/>
              </a:spcBef>
              <a:spcAft>
                <a:spcPts val="0"/>
              </a:spcAft>
              <a:buClr>
                <a:srgbClr val="000000"/>
              </a:buClr>
              <a:buSzPts val="2000"/>
              <a:buFont typeface="Arial"/>
              <a:buNone/>
            </a:pPr>
            <a:r>
              <a:rPr sz="2000" b="0" i="0" u="none" strike="noStrike" cap="none" dirty="0">
                <a:solidFill>
                  <a:srgbClr val="FF0000"/>
                </a:solidFill>
                <a:latin typeface="Times New Roman"/>
                <a:ea typeface="Times New Roman"/>
                <a:cs typeface="Times New Roman"/>
                <a:sym typeface="Times New Roman"/>
              </a:rPr>
              <a:t>4.	 Strategy in project management </a:t>
            </a:r>
            <a:r>
              <a:rPr sz="2000" b="0" i="0" u="none" strike="noStrike" cap="none" dirty="0">
                <a:solidFill>
                  <a:srgbClr val="002060"/>
                </a:solidFill>
                <a:latin typeface="Times New Roman"/>
                <a:ea typeface="Times New Roman"/>
                <a:cs typeface="Times New Roman"/>
                <a:sym typeface="Times New Roman"/>
              </a:rPr>
              <a:t>(</a:t>
            </a:r>
            <a:r>
              <a:rPr sz="2000" b="0" i="0" u="none" strike="noStrike" cap="none" dirty="0" err="1">
                <a:solidFill>
                  <a:srgbClr val="002060"/>
                </a:solidFill>
                <a:latin typeface="Times New Roman"/>
                <a:ea typeface="Times New Roman"/>
                <a:cs typeface="Times New Roman"/>
                <a:sym typeface="Times New Roman"/>
              </a:rPr>
              <a:t>Лойиҳа</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бошқарувидаги</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стратегия</a:t>
            </a:r>
            <a:r>
              <a:rPr sz="2000" b="0" i="0" u="none" strike="noStrike" cap="none" dirty="0">
                <a:solidFill>
                  <a:srgbClr val="002060"/>
                </a:solidFill>
                <a:latin typeface="Times New Roman"/>
                <a:ea typeface="Times New Roman"/>
                <a:cs typeface="Times New Roman"/>
                <a:sym typeface="Times New Roman"/>
              </a:rPr>
              <a:t>)</a:t>
            </a:r>
          </a:p>
          <a:p>
            <a:pPr marL="0" marR="0" lvl="0" indent="0" algn="just" rtl="0">
              <a:lnSpc>
                <a:spcPct val="100000"/>
              </a:lnSpc>
              <a:spcBef>
                <a:spcPts val="0"/>
              </a:spcBef>
              <a:spcAft>
                <a:spcPts val="0"/>
              </a:spcAft>
              <a:buClr>
                <a:srgbClr val="000000"/>
              </a:buClr>
              <a:buSzPts val="2000"/>
              <a:buFont typeface="Arial"/>
              <a:buNone/>
            </a:pPr>
            <a:r>
              <a:rPr sz="2000" b="0" i="0" u="none" strike="noStrike" cap="none" dirty="0">
                <a:solidFill>
                  <a:srgbClr val="FF0000"/>
                </a:solidFill>
                <a:latin typeface="Times New Roman"/>
                <a:ea typeface="Times New Roman"/>
                <a:cs typeface="Times New Roman"/>
                <a:sym typeface="Times New Roman"/>
              </a:rPr>
              <a:t>5.	 Project finance </a:t>
            </a:r>
            <a:r>
              <a:rPr sz="2000" b="0" i="0" u="none" strike="noStrike" cap="none" dirty="0">
                <a:solidFill>
                  <a:srgbClr val="002060"/>
                </a:solidFill>
                <a:latin typeface="Times New Roman"/>
                <a:ea typeface="Times New Roman"/>
                <a:cs typeface="Times New Roman"/>
                <a:sym typeface="Times New Roman"/>
              </a:rPr>
              <a:t>(Лойиҳани </a:t>
            </a:r>
            <a:r>
              <a:rPr sz="2000" b="0" i="0" u="none" strike="noStrike" cap="none" dirty="0" err="1">
                <a:solidFill>
                  <a:srgbClr val="002060"/>
                </a:solidFill>
                <a:latin typeface="Times New Roman"/>
                <a:ea typeface="Times New Roman"/>
                <a:cs typeface="Times New Roman"/>
                <a:sym typeface="Times New Roman"/>
              </a:rPr>
              <a:t>молиялаштириш</a:t>
            </a:r>
            <a:r>
              <a:rPr sz="2000" b="0" i="0" u="none" strike="noStrike" cap="none" dirty="0">
                <a:solidFill>
                  <a:srgbClr val="002060"/>
                </a:solidFill>
                <a:latin typeface="Times New Roman"/>
                <a:ea typeface="Times New Roman"/>
                <a:cs typeface="Times New Roman"/>
                <a:sym typeface="Times New Roman"/>
              </a:rPr>
              <a:t>)</a:t>
            </a:r>
          </a:p>
          <a:p>
            <a:pPr marL="0" marR="0" lvl="0" indent="0" algn="just" rtl="0">
              <a:lnSpc>
                <a:spcPct val="100000"/>
              </a:lnSpc>
              <a:spcBef>
                <a:spcPts val="0"/>
              </a:spcBef>
              <a:spcAft>
                <a:spcPts val="0"/>
              </a:spcAft>
              <a:buClr>
                <a:srgbClr val="000000"/>
              </a:buClr>
              <a:buSzPts val="2000"/>
              <a:buFont typeface="Arial"/>
              <a:buNone/>
            </a:pPr>
            <a:r>
              <a:rPr sz="2000" b="0" i="0" u="none" strike="noStrike" cap="none" dirty="0">
                <a:solidFill>
                  <a:srgbClr val="FF0000"/>
                </a:solidFill>
                <a:latin typeface="Times New Roman"/>
                <a:ea typeface="Times New Roman"/>
                <a:cs typeface="Times New Roman"/>
                <a:sym typeface="Times New Roman"/>
              </a:rPr>
              <a:t>6.	 Project team management </a:t>
            </a:r>
            <a:r>
              <a:rPr sz="2000" b="0" i="0" u="none" strike="noStrike" cap="none" dirty="0">
                <a:solidFill>
                  <a:srgbClr val="002060"/>
                </a:solidFill>
                <a:latin typeface="Times New Roman"/>
                <a:ea typeface="Times New Roman"/>
                <a:cs typeface="Times New Roman"/>
                <a:sym typeface="Times New Roman"/>
              </a:rPr>
              <a:t>(</a:t>
            </a:r>
            <a:r>
              <a:rPr sz="2000" b="0" i="0" u="none" strike="noStrike" cap="none" dirty="0" err="1">
                <a:solidFill>
                  <a:srgbClr val="002060"/>
                </a:solidFill>
                <a:latin typeface="Times New Roman"/>
                <a:ea typeface="Times New Roman"/>
                <a:cs typeface="Times New Roman"/>
                <a:sym typeface="Times New Roman"/>
              </a:rPr>
              <a:t>Лойиҳа</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жамоасини</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бошқариш</a:t>
            </a:r>
            <a:r>
              <a:rPr sz="2000" b="0" i="0" u="none" strike="noStrike" cap="none" dirty="0">
                <a:solidFill>
                  <a:srgbClr val="002060"/>
                </a:solidFill>
                <a:latin typeface="Times New Roman"/>
                <a:ea typeface="Times New Roman"/>
                <a:cs typeface="Times New Roman"/>
                <a:sym typeface="Times New Roman"/>
              </a:rPr>
              <a:t>)</a:t>
            </a:r>
          </a:p>
          <a:p>
            <a:pPr marL="0" marR="0" lvl="0" indent="0" algn="just" rtl="0">
              <a:lnSpc>
                <a:spcPct val="100000"/>
              </a:lnSpc>
              <a:spcBef>
                <a:spcPts val="0"/>
              </a:spcBef>
              <a:spcAft>
                <a:spcPts val="0"/>
              </a:spcAft>
              <a:buClr>
                <a:srgbClr val="000000"/>
              </a:buClr>
              <a:buSzPts val="2000"/>
              <a:buFont typeface="Arial"/>
              <a:buNone/>
            </a:pPr>
            <a:r>
              <a:rPr sz="2000" b="0" i="0" u="none" strike="noStrike" cap="none" dirty="0">
                <a:solidFill>
                  <a:srgbClr val="FF0000"/>
                </a:solidFill>
                <a:latin typeface="Times New Roman"/>
                <a:ea typeface="Times New Roman"/>
                <a:cs typeface="Times New Roman"/>
                <a:sym typeface="Times New Roman"/>
              </a:rPr>
              <a:t>7.	 Project risk management </a:t>
            </a:r>
            <a:r>
              <a:rPr sz="2000" b="0" i="0" u="none" strike="noStrike" cap="none" dirty="0">
                <a:solidFill>
                  <a:srgbClr val="002060"/>
                </a:solidFill>
                <a:latin typeface="Times New Roman"/>
                <a:ea typeface="Times New Roman"/>
                <a:cs typeface="Times New Roman"/>
                <a:sym typeface="Times New Roman"/>
              </a:rPr>
              <a:t>(</a:t>
            </a:r>
            <a:r>
              <a:rPr sz="2000" b="0" i="0" u="none" strike="noStrike" cap="none" dirty="0" err="1">
                <a:solidFill>
                  <a:srgbClr val="002060"/>
                </a:solidFill>
                <a:latin typeface="Times New Roman"/>
                <a:ea typeface="Times New Roman"/>
                <a:cs typeface="Times New Roman"/>
                <a:sym typeface="Times New Roman"/>
              </a:rPr>
              <a:t>Лойиҳа</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рискларини</a:t>
            </a:r>
            <a:r>
              <a:rPr sz="2000" b="0" i="0" u="none" strike="noStrike" cap="none" dirty="0">
                <a:solidFill>
                  <a:srgbClr val="002060"/>
                </a:solidFill>
                <a:latin typeface="Times New Roman"/>
                <a:ea typeface="Times New Roman"/>
                <a:cs typeface="Times New Roman"/>
                <a:sym typeface="Times New Roman"/>
              </a:rPr>
              <a:t> </a:t>
            </a:r>
            <a:r>
              <a:rPr sz="2000" b="0" i="0" u="none" strike="noStrike" cap="none" dirty="0" err="1">
                <a:solidFill>
                  <a:srgbClr val="002060"/>
                </a:solidFill>
                <a:latin typeface="Times New Roman"/>
                <a:ea typeface="Times New Roman"/>
                <a:cs typeface="Times New Roman"/>
                <a:sym typeface="Times New Roman"/>
              </a:rPr>
              <a:t>бошқариш</a:t>
            </a:r>
            <a:r>
              <a:rPr sz="2000" b="0" i="0" u="none" strike="noStrike" cap="none" dirty="0">
                <a:solidFill>
                  <a:srgbClr val="002060"/>
                </a:solidFill>
                <a:latin typeface="Times New Roman"/>
                <a:ea typeface="Times New Roman"/>
                <a:cs typeface="Times New Roman"/>
                <a:sym typeface="Times New Roman"/>
              </a:rPr>
              <a:t>)</a:t>
            </a:r>
          </a:p>
        </p:txBody>
      </p:sp>
      <p:sp>
        <p:nvSpPr>
          <p:cNvPr id="165" name="Google Shape;165;p1"/>
          <p:cNvSpPr/>
          <p:nvPr/>
        </p:nvSpPr>
        <p:spPr>
          <a:xfrm>
            <a:off x="1635370" y="0"/>
            <a:ext cx="8921260" cy="132343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uz-Cyrl-UZ" sz="2000" b="1" i="0" u="none" strike="noStrike" cap="none" dirty="0">
                <a:solidFill>
                  <a:srgbClr val="002060"/>
                </a:solidFill>
                <a:latin typeface="Times New Roman"/>
                <a:ea typeface="Times New Roman"/>
                <a:cs typeface="Times New Roman"/>
                <a:sym typeface="Times New Roman"/>
              </a:rPr>
              <a:t>Курс номи: ЛОЙИҲА БОШҚАРУВИ АСОСЛАРИ </a:t>
            </a:r>
          </a:p>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rgbClr val="FF0000"/>
                </a:solidFill>
                <a:latin typeface="Times New Roman"/>
                <a:ea typeface="Times New Roman"/>
                <a:cs typeface="Times New Roman"/>
                <a:sym typeface="Times New Roman"/>
              </a:rPr>
              <a:t>Course Name: FUNDAMENTALS OF PROJECT MANAGEMENT</a:t>
            </a:r>
          </a:p>
          <a:p>
            <a:pPr marL="0" marR="0" lvl="0" indent="0" algn="ctr" rtl="0">
              <a:lnSpc>
                <a:spcPct val="100000"/>
              </a:lnSpc>
              <a:spcBef>
                <a:spcPts val="0"/>
              </a:spcBef>
              <a:spcAft>
                <a:spcPts val="0"/>
              </a:spcAft>
              <a:buClr>
                <a:srgbClr val="000000"/>
              </a:buClr>
              <a:buSzPts val="2000"/>
              <a:buFont typeface="Arial"/>
              <a:buNone/>
            </a:pPr>
            <a:r>
              <a:rPr sz="2000" b="1" i="0" u="none" strike="noStrike" cap="none" dirty="0">
                <a:solidFill>
                  <a:srgbClr val="FF0000"/>
                </a:solidFill>
                <a:latin typeface="Times New Roman"/>
                <a:ea typeface="Times New Roman"/>
                <a:cs typeface="Times New Roman"/>
                <a:sym typeface="Times New Roman"/>
              </a:rPr>
              <a:t>(60 hours: 30 hours of lectures, 30 hours of practical training)</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1" i="0" u="none" strike="noStrike" cap="none" dirty="0">
                <a:solidFill>
                  <a:srgbClr val="002060"/>
                </a:solidFill>
                <a:latin typeface="Times New Roman"/>
                <a:ea typeface="Times New Roman"/>
                <a:cs typeface="Times New Roman"/>
                <a:sym typeface="Times New Roman"/>
              </a:rPr>
              <a:t>(</a:t>
            </a:r>
            <a:r>
              <a:rPr lang="uz-Cyrl-UZ" sz="2000" b="1" i="0" u="none" strike="noStrike" cap="none" dirty="0">
                <a:solidFill>
                  <a:srgbClr val="002060"/>
                </a:solidFill>
                <a:latin typeface="Times New Roman"/>
                <a:ea typeface="Times New Roman"/>
                <a:cs typeface="Times New Roman"/>
                <a:sym typeface="Times New Roman"/>
              </a:rPr>
              <a:t>60 соат: 30 соат маъруза, 30 соат амалий машғулот</a:t>
            </a:r>
            <a:r>
              <a:rPr sz="2000" b="1" i="0" u="none" strike="noStrike" cap="none" dirty="0">
                <a:solidFill>
                  <a:srgbClr val="002060"/>
                </a:solidFill>
                <a:latin typeface="Times New Roman"/>
                <a:ea typeface="Times New Roman"/>
                <a:cs typeface="Times New Roman"/>
                <a:sym typeface="Times New Roman"/>
              </a:rPr>
              <a:t>)</a:t>
            </a:r>
            <a:endParaRPr sz="1400" b="0" i="0" u="none" strike="noStrike" cap="none" dirty="0">
              <a:solidFill>
                <a:srgbClr val="000000"/>
              </a:solidFill>
              <a:latin typeface="Arial"/>
              <a:ea typeface="Arial"/>
              <a:cs typeface="Arial"/>
              <a:sym typeface="Arial"/>
            </a:endParaRPr>
          </a:p>
        </p:txBody>
      </p:sp>
      <p:sp>
        <p:nvSpPr>
          <p:cNvPr id="166" name="Google Shape;166;p1"/>
          <p:cNvSpPr txBox="1"/>
          <p:nvPr/>
        </p:nvSpPr>
        <p:spPr>
          <a:xfrm>
            <a:off x="212176" y="4267948"/>
            <a:ext cx="9048199" cy="255454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FF0000"/>
              </a:buClr>
              <a:buSzPts val="2000"/>
              <a:buFont typeface="Times New Roman"/>
              <a:buAutoNum type="arabicPeriod" startAt="8"/>
            </a:pPr>
            <a:r>
              <a:rPr sz="2000" b="0" i="0" u="none" strike="noStrike" cap="none">
                <a:solidFill>
                  <a:srgbClr val="FF0000"/>
                </a:solidFill>
                <a:latin typeface="Times New Roman"/>
                <a:ea typeface="Times New Roman"/>
                <a:cs typeface="Times New Roman"/>
                <a:sym typeface="Times New Roman"/>
              </a:rPr>
              <a:t> Management of public-private partnership projects, investment projects </a:t>
            </a:r>
            <a:r>
              <a:rPr sz="2000" b="0" i="0" u="none" strike="noStrike" cap="none">
                <a:solidFill>
                  <a:srgbClr val="002060"/>
                </a:solidFill>
                <a:latin typeface="Times New Roman"/>
                <a:ea typeface="Times New Roman"/>
                <a:cs typeface="Times New Roman"/>
                <a:sym typeface="Times New Roman"/>
              </a:rPr>
              <a:t>(Давлат-хусусий шериклик лойиҳалари, инвестисия лойиҳаларини бошқариш)</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FF0000"/>
              </a:buClr>
              <a:buSzPts val="2000"/>
              <a:buFont typeface="Times New Roman"/>
              <a:buAutoNum type="arabicPeriod" startAt="8"/>
            </a:pPr>
            <a:r>
              <a:rPr sz="2000" b="0" i="0" u="none" strike="noStrike" cap="none">
                <a:solidFill>
                  <a:srgbClr val="FF0000"/>
                </a:solidFill>
                <a:latin typeface="Times New Roman"/>
                <a:ea typeface="Times New Roman"/>
                <a:cs typeface="Times New Roman"/>
                <a:sym typeface="Times New Roman"/>
              </a:rPr>
              <a:t> Management system of investment projects in joint-stock companies </a:t>
            </a:r>
            <a:r>
              <a:rPr sz="2000" b="0" i="0" u="none" strike="noStrike" cap="none">
                <a:solidFill>
                  <a:srgbClr val="002060"/>
                </a:solidFill>
                <a:latin typeface="Times New Roman"/>
                <a:ea typeface="Times New Roman"/>
                <a:cs typeface="Times New Roman"/>
                <a:sym typeface="Times New Roman"/>
              </a:rPr>
              <a:t>(Акциядорлик жамиятларида инвестисия лойиҳаларини бошқариш тизими)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FF0000"/>
              </a:buClr>
              <a:buSzPts val="2000"/>
              <a:buFont typeface="Times New Roman"/>
              <a:buAutoNum type="arabicPeriod" startAt="8"/>
            </a:pPr>
            <a:r>
              <a:rPr sz="2000" b="0" i="0" u="none" strike="noStrike" cap="none">
                <a:solidFill>
                  <a:srgbClr val="FF0000"/>
                </a:solidFill>
                <a:latin typeface="Times New Roman"/>
                <a:ea typeface="Times New Roman"/>
                <a:cs typeface="Times New Roman"/>
                <a:sym typeface="Times New Roman"/>
              </a:rPr>
              <a:t> Project portfolio management </a:t>
            </a:r>
            <a:r>
              <a:rPr sz="2000" b="0" i="0" u="none" strike="noStrike" cap="none">
                <a:solidFill>
                  <a:srgbClr val="002060"/>
                </a:solidFill>
                <a:latin typeface="Times New Roman"/>
                <a:ea typeface="Times New Roman"/>
                <a:cs typeface="Times New Roman"/>
                <a:sym typeface="Times New Roman"/>
              </a:rPr>
              <a:t>(Лойиҳа портфелини бошқариш)</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FF0000"/>
              </a:buClr>
              <a:buSzPts val="2000"/>
              <a:buFont typeface="Times New Roman"/>
              <a:buAutoNum type="arabicPeriod" startAt="8"/>
            </a:pPr>
            <a:r>
              <a:rPr sz="2000" b="0" i="0" u="none" strike="noStrike" cap="none">
                <a:solidFill>
                  <a:srgbClr val="FF0000"/>
                </a:solidFill>
                <a:latin typeface="Times New Roman"/>
                <a:ea typeface="Times New Roman"/>
                <a:cs typeface="Times New Roman"/>
                <a:sym typeface="Times New Roman"/>
              </a:rPr>
              <a:t> Project management using digital programs and models </a:t>
            </a:r>
            <a:r>
              <a:rPr sz="2000" b="0" i="0" u="none" strike="noStrike" cap="none">
                <a:solidFill>
                  <a:srgbClr val="002060"/>
                </a:solidFill>
                <a:latin typeface="Times New Roman"/>
                <a:ea typeface="Times New Roman"/>
                <a:cs typeface="Times New Roman"/>
                <a:sym typeface="Times New Roman"/>
              </a:rPr>
              <a:t>(Рақамли дастурлар ва моделлар ёрдамида лойиҳани бошқариш)</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FF0000"/>
              </a:buClr>
              <a:buSzPts val="2000"/>
              <a:buFont typeface="Times New Roman"/>
              <a:buAutoNum type="arabicPeriod" startAt="8"/>
            </a:pPr>
            <a:r>
              <a:rPr sz="2000" b="0" i="0" u="none" strike="noStrike" cap="none">
                <a:solidFill>
                  <a:srgbClr val="FF0000"/>
                </a:solidFill>
                <a:latin typeface="Times New Roman"/>
                <a:ea typeface="Times New Roman"/>
                <a:cs typeface="Times New Roman"/>
                <a:sym typeface="Times New Roman"/>
              </a:rPr>
              <a:t> Project contract management </a:t>
            </a:r>
            <a:r>
              <a:rPr sz="2000" b="0" i="0" u="none" strike="noStrike" cap="none">
                <a:solidFill>
                  <a:srgbClr val="002060"/>
                </a:solidFill>
                <a:latin typeface="Times New Roman"/>
                <a:ea typeface="Times New Roman"/>
                <a:cs typeface="Times New Roman"/>
                <a:sym typeface="Times New Roman"/>
              </a:rPr>
              <a:t>(Лойиҳа шартномасини бошқариш)</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
          <p:cNvSpPr txBox="1"/>
          <p:nvPr/>
        </p:nvSpPr>
        <p:spPr>
          <a:xfrm>
            <a:off x="1" y="937846"/>
            <a:ext cx="12191999" cy="452431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sz="3200" b="1" i="0" u="none" strike="noStrike" cap="none">
                <a:solidFill>
                  <a:srgbClr val="FF0000"/>
                </a:solidFill>
                <a:latin typeface="Times New Roman"/>
                <a:ea typeface="Times New Roman"/>
                <a:cs typeface="Times New Roman"/>
                <a:sym typeface="Times New Roman"/>
              </a:rPr>
              <a:t>THE ESSENCE, HISTORY AND THEORETICAL ASPECTS OF PROJECT MANAGEMENT</a:t>
            </a:r>
          </a:p>
          <a:p>
            <a:pPr marL="0" marR="0" lvl="0" indent="0" algn="ctr" rtl="0">
              <a:lnSpc>
                <a:spcPct val="100000"/>
              </a:lnSpc>
              <a:spcBef>
                <a:spcPts val="0"/>
              </a:spcBef>
              <a:spcAft>
                <a:spcPts val="0"/>
              </a:spcAft>
              <a:buClr>
                <a:srgbClr val="000000"/>
              </a:buClr>
              <a:buSzPts val="3200"/>
              <a:buFont typeface="Arial"/>
              <a:buNone/>
            </a:pPr>
            <a:r>
              <a:rPr sz="3200" b="1" i="0" u="none" strike="noStrike" cap="none">
                <a:solidFill>
                  <a:srgbClr val="002060"/>
                </a:solidFill>
                <a:latin typeface="Times New Roman"/>
                <a:ea typeface="Times New Roman"/>
                <a:cs typeface="Times New Roman"/>
                <a:sym typeface="Times New Roman"/>
              </a:rPr>
              <a:t>ЛОЙИҲАНИ БОШҚАРИШНИНГ МОҲИЯТИ, ТАРИХИ ВА НАЗАРИЙ ЖИҲАТЛАРИ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3200"/>
              <a:buFont typeface="Arial"/>
              <a:buNone/>
            </a:pPr>
            <a:r>
              <a:rPr sz="3200" b="1" i="0" u="none" strike="noStrike" cap="none">
                <a:solidFill>
                  <a:srgbClr val="FF0000"/>
                </a:solidFill>
                <a:latin typeface="Times New Roman"/>
                <a:ea typeface="Times New Roman"/>
                <a:cs typeface="Times New Roman"/>
                <a:sym typeface="Times New Roman"/>
              </a:rPr>
              <a:t>Topic</a:t>
            </a:r>
            <a:r>
              <a:rPr sz="3200" b="1" i="0" u="none" strike="noStrike" cap="none">
                <a:solidFill>
                  <a:srgbClr val="002060"/>
                </a:solidFill>
                <a:latin typeface="Times New Roman"/>
                <a:ea typeface="Times New Roman"/>
                <a:cs typeface="Times New Roman"/>
                <a:sym typeface="Times New Roman"/>
              </a:rPr>
              <a:t> (Мавзу) # 1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1" i="0" u="none" strike="noStrike" cap="none">
                <a:solidFill>
                  <a:srgbClr val="FF0000"/>
                </a:solidFill>
                <a:latin typeface="Times New Roman"/>
                <a:ea typeface="Times New Roman"/>
                <a:cs typeface="Times New Roman"/>
                <a:sym typeface="Times New Roman"/>
              </a:rPr>
              <a:t>Week</a:t>
            </a:r>
            <a:r>
              <a:rPr sz="3200" b="1" i="0" u="none" strike="noStrike" cap="none">
                <a:solidFill>
                  <a:srgbClr val="002060"/>
                </a:solidFill>
                <a:latin typeface="Times New Roman"/>
                <a:ea typeface="Times New Roman"/>
                <a:cs typeface="Times New Roman"/>
                <a:sym typeface="Times New Roman"/>
              </a:rPr>
              <a:t> (Хафта) # 1</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206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rgbClr val="002060"/>
                </a:solidFill>
                <a:latin typeface="Times New Roman"/>
                <a:ea typeface="Times New Roman"/>
                <a:cs typeface="Times New Roman"/>
                <a:sym typeface="Times New Roman"/>
              </a:rPr>
              <a:t>PhD, dosent Alimov Bakhodir Batirovich</a:t>
            </a:r>
            <a:r>
              <a:rPr sz="1800" b="0"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3"/>
          <p:cNvSpPr/>
          <p:nvPr/>
        </p:nvSpPr>
        <p:spPr>
          <a:xfrm>
            <a:off x="1250513" y="1195985"/>
            <a:ext cx="9675549" cy="32316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sz="3600" b="1" i="0" u="none" strike="noStrike" cap="none">
                <a:solidFill>
                  <a:schemeClr val="dk1"/>
                </a:solidFill>
                <a:latin typeface="Times New Roman"/>
                <a:ea typeface="Times New Roman"/>
                <a:cs typeface="Times New Roman"/>
                <a:sym typeface="Times New Roman"/>
              </a:rPr>
              <a:t>РЕЖА</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Times New Roman"/>
              <a:ea typeface="Times New Roman"/>
              <a:cs typeface="Times New Roman"/>
              <a:sym typeface="Times New Roman"/>
            </a:endParaRPr>
          </a:p>
          <a:p>
            <a:pPr marL="514350" marR="0" lvl="0" indent="-514350" algn="just" rtl="0">
              <a:lnSpc>
                <a:spcPct val="100000"/>
              </a:lnSpc>
              <a:spcBef>
                <a:spcPts val="0"/>
              </a:spcBef>
              <a:spcAft>
                <a:spcPts val="0"/>
              </a:spcAft>
              <a:buClr>
                <a:srgbClr val="002060"/>
              </a:buClr>
              <a:buSzPts val="2800"/>
              <a:buFont typeface="Calibri"/>
              <a:buAutoNum type="arabicPeriod"/>
            </a:pPr>
            <a:r>
              <a:rPr sz="2800" b="0" i="0" u="none" strike="noStrike" cap="none">
                <a:solidFill>
                  <a:srgbClr val="002060"/>
                </a:solidFill>
                <a:latin typeface="Times New Roman"/>
                <a:ea typeface="Times New Roman"/>
                <a:cs typeface="Times New Roman"/>
                <a:sym typeface="Times New Roman"/>
              </a:rPr>
              <a:t>Лойиҳа бошқарувининг келиб чиқиши ва ривожланиши. </a:t>
            </a:r>
            <a:endParaRPr sz="1400" b="0" i="0" u="none" strike="noStrike" cap="none">
              <a:solidFill>
                <a:srgbClr val="000000"/>
              </a:solidFill>
              <a:latin typeface="Arial"/>
              <a:ea typeface="Arial"/>
              <a:cs typeface="Arial"/>
              <a:sym typeface="Arial"/>
            </a:endParaRPr>
          </a:p>
          <a:p>
            <a:pPr marL="514350" marR="0" lvl="0" indent="-514350" algn="just" rtl="0">
              <a:lnSpc>
                <a:spcPct val="100000"/>
              </a:lnSpc>
              <a:spcBef>
                <a:spcPts val="0"/>
              </a:spcBef>
              <a:spcAft>
                <a:spcPts val="0"/>
              </a:spcAft>
              <a:buClr>
                <a:srgbClr val="002060"/>
              </a:buClr>
              <a:buSzPts val="2800"/>
              <a:buFont typeface="Calibri"/>
              <a:buAutoNum type="arabicPeriod"/>
            </a:pPr>
            <a:r>
              <a:rPr sz="2800" b="0" i="0" u="none" strike="noStrike" cap="none">
                <a:solidFill>
                  <a:srgbClr val="002060"/>
                </a:solidFill>
                <a:latin typeface="Times New Roman"/>
                <a:ea typeface="Times New Roman"/>
                <a:cs typeface="Times New Roman"/>
                <a:sym typeface="Times New Roman"/>
              </a:rPr>
              <a:t>Лойиҳани бошқаришнинг ҳозирги ҳолати. 	</a:t>
            </a:r>
            <a:endParaRPr sz="1400" b="0" i="0" u="none" strike="noStrike" cap="none">
              <a:solidFill>
                <a:srgbClr val="000000"/>
              </a:solidFill>
              <a:latin typeface="Arial"/>
              <a:ea typeface="Arial"/>
              <a:cs typeface="Arial"/>
              <a:sym typeface="Arial"/>
            </a:endParaRPr>
          </a:p>
          <a:p>
            <a:pPr marL="514350" marR="0" lvl="0" indent="-514350" algn="just" rtl="0">
              <a:lnSpc>
                <a:spcPct val="100000"/>
              </a:lnSpc>
              <a:spcBef>
                <a:spcPts val="0"/>
              </a:spcBef>
              <a:spcAft>
                <a:spcPts val="0"/>
              </a:spcAft>
              <a:buClr>
                <a:srgbClr val="002060"/>
              </a:buClr>
              <a:buSzPts val="2800"/>
              <a:buFont typeface="Calibri"/>
              <a:buAutoNum type="arabicPeriod"/>
            </a:pPr>
            <a:r>
              <a:rPr sz="2800" b="0" i="0" u="none" strike="noStrike" cap="none">
                <a:solidFill>
                  <a:srgbClr val="002060"/>
                </a:solidFill>
                <a:latin typeface="Times New Roman"/>
                <a:ea typeface="Times New Roman"/>
                <a:cs typeface="Times New Roman"/>
                <a:sym typeface="Times New Roman"/>
              </a:rPr>
              <a:t>Мамлакатимизда лойиҳа бошқаруви. </a:t>
            </a:r>
            <a:endParaRPr sz="1400" b="0" i="0" u="none" strike="noStrike" cap="none">
              <a:solidFill>
                <a:srgbClr val="000000"/>
              </a:solidFill>
              <a:latin typeface="Arial"/>
              <a:ea typeface="Arial"/>
              <a:cs typeface="Arial"/>
              <a:sym typeface="Arial"/>
            </a:endParaRPr>
          </a:p>
          <a:p>
            <a:pPr marL="514350" marR="0" lvl="0" indent="-514350" algn="just" rtl="0">
              <a:lnSpc>
                <a:spcPct val="100000"/>
              </a:lnSpc>
              <a:spcBef>
                <a:spcPts val="0"/>
              </a:spcBef>
              <a:spcAft>
                <a:spcPts val="0"/>
              </a:spcAft>
              <a:buClr>
                <a:srgbClr val="002060"/>
              </a:buClr>
              <a:buSzPts val="2800"/>
              <a:buFont typeface="Calibri"/>
              <a:buAutoNum type="arabicPeriod"/>
            </a:pPr>
            <a:r>
              <a:rPr sz="2800" b="0" i="0" u="none" strike="noStrike" cap="none">
                <a:solidFill>
                  <a:srgbClr val="002060"/>
                </a:solidFill>
                <a:latin typeface="Times New Roman"/>
                <a:ea typeface="Times New Roman"/>
                <a:cs typeface="Times New Roman"/>
                <a:sym typeface="Times New Roman"/>
              </a:rPr>
              <a:t>Ўтмишдаги буюк лойиҳаларни ва замонавий лойиҳаларни бошқариш методологияси таҳлили: мисоллар асосида</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4"/>
          <p:cNvSpPr txBox="1"/>
          <p:nvPr/>
        </p:nvSpPr>
        <p:spPr>
          <a:xfrm>
            <a:off x="1413630" y="2530415"/>
            <a:ext cx="9054791" cy="156966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sz="4800" b="1" i="0" u="none" strike="noStrike" cap="none">
                <a:solidFill>
                  <a:srgbClr val="002060"/>
                </a:solidFill>
                <a:latin typeface="Times New Roman"/>
                <a:ea typeface="Times New Roman"/>
                <a:cs typeface="Times New Roman"/>
                <a:sym typeface="Times New Roman"/>
              </a:rPr>
              <a:t>Лойиҳага қандай таъриф келтира оласиз?</a:t>
            </a:r>
          </a:p>
        </p:txBody>
      </p:sp>
      <p:sp>
        <p:nvSpPr>
          <p:cNvPr id="182" name="Google Shape;182;p4"/>
          <p:cNvSpPr/>
          <p:nvPr/>
        </p:nvSpPr>
        <p:spPr>
          <a:xfrm>
            <a:off x="3324058" y="1645387"/>
            <a:ext cx="5233933"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sz="3600" b="1" i="0" u="none" strike="noStrike" cap="none">
                <a:solidFill>
                  <a:srgbClr val="002060"/>
                </a:solidFill>
                <a:latin typeface="Times New Roman"/>
                <a:ea typeface="Times New Roman"/>
                <a:cs typeface="Times New Roman"/>
                <a:sym typeface="Times New Roman"/>
              </a:rPr>
              <a:t>ЛОЙИҲА БУ НИМА -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5"/>
          <p:cNvSpPr/>
          <p:nvPr/>
        </p:nvSpPr>
        <p:spPr>
          <a:xfrm>
            <a:off x="445477" y="373218"/>
            <a:ext cx="11312768" cy="869427"/>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539750" algn="just" rtl="0">
              <a:lnSpc>
                <a:spcPct val="100000"/>
              </a:lnSpc>
              <a:spcBef>
                <a:spcPts val="0"/>
              </a:spcBef>
              <a:spcAft>
                <a:spcPts val="0"/>
              </a:spcAft>
              <a:buClr>
                <a:srgbClr val="000000"/>
              </a:buClr>
              <a:buSzPts val="2200"/>
              <a:buFont typeface="Times New Roman"/>
              <a:buNone/>
            </a:pPr>
            <a:r>
              <a:rPr sz="2200" b="1" i="0" u="none" strike="noStrike" cap="none">
                <a:solidFill>
                  <a:srgbClr val="000000"/>
                </a:solidFill>
                <a:latin typeface="Times New Roman"/>
                <a:ea typeface="Times New Roman"/>
                <a:cs typeface="Times New Roman"/>
                <a:sym typeface="Times New Roman"/>
              </a:rPr>
              <a:t>Лойиҳа - </a:t>
            </a:r>
            <a:r>
              <a:rPr sz="2200" b="0" i="0" u="none" strike="noStrike" cap="none">
                <a:solidFill>
                  <a:srgbClr val="000000"/>
                </a:solidFill>
                <a:latin typeface="Times New Roman"/>
                <a:ea typeface="Times New Roman"/>
                <a:cs typeface="Times New Roman"/>
                <a:sym typeface="Times New Roman"/>
              </a:rPr>
              <a:t>бу чекланган вақт ичида антиқа маҳсулот ёки хизматни яратиш мақсадида бўлган ташкилотдир.</a:t>
            </a:r>
            <a:r>
              <a:rPr sz="2200" b="1" i="0" u="none" strike="noStrike" cap="none">
                <a:solidFill>
                  <a:srgbClr val="000000"/>
                </a:solidFill>
                <a:latin typeface="Times New Roman"/>
                <a:ea typeface="Times New Roman"/>
                <a:cs typeface="Times New Roman"/>
                <a:sym typeface="Times New Roman"/>
              </a:rPr>
              <a:t> (PMI)</a:t>
            </a:r>
            <a:endParaRPr sz="2200" b="0" i="0" u="none" strike="noStrike" cap="none">
              <a:solidFill>
                <a:srgbClr val="000000"/>
              </a:solidFill>
              <a:latin typeface="Calibri"/>
              <a:ea typeface="Calibri"/>
              <a:cs typeface="Calibri"/>
              <a:sym typeface="Calibri"/>
            </a:endParaRPr>
          </a:p>
        </p:txBody>
      </p:sp>
      <p:sp>
        <p:nvSpPr>
          <p:cNvPr id="188" name="Google Shape;188;p5"/>
          <p:cNvSpPr/>
          <p:nvPr/>
        </p:nvSpPr>
        <p:spPr>
          <a:xfrm>
            <a:off x="445476" y="1377462"/>
            <a:ext cx="11312767" cy="1482971"/>
          </a:xfrm>
          <a:prstGeom prst="rect">
            <a:avLst/>
          </a:prstGeom>
          <a:gradFill>
            <a:gsLst>
              <a:gs pos="0">
                <a:srgbClr val="B0CAE9"/>
              </a:gs>
              <a:gs pos="50000">
                <a:srgbClr val="A1C1E4"/>
              </a:gs>
              <a:gs pos="100000">
                <a:srgbClr val="90B8E4"/>
              </a:gs>
            </a:gsLst>
            <a:lin ang="5400000" scaled="0"/>
          </a:gra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539750" algn="just" rtl="0">
              <a:lnSpc>
                <a:spcPct val="100000"/>
              </a:lnSpc>
              <a:spcBef>
                <a:spcPts val="0"/>
              </a:spcBef>
              <a:spcAft>
                <a:spcPts val="0"/>
              </a:spcAft>
              <a:buClr>
                <a:srgbClr val="000000"/>
              </a:buClr>
              <a:buSzPts val="2200"/>
              <a:buFont typeface="Times New Roman"/>
              <a:buNone/>
            </a:pPr>
            <a:r>
              <a:rPr sz="2200" b="1" i="0" u="none" strike="noStrike" cap="none">
                <a:solidFill>
                  <a:srgbClr val="000000"/>
                </a:solidFill>
                <a:latin typeface="Times New Roman"/>
                <a:ea typeface="Times New Roman"/>
                <a:cs typeface="Times New Roman"/>
                <a:sym typeface="Times New Roman"/>
              </a:rPr>
              <a:t>Лойиҳа - </a:t>
            </a:r>
            <a:r>
              <a:rPr sz="2200" b="0" i="0" u="none" strike="noStrike" cap="none">
                <a:solidFill>
                  <a:srgbClr val="000000"/>
                </a:solidFill>
                <a:latin typeface="Times New Roman"/>
                <a:ea typeface="Times New Roman"/>
                <a:cs typeface="Times New Roman"/>
                <a:sym typeface="Times New Roman"/>
              </a:rPr>
              <a:t>бу аниқ вақт ичида ва аниқ белгиланган мақсадларга эга бўлган вазифаларни бажариш учун мўлжалланган вақт ичида ва белгиланган бюджет доирасида ўзаро боғлиқ ҳаракатлар мажмуидир. </a:t>
            </a:r>
            <a:r>
              <a:rPr sz="2200" b="1" i="0" u="none" strike="noStrike" cap="none">
                <a:solidFill>
                  <a:srgbClr val="000000"/>
                </a:solidFill>
                <a:latin typeface="Times New Roman"/>
                <a:ea typeface="Times New Roman"/>
                <a:cs typeface="Times New Roman"/>
                <a:sym typeface="Times New Roman"/>
              </a:rPr>
              <a:t>(Жаҳон банки)</a:t>
            </a:r>
            <a:endParaRPr sz="2200" b="0" i="0" u="none" strike="noStrike" cap="none">
              <a:solidFill>
                <a:srgbClr val="000000"/>
              </a:solidFill>
              <a:latin typeface="Times New Roman"/>
              <a:ea typeface="Times New Roman"/>
              <a:cs typeface="Times New Roman"/>
              <a:sym typeface="Times New Roman"/>
            </a:endParaRPr>
          </a:p>
        </p:txBody>
      </p:sp>
      <p:sp>
        <p:nvSpPr>
          <p:cNvPr id="189" name="Google Shape;189;p5"/>
          <p:cNvSpPr/>
          <p:nvPr/>
        </p:nvSpPr>
        <p:spPr>
          <a:xfrm>
            <a:off x="445476" y="2995250"/>
            <a:ext cx="8276493" cy="1482971"/>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539750" algn="just" rtl="0">
              <a:lnSpc>
                <a:spcPct val="100000"/>
              </a:lnSpc>
              <a:spcBef>
                <a:spcPts val="0"/>
              </a:spcBef>
              <a:spcAft>
                <a:spcPts val="0"/>
              </a:spcAft>
              <a:buClr>
                <a:srgbClr val="000000"/>
              </a:buClr>
              <a:buSzPts val="2200"/>
              <a:buFont typeface="Times New Roman"/>
              <a:buNone/>
            </a:pPr>
            <a:r>
              <a:rPr sz="2200" b="1" i="0" u="none" strike="noStrike" cap="none">
                <a:solidFill>
                  <a:srgbClr val="000000"/>
                </a:solidFill>
                <a:latin typeface="Times New Roman"/>
                <a:ea typeface="Times New Roman"/>
                <a:cs typeface="Times New Roman"/>
                <a:sym typeface="Times New Roman"/>
              </a:rPr>
              <a:t>Лойиҳа - </a:t>
            </a:r>
            <a:r>
              <a:rPr sz="2200" b="0" i="0" u="none" strike="noStrike" cap="none">
                <a:solidFill>
                  <a:srgbClr val="000000"/>
                </a:solidFill>
                <a:latin typeface="Times New Roman"/>
                <a:ea typeface="Times New Roman"/>
                <a:cs typeface="Times New Roman"/>
                <a:sym typeface="Times New Roman"/>
              </a:rPr>
              <a:t>бу аниқ талабларга жавоб берадиган, шу жумладан вақт, харажат ва ресурс чекловларини ўз ичига олган мувофиқлаштирилган ва бошқариладиган тадбирлар йиғиндисидан иборат антиқа жараёндир.</a:t>
            </a:r>
            <a:r>
              <a:rPr sz="2200" b="1" i="0" u="none" strike="noStrike" cap="none">
                <a:solidFill>
                  <a:srgbClr val="000000"/>
                </a:solidFill>
                <a:latin typeface="Times New Roman"/>
                <a:ea typeface="Times New Roman"/>
                <a:cs typeface="Times New Roman"/>
                <a:sym typeface="Times New Roman"/>
              </a:rPr>
              <a:t> (ISO 9000:2001).</a:t>
            </a:r>
            <a:endParaRPr sz="2200" b="0" i="0" u="none" strike="noStrike" cap="none">
              <a:solidFill>
                <a:srgbClr val="000000"/>
              </a:solidFill>
              <a:latin typeface="Times New Roman"/>
              <a:ea typeface="Times New Roman"/>
              <a:cs typeface="Times New Roman"/>
              <a:sym typeface="Times New Roman"/>
            </a:endParaRPr>
          </a:p>
        </p:txBody>
      </p:sp>
      <p:sp>
        <p:nvSpPr>
          <p:cNvPr id="190" name="Google Shape;190;p5"/>
          <p:cNvSpPr/>
          <p:nvPr/>
        </p:nvSpPr>
        <p:spPr>
          <a:xfrm>
            <a:off x="445476" y="4613038"/>
            <a:ext cx="8276493" cy="1822930"/>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539750" algn="just" rtl="0">
              <a:lnSpc>
                <a:spcPct val="100000"/>
              </a:lnSpc>
              <a:spcBef>
                <a:spcPts val="0"/>
              </a:spcBef>
              <a:spcAft>
                <a:spcPts val="0"/>
              </a:spcAft>
              <a:buClr>
                <a:srgbClr val="000000"/>
              </a:buClr>
              <a:buSzPts val="2200"/>
              <a:buFont typeface="Times New Roman"/>
              <a:buNone/>
            </a:pPr>
            <a:r>
              <a:rPr sz="2200" b="1" i="0" u="none" strike="noStrike" cap="none">
                <a:solidFill>
                  <a:srgbClr val="000000"/>
                </a:solidFill>
                <a:latin typeface="Times New Roman"/>
                <a:ea typeface="Times New Roman"/>
                <a:cs typeface="Times New Roman"/>
                <a:sym typeface="Times New Roman"/>
              </a:rPr>
              <a:t>Лойиҳа - </a:t>
            </a:r>
            <a:r>
              <a:rPr sz="2200" b="0" i="0" u="none" strike="noStrike" cap="none">
                <a:solidFill>
                  <a:srgbClr val="000000"/>
                </a:solidFill>
                <a:latin typeface="Times New Roman"/>
                <a:ea typeface="Times New Roman"/>
                <a:cs typeface="Times New Roman"/>
                <a:sym typeface="Times New Roman"/>
              </a:rPr>
              <a:t>бу мавжуд тизимни ривожлантириш ва янада такомиллаштириш мақсадида ўзгартириш ёки ислоҳ қилишдир. Лойиҳани бошқариш – бу лойиҳанинг мақсад ва вазифаларига эришишга қаратилган тадбирлар мажмуасидир. </a:t>
            </a:r>
            <a:r>
              <a:rPr sz="2200" b="1" i="0" u="none" strike="noStrike" cap="none">
                <a:solidFill>
                  <a:srgbClr val="000000"/>
                </a:solidFill>
                <a:latin typeface="Times New Roman"/>
                <a:ea typeface="Times New Roman"/>
                <a:cs typeface="Times New Roman"/>
                <a:sym typeface="Times New Roman"/>
              </a:rPr>
              <a:t>(Суюнов Д.Х., Холбоев Б.А.)</a:t>
            </a:r>
            <a:endParaRPr sz="2200" b="0" i="0" u="none" strike="noStrike" cap="none">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6"/>
          <p:cNvSpPr/>
          <p:nvPr/>
        </p:nvSpPr>
        <p:spPr>
          <a:xfrm>
            <a:off x="187570" y="574157"/>
            <a:ext cx="11793416" cy="47089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sz="3600" b="1" i="0" u="none" strike="noStrike" cap="none">
                <a:solidFill>
                  <a:srgbClr val="FF0000"/>
                </a:solidFill>
                <a:latin typeface="Times New Roman"/>
                <a:ea typeface="Times New Roman"/>
                <a:cs typeface="Times New Roman"/>
                <a:sym typeface="Times New Roman"/>
              </a:rPr>
              <a:t>ЛОЙИҲА БУ:</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Times New Roman"/>
              <a:ea typeface="Times New Roman"/>
              <a:cs typeface="Times New Roman"/>
              <a:sym typeface="Times New Roman"/>
            </a:endParaRPr>
          </a:p>
          <a:p>
            <a:pPr marL="457200" marR="0" lvl="0" indent="-457200" algn="ctr" rtl="0">
              <a:lnSpc>
                <a:spcPct val="100000"/>
              </a:lnSpc>
              <a:spcBef>
                <a:spcPts val="0"/>
              </a:spcBef>
              <a:spcAft>
                <a:spcPts val="0"/>
              </a:spcAft>
              <a:buClr>
                <a:srgbClr val="1E4E79"/>
              </a:buClr>
              <a:buSzPts val="2800"/>
              <a:buFont typeface="Arial"/>
              <a:buChar char="•"/>
            </a:pPr>
            <a:r>
              <a:rPr sz="2800" b="0" i="0" u="none" strike="noStrike" cap="none">
                <a:solidFill>
                  <a:srgbClr val="1E4E79"/>
                </a:solidFill>
                <a:latin typeface="Times New Roman"/>
                <a:ea typeface="Times New Roman"/>
                <a:cs typeface="Times New Roman"/>
                <a:sym typeface="Times New Roman"/>
              </a:rPr>
              <a:t>дастлаб белгиланган мақсадларга эга бўлган баъзи корхона, унга эришиш лойиҳанинг якунланишини белгилайди;</a:t>
            </a:r>
          </a:p>
          <a:p>
            <a:pPr marL="457200" marR="0" lvl="0" indent="-279400" algn="ctr" rtl="0">
              <a:lnSpc>
                <a:spcPct val="100000"/>
              </a:lnSpc>
              <a:spcBef>
                <a:spcPts val="0"/>
              </a:spcBef>
              <a:spcAft>
                <a:spcPts val="0"/>
              </a:spcAft>
              <a:buClr>
                <a:schemeClr val="dk1"/>
              </a:buClr>
              <a:buSzPts val="2800"/>
              <a:buFont typeface="Arial"/>
              <a:buNone/>
            </a:pPr>
            <a:endParaRPr sz="2800" b="0" i="0" u="none" strike="noStrike" cap="none">
              <a:solidFill>
                <a:schemeClr val="dk1"/>
              </a:solidFill>
              <a:latin typeface="Times New Roman"/>
              <a:ea typeface="Times New Roman"/>
              <a:cs typeface="Times New Roman"/>
              <a:sym typeface="Times New Roman"/>
            </a:endParaRPr>
          </a:p>
          <a:p>
            <a:pPr marL="457200" marR="0" lvl="0" indent="-457200" algn="ctr" rtl="0">
              <a:lnSpc>
                <a:spcPct val="100000"/>
              </a:lnSpc>
              <a:spcBef>
                <a:spcPts val="0"/>
              </a:spcBef>
              <a:spcAft>
                <a:spcPts val="0"/>
              </a:spcAft>
              <a:buClr>
                <a:srgbClr val="833C0B"/>
              </a:buClr>
              <a:buSzPts val="2800"/>
              <a:buFont typeface="Arial"/>
              <a:buChar char="•"/>
            </a:pPr>
            <a:r>
              <a:rPr sz="2800" b="0" i="0" u="none" strike="noStrike" cap="none">
                <a:solidFill>
                  <a:srgbClr val="833C0B"/>
                </a:solidFill>
                <a:latin typeface="Times New Roman"/>
                <a:ea typeface="Times New Roman"/>
                <a:cs typeface="Times New Roman"/>
                <a:sym typeface="Times New Roman"/>
              </a:rPr>
              <a:t>муайян мақсадларга эришишни таъминлайдиган ҳар қандай ҳаракатлар мажмуасини амалга оширишни ўз ичига олган фаолият, ҳодиса;</a:t>
            </a:r>
          </a:p>
          <a:p>
            <a:pPr marL="457200" marR="0" lvl="0" indent="-279400" algn="ctr" rtl="0">
              <a:lnSpc>
                <a:spcPct val="100000"/>
              </a:lnSpc>
              <a:spcBef>
                <a:spcPts val="0"/>
              </a:spcBef>
              <a:spcAft>
                <a:spcPts val="0"/>
              </a:spcAft>
              <a:buClr>
                <a:schemeClr val="dk1"/>
              </a:buClr>
              <a:buSzPts val="2800"/>
              <a:buFont typeface="Arial"/>
              <a:buNone/>
            </a:pPr>
            <a:endParaRPr sz="2800" b="0" i="0" u="none" strike="noStrike" cap="none">
              <a:solidFill>
                <a:schemeClr val="dk1"/>
              </a:solidFill>
              <a:latin typeface="Times New Roman"/>
              <a:ea typeface="Times New Roman"/>
              <a:cs typeface="Times New Roman"/>
              <a:sym typeface="Times New Roman"/>
            </a:endParaRPr>
          </a:p>
          <a:p>
            <a:pPr marL="457200" marR="0" lvl="0" indent="-457200" algn="ctr" rtl="0">
              <a:lnSpc>
                <a:spcPct val="100000"/>
              </a:lnSpc>
              <a:spcBef>
                <a:spcPts val="0"/>
              </a:spcBef>
              <a:spcAft>
                <a:spcPts val="0"/>
              </a:spcAft>
              <a:buClr>
                <a:srgbClr val="385623"/>
              </a:buClr>
              <a:buSzPts val="2800"/>
              <a:buFont typeface="Arial"/>
              <a:buChar char="•"/>
            </a:pPr>
            <a:r>
              <a:rPr sz="2800" b="0" i="0" u="none" strike="noStrike" cap="none">
                <a:solidFill>
                  <a:srgbClr val="385623"/>
                </a:solidFill>
                <a:latin typeface="Times New Roman"/>
                <a:ea typeface="Times New Roman"/>
                <a:cs typeface="Times New Roman"/>
                <a:sym typeface="Times New Roman"/>
              </a:rPr>
              <a:t>жараёнларнинг ноёб тўплами, биргаликда бошланғич ва билан мувофиқлаштирилган ва бошқариладиган вазифалардан иборат мақсадга эришиш учун қабул қилинган тугаш саналари ва бошқалар.</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7"/>
          <p:cNvSpPr/>
          <p:nvPr/>
        </p:nvSpPr>
        <p:spPr>
          <a:xfrm>
            <a:off x="2777845" y="0"/>
            <a:ext cx="6661952"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sz="2400" b="1" i="0" u="none" strike="noStrike" cap="none">
                <a:solidFill>
                  <a:schemeClr val="dk1"/>
                </a:solidFill>
                <a:latin typeface="Times New Roman"/>
                <a:ea typeface="Times New Roman"/>
                <a:cs typeface="Times New Roman"/>
                <a:sym typeface="Times New Roman"/>
              </a:rPr>
              <a:t>ЛОЙИҲАНИНГ АСОСИЙ ХУСУСИЯТЛАРИ</a:t>
            </a:r>
            <a:endParaRPr sz="1400" b="0" i="0" u="none" strike="noStrike" cap="none">
              <a:solidFill>
                <a:srgbClr val="000000"/>
              </a:solidFill>
              <a:latin typeface="Arial"/>
              <a:ea typeface="Arial"/>
              <a:cs typeface="Arial"/>
              <a:sym typeface="Arial"/>
            </a:endParaRPr>
          </a:p>
        </p:txBody>
      </p:sp>
      <p:sp>
        <p:nvSpPr>
          <p:cNvPr id="201" name="Google Shape;201;p7"/>
          <p:cNvSpPr/>
          <p:nvPr/>
        </p:nvSpPr>
        <p:spPr>
          <a:xfrm>
            <a:off x="211015" y="473388"/>
            <a:ext cx="11758247" cy="1616750"/>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45720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Лойиҳа</a:t>
            </a:r>
            <a:r>
              <a:rPr sz="2000" b="0" i="0" u="none" strike="noStrike" cap="none">
                <a:solidFill>
                  <a:schemeClr val="dk1"/>
                </a:solidFill>
                <a:latin typeface="Times New Roman"/>
                <a:ea typeface="Times New Roman"/>
                <a:cs typeface="Times New Roman"/>
                <a:sym typeface="Times New Roman"/>
              </a:rPr>
              <a:t>  - бу белгиланган вақт ичида ва тасдиқланган бюджет доирасида аниқ, ноёб натижаларга эришиш мақсадида амалга оширилган саъй-ҳаракатлар мажмуи, бу лойиҳа давомида фойдаланилган ёки истеъмол қилинган ресурслар учун тўлаш учун ажратилган.</a:t>
            </a:r>
          </a:p>
          <a:p>
            <a:pPr marL="0" marR="0" lvl="0" indent="45720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a:t>
            </a:r>
            <a:r>
              <a:rPr sz="2000" b="0" i="0" u="none" strike="noStrike" cap="none">
                <a:solidFill>
                  <a:srgbClr val="FF0000"/>
                </a:solidFill>
                <a:latin typeface="Times New Roman"/>
                <a:ea typeface="Times New Roman"/>
                <a:cs typeface="Times New Roman"/>
                <a:sym typeface="Times New Roman"/>
              </a:rPr>
              <a:t>Joseph W. Weiss, Robert K. Wysocki, «Пять стадий управления проектом. Практическое руко-водство по планированию и реализации» -http://financepro.ru</a:t>
            </a:r>
            <a:r>
              <a:rPr sz="2000" b="0" i="0" u="none" strike="noStrike" cap="none">
                <a:solidFill>
                  <a:schemeClr val="dk1"/>
                </a:solidFill>
                <a:latin typeface="Times New Roman"/>
                <a:ea typeface="Times New Roman"/>
                <a:cs typeface="Times New Roman"/>
                <a:sym typeface="Times New Roman"/>
              </a:rPr>
              <a:t>)</a:t>
            </a:r>
          </a:p>
        </p:txBody>
      </p:sp>
      <p:sp>
        <p:nvSpPr>
          <p:cNvPr id="202" name="Google Shape;202;p7"/>
          <p:cNvSpPr/>
          <p:nvPr/>
        </p:nvSpPr>
        <p:spPr>
          <a:xfrm>
            <a:off x="211015" y="2219091"/>
            <a:ext cx="11758247" cy="1883988"/>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45720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Лойиҳа  </a:t>
            </a:r>
            <a:r>
              <a:rPr sz="2000" b="0" i="0" u="none" strike="noStrike" cap="none">
                <a:solidFill>
                  <a:schemeClr val="dk1"/>
                </a:solidFill>
                <a:latin typeface="Times New Roman"/>
                <a:ea typeface="Times New Roman"/>
                <a:cs typeface="Times New Roman"/>
                <a:sym typeface="Times New Roman"/>
              </a:rPr>
              <a:t>- бу дастлабки мақсадга эришишга қаратилган ҳаракатларнинг кенг қамровли тизимли моделини ўз ичига олган режалаштириш (молиявий, технологик, ташкилий ва бошқа) ҳужжатларнинг тизимли комплексидир. Яъни, лойиҳанинг ўзи бирор нарсани бошқариш учун махсус фаолият тури сифатида тушунилмаслиги керак. Лойиҳа - бу кенг қамровли режа, ҳаракатларнинг тўлиқ модели. Лойиҳани ишлаб чиқиш ва амалга ошириш керак, бу лойиҳани бошқаришнинг бирлаштирилган мазмуни.</a:t>
            </a: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a:t>
            </a:r>
            <a:r>
              <a:rPr sz="2000" b="0" i="0" u="none" strike="noStrike" cap="none">
                <a:solidFill>
                  <a:srgbClr val="FF0000"/>
                </a:solidFill>
                <a:latin typeface="Times New Roman"/>
                <a:ea typeface="Times New Roman"/>
                <a:cs typeface="Times New Roman"/>
                <a:sym typeface="Times New Roman"/>
              </a:rPr>
              <a:t>Разу М.Л. Управление проектом. Основы проектного управления: учебник.- М.:КНОРУС, 2006. - 768 с.</a:t>
            </a:r>
            <a:r>
              <a:rPr sz="2000" b="0" i="0" u="none" strike="noStrike" cap="none">
                <a:solidFill>
                  <a:schemeClr val="dk1"/>
                </a:solidFill>
                <a:latin typeface="Times New Roman"/>
                <a:ea typeface="Times New Roman"/>
                <a:cs typeface="Times New Roman"/>
                <a:sym typeface="Times New Roman"/>
              </a:rPr>
              <a:t>)</a:t>
            </a:r>
          </a:p>
        </p:txBody>
      </p:sp>
      <p:sp>
        <p:nvSpPr>
          <p:cNvPr id="203" name="Google Shape;203;p7"/>
          <p:cNvSpPr/>
          <p:nvPr/>
        </p:nvSpPr>
        <p:spPr>
          <a:xfrm>
            <a:off x="211016" y="4220309"/>
            <a:ext cx="8815754" cy="2497015"/>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45720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Лойиҳа  </a:t>
            </a:r>
            <a:r>
              <a:rPr sz="2000" b="0" i="0" u="none" strike="noStrike" cap="none">
                <a:solidFill>
                  <a:schemeClr val="dk1"/>
                </a:solidFill>
                <a:latin typeface="Times New Roman"/>
                <a:ea typeface="Times New Roman"/>
                <a:cs typeface="Times New Roman"/>
                <a:sym typeface="Times New Roman"/>
              </a:rPr>
              <a:t>- бу ноёб маҳсулот ёки хизматларни яратиш учун мўлжалланган вақтинчалик корхонадир. Лойиҳа менежменти институти методологияси доирасида лойиҳанинг ҳаётий цикли 5 босқичдан иборат: ташаббус (инг. Initiating); режалаштириш (инг. Planning); бажариш (инг. Executing); назорат ва мониторинг (инг. Controlling and Monitoring); тугатиш (инглизча Closing).</a:t>
            </a:r>
            <a:endParaRPr sz="1400" b="0" i="0" u="none" strike="noStrike" cap="none">
              <a:solidFill>
                <a:srgbClr val="000000"/>
              </a:solidFill>
              <a:latin typeface="Arial"/>
              <a:ea typeface="Arial"/>
              <a:cs typeface="Arial"/>
              <a:sym typeface="Arial"/>
            </a:endParaRPr>
          </a:p>
          <a:p>
            <a:pPr marL="0" marR="0" lvl="0" indent="45720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a:t>
            </a:r>
            <a:r>
              <a:rPr sz="2000" b="0" i="0" u="none" strike="noStrike" cap="none">
                <a:solidFill>
                  <a:srgbClr val="FF0000"/>
                </a:solidFill>
                <a:latin typeface="Times New Roman"/>
                <a:ea typeface="Times New Roman"/>
                <a:cs typeface="Times New Roman"/>
                <a:sym typeface="Times New Roman"/>
              </a:rPr>
              <a:t>Просницкий А. Самоучитель “Управление проектами в Microsoft Project Server 2010”. Киев, Казань, Красноярск, Рига, Санкт-Петербург, Львов, Черновцы, Ивано-Франковск, 2011. 249 с.</a:t>
            </a:r>
            <a:r>
              <a:rPr sz="2000" b="0" i="0" u="none" strike="noStrike" cap="none">
                <a:solidFill>
                  <a:schemeClr val="dk1"/>
                </a:solidFill>
                <a:latin typeface="Times New Roman"/>
                <a:ea typeface="Times New Roman"/>
                <a:cs typeface="Times New Roman"/>
                <a:sym typeface="Times New Roman"/>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pic>
        <p:nvPicPr>
          <p:cNvPr id="208" name="Google Shape;208;p8"/>
          <p:cNvPicPr preferRelativeResize="0"/>
          <p:nvPr/>
        </p:nvPicPr>
        <p:blipFill rotWithShape="1">
          <a:blip r:embed="rId3">
            <a:alphaModFix/>
          </a:blip>
          <a:srcRect/>
          <a:stretch/>
        </p:blipFill>
        <p:spPr>
          <a:xfrm>
            <a:off x="0" y="0"/>
            <a:ext cx="8088923" cy="6262392"/>
          </a:xfrm>
          <a:prstGeom prst="rect">
            <a:avLst/>
          </a:prstGeom>
          <a:noFill/>
          <a:ln>
            <a:noFill/>
          </a:ln>
        </p:spPr>
      </p:pic>
      <p:sp>
        <p:nvSpPr>
          <p:cNvPr id="209" name="Google Shape;209;p8"/>
          <p:cNvSpPr/>
          <p:nvPr/>
        </p:nvSpPr>
        <p:spPr>
          <a:xfrm>
            <a:off x="0" y="6211669"/>
            <a:ext cx="8088923"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sz="1800" b="0" i="0" u="none" strike="noStrike" cap="none">
                <a:solidFill>
                  <a:srgbClr val="FF0000"/>
                </a:solidFill>
                <a:latin typeface="Times New Roman"/>
                <a:ea typeface="Times New Roman"/>
                <a:cs typeface="Times New Roman"/>
                <a:sym typeface="Times New Roman"/>
              </a:rPr>
              <a:t>Манба: Суюнов Д.Х., Холбаев Б.А. Лойиҳа бошқаруви: услуб ва стандартлар. Ўқув қўлланма. 2021. – 208 б.</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9"/>
          <p:cNvSpPr txBox="1"/>
          <p:nvPr/>
        </p:nvSpPr>
        <p:spPr>
          <a:xfrm>
            <a:off x="509953" y="0"/>
            <a:ext cx="11160369"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SMART мезонлари:</a:t>
            </a:r>
          </a:p>
        </p:txBody>
      </p:sp>
      <p:sp>
        <p:nvSpPr>
          <p:cNvPr id="215" name="Google Shape;215;p9"/>
          <p:cNvSpPr/>
          <p:nvPr/>
        </p:nvSpPr>
        <p:spPr>
          <a:xfrm>
            <a:off x="211013" y="482209"/>
            <a:ext cx="11758247" cy="1746738"/>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Мезон 1. S – Specific. </a:t>
            </a:r>
            <a:r>
              <a:rPr sz="2000" b="0" i="0" u="none" strike="noStrike" cap="none">
                <a:solidFill>
                  <a:schemeClr val="dk1"/>
                </a:solidFill>
                <a:latin typeface="Times New Roman"/>
                <a:ea typeface="Times New Roman"/>
                <a:cs typeface="Times New Roman"/>
                <a:sym typeface="Times New Roman"/>
              </a:rPr>
              <a:t>Таржимаси: Аниқлик ва тушунарлилик</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SMART мақсади аниқ, аниқ, тегишли ва бизнесга тегишли бўлиши керак.</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Саволлар:</a:t>
            </a:r>
            <a:r>
              <a:rPr sz="2000" b="0" i="0" u="none" strike="noStrike" cap="none">
                <a:solidFill>
                  <a:schemeClr val="dk1"/>
                </a:solidFill>
                <a:latin typeface="Times New Roman"/>
                <a:ea typeface="Times New Roman"/>
                <a:cs typeface="Times New Roman"/>
                <a:sym typeface="Times New Roman"/>
              </a:rPr>
              <a:t> Биз аниқ нимага эришмоқчимиз/яхшиламоқчимиз/ўзгартирмоқчимиз? Бу бизнинг мақсадимизми?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Мисол:</a:t>
            </a:r>
            <a:r>
              <a:rPr sz="2000" b="0" i="0" u="none" strike="noStrike" cap="none">
                <a:solidFill>
                  <a:schemeClr val="dk1"/>
                </a:solidFill>
                <a:latin typeface="Times New Roman"/>
                <a:ea typeface="Times New Roman"/>
                <a:cs typeface="Times New Roman"/>
                <a:sym typeface="Times New Roman"/>
              </a:rPr>
              <a:t> “Савдо ҳажмини ошириш”, “Янги бозорга кириш”, “Мижозлар базасини қайта жонлантириш”.</a:t>
            </a:r>
          </a:p>
        </p:txBody>
      </p:sp>
      <p:sp>
        <p:nvSpPr>
          <p:cNvPr id="216" name="Google Shape;216;p9"/>
          <p:cNvSpPr/>
          <p:nvPr/>
        </p:nvSpPr>
        <p:spPr>
          <a:xfrm>
            <a:off x="211013" y="2322732"/>
            <a:ext cx="11758247" cy="1746738"/>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Мезон 2. M - Measurable. </a:t>
            </a:r>
            <a:r>
              <a:rPr sz="2000" b="0" i="0" u="none" strike="noStrike" cap="none">
                <a:solidFill>
                  <a:schemeClr val="dk1"/>
                </a:solidFill>
                <a:latin typeface="Times New Roman"/>
                <a:ea typeface="Times New Roman"/>
                <a:cs typeface="Times New Roman"/>
                <a:sym typeface="Times New Roman"/>
              </a:rPr>
              <a:t>Таржимаси: Ўлчаш мумкинлиги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Бу ерда сиз рақамни кўрсатишингиз керак. Рақамли таъриф, мутлақ ёки фоиз кўринишидаги миқдор.</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Саволлар:</a:t>
            </a:r>
            <a:r>
              <a:rPr sz="2000" b="0" i="0" u="none" strike="noStrike" cap="none">
                <a:solidFill>
                  <a:schemeClr val="dk1"/>
                </a:solidFill>
                <a:latin typeface="Times New Roman"/>
                <a:ea typeface="Times New Roman"/>
                <a:cs typeface="Times New Roman"/>
                <a:sym typeface="Times New Roman"/>
              </a:rPr>
              <a:t> Мақсаднинг бажарилиши қандай натижаларни кўрсатади? Биз қанча ва нимани сотиб олмоқчимиз? SMART мақсадига эришилганлигини қандай фактлар тасдиқлайди?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Мисол:</a:t>
            </a:r>
            <a:r>
              <a:rPr sz="2000" b="0" i="0" u="none" strike="noStrike" cap="none">
                <a:solidFill>
                  <a:schemeClr val="dk1"/>
                </a:solidFill>
                <a:latin typeface="Times New Roman"/>
                <a:ea typeface="Times New Roman"/>
                <a:cs typeface="Times New Roman"/>
                <a:sym typeface="Times New Roman"/>
              </a:rPr>
              <a:t> “250 миллион сўм”, “Ойига 5 та семинар”, “15% конвертация”.</a:t>
            </a:r>
          </a:p>
        </p:txBody>
      </p:sp>
      <p:sp>
        <p:nvSpPr>
          <p:cNvPr id="217" name="Google Shape;217;p9"/>
          <p:cNvSpPr/>
          <p:nvPr/>
        </p:nvSpPr>
        <p:spPr>
          <a:xfrm>
            <a:off x="211014" y="4174977"/>
            <a:ext cx="8897818" cy="2542345"/>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000000"/>
              </a:buClr>
              <a:buSzPts val="1800"/>
              <a:buFont typeface="Arial"/>
              <a:buNone/>
            </a:pPr>
            <a:r>
              <a:rPr sz="1800" b="1" i="0" u="none" strike="noStrike" cap="none">
                <a:solidFill>
                  <a:schemeClr val="dk1"/>
                </a:solidFill>
                <a:latin typeface="Times New Roman"/>
                <a:ea typeface="Times New Roman"/>
                <a:cs typeface="Times New Roman"/>
                <a:sym typeface="Times New Roman"/>
              </a:rPr>
              <a:t>Мезон 3. А - Achievable. </a:t>
            </a:r>
            <a:r>
              <a:rPr sz="1800" b="0" i="0" u="none" strike="noStrike" cap="none">
                <a:solidFill>
                  <a:schemeClr val="dk1"/>
                </a:solidFill>
                <a:latin typeface="Times New Roman"/>
                <a:ea typeface="Times New Roman"/>
                <a:cs typeface="Times New Roman"/>
                <a:sym typeface="Times New Roman"/>
              </a:rPr>
              <a:t>Таржимаси: Фойдаланиш имконияти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SMART ёндашувида кўрсатилган мақсадлар ҳам эришиш мумкин, ҳам амбицияли бўлиши керак. Ҳатто бир нечтаси ҳам имкониятлар ёқасида. Ва мавжуд ресурслар ҳақида унутманг, акс ҳолда улар сизнинг амбицияларингиз учун етарли бўлмаслиги мумкин ...</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Саволлар: Ушбу SMART мақсадига эриша оламизми? Бу жуда қийинми ёки жуда осонми? Нима тўсқинлик қилиши мумкин ва нима ёрдам бериши мумкин?</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Мисол: “Рақобатчиларимиз бозор улушининг 15% га эга, биз энг яхши ресурсларга эга бўлган ҳолда, барча 20% ни олишимиз мумкин”.</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0"/>
          <p:cNvSpPr txBox="1"/>
          <p:nvPr/>
        </p:nvSpPr>
        <p:spPr>
          <a:xfrm>
            <a:off x="509953" y="0"/>
            <a:ext cx="11160369"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SMART мезонлари:</a:t>
            </a:r>
          </a:p>
        </p:txBody>
      </p:sp>
      <p:sp>
        <p:nvSpPr>
          <p:cNvPr id="223" name="Google Shape;223;p10"/>
          <p:cNvSpPr/>
          <p:nvPr/>
        </p:nvSpPr>
        <p:spPr>
          <a:xfrm>
            <a:off x="211013" y="529101"/>
            <a:ext cx="11758247" cy="2284437"/>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000000"/>
              </a:buClr>
              <a:buSzPts val="1800"/>
              <a:buFont typeface="Arial"/>
              <a:buNone/>
            </a:pPr>
            <a:r>
              <a:rPr sz="1800" b="1" i="0" u="none" strike="noStrike" cap="none">
                <a:solidFill>
                  <a:schemeClr val="dk1"/>
                </a:solidFill>
                <a:latin typeface="Times New Roman"/>
                <a:ea typeface="Times New Roman"/>
                <a:cs typeface="Times New Roman"/>
                <a:sym typeface="Times New Roman"/>
              </a:rPr>
              <a:t>Мезон 4. R - Relevant. </a:t>
            </a:r>
            <a:r>
              <a:rPr sz="1800" b="0" i="0" u="none" strike="noStrike" cap="none">
                <a:solidFill>
                  <a:schemeClr val="dk1"/>
                </a:solidFill>
                <a:latin typeface="Times New Roman"/>
                <a:ea typeface="Times New Roman"/>
                <a:cs typeface="Times New Roman"/>
                <a:sym typeface="Times New Roman"/>
              </a:rPr>
              <a:t>Таржима қилинган: изчиллик, муҳимлик</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Мақсад компаниянинг асосий мақсадлари ва режаларига мос келиши керак. SMART усули бўйича мақсаднинг ҳаракатлари корхонанинг асосий вазифасини бажаришга ёрдам бериши керак. Ресурслар ва ходимларнинг изчиллиги ҳам муҳимдир.</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1" i="0" u="none" strike="noStrike" cap="none">
                <a:solidFill>
                  <a:schemeClr val="dk1"/>
                </a:solidFill>
                <a:latin typeface="Times New Roman"/>
                <a:ea typeface="Times New Roman"/>
                <a:cs typeface="Times New Roman"/>
                <a:sym typeface="Times New Roman"/>
              </a:rPr>
              <a:t>Саволлар:</a:t>
            </a:r>
            <a:r>
              <a:rPr sz="1800" b="0" i="0" u="none" strike="noStrike" cap="none">
                <a:solidFill>
                  <a:schemeClr val="dk1"/>
                </a:solidFill>
                <a:latin typeface="Times New Roman"/>
                <a:ea typeface="Times New Roman"/>
                <a:cs typeface="Times New Roman"/>
                <a:sym typeface="Times New Roman"/>
              </a:rPr>
              <a:t> Нега бизга бу натижа керак? Биз буни нима учун қиламиз? Ушбу мақсад компаниянинг стратегик мақсадлари ва миссиясига мос келадими? Бу мақсад бошқа мақсадларга зид келадими?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1" i="0" u="none" strike="noStrike" cap="none">
                <a:solidFill>
                  <a:schemeClr val="dk1"/>
                </a:solidFill>
                <a:latin typeface="Times New Roman"/>
                <a:ea typeface="Times New Roman"/>
                <a:cs typeface="Times New Roman"/>
                <a:sym typeface="Times New Roman"/>
              </a:rPr>
              <a:t>Мисол:</a:t>
            </a:r>
            <a:r>
              <a:rPr sz="1800" b="0" i="0" u="none" strike="noStrike" cap="none">
                <a:solidFill>
                  <a:schemeClr val="dk1"/>
                </a:solidFill>
                <a:latin typeface="Times New Roman"/>
                <a:ea typeface="Times New Roman"/>
                <a:cs typeface="Times New Roman"/>
                <a:sym typeface="Times New Roman"/>
              </a:rPr>
              <a:t> “Бу шартнома бошқаруви бўлими савдо бўлимига иккиламчи қўнғироқларни кўпайтириш учун мижозларни тадқиқ қилишда ёрдам бера олади.”</a:t>
            </a:r>
          </a:p>
        </p:txBody>
      </p:sp>
      <p:sp>
        <p:nvSpPr>
          <p:cNvPr id="224" name="Google Shape;224;p10"/>
          <p:cNvSpPr/>
          <p:nvPr/>
        </p:nvSpPr>
        <p:spPr>
          <a:xfrm>
            <a:off x="211013" y="2939736"/>
            <a:ext cx="11758247" cy="1468141"/>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Clr>
                <a:srgbClr val="000000"/>
              </a:buClr>
              <a:buSzPts val="1800"/>
              <a:buFont typeface="Arial"/>
              <a:buNone/>
            </a:pPr>
            <a:r>
              <a:rPr sz="1800" b="1" i="0" u="none" strike="noStrike" cap="none">
                <a:solidFill>
                  <a:schemeClr val="dk1"/>
                </a:solidFill>
                <a:latin typeface="Times New Roman"/>
                <a:ea typeface="Times New Roman"/>
                <a:cs typeface="Times New Roman"/>
                <a:sym typeface="Times New Roman"/>
              </a:rPr>
              <a:t>Мезон 5. T - Time bound. </a:t>
            </a:r>
            <a:r>
              <a:rPr sz="1800" b="0" i="0" u="none" strike="noStrike" cap="none">
                <a:solidFill>
                  <a:schemeClr val="dk1"/>
                </a:solidFill>
                <a:latin typeface="Times New Roman"/>
                <a:ea typeface="Times New Roman"/>
                <a:cs typeface="Times New Roman"/>
                <a:sym typeface="Times New Roman"/>
              </a:rPr>
              <a:t>Таржима қилинган: Вақт аниқлиги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Қўшимчалар ва натижалар учун охирги муддат бўлиши керак, шундан сўнг биз режалаштирилганга қанчалик яқин эканлигимиз аниқ бўлади.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1" i="0" u="none" strike="noStrike" cap="none">
                <a:solidFill>
                  <a:schemeClr val="dk1"/>
                </a:solidFill>
                <a:latin typeface="Times New Roman"/>
                <a:ea typeface="Times New Roman"/>
                <a:cs typeface="Times New Roman"/>
                <a:sym typeface="Times New Roman"/>
              </a:rPr>
              <a:t>Саволлар:</a:t>
            </a:r>
            <a:r>
              <a:rPr sz="1800" b="0" i="0" u="none" strike="noStrike" cap="none">
                <a:solidFill>
                  <a:schemeClr val="dk1"/>
                </a:solidFill>
                <a:latin typeface="Times New Roman"/>
                <a:ea typeface="Times New Roman"/>
                <a:cs typeface="Times New Roman"/>
                <a:sym typeface="Times New Roman"/>
              </a:rPr>
              <a:t> Муваффақиятга эришиш учун бизга қанча вақт керак? Кутилган натижани қачон олиш керак?</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1" i="0" u="none" strike="noStrike" cap="none">
                <a:solidFill>
                  <a:schemeClr val="dk1"/>
                </a:solidFill>
                <a:latin typeface="Times New Roman"/>
                <a:ea typeface="Times New Roman"/>
                <a:cs typeface="Times New Roman"/>
                <a:sym typeface="Times New Roman"/>
              </a:rPr>
              <a:t>Мисол: </a:t>
            </a:r>
            <a:r>
              <a:rPr sz="1800" b="0" i="0" u="none" strike="noStrike" cap="none">
                <a:solidFill>
                  <a:schemeClr val="dk1"/>
                </a:solidFill>
                <a:latin typeface="Times New Roman"/>
                <a:ea typeface="Times New Roman"/>
                <a:cs typeface="Times New Roman"/>
                <a:sym typeface="Times New Roman"/>
              </a:rPr>
              <a:t>“2019-йил 31-декабргача”, “имтиҳон санаси бўйича”, “4 ой олдин”, “1 йил олдин”.</a:t>
            </a:r>
          </a:p>
        </p:txBody>
      </p:sp>
      <p:sp>
        <p:nvSpPr>
          <p:cNvPr id="225" name="Google Shape;225;p10"/>
          <p:cNvSpPr/>
          <p:nvPr/>
        </p:nvSpPr>
        <p:spPr>
          <a:xfrm>
            <a:off x="211013" y="4885766"/>
            <a:ext cx="7737233" cy="1632263"/>
          </a:xfrm>
          <a:prstGeom prst="rect">
            <a:avLst/>
          </a:prstGeom>
          <a:solidFill>
            <a:schemeClr val="lt1"/>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Энди сиз SMART нима эканлигини ҳарф орқали билганингиздан сўнг, келинг, SMART принципига кўра тўғри тузилган мақсадларни батафсил кўриб чиқамиз ва ҳар бир ҳарф учун таҳлил қиламиз.</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11"/>
          <p:cNvSpPr/>
          <p:nvPr/>
        </p:nvSpPr>
        <p:spPr>
          <a:xfrm>
            <a:off x="339969" y="325795"/>
            <a:ext cx="11418277" cy="483205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1-МИСОЛ</a:t>
            </a:r>
            <a:endParaRPr sz="28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Бизнес-мураббий учун SMART матни: “Янги мижозларни жалб қилиш учун 2021-йил 31-мартгача “SMART мақсадларни белгилаш” мавзусида иккита вебинар ёзиб олинг”.</a:t>
            </a:r>
            <a:endParaRPr sz="28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Биз текширамиз:</a:t>
            </a:r>
            <a:endParaRPr sz="28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S (ўзига хослик) - мақсад бизнес-мураббий учун адекват;</a:t>
            </a:r>
            <a:endParaRPr sz="28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M (ўлчаш мумкинлиги) - икки ҳафта ичида иккита вебинар;</a:t>
            </a:r>
            <a:endParaRPr sz="28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A (эришиш имконияти) - мақсадга эришиш мумкин, ишланмалар ва аудитория мавжуд;</a:t>
            </a:r>
            <a:endParaRPr sz="28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R (аҳамият) - янги мижозларни жалб қилиш;</a:t>
            </a:r>
            <a:endParaRPr sz="28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Т (муддат) - бу март ойининг охиригача бўлади.</a:t>
            </a:r>
            <a:endParaRPr sz="28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12"/>
          <p:cNvSpPr/>
          <p:nvPr/>
        </p:nvSpPr>
        <p:spPr>
          <a:xfrm>
            <a:off x="293077" y="187568"/>
            <a:ext cx="11641015" cy="612471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2-МИСОЛ</a:t>
            </a:r>
          </a:p>
          <a:p>
            <a:pPr marL="0" marR="0" lvl="0" indent="363538"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Бўлимни бошқариш учун SMART созлаш техникаси: “Жараёнлар ва бошқарувни автоматлаштириш учун 2020 йил 20 апрелгача савдо бўлимида Мегаплан CRM-тизимини жорий қилинг.” Айтганча, турли хил CRM-тизимларидан Мегаплан ёки retailCRM ни танлашни тавсия этамиз.</a:t>
            </a:r>
            <a:endParaRPr sz="28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Биз текширамиз:</a:t>
            </a:r>
            <a:endParaRPr sz="28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S (specific) – CRM-тизими аниқланган;</a:t>
            </a:r>
            <a:endParaRPr sz="28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М (measurable) - ходимлар мижозларга киришади ва CRM-ни режалаштиришади;</a:t>
            </a:r>
            <a:endParaRPr sz="28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А (achievable) - феврал ойида тренинг, март ойида маълумотларни узатиш, апрел ойида ходимларни сертификатлаш;</a:t>
            </a:r>
            <a:endParaRPr sz="28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R (relevant) - автоматлаштириш, таҳлил қилиш </a:t>
            </a:r>
            <a:endParaRPr/>
          </a:p>
          <a:p>
            <a:pPr marL="0" marR="0" lvl="0" indent="363538"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ва бошқариш учун;</a:t>
            </a:r>
            <a:endParaRPr sz="28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800"/>
              <a:buFont typeface="Arial"/>
              <a:buNone/>
            </a:pPr>
            <a:r>
              <a:rPr sz="2800" b="0" i="0" u="none" strike="noStrike" cap="none">
                <a:solidFill>
                  <a:schemeClr val="dk1"/>
                </a:solidFill>
                <a:latin typeface="Times New Roman"/>
                <a:ea typeface="Times New Roman"/>
                <a:cs typeface="Times New Roman"/>
                <a:sym typeface="Times New Roman"/>
              </a:rPr>
              <a:t>Т (time bound) - охирги муддат белгиланади.</a:t>
            </a:r>
            <a:endParaRPr sz="2800" b="0" i="0" u="none" strike="noStrike" cap="non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pic>
        <p:nvPicPr>
          <p:cNvPr id="240" name="Google Shape;240;p14"/>
          <p:cNvPicPr preferRelativeResize="0"/>
          <p:nvPr/>
        </p:nvPicPr>
        <p:blipFill rotWithShape="1">
          <a:blip r:embed="rId3">
            <a:alphaModFix/>
          </a:blip>
          <a:srcRect b="4259"/>
          <a:stretch/>
        </p:blipFill>
        <p:spPr>
          <a:xfrm>
            <a:off x="1175610" y="0"/>
            <a:ext cx="8105775" cy="6330462"/>
          </a:xfrm>
          <a:prstGeom prst="rect">
            <a:avLst/>
          </a:prstGeom>
          <a:noFill/>
          <a:ln>
            <a:noFill/>
          </a:ln>
        </p:spPr>
      </p:pic>
      <p:sp>
        <p:nvSpPr>
          <p:cNvPr id="241" name="Google Shape;241;p14"/>
          <p:cNvSpPr txBox="1"/>
          <p:nvPr/>
        </p:nvSpPr>
        <p:spPr>
          <a:xfrm>
            <a:off x="6951784" y="623426"/>
            <a:ext cx="5111261"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rgbClr val="002060"/>
                </a:solidFill>
                <a:latin typeface="Times New Roman"/>
                <a:ea typeface="Times New Roman"/>
                <a:cs typeface="Times New Roman"/>
                <a:sym typeface="Times New Roman"/>
              </a:rPr>
              <a:t>ЭҲТИЁЖЛАРНИНГ ПОҒОНАЛАНИШИ</a:t>
            </a:r>
          </a:p>
        </p:txBody>
      </p:sp>
      <p:sp>
        <p:nvSpPr>
          <p:cNvPr id="242" name="Google Shape;242;p14"/>
          <p:cNvSpPr/>
          <p:nvPr/>
        </p:nvSpPr>
        <p:spPr>
          <a:xfrm>
            <a:off x="0" y="6330462"/>
            <a:ext cx="9281385"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sz="1600" b="1" i="0" u="none" strike="noStrike" cap="none">
                <a:solidFill>
                  <a:srgbClr val="FF0000"/>
                </a:solidFill>
                <a:latin typeface="Times New Roman"/>
                <a:ea typeface="Times New Roman"/>
                <a:cs typeface="Times New Roman"/>
                <a:sym typeface="Times New Roman"/>
              </a:rPr>
              <a:t>Saul Mcleod, PhD Maslow’s Hierarchy Of Needs Updated on July 26, 2023 https://www.simplypsychology.org/maslow.html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15"/>
          <p:cNvSpPr/>
          <p:nvPr/>
        </p:nvSpPr>
        <p:spPr>
          <a:xfrm>
            <a:off x="339969" y="515035"/>
            <a:ext cx="11605846" cy="600164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“Лойиҳа концепцияси”нинг мавжуд таърифларини таҳлил қилиш</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3200"/>
              <a:buFont typeface="Arial"/>
              <a:buNone/>
            </a:pPr>
            <a:r>
              <a:rPr sz="3200" b="1" i="0" u="none" strike="noStrike" cap="none">
                <a:solidFill>
                  <a:schemeClr val="dk1"/>
                </a:solidFill>
                <a:latin typeface="Times New Roman"/>
                <a:ea typeface="Times New Roman"/>
                <a:cs typeface="Times New Roman"/>
                <a:sym typeface="Times New Roman"/>
              </a:rPr>
              <a:t>ЛОЙИҲАНИНГ ХУСУСИЯТЛАРИ</a:t>
            </a:r>
            <a:r>
              <a:rPr sz="3200" b="0" i="0" u="none" strike="noStrike" cap="none">
                <a:solidFill>
                  <a:schemeClr val="dk1"/>
                </a:solidFill>
                <a:latin typeface="Times New Roman"/>
                <a:ea typeface="Times New Roman"/>
                <a:cs typeface="Times New Roman"/>
                <a:sym typeface="Times New Roman"/>
              </a:rPr>
              <a:t>:</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Тизимларни ўзгартириш лойиҳалар натижасидир;</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Мақсад вақт билан чекланган;</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Бюджетнинг мавжудлиги;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Чекланган ресурслар;</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Янгилик ва ўзига хослик;</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Мураккаблик;</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Махсус ташкилот;</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0" i="0" u="none" strike="noStrike" cap="none">
                <a:solidFill>
                  <a:schemeClr val="dk1"/>
                </a:solidFill>
                <a:latin typeface="Times New Roman"/>
                <a:ea typeface="Times New Roman"/>
                <a:cs typeface="Times New Roman"/>
                <a:sym typeface="Times New Roman"/>
              </a:rPr>
              <a:t>Чегаралаш.</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16"/>
          <p:cNvSpPr/>
          <p:nvPr/>
        </p:nvSpPr>
        <p:spPr>
          <a:xfrm>
            <a:off x="375137" y="422786"/>
            <a:ext cx="11476893" cy="34163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chemeClr val="dk1"/>
                </a:solidFill>
                <a:latin typeface="Times New Roman"/>
                <a:ea typeface="Times New Roman"/>
                <a:cs typeface="Times New Roman"/>
                <a:sym typeface="Times New Roman"/>
              </a:rPr>
              <a:t>ЛОЙИҲАНИНГ АСОСИЙ ХУСУСИЯТЛАРИ: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1. </a:t>
            </a:r>
            <a:r>
              <a:rPr sz="2400" b="1" i="0" u="none" strike="noStrike" cap="none">
                <a:solidFill>
                  <a:schemeClr val="dk1"/>
                </a:solidFill>
                <a:latin typeface="Times New Roman"/>
                <a:ea typeface="Times New Roman"/>
                <a:cs typeface="Times New Roman"/>
                <a:sym typeface="Times New Roman"/>
              </a:rPr>
              <a:t>Лойиҳанинг мақсади.</a:t>
            </a:r>
            <a:r>
              <a:rPr sz="2400" b="0" i="0" u="none" strike="noStrike" cap="none">
                <a:solidFill>
                  <a:schemeClr val="dk1"/>
                </a:solidFill>
                <a:latin typeface="Times New Roman"/>
                <a:ea typeface="Times New Roman"/>
                <a:cs typeface="Times New Roman"/>
                <a:sym typeface="Times New Roman"/>
              </a:rPr>
              <a:t> Янги маҳсулот ёки хизматларни тавсифлайди. Лойиҳани амалга ошириш натижасида истеъмолчи олади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2. </a:t>
            </a:r>
            <a:r>
              <a:rPr sz="2400" b="1" i="0" u="none" strike="noStrike" cap="none">
                <a:solidFill>
                  <a:schemeClr val="dk1"/>
                </a:solidFill>
                <a:latin typeface="Times New Roman"/>
                <a:ea typeface="Times New Roman"/>
                <a:cs typeface="Times New Roman"/>
                <a:sym typeface="Times New Roman"/>
              </a:rPr>
              <a:t>Лойиҳа қиймати.</a:t>
            </a:r>
            <a:r>
              <a:rPr sz="2400" b="0" i="0" u="none" strike="noStrike" cap="none">
                <a:solidFill>
                  <a:schemeClr val="dk1"/>
                </a:solidFill>
                <a:latin typeface="Times New Roman"/>
                <a:ea typeface="Times New Roman"/>
                <a:cs typeface="Times New Roman"/>
                <a:sym typeface="Times New Roman"/>
              </a:rPr>
              <a:t> Лойиҳани бажариш учун зарур бўлган тахминий харажатлар</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3. </a:t>
            </a:r>
            <a:r>
              <a:rPr sz="2400" b="1" i="0" u="none" strike="noStrike" cap="none">
                <a:solidFill>
                  <a:schemeClr val="dk1"/>
                </a:solidFill>
                <a:latin typeface="Times New Roman"/>
                <a:ea typeface="Times New Roman"/>
                <a:cs typeface="Times New Roman"/>
                <a:sym typeface="Times New Roman"/>
              </a:rPr>
              <a:t>Лойиҳанинг иш ҳажми.</a:t>
            </a:r>
            <a:r>
              <a:rPr sz="2400" b="0" i="0" u="none" strike="noStrike" cap="none">
                <a:solidFill>
                  <a:schemeClr val="dk1"/>
                </a:solidFill>
                <a:latin typeface="Times New Roman"/>
                <a:ea typeface="Times New Roman"/>
                <a:cs typeface="Times New Roman"/>
                <a:sym typeface="Times New Roman"/>
              </a:rPr>
              <a:t> Лойиҳа ишининг миқдорий кўрсаткичлари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4. </a:t>
            </a:r>
            <a:r>
              <a:rPr sz="2400" b="1" i="0" u="none" strike="noStrike" cap="none">
                <a:solidFill>
                  <a:schemeClr val="dk1"/>
                </a:solidFill>
                <a:latin typeface="Times New Roman"/>
                <a:ea typeface="Times New Roman"/>
                <a:cs typeface="Times New Roman"/>
                <a:sym typeface="Times New Roman"/>
              </a:rPr>
              <a:t>Лойиҳани амалга ошириш муддатлари.</a:t>
            </a:r>
            <a:r>
              <a:rPr sz="2400" b="0" i="0" u="none" strike="noStrike" cap="none">
                <a:solidFill>
                  <a:schemeClr val="dk1"/>
                </a:solidFill>
                <a:latin typeface="Times New Roman"/>
                <a:ea typeface="Times New Roman"/>
                <a:cs typeface="Times New Roman"/>
                <a:sym typeface="Times New Roman"/>
              </a:rPr>
              <a:t> (бошланиши, тугаши, давомийлиги).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5. </a:t>
            </a:r>
            <a:r>
              <a:rPr sz="2400" b="1" i="0" u="none" strike="noStrike" cap="none">
                <a:solidFill>
                  <a:schemeClr val="dk1"/>
                </a:solidFill>
                <a:latin typeface="Times New Roman"/>
                <a:ea typeface="Times New Roman"/>
                <a:cs typeface="Times New Roman"/>
                <a:sym typeface="Times New Roman"/>
              </a:rPr>
              <a:t>Лойиҳа ресурси.</a:t>
            </a:r>
            <a:r>
              <a:rPr sz="2400" b="0" i="0" u="none" strike="noStrike" cap="none">
                <a:solidFill>
                  <a:schemeClr val="dk1"/>
                </a:solidFill>
                <a:latin typeface="Times New Roman"/>
                <a:ea typeface="Times New Roman"/>
                <a:cs typeface="Times New Roman"/>
                <a:sym typeface="Times New Roman"/>
              </a:rPr>
              <a:t> Лойиҳани амалга ошириш учун зарур бўлган ресурслар (ускуналар, материаллар, ходимлар, дастурий таъминот, ишлаб чиқариш объектлари)</a:t>
            </a:r>
          </a:p>
        </p:txBody>
      </p:sp>
      <p:sp>
        <p:nvSpPr>
          <p:cNvPr id="253" name="Google Shape;253;p16"/>
          <p:cNvSpPr/>
          <p:nvPr/>
        </p:nvSpPr>
        <p:spPr>
          <a:xfrm>
            <a:off x="375137" y="3780491"/>
            <a:ext cx="7901355" cy="230832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6. </a:t>
            </a:r>
            <a:r>
              <a:rPr sz="2400" b="1" i="0" u="none" strike="noStrike" cap="none">
                <a:solidFill>
                  <a:schemeClr val="dk1"/>
                </a:solidFill>
                <a:latin typeface="Times New Roman"/>
                <a:ea typeface="Times New Roman"/>
                <a:cs typeface="Times New Roman"/>
                <a:sym typeface="Times New Roman"/>
              </a:rPr>
              <a:t>Лойиҳа ижрочилари.</a:t>
            </a:r>
            <a:r>
              <a:rPr sz="2400" b="0" i="0" u="none" strike="noStrike" cap="none">
                <a:solidFill>
                  <a:schemeClr val="dk1"/>
                </a:solidFill>
                <a:latin typeface="Times New Roman"/>
                <a:ea typeface="Times New Roman"/>
                <a:cs typeface="Times New Roman"/>
                <a:sym typeface="Times New Roman"/>
              </a:rPr>
              <a:t> Лойиҳани амалга оширишда иштирок этувчи мутахассислар ва ташкилотлар, уларнинг миқдорий тавсифлари, таркиби ва малакаси</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7. </a:t>
            </a:r>
            <a:r>
              <a:rPr sz="2400" b="1" i="0" u="none" strike="noStrike" cap="none">
                <a:solidFill>
                  <a:schemeClr val="dk1"/>
                </a:solidFill>
                <a:latin typeface="Times New Roman"/>
                <a:ea typeface="Times New Roman"/>
                <a:cs typeface="Times New Roman"/>
                <a:sym typeface="Times New Roman"/>
              </a:rPr>
              <a:t>Лойиҳа хавфи.</a:t>
            </a:r>
            <a:r>
              <a:rPr sz="2400" b="0" i="0" u="none" strike="noStrike" cap="none">
                <a:solidFill>
                  <a:schemeClr val="dk1"/>
                </a:solidFill>
                <a:latin typeface="Times New Roman"/>
                <a:ea typeface="Times New Roman"/>
                <a:cs typeface="Times New Roman"/>
                <a:sym typeface="Times New Roman"/>
              </a:rPr>
              <a:t> Лойиҳадаги хавфли ҳодисаларни, уларни амалга ошириш эҳтимолини ва уларнинг лойиҳага таъсиридан зарарни аниқлаш.</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7"/>
          <p:cNvSpPr/>
          <p:nvPr/>
        </p:nvSpPr>
        <p:spPr>
          <a:xfrm>
            <a:off x="246185" y="4056644"/>
            <a:ext cx="8768862" cy="2554505"/>
          </a:xfrm>
          <a:prstGeom prst="rect">
            <a:avLst/>
          </a:prstGeom>
          <a:noFill/>
          <a:ln>
            <a:noFill/>
          </a:ln>
        </p:spPr>
        <p:txBody>
          <a:bodyPr spcFirstLastPara="1" wrap="square" lIns="91425" tIns="45700" rIns="91425" bIns="45700" anchor="t" anchorCtr="0">
            <a:spAutoFit/>
          </a:bodyPr>
          <a:lstStyle/>
          <a:p>
            <a:pPr marL="0" marR="0" lvl="0" indent="363538"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Вақт чеклови. </a:t>
            </a:r>
            <a:r>
              <a:rPr sz="2000" b="0" i="0" u="none" strike="noStrike" cap="none">
                <a:solidFill>
                  <a:schemeClr val="dk1"/>
                </a:solidFill>
                <a:latin typeface="Times New Roman"/>
                <a:ea typeface="Times New Roman"/>
                <a:cs typeface="Times New Roman"/>
                <a:sym typeface="Times New Roman"/>
              </a:rPr>
              <a:t>Лойиҳалар маълум вақт оралиғида (қоида тариқасида, у олдиндан белгиланади) имкон қадар аниқ, бошланиши ва охири кўрсатилган ҳолда амалга оширилади.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Ўзига хослик. </a:t>
            </a:r>
            <a:r>
              <a:rPr sz="2000" b="0" i="0" u="none" strike="noStrike" cap="none">
                <a:solidFill>
                  <a:schemeClr val="dk1"/>
                </a:solidFill>
                <a:latin typeface="Times New Roman"/>
                <a:ea typeface="Times New Roman"/>
                <a:cs typeface="Times New Roman"/>
                <a:sym typeface="Times New Roman"/>
              </a:rPr>
              <a:t>Ҳар бир лойиҳанинг ўзига хос хусусиятлари ва хусусиятлари мавжуд. Бир хил тадбирларни амалга оширишни назарда тутса ҳам, бир хил лойиҳалар мавжуд эмас. Лойиҳанинг ўзига хослиги қанчалик катта бўлса, ноаниқлик шунчалик юқори бўлади ва лойиҳани режалаштириш ва бошқариш шунчалик қийин бўлади.</a:t>
            </a:r>
            <a:endParaRPr sz="1400" b="0" i="0" u="none" strike="noStrike" cap="none">
              <a:solidFill>
                <a:srgbClr val="000000"/>
              </a:solidFill>
              <a:latin typeface="Arial"/>
              <a:ea typeface="Arial"/>
              <a:cs typeface="Arial"/>
              <a:sym typeface="Arial"/>
            </a:endParaRPr>
          </a:p>
        </p:txBody>
      </p:sp>
      <p:sp>
        <p:nvSpPr>
          <p:cNvPr id="259" name="Google Shape;259;p17"/>
          <p:cNvSpPr/>
          <p:nvPr/>
        </p:nvSpPr>
        <p:spPr>
          <a:xfrm>
            <a:off x="246184" y="246851"/>
            <a:ext cx="11641015" cy="3631763"/>
          </a:xfrm>
          <a:prstGeom prst="rect">
            <a:avLst/>
          </a:prstGeom>
          <a:noFill/>
          <a:ln>
            <a:noFill/>
          </a:ln>
        </p:spPr>
        <p:txBody>
          <a:bodyPr spcFirstLastPara="1" wrap="square" lIns="91425" tIns="45700" rIns="91425" bIns="45700" anchor="t" anchorCtr="0">
            <a:spAutoFit/>
          </a:bodyPr>
          <a:lstStyle/>
          <a:p>
            <a:pPr marL="0" marR="0" lvl="0" indent="363538" algn="ctr" rtl="0">
              <a:lnSpc>
                <a:spcPct val="100000"/>
              </a:lnSpc>
              <a:spcBef>
                <a:spcPts val="0"/>
              </a:spcBef>
              <a:spcAft>
                <a:spcPts val="0"/>
              </a:spcAft>
              <a:buNone/>
            </a:pPr>
            <a:r>
              <a:rPr sz="2300" b="1" i="0" u="none" strike="noStrike" cap="none">
                <a:solidFill>
                  <a:schemeClr val="dk1"/>
                </a:solidFill>
                <a:latin typeface="Times New Roman"/>
                <a:ea typeface="Times New Roman"/>
                <a:cs typeface="Times New Roman"/>
                <a:sym typeface="Times New Roman"/>
              </a:rPr>
              <a:t>ЛОЙИҲАНИНГ АСОСИЙ ХУСУСИЯТЛАРИ:</a:t>
            </a:r>
            <a:endParaRPr sz="23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None/>
            </a:pPr>
            <a:endParaRPr sz="2300" b="1" i="0" u="none" strike="noStrike" cap="none">
              <a:solidFill>
                <a:schemeClr val="dk1"/>
              </a:solidFill>
              <a:latin typeface="Times New Roman"/>
              <a:ea typeface="Times New Roman"/>
              <a:cs typeface="Times New Roman"/>
              <a:sym typeface="Times New Roman"/>
            </a:endParaRPr>
          </a:p>
          <a:p>
            <a:pPr marL="0" marR="0" lvl="0" indent="363538" algn="just" rtl="0">
              <a:lnSpc>
                <a:spcPct val="100000"/>
              </a:lnSpc>
              <a:spcBef>
                <a:spcPts val="0"/>
              </a:spcBef>
              <a:spcAft>
                <a:spcPts val="0"/>
              </a:spcAft>
              <a:buNone/>
            </a:pPr>
            <a:r>
              <a:rPr sz="2300" b="1" i="0" u="none" strike="noStrike" cap="none">
                <a:solidFill>
                  <a:schemeClr val="dk1"/>
                </a:solidFill>
                <a:latin typeface="Times New Roman"/>
                <a:ea typeface="Times New Roman"/>
                <a:cs typeface="Times New Roman"/>
                <a:sym typeface="Times New Roman"/>
              </a:rPr>
              <a:t>Белгиланган мақсадларга эришиш учун йўналтириш. </a:t>
            </a:r>
            <a:r>
              <a:rPr sz="2300" b="0" i="0" u="none" strike="noStrike" cap="none">
                <a:solidFill>
                  <a:schemeClr val="dk1"/>
                </a:solidFill>
                <a:latin typeface="Times New Roman"/>
                <a:ea typeface="Times New Roman"/>
                <a:cs typeface="Times New Roman"/>
                <a:sym typeface="Times New Roman"/>
              </a:rPr>
              <a:t>Лойиҳанинг якуний мақсадининг аниқ ифодаси, оралиқ ўзаро боғлиқ мақсадларни тўғри шакллантириш шарти билан уни муваффақиятли амалга оширишга ёрдам беради. Лойиҳани амалга ошириш мақсадларга энг қуйи даражадан энг юқори даражага, яъни якуний мақсадга эришишга изчил эришишни англатади.</a:t>
            </a:r>
            <a:endParaRPr sz="23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None/>
            </a:pPr>
            <a:r>
              <a:rPr sz="2300" b="1" i="0" u="none" strike="noStrike" cap="none">
                <a:solidFill>
                  <a:schemeClr val="dk1"/>
                </a:solidFill>
                <a:latin typeface="Times New Roman"/>
                <a:ea typeface="Times New Roman"/>
                <a:cs typeface="Times New Roman"/>
                <a:sym typeface="Times New Roman"/>
              </a:rPr>
              <a:t>Ўзаро боғлиқ фаолиятнинг мувофиқлаштирилган бажарилиши. </a:t>
            </a:r>
            <a:r>
              <a:rPr sz="2300" b="0" i="0" u="none" strike="noStrike" cap="none">
                <a:solidFill>
                  <a:schemeClr val="dk1"/>
                </a:solidFill>
                <a:latin typeface="Times New Roman"/>
                <a:ea typeface="Times New Roman"/>
                <a:cs typeface="Times New Roman"/>
                <a:sym typeface="Times New Roman"/>
              </a:rPr>
              <a:t>Баъзи ҳаракатлар параллел равишда бажарилиши керак, бошқалари - кетма-кет ва уларни бажариш тартибининг ҳар қандай бузилиши умуман лойиҳани хавф остига қўйиши мумкин.</a:t>
            </a:r>
            <a:endParaRPr sz="23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8"/>
          <p:cNvSpPr/>
          <p:nvPr/>
        </p:nvSpPr>
        <p:spPr>
          <a:xfrm>
            <a:off x="345831" y="1992924"/>
            <a:ext cx="11476893" cy="31700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1. Мақсадлар ва натижалар дарахти.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2. Лойиҳа бюджети.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3. Вақт ва ижрочилар бўйича ишларни тақсимлаш матритсаси.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4. Лойиҳанинг тармоқ модели.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5. Хатарларни тақсимлаш ва минималлаштириш матритсаси.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6. Ресурслар жадвали.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7. Лойиҳани молиялаштириш жадвали.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8. Масъулиятни тақсимлаш матритсаси.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9. Шартномаларнинг таркибий парчаланиши.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10. Лойиҳани ташкил этишнинг структуравий модели.</a:t>
            </a:r>
            <a:endParaRPr sz="1400" b="0" i="0" u="none" strike="noStrike" cap="none">
              <a:solidFill>
                <a:srgbClr val="000000"/>
              </a:solidFill>
              <a:latin typeface="Arial"/>
              <a:ea typeface="Arial"/>
              <a:cs typeface="Arial"/>
              <a:sym typeface="Arial"/>
            </a:endParaRPr>
          </a:p>
        </p:txBody>
      </p:sp>
      <p:sp>
        <p:nvSpPr>
          <p:cNvPr id="266" name="Google Shape;266;p18"/>
          <p:cNvSpPr/>
          <p:nvPr/>
        </p:nvSpPr>
        <p:spPr>
          <a:xfrm>
            <a:off x="345831" y="57194"/>
            <a:ext cx="11476893" cy="221599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Лойиҳанинг мақсади</a:t>
            </a:r>
            <a:r>
              <a:rPr sz="2000" b="0" i="0" u="none" strike="noStrike" cap="none">
                <a:solidFill>
                  <a:schemeClr val="dk1"/>
                </a:solidFill>
                <a:latin typeface="Times New Roman"/>
                <a:ea typeface="Times New Roman"/>
                <a:cs typeface="Times New Roman"/>
                <a:sym typeface="Times New Roman"/>
              </a:rPr>
              <a:t> - муайян чекловлар ва қўллаб-қувватлаш шартлари остида лойиҳани энг муваффақиятли амалга оширишнинг аниқ ўлчанадиган натижасидир.</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Лойиҳанинг мақсадлари, таркиби ва мазмунини, уни муваффақиятли амалга оширишни аниқлаш ва тушуниш учун лойиҳанинг тузилишини аниқлаш керак. Унинг </a:t>
            </a:r>
            <a:r>
              <a:rPr sz="2000" b="1" i="0" u="none" strike="noStrike" cap="none">
                <a:solidFill>
                  <a:schemeClr val="dk1"/>
                </a:solidFill>
                <a:latin typeface="Times New Roman"/>
                <a:ea typeface="Times New Roman"/>
                <a:cs typeface="Times New Roman"/>
                <a:sym typeface="Times New Roman"/>
              </a:rPr>
              <a:t>энг муҳим элементларига</a:t>
            </a:r>
            <a:r>
              <a:rPr sz="2000" b="0" i="0" u="none" strike="noStrike" cap="none">
                <a:solidFill>
                  <a:schemeClr val="dk1"/>
                </a:solidFill>
                <a:latin typeface="Times New Roman"/>
                <a:ea typeface="Times New Roman"/>
                <a:cs typeface="Times New Roman"/>
                <a:sym typeface="Times New Roman"/>
              </a:rPr>
              <a:t> қуйидагилар киради:</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imes New Roman"/>
              <a:ea typeface="Times New Roman"/>
              <a:cs typeface="Times New Roman"/>
              <a:sym typeface="Times New Roman"/>
            </a:endParaRPr>
          </a:p>
        </p:txBody>
      </p:sp>
      <p:sp>
        <p:nvSpPr>
          <p:cNvPr id="267" name="Google Shape;267;p18"/>
          <p:cNvSpPr/>
          <p:nvPr/>
        </p:nvSpPr>
        <p:spPr>
          <a:xfrm>
            <a:off x="0" y="5290682"/>
            <a:ext cx="8815754"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rgbClr val="002060"/>
                </a:solidFill>
                <a:latin typeface="Times New Roman"/>
                <a:ea typeface="Times New Roman"/>
                <a:cs typeface="Times New Roman"/>
                <a:sym typeface="Times New Roman"/>
              </a:rPr>
              <a:t>Лойиҳанинг тузилишига қўйиладиган асосий талаб:</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rgbClr val="002060"/>
                </a:solidFill>
                <a:latin typeface="Times New Roman"/>
                <a:ea typeface="Times New Roman"/>
                <a:cs typeface="Times New Roman"/>
                <a:sym typeface="Times New Roman"/>
              </a:rPr>
              <a:t>даражалар бўйича структуранинг элементларини тафсилотлаш.</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19"/>
          <p:cNvSpPr txBox="1"/>
          <p:nvPr/>
        </p:nvSpPr>
        <p:spPr>
          <a:xfrm>
            <a:off x="410309" y="2672862"/>
            <a:ext cx="11371384"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sz="3600" b="1" i="0" u="none" strike="noStrike" cap="none">
                <a:solidFill>
                  <a:srgbClr val="002060"/>
                </a:solidFill>
                <a:latin typeface="Times New Roman"/>
                <a:ea typeface="Times New Roman"/>
                <a:cs typeface="Times New Roman"/>
                <a:sym typeface="Times New Roman"/>
              </a:rPr>
              <a:t>ЛОЙИҲА ВА БИЗНЕС ЖАРАЁННИ ЎХШАШЛИК ВА ФАРҚЛИ ТОМОНЛАРИ БОРМИ?</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graphicFrame>
        <p:nvGraphicFramePr>
          <p:cNvPr id="277" name="Google Shape;277;p20"/>
          <p:cNvGraphicFramePr/>
          <p:nvPr/>
        </p:nvGraphicFramePr>
        <p:xfrm>
          <a:off x="255711" y="738664"/>
          <a:ext cx="3000000" cy="3000000"/>
        </p:xfrm>
        <a:graphic>
          <a:graphicData uri="http://schemas.openxmlformats.org/drawingml/2006/table">
            <a:tbl>
              <a:tblPr>
                <a:noFill/>
                <a:tableStyleId>{446F2F58-52DA-49A1-8A6A-89B7C4BA675A}</a:tableStyleId>
              </a:tblPr>
              <a:tblGrid>
                <a:gridCol w="4679800">
                  <a:extLst>
                    <a:ext uri="{9D8B030D-6E8A-4147-A177-3AD203B41FA5}">
                      <a16:colId xmlns:a16="http://schemas.microsoft.com/office/drawing/2014/main" val="20000"/>
                    </a:ext>
                  </a:extLst>
                </a:gridCol>
                <a:gridCol w="4700875">
                  <a:extLst>
                    <a:ext uri="{9D8B030D-6E8A-4147-A177-3AD203B41FA5}">
                      <a16:colId xmlns:a16="http://schemas.microsoft.com/office/drawing/2014/main" val="20001"/>
                    </a:ext>
                  </a:extLst>
                </a:gridCol>
              </a:tblGrid>
              <a:tr h="368325">
                <a:tc>
                  <a:txBody>
                    <a:bodyPr/>
                    <a:lstStyle/>
                    <a:p>
                      <a:pPr marL="0" marR="0" lvl="0" indent="0" algn="ctr" rtl="0">
                        <a:lnSpc>
                          <a:spcPct val="100000"/>
                        </a:lnSpc>
                        <a:spcBef>
                          <a:spcPts val="0"/>
                        </a:spcBef>
                        <a:spcAft>
                          <a:spcPts val="0"/>
                        </a:spcAft>
                        <a:buClr>
                          <a:srgbClr val="000000"/>
                        </a:buClr>
                        <a:buSzPts val="2400"/>
                        <a:buFont typeface="Arial"/>
                        <a:buNone/>
                      </a:pPr>
                      <a:r>
                        <a:rPr sz="2400" b="1" u="none" strike="noStrike" cap="none">
                          <a:latin typeface="Times New Roman"/>
                          <a:ea typeface="Times New Roman"/>
                          <a:cs typeface="Times New Roman"/>
                          <a:sym typeface="Times New Roman"/>
                        </a:rPr>
                        <a:t>Лойиҳа</a:t>
                      </a:r>
                      <a:endParaRPr sz="2400" u="none" strike="noStrike" cap="none">
                        <a:latin typeface="Times New Roman"/>
                        <a:ea typeface="Times New Roman"/>
                        <a:cs typeface="Times New Roman"/>
                        <a:sym typeface="Times New Roman"/>
                      </a:endParaRP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DB3E2"/>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sz="2400" b="1" u="none" strike="noStrike" cap="none">
                          <a:solidFill>
                            <a:srgbClr val="000000"/>
                          </a:solidFill>
                          <a:latin typeface="Times New Roman"/>
                          <a:ea typeface="Times New Roman"/>
                          <a:cs typeface="Times New Roman"/>
                          <a:sym typeface="Times New Roman"/>
                        </a:rPr>
                        <a:t>Бизнес-жараён</a:t>
                      </a:r>
                      <a:endParaRPr sz="2400" u="none" strike="noStrike" cap="none">
                        <a:latin typeface="Times New Roman"/>
                        <a:ea typeface="Times New Roman"/>
                        <a:cs typeface="Times New Roman"/>
                        <a:sym typeface="Times New Roman"/>
                      </a:endParaRP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DB3E2"/>
                    </a:solidFill>
                  </a:tcPr>
                </a:tc>
                <a:extLst>
                  <a:ext uri="{0D108BD9-81ED-4DB2-BD59-A6C34878D82A}">
                    <a16:rowId xmlns:a16="http://schemas.microsoft.com/office/drawing/2014/main" val="10000"/>
                  </a:ext>
                </a:extLst>
              </a:tr>
              <a:tr h="1104975">
                <a:tc gridSpan="2">
                  <a:txBody>
                    <a:bodyPr/>
                    <a:lstStyle/>
                    <a:p>
                      <a:pPr marL="342900" marR="0" lvl="0" indent="-342900" algn="ctr" rtl="0">
                        <a:lnSpc>
                          <a:spcPct val="100000"/>
                        </a:lnSpc>
                        <a:spcBef>
                          <a:spcPts val="0"/>
                        </a:spcBef>
                        <a:spcAft>
                          <a:spcPts val="0"/>
                        </a:spcAft>
                        <a:buClr>
                          <a:schemeClr val="dk1"/>
                        </a:buClr>
                        <a:buSzPts val="2400"/>
                        <a:buFont typeface="Noto Sans Symbols"/>
                        <a:buChar char="∙"/>
                      </a:pPr>
                      <a:r>
                        <a:rPr sz="2400" u="none" strike="noStrike" cap="none">
                          <a:latin typeface="Times New Roman"/>
                          <a:ea typeface="Times New Roman"/>
                          <a:cs typeface="Times New Roman"/>
                          <a:sym typeface="Times New Roman"/>
                        </a:rPr>
                        <a:t>Одамлар томонидан бажаради</a:t>
                      </a:r>
                    </a:p>
                    <a:p>
                      <a:pPr marL="342900" marR="0" lvl="0" indent="-342900" algn="ctr" rtl="0">
                        <a:lnSpc>
                          <a:spcPct val="100000"/>
                        </a:lnSpc>
                        <a:spcBef>
                          <a:spcPts val="0"/>
                        </a:spcBef>
                        <a:spcAft>
                          <a:spcPts val="0"/>
                        </a:spcAft>
                        <a:buClr>
                          <a:schemeClr val="dk1"/>
                        </a:buClr>
                        <a:buSzPts val="2400"/>
                        <a:buFont typeface="Noto Sans Symbols"/>
                        <a:buChar char="∙"/>
                      </a:pPr>
                      <a:r>
                        <a:rPr sz="2400" u="none" strike="noStrike" cap="none">
                          <a:latin typeface="Times New Roman"/>
                          <a:ea typeface="Times New Roman"/>
                          <a:cs typeface="Times New Roman"/>
                          <a:sym typeface="Times New Roman"/>
                        </a:rPr>
                        <a:t>Ресурслар чегараланган</a:t>
                      </a:r>
                    </a:p>
                    <a:p>
                      <a:pPr marL="342900" marR="0" lvl="0" indent="-342900" algn="ctr" rtl="0">
                        <a:lnSpc>
                          <a:spcPct val="100000"/>
                        </a:lnSpc>
                        <a:spcBef>
                          <a:spcPts val="0"/>
                        </a:spcBef>
                        <a:spcAft>
                          <a:spcPts val="0"/>
                        </a:spcAft>
                        <a:buClr>
                          <a:schemeClr val="dk1"/>
                        </a:buClr>
                        <a:buSzPts val="2400"/>
                        <a:buFont typeface="Noto Sans Symbols"/>
                        <a:buChar char="∙"/>
                      </a:pPr>
                      <a:r>
                        <a:rPr sz="2400" u="none" strike="noStrike" cap="none">
                          <a:latin typeface="Times New Roman"/>
                          <a:ea typeface="Times New Roman"/>
                          <a:cs typeface="Times New Roman"/>
                          <a:sym typeface="Times New Roman"/>
                        </a:rPr>
                        <a:t>Режалаштирилади, бажарилади, бошқарилади</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ru-RU"/>
                    </a:p>
                  </a:txBody>
                  <a:tcPr/>
                </a:tc>
                <a:extLst>
                  <a:ext uri="{0D108BD9-81ED-4DB2-BD59-A6C34878D82A}">
                    <a16:rowId xmlns:a16="http://schemas.microsoft.com/office/drawing/2014/main" val="10001"/>
                  </a:ext>
                </a:extLst>
              </a:tr>
              <a:tr h="736650">
                <a:tc>
                  <a:txBody>
                    <a:bodyPr/>
                    <a:lstStyle/>
                    <a:p>
                      <a:pPr marL="0" marR="0" lvl="0" indent="0" algn="ctr" rtl="0">
                        <a:lnSpc>
                          <a:spcPct val="100000"/>
                        </a:lnSpc>
                        <a:spcBef>
                          <a:spcPts val="0"/>
                        </a:spcBef>
                        <a:spcAft>
                          <a:spcPts val="0"/>
                        </a:spcAft>
                        <a:buClr>
                          <a:srgbClr val="000000"/>
                        </a:buClr>
                        <a:buSzPts val="2400"/>
                        <a:buFont typeface="Arial"/>
                        <a:buNone/>
                      </a:pPr>
                      <a:r>
                        <a:rPr sz="2400" u="none" strike="noStrike" cap="none">
                          <a:latin typeface="Times New Roman"/>
                          <a:ea typeface="Times New Roman"/>
                          <a:cs typeface="Times New Roman"/>
                          <a:sym typeface="Times New Roman"/>
                        </a:rPr>
                        <a:t>1. Вақтинчалик жараён: бошланиши ва якунига эга.</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400"/>
                        <a:buFont typeface="Arial"/>
                        <a:buNone/>
                      </a:pPr>
                      <a:r>
                        <a:rPr sz="2400" u="none" strike="noStrike" cap="none">
                          <a:latin typeface="Times New Roman"/>
                          <a:ea typeface="Times New Roman"/>
                          <a:cs typeface="Times New Roman"/>
                          <a:sym typeface="Times New Roman"/>
                        </a:rPr>
                        <a:t>1. Узлуксиз жараён: бир хил ҳаракатлар доимий такрорланади.</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736650">
                <a:tc>
                  <a:txBody>
                    <a:bodyPr/>
                    <a:lstStyle/>
                    <a:p>
                      <a:pPr marL="0" marR="0" lvl="0" indent="0" algn="ctr" rtl="0">
                        <a:lnSpc>
                          <a:spcPct val="100000"/>
                        </a:lnSpc>
                        <a:spcBef>
                          <a:spcPts val="0"/>
                        </a:spcBef>
                        <a:spcAft>
                          <a:spcPts val="0"/>
                        </a:spcAft>
                        <a:buClr>
                          <a:srgbClr val="000000"/>
                        </a:buClr>
                        <a:buSzPts val="2400"/>
                        <a:buFont typeface="Arial"/>
                        <a:buNone/>
                      </a:pPr>
                      <a:r>
                        <a:rPr sz="2400" u="none" strike="noStrike" cap="none">
                          <a:latin typeface="Times New Roman"/>
                          <a:ea typeface="Times New Roman"/>
                          <a:cs typeface="Times New Roman"/>
                          <a:sym typeface="Times New Roman"/>
                        </a:rPr>
                        <a:t>2. Натижаси антиқа.</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400"/>
                        <a:buFont typeface="Arial"/>
                        <a:buNone/>
                      </a:pPr>
                      <a:r>
                        <a:rPr sz="2400" u="none" strike="noStrike" cap="none">
                          <a:latin typeface="Times New Roman"/>
                          <a:ea typeface="Times New Roman"/>
                          <a:cs typeface="Times New Roman"/>
                          <a:sym typeface="Times New Roman"/>
                        </a:rPr>
                        <a:t>2. Вазифа ҳар сафар бажарилганда бир хил натижалар беради.</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1473300">
                <a:tc>
                  <a:txBody>
                    <a:bodyPr/>
                    <a:lstStyle/>
                    <a:p>
                      <a:pPr marL="0" marR="0" lvl="0" indent="0" algn="ctr" rtl="0">
                        <a:lnSpc>
                          <a:spcPct val="100000"/>
                        </a:lnSpc>
                        <a:spcBef>
                          <a:spcPts val="0"/>
                        </a:spcBef>
                        <a:spcAft>
                          <a:spcPts val="0"/>
                        </a:spcAft>
                        <a:buClr>
                          <a:srgbClr val="000000"/>
                        </a:buClr>
                        <a:buSzPts val="2400"/>
                        <a:buFont typeface="Arial"/>
                        <a:buNone/>
                      </a:pPr>
                      <a:r>
                        <a:rPr sz="2400" u="none" strike="noStrike" cap="none">
                          <a:latin typeface="Times New Roman"/>
                          <a:ea typeface="Times New Roman"/>
                          <a:cs typeface="Times New Roman"/>
                          <a:sym typeface="Times New Roman"/>
                        </a:rPr>
                        <a:t>3. Ишлар лойиҳани амалга ошириш жараёнида ишлайдиган вақтинча тузилган тузилмаларда амалга оширилади.</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400"/>
                        <a:buFont typeface="Arial"/>
                        <a:buNone/>
                      </a:pPr>
                      <a:r>
                        <a:rPr sz="2400" u="none" strike="noStrike" cap="none">
                          <a:latin typeface="Times New Roman"/>
                          <a:ea typeface="Times New Roman"/>
                          <a:cs typeface="Times New Roman"/>
                          <a:sym typeface="Times New Roman"/>
                        </a:rPr>
                        <a:t>3. Ишлар барқарор ташкилий тузилмаларда олиб борилади.</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1104975">
                <a:tc>
                  <a:txBody>
                    <a:bodyPr/>
                    <a:lstStyle/>
                    <a:p>
                      <a:pPr marL="0" marR="0" lvl="0" indent="0" algn="ctr" rtl="0">
                        <a:lnSpc>
                          <a:spcPct val="100000"/>
                        </a:lnSpc>
                        <a:spcBef>
                          <a:spcPts val="0"/>
                        </a:spcBef>
                        <a:spcAft>
                          <a:spcPts val="0"/>
                        </a:spcAft>
                        <a:buClr>
                          <a:srgbClr val="000000"/>
                        </a:buClr>
                        <a:buSzPts val="2400"/>
                        <a:buFont typeface="Arial"/>
                        <a:buNone/>
                      </a:pPr>
                      <a:r>
                        <a:rPr sz="2400" u="none" strike="noStrike" cap="none">
                          <a:latin typeface="Times New Roman"/>
                          <a:ea typeface="Times New Roman"/>
                          <a:cs typeface="Times New Roman"/>
                          <a:sym typeface="Times New Roman"/>
                        </a:rPr>
                        <a:t>4. Ишлар янги, ўзгарувчан, бир марталик, турлича, турли функционал.</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400"/>
                        <a:buFont typeface="Arial"/>
                        <a:buNone/>
                      </a:pPr>
                      <a:r>
                        <a:rPr sz="2400" u="none" strike="noStrike" cap="none">
                          <a:latin typeface="Times New Roman"/>
                          <a:ea typeface="Times New Roman"/>
                          <a:cs typeface="Times New Roman"/>
                          <a:sym typeface="Times New Roman"/>
                        </a:rPr>
                        <a:t>4. Иш одатий, такрорланадиган, тасдиқланган қоидалар билан чекланган.</a:t>
                      </a:r>
                    </a:p>
                  </a:txBody>
                  <a:tcPr marL="68575" marR="685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278" name="Google Shape;278;p20"/>
          <p:cNvSpPr/>
          <p:nvPr/>
        </p:nvSpPr>
        <p:spPr>
          <a:xfrm>
            <a:off x="255711" y="0"/>
            <a:ext cx="9802689" cy="738664"/>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Clr>
                <a:srgbClr val="000000"/>
              </a:buClr>
              <a:buSzPts val="2100"/>
              <a:buFont typeface="Times New Roman"/>
              <a:buNone/>
            </a:pPr>
            <a:r>
              <a:rPr sz="2100" b="1" i="0" u="none" strike="noStrike" cap="none">
                <a:solidFill>
                  <a:srgbClr val="000000"/>
                </a:solidFill>
                <a:latin typeface="Times New Roman"/>
                <a:ea typeface="Times New Roman"/>
                <a:cs typeface="Times New Roman"/>
                <a:sym typeface="Times New Roman"/>
              </a:rPr>
              <a:t>ЛОЙИҲАЛАР ВА БИЗНЕС ЖАРАЁНЛАРНИНГ ЎХШАШЛИКЛАРИ ВА ФАРҚЛАРИ</a:t>
            </a:r>
          </a:p>
        </p:txBody>
      </p:sp>
      <p:sp>
        <p:nvSpPr>
          <p:cNvPr id="279" name="Google Shape;279;p20"/>
          <p:cNvSpPr/>
          <p:nvPr/>
        </p:nvSpPr>
        <p:spPr>
          <a:xfrm>
            <a:off x="255711" y="6333881"/>
            <a:ext cx="9380660" cy="3231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sz="1500" b="0" i="0" u="none" strike="noStrike" cap="none">
                <a:solidFill>
                  <a:srgbClr val="FF0000"/>
                </a:solidFill>
                <a:latin typeface="Times New Roman"/>
                <a:ea typeface="Times New Roman"/>
                <a:cs typeface="Times New Roman"/>
                <a:sym typeface="Times New Roman"/>
              </a:rPr>
              <a:t>Манба: Суюнов Д.Х., Холбаев Б.А. Лойиҳа бошқаруви: услуб ва стандартлар. Ўқув қўлланма. 2021. – 208 б.</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pic>
        <p:nvPicPr>
          <p:cNvPr id="284" name="Google Shape;284;p21"/>
          <p:cNvPicPr preferRelativeResize="0"/>
          <p:nvPr/>
        </p:nvPicPr>
        <p:blipFill rotWithShape="1">
          <a:blip r:embed="rId3">
            <a:alphaModFix/>
          </a:blip>
          <a:srcRect/>
          <a:stretch/>
        </p:blipFill>
        <p:spPr>
          <a:xfrm>
            <a:off x="172705" y="490177"/>
            <a:ext cx="9258509" cy="5890065"/>
          </a:xfrm>
          <a:prstGeom prst="rect">
            <a:avLst/>
          </a:prstGeom>
          <a:noFill/>
          <a:ln>
            <a:noFill/>
          </a:ln>
        </p:spPr>
      </p:pic>
      <p:sp>
        <p:nvSpPr>
          <p:cNvPr id="285" name="Google Shape;285;p21"/>
          <p:cNvSpPr txBox="1"/>
          <p:nvPr/>
        </p:nvSpPr>
        <p:spPr>
          <a:xfrm>
            <a:off x="1360714" y="46894"/>
            <a:ext cx="72381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Times New Roman"/>
              <a:buNone/>
            </a:pPr>
            <a:r>
              <a:rPr sz="2400" b="1" i="0" u="none" strike="noStrike" cap="none">
                <a:solidFill>
                  <a:srgbClr val="000000"/>
                </a:solidFill>
                <a:latin typeface="Times New Roman"/>
                <a:ea typeface="Times New Roman"/>
                <a:cs typeface="Times New Roman"/>
                <a:sym typeface="Times New Roman"/>
              </a:rPr>
              <a:t>ЛОЙИҲАВИЙ ФАОЛИЯТ ХУСУСИЯТЛАРИ</a:t>
            </a:r>
          </a:p>
        </p:txBody>
      </p:sp>
      <p:sp>
        <p:nvSpPr>
          <p:cNvPr id="286" name="Google Shape;286;p21"/>
          <p:cNvSpPr/>
          <p:nvPr/>
        </p:nvSpPr>
        <p:spPr>
          <a:xfrm>
            <a:off x="-1" y="6464467"/>
            <a:ext cx="9563561" cy="3231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sz="1500" b="0" i="0" u="none" strike="noStrike" cap="none">
                <a:solidFill>
                  <a:srgbClr val="FF0000"/>
                </a:solidFill>
                <a:latin typeface="Times New Roman"/>
                <a:ea typeface="Times New Roman"/>
                <a:cs typeface="Times New Roman"/>
                <a:sym typeface="Times New Roman"/>
              </a:rPr>
              <a:t>Манба: Суюнов Д.Х., Холбаев Б.А. Лойиҳа бошқаруви: услуб ва стандартлар. Ўқув қўлланма. 2021. – 208 б.</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pic>
        <p:nvPicPr>
          <p:cNvPr id="291" name="Google Shape;291;p22"/>
          <p:cNvPicPr preferRelativeResize="0"/>
          <p:nvPr/>
        </p:nvPicPr>
        <p:blipFill rotWithShape="1">
          <a:blip r:embed="rId3">
            <a:alphaModFix/>
          </a:blip>
          <a:srcRect/>
          <a:stretch/>
        </p:blipFill>
        <p:spPr>
          <a:xfrm>
            <a:off x="0" y="590601"/>
            <a:ext cx="10902462" cy="4536340"/>
          </a:xfrm>
          <a:prstGeom prst="rect">
            <a:avLst/>
          </a:prstGeom>
          <a:noFill/>
          <a:ln>
            <a:noFill/>
          </a:ln>
        </p:spPr>
      </p:pic>
      <p:sp>
        <p:nvSpPr>
          <p:cNvPr id="292" name="Google Shape;292;p22"/>
          <p:cNvSpPr/>
          <p:nvPr/>
        </p:nvSpPr>
        <p:spPr>
          <a:xfrm>
            <a:off x="3818701" y="67381"/>
            <a:ext cx="4161909"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C55A11"/>
              </a:buClr>
              <a:buSzPts val="2800"/>
              <a:buFont typeface="Times New Roman"/>
              <a:buNone/>
            </a:pPr>
            <a:r>
              <a:rPr sz="2800" b="1" i="0" u="none" strike="noStrike" cap="none">
                <a:solidFill>
                  <a:srgbClr val="C55A11"/>
                </a:solidFill>
                <a:latin typeface="Times New Roman"/>
                <a:ea typeface="Times New Roman"/>
                <a:cs typeface="Times New Roman"/>
                <a:sym typeface="Times New Roman"/>
              </a:rPr>
              <a:t>ЛОЙИҲА УЧБУРЧАГИ</a:t>
            </a:r>
            <a:endParaRPr sz="2800" b="0" i="0" u="none" strike="noStrike" cap="none">
              <a:solidFill>
                <a:srgbClr val="C55A11"/>
              </a:solidFill>
              <a:latin typeface="Calibri"/>
              <a:ea typeface="Calibri"/>
              <a:cs typeface="Calibri"/>
              <a:sym typeface="Calibri"/>
            </a:endParaRPr>
          </a:p>
        </p:txBody>
      </p:sp>
      <p:sp>
        <p:nvSpPr>
          <p:cNvPr id="293" name="Google Shape;293;p22"/>
          <p:cNvSpPr/>
          <p:nvPr/>
        </p:nvSpPr>
        <p:spPr>
          <a:xfrm>
            <a:off x="187569" y="5126941"/>
            <a:ext cx="8182708"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sz="1800" b="0" i="0" u="none" strike="noStrike" cap="none">
                <a:solidFill>
                  <a:srgbClr val="FF0000"/>
                </a:solidFill>
                <a:latin typeface="Times New Roman"/>
                <a:ea typeface="Times New Roman"/>
                <a:cs typeface="Times New Roman"/>
                <a:sym typeface="Times New Roman"/>
              </a:rPr>
              <a:t>Манба: Суюнов Д.Х., Холбаев Б.А. Лойиҳа бошқаруви: услуб ва стандартлар. Ўқув қўлланма. 2021. – 208 б.</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pic>
        <p:nvPicPr>
          <p:cNvPr id="298" name="Google Shape;298;p23"/>
          <p:cNvPicPr preferRelativeResize="0"/>
          <p:nvPr/>
        </p:nvPicPr>
        <p:blipFill rotWithShape="1">
          <a:blip r:embed="rId3">
            <a:alphaModFix/>
          </a:blip>
          <a:srcRect/>
          <a:stretch/>
        </p:blipFill>
        <p:spPr>
          <a:xfrm>
            <a:off x="6096000" y="0"/>
            <a:ext cx="6095999" cy="3341077"/>
          </a:xfrm>
          <a:prstGeom prst="rect">
            <a:avLst/>
          </a:prstGeom>
          <a:noFill/>
          <a:ln>
            <a:noFill/>
          </a:ln>
        </p:spPr>
      </p:pic>
      <p:pic>
        <p:nvPicPr>
          <p:cNvPr id="299" name="Google Shape;299;p23"/>
          <p:cNvPicPr preferRelativeResize="0"/>
          <p:nvPr/>
        </p:nvPicPr>
        <p:blipFill rotWithShape="1">
          <a:blip r:embed="rId4">
            <a:alphaModFix/>
          </a:blip>
          <a:srcRect/>
          <a:stretch/>
        </p:blipFill>
        <p:spPr>
          <a:xfrm>
            <a:off x="0" y="0"/>
            <a:ext cx="6096000" cy="3341077"/>
          </a:xfrm>
          <a:prstGeom prst="rect">
            <a:avLst/>
          </a:prstGeom>
          <a:noFill/>
          <a:ln>
            <a:noFill/>
          </a:ln>
        </p:spPr>
      </p:pic>
      <p:sp>
        <p:nvSpPr>
          <p:cNvPr id="300" name="Google Shape;300;p23"/>
          <p:cNvSpPr/>
          <p:nvPr/>
        </p:nvSpPr>
        <p:spPr>
          <a:xfrm>
            <a:off x="152400" y="4033751"/>
            <a:ext cx="8651631" cy="2723782"/>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Бугунги кунда Мисрдаги энг катта пирамиданинг баландлиги 140 метр, умумий майдони эса 5 гектардан ортиқ. Хеопс пирамидаси қурилган - диққат - 2,5 миллион тош блокдан иборат! Ушбу блокларни қурилиш майдончасига етказиш учун қадимги мисрликлар юзлаб километр масофани босиб ўтишлари керак эди! Хеопс пирамидасини қуриш учун 20 йил керак бўлди.</a:t>
            </a:r>
            <a:endParaRPr sz="19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Минг йиллар ўтди, лекин пирамида ҳали ҳам Мисрда жуда ҳурматга сазовор. Ҳар йили август ойида мисрликлар қурилиш бошланган кунни нишонлайдилар.</a:t>
            </a:r>
            <a:endParaRPr sz="19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Тўғри, тарихчилар бу ҳақиқатни тасдиқловчи ишончли маълумотни топа олишмаган.</a:t>
            </a:r>
            <a:endParaRPr sz="1900" b="0" i="0" u="none" strike="noStrike" cap="none">
              <a:solidFill>
                <a:srgbClr val="000000"/>
              </a:solidFill>
              <a:latin typeface="Arial"/>
              <a:ea typeface="Arial"/>
              <a:cs typeface="Arial"/>
              <a:sym typeface="Arial"/>
            </a:endParaRPr>
          </a:p>
        </p:txBody>
      </p:sp>
      <p:sp>
        <p:nvSpPr>
          <p:cNvPr id="301" name="Google Shape;301;p23"/>
          <p:cNvSpPr/>
          <p:nvPr/>
        </p:nvSpPr>
        <p:spPr>
          <a:xfrm>
            <a:off x="6301413" y="3309318"/>
            <a:ext cx="5890500" cy="646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sz="1300" b="0" i="0" u="none" strike="noStrike" cap="none">
                <a:solidFill>
                  <a:schemeClr val="dk1"/>
                </a:solidFill>
                <a:latin typeface="Times New Roman"/>
                <a:ea typeface="Times New Roman"/>
                <a:cs typeface="Times New Roman"/>
                <a:sym typeface="Times New Roman"/>
              </a:rPr>
              <a:t>Борис Булюбаш Тайны пирамиды Хеопса. 19.06.2018 https://znanie-sila.su/themes/history/tajny-piramidy-heopsa</a:t>
            </a:r>
            <a:endParaRPr sz="900" b="0" i="0" u="none" strike="noStrike" cap="none">
              <a:solidFill>
                <a:srgbClr val="000000"/>
              </a:solidFill>
              <a:latin typeface="Arial"/>
              <a:ea typeface="Arial"/>
              <a:cs typeface="Arial"/>
              <a:sym typeface="Arial"/>
            </a:endParaRPr>
          </a:p>
        </p:txBody>
      </p:sp>
      <p:sp>
        <p:nvSpPr>
          <p:cNvPr id="302" name="Google Shape;302;p23"/>
          <p:cNvSpPr/>
          <p:nvPr/>
        </p:nvSpPr>
        <p:spPr>
          <a:xfrm>
            <a:off x="0" y="3355484"/>
            <a:ext cx="60960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200" b="0" i="0" u="none" strike="noStrike" cap="none">
                <a:solidFill>
                  <a:schemeClr val="dk1"/>
                </a:solidFill>
                <a:latin typeface="Times New Roman"/>
                <a:ea typeface="Times New Roman"/>
                <a:cs typeface="Times New Roman"/>
                <a:sym typeface="Times New Roman"/>
              </a:rPr>
              <a:t>В пирамиде Хеопса обнаружена новая комната. 3 марта, 2023. https://bb.lv/statja/tehno/2023/03/03/v-piramide-heopsa-obnaruzhena-novaya-komnata</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24"/>
          <p:cNvSpPr/>
          <p:nvPr/>
        </p:nvSpPr>
        <p:spPr>
          <a:xfrm>
            <a:off x="5427784" y="169038"/>
            <a:ext cx="6518031" cy="4493538"/>
          </a:xfrm>
          <a:prstGeom prst="rect">
            <a:avLst/>
          </a:prstGeom>
          <a:noFill/>
          <a:ln>
            <a:noFill/>
          </a:ln>
        </p:spPr>
        <p:txBody>
          <a:bodyPr spcFirstLastPara="1" wrap="square" lIns="91425" tIns="45700" rIns="91425" bIns="45700" anchor="t" anchorCtr="0">
            <a:spAutoFit/>
          </a:bodyPr>
          <a:lstStyle/>
          <a:p>
            <a:pPr marL="0" marR="0" lvl="0" indent="574675" algn="just" rtl="0">
              <a:lnSpc>
                <a:spcPct val="100000"/>
              </a:lnSpc>
              <a:spcBef>
                <a:spcPts val="0"/>
              </a:spcBef>
              <a:spcAft>
                <a:spcPts val="0"/>
              </a:spcAft>
              <a:buClr>
                <a:srgbClr val="000000"/>
              </a:buClr>
              <a:buSzPts val="2200"/>
              <a:buFont typeface="Arial"/>
              <a:buNone/>
            </a:pPr>
            <a:r>
              <a:rPr sz="2200" b="1" i="0" u="none" strike="noStrike" cap="none">
                <a:solidFill>
                  <a:schemeClr val="dk1"/>
                </a:solidFill>
                <a:latin typeface="Times New Roman"/>
                <a:ea typeface="Times New Roman"/>
                <a:cs typeface="Times New Roman"/>
                <a:sym typeface="Times New Roman"/>
              </a:rPr>
              <a:t>Тошкент телеминораси</a:t>
            </a:r>
            <a:r>
              <a:rPr sz="2200" b="0" i="0" u="none" strike="noStrike" cap="none">
                <a:solidFill>
                  <a:schemeClr val="dk1"/>
                </a:solidFill>
                <a:latin typeface="Times New Roman"/>
                <a:ea typeface="Times New Roman"/>
                <a:cs typeface="Times New Roman"/>
                <a:sym typeface="Times New Roman"/>
              </a:rPr>
              <a:t> - Тошкент шаҳрининг Юнусобод туманидаги “Бодомзор” метро бекати яқинида жойлашган теле ва радиоешиттириш минораси. Баландлиги - 375 метр. Бу Марказий Осиёдаги кузатув майдончаси очиқ бўлган энг баланд бино ва Экибастуз ГРЕС-2 нинг 420 метрлик мўридан кейин Марказий Осиёдаги иккинчи энг баланд бино.</a:t>
            </a:r>
            <a:endParaRPr sz="1400" b="0" i="0" u="none" strike="noStrike" cap="none">
              <a:solidFill>
                <a:srgbClr val="000000"/>
              </a:solidFill>
              <a:latin typeface="Arial"/>
              <a:ea typeface="Arial"/>
              <a:cs typeface="Arial"/>
              <a:sym typeface="Arial"/>
            </a:endParaRPr>
          </a:p>
          <a:p>
            <a:pPr marL="0" marR="0" lvl="0" indent="574675" algn="just" rtl="0">
              <a:lnSpc>
                <a:spcPct val="100000"/>
              </a:lnSpc>
              <a:spcBef>
                <a:spcPts val="0"/>
              </a:spcBef>
              <a:spcAft>
                <a:spcPts val="0"/>
              </a:spcAft>
              <a:buClr>
                <a:srgbClr val="000000"/>
              </a:buClr>
              <a:buSzPts val="2200"/>
              <a:buFont typeface="Arial"/>
              <a:buNone/>
            </a:pPr>
            <a:r>
              <a:rPr sz="2200" b="0" i="0" u="none" strike="noStrike" cap="none">
                <a:solidFill>
                  <a:schemeClr val="dk1"/>
                </a:solidFill>
                <a:latin typeface="Times New Roman"/>
                <a:ea typeface="Times New Roman"/>
                <a:cs typeface="Times New Roman"/>
                <a:sym typeface="Times New Roman"/>
              </a:rPr>
              <a:t>Дунёдаги энг баланд телеминоралар сони бўйича 12-ўрин, дунёдаги 38-ўринли мустақил бино (фойдаланиш вақтида - 9-ўрин).</a:t>
            </a:r>
            <a:endParaRPr sz="1400" b="0" i="0" u="none" strike="noStrike" cap="none">
              <a:solidFill>
                <a:srgbClr val="000000"/>
              </a:solidFill>
              <a:latin typeface="Arial"/>
              <a:ea typeface="Arial"/>
              <a:cs typeface="Arial"/>
              <a:sym typeface="Arial"/>
            </a:endParaRPr>
          </a:p>
          <a:p>
            <a:pPr marL="0" marR="0" lvl="0" indent="574675" algn="just" rtl="0">
              <a:lnSpc>
                <a:spcPct val="100000"/>
              </a:lnSpc>
              <a:spcBef>
                <a:spcPts val="0"/>
              </a:spcBef>
              <a:spcAft>
                <a:spcPts val="0"/>
              </a:spcAft>
              <a:buClr>
                <a:srgbClr val="000000"/>
              </a:buClr>
              <a:buSzPts val="2200"/>
              <a:buFont typeface="Arial"/>
              <a:buNone/>
            </a:pPr>
            <a:r>
              <a:rPr sz="2200" b="0" i="0" u="none" strike="noStrike" cap="none">
                <a:solidFill>
                  <a:schemeClr val="dk1"/>
                </a:solidFill>
                <a:latin typeface="Times New Roman"/>
                <a:ea typeface="Times New Roman"/>
                <a:cs typeface="Times New Roman"/>
                <a:sym typeface="Times New Roman"/>
              </a:rPr>
              <a:t>Ўзбекистон архитектура ва шаҳарсозлик ёдгорлиги.</a:t>
            </a:r>
            <a:endParaRPr sz="1400" b="0" i="0" u="none" strike="noStrike" cap="none">
              <a:solidFill>
                <a:srgbClr val="000000"/>
              </a:solidFill>
              <a:latin typeface="Arial"/>
              <a:ea typeface="Arial"/>
              <a:cs typeface="Arial"/>
              <a:sym typeface="Arial"/>
            </a:endParaRPr>
          </a:p>
        </p:txBody>
      </p:sp>
      <p:pic>
        <p:nvPicPr>
          <p:cNvPr id="308" name="Google Shape;308;p24"/>
          <p:cNvPicPr preferRelativeResize="0"/>
          <p:nvPr/>
        </p:nvPicPr>
        <p:blipFill rotWithShape="1">
          <a:blip r:embed="rId3">
            <a:alphaModFix/>
          </a:blip>
          <a:srcRect/>
          <a:stretch/>
        </p:blipFill>
        <p:spPr>
          <a:xfrm>
            <a:off x="0" y="1243495"/>
            <a:ext cx="5223358" cy="3493477"/>
          </a:xfrm>
          <a:prstGeom prst="rect">
            <a:avLst/>
          </a:prstGeom>
          <a:noFill/>
          <a:ln>
            <a:noFill/>
          </a:ln>
        </p:spPr>
      </p:pic>
      <p:sp>
        <p:nvSpPr>
          <p:cNvPr id="309" name="Google Shape;309;p24"/>
          <p:cNvSpPr/>
          <p:nvPr/>
        </p:nvSpPr>
        <p:spPr>
          <a:xfrm>
            <a:off x="0" y="4867671"/>
            <a:ext cx="5223358"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b="0" i="0" u="none" strike="noStrike" cap="none">
                <a:solidFill>
                  <a:schemeClr val="dk1"/>
                </a:solidFill>
                <a:latin typeface="Times New Roman"/>
                <a:ea typeface="Times New Roman"/>
                <a:cs typeface="Times New Roman"/>
                <a:sym typeface="Times New Roman"/>
              </a:rPr>
              <a:t>Тошкент телеминорасининг қурилиши. 22:38 01.06.2021. https://aniq.uz/yangiliklar/toshkent-teleminorasining-qurilishi</a:t>
            </a:r>
            <a:endParaRPr sz="1000" b="0" i="0" u="none" strike="noStrike" cap="none">
              <a:solidFill>
                <a:srgbClr val="000000"/>
              </a:solidFill>
              <a:latin typeface="Arial"/>
              <a:ea typeface="Arial"/>
              <a:cs typeface="Arial"/>
              <a:sym typeface="Arial"/>
            </a:endParaRPr>
          </a:p>
        </p:txBody>
      </p:sp>
      <p:sp>
        <p:nvSpPr>
          <p:cNvPr id="310" name="Google Shape;310;p24"/>
          <p:cNvSpPr/>
          <p:nvPr/>
        </p:nvSpPr>
        <p:spPr>
          <a:xfrm>
            <a:off x="339969" y="169038"/>
            <a:ext cx="4482804"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rgbClr val="000000"/>
                </a:solidFill>
                <a:latin typeface="Times New Roman"/>
                <a:ea typeface="Times New Roman"/>
                <a:cs typeface="Times New Roman"/>
                <a:sym typeface="Times New Roman"/>
              </a:rPr>
              <a:t>ТОШКЕНТДАГИ ТЕЛЕМИНОРА</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pic>
        <p:nvPicPr>
          <p:cNvPr id="315" name="Google Shape;315;p25"/>
          <p:cNvPicPr preferRelativeResize="0"/>
          <p:nvPr/>
        </p:nvPicPr>
        <p:blipFill rotWithShape="1">
          <a:blip r:embed="rId3">
            <a:alphaModFix/>
          </a:blip>
          <a:srcRect/>
          <a:stretch/>
        </p:blipFill>
        <p:spPr>
          <a:xfrm>
            <a:off x="-1" y="3029818"/>
            <a:ext cx="4554415" cy="3181851"/>
          </a:xfrm>
          <a:prstGeom prst="rect">
            <a:avLst/>
          </a:prstGeom>
          <a:noFill/>
          <a:ln>
            <a:noFill/>
          </a:ln>
        </p:spPr>
      </p:pic>
      <p:pic>
        <p:nvPicPr>
          <p:cNvPr id="316" name="Google Shape;316;p25"/>
          <p:cNvPicPr preferRelativeResize="0"/>
          <p:nvPr/>
        </p:nvPicPr>
        <p:blipFill rotWithShape="1">
          <a:blip r:embed="rId4">
            <a:alphaModFix/>
          </a:blip>
          <a:srcRect/>
          <a:stretch/>
        </p:blipFill>
        <p:spPr>
          <a:xfrm>
            <a:off x="0" y="0"/>
            <a:ext cx="4554415" cy="2379786"/>
          </a:xfrm>
          <a:prstGeom prst="rect">
            <a:avLst/>
          </a:prstGeom>
          <a:noFill/>
          <a:ln>
            <a:noFill/>
          </a:ln>
        </p:spPr>
      </p:pic>
      <p:sp>
        <p:nvSpPr>
          <p:cNvPr id="317" name="Google Shape;317;p25"/>
          <p:cNvSpPr/>
          <p:nvPr/>
        </p:nvSpPr>
        <p:spPr>
          <a:xfrm>
            <a:off x="0" y="2379786"/>
            <a:ext cx="5858650" cy="55395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000" b="0" i="0" u="none" strike="noStrike" cap="none">
                <a:solidFill>
                  <a:schemeClr val="dk1"/>
                </a:solidFill>
                <a:latin typeface="Times New Roman"/>
                <a:ea typeface="Times New Roman"/>
                <a:cs typeface="Times New Roman"/>
                <a:sym typeface="Times New Roman"/>
              </a:rPr>
              <a:t>В метро Ташкента из-за инцидента с открытыми дверями уволены три человек. 10.04.2023. Больше информации на портале tafsilar.info: https://tafsilar.info/novosti-uzbekistana/v-metro-tashkenta-iz-za-incidenta-s-otkrytymi-dverjami-uvoleny-tri-chelovek/</a:t>
            </a:r>
          </a:p>
        </p:txBody>
      </p:sp>
      <p:pic>
        <p:nvPicPr>
          <p:cNvPr id="318" name="Google Shape;318;p25"/>
          <p:cNvPicPr preferRelativeResize="0"/>
          <p:nvPr/>
        </p:nvPicPr>
        <p:blipFill rotWithShape="1">
          <a:blip r:embed="rId5">
            <a:alphaModFix/>
          </a:blip>
          <a:srcRect/>
          <a:stretch/>
        </p:blipFill>
        <p:spPr>
          <a:xfrm>
            <a:off x="5937767" y="0"/>
            <a:ext cx="6254233" cy="3478382"/>
          </a:xfrm>
          <a:prstGeom prst="rect">
            <a:avLst/>
          </a:prstGeom>
          <a:noFill/>
          <a:ln>
            <a:noFill/>
          </a:ln>
        </p:spPr>
      </p:pic>
      <p:sp>
        <p:nvSpPr>
          <p:cNvPr id="319" name="Google Shape;319;p25"/>
          <p:cNvSpPr/>
          <p:nvPr/>
        </p:nvSpPr>
        <p:spPr>
          <a:xfrm>
            <a:off x="1" y="6261596"/>
            <a:ext cx="678766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200" b="0" i="0" u="none" strike="noStrike" cap="none">
                <a:solidFill>
                  <a:schemeClr val="dk1"/>
                </a:solidFill>
                <a:latin typeface="Times New Roman"/>
                <a:ea typeface="Times New Roman"/>
                <a:cs typeface="Times New Roman"/>
                <a:sym typeface="Times New Roman"/>
              </a:rPr>
              <a:t>В Ташкенте презентовали план развития метро до 2025 года: пять новых веток и 74 станции</a:t>
            </a:r>
            <a:endParaRPr/>
          </a:p>
          <a:p>
            <a:pPr marL="0" marR="0" lvl="0" indent="0" algn="ctr" rtl="0">
              <a:lnSpc>
                <a:spcPct val="100000"/>
              </a:lnSpc>
              <a:spcBef>
                <a:spcPts val="0"/>
              </a:spcBef>
              <a:spcAft>
                <a:spcPts val="0"/>
              </a:spcAft>
              <a:buNone/>
            </a:pPr>
            <a:r>
              <a:rPr sz="1200" b="0" i="0" u="none" strike="noStrike" cap="none">
                <a:solidFill>
                  <a:schemeClr val="dk1"/>
                </a:solidFill>
                <a:latin typeface="Times New Roman"/>
                <a:ea typeface="Times New Roman"/>
                <a:cs typeface="Times New Roman"/>
                <a:sym typeface="Times New Roman"/>
              </a:rPr>
              <a:t>28 марта 2019, 14:13https://podrobno.uz/cat/obchestvo/v-tashkente-prezentovali-plan-razvitiya-metro-do-/</a:t>
            </a:r>
            <a:endParaRPr sz="1200" b="0" i="0" u="none" strike="noStrike" cap="none">
              <a:solidFill>
                <a:srgbClr val="000000"/>
              </a:solidFill>
              <a:latin typeface="Arial"/>
              <a:ea typeface="Arial"/>
              <a:cs typeface="Arial"/>
              <a:sym typeface="Arial"/>
            </a:endParaRPr>
          </a:p>
        </p:txBody>
      </p:sp>
      <p:sp>
        <p:nvSpPr>
          <p:cNvPr id="320" name="Google Shape;320;p25"/>
          <p:cNvSpPr/>
          <p:nvPr/>
        </p:nvSpPr>
        <p:spPr>
          <a:xfrm>
            <a:off x="6016883" y="3463287"/>
            <a:ext cx="60960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200" b="0" i="0" u="none" strike="noStrike" cap="none">
                <a:solidFill>
                  <a:schemeClr val="dk1"/>
                </a:solidFill>
                <a:latin typeface="Times New Roman"/>
                <a:ea typeface="Times New Roman"/>
                <a:cs typeface="Times New Roman"/>
                <a:sym typeface="Times New Roman"/>
              </a:rPr>
              <a:t>В Ташкенте завершено строительство первого этапа кольцевой линии метро на отрезке "Дустлик-Куйлюк". Видео 6 июня 2020, 22:05. https://podrobno.uz/cat/obchestvo/v-tashkente-zaversheno-stroitelstvo-pervogo-etapa-koltsevoy-linii-metro-na-otrezke-dustlik-kuylyuk/</a:t>
            </a:r>
            <a:endParaRPr sz="1200" b="0" i="0" u="none" strike="noStrike" cap="none">
              <a:solidFill>
                <a:srgbClr val="000000"/>
              </a:solidFill>
              <a:latin typeface="Times New Roman"/>
              <a:ea typeface="Times New Roman"/>
              <a:cs typeface="Times New Roman"/>
              <a:sym typeface="Times New Roman"/>
            </a:endParaRPr>
          </a:p>
        </p:txBody>
      </p:sp>
      <p:sp>
        <p:nvSpPr>
          <p:cNvPr id="321" name="Google Shape;321;p25"/>
          <p:cNvSpPr/>
          <p:nvPr/>
        </p:nvSpPr>
        <p:spPr>
          <a:xfrm>
            <a:off x="4944568" y="4251411"/>
            <a:ext cx="4258047"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ТОШКЕНТ МЕТРОПОЛИТЕНИ </a:t>
            </a:r>
            <a:endParaRPr sz="2800" b="0" i="0" u="none" strike="noStrike" cap="none">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26"/>
          <p:cNvSpPr/>
          <p:nvPr/>
        </p:nvSpPr>
        <p:spPr>
          <a:xfrm>
            <a:off x="3458308" y="-33879"/>
            <a:ext cx="8733693" cy="447814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900"/>
              <a:buFont typeface="Arial"/>
              <a:buNone/>
            </a:pPr>
            <a:r>
              <a:rPr sz="1900" b="1" i="0" u="none" strike="noStrike" cap="none">
                <a:solidFill>
                  <a:schemeClr val="dk1"/>
                </a:solidFill>
                <a:latin typeface="Times New Roman"/>
                <a:ea typeface="Times New Roman"/>
                <a:cs typeface="Times New Roman"/>
                <a:sym typeface="Times New Roman"/>
              </a:rPr>
              <a:t>Тошкент метрополитени </a:t>
            </a:r>
            <a:r>
              <a:rPr sz="1900" b="0" i="0" u="none" strike="noStrike" cap="none">
                <a:solidFill>
                  <a:schemeClr val="dk1"/>
                </a:solidFill>
                <a:latin typeface="Times New Roman"/>
                <a:ea typeface="Times New Roman"/>
                <a:cs typeface="Times New Roman"/>
                <a:sym typeface="Times New Roman"/>
              </a:rPr>
              <a:t>- Ўзбекистон, Тошкент шаҳридаги метро линиялари тизими. Марказий Осиёдаги биринчи метро.</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1977 йилда очилгандан сўнг у СССРда кетма-кет еттинчи бўлди. Амалдаги линияларнинг узунлиги бўйича у дунёда 68-ўринни ва собиқ СССР (Москва, Санкт-Петербург, Киевдан кейин) метролари орасида тўртинчи ўринни эгаллайди.</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Кўпгина собиқ Совет метро станцияларидан фарқли ўлароқ, тизим саёз (унинг ҳамкасби Минск метроси). 1980-йилдан 1990-йилларнинг бошигача у В. И. Ленин номини олди. Тошкент метрополитени 59,5 километр узунликдаги тўрт йўналиш ва 43 та бекатдан (31 та ер ости, 9 та баланд ва 3 та ердан) иборат.</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Узоқ вақт давомида унга “Тошгорпасстранс” (“Тошшаҳартрансхизмат”) бирлашмаси хизмат кўрсатган ва 2016-йил 28-октябрдан 2021-йил 16-октябргача “Ўзбекистон темир йўллари” таркибига кирган. Президентнинг 2021-йил 16-октябрдаги ПҚ-5260-сон қарори билан “Тошкент метрополитени” давлат унитар корхонасига айлантирилди ва Ўзбекистон Республикаси Транспорт вазирлиги тасарруфига ўтказилди.</a:t>
            </a:r>
            <a:endParaRPr sz="1400" b="0" i="0" u="none" strike="noStrike" cap="none">
              <a:solidFill>
                <a:srgbClr val="000000"/>
              </a:solidFill>
              <a:latin typeface="Arial"/>
              <a:ea typeface="Arial"/>
              <a:cs typeface="Arial"/>
              <a:sym typeface="Arial"/>
            </a:endParaRPr>
          </a:p>
        </p:txBody>
      </p:sp>
      <p:pic>
        <p:nvPicPr>
          <p:cNvPr id="327" name="Google Shape;327;p26"/>
          <p:cNvPicPr preferRelativeResize="0"/>
          <p:nvPr/>
        </p:nvPicPr>
        <p:blipFill rotWithShape="1">
          <a:blip r:embed="rId3">
            <a:alphaModFix/>
          </a:blip>
          <a:srcRect/>
          <a:stretch/>
        </p:blipFill>
        <p:spPr>
          <a:xfrm>
            <a:off x="2" y="1"/>
            <a:ext cx="3358660" cy="2239107"/>
          </a:xfrm>
          <a:prstGeom prst="rect">
            <a:avLst/>
          </a:prstGeom>
          <a:noFill/>
          <a:ln>
            <a:noFill/>
          </a:ln>
        </p:spPr>
      </p:pic>
      <p:pic>
        <p:nvPicPr>
          <p:cNvPr id="328" name="Google Shape;328;p26"/>
          <p:cNvPicPr preferRelativeResize="0"/>
          <p:nvPr/>
        </p:nvPicPr>
        <p:blipFill rotWithShape="1">
          <a:blip r:embed="rId4">
            <a:alphaModFix/>
          </a:blip>
          <a:srcRect/>
          <a:stretch/>
        </p:blipFill>
        <p:spPr>
          <a:xfrm>
            <a:off x="0" y="2239109"/>
            <a:ext cx="3358662" cy="2239108"/>
          </a:xfrm>
          <a:prstGeom prst="rect">
            <a:avLst/>
          </a:prstGeom>
          <a:noFill/>
          <a:ln>
            <a:noFill/>
          </a:ln>
        </p:spPr>
      </p:pic>
      <p:sp>
        <p:nvSpPr>
          <p:cNvPr id="329" name="Google Shape;329;p26"/>
          <p:cNvSpPr/>
          <p:nvPr/>
        </p:nvSpPr>
        <p:spPr>
          <a:xfrm>
            <a:off x="82062" y="4478217"/>
            <a:ext cx="3276599" cy="116951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Шавкат Мирзиёев о Юнусабадской линии метро: "Построить ее было непросто" (фото)</a:t>
            </a:r>
            <a:endParaRPr/>
          </a:p>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Общество 29.08.2020, 15:19https://darakchi.uz/ru/102287</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27"/>
          <p:cNvSpPr/>
          <p:nvPr/>
        </p:nvSpPr>
        <p:spPr>
          <a:xfrm>
            <a:off x="211015" y="183447"/>
            <a:ext cx="7479323" cy="655564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2000"/>
              <a:buFont typeface="Arial"/>
              <a:buNone/>
            </a:pPr>
            <a:r>
              <a:rPr sz="2000" b="1" i="0" u="none" strike="noStrike" cap="none">
                <a:solidFill>
                  <a:schemeClr val="dk1"/>
                </a:solidFill>
                <a:latin typeface="Times New Roman"/>
                <a:ea typeface="Times New Roman"/>
                <a:cs typeface="Times New Roman"/>
                <a:sym typeface="Times New Roman"/>
              </a:rPr>
              <a:t>Чорвоқ сув омбори</a:t>
            </a:r>
            <a:r>
              <a:rPr sz="2000" b="0" i="0" u="none" strike="noStrike" cap="none">
                <a:solidFill>
                  <a:schemeClr val="dk1"/>
                </a:solidFill>
                <a:latin typeface="Times New Roman"/>
                <a:ea typeface="Times New Roman"/>
                <a:cs typeface="Times New Roman"/>
                <a:sym typeface="Times New Roman"/>
              </a:rPr>
              <a:t> - Ўзбекистоннинг Тошкент вилояти Бўстонлиқ туманида, вилоятнинг шимолида жойлашган сув омбори. У Чирчиқ дарёси бўйида, Ғарбий Тян-Шаннинг Угом ва Чотқол тизма тизмалари оралиғида Пскем ва Чотқол дарёлари қўшилишидан бир оз пастроқда жойлашган. Сув омборининг жойлашишини бу ерда берилган Тошкент вилояти схематик харитасида кўриш мумкин. Ҳавзанинг майдони 3200 км².</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Сув омбори Чорвоқ ГЕСининг баландлиги 168 метр бўлган тош тўғондан ҳосил бўлган. Сув омборининг ҳажми тахминан 2 км³. Сув омборининг сув сатҳининг майдони 37 км² дан ортиқ, қирғоқ чизиғининг узунлиги юз километрга яқин. Ёзда сув омборининг сатҳи сезиларли даражада пасаяди, чунки унинг суви Чирчиқ водийсида суғориш ва суғорма деҳқончилик учун ишлатилади.</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Сув омборида балиқларнинг сазан, маринка, лаққабалиқ, оқ балиқ, пелед каби турлари мавжуд.</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2020-йил 10-июлдан бошлаб сув омборида моторли сув транспорти ҳаракати тақиқланади. “Махсус вазифаларни бажаришга ваколатли вазирлик ва идоралар” учун истисно қилинган. Моторсиз ёки муқобил қувватли сув транспортидан фойдаланишга рухсат берилади.</a:t>
            </a:r>
            <a:endParaRPr sz="1400" b="0" i="0" u="none" strike="noStrike" cap="none">
              <a:solidFill>
                <a:srgbClr val="000000"/>
              </a:solidFill>
              <a:latin typeface="Arial"/>
              <a:ea typeface="Arial"/>
              <a:cs typeface="Arial"/>
              <a:sym typeface="Arial"/>
            </a:endParaRPr>
          </a:p>
        </p:txBody>
      </p:sp>
      <p:pic>
        <p:nvPicPr>
          <p:cNvPr id="335" name="Google Shape;335;p27"/>
          <p:cNvPicPr preferRelativeResize="0"/>
          <p:nvPr/>
        </p:nvPicPr>
        <p:blipFill rotWithShape="1">
          <a:blip r:embed="rId3">
            <a:alphaModFix/>
          </a:blip>
          <a:srcRect/>
          <a:stretch/>
        </p:blipFill>
        <p:spPr>
          <a:xfrm>
            <a:off x="7685819" y="0"/>
            <a:ext cx="4506181" cy="2625969"/>
          </a:xfrm>
          <a:prstGeom prst="rect">
            <a:avLst/>
          </a:prstGeom>
          <a:noFill/>
          <a:ln>
            <a:noFill/>
          </a:ln>
        </p:spPr>
      </p:pic>
      <p:sp>
        <p:nvSpPr>
          <p:cNvPr id="336" name="Google Shape;336;p27"/>
          <p:cNvSpPr/>
          <p:nvPr/>
        </p:nvSpPr>
        <p:spPr>
          <a:xfrm>
            <a:off x="7784123" y="2728519"/>
            <a:ext cx="4196862" cy="73862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«Чорвоқ» сув омборида чўмилиш ва моторли қайиқлардан фойдаланиш тақиқланиши мумкин 16:47 / 09.08.2020. https://kun.uz/69090066</a:t>
            </a:r>
            <a:endParaRPr sz="1400" b="0" i="0" u="none" strike="noStrike" cap="none">
              <a:solidFill>
                <a:srgbClr val="00000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pic>
        <p:nvPicPr>
          <p:cNvPr id="341" name="Google Shape;341;p28"/>
          <p:cNvPicPr preferRelativeResize="0"/>
          <p:nvPr/>
        </p:nvPicPr>
        <p:blipFill rotWithShape="1">
          <a:blip r:embed="rId3">
            <a:alphaModFix/>
          </a:blip>
          <a:srcRect/>
          <a:stretch/>
        </p:blipFill>
        <p:spPr>
          <a:xfrm>
            <a:off x="0" y="0"/>
            <a:ext cx="7315199" cy="6277644"/>
          </a:xfrm>
          <a:prstGeom prst="rect">
            <a:avLst/>
          </a:prstGeom>
          <a:noFill/>
          <a:ln>
            <a:noFill/>
          </a:ln>
        </p:spPr>
      </p:pic>
      <p:sp>
        <p:nvSpPr>
          <p:cNvPr id="342" name="Google Shape;342;p28"/>
          <p:cNvSpPr/>
          <p:nvPr/>
        </p:nvSpPr>
        <p:spPr>
          <a:xfrm>
            <a:off x="-1" y="6273225"/>
            <a:ext cx="731519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sz="1600" b="0" i="0" u="none" strike="noStrike" cap="none">
                <a:solidFill>
                  <a:srgbClr val="FF0000"/>
                </a:solidFill>
                <a:latin typeface="Times New Roman"/>
                <a:ea typeface="Times New Roman"/>
                <a:cs typeface="Times New Roman"/>
                <a:sym typeface="Times New Roman"/>
              </a:rPr>
              <a:t>Манба: Суюнов Д.Х., Холбаев Б.А. Лойиҳа бошқаруви: услуб ва стандартлар. Ўқув қўлланма. 2021. – 208 б.</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29"/>
          <p:cNvSpPr txBox="1"/>
          <p:nvPr/>
        </p:nvSpPr>
        <p:spPr>
          <a:xfrm>
            <a:off x="505326" y="156411"/>
            <a:ext cx="11345779" cy="647231"/>
          </a:xfrm>
          <a:prstGeom prst="rect">
            <a:avLst/>
          </a:prstGeom>
          <a:noFill/>
          <a:ln>
            <a:noFill/>
          </a:ln>
        </p:spPr>
        <p:txBody>
          <a:bodyPr spcFirstLastPara="1" wrap="square" lIns="91425" tIns="45700" rIns="91425" bIns="45700" anchor="b" anchorCtr="0">
            <a:normAutofit/>
          </a:bodyPr>
          <a:lstStyle/>
          <a:p>
            <a:pPr marL="0" marR="0" lvl="0" indent="0" algn="ctr" rtl="0">
              <a:lnSpc>
                <a:spcPct val="100000"/>
              </a:lnSpc>
              <a:spcBef>
                <a:spcPts val="0"/>
              </a:spcBef>
              <a:spcAft>
                <a:spcPts val="0"/>
              </a:spcAft>
              <a:buClr>
                <a:srgbClr val="000000"/>
              </a:buClr>
              <a:buSzPts val="3200"/>
              <a:buFont typeface="Arial"/>
              <a:buNone/>
            </a:pPr>
            <a:r>
              <a:rPr sz="3200" b="1" i="0" u="none" strike="noStrike" cap="small">
                <a:solidFill>
                  <a:schemeClr val="dk1"/>
                </a:solidFill>
                <a:latin typeface="Times New Roman"/>
                <a:ea typeface="Times New Roman"/>
                <a:cs typeface="Times New Roman"/>
                <a:sym typeface="Times New Roman"/>
              </a:rPr>
              <a:t>ЛОЙИҲАЛАРНИ БОШЛАШ САБАБЛАРИ</a:t>
            </a:r>
          </a:p>
        </p:txBody>
      </p:sp>
      <p:pic>
        <p:nvPicPr>
          <p:cNvPr id="348" name="Google Shape;348;p29"/>
          <p:cNvPicPr preferRelativeResize="0"/>
          <p:nvPr/>
        </p:nvPicPr>
        <p:blipFill rotWithShape="1">
          <a:blip r:embed="rId3">
            <a:alphaModFix/>
          </a:blip>
          <a:srcRect/>
          <a:stretch/>
        </p:blipFill>
        <p:spPr>
          <a:xfrm>
            <a:off x="1521481" y="901577"/>
            <a:ext cx="9313468" cy="5452331"/>
          </a:xfrm>
          <a:prstGeom prst="rect">
            <a:avLst/>
          </a:prstGeom>
          <a:noFill/>
          <a:ln>
            <a:noFill/>
          </a:ln>
        </p:spPr>
      </p:pic>
      <p:sp>
        <p:nvSpPr>
          <p:cNvPr id="349" name="Google Shape;349;p29"/>
          <p:cNvSpPr/>
          <p:nvPr/>
        </p:nvSpPr>
        <p:spPr>
          <a:xfrm>
            <a:off x="0" y="6353908"/>
            <a:ext cx="10832123"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sz="1800" b="0" i="0" u="none" strike="noStrike" cap="none">
                <a:solidFill>
                  <a:srgbClr val="FF0000"/>
                </a:solidFill>
                <a:latin typeface="Times New Roman"/>
                <a:ea typeface="Times New Roman"/>
                <a:cs typeface="Times New Roman"/>
                <a:sym typeface="Times New Roman"/>
              </a:rPr>
              <a:t>Манба: Суюнов Д.Х., Холбаев Б.А. Лойиҳа бошқаруви: услуб ва стандартлар. Ўқув қўлланма. 2021. – 208 б.</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30"/>
          <p:cNvSpPr/>
          <p:nvPr/>
        </p:nvSpPr>
        <p:spPr>
          <a:xfrm>
            <a:off x="304799" y="691608"/>
            <a:ext cx="11594123" cy="1008189"/>
          </a:xfrm>
          <a:prstGeom prst="roundRect">
            <a:avLst>
              <a:gd name="adj" fmla="val 16667"/>
            </a:avLst>
          </a:prstGeom>
          <a:gradFill>
            <a:gsLst>
              <a:gs pos="0">
                <a:srgbClr val="B0CAE9"/>
              </a:gs>
              <a:gs pos="50000">
                <a:srgbClr val="A1C1E4"/>
              </a:gs>
              <a:gs pos="100000">
                <a:srgbClr val="90B8E4"/>
              </a:gs>
            </a:gsLst>
            <a:lin ang="5400000" scaled="0"/>
          </a:gra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1. </a:t>
            </a:r>
            <a:r>
              <a:rPr sz="2000" b="1" i="0" u="none" strike="noStrike" cap="none">
                <a:solidFill>
                  <a:schemeClr val="dk1"/>
                </a:solidFill>
                <a:latin typeface="Times New Roman"/>
                <a:ea typeface="Times New Roman"/>
                <a:cs typeface="Times New Roman"/>
                <a:sym typeface="Times New Roman"/>
              </a:rPr>
              <a:t>Ахборот лойиҳаси</a:t>
            </a:r>
            <a:r>
              <a:rPr sz="2000" b="0" i="0" u="none" strike="noStrike" cap="none">
                <a:solidFill>
                  <a:schemeClr val="dk1"/>
                </a:solidFill>
                <a:latin typeface="Times New Roman"/>
                <a:ea typeface="Times New Roman"/>
                <a:cs typeface="Times New Roman"/>
                <a:sym typeface="Times New Roman"/>
              </a:rPr>
              <a:t> - мақсади ҳар қандай тегишли фан / фанлараро ёки касбгача бўлган мавзулар бўйича маълумотларни тўплаш, таҳлил қилиш ва тақдим этиш бўлган лойиҳа (касбий таълим ташкилотларида ўқишни режалаштираётган талабалар учун);</a:t>
            </a:r>
            <a:endParaRPr sz="1400" b="0" i="0" u="none" strike="noStrike" cap="none">
              <a:solidFill>
                <a:srgbClr val="000000"/>
              </a:solidFill>
              <a:latin typeface="Arial"/>
              <a:ea typeface="Arial"/>
              <a:cs typeface="Arial"/>
              <a:sym typeface="Arial"/>
            </a:endParaRPr>
          </a:p>
        </p:txBody>
      </p:sp>
      <p:sp>
        <p:nvSpPr>
          <p:cNvPr id="355" name="Google Shape;355;p30"/>
          <p:cNvSpPr/>
          <p:nvPr/>
        </p:nvSpPr>
        <p:spPr>
          <a:xfrm>
            <a:off x="304799" y="1828759"/>
            <a:ext cx="11594123" cy="984744"/>
          </a:xfrm>
          <a:prstGeom prst="roundRect">
            <a:avLst>
              <a:gd name="adj" fmla="val 16667"/>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2. </a:t>
            </a:r>
            <a:r>
              <a:rPr sz="2000" b="1" i="0" u="none" strike="noStrike" cap="none">
                <a:solidFill>
                  <a:schemeClr val="dk1"/>
                </a:solidFill>
                <a:latin typeface="Times New Roman"/>
                <a:ea typeface="Times New Roman"/>
                <a:cs typeface="Times New Roman"/>
                <a:sym typeface="Times New Roman"/>
              </a:rPr>
              <a:t>Тадқиқот лойиҳаси</a:t>
            </a:r>
            <a:r>
              <a:rPr sz="2000" b="0" i="0" u="none" strike="noStrike" cap="none">
                <a:solidFill>
                  <a:schemeClr val="dk1"/>
                </a:solidFill>
                <a:latin typeface="Times New Roman"/>
                <a:ea typeface="Times New Roman"/>
                <a:cs typeface="Times New Roman"/>
                <a:sym typeface="Times New Roman"/>
              </a:rPr>
              <a:t> - гипотезани исботлаш ёки рад этишга, муаммони тадқиқ қилишга қаратилган лойиҳа; шу билан бирга, лойиҳанинг назарий қисмига урғу бериш амалий қисмнинг йўқлигини англатмайди;</a:t>
            </a:r>
            <a:endParaRPr sz="1400" b="0" i="0" u="none" strike="noStrike" cap="none">
              <a:solidFill>
                <a:srgbClr val="000000"/>
              </a:solidFill>
              <a:latin typeface="Arial"/>
              <a:ea typeface="Arial"/>
              <a:cs typeface="Arial"/>
              <a:sym typeface="Arial"/>
            </a:endParaRPr>
          </a:p>
        </p:txBody>
      </p:sp>
      <p:sp>
        <p:nvSpPr>
          <p:cNvPr id="356" name="Google Shape;356;p30"/>
          <p:cNvSpPr/>
          <p:nvPr/>
        </p:nvSpPr>
        <p:spPr>
          <a:xfrm>
            <a:off x="298937" y="2942465"/>
            <a:ext cx="11594123" cy="1277823"/>
          </a:xfrm>
          <a:prstGeom prst="roundRect">
            <a:avLst>
              <a:gd name="adj" fmla="val 16667"/>
            </a:avLst>
          </a:prstGeom>
          <a:gradFill>
            <a:gsLst>
              <a:gs pos="0">
                <a:srgbClr val="D1D1D1"/>
              </a:gs>
              <a:gs pos="50000">
                <a:srgbClr val="C7C7C7"/>
              </a:gs>
              <a:gs pos="100000">
                <a:srgbClr val="C0C0C0"/>
              </a:gs>
            </a:gsLst>
            <a:lin ang="5400000" scaled="0"/>
          </a:gradFill>
          <a:ln w="9525" cap="flat" cmpd="sng">
            <a:solidFill>
              <a:schemeClr val="accent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3. </a:t>
            </a:r>
            <a:r>
              <a:rPr sz="2000" b="1" i="0" u="none" strike="noStrike" cap="none">
                <a:solidFill>
                  <a:schemeClr val="dk1"/>
                </a:solidFill>
                <a:latin typeface="Times New Roman"/>
                <a:ea typeface="Times New Roman"/>
                <a:cs typeface="Times New Roman"/>
                <a:sym typeface="Times New Roman"/>
              </a:rPr>
              <a:t>Амалиётга йўналтирилган, амалий, ишлаб чиқариш лойиҳаси</a:t>
            </a:r>
            <a:r>
              <a:rPr sz="2000" b="0" i="0" u="none" strike="noStrike" cap="none">
                <a:solidFill>
                  <a:schemeClr val="dk1"/>
                </a:solidFill>
                <a:latin typeface="Times New Roman"/>
                <a:ea typeface="Times New Roman"/>
                <a:cs typeface="Times New Roman"/>
                <a:sym typeface="Times New Roman"/>
              </a:rPr>
              <a:t> - маҳсулот сифатида аниқ маҳсулотга эга бўлган лойиҳа; муаммони ҳал қилишга, ғояни амалда амалга оширишга қаратилган лойиҳа; ушбу маҳсулот иштирокчининг ўзи томонидан ҳам, ташқи мижоз томонидан ҳам фойдаланиши мумкин, масалан, таълим ташкилотининг ижтимоий ҳамкорлари;</a:t>
            </a:r>
            <a:endParaRPr sz="1400" b="0" i="0" u="none" strike="noStrike" cap="none">
              <a:solidFill>
                <a:srgbClr val="000000"/>
              </a:solidFill>
              <a:latin typeface="Arial"/>
              <a:ea typeface="Arial"/>
              <a:cs typeface="Arial"/>
              <a:sym typeface="Arial"/>
            </a:endParaRPr>
          </a:p>
        </p:txBody>
      </p:sp>
      <p:sp>
        <p:nvSpPr>
          <p:cNvPr id="357" name="Google Shape;357;p30"/>
          <p:cNvSpPr/>
          <p:nvPr/>
        </p:nvSpPr>
        <p:spPr>
          <a:xfrm>
            <a:off x="366826" y="4349250"/>
            <a:ext cx="8926987" cy="914412"/>
          </a:xfrm>
          <a:prstGeom prst="roundRect">
            <a:avLst>
              <a:gd name="adj" fmla="val 16667"/>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4. </a:t>
            </a:r>
            <a:r>
              <a:rPr sz="2000" b="1" i="0" u="none" strike="noStrike" cap="none">
                <a:solidFill>
                  <a:schemeClr val="dk1"/>
                </a:solidFill>
                <a:latin typeface="Times New Roman"/>
                <a:ea typeface="Times New Roman"/>
                <a:cs typeface="Times New Roman"/>
                <a:sym typeface="Times New Roman"/>
              </a:rPr>
              <a:t>Ижодий лойиҳа</a:t>
            </a:r>
            <a:r>
              <a:rPr sz="2000" b="0" i="0" u="none" strike="noStrike" cap="none">
                <a:solidFill>
                  <a:schemeClr val="dk1"/>
                </a:solidFill>
                <a:latin typeface="Times New Roman"/>
                <a:ea typeface="Times New Roman"/>
                <a:cs typeface="Times New Roman"/>
                <a:sym typeface="Times New Roman"/>
              </a:rPr>
              <a:t> - қандайдир ижодий маҳсулот яратишга қаратилган лойиҳа; иш натижаларини лойиҳалашда бепул, ностандарт ёндашувни ўз ичига олган лойиҳа;</a:t>
            </a:r>
            <a:endParaRPr sz="1400" b="0" i="0" u="none" strike="noStrike" cap="none">
              <a:solidFill>
                <a:srgbClr val="000000"/>
              </a:solidFill>
              <a:latin typeface="Arial"/>
              <a:ea typeface="Arial"/>
              <a:cs typeface="Arial"/>
              <a:sym typeface="Arial"/>
            </a:endParaRPr>
          </a:p>
        </p:txBody>
      </p:sp>
      <p:sp>
        <p:nvSpPr>
          <p:cNvPr id="358" name="Google Shape;358;p30"/>
          <p:cNvSpPr/>
          <p:nvPr/>
        </p:nvSpPr>
        <p:spPr>
          <a:xfrm>
            <a:off x="3587261" y="93780"/>
            <a:ext cx="5017477" cy="480651"/>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sz="3000" b="1" i="0" u="none" strike="noStrike" cap="none">
                <a:solidFill>
                  <a:schemeClr val="dk1"/>
                </a:solidFill>
                <a:latin typeface="Times New Roman"/>
                <a:ea typeface="Times New Roman"/>
                <a:cs typeface="Times New Roman"/>
                <a:sym typeface="Times New Roman"/>
              </a:rPr>
              <a:t>ЛОЙИҲА ТУРЛАРИ</a:t>
            </a:r>
            <a:endParaRPr sz="1400" b="0" i="0" u="none" strike="noStrike" cap="none">
              <a:solidFill>
                <a:srgbClr val="000000"/>
              </a:solidFill>
              <a:latin typeface="Arial"/>
              <a:ea typeface="Arial"/>
              <a:cs typeface="Arial"/>
              <a:sym typeface="Arial"/>
            </a:endParaRPr>
          </a:p>
        </p:txBody>
      </p:sp>
      <p:sp>
        <p:nvSpPr>
          <p:cNvPr id="359" name="Google Shape;359;p30"/>
          <p:cNvSpPr/>
          <p:nvPr/>
        </p:nvSpPr>
        <p:spPr>
          <a:xfrm>
            <a:off x="366827" y="5392624"/>
            <a:ext cx="8926987" cy="1348146"/>
          </a:xfrm>
          <a:prstGeom prst="roundRect">
            <a:avLst>
              <a:gd name="adj" fmla="val 16667"/>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5. </a:t>
            </a:r>
            <a:r>
              <a:rPr sz="2000" b="1" i="0" u="none" strike="noStrike" cap="none">
                <a:solidFill>
                  <a:schemeClr val="dk1"/>
                </a:solidFill>
                <a:latin typeface="Times New Roman"/>
                <a:ea typeface="Times New Roman"/>
                <a:cs typeface="Times New Roman"/>
                <a:sym typeface="Times New Roman"/>
              </a:rPr>
              <a:t>Ижтимоий (ижтимоий йўналтирилган) лойиҳа</a:t>
            </a:r>
            <a:r>
              <a:rPr sz="2000" b="0" i="0" u="none" strike="noStrike" cap="none">
                <a:solidFill>
                  <a:schemeClr val="dk1"/>
                </a:solidFill>
                <a:latin typeface="Times New Roman"/>
                <a:ea typeface="Times New Roman"/>
                <a:cs typeface="Times New Roman"/>
                <a:sym typeface="Times New Roman"/>
              </a:rPr>
              <a:t> - талабалар ва аҳолининг фуқаролик фаоллигини оширишга қаратилган лойиҳа; баъзи бир долзарб ижтимоий аҳамиятга эга мавзу бўйича маълумотларни тўплаш, таҳлил қилиш ва тақдим этишни ўз ичига олган лойиҳа.</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grpSp>
        <p:nvGrpSpPr>
          <p:cNvPr id="364" name="Google Shape;364;p31"/>
          <p:cNvGrpSpPr/>
          <p:nvPr/>
        </p:nvGrpSpPr>
        <p:grpSpPr>
          <a:xfrm>
            <a:off x="263769" y="630309"/>
            <a:ext cx="6629402" cy="5793937"/>
            <a:chOff x="0" y="-199341"/>
            <a:chExt cx="5943600" cy="4771341"/>
          </a:xfrm>
        </p:grpSpPr>
        <p:sp>
          <p:nvSpPr>
            <p:cNvPr id="365" name="Google Shape;365;p31"/>
            <p:cNvSpPr/>
            <p:nvPr/>
          </p:nvSpPr>
          <p:spPr>
            <a:xfrm>
              <a:off x="266700" y="581025"/>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мақсадлар ва натижалар дарахти (ёки схема шаклида)</a:t>
              </a:r>
              <a:endParaRPr sz="1600" b="0" i="0" u="none" strike="noStrike" cap="none">
                <a:solidFill>
                  <a:srgbClr val="000000"/>
                </a:solidFill>
                <a:latin typeface="Calibri"/>
                <a:ea typeface="Calibri"/>
                <a:cs typeface="Calibri"/>
                <a:sym typeface="Calibri"/>
              </a:endParaRPr>
            </a:p>
          </p:txBody>
        </p:sp>
        <p:sp>
          <p:nvSpPr>
            <p:cNvPr id="366" name="Google Shape;366;p31"/>
            <p:cNvSpPr/>
            <p:nvPr/>
          </p:nvSpPr>
          <p:spPr>
            <a:xfrm>
              <a:off x="266700" y="1038225"/>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лойиҳанинг ҳаёт циклининг босқичлари бўйича тизимли модели</a:t>
              </a:r>
              <a:endParaRPr sz="1600" b="0" i="0" u="none" strike="noStrike" cap="none">
                <a:solidFill>
                  <a:srgbClr val="000000"/>
                </a:solidFill>
                <a:latin typeface="Calibri"/>
                <a:ea typeface="Calibri"/>
                <a:cs typeface="Calibri"/>
                <a:sym typeface="Calibri"/>
              </a:endParaRPr>
            </a:p>
          </p:txBody>
        </p:sp>
        <p:sp>
          <p:nvSpPr>
            <p:cNvPr id="367" name="Google Shape;367;p31"/>
            <p:cNvSpPr/>
            <p:nvPr/>
          </p:nvSpPr>
          <p:spPr>
            <a:xfrm>
              <a:off x="266700" y="1495425"/>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лойиҳа ишининг тизимли декомпозицияси</a:t>
              </a:r>
              <a:endParaRPr sz="1600" b="0" i="0" u="none" strike="noStrike" cap="none">
                <a:solidFill>
                  <a:srgbClr val="000000"/>
                </a:solidFill>
                <a:latin typeface="Calibri"/>
                <a:ea typeface="Calibri"/>
                <a:cs typeface="Calibri"/>
                <a:sym typeface="Calibri"/>
              </a:endParaRPr>
            </a:p>
          </p:txBody>
        </p:sp>
        <p:sp>
          <p:nvSpPr>
            <p:cNvPr id="368" name="Google Shape;368;p31"/>
            <p:cNvSpPr/>
            <p:nvPr/>
          </p:nvSpPr>
          <p:spPr>
            <a:xfrm>
              <a:off x="266700" y="1952625"/>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лойиҳанинг ташкилий тузилиши</a:t>
              </a:r>
              <a:endParaRPr sz="1600" b="0" i="0" u="none" strike="noStrike" cap="none">
                <a:solidFill>
                  <a:srgbClr val="000000"/>
                </a:solidFill>
                <a:latin typeface="Calibri"/>
                <a:ea typeface="Calibri"/>
                <a:cs typeface="Calibri"/>
                <a:sym typeface="Calibri"/>
              </a:endParaRPr>
            </a:p>
          </p:txBody>
        </p:sp>
        <p:sp>
          <p:nvSpPr>
            <p:cNvPr id="369" name="Google Shape;369;p31"/>
            <p:cNvSpPr/>
            <p:nvPr/>
          </p:nvSpPr>
          <p:spPr>
            <a:xfrm>
              <a:off x="266700" y="2409825"/>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масъулиятни тақсимлаш матрицаси (скелети)</a:t>
              </a:r>
              <a:endParaRPr sz="1600" b="0" i="0" u="none" strike="noStrike" cap="none">
                <a:solidFill>
                  <a:srgbClr val="000000"/>
                </a:solidFill>
                <a:latin typeface="Calibri"/>
                <a:ea typeface="Calibri"/>
                <a:cs typeface="Calibri"/>
                <a:sym typeface="Calibri"/>
              </a:endParaRPr>
            </a:p>
          </p:txBody>
        </p:sp>
        <p:sp>
          <p:nvSpPr>
            <p:cNvPr id="370" name="Google Shape;370;p31"/>
            <p:cNvSpPr/>
            <p:nvPr/>
          </p:nvSpPr>
          <p:spPr>
            <a:xfrm>
              <a:off x="266700" y="2867025"/>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лойиҳа иши кетма-кетлигининг тармоқ модели</a:t>
              </a:r>
              <a:endParaRPr sz="1600" b="0" i="0" u="none" strike="noStrike" cap="none">
                <a:solidFill>
                  <a:srgbClr val="000000"/>
                </a:solidFill>
                <a:latin typeface="Calibri"/>
                <a:ea typeface="Calibri"/>
                <a:cs typeface="Calibri"/>
                <a:sym typeface="Calibri"/>
              </a:endParaRPr>
            </a:p>
          </p:txBody>
        </p:sp>
        <p:sp>
          <p:nvSpPr>
            <p:cNvPr id="371" name="Google Shape;371;p31"/>
            <p:cNvSpPr/>
            <p:nvPr/>
          </p:nvSpPr>
          <p:spPr>
            <a:xfrm>
              <a:off x="0" y="-199341"/>
              <a:ext cx="5943600" cy="675591"/>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800"/>
                <a:buFont typeface="Times New Roman"/>
                <a:buNone/>
              </a:pPr>
              <a:r>
                <a:rPr sz="1800" b="1" i="0" u="none" strike="noStrike" cap="none">
                  <a:solidFill>
                    <a:srgbClr val="000000"/>
                  </a:solidFill>
                  <a:latin typeface="Times New Roman"/>
                  <a:ea typeface="Times New Roman"/>
                  <a:cs typeface="Times New Roman"/>
                  <a:sym typeface="Times New Roman"/>
                </a:rPr>
                <a:t>ЛОЙИҲАНИНГ ТАРКИБИЙ КЎРИНИШЛАРИНИНГ ЭНГ МУҲИМ ТУРЛАРИ</a:t>
              </a:r>
              <a:endParaRPr sz="1800" b="1" i="0" u="none" strike="noStrike" cap="none">
                <a:solidFill>
                  <a:srgbClr val="000000"/>
                </a:solidFill>
                <a:latin typeface="Calibri"/>
                <a:ea typeface="Calibri"/>
                <a:cs typeface="Calibri"/>
                <a:sym typeface="Calibri"/>
              </a:endParaRPr>
            </a:p>
          </p:txBody>
        </p:sp>
        <p:sp>
          <p:nvSpPr>
            <p:cNvPr id="372" name="Google Shape;372;p31"/>
            <p:cNvSpPr/>
            <p:nvPr/>
          </p:nvSpPr>
          <p:spPr>
            <a:xfrm>
              <a:off x="266700" y="3314700"/>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ресурс дарахти, харажатлар дарахти</a:t>
              </a:r>
              <a:endParaRPr sz="1600" b="0" i="0" u="none" strike="noStrike" cap="none">
                <a:solidFill>
                  <a:srgbClr val="000000"/>
                </a:solidFill>
                <a:latin typeface="Calibri"/>
                <a:ea typeface="Calibri"/>
                <a:cs typeface="Calibri"/>
                <a:sym typeface="Calibri"/>
              </a:endParaRPr>
            </a:p>
          </p:txBody>
        </p:sp>
        <p:sp>
          <p:nvSpPr>
            <p:cNvPr id="373" name="Google Shape;373;p31"/>
            <p:cNvSpPr/>
            <p:nvPr/>
          </p:nvSpPr>
          <p:spPr>
            <a:xfrm>
              <a:off x="257175" y="3771900"/>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лойиҳа иши бўйича шартномаларнинг таркибий бўлиниши</a:t>
              </a:r>
              <a:endParaRPr sz="1600" b="0" i="0" u="none" strike="noStrike" cap="none">
                <a:solidFill>
                  <a:srgbClr val="000000"/>
                </a:solidFill>
                <a:latin typeface="Calibri"/>
                <a:ea typeface="Calibri"/>
                <a:cs typeface="Calibri"/>
                <a:sym typeface="Calibri"/>
              </a:endParaRPr>
            </a:p>
          </p:txBody>
        </p:sp>
        <p:sp>
          <p:nvSpPr>
            <p:cNvPr id="374" name="Google Shape;374;p31"/>
            <p:cNvSpPr/>
            <p:nvPr/>
          </p:nvSpPr>
          <p:spPr>
            <a:xfrm>
              <a:off x="257175" y="4219575"/>
              <a:ext cx="5524500" cy="352425"/>
            </a:xfrm>
            <a:prstGeom prst="rect">
              <a:avLst/>
            </a:prstGeom>
            <a:solidFill>
              <a:srgbClr val="FFFFFF"/>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600"/>
                <a:buFont typeface="Times New Roman"/>
                <a:buNone/>
              </a:pPr>
              <a:r>
                <a:rPr sz="1600" b="0" i="0" u="none" strike="noStrike" cap="none">
                  <a:solidFill>
                    <a:srgbClr val="000000"/>
                  </a:solidFill>
                  <a:latin typeface="Times New Roman"/>
                  <a:ea typeface="Times New Roman"/>
                  <a:cs typeface="Times New Roman"/>
                  <a:sym typeface="Times New Roman"/>
                </a:rPr>
                <a:t>лойиҳа рискларининг тузилиши ва тавсифи (Хавфлар реестри)</a:t>
              </a:r>
              <a:endParaRPr sz="1600" b="0" i="0" u="none" strike="noStrike" cap="none">
                <a:solidFill>
                  <a:srgbClr val="000000"/>
                </a:solidFill>
                <a:latin typeface="Calibri"/>
                <a:ea typeface="Calibri"/>
                <a:cs typeface="Calibri"/>
                <a:sym typeface="Calibri"/>
              </a:endParaRPr>
            </a:p>
          </p:txBody>
        </p:sp>
        <p:sp>
          <p:nvSpPr>
            <p:cNvPr id="375" name="Google Shape;375;p31"/>
            <p:cNvSpPr/>
            <p:nvPr/>
          </p:nvSpPr>
          <p:spPr>
            <a:xfrm>
              <a:off x="57150" y="628650"/>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6" name="Google Shape;376;p31"/>
            <p:cNvSpPr/>
            <p:nvPr/>
          </p:nvSpPr>
          <p:spPr>
            <a:xfrm>
              <a:off x="47625" y="1076325"/>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7" name="Google Shape;377;p31"/>
            <p:cNvSpPr/>
            <p:nvPr/>
          </p:nvSpPr>
          <p:spPr>
            <a:xfrm>
              <a:off x="57150" y="1552575"/>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8" name="Google Shape;378;p31"/>
            <p:cNvSpPr/>
            <p:nvPr/>
          </p:nvSpPr>
          <p:spPr>
            <a:xfrm>
              <a:off x="47625" y="1990725"/>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9" name="Google Shape;379;p31"/>
            <p:cNvSpPr/>
            <p:nvPr/>
          </p:nvSpPr>
          <p:spPr>
            <a:xfrm>
              <a:off x="47625" y="2457450"/>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80" name="Google Shape;380;p31"/>
            <p:cNvSpPr/>
            <p:nvPr/>
          </p:nvSpPr>
          <p:spPr>
            <a:xfrm>
              <a:off x="37644" y="3381375"/>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81" name="Google Shape;381;p31"/>
            <p:cNvSpPr/>
            <p:nvPr/>
          </p:nvSpPr>
          <p:spPr>
            <a:xfrm>
              <a:off x="47169" y="2914650"/>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82" name="Google Shape;382;p31"/>
            <p:cNvSpPr/>
            <p:nvPr/>
          </p:nvSpPr>
          <p:spPr>
            <a:xfrm>
              <a:off x="47169" y="3838575"/>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83" name="Google Shape;383;p31"/>
            <p:cNvSpPr/>
            <p:nvPr/>
          </p:nvSpPr>
          <p:spPr>
            <a:xfrm>
              <a:off x="47169" y="4267200"/>
              <a:ext cx="180975" cy="247650"/>
            </a:xfrm>
            <a:prstGeom prst="rightArrow">
              <a:avLst>
                <a:gd name="adj1" fmla="val 50000"/>
                <a:gd name="adj2" fmla="val 50000"/>
              </a:avLst>
            </a:prstGeom>
            <a:solidFill>
              <a:srgbClr val="F4B081"/>
            </a:solidFill>
            <a:ln w="12700"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grpSp>
      <p:cxnSp>
        <p:nvCxnSpPr>
          <p:cNvPr id="384" name="Google Shape;384;p31"/>
          <p:cNvCxnSpPr/>
          <p:nvPr/>
        </p:nvCxnSpPr>
        <p:spPr>
          <a:xfrm flipH="1">
            <a:off x="263768" y="1474786"/>
            <a:ext cx="9046" cy="5042218"/>
          </a:xfrm>
          <a:prstGeom prst="straightConnector1">
            <a:avLst/>
          </a:prstGeom>
          <a:noFill/>
          <a:ln w="28575" cap="flat" cmpd="sng">
            <a:solidFill>
              <a:srgbClr val="F4B081"/>
            </a:solidFill>
            <a:prstDash val="solid"/>
            <a:miter lim="800000"/>
            <a:headEnd type="none" w="sm" len="sm"/>
            <a:tailEnd type="none" w="sm" len="sm"/>
          </a:ln>
        </p:spPr>
      </p:cxnSp>
      <p:sp>
        <p:nvSpPr>
          <p:cNvPr id="385" name="Google Shape;385;p31"/>
          <p:cNvSpPr/>
          <p:nvPr/>
        </p:nvSpPr>
        <p:spPr>
          <a:xfrm>
            <a:off x="16374" y="97475"/>
            <a:ext cx="10393718" cy="388696"/>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1800"/>
              <a:buFont typeface="Arial"/>
              <a:buNone/>
            </a:pPr>
            <a:r>
              <a:rPr sz="1800" b="1" i="0" u="none" strike="noStrike" cap="none">
                <a:solidFill>
                  <a:srgbClr val="000000"/>
                </a:solidFill>
                <a:latin typeface="Times New Roman"/>
                <a:ea typeface="Times New Roman"/>
                <a:cs typeface="Times New Roman"/>
                <a:sym typeface="Times New Roman"/>
              </a:rPr>
              <a:t>ЛОЙИҲАНИНГ ТАРКИБИЙ КЎРИНИШЛАРИНИНГ ЭНГ МУҲИМ ТУРЛАРИ</a:t>
            </a:r>
            <a:endParaRPr sz="1800" b="1" i="0" u="none" strike="noStrike" cap="none">
              <a:solidFill>
                <a:srgbClr val="000000"/>
              </a:solidFill>
              <a:latin typeface="Calibri"/>
              <a:ea typeface="Calibri"/>
              <a:cs typeface="Calibri"/>
              <a:sym typeface="Calibri"/>
            </a:endParaRPr>
          </a:p>
        </p:txBody>
      </p:sp>
      <p:pic>
        <p:nvPicPr>
          <p:cNvPr id="386" name="Google Shape;386;p31"/>
          <p:cNvPicPr preferRelativeResize="0"/>
          <p:nvPr/>
        </p:nvPicPr>
        <p:blipFill rotWithShape="1">
          <a:blip r:embed="rId3">
            <a:alphaModFix/>
          </a:blip>
          <a:srcRect/>
          <a:stretch/>
        </p:blipFill>
        <p:spPr>
          <a:xfrm>
            <a:off x="7584829" y="476011"/>
            <a:ext cx="3692769" cy="3306903"/>
          </a:xfrm>
          <a:prstGeom prst="rect">
            <a:avLst/>
          </a:prstGeom>
          <a:noFill/>
          <a:ln>
            <a:noFill/>
          </a:ln>
        </p:spPr>
      </p:pic>
      <p:sp>
        <p:nvSpPr>
          <p:cNvPr id="387" name="Google Shape;387;p31"/>
          <p:cNvSpPr/>
          <p:nvPr/>
        </p:nvSpPr>
        <p:spPr>
          <a:xfrm>
            <a:off x="7011614" y="3798673"/>
            <a:ext cx="5033340" cy="73862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5 trends that will transform project management</a:t>
            </a:r>
            <a:endParaRPr/>
          </a:p>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Feature Jan 07, 2016. https://www.cio.com/article/243026/5-trends-that-will-transform-project-management.html</a:t>
            </a:r>
            <a:endParaRPr sz="1400" b="0" i="0" u="none" strike="noStrike" cap="none">
              <a:solidFill>
                <a:srgbClr val="000000"/>
              </a:solidFill>
              <a:latin typeface="Arial"/>
              <a:ea typeface="Arial"/>
              <a:cs typeface="Arial"/>
              <a:sym typeface="Arial"/>
            </a:endParaRPr>
          </a:p>
        </p:txBody>
      </p:sp>
      <p:sp>
        <p:nvSpPr>
          <p:cNvPr id="388" name="Google Shape;388;p31"/>
          <p:cNvSpPr/>
          <p:nvPr/>
        </p:nvSpPr>
        <p:spPr>
          <a:xfrm>
            <a:off x="0" y="6539910"/>
            <a:ext cx="797876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sz="1200" b="0" i="0" u="none" strike="noStrike" cap="none">
                <a:solidFill>
                  <a:srgbClr val="FF0000"/>
                </a:solidFill>
                <a:latin typeface="Times New Roman"/>
                <a:ea typeface="Times New Roman"/>
                <a:cs typeface="Times New Roman"/>
                <a:sym typeface="Times New Roman"/>
              </a:rPr>
              <a:t>Манба: Суюнов Д.Х., Холбаев Б.А. Лойиҳа бошқаруви: услуб ва стандартлар. Ўқув қўлланма. 2021. – 208 б.</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32"/>
          <p:cNvSpPr/>
          <p:nvPr/>
        </p:nvSpPr>
        <p:spPr>
          <a:xfrm>
            <a:off x="386861" y="102361"/>
            <a:ext cx="1139483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chemeClr val="dk1"/>
                </a:solidFill>
                <a:latin typeface="Times New Roman"/>
                <a:ea typeface="Times New Roman"/>
                <a:cs typeface="Times New Roman"/>
                <a:sym typeface="Times New Roman"/>
              </a:rPr>
              <a:t>ЛОЙИҲАЛАР ЎРТАСИДАГИ ТУРЛИ ХИЛ ФАРҚЛАНИШЛАР</a:t>
            </a:r>
          </a:p>
        </p:txBody>
      </p:sp>
      <p:sp>
        <p:nvSpPr>
          <p:cNvPr id="394" name="Google Shape;394;p32"/>
          <p:cNvSpPr/>
          <p:nvPr/>
        </p:nvSpPr>
        <p:spPr>
          <a:xfrm>
            <a:off x="386861" y="681446"/>
            <a:ext cx="11394831" cy="807384"/>
          </a:xfrm>
          <a:prstGeom prst="rect">
            <a:avLst/>
          </a:prstGeom>
          <a:gradFill>
            <a:gsLst>
              <a:gs pos="0">
                <a:srgbClr val="D1D1D1"/>
              </a:gs>
              <a:gs pos="50000">
                <a:srgbClr val="C7C7C7"/>
              </a:gs>
              <a:gs pos="100000">
                <a:srgbClr val="C0C0C0"/>
              </a:gs>
            </a:gsLst>
            <a:lin ang="5400000" scaled="0"/>
          </a:gradFill>
          <a:ln w="9525" cap="flat" cmpd="sng">
            <a:solidFill>
              <a:schemeClr val="accent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1. </a:t>
            </a:r>
            <a:r>
              <a:rPr sz="2400" b="1" i="0" u="none" strike="noStrike" cap="none">
                <a:solidFill>
                  <a:schemeClr val="dk1"/>
                </a:solidFill>
                <a:latin typeface="Times New Roman"/>
                <a:ea typeface="Times New Roman"/>
                <a:cs typeface="Times New Roman"/>
                <a:sym typeface="Times New Roman"/>
              </a:rPr>
              <a:t>Лойиҳа бўйича иш ҳажми, иштирокчилар сони, ташқи дунёга таъсир қилиш даражаси бўйича</a:t>
            </a:r>
            <a:r>
              <a:rPr sz="2400" b="0" i="0" u="none" strike="noStrike" cap="none">
                <a:solidFill>
                  <a:schemeClr val="dk1"/>
                </a:solidFill>
                <a:latin typeface="Times New Roman"/>
                <a:ea typeface="Times New Roman"/>
                <a:cs typeface="Times New Roman"/>
                <a:sym typeface="Times New Roman"/>
              </a:rPr>
              <a:t>: кўринишлар; ўртача; катта; жуда катта.</a:t>
            </a:r>
            <a:endParaRPr sz="1400" b="0" i="0" u="none" strike="noStrike" cap="none">
              <a:solidFill>
                <a:srgbClr val="000000"/>
              </a:solidFill>
              <a:latin typeface="Arial"/>
              <a:ea typeface="Arial"/>
              <a:cs typeface="Arial"/>
              <a:sym typeface="Arial"/>
            </a:endParaRPr>
          </a:p>
        </p:txBody>
      </p:sp>
      <p:sp>
        <p:nvSpPr>
          <p:cNvPr id="395" name="Google Shape;395;p32"/>
          <p:cNvSpPr/>
          <p:nvPr/>
        </p:nvSpPr>
        <p:spPr>
          <a:xfrm>
            <a:off x="386861" y="1633615"/>
            <a:ext cx="11394831" cy="499986"/>
          </a:xfrm>
          <a:prstGeom prst="rect">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2. </a:t>
            </a:r>
            <a:r>
              <a:rPr sz="2400" b="1" i="0" u="none" strike="noStrike" cap="none">
                <a:solidFill>
                  <a:schemeClr val="dk1"/>
                </a:solidFill>
                <a:latin typeface="Times New Roman"/>
                <a:ea typeface="Times New Roman"/>
                <a:cs typeface="Times New Roman"/>
                <a:sym typeface="Times New Roman"/>
              </a:rPr>
              <a:t>Мураккаблиги бўйича</a:t>
            </a:r>
            <a:r>
              <a:rPr sz="2400" b="0" i="0" u="none" strike="noStrike" cap="none">
                <a:solidFill>
                  <a:schemeClr val="dk1"/>
                </a:solidFill>
                <a:latin typeface="Times New Roman"/>
                <a:ea typeface="Times New Roman"/>
                <a:cs typeface="Times New Roman"/>
                <a:sym typeface="Times New Roman"/>
              </a:rPr>
              <a:t>: оддий; қийин; жуда қийин.</a:t>
            </a:r>
            <a:endParaRPr sz="1400" b="0" i="0" u="none" strike="noStrike" cap="none">
              <a:solidFill>
                <a:srgbClr val="000000"/>
              </a:solidFill>
              <a:latin typeface="Arial"/>
              <a:ea typeface="Arial"/>
              <a:cs typeface="Arial"/>
              <a:sym typeface="Arial"/>
            </a:endParaRPr>
          </a:p>
        </p:txBody>
      </p:sp>
      <p:sp>
        <p:nvSpPr>
          <p:cNvPr id="396" name="Google Shape;396;p32"/>
          <p:cNvSpPr/>
          <p:nvPr/>
        </p:nvSpPr>
        <p:spPr>
          <a:xfrm>
            <a:off x="386861" y="3970427"/>
            <a:ext cx="8815756" cy="793060"/>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4. </a:t>
            </a:r>
            <a:r>
              <a:rPr sz="2400" b="1" i="0" u="none" strike="noStrike" cap="none">
                <a:solidFill>
                  <a:schemeClr val="dk1"/>
                </a:solidFill>
                <a:latin typeface="Times New Roman"/>
                <a:ea typeface="Times New Roman"/>
                <a:cs typeface="Times New Roman"/>
                <a:sym typeface="Times New Roman"/>
              </a:rPr>
              <a:t>Давомийлиги бўйича</a:t>
            </a:r>
            <a:r>
              <a:rPr sz="2400" b="0" i="0" u="none" strike="noStrike" cap="none">
                <a:solidFill>
                  <a:schemeClr val="dk1"/>
                </a:solidFill>
                <a:latin typeface="Times New Roman"/>
                <a:ea typeface="Times New Roman"/>
                <a:cs typeface="Times New Roman"/>
                <a:sym typeface="Times New Roman"/>
              </a:rPr>
              <a:t>: қисқа муддатли (3 йилгача); ўрта муддатли (3 - 5 йил); узоқ муддатли (5 йилдан ортиқ).</a:t>
            </a:r>
            <a:endParaRPr sz="1400" b="0" i="0" u="none" strike="noStrike" cap="none">
              <a:solidFill>
                <a:srgbClr val="000000"/>
              </a:solidFill>
              <a:latin typeface="Arial"/>
              <a:ea typeface="Arial"/>
              <a:cs typeface="Arial"/>
              <a:sym typeface="Arial"/>
            </a:endParaRPr>
          </a:p>
        </p:txBody>
      </p:sp>
      <p:sp>
        <p:nvSpPr>
          <p:cNvPr id="397" name="Google Shape;397;p32"/>
          <p:cNvSpPr/>
          <p:nvPr/>
        </p:nvSpPr>
        <p:spPr>
          <a:xfrm>
            <a:off x="386860" y="2274784"/>
            <a:ext cx="11394831" cy="1555061"/>
          </a:xfrm>
          <a:prstGeom prst="rect">
            <a:avLst/>
          </a:prstGeom>
          <a:gradFill>
            <a:gsLst>
              <a:gs pos="0">
                <a:srgbClr val="A6B6DE"/>
              </a:gs>
              <a:gs pos="50000">
                <a:srgbClr val="98AAD9"/>
              </a:gs>
              <a:gs pos="100000">
                <a:srgbClr val="859CD7"/>
              </a:gs>
            </a:gsLst>
            <a:lin ang="5400000" scaled="0"/>
          </a:gra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3. </a:t>
            </a:r>
            <a:r>
              <a:rPr sz="2400" b="1" i="0" u="none" strike="noStrike" cap="none">
                <a:solidFill>
                  <a:schemeClr val="dk1"/>
                </a:solidFill>
                <a:latin typeface="Times New Roman"/>
                <a:ea typeface="Times New Roman"/>
                <a:cs typeface="Times New Roman"/>
                <a:sym typeface="Times New Roman"/>
              </a:rPr>
              <a:t>Мавзу соҳасининг таркиби, лойиҳа тузилиши</a:t>
            </a:r>
            <a:r>
              <a:rPr sz="2400" b="0" i="0" u="none" strike="noStrike" cap="none">
                <a:solidFill>
                  <a:schemeClr val="dk1"/>
                </a:solidFill>
                <a:latin typeface="Times New Roman"/>
                <a:ea typeface="Times New Roman"/>
                <a:cs typeface="Times New Roman"/>
                <a:sym typeface="Times New Roman"/>
              </a:rPr>
              <a:t>: монолойиҳалар - индивидуал лойиҳалар; мултилойиҳалар - мураккаб лойиҳалар ёки дастурлар; мегалойиҳалар – бир қатор моно ва кўп лойиҳаларни ўз ичига олган ҳудудлар, тармоқлар ва бошқа субъектларни ривожлантириш бўйича мақсадли дастурлар.</a:t>
            </a:r>
            <a:endParaRPr sz="1400" b="0" i="0" u="none" strike="noStrike" cap="none">
              <a:solidFill>
                <a:srgbClr val="000000"/>
              </a:solidFill>
              <a:latin typeface="Arial"/>
              <a:ea typeface="Arial"/>
              <a:cs typeface="Arial"/>
              <a:sym typeface="Arial"/>
            </a:endParaRPr>
          </a:p>
        </p:txBody>
      </p:sp>
      <p:sp>
        <p:nvSpPr>
          <p:cNvPr id="398" name="Google Shape;398;p32"/>
          <p:cNvSpPr/>
          <p:nvPr/>
        </p:nvSpPr>
        <p:spPr>
          <a:xfrm>
            <a:off x="386862" y="4916076"/>
            <a:ext cx="8815754" cy="746169"/>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5. </a:t>
            </a:r>
            <a:r>
              <a:rPr sz="2400" b="1" i="0" u="none" strike="noStrike" cap="none">
                <a:solidFill>
                  <a:schemeClr val="dk1"/>
                </a:solidFill>
                <a:latin typeface="Times New Roman"/>
                <a:ea typeface="Times New Roman"/>
                <a:cs typeface="Times New Roman"/>
                <a:sym typeface="Times New Roman"/>
              </a:rPr>
              <a:t>Мавзу соҳасининг хусусиятига кўра</a:t>
            </a:r>
            <a:r>
              <a:rPr sz="2400" b="0" i="0" u="none" strike="noStrike" cap="none">
                <a:solidFill>
                  <a:schemeClr val="dk1"/>
                </a:solidFill>
                <a:latin typeface="Times New Roman"/>
                <a:ea typeface="Times New Roman"/>
                <a:cs typeface="Times New Roman"/>
                <a:sym typeface="Times New Roman"/>
              </a:rPr>
              <a:t>: инвестиция; инновацион тадқиқот тарбиявий аралашган</a:t>
            </a:r>
            <a:endParaRPr sz="1400" b="0" i="0" u="none" strike="noStrike" cap="none">
              <a:solidFill>
                <a:srgbClr val="000000"/>
              </a:solidFill>
              <a:latin typeface="Arial"/>
              <a:ea typeface="Arial"/>
              <a:cs typeface="Arial"/>
              <a:sym typeface="Arial"/>
            </a:endParaRPr>
          </a:p>
        </p:txBody>
      </p:sp>
      <p:sp>
        <p:nvSpPr>
          <p:cNvPr id="399" name="Google Shape;399;p32"/>
          <p:cNvSpPr/>
          <p:nvPr/>
        </p:nvSpPr>
        <p:spPr>
          <a:xfrm>
            <a:off x="386862" y="5814834"/>
            <a:ext cx="8815754" cy="808704"/>
          </a:xfrm>
          <a:prstGeom prst="rect">
            <a:avLst/>
          </a:prstGeom>
          <a:gradFill>
            <a:gsLst>
              <a:gs pos="0">
                <a:srgbClr val="B0CAE9"/>
              </a:gs>
              <a:gs pos="50000">
                <a:srgbClr val="A1C1E4"/>
              </a:gs>
              <a:gs pos="100000">
                <a:srgbClr val="90B8E4"/>
              </a:gs>
            </a:gsLst>
            <a:lin ang="5400000" scaled="0"/>
          </a:gra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6. </a:t>
            </a:r>
            <a:r>
              <a:rPr sz="2400" b="1" i="0" u="none" strike="noStrike" cap="none">
                <a:solidFill>
                  <a:schemeClr val="dk1"/>
                </a:solidFill>
                <a:latin typeface="Times New Roman"/>
                <a:ea typeface="Times New Roman"/>
                <a:cs typeface="Times New Roman"/>
                <a:sym typeface="Times New Roman"/>
              </a:rPr>
              <a:t>Aсосий фаолият йўналишлари бўйича</a:t>
            </a:r>
            <a:r>
              <a:rPr sz="2400" b="0" i="0" u="none" strike="noStrike" cap="none">
                <a:solidFill>
                  <a:schemeClr val="dk1"/>
                </a:solidFill>
                <a:latin typeface="Times New Roman"/>
                <a:ea typeface="Times New Roman"/>
                <a:cs typeface="Times New Roman"/>
                <a:sym typeface="Times New Roman"/>
              </a:rPr>
              <a:t>: техник; ташкилий; иқтисодий; ижтимоий; аралашган.</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33"/>
          <p:cNvSpPr/>
          <p:nvPr/>
        </p:nvSpPr>
        <p:spPr>
          <a:xfrm>
            <a:off x="304800" y="371365"/>
            <a:ext cx="11582399" cy="193895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100"/>
              <a:buFont typeface="Times New Roman"/>
              <a:buNone/>
            </a:pPr>
            <a:r>
              <a:rPr sz="2400" b="1" i="0" u="none" strike="noStrike" cap="none">
                <a:solidFill>
                  <a:srgbClr val="000000"/>
                </a:solidFill>
                <a:latin typeface="Times New Roman"/>
                <a:ea typeface="Times New Roman"/>
                <a:cs typeface="Times New Roman"/>
                <a:sym typeface="Times New Roman"/>
              </a:rPr>
              <a:t>Лойиҳани бошқариш</a:t>
            </a:r>
            <a:r>
              <a:rPr sz="2400" b="0" i="0" u="none" strike="noStrike" cap="none">
                <a:solidFill>
                  <a:srgbClr val="000000"/>
                </a:solidFill>
                <a:latin typeface="Times New Roman"/>
                <a:ea typeface="Times New Roman"/>
                <a:cs typeface="Times New Roman"/>
                <a:sym typeface="Times New Roman"/>
              </a:rPr>
              <a:t> - бу белгиланган мақсадларга эришиш учун билимларни, кўникмаларни, воситаларни ва усулларни лойиҳалаш ишларида қўллаш. Лойиҳани самарали бошқариш лойиҳани бошқариш гуруҳидан камида бешта мутахассислик соҳасидаги билим ва кўникмаларни тушунишни ва улардан фойдаланишни талаб қилади. </a:t>
            </a:r>
            <a:r>
              <a:rPr sz="2400" b="1" i="0" u="none" strike="noStrike" cap="none">
                <a:solidFill>
                  <a:srgbClr val="000000"/>
                </a:solidFill>
                <a:latin typeface="Times New Roman"/>
                <a:ea typeface="Times New Roman"/>
                <a:cs typeface="Times New Roman"/>
                <a:sym typeface="Times New Roman"/>
              </a:rPr>
              <a:t>(Суюнов Д.Х., Холбоев Б.А.)</a:t>
            </a:r>
            <a:endParaRPr sz="2400" b="0" i="0" u="none" strike="noStrike" cap="none">
              <a:solidFill>
                <a:srgbClr val="000000"/>
              </a:solidFill>
              <a:latin typeface="Times New Roman"/>
              <a:ea typeface="Times New Roman"/>
              <a:cs typeface="Times New Roman"/>
              <a:sym typeface="Times New Roman"/>
            </a:endParaRPr>
          </a:p>
        </p:txBody>
      </p:sp>
      <p:sp>
        <p:nvSpPr>
          <p:cNvPr id="405" name="Google Shape;405;p33"/>
          <p:cNvSpPr/>
          <p:nvPr/>
        </p:nvSpPr>
        <p:spPr>
          <a:xfrm>
            <a:off x="304800" y="2443828"/>
            <a:ext cx="11582398" cy="193895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100"/>
              <a:buFont typeface="Times New Roman"/>
              <a:buNone/>
            </a:pPr>
            <a:r>
              <a:rPr sz="2400" b="1" i="0" u="none" strike="noStrike" cap="none">
                <a:solidFill>
                  <a:srgbClr val="000000"/>
                </a:solidFill>
                <a:latin typeface="Times New Roman"/>
                <a:ea typeface="Times New Roman"/>
                <a:cs typeface="Times New Roman"/>
                <a:sym typeface="Times New Roman"/>
              </a:rPr>
              <a:t>Лойиҳани бошқариш</a:t>
            </a:r>
            <a:r>
              <a:rPr sz="2400" b="0" i="0" u="none" strike="noStrike" cap="none">
                <a:solidFill>
                  <a:srgbClr val="000000"/>
                </a:solidFill>
                <a:latin typeface="Times New Roman"/>
                <a:ea typeface="Times New Roman"/>
                <a:cs typeface="Times New Roman"/>
                <a:sym typeface="Times New Roman"/>
              </a:rPr>
              <a:t> - бу одамларга қимматли нарсаларни этказиш учун махсус билимлар, кўникмалар, воситалар ва усуллардан фойдаланиш. Такомиллаштирилган бизнес жараёни учун дастурий таъминотни ишлаб чиқиш, бино қуриш, табиий офатдан кейин ёрдам кўрсатиш, янги географик бозорга сотишни кенгайтириш - буларнинг барчаси лойиҳаларга мисолдир. </a:t>
            </a:r>
            <a:r>
              <a:rPr sz="2400" b="1" i="0" u="none" strike="noStrike" cap="none">
                <a:solidFill>
                  <a:srgbClr val="000000"/>
                </a:solidFill>
                <a:latin typeface="Times New Roman"/>
                <a:ea typeface="Times New Roman"/>
                <a:cs typeface="Times New Roman"/>
                <a:sym typeface="Times New Roman"/>
              </a:rPr>
              <a:t>(PMI)</a:t>
            </a:r>
          </a:p>
        </p:txBody>
      </p:sp>
      <p:sp>
        <p:nvSpPr>
          <p:cNvPr id="406" name="Google Shape;406;p33"/>
          <p:cNvSpPr/>
          <p:nvPr/>
        </p:nvSpPr>
        <p:spPr>
          <a:xfrm>
            <a:off x="304800" y="4414172"/>
            <a:ext cx="8206154" cy="230828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Times New Roman"/>
              <a:buNone/>
            </a:pPr>
            <a:r>
              <a:rPr sz="2400" b="1" i="0" u="none" strike="noStrike" cap="none">
                <a:solidFill>
                  <a:srgbClr val="000000"/>
                </a:solidFill>
                <a:latin typeface="Times New Roman"/>
                <a:ea typeface="Times New Roman"/>
                <a:cs typeface="Times New Roman"/>
                <a:sym typeface="Times New Roman"/>
              </a:rPr>
              <a:t>Лойиҳани бошқариш</a:t>
            </a:r>
            <a:r>
              <a:rPr sz="2400" b="0" i="0" u="none" strike="noStrike" cap="none">
                <a:solidFill>
                  <a:srgbClr val="000000"/>
                </a:solidFill>
                <a:latin typeface="Times New Roman"/>
                <a:ea typeface="Times New Roman"/>
                <a:cs typeface="Times New Roman"/>
                <a:sym typeface="Times New Roman"/>
              </a:rPr>
              <a:t> - бу келишилган параметрлар доирасида лойиҳани қабул қилиш мезонларига мувофиқ муайян лойиҳа мақсадларига эришиш учун жараёнлар, усуллар, кўникмалар, билим ва тажрибаларни қўллаш. Лойиҳа бошқаруви якуний натижаларга эга бўлиб, улар чекланган вақт ва бюджет билан чекланади. </a:t>
            </a:r>
            <a:r>
              <a:rPr sz="2400" b="1" i="0" u="none" strike="noStrike" cap="none">
                <a:solidFill>
                  <a:srgbClr val="000000"/>
                </a:solidFill>
                <a:latin typeface="Times New Roman"/>
                <a:ea typeface="Times New Roman"/>
                <a:cs typeface="Times New Roman"/>
                <a:sym typeface="Times New Roman"/>
              </a:rPr>
              <a:t>(APM)</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pic>
        <p:nvPicPr>
          <p:cNvPr id="411" name="Google Shape;411;p34"/>
          <p:cNvPicPr preferRelativeResize="0"/>
          <p:nvPr/>
        </p:nvPicPr>
        <p:blipFill rotWithShape="1">
          <a:blip r:embed="rId3">
            <a:alphaModFix/>
          </a:blip>
          <a:srcRect l="6487" r="5296"/>
          <a:stretch/>
        </p:blipFill>
        <p:spPr>
          <a:xfrm>
            <a:off x="0" y="0"/>
            <a:ext cx="7491189" cy="6435969"/>
          </a:xfrm>
          <a:prstGeom prst="rect">
            <a:avLst/>
          </a:prstGeom>
          <a:noFill/>
          <a:ln>
            <a:noFill/>
          </a:ln>
        </p:spPr>
      </p:pic>
      <p:sp>
        <p:nvSpPr>
          <p:cNvPr id="412" name="Google Shape;412;p34"/>
          <p:cNvSpPr/>
          <p:nvPr/>
        </p:nvSpPr>
        <p:spPr>
          <a:xfrm>
            <a:off x="7271134" y="154129"/>
            <a:ext cx="4792336" cy="120028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Times New Roman"/>
              <a:buNone/>
            </a:pPr>
            <a:r>
              <a:rPr sz="2400" b="1" i="0" u="none" strike="noStrike" cap="none">
                <a:solidFill>
                  <a:srgbClr val="000000"/>
                </a:solidFill>
                <a:latin typeface="Times New Roman"/>
                <a:ea typeface="Times New Roman"/>
                <a:cs typeface="Times New Roman"/>
                <a:sym typeface="Times New Roman"/>
              </a:rPr>
              <a:t>БОШҚАРУВ ОБЪЕКТИ СИФАТИДА ЛОЙИҲА ХУСУСИЯТЛАРИ</a:t>
            </a:r>
            <a:endParaRPr sz="2400" b="0" i="0" u="none" strike="noStrike" cap="none">
              <a:solidFill>
                <a:srgbClr val="000000"/>
              </a:solidFill>
              <a:latin typeface="Calibri"/>
              <a:ea typeface="Calibri"/>
              <a:cs typeface="Calibri"/>
              <a:sym typeface="Calibri"/>
            </a:endParaRPr>
          </a:p>
        </p:txBody>
      </p:sp>
      <p:pic>
        <p:nvPicPr>
          <p:cNvPr id="413" name="Google Shape;413;p34"/>
          <p:cNvPicPr preferRelativeResize="0"/>
          <p:nvPr/>
        </p:nvPicPr>
        <p:blipFill rotWithShape="1">
          <a:blip r:embed="rId4">
            <a:alphaModFix/>
          </a:blip>
          <a:srcRect/>
          <a:stretch/>
        </p:blipFill>
        <p:spPr>
          <a:xfrm>
            <a:off x="7491189" y="1307525"/>
            <a:ext cx="4700811" cy="2817611"/>
          </a:xfrm>
          <a:prstGeom prst="rect">
            <a:avLst/>
          </a:prstGeom>
          <a:noFill/>
          <a:ln>
            <a:noFill/>
          </a:ln>
        </p:spPr>
      </p:pic>
      <p:sp>
        <p:nvSpPr>
          <p:cNvPr id="414" name="Google Shape;414;p34"/>
          <p:cNvSpPr/>
          <p:nvPr/>
        </p:nvSpPr>
        <p:spPr>
          <a:xfrm>
            <a:off x="7491189" y="4101690"/>
            <a:ext cx="4700811"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200" b="0" i="0" u="none" strike="noStrike" cap="none">
                <a:solidFill>
                  <a:schemeClr val="dk1"/>
                </a:solidFill>
                <a:latin typeface="Times New Roman"/>
                <a:ea typeface="Times New Roman"/>
                <a:cs typeface="Times New Roman"/>
                <a:sym typeface="Times New Roman"/>
              </a:rPr>
              <a:t>Career prospects in Project Management</a:t>
            </a:r>
            <a:endParaRPr/>
          </a:p>
          <a:p>
            <a:pPr marL="0" marR="0" lvl="0" indent="0" algn="ctr" rtl="0">
              <a:lnSpc>
                <a:spcPct val="100000"/>
              </a:lnSpc>
              <a:spcBef>
                <a:spcPts val="0"/>
              </a:spcBef>
              <a:spcAft>
                <a:spcPts val="0"/>
              </a:spcAft>
              <a:buNone/>
            </a:pPr>
            <a:r>
              <a:rPr sz="1200" b="0" i="0" u="none" strike="noStrike" cap="none">
                <a:solidFill>
                  <a:schemeClr val="dk1"/>
                </a:solidFill>
                <a:latin typeface="Times New Roman"/>
                <a:ea typeface="Times New Roman"/>
                <a:cs typeface="Times New Roman"/>
                <a:sym typeface="Times New Roman"/>
              </a:rPr>
              <a:t>Posted by. By Xaviers Institute Of Business Management Studies. 19 September 2020. https://www.xibms.com/blog/career-prospects-in-project-management/</a:t>
            </a:r>
            <a:endParaRPr sz="1200" b="0" i="0" u="none" strike="noStrike" cap="none">
              <a:solidFill>
                <a:srgbClr val="000000"/>
              </a:solidFill>
              <a:latin typeface="Arial"/>
              <a:ea typeface="Arial"/>
              <a:cs typeface="Arial"/>
              <a:sym typeface="Arial"/>
            </a:endParaRPr>
          </a:p>
        </p:txBody>
      </p:sp>
      <p:sp>
        <p:nvSpPr>
          <p:cNvPr id="415" name="Google Shape;415;p34"/>
          <p:cNvSpPr/>
          <p:nvPr/>
        </p:nvSpPr>
        <p:spPr>
          <a:xfrm>
            <a:off x="0" y="6211669"/>
            <a:ext cx="7491188"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sz="1800" b="0" i="0" u="none" strike="noStrike" cap="none">
                <a:solidFill>
                  <a:srgbClr val="FF0000"/>
                </a:solidFill>
                <a:latin typeface="Times New Roman"/>
                <a:ea typeface="Times New Roman"/>
                <a:cs typeface="Times New Roman"/>
                <a:sym typeface="Times New Roman"/>
              </a:rPr>
              <a:t>Манба: Суюнов Д.Х., Холбаев Б.А. Лойиҳа бошқаруви: услуб ва стандартлар. Ўқув қўлланма. 2021. – 208 б.</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35"/>
          <p:cNvSpPr/>
          <p:nvPr/>
        </p:nvSpPr>
        <p:spPr>
          <a:xfrm>
            <a:off x="0" y="245405"/>
            <a:ext cx="12004431"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chemeClr val="dk1"/>
                </a:solidFill>
                <a:latin typeface="Times New Roman"/>
                <a:ea typeface="Times New Roman"/>
                <a:cs typeface="Times New Roman"/>
                <a:sym typeface="Times New Roman"/>
              </a:rPr>
              <a:t>ЛОЙИҲА БОШҚАРУВИНИ РИВОЖЛАНТИРИШНИНГ АСОСИЙ БОСҚИЧЛАРИ</a:t>
            </a:r>
            <a:endParaRPr sz="1400" b="0" i="0" u="none" strike="noStrike" cap="none">
              <a:solidFill>
                <a:srgbClr val="000000"/>
              </a:solidFill>
              <a:latin typeface="Arial"/>
              <a:ea typeface="Arial"/>
              <a:cs typeface="Arial"/>
              <a:sym typeface="Arial"/>
            </a:endParaRPr>
          </a:p>
        </p:txBody>
      </p:sp>
      <p:sp>
        <p:nvSpPr>
          <p:cNvPr id="421" name="Google Shape;421;p35"/>
          <p:cNvSpPr/>
          <p:nvPr/>
        </p:nvSpPr>
        <p:spPr>
          <a:xfrm>
            <a:off x="222739" y="912279"/>
            <a:ext cx="11781692" cy="2215991"/>
          </a:xfrm>
          <a:prstGeom prst="rect">
            <a:avLst/>
          </a:prstGeom>
          <a:noFill/>
          <a:ln>
            <a:noFill/>
          </a:ln>
        </p:spPr>
        <p:txBody>
          <a:bodyPr spcFirstLastPara="1" wrap="square" lIns="91425" tIns="45700" rIns="91425" bIns="45700" anchor="t" anchorCtr="0">
            <a:spAutoFit/>
          </a:bodyPr>
          <a:lstStyle/>
          <a:p>
            <a:pPr marL="0" marR="0" lvl="0" indent="539750" algn="just" rtl="0">
              <a:lnSpc>
                <a:spcPct val="100000"/>
              </a:lnSpc>
              <a:spcBef>
                <a:spcPts val="0"/>
              </a:spcBef>
              <a:spcAft>
                <a:spcPts val="0"/>
              </a:spcAft>
              <a:buClr>
                <a:srgbClr val="000000"/>
              </a:buClr>
              <a:buSzPts val="2300"/>
              <a:buFont typeface="Arial"/>
              <a:buNone/>
            </a:pPr>
            <a:r>
              <a:rPr sz="2300" b="0" i="0" u="none" strike="noStrike" cap="none">
                <a:solidFill>
                  <a:schemeClr val="dk1"/>
                </a:solidFill>
                <a:latin typeface="Times New Roman"/>
                <a:ea typeface="Times New Roman"/>
                <a:cs typeface="Times New Roman"/>
                <a:sym typeface="Times New Roman"/>
              </a:rPr>
              <a:t>Мамлакатимизда лойиҳаларни бошқариш усулларининг ривожланиши ЛБнинг глобал ривожланиши билан бир қаторда Ғарбдан бир оз ортда қолиб кетди, бу асосан компютерлаштириш ва ахборот технологиялари, шунингдек, ЛБни амалий қўллаш кўлами бўйича кечикиш билан боғлиқ. Яқин вақтгача мавжуд бўлган ЛБ, режалаштириш ва тақсимлаш иқтисодиёти ва бошқарувнинг маъмурий-буйруқбозлик усулларига талабнинг йўқлиги билан боғлиқ.</a:t>
            </a:r>
            <a:endParaRPr sz="1400" b="0" i="0" u="none" strike="noStrike" cap="none">
              <a:solidFill>
                <a:srgbClr val="000000"/>
              </a:solidFill>
              <a:latin typeface="Arial"/>
              <a:ea typeface="Arial"/>
              <a:cs typeface="Arial"/>
              <a:sym typeface="Arial"/>
            </a:endParaRPr>
          </a:p>
        </p:txBody>
      </p:sp>
      <p:graphicFrame>
        <p:nvGraphicFramePr>
          <p:cNvPr id="422" name="Google Shape;422;p35"/>
          <p:cNvGraphicFramePr/>
          <p:nvPr/>
        </p:nvGraphicFramePr>
        <p:xfrm>
          <a:off x="-1" y="3128270"/>
          <a:ext cx="3000000" cy="3000000"/>
        </p:xfrm>
        <a:graphic>
          <a:graphicData uri="http://schemas.openxmlformats.org/drawingml/2006/table">
            <a:tbl>
              <a:tblPr firstRow="1" bandRow="1">
                <a:noFill/>
                <a:tableStyleId>{809FC331-8277-44D1-B0B2-0D5EAEF51004}</a:tableStyleId>
              </a:tblPr>
              <a:tblGrid>
                <a:gridCol w="2549275">
                  <a:extLst>
                    <a:ext uri="{9D8B030D-6E8A-4147-A177-3AD203B41FA5}">
                      <a16:colId xmlns:a16="http://schemas.microsoft.com/office/drawing/2014/main" val="20000"/>
                    </a:ext>
                  </a:extLst>
                </a:gridCol>
                <a:gridCol w="6301650">
                  <a:extLst>
                    <a:ext uri="{9D8B030D-6E8A-4147-A177-3AD203B41FA5}">
                      <a16:colId xmlns:a16="http://schemas.microsoft.com/office/drawing/2014/main" val="20001"/>
                    </a:ext>
                  </a:extLst>
                </a:gridCol>
              </a:tblGrid>
              <a:tr h="480075">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Давр</a:t>
                      </a:r>
                      <a:endParaRPr sz="1400" u="none" strike="noStrike" cap="none"/>
                    </a:p>
                  </a:txBody>
                  <a:tcPr marL="91450" marR="91450" marT="45725" marB="45725" anchor="ctr"/>
                </a:tc>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Босқични номланиши</a:t>
                      </a:r>
                      <a:endParaRPr sz="1400" u="none" strike="noStrike" cap="none"/>
                    </a:p>
                  </a:txBody>
                  <a:tcPr marL="91450" marR="91450" marT="45725" marB="45725" anchor="ctr"/>
                </a:tc>
                <a:extLst>
                  <a:ext uri="{0D108BD9-81ED-4DB2-BD59-A6C34878D82A}">
                    <a16:rowId xmlns:a16="http://schemas.microsoft.com/office/drawing/2014/main" val="10000"/>
                  </a:ext>
                </a:extLst>
              </a:tr>
              <a:tr h="480075">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1930-1960 йй.</a:t>
                      </a:r>
                    </a:p>
                  </a:txBody>
                  <a:tcPr marL="91450" marR="91450" marT="45725" marB="45725" anchor="ctr"/>
                </a:tc>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Лойиҳа бошқарувининг келиб чиқиши</a:t>
                      </a:r>
                      <a:endParaRPr sz="1400" u="none" strike="noStrike" cap="none"/>
                    </a:p>
                  </a:txBody>
                  <a:tcPr marL="91450" marR="91450" marT="45725" marB="45725" anchor="ctr"/>
                </a:tc>
                <a:extLst>
                  <a:ext uri="{0D108BD9-81ED-4DB2-BD59-A6C34878D82A}">
                    <a16:rowId xmlns:a16="http://schemas.microsoft.com/office/drawing/2014/main" val="10001"/>
                  </a:ext>
                </a:extLst>
              </a:tr>
              <a:tr h="480075">
                <a:tc>
                  <a:txBody>
                    <a:bodyPr/>
                    <a:lstStyle/>
                    <a:p>
                      <a:pPr marL="0" marR="0" lvl="0" indent="0" algn="ctr" rtl="0">
                        <a:lnSpc>
                          <a:spcPct val="100000"/>
                        </a:lnSpc>
                        <a:spcBef>
                          <a:spcPts val="0"/>
                        </a:spcBef>
                        <a:spcAft>
                          <a:spcPts val="0"/>
                        </a:spcAft>
                        <a:buClr>
                          <a:schemeClr val="dk1"/>
                        </a:buClr>
                        <a:buSzPts val="2000"/>
                        <a:buFont typeface="Times New Roman"/>
                        <a:buNone/>
                      </a:pPr>
                      <a:r>
                        <a:rPr sz="2000" u="none" strike="noStrike" cap="none">
                          <a:latin typeface="Times New Roman"/>
                          <a:ea typeface="Times New Roman"/>
                          <a:cs typeface="Times New Roman"/>
                          <a:sym typeface="Times New Roman"/>
                        </a:rPr>
                        <a:t>1960-1970 йй.</a:t>
                      </a:r>
                    </a:p>
                  </a:txBody>
                  <a:tcPr marL="91450" marR="91450" marT="45725" marB="45725" anchor="ctr"/>
                </a:tc>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Тармоқ усуллари</a:t>
                      </a:r>
                      <a:endParaRPr sz="1400" u="none" strike="noStrike" cap="none"/>
                    </a:p>
                  </a:txBody>
                  <a:tcPr marL="91450" marR="91450" marT="45725" marB="45725" anchor="ctr"/>
                </a:tc>
                <a:extLst>
                  <a:ext uri="{0D108BD9-81ED-4DB2-BD59-A6C34878D82A}">
                    <a16:rowId xmlns:a16="http://schemas.microsoft.com/office/drawing/2014/main" val="10002"/>
                  </a:ext>
                </a:extLst>
              </a:tr>
              <a:tr h="480075">
                <a:tc>
                  <a:txBody>
                    <a:bodyPr/>
                    <a:lstStyle/>
                    <a:p>
                      <a:pPr marL="0" marR="0" lvl="0" indent="0" algn="ctr" rtl="0">
                        <a:lnSpc>
                          <a:spcPct val="100000"/>
                        </a:lnSpc>
                        <a:spcBef>
                          <a:spcPts val="0"/>
                        </a:spcBef>
                        <a:spcAft>
                          <a:spcPts val="0"/>
                        </a:spcAft>
                        <a:buClr>
                          <a:schemeClr val="dk1"/>
                        </a:buClr>
                        <a:buSzPts val="2000"/>
                        <a:buFont typeface="Times New Roman"/>
                        <a:buNone/>
                      </a:pPr>
                      <a:r>
                        <a:rPr sz="2000" u="none" strike="noStrike" cap="none">
                          <a:latin typeface="Times New Roman"/>
                          <a:ea typeface="Times New Roman"/>
                          <a:cs typeface="Times New Roman"/>
                          <a:sym typeface="Times New Roman"/>
                        </a:rPr>
                        <a:t>1965-1975 йй.</a:t>
                      </a:r>
                    </a:p>
                  </a:txBody>
                  <a:tcPr marL="91450" marR="91450" marT="45725" marB="45725" anchor="ctr"/>
                </a:tc>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Лойиҳани бошқариш дастурий таъминот</a:t>
                      </a:r>
                      <a:endParaRPr sz="1400" u="none" strike="noStrike" cap="none"/>
                    </a:p>
                  </a:txBody>
                  <a:tcPr marL="91450" marR="91450" marT="45725" marB="45725" anchor="ctr"/>
                </a:tc>
                <a:extLst>
                  <a:ext uri="{0D108BD9-81ED-4DB2-BD59-A6C34878D82A}">
                    <a16:rowId xmlns:a16="http://schemas.microsoft.com/office/drawing/2014/main" val="10003"/>
                  </a:ext>
                </a:extLst>
              </a:tr>
              <a:tr h="480075">
                <a:tc>
                  <a:txBody>
                    <a:bodyPr/>
                    <a:lstStyle/>
                    <a:p>
                      <a:pPr marL="0" marR="0" lvl="0" indent="0" algn="ctr" rtl="0">
                        <a:lnSpc>
                          <a:spcPct val="100000"/>
                        </a:lnSpc>
                        <a:spcBef>
                          <a:spcPts val="0"/>
                        </a:spcBef>
                        <a:spcAft>
                          <a:spcPts val="0"/>
                        </a:spcAft>
                        <a:buClr>
                          <a:schemeClr val="dk1"/>
                        </a:buClr>
                        <a:buSzPts val="2000"/>
                        <a:buFont typeface="Times New Roman"/>
                        <a:buNone/>
                      </a:pPr>
                      <a:r>
                        <a:rPr sz="2000" u="none" strike="noStrike" cap="none">
                          <a:latin typeface="Times New Roman"/>
                          <a:ea typeface="Times New Roman"/>
                          <a:cs typeface="Times New Roman"/>
                          <a:sym typeface="Times New Roman"/>
                        </a:rPr>
                        <a:t>1970-1980 йй.</a:t>
                      </a:r>
                    </a:p>
                  </a:txBody>
                  <a:tcPr marL="91450" marR="91450" marT="45725" marB="45725" anchor="ctr"/>
                </a:tc>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Ташкилотда кўп лойиҳаларни бошқариш</a:t>
                      </a:r>
                      <a:endParaRPr sz="1400" u="none" strike="noStrike" cap="none"/>
                    </a:p>
                  </a:txBody>
                  <a:tcPr marL="91450" marR="91450" marT="45725" marB="45725" anchor="ctr"/>
                </a:tc>
                <a:extLst>
                  <a:ext uri="{0D108BD9-81ED-4DB2-BD59-A6C34878D82A}">
                    <a16:rowId xmlns:a16="http://schemas.microsoft.com/office/drawing/2014/main" val="10004"/>
                  </a:ext>
                </a:extLst>
              </a:tr>
              <a:tr h="480075">
                <a:tc>
                  <a:txBody>
                    <a:bodyPr/>
                    <a:lstStyle/>
                    <a:p>
                      <a:pPr marL="0" marR="0" lvl="0" indent="0" algn="ctr" rtl="0">
                        <a:lnSpc>
                          <a:spcPct val="100000"/>
                        </a:lnSpc>
                        <a:spcBef>
                          <a:spcPts val="0"/>
                        </a:spcBef>
                        <a:spcAft>
                          <a:spcPts val="0"/>
                        </a:spcAft>
                        <a:buClr>
                          <a:schemeClr val="dk1"/>
                        </a:buClr>
                        <a:buSzPts val="2000"/>
                        <a:buFont typeface="Times New Roman"/>
                        <a:buNone/>
                      </a:pPr>
                      <a:r>
                        <a:rPr sz="2000" u="none" strike="noStrike" cap="none">
                          <a:latin typeface="Times New Roman"/>
                          <a:ea typeface="Times New Roman"/>
                          <a:cs typeface="Times New Roman"/>
                          <a:sym typeface="Times New Roman"/>
                        </a:rPr>
                        <a:t>1980-1990 йй.</a:t>
                      </a:r>
                    </a:p>
                  </a:txBody>
                  <a:tcPr marL="91450" marR="91450" marT="45725" marB="45725" anchor="ctr"/>
                </a:tc>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Интеграциялашган тизимлар</a:t>
                      </a:r>
                      <a:endParaRPr sz="1400" u="none" strike="noStrike" cap="none"/>
                    </a:p>
                  </a:txBody>
                  <a:tcPr marL="91450" marR="91450" marT="45725" marB="45725" anchor="ctr"/>
                </a:tc>
                <a:extLst>
                  <a:ext uri="{0D108BD9-81ED-4DB2-BD59-A6C34878D82A}">
                    <a16:rowId xmlns:a16="http://schemas.microsoft.com/office/drawing/2014/main" val="10005"/>
                  </a:ext>
                </a:extLst>
              </a:tr>
              <a:tr h="849350">
                <a:tc>
                  <a:txBody>
                    <a:bodyPr/>
                    <a:lstStyle/>
                    <a:p>
                      <a:pPr marL="0" marR="0" lvl="0" indent="0" algn="ctr" rtl="0">
                        <a:lnSpc>
                          <a:spcPct val="100000"/>
                        </a:lnSpc>
                        <a:spcBef>
                          <a:spcPts val="0"/>
                        </a:spcBef>
                        <a:spcAft>
                          <a:spcPts val="0"/>
                        </a:spcAft>
                        <a:buClr>
                          <a:schemeClr val="dk1"/>
                        </a:buClr>
                        <a:buSzPts val="2000"/>
                        <a:buFont typeface="Times New Roman"/>
                        <a:buNone/>
                      </a:pPr>
                      <a:r>
                        <a:rPr sz="2000" u="none" strike="noStrike" cap="none">
                          <a:latin typeface="Times New Roman"/>
                          <a:ea typeface="Times New Roman"/>
                          <a:cs typeface="Times New Roman"/>
                          <a:sym typeface="Times New Roman"/>
                        </a:rPr>
                        <a:t>1990 йилдан хозирги кунгача</a:t>
                      </a:r>
                    </a:p>
                  </a:txBody>
                  <a:tcPr marL="91450" marR="91450" marT="45725" marB="45725" anchor="ctr"/>
                </a:tc>
                <a:tc>
                  <a:txBody>
                    <a:bodyPr/>
                    <a:lstStyle/>
                    <a:p>
                      <a:pPr marL="0" marR="0" lvl="0" indent="0" algn="ctr" rtl="0">
                        <a:lnSpc>
                          <a:spcPct val="100000"/>
                        </a:lnSpc>
                        <a:spcBef>
                          <a:spcPts val="0"/>
                        </a:spcBef>
                        <a:spcAft>
                          <a:spcPts val="0"/>
                        </a:spcAft>
                        <a:buClr>
                          <a:srgbClr val="000000"/>
                        </a:buClr>
                        <a:buSzPts val="2000"/>
                        <a:buFont typeface="Arial"/>
                        <a:buNone/>
                      </a:pPr>
                      <a:r>
                        <a:rPr sz="2000" u="none" strike="noStrike" cap="none">
                          <a:latin typeface="Times New Roman"/>
                          <a:ea typeface="Times New Roman"/>
                          <a:cs typeface="Times New Roman"/>
                          <a:sym typeface="Times New Roman"/>
                        </a:rPr>
                        <a:t>Замонавий лойиҳаларни бошқариш тизимлари</a:t>
                      </a:r>
                      <a:endParaRPr sz="1400" u="none" strike="noStrike" cap="none"/>
                    </a:p>
                  </a:txBody>
                  <a:tcPr marL="91450" marR="91450" marT="45725" marB="45725"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36"/>
          <p:cNvSpPr/>
          <p:nvPr/>
        </p:nvSpPr>
        <p:spPr>
          <a:xfrm>
            <a:off x="1925115" y="251248"/>
            <a:ext cx="8330044" cy="49244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600"/>
              <a:buFont typeface="Arial"/>
              <a:buNone/>
            </a:pPr>
            <a:r>
              <a:rPr sz="2600" b="1" i="0" u="none" strike="noStrike" cap="none">
                <a:solidFill>
                  <a:schemeClr val="dk1"/>
                </a:solidFill>
                <a:latin typeface="Times New Roman"/>
                <a:ea typeface="Times New Roman"/>
                <a:cs typeface="Times New Roman"/>
                <a:sym typeface="Times New Roman"/>
              </a:rPr>
              <a:t>ЛОЙИҲА БОШҚАРУВИНИНГ КЕЛИБ ЧИҚИШИ</a:t>
            </a:r>
          </a:p>
        </p:txBody>
      </p:sp>
      <p:sp>
        <p:nvSpPr>
          <p:cNvPr id="429" name="Google Shape;429;p36"/>
          <p:cNvSpPr/>
          <p:nvPr/>
        </p:nvSpPr>
        <p:spPr>
          <a:xfrm>
            <a:off x="363414" y="837476"/>
            <a:ext cx="11453447" cy="4154984"/>
          </a:xfrm>
          <a:prstGeom prst="rect">
            <a:avLst/>
          </a:prstGeom>
          <a:noFill/>
          <a:ln>
            <a:noFill/>
          </a:ln>
        </p:spPr>
        <p:txBody>
          <a:bodyPr spcFirstLastPara="1" wrap="square" lIns="91425" tIns="45700" rIns="91425" bIns="45700" anchor="t" anchorCtr="0">
            <a:spAutoFit/>
          </a:bodyPr>
          <a:lstStyle/>
          <a:p>
            <a:pPr marL="0" marR="0" lvl="0" indent="363538"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Лойиҳа бошқарувининг бошланиши ўттизинчи йиллардаги саноатлаштиришдан келиб чиқади.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Бир хил турдаги, серияли ишлаб чиқаришнинг ўсиши, биринчи навбатда, уй-жой қурилиши соҳасида қурилиш лойиҳаларини амалга ошириш бўйича ишларни оқим ташкил этиш назарияси ва амалиётини ривожлантиришга туртки берди.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Оммавий уй-жой қуриш ва ўсиб бораётган саноат қурилиши тажрибаси асосида мамлакатимизда қурилиш ишлаб чиқаришни замонавий илмий ташкил этиш ва бошқаришга асос бўлган қурилиш оқими назарияси ишлаб чиқилмоқда.</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400"/>
              <a:buFont typeface="Arial"/>
              <a:buNone/>
            </a:pPr>
            <a:r>
              <a:rPr sz="2400" b="0" i="0" u="none" strike="noStrike" cap="none">
                <a:solidFill>
                  <a:schemeClr val="dk1"/>
                </a:solidFill>
                <a:latin typeface="Times New Roman"/>
                <a:ea typeface="Times New Roman"/>
                <a:cs typeface="Times New Roman"/>
                <a:sym typeface="Times New Roman"/>
              </a:rPr>
              <a:t>Узрли сабабларга кўра, ўттизинчи йиллардан олтмишинчи йилларнинг бошларигача бўлган даврда дастлабки мамлакатимизда лойиҳаларни бошқариш асослари.</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37"/>
          <p:cNvSpPr/>
          <p:nvPr/>
        </p:nvSpPr>
        <p:spPr>
          <a:xfrm>
            <a:off x="316523" y="104727"/>
            <a:ext cx="11512062" cy="7694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200"/>
              <a:buFont typeface="Arial"/>
              <a:buNone/>
            </a:pPr>
            <a:r>
              <a:rPr sz="2200" b="1" i="0" u="none" strike="noStrike" cap="none">
                <a:solidFill>
                  <a:schemeClr val="dk1"/>
                </a:solidFill>
                <a:latin typeface="Times New Roman"/>
                <a:ea typeface="Times New Roman"/>
                <a:cs typeface="Times New Roman"/>
                <a:sym typeface="Times New Roman"/>
              </a:rPr>
              <a:t>ТАРМОҚНИ РЕЖАЛАШТИРИШ ВА БОШҚАРИШ УСУЛЛАРИНИ ИШЛАБ ЧИҚИШ ВА АМАЛГА ОШИРИШНИ БОШЛАШ (1960 ЙИЛ.)</a:t>
            </a:r>
            <a:endParaRPr sz="1400" b="0" i="0" u="none" strike="noStrike" cap="none">
              <a:solidFill>
                <a:srgbClr val="000000"/>
              </a:solidFill>
              <a:latin typeface="Arial"/>
              <a:ea typeface="Arial"/>
              <a:cs typeface="Arial"/>
              <a:sym typeface="Arial"/>
            </a:endParaRPr>
          </a:p>
        </p:txBody>
      </p:sp>
      <p:sp>
        <p:nvSpPr>
          <p:cNvPr id="435" name="Google Shape;435;p37"/>
          <p:cNvSpPr/>
          <p:nvPr/>
        </p:nvSpPr>
        <p:spPr>
          <a:xfrm>
            <a:off x="316523" y="872756"/>
            <a:ext cx="11512062" cy="3785652"/>
          </a:xfrm>
          <a:prstGeom prst="rect">
            <a:avLst/>
          </a:prstGeom>
          <a:noFill/>
          <a:ln>
            <a:noFill/>
          </a:ln>
        </p:spPr>
        <p:txBody>
          <a:bodyPr spcFirstLastPara="1" wrap="square" lIns="91425" tIns="45700" rIns="91425" bIns="45700" anchor="t" anchorCtr="0">
            <a:spAutoFit/>
          </a:bodyPr>
          <a:lstStyle/>
          <a:p>
            <a:pPr marL="0" marR="0" lvl="0" indent="53975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Лойиҳани бошқаришнинг замонавий усулларини ишлаб чиқиш тармоқ усуллари бўйича биринчи нашрларнинг пайдо бўлиши билан бошланди (танқидий йўл усули, PERT усули).</a:t>
            </a:r>
            <a:endParaRPr sz="1400" b="0" i="0" u="none" strike="noStrike" cap="none">
              <a:solidFill>
                <a:srgbClr val="000000"/>
              </a:solidFill>
              <a:latin typeface="Arial"/>
              <a:ea typeface="Arial"/>
              <a:cs typeface="Arial"/>
              <a:sym typeface="Arial"/>
            </a:endParaRPr>
          </a:p>
          <a:p>
            <a:pPr marL="0" marR="0" lvl="0" indent="53975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a:t>
            </a:r>
            <a:r>
              <a:rPr sz="2000" b="1" i="0" u="none" strike="noStrike" cap="none">
                <a:solidFill>
                  <a:schemeClr val="dk1"/>
                </a:solidFill>
                <a:latin typeface="Times New Roman"/>
                <a:ea typeface="Times New Roman"/>
                <a:cs typeface="Times New Roman"/>
                <a:sym typeface="Times New Roman"/>
              </a:rPr>
              <a:t>PERT усули</a:t>
            </a:r>
            <a:r>
              <a:rPr sz="2000" b="0" i="0" u="none" strike="noStrike" cap="none">
                <a:solidFill>
                  <a:schemeClr val="dk1"/>
                </a:solidFill>
                <a:latin typeface="Times New Roman"/>
                <a:ea typeface="Times New Roman"/>
                <a:cs typeface="Times New Roman"/>
                <a:sym typeface="Times New Roman"/>
              </a:rPr>
              <a:t> - бу лойиҳани бажариш учун ҳақиқий вақтни ҳисоблаш учун фойдаланиладиган лойиҳани бошқаришни режалаштириш воситаси. </a:t>
            </a:r>
            <a:r>
              <a:rPr sz="2000" b="1" i="0" u="none" strike="noStrike" cap="none">
                <a:solidFill>
                  <a:schemeClr val="dk1"/>
                </a:solidFill>
                <a:latin typeface="Times New Roman"/>
                <a:ea typeface="Times New Roman"/>
                <a:cs typeface="Times New Roman"/>
                <a:sym typeface="Times New Roman"/>
              </a:rPr>
              <a:t>PERT</a:t>
            </a:r>
            <a:r>
              <a:rPr sz="2000" b="0" i="0" u="none" strike="noStrike" cap="none">
                <a:solidFill>
                  <a:schemeClr val="dk1"/>
                </a:solidFill>
                <a:latin typeface="Times New Roman"/>
                <a:ea typeface="Times New Roman"/>
                <a:cs typeface="Times New Roman"/>
                <a:sym typeface="Times New Roman"/>
              </a:rPr>
              <a:t> - бу дастурни баҳолаш ва таҳлил қилиш техникаси. </a:t>
            </a:r>
            <a:r>
              <a:rPr sz="2000" b="1" i="0" u="none" strike="noStrike" cap="none">
                <a:solidFill>
                  <a:schemeClr val="dk1"/>
                </a:solidFill>
                <a:latin typeface="Times New Roman"/>
                <a:ea typeface="Times New Roman"/>
                <a:cs typeface="Times New Roman"/>
                <a:sym typeface="Times New Roman"/>
              </a:rPr>
              <a:t>PERT-диаграммалар</a:t>
            </a:r>
            <a:r>
              <a:rPr sz="2000" b="0" i="0" u="none" strike="noStrike" cap="none">
                <a:solidFill>
                  <a:schemeClr val="dk1"/>
                </a:solidFill>
                <a:latin typeface="Times New Roman"/>
                <a:ea typeface="Times New Roman"/>
                <a:cs typeface="Times New Roman"/>
                <a:sym typeface="Times New Roman"/>
              </a:rPr>
              <a:t> - бу иш бажарувчиларнинг ҳаракатларини мувофиқлаштириш учун лойиҳа вазифаларини режалаштириш воситалари.)</a:t>
            </a:r>
            <a:endParaRPr sz="1400" b="0" i="0" u="none" strike="noStrike" cap="none">
              <a:solidFill>
                <a:srgbClr val="000000"/>
              </a:solidFill>
              <a:latin typeface="Arial"/>
              <a:ea typeface="Arial"/>
              <a:cs typeface="Arial"/>
              <a:sym typeface="Arial"/>
            </a:endParaRPr>
          </a:p>
          <a:p>
            <a:pPr marL="0" marR="0" lvl="0" indent="53975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Мамлакатда тармоқ усулларини ривожлантиришнинг асосий босқичлари:</a:t>
            </a:r>
            <a:endParaRPr sz="1400" b="0" i="0" u="none" strike="noStrike" cap="none">
              <a:solidFill>
                <a:srgbClr val="000000"/>
              </a:solidFill>
              <a:latin typeface="Arial"/>
              <a:ea typeface="Arial"/>
              <a:cs typeface="Arial"/>
              <a:sym typeface="Arial"/>
            </a:endParaRPr>
          </a:p>
          <a:p>
            <a:pPr marL="0" marR="0" lvl="0" indent="53975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Биринчиси давлат тармоқ усуллари устида ишлайди.</a:t>
            </a:r>
            <a:endParaRPr sz="1400" b="0" i="0" u="none" strike="noStrike" cap="none">
              <a:solidFill>
                <a:srgbClr val="000000"/>
              </a:solidFill>
              <a:latin typeface="Arial"/>
              <a:ea typeface="Arial"/>
              <a:cs typeface="Arial"/>
              <a:sym typeface="Arial"/>
            </a:endParaRPr>
          </a:p>
          <a:p>
            <a:pPr marL="0" marR="0" lvl="0" indent="53975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Тармоқни моделлаштириш ва режалаштириш усулларини ишлаб чиқиш.</a:t>
            </a:r>
            <a:endParaRPr sz="1400" b="0" i="0" u="none" strike="noStrike" cap="none">
              <a:solidFill>
                <a:srgbClr val="000000"/>
              </a:solidFill>
              <a:latin typeface="Arial"/>
              <a:ea typeface="Arial"/>
              <a:cs typeface="Arial"/>
              <a:sym typeface="Arial"/>
            </a:endParaRPr>
          </a:p>
          <a:p>
            <a:pPr marL="0" marR="0" lvl="0" indent="53975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Тармоқ графикларини ҳисоблаш учун биринчи дастурий воситалар.</a:t>
            </a:r>
            <a:endParaRPr sz="1400" b="0" i="0" u="none" strike="noStrike" cap="none">
              <a:solidFill>
                <a:srgbClr val="000000"/>
              </a:solidFill>
              <a:latin typeface="Arial"/>
              <a:ea typeface="Arial"/>
              <a:cs typeface="Arial"/>
              <a:sym typeface="Arial"/>
            </a:endParaRPr>
          </a:p>
          <a:p>
            <a:pPr marL="0" marR="0" lvl="0" indent="53975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Лойиҳанинг турли элементларининг эҳтимоллик хусусиятини ҳисобга оладиган стохастик ва муқобил моделларни ишлаб чиқиш.</a:t>
            </a:r>
            <a:endParaRPr sz="1400" b="0" i="0" u="none" strike="noStrike" cap="none">
              <a:solidFill>
                <a:srgbClr val="000000"/>
              </a:solidFill>
              <a:latin typeface="Arial"/>
              <a:ea typeface="Arial"/>
              <a:cs typeface="Arial"/>
              <a:sym typeface="Arial"/>
            </a:endParaRPr>
          </a:p>
        </p:txBody>
      </p:sp>
      <p:sp>
        <p:nvSpPr>
          <p:cNvPr id="436" name="Google Shape;436;p37"/>
          <p:cNvSpPr/>
          <p:nvPr/>
        </p:nvSpPr>
        <p:spPr>
          <a:xfrm>
            <a:off x="316523" y="4503029"/>
            <a:ext cx="8815754" cy="1015663"/>
          </a:xfrm>
          <a:prstGeom prst="rect">
            <a:avLst/>
          </a:prstGeom>
          <a:noFill/>
          <a:ln>
            <a:noFill/>
          </a:ln>
        </p:spPr>
        <p:txBody>
          <a:bodyPr spcFirstLastPara="1" wrap="square" lIns="91425" tIns="45700" rIns="91425" bIns="45700" anchor="t" anchorCtr="0">
            <a:spAutoFit/>
          </a:bodyPr>
          <a:lstStyle/>
          <a:p>
            <a:pPr marL="0" marR="0" lvl="0" indent="539750"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Етмишинчи йилларнинг бошларига келиб мамлакатда тармоқ усулларига асосланган лойиҳаларни бошқариш усуллари ишлаб чиқилди ва халқ хўжалигининг турли тармоқларида кенг жорий этилди.</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sp>
        <p:nvSpPr>
          <p:cNvPr id="441" name="Google Shape;441;p38"/>
          <p:cNvSpPr/>
          <p:nvPr/>
        </p:nvSpPr>
        <p:spPr>
          <a:xfrm>
            <a:off x="304800" y="81282"/>
            <a:ext cx="11570678" cy="7694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200"/>
              <a:buFont typeface="Arial"/>
              <a:buNone/>
            </a:pPr>
            <a:r>
              <a:rPr sz="2200" b="1" i="0" u="none" strike="noStrike" cap="none">
                <a:solidFill>
                  <a:schemeClr val="dk1"/>
                </a:solidFill>
                <a:latin typeface="Times New Roman"/>
                <a:ea typeface="Times New Roman"/>
                <a:cs typeface="Times New Roman"/>
                <a:sym typeface="Times New Roman"/>
              </a:rPr>
              <a:t>ЛОЙИҲА БОШҚАРУВИ УЧУН ТИЗИМЛИ ЁНДАШУВ ВА ДАСТУРИЙ ВОСИТАЛАРНИ ИШЛАБ ЧИҚИШ (1970 ЙИЛ.)</a:t>
            </a:r>
            <a:endParaRPr sz="1400" b="0" i="0" u="none" strike="noStrike" cap="none">
              <a:solidFill>
                <a:srgbClr val="000000"/>
              </a:solidFill>
              <a:latin typeface="Arial"/>
              <a:ea typeface="Arial"/>
              <a:cs typeface="Arial"/>
              <a:sym typeface="Arial"/>
            </a:endParaRPr>
          </a:p>
        </p:txBody>
      </p:sp>
      <p:sp>
        <p:nvSpPr>
          <p:cNvPr id="442" name="Google Shape;442;p38"/>
          <p:cNvSpPr/>
          <p:nvPr/>
        </p:nvSpPr>
        <p:spPr>
          <a:xfrm>
            <a:off x="227983" y="829053"/>
            <a:ext cx="11778916" cy="4478149"/>
          </a:xfrm>
          <a:prstGeom prst="rect">
            <a:avLst/>
          </a:prstGeom>
          <a:noFill/>
          <a:ln>
            <a:noFill/>
          </a:ln>
        </p:spPr>
        <p:txBody>
          <a:bodyPr spcFirstLastPara="1" wrap="square" lIns="91425" tIns="45700" rIns="91425" bIns="45700" anchor="t" anchorCtr="0">
            <a:spAutoFit/>
          </a:bodyPr>
          <a:lstStyle/>
          <a:p>
            <a:pPr marL="0" marR="0" lvl="0" indent="363538"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Тармоқни режалаштириш ва бошқаришнинг автоматлаштирилган тизимларини (ТРБТ: Тармоқни режалаштириш ва бошқариш тизими (ТРБТ) - график, таҳлилий, ташкилий ва назорат чораларидан фойдаланган ҳолда мураккаб динамик ишланмаларни режалаштиришга тизимли ёндашув.) ишлаб чиқиш ва жорий этиш.</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Лойиҳани бошқариш учун биринчи дастурий пакетлар, қуйидагиларни ўз ичига олади:</a:t>
            </a:r>
            <a:endParaRPr sz="1400" b="0" i="0" u="none" strike="noStrike" cap="none">
              <a:solidFill>
                <a:srgbClr val="000000"/>
              </a:solidFill>
              <a:latin typeface="Arial"/>
              <a:ea typeface="Arial"/>
              <a:cs typeface="Arial"/>
              <a:sym typeface="Arial"/>
            </a:endParaRPr>
          </a:p>
          <a:p>
            <a:pPr marL="363538" marR="0" lvl="0" indent="-363538" algn="just" rtl="0">
              <a:lnSpc>
                <a:spcPct val="100000"/>
              </a:lnSpc>
              <a:spcBef>
                <a:spcPts val="0"/>
              </a:spcBef>
              <a:spcAft>
                <a:spcPts val="0"/>
              </a:spcAft>
              <a:buClr>
                <a:schemeClr val="dk1"/>
              </a:buClr>
              <a:buSzPts val="1900"/>
              <a:buFont typeface="Arial"/>
              <a:buChar char="•"/>
            </a:pPr>
            <a:r>
              <a:rPr sz="1900" b="0" i="0" u="none" strike="noStrike" cap="none">
                <a:solidFill>
                  <a:schemeClr val="dk1"/>
                </a:solidFill>
                <a:latin typeface="Times New Roman"/>
                <a:ea typeface="Times New Roman"/>
                <a:cs typeface="Times New Roman"/>
                <a:sym typeface="Times New Roman"/>
              </a:rPr>
              <a:t>вақт ва харажатларни таҳлил қилиш ва лойиҳа ишларининг вақтини ва нархини оптималлаштириш;</a:t>
            </a:r>
            <a:endParaRPr sz="1400" b="0" i="0" u="none" strike="noStrike" cap="none">
              <a:solidFill>
                <a:srgbClr val="000000"/>
              </a:solidFill>
              <a:latin typeface="Arial"/>
              <a:ea typeface="Arial"/>
              <a:cs typeface="Arial"/>
              <a:sym typeface="Arial"/>
            </a:endParaRPr>
          </a:p>
          <a:p>
            <a:pPr marL="363538" marR="0" lvl="0" indent="-363538" algn="just" rtl="0">
              <a:lnSpc>
                <a:spcPct val="100000"/>
              </a:lnSpc>
              <a:spcBef>
                <a:spcPts val="0"/>
              </a:spcBef>
              <a:spcAft>
                <a:spcPts val="0"/>
              </a:spcAft>
              <a:buClr>
                <a:schemeClr val="dk1"/>
              </a:buClr>
              <a:buSzPts val="1900"/>
              <a:buFont typeface="Arial"/>
              <a:buChar char="•"/>
            </a:pPr>
            <a:r>
              <a:rPr sz="1900" b="0" i="0" u="none" strike="noStrike" cap="none">
                <a:solidFill>
                  <a:schemeClr val="dk1"/>
                </a:solidFill>
                <a:latin typeface="Times New Roman"/>
                <a:ea typeface="Times New Roman"/>
                <a:cs typeface="Times New Roman"/>
                <a:sym typeface="Times New Roman"/>
              </a:rPr>
              <a:t>мураккаб вазиятларнинг мантиқий таҳлилини амалга оширадиган ва қулай фойдаланувчи интерфейси билан ўз-ўзини ўрганиш қобилиятига эга бўлган эвристик ресурсларни тақсимлаш алгоритмлари.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Ташкилотнинг мақсадлари ва ресурс имкониятларини ҳисобга олган ҳолда, ташкилот фаолияти дастурини кўп лойиҳали бошқариш учун дастурларнинг биринчи тўплами.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Халқ хўжалигининг турли тармоқларидаги ташкилотлар ва корхоналар (КБАТ: Корхонани бошқаришнинг автоматлаштирилган тизими (КБАТ) - бу корхона фаолиятининг ҳар хил турларини режалаштириш ва бошқариш муаммоларини ҳал қилиш учун мўлжалланган дастурий, техник, ахборот, лингвистик, ташкилий ва технологик воситалар ва малакали ходимларнинг ҳаракатлари.) учун автоматлаштирилган бошқарув тизимларини яратиш.</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39"/>
          <p:cNvSpPr/>
          <p:nvPr/>
        </p:nvSpPr>
        <p:spPr>
          <a:xfrm>
            <a:off x="211015" y="149441"/>
            <a:ext cx="11793415"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chemeClr val="dk1"/>
                </a:solidFill>
                <a:latin typeface="Times New Roman"/>
                <a:ea typeface="Times New Roman"/>
                <a:cs typeface="Times New Roman"/>
                <a:sym typeface="Times New Roman"/>
              </a:rPr>
              <a:t>ИНТЕГРАЦИЯЛАШГАН БОШҚАРУВ ТИЗИМЛАРИНИ ЯРАТИШ (1980 ЙИЛ.)</a:t>
            </a:r>
            <a:endParaRPr sz="1400" b="0" i="0" u="none" strike="noStrike" cap="none">
              <a:solidFill>
                <a:srgbClr val="000000"/>
              </a:solidFill>
              <a:latin typeface="Arial"/>
              <a:ea typeface="Arial"/>
              <a:cs typeface="Arial"/>
              <a:sym typeface="Arial"/>
            </a:endParaRPr>
          </a:p>
        </p:txBody>
      </p:sp>
      <p:sp>
        <p:nvSpPr>
          <p:cNvPr id="448" name="Google Shape;448;p39"/>
          <p:cNvSpPr/>
          <p:nvPr/>
        </p:nvSpPr>
        <p:spPr>
          <a:xfrm>
            <a:off x="211015" y="611106"/>
            <a:ext cx="11793415" cy="4401205"/>
          </a:xfrm>
          <a:prstGeom prst="rect">
            <a:avLst/>
          </a:prstGeom>
          <a:noFill/>
          <a:ln>
            <a:noFill/>
          </a:ln>
        </p:spPr>
        <p:txBody>
          <a:bodyPr spcFirstLastPara="1" wrap="square" lIns="91425" tIns="45700" rIns="91425" bIns="45700" anchor="t" anchorCtr="0">
            <a:spAutoFit/>
          </a:bodyPr>
          <a:lstStyle/>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Интеграциялашган автоматлаштирилган бошқарув тизимларини (ИАБТ: Интеграциялашган автоматлаштирилган бошқарув тизими (ИАБТ) - барча даражадаги бошқарув ходимлари томонидан қарорлар қабул қилишда ушбу ресурслар учун зарур ва етарли ахборот ресурслари ва бошқарув воситаларини таъминлаш орқали юқори иқтисодий кўрсаткичларга эришиш учун интеграциялашган автоматлаштирилган бошқарув тизимлари ва автоматлаштирилган бошқарув тизимлари, шунингдек, ишлаб чиқариш жараёнларини автоматлаштириш.) яратиш ишлаб чиқариш ва бошқарувни автоматлаштириш ва бошқалар соҳасидаги техник сиёсатнинг асосига айланади.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Интеграциялашган бошқарув тизимларининг асоси қуйидагилар эди: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Технологик жараёнларнинг автоматлаштирилган бошқарув тизимидан давлат бошқаруви тизимигача бўлган барча даражадаги тизим бошқарувининг вертикал интеграцияси.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Маҳсулотнинг ҳаёт айланишини бошқариш функциялари ва барча тегишли тадбирларнинг горизонтал интеграцияси.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ИАБТнинг ёрдамчи қисмининг интеграцияси тизимнинг ахборот, техник ва ташкилий интеграциясини ўз ичига олади.</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40"/>
          <p:cNvSpPr/>
          <p:nvPr/>
        </p:nvSpPr>
        <p:spPr>
          <a:xfrm>
            <a:off x="339970" y="151620"/>
            <a:ext cx="11512062" cy="830997"/>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chemeClr val="dk1"/>
                </a:solidFill>
                <a:latin typeface="Times New Roman"/>
                <a:ea typeface="Times New Roman"/>
                <a:cs typeface="Times New Roman"/>
                <a:sym typeface="Times New Roman"/>
              </a:rPr>
              <a:t>ПРОФЕССИОНАЛ ЛОЙИҲАЛАРНИ БОШҚАРИШНИ ИШЛАБ ЧИҚИШ ВА АМАЛГА ОШИРИШ (1990 ЙИЛ.)</a:t>
            </a:r>
          </a:p>
        </p:txBody>
      </p:sp>
      <p:sp>
        <p:nvSpPr>
          <p:cNvPr id="454" name="Google Shape;454;p40"/>
          <p:cNvSpPr/>
          <p:nvPr/>
        </p:nvSpPr>
        <p:spPr>
          <a:xfrm>
            <a:off x="339970" y="1006063"/>
            <a:ext cx="11617569" cy="3170099"/>
          </a:xfrm>
          <a:prstGeom prst="rect">
            <a:avLst/>
          </a:prstGeom>
          <a:noFill/>
          <a:ln>
            <a:noFill/>
          </a:ln>
        </p:spPr>
        <p:txBody>
          <a:bodyPr spcFirstLastPara="1" wrap="square" lIns="91425" tIns="45700" rIns="91425" bIns="45700" anchor="t" anchorCtr="0">
            <a:spAutoFit/>
          </a:bodyPr>
          <a:lstStyle/>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СОВНЕТ совет лойиҳаларни бошқариш ассоциациясини яратиш;</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     Жаҳон тажрибаси ва маҳаллий ютуқларни ўтказиш асосида профессионал лойиҳаларни бошқаришни ривожлантиришнинг янги босқичининг бошланиши;</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      Лойиҳа бошқарувидан ислоҳотларни бошқариш воситаси сифатида фойдаланиш имкониятларини ўрганиш;</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Россия шартларига жавоб берадиган Лойиҳа бошқарувининг замонавий усуллари ва воситаларини ишлаб чиқиш;</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Лойиҳани бошқариш учун профессионал хизматлар ва дастурий маҳсулотлар бозорини яратиш;</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Халқаро талаблар ва стандартлар асосида лойиҳа менежерларини тайёрлаш ва сертификатлаш миллий дастурини ишлаб чиқиш ва амалга ошириш;</a:t>
            </a:r>
            <a:endParaRPr sz="1400" b="0" i="0" u="none" strike="noStrike" cap="none">
              <a:solidFill>
                <a:srgbClr val="000000"/>
              </a:solidFill>
              <a:latin typeface="Arial"/>
              <a:ea typeface="Arial"/>
              <a:cs typeface="Arial"/>
              <a:sym typeface="Arial"/>
            </a:endParaRPr>
          </a:p>
        </p:txBody>
      </p:sp>
      <p:sp>
        <p:nvSpPr>
          <p:cNvPr id="455" name="Google Shape;455;p40"/>
          <p:cNvSpPr/>
          <p:nvPr/>
        </p:nvSpPr>
        <p:spPr>
          <a:xfrm>
            <a:off x="339970" y="4129270"/>
            <a:ext cx="8698522" cy="2246769"/>
          </a:xfrm>
          <a:prstGeom prst="rect">
            <a:avLst/>
          </a:prstGeom>
          <a:noFill/>
          <a:ln>
            <a:noFill/>
          </a:ln>
        </p:spPr>
        <p:txBody>
          <a:bodyPr spcFirstLastPara="1" wrap="square" lIns="91425" tIns="45700" rIns="91425" bIns="45700" anchor="t" anchorCtr="0">
            <a:spAutoFit/>
          </a:bodyPr>
          <a:lstStyle/>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Университетларда лойиҳаларни бошқариш бўйича мутахассислар тайёрлашни бошлаш;</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Лойиҳа бошқарувини ноанъанавий соҳаларда қўллашнинг бошланиши: ижтимоий ва иқтисодий лойиҳалар ва бошқалар;</a:t>
            </a:r>
            <a:endParaRPr sz="1400" b="0" i="0" u="none" strike="noStrike" cap="none">
              <a:solidFill>
                <a:srgbClr val="000000"/>
              </a:solidFill>
              <a:latin typeface="Arial"/>
              <a:ea typeface="Arial"/>
              <a:cs typeface="Arial"/>
              <a:sym typeface="Arial"/>
            </a:endParaRPr>
          </a:p>
          <a:p>
            <a:pPr marL="0" marR="0" lvl="0" indent="363538" algn="just" rtl="0">
              <a:lnSpc>
                <a:spcPct val="100000"/>
              </a:lnSpc>
              <a:spcBef>
                <a:spcPts val="0"/>
              </a:spcBef>
              <a:spcAft>
                <a:spcPts val="0"/>
              </a:spcAft>
              <a:buClr>
                <a:srgbClr val="000000"/>
              </a:buClr>
              <a:buSzPts val="2000"/>
              <a:buFont typeface="Arial"/>
              <a:buNone/>
            </a:pPr>
            <a:r>
              <a:rPr sz="2000" b="0" i="0" u="none" strike="noStrike" cap="none">
                <a:solidFill>
                  <a:schemeClr val="dk1"/>
                </a:solidFill>
                <a:latin typeface="Times New Roman"/>
                <a:ea typeface="Times New Roman"/>
                <a:cs typeface="Times New Roman"/>
                <a:sym typeface="Times New Roman"/>
              </a:rPr>
              <a:t>Бутунжаҳон ИНТЕРНЕТ компютер тармоғи асосида Лойиҳа бошқарувида янги ахборот технологияларини ишлаб чиқиш ва фойдаланишнинг бошланиши.</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41"/>
          <p:cNvSpPr/>
          <p:nvPr/>
        </p:nvSpPr>
        <p:spPr>
          <a:xfrm>
            <a:off x="8381006" y="1427257"/>
            <a:ext cx="3810994" cy="138499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rgbClr val="002060"/>
                </a:solidFill>
                <a:latin typeface="Times New Roman"/>
                <a:ea typeface="Times New Roman"/>
                <a:cs typeface="Times New Roman"/>
                <a:sym typeface="Times New Roman"/>
              </a:rPr>
              <a:t>ФУНКЦИОНАЛ БОШҚАРУВ ТУЗИЛМАСИ</a:t>
            </a:r>
          </a:p>
        </p:txBody>
      </p:sp>
      <p:pic>
        <p:nvPicPr>
          <p:cNvPr id="461" name="Google Shape;461;p41"/>
          <p:cNvPicPr preferRelativeResize="0"/>
          <p:nvPr/>
        </p:nvPicPr>
        <p:blipFill rotWithShape="1">
          <a:blip r:embed="rId3">
            <a:alphaModFix/>
          </a:blip>
          <a:srcRect r="3061"/>
          <a:stretch/>
        </p:blipFill>
        <p:spPr>
          <a:xfrm>
            <a:off x="9600" y="0"/>
            <a:ext cx="8231723" cy="6236677"/>
          </a:xfrm>
          <a:prstGeom prst="rect">
            <a:avLst/>
          </a:prstGeom>
          <a:noFill/>
          <a:ln>
            <a:noFill/>
          </a:ln>
        </p:spPr>
      </p:pic>
      <p:sp>
        <p:nvSpPr>
          <p:cNvPr id="462" name="Google Shape;462;p41"/>
          <p:cNvSpPr/>
          <p:nvPr/>
        </p:nvSpPr>
        <p:spPr>
          <a:xfrm>
            <a:off x="73425" y="6127145"/>
            <a:ext cx="8307581"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sz="1400" b="0" i="0" u="none" strike="noStrike" cap="none">
                <a:solidFill>
                  <a:schemeClr val="dk1"/>
                </a:solidFill>
                <a:latin typeface="Times New Roman"/>
                <a:ea typeface="Times New Roman"/>
                <a:cs typeface="Times New Roman"/>
                <a:sym typeface="Times New Roman"/>
              </a:rPr>
              <a:t>Praveen Malik. 12/05/2022. What Are the Different Project Organizational Structures? https://www.mpug.com/back-to-basics-what-are-the-different-project-organizational-structures/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pic>
        <p:nvPicPr>
          <p:cNvPr id="467" name="Google Shape;467;p42"/>
          <p:cNvPicPr preferRelativeResize="0"/>
          <p:nvPr/>
        </p:nvPicPr>
        <p:blipFill rotWithShape="1">
          <a:blip r:embed="rId3">
            <a:alphaModFix/>
          </a:blip>
          <a:srcRect l="27462" t="26322" r="26459" b="10097"/>
          <a:stretch/>
        </p:blipFill>
        <p:spPr>
          <a:xfrm>
            <a:off x="0" y="0"/>
            <a:ext cx="8153400" cy="6072554"/>
          </a:xfrm>
          <a:prstGeom prst="rect">
            <a:avLst/>
          </a:prstGeom>
          <a:noFill/>
          <a:ln>
            <a:noFill/>
          </a:ln>
        </p:spPr>
      </p:pic>
      <p:sp>
        <p:nvSpPr>
          <p:cNvPr id="468" name="Google Shape;468;p42"/>
          <p:cNvSpPr/>
          <p:nvPr/>
        </p:nvSpPr>
        <p:spPr>
          <a:xfrm>
            <a:off x="5861539" y="508154"/>
            <a:ext cx="6330461"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rgbClr val="002060"/>
                </a:solidFill>
                <a:latin typeface="Times New Roman"/>
                <a:ea typeface="Times New Roman"/>
                <a:cs typeface="Times New Roman"/>
                <a:sym typeface="Times New Roman"/>
              </a:rPr>
              <a:t>ЛОЙИҲАНИ БОШҚАРИШ ЖАРАЁНЛАРИ</a:t>
            </a:r>
          </a:p>
        </p:txBody>
      </p:sp>
      <p:sp>
        <p:nvSpPr>
          <p:cNvPr id="469" name="Google Shape;469;p42"/>
          <p:cNvSpPr/>
          <p:nvPr/>
        </p:nvSpPr>
        <p:spPr>
          <a:xfrm>
            <a:off x="179653" y="6072554"/>
            <a:ext cx="7452070"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sz="1400" b="0" i="0" u="none" strike="noStrike" cap="none">
                <a:solidFill>
                  <a:srgbClr val="1D1D1F"/>
                </a:solidFill>
                <a:latin typeface="Times New Roman"/>
                <a:ea typeface="Times New Roman"/>
                <a:cs typeface="Times New Roman"/>
                <a:sym typeface="Times New Roman"/>
              </a:rPr>
              <a:t>Project Management Process Groups. MBA Knowledge Base © 2021 All Rights Reserved </a:t>
            </a:r>
            <a:r>
              <a:rPr sz="1400" b="0" i="0" u="none" strike="noStrike" cap="none">
                <a:solidFill>
                  <a:schemeClr val="dk1"/>
                </a:solidFill>
                <a:latin typeface="Times New Roman"/>
                <a:ea typeface="Times New Roman"/>
                <a:cs typeface="Times New Roman"/>
                <a:sym typeface="Times New Roman"/>
              </a:rPr>
              <a:t>https://www.mbaknol.com/project-management/project-management-process-groups/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43"/>
          <p:cNvSpPr/>
          <p:nvPr/>
        </p:nvSpPr>
        <p:spPr>
          <a:xfrm>
            <a:off x="2277961" y="60529"/>
            <a:ext cx="7620035"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sz="2400" b="1" i="0" u="none" strike="noStrike" cap="none">
                <a:solidFill>
                  <a:schemeClr val="dk1"/>
                </a:solidFill>
                <a:latin typeface="Times New Roman"/>
                <a:ea typeface="Times New Roman"/>
                <a:cs typeface="Times New Roman"/>
                <a:sym typeface="Times New Roman"/>
              </a:rPr>
              <a:t>ЛОЙИҲА: ВАТИКАНДАГИ АВЛИЁ ПЁТР СОБОРИ</a:t>
            </a:r>
          </a:p>
        </p:txBody>
      </p:sp>
      <p:pic>
        <p:nvPicPr>
          <p:cNvPr id="475" name="Google Shape;475;p43"/>
          <p:cNvPicPr preferRelativeResize="0"/>
          <p:nvPr/>
        </p:nvPicPr>
        <p:blipFill rotWithShape="1">
          <a:blip r:embed="rId3">
            <a:alphaModFix/>
          </a:blip>
          <a:srcRect/>
          <a:stretch/>
        </p:blipFill>
        <p:spPr>
          <a:xfrm>
            <a:off x="-1" y="497487"/>
            <a:ext cx="6087979" cy="2702913"/>
          </a:xfrm>
          <a:prstGeom prst="rect">
            <a:avLst/>
          </a:prstGeom>
          <a:noFill/>
          <a:ln>
            <a:noFill/>
          </a:ln>
        </p:spPr>
      </p:pic>
      <p:pic>
        <p:nvPicPr>
          <p:cNvPr id="476" name="Google Shape;476;p43"/>
          <p:cNvPicPr preferRelativeResize="0"/>
          <p:nvPr/>
        </p:nvPicPr>
        <p:blipFill rotWithShape="1">
          <a:blip r:embed="rId4">
            <a:alphaModFix/>
          </a:blip>
          <a:srcRect/>
          <a:stretch/>
        </p:blipFill>
        <p:spPr>
          <a:xfrm>
            <a:off x="6087979" y="497487"/>
            <a:ext cx="6104022" cy="3089173"/>
          </a:xfrm>
          <a:prstGeom prst="rect">
            <a:avLst/>
          </a:prstGeom>
          <a:noFill/>
          <a:ln>
            <a:noFill/>
          </a:ln>
        </p:spPr>
      </p:pic>
      <p:pic>
        <p:nvPicPr>
          <p:cNvPr id="477" name="Google Shape;477;p43"/>
          <p:cNvPicPr preferRelativeResize="0"/>
          <p:nvPr/>
        </p:nvPicPr>
        <p:blipFill rotWithShape="1">
          <a:blip r:embed="rId5">
            <a:alphaModFix/>
          </a:blip>
          <a:srcRect/>
          <a:stretch/>
        </p:blipFill>
        <p:spPr>
          <a:xfrm>
            <a:off x="0" y="3200401"/>
            <a:ext cx="6104022" cy="2965937"/>
          </a:xfrm>
          <a:prstGeom prst="rect">
            <a:avLst/>
          </a:prstGeom>
          <a:noFill/>
          <a:ln>
            <a:noFill/>
          </a:ln>
        </p:spPr>
      </p:pic>
      <p:sp>
        <p:nvSpPr>
          <p:cNvPr id="478" name="Google Shape;478;p43"/>
          <p:cNvSpPr/>
          <p:nvPr/>
        </p:nvSpPr>
        <p:spPr>
          <a:xfrm>
            <a:off x="6201508" y="3641961"/>
            <a:ext cx="5990491"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200" b="0" i="0" u="none" strike="noStrike" cap="none">
                <a:solidFill>
                  <a:schemeClr val="dk1"/>
                </a:solidFill>
                <a:latin typeface="Times New Roman"/>
                <a:ea typeface="Times New Roman"/>
                <a:cs typeface="Times New Roman"/>
                <a:sym typeface="Times New Roman"/>
              </a:rPr>
              <a:t>Площадь Святого Петра в Ватикане. 31 августа 2016 | Категории: Места, История, Архитектура. https://lifeglobe.net/entry/7475</a:t>
            </a:r>
            <a:endParaRPr sz="1200" b="0" i="0" u="none" strike="noStrike" cap="none">
              <a:solidFill>
                <a:srgbClr val="000000"/>
              </a:solidFill>
              <a:latin typeface="Arial"/>
              <a:ea typeface="Arial"/>
              <a:cs typeface="Arial"/>
              <a:sym typeface="Arial"/>
            </a:endParaRPr>
          </a:p>
        </p:txBody>
      </p:sp>
      <p:sp>
        <p:nvSpPr>
          <p:cNvPr id="479" name="Google Shape;479;p43"/>
          <p:cNvSpPr/>
          <p:nvPr/>
        </p:nvSpPr>
        <p:spPr>
          <a:xfrm>
            <a:off x="-8023" y="6169509"/>
            <a:ext cx="6104021" cy="64629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None/>
            </a:pPr>
            <a:r>
              <a:rPr sz="1200" b="0" i="0" u="none" strike="noStrike" cap="none">
                <a:solidFill>
                  <a:schemeClr val="dk1"/>
                </a:solidFill>
                <a:latin typeface="Times New Roman"/>
                <a:ea typeface="Times New Roman"/>
                <a:cs typeface="Times New Roman"/>
                <a:sym typeface="Times New Roman"/>
              </a:rPr>
              <a:t>Собор Святого Петра в Ватикане ... читайте продолжение в статье: </a:t>
            </a:r>
            <a:r>
              <a:rPr sz="1200" b="0" i="0" u="sng" strike="noStrike" cap="none">
                <a:solidFill>
                  <a:schemeClr val="dk1"/>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https://italy4.me/lazio/vatikan/basilica-di-san-pietro.html</a:t>
            </a:r>
            <a:r>
              <a:rPr sz="1200" b="0" i="0" u="none" strike="noStrike" cap="none">
                <a:solidFill>
                  <a:schemeClr val="dk1"/>
                </a:solidFill>
                <a:latin typeface="Times New Roman"/>
                <a:ea typeface="Times New Roman"/>
                <a:cs typeface="Times New Roman"/>
                <a:sym typeface="Times New Roman"/>
              </a:rPr>
              <a:t>. Из Италии с любовью команда #Италиядляменя © #Италия</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pic>
        <p:nvPicPr>
          <p:cNvPr id="484" name="Google Shape;484;p44"/>
          <p:cNvPicPr preferRelativeResize="0"/>
          <p:nvPr/>
        </p:nvPicPr>
        <p:blipFill rotWithShape="1">
          <a:blip r:embed="rId3">
            <a:alphaModFix/>
          </a:blip>
          <a:srcRect/>
          <a:stretch/>
        </p:blipFill>
        <p:spPr>
          <a:xfrm>
            <a:off x="0" y="3868925"/>
            <a:ext cx="4114800" cy="2426367"/>
          </a:xfrm>
          <a:prstGeom prst="rect">
            <a:avLst/>
          </a:prstGeom>
          <a:noFill/>
          <a:ln>
            <a:noFill/>
          </a:ln>
        </p:spPr>
      </p:pic>
      <p:sp>
        <p:nvSpPr>
          <p:cNvPr id="485" name="Google Shape;485;p44"/>
          <p:cNvSpPr/>
          <p:nvPr/>
        </p:nvSpPr>
        <p:spPr>
          <a:xfrm>
            <a:off x="2203290" y="96873"/>
            <a:ext cx="7709219"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ЛОТОС ИБОДАТХОНАСИ (ДЕЛИ, ИНДИЯ)</a:t>
            </a:r>
          </a:p>
        </p:txBody>
      </p:sp>
      <p:sp>
        <p:nvSpPr>
          <p:cNvPr id="486" name="Google Shape;486;p44"/>
          <p:cNvSpPr/>
          <p:nvPr/>
        </p:nvSpPr>
        <p:spPr>
          <a:xfrm>
            <a:off x="144378" y="481024"/>
            <a:ext cx="11827042" cy="3477875"/>
          </a:xfrm>
          <a:prstGeom prst="rect">
            <a:avLst/>
          </a:prstGeom>
          <a:noFill/>
          <a:ln>
            <a:noFill/>
          </a:ln>
        </p:spPr>
        <p:txBody>
          <a:bodyPr spcFirstLastPara="1" wrap="square" lIns="91425" tIns="45700" rIns="91425" bIns="45700" anchor="t" anchorCtr="0">
            <a:spAutoFit/>
          </a:bodyPr>
          <a:lstStyle/>
          <a:p>
            <a:pPr marL="0" marR="0" lvl="0" indent="360363" algn="just" rtl="0">
              <a:lnSpc>
                <a:spcPct val="100000"/>
              </a:lnSpc>
              <a:spcBef>
                <a:spcPts val="0"/>
              </a:spcBef>
              <a:spcAft>
                <a:spcPts val="0"/>
              </a:spcAft>
              <a:buClr>
                <a:srgbClr val="000000"/>
              </a:buClr>
              <a:buSzPts val="2200"/>
              <a:buFont typeface="Arial"/>
              <a:buNone/>
            </a:pPr>
            <a:r>
              <a:rPr sz="2200" b="0" i="0" u="none" strike="noStrike" cap="none">
                <a:solidFill>
                  <a:srgbClr val="000000"/>
                </a:solidFill>
                <a:latin typeface="Times New Roman"/>
                <a:ea typeface="Times New Roman"/>
                <a:cs typeface="Times New Roman"/>
                <a:sym typeface="Times New Roman"/>
              </a:rPr>
              <a:t>Ҳиндистон ва қўшни мамлакатларнинг асосий Баҳаи ибодатхонаси, 1986 йилда қурилган. Ҳиндистон пойтахти Ню-Деҳлида жойлашган. Гуллайдиган лотус гули шаклидаги қор-оқ Пентелик мармаридан ясалган улкан бино Деҳлидаги сайёҳлар орасида энг машҳур диққатга сазовор жойлардан биридир. Ҳиндистон яриморолининг асосий ибодатхонаси ва шаҳарнинг асосий диққатга сазовор жойи сифатида танилган.</a:t>
            </a:r>
            <a:endParaRPr sz="1400" b="0" i="0" u="none" strike="noStrike" cap="none">
              <a:solidFill>
                <a:srgbClr val="000000"/>
              </a:solidFill>
              <a:latin typeface="Arial"/>
              <a:ea typeface="Arial"/>
              <a:cs typeface="Arial"/>
              <a:sym typeface="Arial"/>
            </a:endParaRPr>
          </a:p>
          <a:p>
            <a:pPr marL="0" marR="0" lvl="0" indent="360363" algn="just" rtl="0">
              <a:lnSpc>
                <a:spcPct val="100000"/>
              </a:lnSpc>
              <a:spcBef>
                <a:spcPts val="0"/>
              </a:spcBef>
              <a:spcAft>
                <a:spcPts val="0"/>
              </a:spcAft>
              <a:buClr>
                <a:srgbClr val="000000"/>
              </a:buClr>
              <a:buSzPts val="2200"/>
              <a:buFont typeface="Arial"/>
              <a:buNone/>
            </a:pPr>
            <a:r>
              <a:rPr sz="2200" b="0" i="0" u="none" strike="noStrike" cap="none">
                <a:solidFill>
                  <a:srgbClr val="000000"/>
                </a:solidFill>
                <a:latin typeface="Times New Roman"/>
                <a:ea typeface="Times New Roman"/>
                <a:cs typeface="Times New Roman"/>
                <a:sym typeface="Times New Roman"/>
              </a:rPr>
              <a:t>Лотус ибодатхонаси бир нечта меъморий мукофотларга сазовор бўлган ва кўплаб газета ва журнал мақолаларида намойиш этилган. 1921 йилда ёш Бомбай бахоий жамоаси Абдулбаҳодан Бомбайда Баҳоийлар ибодатхонасини қуришга рухсат сўради, гўё унга шундай жавоб берилган: Худонинг иродаси билан, келажакда улуғвор маъбад қурилади. Ибодатхона Ҳиндистоннинг марказий шаҳарларидан бирида, яъни Деҳлида ўрнатилади.</a:t>
            </a:r>
          </a:p>
        </p:txBody>
      </p:sp>
      <p:pic>
        <p:nvPicPr>
          <p:cNvPr id="487" name="Google Shape;487;p44"/>
          <p:cNvPicPr preferRelativeResize="0"/>
          <p:nvPr/>
        </p:nvPicPr>
        <p:blipFill rotWithShape="1">
          <a:blip r:embed="rId4">
            <a:alphaModFix/>
          </a:blip>
          <a:srcRect/>
          <a:stretch/>
        </p:blipFill>
        <p:spPr>
          <a:xfrm>
            <a:off x="4114800" y="3868925"/>
            <a:ext cx="4139357" cy="2426367"/>
          </a:xfrm>
          <a:prstGeom prst="rect">
            <a:avLst/>
          </a:prstGeom>
          <a:noFill/>
          <a:ln>
            <a:noFill/>
          </a:ln>
        </p:spPr>
      </p:pic>
      <p:sp>
        <p:nvSpPr>
          <p:cNvPr id="488" name="Google Shape;488;p44"/>
          <p:cNvSpPr/>
          <p:nvPr/>
        </p:nvSpPr>
        <p:spPr>
          <a:xfrm>
            <a:off x="120932" y="6305455"/>
            <a:ext cx="8085222"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Храм Лотоса в Дели (Индия). 27 декабря 2016 09:25. https://www.domostroynn.ru/statyi/mirovaya-arhitektura/hram-lotosa-v-deli-indiya</a:t>
            </a:r>
            <a:endParaRPr sz="1400" b="0" i="0" u="none" strike="noStrike" cap="none">
              <a:solidFill>
                <a:srgbClr val="000000"/>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pic>
        <p:nvPicPr>
          <p:cNvPr id="493" name="Google Shape;493;p45"/>
          <p:cNvPicPr preferRelativeResize="0"/>
          <p:nvPr/>
        </p:nvPicPr>
        <p:blipFill rotWithShape="1">
          <a:blip r:embed="rId3">
            <a:alphaModFix/>
          </a:blip>
          <a:srcRect/>
          <a:stretch/>
        </p:blipFill>
        <p:spPr>
          <a:xfrm>
            <a:off x="0" y="3673582"/>
            <a:ext cx="5486400" cy="2797556"/>
          </a:xfrm>
          <a:prstGeom prst="rect">
            <a:avLst/>
          </a:prstGeom>
          <a:noFill/>
          <a:ln>
            <a:noFill/>
          </a:ln>
        </p:spPr>
      </p:pic>
      <p:sp>
        <p:nvSpPr>
          <p:cNvPr id="494" name="Google Shape;494;p45"/>
          <p:cNvSpPr/>
          <p:nvPr/>
        </p:nvSpPr>
        <p:spPr>
          <a:xfrm>
            <a:off x="1350145" y="0"/>
            <a:ext cx="60960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sz="2400" b="1" i="0" u="none" strike="noStrike" cap="none">
                <a:solidFill>
                  <a:schemeClr val="dk1"/>
                </a:solidFill>
                <a:latin typeface="Times New Roman"/>
                <a:ea typeface="Times New Roman"/>
                <a:cs typeface="Times New Roman"/>
                <a:sym typeface="Times New Roman"/>
              </a:rPr>
              <a:t>«ХАН ШАТЫР» (АСТАНА, КАЗАХСТАН)</a:t>
            </a:r>
          </a:p>
        </p:txBody>
      </p:sp>
      <p:sp>
        <p:nvSpPr>
          <p:cNvPr id="495" name="Google Shape;495;p45"/>
          <p:cNvSpPr/>
          <p:nvPr/>
        </p:nvSpPr>
        <p:spPr>
          <a:xfrm>
            <a:off x="211015" y="461665"/>
            <a:ext cx="7432431" cy="3139321"/>
          </a:xfrm>
          <a:prstGeom prst="rect">
            <a:avLst/>
          </a:prstGeom>
          <a:noFill/>
          <a:ln>
            <a:noFill/>
          </a:ln>
        </p:spPr>
        <p:txBody>
          <a:bodyPr spcFirstLastPara="1" wrap="square" lIns="91425" tIns="45700" rIns="91425" bIns="45700" anchor="t" anchorCtr="0">
            <a:spAutoFit/>
          </a:bodyPr>
          <a:lstStyle/>
          <a:p>
            <a:pPr marL="0" marR="0" lvl="0" indent="360363" algn="just" rtl="0">
              <a:lnSpc>
                <a:spcPct val="100000"/>
              </a:lnSpc>
              <a:spcBef>
                <a:spcPts val="0"/>
              </a:spcBef>
              <a:spcAft>
                <a:spcPts val="0"/>
              </a:spcAft>
              <a:buClr>
                <a:srgbClr val="000000"/>
              </a:buClr>
              <a:buSzPts val="2200"/>
              <a:buFont typeface="Arial"/>
              <a:buNone/>
            </a:pPr>
            <a:r>
              <a:rPr sz="2200" b="0" i="0" u="none" strike="noStrike" cap="none">
                <a:solidFill>
                  <a:srgbClr val="000000"/>
                </a:solidFill>
                <a:latin typeface="Times New Roman"/>
                <a:ea typeface="Times New Roman"/>
                <a:cs typeface="Times New Roman"/>
                <a:sym typeface="Times New Roman"/>
              </a:rPr>
              <a:t>Қозоғистон пойтахти Остона шаҳридаги йирик савдо ва кўнгилочар марказ (меъмор - Норман Фостер). 2010 йил 6 июлда очилган у дунёдаги энг катта чодир ҳисобланади. Хон Шатирнинг умумий майдони 127 000 м2. Унда чакана савдо, савдо ва кўнгилочар мажмуалар, жумладан супермаркет, оилавий парк, кафе ва ресторанлар, кинотеатрлар, спорт заллари, сунъий пляжли аквапарк ва тўлқинли ҳовузлар, хизмат кўрсатиш ва офис бинолари, 700 ўринли автотураргоҳлар ва бошқалар мавжуд.</a:t>
            </a:r>
            <a:endParaRPr sz="2200" b="0" i="0" u="none" strike="noStrike" cap="none">
              <a:solidFill>
                <a:schemeClr val="dk1"/>
              </a:solidFill>
              <a:latin typeface="Calibri"/>
              <a:ea typeface="Calibri"/>
              <a:cs typeface="Calibri"/>
              <a:sym typeface="Calibri"/>
            </a:endParaRPr>
          </a:p>
        </p:txBody>
      </p:sp>
      <p:pic>
        <p:nvPicPr>
          <p:cNvPr id="496" name="Google Shape;496;p45"/>
          <p:cNvPicPr preferRelativeResize="0"/>
          <p:nvPr/>
        </p:nvPicPr>
        <p:blipFill rotWithShape="1">
          <a:blip r:embed="rId4">
            <a:alphaModFix/>
          </a:blip>
          <a:srcRect/>
          <a:stretch/>
        </p:blipFill>
        <p:spPr>
          <a:xfrm>
            <a:off x="7768198" y="748149"/>
            <a:ext cx="4423802" cy="2930769"/>
          </a:xfrm>
          <a:prstGeom prst="rect">
            <a:avLst/>
          </a:prstGeom>
          <a:noFill/>
          <a:ln>
            <a:noFill/>
          </a:ln>
        </p:spPr>
      </p:pic>
      <p:sp>
        <p:nvSpPr>
          <p:cNvPr id="497" name="Google Shape;497;p45"/>
          <p:cNvSpPr/>
          <p:nvPr/>
        </p:nvSpPr>
        <p:spPr>
          <a:xfrm>
            <a:off x="-1" y="6471138"/>
            <a:ext cx="7303477"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Торгово-развлекательный центр "Хан-Шатыр“. https://airroof.ru/design-and-ideas/han-shatyr</a:t>
            </a:r>
            <a:endParaRPr/>
          </a:p>
        </p:txBody>
      </p:sp>
      <p:sp>
        <p:nvSpPr>
          <p:cNvPr id="498" name="Google Shape;498;p45"/>
          <p:cNvSpPr/>
          <p:nvPr/>
        </p:nvSpPr>
        <p:spPr>
          <a:xfrm>
            <a:off x="7627737" y="3693319"/>
            <a:ext cx="4564263"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Торгово-развлекательный центр "Хан-Шатыр“. https://airroof.ru/design-and-ideas/han-shatyr</a:t>
            </a:r>
            <a:endParaRPr sz="1400" b="0" i="0" u="none" strike="noStrike" cap="none">
              <a:solidFill>
                <a:srgbClr val="000000"/>
              </a:solidFill>
              <a:latin typeface="Times New Roman"/>
              <a:ea typeface="Times New Roman"/>
              <a:cs typeface="Times New Roman"/>
              <a:sym typeface="Times New Roman"/>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46"/>
          <p:cNvSpPr/>
          <p:nvPr/>
        </p:nvSpPr>
        <p:spPr>
          <a:xfrm>
            <a:off x="1679869" y="112227"/>
            <a:ext cx="8843211"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МУЗЕЙ ГУГГЕНХАЙМА (БИЛЬБАО, ИСПАНИЯ)</a:t>
            </a:r>
          </a:p>
        </p:txBody>
      </p:sp>
      <p:pic>
        <p:nvPicPr>
          <p:cNvPr id="504" name="Google Shape;504;p46"/>
          <p:cNvPicPr preferRelativeResize="0"/>
          <p:nvPr/>
        </p:nvPicPr>
        <p:blipFill rotWithShape="1">
          <a:blip r:embed="rId3">
            <a:alphaModFix/>
          </a:blip>
          <a:srcRect/>
          <a:stretch/>
        </p:blipFill>
        <p:spPr>
          <a:xfrm>
            <a:off x="1" y="3966650"/>
            <a:ext cx="3312950" cy="2457598"/>
          </a:xfrm>
          <a:prstGeom prst="rect">
            <a:avLst/>
          </a:prstGeom>
          <a:noFill/>
          <a:ln>
            <a:noFill/>
          </a:ln>
        </p:spPr>
      </p:pic>
      <p:sp>
        <p:nvSpPr>
          <p:cNvPr id="505" name="Google Shape;505;p46"/>
          <p:cNvSpPr/>
          <p:nvPr/>
        </p:nvSpPr>
        <p:spPr>
          <a:xfrm>
            <a:off x="221967" y="575813"/>
            <a:ext cx="11759017" cy="3416320"/>
          </a:xfrm>
          <a:prstGeom prst="rect">
            <a:avLst/>
          </a:prstGeom>
          <a:noFill/>
          <a:ln>
            <a:noFill/>
          </a:ln>
        </p:spPr>
        <p:txBody>
          <a:bodyPr spcFirstLastPara="1" wrap="square" lIns="91425" tIns="45700" rIns="91425" bIns="45700" anchor="t" anchorCtr="0">
            <a:spAutoFit/>
          </a:bodyPr>
          <a:lstStyle/>
          <a:p>
            <a:pPr marL="0" marR="0" lvl="0" indent="360363" algn="just" rtl="0">
              <a:lnSpc>
                <a:spcPct val="100000"/>
              </a:lnSpc>
              <a:spcBef>
                <a:spcPts val="0"/>
              </a:spcBef>
              <a:spcAft>
                <a:spcPts val="0"/>
              </a:spcAft>
              <a:buClr>
                <a:srgbClr val="000000"/>
              </a:buClr>
              <a:buSzPts val="2400"/>
              <a:buFont typeface="Arial"/>
              <a:buNone/>
            </a:pPr>
            <a:r>
              <a:rPr sz="2400" b="0" i="0" u="none" strike="noStrike" cap="none">
                <a:solidFill>
                  <a:srgbClr val="000000"/>
                </a:solidFill>
                <a:latin typeface="Times New Roman"/>
                <a:ea typeface="Times New Roman"/>
                <a:cs typeface="Times New Roman"/>
                <a:sym typeface="Times New Roman"/>
              </a:rPr>
              <a:t>Америкалик архитектор Френк Геҳри томонидан яратилган Гуггенхайм музейи ХХ аср меъморчилигидаги энг инновацион ғояларнинг ажойиб намунасидир. Титандан қурилган, қуёш нурлари остида рангини ўзгартирадиган тўлқинли чизиқлар билан безатилган. Умумий майдони 24 000 м2, шундан 11 000 таси кўргазмаларга бағишланган.</a:t>
            </a:r>
            <a:endParaRPr sz="1400" b="0" i="0" u="none" strike="noStrike" cap="none">
              <a:solidFill>
                <a:srgbClr val="000000"/>
              </a:solidFill>
              <a:latin typeface="Arial"/>
              <a:ea typeface="Arial"/>
              <a:cs typeface="Arial"/>
              <a:sym typeface="Arial"/>
            </a:endParaRPr>
          </a:p>
          <a:p>
            <a:pPr marL="0" marR="0" lvl="0" indent="360363" algn="just" rtl="0">
              <a:lnSpc>
                <a:spcPct val="100000"/>
              </a:lnSpc>
              <a:spcBef>
                <a:spcPts val="0"/>
              </a:spcBef>
              <a:spcAft>
                <a:spcPts val="0"/>
              </a:spcAft>
              <a:buClr>
                <a:srgbClr val="000000"/>
              </a:buClr>
              <a:buSzPts val="2400"/>
              <a:buFont typeface="Arial"/>
              <a:buNone/>
            </a:pPr>
            <a:r>
              <a:rPr sz="2400" b="0" i="0" u="none" strike="noStrike" cap="none">
                <a:solidFill>
                  <a:srgbClr val="000000"/>
                </a:solidFill>
                <a:latin typeface="Times New Roman"/>
                <a:ea typeface="Times New Roman"/>
                <a:cs typeface="Times New Roman"/>
                <a:sym typeface="Times New Roman"/>
              </a:rPr>
              <a:t>Гуггенхайм музейи ҳақиқий меъморий ёдгорлик бўлиб, унда жойлашган санъат асарлари учун жозибали фонни таъминлайдиган жасур конфигурациялар ва инновацион дизайнлар намойиши. Бу бино дунёнинг замонавий архитектура ва музейларга қарашини ўзгартирди ва саноат шаҳри Билбаонинг қайта туғилиши рамзига айланди.</a:t>
            </a:r>
          </a:p>
        </p:txBody>
      </p:sp>
      <p:pic>
        <p:nvPicPr>
          <p:cNvPr id="506" name="Google Shape;506;p46"/>
          <p:cNvPicPr preferRelativeResize="0"/>
          <p:nvPr/>
        </p:nvPicPr>
        <p:blipFill rotWithShape="1">
          <a:blip r:embed="rId4">
            <a:alphaModFix/>
          </a:blip>
          <a:srcRect/>
          <a:stretch/>
        </p:blipFill>
        <p:spPr>
          <a:xfrm>
            <a:off x="5480569" y="3962401"/>
            <a:ext cx="3561163" cy="2461847"/>
          </a:xfrm>
          <a:prstGeom prst="rect">
            <a:avLst/>
          </a:prstGeom>
          <a:noFill/>
          <a:ln>
            <a:noFill/>
          </a:ln>
        </p:spPr>
      </p:pic>
      <p:pic>
        <p:nvPicPr>
          <p:cNvPr id="507" name="Google Shape;507;p46"/>
          <p:cNvPicPr preferRelativeResize="0"/>
          <p:nvPr/>
        </p:nvPicPr>
        <p:blipFill rotWithShape="1">
          <a:blip r:embed="rId5">
            <a:alphaModFix/>
          </a:blip>
          <a:srcRect/>
          <a:stretch/>
        </p:blipFill>
        <p:spPr>
          <a:xfrm>
            <a:off x="3312951" y="3962402"/>
            <a:ext cx="2167618" cy="2461846"/>
          </a:xfrm>
          <a:prstGeom prst="rect">
            <a:avLst/>
          </a:prstGeom>
          <a:noFill/>
          <a:ln>
            <a:noFill/>
          </a:ln>
        </p:spPr>
      </p:pic>
      <p:sp>
        <p:nvSpPr>
          <p:cNvPr id="508" name="Google Shape;508;p46"/>
          <p:cNvSpPr/>
          <p:nvPr/>
        </p:nvSpPr>
        <p:spPr>
          <a:xfrm>
            <a:off x="0" y="6459417"/>
            <a:ext cx="9753600" cy="30773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Музей Гуггенхайма в Бильбао. 24.04.2019Музеи Испании. https://wmuseum.ru/ispaniya/154-muzey-guggenhayma-v-bilbao.html</a:t>
            </a:r>
            <a:endParaRPr sz="1400" b="0" i="0" u="none" strike="noStrike" cap="none">
              <a:solidFill>
                <a:srgbClr val="000000"/>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47"/>
          <p:cNvSpPr/>
          <p:nvPr/>
        </p:nvSpPr>
        <p:spPr>
          <a:xfrm>
            <a:off x="385011" y="97940"/>
            <a:ext cx="1132171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МИЛЛИЙ КУТУБХОНА (МИНСК, БЕЛАРУС)</a:t>
            </a:r>
          </a:p>
        </p:txBody>
      </p:sp>
      <p:pic>
        <p:nvPicPr>
          <p:cNvPr id="514" name="Google Shape;514;p47"/>
          <p:cNvPicPr preferRelativeResize="0"/>
          <p:nvPr/>
        </p:nvPicPr>
        <p:blipFill rotWithShape="1">
          <a:blip r:embed="rId3">
            <a:alphaModFix/>
          </a:blip>
          <a:srcRect/>
          <a:stretch/>
        </p:blipFill>
        <p:spPr>
          <a:xfrm>
            <a:off x="1" y="4087730"/>
            <a:ext cx="4343400" cy="2149110"/>
          </a:xfrm>
          <a:prstGeom prst="rect">
            <a:avLst/>
          </a:prstGeom>
          <a:noFill/>
          <a:ln>
            <a:noFill/>
          </a:ln>
        </p:spPr>
      </p:pic>
      <p:sp>
        <p:nvSpPr>
          <p:cNvPr id="515" name="Google Shape;515;p47"/>
          <p:cNvSpPr/>
          <p:nvPr/>
        </p:nvSpPr>
        <p:spPr>
          <a:xfrm>
            <a:off x="228601" y="621160"/>
            <a:ext cx="11754853" cy="3323946"/>
          </a:xfrm>
          <a:prstGeom prst="rect">
            <a:avLst/>
          </a:prstGeom>
          <a:noFill/>
          <a:ln>
            <a:noFill/>
          </a:ln>
        </p:spPr>
        <p:txBody>
          <a:bodyPr spcFirstLastPara="1" wrap="square" lIns="91425" tIns="45700" rIns="91425" bIns="45700" anchor="t" anchorCtr="0">
            <a:spAutoFit/>
          </a:bodyPr>
          <a:lstStyle/>
          <a:p>
            <a:pPr marL="0" marR="0" lvl="0" indent="360363" algn="just" rtl="0">
              <a:lnSpc>
                <a:spcPct val="100000"/>
              </a:lnSpc>
              <a:spcBef>
                <a:spcPts val="0"/>
              </a:spcBef>
              <a:spcAft>
                <a:spcPts val="0"/>
              </a:spcAft>
              <a:buClr>
                <a:srgbClr val="000000"/>
              </a:buClr>
              <a:buSzPts val="2100"/>
              <a:buFont typeface="Arial"/>
              <a:buNone/>
            </a:pPr>
            <a:r>
              <a:rPr sz="2100" b="0" i="0" u="none" strike="noStrike" cap="none">
                <a:solidFill>
                  <a:srgbClr val="000000"/>
                </a:solidFill>
                <a:latin typeface="Times New Roman"/>
                <a:ea typeface="Times New Roman"/>
                <a:cs typeface="Times New Roman"/>
                <a:sym typeface="Times New Roman"/>
              </a:rPr>
              <a:t>Беларус Миллий кутубхонасининг тарихи 1922 йил 15 сентябрда бошланади. Шу куни БССР Халқ Комиссарлари Кенгашининг фармони билан Беларус давлат ва университет кутубхонаси ташкил этилди. Ўқувчилар сони доимий равишда ўсиб борди. Ўз тарихи давомида кутубхона бир нечта биноларни алмаштирди ва тез орада янги катта ва функционал кутубхона биносини қуриш зарурати пайдо бўлди.</a:t>
            </a:r>
            <a:endParaRPr sz="2100" b="0" i="0" u="none" strike="noStrike" cap="none">
              <a:solidFill>
                <a:srgbClr val="000000"/>
              </a:solidFill>
              <a:latin typeface="Arial"/>
              <a:ea typeface="Arial"/>
              <a:cs typeface="Arial"/>
              <a:sym typeface="Arial"/>
            </a:endParaRPr>
          </a:p>
          <a:p>
            <a:pPr marL="0" marR="0" lvl="0" indent="360363" algn="just" rtl="0">
              <a:lnSpc>
                <a:spcPct val="100000"/>
              </a:lnSpc>
              <a:spcBef>
                <a:spcPts val="0"/>
              </a:spcBef>
              <a:spcAft>
                <a:spcPts val="0"/>
              </a:spcAft>
              <a:buClr>
                <a:srgbClr val="000000"/>
              </a:buClr>
              <a:buSzPts val="2100"/>
              <a:buFont typeface="Arial"/>
              <a:buNone/>
            </a:pPr>
            <a:r>
              <a:rPr sz="2100" b="0" i="0" u="none" strike="noStrike" cap="none">
                <a:solidFill>
                  <a:srgbClr val="000000"/>
                </a:solidFill>
                <a:latin typeface="Times New Roman"/>
                <a:ea typeface="Times New Roman"/>
                <a:cs typeface="Times New Roman"/>
                <a:sym typeface="Times New Roman"/>
              </a:rPr>
              <a:t>Янги кутубхона биносида 2000 нафар фойдаланувчига мўлжалланган 20 та ўқув зали мавжуд. Барча хоналар ҳужжатларни расмийлаштириш бўйича электрон бўлимлар, ҳужжатларни сканерлаш ва нусхалаш, электрон нусхалардан чоп этиш имконини берувчи замонавий ускуналар билан жиҳозланган. Залларда компютерлаштирилган иш жойлари, кўзи ожиз ва кўзи ожиз фойдаланувчилар учун махсус жиҳозлар билан жиҳозланган иш жойлари мавжуд.</a:t>
            </a:r>
          </a:p>
        </p:txBody>
      </p:sp>
      <p:pic>
        <p:nvPicPr>
          <p:cNvPr id="516" name="Google Shape;516;p47"/>
          <p:cNvPicPr preferRelativeResize="0"/>
          <p:nvPr/>
        </p:nvPicPr>
        <p:blipFill rotWithShape="1">
          <a:blip r:embed="rId4">
            <a:alphaModFix/>
          </a:blip>
          <a:srcRect/>
          <a:stretch/>
        </p:blipFill>
        <p:spPr>
          <a:xfrm>
            <a:off x="4343401" y="4087729"/>
            <a:ext cx="4152440" cy="2149110"/>
          </a:xfrm>
          <a:prstGeom prst="rect">
            <a:avLst/>
          </a:prstGeom>
          <a:noFill/>
          <a:ln>
            <a:noFill/>
          </a:ln>
        </p:spPr>
      </p:pic>
      <p:sp>
        <p:nvSpPr>
          <p:cNvPr id="517" name="Google Shape;517;p47"/>
          <p:cNvSpPr/>
          <p:nvPr/>
        </p:nvSpPr>
        <p:spPr>
          <a:xfrm>
            <a:off x="0" y="6236880"/>
            <a:ext cx="8495841"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Национальная библиотека Беларуси - минский бриллиант. 19.01.2014. http://www.travel4us.ru/publ/info/belarus/belarusian_diamond/19-1-0-25</a:t>
            </a:r>
            <a:endParaRPr sz="1400" b="0" i="0" u="none" strike="noStrike" cap="none">
              <a:solidFill>
                <a:srgbClr val="000000"/>
              </a:solidFill>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21"/>
        <p:cNvGrpSpPr/>
        <p:nvPr/>
      </p:nvGrpSpPr>
      <p:grpSpPr>
        <a:xfrm>
          <a:off x="0" y="0"/>
          <a:ext cx="0" cy="0"/>
          <a:chOff x="0" y="0"/>
          <a:chExt cx="0" cy="0"/>
        </a:xfrm>
      </p:grpSpPr>
      <p:sp>
        <p:nvSpPr>
          <p:cNvPr id="522" name="Google Shape;522;p48"/>
          <p:cNvSpPr/>
          <p:nvPr/>
        </p:nvSpPr>
        <p:spPr>
          <a:xfrm>
            <a:off x="2562727" y="97940"/>
            <a:ext cx="7435516"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КРИВОЙ ДОМ (СОПОТ, ПОЛЬША)</a:t>
            </a:r>
          </a:p>
        </p:txBody>
      </p:sp>
      <p:pic>
        <p:nvPicPr>
          <p:cNvPr id="523" name="Google Shape;523;p48"/>
          <p:cNvPicPr preferRelativeResize="0"/>
          <p:nvPr/>
        </p:nvPicPr>
        <p:blipFill rotWithShape="1">
          <a:blip r:embed="rId3">
            <a:alphaModFix/>
          </a:blip>
          <a:srcRect/>
          <a:stretch/>
        </p:blipFill>
        <p:spPr>
          <a:xfrm>
            <a:off x="0" y="3638576"/>
            <a:ext cx="4026568" cy="2598885"/>
          </a:xfrm>
          <a:prstGeom prst="rect">
            <a:avLst/>
          </a:prstGeom>
          <a:noFill/>
          <a:ln>
            <a:noFill/>
          </a:ln>
        </p:spPr>
      </p:pic>
      <p:sp>
        <p:nvSpPr>
          <p:cNvPr id="524" name="Google Shape;524;p48"/>
          <p:cNvSpPr/>
          <p:nvPr/>
        </p:nvSpPr>
        <p:spPr>
          <a:xfrm>
            <a:off x="216568" y="612845"/>
            <a:ext cx="11778916" cy="3016170"/>
          </a:xfrm>
          <a:prstGeom prst="rect">
            <a:avLst/>
          </a:prstGeom>
          <a:noFill/>
          <a:ln>
            <a:noFill/>
          </a:ln>
        </p:spPr>
        <p:txBody>
          <a:bodyPr spcFirstLastPara="1" wrap="square" lIns="91425" tIns="45700" rIns="91425" bIns="45700" anchor="t" anchorCtr="0">
            <a:spAutoFit/>
          </a:bodyPr>
          <a:lstStyle/>
          <a:p>
            <a:pPr marL="0" marR="0" lvl="0" indent="360363"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Полшанинг Сопот шаҳрида, Монте Кассино қаҳрамонлари кўчасида, сайёрадаги энг ноодатий уйлардан бири - Эгри уй (поляк тилида - Krzywy Domek) мавжуд. Афтидан, у қуёшда эриб кетган ёки бу оптик иллюзия ва бу уйнинг ўзи эмас, балки унинг улкан эгри ойнадаги акси.</a:t>
            </a:r>
            <a:endParaRPr sz="1900" b="0" i="0" u="none" strike="noStrike" cap="none">
              <a:solidFill>
                <a:srgbClr val="000000"/>
              </a:solidFill>
              <a:latin typeface="Arial"/>
              <a:ea typeface="Arial"/>
              <a:cs typeface="Arial"/>
              <a:sym typeface="Arial"/>
            </a:endParaRPr>
          </a:p>
          <a:p>
            <a:pPr marL="0" marR="0" lvl="0" indent="360363" algn="just" rtl="0">
              <a:lnSpc>
                <a:spcPct val="100000"/>
              </a:lnSpc>
              <a:spcBef>
                <a:spcPts val="0"/>
              </a:spcBef>
              <a:spcAft>
                <a:spcPts val="0"/>
              </a:spcAft>
              <a:buClr>
                <a:srgbClr val="000000"/>
              </a:buClr>
              <a:buSzPts val="1900"/>
              <a:buFont typeface="Arial"/>
              <a:buNone/>
            </a:pPr>
            <a:r>
              <a:rPr sz="1900" b="0" i="0" u="none" strike="noStrike" cap="none">
                <a:solidFill>
                  <a:schemeClr val="dk1"/>
                </a:solidFill>
                <a:latin typeface="Times New Roman"/>
                <a:ea typeface="Times New Roman"/>
                <a:cs typeface="Times New Roman"/>
                <a:sym typeface="Times New Roman"/>
              </a:rPr>
              <a:t>Эгри уй чиндан ҳам қийшиқ бўлиб, унда битта текис жой ёки бурчак бўлмайди. У 2004 йилда икки полшалик меъмор - Шотинский ва Залевскийнинг лойиҳаси бўйича қурилган, улар рассомлар Ян Маркин Счанзер ва Пер Оскар Далбергнинг чизмаларидан ҳайратда қолган. Cроокед Ҳоусе кунига 24 соат очиқ. Кундузи савдо маркази, кафе ва бошқа муассасалар, кечқурун эса паб ва клублар ишлайди. Қоронғида уй янада чиройли бўлади. 2009 йилда бино Гдйниа, Гданск ва Сопот шаҳарларини ўз ичига олган Триситенинг этти мўъжизасидан бири сифатида тан олинган. Тҳе Виллаге оф Жой томонидан ўтказилган сўнгги сўровга кўра, Cроокед Ҳоусе дунёдаги энг ноодатий элликта бинолар рўйхатида биринчи ўринни эгаллади.</a:t>
            </a:r>
            <a:endParaRPr sz="1900" b="0" i="0" u="none" strike="noStrike" cap="none">
              <a:solidFill>
                <a:srgbClr val="000000"/>
              </a:solidFill>
              <a:latin typeface="Arial"/>
              <a:ea typeface="Arial"/>
              <a:cs typeface="Arial"/>
              <a:sym typeface="Arial"/>
            </a:endParaRPr>
          </a:p>
        </p:txBody>
      </p:sp>
      <p:pic>
        <p:nvPicPr>
          <p:cNvPr id="525" name="Google Shape;525;p48"/>
          <p:cNvPicPr preferRelativeResize="0"/>
          <p:nvPr/>
        </p:nvPicPr>
        <p:blipFill rotWithShape="1">
          <a:blip r:embed="rId4">
            <a:alphaModFix/>
          </a:blip>
          <a:srcRect/>
          <a:stretch/>
        </p:blipFill>
        <p:spPr>
          <a:xfrm>
            <a:off x="4026568" y="3629014"/>
            <a:ext cx="5285874" cy="2607865"/>
          </a:xfrm>
          <a:prstGeom prst="rect">
            <a:avLst/>
          </a:prstGeom>
          <a:noFill/>
          <a:ln>
            <a:noFill/>
          </a:ln>
        </p:spPr>
      </p:pic>
      <p:sp>
        <p:nvSpPr>
          <p:cNvPr id="526" name="Google Shape;526;p48"/>
          <p:cNvSpPr/>
          <p:nvPr/>
        </p:nvSpPr>
        <p:spPr>
          <a:xfrm>
            <a:off x="0" y="6236880"/>
            <a:ext cx="9312442"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Кривой (танцующий) дом в Сопоте (Krzywy Domek)</a:t>
            </a:r>
            <a:endParaRPr/>
          </a:p>
          <a:p>
            <a:pPr marL="0" marR="0" lvl="0" indent="0" algn="ctr" rtl="0">
              <a:lnSpc>
                <a:spcPct val="100000"/>
              </a:lnSpc>
              <a:spcBef>
                <a:spcPts val="0"/>
              </a:spcBef>
              <a:spcAft>
                <a:spcPts val="0"/>
              </a:spcAft>
              <a:buNone/>
            </a:pPr>
            <a:r>
              <a:rPr sz="1400" b="0" i="0" u="none" strike="noStrike" cap="none">
                <a:solidFill>
                  <a:schemeClr val="dk1"/>
                </a:solidFill>
                <a:latin typeface="Times New Roman"/>
                <a:ea typeface="Times New Roman"/>
                <a:cs typeface="Times New Roman"/>
                <a:sym typeface="Times New Roman"/>
              </a:rPr>
              <a:t>Обновлено: 09.06.2022  Юлия Клаосhttps://colodu.club/47828-krivoj-domik-sopot.html</a:t>
            </a:r>
            <a:endParaRPr sz="1400" b="0" i="0" u="none" strike="noStrike" cap="none">
              <a:solidFill>
                <a:srgbClr val="000000"/>
              </a:solidFill>
              <a:latin typeface="Times New Roman"/>
              <a:ea typeface="Times New Roman"/>
              <a:cs typeface="Times New Roman"/>
              <a:sym typeface="Times New Roman"/>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49"/>
          <p:cNvSpPr/>
          <p:nvPr/>
        </p:nvSpPr>
        <p:spPr>
          <a:xfrm>
            <a:off x="782052" y="15571"/>
            <a:ext cx="10635916"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sz="2800" b="1" i="0" u="none" strike="noStrike" cap="none">
                <a:solidFill>
                  <a:schemeClr val="dk1"/>
                </a:solidFill>
                <a:latin typeface="Times New Roman"/>
                <a:ea typeface="Times New Roman"/>
                <a:cs typeface="Times New Roman"/>
                <a:sym typeface="Times New Roman"/>
              </a:rPr>
              <a:t>БИНО-ЧАЙНИК (ЦЗЯНСУ, ХИТОЙ)</a:t>
            </a:r>
          </a:p>
        </p:txBody>
      </p:sp>
      <p:pic>
        <p:nvPicPr>
          <p:cNvPr id="532" name="Google Shape;532;p49"/>
          <p:cNvPicPr preferRelativeResize="0"/>
          <p:nvPr/>
        </p:nvPicPr>
        <p:blipFill rotWithShape="1">
          <a:blip r:embed="rId3">
            <a:alphaModFix/>
          </a:blip>
          <a:srcRect/>
          <a:stretch/>
        </p:blipFill>
        <p:spPr>
          <a:xfrm>
            <a:off x="0" y="3709098"/>
            <a:ext cx="3958389" cy="2646506"/>
          </a:xfrm>
          <a:prstGeom prst="rect">
            <a:avLst/>
          </a:prstGeom>
          <a:noFill/>
          <a:ln>
            <a:noFill/>
          </a:ln>
        </p:spPr>
      </p:pic>
      <p:sp>
        <p:nvSpPr>
          <p:cNvPr id="533" name="Google Shape;533;p49"/>
          <p:cNvSpPr/>
          <p:nvPr/>
        </p:nvSpPr>
        <p:spPr>
          <a:xfrm>
            <a:off x="216569" y="502397"/>
            <a:ext cx="11760868" cy="3231654"/>
          </a:xfrm>
          <a:prstGeom prst="rect">
            <a:avLst/>
          </a:prstGeom>
          <a:noFill/>
          <a:ln>
            <a:noFill/>
          </a:ln>
        </p:spPr>
        <p:txBody>
          <a:bodyPr spcFirstLastPara="1" wrap="square" lIns="91425" tIns="45700" rIns="91425" bIns="45700" anchor="t" anchorCtr="0">
            <a:spAutoFit/>
          </a:bodyPr>
          <a:lstStyle/>
          <a:p>
            <a:pPr marL="0" marR="0" lvl="0" indent="360363" algn="just" rtl="0">
              <a:lnSpc>
                <a:spcPct val="100000"/>
              </a:lnSpc>
              <a:spcBef>
                <a:spcPts val="0"/>
              </a:spcBef>
              <a:spcAft>
                <a:spcPts val="0"/>
              </a:spcAft>
              <a:buClr>
                <a:srgbClr val="000000"/>
              </a:buClr>
              <a:buSzPts val="1700"/>
              <a:buFont typeface="Arial"/>
              <a:buNone/>
            </a:pPr>
            <a:r>
              <a:rPr sz="1700" b="0" i="0" u="none" strike="noStrike" cap="none">
                <a:solidFill>
                  <a:srgbClr val="000000"/>
                </a:solidFill>
                <a:latin typeface="Times New Roman"/>
                <a:ea typeface="Times New Roman"/>
                <a:cs typeface="Times New Roman"/>
                <a:sym typeface="Times New Roman"/>
              </a:rPr>
              <a:t>Хитойда лойдан ясалган чойнак шаклида ишлаб чиқарилган Wuxi Wanda Exhibition Center маданий-кўргазма маркази қурилиши якунланмоқда. Бу бино аллақачон расман Гиннеснинг рекордлар китобига дунёдаги энг баланд чойнак сифатида кирган. Ушбу шаклни танлаш тасодифий эмас: гил чойнаклар 15-асрдан бери Осмон империясининг рамзлари ҳисобланган. Улар ҳали ҳам Wuxi Wanda Exhibition Center жойлашган Жиангсу провинсиясида ишлаб чиқарилади. Хитой лойдан чойнаклар тайёрлашдан ташқари, чойнинг элита навлари билан ҳам машҳур.</a:t>
            </a:r>
            <a:endParaRPr sz="1400" b="0" i="0" u="none" strike="noStrike" cap="none">
              <a:solidFill>
                <a:srgbClr val="000000"/>
              </a:solidFill>
              <a:latin typeface="Arial"/>
              <a:ea typeface="Arial"/>
              <a:cs typeface="Arial"/>
              <a:sym typeface="Arial"/>
            </a:endParaRPr>
          </a:p>
          <a:p>
            <a:pPr marL="0" marR="0" lvl="0" indent="360363" algn="just" rtl="0">
              <a:lnSpc>
                <a:spcPct val="100000"/>
              </a:lnSpc>
              <a:spcBef>
                <a:spcPts val="0"/>
              </a:spcBef>
              <a:spcAft>
                <a:spcPts val="0"/>
              </a:spcAft>
              <a:buClr>
                <a:srgbClr val="000000"/>
              </a:buClr>
              <a:buSzPts val="1700"/>
              <a:buFont typeface="Arial"/>
              <a:buNone/>
            </a:pPr>
            <a:r>
              <a:rPr sz="1700" b="0" i="0" u="none" strike="noStrike" cap="none">
                <a:solidFill>
                  <a:srgbClr val="000000"/>
                </a:solidFill>
                <a:latin typeface="Times New Roman"/>
                <a:ea typeface="Times New Roman"/>
                <a:cs typeface="Times New Roman"/>
                <a:sym typeface="Times New Roman"/>
              </a:rPr>
              <a:t>Дастурчи The Wanda Group маданий ва кўргазма маркази қурилишига 40 миллиард юан (6,4 миллиард доллар) сарфланганини маълум қилди. Натижада майдони 3,4 миллион м2, баландлиги 38,8 м ва диаметри 50 м бўлган структура пайдо бўлди.Бинонинг ташқи қисми алюминий плиталар билан қопланган, бу рамканинг керакли эгрилигини таъминлайди. Уларга қўшимча равишда, турли ўлчамдаги витрайлар муҳим рол ўйнайди.</a:t>
            </a:r>
            <a:endParaRPr sz="1400" b="0" i="0" u="none" strike="noStrike" cap="none">
              <a:solidFill>
                <a:srgbClr val="000000"/>
              </a:solidFill>
              <a:latin typeface="Arial"/>
              <a:ea typeface="Arial"/>
              <a:cs typeface="Arial"/>
              <a:sym typeface="Arial"/>
            </a:endParaRPr>
          </a:p>
          <a:p>
            <a:pPr marL="0" marR="0" lvl="0" indent="360363" algn="just" rtl="0">
              <a:lnSpc>
                <a:spcPct val="100000"/>
              </a:lnSpc>
              <a:spcBef>
                <a:spcPts val="0"/>
              </a:spcBef>
              <a:spcAft>
                <a:spcPts val="0"/>
              </a:spcAft>
              <a:buClr>
                <a:srgbClr val="000000"/>
              </a:buClr>
              <a:buSzPts val="1700"/>
              <a:buFont typeface="Arial"/>
              <a:buNone/>
            </a:pPr>
            <a:r>
              <a:rPr sz="1700" b="0" i="0" u="none" strike="noStrike" cap="none">
                <a:solidFill>
                  <a:srgbClr val="000000"/>
                </a:solidFill>
                <a:latin typeface="Times New Roman"/>
                <a:ea typeface="Times New Roman"/>
                <a:cs typeface="Times New Roman"/>
                <a:sym typeface="Times New Roman"/>
              </a:rPr>
              <a:t>Wuxi Wanda Exhibition Center заллари, аквапарк, роликли кема ва айланиш ғилдираги бўлади. Бундан ташқари, бинонинг ҳар уч қавати ўз ўқи бўйлаб айлана олади. Маданий-кўргазма маркази “Tourism City” савдо-кўнгилочар мажмуаси таркибига киради, унинг қурилиши 2017-йилгача якунланиши режалаштирилган.</a:t>
            </a:r>
          </a:p>
        </p:txBody>
      </p:sp>
      <p:pic>
        <p:nvPicPr>
          <p:cNvPr id="534" name="Google Shape;534;p49"/>
          <p:cNvPicPr preferRelativeResize="0"/>
          <p:nvPr/>
        </p:nvPicPr>
        <p:blipFill rotWithShape="1">
          <a:blip r:embed="rId4">
            <a:alphaModFix/>
          </a:blip>
          <a:srcRect/>
          <a:stretch/>
        </p:blipFill>
        <p:spPr>
          <a:xfrm>
            <a:off x="3958389" y="3706832"/>
            <a:ext cx="4535906" cy="2646506"/>
          </a:xfrm>
          <a:prstGeom prst="rect">
            <a:avLst/>
          </a:prstGeom>
          <a:noFill/>
          <a:ln>
            <a:noFill/>
          </a:ln>
        </p:spPr>
      </p:pic>
      <p:sp>
        <p:nvSpPr>
          <p:cNvPr id="535" name="Google Shape;535;p49"/>
          <p:cNvSpPr/>
          <p:nvPr/>
        </p:nvSpPr>
        <p:spPr>
          <a:xfrm>
            <a:off x="0" y="6317357"/>
            <a:ext cx="8494295" cy="58473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sz="1600" b="0" i="0" u="none" strike="noStrike" cap="none">
                <a:solidFill>
                  <a:schemeClr val="dk1"/>
                </a:solidFill>
                <a:latin typeface="Times New Roman"/>
                <a:ea typeface="Times New Roman"/>
                <a:cs typeface="Times New Roman"/>
                <a:sym typeface="Times New Roman"/>
              </a:rPr>
              <a:t>Здание-чайник в Китае. Константин Иванов | 16 май 2014https://thearchitect.pro/ru/news/5506-Zdaniechajnik_v_Kitae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52"/>
          <p:cNvSpPr txBox="1">
            <a:spLocks noGrp="1"/>
          </p:cNvSpPr>
          <p:nvPr>
            <p:ph type="title"/>
          </p:nvPr>
        </p:nvSpPr>
        <p:spPr>
          <a:xfrm>
            <a:off x="879231" y="142387"/>
            <a:ext cx="10515600" cy="46721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Times New Roman"/>
              <a:buNone/>
            </a:pPr>
            <a:r>
              <a:rPr sz="2800" b="1">
                <a:latin typeface="Times New Roman"/>
                <a:ea typeface="Times New Roman"/>
                <a:cs typeface="Times New Roman"/>
                <a:sym typeface="Times New Roman"/>
              </a:rPr>
              <a:t>ФОЙДАЛАНИЛГАН АДАБИЁТЛАР РЎЙХАТИ</a:t>
            </a:r>
          </a:p>
        </p:txBody>
      </p:sp>
      <p:sp>
        <p:nvSpPr>
          <p:cNvPr id="541" name="Google Shape;541;p52"/>
          <p:cNvSpPr/>
          <p:nvPr/>
        </p:nvSpPr>
        <p:spPr>
          <a:xfrm>
            <a:off x="304800" y="609600"/>
            <a:ext cx="11664462" cy="480131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1. Суюнов Д.Х., Холбаев Б.А. Лойиҳа бошқаруви: услуб ва стандартлар. Ўқув қўлланма. 2021. – 208 б.</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2. Harold Kerzner PMI. Project ManageMent. A Systems Approach to Planning, Scheduling, and Controlling Published by John Wiley &amp; Sons, Inc., Hoboken, New Jersey. Published simultaneously in Canada, 2017, p. 840</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3. Joseph W. Weiss, Robert K. Wysocki, «Пять стадий управления проектом. Практическое руко-водство по планированию и реализации» -http://financepro.ru</a:t>
            </a: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4. Rohrbeck R. Corporate Foresight. Towards a Maturity Model for the Future Orientation of a Firm // Springer-Verlag Berlin Heidelberg,  2011. – 220</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5. A Guide to the Project Management Body of Knowledge (PMBOK® Guide) – Seventh Edition and The Standard for Project Management (ENGLISH) Seventh edition</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6. Harvard Business Review Project Management Handbook: How to Launch, Lead, and Sponsor Successful Projects (HBR Handbooks) Paperback – October 19, 2021.</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7. Разу М.Л. Управление проектом. Основы проектного управления: учебник.- М.:КНОРУС, 2006. - 768 с.</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8. Просницкий А. Самоучитель “Управление проектами в Microsoft Project Server 2010”. Киев, Казань, Красноярск, Рига, Санкт-Петербург, Львов, Черновцы, Ивано-Франковск, 2011. 249 с.</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9. http://lmsoft.ru/expertise/projectmanagement/</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10. https://www.simplypsychology.org/maslow.html</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a:solidFill>
                  <a:schemeClr val="dk1"/>
                </a:solidFill>
                <a:latin typeface="Times New Roman"/>
                <a:ea typeface="Times New Roman"/>
                <a:cs typeface="Times New Roman"/>
                <a:sym typeface="Times New Roman"/>
              </a:rPr>
              <a:t>11. http://lmsoft.ru/expertise/projectmanagement/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p53"/>
          <p:cNvSpPr txBox="1"/>
          <p:nvPr/>
        </p:nvSpPr>
        <p:spPr>
          <a:xfrm>
            <a:off x="689502" y="3013501"/>
            <a:ext cx="10684042"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sz="4800" b="1" i="0" u="none" strike="noStrike" cap="none">
                <a:solidFill>
                  <a:schemeClr val="dk1"/>
                </a:solidFill>
                <a:latin typeface="Times New Roman"/>
                <a:ea typeface="Times New Roman"/>
                <a:cs typeface="Times New Roman"/>
                <a:sym typeface="Times New Roman"/>
              </a:rPr>
              <a:t>ЭЪТИБОРИНГИЗ УЧУН РАХМАТ</a:t>
            </a: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5553</Words>
  <Application>Microsoft Office PowerPoint</Application>
  <PresentationFormat>Широкоэкранный</PresentationFormat>
  <Paragraphs>320</Paragraphs>
  <Slides>50</Slides>
  <Notes>50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50</vt:i4>
      </vt:variant>
    </vt:vector>
  </HeadingPairs>
  <TitlesOfParts>
    <vt:vector size="56" baseType="lpstr">
      <vt:lpstr>Arial</vt:lpstr>
      <vt:lpstr>Calibri</vt:lpstr>
      <vt:lpstr>Noto Sans Symbols</vt:lpstr>
      <vt:lpstr>Times New Roman</vt:lpstr>
      <vt:lpstr>Office Theme</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1</cp:revision>
  <dcterms:created xsi:type="dcterms:W3CDTF">2022-09-05T04:35:49Z</dcterms:created>
  <dcterms:modified xsi:type="dcterms:W3CDTF">2023-10-24T05:45:21Z</dcterms:modified>
</cp:coreProperties>
</file>