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9"/>
  </p:notesMasterIdLst>
  <p:sldIdLst>
    <p:sldId id="256" r:id="rId2"/>
    <p:sldId id="257" r:id="rId3"/>
    <p:sldId id="258" r:id="rId4"/>
    <p:sldId id="260" r:id="rId5"/>
    <p:sldId id="259" r:id="rId6"/>
    <p:sldId id="261" r:id="rId7"/>
    <p:sldId id="342" r:id="rId8"/>
    <p:sldId id="264" r:id="rId9"/>
    <p:sldId id="345" r:id="rId10"/>
    <p:sldId id="268" r:id="rId11"/>
    <p:sldId id="269" r:id="rId12"/>
    <p:sldId id="272" r:id="rId13"/>
    <p:sldId id="273" r:id="rId14"/>
    <p:sldId id="276" r:id="rId15"/>
    <p:sldId id="280" r:id="rId16"/>
    <p:sldId id="284" r:id="rId17"/>
    <p:sldId id="340" r:id="rId18"/>
    <p:sldId id="277" r:id="rId19"/>
    <p:sldId id="278" r:id="rId20"/>
    <p:sldId id="285" r:id="rId21"/>
    <p:sldId id="286" r:id="rId22"/>
    <p:sldId id="287" r:id="rId23"/>
    <p:sldId id="343" r:id="rId24"/>
    <p:sldId id="290" r:id="rId25"/>
    <p:sldId id="281" r:id="rId26"/>
    <p:sldId id="291" r:id="rId27"/>
    <p:sldId id="282" r:id="rId28"/>
    <p:sldId id="274" r:id="rId29"/>
    <p:sldId id="292" r:id="rId30"/>
    <p:sldId id="293" r:id="rId31"/>
    <p:sldId id="288" r:id="rId32"/>
    <p:sldId id="289" r:id="rId33"/>
    <p:sldId id="275" r:id="rId34"/>
    <p:sldId id="271" r:id="rId35"/>
    <p:sldId id="265" r:id="rId36"/>
    <p:sldId id="266" r:id="rId37"/>
    <p:sldId id="267" r:id="rId38"/>
    <p:sldId id="262" r:id="rId39"/>
    <p:sldId id="263" r:id="rId40"/>
    <p:sldId id="310" r:id="rId41"/>
    <p:sldId id="315" r:id="rId42"/>
    <p:sldId id="316" r:id="rId43"/>
    <p:sldId id="319" r:id="rId44"/>
    <p:sldId id="317" r:id="rId45"/>
    <p:sldId id="318" r:id="rId46"/>
    <p:sldId id="311" r:id="rId47"/>
    <p:sldId id="331" r:id="rId48"/>
    <p:sldId id="332" r:id="rId49"/>
    <p:sldId id="333" r:id="rId50"/>
    <p:sldId id="334" r:id="rId51"/>
    <p:sldId id="312" r:id="rId52"/>
    <p:sldId id="335" r:id="rId53"/>
    <p:sldId id="336" r:id="rId54"/>
    <p:sldId id="337" r:id="rId55"/>
    <p:sldId id="338" r:id="rId56"/>
    <p:sldId id="339" r:id="rId57"/>
    <p:sldId id="313" r:id="rId58"/>
    <p:sldId id="329" r:id="rId59"/>
    <p:sldId id="330" r:id="rId60"/>
    <p:sldId id="347" r:id="rId61"/>
    <p:sldId id="299" r:id="rId62"/>
    <p:sldId id="300" r:id="rId63"/>
    <p:sldId id="298" r:id="rId64"/>
    <p:sldId id="294" r:id="rId65"/>
    <p:sldId id="270" r:id="rId66"/>
    <p:sldId id="301" r:id="rId67"/>
    <p:sldId id="295" r:id="rId68"/>
    <p:sldId id="302" r:id="rId69"/>
    <p:sldId id="303" r:id="rId70"/>
    <p:sldId id="314" r:id="rId71"/>
    <p:sldId id="304" r:id="rId72"/>
    <p:sldId id="305" r:id="rId73"/>
    <p:sldId id="306" r:id="rId74"/>
    <p:sldId id="344" r:id="rId75"/>
    <p:sldId id="308" r:id="rId76"/>
    <p:sldId id="307" r:id="rId77"/>
    <p:sldId id="296" r:id="rId7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78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944671-FD27-41E3-A8BB-50469A4D4C16}" type="datetimeFigureOut">
              <a:rPr lang="en-US" smtClean="0"/>
              <a:t>10/24/2023</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A85080-03E5-45A0-A5BE-98A678722092}" type="slidenum">
              <a:rPr lang="en-US" smtClean="0"/>
              <a:t>‹#›</a:t>
            </a:fld>
            <a:endParaRPr lang="en-US"/>
          </a:p>
        </p:txBody>
      </p:sp>
    </p:spTree>
    <p:extLst>
      <p:ext uri="{BB962C8B-B14F-4D97-AF65-F5344CB8AC3E}">
        <p14:creationId xmlns:p14="http://schemas.microsoft.com/office/powerpoint/2010/main" val="4279320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dirty="0"/>
          </a:p>
        </p:txBody>
      </p:sp>
      <p:sp>
        <p:nvSpPr>
          <p:cNvPr id="4" name="Номер слайда 3"/>
          <p:cNvSpPr>
            <a:spLocks noGrp="1"/>
          </p:cNvSpPr>
          <p:nvPr>
            <p:ph type="sldNum" sz="quarter" idx="10"/>
          </p:nvPr>
        </p:nvSpPr>
        <p:spPr/>
        <p:txBody>
          <a:bodyPr/>
          <a:lstStyle/>
          <a:p>
            <a:fld id="{ACA85080-03E5-45A0-A5BE-98A678722092}" type="slidenum">
              <a:rPr lang="en-US" smtClean="0"/>
              <a:t>17</a:t>
            </a:fld>
            <a:endParaRPr lang="en-US"/>
          </a:p>
        </p:txBody>
      </p:sp>
    </p:spTree>
    <p:extLst>
      <p:ext uri="{BB962C8B-B14F-4D97-AF65-F5344CB8AC3E}">
        <p14:creationId xmlns:p14="http://schemas.microsoft.com/office/powerpoint/2010/main" val="40991906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dirty="0"/>
          </a:p>
        </p:txBody>
      </p:sp>
      <p:sp>
        <p:nvSpPr>
          <p:cNvPr id="4" name="Номер слайда 3"/>
          <p:cNvSpPr>
            <a:spLocks noGrp="1"/>
          </p:cNvSpPr>
          <p:nvPr>
            <p:ph type="sldNum" sz="quarter" idx="10"/>
          </p:nvPr>
        </p:nvSpPr>
        <p:spPr/>
        <p:txBody>
          <a:bodyPr/>
          <a:lstStyle/>
          <a:p>
            <a:fld id="{ACA85080-03E5-45A0-A5BE-98A678722092}" type="slidenum">
              <a:rPr lang="en-US" smtClean="0"/>
              <a:t>39</a:t>
            </a:fld>
            <a:endParaRPr lang="en-US"/>
          </a:p>
        </p:txBody>
      </p:sp>
    </p:spTree>
    <p:extLst>
      <p:ext uri="{BB962C8B-B14F-4D97-AF65-F5344CB8AC3E}">
        <p14:creationId xmlns:p14="http://schemas.microsoft.com/office/powerpoint/2010/main" val="3021570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dirty="0"/>
          </a:p>
        </p:txBody>
      </p:sp>
      <p:sp>
        <p:nvSpPr>
          <p:cNvPr id="4" name="Номер слайда 3"/>
          <p:cNvSpPr>
            <a:spLocks noGrp="1"/>
          </p:cNvSpPr>
          <p:nvPr>
            <p:ph type="sldNum" sz="quarter" idx="10"/>
          </p:nvPr>
        </p:nvSpPr>
        <p:spPr/>
        <p:txBody>
          <a:bodyPr/>
          <a:lstStyle/>
          <a:p>
            <a:fld id="{ACA85080-03E5-45A0-A5BE-98A678722092}" type="slidenum">
              <a:rPr lang="en-US" smtClean="0"/>
              <a:t>40</a:t>
            </a:fld>
            <a:endParaRPr lang="en-US"/>
          </a:p>
        </p:txBody>
      </p:sp>
    </p:spTree>
    <p:extLst>
      <p:ext uri="{BB962C8B-B14F-4D97-AF65-F5344CB8AC3E}">
        <p14:creationId xmlns:p14="http://schemas.microsoft.com/office/powerpoint/2010/main" val="2240896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5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1" name="Google Shape;581;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51527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35071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98192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8140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6"/>
          <p:cNvSpPr>
            <a:spLocks noGrp="1"/>
          </p:cNvSpPr>
          <p:nvPr>
            <p:ph type="dt" sz="half" idx="10"/>
          </p:nvPr>
        </p:nvSpPr>
        <p:spPr/>
        <p:txBody>
          <a:bodyPr/>
          <a:lstStyle/>
          <a:p>
            <a:fld id="{05E35630-4BFD-4F5B-B964-D087A3C4162E}" type="datetimeFigureOut">
              <a:rPr lang="en-US" smtClean="0"/>
              <a:t>10/24/2023</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680325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Дата 2"/>
          <p:cNvSpPr>
            <a:spLocks noGrp="1"/>
          </p:cNvSpPr>
          <p:nvPr>
            <p:ph type="dt" sz="half" idx="10"/>
          </p:nvPr>
        </p:nvSpPr>
        <p:spPr/>
        <p:txBody>
          <a:bodyPr/>
          <a:lstStyle/>
          <a:p>
            <a:fld id="{05E35630-4BFD-4F5B-B964-D087A3C4162E}" type="datetimeFigureOut">
              <a:rPr lang="en-US" smtClean="0"/>
              <a:t>10/24/2023</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91059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5E35630-4BFD-4F5B-B964-D087A3C4162E}" type="datetimeFigureOut">
              <a:rPr lang="en-US" smtClean="0"/>
              <a:t>10/24/2023</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7864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876325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665163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804668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69042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435A2F-F299-4957-8E3E-5AF995132067}" type="slidenum">
              <a:rPr lang="en-US" smtClean="0"/>
              <a:t>‹#›</a:t>
            </a:fld>
            <a:endParaRPr lang="en-US"/>
          </a:p>
        </p:txBody>
      </p:sp>
    </p:spTree>
    <p:extLst>
      <p:ext uri="{BB962C8B-B14F-4D97-AF65-F5344CB8AC3E}">
        <p14:creationId xmlns:p14="http://schemas.microsoft.com/office/powerpoint/2010/main" val="4115638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79935" y="370925"/>
            <a:ext cx="10832123" cy="3108543"/>
          </a:xfrm>
          <a:prstGeom prst="rect">
            <a:avLst/>
          </a:prstGeom>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Course Name: FUNDAMENTALS OF PROJECT MANAGEMENT</a:t>
            </a:r>
          </a:p>
          <a:p>
            <a:pPr algn="ctr"/>
            <a:r>
              <a:rPr lang="uz-Cyrl-UZ" sz="2800" b="1" dirty="0">
                <a:solidFill>
                  <a:srgbClr val="002060"/>
                </a:solidFill>
                <a:latin typeface="Times New Roman" panose="02020603050405020304" pitchFamily="18" charset="0"/>
                <a:cs typeface="Times New Roman" panose="02020603050405020304" pitchFamily="18" charset="0"/>
              </a:rPr>
              <a:t>Курс номи: ЛОЙИҲА БОШҚАРУВИ АСОСЛАРИ </a:t>
            </a:r>
          </a:p>
          <a:p>
            <a:pPr algn="ctr"/>
            <a:endParaRPr lang="uz-Cyrl-UZ" sz="2800" b="1" dirty="0">
              <a:solidFill>
                <a:srgbClr val="FF0000"/>
              </a:solidFill>
              <a:latin typeface="Times New Roman" panose="02020603050405020304" pitchFamily="18" charset="0"/>
              <a:cs typeface="Times New Roman" panose="02020603050405020304" pitchFamily="18" charset="0"/>
            </a:endParaRPr>
          </a:p>
          <a:p>
            <a:pPr algn="ctr"/>
            <a:r>
              <a:rPr lang="en-US" sz="2800" b="1" dirty="0">
                <a:solidFill>
                  <a:srgbClr val="FF0000"/>
                </a:solidFill>
                <a:latin typeface="Times New Roman" panose="02020603050405020304" pitchFamily="18" charset="0"/>
                <a:cs typeface="Times New Roman" panose="02020603050405020304" pitchFamily="18" charset="0"/>
              </a:rPr>
              <a:t>DEVELOPMENT TRENDS OF PROJECT MANAGEMENT IN THE WORLD AND OUR COUNTRY</a:t>
            </a:r>
          </a:p>
          <a:p>
            <a:pPr algn="ctr"/>
            <a:r>
              <a:rPr lang="uz-Cyrl-UZ" sz="2800" b="1" dirty="0">
                <a:solidFill>
                  <a:srgbClr val="002060"/>
                </a:solidFill>
                <a:latin typeface="Times New Roman" panose="02020603050405020304" pitchFamily="18" charset="0"/>
                <a:cs typeface="Times New Roman" panose="02020603050405020304" pitchFamily="18" charset="0"/>
              </a:rPr>
              <a:t>ЖАҲОН ВА МАМЛАКАТИМИЗДА ЛОЙИҲАЛАРНИ БОШҚАРИШНИНГ РИВОЖЛАНИШ ТЕНДЕНЦИЯЛАРИ</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974121" y="3717995"/>
            <a:ext cx="4243755" cy="1077218"/>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Topic</a:t>
            </a:r>
            <a:r>
              <a:rPr lang="uz-Cyrl-UZ" sz="3200" b="1" dirty="0">
                <a:solidFill>
                  <a:srgbClr val="002060"/>
                </a:solidFill>
                <a:latin typeface="Times New Roman" panose="02020603050405020304" pitchFamily="18" charset="0"/>
                <a:cs typeface="Times New Roman" panose="02020603050405020304" pitchFamily="18" charset="0"/>
              </a:rPr>
              <a:t> (Мавзу)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2</a:t>
            </a:r>
          </a:p>
          <a:p>
            <a:pPr algn="ctr"/>
            <a:r>
              <a:rPr lang="en-US" sz="3200" b="1" dirty="0">
                <a:solidFill>
                  <a:srgbClr val="FF0000"/>
                </a:solidFill>
                <a:latin typeface="Times New Roman" panose="02020603050405020304" pitchFamily="18" charset="0"/>
                <a:cs typeface="Times New Roman" panose="02020603050405020304" pitchFamily="18" charset="0"/>
              </a:rPr>
              <a:t>Week</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Хафта</a:t>
            </a:r>
            <a:r>
              <a:rPr lang="en-US" sz="3200" b="1" dirty="0">
                <a:solidFill>
                  <a:srgbClr val="002060"/>
                </a:solidFill>
                <a:latin typeface="Times New Roman" panose="02020603050405020304" pitchFamily="18" charset="0"/>
                <a:cs typeface="Times New Roman" panose="02020603050405020304" pitchFamily="18" charset="0"/>
              </a:rPr>
              <a:t>)</a:t>
            </a:r>
            <a:r>
              <a:rPr lang="uz-Cyrl-UZ" sz="3200" b="1" dirty="0">
                <a:solidFill>
                  <a:srgbClr val="002060"/>
                </a:solidFill>
                <a:latin typeface="Times New Roman" panose="02020603050405020304" pitchFamily="18" charset="0"/>
                <a:cs typeface="Times New Roman" panose="02020603050405020304" pitchFamily="18" charset="0"/>
              </a:rPr>
              <a:t>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2</a:t>
            </a:r>
            <a:endParaRPr lang="en-US" sz="3200" dirty="0"/>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2862131" y="5272267"/>
            <a:ext cx="6467733" cy="523220"/>
          </a:xfrm>
          <a:prstGeom prst="rect">
            <a:avLst/>
          </a:prstGeom>
        </p:spPr>
        <p:txBody>
          <a:bodyPr wrap="none">
            <a:spAutoFit/>
          </a:bodyPr>
          <a:lstStyle/>
          <a:p>
            <a:r>
              <a:rPr lang="en-US" sz="2800" b="1" dirty="0">
                <a:solidFill>
                  <a:srgbClr val="002060"/>
                </a:solidFill>
                <a:latin typeface="Times New Roman" panose="02020603050405020304" pitchFamily="18" charset="0"/>
                <a:cs typeface="Times New Roman" panose="02020603050405020304" pitchFamily="18" charset="0"/>
              </a:rPr>
              <a:t>PhD, </a:t>
            </a:r>
            <a:r>
              <a:rPr lang="uz-Cyrl-UZ" sz="2800" b="1" dirty="0">
                <a:solidFill>
                  <a:srgbClr val="002060"/>
                </a:solidFill>
                <a:latin typeface="Times New Roman" panose="02020603050405020304" pitchFamily="18" charset="0"/>
                <a:cs typeface="Times New Roman" panose="02020603050405020304" pitchFamily="18" charset="0"/>
              </a:rPr>
              <a:t>dosent Alimov Bakhodir Batirovich</a:t>
            </a:r>
            <a:endParaRPr lang="ru-RU" sz="2800" dirty="0"/>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0308" y="1749477"/>
            <a:ext cx="11406553" cy="3108543"/>
          </a:xfrm>
          <a:prstGeom prst="rect">
            <a:avLst/>
          </a:prstGeom>
        </p:spPr>
        <p:txBody>
          <a:bodyPr wrap="square">
            <a:spAutoFit/>
          </a:bodyPr>
          <a:lstStyle/>
          <a:p>
            <a:pPr indent="539750" algn="just"/>
            <a:r>
              <a:rPr lang="uz-Cyrl-UZ" sz="2800" dirty="0">
                <a:latin typeface="Times New Roman" panose="02020603050405020304" pitchFamily="18" charset="0"/>
                <a:cs typeface="Times New Roman" panose="02020603050405020304" pitchFamily="18" charset="0"/>
              </a:rPr>
              <a:t>2.1.Лойиҳа бошқарувини амалиётда қўллаш тенденциялари, лойиҳани бошқариш фанини стандартлаштириш ва ривожлантириш</a:t>
            </a:r>
          </a:p>
          <a:p>
            <a:pPr indent="539750" algn="just"/>
            <a:r>
              <a:rPr lang="uz-Cyrl-UZ" sz="2800" dirty="0">
                <a:latin typeface="Times New Roman" panose="02020603050405020304" pitchFamily="18" charset="0"/>
                <a:cs typeface="Times New Roman" panose="02020603050405020304" pitchFamily="18" charset="0"/>
              </a:rPr>
              <a:t>2.2.Лойиҳа бошқаруви соҳасидаги профессионал уюшмалар</a:t>
            </a:r>
          </a:p>
          <a:p>
            <a:pPr indent="539750" algn="just"/>
            <a:r>
              <a:rPr lang="uz-Cyrl-UZ" sz="2800" dirty="0">
                <a:latin typeface="Times New Roman" panose="02020603050405020304" pitchFamily="18" charset="0"/>
                <a:cs typeface="Times New Roman" panose="02020603050405020304" pitchFamily="18" charset="0"/>
              </a:rPr>
              <a:t>2.3.Лойиҳа бошқаруви бўйича мутахассисларнинг халқаро сертификати</a:t>
            </a:r>
          </a:p>
          <a:p>
            <a:pPr indent="539750" algn="just"/>
            <a:r>
              <a:rPr lang="uz-Cyrl-UZ" sz="2800" dirty="0">
                <a:latin typeface="Times New Roman" panose="02020603050405020304" pitchFamily="18" charset="0"/>
                <a:cs typeface="Times New Roman" panose="02020603050405020304" pitchFamily="18" charset="0"/>
              </a:rPr>
              <a:t>2.4.Лойиҳаларни бошқариш соҳасидаги ташкилотларнинг етуклигини баҳолаш</a:t>
            </a:r>
          </a:p>
        </p:txBody>
      </p:sp>
      <p:sp>
        <p:nvSpPr>
          <p:cNvPr id="8" name="TextBox 7"/>
          <p:cNvSpPr txBox="1"/>
          <p:nvPr/>
        </p:nvSpPr>
        <p:spPr>
          <a:xfrm>
            <a:off x="5416062" y="977894"/>
            <a:ext cx="1793631" cy="646331"/>
          </a:xfrm>
          <a:prstGeom prst="rect">
            <a:avLst/>
          </a:prstGeom>
          <a:noFill/>
        </p:spPr>
        <p:txBody>
          <a:bodyPr wrap="square" rtlCol="0">
            <a:spAutoFit/>
          </a:bodyPr>
          <a:lstStyle/>
          <a:p>
            <a:pPr algn="ctr"/>
            <a:r>
              <a:rPr lang="uz-Cyrl-UZ" sz="3600" b="1" dirty="0">
                <a:latin typeface="Times New Roman" panose="02020603050405020304" pitchFamily="18" charset="0"/>
                <a:cs typeface="Times New Roman" panose="02020603050405020304" pitchFamily="18" charset="0"/>
              </a:rPr>
              <a:t>РЕЖА</a:t>
            </a:r>
            <a:endParaRPr lang="en-US"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2128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1337" y="2998925"/>
            <a:ext cx="8153401" cy="3539430"/>
          </a:xfrm>
          <a:prstGeom prst="rect">
            <a:avLst/>
          </a:prstGeom>
        </p:spPr>
        <p:txBody>
          <a:bodyPr wrap="square">
            <a:spAutoFit/>
          </a:bodyPr>
          <a:lstStyle/>
          <a:p>
            <a:pPr indent="363538" algn="ctr"/>
            <a:r>
              <a:rPr lang="uz-Cyrl-UZ" sz="2800" dirty="0">
                <a:latin typeface="Times New Roman" panose="02020603050405020304" pitchFamily="18" charset="0"/>
                <a:cs typeface="Times New Roman" panose="02020603050405020304" pitchFamily="18" charset="0"/>
              </a:rPr>
              <a:t>Лойиҳа бошқаруви интизомининг ривожланиши спирал шаклида ифодаланиши мумкин (1-расм), у учта ўзаро боғлиқ жараённи бирлаштиради: амалий тажрибани ишлаб чиқиш ва тўплаш (энг яхши тажрибалар), илғор тажрибаларни умумлаштириш ва стандартлаштириш, қўллашни кенгайтириш. Соҳалар ва стандартлаштирилган ёндашувларни мослаштиришдан иборат.</a:t>
            </a:r>
          </a:p>
        </p:txBody>
      </p:sp>
      <p:sp>
        <p:nvSpPr>
          <p:cNvPr id="4" name="Прямоугольник 3">
            <a:extLst>
              <a:ext uri="{FF2B5EF4-FFF2-40B4-BE49-F238E27FC236}">
                <a16:creationId xmlns:a16="http://schemas.microsoft.com/office/drawing/2014/main" id="{84C52F95-3348-4305-8938-AB9E0A0181C8}"/>
              </a:ext>
            </a:extLst>
          </p:cNvPr>
          <p:cNvSpPr/>
          <p:nvPr/>
        </p:nvSpPr>
        <p:spPr>
          <a:xfrm>
            <a:off x="451337" y="507287"/>
            <a:ext cx="11271740" cy="2246769"/>
          </a:xfrm>
          <a:prstGeom prst="rect">
            <a:avLst/>
          </a:prstGeom>
        </p:spPr>
        <p:txBody>
          <a:bodyPr wrap="square">
            <a:spAutoFit/>
          </a:bodyPr>
          <a:lstStyle/>
          <a:p>
            <a:pPr indent="363538" algn="ctr"/>
            <a:r>
              <a:rPr lang="uz-Cyrl-UZ" sz="2800" dirty="0">
                <a:latin typeface="Times New Roman" panose="02020603050405020304" pitchFamily="18" charset="0"/>
                <a:cs typeface="Times New Roman" panose="02020603050405020304" pitchFamily="18" charset="0"/>
              </a:rPr>
              <a:t>Дунё олимлари фикри: “Лойиҳа бошқаруви энди мустақил бошқарув интизоми сифатида тан олинди”. Лойиҳа бошқаруви ривожланган эллик йил ичида нафақат унинг қўлланилиши доираси сезиларли даражада кенгайди, балки лойиҳа менежерларига ёрдам бериш учун изчил усул ва воситалар доираси ишлаб чиқилди.</a:t>
            </a:r>
          </a:p>
        </p:txBody>
      </p:sp>
    </p:spTree>
    <p:extLst>
      <p:ext uri="{BB962C8B-B14F-4D97-AF65-F5344CB8AC3E}">
        <p14:creationId xmlns:p14="http://schemas.microsoft.com/office/powerpoint/2010/main" val="281853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7553" y="1158969"/>
            <a:ext cx="11476893" cy="3416320"/>
          </a:xfrm>
          <a:prstGeom prst="rect">
            <a:avLst/>
          </a:prstGeom>
        </p:spPr>
        <p:txBody>
          <a:bodyPr wrap="square">
            <a:spAutoFit/>
          </a:bodyPr>
          <a:lstStyle/>
          <a:p>
            <a:pPr indent="539750" algn="ctr"/>
            <a:r>
              <a:rPr lang="uz-Cyrl-UZ" sz="2400" dirty="0">
                <a:latin typeface="Times New Roman" panose="02020603050405020304" pitchFamily="18" charset="0"/>
                <a:cs typeface="Times New Roman" panose="02020603050405020304" pitchFamily="18" charset="0"/>
              </a:rPr>
              <a:t>Лойиҳа бошқаруви соҳасидаги биринчи ишланмалар мураккаб, йирик лойиҳалар ва дастурларни бошқаришнинг аниқ амалий муаммоларини ҳал қилиш зарурати натижасида пайдо бўлди. Ва бугунги кунда лойиҳаларни бошқариш усуллари ва воситаларини ишлаб чиқиш амалий тажрибага асосланади. Лойиҳа бошқаруви интизомини ривожлантиришда илғор тажрибаларни тўплаш, уларни умумлаштириш ва стандартлаштириш жараёнлари муҳим рол ўйнайди. Бироқ, турли соҳаларда ва муайян лойиҳаларда лойиҳаларни бошқариш усуллари ва воситаларини қўллаш учун менежерлар уларни такомиллаштириш ва мослаштиришлари керак, бу эса ўз навбатида янги усуллар ва воситаларни ишлаб чиқишга олиб келади.</a:t>
            </a:r>
          </a:p>
        </p:txBody>
      </p:sp>
    </p:spTree>
    <p:extLst>
      <p:ext uri="{BB962C8B-B14F-4D97-AF65-F5344CB8AC3E}">
        <p14:creationId xmlns:p14="http://schemas.microsoft.com/office/powerpoint/2010/main" val="2675648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16523" y="0"/>
            <a:ext cx="11359661" cy="830997"/>
          </a:xfrm>
          <a:prstGeom prst="rect">
            <a:avLst/>
          </a:prstGeom>
        </p:spPr>
        <p:txBody>
          <a:bodyPr wrap="square">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ЛОЙИҲА БОШҚАРУВИ </a:t>
            </a:r>
            <a:r>
              <a:rPr lang="uz-Cyrl-UZ" sz="2400" b="1" dirty="0">
                <a:solidFill>
                  <a:srgbClr val="002060"/>
                </a:solidFill>
                <a:latin typeface="Times New Roman" panose="02020603050405020304" pitchFamily="18" charset="0"/>
                <a:cs typeface="Times New Roman" panose="02020603050405020304" pitchFamily="18" charset="0"/>
              </a:rPr>
              <a:t>АСОСЛАРИ </a:t>
            </a:r>
            <a:r>
              <a:rPr lang="en-US" sz="2400" b="1" dirty="0">
                <a:solidFill>
                  <a:srgbClr val="002060"/>
                </a:solidFill>
                <a:latin typeface="Times New Roman" panose="02020603050405020304" pitchFamily="18" charset="0"/>
                <a:cs typeface="Times New Roman" panose="02020603050405020304" pitchFamily="18" charset="0"/>
              </a:rPr>
              <a:t>ФАНИНИНГ РИВОЖЛАНИШ ЖАРАЁНЛАРИ ЦИКЛИ</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3962" y="852302"/>
            <a:ext cx="7517576" cy="5270625"/>
          </a:xfrm>
          <a:prstGeom prst="rect">
            <a:avLst/>
          </a:prstGeom>
        </p:spPr>
      </p:pic>
      <p:sp>
        <p:nvSpPr>
          <p:cNvPr id="2" name="Прямоугольник 1">
            <a:extLst>
              <a:ext uri="{FF2B5EF4-FFF2-40B4-BE49-F238E27FC236}">
                <a16:creationId xmlns:a16="http://schemas.microsoft.com/office/drawing/2014/main" id="{93EE018C-71AC-4AF3-BA22-7C8624AB1CBF}"/>
              </a:ext>
            </a:extLst>
          </p:cNvPr>
          <p:cNvSpPr/>
          <p:nvPr/>
        </p:nvSpPr>
        <p:spPr>
          <a:xfrm>
            <a:off x="0" y="6122927"/>
            <a:ext cx="9144000" cy="646331"/>
          </a:xfrm>
          <a:prstGeom prst="rect">
            <a:avLst/>
          </a:prstGeom>
        </p:spPr>
        <p:txBody>
          <a:bodyPr wrap="square">
            <a:spAutoFit/>
          </a:bodyPr>
          <a:lstStyle/>
          <a:p>
            <a:pPr algn="ctr"/>
            <a:r>
              <a:rPr lang="ru-RU" sz="1200" dirty="0">
                <a:latin typeface="Times New Roman" panose="02020603050405020304" pitchFamily="18" charset="0"/>
                <a:cs typeface="Times New Roman" panose="02020603050405020304" pitchFamily="18" charset="0"/>
              </a:rPr>
              <a:t>Управление проектами. Фундаментальный курс</a:t>
            </a:r>
            <a:r>
              <a:rPr lang="en-US" sz="1200" dirty="0">
                <a:latin typeface="Times New Roman" panose="02020603050405020304" pitchFamily="18" charset="0"/>
                <a:cs typeface="Times New Roman" panose="02020603050405020304" pitchFamily="18" charset="0"/>
              </a:rPr>
              <a:t>. </a:t>
            </a:r>
            <a:r>
              <a:rPr lang="ru-RU" sz="1200" dirty="0">
                <a:latin typeface="Times New Roman" panose="02020603050405020304" pitchFamily="18" charset="0"/>
                <a:cs typeface="Times New Roman" panose="02020603050405020304" pitchFamily="18" charset="0"/>
              </a:rPr>
              <a:t>© Национальный исследовательский университет «Высшая школа экономики», кафедра управления проектами, 2013</a:t>
            </a:r>
            <a:r>
              <a:rPr lang="en-US" sz="1200" dirty="0">
                <a:latin typeface="Times New Roman" panose="02020603050405020304" pitchFamily="18" charset="0"/>
                <a:cs typeface="Times New Roman" panose="02020603050405020304" pitchFamily="18" charset="0"/>
              </a:rPr>
              <a:t>. </a:t>
            </a:r>
            <a:r>
              <a:rPr lang="ru-RU" sz="1200" dirty="0">
                <a:latin typeface="Times New Roman" panose="02020603050405020304" pitchFamily="18" charset="0"/>
                <a:cs typeface="Times New Roman" panose="02020603050405020304" pitchFamily="18" charset="0"/>
              </a:rPr>
              <a:t>© Оформление. Издательский дом Высшей школы экономики, 201</a:t>
            </a:r>
            <a:r>
              <a:rPr lang="en-US" sz="1200" dirty="0">
                <a:latin typeface="Times New Roman" panose="02020603050405020304" pitchFamily="18" charset="0"/>
                <a:cs typeface="Times New Roman" panose="02020603050405020304" pitchFamily="18" charset="0"/>
              </a:rPr>
              <a:t>. https://royallib.com/read/kollektiv_avtorov/upravlenie_proektami_fundamentalniy_kurs.html</a:t>
            </a:r>
          </a:p>
        </p:txBody>
      </p:sp>
    </p:spTree>
    <p:extLst>
      <p:ext uri="{BB962C8B-B14F-4D97-AF65-F5344CB8AC3E}">
        <p14:creationId xmlns:p14="http://schemas.microsoft.com/office/powerpoint/2010/main" val="2640470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06DB37E8-F610-921F-092C-60CDD855D42C}"/>
              </a:ext>
            </a:extLst>
          </p:cNvPr>
          <p:cNvSpPr/>
          <p:nvPr/>
        </p:nvSpPr>
        <p:spPr>
          <a:xfrm>
            <a:off x="603738" y="1312985"/>
            <a:ext cx="10984523" cy="31886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Бозорларда рақобатнинг ривожланиши, истеъмолчиларнинг маҳсулот ва хизматлар сифатига бўлган талабларининг ортиши ва шунга мос равишда ташкилотларнинг маҳсулот қатори, ишлаб чиқариш технологиялари ва маркетингида доимий ўзгаришларни амалга оширишга бўлган эҳтиёжи ортиб бораётган шароитда лойиҳаларни бошқаришнинг аҳамияти сезиларли даражада ортиб бормоқда. Сўнгги йилларда лойиҳаларни бошқариш методологиясини қўллаш соҳаси сезиларли даражада кенгайди.</a:t>
            </a:r>
            <a:endParaRPr lang="ru-RU" sz="2400" dirty="0"/>
          </a:p>
        </p:txBody>
      </p:sp>
    </p:spTree>
    <p:extLst>
      <p:ext uri="{BB962C8B-B14F-4D97-AF65-F5344CB8AC3E}">
        <p14:creationId xmlns:p14="http://schemas.microsoft.com/office/powerpoint/2010/main" val="1506558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B3E277FB-E3C5-BB5D-F0E0-746AA9D2B0A0}"/>
              </a:ext>
            </a:extLst>
          </p:cNvPr>
          <p:cNvSpPr/>
          <p:nvPr/>
        </p:nvSpPr>
        <p:spPr>
          <a:xfrm>
            <a:off x="726830" y="914400"/>
            <a:ext cx="10738339" cy="3563815"/>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Лойиҳани бошқариш усулларини ахборот тизимларини ишлаб чиқиш ва жорий этиш, бизнесни қайта ташкил этиш, маркетинг кампаниялари, ходимларни ривожлантириш дастурлари ва бошқа кўплаб тадбирларда қўллаш кўплаб ташкилотларга таниш бўлди. Ушбу ёндашувларни қўллашнинг янги йўналишлари қаторига йирик давлат лойиҳа ва дастурлари ҳам, кичик ва ўрта бизнес соҳасидаги кичик лойиҳалар ҳам киради. Анъанавий жараёнга йўналтирилган ишлаб чиқариш ва бошқарув тизимига эга бўлган тобора кўпроқ корхоналар ўзларининг ривожланиш жараёнлари самарадорлигини ошириш учун лойиҳаларни бошқариш тизимларини жорий қилишни бошлайдилар.</a:t>
            </a:r>
            <a:endParaRPr lang="ru-RU" sz="2200" dirty="0"/>
          </a:p>
        </p:txBody>
      </p:sp>
    </p:spTree>
    <p:extLst>
      <p:ext uri="{BB962C8B-B14F-4D97-AF65-F5344CB8AC3E}">
        <p14:creationId xmlns:p14="http://schemas.microsoft.com/office/powerpoint/2010/main" val="18381314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582127B-E932-BB93-3239-BF71080C438C}"/>
              </a:ext>
            </a:extLst>
          </p:cNvPr>
          <p:cNvSpPr/>
          <p:nvPr/>
        </p:nvSpPr>
        <p:spPr>
          <a:xfrm>
            <a:off x="668215" y="1008183"/>
            <a:ext cx="10855570" cy="342313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Бироқ, муваффақиятсиз лойиҳалар сони сезиларли даражада қолмоқда. Бошланган лойиҳаларнинг кўп қисми белгиланган муддат ва бюджетдан ташқарида якунланади, тўлиқ белгиланган мақсадларга эришмайди ёки умуман тугалланмайди. Бу фактлар шуни кўрсатадики, бир томондан, лойиҳаларни бошқариш назариясининг ривожланиши ва уни қўллаш амалиёти ўртасида тафовут мавжуд бўлса, иккинчи томондан, лойиҳа бошқарувини қўллашнинг янги соҳалари усулларни янада ривожлантириш ва мослаштиришни талаб қилади.</a:t>
            </a:r>
            <a:endParaRPr lang="ru-RU" sz="2400" dirty="0"/>
          </a:p>
        </p:txBody>
      </p:sp>
    </p:spTree>
    <p:extLst>
      <p:ext uri="{BB962C8B-B14F-4D97-AF65-F5344CB8AC3E}">
        <p14:creationId xmlns:p14="http://schemas.microsoft.com/office/powerpoint/2010/main" val="1012964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582127B-E932-BB93-3239-BF71080C438C}"/>
              </a:ext>
            </a:extLst>
          </p:cNvPr>
          <p:cNvSpPr/>
          <p:nvPr/>
        </p:nvSpPr>
        <p:spPr>
          <a:xfrm>
            <a:off x="668215" y="1008183"/>
            <a:ext cx="10855570" cy="342313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indent="363538" algn="ctr"/>
            <a:r>
              <a:rPr lang="uz-Cyrl-UZ" sz="2400" dirty="0">
                <a:latin typeface="Times New Roman" panose="02020603050405020304" pitchFamily="18" charset="0"/>
                <a:cs typeface="Times New Roman" panose="02020603050405020304" pitchFamily="18" charset="0"/>
              </a:rPr>
              <a:t>Кейинчалик режада лойиҳа бошқарув асослари фанини стандартлаштириш ва ривожлантириш йўналишида ҳам, уларни амалий қўллаш соҳаларини кенгайтириш йўналишида ҳам дунёда ва мамлакатимизда лойиҳа бошқарувининг ривожланиш тенденциялар ва ёндашувлар кўриб чиқилади. Лойиҳа бошқарувини ривожлантиришда муҳим рол ўйнайдиган лойиҳаларни бошқариш нуқтаи назаридан профессионал уюшмалар фаолиятига алоҳида бўлим бағишланган.</a:t>
            </a:r>
          </a:p>
        </p:txBody>
      </p:sp>
    </p:spTree>
    <p:extLst>
      <p:ext uri="{BB962C8B-B14F-4D97-AF65-F5344CB8AC3E}">
        <p14:creationId xmlns:p14="http://schemas.microsoft.com/office/powerpoint/2010/main" val="1074051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674258"/>
            <a:ext cx="12192000" cy="1384995"/>
          </a:xfrm>
          <a:prstGeom prst="rect">
            <a:avLst/>
          </a:prstGeom>
        </p:spPr>
        <p:txBody>
          <a:bodyPr wrap="square">
            <a:spAutoFit/>
          </a:bodyPr>
          <a:lstStyle/>
          <a:p>
            <a:pPr algn="ctr"/>
            <a:r>
              <a:rPr lang="en-US" sz="2800" b="1" dirty="0">
                <a:latin typeface="Times New Roman" panose="02020603050405020304" pitchFamily="18" charset="0"/>
                <a:cs typeface="Times New Roman" panose="02020603050405020304" pitchFamily="18" charset="0"/>
              </a:rPr>
              <a:t>ЛОЙИҲА БОШҚАРУВИНИ АМАЛИЙ ҚЎЛЛАШ ТЕНДЕНЦИЯЛАРИ, ЛОЙИҲА БОШҚАР</a:t>
            </a:r>
            <a:r>
              <a:rPr lang="uz-Cyrl-UZ" sz="2800" b="1" dirty="0">
                <a:latin typeface="Times New Roman" panose="02020603050405020304" pitchFamily="18" charset="0"/>
                <a:cs typeface="Times New Roman" panose="02020603050405020304" pitchFamily="18" charset="0"/>
              </a:rPr>
              <a:t>УВИ АСОСЛАРИ</a:t>
            </a:r>
            <a:r>
              <a:rPr lang="en-US" sz="2800" b="1" dirty="0">
                <a:latin typeface="Times New Roman" panose="02020603050405020304" pitchFamily="18" charset="0"/>
                <a:cs typeface="Times New Roman" panose="02020603050405020304" pitchFamily="18" charset="0"/>
              </a:rPr>
              <a:t> ФАНИНИ СТАНДАРТЛАШТИРИШ ВА РИВОЖЛАНТИРИШ</a:t>
            </a:r>
          </a:p>
        </p:txBody>
      </p:sp>
    </p:spTree>
    <p:extLst>
      <p:ext uri="{BB962C8B-B14F-4D97-AF65-F5344CB8AC3E}">
        <p14:creationId xmlns:p14="http://schemas.microsoft.com/office/powerpoint/2010/main" val="1363723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87C46983-8423-41AD-8EB3-AA09DB98000E}"/>
              </a:ext>
            </a:extLst>
          </p:cNvPr>
          <p:cNvSpPr/>
          <p:nvPr/>
        </p:nvSpPr>
        <p:spPr>
          <a:xfrm>
            <a:off x="392723" y="2164975"/>
            <a:ext cx="8634046" cy="4524315"/>
          </a:xfrm>
          <a:prstGeom prst="rect">
            <a:avLst/>
          </a:prstGeom>
        </p:spPr>
        <p:txBody>
          <a:bodyPr wrap="square">
            <a:spAutoFit/>
          </a:bodyPr>
          <a:lstStyle/>
          <a:p>
            <a:pPr indent="539750" algn="just"/>
            <a:r>
              <a:rPr lang="uz-Cyrl-UZ" sz="2400" b="1" dirty="0">
                <a:latin typeface="Times New Roman" panose="02020603050405020304" pitchFamily="18" charset="0"/>
                <a:cs typeface="Times New Roman" panose="02020603050405020304" pitchFamily="18" charset="0"/>
              </a:rPr>
              <a:t>Лойиҳани бошқариш кўламини кенгайтириш.</a:t>
            </a:r>
            <a:r>
              <a:rPr lang="uz-Cyrl-UZ" sz="2400" dirty="0">
                <a:latin typeface="Times New Roman" panose="02020603050405020304" pitchFamily="18" charset="0"/>
                <a:cs typeface="Times New Roman" panose="02020603050405020304" pitchFamily="18" charset="0"/>
              </a:rPr>
              <a:t> Лойиҳани бошқариш усуллари бугунги кунда нафақат йирик комплекс лойиҳалар, қурилиш ва муҳандислик, лойиҳага йўналтирилган ишлаб чиқариш, юқори рақобатбардош, юқори технологияли саноат каби анъанавий соҳаларда, балки корхона ривожланишини бошқариш учун деярли барча соҳаларда қўлланилади. Тадбирлар, оммавий ахборот воситаларидаги ижодий лойиҳалар, сиёсий ва ижтимоий лойиҳалар ҳам шулар жумласидандир. Лойиҳаларни бошқариш усулларини қўллаш йирик компанияларнинг ваколати бўлиб қолди, ўрта ва кичик бизнес ҳам ушбу ёндашувлардан фойдалана бошлади ва мутахассисларни тайёрламоқда.</a:t>
            </a:r>
          </a:p>
        </p:txBody>
      </p:sp>
      <p:sp>
        <p:nvSpPr>
          <p:cNvPr id="3" name="Прямоугольник 2">
            <a:extLst>
              <a:ext uri="{FF2B5EF4-FFF2-40B4-BE49-F238E27FC236}">
                <a16:creationId xmlns:a16="http://schemas.microsoft.com/office/drawing/2014/main" id="{851115BE-4767-E711-585E-9102ABB8916A}"/>
              </a:ext>
            </a:extLst>
          </p:cNvPr>
          <p:cNvSpPr/>
          <p:nvPr/>
        </p:nvSpPr>
        <p:spPr>
          <a:xfrm>
            <a:off x="392723" y="199292"/>
            <a:ext cx="11388970" cy="169984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indent="539750" algn="ctr"/>
            <a:r>
              <a:rPr lang="uz-Cyrl-UZ" sz="2200" dirty="0">
                <a:latin typeface="Times New Roman" panose="02020603050405020304" pitchFamily="18" charset="0"/>
                <a:cs typeface="Times New Roman" panose="02020603050405020304" pitchFamily="18" charset="0"/>
              </a:rPr>
              <a:t>Лойиҳани бошқариш амалиётидаги ўзгаришлар лойиҳаларни бошқариш усуллари қўлланиладиган бошқарув объектлари доирасини кенгайтириш билан ҳам, лойиҳаларнинг хусусиятларини ва уларни амалга ошириш усулларини ҳисобга олган ҳолда такомиллаштирилган ёки янги усуллар ва воситалардан фойдаланиш билан боғлиқ амалга оширилади.</a:t>
            </a:r>
          </a:p>
        </p:txBody>
      </p:sp>
    </p:spTree>
    <p:extLst>
      <p:ext uri="{BB962C8B-B14F-4D97-AF65-F5344CB8AC3E}">
        <p14:creationId xmlns:p14="http://schemas.microsoft.com/office/powerpoint/2010/main" val="1830275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FC44A02B-ED05-3147-75B6-4783F4243A95}"/>
              </a:ext>
            </a:extLst>
          </p:cNvPr>
          <p:cNvSpPr/>
          <p:nvPr/>
        </p:nvSpPr>
        <p:spPr>
          <a:xfrm>
            <a:off x="3024553" y="633044"/>
            <a:ext cx="8745415" cy="279595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539750" algn="ctr"/>
            <a:r>
              <a:rPr lang="uz-Cyrl-UZ" sz="2400" dirty="0">
                <a:latin typeface="Times New Roman" panose="02020603050405020304" pitchFamily="18" charset="0"/>
                <a:cs typeface="Times New Roman" panose="02020603050405020304" pitchFamily="18" charset="0"/>
              </a:rPr>
              <a:t>Давлат органлари томонидан ҳам лойиҳаларни бошқаришга қизиқиш ортиб бормоқда. Лойиҳага йўналтирилган усуллар индивидуал лойиҳаларни бошқаришда ҳам, мақсадли дастурлар даражасида ҳам қўлланилади. Давлат секторида амалга оширилаётган лойиҳа ва дастурлар анъанавий лойиҳаларни бошқариш усулларини такомиллаштириш ва мослаштиришни талаб қилувчи қатор хусусиятларга эга.</a:t>
            </a:r>
          </a:p>
        </p:txBody>
      </p:sp>
      <p:sp>
        <p:nvSpPr>
          <p:cNvPr id="4" name="Прямоугольник 3">
            <a:extLst>
              <a:ext uri="{FF2B5EF4-FFF2-40B4-BE49-F238E27FC236}">
                <a16:creationId xmlns:a16="http://schemas.microsoft.com/office/drawing/2014/main" id="{A958623F-B880-4206-4D36-AF805DD91AD5}"/>
              </a:ext>
            </a:extLst>
          </p:cNvPr>
          <p:cNvSpPr/>
          <p:nvPr/>
        </p:nvSpPr>
        <p:spPr>
          <a:xfrm>
            <a:off x="316524" y="3980601"/>
            <a:ext cx="8745415" cy="2244355"/>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indent="539750" algn="ctr"/>
            <a:r>
              <a:rPr lang="uz-Cyrl-UZ" sz="2400" dirty="0">
                <a:latin typeface="Times New Roman" panose="02020603050405020304" pitchFamily="18" charset="0"/>
                <a:cs typeface="Times New Roman" panose="02020603050405020304" pitchFamily="18" charset="0"/>
              </a:rPr>
              <a:t>Дунёнинг бир қатор мамлакатларида давлат ва давлат бошқаруви органлари лойиҳаларни бошқариш методологиясида давлатнинг самарали ривожланишини таъминлашнинг муҳим воситасини кўрди ва лойиҳаларни бошқариш соҳасида миллий салоҳиятни шакллантиришни эълон қилди.</a:t>
            </a:r>
          </a:p>
        </p:txBody>
      </p:sp>
    </p:spTree>
    <p:extLst>
      <p:ext uri="{BB962C8B-B14F-4D97-AF65-F5344CB8AC3E}">
        <p14:creationId xmlns:p14="http://schemas.microsoft.com/office/powerpoint/2010/main" val="3798867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5830" y="442695"/>
            <a:ext cx="11500339" cy="4493538"/>
          </a:xfrm>
          <a:prstGeom prst="rect">
            <a:avLst/>
          </a:prstGeom>
        </p:spPr>
        <p:txBody>
          <a:bodyPr wrap="square">
            <a:spAutoFit/>
          </a:bodyPr>
          <a:lstStyle/>
          <a:p>
            <a:pPr algn="ctr"/>
            <a:r>
              <a:rPr lang="uz-Cyrl-UZ" sz="2200" b="1" dirty="0">
                <a:latin typeface="Times New Roman" panose="02020603050405020304" pitchFamily="18" charset="0"/>
                <a:cs typeface="Times New Roman" panose="02020603050405020304" pitchFamily="18" charset="0"/>
              </a:rPr>
              <a:t>ЛОЙИҲА МЕНЕЖЕРИНИНГ РОЛИНИ ЎЗГАРТИРИШ</a:t>
            </a:r>
          </a:p>
          <a:p>
            <a:pPr algn="ctr"/>
            <a:endParaRPr lang="uz-Cyrl-UZ" sz="2200" b="1" dirty="0">
              <a:latin typeface="Times New Roman" panose="02020603050405020304" pitchFamily="18" charset="0"/>
              <a:cs typeface="Times New Roman" panose="02020603050405020304" pitchFamily="18" charset="0"/>
            </a:endParaRPr>
          </a:p>
          <a:p>
            <a:pPr indent="539750" algn="just"/>
            <a:r>
              <a:rPr lang="uz-Cyrl-UZ" sz="2200" dirty="0">
                <a:latin typeface="Times New Roman" panose="02020603050405020304" pitchFamily="18" charset="0"/>
                <a:cs typeface="Times New Roman" panose="02020603050405020304" pitchFamily="18" charset="0"/>
              </a:rPr>
              <a:t>Амалда ўзини намоён қиладиган муҳим тенденция - бу лойиҳа менежери ролининг ўзгариши. Бунинг сабаби, лойиҳани бошқариш объекти сифатида таърифлаш тобора мураккаблашиб бормоқда.</a:t>
            </a:r>
          </a:p>
          <a:p>
            <a:pPr indent="539750" algn="just"/>
            <a:r>
              <a:rPr lang="uz-Cyrl-UZ" sz="2200" dirty="0">
                <a:latin typeface="Times New Roman" panose="02020603050405020304" pitchFamily="18" charset="0"/>
                <a:cs typeface="Times New Roman" panose="02020603050405020304" pitchFamily="18" charset="0"/>
              </a:rPr>
              <a:t>Сўнгги йилларда мақсадларни белгилаш ва лойиҳалар муваффақияти мезонларини шакллантиришга ёндашувлар сезиларли даражада ўзгарди. Агар 1990-йилларнинг ўрталарида кўпгина лойиҳаларнинг мақсадлари лойиҳа доирасида яратилган маҳсулотга (активга, тизимга) қўйиладиган талаблар кўринишида шакллантирилган бўлса ва муваффақият мезонлари шунга мос равишда “ўз вақтида, ўз ўрнида” шартларида шакллантирилган бўлса, бюджет, спецификацияга мувофиқ, бугунги кунда аксарият ташкилотлар лойиҳа мақсадлари ва муваффақият мезонларини бизнеснинг стратегик мақсадларига эришиш билан боғлашга ва лойиҳанинг барча асосий иштирокчиларининг манфаатларини ҳисобга олишга интилади. </a:t>
            </a:r>
          </a:p>
        </p:txBody>
      </p:sp>
      <p:sp>
        <p:nvSpPr>
          <p:cNvPr id="4" name="TextBox 3">
            <a:extLst>
              <a:ext uri="{FF2B5EF4-FFF2-40B4-BE49-F238E27FC236}">
                <a16:creationId xmlns:a16="http://schemas.microsoft.com/office/drawing/2014/main" id="{232FAB5F-C5D3-3F34-457D-BEE6A33BA785}"/>
              </a:ext>
            </a:extLst>
          </p:cNvPr>
          <p:cNvSpPr txBox="1"/>
          <p:nvPr/>
        </p:nvSpPr>
        <p:spPr>
          <a:xfrm>
            <a:off x="199291" y="5067945"/>
            <a:ext cx="8170985" cy="1446550"/>
          </a:xfrm>
          <a:prstGeom prst="rect">
            <a:avLst/>
          </a:prstGeom>
          <a:noFill/>
        </p:spPr>
        <p:txBody>
          <a:bodyPr wrap="square">
            <a:spAutoFit/>
          </a:bodyPr>
          <a:lstStyle/>
          <a:p>
            <a:pPr algn="ctr"/>
            <a:r>
              <a:rPr lang="uz-Cyrl-UZ" sz="2200" dirty="0">
                <a:solidFill>
                  <a:srgbClr val="00B050"/>
                </a:solidFill>
                <a:latin typeface="Times New Roman" panose="02020603050405020304" pitchFamily="18" charset="0"/>
                <a:cs typeface="Times New Roman" panose="02020603050405020304" pitchFamily="18" charset="0"/>
              </a:rPr>
              <a:t>Натижада, нафақат лойиҳаларнинг кўлами ва муддатлари, балки лойиҳа менежерининг роли, унинг масъулияти ва менежернинг ваколатига ҳамда лойиҳани амалга оширишни ташкил этишга бўлган талаблари ҳам ўзгаради. </a:t>
            </a:r>
            <a:endParaRPr lang="ru-RU" sz="2200" dirty="0">
              <a:solidFill>
                <a:srgbClr val="00B050"/>
              </a:solidFill>
            </a:endParaRPr>
          </a:p>
        </p:txBody>
      </p:sp>
    </p:spTree>
    <p:extLst>
      <p:ext uri="{BB962C8B-B14F-4D97-AF65-F5344CB8AC3E}">
        <p14:creationId xmlns:p14="http://schemas.microsoft.com/office/powerpoint/2010/main" val="30538117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9615" y="485565"/>
            <a:ext cx="11312769" cy="4154984"/>
          </a:xfrm>
          <a:prstGeom prst="rect">
            <a:avLst/>
          </a:prstGeom>
        </p:spPr>
        <p:txBody>
          <a:bodyPr wrap="square">
            <a:spAutoFit/>
          </a:bodyPr>
          <a:lstStyle/>
          <a:p>
            <a:pPr indent="539750" algn="ctr"/>
            <a:r>
              <a:rPr lang="uz-Cyrl-UZ" sz="2200" b="1" dirty="0">
                <a:latin typeface="Times New Roman" panose="02020603050405020304" pitchFamily="18" charset="0"/>
                <a:cs typeface="Times New Roman" panose="02020603050405020304" pitchFamily="18" charset="0"/>
              </a:rPr>
              <a:t>ЛОЙИҲАЛАР, ДАСТУРЛАР, ЛОЙИҲА ПОРТФЕЛЛАРИНИ КОМПЛЕКС БОШҚАРИШ</a:t>
            </a:r>
          </a:p>
          <a:p>
            <a:pPr indent="539750" algn="ctr"/>
            <a:endParaRPr lang="uz-Cyrl-UZ" sz="2200" b="1" dirty="0">
              <a:latin typeface="Times New Roman" panose="02020603050405020304" pitchFamily="18" charset="0"/>
              <a:cs typeface="Times New Roman" panose="02020603050405020304" pitchFamily="18" charset="0"/>
            </a:endParaRPr>
          </a:p>
          <a:p>
            <a:pPr indent="539750" algn="ctr"/>
            <a:r>
              <a:rPr lang="uz-Cyrl-UZ" sz="2200" dirty="0">
                <a:latin typeface="Times New Roman" panose="02020603050405020304" pitchFamily="18" charset="0"/>
                <a:cs typeface="Times New Roman" panose="02020603050405020304" pitchFamily="18" charset="0"/>
              </a:rPr>
              <a:t>Масалан, компаниянинг бизнес мақсадларига эришиш билан боғлиқ кўрсаткичлар билан лойиҳа мақсадлари ва муваффақият мезонларини белгилаш лойиҳанинг вақт доирасини активларни ишлатиш босқичига ўтказади ва лойиҳа иштирокчиларини нафақат активни яратиш билан боғлиқ, балки лойиҳага жалб қилади. Бироқ, компанияда стратегик ва лойиҳа бошқарувини интеграциялаш муаммосини фақат индивидуал лойиҳалар даражасида мақсадларни уйғунлаштириш орқали тўлиқ ҳал қилиш мумкин эмас. Самарали лойиҳаларни бошқариш тизимини яратиш учун дастурлар ва лойиҳа портфеллари даражасида бошқарувни таъминлаш керак. Ушбу эҳтиёж дастурлар ва лойиҳа портфелларини бошқариш назарияси ва воситаларининг фаол ривожланишига сабаб бўлди.</a:t>
            </a:r>
          </a:p>
        </p:txBody>
      </p:sp>
    </p:spTree>
    <p:extLst>
      <p:ext uri="{BB962C8B-B14F-4D97-AF65-F5344CB8AC3E}">
        <p14:creationId xmlns:p14="http://schemas.microsoft.com/office/powerpoint/2010/main" val="1529327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2738" y="173906"/>
            <a:ext cx="11746523" cy="2554545"/>
          </a:xfrm>
          <a:prstGeom prst="rect">
            <a:avLst/>
          </a:prstGeom>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АҚШ Лойиҳаларни бошқариш институти </a:t>
            </a:r>
            <a:r>
              <a:rPr lang="en-US" sz="2000" dirty="0">
                <a:latin typeface="Times New Roman" panose="02020603050405020304" pitchFamily="18" charset="0"/>
                <a:cs typeface="Times New Roman" panose="02020603050405020304" pitchFamily="18" charset="0"/>
              </a:rPr>
              <a:t>(PMI) </a:t>
            </a:r>
            <a:r>
              <a:rPr lang="uz-Cyrl-UZ" sz="2000" dirty="0">
                <a:latin typeface="Times New Roman" panose="02020603050405020304" pitchFamily="18" charset="0"/>
                <a:cs typeface="Times New Roman" panose="02020603050405020304" pitchFamily="18" charset="0"/>
              </a:rPr>
              <a:t>томонидан олиб борилган тадқиқотлар доирасида давлат секторида</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қурилишда, мудофаа секторида ва автомобил саноатида лойиҳаларни бошқаришнинг ихтисослаштирилган стандартлари ишлаб чиқилган ва нашр этилган.</a:t>
            </a:r>
          </a:p>
          <a:p>
            <a:pPr indent="539750" algn="just"/>
            <a:r>
              <a:rPr lang="uz-Cyrl-UZ" sz="2000" dirty="0">
                <a:latin typeface="Times New Roman" panose="02020603050405020304" pitchFamily="18" charset="0"/>
                <a:cs typeface="Times New Roman" panose="02020603050405020304" pitchFamily="18" charset="0"/>
              </a:rPr>
              <a:t>Лойиҳани бошқаришнинг бизнесни бошқариш усуллари ва воситаларининг ягона тизимига интеграциялашуви методологияни ишлаб чиқишда ва ривожланиш дастурлари ва лойиҳалар портфеллари даражасида бошқарув стандартларини ишлаб чиқишда, шунингдек, бизнес фаолиятини баҳолашнинг интеграциялашган моделларини ишлаб чиқишда намоён бўлди. Лойиҳани бошқариш соҳасидаги компаниянинг етуклиги.</a:t>
            </a:r>
          </a:p>
        </p:txBody>
      </p:sp>
      <p:sp>
        <p:nvSpPr>
          <p:cNvPr id="3" name="Прямоугольник 2"/>
          <p:cNvSpPr/>
          <p:nvPr/>
        </p:nvSpPr>
        <p:spPr>
          <a:xfrm>
            <a:off x="257913" y="5673968"/>
            <a:ext cx="8593010" cy="826478"/>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000" b="1" dirty="0">
                <a:solidFill>
                  <a:schemeClr val="tx1"/>
                </a:solidFill>
                <a:latin typeface="Times New Roman" panose="02020603050405020304" pitchFamily="18" charset="0"/>
                <a:cs typeface="Times New Roman" panose="02020603050405020304" pitchFamily="18" charset="0"/>
              </a:rPr>
              <a:t>ЖАМОА ВА ЛОЙИҲАНИНГ АСОСИЙ ИШТИРОКЧИЛАРИ САМАРАДОРЛИГИНИ ОШИРИШ</a:t>
            </a:r>
            <a:r>
              <a:rPr lang="en-US" sz="2000" b="1" dirty="0">
                <a:solidFill>
                  <a:schemeClr val="tx1"/>
                </a:solidFill>
                <a:latin typeface="Times New Roman" panose="02020603050405020304" pitchFamily="18" charset="0"/>
                <a:cs typeface="Times New Roman" panose="02020603050405020304" pitchFamily="18" charset="0"/>
              </a:rPr>
              <a:t>.</a:t>
            </a:r>
          </a:p>
        </p:txBody>
      </p:sp>
      <p:sp>
        <p:nvSpPr>
          <p:cNvPr id="4" name="Прямоугольник 3"/>
          <p:cNvSpPr/>
          <p:nvPr/>
        </p:nvSpPr>
        <p:spPr>
          <a:xfrm>
            <a:off x="257913" y="4743365"/>
            <a:ext cx="8593010" cy="778203"/>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b="1" dirty="0">
                <a:solidFill>
                  <a:schemeClr val="tx1"/>
                </a:solidFill>
                <a:latin typeface="Times New Roman" panose="02020603050405020304" pitchFamily="18" charset="0"/>
                <a:cs typeface="Times New Roman" panose="02020603050405020304" pitchFamily="18" charset="0"/>
              </a:rPr>
              <a:t>АНЪАНАВИЙ УСУЛЛАР ВА БОШҚАРУВ ВОСИТАЛАРИНИ ИНДИВИДУАЛ ЛОЙИҲАЛАР ДАРАЖАСИДА ИШЛАБ ЧИҚИШ;</a:t>
            </a: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57913" y="3858273"/>
            <a:ext cx="8593010" cy="732692"/>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b="1" dirty="0">
                <a:solidFill>
                  <a:schemeClr val="tx1"/>
                </a:solidFill>
                <a:latin typeface="Times New Roman" panose="02020603050405020304" pitchFamily="18" charset="0"/>
                <a:cs typeface="Times New Roman" panose="02020603050405020304" pitchFamily="18" charset="0"/>
              </a:rPr>
              <a:t>ЛОЙИҲА БОШҚАРУВИ ВА СТРАТЕГИК БОШҚАРУВНИНГ ИНТЕГРАЦИЯСИ;</a:t>
            </a: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257913" y="2845683"/>
            <a:ext cx="11699631" cy="860189"/>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000" b="1" dirty="0">
                <a:solidFill>
                  <a:schemeClr val="tx1"/>
                </a:solidFill>
                <a:latin typeface="Times New Roman" panose="02020603050405020304" pitchFamily="18" charset="0"/>
                <a:cs typeface="Times New Roman" panose="02020603050405020304" pitchFamily="18" charset="0"/>
              </a:rPr>
              <a:t>ЛОЙИҲАНИ БОШҚАРИШ НАЗАРИЯСИНИ ТАДҚИҚ ҚИЛИШ ВА РИВОЖЛАНТИРИШНИНГ АСОСИЙ ЙЎНАЛИШЛАРИНИ УЧТА ЙЎНАЛИШГА АЖРАТИШ МУМКИН</a:t>
            </a:r>
            <a:r>
              <a:rPr lang="en-US" sz="2000" b="1"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200326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B0F32F59-2213-9E5E-DEE4-57158A300730}"/>
              </a:ext>
            </a:extLst>
          </p:cNvPr>
          <p:cNvSpPr/>
          <p:nvPr/>
        </p:nvSpPr>
        <p:spPr>
          <a:xfrm>
            <a:off x="398584" y="422030"/>
            <a:ext cx="11383107" cy="4067908"/>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бошқаруви ва стратегик менежментнинг компанияда интеграциялашуви билан боғлиқ тадқиқотларда лойиҳалар компаниянинг стратегик мақсадларига эришишнинг асосий воситаси сифатида қаралади ва лойиҳа менежерининг масъулияти ҳамда ваколати унинг бизнес мақсадларига эришиш билан боғлиқ. Ушбу тадқиқотлар стратегия, лойиҳалар портфели ва индивидуал лойиҳалар даражасида шакллантирилган муваффақиятнинг мақсадлари ва мезонларини уйғунлаштириш масалаларига бағишланган. Шундан келиб чиққан ҳолда, ташкилий тузилмага, иштирокчиларнинг ролларига (шу жумладан компаниянинг юқори раҳбариятига) ва мақсадларни белгилашнинг барча даражаларида бошқарув жараёнларига қўйиладиган талаблар аниқланади.</a:t>
            </a:r>
            <a:endParaRPr lang="ru-RU" sz="2400" dirty="0"/>
          </a:p>
        </p:txBody>
      </p:sp>
    </p:spTree>
    <p:extLst>
      <p:ext uri="{BB962C8B-B14F-4D97-AF65-F5344CB8AC3E}">
        <p14:creationId xmlns:p14="http://schemas.microsoft.com/office/powerpoint/2010/main" val="32496827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87A1A289-9BD3-5C3C-572D-10141A2EC97C}"/>
              </a:ext>
            </a:extLst>
          </p:cNvPr>
          <p:cNvSpPr/>
          <p:nvPr/>
        </p:nvSpPr>
        <p:spPr>
          <a:xfrm>
            <a:off x="697523" y="1312986"/>
            <a:ext cx="10796954" cy="3074184"/>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Корпоратив даражадаги лойиҳа фаолиятини бошқариш (лойиҳаларни бошқариш) билан боғлиқ тадқиқот ва ишланмалар йўналиши фаол ривожланмоқда. У тегишли ташкилий тузилмани яратиш, лойиҳалар, дастурлар ва лойиҳа портфелларини бошқариш бўйича ташкилотда қабул қилинган тартиб ва ​​қоидаларни, лойиҳаларни амалга оширишни маъмурий ва ташкилий жиҳатдан қўллаб-қувватлашни ва юқори бошқарув даражасида лойиҳалар бўйича қарорларни қабул қилишни ўз ичига олади.</a:t>
            </a:r>
            <a:endParaRPr lang="ru-RU" sz="2400" dirty="0"/>
          </a:p>
        </p:txBody>
      </p:sp>
    </p:spTree>
    <p:extLst>
      <p:ext uri="{BB962C8B-B14F-4D97-AF65-F5344CB8AC3E}">
        <p14:creationId xmlns:p14="http://schemas.microsoft.com/office/powerpoint/2010/main" val="434740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3754" y="301512"/>
            <a:ext cx="11347938" cy="3816429"/>
          </a:xfrm>
          <a:prstGeom prst="rect">
            <a:avLst/>
          </a:prstGeom>
        </p:spPr>
        <p:txBody>
          <a:bodyPr wrap="square">
            <a:spAutoFit/>
          </a:bodyPr>
          <a:lstStyle/>
          <a:p>
            <a:pPr indent="539750" algn="ctr"/>
            <a:r>
              <a:rPr lang="uz-Cyrl-UZ" sz="2200" b="1" dirty="0">
                <a:latin typeface="Times New Roman" panose="02020603050405020304" pitchFamily="18" charset="0"/>
                <a:cs typeface="Times New Roman" panose="02020603050405020304" pitchFamily="18" charset="0"/>
              </a:rPr>
              <a:t>ЮҚОРИ НОАНИҚЛИК ШАРОИТИДА ЛОЙИҲАЛАРНИ БОШҚАРИШ УСУЛЛАРИ ВА ВОСИТАЛАРИНИ ИШЛАБ ЧИҚИШ</a:t>
            </a:r>
          </a:p>
          <a:p>
            <a:pPr indent="539750" algn="ctr"/>
            <a:endParaRPr lang="uz-Cyrl-UZ" sz="2200" b="1" dirty="0">
              <a:latin typeface="Times New Roman" panose="02020603050405020304" pitchFamily="18" charset="0"/>
              <a:cs typeface="Times New Roman" panose="02020603050405020304" pitchFamily="18" charset="0"/>
            </a:endParaRPr>
          </a:p>
          <a:p>
            <a:pPr indent="539750" algn="just"/>
            <a:r>
              <a:rPr lang="uz-Cyrl-UZ" sz="2200" dirty="0">
                <a:latin typeface="Times New Roman" panose="02020603050405020304" pitchFamily="18" charset="0"/>
                <a:cs typeface="Times New Roman" panose="02020603050405020304" pitchFamily="18" charset="0"/>
              </a:rPr>
              <a:t>Лойиҳани амалга ошириш соҳасидаги яна бир муҳим тенденция бизнес динамикаси ва ташқи муҳитда ҳам, компаниялар ичида ҳам ноаниқлик даражасининг ошиши ҳисобланади. Бу “очиқ” лойиҳаларнинг сезиларли сони мавжудлигига олиб келади. Анъанавий лойиҳалардан фарқли ўлароқ, “очиқ” лойиҳаларни бошлашда мижоз якуний маҳсулотга қўйиладиган талабларни, вақт ва бюджет чекловларини аниқ белгилашга қодир эмас ва ҳаракат қилмайди. “Очиқ” лойиҳанинг асосий иштирокчилари уни амалга ошириш жараёнида ушбу талаблар аниқланиши ва лойиҳани амалга ошириш режаларига тегишли ўзгартиришлар киритилишига тайёр. </a:t>
            </a:r>
          </a:p>
        </p:txBody>
      </p:sp>
      <p:sp>
        <p:nvSpPr>
          <p:cNvPr id="4" name="TextBox 3">
            <a:extLst>
              <a:ext uri="{FF2B5EF4-FFF2-40B4-BE49-F238E27FC236}">
                <a16:creationId xmlns:a16="http://schemas.microsoft.com/office/drawing/2014/main" id="{10B997B2-CAFB-84A1-87D9-BBB416589D25}"/>
              </a:ext>
            </a:extLst>
          </p:cNvPr>
          <p:cNvSpPr txBox="1"/>
          <p:nvPr/>
        </p:nvSpPr>
        <p:spPr>
          <a:xfrm>
            <a:off x="433754" y="4432830"/>
            <a:ext cx="7385538" cy="2123658"/>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“Очиқ” лойиҳаларни бошқариш менежердан кенгроқ ва мослашувчан воситалар тўплами ва бошқарув усулларидан фойдаланишни талаб қилади (масалан, ноаниқлик шароитида қарорларни тайёрлаш ва қабул қилиш, ўзгаришларни бошқариш, рискларни бошқариш, алоқа, молиявий ва иқтисодий моделлаштириш).</a:t>
            </a:r>
            <a:endParaRPr lang="ru-RU" sz="2200" dirty="0"/>
          </a:p>
        </p:txBody>
      </p:sp>
    </p:spTree>
    <p:extLst>
      <p:ext uri="{BB962C8B-B14F-4D97-AF65-F5344CB8AC3E}">
        <p14:creationId xmlns:p14="http://schemas.microsoft.com/office/powerpoint/2010/main" val="26131514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6523" y="3661680"/>
            <a:ext cx="7655169" cy="2123658"/>
          </a:xfrm>
          <a:prstGeom prst="rect">
            <a:avLst/>
          </a:prstGeom>
        </p:spPr>
        <p:txBody>
          <a:bodyPr wrap="square">
            <a:spAutoFit/>
          </a:bodyPr>
          <a:lstStyle/>
          <a:p>
            <a:pPr indent="539750" algn="just"/>
            <a:r>
              <a:rPr lang="uz-Cyrl-UZ" sz="2200" dirty="0">
                <a:latin typeface="Times New Roman" panose="02020603050405020304" pitchFamily="18" charset="0"/>
                <a:cs typeface="Times New Roman" panose="02020603050405020304" pitchFamily="18" charset="0"/>
              </a:rPr>
              <a:t>Лойиҳани бошқариш методологияси ва воситаларининг тармоқ ихтисослашуви сезиларли даражада ривожланмоқда. Лойиҳа бошқаруви соҳасидаги жаҳоннинг етакчи мутахассислари Рассел Арчибалд, Лин Кроуфорд ва бошқалар лойиҳаларни ягона таснифлаш ва лойиҳаларни бошқаришга ёндашувлар учун асос яратган асарларини нашр этдилар.</a:t>
            </a:r>
          </a:p>
        </p:txBody>
      </p:sp>
      <p:sp>
        <p:nvSpPr>
          <p:cNvPr id="5" name="Прямоугольник 4">
            <a:extLst>
              <a:ext uri="{FF2B5EF4-FFF2-40B4-BE49-F238E27FC236}">
                <a16:creationId xmlns:a16="http://schemas.microsoft.com/office/drawing/2014/main" id="{464CFFC8-9997-4E95-83DF-9CC71CF0F083}"/>
              </a:ext>
            </a:extLst>
          </p:cNvPr>
          <p:cNvSpPr/>
          <p:nvPr/>
        </p:nvSpPr>
        <p:spPr>
          <a:xfrm>
            <a:off x="539262" y="398583"/>
            <a:ext cx="11054861" cy="125437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БИЗНЕСНИНГ АМАЛИЙ ЭҲТИЁЖЛАРИДАН КЕЛИБ ЧИҚАДИГАН</a:t>
            </a:r>
            <a:r>
              <a:rPr lang="en-US" sz="2000" b="1" dirty="0">
                <a:latin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cs typeface="Times New Roman" panose="02020603050405020304" pitchFamily="18" charset="0"/>
              </a:rPr>
              <a:t>ЛОЙИҲАЛАРНИ БОШҚАРИШ СОҲАСИДАГИ ТАДҚИҚОТЛАРНИ</a:t>
            </a:r>
            <a:r>
              <a:rPr lang="en-US" sz="2000" b="1" dirty="0">
                <a:latin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cs typeface="Times New Roman" panose="02020603050405020304" pitchFamily="18" charset="0"/>
              </a:rPr>
              <a:t>РИВОЖЛАНТИРИШНИНГ АСОСИЙ ТЕНДЕНЦИЯЛАРИ ҚУЙИДАГИЛАРДАН ИБОРАТ:</a:t>
            </a:r>
          </a:p>
        </p:txBody>
      </p:sp>
      <p:sp>
        <p:nvSpPr>
          <p:cNvPr id="6" name="Прямоугольник 5">
            <a:extLst>
              <a:ext uri="{FF2B5EF4-FFF2-40B4-BE49-F238E27FC236}">
                <a16:creationId xmlns:a16="http://schemas.microsoft.com/office/drawing/2014/main" id="{5CB55C6F-6ED1-4883-9ECE-E3B6E96AE85D}"/>
              </a:ext>
            </a:extLst>
          </p:cNvPr>
          <p:cNvSpPr/>
          <p:nvPr/>
        </p:nvSpPr>
        <p:spPr>
          <a:xfrm>
            <a:off x="316523" y="2028089"/>
            <a:ext cx="5427785" cy="125437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МЕТОДОЛОГИЯ ВА ЛОЙИҲАЛАРНИ БОШҚАРИШ ВОСИТАЛАРИНИНГ ИХТИСОСЛАШУВИ</a:t>
            </a:r>
          </a:p>
        </p:txBody>
      </p:sp>
      <p:sp>
        <p:nvSpPr>
          <p:cNvPr id="7" name="Прямоугольник 6">
            <a:extLst>
              <a:ext uri="{FF2B5EF4-FFF2-40B4-BE49-F238E27FC236}">
                <a16:creationId xmlns:a16="http://schemas.microsoft.com/office/drawing/2014/main" id="{5C433E97-58F1-46CB-92AC-E0B48C6CF198}"/>
              </a:ext>
            </a:extLst>
          </p:cNvPr>
          <p:cNvSpPr/>
          <p:nvPr/>
        </p:nvSpPr>
        <p:spPr>
          <a:xfrm>
            <a:off x="6447692" y="2028089"/>
            <a:ext cx="5427785" cy="125437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ЛОЙИҲАНИ БОШҚАРИШ ВА УМУМАН БИЗНЕСНИ БОШҚАРИШ ЖАРАЁНЛАРИ ЎРТАСИДА ЯҚИНРОҚ БОҒЛИҚЛИК</a:t>
            </a:r>
          </a:p>
        </p:txBody>
      </p:sp>
      <p:sp>
        <p:nvSpPr>
          <p:cNvPr id="8" name="Стрелка: вниз 7">
            <a:extLst>
              <a:ext uri="{FF2B5EF4-FFF2-40B4-BE49-F238E27FC236}">
                <a16:creationId xmlns:a16="http://schemas.microsoft.com/office/drawing/2014/main" id="{201B0CE9-1ED7-4EAB-A55B-6F4DC3250B62}"/>
              </a:ext>
            </a:extLst>
          </p:cNvPr>
          <p:cNvSpPr/>
          <p:nvPr/>
        </p:nvSpPr>
        <p:spPr>
          <a:xfrm>
            <a:off x="2344615" y="1711568"/>
            <a:ext cx="1371600" cy="269632"/>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9" name="Стрелка: вниз 8">
            <a:extLst>
              <a:ext uri="{FF2B5EF4-FFF2-40B4-BE49-F238E27FC236}">
                <a16:creationId xmlns:a16="http://schemas.microsoft.com/office/drawing/2014/main" id="{185ADACD-8548-4DAF-B6B8-0A9A697EEC48}"/>
              </a:ext>
            </a:extLst>
          </p:cNvPr>
          <p:cNvSpPr/>
          <p:nvPr/>
        </p:nvSpPr>
        <p:spPr>
          <a:xfrm>
            <a:off x="8475784" y="1711568"/>
            <a:ext cx="1371600" cy="269632"/>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28789186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3755" y="410308"/>
            <a:ext cx="11324492" cy="3785652"/>
          </a:xfrm>
          <a:prstGeom prst="rect">
            <a:avLst/>
          </a:prstGeom>
        </p:spPr>
        <p:txBody>
          <a:bodyPr wrap="square">
            <a:spAutoFit/>
          </a:bodyPr>
          <a:lstStyle/>
          <a:p>
            <a:pPr indent="539750" algn="just"/>
            <a:r>
              <a:rPr lang="uz-Cyrl-UZ" sz="2400" dirty="0">
                <a:latin typeface="Times New Roman" panose="02020603050405020304" pitchFamily="18" charset="0"/>
                <a:cs typeface="Times New Roman" panose="02020603050405020304" pitchFamily="18" charset="0"/>
              </a:rPr>
              <a:t>Алоҳида лойиҳаларда бошқарув усуллари ва воситаларини ишлаб чиқиш бўйича тадқиқотлар ноаниқлик ва лойиҳа таваккалчилигининг кучайиши шароитида умуман лойиҳани режалаштиришда индивидуал ишларнинг параметрларини баҳолашнинг аниқлигини ошириш орқали бошқарув жараёнлари самарадорлигини оширишга қаратилган. Сўнгги йилларда кенг оммалашган лойиҳаларнинг бажарилишини режалаштириш ва мониторинг қилишнинг янги ёндашувига мисол сифатида ишлаб чиқувчилар қайта кўриб чиқишга ва ҳар томонлама ҳисобга олишга ҳаракат қилган танқидий занжирлар (</a:t>
            </a:r>
            <a:r>
              <a:rPr lang="en-US" sz="2400" dirty="0">
                <a:latin typeface="Times New Roman" panose="02020603050405020304" pitchFamily="18" charset="0"/>
                <a:cs typeface="Times New Roman" panose="02020603050405020304" pitchFamily="18" charset="0"/>
              </a:rPr>
              <a:t>Critical chain project management (CCPM)</a:t>
            </a:r>
            <a:r>
              <a:rPr lang="uz-Cyrl-UZ" sz="2400" dirty="0">
                <a:latin typeface="Times New Roman" panose="02020603050405020304" pitchFamily="18" charset="0"/>
                <a:cs typeface="Times New Roman" panose="02020603050405020304" pitchFamily="18" charset="0"/>
              </a:rPr>
              <a:t>) усули ҳисобланади. мақсадларни белгилаш ва режалаштириш омиллари (иштирокчиларнинг ташкилий хатти-ҳаракатидан қайта тақсимлаш хавфи жавобгарлигигача).</a:t>
            </a:r>
          </a:p>
        </p:txBody>
      </p:sp>
      <p:sp>
        <p:nvSpPr>
          <p:cNvPr id="4" name="TextBox 3">
            <a:extLst>
              <a:ext uri="{FF2B5EF4-FFF2-40B4-BE49-F238E27FC236}">
                <a16:creationId xmlns:a16="http://schemas.microsoft.com/office/drawing/2014/main" id="{70837F45-A8BB-5437-3886-ABB10702F622}"/>
              </a:ext>
            </a:extLst>
          </p:cNvPr>
          <p:cNvSpPr txBox="1"/>
          <p:nvPr/>
        </p:nvSpPr>
        <p:spPr>
          <a:xfrm>
            <a:off x="433755" y="4379746"/>
            <a:ext cx="8147539" cy="1938992"/>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Жамоа ва лойиҳанинг асосий иштирокчилари самарадорлигини оширишга қаратилган тадқиқотларда асосий эътибор ўзаро фаолият, тақсимланган жамоалар доирасида иштирокчиларнинг мотивацияси ва ўзаро таъсири масалаларига қаратилади. Ушбу тадқиқотлар доирасида лойиҳа менежерларининг етакчилиги, касбий ривожланиши, мотивацияси ва мартаба ривожланиши масалалари ҳам кўриб чиқилади.</a:t>
            </a:r>
          </a:p>
        </p:txBody>
      </p:sp>
    </p:spTree>
    <p:extLst>
      <p:ext uri="{BB962C8B-B14F-4D97-AF65-F5344CB8AC3E}">
        <p14:creationId xmlns:p14="http://schemas.microsoft.com/office/powerpoint/2010/main" val="17643312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9292" y="2890391"/>
            <a:ext cx="11793416" cy="1077218"/>
          </a:xfrm>
          <a:prstGeom prst="rect">
            <a:avLst/>
          </a:prstGeom>
        </p:spPr>
        <p:txBody>
          <a:bodyPr wrap="square">
            <a:spAutoFit/>
          </a:bodyPr>
          <a:lstStyle/>
          <a:p>
            <a:pPr algn="ctr"/>
            <a:r>
              <a:rPr lang="en-US" sz="3200" b="1" dirty="0">
                <a:latin typeface="Times New Roman" panose="02020603050405020304" pitchFamily="18" charset="0"/>
                <a:cs typeface="Times New Roman" panose="02020603050405020304" pitchFamily="18" charset="0"/>
              </a:rPr>
              <a:t>ЛОЙИҲА БОШҚАРУВИ СОҲАСИДАГИ ПРОФЕССИОНАЛ УЮШМАЛАР</a:t>
            </a:r>
          </a:p>
        </p:txBody>
      </p:sp>
    </p:spTree>
    <p:extLst>
      <p:ext uri="{BB962C8B-B14F-4D97-AF65-F5344CB8AC3E}">
        <p14:creationId xmlns:p14="http://schemas.microsoft.com/office/powerpoint/2010/main" val="33001092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D96225E-B818-416C-8469-526BFFE0D010}"/>
              </a:ext>
            </a:extLst>
          </p:cNvPr>
          <p:cNvSpPr/>
          <p:nvPr/>
        </p:nvSpPr>
        <p:spPr>
          <a:xfrm>
            <a:off x="363415" y="246185"/>
            <a:ext cx="11453447" cy="1652953"/>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Профессионал лойиҳаларни бошқаришни ривожлантиришда халқаро ва миллий профессионал уюшмалар муҳим рол ўйнайди. Лойиҳа бошқаруви соҳасидаги профессионал уюшмаларнинг фаолияти ҳам лойиҳаларни бошқариш методологиясини ишлаб чиқишга, ҳам иқтисодиётнинг турли тармоқларида, давлат ва ижтимоий соҳаларда лойиҳаларни бошқариш усулларини амалий қўллашни рағбатлантириш ва рағбатлантиришга қаратилган. Ушбу мақсадларга эришиш учун бирлашмалар кенг кўламли функцияларни бажаради, жумладан:</a:t>
            </a:r>
            <a:endParaRPr lang="ru-RU" dirty="0">
              <a:solidFill>
                <a:schemeClr val="tx1"/>
              </a:solidFill>
            </a:endParaRPr>
          </a:p>
        </p:txBody>
      </p:sp>
      <p:sp>
        <p:nvSpPr>
          <p:cNvPr id="5" name="Прямоугольник 4">
            <a:extLst>
              <a:ext uri="{FF2B5EF4-FFF2-40B4-BE49-F238E27FC236}">
                <a16:creationId xmlns:a16="http://schemas.microsoft.com/office/drawing/2014/main" id="{E82CF7D0-C640-4C30-BF61-4DC16C929C10}"/>
              </a:ext>
            </a:extLst>
          </p:cNvPr>
          <p:cNvSpPr/>
          <p:nvPr/>
        </p:nvSpPr>
        <p:spPr>
          <a:xfrm>
            <a:off x="381007" y="2054248"/>
            <a:ext cx="8546122" cy="63033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dirty="0">
                <a:latin typeface="Times New Roman" panose="02020603050405020304" pitchFamily="18" charset="0"/>
                <a:cs typeface="Times New Roman" panose="02020603050405020304" pitchFamily="18" charset="0"/>
              </a:rPr>
              <a:t>лойиҳаларни бошқариш соҳасидаги илғор тажрибаларни тўплаш, жамлаш ва тарқатиш;</a:t>
            </a:r>
            <a:endParaRPr lang="ru-RU" dirty="0"/>
          </a:p>
        </p:txBody>
      </p:sp>
      <p:sp>
        <p:nvSpPr>
          <p:cNvPr id="6" name="Прямоугольник 5">
            <a:extLst>
              <a:ext uri="{FF2B5EF4-FFF2-40B4-BE49-F238E27FC236}">
                <a16:creationId xmlns:a16="http://schemas.microsoft.com/office/drawing/2014/main" id="{7B428181-FACC-42E2-B666-85036865A3DA}"/>
              </a:ext>
            </a:extLst>
          </p:cNvPr>
          <p:cNvSpPr/>
          <p:nvPr/>
        </p:nvSpPr>
        <p:spPr>
          <a:xfrm>
            <a:off x="375145" y="2839695"/>
            <a:ext cx="8546122" cy="63033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dirty="0">
                <a:latin typeface="Times New Roman" panose="02020603050405020304" pitchFamily="18" charset="0"/>
                <a:cs typeface="Times New Roman" panose="02020603050405020304" pitchFamily="18" charset="0"/>
              </a:rPr>
              <a:t>лойиҳаларни бошқариш соҳасидаги тадқиқот фаолияти;</a:t>
            </a:r>
          </a:p>
        </p:txBody>
      </p:sp>
      <p:sp>
        <p:nvSpPr>
          <p:cNvPr id="7" name="Прямоугольник 6">
            <a:extLst>
              <a:ext uri="{FF2B5EF4-FFF2-40B4-BE49-F238E27FC236}">
                <a16:creationId xmlns:a16="http://schemas.microsoft.com/office/drawing/2014/main" id="{EDF5F7C5-2133-4A9F-AB4D-41886D2473DC}"/>
              </a:ext>
            </a:extLst>
          </p:cNvPr>
          <p:cNvSpPr/>
          <p:nvPr/>
        </p:nvSpPr>
        <p:spPr>
          <a:xfrm>
            <a:off x="375145" y="3625142"/>
            <a:ext cx="8546122" cy="63033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dirty="0">
                <a:latin typeface="Times New Roman" panose="02020603050405020304" pitchFamily="18" charset="0"/>
                <a:cs typeface="Times New Roman" panose="02020603050405020304" pitchFamily="18" charset="0"/>
              </a:rPr>
              <a:t>стандартлар, ўқув-методик адабиётларни ишлаб чиқиш;</a:t>
            </a:r>
          </a:p>
        </p:txBody>
      </p:sp>
      <p:sp>
        <p:nvSpPr>
          <p:cNvPr id="8" name="Прямоугольник 7">
            <a:extLst>
              <a:ext uri="{FF2B5EF4-FFF2-40B4-BE49-F238E27FC236}">
                <a16:creationId xmlns:a16="http://schemas.microsoft.com/office/drawing/2014/main" id="{380CC20B-7ED7-47CC-83F2-84AE24BD8E0A}"/>
              </a:ext>
            </a:extLst>
          </p:cNvPr>
          <p:cNvSpPr/>
          <p:nvPr/>
        </p:nvSpPr>
        <p:spPr>
          <a:xfrm>
            <a:off x="375144" y="4410589"/>
            <a:ext cx="8546122" cy="63033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dirty="0">
                <a:latin typeface="Times New Roman" panose="02020603050405020304" pitchFamily="18" charset="0"/>
                <a:cs typeface="Times New Roman" panose="02020603050405020304" pitchFamily="18" charset="0"/>
              </a:rPr>
              <a:t>лойиҳаларни бошқариш ва мутахассисларни аттестациядан ўтказиш соҳасидаги мутахассисларнинг малакасига қўйиладиган талабларни белгилаш;</a:t>
            </a:r>
          </a:p>
        </p:txBody>
      </p:sp>
      <p:sp>
        <p:nvSpPr>
          <p:cNvPr id="9" name="Прямоугольник 8">
            <a:extLst>
              <a:ext uri="{FF2B5EF4-FFF2-40B4-BE49-F238E27FC236}">
                <a16:creationId xmlns:a16="http://schemas.microsoft.com/office/drawing/2014/main" id="{C6560247-47E2-446C-BE8A-C1A8B8E31EDB}"/>
              </a:ext>
            </a:extLst>
          </p:cNvPr>
          <p:cNvSpPr/>
          <p:nvPr/>
        </p:nvSpPr>
        <p:spPr>
          <a:xfrm>
            <a:off x="375144" y="5196036"/>
            <a:ext cx="8546122" cy="63033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dirty="0">
                <a:latin typeface="Times New Roman" panose="02020603050405020304" pitchFamily="18" charset="0"/>
                <a:cs typeface="Times New Roman" panose="02020603050405020304" pitchFamily="18" charset="0"/>
              </a:rPr>
              <a:t>ташкилотларда лойиҳаларни бошқариш тизимига қўйиладиган талабларни аниқлаш, бошқарув тизимларини баҳолаш ва сертификатлаш;</a:t>
            </a:r>
          </a:p>
        </p:txBody>
      </p:sp>
      <p:sp>
        <p:nvSpPr>
          <p:cNvPr id="10" name="Прямоугольник 9">
            <a:extLst>
              <a:ext uri="{FF2B5EF4-FFF2-40B4-BE49-F238E27FC236}">
                <a16:creationId xmlns:a16="http://schemas.microsoft.com/office/drawing/2014/main" id="{DFAE4931-79FB-487E-AD06-545136AD9372}"/>
              </a:ext>
            </a:extLst>
          </p:cNvPr>
          <p:cNvSpPr/>
          <p:nvPr/>
        </p:nvSpPr>
        <p:spPr>
          <a:xfrm>
            <a:off x="375144" y="5981478"/>
            <a:ext cx="8546122" cy="63033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dirty="0">
                <a:latin typeface="Times New Roman" panose="02020603050405020304" pitchFamily="18" charset="0"/>
                <a:cs typeface="Times New Roman" panose="02020603050405020304" pitchFamily="18" charset="0"/>
              </a:rPr>
              <a:t>конференциялар ва семинарлар ўтказиш ва бошқалар.</a:t>
            </a:r>
          </a:p>
        </p:txBody>
      </p:sp>
    </p:spTree>
    <p:extLst>
      <p:ext uri="{BB962C8B-B14F-4D97-AF65-F5344CB8AC3E}">
        <p14:creationId xmlns:p14="http://schemas.microsoft.com/office/powerpoint/2010/main" val="438900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A2AE152-4E19-4AE6-82E6-698C6EDE5204}"/>
              </a:ext>
            </a:extLst>
          </p:cNvPr>
          <p:cNvSpPr/>
          <p:nvPr/>
        </p:nvSpPr>
        <p:spPr>
          <a:xfrm>
            <a:off x="615461" y="1895344"/>
            <a:ext cx="10961077" cy="2246769"/>
          </a:xfrm>
          <a:prstGeom prst="rect">
            <a:avLst/>
          </a:prstGeom>
        </p:spPr>
        <p:txBody>
          <a:bodyPr wrap="square">
            <a:spAutoFit/>
          </a:bodyPr>
          <a:lstStyle/>
          <a:p>
            <a:pPr indent="539750" algn="ctr"/>
            <a:r>
              <a:rPr lang="uz-Cyrl-UZ" sz="2800" dirty="0">
                <a:latin typeface="Times New Roman" panose="02020603050405020304" pitchFamily="18" charset="0"/>
                <a:cs typeface="Times New Roman" panose="02020603050405020304" pitchFamily="18" charset="0"/>
              </a:rPr>
              <a:t>Дунёдаги энг машҳур ассоциациялар Халқаро лойиҳаларни бошқариш ассоциацияси (</a:t>
            </a:r>
            <a:r>
              <a:rPr lang="en-US" sz="2800" dirty="0">
                <a:latin typeface="Times New Roman" panose="02020603050405020304" pitchFamily="18" charset="0"/>
                <a:cs typeface="Times New Roman" panose="02020603050405020304" pitchFamily="18" charset="0"/>
              </a:rPr>
              <a:t>IPMA</a:t>
            </a:r>
            <a:r>
              <a:rPr lang="uz-Cyrl-UZ" sz="2800" dirty="0">
                <a:latin typeface="Times New Roman" panose="02020603050405020304" pitchFamily="18" charset="0"/>
                <a:cs typeface="Times New Roman" panose="02020603050405020304" pitchFamily="18" charset="0"/>
              </a:rPr>
              <a:t>) ва АҚШ Лойиҳаларни бошқариш институти (</a:t>
            </a:r>
            <a:r>
              <a:rPr lang="en-US" sz="2800" dirty="0">
                <a:latin typeface="Times New Roman" panose="02020603050405020304" pitchFamily="18" charset="0"/>
                <a:cs typeface="Times New Roman" panose="02020603050405020304" pitchFamily="18" charset="0"/>
              </a:rPr>
              <a:t>PMI</a:t>
            </a:r>
            <a:r>
              <a:rPr lang="uz-Cyrl-UZ" sz="2800" dirty="0">
                <a:latin typeface="Times New Roman" panose="02020603050405020304" pitchFamily="18" charset="0"/>
                <a:cs typeface="Times New Roman" panose="02020603050405020304" pitchFamily="18" charset="0"/>
              </a:rPr>
              <a:t>). Япония (</a:t>
            </a:r>
            <a:r>
              <a:rPr lang="en-US" sz="2800" dirty="0">
                <a:latin typeface="Times New Roman" panose="02020603050405020304" pitchFamily="18" charset="0"/>
                <a:cs typeface="Times New Roman" panose="02020603050405020304" pitchFamily="18" charset="0"/>
              </a:rPr>
              <a:t>PMAJ</a:t>
            </a:r>
            <a:r>
              <a:rPr lang="uz-Cyrl-UZ" sz="2800" dirty="0">
                <a:latin typeface="Times New Roman" panose="02020603050405020304" pitchFamily="18" charset="0"/>
                <a:cs typeface="Times New Roman" panose="02020603050405020304" pitchFamily="18" charset="0"/>
              </a:rPr>
              <a:t>), Буюк Британия (</a:t>
            </a:r>
            <a:r>
              <a:rPr lang="en-US" sz="2800" dirty="0">
                <a:latin typeface="Times New Roman" panose="02020603050405020304" pitchFamily="18" charset="0"/>
                <a:cs typeface="Times New Roman" panose="02020603050405020304" pitchFamily="18" charset="0"/>
              </a:rPr>
              <a:t>APM</a:t>
            </a:r>
            <a:r>
              <a:rPr lang="uz-Cyrl-UZ" sz="2800" dirty="0">
                <a:latin typeface="Times New Roman" panose="02020603050405020304" pitchFamily="18" charset="0"/>
                <a:cs typeface="Times New Roman" panose="02020603050405020304" pitchFamily="18" charset="0"/>
              </a:rPr>
              <a:t>), Германия (</a:t>
            </a:r>
            <a:r>
              <a:rPr lang="en-US" sz="2800" dirty="0">
                <a:latin typeface="Times New Roman" panose="02020603050405020304" pitchFamily="18" charset="0"/>
                <a:cs typeface="Times New Roman" panose="02020603050405020304" pitchFamily="18" charset="0"/>
              </a:rPr>
              <a:t>GPM</a:t>
            </a:r>
            <a:r>
              <a:rPr lang="uz-Cyrl-UZ" sz="2800" dirty="0">
                <a:latin typeface="Times New Roman" panose="02020603050405020304" pitchFamily="18" charset="0"/>
                <a:cs typeface="Times New Roman" panose="02020603050405020304" pitchFamily="18" charset="0"/>
              </a:rPr>
              <a:t>), Австралия (</a:t>
            </a:r>
            <a:r>
              <a:rPr lang="en-US" sz="2800" dirty="0">
                <a:latin typeface="Times New Roman" panose="02020603050405020304" pitchFamily="18" charset="0"/>
                <a:cs typeface="Times New Roman" panose="02020603050405020304" pitchFamily="18" charset="0"/>
              </a:rPr>
              <a:t>AIPM</a:t>
            </a:r>
            <a:r>
              <a:rPr lang="uz-Cyrl-UZ" sz="2800" dirty="0">
                <a:latin typeface="Times New Roman" panose="02020603050405020304" pitchFamily="18" charset="0"/>
                <a:cs typeface="Times New Roman" panose="02020603050405020304" pitchFamily="18" charset="0"/>
              </a:rPr>
              <a:t>) ва бошқа мамлакатларнинг лойиҳаларни бошқариш миллий ассоциациялари ҳам катта обрўга эга</a:t>
            </a:r>
            <a:r>
              <a:rPr lang="ru-RU" sz="2800"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75564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83705" y="334106"/>
            <a:ext cx="7424590" cy="597877"/>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b="1" dirty="0">
                <a:solidFill>
                  <a:schemeClr val="tx1"/>
                </a:solidFill>
                <a:latin typeface="Times New Roman" panose="02020603050405020304" pitchFamily="18" charset="0"/>
                <a:cs typeface="Times New Roman" panose="02020603050405020304" pitchFamily="18" charset="0"/>
              </a:rPr>
              <a:t>ДУНЁДАГИ ЭНГ МАШҲУР АССОЦИАЦИЯЛАР: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691659" y="1395045"/>
            <a:ext cx="10773509" cy="96129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dirty="0">
                <a:solidFill>
                  <a:schemeClr val="tx1"/>
                </a:solidFill>
                <a:latin typeface="Times New Roman" panose="02020603050405020304" pitchFamily="18" charset="0"/>
                <a:cs typeface="Times New Roman" panose="02020603050405020304" pitchFamily="18" charset="0"/>
              </a:rPr>
              <a:t>ХАЛҚАРО ЛОЙИҲАЛАРНИ БОШҚАРИШ АССОЦИАЦИЯСИ (</a:t>
            </a:r>
            <a:r>
              <a:rPr lang="en-US" sz="2400" dirty="0">
                <a:solidFill>
                  <a:schemeClr val="tx1"/>
                </a:solidFill>
                <a:latin typeface="Times New Roman" panose="02020603050405020304" pitchFamily="18" charset="0"/>
                <a:cs typeface="Times New Roman" panose="02020603050405020304" pitchFamily="18" charset="0"/>
              </a:rPr>
              <a:t>IPMA)</a:t>
            </a:r>
          </a:p>
        </p:txBody>
      </p:sp>
      <p:sp>
        <p:nvSpPr>
          <p:cNvPr id="6" name="Прямоугольник 5"/>
          <p:cNvSpPr/>
          <p:nvPr/>
        </p:nvSpPr>
        <p:spPr>
          <a:xfrm>
            <a:off x="691660" y="2520463"/>
            <a:ext cx="10773507" cy="84406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dirty="0">
                <a:solidFill>
                  <a:schemeClr val="tx1"/>
                </a:solidFill>
                <a:latin typeface="Times New Roman" panose="02020603050405020304" pitchFamily="18" charset="0"/>
                <a:cs typeface="Times New Roman" panose="02020603050405020304" pitchFamily="18" charset="0"/>
              </a:rPr>
              <a:t>АҚШ ЛОЙИҲАЛАРНИ БОШҚАРИШ ИНСТИТУТИ (PMI)</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1195753" y="3528647"/>
            <a:ext cx="7424590" cy="59787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dirty="0">
                <a:solidFill>
                  <a:schemeClr val="tx1"/>
                </a:solidFill>
                <a:latin typeface="Times New Roman" panose="02020603050405020304" pitchFamily="18" charset="0"/>
                <a:cs typeface="Times New Roman" panose="02020603050405020304" pitchFamily="18" charset="0"/>
              </a:rPr>
              <a:t>ЯПОНИЯ (</a:t>
            </a:r>
            <a:r>
              <a:rPr lang="en-US" sz="2400" dirty="0">
                <a:solidFill>
                  <a:schemeClr val="tx1"/>
                </a:solidFill>
                <a:latin typeface="Times New Roman" panose="02020603050405020304" pitchFamily="18" charset="0"/>
                <a:cs typeface="Times New Roman" panose="02020603050405020304" pitchFamily="18" charset="0"/>
              </a:rPr>
              <a:t>PMAJ)</a:t>
            </a:r>
          </a:p>
        </p:txBody>
      </p:sp>
      <p:sp>
        <p:nvSpPr>
          <p:cNvPr id="8" name="Прямоугольник 7"/>
          <p:cNvSpPr/>
          <p:nvPr/>
        </p:nvSpPr>
        <p:spPr>
          <a:xfrm>
            <a:off x="1195752" y="4290647"/>
            <a:ext cx="7424590" cy="59787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dirty="0">
                <a:solidFill>
                  <a:schemeClr val="tx1"/>
                </a:solidFill>
                <a:latin typeface="Times New Roman" panose="02020603050405020304" pitchFamily="18" charset="0"/>
                <a:cs typeface="Times New Roman" panose="02020603050405020304" pitchFamily="18" charset="0"/>
              </a:rPr>
              <a:t>БУЮК БРИТАНИЯ (APM) </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1195752" y="5052647"/>
            <a:ext cx="7424590" cy="59787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dirty="0">
                <a:solidFill>
                  <a:schemeClr val="tx1"/>
                </a:solidFill>
                <a:latin typeface="Times New Roman" panose="02020603050405020304" pitchFamily="18" charset="0"/>
                <a:cs typeface="Times New Roman" panose="02020603050405020304" pitchFamily="18" charset="0"/>
              </a:rPr>
              <a:t>ГЕРМАНИЯ (GPM) </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1219197" y="5814647"/>
            <a:ext cx="7424590" cy="59787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dirty="0">
                <a:solidFill>
                  <a:schemeClr val="tx1"/>
                </a:solidFill>
                <a:latin typeface="Times New Roman" panose="02020603050405020304" pitchFamily="18" charset="0"/>
                <a:cs typeface="Times New Roman" panose="02020603050405020304" pitchFamily="18" charset="0"/>
              </a:rPr>
              <a:t>АВСТРАЛИЯ (AIPM)</a:t>
            </a: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45115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3592" y="1458108"/>
            <a:ext cx="11564816" cy="3046988"/>
          </a:xfrm>
          <a:prstGeom prst="rect">
            <a:avLst/>
          </a:prstGeom>
        </p:spPr>
        <p:txBody>
          <a:bodyPr wrap="square">
            <a:spAutoFit/>
          </a:bodyPr>
          <a:lstStyle/>
          <a:p>
            <a:pPr indent="539750" algn="just"/>
            <a:r>
              <a:rPr lang="uz-Cyrl-UZ" sz="2400" dirty="0">
                <a:latin typeface="Times New Roman" panose="02020603050405020304" pitchFamily="18" charset="0"/>
                <a:cs typeface="Times New Roman" panose="02020603050405020304" pitchFamily="18" charset="0"/>
              </a:rPr>
              <a:t>Халқаро лойиҳаларни бошқариш ассоциацияси (IPMA) 1965 йилда халқаро даражада профессионал лойиҳаларни бошқариш соҳасида тажриба алмашиш мақсадида ташкил этилган ва Швейтсарияда рўйхатдан ўтган. IPMA нотижорат ташкилот бўлиб, турли мамлакатлардан лойиҳаларни бошқариш соҳасидаги миллий ассоциацияларни бирлаштириш тамойилига асосланади. IPMA бошқарув органи ассоциацияга аъзо мамлакатлар делегатлар кенгаши ҳисобланади. 2011 йил охирида Европа, Осиё, Америка, Австралия ва Африкани ифодаловчи 55 давлатнинг миллий уюшмалари ташкилотга аъзо бўлди. </a:t>
            </a:r>
          </a:p>
        </p:txBody>
      </p:sp>
      <p:sp>
        <p:nvSpPr>
          <p:cNvPr id="3" name="Прямоугольник 2"/>
          <p:cNvSpPr/>
          <p:nvPr/>
        </p:nvSpPr>
        <p:spPr>
          <a:xfrm>
            <a:off x="973015" y="219781"/>
            <a:ext cx="10199077" cy="954107"/>
          </a:xfrm>
          <a:prstGeom prst="rect">
            <a:avLst/>
          </a:prstGeom>
        </p:spPr>
        <p:txBody>
          <a:bodyPr wrap="square">
            <a:spAutoFit/>
          </a:bodyPr>
          <a:lstStyle/>
          <a:p>
            <a:pPr algn="ctr"/>
            <a:r>
              <a:rPr lang="en-US" sz="2800" b="1" i="1" dirty="0">
                <a:solidFill>
                  <a:srgbClr val="FF0000"/>
                </a:solidFill>
                <a:latin typeface="Times New Roman" panose="02020603050405020304" pitchFamily="18" charset="0"/>
                <a:cs typeface="Times New Roman" panose="02020603050405020304" pitchFamily="18" charset="0"/>
              </a:rPr>
              <a:t>International Project Management Association, IPMA</a:t>
            </a:r>
          </a:p>
          <a:p>
            <a:pPr algn="ctr"/>
            <a:r>
              <a:rPr lang="uz-Cyrl-UZ" sz="2800" b="1" i="1" dirty="0">
                <a:solidFill>
                  <a:srgbClr val="FF0000"/>
                </a:solidFill>
                <a:latin typeface="Times New Roman" panose="02020603050405020304" pitchFamily="18" charset="0"/>
                <a:cs typeface="Times New Roman" panose="02020603050405020304" pitchFamily="18" charset="0"/>
              </a:rPr>
              <a:t>Халқаро лойиҳаларни бошқариш ассоциацияси</a:t>
            </a:r>
            <a:r>
              <a:rPr lang="ru-RU" sz="2800" b="1" i="1" dirty="0">
                <a:solidFill>
                  <a:srgbClr val="FF0000"/>
                </a:solidFill>
                <a:latin typeface="Times New Roman" panose="02020603050405020304" pitchFamily="18" charset="0"/>
                <a:cs typeface="Times New Roman" panose="02020603050405020304" pitchFamily="18" charset="0"/>
              </a:rPr>
              <a:t>, </a:t>
            </a:r>
            <a:r>
              <a:rPr lang="en-US" sz="2800" b="1" i="1" dirty="0">
                <a:solidFill>
                  <a:srgbClr val="FF0000"/>
                </a:solidFill>
                <a:latin typeface="Times New Roman" panose="02020603050405020304" pitchFamily="18" charset="0"/>
                <a:cs typeface="Times New Roman" panose="02020603050405020304" pitchFamily="18" charset="0"/>
              </a:rPr>
              <a:t>IPMA</a:t>
            </a:r>
          </a:p>
        </p:txBody>
      </p:sp>
      <p:sp>
        <p:nvSpPr>
          <p:cNvPr id="4" name="Прямоугольник 3">
            <a:extLst>
              <a:ext uri="{FF2B5EF4-FFF2-40B4-BE49-F238E27FC236}">
                <a16:creationId xmlns:a16="http://schemas.microsoft.com/office/drawing/2014/main" id="{D8EFFACA-0E6C-454F-B2A9-B6C155F26A57}"/>
              </a:ext>
            </a:extLst>
          </p:cNvPr>
          <p:cNvSpPr/>
          <p:nvPr/>
        </p:nvSpPr>
        <p:spPr>
          <a:xfrm>
            <a:off x="313591" y="4505096"/>
            <a:ext cx="7974623" cy="1938992"/>
          </a:xfrm>
          <a:prstGeom prst="rect">
            <a:avLst/>
          </a:prstGeom>
        </p:spPr>
        <p:txBody>
          <a:bodyPr wrap="square">
            <a:spAutoFit/>
          </a:bodyPr>
          <a:lstStyle/>
          <a:p>
            <a:pPr indent="539750" algn="just"/>
            <a:r>
              <a:rPr lang="uz-Cyrl-UZ" sz="2400" dirty="0">
                <a:latin typeface="Times New Roman" panose="02020603050405020304" pitchFamily="18" charset="0"/>
                <a:cs typeface="Times New Roman" panose="02020603050405020304" pitchFamily="18" charset="0"/>
              </a:rPr>
              <a:t>IPMAга киритилган мамлакатлар сони доимий равишда ошиб бормоқда. 20 йилдан ортиқ вақт давомида Халқаро лойиҳаларни бошқариш ассоциациясининг аъзоси бўлган Россия IPMAда СОВНЕТ миллий лойиҳаларни бошқариш ассоциацияси томонидан тақдим этилган.</a:t>
            </a:r>
            <a:endParaRPr lang="ru-RU" sz="2400" dirty="0"/>
          </a:p>
        </p:txBody>
      </p:sp>
    </p:spTree>
    <p:extLst>
      <p:ext uri="{BB962C8B-B14F-4D97-AF65-F5344CB8AC3E}">
        <p14:creationId xmlns:p14="http://schemas.microsoft.com/office/powerpoint/2010/main" val="38249327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73016" y="175847"/>
            <a:ext cx="10034953" cy="62132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IPMA </a:t>
            </a:r>
            <a:r>
              <a:rPr lang="ru-RU" sz="2400" b="1" dirty="0">
                <a:solidFill>
                  <a:schemeClr val="tx1"/>
                </a:solidFill>
                <a:latin typeface="Times New Roman" panose="02020603050405020304" pitchFamily="18" charset="0"/>
                <a:cs typeface="Times New Roman" panose="02020603050405020304" pitchFamily="18" charset="0"/>
              </a:rPr>
              <a:t>НИНГ АСОСИЙ ФАОЛИЯТИ ҚУЙИДАГИЛАРДАН ИБОРАТ:</a:t>
            </a:r>
          </a:p>
        </p:txBody>
      </p:sp>
      <p:sp>
        <p:nvSpPr>
          <p:cNvPr id="5" name="Прямоугольник 4"/>
          <p:cNvSpPr/>
          <p:nvPr/>
        </p:nvSpPr>
        <p:spPr>
          <a:xfrm>
            <a:off x="328246" y="1090247"/>
            <a:ext cx="11523785" cy="66821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ICB </a:t>
            </a:r>
            <a:r>
              <a:rPr lang="ru-RU" dirty="0">
                <a:solidFill>
                  <a:schemeClr val="tx1"/>
                </a:solidFill>
                <a:latin typeface="Times New Roman" panose="02020603050405020304" pitchFamily="18" charset="0"/>
                <a:cs typeface="Times New Roman" panose="02020603050405020304" pitchFamily="18" charset="0"/>
              </a:rPr>
              <a:t>ЛОЙИҲАЛАРИНИ БОШҚАРИШ (</a:t>
            </a:r>
            <a:r>
              <a:rPr lang="en-US" dirty="0">
                <a:solidFill>
                  <a:schemeClr val="tx1"/>
                </a:solidFill>
                <a:latin typeface="Times New Roman" panose="02020603050405020304" pitchFamily="18" charset="0"/>
                <a:cs typeface="Times New Roman" panose="02020603050405020304" pitchFamily="18" charset="0"/>
              </a:rPr>
              <a:t>IPMA COMPETENCE BASELINE) </a:t>
            </a:r>
            <a:r>
              <a:rPr lang="ru-RU" dirty="0">
                <a:solidFill>
                  <a:schemeClr val="tx1"/>
                </a:solidFill>
                <a:latin typeface="Times New Roman" panose="02020603050405020304" pitchFamily="18" charset="0"/>
                <a:cs typeface="Times New Roman" panose="02020603050405020304" pitchFamily="18" charset="0"/>
              </a:rPr>
              <a:t>СОҲАСИДАГИ МУТАХАССИСЛАРНИНГ МАЛАКАСИГА ҚЎЙИЛАДИГАН ТАЛАБЛАРНИ ИШЛАБ ЧИҚИШ;</a:t>
            </a:r>
          </a:p>
        </p:txBody>
      </p:sp>
      <p:sp>
        <p:nvSpPr>
          <p:cNvPr id="6" name="Прямоугольник 5"/>
          <p:cNvSpPr/>
          <p:nvPr/>
        </p:nvSpPr>
        <p:spPr>
          <a:xfrm>
            <a:off x="328246" y="1863969"/>
            <a:ext cx="11523785" cy="94956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4-L-C </a:t>
            </a:r>
            <a:r>
              <a:rPr lang="ru-RU" dirty="0">
                <a:solidFill>
                  <a:schemeClr val="tx1"/>
                </a:solidFill>
                <a:latin typeface="Times New Roman" panose="02020603050405020304" pitchFamily="18" charset="0"/>
                <a:cs typeface="Times New Roman" panose="02020603050405020304" pitchFamily="18" charset="0"/>
              </a:rPr>
              <a:t>ЛОЙИҲАЛАРНИ БОШҚАРИШ СОҲАСИДАГИ МУТАХАССИСЛАР УЧУН 4 ДАРАЖАЛИ СЕРТИФИКАТЛАШТИРИШ ТИЗИМИНИ ИШЛАБ ЧИҚИШ ВА БУТУН ДУНЁ БЎЙЛАБ ҚЎЛЛАБ-ҚУВВАТЛАШ;</a:t>
            </a:r>
          </a:p>
        </p:txBody>
      </p:sp>
      <p:sp>
        <p:nvSpPr>
          <p:cNvPr id="7" name="Прямоугольник 6"/>
          <p:cNvSpPr/>
          <p:nvPr/>
        </p:nvSpPr>
        <p:spPr>
          <a:xfrm>
            <a:off x="328246" y="2930770"/>
            <a:ext cx="11523785" cy="123092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dirty="0">
                <a:solidFill>
                  <a:schemeClr val="tx1"/>
                </a:solidFill>
                <a:latin typeface="Times New Roman" panose="02020603050405020304" pitchFamily="18" charset="0"/>
                <a:cs typeface="Times New Roman" panose="02020603050405020304" pitchFamily="18" charset="0"/>
              </a:rPr>
              <a:t>ЛОЙИҲАЛАРНИ НАТИЖАЛАР СИФАТИ НУҚТАИ НАЗАРИДАН БАҲОЛАШ МОДЕЛИНИ ВА </a:t>
            </a:r>
            <a:r>
              <a:rPr lang="en-US" dirty="0">
                <a:solidFill>
                  <a:schemeClr val="tx1"/>
                </a:solidFill>
                <a:latin typeface="Times New Roman" panose="02020603050405020304" pitchFamily="18" charset="0"/>
                <a:cs typeface="Times New Roman" panose="02020603050405020304" pitchFamily="18" charset="0"/>
              </a:rPr>
              <a:t>IPMA PROJECT EXCELLENCE MODEL </a:t>
            </a:r>
            <a:r>
              <a:rPr lang="ru-RU" dirty="0">
                <a:solidFill>
                  <a:schemeClr val="tx1"/>
                </a:solidFill>
                <a:latin typeface="Times New Roman" panose="02020603050405020304" pitchFamily="18" charset="0"/>
                <a:cs typeface="Times New Roman" panose="02020603050405020304" pitchFamily="18" charset="0"/>
              </a:rPr>
              <a:t>УЧУН БОШҚАРУВ ТИЗИМИНИ ИШЛАБ ЧИҚИШ ВА БИР НЕЧА НОМИНАЦИЯЛАР БЎЙИЧА ЭНГ ЯХШИ ЛОЙИҲАЛАРНИ БАҲОЛАШ ВА ТАНЛАШ БЎЙИЧА ЙИЛЛИК ТАРТИБНИ ЎТКАЗИШ;</a:t>
            </a:r>
          </a:p>
        </p:txBody>
      </p:sp>
      <p:sp>
        <p:nvSpPr>
          <p:cNvPr id="8" name="Прямоугольник 7"/>
          <p:cNvSpPr/>
          <p:nvPr/>
        </p:nvSpPr>
        <p:spPr>
          <a:xfrm>
            <a:off x="328246" y="4278923"/>
            <a:ext cx="8956431" cy="103163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IPMA - DELTA </a:t>
            </a:r>
            <a:r>
              <a:rPr lang="ru-RU" dirty="0">
                <a:solidFill>
                  <a:schemeClr val="tx1"/>
                </a:solidFill>
                <a:latin typeface="Times New Roman" panose="02020603050405020304" pitchFamily="18" charset="0"/>
                <a:cs typeface="Times New Roman" panose="02020603050405020304" pitchFamily="18" charset="0"/>
              </a:rPr>
              <a:t>ЛОЙИҲАЛАРНИ БОШҚАРИШ СОҲАСИДА КОМПАНИЯЛАРНИНГ ЭТУКЛИГИНИ БАҲОЛАШ МОДЕЛИНИ ВА ТАШКИЛОТЛАР УЧУН СЕРТИФИКАТЛАШТИРИШ ТИЗИМИНИ ИШЛАБ ЧИҚИШ;</a:t>
            </a:r>
          </a:p>
        </p:txBody>
      </p:sp>
      <p:sp>
        <p:nvSpPr>
          <p:cNvPr id="9" name="Прямоугольник 8"/>
          <p:cNvSpPr/>
          <p:nvPr/>
        </p:nvSpPr>
        <p:spPr>
          <a:xfrm>
            <a:off x="328246" y="5427785"/>
            <a:ext cx="8956431" cy="39858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dirty="0">
                <a:solidFill>
                  <a:schemeClr val="tx1"/>
                </a:solidFill>
                <a:latin typeface="Times New Roman" panose="02020603050405020304" pitchFamily="18" charset="0"/>
                <a:cs typeface="Times New Roman" panose="02020603050405020304" pitchFamily="18" charset="0"/>
              </a:rPr>
              <a:t>ЛОЙИҲАЛАРНИ БОШҚАРИШ СОҲАСИДАГИ ТАДҚИҚОТЛАР ВА НАШРЛАР;</a:t>
            </a:r>
          </a:p>
        </p:txBody>
      </p:sp>
      <p:sp>
        <p:nvSpPr>
          <p:cNvPr id="10" name="Прямоугольник 9"/>
          <p:cNvSpPr/>
          <p:nvPr/>
        </p:nvSpPr>
        <p:spPr>
          <a:xfrm>
            <a:off x="328246" y="5943600"/>
            <a:ext cx="8956431" cy="65649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dirty="0">
                <a:solidFill>
                  <a:schemeClr val="tx1"/>
                </a:solidFill>
                <a:latin typeface="Times New Roman" panose="02020603050405020304" pitchFamily="18" charset="0"/>
                <a:cs typeface="Times New Roman" panose="02020603050405020304" pitchFamily="18" charset="0"/>
              </a:rPr>
              <a:t>ЛОЙИҲАЛАРНИ БОШҚАРИШ БЎЙИЧА ҲАР ЙИЛИ ЖАҲОН КОНГРЕССЛАРИ, БИР ҚАТОР СЕМИНАРЛАР ВА ТРЕНИНГ КУРСЛАРИНИ ЎТКАЗИШ.</a:t>
            </a:r>
          </a:p>
        </p:txBody>
      </p:sp>
    </p:spTree>
    <p:extLst>
      <p:ext uri="{BB962C8B-B14F-4D97-AF65-F5344CB8AC3E}">
        <p14:creationId xmlns:p14="http://schemas.microsoft.com/office/powerpoint/2010/main" val="71937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2723" y="508172"/>
            <a:ext cx="11406554" cy="3908762"/>
          </a:xfrm>
          <a:prstGeom prst="rect">
            <a:avLst/>
          </a:prstGeom>
        </p:spPr>
        <p:txBody>
          <a:bodyPr wrap="square">
            <a:spAutoFit/>
          </a:bodyPr>
          <a:lstStyle/>
          <a:p>
            <a:pPr algn="ctr"/>
            <a:r>
              <a:rPr lang="en-US" sz="2800" b="1" i="1" dirty="0">
                <a:solidFill>
                  <a:srgbClr val="FF0000"/>
                </a:solidFill>
                <a:latin typeface="Times New Roman" panose="02020603050405020304" pitchFamily="18" charset="0"/>
                <a:cs typeface="Times New Roman" panose="02020603050405020304" pitchFamily="18" charset="0"/>
              </a:rPr>
              <a:t>Project Management Institute, PMI</a:t>
            </a:r>
            <a:endParaRPr lang="uz-Cyrl-UZ" sz="2800" b="1" i="1" dirty="0">
              <a:solidFill>
                <a:srgbClr val="FF0000"/>
              </a:solidFill>
              <a:latin typeface="Times New Roman" panose="02020603050405020304" pitchFamily="18" charset="0"/>
              <a:cs typeface="Times New Roman" panose="02020603050405020304" pitchFamily="18" charset="0"/>
            </a:endParaRPr>
          </a:p>
          <a:p>
            <a:pPr algn="ctr"/>
            <a:r>
              <a:rPr lang="uz-Cyrl-UZ" sz="2800" b="1" i="1" dirty="0">
                <a:solidFill>
                  <a:srgbClr val="FF0000"/>
                </a:solidFill>
                <a:latin typeface="Times New Roman" panose="02020603050405020304" pitchFamily="18" charset="0"/>
                <a:cs typeface="Times New Roman" panose="02020603050405020304" pitchFamily="18" charset="0"/>
              </a:rPr>
              <a:t>ЛОЙИҲАНИ БОШҚАРИШ ИНСТИТУТИ, </a:t>
            </a:r>
            <a:r>
              <a:rPr lang="en-US" sz="2800" b="1" i="1" dirty="0">
                <a:solidFill>
                  <a:srgbClr val="FF0000"/>
                </a:solidFill>
                <a:latin typeface="Times New Roman" panose="02020603050405020304" pitchFamily="18" charset="0"/>
                <a:cs typeface="Times New Roman" panose="02020603050405020304" pitchFamily="18" charset="0"/>
              </a:rPr>
              <a:t>PMI</a:t>
            </a:r>
          </a:p>
          <a:p>
            <a:pPr algn="ctr"/>
            <a:endParaRPr lang="uz-Cyrl-UZ" sz="2400" b="1" dirty="0">
              <a:latin typeface="Times New Roman" panose="02020603050405020304" pitchFamily="18" charset="0"/>
              <a:cs typeface="Times New Roman" panose="02020603050405020304" pitchFamily="18" charset="0"/>
            </a:endParaRPr>
          </a:p>
          <a:p>
            <a:pPr indent="539750" algn="just"/>
            <a:r>
              <a:rPr lang="uz-Cyrl-UZ" sz="2400" dirty="0">
                <a:latin typeface="Times New Roman" panose="02020603050405020304" pitchFamily="18" charset="0"/>
                <a:cs typeface="Times New Roman" panose="02020603050405020304" pitchFamily="18" charset="0"/>
              </a:rPr>
              <a:t>Лойиҳани бошқариш институти (</a:t>
            </a:r>
            <a:r>
              <a:rPr lang="ru-RU" sz="2400" dirty="0">
                <a:latin typeface="Times New Roman" panose="02020603050405020304" pitchFamily="18" charset="0"/>
                <a:cs typeface="Times New Roman" panose="02020603050405020304" pitchFamily="18" charset="0"/>
              </a:rPr>
              <a:t>PMI</a:t>
            </a:r>
            <a:r>
              <a:rPr lang="uz-Cyrl-UZ" sz="2400" dirty="0">
                <a:latin typeface="Times New Roman" panose="02020603050405020304" pitchFamily="18" charset="0"/>
                <a:cs typeface="Times New Roman" panose="02020603050405020304" pitchFamily="18" charset="0"/>
              </a:rPr>
              <a:t>) 1969 йилда Қўшма Штатларда лойиҳаларни бошқариш соҳасидаги мутахассисларни бирлаштирган нотижорат ташкилот сифатида ташкил этилган. </a:t>
            </a:r>
            <a:r>
              <a:rPr lang="ru-RU" sz="2400" dirty="0">
                <a:latin typeface="Times New Roman" panose="02020603050405020304" pitchFamily="18" charset="0"/>
                <a:cs typeface="Times New Roman" panose="02020603050405020304" pitchFamily="18" charset="0"/>
              </a:rPr>
              <a:t>PMI</a:t>
            </a:r>
            <a:r>
              <a:rPr lang="uz-Cyrl-UZ" sz="2400" dirty="0">
                <a:latin typeface="Times New Roman" panose="02020603050405020304" pitchFamily="18" charset="0"/>
                <a:cs typeface="Times New Roman" panose="02020603050405020304" pitchFamily="18" charset="0"/>
              </a:rPr>
              <a:t>га аъзолик индивидуалдир, ассоциацияда 170 мамлакатдан 300 мингдан ортиқ киши бор. Турли штатлар ва шаҳарларда </a:t>
            </a:r>
            <a:r>
              <a:rPr lang="ru-RU" sz="2400" dirty="0">
                <a:latin typeface="Times New Roman" panose="02020603050405020304" pitchFamily="18" charset="0"/>
                <a:cs typeface="Times New Roman" panose="02020603050405020304" pitchFamily="18" charset="0"/>
              </a:rPr>
              <a:t>PMI</a:t>
            </a:r>
            <a:r>
              <a:rPr lang="uz-Cyrl-UZ" sz="2400" dirty="0">
                <a:latin typeface="Times New Roman" panose="02020603050405020304" pitchFamily="18" charset="0"/>
                <a:cs typeface="Times New Roman" panose="02020603050405020304" pitchFamily="18" charset="0"/>
              </a:rPr>
              <a:t> аъзолари тажриба алмашиш ва лойиҳаларни бошқариш соҳасида билимларни тарқатиш учун филиалларда бирлашадилар. Россияда </a:t>
            </a:r>
            <a:r>
              <a:rPr lang="ru-RU" sz="2400" dirty="0">
                <a:latin typeface="Times New Roman" panose="02020603050405020304" pitchFamily="18" charset="0"/>
                <a:cs typeface="Times New Roman" panose="02020603050405020304" pitchFamily="18" charset="0"/>
              </a:rPr>
              <a:t>PMI</a:t>
            </a:r>
            <a:r>
              <a:rPr lang="uz-Cyrl-UZ" sz="2400" dirty="0">
                <a:latin typeface="Times New Roman" panose="02020603050405020304" pitchFamily="18" charset="0"/>
                <a:cs typeface="Times New Roman" panose="02020603050405020304" pitchFamily="18" charset="0"/>
              </a:rPr>
              <a:t> филиаллари Москва, Санкт-Петербург, Екатеринбург ва бошқа шаҳарларда ишлайди.</a:t>
            </a:r>
          </a:p>
        </p:txBody>
      </p:sp>
      <p:sp>
        <p:nvSpPr>
          <p:cNvPr id="2" name="Прямоугольник 1">
            <a:extLst>
              <a:ext uri="{FF2B5EF4-FFF2-40B4-BE49-F238E27FC236}">
                <a16:creationId xmlns:a16="http://schemas.microsoft.com/office/drawing/2014/main" id="{93FCBD70-263D-471A-84DD-CD39C584B7BA}"/>
              </a:ext>
            </a:extLst>
          </p:cNvPr>
          <p:cNvSpPr/>
          <p:nvPr/>
        </p:nvSpPr>
        <p:spPr>
          <a:xfrm>
            <a:off x="363415" y="4622467"/>
            <a:ext cx="7924800" cy="1569660"/>
          </a:xfrm>
          <a:prstGeom prst="rect">
            <a:avLst/>
          </a:prstGeom>
        </p:spPr>
        <p:txBody>
          <a:bodyPr wrap="square">
            <a:spAutoFit/>
          </a:bodyPr>
          <a:lstStyle/>
          <a:p>
            <a:pPr indent="539750" algn="just"/>
            <a:r>
              <a:rPr lang="ru-RU" sz="2400" dirty="0">
                <a:latin typeface="Times New Roman" panose="02020603050405020304" pitchFamily="18" charset="0"/>
                <a:cs typeface="Times New Roman" panose="02020603050405020304" pitchFamily="18" charset="0"/>
              </a:rPr>
              <a:t>PMI</a:t>
            </a:r>
            <a:r>
              <a:rPr lang="uz-Cyrl-UZ" sz="2400" dirty="0">
                <a:latin typeface="Times New Roman" panose="02020603050405020304" pitchFamily="18" charset="0"/>
                <a:cs typeface="Times New Roman" panose="02020603050405020304" pitchFamily="18" charset="0"/>
              </a:rPr>
              <a:t> аъзолари фаолияти лойиҳаларни бошқаришнинг маълум соҳаларида (масалан, рискларни бошқариш) жамланган бўлиб, махсус қизиқиш гуруҳлари </a:t>
            </a:r>
            <a:r>
              <a:rPr lang="en-US" sz="2400" dirty="0">
                <a:latin typeface="Times New Roman" panose="02020603050405020304" pitchFamily="18" charset="0"/>
                <a:cs typeface="Times New Roman" panose="02020603050405020304" pitchFamily="18" charset="0"/>
              </a:rPr>
              <a:t>(Special Interest</a:t>
            </a:r>
            <a:r>
              <a:rPr lang="uz-Cyrl-UZ"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Groups, SIGs)</a:t>
            </a:r>
            <a:r>
              <a:rPr lang="uz-Cyrl-UZ" sz="2400" dirty="0">
                <a:latin typeface="Times New Roman" panose="02020603050405020304" pitchFamily="18" charset="0"/>
                <a:cs typeface="Times New Roman" panose="02020603050405020304" pitchFamily="18" charset="0"/>
              </a:rPr>
              <a:t> ташкил этилган.</a:t>
            </a:r>
          </a:p>
        </p:txBody>
      </p:sp>
    </p:spTree>
    <p:extLst>
      <p:ext uri="{BB962C8B-B14F-4D97-AF65-F5344CB8AC3E}">
        <p14:creationId xmlns:p14="http://schemas.microsoft.com/office/powerpoint/2010/main" val="39992294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35215" y="597874"/>
            <a:ext cx="5521569" cy="49236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PMI</a:t>
            </a:r>
            <a:r>
              <a:rPr lang="ru-RU" sz="2400" b="1" dirty="0">
                <a:solidFill>
                  <a:schemeClr val="tx1"/>
                </a:solidFill>
                <a:latin typeface="Times New Roman" panose="02020603050405020304" pitchFamily="18" charset="0"/>
                <a:cs typeface="Times New Roman" panose="02020603050405020304" pitchFamily="18" charset="0"/>
              </a:rPr>
              <a:t> НИНГ АСОСИЙ ФАОЛИЯТИ:</a:t>
            </a:r>
          </a:p>
        </p:txBody>
      </p:sp>
      <p:sp>
        <p:nvSpPr>
          <p:cNvPr id="5" name="Прямоугольник 4"/>
          <p:cNvSpPr/>
          <p:nvPr/>
        </p:nvSpPr>
        <p:spPr>
          <a:xfrm>
            <a:off x="445477" y="1349393"/>
            <a:ext cx="11254154" cy="73905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Лойиҳаларни бошқариш стандартларини ишлаб чиқиш ва оммалаштириш</a:t>
            </a:r>
            <a:r>
              <a:rPr lang="en-US" sz="2000" dirty="0">
                <a:solidFill>
                  <a:schemeClr val="tx1"/>
                </a:solidFill>
                <a:latin typeface="Times New Roman" panose="02020603050405020304" pitchFamily="18" charset="0"/>
                <a:cs typeface="Times New Roman" panose="02020603050405020304" pitchFamily="18" charset="0"/>
              </a:rPr>
              <a:t> </a:t>
            </a:r>
            <a:r>
              <a:rPr lang="uz-Cyrl-UZ" sz="2000" dirty="0">
                <a:solidFill>
                  <a:schemeClr val="tx1"/>
                </a:solidFill>
                <a:latin typeface="Times New Roman" panose="02020603050405020304" pitchFamily="18" charset="0"/>
                <a:cs typeface="Times New Roman" panose="02020603050405020304" pitchFamily="18" charset="0"/>
              </a:rPr>
              <a:t>(стандартларнинг кенг доираси, уларнинг асосийлари </a:t>
            </a:r>
            <a:r>
              <a:rPr lang="en-US" sz="2000" dirty="0">
                <a:solidFill>
                  <a:schemeClr val="tx1"/>
                </a:solidFill>
                <a:latin typeface="Times New Roman" panose="02020603050405020304" pitchFamily="18" charset="0"/>
                <a:cs typeface="Times New Roman" panose="02020603050405020304" pitchFamily="18" charset="0"/>
              </a:rPr>
              <a:t>PMBOK</a:t>
            </a:r>
            <a:r>
              <a:rPr lang="uz-Cyrl-UZ" sz="2000" dirty="0">
                <a:solidFill>
                  <a:schemeClr val="tx1"/>
                </a:solidFill>
                <a:latin typeface="Times New Roman" panose="02020603050405020304" pitchFamily="18" charset="0"/>
                <a:cs typeface="Times New Roman" panose="02020603050405020304" pitchFamily="18" charset="0"/>
              </a:rPr>
              <a:t>);</a:t>
            </a:r>
          </a:p>
        </p:txBody>
      </p:sp>
      <p:sp>
        <p:nvSpPr>
          <p:cNvPr id="6" name="Прямоугольник 5"/>
          <p:cNvSpPr/>
          <p:nvPr/>
        </p:nvSpPr>
        <p:spPr>
          <a:xfrm>
            <a:off x="445478" y="2322247"/>
            <a:ext cx="11254154" cy="4923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Лойиҳаларни бошқариш бўйича мутахассисларни сертификатлаш;</a:t>
            </a:r>
          </a:p>
        </p:txBody>
      </p:sp>
      <p:sp>
        <p:nvSpPr>
          <p:cNvPr id="7" name="Прямоугольник 6"/>
          <p:cNvSpPr/>
          <p:nvPr/>
        </p:nvSpPr>
        <p:spPr>
          <a:xfrm>
            <a:off x="445478" y="3048415"/>
            <a:ext cx="11254154" cy="79680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Лойиҳа менежменти соҳасида ўқув дастурлари сифатини баҳолаш ва рўйхатдан ўтказиш </a:t>
            </a:r>
            <a:endParaRPr lang="en-US" sz="2000" dirty="0">
              <a:solidFill>
                <a:schemeClr val="tx1"/>
              </a:solidFill>
              <a:latin typeface="Times New Roman" panose="02020603050405020304" pitchFamily="18" charset="0"/>
              <a:cs typeface="Times New Roman" panose="02020603050405020304" pitchFamily="18" charset="0"/>
            </a:endParaRPr>
          </a:p>
          <a:p>
            <a:pPr algn="ctr"/>
            <a:r>
              <a:rPr lang="uz-Cyrl-UZ" sz="2000" dirty="0">
                <a:solidFill>
                  <a:schemeClr val="tx1"/>
                </a:solidFill>
                <a:latin typeface="Times New Roman" panose="02020603050405020304" pitchFamily="18" charset="0"/>
                <a:cs typeface="Times New Roman" panose="02020603050405020304" pitchFamily="18" charset="0"/>
              </a:rPr>
              <a:t>(Рўйхатдан ўтган таълим провайдери - </a:t>
            </a:r>
            <a:r>
              <a:rPr lang="en-US" sz="2000" dirty="0">
                <a:solidFill>
                  <a:schemeClr val="tx1"/>
                </a:solidFill>
                <a:latin typeface="Times New Roman" panose="02020603050405020304" pitchFamily="18" charset="0"/>
                <a:cs typeface="Times New Roman" panose="02020603050405020304" pitchFamily="18" charset="0"/>
              </a:rPr>
              <a:t>Registered Education Provider, REP PMI</a:t>
            </a:r>
            <a:r>
              <a:rPr lang="uz-Cyrl-UZ" sz="2000" dirty="0">
                <a:solidFill>
                  <a:schemeClr val="tx1"/>
                </a:solidFill>
                <a:latin typeface="Times New Roman" panose="02020603050405020304" pitchFamily="18" charset="0"/>
                <a:cs typeface="Times New Roman" panose="02020603050405020304" pitchFamily="18" charset="0"/>
              </a:rPr>
              <a:t>);</a:t>
            </a:r>
          </a:p>
        </p:txBody>
      </p:sp>
      <p:sp>
        <p:nvSpPr>
          <p:cNvPr id="8" name="Прямоугольник 7"/>
          <p:cNvSpPr/>
          <p:nvPr/>
        </p:nvSpPr>
        <p:spPr>
          <a:xfrm>
            <a:off x="445478" y="4079022"/>
            <a:ext cx="8411306" cy="4802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АҚШ, Европа, Осиёда ҳар йили конгресслар ўтказиш;</a:t>
            </a:r>
          </a:p>
        </p:txBody>
      </p:sp>
      <p:sp>
        <p:nvSpPr>
          <p:cNvPr id="9" name="Прямоугольник 8"/>
          <p:cNvSpPr/>
          <p:nvPr/>
        </p:nvSpPr>
        <p:spPr>
          <a:xfrm>
            <a:off x="445477" y="4793101"/>
            <a:ext cx="8411307" cy="49236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Лойиҳаларни бошқариш соҳасидаги тадқиқотлар ва нашрлар;</a:t>
            </a:r>
          </a:p>
        </p:txBody>
      </p:sp>
      <p:sp>
        <p:nvSpPr>
          <p:cNvPr id="10" name="Прямоугольник 9"/>
          <p:cNvSpPr/>
          <p:nvPr/>
        </p:nvSpPr>
        <p:spPr>
          <a:xfrm>
            <a:off x="445477" y="5519269"/>
            <a:ext cx="8411307" cy="4946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Энг яхши лойиҳаларни баҳолаш ва тақдирлаш.</a:t>
            </a:r>
          </a:p>
        </p:txBody>
      </p:sp>
    </p:spTree>
    <p:extLst>
      <p:ext uri="{BB962C8B-B14F-4D97-AF65-F5344CB8AC3E}">
        <p14:creationId xmlns:p14="http://schemas.microsoft.com/office/powerpoint/2010/main" val="33084541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2400" y="117233"/>
            <a:ext cx="11922369" cy="139504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СОВНЕТ ЛОЙИҲАЛАРНИ БОШҚАРИШ АССОЦИАЦИЯСИ.</a:t>
            </a:r>
          </a:p>
          <a:p>
            <a:pPr algn="ctr"/>
            <a:r>
              <a:rPr lang="uz-Cyrl-UZ" dirty="0">
                <a:solidFill>
                  <a:schemeClr val="tx1"/>
                </a:solidFill>
                <a:latin typeface="Times New Roman" panose="02020603050405020304" pitchFamily="18" charset="0"/>
                <a:cs typeface="Times New Roman" panose="02020603050405020304" pitchFamily="18" charset="0"/>
              </a:rPr>
              <a:t>СОВНЕТ Лойиҳа бошқаруви ассоциацияси 1990-йилда ташкил этилган бўлиб, Россияда профессионал лойиҳаларни бошқаришни ривожлантириш ва илгари суриш учун лойиҳаларни бошқариш бўйича мутахассисларни бирлаштирган нотижорат ҳамкорлик ҳисобланади.</a:t>
            </a:r>
          </a:p>
          <a:p>
            <a:pPr algn="ctr"/>
            <a:r>
              <a:rPr lang="uz-Cyrl-UZ" dirty="0">
                <a:solidFill>
                  <a:schemeClr val="tx1"/>
                </a:solidFill>
                <a:latin typeface="Times New Roman" panose="02020603050405020304" pitchFamily="18" charset="0"/>
                <a:cs typeface="Times New Roman" panose="02020603050405020304" pitchFamily="18" charset="0"/>
              </a:rPr>
              <a:t>СОВНЕТ ассоциациясининг мақсадлари:</a:t>
            </a:r>
          </a:p>
        </p:txBody>
      </p:sp>
      <p:sp>
        <p:nvSpPr>
          <p:cNvPr id="5" name="Прямоугольник 4"/>
          <p:cNvSpPr/>
          <p:nvPr/>
        </p:nvSpPr>
        <p:spPr>
          <a:xfrm>
            <a:off x="339969" y="1606071"/>
            <a:ext cx="11523785" cy="66821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Россия Федерацияси ҳудудида иқтисодиётнинг турли тармоқлари, бизнес турлари, ижтимоий инфратузилма ва давлат ва жамият ҳаёти соҳаларида лойиҳаларни бошқариш усуллари ва воситаларини кенг жорий этиш;</a:t>
            </a:r>
          </a:p>
        </p:txBody>
      </p:sp>
      <p:sp>
        <p:nvSpPr>
          <p:cNvPr id="6" name="Прямоугольник 5"/>
          <p:cNvSpPr/>
          <p:nvPr/>
        </p:nvSpPr>
        <p:spPr>
          <a:xfrm>
            <a:off x="339969" y="2391514"/>
            <a:ext cx="11523785" cy="39858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Россияда ва бутун дунёда профессионалликни ривожлантириш ва лойиҳаларни бошқариш сифатини ошириш;</a:t>
            </a:r>
          </a:p>
        </p:txBody>
      </p:sp>
      <p:sp>
        <p:nvSpPr>
          <p:cNvPr id="7" name="Прямоугольник 6"/>
          <p:cNvSpPr/>
          <p:nvPr/>
        </p:nvSpPr>
        <p:spPr>
          <a:xfrm>
            <a:off x="339969" y="2907329"/>
            <a:ext cx="11523785" cy="65649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ассоциация аъзоларига лойиҳаларни профессионал бошқарувни ишлаб чиқиш ва қўллашда ташкилий, услубий ва ахборот ёрдамини кўрсатиш;</a:t>
            </a:r>
          </a:p>
        </p:txBody>
      </p:sp>
      <p:sp>
        <p:nvSpPr>
          <p:cNvPr id="8" name="Прямоугольник 7"/>
          <p:cNvSpPr/>
          <p:nvPr/>
        </p:nvSpPr>
        <p:spPr>
          <a:xfrm>
            <a:off x="339969" y="3681051"/>
            <a:ext cx="11523785" cy="46892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лойиҳаларни бошқариш соҳасида назарий асослар ва амалий усулларни ишлаб чиқиш ва такомиллаштириш;</a:t>
            </a:r>
          </a:p>
        </p:txBody>
      </p:sp>
      <p:sp>
        <p:nvSpPr>
          <p:cNvPr id="9" name="Прямоугольник 8"/>
          <p:cNvSpPr/>
          <p:nvPr/>
        </p:nvSpPr>
        <p:spPr>
          <a:xfrm>
            <a:off x="339969" y="4267207"/>
            <a:ext cx="9132277" cy="83233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Россия Федерацияси ҳудудида иқтисодиётнинг турли тармоқларида, ижтимоий инфратузилмада ва ижтимоий ҳаёт соҳаларида ишлайдиган профессионал лойиҳаларни бошқариш бўйича мутахассислар сонини кенгайтириш;</a:t>
            </a:r>
          </a:p>
        </p:txBody>
      </p:sp>
      <p:sp>
        <p:nvSpPr>
          <p:cNvPr id="10" name="Прямоугольник 9"/>
          <p:cNvSpPr/>
          <p:nvPr/>
        </p:nvSpPr>
        <p:spPr>
          <a:xfrm>
            <a:off x="339969" y="5216774"/>
            <a:ext cx="9132277" cy="65649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лойиҳаларни бошқаришнинг замонавий усуллари ва воситаларини ишлаб чиқиш, такомиллаштириш, илгари суриш ва жорий этиш;</a:t>
            </a:r>
          </a:p>
        </p:txBody>
      </p:sp>
      <p:sp>
        <p:nvSpPr>
          <p:cNvPr id="11" name="Прямоугольник 10"/>
          <p:cNvSpPr/>
          <p:nvPr/>
        </p:nvSpPr>
        <p:spPr>
          <a:xfrm>
            <a:off x="339968" y="5990497"/>
            <a:ext cx="9132277" cy="808887"/>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лойиҳаларни бошқариш соҳасида мутахассисларни касбий тайёрлаш ва тажриба алмашиш, малакасини ошириш, тайёрлаш ва қайта тайёрлашнинг турли шаклларини ташкил этиш ва услубий таъминлаш;</a:t>
            </a:r>
          </a:p>
        </p:txBody>
      </p:sp>
    </p:spTree>
    <p:extLst>
      <p:ext uri="{BB962C8B-B14F-4D97-AF65-F5344CB8AC3E}">
        <p14:creationId xmlns:p14="http://schemas.microsoft.com/office/powerpoint/2010/main" val="28672320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2400" y="175848"/>
            <a:ext cx="11922369" cy="146538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СОВНЕТ ЛОЙИҲАЛАРНИ БОШҚАРИШ АССОЦИАЦИЯСИ.</a:t>
            </a:r>
          </a:p>
          <a:p>
            <a:pPr algn="ctr"/>
            <a:r>
              <a:rPr lang="uz-Cyrl-UZ" dirty="0">
                <a:solidFill>
                  <a:schemeClr val="tx1"/>
                </a:solidFill>
                <a:latin typeface="Times New Roman" panose="02020603050405020304" pitchFamily="18" charset="0"/>
                <a:cs typeface="Times New Roman" panose="02020603050405020304" pitchFamily="18" charset="0"/>
              </a:rPr>
              <a:t>СОВНЕТ Лойиҳа бошқаруви ассоциацияси 1990-йилда ташкил этилган бўлиб, Россияда профессионал лойиҳаларни бошқаришни ривожлантириш ва илгари суриш учун лойиҳаларни бошқариш бўйича мутахассисларни бирлаштирган нотижорат ҳамкорлик ҳисобланади.</a:t>
            </a:r>
          </a:p>
          <a:p>
            <a:pPr algn="ctr"/>
            <a:r>
              <a:rPr lang="uz-Cyrl-UZ" dirty="0">
                <a:solidFill>
                  <a:schemeClr val="tx1"/>
                </a:solidFill>
                <a:latin typeface="Times New Roman" panose="02020603050405020304" pitchFamily="18" charset="0"/>
                <a:cs typeface="Times New Roman" panose="02020603050405020304" pitchFamily="18" charset="0"/>
              </a:rPr>
              <a:t>СОВНЕТ ассоциациясининг мақсадлари:</a:t>
            </a:r>
          </a:p>
        </p:txBody>
      </p:sp>
      <p:sp>
        <p:nvSpPr>
          <p:cNvPr id="5" name="Прямоугольник 4"/>
          <p:cNvSpPr/>
          <p:nvPr/>
        </p:nvSpPr>
        <p:spPr>
          <a:xfrm>
            <a:off x="339969" y="1746747"/>
            <a:ext cx="11523785" cy="66821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latin typeface="Times New Roman" panose="02020603050405020304" pitchFamily="18" charset="0"/>
                <a:cs typeface="Times New Roman" panose="02020603050405020304" pitchFamily="18" charset="0"/>
              </a:rPr>
              <a:t>белгиланган миллий ва халқаро талабларга мувофиқ лойиҳаларни бошқариш бўйича ташкилотлар ва мутахассисларни ихтиёрий касбий аттестациядан ўтказиш;</a:t>
            </a:r>
          </a:p>
        </p:txBody>
      </p:sp>
      <p:sp>
        <p:nvSpPr>
          <p:cNvPr id="6" name="Прямоугольник 5"/>
          <p:cNvSpPr/>
          <p:nvPr/>
        </p:nvSpPr>
        <p:spPr>
          <a:xfrm>
            <a:off x="339969" y="2543923"/>
            <a:ext cx="11523785" cy="95939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мутахассисларнинг малакасини ихтиёрий касбий аттестациядан ўтказиш бўйича белгиланган миллий ва халқаро талабларга мувофиқ лойиҳаларни бошқариш соҳасида мутахассислар тайёрлайдиган ва ўқийдиган ўқув марказлари ва бошқа таълим муассасаларини ихтиёрий аккредитация қилишни амалга ошириш;</a:t>
            </a:r>
          </a:p>
        </p:txBody>
      </p:sp>
      <p:sp>
        <p:nvSpPr>
          <p:cNvPr id="7" name="Прямоугольник 6"/>
          <p:cNvSpPr/>
          <p:nvPr/>
        </p:nvSpPr>
        <p:spPr>
          <a:xfrm>
            <a:off x="339968" y="3630362"/>
            <a:ext cx="11523785" cy="65649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Россияда ва хорижда лойиҳаларни бошқариш соҳасида олимлар ва амалиётчилар ўртасида ижодий алоқалар ва касбий муносабатларни мустаҳкамлашга ёрдам берадиган тадбирларни ташкил этиш ва ўтказиш;</a:t>
            </a:r>
          </a:p>
        </p:txBody>
      </p:sp>
      <p:sp>
        <p:nvSpPr>
          <p:cNvPr id="8" name="Прямоугольник 7"/>
          <p:cNvSpPr/>
          <p:nvPr/>
        </p:nvSpPr>
        <p:spPr>
          <a:xfrm>
            <a:off x="351692" y="4404089"/>
            <a:ext cx="8850924" cy="1244527"/>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лойиҳаларни бошқариш методологиясини қўллаш бўйича ташкилотларга, шунингдек уларнинг ҳамкорларига, шу жумладан хорижий давлатларнинг ҳамкорларига лойиҳаларни профессионал бошқариш асосида қўшма лойиҳаларни амалга оширишда амалий ёрдам кўрсатиш;</a:t>
            </a:r>
          </a:p>
        </p:txBody>
      </p:sp>
      <p:sp>
        <p:nvSpPr>
          <p:cNvPr id="9" name="Прямоугольник 8"/>
          <p:cNvSpPr/>
          <p:nvPr/>
        </p:nvSpPr>
        <p:spPr>
          <a:xfrm>
            <a:off x="351692" y="5742400"/>
            <a:ext cx="8850924" cy="86750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dirty="0">
                <a:solidFill>
                  <a:schemeClr val="tx1"/>
                </a:solidFill>
                <a:latin typeface="Times New Roman" panose="02020603050405020304" pitchFamily="18" charset="0"/>
                <a:cs typeface="Times New Roman" panose="02020603050405020304" pitchFamily="18" charset="0"/>
              </a:rPr>
              <a:t>Лойиҳа бошқаруви халқаро ассоциацияси (</a:t>
            </a:r>
            <a:r>
              <a:rPr lang="en-US" dirty="0">
                <a:solidFill>
                  <a:schemeClr val="tx1"/>
                </a:solidFill>
                <a:latin typeface="Times New Roman" panose="02020603050405020304" pitchFamily="18" charset="0"/>
                <a:cs typeface="Times New Roman" panose="02020603050405020304" pitchFamily="18" charset="0"/>
              </a:rPr>
              <a:t>IPMA</a:t>
            </a:r>
            <a:r>
              <a:rPr lang="uz-Cyrl-UZ" dirty="0">
                <a:solidFill>
                  <a:schemeClr val="tx1"/>
                </a:solidFill>
                <a:latin typeface="Times New Roman" panose="02020603050405020304" pitchFamily="18" charset="0"/>
                <a:cs typeface="Times New Roman" panose="02020603050405020304" pitchFamily="18" charset="0"/>
              </a:rPr>
              <a:t>), шунингдек, лойиҳаларни бошқаришни ривожлантиришдан манфаатдор бўлган бошқа хорижий ташкилотлар ва компаниялар билан ўзаро манфаатли халқаро ҳамкорликни ривожлантириш.</a:t>
            </a:r>
          </a:p>
        </p:txBody>
      </p:sp>
    </p:spTree>
    <p:extLst>
      <p:ext uri="{BB962C8B-B14F-4D97-AF65-F5344CB8AC3E}">
        <p14:creationId xmlns:p14="http://schemas.microsoft.com/office/powerpoint/2010/main" val="42255473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1000" y="360128"/>
            <a:ext cx="11429999" cy="4293483"/>
          </a:xfrm>
          <a:prstGeom prst="rect">
            <a:avLst/>
          </a:prstGeom>
        </p:spPr>
        <p:txBody>
          <a:bodyPr wrap="square">
            <a:spAutoFit/>
          </a:bodyPr>
          <a:lstStyle/>
          <a:p>
            <a:pPr indent="539750" algn="ctr"/>
            <a:r>
              <a:rPr lang="uz-Cyrl-UZ" sz="2100" dirty="0">
                <a:latin typeface="Times New Roman" panose="02020603050405020304" pitchFamily="18" charset="0"/>
                <a:cs typeface="Times New Roman" panose="02020603050405020304" pitchFamily="18" charset="0"/>
              </a:rPr>
              <a:t>Юқори ноаниқлик шароитида лойиҳаларни бошқариш усуллари ва воситаларини ишлаб чиқиш.</a:t>
            </a:r>
          </a:p>
          <a:p>
            <a:pPr indent="539750" algn="ctr"/>
            <a:r>
              <a:rPr lang="uz-Cyrl-UZ" sz="2100" dirty="0">
                <a:latin typeface="Times New Roman" panose="02020603050405020304" pitchFamily="18" charset="0"/>
                <a:cs typeface="Times New Roman" panose="02020603050405020304" pitchFamily="18" charset="0"/>
              </a:rPr>
              <a:t>Лойиҳани амалга ошириш соҳасидаги яна бир муҳим тенденция бизнес динамикаси ва ташқи муҳитда ҳам, компаниялар ичида ҳам ноаниқлик даражасининг ошиши ҳисобланади. Бу “очиқ” лойиҳаларнинг сезиларли сони мавжудлигига олиб келади. Анъанавий лойиҳалардан фарқли ўлароқ, “очиқ” лойиҳаларни бошлашда мижоз якуний маҳсулотга қўйиладиган талабларни, вақт ва бюджет чекловларини аниқ белгилашга қодир эмас ва ҳаракат қилмайди. “Очиқ” лойиҳанинг асосий иштирокчилари уни амалга ошириш жараёнида ушбу талаблар аниқланиши ва лойиҳани амалга ошириш режаларига тегишли ўзгартиришлар киритилишига тайёр. “Очиқ” лойиҳаларни бошқариш менежердан кенгроқ ва мослашувчан воситалар тўплами ва бошқарув усулларидан фойдаланишни талаб қилади (масалан, ноаниқлик шароитида қарорларни тайёрлаш ва қабул қилиш, ўзгаришларни бошқариш, рискларни бошқариш, алоқа, молиявий ва иқтисодий моделлаштириш).</a:t>
            </a:r>
          </a:p>
        </p:txBody>
      </p:sp>
    </p:spTree>
    <p:extLst>
      <p:ext uri="{BB962C8B-B14F-4D97-AF65-F5344CB8AC3E}">
        <p14:creationId xmlns:p14="http://schemas.microsoft.com/office/powerpoint/2010/main" val="11286862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46185" y="281354"/>
            <a:ext cx="11699630" cy="1652954"/>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Cyrl-UZ" sz="2500" b="1" dirty="0">
                <a:solidFill>
                  <a:schemeClr val="tx1"/>
                </a:solidFill>
                <a:latin typeface="Times New Roman" panose="02020603050405020304" pitchFamily="18" charset="0"/>
                <a:cs typeface="Times New Roman" panose="02020603050405020304" pitchFamily="18" charset="0"/>
              </a:rPr>
              <a:t>БИЗНЕСНИНГ АМАЛИЙ ЭҲТИЁЖЛАРИДАН КЕЛИБ ЧИҚАДИГАН ЛОЙИҲАЛАРНИ БОШҚАРИШ СОҲАСИДАГИ ТАДҚИҚОТЛАРНИ РИВОЖЛАНТИРИШНИНГ АСОСИЙ ТЕНДЕНЦИЯЛАРИ ҚУЙИДАГИЛАРДАН ИБОРАТ:</a:t>
            </a:r>
            <a:endParaRPr lang="en-US" sz="2500" dirty="0"/>
          </a:p>
        </p:txBody>
      </p:sp>
      <p:sp>
        <p:nvSpPr>
          <p:cNvPr id="4" name="Прямоугольник 3"/>
          <p:cNvSpPr/>
          <p:nvPr/>
        </p:nvSpPr>
        <p:spPr>
          <a:xfrm>
            <a:off x="879233" y="2182532"/>
            <a:ext cx="10550769" cy="818576"/>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400" dirty="0">
                <a:solidFill>
                  <a:schemeClr val="tx1"/>
                </a:solidFill>
                <a:latin typeface="Times New Roman" panose="02020603050405020304" pitchFamily="18" charset="0"/>
                <a:cs typeface="Times New Roman" panose="02020603050405020304" pitchFamily="18" charset="0"/>
              </a:rPr>
              <a:t>МЕТОДОЛОГИЯ ВА ЛОЙИҲАЛАРНИ БОШҚАРИШ ВОСИТАЛАРИНИНГ ИХТИСОСЛАШУВИ;</a:t>
            </a:r>
          </a:p>
        </p:txBody>
      </p:sp>
      <p:sp>
        <p:nvSpPr>
          <p:cNvPr id="5" name="Прямоугольник 4"/>
          <p:cNvSpPr/>
          <p:nvPr/>
        </p:nvSpPr>
        <p:spPr>
          <a:xfrm>
            <a:off x="879233" y="3133121"/>
            <a:ext cx="10550770" cy="818576"/>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400" dirty="0">
                <a:solidFill>
                  <a:schemeClr val="tx1"/>
                </a:solidFill>
                <a:latin typeface="Times New Roman" panose="02020603050405020304" pitchFamily="18" charset="0"/>
                <a:cs typeface="Times New Roman" panose="02020603050405020304" pitchFamily="18" charset="0"/>
              </a:rPr>
              <a:t>ЛОЙИҲАНИ БОШҚАРИШ ВА УМУМАН БИЗНЕСНИ БОШҚАРИШ ЖАРАЁНЛАРИ ЎРТАСИДА ЯҚИНРОҚ БОҒЛИҚЛИК.</a:t>
            </a:r>
          </a:p>
        </p:txBody>
      </p:sp>
      <p:sp>
        <p:nvSpPr>
          <p:cNvPr id="6" name="Скругленный прямоугольник 5"/>
          <p:cNvSpPr/>
          <p:nvPr/>
        </p:nvSpPr>
        <p:spPr>
          <a:xfrm>
            <a:off x="527539" y="4199921"/>
            <a:ext cx="8897815" cy="238844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indent="539750" algn="ctr"/>
            <a:r>
              <a:rPr lang="uz-Cyrl-UZ" sz="2200" dirty="0">
                <a:solidFill>
                  <a:schemeClr val="tx1"/>
                </a:solidFill>
                <a:latin typeface="Times New Roman" panose="02020603050405020304" pitchFamily="18" charset="0"/>
                <a:cs typeface="Times New Roman" panose="02020603050405020304" pitchFamily="18" charset="0"/>
              </a:rPr>
              <a:t>Лойиҳани бошқариш методологияси ва воситаларининг тармоқ ихтисослашуви сезиларли даражада ривожланмоқда. Лойиҳа бошқаруви соҳасидаги жаҳоннинг етакчи мутахассислари Рассел Арчибалд, Лин Кроуфорд ва бошқалар лойиҳаларни ягона таснифлаш ва лойиҳаларни бошқаришга ёндашувлар учун асос яратган асарларини нашр этдилар.</a:t>
            </a:r>
          </a:p>
        </p:txBody>
      </p:sp>
    </p:spTree>
    <p:extLst>
      <p:ext uri="{BB962C8B-B14F-4D97-AF65-F5344CB8AC3E}">
        <p14:creationId xmlns:p14="http://schemas.microsoft.com/office/powerpoint/2010/main" val="34353031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9631" y="191143"/>
            <a:ext cx="11711354" cy="4339650"/>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ISO/TC 258 </a:t>
            </a:r>
            <a:r>
              <a:rPr lang="uz-Cyrl-UZ" sz="2400" b="1" dirty="0">
                <a:latin typeface="Times New Roman" panose="02020603050405020304" pitchFamily="18" charset="0"/>
                <a:cs typeface="Times New Roman" panose="02020603050405020304" pitchFamily="18" charset="0"/>
              </a:rPr>
              <a:t>ЛОЙИҲА, ДАСТУР ВА ПОРТФЕЛНИ БОШҚАРИШ</a:t>
            </a:r>
          </a:p>
          <a:p>
            <a:pPr indent="539750" algn="just"/>
            <a:endParaRPr lang="uz-Cyrl-UZ" sz="1200" dirty="0">
              <a:latin typeface="Times New Roman" panose="02020603050405020304" pitchFamily="18" charset="0"/>
              <a:cs typeface="Times New Roman" panose="02020603050405020304" pitchFamily="18" charset="0"/>
            </a:endParaRPr>
          </a:p>
          <a:p>
            <a:pPr indent="539750" algn="just"/>
            <a:r>
              <a:rPr lang="uz-Cyrl-UZ" sz="2400" dirty="0">
                <a:latin typeface="Times New Roman" panose="02020603050405020304" pitchFamily="18" charset="0"/>
                <a:cs typeface="Times New Roman" panose="02020603050405020304" pitchFamily="18" charset="0"/>
              </a:rPr>
              <a:t>Халқаро стандартлаштириш ташкилоти</a:t>
            </a:r>
            <a:r>
              <a:rPr lang="en-US" sz="2400" dirty="0">
                <a:latin typeface="Times New Roman" panose="02020603050405020304" pitchFamily="18" charset="0"/>
                <a:cs typeface="Times New Roman" panose="02020603050405020304" pitchFamily="18" charset="0"/>
              </a:rPr>
              <a:t> - ISO </a:t>
            </a:r>
            <a:r>
              <a:rPr lang="uz-Cyrl-UZ" sz="2400" dirty="0">
                <a:latin typeface="Times New Roman" panose="02020603050405020304" pitchFamily="18" charset="0"/>
                <a:cs typeface="Times New Roman" panose="02020603050405020304" pitchFamily="18" charset="0"/>
              </a:rPr>
              <a:t>томонидан яратилган техник қўмита лойиҳани бошқаришда стандартлаштириш соҳасида муҳим рол ўйнай бошлайди</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indent="539750" algn="just"/>
            <a:r>
              <a:rPr lang="ru-RU" sz="2400" dirty="0">
                <a:latin typeface="Times New Roman" panose="02020603050405020304" pitchFamily="18" charset="0"/>
                <a:cs typeface="Times New Roman" panose="02020603050405020304" pitchFamily="18" charset="0"/>
              </a:rPr>
              <a:t>Техник </a:t>
            </a:r>
            <a:r>
              <a:rPr lang="uz-Cyrl-UZ" sz="2400" dirty="0">
                <a:latin typeface="Times New Roman" panose="02020603050405020304" pitchFamily="18" charset="0"/>
                <a:cs typeface="Times New Roman" panose="02020603050405020304" pitchFamily="18" charset="0"/>
              </a:rPr>
              <a:t>қўмитаси</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ISO/TC 258 </a:t>
            </a:r>
            <a:r>
              <a:rPr lang="uz-Cyrl-UZ" sz="2400" dirty="0">
                <a:latin typeface="Times New Roman" panose="02020603050405020304" pitchFamily="18" charset="0"/>
                <a:cs typeface="Times New Roman" panose="02020603050405020304" pitchFamily="18" charset="0"/>
              </a:rPr>
              <a:t>Лойиҳа, дастур ва лойиҳа портфелни бошқариш, дастур ва портфелни бошқариш соҳасида бир қатор ихтисослашган халқаро стандартларни ишлаб чиқмоқда. У дунёнинг турли мамлакатлари, шу жумладан мамлакатимиз стандартлаштириш бўйича миллий ташкилотлар вакилларини бирлаштиради. Қўмита таркибига </a:t>
            </a:r>
            <a:r>
              <a:rPr lang="en-US" sz="2400" dirty="0">
                <a:latin typeface="Times New Roman" panose="02020603050405020304" pitchFamily="18" charset="0"/>
                <a:cs typeface="Times New Roman" panose="02020603050405020304" pitchFamily="18" charset="0"/>
              </a:rPr>
              <a:t>IPMA</a:t>
            </a:r>
            <a:r>
              <a:rPr lang="uz-Cyrl-UZ" sz="2400" dirty="0">
                <a:latin typeface="Times New Roman" panose="02020603050405020304" pitchFamily="18" charset="0"/>
                <a:cs typeface="Times New Roman" panose="02020603050405020304" pitchFamily="18" charset="0"/>
              </a:rPr>
              <a:t> ва </a:t>
            </a:r>
            <a:r>
              <a:rPr lang="en-US" sz="2400" dirty="0">
                <a:latin typeface="Times New Roman" panose="02020603050405020304" pitchFamily="18" charset="0"/>
                <a:cs typeface="Times New Roman" panose="02020603050405020304" pitchFamily="18" charset="0"/>
              </a:rPr>
              <a:t>PMI</a:t>
            </a:r>
            <a:r>
              <a:rPr lang="uz-Cyrl-UZ" sz="2400" dirty="0">
                <a:latin typeface="Times New Roman" panose="02020603050405020304" pitchFamily="18" charset="0"/>
                <a:cs typeface="Times New Roman" panose="02020603050405020304" pitchFamily="18" charset="0"/>
              </a:rPr>
              <a:t> вакиллари ҳам киради.</a:t>
            </a:r>
          </a:p>
          <a:p>
            <a:pPr indent="539750" algn="just"/>
            <a:r>
              <a:rPr lang="en-US" sz="2400" dirty="0">
                <a:latin typeface="Times New Roman" panose="02020603050405020304" pitchFamily="18" charset="0"/>
                <a:cs typeface="Times New Roman" panose="02020603050405020304" pitchFamily="18" charset="0"/>
              </a:rPr>
              <a:t>ISO</a:t>
            </a:r>
            <a:r>
              <a:rPr lang="uz-Cyrl-UZ" sz="2400" dirty="0">
                <a:latin typeface="Times New Roman" panose="02020603050405020304" pitchFamily="18" charset="0"/>
                <a:cs typeface="Times New Roman" panose="02020603050405020304" pitchFamily="18" charset="0"/>
              </a:rPr>
              <a:t> лойиҳаларини бошқариш бўйича халқаро стандартларнинг янги сериясидаги биринчилардан бири 2012 йилда чиқарилиши режалаштирилган </a:t>
            </a:r>
            <a:r>
              <a:rPr lang="en-US" sz="2400" dirty="0">
                <a:latin typeface="Times New Roman" panose="02020603050405020304" pitchFamily="18" charset="0"/>
                <a:cs typeface="Times New Roman" panose="02020603050405020304" pitchFamily="18" charset="0"/>
              </a:rPr>
              <a:t>ISO</a:t>
            </a:r>
            <a:r>
              <a:rPr lang="uz-Cyrl-UZ" sz="2400" dirty="0">
                <a:latin typeface="Times New Roman" panose="02020603050405020304" pitchFamily="18" charset="0"/>
                <a:cs typeface="Times New Roman" panose="02020603050405020304" pitchFamily="18" charset="0"/>
              </a:rPr>
              <a:t> 21500 Лойиҳани бошқариш бўйича қўлланма бўлиши керак</a:t>
            </a:r>
            <a:r>
              <a:rPr lang="ru-RU" sz="2400"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18102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3509574"/>
            <a:ext cx="12192000" cy="1077218"/>
          </a:xfrm>
          <a:prstGeom prst="rect">
            <a:avLst/>
          </a:prstGeom>
        </p:spPr>
        <p:txBody>
          <a:bodyPr wrap="square">
            <a:spAutoFit/>
          </a:bodyPr>
          <a:lstStyle/>
          <a:p>
            <a:pPr algn="ctr"/>
            <a:r>
              <a:rPr lang="en-US" sz="3200" b="1" dirty="0">
                <a:latin typeface="Times New Roman" panose="02020603050405020304" pitchFamily="18" charset="0"/>
                <a:cs typeface="Times New Roman" panose="02020603050405020304" pitchFamily="18" charset="0"/>
              </a:rPr>
              <a:t>ЛОЙИҲА БОШҚАРУВИ БЎЙИЧА МУТАХАССИСЛАРНИНГ ХАЛҚАРО СЕРТИФИКАТИ</a:t>
            </a:r>
          </a:p>
        </p:txBody>
      </p:sp>
      <p:pic>
        <p:nvPicPr>
          <p:cNvPr id="4" name="Рисунок 3"/>
          <p:cNvPicPr>
            <a:picLocks noChangeAspect="1"/>
          </p:cNvPicPr>
          <p:nvPr/>
        </p:nvPicPr>
        <p:blipFill>
          <a:blip r:embed="rId2"/>
          <a:stretch>
            <a:fillRect/>
          </a:stretch>
        </p:blipFill>
        <p:spPr>
          <a:xfrm>
            <a:off x="-3317" y="1"/>
            <a:ext cx="12195317" cy="2872154"/>
          </a:xfrm>
          <a:prstGeom prst="rect">
            <a:avLst/>
          </a:prstGeom>
        </p:spPr>
      </p:pic>
      <p:sp>
        <p:nvSpPr>
          <p:cNvPr id="3" name="Прямоугольник 2">
            <a:extLst>
              <a:ext uri="{FF2B5EF4-FFF2-40B4-BE49-F238E27FC236}">
                <a16:creationId xmlns:a16="http://schemas.microsoft.com/office/drawing/2014/main" id="{03821C87-4C7B-424A-8FDB-8B59AB166050}"/>
              </a:ext>
            </a:extLst>
          </p:cNvPr>
          <p:cNvSpPr/>
          <p:nvPr/>
        </p:nvSpPr>
        <p:spPr>
          <a:xfrm>
            <a:off x="457200" y="2883087"/>
            <a:ext cx="11476892" cy="307777"/>
          </a:xfrm>
          <a:prstGeom prst="rect">
            <a:avLst/>
          </a:prstGeom>
        </p:spPr>
        <p:txBody>
          <a:bodyPr wrap="square">
            <a:spAutoFit/>
          </a:bodyPr>
          <a:lstStyle/>
          <a:p>
            <a:pPr algn="ctr"/>
            <a:r>
              <a:rPr lang="en-US" sz="1400" b="1" dirty="0">
                <a:solidFill>
                  <a:srgbClr val="000000"/>
                </a:solidFill>
                <a:latin typeface="Times New Roman" panose="02020603050405020304" pitchFamily="18" charset="0"/>
                <a:cs typeface="Times New Roman" panose="02020603050405020304" pitchFamily="18" charset="0"/>
              </a:rPr>
              <a:t>IPMA’s Certification and Training Badges are out! July 2021. https://ipma.world/news/ipmas-certification-badges-are-out/</a:t>
            </a:r>
            <a:endParaRPr lang="en-US" sz="1400" b="1"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55828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4768" y="4377622"/>
            <a:ext cx="6635262" cy="1815882"/>
          </a:xfrm>
          <a:prstGeom prst="rect">
            <a:avLst/>
          </a:prstGeom>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Сертификат мустақил, ваколатли орган томонидан лойиҳа бошқаруви соҳасидаги мутахассиснинг тажрибаси ва профессионаллигини тасдиқлайди.</a:t>
            </a:r>
          </a:p>
        </p:txBody>
      </p:sp>
      <p:sp>
        <p:nvSpPr>
          <p:cNvPr id="3" name="Прямоугольник 2"/>
          <p:cNvSpPr/>
          <p:nvPr/>
        </p:nvSpPr>
        <p:spPr>
          <a:xfrm>
            <a:off x="351692" y="457200"/>
            <a:ext cx="11500339" cy="93784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ЛОЙИҲА БОШҚАРУВИ МУТАХАССИСЛАРИНИНГ ХАЛҚАРО СЕРТИФИКАТИ - МУВОФИҚЛИКНИ АНИҚЛАШ ЖАРАЁНИ:</a:t>
            </a:r>
            <a:endParaRPr lang="en-US" sz="24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371600" y="1708165"/>
            <a:ext cx="10480430" cy="93784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 бошқаруви мутахассиси учун белгиланган талабларга номзоднинг касбий билими, тажрибаси ва малакаси</a:t>
            </a:r>
            <a:r>
              <a:rPr lang="ru-RU" sz="2000" dirty="0">
                <a:latin typeface="Times New Roman" panose="02020603050405020304" pitchFamily="18" charset="0"/>
                <a:cs typeface="Times New Roman" panose="02020603050405020304" pitchFamily="18" charset="0"/>
              </a:rPr>
              <a:t>;</a:t>
            </a:r>
          </a:p>
        </p:txBody>
      </p:sp>
      <p:sp>
        <p:nvSpPr>
          <p:cNvPr id="5" name="Прямоугольник 4"/>
          <p:cNvSpPr/>
          <p:nvPr/>
        </p:nvSpPr>
        <p:spPr>
          <a:xfrm>
            <a:off x="351690" y="2912239"/>
            <a:ext cx="10785233" cy="93784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номзоднинг фаолияти лойиҳа раҳбарининг ахлоқий кодексига мувофиқ</a:t>
            </a:r>
            <a:r>
              <a:rPr lang="ru-RU" sz="2000" dirty="0">
                <a:latin typeface="Times New Roman" panose="02020603050405020304" pitchFamily="18" charset="0"/>
                <a:cs typeface="Times New Roman" panose="02020603050405020304" pitchFamily="18" charset="0"/>
              </a:rPr>
              <a:t>.</a:t>
            </a:r>
          </a:p>
        </p:txBody>
      </p:sp>
      <p:sp>
        <p:nvSpPr>
          <p:cNvPr id="6" name="Стрелка вниз 5"/>
          <p:cNvSpPr/>
          <p:nvPr/>
        </p:nvSpPr>
        <p:spPr>
          <a:xfrm>
            <a:off x="6107722" y="1438535"/>
            <a:ext cx="1008185" cy="22273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Стрелка вниз 6"/>
          <p:cNvSpPr/>
          <p:nvPr/>
        </p:nvSpPr>
        <p:spPr>
          <a:xfrm>
            <a:off x="351691" y="1438534"/>
            <a:ext cx="890956" cy="142189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504545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300789" y="240632"/>
            <a:ext cx="11622506" cy="709864"/>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200" b="1" dirty="0">
                <a:solidFill>
                  <a:schemeClr val="tx1"/>
                </a:solidFill>
                <a:latin typeface="Times New Roman" panose="02020603050405020304" pitchFamily="18" charset="0"/>
                <a:cs typeface="Times New Roman" panose="02020603050405020304" pitchFamily="18" charset="0"/>
              </a:rPr>
              <a:t>СЕРТИФИКАТЛАНГАН ЛОЙИҲА БОШҚАРУВИ МУТАХАССИСЛАРИНИНГ АФЗАЛЛИКЛАРИ:</a:t>
            </a:r>
          </a:p>
        </p:txBody>
      </p:sp>
      <p:sp>
        <p:nvSpPr>
          <p:cNvPr id="4" name="Скругленный прямоугольник 3"/>
          <p:cNvSpPr/>
          <p:nvPr/>
        </p:nvSpPr>
        <p:spPr>
          <a:xfrm>
            <a:off x="2852409" y="1055440"/>
            <a:ext cx="6833937" cy="478142"/>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малака ва малакаларнинг халқаро тан олиниши;</a:t>
            </a:r>
          </a:p>
        </p:txBody>
      </p:sp>
      <p:sp>
        <p:nvSpPr>
          <p:cNvPr id="6" name="Скругленный прямоугольник 5"/>
          <p:cNvSpPr/>
          <p:nvPr/>
        </p:nvSpPr>
        <p:spPr>
          <a:xfrm>
            <a:off x="2249906" y="1611571"/>
            <a:ext cx="8169442" cy="457861"/>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мартаба ўсиши учун шахсий устунлик;</a:t>
            </a:r>
          </a:p>
        </p:txBody>
      </p:sp>
      <p:sp>
        <p:nvSpPr>
          <p:cNvPr id="7" name="Скругленный прямоугольник 6"/>
          <p:cNvSpPr/>
          <p:nvPr/>
        </p:nvSpPr>
        <p:spPr>
          <a:xfrm>
            <a:off x="300789" y="2152109"/>
            <a:ext cx="11622506" cy="458744"/>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профессионал рейтинг ва улар тақдим этаётган хизматлар нархининг ошиши.</a:t>
            </a:r>
          </a:p>
        </p:txBody>
      </p:sp>
      <p:sp>
        <p:nvSpPr>
          <p:cNvPr id="8" name="Скругленный прямоугольник 7"/>
          <p:cNvSpPr/>
          <p:nvPr/>
        </p:nvSpPr>
        <p:spPr>
          <a:xfrm>
            <a:off x="300789" y="3033289"/>
            <a:ext cx="11622506" cy="70986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200" b="1" dirty="0">
                <a:solidFill>
                  <a:schemeClr val="tx1"/>
                </a:solidFill>
                <a:latin typeface="Times New Roman" panose="02020603050405020304" pitchFamily="18" charset="0"/>
                <a:cs typeface="Times New Roman" panose="02020603050405020304" pitchFamily="18" charset="0"/>
              </a:rPr>
              <a:t>ЛОЙИҲА БОШҚАРУВИ БЎЙИЧА СЕРТИФИКАТЛАНГАН МУТАХАССИСЛАРГА ЭГА БЎЛГАН КОМПАНИЯЛАРНИНГ АФЗАЛЛИКЛАРИ:</a:t>
            </a:r>
          </a:p>
        </p:txBody>
      </p:sp>
      <p:sp>
        <p:nvSpPr>
          <p:cNvPr id="9" name="Скругленный прямоугольник 8"/>
          <p:cNvSpPr/>
          <p:nvPr/>
        </p:nvSpPr>
        <p:spPr>
          <a:xfrm>
            <a:off x="673768" y="3879831"/>
            <a:ext cx="8657801" cy="75934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лойиҳа бошқаруви соҳасидаги малакали мутахассисларга ташкилот эҳтиёжларини қондириш;</a:t>
            </a:r>
          </a:p>
        </p:txBody>
      </p:sp>
      <p:sp>
        <p:nvSpPr>
          <p:cNvPr id="10" name="Скругленный прямоугольник 9"/>
          <p:cNvSpPr/>
          <p:nvPr/>
        </p:nvSpPr>
        <p:spPr>
          <a:xfrm>
            <a:off x="673768" y="4782893"/>
            <a:ext cx="8657802" cy="83586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сертификатланган лойиҳа менежерлари хизматларидан фойдаланадиган ташкилотлар фаолиятини яхшилаш;</a:t>
            </a:r>
          </a:p>
        </p:txBody>
      </p:sp>
      <p:sp>
        <p:nvSpPr>
          <p:cNvPr id="11" name="Скругленный прямоугольник 10"/>
          <p:cNvSpPr/>
          <p:nvPr/>
        </p:nvSpPr>
        <p:spPr>
          <a:xfrm>
            <a:off x="673768" y="5762473"/>
            <a:ext cx="8657801" cy="89602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лойиҳа бошқарувида профессионаллар мавжудлиги ҳисобига компаниянинг рейтинги ва рақобатбардошлигини ошириш.</a:t>
            </a:r>
          </a:p>
        </p:txBody>
      </p:sp>
    </p:spTree>
    <p:extLst>
      <p:ext uri="{BB962C8B-B14F-4D97-AF65-F5344CB8AC3E}">
        <p14:creationId xmlns:p14="http://schemas.microsoft.com/office/powerpoint/2010/main" val="28787679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57552" y="492365"/>
            <a:ext cx="11500339" cy="1421895"/>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ЛОЙИҲАНИ БОШҚАРИШ БЎЙИЧА ХАЛҚАРО СЕРТИФИКАТЛАШ ДАСТУРЛАРИ ОРАСИДА ЭНГ МУҲИМЛАРИДАН ИККИТАСИНИ АЖРАТИБ КЎРСАТИШ МУМКИН:</a:t>
            </a:r>
          </a:p>
        </p:txBody>
      </p:sp>
      <p:sp>
        <p:nvSpPr>
          <p:cNvPr id="4" name="Прямоугольник 3"/>
          <p:cNvSpPr/>
          <p:nvPr/>
        </p:nvSpPr>
        <p:spPr>
          <a:xfrm>
            <a:off x="2227385" y="2404741"/>
            <a:ext cx="9630506" cy="93784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Халқаро лойиҳаларни бошқариш ассоциацияси </a:t>
            </a:r>
            <a:r>
              <a:rPr lang="ru-RU"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IPMA</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стандартлари бўйича сертификатлаш</a:t>
            </a:r>
            <a:r>
              <a:rPr lang="ru-RU" sz="2000" dirty="0">
                <a:latin typeface="Times New Roman" panose="02020603050405020304" pitchFamily="18" charset="0"/>
                <a:cs typeface="Times New Roman" panose="02020603050405020304" pitchFamily="18" charset="0"/>
              </a:rPr>
              <a:t>;</a:t>
            </a:r>
          </a:p>
        </p:txBody>
      </p:sp>
      <p:sp>
        <p:nvSpPr>
          <p:cNvPr id="5" name="Прямоугольник 4"/>
          <p:cNvSpPr/>
          <p:nvPr/>
        </p:nvSpPr>
        <p:spPr>
          <a:xfrm>
            <a:off x="357552" y="3908699"/>
            <a:ext cx="8481648" cy="103504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Америка лойиҳаларни бошқариш институти </a:t>
            </a:r>
            <a:r>
              <a:rPr lang="ru-RU"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PMI</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стандартларига мувофиқ сертификатлаш</a:t>
            </a:r>
            <a:r>
              <a:rPr lang="ru-RU" sz="2000" dirty="0">
                <a:latin typeface="Times New Roman" panose="02020603050405020304" pitchFamily="18" charset="0"/>
                <a:cs typeface="Times New Roman" panose="02020603050405020304" pitchFamily="18" charset="0"/>
              </a:rPr>
              <a:t>.</a:t>
            </a:r>
          </a:p>
        </p:txBody>
      </p:sp>
      <p:sp>
        <p:nvSpPr>
          <p:cNvPr id="6" name="Стрелка вниз 5"/>
          <p:cNvSpPr/>
          <p:nvPr/>
        </p:nvSpPr>
        <p:spPr>
          <a:xfrm>
            <a:off x="7420707" y="1966070"/>
            <a:ext cx="1711570" cy="386861"/>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
        <p:nvSpPr>
          <p:cNvPr id="7" name="Стрелка вниз 6"/>
          <p:cNvSpPr/>
          <p:nvPr/>
        </p:nvSpPr>
        <p:spPr>
          <a:xfrm>
            <a:off x="334109" y="1966071"/>
            <a:ext cx="1711569" cy="1890818"/>
          </a:xfrm>
          <a:prstGeom prst="down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8470006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87569" y="199292"/>
            <a:ext cx="11852031" cy="10433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Халқаро лойиҳаларни бошқариш ассоциацияси (</a:t>
            </a:r>
            <a:r>
              <a:rPr lang="en-US" sz="2000" dirty="0">
                <a:latin typeface="Times New Roman" panose="02020603050405020304" pitchFamily="18" charset="0"/>
                <a:cs typeface="Times New Roman" panose="02020603050405020304" pitchFamily="18" charset="0"/>
              </a:rPr>
              <a:t>IPMA</a:t>
            </a:r>
            <a:r>
              <a:rPr lang="uz-Cyrl-UZ" sz="2000" dirty="0">
                <a:solidFill>
                  <a:schemeClr val="tx1"/>
                </a:solidFill>
                <a:latin typeface="Times New Roman" panose="02020603050405020304" pitchFamily="18" charset="0"/>
                <a:cs typeface="Times New Roman" panose="02020603050405020304" pitchFamily="18" charset="0"/>
              </a:rPr>
              <a:t>) стандартларига мувофиқ сертификатлаш.</a:t>
            </a:r>
          </a:p>
          <a:p>
            <a:pPr algn="ctr"/>
            <a:r>
              <a:rPr lang="en-US" sz="2000" dirty="0">
                <a:latin typeface="Times New Roman" panose="02020603050405020304" pitchFamily="18" charset="0"/>
                <a:cs typeface="Times New Roman" panose="02020603050405020304" pitchFamily="18" charset="0"/>
              </a:rPr>
              <a:t>IPMA</a:t>
            </a:r>
            <a:r>
              <a:rPr lang="uz-Cyrl-UZ" sz="2000" dirty="0">
                <a:solidFill>
                  <a:schemeClr val="tx1"/>
                </a:solidFill>
                <a:latin typeface="Times New Roman" panose="02020603050405020304" pitchFamily="18" charset="0"/>
                <a:cs typeface="Times New Roman" panose="02020603050405020304" pitchFamily="18" charset="0"/>
              </a:rPr>
              <a:t> лойиҳаларини бошқариш бўйича мутахассисларнинг тўрт даражали сертификати қуйидаги тамойиллар асосида ишлаб чиқилган</a:t>
            </a:r>
            <a:r>
              <a:rPr lang="en-US" sz="2000" dirty="0">
                <a:solidFill>
                  <a:schemeClr val="tx1"/>
                </a:solidFill>
                <a:latin typeface="Times New Roman" panose="02020603050405020304" pitchFamily="18" charset="0"/>
                <a:cs typeface="Times New Roman" panose="02020603050405020304" pitchFamily="18" charset="0"/>
              </a:rPr>
              <a:t>:</a:t>
            </a:r>
          </a:p>
        </p:txBody>
      </p:sp>
      <p:sp>
        <p:nvSpPr>
          <p:cNvPr id="4" name="Прямоугольник 3"/>
          <p:cNvSpPr/>
          <p:nvPr/>
        </p:nvSpPr>
        <p:spPr>
          <a:xfrm>
            <a:off x="187568" y="1711683"/>
            <a:ext cx="11852031" cy="76234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000" dirty="0">
                <a:latin typeface="Times New Roman" panose="02020603050405020304" pitchFamily="18" charset="0"/>
                <a:cs typeface="Times New Roman" panose="02020603050405020304" pitchFamily="18" charset="0"/>
              </a:rPr>
              <a:t>IPMA</a:t>
            </a:r>
            <a:r>
              <a:rPr lang="en-US" sz="2000" dirty="0">
                <a:solidFill>
                  <a:schemeClr val="tx1"/>
                </a:solidFill>
                <a:latin typeface="Times New Roman" panose="02020603050405020304" pitchFamily="18" charset="0"/>
                <a:cs typeface="Times New Roman" panose="02020603050405020304" pitchFamily="18" charset="0"/>
              </a:rPr>
              <a:t> </a:t>
            </a:r>
            <a:r>
              <a:rPr lang="uz-Cyrl-UZ" sz="2000" dirty="0">
                <a:solidFill>
                  <a:schemeClr val="tx1"/>
                </a:solidFill>
                <a:latin typeface="Times New Roman" panose="02020603050405020304" pitchFamily="18" charset="0"/>
                <a:cs typeface="Times New Roman" panose="02020603050405020304" pitchFamily="18" charset="0"/>
              </a:rPr>
              <a:t>сертификатлаш дастури тўртта сертификат даражасини ўз ичига олади, уларнинг ҳар бири номзоднинг тажрибаси ва малакаси учун ўз талабларига эга;</a:t>
            </a:r>
            <a:endParaRPr lang="en-US" sz="2000"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87566" y="2621562"/>
            <a:ext cx="11852031" cy="910691"/>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Сертификатлаш тизими </a:t>
            </a:r>
            <a:r>
              <a:rPr lang="en-US" sz="2000" dirty="0">
                <a:solidFill>
                  <a:schemeClr val="tx1"/>
                </a:solidFill>
                <a:latin typeface="Times New Roman" panose="02020603050405020304" pitchFamily="18" charset="0"/>
                <a:cs typeface="Times New Roman" panose="02020603050405020304" pitchFamily="18" charset="0"/>
              </a:rPr>
              <a:t>ICB</a:t>
            </a:r>
            <a:r>
              <a:rPr lang="uz-Cyrl-UZ" sz="2000" dirty="0">
                <a:solidFill>
                  <a:schemeClr val="tx1"/>
                </a:solidFill>
                <a:latin typeface="Times New Roman" panose="02020603050405020304" pitchFamily="18" charset="0"/>
                <a:cs typeface="Times New Roman" panose="02020603050405020304" pitchFamily="18" charset="0"/>
              </a:rPr>
              <a:t> лойиҳаларини бошқариш бўйича мутахассисларнинг малакасига қўйиладиган халқаро талабларга ва сертификатлаштириш тартибига қўйиладиган халқаро талабларга асосланади.</a:t>
            </a:r>
          </a:p>
        </p:txBody>
      </p:sp>
      <p:sp>
        <p:nvSpPr>
          <p:cNvPr id="6" name="Прямоугольник 5"/>
          <p:cNvSpPr/>
          <p:nvPr/>
        </p:nvSpPr>
        <p:spPr>
          <a:xfrm>
            <a:off x="187566" y="3682103"/>
            <a:ext cx="11852031" cy="97278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000" dirty="0">
                <a:solidFill>
                  <a:schemeClr val="tx1"/>
                </a:solidFill>
                <a:latin typeface="Times New Roman" panose="02020603050405020304" pitchFamily="18" charset="0"/>
                <a:cs typeface="Times New Roman" panose="02020603050405020304" pitchFamily="18" charset="0"/>
              </a:rPr>
              <a:t>ICB</a:t>
            </a:r>
            <a:r>
              <a:rPr lang="uz-Cyrl-UZ" sz="2000" dirty="0">
                <a:solidFill>
                  <a:schemeClr val="tx1"/>
                </a:solidFill>
                <a:latin typeface="Times New Roman" panose="02020603050405020304" pitchFamily="18" charset="0"/>
                <a:cs typeface="Times New Roman" panose="02020603050405020304" pitchFamily="18" charset="0"/>
              </a:rPr>
              <a:t> асосида ҳар бир Миллий ассоциация сертификатлаш учун </a:t>
            </a:r>
            <a:r>
              <a:rPr lang="en-US" sz="2000" dirty="0">
                <a:latin typeface="Times New Roman" panose="02020603050405020304" pitchFamily="18" charset="0"/>
                <a:cs typeface="Times New Roman" panose="02020603050405020304" pitchFamily="18" charset="0"/>
              </a:rPr>
              <a:t>IPMA</a:t>
            </a:r>
            <a:r>
              <a:rPr lang="uz-Cyrl-UZ" sz="2000" dirty="0">
                <a:solidFill>
                  <a:schemeClr val="tx1"/>
                </a:solidFill>
                <a:latin typeface="Times New Roman" panose="02020603050405020304" pitchFamily="18" charset="0"/>
                <a:cs typeface="Times New Roman" panose="02020603050405020304" pitchFamily="18" charset="0"/>
              </a:rPr>
              <a:t> томонидан ратификация қилиниши керак бўлган Миллий компетентлик асосини (</a:t>
            </a:r>
            <a:r>
              <a:rPr lang="en-US" sz="2000" dirty="0">
                <a:solidFill>
                  <a:schemeClr val="tx1"/>
                </a:solidFill>
                <a:latin typeface="Times New Roman" panose="02020603050405020304" pitchFamily="18" charset="0"/>
                <a:cs typeface="Times New Roman" panose="02020603050405020304" pitchFamily="18" charset="0"/>
              </a:rPr>
              <a:t>NCB</a:t>
            </a:r>
            <a:r>
              <a:rPr lang="uz-Cyrl-UZ" sz="2000" dirty="0">
                <a:solidFill>
                  <a:schemeClr val="tx1"/>
                </a:solidFill>
                <a:latin typeface="Times New Roman" panose="02020603050405020304" pitchFamily="18" charset="0"/>
                <a:cs typeface="Times New Roman" panose="02020603050405020304" pitchFamily="18" charset="0"/>
              </a:rPr>
              <a:t> – </a:t>
            </a:r>
            <a:r>
              <a:rPr lang="en-US" sz="2000" dirty="0">
                <a:solidFill>
                  <a:schemeClr val="tx1"/>
                </a:solidFill>
                <a:latin typeface="Times New Roman" panose="02020603050405020304" pitchFamily="18" charset="0"/>
                <a:cs typeface="Times New Roman" panose="02020603050405020304" pitchFamily="18" charset="0"/>
              </a:rPr>
              <a:t>National</a:t>
            </a:r>
            <a:r>
              <a:rPr lang="uz-Cyrl-UZ" sz="2000" dirty="0">
                <a:solidFill>
                  <a:schemeClr val="tx1"/>
                </a:solidFill>
                <a:latin typeface="Times New Roman" panose="02020603050405020304" pitchFamily="18" charset="0"/>
                <a:cs typeface="Times New Roman" panose="02020603050405020304" pitchFamily="18" charset="0"/>
              </a:rPr>
              <a:t> </a:t>
            </a:r>
            <a:r>
              <a:rPr lang="en-US" sz="2000" dirty="0">
                <a:solidFill>
                  <a:schemeClr val="tx1"/>
                </a:solidFill>
                <a:latin typeface="Times New Roman" panose="02020603050405020304" pitchFamily="18" charset="0"/>
                <a:cs typeface="Times New Roman" panose="02020603050405020304" pitchFamily="18" charset="0"/>
              </a:rPr>
              <a:t>Competence Baseline</a:t>
            </a:r>
            <a:r>
              <a:rPr lang="uz-Cyrl-UZ" sz="2000" dirty="0">
                <a:solidFill>
                  <a:schemeClr val="tx1"/>
                </a:solidFill>
                <a:latin typeface="Times New Roman" panose="02020603050405020304" pitchFamily="18" charset="0"/>
                <a:cs typeface="Times New Roman" panose="02020603050405020304" pitchFamily="18" charset="0"/>
              </a:rPr>
              <a:t>) ишлаб чиқади ва тасдиқлайди, шунингдек, халқаро талабларга жавоб берадиган сертификатлаш тартиби.</a:t>
            </a:r>
          </a:p>
        </p:txBody>
      </p:sp>
      <p:sp>
        <p:nvSpPr>
          <p:cNvPr id="7" name="Прямоугольник 6"/>
          <p:cNvSpPr/>
          <p:nvPr/>
        </p:nvSpPr>
        <p:spPr>
          <a:xfrm>
            <a:off x="187566" y="4804733"/>
            <a:ext cx="9167449" cy="784287"/>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Сертификатлаш миллий миқёсда миллий ассоциациянинг ваколатли сертификатлаштириш органи томонидан амалга оширилади.</a:t>
            </a:r>
          </a:p>
        </p:txBody>
      </p:sp>
      <p:sp>
        <p:nvSpPr>
          <p:cNvPr id="8" name="Прямоугольник 7"/>
          <p:cNvSpPr/>
          <p:nvPr/>
        </p:nvSpPr>
        <p:spPr>
          <a:xfrm>
            <a:off x="187566" y="5738870"/>
            <a:ext cx="9167449" cy="878767"/>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Сертификатланган мутахассислар ҳақидаги маълумотлар </a:t>
            </a:r>
            <a:r>
              <a:rPr lang="en-US" sz="2000" dirty="0">
                <a:latin typeface="Times New Roman" panose="02020603050405020304" pitchFamily="18" charset="0"/>
                <a:cs typeface="Times New Roman" panose="02020603050405020304" pitchFamily="18" charset="0"/>
              </a:rPr>
              <a:t>IPMA</a:t>
            </a:r>
            <a:r>
              <a:rPr lang="uz-Cyrl-UZ" sz="2000" dirty="0">
                <a:solidFill>
                  <a:schemeClr val="tx1"/>
                </a:solidFill>
                <a:latin typeface="Times New Roman" panose="02020603050405020304" pitchFamily="18" charset="0"/>
                <a:cs typeface="Times New Roman" panose="02020603050405020304" pitchFamily="18" charset="0"/>
              </a:rPr>
              <a:t> томонидан тақдим этилади ва сақланади. Сертификат </a:t>
            </a:r>
            <a:r>
              <a:rPr lang="en-US" sz="2000" dirty="0">
                <a:latin typeface="Times New Roman" panose="02020603050405020304" pitchFamily="18" charset="0"/>
                <a:cs typeface="Times New Roman" panose="02020603050405020304" pitchFamily="18" charset="0"/>
              </a:rPr>
              <a:t>IPMA</a:t>
            </a:r>
            <a:r>
              <a:rPr lang="uz-Cyrl-UZ" sz="2000" dirty="0">
                <a:solidFill>
                  <a:schemeClr val="tx1"/>
                </a:solidFill>
                <a:latin typeface="Times New Roman" panose="02020603050405020304" pitchFamily="18" charset="0"/>
                <a:cs typeface="Times New Roman" panose="02020603050405020304" pitchFamily="18" charset="0"/>
              </a:rPr>
              <a:t>га аъзо барча мамлакатларда халқаро миқёсда тан олинган.</a:t>
            </a:r>
          </a:p>
        </p:txBody>
      </p:sp>
      <p:sp>
        <p:nvSpPr>
          <p:cNvPr id="9" name="Стрелка вниз 8"/>
          <p:cNvSpPr/>
          <p:nvPr/>
        </p:nvSpPr>
        <p:spPr>
          <a:xfrm>
            <a:off x="4970585" y="1301261"/>
            <a:ext cx="2297723" cy="339969"/>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3430805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5846" y="187569"/>
            <a:ext cx="11793416" cy="186397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indent="539750" algn="just"/>
            <a:r>
              <a:rPr lang="en-US" dirty="0">
                <a:latin typeface="Times New Roman" panose="02020603050405020304" pitchFamily="18" charset="0"/>
                <a:cs typeface="Times New Roman" panose="02020603050405020304" pitchFamily="18" charset="0"/>
              </a:rPr>
              <a:t>IPMA</a:t>
            </a:r>
            <a:r>
              <a:rPr lang="uz-Cyrl-UZ" dirty="0">
                <a:solidFill>
                  <a:schemeClr val="tx1"/>
                </a:solidFill>
                <a:latin typeface="Times New Roman" panose="02020603050405020304" pitchFamily="18" charset="0"/>
                <a:cs typeface="Times New Roman" panose="02020603050405020304" pitchFamily="18" charset="0"/>
              </a:rPr>
              <a:t> сертификатлаш тизими лойиҳаларни бошқариш бўйича мутахассисларнинг малакасига қўйиладиган халқаро талабларга асосланади (</a:t>
            </a:r>
            <a:r>
              <a:rPr lang="en-US" dirty="0">
                <a:solidFill>
                  <a:schemeClr val="tx1"/>
                </a:solidFill>
                <a:latin typeface="Times New Roman" panose="02020603050405020304" pitchFamily="18" charset="0"/>
                <a:cs typeface="Times New Roman" panose="02020603050405020304" pitchFamily="18" charset="0"/>
              </a:rPr>
              <a:t>International</a:t>
            </a:r>
            <a:r>
              <a:rPr lang="uz-Cyrl-UZ" dirty="0">
                <a:solidFill>
                  <a:schemeClr val="tx1"/>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Competence Baseline</a:t>
            </a:r>
            <a:r>
              <a:rPr lang="uz-Cyrl-UZ" dirty="0">
                <a:solidFill>
                  <a:schemeClr val="tx1"/>
                </a:solidFill>
                <a:latin typeface="Times New Roman" panose="02020603050405020304" pitchFamily="18" charset="0"/>
                <a:cs typeface="Times New Roman" panose="02020603050405020304" pitchFamily="18" charset="0"/>
              </a:rPr>
              <a:t> - </a:t>
            </a:r>
            <a:r>
              <a:rPr lang="en-US" dirty="0">
                <a:solidFill>
                  <a:schemeClr val="tx1"/>
                </a:solidFill>
                <a:latin typeface="Times New Roman" panose="02020603050405020304" pitchFamily="18" charset="0"/>
                <a:cs typeface="Times New Roman" panose="02020603050405020304" pitchFamily="18" charset="0"/>
              </a:rPr>
              <a:t>ICB</a:t>
            </a:r>
            <a:r>
              <a:rPr lang="uz-Cyrl-UZ" dirty="0">
                <a:solidFill>
                  <a:schemeClr val="tx1"/>
                </a:solidFill>
                <a:latin typeface="Times New Roman" panose="02020603050405020304" pitchFamily="18" charset="0"/>
                <a:cs typeface="Times New Roman" panose="02020603050405020304" pitchFamily="18" charset="0"/>
              </a:rPr>
              <a:t>). Сертификатлаш тизими номзодларнинг касбий билимлари, тажрибаси ва кўникмаларининг лойиҳаларни бошқариш соҳасидаги мутахассисларга қўйиладиган белгиланган талабларга мувофиқлигини аниқлаш учун мўлжалланган. </a:t>
            </a:r>
            <a:r>
              <a:rPr lang="en-US" dirty="0">
                <a:latin typeface="Times New Roman" panose="02020603050405020304" pitchFamily="18" charset="0"/>
                <a:cs typeface="Times New Roman" panose="02020603050405020304" pitchFamily="18" charset="0"/>
              </a:rPr>
              <a:t>IPMA</a:t>
            </a:r>
            <a:r>
              <a:rPr lang="uz-Cyrl-UZ" dirty="0">
                <a:solidFill>
                  <a:schemeClr val="tx1"/>
                </a:solidFill>
                <a:latin typeface="Times New Roman" panose="02020603050405020304" pitchFamily="18" charset="0"/>
                <a:cs typeface="Times New Roman" panose="02020603050405020304" pitchFamily="18" charset="0"/>
              </a:rPr>
              <a:t> сертификатлаш дастури тўрт даражани ўз ичига олади, уларнинг ҳар бири ўз мувофиқлик талабларига эга. Сертификатлаш даражасига қараб мутахассисга қуйидаги унвонлардан бири берилиши мумкин:</a:t>
            </a:r>
          </a:p>
        </p:txBody>
      </p:sp>
      <p:sp>
        <p:nvSpPr>
          <p:cNvPr id="4" name="Стрелка вниз 3"/>
          <p:cNvSpPr/>
          <p:nvPr/>
        </p:nvSpPr>
        <p:spPr>
          <a:xfrm>
            <a:off x="3200399" y="2086708"/>
            <a:ext cx="2297723" cy="339969"/>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5" name="Прямоугольник 4"/>
          <p:cNvSpPr/>
          <p:nvPr/>
        </p:nvSpPr>
        <p:spPr>
          <a:xfrm>
            <a:off x="175845" y="2461846"/>
            <a:ext cx="9026770" cy="416169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marL="176213" indent="187325" algn="just">
              <a:buFont typeface="Arial" panose="020B0604020202020204" pitchFamily="34" charset="0"/>
              <a:buChar char="•"/>
            </a:pPr>
            <a:r>
              <a:rPr lang="uz-Cyrl-UZ" b="1" dirty="0">
                <a:latin typeface="Times New Roman" panose="02020603050405020304" pitchFamily="18" charset="0"/>
                <a:cs typeface="Times New Roman" panose="02020603050405020304" pitchFamily="18" charset="0"/>
              </a:rPr>
              <a:t>Лойиҳа директори </a:t>
            </a:r>
            <a:r>
              <a:rPr lang="uz-Cyrl-UZ"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Project Director, IPMA</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a:t>
            </a:r>
            <a:r>
              <a:rPr lang="uz-Cyrl-UZ" dirty="0">
                <a:latin typeface="Times New Roman" panose="02020603050405020304" pitchFamily="18" charset="0"/>
                <a:cs typeface="Times New Roman" panose="02020603050405020304" pitchFamily="18" charset="0"/>
              </a:rPr>
              <a:t> даражаси): Тегишли методология ва воситалардан фойдаланган ҳолда фақат битта лойиҳани эмас, балки лойиҳалар портфелини ёки дастурни бошқаришга қодир.</a:t>
            </a:r>
          </a:p>
          <a:p>
            <a:pPr marL="176213" indent="187325" algn="just">
              <a:buFont typeface="Arial" panose="020B0604020202020204" pitchFamily="34" charset="0"/>
              <a:buChar char="•"/>
            </a:pPr>
            <a:r>
              <a:rPr lang="uz-Cyrl-UZ" b="1" dirty="0">
                <a:latin typeface="Times New Roman" panose="02020603050405020304" pitchFamily="18" charset="0"/>
                <a:cs typeface="Times New Roman" panose="02020603050405020304" pitchFamily="18" charset="0"/>
              </a:rPr>
              <a:t>Катта лойиҳа менежери </a:t>
            </a:r>
            <a:r>
              <a:rPr lang="uz-Cyrl-UZ"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Senior Project Manager, IPMA</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B</a:t>
            </a:r>
            <a:r>
              <a:rPr lang="uz-Cyrl-UZ" dirty="0">
                <a:latin typeface="Times New Roman" panose="02020603050405020304" pitchFamily="18" charset="0"/>
                <a:cs typeface="Times New Roman" panose="02020603050405020304" pitchFamily="18" charset="0"/>
              </a:rPr>
              <a:t> даражаси): мураккаб лойиҳани бошқариш, битта лойиҳа доирасида бир нечта кичик лойиҳаларни мувофиқлаштириш.</a:t>
            </a:r>
          </a:p>
          <a:p>
            <a:pPr marL="176213" indent="187325" algn="just">
              <a:buFont typeface="Arial" panose="020B0604020202020204" pitchFamily="34" charset="0"/>
              <a:buChar char="•"/>
            </a:pPr>
            <a:r>
              <a:rPr lang="uz-Cyrl-UZ" b="1" dirty="0">
                <a:latin typeface="Times New Roman" panose="02020603050405020304" pitchFamily="18" charset="0"/>
                <a:cs typeface="Times New Roman" panose="02020603050405020304" pitchFamily="18" charset="0"/>
              </a:rPr>
              <a:t>Лойиҳа менежери </a:t>
            </a:r>
            <a:r>
              <a:rPr lang="uz-Cyrl-UZ"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Project Manager, IPMA</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a:t>
            </a:r>
            <a:r>
              <a:rPr lang="uz-Cyrl-UZ" dirty="0">
                <a:latin typeface="Times New Roman" panose="02020603050405020304" pitchFamily="18" charset="0"/>
                <a:cs typeface="Times New Roman" panose="02020603050405020304" pitchFamily="18" charset="0"/>
              </a:rPr>
              <a:t> даражаси): чекланган мураккабликдаги лойиҳани бошқаришга қодир. Бу шуни кўрсатадики, у лойиҳаларни бошқаришда билимларни қўллаш қобилиятидан ташқари, тегишли тажриба даражасини ҳам намойиш этди.</a:t>
            </a:r>
          </a:p>
          <a:p>
            <a:pPr marL="176213" indent="187325" algn="just">
              <a:buFont typeface="Arial" panose="020B0604020202020204" pitchFamily="34" charset="0"/>
              <a:buChar char="•"/>
            </a:pPr>
            <a:r>
              <a:rPr lang="uz-Cyrl-UZ" b="1" dirty="0">
                <a:latin typeface="Times New Roman" panose="02020603050405020304" pitchFamily="18" charset="0"/>
                <a:cs typeface="Times New Roman" panose="02020603050405020304" pitchFamily="18" charset="0"/>
              </a:rPr>
              <a:t>Лойиҳа менежери ёрдамчиси </a:t>
            </a:r>
            <a:r>
              <a:rPr lang="uz-Cyrl-UZ"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Project Manager </a:t>
            </a:r>
            <a:r>
              <a:rPr lang="uz-Cyrl-UZ" dirty="0">
                <a:latin typeface="Times New Roman" panose="02020603050405020304" pitchFamily="18" charset="0"/>
                <a:cs typeface="Times New Roman" panose="02020603050405020304" pitchFamily="18" charset="0"/>
              </a:rPr>
              <a:t>Associate</a:t>
            </a:r>
            <a:r>
              <a:rPr lang="en-US" dirty="0">
                <a:latin typeface="Times New Roman" panose="02020603050405020304" pitchFamily="18" charset="0"/>
                <a:cs typeface="Times New Roman" panose="02020603050405020304" pitchFamily="18" charset="0"/>
              </a:rPr>
              <a:t>, IPMA</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D</a:t>
            </a:r>
            <a:r>
              <a:rPr lang="uz-Cyrl-UZ" dirty="0">
                <a:latin typeface="Times New Roman" panose="02020603050405020304" pitchFamily="18" charset="0"/>
                <a:cs typeface="Times New Roman" panose="02020603050405020304" pitchFamily="18" charset="0"/>
              </a:rPr>
              <a:t> даражаси): лойиҳа бошқаруви бўйича билимларни қўллай олади ва бошқарув жамоаси аъзоси сифатида лойиҳада иштирок этиши мумкин, лекин унинг умумий билими мураккаброқ вазифаларни бажариш учун етарли эмас.</a:t>
            </a:r>
          </a:p>
        </p:txBody>
      </p:sp>
    </p:spTree>
    <p:extLst>
      <p:ext uri="{BB962C8B-B14F-4D97-AF65-F5344CB8AC3E}">
        <p14:creationId xmlns:p14="http://schemas.microsoft.com/office/powerpoint/2010/main" val="23816597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5846" y="187568"/>
            <a:ext cx="11793416" cy="104335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indent="539750" algn="ctr"/>
            <a:r>
              <a:rPr lang="uz-Cyrl-UZ" sz="2000" dirty="0">
                <a:latin typeface="Times New Roman" panose="02020603050405020304" pitchFamily="18" charset="0"/>
                <a:cs typeface="Times New Roman" panose="02020603050405020304" pitchFamily="18" charset="0"/>
              </a:rPr>
              <a:t>Сертификатлаш жараёнида тасдиқланиши керак бўлган мутахассисларнинг билими, малакаси ва тажрибасига қўйиладиган асосий талаблар қуйидагилардир.</a:t>
            </a:r>
          </a:p>
          <a:p>
            <a:pPr indent="539750" algn="ctr"/>
            <a:r>
              <a:rPr lang="uz-Cyrl-UZ" sz="2000" b="1" dirty="0">
                <a:latin typeface="Times New Roman" panose="02020603050405020304" pitchFamily="18" charset="0"/>
                <a:cs typeface="Times New Roman" panose="02020603050405020304" pitchFamily="18" charset="0"/>
              </a:rPr>
              <a:t>Лойиҳа директори (</a:t>
            </a:r>
            <a:r>
              <a:rPr lang="en-US" sz="2000" b="1" dirty="0">
                <a:latin typeface="Times New Roman" panose="02020603050405020304" pitchFamily="18" charset="0"/>
                <a:cs typeface="Times New Roman" panose="02020603050405020304" pitchFamily="18" charset="0"/>
              </a:rPr>
              <a:t>Project Director, IPMA</a:t>
            </a:r>
            <a:r>
              <a:rPr lang="uz-Cyrl-UZ" sz="2000" b="1" dirty="0">
                <a:latin typeface="Times New Roman" panose="02020603050405020304" pitchFamily="18" charset="0"/>
                <a:cs typeface="Times New Roman" panose="02020603050405020304" pitchFamily="18" charset="0"/>
              </a:rPr>
              <a:t> А даражаси):</a:t>
            </a:r>
          </a:p>
        </p:txBody>
      </p:sp>
      <p:sp>
        <p:nvSpPr>
          <p:cNvPr id="4" name="Стрелка вниз 3"/>
          <p:cNvSpPr/>
          <p:nvPr/>
        </p:nvSpPr>
        <p:spPr>
          <a:xfrm>
            <a:off x="3464168" y="1277822"/>
            <a:ext cx="2297723" cy="339969"/>
          </a:xfrm>
          <a:prstGeom prst="downArrow">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5" name="Прямоугольник 4"/>
          <p:cNvSpPr/>
          <p:nvPr/>
        </p:nvSpPr>
        <p:spPr>
          <a:xfrm>
            <a:off x="175846" y="1664690"/>
            <a:ext cx="11793416" cy="785447"/>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marL="176213" indent="187325"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компаниянинг барча лойиҳаларини ёки унинг бўлинмаси лойиҳаларини ёки дастурнинг барча лойиҳаларини бошқара олиш;</a:t>
            </a:r>
          </a:p>
        </p:txBody>
      </p:sp>
      <p:sp>
        <p:nvSpPr>
          <p:cNvPr id="6" name="Прямоугольник 5"/>
          <p:cNvSpPr/>
          <p:nvPr/>
        </p:nvSpPr>
        <p:spPr>
          <a:xfrm>
            <a:off x="175843" y="2555644"/>
            <a:ext cx="11793415" cy="1043341"/>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marL="176213" indent="187325"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мураккаб лойиҳа ва дастурларни бошқариш бўйича камида 5 йиллик тажрибага эга бўлиши, шундан номзод камида 3 йил давомида лойиҳалар портфелини бошқариш, мувофиқлаштириш ва бошқариш учун масъул бўлган;</a:t>
            </a:r>
          </a:p>
        </p:txBody>
      </p:sp>
      <p:sp>
        <p:nvSpPr>
          <p:cNvPr id="7" name="Прямоугольник 6"/>
          <p:cNvSpPr/>
          <p:nvPr/>
        </p:nvSpPr>
        <p:spPr>
          <a:xfrm>
            <a:off x="175845" y="3704492"/>
            <a:ext cx="4747847" cy="1066801"/>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marL="176213" indent="187325"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компания ёки унинг бўлимининг барча лойиҳаларини мувофиқлаштириш ва назорат қилишни бошқара олиш;</a:t>
            </a:r>
          </a:p>
        </p:txBody>
      </p:sp>
      <p:sp>
        <p:nvSpPr>
          <p:cNvPr id="8" name="Прямоугольник 7"/>
          <p:cNvSpPr/>
          <p:nvPr/>
        </p:nvSpPr>
        <p:spPr>
          <a:xfrm>
            <a:off x="5040922" y="3704492"/>
            <a:ext cx="4255478" cy="1066801"/>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marL="176213" indent="187325"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компаниянинг умумий бошқаруви учун аниқ стратегик таклифлар портфелига эга бўлиши;</a:t>
            </a:r>
          </a:p>
        </p:txBody>
      </p:sp>
      <p:sp>
        <p:nvSpPr>
          <p:cNvPr id="9" name="Прямоугольник 8"/>
          <p:cNvSpPr/>
          <p:nvPr/>
        </p:nvSpPr>
        <p:spPr>
          <a:xfrm>
            <a:off x="175845" y="4876800"/>
            <a:ext cx="9120555" cy="691661"/>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marL="176213" indent="187325"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лойиҳа бошқаруви билан шуғулланувчи ходимлар ва лойиҳа менежерларини ўқитишда иштирок этиш;</a:t>
            </a:r>
          </a:p>
        </p:txBody>
      </p:sp>
      <p:sp>
        <p:nvSpPr>
          <p:cNvPr id="10" name="Прямоугольник 9"/>
          <p:cNvSpPr/>
          <p:nvPr/>
        </p:nvSpPr>
        <p:spPr>
          <a:xfrm>
            <a:off x="175845" y="5673969"/>
            <a:ext cx="9120555" cy="996462"/>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marL="176213" indent="187325"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лойиҳа бошқарувини амалга ошириш, йўриқнома ва меъёрий материалларни ишлаб чиқиш, шунингдек, асосий усуллар ва воситаларни қўллаш учун жавобгар бўлиш.</a:t>
            </a:r>
          </a:p>
        </p:txBody>
      </p:sp>
    </p:spTree>
    <p:extLst>
      <p:ext uri="{BB962C8B-B14F-4D97-AF65-F5344CB8AC3E}">
        <p14:creationId xmlns:p14="http://schemas.microsoft.com/office/powerpoint/2010/main" val="3790214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трелка вправо 1"/>
          <p:cNvSpPr/>
          <p:nvPr/>
        </p:nvSpPr>
        <p:spPr>
          <a:xfrm>
            <a:off x="246183" y="498230"/>
            <a:ext cx="4454769" cy="4021016"/>
          </a:xfrm>
          <a:prstGeom prst="righ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800" b="1" dirty="0">
                <a:solidFill>
                  <a:srgbClr val="FF0000"/>
                </a:solidFill>
                <a:latin typeface="Times New Roman" panose="02020603050405020304" pitchFamily="18" charset="0"/>
                <a:cs typeface="Times New Roman" panose="02020603050405020304" pitchFamily="18" charset="0"/>
              </a:rPr>
              <a:t>ЛОЙИҲА ДИРЕКТОРИ НИМАНИ АНГЛАТАДИ?</a:t>
            </a:r>
            <a:endParaRPr lang="en-US" sz="2800" dirty="0">
              <a:solidFill>
                <a:srgbClr val="FF0000"/>
              </a:solidFill>
            </a:endParaRPr>
          </a:p>
        </p:txBody>
      </p:sp>
      <p:sp>
        <p:nvSpPr>
          <p:cNvPr id="3" name="Прямоугольник 2"/>
          <p:cNvSpPr/>
          <p:nvPr/>
        </p:nvSpPr>
        <p:spPr>
          <a:xfrm>
            <a:off x="5029201" y="422032"/>
            <a:ext cx="6834554" cy="402101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539750" algn="just"/>
            <a:r>
              <a:rPr lang="uz-Cyrl-UZ" sz="2800" b="1" dirty="0">
                <a:latin typeface="Times New Roman" panose="02020603050405020304" pitchFamily="18" charset="0"/>
                <a:cs typeface="Times New Roman" panose="02020603050405020304" pitchFamily="18" charset="0"/>
              </a:rPr>
              <a:t>Лойиҳа директори</a:t>
            </a:r>
            <a:r>
              <a:rPr lang="uz-Cyrl-UZ" sz="2800" dirty="0">
                <a:latin typeface="Times New Roman" panose="02020603050405020304" pitchFamily="18" charset="0"/>
                <a:cs typeface="Times New Roman" panose="02020603050405020304" pitchFamily="18" charset="0"/>
              </a:rPr>
              <a:t> - бу лойиҳани бошқариш роли бўлиб, унда шахс стратегик жиҳатдан </a:t>
            </a:r>
            <a:r>
              <a:rPr lang="en-US" sz="2800" dirty="0">
                <a:latin typeface="Times New Roman" panose="02020603050405020304" pitchFamily="18" charset="0"/>
                <a:cs typeface="Times New Roman" panose="02020603050405020304" pitchFamily="18" charset="0"/>
              </a:rPr>
              <a:t>IT</a:t>
            </a:r>
            <a:r>
              <a:rPr lang="uz-Cyrl-UZ" sz="2800" dirty="0">
                <a:latin typeface="Times New Roman" panose="02020603050405020304" pitchFamily="18" charset="0"/>
                <a:cs typeface="Times New Roman" panose="02020603050405020304" pitchFamily="18" charset="0"/>
              </a:rPr>
              <a:t> лойиҳасини бошқарувчи даражадан назорат қилади ва бошқаради. Лойиҳа бўйича энг масъулиятли орган сифатида бу шахс </a:t>
            </a:r>
            <a:r>
              <a:rPr lang="en-US" sz="2800" dirty="0">
                <a:latin typeface="Times New Roman" panose="02020603050405020304" pitchFamily="18" charset="0"/>
                <a:cs typeface="Times New Roman" panose="02020603050405020304" pitchFamily="18" charset="0"/>
              </a:rPr>
              <a:t>IT</a:t>
            </a:r>
            <a:r>
              <a:rPr lang="uz-Cyrl-UZ" sz="2800" dirty="0">
                <a:latin typeface="Times New Roman" panose="02020603050405020304" pitchFamily="18" charset="0"/>
                <a:cs typeface="Times New Roman" panose="02020603050405020304" pitchFamily="18" charset="0"/>
              </a:rPr>
              <a:t> гуруҳи аъзоларини ва ажратилган ресурсларни бошқариш билан шуғулланади.</a:t>
            </a:r>
            <a:endParaRPr lang="en-US" sz="2800" dirty="0"/>
          </a:p>
        </p:txBody>
      </p:sp>
    </p:spTree>
    <p:extLst>
      <p:ext uri="{BB962C8B-B14F-4D97-AF65-F5344CB8AC3E}">
        <p14:creationId xmlns:p14="http://schemas.microsoft.com/office/powerpoint/2010/main" val="34909713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4462" y="120476"/>
            <a:ext cx="11781692" cy="3416320"/>
          </a:xfrm>
          <a:prstGeom prst="rect">
            <a:avLst/>
          </a:prstGeom>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TECHOPEDIA ЛОЙИҲА ДИРЕКТОРИНИ ТУШУНТИРАДИ.</a:t>
            </a:r>
          </a:p>
          <a:p>
            <a:pPr algn="ctr"/>
            <a:endParaRPr lang="uz-Cyrl-UZ" sz="1600" b="1" dirty="0">
              <a:latin typeface="Times New Roman" panose="02020603050405020304" pitchFamily="18" charset="0"/>
              <a:cs typeface="Times New Roman" panose="02020603050405020304" pitchFamily="18" charset="0"/>
            </a:endParaRPr>
          </a:p>
          <a:p>
            <a:pPr indent="539750" algn="just"/>
            <a:r>
              <a:rPr lang="uz-Cyrl-UZ" sz="2400" dirty="0">
                <a:latin typeface="Times New Roman" panose="02020603050405020304" pitchFamily="18" charset="0"/>
                <a:cs typeface="Times New Roman" panose="02020603050405020304" pitchFamily="18" charset="0"/>
              </a:rPr>
              <a:t>Лойиҳа директори бир ёки бир нечта лойиҳа менежерлари</a:t>
            </a:r>
            <a:r>
              <a:rPr lang="en-US"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ЛМ-</a:t>
            </a:r>
            <a:r>
              <a:rPr lang="en-US" sz="2400" dirty="0">
                <a:latin typeface="Times New Roman" panose="02020603050405020304" pitchFamily="18" charset="0"/>
                <a:cs typeface="Times New Roman" panose="02020603050405020304" pitchFamily="18" charset="0"/>
              </a:rPr>
              <a:t> project managers (PM)) </a:t>
            </a:r>
            <a:r>
              <a:rPr lang="en-US" sz="2400" dirty="0" err="1">
                <a:latin typeface="Times New Roman" panose="02020603050405020304" pitchFamily="18" charset="0"/>
                <a:cs typeface="Times New Roman" panose="02020603050405020304" pitchFamily="18" charset="0"/>
              </a:rPr>
              <a:t>ва</a:t>
            </a:r>
            <a:r>
              <a:rPr lang="en-US"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турли хил дастурий таъминот ишлаб чиқарувчилари, веб-ишлаб чиқувчилар, график дизайнерлар, тестерлар, тармоқ муҳандислари ва лойиҳа учун зарур бўлган бошқа ходимлардан иборат жамоани бошқаради. Асосий иш масъулияти лойиҳанинг иш доира(ҳажми)си</a:t>
            </a:r>
            <a:r>
              <a:rPr lang="en-US"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ИД-</a:t>
            </a:r>
            <a:r>
              <a:rPr lang="en-US" sz="2400" dirty="0">
                <a:latin typeface="Times New Roman" panose="02020603050405020304" pitchFamily="18" charset="0"/>
                <a:cs typeface="Times New Roman" panose="02020603050405020304" pitchFamily="18" charset="0"/>
              </a:rPr>
              <a:t>scope of work (SOW)) </a:t>
            </a:r>
            <a:r>
              <a:rPr lang="uz-Cyrl-UZ" sz="2400" dirty="0">
                <a:latin typeface="Times New Roman" panose="02020603050405020304" pitchFamily="18" charset="0"/>
                <a:cs typeface="Times New Roman" panose="02020603050405020304" pitchFamily="18" charset="0"/>
              </a:rPr>
              <a:t>ёки функция спецификацияси ҳужжати </a:t>
            </a:r>
            <a:r>
              <a:rPr lang="en-US" sz="2400" dirty="0">
                <a:latin typeface="Times New Roman" panose="02020603050405020304" pitchFamily="18" charset="0"/>
                <a:cs typeface="Times New Roman" panose="02020603050405020304" pitchFamily="18" charset="0"/>
              </a:rPr>
              <a:t>(ФС</a:t>
            </a:r>
            <a:r>
              <a:rPr lang="uz-Cyrl-UZ" sz="2400" dirty="0">
                <a:latin typeface="Times New Roman" panose="02020603050405020304" pitchFamily="18" charset="0"/>
                <a:cs typeface="Times New Roman" panose="02020603050405020304" pitchFamily="18" charset="0"/>
              </a:rPr>
              <a:t>Х-</a:t>
            </a:r>
            <a:r>
              <a:rPr lang="en-US" sz="2400" dirty="0">
                <a:latin typeface="Times New Roman" panose="02020603050405020304" pitchFamily="18" charset="0"/>
                <a:cs typeface="Times New Roman" panose="02020603050405020304" pitchFamily="18" charset="0"/>
              </a:rPr>
              <a:t> function specification document (FSD)) </a:t>
            </a:r>
            <a:r>
              <a:rPr lang="uz-Cyrl-UZ" sz="2400" dirty="0">
                <a:latin typeface="Times New Roman" panose="02020603050405020304" pitchFamily="18" charset="0"/>
                <a:cs typeface="Times New Roman" panose="02020603050405020304" pitchFamily="18" charset="0"/>
              </a:rPr>
              <a:t>доирасида ишлаганда IT лойиҳасини жадвал бўйича ва бюджет доирасида якунлашдир.</a:t>
            </a:r>
          </a:p>
        </p:txBody>
      </p:sp>
      <p:sp>
        <p:nvSpPr>
          <p:cNvPr id="3" name="Прямоугольник 2">
            <a:extLst>
              <a:ext uri="{FF2B5EF4-FFF2-40B4-BE49-F238E27FC236}">
                <a16:creationId xmlns:a16="http://schemas.microsoft.com/office/drawing/2014/main" id="{126BB7FE-2F29-4D54-A231-27A2F2D7F973}"/>
              </a:ext>
            </a:extLst>
          </p:cNvPr>
          <p:cNvSpPr/>
          <p:nvPr/>
        </p:nvSpPr>
        <p:spPr>
          <a:xfrm>
            <a:off x="234462" y="3429000"/>
            <a:ext cx="8499230" cy="3139321"/>
          </a:xfrm>
          <a:prstGeom prst="rect">
            <a:avLst/>
          </a:prstGeom>
        </p:spPr>
        <p:txBody>
          <a:bodyPr wrap="square">
            <a:spAutoFit/>
          </a:bodyPr>
          <a:lstStyle/>
          <a:p>
            <a:pPr indent="539750" algn="just"/>
            <a:r>
              <a:rPr lang="uz-Cyrl-UZ" sz="2200" dirty="0">
                <a:latin typeface="Times New Roman" panose="02020603050405020304" pitchFamily="18" charset="0"/>
                <a:cs typeface="Times New Roman" panose="02020603050405020304" pitchFamily="18" charset="0"/>
              </a:rPr>
              <a:t>Лойиҳа директори асосий қарорлар қабул қилиш, бюджетларни тўғрилаш ва ресурсларни ва тегишли лойиҳани бошқариш жараёнларини қўшиш ваколатига эга. Лойиҳа директори лойиҳа менежери ва/ёки гуруҳ раҳбарларидан мунтазам ҳисоботларни олади. Шунингдек, у бевосита вице-президент</a:t>
            </a:r>
            <a:r>
              <a:rPr lang="en-US" sz="2200" dirty="0">
                <a:latin typeface="Times New Roman" panose="02020603050405020304" pitchFamily="18" charset="0"/>
                <a:cs typeface="Times New Roman" panose="02020603050405020304" pitchFamily="18" charset="0"/>
              </a:rPr>
              <a:t> (ВП</a:t>
            </a:r>
            <a:r>
              <a:rPr lang="uz-Cyrl-UZ" sz="2200" dirty="0">
                <a:latin typeface="Times New Roman" panose="02020603050405020304" pitchFamily="18" charset="0"/>
                <a:cs typeface="Times New Roman" panose="02020603050405020304" pitchFamily="18" charset="0"/>
              </a:rPr>
              <a:t>-</a:t>
            </a:r>
            <a:r>
              <a:rPr lang="en-US" sz="2200" dirty="0">
                <a:latin typeface="Times New Roman" panose="02020603050405020304" pitchFamily="18" charset="0"/>
                <a:cs typeface="Times New Roman" panose="02020603050405020304" pitchFamily="18" charset="0"/>
              </a:rPr>
              <a:t> vice president (VP)), </a:t>
            </a:r>
            <a:r>
              <a:rPr lang="uz-Cyrl-UZ" sz="2200" dirty="0">
                <a:latin typeface="Times New Roman" panose="02020603050405020304" pitchFamily="18" charset="0"/>
                <a:cs typeface="Times New Roman" panose="02020603050405020304" pitchFamily="18" charset="0"/>
              </a:rPr>
              <a:t>бош технология директори </a:t>
            </a:r>
            <a:r>
              <a:rPr lang="en-US" sz="2200" dirty="0">
                <a:latin typeface="Times New Roman" panose="02020603050405020304" pitchFamily="18" charset="0"/>
                <a:cs typeface="Times New Roman" panose="02020603050405020304" pitchFamily="18" charset="0"/>
              </a:rPr>
              <a:t>(</a:t>
            </a:r>
            <a:r>
              <a:rPr lang="uz-Cyrl-UZ" sz="2200" dirty="0">
                <a:latin typeface="Times New Roman" panose="02020603050405020304" pitchFamily="18" charset="0"/>
                <a:cs typeface="Times New Roman" panose="02020603050405020304" pitchFamily="18" charset="0"/>
              </a:rPr>
              <a:t>БТД-</a:t>
            </a:r>
            <a:r>
              <a:rPr lang="en-US" sz="2200" dirty="0">
                <a:latin typeface="Times New Roman" panose="02020603050405020304" pitchFamily="18" charset="0"/>
                <a:cs typeface="Times New Roman" panose="02020603050405020304" pitchFamily="18" charset="0"/>
              </a:rPr>
              <a:t> chief technology officer (CTO)) </a:t>
            </a:r>
            <a:r>
              <a:rPr lang="uz-Cyrl-UZ" sz="2200" dirty="0">
                <a:latin typeface="Times New Roman" panose="02020603050405020304" pitchFamily="18" charset="0"/>
                <a:cs typeface="Times New Roman" panose="02020603050405020304" pitchFamily="18" charset="0"/>
              </a:rPr>
              <a:t>ва/ёки компания президенти каби юқори бошқарувга ҳисобот беради.</a:t>
            </a:r>
          </a:p>
          <a:p>
            <a:pPr indent="539750" algn="just"/>
            <a:r>
              <a:rPr lang="uz-Cyrl-UZ" sz="2200" dirty="0">
                <a:latin typeface="Times New Roman" panose="02020603050405020304" pitchFamily="18" charset="0"/>
                <a:cs typeface="Times New Roman" panose="02020603050405020304" pitchFamily="18" charset="0"/>
              </a:rPr>
              <a:t>Бундан ташқари, лойиҳа директори кўпинча бир вақтнинг ўзида бир нечта лойиҳаларни бошқаради.</a:t>
            </a:r>
          </a:p>
        </p:txBody>
      </p:sp>
    </p:spTree>
    <p:extLst>
      <p:ext uri="{BB962C8B-B14F-4D97-AF65-F5344CB8AC3E}">
        <p14:creationId xmlns:p14="http://schemas.microsoft.com/office/powerpoint/2010/main" val="25607180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63414" y="308881"/>
            <a:ext cx="11465170" cy="4524315"/>
          </a:xfrm>
          <a:prstGeom prst="rect">
            <a:avLst/>
          </a:prstGeom>
        </p:spPr>
        <p:txBody>
          <a:bodyPr wrap="square">
            <a:spAutoFit/>
          </a:bodyPr>
          <a:lstStyle/>
          <a:p>
            <a:pPr algn="ctr"/>
            <a:r>
              <a:rPr lang="uz-Cyrl-UZ" sz="2400" b="1" dirty="0">
                <a:solidFill>
                  <a:srgbClr val="FF0000"/>
                </a:solidFill>
                <a:latin typeface="Times New Roman" panose="02020603050405020304" pitchFamily="18" charset="0"/>
                <a:cs typeface="Times New Roman" panose="02020603050405020304" pitchFamily="18" charset="0"/>
              </a:rPr>
              <a:t>ЛОЙИҲА ДИРЕКТОРИ ИШ ТАВСИФИ</a:t>
            </a:r>
          </a:p>
          <a:p>
            <a:pPr algn="ctr"/>
            <a:endParaRPr lang="uz-Cyrl-UZ" sz="2400" b="1" dirty="0">
              <a:latin typeface="Times New Roman" panose="02020603050405020304" pitchFamily="18" charset="0"/>
              <a:cs typeface="Times New Roman" panose="02020603050405020304" pitchFamily="18" charset="0"/>
            </a:endParaRPr>
          </a:p>
          <a:p>
            <a:pPr indent="539750" algn="just"/>
            <a:r>
              <a:rPr lang="uz-Cyrl-UZ" sz="2400" dirty="0">
                <a:latin typeface="Times New Roman" panose="02020603050405020304" pitchFamily="18" charset="0"/>
                <a:cs typeface="Times New Roman" panose="02020603050405020304" pitchFamily="18" charset="0"/>
              </a:rPr>
              <a:t>Лойиҳа директорлари ҳар бир йирик лойиҳа учун стратегик ва операцион режаларни тузадилар. Улар дастурий ва молиявий босқичларни кузатиб боради ва ҳисобот беради. Улар ички ва ташқи манфаатдор томонларни тараққиёт, режалардан четга чиқишлар ва хавфлар ҳақида хабардор қилишларини таъминлайди. Лойиҳа директорлари қаерда бошқарув ва техник мустаҳкамлаш зарурлигини аниқлаш учун лойиҳа менежерлари билан ҳамкорлик қиладилар. Улар ўқитиш ва жойлаштириш тадбирлари, турли хил этказиб бериш механизми, давлат ва хусусий секторни жалб қилиш тактикаларининг самарали комбинациясини ишлаб чиқади ва синаб кўради. Улар натижаларни тезлаштириш ва стратегик ва операцион лойиҳаларни шакллантириш учун инновацион эчимларни бирлаштиради.</a:t>
            </a:r>
          </a:p>
        </p:txBody>
      </p:sp>
    </p:spTree>
    <p:extLst>
      <p:ext uri="{BB962C8B-B14F-4D97-AF65-F5344CB8AC3E}">
        <p14:creationId xmlns:p14="http://schemas.microsoft.com/office/powerpoint/2010/main" val="4798814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3077" y="257909"/>
            <a:ext cx="11641015" cy="48064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b="1" dirty="0">
                <a:latin typeface="Times New Roman" panose="02020603050405020304" pitchFamily="18" charset="0"/>
                <a:cs typeface="Times New Roman" panose="02020603050405020304" pitchFamily="18" charset="0"/>
              </a:rPr>
              <a:t>ЛОЙИҲА ДИРЕКТОРИ ЛАВОЗИМ ТАВСИФИ ҚУЙИДАГИЛАРНИ ЎЗ ИЧИГА ОЛАДИ:</a:t>
            </a:r>
            <a:endParaRPr lang="en-US" b="1"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293077" y="890955"/>
            <a:ext cx="11641015" cy="2895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Керакли вазифалар бажарилишини таъминлаш учун турли ишчиларнинг саъй-ҳаракатларини мувофиқлаштириш;</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Муайян лойиҳа учун маълум бир босқични якунлаш учун вақт жадвалини ишлаб чиқиш;</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Муайян вазифани бажариш учун бюджет яратиш ва лойиҳанинг ушбу миқдордан ошмаслигини таъминлаш учун сарфланган пул миқдорини назорат қилиш;</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Давом этаётган лойиҳага ўзгартиришлар киритиш, агар у режа бўйича бажарилмаса ёки қониқарсиз натижалар берса;</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Дастлабки режа муваффақияцизликка учраган тақдирда, ишни бажариш учун муқобил ҳаракат йўналишини ишлаб чиқиш;</a:t>
            </a:r>
          </a:p>
        </p:txBody>
      </p:sp>
      <p:sp>
        <p:nvSpPr>
          <p:cNvPr id="2" name="Прямоугольник 1"/>
          <p:cNvSpPr/>
          <p:nvPr/>
        </p:nvSpPr>
        <p:spPr>
          <a:xfrm>
            <a:off x="293076" y="3786555"/>
            <a:ext cx="8264769" cy="2585323"/>
          </a:xfrm>
          <a:prstGeom prst="rect">
            <a:avLst/>
          </a:prstGeom>
        </p:spPr>
        <p:txBody>
          <a:bodyPr wrap="square">
            <a:spAutoFit/>
          </a:bodyPr>
          <a:lstStyle/>
          <a:p>
            <a:pPr marL="342900" indent="-342900" algn="just">
              <a:buFont typeface="Arial" panose="020B0604020202020204" pitchFamily="34" charset="0"/>
              <a:buChar char="•"/>
            </a:pPr>
            <a:r>
              <a:rPr lang="uz-Cyrl-UZ" dirty="0">
                <a:latin typeface="Times New Roman" panose="02020603050405020304" pitchFamily="18" charset="0"/>
                <a:cs typeface="Times New Roman" panose="02020603050405020304" pitchFamily="18" charset="0"/>
              </a:rPr>
              <a:t>Инвесторлар, бизнес шериклар ва компания раҳбарларига лойиҳанинг турли босқичлари бўйича тақдимотлар ўтказиш;</a:t>
            </a:r>
          </a:p>
          <a:p>
            <a:pPr marL="342900" indent="-342900" algn="just">
              <a:buFont typeface="Arial" panose="020B0604020202020204" pitchFamily="34" charset="0"/>
              <a:buChar char="•"/>
            </a:pPr>
            <a:r>
              <a:rPr lang="uz-Cyrl-UZ" dirty="0">
                <a:latin typeface="Times New Roman" panose="02020603050405020304" pitchFamily="18" charset="0"/>
                <a:cs typeface="Times New Roman" panose="02020603050405020304" pitchFamily="18" charset="0"/>
              </a:rPr>
              <a:t>Таклифларни кўриб чиқиш, уларни тасдиқлаш ёки рад этиш;</a:t>
            </a:r>
          </a:p>
          <a:p>
            <a:pPr marL="342900" indent="-342900" algn="just">
              <a:buFont typeface="Arial" panose="020B0604020202020204" pitchFamily="34" charset="0"/>
              <a:buChar char="•"/>
            </a:pPr>
            <a:r>
              <a:rPr lang="uz-Cyrl-UZ" dirty="0">
                <a:latin typeface="Times New Roman" panose="02020603050405020304" pitchFamily="18" charset="0"/>
                <a:cs typeface="Times New Roman" panose="02020603050405020304" pitchFamily="18" charset="0"/>
              </a:rPr>
              <a:t>Керакли асосда қўллаб-қувватлаш учун ташқи агентликлар билан шартнома тузиш;</a:t>
            </a:r>
          </a:p>
          <a:p>
            <a:pPr marL="342900" indent="-342900" algn="just">
              <a:buFont typeface="Arial" panose="020B0604020202020204" pitchFamily="34" charset="0"/>
              <a:buChar char="•"/>
            </a:pPr>
            <a:r>
              <a:rPr lang="uz-Cyrl-UZ" dirty="0">
                <a:latin typeface="Times New Roman" panose="02020603050405020304" pitchFamily="18" charset="0"/>
                <a:cs typeface="Times New Roman" panose="02020603050405020304" pitchFamily="18" charset="0"/>
              </a:rPr>
              <a:t>Мавжуд ресурсларни, шу жумладан лойиҳада ишлайдиган жамоаларни бошқариш;</a:t>
            </a:r>
          </a:p>
          <a:p>
            <a:pPr marL="342900" indent="-342900" algn="just">
              <a:buFont typeface="Arial" panose="020B0604020202020204" pitchFamily="34" charset="0"/>
              <a:buChar char="•"/>
            </a:pPr>
            <a:r>
              <a:rPr lang="uz-Cyrl-UZ" dirty="0">
                <a:latin typeface="Times New Roman" panose="02020603050405020304" pitchFamily="18" charset="0"/>
                <a:cs typeface="Times New Roman" panose="02020603050405020304" pitchFamily="18" charset="0"/>
              </a:rPr>
              <a:t>Лойиҳа режасининг турли элементларини кузатиш ва йўлда қолиш учун керак бўлганда тузатишлар киритиш.</a:t>
            </a:r>
          </a:p>
        </p:txBody>
      </p:sp>
    </p:spTree>
    <p:extLst>
      <p:ext uri="{BB962C8B-B14F-4D97-AF65-F5344CB8AC3E}">
        <p14:creationId xmlns:p14="http://schemas.microsoft.com/office/powerpoint/2010/main" val="4225533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3077" y="1937503"/>
            <a:ext cx="8675078" cy="6884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b="1" dirty="0">
                <a:solidFill>
                  <a:srgbClr val="FF0000"/>
                </a:solidFill>
                <a:latin typeface="Times New Roman" panose="02020603050405020304" pitchFamily="18" charset="0"/>
                <a:cs typeface="Times New Roman" panose="02020603050405020304" pitchFamily="18" charset="0"/>
              </a:rPr>
              <a:t>ЛОЙИҲА ДИРЕКТОРИНИНГ МАЛАКАСИ ҚУЙИДАГИЛАРНИ ЎЗ ИЧИГА ОЛАДИ:</a:t>
            </a:r>
            <a:endParaRPr lang="en-US" sz="2000" b="1" dirty="0">
              <a:solidFill>
                <a:srgbClr val="FF0000"/>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293077" y="2790092"/>
            <a:ext cx="8675077" cy="3810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Ажойиб оғзаки ва ёзма мулоқот қобилиятлари;</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Тафсилотларга эътиборли;</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Математик билим;</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Компютернинг операцион тизимлари, аппарат ва дастурий таъминотини билиш;</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Кучли этакчилик ва бизнесни бошқариш қобилиятлари;</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Яхши бюджетлаштириш кўникмалари ва сифатга таъсир қиладиган тузатиш киритмасдан харажатларни камайтириш қобилияти;</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Кучли шахслараро кўникмалар;</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Ўзгаришлар агенти сифатида ҳаракат қилиш ва ўзгаришларни қабул қилиш учун ишончни сингдириш қобилияти;</a:t>
            </a:r>
          </a:p>
          <a:p>
            <a:pPr marL="342900" indent="-342900" algn="just">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Натижаларга асосланган ва тафсилотларга йўналтирилган.</a:t>
            </a:r>
          </a:p>
        </p:txBody>
      </p:sp>
      <p:sp>
        <p:nvSpPr>
          <p:cNvPr id="2" name="Прямоугольник 1"/>
          <p:cNvSpPr/>
          <p:nvPr/>
        </p:nvSpPr>
        <p:spPr>
          <a:xfrm>
            <a:off x="293075" y="152399"/>
            <a:ext cx="11641015" cy="1785104"/>
          </a:xfrm>
          <a:prstGeom prst="rect">
            <a:avLst/>
          </a:prstGeom>
        </p:spPr>
        <p:txBody>
          <a:bodyPr wrap="square">
            <a:spAutoFit/>
          </a:bodyPr>
          <a:lstStyle/>
          <a:p>
            <a:pPr algn="ctr"/>
            <a:r>
              <a:rPr lang="uz-Cyrl-UZ" sz="2200" b="1" dirty="0">
                <a:latin typeface="Times New Roman" panose="02020603050405020304" pitchFamily="18" charset="0"/>
                <a:cs typeface="Times New Roman" panose="02020603050405020304" pitchFamily="18" charset="0"/>
              </a:rPr>
              <a:t>ЛОЙИҲА ДИРЕКТОРИ МАҲОРАТИ</a:t>
            </a:r>
          </a:p>
          <a:p>
            <a:pPr algn="just"/>
            <a:r>
              <a:rPr lang="uz-Cyrl-UZ" sz="2200" dirty="0">
                <a:latin typeface="Times New Roman" panose="02020603050405020304" pitchFamily="18" charset="0"/>
                <a:cs typeface="Times New Roman" panose="02020603050405020304" pitchFamily="18" charset="0"/>
              </a:rPr>
              <a:t>Лойиҳа директори лойиҳанинг боришини назорат қилади, молияни назорат қилади ва лойиҳа сифатини таъминлайди. Улар стратегик қарорлар қабул қилади ва лойиҳа менежерларига ушбу қарорларни амалга ошириш учун раҳбарлик ва йўналиш беради. Шунга қарамай, лойиҳа директорлари мижозлар билан учрашадилар ва мустаҳкам иш муносабатларини ўрнатадилар.</a:t>
            </a:r>
          </a:p>
        </p:txBody>
      </p:sp>
    </p:spTree>
    <p:extLst>
      <p:ext uri="{BB962C8B-B14F-4D97-AF65-F5344CB8AC3E}">
        <p14:creationId xmlns:p14="http://schemas.microsoft.com/office/powerpoint/2010/main" val="30903883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69984" y="375138"/>
            <a:ext cx="11852031" cy="961921"/>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800" b="1" dirty="0">
                <a:solidFill>
                  <a:schemeClr val="tx1"/>
                </a:solidFill>
                <a:latin typeface="Times New Roman" panose="02020603050405020304" pitchFamily="18" charset="0"/>
                <a:cs typeface="Times New Roman" panose="02020603050405020304" pitchFamily="18" charset="0"/>
              </a:rPr>
              <a:t>КАТТА ЛОЙИҲА МЕНЕЖЕРИ </a:t>
            </a: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ru-RU" sz="2800" b="1" dirty="0">
                <a:solidFill>
                  <a:schemeClr val="tx1"/>
                </a:solidFill>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SENIOR PROJECT MANAGER</a:t>
            </a:r>
            <a:r>
              <a:rPr lang="ru-RU" sz="2800" b="1"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IPMA</a:t>
            </a:r>
            <a:r>
              <a:rPr lang="ru-RU" sz="2800" b="1"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B</a:t>
            </a:r>
            <a:r>
              <a:rPr lang="ru-RU" sz="2800" b="1" dirty="0">
                <a:solidFill>
                  <a:schemeClr val="tx1"/>
                </a:solidFill>
                <a:latin typeface="Times New Roman" panose="02020603050405020304" pitchFamily="18" charset="0"/>
                <a:cs typeface="Times New Roman" panose="02020603050405020304" pitchFamily="18" charset="0"/>
              </a:rPr>
              <a:t> ДАРАЖАСИ):</a:t>
            </a:r>
          </a:p>
        </p:txBody>
      </p:sp>
      <p:sp>
        <p:nvSpPr>
          <p:cNvPr id="4" name="Прямоугольник 3"/>
          <p:cNvSpPr/>
          <p:nvPr/>
        </p:nvSpPr>
        <p:spPr>
          <a:xfrm>
            <a:off x="169981" y="1805940"/>
            <a:ext cx="11852031" cy="52272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мураккаб лойиҳаларни мустақил бошқара олиш;</a:t>
            </a:r>
          </a:p>
        </p:txBody>
      </p:sp>
      <p:sp>
        <p:nvSpPr>
          <p:cNvPr id="5" name="Прямоугольник 4"/>
          <p:cNvSpPr/>
          <p:nvPr/>
        </p:nvSpPr>
        <p:spPr>
          <a:xfrm>
            <a:off x="169981" y="2450988"/>
            <a:ext cx="11852031" cy="742961"/>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камида 5 йиллик лойиҳаларни бошқариш тажрибасига эга бўлиш, шундан камида 3 йил мураккаб лойиҳалар менежери ва менежери сифатида;</a:t>
            </a:r>
          </a:p>
        </p:txBody>
      </p:sp>
      <p:sp>
        <p:nvSpPr>
          <p:cNvPr id="6" name="Прямоугольник 5"/>
          <p:cNvSpPr/>
          <p:nvPr/>
        </p:nvSpPr>
        <p:spPr>
          <a:xfrm>
            <a:off x="169981" y="3316277"/>
            <a:ext cx="9097109" cy="643712"/>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компания ёки унинг бўлимининг барча лойиҳаларини мувофиқлаштириш ва назорат қилишни бошқара олиш;</a:t>
            </a:r>
          </a:p>
        </p:txBody>
      </p:sp>
      <p:sp>
        <p:nvSpPr>
          <p:cNvPr id="7" name="Прямоугольник 6"/>
          <p:cNvSpPr/>
          <p:nvPr/>
        </p:nvSpPr>
        <p:spPr>
          <a:xfrm>
            <a:off x="169981" y="4082317"/>
            <a:ext cx="9097111" cy="65730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компаниянинг умумий бошқаруви учун аниқ стратегик таклифлар портфелига эга бўлиши;</a:t>
            </a:r>
          </a:p>
        </p:txBody>
      </p:sp>
      <p:sp>
        <p:nvSpPr>
          <p:cNvPr id="8" name="Прямоугольник 7"/>
          <p:cNvSpPr/>
          <p:nvPr/>
        </p:nvSpPr>
        <p:spPr>
          <a:xfrm>
            <a:off x="169979" y="4845705"/>
            <a:ext cx="9097111" cy="69838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лойиҳа бошқаруви билан шуғулланувчи ходимлар ва лойиҳа менежерларини ўқитишда иштирок этиш;</a:t>
            </a:r>
          </a:p>
        </p:txBody>
      </p:sp>
      <p:sp>
        <p:nvSpPr>
          <p:cNvPr id="9" name="Стрелка вниз 8"/>
          <p:cNvSpPr/>
          <p:nvPr/>
        </p:nvSpPr>
        <p:spPr>
          <a:xfrm>
            <a:off x="4947138" y="1384249"/>
            <a:ext cx="2297723" cy="339969"/>
          </a:xfrm>
          <a:prstGeom prst="down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0" name="Прямоугольник 9"/>
          <p:cNvSpPr/>
          <p:nvPr/>
        </p:nvSpPr>
        <p:spPr>
          <a:xfrm>
            <a:off x="169979" y="5650173"/>
            <a:ext cx="9097111" cy="100853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лойиҳа бошқарувини амалга ошириш, йўриқнома ва меъёрий материалларни ишлаб чиқиш, шунингдек, асосий усуллар ва воситаларни қўллаш учун жавобгар бўлиш.</a:t>
            </a:r>
          </a:p>
        </p:txBody>
      </p:sp>
    </p:spTree>
    <p:extLst>
      <p:ext uri="{BB962C8B-B14F-4D97-AF65-F5344CB8AC3E}">
        <p14:creationId xmlns:p14="http://schemas.microsoft.com/office/powerpoint/2010/main" val="14424435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3076" y="1746741"/>
            <a:ext cx="8839201" cy="44547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200" b="1" dirty="0">
                <a:solidFill>
                  <a:srgbClr val="FF0000"/>
                </a:solidFill>
                <a:latin typeface="Times New Roman" panose="02020603050405020304" pitchFamily="18" charset="0"/>
                <a:cs typeface="Times New Roman" panose="02020603050405020304" pitchFamily="18" charset="0"/>
              </a:rPr>
              <a:t>КАТТА ЛОЙИҲА МЕНЕЖЕРИ НИМА ҚИЛАДИ?</a:t>
            </a:r>
          </a:p>
        </p:txBody>
      </p:sp>
      <p:sp>
        <p:nvSpPr>
          <p:cNvPr id="6" name="Прямоугольник 5"/>
          <p:cNvSpPr/>
          <p:nvPr/>
        </p:nvSpPr>
        <p:spPr>
          <a:xfrm>
            <a:off x="293077" y="2368062"/>
            <a:ext cx="8839201" cy="423203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indent="539750" algn="just"/>
            <a:r>
              <a:rPr lang="uz-Cyrl-UZ" sz="2200" dirty="0">
                <a:latin typeface="Times New Roman" panose="02020603050405020304" pitchFamily="18" charset="0"/>
                <a:cs typeface="Times New Roman" panose="02020603050405020304" pitchFamily="18" charset="0"/>
              </a:rPr>
              <a:t>Катта лойиҳа менежерлари муайян ташаббус ва лойиҳаларни амалга ошириш учун барча турдаги саноат ва ташкилотларда ишлайди. Уларнинг роли бутун жамоанинг фаолиятини мувофиқлаштириш орқали дастур, лойиҳа, тадбир ёки маҳсулотни чиқаришни якунлашни осонлаштиришдир. Катта лойиҳа менежерлари лойиҳани амалга оширишда ҳар бири ўзларининг асосий ролига эга бўлган ходимлар жамоасини тузадилар, сўнгра жамоа аъзоларининг ўзаро алоқаси ва тараққиёт ҳақида ҳисобот бериш усулларини ишлаб чиқадилар. Катта лойиҳа менежерлари ҳар бир вазифани тугалланган лойиҳага бирлаштириш учун фойдаланадиган ишлари учун аниқ стандартларни белгилаб, вазифаларни индивидуал лойиҳа менежерларига топширадилар.</a:t>
            </a:r>
          </a:p>
        </p:txBody>
      </p:sp>
      <p:sp>
        <p:nvSpPr>
          <p:cNvPr id="2" name="Прямоугольник 1"/>
          <p:cNvSpPr/>
          <p:nvPr/>
        </p:nvSpPr>
        <p:spPr>
          <a:xfrm>
            <a:off x="293075" y="152399"/>
            <a:ext cx="11641015" cy="1569660"/>
          </a:xfrm>
          <a:prstGeom prst="rect">
            <a:avLst/>
          </a:prstGeom>
        </p:spPr>
        <p:txBody>
          <a:bodyPr wrap="square">
            <a:spAutoFit/>
          </a:bodyPr>
          <a:lstStyle/>
          <a:p>
            <a:pPr indent="539750" algn="just"/>
            <a:r>
              <a:rPr lang="uz-Cyrl-UZ" sz="2400" dirty="0">
                <a:latin typeface="Times New Roman" panose="02020603050405020304" pitchFamily="18" charset="0"/>
                <a:cs typeface="Times New Roman" panose="02020603050405020304" pitchFamily="18" charset="0"/>
              </a:rPr>
              <a:t>Катта лойиҳа менежери ёки лойиҳа директори бюджетлаштириш, жамоа аъзоларини ёллаш, этказиб берувчиларни қидириш ва лойиҳани чиқаришни режалаштириш орқали бутун лойиҳани режалаштириш ва амалга оширишни назорат қилиш учун жавобгардир.</a:t>
            </a:r>
          </a:p>
        </p:txBody>
      </p:sp>
    </p:spTree>
    <p:extLst>
      <p:ext uri="{BB962C8B-B14F-4D97-AF65-F5344CB8AC3E}">
        <p14:creationId xmlns:p14="http://schemas.microsoft.com/office/powerpoint/2010/main" val="34134203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3077" y="339971"/>
            <a:ext cx="11641015" cy="64476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800" b="1" dirty="0">
                <a:solidFill>
                  <a:srgbClr val="FF0000"/>
                </a:solidFill>
                <a:latin typeface="Times New Roman" panose="02020603050405020304" pitchFamily="18" charset="0"/>
                <a:cs typeface="Times New Roman" panose="02020603050405020304" pitchFamily="18" charset="0"/>
              </a:rPr>
              <a:t>КАТТА ЛОЙИҲА МЕНЕЖЕРИ ИШ ТАВСИФИ</a:t>
            </a:r>
          </a:p>
        </p:txBody>
      </p:sp>
      <p:sp>
        <p:nvSpPr>
          <p:cNvPr id="6" name="Прямоугольник 5"/>
          <p:cNvSpPr/>
          <p:nvPr/>
        </p:nvSpPr>
        <p:spPr>
          <a:xfrm>
            <a:off x="293078" y="1219200"/>
            <a:ext cx="8780584" cy="529882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indent="539750" algn="just"/>
            <a:r>
              <a:rPr lang="uz-Cyrl-UZ" sz="2200" dirty="0">
                <a:latin typeface="Times New Roman" panose="02020603050405020304" pitchFamily="18" charset="0"/>
                <a:cs typeface="Times New Roman" panose="02020603050405020304" pitchFamily="18" charset="0"/>
              </a:rPr>
              <a:t>Катта лойиҳа менежери бир ёки бир нечта бизнес бўлинмалари бўйлаб лойиҳа(лар)ни етказиб бериш учун этакчи жамоалар учун жавобгардир. Ресурсларни, жадвалларни, молиявий маълумотларни бошқаринг ва бутун тизимни ишлаб чиқишнинг бутун ҳаёти давомида босқич дарвозаси сифати ва СДЛ</a:t>
            </a:r>
            <a:r>
              <a:rPr lang="en-US" sz="2200" dirty="0">
                <a:latin typeface="Times New Roman" panose="02020603050405020304" pitchFamily="18" charset="0"/>
                <a:cs typeface="Times New Roman" panose="02020603050405020304" pitchFamily="18" charset="0"/>
              </a:rPr>
              <a:t>C </a:t>
            </a:r>
            <a:r>
              <a:rPr lang="uz-Cyrl-UZ" sz="2200" dirty="0">
                <a:latin typeface="Times New Roman" panose="02020603050405020304" pitchFamily="18" charset="0"/>
                <a:cs typeface="Times New Roman" panose="02020603050405020304" pitchFamily="18" charset="0"/>
              </a:rPr>
              <a:t>назорати бўйича кўрсатмаларга риоя қилинг. Бу, шунингдек, лойиҳани муваффақиятли ва ўз вақтида етказиб беришни таъминлаш учун муаммоларни, хавфларни ва лойиҳани ўзгартириш сўровларини бошқаришни ўз ичига олади. Лойиҳани этказиб беришни яхшилаш билан боғлиқ бўлган жараённи такомиллаштириш ташаббусларига ҳисса қўшинг.</a:t>
            </a:r>
          </a:p>
          <a:p>
            <a:pPr indent="539750" algn="just"/>
            <a:r>
              <a:rPr lang="uz-Cyrl-UZ" sz="2200" dirty="0">
                <a:latin typeface="Times New Roman" panose="02020603050405020304" pitchFamily="18" charset="0"/>
                <a:cs typeface="Times New Roman" panose="02020603050405020304" pitchFamily="18" charset="0"/>
              </a:rPr>
              <a:t>Катта лойиҳа менежери лойиҳани ҳар куни амалга ошириш ҳуқуқига эга. Лойиҳа белгиланган вақт ва харажат чекловлари доирасида ва бизнесда белгиланган потенциал фойдаларга эришиш учун талаб қилинадиган сифатли натижаларни ишлаб чиқараётганини текширинг.</a:t>
            </a:r>
          </a:p>
        </p:txBody>
      </p:sp>
    </p:spTree>
    <p:extLst>
      <p:ext uri="{BB962C8B-B14F-4D97-AF65-F5344CB8AC3E}">
        <p14:creationId xmlns:p14="http://schemas.microsoft.com/office/powerpoint/2010/main" val="34216883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3077" y="281355"/>
            <a:ext cx="11641015" cy="101990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800" b="1" dirty="0">
                <a:solidFill>
                  <a:srgbClr val="FF0000"/>
                </a:solidFill>
                <a:latin typeface="Times New Roman" panose="02020603050405020304" pitchFamily="18" charset="0"/>
                <a:cs typeface="Times New Roman" panose="02020603050405020304" pitchFamily="18" charset="0"/>
              </a:rPr>
              <a:t>КАТТА ЛОЙИҲА МЕНЕЖЕРЛАРИ ҚУЙИДАГИ ВАЗИФАЛАРНИ БАЖАРИШЛАРИ МУМКИН:</a:t>
            </a:r>
          </a:p>
        </p:txBody>
      </p:sp>
      <p:sp>
        <p:nvSpPr>
          <p:cNvPr id="6" name="Прямоугольник 5"/>
          <p:cNvSpPr/>
          <p:nvPr/>
        </p:nvSpPr>
        <p:spPr>
          <a:xfrm>
            <a:off x="293076" y="1535724"/>
            <a:ext cx="11641015" cy="75028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ресурс ва бюджет эҳтиёжларини аниқлайдиган лойиҳа режаларини ишлаб чиқиш</a:t>
            </a:r>
          </a:p>
        </p:txBody>
      </p:sp>
      <p:sp>
        <p:nvSpPr>
          <p:cNvPr id="4" name="Прямоугольник 3"/>
          <p:cNvSpPr/>
          <p:nvPr/>
        </p:nvSpPr>
        <p:spPr>
          <a:xfrm>
            <a:off x="293076" y="2520462"/>
            <a:ext cx="11641015" cy="75028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жамоа ва менежерлар билан ҳафтада камида бир марта лойиҳа учрашувларини ўтказинг</a:t>
            </a:r>
          </a:p>
        </p:txBody>
      </p:sp>
      <p:sp>
        <p:nvSpPr>
          <p:cNvPr id="7" name="Прямоугольник 6"/>
          <p:cNvSpPr/>
          <p:nvPr/>
        </p:nvSpPr>
        <p:spPr>
          <a:xfrm>
            <a:off x="293077" y="3470035"/>
            <a:ext cx="8979878" cy="87922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жамоа аъзоларига фикр-мулоҳаза, маслаҳат, лойиҳа янгиланишлари ва далда бериш</a:t>
            </a:r>
          </a:p>
        </p:txBody>
      </p:sp>
      <p:sp>
        <p:nvSpPr>
          <p:cNvPr id="8" name="Прямоугольник 7"/>
          <p:cNvSpPr/>
          <p:nvPr/>
        </p:nvSpPr>
        <p:spPr>
          <a:xfrm>
            <a:off x="293077" y="4548554"/>
            <a:ext cx="8979878" cy="87922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белгиланган муддатларни бошқаринг ва ўз вақтида бўлишини таъминлаш учун жамоани ҳаракатга келтиринг</a:t>
            </a:r>
          </a:p>
        </p:txBody>
      </p:sp>
      <p:sp>
        <p:nvSpPr>
          <p:cNvPr id="9" name="Прямоугольник 8"/>
          <p:cNvSpPr/>
          <p:nvPr/>
        </p:nvSpPr>
        <p:spPr>
          <a:xfrm>
            <a:off x="293077" y="5627074"/>
            <a:ext cx="8979878" cy="87922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зарур бўлганда сотувчилар ва етказиб берувчилар билан мувофиқлаштириш</a:t>
            </a:r>
          </a:p>
        </p:txBody>
      </p:sp>
    </p:spTree>
    <p:extLst>
      <p:ext uri="{BB962C8B-B14F-4D97-AF65-F5344CB8AC3E}">
        <p14:creationId xmlns:p14="http://schemas.microsoft.com/office/powerpoint/2010/main" val="19604439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3076" y="1606643"/>
            <a:ext cx="11641015" cy="82003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400" b="1" dirty="0">
                <a:solidFill>
                  <a:srgbClr val="FF0000"/>
                </a:solidFill>
                <a:latin typeface="Times New Roman" panose="02020603050405020304" pitchFamily="18" charset="0"/>
                <a:cs typeface="Times New Roman" panose="02020603050405020304" pitchFamily="18" charset="0"/>
              </a:rPr>
              <a:t>КАТТА ЛОЙИҲА МЕНЕЖЕРЛАРИ ЭГА БЎЛИШИ КЕРАК БЎЛГАН БОШҚА КЎНИКМАЛАР ВА МАЛАКАЛАР:</a:t>
            </a:r>
          </a:p>
        </p:txBody>
      </p:sp>
      <p:sp>
        <p:nvSpPr>
          <p:cNvPr id="6" name="Прямоугольник 5"/>
          <p:cNvSpPr/>
          <p:nvPr/>
        </p:nvSpPr>
        <p:spPr>
          <a:xfrm>
            <a:off x="293075" y="2625972"/>
            <a:ext cx="11641015" cy="586154"/>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Рағбатлантириш усуллари ва низоларни бошқариш каби этакчилик фазилатлари</a:t>
            </a:r>
          </a:p>
        </p:txBody>
      </p:sp>
      <p:sp>
        <p:nvSpPr>
          <p:cNvPr id="2" name="Прямоугольник 1"/>
          <p:cNvSpPr/>
          <p:nvPr/>
        </p:nvSpPr>
        <p:spPr>
          <a:xfrm>
            <a:off x="293075" y="152399"/>
            <a:ext cx="11641015" cy="1454244"/>
          </a:xfrm>
          <a:prstGeom prst="rect">
            <a:avLst/>
          </a:prstGeom>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КАТТА ЛОЙИҲА МЕНЕЖЕРИ КЎНИКМАЛАРИ ВА МАЛАКАЛАРИ</a:t>
            </a:r>
          </a:p>
          <a:p>
            <a:pPr indent="539750" algn="just"/>
            <a:r>
              <a:rPr lang="uz-Cyrl-UZ" sz="2150" dirty="0">
                <a:latin typeface="Times New Roman" panose="02020603050405020304" pitchFamily="18" charset="0"/>
                <a:cs typeface="Times New Roman" panose="02020603050405020304" pitchFamily="18" charset="0"/>
              </a:rPr>
              <a:t>Сифатли Катта лойиҳа менежери кучли алоқа ва бошқарув кўникмаларига эга бўлади. Улар раҳбариятнинг кўрсатмаларига риоя қилиш, бюджетлар ва муддатларни бошқариш қобилиятига эга бўлиши ва жамоавий ишларни муваффақиятли илгари суриш тарихига эга бўлиши керак.</a:t>
            </a:r>
          </a:p>
        </p:txBody>
      </p:sp>
      <p:sp>
        <p:nvSpPr>
          <p:cNvPr id="7" name="Прямоугольник 6"/>
          <p:cNvSpPr/>
          <p:nvPr/>
        </p:nvSpPr>
        <p:spPr>
          <a:xfrm>
            <a:off x="293075" y="3412595"/>
            <a:ext cx="11641015" cy="586154"/>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Электрон жадваллар ва матнни қайта ишлаш дастурлари учун компютер саводхонлиги</a:t>
            </a:r>
          </a:p>
        </p:txBody>
      </p:sp>
      <p:sp>
        <p:nvSpPr>
          <p:cNvPr id="8" name="Прямоугольник 7"/>
          <p:cNvSpPr/>
          <p:nvPr/>
        </p:nvSpPr>
        <p:spPr>
          <a:xfrm>
            <a:off x="293074" y="4199219"/>
            <a:ext cx="8921263" cy="73619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Вақтни бошқариш қобилиятлари, айниқса тақвимни бошқариш ва мақсадларни белгилаш билан танишиш</a:t>
            </a:r>
          </a:p>
        </p:txBody>
      </p:sp>
      <p:sp>
        <p:nvSpPr>
          <p:cNvPr id="9" name="Прямоугольник 8"/>
          <p:cNvSpPr/>
          <p:nvPr/>
        </p:nvSpPr>
        <p:spPr>
          <a:xfrm>
            <a:off x="293074" y="5135886"/>
            <a:ext cx="8921263" cy="73619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Ҳар бир жамоа аъзоси томонидан бажариладиган ишлар билан танишиш</a:t>
            </a:r>
          </a:p>
        </p:txBody>
      </p:sp>
      <p:sp>
        <p:nvSpPr>
          <p:cNvPr id="10" name="Прямоугольник 9"/>
          <p:cNvSpPr/>
          <p:nvPr/>
        </p:nvSpPr>
        <p:spPr>
          <a:xfrm>
            <a:off x="293074" y="6072548"/>
            <a:ext cx="8921263" cy="59083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dirty="0">
                <a:latin typeface="Times New Roman" panose="02020603050405020304" pitchFamily="18" charset="0"/>
                <a:cs typeface="Times New Roman" panose="02020603050405020304" pitchFamily="18" charset="0"/>
              </a:rPr>
              <a:t>Scrum</a:t>
            </a:r>
            <a:r>
              <a:rPr lang="uz-Cyrl-UZ" sz="2400" dirty="0">
                <a:latin typeface="Times New Roman" panose="02020603050405020304" pitchFamily="18" charset="0"/>
                <a:cs typeface="Times New Roman" panose="02020603050405020304" pitchFamily="18" charset="0"/>
              </a:rPr>
              <a:t> ва </a:t>
            </a:r>
            <a:r>
              <a:rPr lang="en-US" sz="2400" dirty="0">
                <a:latin typeface="Times New Roman" panose="02020603050405020304" pitchFamily="18" charset="0"/>
                <a:cs typeface="Times New Roman" panose="02020603050405020304" pitchFamily="18" charset="0"/>
              </a:rPr>
              <a:t>Agile</a:t>
            </a:r>
            <a:r>
              <a:rPr lang="uz-Cyrl-UZ" sz="2400" dirty="0">
                <a:latin typeface="Times New Roman" panose="02020603050405020304" pitchFamily="18" charset="0"/>
                <a:cs typeface="Times New Roman" panose="02020603050405020304" pitchFamily="18" charset="0"/>
              </a:rPr>
              <a:t> каби лойиҳаларни бошқариш жараёнларини билиш</a:t>
            </a:r>
          </a:p>
        </p:txBody>
      </p:sp>
    </p:spTree>
    <p:extLst>
      <p:ext uri="{BB962C8B-B14F-4D97-AF65-F5344CB8AC3E}">
        <p14:creationId xmlns:p14="http://schemas.microsoft.com/office/powerpoint/2010/main" val="35573677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69984" y="420259"/>
            <a:ext cx="11852031" cy="686763"/>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800" b="1" dirty="0">
                <a:solidFill>
                  <a:schemeClr val="tx1"/>
                </a:solidFill>
                <a:latin typeface="Times New Roman" panose="02020603050405020304" pitchFamily="18" charset="0"/>
                <a:cs typeface="Times New Roman" panose="02020603050405020304" pitchFamily="18" charset="0"/>
              </a:rPr>
              <a:t>ЛОЙИҲА МЕНЕЖЕРИ (</a:t>
            </a:r>
            <a:r>
              <a:rPr lang="en-US" sz="2800" b="1" dirty="0">
                <a:solidFill>
                  <a:schemeClr val="tx1"/>
                </a:solidFill>
                <a:latin typeface="Times New Roman" panose="02020603050405020304" pitchFamily="18" charset="0"/>
                <a:cs typeface="Times New Roman" panose="02020603050405020304" pitchFamily="18" charset="0"/>
              </a:rPr>
              <a:t>PROJECT MANAGER, IPMA C </a:t>
            </a:r>
            <a:r>
              <a:rPr lang="ru-RU" sz="2800" b="1" dirty="0">
                <a:solidFill>
                  <a:schemeClr val="tx1"/>
                </a:solidFill>
                <a:latin typeface="Times New Roman" panose="02020603050405020304" pitchFamily="18" charset="0"/>
                <a:cs typeface="Times New Roman" panose="02020603050405020304" pitchFamily="18" charset="0"/>
              </a:rPr>
              <a:t>ДАРАЖАСИ):</a:t>
            </a:r>
          </a:p>
        </p:txBody>
      </p:sp>
      <p:sp>
        <p:nvSpPr>
          <p:cNvPr id="4" name="Прямоугольник 3"/>
          <p:cNvSpPr/>
          <p:nvPr/>
        </p:nvSpPr>
        <p:spPr>
          <a:xfrm>
            <a:off x="398584" y="1552057"/>
            <a:ext cx="11430000" cy="766583"/>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оддий лойиҳаларни мустақил бошқариш ва мураккаб лойиҳалар менежерига лойиҳаларни бошқаришнинг барча функционал соҳаларида ёрдам бера олиш;</a:t>
            </a:r>
          </a:p>
        </p:txBody>
      </p:sp>
      <p:sp>
        <p:nvSpPr>
          <p:cNvPr id="5" name="Прямоугольник 4"/>
          <p:cNvSpPr/>
          <p:nvPr/>
        </p:nvSpPr>
        <p:spPr>
          <a:xfrm>
            <a:off x="398585" y="2440969"/>
            <a:ext cx="11430000" cy="74296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оддий лойиҳанинг функционал соҳаларида етакчи сифатида камида 3 йиллик лойиҳаларни бошқариш тажрибасига эга бўлиши;</a:t>
            </a:r>
          </a:p>
        </p:txBody>
      </p:sp>
      <p:sp>
        <p:nvSpPr>
          <p:cNvPr id="6" name="Прямоугольник 5"/>
          <p:cNvSpPr/>
          <p:nvPr/>
        </p:nvSpPr>
        <p:spPr>
          <a:xfrm>
            <a:off x="398583" y="3341063"/>
            <a:ext cx="11430000" cy="567553"/>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оддий лойиҳани амалга ошириш учун жавобгар бўлиш;</a:t>
            </a:r>
          </a:p>
        </p:txBody>
      </p:sp>
      <p:sp>
        <p:nvSpPr>
          <p:cNvPr id="7" name="Прямоугольник 6"/>
          <p:cNvSpPr/>
          <p:nvPr/>
        </p:nvSpPr>
        <p:spPr>
          <a:xfrm>
            <a:off x="347822" y="4060247"/>
            <a:ext cx="8891888" cy="564436"/>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лойиҳа бошқаруви ходимларидан иборат кичик гуруҳларга раҳбарлик қилиш;</a:t>
            </a:r>
          </a:p>
        </p:txBody>
      </p:sp>
      <p:sp>
        <p:nvSpPr>
          <p:cNvPr id="8" name="Прямоугольник 7"/>
          <p:cNvSpPr/>
          <p:nvPr/>
        </p:nvSpPr>
        <p:spPr>
          <a:xfrm>
            <a:off x="347821" y="4776314"/>
            <a:ext cx="8891888" cy="570348"/>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лойиҳани бошқариш усуллари, воситалари ва воситаларини қўллаш;</a:t>
            </a:r>
          </a:p>
        </p:txBody>
      </p:sp>
      <p:sp>
        <p:nvSpPr>
          <p:cNvPr id="9" name="Стрелка вниз 8"/>
          <p:cNvSpPr/>
          <p:nvPr/>
        </p:nvSpPr>
        <p:spPr>
          <a:xfrm>
            <a:off x="4964717" y="1163292"/>
            <a:ext cx="2297723" cy="339969"/>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0" name="Прямоугольник 9"/>
          <p:cNvSpPr/>
          <p:nvPr/>
        </p:nvSpPr>
        <p:spPr>
          <a:xfrm>
            <a:off x="347820" y="5500999"/>
            <a:ext cx="8891888" cy="93674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dirty="0">
                <a:solidFill>
                  <a:schemeClr val="tx1"/>
                </a:solidFill>
                <a:latin typeface="Times New Roman" panose="02020603050405020304" pitchFamily="18" charset="0"/>
                <a:cs typeface="Times New Roman" panose="02020603050405020304" pitchFamily="18" charset="0"/>
              </a:rPr>
              <a:t>мураккаб лойиҳа жамоасида гуруҳ раҳбари сифатида ишлай олиши ва лойиҳанинг тегишли параметрлари учун жавобгар бўлиши.</a:t>
            </a:r>
          </a:p>
        </p:txBody>
      </p:sp>
    </p:spTree>
    <p:extLst>
      <p:ext uri="{BB962C8B-B14F-4D97-AF65-F5344CB8AC3E}">
        <p14:creationId xmlns:p14="http://schemas.microsoft.com/office/powerpoint/2010/main" val="81770082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3077" y="328249"/>
            <a:ext cx="11641015" cy="51581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800" b="1" dirty="0">
                <a:solidFill>
                  <a:srgbClr val="FF0000"/>
                </a:solidFill>
                <a:latin typeface="Times New Roman" panose="02020603050405020304" pitchFamily="18" charset="0"/>
                <a:cs typeface="Times New Roman" panose="02020603050405020304" pitchFamily="18" charset="0"/>
              </a:rPr>
              <a:t>ЛОЙИҲА МЕНЕЖЕРИ КИМ?</a:t>
            </a:r>
          </a:p>
        </p:txBody>
      </p:sp>
      <p:sp>
        <p:nvSpPr>
          <p:cNvPr id="6" name="Прямоугольник 5"/>
          <p:cNvSpPr/>
          <p:nvPr/>
        </p:nvSpPr>
        <p:spPr>
          <a:xfrm>
            <a:off x="293077" y="1025769"/>
            <a:ext cx="11641015" cy="313592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indent="539750" algn="just"/>
            <a:r>
              <a:rPr lang="uz-Cyrl-UZ" sz="2400" dirty="0">
                <a:latin typeface="Times New Roman" panose="02020603050405020304" pitchFamily="18" charset="0"/>
                <a:cs typeface="Times New Roman" panose="02020603050405020304" pitchFamily="18" charset="0"/>
              </a:rPr>
              <a:t>Лойиҳа менежери - бу бюджетлар ва жадваллар каби чекловлар доирасида ишлаганда лойиҳаларни ташкил этувчи, режалаштирадиган ва амалга оширадиган профессионал. Лойиҳа менежерлари бутун жамоаларни бошқарадилар, лойиҳа мақсадларини белгилайдилар, манфаатдор томонлар билан мулоқот қиладилар ва лойиҳани якунлашгача кўрадилар. Маркетинг кампаниясини ўтказиш, бино қуриш, компютер тизимини ишлаб чиқиш ёки янги маҳсулотни ишга туширишдан қатъи назар, лойиҳа менежери лойиҳанинг муваффақияти ёки муваффақияцизлиги учун жавобгардир.</a:t>
            </a:r>
          </a:p>
        </p:txBody>
      </p:sp>
      <p:sp>
        <p:nvSpPr>
          <p:cNvPr id="4" name="Прямоугольник 3"/>
          <p:cNvSpPr/>
          <p:nvPr/>
        </p:nvSpPr>
        <p:spPr>
          <a:xfrm>
            <a:off x="293077" y="4343398"/>
            <a:ext cx="8182708" cy="209843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indent="539750" algn="just"/>
            <a:r>
              <a:rPr lang="uz-Cyrl-UZ" sz="2400" dirty="0">
                <a:latin typeface="Times New Roman" panose="02020603050405020304" pitchFamily="18" charset="0"/>
                <a:cs typeface="Times New Roman" panose="02020603050405020304" pitchFamily="18" charset="0"/>
              </a:rPr>
              <a:t>Лойиҳа менежери роли деярли ҳар бир соҳада талабга эга. Келинг, лойиҳа менежерлари нима қилишларини, нима учун лойиҳа бошқарувида мартаба ҳақида ўйлаш кераклигини ва қандай бошлашингиз мумкинлигини батафсил кўриб чиқайлик.</a:t>
            </a:r>
          </a:p>
        </p:txBody>
      </p:sp>
    </p:spTree>
    <p:extLst>
      <p:ext uri="{BB962C8B-B14F-4D97-AF65-F5344CB8AC3E}">
        <p14:creationId xmlns:p14="http://schemas.microsoft.com/office/powerpoint/2010/main" val="22512955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28245" y="644767"/>
            <a:ext cx="11641015" cy="64476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800" b="1" dirty="0">
                <a:solidFill>
                  <a:srgbClr val="FF0000"/>
                </a:solidFill>
                <a:latin typeface="Times New Roman" panose="02020603050405020304" pitchFamily="18" charset="0"/>
                <a:cs typeface="Times New Roman" panose="02020603050405020304" pitchFamily="18" charset="0"/>
              </a:rPr>
              <a:t>ЛОЙИҲА МЕНЕЖЕРИ НИМА ҚИЛАДИ?</a:t>
            </a:r>
          </a:p>
        </p:txBody>
      </p:sp>
      <p:sp>
        <p:nvSpPr>
          <p:cNvPr id="6" name="Прямоугольник 5"/>
          <p:cNvSpPr/>
          <p:nvPr/>
        </p:nvSpPr>
        <p:spPr>
          <a:xfrm>
            <a:off x="550985" y="1910862"/>
            <a:ext cx="8311663" cy="430237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indent="539750" algn="just"/>
            <a:r>
              <a:rPr lang="uz-Cyrl-UZ" sz="2400" dirty="0">
                <a:latin typeface="Times New Roman" panose="02020603050405020304" pitchFamily="18" charset="0"/>
                <a:cs typeface="Times New Roman" panose="02020603050405020304" pitchFamily="18" charset="0"/>
              </a:rPr>
              <a:t>Лойиҳа менежерлари одатда ахборот технологиялари, маркетинг ёки маҳсулот муҳандислиги каби турли хил мутахассисликлар бўйича турли соҳалардаги корпорациялар учун ишлайди. Улар лойиҳа эҳтиёжлари, муддатлари ва бюджетларини белгилаш учун юқори бошқарув ва лойиҳа жамоаси аъзолари билан яқиндан ҳамкорлик қиладилар. Уларнинг вазифаси ўз маҳорат даражаси ёки малакасига қараб жамоа аъзолари ўртасида вазифаларни топширишдир. Улар, шунингдек, самарали иш муҳитини таъминлаш учун ўз жамоасини рағбатлантириш ва жамоа аъзолари ўртасидаги низоларни ҳал қилиш учун жавобгар бўлиши мумкин.</a:t>
            </a:r>
          </a:p>
        </p:txBody>
      </p:sp>
    </p:spTree>
    <p:extLst>
      <p:ext uri="{BB962C8B-B14F-4D97-AF65-F5344CB8AC3E}">
        <p14:creationId xmlns:p14="http://schemas.microsoft.com/office/powerpoint/2010/main" val="27789663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3075" y="1219203"/>
            <a:ext cx="11641015" cy="40460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200" b="1" dirty="0">
                <a:solidFill>
                  <a:srgbClr val="FF0000"/>
                </a:solidFill>
                <a:latin typeface="Times New Roman" panose="02020603050405020304" pitchFamily="18" charset="0"/>
                <a:cs typeface="Times New Roman" panose="02020603050405020304" pitchFamily="18" charset="0"/>
              </a:rPr>
              <a:t>ЛОЙИҲА МЕНЕЖЕРИНИНГ МУҲИМ ВАЗИФАЛАРИГА ҚУЙИДАГИЛАР КИРАДИ:</a:t>
            </a:r>
          </a:p>
        </p:txBody>
      </p:sp>
      <p:sp>
        <p:nvSpPr>
          <p:cNvPr id="6" name="Прямоугольник 5"/>
          <p:cNvSpPr/>
          <p:nvPr/>
        </p:nvSpPr>
        <p:spPr>
          <a:xfrm>
            <a:off x="293073" y="1728992"/>
            <a:ext cx="11641015" cy="68596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Узоқ ва қисқа муддатли режаларни яратиш, шу жумладан муҳим босқичлар учун мақсадларни белгилаш ва белгиланган муддатларга риоя қилиш</a:t>
            </a:r>
          </a:p>
        </p:txBody>
      </p:sp>
      <p:sp>
        <p:nvSpPr>
          <p:cNvPr id="2" name="Прямоугольник 1"/>
          <p:cNvSpPr/>
          <p:nvPr/>
        </p:nvSpPr>
        <p:spPr>
          <a:xfrm>
            <a:off x="293075" y="117230"/>
            <a:ext cx="11641015" cy="1107996"/>
          </a:xfrm>
          <a:prstGeom prst="rect">
            <a:avLst/>
          </a:prstGeom>
        </p:spPr>
        <p:txBody>
          <a:bodyPr wrap="square">
            <a:spAutoFit/>
          </a:bodyPr>
          <a:lstStyle/>
          <a:p>
            <a:pPr algn="ctr"/>
            <a:r>
              <a:rPr lang="uz-Cyrl-UZ" sz="2200" b="1" dirty="0">
                <a:latin typeface="Times New Roman" panose="02020603050405020304" pitchFamily="18" charset="0"/>
                <a:cs typeface="Times New Roman" panose="02020603050405020304" pitchFamily="18" charset="0"/>
              </a:rPr>
              <a:t>ЛОЙИҲА МЕНЕЖЕРИНИНГ ВАЗИФАЛАРИ ВА МАЖБУРИЯТЛАРИ</a:t>
            </a:r>
          </a:p>
          <a:p>
            <a:pPr indent="539750" algn="just"/>
            <a:r>
              <a:rPr lang="uz-Cyrl-UZ" sz="2100" dirty="0">
                <a:latin typeface="Times New Roman" panose="02020603050405020304" pitchFamily="18" charset="0"/>
                <a:cs typeface="Times New Roman" panose="02020603050405020304" pitchFamily="18" charset="0"/>
              </a:rPr>
              <a:t>Лойиҳа давомида лойиҳа менежери ходимлар ва мижозлар билан алоқа ўрнатиши, қарорлар қабул қилиши ва лойиҳани жадвалга мувофиқ амалга ошириш жараёнини кузатиши керак. </a:t>
            </a:r>
          </a:p>
        </p:txBody>
      </p:sp>
      <p:sp>
        <p:nvSpPr>
          <p:cNvPr id="7" name="Прямоугольник 6"/>
          <p:cNvSpPr/>
          <p:nvPr/>
        </p:nvSpPr>
        <p:spPr>
          <a:xfrm>
            <a:off x="293073" y="2523480"/>
            <a:ext cx="11641015" cy="40460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Лойиҳа бўйича вазифаларни уларни бажариш учун энг яхши ҳолатда бўлган ходимларга топшириш</a:t>
            </a:r>
          </a:p>
        </p:txBody>
      </p:sp>
      <p:sp>
        <p:nvSpPr>
          <p:cNvPr id="8" name="Прямоугольник 7"/>
          <p:cNvSpPr/>
          <p:nvPr/>
        </p:nvSpPr>
        <p:spPr>
          <a:xfrm>
            <a:off x="293073" y="3035965"/>
            <a:ext cx="11641015" cy="59250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Лойиҳани қандай ривожлантириш бўйича бир нечта вариант тақдим этилганда самарали қарорлар қабул қилиш</a:t>
            </a:r>
          </a:p>
        </p:txBody>
      </p:sp>
      <p:sp>
        <p:nvSpPr>
          <p:cNvPr id="9" name="Прямоугольник 8"/>
          <p:cNvSpPr/>
          <p:nvPr/>
        </p:nvSpPr>
        <p:spPr>
          <a:xfrm>
            <a:off x="293072" y="3727951"/>
            <a:ext cx="11641015" cy="72682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Жамоа ҳаракатлари синергияда қолишини таъминлаш учун бир хил лойиҳага бир нечта бўлинмалар тайинланганда жамоалар учун алоқа нуқтаси сифатида хизмат қилиш</a:t>
            </a:r>
          </a:p>
        </p:txBody>
      </p:sp>
      <p:sp>
        <p:nvSpPr>
          <p:cNvPr id="10" name="Прямоугольник 9"/>
          <p:cNvSpPr/>
          <p:nvPr/>
        </p:nvSpPr>
        <p:spPr>
          <a:xfrm>
            <a:off x="293074" y="4554263"/>
            <a:ext cx="8710250" cy="61561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Лойиҳани уларнинг мақсадларига мувофиқлаштириш учун раҳбарлар ёки кенгаш билан мулоқот қилиш</a:t>
            </a:r>
          </a:p>
        </p:txBody>
      </p:sp>
      <p:sp>
        <p:nvSpPr>
          <p:cNvPr id="11" name="Прямоугольник 10"/>
          <p:cNvSpPr/>
          <p:nvPr/>
        </p:nvSpPr>
        <p:spPr>
          <a:xfrm>
            <a:off x="293074" y="5269363"/>
            <a:ext cx="8710250" cy="62734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Кутилган стандартларни сақлаб қолиш учун ишлаб чиқиш давомида лойиҳада сифат назоратини амалга ошириш</a:t>
            </a:r>
          </a:p>
        </p:txBody>
      </p:sp>
      <p:sp>
        <p:nvSpPr>
          <p:cNvPr id="12" name="Прямоугольник 11"/>
          <p:cNvSpPr/>
          <p:nvPr/>
        </p:nvSpPr>
        <p:spPr>
          <a:xfrm>
            <a:off x="293073" y="5996190"/>
            <a:ext cx="8710250" cy="62734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Лойиҳа бўйича режалар ва мақсадларни эҳтиёжлар ёки лойиҳани ўзгартириш учун молиялаштириш сифатида созлаш</a:t>
            </a:r>
          </a:p>
        </p:txBody>
      </p:sp>
    </p:spTree>
    <p:extLst>
      <p:ext uri="{BB962C8B-B14F-4D97-AF65-F5344CB8AC3E}">
        <p14:creationId xmlns:p14="http://schemas.microsoft.com/office/powerpoint/2010/main" val="30831812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3072" y="409080"/>
            <a:ext cx="11641015" cy="70986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200" b="1" dirty="0">
                <a:solidFill>
                  <a:srgbClr val="FF0000"/>
                </a:solidFill>
                <a:latin typeface="Times New Roman" panose="02020603050405020304" pitchFamily="18" charset="0"/>
                <a:cs typeface="Times New Roman" panose="02020603050405020304" pitchFamily="18" charset="0"/>
              </a:rPr>
              <a:t>ЛОЙИҲАНИНГ БУТУН ҲАЁТИЙ ЦИКЛИ ДАВОМИДА ЛОЙИҲА МЕНЕЖЕРИ ҚУЙИДАГИЛАР УЧУН ЖАВОБГАРДИР:</a:t>
            </a:r>
          </a:p>
        </p:txBody>
      </p:sp>
      <p:sp>
        <p:nvSpPr>
          <p:cNvPr id="6" name="Прямоугольник 5"/>
          <p:cNvSpPr/>
          <p:nvPr/>
        </p:nvSpPr>
        <p:spPr>
          <a:xfrm>
            <a:off x="293073" y="1400425"/>
            <a:ext cx="5470054" cy="45244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Лойиҳанинг кўламини аниқлаш;</a:t>
            </a:r>
          </a:p>
        </p:txBody>
      </p:sp>
      <p:sp>
        <p:nvSpPr>
          <p:cNvPr id="7" name="Прямоугольник 6"/>
          <p:cNvSpPr/>
          <p:nvPr/>
        </p:nvSpPr>
        <p:spPr>
          <a:xfrm>
            <a:off x="6448930" y="1396559"/>
            <a:ext cx="5470055" cy="45630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Жадвалга риоя қилиш;</a:t>
            </a:r>
          </a:p>
        </p:txBody>
      </p:sp>
      <p:sp>
        <p:nvSpPr>
          <p:cNvPr id="8" name="Прямоугольник 7"/>
          <p:cNvSpPr/>
          <p:nvPr/>
        </p:nvSpPr>
        <p:spPr>
          <a:xfrm>
            <a:off x="293072" y="2010169"/>
            <a:ext cx="11641015" cy="49240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Лойиҳанинг нархини режалаштириш ва бюджетга риоя қилиш;</a:t>
            </a:r>
          </a:p>
        </p:txBody>
      </p:sp>
      <p:sp>
        <p:nvSpPr>
          <p:cNvPr id="9" name="Прямоугольник 8"/>
          <p:cNvSpPr/>
          <p:nvPr/>
        </p:nvSpPr>
        <p:spPr>
          <a:xfrm>
            <a:off x="293072" y="2659875"/>
            <a:ext cx="11641015" cy="50443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ресурсларини бошқариш (шу жумладан жамоалар ва ишчилар);</a:t>
            </a:r>
          </a:p>
        </p:txBody>
      </p:sp>
      <p:sp>
        <p:nvSpPr>
          <p:cNvPr id="10" name="Прямоугольник 9"/>
          <p:cNvSpPr/>
          <p:nvPr/>
        </p:nvSpPr>
        <p:spPr>
          <a:xfrm>
            <a:off x="293072" y="3321612"/>
            <a:ext cx="11641015" cy="48037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Лойиҳанинг боришини ҳужжатлаштириш;</a:t>
            </a:r>
          </a:p>
        </p:txBody>
      </p:sp>
      <p:sp>
        <p:nvSpPr>
          <p:cNvPr id="11" name="Прямоугольник 10"/>
          <p:cNvSpPr/>
          <p:nvPr/>
        </p:nvSpPr>
        <p:spPr>
          <a:xfrm>
            <a:off x="293072" y="3959284"/>
            <a:ext cx="11641015" cy="49240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Манфаатдор томонлар билан мулоқот қилиш;</a:t>
            </a:r>
          </a:p>
        </p:txBody>
      </p:sp>
      <p:sp>
        <p:nvSpPr>
          <p:cNvPr id="12" name="Прямоугольник 11"/>
          <p:cNvSpPr/>
          <p:nvPr/>
        </p:nvSpPr>
        <p:spPr>
          <a:xfrm>
            <a:off x="293072" y="4608990"/>
            <a:ext cx="3704497" cy="516467"/>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Хатарларни баҳолаш;</a:t>
            </a:r>
          </a:p>
        </p:txBody>
      </p:sp>
      <p:sp>
        <p:nvSpPr>
          <p:cNvPr id="13" name="Прямоугольник 12"/>
          <p:cNvSpPr/>
          <p:nvPr/>
        </p:nvSpPr>
        <p:spPr>
          <a:xfrm>
            <a:off x="1072977" y="5329648"/>
            <a:ext cx="6160168" cy="516467"/>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Етакчи сифат кафолати.</a:t>
            </a:r>
          </a:p>
        </p:txBody>
      </p:sp>
      <p:sp>
        <p:nvSpPr>
          <p:cNvPr id="14" name="Прямоугольник 13"/>
          <p:cNvSpPr/>
          <p:nvPr/>
        </p:nvSpPr>
        <p:spPr>
          <a:xfrm>
            <a:off x="1072977" y="6004303"/>
            <a:ext cx="6160168" cy="516467"/>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Носозликларни тузатиш;</a:t>
            </a:r>
          </a:p>
        </p:txBody>
      </p:sp>
      <p:sp>
        <p:nvSpPr>
          <p:cNvPr id="15" name="Прямоугольник 14"/>
          <p:cNvSpPr/>
          <p:nvPr/>
        </p:nvSpPr>
        <p:spPr>
          <a:xfrm>
            <a:off x="4412500" y="4608987"/>
            <a:ext cx="4461869" cy="51558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Муаммоларни бартараф қилиш;</a:t>
            </a:r>
          </a:p>
        </p:txBody>
      </p:sp>
    </p:spTree>
    <p:extLst>
      <p:ext uri="{BB962C8B-B14F-4D97-AF65-F5344CB8AC3E}">
        <p14:creationId xmlns:p14="http://schemas.microsoft.com/office/powerpoint/2010/main" val="337588472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3075" y="246184"/>
            <a:ext cx="11641015" cy="157089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400" b="1" dirty="0">
                <a:solidFill>
                  <a:srgbClr val="FF0000"/>
                </a:solidFill>
                <a:latin typeface="Times New Roman" panose="02020603050405020304" pitchFamily="18" charset="0"/>
                <a:cs typeface="Times New Roman" panose="02020603050405020304" pitchFamily="18" charset="0"/>
              </a:rPr>
              <a:t>ЛОЙИҲАНИ БОШҚАРИШ УЧУН АСОСИЙ КЎНИКМАЛАР</a:t>
            </a:r>
          </a:p>
          <a:p>
            <a:pPr indent="539750" algn="just"/>
            <a:r>
              <a:rPr lang="uz-Cyrl-UZ" sz="2400" dirty="0">
                <a:solidFill>
                  <a:schemeClr val="tx1"/>
                </a:solidFill>
                <a:latin typeface="Times New Roman" panose="02020603050405020304" pitchFamily="18" charset="0"/>
                <a:cs typeface="Times New Roman" panose="02020603050405020304" pitchFamily="18" charset="0"/>
              </a:rPr>
              <a:t>Ушбу лавозимда сиз компания муваффақиятида асосий рол ўйнайсиз. Кўпгина техник ва иш жойидаги кўникмалар лойиҳани самарали бошқаришга кирса-да, ушбу бешта кўникма соҳада муваффақиятга эришиш учун пойдевор яратишга ёрдам беради:</a:t>
            </a:r>
          </a:p>
        </p:txBody>
      </p:sp>
      <p:sp>
        <p:nvSpPr>
          <p:cNvPr id="6" name="Прямоугольник 5"/>
          <p:cNvSpPr/>
          <p:nvPr/>
        </p:nvSpPr>
        <p:spPr>
          <a:xfrm>
            <a:off x="3048000" y="1980883"/>
            <a:ext cx="8886090" cy="68596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Етакчилик: </a:t>
            </a:r>
            <a:r>
              <a:rPr lang="uz-Cyrl-UZ" sz="2400" dirty="0">
                <a:latin typeface="Times New Roman" panose="02020603050405020304" pitchFamily="18" charset="0"/>
                <a:cs typeface="Times New Roman" panose="02020603050405020304" pitchFamily="18" charset="0"/>
              </a:rPr>
              <a:t>Сиз мақсадга эришиш учун жамоани бошқарасиз.</a:t>
            </a:r>
          </a:p>
        </p:txBody>
      </p:sp>
      <p:sp>
        <p:nvSpPr>
          <p:cNvPr id="13" name="Прямоугольник 12"/>
          <p:cNvSpPr/>
          <p:nvPr/>
        </p:nvSpPr>
        <p:spPr>
          <a:xfrm>
            <a:off x="3048000" y="2813215"/>
            <a:ext cx="8886090" cy="84438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Мулоқот: </a:t>
            </a:r>
            <a:r>
              <a:rPr lang="uz-Cyrl-UZ" sz="2400" dirty="0">
                <a:latin typeface="Times New Roman" panose="02020603050405020304" pitchFamily="18" charset="0"/>
                <a:cs typeface="Times New Roman" panose="02020603050405020304" pitchFamily="18" charset="0"/>
              </a:rPr>
              <a:t>Сиз кўпинча жамоа аъзолари, сотувчилар, манфаатдор томонлар ва мижозлар учун биринчи алоқа линияси бўласиз.</a:t>
            </a:r>
          </a:p>
        </p:txBody>
      </p:sp>
      <p:sp>
        <p:nvSpPr>
          <p:cNvPr id="14" name="Прямоугольник 13"/>
          <p:cNvSpPr/>
          <p:nvPr/>
        </p:nvSpPr>
        <p:spPr>
          <a:xfrm>
            <a:off x="293075" y="3804308"/>
            <a:ext cx="9132278" cy="84406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Ташкилот:</a:t>
            </a:r>
            <a:r>
              <a:rPr lang="uz-Cyrl-UZ" sz="2400" dirty="0">
                <a:latin typeface="Times New Roman" panose="02020603050405020304" pitchFamily="18" charset="0"/>
                <a:cs typeface="Times New Roman" panose="02020603050405020304" pitchFamily="18" charset="0"/>
              </a:rPr>
              <a:t> устуворлик ва кўп вазифаларни бажариш қобилияти лойиҳаларнинг муаммосиз ишлашини таъминлайди.</a:t>
            </a:r>
          </a:p>
        </p:txBody>
      </p:sp>
      <p:sp>
        <p:nvSpPr>
          <p:cNvPr id="15" name="Прямоугольник 14"/>
          <p:cNvSpPr/>
          <p:nvPr/>
        </p:nvSpPr>
        <p:spPr>
          <a:xfrm>
            <a:off x="293075" y="4794405"/>
            <a:ext cx="9132279" cy="85009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Танқидий фикрлаш: </a:t>
            </a:r>
            <a:r>
              <a:rPr lang="uz-Cyrl-UZ" sz="2400" dirty="0">
                <a:latin typeface="Times New Roman" panose="02020603050405020304" pitchFamily="18" charset="0"/>
                <a:cs typeface="Times New Roman" panose="02020603050405020304" pitchFamily="18" charset="0"/>
              </a:rPr>
              <a:t>Вазиятни танқидий таҳлил қилиш ва баҳолаш муаммоларни юзага келишидан олдин олдини олишга ёрдам беради.</a:t>
            </a:r>
          </a:p>
        </p:txBody>
      </p:sp>
      <p:sp>
        <p:nvSpPr>
          <p:cNvPr id="16" name="Прямоугольник 15"/>
          <p:cNvSpPr/>
          <p:nvPr/>
        </p:nvSpPr>
        <p:spPr>
          <a:xfrm>
            <a:off x="293075" y="5790531"/>
            <a:ext cx="9132278" cy="83267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Ҳазил туйғуси: </a:t>
            </a:r>
            <a:r>
              <a:rPr lang="uz-Cyrl-UZ" sz="2400" dirty="0">
                <a:latin typeface="Times New Roman" panose="02020603050405020304" pitchFamily="18" charset="0"/>
                <a:cs typeface="Times New Roman" panose="02020603050405020304" pitchFamily="18" charset="0"/>
              </a:rPr>
              <a:t>Лойиҳага ижобий муносабатда бўлиш стрессни энгиллаштириши ва жамоангизга энергия бериши мумкин.</a:t>
            </a:r>
          </a:p>
        </p:txBody>
      </p:sp>
    </p:spTree>
    <p:extLst>
      <p:ext uri="{BB962C8B-B14F-4D97-AF65-F5344CB8AC3E}">
        <p14:creationId xmlns:p14="http://schemas.microsoft.com/office/powerpoint/2010/main" val="17981165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68923" y="211015"/>
            <a:ext cx="11277600" cy="143035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800" b="1" dirty="0">
                <a:solidFill>
                  <a:schemeClr val="tx1"/>
                </a:solidFill>
                <a:latin typeface="Times New Roman" panose="02020603050405020304" pitchFamily="18" charset="0"/>
                <a:cs typeface="Times New Roman" panose="02020603050405020304" pitchFamily="18" charset="0"/>
              </a:rPr>
              <a:t>ЛОЙИҲА БОШҚАРУВИ БЎЙИЧА МУТАХАССИС (</a:t>
            </a:r>
            <a:r>
              <a:rPr lang="en-US" sz="2800" b="1" dirty="0">
                <a:solidFill>
                  <a:schemeClr val="tx1"/>
                </a:solidFill>
                <a:latin typeface="Times New Roman" panose="02020603050405020304" pitchFamily="18" charset="0"/>
                <a:cs typeface="Times New Roman" panose="02020603050405020304" pitchFamily="18" charset="0"/>
              </a:rPr>
              <a:t>PROJECT MANAGER ASSOCIATE, IPMA D ДАРАЖАСИ</a:t>
            </a:r>
            <a:r>
              <a:rPr lang="ru-RU" sz="2800" b="1" dirty="0">
                <a:solidFill>
                  <a:schemeClr val="tx1"/>
                </a:solidFill>
                <a:latin typeface="Times New Roman" panose="02020603050405020304" pitchFamily="18" charset="0"/>
                <a:cs typeface="Times New Roman" panose="02020603050405020304" pitchFamily="18" charset="0"/>
              </a:rPr>
              <a:t>) ҚУЙИДАГИЛАРГА ЭГА БЎЛИШИ КЕРАК:</a:t>
            </a:r>
          </a:p>
        </p:txBody>
      </p:sp>
      <p:sp>
        <p:nvSpPr>
          <p:cNvPr id="4" name="Прямоугольник 3"/>
          <p:cNvSpPr/>
          <p:nvPr/>
        </p:nvSpPr>
        <p:spPr>
          <a:xfrm>
            <a:off x="521677" y="2051539"/>
            <a:ext cx="8692661" cy="1301262"/>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 бошқарувининг барча йўналишлари бўйича билимга эга бўлиш (ва уни мутахассис сифатида айрим соҳаларда қўллай олиш);</a:t>
            </a:r>
          </a:p>
        </p:txBody>
      </p:sp>
      <p:sp>
        <p:nvSpPr>
          <p:cNvPr id="5" name="Прямоугольник 4"/>
          <p:cNvSpPr/>
          <p:nvPr/>
        </p:nvSpPr>
        <p:spPr>
          <a:xfrm>
            <a:off x="3458307" y="3459226"/>
            <a:ext cx="8288216" cy="960375"/>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800" dirty="0">
                <a:solidFill>
                  <a:schemeClr val="tx1"/>
                </a:solidFill>
                <a:latin typeface="Times New Roman" panose="02020603050405020304" pitchFamily="18" charset="0"/>
                <a:cs typeface="Times New Roman" panose="02020603050405020304" pitchFamily="18" charset="0"/>
              </a:rPr>
              <a:t>лойиҳаларни бошқариш бўйича кенг билимга эга бўлиш ва бу билимларни амалиётда қўллай олиш;</a:t>
            </a:r>
          </a:p>
        </p:txBody>
      </p:sp>
      <p:sp>
        <p:nvSpPr>
          <p:cNvPr id="6" name="Прямоугольник 5"/>
          <p:cNvSpPr/>
          <p:nvPr/>
        </p:nvSpPr>
        <p:spPr>
          <a:xfrm>
            <a:off x="521677" y="4526018"/>
            <a:ext cx="8692661" cy="1429305"/>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800" dirty="0">
                <a:solidFill>
                  <a:schemeClr val="tx1"/>
                </a:solidFill>
                <a:latin typeface="Times New Roman" panose="02020603050405020304" pitchFamily="18" charset="0"/>
                <a:cs typeface="Times New Roman" panose="02020603050405020304" pitchFamily="18" charset="0"/>
              </a:rPr>
              <a:t>лойиҳани бошқаришнинг исталган функционал соҳасида лойиҳа жамоаси аъзоси сифатида ишлай олиш.</a:t>
            </a:r>
          </a:p>
        </p:txBody>
      </p:sp>
      <p:sp>
        <p:nvSpPr>
          <p:cNvPr id="9" name="Стрелка вниз 8"/>
          <p:cNvSpPr/>
          <p:nvPr/>
        </p:nvSpPr>
        <p:spPr>
          <a:xfrm>
            <a:off x="4572197" y="1711711"/>
            <a:ext cx="1981003" cy="269489"/>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2800"/>
          </a:p>
        </p:txBody>
      </p:sp>
    </p:spTree>
    <p:extLst>
      <p:ext uri="{BB962C8B-B14F-4D97-AF65-F5344CB8AC3E}">
        <p14:creationId xmlns:p14="http://schemas.microsoft.com/office/powerpoint/2010/main" val="78725340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8923" y="211015"/>
            <a:ext cx="11265877" cy="58615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ЛОЙИҲА МЕНЕЖЕРИНИНГ ЁРДАМЧИСИ НИМА ҚИЛАДИ?</a:t>
            </a:r>
            <a:endParaRPr lang="en-US" sz="2400" dirty="0"/>
          </a:p>
        </p:txBody>
      </p:sp>
      <p:sp>
        <p:nvSpPr>
          <p:cNvPr id="4" name="Прямоугольник 3"/>
          <p:cNvSpPr/>
          <p:nvPr/>
        </p:nvSpPr>
        <p:spPr>
          <a:xfrm>
            <a:off x="240323" y="967000"/>
            <a:ext cx="11723076" cy="138332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indent="539750" algn="just"/>
            <a:r>
              <a:rPr lang="uz-Cyrl-UZ" sz="2200" dirty="0">
                <a:latin typeface="Times New Roman" panose="02020603050405020304" pitchFamily="18" charset="0"/>
                <a:cs typeface="Times New Roman" panose="02020603050405020304" pitchFamily="18" charset="0"/>
              </a:rPr>
              <a:t>Ёрдамчи лойиҳа менежерлари лойиҳа менежери ва маълум бир лойиҳада ишлайдиган жамоанинг қолган қисми ўртасида восита бўлиб хизмат қилади. Агар лойиҳанинг операцион фаолиятида бирор нарса нотўғри бўлса, маслаҳат учун биринчи бўлиб лойиҳа менежерининг ёрдамчиси бўлади.</a:t>
            </a:r>
          </a:p>
        </p:txBody>
      </p:sp>
      <p:sp>
        <p:nvSpPr>
          <p:cNvPr id="6" name="Прямоугольник 5"/>
          <p:cNvSpPr/>
          <p:nvPr/>
        </p:nvSpPr>
        <p:spPr>
          <a:xfrm>
            <a:off x="234462" y="2520155"/>
            <a:ext cx="11723076" cy="746472"/>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indent="539750" algn="just"/>
            <a:r>
              <a:rPr lang="uz-Cyrl-UZ" sz="2200" dirty="0">
                <a:latin typeface="Times New Roman" panose="02020603050405020304" pitchFamily="18" charset="0"/>
                <a:cs typeface="Times New Roman" panose="02020603050405020304" pitchFamily="18" charset="0"/>
              </a:rPr>
              <a:t>Уларнинг иш тавсифи муаммони аниқлаш, энг яхши ечимларни таклиф қилиш ва муаммони лойиҳа менежери эътиборига этказиш кераклигини ҳал қилишни ўз ичига олади.</a:t>
            </a:r>
          </a:p>
        </p:txBody>
      </p:sp>
      <p:sp>
        <p:nvSpPr>
          <p:cNvPr id="7" name="Прямоугольник 6"/>
          <p:cNvSpPr/>
          <p:nvPr/>
        </p:nvSpPr>
        <p:spPr>
          <a:xfrm>
            <a:off x="234462" y="3434555"/>
            <a:ext cx="11723076" cy="746472"/>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Улар умумий тизимларни ёки бошқа муҳим яхшиланишларни баҳолаш, танлаш, функционал бўшлиқларни таҳлил қилиш ва амалга оширишда иштирок этадилар ва бошқарадилар.</a:t>
            </a:r>
          </a:p>
        </p:txBody>
      </p:sp>
      <p:sp>
        <p:nvSpPr>
          <p:cNvPr id="8" name="Прямоугольник 7"/>
          <p:cNvSpPr/>
          <p:nvPr/>
        </p:nvSpPr>
        <p:spPr>
          <a:xfrm>
            <a:off x="240323" y="4348955"/>
            <a:ext cx="8985739" cy="130156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Улар директорлар ва бошқалар билан лойиҳа иш режаларини ишлаб чиқиш ва амалга ошириш учун ишлайди, шунингдек катта, мураккаб ва кўзга кўринадиган ёки ғайриоддий лойиҳалар бўйича ходимларга керак бўлганда кўрсатмалар беради.</a:t>
            </a:r>
          </a:p>
        </p:txBody>
      </p:sp>
      <p:sp>
        <p:nvSpPr>
          <p:cNvPr id="9" name="Прямоугольник 8"/>
          <p:cNvSpPr/>
          <p:nvPr/>
        </p:nvSpPr>
        <p:spPr>
          <a:xfrm>
            <a:off x="263770" y="5818449"/>
            <a:ext cx="8985739" cy="746473"/>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Уларнинг роли </a:t>
            </a:r>
            <a:r>
              <a:rPr lang="en-US" sz="2000" dirty="0">
                <a:latin typeface="Times New Roman" panose="02020603050405020304" pitchFamily="18" charset="0"/>
                <a:cs typeface="Times New Roman" panose="02020603050405020304" pitchFamily="18" charset="0"/>
              </a:rPr>
              <a:t>Microsoft Project</a:t>
            </a:r>
            <a:r>
              <a:rPr lang="uz-Cyrl-UZ"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Excel and Microsoft Word </a:t>
            </a:r>
            <a:r>
              <a:rPr lang="uz-Cyrl-UZ" sz="2000" dirty="0">
                <a:latin typeface="Times New Roman" panose="02020603050405020304" pitchFamily="18" charset="0"/>
                <a:cs typeface="Times New Roman" panose="02020603050405020304" pitchFamily="18" charset="0"/>
              </a:rPr>
              <a:t>каби умумий воситалар ёрдамида лойиҳа режаларини тайёрлашни ҳам ўз ичига олади.</a:t>
            </a:r>
          </a:p>
        </p:txBody>
      </p:sp>
    </p:spTree>
    <p:extLst>
      <p:ext uri="{BB962C8B-B14F-4D97-AF65-F5344CB8AC3E}">
        <p14:creationId xmlns:p14="http://schemas.microsoft.com/office/powerpoint/2010/main" val="276585387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802A0335-20F9-43E7-0910-EAABE13D35F3}"/>
              </a:ext>
            </a:extLst>
          </p:cNvPr>
          <p:cNvSpPr/>
          <p:nvPr/>
        </p:nvSpPr>
        <p:spPr>
          <a:xfrm>
            <a:off x="4443046" y="272256"/>
            <a:ext cx="7373815" cy="1160585"/>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539750" algn="ctr"/>
            <a:r>
              <a:rPr lang="uz-Cyrl-UZ" sz="2200" dirty="0">
                <a:latin typeface="Times New Roman" panose="02020603050405020304" pitchFamily="18" charset="0"/>
                <a:cs typeface="Times New Roman" panose="02020603050405020304" pitchFamily="18" charset="0"/>
              </a:rPr>
              <a:t>Улар лойиҳа хатарларини/муаммоларини аниқлайдилар ва муаммоларни камайтириш ёки ҳал қилиш йўлларини аниқлаш учун тадқиқотлар олиб борадилар.</a:t>
            </a:r>
          </a:p>
        </p:txBody>
      </p:sp>
      <p:sp>
        <p:nvSpPr>
          <p:cNvPr id="5" name="Прямоугольник: скругленные углы 4">
            <a:extLst>
              <a:ext uri="{FF2B5EF4-FFF2-40B4-BE49-F238E27FC236}">
                <a16:creationId xmlns:a16="http://schemas.microsoft.com/office/drawing/2014/main" id="{76E2300E-074D-030B-3F64-422DD7D8B4AE}"/>
              </a:ext>
            </a:extLst>
          </p:cNvPr>
          <p:cNvSpPr/>
          <p:nvPr/>
        </p:nvSpPr>
        <p:spPr>
          <a:xfrm>
            <a:off x="4443046" y="2791589"/>
            <a:ext cx="7514492" cy="1827303"/>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indent="539750" algn="ctr"/>
            <a:r>
              <a:rPr lang="uz-Cyrl-UZ" sz="2200" dirty="0">
                <a:latin typeface="Times New Roman" panose="02020603050405020304" pitchFamily="18" charset="0"/>
                <a:cs typeface="Times New Roman" panose="02020603050405020304" pitchFamily="18" charset="0"/>
              </a:rPr>
              <a:t>Улар қатъий ўзгаришларни назорат қилиш жараёнлари ва ҳужжатлардан фойдаланган ҳолда номувофиқликни минималлаштиради, шунингдек, ҳолат ҳисоботлари орқали режалаштирилган/режасиз ҳамкорлик ва алоқа муҳитини яратади.</a:t>
            </a:r>
          </a:p>
        </p:txBody>
      </p:sp>
      <p:sp>
        <p:nvSpPr>
          <p:cNvPr id="6" name="Прямоугольник: скругленные углы 5">
            <a:extLst>
              <a:ext uri="{FF2B5EF4-FFF2-40B4-BE49-F238E27FC236}">
                <a16:creationId xmlns:a16="http://schemas.microsoft.com/office/drawing/2014/main" id="{6028EAEF-0B70-625A-ECAC-5249F455726E}"/>
              </a:ext>
            </a:extLst>
          </p:cNvPr>
          <p:cNvSpPr/>
          <p:nvPr/>
        </p:nvSpPr>
        <p:spPr>
          <a:xfrm>
            <a:off x="539264" y="4720600"/>
            <a:ext cx="7702059" cy="1401517"/>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539750" algn="ctr"/>
            <a:r>
              <a:rPr lang="uz-Cyrl-UZ" sz="2200" dirty="0">
                <a:latin typeface="Times New Roman" panose="02020603050405020304" pitchFamily="18" charset="0"/>
                <a:cs typeface="Times New Roman" panose="02020603050405020304" pitchFamily="18" charset="0"/>
              </a:rPr>
              <a:t>Уларнинг иш тавсифи, шунингдек, мунтазам учрашувлар ўтказиш, вазифалар/муаммоларни кузатиш ва муҳим маълумотларни юқори бошқарувга ўтказишни ўз ичига олади.</a:t>
            </a:r>
            <a:endParaRPr lang="ru-RU" sz="2200" dirty="0"/>
          </a:p>
        </p:txBody>
      </p:sp>
      <p:sp>
        <p:nvSpPr>
          <p:cNvPr id="7" name="Прямоугольник: скругленные углы 6">
            <a:extLst>
              <a:ext uri="{FF2B5EF4-FFF2-40B4-BE49-F238E27FC236}">
                <a16:creationId xmlns:a16="http://schemas.microsoft.com/office/drawing/2014/main" id="{1DC4C813-EC9B-E9CD-1756-65E49CC4B0F9}"/>
              </a:ext>
            </a:extLst>
          </p:cNvPr>
          <p:cNvSpPr/>
          <p:nvPr/>
        </p:nvSpPr>
        <p:spPr>
          <a:xfrm>
            <a:off x="539264" y="1534548"/>
            <a:ext cx="7702059" cy="1160585"/>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indent="539750" algn="ctr"/>
            <a:r>
              <a:rPr lang="uz-Cyrl-UZ" sz="2200" dirty="0">
                <a:latin typeface="Times New Roman" panose="02020603050405020304" pitchFamily="18" charset="0"/>
                <a:cs typeface="Times New Roman" panose="02020603050405020304" pitchFamily="18" charset="0"/>
              </a:rPr>
              <a:t>Лойиҳа менежерлари ҳомийлар/манфаатдор томонлар билан дастлабки келишувга эришиш орқали лойиҳа кўламини назорат қиладилар.</a:t>
            </a:r>
          </a:p>
        </p:txBody>
      </p:sp>
    </p:spTree>
    <p:extLst>
      <p:ext uri="{BB962C8B-B14F-4D97-AF65-F5344CB8AC3E}">
        <p14:creationId xmlns:p14="http://schemas.microsoft.com/office/powerpoint/2010/main" val="82113473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802A0335-20F9-43E7-0910-EAABE13D35F3}"/>
              </a:ext>
            </a:extLst>
          </p:cNvPr>
          <p:cNvSpPr/>
          <p:nvPr/>
        </p:nvSpPr>
        <p:spPr>
          <a:xfrm>
            <a:off x="375138" y="287216"/>
            <a:ext cx="7702059" cy="1951893"/>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dirty="0">
                <a:latin typeface="Times New Roman" panose="02020603050405020304" pitchFamily="18" charset="0"/>
                <a:cs typeface="Times New Roman" panose="02020603050405020304" pitchFamily="18" charset="0"/>
              </a:rPr>
              <a:t>Ҳамкор лойиҳа менежерлари исталган лойиҳа натижаларига эришиш учун корхона ресурсларини режалаштириш, мувофиқлаштириш ва бошқариш орқали стратегик ва операцион мақсадларга мувофиқ лойиҳаларни муваффақиятли якунлаш учун етказиб беради.</a:t>
            </a:r>
          </a:p>
        </p:txBody>
      </p:sp>
      <p:sp>
        <p:nvSpPr>
          <p:cNvPr id="5" name="Прямоугольник: скругленные углы 4">
            <a:extLst>
              <a:ext uri="{FF2B5EF4-FFF2-40B4-BE49-F238E27FC236}">
                <a16:creationId xmlns:a16="http://schemas.microsoft.com/office/drawing/2014/main" id="{76E2300E-074D-030B-3F64-422DD7D8B4AE}"/>
              </a:ext>
            </a:extLst>
          </p:cNvPr>
          <p:cNvSpPr/>
          <p:nvPr/>
        </p:nvSpPr>
        <p:spPr>
          <a:xfrm>
            <a:off x="375138" y="4602056"/>
            <a:ext cx="7702058" cy="1951893"/>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dirty="0">
                <a:latin typeface="Times New Roman" panose="02020603050405020304" pitchFamily="18" charset="0"/>
                <a:cs typeface="Times New Roman" panose="02020603050405020304" pitchFamily="18" charset="0"/>
              </a:rPr>
              <a:t>Ушбу мартабада устун бўлиши керак бўлган фазилатларга босим остида ишлаш ва лойиҳани белгиланган муддатдан олдин якунлаш қобилияти, мукаммал режалаштириш ва ташкилий кўникмалар ва тафсилотларга диққат билан қараш киради.</a:t>
            </a:r>
          </a:p>
        </p:txBody>
      </p:sp>
      <p:sp>
        <p:nvSpPr>
          <p:cNvPr id="7" name="Прямоугольник: скругленные углы 6">
            <a:extLst>
              <a:ext uri="{FF2B5EF4-FFF2-40B4-BE49-F238E27FC236}">
                <a16:creationId xmlns:a16="http://schemas.microsoft.com/office/drawing/2014/main" id="{1DC4C813-EC9B-E9CD-1756-65E49CC4B0F9}"/>
              </a:ext>
            </a:extLst>
          </p:cNvPr>
          <p:cNvSpPr/>
          <p:nvPr/>
        </p:nvSpPr>
        <p:spPr>
          <a:xfrm>
            <a:off x="4560277" y="2439149"/>
            <a:ext cx="7262443" cy="195189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 менежери сифатида ишлаш учун бизнес бошқаруви ёки давлат бошқаруви соҳасида бакалавр даражасига эга бўлиш ва бошқарув лойиҳалари ёки дастурларида камида икки йиллик босқичма-босқич иш тажрибасига эга бўлиш керак.</a:t>
            </a:r>
          </a:p>
        </p:txBody>
      </p:sp>
    </p:spTree>
    <p:extLst>
      <p:ext uri="{BB962C8B-B14F-4D97-AF65-F5344CB8AC3E}">
        <p14:creationId xmlns:p14="http://schemas.microsoft.com/office/powerpoint/2010/main" val="12722993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2737" y="201922"/>
            <a:ext cx="8991601" cy="1015663"/>
          </a:xfrm>
          <a:prstGeom prst="rect">
            <a:avLst/>
          </a:prstGeom>
        </p:spPr>
        <p:txBody>
          <a:bodyPr wrap="square">
            <a:spAutoFit/>
          </a:bodyPr>
          <a:lstStyle/>
          <a:p>
            <a:pPr algn="ctr"/>
            <a:r>
              <a:rPr lang="en-US" sz="2000" b="1" dirty="0">
                <a:latin typeface="Times New Roman" panose="02020603050405020304" pitchFamily="18" charset="0"/>
                <a:cs typeface="Times New Roman" panose="02020603050405020304" pitchFamily="18" charset="0"/>
              </a:rPr>
              <a:t>IPMA</a:t>
            </a:r>
            <a:r>
              <a:rPr lang="ru-RU" sz="2000" b="1" dirty="0">
                <a:latin typeface="Times New Roman" panose="02020603050405020304" pitchFamily="18" charset="0"/>
                <a:cs typeface="Times New Roman" panose="02020603050405020304" pitchFamily="18" charset="0"/>
              </a:rPr>
              <a:t> СЕРТИФИКАТИНИНГ ТУРЛИ ДАРАЖАДАГИ ЛОЙИҲАЛАРНИ БОШҚАРИШ БЎЙИЧА МУТАХАССИСЛАРИГА ҚЎЙИЛАДИГАН ТАЛАБЛАР</a:t>
            </a:r>
            <a:endParaRPr lang="uz-Cyrl-UZ" sz="2000" b="1" dirty="0">
              <a:latin typeface="Times New Roman" panose="02020603050405020304" pitchFamily="18"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1858689602"/>
              </p:ext>
            </p:extLst>
          </p:nvPr>
        </p:nvGraphicFramePr>
        <p:xfrm>
          <a:off x="369277" y="1217585"/>
          <a:ext cx="8845061" cy="5350566"/>
        </p:xfrm>
        <a:graphic>
          <a:graphicData uri="http://schemas.openxmlformats.org/drawingml/2006/table">
            <a:tbl>
              <a:tblPr firstRow="1" bandRow="1">
                <a:tableStyleId>{5C22544A-7EE6-4342-B048-85BDC9FD1C3A}</a:tableStyleId>
              </a:tblPr>
              <a:tblGrid>
                <a:gridCol w="476681">
                  <a:extLst>
                    <a:ext uri="{9D8B030D-6E8A-4147-A177-3AD203B41FA5}">
                      <a16:colId xmlns:a16="http://schemas.microsoft.com/office/drawing/2014/main" val="1387064222"/>
                    </a:ext>
                  </a:extLst>
                </a:gridCol>
                <a:gridCol w="5631885">
                  <a:extLst>
                    <a:ext uri="{9D8B030D-6E8A-4147-A177-3AD203B41FA5}">
                      <a16:colId xmlns:a16="http://schemas.microsoft.com/office/drawing/2014/main" val="339944722"/>
                    </a:ext>
                  </a:extLst>
                </a:gridCol>
                <a:gridCol w="670883">
                  <a:extLst>
                    <a:ext uri="{9D8B030D-6E8A-4147-A177-3AD203B41FA5}">
                      <a16:colId xmlns:a16="http://schemas.microsoft.com/office/drawing/2014/main" val="2611253384"/>
                    </a:ext>
                  </a:extLst>
                </a:gridCol>
                <a:gridCol w="697365">
                  <a:extLst>
                    <a:ext uri="{9D8B030D-6E8A-4147-A177-3AD203B41FA5}">
                      <a16:colId xmlns:a16="http://schemas.microsoft.com/office/drawing/2014/main" val="729047271"/>
                    </a:ext>
                  </a:extLst>
                </a:gridCol>
                <a:gridCol w="706192">
                  <a:extLst>
                    <a:ext uri="{9D8B030D-6E8A-4147-A177-3AD203B41FA5}">
                      <a16:colId xmlns:a16="http://schemas.microsoft.com/office/drawing/2014/main" val="3013572627"/>
                    </a:ext>
                  </a:extLst>
                </a:gridCol>
                <a:gridCol w="662055">
                  <a:extLst>
                    <a:ext uri="{9D8B030D-6E8A-4147-A177-3AD203B41FA5}">
                      <a16:colId xmlns:a16="http://schemas.microsoft.com/office/drawing/2014/main" val="3552468505"/>
                    </a:ext>
                  </a:extLst>
                </a:gridCol>
              </a:tblGrid>
              <a:tr h="435003">
                <a:tc rowSpan="2">
                  <a:txBody>
                    <a:bodyPr/>
                    <a:lstStyle/>
                    <a:p>
                      <a:pPr algn="ctr"/>
                      <a:r>
                        <a:rPr lang="uz-Cyrl-UZ" sz="1800" b="1" dirty="0">
                          <a:solidFill>
                            <a:schemeClr val="tx1"/>
                          </a:solidFill>
                          <a:latin typeface="Times New Roman" panose="02020603050405020304" pitchFamily="18" charset="0"/>
                          <a:cs typeface="Times New Roman" panose="02020603050405020304" pitchFamily="18" charset="0"/>
                        </a:rPr>
                        <a:t>№</a:t>
                      </a:r>
                      <a:endParaRPr lang="en-US" sz="1800" b="1" dirty="0">
                        <a:solidFill>
                          <a:schemeClr val="tx1"/>
                        </a:solidFill>
                        <a:latin typeface="Times New Roman" panose="02020603050405020304" pitchFamily="18" charset="0"/>
                        <a:cs typeface="Times New Roman" panose="02020603050405020304" pitchFamily="18" charset="0"/>
                      </a:endParaRPr>
                    </a:p>
                  </a:txBody>
                  <a:tcPr anchor="ctr"/>
                </a:tc>
                <a:tc rowSpan="2">
                  <a:txBody>
                    <a:bodyPr/>
                    <a:lstStyle/>
                    <a:p>
                      <a:pPr algn="ctr"/>
                      <a:r>
                        <a:rPr lang="uz-Cyrl-UZ" sz="1800" b="1" noProof="0" dirty="0">
                          <a:solidFill>
                            <a:schemeClr val="tx1"/>
                          </a:solidFill>
                          <a:latin typeface="Times New Roman" panose="02020603050405020304" pitchFamily="18" charset="0"/>
                          <a:cs typeface="Times New Roman" panose="02020603050405020304" pitchFamily="18" charset="0"/>
                        </a:rPr>
                        <a:t>Мутахассисларга қўйиладиган талаблар</a:t>
                      </a:r>
                    </a:p>
                  </a:txBody>
                  <a:tcPr anchor="ctr"/>
                </a:tc>
                <a:tc gridSpan="4">
                  <a:txBody>
                    <a:bodyPr/>
                    <a:lstStyle/>
                    <a:p>
                      <a:pPr algn="ctr"/>
                      <a:r>
                        <a:rPr lang="uz-Cyrl-UZ" sz="1800" b="1" noProof="0" dirty="0">
                          <a:solidFill>
                            <a:schemeClr val="tx1"/>
                          </a:solidFill>
                          <a:latin typeface="Times New Roman" panose="02020603050405020304" pitchFamily="18" charset="0"/>
                          <a:cs typeface="Times New Roman" panose="02020603050405020304" pitchFamily="18" charset="0"/>
                        </a:rPr>
                        <a:t>Сертификатлаш даражалари</a:t>
                      </a:r>
                    </a:p>
                  </a:txBody>
                  <a:tcPr anchor="ctr"/>
                </a:tc>
                <a:tc hMerge="1">
                  <a:txBody>
                    <a:bodyPr/>
                    <a:lstStyle/>
                    <a:p>
                      <a:endParaRPr lang="en-US" dirty="0">
                        <a:latin typeface="Times New Roman" panose="02020603050405020304" pitchFamily="18" charset="0"/>
                        <a:cs typeface="Times New Roman" panose="02020603050405020304" pitchFamily="18" charset="0"/>
                      </a:endParaRPr>
                    </a:p>
                  </a:txBody>
                  <a:tcPr/>
                </a:tc>
                <a:tc hMerge="1">
                  <a:txBody>
                    <a:bodyPr/>
                    <a:lstStyle/>
                    <a:p>
                      <a:endParaRPr lang="en-US" dirty="0">
                        <a:latin typeface="Times New Roman" panose="02020603050405020304" pitchFamily="18" charset="0"/>
                        <a:cs typeface="Times New Roman" panose="02020603050405020304" pitchFamily="18" charset="0"/>
                      </a:endParaRPr>
                    </a:p>
                  </a:txBody>
                  <a:tcPr/>
                </a:tc>
                <a:tc hMerge="1">
                  <a:txBody>
                    <a:bodyPr/>
                    <a:lstStyle/>
                    <a:p>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91668412"/>
                  </a:ext>
                </a:extLst>
              </a:tr>
              <a:tr h="435003">
                <a:tc vMerge="1">
                  <a:txBody>
                    <a:bodyPr/>
                    <a:lstStyle/>
                    <a:p>
                      <a:endParaRPr lang="en-US" dirty="0">
                        <a:latin typeface="Times New Roman" panose="02020603050405020304" pitchFamily="18" charset="0"/>
                        <a:cs typeface="Times New Roman" panose="02020603050405020304" pitchFamily="18" charset="0"/>
                      </a:endParaRPr>
                    </a:p>
                  </a:txBody>
                  <a:tcPr/>
                </a:tc>
                <a:tc vMerge="1">
                  <a:txBody>
                    <a:bodyPr/>
                    <a:lstStyle/>
                    <a:p>
                      <a:endParaRPr lang="en-US" dirty="0">
                        <a:latin typeface="Times New Roman" panose="02020603050405020304" pitchFamily="18" charset="0"/>
                        <a:cs typeface="Times New Roman" panose="02020603050405020304" pitchFamily="18" charset="0"/>
                      </a:endParaRPr>
                    </a:p>
                  </a:txBody>
                  <a:tcPr/>
                </a:tc>
                <a:tc>
                  <a:txBody>
                    <a:bodyPr/>
                    <a:lstStyle/>
                    <a:p>
                      <a:pPr algn="ctr"/>
                      <a:r>
                        <a:rPr lang="en-US" sz="1800" b="1" dirty="0">
                          <a:solidFill>
                            <a:schemeClr val="tx1"/>
                          </a:solidFill>
                          <a:latin typeface="Times New Roman" panose="02020603050405020304" pitchFamily="18" charset="0"/>
                          <a:cs typeface="Times New Roman" panose="02020603050405020304" pitchFamily="18" charset="0"/>
                        </a:rPr>
                        <a:t>A</a:t>
                      </a:r>
                    </a:p>
                  </a:txBody>
                  <a:tcPr anchor="ctr"/>
                </a:tc>
                <a:tc>
                  <a:txBody>
                    <a:bodyPr/>
                    <a:lstStyle/>
                    <a:p>
                      <a:pPr algn="ctr"/>
                      <a:r>
                        <a:rPr lang="en-US" sz="1800" b="1" dirty="0">
                          <a:solidFill>
                            <a:schemeClr val="tx1"/>
                          </a:solidFill>
                          <a:latin typeface="Times New Roman" panose="02020603050405020304" pitchFamily="18" charset="0"/>
                          <a:cs typeface="Times New Roman" panose="02020603050405020304" pitchFamily="18" charset="0"/>
                        </a:rPr>
                        <a:t>B</a:t>
                      </a:r>
                    </a:p>
                  </a:txBody>
                  <a:tcPr anchor="ctr"/>
                </a:tc>
                <a:tc>
                  <a:txBody>
                    <a:bodyPr/>
                    <a:lstStyle/>
                    <a:p>
                      <a:pPr algn="ctr"/>
                      <a:r>
                        <a:rPr lang="en-US" sz="1800" b="1" dirty="0">
                          <a:solidFill>
                            <a:schemeClr val="tx1"/>
                          </a:solidFill>
                          <a:latin typeface="Times New Roman" panose="02020603050405020304" pitchFamily="18" charset="0"/>
                          <a:cs typeface="Times New Roman" panose="02020603050405020304" pitchFamily="18" charset="0"/>
                        </a:rPr>
                        <a:t>C</a:t>
                      </a:r>
                    </a:p>
                  </a:txBody>
                  <a:tcPr anchor="ctr"/>
                </a:tc>
                <a:tc>
                  <a:txBody>
                    <a:bodyPr/>
                    <a:lstStyle/>
                    <a:p>
                      <a:pPr algn="ctr"/>
                      <a:r>
                        <a:rPr lang="en-US" sz="1800" b="1" dirty="0">
                          <a:solidFill>
                            <a:schemeClr val="tx1"/>
                          </a:solidFill>
                          <a:latin typeface="Times New Roman" panose="02020603050405020304" pitchFamily="18" charset="0"/>
                          <a:cs typeface="Times New Roman" panose="02020603050405020304" pitchFamily="18" charset="0"/>
                        </a:rPr>
                        <a:t>D</a:t>
                      </a:r>
                    </a:p>
                  </a:txBody>
                  <a:tcPr anchor="ctr"/>
                </a:tc>
                <a:extLst>
                  <a:ext uri="{0D108BD9-81ED-4DB2-BD59-A6C34878D82A}">
                    <a16:rowId xmlns:a16="http://schemas.microsoft.com/office/drawing/2014/main" val="44826281"/>
                  </a:ext>
                </a:extLst>
              </a:tr>
              <a:tr h="435003">
                <a:tc>
                  <a:txBody>
                    <a:bodyPr/>
                    <a:lstStyle/>
                    <a:p>
                      <a:pPr algn="ctr"/>
                      <a:r>
                        <a:rPr lang="uz-Cyrl-UZ" sz="1800" dirty="0">
                          <a:latin typeface="Times New Roman" panose="02020603050405020304" pitchFamily="18" charset="0"/>
                          <a:cs typeface="Times New Roman" panose="02020603050405020304" pitchFamily="18" charset="0"/>
                        </a:rPr>
                        <a:t>1</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b="1" noProof="0" dirty="0">
                          <a:latin typeface="Times New Roman" panose="02020603050405020304" pitchFamily="18" charset="0"/>
                          <a:cs typeface="Times New Roman" panose="02020603050405020304" pitchFamily="18" charset="0"/>
                        </a:rPr>
                        <a:t>Бошқариш қобилияти:</a:t>
                      </a:r>
                    </a:p>
                    <a:p>
                      <a:pPr marL="285750" indent="-285750" algn="just">
                        <a:buFont typeface="Arial" panose="020B0604020202020204" pitchFamily="34" charset="0"/>
                        <a:buChar char="•"/>
                      </a:pPr>
                      <a:r>
                        <a:rPr lang="uz-Cyrl-UZ" sz="1800" noProof="0" dirty="0">
                          <a:latin typeface="Times New Roman" panose="02020603050405020304" pitchFamily="18" charset="0"/>
                          <a:cs typeface="Times New Roman" panose="02020603050405020304" pitchFamily="18" charset="0"/>
                        </a:rPr>
                        <a:t>дастур, лойиҳалар мажмуаси;</a:t>
                      </a:r>
                    </a:p>
                    <a:p>
                      <a:pPr marL="285750" indent="-285750" algn="just">
                        <a:buFont typeface="Arial" panose="020B0604020202020204" pitchFamily="34" charset="0"/>
                        <a:buChar char="•"/>
                      </a:pPr>
                      <a:r>
                        <a:rPr lang="uz-Cyrl-UZ" sz="1800" noProof="0" dirty="0">
                          <a:latin typeface="Times New Roman" panose="02020603050405020304" pitchFamily="18" charset="0"/>
                          <a:cs typeface="Times New Roman" panose="02020603050405020304" pitchFamily="18" charset="0"/>
                        </a:rPr>
                        <a:t>мураккаб лойиҳалар;</a:t>
                      </a:r>
                    </a:p>
                    <a:p>
                      <a:pPr marL="285750" indent="-285750" algn="just">
                        <a:buFont typeface="Arial" panose="020B0604020202020204" pitchFamily="34" charset="0"/>
                        <a:buChar char="•"/>
                      </a:pPr>
                      <a:r>
                        <a:rPr lang="uz-Cyrl-UZ" sz="1800" noProof="0" dirty="0">
                          <a:latin typeface="Times New Roman" panose="02020603050405020304" pitchFamily="18" charset="0"/>
                          <a:cs typeface="Times New Roman" panose="02020603050405020304" pitchFamily="18" charset="0"/>
                        </a:rPr>
                        <a:t>оддий лойиҳаларни мураккаб лойиҳалардаги асосий функциялар;</a:t>
                      </a:r>
                    </a:p>
                    <a:p>
                      <a:pPr marL="285750" indent="-285750" algn="just">
                        <a:buFont typeface="Arial" panose="020B0604020202020204" pitchFamily="34" charset="0"/>
                        <a:buChar char="•"/>
                      </a:pPr>
                      <a:r>
                        <a:rPr lang="uz-Cyrl-UZ" sz="1800" noProof="0" dirty="0">
                          <a:latin typeface="Times New Roman" panose="02020603050405020304" pitchFamily="18" charset="0"/>
                          <a:cs typeface="Times New Roman" panose="02020603050405020304" pitchFamily="18" charset="0"/>
                        </a:rPr>
                        <a:t>ўз билимлари асосида лойиҳадаги индивидуал функциялар.</a:t>
                      </a:r>
                    </a:p>
                  </a:txBody>
                  <a:tcPr anchor="ctr"/>
                </a:tc>
                <a:tc>
                  <a:txBody>
                    <a:bodyPr/>
                    <a:lstStyle/>
                    <a:p>
                      <a:pPr algn="ctr"/>
                      <a:endParaRPr lang="uz-Cyrl-UZ" sz="1800" dirty="0">
                        <a:latin typeface="Times New Roman" panose="02020603050405020304" pitchFamily="18" charset="0"/>
                        <a:cs typeface="Times New Roman" panose="02020603050405020304" pitchFamily="18" charset="0"/>
                      </a:endParaRPr>
                    </a:p>
                    <a:p>
                      <a:pPr algn="ctr"/>
                      <a:r>
                        <a:rPr lang="uz-Cyrl-UZ" sz="1800" dirty="0">
                          <a:latin typeface="Times New Roman" panose="02020603050405020304" pitchFamily="18" charset="0"/>
                          <a:cs typeface="Times New Roman" panose="02020603050405020304" pitchFamily="18" charset="0"/>
                        </a:rPr>
                        <a:t>Х</a:t>
                      </a:r>
                    </a:p>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algn="ctr"/>
                      <a:endParaRPr lang="uz-Cyrl-UZ" sz="1800" dirty="0">
                        <a:latin typeface="Times New Roman" panose="02020603050405020304" pitchFamily="18" charset="0"/>
                        <a:cs typeface="Times New Roman" panose="02020603050405020304" pitchFamily="18" charset="0"/>
                      </a:endParaRPr>
                    </a:p>
                    <a:p>
                      <a:pPr algn="ctr"/>
                      <a:endParaRPr lang="uz-Cyrl-UZ" sz="1800" dirty="0">
                        <a:latin typeface="Times New Roman" panose="02020603050405020304" pitchFamily="18" charset="0"/>
                        <a:cs typeface="Times New Roman" panose="02020603050405020304" pitchFamily="18" charset="0"/>
                      </a:endParaRPr>
                    </a:p>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algn="ctr"/>
                      <a:endParaRPr lang="uz-Cyrl-UZ" sz="1800" dirty="0">
                        <a:latin typeface="Times New Roman" panose="02020603050405020304" pitchFamily="18" charset="0"/>
                        <a:cs typeface="Times New Roman" panose="02020603050405020304" pitchFamily="18" charset="0"/>
                      </a:endParaRPr>
                    </a:p>
                    <a:p>
                      <a:pPr algn="ctr"/>
                      <a:endParaRPr lang="uz-Cyrl-UZ" sz="1800" dirty="0">
                        <a:latin typeface="Times New Roman" panose="02020603050405020304" pitchFamily="18" charset="0"/>
                        <a:cs typeface="Times New Roman" panose="02020603050405020304" pitchFamily="18" charset="0"/>
                      </a:endParaRPr>
                    </a:p>
                    <a:p>
                      <a:pPr algn="ctr"/>
                      <a:endParaRPr lang="uz-Cyrl-UZ" sz="1800" dirty="0">
                        <a:latin typeface="Times New Roman" panose="02020603050405020304" pitchFamily="18" charset="0"/>
                        <a:cs typeface="Times New Roman" panose="02020603050405020304" pitchFamily="18" charset="0"/>
                      </a:endParaRPr>
                    </a:p>
                    <a:p>
                      <a:pPr algn="ctr"/>
                      <a:endParaRPr lang="uz-Cyrl-UZ" sz="1800" dirty="0">
                        <a:latin typeface="Times New Roman" panose="02020603050405020304" pitchFamily="18" charset="0"/>
                        <a:cs typeface="Times New Roman" panose="02020603050405020304" pitchFamily="18" charset="0"/>
                      </a:endParaRPr>
                    </a:p>
                    <a:p>
                      <a:pPr algn="ctr"/>
                      <a:r>
                        <a:rPr lang="uz-Cyrl-UZ" sz="1800" dirty="0">
                          <a:latin typeface="Times New Roman" panose="02020603050405020304" pitchFamily="18" charset="0"/>
                          <a:cs typeface="Times New Roman" panose="02020603050405020304" pitchFamily="18" charset="0"/>
                        </a:rPr>
                        <a:t>Х</a:t>
                      </a:r>
                    </a:p>
                  </a:txBody>
                  <a:tcPr/>
                </a:tc>
                <a:tc>
                  <a:txBody>
                    <a:bodyPr/>
                    <a:lstStyle/>
                    <a:p>
                      <a:pPr algn="ctr"/>
                      <a:endParaRPr lang="uz-Cyrl-UZ" sz="1800" dirty="0">
                        <a:latin typeface="Times New Roman" panose="02020603050405020304" pitchFamily="18" charset="0"/>
                        <a:cs typeface="Times New Roman" panose="02020603050405020304" pitchFamily="18" charset="0"/>
                      </a:endParaRPr>
                    </a:p>
                    <a:p>
                      <a:pPr algn="ctr"/>
                      <a:endParaRPr lang="uz-Cyrl-UZ" sz="1800" dirty="0">
                        <a:latin typeface="Times New Roman" panose="02020603050405020304" pitchFamily="18" charset="0"/>
                        <a:cs typeface="Times New Roman" panose="02020603050405020304" pitchFamily="18" charset="0"/>
                      </a:endParaRPr>
                    </a:p>
                    <a:p>
                      <a:pPr algn="ctr"/>
                      <a:endParaRPr lang="uz-Cyrl-UZ" sz="1800" dirty="0">
                        <a:latin typeface="Times New Roman" panose="02020603050405020304" pitchFamily="18" charset="0"/>
                        <a:cs typeface="Times New Roman" panose="02020603050405020304" pitchFamily="18" charset="0"/>
                      </a:endParaRPr>
                    </a:p>
                    <a:p>
                      <a:pPr algn="ctr"/>
                      <a:endParaRPr lang="uz-Cyrl-UZ" sz="1800" dirty="0">
                        <a:latin typeface="Times New Roman" panose="02020603050405020304" pitchFamily="18" charset="0"/>
                        <a:cs typeface="Times New Roman" panose="02020603050405020304" pitchFamily="18" charset="0"/>
                      </a:endParaRPr>
                    </a:p>
                    <a:p>
                      <a:pPr algn="ctr"/>
                      <a:endParaRPr lang="uz-Cyrl-UZ" sz="1800" dirty="0">
                        <a:latin typeface="Times New Roman" panose="02020603050405020304" pitchFamily="18" charset="0"/>
                        <a:cs typeface="Times New Roman" panose="02020603050405020304" pitchFamily="18" charset="0"/>
                      </a:endParaRPr>
                    </a:p>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80533894"/>
                  </a:ext>
                </a:extLst>
              </a:tr>
              <a:tr h="435003">
                <a:tc>
                  <a:txBody>
                    <a:bodyPr/>
                    <a:lstStyle/>
                    <a:p>
                      <a:pPr algn="ctr"/>
                      <a:r>
                        <a:rPr lang="uz-Cyrl-UZ" sz="1800" dirty="0">
                          <a:latin typeface="Times New Roman" panose="02020603050405020304" pitchFamily="18" charset="0"/>
                          <a:cs typeface="Times New Roman" panose="02020603050405020304" pitchFamily="18" charset="0"/>
                        </a:rPr>
                        <a:t>2</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b="1" noProof="0" dirty="0">
                          <a:latin typeface="Times New Roman" panose="02020603050405020304" pitchFamily="18" charset="0"/>
                          <a:cs typeface="Times New Roman" panose="02020603050405020304" pitchFamily="18" charset="0"/>
                        </a:rPr>
                        <a:t>Иш тажрибаси:</a:t>
                      </a:r>
                    </a:p>
                    <a:p>
                      <a:pPr marL="285750" indent="-285750" algn="just">
                        <a:buFont typeface="Arial" panose="020B0604020202020204" pitchFamily="34" charset="0"/>
                        <a:buChar char="•"/>
                      </a:pPr>
                      <a:r>
                        <a:rPr lang="uz-Cyrl-UZ" sz="1800" noProof="0" dirty="0">
                          <a:latin typeface="Times New Roman" panose="02020603050405020304" pitchFamily="18" charset="0"/>
                          <a:cs typeface="Times New Roman" panose="02020603050405020304" pitchFamily="18" charset="0"/>
                        </a:rPr>
                        <a:t>дастур координатори, лойиҳалар мажмуаси (5 йил);</a:t>
                      </a:r>
                    </a:p>
                    <a:p>
                      <a:pPr marL="285750" indent="-285750" algn="just">
                        <a:buFont typeface="Arial" panose="020B0604020202020204" pitchFamily="34" charset="0"/>
                        <a:buChar char="•"/>
                      </a:pPr>
                      <a:r>
                        <a:rPr lang="uz-Cyrl-UZ" sz="1800" noProof="0" dirty="0">
                          <a:latin typeface="Times New Roman" panose="02020603050405020304" pitchFamily="18" charset="0"/>
                          <a:cs typeface="Times New Roman" panose="02020603050405020304" pitchFamily="18" charset="0"/>
                        </a:rPr>
                        <a:t>лойиҳа менежери (5 йил);</a:t>
                      </a:r>
                    </a:p>
                    <a:p>
                      <a:pPr marL="285750" indent="-285750" algn="just">
                        <a:buFont typeface="Arial" panose="020B0604020202020204" pitchFamily="34" charset="0"/>
                        <a:buChar char="•"/>
                      </a:pPr>
                      <a:r>
                        <a:rPr lang="uz-Cyrl-UZ" sz="1800" noProof="0" dirty="0">
                          <a:latin typeface="Times New Roman" panose="02020603050405020304" pitchFamily="18" charset="0"/>
                          <a:cs typeface="Times New Roman" panose="02020603050405020304" pitchFamily="18" charset="0"/>
                        </a:rPr>
                        <a:t>лойиҳа бошқаруви жамоасида (3 йил).</a:t>
                      </a:r>
                    </a:p>
                  </a:txBody>
                  <a:tcPr anchor="ctr"/>
                </a:tc>
                <a:tc>
                  <a:txBody>
                    <a:bodyPr/>
                    <a:lstStyle/>
                    <a:p>
                      <a:pPr algn="ctr"/>
                      <a:endParaRPr lang="uz-Cyrl-UZ" sz="1800" dirty="0">
                        <a:latin typeface="Times New Roman" panose="02020603050405020304" pitchFamily="18" charset="0"/>
                        <a:cs typeface="Times New Roman" panose="02020603050405020304" pitchFamily="18" charset="0"/>
                      </a:endParaRPr>
                    </a:p>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algn="ctr"/>
                      <a:endParaRPr lang="uz-Cyrl-UZ" sz="1800" dirty="0">
                        <a:latin typeface="Times New Roman" panose="02020603050405020304" pitchFamily="18" charset="0"/>
                        <a:cs typeface="Times New Roman" panose="02020603050405020304" pitchFamily="18" charset="0"/>
                      </a:endParaRPr>
                    </a:p>
                    <a:p>
                      <a:pPr algn="ctr"/>
                      <a:endParaRPr lang="uz-Cyrl-UZ" sz="1800" dirty="0">
                        <a:latin typeface="Times New Roman" panose="02020603050405020304" pitchFamily="18" charset="0"/>
                        <a:cs typeface="Times New Roman" panose="02020603050405020304" pitchFamily="18" charset="0"/>
                      </a:endParaRPr>
                    </a:p>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algn="ctr"/>
                      <a:endParaRPr lang="uz-Cyrl-UZ" sz="1800" dirty="0">
                        <a:latin typeface="Times New Roman" panose="02020603050405020304" pitchFamily="18" charset="0"/>
                        <a:cs typeface="Times New Roman" panose="02020603050405020304" pitchFamily="18" charset="0"/>
                      </a:endParaRPr>
                    </a:p>
                    <a:p>
                      <a:pPr algn="ctr"/>
                      <a:endParaRPr lang="uz-Cyrl-UZ" sz="1800" dirty="0">
                        <a:latin typeface="Times New Roman" panose="02020603050405020304" pitchFamily="18" charset="0"/>
                        <a:cs typeface="Times New Roman" panose="02020603050405020304" pitchFamily="18" charset="0"/>
                      </a:endParaRPr>
                    </a:p>
                    <a:p>
                      <a:pPr algn="ctr"/>
                      <a:endParaRPr lang="uz-Cyrl-UZ" sz="1800" dirty="0">
                        <a:latin typeface="Times New Roman" panose="02020603050405020304" pitchFamily="18" charset="0"/>
                        <a:cs typeface="Times New Roman" panose="02020603050405020304" pitchFamily="18" charset="0"/>
                      </a:endParaRPr>
                    </a:p>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algn="ct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57944590"/>
                  </a:ext>
                </a:extLst>
              </a:tr>
              <a:tr h="435003">
                <a:tc>
                  <a:txBody>
                    <a:bodyPr/>
                    <a:lstStyle/>
                    <a:p>
                      <a:pPr algn="ctr"/>
                      <a:r>
                        <a:rPr lang="uz-Cyrl-UZ" sz="1800" dirty="0">
                          <a:latin typeface="Times New Roman" panose="02020603050405020304" pitchFamily="18" charset="0"/>
                          <a:cs typeface="Times New Roman" panose="02020603050405020304" pitchFamily="18" charset="0"/>
                        </a:rPr>
                        <a:t>3</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b="1" noProof="0" dirty="0">
                          <a:latin typeface="Times New Roman" panose="02020603050405020304" pitchFamily="18" charset="0"/>
                          <a:cs typeface="Times New Roman" panose="02020603050405020304" pitchFamily="18" charset="0"/>
                        </a:rPr>
                        <a:t>Олий маълумот</a:t>
                      </a: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951052456"/>
                  </a:ext>
                </a:extLst>
              </a:tr>
              <a:tr h="435003">
                <a:tc>
                  <a:txBody>
                    <a:bodyPr/>
                    <a:lstStyle/>
                    <a:p>
                      <a:pPr algn="ctr"/>
                      <a:r>
                        <a:rPr lang="uz-Cyrl-UZ" sz="1800" dirty="0">
                          <a:latin typeface="Times New Roman" panose="02020603050405020304" pitchFamily="18" charset="0"/>
                          <a:cs typeface="Times New Roman" panose="02020603050405020304" pitchFamily="18" charset="0"/>
                        </a:rPr>
                        <a:t>4</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b="1" noProof="0" dirty="0">
                          <a:latin typeface="Times New Roman" panose="02020603050405020304" pitchFamily="18" charset="0"/>
                          <a:cs typeface="Times New Roman" panose="02020603050405020304" pitchFamily="18" charset="0"/>
                        </a:rPr>
                        <a:t>Чет тилларидан бирини билиш </a:t>
                      </a:r>
                      <a:r>
                        <a:rPr lang="uz-Cyrl-UZ" sz="1800" noProof="0" dirty="0">
                          <a:latin typeface="Times New Roman" panose="02020603050405020304" pitchFamily="18" charset="0"/>
                          <a:cs typeface="Times New Roman" panose="02020603050405020304" pitchFamily="18" charset="0"/>
                        </a:rPr>
                        <a:t>(инглиз, француз, немис)</a:t>
                      </a: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730313953"/>
                  </a:ext>
                </a:extLst>
              </a:tr>
            </a:tbl>
          </a:graphicData>
        </a:graphic>
      </p:graphicFrame>
    </p:spTree>
    <p:extLst>
      <p:ext uri="{BB962C8B-B14F-4D97-AF65-F5344CB8AC3E}">
        <p14:creationId xmlns:p14="http://schemas.microsoft.com/office/powerpoint/2010/main" val="111822264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51692" y="11723"/>
            <a:ext cx="11535508" cy="707886"/>
          </a:xfrm>
          <a:prstGeom prst="rect">
            <a:avLst/>
          </a:prstGeom>
        </p:spPr>
        <p:txBody>
          <a:bodyPr wrap="square">
            <a:spAutoFit/>
          </a:bodyPr>
          <a:lstStyle/>
          <a:p>
            <a:pPr algn="ctr"/>
            <a:r>
              <a:rPr lang="en-US" sz="2000" b="1" dirty="0">
                <a:latin typeface="Times New Roman" panose="02020603050405020304" pitchFamily="18" charset="0"/>
                <a:cs typeface="Times New Roman" panose="02020603050405020304" pitchFamily="18" charset="0"/>
              </a:rPr>
              <a:t>IPMA СЕРТИФИКАТЛАШНИНГ ТУРЛИ ДАРАЖАЛАРИ УЧУН СЕРТИФИКАТЛАШТИРИШ ЖАРАЁНИ БОСҚИЧЛАРИНИНГ УМУМИЙ СХЕМАСИ</a:t>
            </a:r>
          </a:p>
        </p:txBody>
      </p:sp>
      <p:graphicFrame>
        <p:nvGraphicFramePr>
          <p:cNvPr id="4" name="Таблица 3"/>
          <p:cNvGraphicFramePr>
            <a:graphicFrameLocks noGrp="1"/>
          </p:cNvGraphicFramePr>
          <p:nvPr>
            <p:extLst>
              <p:ext uri="{D42A27DB-BD31-4B8C-83A1-F6EECF244321}">
                <p14:modId xmlns:p14="http://schemas.microsoft.com/office/powerpoint/2010/main" val="1765271117"/>
              </p:ext>
            </p:extLst>
          </p:nvPr>
        </p:nvGraphicFramePr>
        <p:xfrm>
          <a:off x="351693" y="783835"/>
          <a:ext cx="8991600" cy="5842152"/>
        </p:xfrm>
        <a:graphic>
          <a:graphicData uri="http://schemas.openxmlformats.org/drawingml/2006/table">
            <a:tbl>
              <a:tblPr firstRow="1" bandRow="1">
                <a:tableStyleId>{5C22544A-7EE6-4342-B048-85BDC9FD1C3A}</a:tableStyleId>
              </a:tblPr>
              <a:tblGrid>
                <a:gridCol w="484579">
                  <a:extLst>
                    <a:ext uri="{9D8B030D-6E8A-4147-A177-3AD203B41FA5}">
                      <a16:colId xmlns:a16="http://schemas.microsoft.com/office/drawing/2014/main" val="1387064222"/>
                    </a:ext>
                  </a:extLst>
                </a:gridCol>
                <a:gridCol w="5725189">
                  <a:extLst>
                    <a:ext uri="{9D8B030D-6E8A-4147-A177-3AD203B41FA5}">
                      <a16:colId xmlns:a16="http://schemas.microsoft.com/office/drawing/2014/main" val="339944722"/>
                    </a:ext>
                  </a:extLst>
                </a:gridCol>
                <a:gridCol w="681998">
                  <a:extLst>
                    <a:ext uri="{9D8B030D-6E8A-4147-A177-3AD203B41FA5}">
                      <a16:colId xmlns:a16="http://schemas.microsoft.com/office/drawing/2014/main" val="2611253384"/>
                    </a:ext>
                  </a:extLst>
                </a:gridCol>
                <a:gridCol w="708918">
                  <a:extLst>
                    <a:ext uri="{9D8B030D-6E8A-4147-A177-3AD203B41FA5}">
                      <a16:colId xmlns:a16="http://schemas.microsoft.com/office/drawing/2014/main" val="729047271"/>
                    </a:ext>
                  </a:extLst>
                </a:gridCol>
                <a:gridCol w="717892">
                  <a:extLst>
                    <a:ext uri="{9D8B030D-6E8A-4147-A177-3AD203B41FA5}">
                      <a16:colId xmlns:a16="http://schemas.microsoft.com/office/drawing/2014/main" val="3013572627"/>
                    </a:ext>
                  </a:extLst>
                </a:gridCol>
                <a:gridCol w="673024">
                  <a:extLst>
                    <a:ext uri="{9D8B030D-6E8A-4147-A177-3AD203B41FA5}">
                      <a16:colId xmlns:a16="http://schemas.microsoft.com/office/drawing/2014/main" val="3552468505"/>
                    </a:ext>
                  </a:extLst>
                </a:gridCol>
              </a:tblGrid>
              <a:tr h="628249">
                <a:tc rowSpan="2">
                  <a:txBody>
                    <a:bodyPr/>
                    <a:lstStyle/>
                    <a:p>
                      <a:pPr algn="ctr"/>
                      <a:r>
                        <a:rPr lang="uz-Cyrl-UZ" sz="1800" b="1" dirty="0">
                          <a:solidFill>
                            <a:schemeClr val="tx1"/>
                          </a:solidFill>
                          <a:latin typeface="Times New Roman" panose="02020603050405020304" pitchFamily="18" charset="0"/>
                          <a:cs typeface="Times New Roman" panose="02020603050405020304" pitchFamily="18" charset="0"/>
                        </a:rPr>
                        <a:t>№</a:t>
                      </a:r>
                      <a:endParaRPr lang="en-US" sz="1800" b="1" dirty="0">
                        <a:solidFill>
                          <a:schemeClr val="tx1"/>
                        </a:solidFill>
                        <a:latin typeface="Times New Roman" panose="02020603050405020304" pitchFamily="18" charset="0"/>
                        <a:cs typeface="Times New Roman" panose="02020603050405020304" pitchFamily="18" charset="0"/>
                      </a:endParaRPr>
                    </a:p>
                  </a:txBody>
                  <a:tcPr anchor="ctr"/>
                </a:tc>
                <a:tc rowSpan="2">
                  <a:txBody>
                    <a:bodyPr/>
                    <a:lstStyle/>
                    <a:p>
                      <a:pPr algn="ctr"/>
                      <a:r>
                        <a:rPr lang="uz-Cyrl-UZ" sz="1800" b="1" noProof="0" dirty="0">
                          <a:solidFill>
                            <a:schemeClr val="tx1"/>
                          </a:solidFill>
                          <a:latin typeface="Times New Roman" panose="02020603050405020304" pitchFamily="18" charset="0"/>
                          <a:cs typeface="Times New Roman" panose="02020603050405020304" pitchFamily="18" charset="0"/>
                        </a:rPr>
                        <a:t>Босқичлар</a:t>
                      </a:r>
                    </a:p>
                  </a:txBody>
                  <a:tcPr anchor="ctr"/>
                </a:tc>
                <a:tc gridSpan="4">
                  <a:txBody>
                    <a:bodyPr/>
                    <a:lstStyle/>
                    <a:p>
                      <a:pPr algn="ctr"/>
                      <a:r>
                        <a:rPr lang="uz-Cyrl-UZ" sz="1800" b="1" noProof="0" dirty="0">
                          <a:solidFill>
                            <a:schemeClr val="tx1"/>
                          </a:solidFill>
                          <a:latin typeface="Times New Roman" panose="02020603050405020304" pitchFamily="18" charset="0"/>
                          <a:cs typeface="Times New Roman" panose="02020603050405020304" pitchFamily="18" charset="0"/>
                        </a:rPr>
                        <a:t>Сертификатлаш даражалари</a:t>
                      </a:r>
                    </a:p>
                  </a:txBody>
                  <a:tcPr anchor="ctr"/>
                </a:tc>
                <a:tc hMerge="1">
                  <a:txBody>
                    <a:bodyPr/>
                    <a:lstStyle/>
                    <a:p>
                      <a:endParaRPr lang="en-US" dirty="0">
                        <a:latin typeface="Times New Roman" panose="02020603050405020304" pitchFamily="18" charset="0"/>
                        <a:cs typeface="Times New Roman" panose="02020603050405020304" pitchFamily="18" charset="0"/>
                      </a:endParaRPr>
                    </a:p>
                  </a:txBody>
                  <a:tcPr/>
                </a:tc>
                <a:tc hMerge="1">
                  <a:txBody>
                    <a:bodyPr/>
                    <a:lstStyle/>
                    <a:p>
                      <a:endParaRPr lang="en-US" dirty="0">
                        <a:latin typeface="Times New Roman" panose="02020603050405020304" pitchFamily="18" charset="0"/>
                        <a:cs typeface="Times New Roman" panose="02020603050405020304" pitchFamily="18" charset="0"/>
                      </a:endParaRPr>
                    </a:p>
                  </a:txBody>
                  <a:tcPr/>
                </a:tc>
                <a:tc hMerge="1">
                  <a:txBody>
                    <a:bodyPr/>
                    <a:lstStyle/>
                    <a:p>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91668412"/>
                  </a:ext>
                </a:extLst>
              </a:tr>
              <a:tr h="423384">
                <a:tc vMerge="1">
                  <a:txBody>
                    <a:bodyPr/>
                    <a:lstStyle/>
                    <a:p>
                      <a:endParaRPr lang="en-US" dirty="0">
                        <a:latin typeface="Times New Roman" panose="02020603050405020304" pitchFamily="18" charset="0"/>
                        <a:cs typeface="Times New Roman" panose="02020603050405020304" pitchFamily="18" charset="0"/>
                      </a:endParaRPr>
                    </a:p>
                  </a:txBody>
                  <a:tcPr/>
                </a:tc>
                <a:tc vMerge="1">
                  <a:txBody>
                    <a:bodyPr/>
                    <a:lstStyle/>
                    <a:p>
                      <a:endParaRPr lang="en-US" dirty="0">
                        <a:latin typeface="Times New Roman" panose="02020603050405020304" pitchFamily="18" charset="0"/>
                        <a:cs typeface="Times New Roman" panose="02020603050405020304" pitchFamily="18" charset="0"/>
                      </a:endParaRPr>
                    </a:p>
                  </a:txBody>
                  <a:tcPr/>
                </a:tc>
                <a:tc>
                  <a:txBody>
                    <a:bodyPr/>
                    <a:lstStyle/>
                    <a:p>
                      <a:pPr algn="ctr"/>
                      <a:r>
                        <a:rPr lang="en-US" sz="1800" b="1" dirty="0">
                          <a:solidFill>
                            <a:schemeClr val="tx1"/>
                          </a:solidFill>
                          <a:latin typeface="Times New Roman" panose="02020603050405020304" pitchFamily="18" charset="0"/>
                          <a:cs typeface="Times New Roman" panose="02020603050405020304" pitchFamily="18" charset="0"/>
                        </a:rPr>
                        <a:t>A</a:t>
                      </a:r>
                    </a:p>
                  </a:txBody>
                  <a:tcPr anchor="ctr"/>
                </a:tc>
                <a:tc>
                  <a:txBody>
                    <a:bodyPr/>
                    <a:lstStyle/>
                    <a:p>
                      <a:pPr algn="ctr"/>
                      <a:r>
                        <a:rPr lang="en-US" sz="1800" b="1" dirty="0">
                          <a:solidFill>
                            <a:schemeClr val="tx1"/>
                          </a:solidFill>
                          <a:latin typeface="Times New Roman" panose="02020603050405020304" pitchFamily="18" charset="0"/>
                          <a:cs typeface="Times New Roman" panose="02020603050405020304" pitchFamily="18" charset="0"/>
                        </a:rPr>
                        <a:t>B</a:t>
                      </a:r>
                    </a:p>
                  </a:txBody>
                  <a:tcPr anchor="ctr"/>
                </a:tc>
                <a:tc>
                  <a:txBody>
                    <a:bodyPr/>
                    <a:lstStyle/>
                    <a:p>
                      <a:pPr algn="ctr"/>
                      <a:r>
                        <a:rPr lang="en-US" sz="1800" b="1" dirty="0">
                          <a:solidFill>
                            <a:schemeClr val="tx1"/>
                          </a:solidFill>
                          <a:latin typeface="Times New Roman" panose="02020603050405020304" pitchFamily="18" charset="0"/>
                          <a:cs typeface="Times New Roman" panose="02020603050405020304" pitchFamily="18" charset="0"/>
                        </a:rPr>
                        <a:t>C</a:t>
                      </a:r>
                    </a:p>
                  </a:txBody>
                  <a:tcPr anchor="ctr"/>
                </a:tc>
                <a:tc>
                  <a:txBody>
                    <a:bodyPr/>
                    <a:lstStyle/>
                    <a:p>
                      <a:pPr algn="ctr"/>
                      <a:r>
                        <a:rPr lang="en-US" sz="1800" b="1" dirty="0">
                          <a:solidFill>
                            <a:schemeClr val="tx1"/>
                          </a:solidFill>
                          <a:latin typeface="Times New Roman" panose="02020603050405020304" pitchFamily="18" charset="0"/>
                          <a:cs typeface="Times New Roman" panose="02020603050405020304" pitchFamily="18" charset="0"/>
                        </a:rPr>
                        <a:t>D</a:t>
                      </a:r>
                    </a:p>
                  </a:txBody>
                  <a:tcPr anchor="ctr"/>
                </a:tc>
                <a:extLst>
                  <a:ext uri="{0D108BD9-81ED-4DB2-BD59-A6C34878D82A}">
                    <a16:rowId xmlns:a16="http://schemas.microsoft.com/office/drawing/2014/main" val="44826281"/>
                  </a:ext>
                </a:extLst>
              </a:tr>
              <a:tr h="423384">
                <a:tc>
                  <a:txBody>
                    <a:bodyPr/>
                    <a:lstStyle/>
                    <a:p>
                      <a:pPr algn="ctr"/>
                      <a:r>
                        <a:rPr lang="uz-Cyrl-UZ" sz="1800" dirty="0">
                          <a:latin typeface="Times New Roman" panose="02020603050405020304" pitchFamily="18" charset="0"/>
                          <a:cs typeface="Times New Roman" panose="02020603050405020304" pitchFamily="18" charset="0"/>
                        </a:rPr>
                        <a:t>1</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noProof="0" dirty="0">
                          <a:latin typeface="Times New Roman" panose="02020603050405020304" pitchFamily="18" charset="0"/>
                          <a:cs typeface="Times New Roman" panose="02020603050405020304" pitchFamily="18" charset="0"/>
                        </a:rPr>
                        <a:t>Кириш ҳужжатларини тақдим этиш</a:t>
                      </a: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tc>
                <a:tc>
                  <a:txBody>
                    <a:bodyPr/>
                    <a:lstStyle/>
                    <a:p>
                      <a:pPr algn="ctr"/>
                      <a:endParaRPr lang="en-US" sz="1800" dirty="0">
                        <a:latin typeface="Times New Roman" panose="02020603050405020304" pitchFamily="18" charset="0"/>
                        <a:cs typeface="Times New Roman" panose="02020603050405020304" pitchFamily="18" charset="0"/>
                      </a:endParaRPr>
                    </a:p>
                  </a:txBody>
                  <a:tcPr/>
                </a:tc>
                <a:tc>
                  <a:txBody>
                    <a:bodyPr/>
                    <a:lstStyle/>
                    <a:p>
                      <a:pPr algn="ctr"/>
                      <a:endParaRPr lang="uz-Cyrl-UZ" sz="1800" dirty="0">
                        <a:latin typeface="Times New Roman" panose="02020603050405020304" pitchFamily="18" charset="0"/>
                        <a:cs typeface="Times New Roman" panose="02020603050405020304" pitchFamily="18" charset="0"/>
                      </a:endParaRPr>
                    </a:p>
                  </a:txBody>
                  <a:tcPr/>
                </a:tc>
                <a:tc>
                  <a:txBody>
                    <a:bodyPr/>
                    <a:lstStyle/>
                    <a:p>
                      <a:pPr algn="ct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80533894"/>
                  </a:ext>
                </a:extLst>
              </a:tr>
              <a:tr h="628249">
                <a:tc>
                  <a:txBody>
                    <a:bodyPr/>
                    <a:lstStyle/>
                    <a:p>
                      <a:pPr algn="ctr"/>
                      <a:r>
                        <a:rPr lang="uz-Cyrl-UZ" sz="1800" dirty="0">
                          <a:latin typeface="Times New Roman" panose="02020603050405020304" pitchFamily="18" charset="0"/>
                          <a:cs typeface="Times New Roman" panose="02020603050405020304" pitchFamily="18" charset="0"/>
                        </a:rPr>
                        <a:t>1.1</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noProof="0" dirty="0">
                          <a:latin typeface="Times New Roman" panose="02020603050405020304" pitchFamily="18" charset="0"/>
                          <a:cs typeface="Times New Roman" panose="02020603050405020304" pitchFamily="18" charset="0"/>
                        </a:rPr>
                        <a:t>Сертификатлаш божи тўланганлиги тўғрисидаги гувоҳнома</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57944590"/>
                  </a:ext>
                </a:extLst>
              </a:tr>
              <a:tr h="358999">
                <a:tc>
                  <a:txBody>
                    <a:bodyPr/>
                    <a:lstStyle/>
                    <a:p>
                      <a:pPr algn="ctr"/>
                      <a:r>
                        <a:rPr lang="uz-Cyrl-UZ" sz="1800" dirty="0">
                          <a:latin typeface="Times New Roman" panose="02020603050405020304" pitchFamily="18" charset="0"/>
                          <a:cs typeface="Times New Roman" panose="02020603050405020304" pitchFamily="18" charset="0"/>
                        </a:rPr>
                        <a:t>1.2</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b="0" noProof="0" dirty="0">
                          <a:latin typeface="Times New Roman" panose="02020603050405020304" pitchFamily="18" charset="0"/>
                          <a:cs typeface="Times New Roman" panose="02020603050405020304" pitchFamily="18" charset="0"/>
                        </a:rPr>
                        <a:t>Сертификатлаш учун ариза ва анкета</a:t>
                      </a: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951052456"/>
                  </a:ext>
                </a:extLst>
              </a:tr>
              <a:tr h="358999">
                <a:tc>
                  <a:txBody>
                    <a:bodyPr/>
                    <a:lstStyle/>
                    <a:p>
                      <a:pPr algn="ctr"/>
                      <a:r>
                        <a:rPr lang="uz-Cyrl-UZ" sz="1800" dirty="0">
                          <a:latin typeface="Times New Roman" panose="02020603050405020304" pitchFamily="18" charset="0"/>
                          <a:cs typeface="Times New Roman" panose="02020603050405020304" pitchFamily="18" charset="0"/>
                        </a:rPr>
                        <a:t>1.3</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noProof="0" dirty="0">
                          <a:latin typeface="Times New Roman" panose="02020603050405020304" pitchFamily="18" charset="0"/>
                          <a:cs typeface="Times New Roman" panose="02020603050405020304" pitchFamily="18" charset="0"/>
                        </a:rPr>
                        <a:t>Тўлдирилган ўз-ўзини баҳолаш шакли</a:t>
                      </a: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730313953"/>
                  </a:ext>
                </a:extLst>
              </a:tr>
              <a:tr h="358999">
                <a:tc>
                  <a:txBody>
                    <a:bodyPr/>
                    <a:lstStyle/>
                    <a:p>
                      <a:pPr algn="ctr"/>
                      <a:r>
                        <a:rPr lang="uz-Cyrl-UZ" sz="1800" dirty="0">
                          <a:latin typeface="Times New Roman" panose="02020603050405020304" pitchFamily="18" charset="0"/>
                          <a:cs typeface="Times New Roman" panose="02020603050405020304" pitchFamily="18" charset="0"/>
                        </a:rPr>
                        <a:t>1.4</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noProof="0" dirty="0">
                          <a:latin typeface="Times New Roman" panose="02020603050405020304" pitchFamily="18" charset="0"/>
                          <a:cs typeface="Times New Roman" panose="02020603050405020304" pitchFamily="18" charset="0"/>
                        </a:rPr>
                        <a:t>Тугалланган лойиҳалар рўйхати</a:t>
                      </a: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659675291"/>
                  </a:ext>
                </a:extLst>
              </a:tr>
              <a:tr h="358999">
                <a:tc>
                  <a:txBody>
                    <a:bodyPr/>
                    <a:lstStyle/>
                    <a:p>
                      <a:pPr algn="ctr"/>
                      <a:r>
                        <a:rPr lang="uz-Cyrl-UZ" sz="1800" dirty="0">
                          <a:latin typeface="Times New Roman" panose="02020603050405020304" pitchFamily="18" charset="0"/>
                          <a:cs typeface="Times New Roman" panose="02020603050405020304" pitchFamily="18" charset="0"/>
                        </a:rPr>
                        <a:t>2</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noProof="0" dirty="0">
                          <a:latin typeface="Times New Roman" panose="02020603050405020304" pitchFamily="18" charset="0"/>
                          <a:cs typeface="Times New Roman" panose="02020603050405020304" pitchFamily="18" charset="0"/>
                        </a:rPr>
                        <a:t>Семинарда иштирок этиш</a:t>
                      </a: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76594042"/>
                  </a:ext>
                </a:extLst>
              </a:tr>
              <a:tr h="358999">
                <a:tc>
                  <a:txBody>
                    <a:bodyPr/>
                    <a:lstStyle/>
                    <a:p>
                      <a:pPr algn="ctr"/>
                      <a:r>
                        <a:rPr lang="uz-Cyrl-UZ" sz="1800" dirty="0">
                          <a:latin typeface="Times New Roman" panose="02020603050405020304" pitchFamily="18" charset="0"/>
                          <a:cs typeface="Times New Roman" panose="02020603050405020304" pitchFamily="18" charset="0"/>
                        </a:rPr>
                        <a:t>3</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noProof="0" dirty="0">
                          <a:latin typeface="Times New Roman" panose="02020603050405020304" pitchFamily="18" charset="0"/>
                          <a:cs typeface="Times New Roman" panose="02020603050405020304" pitchFamily="18" charset="0"/>
                        </a:rPr>
                        <a:t>Лойиҳа ҳақида резюмени юбориш</a:t>
                      </a: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147749122"/>
                  </a:ext>
                </a:extLst>
              </a:tr>
              <a:tr h="358999">
                <a:tc>
                  <a:txBody>
                    <a:bodyPr/>
                    <a:lstStyle/>
                    <a:p>
                      <a:pPr algn="ctr"/>
                      <a:r>
                        <a:rPr lang="uz-Cyrl-UZ" sz="1800" dirty="0">
                          <a:latin typeface="Times New Roman" panose="02020603050405020304" pitchFamily="18" charset="0"/>
                          <a:cs typeface="Times New Roman" panose="02020603050405020304" pitchFamily="18" charset="0"/>
                        </a:rPr>
                        <a:t>4</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noProof="0" dirty="0">
                          <a:latin typeface="Times New Roman" panose="02020603050405020304" pitchFamily="18" charset="0"/>
                          <a:cs typeface="Times New Roman" panose="02020603050405020304" pitchFamily="18" charset="0"/>
                        </a:rPr>
                        <a:t>Лойиҳа ҳисоботини тақдим этиш</a:t>
                      </a: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033389616"/>
                  </a:ext>
                </a:extLst>
              </a:tr>
              <a:tr h="358999">
                <a:tc>
                  <a:txBody>
                    <a:bodyPr/>
                    <a:lstStyle/>
                    <a:p>
                      <a:pPr algn="ctr"/>
                      <a:r>
                        <a:rPr lang="uz-Cyrl-UZ" sz="1800" dirty="0">
                          <a:latin typeface="Times New Roman" panose="02020603050405020304" pitchFamily="18" charset="0"/>
                          <a:cs typeface="Times New Roman" panose="02020603050405020304" pitchFamily="18" charset="0"/>
                        </a:rPr>
                        <a:t>5</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noProof="0" dirty="0">
                          <a:latin typeface="Times New Roman" panose="02020603050405020304" pitchFamily="18" charset="0"/>
                          <a:cs typeface="Times New Roman" panose="02020603050405020304" pitchFamily="18" charset="0"/>
                        </a:rPr>
                        <a:t>Ёзма имтиҳон</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957495916"/>
                  </a:ext>
                </a:extLst>
              </a:tr>
              <a:tr h="358999">
                <a:tc>
                  <a:txBody>
                    <a:bodyPr/>
                    <a:lstStyle/>
                    <a:p>
                      <a:pPr algn="ctr"/>
                      <a:r>
                        <a:rPr lang="uz-Cyrl-UZ" sz="1800" dirty="0">
                          <a:latin typeface="Times New Roman" panose="02020603050405020304" pitchFamily="18" charset="0"/>
                          <a:cs typeface="Times New Roman" panose="02020603050405020304" pitchFamily="18" charset="0"/>
                        </a:rPr>
                        <a:t>6</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noProof="0" dirty="0">
                          <a:latin typeface="Times New Roman" panose="02020603050405020304" pitchFamily="18" charset="0"/>
                          <a:cs typeface="Times New Roman" panose="02020603050405020304" pitchFamily="18" charset="0"/>
                        </a:rPr>
                        <a:t>Интервю</a:t>
                      </a: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763605902"/>
                  </a:ext>
                </a:extLst>
              </a:tr>
              <a:tr h="358999">
                <a:tc>
                  <a:txBody>
                    <a:bodyPr/>
                    <a:lstStyle/>
                    <a:p>
                      <a:pPr algn="ctr"/>
                      <a:r>
                        <a:rPr lang="uz-Cyrl-UZ" sz="1800" dirty="0">
                          <a:latin typeface="Times New Roman" panose="02020603050405020304" pitchFamily="18" charset="0"/>
                          <a:cs typeface="Times New Roman" panose="02020603050405020304" pitchFamily="18" charset="0"/>
                        </a:rPr>
                        <a:t>7</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noProof="0" dirty="0">
                          <a:latin typeface="Times New Roman" panose="02020603050405020304" pitchFamily="18" charset="0"/>
                          <a:cs typeface="Times New Roman" panose="02020603050405020304" pitchFamily="18" charset="0"/>
                        </a:rPr>
                        <a:t>Сертификат топшириш маросими/ апелляция</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555944072"/>
                  </a:ext>
                </a:extLst>
              </a:tr>
              <a:tr h="423384">
                <a:tc>
                  <a:txBody>
                    <a:bodyPr/>
                    <a:lstStyle/>
                    <a:p>
                      <a:pPr algn="ctr"/>
                      <a:r>
                        <a:rPr lang="uz-Cyrl-UZ" sz="1800" dirty="0">
                          <a:latin typeface="Times New Roman" panose="02020603050405020304" pitchFamily="18" charset="0"/>
                          <a:cs typeface="Times New Roman" panose="02020603050405020304" pitchFamily="18" charset="0"/>
                        </a:rPr>
                        <a:t>8</a:t>
                      </a:r>
                      <a:endParaRPr lang="en-US" sz="1800" dirty="0">
                        <a:latin typeface="Times New Roman" panose="02020603050405020304" pitchFamily="18" charset="0"/>
                        <a:cs typeface="Times New Roman" panose="02020603050405020304" pitchFamily="18" charset="0"/>
                      </a:endParaRPr>
                    </a:p>
                  </a:txBody>
                  <a:tcPr anchor="ctr"/>
                </a:tc>
                <a:tc>
                  <a:txBody>
                    <a:bodyPr/>
                    <a:lstStyle/>
                    <a:p>
                      <a:pPr algn="just"/>
                      <a:r>
                        <a:rPr lang="uz-Cyrl-UZ" sz="1800" noProof="0" dirty="0">
                          <a:latin typeface="Times New Roman" panose="02020603050405020304" pitchFamily="18" charset="0"/>
                          <a:cs typeface="Times New Roman" panose="02020603050405020304" pitchFamily="18" charset="0"/>
                        </a:rPr>
                        <a:t>Қайта сертификатлаш</a:t>
                      </a:r>
                    </a:p>
                  </a:txBody>
                  <a:tcPr anchor="ctr"/>
                </a:tc>
                <a:tc>
                  <a:txBody>
                    <a:bodyPr/>
                    <a:lstStyle/>
                    <a:p>
                      <a:pPr algn="ctr"/>
                      <a:endParaRPr lang="en-US" sz="18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a:latin typeface="Times New Roman" panose="02020603050405020304" pitchFamily="18" charset="0"/>
                          <a:cs typeface="Times New Roman" panose="02020603050405020304" pitchFamily="18" charset="0"/>
                        </a:rPr>
                        <a:t>Х</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478676624"/>
                  </a:ext>
                </a:extLst>
              </a:tr>
            </a:tbl>
          </a:graphicData>
        </a:graphic>
      </p:graphicFrame>
    </p:spTree>
    <p:extLst>
      <p:ext uri="{BB962C8B-B14F-4D97-AF65-F5344CB8AC3E}">
        <p14:creationId xmlns:p14="http://schemas.microsoft.com/office/powerpoint/2010/main" val="177245841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1354" y="2764595"/>
            <a:ext cx="11629292" cy="1200329"/>
          </a:xfrm>
          <a:prstGeom prst="rect">
            <a:avLst/>
          </a:prstGeom>
        </p:spPr>
        <p:txBody>
          <a:bodyPr wrap="square">
            <a:spAutoFit/>
          </a:bodyPr>
          <a:lstStyle/>
          <a:p>
            <a:pPr algn="ctr">
              <a:tabLst>
                <a:tab pos="620713" algn="l"/>
              </a:tabLst>
            </a:pPr>
            <a:r>
              <a:rPr lang="uz-Cyrl-UZ" sz="2400" b="1" dirty="0">
                <a:solidFill>
                  <a:srgbClr val="FF0000"/>
                </a:solidFill>
                <a:latin typeface="Times New Roman" panose="02020603050405020304" pitchFamily="18" charset="0"/>
                <a:cs typeface="Times New Roman" panose="02020603050405020304" pitchFamily="18" charset="0"/>
              </a:rPr>
              <a:t>АМЕРИКА ЛОЙИҲА БОШҚАРУВИ ИНСТИТУТИ (</a:t>
            </a:r>
            <a:r>
              <a:rPr lang="en-US" sz="2400" b="1" dirty="0">
                <a:solidFill>
                  <a:srgbClr val="FF0000"/>
                </a:solidFill>
                <a:latin typeface="Times New Roman" panose="02020603050405020304" pitchFamily="18" charset="0"/>
                <a:cs typeface="Times New Roman" panose="02020603050405020304" pitchFamily="18" charset="0"/>
              </a:rPr>
              <a:t>PMI</a:t>
            </a:r>
            <a:r>
              <a:rPr lang="uz-Cyrl-UZ" sz="2400" b="1" dirty="0">
                <a:solidFill>
                  <a:srgbClr val="FF0000"/>
                </a:solidFill>
                <a:latin typeface="Times New Roman" panose="02020603050405020304" pitchFamily="18" charset="0"/>
                <a:cs typeface="Times New Roman" panose="02020603050405020304" pitchFamily="18" charset="0"/>
              </a:rPr>
              <a:t>) СТАНДАРТЛАРИГА МУВОФИҚ СЕРТИФИКАТЛАШ.</a:t>
            </a:r>
          </a:p>
          <a:p>
            <a:pPr indent="539750" algn="just">
              <a:tabLst>
                <a:tab pos="620713" algn="l"/>
              </a:tabLst>
            </a:pPr>
            <a:r>
              <a:rPr lang="en-US" sz="2400" dirty="0">
                <a:latin typeface="Times New Roman" panose="02020603050405020304" pitchFamily="18" charset="0"/>
                <a:cs typeface="Times New Roman" panose="02020603050405020304" pitchFamily="18" charset="0"/>
              </a:rPr>
              <a:t>PMI</a:t>
            </a:r>
            <a:r>
              <a:rPr lang="uz-Cyrl-UZ" sz="2400" dirty="0">
                <a:latin typeface="Times New Roman" panose="02020603050405020304" pitchFamily="18" charset="0"/>
                <a:cs typeface="Times New Roman" panose="02020603050405020304" pitchFamily="18" charset="0"/>
              </a:rPr>
              <a:t> сертификатлаш тизими </a:t>
            </a:r>
            <a:r>
              <a:rPr lang="en-US" sz="2400" dirty="0">
                <a:latin typeface="Times New Roman" panose="02020603050405020304" pitchFamily="18" charset="0"/>
                <a:cs typeface="Times New Roman" panose="02020603050405020304" pitchFamily="18" charset="0"/>
              </a:rPr>
              <a:t>PMBOK</a:t>
            </a:r>
            <a:r>
              <a:rPr lang="uz-Cyrl-UZ" sz="2400" dirty="0">
                <a:latin typeface="Times New Roman" panose="02020603050405020304" pitchFamily="18" charset="0"/>
                <a:cs typeface="Times New Roman" panose="02020603050405020304" pitchFamily="18" charset="0"/>
              </a:rPr>
              <a:t> стандартига асосланган.</a:t>
            </a:r>
          </a:p>
        </p:txBody>
      </p:sp>
      <p:sp>
        <p:nvSpPr>
          <p:cNvPr id="4" name="Прямоугольник 3"/>
          <p:cNvSpPr/>
          <p:nvPr/>
        </p:nvSpPr>
        <p:spPr>
          <a:xfrm>
            <a:off x="1101969" y="4181032"/>
            <a:ext cx="8159262" cy="87923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СЕРТИФИКАТЛАШ ДАРАЖАЛАРИ ҚУЙИДАГИ ЭЛЕМЕНТЛАРНИ ЎЗ ИЧИГА ОЛАДИ:</a:t>
            </a:r>
          </a:p>
        </p:txBody>
      </p:sp>
      <p:sp>
        <p:nvSpPr>
          <p:cNvPr id="5" name="Прямоугольник 4"/>
          <p:cNvSpPr/>
          <p:nvPr/>
        </p:nvSpPr>
        <p:spPr>
          <a:xfrm>
            <a:off x="293077" y="5435402"/>
            <a:ext cx="4056185" cy="1094349"/>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2000" b="1" dirty="0">
                <a:solidFill>
                  <a:schemeClr val="tx1"/>
                </a:solidFill>
                <a:latin typeface="Times New Roman" panose="02020603050405020304" pitchFamily="18" charset="0"/>
                <a:cs typeface="Times New Roman" panose="02020603050405020304" pitchFamily="18" charset="0"/>
              </a:rPr>
              <a:t>ПРОФЕССИОНАЛ ЛОЙИҲА МЕНЕЖЕРИ</a:t>
            </a: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4583723" y="5435401"/>
            <a:ext cx="4677508" cy="109435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2000" b="1" dirty="0">
                <a:solidFill>
                  <a:schemeClr val="tx1"/>
                </a:solidFill>
                <a:latin typeface="Times New Roman" panose="02020603050405020304" pitchFamily="18" charset="0"/>
                <a:cs typeface="Times New Roman" panose="02020603050405020304" pitchFamily="18" charset="0"/>
              </a:rPr>
              <a:t>ЛОЙИҲА БОШҚАРУВИ БЎЙИЧА СЕРТИФИКАТЛАНГАН ЁРДАМЧИ (</a:t>
            </a:r>
            <a:r>
              <a:rPr lang="en-US" sz="2000" b="1" dirty="0">
                <a:solidFill>
                  <a:schemeClr val="tx1"/>
                </a:solidFill>
                <a:latin typeface="Times New Roman" panose="02020603050405020304" pitchFamily="18" charset="0"/>
                <a:cs typeface="Times New Roman" panose="02020603050405020304" pitchFamily="18" charset="0"/>
              </a:rPr>
              <a:t>C</a:t>
            </a:r>
            <a:r>
              <a:rPr lang="ru-RU" sz="2000" b="1" dirty="0">
                <a:solidFill>
                  <a:schemeClr val="tx1"/>
                </a:solidFill>
                <a:latin typeface="Times New Roman" panose="02020603050405020304" pitchFamily="18" charset="0"/>
                <a:cs typeface="Times New Roman" panose="02020603050405020304" pitchFamily="18" charset="0"/>
              </a:rPr>
              <a:t>АПМ).</a:t>
            </a:r>
          </a:p>
        </p:txBody>
      </p:sp>
      <p:sp>
        <p:nvSpPr>
          <p:cNvPr id="7" name="Стрелка вниз 6"/>
          <p:cNvSpPr/>
          <p:nvPr/>
        </p:nvSpPr>
        <p:spPr>
          <a:xfrm>
            <a:off x="1758461" y="5105104"/>
            <a:ext cx="1125416" cy="2854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Стрелка вниз 7"/>
          <p:cNvSpPr/>
          <p:nvPr/>
        </p:nvSpPr>
        <p:spPr>
          <a:xfrm>
            <a:off x="5761892" y="5105104"/>
            <a:ext cx="1125416" cy="2854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Прямоугольник 2">
            <a:extLst>
              <a:ext uri="{FF2B5EF4-FFF2-40B4-BE49-F238E27FC236}">
                <a16:creationId xmlns:a16="http://schemas.microsoft.com/office/drawing/2014/main" id="{98A824DD-69F7-516D-7495-CFFA06EADF2E}"/>
              </a:ext>
            </a:extLst>
          </p:cNvPr>
          <p:cNvSpPr/>
          <p:nvPr/>
        </p:nvSpPr>
        <p:spPr>
          <a:xfrm>
            <a:off x="293077" y="269631"/>
            <a:ext cx="11535508" cy="2450123"/>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indent="539750" algn="ctr">
              <a:tabLst>
                <a:tab pos="620713" algn="l"/>
              </a:tabLst>
            </a:pPr>
            <a:r>
              <a:rPr lang="uz-Cyrl-UZ" sz="2400" dirty="0">
                <a:latin typeface="Times New Roman" panose="02020603050405020304" pitchFamily="18" charset="0"/>
                <a:cs typeface="Times New Roman" panose="02020603050405020304" pitchFamily="18" charset="0"/>
              </a:rPr>
              <a:t>Сертификатлаш </a:t>
            </a:r>
            <a:r>
              <a:rPr lang="en-US" sz="2400" dirty="0">
                <a:latin typeface="Times New Roman" panose="02020603050405020304" pitchFamily="18" charset="0"/>
                <a:cs typeface="Times New Roman" panose="02020603050405020304" pitchFamily="18" charset="0"/>
              </a:rPr>
              <a:t>IPMA</a:t>
            </a:r>
            <a:r>
              <a:rPr lang="uz-Cyrl-UZ" sz="2400" dirty="0">
                <a:latin typeface="Times New Roman" panose="02020603050405020304" pitchFamily="18" charset="0"/>
                <a:cs typeface="Times New Roman" panose="02020603050405020304" pitchFamily="18" charset="0"/>
              </a:rPr>
              <a:t>га аъзо мамлакатлардаги ваколатли сертификатлаштириш органлари томонидан амалга оширилади. Сертификатлаш </a:t>
            </a:r>
            <a:r>
              <a:rPr lang="en-US" sz="2400" dirty="0">
                <a:latin typeface="Times New Roman" panose="02020603050405020304" pitchFamily="18" charset="0"/>
                <a:cs typeface="Times New Roman" panose="02020603050405020304" pitchFamily="18" charset="0"/>
              </a:rPr>
              <a:t>ICB</a:t>
            </a:r>
            <a:r>
              <a:rPr lang="uz-Cyrl-UZ" sz="2400" dirty="0">
                <a:latin typeface="Times New Roman" panose="02020603050405020304" pitchFamily="18" charset="0"/>
                <a:cs typeface="Times New Roman" panose="02020603050405020304" pitchFamily="18" charset="0"/>
              </a:rPr>
              <a:t> асосида ҳам, </a:t>
            </a:r>
            <a:r>
              <a:rPr lang="en-US" sz="2400" dirty="0">
                <a:latin typeface="Times New Roman" panose="02020603050405020304" pitchFamily="18" charset="0"/>
                <a:cs typeface="Times New Roman" panose="02020603050405020304" pitchFamily="18" charset="0"/>
              </a:rPr>
              <a:t>IPMA</a:t>
            </a:r>
            <a:r>
              <a:rPr lang="uz-Cyrl-UZ" sz="2400" dirty="0">
                <a:latin typeface="Times New Roman" panose="02020603050405020304" pitchFamily="18" charset="0"/>
                <a:cs typeface="Times New Roman" panose="02020603050405020304" pitchFamily="18" charset="0"/>
              </a:rPr>
              <a:t> талабларига мувофиқ ишлаб чиқилган мутахассисларнинг малакасига қўйиладиган миллий талаблар асосида ҳам амалга оширилиши мумкин. </a:t>
            </a:r>
            <a:r>
              <a:rPr lang="en-US" sz="2400" dirty="0">
                <a:latin typeface="Times New Roman" panose="02020603050405020304" pitchFamily="18" charset="0"/>
                <a:cs typeface="Times New Roman" panose="02020603050405020304" pitchFamily="18" charset="0"/>
              </a:rPr>
              <a:t>IPMA</a:t>
            </a:r>
            <a:r>
              <a:rPr lang="uz-Cyrl-UZ" sz="2400" dirty="0">
                <a:latin typeface="Times New Roman" panose="02020603050405020304" pitchFamily="18" charset="0"/>
                <a:cs typeface="Times New Roman" panose="02020603050405020304" pitchFamily="18" charset="0"/>
              </a:rPr>
              <a:t> сертификатланган мутахассисларнинг умумий реестрини юритади ва бир мамлакатда берилган сертификатлар бошқа ҳар қандай мамлакатда амал қилишини таъминлайди.</a:t>
            </a:r>
            <a:endParaRPr lang="uz-Cyrl-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190300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1000" y="1441737"/>
            <a:ext cx="11429999" cy="2800767"/>
          </a:xfrm>
          <a:prstGeom prst="rect">
            <a:avLst/>
          </a:prstGeom>
        </p:spPr>
        <p:txBody>
          <a:bodyPr wrap="square">
            <a:spAutoFit/>
          </a:bodyPr>
          <a:lstStyle/>
          <a:p>
            <a:pPr indent="539750" algn="just"/>
            <a:r>
              <a:rPr lang="uz-Cyrl-UZ" sz="2200" dirty="0">
                <a:latin typeface="Times New Roman" panose="02020603050405020304" pitchFamily="18" charset="0"/>
                <a:cs typeface="Times New Roman" panose="02020603050405020304" pitchFamily="18" charset="0"/>
              </a:rPr>
              <a:t>ПЛМ сертификати лойиҳаларни бошқариш соҳасидаги назарий билимларни ва ушбу назарий билимларни қўллашда амалий тажрибани исботлашни талаб қилади.</a:t>
            </a:r>
          </a:p>
          <a:p>
            <a:pPr indent="539750" algn="just"/>
            <a:r>
              <a:rPr lang="uz-Cyrl-UZ" sz="2200" dirty="0">
                <a:latin typeface="Times New Roman" panose="02020603050405020304" pitchFamily="18" charset="0"/>
                <a:cs typeface="Times New Roman" panose="02020603050405020304" pitchFamily="18" charset="0"/>
              </a:rPr>
              <a:t>Ариза топшириш вақтида номзод қуйидаги мезонларга жавоб бериши керак: камида бакалавр даражасига эга бўлган олий маълумотга эга бўлиши ва бешта технологик гуруҳда лойиҳа бошқарувида камида 4500 соат ишлаган бўлиши керак. Тўлдирилган тажрибани тасдиқловчи шакллардаги соатлар сони 4500 соатгача қўшилиши керак ва лойиҳа санаси номзоднинг ариза беришдан олдинги олти йил ичида камида уч йиллик (бир-бирига мос келмайдиган 36 ой) лойиҳани бошқариш тажрибасига эга эканлигини кўрсатиши керак.</a:t>
            </a:r>
          </a:p>
        </p:txBody>
      </p:sp>
      <p:sp>
        <p:nvSpPr>
          <p:cNvPr id="6" name="Прямоугольник 5">
            <a:extLst>
              <a:ext uri="{FF2B5EF4-FFF2-40B4-BE49-F238E27FC236}">
                <a16:creationId xmlns:a16="http://schemas.microsoft.com/office/drawing/2014/main" id="{42F3B978-D4BC-45DA-A87B-CE663BF89AEB}"/>
              </a:ext>
            </a:extLst>
          </p:cNvPr>
          <p:cNvSpPr/>
          <p:nvPr/>
        </p:nvSpPr>
        <p:spPr>
          <a:xfrm>
            <a:off x="0" y="335541"/>
            <a:ext cx="12192000" cy="830997"/>
          </a:xfrm>
          <a:prstGeom prst="rect">
            <a:avLst/>
          </a:prstGeom>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Профессионал лойиҳа менежери (ПЛМ)</a:t>
            </a:r>
            <a:endParaRPr lang="en-US" sz="2400" b="1"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Project Management Professional, PMP</a:t>
            </a:r>
            <a:r>
              <a:rPr lang="uz-Cyrl-UZ" sz="2400" b="1" dirty="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1E55851C-1679-DD84-B997-03717460DDE0}"/>
              </a:ext>
            </a:extLst>
          </p:cNvPr>
          <p:cNvSpPr txBox="1"/>
          <p:nvPr/>
        </p:nvSpPr>
        <p:spPr>
          <a:xfrm>
            <a:off x="375138" y="4677398"/>
            <a:ext cx="8088925" cy="1785104"/>
          </a:xfrm>
          <a:prstGeom prst="rect">
            <a:avLst/>
          </a:prstGeom>
          <a:noFill/>
        </p:spPr>
        <p:txBody>
          <a:bodyPr wrap="square">
            <a:spAutoFit/>
          </a:bodyPr>
          <a:lstStyle/>
          <a:p>
            <a:pPr indent="539750" algn="ctr"/>
            <a:r>
              <a:rPr lang="uz-Cyrl-UZ" sz="2200" dirty="0">
                <a:latin typeface="Times New Roman" panose="02020603050405020304" pitchFamily="18" charset="0"/>
                <a:cs typeface="Times New Roman" panose="02020603050405020304" pitchFamily="18" charset="0"/>
              </a:rPr>
              <a:t>Агар ариза топшириш пайтида номзод олий маълумотга эга бўлмаса-да, лекин тўлиқ ўрта маълумот тўғрисидаги дипломга эга бўлса, у ариза беришдан олдинги саккиз йиллик даврда лойиҳани бошқариш соҳасида камида 7500 соат ишлаганлигини исботлаши керак.</a:t>
            </a:r>
          </a:p>
        </p:txBody>
      </p:sp>
    </p:spTree>
    <p:extLst>
      <p:ext uri="{BB962C8B-B14F-4D97-AF65-F5344CB8AC3E}">
        <p14:creationId xmlns:p14="http://schemas.microsoft.com/office/powerpoint/2010/main" val="293923457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86861" y="439901"/>
            <a:ext cx="11406554" cy="3046988"/>
          </a:xfrm>
          <a:prstGeom prst="rect">
            <a:avLst/>
          </a:prstGeom>
        </p:spPr>
        <p:txBody>
          <a:bodyPr wrap="square">
            <a:spAutoFit/>
          </a:bodyPr>
          <a:lstStyle/>
          <a:p>
            <a:pPr indent="539750" algn="just"/>
            <a:r>
              <a:rPr lang="uz-Cyrl-UZ" sz="2400" dirty="0">
                <a:latin typeface="Times New Roman" panose="02020603050405020304" pitchFamily="18" charset="0"/>
                <a:cs typeface="Times New Roman" panose="02020603050405020304" pitchFamily="18" charset="0"/>
              </a:rPr>
              <a:t>Номзод иштирок этган ҳар бир лойиҳа учун тажрибани тасдиқлашнинг алоҳида шакли тўлдирилади. Лойиҳа маълумотларига қўшимча равишда, ариза берувчи бир ёки бир нечта технологик гуруҳларда лойиҳага сарфланган соатларнинг тахминий сонини кўрсатиши керак (барча лойиҳалар йиғиндисида номзод барча жараён гуруҳларида тажрибага эга бўлиши керак). Ушбу тавсиф бешта асосий жараён (бошлаш, режалаштириш, бажариш, назорат қилиш, якунлаш) бўйича тузилган лойиҳа менежери сифатида ариза берувчи томонидан амалга оширилган муайян бошқарув процедуралари рўйхатини ўз ичига олиши керак.</a:t>
            </a:r>
          </a:p>
        </p:txBody>
      </p:sp>
      <p:sp>
        <p:nvSpPr>
          <p:cNvPr id="2" name="Прямоугольник: скругленные углы 1">
            <a:extLst>
              <a:ext uri="{FF2B5EF4-FFF2-40B4-BE49-F238E27FC236}">
                <a16:creationId xmlns:a16="http://schemas.microsoft.com/office/drawing/2014/main" id="{4FA08A73-635C-7663-0859-27A0F7F7A484}"/>
              </a:ext>
            </a:extLst>
          </p:cNvPr>
          <p:cNvSpPr/>
          <p:nvPr/>
        </p:nvSpPr>
        <p:spPr>
          <a:xfrm>
            <a:off x="468922" y="3821723"/>
            <a:ext cx="7959969" cy="2596376"/>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539750" algn="ctr"/>
            <a:r>
              <a:rPr lang="uz-Cyrl-UZ" sz="2400" dirty="0">
                <a:latin typeface="Times New Roman" panose="02020603050405020304" pitchFamily="18" charset="0"/>
                <a:cs typeface="Times New Roman" panose="02020603050405020304" pitchFamily="18" charset="0"/>
              </a:rPr>
              <a:t>Номзод, шунингдек, лойиҳа бошқаруви бўйича камида 35 соатлик тренингга эга бўлиши керак ва ўқиш санасидан қатъи назар, лойиҳа бошқаруви бўйича ҳар қандай тренингни кўрсатиши мумкин. Бундан ташқари, номзод имзолаши ва лойиҳа менежерининг ахлоқ кодексига риоя қилиши керак.</a:t>
            </a:r>
          </a:p>
        </p:txBody>
      </p:sp>
    </p:spTree>
    <p:extLst>
      <p:ext uri="{BB962C8B-B14F-4D97-AF65-F5344CB8AC3E}">
        <p14:creationId xmlns:p14="http://schemas.microsoft.com/office/powerpoint/2010/main" val="415030177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8270EFFE-472C-266F-E00A-8874E14E6D83}"/>
              </a:ext>
            </a:extLst>
          </p:cNvPr>
          <p:cNvSpPr/>
          <p:nvPr/>
        </p:nvSpPr>
        <p:spPr>
          <a:xfrm>
            <a:off x="3587261" y="299772"/>
            <a:ext cx="8182707" cy="2806844"/>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dirty="0">
                <a:latin typeface="Times New Roman" panose="02020603050405020304" pitchFamily="18" charset="0"/>
                <a:cs typeface="Times New Roman" panose="02020603050405020304" pitchFamily="18" charset="0"/>
              </a:rPr>
              <a:t>Номзод тўртта вариантдан тўғри жавобни танлаши керак. Саволларнинг аксарияти ПЛМ стандартлари (</a:t>
            </a:r>
            <a:r>
              <a:rPr lang="en-US" sz="2200" dirty="0">
                <a:latin typeface="Times New Roman" panose="02020603050405020304" pitchFamily="18" charset="0"/>
                <a:cs typeface="Times New Roman" panose="02020603050405020304" pitchFamily="18" charset="0"/>
              </a:rPr>
              <a:t>PMBOK</a:t>
            </a:r>
            <a:r>
              <a:rPr lang="uz-Cyrl-UZ" sz="2200" dirty="0">
                <a:latin typeface="Times New Roman" panose="02020603050405020304" pitchFamily="18" charset="0"/>
                <a:cs typeface="Times New Roman" panose="02020603050405020304" pitchFamily="18" charset="0"/>
              </a:rPr>
              <a:t>) ҳақида батафсил маълумотни талаб қилади. Бироқ, номзоддан амалий тажрибага эга бўлишни талаб қиладиган саволлар мавжуд. 2006 йилдан бошлаб имтиҳон рус тилида топширилиши мумкин. ПЛМ сифатида малакага эга бўлиш учун саволларнинг тахминан учдан икки қисмига тўғри жавоб берилиши керак.</a:t>
            </a:r>
            <a:endParaRPr lang="ru-RU" sz="2200" dirty="0"/>
          </a:p>
        </p:txBody>
      </p:sp>
      <p:sp>
        <p:nvSpPr>
          <p:cNvPr id="4" name="Прямоугольник: скругленные углы 3">
            <a:extLst>
              <a:ext uri="{FF2B5EF4-FFF2-40B4-BE49-F238E27FC236}">
                <a16:creationId xmlns:a16="http://schemas.microsoft.com/office/drawing/2014/main" id="{74EB5197-BEC9-EC83-431B-C8AFEA3D920E}"/>
              </a:ext>
            </a:extLst>
          </p:cNvPr>
          <p:cNvSpPr/>
          <p:nvPr/>
        </p:nvSpPr>
        <p:spPr>
          <a:xfrm>
            <a:off x="410308" y="3429000"/>
            <a:ext cx="8182707" cy="3058889"/>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dirty="0">
                <a:latin typeface="Times New Roman" panose="02020603050405020304" pitchFamily="18" charset="0"/>
                <a:cs typeface="Times New Roman" panose="02020603050405020304" pitchFamily="18" charset="0"/>
              </a:rPr>
              <a:t>ПЛМ мақомини олишнинг якуний босқичи номзоднинг лойиҳаларни бошқариш соҳасидаги билимларини объектив баҳолаш учун мўлжалланган имтиҳон-имтиҳондир. ПЛМ имтиҳони бутун дунё бўйлаб жойлашган халқаро Промет и</a:t>
            </a:r>
            <a:r>
              <a:rPr lang="en-US" sz="2200" dirty="0">
                <a:latin typeface="Times New Roman" panose="02020603050405020304" pitchFamily="18" charset="0"/>
                <a:cs typeface="Times New Roman" panose="02020603050405020304" pitchFamily="18" charset="0"/>
              </a:rPr>
              <a:t>c </a:t>
            </a:r>
            <a:r>
              <a:rPr lang="uz-Cyrl-UZ" sz="2200" dirty="0">
                <a:latin typeface="Times New Roman" panose="02020603050405020304" pitchFamily="18" charset="0"/>
                <a:cs typeface="Times New Roman" panose="02020603050405020304" pitchFamily="18" charset="0"/>
              </a:rPr>
              <a:t>марказларида ўтказилади. Россияда ҳозирда иккита шундай марказ мавжуд - Москва ва Санкт-Петербургда. Тўлиқ имтиҳонга 4 астрономик соат берилади, бу вақт давомида 200 та саволга жавоб бериш керак. </a:t>
            </a:r>
          </a:p>
        </p:txBody>
      </p:sp>
    </p:spTree>
    <p:extLst>
      <p:ext uri="{BB962C8B-B14F-4D97-AF65-F5344CB8AC3E}">
        <p14:creationId xmlns:p14="http://schemas.microsoft.com/office/powerpoint/2010/main" val="105477331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33537" y="168440"/>
            <a:ext cx="11737884" cy="2850488"/>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200" b="1" dirty="0">
                <a:solidFill>
                  <a:schemeClr val="tx1"/>
                </a:solidFill>
                <a:latin typeface="Times New Roman" panose="02020603050405020304" pitchFamily="18" charset="0"/>
                <a:cs typeface="Times New Roman" panose="02020603050405020304" pitchFamily="18" charset="0"/>
              </a:rPr>
              <a:t>ЛОЙИҲА БОШҚАРУВИ БЎЙИЧА СЕРТИФИКАТЛАНГАН ЁРДАМЧИ</a:t>
            </a:r>
            <a:r>
              <a:rPr lang="ru-RU" sz="2200" b="1" dirty="0">
                <a:solidFill>
                  <a:schemeClr val="tx1"/>
                </a:solidFill>
                <a:latin typeface="Times New Roman" panose="02020603050405020304" pitchFamily="18" charset="0"/>
                <a:cs typeface="Times New Roman" panose="02020603050405020304" pitchFamily="18" charset="0"/>
              </a:rPr>
              <a:t> </a:t>
            </a:r>
            <a:endParaRPr lang="en-US" sz="2200" b="1" dirty="0">
              <a:solidFill>
                <a:schemeClr val="tx1"/>
              </a:solidFill>
              <a:latin typeface="Times New Roman" panose="02020603050405020304" pitchFamily="18" charset="0"/>
              <a:cs typeface="Times New Roman" panose="02020603050405020304" pitchFamily="18" charset="0"/>
            </a:endParaRPr>
          </a:p>
          <a:p>
            <a:pPr algn="ctr"/>
            <a:r>
              <a:rPr lang="ru-RU" sz="2200" b="1" dirty="0">
                <a:solidFill>
                  <a:schemeClr val="tx1"/>
                </a:solidFill>
                <a:latin typeface="Times New Roman" panose="02020603050405020304" pitchFamily="18" charset="0"/>
                <a:cs typeface="Times New Roman" panose="02020603050405020304" pitchFamily="18" charset="0"/>
              </a:rPr>
              <a:t>(</a:t>
            </a:r>
            <a:r>
              <a:rPr lang="en-US" sz="2200" b="1" dirty="0">
                <a:solidFill>
                  <a:schemeClr val="tx1"/>
                </a:solidFill>
                <a:latin typeface="Times New Roman" panose="02020603050405020304" pitchFamily="18" charset="0"/>
                <a:cs typeface="Times New Roman" panose="02020603050405020304" pitchFamily="18" charset="0"/>
              </a:rPr>
              <a:t>Certified Associate in Project Management, CAPM</a:t>
            </a:r>
            <a:r>
              <a:rPr lang="ru-RU" sz="2200" b="1" dirty="0">
                <a:solidFill>
                  <a:schemeClr val="tx1"/>
                </a:solidFill>
                <a:latin typeface="Times New Roman" panose="02020603050405020304" pitchFamily="18" charset="0"/>
                <a:cs typeface="Times New Roman" panose="02020603050405020304" pitchFamily="18" charset="0"/>
              </a:rPr>
              <a:t>).</a:t>
            </a:r>
          </a:p>
          <a:p>
            <a:pPr indent="541338" algn="just"/>
            <a:r>
              <a:rPr lang="uz-Cyrl-UZ" sz="2200" dirty="0">
                <a:solidFill>
                  <a:schemeClr val="tx1"/>
                </a:solidFill>
                <a:latin typeface="Times New Roman" panose="02020603050405020304" pitchFamily="18" charset="0"/>
                <a:cs typeface="Times New Roman" panose="02020603050405020304" pitchFamily="18" charset="0"/>
              </a:rPr>
              <a:t>Ушбу сертификат лойиҳаларни бошқариш соҳасида билимга эга бўлган, аммо ҳали этарли амалий тажрибага эга бўлмаган мутахассислар учун мўлжалланган</a:t>
            </a:r>
            <a:r>
              <a:rPr lang="ru-RU" sz="2200" dirty="0">
                <a:solidFill>
                  <a:schemeClr val="tx1"/>
                </a:solidFill>
                <a:latin typeface="Times New Roman" panose="02020603050405020304" pitchFamily="18" charset="0"/>
                <a:cs typeface="Times New Roman" panose="02020603050405020304" pitchFamily="18" charset="0"/>
              </a:rPr>
              <a:t>. ЛБСЁ - </a:t>
            </a:r>
            <a:r>
              <a:rPr lang="uz-Cyrl-UZ" sz="2200" dirty="0">
                <a:solidFill>
                  <a:schemeClr val="tx1"/>
                </a:solidFill>
                <a:latin typeface="Times New Roman" panose="02020603050405020304" pitchFamily="18" charset="0"/>
                <a:cs typeface="Times New Roman" panose="02020603050405020304" pitchFamily="18" charset="0"/>
              </a:rPr>
              <a:t>асосий билимларни ва лойиҳаларни бошқариш воситалари ва усулларини лойиҳаларда қўллаш қобилиятини намойиш этган лойиҳаларни бошқариш амалиётчиси. Лойиҳа жамоаси аъзоси сифатида</a:t>
            </a:r>
            <a:r>
              <a:rPr lang="ru-RU" sz="2200" dirty="0">
                <a:solidFill>
                  <a:schemeClr val="tx1"/>
                </a:solidFill>
                <a:latin typeface="Times New Roman" panose="02020603050405020304" pitchFamily="18" charset="0"/>
                <a:cs typeface="Times New Roman" panose="02020603050405020304" pitchFamily="18" charset="0"/>
              </a:rPr>
              <a:t> ЛБСЁ</a:t>
            </a:r>
            <a:r>
              <a:rPr lang="en-US" sz="2200" dirty="0">
                <a:solidFill>
                  <a:schemeClr val="tx1"/>
                </a:solidFill>
                <a:latin typeface="Times New Roman" panose="02020603050405020304" pitchFamily="18" charset="0"/>
                <a:cs typeface="Times New Roman" panose="02020603050405020304" pitchFamily="18" charset="0"/>
              </a:rPr>
              <a:t> </a:t>
            </a:r>
            <a:r>
              <a:rPr lang="uz-Cyrl-UZ" sz="2200" dirty="0">
                <a:solidFill>
                  <a:schemeClr val="tx1"/>
                </a:solidFill>
                <a:latin typeface="Times New Roman" panose="02020603050405020304" pitchFamily="18" charset="0"/>
                <a:cs typeface="Times New Roman" panose="02020603050405020304" pitchFamily="18" charset="0"/>
              </a:rPr>
              <a:t>одатда лойиҳа бошқаруви бўйича кўпроқ тажрибали амалиётчилардан йўл-йўриқ, йўл-йўриқ ва тасдиқлашни сўрайди</a:t>
            </a:r>
            <a:r>
              <a:rPr lang="ru-RU" sz="2200" dirty="0">
                <a:solidFill>
                  <a:schemeClr val="tx1"/>
                </a:solidFill>
                <a:latin typeface="Times New Roman" panose="02020603050405020304" pitchFamily="18" charset="0"/>
                <a:cs typeface="Times New Roman" panose="02020603050405020304" pitchFamily="18" charset="0"/>
              </a:rPr>
              <a:t>.</a:t>
            </a:r>
          </a:p>
        </p:txBody>
      </p:sp>
      <p:sp>
        <p:nvSpPr>
          <p:cNvPr id="4" name="Прямоугольник 3"/>
          <p:cNvSpPr/>
          <p:nvPr/>
        </p:nvSpPr>
        <p:spPr>
          <a:xfrm>
            <a:off x="1186968" y="3240834"/>
            <a:ext cx="8049126" cy="56548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200" b="1" dirty="0">
                <a:solidFill>
                  <a:schemeClr val="tx1"/>
                </a:solidFill>
                <a:latin typeface="Times New Roman" panose="02020603050405020304" pitchFamily="18" charset="0"/>
                <a:cs typeface="Times New Roman" panose="02020603050405020304" pitchFamily="18" charset="0"/>
              </a:rPr>
              <a:t>ЛБСЁ</a:t>
            </a:r>
            <a:r>
              <a:rPr lang="ru-RU" sz="2200" b="1" dirty="0">
                <a:solidFill>
                  <a:schemeClr val="tx1"/>
                </a:solidFill>
                <a:latin typeface="Times New Roman" panose="02020603050405020304" pitchFamily="18" charset="0"/>
                <a:cs typeface="Times New Roman" panose="02020603050405020304" pitchFamily="18" charset="0"/>
              </a:rPr>
              <a:t> ОДАТДА ҚУЙИДАГИ ВАЗИФАЛАРНИ БАЖАРАДИ:</a:t>
            </a:r>
          </a:p>
        </p:txBody>
      </p:sp>
      <p:sp>
        <p:nvSpPr>
          <p:cNvPr id="5" name="Прямоугольник 4"/>
          <p:cNvSpPr/>
          <p:nvPr/>
        </p:nvSpPr>
        <p:spPr>
          <a:xfrm>
            <a:off x="1186968" y="4231524"/>
            <a:ext cx="8049126" cy="455739"/>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лойиҳани бошқариш режаларини баҳолашда ёрдам бериш;</a:t>
            </a:r>
          </a:p>
        </p:txBody>
      </p:sp>
      <p:sp>
        <p:nvSpPr>
          <p:cNvPr id="6" name="Прямоугольник 5"/>
          <p:cNvSpPr/>
          <p:nvPr/>
        </p:nvSpPr>
        <p:spPr>
          <a:xfrm>
            <a:off x="1186966" y="4803662"/>
            <a:ext cx="8049127" cy="455739"/>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самарадорлик кўрсаткичлари ва захираларини таклиф қилиш;</a:t>
            </a:r>
          </a:p>
        </p:txBody>
      </p:sp>
      <p:sp>
        <p:nvSpPr>
          <p:cNvPr id="7" name="Прямоугольник 6"/>
          <p:cNvSpPr/>
          <p:nvPr/>
        </p:nvSpPr>
        <p:spPr>
          <a:xfrm>
            <a:off x="1186967" y="5375800"/>
            <a:ext cx="8049127" cy="693453"/>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лойиҳага қўйиладиган талаблар, тахминлар ва чекловларни аниқлаштиришга ёрдам бериш;</a:t>
            </a:r>
          </a:p>
        </p:txBody>
      </p:sp>
      <p:sp>
        <p:nvSpPr>
          <p:cNvPr id="8" name="Прямоугольник 7"/>
          <p:cNvSpPr/>
          <p:nvPr/>
        </p:nvSpPr>
        <p:spPr>
          <a:xfrm>
            <a:off x="2185587" y="6185652"/>
            <a:ext cx="6051884" cy="45573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200" dirty="0">
                <a:solidFill>
                  <a:schemeClr val="tx1"/>
                </a:solidFill>
                <a:latin typeface="Times New Roman" panose="02020603050405020304" pitchFamily="18" charset="0"/>
                <a:cs typeface="Times New Roman" panose="02020603050405020304" pitchFamily="18" charset="0"/>
              </a:rPr>
              <a:t>маъмурий ва молиявий тугатишда ёрдам.</a:t>
            </a:r>
          </a:p>
        </p:txBody>
      </p:sp>
      <p:sp>
        <p:nvSpPr>
          <p:cNvPr id="9" name="Стрелка вниз 8"/>
          <p:cNvSpPr/>
          <p:nvPr/>
        </p:nvSpPr>
        <p:spPr>
          <a:xfrm>
            <a:off x="4399399" y="3854445"/>
            <a:ext cx="1624263" cy="34180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24897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28246" y="397475"/>
            <a:ext cx="11535508" cy="2800767"/>
          </a:xfrm>
          <a:prstGeom prst="rect">
            <a:avLst/>
          </a:prstGeom>
        </p:spPr>
        <p:txBody>
          <a:bodyPr wrap="square">
            <a:spAutoFit/>
          </a:bodyPr>
          <a:lstStyle/>
          <a:p>
            <a:pPr indent="539750" algn="just"/>
            <a:r>
              <a:rPr lang="ru-RU" sz="2200" dirty="0">
                <a:latin typeface="Times New Roman" panose="02020603050405020304" pitchFamily="18" charset="0"/>
                <a:cs typeface="Times New Roman" panose="02020603050405020304" pitchFamily="18" charset="0"/>
              </a:rPr>
              <a:t>ЛБСЁ</a:t>
            </a:r>
            <a:r>
              <a:rPr lang="en-US" sz="2200" dirty="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даражасига эга бўлиш учун номзод </a:t>
            </a:r>
            <a:r>
              <a:rPr lang="en-US" sz="2200" dirty="0">
                <a:latin typeface="Times New Roman" panose="02020603050405020304" pitchFamily="18" charset="0"/>
                <a:cs typeface="Times New Roman" panose="02020603050405020304" pitchFamily="18" charset="0"/>
              </a:rPr>
              <a:t>PMI</a:t>
            </a:r>
            <a:r>
              <a:rPr lang="uz-Cyrl-UZ" sz="2200" dirty="0">
                <a:latin typeface="Times New Roman" panose="02020603050405020304" pitchFamily="18" charset="0"/>
                <a:cs typeface="Times New Roman" panose="02020603050405020304" pitchFamily="18" charset="0"/>
              </a:rPr>
              <a:t> таълим ва тажриба талабларига жавоб бериши ва лойиҳа бошқаруви бўйича тегишли даражадаги тушунча ва билимларни намойиш қилиши керак, чунки Сертификатланган лойиҳа бошқаруви профессионал даражаси имтиҳонидан далолат беради. Имтиҳон шакли бўйича ПЛМ имтиҳонига ўхшайди, лекин 150 саволдан иборат ва 3 соат давом этади.</a:t>
            </a:r>
          </a:p>
          <a:p>
            <a:pPr indent="539750" algn="just"/>
            <a:r>
              <a:rPr lang="uz-Cyrl-UZ" sz="2200" dirty="0">
                <a:latin typeface="Times New Roman" panose="02020603050405020304" pitchFamily="18" charset="0"/>
                <a:cs typeface="Times New Roman" panose="02020603050405020304" pitchFamily="18" charset="0"/>
              </a:rPr>
              <a:t>Ариза топшириш вақтида ариза берувчи қуйидаги талабларга жавоб бериши керак: камида бакалавр даражасига эга бўлган олий маълумотга эга бўлиши ва бешта технологик гуруҳда лойиҳа бошқаруви бўйича камида 1500 соат иш стажига эга бўлиши. </a:t>
            </a:r>
            <a:endParaRPr lang="en-US" sz="2200"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052957AC-9325-85EA-601C-081B80FF5EB4}"/>
              </a:ext>
            </a:extLst>
          </p:cNvPr>
          <p:cNvSpPr/>
          <p:nvPr/>
        </p:nvSpPr>
        <p:spPr>
          <a:xfrm>
            <a:off x="328246" y="3659759"/>
            <a:ext cx="8440616" cy="259666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indent="539750" algn="just"/>
            <a:r>
              <a:rPr lang="uz-Cyrl-UZ" sz="2200" dirty="0">
                <a:latin typeface="Times New Roman" panose="02020603050405020304" pitchFamily="18" charset="0"/>
                <a:cs typeface="Times New Roman" panose="02020603050405020304" pitchFamily="18" charset="0"/>
              </a:rPr>
              <a:t>Агар ариза топшириш вақтида номзод олий маълумотга эга бўлмаса-да, лекин тўлиқ ўрта маълумот тўғрисидаги дипломга эга бўлса, у ариза беришдан олдинги уч йил ичида лойиҳани бошқариш соҳасида камида 2500 соат ишлаганлигини исботлаши керак. Шунингдек, номзод лойиҳа бошқаруви бўйича камида 23 соат тренингга эга бўлиши керак. </a:t>
            </a:r>
            <a:r>
              <a:rPr lang="en-US" sz="2200" dirty="0">
                <a:latin typeface="Times New Roman" panose="02020603050405020304" pitchFamily="18" charset="0"/>
                <a:cs typeface="Times New Roman" panose="02020603050405020304" pitchFamily="18" charset="0"/>
              </a:rPr>
              <a:t>PMI</a:t>
            </a:r>
            <a:r>
              <a:rPr lang="uz-Cyrl-UZ" sz="2200" dirty="0">
                <a:latin typeface="Times New Roman" panose="02020603050405020304" pitchFamily="18" charset="0"/>
                <a:cs typeface="Times New Roman" panose="02020603050405020304" pitchFamily="18" charset="0"/>
              </a:rPr>
              <a:t> энди дастурларни бошқариш бўйича мутахассислар учун сертификатлашни жорий қилди.</a:t>
            </a:r>
            <a:endParaRPr lang="ru-RU" sz="2200" dirty="0"/>
          </a:p>
        </p:txBody>
      </p:sp>
    </p:spTree>
    <p:extLst>
      <p:ext uri="{BB962C8B-B14F-4D97-AF65-F5344CB8AC3E}">
        <p14:creationId xmlns:p14="http://schemas.microsoft.com/office/powerpoint/2010/main" val="427572869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801035"/>
            <a:ext cx="12192000" cy="1077218"/>
          </a:xfrm>
          <a:prstGeom prst="rect">
            <a:avLst/>
          </a:prstGeom>
        </p:spPr>
        <p:txBody>
          <a:bodyPr wrap="square">
            <a:spAutoFit/>
          </a:bodyPr>
          <a:lstStyle/>
          <a:p>
            <a:pPr algn="ctr"/>
            <a:r>
              <a:rPr lang="en-US" sz="3200" b="1" dirty="0">
                <a:latin typeface="Times New Roman" panose="02020603050405020304" pitchFamily="18" charset="0"/>
                <a:cs typeface="Times New Roman" panose="02020603050405020304" pitchFamily="18" charset="0"/>
              </a:rPr>
              <a:t>ЛОЙИҲАЛАРНИ БОШҚАРИШ СОҲАСИДАГИ ТАШКИЛОТЛАРНИНГ </a:t>
            </a:r>
            <a:r>
              <a:rPr lang="uz-Cyrl-UZ" sz="3200" b="1" dirty="0">
                <a:latin typeface="Times New Roman" panose="02020603050405020304" pitchFamily="18" charset="0"/>
                <a:cs typeface="Times New Roman" panose="02020603050405020304" pitchFamily="18" charset="0"/>
              </a:rPr>
              <a:t>Е</a:t>
            </a:r>
            <a:r>
              <a:rPr lang="en-US" sz="3200" b="1" dirty="0">
                <a:latin typeface="Times New Roman" panose="02020603050405020304" pitchFamily="18" charset="0"/>
                <a:cs typeface="Times New Roman" panose="02020603050405020304" pitchFamily="18" charset="0"/>
              </a:rPr>
              <a:t>ТУКЛИГИНИ БАҲОЛАШ</a:t>
            </a:r>
          </a:p>
        </p:txBody>
      </p:sp>
    </p:spTree>
    <p:extLst>
      <p:ext uri="{BB962C8B-B14F-4D97-AF65-F5344CB8AC3E}">
        <p14:creationId xmlns:p14="http://schemas.microsoft.com/office/powerpoint/2010/main" val="355603842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753600" cy="5486400"/>
          </a:xfrm>
          <a:prstGeom prst="rect">
            <a:avLst/>
          </a:prstGeom>
        </p:spPr>
      </p:pic>
      <p:sp>
        <p:nvSpPr>
          <p:cNvPr id="2" name="Прямоугольник 1">
            <a:extLst>
              <a:ext uri="{FF2B5EF4-FFF2-40B4-BE49-F238E27FC236}">
                <a16:creationId xmlns:a16="http://schemas.microsoft.com/office/drawing/2014/main" id="{A85B3354-6546-44D6-B9A9-CCA5480AC52D}"/>
              </a:ext>
            </a:extLst>
          </p:cNvPr>
          <p:cNvSpPr/>
          <p:nvPr/>
        </p:nvSpPr>
        <p:spPr>
          <a:xfrm>
            <a:off x="0" y="5486400"/>
            <a:ext cx="9753600" cy="338554"/>
          </a:xfrm>
          <a:prstGeom prst="rect">
            <a:avLst/>
          </a:prstGeom>
        </p:spPr>
        <p:txBody>
          <a:bodyPr wrap="square">
            <a:spAutoFit/>
          </a:bodyPr>
          <a:lstStyle/>
          <a:p>
            <a:pPr algn="ctr"/>
            <a:r>
              <a:rPr lang="uz-Cyrl-UZ" sz="1600" dirty="0">
                <a:solidFill>
                  <a:srgbClr val="FF0000"/>
                </a:solidFill>
                <a:latin typeface="Times New Roman" panose="02020603050405020304" pitchFamily="18" charset="0"/>
                <a:cs typeface="Times New Roman" panose="02020603050405020304" pitchFamily="18" charset="0"/>
              </a:rPr>
              <a:t>Манба: Суюнов Д.Х., Холбаев Б.А. Лойиҳа бошқаруви: услуб ва стандартлар. Ўқув қўлланма. 2021. – 208 б.</a:t>
            </a:r>
          </a:p>
        </p:txBody>
      </p:sp>
    </p:spTree>
    <p:extLst>
      <p:ext uri="{BB962C8B-B14F-4D97-AF65-F5344CB8AC3E}">
        <p14:creationId xmlns:p14="http://schemas.microsoft.com/office/powerpoint/2010/main" val="172769798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81000" y="241788"/>
            <a:ext cx="11430000" cy="3785652"/>
          </a:xfrm>
          <a:prstGeom prst="rect">
            <a:avLst/>
          </a:prstGeom>
        </p:spPr>
        <p:txBody>
          <a:bodyPr wrap="square">
            <a:spAutoFit/>
          </a:bodyPr>
          <a:lstStyle/>
          <a:p>
            <a:pPr indent="539750" algn="just"/>
            <a:r>
              <a:rPr lang="uz-Cyrl-UZ" sz="2400" dirty="0">
                <a:latin typeface="Times New Roman" panose="02020603050405020304" pitchFamily="18" charset="0"/>
                <a:cs typeface="Times New Roman" panose="02020603050405020304" pitchFamily="18" charset="0"/>
              </a:rPr>
              <a:t>Халқаро лойиҳаларни бошқариш ассоциацияси (</a:t>
            </a:r>
            <a:r>
              <a:rPr lang="en-US" sz="2400" dirty="0">
                <a:latin typeface="Times New Roman" panose="02020603050405020304" pitchFamily="18" charset="0"/>
                <a:cs typeface="Times New Roman" panose="02020603050405020304" pitchFamily="18" charset="0"/>
              </a:rPr>
              <a:t>IPMA</a:t>
            </a:r>
            <a:r>
              <a:rPr lang="uz-Cyrl-UZ" sz="2400" dirty="0">
                <a:latin typeface="Times New Roman" panose="02020603050405020304" pitchFamily="18" charset="0"/>
                <a:cs typeface="Times New Roman" panose="02020603050405020304" pitchFamily="18" charset="0"/>
              </a:rPr>
              <a:t>) ташкилотлар учун </a:t>
            </a:r>
            <a:r>
              <a:rPr lang="en-US" sz="2400" dirty="0">
                <a:latin typeface="Times New Roman" panose="02020603050405020304" pitchFamily="18" charset="0"/>
                <a:cs typeface="Times New Roman" panose="02020603050405020304" pitchFamily="18" charset="0"/>
              </a:rPr>
              <a:t>DELTA</a:t>
            </a:r>
            <a:r>
              <a:rPr lang="uz-Cyrl-UZ" sz="2400" dirty="0">
                <a:latin typeface="Times New Roman" panose="02020603050405020304" pitchFamily="18" charset="0"/>
                <a:cs typeface="Times New Roman" panose="02020603050405020304" pitchFamily="18" charset="0"/>
              </a:rPr>
              <a:t> лойиҳаларни бошқариш этуклик моделини ишлаб чиқди. Ушбу модел лойиҳани бошқариш соҳасидаги ташкилий компетенция концепциясига асосланган бўлиб, у нафақат компания ходимлари ва менежерларининг лойиҳани бошқариш соҳасидаги индивидуал ваколатларини, балки лойиҳаларни бошқариш тизимини таҳлил қилишни ҳам ўз ичига олади. компанияда яратилган, шу жумладан номоддий активлар ва қадриятлар. </a:t>
            </a:r>
            <a:r>
              <a:rPr lang="en-US" sz="2400" dirty="0">
                <a:latin typeface="Times New Roman" panose="02020603050405020304" pitchFamily="18" charset="0"/>
                <a:cs typeface="Times New Roman" panose="02020603050405020304" pitchFamily="18" charset="0"/>
              </a:rPr>
              <a:t>DELTA</a:t>
            </a:r>
            <a:r>
              <a:rPr lang="uz-Cyrl-UZ" sz="2400" dirty="0">
                <a:latin typeface="Times New Roman" panose="02020603050405020304" pitchFamily="18" charset="0"/>
                <a:cs typeface="Times New Roman" panose="02020603050405020304" pitchFamily="18" charset="0"/>
              </a:rPr>
              <a:t> модели учта модулдан иборат: </a:t>
            </a:r>
            <a:r>
              <a:rPr lang="en-US" sz="2400" dirty="0">
                <a:latin typeface="Times New Roman" panose="02020603050405020304" pitchFamily="18" charset="0"/>
                <a:cs typeface="Times New Roman" panose="02020603050405020304" pitchFamily="18" charset="0"/>
              </a:rPr>
              <a:t>I</a:t>
            </a:r>
            <a:r>
              <a:rPr lang="uz-Cyrl-UZ" sz="2400" dirty="0">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Индивидуаллар</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a:t>
            </a:r>
            <a:r>
              <a:rPr lang="uz-Cyrl-UZ" sz="2400" dirty="0">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Лойиҳалар</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О – </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Ташкилот</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Ташкилот учта модулнинг ҳар бири ва улар ўртасидаги муносабатларни баҳолаш асосида лойиҳа бошқаруви этуклиги учун баҳоланади.</a:t>
            </a:r>
          </a:p>
        </p:txBody>
      </p:sp>
      <p:sp>
        <p:nvSpPr>
          <p:cNvPr id="4" name="Прямоугольник 3">
            <a:extLst>
              <a:ext uri="{FF2B5EF4-FFF2-40B4-BE49-F238E27FC236}">
                <a16:creationId xmlns:a16="http://schemas.microsoft.com/office/drawing/2014/main" id="{D32C69F0-B05F-A8E9-BF34-C19EE9B0A88F}"/>
              </a:ext>
            </a:extLst>
          </p:cNvPr>
          <p:cNvSpPr/>
          <p:nvPr/>
        </p:nvSpPr>
        <p:spPr>
          <a:xfrm>
            <a:off x="380999" y="4086055"/>
            <a:ext cx="8516815" cy="247154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539750" algn="ctr"/>
            <a:r>
              <a:rPr lang="en-US" sz="2200" dirty="0">
                <a:latin typeface="Times New Roman" panose="02020603050405020304" pitchFamily="18" charset="0"/>
                <a:cs typeface="Times New Roman" panose="02020603050405020304" pitchFamily="18" charset="0"/>
              </a:rPr>
              <a:t>I</a:t>
            </a:r>
            <a:r>
              <a:rPr lang="uz-Cyrl-UZ" sz="2200" dirty="0">
                <a:latin typeface="Times New Roman" panose="02020603050405020304" pitchFamily="18" charset="0"/>
                <a:cs typeface="Times New Roman" panose="02020603050405020304" pitchFamily="18" charset="0"/>
              </a:rPr>
              <a:t> модул </a:t>
            </a:r>
            <a:r>
              <a:rPr lang="en-US" sz="2200" dirty="0">
                <a:latin typeface="Times New Roman" panose="02020603050405020304" pitchFamily="18" charset="0"/>
                <a:cs typeface="Times New Roman" panose="02020603050405020304" pitchFamily="18" charset="0"/>
              </a:rPr>
              <a:t>ISB</a:t>
            </a:r>
            <a:r>
              <a:rPr lang="uz-Cyrl-UZ" sz="2200" dirty="0">
                <a:latin typeface="Times New Roman" panose="02020603050405020304" pitchFamily="18" charset="0"/>
                <a:cs typeface="Times New Roman" panose="02020603050405020304" pitchFamily="18" charset="0"/>
              </a:rPr>
              <a:t> 3.0 стандартига асосланади, у ходимларнинг малакасига қўйиладиган талабларни белгилайди. Компанияда сертификатланган лойиҳа менежерларининг мавжудлиги ташкилотнинг этуклик даражасининг муҳим таркибий қисмидир. </a:t>
            </a:r>
            <a:r>
              <a:rPr lang="en-US" sz="2200" dirty="0">
                <a:latin typeface="Times New Roman" panose="02020603050405020304" pitchFamily="18" charset="0"/>
                <a:cs typeface="Times New Roman" panose="02020603050405020304" pitchFamily="18" charset="0"/>
              </a:rPr>
              <a:t>DELTA</a:t>
            </a:r>
            <a:r>
              <a:rPr lang="uz-Cyrl-UZ" sz="2200" dirty="0">
                <a:latin typeface="Times New Roman" panose="02020603050405020304" pitchFamily="18" charset="0"/>
                <a:cs typeface="Times New Roman" panose="02020603050405020304" pitchFamily="18" charset="0"/>
              </a:rPr>
              <a:t> талаблари компания ходимлари (раҳбарлар ва лойиҳа гуруҳлари аъзолари) ишлаб чиқилган сўровнома асосида ўз-ўзини баҳолашни ўтказиши мумкинлигини англатади.</a:t>
            </a:r>
          </a:p>
        </p:txBody>
      </p:sp>
    </p:spTree>
    <p:extLst>
      <p:ext uri="{BB962C8B-B14F-4D97-AF65-F5344CB8AC3E}">
        <p14:creationId xmlns:p14="http://schemas.microsoft.com/office/powerpoint/2010/main" val="25928914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323B1D9C-E6BA-01DA-87E1-1A0B0FEA9E06}"/>
              </a:ext>
            </a:extLst>
          </p:cNvPr>
          <p:cNvSpPr/>
          <p:nvPr/>
        </p:nvSpPr>
        <p:spPr>
          <a:xfrm>
            <a:off x="2895599" y="445478"/>
            <a:ext cx="8850923" cy="1723292"/>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en-US" sz="2400" dirty="0">
                <a:latin typeface="Times New Roman" panose="02020603050405020304" pitchFamily="18" charset="0"/>
                <a:cs typeface="Times New Roman" panose="02020603050405020304" pitchFamily="18" charset="0"/>
              </a:rPr>
              <a:t>P</a:t>
            </a:r>
            <a:r>
              <a:rPr lang="uz-Cyrl-UZ" sz="2400" dirty="0">
                <a:latin typeface="Times New Roman" panose="02020603050405020304" pitchFamily="18" charset="0"/>
                <a:cs typeface="Times New Roman" panose="02020603050405020304" pitchFamily="18" charset="0"/>
              </a:rPr>
              <a:t> модули компания лойиҳаларини бошқариш сифатини ва натижаларга эришиш даражасини баҳолашга имкон беради. Ушбу модул учун баҳолаш </a:t>
            </a:r>
            <a:r>
              <a:rPr lang="en-US" sz="2400" dirty="0">
                <a:latin typeface="Times New Roman" panose="02020603050405020304" pitchFamily="18" charset="0"/>
                <a:cs typeface="Times New Roman" panose="02020603050405020304" pitchFamily="18" charset="0"/>
              </a:rPr>
              <a:t>IPMA Project Excellence</a:t>
            </a:r>
            <a:r>
              <a:rPr lang="uz-Cyrl-UZ" sz="2400" dirty="0">
                <a:latin typeface="Times New Roman" panose="02020603050405020304" pitchFamily="18" charset="0"/>
                <a:cs typeface="Times New Roman" panose="02020603050405020304" pitchFamily="18" charset="0"/>
              </a:rPr>
              <a:t> лойиҳасини баҳолаш моделига асосланади.</a:t>
            </a:r>
            <a:endParaRPr lang="ru-RU" sz="2400" dirty="0"/>
          </a:p>
        </p:txBody>
      </p:sp>
      <p:sp>
        <p:nvSpPr>
          <p:cNvPr id="4" name="Прямоугольник 3">
            <a:extLst>
              <a:ext uri="{FF2B5EF4-FFF2-40B4-BE49-F238E27FC236}">
                <a16:creationId xmlns:a16="http://schemas.microsoft.com/office/drawing/2014/main" id="{FAF62E1E-3901-8246-FC9D-9336AF06C141}"/>
              </a:ext>
            </a:extLst>
          </p:cNvPr>
          <p:cNvSpPr/>
          <p:nvPr/>
        </p:nvSpPr>
        <p:spPr>
          <a:xfrm>
            <a:off x="468923" y="2543907"/>
            <a:ext cx="8850923" cy="386861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539750" algn="just"/>
            <a:r>
              <a:rPr lang="en-US" sz="2400" dirty="0">
                <a:latin typeface="Times New Roman" panose="02020603050405020304" pitchFamily="18" charset="0"/>
                <a:cs typeface="Times New Roman" panose="02020603050405020304" pitchFamily="18" charset="0"/>
              </a:rPr>
              <a:t>O </a:t>
            </a:r>
            <a:r>
              <a:rPr lang="ru-RU" sz="2400" dirty="0">
                <a:latin typeface="Times New Roman" panose="02020603050405020304" pitchFamily="18" charset="0"/>
                <a:cs typeface="Times New Roman" panose="02020603050405020304" pitchFamily="18" charset="0"/>
              </a:rPr>
              <a:t>модули </a:t>
            </a:r>
            <a:r>
              <a:rPr lang="uz-Cyrl-UZ" sz="2400" dirty="0">
                <a:latin typeface="Times New Roman" panose="02020603050405020304" pitchFamily="18" charset="0"/>
                <a:cs typeface="Times New Roman" panose="02020603050405020304" pitchFamily="18" charset="0"/>
              </a:rPr>
              <a:t>лойиҳани бошқариш соҳасидаги ташкилотнинг умумий компетенциясини баҳолаш учун мўлжалланган, шу жумладан стратегия билан алоқа, бошқарувнинг юқори даражасидаги лойиҳаларни бошқариш, лойиҳаларни бошқариш маданияти, режалаштириш, қарор қабул қилиш, таҳлил қилиш ва ҳисобот бериш жараёнлари, билимларни тўплаш. тизими, бошқарув тизимининг лойиҳаларини амалга ошириш билан боғлиқ лойиҳаларни бошқариш соҳаларида кадрларни танлаш ва ривожлантириш тизими</a:t>
            </a:r>
            <a:r>
              <a:rPr lang="ru-RU" sz="2400" dirty="0">
                <a:latin typeface="Times New Roman" panose="02020603050405020304" pitchFamily="18" charset="0"/>
                <a:cs typeface="Times New Roman" panose="02020603050405020304" pitchFamily="18" charset="0"/>
              </a:rPr>
              <a:t>. Ушбу </a:t>
            </a:r>
            <a:r>
              <a:rPr lang="uz-Cyrl-UZ" sz="2400" dirty="0">
                <a:latin typeface="Times New Roman" panose="02020603050405020304" pitchFamily="18" charset="0"/>
                <a:cs typeface="Times New Roman" panose="02020603050405020304" pitchFamily="18" charset="0"/>
              </a:rPr>
              <a:t>баҳолаш мустақил </a:t>
            </a:r>
            <a:r>
              <a:rPr lang="en-US" sz="2400" dirty="0">
                <a:latin typeface="Times New Roman" panose="02020603050405020304" pitchFamily="18" charset="0"/>
                <a:cs typeface="Times New Roman" panose="02020603050405020304" pitchFamily="18" charset="0"/>
              </a:rPr>
              <a:t>IPMA </a:t>
            </a:r>
            <a:r>
              <a:rPr lang="uz-Cyrl-UZ" sz="2400" dirty="0">
                <a:latin typeface="Times New Roman" panose="02020603050405020304" pitchFamily="18" charset="0"/>
                <a:cs typeface="Times New Roman" panose="02020603050405020304" pitchFamily="18" charset="0"/>
              </a:rPr>
              <a:t>баҳоловчилари томонидан амалга оширилади</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61550833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E7B6AB0-D8A9-DE85-278D-C868182A2049}"/>
              </a:ext>
            </a:extLst>
          </p:cNvPr>
          <p:cNvSpPr/>
          <p:nvPr/>
        </p:nvSpPr>
        <p:spPr>
          <a:xfrm>
            <a:off x="515815" y="1066800"/>
            <a:ext cx="11160370" cy="3024554"/>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400" dirty="0">
                <a:latin typeface="Times New Roman" panose="02020603050405020304" pitchFamily="18" charset="0"/>
                <a:cs typeface="Times New Roman" panose="02020603050405020304" pitchFamily="18" charset="0"/>
              </a:rPr>
              <a:t>IPMA</a:t>
            </a:r>
            <a:r>
              <a:rPr lang="uz-Cyrl-UZ"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DELTA</a:t>
            </a:r>
            <a:r>
              <a:rPr lang="uz-Cyrl-UZ" sz="2400" dirty="0">
                <a:latin typeface="Times New Roman" panose="02020603050405020304" pitchFamily="18" charset="0"/>
                <a:cs typeface="Times New Roman" panose="02020603050405020304" pitchFamily="18" charset="0"/>
              </a:rPr>
              <a:t> баҳолаш ва сертификатлаш тизими мамлакатимиз компаниялари ва давлат идораларида чуқур қизиқиш уйғотди. Баъзи компаниялар аллақачон сертификатлашдан ўтган. Ушбу сертификатлаш лойиҳаларни бошқариш усулларини ишлаб чиқиш ва амалиётда қўллашга янги туртки бериши кутилмоқда, чунки у компанияларга лойиҳаларни бошқариш соҳасида ўзларининг этуклик ҳолатини яхлит ва объектив таҳлил қилиш, уларнинг ўзаро боғлиқлигини аниқлаш имконини беради.</a:t>
            </a:r>
          </a:p>
        </p:txBody>
      </p:sp>
    </p:spTree>
    <p:extLst>
      <p:ext uri="{BB962C8B-B14F-4D97-AF65-F5344CB8AC3E}">
        <p14:creationId xmlns:p14="http://schemas.microsoft.com/office/powerpoint/2010/main" val="8963487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6169" y="1010593"/>
            <a:ext cx="11359661" cy="3477875"/>
          </a:xfrm>
          <a:prstGeom prst="rect">
            <a:avLst/>
          </a:prstGeom>
        </p:spPr>
        <p:txBody>
          <a:bodyPr wrap="square">
            <a:spAutoFit/>
          </a:bodyPr>
          <a:lstStyle/>
          <a:p>
            <a:pPr algn="ctr"/>
            <a:r>
              <a:rPr lang="en-US" sz="2200" b="1" dirty="0">
                <a:latin typeface="Times New Roman" panose="02020603050405020304" pitchFamily="18" charset="0"/>
                <a:cs typeface="Times New Roman" panose="02020603050405020304" pitchFamily="18" charset="0"/>
              </a:rPr>
              <a:t>OPM</a:t>
            </a:r>
            <a:r>
              <a:rPr lang="uz-Cyrl-UZ" sz="2200" b="1" dirty="0">
                <a:latin typeface="Times New Roman" panose="02020603050405020304" pitchFamily="18" charset="0"/>
                <a:cs typeface="Times New Roman" panose="02020603050405020304" pitchFamily="18" charset="0"/>
              </a:rPr>
              <a:t>3</a:t>
            </a:r>
            <a:r>
              <a:rPr lang="en-US" sz="2200" b="1" dirty="0">
                <a:latin typeface="Times New Roman" panose="02020603050405020304" pitchFamily="18" charset="0"/>
                <a:cs typeface="Times New Roman" panose="02020603050405020304" pitchFamily="18" charset="0"/>
              </a:rPr>
              <a:t> (Organizational Project Management Maturity Model)</a:t>
            </a:r>
            <a:r>
              <a:rPr lang="uz-Cyrl-UZ" sz="2200" b="1" dirty="0">
                <a:latin typeface="Times New Roman" panose="02020603050405020304" pitchFamily="18" charset="0"/>
                <a:cs typeface="Times New Roman" panose="02020603050405020304" pitchFamily="18" charset="0"/>
              </a:rPr>
              <a:t>.</a:t>
            </a:r>
            <a:endParaRPr lang="en-US" sz="2200" b="1" dirty="0">
              <a:latin typeface="Times New Roman" panose="02020603050405020304" pitchFamily="18" charset="0"/>
              <a:cs typeface="Times New Roman" panose="02020603050405020304" pitchFamily="18" charset="0"/>
            </a:endParaRPr>
          </a:p>
          <a:p>
            <a:pPr algn="ctr"/>
            <a:endParaRPr lang="en-US" sz="2200"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Америка Лойиҳа бошқаруви институти (</a:t>
            </a:r>
            <a:r>
              <a:rPr lang="en-US" sz="2200" dirty="0">
                <a:latin typeface="Times New Roman" panose="02020603050405020304" pitchFamily="18" charset="0"/>
                <a:cs typeface="Times New Roman" panose="02020603050405020304" pitchFamily="18" charset="0"/>
              </a:rPr>
              <a:t>PMI</a:t>
            </a:r>
            <a:r>
              <a:rPr lang="uz-Cyrl-UZ" sz="2200" dirty="0">
                <a:latin typeface="Times New Roman" panose="02020603050405020304" pitchFamily="18" charset="0"/>
                <a:cs typeface="Times New Roman" panose="02020603050405020304" pitchFamily="18" charset="0"/>
              </a:rPr>
              <a:t>) шунингдек, </a:t>
            </a:r>
            <a:r>
              <a:rPr lang="en-US" sz="2200" dirty="0">
                <a:latin typeface="Times New Roman" panose="02020603050405020304" pitchFamily="18" charset="0"/>
                <a:cs typeface="Times New Roman" panose="02020603050405020304" pitchFamily="18" charset="0"/>
              </a:rPr>
              <a:t>OPM</a:t>
            </a:r>
            <a:r>
              <a:rPr lang="uz-Cyrl-UZ" sz="2200" dirty="0">
                <a:latin typeface="Times New Roman" panose="02020603050405020304" pitchFamily="18" charset="0"/>
                <a:cs typeface="Times New Roman" panose="02020603050405020304" pitchFamily="18" charset="0"/>
              </a:rPr>
              <a:t>3 лойиҳаларини бошқариш соҳасида ташкилотнинг этуклигини баҳолаш учун ўз моделини таклиф этади. </a:t>
            </a:r>
            <a:r>
              <a:rPr lang="en-US" sz="2200" dirty="0">
                <a:latin typeface="Times New Roman" panose="02020603050405020304" pitchFamily="18" charset="0"/>
                <a:cs typeface="Times New Roman" panose="02020603050405020304" pitchFamily="18" charset="0"/>
              </a:rPr>
              <a:t>OPM</a:t>
            </a:r>
            <a:r>
              <a:rPr lang="uz-Cyrl-UZ" sz="2200" dirty="0">
                <a:latin typeface="Times New Roman" panose="02020603050405020304" pitchFamily="18" charset="0"/>
                <a:cs typeface="Times New Roman" panose="02020603050405020304" pitchFamily="18" charset="0"/>
              </a:rPr>
              <a:t>3 лойиҳаларни бошқариш соҳасидаги </a:t>
            </a:r>
            <a:r>
              <a:rPr lang="en-US" sz="2200" dirty="0">
                <a:latin typeface="Times New Roman" panose="02020603050405020304" pitchFamily="18" charset="0"/>
                <a:cs typeface="Times New Roman" panose="02020603050405020304" pitchFamily="18" charset="0"/>
              </a:rPr>
              <a:t>“</a:t>
            </a:r>
            <a:r>
              <a:rPr lang="uz-Cyrl-UZ" sz="2200" dirty="0">
                <a:latin typeface="Times New Roman" panose="02020603050405020304" pitchFamily="18" charset="0"/>
                <a:cs typeface="Times New Roman" panose="02020603050405020304" pitchFamily="18" charset="0"/>
              </a:rPr>
              <a:t>энг яхши тажрибалар</a:t>
            </a:r>
            <a:r>
              <a:rPr lang="en-US" sz="2200" dirty="0">
                <a:latin typeface="Times New Roman" panose="02020603050405020304" pitchFamily="18" charset="0"/>
                <a:cs typeface="Times New Roman" panose="02020603050405020304" pitchFamily="18" charset="0"/>
              </a:rPr>
              <a:t>”</a:t>
            </a:r>
            <a:r>
              <a:rPr lang="uz-Cyrl-UZ" sz="2200" dirty="0">
                <a:latin typeface="Times New Roman" panose="02020603050405020304" pitchFamily="18" charset="0"/>
                <a:cs typeface="Times New Roman" panose="02020603050405020304" pitchFamily="18" charset="0"/>
              </a:rPr>
              <a:t> бўйича билим базасини ва ушбу амалиётларни қўллаш нуқтаи назаридан ташкилотнинг ҳолатини баҳолаш учун сўровномани ўз ичига олади. Билимлар базаси лойиҳалар, дастурлар ва лойиҳа портфелларини бошқариш учун </a:t>
            </a:r>
            <a:r>
              <a:rPr lang="en-US" sz="2200" dirty="0">
                <a:latin typeface="Times New Roman" panose="02020603050405020304" pitchFamily="18" charset="0"/>
                <a:cs typeface="Times New Roman" panose="02020603050405020304" pitchFamily="18" charset="0"/>
              </a:rPr>
              <a:t>PMI</a:t>
            </a:r>
            <a:r>
              <a:rPr lang="uz-Cyrl-UZ" sz="2200" dirty="0">
                <a:latin typeface="Times New Roman" panose="02020603050405020304" pitchFamily="18" charset="0"/>
                <a:cs typeface="Times New Roman" panose="02020603050405020304" pitchFamily="18" charset="0"/>
              </a:rPr>
              <a:t> стандартларига асосланади. Ушбу моделга асосланиб, ташкилот ўз-ўзини баҳолашни амалга ошириши ва ўз лойиҳаларини бошқариш тизимини ишлаб чиқиш режасини ишлаб чиқиши мумкин.</a:t>
            </a:r>
          </a:p>
        </p:txBody>
      </p:sp>
    </p:spTree>
    <p:extLst>
      <p:ext uri="{BB962C8B-B14F-4D97-AF65-F5344CB8AC3E}">
        <p14:creationId xmlns:p14="http://schemas.microsoft.com/office/powerpoint/2010/main" val="193912450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1355" y="261989"/>
            <a:ext cx="11535507" cy="4339650"/>
          </a:xfrm>
          <a:prstGeom prst="rect">
            <a:avLst/>
          </a:prstGeom>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НАЗОРАТ</a:t>
            </a:r>
            <a:r>
              <a:rPr lang="en-US" sz="2400" b="1" dirty="0">
                <a:latin typeface="Times New Roman" panose="02020603050405020304" pitchFamily="18" charset="0"/>
                <a:cs typeface="Times New Roman" panose="02020603050405020304" pitchFamily="18" charset="0"/>
              </a:rPr>
              <a:t> </a:t>
            </a:r>
            <a:r>
              <a:rPr lang="uz-Cyrl-UZ" sz="2400" b="1" dirty="0">
                <a:latin typeface="Times New Roman" panose="02020603050405020304" pitchFamily="18" charset="0"/>
                <a:cs typeface="Times New Roman" panose="02020603050405020304" pitchFamily="18" charset="0"/>
              </a:rPr>
              <a:t>САВОЛЛАРИ</a:t>
            </a:r>
          </a:p>
          <a:p>
            <a:pPr algn="ctr"/>
            <a:endParaRPr lang="uz-Cyrl-UZ" sz="1200" b="1"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1. Лойиҳа бошқаруви фанининг ривожланишининг асосий тенденциялари қандай?</a:t>
            </a:r>
          </a:p>
          <a:p>
            <a:pPr algn="just"/>
            <a:r>
              <a:rPr lang="uz-Cyrl-UZ" sz="2400" dirty="0">
                <a:latin typeface="Times New Roman" panose="02020603050405020304" pitchFamily="18" charset="0"/>
                <a:cs typeface="Times New Roman" panose="02020603050405020304" pitchFamily="18" charset="0"/>
              </a:rPr>
              <a:t>2. Лойиҳани бошқариш доираси қандай кенгаймоқда?</a:t>
            </a:r>
          </a:p>
          <a:p>
            <a:pPr algn="just"/>
            <a:r>
              <a:rPr lang="uz-Cyrl-UZ" sz="2400" dirty="0">
                <a:latin typeface="Times New Roman" panose="02020603050405020304" pitchFamily="18" charset="0"/>
                <a:cs typeface="Times New Roman" panose="02020603050405020304" pitchFamily="18" charset="0"/>
              </a:rPr>
              <a:t>3. Лойиҳа менежерининг роли қандай ўзгаради?</a:t>
            </a:r>
          </a:p>
          <a:p>
            <a:pPr algn="just"/>
            <a:r>
              <a:rPr lang="uz-Cyrl-UZ" sz="2400" dirty="0">
                <a:latin typeface="Times New Roman" panose="02020603050405020304" pitchFamily="18" charset="0"/>
                <a:cs typeface="Times New Roman" panose="02020603050405020304" pitchFamily="18" charset="0"/>
              </a:rPr>
              <a:t>4. Лойиҳа бошқаруви соҳасидаги қандай касбий уюшмаларни биласиз?</a:t>
            </a:r>
          </a:p>
          <a:p>
            <a:pPr algn="just"/>
            <a:r>
              <a:rPr lang="uz-Cyrl-UZ" sz="2400" dirty="0">
                <a:latin typeface="Times New Roman" panose="02020603050405020304" pitchFamily="18" charset="0"/>
                <a:cs typeface="Times New Roman" panose="02020603050405020304" pitchFamily="18" charset="0"/>
              </a:rPr>
              <a:t>5. Лойиҳа бошқаруви соҳасидаги профессионал уюшмаларнинг асосий мақсад ва вазифалари нималардан иборат?</a:t>
            </a:r>
          </a:p>
          <a:p>
            <a:pPr algn="just"/>
            <a:r>
              <a:rPr lang="uz-Cyrl-UZ" sz="2400" dirty="0">
                <a:latin typeface="Times New Roman" panose="02020603050405020304" pitchFamily="18" charset="0"/>
                <a:cs typeface="Times New Roman" panose="02020603050405020304" pitchFamily="18" charset="0"/>
              </a:rPr>
              <a:t>6. Лойиҳа бошқаруви сертификатларининг асосий турлари қандай? Уларнинг фарқлари нимада?</a:t>
            </a:r>
          </a:p>
          <a:p>
            <a:pPr algn="just"/>
            <a:r>
              <a:rPr lang="uz-Cyrl-UZ" sz="2400" dirty="0">
                <a:latin typeface="Times New Roman" panose="02020603050405020304" pitchFamily="18" charset="0"/>
                <a:cs typeface="Times New Roman" panose="02020603050405020304" pitchFamily="18" charset="0"/>
              </a:rPr>
              <a:t>7. Лойиҳа бошқаруви соҳасидаги ташкилотларнинг этуклигини баҳолашнинг асосий моделлари қандай. Ушбу моделлар томонидан қандай параметрлар баҳоланади?</a:t>
            </a:r>
          </a:p>
        </p:txBody>
      </p:sp>
    </p:spTree>
    <p:extLst>
      <p:ext uri="{BB962C8B-B14F-4D97-AF65-F5344CB8AC3E}">
        <p14:creationId xmlns:p14="http://schemas.microsoft.com/office/powerpoint/2010/main" val="97333820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52"/>
          <p:cNvSpPr txBox="1">
            <a:spLocks noGrp="1"/>
          </p:cNvSpPr>
          <p:nvPr>
            <p:ph type="title"/>
          </p:nvPr>
        </p:nvSpPr>
        <p:spPr>
          <a:xfrm>
            <a:off x="879231" y="142387"/>
            <a:ext cx="10515600" cy="46721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Times New Roman"/>
              <a:buNone/>
            </a:pPr>
            <a:r>
              <a:rPr lang="uz-Cyrl-UZ" sz="2800" b="1" dirty="0">
                <a:latin typeface="Times New Roman"/>
                <a:ea typeface="Times New Roman"/>
                <a:cs typeface="Times New Roman"/>
                <a:sym typeface="Times New Roman"/>
              </a:rPr>
              <a:t>ФОЙДАЛАНИЛГАН АДАБИЁТЛАР РЎЙХАТИ</a:t>
            </a:r>
            <a:endParaRPr sz="2800" b="1" dirty="0">
              <a:latin typeface="Times New Roman"/>
              <a:ea typeface="Times New Roman"/>
              <a:cs typeface="Times New Roman"/>
              <a:sym typeface="Times New Roman"/>
            </a:endParaRPr>
          </a:p>
        </p:txBody>
      </p:sp>
      <p:sp>
        <p:nvSpPr>
          <p:cNvPr id="584" name="Google Shape;584;p52"/>
          <p:cNvSpPr/>
          <p:nvPr/>
        </p:nvSpPr>
        <p:spPr>
          <a:xfrm>
            <a:off x="386862" y="609600"/>
            <a:ext cx="11488615" cy="39702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uz-Cyrl-UZ" sz="1800" dirty="0">
                <a:solidFill>
                  <a:schemeClr val="dk1"/>
                </a:solidFill>
                <a:latin typeface="Times New Roman"/>
                <a:ea typeface="Times New Roman"/>
                <a:cs typeface="Times New Roman"/>
                <a:sym typeface="Times New Roman"/>
              </a:rPr>
              <a:t>1. Суюнов Д.Х., Холбаев Б.А. Лойиҳа бошқаруви: услуб ва стандартлар. Ўқув қўлланма. 2021. – 208 б.</a:t>
            </a:r>
            <a:endParaRPr dirty="0"/>
          </a:p>
          <a:p>
            <a:pPr marL="0" marR="0" lvl="0" indent="0" algn="just" rtl="0">
              <a:spcBef>
                <a:spcPts val="0"/>
              </a:spcBef>
              <a:spcAft>
                <a:spcPts val="0"/>
              </a:spcAft>
              <a:buNone/>
            </a:pPr>
            <a:r>
              <a:rPr lang="uz-Cyrl-UZ" sz="1800" dirty="0">
                <a:solidFill>
                  <a:schemeClr val="dk1"/>
                </a:solidFill>
                <a:latin typeface="Times New Roman"/>
                <a:ea typeface="Times New Roman"/>
                <a:cs typeface="Times New Roman"/>
                <a:sym typeface="Times New Roman"/>
              </a:rPr>
              <a:t>2. Harold Kerzner PMI. Project ManageMent. A Systems Approach to Planning, Scheduling, and Controlling Published by John Wiley &amp; Sons, Inc., Hoboken, New Jersey. Published simultaneously in Canada, 2017, p. 840</a:t>
            </a:r>
            <a:endParaRPr dirty="0"/>
          </a:p>
          <a:p>
            <a:pPr marL="0" marR="0" lvl="0" indent="0" algn="just" rtl="0">
              <a:spcBef>
                <a:spcPts val="0"/>
              </a:spcBef>
              <a:spcAft>
                <a:spcPts val="0"/>
              </a:spcAft>
              <a:buNone/>
            </a:pPr>
            <a:r>
              <a:rPr lang="uz-Cyrl-UZ" sz="1800" dirty="0">
                <a:solidFill>
                  <a:schemeClr val="dk1"/>
                </a:solidFill>
                <a:latin typeface="Times New Roman"/>
                <a:ea typeface="Times New Roman"/>
                <a:cs typeface="Times New Roman"/>
                <a:sym typeface="Times New Roman"/>
              </a:rPr>
              <a:t>3. Joseph W. Weiss, Robert K. Wysocki, «Пять стадий управления проектом. Практическое руко-водство по планированию и реализации» -http://financepro.ru</a:t>
            </a:r>
            <a:endParaRPr sz="180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uz-Cyrl-UZ" sz="1800" dirty="0">
                <a:solidFill>
                  <a:schemeClr val="dk1"/>
                </a:solidFill>
                <a:latin typeface="Times New Roman"/>
                <a:ea typeface="Times New Roman"/>
                <a:cs typeface="Times New Roman"/>
                <a:sym typeface="Times New Roman"/>
              </a:rPr>
              <a:t>4. Rohrbeck R. Corporate Foresight. Towards a Maturity Model for the Future Orientation of a Firm // Springer-Verlag Berlin Heidelberg,  2011. – 220</a:t>
            </a:r>
            <a:endParaRPr dirty="0"/>
          </a:p>
          <a:p>
            <a:pPr marL="0" marR="0" lvl="0" indent="0" algn="just" rtl="0">
              <a:spcBef>
                <a:spcPts val="0"/>
              </a:spcBef>
              <a:spcAft>
                <a:spcPts val="0"/>
              </a:spcAft>
              <a:buNone/>
            </a:pPr>
            <a:r>
              <a:rPr lang="uz-Cyrl-UZ" sz="1800" dirty="0">
                <a:solidFill>
                  <a:schemeClr val="dk1"/>
                </a:solidFill>
                <a:latin typeface="Times New Roman"/>
                <a:ea typeface="Times New Roman"/>
                <a:cs typeface="Times New Roman"/>
                <a:sym typeface="Times New Roman"/>
              </a:rPr>
              <a:t>5. A Guide to the Project Management Body of Knowledge (PMBOK® Guide) – Seventh Edition and The Standard for Project Management (ENGLISH) Seventh edition</a:t>
            </a:r>
            <a:endParaRPr dirty="0"/>
          </a:p>
          <a:p>
            <a:pPr marL="0" marR="0" lvl="0" indent="0" algn="just" rtl="0">
              <a:spcBef>
                <a:spcPts val="0"/>
              </a:spcBef>
              <a:spcAft>
                <a:spcPts val="0"/>
              </a:spcAft>
              <a:buNone/>
            </a:pPr>
            <a:r>
              <a:rPr lang="uz-Cyrl-UZ" sz="1800" dirty="0">
                <a:solidFill>
                  <a:schemeClr val="dk1"/>
                </a:solidFill>
                <a:latin typeface="Times New Roman"/>
                <a:ea typeface="Times New Roman"/>
                <a:cs typeface="Times New Roman"/>
                <a:sym typeface="Times New Roman"/>
              </a:rPr>
              <a:t>6. Harvard Business Review Project Management Handbook: How to Launch, Lead, and Sponsor Successful Projects (HBR Handbooks) Paperback – October 19, 2021.</a:t>
            </a:r>
            <a:endParaRPr lang="en-US" sz="180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dirty="0">
                <a:solidFill>
                  <a:schemeClr val="dk1"/>
                </a:solidFill>
                <a:latin typeface="Times New Roman"/>
                <a:cs typeface="Times New Roman"/>
                <a:sym typeface="Times New Roman"/>
              </a:rPr>
              <a:t>7. IPMA’s Certification and Training Badges are out! July 2021. https://ipma.world/news/ipmas-certification-badges-are-out/</a:t>
            </a:r>
          </a:p>
          <a:p>
            <a:pPr marL="0" marR="0" lvl="0" indent="0" algn="just" rtl="0">
              <a:spcBef>
                <a:spcPts val="0"/>
              </a:spcBef>
              <a:spcAft>
                <a:spcPts val="0"/>
              </a:spcAft>
              <a:buNone/>
            </a:pPr>
            <a:r>
              <a:rPr lang="en-US" sz="1800" dirty="0">
                <a:solidFill>
                  <a:schemeClr val="dk1"/>
                </a:solidFill>
                <a:latin typeface="Times New Roman"/>
                <a:ea typeface="Times New Roman"/>
                <a:cs typeface="Times New Roman"/>
                <a:sym typeface="Times New Roman"/>
              </a:rPr>
              <a:t>8</a:t>
            </a:r>
            <a:r>
              <a:rPr lang="uz-Cyrl-UZ" sz="1800" dirty="0">
                <a:solidFill>
                  <a:schemeClr val="dk1"/>
                </a:solidFill>
                <a:latin typeface="Times New Roman"/>
                <a:ea typeface="Times New Roman"/>
                <a:cs typeface="Times New Roman"/>
                <a:sym typeface="Times New Roman"/>
              </a:rPr>
              <a:t>. Разу М.Л. Управление проектом. Основы проектного управления: учебник.- М.:КНОРУС, 2006. - 768 с.</a:t>
            </a:r>
            <a:endParaRPr dirty="0"/>
          </a:p>
        </p:txBody>
      </p:sp>
      <p:sp>
        <p:nvSpPr>
          <p:cNvPr id="3" name="TextBox 2">
            <a:extLst>
              <a:ext uri="{FF2B5EF4-FFF2-40B4-BE49-F238E27FC236}">
                <a16:creationId xmlns:a16="http://schemas.microsoft.com/office/drawing/2014/main" id="{69C5E015-D30D-DF00-2AC8-0EE07A0E0774}"/>
              </a:ext>
            </a:extLst>
          </p:cNvPr>
          <p:cNvSpPr txBox="1"/>
          <p:nvPr/>
        </p:nvSpPr>
        <p:spPr>
          <a:xfrm>
            <a:off x="386862" y="4579877"/>
            <a:ext cx="8733692" cy="2031325"/>
          </a:xfrm>
          <a:prstGeom prst="rect">
            <a:avLst/>
          </a:prstGeom>
          <a:noFill/>
        </p:spPr>
        <p:txBody>
          <a:bodyPr wrap="square">
            <a:spAutoFit/>
          </a:bodyPr>
          <a:lstStyle/>
          <a:p>
            <a:pPr algn="just"/>
            <a:r>
              <a:rPr lang="en-US" dirty="0">
                <a:solidFill>
                  <a:schemeClr val="dk1"/>
                </a:solidFill>
                <a:latin typeface="Times New Roman"/>
                <a:ea typeface="Times New Roman"/>
                <a:cs typeface="Times New Roman"/>
                <a:sym typeface="Times New Roman"/>
              </a:rPr>
              <a:t>9</a:t>
            </a:r>
            <a:r>
              <a:rPr lang="uz-Cyrl-UZ" sz="1800" dirty="0">
                <a:solidFill>
                  <a:schemeClr val="dk1"/>
                </a:solidFill>
                <a:latin typeface="Times New Roman"/>
                <a:ea typeface="Times New Roman"/>
                <a:cs typeface="Times New Roman"/>
                <a:sym typeface="Times New Roman"/>
              </a:rPr>
              <a:t>. Просницкий А. Самоучитель “Управление проектами в Microsoft Project Server 2010”. Киев, Казань, Красноярск, Рига, Санкт-Петербург, Львов, Черновцы, Ивано-Франковск, 2011. 249 с.</a:t>
            </a:r>
            <a:endParaRPr lang="en-US" sz="1800" dirty="0">
              <a:solidFill>
                <a:schemeClr val="dk1"/>
              </a:solidFill>
              <a:latin typeface="Times New Roman"/>
              <a:ea typeface="Times New Roman"/>
              <a:cs typeface="Times New Roman"/>
              <a:sym typeface="Times New Roman"/>
            </a:endParaRPr>
          </a:p>
          <a:p>
            <a:pPr algn="just"/>
            <a:r>
              <a:rPr lang="en-US" dirty="0">
                <a:solidFill>
                  <a:schemeClr val="dk1"/>
                </a:solidFill>
                <a:latin typeface="Times New Roman"/>
                <a:cs typeface="Times New Roman"/>
                <a:sym typeface="Times New Roman"/>
              </a:rPr>
              <a:t>10. </a:t>
            </a:r>
            <a:r>
              <a:rPr lang="ru-RU" sz="1800" dirty="0">
                <a:latin typeface="Times New Roman" panose="02020603050405020304" pitchFamily="18" charset="0"/>
                <a:cs typeface="Times New Roman" panose="02020603050405020304" pitchFamily="18" charset="0"/>
              </a:rPr>
              <a:t>Управление проектами. Фундаментальный курс</a:t>
            </a:r>
            <a:r>
              <a:rPr lang="en-US" sz="1800" dirty="0">
                <a:latin typeface="Times New Roman" panose="02020603050405020304" pitchFamily="18" charset="0"/>
                <a:cs typeface="Times New Roman" panose="02020603050405020304" pitchFamily="18" charset="0"/>
              </a:rPr>
              <a:t>. </a:t>
            </a:r>
            <a:r>
              <a:rPr lang="ru-RU" sz="1800" dirty="0">
                <a:latin typeface="Times New Roman" panose="02020603050405020304" pitchFamily="18" charset="0"/>
                <a:cs typeface="Times New Roman" panose="02020603050405020304" pitchFamily="18" charset="0"/>
              </a:rPr>
              <a:t>© Национальный исследовательский университет «Высшая школа экономики», кафедра управления проектами, 2013</a:t>
            </a:r>
            <a:r>
              <a:rPr lang="en-US" sz="1800" dirty="0">
                <a:latin typeface="Times New Roman" panose="02020603050405020304" pitchFamily="18" charset="0"/>
                <a:cs typeface="Times New Roman" panose="02020603050405020304" pitchFamily="18" charset="0"/>
              </a:rPr>
              <a:t>. </a:t>
            </a:r>
            <a:r>
              <a:rPr lang="ru-RU" sz="1800" dirty="0">
                <a:latin typeface="Times New Roman" panose="02020603050405020304" pitchFamily="18" charset="0"/>
                <a:cs typeface="Times New Roman" panose="02020603050405020304" pitchFamily="18" charset="0"/>
              </a:rPr>
              <a:t>© Оформление. Издательский дом Высшей школы экономики, 201</a:t>
            </a:r>
            <a:r>
              <a:rPr lang="en-US" sz="1800" dirty="0">
                <a:latin typeface="Times New Roman" panose="02020603050405020304" pitchFamily="18" charset="0"/>
                <a:cs typeface="Times New Roman" panose="02020603050405020304" pitchFamily="18" charset="0"/>
              </a:rPr>
              <a:t>. https://royallib.com/read/kollektiv_avtorov/upravlenie_proektami_fundamentalniy_kurs.html</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ru-RU" sz="4800" b="1" dirty="0">
                <a:solidFill>
                  <a:srgbClr val="FF0000"/>
                </a:solidFill>
                <a:latin typeface="Times New Roman" panose="02020603050405020304" pitchFamily="18" charset="0"/>
                <a:cs typeface="Times New Roman" panose="02020603050405020304" pitchFamily="18" charset="0"/>
              </a:rPr>
              <a:t>ЭЪТИБОРИНГИЗ УЧУН РАХМАТ</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4308</TotalTime>
  <Words>7346</Words>
  <Application>Microsoft Office PowerPoint</Application>
  <PresentationFormat>Широкоэкранный</PresentationFormat>
  <Paragraphs>458</Paragraphs>
  <Slides>77</Slides>
  <Notes>4</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77</vt:i4>
      </vt:variant>
    </vt:vector>
  </HeadingPairs>
  <TitlesOfParts>
    <vt:vector size="82"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218</cp:revision>
  <cp:lastPrinted>2022-10-03T10:01:23Z</cp:lastPrinted>
  <dcterms:created xsi:type="dcterms:W3CDTF">2022-09-13T04:39:11Z</dcterms:created>
  <dcterms:modified xsi:type="dcterms:W3CDTF">2023-10-24T06:04:29Z</dcterms:modified>
</cp:coreProperties>
</file>