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8"/>
  </p:notesMasterIdLst>
  <p:sldIdLst>
    <p:sldId id="256" r:id="rId2"/>
    <p:sldId id="257" r:id="rId3"/>
    <p:sldId id="258" r:id="rId4"/>
    <p:sldId id="259" r:id="rId5"/>
    <p:sldId id="466" r:id="rId6"/>
    <p:sldId id="467" r:id="rId7"/>
    <p:sldId id="468" r:id="rId8"/>
    <p:sldId id="469" r:id="rId9"/>
    <p:sldId id="348" r:id="rId10"/>
    <p:sldId id="470" r:id="rId11"/>
    <p:sldId id="349" r:id="rId12"/>
    <p:sldId id="471" r:id="rId13"/>
    <p:sldId id="472" r:id="rId14"/>
    <p:sldId id="358" r:id="rId15"/>
    <p:sldId id="415" r:id="rId16"/>
    <p:sldId id="351" r:id="rId17"/>
    <p:sldId id="352" r:id="rId18"/>
    <p:sldId id="353" r:id="rId19"/>
    <p:sldId id="473" r:id="rId20"/>
    <p:sldId id="356" r:id="rId21"/>
    <p:sldId id="359" r:id="rId22"/>
    <p:sldId id="474" r:id="rId23"/>
    <p:sldId id="360" r:id="rId24"/>
    <p:sldId id="475" r:id="rId25"/>
    <p:sldId id="442" r:id="rId26"/>
    <p:sldId id="392" r:id="rId27"/>
    <p:sldId id="443" r:id="rId28"/>
    <p:sldId id="444" r:id="rId29"/>
    <p:sldId id="445" r:id="rId30"/>
    <p:sldId id="446" r:id="rId31"/>
    <p:sldId id="449" r:id="rId32"/>
    <p:sldId id="394" r:id="rId33"/>
    <p:sldId id="447" r:id="rId34"/>
    <p:sldId id="476" r:id="rId35"/>
    <p:sldId id="453" r:id="rId36"/>
    <p:sldId id="454" r:id="rId37"/>
    <p:sldId id="396" r:id="rId38"/>
    <p:sldId id="397" r:id="rId39"/>
    <p:sldId id="398" r:id="rId40"/>
    <p:sldId id="399" r:id="rId41"/>
    <p:sldId id="477" r:id="rId42"/>
    <p:sldId id="478" r:id="rId43"/>
    <p:sldId id="403" r:id="rId44"/>
    <p:sldId id="362" r:id="rId45"/>
    <p:sldId id="363" r:id="rId46"/>
    <p:sldId id="479" r:id="rId47"/>
    <p:sldId id="365" r:id="rId48"/>
    <p:sldId id="427" r:id="rId49"/>
    <p:sldId id="430" r:id="rId50"/>
    <p:sldId id="433" r:id="rId51"/>
    <p:sldId id="434" r:id="rId52"/>
    <p:sldId id="435" r:id="rId53"/>
    <p:sldId id="366" r:id="rId54"/>
    <p:sldId id="455" r:id="rId55"/>
    <p:sldId id="456" r:id="rId56"/>
    <p:sldId id="457" r:id="rId57"/>
    <p:sldId id="461" r:id="rId58"/>
    <p:sldId id="462" r:id="rId59"/>
    <p:sldId id="368" r:id="rId60"/>
    <p:sldId id="369" r:id="rId61"/>
    <p:sldId id="370" r:id="rId62"/>
    <p:sldId id="372" r:id="rId63"/>
    <p:sldId id="374" r:id="rId64"/>
    <p:sldId id="419" r:id="rId65"/>
    <p:sldId id="420" r:id="rId66"/>
    <p:sldId id="421" r:id="rId67"/>
    <p:sldId id="492" r:id="rId68"/>
    <p:sldId id="423" r:id="rId69"/>
    <p:sldId id="424" r:id="rId70"/>
    <p:sldId id="425" r:id="rId71"/>
    <p:sldId id="426" r:id="rId72"/>
    <p:sldId id="378" r:id="rId73"/>
    <p:sldId id="379" r:id="rId74"/>
    <p:sldId id="481" r:id="rId75"/>
    <p:sldId id="480" r:id="rId76"/>
    <p:sldId id="482" r:id="rId77"/>
    <p:sldId id="438" r:id="rId78"/>
    <p:sldId id="483" r:id="rId79"/>
    <p:sldId id="485" r:id="rId80"/>
    <p:sldId id="381" r:id="rId81"/>
    <p:sldId id="484" r:id="rId82"/>
    <p:sldId id="384" r:id="rId83"/>
    <p:sldId id="385" r:id="rId84"/>
    <p:sldId id="486" r:id="rId85"/>
    <p:sldId id="487" r:id="rId86"/>
    <p:sldId id="488" r:id="rId87"/>
    <p:sldId id="489" r:id="rId88"/>
    <p:sldId id="490" r:id="rId89"/>
    <p:sldId id="491" r:id="rId90"/>
    <p:sldId id="465" r:id="rId91"/>
    <p:sldId id="464" r:id="rId92"/>
    <p:sldId id="463" r:id="rId93"/>
    <p:sldId id="408" r:id="rId94"/>
    <p:sldId id="405" r:id="rId95"/>
    <p:sldId id="346" r:id="rId96"/>
    <p:sldId id="296" r:id="rId9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3ACE60-5F38-428A-A661-13B2A723AE41}" type="doc">
      <dgm:prSet loTypeId="urn:microsoft.com/office/officeart/2005/8/layout/process1" loCatId="process" qsTypeId="urn:microsoft.com/office/officeart/2005/8/quickstyle/simple1" qsCatId="simple" csTypeId="urn:microsoft.com/office/officeart/2005/8/colors/accent1_2" csCatId="accent1" phldr="1"/>
      <dgm:spPr/>
    </dgm:pt>
    <dgm:pt modelId="{E7684330-9024-496C-9385-28953732AD39}">
      <dgm:prSet phldrT="[Текст]"/>
      <dgm:spPr/>
      <dgm:t>
        <a:bodyPr/>
        <a:lstStyle/>
        <a:p>
          <a:r>
            <a:rPr lang="uz-Cyrl-UZ" noProof="0" dirty="0">
              <a:latin typeface="Times New Roman" panose="02020603050405020304" pitchFamily="18" charset="0"/>
              <a:cs typeface="Times New Roman" panose="02020603050405020304" pitchFamily="18" charset="0"/>
            </a:rPr>
            <a:t>Лойиҳа бошқаруви асоси</a:t>
          </a:r>
        </a:p>
      </dgm:t>
    </dgm:pt>
    <dgm:pt modelId="{1B3E5072-E9B3-4F08-8A5A-C80FB5BEFDF7}" type="parTrans" cxnId="{62856439-5E67-4DD3-9E9D-66EF5A4AD2C6}">
      <dgm:prSet/>
      <dgm:spPr/>
      <dgm:t>
        <a:bodyPr/>
        <a:lstStyle/>
        <a:p>
          <a:endParaRPr lang="ru-RU">
            <a:latin typeface="Times New Roman" panose="02020603050405020304" pitchFamily="18" charset="0"/>
            <a:cs typeface="Times New Roman" panose="02020603050405020304" pitchFamily="18" charset="0"/>
          </a:endParaRPr>
        </a:p>
      </dgm:t>
    </dgm:pt>
    <dgm:pt modelId="{3814580F-3F9C-48F6-94FB-E7404F0143A8}" type="sibTrans" cxnId="{62856439-5E67-4DD3-9E9D-66EF5A4AD2C6}">
      <dgm:prSet/>
      <dgm:spPr/>
      <dgm:t>
        <a:bodyPr/>
        <a:lstStyle/>
        <a:p>
          <a:endParaRPr lang="ru-RU">
            <a:latin typeface="Times New Roman" panose="02020603050405020304" pitchFamily="18" charset="0"/>
            <a:cs typeface="Times New Roman" panose="02020603050405020304" pitchFamily="18" charset="0"/>
          </a:endParaRPr>
        </a:p>
      </dgm:t>
    </dgm:pt>
    <dgm:pt modelId="{7B4FAB15-1485-4A57-B27C-D4A7EB3D9996}">
      <dgm:prSet phldrT="[Текст]"/>
      <dgm:spPr/>
      <dgm:t>
        <a:bodyPr/>
        <a:lstStyle/>
        <a:p>
          <a:r>
            <a:rPr lang="ru-RU" dirty="0">
              <a:latin typeface="Times New Roman" panose="02020603050405020304" pitchFamily="18" charset="0"/>
              <a:cs typeface="Times New Roman" panose="02020603050405020304" pitchFamily="18" charset="0"/>
            </a:rPr>
            <a:t>Методология</a:t>
          </a:r>
        </a:p>
      </dgm:t>
    </dgm:pt>
    <dgm:pt modelId="{752E6A2F-AF3F-42D9-8168-09055B4EC140}" type="parTrans" cxnId="{566206D3-DB08-48A5-9BC5-DBC0E1F20038}">
      <dgm:prSet/>
      <dgm:spPr/>
      <dgm:t>
        <a:bodyPr/>
        <a:lstStyle/>
        <a:p>
          <a:endParaRPr lang="ru-RU">
            <a:latin typeface="Times New Roman" panose="02020603050405020304" pitchFamily="18" charset="0"/>
            <a:cs typeface="Times New Roman" panose="02020603050405020304" pitchFamily="18" charset="0"/>
          </a:endParaRPr>
        </a:p>
      </dgm:t>
    </dgm:pt>
    <dgm:pt modelId="{1DDE3564-2FB0-4387-9B2B-6ED783DED3D8}" type="sibTrans" cxnId="{566206D3-DB08-48A5-9BC5-DBC0E1F20038}">
      <dgm:prSet/>
      <dgm:spPr/>
      <dgm:t>
        <a:bodyPr/>
        <a:lstStyle/>
        <a:p>
          <a:endParaRPr lang="ru-RU">
            <a:latin typeface="Times New Roman" panose="02020603050405020304" pitchFamily="18" charset="0"/>
            <a:cs typeface="Times New Roman" panose="02020603050405020304" pitchFamily="18" charset="0"/>
          </a:endParaRPr>
        </a:p>
      </dgm:t>
    </dgm:pt>
    <dgm:pt modelId="{C142FEFC-795E-4F71-BB28-91A6A04EBDFC}">
      <dgm:prSet phldrT="[Текст]"/>
      <dgm:spPr/>
      <dgm:t>
        <a:bodyPr/>
        <a:lstStyle/>
        <a:p>
          <a:r>
            <a:rPr lang="uz-Cyrl-UZ" noProof="0" dirty="0">
              <a:latin typeface="Times New Roman" panose="02020603050405020304" pitchFamily="18" charset="0"/>
              <a:cs typeface="Times New Roman" panose="02020603050405020304" pitchFamily="18" charset="0"/>
            </a:rPr>
            <a:t>Ҳаётий цикл босқичлари</a:t>
          </a:r>
        </a:p>
      </dgm:t>
    </dgm:pt>
    <dgm:pt modelId="{07E8C7A7-0349-4F52-82ED-E30650FF5773}" type="parTrans" cxnId="{D574D5DC-35E7-4410-A96D-CEE4CFCC5D51}">
      <dgm:prSet/>
      <dgm:spPr/>
      <dgm:t>
        <a:bodyPr/>
        <a:lstStyle/>
        <a:p>
          <a:endParaRPr lang="ru-RU">
            <a:latin typeface="Times New Roman" panose="02020603050405020304" pitchFamily="18" charset="0"/>
            <a:cs typeface="Times New Roman" panose="02020603050405020304" pitchFamily="18" charset="0"/>
          </a:endParaRPr>
        </a:p>
      </dgm:t>
    </dgm:pt>
    <dgm:pt modelId="{ADF8F08D-4DAD-42B5-99D4-D1002650E1CD}" type="sibTrans" cxnId="{D574D5DC-35E7-4410-A96D-CEE4CFCC5D51}">
      <dgm:prSet/>
      <dgm:spPr/>
      <dgm:t>
        <a:bodyPr/>
        <a:lstStyle/>
        <a:p>
          <a:endParaRPr lang="ru-RU">
            <a:latin typeface="Times New Roman" panose="02020603050405020304" pitchFamily="18" charset="0"/>
            <a:cs typeface="Times New Roman" panose="02020603050405020304" pitchFamily="18" charset="0"/>
          </a:endParaRPr>
        </a:p>
      </dgm:t>
    </dgm:pt>
    <dgm:pt modelId="{2F482A93-FD4A-449F-BDDA-5251FDE28F61}">
      <dgm:prSet/>
      <dgm:spPr/>
      <dgm:t>
        <a:bodyPr/>
        <a:lstStyle/>
        <a:p>
          <a:r>
            <a:rPr lang="uz-Cyrl-UZ" noProof="0" dirty="0">
              <a:latin typeface="Times New Roman" panose="02020603050405020304" pitchFamily="18" charset="0"/>
              <a:cs typeface="Times New Roman" panose="02020603050405020304" pitchFamily="18" charset="0"/>
            </a:rPr>
            <a:t>Жараён ва жараёнлар гуруҳлари</a:t>
          </a:r>
        </a:p>
      </dgm:t>
    </dgm:pt>
    <dgm:pt modelId="{190C2F11-CE63-4DE3-B6B1-4D3BF9381A04}" type="parTrans" cxnId="{8826EBAE-6EF3-4A90-BA55-81551D8C54F8}">
      <dgm:prSet/>
      <dgm:spPr/>
      <dgm:t>
        <a:bodyPr/>
        <a:lstStyle/>
        <a:p>
          <a:endParaRPr lang="ru-RU">
            <a:latin typeface="Times New Roman" panose="02020603050405020304" pitchFamily="18" charset="0"/>
            <a:cs typeface="Times New Roman" panose="02020603050405020304" pitchFamily="18" charset="0"/>
          </a:endParaRPr>
        </a:p>
      </dgm:t>
    </dgm:pt>
    <dgm:pt modelId="{1897F768-59BE-4983-8ADA-6B81F76744F7}" type="sibTrans" cxnId="{8826EBAE-6EF3-4A90-BA55-81551D8C54F8}">
      <dgm:prSet/>
      <dgm:spPr/>
      <dgm:t>
        <a:bodyPr/>
        <a:lstStyle/>
        <a:p>
          <a:endParaRPr lang="ru-RU">
            <a:latin typeface="Times New Roman" panose="02020603050405020304" pitchFamily="18" charset="0"/>
            <a:cs typeface="Times New Roman" panose="02020603050405020304" pitchFamily="18" charset="0"/>
          </a:endParaRPr>
        </a:p>
      </dgm:t>
    </dgm:pt>
    <dgm:pt modelId="{03ABADE1-D946-41F0-AC6B-40CC86D6E64D}">
      <dgm:prSet/>
      <dgm:spPr/>
      <dgm:t>
        <a:bodyPr/>
        <a:lstStyle/>
        <a:p>
          <a:r>
            <a:rPr lang="uz-Cyrl-UZ" noProof="0" dirty="0">
              <a:latin typeface="Times New Roman" panose="02020603050405020304" pitchFamily="18" charset="0"/>
              <a:cs typeface="Times New Roman" panose="02020603050405020304" pitchFamily="18" charset="0"/>
            </a:rPr>
            <a:t>Вазифалар ва ҳаракатлар</a:t>
          </a:r>
        </a:p>
      </dgm:t>
    </dgm:pt>
    <dgm:pt modelId="{F2F458B0-56A6-4215-9BDB-EF025F6368E4}" type="parTrans" cxnId="{0DB9B35B-496E-4832-9768-966BA3D5B646}">
      <dgm:prSet/>
      <dgm:spPr/>
      <dgm:t>
        <a:bodyPr/>
        <a:lstStyle/>
        <a:p>
          <a:endParaRPr lang="ru-RU">
            <a:latin typeface="Times New Roman" panose="02020603050405020304" pitchFamily="18" charset="0"/>
            <a:cs typeface="Times New Roman" panose="02020603050405020304" pitchFamily="18" charset="0"/>
          </a:endParaRPr>
        </a:p>
      </dgm:t>
    </dgm:pt>
    <dgm:pt modelId="{E89745B5-88BB-43FC-9313-F9F65EE1824A}" type="sibTrans" cxnId="{0DB9B35B-496E-4832-9768-966BA3D5B646}">
      <dgm:prSet/>
      <dgm:spPr/>
      <dgm:t>
        <a:bodyPr/>
        <a:lstStyle/>
        <a:p>
          <a:endParaRPr lang="ru-RU">
            <a:latin typeface="Times New Roman" panose="02020603050405020304" pitchFamily="18" charset="0"/>
            <a:cs typeface="Times New Roman" panose="02020603050405020304" pitchFamily="18" charset="0"/>
          </a:endParaRPr>
        </a:p>
      </dgm:t>
    </dgm:pt>
    <dgm:pt modelId="{0DC59F84-8932-4DEA-AAAC-770EAEB2C52F}" type="pres">
      <dgm:prSet presAssocID="{C43ACE60-5F38-428A-A661-13B2A723AE41}" presName="Name0" presStyleCnt="0">
        <dgm:presLayoutVars>
          <dgm:dir/>
          <dgm:resizeHandles val="exact"/>
        </dgm:presLayoutVars>
      </dgm:prSet>
      <dgm:spPr/>
    </dgm:pt>
    <dgm:pt modelId="{C60E2BD0-8ED6-4DC3-B7CC-EC7D719F1663}" type="pres">
      <dgm:prSet presAssocID="{E7684330-9024-496C-9385-28953732AD39}" presName="node" presStyleLbl="node1" presStyleIdx="0" presStyleCnt="5">
        <dgm:presLayoutVars>
          <dgm:bulletEnabled val="1"/>
        </dgm:presLayoutVars>
      </dgm:prSet>
      <dgm:spPr/>
    </dgm:pt>
    <dgm:pt modelId="{E1D9BB75-A438-4B5B-A7BD-2AE4ED5207FE}" type="pres">
      <dgm:prSet presAssocID="{3814580F-3F9C-48F6-94FB-E7404F0143A8}" presName="sibTrans" presStyleLbl="sibTrans2D1" presStyleIdx="0" presStyleCnt="4"/>
      <dgm:spPr/>
    </dgm:pt>
    <dgm:pt modelId="{294C987D-891A-401B-B392-9E23F7B35959}" type="pres">
      <dgm:prSet presAssocID="{3814580F-3F9C-48F6-94FB-E7404F0143A8}" presName="connectorText" presStyleLbl="sibTrans2D1" presStyleIdx="0" presStyleCnt="4"/>
      <dgm:spPr/>
    </dgm:pt>
    <dgm:pt modelId="{39538C4C-C5EC-4919-8825-EC518378D05F}" type="pres">
      <dgm:prSet presAssocID="{7B4FAB15-1485-4A57-B27C-D4A7EB3D9996}" presName="node" presStyleLbl="node1" presStyleIdx="1" presStyleCnt="5">
        <dgm:presLayoutVars>
          <dgm:bulletEnabled val="1"/>
        </dgm:presLayoutVars>
      </dgm:prSet>
      <dgm:spPr/>
    </dgm:pt>
    <dgm:pt modelId="{612A9B72-3F41-4521-A485-CDB1D4C46EBC}" type="pres">
      <dgm:prSet presAssocID="{1DDE3564-2FB0-4387-9B2B-6ED783DED3D8}" presName="sibTrans" presStyleLbl="sibTrans2D1" presStyleIdx="1" presStyleCnt="4"/>
      <dgm:spPr/>
    </dgm:pt>
    <dgm:pt modelId="{0E4FD686-1361-4878-840B-CF0C03C54AD4}" type="pres">
      <dgm:prSet presAssocID="{1DDE3564-2FB0-4387-9B2B-6ED783DED3D8}" presName="connectorText" presStyleLbl="sibTrans2D1" presStyleIdx="1" presStyleCnt="4"/>
      <dgm:spPr/>
    </dgm:pt>
    <dgm:pt modelId="{BA553997-7DDA-4BAB-8514-87FAA9C69E1C}" type="pres">
      <dgm:prSet presAssocID="{C142FEFC-795E-4F71-BB28-91A6A04EBDFC}" presName="node" presStyleLbl="node1" presStyleIdx="2" presStyleCnt="5">
        <dgm:presLayoutVars>
          <dgm:bulletEnabled val="1"/>
        </dgm:presLayoutVars>
      </dgm:prSet>
      <dgm:spPr/>
    </dgm:pt>
    <dgm:pt modelId="{F05C357C-B18B-42F8-ACA1-627003513BE3}" type="pres">
      <dgm:prSet presAssocID="{ADF8F08D-4DAD-42B5-99D4-D1002650E1CD}" presName="sibTrans" presStyleLbl="sibTrans2D1" presStyleIdx="2" presStyleCnt="4"/>
      <dgm:spPr/>
    </dgm:pt>
    <dgm:pt modelId="{7AB490F1-B4DF-4D15-BF2C-0F2B1F8C97F4}" type="pres">
      <dgm:prSet presAssocID="{ADF8F08D-4DAD-42B5-99D4-D1002650E1CD}" presName="connectorText" presStyleLbl="sibTrans2D1" presStyleIdx="2" presStyleCnt="4"/>
      <dgm:spPr/>
    </dgm:pt>
    <dgm:pt modelId="{76117FF5-A1C8-4196-9A0D-191939B391D8}" type="pres">
      <dgm:prSet presAssocID="{2F482A93-FD4A-449F-BDDA-5251FDE28F61}" presName="node" presStyleLbl="node1" presStyleIdx="3" presStyleCnt="5">
        <dgm:presLayoutVars>
          <dgm:bulletEnabled val="1"/>
        </dgm:presLayoutVars>
      </dgm:prSet>
      <dgm:spPr/>
    </dgm:pt>
    <dgm:pt modelId="{08D76D6E-7A54-46C6-B31C-DC61FC81A7B5}" type="pres">
      <dgm:prSet presAssocID="{1897F768-59BE-4983-8ADA-6B81F76744F7}" presName="sibTrans" presStyleLbl="sibTrans2D1" presStyleIdx="3" presStyleCnt="4"/>
      <dgm:spPr/>
    </dgm:pt>
    <dgm:pt modelId="{B5DCEC3D-0088-44A5-9B99-6E5BBAFFAF34}" type="pres">
      <dgm:prSet presAssocID="{1897F768-59BE-4983-8ADA-6B81F76744F7}" presName="connectorText" presStyleLbl="sibTrans2D1" presStyleIdx="3" presStyleCnt="4"/>
      <dgm:spPr/>
    </dgm:pt>
    <dgm:pt modelId="{A2972293-B749-4938-A79B-B3D4B9F952BD}" type="pres">
      <dgm:prSet presAssocID="{03ABADE1-D946-41F0-AC6B-40CC86D6E64D}" presName="node" presStyleLbl="node1" presStyleIdx="4" presStyleCnt="5">
        <dgm:presLayoutVars>
          <dgm:bulletEnabled val="1"/>
        </dgm:presLayoutVars>
      </dgm:prSet>
      <dgm:spPr/>
    </dgm:pt>
  </dgm:ptLst>
  <dgm:cxnLst>
    <dgm:cxn modelId="{B4054703-D77F-463C-9211-1B7496DA1B76}" type="presOf" srcId="{1897F768-59BE-4983-8ADA-6B81F76744F7}" destId="{B5DCEC3D-0088-44A5-9B99-6E5BBAFFAF34}" srcOrd="1" destOrd="0" presId="urn:microsoft.com/office/officeart/2005/8/layout/process1"/>
    <dgm:cxn modelId="{6225C717-C6EB-42CA-9D8F-CF7B469916C5}" type="presOf" srcId="{2F482A93-FD4A-449F-BDDA-5251FDE28F61}" destId="{76117FF5-A1C8-4196-9A0D-191939B391D8}" srcOrd="0" destOrd="0" presId="urn:microsoft.com/office/officeart/2005/8/layout/process1"/>
    <dgm:cxn modelId="{C53AA030-E1AC-4F24-8FBD-660F077ED66B}" type="presOf" srcId="{ADF8F08D-4DAD-42B5-99D4-D1002650E1CD}" destId="{F05C357C-B18B-42F8-ACA1-627003513BE3}" srcOrd="0" destOrd="0" presId="urn:microsoft.com/office/officeart/2005/8/layout/process1"/>
    <dgm:cxn modelId="{62856439-5E67-4DD3-9E9D-66EF5A4AD2C6}" srcId="{C43ACE60-5F38-428A-A661-13B2A723AE41}" destId="{E7684330-9024-496C-9385-28953732AD39}" srcOrd="0" destOrd="0" parTransId="{1B3E5072-E9B3-4F08-8A5A-C80FB5BEFDF7}" sibTransId="{3814580F-3F9C-48F6-94FB-E7404F0143A8}"/>
    <dgm:cxn modelId="{0DB9B35B-496E-4832-9768-966BA3D5B646}" srcId="{C43ACE60-5F38-428A-A661-13B2A723AE41}" destId="{03ABADE1-D946-41F0-AC6B-40CC86D6E64D}" srcOrd="4" destOrd="0" parTransId="{F2F458B0-56A6-4215-9BDB-EF025F6368E4}" sibTransId="{E89745B5-88BB-43FC-9313-F9F65EE1824A}"/>
    <dgm:cxn modelId="{F577F84C-324A-430A-8AD9-699A195C8E1C}" type="presOf" srcId="{C142FEFC-795E-4F71-BB28-91A6A04EBDFC}" destId="{BA553997-7DDA-4BAB-8514-87FAA9C69E1C}" srcOrd="0" destOrd="0" presId="urn:microsoft.com/office/officeart/2005/8/layout/process1"/>
    <dgm:cxn modelId="{BDB42A9F-2029-45B1-B750-827FF812F981}" type="presOf" srcId="{03ABADE1-D946-41F0-AC6B-40CC86D6E64D}" destId="{A2972293-B749-4938-A79B-B3D4B9F952BD}" srcOrd="0" destOrd="0" presId="urn:microsoft.com/office/officeart/2005/8/layout/process1"/>
    <dgm:cxn modelId="{E05EDAA9-30A7-4624-AAF3-E83CBB2422A3}" type="presOf" srcId="{1DDE3564-2FB0-4387-9B2B-6ED783DED3D8}" destId="{0E4FD686-1361-4878-840B-CF0C03C54AD4}" srcOrd="1" destOrd="0" presId="urn:microsoft.com/office/officeart/2005/8/layout/process1"/>
    <dgm:cxn modelId="{8826EBAE-6EF3-4A90-BA55-81551D8C54F8}" srcId="{C43ACE60-5F38-428A-A661-13B2A723AE41}" destId="{2F482A93-FD4A-449F-BDDA-5251FDE28F61}" srcOrd="3" destOrd="0" parTransId="{190C2F11-CE63-4DE3-B6B1-4D3BF9381A04}" sibTransId="{1897F768-59BE-4983-8ADA-6B81F76744F7}"/>
    <dgm:cxn modelId="{BA9E49BE-F410-459B-AB3F-ACDC3369C687}" type="presOf" srcId="{ADF8F08D-4DAD-42B5-99D4-D1002650E1CD}" destId="{7AB490F1-B4DF-4D15-BF2C-0F2B1F8C97F4}" srcOrd="1" destOrd="0" presId="urn:microsoft.com/office/officeart/2005/8/layout/process1"/>
    <dgm:cxn modelId="{F4688BC4-60AC-4307-958A-BB83977E7174}" type="presOf" srcId="{C43ACE60-5F38-428A-A661-13B2A723AE41}" destId="{0DC59F84-8932-4DEA-AAAC-770EAEB2C52F}" srcOrd="0" destOrd="0" presId="urn:microsoft.com/office/officeart/2005/8/layout/process1"/>
    <dgm:cxn modelId="{182AAFC9-C647-4BD7-B599-DFB35A23FC0D}" type="presOf" srcId="{3814580F-3F9C-48F6-94FB-E7404F0143A8}" destId="{294C987D-891A-401B-B392-9E23F7B35959}" srcOrd="1" destOrd="0" presId="urn:microsoft.com/office/officeart/2005/8/layout/process1"/>
    <dgm:cxn modelId="{566206D3-DB08-48A5-9BC5-DBC0E1F20038}" srcId="{C43ACE60-5F38-428A-A661-13B2A723AE41}" destId="{7B4FAB15-1485-4A57-B27C-D4A7EB3D9996}" srcOrd="1" destOrd="0" parTransId="{752E6A2F-AF3F-42D9-8168-09055B4EC140}" sibTransId="{1DDE3564-2FB0-4387-9B2B-6ED783DED3D8}"/>
    <dgm:cxn modelId="{D574D5DC-35E7-4410-A96D-CEE4CFCC5D51}" srcId="{C43ACE60-5F38-428A-A661-13B2A723AE41}" destId="{C142FEFC-795E-4F71-BB28-91A6A04EBDFC}" srcOrd="2" destOrd="0" parTransId="{07E8C7A7-0349-4F52-82ED-E30650FF5773}" sibTransId="{ADF8F08D-4DAD-42B5-99D4-D1002650E1CD}"/>
    <dgm:cxn modelId="{B6E7B7DD-E522-4C47-B685-6A0A1FD4F7D5}" type="presOf" srcId="{1897F768-59BE-4983-8ADA-6B81F76744F7}" destId="{08D76D6E-7A54-46C6-B31C-DC61FC81A7B5}" srcOrd="0" destOrd="0" presId="urn:microsoft.com/office/officeart/2005/8/layout/process1"/>
    <dgm:cxn modelId="{F12023DE-85EF-4F8E-BE81-A0ACC5108B06}" type="presOf" srcId="{1DDE3564-2FB0-4387-9B2B-6ED783DED3D8}" destId="{612A9B72-3F41-4521-A485-CDB1D4C46EBC}" srcOrd="0" destOrd="0" presId="urn:microsoft.com/office/officeart/2005/8/layout/process1"/>
    <dgm:cxn modelId="{FE9267E5-5859-4051-B629-8F3F5923B50A}" type="presOf" srcId="{3814580F-3F9C-48F6-94FB-E7404F0143A8}" destId="{E1D9BB75-A438-4B5B-A7BD-2AE4ED5207FE}" srcOrd="0" destOrd="0" presId="urn:microsoft.com/office/officeart/2005/8/layout/process1"/>
    <dgm:cxn modelId="{60E1ABED-C0C4-4B9B-A93E-1DF0206C1B71}" type="presOf" srcId="{E7684330-9024-496C-9385-28953732AD39}" destId="{C60E2BD0-8ED6-4DC3-B7CC-EC7D719F1663}" srcOrd="0" destOrd="0" presId="urn:microsoft.com/office/officeart/2005/8/layout/process1"/>
    <dgm:cxn modelId="{462837FE-225A-49CD-AFFA-9596AD331010}" type="presOf" srcId="{7B4FAB15-1485-4A57-B27C-D4A7EB3D9996}" destId="{39538C4C-C5EC-4919-8825-EC518378D05F}" srcOrd="0" destOrd="0" presId="urn:microsoft.com/office/officeart/2005/8/layout/process1"/>
    <dgm:cxn modelId="{5E31C8ED-C1B5-4F87-9E6F-8BD362073677}" type="presParOf" srcId="{0DC59F84-8932-4DEA-AAAC-770EAEB2C52F}" destId="{C60E2BD0-8ED6-4DC3-B7CC-EC7D719F1663}" srcOrd="0" destOrd="0" presId="urn:microsoft.com/office/officeart/2005/8/layout/process1"/>
    <dgm:cxn modelId="{31DB6D15-3A27-4A2C-A0D0-4EA2A7A84347}" type="presParOf" srcId="{0DC59F84-8932-4DEA-AAAC-770EAEB2C52F}" destId="{E1D9BB75-A438-4B5B-A7BD-2AE4ED5207FE}" srcOrd="1" destOrd="0" presId="urn:microsoft.com/office/officeart/2005/8/layout/process1"/>
    <dgm:cxn modelId="{AC3B4F85-1890-498D-869C-20B597A23B6E}" type="presParOf" srcId="{E1D9BB75-A438-4B5B-A7BD-2AE4ED5207FE}" destId="{294C987D-891A-401B-B392-9E23F7B35959}" srcOrd="0" destOrd="0" presId="urn:microsoft.com/office/officeart/2005/8/layout/process1"/>
    <dgm:cxn modelId="{C7DD3312-E06E-413D-8742-B740D13122ED}" type="presParOf" srcId="{0DC59F84-8932-4DEA-AAAC-770EAEB2C52F}" destId="{39538C4C-C5EC-4919-8825-EC518378D05F}" srcOrd="2" destOrd="0" presId="urn:microsoft.com/office/officeart/2005/8/layout/process1"/>
    <dgm:cxn modelId="{A48CA233-A28B-4CD0-A1CD-7D83E483F292}" type="presParOf" srcId="{0DC59F84-8932-4DEA-AAAC-770EAEB2C52F}" destId="{612A9B72-3F41-4521-A485-CDB1D4C46EBC}" srcOrd="3" destOrd="0" presId="urn:microsoft.com/office/officeart/2005/8/layout/process1"/>
    <dgm:cxn modelId="{CCCABBCD-4BA1-4E42-A84E-A2306C3C7DCA}" type="presParOf" srcId="{612A9B72-3F41-4521-A485-CDB1D4C46EBC}" destId="{0E4FD686-1361-4878-840B-CF0C03C54AD4}" srcOrd="0" destOrd="0" presId="urn:microsoft.com/office/officeart/2005/8/layout/process1"/>
    <dgm:cxn modelId="{B381A5FF-C7F6-466B-9CC4-14898534E51D}" type="presParOf" srcId="{0DC59F84-8932-4DEA-AAAC-770EAEB2C52F}" destId="{BA553997-7DDA-4BAB-8514-87FAA9C69E1C}" srcOrd="4" destOrd="0" presId="urn:microsoft.com/office/officeart/2005/8/layout/process1"/>
    <dgm:cxn modelId="{F1FDC036-5B71-4AA2-8B0B-7DE7ABF21769}" type="presParOf" srcId="{0DC59F84-8932-4DEA-AAAC-770EAEB2C52F}" destId="{F05C357C-B18B-42F8-ACA1-627003513BE3}" srcOrd="5" destOrd="0" presId="urn:microsoft.com/office/officeart/2005/8/layout/process1"/>
    <dgm:cxn modelId="{A0CB882E-61CA-4F81-AB21-D58CE58D7435}" type="presParOf" srcId="{F05C357C-B18B-42F8-ACA1-627003513BE3}" destId="{7AB490F1-B4DF-4D15-BF2C-0F2B1F8C97F4}" srcOrd="0" destOrd="0" presId="urn:microsoft.com/office/officeart/2005/8/layout/process1"/>
    <dgm:cxn modelId="{FAEE0C7F-A173-4F31-B97A-93048B6E444C}" type="presParOf" srcId="{0DC59F84-8932-4DEA-AAAC-770EAEB2C52F}" destId="{76117FF5-A1C8-4196-9A0D-191939B391D8}" srcOrd="6" destOrd="0" presId="urn:microsoft.com/office/officeart/2005/8/layout/process1"/>
    <dgm:cxn modelId="{4CB131D0-5AF6-4191-80DF-C6ED8972145E}" type="presParOf" srcId="{0DC59F84-8932-4DEA-AAAC-770EAEB2C52F}" destId="{08D76D6E-7A54-46C6-B31C-DC61FC81A7B5}" srcOrd="7" destOrd="0" presId="urn:microsoft.com/office/officeart/2005/8/layout/process1"/>
    <dgm:cxn modelId="{B20FD786-A78C-4DF6-BEAC-8CC92D44F2F8}" type="presParOf" srcId="{08D76D6E-7A54-46C6-B31C-DC61FC81A7B5}" destId="{B5DCEC3D-0088-44A5-9B99-6E5BBAFFAF34}" srcOrd="0" destOrd="0" presId="urn:microsoft.com/office/officeart/2005/8/layout/process1"/>
    <dgm:cxn modelId="{DAABDE5A-41F8-4C40-81FC-3335A60FDB30}" type="presParOf" srcId="{0DC59F84-8932-4DEA-AAAC-770EAEB2C52F}" destId="{A2972293-B749-4938-A79B-B3D4B9F952BD}"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E2BD0-8ED6-4DC3-B7CC-EC7D719F1663}">
      <dsp:nvSpPr>
        <dsp:cNvPr id="0" name=""/>
        <dsp:cNvSpPr/>
      </dsp:nvSpPr>
      <dsp:spPr>
        <a:xfrm>
          <a:off x="5694"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Лойиҳа бошқаруви асоси</a:t>
          </a:r>
        </a:p>
      </dsp:txBody>
      <dsp:txXfrm>
        <a:off x="36714" y="714801"/>
        <a:ext cx="1703149" cy="997073"/>
      </dsp:txXfrm>
    </dsp:sp>
    <dsp:sp modelId="{E1D9BB75-A438-4B5B-A7BD-2AE4ED5207FE}">
      <dsp:nvSpPr>
        <dsp:cNvPr id="0" name=""/>
        <dsp:cNvSpPr/>
      </dsp:nvSpPr>
      <dsp:spPr>
        <a:xfrm>
          <a:off x="1947403"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1947403" y="1082007"/>
        <a:ext cx="261954" cy="262661"/>
      </dsp:txXfrm>
    </dsp:sp>
    <dsp:sp modelId="{39538C4C-C5EC-4919-8825-EC518378D05F}">
      <dsp:nvSpPr>
        <dsp:cNvPr id="0" name=""/>
        <dsp:cNvSpPr/>
      </dsp:nvSpPr>
      <dsp:spPr>
        <a:xfrm>
          <a:off x="2476960"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a:latin typeface="Times New Roman" panose="02020603050405020304" pitchFamily="18" charset="0"/>
              <a:cs typeface="Times New Roman" panose="02020603050405020304" pitchFamily="18" charset="0"/>
            </a:rPr>
            <a:t>Методология</a:t>
          </a:r>
        </a:p>
      </dsp:txBody>
      <dsp:txXfrm>
        <a:off x="2507980" y="714801"/>
        <a:ext cx="1703149" cy="997073"/>
      </dsp:txXfrm>
    </dsp:sp>
    <dsp:sp modelId="{612A9B72-3F41-4521-A485-CDB1D4C46EBC}">
      <dsp:nvSpPr>
        <dsp:cNvPr id="0" name=""/>
        <dsp:cNvSpPr/>
      </dsp:nvSpPr>
      <dsp:spPr>
        <a:xfrm>
          <a:off x="4418669"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4418669" y="1082007"/>
        <a:ext cx="261954" cy="262661"/>
      </dsp:txXfrm>
    </dsp:sp>
    <dsp:sp modelId="{BA553997-7DDA-4BAB-8514-87FAA9C69E1C}">
      <dsp:nvSpPr>
        <dsp:cNvPr id="0" name=""/>
        <dsp:cNvSpPr/>
      </dsp:nvSpPr>
      <dsp:spPr>
        <a:xfrm>
          <a:off x="4948226"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Ҳаётий цикл босқичлари</a:t>
          </a:r>
        </a:p>
      </dsp:txBody>
      <dsp:txXfrm>
        <a:off x="4979246" y="714801"/>
        <a:ext cx="1703149" cy="997073"/>
      </dsp:txXfrm>
    </dsp:sp>
    <dsp:sp modelId="{F05C357C-B18B-42F8-ACA1-627003513BE3}">
      <dsp:nvSpPr>
        <dsp:cNvPr id="0" name=""/>
        <dsp:cNvSpPr/>
      </dsp:nvSpPr>
      <dsp:spPr>
        <a:xfrm>
          <a:off x="6889934"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6889934" y="1082007"/>
        <a:ext cx="261954" cy="262661"/>
      </dsp:txXfrm>
    </dsp:sp>
    <dsp:sp modelId="{76117FF5-A1C8-4196-9A0D-191939B391D8}">
      <dsp:nvSpPr>
        <dsp:cNvPr id="0" name=""/>
        <dsp:cNvSpPr/>
      </dsp:nvSpPr>
      <dsp:spPr>
        <a:xfrm>
          <a:off x="7419491"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Жараён ва жараёнлар гуруҳлари</a:t>
          </a:r>
        </a:p>
      </dsp:txBody>
      <dsp:txXfrm>
        <a:off x="7450511" y="714801"/>
        <a:ext cx="1703149" cy="997073"/>
      </dsp:txXfrm>
    </dsp:sp>
    <dsp:sp modelId="{08D76D6E-7A54-46C6-B31C-DC61FC81A7B5}">
      <dsp:nvSpPr>
        <dsp:cNvPr id="0" name=""/>
        <dsp:cNvSpPr/>
      </dsp:nvSpPr>
      <dsp:spPr>
        <a:xfrm>
          <a:off x="9361200" y="994454"/>
          <a:ext cx="374220" cy="4377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ru-RU" sz="1700" kern="1200">
            <a:latin typeface="Times New Roman" panose="02020603050405020304" pitchFamily="18" charset="0"/>
            <a:cs typeface="Times New Roman" panose="02020603050405020304" pitchFamily="18" charset="0"/>
          </a:endParaRPr>
        </a:p>
      </dsp:txBody>
      <dsp:txXfrm>
        <a:off x="9361200" y="1082007"/>
        <a:ext cx="261954" cy="262661"/>
      </dsp:txXfrm>
    </dsp:sp>
    <dsp:sp modelId="{A2972293-B749-4938-A79B-B3D4B9F952BD}">
      <dsp:nvSpPr>
        <dsp:cNvPr id="0" name=""/>
        <dsp:cNvSpPr/>
      </dsp:nvSpPr>
      <dsp:spPr>
        <a:xfrm>
          <a:off x="9890757" y="683781"/>
          <a:ext cx="1765189" cy="105911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uz-Cyrl-UZ" sz="2100" kern="1200" noProof="0" dirty="0">
              <a:latin typeface="Times New Roman" panose="02020603050405020304" pitchFamily="18" charset="0"/>
              <a:cs typeface="Times New Roman" panose="02020603050405020304" pitchFamily="18" charset="0"/>
            </a:rPr>
            <a:t>Вазифалар ва ҳаракатлар</a:t>
          </a:r>
        </a:p>
      </dsp:txBody>
      <dsp:txXfrm>
        <a:off x="9921777" y="714801"/>
        <a:ext cx="1703149" cy="99707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44671-FD27-41E3-A8BB-50469A4D4C16}" type="datetimeFigureOut">
              <a:rPr lang="en-US" smtClean="0"/>
              <a:t>10/24/2023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A85080-03E5-45A0-A5BE-98A678722092}" type="slidenum">
              <a:rPr lang="en-US" smtClean="0"/>
              <a:t>‹#›</a:t>
            </a:fld>
            <a:endParaRPr lang="en-US"/>
          </a:p>
        </p:txBody>
      </p:sp>
    </p:spTree>
    <p:extLst>
      <p:ext uri="{BB962C8B-B14F-4D97-AF65-F5344CB8AC3E}">
        <p14:creationId xmlns:p14="http://schemas.microsoft.com/office/powerpoint/2010/main" val="4279320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ACA85080-03E5-45A0-A5BE-98A678722092}" type="slidenum">
              <a:rPr lang="en-US" smtClean="0"/>
              <a:t>75</a:t>
            </a:fld>
            <a:endParaRPr lang="en-US"/>
          </a:p>
        </p:txBody>
      </p:sp>
    </p:spTree>
    <p:extLst>
      <p:ext uri="{BB962C8B-B14F-4D97-AF65-F5344CB8AC3E}">
        <p14:creationId xmlns:p14="http://schemas.microsoft.com/office/powerpoint/2010/main" val="2262019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ACA85080-03E5-45A0-A5BE-98A678722092}" type="slidenum">
              <a:rPr lang="en-US" smtClean="0"/>
              <a:t>76</a:t>
            </a:fld>
            <a:endParaRPr lang="en-US"/>
          </a:p>
        </p:txBody>
      </p:sp>
    </p:spTree>
    <p:extLst>
      <p:ext uri="{BB962C8B-B14F-4D97-AF65-F5344CB8AC3E}">
        <p14:creationId xmlns:p14="http://schemas.microsoft.com/office/powerpoint/2010/main" val="733717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51527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35071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98192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5814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05E35630-4BFD-4F5B-B964-D087A3C4162E}" type="datetimeFigureOut">
              <a:rPr lang="en-US" smtClean="0"/>
              <a:t>10/24/2023</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680325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05E35630-4BFD-4F5B-B964-D087A3C4162E}" type="datetimeFigureOut">
              <a:rPr lang="en-US" smtClean="0"/>
              <a:t>10/24/2023</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2491059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5E35630-4BFD-4F5B-B964-D087A3C4162E}" type="datetimeFigureOut">
              <a:rPr lang="en-US" smtClean="0"/>
              <a:t>10/24/2023</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7864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87632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5E35630-4BFD-4F5B-B964-D087A3C4162E}" type="datetimeFigureOut">
              <a:rPr lang="en-US" smtClean="0"/>
              <a:t>10/24/2023</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1665163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8046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3B435A2F-F299-4957-8E3E-5AF995132067}" type="slidenum">
              <a:rPr lang="en-US" smtClean="0"/>
              <a:t>‹#›</a:t>
            </a:fld>
            <a:endParaRPr lang="en-US"/>
          </a:p>
        </p:txBody>
      </p:sp>
    </p:spTree>
    <p:extLst>
      <p:ext uri="{BB962C8B-B14F-4D97-AF65-F5344CB8AC3E}">
        <p14:creationId xmlns:p14="http://schemas.microsoft.com/office/powerpoint/2010/main" val="3069042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E35630-4BFD-4F5B-B964-D087A3C4162E}" type="datetimeFigureOut">
              <a:rPr lang="en-US" smtClean="0"/>
              <a:t>10/24/2023</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435A2F-F299-4957-8E3E-5AF995132067}" type="slidenum">
              <a:rPr lang="en-US" smtClean="0"/>
              <a:t>‹#›</a:t>
            </a:fld>
            <a:endParaRPr lang="en-US"/>
          </a:p>
        </p:txBody>
      </p:sp>
    </p:spTree>
    <p:extLst>
      <p:ext uri="{BB962C8B-B14F-4D97-AF65-F5344CB8AC3E}">
        <p14:creationId xmlns:p14="http://schemas.microsoft.com/office/powerpoint/2010/main" val="4115638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 y="431754"/>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36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MANAGEMENT METHODOLOGY</a:t>
            </a:r>
          </a:p>
          <a:p>
            <a:pPr algn="ctr"/>
            <a:r>
              <a:rPr lang="uz-Cyrl-UZ" sz="3600" b="1" dirty="0">
                <a:solidFill>
                  <a:srgbClr val="002060"/>
                </a:solidFill>
                <a:latin typeface="Times New Roman" panose="02020603050405020304" pitchFamily="18" charset="0"/>
                <a:cs typeface="Times New Roman" panose="02020603050405020304" pitchFamily="18" charset="0"/>
              </a:rPr>
              <a:t>ЛОЙИҲАНИ БОШҚАРИШ МЕТОДОЛОГИЯСИ</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192214" y="4065332"/>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3</a:t>
            </a:r>
            <a:endParaRPr lang="uz-Cyrl-UZ" sz="3200" b="1" dirty="0">
              <a:solidFill>
                <a:srgbClr val="00206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3</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951270" y="5577067"/>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4090" y="1103531"/>
            <a:ext cx="11172095"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3.1. </a:t>
            </a:r>
            <a:r>
              <a:rPr lang="uz-Cyrl-UZ" sz="2800" dirty="0">
                <a:latin typeface="Times New Roman" panose="02020603050405020304" pitchFamily="18" charset="0"/>
                <a:cs typeface="Times New Roman" panose="02020603050405020304" pitchFamily="18" charset="0"/>
              </a:rPr>
              <a:t>Лойиҳани бошқариш методологияси: таърифи ва тузилиши </a:t>
            </a:r>
          </a:p>
          <a:p>
            <a:pPr algn="just"/>
            <a:r>
              <a:rPr lang="en-US" sz="2800" dirty="0">
                <a:latin typeface="Times New Roman" panose="02020603050405020304" pitchFamily="18" charset="0"/>
                <a:cs typeface="Times New Roman" panose="02020603050405020304" pitchFamily="18" charset="0"/>
              </a:rPr>
              <a:t>3.2. </a:t>
            </a:r>
            <a:r>
              <a:rPr lang="uz-Cyrl-UZ" sz="2800" dirty="0">
                <a:latin typeface="Times New Roman" panose="02020603050405020304" pitchFamily="18" charset="0"/>
                <a:cs typeface="Times New Roman" panose="02020603050405020304" pitchFamily="18" charset="0"/>
              </a:rPr>
              <a:t>Лойиҳани бошқаришга услубий ёндашувлар</a:t>
            </a:r>
          </a:p>
          <a:p>
            <a:pPr algn="just"/>
            <a:r>
              <a:rPr lang="en-US" sz="2800" dirty="0">
                <a:latin typeface="Times New Roman" panose="02020603050405020304" pitchFamily="18" charset="0"/>
                <a:cs typeface="Times New Roman" panose="02020603050405020304" pitchFamily="18" charset="0"/>
              </a:rPr>
              <a:t>3.3. </a:t>
            </a:r>
            <a:r>
              <a:rPr lang="uz-Cyrl-UZ" sz="2800" dirty="0">
                <a:latin typeface="Times New Roman" panose="02020603050405020304" pitchFamily="18" charset="0"/>
                <a:cs typeface="Times New Roman" panose="02020603050405020304" pitchFamily="18" charset="0"/>
              </a:rPr>
              <a:t>Лойиҳа бошқарув методларнинг турлари</a:t>
            </a:r>
          </a:p>
          <a:p>
            <a:pPr algn="just"/>
            <a:r>
              <a:rPr lang="en-US" sz="2800" dirty="0">
                <a:latin typeface="Times New Roman" panose="02020603050405020304" pitchFamily="18" charset="0"/>
                <a:cs typeface="Times New Roman" panose="02020603050405020304" pitchFamily="18" charset="0"/>
              </a:rPr>
              <a:t>3.4. </a:t>
            </a:r>
            <a:r>
              <a:rPr lang="en-US" sz="2800" dirty="0">
                <a:latin typeface="Times New Roman" panose="02020603050405020304" pitchFamily="18" charset="0"/>
                <a:ea typeface="Calibri" panose="020F0502020204030204" pitchFamily="34" charset="0"/>
                <a:cs typeface="Times New Roman" panose="02020603050405020304" pitchFamily="18" charset="0"/>
              </a:rPr>
              <a:t>Agile</a:t>
            </a:r>
            <a:r>
              <a:rPr lang="uz-Cyrl-UZ" sz="2800" dirty="0">
                <a:latin typeface="Times New Roman" panose="02020603050405020304" pitchFamily="18" charset="0"/>
                <a:cs typeface="Times New Roman" panose="02020603050405020304" pitchFamily="18" charset="0"/>
              </a:rPr>
              <a:t> методи</a:t>
            </a:r>
          </a:p>
          <a:p>
            <a:pPr algn="just"/>
            <a:r>
              <a:rPr lang="en-US" sz="2800" dirty="0">
                <a:latin typeface="Times New Roman" panose="02020603050405020304" pitchFamily="18" charset="0"/>
                <a:cs typeface="Times New Roman" panose="02020603050405020304" pitchFamily="18" charset="0"/>
              </a:rPr>
              <a:t>3.5. </a:t>
            </a:r>
            <a:r>
              <a:rPr lang="en-US" sz="2800" dirty="0">
                <a:latin typeface="Times New Roman" panose="02020603050405020304" pitchFamily="18" charset="0"/>
                <a:ea typeface="Calibri" panose="020F0502020204030204" pitchFamily="34" charset="0"/>
                <a:cs typeface="Times New Roman" panose="02020603050405020304" pitchFamily="18" charset="0"/>
              </a:rPr>
              <a:t>PRINCE2 </a:t>
            </a:r>
            <a:r>
              <a:rPr lang="uz-Cyrl-UZ" sz="2800" dirty="0">
                <a:latin typeface="Times New Roman" panose="02020603050405020304" pitchFamily="18" charset="0"/>
                <a:cs typeface="Times New Roman" panose="02020603050405020304" pitchFamily="18" charset="0"/>
              </a:rPr>
              <a:t>методи </a:t>
            </a:r>
          </a:p>
          <a:p>
            <a:pPr algn="just"/>
            <a:r>
              <a:rPr lang="en-US" sz="2800" dirty="0">
                <a:latin typeface="Times New Roman" panose="02020603050405020304" pitchFamily="18" charset="0"/>
                <a:cs typeface="Times New Roman" panose="02020603050405020304" pitchFamily="18" charset="0"/>
              </a:rPr>
              <a:t>3.6. </a:t>
            </a:r>
            <a:r>
              <a:rPr lang="uz-Cyrl-UZ" sz="2800" dirty="0">
                <a:latin typeface="Times New Roman" panose="02020603050405020304" pitchFamily="18" charset="0"/>
                <a:cs typeface="Times New Roman" panose="02020603050405020304" pitchFamily="18" charset="0"/>
              </a:rPr>
              <a:t>Гибритние (</a:t>
            </a:r>
            <a:r>
              <a:rPr lang="en-US" sz="2800" dirty="0">
                <a:latin typeface="Times New Roman" panose="02020603050405020304" pitchFamily="18" charset="0"/>
                <a:ea typeface="Calibri" panose="020F0502020204030204" pitchFamily="34" charset="0"/>
                <a:cs typeface="Times New Roman" panose="02020603050405020304" pitchFamily="18" charset="0"/>
              </a:rPr>
              <a:t>Waterfall </a:t>
            </a:r>
            <a:r>
              <a:rPr lang="uz-Cyrl-UZ" sz="2800" dirty="0">
                <a:latin typeface="Times New Roman" panose="02020603050405020304" pitchFamily="18" charset="0"/>
                <a:ea typeface="Calibri" panose="020F0502020204030204" pitchFamily="34" charset="0"/>
                <a:cs typeface="Times New Roman" panose="02020603050405020304" pitchFamily="18" charset="0"/>
              </a:rPr>
              <a:t>ва</a:t>
            </a:r>
            <a:r>
              <a:rPr lang="en-US" sz="2800" dirty="0">
                <a:latin typeface="Times New Roman" panose="02020603050405020304" pitchFamily="18" charset="0"/>
                <a:ea typeface="Calibri" panose="020F0502020204030204" pitchFamily="34" charset="0"/>
                <a:cs typeface="Times New Roman" panose="02020603050405020304" pitchFamily="18" charset="0"/>
              </a:rPr>
              <a:t> Agile</a:t>
            </a:r>
            <a:r>
              <a:rPr lang="uz-Cyrl-UZ" sz="2800" dirty="0">
                <a:latin typeface="Times New Roman" panose="02020603050405020304" pitchFamily="18" charset="0"/>
                <a:cs typeface="Times New Roman" panose="02020603050405020304" pitchFamily="18" charset="0"/>
              </a:rPr>
              <a:t>) метод </a:t>
            </a:r>
          </a:p>
          <a:p>
            <a:pPr algn="just"/>
            <a:r>
              <a:rPr lang="en-US" sz="2800" dirty="0">
                <a:latin typeface="Times New Roman" panose="02020603050405020304" pitchFamily="18" charset="0"/>
                <a:cs typeface="Times New Roman" panose="02020603050405020304" pitchFamily="18" charset="0"/>
              </a:rPr>
              <a:t>3.7. </a:t>
            </a:r>
            <a:r>
              <a:rPr lang="en-US" sz="2800" dirty="0">
                <a:latin typeface="Times New Roman" panose="02020603050405020304" pitchFamily="18" charset="0"/>
                <a:ea typeface="Calibri" panose="020F0502020204030204" pitchFamily="34" charset="0"/>
                <a:cs typeface="Times New Roman" panose="02020603050405020304" pitchFamily="18" charset="0"/>
              </a:rPr>
              <a:t>Scrum</a:t>
            </a:r>
            <a:r>
              <a:rPr lang="uz-Cyrl-UZ" sz="2800" dirty="0">
                <a:latin typeface="Times New Roman" panose="02020603050405020304" pitchFamily="18" charset="0"/>
                <a:cs typeface="Times New Roman" panose="02020603050405020304" pitchFamily="18" charset="0"/>
              </a:rPr>
              <a:t> методи</a:t>
            </a:r>
          </a:p>
          <a:p>
            <a:pPr algn="just"/>
            <a:r>
              <a:rPr lang="en-US" sz="2800" dirty="0">
                <a:latin typeface="Times New Roman" panose="02020603050405020304" pitchFamily="18" charset="0"/>
                <a:cs typeface="Times New Roman" panose="02020603050405020304" pitchFamily="18" charset="0"/>
              </a:rPr>
              <a:t>3.8. </a:t>
            </a:r>
            <a:r>
              <a:rPr lang="uz-Cyrl-UZ" sz="2800" dirty="0">
                <a:latin typeface="Times New Roman" panose="02020603050405020304" pitchFamily="18" charset="0"/>
                <a:cs typeface="Times New Roman" panose="02020603050405020304" pitchFamily="18" charset="0"/>
              </a:rPr>
              <a:t>Критик йўл методи </a:t>
            </a:r>
          </a:p>
          <a:p>
            <a:pPr algn="just"/>
            <a:r>
              <a:rPr lang="en-US" sz="2800" dirty="0">
                <a:latin typeface="Times New Roman" panose="02020603050405020304" pitchFamily="18" charset="0"/>
                <a:cs typeface="Times New Roman" panose="02020603050405020304" pitchFamily="18" charset="0"/>
              </a:rPr>
              <a:t>3.9. </a:t>
            </a:r>
            <a:r>
              <a:rPr lang="uz-Cyrl-UZ" sz="2800" dirty="0">
                <a:latin typeface="Times New Roman" panose="02020603050405020304" pitchFamily="18" charset="0"/>
                <a:cs typeface="Times New Roman" panose="02020603050405020304" pitchFamily="18" charset="0"/>
              </a:rPr>
              <a:t>Критик занжир методи </a:t>
            </a:r>
          </a:p>
          <a:p>
            <a:pPr algn="just"/>
            <a:r>
              <a:rPr lang="en-US" sz="2800" dirty="0">
                <a:latin typeface="Times New Roman" panose="02020603050405020304" pitchFamily="18" charset="0"/>
                <a:cs typeface="Times New Roman" panose="02020603050405020304" pitchFamily="18" charset="0"/>
              </a:rPr>
              <a:t>3.10. </a:t>
            </a:r>
            <a:r>
              <a:rPr lang="uz-Cyrl-UZ" sz="2800" dirty="0">
                <a:latin typeface="Times New Roman" panose="02020603050405020304" pitchFamily="18" charset="0"/>
                <a:cs typeface="Times New Roman" panose="02020603050405020304" pitchFamily="18" charset="0"/>
              </a:rPr>
              <a:t>Лойиҳаларни бошқариш соҳасидаги </a:t>
            </a:r>
            <a:endParaRPr lang="en-US"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стандартлар таснифи</a:t>
            </a:r>
          </a:p>
        </p:txBody>
      </p:sp>
      <p:sp>
        <p:nvSpPr>
          <p:cNvPr id="8" name="TextBox 7"/>
          <p:cNvSpPr txBox="1"/>
          <p:nvPr/>
        </p:nvSpPr>
        <p:spPr>
          <a:xfrm>
            <a:off x="5254867" y="0"/>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75D61C41-4320-4591-9A09-93B1E88BF9B7}"/>
              </a:ext>
            </a:extLst>
          </p:cNvPr>
          <p:cNvSpPr/>
          <p:nvPr/>
        </p:nvSpPr>
        <p:spPr>
          <a:xfrm>
            <a:off x="0" y="2078558"/>
            <a:ext cx="12192000" cy="2308324"/>
          </a:xfrm>
          <a:prstGeom prst="rect">
            <a:avLst/>
          </a:prstGeom>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ЛОЙИҲАНИ БОШҚАРИШ МЕТОДОЛОГИЯСИ: ТАЪРИФИ ВА ТУЗИЛИШИ</a:t>
            </a:r>
            <a:endParaRPr lang="en-US" sz="3600" b="1" dirty="0">
              <a:latin typeface="Times New Roman" panose="02020603050405020304" pitchFamily="18" charset="0"/>
              <a:cs typeface="Times New Roman" panose="02020603050405020304" pitchFamily="18" charset="0"/>
            </a:endParaRPr>
          </a:p>
          <a:p>
            <a:pPr algn="ctr"/>
            <a:r>
              <a:rPr lang="en-US" sz="3600" b="1" dirty="0">
                <a:latin typeface="Times New Roman" panose="02020603050405020304" pitchFamily="18" charset="0"/>
                <a:ea typeface="Calibri" panose="020F0502020204030204" pitchFamily="34" charset="0"/>
                <a:cs typeface="Times New Roman" panose="02020603050405020304" pitchFamily="18" charset="0"/>
              </a:rPr>
              <a:t>PROJECT MANAGEMENT METHODOLOGY: DEFINITION AND STRUCTURE</a:t>
            </a:r>
            <a:r>
              <a:rPr lang="uz-Cyrl-UZ" sz="36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1853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E67EDE6-9949-FD4C-7712-66F8B631415A}"/>
              </a:ext>
            </a:extLst>
          </p:cNvPr>
          <p:cNvSpPr/>
          <p:nvPr/>
        </p:nvSpPr>
        <p:spPr>
          <a:xfrm>
            <a:off x="398585" y="656492"/>
            <a:ext cx="11324492" cy="23328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“Лойиҳаларни бошқариш методологияси” атамаси биринчи марта 1960-йилларнинг бошларида турли бизнес ташкилотлари бизнеснинг афзалликларини амалга оширишни соддалаштирадиган ва ишни тузилган ва ноёб объектга (кейинчалик “лойиҳа” деб номланган) ташкил этишнинг самарали усулларини излай бошлаганларида таърифланган. Мулоқот ва ҳамкорлик битта ташкилот ичидаги жамоалар ва бўлимлар ўртасида самарали меҳнат муносабатларини ўрнатишнинг асосий мезонлари эди.</a:t>
            </a:r>
          </a:p>
        </p:txBody>
      </p:sp>
      <p:sp>
        <p:nvSpPr>
          <p:cNvPr id="5" name="Прямоугольник: скругленные углы 4">
            <a:extLst>
              <a:ext uri="{FF2B5EF4-FFF2-40B4-BE49-F238E27FC236}">
                <a16:creationId xmlns:a16="http://schemas.microsoft.com/office/drawing/2014/main" id="{96DFE0CD-C040-0923-E3C8-0BD619FD7C20}"/>
              </a:ext>
            </a:extLst>
          </p:cNvPr>
          <p:cNvSpPr/>
          <p:nvPr/>
        </p:nvSpPr>
        <p:spPr>
          <a:xfrm>
            <a:off x="398585" y="3429000"/>
            <a:ext cx="8382000" cy="262597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Ўша вақтдан бери атама кўп марта ўзгартирилди ва тузатилди, янги таърифлар яратилди, янги элементлар ва функциялар қўшилди. Бугунги кунда биз лойиҳани бошқариш методологиясини аниқ бошланиши ва охирига эга бўлган муайян лойиҳани бошқариш учун кенг тамойиллар ва қоидалар тўплами сифатида кўриб чиқамиз. Қуйида методологиянинг жорий таърифи келтирилган.</a:t>
            </a:r>
          </a:p>
        </p:txBody>
      </p:sp>
    </p:spTree>
    <p:extLst>
      <p:ext uri="{BB962C8B-B14F-4D97-AF65-F5344CB8AC3E}">
        <p14:creationId xmlns:p14="http://schemas.microsoft.com/office/powerpoint/2010/main" val="2640470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E67EDE6-9949-FD4C-7712-66F8B631415A}"/>
              </a:ext>
            </a:extLst>
          </p:cNvPr>
          <p:cNvSpPr/>
          <p:nvPr/>
        </p:nvSpPr>
        <p:spPr>
          <a:xfrm>
            <a:off x="398585" y="656493"/>
            <a:ext cx="11324492" cy="130126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бошқаруви доимий ривожланаётган соҳа бўлиб, муваффақиятга эришиш учун ёндашувлар комбинациясини талаб қилади. Энг машҳур методологияларни ўзлаштириб, сиз ушбу соҳада мутахассис бўлишингиз мумкин.</a:t>
            </a:r>
          </a:p>
        </p:txBody>
      </p:sp>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2262554"/>
            <a:ext cx="11324492" cy="195775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a:t>
            </a:r>
            <a:r>
              <a:rPr lang="en-US" sz="2400" b="1" dirty="0">
                <a:latin typeface="Times New Roman" panose="02020603050405020304" pitchFamily="18" charset="0"/>
                <a:cs typeface="Times New Roman" panose="02020603050405020304" pitchFamily="18" charset="0"/>
              </a:rPr>
              <a:t> [7]</a:t>
            </a: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бу соҳада ишлайдиган мутахассислар томонидан қўлланиладиган принциплар, услублар ва процедуралар тизими. Энг оммабоп усуллар бир-биридан нафақат таркибий ташкил этилиши билан фарқ қилади, балки турли якуний натижалар, жараёнлар ва ҳаттоки лойиҳаларни бошқариш дастурий таъминотини ишлаб чиқишни ҳам талаб қилади. </a:t>
            </a:r>
          </a:p>
        </p:txBody>
      </p:sp>
    </p:spTree>
    <p:extLst>
      <p:ext uri="{BB962C8B-B14F-4D97-AF65-F5344CB8AC3E}">
        <p14:creationId xmlns:p14="http://schemas.microsoft.com/office/powerpoint/2010/main" val="4199090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1781906"/>
            <a:ext cx="11324492" cy="246184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a:t>
            </a:r>
            <a:r>
              <a:rPr lang="en-US" sz="2400" b="1" dirty="0">
                <a:latin typeface="Times New Roman" panose="02020603050405020304" pitchFamily="18" charset="0"/>
                <a:cs typeface="Times New Roman" panose="02020603050405020304" pitchFamily="18" charset="0"/>
              </a:rPr>
              <a:t> [4]</a:t>
            </a:r>
            <a:r>
              <a:rPr lang="uz-Cyrl-UZ" sz="2400" b="1" dirty="0">
                <a:latin typeface="Times New Roman" panose="02020603050405020304" pitchFamily="18" charset="0"/>
                <a:cs typeface="Times New Roman" panose="02020603050405020304" pitchFamily="18" charset="0"/>
              </a:rPr>
              <a:t> - </a:t>
            </a:r>
            <a:r>
              <a:rPr lang="uz-Cyrl-UZ" sz="2400" dirty="0">
                <a:latin typeface="Times New Roman" panose="02020603050405020304" pitchFamily="18" charset="0"/>
                <a:cs typeface="Times New Roman" panose="02020603050405020304" pitchFamily="18" charset="0"/>
              </a:rPr>
              <a:t>бу лойиҳани муваффақиятли якунлангунга ва тугатилгунга қадар давомий амалга ошириш жараёнида қандай қилиб энг яхши режалаштириш, ишлаб чиқиш, назорат қилиш ва этказиб беришни аниқлайдиган мантиқий боғлиқ амалиётлар, усуллар ва жараёнларнинг қатъий белгиланган комбинацияси. Бу лойиҳани ишлаб чиқиш, бажариш ва якунлашда илмий жиҳатдан тасдиқланган, тизимли ва интизомли ёндашув. </a:t>
            </a:r>
          </a:p>
        </p:txBody>
      </p:sp>
    </p:spTree>
    <p:extLst>
      <p:ext uri="{BB962C8B-B14F-4D97-AF65-F5344CB8AC3E}">
        <p14:creationId xmlns:p14="http://schemas.microsoft.com/office/powerpoint/2010/main" val="3752611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937846"/>
            <a:ext cx="11324492" cy="330590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 НИМА?</a:t>
            </a:r>
            <a:r>
              <a:rPr lang="en-US" sz="2400" b="1" dirty="0">
                <a:latin typeface="Times New Roman" panose="02020603050405020304" pitchFamily="18" charset="0"/>
                <a:cs typeface="Times New Roman" panose="02020603050405020304" pitchFamily="18" charset="0"/>
              </a:rPr>
              <a:t> [3]</a:t>
            </a:r>
            <a:endParaRPr lang="uz-Cyrl-UZ"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 методологияси лойиҳани муваффақиятли амалга ошириш учун зарур бўлган барча босқичларни санаб ўтган аниқ лойиҳа йўл харитасини таклиф қилади. Ушбу лойиҳа методологияси ёки техникаси белгиланган бошқарув тузилмасини, жараён бўйича кўрсатмаларни, синов тадбирларини, жараёнларни ва натижаларни таъминлайди. Улар лойиҳани бошқаришга батафсил, қатъий ва такрорланадиган ёндашувни қўллашади.</a:t>
            </a:r>
          </a:p>
        </p:txBody>
      </p:sp>
    </p:spTree>
    <p:extLst>
      <p:ext uri="{BB962C8B-B14F-4D97-AF65-F5344CB8AC3E}">
        <p14:creationId xmlns:p14="http://schemas.microsoft.com/office/powerpoint/2010/main" val="1806095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E67EDE6-9949-FD4C-7712-66F8B631415A}"/>
              </a:ext>
            </a:extLst>
          </p:cNvPr>
          <p:cNvSpPr/>
          <p:nvPr/>
        </p:nvSpPr>
        <p:spPr>
          <a:xfrm>
            <a:off x="398585" y="656493"/>
            <a:ext cx="11324492" cy="16295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методологиясининг мақсади самарали қарорлар қабул қилиш ва муаммоларни ҳал қилиш орқали бутун бошқарув жараёнини назорат қилиш, шу билан бирга муайян жараёнлар, ёндашувлар, техникалар, усуллар ва технологияларнинг муваффақиятини таъминлашдир.</a:t>
            </a:r>
          </a:p>
        </p:txBody>
      </p:sp>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2590800"/>
            <a:ext cx="11324492" cy="1629508"/>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Одатда, лойиҳани бошқариш методологияси ҳар бир қадамни чуқур тавсифлаш учун асос яратади, шунда лойиҳа менежери ёки дастур менежери ишни жадвал, бюджет ва мижознинг спецификациясига мувофиқ етказиб бериш ва амалга ошириш учун нима қилиш кераклигини билиб олади.</a:t>
            </a:r>
          </a:p>
        </p:txBody>
      </p:sp>
    </p:spTree>
    <p:extLst>
      <p:ext uri="{BB962C8B-B14F-4D97-AF65-F5344CB8AC3E}">
        <p14:creationId xmlns:p14="http://schemas.microsoft.com/office/powerpoint/2010/main" val="1031993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DD602526-D58F-46C3-89CC-506B929A1D71}"/>
              </a:ext>
            </a:extLst>
          </p:cNvPr>
          <p:cNvSpPr/>
          <p:nvPr/>
        </p:nvSpPr>
        <p:spPr>
          <a:xfrm>
            <a:off x="633046" y="351692"/>
            <a:ext cx="10902462" cy="1348154"/>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ЮҚОРИДА АЙТИБ ЎТИЛГАН ТАЪРИФГА АСОСЛАНИБ, ТЎҒРИ ТАНЛАНГАН ЛОЙИҲАНИ БОШҚАРИШ МЕТОДОЛОГИЯСИ ҚУЙИДАГИ ЮТУҚЛАРГА ЭРИШИШ УЧУН ЙЎЛ ОЧАДИ:</a:t>
            </a:r>
          </a:p>
        </p:txBody>
      </p:sp>
      <p:sp>
        <p:nvSpPr>
          <p:cNvPr id="4" name="Прямоугольник 3">
            <a:extLst>
              <a:ext uri="{FF2B5EF4-FFF2-40B4-BE49-F238E27FC236}">
                <a16:creationId xmlns:a16="http://schemas.microsoft.com/office/drawing/2014/main" id="{A7CF4224-BE50-4749-BA85-A02935365EA6}"/>
              </a:ext>
            </a:extLst>
          </p:cNvPr>
          <p:cNvSpPr/>
          <p:nvPr/>
        </p:nvSpPr>
        <p:spPr>
          <a:xfrm>
            <a:off x="633046" y="1785317"/>
            <a:ext cx="8264767"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томонларнинг эҳтиёжлари аниқланади</a:t>
            </a:r>
          </a:p>
        </p:txBody>
      </p:sp>
      <p:sp>
        <p:nvSpPr>
          <p:cNvPr id="5" name="Прямоугольник 4">
            <a:extLst>
              <a:ext uri="{FF2B5EF4-FFF2-40B4-BE49-F238E27FC236}">
                <a16:creationId xmlns:a16="http://schemas.microsoft.com/office/drawing/2014/main" id="{01F6A84A-CCA9-455A-99C2-10815A5C9872}"/>
              </a:ext>
            </a:extLst>
          </p:cNvPr>
          <p:cNvSpPr/>
          <p:nvPr/>
        </p:nvSpPr>
        <p:spPr>
          <a:xfrm>
            <a:off x="633044" y="2382787"/>
            <a:ext cx="10902462" cy="79266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умумий “тил” жамоа томонидан ўрнатилади ва тушунилади, шунинг учун улар улардан нима кутилаётганини билишади</a:t>
            </a:r>
          </a:p>
        </p:txBody>
      </p:sp>
      <p:sp>
        <p:nvSpPr>
          <p:cNvPr id="6" name="Прямоугольник 5">
            <a:extLst>
              <a:ext uri="{FF2B5EF4-FFF2-40B4-BE49-F238E27FC236}">
                <a16:creationId xmlns:a16="http://schemas.microsoft.com/office/drawing/2014/main" id="{4C62594E-ABA2-48E8-A3F1-98B41A4E1049}"/>
              </a:ext>
            </a:extLst>
          </p:cNvPr>
          <p:cNvSpPr/>
          <p:nvPr/>
        </p:nvSpPr>
        <p:spPr>
          <a:xfrm>
            <a:off x="633044" y="3260926"/>
            <a:ext cx="8264769"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харажатлар сметалари тўлиқ, аниқ ва ишончли</a:t>
            </a:r>
          </a:p>
        </p:txBody>
      </p:sp>
      <p:sp>
        <p:nvSpPr>
          <p:cNvPr id="7" name="Прямоугольник 6">
            <a:extLst>
              <a:ext uri="{FF2B5EF4-FFF2-40B4-BE49-F238E27FC236}">
                <a16:creationId xmlns:a16="http://schemas.microsoft.com/office/drawing/2014/main" id="{4403A1FE-D294-429B-B71F-7ED2481B4579}"/>
              </a:ext>
            </a:extLst>
          </p:cNvPr>
          <p:cNvSpPr/>
          <p:nvPr/>
        </p:nvSpPr>
        <p:spPr>
          <a:xfrm>
            <a:off x="633044" y="3862618"/>
            <a:ext cx="10902461"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вазифа умумий услубий ёндашув ёрдамида амалга оширилади</a:t>
            </a:r>
          </a:p>
        </p:txBody>
      </p:sp>
      <p:sp>
        <p:nvSpPr>
          <p:cNvPr id="8" name="Прямоугольник 7">
            <a:extLst>
              <a:ext uri="{FF2B5EF4-FFF2-40B4-BE49-F238E27FC236}">
                <a16:creationId xmlns:a16="http://schemas.microsoft.com/office/drawing/2014/main" id="{416F7ECA-434B-4276-8024-AC2A3DDC9E94}"/>
              </a:ext>
            </a:extLst>
          </p:cNvPr>
          <p:cNvSpPr/>
          <p:nvPr/>
        </p:nvSpPr>
        <p:spPr>
          <a:xfrm>
            <a:off x="633043" y="4460088"/>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кўпгина низолар эрта аниқланади ва ҳал қилинади</a:t>
            </a:r>
          </a:p>
        </p:txBody>
      </p:sp>
      <p:sp>
        <p:nvSpPr>
          <p:cNvPr id="9" name="Прямоугольник 8">
            <a:extLst>
              <a:ext uri="{FF2B5EF4-FFF2-40B4-BE49-F238E27FC236}">
                <a16:creationId xmlns:a16="http://schemas.microsoft.com/office/drawing/2014/main" id="{C3CFAF32-D79B-4DE7-BAEF-B3C069B13730}"/>
              </a:ext>
            </a:extLst>
          </p:cNvPr>
          <p:cNvSpPr/>
          <p:nvPr/>
        </p:nvSpPr>
        <p:spPr>
          <a:xfrm>
            <a:off x="633044" y="5064983"/>
            <a:ext cx="8264771"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кутилаётган маҳсулотлар ишлаб чиқарилади ва топширилади</a:t>
            </a:r>
          </a:p>
        </p:txBody>
      </p:sp>
      <p:sp>
        <p:nvSpPr>
          <p:cNvPr id="10" name="Прямоугольник 9">
            <a:extLst>
              <a:ext uri="{FF2B5EF4-FFF2-40B4-BE49-F238E27FC236}">
                <a16:creationId xmlns:a16="http://schemas.microsoft.com/office/drawing/2014/main" id="{FEB3393E-28AC-4F5E-B33D-90DDFF918A75}"/>
              </a:ext>
            </a:extLst>
          </p:cNvPr>
          <p:cNvSpPr/>
          <p:nvPr/>
        </p:nvSpPr>
        <p:spPr>
          <a:xfrm>
            <a:off x="633044" y="5669878"/>
            <a:ext cx="8264770" cy="51199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дарслар ўрганилади ва эчимлар тезда амалга оширилади</a:t>
            </a:r>
          </a:p>
        </p:txBody>
      </p:sp>
    </p:spTree>
    <p:extLst>
      <p:ext uri="{BB962C8B-B14F-4D97-AF65-F5344CB8AC3E}">
        <p14:creationId xmlns:p14="http://schemas.microsoft.com/office/powerpoint/2010/main" val="685436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937846"/>
            <a:ext cx="11324492" cy="3305907"/>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ТИЗИМИ НИМА?</a:t>
            </a:r>
            <a:r>
              <a:rPr lang="en-US" sz="2400" b="1" dirty="0">
                <a:latin typeface="Times New Roman" panose="02020603050405020304" pitchFamily="18" charset="0"/>
                <a:cs typeface="Times New Roman" panose="02020603050405020304" pitchFamily="18" charset="0"/>
              </a:rPr>
              <a:t> [3]</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 тизими лойиҳанинг тузилиши ва йўналишини таъминлайди. Бироқ, лойиҳани бошқариш методологияларидан фарқли ўлароқ, у жуда батафсил ва жуда қаттиқ эмас. Рамкалар лойиҳаларни ўз мақсадларига йўналтиради ва ривожланаётган шароитларга мослашиш учун етарлича мослашувчан.</a:t>
            </a:r>
          </a:p>
          <a:p>
            <a:pPr algn="ctr"/>
            <a:r>
              <a:rPr lang="uz-Cyrl-UZ" sz="2400" dirty="0">
                <a:latin typeface="Times New Roman" panose="02020603050405020304" pitchFamily="18" charset="0"/>
                <a:cs typeface="Times New Roman" panose="02020603050405020304" pitchFamily="18" charset="0"/>
              </a:rPr>
              <a:t>Бу лойиҳа менежерларига ажойиб натижаларга эришиш учун керак бўлган кўрсатмаларни таклиф қилиш учун мавжуд.</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7497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02F14A7-3DB0-47F0-9823-6104357112D4}"/>
              </a:ext>
            </a:extLst>
          </p:cNvPr>
          <p:cNvSpPr/>
          <p:nvPr/>
        </p:nvSpPr>
        <p:spPr>
          <a:xfrm>
            <a:off x="310661" y="335845"/>
            <a:ext cx="11570677" cy="4154984"/>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ТИЗИМИДА МЕТОДОЛОГИЯ</a:t>
            </a:r>
          </a:p>
          <a:p>
            <a:pPr algn="ctr"/>
            <a:r>
              <a:rPr lang="uz-Cyrl-UZ" sz="2400" dirty="0">
                <a:latin typeface="Times New Roman" panose="02020603050405020304" pitchFamily="18" charset="0"/>
                <a:cs typeface="Times New Roman" panose="02020603050405020304" pitchFamily="18" charset="0"/>
              </a:rPr>
              <a:t>Лойиҳани бошқариш (“ЛБ” қисқартмаси) ҳар қандай турдаги, ўлчамдаги, табиатдаги ва кўринишдаги лойиҳаларни режалаштириш, бажариш ва етказиб бериш доирасини таъминлайди. ЛБ доираси танланган услубий ёндашувга мувофиқ керакли ўзгаришларни амалга оширишга қаратилган. Аслида, ўзгариш бошқарилиши керак бўлган асосий жиҳатдир. ЛБ рамкаси ўзгаришларни энг яхши тарзда қандай бошқаришни аниқлайди ва белгилайди. Ва методология вақт, харажат ва сифат жиҳатидан ўзгаришларни тизимли равишда амалга оширишнинг “йўли” бўлиб хизмат қилади. Лойиҳаларни бошқариш ўзгаришларни амалга оширишнинг аниқ мақсадларига эришиш учун зарур бўлган тадбирларни тавсифлаш ва бажаришни англатади.</a:t>
            </a:r>
          </a:p>
        </p:txBody>
      </p:sp>
    </p:spTree>
    <p:extLst>
      <p:ext uri="{BB962C8B-B14F-4D97-AF65-F5344CB8AC3E}">
        <p14:creationId xmlns:p14="http://schemas.microsoft.com/office/powerpoint/2010/main" val="19872253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1723293"/>
            <a:ext cx="11324492" cy="249115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ТИЗИМ ВА МЕТОДОЛОГИЯ - ФАРҚ НИМА?</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 методологияси ва лойиҳани бошқариш асослари кўпинча бир-бирининг ўрнида ишлатилади. Аммо лойиҳани бошқаришнинг ушбу иккита ёндашуви аслида бир-биридан фарқ қилади.</a:t>
            </a:r>
          </a:p>
        </p:txBody>
      </p:sp>
    </p:spTree>
    <p:extLst>
      <p:ext uri="{BB962C8B-B14F-4D97-AF65-F5344CB8AC3E}">
        <p14:creationId xmlns:p14="http://schemas.microsoft.com/office/powerpoint/2010/main" val="3335980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1301261"/>
            <a:ext cx="11324492" cy="293076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ТИЗИМИ НИМА?</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доираси лойиҳангизнинг боришини белгилайдиган муҳим қадамлар, кўрсатмалар ва сиёсатлардан иборат. У ҳар бир алоҳида жараён ўртасида нозик чизиқ чизади, шунинг учун иккита жараён бир-бирининг устига тушмайди. Лойиҳа гуруҳидаги ҳар бир жамоа аъзосига лойиҳа менежери томонидан топшириқ берилади, улар белгиланган муддатда бажаришлари керак.</a:t>
            </a:r>
          </a:p>
        </p:txBody>
      </p:sp>
    </p:spTree>
    <p:extLst>
      <p:ext uri="{BB962C8B-B14F-4D97-AF65-F5344CB8AC3E}">
        <p14:creationId xmlns:p14="http://schemas.microsoft.com/office/powerpoint/2010/main" val="33216339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44485E4-3E18-AECB-9155-64CD293BD358}"/>
              </a:ext>
            </a:extLst>
          </p:cNvPr>
          <p:cNvSpPr/>
          <p:nvPr/>
        </p:nvSpPr>
        <p:spPr>
          <a:xfrm>
            <a:off x="996460" y="128631"/>
            <a:ext cx="10199076" cy="53926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УНИ ОЛТИТА АСОСИЙ БОСҚИЧГА ГУРУҲЛАШ МУМКИН</a:t>
            </a:r>
          </a:p>
        </p:txBody>
      </p:sp>
      <p:sp>
        <p:nvSpPr>
          <p:cNvPr id="5" name="Прямоугольник 4">
            <a:extLst>
              <a:ext uri="{FF2B5EF4-FFF2-40B4-BE49-F238E27FC236}">
                <a16:creationId xmlns:a16="http://schemas.microsoft.com/office/drawing/2014/main" id="{9DD7093B-FF9F-1495-6D71-20F7F270297C}"/>
              </a:ext>
            </a:extLst>
          </p:cNvPr>
          <p:cNvSpPr/>
          <p:nvPr/>
        </p:nvSpPr>
        <p:spPr>
          <a:xfrm>
            <a:off x="351691" y="826208"/>
            <a:ext cx="11488615" cy="92406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Лойиҳани бошлаш: </a:t>
            </a:r>
            <a:r>
              <a:rPr lang="uz-Cyrl-UZ" dirty="0">
                <a:latin typeface="Times New Roman" panose="02020603050405020304" pitchFamily="18" charset="0"/>
                <a:cs typeface="Times New Roman" panose="02020603050405020304" pitchFamily="18" charset="0"/>
              </a:rPr>
              <a:t>Биринчи босқич тадқиқот, ғоялар, техник-иқтисодий таҳлил ва лойиҳа тузилишини прототиплаш билан боғлиқ. Гуруҳ аъзоларига қисқача ва белгиланган вазифалар топширилади. Гуруҳнинг ҳар бир аъзоси ғояни яратади, бу ғояни бошқарув жамоасига муҳокама учун тақдим этади.</a:t>
            </a:r>
          </a:p>
        </p:txBody>
      </p:sp>
      <p:sp>
        <p:nvSpPr>
          <p:cNvPr id="6" name="Прямоугольник 5">
            <a:extLst>
              <a:ext uri="{FF2B5EF4-FFF2-40B4-BE49-F238E27FC236}">
                <a16:creationId xmlns:a16="http://schemas.microsoft.com/office/drawing/2014/main" id="{E53AF848-C60A-B4FE-8F49-2079C05B2448}"/>
              </a:ext>
            </a:extLst>
          </p:cNvPr>
          <p:cNvSpPr/>
          <p:nvPr/>
        </p:nvSpPr>
        <p:spPr>
          <a:xfrm>
            <a:off x="351691" y="1908589"/>
            <a:ext cx="11488615" cy="116274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Режалаштириш: </a:t>
            </a:r>
            <a:r>
              <a:rPr lang="uz-Cyrl-UZ" dirty="0">
                <a:latin typeface="Times New Roman" panose="02020603050405020304" pitchFamily="18" charset="0"/>
                <a:cs typeface="Times New Roman" panose="02020603050405020304" pitchFamily="18" charset="0"/>
              </a:rPr>
              <a:t>Ушбу босқичда сиз керакли лойиҳа талабларини тўплайсиз, жамоа аъзолари билан ҳамкорлик қиласиз ва бюджетни белгилайсиз. Сиз лойиҳангизнинг операцион томонини бошқарадиган раҳбарни тайинлайсиз. Шунингдек, сиз қисқа муддатли ва узоқ муддатли мақсадларни ва уларни қандай амалга оширишни хоҳлаётганингизни режалаштирасиз.</a:t>
            </a:r>
          </a:p>
        </p:txBody>
      </p:sp>
      <p:sp>
        <p:nvSpPr>
          <p:cNvPr id="7" name="Прямоугольник 6">
            <a:extLst>
              <a:ext uri="{FF2B5EF4-FFF2-40B4-BE49-F238E27FC236}">
                <a16:creationId xmlns:a16="http://schemas.microsoft.com/office/drawing/2014/main" id="{32174D9D-9031-A1CF-6EC0-1DC6AA6E26F4}"/>
              </a:ext>
            </a:extLst>
          </p:cNvPr>
          <p:cNvSpPr/>
          <p:nvPr/>
        </p:nvSpPr>
        <p:spPr>
          <a:xfrm>
            <a:off x="351691" y="3229655"/>
            <a:ext cx="11488614" cy="709300"/>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Бажариш: </a:t>
            </a:r>
            <a:r>
              <a:rPr lang="uz-Cyrl-UZ" dirty="0">
                <a:latin typeface="Times New Roman" panose="02020603050405020304" pitchFamily="18" charset="0"/>
                <a:cs typeface="Times New Roman" panose="02020603050405020304" pitchFamily="18" charset="0"/>
              </a:rPr>
              <a:t>Ушбу босқич лойиҳа натижаларини, мазмунини ва лойиҳанинг дизайн инвентарларини ҳақиқий ишлаб чиқаришдан иборат. Ҳар бир жамоа аъзоси ўз вазифаларига эгалик қилади ва бошидан охиригача бажаради.</a:t>
            </a:r>
          </a:p>
        </p:txBody>
      </p:sp>
      <p:sp>
        <p:nvSpPr>
          <p:cNvPr id="8" name="Прямоугольник 7">
            <a:extLst>
              <a:ext uri="{FF2B5EF4-FFF2-40B4-BE49-F238E27FC236}">
                <a16:creationId xmlns:a16="http://schemas.microsoft.com/office/drawing/2014/main" id="{EF24E66B-7B79-E4F3-7855-94E4D08187E8}"/>
              </a:ext>
            </a:extLst>
          </p:cNvPr>
          <p:cNvSpPr/>
          <p:nvPr/>
        </p:nvSpPr>
        <p:spPr>
          <a:xfrm>
            <a:off x="351690" y="5449915"/>
            <a:ext cx="8487509" cy="95088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Кўриб чиқиш: </a:t>
            </a:r>
            <a:r>
              <a:rPr lang="uz-Cyrl-UZ" dirty="0">
                <a:latin typeface="Times New Roman" panose="02020603050405020304" pitchFamily="18" charset="0"/>
                <a:cs typeface="Times New Roman" panose="02020603050405020304" pitchFamily="18" charset="0"/>
              </a:rPr>
              <a:t>Лойиҳа менежерлари лойиҳаларни якунлайдилар, ишга туширишга тайёрлайдилар ва синовларни ўтказадилар. Бу лойиҳа иштирокчиларининг саъй-ҳаракатлари тақдирланадиган ва қадрланадиган босқичдир.</a:t>
            </a:r>
          </a:p>
        </p:txBody>
      </p:sp>
      <p:sp>
        <p:nvSpPr>
          <p:cNvPr id="9" name="Прямоугольник 8">
            <a:extLst>
              <a:ext uri="{FF2B5EF4-FFF2-40B4-BE49-F238E27FC236}">
                <a16:creationId xmlns:a16="http://schemas.microsoft.com/office/drawing/2014/main" id="{334DBD2A-8B04-2614-3416-59FC0AE84F5A}"/>
              </a:ext>
            </a:extLst>
          </p:cNvPr>
          <p:cNvSpPr/>
          <p:nvPr/>
        </p:nvSpPr>
        <p:spPr>
          <a:xfrm>
            <a:off x="351690" y="4099462"/>
            <a:ext cx="8487508" cy="118994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Бошқарув:</a:t>
            </a:r>
            <a:r>
              <a:rPr lang="uz-Cyrl-UZ" dirty="0">
                <a:latin typeface="Times New Roman" panose="02020603050405020304" pitchFamily="18" charset="0"/>
                <a:cs typeface="Times New Roman" panose="02020603050405020304" pitchFamily="18" charset="0"/>
              </a:rPr>
              <a:t> Ушбу босқич билимлар омбори, ҳужжатлар ва асосий тараққиёт кўрсаткичларини яратишга қаратилган. Лойиҳангизнинг муҳим босқичларини бошлаганингизда, ўрганганларингизни жамоаларингиз билан баҳам кўринг. Бу сизнинг жамоаларингизни кўпроқ иштиёқ билан ишлашга ундайди.</a:t>
            </a:r>
          </a:p>
        </p:txBody>
      </p:sp>
    </p:spTree>
    <p:extLst>
      <p:ext uri="{BB962C8B-B14F-4D97-AF65-F5344CB8AC3E}">
        <p14:creationId xmlns:p14="http://schemas.microsoft.com/office/powerpoint/2010/main" val="3939260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2">
            <a:extLst>
              <a:ext uri="{FF2B5EF4-FFF2-40B4-BE49-F238E27FC236}">
                <a16:creationId xmlns:a16="http://schemas.microsoft.com/office/drawing/2014/main" id="{7B5BD5F7-AA35-7978-878A-CE36F2B2CB81}"/>
              </a:ext>
            </a:extLst>
          </p:cNvPr>
          <p:cNvGraphicFramePr>
            <a:graphicFrameLocks noGrp="1"/>
          </p:cNvGraphicFramePr>
          <p:nvPr>
            <p:extLst>
              <p:ext uri="{D42A27DB-BD31-4B8C-83A1-F6EECF244321}">
                <p14:modId xmlns:p14="http://schemas.microsoft.com/office/powerpoint/2010/main" val="1806289806"/>
              </p:ext>
            </p:extLst>
          </p:nvPr>
        </p:nvGraphicFramePr>
        <p:xfrm>
          <a:off x="339969" y="297635"/>
          <a:ext cx="11535508" cy="4239120"/>
        </p:xfrm>
        <a:graphic>
          <a:graphicData uri="http://schemas.openxmlformats.org/drawingml/2006/table">
            <a:tbl>
              <a:tblPr firstRow="1" bandRow="1">
                <a:tableStyleId>{5C22544A-7EE6-4342-B048-85BDC9FD1C3A}</a:tableStyleId>
              </a:tblPr>
              <a:tblGrid>
                <a:gridCol w="5767754">
                  <a:extLst>
                    <a:ext uri="{9D8B030D-6E8A-4147-A177-3AD203B41FA5}">
                      <a16:colId xmlns:a16="http://schemas.microsoft.com/office/drawing/2014/main" val="3370230142"/>
                    </a:ext>
                  </a:extLst>
                </a:gridCol>
                <a:gridCol w="5767754">
                  <a:extLst>
                    <a:ext uri="{9D8B030D-6E8A-4147-A177-3AD203B41FA5}">
                      <a16:colId xmlns:a16="http://schemas.microsoft.com/office/drawing/2014/main" val="765702393"/>
                    </a:ext>
                  </a:extLst>
                </a:gridCol>
              </a:tblGrid>
              <a:tr h="478320">
                <a:tc>
                  <a:txBody>
                    <a:bodyPr/>
                    <a:lstStyle/>
                    <a:p>
                      <a:pPr algn="ctr"/>
                      <a:r>
                        <a:rPr lang="uz-Cyrl-UZ" sz="2000" noProof="0" dirty="0">
                          <a:latin typeface="Times New Roman" panose="02020603050405020304" pitchFamily="18" charset="0"/>
                          <a:cs typeface="Times New Roman" panose="02020603050405020304" pitchFamily="18" charset="0"/>
                        </a:rPr>
                        <a:t>ТИЗИМ</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МЕТОДОЛОГИЯ</a:t>
                      </a:r>
                    </a:p>
                  </a:txBody>
                  <a:tcPr anchor="ctr"/>
                </a:tc>
                <a:extLst>
                  <a:ext uri="{0D108BD9-81ED-4DB2-BD59-A6C34878D82A}">
                    <a16:rowId xmlns:a16="http://schemas.microsoft.com/office/drawing/2014/main" val="1248602022"/>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Кўрсатмаларни қандай амалга ошириш мумкинлиги ҳақида умумий маълумот беради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Лойиҳани якунлаш учун қатъий қоидалар ва амалиётларни таклиф қилади</a:t>
                      </a:r>
                    </a:p>
                  </a:txBody>
                  <a:tcPr anchor="ctr"/>
                </a:tc>
                <a:extLst>
                  <a:ext uri="{0D108BD9-81ED-4DB2-BD59-A6C34878D82A}">
                    <a16:rowId xmlns:a16="http://schemas.microsoft.com/office/drawing/2014/main" val="326756164"/>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Ижодий мослашиш учун жой таклиф қилади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Бу жуда қаттиқ ва қатъий</a:t>
                      </a:r>
                    </a:p>
                  </a:txBody>
                  <a:tcPr anchor="ctr"/>
                </a:tc>
                <a:extLst>
                  <a:ext uri="{0D108BD9-81ED-4DB2-BD59-A6C34878D82A}">
                    <a16:rowId xmlns:a16="http://schemas.microsoft.com/office/drawing/2014/main" val="1356436062"/>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Мутахассислар томонидан афзал кўрилади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Янги бошланувчилар томонидан афзал кўрилади</a:t>
                      </a:r>
                    </a:p>
                  </a:txBody>
                  <a:tcPr anchor="ctr"/>
                </a:tc>
                <a:extLst>
                  <a:ext uri="{0D108BD9-81ED-4DB2-BD59-A6C34878D82A}">
                    <a16:rowId xmlns:a16="http://schemas.microsoft.com/office/drawing/2014/main" val="3941549035"/>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Ишлаш кўрсаткичларини ишлаб чиқиш ва амалга оширишни қийинлаштиради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Ишлаш бўйича барча кўрсатмаларни батафсил баён қилади</a:t>
                      </a:r>
                    </a:p>
                  </a:txBody>
                  <a:tcPr anchor="ctr"/>
                </a:tc>
                <a:extLst>
                  <a:ext uri="{0D108BD9-81ED-4DB2-BD59-A6C34878D82A}">
                    <a16:rowId xmlns:a16="http://schemas.microsoft.com/office/drawing/2014/main" val="3187352812"/>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Бошқа амалиёт ва воситаларни киритиш учун жой қолдиради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Бошқа амалиётлар ва воситалар билан бириктириб бўлмайди</a:t>
                      </a:r>
                    </a:p>
                  </a:txBody>
                  <a:tcPr anchor="ctr"/>
                </a:tc>
                <a:extLst>
                  <a:ext uri="{0D108BD9-81ED-4DB2-BD59-A6C34878D82A}">
                    <a16:rowId xmlns:a16="http://schemas.microsoft.com/office/drawing/2014/main" val="1640586640"/>
                  </a:ext>
                </a:extLst>
              </a:tr>
              <a:tr h="478320">
                <a:tc>
                  <a:txBody>
                    <a:bodyPr/>
                    <a:lstStyle/>
                    <a:p>
                      <a:pPr algn="ctr"/>
                      <a:r>
                        <a:rPr lang="uz-Cyrl-UZ" sz="2000" noProof="0" dirty="0">
                          <a:latin typeface="Times New Roman" panose="02020603050405020304" pitchFamily="18" charset="0"/>
                          <a:cs typeface="Times New Roman" panose="02020603050405020304" pitchFamily="18" charset="0"/>
                        </a:rPr>
                        <a:t>Анъанавий лойиҳаларни бошқариш</a:t>
                      </a:r>
                      <a:r>
                        <a:rPr lang="ru-RU" sz="2000" dirty="0">
                          <a:latin typeface="Times New Roman" panose="02020603050405020304" pitchFamily="18" charset="0"/>
                          <a:cs typeface="Times New Roman" panose="02020603050405020304" pitchFamily="18" charset="0"/>
                        </a:rPr>
                        <a:t> (</a:t>
                      </a:r>
                      <a:r>
                        <a:rPr lang="en-US" sz="2000" b="0" i="0" kern="1200" dirty="0">
                          <a:solidFill>
                            <a:schemeClr val="dk1"/>
                          </a:solidFill>
                          <a:effectLst/>
                          <a:latin typeface="Times New Roman" panose="02020603050405020304" pitchFamily="18" charset="0"/>
                          <a:ea typeface="+mn-ea"/>
                          <a:cs typeface="Times New Roman" panose="02020603050405020304" pitchFamily="18" charset="0"/>
                        </a:rPr>
                        <a:t>PMBOK</a:t>
                      </a:r>
                      <a:r>
                        <a:rPr lang="ru-RU" sz="2000" dirty="0">
                          <a:latin typeface="Times New Roman" panose="02020603050405020304" pitchFamily="18" charset="0"/>
                          <a:cs typeface="Times New Roman" panose="02020603050405020304" pitchFamily="18" charset="0"/>
                        </a:rPr>
                        <a:t>) - </a:t>
                      </a:r>
                      <a:r>
                        <a:rPr lang="uz-Cyrl-UZ" sz="2000" noProof="0" dirty="0">
                          <a:latin typeface="Times New Roman" panose="02020603050405020304" pitchFamily="18" charset="0"/>
                          <a:cs typeface="Times New Roman" panose="02020603050405020304" pitchFamily="18" charset="0"/>
                        </a:rPr>
                        <a:t>бу рамка</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kern="1200" dirty="0">
                          <a:solidFill>
                            <a:schemeClr val="dk1"/>
                          </a:solidFill>
                          <a:effectLst/>
                          <a:latin typeface="Times New Roman" panose="02020603050405020304" pitchFamily="18" charset="0"/>
                          <a:ea typeface="+mn-ea"/>
                          <a:cs typeface="Times New Roman" panose="02020603050405020304" pitchFamily="18" charset="0"/>
                        </a:rPr>
                        <a:t>PRINCE2</a:t>
                      </a:r>
                      <a:r>
                        <a:rPr lang="uz-Cyrl-UZ" sz="2000" b="0" i="0" kern="1200" dirty="0">
                          <a:solidFill>
                            <a:schemeClr val="dk1"/>
                          </a:solidFill>
                          <a:effectLst/>
                          <a:latin typeface="Times New Roman" panose="02020603050405020304" pitchFamily="18" charset="0"/>
                          <a:ea typeface="+mn-ea"/>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 </a:t>
                      </a:r>
                      <a:r>
                        <a:rPr lang="uz-Cyrl-UZ" sz="2000" noProof="0" dirty="0">
                          <a:latin typeface="Times New Roman" panose="02020603050405020304" pitchFamily="18" charset="0"/>
                          <a:cs typeface="Times New Roman" panose="02020603050405020304" pitchFamily="18" charset="0"/>
                        </a:rPr>
                        <a:t>лойиҳани бошқаришнинг таниқли методологияси</a:t>
                      </a:r>
                    </a:p>
                  </a:txBody>
                  <a:tcPr anchor="ctr"/>
                </a:tc>
                <a:extLst>
                  <a:ext uri="{0D108BD9-81ED-4DB2-BD59-A6C34878D82A}">
                    <a16:rowId xmlns:a16="http://schemas.microsoft.com/office/drawing/2014/main" val="3821618311"/>
                  </a:ext>
                </a:extLst>
              </a:tr>
            </a:tbl>
          </a:graphicData>
        </a:graphic>
      </p:graphicFrame>
    </p:spTree>
    <p:extLst>
      <p:ext uri="{BB962C8B-B14F-4D97-AF65-F5344CB8AC3E}">
        <p14:creationId xmlns:p14="http://schemas.microsoft.com/office/powerpoint/2010/main" val="1257857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D12FC77-00A4-4FC9-8B77-5E37B9EF19D1}"/>
              </a:ext>
            </a:extLst>
          </p:cNvPr>
          <p:cNvSpPr/>
          <p:nvPr/>
        </p:nvSpPr>
        <p:spPr>
          <a:xfrm>
            <a:off x="1109240" y="2659577"/>
            <a:ext cx="10234246" cy="1200329"/>
          </a:xfrm>
          <a:prstGeom prst="rect">
            <a:avLst/>
          </a:prstGeom>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ЛБ</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Фрамеворк</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Framework</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Методологиядан олдин бўлиб, у ўз навбатида ҳаёт айланиш босқичларидан олдин бўлади ва лойиҳани бошқариш жараёнлари, вазифалари ва тадбирларини белгилайди</a:t>
            </a:r>
            <a:r>
              <a:rPr lang="ru-RU" sz="2400" dirty="0">
                <a:latin typeface="Times New Roman" panose="02020603050405020304" pitchFamily="18" charset="0"/>
                <a:cs typeface="Times New Roman" panose="02020603050405020304" pitchFamily="18" charset="0"/>
              </a:rPr>
              <a:t>.</a:t>
            </a:r>
          </a:p>
        </p:txBody>
      </p:sp>
      <p:graphicFrame>
        <p:nvGraphicFramePr>
          <p:cNvPr id="7" name="Схема 6">
            <a:extLst>
              <a:ext uri="{FF2B5EF4-FFF2-40B4-BE49-F238E27FC236}">
                <a16:creationId xmlns:a16="http://schemas.microsoft.com/office/drawing/2014/main" id="{27FE32A5-1D05-5AB6-B0CF-83934D716D7A}"/>
              </a:ext>
            </a:extLst>
          </p:cNvPr>
          <p:cNvGraphicFramePr/>
          <p:nvPr>
            <p:extLst>
              <p:ext uri="{D42A27DB-BD31-4B8C-83A1-F6EECF244321}">
                <p14:modId xmlns:p14="http://schemas.microsoft.com/office/powerpoint/2010/main" val="3697120868"/>
              </p:ext>
            </p:extLst>
          </p:nvPr>
        </p:nvGraphicFramePr>
        <p:xfrm>
          <a:off x="265179" y="457200"/>
          <a:ext cx="11661642" cy="2426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0678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5F093F-3CCF-43B2-B2DA-DBBC439851C3}"/>
              </a:ext>
            </a:extLst>
          </p:cNvPr>
          <p:cNvSpPr/>
          <p:nvPr/>
        </p:nvSpPr>
        <p:spPr>
          <a:xfrm>
            <a:off x="386862" y="352761"/>
            <a:ext cx="11430000" cy="2308324"/>
          </a:xfrm>
          <a:prstGeom prst="rect">
            <a:avLst/>
          </a:prstGeom>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МЕТОДОЛОГИЯСИНИНГ ТУРЛАРИ</a:t>
            </a:r>
          </a:p>
          <a:p>
            <a:pPr indent="363538" algn="just"/>
            <a:endParaRPr lang="uz-Cyrl-UZ" sz="2400" dirty="0">
              <a:latin typeface="Times New Roman" panose="02020603050405020304" pitchFamily="18" charset="0"/>
              <a:cs typeface="Times New Roman" panose="02020603050405020304" pitchFamily="18" charset="0"/>
            </a:endParaRPr>
          </a:p>
          <a:p>
            <a:pPr indent="363538" algn="ctr"/>
            <a:r>
              <a:rPr lang="uz-Cyrl-UZ" sz="2400" dirty="0">
                <a:latin typeface="Times New Roman" panose="02020603050405020304" pitchFamily="18" charset="0"/>
                <a:cs typeface="Times New Roman" panose="02020603050405020304" pitchFamily="18" charset="0"/>
              </a:rPr>
              <a:t>Лойиҳани бошқаришда турли хил лойиҳаларни бошқаришда қўлланилиши мумкин бўлган турли хил ёндашувлар ва усуллар мавжуд. Лойиҳа методологиясининг барча турларини шартли равишда </a:t>
            </a:r>
            <a:r>
              <a:rPr lang="uz-Cyrl-UZ" sz="2400" b="1" dirty="0">
                <a:latin typeface="Times New Roman" panose="02020603050405020304" pitchFamily="18" charset="0"/>
                <a:cs typeface="Times New Roman" panose="02020603050405020304" pitchFamily="18" charset="0"/>
              </a:rPr>
              <a:t>анъанавий ва замонавий ёндашувларга</a:t>
            </a:r>
            <a:r>
              <a:rPr lang="uz-Cyrl-UZ" sz="2400" dirty="0">
                <a:latin typeface="Times New Roman" panose="02020603050405020304" pitchFamily="18" charset="0"/>
                <a:cs typeface="Times New Roman" panose="02020603050405020304" pitchFamily="18" charset="0"/>
              </a:rPr>
              <a:t> бўлиш мумкин.</a:t>
            </a:r>
            <a:endParaRPr lang="ru-RU"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3F1EE59-BC11-59FE-F0C3-3F92F511BCFE}"/>
              </a:ext>
            </a:extLst>
          </p:cNvPr>
          <p:cNvSpPr txBox="1"/>
          <p:nvPr/>
        </p:nvSpPr>
        <p:spPr>
          <a:xfrm>
            <a:off x="386862" y="2912962"/>
            <a:ext cx="8534400" cy="3508653"/>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АНЪАНАВИЙ ЁНДАШУВ</a:t>
            </a:r>
          </a:p>
          <a:p>
            <a:pPr algn="ctr"/>
            <a:r>
              <a:rPr lang="uz-Cyrl-UZ" sz="2200" dirty="0">
                <a:latin typeface="Times New Roman" panose="02020603050405020304" pitchFamily="18" charset="0"/>
                <a:cs typeface="Times New Roman" panose="02020603050405020304" pitchFamily="18" charset="0"/>
              </a:rPr>
              <a:t>Анъанавий ёндашув лойиҳани бошқариш жараёнида бир қатор кетма-кет босқичларни ўз ичига олади. Бу маҳсулот ёки хизматни лойиҳалаш, ишлаб чиқиш ва етказиб беришнинг босқичма-босқич кетма-кетлиги. Бу амалга ошириш жараёнида кетма-кетликка эришишни назарда тутади ва муҳим босқичга асосланган режалаштириш ва жамоани шакллантиришнинг афзалликларини таъминлайди. </a:t>
            </a:r>
            <a:r>
              <a:rPr lang="en-US" sz="2200" dirty="0">
                <a:latin typeface="Times New Roman" panose="02020603050405020304" pitchFamily="18" charset="0"/>
                <a:cs typeface="Times New Roman" panose="02020603050405020304" pitchFamily="18" charset="0"/>
              </a:rPr>
              <a:t>IT</a:t>
            </a:r>
            <a:r>
              <a:rPr lang="uz-Cyrl-UZ" sz="2200" dirty="0">
                <a:latin typeface="Times New Roman" panose="02020603050405020304" pitchFamily="18" charset="0"/>
                <a:cs typeface="Times New Roman" panose="02020603050405020304" pitchFamily="18" charset="0"/>
              </a:rPr>
              <a:t> ва дастурий таъминотни ишлаб чиқишда ушбу методология тури “Шаршара</a:t>
            </a:r>
            <a:r>
              <a:rPr lang="ru-RU"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Waterfall</a:t>
            </a:r>
            <a:r>
              <a:rPr lang="ru-RU" sz="2200" dirty="0">
                <a:latin typeface="Times New Roman" panose="02020603050405020304" pitchFamily="18" charset="0"/>
                <a:cs typeface="Times New Roman" panose="02020603050405020304" pitchFamily="18" charset="0"/>
              </a:rPr>
              <a:t>)</a:t>
            </a:r>
            <a:r>
              <a:rPr lang="uz-Cyrl-UZ" sz="2200" dirty="0">
                <a:latin typeface="Times New Roman" panose="02020603050405020304" pitchFamily="18" charset="0"/>
                <a:cs typeface="Times New Roman" panose="02020603050405020304" pitchFamily="18" charset="0"/>
              </a:rPr>
              <a:t>”</a:t>
            </a:r>
            <a:r>
              <a:rPr lang="ru-RU"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деб номланади - ишнинг бир қисми чизиқли кетма-кетликда иккинчисига ўтади.</a:t>
            </a:r>
          </a:p>
        </p:txBody>
      </p:sp>
    </p:spTree>
    <p:extLst>
      <p:ext uri="{BB962C8B-B14F-4D97-AF65-F5344CB8AC3E}">
        <p14:creationId xmlns:p14="http://schemas.microsoft.com/office/powerpoint/2010/main" val="1091259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E292E5F0-FCF5-B50D-C21F-92F4DE7C62AE}"/>
              </a:ext>
            </a:extLst>
          </p:cNvPr>
          <p:cNvSpPr/>
          <p:nvPr/>
        </p:nvSpPr>
        <p:spPr>
          <a:xfrm>
            <a:off x="703385" y="468922"/>
            <a:ext cx="10738338" cy="7502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2">
                    <a:lumMod val="50000"/>
                  </a:schemeClr>
                </a:solidFill>
                <a:latin typeface="Times New Roman" panose="02020603050405020304" pitchFamily="18" charset="0"/>
                <a:cs typeface="Times New Roman" panose="02020603050405020304" pitchFamily="18" charset="0"/>
              </a:rPr>
              <a:t>ЛОЙИҲАНИ БОШҚАРИШНИНГ АНЪАНАВИЙ МЕТОДОЛОГИЯСИ ҚУЙИДАГИ БОСҚИЧЛАРНИ ЎЗ ИЧИГА ОЛАДИ:</a:t>
            </a:r>
          </a:p>
        </p:txBody>
      </p:sp>
      <p:sp>
        <p:nvSpPr>
          <p:cNvPr id="4" name="Прямоугольник 3">
            <a:extLst>
              <a:ext uri="{FF2B5EF4-FFF2-40B4-BE49-F238E27FC236}">
                <a16:creationId xmlns:a16="http://schemas.microsoft.com/office/drawing/2014/main" id="{06E8EC70-780D-1251-1C10-2D8018C5396D}"/>
              </a:ext>
            </a:extLst>
          </p:cNvPr>
          <p:cNvSpPr/>
          <p:nvPr/>
        </p:nvSpPr>
        <p:spPr>
          <a:xfrm>
            <a:off x="703385" y="1542953"/>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БОШЛАШ (ТАЛАБЛАР СПЕЦИФИКАЦИЯСИ)</a:t>
            </a:r>
          </a:p>
        </p:txBody>
      </p:sp>
      <p:sp>
        <p:nvSpPr>
          <p:cNvPr id="5" name="Прямоугольник 4">
            <a:extLst>
              <a:ext uri="{FF2B5EF4-FFF2-40B4-BE49-F238E27FC236}">
                <a16:creationId xmlns:a16="http://schemas.microsoft.com/office/drawing/2014/main" id="{22A8A755-C149-C852-18EF-3792920CD2D9}"/>
              </a:ext>
            </a:extLst>
          </p:cNvPr>
          <p:cNvSpPr/>
          <p:nvPr/>
        </p:nvSpPr>
        <p:spPr>
          <a:xfrm>
            <a:off x="703385" y="2455106"/>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РЕЖАЛАШТИРИШ ВА ДИЗАЙН</a:t>
            </a:r>
          </a:p>
        </p:txBody>
      </p:sp>
      <p:sp>
        <p:nvSpPr>
          <p:cNvPr id="6" name="Прямоугольник 5">
            <a:extLst>
              <a:ext uri="{FF2B5EF4-FFF2-40B4-BE49-F238E27FC236}">
                <a16:creationId xmlns:a16="http://schemas.microsoft.com/office/drawing/2014/main" id="{1EBF85E7-4D17-ECCD-E26E-E812359F0B21}"/>
              </a:ext>
            </a:extLst>
          </p:cNvPr>
          <p:cNvSpPr/>
          <p:nvPr/>
        </p:nvSpPr>
        <p:spPr>
          <a:xfrm>
            <a:off x="703385" y="3367259"/>
            <a:ext cx="10738338"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БАЖАРИШ (ҚУРИЛИШ ВА КОДЛАШ)</a:t>
            </a:r>
          </a:p>
        </p:txBody>
      </p:sp>
      <p:sp>
        <p:nvSpPr>
          <p:cNvPr id="7" name="Прямоугольник 6">
            <a:extLst>
              <a:ext uri="{FF2B5EF4-FFF2-40B4-BE49-F238E27FC236}">
                <a16:creationId xmlns:a16="http://schemas.microsoft.com/office/drawing/2014/main" id="{48A161B0-3CA2-875A-2D8C-BD580E1CAAA3}"/>
              </a:ext>
            </a:extLst>
          </p:cNvPr>
          <p:cNvSpPr/>
          <p:nvPr/>
        </p:nvSpPr>
        <p:spPr>
          <a:xfrm>
            <a:off x="703385" y="4279412"/>
            <a:ext cx="8405446"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НАЗОРАТ ВА ИНТЕГРАЦИЯ</a:t>
            </a:r>
          </a:p>
        </p:txBody>
      </p:sp>
      <p:sp>
        <p:nvSpPr>
          <p:cNvPr id="8" name="Прямоугольник 7">
            <a:extLst>
              <a:ext uri="{FF2B5EF4-FFF2-40B4-BE49-F238E27FC236}">
                <a16:creationId xmlns:a16="http://schemas.microsoft.com/office/drawing/2014/main" id="{63F74D18-E3BD-D7B3-E502-AE08B15BB26A}"/>
              </a:ext>
            </a:extLst>
          </p:cNvPr>
          <p:cNvSpPr/>
          <p:nvPr/>
        </p:nvSpPr>
        <p:spPr>
          <a:xfrm>
            <a:off x="703385" y="5191565"/>
            <a:ext cx="8405446" cy="63480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ТАСДИҚЛАШ (СИНОВ ВА ДИСК РАСКАДРОВКА)</a:t>
            </a:r>
          </a:p>
        </p:txBody>
      </p:sp>
    </p:spTree>
    <p:extLst>
      <p:ext uri="{BB962C8B-B14F-4D97-AF65-F5344CB8AC3E}">
        <p14:creationId xmlns:p14="http://schemas.microsoft.com/office/powerpoint/2010/main" val="929114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2D435347-F4E2-93C5-C1E2-31B19A680B6A}"/>
              </a:ext>
            </a:extLst>
          </p:cNvPr>
          <p:cNvSpPr/>
          <p:nvPr/>
        </p:nvSpPr>
        <p:spPr>
          <a:xfrm>
            <a:off x="433754" y="926123"/>
            <a:ext cx="11324492" cy="330590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ЗАМОНАВИЙ ЁНДАШУВЛАР</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Замонавий методологиялар чизиқли жараёнларга эътибор қаратмайди, лекин улар лойиҳа бошқарувига муқобил кўриниш беради. Баъзи усуллар </a:t>
            </a:r>
            <a:r>
              <a:rPr lang="en-US" sz="2400" dirty="0">
                <a:latin typeface="Times New Roman" panose="02020603050405020304" pitchFamily="18" charset="0"/>
                <a:cs typeface="Times New Roman" panose="02020603050405020304" pitchFamily="18" charset="0"/>
              </a:rPr>
              <a:t>IT </a:t>
            </a:r>
            <a:r>
              <a:rPr lang="uz-Cyrl-UZ" sz="2400" dirty="0">
                <a:latin typeface="Times New Roman" panose="02020603050405020304" pitchFamily="18" charset="0"/>
                <a:cs typeface="Times New Roman" panose="02020603050405020304" pitchFamily="18" charset="0"/>
              </a:rPr>
              <a:t>ва дастурий таъминотни ишлаб чиқиш учун энг яхшисидир, бошқалари эса ишлаб чиқариш, жараёнларни такомиллаштириш, маҳсулот муҳандислиги ва ҳоказоларда амалга оширилиши мумкин. Замонавий ЛБ ёндашувлари бошқарув жараёнининг турли моделларидан фойдаланади.</a:t>
            </a:r>
          </a:p>
        </p:txBody>
      </p:sp>
    </p:spTree>
    <p:extLst>
      <p:ext uri="{BB962C8B-B14F-4D97-AF65-F5344CB8AC3E}">
        <p14:creationId xmlns:p14="http://schemas.microsoft.com/office/powerpoint/2010/main" val="2824988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1DBEACAE-5568-7249-7019-F10D00881B94}"/>
              </a:ext>
            </a:extLst>
          </p:cNvPr>
          <p:cNvPicPr>
            <a:picLocks noChangeAspect="1"/>
          </p:cNvPicPr>
          <p:nvPr/>
        </p:nvPicPr>
        <p:blipFill>
          <a:blip r:embed="rId2"/>
          <a:stretch>
            <a:fillRect/>
          </a:stretch>
        </p:blipFill>
        <p:spPr>
          <a:xfrm>
            <a:off x="5619750" y="0"/>
            <a:ext cx="6572250" cy="3810000"/>
          </a:xfrm>
          <a:prstGeom prst="rect">
            <a:avLst/>
          </a:prstGeom>
        </p:spPr>
      </p:pic>
      <p:sp>
        <p:nvSpPr>
          <p:cNvPr id="4" name="TextBox 3">
            <a:extLst>
              <a:ext uri="{FF2B5EF4-FFF2-40B4-BE49-F238E27FC236}">
                <a16:creationId xmlns:a16="http://schemas.microsoft.com/office/drawing/2014/main" id="{867BBBBC-F11B-5A64-B771-3C389554EDD4}"/>
              </a:ext>
            </a:extLst>
          </p:cNvPr>
          <p:cNvSpPr txBox="1"/>
          <p:nvPr/>
        </p:nvSpPr>
        <p:spPr>
          <a:xfrm>
            <a:off x="5619750" y="3810000"/>
            <a:ext cx="6096000" cy="523220"/>
          </a:xfrm>
          <a:prstGeom prst="rect">
            <a:avLst/>
          </a:prstGeom>
          <a:noFill/>
        </p:spPr>
        <p:txBody>
          <a:bodyPr wrap="square">
            <a:spAutoFit/>
          </a:bodyPr>
          <a:lstStyle/>
          <a:p>
            <a:pPr algn="ctr"/>
            <a:r>
              <a:rPr lang="en-US" sz="1400" i="0" dirty="0">
                <a:effectLst/>
                <a:latin typeface="Times New Roman" panose="02020603050405020304" pitchFamily="18" charset="0"/>
                <a:cs typeface="Times New Roman" panose="02020603050405020304" pitchFamily="18" charset="0"/>
              </a:rPr>
              <a:t>13 Efficient Project Management Methodologies to Simplify Tasks. February 16, 2023. https://learn.g2.com/project-management-methodologies</a:t>
            </a:r>
          </a:p>
        </p:txBody>
      </p:sp>
      <p:sp>
        <p:nvSpPr>
          <p:cNvPr id="3" name="Прямоугольник 2">
            <a:extLst>
              <a:ext uri="{FF2B5EF4-FFF2-40B4-BE49-F238E27FC236}">
                <a16:creationId xmlns:a16="http://schemas.microsoft.com/office/drawing/2014/main" id="{065D564B-97DA-7E86-8FA0-F7EB68699191}"/>
              </a:ext>
            </a:extLst>
          </p:cNvPr>
          <p:cNvSpPr/>
          <p:nvPr/>
        </p:nvSpPr>
        <p:spPr>
          <a:xfrm>
            <a:off x="476250" y="973015"/>
            <a:ext cx="4911969" cy="4911969"/>
          </a:xfrm>
          <a:prstGeom prst="rect">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 </a:t>
            </a:r>
            <a:r>
              <a:rPr lang="uz-Cyrl-UZ" sz="2400" dirty="0">
                <a:latin typeface="Times New Roman" panose="02020603050405020304" pitchFamily="18" charset="0"/>
                <a:cs typeface="Times New Roman" panose="02020603050405020304" pitchFamily="18" charset="0"/>
              </a:rPr>
              <a:t>- бу лойиҳани муваффақиятли амалга оширишга олиб келадиган чизилган йўл харитаси. У лойиҳа менежерлари натижаларни муваффақиятли режалаштириш, бошқариш ва мониторинг қилиш учун зарур бўлган воситалар, дастурий таъминот, кўрсатмалар ва ресурсларни ўз ичига олади.</a:t>
            </a:r>
          </a:p>
        </p:txBody>
      </p:sp>
    </p:spTree>
    <p:extLst>
      <p:ext uri="{BB962C8B-B14F-4D97-AF65-F5344CB8AC3E}">
        <p14:creationId xmlns:p14="http://schemas.microsoft.com/office/powerpoint/2010/main" val="24263118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верхние углы 1">
            <a:extLst>
              <a:ext uri="{FF2B5EF4-FFF2-40B4-BE49-F238E27FC236}">
                <a16:creationId xmlns:a16="http://schemas.microsoft.com/office/drawing/2014/main" id="{41C51699-E22C-D2DB-7439-5D814DA779C2}"/>
              </a:ext>
            </a:extLst>
          </p:cNvPr>
          <p:cNvSpPr/>
          <p:nvPr/>
        </p:nvSpPr>
        <p:spPr>
          <a:xfrm>
            <a:off x="3810000" y="550984"/>
            <a:ext cx="7877908" cy="3036277"/>
          </a:xfrm>
          <a:prstGeom prst="round2Same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Ажабланарлиси шундаки, мумкин бўлган методологиялар рўйхати доимий равишда ўсиб боради, чунки инновацион раҳбарлар ўз лойиҳаларини самарали амалга оширишнинг янги усулларини ўйлашади. Ушбу методологиялар рўйхатини кўриб чиқиш ва қайси бири сизнинг жамоангизни лойиҳа муваффақиятига олиб келишини билиш сизни ҳайратда қолдириши мумкин.</a:t>
            </a:r>
          </a:p>
        </p:txBody>
      </p:sp>
      <p:sp>
        <p:nvSpPr>
          <p:cNvPr id="4" name="Прямоугольник: скругленные верхние углы 3">
            <a:extLst>
              <a:ext uri="{FF2B5EF4-FFF2-40B4-BE49-F238E27FC236}">
                <a16:creationId xmlns:a16="http://schemas.microsoft.com/office/drawing/2014/main" id="{20F93817-CA05-983B-AA35-1C55E8738F94}"/>
              </a:ext>
            </a:extLst>
          </p:cNvPr>
          <p:cNvSpPr/>
          <p:nvPr/>
        </p:nvSpPr>
        <p:spPr>
          <a:xfrm>
            <a:off x="468923" y="3915508"/>
            <a:ext cx="8253046" cy="2203938"/>
          </a:xfrm>
          <a:prstGeom prst="round2Same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Биринчи қадам сизнинг лойиҳа талабларингизни таҳлил қилишдир. Жамоангизнинг тармоқли кенглиги, ресурслари, дастурий таъминот талаблари, вақт ва меҳнатни таҳлил қилинг. Ушбу талабларнинг барчаси лойиҳани бошқариш тизимига жуда мос келади.</a:t>
            </a:r>
          </a:p>
        </p:txBody>
      </p:sp>
    </p:spTree>
    <p:extLst>
      <p:ext uri="{BB962C8B-B14F-4D97-AF65-F5344CB8AC3E}">
        <p14:creationId xmlns:p14="http://schemas.microsoft.com/office/powerpoint/2010/main" val="633081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верхние углы 1">
            <a:extLst>
              <a:ext uri="{FF2B5EF4-FFF2-40B4-BE49-F238E27FC236}">
                <a16:creationId xmlns:a16="http://schemas.microsoft.com/office/drawing/2014/main" id="{41C51699-E22C-D2DB-7439-5D814DA779C2}"/>
              </a:ext>
            </a:extLst>
          </p:cNvPr>
          <p:cNvSpPr/>
          <p:nvPr/>
        </p:nvSpPr>
        <p:spPr>
          <a:xfrm>
            <a:off x="468923" y="457200"/>
            <a:ext cx="7877908" cy="1910862"/>
          </a:xfrm>
          <a:prstGeom prst="round2Same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Лойиҳани бошқариш методологияси ва асослари, агар сиз уларни амалга оширишга амалий ёндашсангизгина фойдали бўлади. Лойиҳага асос ёки методология мажбурланса, у ёмон тугайди.</a:t>
            </a:r>
          </a:p>
        </p:txBody>
      </p:sp>
      <p:sp>
        <p:nvSpPr>
          <p:cNvPr id="4" name="Прямоугольник: скругленные верхние углы 3">
            <a:extLst>
              <a:ext uri="{FF2B5EF4-FFF2-40B4-BE49-F238E27FC236}">
                <a16:creationId xmlns:a16="http://schemas.microsoft.com/office/drawing/2014/main" id="{20F93817-CA05-983B-AA35-1C55E8738F94}"/>
              </a:ext>
            </a:extLst>
          </p:cNvPr>
          <p:cNvSpPr/>
          <p:nvPr/>
        </p:nvSpPr>
        <p:spPr>
          <a:xfrm>
            <a:off x="468923" y="4923692"/>
            <a:ext cx="8253046" cy="1477108"/>
          </a:xfrm>
          <a:prstGeom prst="round2Same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Бозорда лойиҳаларни бошқаришнинг кўплаб усуллари мавжуд бўлганлиги сабабли, тўғрисини танлаш бироз қийин бўлиши мумкин.</a:t>
            </a:r>
          </a:p>
        </p:txBody>
      </p:sp>
      <p:sp>
        <p:nvSpPr>
          <p:cNvPr id="3" name="Прямоугольник: скругленные верхние углы 2">
            <a:extLst>
              <a:ext uri="{FF2B5EF4-FFF2-40B4-BE49-F238E27FC236}">
                <a16:creationId xmlns:a16="http://schemas.microsoft.com/office/drawing/2014/main" id="{97EA2CDF-F3FD-F5DB-EFF5-032709E9400A}"/>
              </a:ext>
            </a:extLst>
          </p:cNvPr>
          <p:cNvSpPr/>
          <p:nvPr/>
        </p:nvSpPr>
        <p:spPr>
          <a:xfrm>
            <a:off x="3798277" y="2667000"/>
            <a:ext cx="7889631" cy="1910862"/>
          </a:xfrm>
          <a:prstGeom prst="round2Same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Аксинча, агар сиз методология ёки асоснинг нуансларини тушунишга ҳаракат қилсангиз ва уни бизнес эҳтиёжларингизга мослаштирсангиз, сиз муваффақиятли лойиҳага эришасиз.</a:t>
            </a:r>
          </a:p>
        </p:txBody>
      </p:sp>
    </p:spTree>
    <p:extLst>
      <p:ext uri="{BB962C8B-B14F-4D97-AF65-F5344CB8AC3E}">
        <p14:creationId xmlns:p14="http://schemas.microsoft.com/office/powerpoint/2010/main" val="50688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1F8406-53D1-53DE-A1E8-8309482D52A6}"/>
              </a:ext>
            </a:extLst>
          </p:cNvPr>
          <p:cNvSpPr txBox="1"/>
          <p:nvPr/>
        </p:nvSpPr>
        <p:spPr>
          <a:xfrm>
            <a:off x="480646" y="234187"/>
            <a:ext cx="11230708" cy="4524315"/>
          </a:xfrm>
          <a:prstGeom prst="rect">
            <a:avLst/>
          </a:prstGeom>
          <a:noFill/>
        </p:spPr>
        <p:txBody>
          <a:bodyPr wrap="square">
            <a:spAutoFit/>
          </a:bodyPr>
          <a:lstStyle/>
          <a:p>
            <a:pPr algn="ctr"/>
            <a:r>
              <a:rPr lang="ru-RU" sz="2400" b="1" dirty="0">
                <a:latin typeface="Times New Roman" panose="02020603050405020304" pitchFamily="18" charset="0"/>
                <a:cs typeface="Times New Roman" panose="02020603050405020304" pitchFamily="18" charset="0"/>
              </a:rPr>
              <a:t>1. Канбан (</a:t>
            </a:r>
            <a:r>
              <a:rPr lang="en-US" sz="2400" b="1" dirty="0">
                <a:latin typeface="Times New Roman" panose="02020603050405020304" pitchFamily="18" charset="0"/>
                <a:cs typeface="Times New Roman" panose="02020603050405020304" pitchFamily="18" charset="0"/>
              </a:rPr>
              <a:t>Kanban</a:t>
            </a:r>
            <a:r>
              <a:rPr lang="ru-RU" sz="2400" b="1" dirty="0">
                <a:latin typeface="Times New Roman" panose="02020603050405020304" pitchFamily="18" charset="0"/>
                <a:cs typeface="Times New Roman" panose="02020603050405020304" pitchFamily="18" charset="0"/>
              </a:rPr>
              <a:t>)</a:t>
            </a:r>
          </a:p>
          <a:p>
            <a:pPr algn="ctr"/>
            <a:r>
              <a:rPr lang="ru-RU" sz="2400" dirty="0">
                <a:latin typeface="Times New Roman" panose="02020603050405020304" pitchFamily="18" charset="0"/>
                <a:cs typeface="Times New Roman" panose="02020603050405020304" pitchFamily="18" charset="0"/>
              </a:rPr>
              <a:t>Канбан </a:t>
            </a:r>
            <a:r>
              <a:rPr lang="uz-Cyrl-UZ" sz="2400" dirty="0">
                <a:latin typeface="Times New Roman" panose="02020603050405020304" pitchFamily="18" charset="0"/>
                <a:cs typeface="Times New Roman" panose="02020603050405020304" pitchFamily="18" charset="0"/>
              </a:rPr>
              <a:t>озғин лойиҳаларни бошқариш соябонига киради ва </a:t>
            </a:r>
            <a:r>
              <a:rPr lang="ru-RU" sz="2400" dirty="0">
                <a:latin typeface="Times New Roman" panose="02020603050405020304" pitchFamily="18" charset="0"/>
                <a:cs typeface="Times New Roman" panose="02020603050405020304" pitchFamily="18" charset="0"/>
              </a:rPr>
              <a:t>С</a:t>
            </a:r>
            <a:r>
              <a:rPr lang="uz-Cyrl-UZ" sz="2400" dirty="0">
                <a:latin typeface="Times New Roman" panose="02020603050405020304" pitchFamily="18" charset="0"/>
                <a:cs typeface="Times New Roman" panose="02020603050405020304" pitchFamily="18" charset="0"/>
              </a:rPr>
              <a:t>к</a:t>
            </a:r>
            <a:r>
              <a:rPr lang="ru-RU" sz="2400" dirty="0">
                <a:latin typeface="Times New Roman" panose="02020603050405020304" pitchFamily="18" charset="0"/>
                <a:cs typeface="Times New Roman" panose="02020603050405020304" pitchFamily="18" charset="0"/>
              </a:rPr>
              <a:t>рум (</a:t>
            </a:r>
            <a:r>
              <a:rPr lang="en-US" sz="2400" dirty="0">
                <a:latin typeface="Times New Roman" panose="02020603050405020304" pitchFamily="18" charset="0"/>
                <a:cs typeface="Times New Roman" panose="02020603050405020304" pitchFamily="18" charset="0"/>
              </a:rPr>
              <a:t>Scrum</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методологияси билан энг яқин таққосланади</a:t>
            </a:r>
            <a:r>
              <a:rPr lang="ru-RU" sz="2400" dirty="0">
                <a:latin typeface="Times New Roman" panose="02020603050405020304" pitchFamily="18" charset="0"/>
                <a:cs typeface="Times New Roman" panose="02020603050405020304" pitchFamily="18" charset="0"/>
              </a:rPr>
              <a:t>. Канбан </a:t>
            </a:r>
            <a:r>
              <a:rPr lang="uz-Cyrl-UZ" sz="2400" dirty="0">
                <a:latin typeface="Times New Roman" panose="02020603050405020304" pitchFamily="18" charset="0"/>
                <a:cs typeface="Times New Roman" panose="02020603050405020304" pitchFamily="18" charset="0"/>
              </a:rPr>
              <a:t>лойиҳани муаммосиз амалга ошириш учун қатъий жараёнларни сақлашга эътибор қаратади</a:t>
            </a:r>
            <a:r>
              <a:rPr lang="ru-RU" sz="2400" dirty="0">
                <a:latin typeface="Times New Roman" panose="02020603050405020304" pitchFamily="18" charset="0"/>
                <a:cs typeface="Times New Roman" panose="02020603050405020304" pitchFamily="18" charset="0"/>
              </a:rPr>
              <a:t>.</a:t>
            </a:r>
          </a:p>
          <a:p>
            <a:pPr algn="ctr"/>
            <a:endParaRPr lang="ru-RU" sz="2400" dirty="0">
              <a:latin typeface="Times New Roman" panose="02020603050405020304" pitchFamily="18" charset="0"/>
              <a:cs typeface="Times New Roman" panose="02020603050405020304" pitchFamily="18" charset="0"/>
            </a:endParaRPr>
          </a:p>
          <a:p>
            <a:pPr algn="ctr"/>
            <a:r>
              <a:rPr lang="ru-RU" sz="2400" dirty="0">
                <a:latin typeface="Times New Roman" panose="02020603050405020304" pitchFamily="18" charset="0"/>
                <a:cs typeface="Times New Roman" panose="02020603050405020304" pitchFamily="18" charset="0"/>
              </a:rPr>
              <a:t>Канбан, </a:t>
            </a:r>
            <a:r>
              <a:rPr lang="uz-Cyrl-UZ" sz="2400" dirty="0">
                <a:latin typeface="Times New Roman" panose="02020603050405020304" pitchFamily="18" charset="0"/>
                <a:cs typeface="Times New Roman" panose="02020603050405020304" pitchFamily="18" charset="0"/>
              </a:rPr>
              <a:t>бўлимлар ўртасида ишни шаффоф қиладиган лойиҳа бошқарувини режалаштириш воситаси бўлган Канбан кенгаши деб аталадиган нарса орқали реал вақт режимида алоқа қилишни талаб қилади. Канбан тахтаси пинбоардга ўхшайди, бу ерда сиз навбатда турган, бажарилаётган, тасдиқланган ва бажарилган вазифаларни хронологик тартибда маҳкамлашингиз мумкин. Канбан японча “визуал сигнал” деган маънони англатади, бу сиз кўриш кенгаши методологияга қанчалик зарурлигини тушунганингиз учун мантиқий</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7310319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верхние углы 1">
            <a:extLst>
              <a:ext uri="{FF2B5EF4-FFF2-40B4-BE49-F238E27FC236}">
                <a16:creationId xmlns:a16="http://schemas.microsoft.com/office/drawing/2014/main" id="{41C51699-E22C-D2DB-7439-5D814DA779C2}"/>
              </a:ext>
            </a:extLst>
          </p:cNvPr>
          <p:cNvSpPr/>
          <p:nvPr/>
        </p:nvSpPr>
        <p:spPr>
          <a:xfrm>
            <a:off x="3810000" y="550984"/>
            <a:ext cx="7877908" cy="2203939"/>
          </a:xfrm>
          <a:prstGeom prst="round2SameRect">
            <a:avLst>
              <a:gd name="adj1" fmla="val 6628"/>
              <a:gd name="adj2" fmla="val 0"/>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Канбан рамкаси бизнесга доскадаги вазифаларни биринчи ўринга қўйиш орқали лойиҳа фаолиятини визуал тарзда режалаштириш ва ташкил этишга ёрдам берадиган усулдир.</a:t>
            </a:r>
          </a:p>
        </p:txBody>
      </p:sp>
      <p:sp>
        <p:nvSpPr>
          <p:cNvPr id="4" name="Прямоугольник: скругленные верхние углы 3">
            <a:extLst>
              <a:ext uri="{FF2B5EF4-FFF2-40B4-BE49-F238E27FC236}">
                <a16:creationId xmlns:a16="http://schemas.microsoft.com/office/drawing/2014/main" id="{20F93817-CA05-983B-AA35-1C55E8738F94}"/>
              </a:ext>
            </a:extLst>
          </p:cNvPr>
          <p:cNvSpPr/>
          <p:nvPr/>
        </p:nvSpPr>
        <p:spPr>
          <a:xfrm>
            <a:off x="504092" y="3282461"/>
            <a:ext cx="7467600" cy="2672861"/>
          </a:xfrm>
          <a:prstGeom prst="round2SameRect">
            <a:avLst>
              <a:gd name="adj1" fmla="val 10816"/>
              <a:gd name="adj2" fmla="val 0"/>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400" dirty="0">
                <a:solidFill>
                  <a:schemeClr val="tx1"/>
                </a:solidFill>
                <a:latin typeface="Times New Roman" panose="02020603050405020304" pitchFamily="18" charset="0"/>
                <a:cs typeface="Times New Roman" panose="02020603050405020304" pitchFamily="18" charset="0"/>
              </a:rPr>
              <a:t>Бу лойиҳани бошқаришнинг энг аниқ, содда ва самарали воситаларидан биридир. Оддий қилиб айтганда, Канбан лойиҳа менежерларига ўз вазифаларини, ҳужжатларини, рўйхатларини ва файлларини битта интерфейсда бошқаришга ёрдам беради.</a:t>
            </a:r>
          </a:p>
        </p:txBody>
      </p:sp>
    </p:spTree>
    <p:extLst>
      <p:ext uri="{BB962C8B-B14F-4D97-AF65-F5344CB8AC3E}">
        <p14:creationId xmlns:p14="http://schemas.microsoft.com/office/powerpoint/2010/main" val="3763788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2B0471C-F466-EDD3-15C9-669720111A20}"/>
              </a:ext>
            </a:extLst>
          </p:cNvPr>
          <p:cNvSpPr txBox="1"/>
          <p:nvPr/>
        </p:nvSpPr>
        <p:spPr>
          <a:xfrm>
            <a:off x="480646" y="612845"/>
            <a:ext cx="11230708"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Канбан тахтаси</a:t>
            </a:r>
          </a:p>
          <a:p>
            <a:pPr algn="ctr"/>
            <a:r>
              <a:rPr lang="uz-Cyrl-UZ" sz="2400" b="1" dirty="0">
                <a:latin typeface="Times New Roman" panose="02020603050405020304" pitchFamily="18" charset="0"/>
                <a:cs typeface="Times New Roman" panose="02020603050405020304" pitchFamily="18" charset="0"/>
              </a:rPr>
              <a:t>Канбан тахтаси </a:t>
            </a:r>
            <a:r>
              <a:rPr lang="uz-Cyrl-UZ" sz="2400" dirty="0">
                <a:latin typeface="Times New Roman" panose="02020603050405020304" pitchFamily="18" charset="0"/>
                <a:cs typeface="Times New Roman" panose="02020603050405020304" pitchFamily="18" charset="0"/>
              </a:rPr>
              <a:t>- бу лойиҳани визуализация қилиш воситаси бўлиб, у жамоани бошқаришга осонликча ёрдам беради. Канбан тахталари одатда виртуал ёпишқоқ эслатмаларга эга интерактив панеллар сифатида тақдим этилади, уларни вазифалар ва вазифалар рўйхатини тартибга солиш учун осонгина кўчириш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Канбан тахтаси лойиҳанинг иш оқимини ифодалайди, унда устунлар жараёндаги босқичларни кўрсатади ва тегишли вазифалар рўйхатини кўрсатади. Ҳар бир Канбан тахтаси Канбан рўйхатлари ва Канбан карталаридан иборат.</a:t>
            </a:r>
          </a:p>
        </p:txBody>
      </p:sp>
      <p:sp>
        <p:nvSpPr>
          <p:cNvPr id="7" name="TextBox 6">
            <a:extLst>
              <a:ext uri="{FF2B5EF4-FFF2-40B4-BE49-F238E27FC236}">
                <a16:creationId xmlns:a16="http://schemas.microsoft.com/office/drawing/2014/main" id="{2D9D8AAB-1AA4-7EC1-332C-CE0109BFD51A}"/>
              </a:ext>
            </a:extLst>
          </p:cNvPr>
          <p:cNvSpPr txBox="1"/>
          <p:nvPr/>
        </p:nvSpPr>
        <p:spPr>
          <a:xfrm>
            <a:off x="375138" y="4232591"/>
            <a:ext cx="8440616" cy="230832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Рўйхат ёки чизиқ жараённинг бир босқичида бўлган бир-бирига боғланган карталар тўпламини ўз ичига олади. Ҳар бир карта индивидуал вазифа ёки фаолиятни тавсифлайди ва муайян вазифа учун муҳим маълумотларни ўз ичига олади. Ушбу карталар одатда вазифанинг табиатига ва у жойлашган босқичга қараб маълум бир ранг кодида ифодаланади.</a:t>
            </a:r>
          </a:p>
        </p:txBody>
      </p:sp>
    </p:spTree>
    <p:extLst>
      <p:ext uri="{BB962C8B-B14F-4D97-AF65-F5344CB8AC3E}">
        <p14:creationId xmlns:p14="http://schemas.microsoft.com/office/powerpoint/2010/main" val="4162447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BDDD990-07F3-2566-76E1-74BADC7978D7}"/>
              </a:ext>
            </a:extLst>
          </p:cNvPr>
          <p:cNvPicPr>
            <a:picLocks noChangeAspect="1"/>
          </p:cNvPicPr>
          <p:nvPr/>
        </p:nvPicPr>
        <p:blipFill rotWithShape="1">
          <a:blip r:embed="rId2">
            <a:extLst>
              <a:ext uri="{28A0092B-C50C-407E-A947-70E740481C1C}">
                <a14:useLocalDpi xmlns:a14="http://schemas.microsoft.com/office/drawing/2010/main" val="0"/>
              </a:ext>
            </a:extLst>
          </a:blip>
          <a:srcRect l="3949" t="1403" r="3193" b="4825"/>
          <a:stretch/>
        </p:blipFill>
        <p:spPr>
          <a:xfrm>
            <a:off x="-1" y="-1"/>
            <a:ext cx="9582263" cy="5931877"/>
          </a:xfrm>
          <a:prstGeom prst="rect">
            <a:avLst/>
          </a:prstGeom>
        </p:spPr>
      </p:pic>
      <p:sp>
        <p:nvSpPr>
          <p:cNvPr id="5" name="TextBox 4">
            <a:extLst>
              <a:ext uri="{FF2B5EF4-FFF2-40B4-BE49-F238E27FC236}">
                <a16:creationId xmlns:a16="http://schemas.microsoft.com/office/drawing/2014/main" id="{DA1BA634-F136-88FB-4F70-D1A9E78C8C18}"/>
              </a:ext>
            </a:extLst>
          </p:cNvPr>
          <p:cNvSpPr txBox="1"/>
          <p:nvPr/>
        </p:nvSpPr>
        <p:spPr>
          <a:xfrm>
            <a:off x="0" y="6108718"/>
            <a:ext cx="8956431" cy="646331"/>
          </a:xfrm>
          <a:prstGeom prst="rect">
            <a:avLst/>
          </a:prstGeom>
          <a:noFill/>
        </p:spPr>
        <p:txBody>
          <a:bodyPr wrap="square">
            <a:spAutoFit/>
          </a:bodyPr>
          <a:lstStyle/>
          <a:p>
            <a:pPr algn="ctr"/>
            <a:r>
              <a:rPr lang="en-US" sz="1800" i="0" dirty="0">
                <a:effectLst/>
                <a:latin typeface="Times New Roman" panose="02020603050405020304" pitchFamily="18" charset="0"/>
                <a:cs typeface="Times New Roman" panose="02020603050405020304" pitchFamily="18" charset="0"/>
              </a:rPr>
              <a:t>13 Efficient Project Management Methodologies to Simplify Tasks. February 16, 2023. https://learn.g2.com/project-management-methodologies</a:t>
            </a:r>
          </a:p>
        </p:txBody>
      </p:sp>
    </p:spTree>
    <p:extLst>
      <p:ext uri="{BB962C8B-B14F-4D97-AF65-F5344CB8AC3E}">
        <p14:creationId xmlns:p14="http://schemas.microsoft.com/office/powerpoint/2010/main" val="41502069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6B646C2-D264-DCAD-897B-AE75461AC85E}"/>
              </a:ext>
            </a:extLst>
          </p:cNvPr>
          <p:cNvPicPr>
            <a:picLocks noChangeAspect="1"/>
          </p:cNvPicPr>
          <p:nvPr/>
        </p:nvPicPr>
        <p:blipFill rotWithShape="1">
          <a:blip r:embed="rId2">
            <a:extLst>
              <a:ext uri="{28A0092B-C50C-407E-A947-70E740481C1C}">
                <a14:useLocalDpi xmlns:a14="http://schemas.microsoft.com/office/drawing/2010/main" val="0"/>
              </a:ext>
            </a:extLst>
          </a:blip>
          <a:srcRect b="16137"/>
          <a:stretch/>
        </p:blipFill>
        <p:spPr>
          <a:xfrm>
            <a:off x="0" y="1"/>
            <a:ext cx="9812215" cy="5756030"/>
          </a:xfrm>
          <a:prstGeom prst="rect">
            <a:avLst/>
          </a:prstGeom>
        </p:spPr>
      </p:pic>
      <p:sp>
        <p:nvSpPr>
          <p:cNvPr id="7" name="TextBox 6">
            <a:extLst>
              <a:ext uri="{FF2B5EF4-FFF2-40B4-BE49-F238E27FC236}">
                <a16:creationId xmlns:a16="http://schemas.microsoft.com/office/drawing/2014/main" id="{BA425FC3-E51C-5934-1653-DC1D50EF1507}"/>
              </a:ext>
            </a:extLst>
          </p:cNvPr>
          <p:cNvSpPr txBox="1"/>
          <p:nvPr/>
        </p:nvSpPr>
        <p:spPr>
          <a:xfrm>
            <a:off x="152401" y="5993285"/>
            <a:ext cx="8921261" cy="646331"/>
          </a:xfrm>
          <a:prstGeom prst="rect">
            <a:avLst/>
          </a:prstGeom>
          <a:noFill/>
        </p:spPr>
        <p:txBody>
          <a:bodyPr wrap="square">
            <a:spAutoFit/>
          </a:bodyPr>
          <a:lstStyle/>
          <a:p>
            <a:pPr algn="ctr"/>
            <a:r>
              <a:rPr lang="en-US" sz="1800" dirty="0">
                <a:solidFill>
                  <a:srgbClr val="FF0000"/>
                </a:solidFill>
                <a:latin typeface="Times New Roman" panose="02020603050405020304" pitchFamily="18" charset="0"/>
                <a:cs typeface="Times New Roman" panose="02020603050405020304" pitchFamily="18" charset="0"/>
              </a:rPr>
              <a:t>Project Management Methodologies and Frameworks Explained. https://kissflow.com/project/project-management-methodologies-and-frameworks/</a:t>
            </a:r>
            <a:endParaRPr lang="ru-RU" dirty="0"/>
          </a:p>
        </p:txBody>
      </p:sp>
    </p:spTree>
    <p:extLst>
      <p:ext uri="{BB962C8B-B14F-4D97-AF65-F5344CB8AC3E}">
        <p14:creationId xmlns:p14="http://schemas.microsoft.com/office/powerpoint/2010/main" val="13997396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5E343B5-EC9A-940B-697B-7C46251F186D}"/>
              </a:ext>
            </a:extLst>
          </p:cNvPr>
          <p:cNvSpPr/>
          <p:nvPr/>
        </p:nvSpPr>
        <p:spPr>
          <a:xfrm>
            <a:off x="1254369" y="633047"/>
            <a:ext cx="9683261" cy="99646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ЭНГ ОДДИЙ КАНБАН ТАХТАСИ УЧТА БЎЛИМДАН ИБОРАТ:</a:t>
            </a:r>
          </a:p>
        </p:txBody>
      </p:sp>
      <p:sp>
        <p:nvSpPr>
          <p:cNvPr id="5" name="Прямоугольник 4">
            <a:extLst>
              <a:ext uri="{FF2B5EF4-FFF2-40B4-BE49-F238E27FC236}">
                <a16:creationId xmlns:a16="http://schemas.microsoft.com/office/drawing/2014/main" id="{2537AC98-E591-5A73-915A-441CA7D3D908}"/>
              </a:ext>
            </a:extLst>
          </p:cNvPr>
          <p:cNvSpPr/>
          <p:nvPr/>
        </p:nvSpPr>
        <p:spPr>
          <a:xfrm>
            <a:off x="820616" y="2016369"/>
            <a:ext cx="2977661" cy="218049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ҲАЛИ БОШЛАНИШИ КЕРАК (БАЖАРИШ)</a:t>
            </a:r>
          </a:p>
        </p:txBody>
      </p:sp>
      <p:sp>
        <p:nvSpPr>
          <p:cNvPr id="6" name="Прямоугольник 5">
            <a:extLst>
              <a:ext uri="{FF2B5EF4-FFF2-40B4-BE49-F238E27FC236}">
                <a16:creationId xmlns:a16="http://schemas.microsoft.com/office/drawing/2014/main" id="{8787A8C2-68A5-7699-EC98-9E4511EC58E9}"/>
              </a:ext>
            </a:extLst>
          </p:cNvPr>
          <p:cNvSpPr/>
          <p:nvPr/>
        </p:nvSpPr>
        <p:spPr>
          <a:xfrm>
            <a:off x="4208586" y="2016369"/>
            <a:ext cx="3657599" cy="218049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ДАВОМ </a:t>
            </a:r>
          </a:p>
          <a:p>
            <a:pPr algn="ctr"/>
            <a:r>
              <a:rPr lang="ru-RU" sz="2800" b="1" dirty="0">
                <a:latin typeface="Times New Roman" panose="02020603050405020304" pitchFamily="18" charset="0"/>
                <a:cs typeface="Times New Roman" panose="02020603050405020304" pitchFamily="18" charset="0"/>
              </a:rPr>
              <a:t>ЭТАЁТГАН ИШ (БАЖАРИЛМОҚДА)</a:t>
            </a:r>
          </a:p>
        </p:txBody>
      </p:sp>
      <p:sp>
        <p:nvSpPr>
          <p:cNvPr id="7" name="Прямоугольник 6">
            <a:extLst>
              <a:ext uri="{FF2B5EF4-FFF2-40B4-BE49-F238E27FC236}">
                <a16:creationId xmlns:a16="http://schemas.microsoft.com/office/drawing/2014/main" id="{7D2C4320-BE02-6D29-AC4F-A184D91DD10F}"/>
              </a:ext>
            </a:extLst>
          </p:cNvPr>
          <p:cNvSpPr/>
          <p:nvPr/>
        </p:nvSpPr>
        <p:spPr>
          <a:xfrm>
            <a:off x="8276494" y="2016369"/>
            <a:ext cx="3094890" cy="218049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ru-RU" sz="2800" b="1" dirty="0">
                <a:latin typeface="Times New Roman" panose="02020603050405020304" pitchFamily="18" charset="0"/>
                <a:cs typeface="Times New Roman" panose="02020603050405020304" pitchFamily="18" charset="0"/>
              </a:rPr>
              <a:t>ТУГАЛЛАНГАН ИШ (БАЖАРИЛДИ)</a:t>
            </a:r>
          </a:p>
        </p:txBody>
      </p:sp>
      <p:sp>
        <p:nvSpPr>
          <p:cNvPr id="9" name="TextBox 8">
            <a:extLst>
              <a:ext uri="{FF2B5EF4-FFF2-40B4-BE49-F238E27FC236}">
                <a16:creationId xmlns:a16="http://schemas.microsoft.com/office/drawing/2014/main" id="{7D67DCB3-7F51-8CA3-2788-A73354F4C8E2}"/>
              </a:ext>
            </a:extLst>
          </p:cNvPr>
          <p:cNvSpPr txBox="1"/>
          <p:nvPr/>
        </p:nvSpPr>
        <p:spPr>
          <a:xfrm>
            <a:off x="375138" y="4583723"/>
            <a:ext cx="8006862"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Вазифалар топширилгандан сўнг, жамоа аъзолари вазифа ҳолатига қараб ушбу карталарни бўлимлар бўйлаб кўчиради. Ушбу усул жамоаларга ресурсларни минималлаштиришга ва талаб пайдо бўлганда лойиҳага ўзгартиришлар киритишга ёрдам беради.</a:t>
            </a:r>
          </a:p>
        </p:txBody>
      </p:sp>
    </p:spTree>
    <p:extLst>
      <p:ext uri="{BB962C8B-B14F-4D97-AF65-F5344CB8AC3E}">
        <p14:creationId xmlns:p14="http://schemas.microsoft.com/office/powerpoint/2010/main" val="4141446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4A691F-70CA-F22C-AB90-27A9972F652E}"/>
              </a:ext>
            </a:extLst>
          </p:cNvPr>
          <p:cNvSpPr txBox="1"/>
          <p:nvPr/>
        </p:nvSpPr>
        <p:spPr>
          <a:xfrm>
            <a:off x="46892" y="5650522"/>
            <a:ext cx="9056076"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Ушбу асосий амалиётлар Канбан деб номланган ушбу инқилобий вазифаларни бошқариш тизими асосидаги тўртта асосий тамойилга асосланган ҳолда яратилган.</a:t>
            </a:r>
          </a:p>
        </p:txBody>
      </p:sp>
      <p:sp>
        <p:nvSpPr>
          <p:cNvPr id="4" name="Прямоугольник 3">
            <a:extLst>
              <a:ext uri="{FF2B5EF4-FFF2-40B4-BE49-F238E27FC236}">
                <a16:creationId xmlns:a16="http://schemas.microsoft.com/office/drawing/2014/main" id="{722887BE-999E-F99F-48D2-0F2AFF04C2FF}"/>
              </a:ext>
            </a:extLst>
          </p:cNvPr>
          <p:cNvSpPr/>
          <p:nvPr/>
        </p:nvSpPr>
        <p:spPr>
          <a:xfrm>
            <a:off x="375138" y="234463"/>
            <a:ext cx="11441724" cy="1137138"/>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Канбан рамкасининг асосий амалиётлари:</a:t>
            </a:r>
          </a:p>
          <a:p>
            <a:pPr algn="ctr"/>
            <a:r>
              <a:rPr lang="uz-Cyrl-UZ" sz="2200" dirty="0">
                <a:latin typeface="Times New Roman" panose="02020603050405020304" pitchFamily="18" charset="0"/>
                <a:cs typeface="Times New Roman" panose="02020603050405020304" pitchFamily="18" charset="0"/>
              </a:rPr>
              <a:t>Канбан-дан фойдаланган ҳолда ижобий натижага эришиш учун Канбан лойиҳасини бошқаришнинг бешта асосий амалиёти ва тўртта асосий тамойилига амал қилиш керак.</a:t>
            </a:r>
            <a:endParaRPr lang="ru-RU" sz="2200" dirty="0"/>
          </a:p>
        </p:txBody>
      </p:sp>
      <p:sp>
        <p:nvSpPr>
          <p:cNvPr id="5" name="Прямоугольник 4">
            <a:extLst>
              <a:ext uri="{FF2B5EF4-FFF2-40B4-BE49-F238E27FC236}">
                <a16:creationId xmlns:a16="http://schemas.microsoft.com/office/drawing/2014/main" id="{594B3B80-9674-2A86-5371-B62790923D1B}"/>
              </a:ext>
            </a:extLst>
          </p:cNvPr>
          <p:cNvSpPr/>
          <p:nvPr/>
        </p:nvSpPr>
        <p:spPr>
          <a:xfrm>
            <a:off x="363419" y="1524001"/>
            <a:ext cx="10445261" cy="80889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КАНБАН ЛОЙИҲАСИНИ БОШҚАРИШ ТИЗИМИНИНГ БЕШТА АСОСИЙ АМАЛИЁТИ:</a:t>
            </a:r>
          </a:p>
        </p:txBody>
      </p:sp>
      <p:sp>
        <p:nvSpPr>
          <p:cNvPr id="6" name="Прямоугольник 5">
            <a:extLst>
              <a:ext uri="{FF2B5EF4-FFF2-40B4-BE49-F238E27FC236}">
                <a16:creationId xmlns:a16="http://schemas.microsoft.com/office/drawing/2014/main" id="{883DC771-BCF6-C8B0-3940-EB5FED91E6DD}"/>
              </a:ext>
            </a:extLst>
          </p:cNvPr>
          <p:cNvSpPr/>
          <p:nvPr/>
        </p:nvSpPr>
        <p:spPr>
          <a:xfrm>
            <a:off x="2573218" y="2485292"/>
            <a:ext cx="6025661"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Визуал иш</a:t>
            </a:r>
          </a:p>
        </p:txBody>
      </p:sp>
      <p:sp>
        <p:nvSpPr>
          <p:cNvPr id="7" name="Прямоугольник 6">
            <a:extLst>
              <a:ext uri="{FF2B5EF4-FFF2-40B4-BE49-F238E27FC236}">
                <a16:creationId xmlns:a16="http://schemas.microsoft.com/office/drawing/2014/main" id="{634F1961-E67C-B8CF-2234-04031F047146}"/>
              </a:ext>
            </a:extLst>
          </p:cNvPr>
          <p:cNvSpPr/>
          <p:nvPr/>
        </p:nvSpPr>
        <p:spPr>
          <a:xfrm>
            <a:off x="1652957" y="3118338"/>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Амалга оширилаётган иш ҳажмини камайтириш</a:t>
            </a:r>
          </a:p>
        </p:txBody>
      </p:sp>
      <p:sp>
        <p:nvSpPr>
          <p:cNvPr id="8" name="Прямоугольник 7">
            <a:extLst>
              <a:ext uri="{FF2B5EF4-FFF2-40B4-BE49-F238E27FC236}">
                <a16:creationId xmlns:a16="http://schemas.microsoft.com/office/drawing/2014/main" id="{36B7BE39-7719-7E8E-F0AD-35ED8B5AF745}"/>
              </a:ext>
            </a:extLst>
          </p:cNvPr>
          <p:cNvSpPr/>
          <p:nvPr/>
        </p:nvSpPr>
        <p:spPr>
          <a:xfrm>
            <a:off x="1652957" y="3751384"/>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Оқимни самарали бошқариш</a:t>
            </a:r>
          </a:p>
        </p:txBody>
      </p:sp>
      <p:sp>
        <p:nvSpPr>
          <p:cNvPr id="9" name="Прямоугольник 8">
            <a:extLst>
              <a:ext uri="{FF2B5EF4-FFF2-40B4-BE49-F238E27FC236}">
                <a16:creationId xmlns:a16="http://schemas.microsoft.com/office/drawing/2014/main" id="{67F66C33-E6B5-4E35-81A4-F42B38C6C440}"/>
              </a:ext>
            </a:extLst>
          </p:cNvPr>
          <p:cNvSpPr/>
          <p:nvPr/>
        </p:nvSpPr>
        <p:spPr>
          <a:xfrm>
            <a:off x="1652956" y="4384430"/>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Аниқ бошқарув сиёсатини ишлаб чиқиш</a:t>
            </a:r>
          </a:p>
        </p:txBody>
      </p:sp>
      <p:sp>
        <p:nvSpPr>
          <p:cNvPr id="10" name="Прямоугольник 9">
            <a:extLst>
              <a:ext uri="{FF2B5EF4-FFF2-40B4-BE49-F238E27FC236}">
                <a16:creationId xmlns:a16="http://schemas.microsoft.com/office/drawing/2014/main" id="{CB170829-42B4-5C1D-84B8-91D6B6C8032C}"/>
              </a:ext>
            </a:extLst>
          </p:cNvPr>
          <p:cNvSpPr/>
          <p:nvPr/>
        </p:nvSpPr>
        <p:spPr>
          <a:xfrm>
            <a:off x="1652956" y="5017476"/>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5">
                    <a:lumMod val="75000"/>
                  </a:schemeClr>
                </a:solidFill>
                <a:latin typeface="Times New Roman" panose="02020603050405020304" pitchFamily="18" charset="0"/>
                <a:cs typeface="Times New Roman" panose="02020603050405020304" pitchFamily="18" charset="0"/>
              </a:rPr>
              <a:t>Биргаликда ишлаш орқали самарадорликни ошириш</a:t>
            </a:r>
          </a:p>
        </p:txBody>
      </p:sp>
    </p:spTree>
    <p:extLst>
      <p:ext uri="{BB962C8B-B14F-4D97-AF65-F5344CB8AC3E}">
        <p14:creationId xmlns:p14="http://schemas.microsoft.com/office/powerpoint/2010/main" val="25637415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88D41DD-8265-236B-5A09-E682770EEE2A}"/>
              </a:ext>
            </a:extLst>
          </p:cNvPr>
          <p:cNvSpPr/>
          <p:nvPr/>
        </p:nvSpPr>
        <p:spPr>
          <a:xfrm>
            <a:off x="1213337" y="269630"/>
            <a:ext cx="9495692" cy="5158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КАНБАН РАМКАСИНИНГ АСОСИЙ ТАМОЙИЛЛАРИ:</a:t>
            </a:r>
          </a:p>
        </p:txBody>
      </p:sp>
      <p:sp>
        <p:nvSpPr>
          <p:cNvPr id="5" name="Прямоугольник 4">
            <a:extLst>
              <a:ext uri="{FF2B5EF4-FFF2-40B4-BE49-F238E27FC236}">
                <a16:creationId xmlns:a16="http://schemas.microsoft.com/office/drawing/2014/main" id="{3E8BEB64-6201-10C1-5924-49D9F58A2326}"/>
              </a:ext>
            </a:extLst>
          </p:cNvPr>
          <p:cNvSpPr/>
          <p:nvPr/>
        </p:nvSpPr>
        <p:spPr>
          <a:xfrm>
            <a:off x="363416" y="1090247"/>
            <a:ext cx="11465167" cy="105507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solidFill>
                  <a:schemeClr val="accent6">
                    <a:lumMod val="50000"/>
                  </a:schemeClr>
                </a:solidFill>
                <a:latin typeface="Times New Roman" panose="02020603050405020304" pitchFamily="18" charset="0"/>
                <a:cs typeface="Times New Roman" panose="02020603050405020304" pitchFamily="18" charset="0"/>
              </a:rPr>
              <a:t>1. Мавжуд иш жараёнидан бошланг</a:t>
            </a:r>
          </a:p>
          <a:p>
            <a:pPr algn="ctr"/>
            <a:r>
              <a:rPr lang="uz-Cyrl-UZ" sz="2000" dirty="0">
                <a:solidFill>
                  <a:schemeClr val="accent6">
                    <a:lumMod val="50000"/>
                  </a:schemeClr>
                </a:solidFill>
                <a:latin typeface="Times New Roman" panose="02020603050405020304" pitchFamily="18" charset="0"/>
                <a:cs typeface="Times New Roman" panose="02020603050405020304" pitchFamily="18" charset="0"/>
              </a:rPr>
              <a:t>Канбан рамкаси мавжуд иш жараёнига кескин ўзгаришлар киритмасдан амалга оширилиши мумкин. Канбан хусусиятларини қоплаш ва вақт ўтиши билан муаммоларни ҳал қилиш жуда осон.</a:t>
            </a:r>
          </a:p>
        </p:txBody>
      </p:sp>
      <p:sp>
        <p:nvSpPr>
          <p:cNvPr id="6" name="Прямоугольник 5">
            <a:extLst>
              <a:ext uri="{FF2B5EF4-FFF2-40B4-BE49-F238E27FC236}">
                <a16:creationId xmlns:a16="http://schemas.microsoft.com/office/drawing/2014/main" id="{CA19324A-F512-6748-D830-3FAC202D28D3}"/>
              </a:ext>
            </a:extLst>
          </p:cNvPr>
          <p:cNvSpPr/>
          <p:nvPr/>
        </p:nvSpPr>
        <p:spPr>
          <a:xfrm>
            <a:off x="363414" y="2332893"/>
            <a:ext cx="11465167" cy="105507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solidFill>
                  <a:schemeClr val="accent6">
                    <a:lumMod val="50000"/>
                  </a:schemeClr>
                </a:solidFill>
                <a:latin typeface="Times New Roman" panose="02020603050405020304" pitchFamily="18" charset="0"/>
                <a:cs typeface="Times New Roman" panose="02020603050405020304" pitchFamily="18" charset="0"/>
              </a:rPr>
              <a:t>2. Мураккаб ўзгаришларга интилинг</a:t>
            </a:r>
          </a:p>
          <a:p>
            <a:pPr algn="ctr"/>
            <a:r>
              <a:rPr lang="uz-Cyrl-UZ" sz="2000" dirty="0">
                <a:solidFill>
                  <a:schemeClr val="accent6">
                    <a:lumMod val="50000"/>
                  </a:schemeClr>
                </a:solidFill>
                <a:latin typeface="Times New Roman" panose="02020603050405020304" pitchFamily="18" charset="0"/>
                <a:cs typeface="Times New Roman" panose="02020603050405020304" pitchFamily="18" charset="0"/>
              </a:rPr>
              <a:t>Кичик, аммо эволюцион жараёндаги ўзгаришлар фаол равишда рағбатлантирилганда, манфаатдор томонлар томонидан минимал қаршилик бўлади.</a:t>
            </a:r>
          </a:p>
        </p:txBody>
      </p:sp>
      <p:sp>
        <p:nvSpPr>
          <p:cNvPr id="7" name="Прямоугольник 6">
            <a:extLst>
              <a:ext uri="{FF2B5EF4-FFF2-40B4-BE49-F238E27FC236}">
                <a16:creationId xmlns:a16="http://schemas.microsoft.com/office/drawing/2014/main" id="{CAC2C83B-06FB-8F51-2E86-9F1CD153E56C}"/>
              </a:ext>
            </a:extLst>
          </p:cNvPr>
          <p:cNvSpPr/>
          <p:nvPr/>
        </p:nvSpPr>
        <p:spPr>
          <a:xfrm>
            <a:off x="363414" y="3575538"/>
            <a:ext cx="11465166" cy="105507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solidFill>
                  <a:schemeClr val="accent6">
                    <a:lumMod val="50000"/>
                  </a:schemeClr>
                </a:solidFill>
                <a:latin typeface="Times New Roman" panose="02020603050405020304" pitchFamily="18" charset="0"/>
                <a:cs typeface="Times New Roman" panose="02020603050405020304" pitchFamily="18" charset="0"/>
              </a:rPr>
              <a:t>3. Ҳозирги рол ва масъулиятни ҳурмат қилинг</a:t>
            </a:r>
          </a:p>
          <a:p>
            <a:pPr algn="ctr"/>
            <a:r>
              <a:rPr lang="uz-Cyrl-UZ" sz="2000" dirty="0">
                <a:solidFill>
                  <a:schemeClr val="accent6">
                    <a:lumMod val="50000"/>
                  </a:schemeClr>
                </a:solidFill>
                <a:latin typeface="Times New Roman" panose="02020603050405020304" pitchFamily="18" charset="0"/>
                <a:cs typeface="Times New Roman" panose="02020603050405020304" pitchFamily="18" charset="0"/>
              </a:rPr>
              <a:t>Мавжуд рол ва масъулиятни қабул қилиш ва ҳурмат қилиш Канбан ташаббусини кўпроқ қўллаб-қувватлашга ёрдам беради ва бизнесга Канбан тизимини осонроқ жорий этишга ёрдам беради.</a:t>
            </a:r>
          </a:p>
        </p:txBody>
      </p:sp>
      <p:sp>
        <p:nvSpPr>
          <p:cNvPr id="8" name="Прямоугольник 7">
            <a:extLst>
              <a:ext uri="{FF2B5EF4-FFF2-40B4-BE49-F238E27FC236}">
                <a16:creationId xmlns:a16="http://schemas.microsoft.com/office/drawing/2014/main" id="{8F04DCE7-DF79-134C-D31F-DEB3B2F9D161}"/>
              </a:ext>
            </a:extLst>
          </p:cNvPr>
          <p:cNvSpPr/>
          <p:nvPr/>
        </p:nvSpPr>
        <p:spPr>
          <a:xfrm>
            <a:off x="363414" y="4818183"/>
            <a:ext cx="8534401" cy="1418493"/>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solidFill>
                  <a:schemeClr val="accent6">
                    <a:lumMod val="50000"/>
                  </a:schemeClr>
                </a:solidFill>
                <a:latin typeface="Times New Roman" panose="02020603050405020304" pitchFamily="18" charset="0"/>
                <a:cs typeface="Times New Roman" panose="02020603050405020304" pitchFamily="18" charset="0"/>
              </a:rPr>
              <a:t>4. Барча даражадаги этакчиликни рағбатлантириш</a:t>
            </a:r>
          </a:p>
          <a:p>
            <a:pPr algn="ctr"/>
            <a:r>
              <a:rPr lang="uz-Cyrl-UZ" sz="2000" dirty="0">
                <a:solidFill>
                  <a:schemeClr val="accent6">
                    <a:lumMod val="50000"/>
                  </a:schemeClr>
                </a:solidFill>
                <a:latin typeface="Times New Roman" panose="02020603050405020304" pitchFamily="18" charset="0"/>
                <a:cs typeface="Times New Roman" panose="02020603050405020304" pitchFamily="18" charset="0"/>
              </a:rPr>
              <a:t>Жамоа раҳбарлари ёки раҳбарларига боғлиқ бўлиш ўрнига, Канбан жамоаларни ўзини ўзи ташкил қилиш орқали оптимал натижаларга эришади.</a:t>
            </a:r>
          </a:p>
        </p:txBody>
      </p:sp>
    </p:spTree>
    <p:extLst>
      <p:ext uri="{BB962C8B-B14F-4D97-AF65-F5344CB8AC3E}">
        <p14:creationId xmlns:p14="http://schemas.microsoft.com/office/powerpoint/2010/main" val="382693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22887BE-999E-F99F-48D2-0F2AFF04C2FF}"/>
              </a:ext>
            </a:extLst>
          </p:cNvPr>
          <p:cNvSpPr/>
          <p:nvPr/>
        </p:nvSpPr>
        <p:spPr>
          <a:xfrm>
            <a:off x="375138" y="234463"/>
            <a:ext cx="11441724" cy="80889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Канбан рамкасидан фойдаланишнинг афзалликлари</a:t>
            </a:r>
          </a:p>
          <a:p>
            <a:pPr algn="ctr"/>
            <a:r>
              <a:rPr lang="uz-Cyrl-UZ" sz="2200" dirty="0">
                <a:latin typeface="Times New Roman" panose="02020603050405020304" pitchFamily="18" charset="0"/>
                <a:cs typeface="Times New Roman" panose="02020603050405020304" pitchFamily="18" charset="0"/>
              </a:rPr>
              <a:t>Канбан вақт ўтиши билан катта ва туб ўзгаришларсиз лойиҳа самарадорлигини оширади.</a:t>
            </a:r>
          </a:p>
        </p:txBody>
      </p:sp>
      <p:sp>
        <p:nvSpPr>
          <p:cNvPr id="5" name="Прямоугольник 4">
            <a:extLst>
              <a:ext uri="{FF2B5EF4-FFF2-40B4-BE49-F238E27FC236}">
                <a16:creationId xmlns:a16="http://schemas.microsoft.com/office/drawing/2014/main" id="{594B3B80-9674-2A86-5371-B62790923D1B}"/>
              </a:ext>
            </a:extLst>
          </p:cNvPr>
          <p:cNvSpPr/>
          <p:nvPr/>
        </p:nvSpPr>
        <p:spPr>
          <a:xfrm>
            <a:off x="873370" y="1184032"/>
            <a:ext cx="9325708" cy="808891"/>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3">
                    <a:lumMod val="50000"/>
                  </a:schemeClr>
                </a:solidFill>
                <a:latin typeface="Times New Roman" panose="02020603050405020304" pitchFamily="18" charset="0"/>
                <a:cs typeface="Times New Roman" panose="02020603050405020304" pitchFamily="18" charset="0"/>
              </a:rPr>
              <a:t>КАНБАН ФРАМЕВОРК ЛОЙИҲАЛАРГА БИР ҚАТОР АФЗАЛЛИКЛАРНИ ТАКЛИФ ЭТАДИ, МАСАЛАН:</a:t>
            </a:r>
          </a:p>
        </p:txBody>
      </p:sp>
      <p:sp>
        <p:nvSpPr>
          <p:cNvPr id="6" name="Прямоугольник 5">
            <a:extLst>
              <a:ext uri="{FF2B5EF4-FFF2-40B4-BE49-F238E27FC236}">
                <a16:creationId xmlns:a16="http://schemas.microsoft.com/office/drawing/2014/main" id="{883DC771-BCF6-C8B0-3940-EB5FED91E6DD}"/>
              </a:ext>
            </a:extLst>
          </p:cNvPr>
          <p:cNvSpPr/>
          <p:nvPr/>
        </p:nvSpPr>
        <p:spPr>
          <a:xfrm>
            <a:off x="2420817" y="2133601"/>
            <a:ext cx="6025661"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Жараённинг тўсиқларини таъкидлаш</a:t>
            </a:r>
          </a:p>
        </p:txBody>
      </p:sp>
      <p:sp>
        <p:nvSpPr>
          <p:cNvPr id="7" name="Прямоугольник 6">
            <a:extLst>
              <a:ext uri="{FF2B5EF4-FFF2-40B4-BE49-F238E27FC236}">
                <a16:creationId xmlns:a16="http://schemas.microsoft.com/office/drawing/2014/main" id="{634F1961-E67C-B8CF-2234-04031F047146}"/>
              </a:ext>
            </a:extLst>
          </p:cNvPr>
          <p:cNvSpPr/>
          <p:nvPr/>
        </p:nvSpPr>
        <p:spPr>
          <a:xfrm>
            <a:off x="1453662" y="2702169"/>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Доимий такомиллаштиришни таъминлаш</a:t>
            </a:r>
          </a:p>
        </p:txBody>
      </p:sp>
      <p:sp>
        <p:nvSpPr>
          <p:cNvPr id="8" name="Прямоугольник 7">
            <a:extLst>
              <a:ext uri="{FF2B5EF4-FFF2-40B4-BE49-F238E27FC236}">
                <a16:creationId xmlns:a16="http://schemas.microsoft.com/office/drawing/2014/main" id="{36B7BE39-7719-7E8E-F0AD-35ED8B5AF745}"/>
              </a:ext>
            </a:extLst>
          </p:cNvPr>
          <p:cNvSpPr/>
          <p:nvPr/>
        </p:nvSpPr>
        <p:spPr>
          <a:xfrm>
            <a:off x="1453662" y="3264876"/>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Кўп вазифани чеклаш ва сифатни яхшилаш</a:t>
            </a:r>
          </a:p>
        </p:txBody>
      </p:sp>
      <p:sp>
        <p:nvSpPr>
          <p:cNvPr id="9" name="Прямоугольник 8">
            <a:extLst>
              <a:ext uri="{FF2B5EF4-FFF2-40B4-BE49-F238E27FC236}">
                <a16:creationId xmlns:a16="http://schemas.microsoft.com/office/drawing/2014/main" id="{67F66C33-E6B5-4E35-81A4-F42B38C6C440}"/>
              </a:ext>
            </a:extLst>
          </p:cNvPr>
          <p:cNvSpPr/>
          <p:nvPr/>
        </p:nvSpPr>
        <p:spPr>
          <a:xfrm>
            <a:off x="1453662" y="3827583"/>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Ижобий натижаларни тезроқ бериш</a:t>
            </a:r>
          </a:p>
        </p:txBody>
      </p:sp>
      <p:sp>
        <p:nvSpPr>
          <p:cNvPr id="10" name="Прямоугольник 9">
            <a:extLst>
              <a:ext uri="{FF2B5EF4-FFF2-40B4-BE49-F238E27FC236}">
                <a16:creationId xmlns:a16="http://schemas.microsoft.com/office/drawing/2014/main" id="{CB170829-42B4-5C1D-84B8-91D6B6C8032C}"/>
              </a:ext>
            </a:extLst>
          </p:cNvPr>
          <p:cNvSpPr/>
          <p:nvPr/>
        </p:nvSpPr>
        <p:spPr>
          <a:xfrm>
            <a:off x="1453662" y="4390290"/>
            <a:ext cx="7959969" cy="97887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Исталган вақтда лойиҳанинг устуворлигини қайта белгилашга рухсат бериш (бизнес ёки мижоз талабига асосан)</a:t>
            </a:r>
          </a:p>
        </p:txBody>
      </p:sp>
      <p:sp>
        <p:nvSpPr>
          <p:cNvPr id="2" name="Прямоугольник 1">
            <a:extLst>
              <a:ext uri="{FF2B5EF4-FFF2-40B4-BE49-F238E27FC236}">
                <a16:creationId xmlns:a16="http://schemas.microsoft.com/office/drawing/2014/main" id="{B9D9D583-1FF4-50A4-FDDD-1B390A680440}"/>
              </a:ext>
            </a:extLst>
          </p:cNvPr>
          <p:cNvSpPr/>
          <p:nvPr/>
        </p:nvSpPr>
        <p:spPr>
          <a:xfrm>
            <a:off x="1453661" y="5451226"/>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Жамоа ҳамкорлигини кучайтириш</a:t>
            </a:r>
          </a:p>
        </p:txBody>
      </p:sp>
      <p:sp>
        <p:nvSpPr>
          <p:cNvPr id="11" name="Прямоугольник 10">
            <a:extLst>
              <a:ext uri="{FF2B5EF4-FFF2-40B4-BE49-F238E27FC236}">
                <a16:creationId xmlns:a16="http://schemas.microsoft.com/office/drawing/2014/main" id="{3E353F56-B2E0-E7C0-49FB-A185A619725B}"/>
              </a:ext>
            </a:extLst>
          </p:cNvPr>
          <p:cNvSpPr/>
          <p:nvPr/>
        </p:nvSpPr>
        <p:spPr>
          <a:xfrm>
            <a:off x="1453660" y="6013933"/>
            <a:ext cx="7959969"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1">
                    <a:lumMod val="50000"/>
                  </a:schemeClr>
                </a:solidFill>
                <a:latin typeface="Times New Roman" panose="02020603050405020304" pitchFamily="18" charset="0"/>
                <a:cs typeface="Times New Roman" panose="02020603050405020304" pitchFamily="18" charset="0"/>
              </a:rPr>
              <a:t>Лойиҳа ҳолатининг шаффоф кўринишини таклиф қилиш</a:t>
            </a:r>
          </a:p>
        </p:txBody>
      </p:sp>
    </p:spTree>
    <p:extLst>
      <p:ext uri="{BB962C8B-B14F-4D97-AF65-F5344CB8AC3E}">
        <p14:creationId xmlns:p14="http://schemas.microsoft.com/office/powerpoint/2010/main" val="39899540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ABD8ED-CB3D-83DC-9D38-559A0A7CE0F1}"/>
              </a:ext>
            </a:extLst>
          </p:cNvPr>
          <p:cNvSpPr txBox="1"/>
          <p:nvPr/>
        </p:nvSpPr>
        <p:spPr>
          <a:xfrm>
            <a:off x="398584" y="273678"/>
            <a:ext cx="11394831"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 Скрум (</a:t>
            </a:r>
            <a:r>
              <a:rPr lang="en-US" sz="2400" b="1" dirty="0">
                <a:latin typeface="Times New Roman" panose="02020603050405020304" pitchFamily="18" charset="0"/>
                <a:cs typeface="Times New Roman" panose="02020603050405020304" pitchFamily="18" charset="0"/>
              </a:rPr>
              <a:t>Scrum</a:t>
            </a:r>
            <a:r>
              <a:rPr lang="uz-Cyrl-UZ" sz="2400" b="1" dirty="0">
                <a:latin typeface="Times New Roman" panose="02020603050405020304" pitchFamily="18" charset="0"/>
                <a:cs typeface="Times New Roman" panose="02020603050405020304" pitchFamily="18" charset="0"/>
              </a:rPr>
              <a:t>)</a:t>
            </a:r>
          </a:p>
          <a:p>
            <a:pPr algn="ctr"/>
            <a:r>
              <a:rPr lang="uz-Cyrl-UZ" sz="2400" dirty="0">
                <a:latin typeface="Times New Roman" panose="02020603050405020304" pitchFamily="18" charset="0"/>
                <a:cs typeface="Times New Roman" panose="02020603050405020304" pitchFamily="18" charset="0"/>
              </a:rPr>
              <a:t>Скрум - бу лойиҳани бошқаришнинг машҳур методологияси ва тезкор усулнинг ўзига хос хусусияти. Шунинг учун бу мустақил методология эмас. “Скрум” дастлаб регби атамаси. Бу тўғри; ҳатто лойиҳа менежерлари ҳам спорт аналогларидан фойдаланадилар. Скрум - бу регби ўйини бўлиб, унда жамоадошлар бошларини пастга туширган ҳолда қўлларини боғлаб, бирга рақибга қарши турадилар.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Лойиҳани бошқариш таърифи турлича. Скрум рамкаси, профессионал муҳитда, жамоавий иш, шахсий жавобгарлик ва гуруҳнинг бир хил мақсадларга эришишга қаратилган.</a:t>
            </a:r>
          </a:p>
        </p:txBody>
      </p:sp>
      <p:sp>
        <p:nvSpPr>
          <p:cNvPr id="5" name="TextBox 4">
            <a:extLst>
              <a:ext uri="{FF2B5EF4-FFF2-40B4-BE49-F238E27FC236}">
                <a16:creationId xmlns:a16="http://schemas.microsoft.com/office/drawing/2014/main" id="{33AC6ABC-78A3-B364-5B8F-E06A7EB04233}"/>
              </a:ext>
            </a:extLst>
          </p:cNvPr>
          <p:cNvSpPr txBox="1"/>
          <p:nvPr/>
        </p:nvSpPr>
        <p:spPr>
          <a:xfrm>
            <a:off x="398584" y="4195960"/>
            <a:ext cx="8557847" cy="230832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Скрум учта устунга эга: </a:t>
            </a:r>
            <a:r>
              <a:rPr lang="uz-Cyrl-UZ" sz="2400" dirty="0">
                <a:solidFill>
                  <a:srgbClr val="C00000"/>
                </a:solidFill>
                <a:latin typeface="Times New Roman" panose="02020603050405020304" pitchFamily="18" charset="0"/>
                <a:cs typeface="Times New Roman" panose="02020603050405020304" pitchFamily="18" charset="0"/>
              </a:rPr>
              <a:t>шаффофлик, текшириш ва мослашиш. </a:t>
            </a:r>
            <a:r>
              <a:rPr lang="uz-Cyrl-UZ" sz="2400" dirty="0">
                <a:latin typeface="Times New Roman" panose="02020603050405020304" pitchFamily="18" charset="0"/>
                <a:cs typeface="Times New Roman" panose="02020603050405020304" pitchFamily="18" charset="0"/>
              </a:rPr>
              <a:t>Скрумни танлаган жамоалар ўз лойиҳаларини “спринт” деб аталадиган икки ҳафталик ёки ойлик босқичларда амалга оширадилар. Доимий равишда қисқа лойиҳаларни амалга оширишга қаратилган ҳолда, скрум методологияси катта, кўп қиррали лойиҳаларни амалга оширишни осонлаштиради.</a:t>
            </a:r>
          </a:p>
        </p:txBody>
      </p:sp>
    </p:spTree>
    <p:extLst>
      <p:ext uri="{BB962C8B-B14F-4D97-AF65-F5344CB8AC3E}">
        <p14:creationId xmlns:p14="http://schemas.microsoft.com/office/powerpoint/2010/main" val="2181953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D762545-982E-251D-78D0-002FFF24D9F8}"/>
              </a:ext>
            </a:extLst>
          </p:cNvPr>
          <p:cNvSpPr/>
          <p:nvPr/>
        </p:nvSpPr>
        <p:spPr>
          <a:xfrm>
            <a:off x="375138" y="257908"/>
            <a:ext cx="11383108" cy="1569660"/>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Скрум атамаси регбидан келиб чиққан. Регбида жамоанинг тўп атрофида тўпланиши ва уни ғалаба қозониш учун майдон бўйлаб узатишга уриниши жараёни Скрум деб аталади. Скрум рамкаси жамоадаги ҳар бир кишига биргаликда ишлашга ва лойиҳани муваффақиятли якунлашга ёрдам беради.</a:t>
            </a:r>
          </a:p>
        </p:txBody>
      </p:sp>
      <p:sp>
        <p:nvSpPr>
          <p:cNvPr id="4" name="Прямоугольник 3">
            <a:extLst>
              <a:ext uri="{FF2B5EF4-FFF2-40B4-BE49-F238E27FC236}">
                <a16:creationId xmlns:a16="http://schemas.microsoft.com/office/drawing/2014/main" id="{5ED31410-2058-7693-9F09-1DAF5A66CC19}"/>
              </a:ext>
            </a:extLst>
          </p:cNvPr>
          <p:cNvSpPr/>
          <p:nvPr/>
        </p:nvSpPr>
        <p:spPr>
          <a:xfrm>
            <a:off x="375138" y="2228617"/>
            <a:ext cx="11383108" cy="199292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Скрум рамкаси нима?</a:t>
            </a:r>
          </a:p>
          <a:p>
            <a:pPr algn="ctr"/>
            <a:r>
              <a:rPr lang="uz-Cyrl-UZ" sz="2200" dirty="0">
                <a:latin typeface="Times New Roman" panose="02020603050405020304" pitchFamily="18" charset="0"/>
                <a:cs typeface="Times New Roman" panose="02020603050405020304" pitchFamily="18" charset="0"/>
              </a:rPr>
              <a:t>Скрум рамкаси - бу энг кўп қўлланиладиган Агиле методологияси бўлиб, у кичик, чамбарчас боғланган жамоаларга босқичма-босқич мураккаб маҳсулотларни яратишга имкон беради. Скрум рамкаси ишни истиқболли ва стратегик даражадан осон сарфланадиган, барча жамоа аъзолари спринт пайтида ишлаши мумкин бўлган вазифаларга ажратади.</a:t>
            </a:r>
          </a:p>
        </p:txBody>
      </p:sp>
      <p:sp>
        <p:nvSpPr>
          <p:cNvPr id="6" name="Прямоугольник 5">
            <a:extLst>
              <a:ext uri="{FF2B5EF4-FFF2-40B4-BE49-F238E27FC236}">
                <a16:creationId xmlns:a16="http://schemas.microsoft.com/office/drawing/2014/main" id="{B041E8D3-7730-3AB8-5F3D-28043813A3F7}"/>
              </a:ext>
            </a:extLst>
          </p:cNvPr>
          <p:cNvSpPr/>
          <p:nvPr/>
        </p:nvSpPr>
        <p:spPr>
          <a:xfrm>
            <a:off x="375138" y="4655294"/>
            <a:ext cx="7807570" cy="176895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Скрум қийматлари бешта асосий қоидага эга бўлиб, улар сизнинг скрум лойиҳангизни бошқариш тизимида амалга оширилиши мумкин, бу эса жамоаларга ҳар куни иш фаолиятини яхшилашга ёрдам беради.</a:t>
            </a:r>
          </a:p>
        </p:txBody>
      </p:sp>
    </p:spTree>
    <p:extLst>
      <p:ext uri="{BB962C8B-B14F-4D97-AF65-F5344CB8AC3E}">
        <p14:creationId xmlns:p14="http://schemas.microsoft.com/office/powerpoint/2010/main" val="36109783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D762545-982E-251D-78D0-002FFF24D9F8}"/>
              </a:ext>
            </a:extLst>
          </p:cNvPr>
          <p:cNvSpPr/>
          <p:nvPr/>
        </p:nvSpPr>
        <p:spPr>
          <a:xfrm>
            <a:off x="3763108" y="513350"/>
            <a:ext cx="8018584" cy="2649415"/>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Скрум лойиҳа бошқаруви қандай ишлайди</a:t>
            </a:r>
          </a:p>
          <a:p>
            <a:pPr algn="ctr"/>
            <a:r>
              <a:rPr lang="uz-Cyrl-UZ" sz="2200" dirty="0">
                <a:latin typeface="Times New Roman" panose="02020603050405020304" pitchFamily="18" charset="0"/>
                <a:cs typeface="Times New Roman" panose="02020603050405020304" pitchFamily="18" charset="0"/>
              </a:rPr>
              <a:t>Скрум муҳитида тўлиқ иш жараёни спринт атрофида қурилган. Ресурсларни бир неча ой олдин тўсиб қўядиган шаршара методологиясидан фарқли ўлароқ, Скрум жамоага икки ҳафта давомида бир нечта вазифалар билан скрум спринт учрашувларига эътибор қаратиш, натижалар ҳақида ўйлаш ва кейин нима устида ишлашни ҳал қилиш имконини беради.</a:t>
            </a:r>
          </a:p>
        </p:txBody>
      </p:sp>
      <p:sp>
        <p:nvSpPr>
          <p:cNvPr id="4" name="Прямоугольник 3">
            <a:extLst>
              <a:ext uri="{FF2B5EF4-FFF2-40B4-BE49-F238E27FC236}">
                <a16:creationId xmlns:a16="http://schemas.microsoft.com/office/drawing/2014/main" id="{5ED31410-2058-7693-9F09-1DAF5A66CC19}"/>
              </a:ext>
            </a:extLst>
          </p:cNvPr>
          <p:cNvSpPr/>
          <p:nvPr/>
        </p:nvSpPr>
        <p:spPr>
          <a:xfrm>
            <a:off x="375138" y="3695235"/>
            <a:ext cx="7584831" cy="241958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Спринтдан олдин</a:t>
            </a:r>
          </a:p>
          <a:p>
            <a:pPr algn="ctr"/>
            <a:r>
              <a:rPr lang="uz-Cyrl-UZ" sz="2200" dirty="0">
                <a:latin typeface="Times New Roman" panose="02020603050405020304" pitchFamily="18" charset="0"/>
                <a:cs typeface="Times New Roman" panose="02020603050405020304" pitchFamily="18" charset="0"/>
              </a:rPr>
              <a:t>Ҳар бир спринтни бошлашдан олдин, ҳар қандай тезкор маркетинг жамоаси кейинги икки ҳафта давомида нима устида ишлашларини режалаштириши керак. Жараён маҳсулот эгасининг спринт учун керакли мақсадни тавсифлаши билан бошланади.</a:t>
            </a:r>
          </a:p>
        </p:txBody>
      </p:sp>
    </p:spTree>
    <p:extLst>
      <p:ext uri="{BB962C8B-B14F-4D97-AF65-F5344CB8AC3E}">
        <p14:creationId xmlns:p14="http://schemas.microsoft.com/office/powerpoint/2010/main" val="37420048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22887BE-999E-F99F-48D2-0F2AFF04C2FF}"/>
              </a:ext>
            </a:extLst>
          </p:cNvPr>
          <p:cNvSpPr/>
          <p:nvPr/>
        </p:nvSpPr>
        <p:spPr>
          <a:xfrm>
            <a:off x="375138" y="234463"/>
            <a:ext cx="11441724" cy="114885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СПРИНТ ПАЙТИДА</a:t>
            </a:r>
          </a:p>
          <a:p>
            <a:pPr algn="ctr"/>
            <a:r>
              <a:rPr lang="uz-Cyrl-UZ" sz="2200" dirty="0">
                <a:latin typeface="Times New Roman" panose="02020603050405020304" pitchFamily="18" charset="0"/>
                <a:cs typeface="Times New Roman" panose="02020603050405020304" pitchFamily="18" charset="0"/>
              </a:rPr>
              <a:t>Спринт бошлангандан сўнг, скрум устаси ишни тақсимлайди ва ишларни ўз вақтида бажариш учун жамоа аъзоларини мувофиқлаштиради.</a:t>
            </a:r>
          </a:p>
        </p:txBody>
      </p:sp>
      <p:sp>
        <p:nvSpPr>
          <p:cNvPr id="5" name="Прямоугольник 4">
            <a:extLst>
              <a:ext uri="{FF2B5EF4-FFF2-40B4-BE49-F238E27FC236}">
                <a16:creationId xmlns:a16="http://schemas.microsoft.com/office/drawing/2014/main" id="{594B3B80-9674-2A86-5371-B62790923D1B}"/>
              </a:ext>
            </a:extLst>
          </p:cNvPr>
          <p:cNvSpPr/>
          <p:nvPr/>
        </p:nvSpPr>
        <p:spPr>
          <a:xfrm>
            <a:off x="1433146" y="1541584"/>
            <a:ext cx="9325708"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200" b="1" dirty="0">
                <a:solidFill>
                  <a:schemeClr val="accent5">
                    <a:lumMod val="50000"/>
                  </a:schemeClr>
                </a:solidFill>
                <a:latin typeface="Times New Roman" panose="02020603050405020304" pitchFamily="18" charset="0"/>
                <a:cs typeface="Times New Roman" panose="02020603050405020304" pitchFamily="18" charset="0"/>
              </a:rPr>
              <a:t>СПРИНТ ПАЙТИДА ЖАМОА ҚАНДАЙ ИШНИ БАЖАРАДИ:</a:t>
            </a:r>
          </a:p>
        </p:txBody>
      </p:sp>
      <p:sp>
        <p:nvSpPr>
          <p:cNvPr id="7" name="Прямоугольник 6">
            <a:extLst>
              <a:ext uri="{FF2B5EF4-FFF2-40B4-BE49-F238E27FC236}">
                <a16:creationId xmlns:a16="http://schemas.microsoft.com/office/drawing/2014/main" id="{634F1961-E67C-B8CF-2234-04031F047146}"/>
              </a:ext>
            </a:extLst>
          </p:cNvPr>
          <p:cNvSpPr/>
          <p:nvPr/>
        </p:nvSpPr>
        <p:spPr>
          <a:xfrm>
            <a:off x="375138" y="2180492"/>
            <a:ext cx="11441724"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Визуал скрум тахтаси вазифаларни визуал бошқариш ва кузатиш учун ишлатилади</a:t>
            </a:r>
          </a:p>
        </p:txBody>
      </p:sp>
      <p:sp>
        <p:nvSpPr>
          <p:cNvPr id="8" name="Прямоугольник 7">
            <a:extLst>
              <a:ext uri="{FF2B5EF4-FFF2-40B4-BE49-F238E27FC236}">
                <a16:creationId xmlns:a16="http://schemas.microsoft.com/office/drawing/2014/main" id="{36B7BE39-7719-7E8E-F0AD-35ED8B5AF745}"/>
              </a:ext>
            </a:extLst>
          </p:cNvPr>
          <p:cNvSpPr/>
          <p:nvPr/>
        </p:nvSpPr>
        <p:spPr>
          <a:xfrm>
            <a:off x="375138" y="2866288"/>
            <a:ext cx="11441724" cy="480646"/>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Кенгаш бир нечта вазифалар рўйхатига бўлинган (устунлар)</a:t>
            </a:r>
          </a:p>
        </p:txBody>
      </p:sp>
      <p:sp>
        <p:nvSpPr>
          <p:cNvPr id="9" name="Прямоугольник 8">
            <a:extLst>
              <a:ext uri="{FF2B5EF4-FFF2-40B4-BE49-F238E27FC236}">
                <a16:creationId xmlns:a16="http://schemas.microsoft.com/office/drawing/2014/main" id="{67F66C33-E6B5-4E35-81A4-F42B38C6C440}"/>
              </a:ext>
            </a:extLst>
          </p:cNvPr>
          <p:cNvSpPr/>
          <p:nvPr/>
        </p:nvSpPr>
        <p:spPr>
          <a:xfrm>
            <a:off x="375138" y="3552083"/>
            <a:ext cx="11441724" cy="70924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Вазифалар рўйхатга олингандан сўнг, одамлар вазифаларни тортиб, улар устида ишлашни бошлайдилар</a:t>
            </a:r>
          </a:p>
        </p:txBody>
      </p:sp>
      <p:sp>
        <p:nvSpPr>
          <p:cNvPr id="10" name="Прямоугольник 9">
            <a:extLst>
              <a:ext uri="{FF2B5EF4-FFF2-40B4-BE49-F238E27FC236}">
                <a16:creationId xmlns:a16="http://schemas.microsoft.com/office/drawing/2014/main" id="{CB170829-42B4-5C1D-84B8-91D6B6C8032C}"/>
              </a:ext>
            </a:extLst>
          </p:cNvPr>
          <p:cNvSpPr/>
          <p:nvPr/>
        </p:nvSpPr>
        <p:spPr>
          <a:xfrm>
            <a:off x="375138" y="4466477"/>
            <a:ext cx="8804031" cy="70924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Ишни тугатгандан сўнг, у сифатни текшириш ёки синовга юборилади</a:t>
            </a:r>
          </a:p>
        </p:txBody>
      </p:sp>
      <p:sp>
        <p:nvSpPr>
          <p:cNvPr id="11" name="Прямоугольник 10">
            <a:extLst>
              <a:ext uri="{FF2B5EF4-FFF2-40B4-BE49-F238E27FC236}">
                <a16:creationId xmlns:a16="http://schemas.microsoft.com/office/drawing/2014/main" id="{3E353F56-B2E0-E7C0-49FB-A185A619725B}"/>
              </a:ext>
            </a:extLst>
          </p:cNvPr>
          <p:cNvSpPr/>
          <p:nvPr/>
        </p:nvSpPr>
        <p:spPr>
          <a:xfrm>
            <a:off x="375138" y="5380874"/>
            <a:ext cx="8804031" cy="70924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200" b="1" dirty="0">
                <a:solidFill>
                  <a:schemeClr val="accent2">
                    <a:lumMod val="50000"/>
                  </a:schemeClr>
                </a:solidFill>
                <a:latin typeface="Times New Roman" panose="02020603050405020304" pitchFamily="18" charset="0"/>
                <a:cs typeface="Times New Roman" panose="02020603050405020304" pitchFamily="18" charset="0"/>
              </a:rPr>
              <a:t>Агар топшириқ “Бажарилди” таърифига жавоб берса, у жўнатишга тайёр</a:t>
            </a:r>
          </a:p>
        </p:txBody>
      </p:sp>
    </p:spTree>
    <p:extLst>
      <p:ext uri="{BB962C8B-B14F-4D97-AF65-F5344CB8AC3E}">
        <p14:creationId xmlns:p14="http://schemas.microsoft.com/office/powerpoint/2010/main" val="1919252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21057D-2069-3949-D1FF-B34F256EEC5A}"/>
              </a:ext>
            </a:extLst>
          </p:cNvPr>
          <p:cNvSpPr txBox="1"/>
          <p:nvPr/>
        </p:nvSpPr>
        <p:spPr>
          <a:xfrm>
            <a:off x="351692" y="276395"/>
            <a:ext cx="11488616" cy="5016758"/>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1. Маҳсулот эгаси</a:t>
            </a:r>
          </a:p>
          <a:p>
            <a:pPr algn="ctr"/>
            <a:r>
              <a:rPr lang="uz-Cyrl-UZ" sz="2000" b="1" dirty="0">
                <a:latin typeface="Times New Roman" panose="02020603050405020304" pitchFamily="18" charset="0"/>
                <a:cs typeface="Times New Roman" panose="02020603050405020304" pitchFamily="18" charset="0"/>
              </a:rPr>
              <a:t>Маҳсулот эгалари </a:t>
            </a:r>
            <a:r>
              <a:rPr lang="uz-Cyrl-UZ" sz="2000" dirty="0">
                <a:latin typeface="Times New Roman" panose="02020603050405020304" pitchFamily="18" charset="0"/>
                <a:cs typeface="Times New Roman" panose="02020603050405020304" pitchFamily="18" charset="0"/>
              </a:rPr>
              <a:t>- бу жамоанинг бизнес мақсади билан узвий боғлиқ бўлган мақсадларга мўлжалланган маҳоратини таъминлайдиган визёнерлар. Улар манфаатдор томонлар ва мижозлар билан кўпроқ вақт ўтказишади. Улар амалга ошириш усулидан кўра якуний натижага кўпроқ эътибор беришади.</a:t>
            </a:r>
          </a:p>
          <a:p>
            <a:pPr algn="ctr"/>
            <a:endParaRPr lang="uz-Cyrl-UZ" sz="2000" dirty="0">
              <a:latin typeface="Times New Roman" panose="02020603050405020304" pitchFamily="18" charset="0"/>
              <a:cs typeface="Times New Roman" panose="02020603050405020304" pitchFamily="18" charset="0"/>
            </a:endParaRPr>
          </a:p>
          <a:p>
            <a:pPr algn="ctr"/>
            <a:r>
              <a:rPr lang="uz-Cyrl-UZ" sz="2000" b="1" dirty="0">
                <a:latin typeface="Times New Roman" panose="02020603050405020304" pitchFamily="18" charset="0"/>
                <a:cs typeface="Times New Roman" panose="02020603050405020304" pitchFamily="18" charset="0"/>
              </a:rPr>
              <a:t>2. Скрум мастер</a:t>
            </a:r>
          </a:p>
          <a:p>
            <a:pPr algn="ctr"/>
            <a:r>
              <a:rPr lang="uz-Cyrl-UZ" sz="2000" dirty="0">
                <a:latin typeface="Times New Roman" panose="02020603050405020304" pitchFamily="18" charset="0"/>
                <a:cs typeface="Times New Roman" panose="02020603050405020304" pitchFamily="18" charset="0"/>
              </a:rPr>
              <a:t>Лойиҳа менежерига ўхшаб, ҳар бир скрум устаси скрум рамкасининг бажарилишини таъминлайди ва жамоани бошқаришни осонлаштиришга эътибор беради. Лойиҳа менежерларидан фарқли ўлароқ, скрум усталари одамларни бошқаришмайди, чунки бу тезкорлик тамойилларига зид келади.</a:t>
            </a:r>
          </a:p>
          <a:p>
            <a:pPr algn="ctr"/>
            <a:endParaRPr lang="uz-Cyrl-UZ" sz="2000" dirty="0">
              <a:latin typeface="Times New Roman" panose="02020603050405020304" pitchFamily="18" charset="0"/>
              <a:cs typeface="Times New Roman" panose="02020603050405020304" pitchFamily="18" charset="0"/>
            </a:endParaRPr>
          </a:p>
          <a:p>
            <a:pPr algn="ctr"/>
            <a:r>
              <a:rPr lang="uz-Cyrl-UZ" sz="2000" b="1" dirty="0">
                <a:latin typeface="Times New Roman" panose="02020603050405020304" pitchFamily="18" charset="0"/>
                <a:cs typeface="Times New Roman" panose="02020603050405020304" pitchFamily="18" charset="0"/>
              </a:rPr>
              <a:t>3. Жамоа аъзолари</a:t>
            </a:r>
          </a:p>
          <a:p>
            <a:pPr algn="ctr"/>
            <a:r>
              <a:rPr lang="uz-Cyrl-UZ" sz="2000" dirty="0">
                <a:latin typeface="Times New Roman" panose="02020603050405020304" pitchFamily="18" charset="0"/>
                <a:cs typeface="Times New Roman" panose="02020603050405020304" pitchFamily="18" charset="0"/>
              </a:rPr>
              <a:t>Гуруҳ аъзолари ҳақиқий иш билан шуғулланишади. Ўзаро функционал хусусиятга эга бўлган жамоа аъзолари таҳлилдан тортиб то бажариш ва текширишгача бўлган ҳамма нарсани ҳал қиладилар. Скрум жамоаси аъзолари ўзини юқори даражада ташкил қилади ва шунинг учун улар ҳеч қандай назорациз самарали ишлайди.</a:t>
            </a:r>
          </a:p>
        </p:txBody>
      </p:sp>
      <p:sp>
        <p:nvSpPr>
          <p:cNvPr id="5" name="TextBox 4">
            <a:extLst>
              <a:ext uri="{FF2B5EF4-FFF2-40B4-BE49-F238E27FC236}">
                <a16:creationId xmlns:a16="http://schemas.microsoft.com/office/drawing/2014/main" id="{3F3C8286-9F6C-55FD-4EFB-988C24BB5B11}"/>
              </a:ext>
            </a:extLst>
          </p:cNvPr>
          <p:cNvSpPr txBox="1"/>
          <p:nvPr/>
        </p:nvSpPr>
        <p:spPr>
          <a:xfrm>
            <a:off x="351692" y="5433830"/>
            <a:ext cx="8546123"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Скрум максимал 9 кишидан иборат кичик жамоалар учун яхшироқ ишлайди. Катта жамоаларнинг жамоавий динамикаси Скрумни самарасиз қилади.</a:t>
            </a:r>
          </a:p>
        </p:txBody>
      </p:sp>
    </p:spTree>
    <p:extLst>
      <p:ext uri="{BB962C8B-B14F-4D97-AF65-F5344CB8AC3E}">
        <p14:creationId xmlns:p14="http://schemas.microsoft.com/office/powerpoint/2010/main" val="2633874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противолежащие углы 1">
            <a:extLst>
              <a:ext uri="{FF2B5EF4-FFF2-40B4-BE49-F238E27FC236}">
                <a16:creationId xmlns:a16="http://schemas.microsoft.com/office/drawing/2014/main" id="{B368A090-A3F0-6F24-838B-A16C1746C588}"/>
              </a:ext>
            </a:extLst>
          </p:cNvPr>
          <p:cNvSpPr/>
          <p:nvPr/>
        </p:nvSpPr>
        <p:spPr>
          <a:xfrm>
            <a:off x="504092" y="351692"/>
            <a:ext cx="11183816" cy="2462213"/>
          </a:xfrm>
          <a:prstGeom prst="round2Diag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Скрум методологияси доирасида жамоалар ўзларини бошқарадилар. Жамоа ишни лойиҳа аъзолари, сcрум устаси ва маҳсулот эгаси ўртасида тақсимлайди ва тахминий вақт жадвалини ёки спринтни лойиҳалаштиради. Лойиҳанинг кўп ўтиши, мониторинги ва якуний текширувлари шу спринтда якунланади. Белгиланган муддат ва иш юки ҳар доим аниқ кўрсатилган бўлиб, ходимларга керак бўлганда масъулиятни тақсимлаш имконини беради.</a:t>
            </a:r>
          </a:p>
        </p:txBody>
      </p:sp>
      <p:sp>
        <p:nvSpPr>
          <p:cNvPr id="4" name="Прямоугольник: скругленные противолежащие углы 3">
            <a:extLst>
              <a:ext uri="{FF2B5EF4-FFF2-40B4-BE49-F238E27FC236}">
                <a16:creationId xmlns:a16="http://schemas.microsoft.com/office/drawing/2014/main" id="{305765F3-E6B8-B6C9-11C4-E9424E761928}"/>
              </a:ext>
            </a:extLst>
          </p:cNvPr>
          <p:cNvSpPr/>
          <p:nvPr/>
        </p:nvSpPr>
        <p:spPr>
          <a:xfrm>
            <a:off x="504092" y="3176953"/>
            <a:ext cx="8522677" cy="3118339"/>
          </a:xfrm>
          <a:prstGeom prst="round2Diag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Скрум методологиясининг муҳим жиҳатларидан бири ҳар куни эрталабки стенд-уп йиғилишлари бўлиб, унда жамоа аъзолари тараққиёт, блокерлар ёки ғоялар ҳақида янгиланишларни тақдим этадилар. Шунингдек, улар қатъийлик ва эътиборни талаб қиладиган кунлик махсус вазифаларни муҳокама қиладилар. Бундай умумжамоавий шаффофлик билан лойиҳа менежерига 24/7 кун керак бўлмайди, бу эса менежерларга лойиҳа йўналишини ва диққатини назорат қилишни қолдиради.</a:t>
            </a:r>
          </a:p>
        </p:txBody>
      </p:sp>
    </p:spTree>
    <p:extLst>
      <p:ext uri="{BB962C8B-B14F-4D97-AF65-F5344CB8AC3E}">
        <p14:creationId xmlns:p14="http://schemas.microsoft.com/office/powerpoint/2010/main" val="23180249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EA0FA66F-7C35-E910-2BD3-E06E416FEAB0}"/>
              </a:ext>
            </a:extLst>
          </p:cNvPr>
          <p:cNvSpPr/>
          <p:nvPr/>
        </p:nvSpPr>
        <p:spPr>
          <a:xfrm>
            <a:off x="515815" y="468923"/>
            <a:ext cx="9015047" cy="1277815"/>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Скрум - бу тез мослаша оладиган мослашувчан жамоаларда энг яхши ишлайдиган тезкор методология. Бу нафақат лойиҳага, балки бутун компанияга ҳам тегишли.</a:t>
            </a:r>
          </a:p>
        </p:txBody>
      </p:sp>
      <p:sp>
        <p:nvSpPr>
          <p:cNvPr id="4" name="Прямоугольник: скругленные углы 3">
            <a:extLst>
              <a:ext uri="{FF2B5EF4-FFF2-40B4-BE49-F238E27FC236}">
                <a16:creationId xmlns:a16="http://schemas.microsoft.com/office/drawing/2014/main" id="{9317635B-925F-C474-8A45-D37F0617C6F0}"/>
              </a:ext>
            </a:extLst>
          </p:cNvPr>
          <p:cNvSpPr/>
          <p:nvPr/>
        </p:nvSpPr>
        <p:spPr>
          <a:xfrm>
            <a:off x="2719752" y="1992923"/>
            <a:ext cx="9015047" cy="1699846"/>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Скрум устуворликларни белгилашда малакали тажрибали менежерларга эга бўлган жамоалар учун энг яхшисидир. Ушбу методология ўз лойиҳаларини қўлни ушлаб турмасдан бошқара оладиган мустақил раҳбарлар учун яхши ишлайди.</a:t>
            </a:r>
          </a:p>
        </p:txBody>
      </p:sp>
      <p:sp>
        <p:nvSpPr>
          <p:cNvPr id="5" name="Прямоугольник: скругленные углы 4">
            <a:extLst>
              <a:ext uri="{FF2B5EF4-FFF2-40B4-BE49-F238E27FC236}">
                <a16:creationId xmlns:a16="http://schemas.microsoft.com/office/drawing/2014/main" id="{7E2EAEAB-3DAF-442A-79EE-06828AC53AC2}"/>
              </a:ext>
            </a:extLst>
          </p:cNvPr>
          <p:cNvSpPr/>
          <p:nvPr/>
        </p:nvSpPr>
        <p:spPr>
          <a:xfrm>
            <a:off x="515816" y="3938953"/>
            <a:ext cx="8311662" cy="2450123"/>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Тез муддатлари ва торайтирилган диққат маркази туфайли, скрум кўплаб ходимларни бошқариши керак бўлган катта жамоалар учун идеал эмас. Бироқ, бу кичикроқ, кўпроқ йўналтирилган гуруҳларга эга бўлган ва каттароқ лойиҳаларни амалга оширишга тайёр бўлган ташкилотлар учун самарали методологиядир.</a:t>
            </a:r>
          </a:p>
        </p:txBody>
      </p:sp>
    </p:spTree>
    <p:extLst>
      <p:ext uri="{BB962C8B-B14F-4D97-AF65-F5344CB8AC3E}">
        <p14:creationId xmlns:p14="http://schemas.microsoft.com/office/powerpoint/2010/main" val="34875329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477383F8-24FC-7098-975C-EA04993A253E}"/>
              </a:ext>
            </a:extLst>
          </p:cNvPr>
          <p:cNvSpPr/>
          <p:nvPr/>
        </p:nvSpPr>
        <p:spPr>
          <a:xfrm>
            <a:off x="580292" y="867507"/>
            <a:ext cx="11031415" cy="325901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СКРУМДАН ҚАЧОН ФОЙДАЛАНИШ КЕРАК</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Агар сиз жамоангизда доимий такомиллаштиришга интилсангиз, скрум-дан фойдаланишингиз мумкин. Вазифаларни бажаришнинг изчил чизиғи билан одам маҳоратга эга бўлади. Дизайн, контент яратиш ёки электрон почта маркетинги бўлсин, скрум сизни ишингизда мутахассис қилади. Лойиҳани бошқаришнинг самарали воситаси сифатида скрум-га ўтиш қисқа вақт ичида кўпроқ ишларни бажаришга ёрдам беради.</a:t>
            </a:r>
          </a:p>
        </p:txBody>
      </p:sp>
    </p:spTree>
    <p:extLst>
      <p:ext uri="{BB962C8B-B14F-4D97-AF65-F5344CB8AC3E}">
        <p14:creationId xmlns:p14="http://schemas.microsoft.com/office/powerpoint/2010/main" val="416740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565077-E4CB-DF78-0C41-9392AAD4FFF4}"/>
              </a:ext>
            </a:extLst>
          </p:cNvPr>
          <p:cNvSpPr txBox="1"/>
          <p:nvPr/>
        </p:nvSpPr>
        <p:spPr>
          <a:xfrm>
            <a:off x="410308" y="249936"/>
            <a:ext cx="11371384" cy="4247317"/>
          </a:xfrm>
          <a:prstGeom prst="rect">
            <a:avLst/>
          </a:prstGeom>
          <a:noFill/>
        </p:spPr>
        <p:txBody>
          <a:bodyPr wrap="square">
            <a:spAutoFit/>
          </a:bodyPr>
          <a:lstStyle/>
          <a:p>
            <a:pPr algn="ctr"/>
            <a:r>
              <a:rPr lang="uz-Cyrl-UZ" b="1" dirty="0">
                <a:latin typeface="Times New Roman" panose="02020603050405020304" pitchFamily="18" charset="0"/>
                <a:cs typeface="Times New Roman" panose="02020603050405020304" pitchFamily="18" charset="0"/>
              </a:rPr>
              <a:t>7 та энг яхши Сcрум сертификатлари</a:t>
            </a:r>
          </a:p>
          <a:p>
            <a:pPr algn="ctr"/>
            <a:r>
              <a:rPr lang="uz-Cyrl-UZ" b="1" dirty="0">
                <a:latin typeface="Times New Roman" panose="02020603050405020304" pitchFamily="18" charset="0"/>
                <a:cs typeface="Times New Roman" panose="02020603050405020304" pitchFamily="18" charset="0"/>
              </a:rPr>
              <a:t>Келинг, скрум устаси бўлиш ва юқори даражадаги лойиҳаларни бошқариш учун тўлдиришингиз мумкин бўлган эттита машҳур скрум сертификатларини кўриб чиқайлик.</a:t>
            </a:r>
          </a:p>
          <a:p>
            <a:pPr algn="ctr"/>
            <a:endParaRPr lang="uz-Cyrl-UZ"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Сертификатланган Скрум Мастер (</a:t>
            </a:r>
            <a:r>
              <a:rPr lang="en-US" b="1" dirty="0">
                <a:latin typeface="Times New Roman" panose="02020603050405020304" pitchFamily="18" charset="0"/>
                <a:cs typeface="Times New Roman" panose="02020603050405020304" pitchFamily="18" charset="0"/>
              </a:rPr>
              <a:t>Certified Scrum Master</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Ушбу сертификат ўзаро ҳамкорликда ишлайдиган ва мураккаб муаммоларни ҳал қиладиган мутахассислар учун мўлжалланган.</a:t>
            </a:r>
          </a:p>
          <a:p>
            <a:pPr algn="ctr"/>
            <a:r>
              <a:rPr lang="uz-Cyrl-UZ" b="1" dirty="0">
                <a:latin typeface="Times New Roman" panose="02020603050405020304" pitchFamily="18" charset="0"/>
                <a:cs typeface="Times New Roman" panose="02020603050405020304" pitchFamily="18" charset="0"/>
              </a:rPr>
              <a:t>Сертификатланган Скрум маҳсулот эгаси (</a:t>
            </a:r>
            <a:r>
              <a:rPr lang="en-US" b="1" dirty="0">
                <a:latin typeface="Times New Roman" panose="02020603050405020304" pitchFamily="18" charset="0"/>
                <a:cs typeface="Times New Roman" panose="02020603050405020304" pitchFamily="18" charset="0"/>
              </a:rPr>
              <a:t>Certified Scrum Product Owner</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Бу сертификат сизни маълум бир лойиҳа бўйича ўргатиш ўрнига тўлиқ ҳуқуқли маҳсулот эгаси бўлишга ўргатади.</a:t>
            </a:r>
          </a:p>
          <a:p>
            <a:pPr algn="ctr"/>
            <a:r>
              <a:rPr lang="uz-Cyrl-UZ" b="1" dirty="0">
                <a:latin typeface="Times New Roman" panose="02020603050405020304" pitchFamily="18" charset="0"/>
                <a:cs typeface="Times New Roman" panose="02020603050405020304" pitchFamily="18" charset="0"/>
              </a:rPr>
              <a:t>Профессионал Скрум Мастер (</a:t>
            </a:r>
            <a:r>
              <a:rPr lang="en-US" b="1" dirty="0">
                <a:latin typeface="Times New Roman" panose="02020603050405020304" pitchFamily="18" charset="0"/>
                <a:cs typeface="Times New Roman" panose="02020603050405020304" pitchFamily="18" charset="0"/>
              </a:rPr>
              <a:t>Professional Scrum Master</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Ушбу сертификат икки қисмга бўлинган. </a:t>
            </a:r>
            <a:r>
              <a:rPr lang="en-US" dirty="0">
                <a:latin typeface="Times New Roman" panose="02020603050405020304" pitchFamily="18" charset="0"/>
                <a:cs typeface="Times New Roman" panose="02020603050405020304" pitchFamily="18" charset="0"/>
              </a:rPr>
              <a:t>PSM 1</a:t>
            </a:r>
            <a:r>
              <a:rPr lang="uz-Cyrl-UZ" dirty="0">
                <a:latin typeface="Times New Roman" panose="02020603050405020304" pitchFamily="18" charset="0"/>
                <a:cs typeface="Times New Roman" panose="02020603050405020304" pitchFamily="18" charset="0"/>
              </a:rPr>
              <a:t> сизнинг Скрум рамкасини тушунишингизни тасдиқлайди, </a:t>
            </a:r>
            <a:r>
              <a:rPr lang="en-US" dirty="0">
                <a:latin typeface="Times New Roman" panose="02020603050405020304" pitchFamily="18" charset="0"/>
                <a:cs typeface="Times New Roman" panose="02020603050405020304" pitchFamily="18" charset="0"/>
              </a:rPr>
              <a:t>PSM 2</a:t>
            </a:r>
            <a:r>
              <a:rPr lang="uz-Cyrl-UZ" dirty="0">
                <a:latin typeface="Times New Roman" panose="02020603050405020304" pitchFamily="18" charset="0"/>
                <a:cs typeface="Times New Roman" panose="02020603050405020304" pitchFamily="18" charset="0"/>
              </a:rPr>
              <a:t> ва 3 эса сизни мураккаб ривожланиш жараёнларига ўргатади.</a:t>
            </a:r>
          </a:p>
          <a:p>
            <a:pPr algn="ctr"/>
            <a:r>
              <a:rPr lang="uz-Cyrl-UZ" b="1" dirty="0">
                <a:latin typeface="Times New Roman" panose="02020603050405020304" pitchFamily="18" charset="0"/>
                <a:cs typeface="Times New Roman" panose="02020603050405020304" pitchFamily="18" charset="0"/>
              </a:rPr>
              <a:t>Сертификатланган Скрум Профессионал (</a:t>
            </a:r>
            <a:r>
              <a:rPr lang="en-US" b="1" dirty="0">
                <a:latin typeface="Times New Roman" panose="02020603050405020304" pitchFamily="18" charset="0"/>
                <a:cs typeface="Times New Roman" panose="02020603050405020304" pitchFamily="18" charset="0"/>
              </a:rPr>
              <a:t>Certified Scrum Professional</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Ушбу сертификат дастурий таъминот ишлаб чиқарувчиси нуқтаи назаридан скрум ва тезкор жараёнларни тушунишингизни яхшилайди.</a:t>
            </a:r>
          </a:p>
          <a:p>
            <a:pPr algn="ctr"/>
            <a:r>
              <a:rPr lang="en-US" b="1" dirty="0">
                <a:latin typeface="Times New Roman" panose="02020603050405020304" pitchFamily="18" charset="0"/>
                <a:cs typeface="Times New Roman" panose="02020603050405020304" pitchFamily="18" charset="0"/>
              </a:rPr>
              <a:t>SAFe</a:t>
            </a:r>
            <a:r>
              <a:rPr lang="uz-Cyrl-UZ" b="1" dirty="0">
                <a:latin typeface="Times New Roman" panose="02020603050405020304" pitchFamily="18" charset="0"/>
                <a:cs typeface="Times New Roman" panose="02020603050405020304" pitchFamily="18" charset="0"/>
              </a:rPr>
              <a:t> Скрум Мастер - ССМ (</a:t>
            </a:r>
            <a:r>
              <a:rPr lang="en-US" b="1" dirty="0">
                <a:latin typeface="Times New Roman" panose="02020603050405020304" pitchFamily="18" charset="0"/>
                <a:cs typeface="Times New Roman" panose="02020603050405020304" pitchFamily="18" charset="0"/>
              </a:rPr>
              <a:t>SAFe Scrum Master (SSM)</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Бу масофавий бошқарув скрум сертификати бўлиб, сиз тежамкорлик, тезкорлик ва </a:t>
            </a:r>
            <a:r>
              <a:rPr lang="en-US" dirty="0">
                <a:latin typeface="Times New Roman" panose="02020603050405020304" pitchFamily="18" charset="0"/>
                <a:cs typeface="Times New Roman" panose="02020603050405020304" pitchFamily="18" charset="0"/>
              </a:rPr>
              <a:t>DevOps</a:t>
            </a:r>
            <a:r>
              <a:rPr lang="uz-Cyrl-UZ" dirty="0">
                <a:latin typeface="Times New Roman" panose="02020603050405020304" pitchFamily="18" charset="0"/>
                <a:cs typeface="Times New Roman" panose="02020603050405020304" pitchFamily="18" charset="0"/>
              </a:rPr>
              <a:t> тушунчаларини ўрганасиз.</a:t>
            </a:r>
          </a:p>
        </p:txBody>
      </p:sp>
      <p:sp>
        <p:nvSpPr>
          <p:cNvPr id="4" name="TextBox 3">
            <a:extLst>
              <a:ext uri="{FF2B5EF4-FFF2-40B4-BE49-F238E27FC236}">
                <a16:creationId xmlns:a16="http://schemas.microsoft.com/office/drawing/2014/main" id="{3F946FE7-9A69-BE16-7313-9FFABEE421FE}"/>
              </a:ext>
            </a:extLst>
          </p:cNvPr>
          <p:cNvSpPr txBox="1"/>
          <p:nvPr/>
        </p:nvSpPr>
        <p:spPr>
          <a:xfrm>
            <a:off x="187571" y="4497253"/>
            <a:ext cx="8968154" cy="2031325"/>
          </a:xfrm>
          <a:prstGeom prst="rect">
            <a:avLst/>
          </a:prstGeom>
          <a:noFill/>
        </p:spPr>
        <p:txBody>
          <a:bodyPr wrap="square">
            <a:spAutoFit/>
          </a:bodyPr>
          <a:lstStyle/>
          <a:p>
            <a:pPr algn="ctr"/>
            <a:r>
              <a:rPr lang="uz-Cyrl-UZ" b="1" dirty="0">
                <a:latin typeface="Times New Roman" panose="02020603050405020304" pitchFamily="18" charset="0"/>
                <a:cs typeface="Times New Roman" panose="02020603050405020304" pitchFamily="18" charset="0"/>
              </a:rPr>
              <a:t>Профессионал Скрум Продуcт Овнер 1 - ПСПО 1 (</a:t>
            </a:r>
            <a:r>
              <a:rPr lang="en-US" b="1" dirty="0">
                <a:latin typeface="Times New Roman" panose="02020603050405020304" pitchFamily="18" charset="0"/>
                <a:cs typeface="Times New Roman" panose="02020603050405020304" pitchFamily="18" charset="0"/>
              </a:rPr>
              <a:t>Professional Scrum Product Owner 1 (PSPO 1)</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Ушбу сертификат маҳсулотингизни ҳар томонлама ўрганишга ва унга қиймат бериш учун тезкор стратегияларни ишлаб чиқишга ёрдам беради.</a:t>
            </a:r>
          </a:p>
          <a:p>
            <a:pPr algn="ctr"/>
            <a:r>
              <a:rPr lang="uz-Cyrl-UZ" b="1" dirty="0">
                <a:latin typeface="Times New Roman" panose="02020603050405020304" pitchFamily="18" charset="0"/>
                <a:cs typeface="Times New Roman" panose="02020603050405020304" pitchFamily="18" charset="0"/>
              </a:rPr>
              <a:t>Сертификатланган Скрум Девелопер (</a:t>
            </a:r>
            <a:r>
              <a:rPr lang="en-US" b="1" dirty="0">
                <a:latin typeface="Times New Roman" panose="02020603050405020304" pitchFamily="18" charset="0"/>
                <a:cs typeface="Times New Roman" panose="02020603050405020304" pitchFamily="18" charset="0"/>
              </a:rPr>
              <a:t>Certified Scrum Developer</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Ушбу сертификат асосий скрум ва тезкор тушунчаларни ўз ичига олади, агар сиз ўргансангиз ва мослаштирсангиз, маҳсулотингизнинг ҳаёт айланиши ҳақидаги билимларингизни мустаҳкамлайди.</a:t>
            </a:r>
          </a:p>
        </p:txBody>
      </p:sp>
    </p:spTree>
    <p:extLst>
      <p:ext uri="{BB962C8B-B14F-4D97-AF65-F5344CB8AC3E}">
        <p14:creationId xmlns:p14="http://schemas.microsoft.com/office/powerpoint/2010/main" val="3507544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477383F8-24FC-7098-975C-EA04993A253E}"/>
              </a:ext>
            </a:extLst>
          </p:cNvPr>
          <p:cNvSpPr/>
          <p:nvPr/>
        </p:nvSpPr>
        <p:spPr>
          <a:xfrm>
            <a:off x="580292" y="867507"/>
            <a:ext cx="11031415" cy="325901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Скрумбан (</a:t>
            </a:r>
            <a:r>
              <a:rPr lang="en-US" sz="2400" b="1" dirty="0">
                <a:latin typeface="Times New Roman" panose="02020603050405020304" pitchFamily="18" charset="0"/>
                <a:cs typeface="Times New Roman" panose="02020603050405020304" pitchFamily="18" charset="0"/>
              </a:rPr>
              <a:t>Scrumban)</a:t>
            </a:r>
          </a:p>
          <a:p>
            <a:pPr algn="ctr"/>
            <a:r>
              <a:rPr lang="uz-Cyrl-UZ" sz="2400" dirty="0">
                <a:latin typeface="Times New Roman" panose="02020603050405020304" pitchFamily="18" charset="0"/>
                <a:cs typeface="Times New Roman" panose="02020603050405020304" pitchFamily="18" charset="0"/>
              </a:rPr>
              <a:t>С</a:t>
            </a:r>
            <a:r>
              <a:rPr lang="en-US" sz="2400" dirty="0">
                <a:latin typeface="Times New Roman" panose="02020603050405020304" pitchFamily="18" charset="0"/>
                <a:cs typeface="Times New Roman" panose="02020603050405020304" pitchFamily="18" charset="0"/>
              </a:rPr>
              <a:t>c</a:t>
            </a:r>
            <a:r>
              <a:rPr lang="uz-Cyrl-UZ" sz="2400" dirty="0">
                <a:latin typeface="Times New Roman" panose="02020603050405020304" pitchFamily="18" charset="0"/>
                <a:cs typeface="Times New Roman" panose="02020603050405020304" pitchFamily="18" charset="0"/>
              </a:rPr>
              <a:t>румбан, сиз айтишингиз мумкин бўлгандек, с</a:t>
            </a:r>
            <a:r>
              <a:rPr lang="en-US" sz="2400" dirty="0">
                <a:latin typeface="Times New Roman" panose="02020603050405020304" pitchFamily="18" charset="0"/>
                <a:cs typeface="Times New Roman" panose="02020603050405020304" pitchFamily="18" charset="0"/>
              </a:rPr>
              <a:t>c</a:t>
            </a:r>
            <a:r>
              <a:rPr lang="uz-Cyrl-UZ" sz="2400" dirty="0">
                <a:latin typeface="Times New Roman" panose="02020603050405020304" pitchFamily="18" charset="0"/>
                <a:cs typeface="Times New Roman" panose="02020603050405020304" pitchFamily="18" charset="0"/>
              </a:rPr>
              <a:t>рум ва канбан методологияларининг комбинацияси.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Нима учун иккита алоҳида методологияни бирлаштирмоқчисиз, деб сўраяпсизми? Лойиҳани бошқариш сизга ва жамоангизга мос келадиган нарсани топишдир. Агар сиз у эрга иккита турли хил усулларнинг энг яхши хусусиятларидан фойдаланган ҳолда эришсангиз, шундай бўлсин.</a:t>
            </a:r>
          </a:p>
        </p:txBody>
      </p:sp>
    </p:spTree>
    <p:extLst>
      <p:ext uri="{BB962C8B-B14F-4D97-AF65-F5344CB8AC3E}">
        <p14:creationId xmlns:p14="http://schemas.microsoft.com/office/powerpoint/2010/main" val="4239529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477383F8-24FC-7098-975C-EA04993A253E}"/>
              </a:ext>
            </a:extLst>
          </p:cNvPr>
          <p:cNvSpPr/>
          <p:nvPr/>
        </p:nvSpPr>
        <p:spPr>
          <a:xfrm>
            <a:off x="3247292" y="457199"/>
            <a:ext cx="8364415" cy="27900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Скрумбан хизмат кўрсатиш саноатида тобора кўпроқ қўлланилмоқда, бу ҳам парваришлаш, ҳам ишлаб чиқаришга эътибор қаратиши керак. Скрумбан чаққон ва мослашувчан бўлиб қолиши учун сcрум методологиясидан маслаҳатлар олади. Скрумбан усулини яратиш учун у чаққонликни канбандан доимий такомиллаштириш фалсафаси билан бирлаштиради.</a:t>
            </a:r>
          </a:p>
        </p:txBody>
      </p:sp>
      <p:sp>
        <p:nvSpPr>
          <p:cNvPr id="3" name="Прямоугольник: скругленные углы 2">
            <a:extLst>
              <a:ext uri="{FF2B5EF4-FFF2-40B4-BE49-F238E27FC236}">
                <a16:creationId xmlns:a16="http://schemas.microsoft.com/office/drawing/2014/main" id="{5AF67372-0E9C-74F1-B7E8-C06C30F3E3ED}"/>
              </a:ext>
            </a:extLst>
          </p:cNvPr>
          <p:cNvSpPr/>
          <p:nvPr/>
        </p:nvSpPr>
        <p:spPr>
          <a:xfrm>
            <a:off x="574432" y="3557953"/>
            <a:ext cx="8147538" cy="27900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Скрумбанни қачон ишлатиш керак</a:t>
            </a:r>
          </a:p>
          <a:p>
            <a:pPr algn="ctr"/>
            <a:r>
              <a:rPr lang="uz-Cyrl-UZ" sz="2400" b="1" dirty="0">
                <a:latin typeface="Times New Roman" panose="02020603050405020304" pitchFamily="18" charset="0"/>
                <a:cs typeface="Times New Roman" panose="02020603050405020304" pitchFamily="18" charset="0"/>
              </a:rPr>
              <a:t>Скрумбан</a:t>
            </a:r>
            <a:r>
              <a:rPr lang="uz-Cyrl-UZ" sz="2400" dirty="0">
                <a:latin typeface="Times New Roman" panose="02020603050405020304" pitchFamily="18" charset="0"/>
                <a:cs typeface="Times New Roman" panose="02020603050405020304" pitchFamily="18" charset="0"/>
              </a:rPr>
              <a:t> - янги маҳсулот ёки хизматларни ишлаб чиқиш учун спринтда ишлайдиган техник турдаги лойиҳалар ва жамоалар учун яхши ғоя. Янги маҳсулот спринтларида белгиланган вақт жадваллари мавжуд эмаслиги сабабли, скрумбаннинг мослашувчанлиги ва чаққонлиги маҳсулот гуруҳларингизга қулай муҳит яратади.</a:t>
            </a:r>
          </a:p>
        </p:txBody>
      </p:sp>
    </p:spTree>
    <p:extLst>
      <p:ext uri="{BB962C8B-B14F-4D97-AF65-F5344CB8AC3E}">
        <p14:creationId xmlns:p14="http://schemas.microsoft.com/office/powerpoint/2010/main" val="38804409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5888D9-A68D-F7E4-DF89-24DFFB9ADA7D}"/>
              </a:ext>
            </a:extLst>
          </p:cNvPr>
          <p:cNvSpPr txBox="1"/>
          <p:nvPr/>
        </p:nvSpPr>
        <p:spPr>
          <a:xfrm>
            <a:off x="410308" y="423100"/>
            <a:ext cx="11371384"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4. Критик йўл усули - КЙУ (</a:t>
            </a:r>
            <a:r>
              <a:rPr lang="en-US" sz="2400" b="1" dirty="0">
                <a:latin typeface="Times New Roman" panose="02020603050405020304" pitchFamily="18" charset="0"/>
                <a:cs typeface="Times New Roman" panose="02020603050405020304" pitchFamily="18" charset="0"/>
              </a:rPr>
              <a:t>Critical Path Method </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CPM</a:t>
            </a:r>
            <a:r>
              <a:rPr lang="uz-Cyrl-UZ" sz="2400" b="1" dirty="0">
                <a:latin typeface="Times New Roman" panose="02020603050405020304" pitchFamily="18" charset="0"/>
                <a:cs typeface="Times New Roman" panose="02020603050405020304" pitchFamily="18" charset="0"/>
              </a:rPr>
              <a:t>) </a:t>
            </a:r>
          </a:p>
          <a:p>
            <a:pPr algn="ctr"/>
            <a:r>
              <a:rPr lang="uz-Cyrl-UZ" sz="2400" dirty="0">
                <a:latin typeface="Times New Roman" panose="02020603050405020304" pitchFamily="18" charset="0"/>
                <a:cs typeface="Times New Roman" panose="02020603050405020304" pitchFamily="18" charset="0"/>
              </a:rPr>
              <a:t>Ушбу методология лойиҳа жадвали ва фаолиятини белгилайдиган алгоритм томонидан бошқарилади. КЙУ дан фойдаланадиган лойиҳа маъмурлари лойиҳа бажариши керак бўлган фаолиятни, иш тузилмасидаги ҳар бир вазифа ёки фаолият учун рухсат этилган вақтни, лойиҳа натижалари ва боғлиқликларни тушунишлари керак.</a:t>
            </a:r>
          </a:p>
        </p:txBody>
      </p:sp>
      <p:sp>
        <p:nvSpPr>
          <p:cNvPr id="5" name="TextBox 4">
            <a:extLst>
              <a:ext uri="{FF2B5EF4-FFF2-40B4-BE49-F238E27FC236}">
                <a16:creationId xmlns:a16="http://schemas.microsoft.com/office/drawing/2014/main" id="{B5129885-9CD8-BCEA-A94A-81474CF6811E}"/>
              </a:ext>
            </a:extLst>
          </p:cNvPr>
          <p:cNvSpPr txBox="1"/>
          <p:nvPr/>
        </p:nvSpPr>
        <p:spPr>
          <a:xfrm>
            <a:off x="410308" y="2957025"/>
            <a:ext cx="8288215" cy="3477875"/>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Ўзгарувчиларни тушунганингиздан сўнг, лойиҳани тузишда ёрдам бериш учун ҳар бир вазифа учун тахминий давомийлик ва ҳар қандай боғлиқликдан фойдаланишингиз мумкин. Бу лойиҳанинг умумий вақт жадвалини экстраполяция қилади ва вазифаларни янада самаралироқ топширади. </a:t>
            </a:r>
            <a:r>
              <a:rPr lang="uz-Cyrl-UZ" sz="2000" dirty="0">
                <a:latin typeface="Times New Roman" panose="02020603050405020304" pitchFamily="18" charset="0"/>
                <a:cs typeface="Times New Roman" panose="02020603050405020304" pitchFamily="18" charset="0"/>
              </a:rPr>
              <a:t>КЙУ</a:t>
            </a:r>
            <a:r>
              <a:rPr lang="uz-Cyrl-UZ" sz="2200" dirty="0">
                <a:latin typeface="Times New Roman" panose="02020603050405020304" pitchFamily="18" charset="0"/>
                <a:cs typeface="Times New Roman" panose="02020603050405020304" pitchFamily="18" charset="0"/>
              </a:rPr>
              <a:t> сизга тандемда нима бажарилиши мумкинлигини ва қайси вазифалар олдинги қадамларнинг бажарилишига боғлиқлигини аниқлаш имконини беради. Критик йўл усули маълум бир хизматни маълум вақт оралиғида ўрнатади ва бошқа хизматларга қатъий айланишни тайинлайди.</a:t>
            </a:r>
          </a:p>
        </p:txBody>
      </p:sp>
    </p:spTree>
    <p:extLst>
      <p:ext uri="{BB962C8B-B14F-4D97-AF65-F5344CB8AC3E}">
        <p14:creationId xmlns:p14="http://schemas.microsoft.com/office/powerpoint/2010/main" val="37086097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CD6E1-EB5A-1779-EFF2-AA7B8FD72790}"/>
              </a:ext>
            </a:extLst>
          </p:cNvPr>
          <p:cNvSpPr txBox="1"/>
          <p:nvPr/>
        </p:nvSpPr>
        <p:spPr>
          <a:xfrm>
            <a:off x="410308" y="373192"/>
            <a:ext cx="11371384" cy="378565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Ташкилотлар батафсил лойиҳа жадвалларини тақдим этганда камроқ вақт сарфлайдилар. КЙУ, афсуски, янги бошланувчилар учун ажойиб танлов эмас. Бу блок атрофида бўлганларнинг тажрибасини талаб қилади. Агар сиз биринчи марта лойиҳани бошқараётган бўлсангиз, бу тўғри методология эмас.</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КЙУ ўзаро боғлиқ масъулиятли лойиҳалар учун яхши методологиядир. Яхши мисоллардан бири турар-жой қурилиши бўлиши мумкин. Сиз ҳали пойдевор қўйганингизда, уйга гилам қўйиш мумкин эмас. Бироқ, жамоа аъзолари уй қуришнинг бошқа жиҳатлари устида ишлашлари мумкин, масалан, ёғочни кесиш ёки кўпроқ изоляцияни яратиш.</a:t>
            </a:r>
          </a:p>
        </p:txBody>
      </p:sp>
      <p:sp>
        <p:nvSpPr>
          <p:cNvPr id="5" name="TextBox 4">
            <a:extLst>
              <a:ext uri="{FF2B5EF4-FFF2-40B4-BE49-F238E27FC236}">
                <a16:creationId xmlns:a16="http://schemas.microsoft.com/office/drawing/2014/main" id="{68C47336-AF15-2EDA-FC1A-7F4C360F37CF}"/>
              </a:ext>
            </a:extLst>
          </p:cNvPr>
          <p:cNvSpPr txBox="1"/>
          <p:nvPr/>
        </p:nvSpPr>
        <p:spPr>
          <a:xfrm>
            <a:off x="410308" y="4334690"/>
            <a:ext cx="8522677" cy="2246769"/>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КЙУ ни қачон ишлатиш керак</a:t>
            </a:r>
          </a:p>
          <a:p>
            <a:pPr algn="ctr"/>
            <a:r>
              <a:rPr lang="uz-Cyrl-UZ" sz="2000" dirty="0">
                <a:latin typeface="Times New Roman" panose="02020603050405020304" pitchFamily="18" charset="0"/>
                <a:cs typeface="Times New Roman" panose="02020603050405020304" pitchFamily="18" charset="0"/>
              </a:rPr>
              <a:t>Муҳим йўл усули маҳсулотнинг муҳим янгиланишлари хавф остида бўлганда ишлатилиши мумкин. Агар сиз лойиҳалар бўйича керакли тасдиқларга эга бўлсангиз, КЙУ -дан вазифаларингизни тахминий саналарга мувофиқ режалаштириш учун фойдаланишингиз мумкин. Лойиҳани бошқаришнинг ушбу усули муаммонинг муҳимлигини ҳисобга олади ва тегишли ечимни таъминлайди.</a:t>
            </a:r>
          </a:p>
        </p:txBody>
      </p:sp>
    </p:spTree>
    <p:extLst>
      <p:ext uri="{BB962C8B-B14F-4D97-AF65-F5344CB8AC3E}">
        <p14:creationId xmlns:p14="http://schemas.microsoft.com/office/powerpoint/2010/main" val="23775360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15655032-ED17-629A-40A4-49257E561789}"/>
              </a:ext>
            </a:extLst>
          </p:cNvPr>
          <p:cNvSpPr/>
          <p:nvPr/>
        </p:nvSpPr>
        <p:spPr>
          <a:xfrm>
            <a:off x="527538" y="515815"/>
            <a:ext cx="10820400" cy="4114800"/>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5. Критик занжир лойиҳаларини бошқариш (КЗЛБ)</a:t>
            </a:r>
          </a:p>
          <a:p>
            <a:pPr algn="ctr"/>
            <a:r>
              <a:rPr lang="en-US" sz="2200" b="1" dirty="0">
                <a:latin typeface="Times New Roman" panose="02020603050405020304" pitchFamily="18" charset="0"/>
                <a:cs typeface="Times New Roman" panose="02020603050405020304" pitchFamily="18" charset="0"/>
              </a:rPr>
              <a:t>Critical Chain Project Management (CCPM)</a:t>
            </a:r>
            <a:endParaRPr lang="uz-Cyrl-UZ" sz="2200" b="1" dirty="0">
              <a:latin typeface="Times New Roman" panose="02020603050405020304" pitchFamily="18" charset="0"/>
              <a:cs typeface="Times New Roman" panose="02020603050405020304" pitchFamily="18" charset="0"/>
            </a:endParaRPr>
          </a:p>
          <a:p>
            <a:pPr algn="ct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Муҳим занжирли лойиҳаларни бошқариш бошқа методологиялар каби узоққа бормайди. Аксинча, у яқинда танқидий йўл усули (ТЙУ - </a:t>
            </a:r>
            <a:r>
              <a:rPr lang="en-US" sz="2200" dirty="0">
                <a:latin typeface="Times New Roman" panose="02020603050405020304" pitchFamily="18" charset="0"/>
                <a:cs typeface="Times New Roman" panose="02020603050405020304" pitchFamily="18" charset="0"/>
              </a:rPr>
              <a:t>Critical path method (CPM)</a:t>
            </a:r>
            <a:r>
              <a:rPr lang="uz-Cyrl-UZ" sz="2200" dirty="0">
                <a:latin typeface="Times New Roman" panose="02020603050405020304" pitchFamily="18" charset="0"/>
                <a:cs typeface="Times New Roman" panose="02020603050405020304" pitchFamily="18" charset="0"/>
              </a:rPr>
              <a:t>) билан пулларини топа олмаганлар учун муқобил сифатида ишлаб чиқилган.</a:t>
            </a:r>
          </a:p>
          <a:p>
            <a:pPr algn="ctr"/>
            <a:endParaRPr lang="uz-Cyrl-UZ"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Ушбу методологияда сиз олдинга бориш учун орқага ҳаракат қиласиз. Асосан, сиз ўзингизнинг натижаларингизни ёки ушбу лойиҳани ишлаб чиқармоқчи бўлган нарсаларни оласиз ва улардан батафсил ва аниқ лойиҳа жадвалини яратиш учун фойдаланасиз.</a:t>
            </a:r>
          </a:p>
        </p:txBody>
      </p:sp>
    </p:spTree>
    <p:extLst>
      <p:ext uri="{BB962C8B-B14F-4D97-AF65-F5344CB8AC3E}">
        <p14:creationId xmlns:p14="http://schemas.microsoft.com/office/powerpoint/2010/main" val="31779313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15655032-ED17-629A-40A4-49257E561789}"/>
              </a:ext>
            </a:extLst>
          </p:cNvPr>
          <p:cNvSpPr/>
          <p:nvPr/>
        </p:nvSpPr>
        <p:spPr>
          <a:xfrm>
            <a:off x="3446586" y="363414"/>
            <a:ext cx="8276492" cy="3065585"/>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Муҳим занжирли лойиҳаларни бошқаришда режалаштириш ресурслар ёки вазифаларни бажариш учун мавжуд бўлган одамлар ва ускуналар атрофида айланади. Ушбу методология топшириқлар тартиби ва муддатларини ҳисобга олади, лекин бу параметрларни унинг ҳаракатлантирувчи кучи сифатида ишлатмайди. КЗЛБ - бу ресурсларнинг барқарорлигига эътиборни қаратувчи нисбатан янги методология.</a:t>
            </a:r>
          </a:p>
        </p:txBody>
      </p:sp>
      <p:sp>
        <p:nvSpPr>
          <p:cNvPr id="3" name="Прямоугольник: скругленные углы 2">
            <a:extLst>
              <a:ext uri="{FF2B5EF4-FFF2-40B4-BE49-F238E27FC236}">
                <a16:creationId xmlns:a16="http://schemas.microsoft.com/office/drawing/2014/main" id="{4AB48918-753D-AD39-52D9-BD44C575DBC8}"/>
              </a:ext>
            </a:extLst>
          </p:cNvPr>
          <p:cNvSpPr/>
          <p:nvPr/>
        </p:nvSpPr>
        <p:spPr>
          <a:xfrm>
            <a:off x="281356" y="3698633"/>
            <a:ext cx="8276492" cy="279595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Маъмурлар лойиҳа натижаларини таҳлил қилиш ва ишни бажариш учун қайси ресурслар зарурлигини аниқлаш учун орқага қараб ишлаш учун жавобгардир. КЗЛБ ресурслари чекланган компаниялар учун ўз мақсадларига эришишнинг самарали усулидир. КЗЛБ ташкилотларга лойиҳаларни тезроқ ва кўп айланма маблағларни сарфламасдан кўпайтиришга ёрдам бериш билан машҳур.</a:t>
            </a:r>
          </a:p>
        </p:txBody>
      </p:sp>
    </p:spTree>
    <p:extLst>
      <p:ext uri="{BB962C8B-B14F-4D97-AF65-F5344CB8AC3E}">
        <p14:creationId xmlns:p14="http://schemas.microsoft.com/office/powerpoint/2010/main" val="10297049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C47F2C-96D9-00D9-44DF-0524A0BD2E1F}"/>
              </a:ext>
            </a:extLst>
          </p:cNvPr>
          <p:cNvSpPr txBox="1"/>
          <p:nvPr/>
        </p:nvSpPr>
        <p:spPr>
          <a:xfrm>
            <a:off x="398585" y="433986"/>
            <a:ext cx="11394830"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КЗЛБ да асосий эътибор бир вақтнинг ўзида битта вазифани бажариш ёки энергияни тақсимлашга қаратилган. Бу кўп вазифага қарама-қарши бўлиб, одамлар диққатни турли хил лойиҳа компонентлари ўртасида тақсимлашни талаб қилади. Тадқиқотлар шуни кўрсатдики, кўп вазифаларни бажариш ишни бажаришнинг самарасиз усули ҳисобланади, чунки эътиборингизни бир вақтнинг ўзида алоҳида нарсаларга қаратиш мумкин эмас.</a:t>
            </a:r>
          </a:p>
          <a:p>
            <a:pPr algn="ctr"/>
            <a:r>
              <a:rPr lang="uz-Cyrl-UZ" sz="2400" dirty="0">
                <a:latin typeface="Times New Roman" panose="02020603050405020304" pitchFamily="18" charset="0"/>
                <a:cs typeface="Times New Roman" panose="02020603050405020304" pitchFamily="18" charset="0"/>
              </a:rPr>
              <a:t>Муҳим занжирли лойиҳа бошқарувидан қачон фойдаланиш керак</a:t>
            </a:r>
          </a:p>
          <a:p>
            <a:pPr algn="ctr"/>
            <a:r>
              <a:rPr lang="uz-Cyrl-UZ" sz="2400" dirty="0">
                <a:latin typeface="Times New Roman" panose="02020603050405020304" pitchFamily="18" charset="0"/>
                <a:cs typeface="Times New Roman" panose="02020603050405020304" pitchFamily="18" charset="0"/>
              </a:rPr>
              <a:t>КЗЛБ жонли чат ечимини ишлаб чиқмоқчи бўлган компания учун мос методология бўлади. Бундай лойиҳа бир жамоанинг тўлиқ эътиборини талаб қилади, чунки улар янги тактикани қўллаш учун ишлайди. КЗЛБ ни бўлимлар ва жамоалар бўйлаб қабул қилиш қийин, чунки ҳар доим қарама-қарши устуворликлар бўлади.</a:t>
            </a:r>
          </a:p>
        </p:txBody>
      </p:sp>
      <p:sp>
        <p:nvSpPr>
          <p:cNvPr id="5" name="TextBox 4">
            <a:extLst>
              <a:ext uri="{FF2B5EF4-FFF2-40B4-BE49-F238E27FC236}">
                <a16:creationId xmlns:a16="http://schemas.microsoft.com/office/drawing/2014/main" id="{9B578216-28E4-6EAB-5AEF-03FDED8AD2F2}"/>
              </a:ext>
            </a:extLst>
          </p:cNvPr>
          <p:cNvSpPr txBox="1"/>
          <p:nvPr/>
        </p:nvSpPr>
        <p:spPr>
          <a:xfrm>
            <a:off x="398585" y="4723608"/>
            <a:ext cx="8393723" cy="1785104"/>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Муҳим занжирли лойиҳаларни бошқариш қисқа вақт ичида кўпроқ ишларни бажариш учун жамоалар ўртасида вазифаларни ҳал қилишга устувор аҳамият беради. Бу сизнинг эътиборингизни лойиҳадан чалғитишга имкон бермайди. Юқори самарадорлик ва аниқликка интилаётган компаниялар учун бу тўғри танловдир.</a:t>
            </a:r>
          </a:p>
        </p:txBody>
      </p:sp>
    </p:spTree>
    <p:extLst>
      <p:ext uri="{BB962C8B-B14F-4D97-AF65-F5344CB8AC3E}">
        <p14:creationId xmlns:p14="http://schemas.microsoft.com/office/powerpoint/2010/main" val="24526465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8739B61-D66A-008C-95B3-BA8693F177CC}"/>
              </a:ext>
            </a:extLst>
          </p:cNvPr>
          <p:cNvSpPr/>
          <p:nvPr/>
        </p:nvSpPr>
        <p:spPr>
          <a:xfrm>
            <a:off x="363415" y="316523"/>
            <a:ext cx="11441723" cy="195775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Критик занжирли лойиҳаларни бошқариш (КЗЛБ) </a:t>
            </a:r>
            <a:r>
              <a:rPr lang="uz-Cyrl-UZ" sz="2200" dirty="0">
                <a:latin typeface="Times New Roman" panose="02020603050405020304" pitchFamily="18" charset="0"/>
                <a:cs typeface="Times New Roman" panose="02020603050405020304" pitchFamily="18" charset="0"/>
              </a:rPr>
              <a:t>лойиҳа менежерларига ресурслар ва вазифаларга боғлиқликни ҳисобга олган ҳолда ўз вақтида ва тежамкор лойиҳаларни этказиб беришга ёрдам беради. У лойиҳани режалаштиришдаги стратегик нуқталарни аниқлайди ва чекланган ресурслар ва лойиҳа ноаниқликларига қарамай, лойиҳанинг ҳар бир босқичи ўз вақтида бажарилишини таъминлаш учун буферларни киритади.</a:t>
            </a:r>
          </a:p>
        </p:txBody>
      </p:sp>
      <p:sp>
        <p:nvSpPr>
          <p:cNvPr id="3" name="Прямоугольник 2">
            <a:extLst>
              <a:ext uri="{FF2B5EF4-FFF2-40B4-BE49-F238E27FC236}">
                <a16:creationId xmlns:a16="http://schemas.microsoft.com/office/drawing/2014/main" id="{B9EA3E29-D937-EF21-EB98-7C179426245C}"/>
              </a:ext>
            </a:extLst>
          </p:cNvPr>
          <p:cNvSpPr/>
          <p:nvPr/>
        </p:nvSpPr>
        <p:spPr>
          <a:xfrm>
            <a:off x="363414" y="2590800"/>
            <a:ext cx="11441723" cy="1676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Критик занжирни аниқлаш</a:t>
            </a:r>
          </a:p>
          <a:p>
            <a:pPr algn="ctr"/>
            <a:r>
              <a:rPr lang="uz-Cyrl-UZ" sz="2200" dirty="0">
                <a:latin typeface="Times New Roman" panose="02020603050405020304" pitchFamily="18" charset="0"/>
                <a:cs typeface="Times New Roman" panose="02020603050405020304" pitchFamily="18" charset="0"/>
              </a:rPr>
              <a:t>Критик занжирни аниқлашнинг биринчи босқичи муҳим йўлни аниқлашдир. Кейин ресурсларни муҳим йўл бўйлаб юкланг. Бу ресурс танқислигига қараб критик йўлда ўзгаришга олиб келиши мумкин ёки бўлмаслиги мумкин.</a:t>
            </a:r>
          </a:p>
        </p:txBody>
      </p:sp>
      <p:sp>
        <p:nvSpPr>
          <p:cNvPr id="4" name="Прямоугольник 3">
            <a:extLst>
              <a:ext uri="{FF2B5EF4-FFF2-40B4-BE49-F238E27FC236}">
                <a16:creationId xmlns:a16="http://schemas.microsoft.com/office/drawing/2014/main" id="{607B6A33-3C02-3DCA-1858-95D0BE78D85A}"/>
              </a:ext>
            </a:extLst>
          </p:cNvPr>
          <p:cNvSpPr/>
          <p:nvPr/>
        </p:nvSpPr>
        <p:spPr>
          <a:xfrm>
            <a:off x="363414" y="4583723"/>
            <a:ext cx="6729049" cy="16764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Критик занжир - </a:t>
            </a:r>
            <a:r>
              <a:rPr lang="uz-Cyrl-UZ" sz="2200" dirty="0">
                <a:latin typeface="Times New Roman" panose="02020603050405020304" pitchFamily="18" charset="0"/>
                <a:cs typeface="Times New Roman" panose="02020603050405020304" pitchFamily="18" charset="0"/>
              </a:rPr>
              <a:t>бу ресурслар чекланган критик йўл. Критик занжир аниқлангандан сўнг, ноаниқликни бекор қилиш учун буферлар қўшилади.</a:t>
            </a:r>
          </a:p>
        </p:txBody>
      </p:sp>
    </p:spTree>
    <p:extLst>
      <p:ext uri="{BB962C8B-B14F-4D97-AF65-F5344CB8AC3E}">
        <p14:creationId xmlns:p14="http://schemas.microsoft.com/office/powerpoint/2010/main" val="7896448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304800" y="1046657"/>
            <a:ext cx="11535508" cy="80582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ҚУЙИДА ИШЛАТИЛАДИГАН БУФЕРЛАРНИНГ ТЎРТТА КЕНГ ТАРҚАЛГАН ТУРИ КЕЛТИРИЛГАН:</a:t>
            </a:r>
          </a:p>
        </p:txBody>
      </p:sp>
      <p:sp>
        <p:nvSpPr>
          <p:cNvPr id="4" name="Прямоугольник 3">
            <a:extLst>
              <a:ext uri="{FF2B5EF4-FFF2-40B4-BE49-F238E27FC236}">
                <a16:creationId xmlns:a16="http://schemas.microsoft.com/office/drawing/2014/main" id="{E220F18C-60BB-CB57-4D82-8C562EE43177}"/>
              </a:ext>
            </a:extLst>
          </p:cNvPr>
          <p:cNvSpPr/>
          <p:nvPr/>
        </p:nvSpPr>
        <p:spPr>
          <a:xfrm>
            <a:off x="304800" y="2019853"/>
            <a:ext cx="11535508" cy="100470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Лойиҳа буфери: </a:t>
            </a:r>
            <a:r>
              <a:rPr lang="uz-Cyrl-UZ" sz="2000" dirty="0">
                <a:solidFill>
                  <a:srgbClr val="002060"/>
                </a:solidFill>
                <a:latin typeface="Times New Roman" panose="02020603050405020304" pitchFamily="18" charset="0"/>
                <a:cs typeface="Times New Roman" panose="02020603050405020304" pitchFamily="18" charset="0"/>
              </a:rPr>
              <a:t>Лойиҳанинг тугаш санасини ўзгармаган ҳолда сақлаш учун лойиҳа охирида охирги вазифа ва якунлаш санаси ўртасида жойлашган. Лойиҳа буферининг ҳажми критик занжирдаги фаолият давомийлигига боғлиқ.</a:t>
            </a:r>
          </a:p>
        </p:txBody>
      </p:sp>
      <p:sp>
        <p:nvSpPr>
          <p:cNvPr id="8" name="TextBox 7">
            <a:extLst>
              <a:ext uri="{FF2B5EF4-FFF2-40B4-BE49-F238E27FC236}">
                <a16:creationId xmlns:a16="http://schemas.microsoft.com/office/drawing/2014/main" id="{F9BD11F7-697E-7ECF-1F78-4F4F20E8AE81}"/>
              </a:ext>
            </a:extLst>
          </p:cNvPr>
          <p:cNvSpPr txBox="1"/>
          <p:nvPr/>
        </p:nvSpPr>
        <p:spPr>
          <a:xfrm>
            <a:off x="304800" y="123326"/>
            <a:ext cx="11535508" cy="923330"/>
          </a:xfrm>
          <a:prstGeom prst="rect">
            <a:avLst/>
          </a:prstGeom>
          <a:noFill/>
        </p:spPr>
        <p:txBody>
          <a:bodyPr wrap="square">
            <a:spAutoFit/>
          </a:bodyPr>
          <a:lstStyle/>
          <a:p>
            <a:pPr algn="ctr"/>
            <a:r>
              <a:rPr lang="uz-Cyrl-UZ" b="1" dirty="0">
                <a:solidFill>
                  <a:srgbClr val="C00000"/>
                </a:solidFill>
                <a:latin typeface="Times New Roman" panose="02020603050405020304" pitchFamily="18" charset="0"/>
                <a:cs typeface="Times New Roman" panose="02020603050405020304" pitchFamily="18" charset="0"/>
              </a:rPr>
              <a:t>Буферлар</a:t>
            </a:r>
          </a:p>
          <a:p>
            <a:pPr algn="ctr"/>
            <a:r>
              <a:rPr lang="uz-Cyrl-UZ" dirty="0">
                <a:solidFill>
                  <a:srgbClr val="C00000"/>
                </a:solidFill>
                <a:latin typeface="Times New Roman" panose="02020603050405020304" pitchFamily="18" charset="0"/>
                <a:cs typeface="Times New Roman" panose="02020603050405020304" pitchFamily="18" charset="0"/>
              </a:rPr>
              <a:t>Лойиҳанинг муҳим занжири бошқаруви барча вазифалар лойиҳа жадвали доирасида бажарилишини таъминлаш учун хавфсизлик чегараси сифатида буферлардан фойдаланади.</a:t>
            </a:r>
            <a:endParaRPr lang="ru-RU" dirty="0">
              <a:solidFill>
                <a:srgbClr val="C00000"/>
              </a:solidFill>
            </a:endParaRPr>
          </a:p>
        </p:txBody>
      </p:sp>
      <p:sp>
        <p:nvSpPr>
          <p:cNvPr id="9" name="Прямоугольник 8">
            <a:extLst>
              <a:ext uri="{FF2B5EF4-FFF2-40B4-BE49-F238E27FC236}">
                <a16:creationId xmlns:a16="http://schemas.microsoft.com/office/drawing/2014/main" id="{57F8E0BC-8F75-96CB-9239-B8A928CC102A}"/>
              </a:ext>
            </a:extLst>
          </p:cNvPr>
          <p:cNvSpPr/>
          <p:nvPr/>
        </p:nvSpPr>
        <p:spPr>
          <a:xfrm>
            <a:off x="304800" y="3191929"/>
            <a:ext cx="11535508" cy="100470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Озиқлантириш буфери: </a:t>
            </a:r>
            <a:r>
              <a:rPr lang="uz-Cyrl-UZ" sz="2000" dirty="0">
                <a:solidFill>
                  <a:srgbClr val="002060"/>
                </a:solidFill>
                <a:latin typeface="Times New Roman" panose="02020603050405020304" pitchFamily="18" charset="0"/>
                <a:cs typeface="Times New Roman" panose="02020603050405020304" pitchFamily="18" charset="0"/>
              </a:rPr>
              <a:t>критик бўлмаган занжирнинг критик занжир билан учрашадиган нуқталарига жойлаштирилади. Бу критик бўлмаган занжирдаги кечикишларнинг критик занжирнинг функциясига таъсир қилишини олдини олади.</a:t>
            </a:r>
          </a:p>
        </p:txBody>
      </p:sp>
      <p:sp>
        <p:nvSpPr>
          <p:cNvPr id="10" name="Прямоугольник 9">
            <a:extLst>
              <a:ext uri="{FF2B5EF4-FFF2-40B4-BE49-F238E27FC236}">
                <a16:creationId xmlns:a16="http://schemas.microsoft.com/office/drawing/2014/main" id="{62C7C8DF-7237-99E1-A8AD-E87520953022}"/>
              </a:ext>
            </a:extLst>
          </p:cNvPr>
          <p:cNvSpPr/>
          <p:nvPr/>
        </p:nvSpPr>
        <p:spPr>
          <a:xfrm>
            <a:off x="304800" y="4364005"/>
            <a:ext cx="8921262" cy="7707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Ресурс буфери: </a:t>
            </a:r>
            <a:r>
              <a:rPr lang="uz-Cyrl-UZ" sz="2000" dirty="0">
                <a:solidFill>
                  <a:srgbClr val="002060"/>
                </a:solidFill>
                <a:latin typeface="Times New Roman" panose="02020603050405020304" pitchFamily="18" charset="0"/>
                <a:cs typeface="Times New Roman" panose="02020603050405020304" pitchFamily="18" charset="0"/>
              </a:rPr>
              <a:t>керак бўлганда муҳим манбалар лойиҳа давомида мавжуд бўлишини таъминлаш учун муҳим занжирга киритилган.</a:t>
            </a:r>
          </a:p>
        </p:txBody>
      </p:sp>
      <p:sp>
        <p:nvSpPr>
          <p:cNvPr id="11" name="Прямоугольник 10">
            <a:extLst>
              <a:ext uri="{FF2B5EF4-FFF2-40B4-BE49-F238E27FC236}">
                <a16:creationId xmlns:a16="http://schemas.microsoft.com/office/drawing/2014/main" id="{236B2894-83BF-5C5C-9977-97BFDA532425}"/>
              </a:ext>
            </a:extLst>
          </p:cNvPr>
          <p:cNvSpPr/>
          <p:nvPr/>
        </p:nvSpPr>
        <p:spPr>
          <a:xfrm>
            <a:off x="304800" y="5302083"/>
            <a:ext cx="8921262" cy="105182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Имкониятлар буфери: </a:t>
            </a:r>
            <a:r>
              <a:rPr lang="uz-Cyrl-UZ" sz="2000" dirty="0">
                <a:solidFill>
                  <a:srgbClr val="002060"/>
                </a:solidFill>
                <a:latin typeface="Times New Roman" panose="02020603050405020304" pitchFamily="18" charset="0"/>
                <a:cs typeface="Times New Roman" panose="02020603050405020304" pitchFamily="18" charset="0"/>
              </a:rPr>
              <a:t>бир вақтнинг ўзида бир нечта ресурс чекловлари юзага келганда, керак бўлганда, қўнғироқ бўйича ресурсларни ўрнатиш учун ўрнатилади.</a:t>
            </a:r>
          </a:p>
        </p:txBody>
      </p:sp>
    </p:spTree>
    <p:extLst>
      <p:ext uri="{BB962C8B-B14F-4D97-AF65-F5344CB8AC3E}">
        <p14:creationId xmlns:p14="http://schemas.microsoft.com/office/powerpoint/2010/main" val="36604286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328246" y="249487"/>
            <a:ext cx="11535508" cy="80582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ҚУЙИДА СИЛЛИҚ КРИТИК ЗАНЖИРНИ ЯРАТИШ УЧУН ТЎҚҚИЗ БОСҚИЧ КЕЛТИРИЛГАН:</a:t>
            </a:r>
          </a:p>
        </p:txBody>
      </p:sp>
      <p:sp>
        <p:nvSpPr>
          <p:cNvPr id="4" name="Прямоугольник 3">
            <a:extLst>
              <a:ext uri="{FF2B5EF4-FFF2-40B4-BE49-F238E27FC236}">
                <a16:creationId xmlns:a16="http://schemas.microsoft.com/office/drawing/2014/main" id="{E220F18C-60BB-CB57-4D82-8C562EE43177}"/>
              </a:ext>
            </a:extLst>
          </p:cNvPr>
          <p:cNvSpPr/>
          <p:nvPr/>
        </p:nvSpPr>
        <p:spPr>
          <a:xfrm>
            <a:off x="328246" y="1222684"/>
            <a:ext cx="11535508" cy="4419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Барча вақт ҳисоб-китобларини ярмига (50%) қисқартиринг</a:t>
            </a:r>
          </a:p>
        </p:txBody>
      </p:sp>
      <p:sp>
        <p:nvSpPr>
          <p:cNvPr id="10" name="Прямоугольник 9">
            <a:extLst>
              <a:ext uri="{FF2B5EF4-FFF2-40B4-BE49-F238E27FC236}">
                <a16:creationId xmlns:a16="http://schemas.microsoft.com/office/drawing/2014/main" id="{62C7C8DF-7237-99E1-A8AD-E87520953022}"/>
              </a:ext>
            </a:extLst>
          </p:cNvPr>
          <p:cNvSpPr/>
          <p:nvPr/>
        </p:nvSpPr>
        <p:spPr>
          <a:xfrm>
            <a:off x="328246" y="3429000"/>
            <a:ext cx="8921262" cy="6769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Критик занжирни ресурслар зиддиятларидан ҳимоя қилиш учун ресурс буферларидан фойдаланинг</a:t>
            </a:r>
          </a:p>
        </p:txBody>
      </p:sp>
      <p:sp>
        <p:nvSpPr>
          <p:cNvPr id="2" name="Прямоугольник 1">
            <a:extLst>
              <a:ext uri="{FF2B5EF4-FFF2-40B4-BE49-F238E27FC236}">
                <a16:creationId xmlns:a16="http://schemas.microsoft.com/office/drawing/2014/main" id="{0C03FDDE-7480-8F48-BF54-8EE936FAAF37}"/>
              </a:ext>
            </a:extLst>
          </p:cNvPr>
          <p:cNvSpPr/>
          <p:nvPr/>
        </p:nvSpPr>
        <p:spPr>
          <a:xfrm>
            <a:off x="328246" y="1775410"/>
            <a:ext cx="11535508" cy="4419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Ресурс мавжудлиги бўйича ишларни режалаштириш орқали фойдаланишни оптималлаштиринг</a:t>
            </a:r>
          </a:p>
        </p:txBody>
      </p:sp>
      <p:sp>
        <p:nvSpPr>
          <p:cNvPr id="5" name="Прямоугольник 4">
            <a:extLst>
              <a:ext uri="{FF2B5EF4-FFF2-40B4-BE49-F238E27FC236}">
                <a16:creationId xmlns:a16="http://schemas.microsoft.com/office/drawing/2014/main" id="{06B1BEB4-E10F-6972-1B34-FFC16AE3C28E}"/>
              </a:ext>
            </a:extLst>
          </p:cNvPr>
          <p:cNvSpPr/>
          <p:nvPr/>
        </p:nvSpPr>
        <p:spPr>
          <a:xfrm>
            <a:off x="328246" y="2328136"/>
            <a:ext cx="11535508" cy="4419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Лойиҳанинг охирида лойиҳа буферини киритинг</a:t>
            </a:r>
          </a:p>
        </p:txBody>
      </p:sp>
      <p:sp>
        <p:nvSpPr>
          <p:cNvPr id="6" name="Прямоугольник 5">
            <a:extLst>
              <a:ext uri="{FF2B5EF4-FFF2-40B4-BE49-F238E27FC236}">
                <a16:creationId xmlns:a16="http://schemas.microsoft.com/office/drawing/2014/main" id="{2ECCA8EF-B23E-6054-F7E7-491608831573}"/>
              </a:ext>
            </a:extLst>
          </p:cNvPr>
          <p:cNvSpPr/>
          <p:nvPr/>
        </p:nvSpPr>
        <p:spPr>
          <a:xfrm>
            <a:off x="328246" y="2880862"/>
            <a:ext cx="11535508" cy="4419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Жадвалдан четга чиқиш эҳтимолини бартараф қилиш учун озиқлантириш буферларини жойлаштиринг</a:t>
            </a:r>
          </a:p>
        </p:txBody>
      </p:sp>
      <p:sp>
        <p:nvSpPr>
          <p:cNvPr id="7" name="Прямоугольник 6">
            <a:extLst>
              <a:ext uri="{FF2B5EF4-FFF2-40B4-BE49-F238E27FC236}">
                <a16:creationId xmlns:a16="http://schemas.microsoft.com/office/drawing/2014/main" id="{CD337804-D89F-46B0-78B3-B2DB288D6859}"/>
              </a:ext>
            </a:extLst>
          </p:cNvPr>
          <p:cNvSpPr/>
          <p:nvPr/>
        </p:nvSpPr>
        <p:spPr>
          <a:xfrm>
            <a:off x="328246" y="4212064"/>
            <a:ext cx="8921262" cy="4007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Имкониятли буферларни керакли жойда жойлаштиринг</a:t>
            </a:r>
          </a:p>
        </p:txBody>
      </p:sp>
      <p:sp>
        <p:nvSpPr>
          <p:cNvPr id="12" name="Прямоугольник 11">
            <a:extLst>
              <a:ext uri="{FF2B5EF4-FFF2-40B4-BE49-F238E27FC236}">
                <a16:creationId xmlns:a16="http://schemas.microsoft.com/office/drawing/2014/main" id="{BEE9B49F-F92B-74F5-25F8-61BC64E43B5E}"/>
              </a:ext>
            </a:extLst>
          </p:cNvPr>
          <p:cNvSpPr/>
          <p:nvPr/>
        </p:nvSpPr>
        <p:spPr>
          <a:xfrm>
            <a:off x="328246" y="4718949"/>
            <a:ext cx="8921262" cy="6769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Вазифаларни иложи борича кечроқ режалаштириш орқали ёмон кўп вазифаларни олдини олинг</a:t>
            </a:r>
          </a:p>
        </p:txBody>
      </p:sp>
      <p:sp>
        <p:nvSpPr>
          <p:cNvPr id="13" name="Прямоугольник 12">
            <a:extLst>
              <a:ext uri="{FF2B5EF4-FFF2-40B4-BE49-F238E27FC236}">
                <a16:creationId xmlns:a16="http://schemas.microsoft.com/office/drawing/2014/main" id="{55AF45C7-2A2A-183C-FA41-338714853CB3}"/>
              </a:ext>
            </a:extLst>
          </p:cNvPr>
          <p:cNvSpPr/>
          <p:nvPr/>
        </p:nvSpPr>
        <p:spPr>
          <a:xfrm>
            <a:off x="328246" y="5502013"/>
            <a:ext cx="8921262" cy="4007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Агрессив вазифани бажаришга ёрдам беринг</a:t>
            </a:r>
          </a:p>
        </p:txBody>
      </p:sp>
      <p:sp>
        <p:nvSpPr>
          <p:cNvPr id="14" name="Прямоугольник 13">
            <a:extLst>
              <a:ext uri="{FF2B5EF4-FFF2-40B4-BE49-F238E27FC236}">
                <a16:creationId xmlns:a16="http://schemas.microsoft.com/office/drawing/2014/main" id="{C4974F11-3C97-E74C-19E4-73CE03E05C65}"/>
              </a:ext>
            </a:extLst>
          </p:cNvPr>
          <p:cNvSpPr/>
          <p:nvPr/>
        </p:nvSpPr>
        <p:spPr>
          <a:xfrm>
            <a:off x="328246" y="6008898"/>
            <a:ext cx="8921262" cy="40074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000" dirty="0">
                <a:solidFill>
                  <a:srgbClr val="002060"/>
                </a:solidFill>
                <a:latin typeface="Times New Roman" panose="02020603050405020304" pitchFamily="18" charset="0"/>
                <a:cs typeface="Times New Roman" panose="02020603050405020304" pitchFamily="18" charset="0"/>
              </a:rPr>
              <a:t>Назоратни амалга ошириш учун буферларни самарали бошқаринг</a:t>
            </a:r>
          </a:p>
        </p:txBody>
      </p:sp>
    </p:spTree>
    <p:extLst>
      <p:ext uri="{BB962C8B-B14F-4D97-AF65-F5344CB8AC3E}">
        <p14:creationId xmlns:p14="http://schemas.microsoft.com/office/powerpoint/2010/main" val="21539693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328246" y="519118"/>
            <a:ext cx="11535508" cy="80582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solidFill>
                  <a:schemeClr val="accent4">
                    <a:lumMod val="50000"/>
                  </a:schemeClr>
                </a:solidFill>
                <a:latin typeface="Times New Roman" panose="02020603050405020304" pitchFamily="18" charset="0"/>
                <a:cs typeface="Times New Roman" panose="02020603050405020304" pitchFamily="18" charset="0"/>
              </a:rPr>
              <a:t>КРИТИК ЗАНЖИР ЛОЙИҲАЛАРИНИ БОШҚАРИШ МЕТОДОЛОГИЯСИНИНГ АФЗАЛЛИКЛАРИ</a:t>
            </a:r>
          </a:p>
        </p:txBody>
      </p:sp>
      <p:sp>
        <p:nvSpPr>
          <p:cNvPr id="4" name="Прямоугольник 3">
            <a:extLst>
              <a:ext uri="{FF2B5EF4-FFF2-40B4-BE49-F238E27FC236}">
                <a16:creationId xmlns:a16="http://schemas.microsoft.com/office/drawing/2014/main" id="{E220F18C-60BB-CB57-4D82-8C562EE43177}"/>
              </a:ext>
            </a:extLst>
          </p:cNvPr>
          <p:cNvSpPr/>
          <p:nvPr/>
        </p:nvSpPr>
        <p:spPr>
          <a:xfrm>
            <a:off x="328246" y="1492314"/>
            <a:ext cx="11535508" cy="100470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solidFill>
                  <a:srgbClr val="002060"/>
                </a:solidFill>
                <a:latin typeface="Times New Roman" panose="02020603050405020304" pitchFamily="18" charset="0"/>
                <a:cs typeface="Times New Roman" panose="02020603050405020304" pitchFamily="18" charset="0"/>
              </a:rPr>
              <a:t>КЗЛБ</a:t>
            </a:r>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асосан катта миқдордаги ресурсларни талаб қиладиган кўп лойиҳа сценарийларида қўлланилади</a:t>
            </a:r>
          </a:p>
        </p:txBody>
      </p:sp>
      <p:sp>
        <p:nvSpPr>
          <p:cNvPr id="9" name="Прямоугольник 8">
            <a:extLst>
              <a:ext uri="{FF2B5EF4-FFF2-40B4-BE49-F238E27FC236}">
                <a16:creationId xmlns:a16="http://schemas.microsoft.com/office/drawing/2014/main" id="{57F8E0BC-8F75-96CB-9239-B8A928CC102A}"/>
              </a:ext>
            </a:extLst>
          </p:cNvPr>
          <p:cNvSpPr/>
          <p:nvPr/>
        </p:nvSpPr>
        <p:spPr>
          <a:xfrm>
            <a:off x="328246" y="2822651"/>
            <a:ext cx="8792308" cy="100470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У ҳажмидан қатъи назар, ҳар қандай лойиҳага қўлланилиши мумкин</a:t>
            </a:r>
          </a:p>
        </p:txBody>
      </p:sp>
      <p:sp>
        <p:nvSpPr>
          <p:cNvPr id="10" name="Прямоугольник 9">
            <a:extLst>
              <a:ext uri="{FF2B5EF4-FFF2-40B4-BE49-F238E27FC236}">
                <a16:creationId xmlns:a16="http://schemas.microsoft.com/office/drawing/2014/main" id="{62C7C8DF-7237-99E1-A8AD-E87520953022}"/>
              </a:ext>
            </a:extLst>
          </p:cNvPr>
          <p:cNvSpPr/>
          <p:nvPr/>
        </p:nvSpPr>
        <p:spPr>
          <a:xfrm>
            <a:off x="328246" y="4152988"/>
            <a:ext cx="6084277" cy="10047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Чекланган ресурслардан максимал даражада фойдаланилади</a:t>
            </a:r>
          </a:p>
        </p:txBody>
      </p:sp>
    </p:spTree>
    <p:extLst>
      <p:ext uri="{BB962C8B-B14F-4D97-AF65-F5344CB8AC3E}">
        <p14:creationId xmlns:p14="http://schemas.microsoft.com/office/powerpoint/2010/main" val="11391790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328246" y="597876"/>
            <a:ext cx="11535508" cy="93807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ЛОЙИҲАНИ БОШҚАРИШНИНГ ЭНГ АМАЛИЙ ЁНДАШУВИ БЎЛИБ, У БИР ҚАТОР АФЗАЛЛИКЛАРНИ ТАҚДИМ ЭТАДИ, МАСАЛАН:</a:t>
            </a:r>
          </a:p>
        </p:txBody>
      </p:sp>
      <p:sp>
        <p:nvSpPr>
          <p:cNvPr id="4" name="Прямоугольник 3">
            <a:extLst>
              <a:ext uri="{FF2B5EF4-FFF2-40B4-BE49-F238E27FC236}">
                <a16:creationId xmlns:a16="http://schemas.microsoft.com/office/drawing/2014/main" id="{E220F18C-60BB-CB57-4D82-8C562EE43177}"/>
              </a:ext>
            </a:extLst>
          </p:cNvPr>
          <p:cNvSpPr/>
          <p:nvPr/>
        </p:nvSpPr>
        <p:spPr>
          <a:xfrm>
            <a:off x="1090246" y="1703331"/>
            <a:ext cx="10093569"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одамларга вазифаларга кўпроқ эътибор беришга имкон бериш</a:t>
            </a:r>
          </a:p>
        </p:txBody>
      </p:sp>
      <p:sp>
        <p:nvSpPr>
          <p:cNvPr id="9" name="Прямоугольник 8">
            <a:extLst>
              <a:ext uri="{FF2B5EF4-FFF2-40B4-BE49-F238E27FC236}">
                <a16:creationId xmlns:a16="http://schemas.microsoft.com/office/drawing/2014/main" id="{57F8E0BC-8F75-96CB-9239-B8A928CC102A}"/>
              </a:ext>
            </a:extLst>
          </p:cNvPr>
          <p:cNvSpPr/>
          <p:nvPr/>
        </p:nvSpPr>
        <p:spPr>
          <a:xfrm>
            <a:off x="1090246" y="2441653"/>
            <a:ext cx="10093569"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жамоа маҳсулдорлиги ва самарадорлигини ошириш</a:t>
            </a:r>
            <a:endParaRPr lang="uz-Cyrl-UZ" sz="2400"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62C7C8DF-7237-99E1-A8AD-E87520953022}"/>
              </a:ext>
            </a:extLst>
          </p:cNvPr>
          <p:cNvSpPr/>
          <p:nvPr/>
        </p:nvSpPr>
        <p:spPr>
          <a:xfrm>
            <a:off x="1090246" y="4656618"/>
            <a:ext cx="8135816" cy="57094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капитал талабларини сезиларли даражада камайтириш</a:t>
            </a:r>
          </a:p>
        </p:txBody>
      </p:sp>
      <p:sp>
        <p:nvSpPr>
          <p:cNvPr id="11" name="Прямоугольник 10">
            <a:extLst>
              <a:ext uri="{FF2B5EF4-FFF2-40B4-BE49-F238E27FC236}">
                <a16:creationId xmlns:a16="http://schemas.microsoft.com/office/drawing/2014/main" id="{236B2894-83BF-5C5C-9977-97BFDA532425}"/>
              </a:ext>
            </a:extLst>
          </p:cNvPr>
          <p:cNvSpPr/>
          <p:nvPr/>
        </p:nvSpPr>
        <p:spPr>
          <a:xfrm>
            <a:off x="1090246" y="5395867"/>
            <a:ext cx="8135816" cy="57094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ресурслардан фойдаланишни оптималлаштириш</a:t>
            </a:r>
          </a:p>
        </p:txBody>
      </p:sp>
      <p:sp>
        <p:nvSpPr>
          <p:cNvPr id="2" name="Прямоугольник 1">
            <a:extLst>
              <a:ext uri="{FF2B5EF4-FFF2-40B4-BE49-F238E27FC236}">
                <a16:creationId xmlns:a16="http://schemas.microsoft.com/office/drawing/2014/main" id="{912139EB-AADF-0E70-1750-991FF23CB936}"/>
              </a:ext>
            </a:extLst>
          </p:cNvPr>
          <p:cNvSpPr/>
          <p:nvPr/>
        </p:nvSpPr>
        <p:spPr>
          <a:xfrm>
            <a:off x="1090246" y="3179974"/>
            <a:ext cx="10093569"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ходимларга талабалар синдромини энгиш имконини бериш</a:t>
            </a:r>
          </a:p>
        </p:txBody>
      </p:sp>
      <p:sp>
        <p:nvSpPr>
          <p:cNvPr id="5" name="Прямоугольник 4">
            <a:extLst>
              <a:ext uri="{FF2B5EF4-FFF2-40B4-BE49-F238E27FC236}">
                <a16:creationId xmlns:a16="http://schemas.microsoft.com/office/drawing/2014/main" id="{50BFB928-AB2D-5691-C374-FAD85FA4B355}"/>
              </a:ext>
            </a:extLst>
          </p:cNvPr>
          <p:cNvSpPr/>
          <p:nvPr/>
        </p:nvSpPr>
        <p:spPr>
          <a:xfrm>
            <a:off x="1090246" y="3918296"/>
            <a:ext cx="10093569"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лойиҳани якунлаш вақтини тезлаштириш</a:t>
            </a:r>
          </a:p>
        </p:txBody>
      </p:sp>
    </p:spTree>
    <p:extLst>
      <p:ext uri="{BB962C8B-B14F-4D97-AF65-F5344CB8AC3E}">
        <p14:creationId xmlns:p14="http://schemas.microsoft.com/office/powerpoint/2010/main" val="35300908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EE05EC-AB52-F5FF-C5A4-3D0E771414FE}"/>
              </a:ext>
            </a:extLst>
          </p:cNvPr>
          <p:cNvSpPr txBox="1"/>
          <p:nvPr/>
        </p:nvSpPr>
        <p:spPr>
          <a:xfrm>
            <a:off x="545123" y="980944"/>
            <a:ext cx="11101754"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6. Леан методологияси (</a:t>
            </a:r>
            <a:r>
              <a:rPr lang="en-US" sz="2800" b="1" dirty="0">
                <a:latin typeface="Times New Roman" panose="02020603050405020304" pitchFamily="18" charset="0"/>
                <a:cs typeface="Times New Roman" panose="02020603050405020304" pitchFamily="18" charset="0"/>
              </a:rPr>
              <a:t>Lean methodology</a:t>
            </a:r>
            <a:r>
              <a:rPr lang="uz-Cyrl-UZ" sz="2800" b="1" dirty="0">
                <a:latin typeface="Times New Roman" panose="02020603050405020304" pitchFamily="18" charset="0"/>
                <a:cs typeface="Times New Roman" panose="02020603050405020304" pitchFamily="18" charset="0"/>
              </a:rPr>
              <a:t>)</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b="1" dirty="0">
                <a:latin typeface="Times New Roman" panose="02020603050405020304" pitchFamily="18" charset="0"/>
                <a:cs typeface="Times New Roman" panose="02020603050405020304" pitchFamily="18" charset="0"/>
              </a:rPr>
              <a:t>Лойиҳани тежамкор бошқариш</a:t>
            </a:r>
            <a:r>
              <a:rPr lang="uz-Cyrl-UZ" sz="2800" dirty="0">
                <a:latin typeface="Times New Roman" panose="02020603050405020304" pitchFamily="18" charset="0"/>
                <a:cs typeface="Times New Roman" panose="02020603050405020304" pitchFamily="18" charset="0"/>
              </a:rPr>
              <a:t> - бу максимал қийматни ошириш ва чиқиндиларни камайтиришдир. Ҳар бир корхона, ҳамма жойда, фойдани оширишга ва ўз товарлари ва / ёки хизматларини ишлаб чиқариш учун сарфланган ресурслар сонини камайтиришга умид қилади.</a:t>
            </a:r>
          </a:p>
        </p:txBody>
      </p:sp>
    </p:spTree>
    <p:extLst>
      <p:ext uri="{BB962C8B-B14F-4D97-AF65-F5344CB8AC3E}">
        <p14:creationId xmlns:p14="http://schemas.microsoft.com/office/powerpoint/2010/main" val="12099411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676CA92-DC79-2F5B-BB05-9CA725B629E9}"/>
              </a:ext>
            </a:extLst>
          </p:cNvPr>
          <p:cNvSpPr txBox="1"/>
          <p:nvPr/>
        </p:nvSpPr>
        <p:spPr>
          <a:xfrm>
            <a:off x="720969" y="1545830"/>
            <a:ext cx="10750061" cy="2677656"/>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Арзон услуб 1950-йилларда жисмоний маҳсулотлар ишлаб чиқаришда инқилоб қилган Тоёта ишлаб чиқариш бўлинмаларидан келиб чиққан. Бир неча ўн йиллар ўтгач, у корхоналарга ортиқча чиқиндиларни йўқ қилиш, жараёнларни яхшилаш ва қатъийроқ бюджетлар ва қисқароқ муддатлар билан ишлашда ёрдам берадиган билим ишларида ҳам иловаларни топди.</a:t>
            </a:r>
          </a:p>
        </p:txBody>
      </p:sp>
    </p:spTree>
    <p:extLst>
      <p:ext uri="{BB962C8B-B14F-4D97-AF65-F5344CB8AC3E}">
        <p14:creationId xmlns:p14="http://schemas.microsoft.com/office/powerpoint/2010/main" val="17299124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5B532E-7112-CC19-72ED-0DE10C01C4DD}"/>
              </a:ext>
            </a:extLst>
          </p:cNvPr>
          <p:cNvSpPr txBox="1"/>
          <p:nvPr/>
        </p:nvSpPr>
        <p:spPr>
          <a:xfrm>
            <a:off x="304800" y="295156"/>
            <a:ext cx="11582400"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Озғинликнинг 5 тамойили</a:t>
            </a:r>
          </a:p>
          <a:p>
            <a:pPr algn="ctr"/>
            <a:r>
              <a:rPr lang="uz-Cyrl-UZ" sz="2400" b="1" dirty="0">
                <a:latin typeface="Times New Roman" panose="02020603050405020304" pitchFamily="18" charset="0"/>
                <a:cs typeface="Times New Roman" panose="02020603050405020304" pitchFamily="18" charset="0"/>
              </a:rPr>
              <a:t>Арзон лойиҳаларни бошқариш методологиясида бешта асосий Леан тамойиллари мавжуд:</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1. Қиймат</a:t>
            </a:r>
          </a:p>
          <a:p>
            <a:pPr algn="ctr"/>
            <a:r>
              <a:rPr lang="uz-Cyrl-UZ" sz="2400" dirty="0">
                <a:latin typeface="Times New Roman" panose="02020603050405020304" pitchFamily="18" charset="0"/>
                <a:cs typeface="Times New Roman" panose="02020603050405020304" pitchFamily="18" charset="0"/>
              </a:rPr>
              <a:t>Мижоз учун қийматни кўрсатиш Леан рамкасининг асосий тамойилларидан биридир. Лойиҳани бошлашдан олдин ҳам, у мижозга қандай қиймат беришини аниқланг. Ушбу фикрлаш ва равшанлик мижозларингизга керак бўлган фунционаллик ва хусусиятлар устида ишлашингизга ёрдам беради.</a:t>
            </a:r>
          </a:p>
        </p:txBody>
      </p:sp>
      <p:sp>
        <p:nvSpPr>
          <p:cNvPr id="7" name="TextBox 6">
            <a:extLst>
              <a:ext uri="{FF2B5EF4-FFF2-40B4-BE49-F238E27FC236}">
                <a16:creationId xmlns:a16="http://schemas.microsoft.com/office/drawing/2014/main" id="{88B6E17C-9315-4E7C-05AB-76378C4A6D58}"/>
              </a:ext>
            </a:extLst>
          </p:cNvPr>
          <p:cNvSpPr txBox="1"/>
          <p:nvPr/>
        </p:nvSpPr>
        <p:spPr>
          <a:xfrm>
            <a:off x="304800" y="3885188"/>
            <a:ext cx="8733692"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2. Қиймат оқими</a:t>
            </a:r>
          </a:p>
          <a:p>
            <a:pPr algn="ctr"/>
            <a:r>
              <a:rPr lang="uz-Cyrl-UZ" sz="2400" dirty="0">
                <a:latin typeface="Times New Roman" panose="02020603050405020304" pitchFamily="18" charset="0"/>
                <a:cs typeface="Times New Roman" panose="02020603050405020304" pitchFamily="18" charset="0"/>
              </a:rPr>
              <a:t>Керакли материаллардан тортиб мижозга етказиб беришгача бўлган лойиҳанинг бутун цикли учун қиймат оқимини хариталаш муҳимдир. Қиймат оқимини хариталаш амалга оширилгандан сўнг, ҳар бир қадам чиқинди жойларини аниқлаш учун таҳлил қилинади. Шунинг учун ҳар бир қадам, материал, жараён ва хусусиятни харитада кўрсатиш жуда муҳимдир.</a:t>
            </a:r>
          </a:p>
        </p:txBody>
      </p:sp>
    </p:spTree>
    <p:extLst>
      <p:ext uri="{BB962C8B-B14F-4D97-AF65-F5344CB8AC3E}">
        <p14:creationId xmlns:p14="http://schemas.microsoft.com/office/powerpoint/2010/main" val="10909569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D23BF7-C78D-8C68-6182-709961B87C69}"/>
              </a:ext>
            </a:extLst>
          </p:cNvPr>
          <p:cNvSpPr txBox="1"/>
          <p:nvPr/>
        </p:nvSpPr>
        <p:spPr>
          <a:xfrm>
            <a:off x="345830" y="465635"/>
            <a:ext cx="11500339"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3. Оқим</a:t>
            </a:r>
          </a:p>
          <a:p>
            <a:pPr algn="ctr"/>
            <a:r>
              <a:rPr lang="uz-Cyrl-UZ" sz="2400" dirty="0">
                <a:latin typeface="Times New Roman" panose="02020603050405020304" pitchFamily="18" charset="0"/>
                <a:cs typeface="Times New Roman" panose="02020603050405020304" pitchFamily="18" charset="0"/>
              </a:rPr>
              <a:t>Қиймат қўшмайдиган ҳамма нарсани йўқ қилгандан сўнг, кетма-кет қадамларнинг силлиқ оқими бўлиши керак. Якуний мақсадингизга эришишингизга халақит берадиган кечикишлар ёки узилишлар бўлмаслиги керак.</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4. Тортинг</a:t>
            </a:r>
          </a:p>
          <a:p>
            <a:pPr algn="ctr"/>
            <a:r>
              <a:rPr lang="uz-Cyrl-UZ" sz="2400" dirty="0">
                <a:latin typeface="Times New Roman" panose="02020603050405020304" pitchFamily="18" charset="0"/>
                <a:cs typeface="Times New Roman" panose="02020603050405020304" pitchFamily="18" charset="0"/>
              </a:rPr>
              <a:t>Лойиҳа олдинга силжиши керак ва менежерлар фақат мижоз талаб қилганда ҳаракат қилишлари керак. Прогнозларни ишга туширишга қаратилган анъанавий ёндашувлардан фарқли ўлароқ, Леан жамоалар исрофгарчиликка йўл қўймаслик ва инвентарни камайтириш учун олдиндан чоралар кўрмаслигини таъминлайди.</a:t>
            </a:r>
          </a:p>
        </p:txBody>
      </p:sp>
      <p:sp>
        <p:nvSpPr>
          <p:cNvPr id="5" name="TextBox 4">
            <a:extLst>
              <a:ext uri="{FF2B5EF4-FFF2-40B4-BE49-F238E27FC236}">
                <a16:creationId xmlns:a16="http://schemas.microsoft.com/office/drawing/2014/main" id="{202F452B-8888-5F23-5620-EDF1CC610A1B}"/>
              </a:ext>
            </a:extLst>
          </p:cNvPr>
          <p:cNvSpPr txBox="1"/>
          <p:nvPr/>
        </p:nvSpPr>
        <p:spPr>
          <a:xfrm>
            <a:off x="345830" y="4579533"/>
            <a:ext cx="8153401" cy="193899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5. Мукаммаллик</a:t>
            </a:r>
          </a:p>
          <a:p>
            <a:pPr algn="ctr"/>
            <a:r>
              <a:rPr lang="uz-Cyrl-UZ" sz="2400" dirty="0">
                <a:latin typeface="Times New Roman" panose="02020603050405020304" pitchFamily="18" charset="0"/>
                <a:cs typeface="Times New Roman" panose="02020603050405020304" pitchFamily="18" charset="0"/>
              </a:rPr>
              <a:t>Леан доимий такомиллаштириш орқали мукаммалликка эришишга урғу беради. Чиқиндиларни йўқ қилиш ва самарадорликни ошириш мақсадида жараёнларингизни мунтазам равишда қайта кўриб чиқинг.</a:t>
            </a:r>
          </a:p>
        </p:txBody>
      </p:sp>
    </p:spTree>
    <p:extLst>
      <p:ext uri="{BB962C8B-B14F-4D97-AF65-F5344CB8AC3E}">
        <p14:creationId xmlns:p14="http://schemas.microsoft.com/office/powerpoint/2010/main" val="42199068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328246" y="511232"/>
            <a:ext cx="11535508" cy="57094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accent2">
                    <a:lumMod val="50000"/>
                  </a:schemeClr>
                </a:solidFill>
                <a:latin typeface="Times New Roman" panose="02020603050405020304" pitchFamily="18" charset="0"/>
                <a:cs typeface="Times New Roman" panose="02020603050405020304" pitchFamily="18" charset="0"/>
              </a:rPr>
              <a:t>ЛЕАН МЕТОДОЛОГИЯСИНИНГ АФЗАЛЛИКЛАРИ</a:t>
            </a:r>
          </a:p>
        </p:txBody>
      </p:sp>
      <p:sp>
        <p:nvSpPr>
          <p:cNvPr id="4" name="Прямоугольник 3">
            <a:extLst>
              <a:ext uri="{FF2B5EF4-FFF2-40B4-BE49-F238E27FC236}">
                <a16:creationId xmlns:a16="http://schemas.microsoft.com/office/drawing/2014/main" id="{E220F18C-60BB-CB57-4D82-8C562EE43177}"/>
              </a:ext>
            </a:extLst>
          </p:cNvPr>
          <p:cNvSpPr/>
          <p:nvPr/>
        </p:nvSpPr>
        <p:spPr>
          <a:xfrm>
            <a:off x="328246" y="1249555"/>
            <a:ext cx="11535508" cy="7316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dirty="0">
                <a:solidFill>
                  <a:schemeClr val="tx2">
                    <a:lumMod val="50000"/>
                  </a:schemeClr>
                </a:solidFill>
                <a:latin typeface="Times New Roman" panose="02020603050405020304" pitchFamily="18" charset="0"/>
                <a:cs typeface="Times New Roman" panose="02020603050405020304" pitchFamily="18" charset="0"/>
              </a:rPr>
              <a:t>Леаннинг асоси чиқиндиларни минималлаштириш ва қийматни таъминлаш бўлганлиги сабабли, бу даромаднинг ошишига ва харажатларнинг камайишига олиб келади.</a:t>
            </a:r>
          </a:p>
        </p:txBody>
      </p:sp>
      <p:sp>
        <p:nvSpPr>
          <p:cNvPr id="9" name="Прямоугольник 8">
            <a:extLst>
              <a:ext uri="{FF2B5EF4-FFF2-40B4-BE49-F238E27FC236}">
                <a16:creationId xmlns:a16="http://schemas.microsoft.com/office/drawing/2014/main" id="{57F8E0BC-8F75-96CB-9239-B8A928CC102A}"/>
              </a:ext>
            </a:extLst>
          </p:cNvPr>
          <p:cNvSpPr/>
          <p:nvPr/>
        </p:nvSpPr>
        <p:spPr>
          <a:xfrm>
            <a:off x="328246" y="2148577"/>
            <a:ext cx="11535508" cy="7316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dirty="0">
                <a:solidFill>
                  <a:schemeClr val="tx2">
                    <a:lumMod val="50000"/>
                  </a:schemeClr>
                </a:solidFill>
                <a:latin typeface="Times New Roman" panose="02020603050405020304" pitchFamily="18" charset="0"/>
                <a:cs typeface="Times New Roman" panose="02020603050405020304" pitchFamily="18" charset="0"/>
              </a:rPr>
              <a:t>Бу эътиборни мижозга қаратгани ва улар хоҳлаган нарсани аниқ этказиб берганлиги сабабли, у сизнинг мижозларингиз билан ўзаро муносабатлар ва муносабатларни яхшилайди.</a:t>
            </a:r>
          </a:p>
        </p:txBody>
      </p:sp>
      <p:sp>
        <p:nvSpPr>
          <p:cNvPr id="10" name="Прямоугольник 9">
            <a:extLst>
              <a:ext uri="{FF2B5EF4-FFF2-40B4-BE49-F238E27FC236}">
                <a16:creationId xmlns:a16="http://schemas.microsoft.com/office/drawing/2014/main" id="{62C7C8DF-7237-99E1-A8AD-E87520953022}"/>
              </a:ext>
            </a:extLst>
          </p:cNvPr>
          <p:cNvSpPr/>
          <p:nvPr/>
        </p:nvSpPr>
        <p:spPr>
          <a:xfrm>
            <a:off x="328246" y="4695266"/>
            <a:ext cx="8217878" cy="10373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dirty="0">
                <a:solidFill>
                  <a:schemeClr val="tx2">
                    <a:lumMod val="50000"/>
                  </a:schemeClr>
                </a:solidFill>
                <a:latin typeface="Times New Roman" panose="02020603050405020304" pitchFamily="18" charset="0"/>
                <a:cs typeface="Times New Roman" panose="02020603050405020304" pitchFamily="18" charset="0"/>
              </a:rPr>
              <a:t>Леан ходимлар, менежерлар ва манфаатдор томонлар ўртасида мунтазам мулоқот олиб боради, бу яхши қарорлар қабул қилишга олиб келади</a:t>
            </a:r>
          </a:p>
        </p:txBody>
      </p:sp>
      <p:sp>
        <p:nvSpPr>
          <p:cNvPr id="2" name="Прямоугольник 1">
            <a:extLst>
              <a:ext uri="{FF2B5EF4-FFF2-40B4-BE49-F238E27FC236}">
                <a16:creationId xmlns:a16="http://schemas.microsoft.com/office/drawing/2014/main" id="{912139EB-AADF-0E70-1750-991FF23CB936}"/>
              </a:ext>
            </a:extLst>
          </p:cNvPr>
          <p:cNvSpPr/>
          <p:nvPr/>
        </p:nvSpPr>
        <p:spPr>
          <a:xfrm>
            <a:off x="328246" y="3047599"/>
            <a:ext cx="11535508"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dirty="0">
                <a:solidFill>
                  <a:schemeClr val="tx2">
                    <a:lumMod val="50000"/>
                  </a:schemeClr>
                </a:solidFill>
                <a:latin typeface="Times New Roman" panose="02020603050405020304" pitchFamily="18" charset="0"/>
                <a:cs typeface="Times New Roman" panose="02020603050405020304" pitchFamily="18" charset="0"/>
              </a:rPr>
              <a:t>Ҳаддан ташқари ишлаб чиқариш ва ортиқча инвентаризация имконияти йўқ</a:t>
            </a:r>
          </a:p>
        </p:txBody>
      </p:sp>
      <p:sp>
        <p:nvSpPr>
          <p:cNvPr id="5" name="Прямоугольник 4">
            <a:extLst>
              <a:ext uri="{FF2B5EF4-FFF2-40B4-BE49-F238E27FC236}">
                <a16:creationId xmlns:a16="http://schemas.microsoft.com/office/drawing/2014/main" id="{50BFB928-AB2D-5691-C374-FAD85FA4B355}"/>
              </a:ext>
            </a:extLst>
          </p:cNvPr>
          <p:cNvSpPr/>
          <p:nvPr/>
        </p:nvSpPr>
        <p:spPr>
          <a:xfrm>
            <a:off x="328246" y="3785920"/>
            <a:ext cx="11535508" cy="74197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200" dirty="0">
                <a:solidFill>
                  <a:schemeClr val="tx2">
                    <a:lumMod val="50000"/>
                  </a:schemeClr>
                </a:solidFill>
                <a:latin typeface="Times New Roman" panose="02020603050405020304" pitchFamily="18" charset="0"/>
                <a:cs typeface="Times New Roman" panose="02020603050405020304" pitchFamily="18" charset="0"/>
              </a:rPr>
              <a:t>Бу маҳсулотлар сифатини оширишга олиб келади, чунки мақсадлардан бири қайта ишлаш ва нуқсонларни камайтиришдир</a:t>
            </a:r>
          </a:p>
        </p:txBody>
      </p:sp>
    </p:spTree>
    <p:extLst>
      <p:ext uri="{BB962C8B-B14F-4D97-AF65-F5344CB8AC3E}">
        <p14:creationId xmlns:p14="http://schemas.microsoft.com/office/powerpoint/2010/main" val="2425405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33DE711-D9B1-CC6F-BA86-85A036AA7C1D}"/>
              </a:ext>
            </a:extLst>
          </p:cNvPr>
          <p:cNvSpPr/>
          <p:nvPr/>
        </p:nvSpPr>
        <p:spPr>
          <a:xfrm>
            <a:off x="1570891" y="597877"/>
            <a:ext cx="9132277"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ЛЕАН ҚАЧОН ЛОЙИҲАЛАР УЧУН ЯХШИ ИШЛАМАЙДИ</a:t>
            </a:r>
          </a:p>
        </p:txBody>
      </p:sp>
      <p:sp>
        <p:nvSpPr>
          <p:cNvPr id="5" name="Прямоугольник 4">
            <a:extLst>
              <a:ext uri="{FF2B5EF4-FFF2-40B4-BE49-F238E27FC236}">
                <a16:creationId xmlns:a16="http://schemas.microsoft.com/office/drawing/2014/main" id="{50BFB928-AB2D-5691-C374-FAD85FA4B355}"/>
              </a:ext>
            </a:extLst>
          </p:cNvPr>
          <p:cNvSpPr/>
          <p:nvPr/>
        </p:nvSpPr>
        <p:spPr>
          <a:xfrm>
            <a:off x="1934307" y="3636944"/>
            <a:ext cx="8499231"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лойиҳа ноаниқ натижалар бериши кутилмоқда</a:t>
            </a:r>
          </a:p>
        </p:txBody>
      </p:sp>
      <p:sp>
        <p:nvSpPr>
          <p:cNvPr id="6" name="Прямоугольник 5">
            <a:extLst>
              <a:ext uri="{FF2B5EF4-FFF2-40B4-BE49-F238E27FC236}">
                <a16:creationId xmlns:a16="http://schemas.microsoft.com/office/drawing/2014/main" id="{763FBB47-971D-02E2-4DF3-838609A799DE}"/>
              </a:ext>
            </a:extLst>
          </p:cNvPr>
          <p:cNvSpPr/>
          <p:nvPr/>
        </p:nvSpPr>
        <p:spPr>
          <a:xfrm>
            <a:off x="1934307" y="1435494"/>
            <a:ext cx="8499231"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компания катта ўзгаришларни бошдан кечирмоқда</a:t>
            </a:r>
          </a:p>
        </p:txBody>
      </p:sp>
      <p:sp>
        <p:nvSpPr>
          <p:cNvPr id="7" name="Прямоугольник 6">
            <a:extLst>
              <a:ext uri="{FF2B5EF4-FFF2-40B4-BE49-F238E27FC236}">
                <a16:creationId xmlns:a16="http://schemas.microsoft.com/office/drawing/2014/main" id="{A1C54C71-8F87-DE78-E0A4-32390F87E2FB}"/>
              </a:ext>
            </a:extLst>
          </p:cNvPr>
          <p:cNvSpPr/>
          <p:nvPr/>
        </p:nvSpPr>
        <p:spPr>
          <a:xfrm>
            <a:off x="1934307" y="2173816"/>
            <a:ext cx="8499231"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лойиҳа ёки жараён охиригача эмас, балки ўтиш босқичида</a:t>
            </a:r>
          </a:p>
        </p:txBody>
      </p:sp>
      <p:sp>
        <p:nvSpPr>
          <p:cNvPr id="8" name="Прямоугольник 7">
            <a:extLst>
              <a:ext uri="{FF2B5EF4-FFF2-40B4-BE49-F238E27FC236}">
                <a16:creationId xmlns:a16="http://schemas.microsoft.com/office/drawing/2014/main" id="{56F4E3C2-6D41-EC95-96F5-3FA285209D75}"/>
              </a:ext>
            </a:extLst>
          </p:cNvPr>
          <p:cNvSpPr/>
          <p:nvPr/>
        </p:nvSpPr>
        <p:spPr>
          <a:xfrm>
            <a:off x="1934307" y="2912137"/>
            <a:ext cx="8499231" cy="57094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лойиҳада аниқ ОКР мавжуд эмас</a:t>
            </a:r>
          </a:p>
        </p:txBody>
      </p:sp>
    </p:spTree>
    <p:extLst>
      <p:ext uri="{BB962C8B-B14F-4D97-AF65-F5344CB8AC3E}">
        <p14:creationId xmlns:p14="http://schemas.microsoft.com/office/powerpoint/2010/main" val="33627330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61CBF4-3079-DD32-156E-E5CC8DE25369}"/>
              </a:ext>
            </a:extLst>
          </p:cNvPr>
          <p:cNvSpPr txBox="1"/>
          <p:nvPr/>
        </p:nvSpPr>
        <p:spPr>
          <a:xfrm>
            <a:off x="486507" y="301006"/>
            <a:ext cx="11218985"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Арзон менежмент ўзининг беш тамойили билан буни амалга оширишга ёрдам беради. Ушбу тамойиллар компанияларга харажатларни камайтириш, товарлар ва хизматлар сифатини яхшилаш ва истеъмолчилар бахтини оширишга ёрдам беришга қаратилган. Бу маҳсулотдан бахтми ёки ҳаётдаги бахтми, мен сизга қарор қиламан.</a:t>
            </a:r>
          </a:p>
        </p:txBody>
      </p:sp>
      <p:sp>
        <p:nvSpPr>
          <p:cNvPr id="6" name="Прямоугольник 5">
            <a:extLst>
              <a:ext uri="{FF2B5EF4-FFF2-40B4-BE49-F238E27FC236}">
                <a16:creationId xmlns:a16="http://schemas.microsoft.com/office/drawing/2014/main" id="{1BD34E77-99E7-F533-958B-6E03F1B47570}"/>
              </a:ext>
            </a:extLst>
          </p:cNvPr>
          <p:cNvSpPr/>
          <p:nvPr/>
        </p:nvSpPr>
        <p:spPr>
          <a:xfrm>
            <a:off x="486507" y="2116906"/>
            <a:ext cx="11218985" cy="86075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solidFill>
                  <a:srgbClr val="C00000"/>
                </a:solidFill>
                <a:latin typeface="Times New Roman" panose="02020603050405020304" pitchFamily="18" charset="0"/>
                <a:cs typeface="Times New Roman" panose="02020603050405020304" pitchFamily="18" charset="0"/>
              </a:rPr>
              <a:t>АРЗОН МЕТОДОЛОГИЯНИНГ БЕШТА ТАМОЙИЛИ ҚУЙИДАГИЛАРДАН ИБОРАТ:</a:t>
            </a:r>
          </a:p>
        </p:txBody>
      </p:sp>
      <p:sp>
        <p:nvSpPr>
          <p:cNvPr id="8" name="Прямоугольник 7">
            <a:extLst>
              <a:ext uri="{FF2B5EF4-FFF2-40B4-BE49-F238E27FC236}">
                <a16:creationId xmlns:a16="http://schemas.microsoft.com/office/drawing/2014/main" id="{53E3E4DF-BF55-B274-80DA-0F5CE3B653E2}"/>
              </a:ext>
            </a:extLst>
          </p:cNvPr>
          <p:cNvSpPr/>
          <p:nvPr/>
        </p:nvSpPr>
        <p:spPr>
          <a:xfrm>
            <a:off x="486507" y="3118391"/>
            <a:ext cx="5404337"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лойиҳа қийматини тушуниш</a:t>
            </a:r>
          </a:p>
        </p:txBody>
      </p:sp>
      <p:sp>
        <p:nvSpPr>
          <p:cNvPr id="9" name="Прямоугольник 8">
            <a:extLst>
              <a:ext uri="{FF2B5EF4-FFF2-40B4-BE49-F238E27FC236}">
                <a16:creationId xmlns:a16="http://schemas.microsoft.com/office/drawing/2014/main" id="{11BACA7D-F2A5-B3F0-68E3-AB5B88F42D65}"/>
              </a:ext>
            </a:extLst>
          </p:cNvPr>
          <p:cNvSpPr/>
          <p:nvPr/>
        </p:nvSpPr>
        <p:spPr>
          <a:xfrm>
            <a:off x="486506" y="3791688"/>
            <a:ext cx="5902571"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қиймат оқимини харитага киритинг</a:t>
            </a:r>
          </a:p>
        </p:txBody>
      </p:sp>
      <p:sp>
        <p:nvSpPr>
          <p:cNvPr id="10" name="Прямоугольник 9">
            <a:extLst>
              <a:ext uri="{FF2B5EF4-FFF2-40B4-BE49-F238E27FC236}">
                <a16:creationId xmlns:a16="http://schemas.microsoft.com/office/drawing/2014/main" id="{7E2EFDA4-E54A-D9E5-473C-22BB7880DAE5}"/>
              </a:ext>
            </a:extLst>
          </p:cNvPr>
          <p:cNvSpPr/>
          <p:nvPr/>
        </p:nvSpPr>
        <p:spPr>
          <a:xfrm>
            <a:off x="486505" y="4464985"/>
            <a:ext cx="6418387"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қиймат оқимининг оқимини таъминланг</a:t>
            </a:r>
          </a:p>
        </p:txBody>
      </p:sp>
      <p:sp>
        <p:nvSpPr>
          <p:cNvPr id="11" name="Прямоугольник 10">
            <a:extLst>
              <a:ext uri="{FF2B5EF4-FFF2-40B4-BE49-F238E27FC236}">
                <a16:creationId xmlns:a16="http://schemas.microsoft.com/office/drawing/2014/main" id="{5479776E-4926-0C10-98B7-CD4364C64A83}"/>
              </a:ext>
            </a:extLst>
          </p:cNvPr>
          <p:cNvSpPr/>
          <p:nvPr/>
        </p:nvSpPr>
        <p:spPr>
          <a:xfrm>
            <a:off x="486505" y="5138282"/>
            <a:ext cx="6910757"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мижоз тортишни аниқлашига рухсат беринг</a:t>
            </a:r>
          </a:p>
        </p:txBody>
      </p:sp>
      <p:sp>
        <p:nvSpPr>
          <p:cNvPr id="12" name="Прямоугольник 11">
            <a:extLst>
              <a:ext uri="{FF2B5EF4-FFF2-40B4-BE49-F238E27FC236}">
                <a16:creationId xmlns:a16="http://schemas.microsoft.com/office/drawing/2014/main" id="{1C617C5F-5886-43F4-EAE3-B7D72455AB31}"/>
              </a:ext>
            </a:extLst>
          </p:cNvPr>
          <p:cNvSpPr/>
          <p:nvPr/>
        </p:nvSpPr>
        <p:spPr>
          <a:xfrm>
            <a:off x="486505" y="5811579"/>
            <a:ext cx="7379680"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4">
                    <a:lumMod val="50000"/>
                  </a:schemeClr>
                </a:solidFill>
                <a:latin typeface="Times New Roman" panose="02020603050405020304" pitchFamily="18" charset="0"/>
                <a:cs typeface="Times New Roman" panose="02020603050405020304" pitchFamily="18" charset="0"/>
              </a:rPr>
              <a:t>жараённи доимий равишда такомиллаштириш</a:t>
            </a:r>
          </a:p>
        </p:txBody>
      </p:sp>
    </p:spTree>
    <p:extLst>
      <p:ext uri="{BB962C8B-B14F-4D97-AF65-F5344CB8AC3E}">
        <p14:creationId xmlns:p14="http://schemas.microsoft.com/office/powerpoint/2010/main" val="4697246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C91585-7645-55AD-CFFC-40D5E08B98FA}"/>
              </a:ext>
            </a:extLst>
          </p:cNvPr>
          <p:cNvSpPr txBox="1"/>
          <p:nvPr/>
        </p:nvSpPr>
        <p:spPr>
          <a:xfrm>
            <a:off x="457200" y="404843"/>
            <a:ext cx="11277600"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Қачон тежамкор методологиядан фойдаланиш керак</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методология ресурслари чекланган ёки ресурслардан фойдаланишни қисқартиришни истаган компаниялар учун ажойиб имкониятдир. Арзон бошқарув ташкилотларга сифатни пасайтирмасдан харажатларни камайтириш имконини беради.</a:t>
            </a:r>
          </a:p>
        </p:txBody>
      </p:sp>
      <p:sp>
        <p:nvSpPr>
          <p:cNvPr id="5" name="TextBox 4">
            <a:extLst>
              <a:ext uri="{FF2B5EF4-FFF2-40B4-BE49-F238E27FC236}">
                <a16:creationId xmlns:a16="http://schemas.microsoft.com/office/drawing/2014/main" id="{63B1FEE7-1822-D6DB-7B35-6ED38A02DD88}"/>
              </a:ext>
            </a:extLst>
          </p:cNvPr>
          <p:cNvSpPr txBox="1"/>
          <p:nvPr/>
        </p:nvSpPr>
        <p:spPr>
          <a:xfrm>
            <a:off x="457200" y="2947629"/>
            <a:ext cx="8862646"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Арзон бошқарув завод чиқиндиларини камайтиришга ва жавон ишлаб чиқаришни максимал даражада оширишга ёрдам беради. Ушбу техника самарали ишлаб чиқаришнинг янги усулларини очиб берди. Бу ишчиларнинг иштиёқини оширади, чунки улар оғир қўл машиналари билан узоқ вақт ишлашлари шарт эмас. Ушбу техника ҳозирда алоқа ва сотувчининг аутсорсингини бошқариш учун хизмат кўрсатиш (Хизмат сифатида дастурий таъминот</a:t>
            </a:r>
            <a:r>
              <a:rPr lang="ru-RU" sz="2400" dirty="0">
                <a:latin typeface="Times New Roman" panose="02020603050405020304" pitchFamily="18" charset="0"/>
                <a:cs typeface="Times New Roman" panose="02020603050405020304" pitchFamily="18" charset="0"/>
              </a:rPr>
              <a:t> - ХСДТ (</a:t>
            </a:r>
            <a:r>
              <a:rPr lang="en-US" sz="2400" dirty="0">
                <a:latin typeface="Times New Roman" panose="02020603050405020304" pitchFamily="18" charset="0"/>
                <a:cs typeface="Times New Roman" panose="02020603050405020304" pitchFamily="18" charset="0"/>
              </a:rPr>
              <a:t>Software as a service (SaaS)</a:t>
            </a:r>
            <a:r>
              <a:rPr lang="uz-Cyrl-UZ" sz="2400" dirty="0">
                <a:latin typeface="Times New Roman" panose="02020603050405020304" pitchFamily="18" charset="0"/>
                <a:cs typeface="Times New Roman" panose="02020603050405020304" pitchFamily="18" charset="0"/>
              </a:rPr>
              <a:t>)) бизнес иловалари сифатида дастурий таъминотга киритилмоқда.</a:t>
            </a:r>
          </a:p>
        </p:txBody>
      </p:sp>
    </p:spTree>
    <p:extLst>
      <p:ext uri="{BB962C8B-B14F-4D97-AF65-F5344CB8AC3E}">
        <p14:creationId xmlns:p14="http://schemas.microsoft.com/office/powerpoint/2010/main" val="37598187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8E04F1-7D17-CB37-8E78-582620287FF6}"/>
              </a:ext>
            </a:extLst>
          </p:cNvPr>
          <p:cNvSpPr txBox="1"/>
          <p:nvPr/>
        </p:nvSpPr>
        <p:spPr>
          <a:xfrm>
            <a:off x="474784" y="1686507"/>
            <a:ext cx="11242431"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7. Экстремал дастурлаш – ЭД (</a:t>
            </a:r>
            <a:r>
              <a:rPr lang="en-US" sz="2400" b="1" dirty="0">
                <a:latin typeface="Times New Roman" panose="02020603050405020304" pitchFamily="18" charset="0"/>
                <a:cs typeface="Times New Roman" panose="02020603050405020304" pitchFamily="18" charset="0"/>
              </a:rPr>
              <a:t>Extreme Programming (XP)</a:t>
            </a:r>
            <a:r>
              <a:rPr lang="uz-Cyrl-UZ" sz="2400" b="1" dirty="0">
                <a:latin typeface="Times New Roman" panose="02020603050405020304" pitchFamily="18" charset="0"/>
                <a:cs typeface="Times New Roman" panose="02020603050405020304" pitchFamily="18" charset="0"/>
              </a:rPr>
              <a:t>)</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Экстремал дастурлаш (ЭД) дастурий таъминотни ишлаб чиқишда тезкор ёндашувдир. Унинг асосий мақсади дастурий таъминот сифатини яхшилаш ва шу билан бирга лойиҳалар устида ишлаётганлар, яъни ишлаб чиқувчиларнинг ҳаётини яхшилашдир. Жараён шундай кўринади:</a:t>
            </a:r>
          </a:p>
        </p:txBody>
      </p:sp>
    </p:spTree>
    <p:extLst>
      <p:ext uri="{BB962C8B-B14F-4D97-AF65-F5344CB8AC3E}">
        <p14:creationId xmlns:p14="http://schemas.microsoft.com/office/powerpoint/2010/main" val="13412099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008FA8-5408-AB51-523B-E85FBFC3C718}"/>
              </a:ext>
            </a:extLst>
          </p:cNvPr>
          <p:cNvSpPr txBox="1"/>
          <p:nvPr/>
        </p:nvSpPr>
        <p:spPr>
          <a:xfrm>
            <a:off x="492369" y="172558"/>
            <a:ext cx="11512062"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Ушбу методология эътиборни энг яхши муҳандислик амалиётларини аниқлашга қаратиш орқали амалга оширади. У истеъмолчиларнинг тафаккурини ривожлантириш устида ишлайди ва маҳсулотингизни бозорнинг сўнгги тенденцияларига мувофиқ такомиллаштиради.</a:t>
            </a:r>
          </a:p>
        </p:txBody>
      </p:sp>
      <p:sp>
        <p:nvSpPr>
          <p:cNvPr id="6" name="Прямоугольник 5">
            <a:extLst>
              <a:ext uri="{FF2B5EF4-FFF2-40B4-BE49-F238E27FC236}">
                <a16:creationId xmlns:a16="http://schemas.microsoft.com/office/drawing/2014/main" id="{A9F405B9-EF36-1AF7-81C1-54CC8F588CDC}"/>
              </a:ext>
            </a:extLst>
          </p:cNvPr>
          <p:cNvSpPr/>
          <p:nvPr/>
        </p:nvSpPr>
        <p:spPr>
          <a:xfrm>
            <a:off x="486505" y="1803318"/>
            <a:ext cx="11218985" cy="86075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400" b="1" dirty="0">
                <a:solidFill>
                  <a:schemeClr val="accent5">
                    <a:lumMod val="50000"/>
                  </a:schemeClr>
                </a:solidFill>
                <a:latin typeface="Times New Roman" panose="02020603050405020304" pitchFamily="18" charset="0"/>
                <a:cs typeface="Times New Roman" panose="02020603050405020304" pitchFamily="18" charset="0"/>
              </a:rPr>
              <a:t>ДОН УЕЛЛСГА КЎРА, ЭКСТРЕМАЛ ДАСТУРЛАШ ҚУЙИДАГИ ҲОЛЛАРДА ҚЎЛЛАНИЛИШИ КЕРАК:</a:t>
            </a:r>
          </a:p>
        </p:txBody>
      </p:sp>
      <p:sp>
        <p:nvSpPr>
          <p:cNvPr id="7" name="Прямоугольник 6">
            <a:extLst>
              <a:ext uri="{FF2B5EF4-FFF2-40B4-BE49-F238E27FC236}">
                <a16:creationId xmlns:a16="http://schemas.microsoft.com/office/drawing/2014/main" id="{F9EC4CE0-206B-33AB-028F-B0C216155247}"/>
              </a:ext>
            </a:extLst>
          </p:cNvPr>
          <p:cNvSpPr/>
          <p:nvPr/>
        </p:nvSpPr>
        <p:spPr>
          <a:xfrm>
            <a:off x="486505" y="2848177"/>
            <a:ext cx="10427678" cy="53256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6">
                    <a:lumMod val="50000"/>
                  </a:schemeClr>
                </a:solidFill>
                <a:latin typeface="Times New Roman" panose="02020603050405020304" pitchFamily="18" charset="0"/>
                <a:cs typeface="Times New Roman" panose="02020603050405020304" pitchFamily="18" charset="0"/>
              </a:rPr>
              <a:t>динамик равишда ўзгарувчан дастурий таъминот талаблари</a:t>
            </a:r>
          </a:p>
        </p:txBody>
      </p:sp>
      <p:sp>
        <p:nvSpPr>
          <p:cNvPr id="8" name="Прямоугольник 7">
            <a:extLst>
              <a:ext uri="{FF2B5EF4-FFF2-40B4-BE49-F238E27FC236}">
                <a16:creationId xmlns:a16="http://schemas.microsoft.com/office/drawing/2014/main" id="{2DC8B370-F08A-782A-6D47-7A3D57B201D9}"/>
              </a:ext>
            </a:extLst>
          </p:cNvPr>
          <p:cNvSpPr/>
          <p:nvPr/>
        </p:nvSpPr>
        <p:spPr>
          <a:xfrm>
            <a:off x="486505" y="3567009"/>
            <a:ext cx="9255372" cy="86075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6">
                    <a:lumMod val="50000"/>
                  </a:schemeClr>
                </a:solidFill>
                <a:latin typeface="Times New Roman" panose="02020603050405020304" pitchFamily="18" charset="0"/>
                <a:cs typeface="Times New Roman" panose="02020603050405020304" pitchFamily="18" charset="0"/>
              </a:rPr>
              <a:t>янги технологиялардан фойдаланган ҳолда белгиланган вақтли лойиҳалар туфайли юзага келадиган хавфлар</a:t>
            </a:r>
          </a:p>
        </p:txBody>
      </p:sp>
      <p:sp>
        <p:nvSpPr>
          <p:cNvPr id="9" name="Прямоугольник 8">
            <a:extLst>
              <a:ext uri="{FF2B5EF4-FFF2-40B4-BE49-F238E27FC236}">
                <a16:creationId xmlns:a16="http://schemas.microsoft.com/office/drawing/2014/main" id="{0F974150-16E4-3163-B03A-D9426EB4DBC2}"/>
              </a:ext>
            </a:extLst>
          </p:cNvPr>
          <p:cNvSpPr/>
          <p:nvPr/>
        </p:nvSpPr>
        <p:spPr>
          <a:xfrm>
            <a:off x="486505" y="4614030"/>
            <a:ext cx="8071341" cy="71997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6">
                    <a:lumMod val="50000"/>
                  </a:schemeClr>
                </a:solidFill>
                <a:latin typeface="Times New Roman" panose="02020603050405020304" pitchFamily="18" charset="0"/>
                <a:cs typeface="Times New Roman" panose="02020603050405020304" pitchFamily="18" charset="0"/>
              </a:rPr>
              <a:t>кичик, биргаликда жойлашган кенгайтирилган ишлаб чиқиш жамоаси</a:t>
            </a:r>
          </a:p>
        </p:txBody>
      </p:sp>
      <p:sp>
        <p:nvSpPr>
          <p:cNvPr id="10" name="Прямоугольник 9">
            <a:extLst>
              <a:ext uri="{FF2B5EF4-FFF2-40B4-BE49-F238E27FC236}">
                <a16:creationId xmlns:a16="http://schemas.microsoft.com/office/drawing/2014/main" id="{21658063-7FCD-D43F-842B-913444B214AF}"/>
              </a:ext>
            </a:extLst>
          </p:cNvPr>
          <p:cNvSpPr/>
          <p:nvPr/>
        </p:nvSpPr>
        <p:spPr>
          <a:xfrm>
            <a:off x="486505" y="5520267"/>
            <a:ext cx="6500449" cy="1204248"/>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400" b="1" dirty="0">
                <a:solidFill>
                  <a:schemeClr val="accent6">
                    <a:lumMod val="50000"/>
                  </a:schemeClr>
                </a:solidFill>
                <a:latin typeface="Times New Roman" panose="02020603050405020304" pitchFamily="18" charset="0"/>
                <a:cs typeface="Times New Roman" panose="02020603050405020304" pitchFamily="18" charset="0"/>
              </a:rPr>
              <a:t>сиз фойдаланаётган технология автоматлаштирилган бирлик ва функционал тестларни ўтказиш имконини беради</a:t>
            </a:r>
          </a:p>
        </p:txBody>
      </p:sp>
    </p:spTree>
    <p:extLst>
      <p:ext uri="{BB962C8B-B14F-4D97-AF65-F5344CB8AC3E}">
        <p14:creationId xmlns:p14="http://schemas.microsoft.com/office/powerpoint/2010/main" val="38881569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4FC808-1412-74A3-666B-FF0229109ABC}"/>
              </a:ext>
            </a:extLst>
          </p:cNvPr>
          <p:cNvSpPr txBox="1"/>
          <p:nvPr/>
        </p:nvSpPr>
        <p:spPr>
          <a:xfrm>
            <a:off x="404446" y="357840"/>
            <a:ext cx="11406553"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8. Шаршара (</a:t>
            </a:r>
            <a:r>
              <a:rPr lang="en-US" sz="2400" b="1" dirty="0">
                <a:latin typeface="Times New Roman" panose="02020603050405020304" pitchFamily="18" charset="0"/>
                <a:cs typeface="Times New Roman" panose="02020603050405020304" pitchFamily="18" charset="0"/>
              </a:rPr>
              <a:t>Waterfall</a:t>
            </a:r>
            <a:r>
              <a:rPr lang="uz-Cyrl-UZ" sz="2400" b="1" dirty="0">
                <a:latin typeface="Times New Roman" panose="02020603050405020304" pitchFamily="18" charset="0"/>
                <a:cs typeface="Times New Roman" panose="02020603050405020304" pitchFamily="18" charset="0"/>
              </a:rPr>
              <a:t>)</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Шаршара методологияси китобдаги энг қадимги фокуслардан биридир. Лойиҳани бошқаришнинг ушбу усули 1970-йилларда ишлаб чиқилган ва ҳозирда ҳам дастурий таъминот ва муҳандислик саноатида кенг қўлланилади.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Шаршара стратегияси босқичлар ёки давом этиш учун қадамларнинг кетма-кет тартибини яратишдан иборат. Шаршара лойиҳасини бошқараётганлар, улар амалга оширишни режалаштирган босқичлари ва қадамлари олдиндан белгилаб қўйилган бўлиши керак. Лойиҳа менежерлари ва гуруҳ раҳбарлари лойиҳани бошиданоқ аниқ тушунишлари керак.</a:t>
            </a:r>
          </a:p>
        </p:txBody>
      </p:sp>
      <p:sp>
        <p:nvSpPr>
          <p:cNvPr id="5" name="TextBox 4">
            <a:extLst>
              <a:ext uri="{FF2B5EF4-FFF2-40B4-BE49-F238E27FC236}">
                <a16:creationId xmlns:a16="http://schemas.microsoft.com/office/drawing/2014/main" id="{2FB58AC1-9BA5-CE2B-ED46-C3E81CA247C2}"/>
              </a:ext>
            </a:extLst>
          </p:cNvPr>
          <p:cNvSpPr txBox="1"/>
          <p:nvPr/>
        </p:nvSpPr>
        <p:spPr>
          <a:xfrm>
            <a:off x="392723" y="4415807"/>
            <a:ext cx="7954108" cy="2215991"/>
          </a:xfrm>
          <a:prstGeom prst="rect">
            <a:avLst/>
          </a:prstGeom>
          <a:noFill/>
        </p:spPr>
        <p:txBody>
          <a:bodyPr wrap="square">
            <a:spAutoFit/>
          </a:bodyPr>
          <a:lstStyle/>
          <a:p>
            <a:pPr algn="ctr"/>
            <a:endParaRPr lang="uz-Cyrl-UZ" sz="18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стратегия ўзгартириш учун мослашувчан эмас ва кенг муддатга эга бўлган лойиҳалар учун ишлатилмаслиги керак. Амалдаги босқичлар сизнинг жамоангиз тузилишига ва афзал кўрган иш жараёнига қараб фарқ қилади, аммо улар қуйидагича кўриниши мумкин:</a:t>
            </a:r>
          </a:p>
        </p:txBody>
      </p:sp>
    </p:spTree>
    <p:extLst>
      <p:ext uri="{BB962C8B-B14F-4D97-AF65-F5344CB8AC3E}">
        <p14:creationId xmlns:p14="http://schemas.microsoft.com/office/powerpoint/2010/main" val="7120966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20761C-ED36-8C6F-9708-CE2D1F4B9158}"/>
              </a:ext>
            </a:extLst>
          </p:cNvPr>
          <p:cNvSpPr txBox="1"/>
          <p:nvPr/>
        </p:nvSpPr>
        <p:spPr>
          <a:xfrm>
            <a:off x="509954" y="394791"/>
            <a:ext cx="11172092"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Шаршара ёки анъанавий методология кетма-кет ва чизиқли характерга эга. У маълум бир тартибда бирин-кетин бажариладиган статик фазалардан иборат. Шаршара методологияси лойиҳанинг ҳар бир босқичини бошқариш учун кўпроқ жой ажратишга имкон берса-да, у лойиҳанинг вақтинчалик ўзгаришига яхши таъсир кўрсатмайди.</a:t>
            </a:r>
          </a:p>
        </p:txBody>
      </p:sp>
      <p:graphicFrame>
        <p:nvGraphicFramePr>
          <p:cNvPr id="6" name="Таблица 6">
            <a:extLst>
              <a:ext uri="{FF2B5EF4-FFF2-40B4-BE49-F238E27FC236}">
                <a16:creationId xmlns:a16="http://schemas.microsoft.com/office/drawing/2014/main" id="{291E1C9F-87CA-A44F-4269-6630FBDA6754}"/>
              </a:ext>
            </a:extLst>
          </p:cNvPr>
          <p:cNvGraphicFramePr>
            <a:graphicFrameLocks noGrp="1"/>
          </p:cNvGraphicFramePr>
          <p:nvPr>
            <p:extLst>
              <p:ext uri="{D42A27DB-BD31-4B8C-83A1-F6EECF244321}">
                <p14:modId xmlns:p14="http://schemas.microsoft.com/office/powerpoint/2010/main" val="2933714670"/>
              </p:ext>
            </p:extLst>
          </p:nvPr>
        </p:nvGraphicFramePr>
        <p:xfrm>
          <a:off x="509954" y="2591690"/>
          <a:ext cx="8739554" cy="3060743"/>
        </p:xfrm>
        <a:graphic>
          <a:graphicData uri="http://schemas.openxmlformats.org/drawingml/2006/table">
            <a:tbl>
              <a:tblPr firstRow="1" bandRow="1">
                <a:tableStyleId>{5C22544A-7EE6-4342-B048-85BDC9FD1C3A}</a:tableStyleId>
              </a:tblPr>
              <a:tblGrid>
                <a:gridCol w="1377461">
                  <a:extLst>
                    <a:ext uri="{9D8B030D-6E8A-4147-A177-3AD203B41FA5}">
                      <a16:colId xmlns:a16="http://schemas.microsoft.com/office/drawing/2014/main" val="1110020799"/>
                    </a:ext>
                  </a:extLst>
                </a:gridCol>
                <a:gridCol w="7362093">
                  <a:extLst>
                    <a:ext uri="{9D8B030D-6E8A-4147-A177-3AD203B41FA5}">
                      <a16:colId xmlns:a16="http://schemas.microsoft.com/office/drawing/2014/main" val="3993038833"/>
                    </a:ext>
                  </a:extLst>
                </a:gridCol>
              </a:tblGrid>
              <a:tr h="10659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Келиб чиқиши</a:t>
                      </a:r>
                    </a:p>
                  </a:txBody>
                  <a:tcPr anchor="ctr">
                    <a:solidFill>
                      <a:schemeClr val="accent2">
                        <a:lumMod val="20000"/>
                        <a:lumOff val="80000"/>
                      </a:schemeClr>
                    </a:solidFill>
                  </a:tcPr>
                </a:tc>
                <a:tc>
                  <a:txBody>
                    <a:bodyPr/>
                    <a:lstStyle/>
                    <a:p>
                      <a:pPr algn="ct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Ишлаб чиқариш ва қурилиш саноатидан мерос бўлиб, бу ерда итерацияни амалга ошириш мумкин эмас</a:t>
                      </a:r>
                    </a:p>
                  </a:txBody>
                  <a:tcPr anchor="ctr">
                    <a:solidFill>
                      <a:schemeClr val="accent2">
                        <a:lumMod val="20000"/>
                        <a:lumOff val="80000"/>
                      </a:schemeClr>
                    </a:solidFill>
                  </a:tcPr>
                </a:tc>
                <a:extLst>
                  <a:ext uri="{0D108BD9-81ED-4DB2-BD59-A6C34878D82A}">
                    <a16:rowId xmlns:a16="http://schemas.microsoft.com/office/drawing/2014/main" val="3851064415"/>
                  </a:ext>
                </a:extLst>
              </a:tr>
              <a:tr h="10457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Табиат</a:t>
                      </a:r>
                    </a:p>
                  </a:txBody>
                  <a:tcPr anchor="ctr">
                    <a:solidFill>
                      <a:schemeClr val="accent2">
                        <a:lumMod val="20000"/>
                        <a:lumOff val="80000"/>
                      </a:schemeClr>
                    </a:solidFill>
                  </a:tcPr>
                </a:tc>
                <a:tc>
                  <a:txBody>
                    <a:bodyPr/>
                    <a:lstStyle/>
                    <a:p>
                      <a:pPr algn="ct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Шаршара лойиҳалари бўйича вазифалар фаолият турига қараб гуруҳларга (босқичларга) ажратилади</a:t>
                      </a:r>
                    </a:p>
                  </a:txBody>
                  <a:tcPr anchor="ctr">
                    <a:solidFill>
                      <a:schemeClr val="accent2">
                        <a:lumMod val="20000"/>
                        <a:lumOff val="80000"/>
                      </a:schemeClr>
                    </a:solidFill>
                  </a:tcPr>
                </a:tc>
                <a:extLst>
                  <a:ext uri="{0D108BD9-81ED-4DB2-BD59-A6C34878D82A}">
                    <a16:rowId xmlns:a16="http://schemas.microsoft.com/office/drawing/2014/main" val="134491077"/>
                  </a:ext>
                </a:extLst>
              </a:tr>
              <a:tr h="9490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Хавф</a:t>
                      </a:r>
                    </a:p>
                  </a:txBody>
                  <a:tcPr anchor="ctr">
                    <a:solidFill>
                      <a:schemeClr val="accent2">
                        <a:lumMod val="20000"/>
                        <a:lumOff val="80000"/>
                      </a:schemeClr>
                    </a:solidFill>
                  </a:tcPr>
                </a:tc>
                <a:tc>
                  <a:txBody>
                    <a:bodyPr/>
                    <a:lstStyle/>
                    <a:p>
                      <a:pPr algn="ctr"/>
                      <a:r>
                        <a:rPr lang="uz-Cyrl-UZ" sz="2400" b="0" noProof="0" dirty="0">
                          <a:solidFill>
                            <a:schemeClr val="accent5">
                              <a:lumMod val="50000"/>
                            </a:schemeClr>
                          </a:solidFill>
                          <a:latin typeface="Times New Roman" panose="02020603050405020304" pitchFamily="18" charset="0"/>
                          <a:cs typeface="Times New Roman" panose="02020603050405020304" pitchFamily="18" charset="0"/>
                        </a:rPr>
                        <a:t>Фаза фақат олдингиси тугаши билан бошланади, шунинг учун бир фаза кеч бўлса ҳам кечикиш бўлади</a:t>
                      </a:r>
                    </a:p>
                  </a:txBody>
                  <a:tcPr anchor="ctr">
                    <a:solidFill>
                      <a:schemeClr val="accent2">
                        <a:lumMod val="20000"/>
                        <a:lumOff val="80000"/>
                      </a:schemeClr>
                    </a:solidFill>
                  </a:tcPr>
                </a:tc>
                <a:extLst>
                  <a:ext uri="{0D108BD9-81ED-4DB2-BD59-A6C34878D82A}">
                    <a16:rowId xmlns:a16="http://schemas.microsoft.com/office/drawing/2014/main" val="4073846724"/>
                  </a:ext>
                </a:extLst>
              </a:tr>
            </a:tbl>
          </a:graphicData>
        </a:graphic>
      </p:graphicFrame>
    </p:spTree>
    <p:extLst>
      <p:ext uri="{BB962C8B-B14F-4D97-AF65-F5344CB8AC3E}">
        <p14:creationId xmlns:p14="http://schemas.microsoft.com/office/powerpoint/2010/main" val="22094571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246D36F-054F-1194-E329-FBD3DB769C07}"/>
              </a:ext>
            </a:extLst>
          </p:cNvPr>
          <p:cNvSpPr txBox="1"/>
          <p:nvPr/>
        </p:nvSpPr>
        <p:spPr>
          <a:xfrm>
            <a:off x="8757138" y="1040396"/>
            <a:ext cx="3352800" cy="1815882"/>
          </a:xfrm>
          <a:prstGeom prst="rect">
            <a:avLst/>
          </a:prstGeom>
          <a:noFill/>
        </p:spPr>
        <p:txBody>
          <a:bodyPr wrap="square">
            <a:spAutoFit/>
          </a:bodyPr>
          <a:lstStyle/>
          <a:p>
            <a:pPr algn="ctr"/>
            <a:r>
              <a:rPr lang="ru-RU" sz="2800" b="1" i="0" dirty="0">
                <a:solidFill>
                  <a:srgbClr val="000000"/>
                </a:solidFill>
                <a:effectLst/>
                <a:latin typeface="Times New Roman" panose="02020603050405020304" pitchFamily="18" charset="0"/>
                <a:cs typeface="Times New Roman" panose="02020603050405020304" pitchFamily="18" charset="0"/>
              </a:rPr>
              <a:t>ШАРШАРА ЛОЙИҲАСИНИ БОШҚАРИШ БОСҚИЧЛАРИ </a:t>
            </a:r>
            <a:r>
              <a:rPr lang="en-US" sz="2800" b="1" i="0" dirty="0">
                <a:solidFill>
                  <a:srgbClr val="000000"/>
                </a:solidFill>
                <a:effectLst/>
                <a:latin typeface="Times New Roman" panose="02020603050405020304" pitchFamily="18" charset="0"/>
                <a:cs typeface="Times New Roman" panose="02020603050405020304" pitchFamily="18" charset="0"/>
              </a:rPr>
              <a:t>[3]</a:t>
            </a:r>
          </a:p>
        </p:txBody>
      </p:sp>
      <p:pic>
        <p:nvPicPr>
          <p:cNvPr id="3" name="Рисунок 2">
            <a:extLst>
              <a:ext uri="{FF2B5EF4-FFF2-40B4-BE49-F238E27FC236}">
                <a16:creationId xmlns:a16="http://schemas.microsoft.com/office/drawing/2014/main" id="{BAC50FF0-0251-E794-159C-10E115B484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498776" cy="6109120"/>
          </a:xfrm>
          <a:prstGeom prst="rect">
            <a:avLst/>
          </a:prstGeom>
        </p:spPr>
      </p:pic>
    </p:spTree>
    <p:extLst>
      <p:ext uri="{BB962C8B-B14F-4D97-AF65-F5344CB8AC3E}">
        <p14:creationId xmlns:p14="http://schemas.microsoft.com/office/powerpoint/2010/main" val="34983084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AEDBA00-4E50-6AA6-AC0D-29EBD34FC411}"/>
              </a:ext>
            </a:extLst>
          </p:cNvPr>
          <p:cNvSpPr txBox="1"/>
          <p:nvPr/>
        </p:nvSpPr>
        <p:spPr>
          <a:xfrm>
            <a:off x="515814" y="5912352"/>
            <a:ext cx="8886094" cy="707886"/>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Бу барча ҳаракатлар </a:t>
            </a:r>
            <a:r>
              <a:rPr lang="uz-Cyrl-UZ" sz="2000" b="1" dirty="0">
                <a:latin typeface="Times New Roman" panose="02020603050405020304" pitchFamily="18" charset="0"/>
                <a:cs typeface="Times New Roman" panose="02020603050405020304" pitchFamily="18" charset="0"/>
              </a:rPr>
              <a:t>Гантт диаграммасида </a:t>
            </a:r>
            <a:r>
              <a:rPr lang="uz-Cyrl-UZ" sz="2000" dirty="0">
                <a:latin typeface="Times New Roman" panose="02020603050405020304" pitchFamily="18" charset="0"/>
                <a:cs typeface="Times New Roman" panose="02020603050405020304" pitchFamily="18" charset="0"/>
              </a:rPr>
              <a:t>келтирилган бўлса, у шаршаранинг ёнбағирларига ўхшайди ва шунинг учун у шаршара модели деб номланади.</a:t>
            </a:r>
          </a:p>
        </p:txBody>
      </p:sp>
      <p:sp>
        <p:nvSpPr>
          <p:cNvPr id="6" name="Прямоугольник 5">
            <a:extLst>
              <a:ext uri="{FF2B5EF4-FFF2-40B4-BE49-F238E27FC236}">
                <a16:creationId xmlns:a16="http://schemas.microsoft.com/office/drawing/2014/main" id="{46EC52D9-FB69-CAC7-117B-27187D3D0ABC}"/>
              </a:ext>
            </a:extLst>
          </p:cNvPr>
          <p:cNvSpPr/>
          <p:nvPr/>
        </p:nvSpPr>
        <p:spPr>
          <a:xfrm>
            <a:off x="515815" y="199292"/>
            <a:ext cx="11160370" cy="93784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ОДАТДА ШАРШАРА УСУЛИ БЕШ МУҲИМ БОСҚИЧНИ ЎЗ ИЧИГА ОЛАДИ:</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515815" y="1324707"/>
            <a:ext cx="11160370" cy="77372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Талаблар - </a:t>
            </a:r>
            <a:r>
              <a:rPr lang="uz-Cyrl-UZ" sz="2400" dirty="0">
                <a:latin typeface="Times New Roman" panose="02020603050405020304" pitchFamily="18" charset="0"/>
                <a:cs typeface="Times New Roman" panose="02020603050405020304" pitchFamily="18" charset="0"/>
              </a:rPr>
              <a:t>бизнес эҳтиёжлари ва лойиҳа талаблари таҳлил қилинади ва ҳужжатлаштирилади</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515815" y="2242236"/>
            <a:ext cx="11160370" cy="77372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Дизайн - </a:t>
            </a:r>
            <a:r>
              <a:rPr lang="uz-Cyrl-UZ" sz="2400" dirty="0">
                <a:latin typeface="Times New Roman" panose="02020603050405020304" pitchFamily="18" charset="0"/>
                <a:cs typeface="Times New Roman" panose="02020603050405020304" pitchFamily="18" charset="0"/>
              </a:rPr>
              <a:t>бизнес ва лойиҳа мақсадларига қандай эришиш бўйича батафсил режа тузинг</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515815" y="3159765"/>
            <a:ext cx="11160370" cy="77372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Амалга ошириш - </a:t>
            </a:r>
            <a:r>
              <a:rPr lang="uz-Cyrl-UZ" sz="2400" dirty="0">
                <a:latin typeface="Times New Roman" panose="02020603050405020304" pitchFamily="18" charset="0"/>
                <a:cs typeface="Times New Roman" panose="02020603050405020304" pitchFamily="18" charset="0"/>
              </a:rPr>
              <a:t>лойиҳа режасини амалга ошириш ва тараққиётни ўлчаш учун асосий кўрсаткичларни белгилаш</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515815" y="4077294"/>
            <a:ext cx="8886093" cy="77372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Назорат - </a:t>
            </a:r>
            <a:r>
              <a:rPr lang="uz-Cyrl-UZ" sz="2400" dirty="0">
                <a:latin typeface="Times New Roman" panose="02020603050405020304" pitchFamily="18" charset="0"/>
                <a:cs typeface="Times New Roman" panose="02020603050405020304" pitchFamily="18" charset="0"/>
              </a:rPr>
              <a:t>лойиҳа самарадорлигини режалар билан солиштиринг ва юзага келадиган муаммоларни ҳал қилинг</a:t>
            </a:r>
          </a:p>
        </p:txBody>
      </p:sp>
      <p:sp>
        <p:nvSpPr>
          <p:cNvPr id="11" name="Прямоугольник 10">
            <a:extLst>
              <a:ext uri="{FF2B5EF4-FFF2-40B4-BE49-F238E27FC236}">
                <a16:creationId xmlns:a16="http://schemas.microsoft.com/office/drawing/2014/main" id="{53322D30-7808-51F0-9AAE-4A7F9B9ECCBC}"/>
              </a:ext>
            </a:extLst>
          </p:cNvPr>
          <p:cNvSpPr/>
          <p:nvPr/>
        </p:nvSpPr>
        <p:spPr>
          <a:xfrm>
            <a:off x="515815" y="4994823"/>
            <a:ext cx="8886093" cy="77372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Ёпиш - </a:t>
            </a:r>
            <a:r>
              <a:rPr lang="uz-Cyrl-UZ" sz="2400" dirty="0">
                <a:latin typeface="Times New Roman" panose="02020603050405020304" pitchFamily="18" charset="0"/>
                <a:cs typeface="Times New Roman" panose="02020603050405020304" pitchFamily="18" charset="0"/>
              </a:rPr>
              <a:t>лойиҳа ютуқларини мижозлар билан баҳам кўринг, якуний тасдиқлашни олинг ва лойиҳани ёпинг</a:t>
            </a:r>
          </a:p>
        </p:txBody>
      </p:sp>
    </p:spTree>
    <p:extLst>
      <p:ext uri="{BB962C8B-B14F-4D97-AF65-F5344CB8AC3E}">
        <p14:creationId xmlns:p14="http://schemas.microsoft.com/office/powerpoint/2010/main" val="22883738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576754" y="726828"/>
            <a:ext cx="9038492" cy="691662"/>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ШАРШАРАДАН ҚАЧОН ФОЙДАЛАНИШ КЕРАК</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56846" y="1750534"/>
            <a:ext cx="11084169" cy="2587001"/>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Шаршара модели орқага эмас, фақат олдинга қараб ҳаракат қилгани учун сиз ундан қатъий талаблар, вақт, харажат ва ресурсларга эга бўлган лойиҳалар учун фойдаланишингиз мумкин. Шаршара методологияси сизга орқага қайтиш ва лойиҳа параметрларини қайта созлаш учун иккинчи имконият бермайди. Лойиҳани бошқариш тизимидаги ҳар бир қадам кейинги босқичга ўтишдан олдин тасдиқланиши ва тугатилиши керак.</a:t>
            </a:r>
          </a:p>
        </p:txBody>
      </p:sp>
    </p:spTree>
    <p:extLst>
      <p:ext uri="{BB962C8B-B14F-4D97-AF65-F5344CB8AC3E}">
        <p14:creationId xmlns:p14="http://schemas.microsoft.com/office/powerpoint/2010/main" val="38695718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6EC52D9-FB69-CAC7-117B-27187D3D0ABC}"/>
              </a:ext>
            </a:extLst>
          </p:cNvPr>
          <p:cNvSpPr/>
          <p:nvPr/>
        </p:nvSpPr>
        <p:spPr>
          <a:xfrm>
            <a:off x="515815" y="398583"/>
            <a:ext cx="8886093" cy="119809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ШАРШАРА МЕТОДОЛОГИЯСИНИНГ АФЗАЛЛИКЛАРИ</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515815" y="1922580"/>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Кенг қамровли ҳужжатлар</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515815" y="2840109"/>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Билимни йўқотиш эҳтимоли кам</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515815" y="3757638"/>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Мижозларнинг аниқ тахминларини белгилайди</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515815" y="4675167"/>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Мижознинг минимал киритишини талаб қилади</a:t>
            </a:r>
          </a:p>
        </p:txBody>
      </p:sp>
      <p:sp>
        <p:nvSpPr>
          <p:cNvPr id="11" name="Прямоугольник 10">
            <a:extLst>
              <a:ext uri="{FF2B5EF4-FFF2-40B4-BE49-F238E27FC236}">
                <a16:creationId xmlns:a16="http://schemas.microsoft.com/office/drawing/2014/main" id="{53322D30-7808-51F0-9AAE-4A7F9B9ECCBC}"/>
              </a:ext>
            </a:extLst>
          </p:cNvPr>
          <p:cNvSpPr/>
          <p:nvPr/>
        </p:nvSpPr>
        <p:spPr>
          <a:xfrm>
            <a:off x="515815" y="5592696"/>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Тушуниш ва ўлчаш осон</a:t>
            </a:r>
          </a:p>
        </p:txBody>
      </p:sp>
    </p:spTree>
    <p:extLst>
      <p:ext uri="{BB962C8B-B14F-4D97-AF65-F5344CB8AC3E}">
        <p14:creationId xmlns:p14="http://schemas.microsoft.com/office/powerpoint/2010/main" val="19196136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6EC52D9-FB69-CAC7-117B-27187D3D0ABC}"/>
              </a:ext>
            </a:extLst>
          </p:cNvPr>
          <p:cNvSpPr/>
          <p:nvPr/>
        </p:nvSpPr>
        <p:spPr>
          <a:xfrm>
            <a:off x="515815" y="398583"/>
            <a:ext cx="8886093" cy="119809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ШАРШАРА МЕТОДОЛОГИЯСИНИНГ ЧЕКЛОВЛАРИ</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515815" y="1922580"/>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Ўзгаришлар қиммат ва қийин</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515815" y="2840109"/>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Талабларда хатоликка йўл қўйилмайди</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515815" y="3757638"/>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Муддати ўтиш учун юқори имконият</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515815" y="4675167"/>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800" dirty="0">
                <a:latin typeface="Times New Roman" panose="02020603050405020304" pitchFamily="18" charset="0"/>
                <a:cs typeface="Times New Roman" panose="02020603050405020304" pitchFamily="18" charset="0"/>
              </a:rPr>
              <a:t>QA </a:t>
            </a:r>
            <a:r>
              <a:rPr lang="uz-Cyrl-UZ" sz="2800" dirty="0">
                <a:latin typeface="Times New Roman" panose="02020603050405020304" pitchFamily="18" charset="0"/>
                <a:cs typeface="Times New Roman" panose="02020603050405020304" pitchFamily="18" charset="0"/>
              </a:rPr>
              <a:t>бироз аҳамияциз бўлиб қолади</a:t>
            </a:r>
          </a:p>
        </p:txBody>
      </p:sp>
      <p:sp>
        <p:nvSpPr>
          <p:cNvPr id="11" name="Прямоугольник 10">
            <a:extLst>
              <a:ext uri="{FF2B5EF4-FFF2-40B4-BE49-F238E27FC236}">
                <a16:creationId xmlns:a16="http://schemas.microsoft.com/office/drawing/2014/main" id="{53322D30-7808-51F0-9AAE-4A7F9B9ECCBC}"/>
              </a:ext>
            </a:extLst>
          </p:cNvPr>
          <p:cNvSpPr/>
          <p:nvPr/>
        </p:nvSpPr>
        <p:spPr>
          <a:xfrm>
            <a:off x="515815" y="5592696"/>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Муаммоларни олдиндан кўриш ва олдини олиш қийин</a:t>
            </a:r>
          </a:p>
        </p:txBody>
      </p:sp>
    </p:spTree>
    <p:extLst>
      <p:ext uri="{BB962C8B-B14F-4D97-AF65-F5344CB8AC3E}">
        <p14:creationId xmlns:p14="http://schemas.microsoft.com/office/powerpoint/2010/main" val="86943391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6EC52D9-FB69-CAC7-117B-27187D3D0ABC}"/>
              </a:ext>
            </a:extLst>
          </p:cNvPr>
          <p:cNvSpPr/>
          <p:nvPr/>
        </p:nvSpPr>
        <p:spPr>
          <a:xfrm>
            <a:off x="515815" y="398583"/>
            <a:ext cx="8886093" cy="119809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ШАРШАРА МЕТОДОЛОГИЯСИ ЛОЙИҲАЛАР УЧУН КЎПРОҚ МОС КЕЛАДИ</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515815" y="1922580"/>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800" dirty="0">
                <a:latin typeface="Times New Roman" panose="02020603050405020304" pitchFamily="18" charset="0"/>
                <a:cs typeface="Times New Roman" panose="02020603050405020304" pitchFamily="18" charset="0"/>
              </a:rPr>
              <a:t>бюджет, </a:t>
            </a:r>
            <a:r>
              <a:rPr lang="uz-Cyrl-UZ" sz="2800" dirty="0">
                <a:latin typeface="Times New Roman" panose="02020603050405020304" pitchFamily="18" charset="0"/>
                <a:cs typeface="Times New Roman" panose="02020603050405020304" pitchFamily="18" charset="0"/>
              </a:rPr>
              <a:t>талаблар ва кўлами аниқ белгиланган</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515815" y="2840109"/>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тўғри иш сметасига эга</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515815" y="3757638"/>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 такрорлашни кўзда тута олмайди</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515815" y="4675167"/>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хавф эҳтимоли паст бўлганда</a:t>
            </a:r>
          </a:p>
        </p:txBody>
      </p:sp>
      <p:sp>
        <p:nvSpPr>
          <p:cNvPr id="11" name="Прямоугольник 10">
            <a:extLst>
              <a:ext uri="{FF2B5EF4-FFF2-40B4-BE49-F238E27FC236}">
                <a16:creationId xmlns:a16="http://schemas.microsoft.com/office/drawing/2014/main" id="{53322D30-7808-51F0-9AAE-4A7F9B9ECCBC}"/>
              </a:ext>
            </a:extLst>
          </p:cNvPr>
          <p:cNvSpPr/>
          <p:nvPr/>
        </p:nvSpPr>
        <p:spPr>
          <a:xfrm>
            <a:off x="515815" y="5592696"/>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қийин сана билан</a:t>
            </a:r>
          </a:p>
        </p:txBody>
      </p:sp>
    </p:spTree>
    <p:extLst>
      <p:ext uri="{BB962C8B-B14F-4D97-AF65-F5344CB8AC3E}">
        <p14:creationId xmlns:p14="http://schemas.microsoft.com/office/powerpoint/2010/main" val="15083006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6EC52D9-FB69-CAC7-117B-27187D3D0ABC}"/>
              </a:ext>
            </a:extLst>
          </p:cNvPr>
          <p:cNvSpPr/>
          <p:nvPr/>
        </p:nvSpPr>
        <p:spPr>
          <a:xfrm>
            <a:off x="773723" y="398583"/>
            <a:ext cx="10632831" cy="119809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ШАРШАРА МЕТОДОЛОГИЯСИ ЛОЙИҲАЛАР УЧУН МОС ЭМАС</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1817077" y="1857713"/>
            <a:ext cx="9589477"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талаблар ва якуний маҳсулот ҳақида аниқлик бўлмаганда</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1817077" y="2892475"/>
            <a:ext cx="9589477"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талаблар ва саноат стандартлари тез ўзгариб турадиган жойда</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773724" y="3927235"/>
            <a:ext cx="7573108" cy="103476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биринчи марта ишлайдиган прототип керак бўлганда</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773724" y="5223032"/>
            <a:ext cx="7573108" cy="103476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кейинроқ фойдаланувчиларнинг фикр-мулоҳазаларини киритишингиз керак бўлади</a:t>
            </a:r>
          </a:p>
        </p:txBody>
      </p:sp>
    </p:spTree>
    <p:extLst>
      <p:ext uri="{BB962C8B-B14F-4D97-AF65-F5344CB8AC3E}">
        <p14:creationId xmlns:p14="http://schemas.microsoft.com/office/powerpoint/2010/main" val="375971252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775482B-2784-3D6A-6856-2E0F3FD2446D}"/>
              </a:ext>
            </a:extLst>
          </p:cNvPr>
          <p:cNvSpPr txBox="1"/>
          <p:nvPr/>
        </p:nvSpPr>
        <p:spPr>
          <a:xfrm>
            <a:off x="439615" y="383573"/>
            <a:ext cx="11312769"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9. Агиле.</a:t>
            </a:r>
            <a:r>
              <a:rPr lang="en-US" sz="2400" b="1" dirty="0">
                <a:latin typeface="Times New Roman" panose="02020603050405020304" pitchFamily="18" charset="0"/>
                <a:cs typeface="Times New Roman" panose="02020603050405020304" pitchFamily="18" charset="0"/>
              </a:rPr>
              <a:t> Agile</a:t>
            </a: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Агар бирор нарса чаққон бўлса, у тез ва осон ҳаракатлана олади. Агар сиз тез ривожланаётган стратегияга эга бўлсангиз ва уларни давом эттиришга қодир бўлган ходимларингиз бўлса, лойиҳани бошқариш методологияси ҳам тезкор бўлиши керак.</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Агиле структураси кўпроқ чизиқли бўлган бошқа методологиялардан фарқли ўлароқ цикликдир. Бу шаршара усулига қарама-қаршидир ва бунинг ўрнига доимий такомиллаштиришга эътибор беради.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Агиле усулидаги нарсалар тартиби қуйидагича кўриниши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Режа - Лойиҳалаш - Яратиш - Синов - Таҳлил - Ишга тушириш - Режа</a:t>
            </a:r>
          </a:p>
        </p:txBody>
      </p:sp>
    </p:spTree>
    <p:extLst>
      <p:ext uri="{BB962C8B-B14F-4D97-AF65-F5344CB8AC3E}">
        <p14:creationId xmlns:p14="http://schemas.microsoft.com/office/powerpoint/2010/main" val="386643344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F20601F-9541-B622-3FB4-E29A8D779BB5}"/>
              </a:ext>
            </a:extLst>
          </p:cNvPr>
          <p:cNvSpPr/>
          <p:nvPr/>
        </p:nvSpPr>
        <p:spPr>
          <a:xfrm>
            <a:off x="257908" y="298004"/>
            <a:ext cx="11676184" cy="146045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Ҳар қандай лойиҳа сингари, сиз ғоядан бошлайсиз. Кейин сиз ушбу ғояни амалга оширасиз ва реал вақтда ўзгаришлар ва яхшиланишларни амалга оширасиз. Агиле методологияси жуда мослашувчан бўлиб, ходимларга ҳамкорлик қилиш ва яхшироқ эчимларни яратиш учун жой беради.</a:t>
            </a:r>
          </a:p>
        </p:txBody>
      </p:sp>
      <p:sp>
        <p:nvSpPr>
          <p:cNvPr id="4" name="Прямоугольник 3">
            <a:extLst>
              <a:ext uri="{FF2B5EF4-FFF2-40B4-BE49-F238E27FC236}">
                <a16:creationId xmlns:a16="http://schemas.microsoft.com/office/drawing/2014/main" id="{B6FF0D6C-2091-0874-54B4-AB9F912A2C9B}"/>
              </a:ext>
            </a:extLst>
          </p:cNvPr>
          <p:cNvSpPr/>
          <p:nvPr/>
        </p:nvSpPr>
        <p:spPr>
          <a:xfrm>
            <a:off x="257908" y="2038881"/>
            <a:ext cx="11676184" cy="179456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Мисол учун, ВистаПринт, фотостат компанияси яқинда анъанавий шаршара моделидан эпчилликка айланди. Асосий рағбат маҳсулот ишлаб чиқиш ҳаётий циклининг секинлашиши эди. Тадқиқотчилар маҳсулотнинг ғоялар босқичидан амалга ошириш босқичига ўтиши учун деярли 2 ой вақт кетишини аниқладилар, бу эса ташвишли эди. Шаршара модели бошлангандан кейин орқага қарамайди, ҳеч ким иш миқдори ва сарфланган кунларни ҳисобламади!</a:t>
            </a:r>
          </a:p>
        </p:txBody>
      </p:sp>
      <p:sp>
        <p:nvSpPr>
          <p:cNvPr id="6" name="Прямоугольник 5">
            <a:extLst>
              <a:ext uri="{FF2B5EF4-FFF2-40B4-BE49-F238E27FC236}">
                <a16:creationId xmlns:a16="http://schemas.microsoft.com/office/drawing/2014/main" id="{5B368EE9-CB7B-4E70-3067-D9AC9CBEA9D0}"/>
              </a:ext>
            </a:extLst>
          </p:cNvPr>
          <p:cNvSpPr/>
          <p:nvPr/>
        </p:nvSpPr>
        <p:spPr>
          <a:xfrm>
            <a:off x="257908" y="4113866"/>
            <a:ext cx="8253046" cy="2181426"/>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Агиле методологияси узоқ ижодий вақтни ва ноаниқ қарорларни қабул қилишни бартараф этди. Бу тенгдошларнинг фикр-мулоҳазалари вақтини қисқартирди, бизнес жараёнларини оптималлаштирди ва Канбан флеш-карталари билан кундалик стендупларни жорий қилди. Ушбу янги амалиётлар уларга 60 кундан 15 кунгача тушишига ёрдам берди!</a:t>
            </a:r>
          </a:p>
        </p:txBody>
      </p:sp>
    </p:spTree>
    <p:extLst>
      <p:ext uri="{BB962C8B-B14F-4D97-AF65-F5344CB8AC3E}">
        <p14:creationId xmlns:p14="http://schemas.microsoft.com/office/powerpoint/2010/main" val="49709118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F20601F-9541-B622-3FB4-E29A8D779BB5}"/>
              </a:ext>
            </a:extLst>
          </p:cNvPr>
          <p:cNvSpPr/>
          <p:nvPr/>
        </p:nvSpPr>
        <p:spPr>
          <a:xfrm>
            <a:off x="257908" y="437748"/>
            <a:ext cx="11676184" cy="96808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Агиле методологияси лойиҳани бошқаришга итератив ва одамларга йўналтирилган ёндашув бўлиб, батафсил режалаштиришдан кейин ўзгаришларга жавоб беришга қаратилган.</a:t>
            </a:r>
          </a:p>
        </p:txBody>
      </p:sp>
      <p:sp>
        <p:nvSpPr>
          <p:cNvPr id="4" name="Прямоугольник 3">
            <a:extLst>
              <a:ext uri="{FF2B5EF4-FFF2-40B4-BE49-F238E27FC236}">
                <a16:creationId xmlns:a16="http://schemas.microsoft.com/office/drawing/2014/main" id="{B6FF0D6C-2091-0874-54B4-AB9F912A2C9B}"/>
              </a:ext>
            </a:extLst>
          </p:cNvPr>
          <p:cNvSpPr/>
          <p:nvPr/>
        </p:nvSpPr>
        <p:spPr>
          <a:xfrm>
            <a:off x="257908" y="1682261"/>
            <a:ext cx="11676184" cy="1518139"/>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Бу лойиҳа циклини кичикроқ сегментларга бўлиш орқали лойиҳанинг мураккаблигини пасайтиради ва кейинги босқичларда ўзгаришлар учун жой беради. Агиле лойиҳа бўлиш учун у Агиле Манифестида белгиланган асосий қадриятлар ва асосий тамойилларга амал қилиши керак.</a:t>
            </a:r>
          </a:p>
        </p:txBody>
      </p:sp>
      <p:sp>
        <p:nvSpPr>
          <p:cNvPr id="6" name="Прямоугольник 5">
            <a:extLst>
              <a:ext uri="{FF2B5EF4-FFF2-40B4-BE49-F238E27FC236}">
                <a16:creationId xmlns:a16="http://schemas.microsoft.com/office/drawing/2014/main" id="{5B368EE9-CB7B-4E70-3067-D9AC9CBEA9D0}"/>
              </a:ext>
            </a:extLst>
          </p:cNvPr>
          <p:cNvSpPr/>
          <p:nvPr/>
        </p:nvSpPr>
        <p:spPr>
          <a:xfrm>
            <a:off x="257908" y="3476826"/>
            <a:ext cx="8253046" cy="3083169"/>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Агиле Манифести нима?</a:t>
            </a:r>
            <a:endParaRPr lang="en-US" sz="2200" b="1" dirty="0">
              <a:latin typeface="Times New Roman" panose="02020603050405020304" pitchFamily="18" charset="0"/>
              <a:cs typeface="Times New Roman" panose="02020603050405020304" pitchFamily="18" charset="0"/>
            </a:endParaRPr>
          </a:p>
          <a:p>
            <a:pPr algn="ctr"/>
            <a:endParaRPr lang="uz-Cyrl-UZ" sz="2200" b="1"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Методология Агиле Манифестида белгиланган қадриятлар ва тамойилларга амал қилса, тезкор деб таърифланади. Агиле манифести лойиҳани қандай амалга ошириш кераклигини кўрсатиш ўрнига, лойиҳаларни қандай қилиб энг яхши бошқариш кераклиги ҳақидаги фикрни белгилайди.</a:t>
            </a:r>
          </a:p>
          <a:p>
            <a:pPr algn="ctr"/>
            <a:r>
              <a:rPr lang="uz-Cyrl-UZ" sz="2200" dirty="0">
                <a:latin typeface="Times New Roman" panose="02020603050405020304" pitchFamily="18" charset="0"/>
                <a:cs typeface="Times New Roman" panose="02020603050405020304" pitchFamily="18" charset="0"/>
              </a:rPr>
              <a:t>Агиле манифестида қуйида санаб ўтилган тўртта асосий қадриятлар чаққон бўлиш нимани англатишини ўз ичига олади.</a:t>
            </a:r>
          </a:p>
        </p:txBody>
      </p:sp>
    </p:spTree>
    <p:extLst>
      <p:ext uri="{BB962C8B-B14F-4D97-AF65-F5344CB8AC3E}">
        <p14:creationId xmlns:p14="http://schemas.microsoft.com/office/powerpoint/2010/main" val="272978434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D103ECB-E4AB-6BED-F7DA-080B4A8AE6EC}"/>
              </a:ext>
            </a:extLst>
          </p:cNvPr>
          <p:cNvSpPr txBox="1"/>
          <p:nvPr/>
        </p:nvSpPr>
        <p:spPr>
          <a:xfrm>
            <a:off x="0" y="77801"/>
            <a:ext cx="12192000" cy="769441"/>
          </a:xfrm>
          <a:prstGeom prst="rect">
            <a:avLst/>
          </a:prstGeom>
          <a:noFill/>
        </p:spPr>
        <p:txBody>
          <a:bodyPr wrap="square">
            <a:spAutoFit/>
          </a:bodyPr>
          <a:lstStyle/>
          <a:p>
            <a:pPr algn="ctr"/>
            <a:r>
              <a:rPr lang="ru-RU" sz="2200" b="1" dirty="0">
                <a:latin typeface="Times New Roman" panose="02020603050405020304" pitchFamily="18" charset="0"/>
                <a:cs typeface="Times New Roman" panose="02020603050405020304" pitchFamily="18" charset="0"/>
              </a:rPr>
              <a:t>АГИЛЕ ЛОЙИҲАЛАРНИ БОШҚАРИШ МЕТОДОЛОГИЯСИ</a:t>
            </a:r>
          </a:p>
          <a:p>
            <a:pPr algn="ctr"/>
            <a:r>
              <a:rPr lang="ru-RU" sz="2200" b="1" dirty="0">
                <a:latin typeface="Times New Roman" panose="02020603050405020304" pitchFamily="18" charset="0"/>
                <a:cs typeface="Times New Roman" panose="02020603050405020304" pitchFamily="18" charset="0"/>
              </a:rPr>
              <a:t>АГИЛЕ МАНИФЕСТИ НИМА</a:t>
            </a:r>
          </a:p>
        </p:txBody>
      </p:sp>
      <p:sp>
        <p:nvSpPr>
          <p:cNvPr id="8" name="Прямоугольник 7">
            <a:extLst>
              <a:ext uri="{FF2B5EF4-FFF2-40B4-BE49-F238E27FC236}">
                <a16:creationId xmlns:a16="http://schemas.microsoft.com/office/drawing/2014/main" id="{23D7C307-10EB-C272-7E73-4D1E92E582F2}"/>
              </a:ext>
            </a:extLst>
          </p:cNvPr>
          <p:cNvSpPr/>
          <p:nvPr/>
        </p:nvSpPr>
        <p:spPr>
          <a:xfrm>
            <a:off x="562707" y="1008189"/>
            <a:ext cx="4372708"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шахслар ва ўзаро муносабатлар</a:t>
            </a:r>
          </a:p>
        </p:txBody>
      </p:sp>
      <p:sp>
        <p:nvSpPr>
          <p:cNvPr id="9" name="Прямоугольник: скругленные углы 8">
            <a:extLst>
              <a:ext uri="{FF2B5EF4-FFF2-40B4-BE49-F238E27FC236}">
                <a16:creationId xmlns:a16="http://schemas.microsoft.com/office/drawing/2014/main" id="{60448500-F874-79E9-ADCE-67D225BF71E9}"/>
              </a:ext>
            </a:extLst>
          </p:cNvPr>
          <p:cNvSpPr/>
          <p:nvPr/>
        </p:nvSpPr>
        <p:spPr>
          <a:xfrm>
            <a:off x="5275384" y="1008189"/>
            <a:ext cx="1641231" cy="65832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УСТИДА</a:t>
            </a:r>
          </a:p>
        </p:txBody>
      </p:sp>
      <p:sp>
        <p:nvSpPr>
          <p:cNvPr id="10" name="Прямоугольник 9">
            <a:extLst>
              <a:ext uri="{FF2B5EF4-FFF2-40B4-BE49-F238E27FC236}">
                <a16:creationId xmlns:a16="http://schemas.microsoft.com/office/drawing/2014/main" id="{B4E5DDB3-A75E-C6D3-F2EC-817B8609A487}"/>
              </a:ext>
            </a:extLst>
          </p:cNvPr>
          <p:cNvSpPr/>
          <p:nvPr/>
        </p:nvSpPr>
        <p:spPr>
          <a:xfrm>
            <a:off x="7256584" y="1008189"/>
            <a:ext cx="4372708"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жараён ва воситалар</a:t>
            </a:r>
          </a:p>
        </p:txBody>
      </p:sp>
      <p:sp>
        <p:nvSpPr>
          <p:cNvPr id="13" name="Прямоугольник 12">
            <a:extLst>
              <a:ext uri="{FF2B5EF4-FFF2-40B4-BE49-F238E27FC236}">
                <a16:creationId xmlns:a16="http://schemas.microsoft.com/office/drawing/2014/main" id="{080FD58E-95BC-B5DD-93B5-90B198E50804}"/>
              </a:ext>
            </a:extLst>
          </p:cNvPr>
          <p:cNvSpPr/>
          <p:nvPr/>
        </p:nvSpPr>
        <p:spPr>
          <a:xfrm>
            <a:off x="562707" y="1919667"/>
            <a:ext cx="4372708"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ишлайдиган дастурий таъминот</a:t>
            </a:r>
          </a:p>
        </p:txBody>
      </p:sp>
      <p:sp>
        <p:nvSpPr>
          <p:cNvPr id="14" name="Прямоугольник: скругленные углы 13">
            <a:extLst>
              <a:ext uri="{FF2B5EF4-FFF2-40B4-BE49-F238E27FC236}">
                <a16:creationId xmlns:a16="http://schemas.microsoft.com/office/drawing/2014/main" id="{65924678-4B55-29B7-B3C3-B2BAD10964F2}"/>
              </a:ext>
            </a:extLst>
          </p:cNvPr>
          <p:cNvSpPr/>
          <p:nvPr/>
        </p:nvSpPr>
        <p:spPr>
          <a:xfrm>
            <a:off x="5275384" y="1919667"/>
            <a:ext cx="1641231" cy="65832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УСТИДА</a:t>
            </a:r>
          </a:p>
        </p:txBody>
      </p:sp>
      <p:sp>
        <p:nvSpPr>
          <p:cNvPr id="15" name="Прямоугольник 14">
            <a:extLst>
              <a:ext uri="{FF2B5EF4-FFF2-40B4-BE49-F238E27FC236}">
                <a16:creationId xmlns:a16="http://schemas.microsoft.com/office/drawing/2014/main" id="{FE471B6F-2EEE-372B-F5A3-F8D5BBFB65EB}"/>
              </a:ext>
            </a:extLst>
          </p:cNvPr>
          <p:cNvSpPr/>
          <p:nvPr/>
        </p:nvSpPr>
        <p:spPr>
          <a:xfrm>
            <a:off x="7256584" y="1919667"/>
            <a:ext cx="4372708"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тўлиқ ҳужжатлар</a:t>
            </a:r>
          </a:p>
        </p:txBody>
      </p:sp>
      <p:sp>
        <p:nvSpPr>
          <p:cNvPr id="16" name="Прямоугольник 15">
            <a:extLst>
              <a:ext uri="{FF2B5EF4-FFF2-40B4-BE49-F238E27FC236}">
                <a16:creationId xmlns:a16="http://schemas.microsoft.com/office/drawing/2014/main" id="{A30A36CE-ACD6-3C4F-0366-53CB317FBA45}"/>
              </a:ext>
            </a:extLst>
          </p:cNvPr>
          <p:cNvSpPr/>
          <p:nvPr/>
        </p:nvSpPr>
        <p:spPr>
          <a:xfrm>
            <a:off x="562707" y="2831145"/>
            <a:ext cx="4372708"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мижозлар билан ҳамкорлик</a:t>
            </a:r>
          </a:p>
        </p:txBody>
      </p:sp>
      <p:sp>
        <p:nvSpPr>
          <p:cNvPr id="17" name="Прямоугольник: скругленные углы 16">
            <a:extLst>
              <a:ext uri="{FF2B5EF4-FFF2-40B4-BE49-F238E27FC236}">
                <a16:creationId xmlns:a16="http://schemas.microsoft.com/office/drawing/2014/main" id="{ABD4EB05-7B1F-E7C3-F15D-67B1209C3509}"/>
              </a:ext>
            </a:extLst>
          </p:cNvPr>
          <p:cNvSpPr/>
          <p:nvPr/>
        </p:nvSpPr>
        <p:spPr>
          <a:xfrm>
            <a:off x="5275384" y="2831145"/>
            <a:ext cx="1641231" cy="65832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УСТИДА</a:t>
            </a:r>
          </a:p>
        </p:txBody>
      </p:sp>
      <p:sp>
        <p:nvSpPr>
          <p:cNvPr id="18" name="Прямоугольник 17">
            <a:extLst>
              <a:ext uri="{FF2B5EF4-FFF2-40B4-BE49-F238E27FC236}">
                <a16:creationId xmlns:a16="http://schemas.microsoft.com/office/drawing/2014/main" id="{02DB0541-0888-433B-D813-46AF0A694521}"/>
              </a:ext>
            </a:extLst>
          </p:cNvPr>
          <p:cNvSpPr/>
          <p:nvPr/>
        </p:nvSpPr>
        <p:spPr>
          <a:xfrm>
            <a:off x="7256584" y="2831145"/>
            <a:ext cx="4372708"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шартнома бўйича музокаралар</a:t>
            </a:r>
          </a:p>
        </p:txBody>
      </p:sp>
      <p:sp>
        <p:nvSpPr>
          <p:cNvPr id="19" name="Прямоугольник 18">
            <a:extLst>
              <a:ext uri="{FF2B5EF4-FFF2-40B4-BE49-F238E27FC236}">
                <a16:creationId xmlns:a16="http://schemas.microsoft.com/office/drawing/2014/main" id="{58675772-90F9-7114-F389-A9D809CD045D}"/>
              </a:ext>
            </a:extLst>
          </p:cNvPr>
          <p:cNvSpPr/>
          <p:nvPr/>
        </p:nvSpPr>
        <p:spPr>
          <a:xfrm>
            <a:off x="562707" y="3742623"/>
            <a:ext cx="4372708"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ўзгаришларга жавоб бериш</a:t>
            </a:r>
          </a:p>
        </p:txBody>
      </p:sp>
      <p:sp>
        <p:nvSpPr>
          <p:cNvPr id="20" name="Прямоугольник: скругленные углы 19">
            <a:extLst>
              <a:ext uri="{FF2B5EF4-FFF2-40B4-BE49-F238E27FC236}">
                <a16:creationId xmlns:a16="http://schemas.microsoft.com/office/drawing/2014/main" id="{8B350D94-3555-7A39-CAAD-C54EF2106110}"/>
              </a:ext>
            </a:extLst>
          </p:cNvPr>
          <p:cNvSpPr/>
          <p:nvPr/>
        </p:nvSpPr>
        <p:spPr>
          <a:xfrm>
            <a:off x="5275384" y="3742623"/>
            <a:ext cx="1641231" cy="658322"/>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УСТИДА</a:t>
            </a:r>
          </a:p>
        </p:txBody>
      </p:sp>
      <p:sp>
        <p:nvSpPr>
          <p:cNvPr id="21" name="Прямоугольник 20">
            <a:extLst>
              <a:ext uri="{FF2B5EF4-FFF2-40B4-BE49-F238E27FC236}">
                <a16:creationId xmlns:a16="http://schemas.microsoft.com/office/drawing/2014/main" id="{987CF242-2C5B-EBCF-841B-399C89206BC7}"/>
              </a:ext>
            </a:extLst>
          </p:cNvPr>
          <p:cNvSpPr/>
          <p:nvPr/>
        </p:nvSpPr>
        <p:spPr>
          <a:xfrm>
            <a:off x="7256584" y="3742623"/>
            <a:ext cx="4372708"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режага амал қилиш</a:t>
            </a:r>
          </a:p>
        </p:txBody>
      </p:sp>
    </p:spTree>
    <p:extLst>
      <p:ext uri="{BB962C8B-B14F-4D97-AF65-F5344CB8AC3E}">
        <p14:creationId xmlns:p14="http://schemas.microsoft.com/office/powerpoint/2010/main" val="323788389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D103ECB-E4AB-6BED-F7DA-080B4A8AE6EC}"/>
              </a:ext>
            </a:extLst>
          </p:cNvPr>
          <p:cNvSpPr txBox="1"/>
          <p:nvPr/>
        </p:nvSpPr>
        <p:spPr>
          <a:xfrm>
            <a:off x="0" y="77801"/>
            <a:ext cx="12192000" cy="769441"/>
          </a:xfrm>
          <a:prstGeom prst="rect">
            <a:avLst/>
          </a:prstGeom>
          <a:noFill/>
        </p:spPr>
        <p:txBody>
          <a:bodyPr wrap="square">
            <a:spAutoFit/>
          </a:bodyPr>
          <a:lstStyle/>
          <a:p>
            <a:pPr algn="ctr"/>
            <a:r>
              <a:rPr lang="ru-RU" sz="2200" b="1" dirty="0">
                <a:latin typeface="Times New Roman" panose="02020603050405020304" pitchFamily="18" charset="0"/>
                <a:cs typeface="Times New Roman" panose="02020603050405020304" pitchFamily="18" charset="0"/>
              </a:rPr>
              <a:t>АГИЛЕ МАНИФЕСТИ ШУНИНГДЕК, ҚУЙИДА КЕЛТИРИЛГАН ЎН ИККИТА АСОСИЙ ТАМОЙИЛНИ ЎЗ ИЧИГА ОЛАДИ:</a:t>
            </a:r>
          </a:p>
        </p:txBody>
      </p:sp>
      <p:sp>
        <p:nvSpPr>
          <p:cNvPr id="8" name="Прямоугольник 7">
            <a:extLst>
              <a:ext uri="{FF2B5EF4-FFF2-40B4-BE49-F238E27FC236}">
                <a16:creationId xmlns:a16="http://schemas.microsoft.com/office/drawing/2014/main" id="{23D7C307-10EB-C272-7E73-4D1E92E582F2}"/>
              </a:ext>
            </a:extLst>
          </p:cNvPr>
          <p:cNvSpPr/>
          <p:nvPr/>
        </p:nvSpPr>
        <p:spPr>
          <a:xfrm>
            <a:off x="562706" y="914405"/>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Дастурий таъминотни эрта ва тезкор етказиб бериш орқали мижозларнинг қониқишини юқори даражада сақланг.</a:t>
            </a:r>
          </a:p>
        </p:txBody>
      </p:sp>
      <p:sp>
        <p:nvSpPr>
          <p:cNvPr id="10" name="Прямоугольник 9">
            <a:extLst>
              <a:ext uri="{FF2B5EF4-FFF2-40B4-BE49-F238E27FC236}">
                <a16:creationId xmlns:a16="http://schemas.microsoft.com/office/drawing/2014/main" id="{B4E5DDB3-A75E-C6D3-F2EC-817B8609A487}"/>
              </a:ext>
            </a:extLst>
          </p:cNvPr>
          <p:cNvSpPr/>
          <p:nvPr/>
        </p:nvSpPr>
        <p:spPr>
          <a:xfrm>
            <a:off x="6224953" y="914405"/>
            <a:ext cx="5404339"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600" dirty="0">
                <a:latin typeface="Times New Roman" panose="02020603050405020304" pitchFamily="18" charset="0"/>
                <a:cs typeface="Times New Roman" panose="02020603050405020304" pitchFamily="18" charset="0"/>
              </a:rPr>
              <a:t>Кейинги босқичларда ҳам талаб ўзгаришларини қабул қилинг.</a:t>
            </a:r>
          </a:p>
        </p:txBody>
      </p:sp>
      <p:sp>
        <p:nvSpPr>
          <p:cNvPr id="13" name="Прямоугольник 12">
            <a:extLst>
              <a:ext uri="{FF2B5EF4-FFF2-40B4-BE49-F238E27FC236}">
                <a16:creationId xmlns:a16="http://schemas.microsoft.com/office/drawing/2014/main" id="{080FD58E-95BC-B5DD-93B5-90B198E50804}"/>
              </a:ext>
            </a:extLst>
          </p:cNvPr>
          <p:cNvSpPr/>
          <p:nvPr/>
        </p:nvSpPr>
        <p:spPr>
          <a:xfrm>
            <a:off x="562706" y="1708653"/>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Тез-тез дастурий таъминот етказиб беришни одатга айлантиринг (ойлар ўрнига ҳафталар).</a:t>
            </a:r>
          </a:p>
        </p:txBody>
      </p:sp>
      <p:sp>
        <p:nvSpPr>
          <p:cNvPr id="15" name="Прямоугольник 14">
            <a:extLst>
              <a:ext uri="{FF2B5EF4-FFF2-40B4-BE49-F238E27FC236}">
                <a16:creationId xmlns:a16="http://schemas.microsoft.com/office/drawing/2014/main" id="{FE471B6F-2EEE-372B-F5A3-F8D5BBFB65EB}"/>
              </a:ext>
            </a:extLst>
          </p:cNvPr>
          <p:cNvSpPr/>
          <p:nvPr/>
        </p:nvSpPr>
        <p:spPr>
          <a:xfrm>
            <a:off x="6224953" y="1708653"/>
            <a:ext cx="5404339"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600" dirty="0">
                <a:latin typeface="Times New Roman" panose="02020603050405020304" pitchFamily="18" charset="0"/>
                <a:cs typeface="Times New Roman" panose="02020603050405020304" pitchFamily="18" charset="0"/>
              </a:rPr>
              <a:t>Манфаатдор томонларнинг мунтазам ҳамкорлигини таъминланг.</a:t>
            </a:r>
          </a:p>
        </p:txBody>
      </p:sp>
      <p:sp>
        <p:nvSpPr>
          <p:cNvPr id="16" name="Прямоугольник 15">
            <a:extLst>
              <a:ext uri="{FF2B5EF4-FFF2-40B4-BE49-F238E27FC236}">
                <a16:creationId xmlns:a16="http://schemas.microsoft.com/office/drawing/2014/main" id="{A30A36CE-ACD6-3C4F-0366-53CB317FBA45}"/>
              </a:ext>
            </a:extLst>
          </p:cNvPr>
          <p:cNvSpPr/>
          <p:nvPr/>
        </p:nvSpPr>
        <p:spPr>
          <a:xfrm>
            <a:off x="562706" y="2502901"/>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Амалга ошириш гуруҳига керак бўлган ҳамма нарсани беринг ва уларга мақсадларга эришишига ишонинг.</a:t>
            </a:r>
          </a:p>
        </p:txBody>
      </p:sp>
      <p:sp>
        <p:nvSpPr>
          <p:cNvPr id="18" name="Прямоугольник 17">
            <a:extLst>
              <a:ext uri="{FF2B5EF4-FFF2-40B4-BE49-F238E27FC236}">
                <a16:creationId xmlns:a16="http://schemas.microsoft.com/office/drawing/2014/main" id="{02DB0541-0888-433B-D813-46AF0A694521}"/>
              </a:ext>
            </a:extLst>
          </p:cNvPr>
          <p:cNvSpPr/>
          <p:nvPr/>
        </p:nvSpPr>
        <p:spPr>
          <a:xfrm>
            <a:off x="6224953" y="2502901"/>
            <a:ext cx="5404339"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600" dirty="0">
                <a:latin typeface="Times New Roman" panose="02020603050405020304" pitchFamily="18" charset="0"/>
                <a:cs typeface="Times New Roman" panose="02020603050405020304" pitchFamily="18" charset="0"/>
              </a:rPr>
              <a:t>Лойиҳанинг муваффақиятида юзма-юз суҳбатлар катта рол ўйнайди.</a:t>
            </a:r>
          </a:p>
        </p:txBody>
      </p:sp>
      <p:sp>
        <p:nvSpPr>
          <p:cNvPr id="19" name="Прямоугольник 18">
            <a:extLst>
              <a:ext uri="{FF2B5EF4-FFF2-40B4-BE49-F238E27FC236}">
                <a16:creationId xmlns:a16="http://schemas.microsoft.com/office/drawing/2014/main" id="{58675772-90F9-7114-F389-A9D809CD045D}"/>
              </a:ext>
            </a:extLst>
          </p:cNvPr>
          <p:cNvSpPr/>
          <p:nvPr/>
        </p:nvSpPr>
        <p:spPr>
          <a:xfrm>
            <a:off x="562706" y="3297149"/>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Ишлаётган маҳсулот/хизматдан тараққиётнинг якуний ўлчови сифатида фойдаланинг.</a:t>
            </a:r>
          </a:p>
        </p:txBody>
      </p:sp>
      <p:sp>
        <p:nvSpPr>
          <p:cNvPr id="21" name="Прямоугольник 20">
            <a:extLst>
              <a:ext uri="{FF2B5EF4-FFF2-40B4-BE49-F238E27FC236}">
                <a16:creationId xmlns:a16="http://schemas.microsoft.com/office/drawing/2014/main" id="{987CF242-2C5B-EBCF-841B-399C89206BC7}"/>
              </a:ext>
            </a:extLst>
          </p:cNvPr>
          <p:cNvSpPr/>
          <p:nvPr/>
        </p:nvSpPr>
        <p:spPr>
          <a:xfrm>
            <a:off x="6224953" y="3297149"/>
            <a:ext cx="5404339" cy="65832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600" dirty="0">
                <a:latin typeface="Times New Roman" panose="02020603050405020304" pitchFamily="18" charset="0"/>
                <a:cs typeface="Times New Roman" panose="02020603050405020304" pitchFamily="18" charset="0"/>
              </a:rPr>
              <a:t>Барқарор ривожланишни таъминлаш учун доимий суръатни сақланг.</a:t>
            </a:r>
          </a:p>
        </p:txBody>
      </p:sp>
      <p:sp>
        <p:nvSpPr>
          <p:cNvPr id="2" name="Прямоугольник 1">
            <a:extLst>
              <a:ext uri="{FF2B5EF4-FFF2-40B4-BE49-F238E27FC236}">
                <a16:creationId xmlns:a16="http://schemas.microsoft.com/office/drawing/2014/main" id="{EEC9C072-CEC6-B622-9723-F013EA6FD9F9}"/>
              </a:ext>
            </a:extLst>
          </p:cNvPr>
          <p:cNvSpPr/>
          <p:nvPr/>
        </p:nvSpPr>
        <p:spPr>
          <a:xfrm>
            <a:off x="562706" y="4091397"/>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Техник мукаммалликка ва муносиб дизайнга эътибор беринг.</a:t>
            </a:r>
          </a:p>
        </p:txBody>
      </p:sp>
      <p:sp>
        <p:nvSpPr>
          <p:cNvPr id="3" name="Прямоугольник 2">
            <a:extLst>
              <a:ext uri="{FF2B5EF4-FFF2-40B4-BE49-F238E27FC236}">
                <a16:creationId xmlns:a16="http://schemas.microsoft.com/office/drawing/2014/main" id="{EDD9FDF0-B3AA-16A4-377B-80309B513A4D}"/>
              </a:ext>
            </a:extLst>
          </p:cNvPr>
          <p:cNvSpPr/>
          <p:nvPr/>
        </p:nvSpPr>
        <p:spPr>
          <a:xfrm>
            <a:off x="6224953" y="4091397"/>
            <a:ext cx="5404339" cy="375095"/>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1600" dirty="0">
                <a:latin typeface="Times New Roman" panose="02020603050405020304" pitchFamily="18" charset="0"/>
                <a:cs typeface="Times New Roman" panose="02020603050405020304" pitchFamily="18" charset="0"/>
              </a:rPr>
              <a:t>Мақсад сифатида соддаликни сақланг.</a:t>
            </a:r>
          </a:p>
        </p:txBody>
      </p:sp>
      <p:sp>
        <p:nvSpPr>
          <p:cNvPr id="4" name="Прямоугольник 3">
            <a:extLst>
              <a:ext uri="{FF2B5EF4-FFF2-40B4-BE49-F238E27FC236}">
                <a16:creationId xmlns:a16="http://schemas.microsoft.com/office/drawing/2014/main" id="{9C64D4AC-1552-F927-7DB4-4A79653B1B47}"/>
              </a:ext>
            </a:extLst>
          </p:cNvPr>
          <p:cNvSpPr/>
          <p:nvPr/>
        </p:nvSpPr>
        <p:spPr>
          <a:xfrm>
            <a:off x="562706" y="4885645"/>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Энг яхши архитектура, талаблар ва дизайнни олиш учун жамоаларни ўз-ўзидан ташкил қилинг.</a:t>
            </a:r>
          </a:p>
        </p:txBody>
      </p:sp>
      <p:sp>
        <p:nvSpPr>
          <p:cNvPr id="5" name="Прямоугольник 4">
            <a:extLst>
              <a:ext uri="{FF2B5EF4-FFF2-40B4-BE49-F238E27FC236}">
                <a16:creationId xmlns:a16="http://schemas.microsoft.com/office/drawing/2014/main" id="{55AC5A08-EC32-EC35-48F9-43C2BFBF00DD}"/>
              </a:ext>
            </a:extLst>
          </p:cNvPr>
          <p:cNvSpPr/>
          <p:nvPr/>
        </p:nvSpPr>
        <p:spPr>
          <a:xfrm>
            <a:off x="562706" y="5679893"/>
            <a:ext cx="5404339" cy="65832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1600" dirty="0">
                <a:latin typeface="Times New Roman" panose="02020603050405020304" pitchFamily="18" charset="0"/>
                <a:cs typeface="Times New Roman" panose="02020603050405020304" pitchFamily="18" charset="0"/>
              </a:rPr>
              <a:t>Самарадорликни ошириш учун жамоанинг хатти-ҳаракатларини мунтазам равишда созланг.</a:t>
            </a:r>
          </a:p>
        </p:txBody>
      </p:sp>
    </p:spTree>
    <p:extLst>
      <p:ext uri="{BB962C8B-B14F-4D97-AF65-F5344CB8AC3E}">
        <p14:creationId xmlns:p14="http://schemas.microsoft.com/office/powerpoint/2010/main" val="51540340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576754" y="726828"/>
            <a:ext cx="9038492" cy="691662"/>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АГИЛЕ МЕТОДОЛОГИЯСИНИНГ АФЗАЛЛИКЛАРИ</a:t>
            </a:r>
            <a:endParaRPr lang="en-US" sz="2400" b="1"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56846" y="1750534"/>
            <a:ext cx="11084169" cy="2587001"/>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Агиле СМБ учун жуда мос келади, чунки қанча одам кам бўлса, тезликни ушлаб туриш ва ўзгаришларни қабул қилиш шунчалик осон бўлади. Бу, шунингдек, муваффақияциз мантрада ишлайдиган стартаплар учун лойиҳаларни бошқариш учун жуда яхши ишлайди. Агиле методологияси тезкор дастурий таъминотни жойлаштириш орқали мижозга қийматни тезроқ етказиб беради. Ресурсларни исроф қилиш камроқ бўлади, чунки вазифалар доимо долзарбдир.</a:t>
            </a:r>
          </a:p>
        </p:txBody>
      </p:sp>
    </p:spTree>
    <p:extLst>
      <p:ext uri="{BB962C8B-B14F-4D97-AF65-F5344CB8AC3E}">
        <p14:creationId xmlns:p14="http://schemas.microsoft.com/office/powerpoint/2010/main" val="410654499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576754" y="234459"/>
            <a:ext cx="9038492" cy="53926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АГИЛЕ РАМКАЛАР</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53915" y="1066800"/>
            <a:ext cx="11084169" cy="1324709"/>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бошқаришнинг тезкор услуби кенг доирадаги рамкаларни қўллаб-қувватлайди. Экстремал дастурлаш каби бир нечта рамкалар амалиётларга, Скрум ва Канбан каби бошқа тезкор рамкалар эса иш оқимини бошқаришга қаратилган.</a:t>
            </a:r>
          </a:p>
        </p:txBody>
      </p:sp>
      <p:sp>
        <p:nvSpPr>
          <p:cNvPr id="3" name="Прямоугольник: скругленные углы 2">
            <a:extLst>
              <a:ext uri="{FF2B5EF4-FFF2-40B4-BE49-F238E27FC236}">
                <a16:creationId xmlns:a16="http://schemas.microsoft.com/office/drawing/2014/main" id="{83F2C61A-09F2-5079-7B9A-9C7DD561877B}"/>
              </a:ext>
            </a:extLst>
          </p:cNvPr>
          <p:cNvSpPr/>
          <p:nvPr/>
        </p:nvSpPr>
        <p:spPr>
          <a:xfrm>
            <a:off x="1318845" y="2684586"/>
            <a:ext cx="6734909" cy="8675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ҚУЙИДА МАШҲУР АГИЛЕ РАМКАЛАР РЎЙХАТИ КЕЛТИРИЛГАН:</a:t>
            </a:r>
          </a:p>
        </p:txBody>
      </p:sp>
      <p:sp>
        <p:nvSpPr>
          <p:cNvPr id="5" name="Прямоугольник: скругленные углы 4">
            <a:extLst>
              <a:ext uri="{FF2B5EF4-FFF2-40B4-BE49-F238E27FC236}">
                <a16:creationId xmlns:a16="http://schemas.microsoft.com/office/drawing/2014/main" id="{A6688EC0-EDD1-2DAA-FFFC-50B69D674B99}"/>
              </a:ext>
            </a:extLst>
          </p:cNvPr>
          <p:cNvSpPr/>
          <p:nvPr/>
        </p:nvSpPr>
        <p:spPr>
          <a:xfrm>
            <a:off x="553915" y="3845169"/>
            <a:ext cx="8414240" cy="2567354"/>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Динамик тизимларни ишлаб чиқиш усули (ДТИЧУ)</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Экстремал дастурлаш (ЭД)</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Хусусиятларга асосланган ишлаб чиқиш (ХАИЧ)</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Канбан лойиҳа бошқаруви асоси</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Скрум Лойиҳани бошқариш рамкаси</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Кристал усуллари</a:t>
            </a:r>
          </a:p>
        </p:txBody>
      </p:sp>
    </p:spTree>
    <p:extLst>
      <p:ext uri="{BB962C8B-B14F-4D97-AF65-F5344CB8AC3E}">
        <p14:creationId xmlns:p14="http://schemas.microsoft.com/office/powerpoint/2010/main" val="198511869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F20601F-9541-B622-3FB4-E29A8D779BB5}"/>
              </a:ext>
            </a:extLst>
          </p:cNvPr>
          <p:cNvSpPr/>
          <p:nvPr/>
        </p:nvSpPr>
        <p:spPr>
          <a:xfrm>
            <a:off x="257908" y="298004"/>
            <a:ext cx="11676184" cy="2199011"/>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Агиле ҳамма учун эмас</a:t>
            </a:r>
          </a:p>
          <a:p>
            <a:pPr algn="ctr"/>
            <a:r>
              <a:rPr lang="uz-Cyrl-UZ" sz="2200" dirty="0">
                <a:latin typeface="Times New Roman" panose="02020603050405020304" pitchFamily="18" charset="0"/>
                <a:cs typeface="Times New Roman" panose="02020603050405020304" pitchFamily="18" charset="0"/>
              </a:rPr>
              <a:t>Агиле-нинг ўта мослашувчан ёндашуви уни жозибали кўрсатса-да, у барча лойиҳалар билан яхши ишламайди. Мисол учун, маркетинг агентлиги ҳеч қачон тезкор усулни қўллай олмайди, чунки мижозлар жуда кўп такрорлаш ва қайта кўриб чиқишни талаб қиладиган ярим пишган маркетинг ғояларига қизиқмаслиги мумкин. Бундай ҳолда, иш босқичлари мавжуд эмас, фақат етказиб бериладиган нарсалар муҳимдир.</a:t>
            </a:r>
          </a:p>
        </p:txBody>
      </p:sp>
      <p:sp>
        <p:nvSpPr>
          <p:cNvPr id="4" name="Прямоугольник 3">
            <a:extLst>
              <a:ext uri="{FF2B5EF4-FFF2-40B4-BE49-F238E27FC236}">
                <a16:creationId xmlns:a16="http://schemas.microsoft.com/office/drawing/2014/main" id="{B6FF0D6C-2091-0874-54B4-AB9F912A2C9B}"/>
              </a:ext>
            </a:extLst>
          </p:cNvPr>
          <p:cNvSpPr/>
          <p:nvPr/>
        </p:nvSpPr>
        <p:spPr>
          <a:xfrm>
            <a:off x="257908" y="2698771"/>
            <a:ext cx="11676184" cy="1460457"/>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Агиле методологияси бир қатор афзалликларга эга бўлса-да, унинг камчиликлари ҳам бор. Ушбу ёндашув ҳужжатларга унчалик аҳамият бермаганлиги сабабли, янги жамоа аъзоларини тезлаштириш жуда қийин. Тараққиёт бир неча цикллар давомида содир бўлганлиги сабабли, уни ўлчаш шаршарага яқинлашиш билан солиштирганда анча қийин.</a:t>
            </a:r>
          </a:p>
        </p:txBody>
      </p:sp>
      <p:sp>
        <p:nvSpPr>
          <p:cNvPr id="6" name="Прямоугольник 5">
            <a:extLst>
              <a:ext uri="{FF2B5EF4-FFF2-40B4-BE49-F238E27FC236}">
                <a16:creationId xmlns:a16="http://schemas.microsoft.com/office/drawing/2014/main" id="{5B368EE9-CB7B-4E70-3067-D9AC9CBEA9D0}"/>
              </a:ext>
            </a:extLst>
          </p:cNvPr>
          <p:cNvSpPr/>
          <p:nvPr/>
        </p:nvSpPr>
        <p:spPr>
          <a:xfrm>
            <a:off x="257908" y="4360984"/>
            <a:ext cx="8253046" cy="1559169"/>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бошқарувида доимий мулоқотга бўлган эҳтиёж ҳар кимдан кўпроқ вақт ва куч талаб қилади. Аниқ якун йўқлиги сабабли, лойиҳалар абадий ва абадий давом этиши мумкин. Кўламнинг ўзгариши ва тартибсизликни бошдан кечириш эҳтимоли юқори.</a:t>
            </a:r>
          </a:p>
        </p:txBody>
      </p:sp>
    </p:spTree>
    <p:extLst>
      <p:ext uri="{BB962C8B-B14F-4D97-AF65-F5344CB8AC3E}">
        <p14:creationId xmlns:p14="http://schemas.microsoft.com/office/powerpoint/2010/main" val="325821591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9DC6F1-6518-73E5-C3F2-18C99FE3A426}"/>
              </a:ext>
            </a:extLst>
          </p:cNvPr>
          <p:cNvSpPr txBox="1"/>
          <p:nvPr/>
        </p:nvSpPr>
        <p:spPr>
          <a:xfrm>
            <a:off x="351691" y="474345"/>
            <a:ext cx="11476893"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Агиле методологияси билан боғлиқ муаммолардан бири шундаки, ҳамма нарса билимли тахминдир. Сизнинг муддатларингиз қийин ва тез эмас ва сизнинг бюджетингиз ҳам эмас. Вақт ўтиши билан сиз баъзи стратегияларни қайта кўриб чиқишингиз, муддатларни ўзгартиришингиз ёки ҳатто манфаатдор томонлардан қўшимча ресурсларни сўрашингиз керак бўлиши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Агиле-дан қачон фойдаланиш керак</a:t>
            </a:r>
          </a:p>
          <a:p>
            <a:pPr algn="ctr"/>
            <a:r>
              <a:rPr lang="uz-Cyrl-UZ" sz="2400" dirty="0">
                <a:latin typeface="Times New Roman" panose="02020603050405020304" pitchFamily="18" charset="0"/>
                <a:cs typeface="Times New Roman" panose="02020603050405020304" pitchFamily="18" charset="0"/>
              </a:rPr>
              <a:t>Бу методология ижодий жамоалар каби қаттиқ ресурслар ва тармоқли кенглиги билан ишлайдиганлар учун яхши танлов бўлмаслиги мумкин.</a:t>
            </a:r>
          </a:p>
        </p:txBody>
      </p:sp>
      <p:sp>
        <p:nvSpPr>
          <p:cNvPr id="5" name="TextBox 4">
            <a:extLst>
              <a:ext uri="{FF2B5EF4-FFF2-40B4-BE49-F238E27FC236}">
                <a16:creationId xmlns:a16="http://schemas.microsoft.com/office/drawing/2014/main" id="{096A5957-B33B-0987-8450-72C57EE6F7E6}"/>
              </a:ext>
            </a:extLst>
          </p:cNvPr>
          <p:cNvSpPr txBox="1"/>
          <p:nvPr/>
        </p:nvSpPr>
        <p:spPr>
          <a:xfrm>
            <a:off x="351691" y="4075331"/>
            <a:ext cx="8323386" cy="2462213"/>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Ушбу стратегия доимий мулоқотни талаб қилади, шунинг учун лойиҳа менежерлари нотўғри бўлган нарсаларни тузатишга қодир. Агар сиз чаққонликдан фойдаланадиган жамоада бўлсангиз, жараёнлар ишламаётган ёки яхшироқ бўлиши мумкин бўлган пайтда гапириш учун ҳам жавобгарсиз. Агиле тизимлар ишлаб чиқариш ва инвентаризация асосида ишлайди, шунинг учун сиз турғун компонентлар ёки амалиётлардан воз кечишингиз керак.</a:t>
            </a:r>
          </a:p>
        </p:txBody>
      </p:sp>
    </p:spTree>
    <p:extLst>
      <p:ext uri="{BB962C8B-B14F-4D97-AF65-F5344CB8AC3E}">
        <p14:creationId xmlns:p14="http://schemas.microsoft.com/office/powerpoint/2010/main" val="325215372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576754" y="726828"/>
            <a:ext cx="9038492" cy="691662"/>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10. Гибрид (</a:t>
            </a:r>
            <a:r>
              <a:rPr lang="en-US" sz="2800" b="1" dirty="0">
                <a:latin typeface="Times New Roman" panose="02020603050405020304" pitchFamily="18" charset="0"/>
                <a:cs typeface="Times New Roman" panose="02020603050405020304" pitchFamily="18" charset="0"/>
              </a:rPr>
              <a:t>Hybrid)</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56846" y="1750535"/>
            <a:ext cx="11084169" cy="2059466"/>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dirty="0">
                <a:latin typeface="Times New Roman" panose="02020603050405020304" pitchFamily="18" charset="0"/>
                <a:cs typeface="Times New Roman" panose="02020603050405020304" pitchFamily="18" charset="0"/>
              </a:rPr>
              <a:t>Гибрид методология шаршара ва чаққонликнинг комбинациясига ишора қилади. Ушбу стратегия кўп ишларни олд юклашдан иборат. Кучли таҳлил ва муаммони аниқлашга эътибор қаратилади.</a:t>
            </a:r>
          </a:p>
        </p:txBody>
      </p:sp>
    </p:spTree>
    <p:extLst>
      <p:ext uri="{BB962C8B-B14F-4D97-AF65-F5344CB8AC3E}">
        <p14:creationId xmlns:p14="http://schemas.microsoft.com/office/powerpoint/2010/main" val="1114546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99A2C5-8354-B3D2-2536-2FF9375FEBDF}"/>
              </a:ext>
            </a:extLst>
          </p:cNvPr>
          <p:cNvSpPr txBox="1"/>
          <p:nvPr/>
        </p:nvSpPr>
        <p:spPr>
          <a:xfrm>
            <a:off x="381000" y="458774"/>
            <a:ext cx="11430000" cy="4524315"/>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Муаммо қайд этилгандан сўнг, гибрид тезкор иш оқимига айланади. Баъзи мутахассислар гибрид ёндашувни “структурали тезкор” деб аташади.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Гибрид лойиҳага киришдан олдин жамоалардан вақт ажратишни талаб қилади. Бу жамоаларга лойиҳани бошқариш тизимининг биринчи босқичида лойиҳа эҳтиёжлари билан мувофиқлигини сақлаб қолиш имконини беради, лекин лойиҳанинг кейинги босқичларида мослашувчан бўлади.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Гибрид лойиҳалар мослашувчанлигича қолган ҳолда тузилган. Лойиҳанинг муаммолари олдиндан белгиланиши мумкин, аммо фойдали итерациялар доимий равишда қўшилиши мумкин. Бу жамоаларни бир нечта ўзгаришларни амалга ошириш учун лойиҳаларни бутунлай қайта бошлашдан сақлайди.</a:t>
            </a:r>
          </a:p>
        </p:txBody>
      </p:sp>
    </p:spTree>
    <p:extLst>
      <p:ext uri="{BB962C8B-B14F-4D97-AF65-F5344CB8AC3E}">
        <p14:creationId xmlns:p14="http://schemas.microsoft.com/office/powerpoint/2010/main" val="349674639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5BE1392D-8EFC-654B-4F55-0A5ADCB842E0}"/>
              </a:ext>
            </a:extLst>
          </p:cNvPr>
          <p:cNvSpPr/>
          <p:nvPr/>
        </p:nvSpPr>
        <p:spPr>
          <a:xfrm>
            <a:off x="4196861" y="679936"/>
            <a:ext cx="7573107" cy="247356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Баъзилар учун бу стратегия муросага ўхшайди. У тўлиқ тузилган ёки бутунлай эркин шаклга эга эмас. Бу ёндашув одатда нима истаётганини биладиган, лекин у эрга қандай боришни 100 фоиз аниқ билмайдиган жамоалар учун яхши танловдир.</a:t>
            </a:r>
            <a:endParaRPr lang="ru-RU" sz="2400" dirty="0"/>
          </a:p>
        </p:txBody>
      </p:sp>
      <p:sp>
        <p:nvSpPr>
          <p:cNvPr id="4" name="Прямоугольник: скругленные углы 3">
            <a:extLst>
              <a:ext uri="{FF2B5EF4-FFF2-40B4-BE49-F238E27FC236}">
                <a16:creationId xmlns:a16="http://schemas.microsoft.com/office/drawing/2014/main" id="{C020DF61-28EF-B8A4-CEFE-5802EB43C37C}"/>
              </a:ext>
            </a:extLst>
          </p:cNvPr>
          <p:cNvSpPr/>
          <p:nvPr/>
        </p:nvSpPr>
        <p:spPr>
          <a:xfrm>
            <a:off x="422032" y="3446582"/>
            <a:ext cx="8217876" cy="247356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Гибридни қачон ишлатиш керак</a:t>
            </a:r>
          </a:p>
          <a:p>
            <a:pPr algn="ctr"/>
            <a:r>
              <a:rPr lang="uz-Cyrl-UZ" sz="2400" dirty="0">
                <a:latin typeface="Times New Roman" panose="02020603050405020304" pitchFamily="18" charset="0"/>
                <a:cs typeface="Times New Roman" panose="02020603050405020304" pitchFamily="18" charset="0"/>
              </a:rPr>
              <a:t>Бу ёндашув одатда нима истаётганини биладиган, лекин у эрга қандай боришни 100 фоиз аниқ билмайдиган жамоалар учун яхши танловдир. Ушбу ёндашув аниқ бюджетга эга бўлган жамоалар учун ҳам самарали бўлиб, чуқурликдан чиқмасдан такрорлаши мумкин.</a:t>
            </a:r>
          </a:p>
        </p:txBody>
      </p:sp>
    </p:spTree>
    <p:extLst>
      <p:ext uri="{BB962C8B-B14F-4D97-AF65-F5344CB8AC3E}">
        <p14:creationId xmlns:p14="http://schemas.microsoft.com/office/powerpoint/2010/main" val="412957356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576754" y="363413"/>
            <a:ext cx="9038492" cy="550987"/>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800" b="1" dirty="0">
                <a:latin typeface="Times New Roman" panose="02020603050405020304" pitchFamily="18" charset="0"/>
                <a:cs typeface="Times New Roman" panose="02020603050405020304" pitchFamily="18" charset="0"/>
              </a:rPr>
              <a:t>11. PRiSM</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2356338" y="1199547"/>
            <a:ext cx="9401907" cy="279802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dirty="0">
                <a:latin typeface="Times New Roman" panose="02020603050405020304" pitchFamily="18" charset="0"/>
                <a:cs typeface="Times New Roman" panose="02020603050405020304" pitchFamily="18" charset="0"/>
              </a:rPr>
              <a:t>PRiSM (Projects integrating Sustainable Methods) - </a:t>
            </a:r>
            <a:r>
              <a:rPr lang="uz-Cyrl-UZ" sz="2400" dirty="0">
                <a:latin typeface="Times New Roman" panose="02020603050405020304" pitchFamily="18" charset="0"/>
                <a:cs typeface="Times New Roman" panose="02020603050405020304" pitchFamily="18" charset="0"/>
              </a:rPr>
              <a:t>бу Барқарор усулларни бирлаштирувчи лойиҳаларни ифодаловчи қисқартма. </a:t>
            </a:r>
            <a:r>
              <a:rPr lang="en-US" sz="2400" dirty="0">
                <a:latin typeface="Times New Roman" panose="02020603050405020304" pitchFamily="18" charset="0"/>
                <a:cs typeface="Times New Roman" panose="02020603050405020304" pitchFamily="18" charset="0"/>
              </a:rPr>
              <a:t>PRiSM </a:t>
            </a:r>
            <a:r>
              <a:rPr lang="uz-Cyrl-UZ" sz="2400" dirty="0">
                <a:latin typeface="Times New Roman" panose="02020603050405020304" pitchFamily="18" charset="0"/>
                <a:cs typeface="Times New Roman" panose="02020603050405020304" pitchFamily="18" charset="0"/>
              </a:rPr>
              <a:t>ёндашуви лойиҳанинг атроф-муҳитга қандай таъсир қилиши ва таъсир қилишига алоҳида эътибор қаратади. Дастлаб </a:t>
            </a:r>
            <a:r>
              <a:rPr lang="en-US" sz="2400" dirty="0">
                <a:latin typeface="Times New Roman" panose="02020603050405020304" pitchFamily="18" charset="0"/>
                <a:cs typeface="Times New Roman" panose="02020603050405020304" pitchFamily="18" charset="0"/>
              </a:rPr>
              <a:t>Green Project Management (GPM) </a:t>
            </a:r>
            <a:r>
              <a:rPr lang="uz-Cyrl-UZ" sz="2400" dirty="0">
                <a:latin typeface="Times New Roman" panose="02020603050405020304" pitchFamily="18" charset="0"/>
                <a:cs typeface="Times New Roman" panose="02020603050405020304" pitchFamily="18" charset="0"/>
              </a:rPr>
              <a:t>томонидан ишлаб чиқилган ушбу методология яшил фокус ва умумий ресурсларни максимал даражада ошириш учун мукофотларга эришди.</a:t>
            </a:r>
          </a:p>
        </p:txBody>
      </p:sp>
      <p:sp>
        <p:nvSpPr>
          <p:cNvPr id="3" name="Прямоугольник: скругленные углы 2">
            <a:extLst>
              <a:ext uri="{FF2B5EF4-FFF2-40B4-BE49-F238E27FC236}">
                <a16:creationId xmlns:a16="http://schemas.microsoft.com/office/drawing/2014/main" id="{F20C98E0-1450-7DB2-E959-5D338A2F21F9}"/>
              </a:ext>
            </a:extLst>
          </p:cNvPr>
          <p:cNvSpPr/>
          <p:nvPr/>
        </p:nvSpPr>
        <p:spPr>
          <a:xfrm>
            <a:off x="433756" y="4372708"/>
            <a:ext cx="8464060" cy="2239108"/>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400" dirty="0">
                <a:latin typeface="Times New Roman" panose="02020603050405020304" pitchFamily="18" charset="0"/>
                <a:cs typeface="Times New Roman" panose="02020603050405020304" pitchFamily="18" charset="0"/>
              </a:rPr>
              <a:t>PRiSM </a:t>
            </a:r>
            <a:r>
              <a:rPr lang="uz-Cyrl-UZ" sz="2400" dirty="0">
                <a:latin typeface="Times New Roman" panose="02020603050405020304" pitchFamily="18" charset="0"/>
                <a:cs typeface="Times New Roman" panose="02020603050405020304" pitchFamily="18" charset="0"/>
              </a:rPr>
              <a:t>стратегияси одамларни нафақат лойиҳанинг ҳаёт айланишини кўриб чиқишга, балки ундан кейинги таъсирлар ҳақида ҳам ўйлашга чақиради</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PRiSM </a:t>
            </a:r>
            <a:r>
              <a:rPr lang="uz-Cyrl-UZ" sz="2400" dirty="0">
                <a:latin typeface="Times New Roman" panose="02020603050405020304" pitchFamily="18" charset="0"/>
                <a:cs typeface="Times New Roman" panose="02020603050405020304" pitchFamily="18" charset="0"/>
              </a:rPr>
              <a:t>методологияси атроф-муҳитни муҳофаза қилиш ва яшил ҳисоблашни биринчи ўринга қўядиган жамоаларда кўпроқ қўлланилади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1643676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2177561" y="339966"/>
            <a:ext cx="7836877" cy="69166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800" b="1" dirty="0">
                <a:latin typeface="Times New Roman" panose="02020603050405020304" pitchFamily="18" charset="0"/>
                <a:cs typeface="Times New Roman" panose="02020603050405020304" pitchFamily="18" charset="0"/>
              </a:rPr>
              <a:t>PRiSM </a:t>
            </a:r>
            <a:r>
              <a:rPr lang="uz-Cyrl-UZ" sz="2800" b="1" dirty="0">
                <a:latin typeface="Times New Roman" panose="02020603050405020304" pitchFamily="18" charset="0"/>
                <a:cs typeface="Times New Roman" panose="02020603050405020304" pitchFamily="18" charset="0"/>
              </a:rPr>
              <a:t>дан қачон фойдаланиш керак</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53914" y="1246441"/>
            <a:ext cx="11084169" cy="3173159"/>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Агар сизнинг бизнесингиз яшил келажакка интилса, </a:t>
            </a:r>
            <a:r>
              <a:rPr lang="en-US" sz="2800" dirty="0">
                <a:latin typeface="Times New Roman" panose="02020603050405020304" pitchFamily="18" charset="0"/>
                <a:cs typeface="Times New Roman" panose="02020603050405020304" pitchFamily="18" charset="0"/>
              </a:rPr>
              <a:t>PRiSM </a:t>
            </a:r>
            <a:r>
              <a:rPr lang="uz-Cyrl-UZ" sz="2800" dirty="0">
                <a:latin typeface="Times New Roman" panose="02020603050405020304" pitchFamily="18" charset="0"/>
                <a:cs typeface="Times New Roman" panose="02020603050405020304" pitchFamily="18" charset="0"/>
              </a:rPr>
              <a:t>сизнинг парда чақирувингиз бўлиши керак. </a:t>
            </a:r>
            <a:r>
              <a:rPr lang="en-US" sz="2800" dirty="0">
                <a:latin typeface="Times New Roman" panose="02020603050405020304" pitchFamily="18" charset="0"/>
                <a:cs typeface="Times New Roman" panose="02020603050405020304" pitchFamily="18" charset="0"/>
              </a:rPr>
              <a:t>PRiSM </a:t>
            </a:r>
            <a:r>
              <a:rPr lang="uz-Cyrl-UZ" sz="2800" dirty="0">
                <a:latin typeface="Times New Roman" panose="02020603050405020304" pitchFamily="18" charset="0"/>
                <a:cs typeface="Times New Roman" panose="02020603050405020304" pitchFamily="18" charset="0"/>
              </a:rPr>
              <a:t>маҳсулотингизнинг ҳаёт айланиш жараёнининг ҳар бир потенциал бурчагидан фойда олади ва барқарор натижаларни стратегиясини ишлаб чиқади. У ижтимоий-иқтисодий ва экологик фаровонлик амалиётларига амал қилади. Бу бир кун келиб, дунё янада яшил, соғлом ва камроқ тутунли жойга айланади, деган ваъдани таъминлайди.</a:t>
            </a:r>
          </a:p>
        </p:txBody>
      </p:sp>
    </p:spTree>
    <p:extLst>
      <p:ext uri="{BB962C8B-B14F-4D97-AF65-F5344CB8AC3E}">
        <p14:creationId xmlns:p14="http://schemas.microsoft.com/office/powerpoint/2010/main" val="367984151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2177561" y="339966"/>
            <a:ext cx="7836877" cy="69166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800" b="1" dirty="0">
                <a:latin typeface="Times New Roman" panose="02020603050405020304" pitchFamily="18" charset="0"/>
                <a:cs typeface="Times New Roman" panose="02020603050405020304" pitchFamily="18" charset="0"/>
              </a:rPr>
              <a:t>12. PRINCE2</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2883877" y="1246442"/>
            <a:ext cx="8754206" cy="251666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400" dirty="0">
                <a:latin typeface="Times New Roman" panose="02020603050405020304" pitchFamily="18" charset="0"/>
                <a:cs typeface="Times New Roman" panose="02020603050405020304" pitchFamily="18" charset="0"/>
              </a:rPr>
              <a:t>PRINCE2 – “</a:t>
            </a:r>
            <a:r>
              <a:rPr lang="uz-Cyrl-UZ" sz="2400" dirty="0">
                <a:latin typeface="Times New Roman" panose="02020603050405020304" pitchFamily="18" charset="0"/>
                <a:cs typeface="Times New Roman" panose="02020603050405020304" pitchFamily="18" charset="0"/>
              </a:rPr>
              <a:t>Назорат қилинадиган муҳитдаги лойиҳалар”нинг қисқартмаси. (Лойиҳа бошқарувида КЎП атамалар мавжуд - қисқартмалар керак!) Бу методология, қизиқки, Буюк Британиядаги ҳукумат амалдорлари учун ишлаб чиқилган ва кўпинча фойдаланилган. Энди у кенгроқ тарқалган ва бошқа Европа мамлакатларига, шунингдек, Австралияга тарқалди.</a:t>
            </a:r>
          </a:p>
        </p:txBody>
      </p:sp>
      <p:sp>
        <p:nvSpPr>
          <p:cNvPr id="3" name="Прямоугольник: скругленные углы 2">
            <a:extLst>
              <a:ext uri="{FF2B5EF4-FFF2-40B4-BE49-F238E27FC236}">
                <a16:creationId xmlns:a16="http://schemas.microsoft.com/office/drawing/2014/main" id="{BE359AA4-D278-EB7A-87E6-BE85B000CC13}"/>
              </a:ext>
            </a:extLst>
          </p:cNvPr>
          <p:cNvSpPr/>
          <p:nvPr/>
        </p:nvSpPr>
        <p:spPr>
          <a:xfrm>
            <a:off x="539261" y="3977922"/>
            <a:ext cx="8042031" cy="251666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400" dirty="0">
                <a:latin typeface="Times New Roman" panose="02020603050405020304" pitchFamily="18" charset="0"/>
                <a:cs typeface="Times New Roman" panose="02020603050405020304" pitchFamily="18" charset="0"/>
              </a:rPr>
              <a:t>PRINCE2 </a:t>
            </a:r>
            <a:r>
              <a:rPr lang="uz-Cyrl-UZ" sz="2400" dirty="0">
                <a:latin typeface="Times New Roman" panose="02020603050405020304" pitchFamily="18" charset="0"/>
                <a:cs typeface="Times New Roman" panose="02020603050405020304" pitchFamily="18" charset="0"/>
              </a:rPr>
              <a:t>фойдаланувчилардан лойиҳаларни кичикроқ, қулайроқ босқичларга ажратишни талаб қилади. Бу Буюк Британиядаги ахборот тизимлари лойиҳалари учун стандарт методология</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PRINCE2 </a:t>
            </a:r>
            <a:r>
              <a:rPr lang="uz-Cyrl-UZ" sz="2400" dirty="0">
                <a:latin typeface="Times New Roman" panose="02020603050405020304" pitchFamily="18" charset="0"/>
                <a:cs typeface="Times New Roman" panose="02020603050405020304" pitchFamily="18" charset="0"/>
              </a:rPr>
              <a:t>ҳар қандай ташкилотда мос келадиган етти тамойилга эга тузилган тизимли методологиядир</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058884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2177561" y="2948353"/>
            <a:ext cx="7836877" cy="69166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US" sz="2800" b="1" dirty="0">
                <a:latin typeface="Times New Roman" panose="02020603050405020304" pitchFamily="18" charset="0"/>
                <a:cs typeface="Times New Roman" panose="02020603050405020304" pitchFamily="18" charset="0"/>
              </a:rPr>
              <a:t>PRINCE2 </a:t>
            </a:r>
            <a:r>
              <a:rPr lang="ru-RU" sz="2800" b="1" dirty="0">
                <a:latin typeface="Times New Roman" panose="02020603050405020304" pitchFamily="18" charset="0"/>
                <a:cs typeface="Times New Roman" panose="02020603050405020304" pitchFamily="18" charset="0"/>
              </a:rPr>
              <a:t>дан </a:t>
            </a:r>
            <a:r>
              <a:rPr lang="uz-Cyrl-UZ" sz="2800" b="1" dirty="0">
                <a:latin typeface="Times New Roman" panose="02020603050405020304" pitchFamily="18" charset="0"/>
                <a:cs typeface="Times New Roman" panose="02020603050405020304" pitchFamily="18" charset="0"/>
              </a:rPr>
              <a:t>қачон фойдаланиш керак</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423496" y="504088"/>
            <a:ext cx="11345006" cy="207498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Шаршара усули сингари</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PRINCE2 </a:t>
            </a:r>
            <a:r>
              <a:rPr lang="uz-Cyrl-UZ" sz="2400" dirty="0">
                <a:latin typeface="Times New Roman" panose="02020603050405020304" pitchFamily="18" charset="0"/>
                <a:cs typeface="Times New Roman" panose="02020603050405020304" pitchFamily="18" charset="0"/>
              </a:rPr>
              <a:t>бошқа усуллар каби осонликча ўзгаришларга мос келмайди. Лойиҳанинг ўртасида қилинган ҳар қандай ўзгартириш деярли барча ҳужжатларни қайта ишлашни талаб қилади. Ҳужжат талаб қиладиган методология сифатида бу иш соатларини қўшиши мумкин. Лойиҳа менежерлари </a:t>
            </a:r>
            <a:r>
              <a:rPr lang="en-US" sz="2400" dirty="0">
                <a:latin typeface="Times New Roman" panose="02020603050405020304" pitchFamily="18" charset="0"/>
                <a:cs typeface="Times New Roman" panose="02020603050405020304" pitchFamily="18" charset="0"/>
              </a:rPr>
              <a:t>PRINCE2 </a:t>
            </a:r>
            <a:r>
              <a:rPr lang="uz-Cyrl-UZ" sz="2400" dirty="0">
                <a:latin typeface="Times New Roman" panose="02020603050405020304" pitchFamily="18" charset="0"/>
                <a:cs typeface="Times New Roman" panose="02020603050405020304" pitchFamily="18" charset="0"/>
              </a:rPr>
              <a:t>усулини танлашдан олдин буни ҳисобга олишлари керак</a:t>
            </a:r>
            <a:r>
              <a:rPr lang="ru-RU" sz="2400" dirty="0">
                <a:latin typeface="Times New Roman" panose="02020603050405020304" pitchFamily="18" charset="0"/>
                <a:cs typeface="Times New Roman" panose="02020603050405020304" pitchFamily="18" charset="0"/>
              </a:rPr>
              <a:t>.</a:t>
            </a:r>
          </a:p>
        </p:txBody>
      </p:sp>
      <p:sp>
        <p:nvSpPr>
          <p:cNvPr id="3" name="Прямоугольник: скругленные углы 2">
            <a:extLst>
              <a:ext uri="{FF2B5EF4-FFF2-40B4-BE49-F238E27FC236}">
                <a16:creationId xmlns:a16="http://schemas.microsoft.com/office/drawing/2014/main" id="{BE359AA4-D278-EB7A-87E6-BE85B000CC13}"/>
              </a:ext>
            </a:extLst>
          </p:cNvPr>
          <p:cNvSpPr/>
          <p:nvPr/>
        </p:nvSpPr>
        <p:spPr>
          <a:xfrm>
            <a:off x="539261" y="4009292"/>
            <a:ext cx="8499231" cy="2485296"/>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усул биринчи навбатда Буюк Британиядаги давлат лойиҳалари учун мос келади, чунки бу унинг мақсади ҳисобланади. Бироқ, у олдиндан тартибланган талабларга эга бўлган лойиҳалар учун ҳам фойдали усул бўлиши мумкин. Шунга қарамай, жуда кўп керакли ҳужжатлар билан </a:t>
            </a:r>
            <a:r>
              <a:rPr lang="en-US" sz="2400" dirty="0">
                <a:latin typeface="Times New Roman" panose="02020603050405020304" pitchFamily="18" charset="0"/>
                <a:cs typeface="Times New Roman" panose="02020603050405020304" pitchFamily="18" charset="0"/>
              </a:rPr>
              <a:t>PRINCE2 </a:t>
            </a:r>
            <a:r>
              <a:rPr lang="uz-Cyrl-UZ" sz="2400" dirty="0">
                <a:latin typeface="Times New Roman" panose="02020603050405020304" pitchFamily="18" charset="0"/>
                <a:cs typeface="Times New Roman" panose="02020603050405020304" pitchFamily="18" charset="0"/>
              </a:rPr>
              <a:t>сиз боришни хоҳлайдиган нарса эмас</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6086686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090246" y="339965"/>
            <a:ext cx="9841521" cy="980941"/>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13. </a:t>
            </a:r>
            <a:r>
              <a:rPr lang="uz-Cyrl-UZ" sz="2800" b="1" dirty="0">
                <a:latin typeface="Times New Roman" panose="02020603050405020304" pitchFamily="18" charset="0"/>
                <a:cs typeface="Times New Roman" panose="02020603050405020304" pitchFamily="18" charset="0"/>
              </a:rPr>
              <a:t>Интеграциялашган лойиҳа бошқаруви </a:t>
            </a:r>
            <a:r>
              <a:rPr lang="ru-RU" sz="2800" b="1" dirty="0">
                <a:latin typeface="Times New Roman" panose="02020603050405020304" pitchFamily="18" charset="0"/>
                <a:cs typeface="Times New Roman" panose="02020603050405020304" pitchFamily="18" charset="0"/>
              </a:rPr>
              <a:t>– ИЛБ </a:t>
            </a:r>
          </a:p>
          <a:p>
            <a:pPr algn="ctr"/>
            <a:r>
              <a:rPr lang="ru-RU" sz="2800" b="1" dirty="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Integrated project management (IPM))</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2907323" y="1705705"/>
            <a:ext cx="8754206" cy="208670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Интеграциялашган лойиҳаларни бошқаришда компаниялар ўзларининг лойиҳаларни бошқариш стратегияларини тўлиқ стандартлаштирадилар. Бу турли хил гаровларни ишлаб чиқишни ташкил қилиш учун ижодий соҳаларда айниқса долзарб стратегиядир.</a:t>
            </a:r>
          </a:p>
        </p:txBody>
      </p:sp>
      <p:sp>
        <p:nvSpPr>
          <p:cNvPr id="3" name="Прямоугольник: скругленные углы 2">
            <a:extLst>
              <a:ext uri="{FF2B5EF4-FFF2-40B4-BE49-F238E27FC236}">
                <a16:creationId xmlns:a16="http://schemas.microsoft.com/office/drawing/2014/main" id="{BE359AA4-D278-EB7A-87E6-BE85B000CC13}"/>
              </a:ext>
            </a:extLst>
          </p:cNvPr>
          <p:cNvSpPr/>
          <p:nvPr/>
        </p:nvSpPr>
        <p:spPr>
          <a:xfrm>
            <a:off x="504092" y="4177214"/>
            <a:ext cx="8042031" cy="208670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Ушбу стратегия бўлимлар бўйлаб ходимларни бир хил тузилмага амал қилиш орқали кенгаш бўйлаб аниқлик учун йўл очади. Бу барча жамоалар ўхшаш кун тартиби бўйича ишлагани учун тараққиёт алоқасини соддалаштиради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49902820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947827B-4842-395F-52F8-EE9C8F3AD224}"/>
              </a:ext>
            </a:extLst>
          </p:cNvPr>
          <p:cNvSpPr/>
          <p:nvPr/>
        </p:nvSpPr>
        <p:spPr>
          <a:xfrm>
            <a:off x="1090246" y="339966"/>
            <a:ext cx="9841521" cy="691666"/>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ИЛБни қачон ишлатиш керак</a:t>
            </a:r>
          </a:p>
        </p:txBody>
      </p:sp>
      <p:sp>
        <p:nvSpPr>
          <p:cNvPr id="4" name="Прямоугольник: скругленные углы 3">
            <a:extLst>
              <a:ext uri="{FF2B5EF4-FFF2-40B4-BE49-F238E27FC236}">
                <a16:creationId xmlns:a16="http://schemas.microsoft.com/office/drawing/2014/main" id="{D79D5AB4-B909-8204-AC0C-74931E885141}"/>
              </a:ext>
            </a:extLst>
          </p:cNvPr>
          <p:cNvSpPr/>
          <p:nvPr/>
        </p:nvSpPr>
        <p:spPr>
          <a:xfrm>
            <a:off x="505558" y="1295397"/>
            <a:ext cx="11180883" cy="3135926"/>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ИЛБ ташкилотингиз контентни турли платформалар ва қурилмаларда нашр этишни режалаштираётганлигини танлаш учун яхши стратегия бўлиши мумкин. “Интеграциялашган” жиҳат жараённинг барча қисмлари бир-бирини самаралироқ қилиш учун биргаликда ишлашини англатади. Сиз бозорга чиқиш стратегиянгизни режалаштиришингиз ва уни ИЛБ билан мослаштиришингиз мумкин. Сизнинг барча видеоларингиз, реклама тизерларингиз, трейлерларингиз, электрон китобларингиз ва бошқа гаровларингиз ҳар бир жамоа аъзоси кириши мумкин бўлган битта </a:t>
            </a:r>
            <a:r>
              <a:rPr lang="en-US" sz="2400" dirty="0">
                <a:latin typeface="Times New Roman" panose="02020603050405020304" pitchFamily="18" charset="0"/>
                <a:cs typeface="Times New Roman" panose="02020603050405020304" pitchFamily="18" charset="0"/>
              </a:rPr>
              <a:t>GTM </a:t>
            </a:r>
            <a:r>
              <a:rPr lang="uz-Cyrl-UZ" sz="2400" dirty="0">
                <a:latin typeface="Times New Roman" panose="02020603050405020304" pitchFamily="18" charset="0"/>
                <a:cs typeface="Times New Roman" panose="02020603050405020304" pitchFamily="18" charset="0"/>
              </a:rPr>
              <a:t>варағида марказлаштирилиши мумкин.</a:t>
            </a:r>
          </a:p>
        </p:txBody>
      </p:sp>
    </p:spTree>
    <p:extLst>
      <p:ext uri="{BB962C8B-B14F-4D97-AF65-F5344CB8AC3E}">
        <p14:creationId xmlns:p14="http://schemas.microsoft.com/office/powerpoint/2010/main" val="225570682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BF32E168-144E-AF15-D317-1818A2382FBB}"/>
              </a:ext>
            </a:extLst>
          </p:cNvPr>
          <p:cNvSpPr/>
          <p:nvPr/>
        </p:nvSpPr>
        <p:spPr>
          <a:xfrm>
            <a:off x="1576570" y="427331"/>
            <a:ext cx="9038860" cy="91440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PRINCE2 </a:t>
            </a:r>
            <a:r>
              <a:rPr lang="uz-Cyrl-UZ" sz="2800" b="1" dirty="0">
                <a:latin typeface="Times New Roman" panose="02020603050405020304" pitchFamily="18" charset="0"/>
                <a:cs typeface="Times New Roman" panose="02020603050405020304" pitchFamily="18" charset="0"/>
              </a:rPr>
              <a:t>ЛОЙИҲА БОШҚАРУВИ МЕТОДОЛОГИЯСИ СИЗГА ЁРДАМ БЕРАДИ:</a:t>
            </a:r>
          </a:p>
        </p:txBody>
      </p:sp>
      <p:sp>
        <p:nvSpPr>
          <p:cNvPr id="5" name="Прямоугольник: скругленные углы 4">
            <a:extLst>
              <a:ext uri="{FF2B5EF4-FFF2-40B4-BE49-F238E27FC236}">
                <a16:creationId xmlns:a16="http://schemas.microsoft.com/office/drawing/2014/main" id="{A8309A93-7661-B0E5-2053-823F7FDD154C}"/>
              </a:ext>
            </a:extLst>
          </p:cNvPr>
          <p:cNvSpPr/>
          <p:nvPr/>
        </p:nvSpPr>
        <p:spPr>
          <a:xfrm>
            <a:off x="2448658" y="1479341"/>
            <a:ext cx="7294684" cy="7363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Тайёр маҳсулот сифатини оширади</a:t>
            </a:r>
          </a:p>
        </p:txBody>
      </p:sp>
      <p:sp>
        <p:nvSpPr>
          <p:cNvPr id="6" name="Прямоугольник: скругленные углы 5">
            <a:extLst>
              <a:ext uri="{FF2B5EF4-FFF2-40B4-BE49-F238E27FC236}">
                <a16:creationId xmlns:a16="http://schemas.microsoft.com/office/drawing/2014/main" id="{3E8C478A-AF37-E7E2-D868-EDFF2B9E1068}"/>
              </a:ext>
            </a:extLst>
          </p:cNvPr>
          <p:cNvSpPr/>
          <p:nvPr/>
        </p:nvSpPr>
        <p:spPr>
          <a:xfrm>
            <a:off x="2448658" y="2358715"/>
            <a:ext cx="7294684" cy="7363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Ресурс сарфини самарали назорат қилади</a:t>
            </a:r>
          </a:p>
        </p:txBody>
      </p:sp>
      <p:sp>
        <p:nvSpPr>
          <p:cNvPr id="7" name="Прямоугольник: скругленные углы 6">
            <a:extLst>
              <a:ext uri="{FF2B5EF4-FFF2-40B4-BE49-F238E27FC236}">
                <a16:creationId xmlns:a16="http://schemas.microsoft.com/office/drawing/2014/main" id="{919610BE-95CD-2AC7-EF6F-8FCD9C87BF69}"/>
              </a:ext>
            </a:extLst>
          </p:cNvPr>
          <p:cNvSpPr/>
          <p:nvPr/>
        </p:nvSpPr>
        <p:spPr>
          <a:xfrm>
            <a:off x="2448658" y="3238089"/>
            <a:ext cx="7294684" cy="84154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Тартибга солиш даражасини мувозанатда сақлайди</a:t>
            </a:r>
          </a:p>
        </p:txBody>
      </p:sp>
      <p:sp>
        <p:nvSpPr>
          <p:cNvPr id="8" name="Прямоугольник: скругленные углы 7">
            <a:extLst>
              <a:ext uri="{FF2B5EF4-FFF2-40B4-BE49-F238E27FC236}">
                <a16:creationId xmlns:a16="http://schemas.microsoft.com/office/drawing/2014/main" id="{6FC723B6-047D-37BD-9C1E-7F5CE7376348}"/>
              </a:ext>
            </a:extLst>
          </p:cNvPr>
          <p:cNvSpPr/>
          <p:nvPr/>
        </p:nvSpPr>
        <p:spPr>
          <a:xfrm>
            <a:off x="2448658" y="4220738"/>
            <a:ext cx="7294684" cy="73632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жамоасининг ишончини оширади</a:t>
            </a:r>
          </a:p>
        </p:txBody>
      </p:sp>
    </p:spTree>
    <p:extLst>
      <p:ext uri="{BB962C8B-B14F-4D97-AF65-F5344CB8AC3E}">
        <p14:creationId xmlns:p14="http://schemas.microsoft.com/office/powerpoint/2010/main" val="412603653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6EC52D9-FB69-CAC7-117B-27187D3D0ABC}"/>
              </a:ext>
            </a:extLst>
          </p:cNvPr>
          <p:cNvSpPr/>
          <p:nvPr/>
        </p:nvSpPr>
        <p:spPr>
          <a:xfrm>
            <a:off x="556846" y="345387"/>
            <a:ext cx="11078308" cy="915189"/>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PRINCE2 </a:t>
            </a:r>
            <a:r>
              <a:rPr lang="ru-RU" sz="2400" b="1" dirty="0">
                <a:latin typeface="Times New Roman" panose="02020603050405020304" pitchFamily="18" charset="0"/>
                <a:cs typeface="Times New Roman" panose="02020603050405020304" pitchFamily="18" charset="0"/>
              </a:rPr>
              <a:t>ЛОЙИҲА БОШҚАРУВИ МЕТОДОЛОГИЯСИНИНГ ЭТТИТА АСОСИЙ ТАМОЙИЛЛАРИ ҚУЙИДАГИЛАРДАН ИБОРАТ:</a:t>
            </a:r>
          </a:p>
        </p:txBody>
      </p:sp>
      <p:sp>
        <p:nvSpPr>
          <p:cNvPr id="7" name="Прямоугольник 6">
            <a:extLst>
              <a:ext uri="{FF2B5EF4-FFF2-40B4-BE49-F238E27FC236}">
                <a16:creationId xmlns:a16="http://schemas.microsoft.com/office/drawing/2014/main" id="{67EC11C5-902D-3A12-C998-8AED96A08BE1}"/>
              </a:ext>
            </a:extLst>
          </p:cNvPr>
          <p:cNvSpPr/>
          <p:nvPr/>
        </p:nvSpPr>
        <p:spPr>
          <a:xfrm>
            <a:off x="556847" y="1477106"/>
            <a:ext cx="11078308"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Ҳақиқий фойда билан лойиҳанинг давом этишини таъминлаш</a:t>
            </a:r>
          </a:p>
        </p:txBody>
      </p:sp>
      <p:sp>
        <p:nvSpPr>
          <p:cNvPr id="8" name="Прямоугольник 7">
            <a:extLst>
              <a:ext uri="{FF2B5EF4-FFF2-40B4-BE49-F238E27FC236}">
                <a16:creationId xmlns:a16="http://schemas.microsoft.com/office/drawing/2014/main" id="{4D7CA188-6182-1E4F-D5BF-C6B932B6F68F}"/>
              </a:ext>
            </a:extLst>
          </p:cNvPr>
          <p:cNvSpPr/>
          <p:nvPr/>
        </p:nvSpPr>
        <p:spPr>
          <a:xfrm>
            <a:off x="556844" y="2099073"/>
            <a:ext cx="11078308"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Олдинги хатолардан сабоқ олинг ва билимларни янгилаб туринг</a:t>
            </a:r>
          </a:p>
        </p:txBody>
      </p:sp>
      <p:sp>
        <p:nvSpPr>
          <p:cNvPr id="9" name="Прямоугольник 8">
            <a:extLst>
              <a:ext uri="{FF2B5EF4-FFF2-40B4-BE49-F238E27FC236}">
                <a16:creationId xmlns:a16="http://schemas.microsoft.com/office/drawing/2014/main" id="{7A2A15AA-B423-55B6-9293-CF7ADDA286BA}"/>
              </a:ext>
            </a:extLst>
          </p:cNvPr>
          <p:cNvSpPr/>
          <p:nvPr/>
        </p:nvSpPr>
        <p:spPr>
          <a:xfrm>
            <a:off x="556844" y="2716321"/>
            <a:ext cx="11078308"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Рол ва масъулиятни аниқ белгиланг</a:t>
            </a:r>
          </a:p>
        </p:txBody>
      </p:sp>
      <p:sp>
        <p:nvSpPr>
          <p:cNvPr id="10" name="Прямоугольник 9">
            <a:extLst>
              <a:ext uri="{FF2B5EF4-FFF2-40B4-BE49-F238E27FC236}">
                <a16:creationId xmlns:a16="http://schemas.microsoft.com/office/drawing/2014/main" id="{C2A15FE9-6BD3-4C96-6EE6-9D1AEF1EA50A}"/>
              </a:ext>
            </a:extLst>
          </p:cNvPr>
          <p:cNvSpPr/>
          <p:nvPr/>
        </p:nvSpPr>
        <p:spPr>
          <a:xfrm>
            <a:off x="556844" y="3333569"/>
            <a:ext cx="11078308"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доим лойиҳа натижаларининг сифатига эътибор қаратинг</a:t>
            </a:r>
          </a:p>
        </p:txBody>
      </p:sp>
      <p:sp>
        <p:nvSpPr>
          <p:cNvPr id="11" name="Прямоугольник 10">
            <a:extLst>
              <a:ext uri="{FF2B5EF4-FFF2-40B4-BE49-F238E27FC236}">
                <a16:creationId xmlns:a16="http://schemas.microsoft.com/office/drawing/2014/main" id="{53322D30-7808-51F0-9AAE-4A7F9B9ECCBC}"/>
              </a:ext>
            </a:extLst>
          </p:cNvPr>
          <p:cNvSpPr/>
          <p:nvPr/>
        </p:nvSpPr>
        <p:spPr>
          <a:xfrm>
            <a:off x="556844" y="3950817"/>
            <a:ext cx="11078308"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лойиҳанинг ўзига хос эҳтиёжларини қондириш учун мослашувчан</a:t>
            </a:r>
          </a:p>
        </p:txBody>
      </p:sp>
      <p:sp>
        <p:nvSpPr>
          <p:cNvPr id="13" name="Прямоугольник 12">
            <a:extLst>
              <a:ext uri="{FF2B5EF4-FFF2-40B4-BE49-F238E27FC236}">
                <a16:creationId xmlns:a16="http://schemas.microsoft.com/office/drawing/2014/main" id="{1BF8B92F-151F-F52C-5968-E9F90AFD2A4E}"/>
              </a:ext>
            </a:extLst>
          </p:cNvPr>
          <p:cNvSpPr/>
          <p:nvPr/>
        </p:nvSpPr>
        <p:spPr>
          <a:xfrm>
            <a:off x="556844" y="4568065"/>
            <a:ext cx="8886093" cy="77372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назорат қилинадиган, олдиндан режалаштирилган босқичларда бошқаринг</a:t>
            </a:r>
          </a:p>
        </p:txBody>
      </p:sp>
      <p:sp>
        <p:nvSpPr>
          <p:cNvPr id="14" name="Прямоугольник 13">
            <a:extLst>
              <a:ext uri="{FF2B5EF4-FFF2-40B4-BE49-F238E27FC236}">
                <a16:creationId xmlns:a16="http://schemas.microsoft.com/office/drawing/2014/main" id="{498E18FC-EB85-6EB8-40C0-67B2B9CB9962}"/>
              </a:ext>
            </a:extLst>
          </p:cNvPr>
          <p:cNvSpPr/>
          <p:nvPr/>
        </p:nvSpPr>
        <p:spPr>
          <a:xfrm>
            <a:off x="556844" y="5466663"/>
            <a:ext cx="8886093" cy="49237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Манфаатдор томонларнинг роли асосида ваколатларни топшириш</a:t>
            </a:r>
          </a:p>
        </p:txBody>
      </p:sp>
    </p:spTree>
    <p:extLst>
      <p:ext uri="{BB962C8B-B14F-4D97-AF65-F5344CB8AC3E}">
        <p14:creationId xmlns:p14="http://schemas.microsoft.com/office/powerpoint/2010/main" val="68498186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BF32E168-144E-AF15-D317-1818A2382FBB}"/>
              </a:ext>
            </a:extLst>
          </p:cNvPr>
          <p:cNvSpPr/>
          <p:nvPr/>
        </p:nvSpPr>
        <p:spPr>
          <a:xfrm>
            <a:off x="1089878" y="211015"/>
            <a:ext cx="7614874" cy="914401"/>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PRINCE2 </a:t>
            </a:r>
            <a:r>
              <a:rPr lang="uz-Cyrl-UZ" sz="2800" b="1" dirty="0">
                <a:latin typeface="Times New Roman" panose="02020603050405020304" pitchFamily="18" charset="0"/>
                <a:cs typeface="Times New Roman" panose="02020603050405020304" pitchFamily="18" charset="0"/>
              </a:rPr>
              <a:t>лойиҳа бошқарувининг афзалликлари</a:t>
            </a:r>
          </a:p>
        </p:txBody>
      </p:sp>
      <p:sp>
        <p:nvSpPr>
          <p:cNvPr id="5" name="Прямоугольник: скругленные углы 4">
            <a:extLst>
              <a:ext uri="{FF2B5EF4-FFF2-40B4-BE49-F238E27FC236}">
                <a16:creationId xmlns:a16="http://schemas.microsoft.com/office/drawing/2014/main" id="{A8309A93-7661-B0E5-2053-823F7FDD154C}"/>
              </a:ext>
            </a:extLst>
          </p:cNvPr>
          <p:cNvSpPr/>
          <p:nvPr/>
        </p:nvSpPr>
        <p:spPr>
          <a:xfrm>
            <a:off x="521677" y="1479341"/>
            <a:ext cx="8751277" cy="10668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 нисбатан содда ва лойиҳаларни турли босқичларга бўлиш орқали бошқаришни осонлаштиради</a:t>
            </a:r>
          </a:p>
        </p:txBody>
      </p:sp>
      <p:sp>
        <p:nvSpPr>
          <p:cNvPr id="6" name="Прямоугольник: скругленные углы 5">
            <a:extLst>
              <a:ext uri="{FF2B5EF4-FFF2-40B4-BE49-F238E27FC236}">
                <a16:creationId xmlns:a16="http://schemas.microsoft.com/office/drawing/2014/main" id="{3E8C478A-AF37-E7E2-D868-EDFF2B9E1068}"/>
              </a:ext>
            </a:extLst>
          </p:cNvPr>
          <p:cNvSpPr/>
          <p:nvPr/>
        </p:nvSpPr>
        <p:spPr>
          <a:xfrm>
            <a:off x="521677" y="2810471"/>
            <a:ext cx="8751277" cy="10668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жамоалар ва манфаатдор томонлар ўртасида мулоқот қилишни осонлаштиради</a:t>
            </a:r>
          </a:p>
        </p:txBody>
      </p:sp>
      <p:sp>
        <p:nvSpPr>
          <p:cNvPr id="7" name="Прямоугольник: скругленные углы 6">
            <a:extLst>
              <a:ext uri="{FF2B5EF4-FFF2-40B4-BE49-F238E27FC236}">
                <a16:creationId xmlns:a16="http://schemas.microsoft.com/office/drawing/2014/main" id="{919610BE-95CD-2AC7-EF6F-8FCD9C87BF69}"/>
              </a:ext>
            </a:extLst>
          </p:cNvPr>
          <p:cNvSpPr/>
          <p:nvPr/>
        </p:nvSpPr>
        <p:spPr>
          <a:xfrm>
            <a:off x="521677" y="4141601"/>
            <a:ext cx="8751277" cy="10668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методология турли лойиҳаларнинг эҳтиёжларига мослаштирилиши мумкин</a:t>
            </a:r>
          </a:p>
        </p:txBody>
      </p:sp>
      <p:sp>
        <p:nvSpPr>
          <p:cNvPr id="8" name="Прямоугольник: скругленные углы 7">
            <a:extLst>
              <a:ext uri="{FF2B5EF4-FFF2-40B4-BE49-F238E27FC236}">
                <a16:creationId xmlns:a16="http://schemas.microsoft.com/office/drawing/2014/main" id="{6FC723B6-047D-37BD-9C1E-7F5CE7376348}"/>
              </a:ext>
            </a:extLst>
          </p:cNvPr>
          <p:cNvSpPr/>
          <p:nvPr/>
        </p:nvSpPr>
        <p:spPr>
          <a:xfrm>
            <a:off x="521677" y="5472731"/>
            <a:ext cx="8751277" cy="10668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 аниқ рол ва масъулиятни белгилаш орқали жавобгарликни яхшилайди</a:t>
            </a:r>
          </a:p>
        </p:txBody>
      </p:sp>
    </p:spTree>
    <p:extLst>
      <p:ext uri="{BB962C8B-B14F-4D97-AF65-F5344CB8AC3E}">
        <p14:creationId xmlns:p14="http://schemas.microsoft.com/office/powerpoint/2010/main" val="28313356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BF32E168-144E-AF15-D317-1818A2382FBB}"/>
              </a:ext>
            </a:extLst>
          </p:cNvPr>
          <p:cNvSpPr/>
          <p:nvPr/>
        </p:nvSpPr>
        <p:spPr>
          <a:xfrm>
            <a:off x="1500554" y="550985"/>
            <a:ext cx="9190892" cy="633046"/>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PRINCE2</a:t>
            </a:r>
            <a:r>
              <a:rPr lang="ru-RU"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лойиҳасини бошқаришнинг камчиликлари</a:t>
            </a:r>
          </a:p>
        </p:txBody>
      </p:sp>
      <p:sp>
        <p:nvSpPr>
          <p:cNvPr id="5" name="Прямоугольник: скругленные углы 4">
            <a:extLst>
              <a:ext uri="{FF2B5EF4-FFF2-40B4-BE49-F238E27FC236}">
                <a16:creationId xmlns:a16="http://schemas.microsoft.com/office/drawing/2014/main" id="{A8309A93-7661-B0E5-2053-823F7FDD154C}"/>
              </a:ext>
            </a:extLst>
          </p:cNvPr>
          <p:cNvSpPr/>
          <p:nvPr/>
        </p:nvSpPr>
        <p:spPr>
          <a:xfrm>
            <a:off x="814754" y="1526232"/>
            <a:ext cx="10562492" cy="1438145"/>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Бу постмодерн лойиҳаларни бошқариш методологиялари томонидан таклиф қилинадиган мослашувчанлик даражасини таклиф қилмайди.</a:t>
            </a:r>
          </a:p>
        </p:txBody>
      </p:sp>
      <p:sp>
        <p:nvSpPr>
          <p:cNvPr id="6" name="Прямоугольник: скругленные углы 5">
            <a:extLst>
              <a:ext uri="{FF2B5EF4-FFF2-40B4-BE49-F238E27FC236}">
                <a16:creationId xmlns:a16="http://schemas.microsoft.com/office/drawing/2014/main" id="{3E8C478A-AF37-E7E2-D868-EDFF2B9E1068}"/>
              </a:ext>
            </a:extLst>
          </p:cNvPr>
          <p:cNvSpPr/>
          <p:nvPr/>
        </p:nvSpPr>
        <p:spPr>
          <a:xfrm>
            <a:off x="814754" y="3247293"/>
            <a:ext cx="10562492" cy="10668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Ҳужжатларга жуда катта эътибор берилганлиги сабабли тез ўзгарувчан технологик муҳитдаги лойиҳалар учун мос эмас.</a:t>
            </a:r>
          </a:p>
        </p:txBody>
      </p:sp>
    </p:spTree>
    <p:extLst>
      <p:ext uri="{BB962C8B-B14F-4D97-AF65-F5344CB8AC3E}">
        <p14:creationId xmlns:p14="http://schemas.microsoft.com/office/powerpoint/2010/main" val="285037465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E1D3295-D03A-3540-7469-68D9787B5F27}"/>
              </a:ext>
            </a:extLst>
          </p:cNvPr>
          <p:cNvSpPr txBox="1"/>
          <p:nvPr/>
        </p:nvSpPr>
        <p:spPr>
          <a:xfrm>
            <a:off x="486507" y="322780"/>
            <a:ext cx="11242431" cy="489364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 бошқариш методологиясининг афзалликлари</a:t>
            </a:r>
          </a:p>
          <a:p>
            <a:pPr algn="ctr"/>
            <a:r>
              <a:rPr lang="uz-Cyrl-UZ" sz="2400" dirty="0">
                <a:latin typeface="Times New Roman" panose="02020603050405020304" pitchFamily="18" charset="0"/>
                <a:cs typeface="Times New Roman" panose="02020603050405020304" pitchFamily="18" charset="0"/>
              </a:rPr>
              <a:t>Лойиҳа топшириқлари учун белгиланган тизимга эга бўлишдан кўра яхшироқ нарса йўқ. Лойиҳани бошқариш методологияси сизнинг иш навбатларингизни стандартлаштирадиган, тузадиган ва тартибга солувчи юмшоқ воситадир. Бу сизнинг эътиборингизни бир йўналишда эслайди ва нарсаларни ташқи тўхтамасдан ҳуни бўйлаб ҳаракатланишини давом эттиради.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Ушбу методологиялардан бирини қўллаётганингизда, уларнинг иш механизмига суянинг. Агар сиз тенгдошларингиз билан яқиндан ишласангиз, методологиянгизга риоя қилсангиз ва тиришқоқлик билан ишласангиз, чексиз муваффақиятли натижалар бўлиши мумкин. Ушбу амалиётга риоя қилиш жуда кўп фойда келтиради.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i="1" dirty="0">
                <a:latin typeface="Times New Roman" panose="02020603050405020304" pitchFamily="18" charset="0"/>
                <a:cs typeface="Times New Roman" panose="02020603050405020304" pitchFamily="18" charset="0"/>
              </a:rPr>
              <a:t>Сиз .. қила оласиз; сиз ... мумкин</a:t>
            </a:r>
            <a:r>
              <a:rPr lang="uz-Cyrl-UZ" sz="2400" dirty="0">
                <a:latin typeface="Times New Roman" panose="02020603050405020304" pitchFamily="18" charset="0"/>
                <a:cs typeface="Times New Roman" panose="02020603050405020304" pitchFamily="18" charset="0"/>
              </a:rPr>
              <a:t> </a:t>
            </a:r>
            <a:endParaRPr lang="uz-Cyrl-UZ"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27671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5632311"/>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Harold Kerzner PMI. Project ManageMent. A Systems Approach to Planning, Scheduling, and Controlling Published by John Wiley &amp; Sons, Inc., Hoboken, New Jersey. Published simultaneously in Canada, 2017, p. 840</a:t>
            </a:r>
          </a:p>
          <a:p>
            <a:pPr algn="just"/>
            <a:r>
              <a:rPr lang="uz-Cyrl-UZ"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Project Management Methodologies and Frameworks Explained. https://kissflow.com/project/project-management-methodologies-and-frameworks/</a:t>
            </a:r>
          </a:p>
          <a:p>
            <a:pPr algn="just"/>
            <a:r>
              <a:rPr lang="uz-Cyrl-UZ"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PROJECT MANAGEMENT METHODOLOGY: DEFINITION, TYPES, EXAMPLES. Your Guide to Project Management Best Practices © 2023. All Rights Reserved. https://mymanagementguide.com/basics/project-methodology-definition/</a:t>
            </a:r>
          </a:p>
          <a:p>
            <a:pPr algn="just"/>
            <a:r>
              <a:rPr lang="uz-Cyrl-UZ" dirty="0">
                <a:latin typeface="Times New Roman" panose="02020603050405020304" pitchFamily="18" charset="0"/>
                <a:cs typeface="Times New Roman" panose="02020603050405020304" pitchFamily="18" charset="0"/>
              </a:rPr>
              <a:t>5. A Guide to the Project Management Body of Knowledge (PMBOK® Guide) – Seventh Edition and The Standard for Project Management (ENGLISH) Seventh edition</a:t>
            </a:r>
          </a:p>
          <a:p>
            <a:pPr algn="just"/>
            <a:r>
              <a:rPr lang="uz-Cyrl-UZ"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7. </a:t>
            </a:r>
            <a:r>
              <a:rPr lang="ru-RU" dirty="0">
                <a:latin typeface="Times New Roman" panose="02020603050405020304" pitchFamily="18" charset="0"/>
                <a:cs typeface="Times New Roman" panose="02020603050405020304" pitchFamily="18" charset="0"/>
              </a:rPr>
              <a:t>Методологии управления проектами: 12 популярных подходов. Team </a:t>
            </a:r>
            <a:r>
              <a:rPr lang="ru-RU" dirty="0" err="1">
                <a:latin typeface="Times New Roman" panose="02020603050405020304" pitchFamily="18" charset="0"/>
                <a:cs typeface="Times New Roman" panose="02020603050405020304" pitchFamily="18" charset="0"/>
              </a:rPr>
              <a:t>Asana</a:t>
            </a:r>
            <a:r>
              <a:rPr lang="ru-RU" dirty="0">
                <a:latin typeface="Times New Roman" panose="02020603050405020304" pitchFamily="18" charset="0"/>
                <a:cs typeface="Times New Roman" panose="02020603050405020304" pitchFamily="18" charset="0"/>
              </a:rPr>
              <a:t>. 14 мая 2023 г. https://asana.com/ru/resources/project-management-methodologies</a:t>
            </a:r>
          </a:p>
          <a:p>
            <a:pPr algn="just"/>
            <a:r>
              <a:rPr lang="uz-Cyrl-UZ" dirty="0">
                <a:latin typeface="Times New Roman" panose="02020603050405020304" pitchFamily="18" charset="0"/>
                <a:cs typeface="Times New Roman" panose="02020603050405020304" pitchFamily="18" charset="0"/>
              </a:rPr>
              <a:t>8. </a:t>
            </a:r>
            <a:r>
              <a:rPr lang="ru-RU"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dirty="0">
                <a:latin typeface="Times New Roman" panose="02020603050405020304" pitchFamily="18" charset="0"/>
                <a:cs typeface="Times New Roman" panose="02020603050405020304" pitchFamily="18" charset="0"/>
              </a:rPr>
              <a:t>9. </a:t>
            </a:r>
            <a:r>
              <a:rPr lang="ru-RU" dirty="0" err="1">
                <a:latin typeface="Times New Roman" panose="02020603050405020304" pitchFamily="18" charset="0"/>
                <a:cs typeface="Times New Roman" panose="02020603050405020304" pitchFamily="18" charset="0"/>
              </a:rPr>
              <a:t>Просницкий</a:t>
            </a:r>
            <a:r>
              <a:rPr lang="ru-RU" dirty="0">
                <a:latin typeface="Times New Roman" panose="02020603050405020304" pitchFamily="18" charset="0"/>
                <a:cs typeface="Times New Roman" panose="02020603050405020304" pitchFamily="18" charset="0"/>
              </a:rPr>
              <a:t> А. Самоучитель “Управление проектами в </a:t>
            </a:r>
            <a:r>
              <a:rPr lang="ru-RU" dirty="0" err="1">
                <a:latin typeface="Times New Roman" panose="02020603050405020304" pitchFamily="18" charset="0"/>
                <a:cs typeface="Times New Roman" panose="02020603050405020304" pitchFamily="18" charset="0"/>
              </a:rPr>
              <a:t>Microsoft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Project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Server</a:t>
            </a:r>
            <a:r>
              <a:rPr lang="ru-RU"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http://lmsoft.ru/expertise/projectmanagement/</a:t>
            </a:r>
          </a:p>
          <a:p>
            <a:pPr algn="just"/>
            <a:r>
              <a:rPr lang="uz-Cyrl-UZ" dirty="0">
                <a:latin typeface="Times New Roman" panose="02020603050405020304" pitchFamily="18" charset="0"/>
                <a:cs typeface="Times New Roman" panose="02020603050405020304" pitchFamily="18" charset="0"/>
              </a:rPr>
              <a:t>11. </a:t>
            </a:r>
            <a:r>
              <a:rPr lang="en-US" dirty="0">
                <a:latin typeface="Times New Roman" panose="02020603050405020304" pitchFamily="18" charset="0"/>
                <a:cs typeface="Times New Roman" panose="02020603050405020304" pitchFamily="18" charset="0"/>
              </a:rPr>
              <a:t>https://www.simplypsychology.org/maslow.html</a:t>
            </a:r>
          </a:p>
          <a:p>
            <a:pPr algn="just"/>
            <a:r>
              <a:rPr lang="uz-Cyrl-UZ" dirty="0">
                <a:latin typeface="Times New Roman" panose="02020603050405020304" pitchFamily="18" charset="0"/>
                <a:cs typeface="Times New Roman" panose="02020603050405020304" pitchFamily="18" charset="0"/>
              </a:rPr>
              <a:t>12. </a:t>
            </a:r>
            <a:r>
              <a:rPr lang="en-US" dirty="0">
                <a:latin typeface="Times New Roman" panose="02020603050405020304" pitchFamily="18" charset="0"/>
                <a:cs typeface="Times New Roman" panose="02020603050405020304" pitchFamily="18" charset="0"/>
              </a:rPr>
              <a:t>http://lmsoft.ru/expertise/projectmanagement/</a:t>
            </a:r>
          </a:p>
        </p:txBody>
      </p:sp>
    </p:spTree>
    <p:extLst>
      <p:ext uri="{BB962C8B-B14F-4D97-AF65-F5344CB8AC3E}">
        <p14:creationId xmlns:p14="http://schemas.microsoft.com/office/powerpoint/2010/main" val="206167183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5857</TotalTime>
  <Words>7730</Words>
  <Application>Microsoft Office PowerPoint</Application>
  <PresentationFormat>Широкоэкранный</PresentationFormat>
  <Paragraphs>483</Paragraphs>
  <Slides>96</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96</vt:i4>
      </vt:variant>
    </vt:vector>
  </HeadingPairs>
  <TitlesOfParts>
    <vt:vector size="101"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368</cp:revision>
  <cp:lastPrinted>2022-10-03T10:01:23Z</cp:lastPrinted>
  <dcterms:created xsi:type="dcterms:W3CDTF">2022-09-13T04:39:11Z</dcterms:created>
  <dcterms:modified xsi:type="dcterms:W3CDTF">2023-10-24T05:57:31Z</dcterms:modified>
</cp:coreProperties>
</file>