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06"/>
  </p:notesMasterIdLst>
  <p:sldIdLst>
    <p:sldId id="256" r:id="rId2"/>
    <p:sldId id="257" r:id="rId3"/>
    <p:sldId id="396" r:id="rId4"/>
    <p:sldId id="258" r:id="rId5"/>
    <p:sldId id="522" r:id="rId6"/>
    <p:sldId id="582" r:id="rId7"/>
    <p:sldId id="365" r:id="rId8"/>
    <p:sldId id="551" r:id="rId9"/>
    <p:sldId id="448" r:id="rId10"/>
    <p:sldId id="449" r:id="rId11"/>
    <p:sldId id="450" r:id="rId12"/>
    <p:sldId id="451" r:id="rId13"/>
    <p:sldId id="552" r:id="rId14"/>
    <p:sldId id="553" r:id="rId15"/>
    <p:sldId id="454" r:id="rId16"/>
    <p:sldId id="555" r:id="rId17"/>
    <p:sldId id="455" r:id="rId18"/>
    <p:sldId id="558" r:id="rId19"/>
    <p:sldId id="559" r:id="rId20"/>
    <p:sldId id="560" r:id="rId21"/>
    <p:sldId id="561" r:id="rId22"/>
    <p:sldId id="562" r:id="rId23"/>
    <p:sldId id="563" r:id="rId24"/>
    <p:sldId id="460" r:id="rId25"/>
    <p:sldId id="461" r:id="rId26"/>
    <p:sldId id="462" r:id="rId27"/>
    <p:sldId id="463" r:id="rId28"/>
    <p:sldId id="464" r:id="rId29"/>
    <p:sldId id="564" r:id="rId30"/>
    <p:sldId id="466" r:id="rId31"/>
    <p:sldId id="565" r:id="rId32"/>
    <p:sldId id="566" r:id="rId33"/>
    <p:sldId id="470" r:id="rId34"/>
    <p:sldId id="471" r:id="rId35"/>
    <p:sldId id="472" r:id="rId36"/>
    <p:sldId id="473" r:id="rId37"/>
    <p:sldId id="474" r:id="rId38"/>
    <p:sldId id="475" r:id="rId39"/>
    <p:sldId id="476" r:id="rId40"/>
    <p:sldId id="477" r:id="rId41"/>
    <p:sldId id="478" r:id="rId42"/>
    <p:sldId id="479" r:id="rId43"/>
    <p:sldId id="567" r:id="rId44"/>
    <p:sldId id="568" r:id="rId45"/>
    <p:sldId id="569" r:id="rId46"/>
    <p:sldId id="570" r:id="rId47"/>
    <p:sldId id="571" r:id="rId48"/>
    <p:sldId id="261" r:id="rId49"/>
    <p:sldId id="395" r:id="rId50"/>
    <p:sldId id="342" r:id="rId51"/>
    <p:sldId id="572" r:id="rId52"/>
    <p:sldId id="573" r:id="rId53"/>
    <p:sldId id="574" r:id="rId54"/>
    <p:sldId id="575" r:id="rId55"/>
    <p:sldId id="576" r:id="rId56"/>
    <p:sldId id="577" r:id="rId57"/>
    <p:sldId id="578" r:id="rId58"/>
    <p:sldId id="493" r:id="rId59"/>
    <p:sldId id="579" r:id="rId60"/>
    <p:sldId id="580" r:id="rId61"/>
    <p:sldId id="496" r:id="rId62"/>
    <p:sldId id="497" r:id="rId63"/>
    <p:sldId id="581" r:id="rId64"/>
    <p:sldId id="502" r:id="rId65"/>
    <p:sldId id="505" r:id="rId66"/>
    <p:sldId id="506" r:id="rId67"/>
    <p:sldId id="507" r:id="rId68"/>
    <p:sldId id="508" r:id="rId69"/>
    <p:sldId id="509" r:id="rId70"/>
    <p:sldId id="510" r:id="rId71"/>
    <p:sldId id="511" r:id="rId72"/>
    <p:sldId id="512" r:id="rId73"/>
    <p:sldId id="513" r:id="rId74"/>
    <p:sldId id="514" r:id="rId75"/>
    <p:sldId id="515" r:id="rId76"/>
    <p:sldId id="516" r:id="rId77"/>
    <p:sldId id="517" r:id="rId78"/>
    <p:sldId id="518" r:id="rId79"/>
    <p:sldId id="519" r:id="rId80"/>
    <p:sldId id="521" r:id="rId81"/>
    <p:sldId id="523" r:id="rId82"/>
    <p:sldId id="525" r:id="rId83"/>
    <p:sldId id="526" r:id="rId84"/>
    <p:sldId id="527" r:id="rId85"/>
    <p:sldId id="530" r:id="rId86"/>
    <p:sldId id="531" r:id="rId87"/>
    <p:sldId id="532" r:id="rId88"/>
    <p:sldId id="539" r:id="rId89"/>
    <p:sldId id="583" r:id="rId90"/>
    <p:sldId id="540" r:id="rId91"/>
    <p:sldId id="536" r:id="rId92"/>
    <p:sldId id="584" r:id="rId93"/>
    <p:sldId id="585" r:id="rId94"/>
    <p:sldId id="586" r:id="rId95"/>
    <p:sldId id="543" r:id="rId96"/>
    <p:sldId id="588" r:id="rId97"/>
    <p:sldId id="587" r:id="rId98"/>
    <p:sldId id="589" r:id="rId99"/>
    <p:sldId id="590" r:id="rId100"/>
    <p:sldId id="591" r:id="rId101"/>
    <p:sldId id="529" r:id="rId102"/>
    <p:sldId id="542" r:id="rId103"/>
    <p:sldId id="346" r:id="rId104"/>
    <p:sldId id="296" r:id="rId10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817" autoAdjust="0"/>
    <p:restoredTop sz="94660"/>
  </p:normalViewPr>
  <p:slideViewPr>
    <p:cSldViewPr snapToGrid="0">
      <p:cViewPr varScale="1">
        <p:scale>
          <a:sx n="82" d="100"/>
          <a:sy n="82" d="100"/>
        </p:scale>
        <p:origin x="678"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07" Type="http://schemas.openxmlformats.org/officeDocument/2006/relationships/presProps" Target="presProps.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102" Type="http://schemas.openxmlformats.org/officeDocument/2006/relationships/slide" Target="slides/slide101.xml"/><Relationship Id="rId110"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108"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notesMaster" Target="notesMasters/notesMaster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theme" Target="theme/theme1.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5944671-FD27-41E3-A8BB-50469A4D4C16}" type="datetimeFigureOut">
              <a:rPr lang="en-US" smtClean="0"/>
              <a:t>10/24/2023</a:t>
            </a:fld>
            <a:endParaRPr lang="en-US"/>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CA85080-03E5-45A0-A5BE-98A678722092}" type="slidenum">
              <a:rPr lang="en-US" smtClean="0"/>
              <a:t>‹#›</a:t>
            </a:fld>
            <a:endParaRPr lang="en-US"/>
          </a:p>
        </p:txBody>
      </p:sp>
    </p:spTree>
    <p:extLst>
      <p:ext uri="{BB962C8B-B14F-4D97-AF65-F5344CB8AC3E}">
        <p14:creationId xmlns:p14="http://schemas.microsoft.com/office/powerpoint/2010/main" val="42793209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endParaRPr lang="en-US"/>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endParaRPr lang="en-US"/>
          </a:p>
        </p:txBody>
      </p:sp>
      <p:sp>
        <p:nvSpPr>
          <p:cNvPr id="4" name="Дата 3"/>
          <p:cNvSpPr>
            <a:spLocks noGrp="1"/>
          </p:cNvSpPr>
          <p:nvPr>
            <p:ph type="dt" sz="half" idx="10"/>
          </p:nvPr>
        </p:nvSpPr>
        <p:spPr/>
        <p:txBody>
          <a:bodyPr/>
          <a:lstStyle/>
          <a:p>
            <a:fld id="{05E35630-4BFD-4F5B-B964-D087A3C4162E}" type="datetimeFigureOut">
              <a:rPr lang="en-US" smtClean="0"/>
              <a:t>10/24/2023</a:t>
            </a:fld>
            <a:endParaRPr lang="en-US"/>
          </a:p>
        </p:txBody>
      </p:sp>
      <p:sp>
        <p:nvSpPr>
          <p:cNvPr id="5" name="Нижний колонтитул 4"/>
          <p:cNvSpPr>
            <a:spLocks noGrp="1"/>
          </p:cNvSpPr>
          <p:nvPr>
            <p:ph type="ftr" sz="quarter" idx="11"/>
          </p:nvPr>
        </p:nvSpPr>
        <p:spPr/>
        <p:txBody>
          <a:bodyPr/>
          <a:lstStyle/>
          <a:p>
            <a:endParaRPr lang="en-US"/>
          </a:p>
        </p:txBody>
      </p:sp>
      <p:sp>
        <p:nvSpPr>
          <p:cNvPr id="6" name="Номер слайда 5"/>
          <p:cNvSpPr>
            <a:spLocks noGrp="1"/>
          </p:cNvSpPr>
          <p:nvPr>
            <p:ph type="sldNum" sz="quarter" idx="12"/>
          </p:nvPr>
        </p:nvSpPr>
        <p:spPr/>
        <p:txBody>
          <a:bodyPr/>
          <a:lstStyle/>
          <a:p>
            <a:fld id="{3B435A2F-F299-4957-8E3E-5AF995132067}" type="slidenum">
              <a:rPr lang="en-US" smtClean="0"/>
              <a:t>‹#›</a:t>
            </a:fld>
            <a:endParaRPr lang="en-US"/>
          </a:p>
        </p:txBody>
      </p:sp>
    </p:spTree>
    <p:extLst>
      <p:ext uri="{BB962C8B-B14F-4D97-AF65-F5344CB8AC3E}">
        <p14:creationId xmlns:p14="http://schemas.microsoft.com/office/powerpoint/2010/main" val="3051527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endParaRPr lang="en-US"/>
          </a:p>
        </p:txBody>
      </p:sp>
      <p:sp>
        <p:nvSpPr>
          <p:cNvPr id="3" name="Объект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Дата 3"/>
          <p:cNvSpPr>
            <a:spLocks noGrp="1"/>
          </p:cNvSpPr>
          <p:nvPr>
            <p:ph type="dt" sz="half" idx="10"/>
          </p:nvPr>
        </p:nvSpPr>
        <p:spPr/>
        <p:txBody>
          <a:bodyPr/>
          <a:lstStyle/>
          <a:p>
            <a:fld id="{05E35630-4BFD-4F5B-B964-D087A3C4162E}" type="datetimeFigureOut">
              <a:rPr lang="en-US" smtClean="0"/>
              <a:t>10/24/2023</a:t>
            </a:fld>
            <a:endParaRPr lang="en-US"/>
          </a:p>
        </p:txBody>
      </p:sp>
      <p:sp>
        <p:nvSpPr>
          <p:cNvPr id="5" name="Нижний колонтитул 4"/>
          <p:cNvSpPr>
            <a:spLocks noGrp="1"/>
          </p:cNvSpPr>
          <p:nvPr>
            <p:ph type="ftr" sz="quarter" idx="11"/>
          </p:nvPr>
        </p:nvSpPr>
        <p:spPr/>
        <p:txBody>
          <a:bodyPr/>
          <a:lstStyle/>
          <a:p>
            <a:endParaRPr lang="en-US"/>
          </a:p>
        </p:txBody>
      </p:sp>
      <p:sp>
        <p:nvSpPr>
          <p:cNvPr id="6" name="Номер слайда 5"/>
          <p:cNvSpPr>
            <a:spLocks noGrp="1"/>
          </p:cNvSpPr>
          <p:nvPr>
            <p:ph type="sldNum" sz="quarter" idx="12"/>
          </p:nvPr>
        </p:nvSpPr>
        <p:spPr/>
        <p:txBody>
          <a:bodyPr/>
          <a:lstStyle/>
          <a:p>
            <a:fld id="{3B435A2F-F299-4957-8E3E-5AF995132067}" type="slidenum">
              <a:rPr lang="en-US" smtClean="0"/>
              <a:t>‹#›</a:t>
            </a:fld>
            <a:endParaRPr lang="en-US"/>
          </a:p>
        </p:txBody>
      </p:sp>
    </p:spTree>
    <p:extLst>
      <p:ext uri="{BB962C8B-B14F-4D97-AF65-F5344CB8AC3E}">
        <p14:creationId xmlns:p14="http://schemas.microsoft.com/office/powerpoint/2010/main" val="24350719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endParaRPr lang="en-US"/>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p:cNvSpPr>
            <a:spLocks noGrp="1"/>
          </p:cNvSpPr>
          <p:nvPr>
            <p:ph type="dt" sz="half" idx="10"/>
          </p:nvPr>
        </p:nvSpPr>
        <p:spPr/>
        <p:txBody>
          <a:bodyPr/>
          <a:lstStyle/>
          <a:p>
            <a:fld id="{05E35630-4BFD-4F5B-B964-D087A3C4162E}" type="datetimeFigureOut">
              <a:rPr lang="en-US" smtClean="0"/>
              <a:t>10/24/2023</a:t>
            </a:fld>
            <a:endParaRPr lang="en-US"/>
          </a:p>
        </p:txBody>
      </p:sp>
      <p:sp>
        <p:nvSpPr>
          <p:cNvPr id="5" name="Нижний колонтитул 4"/>
          <p:cNvSpPr>
            <a:spLocks noGrp="1"/>
          </p:cNvSpPr>
          <p:nvPr>
            <p:ph type="ftr" sz="quarter" idx="11"/>
          </p:nvPr>
        </p:nvSpPr>
        <p:spPr/>
        <p:txBody>
          <a:bodyPr/>
          <a:lstStyle/>
          <a:p>
            <a:endParaRPr lang="en-US"/>
          </a:p>
        </p:txBody>
      </p:sp>
      <p:sp>
        <p:nvSpPr>
          <p:cNvPr id="6" name="Номер слайда 5"/>
          <p:cNvSpPr>
            <a:spLocks noGrp="1"/>
          </p:cNvSpPr>
          <p:nvPr>
            <p:ph type="sldNum" sz="quarter" idx="12"/>
          </p:nvPr>
        </p:nvSpPr>
        <p:spPr/>
        <p:txBody>
          <a:bodyPr/>
          <a:lstStyle/>
          <a:p>
            <a:fld id="{3B435A2F-F299-4957-8E3E-5AF995132067}" type="slidenum">
              <a:rPr lang="en-US" smtClean="0"/>
              <a:t>‹#›</a:t>
            </a:fld>
            <a:endParaRPr lang="en-US"/>
          </a:p>
        </p:txBody>
      </p:sp>
    </p:spTree>
    <p:extLst>
      <p:ext uri="{BB962C8B-B14F-4D97-AF65-F5344CB8AC3E}">
        <p14:creationId xmlns:p14="http://schemas.microsoft.com/office/powerpoint/2010/main" val="15981927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endParaRPr lang="en-US"/>
          </a:p>
        </p:txBody>
      </p:sp>
      <p:sp>
        <p:nvSpPr>
          <p:cNvPr id="3" name="Объект 2"/>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Объект 3"/>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5" name="Дата 4"/>
          <p:cNvSpPr>
            <a:spLocks noGrp="1"/>
          </p:cNvSpPr>
          <p:nvPr>
            <p:ph type="dt" sz="half" idx="10"/>
          </p:nvPr>
        </p:nvSpPr>
        <p:spPr/>
        <p:txBody>
          <a:bodyPr/>
          <a:lstStyle/>
          <a:p>
            <a:fld id="{05E35630-4BFD-4F5B-B964-D087A3C4162E}" type="datetimeFigureOut">
              <a:rPr lang="en-US" smtClean="0"/>
              <a:t>10/24/2023</a:t>
            </a:fld>
            <a:endParaRPr lang="en-US"/>
          </a:p>
        </p:txBody>
      </p:sp>
      <p:sp>
        <p:nvSpPr>
          <p:cNvPr id="6" name="Нижний колонтитул 5"/>
          <p:cNvSpPr>
            <a:spLocks noGrp="1"/>
          </p:cNvSpPr>
          <p:nvPr>
            <p:ph type="ftr" sz="quarter" idx="11"/>
          </p:nvPr>
        </p:nvSpPr>
        <p:spPr/>
        <p:txBody>
          <a:bodyPr/>
          <a:lstStyle/>
          <a:p>
            <a:endParaRPr lang="en-US"/>
          </a:p>
        </p:txBody>
      </p:sp>
      <p:sp>
        <p:nvSpPr>
          <p:cNvPr id="7" name="Номер слайда 6"/>
          <p:cNvSpPr>
            <a:spLocks noGrp="1"/>
          </p:cNvSpPr>
          <p:nvPr>
            <p:ph type="sldNum" sz="quarter" idx="12"/>
          </p:nvPr>
        </p:nvSpPr>
        <p:spPr/>
        <p:txBody>
          <a:bodyPr/>
          <a:lstStyle/>
          <a:p>
            <a:fld id="{3B435A2F-F299-4957-8E3E-5AF995132067}" type="slidenum">
              <a:rPr lang="en-US" smtClean="0"/>
              <a:t>‹#›</a:t>
            </a:fld>
            <a:endParaRPr lang="en-US"/>
          </a:p>
        </p:txBody>
      </p:sp>
    </p:spTree>
    <p:extLst>
      <p:ext uri="{BB962C8B-B14F-4D97-AF65-F5344CB8AC3E}">
        <p14:creationId xmlns:p14="http://schemas.microsoft.com/office/powerpoint/2010/main" val="1581400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a:t>Образец заголовка</a:t>
            </a:r>
            <a:endParaRPr lang="en-US"/>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7" name="Дата 6"/>
          <p:cNvSpPr>
            <a:spLocks noGrp="1"/>
          </p:cNvSpPr>
          <p:nvPr>
            <p:ph type="dt" sz="half" idx="10"/>
          </p:nvPr>
        </p:nvSpPr>
        <p:spPr/>
        <p:txBody>
          <a:bodyPr/>
          <a:lstStyle/>
          <a:p>
            <a:fld id="{05E35630-4BFD-4F5B-B964-D087A3C4162E}" type="datetimeFigureOut">
              <a:rPr lang="en-US" smtClean="0"/>
              <a:t>10/24/2023</a:t>
            </a:fld>
            <a:endParaRPr lang="en-US"/>
          </a:p>
        </p:txBody>
      </p:sp>
      <p:sp>
        <p:nvSpPr>
          <p:cNvPr id="8" name="Нижний колонтитул 7"/>
          <p:cNvSpPr>
            <a:spLocks noGrp="1"/>
          </p:cNvSpPr>
          <p:nvPr>
            <p:ph type="ftr" sz="quarter" idx="11"/>
          </p:nvPr>
        </p:nvSpPr>
        <p:spPr/>
        <p:txBody>
          <a:bodyPr/>
          <a:lstStyle/>
          <a:p>
            <a:endParaRPr lang="en-US"/>
          </a:p>
        </p:txBody>
      </p:sp>
      <p:sp>
        <p:nvSpPr>
          <p:cNvPr id="9" name="Номер слайда 8"/>
          <p:cNvSpPr>
            <a:spLocks noGrp="1"/>
          </p:cNvSpPr>
          <p:nvPr>
            <p:ph type="sldNum" sz="quarter" idx="12"/>
          </p:nvPr>
        </p:nvSpPr>
        <p:spPr/>
        <p:txBody>
          <a:bodyPr/>
          <a:lstStyle/>
          <a:p>
            <a:fld id="{3B435A2F-F299-4957-8E3E-5AF995132067}" type="slidenum">
              <a:rPr lang="en-US" smtClean="0"/>
              <a:t>‹#›</a:t>
            </a:fld>
            <a:endParaRPr lang="en-US"/>
          </a:p>
        </p:txBody>
      </p:sp>
    </p:spTree>
    <p:extLst>
      <p:ext uri="{BB962C8B-B14F-4D97-AF65-F5344CB8AC3E}">
        <p14:creationId xmlns:p14="http://schemas.microsoft.com/office/powerpoint/2010/main" val="26803250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endParaRPr lang="en-US"/>
          </a:p>
        </p:txBody>
      </p:sp>
      <p:sp>
        <p:nvSpPr>
          <p:cNvPr id="3" name="Дата 2"/>
          <p:cNvSpPr>
            <a:spLocks noGrp="1"/>
          </p:cNvSpPr>
          <p:nvPr>
            <p:ph type="dt" sz="half" idx="10"/>
          </p:nvPr>
        </p:nvSpPr>
        <p:spPr/>
        <p:txBody>
          <a:bodyPr/>
          <a:lstStyle/>
          <a:p>
            <a:fld id="{05E35630-4BFD-4F5B-B964-D087A3C4162E}" type="datetimeFigureOut">
              <a:rPr lang="en-US" smtClean="0"/>
              <a:t>10/24/2023</a:t>
            </a:fld>
            <a:endParaRPr lang="en-US"/>
          </a:p>
        </p:txBody>
      </p:sp>
      <p:sp>
        <p:nvSpPr>
          <p:cNvPr id="4" name="Нижний колонтитул 3"/>
          <p:cNvSpPr>
            <a:spLocks noGrp="1"/>
          </p:cNvSpPr>
          <p:nvPr>
            <p:ph type="ftr" sz="quarter" idx="11"/>
          </p:nvPr>
        </p:nvSpPr>
        <p:spPr/>
        <p:txBody>
          <a:bodyPr/>
          <a:lstStyle/>
          <a:p>
            <a:endParaRPr lang="en-US"/>
          </a:p>
        </p:txBody>
      </p:sp>
      <p:sp>
        <p:nvSpPr>
          <p:cNvPr id="5" name="Номер слайда 4"/>
          <p:cNvSpPr>
            <a:spLocks noGrp="1"/>
          </p:cNvSpPr>
          <p:nvPr>
            <p:ph type="sldNum" sz="quarter" idx="12"/>
          </p:nvPr>
        </p:nvSpPr>
        <p:spPr/>
        <p:txBody>
          <a:bodyPr/>
          <a:lstStyle/>
          <a:p>
            <a:fld id="{3B435A2F-F299-4957-8E3E-5AF995132067}" type="slidenum">
              <a:rPr lang="en-US" smtClean="0"/>
              <a:t>‹#›</a:t>
            </a:fld>
            <a:endParaRPr lang="en-US"/>
          </a:p>
        </p:txBody>
      </p:sp>
    </p:spTree>
    <p:extLst>
      <p:ext uri="{BB962C8B-B14F-4D97-AF65-F5344CB8AC3E}">
        <p14:creationId xmlns:p14="http://schemas.microsoft.com/office/powerpoint/2010/main" val="24910599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5E35630-4BFD-4F5B-B964-D087A3C4162E}" type="datetimeFigureOut">
              <a:rPr lang="en-US" smtClean="0"/>
              <a:t>10/24/2023</a:t>
            </a:fld>
            <a:endParaRPr lang="en-US"/>
          </a:p>
        </p:txBody>
      </p:sp>
      <p:sp>
        <p:nvSpPr>
          <p:cNvPr id="3" name="Нижний колонтитул 2"/>
          <p:cNvSpPr>
            <a:spLocks noGrp="1"/>
          </p:cNvSpPr>
          <p:nvPr>
            <p:ph type="ftr" sz="quarter" idx="11"/>
          </p:nvPr>
        </p:nvSpPr>
        <p:spPr/>
        <p:txBody>
          <a:bodyPr/>
          <a:lstStyle/>
          <a:p>
            <a:endParaRPr lang="en-US"/>
          </a:p>
        </p:txBody>
      </p:sp>
      <p:sp>
        <p:nvSpPr>
          <p:cNvPr id="4" name="Номер слайда 3"/>
          <p:cNvSpPr>
            <a:spLocks noGrp="1"/>
          </p:cNvSpPr>
          <p:nvPr>
            <p:ph type="sldNum" sz="quarter" idx="12"/>
          </p:nvPr>
        </p:nvSpPr>
        <p:spPr/>
        <p:txBody>
          <a:bodyPr/>
          <a:lstStyle/>
          <a:p>
            <a:fld id="{3B435A2F-F299-4957-8E3E-5AF995132067}" type="slidenum">
              <a:rPr lang="en-US" smtClean="0"/>
              <a:t>‹#›</a:t>
            </a:fld>
            <a:endParaRPr lang="en-US"/>
          </a:p>
        </p:txBody>
      </p:sp>
    </p:spTree>
    <p:extLst>
      <p:ext uri="{BB962C8B-B14F-4D97-AF65-F5344CB8AC3E}">
        <p14:creationId xmlns:p14="http://schemas.microsoft.com/office/powerpoint/2010/main" val="178641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a:t>Образец заголовка</a:t>
            </a:r>
            <a:endParaRPr lang="en-US"/>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p:cNvSpPr>
            <a:spLocks noGrp="1"/>
          </p:cNvSpPr>
          <p:nvPr>
            <p:ph type="dt" sz="half" idx="10"/>
          </p:nvPr>
        </p:nvSpPr>
        <p:spPr/>
        <p:txBody>
          <a:bodyPr/>
          <a:lstStyle/>
          <a:p>
            <a:fld id="{05E35630-4BFD-4F5B-B964-D087A3C4162E}" type="datetimeFigureOut">
              <a:rPr lang="en-US" smtClean="0"/>
              <a:t>10/24/2023</a:t>
            </a:fld>
            <a:endParaRPr lang="en-US"/>
          </a:p>
        </p:txBody>
      </p:sp>
      <p:sp>
        <p:nvSpPr>
          <p:cNvPr id="6" name="Нижний колонтитул 5"/>
          <p:cNvSpPr>
            <a:spLocks noGrp="1"/>
          </p:cNvSpPr>
          <p:nvPr>
            <p:ph type="ftr" sz="quarter" idx="11"/>
          </p:nvPr>
        </p:nvSpPr>
        <p:spPr/>
        <p:txBody>
          <a:bodyPr/>
          <a:lstStyle/>
          <a:p>
            <a:endParaRPr lang="en-US"/>
          </a:p>
        </p:txBody>
      </p:sp>
      <p:sp>
        <p:nvSpPr>
          <p:cNvPr id="7" name="Номер слайда 6"/>
          <p:cNvSpPr>
            <a:spLocks noGrp="1"/>
          </p:cNvSpPr>
          <p:nvPr>
            <p:ph type="sldNum" sz="quarter" idx="12"/>
          </p:nvPr>
        </p:nvSpPr>
        <p:spPr/>
        <p:txBody>
          <a:bodyPr/>
          <a:lstStyle/>
          <a:p>
            <a:fld id="{3B435A2F-F299-4957-8E3E-5AF995132067}" type="slidenum">
              <a:rPr lang="en-US" smtClean="0"/>
              <a:t>‹#›</a:t>
            </a:fld>
            <a:endParaRPr lang="en-US"/>
          </a:p>
        </p:txBody>
      </p:sp>
    </p:spTree>
    <p:extLst>
      <p:ext uri="{BB962C8B-B14F-4D97-AF65-F5344CB8AC3E}">
        <p14:creationId xmlns:p14="http://schemas.microsoft.com/office/powerpoint/2010/main" val="38763255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a:t>Образец заголовка</a:t>
            </a:r>
            <a:endParaRPr lang="en-US"/>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p:cNvSpPr>
            <a:spLocks noGrp="1"/>
          </p:cNvSpPr>
          <p:nvPr>
            <p:ph type="dt" sz="half" idx="10"/>
          </p:nvPr>
        </p:nvSpPr>
        <p:spPr/>
        <p:txBody>
          <a:bodyPr/>
          <a:lstStyle/>
          <a:p>
            <a:fld id="{05E35630-4BFD-4F5B-B964-D087A3C4162E}" type="datetimeFigureOut">
              <a:rPr lang="en-US" smtClean="0"/>
              <a:t>10/24/2023</a:t>
            </a:fld>
            <a:endParaRPr lang="en-US"/>
          </a:p>
        </p:txBody>
      </p:sp>
      <p:sp>
        <p:nvSpPr>
          <p:cNvPr id="6" name="Нижний колонтитул 5"/>
          <p:cNvSpPr>
            <a:spLocks noGrp="1"/>
          </p:cNvSpPr>
          <p:nvPr>
            <p:ph type="ftr" sz="quarter" idx="11"/>
          </p:nvPr>
        </p:nvSpPr>
        <p:spPr/>
        <p:txBody>
          <a:bodyPr/>
          <a:lstStyle/>
          <a:p>
            <a:endParaRPr lang="en-US"/>
          </a:p>
        </p:txBody>
      </p:sp>
      <p:sp>
        <p:nvSpPr>
          <p:cNvPr id="7" name="Номер слайда 6"/>
          <p:cNvSpPr>
            <a:spLocks noGrp="1"/>
          </p:cNvSpPr>
          <p:nvPr>
            <p:ph type="sldNum" sz="quarter" idx="12"/>
          </p:nvPr>
        </p:nvSpPr>
        <p:spPr/>
        <p:txBody>
          <a:bodyPr/>
          <a:lstStyle/>
          <a:p>
            <a:fld id="{3B435A2F-F299-4957-8E3E-5AF995132067}" type="slidenum">
              <a:rPr lang="en-US" smtClean="0"/>
              <a:t>‹#›</a:t>
            </a:fld>
            <a:endParaRPr lang="en-US"/>
          </a:p>
        </p:txBody>
      </p:sp>
    </p:spTree>
    <p:extLst>
      <p:ext uri="{BB962C8B-B14F-4D97-AF65-F5344CB8AC3E}">
        <p14:creationId xmlns:p14="http://schemas.microsoft.com/office/powerpoint/2010/main" val="16651637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Дата 3"/>
          <p:cNvSpPr>
            <a:spLocks noGrp="1"/>
          </p:cNvSpPr>
          <p:nvPr>
            <p:ph type="dt" sz="half" idx="10"/>
          </p:nvPr>
        </p:nvSpPr>
        <p:spPr/>
        <p:txBody>
          <a:bodyPr/>
          <a:lstStyle/>
          <a:p>
            <a:fld id="{05E35630-4BFD-4F5B-B964-D087A3C4162E}" type="datetimeFigureOut">
              <a:rPr lang="en-US" smtClean="0"/>
              <a:t>10/24/2023</a:t>
            </a:fld>
            <a:endParaRPr lang="en-US"/>
          </a:p>
        </p:txBody>
      </p:sp>
      <p:sp>
        <p:nvSpPr>
          <p:cNvPr id="5" name="Нижний колонтитул 4"/>
          <p:cNvSpPr>
            <a:spLocks noGrp="1"/>
          </p:cNvSpPr>
          <p:nvPr>
            <p:ph type="ftr" sz="quarter" idx="11"/>
          </p:nvPr>
        </p:nvSpPr>
        <p:spPr/>
        <p:txBody>
          <a:bodyPr/>
          <a:lstStyle/>
          <a:p>
            <a:endParaRPr lang="en-US"/>
          </a:p>
        </p:txBody>
      </p:sp>
      <p:sp>
        <p:nvSpPr>
          <p:cNvPr id="6" name="Номер слайда 5"/>
          <p:cNvSpPr>
            <a:spLocks noGrp="1"/>
          </p:cNvSpPr>
          <p:nvPr>
            <p:ph type="sldNum" sz="quarter" idx="12"/>
          </p:nvPr>
        </p:nvSpPr>
        <p:spPr/>
        <p:txBody>
          <a:bodyPr/>
          <a:lstStyle/>
          <a:p>
            <a:fld id="{3B435A2F-F299-4957-8E3E-5AF995132067}" type="slidenum">
              <a:rPr lang="en-US" smtClean="0"/>
              <a:t>‹#›</a:t>
            </a:fld>
            <a:endParaRPr lang="en-US"/>
          </a:p>
        </p:txBody>
      </p:sp>
    </p:spTree>
    <p:extLst>
      <p:ext uri="{BB962C8B-B14F-4D97-AF65-F5344CB8AC3E}">
        <p14:creationId xmlns:p14="http://schemas.microsoft.com/office/powerpoint/2010/main" val="8046683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a:t>Образец заголовка</a:t>
            </a:r>
            <a:endParaRPr lang="en-US"/>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Дата 3"/>
          <p:cNvSpPr>
            <a:spLocks noGrp="1"/>
          </p:cNvSpPr>
          <p:nvPr>
            <p:ph type="dt" sz="half" idx="10"/>
          </p:nvPr>
        </p:nvSpPr>
        <p:spPr/>
        <p:txBody>
          <a:bodyPr/>
          <a:lstStyle/>
          <a:p>
            <a:fld id="{05E35630-4BFD-4F5B-B964-D087A3C4162E}" type="datetimeFigureOut">
              <a:rPr lang="en-US" smtClean="0"/>
              <a:t>10/24/2023</a:t>
            </a:fld>
            <a:endParaRPr lang="en-US"/>
          </a:p>
        </p:txBody>
      </p:sp>
      <p:sp>
        <p:nvSpPr>
          <p:cNvPr id="5" name="Нижний колонтитул 4"/>
          <p:cNvSpPr>
            <a:spLocks noGrp="1"/>
          </p:cNvSpPr>
          <p:nvPr>
            <p:ph type="ftr" sz="quarter" idx="11"/>
          </p:nvPr>
        </p:nvSpPr>
        <p:spPr/>
        <p:txBody>
          <a:bodyPr/>
          <a:lstStyle/>
          <a:p>
            <a:endParaRPr lang="en-US"/>
          </a:p>
        </p:txBody>
      </p:sp>
      <p:sp>
        <p:nvSpPr>
          <p:cNvPr id="6" name="Номер слайда 5"/>
          <p:cNvSpPr>
            <a:spLocks noGrp="1"/>
          </p:cNvSpPr>
          <p:nvPr>
            <p:ph type="sldNum" sz="quarter" idx="12"/>
          </p:nvPr>
        </p:nvSpPr>
        <p:spPr/>
        <p:txBody>
          <a:bodyPr/>
          <a:lstStyle/>
          <a:p>
            <a:fld id="{3B435A2F-F299-4957-8E3E-5AF995132067}" type="slidenum">
              <a:rPr lang="en-US" smtClean="0"/>
              <a:t>‹#›</a:t>
            </a:fld>
            <a:endParaRPr lang="en-US"/>
          </a:p>
        </p:txBody>
      </p:sp>
    </p:spTree>
    <p:extLst>
      <p:ext uri="{BB962C8B-B14F-4D97-AF65-F5344CB8AC3E}">
        <p14:creationId xmlns:p14="http://schemas.microsoft.com/office/powerpoint/2010/main" val="30690425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endParaRPr lang="en-US"/>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5E35630-4BFD-4F5B-B964-D087A3C4162E}" type="datetimeFigureOut">
              <a:rPr lang="en-US" smtClean="0"/>
              <a:t>10/24/2023</a:t>
            </a:fld>
            <a:endParaRPr lang="en-US"/>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B435A2F-F299-4957-8E3E-5AF995132067}" type="slidenum">
              <a:rPr lang="en-US" smtClean="0"/>
              <a:t>‹#›</a:t>
            </a:fld>
            <a:endParaRPr lang="en-US"/>
          </a:p>
        </p:txBody>
      </p:sp>
    </p:spTree>
    <p:extLst>
      <p:ext uri="{BB962C8B-B14F-4D97-AF65-F5344CB8AC3E}">
        <p14:creationId xmlns:p14="http://schemas.microsoft.com/office/powerpoint/2010/main" val="41156381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p:cNvSpPr/>
          <p:nvPr/>
        </p:nvSpPr>
        <p:spPr>
          <a:xfrm>
            <a:off x="-5" y="397494"/>
            <a:ext cx="12191999" cy="3416320"/>
          </a:xfrm>
          <a:prstGeom prst="rect">
            <a:avLst/>
          </a:prstGeom>
        </p:spPr>
        <p:txBody>
          <a:bodyPr wrap="square">
            <a:spAutoFit/>
          </a:bodyPr>
          <a:lstStyle/>
          <a:p>
            <a:pPr algn="ctr"/>
            <a:r>
              <a:rPr lang="en-US" sz="3600" b="1" dirty="0">
                <a:solidFill>
                  <a:srgbClr val="FF0000"/>
                </a:solidFill>
                <a:latin typeface="Times New Roman" panose="02020603050405020304" pitchFamily="18" charset="0"/>
                <a:cs typeface="Times New Roman" panose="02020603050405020304" pitchFamily="18" charset="0"/>
              </a:rPr>
              <a:t>Course Name: FUNDAMENTALS OF PROJECT MANAGEMENT</a:t>
            </a:r>
          </a:p>
          <a:p>
            <a:pPr algn="ctr"/>
            <a:r>
              <a:rPr lang="uz-Cyrl-UZ" sz="3600" b="1" dirty="0">
                <a:solidFill>
                  <a:srgbClr val="002060"/>
                </a:solidFill>
                <a:latin typeface="Times New Roman" panose="02020603050405020304" pitchFamily="18" charset="0"/>
                <a:cs typeface="Times New Roman" panose="02020603050405020304" pitchFamily="18" charset="0"/>
              </a:rPr>
              <a:t>Курс номи: ЛОЙИҲА БОШҚАРУВИ АСОСЛАРИ </a:t>
            </a:r>
          </a:p>
          <a:p>
            <a:pPr algn="ctr"/>
            <a:endParaRPr lang="uz-Cyrl-UZ" sz="3600" b="1" dirty="0">
              <a:solidFill>
                <a:srgbClr val="FF0000"/>
              </a:solidFill>
              <a:latin typeface="Times New Roman" panose="02020603050405020304" pitchFamily="18" charset="0"/>
              <a:cs typeface="Times New Roman" panose="02020603050405020304" pitchFamily="18" charset="0"/>
            </a:endParaRPr>
          </a:p>
          <a:p>
            <a:pPr algn="ctr"/>
            <a:r>
              <a:rPr lang="en-US" sz="3600" b="1" dirty="0">
                <a:solidFill>
                  <a:srgbClr val="FF0000"/>
                </a:solidFill>
                <a:latin typeface="Times New Roman" panose="02020603050405020304" pitchFamily="18" charset="0"/>
                <a:cs typeface="Times New Roman" panose="02020603050405020304" pitchFamily="18" charset="0"/>
              </a:rPr>
              <a:t>STRATEGY IN PROJECT MANAGEMENT</a:t>
            </a:r>
            <a:endParaRPr lang="uz-Cyrl-UZ" sz="3600" b="1" dirty="0">
              <a:solidFill>
                <a:srgbClr val="FF0000"/>
              </a:solidFill>
              <a:latin typeface="Times New Roman" panose="02020603050405020304" pitchFamily="18" charset="0"/>
              <a:cs typeface="Times New Roman" panose="02020603050405020304" pitchFamily="18" charset="0"/>
            </a:endParaRPr>
          </a:p>
          <a:p>
            <a:pPr algn="ctr"/>
            <a:r>
              <a:rPr lang="uz-Cyrl-UZ" sz="3600" b="1" dirty="0">
                <a:solidFill>
                  <a:srgbClr val="002060"/>
                </a:solidFill>
                <a:latin typeface="Times New Roman" panose="02020603050405020304" pitchFamily="18" charset="0"/>
                <a:cs typeface="Times New Roman" panose="02020603050405020304" pitchFamily="18" charset="0"/>
              </a:rPr>
              <a:t>ЛОЙИҲАНИ БОШҚАРИШДА СТРАТЕГИЯ</a:t>
            </a:r>
            <a:endParaRPr lang="en-US" sz="3600" b="1" dirty="0">
              <a:solidFill>
                <a:srgbClr val="002060"/>
              </a:solidFill>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2801812" y="4068130"/>
            <a:ext cx="4243755" cy="1077218"/>
          </a:xfrm>
          <a:prstGeom prst="rect">
            <a:avLst/>
          </a:prstGeom>
        </p:spPr>
        <p:txBody>
          <a:bodyPr wrap="square">
            <a:spAutoFit/>
          </a:bodyPr>
          <a:lstStyle/>
          <a:p>
            <a:pPr algn="ctr"/>
            <a:r>
              <a:rPr lang="en-US" sz="3200" b="1" dirty="0">
                <a:solidFill>
                  <a:srgbClr val="FF0000"/>
                </a:solidFill>
                <a:latin typeface="Times New Roman" panose="02020603050405020304" pitchFamily="18" charset="0"/>
                <a:cs typeface="Times New Roman" panose="02020603050405020304" pitchFamily="18" charset="0"/>
              </a:rPr>
              <a:t>Topic</a:t>
            </a:r>
            <a:r>
              <a:rPr lang="uz-Cyrl-UZ" sz="3200" b="1" dirty="0">
                <a:solidFill>
                  <a:srgbClr val="002060"/>
                </a:solidFill>
                <a:latin typeface="Times New Roman" panose="02020603050405020304" pitchFamily="18" charset="0"/>
                <a:cs typeface="Times New Roman" panose="02020603050405020304" pitchFamily="18" charset="0"/>
              </a:rPr>
              <a:t> (Мавзу) </a:t>
            </a:r>
            <a:r>
              <a:rPr lang="en-US" sz="3200" b="1" dirty="0">
                <a:solidFill>
                  <a:srgbClr val="002060"/>
                </a:solidFill>
                <a:latin typeface="Times New Roman" panose="02020603050405020304" pitchFamily="18" charset="0"/>
                <a:cs typeface="Times New Roman" panose="02020603050405020304" pitchFamily="18" charset="0"/>
              </a:rPr>
              <a:t># </a:t>
            </a:r>
            <a:r>
              <a:rPr lang="uz-Cyrl-UZ" sz="3200" b="1" dirty="0">
                <a:solidFill>
                  <a:srgbClr val="002060"/>
                </a:solidFill>
                <a:latin typeface="Times New Roman" panose="02020603050405020304" pitchFamily="18" charset="0"/>
                <a:cs typeface="Times New Roman" panose="02020603050405020304" pitchFamily="18" charset="0"/>
              </a:rPr>
              <a:t>4</a:t>
            </a:r>
          </a:p>
          <a:p>
            <a:pPr algn="ctr"/>
            <a:r>
              <a:rPr lang="en-US" sz="3200" b="1" dirty="0">
                <a:solidFill>
                  <a:srgbClr val="FF0000"/>
                </a:solidFill>
                <a:latin typeface="Times New Roman" panose="02020603050405020304" pitchFamily="18" charset="0"/>
                <a:cs typeface="Times New Roman" panose="02020603050405020304" pitchFamily="18" charset="0"/>
              </a:rPr>
              <a:t>Week</a:t>
            </a:r>
            <a:r>
              <a:rPr lang="en-US" sz="3200" b="1" dirty="0">
                <a:solidFill>
                  <a:srgbClr val="002060"/>
                </a:solidFill>
                <a:latin typeface="Times New Roman" panose="02020603050405020304" pitchFamily="18" charset="0"/>
                <a:cs typeface="Times New Roman" panose="02020603050405020304" pitchFamily="18" charset="0"/>
              </a:rPr>
              <a:t> (</a:t>
            </a:r>
            <a:r>
              <a:rPr lang="uz-Cyrl-UZ" sz="3200" b="1" dirty="0">
                <a:solidFill>
                  <a:srgbClr val="002060"/>
                </a:solidFill>
                <a:latin typeface="Times New Roman" panose="02020603050405020304" pitchFamily="18" charset="0"/>
                <a:cs typeface="Times New Roman" panose="02020603050405020304" pitchFamily="18" charset="0"/>
              </a:rPr>
              <a:t>Хафта</a:t>
            </a:r>
            <a:r>
              <a:rPr lang="en-US" sz="3200" b="1" dirty="0">
                <a:solidFill>
                  <a:srgbClr val="002060"/>
                </a:solidFill>
                <a:latin typeface="Times New Roman" panose="02020603050405020304" pitchFamily="18" charset="0"/>
                <a:cs typeface="Times New Roman" panose="02020603050405020304" pitchFamily="18" charset="0"/>
              </a:rPr>
              <a:t>)</a:t>
            </a:r>
            <a:r>
              <a:rPr lang="uz-Cyrl-UZ" sz="3200" b="1" dirty="0">
                <a:solidFill>
                  <a:srgbClr val="002060"/>
                </a:solidFill>
                <a:latin typeface="Times New Roman" panose="02020603050405020304" pitchFamily="18" charset="0"/>
                <a:cs typeface="Times New Roman" panose="02020603050405020304" pitchFamily="18" charset="0"/>
              </a:rPr>
              <a:t> </a:t>
            </a:r>
            <a:r>
              <a:rPr lang="en-US" sz="3200" b="1" dirty="0">
                <a:solidFill>
                  <a:srgbClr val="002060"/>
                </a:solidFill>
                <a:latin typeface="Times New Roman" panose="02020603050405020304" pitchFamily="18" charset="0"/>
                <a:cs typeface="Times New Roman" panose="02020603050405020304" pitchFamily="18" charset="0"/>
              </a:rPr>
              <a:t># </a:t>
            </a:r>
            <a:r>
              <a:rPr lang="uz-Cyrl-UZ" sz="3200" b="1" dirty="0">
                <a:solidFill>
                  <a:srgbClr val="002060"/>
                </a:solidFill>
                <a:latin typeface="Times New Roman" panose="02020603050405020304" pitchFamily="18" charset="0"/>
                <a:cs typeface="Times New Roman" panose="02020603050405020304" pitchFamily="18" charset="0"/>
              </a:rPr>
              <a:t>4</a:t>
            </a:r>
            <a:endParaRPr lang="en-US" sz="3200" dirty="0"/>
          </a:p>
        </p:txBody>
      </p:sp>
      <p:sp>
        <p:nvSpPr>
          <p:cNvPr id="3" name="Прямоугольник 2">
            <a:extLst>
              <a:ext uri="{FF2B5EF4-FFF2-40B4-BE49-F238E27FC236}">
                <a16:creationId xmlns:a16="http://schemas.microsoft.com/office/drawing/2014/main" id="{311D2836-220C-4EEE-BE21-D06E64194D29}"/>
              </a:ext>
            </a:extLst>
          </p:cNvPr>
          <p:cNvSpPr/>
          <p:nvPr/>
        </p:nvSpPr>
        <p:spPr>
          <a:xfrm>
            <a:off x="2053237" y="5516673"/>
            <a:ext cx="6467733" cy="523220"/>
          </a:xfrm>
          <a:prstGeom prst="rect">
            <a:avLst/>
          </a:prstGeom>
        </p:spPr>
        <p:txBody>
          <a:bodyPr wrap="none">
            <a:spAutoFit/>
          </a:bodyPr>
          <a:lstStyle/>
          <a:p>
            <a:r>
              <a:rPr lang="en-US" sz="2800" b="1" dirty="0">
                <a:solidFill>
                  <a:srgbClr val="002060"/>
                </a:solidFill>
                <a:latin typeface="Times New Roman" panose="02020603050405020304" pitchFamily="18" charset="0"/>
                <a:cs typeface="Times New Roman" panose="02020603050405020304" pitchFamily="18" charset="0"/>
              </a:rPr>
              <a:t>PhD, </a:t>
            </a:r>
            <a:r>
              <a:rPr lang="uz-Cyrl-UZ" sz="2800" b="1" dirty="0">
                <a:solidFill>
                  <a:srgbClr val="002060"/>
                </a:solidFill>
                <a:latin typeface="Times New Roman" panose="02020603050405020304" pitchFamily="18" charset="0"/>
                <a:cs typeface="Times New Roman" panose="02020603050405020304" pitchFamily="18" charset="0"/>
              </a:rPr>
              <a:t>dosent Alimov Bakhodir Batirovich</a:t>
            </a:r>
            <a:endParaRPr lang="ru-RU" sz="2800" dirty="0"/>
          </a:p>
        </p:txBody>
      </p:sp>
    </p:spTree>
    <p:extLst>
      <p:ext uri="{BB962C8B-B14F-4D97-AF65-F5344CB8AC3E}">
        <p14:creationId xmlns:p14="http://schemas.microsoft.com/office/powerpoint/2010/main" val="9445610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5199183" y="410308"/>
            <a:ext cx="1793631" cy="646331"/>
          </a:xfrm>
          <a:prstGeom prst="rect">
            <a:avLst/>
          </a:prstGeom>
          <a:noFill/>
        </p:spPr>
        <p:txBody>
          <a:bodyPr wrap="square" rtlCol="0">
            <a:spAutoFit/>
          </a:bodyPr>
          <a:lstStyle/>
          <a:p>
            <a:pPr algn="ctr"/>
            <a:r>
              <a:rPr lang="uz-Cyrl-UZ" sz="3600" b="1" dirty="0">
                <a:latin typeface="Times New Roman" panose="02020603050405020304" pitchFamily="18" charset="0"/>
                <a:cs typeface="Times New Roman" panose="02020603050405020304" pitchFamily="18" charset="0"/>
              </a:rPr>
              <a:t>РЕЖА</a:t>
            </a:r>
            <a:endParaRPr lang="en-US" sz="3600" b="1" dirty="0">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999BA05F-B03F-FA07-C613-F22C8EACB193}"/>
              </a:ext>
            </a:extLst>
          </p:cNvPr>
          <p:cNvSpPr txBox="1"/>
          <p:nvPr/>
        </p:nvSpPr>
        <p:spPr>
          <a:xfrm>
            <a:off x="351691" y="1263134"/>
            <a:ext cx="11488616" cy="4679807"/>
          </a:xfrm>
          <a:prstGeom prst="rect">
            <a:avLst/>
          </a:prstGeom>
          <a:noFill/>
        </p:spPr>
        <p:txBody>
          <a:bodyPr wrap="square">
            <a:spAutoFit/>
          </a:bodyPr>
          <a:lstStyle/>
          <a:p>
            <a:pPr marL="1081088" indent="-514350" algn="just">
              <a:lnSpc>
                <a:spcPct val="107000"/>
              </a:lnSpc>
              <a:spcAft>
                <a:spcPts val="0"/>
              </a:spcAft>
              <a:buFont typeface="+mj-lt"/>
              <a:buAutoNum type="arabicPeriod"/>
            </a:pPr>
            <a:r>
              <a:rPr lang="uz-Cyrl-UZ" sz="28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Стратегик менежмент тушунчаси</a:t>
            </a:r>
          </a:p>
          <a:p>
            <a:pPr marL="1081088" indent="-514350" algn="just">
              <a:lnSpc>
                <a:spcPct val="107000"/>
              </a:lnSpc>
              <a:spcAft>
                <a:spcPts val="0"/>
              </a:spcAft>
              <a:buFont typeface="+mj-lt"/>
              <a:buAutoNum type="arabicPeriod"/>
            </a:pPr>
            <a:r>
              <a:rPr lang="uz-Cyrl-UZ" sz="28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Лойиҳаларда миссия ва келажакка назар</a:t>
            </a:r>
          </a:p>
          <a:p>
            <a:pPr marL="1081088" indent="-514350" algn="just">
              <a:lnSpc>
                <a:spcPct val="107000"/>
              </a:lnSpc>
              <a:buFont typeface="+mj-lt"/>
              <a:buAutoNum type="arabicPeriod"/>
            </a:pPr>
            <a:r>
              <a:rPr lang="uz-Cyrl-UZ" sz="28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Стратегик мақсад ва вазифалар</a:t>
            </a:r>
            <a:endParaRPr lang="en-US" sz="28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a:p>
            <a:pPr marL="1081088" indent="-514350" algn="just">
              <a:lnSpc>
                <a:spcPct val="107000"/>
              </a:lnSpc>
              <a:buFont typeface="+mj-lt"/>
              <a:buAutoNum type="arabicPeriod"/>
            </a:pPr>
            <a:r>
              <a:rPr lang="uz-Cyrl-UZ" sz="28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Лойиҳаларда стратегик фикрлаш</a:t>
            </a:r>
            <a:endParaRPr lang="en-US" sz="28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a:p>
            <a:pPr marL="1081088" indent="-514350" algn="just">
              <a:lnSpc>
                <a:spcPct val="107000"/>
              </a:lnSpc>
              <a:buFont typeface="+mj-lt"/>
              <a:buAutoNum type="arabicPeriod"/>
            </a:pPr>
            <a:r>
              <a:rPr lang="uz-Cyrl-UZ" sz="28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Лойиҳа стратегиясини ишлаб чиқиш</a:t>
            </a:r>
            <a:endParaRPr lang="en-US" sz="28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a:p>
            <a:pPr marL="1081088" indent="-514350" algn="just">
              <a:lnSpc>
                <a:spcPct val="107000"/>
              </a:lnSpc>
              <a:buFont typeface="+mj-lt"/>
              <a:buAutoNum type="arabicPeriod"/>
            </a:pPr>
            <a:r>
              <a:rPr lang="uz-Cyrl-UZ" sz="28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Лойиҳани бошқариш стратегияси жиҳатлари</a:t>
            </a:r>
            <a:endParaRPr lang="en-US" sz="28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a:p>
            <a:pPr marL="1081088" indent="-514350" algn="just">
              <a:lnSpc>
                <a:spcPct val="107000"/>
              </a:lnSpc>
              <a:buFont typeface="+mj-lt"/>
              <a:buAutoNum type="arabicPeriod"/>
            </a:pPr>
            <a:r>
              <a:rPr lang="uz-Cyrl-UZ" sz="28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Лойиҳаларда тўғри стратегияни танлаш</a:t>
            </a:r>
            <a:endParaRPr lang="en-US" sz="28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a:p>
            <a:pPr marL="1081088" indent="-514350" algn="just">
              <a:lnSpc>
                <a:spcPct val="107000"/>
              </a:lnSpc>
              <a:buFont typeface="+mj-lt"/>
              <a:buAutoNum type="arabicPeriod"/>
            </a:pPr>
            <a:r>
              <a:rPr lang="uz-Cyrl-UZ" sz="28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Лойиҳаларда стратегик ёндашувлар</a:t>
            </a:r>
            <a:endParaRPr lang="en-US" sz="28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a:p>
            <a:pPr marL="1081088" indent="-514350" algn="just">
              <a:lnSpc>
                <a:spcPct val="107000"/>
              </a:lnSpc>
              <a:buFont typeface="+mj-lt"/>
              <a:buAutoNum type="arabicPeriod"/>
            </a:pPr>
            <a:r>
              <a:rPr lang="uz-Cyrl-UZ" sz="28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Лойиҳаларни бошқаришда стратегия</a:t>
            </a:r>
            <a:endParaRPr lang="en-US" sz="28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a:p>
            <a:pPr marL="1081088" indent="-514350" algn="just">
              <a:lnSpc>
                <a:spcPct val="107000"/>
              </a:lnSpc>
              <a:buFont typeface="+mj-lt"/>
              <a:buAutoNum type="arabicPeriod"/>
            </a:pPr>
            <a:r>
              <a:rPr lang="uz-Cyrl-UZ" sz="28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Лойиҳалар ва бизнес стратегия</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8821284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a:extLst>
              <a:ext uri="{FF2B5EF4-FFF2-40B4-BE49-F238E27FC236}">
                <a16:creationId xmlns:a16="http://schemas.microsoft.com/office/drawing/2014/main" id="{DCFD1B09-FC05-87C3-E75A-46A3997E65DC}"/>
              </a:ext>
            </a:extLst>
          </p:cNvPr>
          <p:cNvSpPr txBox="1"/>
          <p:nvPr/>
        </p:nvSpPr>
        <p:spPr>
          <a:xfrm>
            <a:off x="3048000" y="2551837"/>
            <a:ext cx="6096000" cy="646331"/>
          </a:xfrm>
          <a:prstGeom prst="rect">
            <a:avLst/>
          </a:prstGeom>
          <a:noFill/>
        </p:spPr>
        <p:txBody>
          <a:bodyPr wrap="square">
            <a:spAutoFit/>
          </a:bodyPr>
          <a:lstStyle/>
          <a:p>
            <a:endParaRPr lang="ru-RU" dirty="0"/>
          </a:p>
          <a:p>
            <a:endParaRPr lang="ru-RU" dirty="0"/>
          </a:p>
        </p:txBody>
      </p:sp>
      <p:sp>
        <p:nvSpPr>
          <p:cNvPr id="3" name="TextBox 2">
            <a:extLst>
              <a:ext uri="{FF2B5EF4-FFF2-40B4-BE49-F238E27FC236}">
                <a16:creationId xmlns:a16="http://schemas.microsoft.com/office/drawing/2014/main" id="{46C277DE-7CD6-332A-C22D-FF6C7012073B}"/>
              </a:ext>
            </a:extLst>
          </p:cNvPr>
          <p:cNvSpPr txBox="1"/>
          <p:nvPr/>
        </p:nvSpPr>
        <p:spPr>
          <a:xfrm>
            <a:off x="0" y="3105834"/>
            <a:ext cx="12192000" cy="646331"/>
          </a:xfrm>
          <a:prstGeom prst="rect">
            <a:avLst/>
          </a:prstGeom>
          <a:noFill/>
        </p:spPr>
        <p:txBody>
          <a:bodyPr wrap="square">
            <a:spAutoFit/>
          </a:bodyPr>
          <a:lstStyle/>
          <a:p>
            <a:pPr algn="ctr"/>
            <a:r>
              <a:rPr lang="ru-RU" sz="3600" b="1" dirty="0">
                <a:solidFill>
                  <a:schemeClr val="accent2">
                    <a:lumMod val="50000"/>
                  </a:schemeClr>
                </a:solidFill>
                <a:latin typeface="Times New Roman" panose="02020603050405020304" pitchFamily="18" charset="0"/>
                <a:cs typeface="Times New Roman" panose="02020603050405020304" pitchFamily="18" charset="0"/>
              </a:rPr>
              <a:t>СТРАТЕГИК МЕНЕЖМЕНТ ТУШУНЧАСИ</a:t>
            </a:r>
            <a:endParaRPr lang="ru-RU" sz="3600" dirty="0">
              <a:solidFill>
                <a:schemeClr val="accent2">
                  <a:lumMod val="50000"/>
                </a:schemeClr>
              </a:solidFill>
            </a:endParaRPr>
          </a:p>
        </p:txBody>
      </p:sp>
    </p:spTree>
    <p:extLst>
      <p:ext uri="{BB962C8B-B14F-4D97-AF65-F5344CB8AC3E}">
        <p14:creationId xmlns:p14="http://schemas.microsoft.com/office/powerpoint/2010/main" val="19087008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20FA3F8-8A9C-D992-CCAA-B9A03C668CF6}"/>
              </a:ext>
            </a:extLst>
          </p:cNvPr>
          <p:cNvSpPr txBox="1"/>
          <p:nvPr/>
        </p:nvSpPr>
        <p:spPr>
          <a:xfrm>
            <a:off x="638907" y="1989129"/>
            <a:ext cx="10914185" cy="2246769"/>
          </a:xfrm>
          <a:prstGeom prst="rect">
            <a:avLst/>
          </a:prstGeom>
          <a:noFill/>
        </p:spPr>
        <p:txBody>
          <a:bodyPr wrap="square">
            <a:spAutoFit/>
          </a:bodyPr>
          <a:lstStyle/>
          <a:p>
            <a:pPr algn="ctr"/>
            <a:r>
              <a:rPr lang="uz-Cyrl-UZ" sz="2800" b="1" dirty="0">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Стратегия - </a:t>
            </a:r>
            <a:r>
              <a:rPr lang="uz-Cyrl-UZ" sz="2800" dirty="0">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бу асосий мақсадга эришиш учун муаммолар ва ресурсларнинг устувор йўналишларини белгилайдиган асосий ҳаракатлар дастури. У асосий мақсадларни ва уларга эришишнинг асосий усулларини шундай шакллантирадики, компания ягона ҳаракат йўналишини танлайди.</a:t>
            </a:r>
            <a:endParaRPr lang="en-US" sz="2800" dirty="0">
              <a:solidFill>
                <a:srgbClr val="002060"/>
              </a:solidFill>
            </a:endParaRPr>
          </a:p>
        </p:txBody>
      </p:sp>
    </p:spTree>
    <p:extLst>
      <p:ext uri="{BB962C8B-B14F-4D97-AF65-F5344CB8AC3E}">
        <p14:creationId xmlns:p14="http://schemas.microsoft.com/office/powerpoint/2010/main" val="2818533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94ACB200-DA88-468C-FBE3-5780DF25EACD}"/>
              </a:ext>
            </a:extLst>
          </p:cNvPr>
          <p:cNvSpPr/>
          <p:nvPr/>
        </p:nvSpPr>
        <p:spPr>
          <a:xfrm>
            <a:off x="468923" y="410308"/>
            <a:ext cx="11254154" cy="1172307"/>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Стратегия</a:t>
            </a:r>
            <a:r>
              <a:rPr lang="uz-Cyrl-UZ" sz="2800" dirty="0">
                <a:latin typeface="Times New Roman" panose="02020603050405020304" pitchFamily="18" charset="0"/>
                <a:cs typeface="Times New Roman" panose="02020603050405020304" pitchFamily="18" charset="0"/>
              </a:rPr>
              <a:t> - бу корхона мақсадларига эришишни таъминлайдиган тарзда ишлаб чиқилган ягона, яхлит ва тушунарли режа.</a:t>
            </a:r>
          </a:p>
        </p:txBody>
      </p:sp>
      <p:sp>
        <p:nvSpPr>
          <p:cNvPr id="3" name="Прямоугольник: скругленные углы 2">
            <a:extLst>
              <a:ext uri="{FF2B5EF4-FFF2-40B4-BE49-F238E27FC236}">
                <a16:creationId xmlns:a16="http://schemas.microsoft.com/office/drawing/2014/main" id="{88503FE7-7F86-D9A4-1487-A4DD56B723AA}"/>
              </a:ext>
            </a:extLst>
          </p:cNvPr>
          <p:cNvSpPr/>
          <p:nvPr/>
        </p:nvSpPr>
        <p:spPr>
          <a:xfrm>
            <a:off x="468923" y="1899139"/>
            <a:ext cx="11254154" cy="1172308"/>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Стратегия </a:t>
            </a:r>
            <a:r>
              <a:rPr lang="uz-Cyrl-UZ" sz="2800" dirty="0">
                <a:latin typeface="Times New Roman" panose="02020603050405020304" pitchFamily="18" charset="0"/>
                <a:cs typeface="Times New Roman" panose="02020603050405020304" pitchFamily="18" charset="0"/>
              </a:rPr>
              <a:t>- бу келажакдаги ҳаракатлар ёки қарорлар оқимидаги модел (хулқ-атвор намунаси).</a:t>
            </a:r>
          </a:p>
        </p:txBody>
      </p:sp>
      <p:sp>
        <p:nvSpPr>
          <p:cNvPr id="5" name="Прямоугольник: скругленные углы 4">
            <a:extLst>
              <a:ext uri="{FF2B5EF4-FFF2-40B4-BE49-F238E27FC236}">
                <a16:creationId xmlns:a16="http://schemas.microsoft.com/office/drawing/2014/main" id="{6B761B0C-332C-D180-A907-821898C40F4C}"/>
              </a:ext>
            </a:extLst>
          </p:cNvPr>
          <p:cNvSpPr/>
          <p:nvPr/>
        </p:nvSpPr>
        <p:spPr>
          <a:xfrm>
            <a:off x="468923" y="3387971"/>
            <a:ext cx="11254154" cy="1359877"/>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Стратегия </a:t>
            </a:r>
            <a:r>
              <a:rPr lang="uz-Cyrl-UZ" sz="2800" dirty="0">
                <a:latin typeface="Times New Roman" panose="02020603050405020304" pitchFamily="18" charset="0"/>
                <a:cs typeface="Times New Roman" panose="02020603050405020304" pitchFamily="18" charset="0"/>
              </a:rPr>
              <a:t>- бу ташкилотга ўз миссиясини энг яхши тарзда бажариш ва барқарор рақобатдош устунликларга эришиш имконини берадиган барча ресурсларнинг ўзаро таъсири модели.</a:t>
            </a:r>
          </a:p>
        </p:txBody>
      </p:sp>
    </p:spTree>
    <p:extLst>
      <p:ext uri="{BB962C8B-B14F-4D97-AF65-F5344CB8AC3E}">
        <p14:creationId xmlns:p14="http://schemas.microsoft.com/office/powerpoint/2010/main" val="12526307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a:extLst>
              <a:ext uri="{FF2B5EF4-FFF2-40B4-BE49-F238E27FC236}">
                <a16:creationId xmlns:a16="http://schemas.microsoft.com/office/drawing/2014/main" id="{DF5AB993-C759-1647-4BC9-C531CB72BAB4}"/>
              </a:ext>
            </a:extLst>
          </p:cNvPr>
          <p:cNvSpPr/>
          <p:nvPr/>
        </p:nvSpPr>
        <p:spPr>
          <a:xfrm>
            <a:off x="756138" y="293077"/>
            <a:ext cx="10679723" cy="785446"/>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БУЮК МУТАФАКИРЛАРНИНГ СТРАТЕГИЯГА КЕЛТИРИЛГАН ИҚТИБОСЛАРИ</a:t>
            </a:r>
            <a:endParaRPr lang="ru-RU" sz="2400" dirty="0"/>
          </a:p>
        </p:txBody>
      </p:sp>
      <p:sp>
        <p:nvSpPr>
          <p:cNvPr id="7" name="Прямоугольник 6">
            <a:extLst>
              <a:ext uri="{FF2B5EF4-FFF2-40B4-BE49-F238E27FC236}">
                <a16:creationId xmlns:a16="http://schemas.microsoft.com/office/drawing/2014/main" id="{7180DDDF-4A4D-BE60-BF02-ABB0CF7999F6}"/>
              </a:ext>
            </a:extLst>
          </p:cNvPr>
          <p:cNvSpPr/>
          <p:nvPr/>
        </p:nvSpPr>
        <p:spPr>
          <a:xfrm>
            <a:off x="304800" y="1266092"/>
            <a:ext cx="11535507" cy="785446"/>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just"/>
            <a:r>
              <a:rPr lang="uz-Cyrl-UZ" sz="2400" dirty="0">
                <a:latin typeface="Times New Roman" panose="02020603050405020304" pitchFamily="18" charset="0"/>
                <a:cs typeface="Times New Roman" panose="02020603050405020304" pitchFamily="18" charset="0"/>
              </a:rPr>
              <a:t>Энг яхши </a:t>
            </a:r>
            <a:r>
              <a:rPr lang="uz-Cyrl-UZ" sz="2400" b="1" dirty="0">
                <a:latin typeface="Times New Roman" panose="02020603050405020304" pitchFamily="18" charset="0"/>
                <a:cs typeface="Times New Roman" panose="02020603050405020304" pitchFamily="18" charset="0"/>
              </a:rPr>
              <a:t>стратегик</a:t>
            </a:r>
            <a:r>
              <a:rPr lang="uz-Cyrl-UZ" sz="2400" dirty="0">
                <a:latin typeface="Times New Roman" panose="02020603050405020304" pitchFamily="18" charset="0"/>
                <a:cs typeface="Times New Roman" panose="02020603050405020304" pitchFamily="18" charset="0"/>
              </a:rPr>
              <a:t> режа, агар уни тактик жиҳатдан амалга ошириб бўлмаса, фойдасиз бўлади</a:t>
            </a:r>
            <a:r>
              <a:rPr lang="en-US" sz="2400" dirty="0">
                <a:latin typeface="Times New Roman" panose="02020603050405020304" pitchFamily="18" charset="0"/>
                <a:cs typeface="Times New Roman" panose="02020603050405020304" pitchFamily="18" charset="0"/>
              </a:rPr>
              <a:t>.                                                                                           </a:t>
            </a:r>
            <a:r>
              <a:rPr lang="uz-Cyrl-UZ" sz="2400" b="1" i="1" dirty="0">
                <a:latin typeface="Times New Roman" panose="02020603050405020304" pitchFamily="18" charset="0"/>
                <a:cs typeface="Times New Roman" panose="02020603050405020304" pitchFamily="18" charset="0"/>
              </a:rPr>
              <a:t>Эрвин Роммель</a:t>
            </a:r>
          </a:p>
        </p:txBody>
      </p:sp>
      <p:sp>
        <p:nvSpPr>
          <p:cNvPr id="8" name="Прямоугольник 7">
            <a:extLst>
              <a:ext uri="{FF2B5EF4-FFF2-40B4-BE49-F238E27FC236}">
                <a16:creationId xmlns:a16="http://schemas.microsoft.com/office/drawing/2014/main" id="{720F65E6-5D96-5768-E00B-CAD548CB0DB3}"/>
              </a:ext>
            </a:extLst>
          </p:cNvPr>
          <p:cNvSpPr/>
          <p:nvPr/>
        </p:nvSpPr>
        <p:spPr>
          <a:xfrm>
            <a:off x="304798" y="2239107"/>
            <a:ext cx="11535507" cy="574431"/>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Ғалаба қозониш </a:t>
            </a:r>
            <a:r>
              <a:rPr lang="uz-Cyrl-UZ" sz="2400" b="1" dirty="0">
                <a:latin typeface="Times New Roman" panose="02020603050405020304" pitchFamily="18" charset="0"/>
                <a:cs typeface="Times New Roman" panose="02020603050405020304" pitchFamily="18" charset="0"/>
              </a:rPr>
              <a:t>стратегияси</a:t>
            </a:r>
            <a:r>
              <a:rPr lang="uz-Cyrl-UZ" sz="2400" dirty="0">
                <a:latin typeface="Times New Roman" panose="02020603050405020304" pitchFamily="18" charset="0"/>
                <a:cs typeface="Times New Roman" panose="02020603050405020304" pitchFamily="18" charset="0"/>
              </a:rPr>
              <a:t> баъзан қурбонликни ўз ичига олади.</a:t>
            </a:r>
            <a:r>
              <a:rPr lang="en-US" sz="2400" dirty="0">
                <a:latin typeface="Times New Roman" panose="02020603050405020304" pitchFamily="18" charset="0"/>
                <a:cs typeface="Times New Roman" panose="02020603050405020304" pitchFamily="18" charset="0"/>
              </a:rPr>
              <a:t>       </a:t>
            </a:r>
            <a:r>
              <a:rPr lang="uz-Cyrl-UZ" sz="2400" b="1" i="1" dirty="0">
                <a:latin typeface="Times New Roman" panose="02020603050405020304" pitchFamily="18" charset="0"/>
                <a:cs typeface="Times New Roman" panose="02020603050405020304" pitchFamily="18" charset="0"/>
              </a:rPr>
              <a:t>Шерлок Холмс</a:t>
            </a:r>
          </a:p>
        </p:txBody>
      </p:sp>
      <p:sp>
        <p:nvSpPr>
          <p:cNvPr id="9" name="Прямоугольник 8">
            <a:extLst>
              <a:ext uri="{FF2B5EF4-FFF2-40B4-BE49-F238E27FC236}">
                <a16:creationId xmlns:a16="http://schemas.microsoft.com/office/drawing/2014/main" id="{6DE60E21-6EB9-CD98-F39B-14CA15F3FF93}"/>
              </a:ext>
            </a:extLst>
          </p:cNvPr>
          <p:cNvSpPr/>
          <p:nvPr/>
        </p:nvSpPr>
        <p:spPr>
          <a:xfrm>
            <a:off x="304797" y="3001107"/>
            <a:ext cx="11535507" cy="1242646"/>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just"/>
            <a:r>
              <a:rPr lang="uz-Cyrl-UZ" sz="2400" dirty="0">
                <a:latin typeface="Times New Roman" panose="02020603050405020304" pitchFamily="18" charset="0"/>
                <a:cs typeface="Times New Roman" panose="02020603050405020304" pitchFamily="18" charset="0"/>
              </a:rPr>
              <a:t>Жангчиларнинг икки тури мавжуд. Баъзилар </a:t>
            </a:r>
            <a:r>
              <a:rPr lang="uz-Cyrl-UZ" sz="2400" b="1" dirty="0">
                <a:latin typeface="Times New Roman" panose="02020603050405020304" pitchFamily="18" charset="0"/>
                <a:cs typeface="Times New Roman" panose="02020603050405020304" pitchFamily="18" charset="0"/>
              </a:rPr>
              <a:t>стратегиялар</a:t>
            </a:r>
            <a:r>
              <a:rPr lang="uz-Cyrl-UZ" sz="2400" dirty="0">
                <a:latin typeface="Times New Roman" panose="02020603050405020304" pitchFamily="18" charset="0"/>
                <a:cs typeface="Times New Roman" panose="02020603050405020304" pitchFamily="18" charset="0"/>
              </a:rPr>
              <a:t> ҳақида ўйлашади, бошқалари эса атрофдаги ҳамма нарсани бузишга бўлган болаларча мойилликларини энгишмайди.</a:t>
            </a:r>
            <a:r>
              <a:rPr lang="en-US" sz="2400" dirty="0">
                <a:latin typeface="Times New Roman" panose="02020603050405020304" pitchFamily="18" charset="0"/>
                <a:cs typeface="Times New Roman" panose="02020603050405020304" pitchFamily="18" charset="0"/>
              </a:rPr>
              <a:t>                                                                                 </a:t>
            </a:r>
            <a:r>
              <a:rPr lang="uz-Cyrl-UZ" sz="2400" b="1" i="1" dirty="0">
                <a:latin typeface="Times New Roman" panose="02020603050405020304" pitchFamily="18" charset="0"/>
                <a:cs typeface="Times New Roman" panose="02020603050405020304" pitchFamily="18" charset="0"/>
              </a:rPr>
              <a:t>Альберт Санчес Пиньоль</a:t>
            </a:r>
          </a:p>
        </p:txBody>
      </p:sp>
      <p:sp>
        <p:nvSpPr>
          <p:cNvPr id="10" name="Прямоугольник 9">
            <a:extLst>
              <a:ext uri="{FF2B5EF4-FFF2-40B4-BE49-F238E27FC236}">
                <a16:creationId xmlns:a16="http://schemas.microsoft.com/office/drawing/2014/main" id="{63B0CDDB-27C2-A0AC-67B9-581E819AE3FD}"/>
              </a:ext>
            </a:extLst>
          </p:cNvPr>
          <p:cNvSpPr/>
          <p:nvPr/>
        </p:nvSpPr>
        <p:spPr>
          <a:xfrm>
            <a:off x="304797" y="4431321"/>
            <a:ext cx="8546126" cy="1371601"/>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just"/>
            <a:r>
              <a:rPr lang="uz-Cyrl-UZ" sz="2400" dirty="0">
                <a:latin typeface="Times New Roman" panose="02020603050405020304" pitchFamily="18" charset="0"/>
                <a:cs typeface="Times New Roman" panose="02020603050405020304" pitchFamily="18" charset="0"/>
              </a:rPr>
              <a:t>Тактикасиз </a:t>
            </a:r>
            <a:r>
              <a:rPr lang="uz-Cyrl-UZ" sz="2400" b="1" dirty="0">
                <a:latin typeface="Times New Roman" panose="02020603050405020304" pitchFamily="18" charset="0"/>
                <a:cs typeface="Times New Roman" panose="02020603050405020304" pitchFamily="18" charset="0"/>
              </a:rPr>
              <a:t>стратегия</a:t>
            </a:r>
            <a:r>
              <a:rPr lang="uz-Cyrl-UZ" sz="2400" dirty="0">
                <a:latin typeface="Times New Roman" panose="02020603050405020304" pitchFamily="18" charset="0"/>
                <a:cs typeface="Times New Roman" panose="02020603050405020304" pitchFamily="18" charset="0"/>
              </a:rPr>
              <a:t> ғалаба сари энг секин йўлдир. </a:t>
            </a:r>
            <a:r>
              <a:rPr lang="uz-Cyrl-UZ" sz="2400" b="1" dirty="0">
                <a:latin typeface="Times New Roman" panose="02020603050405020304" pitchFamily="18" charset="0"/>
                <a:cs typeface="Times New Roman" panose="02020603050405020304" pitchFamily="18" charset="0"/>
              </a:rPr>
              <a:t>Стратегиясиз</a:t>
            </a:r>
            <a:r>
              <a:rPr lang="uz-Cyrl-UZ" sz="2400" dirty="0">
                <a:latin typeface="Times New Roman" panose="02020603050405020304" pitchFamily="18" charset="0"/>
                <a:cs typeface="Times New Roman" panose="02020603050405020304" pitchFamily="18" charset="0"/>
              </a:rPr>
              <a:t> тактика - бу мағлубиятдан олдин шошқалоқлик.</a:t>
            </a:r>
            <a:r>
              <a:rPr lang="en-US" sz="2400" dirty="0">
                <a:latin typeface="Times New Roman" panose="02020603050405020304" pitchFamily="18" charset="0"/>
                <a:cs typeface="Times New Roman" panose="02020603050405020304" pitchFamily="18" charset="0"/>
              </a:rPr>
              <a:t>                                                                               </a:t>
            </a:r>
          </a:p>
          <a:p>
            <a:pPr algn="r"/>
            <a:r>
              <a:rPr lang="uz-Cyrl-UZ" sz="2400" b="1" i="1" dirty="0">
                <a:latin typeface="Times New Roman" panose="02020603050405020304" pitchFamily="18" charset="0"/>
                <a:cs typeface="Times New Roman" panose="02020603050405020304" pitchFamily="18" charset="0"/>
              </a:rPr>
              <a:t>Сунь-Цзы</a:t>
            </a:r>
          </a:p>
        </p:txBody>
      </p:sp>
    </p:spTree>
    <p:extLst>
      <p:ext uri="{BB962C8B-B14F-4D97-AF65-F5344CB8AC3E}">
        <p14:creationId xmlns:p14="http://schemas.microsoft.com/office/powerpoint/2010/main" val="3334042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кругленные углы 3">
            <a:extLst>
              <a:ext uri="{FF2B5EF4-FFF2-40B4-BE49-F238E27FC236}">
                <a16:creationId xmlns:a16="http://schemas.microsoft.com/office/drawing/2014/main" id="{ED67048A-949A-915C-A60E-70FEC6AEEE90}"/>
              </a:ext>
            </a:extLst>
          </p:cNvPr>
          <p:cNvSpPr/>
          <p:nvPr/>
        </p:nvSpPr>
        <p:spPr>
          <a:xfrm>
            <a:off x="2602523" y="492369"/>
            <a:ext cx="6986954" cy="797169"/>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ru-RU" sz="2800" b="1" dirty="0">
                <a:latin typeface="Times New Roman" panose="02020603050405020304" pitchFamily="18" charset="0"/>
                <a:cs typeface="Times New Roman" panose="02020603050405020304" pitchFamily="18" charset="0"/>
              </a:rPr>
              <a:t>ЮЗАГА КЕЛИШ ТАРИХИ</a:t>
            </a:r>
            <a:endParaRPr lang="ru-RU" sz="2800" dirty="0"/>
          </a:p>
        </p:txBody>
      </p:sp>
      <p:sp>
        <p:nvSpPr>
          <p:cNvPr id="5" name="Прямоугольник: скругленные углы 4">
            <a:extLst>
              <a:ext uri="{FF2B5EF4-FFF2-40B4-BE49-F238E27FC236}">
                <a16:creationId xmlns:a16="http://schemas.microsoft.com/office/drawing/2014/main" id="{C564FDCC-5528-5D14-1230-27C2232735B7}"/>
              </a:ext>
            </a:extLst>
          </p:cNvPr>
          <p:cNvSpPr/>
          <p:nvPr/>
        </p:nvSpPr>
        <p:spPr>
          <a:xfrm>
            <a:off x="609734" y="1562099"/>
            <a:ext cx="10972529" cy="2810609"/>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en-US" sz="2800" dirty="0">
                <a:latin typeface="Times New Roman" panose="02020603050405020304" pitchFamily="18" charset="0"/>
                <a:cs typeface="Times New Roman" panose="02020603050405020304" pitchFamily="18" charset="0"/>
              </a:rPr>
              <a:t>“</a:t>
            </a:r>
            <a:r>
              <a:rPr lang="ru-RU" sz="2800" dirty="0">
                <a:latin typeface="Times New Roman" panose="02020603050405020304" pitchFamily="18" charset="0"/>
                <a:cs typeface="Times New Roman" panose="02020603050405020304" pitchFamily="18" charset="0"/>
              </a:rPr>
              <a:t>Стратегия</a:t>
            </a:r>
            <a:r>
              <a:rPr lang="en-US" sz="2800" dirty="0">
                <a:latin typeface="Times New Roman" panose="02020603050405020304" pitchFamily="18" charset="0"/>
                <a:cs typeface="Times New Roman" panose="02020603050405020304" pitchFamily="18" charset="0"/>
              </a:rPr>
              <a:t>”</a:t>
            </a:r>
            <a:r>
              <a:rPr lang="ru-RU" sz="2800" dirty="0">
                <a:latin typeface="Times New Roman" panose="02020603050405020304" pitchFamily="18" charset="0"/>
                <a:cs typeface="Times New Roman" panose="02020603050405020304" pitchFamily="18" charset="0"/>
              </a:rPr>
              <a:t> </a:t>
            </a:r>
            <a:r>
              <a:rPr lang="uz-Cyrl-UZ" sz="2800" dirty="0">
                <a:latin typeface="Times New Roman" panose="02020603050405020304" pitchFamily="18" charset="0"/>
                <a:cs typeface="Times New Roman" panose="02020603050405020304" pitchFamily="18" charset="0"/>
              </a:rPr>
              <a:t>атамасининг ўзи ҳарбий жараёнлардан келиб чиқган. Бу юнон тилидан келади </a:t>
            </a:r>
            <a:r>
              <a:rPr lang="en-US" sz="2800" dirty="0">
                <a:latin typeface="Times New Roman" panose="02020603050405020304" pitchFamily="18" charset="0"/>
                <a:cs typeface="Times New Roman" panose="02020603050405020304" pitchFamily="18" charset="0"/>
              </a:rPr>
              <a:t>“</a:t>
            </a:r>
            <a:r>
              <a:rPr lang="en-US" sz="2800" dirty="0" err="1">
                <a:latin typeface="Times New Roman" panose="02020603050405020304" pitchFamily="18" charset="0"/>
                <a:cs typeface="Times New Roman" panose="02020603050405020304" pitchFamily="18" charset="0"/>
              </a:rPr>
              <a:t>stratos</a:t>
            </a:r>
            <a:r>
              <a:rPr lang="en-US" sz="2800" dirty="0">
                <a:latin typeface="Times New Roman" panose="02020603050405020304" pitchFamily="18" charset="0"/>
                <a:cs typeface="Times New Roman" panose="02020603050405020304" pitchFamily="18" charset="0"/>
              </a:rPr>
              <a:t>”</a:t>
            </a:r>
            <a:r>
              <a:rPr lang="uz-Cyrl-UZ" sz="2800" dirty="0">
                <a:latin typeface="Times New Roman" panose="02020603050405020304" pitchFamily="18" charset="0"/>
                <a:cs typeface="Times New Roman" panose="02020603050405020304" pitchFamily="18" charset="0"/>
              </a:rPr>
              <a:t> - армия ва</a:t>
            </a:r>
            <a:r>
              <a:rPr lang="ru-RU" sz="280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a:t>
            </a:r>
            <a:r>
              <a:rPr lang="en-US" sz="2800" dirty="0" err="1">
                <a:latin typeface="Times New Roman" panose="02020603050405020304" pitchFamily="18" charset="0"/>
                <a:cs typeface="Times New Roman" panose="02020603050405020304" pitchFamily="18" charset="0"/>
              </a:rPr>
              <a:t>agō</a:t>
            </a:r>
            <a:r>
              <a:rPr lang="en-US" sz="2800" dirty="0">
                <a:latin typeface="Times New Roman" panose="02020603050405020304" pitchFamily="18" charset="0"/>
                <a:cs typeface="Times New Roman" panose="02020603050405020304" pitchFamily="18" charset="0"/>
              </a:rPr>
              <a:t>” </a:t>
            </a:r>
            <a:r>
              <a:rPr lang="uz-Cyrl-UZ" sz="2800" dirty="0">
                <a:latin typeface="Times New Roman" panose="02020603050405020304" pitchFamily="18" charset="0"/>
                <a:cs typeface="Times New Roman" panose="02020603050405020304" pitchFamily="18" charset="0"/>
              </a:rPr>
              <a:t>сўзлари - мен раҳбарлик қиламан. Инсоният дуч келган биринчи лойиҳалардан бири бу ҳарбий ҳаракатлар эди. Стратегик вазифалар биринчи навбатда ҳарбий лойиҳаларда ҳал этилган ва стратегик бошқарув улардан келиб чиққан</a:t>
            </a:r>
            <a:r>
              <a:rPr lang="ru-RU" sz="28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35499651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кругленные углы 3">
            <a:extLst>
              <a:ext uri="{FF2B5EF4-FFF2-40B4-BE49-F238E27FC236}">
                <a16:creationId xmlns:a16="http://schemas.microsoft.com/office/drawing/2014/main" id="{ED67048A-949A-915C-A60E-70FEC6AEEE90}"/>
              </a:ext>
            </a:extLst>
          </p:cNvPr>
          <p:cNvSpPr/>
          <p:nvPr/>
        </p:nvSpPr>
        <p:spPr>
          <a:xfrm>
            <a:off x="2602523" y="375139"/>
            <a:ext cx="6986954" cy="644769"/>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ru-RU" sz="2800" b="1" dirty="0">
                <a:latin typeface="Times New Roman" panose="02020603050405020304" pitchFamily="18" charset="0"/>
                <a:cs typeface="Times New Roman" panose="02020603050405020304" pitchFamily="18" charset="0"/>
              </a:rPr>
              <a:t>ЮЗАГА КЕЛИШ ТАРИХИ</a:t>
            </a:r>
          </a:p>
        </p:txBody>
      </p:sp>
      <p:sp>
        <p:nvSpPr>
          <p:cNvPr id="5" name="Прямоугольник: скругленные углы 4">
            <a:extLst>
              <a:ext uri="{FF2B5EF4-FFF2-40B4-BE49-F238E27FC236}">
                <a16:creationId xmlns:a16="http://schemas.microsoft.com/office/drawing/2014/main" id="{C564FDCC-5528-5D14-1230-27C2232735B7}"/>
              </a:ext>
            </a:extLst>
          </p:cNvPr>
          <p:cNvSpPr/>
          <p:nvPr/>
        </p:nvSpPr>
        <p:spPr>
          <a:xfrm>
            <a:off x="609734" y="1562099"/>
            <a:ext cx="8217743" cy="141556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800" dirty="0">
                <a:latin typeface="Times New Roman" panose="02020603050405020304" pitchFamily="18" charset="0"/>
                <a:cs typeface="Times New Roman" panose="02020603050405020304" pitchFamily="18" charset="0"/>
              </a:rPr>
              <a:t>Стратегик режалаштириш ва бошқариш назарияси америкалик бизнес тадқиқотчилари ва консалтинг фирмалари томонидан ишлаб чиқилган.</a:t>
            </a:r>
          </a:p>
        </p:txBody>
      </p:sp>
      <p:sp>
        <p:nvSpPr>
          <p:cNvPr id="2" name="Прямоугольник: скругленные углы 1">
            <a:extLst>
              <a:ext uri="{FF2B5EF4-FFF2-40B4-BE49-F238E27FC236}">
                <a16:creationId xmlns:a16="http://schemas.microsoft.com/office/drawing/2014/main" id="{B2C9D13E-26BD-A741-345F-3C3262F7FD11}"/>
              </a:ext>
            </a:extLst>
          </p:cNvPr>
          <p:cNvSpPr/>
          <p:nvPr/>
        </p:nvSpPr>
        <p:spPr>
          <a:xfrm>
            <a:off x="2602523" y="3172557"/>
            <a:ext cx="8979877" cy="141556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800" dirty="0">
                <a:latin typeface="Times New Roman" panose="02020603050405020304" pitchFamily="18" charset="0"/>
                <a:cs typeface="Times New Roman" panose="02020603050405020304" pitchFamily="18" charset="0"/>
              </a:rPr>
              <a:t>Стратегия - бу асосий мақсадга эришиш учун муаммолар ва ресурсларнинг устувор йўналишларини аниқлайдиган умумий ҳаракатлар дастури.</a:t>
            </a:r>
          </a:p>
        </p:txBody>
      </p:sp>
      <p:sp>
        <p:nvSpPr>
          <p:cNvPr id="3" name="Прямоугольник: скругленные углы 2">
            <a:extLst>
              <a:ext uri="{FF2B5EF4-FFF2-40B4-BE49-F238E27FC236}">
                <a16:creationId xmlns:a16="http://schemas.microsoft.com/office/drawing/2014/main" id="{3D0EE46D-07A8-F8EE-90C9-512725B96D49}"/>
              </a:ext>
            </a:extLst>
          </p:cNvPr>
          <p:cNvSpPr/>
          <p:nvPr/>
        </p:nvSpPr>
        <p:spPr>
          <a:xfrm>
            <a:off x="609733" y="4783015"/>
            <a:ext cx="8217743" cy="141556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800" dirty="0">
                <a:latin typeface="Times New Roman" panose="02020603050405020304" pitchFamily="18" charset="0"/>
                <a:cs typeface="Times New Roman" panose="02020603050405020304" pitchFamily="18" charset="0"/>
              </a:rPr>
              <a:t>У асосий мақсадларни ва уларга эришишнинг асосий усулларини шундай шакллантирадики, компания ягона ҳаракат йўналишини олади.</a:t>
            </a:r>
          </a:p>
        </p:txBody>
      </p:sp>
    </p:spTree>
    <p:extLst>
      <p:ext uri="{BB962C8B-B14F-4D97-AF65-F5344CB8AC3E}">
        <p14:creationId xmlns:p14="http://schemas.microsoft.com/office/powerpoint/2010/main" val="26477665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1CEFD06-D8C8-2561-F6D8-083F98EC205B}"/>
              </a:ext>
            </a:extLst>
          </p:cNvPr>
          <p:cNvSpPr txBox="1"/>
          <p:nvPr/>
        </p:nvSpPr>
        <p:spPr>
          <a:xfrm>
            <a:off x="480646" y="393345"/>
            <a:ext cx="11218985" cy="1421928"/>
          </a:xfrm>
          <a:prstGeom prst="rect">
            <a:avLst/>
          </a:prstGeom>
          <a:noFill/>
        </p:spPr>
        <p:txBody>
          <a:bodyPr wrap="square" rtlCol="0">
            <a:spAutoFit/>
          </a:bodyPr>
          <a:lstStyle/>
          <a:p>
            <a:pPr indent="534988" algn="ctr">
              <a:lnSpc>
                <a:spcPct val="90000"/>
              </a:lnSpc>
              <a:spcAft>
                <a:spcPts val="600"/>
              </a:spcAft>
            </a:pPr>
            <a:r>
              <a:rPr lang="uz-Cyrl-UZ" sz="2400" b="1" dirty="0">
                <a:solidFill>
                  <a:srgbClr val="002060"/>
                </a:solidFill>
                <a:latin typeface="Times New Roman" panose="02020603050405020304" pitchFamily="18" charset="0"/>
                <a:cs typeface="Times New Roman" panose="02020603050405020304" pitchFamily="18" charset="0"/>
              </a:rPr>
              <a:t>Стратегик менежмент </a:t>
            </a:r>
            <a:r>
              <a:rPr lang="uz-Cyrl-UZ" sz="2400" dirty="0">
                <a:solidFill>
                  <a:srgbClr val="002060"/>
                </a:solidFill>
                <a:latin typeface="Times New Roman" panose="02020603050405020304" pitchFamily="18" charset="0"/>
                <a:cs typeface="Times New Roman" panose="02020603050405020304" pitchFamily="18" charset="0"/>
              </a:rPr>
              <a:t>бу стратегик қарорларни қабул қилиш ва амалга ошириш жараёни бўлиб, унинг марказий бўғини корхонанинг ўз ресурс салоҳиятини у фаолият кўрсатаётган ташқи муҳит имкониятлари ва таҳдидлари билан таққослашга асосланган стратегик танловдир.</a:t>
            </a:r>
            <a:endParaRPr lang="uz-Cyrl-UZ" sz="2400" dirty="0">
              <a:latin typeface="Times New Roman" panose="02020603050405020304" pitchFamily="18" charset="0"/>
              <a:cs typeface="Times New Roman" panose="02020603050405020304" pitchFamily="18" charset="0"/>
            </a:endParaRPr>
          </a:p>
        </p:txBody>
      </p:sp>
      <p:sp>
        <p:nvSpPr>
          <p:cNvPr id="3" name="Прямоугольник 2">
            <a:extLst>
              <a:ext uri="{FF2B5EF4-FFF2-40B4-BE49-F238E27FC236}">
                <a16:creationId xmlns:a16="http://schemas.microsoft.com/office/drawing/2014/main" id="{F783ED89-BE7D-BC83-9D40-E2F23068F960}"/>
              </a:ext>
            </a:extLst>
          </p:cNvPr>
          <p:cNvSpPr/>
          <p:nvPr/>
        </p:nvSpPr>
        <p:spPr>
          <a:xfrm>
            <a:off x="480646" y="1992227"/>
            <a:ext cx="11218985" cy="916719"/>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uz-Cyrl-UZ" sz="2400" b="1" dirty="0">
                <a:solidFill>
                  <a:srgbClr val="002060"/>
                </a:solidFill>
                <a:latin typeface="Times New Roman" panose="02020603050405020304" pitchFamily="18" charset="0"/>
                <a:cs typeface="Times New Roman" panose="02020603050405020304" pitchFamily="18" charset="0"/>
              </a:rPr>
              <a:t>СТРАТЕГИК МЕНЕЖМЕНТ </a:t>
            </a:r>
            <a:r>
              <a:rPr lang="uz-Cyrl-UZ" sz="2400" dirty="0">
                <a:solidFill>
                  <a:srgbClr val="002060"/>
                </a:solidFill>
                <a:latin typeface="Times New Roman" panose="02020603050405020304" pitchFamily="18" charset="0"/>
                <a:cs typeface="Times New Roman" panose="02020603050405020304" pitchFamily="18" charset="0"/>
              </a:rPr>
              <a:t>КОМПАНИЯ ТОМОНИДАН АНИҚ ТУШУНЧАГА АСОСЛАНАДИ:</a:t>
            </a:r>
            <a:endParaRPr lang="en-US" sz="2400" dirty="0"/>
          </a:p>
        </p:txBody>
      </p:sp>
      <p:sp>
        <p:nvSpPr>
          <p:cNvPr id="4" name="Прямоугольник 3">
            <a:extLst>
              <a:ext uri="{FF2B5EF4-FFF2-40B4-BE49-F238E27FC236}">
                <a16:creationId xmlns:a16="http://schemas.microsoft.com/office/drawing/2014/main" id="{8A88E05E-533C-1CF5-9FD3-87A8AA7E9A23}"/>
              </a:ext>
            </a:extLst>
          </p:cNvPr>
          <p:cNvSpPr/>
          <p:nvPr/>
        </p:nvSpPr>
        <p:spPr>
          <a:xfrm>
            <a:off x="4261262" y="3039079"/>
            <a:ext cx="3669476" cy="548183"/>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uz-Cyrl-UZ" sz="2400" dirty="0">
                <a:solidFill>
                  <a:srgbClr val="002060"/>
                </a:solidFill>
                <a:latin typeface="Times New Roman" panose="02020603050405020304" pitchFamily="18" charset="0"/>
                <a:cs typeface="Times New Roman" panose="02020603050405020304" pitchFamily="18" charset="0"/>
              </a:rPr>
              <a:t>УНИНГ МИССИЯСИ</a:t>
            </a:r>
          </a:p>
        </p:txBody>
      </p:sp>
      <p:sp>
        <p:nvSpPr>
          <p:cNvPr id="5" name="Прямоугольник 4">
            <a:extLst>
              <a:ext uri="{FF2B5EF4-FFF2-40B4-BE49-F238E27FC236}">
                <a16:creationId xmlns:a16="http://schemas.microsoft.com/office/drawing/2014/main" id="{550C0BD7-4D09-1DAF-ADD7-DEA7AA4777E0}"/>
              </a:ext>
            </a:extLst>
          </p:cNvPr>
          <p:cNvSpPr/>
          <p:nvPr/>
        </p:nvSpPr>
        <p:spPr>
          <a:xfrm>
            <a:off x="480647" y="3865373"/>
            <a:ext cx="7450092" cy="916719"/>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uz-Cyrl-UZ" sz="2400" dirty="0">
                <a:solidFill>
                  <a:srgbClr val="002060"/>
                </a:solidFill>
                <a:latin typeface="Times New Roman" panose="02020603050405020304" pitchFamily="18" charset="0"/>
                <a:cs typeface="Times New Roman" panose="02020603050405020304" pitchFamily="18" charset="0"/>
              </a:rPr>
              <a:t>УНИНГ КЕЛАЖАКДА ҚАЕРДА БЎЛИШНИ ХОҲЛАЁТГАНИ ҲАҚИДАГИ ТАСАВВУРИ</a:t>
            </a:r>
          </a:p>
        </p:txBody>
      </p:sp>
      <p:sp>
        <p:nvSpPr>
          <p:cNvPr id="6" name="Прямоугольник 5">
            <a:extLst>
              <a:ext uri="{FF2B5EF4-FFF2-40B4-BE49-F238E27FC236}">
                <a16:creationId xmlns:a16="http://schemas.microsoft.com/office/drawing/2014/main" id="{A22FBCF5-DB72-A813-D7E1-FD9B0B9F1946}"/>
              </a:ext>
            </a:extLst>
          </p:cNvPr>
          <p:cNvSpPr/>
          <p:nvPr/>
        </p:nvSpPr>
        <p:spPr>
          <a:xfrm>
            <a:off x="1557857" y="5060203"/>
            <a:ext cx="6372881" cy="916719"/>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uz-Cyrl-UZ" sz="2400" dirty="0">
                <a:solidFill>
                  <a:srgbClr val="002060"/>
                </a:solidFill>
                <a:latin typeface="Times New Roman" panose="02020603050405020304" pitchFamily="18" charset="0"/>
                <a:cs typeface="Times New Roman" panose="02020603050405020304" pitchFamily="18" charset="0"/>
              </a:rPr>
              <a:t>ВА УНИНГ ҲАРАКАТЛАРИНИ БОШҚАРАДИГАН ҚАДРИЯТЛАР</a:t>
            </a:r>
          </a:p>
        </p:txBody>
      </p:sp>
    </p:spTree>
    <p:extLst>
      <p:ext uri="{BB962C8B-B14F-4D97-AF65-F5344CB8AC3E}">
        <p14:creationId xmlns:p14="http://schemas.microsoft.com/office/powerpoint/2010/main" val="27351851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DD07D2C2-909F-A399-8DF9-E45EF39904EF}"/>
              </a:ext>
            </a:extLst>
          </p:cNvPr>
          <p:cNvSpPr/>
          <p:nvPr/>
        </p:nvSpPr>
        <p:spPr>
          <a:xfrm>
            <a:off x="501206" y="830403"/>
            <a:ext cx="5698933" cy="3386502"/>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РАҚОБАТ КУЧАЙИБ БОРАЁТГАН ДУНЁДА ҲАР БИР КОМПАНИЯ ЎЗ САМАРАДОРЛИГИНИ БИРИНЧИ ЎРИНГА ҚЎЙИШГА ВА РАҚОБАТБАРДОШЛИГИНИ ОШИРИШГА ҲАРАКАТ ҚИЛМОҚДА. СТРАТЕГИК МЕНЕЖМЕНТ МУАММОСИ ҚУЙИДАГИЛАР БИЛАН БОҒЛИҚ:</a:t>
            </a:r>
          </a:p>
        </p:txBody>
      </p:sp>
      <p:sp>
        <p:nvSpPr>
          <p:cNvPr id="3" name="Прямоугольник 2">
            <a:extLst>
              <a:ext uri="{FF2B5EF4-FFF2-40B4-BE49-F238E27FC236}">
                <a16:creationId xmlns:a16="http://schemas.microsoft.com/office/drawing/2014/main" id="{BC5EB4EA-D70A-630D-9FC7-2F209865FA83}"/>
              </a:ext>
            </a:extLst>
          </p:cNvPr>
          <p:cNvSpPr/>
          <p:nvPr/>
        </p:nvSpPr>
        <p:spPr>
          <a:xfrm>
            <a:off x="6817348" y="667988"/>
            <a:ext cx="4678878" cy="1427074"/>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РАҚОБАТБАРДОШЛИКНИ БАҲОЛАШНИНГ ЗАМОНАВИЙ УСУЛЛАРИГА ЭГА БЎЛИШ;</a:t>
            </a:r>
          </a:p>
        </p:txBody>
      </p:sp>
      <p:sp>
        <p:nvSpPr>
          <p:cNvPr id="4" name="Прямоугольник 3">
            <a:extLst>
              <a:ext uri="{FF2B5EF4-FFF2-40B4-BE49-F238E27FC236}">
                <a16:creationId xmlns:a16="http://schemas.microsoft.com/office/drawing/2014/main" id="{23E032CA-042E-6CDF-32F1-8BCF1CF08380}"/>
              </a:ext>
            </a:extLst>
          </p:cNvPr>
          <p:cNvSpPr/>
          <p:nvPr/>
        </p:nvSpPr>
        <p:spPr>
          <a:xfrm>
            <a:off x="6817348" y="2855202"/>
            <a:ext cx="4678878" cy="1427074"/>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ru-RU" sz="2400" dirty="0">
                <a:latin typeface="Times New Roman" panose="02020603050405020304" pitchFamily="18" charset="0"/>
                <a:cs typeface="Times New Roman" panose="02020603050405020304" pitchFamily="18" charset="0"/>
              </a:rPr>
              <a:t>РАҚОБАТ СТРАТЕГИЯЛАРИНИ ИШЛАБ ЧИҚИШ МЕХАНИЗМЛАРИ.</a:t>
            </a:r>
          </a:p>
        </p:txBody>
      </p:sp>
      <p:sp>
        <p:nvSpPr>
          <p:cNvPr id="5" name="Штриховая стрелка вправо 2">
            <a:extLst>
              <a:ext uri="{FF2B5EF4-FFF2-40B4-BE49-F238E27FC236}">
                <a16:creationId xmlns:a16="http://schemas.microsoft.com/office/drawing/2014/main" id="{A4B552BC-2E44-3871-3FA6-FDBA52578DBC}"/>
              </a:ext>
            </a:extLst>
          </p:cNvPr>
          <p:cNvSpPr/>
          <p:nvPr/>
        </p:nvSpPr>
        <p:spPr>
          <a:xfrm>
            <a:off x="6262214" y="1030185"/>
            <a:ext cx="498456" cy="475013"/>
          </a:xfrm>
          <a:prstGeom prst="stripedRightArrow">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lang="en-US"/>
          </a:p>
        </p:txBody>
      </p:sp>
      <p:sp>
        <p:nvSpPr>
          <p:cNvPr id="6" name="Штриховая стрелка вправо 21">
            <a:extLst>
              <a:ext uri="{FF2B5EF4-FFF2-40B4-BE49-F238E27FC236}">
                <a16:creationId xmlns:a16="http://schemas.microsoft.com/office/drawing/2014/main" id="{7D281FC2-517F-1139-3ACE-145FABAA602E}"/>
              </a:ext>
            </a:extLst>
          </p:cNvPr>
          <p:cNvSpPr/>
          <p:nvPr/>
        </p:nvSpPr>
        <p:spPr>
          <a:xfrm>
            <a:off x="6259515" y="3331232"/>
            <a:ext cx="498456" cy="475013"/>
          </a:xfrm>
          <a:prstGeom prst="stripedRightArrow">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lang="en-US"/>
          </a:p>
        </p:txBody>
      </p:sp>
    </p:spTree>
    <p:extLst>
      <p:ext uri="{BB962C8B-B14F-4D97-AF65-F5344CB8AC3E}">
        <p14:creationId xmlns:p14="http://schemas.microsoft.com/office/powerpoint/2010/main" val="16278206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DBBF0146-6635-56AC-A697-5F5591DE0043}"/>
              </a:ext>
            </a:extLst>
          </p:cNvPr>
          <p:cNvSpPr/>
          <p:nvPr/>
        </p:nvSpPr>
        <p:spPr>
          <a:xfrm>
            <a:off x="328686" y="1065802"/>
            <a:ext cx="11534628" cy="101440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БИЗНЕС ТАРИХЧИЛАРИ ОДАТДА КОРПОРАТИВ РЕЖАЛАШТИРИШНИ РИВОЖЛАНТИРИШНИНГ ТЎРТ БОСҚИЧИНИ АЖРАТИБ КЎРСАТИШАДИ:</a:t>
            </a:r>
            <a:endParaRPr lang="en-US" sz="2400" dirty="0"/>
          </a:p>
        </p:txBody>
      </p:sp>
      <p:sp>
        <p:nvSpPr>
          <p:cNvPr id="4" name="Прямоугольник 3">
            <a:extLst>
              <a:ext uri="{FF2B5EF4-FFF2-40B4-BE49-F238E27FC236}">
                <a16:creationId xmlns:a16="http://schemas.microsoft.com/office/drawing/2014/main" id="{8172FAC9-C7BB-4E62-EFDB-8CE0C357BABB}"/>
              </a:ext>
            </a:extLst>
          </p:cNvPr>
          <p:cNvSpPr/>
          <p:nvPr/>
        </p:nvSpPr>
        <p:spPr>
          <a:xfrm>
            <a:off x="1374227" y="2286165"/>
            <a:ext cx="846324" cy="738180"/>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1.</a:t>
            </a:r>
            <a:endParaRPr lang="en-US" sz="2400" b="1" dirty="0">
              <a:latin typeface="Times New Roman" panose="02020603050405020304" pitchFamily="18"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9B58D39B-0884-3906-043F-986EDC45F89E}"/>
              </a:ext>
            </a:extLst>
          </p:cNvPr>
          <p:cNvSpPr/>
          <p:nvPr/>
        </p:nvSpPr>
        <p:spPr>
          <a:xfrm>
            <a:off x="2493683" y="2293182"/>
            <a:ext cx="6673932" cy="738180"/>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ru-RU" sz="2400" b="1" dirty="0">
                <a:solidFill>
                  <a:schemeClr val="tx1">
                    <a:lumMod val="85000"/>
                    <a:lumOff val="15000"/>
                  </a:schemeClr>
                </a:solidFill>
                <a:latin typeface="Times New Roman" panose="02020603050405020304" pitchFamily="18" charset="0"/>
                <a:cs typeface="Times New Roman" panose="02020603050405020304" pitchFamily="18" charset="0"/>
              </a:rPr>
              <a:t>БЮДЖЕТЛАШТИРИШ; </a:t>
            </a:r>
          </a:p>
        </p:txBody>
      </p:sp>
      <p:sp>
        <p:nvSpPr>
          <p:cNvPr id="6" name="Прямоугольник 5">
            <a:extLst>
              <a:ext uri="{FF2B5EF4-FFF2-40B4-BE49-F238E27FC236}">
                <a16:creationId xmlns:a16="http://schemas.microsoft.com/office/drawing/2014/main" id="{D09DD479-5564-BA5F-AF78-34E959CCE11D}"/>
              </a:ext>
            </a:extLst>
          </p:cNvPr>
          <p:cNvSpPr/>
          <p:nvPr/>
        </p:nvSpPr>
        <p:spPr>
          <a:xfrm>
            <a:off x="1366386" y="3140145"/>
            <a:ext cx="846324" cy="738180"/>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2.</a:t>
            </a:r>
            <a:endParaRPr lang="en-US" sz="2400" b="1" dirty="0">
              <a:latin typeface="Times New Roman" panose="02020603050405020304" pitchFamily="18" charset="0"/>
              <a:cs typeface="Times New Roman" panose="02020603050405020304" pitchFamily="18" charset="0"/>
            </a:endParaRPr>
          </a:p>
        </p:txBody>
      </p:sp>
      <p:sp>
        <p:nvSpPr>
          <p:cNvPr id="7" name="Прямоугольник 6">
            <a:extLst>
              <a:ext uri="{FF2B5EF4-FFF2-40B4-BE49-F238E27FC236}">
                <a16:creationId xmlns:a16="http://schemas.microsoft.com/office/drawing/2014/main" id="{21394422-D286-7B4B-EBBB-3FF18AD2F229}"/>
              </a:ext>
            </a:extLst>
          </p:cNvPr>
          <p:cNvSpPr/>
          <p:nvPr/>
        </p:nvSpPr>
        <p:spPr>
          <a:xfrm>
            <a:off x="2485843" y="3147162"/>
            <a:ext cx="6682744" cy="738180"/>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ru-RU" sz="2400" b="1" dirty="0">
                <a:solidFill>
                  <a:schemeClr val="tx1">
                    <a:lumMod val="85000"/>
                    <a:lumOff val="15000"/>
                  </a:schemeClr>
                </a:solidFill>
                <a:latin typeface="Times New Roman" panose="02020603050405020304" pitchFamily="18" charset="0"/>
                <a:cs typeface="Times New Roman" panose="02020603050405020304" pitchFamily="18" charset="0"/>
              </a:rPr>
              <a:t>УЗОҚ МУДДАТЛИ РЕЖАЛАШТИРИШ;</a:t>
            </a:r>
          </a:p>
        </p:txBody>
      </p:sp>
      <p:sp>
        <p:nvSpPr>
          <p:cNvPr id="8" name="Прямоугольник 7">
            <a:extLst>
              <a:ext uri="{FF2B5EF4-FFF2-40B4-BE49-F238E27FC236}">
                <a16:creationId xmlns:a16="http://schemas.microsoft.com/office/drawing/2014/main" id="{B937B55D-62DB-A4D6-27CD-1EF5C3C57B88}"/>
              </a:ext>
            </a:extLst>
          </p:cNvPr>
          <p:cNvSpPr/>
          <p:nvPr/>
        </p:nvSpPr>
        <p:spPr>
          <a:xfrm>
            <a:off x="1366386" y="3995106"/>
            <a:ext cx="846324" cy="738180"/>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3.</a:t>
            </a:r>
            <a:endParaRPr lang="en-US" sz="2400" b="1" dirty="0">
              <a:latin typeface="Times New Roman" panose="02020603050405020304" pitchFamily="18" charset="0"/>
              <a:cs typeface="Times New Roman" panose="02020603050405020304" pitchFamily="18" charset="0"/>
            </a:endParaRPr>
          </a:p>
        </p:txBody>
      </p:sp>
      <p:sp>
        <p:nvSpPr>
          <p:cNvPr id="9" name="Прямоугольник 8">
            <a:extLst>
              <a:ext uri="{FF2B5EF4-FFF2-40B4-BE49-F238E27FC236}">
                <a16:creationId xmlns:a16="http://schemas.microsoft.com/office/drawing/2014/main" id="{F82394F2-8F4E-E463-8513-D6E82DFC98F6}"/>
              </a:ext>
            </a:extLst>
          </p:cNvPr>
          <p:cNvSpPr/>
          <p:nvPr/>
        </p:nvSpPr>
        <p:spPr>
          <a:xfrm>
            <a:off x="2485842" y="4002123"/>
            <a:ext cx="6682742" cy="738180"/>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ru-RU" sz="2400" b="1" dirty="0">
                <a:solidFill>
                  <a:schemeClr val="tx1">
                    <a:lumMod val="85000"/>
                    <a:lumOff val="15000"/>
                  </a:schemeClr>
                </a:solidFill>
                <a:latin typeface="Times New Roman" panose="02020603050405020304" pitchFamily="18" charset="0"/>
                <a:cs typeface="Times New Roman" panose="02020603050405020304" pitchFamily="18" charset="0"/>
              </a:rPr>
              <a:t>СТРАТЕГИК РЕЖАЛАШТИРИШ;</a:t>
            </a:r>
          </a:p>
        </p:txBody>
      </p:sp>
      <p:sp>
        <p:nvSpPr>
          <p:cNvPr id="10" name="Прямоугольник 9">
            <a:extLst>
              <a:ext uri="{FF2B5EF4-FFF2-40B4-BE49-F238E27FC236}">
                <a16:creationId xmlns:a16="http://schemas.microsoft.com/office/drawing/2014/main" id="{66B66036-D22A-E7C9-8F6C-BD0FC4FEE9CE}"/>
              </a:ext>
            </a:extLst>
          </p:cNvPr>
          <p:cNvSpPr/>
          <p:nvPr/>
        </p:nvSpPr>
        <p:spPr>
          <a:xfrm>
            <a:off x="1366386" y="4850067"/>
            <a:ext cx="846324" cy="738180"/>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4.</a:t>
            </a:r>
            <a:endParaRPr lang="en-US" sz="2400" b="1" dirty="0">
              <a:latin typeface="Times New Roman" panose="02020603050405020304" pitchFamily="18" charset="0"/>
              <a:cs typeface="Times New Roman" panose="02020603050405020304" pitchFamily="18" charset="0"/>
            </a:endParaRPr>
          </a:p>
        </p:txBody>
      </p:sp>
      <p:sp>
        <p:nvSpPr>
          <p:cNvPr id="11" name="Прямоугольник 10">
            <a:extLst>
              <a:ext uri="{FF2B5EF4-FFF2-40B4-BE49-F238E27FC236}">
                <a16:creationId xmlns:a16="http://schemas.microsoft.com/office/drawing/2014/main" id="{A5EA5824-0FF9-4A56-9FA7-6E84F20AF939}"/>
              </a:ext>
            </a:extLst>
          </p:cNvPr>
          <p:cNvSpPr/>
          <p:nvPr/>
        </p:nvSpPr>
        <p:spPr>
          <a:xfrm>
            <a:off x="2485842" y="4857084"/>
            <a:ext cx="6682741" cy="738180"/>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ru-RU" sz="2400" b="1" dirty="0">
                <a:solidFill>
                  <a:schemeClr val="tx1">
                    <a:lumMod val="85000"/>
                    <a:lumOff val="15000"/>
                  </a:schemeClr>
                </a:solidFill>
                <a:latin typeface="Times New Roman" panose="02020603050405020304" pitchFamily="18" charset="0"/>
                <a:cs typeface="Times New Roman" panose="02020603050405020304" pitchFamily="18" charset="0"/>
              </a:rPr>
              <a:t>СТРАТЕГИК БОШҚАРУВ.</a:t>
            </a:r>
          </a:p>
        </p:txBody>
      </p:sp>
      <p:sp>
        <p:nvSpPr>
          <p:cNvPr id="12" name="Google Shape;236;p16">
            <a:extLst>
              <a:ext uri="{FF2B5EF4-FFF2-40B4-BE49-F238E27FC236}">
                <a16:creationId xmlns:a16="http://schemas.microsoft.com/office/drawing/2014/main" id="{BEAD6DA0-526E-62B7-C54B-472430BAC8FE}"/>
              </a:ext>
            </a:extLst>
          </p:cNvPr>
          <p:cNvSpPr txBox="1">
            <a:spLocks/>
          </p:cNvSpPr>
          <p:nvPr/>
        </p:nvSpPr>
        <p:spPr>
          <a:xfrm>
            <a:off x="2434400" y="338748"/>
            <a:ext cx="7323200" cy="620564"/>
          </a:xfrm>
          <a:prstGeom prst="rect">
            <a:avLst/>
          </a:prstGeom>
        </p:spPr>
        <p:txBody>
          <a:bodyPr spcFirstLastPara="1" vert="horz" wrap="square" lIns="121894" tIns="121894" rIns="121894" bIns="121894" rtlCol="0" anchor="ctr" anchorCtr="0">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ru-RU" sz="2800" b="1" dirty="0">
                <a:latin typeface="Times New Roman" panose="02020603050405020304" pitchFamily="18" charset="0"/>
                <a:cs typeface="Times New Roman" panose="02020603050405020304" pitchFamily="18" charset="0"/>
              </a:rPr>
              <a:t>РИВОЖЛАНИШ БОСҚИЧЛАРИ</a:t>
            </a:r>
          </a:p>
        </p:txBody>
      </p:sp>
    </p:spTree>
    <p:extLst>
      <p:ext uri="{BB962C8B-B14F-4D97-AF65-F5344CB8AC3E}">
        <p14:creationId xmlns:p14="http://schemas.microsoft.com/office/powerpoint/2010/main" val="264392846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8B5DC10-5892-BAEC-C1D3-ECAE5AA76D29}"/>
              </a:ext>
            </a:extLst>
          </p:cNvPr>
          <p:cNvSpPr txBox="1"/>
          <p:nvPr/>
        </p:nvSpPr>
        <p:spPr>
          <a:xfrm>
            <a:off x="574431" y="359622"/>
            <a:ext cx="11043138" cy="2246769"/>
          </a:xfrm>
          <a:prstGeom prst="rect">
            <a:avLst/>
          </a:prstGeom>
          <a:noFill/>
        </p:spPr>
        <p:txBody>
          <a:bodyPr wrap="square">
            <a:spAutoFit/>
          </a:bodyPr>
          <a:lstStyle/>
          <a:p>
            <a:pPr algn="ctr"/>
            <a:r>
              <a:rPr lang="uz-Cyrl-UZ" sz="2800" b="1" i="1" dirty="0">
                <a:latin typeface="Times New Roman" panose="02020603050405020304" pitchFamily="18" charset="0"/>
                <a:cs typeface="Times New Roman" panose="02020603050405020304" pitchFamily="18" charset="0"/>
              </a:rPr>
              <a:t>Бюджетлаштириш</a:t>
            </a:r>
            <a:r>
              <a:rPr lang="uz-Cyrl-UZ" sz="2800" i="1" dirty="0">
                <a:latin typeface="Times New Roman" panose="02020603050405020304" pitchFamily="18" charset="0"/>
                <a:cs typeface="Times New Roman" panose="02020603050405020304" pitchFamily="18" charset="0"/>
              </a:rPr>
              <a:t> - бу пул сарфлаш режасини тузиш жараёни. Ушбу харажатлар режаси бюджет деб аталади. Ушбу сарф-харажатлар режасини тузиш сизга керак бўлган ёки қилмоқчи бўлган нарсаларни қилиш учун етарли пулингиз бор-йўқлигини олдиндан аниқлаш имконини беради.</a:t>
            </a:r>
          </a:p>
        </p:txBody>
      </p:sp>
      <p:sp>
        <p:nvSpPr>
          <p:cNvPr id="5" name="TextBox 4">
            <a:extLst>
              <a:ext uri="{FF2B5EF4-FFF2-40B4-BE49-F238E27FC236}">
                <a16:creationId xmlns:a16="http://schemas.microsoft.com/office/drawing/2014/main" id="{A8CD3D60-1126-5850-F88F-7826BA604278}"/>
              </a:ext>
            </a:extLst>
          </p:cNvPr>
          <p:cNvSpPr txBox="1"/>
          <p:nvPr/>
        </p:nvSpPr>
        <p:spPr>
          <a:xfrm>
            <a:off x="574431" y="2958948"/>
            <a:ext cx="8006862" cy="3539430"/>
          </a:xfrm>
          <a:prstGeom prst="rect">
            <a:avLst/>
          </a:prstGeom>
          <a:noFill/>
        </p:spPr>
        <p:txBody>
          <a:bodyPr wrap="square">
            <a:spAutoFit/>
          </a:bodyPr>
          <a:lstStyle/>
          <a:p>
            <a:pPr algn="ctr"/>
            <a:r>
              <a:rPr lang="uz-Cyrl-UZ" sz="2800" b="1" i="1" dirty="0">
                <a:latin typeface="Times New Roman" panose="02020603050405020304" pitchFamily="18" charset="0"/>
                <a:cs typeface="Times New Roman" panose="02020603050405020304" pitchFamily="18" charset="0"/>
              </a:rPr>
              <a:t>Бюджетлаштириш</a:t>
            </a:r>
            <a:r>
              <a:rPr lang="uz-Cyrl-UZ" sz="2800" i="1" dirty="0">
                <a:latin typeface="Times New Roman" panose="02020603050405020304" pitchFamily="18" charset="0"/>
                <a:cs typeface="Times New Roman" panose="02020603050405020304" pitchFamily="18" charset="0"/>
              </a:rPr>
              <a:t> - бу сизнинг харажатларингизни даромадингиз билан мувозанатлашдир. Агар улар мувозанатлашмаса ва сиз топганингиздан кўпроқ пул сарфласангиз, сизда муаммо бўлади. Кўп одамлар ўзлари топганидан кўра кўпроқ пул сарфлашларини тушунмайдилар ва ҳар йили аста-секин қарзга ботиб кетишади.</a:t>
            </a:r>
          </a:p>
        </p:txBody>
      </p:sp>
    </p:spTree>
    <p:extLst>
      <p:ext uri="{BB962C8B-B14F-4D97-AF65-F5344CB8AC3E}">
        <p14:creationId xmlns:p14="http://schemas.microsoft.com/office/powerpoint/2010/main" val="14555702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DBBF0146-6635-56AC-A697-5F5591DE0043}"/>
              </a:ext>
            </a:extLst>
          </p:cNvPr>
          <p:cNvSpPr/>
          <p:nvPr/>
        </p:nvSpPr>
        <p:spPr>
          <a:xfrm>
            <a:off x="504092" y="460443"/>
            <a:ext cx="11090031" cy="1321465"/>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Топ корпоратив раҳбарлари мунтазам равишда ўз бизнесларини ривожлантириш режаларини муҳокама қиладилар ва белгилаб берадилар, аммо расмий режалаштириш қуйидагилар билан боғлиқ:</a:t>
            </a:r>
          </a:p>
        </p:txBody>
      </p:sp>
      <p:sp>
        <p:nvSpPr>
          <p:cNvPr id="4" name="Прямоугольник 3">
            <a:extLst>
              <a:ext uri="{FF2B5EF4-FFF2-40B4-BE49-F238E27FC236}">
                <a16:creationId xmlns:a16="http://schemas.microsoft.com/office/drawing/2014/main" id="{8172FAC9-C7BB-4E62-EFDB-8CE0C357BABB}"/>
              </a:ext>
            </a:extLst>
          </p:cNvPr>
          <p:cNvSpPr/>
          <p:nvPr/>
        </p:nvSpPr>
        <p:spPr>
          <a:xfrm>
            <a:off x="1960381" y="2215296"/>
            <a:ext cx="846324" cy="855942"/>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1.</a:t>
            </a:r>
            <a:endParaRPr lang="en-US" sz="2400" b="1" dirty="0">
              <a:latin typeface="Times New Roman" panose="02020603050405020304" pitchFamily="18"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9B58D39B-0884-3906-043F-986EDC45F89E}"/>
              </a:ext>
            </a:extLst>
          </p:cNvPr>
          <p:cNvSpPr/>
          <p:nvPr/>
        </p:nvSpPr>
        <p:spPr>
          <a:xfrm>
            <a:off x="3080809" y="2215296"/>
            <a:ext cx="6673932" cy="855942"/>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ru-RU" sz="2400" b="1" dirty="0">
                <a:solidFill>
                  <a:schemeClr val="tx1">
                    <a:lumMod val="85000"/>
                    <a:lumOff val="15000"/>
                  </a:schemeClr>
                </a:solidFill>
                <a:latin typeface="Times New Roman" panose="02020603050405020304" pitchFamily="18" charset="0"/>
                <a:cs typeface="Times New Roman" panose="02020603050405020304" pitchFamily="18" charset="0"/>
              </a:rPr>
              <a:t>ТЕГИШЛИ КЎРСАТКИЧЛАРНИ ҲИСОБЛАШ; </a:t>
            </a:r>
          </a:p>
        </p:txBody>
      </p:sp>
      <p:sp>
        <p:nvSpPr>
          <p:cNvPr id="6" name="Прямоугольник 5">
            <a:extLst>
              <a:ext uri="{FF2B5EF4-FFF2-40B4-BE49-F238E27FC236}">
                <a16:creationId xmlns:a16="http://schemas.microsoft.com/office/drawing/2014/main" id="{D09DD479-5564-BA5F-AF78-34E959CCE11D}"/>
              </a:ext>
            </a:extLst>
          </p:cNvPr>
          <p:cNvSpPr/>
          <p:nvPr/>
        </p:nvSpPr>
        <p:spPr>
          <a:xfrm>
            <a:off x="1952540" y="3386329"/>
            <a:ext cx="846324" cy="855942"/>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2.</a:t>
            </a:r>
            <a:endParaRPr lang="en-US" sz="2400" b="1" dirty="0">
              <a:latin typeface="Times New Roman" panose="02020603050405020304" pitchFamily="18" charset="0"/>
              <a:cs typeface="Times New Roman" panose="02020603050405020304" pitchFamily="18" charset="0"/>
            </a:endParaRPr>
          </a:p>
        </p:txBody>
      </p:sp>
      <p:sp>
        <p:nvSpPr>
          <p:cNvPr id="7" name="Прямоугольник 6">
            <a:extLst>
              <a:ext uri="{FF2B5EF4-FFF2-40B4-BE49-F238E27FC236}">
                <a16:creationId xmlns:a16="http://schemas.microsoft.com/office/drawing/2014/main" id="{21394422-D286-7B4B-EBBB-3FF18AD2F229}"/>
              </a:ext>
            </a:extLst>
          </p:cNvPr>
          <p:cNvSpPr/>
          <p:nvPr/>
        </p:nvSpPr>
        <p:spPr>
          <a:xfrm>
            <a:off x="3071997" y="3393346"/>
            <a:ext cx="6682744" cy="855942"/>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ru-RU" sz="2400" b="1" dirty="0">
                <a:solidFill>
                  <a:schemeClr val="tx1">
                    <a:lumMod val="85000"/>
                    <a:lumOff val="15000"/>
                  </a:schemeClr>
                </a:solidFill>
                <a:latin typeface="Times New Roman" panose="02020603050405020304" pitchFamily="18" charset="0"/>
                <a:cs typeface="Times New Roman" panose="02020603050405020304" pitchFamily="18" charset="0"/>
              </a:rPr>
              <a:t>МОЛИЯВИЙ ҲИСОБОТ ШАКЛЛАРИНИ ЮРИТИШ ВА БОШҚАЛАР.</a:t>
            </a:r>
          </a:p>
        </p:txBody>
      </p:sp>
      <p:sp>
        <p:nvSpPr>
          <p:cNvPr id="13" name="TextBox 12">
            <a:extLst>
              <a:ext uri="{FF2B5EF4-FFF2-40B4-BE49-F238E27FC236}">
                <a16:creationId xmlns:a16="http://schemas.microsoft.com/office/drawing/2014/main" id="{891A52DD-8975-0C8D-8536-9C1ACF3BEFE8}"/>
              </a:ext>
            </a:extLst>
          </p:cNvPr>
          <p:cNvSpPr txBox="1"/>
          <p:nvPr/>
        </p:nvSpPr>
        <p:spPr>
          <a:xfrm>
            <a:off x="703384" y="4675659"/>
            <a:ext cx="6940062" cy="1815882"/>
          </a:xfrm>
          <a:prstGeom prst="rect">
            <a:avLst/>
          </a:prstGeom>
          <a:noFill/>
        </p:spPr>
        <p:txBody>
          <a:bodyPr wrap="square">
            <a:spAutoFit/>
          </a:bodyPr>
          <a:lstStyle/>
          <a:p>
            <a:pPr algn="ctr"/>
            <a:r>
              <a:rPr lang="uz-Cyrl-UZ" sz="2800" dirty="0">
                <a:latin typeface="Times New Roman" panose="02020603050405020304" pitchFamily="18" charset="0"/>
                <a:cs typeface="Times New Roman" panose="02020603050405020304" pitchFamily="18" charset="0"/>
              </a:rPr>
              <a:t>Фақат йиллик молиявий сметаларни - ҳар хил мақсадлар учун харажатлар моддаси бўйича бюджетларни тузиш билан чекланди.</a:t>
            </a:r>
          </a:p>
        </p:txBody>
      </p:sp>
    </p:spTree>
    <p:extLst>
      <p:ext uri="{BB962C8B-B14F-4D97-AF65-F5344CB8AC3E}">
        <p14:creationId xmlns:p14="http://schemas.microsoft.com/office/powerpoint/2010/main" val="176679941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DBBF0146-6635-56AC-A697-5F5591DE0043}"/>
              </a:ext>
            </a:extLst>
          </p:cNvPr>
          <p:cNvSpPr/>
          <p:nvPr/>
        </p:nvSpPr>
        <p:spPr>
          <a:xfrm>
            <a:off x="597876" y="1956750"/>
            <a:ext cx="11054861" cy="101440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ru-RU" sz="2400" b="1" dirty="0">
                <a:latin typeface="Times New Roman" panose="02020603050405020304" pitchFamily="18" charset="0"/>
                <a:cs typeface="Times New Roman" panose="02020603050405020304" pitchFamily="18" charset="0"/>
              </a:rPr>
              <a:t>УЗОҚ МУДДАТЛИ МАҚСАДЛАРНИНГ БИР НЕЧТА МИСОЛЛАРИНИ КЎРИБ ЧИҚАЙЛИК:</a:t>
            </a:r>
          </a:p>
        </p:txBody>
      </p:sp>
      <p:sp>
        <p:nvSpPr>
          <p:cNvPr id="4" name="Прямоугольник 3">
            <a:extLst>
              <a:ext uri="{FF2B5EF4-FFF2-40B4-BE49-F238E27FC236}">
                <a16:creationId xmlns:a16="http://schemas.microsoft.com/office/drawing/2014/main" id="{8172FAC9-C7BB-4E62-EFDB-8CE0C357BABB}"/>
              </a:ext>
            </a:extLst>
          </p:cNvPr>
          <p:cNvSpPr/>
          <p:nvPr/>
        </p:nvSpPr>
        <p:spPr>
          <a:xfrm>
            <a:off x="377771" y="3177113"/>
            <a:ext cx="846324" cy="738180"/>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1.</a:t>
            </a:r>
            <a:endParaRPr lang="en-US" sz="2400" b="1" dirty="0">
              <a:latin typeface="Times New Roman" panose="02020603050405020304" pitchFamily="18"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9B58D39B-0884-3906-043F-986EDC45F89E}"/>
              </a:ext>
            </a:extLst>
          </p:cNvPr>
          <p:cNvSpPr/>
          <p:nvPr/>
        </p:nvSpPr>
        <p:spPr>
          <a:xfrm>
            <a:off x="1497226" y="3184130"/>
            <a:ext cx="10155511" cy="738180"/>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b="1" dirty="0">
                <a:solidFill>
                  <a:schemeClr val="tx1"/>
                </a:solidFill>
                <a:latin typeface="Times New Roman" panose="02020603050405020304" pitchFamily="18" charset="0"/>
                <a:cs typeface="Times New Roman" panose="02020603050405020304" pitchFamily="18" charset="0"/>
              </a:rPr>
              <a:t>Карера мақсадлари: </a:t>
            </a:r>
            <a:r>
              <a:rPr lang="uz-Cyrl-UZ" sz="2400" dirty="0">
                <a:solidFill>
                  <a:schemeClr val="tx1"/>
                </a:solidFill>
                <a:latin typeface="Times New Roman" panose="02020603050405020304" pitchFamily="18" charset="0"/>
                <a:cs typeface="Times New Roman" panose="02020603050405020304" pitchFamily="18" charset="0"/>
              </a:rPr>
              <a:t>“Фойдали бизнес қуриш”, “Эҳтиросингизни мартабага айлантиринг”; </a:t>
            </a:r>
          </a:p>
        </p:txBody>
      </p:sp>
      <p:sp>
        <p:nvSpPr>
          <p:cNvPr id="6" name="Прямоугольник 5">
            <a:extLst>
              <a:ext uri="{FF2B5EF4-FFF2-40B4-BE49-F238E27FC236}">
                <a16:creationId xmlns:a16="http://schemas.microsoft.com/office/drawing/2014/main" id="{D09DD479-5564-BA5F-AF78-34E959CCE11D}"/>
              </a:ext>
            </a:extLst>
          </p:cNvPr>
          <p:cNvSpPr/>
          <p:nvPr/>
        </p:nvSpPr>
        <p:spPr>
          <a:xfrm>
            <a:off x="369930" y="4031093"/>
            <a:ext cx="846324" cy="738180"/>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2.</a:t>
            </a:r>
            <a:endParaRPr lang="en-US" sz="2400" b="1" dirty="0">
              <a:latin typeface="Times New Roman" panose="02020603050405020304" pitchFamily="18" charset="0"/>
              <a:cs typeface="Times New Roman" panose="02020603050405020304" pitchFamily="18" charset="0"/>
            </a:endParaRPr>
          </a:p>
        </p:txBody>
      </p:sp>
      <p:sp>
        <p:nvSpPr>
          <p:cNvPr id="7" name="Прямоугольник 6">
            <a:extLst>
              <a:ext uri="{FF2B5EF4-FFF2-40B4-BE49-F238E27FC236}">
                <a16:creationId xmlns:a16="http://schemas.microsoft.com/office/drawing/2014/main" id="{21394422-D286-7B4B-EBBB-3FF18AD2F229}"/>
              </a:ext>
            </a:extLst>
          </p:cNvPr>
          <p:cNvSpPr/>
          <p:nvPr/>
        </p:nvSpPr>
        <p:spPr>
          <a:xfrm>
            <a:off x="1489387" y="4038110"/>
            <a:ext cx="7844686" cy="738180"/>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b="1" dirty="0">
                <a:solidFill>
                  <a:schemeClr val="tx1"/>
                </a:solidFill>
                <a:latin typeface="Times New Roman" panose="02020603050405020304" pitchFamily="18" charset="0"/>
                <a:cs typeface="Times New Roman" panose="02020603050405020304" pitchFamily="18" charset="0"/>
              </a:rPr>
              <a:t>Академик мақсадлар: </a:t>
            </a:r>
            <a:r>
              <a:rPr lang="uz-Cyrl-UZ" sz="2400" dirty="0">
                <a:solidFill>
                  <a:schemeClr val="tx1"/>
                </a:solidFill>
                <a:latin typeface="Times New Roman" panose="02020603050405020304" pitchFamily="18" charset="0"/>
                <a:cs typeface="Times New Roman" panose="02020603050405020304" pitchFamily="18" charset="0"/>
              </a:rPr>
              <a:t>“Бакалавриат даражасини олиш”, “Чет элда магистр даражасини олиш”;</a:t>
            </a:r>
          </a:p>
        </p:txBody>
      </p:sp>
      <p:sp>
        <p:nvSpPr>
          <p:cNvPr id="8" name="Прямоугольник 7">
            <a:extLst>
              <a:ext uri="{FF2B5EF4-FFF2-40B4-BE49-F238E27FC236}">
                <a16:creationId xmlns:a16="http://schemas.microsoft.com/office/drawing/2014/main" id="{B937B55D-62DB-A4D6-27CD-1EF5C3C57B88}"/>
              </a:ext>
            </a:extLst>
          </p:cNvPr>
          <p:cNvSpPr/>
          <p:nvPr/>
        </p:nvSpPr>
        <p:spPr>
          <a:xfrm>
            <a:off x="369930" y="4886054"/>
            <a:ext cx="846324" cy="738180"/>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3.</a:t>
            </a:r>
            <a:endParaRPr lang="en-US" sz="2400" b="1" dirty="0">
              <a:latin typeface="Times New Roman" panose="02020603050405020304" pitchFamily="18" charset="0"/>
              <a:cs typeface="Times New Roman" panose="02020603050405020304" pitchFamily="18" charset="0"/>
            </a:endParaRPr>
          </a:p>
        </p:txBody>
      </p:sp>
      <p:sp>
        <p:nvSpPr>
          <p:cNvPr id="9" name="Прямоугольник 8">
            <a:extLst>
              <a:ext uri="{FF2B5EF4-FFF2-40B4-BE49-F238E27FC236}">
                <a16:creationId xmlns:a16="http://schemas.microsoft.com/office/drawing/2014/main" id="{F82394F2-8F4E-E463-8513-D6E82DFC98F6}"/>
              </a:ext>
            </a:extLst>
          </p:cNvPr>
          <p:cNvSpPr/>
          <p:nvPr/>
        </p:nvSpPr>
        <p:spPr>
          <a:xfrm>
            <a:off x="1489386" y="4893071"/>
            <a:ext cx="7844684" cy="738180"/>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Шахсий ривожланиш мақсадлари: </a:t>
            </a:r>
            <a:r>
              <a:rPr lang="uz-Cyrl-UZ" sz="2400" dirty="0">
                <a:latin typeface="Times New Roman" panose="02020603050405020304" pitchFamily="18" charset="0"/>
                <a:cs typeface="Times New Roman" panose="02020603050405020304" pitchFamily="18" charset="0"/>
              </a:rPr>
              <a:t>“Чет тилини ўрганиш”, “Барча 7 қитъада саёҳат қилиш”</a:t>
            </a:r>
            <a:r>
              <a:rPr lang="ru-RU" sz="2400" b="1" dirty="0">
                <a:solidFill>
                  <a:schemeClr val="tx1">
                    <a:lumMod val="85000"/>
                    <a:lumOff val="15000"/>
                  </a:schemeClr>
                </a:solidFill>
                <a:latin typeface="Times New Roman" panose="02020603050405020304" pitchFamily="18" charset="0"/>
                <a:cs typeface="Times New Roman" panose="02020603050405020304" pitchFamily="18" charset="0"/>
              </a:rPr>
              <a:t>;</a:t>
            </a:r>
          </a:p>
        </p:txBody>
      </p:sp>
      <p:sp>
        <p:nvSpPr>
          <p:cNvPr id="10" name="Прямоугольник 9">
            <a:extLst>
              <a:ext uri="{FF2B5EF4-FFF2-40B4-BE49-F238E27FC236}">
                <a16:creationId xmlns:a16="http://schemas.microsoft.com/office/drawing/2014/main" id="{66B66036-D22A-E7C9-8F6C-BD0FC4FEE9CE}"/>
              </a:ext>
            </a:extLst>
          </p:cNvPr>
          <p:cNvSpPr/>
          <p:nvPr/>
        </p:nvSpPr>
        <p:spPr>
          <a:xfrm>
            <a:off x="369930" y="5741015"/>
            <a:ext cx="846324" cy="738180"/>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4.</a:t>
            </a:r>
            <a:endParaRPr lang="en-US" sz="2400" b="1" dirty="0">
              <a:latin typeface="Times New Roman" panose="02020603050405020304" pitchFamily="18" charset="0"/>
              <a:cs typeface="Times New Roman" panose="02020603050405020304" pitchFamily="18" charset="0"/>
            </a:endParaRPr>
          </a:p>
        </p:txBody>
      </p:sp>
      <p:sp>
        <p:nvSpPr>
          <p:cNvPr id="11" name="Прямоугольник 10">
            <a:extLst>
              <a:ext uri="{FF2B5EF4-FFF2-40B4-BE49-F238E27FC236}">
                <a16:creationId xmlns:a16="http://schemas.microsoft.com/office/drawing/2014/main" id="{A5EA5824-0FF9-4A56-9FA7-6E84F20AF939}"/>
              </a:ext>
            </a:extLst>
          </p:cNvPr>
          <p:cNvSpPr/>
          <p:nvPr/>
        </p:nvSpPr>
        <p:spPr>
          <a:xfrm>
            <a:off x="1489386" y="5748032"/>
            <a:ext cx="7844683" cy="738180"/>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b="1" dirty="0">
                <a:solidFill>
                  <a:schemeClr val="tx1"/>
                </a:solidFill>
                <a:latin typeface="Times New Roman" panose="02020603050405020304" pitchFamily="18" charset="0"/>
                <a:cs typeface="Times New Roman" panose="02020603050405020304" pitchFamily="18" charset="0"/>
              </a:rPr>
              <a:t>Молиявий мақсадлар: </a:t>
            </a:r>
            <a:r>
              <a:rPr lang="uz-Cyrl-UZ" sz="2400" dirty="0">
                <a:solidFill>
                  <a:schemeClr val="tx1"/>
                </a:solidFill>
                <a:latin typeface="Times New Roman" panose="02020603050405020304" pitchFamily="18" charset="0"/>
                <a:cs typeface="Times New Roman" panose="02020603050405020304" pitchFamily="18" charset="0"/>
              </a:rPr>
              <a:t>“Пенсия учун тежаш”, “Миллионер бўлиш”.</a:t>
            </a:r>
          </a:p>
        </p:txBody>
      </p:sp>
      <p:sp>
        <p:nvSpPr>
          <p:cNvPr id="2" name="Прямоугольник: скругленные углы 1">
            <a:extLst>
              <a:ext uri="{FF2B5EF4-FFF2-40B4-BE49-F238E27FC236}">
                <a16:creationId xmlns:a16="http://schemas.microsoft.com/office/drawing/2014/main" id="{96B10D25-21E5-48AC-27C0-51B8BF20CE78}"/>
              </a:ext>
            </a:extLst>
          </p:cNvPr>
          <p:cNvSpPr/>
          <p:nvPr/>
        </p:nvSpPr>
        <p:spPr>
          <a:xfrm>
            <a:off x="386862" y="316522"/>
            <a:ext cx="11418276" cy="1427247"/>
          </a:xfrm>
          <a:prstGeom prst="round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indent="534988" algn="ctr"/>
            <a:r>
              <a:rPr lang="uz-Cyrl-UZ" sz="2200" b="1" dirty="0">
                <a:latin typeface="Times New Roman" panose="02020603050405020304" pitchFamily="18" charset="0"/>
                <a:cs typeface="Times New Roman" panose="02020603050405020304" pitchFamily="18" charset="0"/>
              </a:rPr>
              <a:t>Узоқ муддатли режалаштириш</a:t>
            </a:r>
            <a:r>
              <a:rPr lang="uz-Cyrl-UZ" sz="2200" dirty="0">
                <a:latin typeface="Times New Roman" panose="02020603050405020304" pitchFamily="18" charset="0"/>
                <a:cs typeface="Times New Roman" panose="02020603050405020304" pitchFamily="18" charset="0"/>
              </a:rPr>
              <a:t> эришиш учун кўпроқ вақт талаб қиладиган ва кўпроқ қадамлар талаб қиладиган мақсадларни ўз ичига олади; уларни бажариш учун одатда камида бир ёки икки йил керак бўлади. Улар муаммоларни доимий равишда ҳал қилишга, муваффақиятга эришиш ва давомий давр давомида сақлаб қолишга интилади.</a:t>
            </a:r>
          </a:p>
        </p:txBody>
      </p:sp>
    </p:spTree>
    <p:extLst>
      <p:ext uri="{BB962C8B-B14F-4D97-AF65-F5344CB8AC3E}">
        <p14:creationId xmlns:p14="http://schemas.microsoft.com/office/powerpoint/2010/main" val="6265629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1939053-84FB-F357-2E5E-91EC1E4A1851}"/>
              </a:ext>
            </a:extLst>
          </p:cNvPr>
          <p:cNvSpPr txBox="1"/>
          <p:nvPr/>
        </p:nvSpPr>
        <p:spPr>
          <a:xfrm>
            <a:off x="433753" y="921165"/>
            <a:ext cx="11324493" cy="3416320"/>
          </a:xfrm>
          <a:prstGeom prst="rect">
            <a:avLst/>
          </a:prstGeom>
          <a:noFill/>
        </p:spPr>
        <p:txBody>
          <a:bodyPr wrap="square">
            <a:spAutoFit/>
          </a:bodyPr>
          <a:lstStyle/>
          <a:p>
            <a:pPr indent="534988" algn="ctr"/>
            <a:r>
              <a:rPr lang="uz-Cyrl-UZ" sz="2400" dirty="0">
                <a:latin typeface="Times New Roman" panose="02020603050405020304" pitchFamily="18" charset="0"/>
                <a:cs typeface="Times New Roman" panose="02020603050405020304" pitchFamily="18" charset="0"/>
              </a:rPr>
              <a:t>Қисқа муддатли режалаштириш одатда 12 ой ёки ундан камроқ вақтни олади. Сизнинг кундалик, ҳафталик, ойлик, ҳатто чораклик ва йиллик мақсадларингиз - барчасини “қисқа муддатли мақсадлар” остида топшириш мумкин. Улар катта мақсад(ларингизга) эришишингизга ёрдам берадиган қадамлардир.</a:t>
            </a:r>
          </a:p>
          <a:p>
            <a:pPr indent="534988" algn="ctr"/>
            <a:endParaRPr lang="uz-Cyrl-UZ" sz="2400" dirty="0">
              <a:latin typeface="Times New Roman" panose="02020603050405020304" pitchFamily="18" charset="0"/>
              <a:cs typeface="Times New Roman" panose="02020603050405020304" pitchFamily="18" charset="0"/>
            </a:endParaRPr>
          </a:p>
          <a:p>
            <a:pPr indent="534988" algn="ctr"/>
            <a:r>
              <a:rPr lang="uz-Cyrl-UZ" sz="2400" dirty="0">
                <a:latin typeface="Times New Roman" panose="02020603050405020304" pitchFamily="18" charset="0"/>
                <a:cs typeface="Times New Roman" panose="02020603050405020304" pitchFamily="18" charset="0"/>
              </a:rPr>
              <a:t>Ушбу турдаги режалаштириш сиздан мавжуд вазиятни кўриб чиқишни ва юзага келиши мумкин бўлган муаммоларни имкон қадар тезроқ ҳал қилишни талаб қилади. Баъзан “иложи борича тезроқ” масаланинг мураккаблигига қараб бир кун, баъзан эса 6 ой давом этади.</a:t>
            </a:r>
          </a:p>
        </p:txBody>
      </p:sp>
    </p:spTree>
    <p:extLst>
      <p:ext uri="{BB962C8B-B14F-4D97-AF65-F5344CB8AC3E}">
        <p14:creationId xmlns:p14="http://schemas.microsoft.com/office/powerpoint/2010/main" val="280533775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DBBF0146-6635-56AC-A697-5F5591DE0043}"/>
              </a:ext>
            </a:extLst>
          </p:cNvPr>
          <p:cNvSpPr/>
          <p:nvPr/>
        </p:nvSpPr>
        <p:spPr>
          <a:xfrm>
            <a:off x="656491" y="256904"/>
            <a:ext cx="11054861" cy="101440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Беш тоифага бўлинган қисқа муддатли мақсадларнинг баъзи мисоллари: мартаба, таълим, шахсий ривожланиш, молия ва маркетинг.</a:t>
            </a:r>
          </a:p>
        </p:txBody>
      </p:sp>
      <p:sp>
        <p:nvSpPr>
          <p:cNvPr id="4" name="Прямоугольник 3">
            <a:extLst>
              <a:ext uri="{FF2B5EF4-FFF2-40B4-BE49-F238E27FC236}">
                <a16:creationId xmlns:a16="http://schemas.microsoft.com/office/drawing/2014/main" id="{8172FAC9-C7BB-4E62-EFDB-8CE0C357BABB}"/>
              </a:ext>
            </a:extLst>
          </p:cNvPr>
          <p:cNvSpPr/>
          <p:nvPr/>
        </p:nvSpPr>
        <p:spPr>
          <a:xfrm>
            <a:off x="436386" y="1477267"/>
            <a:ext cx="846324" cy="738180"/>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1.</a:t>
            </a:r>
            <a:endParaRPr lang="en-US" sz="2400" b="1" dirty="0">
              <a:latin typeface="Times New Roman" panose="02020603050405020304" pitchFamily="18"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9B58D39B-0884-3906-043F-986EDC45F89E}"/>
              </a:ext>
            </a:extLst>
          </p:cNvPr>
          <p:cNvSpPr/>
          <p:nvPr/>
        </p:nvSpPr>
        <p:spPr>
          <a:xfrm>
            <a:off x="1555841" y="1484284"/>
            <a:ext cx="10155511" cy="738180"/>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b="1" dirty="0">
                <a:solidFill>
                  <a:schemeClr val="tx1"/>
                </a:solidFill>
                <a:latin typeface="Times New Roman" panose="02020603050405020304" pitchFamily="18" charset="0"/>
                <a:cs typeface="Times New Roman" panose="02020603050405020304" pitchFamily="18" charset="0"/>
              </a:rPr>
              <a:t>Карера мақсадлари: </a:t>
            </a:r>
            <a:r>
              <a:rPr lang="uz-Cyrl-UZ" sz="2400" dirty="0">
                <a:solidFill>
                  <a:schemeClr val="tx1"/>
                </a:solidFill>
                <a:latin typeface="Times New Roman" panose="02020603050405020304" pitchFamily="18" charset="0"/>
                <a:cs typeface="Times New Roman" panose="02020603050405020304" pitchFamily="18" charset="0"/>
              </a:rPr>
              <a:t>“Ишга кириш”, “Ўз бизнесингиз учун веб-сайт яратиш”; </a:t>
            </a:r>
          </a:p>
        </p:txBody>
      </p:sp>
      <p:sp>
        <p:nvSpPr>
          <p:cNvPr id="6" name="Прямоугольник 5">
            <a:extLst>
              <a:ext uri="{FF2B5EF4-FFF2-40B4-BE49-F238E27FC236}">
                <a16:creationId xmlns:a16="http://schemas.microsoft.com/office/drawing/2014/main" id="{D09DD479-5564-BA5F-AF78-34E959CCE11D}"/>
              </a:ext>
            </a:extLst>
          </p:cNvPr>
          <p:cNvSpPr/>
          <p:nvPr/>
        </p:nvSpPr>
        <p:spPr>
          <a:xfrm>
            <a:off x="428545" y="2331247"/>
            <a:ext cx="846324" cy="738180"/>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2.</a:t>
            </a:r>
            <a:endParaRPr lang="en-US" sz="2400" b="1" dirty="0">
              <a:latin typeface="Times New Roman" panose="02020603050405020304" pitchFamily="18" charset="0"/>
              <a:cs typeface="Times New Roman" panose="02020603050405020304" pitchFamily="18" charset="0"/>
            </a:endParaRPr>
          </a:p>
        </p:txBody>
      </p:sp>
      <p:sp>
        <p:nvSpPr>
          <p:cNvPr id="7" name="Прямоугольник 6">
            <a:extLst>
              <a:ext uri="{FF2B5EF4-FFF2-40B4-BE49-F238E27FC236}">
                <a16:creationId xmlns:a16="http://schemas.microsoft.com/office/drawing/2014/main" id="{21394422-D286-7B4B-EBBB-3FF18AD2F229}"/>
              </a:ext>
            </a:extLst>
          </p:cNvPr>
          <p:cNvSpPr/>
          <p:nvPr/>
        </p:nvSpPr>
        <p:spPr>
          <a:xfrm>
            <a:off x="1548002" y="2338264"/>
            <a:ext cx="10163350" cy="738180"/>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b="1" dirty="0">
                <a:solidFill>
                  <a:schemeClr val="tx1"/>
                </a:solidFill>
                <a:latin typeface="Times New Roman" panose="02020603050405020304" pitchFamily="18" charset="0"/>
                <a:cs typeface="Times New Roman" panose="02020603050405020304" pitchFamily="18" charset="0"/>
              </a:rPr>
              <a:t>Академик мақсадлар: </a:t>
            </a:r>
            <a:r>
              <a:rPr lang="uz-Cyrl-UZ" sz="2400" dirty="0">
                <a:solidFill>
                  <a:schemeClr val="tx1"/>
                </a:solidFill>
                <a:latin typeface="Times New Roman" panose="02020603050405020304" pitchFamily="18" charset="0"/>
                <a:cs typeface="Times New Roman" panose="02020603050405020304" pitchFamily="18" charset="0"/>
              </a:rPr>
              <a:t>“Бошқа маркетинг курсини ўтинг”, “АП Статистика имтиҳонидан ўтиш. (</a:t>
            </a:r>
            <a:r>
              <a:rPr lang="en-US" sz="2400" dirty="0">
                <a:solidFill>
                  <a:schemeClr val="tx1"/>
                </a:solidFill>
                <a:latin typeface="Times New Roman" panose="02020603050405020304" pitchFamily="18" charset="0"/>
                <a:cs typeface="Times New Roman" panose="02020603050405020304" pitchFamily="18" charset="0"/>
              </a:rPr>
              <a:t>AP Statistics exam)”</a:t>
            </a:r>
            <a:r>
              <a:rPr lang="uz-Cyrl-UZ" sz="2400" dirty="0">
                <a:solidFill>
                  <a:schemeClr val="tx1"/>
                </a:solidFill>
                <a:latin typeface="Times New Roman" panose="02020603050405020304" pitchFamily="18" charset="0"/>
                <a:cs typeface="Times New Roman" panose="02020603050405020304" pitchFamily="18" charset="0"/>
              </a:rPr>
              <a:t>;</a:t>
            </a:r>
          </a:p>
        </p:txBody>
      </p:sp>
      <p:sp>
        <p:nvSpPr>
          <p:cNvPr id="8" name="Прямоугольник 7">
            <a:extLst>
              <a:ext uri="{FF2B5EF4-FFF2-40B4-BE49-F238E27FC236}">
                <a16:creationId xmlns:a16="http://schemas.microsoft.com/office/drawing/2014/main" id="{B937B55D-62DB-A4D6-27CD-1EF5C3C57B88}"/>
              </a:ext>
            </a:extLst>
          </p:cNvPr>
          <p:cNvSpPr/>
          <p:nvPr/>
        </p:nvSpPr>
        <p:spPr>
          <a:xfrm>
            <a:off x="428545" y="3186208"/>
            <a:ext cx="846324" cy="738180"/>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3.</a:t>
            </a:r>
            <a:endParaRPr lang="en-US" sz="2400" b="1" dirty="0">
              <a:latin typeface="Times New Roman" panose="02020603050405020304" pitchFamily="18" charset="0"/>
              <a:cs typeface="Times New Roman" panose="02020603050405020304" pitchFamily="18" charset="0"/>
            </a:endParaRPr>
          </a:p>
        </p:txBody>
      </p:sp>
      <p:sp>
        <p:nvSpPr>
          <p:cNvPr id="9" name="Прямоугольник 8">
            <a:extLst>
              <a:ext uri="{FF2B5EF4-FFF2-40B4-BE49-F238E27FC236}">
                <a16:creationId xmlns:a16="http://schemas.microsoft.com/office/drawing/2014/main" id="{F82394F2-8F4E-E463-8513-D6E82DFC98F6}"/>
              </a:ext>
            </a:extLst>
          </p:cNvPr>
          <p:cNvSpPr/>
          <p:nvPr/>
        </p:nvSpPr>
        <p:spPr>
          <a:xfrm>
            <a:off x="1548001" y="3193225"/>
            <a:ext cx="10163350" cy="738180"/>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Шахсий ривожланиш мақсадлари: </a:t>
            </a:r>
            <a:r>
              <a:rPr lang="uz-Cyrl-UZ" sz="2400" dirty="0">
                <a:latin typeface="Times New Roman" panose="02020603050405020304" pitchFamily="18" charset="0"/>
                <a:cs typeface="Times New Roman" panose="02020603050405020304" pitchFamily="18" charset="0"/>
              </a:rPr>
              <a:t>“Ярим тундан олдин ётишни бошланг”, “Бир ой вақтингизни кузатиб боринг”, “Спорт залига қўшилинг.”</a:t>
            </a:r>
            <a:r>
              <a:rPr lang="ru-RU" sz="2400" dirty="0">
                <a:solidFill>
                  <a:schemeClr val="tx1">
                    <a:lumMod val="85000"/>
                    <a:lumOff val="15000"/>
                  </a:schemeClr>
                </a:solidFill>
                <a:latin typeface="Times New Roman" panose="02020603050405020304" pitchFamily="18" charset="0"/>
                <a:cs typeface="Times New Roman" panose="02020603050405020304" pitchFamily="18" charset="0"/>
              </a:rPr>
              <a:t>;</a:t>
            </a:r>
          </a:p>
        </p:txBody>
      </p:sp>
      <p:sp>
        <p:nvSpPr>
          <p:cNvPr id="10" name="Прямоугольник 9">
            <a:extLst>
              <a:ext uri="{FF2B5EF4-FFF2-40B4-BE49-F238E27FC236}">
                <a16:creationId xmlns:a16="http://schemas.microsoft.com/office/drawing/2014/main" id="{66B66036-D22A-E7C9-8F6C-BD0FC4FEE9CE}"/>
              </a:ext>
            </a:extLst>
          </p:cNvPr>
          <p:cNvSpPr/>
          <p:nvPr/>
        </p:nvSpPr>
        <p:spPr>
          <a:xfrm>
            <a:off x="428545" y="4041169"/>
            <a:ext cx="846324" cy="738180"/>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4.</a:t>
            </a:r>
            <a:endParaRPr lang="en-US" sz="2400" b="1" dirty="0">
              <a:latin typeface="Times New Roman" panose="02020603050405020304" pitchFamily="18" charset="0"/>
              <a:cs typeface="Times New Roman" panose="02020603050405020304" pitchFamily="18" charset="0"/>
            </a:endParaRPr>
          </a:p>
        </p:txBody>
      </p:sp>
      <p:sp>
        <p:nvSpPr>
          <p:cNvPr id="11" name="Прямоугольник 10">
            <a:extLst>
              <a:ext uri="{FF2B5EF4-FFF2-40B4-BE49-F238E27FC236}">
                <a16:creationId xmlns:a16="http://schemas.microsoft.com/office/drawing/2014/main" id="{A5EA5824-0FF9-4A56-9FA7-6E84F20AF939}"/>
              </a:ext>
            </a:extLst>
          </p:cNvPr>
          <p:cNvSpPr/>
          <p:nvPr/>
        </p:nvSpPr>
        <p:spPr>
          <a:xfrm>
            <a:off x="1548002" y="4048186"/>
            <a:ext cx="7232584" cy="738180"/>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b="1" dirty="0">
                <a:solidFill>
                  <a:schemeClr val="tx1"/>
                </a:solidFill>
                <a:latin typeface="Times New Roman" panose="02020603050405020304" pitchFamily="18" charset="0"/>
                <a:cs typeface="Times New Roman" panose="02020603050405020304" pitchFamily="18" charset="0"/>
              </a:rPr>
              <a:t>Молиявий мақсадлар: </a:t>
            </a:r>
            <a:r>
              <a:rPr lang="uz-Cyrl-UZ" sz="2400" dirty="0">
                <a:solidFill>
                  <a:schemeClr val="tx1"/>
                </a:solidFill>
                <a:latin typeface="Times New Roman" panose="02020603050405020304" pitchFamily="18" charset="0"/>
                <a:cs typeface="Times New Roman" panose="02020603050405020304" pitchFamily="18" charset="0"/>
              </a:rPr>
              <a:t>“Қарзни тўлаш”, “Йил охиригача иш ҳақини ошириш”;</a:t>
            </a:r>
          </a:p>
        </p:txBody>
      </p:sp>
      <p:sp>
        <p:nvSpPr>
          <p:cNvPr id="12" name="Прямоугольник 11">
            <a:extLst>
              <a:ext uri="{FF2B5EF4-FFF2-40B4-BE49-F238E27FC236}">
                <a16:creationId xmlns:a16="http://schemas.microsoft.com/office/drawing/2014/main" id="{037A2A74-E291-0277-FC49-C38A74CB9854}"/>
              </a:ext>
            </a:extLst>
          </p:cNvPr>
          <p:cNvSpPr/>
          <p:nvPr/>
        </p:nvSpPr>
        <p:spPr>
          <a:xfrm>
            <a:off x="436386" y="4899481"/>
            <a:ext cx="846324" cy="738180"/>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5.</a:t>
            </a:r>
            <a:endParaRPr lang="en-US" sz="2400" b="1" dirty="0">
              <a:latin typeface="Times New Roman" panose="02020603050405020304" pitchFamily="18" charset="0"/>
              <a:cs typeface="Times New Roman" panose="02020603050405020304" pitchFamily="18" charset="0"/>
            </a:endParaRPr>
          </a:p>
        </p:txBody>
      </p:sp>
      <p:sp>
        <p:nvSpPr>
          <p:cNvPr id="13" name="Прямоугольник 12">
            <a:extLst>
              <a:ext uri="{FF2B5EF4-FFF2-40B4-BE49-F238E27FC236}">
                <a16:creationId xmlns:a16="http://schemas.microsoft.com/office/drawing/2014/main" id="{83F1D58B-2DF6-D785-9F24-4D80402127BE}"/>
              </a:ext>
            </a:extLst>
          </p:cNvPr>
          <p:cNvSpPr/>
          <p:nvPr/>
        </p:nvSpPr>
        <p:spPr>
          <a:xfrm>
            <a:off x="1555843" y="4906498"/>
            <a:ext cx="7232584" cy="738180"/>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b="1" dirty="0">
                <a:solidFill>
                  <a:schemeClr val="tx1"/>
                </a:solidFill>
                <a:latin typeface="Times New Roman" panose="02020603050405020304" pitchFamily="18" charset="0"/>
                <a:cs typeface="Times New Roman" panose="02020603050405020304" pitchFamily="18" charset="0"/>
              </a:rPr>
              <a:t>Маркетинг мақсадлари: </a:t>
            </a:r>
            <a:r>
              <a:rPr lang="uz-Cyrl-UZ" sz="2400" dirty="0">
                <a:solidFill>
                  <a:schemeClr val="tx1"/>
                </a:solidFill>
                <a:latin typeface="Times New Roman" panose="02020603050405020304" pitchFamily="18" charset="0"/>
                <a:cs typeface="Times New Roman" panose="02020603050405020304" pitchFamily="18" charset="0"/>
              </a:rPr>
              <a:t>“Бренд хабардорлигини ошириш”, “Веб-сайт трафигини ошириш.”</a:t>
            </a:r>
          </a:p>
        </p:txBody>
      </p:sp>
    </p:spTree>
    <p:extLst>
      <p:ext uri="{BB962C8B-B14F-4D97-AF65-F5344CB8AC3E}">
        <p14:creationId xmlns:p14="http://schemas.microsoft.com/office/powerpoint/2010/main" val="233158699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DB219D6E-2E20-AEBD-9B49-2492E10DD209}"/>
              </a:ext>
            </a:extLst>
          </p:cNvPr>
          <p:cNvSpPr/>
          <p:nvPr/>
        </p:nvSpPr>
        <p:spPr>
          <a:xfrm>
            <a:off x="486507" y="1336431"/>
            <a:ext cx="11218985" cy="3048000"/>
          </a:xfrm>
          <a:prstGeom prst="roundRect">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indent="534988" algn="just"/>
            <a:r>
              <a:rPr lang="uz-Cyrl-UZ" sz="2400" b="1" dirty="0">
                <a:latin typeface="Times New Roman" panose="02020603050405020304" pitchFamily="18" charset="0"/>
                <a:cs typeface="Times New Roman" panose="02020603050405020304" pitchFamily="18" charset="0"/>
              </a:rPr>
              <a:t>Стратегик режалаштириш</a:t>
            </a:r>
            <a:r>
              <a:rPr lang="uz-Cyrl-UZ" sz="2400" dirty="0">
                <a:latin typeface="Times New Roman" panose="02020603050405020304" pitchFamily="18" charset="0"/>
                <a:cs typeface="Times New Roman" panose="02020603050405020304" pitchFamily="18" charset="0"/>
              </a:rPr>
              <a:t> - бу компаниянинг умумий узоқ муддатли мақсадлари ёки истаклари нуқтаи назаридан аниқ бизнес стратегияларини яратиш, уларни амалга ошириш ва режани бажариш натижаларини баҳолаш санъати. Бу компаниянинг стратегик мақсадларига эришиш учун турли бўлимларни (масалан, бухгалтерия ҳисоби ва молия, маркетинг ва инсон ресурслари) интеграциялашувига қаратилган тушунчадир. Стратегик режалаштириш атамаси моҳиятан стратегик менежмент билан синонимдир.</a:t>
            </a:r>
          </a:p>
        </p:txBody>
      </p:sp>
    </p:spTree>
    <p:extLst>
      <p:ext uri="{BB962C8B-B14F-4D97-AF65-F5344CB8AC3E}">
        <p14:creationId xmlns:p14="http://schemas.microsoft.com/office/powerpoint/2010/main" val="28820488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DB219D6E-2E20-AEBD-9B49-2492E10DD209}"/>
              </a:ext>
            </a:extLst>
          </p:cNvPr>
          <p:cNvSpPr/>
          <p:nvPr/>
        </p:nvSpPr>
        <p:spPr>
          <a:xfrm>
            <a:off x="486507" y="422033"/>
            <a:ext cx="11218985" cy="4243752"/>
          </a:xfrm>
          <a:prstGeom prst="roundRect">
            <a:avLst/>
          </a:prstGeom>
          <a:ln>
            <a:headEnd type="none" w="med" len="med"/>
            <a:tailEnd type="none" w="med" len="med"/>
          </a:ln>
        </p:spPr>
        <p:style>
          <a:lnRef idx="2">
            <a:schemeClr val="accent3"/>
          </a:lnRef>
          <a:fillRef idx="1">
            <a:schemeClr val="lt1"/>
          </a:fillRef>
          <a:effectRef idx="0">
            <a:schemeClr val="accent3"/>
          </a:effectRef>
          <a:fontRef idx="minor">
            <a:schemeClr val="dk1"/>
          </a:fontRef>
        </p:style>
        <p:txBody>
          <a:bodyPr rtlCol="0" anchor="ctr"/>
          <a:lstStyle/>
          <a:p>
            <a:pPr indent="534988" algn="ctr"/>
            <a:r>
              <a:rPr lang="uz-Cyrl-UZ" sz="2400" dirty="0">
                <a:latin typeface="Times New Roman" panose="02020603050405020304" pitchFamily="18" charset="0"/>
                <a:cs typeface="Times New Roman" panose="02020603050405020304" pitchFamily="18" charset="0"/>
              </a:rPr>
              <a:t>Стратегик режалаштириш жараёни компаниянинг юқори даражадаги раҳбариятидан жиддий ўйлаш ва режалаштиришни талаб қилади. Ҳаракатлар режасини тузишдан ва кейин уни қандай стратегик амалга оширишни аниқлашдан олдин, раҳбарлар кўплаб мумкин бўлган вариантларни кўриб чиқишлари мумкин. Охир-оқибат, компания раҳбарияти, умид қиламанки, ижобий натижаларга олиб келиши мумкин бўлган (одатда компаниянинг даромадини яхшилаш сифатида белгиланади) ва муваффақиятга эришиш эҳтимоли юқори бўлган иқтисодий жиҳатдан самарали тарзда амалга оширилиши мумкин бўлган ҳамда ортиқча молиявий хавфдан қочиш билан бирга стратегияга қарор қилади. Стратегик режалаштиришни ишлаб чиқиш ва амалга ошириш одатда учта муҳим босқичдан иборат бўлади:</a:t>
            </a:r>
          </a:p>
        </p:txBody>
      </p:sp>
    </p:spTree>
    <p:extLst>
      <p:ext uri="{BB962C8B-B14F-4D97-AF65-F5344CB8AC3E}">
        <p14:creationId xmlns:p14="http://schemas.microsoft.com/office/powerpoint/2010/main" val="400571836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DB219D6E-2E20-AEBD-9B49-2492E10DD209}"/>
              </a:ext>
            </a:extLst>
          </p:cNvPr>
          <p:cNvSpPr/>
          <p:nvPr/>
        </p:nvSpPr>
        <p:spPr>
          <a:xfrm>
            <a:off x="316523" y="1465389"/>
            <a:ext cx="11512062" cy="2661139"/>
          </a:xfrm>
          <a:prstGeom prst="round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indent="534988" algn="ctr"/>
            <a:r>
              <a:rPr lang="uz-Cyrl-UZ" sz="2200" dirty="0">
                <a:latin typeface="Times New Roman" panose="02020603050405020304" pitchFamily="18" charset="0"/>
                <a:cs typeface="Times New Roman" panose="02020603050405020304" pitchFamily="18" charset="0"/>
              </a:rPr>
              <a:t>Стратегияни шакллантириш жараёнида компания биринчи навбатда ички ва ташқи аудитни ўтказиш орқали ўзининг жорий ҳолатини баҳолайди. Бунинг мақсади ташкилотнинг кучли ва заиф томонларини, шунингдек, имкониятлар ва таҳдидларни аниқлашга ёрдам беришдир (</a:t>
            </a:r>
            <a:r>
              <a:rPr lang="en-US" sz="2200" dirty="0">
                <a:latin typeface="Times New Roman" panose="02020603050405020304" pitchFamily="18" charset="0"/>
                <a:cs typeface="Times New Roman" panose="02020603050405020304" pitchFamily="18" charset="0"/>
              </a:rPr>
              <a:t>SW</a:t>
            </a:r>
            <a:r>
              <a:rPr lang="uz-Cyrl-UZ" sz="2200" dirty="0">
                <a:latin typeface="Times New Roman" panose="02020603050405020304" pitchFamily="18" charset="0"/>
                <a:cs typeface="Times New Roman" panose="02020603050405020304" pitchFamily="18" charset="0"/>
              </a:rPr>
              <a:t>ОТ таҳлили). Таҳлил натижасида менежерлар қайси режалар ёки бозорларга эътибор қаратишлари ёки ундан воз кечишлари, компания ресурсларини қандай тўғри тақсимлаш ва қўшма корхона ёки қўшилиш орқали фаолиятни кенгайтириш каби ҳаракатларни амалга ошириш кераклиги ҳақида қарор қабул қилишади.</a:t>
            </a:r>
          </a:p>
        </p:txBody>
      </p:sp>
      <p:sp>
        <p:nvSpPr>
          <p:cNvPr id="3" name="Прямоугольник: скругленные углы 2">
            <a:extLst>
              <a:ext uri="{FF2B5EF4-FFF2-40B4-BE49-F238E27FC236}">
                <a16:creationId xmlns:a16="http://schemas.microsoft.com/office/drawing/2014/main" id="{3A42BD13-4837-D76E-795C-693738ECEAD4}"/>
              </a:ext>
            </a:extLst>
          </p:cNvPr>
          <p:cNvSpPr/>
          <p:nvPr/>
        </p:nvSpPr>
        <p:spPr>
          <a:xfrm>
            <a:off x="2538045" y="457203"/>
            <a:ext cx="6934202" cy="679936"/>
          </a:xfrm>
          <a:prstGeom prst="round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indent="534988" algn="ctr"/>
            <a:r>
              <a:rPr lang="uz-Cyrl-UZ" sz="2400" b="1" dirty="0">
                <a:latin typeface="Times New Roman" panose="02020603050405020304" pitchFamily="18" charset="0"/>
                <a:cs typeface="Times New Roman" panose="02020603050405020304" pitchFamily="18" charset="0"/>
              </a:rPr>
              <a:t>1. СТРАТЕГИЯНИ ШАКЛЛАНТИРИШ</a:t>
            </a:r>
          </a:p>
        </p:txBody>
      </p:sp>
      <p:sp>
        <p:nvSpPr>
          <p:cNvPr id="4" name="Прямоугольник: скругленные углы 3">
            <a:extLst>
              <a:ext uri="{FF2B5EF4-FFF2-40B4-BE49-F238E27FC236}">
                <a16:creationId xmlns:a16="http://schemas.microsoft.com/office/drawing/2014/main" id="{8CE76298-A759-798C-4314-669164D03AD1}"/>
              </a:ext>
            </a:extLst>
          </p:cNvPr>
          <p:cNvSpPr/>
          <p:nvPr/>
        </p:nvSpPr>
        <p:spPr>
          <a:xfrm>
            <a:off x="486506" y="4384431"/>
            <a:ext cx="8669217" cy="750277"/>
          </a:xfrm>
          <a:prstGeom prst="round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indent="534988" algn="ctr"/>
            <a:r>
              <a:rPr lang="uz-Cyrl-UZ" sz="2400" dirty="0">
                <a:latin typeface="Times New Roman" panose="02020603050405020304" pitchFamily="18" charset="0"/>
                <a:cs typeface="Times New Roman" panose="02020603050405020304" pitchFamily="18" charset="0"/>
              </a:rPr>
              <a:t>Бизнес стратегиялари ташкилот муваффақиятига узоқ муддатли таъсир кўрсатади. </a:t>
            </a:r>
          </a:p>
        </p:txBody>
      </p:sp>
      <p:sp>
        <p:nvSpPr>
          <p:cNvPr id="5" name="Прямоугольник: скругленные углы 4">
            <a:extLst>
              <a:ext uri="{FF2B5EF4-FFF2-40B4-BE49-F238E27FC236}">
                <a16:creationId xmlns:a16="http://schemas.microsoft.com/office/drawing/2014/main" id="{B96D9645-2DA0-24F0-84D9-C4B3A41A24A2}"/>
              </a:ext>
            </a:extLst>
          </p:cNvPr>
          <p:cNvSpPr/>
          <p:nvPr/>
        </p:nvSpPr>
        <p:spPr>
          <a:xfrm>
            <a:off x="486506" y="5392611"/>
            <a:ext cx="8669217" cy="1219204"/>
          </a:xfrm>
          <a:prstGeom prst="round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indent="534988" algn="ctr"/>
            <a:r>
              <a:rPr lang="uz-Cyrl-UZ" sz="2400" dirty="0">
                <a:latin typeface="Times New Roman" panose="02020603050405020304" pitchFamily="18" charset="0"/>
                <a:cs typeface="Times New Roman" panose="02020603050405020304" pitchFamily="18" charset="0"/>
              </a:rPr>
              <a:t>Одатда, уларни амалга ошириш учун зарур бўлган ресурсларни тақсимлаш ҳуқуқи фақат юқори бошқарув ходимларига берилади.</a:t>
            </a:r>
          </a:p>
        </p:txBody>
      </p:sp>
    </p:spTree>
    <p:extLst>
      <p:ext uri="{BB962C8B-B14F-4D97-AF65-F5344CB8AC3E}">
        <p14:creationId xmlns:p14="http://schemas.microsoft.com/office/powerpoint/2010/main" val="6133081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скругленные углы 2">
            <a:extLst>
              <a:ext uri="{FF2B5EF4-FFF2-40B4-BE49-F238E27FC236}">
                <a16:creationId xmlns:a16="http://schemas.microsoft.com/office/drawing/2014/main" id="{3A42BD13-4837-D76E-795C-693738ECEAD4}"/>
              </a:ext>
            </a:extLst>
          </p:cNvPr>
          <p:cNvSpPr/>
          <p:nvPr/>
        </p:nvSpPr>
        <p:spPr>
          <a:xfrm>
            <a:off x="2538045" y="457203"/>
            <a:ext cx="6934202" cy="679936"/>
          </a:xfrm>
          <a:prstGeom prst="roundRect">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2. СТРАТЕГИЯНИ АМАЛГА ОШИРИШ</a:t>
            </a:r>
          </a:p>
        </p:txBody>
      </p:sp>
      <p:sp>
        <p:nvSpPr>
          <p:cNvPr id="4" name="Прямоугольник: скругленные углы 3">
            <a:extLst>
              <a:ext uri="{FF2B5EF4-FFF2-40B4-BE49-F238E27FC236}">
                <a16:creationId xmlns:a16="http://schemas.microsoft.com/office/drawing/2014/main" id="{8CE76298-A759-798C-4314-669164D03AD1}"/>
              </a:ext>
            </a:extLst>
          </p:cNvPr>
          <p:cNvSpPr/>
          <p:nvPr/>
        </p:nvSpPr>
        <p:spPr>
          <a:xfrm>
            <a:off x="501160" y="1371600"/>
            <a:ext cx="11189679" cy="2649416"/>
          </a:xfrm>
          <a:prstGeom prst="roundRect">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indent="534988" algn="ctr"/>
            <a:r>
              <a:rPr lang="uz-Cyrl-UZ" sz="2400" dirty="0">
                <a:latin typeface="Times New Roman" panose="02020603050405020304" pitchFamily="18" charset="0"/>
                <a:cs typeface="Times New Roman" panose="02020603050405020304" pitchFamily="18" charset="0"/>
              </a:rPr>
              <a:t>Стратегия ишлаб чиқилгандан сўнг, компания стратегияни амалга ошириш билан боғлиқ аниқ мақсадлар ёки мақсадларни белгилаши ва стратегияни амалга ошириш учун ресурсларни тақсимлаши керак. Амалга ошириш босқичининг муваффақияти кўпинча компания бўйлаб танланган стратегияни аниқ этказиш ва унинг барча ходимларини стратегияни амалда қўллаш истагини “сотиб олишга” жалб қилиш бўйича юқори раҳбариятнинг қанчалик яхши ишлаши билан белгиланади.</a:t>
            </a:r>
          </a:p>
        </p:txBody>
      </p:sp>
      <p:sp>
        <p:nvSpPr>
          <p:cNvPr id="6" name="Прямоугольник: скругленные углы 5">
            <a:extLst>
              <a:ext uri="{FF2B5EF4-FFF2-40B4-BE49-F238E27FC236}">
                <a16:creationId xmlns:a16="http://schemas.microsoft.com/office/drawing/2014/main" id="{8B10F094-C686-CB5B-0E9B-5C135084F013}"/>
              </a:ext>
            </a:extLst>
          </p:cNvPr>
          <p:cNvSpPr/>
          <p:nvPr/>
        </p:nvSpPr>
        <p:spPr>
          <a:xfrm>
            <a:off x="501160" y="4255476"/>
            <a:ext cx="8150471" cy="2379785"/>
          </a:xfrm>
          <a:prstGeom prst="roundRect">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indent="534988" algn="ctr"/>
            <a:r>
              <a:rPr lang="uz-Cyrl-UZ" sz="2400" dirty="0">
                <a:latin typeface="Times New Roman" panose="02020603050405020304" pitchFamily="18" charset="0"/>
                <a:cs typeface="Times New Roman" panose="02020603050405020304" pitchFamily="18" charset="0"/>
              </a:rPr>
              <a:t>Самарали стратегияни амалга ошириш стратегияни амалга ошириш учун мустаҳкам тузилма ёки асосни ишлаб чиқиш, тегишли ресурслардан максимал даражада фойдаланиш ва стратегиянинг мақсад ва вазифаларига мувофиқ маркетинг ҳаракатларини қайта йўналтиришни ўз ичига олади.</a:t>
            </a:r>
          </a:p>
        </p:txBody>
      </p:sp>
    </p:spTree>
    <p:extLst>
      <p:ext uri="{BB962C8B-B14F-4D97-AF65-F5344CB8AC3E}">
        <p14:creationId xmlns:p14="http://schemas.microsoft.com/office/powerpoint/2010/main" val="23766497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скругленные углы 2">
            <a:extLst>
              <a:ext uri="{FF2B5EF4-FFF2-40B4-BE49-F238E27FC236}">
                <a16:creationId xmlns:a16="http://schemas.microsoft.com/office/drawing/2014/main" id="{3A42BD13-4837-D76E-795C-693738ECEAD4}"/>
              </a:ext>
            </a:extLst>
          </p:cNvPr>
          <p:cNvSpPr/>
          <p:nvPr/>
        </p:nvSpPr>
        <p:spPr>
          <a:xfrm>
            <a:off x="2628898" y="234466"/>
            <a:ext cx="6934202" cy="586149"/>
          </a:xfrm>
          <a:prstGeom prst="roundRect">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3. СТРАТЕГИЯНИ БАҲОЛАШ</a:t>
            </a:r>
          </a:p>
        </p:txBody>
      </p:sp>
      <p:sp>
        <p:nvSpPr>
          <p:cNvPr id="4" name="Прямоугольник: скругленные углы 3">
            <a:extLst>
              <a:ext uri="{FF2B5EF4-FFF2-40B4-BE49-F238E27FC236}">
                <a16:creationId xmlns:a16="http://schemas.microsoft.com/office/drawing/2014/main" id="{8CE76298-A759-798C-4314-669164D03AD1}"/>
              </a:ext>
            </a:extLst>
          </p:cNvPr>
          <p:cNvSpPr/>
          <p:nvPr/>
        </p:nvSpPr>
        <p:spPr>
          <a:xfrm>
            <a:off x="322385" y="996462"/>
            <a:ext cx="11547230" cy="1137138"/>
          </a:xfrm>
          <a:prstGeom prst="roundRect">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indent="534988" algn="ctr"/>
            <a:r>
              <a:rPr lang="uz-Cyrl-UZ" sz="2200" dirty="0">
                <a:latin typeface="Times New Roman" panose="02020603050405020304" pitchFamily="18" charset="0"/>
                <a:cs typeface="Times New Roman" panose="02020603050405020304" pitchFamily="18" charset="0"/>
              </a:rPr>
              <a:t>Ҳар қандай ақлли ишбилармон одам биладики, бугунги муваффақият эртанги муваффақиятга кафолат бермайди. Шундай қилиб, менежерлар учун танланган стратегияни амалга ошириш босқичидан кейин унинг самарадорлигини баҳолаш муҳимдир.</a:t>
            </a:r>
          </a:p>
        </p:txBody>
      </p:sp>
      <p:sp>
        <p:nvSpPr>
          <p:cNvPr id="2" name="Прямоугольник: скругленные углы 1">
            <a:extLst>
              <a:ext uri="{FF2B5EF4-FFF2-40B4-BE49-F238E27FC236}">
                <a16:creationId xmlns:a16="http://schemas.microsoft.com/office/drawing/2014/main" id="{53C71382-F3BF-1D44-E4D3-289DCCDE4C7A}"/>
              </a:ext>
            </a:extLst>
          </p:cNvPr>
          <p:cNvSpPr/>
          <p:nvPr/>
        </p:nvSpPr>
        <p:spPr>
          <a:xfrm>
            <a:off x="322384" y="2332890"/>
            <a:ext cx="11547230" cy="2426680"/>
          </a:xfrm>
          <a:prstGeom prst="roundRect">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indent="534988" algn="ctr"/>
            <a:r>
              <a:rPr lang="uz-Cyrl-UZ" sz="2200" dirty="0">
                <a:latin typeface="Times New Roman" panose="02020603050405020304" pitchFamily="18" charset="0"/>
                <a:cs typeface="Times New Roman" panose="02020603050405020304" pitchFamily="18" charset="0"/>
              </a:rPr>
              <a:t>Стратегияни баҳолаш учта муҳим фаолиятни ўз ичига олади: стратегияни амалга оширишга таъсир қилувчи ички ва ташқи омилларни кўриб чиқиш, самарадорликни ўлчаш ва стратегияни янада самаралироқ қилиш учун тузатиш чораларини кўриш. Масалан, мижозларга хизмат кўрсатишни яхшилаш стратегиясини амалга оширгандан сўнг, компания мижозлар билан муносабатларда керакли яхшиланишларга эришиш учун янги мижозлар билан муносабатларни бошқариш (</a:t>
            </a:r>
            <a:r>
              <a:rPr lang="en-US" sz="2200" dirty="0">
                <a:latin typeface="Times New Roman" panose="02020603050405020304" pitchFamily="18" charset="0"/>
                <a:cs typeface="Times New Roman" panose="02020603050405020304" pitchFamily="18" charset="0"/>
              </a:rPr>
              <a:t>CRM) </a:t>
            </a:r>
            <a:r>
              <a:rPr lang="uz-Cyrl-UZ" sz="2200" dirty="0">
                <a:latin typeface="Times New Roman" panose="02020603050405020304" pitchFamily="18" charset="0"/>
                <a:cs typeface="Times New Roman" panose="02020603050405020304" pitchFamily="18" charset="0"/>
              </a:rPr>
              <a:t>дастурий таъминот дастурини қабул қилиш кераклигини аниқлаши мумкин.</a:t>
            </a:r>
          </a:p>
        </p:txBody>
      </p:sp>
      <p:sp>
        <p:nvSpPr>
          <p:cNvPr id="5" name="Прямоугольник: скругленные углы 4">
            <a:extLst>
              <a:ext uri="{FF2B5EF4-FFF2-40B4-BE49-F238E27FC236}">
                <a16:creationId xmlns:a16="http://schemas.microsoft.com/office/drawing/2014/main" id="{E25903C7-C635-76CA-0DDD-AE32E000D501}"/>
              </a:ext>
            </a:extLst>
          </p:cNvPr>
          <p:cNvSpPr/>
          <p:nvPr/>
        </p:nvSpPr>
        <p:spPr>
          <a:xfrm>
            <a:off x="322384" y="4958860"/>
            <a:ext cx="8763001" cy="1664674"/>
          </a:xfrm>
          <a:prstGeom prst="roundRect">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indent="534988" algn="ctr"/>
            <a:r>
              <a:rPr lang="uz-Cyrl-UZ" sz="2000" dirty="0">
                <a:latin typeface="Times New Roman" panose="02020603050405020304" pitchFamily="18" charset="0"/>
                <a:cs typeface="Times New Roman" panose="02020603050405020304" pitchFamily="18" charset="0"/>
              </a:rPr>
              <a:t>Стратегик режалаштиришнинг барча уч босқичи учта иерархик даражада амалга оширилади:</a:t>
            </a:r>
            <a:r>
              <a:rPr lang="en-US" sz="2000" dirty="0">
                <a:latin typeface="Times New Roman" panose="02020603050405020304" pitchFamily="18" charset="0"/>
                <a:cs typeface="Times New Roman" panose="02020603050405020304" pitchFamily="18" charset="0"/>
              </a:rPr>
              <a:t> </a:t>
            </a:r>
            <a:r>
              <a:rPr lang="uz-Cyrl-UZ" sz="2000" dirty="0">
                <a:latin typeface="Times New Roman" panose="02020603050405020304" pitchFamily="18" charset="0"/>
                <a:cs typeface="Times New Roman" panose="02020603050405020304" pitchFamily="18" charset="0"/>
              </a:rPr>
              <a:t>юқори бошқарув, ўрта бошқарув ва операцион даражалар. Шундай қилиб, компаниянинг янада функционал ва самарали жамоа сифатида ишлашига ёрдам бериш учун барча даражадаги ходимлар ва</a:t>
            </a:r>
            <a:r>
              <a:rPr lang="en-US" sz="2000" dirty="0">
                <a:latin typeface="Times New Roman" panose="02020603050405020304" pitchFamily="18" charset="0"/>
                <a:cs typeface="Times New Roman" panose="02020603050405020304" pitchFamily="18" charset="0"/>
              </a:rPr>
              <a:t> </a:t>
            </a:r>
            <a:r>
              <a:rPr lang="uz-Cyrl-UZ" sz="2000" dirty="0">
                <a:latin typeface="Times New Roman" panose="02020603050405020304" pitchFamily="18" charset="0"/>
                <a:cs typeface="Times New Roman" panose="02020603050405020304" pitchFamily="18" charset="0"/>
              </a:rPr>
              <a:t>менежерлар ўртасида алоқа ва ўзаро муносабатларни ривожлантириш зарур.</a:t>
            </a:r>
          </a:p>
        </p:txBody>
      </p:sp>
    </p:spTree>
    <p:extLst>
      <p:ext uri="{BB962C8B-B14F-4D97-AF65-F5344CB8AC3E}">
        <p14:creationId xmlns:p14="http://schemas.microsoft.com/office/powerpoint/2010/main" val="55031321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DBBF0146-6635-56AC-A697-5F5591DE0043}"/>
              </a:ext>
            </a:extLst>
          </p:cNvPr>
          <p:cNvSpPr/>
          <p:nvPr/>
        </p:nvSpPr>
        <p:spPr>
          <a:xfrm>
            <a:off x="656491" y="256904"/>
            <a:ext cx="11054861" cy="101440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ru-RU" sz="2400" b="1" dirty="0">
                <a:latin typeface="Times New Roman" panose="02020603050405020304" pitchFamily="18" charset="0"/>
                <a:cs typeface="Times New Roman" panose="02020603050405020304" pitchFamily="18" charset="0"/>
              </a:rPr>
              <a:t>СТРАТЕГИК МЕНЕЖМЕНТ УНДАН ФОЙДАЛАНАДИГАН КОМПАНИЯЛАРГА КЎПЛАБ АФЗАЛЛИКЛАРНИ БЕРАДИ, ЖУМЛАДАН:</a:t>
            </a:r>
            <a:endParaRPr lang="uz-Cyrl-UZ" sz="2400" b="1" dirty="0">
              <a:latin typeface="Times New Roman" panose="02020603050405020304" pitchFamily="18" charset="0"/>
              <a:cs typeface="Times New Roman" panose="02020603050405020304" pitchFamily="18" charset="0"/>
            </a:endParaRPr>
          </a:p>
        </p:txBody>
      </p:sp>
      <p:sp>
        <p:nvSpPr>
          <p:cNvPr id="4" name="Прямоугольник 3">
            <a:extLst>
              <a:ext uri="{FF2B5EF4-FFF2-40B4-BE49-F238E27FC236}">
                <a16:creationId xmlns:a16="http://schemas.microsoft.com/office/drawing/2014/main" id="{8172FAC9-C7BB-4E62-EFDB-8CE0C357BABB}"/>
              </a:ext>
            </a:extLst>
          </p:cNvPr>
          <p:cNvSpPr/>
          <p:nvPr/>
        </p:nvSpPr>
        <p:spPr>
          <a:xfrm>
            <a:off x="436386" y="1477267"/>
            <a:ext cx="595245" cy="738180"/>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1.</a:t>
            </a:r>
            <a:endParaRPr lang="en-US" sz="2400" b="1" dirty="0">
              <a:latin typeface="Times New Roman" panose="02020603050405020304" pitchFamily="18"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9B58D39B-0884-3906-043F-986EDC45F89E}"/>
              </a:ext>
            </a:extLst>
          </p:cNvPr>
          <p:cNvSpPr/>
          <p:nvPr/>
        </p:nvSpPr>
        <p:spPr>
          <a:xfrm>
            <a:off x="1282711" y="1484284"/>
            <a:ext cx="10428642" cy="738180"/>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b="1" dirty="0">
                <a:solidFill>
                  <a:schemeClr val="tx1"/>
                </a:solidFill>
                <a:latin typeface="Times New Roman" panose="02020603050405020304" pitchFamily="18" charset="0"/>
                <a:cs typeface="Times New Roman" panose="02020603050405020304" pitchFamily="18" charset="0"/>
              </a:rPr>
              <a:t>Рақобат устунлиги: </a:t>
            </a:r>
            <a:r>
              <a:rPr lang="uz-Cyrl-UZ" dirty="0">
                <a:solidFill>
                  <a:schemeClr val="tx1"/>
                </a:solidFill>
                <a:latin typeface="Times New Roman" panose="02020603050405020304" pitchFamily="18" charset="0"/>
                <a:cs typeface="Times New Roman" panose="02020603050405020304" pitchFamily="18" charset="0"/>
              </a:rPr>
              <a:t>Стратегик менежмент корхоналарга рақобатчилардан устунлик беради, чунки унинг фаол табиати сизнинг компаниянгиз доимо ўзгарувчан бозордан хабардор бўлишини англатади; </a:t>
            </a:r>
          </a:p>
        </p:txBody>
      </p:sp>
      <p:sp>
        <p:nvSpPr>
          <p:cNvPr id="6" name="Прямоугольник 5">
            <a:extLst>
              <a:ext uri="{FF2B5EF4-FFF2-40B4-BE49-F238E27FC236}">
                <a16:creationId xmlns:a16="http://schemas.microsoft.com/office/drawing/2014/main" id="{D09DD479-5564-BA5F-AF78-34E959CCE11D}"/>
              </a:ext>
            </a:extLst>
          </p:cNvPr>
          <p:cNvSpPr/>
          <p:nvPr/>
        </p:nvSpPr>
        <p:spPr>
          <a:xfrm>
            <a:off x="428545" y="2331247"/>
            <a:ext cx="595245" cy="738180"/>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2.</a:t>
            </a:r>
            <a:endParaRPr lang="en-US" sz="2400" b="1" dirty="0">
              <a:latin typeface="Times New Roman" panose="02020603050405020304" pitchFamily="18" charset="0"/>
              <a:cs typeface="Times New Roman" panose="02020603050405020304" pitchFamily="18" charset="0"/>
            </a:endParaRPr>
          </a:p>
        </p:txBody>
      </p:sp>
      <p:sp>
        <p:nvSpPr>
          <p:cNvPr id="7" name="Прямоугольник 6">
            <a:extLst>
              <a:ext uri="{FF2B5EF4-FFF2-40B4-BE49-F238E27FC236}">
                <a16:creationId xmlns:a16="http://schemas.microsoft.com/office/drawing/2014/main" id="{21394422-D286-7B4B-EBBB-3FF18AD2F229}"/>
              </a:ext>
            </a:extLst>
          </p:cNvPr>
          <p:cNvSpPr/>
          <p:nvPr/>
        </p:nvSpPr>
        <p:spPr>
          <a:xfrm>
            <a:off x="1282710" y="2338264"/>
            <a:ext cx="10428642" cy="738180"/>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b="1" dirty="0">
                <a:solidFill>
                  <a:schemeClr val="tx1"/>
                </a:solidFill>
                <a:latin typeface="Times New Roman" panose="02020603050405020304" pitchFamily="18" charset="0"/>
                <a:cs typeface="Times New Roman" panose="02020603050405020304" pitchFamily="18" charset="0"/>
              </a:rPr>
              <a:t>Мақсадларга эришиш: </a:t>
            </a:r>
            <a:r>
              <a:rPr lang="uz-Cyrl-UZ" dirty="0">
                <a:solidFill>
                  <a:schemeClr val="tx1"/>
                </a:solidFill>
                <a:latin typeface="Times New Roman" panose="02020603050405020304" pitchFamily="18" charset="0"/>
                <a:cs typeface="Times New Roman" panose="02020603050405020304" pitchFamily="18" charset="0"/>
              </a:rPr>
              <a:t>Стратегик менежмент қадамларни шакллантириш ва амалга ошириш учун аниқ ва динамик жараёндан фойдаланган ҳолда мақсадларга эришишга ёрдам беради;</a:t>
            </a:r>
          </a:p>
        </p:txBody>
      </p:sp>
      <p:sp>
        <p:nvSpPr>
          <p:cNvPr id="8" name="Прямоугольник 7">
            <a:extLst>
              <a:ext uri="{FF2B5EF4-FFF2-40B4-BE49-F238E27FC236}">
                <a16:creationId xmlns:a16="http://schemas.microsoft.com/office/drawing/2014/main" id="{B937B55D-62DB-A4D6-27CD-1EF5C3C57B88}"/>
              </a:ext>
            </a:extLst>
          </p:cNvPr>
          <p:cNvSpPr/>
          <p:nvPr/>
        </p:nvSpPr>
        <p:spPr>
          <a:xfrm>
            <a:off x="428545" y="3186208"/>
            <a:ext cx="595245" cy="738180"/>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3.</a:t>
            </a:r>
            <a:endParaRPr lang="en-US" sz="2400" b="1" dirty="0">
              <a:latin typeface="Times New Roman" panose="02020603050405020304" pitchFamily="18" charset="0"/>
              <a:cs typeface="Times New Roman" panose="02020603050405020304" pitchFamily="18" charset="0"/>
            </a:endParaRPr>
          </a:p>
        </p:txBody>
      </p:sp>
      <p:sp>
        <p:nvSpPr>
          <p:cNvPr id="9" name="Прямоугольник 8">
            <a:extLst>
              <a:ext uri="{FF2B5EF4-FFF2-40B4-BE49-F238E27FC236}">
                <a16:creationId xmlns:a16="http://schemas.microsoft.com/office/drawing/2014/main" id="{F82394F2-8F4E-E463-8513-D6E82DFC98F6}"/>
              </a:ext>
            </a:extLst>
          </p:cNvPr>
          <p:cNvSpPr/>
          <p:nvPr/>
        </p:nvSpPr>
        <p:spPr>
          <a:xfrm>
            <a:off x="1282709" y="3193225"/>
            <a:ext cx="10428642" cy="738180"/>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b="1" dirty="0">
                <a:latin typeface="Times New Roman" panose="02020603050405020304" pitchFamily="18" charset="0"/>
                <a:cs typeface="Times New Roman" panose="02020603050405020304" pitchFamily="18" charset="0"/>
              </a:rPr>
              <a:t>Барқарор ўсиш: </a:t>
            </a:r>
            <a:r>
              <a:rPr lang="uz-Cyrl-UZ" dirty="0">
                <a:latin typeface="Times New Roman" panose="02020603050405020304" pitchFamily="18" charset="0"/>
                <a:cs typeface="Times New Roman" panose="02020603050405020304" pitchFamily="18" charset="0"/>
              </a:rPr>
              <a:t>стратегик бошқарув ташкилотнинг янада самарали ишлашига олиб келиши кўрсатилган, бу эса бошқариладиган ўсишга олиб келади</a:t>
            </a:r>
            <a:r>
              <a:rPr lang="ru-RU" dirty="0">
                <a:solidFill>
                  <a:schemeClr val="tx1">
                    <a:lumMod val="85000"/>
                    <a:lumOff val="15000"/>
                  </a:schemeClr>
                </a:solidFill>
                <a:latin typeface="Times New Roman" panose="02020603050405020304" pitchFamily="18" charset="0"/>
                <a:cs typeface="Times New Roman" panose="02020603050405020304" pitchFamily="18" charset="0"/>
              </a:rPr>
              <a:t>;</a:t>
            </a:r>
          </a:p>
        </p:txBody>
      </p:sp>
      <p:sp>
        <p:nvSpPr>
          <p:cNvPr id="10" name="Прямоугольник 9">
            <a:extLst>
              <a:ext uri="{FF2B5EF4-FFF2-40B4-BE49-F238E27FC236}">
                <a16:creationId xmlns:a16="http://schemas.microsoft.com/office/drawing/2014/main" id="{66B66036-D22A-E7C9-8F6C-BD0FC4FEE9CE}"/>
              </a:ext>
            </a:extLst>
          </p:cNvPr>
          <p:cNvSpPr/>
          <p:nvPr/>
        </p:nvSpPr>
        <p:spPr>
          <a:xfrm>
            <a:off x="428545" y="4041168"/>
            <a:ext cx="595245" cy="957195"/>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4.</a:t>
            </a:r>
            <a:endParaRPr lang="en-US" sz="2400" b="1" dirty="0">
              <a:latin typeface="Times New Roman" panose="02020603050405020304" pitchFamily="18" charset="0"/>
              <a:cs typeface="Times New Roman" panose="02020603050405020304" pitchFamily="18" charset="0"/>
            </a:endParaRPr>
          </a:p>
        </p:txBody>
      </p:sp>
      <p:sp>
        <p:nvSpPr>
          <p:cNvPr id="11" name="Прямоугольник 10">
            <a:extLst>
              <a:ext uri="{FF2B5EF4-FFF2-40B4-BE49-F238E27FC236}">
                <a16:creationId xmlns:a16="http://schemas.microsoft.com/office/drawing/2014/main" id="{A5EA5824-0FF9-4A56-9FA7-6E84F20AF939}"/>
              </a:ext>
            </a:extLst>
          </p:cNvPr>
          <p:cNvSpPr/>
          <p:nvPr/>
        </p:nvSpPr>
        <p:spPr>
          <a:xfrm>
            <a:off x="1282709" y="4048185"/>
            <a:ext cx="7767506" cy="950179"/>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b="1" dirty="0">
                <a:latin typeface="Times New Roman" panose="02020603050405020304" pitchFamily="18" charset="0"/>
                <a:cs typeface="Times New Roman" panose="02020603050405020304" pitchFamily="18" charset="0"/>
              </a:rPr>
              <a:t>Бирлашган ташкилот: </a:t>
            </a:r>
            <a:r>
              <a:rPr lang="uz-Cyrl-UZ" dirty="0">
                <a:latin typeface="Times New Roman" panose="02020603050405020304" pitchFamily="18" charset="0"/>
                <a:cs typeface="Times New Roman" panose="02020603050405020304" pitchFamily="18" charset="0"/>
              </a:rPr>
              <a:t>стратегик бошқарув компания бўйлаб мулоқот ва мақсадларни амалга оширишни талаб қилади. Мақсад сари ҳамжиҳатликда ишлаётган ташкилот ушбу мақсадга эришиш эҳтимоли кўпроқ</a:t>
            </a:r>
            <a:r>
              <a:rPr lang="uz-Cyrl-UZ" dirty="0">
                <a:solidFill>
                  <a:schemeClr val="tx1"/>
                </a:solidFill>
                <a:latin typeface="Times New Roman" panose="02020603050405020304" pitchFamily="18" charset="0"/>
                <a:cs typeface="Times New Roman" panose="02020603050405020304" pitchFamily="18" charset="0"/>
              </a:rPr>
              <a:t>;</a:t>
            </a:r>
          </a:p>
        </p:txBody>
      </p:sp>
      <p:sp>
        <p:nvSpPr>
          <p:cNvPr id="12" name="Прямоугольник 11">
            <a:extLst>
              <a:ext uri="{FF2B5EF4-FFF2-40B4-BE49-F238E27FC236}">
                <a16:creationId xmlns:a16="http://schemas.microsoft.com/office/drawing/2014/main" id="{037A2A74-E291-0277-FC49-C38A74CB9854}"/>
              </a:ext>
            </a:extLst>
          </p:cNvPr>
          <p:cNvSpPr/>
          <p:nvPr/>
        </p:nvSpPr>
        <p:spPr>
          <a:xfrm>
            <a:off x="428545" y="5115143"/>
            <a:ext cx="595245" cy="1295010"/>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5.</a:t>
            </a:r>
            <a:endParaRPr lang="en-US" sz="2400" b="1" dirty="0">
              <a:latin typeface="Times New Roman" panose="02020603050405020304" pitchFamily="18" charset="0"/>
              <a:cs typeface="Times New Roman" panose="02020603050405020304" pitchFamily="18" charset="0"/>
            </a:endParaRPr>
          </a:p>
        </p:txBody>
      </p:sp>
      <p:sp>
        <p:nvSpPr>
          <p:cNvPr id="13" name="Прямоугольник 12">
            <a:extLst>
              <a:ext uri="{FF2B5EF4-FFF2-40B4-BE49-F238E27FC236}">
                <a16:creationId xmlns:a16="http://schemas.microsoft.com/office/drawing/2014/main" id="{83F1D58B-2DF6-D785-9F24-4D80402127BE}"/>
              </a:ext>
            </a:extLst>
          </p:cNvPr>
          <p:cNvSpPr/>
          <p:nvPr/>
        </p:nvSpPr>
        <p:spPr>
          <a:xfrm>
            <a:off x="1274868" y="5115144"/>
            <a:ext cx="7775347" cy="1295010"/>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1600" b="1" dirty="0">
                <a:latin typeface="Times New Roman" panose="02020603050405020304" pitchFamily="18" charset="0"/>
                <a:cs typeface="Times New Roman" panose="02020603050405020304" pitchFamily="18" charset="0"/>
              </a:rPr>
              <a:t>Бошқарув хабардорлигини ошириш: </a:t>
            </a:r>
            <a:r>
              <a:rPr lang="uz-Cyrl-UZ" sz="1600" dirty="0">
                <a:latin typeface="Times New Roman" panose="02020603050405020304" pitchFamily="18" charset="0"/>
                <a:cs typeface="Times New Roman" panose="02020603050405020304" pitchFamily="18" charset="0"/>
              </a:rPr>
              <a:t>Стратегик менежмент компаниянинг келажагига қарашни англатади. Агар менежерлар буни изчил амалга оширсалар, улар саноат тенденциялари ва муаммоларидан кўпроқ хабардор бўладилар. Стратегик режалаштириш ва фикрлашни амалга ошириш орқали улар келажакдаги қийинчиликларга қарши туришга яхшироқ тайёрланишади.</a:t>
            </a:r>
          </a:p>
        </p:txBody>
      </p:sp>
    </p:spTree>
    <p:extLst>
      <p:ext uri="{BB962C8B-B14F-4D97-AF65-F5344CB8AC3E}">
        <p14:creationId xmlns:p14="http://schemas.microsoft.com/office/powerpoint/2010/main" val="412255509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DBBF0146-6635-56AC-A697-5F5591DE0043}"/>
              </a:ext>
            </a:extLst>
          </p:cNvPr>
          <p:cNvSpPr/>
          <p:nvPr/>
        </p:nvSpPr>
        <p:spPr>
          <a:xfrm>
            <a:off x="2208326" y="348898"/>
            <a:ext cx="7775347" cy="587158"/>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ru-RU" sz="2400" b="1" dirty="0">
                <a:latin typeface="Times New Roman" panose="02020603050405020304" pitchFamily="18" charset="0"/>
                <a:cs typeface="Times New Roman" panose="02020603050405020304" pitchFamily="18" charset="0"/>
              </a:rPr>
              <a:t>СТРАТЕГИК БОШҚАРУВ УЧУН АСОСЛАР</a:t>
            </a:r>
            <a:endParaRPr lang="uz-Cyrl-UZ" sz="2400" b="1" dirty="0">
              <a:latin typeface="Times New Roman" panose="02020603050405020304" pitchFamily="18" charset="0"/>
              <a:cs typeface="Times New Roman" panose="02020603050405020304" pitchFamily="18" charset="0"/>
            </a:endParaRPr>
          </a:p>
        </p:txBody>
      </p:sp>
      <p:sp>
        <p:nvSpPr>
          <p:cNvPr id="4" name="Прямоугольник 3">
            <a:extLst>
              <a:ext uri="{FF2B5EF4-FFF2-40B4-BE49-F238E27FC236}">
                <a16:creationId xmlns:a16="http://schemas.microsoft.com/office/drawing/2014/main" id="{8172FAC9-C7BB-4E62-EFDB-8CE0C357BABB}"/>
              </a:ext>
            </a:extLst>
          </p:cNvPr>
          <p:cNvSpPr/>
          <p:nvPr/>
        </p:nvSpPr>
        <p:spPr>
          <a:xfrm>
            <a:off x="436384" y="1202308"/>
            <a:ext cx="595245" cy="1160370"/>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1.</a:t>
            </a:r>
            <a:endParaRPr lang="en-US" sz="2400" b="1" dirty="0">
              <a:latin typeface="Times New Roman" panose="02020603050405020304" pitchFamily="18"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9B58D39B-0884-3906-043F-986EDC45F89E}"/>
              </a:ext>
            </a:extLst>
          </p:cNvPr>
          <p:cNvSpPr/>
          <p:nvPr/>
        </p:nvSpPr>
        <p:spPr>
          <a:xfrm>
            <a:off x="1282709" y="1202308"/>
            <a:ext cx="10428642" cy="1167387"/>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1800" b="1" dirty="0">
                <a:latin typeface="Times New Roman" panose="02020603050405020304" pitchFamily="18" charset="0"/>
                <a:cs typeface="Times New Roman" panose="02020603050405020304" pitchFamily="18" charset="0"/>
              </a:rPr>
              <a:t>Рақобат устунлиги. </a:t>
            </a:r>
            <a:r>
              <a:rPr lang="uz-Cyrl-UZ" sz="1800" dirty="0">
                <a:latin typeface="Times New Roman" panose="02020603050405020304" pitchFamily="18" charset="0"/>
                <a:cs typeface="Times New Roman" panose="02020603050405020304" pitchFamily="18" charset="0"/>
              </a:rPr>
              <a:t>Ташкилот рақобатчиларга нисбатан устунлик сифатида ишлаб чиқаришнинг паст таннархига ёки маҳсулотнинг фарқланишига эришиши мумкин. Бренд ва компаниянинг бозордаги жойлашувини кўриб чиқиш, шунингдек, компаниянинг рақобатчиларга нисбатан барча рақобатдош устунликларини аниқлаш керак</a:t>
            </a:r>
            <a:r>
              <a:rPr lang="uz-Cyrl-UZ" dirty="0">
                <a:solidFill>
                  <a:schemeClr val="tx1"/>
                </a:solidFill>
                <a:latin typeface="Times New Roman" panose="02020603050405020304" pitchFamily="18" charset="0"/>
                <a:cs typeface="Times New Roman" panose="02020603050405020304" pitchFamily="18" charset="0"/>
              </a:rPr>
              <a:t>;</a:t>
            </a:r>
          </a:p>
        </p:txBody>
      </p:sp>
      <p:sp>
        <p:nvSpPr>
          <p:cNvPr id="6" name="Прямоугольник 5">
            <a:extLst>
              <a:ext uri="{FF2B5EF4-FFF2-40B4-BE49-F238E27FC236}">
                <a16:creationId xmlns:a16="http://schemas.microsoft.com/office/drawing/2014/main" id="{D09DD479-5564-BA5F-AF78-34E959CCE11D}"/>
              </a:ext>
            </a:extLst>
          </p:cNvPr>
          <p:cNvSpPr/>
          <p:nvPr/>
        </p:nvSpPr>
        <p:spPr>
          <a:xfrm>
            <a:off x="428544" y="2502374"/>
            <a:ext cx="595245" cy="1437395"/>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2.</a:t>
            </a:r>
            <a:endParaRPr lang="en-US" sz="2400" b="1" dirty="0">
              <a:latin typeface="Times New Roman" panose="02020603050405020304" pitchFamily="18" charset="0"/>
              <a:cs typeface="Times New Roman" panose="02020603050405020304" pitchFamily="18" charset="0"/>
            </a:endParaRPr>
          </a:p>
        </p:txBody>
      </p:sp>
      <p:sp>
        <p:nvSpPr>
          <p:cNvPr id="7" name="Прямоугольник 6">
            <a:extLst>
              <a:ext uri="{FF2B5EF4-FFF2-40B4-BE49-F238E27FC236}">
                <a16:creationId xmlns:a16="http://schemas.microsoft.com/office/drawing/2014/main" id="{21394422-D286-7B4B-EBBB-3FF18AD2F229}"/>
              </a:ext>
            </a:extLst>
          </p:cNvPr>
          <p:cNvSpPr/>
          <p:nvPr/>
        </p:nvSpPr>
        <p:spPr>
          <a:xfrm>
            <a:off x="1282709" y="2502376"/>
            <a:ext cx="10428642" cy="1437394"/>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1800" b="1" dirty="0">
                <a:latin typeface="Times New Roman" panose="02020603050405020304" pitchFamily="18" charset="0"/>
                <a:cs typeface="Times New Roman" panose="02020603050405020304" pitchFamily="18" charset="0"/>
              </a:rPr>
              <a:t>Корпоратив стратегия ва портфел назарияси. </a:t>
            </a:r>
            <a:r>
              <a:rPr lang="uz-Cyrl-UZ" sz="1800" dirty="0">
                <a:latin typeface="Times New Roman" panose="02020603050405020304" pitchFamily="18" charset="0"/>
                <a:cs typeface="Times New Roman" panose="02020603050405020304" pitchFamily="18" charset="0"/>
              </a:rPr>
              <a:t>Замонавий портфел назарияси активларни маълум бир хавф даражасида кутилган даромад максимал даражага кўтариш учун тақсимлаш учун асос яратади. Портфел назарияси корпорацияларга ресурсларни жойлаштириш бўйича фойда-харажат таҳлилини ўтказишга ва компанияга индивидуал ресурсларни жойлаштиришнинг аҳамиятини кўришга имкон беради</a:t>
            </a:r>
            <a:r>
              <a:rPr lang="uz-Cyrl-UZ" dirty="0">
                <a:solidFill>
                  <a:schemeClr val="tx1"/>
                </a:solidFill>
                <a:latin typeface="Times New Roman" panose="02020603050405020304" pitchFamily="18" charset="0"/>
                <a:cs typeface="Times New Roman" panose="02020603050405020304" pitchFamily="18" charset="0"/>
              </a:rPr>
              <a:t>;</a:t>
            </a:r>
          </a:p>
        </p:txBody>
      </p:sp>
      <p:sp>
        <p:nvSpPr>
          <p:cNvPr id="8" name="Прямоугольник 7">
            <a:extLst>
              <a:ext uri="{FF2B5EF4-FFF2-40B4-BE49-F238E27FC236}">
                <a16:creationId xmlns:a16="http://schemas.microsoft.com/office/drawing/2014/main" id="{B937B55D-62DB-A4D6-27CD-1EF5C3C57B88}"/>
              </a:ext>
            </a:extLst>
          </p:cNvPr>
          <p:cNvSpPr/>
          <p:nvPr/>
        </p:nvSpPr>
        <p:spPr>
          <a:xfrm>
            <a:off x="428545" y="4072448"/>
            <a:ext cx="595245" cy="1437395"/>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3.</a:t>
            </a:r>
            <a:endParaRPr lang="en-US" sz="2400" b="1" dirty="0">
              <a:latin typeface="Times New Roman" panose="02020603050405020304" pitchFamily="18" charset="0"/>
              <a:cs typeface="Times New Roman" panose="02020603050405020304" pitchFamily="18" charset="0"/>
            </a:endParaRPr>
          </a:p>
        </p:txBody>
      </p:sp>
      <p:sp>
        <p:nvSpPr>
          <p:cNvPr id="9" name="Прямоугольник 8">
            <a:extLst>
              <a:ext uri="{FF2B5EF4-FFF2-40B4-BE49-F238E27FC236}">
                <a16:creationId xmlns:a16="http://schemas.microsoft.com/office/drawing/2014/main" id="{F82394F2-8F4E-E463-8513-D6E82DFC98F6}"/>
              </a:ext>
            </a:extLst>
          </p:cNvPr>
          <p:cNvSpPr/>
          <p:nvPr/>
        </p:nvSpPr>
        <p:spPr>
          <a:xfrm>
            <a:off x="1282709" y="4072449"/>
            <a:ext cx="7767506" cy="1437395"/>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1800" b="1" dirty="0">
                <a:latin typeface="Times New Roman" panose="02020603050405020304" pitchFamily="18" charset="0"/>
                <a:cs typeface="Times New Roman" panose="02020603050405020304" pitchFamily="18" charset="0"/>
              </a:rPr>
              <a:t>Асосий компетенсия. </a:t>
            </a:r>
            <a:r>
              <a:rPr lang="uz-Cyrl-UZ" sz="1800" dirty="0">
                <a:latin typeface="Times New Roman" panose="02020603050405020304" pitchFamily="18" charset="0"/>
                <a:cs typeface="Times New Roman" panose="02020603050405020304" pitchFamily="18" charset="0"/>
              </a:rPr>
              <a:t>Корхоналар нисбатан мукаммал бўлган соҳаларда тажрибани ривожлантиришга интилиши ва бизнес фаолиятининг қолган қисмини йўқ қилиш ёки аутсорсинг қилишлари керак. Буни амалга оширишга қодир бўлган ташкилот бозор ва истеъмолчиларга ноёб ва мисли кўрилмаган маҳсулот, хизмат ёки истиқболни тақдим этиши мумкин</a:t>
            </a:r>
            <a:r>
              <a:rPr lang="ru-RU" dirty="0">
                <a:solidFill>
                  <a:schemeClr val="tx1">
                    <a:lumMod val="85000"/>
                    <a:lumOff val="15000"/>
                  </a:schemeClr>
                </a:solidFill>
                <a:latin typeface="Times New Roman" panose="02020603050405020304" pitchFamily="18" charset="0"/>
                <a:cs typeface="Times New Roman" panose="02020603050405020304" pitchFamily="18" charset="0"/>
              </a:rPr>
              <a:t>;</a:t>
            </a:r>
          </a:p>
        </p:txBody>
      </p:sp>
      <p:sp>
        <p:nvSpPr>
          <p:cNvPr id="10" name="Прямоугольник 9">
            <a:extLst>
              <a:ext uri="{FF2B5EF4-FFF2-40B4-BE49-F238E27FC236}">
                <a16:creationId xmlns:a16="http://schemas.microsoft.com/office/drawing/2014/main" id="{66B66036-D22A-E7C9-8F6C-BD0FC4FEE9CE}"/>
              </a:ext>
            </a:extLst>
          </p:cNvPr>
          <p:cNvSpPr/>
          <p:nvPr/>
        </p:nvSpPr>
        <p:spPr>
          <a:xfrm>
            <a:off x="428545" y="5635505"/>
            <a:ext cx="595245" cy="957195"/>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4.</a:t>
            </a:r>
            <a:endParaRPr lang="en-US" sz="2400" b="1" dirty="0">
              <a:latin typeface="Times New Roman" panose="02020603050405020304" pitchFamily="18" charset="0"/>
              <a:cs typeface="Times New Roman" panose="02020603050405020304" pitchFamily="18" charset="0"/>
            </a:endParaRPr>
          </a:p>
        </p:txBody>
      </p:sp>
      <p:sp>
        <p:nvSpPr>
          <p:cNvPr id="11" name="Прямоугольник 10">
            <a:extLst>
              <a:ext uri="{FF2B5EF4-FFF2-40B4-BE49-F238E27FC236}">
                <a16:creationId xmlns:a16="http://schemas.microsoft.com/office/drawing/2014/main" id="{A5EA5824-0FF9-4A56-9FA7-6E84F20AF939}"/>
              </a:ext>
            </a:extLst>
          </p:cNvPr>
          <p:cNvSpPr/>
          <p:nvPr/>
        </p:nvSpPr>
        <p:spPr>
          <a:xfrm>
            <a:off x="1282709" y="5642522"/>
            <a:ext cx="7767506" cy="950179"/>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1800" b="1" dirty="0">
                <a:latin typeface="Times New Roman" panose="02020603050405020304" pitchFamily="18" charset="0"/>
                <a:cs typeface="Times New Roman" panose="02020603050405020304" pitchFamily="18" charset="0"/>
              </a:rPr>
              <a:t>Тажриба эгри чизиғи. </a:t>
            </a:r>
            <a:r>
              <a:rPr lang="uz-Cyrl-UZ" sz="1800" dirty="0">
                <a:latin typeface="Times New Roman" panose="02020603050405020304" pitchFamily="18" charset="0"/>
                <a:cs typeface="Times New Roman" panose="02020603050405020304" pitchFamily="18" charset="0"/>
              </a:rPr>
              <a:t>Тажриба эгри чизиғи ишлаб чиқарилган маҳсулот икки баравар кўпайганда, қўшилган қиймат ҳаражатлари доимий фоизга камаяди деган таклифни ифодалайди.</a:t>
            </a:r>
          </a:p>
        </p:txBody>
      </p:sp>
    </p:spTree>
    <p:extLst>
      <p:ext uri="{BB962C8B-B14F-4D97-AF65-F5344CB8AC3E}">
        <p14:creationId xmlns:p14="http://schemas.microsoft.com/office/powerpoint/2010/main" val="132843516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E858C24-7BDC-815D-E4C3-3DD2B1AC8726}"/>
              </a:ext>
            </a:extLst>
          </p:cNvPr>
          <p:cNvSpPr>
            <a:spLocks noGrp="1"/>
          </p:cNvSpPr>
          <p:nvPr>
            <p:ph type="ctrTitle"/>
          </p:nvPr>
        </p:nvSpPr>
        <p:spPr>
          <a:xfrm>
            <a:off x="0" y="2714871"/>
            <a:ext cx="12192000" cy="522781"/>
          </a:xfrm>
        </p:spPr>
        <p:txBody>
          <a:bodyPr anchor="ctr">
            <a:noAutofit/>
          </a:bodyPr>
          <a:lstStyle/>
          <a:p>
            <a:r>
              <a:rPr lang="ru-RU" sz="3600" b="1" dirty="0">
                <a:solidFill>
                  <a:srgbClr val="002060"/>
                </a:solidFill>
                <a:latin typeface="Times New Roman" panose="02020603050405020304" pitchFamily="18" charset="0"/>
                <a:cs typeface="Times New Roman" panose="02020603050405020304" pitchFamily="18" charset="0"/>
              </a:rPr>
              <a:t>МИССИЯ ВА МАҚСАДЛАР</a:t>
            </a:r>
          </a:p>
        </p:txBody>
      </p:sp>
    </p:spTree>
    <p:extLst>
      <p:ext uri="{BB962C8B-B14F-4D97-AF65-F5344CB8AC3E}">
        <p14:creationId xmlns:p14="http://schemas.microsoft.com/office/powerpoint/2010/main" val="421306334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DE9AA7D-E39F-4475-8FDE-DBEFB8AC05CF}"/>
              </a:ext>
            </a:extLst>
          </p:cNvPr>
          <p:cNvSpPr txBox="1">
            <a:spLocks/>
          </p:cNvSpPr>
          <p:nvPr/>
        </p:nvSpPr>
        <p:spPr>
          <a:xfrm>
            <a:off x="648585" y="640071"/>
            <a:ext cx="10589109" cy="736373"/>
          </a:xfrm>
          <a:prstGeom prst="rect">
            <a:avLst/>
          </a:prstGeom>
          <a:solidFill>
            <a:schemeClr val="tx2">
              <a:lumMod val="20000"/>
              <a:lumOff val="80000"/>
            </a:schemeClr>
          </a:solidFill>
          <a:ln>
            <a:solidFill>
              <a:schemeClr val="tx2">
                <a:lumMod val="20000"/>
                <a:lumOff val="80000"/>
              </a:schemeClr>
            </a:solidFill>
          </a:ln>
          <a:effectLst>
            <a:outerShdw blurRad="50800" dist="38100" dir="2700000" algn="tl" rotWithShape="0">
              <a:prstClr val="black">
                <a:alpha val="40000"/>
              </a:prstClr>
            </a:outerShdw>
          </a:effectLst>
          <a:scene3d>
            <a:camera prst="orthographicFront"/>
            <a:lightRig rig="threePt" dir="t"/>
          </a:scene3d>
          <a:sp3d>
            <a:bevelT/>
          </a:sp3d>
        </p:spPr>
        <p:txBody>
          <a:bodyPr vert="horz" lIns="91440" tIns="45720" rIns="91440" bIns="4572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uz-Cyrl-UZ" sz="3600" b="1" dirty="0">
                <a:solidFill>
                  <a:srgbClr val="0B375A"/>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ТАШКИЛОТНИНГ МИССИЯСИ</a:t>
            </a:r>
          </a:p>
        </p:txBody>
      </p:sp>
      <p:sp>
        <p:nvSpPr>
          <p:cNvPr id="3" name="TextBox 2">
            <a:extLst>
              <a:ext uri="{FF2B5EF4-FFF2-40B4-BE49-F238E27FC236}">
                <a16:creationId xmlns:a16="http://schemas.microsoft.com/office/drawing/2014/main" id="{1C5D506E-FC6A-ECAD-392B-5E99FC39C1D4}"/>
              </a:ext>
            </a:extLst>
          </p:cNvPr>
          <p:cNvSpPr txBox="1"/>
          <p:nvPr/>
        </p:nvSpPr>
        <p:spPr>
          <a:xfrm>
            <a:off x="446567" y="1791160"/>
            <a:ext cx="10929355" cy="830997"/>
          </a:xfrm>
          <a:prstGeom prst="rect">
            <a:avLst/>
          </a:prstGeom>
          <a:noFill/>
        </p:spPr>
        <p:txBody>
          <a:bodyPr wrap="square" rtlCol="0">
            <a:spAutoFit/>
          </a:bodyPr>
          <a:lstStyle/>
          <a:p>
            <a:pPr algn="ctr"/>
            <a:r>
              <a:rPr lang="ru-RU" sz="2400" b="1" dirty="0">
                <a:solidFill>
                  <a:srgbClr val="002060"/>
                </a:solidFill>
                <a:latin typeface="Times New Roman" panose="02020603050405020304" pitchFamily="18" charset="0"/>
                <a:cs typeface="Times New Roman" panose="02020603050405020304" pitchFamily="18" charset="0"/>
              </a:rPr>
              <a:t>Ташкилот </a:t>
            </a:r>
            <a:r>
              <a:rPr lang="uz-Cyrl-UZ" sz="2400" b="1" dirty="0">
                <a:solidFill>
                  <a:srgbClr val="002060"/>
                </a:solidFill>
                <a:latin typeface="Times New Roman" panose="02020603050405020304" pitchFamily="18" charset="0"/>
                <a:cs typeface="Times New Roman" panose="02020603050405020304" pitchFamily="18" charset="0"/>
              </a:rPr>
              <a:t>ривожланишининг умумий йўналишини аниқлаш иккита ўзаро боғлиқ вазифани ҳал қилишни назарда тутади</a:t>
            </a:r>
            <a:r>
              <a:rPr lang="ru-RU" sz="2400" b="1" dirty="0">
                <a:solidFill>
                  <a:srgbClr val="002060"/>
                </a:solidFill>
                <a:latin typeface="Times New Roman" panose="02020603050405020304" pitchFamily="18" charset="0"/>
                <a:cs typeface="Times New Roman" panose="02020603050405020304" pitchFamily="18" charset="0"/>
              </a:rPr>
              <a:t>:</a:t>
            </a:r>
          </a:p>
        </p:txBody>
      </p:sp>
      <p:sp>
        <p:nvSpPr>
          <p:cNvPr id="4" name="Скругленный прямоугольник 4">
            <a:extLst>
              <a:ext uri="{FF2B5EF4-FFF2-40B4-BE49-F238E27FC236}">
                <a16:creationId xmlns:a16="http://schemas.microsoft.com/office/drawing/2014/main" id="{24D33599-FDDD-DB5B-992D-7206002DE884}"/>
              </a:ext>
            </a:extLst>
          </p:cNvPr>
          <p:cNvSpPr/>
          <p:nvPr/>
        </p:nvSpPr>
        <p:spPr>
          <a:xfrm>
            <a:off x="795836" y="3202531"/>
            <a:ext cx="3561907" cy="1329078"/>
          </a:xfrm>
          <a:prstGeom prst="roundRect">
            <a:avLst/>
          </a:prstGeom>
          <a:solidFill>
            <a:schemeClr val="accent1">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400" b="1" dirty="0">
                <a:solidFill>
                  <a:schemeClr val="bg1"/>
                </a:solidFill>
                <a:latin typeface="Times New Roman" panose="02020603050405020304" pitchFamily="18" charset="0"/>
                <a:cs typeface="Times New Roman" panose="02020603050405020304" pitchFamily="18" charset="0"/>
              </a:rPr>
              <a:t>ташкилот миссиясини ишлаб чиқиш</a:t>
            </a:r>
          </a:p>
        </p:txBody>
      </p:sp>
      <p:sp>
        <p:nvSpPr>
          <p:cNvPr id="5" name="Скругленный прямоугольник 8">
            <a:extLst>
              <a:ext uri="{FF2B5EF4-FFF2-40B4-BE49-F238E27FC236}">
                <a16:creationId xmlns:a16="http://schemas.microsoft.com/office/drawing/2014/main" id="{11302D4A-66B4-C82D-5225-3105BE994705}"/>
              </a:ext>
            </a:extLst>
          </p:cNvPr>
          <p:cNvSpPr/>
          <p:nvPr/>
        </p:nvSpPr>
        <p:spPr>
          <a:xfrm>
            <a:off x="7675787" y="3202531"/>
            <a:ext cx="3561907" cy="1329078"/>
          </a:xfrm>
          <a:prstGeom prst="roundRect">
            <a:avLst/>
          </a:prstGeom>
          <a:solidFill>
            <a:schemeClr val="accent1">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400" b="1" dirty="0">
                <a:solidFill>
                  <a:schemeClr val="bg1"/>
                </a:solidFill>
                <a:latin typeface="Times New Roman" panose="02020603050405020304" pitchFamily="18" charset="0"/>
                <a:cs typeface="Times New Roman" panose="02020603050405020304" pitchFamily="18" charset="0"/>
              </a:rPr>
              <a:t>уни ривожлантириш мақсадларини белгилаш</a:t>
            </a:r>
          </a:p>
        </p:txBody>
      </p:sp>
      <p:cxnSp>
        <p:nvCxnSpPr>
          <p:cNvPr id="6" name="Прямая со стрелкой 5">
            <a:extLst>
              <a:ext uri="{FF2B5EF4-FFF2-40B4-BE49-F238E27FC236}">
                <a16:creationId xmlns:a16="http://schemas.microsoft.com/office/drawing/2014/main" id="{1400464F-6AB9-43A5-71FD-F7CCEF4B7542}"/>
              </a:ext>
            </a:extLst>
          </p:cNvPr>
          <p:cNvCxnSpPr>
            <a:stCxn id="4" idx="3"/>
          </p:cNvCxnSpPr>
          <p:nvPr/>
        </p:nvCxnSpPr>
        <p:spPr>
          <a:xfrm>
            <a:off x="4357743" y="3867070"/>
            <a:ext cx="3318044" cy="21269"/>
          </a:xfrm>
          <a:prstGeom prst="straightConnector1">
            <a:avLst/>
          </a:prstGeom>
          <a:ln w="38100">
            <a:solidFill>
              <a:schemeClr val="tx1"/>
            </a:solidFill>
            <a:prstDash val="dash"/>
            <a:tailEnd type="arrow"/>
          </a:ln>
        </p:spPr>
        <p:style>
          <a:lnRef idx="1">
            <a:schemeClr val="accent1"/>
          </a:lnRef>
          <a:fillRef idx="0">
            <a:schemeClr val="accent1"/>
          </a:fillRef>
          <a:effectRef idx="0">
            <a:schemeClr val="accent1"/>
          </a:effectRef>
          <a:fontRef idx="minor">
            <a:schemeClr val="tx1"/>
          </a:fontRef>
        </p:style>
      </p:cxnSp>
      <p:sp>
        <p:nvSpPr>
          <p:cNvPr id="7" name="Скругленный прямоугольник 11">
            <a:extLst>
              <a:ext uri="{FF2B5EF4-FFF2-40B4-BE49-F238E27FC236}">
                <a16:creationId xmlns:a16="http://schemas.microsoft.com/office/drawing/2014/main" id="{BEA6E635-0716-3426-17F1-6A276331F2C4}"/>
              </a:ext>
            </a:extLst>
          </p:cNvPr>
          <p:cNvSpPr/>
          <p:nvPr/>
        </p:nvSpPr>
        <p:spPr>
          <a:xfrm>
            <a:off x="4422230" y="3431164"/>
            <a:ext cx="3115327" cy="308344"/>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400" b="1" dirty="0">
                <a:solidFill>
                  <a:schemeClr val="tx1"/>
                </a:solidFill>
                <a:latin typeface="Times New Roman" panose="02020603050405020304" pitchFamily="18" charset="0"/>
                <a:cs typeface="Times New Roman" panose="02020603050405020304" pitchFamily="18" charset="0"/>
              </a:rPr>
              <a:t>ва бунга асосланади</a:t>
            </a:r>
          </a:p>
        </p:txBody>
      </p:sp>
    </p:spTree>
    <p:extLst>
      <p:ext uri="{BB962C8B-B14F-4D97-AF65-F5344CB8AC3E}">
        <p14:creationId xmlns:p14="http://schemas.microsoft.com/office/powerpoint/2010/main" val="5904294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1000"/>
                                        <p:tgtEl>
                                          <p:spTgt spid="3">
                                            <p:txEl>
                                              <p:pRg st="0" end="0"/>
                                            </p:txEl>
                                          </p:spTgt>
                                        </p:tgtEl>
                                      </p:cBhvr>
                                    </p:animEffect>
                                    <p:anim calcmode="lin" valueType="num">
                                      <p:cBhvr>
                                        <p:cTn id="12"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3"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6" presetClass="entr" presetSubtype="0"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ipe(down)">
                                      <p:cBhvr>
                                        <p:cTn id="18" dur="580">
                                          <p:stCondLst>
                                            <p:cond delay="0"/>
                                          </p:stCondLst>
                                        </p:cTn>
                                        <p:tgtEl>
                                          <p:spTgt spid="4"/>
                                        </p:tgtEl>
                                      </p:cBhvr>
                                    </p:animEffect>
                                    <p:anim calcmode="lin" valueType="num">
                                      <p:cBhvr>
                                        <p:cTn id="19"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20"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21"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22"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23"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24" dur="26">
                                          <p:stCondLst>
                                            <p:cond delay="650"/>
                                          </p:stCondLst>
                                        </p:cTn>
                                        <p:tgtEl>
                                          <p:spTgt spid="4"/>
                                        </p:tgtEl>
                                      </p:cBhvr>
                                      <p:to x="100000" y="60000"/>
                                    </p:animScale>
                                    <p:animScale>
                                      <p:cBhvr>
                                        <p:cTn id="25" dur="166" decel="50000">
                                          <p:stCondLst>
                                            <p:cond delay="676"/>
                                          </p:stCondLst>
                                        </p:cTn>
                                        <p:tgtEl>
                                          <p:spTgt spid="4"/>
                                        </p:tgtEl>
                                      </p:cBhvr>
                                      <p:to x="100000" y="100000"/>
                                    </p:animScale>
                                    <p:animScale>
                                      <p:cBhvr>
                                        <p:cTn id="26" dur="26">
                                          <p:stCondLst>
                                            <p:cond delay="1312"/>
                                          </p:stCondLst>
                                        </p:cTn>
                                        <p:tgtEl>
                                          <p:spTgt spid="4"/>
                                        </p:tgtEl>
                                      </p:cBhvr>
                                      <p:to x="100000" y="80000"/>
                                    </p:animScale>
                                    <p:animScale>
                                      <p:cBhvr>
                                        <p:cTn id="27" dur="166" decel="50000">
                                          <p:stCondLst>
                                            <p:cond delay="1338"/>
                                          </p:stCondLst>
                                        </p:cTn>
                                        <p:tgtEl>
                                          <p:spTgt spid="4"/>
                                        </p:tgtEl>
                                      </p:cBhvr>
                                      <p:to x="100000" y="100000"/>
                                    </p:animScale>
                                    <p:animScale>
                                      <p:cBhvr>
                                        <p:cTn id="28" dur="26">
                                          <p:stCondLst>
                                            <p:cond delay="1642"/>
                                          </p:stCondLst>
                                        </p:cTn>
                                        <p:tgtEl>
                                          <p:spTgt spid="4"/>
                                        </p:tgtEl>
                                      </p:cBhvr>
                                      <p:to x="100000" y="90000"/>
                                    </p:animScale>
                                    <p:animScale>
                                      <p:cBhvr>
                                        <p:cTn id="29" dur="166" decel="50000">
                                          <p:stCondLst>
                                            <p:cond delay="1668"/>
                                          </p:stCondLst>
                                        </p:cTn>
                                        <p:tgtEl>
                                          <p:spTgt spid="4"/>
                                        </p:tgtEl>
                                      </p:cBhvr>
                                      <p:to x="100000" y="100000"/>
                                    </p:animScale>
                                    <p:animScale>
                                      <p:cBhvr>
                                        <p:cTn id="30" dur="26">
                                          <p:stCondLst>
                                            <p:cond delay="1808"/>
                                          </p:stCondLst>
                                        </p:cTn>
                                        <p:tgtEl>
                                          <p:spTgt spid="4"/>
                                        </p:tgtEl>
                                      </p:cBhvr>
                                      <p:to x="100000" y="95000"/>
                                    </p:animScale>
                                    <p:animScale>
                                      <p:cBhvr>
                                        <p:cTn id="31" dur="166" decel="50000">
                                          <p:stCondLst>
                                            <p:cond delay="1834"/>
                                          </p:stCondLst>
                                        </p:cTn>
                                        <p:tgtEl>
                                          <p:spTgt spid="4"/>
                                        </p:tgtEl>
                                      </p:cBhvr>
                                      <p:to x="100000" y="100000"/>
                                    </p:animScale>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grpId="0" nodeType="clickEffect">
                                  <p:stCondLst>
                                    <p:cond delay="0"/>
                                  </p:stCondLst>
                                  <p:childTnLst>
                                    <p:set>
                                      <p:cBhvr>
                                        <p:cTn id="35" dur="1" fill="hold">
                                          <p:stCondLst>
                                            <p:cond delay="0"/>
                                          </p:stCondLst>
                                        </p:cTn>
                                        <p:tgtEl>
                                          <p:spTgt spid="7"/>
                                        </p:tgtEl>
                                        <p:attrNameLst>
                                          <p:attrName>style.visibility</p:attrName>
                                        </p:attrNameLst>
                                      </p:cBhvr>
                                      <p:to>
                                        <p:strVal val="visible"/>
                                      </p:to>
                                    </p:set>
                                    <p:animEffect transition="in" filter="fade">
                                      <p:cBhvr>
                                        <p:cTn id="36" dur="1000"/>
                                        <p:tgtEl>
                                          <p:spTgt spid="7"/>
                                        </p:tgtEl>
                                      </p:cBhvr>
                                    </p:animEffect>
                                    <p:anim calcmode="lin" valueType="num">
                                      <p:cBhvr>
                                        <p:cTn id="37" dur="1000" fill="hold"/>
                                        <p:tgtEl>
                                          <p:spTgt spid="7"/>
                                        </p:tgtEl>
                                        <p:attrNameLst>
                                          <p:attrName>ppt_x</p:attrName>
                                        </p:attrNameLst>
                                      </p:cBhvr>
                                      <p:tavLst>
                                        <p:tav tm="0">
                                          <p:val>
                                            <p:strVal val="#ppt_x"/>
                                          </p:val>
                                        </p:tav>
                                        <p:tav tm="100000">
                                          <p:val>
                                            <p:strVal val="#ppt_x"/>
                                          </p:val>
                                        </p:tav>
                                      </p:tavLst>
                                    </p:anim>
                                    <p:anim calcmode="lin" valueType="num">
                                      <p:cBhvr>
                                        <p:cTn id="38" dur="1000" fill="hold"/>
                                        <p:tgtEl>
                                          <p:spTgt spid="7"/>
                                        </p:tgtEl>
                                        <p:attrNameLst>
                                          <p:attrName>ppt_y</p:attrName>
                                        </p:attrNameLst>
                                      </p:cBhvr>
                                      <p:tavLst>
                                        <p:tav tm="0">
                                          <p:val>
                                            <p:strVal val="#ppt_y+.1"/>
                                          </p:val>
                                        </p:tav>
                                        <p:tav tm="100000">
                                          <p:val>
                                            <p:strVal val="#ppt_y"/>
                                          </p:val>
                                        </p:tav>
                                      </p:tavLst>
                                    </p:anim>
                                  </p:childTnLst>
                                </p:cTn>
                              </p:par>
                              <p:par>
                                <p:cTn id="39" presetID="42" presetClass="entr" presetSubtype="0" fill="hold" nodeType="withEffect">
                                  <p:stCondLst>
                                    <p:cond delay="0"/>
                                  </p:stCondLst>
                                  <p:childTnLst>
                                    <p:set>
                                      <p:cBhvr>
                                        <p:cTn id="40" dur="1" fill="hold">
                                          <p:stCondLst>
                                            <p:cond delay="0"/>
                                          </p:stCondLst>
                                        </p:cTn>
                                        <p:tgtEl>
                                          <p:spTgt spid="6"/>
                                        </p:tgtEl>
                                        <p:attrNameLst>
                                          <p:attrName>style.visibility</p:attrName>
                                        </p:attrNameLst>
                                      </p:cBhvr>
                                      <p:to>
                                        <p:strVal val="visible"/>
                                      </p:to>
                                    </p:set>
                                    <p:animEffect transition="in" filter="fade">
                                      <p:cBhvr>
                                        <p:cTn id="41" dur="1000"/>
                                        <p:tgtEl>
                                          <p:spTgt spid="6"/>
                                        </p:tgtEl>
                                      </p:cBhvr>
                                    </p:animEffect>
                                    <p:anim calcmode="lin" valueType="num">
                                      <p:cBhvr>
                                        <p:cTn id="42" dur="1000" fill="hold"/>
                                        <p:tgtEl>
                                          <p:spTgt spid="6"/>
                                        </p:tgtEl>
                                        <p:attrNameLst>
                                          <p:attrName>ppt_x</p:attrName>
                                        </p:attrNameLst>
                                      </p:cBhvr>
                                      <p:tavLst>
                                        <p:tav tm="0">
                                          <p:val>
                                            <p:strVal val="#ppt_x"/>
                                          </p:val>
                                        </p:tav>
                                        <p:tav tm="100000">
                                          <p:val>
                                            <p:strVal val="#ppt_x"/>
                                          </p:val>
                                        </p:tav>
                                      </p:tavLst>
                                    </p:anim>
                                    <p:anim calcmode="lin" valueType="num">
                                      <p:cBhvr>
                                        <p:cTn id="4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6" presetClass="entr" presetSubtype="0" fill="hold" grpId="0" nodeType="clickEffect">
                                  <p:stCondLst>
                                    <p:cond delay="0"/>
                                  </p:stCondLst>
                                  <p:childTnLst>
                                    <p:set>
                                      <p:cBhvr>
                                        <p:cTn id="47" dur="1" fill="hold">
                                          <p:stCondLst>
                                            <p:cond delay="0"/>
                                          </p:stCondLst>
                                        </p:cTn>
                                        <p:tgtEl>
                                          <p:spTgt spid="5"/>
                                        </p:tgtEl>
                                        <p:attrNameLst>
                                          <p:attrName>style.visibility</p:attrName>
                                        </p:attrNameLst>
                                      </p:cBhvr>
                                      <p:to>
                                        <p:strVal val="visible"/>
                                      </p:to>
                                    </p:set>
                                    <p:animEffect transition="in" filter="wipe(down)">
                                      <p:cBhvr>
                                        <p:cTn id="48" dur="580">
                                          <p:stCondLst>
                                            <p:cond delay="0"/>
                                          </p:stCondLst>
                                        </p:cTn>
                                        <p:tgtEl>
                                          <p:spTgt spid="5"/>
                                        </p:tgtEl>
                                      </p:cBhvr>
                                    </p:animEffect>
                                    <p:anim calcmode="lin" valueType="num">
                                      <p:cBhvr>
                                        <p:cTn id="49"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50"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51"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52"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53"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54" dur="26">
                                          <p:stCondLst>
                                            <p:cond delay="650"/>
                                          </p:stCondLst>
                                        </p:cTn>
                                        <p:tgtEl>
                                          <p:spTgt spid="5"/>
                                        </p:tgtEl>
                                      </p:cBhvr>
                                      <p:to x="100000" y="60000"/>
                                    </p:animScale>
                                    <p:animScale>
                                      <p:cBhvr>
                                        <p:cTn id="55" dur="166" decel="50000">
                                          <p:stCondLst>
                                            <p:cond delay="676"/>
                                          </p:stCondLst>
                                        </p:cTn>
                                        <p:tgtEl>
                                          <p:spTgt spid="5"/>
                                        </p:tgtEl>
                                      </p:cBhvr>
                                      <p:to x="100000" y="100000"/>
                                    </p:animScale>
                                    <p:animScale>
                                      <p:cBhvr>
                                        <p:cTn id="56" dur="26">
                                          <p:stCondLst>
                                            <p:cond delay="1312"/>
                                          </p:stCondLst>
                                        </p:cTn>
                                        <p:tgtEl>
                                          <p:spTgt spid="5"/>
                                        </p:tgtEl>
                                      </p:cBhvr>
                                      <p:to x="100000" y="80000"/>
                                    </p:animScale>
                                    <p:animScale>
                                      <p:cBhvr>
                                        <p:cTn id="57" dur="166" decel="50000">
                                          <p:stCondLst>
                                            <p:cond delay="1338"/>
                                          </p:stCondLst>
                                        </p:cTn>
                                        <p:tgtEl>
                                          <p:spTgt spid="5"/>
                                        </p:tgtEl>
                                      </p:cBhvr>
                                      <p:to x="100000" y="100000"/>
                                    </p:animScale>
                                    <p:animScale>
                                      <p:cBhvr>
                                        <p:cTn id="58" dur="26">
                                          <p:stCondLst>
                                            <p:cond delay="1642"/>
                                          </p:stCondLst>
                                        </p:cTn>
                                        <p:tgtEl>
                                          <p:spTgt spid="5"/>
                                        </p:tgtEl>
                                      </p:cBhvr>
                                      <p:to x="100000" y="90000"/>
                                    </p:animScale>
                                    <p:animScale>
                                      <p:cBhvr>
                                        <p:cTn id="59" dur="166" decel="50000">
                                          <p:stCondLst>
                                            <p:cond delay="1668"/>
                                          </p:stCondLst>
                                        </p:cTn>
                                        <p:tgtEl>
                                          <p:spTgt spid="5"/>
                                        </p:tgtEl>
                                      </p:cBhvr>
                                      <p:to x="100000" y="100000"/>
                                    </p:animScale>
                                    <p:animScale>
                                      <p:cBhvr>
                                        <p:cTn id="60" dur="26">
                                          <p:stCondLst>
                                            <p:cond delay="1808"/>
                                          </p:stCondLst>
                                        </p:cTn>
                                        <p:tgtEl>
                                          <p:spTgt spid="5"/>
                                        </p:tgtEl>
                                      </p:cBhvr>
                                      <p:to x="100000" y="95000"/>
                                    </p:animScale>
                                    <p:animScale>
                                      <p:cBhvr>
                                        <p:cTn id="61"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5" grpId="0" animBg="1"/>
      <p:bldP spid="7"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020CF54-05E7-35C5-4F18-0BB69A78A65C}"/>
              </a:ext>
            </a:extLst>
          </p:cNvPr>
          <p:cNvSpPr txBox="1"/>
          <p:nvPr/>
        </p:nvSpPr>
        <p:spPr>
          <a:xfrm>
            <a:off x="372960" y="226086"/>
            <a:ext cx="11160289" cy="954107"/>
          </a:xfrm>
          <a:prstGeom prst="rect">
            <a:avLst/>
          </a:prstGeom>
          <a:noFill/>
        </p:spPr>
        <p:txBody>
          <a:bodyPr wrap="square" rtlCol="0">
            <a:spAutoFit/>
          </a:bodyPr>
          <a:lstStyle/>
          <a:p>
            <a:pPr algn="ctr"/>
            <a:r>
              <a:rPr lang="uz-Cyrl-UZ" sz="2800" b="1" dirty="0">
                <a:solidFill>
                  <a:srgbClr val="002060"/>
                </a:solidFill>
                <a:latin typeface="Times New Roman" panose="02020603050405020304" pitchFamily="18" charset="0"/>
                <a:cs typeface="Times New Roman" panose="02020603050405020304" pitchFamily="18" charset="0"/>
              </a:rPr>
              <a:t>ТАШКИЛОТНИНГ МИССИЯСИ</a:t>
            </a:r>
          </a:p>
          <a:p>
            <a:pPr algn="ctr"/>
            <a:r>
              <a:rPr lang="uz-Cyrl-UZ" sz="2800" b="1" dirty="0">
                <a:solidFill>
                  <a:srgbClr val="002060"/>
                </a:solidFill>
                <a:latin typeface="Times New Roman" panose="02020603050405020304" pitchFamily="18" charset="0"/>
                <a:cs typeface="Times New Roman" panose="02020603050405020304" pitchFamily="18" charset="0"/>
              </a:rPr>
              <a:t>КЕНГ ВА ТОР МАЪНОДА КЎРИБ ЧИҚИШ МУМКИН</a:t>
            </a:r>
            <a:endParaRPr lang="uz-Cyrl-UZ" sz="2600" dirty="0">
              <a:solidFill>
                <a:srgbClr val="002060"/>
              </a:solidFill>
              <a:latin typeface="Times New Roman" panose="02020603050405020304" pitchFamily="18" charset="0"/>
              <a:cs typeface="Times New Roman" panose="02020603050405020304" pitchFamily="18" charset="0"/>
            </a:endParaRPr>
          </a:p>
        </p:txBody>
      </p:sp>
      <p:sp>
        <p:nvSpPr>
          <p:cNvPr id="3" name="Скругленный прямоугольник 4">
            <a:extLst>
              <a:ext uri="{FF2B5EF4-FFF2-40B4-BE49-F238E27FC236}">
                <a16:creationId xmlns:a16="http://schemas.microsoft.com/office/drawing/2014/main" id="{7FCF7FA1-FF6A-B1B9-9242-82F478C9B9B9}"/>
              </a:ext>
            </a:extLst>
          </p:cNvPr>
          <p:cNvSpPr/>
          <p:nvPr/>
        </p:nvSpPr>
        <p:spPr>
          <a:xfrm>
            <a:off x="372960" y="1671396"/>
            <a:ext cx="5499093" cy="2937999"/>
          </a:xfrm>
          <a:prstGeom prst="roundRect">
            <a:avLst/>
          </a:prstGeom>
          <a:ln/>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b="1" u="sng" dirty="0">
                <a:solidFill>
                  <a:schemeClr val="accent5">
                    <a:lumMod val="50000"/>
                  </a:schemeClr>
                </a:solidFill>
                <a:latin typeface="Times New Roman" panose="02020603050405020304" pitchFamily="18" charset="0"/>
                <a:cs typeface="Times New Roman" panose="02020603050405020304" pitchFamily="18" charset="0"/>
              </a:rPr>
              <a:t>КЕНГ МАЪНОДА </a:t>
            </a:r>
            <a:r>
              <a:rPr lang="uz-Cyrl-UZ" sz="2400" dirty="0">
                <a:solidFill>
                  <a:schemeClr val="accent5">
                    <a:lumMod val="50000"/>
                  </a:schemeClr>
                </a:solidFill>
                <a:latin typeface="Times New Roman" panose="02020603050405020304" pitchFamily="18" charset="0"/>
                <a:cs typeface="Times New Roman" panose="02020603050405020304" pitchFamily="18" charset="0"/>
              </a:rPr>
              <a:t>ташкилотнинг миссиясини ҳаёт фалсафасининг ўзига хос тури - бу ташкилот ўз фаолиятини амалга ошириш ниятида бўлган қадриятлар, эътиқодлар ва тамойиллар сифатида тушуниш мумкин.</a:t>
            </a:r>
          </a:p>
        </p:txBody>
      </p:sp>
      <p:sp>
        <p:nvSpPr>
          <p:cNvPr id="4" name="Скругленный прямоугольник 8">
            <a:extLst>
              <a:ext uri="{FF2B5EF4-FFF2-40B4-BE49-F238E27FC236}">
                <a16:creationId xmlns:a16="http://schemas.microsoft.com/office/drawing/2014/main" id="{A96FACDB-CA81-C247-6F2E-792FFFC00F86}"/>
              </a:ext>
            </a:extLst>
          </p:cNvPr>
          <p:cNvSpPr/>
          <p:nvPr/>
        </p:nvSpPr>
        <p:spPr>
          <a:xfrm>
            <a:off x="6047232" y="1671396"/>
            <a:ext cx="5486018" cy="2937999"/>
          </a:xfrm>
          <a:prstGeom prst="roundRect">
            <a:avLst/>
          </a:prstGeom>
          <a:ln/>
        </p:spPr>
        <p:style>
          <a:lnRef idx="2">
            <a:schemeClr val="accent5"/>
          </a:lnRef>
          <a:fillRef idx="1">
            <a:schemeClr val="lt1"/>
          </a:fillRef>
          <a:effectRef idx="0">
            <a:schemeClr val="accent5"/>
          </a:effectRef>
          <a:fontRef idx="minor">
            <a:schemeClr val="dk1"/>
          </a:fontRef>
        </p:style>
        <p:txBody>
          <a:bodyPr rtlCol="0" anchor="ctr"/>
          <a:lstStyle/>
          <a:p>
            <a:pPr algn="ctr"/>
            <a:r>
              <a:rPr lang="ru-RU" sz="2400" b="1" u="sng" dirty="0">
                <a:solidFill>
                  <a:schemeClr val="accent5">
                    <a:lumMod val="50000"/>
                  </a:schemeClr>
                </a:solidFill>
                <a:latin typeface="Times New Roman" panose="02020603050405020304" pitchFamily="18" charset="0"/>
                <a:cs typeface="Times New Roman" panose="02020603050405020304" pitchFamily="18" charset="0"/>
              </a:rPr>
              <a:t>ТОР </a:t>
            </a:r>
            <a:r>
              <a:rPr lang="uz-Cyrl-UZ" sz="2400" b="1" u="sng" dirty="0">
                <a:solidFill>
                  <a:schemeClr val="accent5">
                    <a:lumMod val="50000"/>
                  </a:schemeClr>
                </a:solidFill>
                <a:latin typeface="Times New Roman" panose="02020603050405020304" pitchFamily="18" charset="0"/>
                <a:cs typeface="Times New Roman" panose="02020603050405020304" pitchFamily="18" charset="0"/>
              </a:rPr>
              <a:t>МАЪНОДА</a:t>
            </a:r>
            <a:r>
              <a:rPr lang="uz-Cyrl-UZ" sz="2400" b="1" dirty="0">
                <a:solidFill>
                  <a:schemeClr val="accent5">
                    <a:lumMod val="50000"/>
                  </a:schemeClr>
                </a:solidFill>
                <a:latin typeface="Times New Roman" panose="02020603050405020304" pitchFamily="18" charset="0"/>
                <a:cs typeface="Times New Roman" panose="02020603050405020304" pitchFamily="18" charset="0"/>
              </a:rPr>
              <a:t> </a:t>
            </a:r>
            <a:r>
              <a:rPr lang="uz-Cyrl-UZ" sz="2400" dirty="0">
                <a:solidFill>
                  <a:schemeClr val="accent5">
                    <a:lumMod val="50000"/>
                  </a:schemeClr>
                </a:solidFill>
                <a:latin typeface="Times New Roman" panose="02020603050405020304" pitchFamily="18" charset="0"/>
                <a:cs typeface="Times New Roman" panose="02020603050405020304" pitchFamily="18" charset="0"/>
              </a:rPr>
              <a:t>ташкилотнинг миссияси бу ташкилот нима учун мавжудлигини ва у шунга ўхшаш бошқалардан қандай фарқ қилишини тушунтириб берадиган аниқ шаклланган баёнотдир</a:t>
            </a:r>
            <a:r>
              <a:rPr lang="ru-RU" sz="2400" dirty="0">
                <a:solidFill>
                  <a:schemeClr val="accent5">
                    <a:lumMod val="50000"/>
                  </a:schemeClr>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42260805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1)">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вал 1">
            <a:extLst>
              <a:ext uri="{FF2B5EF4-FFF2-40B4-BE49-F238E27FC236}">
                <a16:creationId xmlns:a16="http://schemas.microsoft.com/office/drawing/2014/main" id="{4A2ADADC-D78B-5666-F57E-6C4645075881}"/>
              </a:ext>
            </a:extLst>
          </p:cNvPr>
          <p:cNvSpPr/>
          <p:nvPr/>
        </p:nvSpPr>
        <p:spPr>
          <a:xfrm>
            <a:off x="159488" y="5752214"/>
            <a:ext cx="978196" cy="925033"/>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Заголовок 1">
            <a:extLst>
              <a:ext uri="{FF2B5EF4-FFF2-40B4-BE49-F238E27FC236}">
                <a16:creationId xmlns:a16="http://schemas.microsoft.com/office/drawing/2014/main" id="{1B4F048C-6DB4-D300-B7EB-C32283844A65}"/>
              </a:ext>
            </a:extLst>
          </p:cNvPr>
          <p:cNvSpPr txBox="1">
            <a:spLocks/>
          </p:cNvSpPr>
          <p:nvPr/>
        </p:nvSpPr>
        <p:spPr>
          <a:xfrm>
            <a:off x="1455269" y="260435"/>
            <a:ext cx="9325707" cy="904335"/>
          </a:xfrm>
          <a:prstGeom prst="rect">
            <a:avLst/>
          </a:prstGeom>
          <a:solidFill>
            <a:schemeClr val="tx2">
              <a:lumMod val="20000"/>
              <a:lumOff val="80000"/>
            </a:schemeClr>
          </a:solidFill>
          <a:ln>
            <a:solidFill>
              <a:schemeClr val="tx2">
                <a:lumMod val="20000"/>
                <a:lumOff val="80000"/>
              </a:schemeClr>
            </a:solidFill>
          </a:ln>
          <a:effectLst>
            <a:outerShdw blurRad="50800" dist="38100" dir="2700000" algn="tl" rotWithShape="0">
              <a:prstClr val="black">
                <a:alpha val="40000"/>
              </a:prstClr>
            </a:outerShdw>
          </a:effectLst>
          <a:scene3d>
            <a:camera prst="orthographicFront"/>
            <a:lightRig rig="threePt" dir="t"/>
          </a:scene3d>
          <a:sp3d>
            <a:bevelT/>
          </a:sp3d>
        </p:spPr>
        <p:txBody>
          <a:bodyPr vert="horz" lIns="91440" tIns="45720" rIns="91440" bIns="45720" rtlCol="0" anchor="ctr">
            <a:normAutofit fontScale="90000"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uz-Cyrl-UZ" sz="3600" b="1" dirty="0">
                <a:solidFill>
                  <a:srgbClr val="0B375A"/>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ТАНИҚЛИ КОМПАНИЯЛАРНИНГ МИССИЯЛАРИ</a:t>
            </a:r>
          </a:p>
        </p:txBody>
      </p:sp>
      <p:sp>
        <p:nvSpPr>
          <p:cNvPr id="4" name="Объект 2">
            <a:extLst>
              <a:ext uri="{FF2B5EF4-FFF2-40B4-BE49-F238E27FC236}">
                <a16:creationId xmlns:a16="http://schemas.microsoft.com/office/drawing/2014/main" id="{4878D844-C87E-6242-5603-1B8F091197CB}"/>
              </a:ext>
            </a:extLst>
          </p:cNvPr>
          <p:cNvSpPr txBox="1">
            <a:spLocks/>
          </p:cNvSpPr>
          <p:nvPr/>
        </p:nvSpPr>
        <p:spPr>
          <a:xfrm>
            <a:off x="860323" y="1164771"/>
            <a:ext cx="10515600" cy="5344886"/>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a:endParaRPr lang="ru-RU" b="1"/>
          </a:p>
          <a:p>
            <a:pPr algn="just"/>
            <a:endParaRPr lang="ru-RU" b="1"/>
          </a:p>
          <a:p>
            <a:pPr algn="just"/>
            <a:endParaRPr lang="ru-RU" b="1"/>
          </a:p>
          <a:p>
            <a:pPr algn="just"/>
            <a:endParaRPr lang="ru-RU" b="1"/>
          </a:p>
          <a:p>
            <a:pPr algn="just"/>
            <a:endParaRPr lang="ru-RU" b="1"/>
          </a:p>
          <a:p>
            <a:pPr algn="just">
              <a:buFont typeface="Wingdings" panose="05000000000000000000" pitchFamily="2" charset="2"/>
              <a:buChar char="Ø"/>
            </a:pPr>
            <a:endParaRPr lang="ru-RU" dirty="0"/>
          </a:p>
        </p:txBody>
      </p:sp>
      <p:sp>
        <p:nvSpPr>
          <p:cNvPr id="5" name="TextBox 4">
            <a:extLst>
              <a:ext uri="{FF2B5EF4-FFF2-40B4-BE49-F238E27FC236}">
                <a16:creationId xmlns:a16="http://schemas.microsoft.com/office/drawing/2014/main" id="{A140CF0C-F23F-78BC-1F7C-54E23ECAEF2A}"/>
              </a:ext>
            </a:extLst>
          </p:cNvPr>
          <p:cNvSpPr txBox="1"/>
          <p:nvPr/>
        </p:nvSpPr>
        <p:spPr>
          <a:xfrm>
            <a:off x="445477" y="1345429"/>
            <a:ext cx="11301046" cy="2677656"/>
          </a:xfrm>
          <a:prstGeom prst="rect">
            <a:avLst/>
          </a:prstGeom>
          <a:noFill/>
        </p:spPr>
        <p:txBody>
          <a:bodyPr wrap="square" rtlCol="0">
            <a:spAutoFit/>
          </a:bodyPr>
          <a:lstStyle/>
          <a:p>
            <a:pPr algn="ctr"/>
            <a:r>
              <a:rPr lang="en-US" sz="2400" b="1" i="1" dirty="0">
                <a:solidFill>
                  <a:srgbClr val="002060"/>
                </a:solidFill>
                <a:latin typeface="Times New Roman" panose="02020603050405020304" pitchFamily="18" charset="0"/>
                <a:cs typeface="Times New Roman" panose="02020603050405020304" pitchFamily="18" charset="0"/>
              </a:rPr>
              <a:t>Google - </a:t>
            </a:r>
            <a:r>
              <a:rPr lang="uz-Cyrl-UZ" sz="2400" b="1" i="1" dirty="0">
                <a:solidFill>
                  <a:srgbClr val="002060"/>
                </a:solidFill>
                <a:latin typeface="Times New Roman" panose="02020603050405020304" pitchFamily="18" charset="0"/>
                <a:cs typeface="Times New Roman" panose="02020603050405020304" pitchFamily="18" charset="0"/>
              </a:rPr>
              <a:t>“Дунё маълумотларини тартибга солинг ва уни ҳамма учун очиқ ва фойдали қилинг”.</a:t>
            </a:r>
          </a:p>
          <a:p>
            <a:pPr algn="ctr"/>
            <a:endParaRPr lang="en-US" sz="2400" b="1" i="1" dirty="0">
              <a:solidFill>
                <a:srgbClr val="002060"/>
              </a:solidFill>
              <a:latin typeface="Times New Roman" panose="02020603050405020304" pitchFamily="18" charset="0"/>
              <a:cs typeface="Times New Roman" panose="02020603050405020304" pitchFamily="18" charset="0"/>
            </a:endParaRPr>
          </a:p>
          <a:p>
            <a:pPr algn="ctr"/>
            <a:r>
              <a:rPr lang="en-US" sz="2400" b="1" i="1" dirty="0">
                <a:solidFill>
                  <a:srgbClr val="002060"/>
                </a:solidFill>
                <a:latin typeface="Times New Roman" panose="02020603050405020304" pitchFamily="18" charset="0"/>
                <a:cs typeface="Times New Roman" panose="02020603050405020304" pitchFamily="18" charset="0"/>
              </a:rPr>
              <a:t>Facebook - </a:t>
            </a:r>
            <a:r>
              <a:rPr lang="uz-Cyrl-UZ" sz="2400" b="1" i="1" dirty="0">
                <a:solidFill>
                  <a:srgbClr val="002060"/>
                </a:solidFill>
                <a:latin typeface="Times New Roman" panose="02020603050405020304" pitchFamily="18" charset="0"/>
                <a:cs typeface="Times New Roman" panose="02020603050405020304" pitchFamily="18" charset="0"/>
              </a:rPr>
              <a:t>“Одамларга мулоқот қилиш ва дунёни янада очиқ ва бирдам қилиш имкониятини беринг.”</a:t>
            </a:r>
          </a:p>
          <a:p>
            <a:pPr algn="ctr"/>
            <a:endParaRPr lang="en-US" sz="2400" b="1" i="1" dirty="0">
              <a:solidFill>
                <a:srgbClr val="002060"/>
              </a:solidFill>
              <a:latin typeface="Times New Roman" panose="02020603050405020304" pitchFamily="18" charset="0"/>
              <a:cs typeface="Times New Roman" panose="02020603050405020304" pitchFamily="18" charset="0"/>
            </a:endParaRPr>
          </a:p>
          <a:p>
            <a:pPr algn="ctr"/>
            <a:r>
              <a:rPr lang="en-US" sz="2400" b="1" i="1" dirty="0">
                <a:solidFill>
                  <a:srgbClr val="002060"/>
                </a:solidFill>
                <a:latin typeface="Times New Roman" panose="02020603050405020304" pitchFamily="18" charset="0"/>
                <a:cs typeface="Times New Roman" panose="02020603050405020304" pitchFamily="18" charset="0"/>
              </a:rPr>
              <a:t>IKEA - </a:t>
            </a:r>
            <a:r>
              <a:rPr lang="uz-Cyrl-UZ" sz="2400" b="1" i="1" dirty="0">
                <a:solidFill>
                  <a:srgbClr val="002060"/>
                </a:solidFill>
                <a:latin typeface="Times New Roman" panose="02020603050405020304" pitchFamily="18" charset="0"/>
                <a:cs typeface="Times New Roman" panose="02020603050405020304" pitchFamily="18" charset="0"/>
              </a:rPr>
              <a:t>“Оддий одамларнинг кундалик ҳаётини яхши томонга ўзгартиринг.”</a:t>
            </a:r>
          </a:p>
        </p:txBody>
      </p:sp>
      <p:sp>
        <p:nvSpPr>
          <p:cNvPr id="12" name="TextBox 11">
            <a:extLst>
              <a:ext uri="{FF2B5EF4-FFF2-40B4-BE49-F238E27FC236}">
                <a16:creationId xmlns:a16="http://schemas.microsoft.com/office/drawing/2014/main" id="{F3A3E4D7-E7CF-89FD-CDE8-8FEABFBB5F3A}"/>
              </a:ext>
            </a:extLst>
          </p:cNvPr>
          <p:cNvSpPr txBox="1"/>
          <p:nvPr/>
        </p:nvSpPr>
        <p:spPr>
          <a:xfrm>
            <a:off x="816077" y="4377460"/>
            <a:ext cx="7835554" cy="1938992"/>
          </a:xfrm>
          <a:prstGeom prst="rect">
            <a:avLst/>
          </a:prstGeom>
          <a:noFill/>
        </p:spPr>
        <p:txBody>
          <a:bodyPr wrap="square">
            <a:spAutoFit/>
          </a:bodyPr>
          <a:lstStyle/>
          <a:p>
            <a:pPr algn="ctr"/>
            <a:r>
              <a:rPr lang="en-US" sz="2400" b="1" i="1" dirty="0">
                <a:solidFill>
                  <a:srgbClr val="002060"/>
                </a:solidFill>
                <a:latin typeface="Times New Roman" panose="02020603050405020304" pitchFamily="18" charset="0"/>
                <a:cs typeface="Times New Roman" panose="02020603050405020304" pitchFamily="18" charset="0"/>
              </a:rPr>
              <a:t>Disney - </a:t>
            </a:r>
            <a:r>
              <a:rPr lang="uz-Cyrl-UZ" sz="2400" b="1" i="1" dirty="0">
                <a:solidFill>
                  <a:srgbClr val="002060"/>
                </a:solidFill>
                <a:latin typeface="Times New Roman" panose="02020603050405020304" pitchFamily="18" charset="0"/>
                <a:cs typeface="Times New Roman" panose="02020603050405020304" pitchFamily="18" charset="0"/>
              </a:rPr>
              <a:t>“Биз катталар ва болалар биргаликда кўпроқ вақт ўтказишлари учун ишламоқдамиз.”</a:t>
            </a:r>
          </a:p>
          <a:p>
            <a:pPr algn="ctr"/>
            <a:endParaRPr lang="en-US" sz="2400" b="1" i="1" dirty="0">
              <a:solidFill>
                <a:srgbClr val="002060"/>
              </a:solidFill>
              <a:latin typeface="Times New Roman" panose="02020603050405020304" pitchFamily="18" charset="0"/>
              <a:cs typeface="Times New Roman" panose="02020603050405020304" pitchFamily="18" charset="0"/>
            </a:endParaRPr>
          </a:p>
          <a:p>
            <a:pPr algn="ctr"/>
            <a:r>
              <a:rPr lang="uz-Cyrl-UZ" sz="2400" b="1" i="1" dirty="0">
                <a:solidFill>
                  <a:srgbClr val="002060"/>
                </a:solidFill>
                <a:latin typeface="Times New Roman" panose="02020603050405020304" pitchFamily="18" charset="0"/>
                <a:cs typeface="Times New Roman" panose="02020603050405020304" pitchFamily="18" charset="0"/>
              </a:rPr>
              <a:t>Lukoyil</a:t>
            </a:r>
            <a:r>
              <a:rPr lang="en-US" sz="2400" b="1" i="1" dirty="0">
                <a:solidFill>
                  <a:srgbClr val="002060"/>
                </a:solidFill>
                <a:latin typeface="Times New Roman" panose="02020603050405020304" pitchFamily="18" charset="0"/>
                <a:cs typeface="Times New Roman" panose="02020603050405020304" pitchFamily="18" charset="0"/>
              </a:rPr>
              <a:t> - </a:t>
            </a:r>
            <a:r>
              <a:rPr lang="uz-Cyrl-UZ" sz="2400" b="1" i="1" dirty="0">
                <a:solidFill>
                  <a:srgbClr val="002060"/>
                </a:solidFill>
                <a:latin typeface="Times New Roman" panose="02020603050405020304" pitchFamily="18" charset="0"/>
                <a:cs typeface="Times New Roman" panose="02020603050405020304" pitchFamily="18" charset="0"/>
              </a:rPr>
              <a:t>“Биз табиий ресурслар энергиясини инсон манфаатига айлантириш учун яратилганмиз.”</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297165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44341D43-635C-17B7-F4B5-987ABA9E6B2B}"/>
              </a:ext>
            </a:extLst>
          </p:cNvPr>
          <p:cNvSpPr txBox="1"/>
          <p:nvPr/>
        </p:nvSpPr>
        <p:spPr>
          <a:xfrm>
            <a:off x="519801" y="5519802"/>
            <a:ext cx="11152398" cy="1207476"/>
          </a:xfrm>
          <a:prstGeom prst="rect">
            <a:avLst/>
          </a:prstGeom>
        </p:spPr>
        <p:txBody>
          <a:bodyPr vert="horz" lIns="91440" tIns="45720" rIns="91440" bIns="45720" rtlCol="0">
            <a:noAutofit/>
          </a:bodyPr>
          <a:lstStyle/>
          <a:p>
            <a:pPr marL="371475" indent="-371475" algn="just">
              <a:buFont typeface="+mj-lt"/>
              <a:buAutoNum type="arabicPeriod"/>
            </a:pPr>
            <a:endParaRPr lang="uz-Cyrl-UZ" sz="2400" dirty="0">
              <a:latin typeface="Times New Roman" panose="02020603050405020304" pitchFamily="18" charset="0"/>
              <a:cs typeface="Times New Roman" panose="02020603050405020304" pitchFamily="18" charset="0"/>
            </a:endParaRPr>
          </a:p>
        </p:txBody>
      </p:sp>
      <p:sp>
        <p:nvSpPr>
          <p:cNvPr id="5" name="Заголовок 1">
            <a:extLst>
              <a:ext uri="{FF2B5EF4-FFF2-40B4-BE49-F238E27FC236}">
                <a16:creationId xmlns:a16="http://schemas.microsoft.com/office/drawing/2014/main" id="{59B3CA89-FA3C-EF68-E3F9-85810CA73632}"/>
              </a:ext>
            </a:extLst>
          </p:cNvPr>
          <p:cNvSpPr txBox="1">
            <a:spLocks/>
          </p:cNvSpPr>
          <p:nvPr/>
        </p:nvSpPr>
        <p:spPr>
          <a:xfrm>
            <a:off x="838199" y="246185"/>
            <a:ext cx="10626969" cy="758816"/>
          </a:xfrm>
          <a:prstGeom prst="rect">
            <a:avLst/>
          </a:prstGeom>
          <a:solidFill>
            <a:schemeClr val="tx2">
              <a:lumMod val="20000"/>
              <a:lumOff val="80000"/>
            </a:schemeClr>
          </a:solidFill>
          <a:ln>
            <a:solidFill>
              <a:schemeClr val="tx2">
                <a:lumMod val="20000"/>
                <a:lumOff val="80000"/>
              </a:schemeClr>
            </a:solidFill>
          </a:ln>
          <a:effectLst>
            <a:outerShdw blurRad="50800" dist="38100" dir="2700000" algn="tl" rotWithShape="0">
              <a:prstClr val="black">
                <a:alpha val="40000"/>
              </a:prstClr>
            </a:outerShdw>
          </a:effectLst>
          <a:scene3d>
            <a:camera prst="orthographicFront"/>
            <a:lightRig rig="threePt" dir="t"/>
          </a:scene3d>
          <a:sp3d>
            <a:bevelT/>
          </a:sp3d>
        </p:spPr>
        <p:txBody>
          <a:bodyPr vert="horz" lIns="91440" tIns="45720" rIns="91440" bIns="45720" rtlCol="0" anchor="ctr">
            <a:normAutofit fontScale="97500"/>
          </a:bodyPr>
          <a:lstStyle>
            <a:lvl1pPr algn="l" defTabSz="914377"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uz-Cyrl-UZ" sz="3600" b="1" dirty="0">
                <a:solidFill>
                  <a:srgbClr val="0B375A"/>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Миссияни ишлаб чиқиш алгоритми</a:t>
            </a:r>
          </a:p>
        </p:txBody>
      </p:sp>
      <p:sp>
        <p:nvSpPr>
          <p:cNvPr id="3" name="Скругленный прямоугольник 4">
            <a:extLst>
              <a:ext uri="{FF2B5EF4-FFF2-40B4-BE49-F238E27FC236}">
                <a16:creationId xmlns:a16="http://schemas.microsoft.com/office/drawing/2014/main" id="{3E9BD3D4-1425-6843-DE1D-74278B6AEF56}"/>
              </a:ext>
            </a:extLst>
          </p:cNvPr>
          <p:cNvSpPr/>
          <p:nvPr/>
        </p:nvSpPr>
        <p:spPr>
          <a:xfrm>
            <a:off x="1160585" y="1338198"/>
            <a:ext cx="10163907" cy="947802"/>
          </a:xfrm>
          <a:prstGeom prst="roundRect">
            <a:avLst/>
          </a:prstGeom>
          <a:ln/>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b="1" dirty="0">
                <a:solidFill>
                  <a:schemeClr val="accent5">
                    <a:lumMod val="50000"/>
                  </a:schemeClr>
                </a:solidFill>
                <a:latin typeface="Times New Roman" panose="02020603050405020304" pitchFamily="18" charset="0"/>
                <a:cs typeface="Times New Roman" panose="02020603050405020304" pitchFamily="18" charset="0"/>
              </a:rPr>
              <a:t>ТАШКИЛОТ МАВЖУДЛИГИНИНГ МАЪНОСИНИ ШАКЛЛАНТИРИШ;</a:t>
            </a:r>
          </a:p>
        </p:txBody>
      </p:sp>
      <p:sp>
        <p:nvSpPr>
          <p:cNvPr id="6" name="Скругленный прямоугольник 4">
            <a:extLst>
              <a:ext uri="{FF2B5EF4-FFF2-40B4-BE49-F238E27FC236}">
                <a16:creationId xmlns:a16="http://schemas.microsoft.com/office/drawing/2014/main" id="{0703CC93-DBCC-AC4A-AA69-EEE95A53BFC5}"/>
              </a:ext>
            </a:extLst>
          </p:cNvPr>
          <p:cNvSpPr/>
          <p:nvPr/>
        </p:nvSpPr>
        <p:spPr>
          <a:xfrm>
            <a:off x="1160585" y="2424363"/>
            <a:ext cx="10163907" cy="947802"/>
          </a:xfrm>
          <a:prstGeom prst="roundRect">
            <a:avLst/>
          </a:prstGeom>
          <a:ln/>
        </p:spPr>
        <p:style>
          <a:lnRef idx="2">
            <a:schemeClr val="accent5"/>
          </a:lnRef>
          <a:fillRef idx="1">
            <a:schemeClr val="lt1"/>
          </a:fillRef>
          <a:effectRef idx="0">
            <a:schemeClr val="accent5"/>
          </a:effectRef>
          <a:fontRef idx="minor">
            <a:schemeClr val="dk1"/>
          </a:fontRef>
        </p:style>
        <p:txBody>
          <a:bodyPr rtlCol="0" anchor="ctr"/>
          <a:lstStyle/>
          <a:p>
            <a:pPr algn="ctr"/>
            <a:r>
              <a:rPr lang="ru-RU" sz="2400" b="1" dirty="0">
                <a:solidFill>
                  <a:schemeClr val="accent5">
                    <a:lumMod val="50000"/>
                  </a:schemeClr>
                </a:solidFill>
                <a:latin typeface="Times New Roman" panose="02020603050405020304" pitchFamily="18" charset="0"/>
                <a:cs typeface="Times New Roman" panose="02020603050405020304" pitchFamily="18" charset="0"/>
              </a:rPr>
              <a:t>ҲАР БИР МАНФААТДОР ТОМОНЛАР ГУРУҲИ УЧУН “ХАБАРЛАР”НИ ШАКЛЛАНТИРИШ;</a:t>
            </a:r>
            <a:endParaRPr lang="uz-Cyrl-UZ" sz="2400" b="1" dirty="0">
              <a:solidFill>
                <a:schemeClr val="accent5">
                  <a:lumMod val="50000"/>
                </a:schemeClr>
              </a:solidFill>
              <a:latin typeface="Times New Roman" panose="02020603050405020304" pitchFamily="18" charset="0"/>
              <a:cs typeface="Times New Roman" panose="02020603050405020304" pitchFamily="18" charset="0"/>
            </a:endParaRPr>
          </a:p>
        </p:txBody>
      </p:sp>
      <p:sp>
        <p:nvSpPr>
          <p:cNvPr id="7" name="Скругленный прямоугольник 4">
            <a:extLst>
              <a:ext uri="{FF2B5EF4-FFF2-40B4-BE49-F238E27FC236}">
                <a16:creationId xmlns:a16="http://schemas.microsoft.com/office/drawing/2014/main" id="{62B178AD-1051-E9CD-E25D-D43D18ED24CE}"/>
              </a:ext>
            </a:extLst>
          </p:cNvPr>
          <p:cNvSpPr/>
          <p:nvPr/>
        </p:nvSpPr>
        <p:spPr>
          <a:xfrm>
            <a:off x="1160585" y="3510528"/>
            <a:ext cx="10163907" cy="947802"/>
          </a:xfrm>
          <a:prstGeom prst="roundRect">
            <a:avLst/>
          </a:prstGeom>
          <a:ln/>
        </p:spPr>
        <p:style>
          <a:lnRef idx="2">
            <a:schemeClr val="accent5"/>
          </a:lnRef>
          <a:fillRef idx="1">
            <a:schemeClr val="lt1"/>
          </a:fillRef>
          <a:effectRef idx="0">
            <a:schemeClr val="accent5"/>
          </a:effectRef>
          <a:fontRef idx="minor">
            <a:schemeClr val="dk1"/>
          </a:fontRef>
        </p:style>
        <p:txBody>
          <a:bodyPr rtlCol="0" anchor="ctr"/>
          <a:lstStyle/>
          <a:p>
            <a:pPr algn="ctr"/>
            <a:r>
              <a:rPr lang="ru-RU" sz="2400" b="1" dirty="0">
                <a:solidFill>
                  <a:schemeClr val="accent5">
                    <a:lumMod val="50000"/>
                  </a:schemeClr>
                </a:solidFill>
                <a:latin typeface="Times New Roman" panose="02020603050405020304" pitchFamily="18" charset="0"/>
                <a:cs typeface="Times New Roman" panose="02020603050405020304" pitchFamily="18" charset="0"/>
              </a:rPr>
              <a:t>ЮҚОРИДАГИЛАРНИ ТУШУНИШ ВА БИР НЕЧТА СИҒИМЛИ ЖУМЛАЛАРГА БИРЛАШТИРИШ;</a:t>
            </a:r>
            <a:endParaRPr lang="uz-Cyrl-UZ" sz="2400" b="1" dirty="0">
              <a:solidFill>
                <a:schemeClr val="accent5">
                  <a:lumMod val="50000"/>
                </a:schemeClr>
              </a:solidFill>
              <a:latin typeface="Times New Roman" panose="02020603050405020304" pitchFamily="18" charset="0"/>
              <a:cs typeface="Times New Roman" panose="02020603050405020304" pitchFamily="18" charset="0"/>
            </a:endParaRPr>
          </a:p>
        </p:txBody>
      </p:sp>
      <p:sp>
        <p:nvSpPr>
          <p:cNvPr id="8" name="Скругленный прямоугольник 4">
            <a:extLst>
              <a:ext uri="{FF2B5EF4-FFF2-40B4-BE49-F238E27FC236}">
                <a16:creationId xmlns:a16="http://schemas.microsoft.com/office/drawing/2014/main" id="{A237EA47-8544-F329-18DA-39EE6B3E3E4A}"/>
              </a:ext>
            </a:extLst>
          </p:cNvPr>
          <p:cNvSpPr/>
          <p:nvPr/>
        </p:nvSpPr>
        <p:spPr>
          <a:xfrm>
            <a:off x="1160585" y="4599007"/>
            <a:ext cx="8288215" cy="2006960"/>
          </a:xfrm>
          <a:prstGeom prst="roundRect">
            <a:avLst/>
          </a:prstGeom>
          <a:ln/>
        </p:spPr>
        <p:style>
          <a:lnRef idx="2">
            <a:schemeClr val="accent5"/>
          </a:lnRef>
          <a:fillRef idx="1">
            <a:schemeClr val="lt1"/>
          </a:fillRef>
          <a:effectRef idx="0">
            <a:schemeClr val="accent5"/>
          </a:effectRef>
          <a:fontRef idx="minor">
            <a:schemeClr val="dk1"/>
          </a:fontRef>
        </p:style>
        <p:txBody>
          <a:bodyPr rtlCol="0" anchor="ctr"/>
          <a:lstStyle/>
          <a:p>
            <a:pPr algn="ctr"/>
            <a:r>
              <a:rPr lang="ru-RU" sz="2400" b="1" dirty="0">
                <a:solidFill>
                  <a:schemeClr val="accent5">
                    <a:lumMod val="50000"/>
                  </a:schemeClr>
                </a:solidFill>
                <a:latin typeface="Times New Roman" panose="02020603050405020304" pitchFamily="18" charset="0"/>
                <a:cs typeface="Times New Roman" panose="02020603050405020304" pitchFamily="18" charset="0"/>
              </a:rPr>
              <a:t>МИССИЯ ВА ҚАДРИЯТЛАРНИ НАФАҚАТ ЧИРОЙЛИ ШАКЛЛАНТИРИШ, БАЛКИ УНИ БОШҚАРУВ ЖАМОАСИДА БАЖАРИШ ВА УНИ БАРЧА ХОДИМЛАР БИЛАН БИРГАЛИКДА МУҲОКАМА ҚИЛИШ МУҲИМДИР.</a:t>
            </a:r>
          </a:p>
        </p:txBody>
      </p:sp>
    </p:spTree>
    <p:extLst>
      <p:ext uri="{BB962C8B-B14F-4D97-AF65-F5344CB8AC3E}">
        <p14:creationId xmlns:p14="http://schemas.microsoft.com/office/powerpoint/2010/main" val="22711870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nodePh="1">
                                  <p:stCondLst>
                                    <p:cond delay="0"/>
                                  </p:stCondLst>
                                  <p:endCondLst>
                                    <p:cond evt="begin" delay="0">
                                      <p:tn val="5"/>
                                    </p:cond>
                                  </p:end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1" presetClass="entr" presetSubtype="1"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heel(1)">
                                      <p:cBhvr>
                                        <p:cTn id="14" dur="20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21" presetClass="entr" presetSubtype="1"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heel(1)">
                                      <p:cBhvr>
                                        <p:cTn id="19" dur="2000"/>
                                        <p:tgtEl>
                                          <p:spTgt spid="6"/>
                                        </p:tgtEl>
                                      </p:cBhvr>
                                    </p:animEffect>
                                  </p:childTnLst>
                                </p:cTn>
                              </p:par>
                            </p:childTnLst>
                          </p:cTn>
                        </p:par>
                      </p:childTnLst>
                    </p:cTn>
                  </p:par>
                  <p:par>
                    <p:cTn id="20" fill="hold">
                      <p:stCondLst>
                        <p:cond delay="indefinite"/>
                      </p:stCondLst>
                      <p:childTnLst>
                        <p:par>
                          <p:cTn id="21" fill="hold">
                            <p:stCondLst>
                              <p:cond delay="0"/>
                            </p:stCondLst>
                            <p:childTnLst>
                              <p:par>
                                <p:cTn id="22" presetID="21" presetClass="entr" presetSubtype="1"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wheel(1)">
                                      <p:cBhvr>
                                        <p:cTn id="24" dur="2000"/>
                                        <p:tgtEl>
                                          <p:spTgt spid="7"/>
                                        </p:tgtEl>
                                      </p:cBhvr>
                                    </p:animEffect>
                                  </p:childTnLst>
                                </p:cTn>
                              </p:par>
                            </p:childTnLst>
                          </p:cTn>
                        </p:par>
                      </p:childTnLst>
                    </p:cTn>
                  </p:par>
                  <p:par>
                    <p:cTn id="25" fill="hold">
                      <p:stCondLst>
                        <p:cond delay="indefinite"/>
                      </p:stCondLst>
                      <p:childTnLst>
                        <p:par>
                          <p:cTn id="26" fill="hold">
                            <p:stCondLst>
                              <p:cond delay="0"/>
                            </p:stCondLst>
                            <p:childTnLst>
                              <p:par>
                                <p:cTn id="27" presetID="21" presetClass="entr" presetSubtype="1" fill="hold" grpId="0" nodeType="click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wheel(1)">
                                      <p:cBhvr>
                                        <p:cTn id="29"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7" grpId="0" animBg="1"/>
      <p:bldP spid="8"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44341D43-635C-17B7-F4B5-987ABA9E6B2B}"/>
              </a:ext>
            </a:extLst>
          </p:cNvPr>
          <p:cNvSpPr txBox="1"/>
          <p:nvPr/>
        </p:nvSpPr>
        <p:spPr>
          <a:xfrm>
            <a:off x="519801" y="5519802"/>
            <a:ext cx="11152398" cy="1207476"/>
          </a:xfrm>
          <a:prstGeom prst="rect">
            <a:avLst/>
          </a:prstGeom>
        </p:spPr>
        <p:txBody>
          <a:bodyPr vert="horz" lIns="91440" tIns="45720" rIns="91440" bIns="45720" rtlCol="0">
            <a:noAutofit/>
          </a:bodyPr>
          <a:lstStyle/>
          <a:p>
            <a:pPr marL="371475" indent="-371475" algn="just">
              <a:buFont typeface="+mj-lt"/>
              <a:buAutoNum type="arabicPeriod"/>
            </a:pPr>
            <a:endParaRPr lang="uz-Cyrl-UZ" sz="2400" dirty="0">
              <a:latin typeface="Times New Roman" panose="02020603050405020304" pitchFamily="18" charset="0"/>
              <a:cs typeface="Times New Roman" panose="02020603050405020304" pitchFamily="18" charset="0"/>
            </a:endParaRPr>
          </a:p>
        </p:txBody>
      </p:sp>
      <p:sp>
        <p:nvSpPr>
          <p:cNvPr id="5" name="Заголовок 1">
            <a:extLst>
              <a:ext uri="{FF2B5EF4-FFF2-40B4-BE49-F238E27FC236}">
                <a16:creationId xmlns:a16="http://schemas.microsoft.com/office/drawing/2014/main" id="{59B3CA89-FA3C-EF68-E3F9-85810CA73632}"/>
              </a:ext>
            </a:extLst>
          </p:cNvPr>
          <p:cNvSpPr txBox="1">
            <a:spLocks/>
          </p:cNvSpPr>
          <p:nvPr/>
        </p:nvSpPr>
        <p:spPr>
          <a:xfrm>
            <a:off x="838199" y="246185"/>
            <a:ext cx="10626969" cy="758816"/>
          </a:xfrm>
          <a:prstGeom prst="rect">
            <a:avLst/>
          </a:prstGeom>
          <a:solidFill>
            <a:schemeClr val="tx2">
              <a:lumMod val="20000"/>
              <a:lumOff val="80000"/>
            </a:schemeClr>
          </a:solidFill>
          <a:ln>
            <a:solidFill>
              <a:schemeClr val="tx2">
                <a:lumMod val="20000"/>
                <a:lumOff val="80000"/>
              </a:schemeClr>
            </a:solidFill>
          </a:ln>
          <a:effectLst>
            <a:outerShdw blurRad="50800" dist="38100" dir="2700000" algn="tl" rotWithShape="0">
              <a:prstClr val="black">
                <a:alpha val="40000"/>
              </a:prstClr>
            </a:outerShdw>
          </a:effectLst>
          <a:scene3d>
            <a:camera prst="orthographicFront"/>
            <a:lightRig rig="threePt" dir="t"/>
          </a:scene3d>
          <a:sp3d>
            <a:bevelT/>
          </a:sp3d>
        </p:spPr>
        <p:txBody>
          <a:bodyPr vert="horz" lIns="91440" tIns="45720" rIns="91440" bIns="45720" rtlCol="0" anchor="ctr">
            <a:normAutofit fontScale="97500"/>
          </a:bodyPr>
          <a:lstStyle>
            <a:lvl1pPr algn="l" defTabSz="914377"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uz-Cyrl-UZ" sz="3600" b="1" dirty="0">
                <a:solidFill>
                  <a:srgbClr val="0B375A"/>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Миссияни ишлаб чиқиш тартиби</a:t>
            </a:r>
          </a:p>
        </p:txBody>
      </p:sp>
      <p:sp>
        <p:nvSpPr>
          <p:cNvPr id="3" name="Скругленный прямоугольник 4">
            <a:extLst>
              <a:ext uri="{FF2B5EF4-FFF2-40B4-BE49-F238E27FC236}">
                <a16:creationId xmlns:a16="http://schemas.microsoft.com/office/drawing/2014/main" id="{3E9BD3D4-1425-6843-DE1D-74278B6AEF56}"/>
              </a:ext>
            </a:extLst>
          </p:cNvPr>
          <p:cNvSpPr/>
          <p:nvPr/>
        </p:nvSpPr>
        <p:spPr>
          <a:xfrm>
            <a:off x="1160585" y="1338198"/>
            <a:ext cx="10163907" cy="947802"/>
          </a:xfrm>
          <a:prstGeom prst="roundRect">
            <a:avLst/>
          </a:prstGeom>
          <a:ln/>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b="1" dirty="0">
                <a:solidFill>
                  <a:schemeClr val="accent5">
                    <a:lumMod val="50000"/>
                  </a:schemeClr>
                </a:solidFill>
                <a:latin typeface="Times New Roman" panose="02020603050405020304" pitchFamily="18" charset="0"/>
                <a:cs typeface="Times New Roman" panose="02020603050405020304" pitchFamily="18" charset="0"/>
              </a:rPr>
              <a:t>Машҳур компанияларнинг 50 та миссиясини олдиндан кўриш учун жамоангизга юборинг;</a:t>
            </a:r>
          </a:p>
        </p:txBody>
      </p:sp>
      <p:sp>
        <p:nvSpPr>
          <p:cNvPr id="6" name="Скругленный прямоугольник 4">
            <a:extLst>
              <a:ext uri="{FF2B5EF4-FFF2-40B4-BE49-F238E27FC236}">
                <a16:creationId xmlns:a16="http://schemas.microsoft.com/office/drawing/2014/main" id="{0703CC93-DBCC-AC4A-AA69-EEE95A53BFC5}"/>
              </a:ext>
            </a:extLst>
          </p:cNvPr>
          <p:cNvSpPr/>
          <p:nvPr/>
        </p:nvSpPr>
        <p:spPr>
          <a:xfrm>
            <a:off x="1160585" y="2424362"/>
            <a:ext cx="7748953" cy="3554407"/>
          </a:xfrm>
          <a:prstGeom prst="roundRect">
            <a:avLst/>
          </a:prstGeom>
          <a:ln/>
        </p:spPr>
        <p:style>
          <a:lnRef idx="2">
            <a:schemeClr val="accent5"/>
          </a:lnRef>
          <a:fillRef idx="1">
            <a:schemeClr val="lt1"/>
          </a:fillRef>
          <a:effectRef idx="0">
            <a:schemeClr val="accent5"/>
          </a:effectRef>
          <a:fontRef idx="minor">
            <a:schemeClr val="dk1"/>
          </a:fontRef>
        </p:style>
        <p:txBody>
          <a:bodyPr rtlCol="0" anchor="ctr"/>
          <a:lstStyle/>
          <a:p>
            <a:pPr algn="ctr"/>
            <a:r>
              <a:rPr lang="ru-RU" sz="2400" b="1" dirty="0">
                <a:solidFill>
                  <a:schemeClr val="accent5">
                    <a:lumMod val="50000"/>
                  </a:schemeClr>
                </a:solidFill>
                <a:latin typeface="Times New Roman" panose="02020603050405020304" pitchFamily="18" charset="0"/>
                <a:cs typeface="Times New Roman" panose="02020603050405020304" pitchFamily="18" charset="0"/>
              </a:rPr>
              <a:t>3-4 </a:t>
            </a:r>
            <a:r>
              <a:rPr lang="uz-Cyrl-UZ" sz="2400" b="1" dirty="0">
                <a:solidFill>
                  <a:schemeClr val="accent5">
                    <a:lumMod val="50000"/>
                  </a:schemeClr>
                </a:solidFill>
                <a:latin typeface="Times New Roman" panose="02020603050405020304" pitchFamily="18" charset="0"/>
                <a:cs typeface="Times New Roman" panose="02020603050405020304" pitchFamily="18" charset="0"/>
              </a:rPr>
              <a:t>соат йиғинг ва саволларга жавоб беринг</a:t>
            </a:r>
            <a:r>
              <a:rPr lang="ru-RU" sz="2400" b="1" dirty="0">
                <a:solidFill>
                  <a:schemeClr val="accent5">
                    <a:lumMod val="50000"/>
                  </a:schemeClr>
                </a:solidFill>
                <a:latin typeface="Times New Roman" panose="02020603050405020304" pitchFamily="18" charset="0"/>
                <a:cs typeface="Times New Roman" panose="02020603050405020304" pitchFamily="18" charset="0"/>
              </a:rPr>
              <a:t>:</a:t>
            </a:r>
            <a:endParaRPr lang="en-US" sz="2400" b="1" dirty="0">
              <a:solidFill>
                <a:schemeClr val="accent5">
                  <a:lumMod val="50000"/>
                </a:schemeClr>
              </a:solidFill>
              <a:latin typeface="Times New Roman" panose="02020603050405020304" pitchFamily="18" charset="0"/>
              <a:cs typeface="Times New Roman" panose="02020603050405020304" pitchFamily="18" charset="0"/>
            </a:endParaRPr>
          </a:p>
          <a:p>
            <a:pPr algn="ctr"/>
            <a:endParaRPr lang="en-US" sz="2400" dirty="0">
              <a:solidFill>
                <a:schemeClr val="accent5">
                  <a:lumMod val="50000"/>
                </a:schemeClr>
              </a:solidFill>
              <a:latin typeface="Times New Roman" panose="02020603050405020304" pitchFamily="18" charset="0"/>
              <a:cs typeface="Times New Roman" panose="02020603050405020304" pitchFamily="18" charset="0"/>
            </a:endParaRPr>
          </a:p>
          <a:p>
            <a:pPr algn="ctr"/>
            <a:r>
              <a:rPr lang="uz-Cyrl-UZ" sz="2400" dirty="0">
                <a:solidFill>
                  <a:schemeClr val="accent5">
                    <a:lumMod val="50000"/>
                  </a:schemeClr>
                </a:solidFill>
                <a:latin typeface="Times New Roman" panose="02020603050405020304" pitchFamily="18" charset="0"/>
                <a:cs typeface="Times New Roman" panose="02020603050405020304" pitchFamily="18" charset="0"/>
              </a:rPr>
              <a:t>Компаниянинг мавжудлигидан мақсад нима?</a:t>
            </a:r>
          </a:p>
          <a:p>
            <a:pPr algn="ctr"/>
            <a:r>
              <a:rPr lang="uz-Cyrl-UZ" sz="2400" dirty="0">
                <a:solidFill>
                  <a:schemeClr val="accent5">
                    <a:lumMod val="50000"/>
                  </a:schemeClr>
                </a:solidFill>
                <a:latin typeface="Times New Roman" panose="02020603050405020304" pitchFamily="18" charset="0"/>
                <a:cs typeface="Times New Roman" panose="02020603050405020304" pitchFamily="18" charset="0"/>
              </a:rPr>
              <a:t>У жамиятнинг қандай эҳтиёжларини қондириш учун яратилган?</a:t>
            </a:r>
            <a:endParaRPr lang="en-US" sz="2400" dirty="0">
              <a:solidFill>
                <a:schemeClr val="accent5">
                  <a:lumMod val="50000"/>
                </a:schemeClr>
              </a:solidFill>
              <a:latin typeface="Times New Roman" panose="02020603050405020304" pitchFamily="18" charset="0"/>
              <a:cs typeface="Times New Roman" panose="02020603050405020304" pitchFamily="18" charset="0"/>
            </a:endParaRPr>
          </a:p>
          <a:p>
            <a:pPr algn="ctr"/>
            <a:r>
              <a:rPr lang="uz-Cyrl-UZ" sz="2400" dirty="0">
                <a:solidFill>
                  <a:schemeClr val="accent5">
                    <a:lumMod val="50000"/>
                  </a:schemeClr>
                </a:solidFill>
                <a:latin typeface="Times New Roman" panose="02020603050405020304" pitchFamily="18" charset="0"/>
                <a:cs typeface="Times New Roman" panose="02020603050405020304" pitchFamily="18" charset="0"/>
              </a:rPr>
              <a:t>Биз мижозларимизга, ҳамкорларимизга, ходимларимизга, эгаларимизга нимани айтмоқчимиз?</a:t>
            </a:r>
            <a:endParaRPr lang="en-US" sz="2400" dirty="0">
              <a:solidFill>
                <a:schemeClr val="accent5">
                  <a:lumMod val="50000"/>
                </a:schemeClr>
              </a:solidFill>
              <a:latin typeface="Times New Roman" panose="02020603050405020304" pitchFamily="18" charset="0"/>
              <a:cs typeface="Times New Roman" panose="02020603050405020304" pitchFamily="18" charset="0"/>
            </a:endParaRPr>
          </a:p>
          <a:p>
            <a:pPr algn="ctr"/>
            <a:r>
              <a:rPr lang="uz-Cyrl-UZ" sz="2400" dirty="0">
                <a:solidFill>
                  <a:schemeClr val="accent5">
                    <a:lumMod val="50000"/>
                  </a:schemeClr>
                </a:solidFill>
                <a:latin typeface="Times New Roman" panose="02020603050405020304" pitchFamily="18" charset="0"/>
                <a:cs typeface="Times New Roman" panose="02020603050405020304" pitchFamily="18" charset="0"/>
              </a:rPr>
              <a:t>Биз ўхшаш компаниялардан, рақобатчилардан нимаси билан фарқ қиламиз?</a:t>
            </a:r>
            <a:endParaRPr lang="ru-RU" sz="2400" dirty="0">
              <a:solidFill>
                <a:schemeClr val="accent5">
                  <a:lumMod val="50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957838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nodePh="1">
                                  <p:stCondLst>
                                    <p:cond delay="0"/>
                                  </p:stCondLst>
                                  <p:endCondLst>
                                    <p:cond evt="begin" delay="0">
                                      <p:tn val="5"/>
                                    </p:cond>
                                  </p:end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1" presetClass="entr" presetSubtype="1"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heel(1)">
                                      <p:cBhvr>
                                        <p:cTn id="14" dur="20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21" presetClass="entr" presetSubtype="1"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heel(1)">
                                      <p:cBhvr>
                                        <p:cTn id="19"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21B4E675-1C28-5E75-8705-DAB59AAD20D7}"/>
              </a:ext>
            </a:extLst>
          </p:cNvPr>
          <p:cNvSpPr/>
          <p:nvPr/>
        </p:nvSpPr>
        <p:spPr>
          <a:xfrm>
            <a:off x="586154" y="1034156"/>
            <a:ext cx="11019692" cy="3416320"/>
          </a:xfrm>
          <a:prstGeom prst="rect">
            <a:avLst/>
          </a:prstGeom>
        </p:spPr>
        <p:txBody>
          <a:bodyPr wrap="square">
            <a:spAutoFit/>
          </a:bodyPr>
          <a:lstStyle/>
          <a:p>
            <a:pPr algn="ctr"/>
            <a:r>
              <a:rPr lang="ru-RU" sz="2400" b="1" dirty="0">
                <a:latin typeface="Times New Roman" panose="02020603050405020304" pitchFamily="18" charset="0"/>
                <a:cs typeface="Times New Roman" panose="02020603050405020304" pitchFamily="18" charset="0"/>
              </a:rPr>
              <a:t>Имидж</a:t>
            </a:r>
            <a:r>
              <a:rPr lang="ru-RU" sz="2400" dirty="0">
                <a:latin typeface="Times New Roman" panose="02020603050405020304" pitchFamily="18" charset="0"/>
                <a:cs typeface="Times New Roman" panose="02020603050405020304" pitchFamily="18" charset="0"/>
              </a:rPr>
              <a:t> - </a:t>
            </a:r>
            <a:r>
              <a:rPr lang="uz-Cyrl-UZ" sz="2400" dirty="0">
                <a:latin typeface="Times New Roman" panose="02020603050405020304" pitchFamily="18" charset="0"/>
                <a:cs typeface="Times New Roman" panose="02020603050405020304" pitchFamily="18" charset="0"/>
              </a:rPr>
              <a:t>бу инсон ўз мақомига мувофиқ ўзини қандай тутиши кераклиги ҳақида жамоатчилик фикрида шаклланган ғоялар тўплами</a:t>
            </a:r>
            <a:r>
              <a:rPr lang="en-US" sz="2400" dirty="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a:p>
            <a:pPr algn="ctr"/>
            <a:endParaRPr lang="ru-RU" sz="2400" dirty="0">
              <a:latin typeface="Times New Roman" panose="02020603050405020304" pitchFamily="18" charset="0"/>
              <a:cs typeface="Times New Roman" panose="02020603050405020304" pitchFamily="18" charset="0"/>
            </a:endParaRPr>
          </a:p>
          <a:p>
            <a:pPr algn="ctr"/>
            <a:r>
              <a:rPr lang="ru-RU" sz="2400" b="1" dirty="0">
                <a:latin typeface="Times New Roman" panose="02020603050405020304" pitchFamily="18" charset="0"/>
                <a:cs typeface="Times New Roman" panose="02020603050405020304" pitchFamily="18" charset="0"/>
              </a:rPr>
              <a:t>Имидж</a:t>
            </a:r>
            <a:r>
              <a:rPr lang="uz-Cyrl-UZ" sz="2400" dirty="0">
                <a:latin typeface="Times New Roman" panose="02020603050405020304" pitchFamily="18" charset="0"/>
                <a:cs typeface="Times New Roman" panose="02020603050405020304" pitchFamily="18" charset="0"/>
              </a:rPr>
              <a:t> - бу ўйланган, стратегик жиҳатдан ишлаб чиқилган, мақсадли шаклланган ва ҳиссий жиҳатдан рангли тасвир бўлиб, унда кўплаб реал ва кутилган хусусиятлар мавжуд</a:t>
            </a:r>
            <a:r>
              <a:rPr lang="ru-RU" sz="2400" dirty="0">
                <a:latin typeface="Times New Roman" panose="02020603050405020304" pitchFamily="18" charset="0"/>
                <a:cs typeface="Times New Roman" panose="02020603050405020304" pitchFamily="18" charset="0"/>
              </a:rPr>
              <a:t>. </a:t>
            </a:r>
            <a:r>
              <a:rPr lang="uz-Cyrl-UZ" sz="2400" dirty="0">
                <a:latin typeface="Times New Roman" panose="02020603050405020304" pitchFamily="18" charset="0"/>
                <a:cs typeface="Times New Roman" panose="02020603050405020304" pitchFamily="18" charset="0"/>
              </a:rPr>
              <a:t>Шахс, ташкилот, миллат, мутахассис, менежер, сиёсатчи, ҳудуд, бренд </a:t>
            </a:r>
            <a:r>
              <a:rPr lang="uz-Cyrl-UZ" sz="2400" b="1" dirty="0">
                <a:latin typeface="Times New Roman" panose="02020603050405020304" pitchFamily="18" charset="0"/>
                <a:cs typeface="Times New Roman" panose="02020603050405020304" pitchFamily="18" charset="0"/>
              </a:rPr>
              <a:t>имиджи</a:t>
            </a:r>
            <a:r>
              <a:rPr lang="uz-Cyrl-UZ" sz="2400" dirty="0">
                <a:latin typeface="Times New Roman" panose="02020603050405020304" pitchFamily="18" charset="0"/>
                <a:cs typeface="Times New Roman" panose="02020603050405020304" pitchFamily="18" charset="0"/>
              </a:rPr>
              <a:t> мавжуд. </a:t>
            </a:r>
            <a:r>
              <a:rPr lang="uz-Cyrl-UZ" sz="2400" b="1" dirty="0">
                <a:latin typeface="Times New Roman" panose="02020603050405020304" pitchFamily="18" charset="0"/>
                <a:cs typeface="Times New Roman" panose="02020603050405020304" pitchFamily="18" charset="0"/>
              </a:rPr>
              <a:t>Имидж</a:t>
            </a:r>
            <a:r>
              <a:rPr lang="uz-Cyrl-UZ" sz="2400" dirty="0">
                <a:latin typeface="Times New Roman" panose="02020603050405020304" pitchFamily="18" charset="0"/>
                <a:cs typeface="Times New Roman" panose="02020603050405020304" pitchFamily="18" charset="0"/>
              </a:rPr>
              <a:t>нинг моҳияти ташқи кўриниш, услуб, шаклланган тасвир, реклама ғояси, ижтимоий стереотип, идрок, қўшимча қиймат каби асосий тушунчалар билан тўлдирилади, очилади ва тушунтирилади</a:t>
            </a:r>
            <a:r>
              <a:rPr lang="ru-RU" sz="2400" dirty="0">
                <a:latin typeface="Times New Roman" panose="02020603050405020304" pitchFamily="18" charset="0"/>
                <a:cs typeface="Times New Roman" panose="02020603050405020304" pitchFamily="18" charset="0"/>
              </a:rPr>
              <a:t>.</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2666956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020CF54-05E7-35C5-4F18-0BB69A78A65C}"/>
              </a:ext>
            </a:extLst>
          </p:cNvPr>
          <p:cNvSpPr txBox="1"/>
          <p:nvPr/>
        </p:nvSpPr>
        <p:spPr>
          <a:xfrm>
            <a:off x="914400" y="226086"/>
            <a:ext cx="10070123" cy="1384995"/>
          </a:xfrm>
          <a:prstGeom prst="rect">
            <a:avLst/>
          </a:prstGeom>
          <a:noFill/>
        </p:spPr>
        <p:txBody>
          <a:bodyPr wrap="square" rtlCol="0">
            <a:spAutoFit/>
          </a:bodyPr>
          <a:lstStyle/>
          <a:p>
            <a:pPr algn="ctr"/>
            <a:r>
              <a:rPr lang="uz-Cyrl-UZ" sz="2800" b="1" dirty="0">
                <a:solidFill>
                  <a:srgbClr val="002060"/>
                </a:solidFill>
                <a:latin typeface="Times New Roman" panose="02020603050405020304" pitchFamily="18" charset="0"/>
                <a:cs typeface="Times New Roman" panose="02020603050405020304" pitchFamily="18" charset="0"/>
              </a:rPr>
              <a:t>ТАШКИЛОТ ИМИДЖИНИНГ ТУРЛАРИ</a:t>
            </a:r>
            <a:endParaRPr lang="en-US" sz="2800" b="1" dirty="0">
              <a:solidFill>
                <a:srgbClr val="002060"/>
              </a:solidFill>
              <a:latin typeface="Times New Roman" panose="02020603050405020304" pitchFamily="18" charset="0"/>
              <a:cs typeface="Times New Roman" panose="02020603050405020304" pitchFamily="18" charset="0"/>
            </a:endParaRPr>
          </a:p>
          <a:p>
            <a:pPr algn="ctr"/>
            <a:r>
              <a:rPr lang="uz-Cyrl-UZ" sz="2800" b="1" dirty="0">
                <a:solidFill>
                  <a:srgbClr val="FF0000"/>
                </a:solidFill>
                <a:latin typeface="Times New Roman" panose="02020603050405020304" pitchFamily="18" charset="0"/>
                <a:cs typeface="Times New Roman" panose="02020603050405020304" pitchFamily="18" charset="0"/>
              </a:rPr>
              <a:t>Компаниянинг имиджлари одатда иккита омилга боғлиқ: ташқи ва ички.</a:t>
            </a:r>
          </a:p>
        </p:txBody>
      </p:sp>
      <p:sp>
        <p:nvSpPr>
          <p:cNvPr id="3" name="Скругленный прямоугольник 4">
            <a:extLst>
              <a:ext uri="{FF2B5EF4-FFF2-40B4-BE49-F238E27FC236}">
                <a16:creationId xmlns:a16="http://schemas.microsoft.com/office/drawing/2014/main" id="{7FCF7FA1-FF6A-B1B9-9242-82F478C9B9B9}"/>
              </a:ext>
            </a:extLst>
          </p:cNvPr>
          <p:cNvSpPr/>
          <p:nvPr/>
        </p:nvSpPr>
        <p:spPr>
          <a:xfrm>
            <a:off x="372960" y="1671396"/>
            <a:ext cx="5499093" cy="2937999"/>
          </a:xfrm>
          <a:prstGeom prst="roundRect">
            <a:avLst/>
          </a:prstGeom>
          <a:ln/>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b="1" dirty="0">
                <a:solidFill>
                  <a:schemeClr val="accent5">
                    <a:lumMod val="50000"/>
                  </a:schemeClr>
                </a:solidFill>
                <a:latin typeface="Times New Roman" panose="02020603050405020304" pitchFamily="18" charset="0"/>
                <a:cs typeface="Times New Roman" panose="02020603050405020304" pitchFamily="18" charset="0"/>
              </a:rPr>
              <a:t>Ташқи омиллар: </a:t>
            </a:r>
            <a:r>
              <a:rPr lang="uz-Cyrl-UZ" sz="2400" dirty="0">
                <a:solidFill>
                  <a:schemeClr val="accent5">
                    <a:lumMod val="50000"/>
                  </a:schemeClr>
                </a:solidFill>
                <a:latin typeface="Times New Roman" panose="02020603050405020304" pitchFamily="18" charset="0"/>
                <a:cs typeface="Times New Roman" panose="02020603050405020304" pitchFamily="18" charset="0"/>
              </a:rPr>
              <a:t>кўрсатмалар ва корпоратив идентификация, сифатли маҳсулот, реклама креативлари - бизнеснинг ташқи таркибий қисмлари билан ўзаро таъсир ва алоқага таъсир қиладиган барча нарсалар.</a:t>
            </a:r>
          </a:p>
        </p:txBody>
      </p:sp>
      <p:sp>
        <p:nvSpPr>
          <p:cNvPr id="4" name="Скругленный прямоугольник 8">
            <a:extLst>
              <a:ext uri="{FF2B5EF4-FFF2-40B4-BE49-F238E27FC236}">
                <a16:creationId xmlns:a16="http://schemas.microsoft.com/office/drawing/2014/main" id="{A96FACDB-CA81-C247-6F2E-792FFFC00F86}"/>
              </a:ext>
            </a:extLst>
          </p:cNvPr>
          <p:cNvSpPr/>
          <p:nvPr/>
        </p:nvSpPr>
        <p:spPr>
          <a:xfrm>
            <a:off x="6047232" y="1671396"/>
            <a:ext cx="5486018" cy="2937999"/>
          </a:xfrm>
          <a:prstGeom prst="roundRect">
            <a:avLst/>
          </a:prstGeom>
          <a:ln/>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b="1" dirty="0">
                <a:solidFill>
                  <a:schemeClr val="accent5">
                    <a:lumMod val="50000"/>
                  </a:schemeClr>
                </a:solidFill>
                <a:latin typeface="Times New Roman" panose="02020603050405020304" pitchFamily="18" charset="0"/>
                <a:cs typeface="Times New Roman" panose="02020603050405020304" pitchFamily="18" charset="0"/>
              </a:rPr>
              <a:t>Ички омиллар: </a:t>
            </a:r>
            <a:r>
              <a:rPr lang="uz-Cyrl-UZ" sz="2400" dirty="0">
                <a:solidFill>
                  <a:schemeClr val="accent5">
                    <a:lumMod val="50000"/>
                  </a:schemeClr>
                </a:solidFill>
                <a:latin typeface="Times New Roman" panose="02020603050405020304" pitchFamily="18" charset="0"/>
                <a:cs typeface="Times New Roman" panose="02020603050405020304" pitchFamily="18" charset="0"/>
              </a:rPr>
              <a:t>компания ичидаги маданият, менежернинг таассуротлари, ходимларнинг имиджи, корпоратив ўзига хослик ва маданиятнинг ҳар қандай жиҳатлари - компания ичида содир бўладиган барча нарсалар.</a:t>
            </a:r>
          </a:p>
        </p:txBody>
      </p:sp>
    </p:spTree>
    <p:extLst>
      <p:ext uri="{BB962C8B-B14F-4D97-AF65-F5344CB8AC3E}">
        <p14:creationId xmlns:p14="http://schemas.microsoft.com/office/powerpoint/2010/main" val="37340219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1)">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a:extLst>
              <a:ext uri="{FF2B5EF4-FFF2-40B4-BE49-F238E27FC236}">
                <a16:creationId xmlns:a16="http://schemas.microsoft.com/office/drawing/2014/main" id="{59B3CA89-FA3C-EF68-E3F9-85810CA73632}"/>
              </a:ext>
            </a:extLst>
          </p:cNvPr>
          <p:cNvSpPr txBox="1">
            <a:spLocks/>
          </p:cNvSpPr>
          <p:nvPr/>
        </p:nvSpPr>
        <p:spPr>
          <a:xfrm>
            <a:off x="519801" y="246185"/>
            <a:ext cx="11152398" cy="947802"/>
          </a:xfrm>
          <a:prstGeom prst="rect">
            <a:avLst/>
          </a:prstGeom>
          <a:solidFill>
            <a:schemeClr val="tx2">
              <a:lumMod val="20000"/>
              <a:lumOff val="80000"/>
            </a:schemeClr>
          </a:solidFill>
          <a:ln>
            <a:solidFill>
              <a:schemeClr val="tx2">
                <a:lumMod val="20000"/>
                <a:lumOff val="80000"/>
              </a:schemeClr>
            </a:solidFill>
          </a:ln>
          <a:effectLst>
            <a:outerShdw blurRad="50800" dist="38100" dir="2700000" algn="tl" rotWithShape="0">
              <a:prstClr val="black">
                <a:alpha val="40000"/>
              </a:prstClr>
            </a:outerShdw>
          </a:effectLst>
          <a:scene3d>
            <a:camera prst="orthographicFront"/>
            <a:lightRig rig="threePt" dir="t"/>
          </a:scene3d>
          <a:sp3d>
            <a:bevelT/>
          </a:sp3d>
        </p:spPr>
        <p:txBody>
          <a:bodyPr vert="horz" lIns="91440" tIns="45720" rIns="91440" bIns="45720" rtlCol="0" anchor="ctr">
            <a:normAutofit fontScale="90000"/>
          </a:bodyPr>
          <a:lstStyle>
            <a:lvl1pPr algn="l" defTabSz="914377"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ru-RU" sz="2600" b="1" dirty="0">
                <a:solidFill>
                  <a:srgbClr val="0B375A"/>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КОМПАНИЯНИНГ ИМИДЖИНИ ҚАНДАЙ БОШҚАРИШ КЕРАК?</a:t>
            </a:r>
            <a:endParaRPr lang="en-US" sz="2600" b="1" dirty="0">
              <a:solidFill>
                <a:srgbClr val="0B375A"/>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algn="ctr"/>
            <a:r>
              <a:rPr lang="uz-Cyrl-UZ" sz="2800" dirty="0">
                <a:latin typeface="Times New Roman" panose="02020603050405020304" pitchFamily="18" charset="0"/>
                <a:cs typeface="Times New Roman" panose="02020603050405020304" pitchFamily="18" charset="0"/>
              </a:rPr>
              <a:t>Ташкилот ҳақидаги имиджни қуйидаги усуллар билан бошқаришингиз мумкин:</a:t>
            </a:r>
          </a:p>
        </p:txBody>
      </p:sp>
      <p:sp>
        <p:nvSpPr>
          <p:cNvPr id="3" name="Скругленный прямоугольник 4">
            <a:extLst>
              <a:ext uri="{FF2B5EF4-FFF2-40B4-BE49-F238E27FC236}">
                <a16:creationId xmlns:a16="http://schemas.microsoft.com/office/drawing/2014/main" id="{3E9BD3D4-1425-6843-DE1D-74278B6AEF56}"/>
              </a:ext>
            </a:extLst>
          </p:cNvPr>
          <p:cNvSpPr/>
          <p:nvPr/>
        </p:nvSpPr>
        <p:spPr>
          <a:xfrm>
            <a:off x="1160585" y="1338198"/>
            <a:ext cx="10163907" cy="514048"/>
          </a:xfrm>
          <a:prstGeom prst="roundRect">
            <a:avLst/>
          </a:prstGeom>
          <a:ln/>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dirty="0">
                <a:solidFill>
                  <a:schemeClr val="accent5">
                    <a:lumMod val="50000"/>
                  </a:schemeClr>
                </a:solidFill>
                <a:latin typeface="Times New Roman" panose="02020603050405020304" pitchFamily="18" charset="0"/>
                <a:cs typeface="Times New Roman" panose="02020603050405020304" pitchFamily="18" charset="0"/>
              </a:rPr>
              <a:t>Мақсадли аудитория билан энг содиқ алоқаларни ўрнатинг;</a:t>
            </a:r>
          </a:p>
        </p:txBody>
      </p:sp>
      <p:sp>
        <p:nvSpPr>
          <p:cNvPr id="6" name="Скругленный прямоугольник 4">
            <a:extLst>
              <a:ext uri="{FF2B5EF4-FFF2-40B4-BE49-F238E27FC236}">
                <a16:creationId xmlns:a16="http://schemas.microsoft.com/office/drawing/2014/main" id="{0703CC93-DBCC-AC4A-AA69-EEE95A53BFC5}"/>
              </a:ext>
            </a:extLst>
          </p:cNvPr>
          <p:cNvSpPr/>
          <p:nvPr/>
        </p:nvSpPr>
        <p:spPr>
          <a:xfrm>
            <a:off x="1160585" y="1998435"/>
            <a:ext cx="10163907" cy="514048"/>
          </a:xfrm>
          <a:prstGeom prst="roundRect">
            <a:avLst/>
          </a:prstGeom>
          <a:ln/>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dirty="0">
                <a:solidFill>
                  <a:schemeClr val="accent5">
                    <a:lumMod val="50000"/>
                  </a:schemeClr>
                </a:solidFill>
                <a:latin typeface="Times New Roman" panose="02020603050405020304" pitchFamily="18" charset="0"/>
                <a:cs typeface="Times New Roman" panose="02020603050405020304" pitchFamily="18" charset="0"/>
              </a:rPr>
              <a:t>Маҳсулот сифатини таъминлаш</a:t>
            </a:r>
            <a:r>
              <a:rPr lang="ru-RU" sz="2400" dirty="0">
                <a:solidFill>
                  <a:schemeClr val="accent5">
                    <a:lumMod val="50000"/>
                  </a:schemeClr>
                </a:solidFill>
                <a:latin typeface="Times New Roman" panose="02020603050405020304" pitchFamily="18" charset="0"/>
                <a:cs typeface="Times New Roman" panose="02020603050405020304" pitchFamily="18" charset="0"/>
              </a:rPr>
              <a:t>;</a:t>
            </a:r>
            <a:endParaRPr lang="uz-Cyrl-UZ" sz="2400" dirty="0">
              <a:solidFill>
                <a:schemeClr val="accent5">
                  <a:lumMod val="50000"/>
                </a:schemeClr>
              </a:solidFill>
              <a:latin typeface="Times New Roman" panose="02020603050405020304" pitchFamily="18" charset="0"/>
              <a:cs typeface="Times New Roman" panose="02020603050405020304" pitchFamily="18" charset="0"/>
            </a:endParaRPr>
          </a:p>
        </p:txBody>
      </p:sp>
      <p:sp>
        <p:nvSpPr>
          <p:cNvPr id="2" name="Скругленный прямоугольник 4">
            <a:extLst>
              <a:ext uri="{FF2B5EF4-FFF2-40B4-BE49-F238E27FC236}">
                <a16:creationId xmlns:a16="http://schemas.microsoft.com/office/drawing/2014/main" id="{7F6E84A5-BE9C-1998-D597-BEEC9FC155A4}"/>
              </a:ext>
            </a:extLst>
          </p:cNvPr>
          <p:cNvSpPr/>
          <p:nvPr/>
        </p:nvSpPr>
        <p:spPr>
          <a:xfrm>
            <a:off x="1160585" y="2639473"/>
            <a:ext cx="10163907" cy="514048"/>
          </a:xfrm>
          <a:prstGeom prst="roundRect">
            <a:avLst/>
          </a:prstGeom>
          <a:ln/>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dirty="0">
                <a:solidFill>
                  <a:schemeClr val="accent5">
                    <a:lumMod val="50000"/>
                  </a:schemeClr>
                </a:solidFill>
                <a:latin typeface="Times New Roman" panose="02020603050405020304" pitchFamily="18" charset="0"/>
                <a:cs typeface="Times New Roman" panose="02020603050405020304" pitchFamily="18" charset="0"/>
              </a:rPr>
              <a:t>Етказиб берувчилар билан содиқ муносабатларни ўрнатинг</a:t>
            </a:r>
            <a:r>
              <a:rPr lang="ru-RU" sz="2400" dirty="0">
                <a:solidFill>
                  <a:schemeClr val="accent5">
                    <a:lumMod val="50000"/>
                  </a:schemeClr>
                </a:solidFill>
                <a:latin typeface="Times New Roman" panose="02020603050405020304" pitchFamily="18" charset="0"/>
                <a:cs typeface="Times New Roman" panose="02020603050405020304" pitchFamily="18" charset="0"/>
              </a:rPr>
              <a:t>;</a:t>
            </a:r>
            <a:endParaRPr lang="uz-Cyrl-UZ" sz="2400" dirty="0">
              <a:solidFill>
                <a:schemeClr val="accent5">
                  <a:lumMod val="50000"/>
                </a:schemeClr>
              </a:solidFill>
              <a:latin typeface="Times New Roman" panose="02020603050405020304" pitchFamily="18" charset="0"/>
              <a:cs typeface="Times New Roman" panose="02020603050405020304" pitchFamily="18" charset="0"/>
            </a:endParaRPr>
          </a:p>
        </p:txBody>
      </p:sp>
      <p:sp>
        <p:nvSpPr>
          <p:cNvPr id="9" name="Скругленный прямоугольник 4">
            <a:extLst>
              <a:ext uri="{FF2B5EF4-FFF2-40B4-BE49-F238E27FC236}">
                <a16:creationId xmlns:a16="http://schemas.microsoft.com/office/drawing/2014/main" id="{21816C1F-372C-6A85-DE22-C664DC17E5A8}"/>
              </a:ext>
            </a:extLst>
          </p:cNvPr>
          <p:cNvSpPr/>
          <p:nvPr/>
        </p:nvSpPr>
        <p:spPr>
          <a:xfrm>
            <a:off x="519801" y="3303970"/>
            <a:ext cx="11152397" cy="770346"/>
          </a:xfrm>
          <a:prstGeom prst="roundRect">
            <a:avLst/>
          </a:prstGeom>
          <a:ln/>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dirty="0">
                <a:solidFill>
                  <a:schemeClr val="accent5">
                    <a:lumMod val="50000"/>
                  </a:schemeClr>
                </a:solidFill>
                <a:latin typeface="Times New Roman" panose="02020603050405020304" pitchFamily="18" charset="0"/>
                <a:cs typeface="Times New Roman" panose="02020603050405020304" pitchFamily="18" charset="0"/>
              </a:rPr>
              <a:t>Ҳамкорлар, шу жумладан мижозлар, етказиб берувчилар, ҳомийлар ва пудратчилар олдидаги мажбуриятларни ҳар доим бажаринг</a:t>
            </a:r>
            <a:r>
              <a:rPr lang="ru-RU" sz="2400" dirty="0">
                <a:solidFill>
                  <a:schemeClr val="accent5">
                    <a:lumMod val="50000"/>
                  </a:schemeClr>
                </a:solidFill>
                <a:latin typeface="Times New Roman" panose="02020603050405020304" pitchFamily="18" charset="0"/>
                <a:cs typeface="Times New Roman" panose="02020603050405020304" pitchFamily="18" charset="0"/>
              </a:rPr>
              <a:t>.</a:t>
            </a:r>
          </a:p>
        </p:txBody>
      </p:sp>
      <p:sp>
        <p:nvSpPr>
          <p:cNvPr id="11" name="TextBox 10">
            <a:extLst>
              <a:ext uri="{FF2B5EF4-FFF2-40B4-BE49-F238E27FC236}">
                <a16:creationId xmlns:a16="http://schemas.microsoft.com/office/drawing/2014/main" id="{CB88244C-006C-137F-9D6E-092C554B61A9}"/>
              </a:ext>
            </a:extLst>
          </p:cNvPr>
          <p:cNvSpPr txBox="1"/>
          <p:nvPr/>
        </p:nvSpPr>
        <p:spPr>
          <a:xfrm>
            <a:off x="519801" y="4503414"/>
            <a:ext cx="8553861" cy="1938992"/>
          </a:xfrm>
          <a:prstGeom prst="rect">
            <a:avLst/>
          </a:prstGeom>
          <a:noFill/>
        </p:spPr>
        <p:txBody>
          <a:bodyPr wrap="square">
            <a:spAutoFit/>
          </a:bodyPr>
          <a:lstStyle/>
          <a:p>
            <a:pPr algn="ctr"/>
            <a:r>
              <a:rPr lang="uz-Cyrl-UZ" sz="2400" dirty="0">
                <a:solidFill>
                  <a:schemeClr val="accent5">
                    <a:lumMod val="50000"/>
                  </a:schemeClr>
                </a:solidFill>
                <a:latin typeface="Times New Roman" panose="02020603050405020304" pitchFamily="18" charset="0"/>
                <a:cs typeface="Times New Roman" panose="02020603050405020304" pitchFamily="18" charset="0"/>
              </a:rPr>
              <a:t>Компаниянинг имиджларини бошқариш мақсадли аудитория орасида бренд ёки компаниянинг афзалликларини мунтазам равишда мустаҳкамлашдан иборат. Ҳар бир компания бунинг учун нафақат узоқ муддатли, балки қисқа муддатли ҳам ўз бизнес мақсадларини ишлаб чиқади.</a:t>
            </a:r>
          </a:p>
        </p:txBody>
      </p:sp>
    </p:spTree>
    <p:extLst>
      <p:ext uri="{BB962C8B-B14F-4D97-AF65-F5344CB8AC3E}">
        <p14:creationId xmlns:p14="http://schemas.microsoft.com/office/powerpoint/2010/main" val="9857757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heel(1)">
                                      <p:cBhvr>
                                        <p:cTn id="12" dur="20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wheel(1)">
                                      <p:cBhvr>
                                        <p:cTn id="17" dur="20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wheel(1)">
                                      <p:cBhvr>
                                        <p:cTn id="22"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2" grpId="0" animBg="1"/>
      <p:bldP spid="9"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C19E1AE-0307-F6FB-6C6A-A32811AF5ABB}"/>
              </a:ext>
            </a:extLst>
          </p:cNvPr>
          <p:cNvSpPr txBox="1">
            <a:spLocks/>
          </p:cNvSpPr>
          <p:nvPr/>
        </p:nvSpPr>
        <p:spPr>
          <a:xfrm>
            <a:off x="838199" y="95721"/>
            <a:ext cx="10515600" cy="566184"/>
          </a:xfrm>
          <a:prstGeom prst="rect">
            <a:avLst/>
          </a:prstGeom>
          <a:solidFill>
            <a:schemeClr val="tx2">
              <a:lumMod val="20000"/>
              <a:lumOff val="80000"/>
            </a:schemeClr>
          </a:solidFill>
          <a:ln>
            <a:solidFill>
              <a:schemeClr val="tx2">
                <a:lumMod val="20000"/>
                <a:lumOff val="80000"/>
              </a:schemeClr>
            </a:solidFill>
          </a:ln>
          <a:effectLst>
            <a:outerShdw blurRad="50800" dist="38100" dir="2700000" algn="tl" rotWithShape="0">
              <a:prstClr val="black">
                <a:alpha val="40000"/>
              </a:prstClr>
            </a:outerShdw>
          </a:effectLst>
          <a:scene3d>
            <a:camera prst="orthographicFront"/>
            <a:lightRig rig="threePt" dir="t"/>
          </a:scene3d>
          <a:sp3d>
            <a:bevelT/>
          </a:sp3d>
        </p:spPr>
        <p:txBody>
          <a:bodyPr vert="horz" lIns="91440" tIns="45720" rIns="91440" bIns="45720" rtlCol="0" anchor="b">
            <a:normAutofit fontScale="97500"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ru-RU" sz="3600" b="1">
                <a:solidFill>
                  <a:srgbClr val="0B375A"/>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МАҚСАД - БУ ВОСИТА</a:t>
            </a:r>
            <a:endParaRPr lang="ru-RU" sz="3600" b="1" dirty="0">
              <a:solidFill>
                <a:srgbClr val="0B375A"/>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Скругленный прямоугольник 4">
            <a:extLst>
              <a:ext uri="{FF2B5EF4-FFF2-40B4-BE49-F238E27FC236}">
                <a16:creationId xmlns:a16="http://schemas.microsoft.com/office/drawing/2014/main" id="{D74DB2A0-9721-419F-46C2-03E316809463}"/>
              </a:ext>
            </a:extLst>
          </p:cNvPr>
          <p:cNvSpPr/>
          <p:nvPr/>
        </p:nvSpPr>
        <p:spPr>
          <a:xfrm>
            <a:off x="539263" y="5421626"/>
            <a:ext cx="6600091" cy="1127052"/>
          </a:xfrm>
          <a:prstGeom prst="roundRect">
            <a:avLst/>
          </a:prstGeom>
          <a:solidFill>
            <a:schemeClr val="accent1">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200" b="1" dirty="0">
                <a:solidFill>
                  <a:schemeClr val="bg1"/>
                </a:solidFill>
                <a:latin typeface="Times New Roman" panose="02020603050405020304" pitchFamily="18" charset="0"/>
                <a:cs typeface="Times New Roman" panose="02020603050405020304" pitchFamily="18" charset="0"/>
              </a:rPr>
              <a:t>Ходимлар томонидан қабул қилинади ва уларга эришиш учун ишлашга тайёр;</a:t>
            </a:r>
          </a:p>
        </p:txBody>
      </p:sp>
      <p:sp>
        <p:nvSpPr>
          <p:cNvPr id="4" name="Скругленный прямоугольник 5">
            <a:extLst>
              <a:ext uri="{FF2B5EF4-FFF2-40B4-BE49-F238E27FC236}">
                <a16:creationId xmlns:a16="http://schemas.microsoft.com/office/drawing/2014/main" id="{EE9305A6-2BAC-DD0B-7A76-9E479956911A}"/>
              </a:ext>
            </a:extLst>
          </p:cNvPr>
          <p:cNvSpPr/>
          <p:nvPr/>
        </p:nvSpPr>
        <p:spPr>
          <a:xfrm>
            <a:off x="7676704" y="2705965"/>
            <a:ext cx="3976033" cy="1127052"/>
          </a:xfrm>
          <a:prstGeom prst="roundRect">
            <a:avLst/>
          </a:prstGeom>
          <a:solidFill>
            <a:schemeClr val="accent1">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200" b="1" dirty="0">
                <a:solidFill>
                  <a:schemeClr val="bg1"/>
                </a:solidFill>
                <a:latin typeface="Times New Roman" panose="02020603050405020304" pitchFamily="18" charset="0"/>
                <a:cs typeface="Times New Roman" panose="02020603050405020304" pitchFamily="18" charset="0"/>
              </a:rPr>
              <a:t>Ходимларга етказилади ва уларга маълум қилинади;</a:t>
            </a:r>
          </a:p>
        </p:txBody>
      </p:sp>
      <p:sp>
        <p:nvSpPr>
          <p:cNvPr id="5" name="Скругленный прямоугольник 6">
            <a:extLst>
              <a:ext uri="{FF2B5EF4-FFF2-40B4-BE49-F238E27FC236}">
                <a16:creationId xmlns:a16="http://schemas.microsoft.com/office/drawing/2014/main" id="{22C5E879-18B0-F0EE-2D90-978CBDDCD91F}"/>
              </a:ext>
            </a:extLst>
          </p:cNvPr>
          <p:cNvSpPr/>
          <p:nvPr/>
        </p:nvSpPr>
        <p:spPr>
          <a:xfrm>
            <a:off x="7676705" y="970239"/>
            <a:ext cx="3976032" cy="1127052"/>
          </a:xfrm>
          <a:prstGeom prst="roundRect">
            <a:avLst/>
          </a:prstGeom>
          <a:solidFill>
            <a:schemeClr val="accent1">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200" b="1" dirty="0">
                <a:solidFill>
                  <a:schemeClr val="bg1"/>
                </a:solidFill>
                <a:latin typeface="Times New Roman" panose="02020603050405020304" pitchFamily="18" charset="0"/>
                <a:cs typeface="Times New Roman" panose="02020603050405020304" pitchFamily="18" charset="0"/>
              </a:rPr>
              <a:t>Аниқ белгиланган ва ифодаланган;</a:t>
            </a:r>
          </a:p>
        </p:txBody>
      </p:sp>
      <p:sp>
        <p:nvSpPr>
          <p:cNvPr id="6" name="Скругленный прямоугольник 7">
            <a:extLst>
              <a:ext uri="{FF2B5EF4-FFF2-40B4-BE49-F238E27FC236}">
                <a16:creationId xmlns:a16="http://schemas.microsoft.com/office/drawing/2014/main" id="{BE4F5584-7845-BCFC-292D-8B026FF1863D}"/>
              </a:ext>
            </a:extLst>
          </p:cNvPr>
          <p:cNvSpPr/>
          <p:nvPr/>
        </p:nvSpPr>
        <p:spPr>
          <a:xfrm>
            <a:off x="539263" y="842643"/>
            <a:ext cx="4394243" cy="1648047"/>
          </a:xfrm>
          <a:prstGeom prst="roundRect">
            <a:avLst/>
          </a:prstGeom>
          <a:solidFill>
            <a:schemeClr val="accent1">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200" b="1" dirty="0">
                <a:solidFill>
                  <a:schemeClr val="bg1"/>
                </a:solidFill>
                <a:latin typeface="Times New Roman" panose="02020603050405020304" pitchFamily="18" charset="0"/>
                <a:cs typeface="Times New Roman" panose="02020603050405020304" pitchFamily="18" charset="0"/>
              </a:rPr>
              <a:t>Ташкилий ривожланиш мақсадлари стратегик бошқарув воситасига айланади</a:t>
            </a:r>
          </a:p>
        </p:txBody>
      </p:sp>
      <p:sp>
        <p:nvSpPr>
          <p:cNvPr id="7" name="Скругленный прямоугольник 8">
            <a:extLst>
              <a:ext uri="{FF2B5EF4-FFF2-40B4-BE49-F238E27FC236}">
                <a16:creationId xmlns:a16="http://schemas.microsoft.com/office/drawing/2014/main" id="{97152B90-A08F-CED7-239F-9E3F89B2858A}"/>
              </a:ext>
            </a:extLst>
          </p:cNvPr>
          <p:cNvSpPr/>
          <p:nvPr/>
        </p:nvSpPr>
        <p:spPr>
          <a:xfrm>
            <a:off x="539263" y="2955832"/>
            <a:ext cx="4139051" cy="691116"/>
          </a:xfrm>
          <a:prstGeom prst="roundRect">
            <a:avLst/>
          </a:prstGeom>
          <a:solidFill>
            <a:schemeClr val="accent1">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200" b="1" dirty="0">
                <a:solidFill>
                  <a:schemeClr val="bg1"/>
                </a:solidFill>
                <a:latin typeface="Times New Roman" panose="02020603050405020304" pitchFamily="18" charset="0"/>
                <a:cs typeface="Times New Roman" panose="02020603050405020304" pitchFamily="18" charset="0"/>
              </a:rPr>
              <a:t>Шундагина, қачон улар:</a:t>
            </a:r>
          </a:p>
        </p:txBody>
      </p:sp>
      <p:cxnSp>
        <p:nvCxnSpPr>
          <p:cNvPr id="8" name="Прямая со стрелкой 7">
            <a:extLst>
              <a:ext uri="{FF2B5EF4-FFF2-40B4-BE49-F238E27FC236}">
                <a16:creationId xmlns:a16="http://schemas.microsoft.com/office/drawing/2014/main" id="{39D2C8A4-F17B-89A2-6D5D-E17078AD41B5}"/>
              </a:ext>
            </a:extLst>
          </p:cNvPr>
          <p:cNvCxnSpPr>
            <a:cxnSpLocks/>
            <a:stCxn id="6" idx="2"/>
            <a:endCxn id="7" idx="0"/>
          </p:cNvCxnSpPr>
          <p:nvPr/>
        </p:nvCxnSpPr>
        <p:spPr>
          <a:xfrm flipH="1">
            <a:off x="2608789" y="2490690"/>
            <a:ext cx="127596" cy="465142"/>
          </a:xfrm>
          <a:prstGeom prst="straightConnector1">
            <a:avLst/>
          </a:prstGeom>
          <a:ln w="57150">
            <a:prstDash val="lgDash"/>
            <a:tailEnd type="arrow"/>
          </a:ln>
        </p:spPr>
        <p:style>
          <a:lnRef idx="1">
            <a:schemeClr val="accent1"/>
          </a:lnRef>
          <a:fillRef idx="0">
            <a:schemeClr val="accent1"/>
          </a:fillRef>
          <a:effectRef idx="0">
            <a:schemeClr val="accent1"/>
          </a:effectRef>
          <a:fontRef idx="minor">
            <a:schemeClr val="tx1"/>
          </a:fontRef>
        </p:style>
      </p:cxnSp>
      <p:cxnSp>
        <p:nvCxnSpPr>
          <p:cNvPr id="9" name="Прямая со стрелкой 8">
            <a:extLst>
              <a:ext uri="{FF2B5EF4-FFF2-40B4-BE49-F238E27FC236}">
                <a16:creationId xmlns:a16="http://schemas.microsoft.com/office/drawing/2014/main" id="{93B37EFF-8918-F0CE-7C7D-CE79C1742179}"/>
              </a:ext>
            </a:extLst>
          </p:cNvPr>
          <p:cNvCxnSpPr>
            <a:cxnSpLocks/>
            <a:stCxn id="7" idx="3"/>
            <a:endCxn id="5" idx="1"/>
          </p:cNvCxnSpPr>
          <p:nvPr/>
        </p:nvCxnSpPr>
        <p:spPr>
          <a:xfrm flipV="1">
            <a:off x="4678314" y="1533765"/>
            <a:ext cx="2998391" cy="1767625"/>
          </a:xfrm>
          <a:prstGeom prst="straightConnector1">
            <a:avLst/>
          </a:prstGeom>
          <a:ln w="57150">
            <a:prstDash val="lgDash"/>
            <a:tailEnd type="arrow"/>
          </a:ln>
        </p:spPr>
        <p:style>
          <a:lnRef idx="1">
            <a:schemeClr val="accent1"/>
          </a:lnRef>
          <a:fillRef idx="0">
            <a:schemeClr val="accent1"/>
          </a:fillRef>
          <a:effectRef idx="0">
            <a:schemeClr val="accent1"/>
          </a:effectRef>
          <a:fontRef idx="minor">
            <a:schemeClr val="tx1"/>
          </a:fontRef>
        </p:style>
      </p:cxnSp>
      <p:cxnSp>
        <p:nvCxnSpPr>
          <p:cNvPr id="10" name="Прямая со стрелкой 9">
            <a:extLst>
              <a:ext uri="{FF2B5EF4-FFF2-40B4-BE49-F238E27FC236}">
                <a16:creationId xmlns:a16="http://schemas.microsoft.com/office/drawing/2014/main" id="{7BECF9D9-A337-F3BC-8F32-3B2C428F0CF5}"/>
              </a:ext>
            </a:extLst>
          </p:cNvPr>
          <p:cNvCxnSpPr>
            <a:cxnSpLocks/>
            <a:stCxn id="7" idx="3"/>
            <a:endCxn id="4" idx="1"/>
          </p:cNvCxnSpPr>
          <p:nvPr/>
        </p:nvCxnSpPr>
        <p:spPr>
          <a:xfrm flipV="1">
            <a:off x="4678314" y="3269491"/>
            <a:ext cx="2998390" cy="31899"/>
          </a:xfrm>
          <a:prstGeom prst="straightConnector1">
            <a:avLst/>
          </a:prstGeom>
          <a:ln w="57150">
            <a:prstDash val="lgDash"/>
            <a:tailEnd type="arrow"/>
          </a:ln>
        </p:spPr>
        <p:style>
          <a:lnRef idx="1">
            <a:schemeClr val="accent1"/>
          </a:lnRef>
          <a:fillRef idx="0">
            <a:schemeClr val="accent1"/>
          </a:fillRef>
          <a:effectRef idx="0">
            <a:schemeClr val="accent1"/>
          </a:effectRef>
          <a:fontRef idx="minor">
            <a:schemeClr val="tx1"/>
          </a:fontRef>
        </p:style>
      </p:cxnSp>
      <p:cxnSp>
        <p:nvCxnSpPr>
          <p:cNvPr id="11" name="Соединительная линия уступом 20">
            <a:extLst>
              <a:ext uri="{FF2B5EF4-FFF2-40B4-BE49-F238E27FC236}">
                <a16:creationId xmlns:a16="http://schemas.microsoft.com/office/drawing/2014/main" id="{901E97EB-2493-CC83-EDBB-073F8399FDE2}"/>
              </a:ext>
            </a:extLst>
          </p:cNvPr>
          <p:cNvCxnSpPr>
            <a:cxnSpLocks/>
            <a:endCxn id="3" idx="0"/>
          </p:cNvCxnSpPr>
          <p:nvPr/>
        </p:nvCxnSpPr>
        <p:spPr>
          <a:xfrm rot="5400000">
            <a:off x="3198695" y="3942003"/>
            <a:ext cx="2120237" cy="839008"/>
          </a:xfrm>
          <a:prstGeom prst="bentConnector3">
            <a:avLst/>
          </a:prstGeom>
          <a:ln w="57150">
            <a:prstDash val="lgDash"/>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593285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1000"/>
                                        <p:tgtEl>
                                          <p:spTgt spid="6"/>
                                        </p:tgtEl>
                                      </p:cBhvr>
                                    </p:animEffect>
                                    <p:anim calcmode="lin" valueType="num">
                                      <p:cBhvr>
                                        <p:cTn id="12" dur="1000" fill="hold"/>
                                        <p:tgtEl>
                                          <p:spTgt spid="6"/>
                                        </p:tgtEl>
                                        <p:attrNameLst>
                                          <p:attrName>ppt_x</p:attrName>
                                        </p:attrNameLst>
                                      </p:cBhvr>
                                      <p:tavLst>
                                        <p:tav tm="0">
                                          <p:val>
                                            <p:strVal val="#ppt_x"/>
                                          </p:val>
                                        </p:tav>
                                        <p:tav tm="100000">
                                          <p:val>
                                            <p:strVal val="#ppt_x"/>
                                          </p:val>
                                        </p:tav>
                                      </p:tavLst>
                                    </p:anim>
                                    <p:anim calcmode="lin" valueType="num">
                                      <p:cBhvr>
                                        <p:cTn id="1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wipe(down)">
                                      <p:cBhvr>
                                        <p:cTn id="18" dur="5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1000"/>
                                        <p:tgtEl>
                                          <p:spTgt spid="7"/>
                                        </p:tgtEl>
                                      </p:cBhvr>
                                    </p:animEffect>
                                    <p:anim calcmode="lin" valueType="num">
                                      <p:cBhvr>
                                        <p:cTn id="24" dur="1000" fill="hold"/>
                                        <p:tgtEl>
                                          <p:spTgt spid="7"/>
                                        </p:tgtEl>
                                        <p:attrNameLst>
                                          <p:attrName>ppt_x</p:attrName>
                                        </p:attrNameLst>
                                      </p:cBhvr>
                                      <p:tavLst>
                                        <p:tav tm="0">
                                          <p:val>
                                            <p:strVal val="#ppt_x"/>
                                          </p:val>
                                        </p:tav>
                                        <p:tav tm="100000">
                                          <p:val>
                                            <p:strVal val="#ppt_x"/>
                                          </p:val>
                                        </p:tav>
                                      </p:tavLst>
                                    </p:anim>
                                    <p:anim calcmode="lin" valueType="num">
                                      <p:cBhvr>
                                        <p:cTn id="25"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2" presetClass="entr" presetSubtype="4" fill="hold" nodeType="click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wipe(down)">
                                      <p:cBhvr>
                                        <p:cTn id="30" dur="500"/>
                                        <p:tgtEl>
                                          <p:spTgt spid="9"/>
                                        </p:tgtEl>
                                      </p:cBhvr>
                                    </p:animEffect>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fade">
                                      <p:cBhvr>
                                        <p:cTn id="35" dur="1000"/>
                                        <p:tgtEl>
                                          <p:spTgt spid="5"/>
                                        </p:tgtEl>
                                      </p:cBhvr>
                                    </p:animEffect>
                                    <p:anim calcmode="lin" valueType="num">
                                      <p:cBhvr>
                                        <p:cTn id="36" dur="1000" fill="hold"/>
                                        <p:tgtEl>
                                          <p:spTgt spid="5"/>
                                        </p:tgtEl>
                                        <p:attrNameLst>
                                          <p:attrName>ppt_x</p:attrName>
                                        </p:attrNameLst>
                                      </p:cBhvr>
                                      <p:tavLst>
                                        <p:tav tm="0">
                                          <p:val>
                                            <p:strVal val="#ppt_x"/>
                                          </p:val>
                                        </p:tav>
                                        <p:tav tm="100000">
                                          <p:val>
                                            <p:strVal val="#ppt_x"/>
                                          </p:val>
                                        </p:tav>
                                      </p:tavLst>
                                    </p:anim>
                                    <p:anim calcmode="lin" valueType="num">
                                      <p:cBhvr>
                                        <p:cTn id="37"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nodeType="click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wipe(down)">
                                      <p:cBhvr>
                                        <p:cTn id="42" dur="500"/>
                                        <p:tgtEl>
                                          <p:spTgt spid="10"/>
                                        </p:tgtEl>
                                      </p:cBhvr>
                                    </p:animEffect>
                                  </p:childTnLst>
                                </p:cTn>
                              </p:par>
                            </p:childTnLst>
                          </p:cTn>
                        </p:par>
                      </p:childTnLst>
                    </p:cTn>
                  </p:par>
                  <p:par>
                    <p:cTn id="43" fill="hold">
                      <p:stCondLst>
                        <p:cond delay="indefinite"/>
                      </p:stCondLst>
                      <p:childTnLst>
                        <p:par>
                          <p:cTn id="44" fill="hold">
                            <p:stCondLst>
                              <p:cond delay="0"/>
                            </p:stCondLst>
                            <p:childTnLst>
                              <p:par>
                                <p:cTn id="45" presetID="42" presetClass="entr" presetSubtype="0" fill="hold" grpId="0" nodeType="click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fade">
                                      <p:cBhvr>
                                        <p:cTn id="47" dur="1000"/>
                                        <p:tgtEl>
                                          <p:spTgt spid="4"/>
                                        </p:tgtEl>
                                      </p:cBhvr>
                                    </p:animEffect>
                                    <p:anim calcmode="lin" valueType="num">
                                      <p:cBhvr>
                                        <p:cTn id="48" dur="1000" fill="hold"/>
                                        <p:tgtEl>
                                          <p:spTgt spid="4"/>
                                        </p:tgtEl>
                                        <p:attrNameLst>
                                          <p:attrName>ppt_x</p:attrName>
                                        </p:attrNameLst>
                                      </p:cBhvr>
                                      <p:tavLst>
                                        <p:tav tm="0">
                                          <p:val>
                                            <p:strVal val="#ppt_x"/>
                                          </p:val>
                                        </p:tav>
                                        <p:tav tm="100000">
                                          <p:val>
                                            <p:strVal val="#ppt_x"/>
                                          </p:val>
                                        </p:tav>
                                      </p:tavLst>
                                    </p:anim>
                                    <p:anim calcmode="lin" valueType="num">
                                      <p:cBhvr>
                                        <p:cTn id="4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42" presetClass="entr" presetSubtype="0" fill="hold" grpId="0" nodeType="clickEffect">
                                  <p:stCondLst>
                                    <p:cond delay="0"/>
                                  </p:stCondLst>
                                  <p:childTnLst>
                                    <p:set>
                                      <p:cBhvr>
                                        <p:cTn id="53" dur="1" fill="hold">
                                          <p:stCondLst>
                                            <p:cond delay="0"/>
                                          </p:stCondLst>
                                        </p:cTn>
                                        <p:tgtEl>
                                          <p:spTgt spid="3"/>
                                        </p:tgtEl>
                                        <p:attrNameLst>
                                          <p:attrName>style.visibility</p:attrName>
                                        </p:attrNameLst>
                                      </p:cBhvr>
                                      <p:to>
                                        <p:strVal val="visible"/>
                                      </p:to>
                                    </p:set>
                                    <p:animEffect transition="in" filter="fade">
                                      <p:cBhvr>
                                        <p:cTn id="54" dur="1000"/>
                                        <p:tgtEl>
                                          <p:spTgt spid="3"/>
                                        </p:tgtEl>
                                      </p:cBhvr>
                                    </p:animEffect>
                                    <p:anim calcmode="lin" valueType="num">
                                      <p:cBhvr>
                                        <p:cTn id="55" dur="1000" fill="hold"/>
                                        <p:tgtEl>
                                          <p:spTgt spid="3"/>
                                        </p:tgtEl>
                                        <p:attrNameLst>
                                          <p:attrName>ppt_x</p:attrName>
                                        </p:attrNameLst>
                                      </p:cBhvr>
                                      <p:tavLst>
                                        <p:tav tm="0">
                                          <p:val>
                                            <p:strVal val="#ppt_x"/>
                                          </p:val>
                                        </p:tav>
                                        <p:tav tm="100000">
                                          <p:val>
                                            <p:strVal val="#ppt_x"/>
                                          </p:val>
                                        </p:tav>
                                      </p:tavLst>
                                    </p:anim>
                                    <p:anim calcmode="lin" valueType="num">
                                      <p:cBhvr>
                                        <p:cTn id="56"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6F8545D-00FF-1393-22A0-569EB36E4C1F}"/>
              </a:ext>
            </a:extLst>
          </p:cNvPr>
          <p:cNvSpPr txBox="1"/>
          <p:nvPr/>
        </p:nvSpPr>
        <p:spPr>
          <a:xfrm>
            <a:off x="498231" y="1823617"/>
            <a:ext cx="11195538" cy="2677656"/>
          </a:xfrm>
          <a:prstGeom prst="rect">
            <a:avLst/>
          </a:prstGeom>
          <a:noFill/>
        </p:spPr>
        <p:txBody>
          <a:bodyPr wrap="square" rtlCol="0">
            <a:spAutoFit/>
          </a:bodyPr>
          <a:lstStyle/>
          <a:p>
            <a:pPr algn="ctr"/>
            <a:r>
              <a:rPr lang="uz-Cyrl-UZ" sz="2800" b="1" dirty="0">
                <a:solidFill>
                  <a:srgbClr val="FF0000"/>
                </a:solidFill>
                <a:latin typeface="Times New Roman" panose="02020603050405020304" pitchFamily="18" charset="0"/>
                <a:cs typeface="Times New Roman" panose="02020603050405020304" pitchFamily="18" charset="0"/>
              </a:rPr>
              <a:t>Стратегик мақсадлар - </a:t>
            </a:r>
            <a:r>
              <a:rPr lang="uz-Cyrl-UZ" sz="2800" dirty="0">
                <a:solidFill>
                  <a:srgbClr val="FF0000"/>
                </a:solidFill>
                <a:latin typeface="Times New Roman" panose="02020603050405020304" pitchFamily="18" charset="0"/>
                <a:cs typeface="Times New Roman" panose="02020603050405020304" pitchFamily="18" charset="0"/>
              </a:rPr>
              <a:t>бу корхонанинг узоқ муддатли ривожланишининг асосий йўналишлари тизими бўлиб, унга мувофиқ унинг асосий йўналишлари бўйича инвестиция сиёсати (стратегия) ишлаб чиқилади. Корхонанинг инвестиция фаолиятининг асосий стратегик мақсади унинг бозор қийматини максимал даражада оширишдир.</a:t>
            </a:r>
          </a:p>
        </p:txBody>
      </p:sp>
    </p:spTree>
    <p:extLst>
      <p:ext uri="{BB962C8B-B14F-4D97-AF65-F5344CB8AC3E}">
        <p14:creationId xmlns:p14="http://schemas.microsoft.com/office/powerpoint/2010/main" val="391975434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трелка вниз 25">
            <a:extLst>
              <a:ext uri="{FF2B5EF4-FFF2-40B4-BE49-F238E27FC236}">
                <a16:creationId xmlns:a16="http://schemas.microsoft.com/office/drawing/2014/main" id="{AE4BF066-2402-BE9B-D7E3-12CEAE95B9F9}"/>
              </a:ext>
            </a:extLst>
          </p:cNvPr>
          <p:cNvSpPr/>
          <p:nvPr/>
        </p:nvSpPr>
        <p:spPr>
          <a:xfrm>
            <a:off x="5125225" y="4652176"/>
            <a:ext cx="1941549" cy="1781908"/>
          </a:xfrm>
          <a:prstGeom prst="downArrow">
            <a:avLst/>
          </a:prstGeom>
          <a:solidFill>
            <a:srgbClr val="002060"/>
          </a:solidFill>
          <a:effectLst>
            <a:innerShdw blurRad="63500" dist="50800" dir="2700000">
              <a:prstClr val="black">
                <a:alpha val="50000"/>
              </a:prstClr>
            </a:innerShdw>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 name="Прямоугольник 3">
            <a:extLst>
              <a:ext uri="{FF2B5EF4-FFF2-40B4-BE49-F238E27FC236}">
                <a16:creationId xmlns:a16="http://schemas.microsoft.com/office/drawing/2014/main" id="{A18E3598-F645-6D43-8322-38E0CB458C42}"/>
              </a:ext>
            </a:extLst>
          </p:cNvPr>
          <p:cNvSpPr/>
          <p:nvPr/>
        </p:nvSpPr>
        <p:spPr>
          <a:xfrm>
            <a:off x="820614" y="175846"/>
            <a:ext cx="10550770" cy="855785"/>
          </a:xfrm>
          <a:prstGeom prst="rect">
            <a:avLst/>
          </a:prstGeom>
          <a:solidFill>
            <a:schemeClr val="accent5">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uz-Cyrl-UZ" sz="2800" b="1" i="1" dirty="0">
                <a:solidFill>
                  <a:srgbClr val="002060"/>
                </a:solidFill>
                <a:latin typeface="Times New Roman" panose="02020603050405020304" pitchFamily="18" charset="0"/>
                <a:cs typeface="Times New Roman" panose="02020603050405020304" pitchFamily="18" charset="0"/>
              </a:rPr>
              <a:t>ЛОЙИҲАНГИЗ ТАШКИЛОТ УЧУН ҚАНЧАЛИК МУҲИМ?</a:t>
            </a:r>
            <a:endParaRPr lang="ru-RU" sz="2800" dirty="0"/>
          </a:p>
        </p:txBody>
      </p:sp>
      <p:sp>
        <p:nvSpPr>
          <p:cNvPr id="5" name="Прямоугольник: скругленные углы 4">
            <a:extLst>
              <a:ext uri="{FF2B5EF4-FFF2-40B4-BE49-F238E27FC236}">
                <a16:creationId xmlns:a16="http://schemas.microsoft.com/office/drawing/2014/main" id="{39E3E348-F9D5-4FB9-74A2-DA96A708EB9C}"/>
              </a:ext>
            </a:extLst>
          </p:cNvPr>
          <p:cNvSpPr/>
          <p:nvPr/>
        </p:nvSpPr>
        <p:spPr>
          <a:xfrm>
            <a:off x="820614" y="1314870"/>
            <a:ext cx="10550770" cy="855785"/>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marL="363538" indent="-363538" algn="ctr">
              <a:buFont typeface="Wingdings" panose="05000000000000000000" pitchFamily="2" charset="2"/>
              <a:buChar char="ü"/>
            </a:pPr>
            <a:r>
              <a:rPr lang="uz-Cyrl-UZ" sz="2400" i="1" dirty="0">
                <a:solidFill>
                  <a:srgbClr val="002060"/>
                </a:solidFill>
                <a:latin typeface="Times New Roman" panose="02020603050405020304" pitchFamily="18" charset="0"/>
                <a:cs typeface="Times New Roman" panose="02020603050405020304" pitchFamily="18" charset="0"/>
              </a:rPr>
              <a:t>Лойиҳангизнинг муваффақияти асосан унинг ташкилот учун қанчалик муҳим эканлиги билан белгиланади.</a:t>
            </a:r>
          </a:p>
        </p:txBody>
      </p:sp>
      <p:sp>
        <p:nvSpPr>
          <p:cNvPr id="6" name="Прямоугольник: скругленные углы 5">
            <a:extLst>
              <a:ext uri="{FF2B5EF4-FFF2-40B4-BE49-F238E27FC236}">
                <a16:creationId xmlns:a16="http://schemas.microsoft.com/office/drawing/2014/main" id="{1054F3FF-0780-C43F-6842-6F62C6C7900A}"/>
              </a:ext>
            </a:extLst>
          </p:cNvPr>
          <p:cNvSpPr/>
          <p:nvPr/>
        </p:nvSpPr>
        <p:spPr>
          <a:xfrm>
            <a:off x="841819" y="2453894"/>
            <a:ext cx="10550770" cy="855785"/>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marL="363538" indent="-363538" algn="ctr">
              <a:buFont typeface="Wingdings" panose="05000000000000000000" pitchFamily="2" charset="2"/>
              <a:buChar char="ü"/>
            </a:pPr>
            <a:r>
              <a:rPr lang="uz-Cyrl-UZ" sz="2400" i="1" dirty="0">
                <a:solidFill>
                  <a:srgbClr val="002060"/>
                </a:solidFill>
                <a:latin typeface="Times New Roman" panose="02020603050405020304" pitchFamily="18" charset="0"/>
                <a:cs typeface="Times New Roman" panose="02020603050405020304" pitchFamily="18" charset="0"/>
              </a:rPr>
              <a:t>Ресурсларнинг этишмаслиги билан барча маблағлар одатда максимал фойда келтирадиган ишларни амалга оширишга йўналтирилади.</a:t>
            </a:r>
          </a:p>
        </p:txBody>
      </p:sp>
      <p:sp>
        <p:nvSpPr>
          <p:cNvPr id="7" name="Прямоугольник: скругленные углы 6">
            <a:extLst>
              <a:ext uri="{FF2B5EF4-FFF2-40B4-BE49-F238E27FC236}">
                <a16:creationId xmlns:a16="http://schemas.microsoft.com/office/drawing/2014/main" id="{1410046E-8569-349E-3B72-9BCF4C85AA31}"/>
              </a:ext>
            </a:extLst>
          </p:cNvPr>
          <p:cNvSpPr/>
          <p:nvPr/>
        </p:nvSpPr>
        <p:spPr>
          <a:xfrm>
            <a:off x="841819" y="3592918"/>
            <a:ext cx="10550770" cy="855785"/>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marL="363538" indent="-363538" algn="ctr">
              <a:buFont typeface="Wingdings" panose="05000000000000000000" pitchFamily="2" charset="2"/>
              <a:buChar char="ü"/>
            </a:pPr>
            <a:r>
              <a:rPr lang="uz-Cyrl-UZ" sz="2400" i="1" dirty="0">
                <a:solidFill>
                  <a:srgbClr val="002060"/>
                </a:solidFill>
                <a:latin typeface="Times New Roman" panose="02020603050405020304" pitchFamily="18" charset="0"/>
                <a:cs typeface="Times New Roman" panose="02020603050405020304" pitchFamily="18" charset="0"/>
              </a:rPr>
              <a:t>Шунинг учун сиз қуйидаги фикрларни ҳисобга олишингиз керак:</a:t>
            </a:r>
            <a:endParaRPr lang="uz-Cyrl-UZ"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42272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80">
                                          <p:stCondLst>
                                            <p:cond delay="0"/>
                                          </p:stCondLst>
                                        </p:cTn>
                                        <p:tgtEl>
                                          <p:spTgt spid="3"/>
                                        </p:tgtEl>
                                      </p:cBhvr>
                                    </p:animEffect>
                                    <p:anim calcmode="lin" valueType="num">
                                      <p:cBhvr>
                                        <p:cTn id="8" dur="1822"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gtEl>
                                      </p:cBhvr>
                                      <p:to x="100000" y="60000"/>
                                    </p:animScale>
                                    <p:animScale>
                                      <p:cBhvr>
                                        <p:cTn id="14" dur="166" decel="50000">
                                          <p:stCondLst>
                                            <p:cond delay="676"/>
                                          </p:stCondLst>
                                        </p:cTn>
                                        <p:tgtEl>
                                          <p:spTgt spid="3"/>
                                        </p:tgtEl>
                                      </p:cBhvr>
                                      <p:to x="100000" y="100000"/>
                                    </p:animScale>
                                    <p:animScale>
                                      <p:cBhvr>
                                        <p:cTn id="15" dur="26">
                                          <p:stCondLst>
                                            <p:cond delay="1312"/>
                                          </p:stCondLst>
                                        </p:cTn>
                                        <p:tgtEl>
                                          <p:spTgt spid="3"/>
                                        </p:tgtEl>
                                      </p:cBhvr>
                                      <p:to x="100000" y="80000"/>
                                    </p:animScale>
                                    <p:animScale>
                                      <p:cBhvr>
                                        <p:cTn id="16" dur="166" decel="50000">
                                          <p:stCondLst>
                                            <p:cond delay="1338"/>
                                          </p:stCondLst>
                                        </p:cTn>
                                        <p:tgtEl>
                                          <p:spTgt spid="3"/>
                                        </p:tgtEl>
                                      </p:cBhvr>
                                      <p:to x="100000" y="100000"/>
                                    </p:animScale>
                                    <p:animScale>
                                      <p:cBhvr>
                                        <p:cTn id="17" dur="26">
                                          <p:stCondLst>
                                            <p:cond delay="1642"/>
                                          </p:stCondLst>
                                        </p:cTn>
                                        <p:tgtEl>
                                          <p:spTgt spid="3"/>
                                        </p:tgtEl>
                                      </p:cBhvr>
                                      <p:to x="100000" y="90000"/>
                                    </p:animScale>
                                    <p:animScale>
                                      <p:cBhvr>
                                        <p:cTn id="18" dur="166" decel="50000">
                                          <p:stCondLst>
                                            <p:cond delay="1668"/>
                                          </p:stCondLst>
                                        </p:cTn>
                                        <p:tgtEl>
                                          <p:spTgt spid="3"/>
                                        </p:tgtEl>
                                      </p:cBhvr>
                                      <p:to x="100000" y="100000"/>
                                    </p:animScale>
                                    <p:animScale>
                                      <p:cBhvr>
                                        <p:cTn id="19" dur="26">
                                          <p:stCondLst>
                                            <p:cond delay="1808"/>
                                          </p:stCondLst>
                                        </p:cTn>
                                        <p:tgtEl>
                                          <p:spTgt spid="3"/>
                                        </p:tgtEl>
                                      </p:cBhvr>
                                      <p:to x="100000" y="95000"/>
                                    </p:animScale>
                                    <p:animScale>
                                      <p:cBhvr>
                                        <p:cTn id="20" dur="166" decel="50000">
                                          <p:stCondLst>
                                            <p:cond delay="1834"/>
                                          </p:stCondLst>
                                        </p:cTn>
                                        <p:tgtEl>
                                          <p:spTgt spid="3"/>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8B7501C-E715-5F4C-17F4-404A68485011}"/>
              </a:ext>
            </a:extLst>
          </p:cNvPr>
          <p:cNvSpPr>
            <a:spLocks noGrp="1"/>
          </p:cNvSpPr>
          <p:nvPr>
            <p:ph type="title"/>
          </p:nvPr>
        </p:nvSpPr>
        <p:spPr>
          <a:xfrm>
            <a:off x="903358" y="334328"/>
            <a:ext cx="10385283" cy="709025"/>
          </a:xfrm>
          <a:solidFill>
            <a:schemeClr val="tx2">
              <a:lumMod val="20000"/>
              <a:lumOff val="80000"/>
            </a:schemeClr>
          </a:solidFill>
          <a:ln>
            <a:solidFill>
              <a:schemeClr val="tx2">
                <a:lumMod val="20000"/>
                <a:lumOff val="80000"/>
              </a:schemeClr>
            </a:solidFill>
          </a:ln>
          <a:effectLst>
            <a:outerShdw blurRad="50800" dist="38100" dir="2700000" algn="tl" rotWithShape="0">
              <a:prstClr val="black">
                <a:alpha val="40000"/>
              </a:prstClr>
            </a:outerShdw>
          </a:effectLst>
          <a:scene3d>
            <a:camera prst="orthographicFront"/>
            <a:lightRig rig="threePt" dir="t"/>
          </a:scene3d>
          <a:sp3d>
            <a:bevelT/>
          </a:sp3d>
        </p:spPr>
        <p:txBody>
          <a:bodyPr>
            <a:normAutofit/>
          </a:bodyPr>
          <a:lstStyle/>
          <a:p>
            <a:pPr algn="ctr"/>
            <a:r>
              <a:rPr lang="uz-Cyrl-UZ" sz="3600" b="1" dirty="0">
                <a:solidFill>
                  <a:srgbClr val="0B375A"/>
                </a:solidFill>
                <a:latin typeface="Times New Roman" panose="02020603050405020304" pitchFamily="18" charset="0"/>
                <a:cs typeface="Times New Roman" panose="02020603050405020304" pitchFamily="18" charset="0"/>
              </a:rPr>
              <a:t>Лойиҳанинг муҳимлик даражаси</a:t>
            </a:r>
          </a:p>
        </p:txBody>
      </p:sp>
      <p:sp>
        <p:nvSpPr>
          <p:cNvPr id="4" name="Прямоугольник: скругленные углы 3">
            <a:extLst>
              <a:ext uri="{FF2B5EF4-FFF2-40B4-BE49-F238E27FC236}">
                <a16:creationId xmlns:a16="http://schemas.microsoft.com/office/drawing/2014/main" id="{A12EFA76-B2B9-C235-A117-1517FA85C218}"/>
              </a:ext>
            </a:extLst>
          </p:cNvPr>
          <p:cNvSpPr/>
          <p:nvPr/>
        </p:nvSpPr>
        <p:spPr>
          <a:xfrm>
            <a:off x="820615" y="1353811"/>
            <a:ext cx="10550770" cy="594106"/>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marL="363538" indent="-363538" algn="ctr">
              <a:buFont typeface="Wingdings" panose="05000000000000000000" pitchFamily="2" charset="2"/>
              <a:buChar char="ü"/>
            </a:pPr>
            <a:r>
              <a:rPr lang="uz-Cyrl-UZ" sz="2400" i="1" dirty="0">
                <a:solidFill>
                  <a:srgbClr val="002060"/>
                </a:solidFill>
                <a:latin typeface="Times New Roman" panose="02020603050405020304" pitchFamily="18" charset="0"/>
                <a:cs typeface="Times New Roman" panose="02020603050405020304" pitchFamily="18" charset="0"/>
              </a:rPr>
              <a:t>Лойиҳангиз ташкилотнинг устувор йўналишлари орасида қаерда туради</a:t>
            </a:r>
            <a:r>
              <a:rPr lang="ru-RU" sz="2400" i="1" dirty="0">
                <a:solidFill>
                  <a:srgbClr val="002060"/>
                </a:solidFill>
                <a:latin typeface="Times New Roman" panose="02020603050405020304" pitchFamily="18" charset="0"/>
                <a:cs typeface="Times New Roman" panose="02020603050405020304" pitchFamily="18" charset="0"/>
              </a:rPr>
              <a:t>?</a:t>
            </a:r>
          </a:p>
        </p:txBody>
      </p:sp>
      <p:sp>
        <p:nvSpPr>
          <p:cNvPr id="5" name="Прямоугольник: скругленные углы 4">
            <a:extLst>
              <a:ext uri="{FF2B5EF4-FFF2-40B4-BE49-F238E27FC236}">
                <a16:creationId xmlns:a16="http://schemas.microsoft.com/office/drawing/2014/main" id="{E1F8D2F0-3B3E-5C1C-1237-B5CEA7D7C49F}"/>
              </a:ext>
            </a:extLst>
          </p:cNvPr>
          <p:cNvSpPr/>
          <p:nvPr/>
        </p:nvSpPr>
        <p:spPr>
          <a:xfrm>
            <a:off x="820615" y="2090480"/>
            <a:ext cx="10550770" cy="594106"/>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marL="363538" indent="-363538" algn="ctr">
              <a:buFont typeface="Wingdings" panose="05000000000000000000" pitchFamily="2" charset="2"/>
              <a:buChar char="ü"/>
            </a:pPr>
            <a:r>
              <a:rPr lang="uz-Cyrl-UZ" sz="2400" i="1" dirty="0">
                <a:solidFill>
                  <a:srgbClr val="002060"/>
                </a:solidFill>
                <a:latin typeface="Times New Roman" panose="02020603050405020304" pitchFamily="18" charset="0"/>
                <a:cs typeface="Times New Roman" panose="02020603050405020304" pitchFamily="18" charset="0"/>
              </a:rPr>
              <a:t>Перспектив режа.</a:t>
            </a:r>
          </a:p>
        </p:txBody>
      </p:sp>
      <p:sp>
        <p:nvSpPr>
          <p:cNvPr id="6" name="Прямоугольник: скругленные углы 5">
            <a:extLst>
              <a:ext uri="{FF2B5EF4-FFF2-40B4-BE49-F238E27FC236}">
                <a16:creationId xmlns:a16="http://schemas.microsoft.com/office/drawing/2014/main" id="{24F602DC-C077-C89A-696C-52F85DAD01A3}"/>
              </a:ext>
            </a:extLst>
          </p:cNvPr>
          <p:cNvSpPr/>
          <p:nvPr/>
        </p:nvSpPr>
        <p:spPr>
          <a:xfrm>
            <a:off x="820615" y="2827149"/>
            <a:ext cx="10550770" cy="594106"/>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marL="363538" indent="-363538" algn="ctr">
              <a:buFont typeface="Wingdings" panose="05000000000000000000" pitchFamily="2" charset="2"/>
              <a:buChar char="ü"/>
            </a:pPr>
            <a:r>
              <a:rPr lang="uz-Cyrl-UZ" sz="2400" i="1" dirty="0">
                <a:solidFill>
                  <a:srgbClr val="002060"/>
                </a:solidFill>
                <a:latin typeface="Times New Roman" panose="02020603050405020304" pitchFamily="18" charset="0"/>
                <a:cs typeface="Times New Roman" panose="02020603050405020304" pitchFamily="18" charset="0"/>
              </a:rPr>
              <a:t>Йиллик бюджет.</a:t>
            </a:r>
          </a:p>
        </p:txBody>
      </p:sp>
      <p:sp>
        <p:nvSpPr>
          <p:cNvPr id="7" name="Прямоугольник: скругленные углы 6">
            <a:extLst>
              <a:ext uri="{FF2B5EF4-FFF2-40B4-BE49-F238E27FC236}">
                <a16:creationId xmlns:a16="http://schemas.microsoft.com/office/drawing/2014/main" id="{719BF3BB-8A39-1212-1A05-31E50688BA49}"/>
              </a:ext>
            </a:extLst>
          </p:cNvPr>
          <p:cNvSpPr/>
          <p:nvPr/>
        </p:nvSpPr>
        <p:spPr>
          <a:xfrm>
            <a:off x="820615" y="3561934"/>
            <a:ext cx="10550770" cy="594106"/>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marL="363538" indent="-363538" algn="ctr">
              <a:buFont typeface="Wingdings" panose="05000000000000000000" pitchFamily="2" charset="2"/>
              <a:buChar char="ü"/>
            </a:pPr>
            <a:r>
              <a:rPr lang="uz-Cyrl-UZ" sz="2400" i="1" dirty="0">
                <a:solidFill>
                  <a:srgbClr val="002060"/>
                </a:solidFill>
                <a:latin typeface="Times New Roman" panose="02020603050405020304" pitchFamily="18" charset="0"/>
                <a:cs typeface="Times New Roman" panose="02020603050405020304" pitchFamily="18" charset="0"/>
              </a:rPr>
              <a:t>Капитал қўйилмалар учун ажратмалар режаси</a:t>
            </a:r>
            <a:r>
              <a:rPr lang="ru-RU" sz="2400" i="1" dirty="0">
                <a:solidFill>
                  <a:srgbClr val="002060"/>
                </a:solidFill>
                <a:latin typeface="Times New Roman" panose="02020603050405020304" pitchFamily="18" charset="0"/>
                <a:cs typeface="Times New Roman" panose="02020603050405020304" pitchFamily="18" charset="0"/>
              </a:rPr>
              <a:t>.</a:t>
            </a:r>
          </a:p>
        </p:txBody>
      </p:sp>
      <p:sp>
        <p:nvSpPr>
          <p:cNvPr id="8" name="Прямоугольник: скругленные углы 7">
            <a:extLst>
              <a:ext uri="{FF2B5EF4-FFF2-40B4-BE49-F238E27FC236}">
                <a16:creationId xmlns:a16="http://schemas.microsoft.com/office/drawing/2014/main" id="{6087D2A2-A301-46A7-106D-FD69A693E6CE}"/>
              </a:ext>
            </a:extLst>
          </p:cNvPr>
          <p:cNvSpPr/>
          <p:nvPr/>
        </p:nvSpPr>
        <p:spPr>
          <a:xfrm>
            <a:off x="820614" y="4295360"/>
            <a:ext cx="7936524" cy="780731"/>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marL="363538" indent="-363538" algn="ctr">
              <a:buFont typeface="Wingdings" panose="05000000000000000000" pitchFamily="2" charset="2"/>
              <a:buChar char="ü"/>
            </a:pPr>
            <a:r>
              <a:rPr lang="uz-Cyrl-UZ" sz="2400" i="1" dirty="0">
                <a:solidFill>
                  <a:srgbClr val="002060"/>
                </a:solidFill>
                <a:latin typeface="Times New Roman" panose="02020603050405020304" pitchFamily="18" charset="0"/>
                <a:cs typeface="Times New Roman" panose="02020603050405020304" pitchFamily="18" charset="0"/>
              </a:rPr>
              <a:t>Бошқарув ходимларининг ишбилармонлик ва касбий фазилатларини йиллик баҳолаш.</a:t>
            </a:r>
          </a:p>
        </p:txBody>
      </p:sp>
      <p:sp>
        <p:nvSpPr>
          <p:cNvPr id="9" name="Прямоугольник: скругленные углы 8">
            <a:extLst>
              <a:ext uri="{FF2B5EF4-FFF2-40B4-BE49-F238E27FC236}">
                <a16:creationId xmlns:a16="http://schemas.microsoft.com/office/drawing/2014/main" id="{F42B338D-5AB0-ACBA-1814-433BD9C740C4}"/>
              </a:ext>
            </a:extLst>
          </p:cNvPr>
          <p:cNvSpPr/>
          <p:nvPr/>
        </p:nvSpPr>
        <p:spPr>
          <a:xfrm>
            <a:off x="820614" y="5215947"/>
            <a:ext cx="7936524" cy="780731"/>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marL="363538" indent="-363538" algn="ctr">
              <a:buFont typeface="Wingdings" panose="05000000000000000000" pitchFamily="2" charset="2"/>
              <a:buChar char="ü"/>
            </a:pPr>
            <a:r>
              <a:rPr lang="uz-Cyrl-UZ" sz="2400" i="1" dirty="0">
                <a:solidFill>
                  <a:srgbClr val="002060"/>
                </a:solidFill>
                <a:latin typeface="Times New Roman" panose="02020603050405020304" pitchFamily="18" charset="0"/>
                <a:cs typeface="Times New Roman" panose="02020603050405020304" pitchFamily="18" charset="0"/>
              </a:rPr>
              <a:t>Лойиҳани устувор қилиш учун нима қилишингиз мумкин.</a:t>
            </a:r>
          </a:p>
        </p:txBody>
      </p:sp>
    </p:spTree>
    <p:extLst>
      <p:ext uri="{BB962C8B-B14F-4D97-AF65-F5344CB8AC3E}">
        <p14:creationId xmlns:p14="http://schemas.microsoft.com/office/powerpoint/2010/main" val="18482372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F572573-D499-12FF-B48D-D58B3309EC28}"/>
              </a:ext>
            </a:extLst>
          </p:cNvPr>
          <p:cNvSpPr txBox="1">
            <a:spLocks/>
          </p:cNvSpPr>
          <p:nvPr/>
        </p:nvSpPr>
        <p:spPr>
          <a:xfrm>
            <a:off x="726830" y="287436"/>
            <a:ext cx="10738340" cy="709026"/>
          </a:xfrm>
          <a:prstGeom prst="rect">
            <a:avLst/>
          </a:prstGeom>
          <a:solidFill>
            <a:schemeClr val="tx2">
              <a:lumMod val="20000"/>
              <a:lumOff val="80000"/>
            </a:schemeClr>
          </a:solidFill>
          <a:ln>
            <a:solidFill>
              <a:schemeClr val="tx2">
                <a:lumMod val="20000"/>
                <a:lumOff val="80000"/>
              </a:schemeClr>
            </a:solidFill>
          </a:ln>
          <a:effectLst>
            <a:outerShdw blurRad="50800" dist="38100" dir="2700000" algn="tl" rotWithShape="0">
              <a:prstClr val="black">
                <a:alpha val="40000"/>
              </a:prstClr>
            </a:outerShdw>
          </a:effectLst>
          <a:scene3d>
            <a:camera prst="orthographicFront"/>
            <a:lightRig rig="threePt" dir="t"/>
          </a:scene3d>
          <a:sp3d>
            <a:bevelT/>
          </a:sp3d>
        </p:spPr>
        <p:txBody>
          <a:bodyPr vert="horz" lIns="91440" tIns="45720" rIns="91440" bIns="45720" rtlCol="0" anchor="ctr">
            <a:normAutofit fontScale="97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uz-Cyrl-UZ" sz="3600" b="1" dirty="0">
                <a:solidFill>
                  <a:srgbClr val="0B375A"/>
                </a:solidFill>
                <a:latin typeface="Times New Roman" panose="02020603050405020304" pitchFamily="18" charset="0"/>
                <a:cs typeface="Times New Roman" panose="02020603050405020304" pitchFamily="18" charset="0"/>
              </a:rPr>
              <a:t>Лойиҳанинг муҳимлик даражаси</a:t>
            </a:r>
          </a:p>
        </p:txBody>
      </p:sp>
      <p:sp>
        <p:nvSpPr>
          <p:cNvPr id="4" name="Прямоугольник: скругленные углы 3">
            <a:extLst>
              <a:ext uri="{FF2B5EF4-FFF2-40B4-BE49-F238E27FC236}">
                <a16:creationId xmlns:a16="http://schemas.microsoft.com/office/drawing/2014/main" id="{522C8921-AC35-796A-4C14-47D408718E30}"/>
              </a:ext>
            </a:extLst>
          </p:cNvPr>
          <p:cNvSpPr/>
          <p:nvPr/>
        </p:nvSpPr>
        <p:spPr>
          <a:xfrm>
            <a:off x="820615" y="1353811"/>
            <a:ext cx="10550770" cy="594106"/>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marL="363538" indent="-363538" algn="ctr">
              <a:buFont typeface="Wingdings" panose="05000000000000000000" pitchFamily="2" charset="2"/>
              <a:buChar char="ü"/>
            </a:pPr>
            <a:r>
              <a:rPr lang="uz-Cyrl-UZ" sz="2400" i="1" dirty="0">
                <a:latin typeface="Times New Roman" panose="02020603050405020304" pitchFamily="18" charset="0"/>
                <a:cs typeface="Times New Roman" panose="02020603050405020304" pitchFamily="18" charset="0"/>
              </a:rPr>
              <a:t>Барча мумкин бўлган манбалардан фойдаланинг.</a:t>
            </a:r>
          </a:p>
        </p:txBody>
      </p:sp>
      <p:sp>
        <p:nvSpPr>
          <p:cNvPr id="5" name="Прямоугольник: скругленные углы 4">
            <a:extLst>
              <a:ext uri="{FF2B5EF4-FFF2-40B4-BE49-F238E27FC236}">
                <a16:creationId xmlns:a16="http://schemas.microsoft.com/office/drawing/2014/main" id="{4D08A276-642B-4AF6-3AC8-D28D6365C2DB}"/>
              </a:ext>
            </a:extLst>
          </p:cNvPr>
          <p:cNvSpPr/>
          <p:nvPr/>
        </p:nvSpPr>
        <p:spPr>
          <a:xfrm>
            <a:off x="820615" y="2090480"/>
            <a:ext cx="10550770" cy="594106"/>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marL="544513" indent="-342900" algn="ctr">
              <a:buFont typeface="Wingdings" pitchFamily="2" charset="2"/>
              <a:buChar char="ü"/>
            </a:pPr>
            <a:r>
              <a:rPr lang="uz-Cyrl-UZ" sz="2400" i="1" dirty="0">
                <a:latin typeface="Times New Roman" panose="02020603050405020304" pitchFamily="18" charset="0"/>
                <a:cs typeface="Times New Roman" panose="02020603050405020304" pitchFamily="18" charset="0"/>
              </a:rPr>
              <a:t>Иложи бўлса, асосий манбалардан маълумот олинг.</a:t>
            </a:r>
          </a:p>
        </p:txBody>
      </p:sp>
      <p:sp>
        <p:nvSpPr>
          <p:cNvPr id="6" name="Прямоугольник: скругленные углы 5">
            <a:extLst>
              <a:ext uri="{FF2B5EF4-FFF2-40B4-BE49-F238E27FC236}">
                <a16:creationId xmlns:a16="http://schemas.microsoft.com/office/drawing/2014/main" id="{0884016D-E62F-F214-A67D-7933267AA0EA}"/>
              </a:ext>
            </a:extLst>
          </p:cNvPr>
          <p:cNvSpPr/>
          <p:nvPr/>
        </p:nvSpPr>
        <p:spPr>
          <a:xfrm>
            <a:off x="820615" y="2827149"/>
            <a:ext cx="10550770" cy="594106"/>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marL="544513" indent="-342900" algn="ctr">
              <a:buFont typeface="Wingdings" pitchFamily="2" charset="2"/>
              <a:buChar char="ü"/>
            </a:pPr>
            <a:r>
              <a:rPr lang="uz-Cyrl-UZ" sz="2400" i="1" dirty="0">
                <a:latin typeface="Times New Roman" panose="02020603050405020304" pitchFamily="18" charset="0"/>
                <a:cs typeface="Times New Roman" panose="02020603050405020304" pitchFamily="18" charset="0"/>
              </a:rPr>
              <a:t>Ёзма маълумот манбаларига доимо устунлик берилади.</a:t>
            </a:r>
          </a:p>
        </p:txBody>
      </p:sp>
      <p:sp>
        <p:nvSpPr>
          <p:cNvPr id="7" name="Прямоугольник: скругленные углы 6">
            <a:extLst>
              <a:ext uri="{FF2B5EF4-FFF2-40B4-BE49-F238E27FC236}">
                <a16:creationId xmlns:a16="http://schemas.microsoft.com/office/drawing/2014/main" id="{42956211-F0C3-BE3B-0658-3C928E377525}"/>
              </a:ext>
            </a:extLst>
          </p:cNvPr>
          <p:cNvSpPr/>
          <p:nvPr/>
        </p:nvSpPr>
        <p:spPr>
          <a:xfrm>
            <a:off x="820614" y="3563817"/>
            <a:ext cx="10550770" cy="855805"/>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marL="544513" indent="-342900" algn="ctr">
              <a:buFont typeface="Wingdings" pitchFamily="2" charset="2"/>
              <a:buChar char="ü"/>
            </a:pPr>
            <a:r>
              <a:rPr lang="uz-Cyrl-UZ" sz="2400" i="1" dirty="0">
                <a:latin typeface="Times New Roman" panose="02020603050405020304" pitchFamily="18" charset="0"/>
                <a:cs typeface="Times New Roman" panose="02020603050405020304" pitchFamily="18" charset="0"/>
              </a:rPr>
              <a:t>Топилмаларни тасдиқлаш учун лойиҳани бир неча киши билан муҳокама қилинг.</a:t>
            </a:r>
          </a:p>
        </p:txBody>
      </p:sp>
    </p:spTree>
    <p:extLst>
      <p:ext uri="{BB962C8B-B14F-4D97-AF65-F5344CB8AC3E}">
        <p14:creationId xmlns:p14="http://schemas.microsoft.com/office/powerpoint/2010/main" val="31046660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AC0C7A8-4E33-C5DB-B341-D2DE030454D3}"/>
              </a:ext>
            </a:extLst>
          </p:cNvPr>
          <p:cNvSpPr txBox="1">
            <a:spLocks/>
          </p:cNvSpPr>
          <p:nvPr/>
        </p:nvSpPr>
        <p:spPr>
          <a:xfrm>
            <a:off x="820615" y="250906"/>
            <a:ext cx="10550770" cy="732472"/>
          </a:xfrm>
          <a:prstGeom prst="rect">
            <a:avLst/>
          </a:prstGeom>
          <a:solidFill>
            <a:schemeClr val="tx2">
              <a:lumMod val="20000"/>
              <a:lumOff val="80000"/>
            </a:schemeClr>
          </a:solidFill>
          <a:ln>
            <a:solidFill>
              <a:schemeClr val="tx2">
                <a:lumMod val="20000"/>
                <a:lumOff val="80000"/>
              </a:schemeClr>
            </a:solidFill>
          </a:ln>
          <a:effectLst>
            <a:outerShdw blurRad="50800" dist="38100" dir="2700000" algn="tl" rotWithShape="0">
              <a:prstClr val="black">
                <a:alpha val="40000"/>
              </a:prstClr>
            </a:outerShdw>
          </a:effectLst>
          <a:scene3d>
            <a:camera prst="orthographicFront"/>
            <a:lightRig rig="threePt" dir="t"/>
          </a:scene3d>
          <a:sp3d>
            <a:bevelT/>
          </a:sp3d>
        </p:spPr>
        <p:txBody>
          <a:bodyPr vert="horz" lIns="91440" tIns="45720" rIns="91440" bIns="45720" rtlCol="0" anchor="ctr">
            <a:normAutofit fontScale="97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uz-Cyrl-UZ" sz="3600" b="1" dirty="0">
                <a:solidFill>
                  <a:srgbClr val="0B375A"/>
                </a:solidFill>
                <a:latin typeface="Times New Roman" panose="02020603050405020304" pitchFamily="18" charset="0"/>
                <a:cs typeface="Times New Roman" panose="02020603050405020304" pitchFamily="18" charset="0"/>
              </a:rPr>
              <a:t>Лойиҳанинг муҳимлик даражаси</a:t>
            </a:r>
          </a:p>
        </p:txBody>
      </p:sp>
      <p:sp>
        <p:nvSpPr>
          <p:cNvPr id="3" name="Объект 2">
            <a:extLst>
              <a:ext uri="{FF2B5EF4-FFF2-40B4-BE49-F238E27FC236}">
                <a16:creationId xmlns:a16="http://schemas.microsoft.com/office/drawing/2014/main" id="{835D5455-F974-27D8-7628-06C56C7CCADB}"/>
              </a:ext>
            </a:extLst>
          </p:cNvPr>
          <p:cNvSpPr txBox="1">
            <a:spLocks/>
          </p:cNvSpPr>
          <p:nvPr/>
        </p:nvSpPr>
        <p:spPr>
          <a:xfrm>
            <a:off x="329608" y="4419622"/>
            <a:ext cx="10712460" cy="2540306"/>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544513" indent="-342900" algn="just">
              <a:buFont typeface="Wingdings" pitchFamily="2" charset="2"/>
              <a:buChar char="ü"/>
            </a:pPr>
            <a:endParaRPr lang="uz-Cyrl-UZ" dirty="0">
              <a:latin typeface="Times New Roman" panose="02020603050405020304" pitchFamily="18" charset="0"/>
              <a:cs typeface="Times New Roman" panose="02020603050405020304" pitchFamily="18" charset="0"/>
            </a:endParaRPr>
          </a:p>
        </p:txBody>
      </p:sp>
      <p:sp>
        <p:nvSpPr>
          <p:cNvPr id="4" name="Прямоугольник: скругленные углы 3">
            <a:extLst>
              <a:ext uri="{FF2B5EF4-FFF2-40B4-BE49-F238E27FC236}">
                <a16:creationId xmlns:a16="http://schemas.microsoft.com/office/drawing/2014/main" id="{F91F5591-95E1-AEDD-0BC7-06A567B02579}"/>
              </a:ext>
            </a:extLst>
          </p:cNvPr>
          <p:cNvSpPr/>
          <p:nvPr/>
        </p:nvSpPr>
        <p:spPr>
          <a:xfrm>
            <a:off x="820615" y="1353811"/>
            <a:ext cx="10550770" cy="594106"/>
          </a:xfrm>
          <a:prstGeom prst="roundRect">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marL="363538" indent="-363538" algn="ctr">
              <a:buFont typeface="Wingdings" panose="05000000000000000000" pitchFamily="2" charset="2"/>
              <a:buChar char="ü"/>
            </a:pPr>
            <a:r>
              <a:rPr lang="uz-Cyrl-UZ" sz="2400" i="1" dirty="0">
                <a:latin typeface="Times New Roman" panose="02020603050405020304" pitchFamily="18" charset="0"/>
                <a:cs typeface="Times New Roman" panose="02020603050405020304" pitchFamily="18" charset="0"/>
              </a:rPr>
              <a:t>Лойиҳа учрашувига ҳамкасбларингиздан бирини олиб боринг.</a:t>
            </a:r>
          </a:p>
        </p:txBody>
      </p:sp>
      <p:sp>
        <p:nvSpPr>
          <p:cNvPr id="5" name="Прямоугольник: скругленные углы 4">
            <a:extLst>
              <a:ext uri="{FF2B5EF4-FFF2-40B4-BE49-F238E27FC236}">
                <a16:creationId xmlns:a16="http://schemas.microsoft.com/office/drawing/2014/main" id="{2DDA6E11-703E-9D36-902E-262007B0FE1F}"/>
              </a:ext>
            </a:extLst>
          </p:cNvPr>
          <p:cNvSpPr/>
          <p:nvPr/>
        </p:nvSpPr>
        <p:spPr>
          <a:xfrm>
            <a:off x="820615" y="2090480"/>
            <a:ext cx="10550770" cy="594106"/>
          </a:xfrm>
          <a:prstGeom prst="roundRect">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marL="544513" indent="-342900" algn="ctr">
              <a:buFont typeface="Wingdings" pitchFamily="2" charset="2"/>
              <a:buChar char="ü"/>
            </a:pPr>
            <a:r>
              <a:rPr lang="uz-Cyrl-UZ" sz="2400" i="1" dirty="0">
                <a:latin typeface="Times New Roman" panose="02020603050405020304" pitchFamily="18" charset="0"/>
                <a:cs typeface="Times New Roman" panose="02020603050405020304" pitchFamily="18" charset="0"/>
              </a:rPr>
              <a:t>Учрашувда эшитган ҳамма нарсани ёзинг.</a:t>
            </a:r>
          </a:p>
        </p:txBody>
      </p:sp>
      <p:sp>
        <p:nvSpPr>
          <p:cNvPr id="6" name="Прямоугольник: скругленные углы 5">
            <a:extLst>
              <a:ext uri="{FF2B5EF4-FFF2-40B4-BE49-F238E27FC236}">
                <a16:creationId xmlns:a16="http://schemas.microsoft.com/office/drawing/2014/main" id="{3B345096-883A-5748-18F6-EDCDB0FD553E}"/>
              </a:ext>
            </a:extLst>
          </p:cNvPr>
          <p:cNvSpPr/>
          <p:nvPr/>
        </p:nvSpPr>
        <p:spPr>
          <a:xfrm>
            <a:off x="820615" y="2827149"/>
            <a:ext cx="10550770" cy="855804"/>
          </a:xfrm>
          <a:prstGeom prst="roundRect">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marL="544513" indent="-342900" algn="ctr">
              <a:buFont typeface="Wingdings" pitchFamily="2" charset="2"/>
              <a:buChar char="ü"/>
            </a:pPr>
            <a:r>
              <a:rPr lang="uz-Cyrl-UZ" sz="2400" i="1" dirty="0">
                <a:latin typeface="Times New Roman" panose="02020603050405020304" pitchFamily="18" charset="0"/>
                <a:cs typeface="Times New Roman" panose="02020603050405020304" pitchFamily="18" charset="0"/>
              </a:rPr>
              <a:t>Лойиҳа қарорларини қабул қилувчилар билан камида икки марта учрашишни режалаштиринг.</a:t>
            </a:r>
          </a:p>
        </p:txBody>
      </p:sp>
      <p:sp>
        <p:nvSpPr>
          <p:cNvPr id="7" name="Прямоугольник: скругленные углы 6">
            <a:extLst>
              <a:ext uri="{FF2B5EF4-FFF2-40B4-BE49-F238E27FC236}">
                <a16:creationId xmlns:a16="http://schemas.microsoft.com/office/drawing/2014/main" id="{71A438EC-DBFD-3B97-958F-0982F1864EF5}"/>
              </a:ext>
            </a:extLst>
          </p:cNvPr>
          <p:cNvSpPr/>
          <p:nvPr/>
        </p:nvSpPr>
        <p:spPr>
          <a:xfrm>
            <a:off x="820615" y="3825516"/>
            <a:ext cx="7315200" cy="1330775"/>
          </a:xfrm>
          <a:prstGeom prst="roundRect">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marL="544513" indent="-342900" algn="ctr">
              <a:buFont typeface="Wingdings" pitchFamily="2" charset="2"/>
              <a:buChar char="ü"/>
            </a:pPr>
            <a:r>
              <a:rPr lang="uz-Cyrl-UZ" sz="2400" i="1" dirty="0">
                <a:latin typeface="Times New Roman" panose="02020603050405020304" pitchFamily="18" charset="0"/>
                <a:cs typeface="Times New Roman" panose="02020603050405020304" pitchFamily="18" charset="0"/>
              </a:rPr>
              <a:t>Иложи бўлса, йиғилишларда олинган маълумотларни ёзма манбалардан олинган маълумотлар билан солиштиринг.</a:t>
            </a:r>
          </a:p>
        </p:txBody>
      </p:sp>
    </p:spTree>
    <p:extLst>
      <p:ext uri="{BB962C8B-B14F-4D97-AF65-F5344CB8AC3E}">
        <p14:creationId xmlns:p14="http://schemas.microsoft.com/office/powerpoint/2010/main" val="9674701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nodeType="clickEffect" nodePh="1">
                                  <p:stCondLst>
                                    <p:cond delay="0"/>
                                  </p:stCondLst>
                                  <p:endCondLst>
                                    <p:cond evt="begin" delay="0">
                                      <p:tn val="9"/>
                                    </p:cond>
                                  </p:end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1000"/>
                                        <p:tgtEl>
                                          <p:spTgt spid="3">
                                            <p:txEl>
                                              <p:pRg st="0" end="0"/>
                                            </p:txEl>
                                          </p:spTgt>
                                        </p:tgtEl>
                                      </p:cBhvr>
                                    </p:animEffect>
                                    <p:anim calcmode="lin" valueType="num">
                                      <p:cBhvr>
                                        <p:cTn id="12"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3"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3349E58-C9B9-C2A6-CEE1-A244D0A54330}"/>
              </a:ext>
            </a:extLst>
          </p:cNvPr>
          <p:cNvSpPr txBox="1">
            <a:spLocks/>
          </p:cNvSpPr>
          <p:nvPr/>
        </p:nvSpPr>
        <p:spPr>
          <a:xfrm>
            <a:off x="751639" y="439835"/>
            <a:ext cx="10643191" cy="767641"/>
          </a:xfrm>
          <a:prstGeom prst="rect">
            <a:avLst/>
          </a:prstGeom>
          <a:solidFill>
            <a:schemeClr val="tx2">
              <a:lumMod val="20000"/>
              <a:lumOff val="80000"/>
            </a:schemeClr>
          </a:solidFill>
          <a:ln>
            <a:solidFill>
              <a:schemeClr val="tx2">
                <a:lumMod val="20000"/>
                <a:lumOff val="80000"/>
              </a:schemeClr>
            </a:solidFill>
          </a:ln>
          <a:effectLst>
            <a:outerShdw blurRad="50800" dist="38100" dir="2700000" algn="tl" rotWithShape="0">
              <a:prstClr val="black">
                <a:alpha val="40000"/>
              </a:prstClr>
            </a:outerShdw>
          </a:effectLst>
          <a:scene3d>
            <a:camera prst="orthographicFront"/>
            <a:lightRig rig="threePt" dir="t"/>
          </a:scene3d>
          <a:sp3d>
            <a:bevelT/>
          </a:sp3d>
        </p:spPr>
        <p:txBody>
          <a:bodyPr vert="horz" lIns="91440" tIns="45720" rIns="91440" bIns="4572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uz-Cyrl-UZ" sz="3600" b="1" dirty="0">
                <a:solidFill>
                  <a:srgbClr val="0B375A"/>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ЛОЙИҲА ИШ СТРАТЕГИЯСИ</a:t>
            </a:r>
          </a:p>
        </p:txBody>
      </p:sp>
      <p:sp>
        <p:nvSpPr>
          <p:cNvPr id="4" name="Прямоугольник: скругленные углы 3">
            <a:extLst>
              <a:ext uri="{FF2B5EF4-FFF2-40B4-BE49-F238E27FC236}">
                <a16:creationId xmlns:a16="http://schemas.microsoft.com/office/drawing/2014/main" id="{BCDD39E4-156A-00C2-AC0B-AD5917CC18E0}"/>
              </a:ext>
            </a:extLst>
          </p:cNvPr>
          <p:cNvSpPr/>
          <p:nvPr/>
        </p:nvSpPr>
        <p:spPr>
          <a:xfrm>
            <a:off x="4419599" y="1742929"/>
            <a:ext cx="6975231" cy="1568488"/>
          </a:xfrm>
          <a:prstGeom prst="roundRect">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400" i="1" dirty="0">
                <a:latin typeface="Times New Roman" panose="02020603050405020304" pitchFamily="18" charset="0"/>
                <a:cs typeface="Times New Roman" panose="02020603050405020304" pitchFamily="18" charset="0"/>
              </a:rPr>
              <a:t>Лойиҳанинг асосий ишини режалаштириш ва бажаришга ёндашувда ягона стратегияга риоя қилиш керак.</a:t>
            </a:r>
          </a:p>
        </p:txBody>
      </p:sp>
      <p:sp>
        <p:nvSpPr>
          <p:cNvPr id="5" name="Прямоугольник: скругленные углы 4">
            <a:extLst>
              <a:ext uri="{FF2B5EF4-FFF2-40B4-BE49-F238E27FC236}">
                <a16:creationId xmlns:a16="http://schemas.microsoft.com/office/drawing/2014/main" id="{F0A4CC19-E722-8FC4-9213-FD1634BCDAD4}"/>
              </a:ext>
            </a:extLst>
          </p:cNvPr>
          <p:cNvSpPr/>
          <p:nvPr/>
        </p:nvSpPr>
        <p:spPr>
          <a:xfrm>
            <a:off x="751639" y="3846871"/>
            <a:ext cx="7643448" cy="2272723"/>
          </a:xfrm>
          <a:prstGeom prst="roundRect">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400" b="1" i="1" dirty="0">
                <a:latin typeface="Times New Roman" panose="02020603050405020304" pitchFamily="18" charset="0"/>
                <a:cs typeface="Times New Roman" panose="02020603050405020304" pitchFamily="18" charset="0"/>
              </a:rPr>
              <a:t>Масалан:</a:t>
            </a:r>
          </a:p>
          <a:p>
            <a:pPr algn="ctr"/>
            <a:r>
              <a:rPr lang="uz-Cyrl-UZ" sz="2400" i="1" dirty="0">
                <a:latin typeface="Times New Roman" panose="02020603050405020304" pitchFamily="18" charset="0"/>
                <a:cs typeface="Times New Roman" panose="02020603050405020304" pitchFamily="18" charset="0"/>
              </a:rPr>
              <a:t>барча жиҳозлар тўғридан-тўғри ишлаб чиқарувчидан эмас, балки етказиб берувчилар орқали сотиб олинади;</a:t>
            </a:r>
          </a:p>
          <a:p>
            <a:pPr algn="ctr"/>
            <a:r>
              <a:rPr lang="uz-Cyrl-UZ" sz="2400" i="1" dirty="0">
                <a:latin typeface="Times New Roman" panose="02020603050405020304" pitchFamily="18" charset="0"/>
                <a:cs typeface="Times New Roman" panose="02020603050405020304" pitchFamily="18" charset="0"/>
              </a:rPr>
              <a:t>ходимларни ўқитиш жалб қилинган тренер раҳбарлигида ўтказилади.</a:t>
            </a:r>
          </a:p>
        </p:txBody>
      </p:sp>
    </p:spTree>
    <p:extLst>
      <p:ext uri="{BB962C8B-B14F-4D97-AF65-F5344CB8AC3E}">
        <p14:creationId xmlns:p14="http://schemas.microsoft.com/office/powerpoint/2010/main" val="13662102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2B006CEE-2E5C-3EA5-AADE-E10968CAC1FF}"/>
              </a:ext>
            </a:extLst>
          </p:cNvPr>
          <p:cNvSpPr txBox="1">
            <a:spLocks/>
          </p:cNvSpPr>
          <p:nvPr/>
        </p:nvSpPr>
        <p:spPr>
          <a:xfrm>
            <a:off x="833701" y="545344"/>
            <a:ext cx="10455622" cy="755918"/>
          </a:xfrm>
          <a:prstGeom prst="rect">
            <a:avLst/>
          </a:prstGeom>
          <a:solidFill>
            <a:schemeClr val="tx2">
              <a:lumMod val="20000"/>
              <a:lumOff val="80000"/>
            </a:schemeClr>
          </a:solidFill>
          <a:ln>
            <a:solidFill>
              <a:schemeClr val="tx2">
                <a:lumMod val="20000"/>
                <a:lumOff val="80000"/>
              </a:schemeClr>
            </a:solidFill>
          </a:ln>
          <a:effectLst>
            <a:outerShdw blurRad="50800" dist="38100" dir="2700000" algn="tl" rotWithShape="0">
              <a:prstClr val="black">
                <a:alpha val="40000"/>
              </a:prstClr>
            </a:outerShdw>
          </a:effectLst>
          <a:scene3d>
            <a:camera prst="orthographicFront"/>
            <a:lightRig rig="threePt" dir="t"/>
          </a:scene3d>
          <a:sp3d>
            <a:bevelT/>
          </a:sp3d>
        </p:spPr>
        <p:txBody>
          <a:bodyPr vert="horz" lIns="91440" tIns="45720" rIns="91440" bIns="4572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uz-Cyrl-UZ" sz="3600" b="1" dirty="0">
                <a:solidFill>
                  <a:srgbClr val="0B375A"/>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ЛОЙИҲА ИШ СТРАТЕГИЯСИ</a:t>
            </a:r>
          </a:p>
        </p:txBody>
      </p:sp>
      <p:sp>
        <p:nvSpPr>
          <p:cNvPr id="4" name="Прямоугольник: скругленные углы 3">
            <a:extLst>
              <a:ext uri="{FF2B5EF4-FFF2-40B4-BE49-F238E27FC236}">
                <a16:creationId xmlns:a16="http://schemas.microsoft.com/office/drawing/2014/main" id="{31A075C1-B98A-48E9-6A6D-9B48C6299792}"/>
              </a:ext>
            </a:extLst>
          </p:cNvPr>
          <p:cNvSpPr/>
          <p:nvPr/>
        </p:nvSpPr>
        <p:spPr>
          <a:xfrm>
            <a:off x="2942493" y="1742929"/>
            <a:ext cx="8452338" cy="2535994"/>
          </a:xfrm>
          <a:prstGeom prst="round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indent="363538" algn="ctr"/>
            <a:r>
              <a:rPr lang="uz-Cyrl-UZ" sz="2400" i="1" dirty="0">
                <a:latin typeface="Times New Roman" panose="02020603050405020304" pitchFamily="18" charset="0"/>
                <a:cs typeface="Times New Roman" panose="02020603050405020304" pitchFamily="18" charset="0"/>
              </a:rPr>
              <a:t>Мақсадларингизга эришиш қобилиятингизни аниқлаш ҳам танланган стратегияга мос келиши керак.</a:t>
            </a:r>
          </a:p>
          <a:p>
            <a:pPr indent="363538" algn="ctr"/>
            <a:r>
              <a:rPr lang="uz-Cyrl-UZ" sz="2400" i="1" dirty="0">
                <a:latin typeface="Times New Roman" panose="02020603050405020304" pitchFamily="18" charset="0"/>
                <a:cs typeface="Times New Roman" panose="02020603050405020304" pitchFamily="18" charset="0"/>
              </a:rPr>
              <a:t>Шундай қилиб, энг бошиданоқ, томошабинларнинг асосий одамларида маълум нотўғри қарашлар бор-йўқлигини, ушбу лойиҳани қандай қабул қилиш ва қандай қилиб олмаслик кераклигини билиб олишингиз керак.</a:t>
            </a:r>
          </a:p>
        </p:txBody>
      </p:sp>
      <p:sp>
        <p:nvSpPr>
          <p:cNvPr id="5" name="Прямоугольник: скругленные углы 4">
            <a:extLst>
              <a:ext uri="{FF2B5EF4-FFF2-40B4-BE49-F238E27FC236}">
                <a16:creationId xmlns:a16="http://schemas.microsoft.com/office/drawing/2014/main" id="{0BE35DF6-1CDD-E518-5947-950BEF1E8A09}"/>
              </a:ext>
            </a:extLst>
          </p:cNvPr>
          <p:cNvSpPr/>
          <p:nvPr/>
        </p:nvSpPr>
        <p:spPr>
          <a:xfrm>
            <a:off x="731590" y="4788656"/>
            <a:ext cx="7643448" cy="1524000"/>
          </a:xfrm>
          <a:prstGeom prst="round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400" b="1" i="1" dirty="0">
                <a:latin typeface="Times New Roman" panose="02020603050405020304" pitchFamily="18" charset="0"/>
                <a:cs typeface="Times New Roman" panose="02020603050405020304" pitchFamily="18" charset="0"/>
              </a:rPr>
              <a:t>Стратегияни танлашда:</a:t>
            </a:r>
          </a:p>
          <a:p>
            <a:pPr algn="ctr"/>
            <a:r>
              <a:rPr lang="uz-Cyrl-UZ" sz="2400" i="1" dirty="0">
                <a:latin typeface="Times New Roman" panose="02020603050405020304" pitchFamily="18" charset="0"/>
                <a:cs typeface="Times New Roman" panose="02020603050405020304" pitchFamily="18" charset="0"/>
              </a:rPr>
              <a:t>Бундай муаммоларни ҳал қилишда ташкилотингизнинг ёндашувини кўриб чиқинг.</a:t>
            </a:r>
          </a:p>
        </p:txBody>
      </p:sp>
    </p:spTree>
    <p:extLst>
      <p:ext uri="{BB962C8B-B14F-4D97-AF65-F5344CB8AC3E}">
        <p14:creationId xmlns:p14="http://schemas.microsoft.com/office/powerpoint/2010/main" val="945450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F2F81DB-FE81-D3DA-D106-EFDBAA70EAF2}"/>
              </a:ext>
            </a:extLst>
          </p:cNvPr>
          <p:cNvSpPr txBox="1"/>
          <p:nvPr/>
        </p:nvSpPr>
        <p:spPr>
          <a:xfrm>
            <a:off x="0" y="2782669"/>
            <a:ext cx="12192000" cy="646331"/>
          </a:xfrm>
          <a:prstGeom prst="rect">
            <a:avLst/>
          </a:prstGeom>
          <a:noFill/>
        </p:spPr>
        <p:txBody>
          <a:bodyPr wrap="square">
            <a:spAutoFit/>
          </a:bodyPr>
          <a:lstStyle/>
          <a:p>
            <a:pPr algn="ctr"/>
            <a:r>
              <a:rPr lang="uz-Cyrl-UZ" sz="3600" b="1" dirty="0">
                <a:solidFill>
                  <a:srgbClr val="002060"/>
                </a:solidFill>
                <a:latin typeface="Times New Roman" panose="02020603050405020304" pitchFamily="18" charset="0"/>
                <a:cs typeface="Times New Roman" panose="02020603050405020304" pitchFamily="18" charset="0"/>
              </a:rPr>
              <a:t>ЛОЙИҲАЛАРДА СТРАТЕГИК ФИКРЛАШ</a:t>
            </a:r>
            <a:endParaRPr lang="ru-RU" sz="3600" dirty="0">
              <a:solidFill>
                <a:srgbClr val="002060"/>
              </a:solidFill>
            </a:endParaRPr>
          </a:p>
        </p:txBody>
      </p:sp>
    </p:spTree>
    <p:extLst>
      <p:ext uri="{BB962C8B-B14F-4D97-AF65-F5344CB8AC3E}">
        <p14:creationId xmlns:p14="http://schemas.microsoft.com/office/powerpoint/2010/main" val="173793175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FE2ADB4-07EF-FB0D-B721-7211D6B7D9DE}"/>
              </a:ext>
            </a:extLst>
          </p:cNvPr>
          <p:cNvSpPr txBox="1"/>
          <p:nvPr/>
        </p:nvSpPr>
        <p:spPr>
          <a:xfrm>
            <a:off x="562708" y="2148897"/>
            <a:ext cx="11066584" cy="1815882"/>
          </a:xfrm>
          <a:prstGeom prst="rect">
            <a:avLst/>
          </a:prstGeom>
          <a:noFill/>
        </p:spPr>
        <p:txBody>
          <a:bodyPr wrap="square">
            <a:spAutoFit/>
          </a:bodyPr>
          <a:lstStyle/>
          <a:p>
            <a:pPr indent="363538" algn="ctr"/>
            <a:r>
              <a:rPr lang="uz-Cyrl-UZ" sz="2800" b="1" dirty="0">
                <a:solidFill>
                  <a:srgbClr val="002060"/>
                </a:solidFill>
                <a:latin typeface="Times New Roman" panose="02020603050405020304" pitchFamily="18" charset="0"/>
                <a:cs typeface="Times New Roman" panose="02020603050405020304" pitchFamily="18" charset="0"/>
              </a:rPr>
              <a:t>Лойиҳаларда стратегик фикрлаш - </a:t>
            </a:r>
            <a:r>
              <a:rPr lang="uz-Cyrl-UZ" sz="2800" dirty="0">
                <a:solidFill>
                  <a:srgbClr val="002060"/>
                </a:solidFill>
                <a:latin typeface="Times New Roman" panose="02020603050405020304" pitchFamily="18" charset="0"/>
                <a:cs typeface="Times New Roman" panose="02020603050405020304" pitchFamily="18" charset="0"/>
              </a:rPr>
              <a:t>бу рақобатбардош ўйин қоидаларини қайта ёзиш ва мумкин бўлган келажакни башорат қила оладиган янги стратегияларни кашф этишга қаратилган менежернинг ўзига хос хусусияти.</a:t>
            </a:r>
          </a:p>
        </p:txBody>
      </p:sp>
    </p:spTree>
    <p:extLst>
      <p:ext uri="{BB962C8B-B14F-4D97-AF65-F5344CB8AC3E}">
        <p14:creationId xmlns:p14="http://schemas.microsoft.com/office/powerpoint/2010/main" val="263795479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2B006CEE-2E5C-3EA5-AADE-E10968CAC1FF}"/>
              </a:ext>
            </a:extLst>
          </p:cNvPr>
          <p:cNvSpPr txBox="1">
            <a:spLocks/>
          </p:cNvSpPr>
          <p:nvPr/>
        </p:nvSpPr>
        <p:spPr>
          <a:xfrm>
            <a:off x="833701" y="545344"/>
            <a:ext cx="10455622" cy="755918"/>
          </a:xfrm>
          <a:prstGeom prst="rect">
            <a:avLst/>
          </a:prstGeom>
          <a:solidFill>
            <a:schemeClr val="tx2">
              <a:lumMod val="20000"/>
              <a:lumOff val="80000"/>
            </a:schemeClr>
          </a:solidFill>
          <a:ln>
            <a:solidFill>
              <a:schemeClr val="tx2">
                <a:lumMod val="20000"/>
                <a:lumOff val="80000"/>
              </a:schemeClr>
            </a:solidFill>
          </a:ln>
          <a:effectLst>
            <a:outerShdw blurRad="50800" dist="38100" dir="2700000" algn="tl" rotWithShape="0">
              <a:prstClr val="black">
                <a:alpha val="40000"/>
              </a:prstClr>
            </a:outerShdw>
          </a:effectLst>
          <a:scene3d>
            <a:camera prst="orthographicFront"/>
            <a:lightRig rig="threePt" dir="t"/>
          </a:scene3d>
          <a:sp3d>
            <a:bevelT/>
          </a:sp3d>
        </p:spPr>
        <p:txBody>
          <a:bodyPr vert="horz" lIns="91440" tIns="45720" rIns="91440" bIns="4572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uz-Cyrl-UZ" sz="3600" b="1" dirty="0">
                <a:solidFill>
                  <a:srgbClr val="0B375A"/>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ТАНҚИДИЙ ЎЗГАРИШЛАР</a:t>
            </a:r>
          </a:p>
        </p:txBody>
      </p:sp>
      <p:sp>
        <p:nvSpPr>
          <p:cNvPr id="4" name="Прямоугольник: скругленные углы 3">
            <a:extLst>
              <a:ext uri="{FF2B5EF4-FFF2-40B4-BE49-F238E27FC236}">
                <a16:creationId xmlns:a16="http://schemas.microsoft.com/office/drawing/2014/main" id="{31A075C1-B98A-48E9-6A6D-9B48C6299792}"/>
              </a:ext>
            </a:extLst>
          </p:cNvPr>
          <p:cNvSpPr/>
          <p:nvPr/>
        </p:nvSpPr>
        <p:spPr>
          <a:xfrm>
            <a:off x="3106615" y="1765313"/>
            <a:ext cx="8182708" cy="1023717"/>
          </a:xfrm>
          <a:prstGeom prst="round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indent="363538" algn="ctr"/>
            <a:r>
              <a:rPr lang="uz-Cyrl-UZ" sz="2400" b="1" i="1" dirty="0">
                <a:solidFill>
                  <a:srgbClr val="002060"/>
                </a:solidFill>
                <a:latin typeface="Times New Roman" panose="02020603050405020304" pitchFamily="18" charset="0"/>
                <a:cs typeface="Times New Roman" panose="02020603050405020304" pitchFamily="18" charset="0"/>
              </a:rPr>
              <a:t>Лойиҳани бошқариш қуйидаги ўзгаришлар туфайли бизнес юритишнинг стандарт усулига айланмоқда:</a:t>
            </a:r>
          </a:p>
        </p:txBody>
      </p:sp>
      <p:sp>
        <p:nvSpPr>
          <p:cNvPr id="5" name="Прямоугольник: скругленные углы 4">
            <a:extLst>
              <a:ext uri="{FF2B5EF4-FFF2-40B4-BE49-F238E27FC236}">
                <a16:creationId xmlns:a16="http://schemas.microsoft.com/office/drawing/2014/main" id="{0BE35DF6-1CDD-E518-5947-950BEF1E8A09}"/>
              </a:ext>
            </a:extLst>
          </p:cNvPr>
          <p:cNvSpPr/>
          <p:nvPr/>
        </p:nvSpPr>
        <p:spPr>
          <a:xfrm>
            <a:off x="731590" y="4538515"/>
            <a:ext cx="7643448" cy="1524000"/>
          </a:xfrm>
          <a:prstGeom prst="round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400" b="1" i="1" dirty="0">
                <a:latin typeface="Times New Roman" panose="02020603050405020304" pitchFamily="18" charset="0"/>
                <a:cs typeface="Times New Roman" panose="02020603050405020304" pitchFamily="18" charset="0"/>
              </a:rPr>
              <a:t>Маҳсулотнинг ҳаёт айланиш(цикл)и - </a:t>
            </a:r>
            <a:r>
              <a:rPr lang="uz-Cyrl-UZ" sz="2400" i="1" dirty="0">
                <a:latin typeface="Times New Roman" panose="02020603050405020304" pitchFamily="18" charset="0"/>
                <a:cs typeface="Times New Roman" panose="02020603050405020304" pitchFamily="18" charset="0"/>
              </a:rPr>
              <a:t>бу маҳсулот бозорга кирган пайтдан бошлаб ва бозордан чиқиши билан якунланган бозорда бўлган вақт даври.</a:t>
            </a:r>
          </a:p>
        </p:txBody>
      </p:sp>
      <p:sp>
        <p:nvSpPr>
          <p:cNvPr id="3" name="Прямоугольник: скругленные углы 2">
            <a:extLst>
              <a:ext uri="{FF2B5EF4-FFF2-40B4-BE49-F238E27FC236}">
                <a16:creationId xmlns:a16="http://schemas.microsoft.com/office/drawing/2014/main" id="{48B133A3-6E1D-A01B-5080-255A899126F3}"/>
              </a:ext>
            </a:extLst>
          </p:cNvPr>
          <p:cNvSpPr/>
          <p:nvPr/>
        </p:nvSpPr>
        <p:spPr>
          <a:xfrm>
            <a:off x="1869831" y="3151914"/>
            <a:ext cx="7977554" cy="1023717"/>
          </a:xfrm>
          <a:prstGeom prst="round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marL="0" lvl="1" indent="363538" algn="ctr">
              <a:buFont typeface="Wingdings" pitchFamily="2" charset="2"/>
              <a:buChar char="Ø"/>
            </a:pPr>
            <a:r>
              <a:rPr lang="uz-Cyrl-UZ" sz="2400" b="1" i="1" dirty="0">
                <a:solidFill>
                  <a:srgbClr val="C00000"/>
                </a:solidFill>
                <a:latin typeface="Times New Roman" panose="02020603050405020304" pitchFamily="18" charset="0"/>
                <a:cs typeface="Times New Roman" panose="02020603050405020304" pitchFamily="18" charset="0"/>
              </a:rPr>
              <a:t>МАҲСУЛОТНИНГ ҲАЁТ АЙЛАНИШИНИ СИҚИШ</a:t>
            </a:r>
          </a:p>
        </p:txBody>
      </p:sp>
    </p:spTree>
    <p:extLst>
      <p:ext uri="{BB962C8B-B14F-4D97-AF65-F5344CB8AC3E}">
        <p14:creationId xmlns:p14="http://schemas.microsoft.com/office/powerpoint/2010/main" val="26908323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2B006CEE-2E5C-3EA5-AADE-E10968CAC1FF}"/>
              </a:ext>
            </a:extLst>
          </p:cNvPr>
          <p:cNvSpPr txBox="1">
            <a:spLocks/>
          </p:cNvSpPr>
          <p:nvPr/>
        </p:nvSpPr>
        <p:spPr>
          <a:xfrm>
            <a:off x="833701" y="545344"/>
            <a:ext cx="10455622" cy="755918"/>
          </a:xfrm>
          <a:prstGeom prst="rect">
            <a:avLst/>
          </a:prstGeom>
          <a:solidFill>
            <a:schemeClr val="tx2">
              <a:lumMod val="20000"/>
              <a:lumOff val="80000"/>
            </a:schemeClr>
          </a:solidFill>
          <a:ln>
            <a:solidFill>
              <a:schemeClr val="tx2">
                <a:lumMod val="20000"/>
                <a:lumOff val="80000"/>
              </a:schemeClr>
            </a:solidFill>
          </a:ln>
          <a:effectLst>
            <a:outerShdw blurRad="50800" dist="38100" dir="2700000" algn="tl" rotWithShape="0">
              <a:prstClr val="black">
                <a:alpha val="40000"/>
              </a:prstClr>
            </a:outerShdw>
          </a:effectLst>
          <a:scene3d>
            <a:camera prst="orthographicFront"/>
            <a:lightRig rig="threePt" dir="t"/>
          </a:scene3d>
          <a:sp3d>
            <a:bevelT/>
          </a:sp3d>
        </p:spPr>
        <p:txBody>
          <a:bodyPr vert="horz" lIns="91440" tIns="45720" rIns="91440" bIns="4572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uz-Cyrl-UZ" sz="3600" b="1" dirty="0">
                <a:solidFill>
                  <a:srgbClr val="0B375A"/>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ТАНҚИДИЙ ЎЗГАРИШЛАР</a:t>
            </a:r>
          </a:p>
        </p:txBody>
      </p:sp>
      <p:sp>
        <p:nvSpPr>
          <p:cNvPr id="4" name="Прямоугольник: скругленные углы 3">
            <a:extLst>
              <a:ext uri="{FF2B5EF4-FFF2-40B4-BE49-F238E27FC236}">
                <a16:creationId xmlns:a16="http://schemas.microsoft.com/office/drawing/2014/main" id="{31A075C1-B98A-48E9-6A6D-9B48C6299792}"/>
              </a:ext>
            </a:extLst>
          </p:cNvPr>
          <p:cNvSpPr/>
          <p:nvPr/>
        </p:nvSpPr>
        <p:spPr>
          <a:xfrm>
            <a:off x="3106615" y="1765313"/>
            <a:ext cx="8182708" cy="1023717"/>
          </a:xfrm>
          <a:prstGeom prst="round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800" b="1" i="1" dirty="0">
                <a:solidFill>
                  <a:srgbClr val="002060"/>
                </a:solidFill>
                <a:latin typeface="Times New Roman" panose="02020603050405020304" pitchFamily="18" charset="0"/>
                <a:cs typeface="Times New Roman" panose="02020603050405020304" pitchFamily="18" charset="0"/>
              </a:rPr>
              <a:t>…қуйидаги ўзгаришлар туфайли:</a:t>
            </a:r>
          </a:p>
        </p:txBody>
      </p:sp>
      <p:sp>
        <p:nvSpPr>
          <p:cNvPr id="5" name="Прямоугольник: скругленные углы 4">
            <a:extLst>
              <a:ext uri="{FF2B5EF4-FFF2-40B4-BE49-F238E27FC236}">
                <a16:creationId xmlns:a16="http://schemas.microsoft.com/office/drawing/2014/main" id="{0BE35DF6-1CDD-E518-5947-950BEF1E8A09}"/>
              </a:ext>
            </a:extLst>
          </p:cNvPr>
          <p:cNvSpPr/>
          <p:nvPr/>
        </p:nvSpPr>
        <p:spPr>
          <a:xfrm>
            <a:off x="833700" y="4270716"/>
            <a:ext cx="7977553" cy="2352821"/>
          </a:xfrm>
          <a:prstGeom prst="round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400" b="1" i="1" dirty="0">
                <a:latin typeface="Times New Roman" panose="02020603050405020304" pitchFamily="18" charset="0"/>
                <a:cs typeface="Times New Roman" panose="02020603050405020304" pitchFamily="18" charset="0"/>
              </a:rPr>
              <a:t>Глобал рақобат - </a:t>
            </a:r>
            <a:r>
              <a:rPr lang="uz-Cyrl-UZ" sz="2400" i="1" dirty="0">
                <a:latin typeface="Times New Roman" panose="02020603050405020304" pitchFamily="18" charset="0"/>
                <a:cs typeface="Times New Roman" panose="02020603050405020304" pitchFamily="18" charset="0"/>
              </a:rPr>
              <a:t>бу давлат чегараларини эътиборсиз қолдирадиган ва маълум бир субъект учун ўз бозор майдонини шакллантиришга имкон берадиган рақобат.</a:t>
            </a:r>
          </a:p>
          <a:p>
            <a:pPr algn="ctr"/>
            <a:r>
              <a:rPr lang="uz-Cyrl-UZ" sz="2400" b="1" i="1" dirty="0">
                <a:latin typeface="Times New Roman" panose="02020603050405020304" pitchFamily="18" charset="0"/>
                <a:cs typeface="Times New Roman" panose="02020603050405020304" pitchFamily="18" charset="0"/>
              </a:rPr>
              <a:t>Глобал рақобат </a:t>
            </a:r>
            <a:r>
              <a:rPr lang="uz-Cyrl-UZ" sz="2400" i="1" dirty="0">
                <a:latin typeface="Times New Roman" panose="02020603050405020304" pitchFamily="18" charset="0"/>
                <a:cs typeface="Times New Roman" panose="02020603050405020304" pitchFamily="18" charset="0"/>
              </a:rPr>
              <a:t>рақобат ривожланишининг энг юқори босқичидир.</a:t>
            </a:r>
          </a:p>
        </p:txBody>
      </p:sp>
      <p:sp>
        <p:nvSpPr>
          <p:cNvPr id="3" name="Прямоугольник: скругленные углы 2">
            <a:extLst>
              <a:ext uri="{FF2B5EF4-FFF2-40B4-BE49-F238E27FC236}">
                <a16:creationId xmlns:a16="http://schemas.microsoft.com/office/drawing/2014/main" id="{48B133A3-6E1D-A01B-5080-255A899126F3}"/>
              </a:ext>
            </a:extLst>
          </p:cNvPr>
          <p:cNvSpPr/>
          <p:nvPr/>
        </p:nvSpPr>
        <p:spPr>
          <a:xfrm>
            <a:off x="2072735" y="3151913"/>
            <a:ext cx="7977554" cy="755919"/>
          </a:xfrm>
          <a:prstGeom prst="round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marL="0" lvl="1" indent="363538" algn="ctr">
              <a:buFont typeface="Wingdings" pitchFamily="2" charset="2"/>
              <a:buChar char="Ø"/>
            </a:pPr>
            <a:r>
              <a:rPr lang="uz-Cyrl-UZ" sz="2400" b="1" i="1" dirty="0">
                <a:solidFill>
                  <a:srgbClr val="C00000"/>
                </a:solidFill>
                <a:latin typeface="Times New Roman" panose="02020603050405020304" pitchFamily="18" charset="0"/>
                <a:cs typeface="Times New Roman" panose="02020603050405020304" pitchFamily="18" charset="0"/>
              </a:rPr>
              <a:t>ГЛОБАЛ РАҚОБАТ</a:t>
            </a:r>
          </a:p>
        </p:txBody>
      </p:sp>
    </p:spTree>
    <p:extLst>
      <p:ext uri="{BB962C8B-B14F-4D97-AF65-F5344CB8AC3E}">
        <p14:creationId xmlns:p14="http://schemas.microsoft.com/office/powerpoint/2010/main" val="13403410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2B006CEE-2E5C-3EA5-AADE-E10968CAC1FF}"/>
              </a:ext>
            </a:extLst>
          </p:cNvPr>
          <p:cNvSpPr txBox="1">
            <a:spLocks/>
          </p:cNvSpPr>
          <p:nvPr/>
        </p:nvSpPr>
        <p:spPr>
          <a:xfrm>
            <a:off x="833701" y="545344"/>
            <a:ext cx="10455622" cy="755918"/>
          </a:xfrm>
          <a:prstGeom prst="rect">
            <a:avLst/>
          </a:prstGeom>
          <a:solidFill>
            <a:schemeClr val="tx2">
              <a:lumMod val="20000"/>
              <a:lumOff val="80000"/>
            </a:schemeClr>
          </a:solidFill>
          <a:ln>
            <a:solidFill>
              <a:schemeClr val="tx2">
                <a:lumMod val="20000"/>
                <a:lumOff val="80000"/>
              </a:schemeClr>
            </a:solidFill>
          </a:ln>
          <a:effectLst>
            <a:outerShdw blurRad="50800" dist="38100" dir="2700000" algn="tl" rotWithShape="0">
              <a:prstClr val="black">
                <a:alpha val="40000"/>
              </a:prstClr>
            </a:outerShdw>
          </a:effectLst>
          <a:scene3d>
            <a:camera prst="orthographicFront"/>
            <a:lightRig rig="threePt" dir="t"/>
          </a:scene3d>
          <a:sp3d>
            <a:bevelT/>
          </a:sp3d>
        </p:spPr>
        <p:txBody>
          <a:bodyPr vert="horz" lIns="91440" tIns="45720" rIns="91440" bIns="4572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uz-Cyrl-UZ" sz="3600" b="1" dirty="0">
                <a:solidFill>
                  <a:srgbClr val="0B375A"/>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ТАНҚИДИЙ ЎЗГАРИШЛАР</a:t>
            </a:r>
          </a:p>
        </p:txBody>
      </p:sp>
      <p:sp>
        <p:nvSpPr>
          <p:cNvPr id="4" name="Прямоугольник: скругленные углы 3">
            <a:extLst>
              <a:ext uri="{FF2B5EF4-FFF2-40B4-BE49-F238E27FC236}">
                <a16:creationId xmlns:a16="http://schemas.microsoft.com/office/drawing/2014/main" id="{31A075C1-B98A-48E9-6A6D-9B48C6299792}"/>
              </a:ext>
            </a:extLst>
          </p:cNvPr>
          <p:cNvSpPr/>
          <p:nvPr/>
        </p:nvSpPr>
        <p:spPr>
          <a:xfrm>
            <a:off x="3106615" y="1765313"/>
            <a:ext cx="8182708" cy="1023717"/>
          </a:xfrm>
          <a:prstGeom prst="round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800" b="1" i="1" dirty="0">
                <a:solidFill>
                  <a:srgbClr val="002060"/>
                </a:solidFill>
                <a:latin typeface="Times New Roman" panose="02020603050405020304" pitchFamily="18" charset="0"/>
                <a:cs typeface="Times New Roman" panose="02020603050405020304" pitchFamily="18" charset="0"/>
              </a:rPr>
              <a:t>…қуйидаги ўзгаришлар туфайли:</a:t>
            </a:r>
          </a:p>
        </p:txBody>
      </p:sp>
      <p:sp>
        <p:nvSpPr>
          <p:cNvPr id="5" name="Прямоугольник: скругленные углы 4">
            <a:extLst>
              <a:ext uri="{FF2B5EF4-FFF2-40B4-BE49-F238E27FC236}">
                <a16:creationId xmlns:a16="http://schemas.microsoft.com/office/drawing/2014/main" id="{0BE35DF6-1CDD-E518-5947-950BEF1E8A09}"/>
              </a:ext>
            </a:extLst>
          </p:cNvPr>
          <p:cNvSpPr/>
          <p:nvPr/>
        </p:nvSpPr>
        <p:spPr>
          <a:xfrm>
            <a:off x="833700" y="4270717"/>
            <a:ext cx="7977553" cy="2041940"/>
          </a:xfrm>
          <a:prstGeom prst="round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400" b="1" i="1" dirty="0">
                <a:latin typeface="Times New Roman" panose="02020603050405020304" pitchFamily="18" charset="0"/>
                <a:cs typeface="Times New Roman" panose="02020603050405020304" pitchFamily="18" charset="0"/>
              </a:rPr>
              <a:t>Ахборот портлаши - </a:t>
            </a:r>
            <a:r>
              <a:rPr lang="uz-Cyrl-UZ" sz="2400" i="1" dirty="0">
                <a:latin typeface="Times New Roman" panose="02020603050405020304" pitchFamily="18" charset="0"/>
                <a:cs typeface="Times New Roman" panose="02020603050405020304" pitchFamily="18" charset="0"/>
              </a:rPr>
              <a:t>бу сайёралар миқёсида ахборот тезлиги ва ҳажмининг доимий ўсиши. Замонавий жамиятда турли хил маълумотлар массасининг кўчкига ўхшаш ўсиши 1975 йилда “ахборот портлаши” деб номланган.</a:t>
            </a:r>
          </a:p>
        </p:txBody>
      </p:sp>
      <p:sp>
        <p:nvSpPr>
          <p:cNvPr id="3" name="Прямоугольник: скругленные углы 2">
            <a:extLst>
              <a:ext uri="{FF2B5EF4-FFF2-40B4-BE49-F238E27FC236}">
                <a16:creationId xmlns:a16="http://schemas.microsoft.com/office/drawing/2014/main" id="{48B133A3-6E1D-A01B-5080-255A899126F3}"/>
              </a:ext>
            </a:extLst>
          </p:cNvPr>
          <p:cNvSpPr/>
          <p:nvPr/>
        </p:nvSpPr>
        <p:spPr>
          <a:xfrm>
            <a:off x="2072735" y="3151913"/>
            <a:ext cx="7977554" cy="755919"/>
          </a:xfrm>
          <a:prstGeom prst="round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marL="0" lvl="1" indent="363538" algn="ctr">
              <a:buFont typeface="Wingdings" pitchFamily="2" charset="2"/>
              <a:buChar char="Ø"/>
            </a:pPr>
            <a:r>
              <a:rPr lang="uz-Cyrl-UZ" sz="2400" b="1" i="1" dirty="0">
                <a:solidFill>
                  <a:srgbClr val="C00000"/>
                </a:solidFill>
                <a:latin typeface="Times New Roman" panose="02020603050405020304" pitchFamily="18" charset="0"/>
                <a:cs typeface="Times New Roman" panose="02020603050405020304" pitchFamily="18" charset="0"/>
              </a:rPr>
              <a:t>АХБОРОТ ПОРТЛАШИ</a:t>
            </a:r>
          </a:p>
        </p:txBody>
      </p:sp>
    </p:spTree>
    <p:extLst>
      <p:ext uri="{BB962C8B-B14F-4D97-AF65-F5344CB8AC3E}">
        <p14:creationId xmlns:p14="http://schemas.microsoft.com/office/powerpoint/2010/main" val="12100069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2B006CEE-2E5C-3EA5-AADE-E10968CAC1FF}"/>
              </a:ext>
            </a:extLst>
          </p:cNvPr>
          <p:cNvSpPr txBox="1">
            <a:spLocks/>
          </p:cNvSpPr>
          <p:nvPr/>
        </p:nvSpPr>
        <p:spPr>
          <a:xfrm>
            <a:off x="833701" y="428114"/>
            <a:ext cx="10455622" cy="755918"/>
          </a:xfrm>
          <a:prstGeom prst="rect">
            <a:avLst/>
          </a:prstGeom>
          <a:solidFill>
            <a:schemeClr val="tx2">
              <a:lumMod val="20000"/>
              <a:lumOff val="80000"/>
            </a:schemeClr>
          </a:solidFill>
          <a:ln>
            <a:solidFill>
              <a:schemeClr val="tx2">
                <a:lumMod val="20000"/>
                <a:lumOff val="80000"/>
              </a:schemeClr>
            </a:solidFill>
          </a:ln>
          <a:effectLst>
            <a:outerShdw blurRad="50800" dist="38100" dir="2700000" algn="tl" rotWithShape="0">
              <a:prstClr val="black">
                <a:alpha val="40000"/>
              </a:prstClr>
            </a:outerShdw>
          </a:effectLst>
          <a:scene3d>
            <a:camera prst="orthographicFront"/>
            <a:lightRig rig="threePt" dir="t"/>
          </a:scene3d>
          <a:sp3d>
            <a:bevelT/>
          </a:sp3d>
        </p:spPr>
        <p:txBody>
          <a:bodyPr vert="horz" lIns="91440" tIns="45720" rIns="91440" bIns="4572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uz-Cyrl-UZ" sz="3600" b="1" dirty="0">
                <a:solidFill>
                  <a:srgbClr val="0B375A"/>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ТАНҚИДИЙ ЎЗГАРИШЛАР</a:t>
            </a:r>
          </a:p>
        </p:txBody>
      </p:sp>
      <p:sp>
        <p:nvSpPr>
          <p:cNvPr id="4" name="Прямоугольник: скругленные углы 3">
            <a:extLst>
              <a:ext uri="{FF2B5EF4-FFF2-40B4-BE49-F238E27FC236}">
                <a16:creationId xmlns:a16="http://schemas.microsoft.com/office/drawing/2014/main" id="{31A075C1-B98A-48E9-6A6D-9B48C6299792}"/>
              </a:ext>
            </a:extLst>
          </p:cNvPr>
          <p:cNvSpPr/>
          <p:nvPr/>
        </p:nvSpPr>
        <p:spPr>
          <a:xfrm>
            <a:off x="3106615" y="1546917"/>
            <a:ext cx="8593016" cy="755918"/>
          </a:xfrm>
          <a:prstGeom prst="round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800" b="1" i="1" dirty="0">
                <a:solidFill>
                  <a:srgbClr val="002060"/>
                </a:solidFill>
                <a:latin typeface="Times New Roman" panose="02020603050405020304" pitchFamily="18" charset="0"/>
                <a:cs typeface="Times New Roman" panose="02020603050405020304" pitchFamily="18" charset="0"/>
              </a:rPr>
              <a:t>…қуйидаги ўзгаришлар туфайли:</a:t>
            </a:r>
          </a:p>
        </p:txBody>
      </p:sp>
      <p:sp>
        <p:nvSpPr>
          <p:cNvPr id="5" name="Прямоугольник: скругленные углы 4">
            <a:extLst>
              <a:ext uri="{FF2B5EF4-FFF2-40B4-BE49-F238E27FC236}">
                <a16:creationId xmlns:a16="http://schemas.microsoft.com/office/drawing/2014/main" id="{0BE35DF6-1CDD-E518-5947-950BEF1E8A09}"/>
              </a:ext>
            </a:extLst>
          </p:cNvPr>
          <p:cNvSpPr/>
          <p:nvPr/>
        </p:nvSpPr>
        <p:spPr>
          <a:xfrm>
            <a:off x="433754" y="3564786"/>
            <a:ext cx="8639908" cy="3011861"/>
          </a:xfrm>
          <a:prstGeom prst="roundRect">
            <a:avLst>
              <a:gd name="adj" fmla="val 11218"/>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400" b="1" i="1" dirty="0">
                <a:latin typeface="Times New Roman" panose="02020603050405020304" pitchFamily="18" charset="0"/>
                <a:cs typeface="Times New Roman" panose="02020603050405020304" pitchFamily="18" charset="0"/>
              </a:rPr>
              <a:t>Мижозларга йўналтирилганлик - </a:t>
            </a:r>
            <a:r>
              <a:rPr lang="uz-Cyrl-UZ" sz="2400" i="1" dirty="0">
                <a:latin typeface="Times New Roman" panose="02020603050405020304" pitchFamily="18" charset="0"/>
                <a:cs typeface="Times New Roman" panose="02020603050405020304" pitchFamily="18" charset="0"/>
              </a:rPr>
              <a:t>бизнеснинг мижознинг эҳтиёжлари, сўровлари, умидлари ва истакларини қондиришга йўналтирилганлиги. Бундан ташқари, бу ички ва / ёки ташқи мижозларнинг эҳтиёжларини аниқлаш қобилияти, улар билан конструктив, узоқ муддатли муносабатлар ўрнатиш қобилияти, мижозлар билан ишлашда фарқларни бартараф этиш ва ўзаро манфаатли ечимларга эришиш қобилияти.</a:t>
            </a:r>
          </a:p>
        </p:txBody>
      </p:sp>
      <p:sp>
        <p:nvSpPr>
          <p:cNvPr id="3" name="Прямоугольник: скругленные углы 2">
            <a:extLst>
              <a:ext uri="{FF2B5EF4-FFF2-40B4-BE49-F238E27FC236}">
                <a16:creationId xmlns:a16="http://schemas.microsoft.com/office/drawing/2014/main" id="{48B133A3-6E1D-A01B-5080-255A899126F3}"/>
              </a:ext>
            </a:extLst>
          </p:cNvPr>
          <p:cNvSpPr/>
          <p:nvPr/>
        </p:nvSpPr>
        <p:spPr>
          <a:xfrm>
            <a:off x="2072735" y="2555851"/>
            <a:ext cx="7977554" cy="755919"/>
          </a:xfrm>
          <a:prstGeom prst="round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marL="0" lvl="1" indent="363538" algn="ctr">
              <a:buFont typeface="Wingdings" pitchFamily="2" charset="2"/>
              <a:buChar char="Ø"/>
            </a:pPr>
            <a:r>
              <a:rPr lang="uz-Cyrl-UZ" sz="2400" b="1" i="1" dirty="0">
                <a:solidFill>
                  <a:srgbClr val="C00000"/>
                </a:solidFill>
                <a:latin typeface="Times New Roman" panose="02020603050405020304" pitchFamily="18" charset="0"/>
                <a:cs typeface="Times New Roman" panose="02020603050405020304" pitchFamily="18" charset="0"/>
              </a:rPr>
              <a:t>МИЖОЗЛАРНИНГ ЭЪТИБОРИНИ ОШИРИШ</a:t>
            </a:r>
          </a:p>
        </p:txBody>
      </p:sp>
    </p:spTree>
    <p:extLst>
      <p:ext uri="{BB962C8B-B14F-4D97-AF65-F5344CB8AC3E}">
        <p14:creationId xmlns:p14="http://schemas.microsoft.com/office/powerpoint/2010/main" val="20424365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2B006CEE-2E5C-3EA5-AADE-E10968CAC1FF}"/>
              </a:ext>
            </a:extLst>
          </p:cNvPr>
          <p:cNvSpPr txBox="1">
            <a:spLocks/>
          </p:cNvSpPr>
          <p:nvPr/>
        </p:nvSpPr>
        <p:spPr>
          <a:xfrm>
            <a:off x="833701" y="428114"/>
            <a:ext cx="10455622" cy="755918"/>
          </a:xfrm>
          <a:prstGeom prst="rect">
            <a:avLst/>
          </a:prstGeom>
          <a:solidFill>
            <a:schemeClr val="tx2">
              <a:lumMod val="20000"/>
              <a:lumOff val="80000"/>
            </a:schemeClr>
          </a:solidFill>
          <a:ln>
            <a:solidFill>
              <a:schemeClr val="tx2">
                <a:lumMod val="20000"/>
                <a:lumOff val="80000"/>
              </a:schemeClr>
            </a:solidFill>
          </a:ln>
          <a:effectLst>
            <a:outerShdw blurRad="50800" dist="38100" dir="2700000" algn="tl" rotWithShape="0">
              <a:prstClr val="black">
                <a:alpha val="40000"/>
              </a:prstClr>
            </a:outerShdw>
          </a:effectLst>
          <a:scene3d>
            <a:camera prst="orthographicFront"/>
            <a:lightRig rig="threePt" dir="t"/>
          </a:scene3d>
          <a:sp3d>
            <a:bevelT/>
          </a:sp3d>
        </p:spPr>
        <p:txBody>
          <a:bodyPr vert="horz" lIns="91440" tIns="45720" rIns="91440" bIns="4572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uz-Cyrl-UZ" sz="3600" b="1" dirty="0">
                <a:solidFill>
                  <a:srgbClr val="0B375A"/>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ТАНҚИДИЙ ЎЗГАРИШЛАР</a:t>
            </a:r>
          </a:p>
        </p:txBody>
      </p:sp>
      <p:sp>
        <p:nvSpPr>
          <p:cNvPr id="4" name="Прямоугольник: скругленные углы 3">
            <a:extLst>
              <a:ext uri="{FF2B5EF4-FFF2-40B4-BE49-F238E27FC236}">
                <a16:creationId xmlns:a16="http://schemas.microsoft.com/office/drawing/2014/main" id="{31A075C1-B98A-48E9-6A6D-9B48C6299792}"/>
              </a:ext>
            </a:extLst>
          </p:cNvPr>
          <p:cNvSpPr/>
          <p:nvPr/>
        </p:nvSpPr>
        <p:spPr>
          <a:xfrm>
            <a:off x="3106615" y="1546917"/>
            <a:ext cx="8593016" cy="755918"/>
          </a:xfrm>
          <a:prstGeom prst="round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800" b="1" i="1" dirty="0">
                <a:solidFill>
                  <a:srgbClr val="002060"/>
                </a:solidFill>
                <a:latin typeface="Times New Roman" panose="02020603050405020304" pitchFamily="18" charset="0"/>
                <a:cs typeface="Times New Roman" panose="02020603050405020304" pitchFamily="18" charset="0"/>
              </a:rPr>
              <a:t>…қуйидаги ўзгаришлар туфайли:</a:t>
            </a:r>
          </a:p>
        </p:txBody>
      </p:sp>
      <p:sp>
        <p:nvSpPr>
          <p:cNvPr id="5" name="Прямоугольник: скругленные углы 4">
            <a:extLst>
              <a:ext uri="{FF2B5EF4-FFF2-40B4-BE49-F238E27FC236}">
                <a16:creationId xmlns:a16="http://schemas.microsoft.com/office/drawing/2014/main" id="{0BE35DF6-1CDD-E518-5947-950BEF1E8A09}"/>
              </a:ext>
            </a:extLst>
          </p:cNvPr>
          <p:cNvSpPr/>
          <p:nvPr/>
        </p:nvSpPr>
        <p:spPr>
          <a:xfrm>
            <a:off x="433754" y="3564786"/>
            <a:ext cx="8639908" cy="3011861"/>
          </a:xfrm>
          <a:prstGeom prst="roundRect">
            <a:avLst>
              <a:gd name="adj" fmla="val 11218"/>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400" b="1" i="1" dirty="0">
                <a:latin typeface="Times New Roman" panose="02020603050405020304" pitchFamily="18" charset="0"/>
                <a:cs typeface="Times New Roman" panose="02020603050405020304" pitchFamily="18" charset="0"/>
              </a:rPr>
              <a:t>Иқтисодий ривожланиш - </a:t>
            </a:r>
            <a:r>
              <a:rPr lang="uz-Cyrl-UZ" sz="2400" i="1" dirty="0">
                <a:latin typeface="Times New Roman" panose="02020603050405020304" pitchFamily="18" charset="0"/>
                <a:cs typeface="Times New Roman" panose="02020603050405020304" pitchFamily="18" charset="0"/>
              </a:rPr>
              <a:t>бу такрор ишлаб чиқаришнинг кенгайиши ва иқтисодиётда, ишлаб чиқарувчи кучларда, таълимда, фанда, маданиятда, аҳоли турмуш даражаси ва сифатида, инсон капиталида босқичма-босқич сифат ва таркибий ижобий ўзгаришлар. Бу бутун инсоният ҳаётининг сифатини яхшилаш жараёни ва турмуш даражасини, ўзини ўзи ҳурмат қилиш ва эркинликни яхшилаш имкониятларидир.</a:t>
            </a:r>
          </a:p>
        </p:txBody>
      </p:sp>
      <p:sp>
        <p:nvSpPr>
          <p:cNvPr id="3" name="Прямоугольник: скругленные углы 2">
            <a:extLst>
              <a:ext uri="{FF2B5EF4-FFF2-40B4-BE49-F238E27FC236}">
                <a16:creationId xmlns:a16="http://schemas.microsoft.com/office/drawing/2014/main" id="{48B133A3-6E1D-A01B-5080-255A899126F3}"/>
              </a:ext>
            </a:extLst>
          </p:cNvPr>
          <p:cNvSpPr/>
          <p:nvPr/>
        </p:nvSpPr>
        <p:spPr>
          <a:xfrm>
            <a:off x="2072735" y="2555851"/>
            <a:ext cx="7977554" cy="755919"/>
          </a:xfrm>
          <a:prstGeom prst="round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marL="0" lvl="1" indent="363538" algn="ctr">
              <a:buFont typeface="Wingdings" pitchFamily="2" charset="2"/>
              <a:buChar char="Ø"/>
            </a:pPr>
            <a:r>
              <a:rPr lang="uz-Cyrl-UZ" sz="2400" b="1" i="1" dirty="0">
                <a:solidFill>
                  <a:srgbClr val="C00000"/>
                </a:solidFill>
                <a:latin typeface="Times New Roman" panose="02020603050405020304" pitchFamily="18" charset="0"/>
                <a:cs typeface="Times New Roman" panose="02020603050405020304" pitchFamily="18" charset="0"/>
              </a:rPr>
              <a:t>ТЕЗ ИҚТИСОДИЙ РИВОЖЛАНИШ</a:t>
            </a:r>
          </a:p>
        </p:txBody>
      </p:sp>
    </p:spTree>
    <p:extLst>
      <p:ext uri="{BB962C8B-B14F-4D97-AF65-F5344CB8AC3E}">
        <p14:creationId xmlns:p14="http://schemas.microsoft.com/office/powerpoint/2010/main" val="34599784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465;p41">
            <a:extLst>
              <a:ext uri="{FF2B5EF4-FFF2-40B4-BE49-F238E27FC236}">
                <a16:creationId xmlns:a16="http://schemas.microsoft.com/office/drawing/2014/main" id="{A1FEE368-30D8-4022-B9FE-0FD27F715C4C}"/>
              </a:ext>
            </a:extLst>
          </p:cNvPr>
          <p:cNvSpPr txBox="1">
            <a:spLocks/>
          </p:cNvSpPr>
          <p:nvPr/>
        </p:nvSpPr>
        <p:spPr>
          <a:xfrm>
            <a:off x="1602999" y="1471214"/>
            <a:ext cx="8986000" cy="1075600"/>
          </a:xfrm>
          <a:prstGeom prst="rect">
            <a:avLst/>
          </a:prstGeom>
        </p:spPr>
        <p:txBody>
          <a:bodyPr spcFirstLastPara="1" vert="horz" wrap="square" lIns="121894" tIns="121894" rIns="121894" bIns="121894" rtlCol="0" anchor="ctr" anchorCtr="0">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endParaRPr lang="ru-RU" sz="2800" dirty="0">
              <a:latin typeface="Times New Roman" panose="02020603050405020304" pitchFamily="18" charset="0"/>
              <a:cs typeface="Times New Roman" panose="02020603050405020304" pitchFamily="18" charset="0"/>
            </a:endParaRPr>
          </a:p>
        </p:txBody>
      </p:sp>
      <p:sp>
        <p:nvSpPr>
          <p:cNvPr id="9" name="Объект 2">
            <a:extLst>
              <a:ext uri="{FF2B5EF4-FFF2-40B4-BE49-F238E27FC236}">
                <a16:creationId xmlns:a16="http://schemas.microsoft.com/office/drawing/2014/main" id="{7CCD460C-7D2F-2A38-0B05-935E75DCCC0E}"/>
              </a:ext>
            </a:extLst>
          </p:cNvPr>
          <p:cNvSpPr txBox="1">
            <a:spLocks/>
          </p:cNvSpPr>
          <p:nvPr/>
        </p:nvSpPr>
        <p:spPr>
          <a:xfrm>
            <a:off x="433754" y="5386786"/>
            <a:ext cx="11324491" cy="83233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9pPr>
          </a:lstStyle>
          <a:p>
            <a:pPr marL="342900" indent="-342900" algn="ctr">
              <a:buFont typeface="Wingdings" pitchFamily="2" charset="2"/>
              <a:buChar char="Ø"/>
            </a:pPr>
            <a:endParaRPr lang="uz-Cyrl-UZ" sz="2400" dirty="0">
              <a:solidFill>
                <a:schemeClr val="tx2">
                  <a:lumMod val="10000"/>
                </a:schemeClr>
              </a:solidFill>
              <a:latin typeface="Times New Roman" panose="02020603050405020304" pitchFamily="18" charset="0"/>
              <a:ea typeface="+mn-ea"/>
              <a:cs typeface="Times New Roman" panose="02020603050405020304" pitchFamily="18" charset="0"/>
            </a:endParaRPr>
          </a:p>
        </p:txBody>
      </p:sp>
      <p:sp>
        <p:nvSpPr>
          <p:cNvPr id="3" name="Прямоугольник: один скругленный угол 2">
            <a:extLst>
              <a:ext uri="{FF2B5EF4-FFF2-40B4-BE49-F238E27FC236}">
                <a16:creationId xmlns:a16="http://schemas.microsoft.com/office/drawing/2014/main" id="{06B52D16-5CB2-FC79-12D8-BB256A25AFBB}"/>
              </a:ext>
            </a:extLst>
          </p:cNvPr>
          <p:cNvSpPr/>
          <p:nvPr/>
        </p:nvSpPr>
        <p:spPr>
          <a:xfrm>
            <a:off x="1230923" y="316524"/>
            <a:ext cx="9589477" cy="832338"/>
          </a:xfrm>
          <a:prstGeom prst="round1Rect">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ru-RU" sz="2800" b="1" dirty="0">
                <a:latin typeface="Times New Roman" panose="02020603050405020304" pitchFamily="18" charset="0"/>
                <a:cs typeface="Times New Roman" panose="02020603050405020304" pitchFamily="18" charset="0"/>
              </a:rPr>
              <a:t>СТРАТЕГИК БОШҚАРУВ ТУЗИЛИШИ</a:t>
            </a:r>
          </a:p>
        </p:txBody>
      </p:sp>
      <p:sp>
        <p:nvSpPr>
          <p:cNvPr id="4" name="Прямоугольник: усеченные противолежащие углы 3">
            <a:extLst>
              <a:ext uri="{FF2B5EF4-FFF2-40B4-BE49-F238E27FC236}">
                <a16:creationId xmlns:a16="http://schemas.microsoft.com/office/drawing/2014/main" id="{7E41E223-86F3-CA9B-82CB-40458B69E78B}"/>
              </a:ext>
            </a:extLst>
          </p:cNvPr>
          <p:cNvSpPr/>
          <p:nvPr/>
        </p:nvSpPr>
        <p:spPr>
          <a:xfrm>
            <a:off x="668215" y="1395046"/>
            <a:ext cx="10902462" cy="2895601"/>
          </a:xfrm>
          <a:prstGeom prst="snip2DiagRect">
            <a:avLst/>
          </a:prstGeom>
          <a:ln>
            <a:headEnd type="none" w="med" len="med"/>
            <a:tailEnd type="none" w="med" len="med"/>
          </a:ln>
        </p:spPr>
        <p:style>
          <a:lnRef idx="1">
            <a:schemeClr val="accent2"/>
          </a:lnRef>
          <a:fillRef idx="2">
            <a:schemeClr val="accent2"/>
          </a:fillRef>
          <a:effectRef idx="1">
            <a:schemeClr val="accent2"/>
          </a:effectRef>
          <a:fontRef idx="minor">
            <a:schemeClr val="dk1"/>
          </a:fontRef>
        </p:style>
        <p:txBody>
          <a:bodyPr rtlCol="0" anchor="ctr"/>
          <a:lstStyle/>
          <a:p>
            <a:pPr marL="342900" indent="-342900" algn="ctr">
              <a:buFont typeface="Wingdings" pitchFamily="2" charset="2"/>
              <a:buChar char="Ø"/>
            </a:pPr>
            <a:r>
              <a:rPr lang="uz-Cyrl-UZ" sz="2800" b="1" dirty="0">
                <a:solidFill>
                  <a:schemeClr val="tx2">
                    <a:lumMod val="10000"/>
                  </a:schemeClr>
                </a:solidFill>
                <a:latin typeface="Times New Roman" panose="02020603050405020304" pitchFamily="18" charset="0"/>
                <a:ea typeface="+mn-ea"/>
                <a:cs typeface="Times New Roman" panose="02020603050405020304" pitchFamily="18" charset="0"/>
              </a:rPr>
              <a:t>Стратегик бошқарув </a:t>
            </a:r>
            <a:r>
              <a:rPr lang="uz-Cyrl-UZ" sz="2800" dirty="0">
                <a:solidFill>
                  <a:schemeClr val="tx2">
                    <a:lumMod val="10000"/>
                  </a:schemeClr>
                </a:solidFill>
                <a:latin typeface="Times New Roman" panose="02020603050405020304" pitchFamily="18" charset="0"/>
                <a:ea typeface="+mn-ea"/>
                <a:cs typeface="Times New Roman" panose="02020603050405020304" pitchFamily="18" charset="0"/>
              </a:rPr>
              <a:t>- бу баҳолаш жараёни</a:t>
            </a:r>
          </a:p>
          <a:p>
            <a:pPr algn="ctr"/>
            <a:r>
              <a:rPr lang="uz-Cyrl-UZ" sz="2800" dirty="0">
                <a:solidFill>
                  <a:schemeClr val="tx2">
                    <a:lumMod val="10000"/>
                  </a:schemeClr>
                </a:solidFill>
                <a:latin typeface="Times New Roman" panose="02020603050405020304" pitchFamily="18" charset="0"/>
                <a:ea typeface="+mn-ea"/>
                <a:cs typeface="Times New Roman" panose="02020603050405020304" pitchFamily="18" charset="0"/>
              </a:rPr>
              <a:t>“биз киммиз / қаердамиз”</a:t>
            </a:r>
          </a:p>
          <a:p>
            <a:pPr algn="ctr"/>
            <a:r>
              <a:rPr lang="uz-Cyrl-UZ" sz="2800" dirty="0">
                <a:solidFill>
                  <a:schemeClr val="tx2">
                    <a:lumMod val="10000"/>
                  </a:schemeClr>
                </a:solidFill>
                <a:latin typeface="Times New Roman" panose="02020603050405020304" pitchFamily="18" charset="0"/>
                <a:ea typeface="+mn-ea"/>
                <a:cs typeface="Times New Roman" panose="02020603050405020304" pitchFamily="18" charset="0"/>
              </a:rPr>
              <a:t>шунингдек, ечимлар ва амалга ошириш</a:t>
            </a:r>
          </a:p>
          <a:p>
            <a:pPr algn="ctr"/>
            <a:r>
              <a:rPr lang="uz-Cyrl-UZ" sz="2800" dirty="0">
                <a:solidFill>
                  <a:schemeClr val="tx2">
                    <a:lumMod val="10000"/>
                  </a:schemeClr>
                </a:solidFill>
                <a:latin typeface="Times New Roman" panose="02020603050405020304" pitchFamily="18" charset="0"/>
                <a:ea typeface="+mn-ea"/>
                <a:cs typeface="Times New Roman" panose="02020603050405020304" pitchFamily="18" charset="0"/>
              </a:rPr>
              <a:t>“Биз ким / қаерда бўлишни хоҳлаймиз”</a:t>
            </a:r>
          </a:p>
          <a:p>
            <a:pPr algn="ctr"/>
            <a:r>
              <a:rPr lang="uz-Cyrl-UZ" sz="2800" dirty="0">
                <a:solidFill>
                  <a:schemeClr val="tx2">
                    <a:lumMod val="10000"/>
                  </a:schemeClr>
                </a:solidFill>
                <a:latin typeface="Times New Roman" panose="02020603050405020304" pitchFamily="18" charset="0"/>
                <a:ea typeface="+mn-ea"/>
                <a:cs typeface="Times New Roman" panose="02020603050405020304" pitchFamily="18" charset="0"/>
              </a:rPr>
              <a:t>ва</a:t>
            </a:r>
          </a:p>
          <a:p>
            <a:pPr algn="ctr"/>
            <a:r>
              <a:rPr lang="uz-Cyrl-UZ" sz="2800" dirty="0">
                <a:solidFill>
                  <a:schemeClr val="tx2">
                    <a:lumMod val="10000"/>
                  </a:schemeClr>
                </a:solidFill>
                <a:latin typeface="Times New Roman" panose="02020603050405020304" pitchFamily="18" charset="0"/>
                <a:ea typeface="+mn-ea"/>
                <a:cs typeface="Times New Roman" panose="02020603050405020304" pitchFamily="18" charset="0"/>
              </a:rPr>
              <a:t>“Биз у ерга қандай борамиз.”</a:t>
            </a:r>
          </a:p>
        </p:txBody>
      </p:sp>
      <p:sp>
        <p:nvSpPr>
          <p:cNvPr id="6" name="Прямоугольник: усеченные противолежащие углы 5">
            <a:extLst>
              <a:ext uri="{FF2B5EF4-FFF2-40B4-BE49-F238E27FC236}">
                <a16:creationId xmlns:a16="http://schemas.microsoft.com/office/drawing/2014/main" id="{23E06775-6AB5-C778-F037-D20335D214F6}"/>
              </a:ext>
            </a:extLst>
          </p:cNvPr>
          <p:cNvSpPr/>
          <p:nvPr/>
        </p:nvSpPr>
        <p:spPr>
          <a:xfrm>
            <a:off x="668215" y="4572001"/>
            <a:ext cx="7995139" cy="1922583"/>
          </a:xfrm>
          <a:prstGeom prst="snip2DiagRect">
            <a:avLst/>
          </a:prstGeom>
          <a:ln>
            <a:headEnd type="none" w="med" len="med"/>
            <a:tailEnd type="none" w="med" len="med"/>
          </a:ln>
        </p:spPr>
        <p:style>
          <a:lnRef idx="1">
            <a:schemeClr val="accent2"/>
          </a:lnRef>
          <a:fillRef idx="2">
            <a:schemeClr val="accent2"/>
          </a:fillRef>
          <a:effectRef idx="1">
            <a:schemeClr val="accent2"/>
          </a:effectRef>
          <a:fontRef idx="minor">
            <a:schemeClr val="dk1"/>
          </a:fontRef>
        </p:style>
        <p:txBody>
          <a:bodyPr rtlCol="0" anchor="ctr"/>
          <a:lstStyle/>
          <a:p>
            <a:pPr marL="342900" indent="-342900" algn="ctr">
              <a:buFont typeface="Wingdings" pitchFamily="2" charset="2"/>
              <a:buChar char="Ø"/>
            </a:pPr>
            <a:r>
              <a:rPr lang="uz-Cyrl-UZ" sz="2800" b="1" dirty="0">
                <a:solidFill>
                  <a:schemeClr val="tx2">
                    <a:lumMod val="10000"/>
                  </a:schemeClr>
                </a:solidFill>
                <a:latin typeface="Times New Roman" panose="02020603050405020304" pitchFamily="18" charset="0"/>
                <a:ea typeface="+mn-ea"/>
                <a:cs typeface="Times New Roman" panose="02020603050405020304" pitchFamily="18" charset="0"/>
              </a:rPr>
              <a:t>Стратегия </a:t>
            </a:r>
            <a:r>
              <a:rPr lang="uz-Cyrl-UZ" sz="2800" dirty="0">
                <a:solidFill>
                  <a:schemeClr val="tx2">
                    <a:lumMod val="10000"/>
                  </a:schemeClr>
                </a:solidFill>
                <a:latin typeface="Times New Roman" panose="02020603050405020304" pitchFamily="18" charset="0"/>
                <a:ea typeface="+mn-ea"/>
                <a:cs typeface="Times New Roman" panose="02020603050405020304" pitchFamily="18" charset="0"/>
              </a:rPr>
              <a:t>ташкилот ҳозирги ва кутилаётган келажакдаги муҳитда мавжуд ресурслар учун қандай рақобатлашиш ниятида эканлигини тавсифлайди.</a:t>
            </a:r>
          </a:p>
        </p:txBody>
      </p:sp>
    </p:spTree>
    <p:extLst>
      <p:ext uri="{BB962C8B-B14F-4D97-AF65-F5344CB8AC3E}">
        <p14:creationId xmlns:p14="http://schemas.microsoft.com/office/powerpoint/2010/main" val="27154756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465;p41">
            <a:extLst>
              <a:ext uri="{FF2B5EF4-FFF2-40B4-BE49-F238E27FC236}">
                <a16:creationId xmlns:a16="http://schemas.microsoft.com/office/drawing/2014/main" id="{D57AA130-7B3D-C0AC-E218-F6FDBE669F8B}"/>
              </a:ext>
            </a:extLst>
          </p:cNvPr>
          <p:cNvSpPr txBox="1">
            <a:spLocks/>
          </p:cNvSpPr>
          <p:nvPr/>
        </p:nvSpPr>
        <p:spPr>
          <a:xfrm>
            <a:off x="1383322" y="284439"/>
            <a:ext cx="7303252" cy="691562"/>
          </a:xfrm>
          <a:prstGeom prst="rect">
            <a:avLst/>
          </a:prstGeom>
        </p:spPr>
        <p:txBody>
          <a:bodyPr spcFirstLastPara="1" vert="horz" wrap="square" lIns="121894" tIns="121894" rIns="121894" bIns="121894" rtlCol="0" anchor="ctr" anchorCtr="0">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ru-RU" sz="2800" b="1" dirty="0">
                <a:latin typeface="Times New Roman" panose="02020603050405020304" pitchFamily="18" charset="0"/>
                <a:cs typeface="Times New Roman" panose="02020603050405020304" pitchFamily="18" charset="0"/>
              </a:rPr>
              <a:t>СТРАТЕГИК БОШҚАРУВ ТУЗИЛИШИ</a:t>
            </a:r>
            <a:endParaRPr lang="ru-RU" sz="2800" b="1" dirty="0"/>
          </a:p>
        </p:txBody>
      </p:sp>
      <p:sp>
        <p:nvSpPr>
          <p:cNvPr id="9" name="Объект 2">
            <a:extLst>
              <a:ext uri="{FF2B5EF4-FFF2-40B4-BE49-F238E27FC236}">
                <a16:creationId xmlns:a16="http://schemas.microsoft.com/office/drawing/2014/main" id="{ABB84836-0546-D54E-429C-2AA63F98CA65}"/>
              </a:ext>
            </a:extLst>
          </p:cNvPr>
          <p:cNvSpPr txBox="1">
            <a:spLocks/>
          </p:cNvSpPr>
          <p:nvPr/>
        </p:nvSpPr>
        <p:spPr>
          <a:xfrm>
            <a:off x="369209" y="1410316"/>
            <a:ext cx="9683827" cy="503737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9pPr>
          </a:lstStyle>
          <a:p>
            <a:pPr algn="ctr"/>
            <a:r>
              <a:rPr lang="uz-Cyrl-UZ" sz="2400" b="1" dirty="0">
                <a:solidFill>
                  <a:srgbClr val="002060"/>
                </a:solidFill>
                <a:latin typeface="Times New Roman" panose="02020603050405020304" pitchFamily="18" charset="0"/>
                <a:cs typeface="Times New Roman" panose="02020603050405020304" pitchFamily="18" charset="0"/>
              </a:rPr>
              <a:t>СТРАТЕГИК БОШҚАРУВ ЖАРАЁНИНИНГ ОДАТИЙ ҲАРАКАТЛАР КЕТМА-КЕТЛИГИ:</a:t>
            </a:r>
            <a:endParaRPr lang="en-US" sz="2400" b="1" dirty="0">
              <a:solidFill>
                <a:srgbClr val="002060"/>
              </a:solidFill>
              <a:latin typeface="Times New Roman" panose="02020603050405020304" pitchFamily="18" charset="0"/>
              <a:cs typeface="Times New Roman" panose="02020603050405020304" pitchFamily="18" charset="0"/>
            </a:endParaRPr>
          </a:p>
          <a:p>
            <a:pPr algn="ctr"/>
            <a:endParaRPr lang="uz-Cyrl-UZ" sz="2400" dirty="0">
              <a:latin typeface="Times New Roman" panose="02020603050405020304" pitchFamily="18" charset="0"/>
              <a:cs typeface="Times New Roman" panose="02020603050405020304" pitchFamily="18" charset="0"/>
            </a:endParaRPr>
          </a:p>
          <a:p>
            <a:pPr lvl="0" algn="ctr"/>
            <a:r>
              <a:rPr lang="uz-Cyrl-UZ" sz="2400" b="1" dirty="0">
                <a:solidFill>
                  <a:srgbClr val="C00000"/>
                </a:solidFill>
                <a:latin typeface="Times New Roman" panose="02020603050405020304" pitchFamily="18" charset="0"/>
                <a:cs typeface="Times New Roman" panose="02020603050405020304" pitchFamily="18" charset="0"/>
              </a:rPr>
              <a:t>Ташкилотнинг миссиясини кўриб чиқинг ва аниқланг</a:t>
            </a:r>
            <a:endParaRPr lang="uz-Cyrl-UZ" sz="2400" b="1" dirty="0">
              <a:latin typeface="Times New Roman" panose="02020603050405020304" pitchFamily="18" charset="0"/>
              <a:cs typeface="Times New Roman" panose="02020603050405020304" pitchFamily="18" charset="0"/>
            </a:endParaRPr>
          </a:p>
          <a:p>
            <a:pPr lvl="0" algn="ctr"/>
            <a:endParaRPr lang="uz-Cyrl-UZ" sz="2400" b="1" dirty="0">
              <a:latin typeface="Times New Roman" panose="02020603050405020304" pitchFamily="18" charset="0"/>
              <a:cs typeface="Times New Roman" panose="02020603050405020304" pitchFamily="18" charset="0"/>
            </a:endParaRPr>
          </a:p>
          <a:p>
            <a:pPr lvl="0" algn="ctr"/>
            <a:endParaRPr lang="uz-Cyrl-UZ" sz="2400" b="1" dirty="0">
              <a:solidFill>
                <a:srgbClr val="C00000"/>
              </a:solidFill>
              <a:latin typeface="Times New Roman" panose="02020603050405020304" pitchFamily="18" charset="0"/>
              <a:cs typeface="Times New Roman" panose="02020603050405020304" pitchFamily="18" charset="0"/>
            </a:endParaRPr>
          </a:p>
          <a:p>
            <a:pPr lvl="0" algn="ctr"/>
            <a:r>
              <a:rPr lang="uz-Cyrl-UZ" sz="2400" b="1" dirty="0">
                <a:solidFill>
                  <a:srgbClr val="C00000"/>
                </a:solidFill>
                <a:latin typeface="Times New Roman" panose="02020603050405020304" pitchFamily="18" charset="0"/>
                <a:cs typeface="Times New Roman" panose="02020603050405020304" pitchFamily="18" charset="0"/>
              </a:rPr>
              <a:t>Узоқ муддатли мақсад ва вазифаларни белгиланг</a:t>
            </a:r>
          </a:p>
          <a:p>
            <a:pPr lvl="0" algn="ctr"/>
            <a:endParaRPr lang="uz-Cyrl-UZ" sz="2400" b="1" dirty="0">
              <a:latin typeface="Times New Roman" panose="02020603050405020304" pitchFamily="18" charset="0"/>
              <a:cs typeface="Times New Roman" panose="02020603050405020304" pitchFamily="18" charset="0"/>
            </a:endParaRPr>
          </a:p>
          <a:p>
            <a:pPr lvl="0" algn="ctr"/>
            <a:endParaRPr lang="uz-Cyrl-UZ" sz="2400" b="1" dirty="0">
              <a:solidFill>
                <a:srgbClr val="C00000"/>
              </a:solidFill>
              <a:latin typeface="Times New Roman" panose="02020603050405020304" pitchFamily="18" charset="0"/>
              <a:cs typeface="Times New Roman" panose="02020603050405020304" pitchFamily="18" charset="0"/>
            </a:endParaRPr>
          </a:p>
          <a:p>
            <a:pPr lvl="0" algn="ctr"/>
            <a:r>
              <a:rPr lang="uz-Cyrl-UZ" sz="2400" b="1" dirty="0">
                <a:solidFill>
                  <a:srgbClr val="C00000"/>
                </a:solidFill>
                <a:latin typeface="Times New Roman" panose="02020603050405020304" pitchFamily="18" charset="0"/>
                <a:cs typeface="Times New Roman" panose="02020603050405020304" pitchFamily="18" charset="0"/>
              </a:rPr>
              <a:t>Мақсадларга эришиш учун стратегияларни ишлаб чиқинг</a:t>
            </a:r>
            <a:endParaRPr lang="uz-Cyrl-UZ" sz="2400" b="1" dirty="0">
              <a:latin typeface="Times New Roman" panose="02020603050405020304" pitchFamily="18" charset="0"/>
              <a:cs typeface="Times New Roman" panose="02020603050405020304" pitchFamily="18" charset="0"/>
            </a:endParaRPr>
          </a:p>
          <a:p>
            <a:pPr lvl="0" algn="ctr"/>
            <a:endParaRPr lang="uz-Cyrl-UZ" sz="2400" b="1" dirty="0">
              <a:latin typeface="Times New Roman" panose="02020603050405020304" pitchFamily="18" charset="0"/>
              <a:cs typeface="Times New Roman" panose="02020603050405020304" pitchFamily="18" charset="0"/>
            </a:endParaRPr>
          </a:p>
          <a:p>
            <a:pPr algn="ctr"/>
            <a:endParaRPr lang="uz-Cyrl-UZ" sz="2400" b="1" dirty="0">
              <a:solidFill>
                <a:srgbClr val="C00000"/>
              </a:solidFill>
              <a:latin typeface="Times New Roman" panose="02020603050405020304" pitchFamily="18" charset="0"/>
              <a:cs typeface="Times New Roman" panose="02020603050405020304" pitchFamily="18" charset="0"/>
            </a:endParaRPr>
          </a:p>
          <a:p>
            <a:pPr algn="ctr"/>
            <a:r>
              <a:rPr lang="uz-Cyrl-UZ" sz="2400" b="1" dirty="0">
                <a:solidFill>
                  <a:srgbClr val="C00000"/>
                </a:solidFill>
                <a:latin typeface="Times New Roman" panose="02020603050405020304" pitchFamily="18" charset="0"/>
                <a:cs typeface="Times New Roman" panose="02020603050405020304" pitchFamily="18" charset="0"/>
              </a:rPr>
              <a:t>Лойиҳалар орқали стратегияларни амалга ошириш</a:t>
            </a:r>
          </a:p>
        </p:txBody>
      </p:sp>
      <p:sp>
        <p:nvSpPr>
          <p:cNvPr id="10" name="Стрелка вниз 3">
            <a:extLst>
              <a:ext uri="{FF2B5EF4-FFF2-40B4-BE49-F238E27FC236}">
                <a16:creationId xmlns:a16="http://schemas.microsoft.com/office/drawing/2014/main" id="{B291E93C-2078-F397-0609-37B39582582C}"/>
              </a:ext>
            </a:extLst>
          </p:cNvPr>
          <p:cNvSpPr/>
          <p:nvPr/>
        </p:nvSpPr>
        <p:spPr>
          <a:xfrm>
            <a:off x="4418170" y="3058250"/>
            <a:ext cx="1424247" cy="496769"/>
          </a:xfrm>
          <a:prstGeom prst="downArrow">
            <a:avLst/>
          </a:prstGeom>
          <a:solidFill>
            <a:srgbClr val="00206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ru-RU"/>
          </a:p>
        </p:txBody>
      </p:sp>
      <p:sp>
        <p:nvSpPr>
          <p:cNvPr id="11" name="Стрелка вниз 3">
            <a:extLst>
              <a:ext uri="{FF2B5EF4-FFF2-40B4-BE49-F238E27FC236}">
                <a16:creationId xmlns:a16="http://schemas.microsoft.com/office/drawing/2014/main" id="{7238AAB7-57C6-2DD0-71F2-6E58F32BCC0A}"/>
              </a:ext>
            </a:extLst>
          </p:cNvPr>
          <p:cNvSpPr/>
          <p:nvPr/>
        </p:nvSpPr>
        <p:spPr>
          <a:xfrm>
            <a:off x="4418170" y="4235114"/>
            <a:ext cx="1424247" cy="496769"/>
          </a:xfrm>
          <a:prstGeom prst="downArrow">
            <a:avLst/>
          </a:prstGeom>
          <a:solidFill>
            <a:srgbClr val="00206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ru-RU"/>
          </a:p>
        </p:txBody>
      </p:sp>
      <p:sp>
        <p:nvSpPr>
          <p:cNvPr id="12" name="Стрелка вниз 3">
            <a:extLst>
              <a:ext uri="{FF2B5EF4-FFF2-40B4-BE49-F238E27FC236}">
                <a16:creationId xmlns:a16="http://schemas.microsoft.com/office/drawing/2014/main" id="{40701B95-A664-9F22-C8F1-58151243DF9F}"/>
              </a:ext>
            </a:extLst>
          </p:cNvPr>
          <p:cNvSpPr/>
          <p:nvPr/>
        </p:nvSpPr>
        <p:spPr>
          <a:xfrm>
            <a:off x="4418171" y="5277694"/>
            <a:ext cx="1424247" cy="496769"/>
          </a:xfrm>
          <a:prstGeom prst="downArrow">
            <a:avLst/>
          </a:prstGeom>
          <a:solidFill>
            <a:srgbClr val="00206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ru-RU"/>
          </a:p>
        </p:txBody>
      </p:sp>
    </p:spTree>
    <p:extLst>
      <p:ext uri="{BB962C8B-B14F-4D97-AF65-F5344CB8AC3E}">
        <p14:creationId xmlns:p14="http://schemas.microsoft.com/office/powerpoint/2010/main" val="25514716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500" fill="hold"/>
                                        <p:tgtEl>
                                          <p:spTgt spid="12"/>
                                        </p:tgtEl>
                                        <p:attrNameLst>
                                          <p:attrName>ppt_x</p:attrName>
                                        </p:attrNameLst>
                                      </p:cBhvr>
                                      <p:tavLst>
                                        <p:tav tm="0">
                                          <p:val>
                                            <p:strVal val="#ppt_x"/>
                                          </p:val>
                                        </p:tav>
                                        <p:tav tm="100000">
                                          <p:val>
                                            <p:strVal val="#ppt_x"/>
                                          </p:val>
                                        </p:tav>
                                      </p:tavLst>
                                    </p:anim>
                                    <p:anim calcmode="lin" valueType="num">
                                      <p:cBhvr additive="base">
                                        <p:cTn id="2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465;p41">
            <a:extLst>
              <a:ext uri="{FF2B5EF4-FFF2-40B4-BE49-F238E27FC236}">
                <a16:creationId xmlns:a16="http://schemas.microsoft.com/office/drawing/2014/main" id="{18B125FF-B833-79DE-33CA-9FE815B4B4A7}"/>
              </a:ext>
            </a:extLst>
          </p:cNvPr>
          <p:cNvSpPr txBox="1">
            <a:spLocks/>
          </p:cNvSpPr>
          <p:nvPr/>
        </p:nvSpPr>
        <p:spPr>
          <a:xfrm>
            <a:off x="3821722" y="1919679"/>
            <a:ext cx="5662021" cy="624229"/>
          </a:xfrm>
          <a:prstGeom prst="rect">
            <a:avLst/>
          </a:prstGeom>
        </p:spPr>
        <p:txBody>
          <a:bodyPr spcFirstLastPara="1" vert="horz" wrap="square" lIns="121894" tIns="121894" rIns="121894" bIns="121894" rtlCol="0" anchor="ctr" anchorCtr="0">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endParaRPr lang="ru-RU" sz="2800" dirty="0">
              <a:latin typeface="Times New Roman" panose="02020603050405020304" pitchFamily="18" charset="0"/>
              <a:cs typeface="Times New Roman" panose="02020603050405020304" pitchFamily="18" charset="0"/>
            </a:endParaRPr>
          </a:p>
        </p:txBody>
      </p:sp>
      <p:sp>
        <p:nvSpPr>
          <p:cNvPr id="3" name="Прямоугольник: один скругленный угол 2">
            <a:extLst>
              <a:ext uri="{FF2B5EF4-FFF2-40B4-BE49-F238E27FC236}">
                <a16:creationId xmlns:a16="http://schemas.microsoft.com/office/drawing/2014/main" id="{DBA8C0DB-40D6-F6CA-05E0-EF0CBAF23231}"/>
              </a:ext>
            </a:extLst>
          </p:cNvPr>
          <p:cNvSpPr/>
          <p:nvPr/>
        </p:nvSpPr>
        <p:spPr>
          <a:xfrm>
            <a:off x="2385646" y="316524"/>
            <a:ext cx="7420708" cy="624229"/>
          </a:xfrm>
          <a:prstGeom prst="round1Rect">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ru-RU" sz="2800" b="1" dirty="0">
                <a:latin typeface="Times New Roman" panose="02020603050405020304" pitchFamily="18" charset="0"/>
                <a:cs typeface="Times New Roman" panose="02020603050405020304" pitchFamily="18" charset="0"/>
              </a:rPr>
              <a:t>ТАШКИ ВА ИЧКИ ОМИЛЛАР</a:t>
            </a:r>
          </a:p>
        </p:txBody>
      </p:sp>
      <p:sp>
        <p:nvSpPr>
          <p:cNvPr id="4" name="Прямоугольник: один скругленный угол 3">
            <a:extLst>
              <a:ext uri="{FF2B5EF4-FFF2-40B4-BE49-F238E27FC236}">
                <a16:creationId xmlns:a16="http://schemas.microsoft.com/office/drawing/2014/main" id="{7EA25A54-5C0D-E095-8505-4495E8E28DF0}"/>
              </a:ext>
            </a:extLst>
          </p:cNvPr>
          <p:cNvSpPr/>
          <p:nvPr/>
        </p:nvSpPr>
        <p:spPr>
          <a:xfrm>
            <a:off x="597877" y="1092613"/>
            <a:ext cx="10925907" cy="912033"/>
          </a:xfrm>
          <a:prstGeom prst="round1Rect">
            <a:avLst>
              <a:gd name="adj" fmla="val 0"/>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uz-Cyrl-UZ" sz="2800" b="1" dirty="0">
                <a:solidFill>
                  <a:srgbClr val="C00000"/>
                </a:solidFill>
                <a:latin typeface="Times New Roman" panose="02020603050405020304" pitchFamily="18" charset="0"/>
                <a:cs typeface="Times New Roman" panose="02020603050405020304" pitchFamily="18" charset="0"/>
              </a:rPr>
              <a:t>Миссия, вазифалар ва ташкилий стратегияларни ишлаб чиқиш ташқи ва ички муҳит омилларига боғлиқ</a:t>
            </a:r>
            <a:r>
              <a:rPr lang="ru-RU" sz="2800" b="1" dirty="0">
                <a:solidFill>
                  <a:srgbClr val="C00000"/>
                </a:solidFill>
                <a:latin typeface="Times New Roman" panose="02020603050405020304" pitchFamily="18" charset="0"/>
                <a:cs typeface="Times New Roman" panose="02020603050405020304" pitchFamily="18" charset="0"/>
              </a:rPr>
              <a:t>.</a:t>
            </a:r>
          </a:p>
        </p:txBody>
      </p:sp>
      <p:sp>
        <p:nvSpPr>
          <p:cNvPr id="5" name="Прямоугольник: один скругленный угол 4">
            <a:extLst>
              <a:ext uri="{FF2B5EF4-FFF2-40B4-BE49-F238E27FC236}">
                <a16:creationId xmlns:a16="http://schemas.microsoft.com/office/drawing/2014/main" id="{FE748B23-3CD9-9EB1-CA05-2C359A200A7B}"/>
              </a:ext>
            </a:extLst>
          </p:cNvPr>
          <p:cNvSpPr/>
          <p:nvPr/>
        </p:nvSpPr>
        <p:spPr>
          <a:xfrm>
            <a:off x="3200399" y="2132422"/>
            <a:ext cx="8557621" cy="1443116"/>
          </a:xfrm>
          <a:prstGeom prst="round1Rect">
            <a:avLst>
              <a:gd name="adj" fmla="val 0"/>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marL="342900" indent="-342900" algn="ctr">
              <a:buFont typeface="Courier New" pitchFamily="49" charset="0"/>
              <a:buChar char="o"/>
            </a:pPr>
            <a:r>
              <a:rPr lang="uz-Cyrl-UZ" sz="2800" b="1" dirty="0">
                <a:solidFill>
                  <a:schemeClr val="tx2">
                    <a:lumMod val="10000"/>
                  </a:schemeClr>
                </a:solidFill>
                <a:latin typeface="Times New Roman" panose="02020603050405020304" pitchFamily="18" charset="0"/>
                <a:cs typeface="Times New Roman" panose="02020603050405020304" pitchFamily="18" charset="0"/>
              </a:rPr>
              <a:t>Ички омиллар бошқарув, </a:t>
            </a:r>
            <a:r>
              <a:rPr lang="uz-Cyrl-UZ" sz="2800" dirty="0">
                <a:solidFill>
                  <a:schemeClr val="tx2">
                    <a:lumMod val="10000"/>
                  </a:schemeClr>
                </a:solidFill>
                <a:latin typeface="Times New Roman" panose="02020603050405020304" pitchFamily="18" charset="0"/>
                <a:cs typeface="Times New Roman" panose="02020603050405020304" pitchFamily="18" charset="0"/>
              </a:rPr>
              <a:t>имкониятлар, асосий ваколатлар ва молиявий ҳолат каби кучли ва заиф томонлар </a:t>
            </a:r>
            <a:r>
              <a:rPr lang="ru-RU" sz="2800" dirty="0">
                <a:solidFill>
                  <a:schemeClr val="tx2">
                    <a:lumMod val="10000"/>
                  </a:schemeClr>
                </a:solidFill>
                <a:latin typeface="Times New Roman" panose="02020603050405020304" pitchFamily="18" charset="0"/>
                <a:cs typeface="Times New Roman" panose="02020603050405020304" pitchFamily="18" charset="0"/>
              </a:rPr>
              <a:t>(</a:t>
            </a:r>
            <a:r>
              <a:rPr lang="en-US" sz="2800" dirty="0">
                <a:solidFill>
                  <a:schemeClr val="tx2">
                    <a:lumMod val="10000"/>
                  </a:schemeClr>
                </a:solidFill>
                <a:latin typeface="Times New Roman" panose="02020603050405020304" pitchFamily="18" charset="0"/>
                <a:cs typeface="Times New Roman" panose="02020603050405020304" pitchFamily="18" charset="0"/>
              </a:rPr>
              <a:t>SW SWOT</a:t>
            </a:r>
            <a:r>
              <a:rPr lang="ru-RU" sz="2800" dirty="0">
                <a:solidFill>
                  <a:schemeClr val="tx2">
                    <a:lumMod val="10000"/>
                  </a:schemeClr>
                </a:solidFill>
                <a:latin typeface="Times New Roman" panose="02020603050405020304" pitchFamily="18" charset="0"/>
                <a:cs typeface="Times New Roman" panose="02020603050405020304" pitchFamily="18" charset="0"/>
              </a:rPr>
              <a:t>) </a:t>
            </a:r>
            <a:r>
              <a:rPr lang="uz-Cyrl-UZ" sz="2800" dirty="0">
                <a:solidFill>
                  <a:schemeClr val="tx2">
                    <a:lumMod val="10000"/>
                  </a:schemeClr>
                </a:solidFill>
                <a:latin typeface="Times New Roman" panose="02020603050405020304" pitchFamily="18" charset="0"/>
                <a:cs typeface="Times New Roman" panose="02020603050405020304" pitchFamily="18" charset="0"/>
              </a:rPr>
              <a:t>сифатида таснифланади</a:t>
            </a:r>
            <a:r>
              <a:rPr lang="ru-RU" sz="2800" dirty="0">
                <a:solidFill>
                  <a:schemeClr val="tx2">
                    <a:lumMod val="10000"/>
                  </a:schemeClr>
                </a:solidFill>
                <a:latin typeface="Times New Roman" panose="02020603050405020304" pitchFamily="18" charset="0"/>
                <a:cs typeface="Times New Roman" panose="02020603050405020304" pitchFamily="18" charset="0"/>
              </a:rPr>
              <a:t>.</a:t>
            </a:r>
          </a:p>
        </p:txBody>
      </p:sp>
      <p:sp>
        <p:nvSpPr>
          <p:cNvPr id="6" name="Прямоугольник: один скругленный угол 5">
            <a:extLst>
              <a:ext uri="{FF2B5EF4-FFF2-40B4-BE49-F238E27FC236}">
                <a16:creationId xmlns:a16="http://schemas.microsoft.com/office/drawing/2014/main" id="{FB342C02-6B09-BB5A-DC0C-5F6BFB3EC585}"/>
              </a:ext>
            </a:extLst>
          </p:cNvPr>
          <p:cNvSpPr/>
          <p:nvPr/>
        </p:nvSpPr>
        <p:spPr>
          <a:xfrm>
            <a:off x="298924" y="3703314"/>
            <a:ext cx="8763014" cy="2169948"/>
          </a:xfrm>
          <a:prstGeom prst="round1Rect">
            <a:avLst>
              <a:gd name="adj" fmla="val 0"/>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marL="342900" indent="-342900" algn="ctr">
              <a:buFont typeface="Courier New" pitchFamily="49" charset="0"/>
              <a:buChar char="o"/>
            </a:pPr>
            <a:r>
              <a:rPr lang="uz-Cyrl-UZ" sz="2800" b="1" dirty="0">
                <a:solidFill>
                  <a:schemeClr val="tx2">
                    <a:lumMod val="10000"/>
                  </a:schemeClr>
                </a:solidFill>
                <a:latin typeface="Times New Roman" panose="02020603050405020304" pitchFamily="18" charset="0"/>
                <a:cs typeface="Times New Roman" panose="02020603050405020304" pitchFamily="18" charset="0"/>
              </a:rPr>
              <a:t>Ташқи омиллар </a:t>
            </a:r>
            <a:r>
              <a:rPr lang="uz-Cyrl-UZ" sz="2800" dirty="0">
                <a:solidFill>
                  <a:schemeClr val="tx2">
                    <a:lumMod val="10000"/>
                  </a:schemeClr>
                </a:solidFill>
                <a:latin typeface="Times New Roman" panose="02020603050405020304" pitchFamily="18" charset="0"/>
                <a:cs typeface="Times New Roman" panose="02020603050405020304" pitchFamily="18" charset="0"/>
              </a:rPr>
              <a:t>одатда </a:t>
            </a:r>
            <a:r>
              <a:rPr lang="en-US" sz="2800" dirty="0">
                <a:solidFill>
                  <a:schemeClr val="tx2">
                    <a:lumMod val="10000"/>
                  </a:schemeClr>
                </a:solidFill>
                <a:latin typeface="Times New Roman" panose="02020603050405020304" pitchFamily="18" charset="0"/>
                <a:cs typeface="Times New Roman" panose="02020603050405020304" pitchFamily="18" charset="0"/>
              </a:rPr>
              <a:t>PEST </a:t>
            </a:r>
            <a:r>
              <a:rPr lang="uz-Cyrl-UZ" sz="2800" dirty="0">
                <a:solidFill>
                  <a:schemeClr val="tx2">
                    <a:lumMod val="10000"/>
                  </a:schemeClr>
                </a:solidFill>
                <a:latin typeface="Times New Roman" panose="02020603050405020304" pitchFamily="18" charset="0"/>
                <a:cs typeface="Times New Roman" panose="02020603050405020304" pitchFamily="18" charset="0"/>
              </a:rPr>
              <a:t>сифатида таснифланади (сиёсий, иқтисодий, ижтимоий ва технологик); улар ташкилотнинг йўналишини аниқлашда имкониятлар ёки таҳдидлар (</a:t>
            </a:r>
            <a:r>
              <a:rPr lang="en-US" sz="2800" dirty="0">
                <a:solidFill>
                  <a:schemeClr val="tx2">
                    <a:lumMod val="10000"/>
                  </a:schemeClr>
                </a:solidFill>
                <a:latin typeface="Times New Roman" panose="02020603050405020304" pitchFamily="18" charset="0"/>
                <a:cs typeface="Times New Roman" panose="02020603050405020304" pitchFamily="18" charset="0"/>
              </a:rPr>
              <a:t>OT of SWOT) </a:t>
            </a:r>
            <a:r>
              <a:rPr lang="uz-Cyrl-UZ" sz="2800" dirty="0">
                <a:solidFill>
                  <a:schemeClr val="tx2">
                    <a:lumMod val="10000"/>
                  </a:schemeClr>
                </a:solidFill>
                <a:latin typeface="Times New Roman" panose="02020603050405020304" pitchFamily="18" charset="0"/>
                <a:cs typeface="Times New Roman" panose="02020603050405020304" pitchFamily="18" charset="0"/>
              </a:rPr>
              <a:t>ҳақида сигнал беради.</a:t>
            </a:r>
          </a:p>
        </p:txBody>
      </p:sp>
      <p:sp>
        <p:nvSpPr>
          <p:cNvPr id="7" name="Прямоугольник: один скругленный угол 6">
            <a:extLst>
              <a:ext uri="{FF2B5EF4-FFF2-40B4-BE49-F238E27FC236}">
                <a16:creationId xmlns:a16="http://schemas.microsoft.com/office/drawing/2014/main" id="{FA794B3B-D205-ACD8-017E-471B19CEE0F0}"/>
              </a:ext>
            </a:extLst>
          </p:cNvPr>
          <p:cNvSpPr/>
          <p:nvPr/>
        </p:nvSpPr>
        <p:spPr>
          <a:xfrm>
            <a:off x="4542917" y="6001038"/>
            <a:ext cx="4519021" cy="688118"/>
          </a:xfrm>
          <a:prstGeom prst="round1Rect">
            <a:avLst>
              <a:gd name="adj" fmla="val 0"/>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marL="342900" indent="-342900" algn="ctr">
              <a:buFont typeface="Courier New" pitchFamily="49" charset="0"/>
              <a:buChar char="o"/>
            </a:pPr>
            <a:r>
              <a:rPr lang="uz-Cyrl-UZ" sz="2800" dirty="0">
                <a:solidFill>
                  <a:schemeClr val="tx2">
                    <a:lumMod val="10000"/>
                  </a:schemeClr>
                </a:solidFill>
                <a:latin typeface="Times New Roman" panose="02020603050405020304" pitchFamily="18" charset="0"/>
                <a:cs typeface="Times New Roman" panose="02020603050405020304" pitchFamily="18" charset="0"/>
              </a:rPr>
              <a:t>ташкилот фаолияти.</a:t>
            </a:r>
          </a:p>
        </p:txBody>
      </p:sp>
    </p:spTree>
    <p:extLst>
      <p:ext uri="{BB962C8B-B14F-4D97-AF65-F5344CB8AC3E}">
        <p14:creationId xmlns:p14="http://schemas.microsoft.com/office/powerpoint/2010/main" val="183813145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465;p41">
            <a:extLst>
              <a:ext uri="{FF2B5EF4-FFF2-40B4-BE49-F238E27FC236}">
                <a16:creationId xmlns:a16="http://schemas.microsoft.com/office/drawing/2014/main" id="{18B125FF-B833-79DE-33CA-9FE815B4B4A7}"/>
              </a:ext>
            </a:extLst>
          </p:cNvPr>
          <p:cNvSpPr txBox="1">
            <a:spLocks/>
          </p:cNvSpPr>
          <p:nvPr/>
        </p:nvSpPr>
        <p:spPr>
          <a:xfrm>
            <a:off x="3821722" y="1919679"/>
            <a:ext cx="5662021" cy="624229"/>
          </a:xfrm>
          <a:prstGeom prst="rect">
            <a:avLst/>
          </a:prstGeom>
        </p:spPr>
        <p:txBody>
          <a:bodyPr spcFirstLastPara="1" vert="horz" wrap="square" lIns="121894" tIns="121894" rIns="121894" bIns="121894" rtlCol="0" anchor="ctr" anchorCtr="0">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endParaRPr lang="ru-RU" sz="2800" dirty="0">
              <a:latin typeface="Times New Roman" panose="02020603050405020304" pitchFamily="18" charset="0"/>
              <a:cs typeface="Times New Roman" panose="02020603050405020304" pitchFamily="18" charset="0"/>
            </a:endParaRPr>
          </a:p>
        </p:txBody>
      </p:sp>
      <p:sp>
        <p:nvSpPr>
          <p:cNvPr id="3" name="Прямоугольник: один скругленный угол 2">
            <a:extLst>
              <a:ext uri="{FF2B5EF4-FFF2-40B4-BE49-F238E27FC236}">
                <a16:creationId xmlns:a16="http://schemas.microsoft.com/office/drawing/2014/main" id="{DBA8C0DB-40D6-F6CA-05E0-EF0CBAF23231}"/>
              </a:ext>
            </a:extLst>
          </p:cNvPr>
          <p:cNvSpPr/>
          <p:nvPr/>
        </p:nvSpPr>
        <p:spPr>
          <a:xfrm>
            <a:off x="3103684" y="241876"/>
            <a:ext cx="5984632" cy="624229"/>
          </a:xfrm>
          <a:prstGeom prst="round1Rect">
            <a:avLst>
              <a:gd name="adj" fmla="val 50000"/>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en-US" sz="2800" b="1" dirty="0">
                <a:latin typeface="Times New Roman" panose="02020603050405020304" pitchFamily="18" charset="0"/>
                <a:cs typeface="Times New Roman" panose="02020603050405020304" pitchFamily="18" charset="0"/>
              </a:rPr>
              <a:t>SWOT-</a:t>
            </a:r>
            <a:r>
              <a:rPr lang="ru-RU" sz="2800" b="1" dirty="0">
                <a:latin typeface="Times New Roman" panose="02020603050405020304" pitchFamily="18" charset="0"/>
                <a:cs typeface="Times New Roman" panose="02020603050405020304" pitchFamily="18" charset="0"/>
              </a:rPr>
              <a:t>ТАҲЛИЛ</a:t>
            </a:r>
          </a:p>
        </p:txBody>
      </p:sp>
      <p:sp>
        <p:nvSpPr>
          <p:cNvPr id="4" name="Прямоугольник: один скругленный угол 3">
            <a:extLst>
              <a:ext uri="{FF2B5EF4-FFF2-40B4-BE49-F238E27FC236}">
                <a16:creationId xmlns:a16="http://schemas.microsoft.com/office/drawing/2014/main" id="{7EA25A54-5C0D-E095-8505-4495E8E28DF0}"/>
              </a:ext>
            </a:extLst>
          </p:cNvPr>
          <p:cNvSpPr/>
          <p:nvPr/>
        </p:nvSpPr>
        <p:spPr>
          <a:xfrm>
            <a:off x="633046" y="1068303"/>
            <a:ext cx="10925907" cy="624229"/>
          </a:xfrm>
          <a:prstGeom prst="round1Rect">
            <a:avLst>
              <a:gd name="adj" fmla="val 0"/>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en-US" sz="2800" b="1" dirty="0">
                <a:solidFill>
                  <a:srgbClr val="C00000"/>
                </a:solidFill>
                <a:latin typeface="Times New Roman" panose="02020603050405020304" pitchFamily="18" charset="0"/>
                <a:cs typeface="Times New Roman" panose="02020603050405020304" pitchFamily="18" charset="0"/>
              </a:rPr>
              <a:t>SWOT – </a:t>
            </a:r>
            <a:r>
              <a:rPr lang="uz-Cyrl-UZ" sz="2800" b="1" dirty="0">
                <a:solidFill>
                  <a:srgbClr val="C00000"/>
                </a:solidFill>
                <a:latin typeface="Times New Roman" panose="02020603050405020304" pitchFamily="18" charset="0"/>
                <a:cs typeface="Times New Roman" panose="02020603050405020304" pitchFamily="18" charset="0"/>
              </a:rPr>
              <a:t>қисқартма бўлиб, қуйидаги маънони англатади:</a:t>
            </a:r>
          </a:p>
        </p:txBody>
      </p:sp>
      <p:sp>
        <p:nvSpPr>
          <p:cNvPr id="6" name="Прямоугольник: один скругленный угол 5">
            <a:extLst>
              <a:ext uri="{FF2B5EF4-FFF2-40B4-BE49-F238E27FC236}">
                <a16:creationId xmlns:a16="http://schemas.microsoft.com/office/drawing/2014/main" id="{FB342C02-6B09-BB5A-DC0C-5F6BFB3EC585}"/>
              </a:ext>
            </a:extLst>
          </p:cNvPr>
          <p:cNvSpPr/>
          <p:nvPr/>
        </p:nvSpPr>
        <p:spPr>
          <a:xfrm>
            <a:off x="2275738" y="1894730"/>
            <a:ext cx="7640522" cy="1880101"/>
          </a:xfrm>
          <a:prstGeom prst="round1Rect">
            <a:avLst>
              <a:gd name="adj" fmla="val 0"/>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indent="363538" algn="ctr">
              <a:buFont typeface="Courier New" pitchFamily="49" charset="0"/>
              <a:buChar char="o"/>
            </a:pPr>
            <a:r>
              <a:rPr lang="en-US" sz="2800" b="1" dirty="0">
                <a:solidFill>
                  <a:schemeClr val="tx1"/>
                </a:solidFill>
                <a:latin typeface="Times New Roman" panose="02020603050405020304" pitchFamily="18" charset="0"/>
                <a:cs typeface="Times New Roman" panose="02020603050405020304" pitchFamily="18" charset="0"/>
              </a:rPr>
              <a:t>Strengths</a:t>
            </a:r>
            <a:r>
              <a:rPr lang="ru-RU" sz="2800" dirty="0">
                <a:solidFill>
                  <a:schemeClr val="tx1"/>
                </a:solidFill>
                <a:latin typeface="Times New Roman" panose="02020603050405020304" pitchFamily="18" charset="0"/>
                <a:cs typeface="Times New Roman" panose="02020603050405020304" pitchFamily="18" charset="0"/>
              </a:rPr>
              <a:t> - </a:t>
            </a:r>
            <a:r>
              <a:rPr lang="uz-Cyrl-UZ" sz="2800" dirty="0">
                <a:solidFill>
                  <a:schemeClr val="tx1"/>
                </a:solidFill>
                <a:latin typeface="Times New Roman" panose="02020603050405020304" pitchFamily="18" charset="0"/>
                <a:cs typeface="Times New Roman" panose="02020603050405020304" pitchFamily="18" charset="0"/>
              </a:rPr>
              <a:t>кучли томонлари</a:t>
            </a:r>
            <a:r>
              <a:rPr lang="en-US" sz="2800" dirty="0">
                <a:solidFill>
                  <a:schemeClr val="tx1"/>
                </a:solidFill>
                <a:latin typeface="Times New Roman" panose="02020603050405020304" pitchFamily="18" charset="0"/>
                <a:cs typeface="Times New Roman" panose="02020603050405020304" pitchFamily="18" charset="0"/>
              </a:rPr>
              <a:t>;</a:t>
            </a:r>
            <a:endParaRPr lang="ru-RU" sz="2800" dirty="0">
              <a:solidFill>
                <a:schemeClr val="tx1"/>
              </a:solidFill>
              <a:latin typeface="Times New Roman" panose="02020603050405020304" pitchFamily="18" charset="0"/>
              <a:cs typeface="Times New Roman" panose="02020603050405020304" pitchFamily="18" charset="0"/>
            </a:endParaRPr>
          </a:p>
          <a:p>
            <a:pPr indent="363538" algn="ctr">
              <a:buFont typeface="Courier New" pitchFamily="49" charset="0"/>
              <a:buChar char="o"/>
            </a:pPr>
            <a:r>
              <a:rPr lang="en-US" sz="2800" b="1" dirty="0">
                <a:solidFill>
                  <a:schemeClr val="tx1"/>
                </a:solidFill>
                <a:latin typeface="Times New Roman" panose="02020603050405020304" pitchFamily="18" charset="0"/>
                <a:cs typeface="Times New Roman" panose="02020603050405020304" pitchFamily="18" charset="0"/>
              </a:rPr>
              <a:t>Weaknesses</a:t>
            </a:r>
            <a:r>
              <a:rPr lang="uz-Cyrl-UZ" sz="2800" dirty="0">
                <a:solidFill>
                  <a:schemeClr val="tx1"/>
                </a:solidFill>
                <a:latin typeface="Times New Roman" panose="02020603050405020304" pitchFamily="18" charset="0"/>
                <a:cs typeface="Times New Roman" panose="02020603050405020304" pitchFamily="18" charset="0"/>
              </a:rPr>
              <a:t> – кучсиз (заиф) томонлари</a:t>
            </a:r>
            <a:r>
              <a:rPr lang="en-US" sz="2800" dirty="0">
                <a:solidFill>
                  <a:schemeClr val="tx1"/>
                </a:solidFill>
                <a:latin typeface="Times New Roman" panose="02020603050405020304" pitchFamily="18" charset="0"/>
                <a:cs typeface="Times New Roman" panose="02020603050405020304" pitchFamily="18" charset="0"/>
              </a:rPr>
              <a:t>;</a:t>
            </a:r>
            <a:endParaRPr lang="ru-RU" sz="2800" dirty="0">
              <a:solidFill>
                <a:schemeClr val="tx1"/>
              </a:solidFill>
              <a:latin typeface="Times New Roman" panose="02020603050405020304" pitchFamily="18" charset="0"/>
              <a:cs typeface="Times New Roman" panose="02020603050405020304" pitchFamily="18" charset="0"/>
            </a:endParaRPr>
          </a:p>
          <a:p>
            <a:pPr indent="363538" algn="ctr">
              <a:buFont typeface="Courier New" pitchFamily="49" charset="0"/>
              <a:buChar char="o"/>
            </a:pPr>
            <a:r>
              <a:rPr lang="en-US" sz="2800" b="1" dirty="0">
                <a:solidFill>
                  <a:schemeClr val="tx1"/>
                </a:solidFill>
                <a:latin typeface="Times New Roman" panose="02020603050405020304" pitchFamily="18" charset="0"/>
                <a:cs typeface="Times New Roman" panose="02020603050405020304" pitchFamily="18" charset="0"/>
              </a:rPr>
              <a:t>Opportunities</a:t>
            </a:r>
            <a:r>
              <a:rPr lang="uz-Cyrl-UZ" sz="2800" dirty="0">
                <a:solidFill>
                  <a:schemeClr val="tx1"/>
                </a:solidFill>
                <a:latin typeface="Times New Roman" panose="02020603050405020304" pitchFamily="18" charset="0"/>
                <a:cs typeface="Times New Roman" panose="02020603050405020304" pitchFamily="18" charset="0"/>
              </a:rPr>
              <a:t> – имкониятлари</a:t>
            </a:r>
            <a:r>
              <a:rPr lang="en-US" sz="2800" dirty="0">
                <a:solidFill>
                  <a:schemeClr val="tx1"/>
                </a:solidFill>
                <a:latin typeface="Times New Roman" panose="02020603050405020304" pitchFamily="18" charset="0"/>
                <a:cs typeface="Times New Roman" panose="02020603050405020304" pitchFamily="18" charset="0"/>
              </a:rPr>
              <a:t>;</a:t>
            </a:r>
            <a:endParaRPr lang="ru-RU" sz="2800" dirty="0">
              <a:solidFill>
                <a:schemeClr val="tx1"/>
              </a:solidFill>
              <a:latin typeface="Times New Roman" panose="02020603050405020304" pitchFamily="18" charset="0"/>
              <a:cs typeface="Times New Roman" panose="02020603050405020304" pitchFamily="18" charset="0"/>
            </a:endParaRPr>
          </a:p>
          <a:p>
            <a:pPr indent="363538" algn="ctr">
              <a:buFont typeface="Courier New" pitchFamily="49" charset="0"/>
              <a:buChar char="o"/>
            </a:pPr>
            <a:r>
              <a:rPr lang="en-US" sz="2800" b="1" dirty="0">
                <a:solidFill>
                  <a:schemeClr val="tx1"/>
                </a:solidFill>
                <a:latin typeface="Times New Roman" panose="02020603050405020304" pitchFamily="18" charset="0"/>
                <a:cs typeface="Times New Roman" panose="02020603050405020304" pitchFamily="18" charset="0"/>
              </a:rPr>
              <a:t>Threats</a:t>
            </a:r>
            <a:r>
              <a:rPr lang="uz-Cyrl-UZ" sz="2800" dirty="0">
                <a:solidFill>
                  <a:schemeClr val="tx1"/>
                </a:solidFill>
                <a:latin typeface="Times New Roman" panose="02020603050405020304" pitchFamily="18" charset="0"/>
                <a:cs typeface="Times New Roman" panose="02020603050405020304" pitchFamily="18" charset="0"/>
              </a:rPr>
              <a:t> - хавфлари</a:t>
            </a:r>
            <a:r>
              <a:rPr lang="ru-RU" sz="2800" dirty="0">
                <a:solidFill>
                  <a:schemeClr val="tx1"/>
                </a:solidFill>
                <a:latin typeface="Times New Roman" panose="02020603050405020304" pitchFamily="18" charset="0"/>
                <a:cs typeface="Times New Roman" panose="02020603050405020304" pitchFamily="18" charset="0"/>
              </a:rPr>
              <a:t>.</a:t>
            </a:r>
          </a:p>
        </p:txBody>
      </p:sp>
      <p:sp>
        <p:nvSpPr>
          <p:cNvPr id="8" name="Прямоугольник: один скругленный угол 7">
            <a:extLst>
              <a:ext uri="{FF2B5EF4-FFF2-40B4-BE49-F238E27FC236}">
                <a16:creationId xmlns:a16="http://schemas.microsoft.com/office/drawing/2014/main" id="{99BD9A48-D195-2E24-7EE5-902E0F27C1EF}"/>
              </a:ext>
            </a:extLst>
          </p:cNvPr>
          <p:cNvSpPr/>
          <p:nvPr/>
        </p:nvSpPr>
        <p:spPr>
          <a:xfrm>
            <a:off x="458663" y="3993161"/>
            <a:ext cx="8629654" cy="1420221"/>
          </a:xfrm>
          <a:prstGeom prst="round1Rect">
            <a:avLst>
              <a:gd name="adj" fmla="val 0"/>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indent="363538" algn="ctr"/>
            <a:r>
              <a:rPr lang="uz-Cyrl-UZ" sz="2000" b="1" dirty="0">
                <a:solidFill>
                  <a:srgbClr val="C00000"/>
                </a:solidFill>
                <a:latin typeface="Times New Roman" panose="02020603050405020304" pitchFamily="18" charset="0"/>
                <a:cs typeface="Times New Roman" panose="02020603050405020304" pitchFamily="18" charset="0"/>
              </a:rPr>
              <a:t>Кучли ва заиф томонлар ташкилотнинг ички омиллари бўлиб, </a:t>
            </a:r>
            <a:r>
              <a:rPr lang="uz-Cyrl-UZ" sz="2000" dirty="0">
                <a:solidFill>
                  <a:schemeClr val="tx1">
                    <a:lumMod val="50000"/>
                  </a:schemeClr>
                </a:solidFill>
                <a:latin typeface="Times New Roman" panose="02020603050405020304" pitchFamily="18" charset="0"/>
                <a:cs typeface="Times New Roman" panose="02020603050405020304" pitchFamily="18" charset="0"/>
              </a:rPr>
              <a:t>у таъсир қилиши, тузатиши, вазиятни яхшилаши ва ҳоказо.</a:t>
            </a:r>
          </a:p>
          <a:p>
            <a:pPr indent="363538" algn="ctr"/>
            <a:r>
              <a:rPr lang="uz-Cyrl-UZ" sz="2000" b="1" dirty="0">
                <a:solidFill>
                  <a:srgbClr val="C00000"/>
                </a:solidFill>
                <a:latin typeface="Times New Roman" panose="02020603050405020304" pitchFamily="18" charset="0"/>
                <a:cs typeface="Times New Roman" panose="02020603050405020304" pitchFamily="18" charset="0"/>
              </a:rPr>
              <a:t>Имкониятлар ва таҳдидлар - </a:t>
            </a:r>
            <a:r>
              <a:rPr lang="uz-Cyrl-UZ" sz="2000" dirty="0">
                <a:solidFill>
                  <a:schemeClr val="tx1">
                    <a:lumMod val="50000"/>
                  </a:schemeClr>
                </a:solidFill>
                <a:latin typeface="Times New Roman" panose="02020603050405020304" pitchFamily="18" charset="0"/>
                <a:cs typeface="Times New Roman" panose="02020603050405020304" pitchFamily="18" charset="0"/>
              </a:rPr>
              <a:t>бу корхона раҳбарияти назорат қила олмайдиган ташқи ҳолатлар.</a:t>
            </a:r>
          </a:p>
        </p:txBody>
      </p:sp>
      <p:sp>
        <p:nvSpPr>
          <p:cNvPr id="9" name="Прямоугольник: один скругленный угол 8">
            <a:extLst>
              <a:ext uri="{FF2B5EF4-FFF2-40B4-BE49-F238E27FC236}">
                <a16:creationId xmlns:a16="http://schemas.microsoft.com/office/drawing/2014/main" id="{97B536A5-38B0-7E33-D932-46558C563536}"/>
              </a:ext>
            </a:extLst>
          </p:cNvPr>
          <p:cNvSpPr/>
          <p:nvPr/>
        </p:nvSpPr>
        <p:spPr>
          <a:xfrm>
            <a:off x="458661" y="5631712"/>
            <a:ext cx="8629655" cy="984412"/>
          </a:xfrm>
          <a:prstGeom prst="round1Rect">
            <a:avLst>
              <a:gd name="adj" fmla="val 0"/>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en-US" sz="2000" b="1" dirty="0">
                <a:solidFill>
                  <a:srgbClr val="FF0000"/>
                </a:solidFill>
                <a:latin typeface="Times New Roman" panose="02020603050405020304" pitchFamily="18" charset="0"/>
                <a:cs typeface="Times New Roman" panose="02020603050405020304" pitchFamily="18" charset="0"/>
              </a:rPr>
              <a:t>SWOT</a:t>
            </a:r>
            <a:r>
              <a:rPr lang="uz-Cyrl-UZ" sz="2000" b="1" dirty="0">
                <a:solidFill>
                  <a:srgbClr val="FF0000"/>
                </a:solidFill>
                <a:latin typeface="Times New Roman" panose="02020603050405020304" pitchFamily="18" charset="0"/>
                <a:cs typeface="Times New Roman" panose="02020603050405020304" pitchFamily="18" charset="0"/>
              </a:rPr>
              <a:t> - таҳлилининг </a:t>
            </a:r>
            <a:r>
              <a:rPr lang="uz-Cyrl-UZ" sz="2000" dirty="0">
                <a:solidFill>
                  <a:schemeClr val="tx1"/>
                </a:solidFill>
                <a:latin typeface="Times New Roman" panose="02020603050405020304" pitchFamily="18" charset="0"/>
                <a:cs typeface="Times New Roman" panose="02020603050405020304" pitchFamily="18" charset="0"/>
              </a:rPr>
              <a:t>натижаси мижозлар эҳтиёжларини энг яхши қондириш учун мўлжалланган стратегиялар тўпламидир.</a:t>
            </a:r>
          </a:p>
        </p:txBody>
      </p:sp>
    </p:spTree>
    <p:extLst>
      <p:ext uri="{BB962C8B-B14F-4D97-AF65-F5344CB8AC3E}">
        <p14:creationId xmlns:p14="http://schemas.microsoft.com/office/powerpoint/2010/main" val="306086675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один скругленный угол 2">
            <a:extLst>
              <a:ext uri="{FF2B5EF4-FFF2-40B4-BE49-F238E27FC236}">
                <a16:creationId xmlns:a16="http://schemas.microsoft.com/office/drawing/2014/main" id="{DBA8C0DB-40D6-F6CA-05E0-EF0CBAF23231}"/>
              </a:ext>
            </a:extLst>
          </p:cNvPr>
          <p:cNvSpPr/>
          <p:nvPr/>
        </p:nvSpPr>
        <p:spPr>
          <a:xfrm>
            <a:off x="3103684" y="431274"/>
            <a:ext cx="5984632" cy="624229"/>
          </a:xfrm>
          <a:prstGeom prst="round1Rect">
            <a:avLst>
              <a:gd name="adj" fmla="val 5000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en-US" sz="2800" b="1" dirty="0">
                <a:latin typeface="Times New Roman" panose="02020603050405020304" pitchFamily="18" charset="0"/>
                <a:cs typeface="Times New Roman" panose="02020603050405020304" pitchFamily="18" charset="0"/>
              </a:rPr>
              <a:t>PEST</a:t>
            </a:r>
            <a:endParaRPr lang="ru-RU" sz="2800" b="1" dirty="0">
              <a:latin typeface="Times New Roman" panose="02020603050405020304" pitchFamily="18" charset="0"/>
              <a:cs typeface="Times New Roman" panose="02020603050405020304" pitchFamily="18" charset="0"/>
            </a:endParaRPr>
          </a:p>
        </p:txBody>
      </p:sp>
      <p:sp>
        <p:nvSpPr>
          <p:cNvPr id="8" name="Прямоугольник: один скругленный угол 7">
            <a:extLst>
              <a:ext uri="{FF2B5EF4-FFF2-40B4-BE49-F238E27FC236}">
                <a16:creationId xmlns:a16="http://schemas.microsoft.com/office/drawing/2014/main" id="{99BD9A48-D195-2E24-7EE5-902E0F27C1EF}"/>
              </a:ext>
            </a:extLst>
          </p:cNvPr>
          <p:cNvSpPr/>
          <p:nvPr/>
        </p:nvSpPr>
        <p:spPr>
          <a:xfrm>
            <a:off x="2932231" y="2842471"/>
            <a:ext cx="8629654" cy="1420221"/>
          </a:xfrm>
          <a:prstGeom prst="round1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marL="285750" indent="-285750" algn="ctr">
              <a:buFont typeface="Wingdings" pitchFamily="2" charset="2"/>
              <a:buChar char="Ø"/>
            </a:pPr>
            <a:r>
              <a:rPr lang="uz-Cyrl-UZ" sz="2800" i="1" dirty="0">
                <a:solidFill>
                  <a:schemeClr val="tx1">
                    <a:lumMod val="50000"/>
                  </a:schemeClr>
                </a:solidFill>
                <a:latin typeface="Times New Roman" panose="02020603050405020304" pitchFamily="18" charset="0"/>
                <a:cs typeface="Times New Roman" panose="02020603050405020304" pitchFamily="18" charset="0"/>
              </a:rPr>
              <a:t>Шунга қарамай, юқори даражада қабул қилинган қарорлар нафақат интуитив бўлиши керак, акс ҳолда хатолик эҳтимоли катта.</a:t>
            </a:r>
          </a:p>
        </p:txBody>
      </p:sp>
      <p:sp>
        <p:nvSpPr>
          <p:cNvPr id="9" name="Прямоугольник: один скругленный угол 8">
            <a:extLst>
              <a:ext uri="{FF2B5EF4-FFF2-40B4-BE49-F238E27FC236}">
                <a16:creationId xmlns:a16="http://schemas.microsoft.com/office/drawing/2014/main" id="{97B536A5-38B0-7E33-D932-46558C563536}"/>
              </a:ext>
            </a:extLst>
          </p:cNvPr>
          <p:cNvSpPr/>
          <p:nvPr/>
        </p:nvSpPr>
        <p:spPr>
          <a:xfrm>
            <a:off x="587614" y="4479194"/>
            <a:ext cx="8629655" cy="1769205"/>
          </a:xfrm>
          <a:prstGeom prst="round1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marL="285750" indent="-285750" algn="ctr">
              <a:buFont typeface="Wingdings" pitchFamily="2" charset="2"/>
              <a:buChar char="Ø"/>
            </a:pPr>
            <a:r>
              <a:rPr lang="uz-Cyrl-UZ" sz="2800" i="1" dirty="0">
                <a:solidFill>
                  <a:schemeClr val="tx1">
                    <a:lumMod val="50000"/>
                  </a:schemeClr>
                </a:solidFill>
                <a:latin typeface="Times New Roman" panose="02020603050405020304" pitchFamily="18" charset="0"/>
                <a:cs typeface="Times New Roman" panose="02020603050405020304" pitchFamily="18" charset="0"/>
              </a:rPr>
              <a:t>Қарорларни қабул қилишни янада расмийлаштириш ва компанияни стратегик бошқаришда топ-менежерларга ёрдам бериш учун самарали восита мавжуд - бу </a:t>
            </a:r>
            <a:r>
              <a:rPr lang="en-US" sz="2800" i="1" dirty="0">
                <a:solidFill>
                  <a:schemeClr val="tx1">
                    <a:lumMod val="50000"/>
                  </a:schemeClr>
                </a:solidFill>
                <a:latin typeface="Times New Roman" panose="02020603050405020304" pitchFamily="18" charset="0"/>
                <a:cs typeface="Times New Roman" panose="02020603050405020304" pitchFamily="18" charset="0"/>
              </a:rPr>
              <a:t>PEST</a:t>
            </a:r>
            <a:r>
              <a:rPr lang="ru-RU" sz="2800" i="1" dirty="0">
                <a:solidFill>
                  <a:schemeClr val="tx1">
                    <a:lumMod val="50000"/>
                  </a:schemeClr>
                </a:solidFill>
                <a:latin typeface="Times New Roman" panose="02020603050405020304" pitchFamily="18" charset="0"/>
                <a:cs typeface="Times New Roman" panose="02020603050405020304" pitchFamily="18" charset="0"/>
              </a:rPr>
              <a:t>-</a:t>
            </a:r>
            <a:r>
              <a:rPr lang="uz-Cyrl-UZ" sz="2800" i="1" dirty="0">
                <a:solidFill>
                  <a:schemeClr val="tx1">
                    <a:lumMod val="50000"/>
                  </a:schemeClr>
                </a:solidFill>
                <a:latin typeface="Times New Roman" panose="02020603050405020304" pitchFamily="18" charset="0"/>
                <a:cs typeface="Times New Roman" panose="02020603050405020304" pitchFamily="18" charset="0"/>
              </a:rPr>
              <a:t>таҳлил</a:t>
            </a:r>
            <a:r>
              <a:rPr lang="ru-RU" sz="2800" i="1" dirty="0">
                <a:solidFill>
                  <a:schemeClr val="tx1">
                    <a:lumMod val="50000"/>
                  </a:schemeClr>
                </a:solidFill>
                <a:latin typeface="Times New Roman" panose="02020603050405020304" pitchFamily="18" charset="0"/>
                <a:cs typeface="Times New Roman" panose="02020603050405020304" pitchFamily="18" charset="0"/>
              </a:rPr>
              <a:t>.</a:t>
            </a:r>
          </a:p>
        </p:txBody>
      </p:sp>
      <p:sp>
        <p:nvSpPr>
          <p:cNvPr id="5" name="Прямоугольник: один скругленный угол 4">
            <a:extLst>
              <a:ext uri="{FF2B5EF4-FFF2-40B4-BE49-F238E27FC236}">
                <a16:creationId xmlns:a16="http://schemas.microsoft.com/office/drawing/2014/main" id="{D4D9B73E-B179-30D8-EF73-9B1F7FEF451D}"/>
              </a:ext>
            </a:extLst>
          </p:cNvPr>
          <p:cNvSpPr/>
          <p:nvPr/>
        </p:nvSpPr>
        <p:spPr>
          <a:xfrm>
            <a:off x="587614" y="1329329"/>
            <a:ext cx="9810755" cy="1296639"/>
          </a:xfrm>
          <a:prstGeom prst="round1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marL="285750" indent="-285750" algn="ctr">
              <a:buFont typeface="Wingdings" pitchFamily="2" charset="2"/>
              <a:buChar char="Ø"/>
            </a:pPr>
            <a:r>
              <a:rPr lang="uz-Cyrl-UZ" sz="2800" i="1" dirty="0">
                <a:solidFill>
                  <a:schemeClr val="tx1">
                    <a:lumMod val="50000"/>
                  </a:schemeClr>
                </a:solidFill>
                <a:latin typeface="Times New Roman" panose="02020603050405020304" pitchFamily="18" charset="0"/>
                <a:cs typeface="Times New Roman" panose="02020603050405020304" pitchFamily="18" charset="0"/>
              </a:rPr>
              <a:t>Лойиҳаларда стратегик фикрлаш компаниянинг ички ва айниқса, ташқи муҳитида ноаниқлик билан ишлашни ўз ичига олади.</a:t>
            </a:r>
          </a:p>
        </p:txBody>
      </p:sp>
    </p:spTree>
    <p:extLst>
      <p:ext uri="{BB962C8B-B14F-4D97-AF65-F5344CB8AC3E}">
        <p14:creationId xmlns:p14="http://schemas.microsoft.com/office/powerpoint/2010/main" val="333605737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один скругленный угол 2">
            <a:extLst>
              <a:ext uri="{FF2B5EF4-FFF2-40B4-BE49-F238E27FC236}">
                <a16:creationId xmlns:a16="http://schemas.microsoft.com/office/drawing/2014/main" id="{DBA8C0DB-40D6-F6CA-05E0-EF0CBAF23231}"/>
              </a:ext>
            </a:extLst>
          </p:cNvPr>
          <p:cNvSpPr/>
          <p:nvPr/>
        </p:nvSpPr>
        <p:spPr>
          <a:xfrm>
            <a:off x="3103684" y="431274"/>
            <a:ext cx="5984632" cy="624229"/>
          </a:xfrm>
          <a:prstGeom prst="round1Rect">
            <a:avLst>
              <a:gd name="adj" fmla="val 5000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en-US" sz="2800" b="1" dirty="0">
                <a:latin typeface="Times New Roman" panose="02020603050405020304" pitchFamily="18" charset="0"/>
                <a:cs typeface="Times New Roman" panose="02020603050405020304" pitchFamily="18" charset="0"/>
              </a:rPr>
              <a:t>PEST</a:t>
            </a:r>
            <a:endParaRPr lang="ru-RU" sz="2800" b="1" dirty="0">
              <a:latin typeface="Times New Roman" panose="02020603050405020304" pitchFamily="18" charset="0"/>
              <a:cs typeface="Times New Roman" panose="02020603050405020304" pitchFamily="18" charset="0"/>
            </a:endParaRPr>
          </a:p>
        </p:txBody>
      </p:sp>
      <p:sp>
        <p:nvSpPr>
          <p:cNvPr id="8" name="Прямоугольник: один скругленный угол 7">
            <a:extLst>
              <a:ext uri="{FF2B5EF4-FFF2-40B4-BE49-F238E27FC236}">
                <a16:creationId xmlns:a16="http://schemas.microsoft.com/office/drawing/2014/main" id="{99BD9A48-D195-2E24-7EE5-902E0F27C1EF}"/>
              </a:ext>
            </a:extLst>
          </p:cNvPr>
          <p:cNvSpPr/>
          <p:nvPr/>
        </p:nvSpPr>
        <p:spPr>
          <a:xfrm>
            <a:off x="608864" y="2758743"/>
            <a:ext cx="8629654" cy="744791"/>
          </a:xfrm>
          <a:prstGeom prst="round1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indent="363538" algn="ctr"/>
            <a:r>
              <a:rPr lang="en-US" sz="2400" b="1" dirty="0">
                <a:solidFill>
                  <a:srgbClr val="C00000"/>
                </a:solidFill>
                <a:latin typeface="Times New Roman" panose="02020603050405020304" pitchFamily="18" charset="0"/>
                <a:cs typeface="Times New Roman" panose="02020603050405020304" pitchFamily="18" charset="0"/>
              </a:rPr>
              <a:t>Politics</a:t>
            </a:r>
            <a:r>
              <a:rPr lang="ru-RU" sz="2400" b="1" dirty="0">
                <a:solidFill>
                  <a:srgbClr val="C00000"/>
                </a:solidFill>
                <a:latin typeface="Times New Roman" panose="02020603050405020304" pitchFamily="18" charset="0"/>
                <a:cs typeface="Times New Roman" panose="02020603050405020304" pitchFamily="18" charset="0"/>
              </a:rPr>
              <a:t> (политика) </a:t>
            </a:r>
            <a:r>
              <a:rPr lang="ru-RU" sz="2400" dirty="0">
                <a:solidFill>
                  <a:schemeClr val="tx1">
                    <a:lumMod val="50000"/>
                  </a:schemeClr>
                </a:solidFill>
                <a:latin typeface="Times New Roman" panose="02020603050405020304" pitchFamily="18" charset="0"/>
                <a:cs typeface="Times New Roman" panose="02020603050405020304" pitchFamily="18" charset="0"/>
              </a:rPr>
              <a:t>- </a:t>
            </a:r>
            <a:r>
              <a:rPr lang="uz-Cyrl-UZ" sz="2400" dirty="0">
                <a:solidFill>
                  <a:schemeClr val="tx1">
                    <a:lumMod val="50000"/>
                  </a:schemeClr>
                </a:solidFill>
                <a:latin typeface="Times New Roman" panose="02020603050405020304" pitchFamily="18" charset="0"/>
                <a:cs typeface="Times New Roman" panose="02020603050405020304" pitchFamily="18" charset="0"/>
              </a:rPr>
              <a:t>лойиҳанинг сиёсий муҳити</a:t>
            </a:r>
            <a:r>
              <a:rPr lang="ru-RU" sz="2400" dirty="0">
                <a:solidFill>
                  <a:schemeClr val="tx1">
                    <a:lumMod val="50000"/>
                  </a:schemeClr>
                </a:solidFill>
                <a:latin typeface="Times New Roman" panose="02020603050405020304" pitchFamily="18" charset="0"/>
                <a:cs typeface="Times New Roman" panose="02020603050405020304" pitchFamily="18" charset="0"/>
              </a:rPr>
              <a:t>.</a:t>
            </a:r>
          </a:p>
        </p:txBody>
      </p:sp>
      <p:sp>
        <p:nvSpPr>
          <p:cNvPr id="5" name="Прямоугольник: один скругленный угол 4">
            <a:extLst>
              <a:ext uri="{FF2B5EF4-FFF2-40B4-BE49-F238E27FC236}">
                <a16:creationId xmlns:a16="http://schemas.microsoft.com/office/drawing/2014/main" id="{D4D9B73E-B179-30D8-EF73-9B1F7FEF451D}"/>
              </a:ext>
            </a:extLst>
          </p:cNvPr>
          <p:cNvSpPr/>
          <p:nvPr/>
        </p:nvSpPr>
        <p:spPr>
          <a:xfrm>
            <a:off x="608864" y="1329330"/>
            <a:ext cx="10974271" cy="1296639"/>
          </a:xfrm>
          <a:prstGeom prst="round1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en-US" sz="2800" b="1" dirty="0">
                <a:solidFill>
                  <a:schemeClr val="tx1">
                    <a:lumMod val="50000"/>
                  </a:schemeClr>
                </a:solidFill>
                <a:latin typeface="Times New Roman" panose="02020603050405020304" pitchFamily="18" charset="0"/>
                <a:cs typeface="Times New Roman" panose="02020603050405020304" pitchFamily="18" charset="0"/>
              </a:rPr>
              <a:t>PEST</a:t>
            </a:r>
            <a:r>
              <a:rPr lang="ru-RU" sz="2800" b="1" dirty="0">
                <a:solidFill>
                  <a:schemeClr val="tx1">
                    <a:lumMod val="50000"/>
                  </a:schemeClr>
                </a:solidFill>
                <a:latin typeface="Times New Roman" panose="02020603050405020304" pitchFamily="18" charset="0"/>
                <a:cs typeface="Times New Roman" panose="02020603050405020304" pitchFamily="18" charset="0"/>
              </a:rPr>
              <a:t> </a:t>
            </a:r>
            <a:r>
              <a:rPr lang="uz-Cyrl-UZ" sz="2800" b="1" dirty="0">
                <a:solidFill>
                  <a:schemeClr val="tx1">
                    <a:lumMod val="50000"/>
                  </a:schemeClr>
                </a:solidFill>
                <a:latin typeface="Times New Roman" panose="02020603050405020304" pitchFamily="18" charset="0"/>
                <a:cs typeface="Times New Roman" panose="02020603050405020304" pitchFamily="18" charset="0"/>
              </a:rPr>
              <a:t>таҳлили узоқ муддатли истиқболда лойиҳа стратегиясини аниқлаш воситасидир</a:t>
            </a:r>
            <a:r>
              <a:rPr lang="ru-RU" sz="2800" b="1" dirty="0">
                <a:solidFill>
                  <a:schemeClr val="tx1">
                    <a:lumMod val="50000"/>
                  </a:schemeClr>
                </a:solidFill>
                <a:latin typeface="Times New Roman" panose="02020603050405020304" pitchFamily="18" charset="0"/>
                <a:cs typeface="Times New Roman" panose="02020603050405020304" pitchFamily="18" charset="0"/>
              </a:rPr>
              <a:t>. </a:t>
            </a:r>
            <a:r>
              <a:rPr lang="en-US" sz="2800" b="1" dirty="0">
                <a:solidFill>
                  <a:schemeClr val="tx1">
                    <a:lumMod val="50000"/>
                  </a:schemeClr>
                </a:solidFill>
                <a:latin typeface="Times New Roman" panose="02020603050405020304" pitchFamily="18" charset="0"/>
                <a:cs typeface="Times New Roman" panose="02020603050405020304" pitchFamily="18" charset="0"/>
              </a:rPr>
              <a:t>PEST</a:t>
            </a:r>
            <a:r>
              <a:rPr lang="ru-RU" sz="2800" b="1" dirty="0">
                <a:solidFill>
                  <a:schemeClr val="tx1">
                    <a:lumMod val="50000"/>
                  </a:schemeClr>
                </a:solidFill>
                <a:latin typeface="Times New Roman" panose="02020603050405020304" pitchFamily="18" charset="0"/>
                <a:cs typeface="Times New Roman" panose="02020603050405020304" pitchFamily="18" charset="0"/>
              </a:rPr>
              <a:t> </a:t>
            </a:r>
            <a:r>
              <a:rPr lang="uz-Cyrl-UZ" sz="2800" b="1" dirty="0">
                <a:solidFill>
                  <a:schemeClr val="tx1">
                    <a:lumMod val="50000"/>
                  </a:schemeClr>
                </a:solidFill>
                <a:latin typeface="Times New Roman" panose="02020603050405020304" pitchFamily="18" charset="0"/>
                <a:cs typeface="Times New Roman" panose="02020603050405020304" pitchFamily="18" charset="0"/>
              </a:rPr>
              <a:t>қисқартмаси инглизча сўзлардан тузилган</a:t>
            </a:r>
            <a:r>
              <a:rPr lang="ru-RU" sz="2800" b="1" dirty="0">
                <a:solidFill>
                  <a:schemeClr val="tx1">
                    <a:lumMod val="50000"/>
                  </a:schemeClr>
                </a:solidFill>
                <a:latin typeface="Times New Roman" panose="02020603050405020304" pitchFamily="18" charset="0"/>
                <a:cs typeface="Times New Roman" panose="02020603050405020304" pitchFamily="18" charset="0"/>
              </a:rPr>
              <a:t>:</a:t>
            </a:r>
          </a:p>
        </p:txBody>
      </p:sp>
      <p:sp>
        <p:nvSpPr>
          <p:cNvPr id="2" name="Прямоугольник: один скругленный угол 1">
            <a:extLst>
              <a:ext uri="{FF2B5EF4-FFF2-40B4-BE49-F238E27FC236}">
                <a16:creationId xmlns:a16="http://schemas.microsoft.com/office/drawing/2014/main" id="{75DCCA23-61D1-F0CD-C725-ADD402548B15}"/>
              </a:ext>
            </a:extLst>
          </p:cNvPr>
          <p:cNvSpPr/>
          <p:nvPr/>
        </p:nvSpPr>
        <p:spPr>
          <a:xfrm>
            <a:off x="608864" y="3636308"/>
            <a:ext cx="8629654" cy="744791"/>
          </a:xfrm>
          <a:prstGeom prst="round1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indent="363538" algn="ctr"/>
            <a:r>
              <a:rPr lang="en-US" sz="2400" b="1" dirty="0">
                <a:solidFill>
                  <a:srgbClr val="C00000"/>
                </a:solidFill>
                <a:latin typeface="Times New Roman" panose="02020603050405020304" pitchFamily="18" charset="0"/>
                <a:cs typeface="Times New Roman" panose="02020603050405020304" pitchFamily="18" charset="0"/>
              </a:rPr>
              <a:t>Economics</a:t>
            </a:r>
            <a:r>
              <a:rPr lang="ru-RU" sz="2400" b="1" dirty="0">
                <a:solidFill>
                  <a:srgbClr val="C00000"/>
                </a:solidFill>
                <a:latin typeface="Times New Roman" panose="02020603050405020304" pitchFamily="18" charset="0"/>
                <a:cs typeface="Times New Roman" panose="02020603050405020304" pitchFamily="18" charset="0"/>
              </a:rPr>
              <a:t> (</a:t>
            </a:r>
            <a:r>
              <a:rPr lang="uz-Cyrl-UZ" sz="2400" b="1" dirty="0">
                <a:solidFill>
                  <a:srgbClr val="C00000"/>
                </a:solidFill>
                <a:latin typeface="Times New Roman" panose="02020603050405020304" pitchFamily="18" charset="0"/>
                <a:cs typeface="Times New Roman" panose="02020603050405020304" pitchFamily="18" charset="0"/>
              </a:rPr>
              <a:t>иқтисод</a:t>
            </a:r>
            <a:r>
              <a:rPr lang="ru-RU" sz="2400" b="1" dirty="0">
                <a:solidFill>
                  <a:srgbClr val="C00000"/>
                </a:solidFill>
                <a:latin typeface="Times New Roman" panose="02020603050405020304" pitchFamily="18" charset="0"/>
                <a:cs typeface="Times New Roman" panose="02020603050405020304" pitchFamily="18" charset="0"/>
              </a:rPr>
              <a:t>) </a:t>
            </a:r>
            <a:r>
              <a:rPr lang="ru-RU" sz="2400" dirty="0">
                <a:solidFill>
                  <a:schemeClr val="tx1">
                    <a:lumMod val="50000"/>
                  </a:schemeClr>
                </a:solidFill>
                <a:latin typeface="Times New Roman" panose="02020603050405020304" pitchFamily="18" charset="0"/>
                <a:cs typeface="Times New Roman" panose="02020603050405020304" pitchFamily="18" charset="0"/>
              </a:rPr>
              <a:t>- </a:t>
            </a:r>
            <a:r>
              <a:rPr lang="uz-Cyrl-UZ" sz="2400" dirty="0">
                <a:solidFill>
                  <a:schemeClr val="tx1">
                    <a:lumMod val="50000"/>
                  </a:schemeClr>
                </a:solidFill>
                <a:latin typeface="Times New Roman" panose="02020603050405020304" pitchFamily="18" charset="0"/>
                <a:cs typeface="Times New Roman" panose="02020603050405020304" pitchFamily="18" charset="0"/>
              </a:rPr>
              <a:t>лойиҳанинг иқтисодий муҳити</a:t>
            </a:r>
            <a:r>
              <a:rPr lang="ru-RU" sz="2400" dirty="0">
                <a:solidFill>
                  <a:schemeClr val="tx1">
                    <a:lumMod val="50000"/>
                  </a:schemeClr>
                </a:solidFill>
                <a:latin typeface="Times New Roman" panose="02020603050405020304" pitchFamily="18" charset="0"/>
                <a:cs typeface="Times New Roman" panose="02020603050405020304" pitchFamily="18" charset="0"/>
              </a:rPr>
              <a:t>.</a:t>
            </a:r>
          </a:p>
        </p:txBody>
      </p:sp>
      <p:sp>
        <p:nvSpPr>
          <p:cNvPr id="4" name="Прямоугольник: один скругленный угол 3">
            <a:extLst>
              <a:ext uri="{FF2B5EF4-FFF2-40B4-BE49-F238E27FC236}">
                <a16:creationId xmlns:a16="http://schemas.microsoft.com/office/drawing/2014/main" id="{B0514E0E-0011-0241-DA96-3E4F89809750}"/>
              </a:ext>
            </a:extLst>
          </p:cNvPr>
          <p:cNvSpPr/>
          <p:nvPr/>
        </p:nvSpPr>
        <p:spPr>
          <a:xfrm>
            <a:off x="608864" y="4513873"/>
            <a:ext cx="8629654" cy="878742"/>
          </a:xfrm>
          <a:prstGeom prst="round1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indent="363538" algn="ctr"/>
            <a:r>
              <a:rPr lang="en-US" sz="2400" b="1" dirty="0">
                <a:solidFill>
                  <a:srgbClr val="C00000"/>
                </a:solidFill>
                <a:latin typeface="Times New Roman" panose="02020603050405020304" pitchFamily="18" charset="0"/>
                <a:cs typeface="Times New Roman" panose="02020603050405020304" pitchFamily="18" charset="0"/>
              </a:rPr>
              <a:t>Socio-Culture</a:t>
            </a:r>
            <a:r>
              <a:rPr lang="ru-RU" sz="2400" b="1" dirty="0">
                <a:solidFill>
                  <a:srgbClr val="C00000"/>
                </a:solidFill>
                <a:latin typeface="Times New Roman" panose="02020603050405020304" pitchFamily="18" charset="0"/>
                <a:cs typeface="Times New Roman" panose="02020603050405020304" pitchFamily="18" charset="0"/>
              </a:rPr>
              <a:t> (</a:t>
            </a:r>
            <a:r>
              <a:rPr lang="uz-Cyrl-UZ" sz="2400" b="1" dirty="0">
                <a:solidFill>
                  <a:srgbClr val="C00000"/>
                </a:solidFill>
                <a:latin typeface="Times New Roman" panose="02020603050405020304" pitchFamily="18" charset="0"/>
                <a:cs typeface="Times New Roman" panose="02020603050405020304" pitchFamily="18" charset="0"/>
              </a:rPr>
              <a:t>жамият - маданият</a:t>
            </a:r>
            <a:r>
              <a:rPr lang="ru-RU" sz="2400" b="1" dirty="0">
                <a:solidFill>
                  <a:srgbClr val="C00000"/>
                </a:solidFill>
                <a:latin typeface="Times New Roman" panose="02020603050405020304" pitchFamily="18" charset="0"/>
                <a:cs typeface="Times New Roman" panose="02020603050405020304" pitchFamily="18" charset="0"/>
              </a:rPr>
              <a:t>) </a:t>
            </a:r>
            <a:r>
              <a:rPr lang="ru-RU" sz="2400" dirty="0">
                <a:solidFill>
                  <a:schemeClr val="tx1">
                    <a:lumMod val="50000"/>
                  </a:schemeClr>
                </a:solidFill>
                <a:latin typeface="Times New Roman" panose="02020603050405020304" pitchFamily="18" charset="0"/>
                <a:cs typeface="Times New Roman" panose="02020603050405020304" pitchFamily="18" charset="0"/>
              </a:rPr>
              <a:t>- </a:t>
            </a:r>
            <a:r>
              <a:rPr lang="uz-Cyrl-UZ" sz="2400" dirty="0">
                <a:solidFill>
                  <a:schemeClr val="tx1">
                    <a:lumMod val="50000"/>
                  </a:schemeClr>
                </a:solidFill>
                <a:latin typeface="Times New Roman" panose="02020603050405020304" pitchFamily="18" charset="0"/>
                <a:cs typeface="Times New Roman" panose="02020603050405020304" pitchFamily="18" charset="0"/>
              </a:rPr>
              <a:t>лойиҳанинг ижтимоий-маданий муҳити</a:t>
            </a:r>
            <a:r>
              <a:rPr lang="ru-RU" sz="2400" dirty="0">
                <a:solidFill>
                  <a:schemeClr val="tx1">
                    <a:lumMod val="50000"/>
                  </a:schemeClr>
                </a:solidFill>
                <a:latin typeface="Times New Roman" panose="02020603050405020304" pitchFamily="18" charset="0"/>
                <a:cs typeface="Times New Roman" panose="02020603050405020304" pitchFamily="18" charset="0"/>
              </a:rPr>
              <a:t>.</a:t>
            </a:r>
          </a:p>
        </p:txBody>
      </p:sp>
      <p:sp>
        <p:nvSpPr>
          <p:cNvPr id="6" name="Прямоугольник: один скругленный угол 5">
            <a:extLst>
              <a:ext uri="{FF2B5EF4-FFF2-40B4-BE49-F238E27FC236}">
                <a16:creationId xmlns:a16="http://schemas.microsoft.com/office/drawing/2014/main" id="{05A7ADAF-79F4-985D-A59C-3481E8B71CF4}"/>
              </a:ext>
            </a:extLst>
          </p:cNvPr>
          <p:cNvSpPr/>
          <p:nvPr/>
        </p:nvSpPr>
        <p:spPr>
          <a:xfrm>
            <a:off x="608864" y="5528670"/>
            <a:ext cx="8629654" cy="744791"/>
          </a:xfrm>
          <a:prstGeom prst="round1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indent="363538" algn="ctr"/>
            <a:r>
              <a:rPr lang="en-US" sz="2400" b="1" dirty="0">
                <a:solidFill>
                  <a:srgbClr val="C00000"/>
                </a:solidFill>
                <a:latin typeface="Times New Roman" panose="02020603050405020304" pitchFamily="18" charset="0"/>
                <a:cs typeface="Times New Roman" panose="02020603050405020304" pitchFamily="18" charset="0"/>
              </a:rPr>
              <a:t>Technology</a:t>
            </a:r>
            <a:r>
              <a:rPr lang="ru-RU" sz="2400" b="1" dirty="0">
                <a:solidFill>
                  <a:srgbClr val="C00000"/>
                </a:solidFill>
                <a:latin typeface="Times New Roman" panose="02020603050405020304" pitchFamily="18" charset="0"/>
                <a:cs typeface="Times New Roman" panose="02020603050405020304" pitchFamily="18" charset="0"/>
              </a:rPr>
              <a:t> (технология) </a:t>
            </a:r>
            <a:r>
              <a:rPr lang="ru-RU" sz="2400" dirty="0">
                <a:solidFill>
                  <a:schemeClr val="tx1">
                    <a:lumMod val="50000"/>
                  </a:schemeClr>
                </a:solidFill>
                <a:latin typeface="Times New Roman" panose="02020603050405020304" pitchFamily="18" charset="0"/>
                <a:cs typeface="Times New Roman" panose="02020603050405020304" pitchFamily="18" charset="0"/>
              </a:rPr>
              <a:t>- </a:t>
            </a:r>
            <a:r>
              <a:rPr lang="uz-Cyrl-UZ" sz="2400" dirty="0">
                <a:solidFill>
                  <a:schemeClr val="tx1">
                    <a:lumMod val="50000"/>
                  </a:schemeClr>
                </a:solidFill>
                <a:latin typeface="Times New Roman" panose="02020603050405020304" pitchFamily="18" charset="0"/>
                <a:cs typeface="Times New Roman" panose="02020603050405020304" pitchFamily="18" charset="0"/>
              </a:rPr>
              <a:t>лойиҳанинг технологик муҳити</a:t>
            </a:r>
            <a:r>
              <a:rPr lang="ru-RU" sz="2400" dirty="0">
                <a:solidFill>
                  <a:schemeClr val="tx1">
                    <a:lumMod val="50000"/>
                  </a:schemeClr>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333311836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один скругленный угол 2">
            <a:extLst>
              <a:ext uri="{FF2B5EF4-FFF2-40B4-BE49-F238E27FC236}">
                <a16:creationId xmlns:a16="http://schemas.microsoft.com/office/drawing/2014/main" id="{DBA8C0DB-40D6-F6CA-05E0-EF0CBAF23231}"/>
              </a:ext>
            </a:extLst>
          </p:cNvPr>
          <p:cNvSpPr/>
          <p:nvPr/>
        </p:nvSpPr>
        <p:spPr>
          <a:xfrm>
            <a:off x="3103684" y="228596"/>
            <a:ext cx="5984632" cy="624229"/>
          </a:xfrm>
          <a:prstGeom prst="round1Rect">
            <a:avLst>
              <a:gd name="adj" fmla="val 5000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en-US" sz="2800" b="1" dirty="0">
                <a:latin typeface="Times New Roman" panose="02020603050405020304" pitchFamily="18" charset="0"/>
                <a:cs typeface="Times New Roman" panose="02020603050405020304" pitchFamily="18" charset="0"/>
              </a:rPr>
              <a:t>PEST – </a:t>
            </a:r>
            <a:r>
              <a:rPr lang="ru-RU" sz="2800" b="1" dirty="0">
                <a:latin typeface="Times New Roman" panose="02020603050405020304" pitchFamily="18" charset="0"/>
                <a:cs typeface="Times New Roman" panose="02020603050405020304" pitchFamily="18" charset="0"/>
              </a:rPr>
              <a:t>СИЁСИЙ ОМИЛЛАР</a:t>
            </a:r>
          </a:p>
        </p:txBody>
      </p:sp>
      <p:sp>
        <p:nvSpPr>
          <p:cNvPr id="8" name="Прямоугольник: один скругленный угол 7">
            <a:extLst>
              <a:ext uri="{FF2B5EF4-FFF2-40B4-BE49-F238E27FC236}">
                <a16:creationId xmlns:a16="http://schemas.microsoft.com/office/drawing/2014/main" id="{99BD9A48-D195-2E24-7EE5-902E0F27C1EF}"/>
              </a:ext>
            </a:extLst>
          </p:cNvPr>
          <p:cNvSpPr/>
          <p:nvPr/>
        </p:nvSpPr>
        <p:spPr>
          <a:xfrm>
            <a:off x="608864" y="2313269"/>
            <a:ext cx="5276121" cy="462949"/>
          </a:xfrm>
          <a:prstGeom prst="round1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400" dirty="0">
                <a:solidFill>
                  <a:schemeClr val="tx1"/>
                </a:solidFill>
                <a:latin typeface="Times New Roman" panose="02020603050405020304" pitchFamily="18" charset="0"/>
                <a:cs typeface="Times New Roman" panose="02020603050405020304" pitchFamily="18" charset="0"/>
              </a:rPr>
              <a:t>глобал сиёсий вазият</a:t>
            </a:r>
            <a:r>
              <a:rPr lang="en-US" sz="2400" dirty="0">
                <a:solidFill>
                  <a:schemeClr val="tx1"/>
                </a:solidFill>
                <a:latin typeface="Times New Roman" panose="02020603050405020304" pitchFamily="18" charset="0"/>
                <a:cs typeface="Times New Roman" panose="02020603050405020304" pitchFamily="18" charset="0"/>
              </a:rPr>
              <a:t>;</a:t>
            </a:r>
            <a:endParaRPr lang="uz-Cyrl-UZ" sz="2400" dirty="0">
              <a:solidFill>
                <a:schemeClr val="tx1"/>
              </a:solidFill>
              <a:latin typeface="Times New Roman" panose="02020603050405020304" pitchFamily="18" charset="0"/>
              <a:cs typeface="Times New Roman" panose="02020603050405020304" pitchFamily="18" charset="0"/>
            </a:endParaRPr>
          </a:p>
        </p:txBody>
      </p:sp>
      <p:sp>
        <p:nvSpPr>
          <p:cNvPr id="5" name="Прямоугольник: один скругленный угол 4">
            <a:extLst>
              <a:ext uri="{FF2B5EF4-FFF2-40B4-BE49-F238E27FC236}">
                <a16:creationId xmlns:a16="http://schemas.microsoft.com/office/drawing/2014/main" id="{D4D9B73E-B179-30D8-EF73-9B1F7FEF451D}"/>
              </a:ext>
            </a:extLst>
          </p:cNvPr>
          <p:cNvSpPr/>
          <p:nvPr/>
        </p:nvSpPr>
        <p:spPr>
          <a:xfrm>
            <a:off x="339970" y="963662"/>
            <a:ext cx="11465168" cy="1214578"/>
          </a:xfrm>
          <a:prstGeom prst="round1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400" b="1" dirty="0">
                <a:solidFill>
                  <a:srgbClr val="FF0000"/>
                </a:solidFill>
                <a:latin typeface="Times New Roman" panose="02020603050405020304" pitchFamily="18" charset="0"/>
                <a:cs typeface="Times New Roman" panose="02020603050405020304" pitchFamily="18" charset="0"/>
              </a:rPr>
              <a:t>Сиёсат минтақада, давлатда ва глобал миқёсдаги лойиҳаларни амалга оширишда муҳим рол ўйнайди.</a:t>
            </a:r>
            <a:r>
              <a:rPr lang="en-US" sz="2400" b="1" dirty="0">
                <a:solidFill>
                  <a:srgbClr val="FF0000"/>
                </a:solidFill>
                <a:latin typeface="Times New Roman" panose="02020603050405020304" pitchFamily="18" charset="0"/>
                <a:cs typeface="Times New Roman" panose="02020603050405020304" pitchFamily="18" charset="0"/>
              </a:rPr>
              <a:t> </a:t>
            </a:r>
            <a:r>
              <a:rPr lang="uz-Cyrl-UZ" sz="2400" b="1" dirty="0">
                <a:solidFill>
                  <a:srgbClr val="FF0000"/>
                </a:solidFill>
                <a:latin typeface="Times New Roman" panose="02020603050405020304" pitchFamily="18" charset="0"/>
                <a:cs typeface="Times New Roman" panose="02020603050405020304" pitchFamily="18" charset="0"/>
              </a:rPr>
              <a:t>Шунинг учун ҳар доим қуйидаги омилларни ҳисобга олиш керак:</a:t>
            </a:r>
          </a:p>
        </p:txBody>
      </p:sp>
      <p:sp>
        <p:nvSpPr>
          <p:cNvPr id="2" name="Прямоугольник: один скругленный угол 1">
            <a:extLst>
              <a:ext uri="{FF2B5EF4-FFF2-40B4-BE49-F238E27FC236}">
                <a16:creationId xmlns:a16="http://schemas.microsoft.com/office/drawing/2014/main" id="{75DCCA23-61D1-F0CD-C725-ADD402548B15}"/>
              </a:ext>
            </a:extLst>
          </p:cNvPr>
          <p:cNvSpPr/>
          <p:nvPr/>
        </p:nvSpPr>
        <p:spPr>
          <a:xfrm>
            <a:off x="608864" y="2887055"/>
            <a:ext cx="10974270" cy="462950"/>
          </a:xfrm>
          <a:prstGeom prst="round1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400" dirty="0">
                <a:solidFill>
                  <a:schemeClr val="tx1"/>
                </a:solidFill>
                <a:latin typeface="Times New Roman" panose="02020603050405020304" pitchFamily="18" charset="0"/>
                <a:cs typeface="Times New Roman" panose="02020603050405020304" pitchFamily="18" charset="0"/>
              </a:rPr>
              <a:t>мамлакатнинг турли уюшмалар ва жамиятларга кириши / чиқиши;</a:t>
            </a:r>
          </a:p>
        </p:txBody>
      </p:sp>
      <p:sp>
        <p:nvSpPr>
          <p:cNvPr id="7" name="Прямоугольник: один скругленный угол 6">
            <a:extLst>
              <a:ext uri="{FF2B5EF4-FFF2-40B4-BE49-F238E27FC236}">
                <a16:creationId xmlns:a16="http://schemas.microsoft.com/office/drawing/2014/main" id="{CA6BDF73-6547-73B1-12B5-D6D3CE2EE044}"/>
              </a:ext>
            </a:extLst>
          </p:cNvPr>
          <p:cNvSpPr/>
          <p:nvPr/>
        </p:nvSpPr>
        <p:spPr>
          <a:xfrm>
            <a:off x="608864" y="3460842"/>
            <a:ext cx="10974270" cy="462950"/>
          </a:xfrm>
          <a:prstGeom prst="round1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400" dirty="0">
                <a:solidFill>
                  <a:schemeClr val="tx1"/>
                </a:solidFill>
                <a:latin typeface="Times New Roman" panose="02020603050405020304" pitchFamily="18" charset="0"/>
                <a:cs typeface="Times New Roman" panose="02020603050405020304" pitchFamily="18" charset="0"/>
              </a:rPr>
              <a:t>давлат даражасидаги ички сиёсат;</a:t>
            </a:r>
          </a:p>
        </p:txBody>
      </p:sp>
      <p:sp>
        <p:nvSpPr>
          <p:cNvPr id="9" name="Прямоугольник: один скругленный угол 8">
            <a:extLst>
              <a:ext uri="{FF2B5EF4-FFF2-40B4-BE49-F238E27FC236}">
                <a16:creationId xmlns:a16="http://schemas.microsoft.com/office/drawing/2014/main" id="{DD22DF9E-981F-6F56-52D1-16F2F3F25F2A}"/>
              </a:ext>
            </a:extLst>
          </p:cNvPr>
          <p:cNvSpPr/>
          <p:nvPr/>
        </p:nvSpPr>
        <p:spPr>
          <a:xfrm>
            <a:off x="608864" y="4029677"/>
            <a:ext cx="10974270" cy="462950"/>
          </a:xfrm>
          <a:prstGeom prst="round1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400" dirty="0">
                <a:solidFill>
                  <a:schemeClr val="tx1"/>
                </a:solidFill>
                <a:latin typeface="Times New Roman" panose="02020603050405020304" pitchFamily="18" charset="0"/>
                <a:cs typeface="Times New Roman" panose="02020603050405020304" pitchFamily="18" charset="0"/>
              </a:rPr>
              <a:t>давлатнинг тармоққа таъсир даражаси, унинг тармоққа муносабати;</a:t>
            </a:r>
          </a:p>
        </p:txBody>
      </p:sp>
      <p:sp>
        <p:nvSpPr>
          <p:cNvPr id="10" name="Прямоугольник: один скругленный угол 9">
            <a:extLst>
              <a:ext uri="{FF2B5EF4-FFF2-40B4-BE49-F238E27FC236}">
                <a16:creationId xmlns:a16="http://schemas.microsoft.com/office/drawing/2014/main" id="{3F20A89D-353E-555D-F153-B49D06E10810}"/>
              </a:ext>
            </a:extLst>
          </p:cNvPr>
          <p:cNvSpPr/>
          <p:nvPr/>
        </p:nvSpPr>
        <p:spPr>
          <a:xfrm>
            <a:off x="6307013" y="2313269"/>
            <a:ext cx="5276121" cy="462949"/>
          </a:xfrm>
          <a:prstGeom prst="round1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400" dirty="0">
                <a:solidFill>
                  <a:schemeClr val="tx1"/>
                </a:solidFill>
                <a:latin typeface="Times New Roman" panose="02020603050405020304" pitchFamily="18" charset="0"/>
                <a:cs typeface="Times New Roman" panose="02020603050405020304" pitchFamily="18" charset="0"/>
              </a:rPr>
              <a:t>солиқ сиёсати;</a:t>
            </a:r>
          </a:p>
        </p:txBody>
      </p:sp>
      <p:sp>
        <p:nvSpPr>
          <p:cNvPr id="17" name="Прямоугольник: один скругленный угол 16">
            <a:extLst>
              <a:ext uri="{FF2B5EF4-FFF2-40B4-BE49-F238E27FC236}">
                <a16:creationId xmlns:a16="http://schemas.microsoft.com/office/drawing/2014/main" id="{77338D74-1047-C9F6-93AF-A79CDC1B7A24}"/>
              </a:ext>
            </a:extLst>
          </p:cNvPr>
          <p:cNvSpPr/>
          <p:nvPr/>
        </p:nvSpPr>
        <p:spPr>
          <a:xfrm>
            <a:off x="608864" y="4598512"/>
            <a:ext cx="8479452" cy="462950"/>
          </a:xfrm>
          <a:prstGeom prst="round1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400" dirty="0">
                <a:solidFill>
                  <a:schemeClr val="tx1"/>
                </a:solidFill>
                <a:latin typeface="Times New Roman" panose="02020603050405020304" pitchFamily="18" charset="0"/>
                <a:cs typeface="Times New Roman" panose="02020603050405020304" pitchFamily="18" charset="0"/>
              </a:rPr>
              <a:t>давлатнинг хорижий капиталга муносабати;</a:t>
            </a:r>
          </a:p>
        </p:txBody>
      </p:sp>
      <p:sp>
        <p:nvSpPr>
          <p:cNvPr id="18" name="Прямоугольник: один скругленный угол 17">
            <a:extLst>
              <a:ext uri="{FF2B5EF4-FFF2-40B4-BE49-F238E27FC236}">
                <a16:creationId xmlns:a16="http://schemas.microsoft.com/office/drawing/2014/main" id="{A552ED90-DC7B-DADD-84A8-440E053B4D4F}"/>
              </a:ext>
            </a:extLst>
          </p:cNvPr>
          <p:cNvSpPr/>
          <p:nvPr/>
        </p:nvSpPr>
        <p:spPr>
          <a:xfrm>
            <a:off x="608864" y="5164437"/>
            <a:ext cx="8479452" cy="462950"/>
          </a:xfrm>
          <a:prstGeom prst="round1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400" dirty="0">
                <a:solidFill>
                  <a:schemeClr val="tx1"/>
                </a:solidFill>
                <a:latin typeface="Times New Roman" panose="02020603050405020304" pitchFamily="18" charset="0"/>
                <a:cs typeface="Times New Roman" panose="02020603050405020304" pitchFamily="18" charset="0"/>
              </a:rPr>
              <a:t>муайян ҳудудлар учун давлат субсидиялари</a:t>
            </a:r>
            <a:r>
              <a:rPr lang="ru-RU" sz="2400" dirty="0">
                <a:solidFill>
                  <a:schemeClr val="tx1"/>
                </a:solidFill>
                <a:latin typeface="Times New Roman" panose="02020603050405020304" pitchFamily="18" charset="0"/>
                <a:cs typeface="Times New Roman" panose="02020603050405020304" pitchFamily="18" charset="0"/>
              </a:rPr>
              <a:t>;</a:t>
            </a:r>
          </a:p>
        </p:txBody>
      </p:sp>
      <p:sp>
        <p:nvSpPr>
          <p:cNvPr id="19" name="Прямоугольник: один скругленный угол 18">
            <a:extLst>
              <a:ext uri="{FF2B5EF4-FFF2-40B4-BE49-F238E27FC236}">
                <a16:creationId xmlns:a16="http://schemas.microsoft.com/office/drawing/2014/main" id="{EB4856F7-6E31-F89A-4F87-12451633499F}"/>
              </a:ext>
            </a:extLst>
          </p:cNvPr>
          <p:cNvSpPr/>
          <p:nvPr/>
        </p:nvSpPr>
        <p:spPr>
          <a:xfrm>
            <a:off x="608864" y="5730362"/>
            <a:ext cx="8479452" cy="462950"/>
          </a:xfrm>
          <a:prstGeom prst="round1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400" dirty="0">
                <a:solidFill>
                  <a:schemeClr val="tx1"/>
                </a:solidFill>
                <a:latin typeface="Times New Roman" panose="02020603050405020304" pitchFamily="18" charset="0"/>
                <a:cs typeface="Times New Roman" panose="02020603050405020304" pitchFamily="18" charset="0"/>
              </a:rPr>
              <a:t>минтақавий ва шаҳар даражасидаги ички сиёсат</a:t>
            </a:r>
            <a:r>
              <a:rPr lang="ru-RU" sz="2400" dirty="0">
                <a:solidFill>
                  <a:schemeClr val="tx1"/>
                </a:solidFill>
                <a:latin typeface="Times New Roman" panose="02020603050405020304" pitchFamily="18" charset="0"/>
                <a:cs typeface="Times New Roman" panose="02020603050405020304" pitchFamily="18" charset="0"/>
              </a:rPr>
              <a:t>;</a:t>
            </a:r>
          </a:p>
        </p:txBody>
      </p:sp>
      <p:sp>
        <p:nvSpPr>
          <p:cNvPr id="20" name="Прямоугольник: один скругленный угол 19">
            <a:extLst>
              <a:ext uri="{FF2B5EF4-FFF2-40B4-BE49-F238E27FC236}">
                <a16:creationId xmlns:a16="http://schemas.microsoft.com/office/drawing/2014/main" id="{DC0AEF5A-9E6B-5251-DB79-DCF8F0BC7D56}"/>
              </a:ext>
            </a:extLst>
          </p:cNvPr>
          <p:cNvSpPr/>
          <p:nvPr/>
        </p:nvSpPr>
        <p:spPr>
          <a:xfrm>
            <a:off x="608864" y="6296287"/>
            <a:ext cx="8479452" cy="462950"/>
          </a:xfrm>
          <a:prstGeom prst="round1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ru-RU" sz="2400" dirty="0" err="1">
                <a:solidFill>
                  <a:schemeClr val="tx1"/>
                </a:solidFill>
                <a:latin typeface="Times New Roman" panose="02020603050405020304" pitchFamily="18" charset="0"/>
                <a:cs typeface="Times New Roman" panose="02020603050405020304" pitchFamily="18" charset="0"/>
              </a:rPr>
              <a:t>турли</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давлатлараро</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шартномалар</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ва</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бошқалар</a:t>
            </a:r>
            <a:r>
              <a:rPr lang="ru-RU" sz="2400" dirty="0">
                <a:solidFill>
                  <a:schemeClr val="tx1"/>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111318622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один скругленный угол 2">
            <a:extLst>
              <a:ext uri="{FF2B5EF4-FFF2-40B4-BE49-F238E27FC236}">
                <a16:creationId xmlns:a16="http://schemas.microsoft.com/office/drawing/2014/main" id="{DBA8C0DB-40D6-F6CA-05E0-EF0CBAF23231}"/>
              </a:ext>
            </a:extLst>
          </p:cNvPr>
          <p:cNvSpPr/>
          <p:nvPr/>
        </p:nvSpPr>
        <p:spPr>
          <a:xfrm>
            <a:off x="3103684" y="228596"/>
            <a:ext cx="5984632" cy="624229"/>
          </a:xfrm>
          <a:prstGeom prst="round1Rect">
            <a:avLst>
              <a:gd name="adj" fmla="val 50000"/>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en-US" sz="2800" b="1" dirty="0">
                <a:latin typeface="Times New Roman" panose="02020603050405020304" pitchFamily="18" charset="0"/>
                <a:cs typeface="Times New Roman" panose="02020603050405020304" pitchFamily="18" charset="0"/>
              </a:rPr>
              <a:t>PEST – </a:t>
            </a:r>
            <a:r>
              <a:rPr lang="ru-RU" sz="2800" b="1" dirty="0">
                <a:latin typeface="Times New Roman" panose="02020603050405020304" pitchFamily="18" charset="0"/>
                <a:cs typeface="Times New Roman" panose="02020603050405020304" pitchFamily="18" charset="0"/>
              </a:rPr>
              <a:t>ИҚТИСОДИЙ ОМИЛЛАР</a:t>
            </a:r>
          </a:p>
        </p:txBody>
      </p:sp>
      <p:sp>
        <p:nvSpPr>
          <p:cNvPr id="8" name="Прямоугольник: один скругленный угол 7">
            <a:extLst>
              <a:ext uri="{FF2B5EF4-FFF2-40B4-BE49-F238E27FC236}">
                <a16:creationId xmlns:a16="http://schemas.microsoft.com/office/drawing/2014/main" id="{99BD9A48-D195-2E24-7EE5-902E0F27C1EF}"/>
              </a:ext>
            </a:extLst>
          </p:cNvPr>
          <p:cNvSpPr/>
          <p:nvPr/>
        </p:nvSpPr>
        <p:spPr>
          <a:xfrm>
            <a:off x="608864" y="2313269"/>
            <a:ext cx="5276121" cy="462949"/>
          </a:xfrm>
          <a:prstGeom prst="round1Rect">
            <a:avLst>
              <a:gd name="adj" fmla="val 0"/>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dirty="0">
                <a:solidFill>
                  <a:schemeClr val="tx1"/>
                </a:solidFill>
                <a:latin typeface="Times New Roman" panose="02020603050405020304" pitchFamily="18" charset="0"/>
                <a:cs typeface="Times New Roman" panose="02020603050405020304" pitchFamily="18" charset="0"/>
              </a:rPr>
              <a:t>учиш-қўниш йўлаги динамикаси;</a:t>
            </a:r>
          </a:p>
        </p:txBody>
      </p:sp>
      <p:sp>
        <p:nvSpPr>
          <p:cNvPr id="5" name="Прямоугольник: один скругленный угол 4">
            <a:extLst>
              <a:ext uri="{FF2B5EF4-FFF2-40B4-BE49-F238E27FC236}">
                <a16:creationId xmlns:a16="http://schemas.microsoft.com/office/drawing/2014/main" id="{D4D9B73E-B179-30D8-EF73-9B1F7FEF451D}"/>
              </a:ext>
            </a:extLst>
          </p:cNvPr>
          <p:cNvSpPr/>
          <p:nvPr/>
        </p:nvSpPr>
        <p:spPr>
          <a:xfrm>
            <a:off x="339970" y="963662"/>
            <a:ext cx="11465168" cy="1214578"/>
          </a:xfrm>
          <a:prstGeom prst="round1Rect">
            <a:avLst>
              <a:gd name="adj" fmla="val 0"/>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b="1" dirty="0">
                <a:solidFill>
                  <a:srgbClr val="FF0000"/>
                </a:solidFill>
                <a:latin typeface="Times New Roman" panose="02020603050405020304" pitchFamily="18" charset="0"/>
                <a:cs typeface="Times New Roman" panose="02020603050405020304" pitchFamily="18" charset="0"/>
              </a:rPr>
              <a:t>Ушбу гуруҳ омилларининг компанияга таъсирини ортиқча баҳолаш қийин, шунинг учун уларни айниқса диққат билан кўриб чиқиш керак. Биз асосийларини санаб ўтамиз:</a:t>
            </a:r>
          </a:p>
        </p:txBody>
      </p:sp>
      <p:sp>
        <p:nvSpPr>
          <p:cNvPr id="2" name="Прямоугольник: один скругленный угол 1">
            <a:extLst>
              <a:ext uri="{FF2B5EF4-FFF2-40B4-BE49-F238E27FC236}">
                <a16:creationId xmlns:a16="http://schemas.microsoft.com/office/drawing/2014/main" id="{75DCCA23-61D1-F0CD-C725-ADD402548B15}"/>
              </a:ext>
            </a:extLst>
          </p:cNvPr>
          <p:cNvSpPr/>
          <p:nvPr/>
        </p:nvSpPr>
        <p:spPr>
          <a:xfrm>
            <a:off x="608864" y="2887055"/>
            <a:ext cx="5276121" cy="462950"/>
          </a:xfrm>
          <a:prstGeom prst="round1Rect">
            <a:avLst>
              <a:gd name="adj" fmla="val 0"/>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dirty="0">
                <a:solidFill>
                  <a:schemeClr val="tx1"/>
                </a:solidFill>
                <a:latin typeface="Times New Roman" panose="02020603050405020304" pitchFamily="18" charset="0"/>
                <a:cs typeface="Times New Roman" panose="02020603050405020304" pitchFamily="18" charset="0"/>
              </a:rPr>
              <a:t>ишсизлик даражаси;</a:t>
            </a:r>
          </a:p>
        </p:txBody>
      </p:sp>
      <p:sp>
        <p:nvSpPr>
          <p:cNvPr id="7" name="Прямоугольник: один скругленный угол 6">
            <a:extLst>
              <a:ext uri="{FF2B5EF4-FFF2-40B4-BE49-F238E27FC236}">
                <a16:creationId xmlns:a16="http://schemas.microsoft.com/office/drawing/2014/main" id="{CA6BDF73-6547-73B1-12B5-D6D3CE2EE044}"/>
              </a:ext>
            </a:extLst>
          </p:cNvPr>
          <p:cNvSpPr/>
          <p:nvPr/>
        </p:nvSpPr>
        <p:spPr>
          <a:xfrm>
            <a:off x="608864" y="3460842"/>
            <a:ext cx="10974270" cy="462950"/>
          </a:xfrm>
          <a:prstGeom prst="round1Rect">
            <a:avLst>
              <a:gd name="adj" fmla="val 0"/>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dirty="0">
                <a:solidFill>
                  <a:schemeClr val="tx1"/>
                </a:solidFill>
                <a:latin typeface="Times New Roman" panose="02020603050405020304" pitchFamily="18" charset="0"/>
                <a:cs typeface="Times New Roman" panose="02020603050405020304" pitchFamily="18" charset="0"/>
              </a:rPr>
              <a:t>аҳоли даромадлари динамикаси;</a:t>
            </a:r>
          </a:p>
        </p:txBody>
      </p:sp>
      <p:sp>
        <p:nvSpPr>
          <p:cNvPr id="9" name="Прямоугольник: один скругленный угол 8">
            <a:extLst>
              <a:ext uri="{FF2B5EF4-FFF2-40B4-BE49-F238E27FC236}">
                <a16:creationId xmlns:a16="http://schemas.microsoft.com/office/drawing/2014/main" id="{DD22DF9E-981F-6F56-52D1-16F2F3F25F2A}"/>
              </a:ext>
            </a:extLst>
          </p:cNvPr>
          <p:cNvSpPr/>
          <p:nvPr/>
        </p:nvSpPr>
        <p:spPr>
          <a:xfrm>
            <a:off x="608864" y="4029677"/>
            <a:ext cx="8479452" cy="462950"/>
          </a:xfrm>
          <a:prstGeom prst="round1Rect">
            <a:avLst>
              <a:gd name="adj" fmla="val 0"/>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dirty="0">
                <a:solidFill>
                  <a:schemeClr val="tx1"/>
                </a:solidFill>
                <a:latin typeface="Times New Roman" panose="02020603050405020304" pitchFamily="18" charset="0"/>
                <a:cs typeface="Times New Roman" panose="02020603050405020304" pitchFamily="18" charset="0"/>
              </a:rPr>
              <a:t>саноат бозорларининг ўсиши ва тўйинганлиги;</a:t>
            </a:r>
          </a:p>
        </p:txBody>
      </p:sp>
      <p:sp>
        <p:nvSpPr>
          <p:cNvPr id="10" name="Прямоугольник: один скругленный угол 9">
            <a:extLst>
              <a:ext uri="{FF2B5EF4-FFF2-40B4-BE49-F238E27FC236}">
                <a16:creationId xmlns:a16="http://schemas.microsoft.com/office/drawing/2014/main" id="{3F20A89D-353E-555D-F153-B49D06E10810}"/>
              </a:ext>
            </a:extLst>
          </p:cNvPr>
          <p:cNvSpPr/>
          <p:nvPr/>
        </p:nvSpPr>
        <p:spPr>
          <a:xfrm>
            <a:off x="6307013" y="2313269"/>
            <a:ext cx="5276121" cy="462949"/>
          </a:xfrm>
          <a:prstGeom prst="round1Rect">
            <a:avLst>
              <a:gd name="adj" fmla="val 0"/>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dirty="0">
                <a:solidFill>
                  <a:schemeClr val="tx1"/>
                </a:solidFill>
                <a:latin typeface="Times New Roman" panose="02020603050405020304" pitchFamily="18" charset="0"/>
                <a:cs typeface="Times New Roman" panose="02020603050405020304" pitchFamily="18" charset="0"/>
              </a:rPr>
              <a:t>инфляция даражаси;</a:t>
            </a:r>
          </a:p>
        </p:txBody>
      </p:sp>
      <p:sp>
        <p:nvSpPr>
          <p:cNvPr id="17" name="Прямоугольник: один скругленный угол 16">
            <a:extLst>
              <a:ext uri="{FF2B5EF4-FFF2-40B4-BE49-F238E27FC236}">
                <a16:creationId xmlns:a16="http://schemas.microsoft.com/office/drawing/2014/main" id="{77338D74-1047-C9F6-93AF-A79CDC1B7A24}"/>
              </a:ext>
            </a:extLst>
          </p:cNvPr>
          <p:cNvSpPr/>
          <p:nvPr/>
        </p:nvSpPr>
        <p:spPr>
          <a:xfrm>
            <a:off x="608864" y="4598512"/>
            <a:ext cx="8479452" cy="462950"/>
          </a:xfrm>
          <a:prstGeom prst="round1Rect">
            <a:avLst>
              <a:gd name="adj" fmla="val 0"/>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dirty="0">
                <a:solidFill>
                  <a:schemeClr val="tx1"/>
                </a:solidFill>
                <a:latin typeface="Times New Roman" panose="02020603050405020304" pitchFamily="18" charset="0"/>
                <a:cs typeface="Times New Roman" panose="02020603050405020304" pitchFamily="18" charset="0"/>
              </a:rPr>
              <a:t>рақобат даражаси;</a:t>
            </a:r>
          </a:p>
        </p:txBody>
      </p:sp>
      <p:sp>
        <p:nvSpPr>
          <p:cNvPr id="18" name="Прямоугольник: один скругленный угол 17">
            <a:extLst>
              <a:ext uri="{FF2B5EF4-FFF2-40B4-BE49-F238E27FC236}">
                <a16:creationId xmlns:a16="http://schemas.microsoft.com/office/drawing/2014/main" id="{A552ED90-DC7B-DADD-84A8-440E053B4D4F}"/>
              </a:ext>
            </a:extLst>
          </p:cNvPr>
          <p:cNvSpPr/>
          <p:nvPr/>
        </p:nvSpPr>
        <p:spPr>
          <a:xfrm>
            <a:off x="608864" y="5164437"/>
            <a:ext cx="8479452" cy="462950"/>
          </a:xfrm>
          <a:prstGeom prst="round1Rect">
            <a:avLst>
              <a:gd name="adj" fmla="val 0"/>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dirty="0">
                <a:solidFill>
                  <a:schemeClr val="tx1"/>
                </a:solidFill>
                <a:latin typeface="Times New Roman" panose="02020603050405020304" pitchFamily="18" charset="0"/>
                <a:cs typeface="Times New Roman" panose="02020603050405020304" pitchFamily="18" charset="0"/>
              </a:rPr>
              <a:t>камбағаллик даражаси</a:t>
            </a:r>
            <a:r>
              <a:rPr lang="en-US" sz="2400" dirty="0">
                <a:solidFill>
                  <a:schemeClr val="tx1"/>
                </a:solidFill>
                <a:latin typeface="Times New Roman" panose="02020603050405020304" pitchFamily="18" charset="0"/>
                <a:cs typeface="Times New Roman" panose="02020603050405020304" pitchFamily="18" charset="0"/>
              </a:rPr>
              <a:t>;</a:t>
            </a:r>
            <a:endParaRPr lang="uz-Cyrl-UZ" sz="2400" dirty="0">
              <a:solidFill>
                <a:schemeClr val="tx1"/>
              </a:solidFill>
              <a:latin typeface="Times New Roman" panose="02020603050405020304" pitchFamily="18" charset="0"/>
              <a:cs typeface="Times New Roman" panose="02020603050405020304" pitchFamily="18" charset="0"/>
            </a:endParaRPr>
          </a:p>
        </p:txBody>
      </p:sp>
      <p:sp>
        <p:nvSpPr>
          <p:cNvPr id="19" name="Прямоугольник: один скругленный угол 18">
            <a:extLst>
              <a:ext uri="{FF2B5EF4-FFF2-40B4-BE49-F238E27FC236}">
                <a16:creationId xmlns:a16="http://schemas.microsoft.com/office/drawing/2014/main" id="{EB4856F7-6E31-F89A-4F87-12451633499F}"/>
              </a:ext>
            </a:extLst>
          </p:cNvPr>
          <p:cNvSpPr/>
          <p:nvPr/>
        </p:nvSpPr>
        <p:spPr>
          <a:xfrm>
            <a:off x="608864" y="5730362"/>
            <a:ext cx="8479452" cy="462950"/>
          </a:xfrm>
          <a:prstGeom prst="round1Rect">
            <a:avLst>
              <a:gd name="adj" fmla="val 0"/>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dirty="0">
                <a:solidFill>
                  <a:schemeClr val="tx1"/>
                </a:solidFill>
                <a:latin typeface="Times New Roman" panose="02020603050405020304" pitchFamily="18" charset="0"/>
                <a:cs typeface="Times New Roman" panose="02020603050405020304" pitchFamily="18" charset="0"/>
              </a:rPr>
              <a:t>тадбиркорликка мойиллик даражаси</a:t>
            </a:r>
            <a:r>
              <a:rPr lang="en-US" sz="2400" dirty="0">
                <a:solidFill>
                  <a:schemeClr val="tx1"/>
                </a:solidFill>
                <a:latin typeface="Times New Roman" panose="02020603050405020304" pitchFamily="18" charset="0"/>
                <a:cs typeface="Times New Roman" panose="02020603050405020304" pitchFamily="18" charset="0"/>
              </a:rPr>
              <a:t>.</a:t>
            </a:r>
            <a:endParaRPr lang="uz-Cyrl-UZ" sz="2400" dirty="0">
              <a:solidFill>
                <a:schemeClr val="tx1"/>
              </a:solidFill>
              <a:latin typeface="Times New Roman" panose="02020603050405020304" pitchFamily="18" charset="0"/>
              <a:cs typeface="Times New Roman" panose="02020603050405020304" pitchFamily="18" charset="0"/>
            </a:endParaRPr>
          </a:p>
        </p:txBody>
      </p:sp>
      <p:sp>
        <p:nvSpPr>
          <p:cNvPr id="4" name="Прямоугольник: один скругленный угол 3">
            <a:extLst>
              <a:ext uri="{FF2B5EF4-FFF2-40B4-BE49-F238E27FC236}">
                <a16:creationId xmlns:a16="http://schemas.microsoft.com/office/drawing/2014/main" id="{AB00A683-CDB4-FD57-67FE-D82950014436}"/>
              </a:ext>
            </a:extLst>
          </p:cNvPr>
          <p:cNvSpPr/>
          <p:nvPr/>
        </p:nvSpPr>
        <p:spPr>
          <a:xfrm>
            <a:off x="6307012" y="2887055"/>
            <a:ext cx="5276121" cy="462950"/>
          </a:xfrm>
          <a:prstGeom prst="round1Rect">
            <a:avLst>
              <a:gd name="adj" fmla="val 0"/>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dirty="0">
                <a:solidFill>
                  <a:schemeClr val="tx1"/>
                </a:solidFill>
                <a:latin typeface="Times New Roman" panose="02020603050405020304" pitchFamily="18" charset="0"/>
                <a:cs typeface="Times New Roman" panose="02020603050405020304" pitchFamily="18" charset="0"/>
              </a:rPr>
              <a:t>нефт нархи;</a:t>
            </a:r>
          </a:p>
        </p:txBody>
      </p:sp>
    </p:spTree>
    <p:extLst>
      <p:ext uri="{BB962C8B-B14F-4D97-AF65-F5344CB8AC3E}">
        <p14:creationId xmlns:p14="http://schemas.microsoft.com/office/powerpoint/2010/main" val="2208569111"/>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один скругленный угол 2">
            <a:extLst>
              <a:ext uri="{FF2B5EF4-FFF2-40B4-BE49-F238E27FC236}">
                <a16:creationId xmlns:a16="http://schemas.microsoft.com/office/drawing/2014/main" id="{DBA8C0DB-40D6-F6CA-05E0-EF0CBAF23231}"/>
              </a:ext>
            </a:extLst>
          </p:cNvPr>
          <p:cNvSpPr/>
          <p:nvPr/>
        </p:nvSpPr>
        <p:spPr>
          <a:xfrm>
            <a:off x="2126269" y="475936"/>
            <a:ext cx="8361485" cy="624229"/>
          </a:xfrm>
          <a:prstGeom prst="round1Rect">
            <a:avLst>
              <a:gd name="adj" fmla="val 50000"/>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en-US" sz="2800" b="1" dirty="0">
                <a:latin typeface="Times New Roman" panose="02020603050405020304" pitchFamily="18" charset="0"/>
                <a:cs typeface="Times New Roman" panose="02020603050405020304" pitchFamily="18" charset="0"/>
              </a:rPr>
              <a:t>PEST – </a:t>
            </a:r>
            <a:r>
              <a:rPr lang="ru-RU" sz="2800" b="1" dirty="0">
                <a:latin typeface="Times New Roman" panose="02020603050405020304" pitchFamily="18" charset="0"/>
                <a:cs typeface="Times New Roman" panose="02020603050405020304" pitchFamily="18" charset="0"/>
              </a:rPr>
              <a:t>ИЖТИМОИЙ-МАДАНИЙ ОМИЛЛАР</a:t>
            </a:r>
          </a:p>
        </p:txBody>
      </p:sp>
      <p:sp>
        <p:nvSpPr>
          <p:cNvPr id="5" name="Прямоугольник: один скругленный угол 4">
            <a:extLst>
              <a:ext uri="{FF2B5EF4-FFF2-40B4-BE49-F238E27FC236}">
                <a16:creationId xmlns:a16="http://schemas.microsoft.com/office/drawing/2014/main" id="{D4D9B73E-B179-30D8-EF73-9B1F7FEF451D}"/>
              </a:ext>
            </a:extLst>
          </p:cNvPr>
          <p:cNvSpPr/>
          <p:nvPr/>
        </p:nvSpPr>
        <p:spPr>
          <a:xfrm>
            <a:off x="339970" y="1245014"/>
            <a:ext cx="11465168" cy="947200"/>
          </a:xfrm>
          <a:prstGeom prst="round1Rect">
            <a:avLst>
              <a:gd name="adj" fmla="val 0"/>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400" b="1" dirty="0">
                <a:solidFill>
                  <a:srgbClr val="FF0000"/>
                </a:solidFill>
                <a:latin typeface="Times New Roman" panose="02020603050405020304" pitchFamily="18" charset="0"/>
                <a:cs typeface="Times New Roman" panose="02020603050405020304" pitchFamily="18" charset="0"/>
              </a:rPr>
              <a:t>Ушбу йўналишдаги омиллар компания муваффақиятига билвосита таъсир қилади.</a:t>
            </a:r>
            <a:r>
              <a:rPr lang="en-US" sz="2400" b="1" dirty="0">
                <a:solidFill>
                  <a:srgbClr val="FF0000"/>
                </a:solidFill>
                <a:latin typeface="Times New Roman" panose="02020603050405020304" pitchFamily="18" charset="0"/>
                <a:cs typeface="Times New Roman" panose="02020603050405020304" pitchFamily="18" charset="0"/>
              </a:rPr>
              <a:t> </a:t>
            </a:r>
            <a:r>
              <a:rPr lang="uz-Cyrl-UZ" sz="2400" b="1" dirty="0">
                <a:solidFill>
                  <a:srgbClr val="FF0000"/>
                </a:solidFill>
                <a:latin typeface="Times New Roman" panose="02020603050405020304" pitchFamily="18" charset="0"/>
                <a:cs typeface="Times New Roman" panose="02020603050405020304" pitchFamily="18" charset="0"/>
              </a:rPr>
              <a:t>Буларга қуйидагилар киради:</a:t>
            </a:r>
          </a:p>
        </p:txBody>
      </p:sp>
      <p:sp>
        <p:nvSpPr>
          <p:cNvPr id="7" name="Прямоугольник: один скругленный угол 6">
            <a:extLst>
              <a:ext uri="{FF2B5EF4-FFF2-40B4-BE49-F238E27FC236}">
                <a16:creationId xmlns:a16="http://schemas.microsoft.com/office/drawing/2014/main" id="{CA6BDF73-6547-73B1-12B5-D6D3CE2EE044}"/>
              </a:ext>
            </a:extLst>
          </p:cNvPr>
          <p:cNvSpPr/>
          <p:nvPr/>
        </p:nvSpPr>
        <p:spPr>
          <a:xfrm>
            <a:off x="585419" y="2337062"/>
            <a:ext cx="10974270" cy="847867"/>
          </a:xfrm>
          <a:prstGeom prst="round1Rect">
            <a:avLst>
              <a:gd name="adj" fmla="val 0"/>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400" dirty="0">
                <a:solidFill>
                  <a:schemeClr val="tx1"/>
                </a:solidFill>
                <a:latin typeface="Times New Roman" panose="02020603050405020304" pitchFamily="18" charset="0"/>
                <a:cs typeface="Times New Roman" panose="02020603050405020304" pitchFamily="18" charset="0"/>
              </a:rPr>
              <a:t>демографик маълумотлар: туғилиш, ўлим даражаси, аҳолининг ёш таркиби, миграция динамикаси;</a:t>
            </a:r>
          </a:p>
        </p:txBody>
      </p:sp>
      <p:sp>
        <p:nvSpPr>
          <p:cNvPr id="9" name="Прямоугольник: один скругленный угол 8">
            <a:extLst>
              <a:ext uri="{FF2B5EF4-FFF2-40B4-BE49-F238E27FC236}">
                <a16:creationId xmlns:a16="http://schemas.microsoft.com/office/drawing/2014/main" id="{DD22DF9E-981F-6F56-52D1-16F2F3F25F2A}"/>
              </a:ext>
            </a:extLst>
          </p:cNvPr>
          <p:cNvSpPr/>
          <p:nvPr/>
        </p:nvSpPr>
        <p:spPr>
          <a:xfrm>
            <a:off x="585419" y="3332062"/>
            <a:ext cx="8479452" cy="462950"/>
          </a:xfrm>
          <a:prstGeom prst="round1Rect">
            <a:avLst>
              <a:gd name="adj" fmla="val 0"/>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400" dirty="0">
                <a:solidFill>
                  <a:schemeClr val="tx1"/>
                </a:solidFill>
                <a:latin typeface="Times New Roman" panose="02020603050405020304" pitchFamily="18" charset="0"/>
                <a:cs typeface="Times New Roman" panose="02020603050405020304" pitchFamily="18" charset="0"/>
              </a:rPr>
              <a:t>аҳолининг турмуш даражаси, иш ҳақи кутилганлиги;</a:t>
            </a:r>
          </a:p>
        </p:txBody>
      </p:sp>
      <p:sp>
        <p:nvSpPr>
          <p:cNvPr id="17" name="Прямоугольник: один скругленный угол 16">
            <a:extLst>
              <a:ext uri="{FF2B5EF4-FFF2-40B4-BE49-F238E27FC236}">
                <a16:creationId xmlns:a16="http://schemas.microsoft.com/office/drawing/2014/main" id="{77338D74-1047-C9F6-93AF-A79CDC1B7A24}"/>
              </a:ext>
            </a:extLst>
          </p:cNvPr>
          <p:cNvSpPr/>
          <p:nvPr/>
        </p:nvSpPr>
        <p:spPr>
          <a:xfrm>
            <a:off x="585419" y="3934296"/>
            <a:ext cx="8479452" cy="875485"/>
          </a:xfrm>
          <a:prstGeom prst="round1Rect">
            <a:avLst>
              <a:gd name="adj" fmla="val 0"/>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400" dirty="0">
                <a:solidFill>
                  <a:schemeClr val="tx1"/>
                </a:solidFill>
                <a:latin typeface="Times New Roman" panose="02020603050405020304" pitchFamily="18" charset="0"/>
                <a:cs typeface="Times New Roman" panose="02020603050405020304" pitchFamily="18" charset="0"/>
              </a:rPr>
              <a:t>урф-одатлар ва қадриятлар, белгиланган истеъмол нормалари ва афсоналари;</a:t>
            </a:r>
          </a:p>
        </p:txBody>
      </p:sp>
      <p:sp>
        <p:nvSpPr>
          <p:cNvPr id="18" name="Прямоугольник: один скругленный угол 17">
            <a:extLst>
              <a:ext uri="{FF2B5EF4-FFF2-40B4-BE49-F238E27FC236}">
                <a16:creationId xmlns:a16="http://schemas.microsoft.com/office/drawing/2014/main" id="{A552ED90-DC7B-DADD-84A8-440E053B4D4F}"/>
              </a:ext>
            </a:extLst>
          </p:cNvPr>
          <p:cNvSpPr/>
          <p:nvPr/>
        </p:nvSpPr>
        <p:spPr>
          <a:xfrm>
            <a:off x="585419" y="4955348"/>
            <a:ext cx="8479452" cy="462950"/>
          </a:xfrm>
          <a:prstGeom prst="round1Rect">
            <a:avLst>
              <a:gd name="adj" fmla="val 0"/>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400" dirty="0">
                <a:solidFill>
                  <a:schemeClr val="tx1"/>
                </a:solidFill>
                <a:latin typeface="Times New Roman" panose="02020603050405020304" pitchFamily="18" charset="0"/>
                <a:cs typeface="Times New Roman" panose="02020603050405020304" pitchFamily="18" charset="0"/>
              </a:rPr>
              <a:t>кадрларнинг таълим даражаси, малакаси;</a:t>
            </a:r>
          </a:p>
        </p:txBody>
      </p:sp>
      <p:sp>
        <p:nvSpPr>
          <p:cNvPr id="19" name="Прямоугольник: один скругленный угол 18">
            <a:extLst>
              <a:ext uri="{FF2B5EF4-FFF2-40B4-BE49-F238E27FC236}">
                <a16:creationId xmlns:a16="http://schemas.microsoft.com/office/drawing/2014/main" id="{EB4856F7-6E31-F89A-4F87-12451633499F}"/>
              </a:ext>
            </a:extLst>
          </p:cNvPr>
          <p:cNvSpPr/>
          <p:nvPr/>
        </p:nvSpPr>
        <p:spPr>
          <a:xfrm>
            <a:off x="585419" y="5563865"/>
            <a:ext cx="8479452" cy="462950"/>
          </a:xfrm>
          <a:prstGeom prst="round1Rect">
            <a:avLst>
              <a:gd name="adj" fmla="val 0"/>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400" dirty="0">
                <a:solidFill>
                  <a:schemeClr val="tx1"/>
                </a:solidFill>
                <a:latin typeface="Times New Roman" panose="02020603050405020304" pitchFamily="18" charset="0"/>
                <a:cs typeface="Times New Roman" panose="02020603050405020304" pitchFamily="18" charset="0"/>
              </a:rPr>
              <a:t>аҳолининг меҳнат қобилияти ва унумдорлиги.</a:t>
            </a:r>
          </a:p>
        </p:txBody>
      </p:sp>
    </p:spTree>
    <p:extLst>
      <p:ext uri="{BB962C8B-B14F-4D97-AF65-F5344CB8AC3E}">
        <p14:creationId xmlns:p14="http://schemas.microsoft.com/office/powerpoint/2010/main" val="2439111085"/>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один скругленный угол 2">
            <a:extLst>
              <a:ext uri="{FF2B5EF4-FFF2-40B4-BE49-F238E27FC236}">
                <a16:creationId xmlns:a16="http://schemas.microsoft.com/office/drawing/2014/main" id="{DBA8C0DB-40D6-F6CA-05E0-EF0CBAF23231}"/>
              </a:ext>
            </a:extLst>
          </p:cNvPr>
          <p:cNvSpPr/>
          <p:nvPr/>
        </p:nvSpPr>
        <p:spPr>
          <a:xfrm>
            <a:off x="2718288" y="349971"/>
            <a:ext cx="6755424" cy="624229"/>
          </a:xfrm>
          <a:prstGeom prst="round1Rect">
            <a:avLst>
              <a:gd name="adj" fmla="val 50000"/>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en-US" sz="2800" b="1" dirty="0">
                <a:latin typeface="Times New Roman" panose="02020603050405020304" pitchFamily="18" charset="0"/>
                <a:cs typeface="Times New Roman" panose="02020603050405020304" pitchFamily="18" charset="0"/>
              </a:rPr>
              <a:t>PEST – </a:t>
            </a:r>
            <a:r>
              <a:rPr lang="ru-RU" sz="2800" b="1" dirty="0">
                <a:latin typeface="Times New Roman" panose="02020603050405020304" pitchFamily="18" charset="0"/>
                <a:cs typeface="Times New Roman" panose="02020603050405020304" pitchFamily="18" charset="0"/>
              </a:rPr>
              <a:t>ТЕХНОЛОГИК ОМИЛЛАР</a:t>
            </a:r>
          </a:p>
        </p:txBody>
      </p:sp>
      <p:sp>
        <p:nvSpPr>
          <p:cNvPr id="5" name="Прямоугольник: один скругленный угол 4">
            <a:extLst>
              <a:ext uri="{FF2B5EF4-FFF2-40B4-BE49-F238E27FC236}">
                <a16:creationId xmlns:a16="http://schemas.microsoft.com/office/drawing/2014/main" id="{D4D9B73E-B179-30D8-EF73-9B1F7FEF451D}"/>
              </a:ext>
            </a:extLst>
          </p:cNvPr>
          <p:cNvSpPr/>
          <p:nvPr/>
        </p:nvSpPr>
        <p:spPr>
          <a:xfrm>
            <a:off x="363416" y="1276124"/>
            <a:ext cx="11465168" cy="1214578"/>
          </a:xfrm>
          <a:prstGeom prst="round1Rect">
            <a:avLst>
              <a:gd name="adj" fmla="val 0"/>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b="1" dirty="0">
                <a:solidFill>
                  <a:srgbClr val="FF0000"/>
                </a:solidFill>
                <a:latin typeface="Times New Roman" panose="02020603050405020304" pitchFamily="18" charset="0"/>
                <a:cs typeface="Times New Roman" panose="02020603050405020304" pitchFamily="18" charset="0"/>
              </a:rPr>
              <a:t>Технологик тараққиёт жадаллашгани сари кўпроқ қийматга эга бўлиб, унинг бизнеснинг барча соҳаларига, ҳатто энг нотехнологик соҳаларига ҳам таъсир кўрсатиш даражаси ошади.</a:t>
            </a:r>
            <a:r>
              <a:rPr lang="en-US" sz="2400" b="1" dirty="0">
                <a:solidFill>
                  <a:srgbClr val="FF0000"/>
                </a:solidFill>
                <a:latin typeface="Times New Roman" panose="02020603050405020304" pitchFamily="18" charset="0"/>
                <a:cs typeface="Times New Roman" panose="02020603050405020304" pitchFamily="18" charset="0"/>
              </a:rPr>
              <a:t> </a:t>
            </a:r>
            <a:r>
              <a:rPr lang="uz-Cyrl-UZ" sz="2400" b="1" dirty="0">
                <a:solidFill>
                  <a:srgbClr val="FF0000"/>
                </a:solidFill>
                <a:latin typeface="Times New Roman" panose="02020603050405020304" pitchFamily="18" charset="0"/>
                <a:cs typeface="Times New Roman" panose="02020603050405020304" pitchFamily="18" charset="0"/>
              </a:rPr>
              <a:t>Технологик омилларга қуйидагилар киради:</a:t>
            </a:r>
          </a:p>
        </p:txBody>
      </p:sp>
      <p:sp>
        <p:nvSpPr>
          <p:cNvPr id="7" name="Прямоугольник: один скругленный угол 6">
            <a:extLst>
              <a:ext uri="{FF2B5EF4-FFF2-40B4-BE49-F238E27FC236}">
                <a16:creationId xmlns:a16="http://schemas.microsoft.com/office/drawing/2014/main" id="{CA6BDF73-6547-73B1-12B5-D6D3CE2EE044}"/>
              </a:ext>
            </a:extLst>
          </p:cNvPr>
          <p:cNvSpPr/>
          <p:nvPr/>
        </p:nvSpPr>
        <p:spPr>
          <a:xfrm>
            <a:off x="608865" y="5487339"/>
            <a:ext cx="8479451" cy="864196"/>
          </a:xfrm>
          <a:prstGeom prst="round1Rect">
            <a:avLst>
              <a:gd name="adj" fmla="val 0"/>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dirty="0">
                <a:solidFill>
                  <a:schemeClr val="tx1"/>
                </a:solidFill>
                <a:latin typeface="Times New Roman" panose="02020603050405020304" pitchFamily="18" charset="0"/>
                <a:cs typeface="Times New Roman" panose="02020603050405020304" pitchFamily="18" charset="0"/>
              </a:rPr>
              <a:t>рақобатчилар томонидан илмий-тадқиқот ишларига сарфланган харажатлар</a:t>
            </a:r>
            <a:r>
              <a:rPr lang="ru-RU" sz="2400" dirty="0">
                <a:solidFill>
                  <a:schemeClr val="tx1"/>
                </a:solidFill>
                <a:latin typeface="Times New Roman" panose="02020603050405020304" pitchFamily="18" charset="0"/>
                <a:cs typeface="Times New Roman" panose="02020603050405020304" pitchFamily="18" charset="0"/>
              </a:rPr>
              <a:t>.</a:t>
            </a:r>
          </a:p>
        </p:txBody>
      </p:sp>
      <p:sp>
        <p:nvSpPr>
          <p:cNvPr id="9" name="Прямоугольник: один скругленный угол 8">
            <a:extLst>
              <a:ext uri="{FF2B5EF4-FFF2-40B4-BE49-F238E27FC236}">
                <a16:creationId xmlns:a16="http://schemas.microsoft.com/office/drawing/2014/main" id="{DD22DF9E-981F-6F56-52D1-16F2F3F25F2A}"/>
              </a:ext>
            </a:extLst>
          </p:cNvPr>
          <p:cNvSpPr/>
          <p:nvPr/>
        </p:nvSpPr>
        <p:spPr>
          <a:xfrm>
            <a:off x="608864" y="3654721"/>
            <a:ext cx="8479452" cy="614385"/>
          </a:xfrm>
          <a:prstGeom prst="round1Rect">
            <a:avLst>
              <a:gd name="adj" fmla="val 0"/>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dirty="0">
                <a:solidFill>
                  <a:schemeClr val="tx1"/>
                </a:solidFill>
                <a:latin typeface="Times New Roman" panose="02020603050405020304" pitchFamily="18" charset="0"/>
                <a:cs typeface="Times New Roman" panose="02020603050405020304" pitchFamily="18" charset="0"/>
              </a:rPr>
              <a:t>патент қонунчилиги ва саноатдаги ўзгаришлар;</a:t>
            </a:r>
          </a:p>
        </p:txBody>
      </p:sp>
      <p:sp>
        <p:nvSpPr>
          <p:cNvPr id="17" name="Прямоугольник: один скругленный угол 16">
            <a:extLst>
              <a:ext uri="{FF2B5EF4-FFF2-40B4-BE49-F238E27FC236}">
                <a16:creationId xmlns:a16="http://schemas.microsoft.com/office/drawing/2014/main" id="{77338D74-1047-C9F6-93AF-A79CDC1B7A24}"/>
              </a:ext>
            </a:extLst>
          </p:cNvPr>
          <p:cNvSpPr/>
          <p:nvPr/>
        </p:nvSpPr>
        <p:spPr>
          <a:xfrm>
            <a:off x="608864" y="4571030"/>
            <a:ext cx="8479452" cy="614385"/>
          </a:xfrm>
          <a:prstGeom prst="round1Rect">
            <a:avLst>
              <a:gd name="adj" fmla="val 0"/>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dirty="0">
                <a:solidFill>
                  <a:schemeClr val="tx1"/>
                </a:solidFill>
                <a:latin typeface="Times New Roman" panose="02020603050405020304" pitchFamily="18" charset="0"/>
                <a:cs typeface="Times New Roman" panose="02020603050405020304" pitchFamily="18" charset="0"/>
              </a:rPr>
              <a:t>интернет ва мобил технологияларнинг саноатга таъсири;</a:t>
            </a:r>
          </a:p>
        </p:txBody>
      </p:sp>
      <p:sp>
        <p:nvSpPr>
          <p:cNvPr id="6" name="Прямоугольник: один скругленный угол 5">
            <a:extLst>
              <a:ext uri="{FF2B5EF4-FFF2-40B4-BE49-F238E27FC236}">
                <a16:creationId xmlns:a16="http://schemas.microsoft.com/office/drawing/2014/main" id="{96AAEA2A-9BDE-07E5-95B3-2D6E4C2C7E90}"/>
              </a:ext>
            </a:extLst>
          </p:cNvPr>
          <p:cNvSpPr/>
          <p:nvPr/>
        </p:nvSpPr>
        <p:spPr>
          <a:xfrm>
            <a:off x="608864" y="2738411"/>
            <a:ext cx="8479452" cy="614385"/>
          </a:xfrm>
          <a:prstGeom prst="round1Rect">
            <a:avLst>
              <a:gd name="adj" fmla="val 0"/>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dirty="0">
                <a:solidFill>
                  <a:schemeClr val="tx1"/>
                </a:solidFill>
                <a:latin typeface="Times New Roman" panose="02020603050405020304" pitchFamily="18" charset="0"/>
                <a:cs typeface="Times New Roman" panose="02020603050405020304" pitchFamily="18" charset="0"/>
              </a:rPr>
              <a:t>илмий кашфиётлар, янги технологиялар;</a:t>
            </a:r>
          </a:p>
        </p:txBody>
      </p:sp>
    </p:spTree>
    <p:extLst>
      <p:ext uri="{BB962C8B-B14F-4D97-AF65-F5344CB8AC3E}">
        <p14:creationId xmlns:p14="http://schemas.microsoft.com/office/powerpoint/2010/main" val="48049500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465;p41">
            <a:extLst>
              <a:ext uri="{FF2B5EF4-FFF2-40B4-BE49-F238E27FC236}">
                <a16:creationId xmlns:a16="http://schemas.microsoft.com/office/drawing/2014/main" id="{80C10A4C-EE64-2808-C375-EEDBCCA2E312}"/>
              </a:ext>
            </a:extLst>
          </p:cNvPr>
          <p:cNvSpPr txBox="1">
            <a:spLocks noGrp="1"/>
          </p:cNvSpPr>
          <p:nvPr>
            <p:ph type="title"/>
          </p:nvPr>
        </p:nvSpPr>
        <p:spPr>
          <a:xfrm>
            <a:off x="603738" y="524632"/>
            <a:ext cx="10984523" cy="659398"/>
          </a:xfrm>
          <a:prstGeom prst="rect">
            <a:avLst/>
          </a:prstGeom>
        </p:spPr>
        <p:txBody>
          <a:bodyPr spcFirstLastPara="1" wrap="square" lIns="121894" tIns="121894" rIns="121894" bIns="121894" anchor="ctr" anchorCtr="0">
            <a:noAutofit/>
          </a:bodyPr>
          <a:lstStyle/>
          <a:p>
            <a:pPr algn="ctr"/>
            <a:r>
              <a:rPr lang="ru-RU" sz="2800" b="1" dirty="0">
                <a:latin typeface="Times New Roman" panose="02020603050405020304" pitchFamily="18" charset="0"/>
                <a:cs typeface="Times New Roman" panose="02020603050405020304" pitchFamily="18" charset="0"/>
              </a:rPr>
              <a:t>КОРПОРАТИВ ДАРАЖАДАГИ СТРАТЕГИЯ</a:t>
            </a:r>
          </a:p>
        </p:txBody>
      </p:sp>
      <p:sp>
        <p:nvSpPr>
          <p:cNvPr id="3" name="Объект 2">
            <a:extLst>
              <a:ext uri="{FF2B5EF4-FFF2-40B4-BE49-F238E27FC236}">
                <a16:creationId xmlns:a16="http://schemas.microsoft.com/office/drawing/2014/main" id="{6A77D797-11DC-5F1C-B1B8-0CC8396E7B02}"/>
              </a:ext>
            </a:extLst>
          </p:cNvPr>
          <p:cNvSpPr txBox="1">
            <a:spLocks/>
          </p:cNvSpPr>
          <p:nvPr/>
        </p:nvSpPr>
        <p:spPr>
          <a:xfrm>
            <a:off x="603738" y="1555792"/>
            <a:ext cx="10984523" cy="3537107"/>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9pPr>
          </a:lstStyle>
          <a:p>
            <a:pPr algn="ctr"/>
            <a:r>
              <a:rPr lang="uz-Cyrl-UZ" sz="2800" b="1" dirty="0">
                <a:solidFill>
                  <a:srgbClr val="002060"/>
                </a:solidFill>
                <a:latin typeface="Times New Roman" panose="02020603050405020304" pitchFamily="18" charset="0"/>
                <a:cs typeface="Times New Roman" panose="02020603050405020304" pitchFamily="18" charset="0"/>
              </a:rPr>
              <a:t>СТРАТЕГИЯНИ КОРПОРАТИВ ДАРАЖАДА ТАҚДИМ ЭТИШНИНГ МУМКИН БЎЛГАН АСОСЛАРИ:</a:t>
            </a:r>
          </a:p>
          <a:p>
            <a:pPr algn="ctr"/>
            <a:endParaRPr lang="uz-Cyrl-UZ" sz="2800" b="1" dirty="0">
              <a:solidFill>
                <a:srgbClr val="002060"/>
              </a:solidFill>
              <a:latin typeface="Times New Roman" panose="02020603050405020304" pitchFamily="18" charset="0"/>
              <a:cs typeface="Times New Roman" panose="02020603050405020304" pitchFamily="18" charset="0"/>
            </a:endParaRPr>
          </a:p>
          <a:p>
            <a:pPr marL="342900" indent="-342900" algn="ctr">
              <a:buFont typeface="Wingdings" panose="05000000000000000000" pitchFamily="2" charset="2"/>
              <a:buChar char="Ø"/>
            </a:pPr>
            <a:r>
              <a:rPr lang="uz-Cyrl-UZ" sz="2800" dirty="0">
                <a:solidFill>
                  <a:srgbClr val="002060"/>
                </a:solidFill>
                <a:latin typeface="Times New Roman" panose="02020603050405020304" pitchFamily="18" charset="0"/>
                <a:cs typeface="Times New Roman" panose="02020603050405020304" pitchFamily="18" charset="0"/>
              </a:rPr>
              <a:t>Миссия</a:t>
            </a:r>
          </a:p>
          <a:p>
            <a:pPr marL="342900" indent="-342900" algn="ctr">
              <a:buFont typeface="Wingdings" panose="05000000000000000000" pitchFamily="2" charset="2"/>
              <a:buChar char="Ø"/>
            </a:pPr>
            <a:r>
              <a:rPr lang="uz-Cyrl-UZ" sz="2800" dirty="0">
                <a:solidFill>
                  <a:srgbClr val="002060"/>
                </a:solidFill>
                <a:latin typeface="Times New Roman" panose="02020603050405020304" pitchFamily="18" charset="0"/>
                <a:cs typeface="Times New Roman" panose="02020603050405020304" pitchFamily="18" charset="0"/>
              </a:rPr>
              <a:t>Умумий ўсиш ва фойда мақсадлари</a:t>
            </a:r>
          </a:p>
          <a:p>
            <a:pPr marL="342900" indent="-342900" algn="ctr">
              <a:buFont typeface="Wingdings" panose="05000000000000000000" pitchFamily="2" charset="2"/>
              <a:buChar char="Ø"/>
            </a:pPr>
            <a:r>
              <a:rPr lang="uz-Cyrl-UZ" sz="2800" dirty="0">
                <a:solidFill>
                  <a:srgbClr val="002060"/>
                </a:solidFill>
                <a:latin typeface="Times New Roman" panose="02020603050405020304" pitchFamily="18" charset="0"/>
                <a:cs typeface="Times New Roman" panose="02020603050405020304" pitchFamily="18" charset="0"/>
              </a:rPr>
              <a:t>Стратегияга эътибор</a:t>
            </a:r>
          </a:p>
          <a:p>
            <a:pPr marL="342900" indent="-342900" algn="ctr">
              <a:buFont typeface="Wingdings" panose="05000000000000000000" pitchFamily="2" charset="2"/>
              <a:buChar char="Ø"/>
            </a:pPr>
            <a:r>
              <a:rPr lang="uz-Cyrl-UZ" sz="2800" dirty="0">
                <a:solidFill>
                  <a:srgbClr val="002060"/>
                </a:solidFill>
                <a:latin typeface="Times New Roman" panose="02020603050405020304" pitchFamily="18" charset="0"/>
                <a:cs typeface="Times New Roman" panose="02020603050405020304" pitchFamily="18" charset="0"/>
              </a:rPr>
              <a:t>Функционал сиёсатнинг асосий қарорлари</a:t>
            </a:r>
          </a:p>
          <a:p>
            <a:pPr marL="342900" indent="-342900" algn="ctr">
              <a:buFont typeface="Wingdings" panose="05000000000000000000" pitchFamily="2" charset="2"/>
              <a:buChar char="Ø"/>
            </a:pPr>
            <a:r>
              <a:rPr lang="uz-Cyrl-UZ" sz="2800" dirty="0">
                <a:solidFill>
                  <a:srgbClr val="002060"/>
                </a:solidFill>
                <a:latin typeface="Times New Roman" panose="02020603050405020304" pitchFamily="18" charset="0"/>
                <a:cs typeface="Times New Roman" panose="02020603050405020304" pitchFamily="18" charset="0"/>
              </a:rPr>
              <a:t>Стратегик таҳлил тизимлари</a:t>
            </a:r>
            <a:endParaRPr lang="uz-Cyrl-UZ" sz="28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71802987"/>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465;p41">
            <a:extLst>
              <a:ext uri="{FF2B5EF4-FFF2-40B4-BE49-F238E27FC236}">
                <a16:creationId xmlns:a16="http://schemas.microsoft.com/office/drawing/2014/main" id="{80C10A4C-EE64-2808-C375-EEDBCCA2E312}"/>
              </a:ext>
            </a:extLst>
          </p:cNvPr>
          <p:cNvSpPr txBox="1">
            <a:spLocks noGrp="1"/>
          </p:cNvSpPr>
          <p:nvPr>
            <p:ph type="title"/>
          </p:nvPr>
        </p:nvSpPr>
        <p:spPr>
          <a:xfrm>
            <a:off x="603738" y="243278"/>
            <a:ext cx="10984523" cy="659398"/>
          </a:xfrm>
          <a:prstGeom prst="rect">
            <a:avLst/>
          </a:prstGeom>
        </p:spPr>
        <p:txBody>
          <a:bodyPr spcFirstLastPara="1" wrap="square" lIns="121894" tIns="121894" rIns="121894" bIns="121894" anchor="ctr" anchorCtr="0">
            <a:noAutofit/>
          </a:bodyPr>
          <a:lstStyle/>
          <a:p>
            <a:pPr algn="ctr"/>
            <a:r>
              <a:rPr lang="ru-RU" sz="2800" b="1" dirty="0">
                <a:latin typeface="Times New Roman" panose="02020603050405020304" pitchFamily="18" charset="0"/>
                <a:cs typeface="Times New Roman" panose="02020603050405020304" pitchFamily="18" charset="0"/>
              </a:rPr>
              <a:t>КОРПОРАТИВ СТРАТЕГИЯ МОДЕЛЛАРИ</a:t>
            </a:r>
          </a:p>
        </p:txBody>
      </p:sp>
      <p:sp>
        <p:nvSpPr>
          <p:cNvPr id="3" name="Объект 2">
            <a:extLst>
              <a:ext uri="{FF2B5EF4-FFF2-40B4-BE49-F238E27FC236}">
                <a16:creationId xmlns:a16="http://schemas.microsoft.com/office/drawing/2014/main" id="{6A77D797-11DC-5F1C-B1B8-0CC8396E7B02}"/>
              </a:ext>
            </a:extLst>
          </p:cNvPr>
          <p:cNvSpPr txBox="1">
            <a:spLocks/>
          </p:cNvSpPr>
          <p:nvPr/>
        </p:nvSpPr>
        <p:spPr>
          <a:xfrm>
            <a:off x="603737" y="1004808"/>
            <a:ext cx="10984523" cy="4294023"/>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9pPr>
          </a:lstStyle>
          <a:p>
            <a:pPr algn="ctr"/>
            <a:r>
              <a:rPr lang="uz-Cyrl-UZ" sz="2800" b="1" dirty="0">
                <a:solidFill>
                  <a:srgbClr val="002060"/>
                </a:solidFill>
                <a:latin typeface="Times New Roman" panose="02020603050405020304" pitchFamily="18" charset="0"/>
                <a:cs typeface="Times New Roman" panose="02020603050405020304" pitchFamily="18" charset="0"/>
              </a:rPr>
              <a:t>Корпоратив даражадаги стратегиялар одатда иккита тоифага бўлинади:</a:t>
            </a:r>
          </a:p>
          <a:p>
            <a:pPr algn="ctr"/>
            <a:r>
              <a:rPr lang="en-US" sz="2800" b="1" dirty="0">
                <a:solidFill>
                  <a:srgbClr val="002060"/>
                </a:solidFill>
                <a:latin typeface="Times New Roman" panose="02020603050405020304" pitchFamily="18" charset="0"/>
                <a:cs typeface="Times New Roman" panose="02020603050405020304" pitchFamily="18" charset="0"/>
              </a:rPr>
              <a:t>1. </a:t>
            </a:r>
            <a:r>
              <a:rPr lang="uz-Cyrl-UZ" sz="2800" b="1" dirty="0">
                <a:solidFill>
                  <a:srgbClr val="002060"/>
                </a:solidFill>
                <a:latin typeface="Times New Roman" panose="02020603050405020304" pitchFamily="18" charset="0"/>
                <a:cs typeface="Times New Roman" panose="02020603050405020304" pitchFamily="18" charset="0"/>
              </a:rPr>
              <a:t>Паст ўсиш стратегиялари</a:t>
            </a:r>
          </a:p>
          <a:p>
            <a:pPr algn="ctr"/>
            <a:endParaRPr lang="uz-Cyrl-UZ" sz="2800" b="1" dirty="0">
              <a:solidFill>
                <a:srgbClr val="002060"/>
              </a:solidFill>
              <a:latin typeface="Times New Roman" panose="02020603050405020304" pitchFamily="18" charset="0"/>
              <a:cs typeface="Times New Roman" panose="02020603050405020304" pitchFamily="18" charset="0"/>
            </a:endParaRPr>
          </a:p>
          <a:p>
            <a:pPr marL="457200" indent="-457200" algn="ctr">
              <a:buFont typeface="Wingdings" panose="05000000000000000000" pitchFamily="2" charset="2"/>
              <a:buChar char="Ø"/>
            </a:pPr>
            <a:r>
              <a:rPr lang="uz-Cyrl-UZ" sz="2800" dirty="0">
                <a:solidFill>
                  <a:srgbClr val="002060"/>
                </a:solidFill>
                <a:latin typeface="Times New Roman" panose="02020603050405020304" pitchFamily="18" charset="0"/>
                <a:cs typeface="Times New Roman" panose="02020603050405020304" pitchFamily="18" charset="0"/>
              </a:rPr>
              <a:t>Ўзгаришсиз - муваффақиятли, етук бозорлар, ўзгариш учун сабаб йўқ;</a:t>
            </a:r>
          </a:p>
          <a:p>
            <a:pPr marL="457200" indent="-457200" algn="ctr">
              <a:buFont typeface="Wingdings" panose="05000000000000000000" pitchFamily="2" charset="2"/>
              <a:buChar char="Ø"/>
            </a:pPr>
            <a:r>
              <a:rPr lang="uz-Cyrl-UZ" sz="2800" dirty="0">
                <a:solidFill>
                  <a:srgbClr val="002060"/>
                </a:solidFill>
                <a:latin typeface="Times New Roman" panose="02020603050405020304" pitchFamily="18" charset="0"/>
                <a:cs typeface="Times New Roman" panose="02020603050405020304" pitchFamily="18" charset="0"/>
              </a:rPr>
              <a:t>Чекиниш - қаттиқ рақобат ёки стратегик чекиниш туфайли;</a:t>
            </a:r>
          </a:p>
          <a:p>
            <a:pPr marL="457200" indent="-457200" algn="ctr">
              <a:buFont typeface="Wingdings" panose="05000000000000000000" pitchFamily="2" charset="2"/>
              <a:buChar char="Ø"/>
            </a:pPr>
            <a:r>
              <a:rPr lang="uz-Cyrl-UZ" sz="2800" dirty="0">
                <a:solidFill>
                  <a:srgbClr val="002060"/>
                </a:solidFill>
                <a:latin typeface="Times New Roman" panose="02020603050405020304" pitchFamily="18" charset="0"/>
                <a:cs typeface="Times New Roman" panose="02020603050405020304" pitchFamily="18" charset="0"/>
              </a:rPr>
              <a:t>Энг яхши бажарилган ишни қилиш учун кичик, аммо махсус имкониятга эътибор қаратинг.</a:t>
            </a:r>
          </a:p>
        </p:txBody>
      </p:sp>
    </p:spTree>
    <p:extLst>
      <p:ext uri="{BB962C8B-B14F-4D97-AF65-F5344CB8AC3E}">
        <p14:creationId xmlns:p14="http://schemas.microsoft.com/office/powerpoint/2010/main" val="3740282724"/>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465;p41">
            <a:extLst>
              <a:ext uri="{FF2B5EF4-FFF2-40B4-BE49-F238E27FC236}">
                <a16:creationId xmlns:a16="http://schemas.microsoft.com/office/drawing/2014/main" id="{80C10A4C-EE64-2808-C375-EEDBCCA2E312}"/>
              </a:ext>
            </a:extLst>
          </p:cNvPr>
          <p:cNvSpPr txBox="1">
            <a:spLocks noGrp="1"/>
          </p:cNvSpPr>
          <p:nvPr>
            <p:ph type="title"/>
          </p:nvPr>
        </p:nvSpPr>
        <p:spPr>
          <a:xfrm>
            <a:off x="603738" y="278447"/>
            <a:ext cx="10984523" cy="659398"/>
          </a:xfrm>
          <a:prstGeom prst="rect">
            <a:avLst/>
          </a:prstGeom>
        </p:spPr>
        <p:txBody>
          <a:bodyPr spcFirstLastPara="1" wrap="square" lIns="121894" tIns="121894" rIns="121894" bIns="121894" anchor="ctr" anchorCtr="0">
            <a:noAutofit/>
          </a:bodyPr>
          <a:lstStyle/>
          <a:p>
            <a:pPr algn="ctr"/>
            <a:r>
              <a:rPr lang="ru-RU" sz="2800" b="1" dirty="0">
                <a:latin typeface="Times New Roman" panose="02020603050405020304" pitchFamily="18" charset="0"/>
                <a:cs typeface="Times New Roman" panose="02020603050405020304" pitchFamily="18" charset="0"/>
              </a:rPr>
              <a:t>КОРПОРАТИВ СТРАТЕГИЯ МОДЕЛЛАРИ</a:t>
            </a:r>
          </a:p>
        </p:txBody>
      </p:sp>
      <p:sp>
        <p:nvSpPr>
          <p:cNvPr id="3" name="Объект 2">
            <a:extLst>
              <a:ext uri="{FF2B5EF4-FFF2-40B4-BE49-F238E27FC236}">
                <a16:creationId xmlns:a16="http://schemas.microsoft.com/office/drawing/2014/main" id="{6A77D797-11DC-5F1C-B1B8-0CC8396E7B02}"/>
              </a:ext>
            </a:extLst>
          </p:cNvPr>
          <p:cNvSpPr txBox="1">
            <a:spLocks/>
          </p:cNvSpPr>
          <p:nvPr/>
        </p:nvSpPr>
        <p:spPr>
          <a:xfrm>
            <a:off x="603738" y="1101498"/>
            <a:ext cx="10984523" cy="358773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900" b="0" i="0" u="none" strike="noStrike" cap="none">
                <a:solidFill>
                  <a:srgbClr val="000000"/>
                </a:solidFill>
                <a:latin typeface="Arial"/>
                <a:ea typeface="Arial"/>
                <a:cs typeface="Arial"/>
                <a:sym typeface="Arial"/>
              </a:defRPr>
            </a:lvl9pPr>
          </a:lstStyle>
          <a:p>
            <a:pPr algn="ctr"/>
            <a:r>
              <a:rPr lang="en-US" sz="2800" b="1" dirty="0">
                <a:solidFill>
                  <a:srgbClr val="002060"/>
                </a:solidFill>
                <a:latin typeface="Times New Roman" panose="02020603050405020304" pitchFamily="18" charset="0"/>
                <a:cs typeface="Times New Roman" panose="02020603050405020304" pitchFamily="18" charset="0"/>
              </a:rPr>
              <a:t>2. </a:t>
            </a:r>
            <a:r>
              <a:rPr lang="uz-Cyrl-UZ" sz="2800" b="1" dirty="0">
                <a:solidFill>
                  <a:srgbClr val="002060"/>
                </a:solidFill>
                <a:latin typeface="Times New Roman" panose="02020603050405020304" pitchFamily="18" charset="0"/>
                <a:cs typeface="Times New Roman" panose="02020603050405020304" pitchFamily="18" charset="0"/>
              </a:rPr>
              <a:t>МАЖБУРИЙ ЎСИШ СТРАТЕГИЯЛАРИ:</a:t>
            </a:r>
          </a:p>
          <a:p>
            <a:pPr algn="ctr"/>
            <a:endParaRPr lang="uz-Cyrl-UZ" sz="2800" b="1" dirty="0">
              <a:solidFill>
                <a:srgbClr val="002060"/>
              </a:solidFill>
              <a:latin typeface="Times New Roman" panose="02020603050405020304" pitchFamily="18" charset="0"/>
              <a:cs typeface="Times New Roman" panose="02020603050405020304" pitchFamily="18" charset="0"/>
            </a:endParaRPr>
          </a:p>
          <a:p>
            <a:pPr marL="457200" indent="-457200" algn="ctr">
              <a:lnSpc>
                <a:spcPct val="150000"/>
              </a:lnSpc>
              <a:buFont typeface="Wingdings" panose="05000000000000000000" pitchFamily="2" charset="2"/>
              <a:buChar char="Ø"/>
            </a:pPr>
            <a:r>
              <a:rPr lang="uz-Cyrl-UZ" sz="2800" b="1" dirty="0">
                <a:solidFill>
                  <a:srgbClr val="002060"/>
                </a:solidFill>
                <a:latin typeface="Times New Roman" panose="02020603050405020304" pitchFamily="18" charset="0"/>
                <a:cs typeface="Times New Roman" panose="02020603050405020304" pitchFamily="18" charset="0"/>
              </a:rPr>
              <a:t>Қўшилиш ва қўшиб олиш - </a:t>
            </a:r>
            <a:r>
              <a:rPr lang="uz-Cyrl-UZ" sz="2800" dirty="0">
                <a:solidFill>
                  <a:srgbClr val="002060"/>
                </a:solidFill>
                <a:latin typeface="Times New Roman" panose="02020603050405020304" pitchFamily="18" charset="0"/>
                <a:cs typeface="Times New Roman" panose="02020603050405020304" pitchFamily="18" charset="0"/>
              </a:rPr>
              <a:t>рақобатдош компанияни эгаллаш;</a:t>
            </a:r>
          </a:p>
          <a:p>
            <a:pPr marL="457200" indent="-457200" algn="ctr">
              <a:lnSpc>
                <a:spcPct val="150000"/>
              </a:lnSpc>
              <a:buFont typeface="Wingdings" panose="05000000000000000000" pitchFamily="2" charset="2"/>
              <a:buChar char="Ø"/>
            </a:pPr>
            <a:r>
              <a:rPr lang="uz-Cyrl-UZ" sz="2800" b="1" dirty="0">
                <a:solidFill>
                  <a:srgbClr val="002060"/>
                </a:solidFill>
                <a:latin typeface="Times New Roman" panose="02020603050405020304" pitchFamily="18" charset="0"/>
                <a:cs typeface="Times New Roman" panose="02020603050405020304" pitchFamily="18" charset="0"/>
              </a:rPr>
              <a:t>Вертикал интеграция - </a:t>
            </a:r>
            <a:r>
              <a:rPr lang="uz-Cyrl-UZ" sz="2800" dirty="0">
                <a:solidFill>
                  <a:srgbClr val="002060"/>
                </a:solidFill>
                <a:latin typeface="Times New Roman" panose="02020603050405020304" pitchFamily="18" charset="0"/>
                <a:cs typeface="Times New Roman" panose="02020603050405020304" pitchFamily="18" charset="0"/>
              </a:rPr>
              <a:t>қиймат занжирини юқорига силжитиш;</a:t>
            </a:r>
          </a:p>
          <a:p>
            <a:pPr marL="457200" indent="-457200" algn="ctr">
              <a:lnSpc>
                <a:spcPct val="150000"/>
              </a:lnSpc>
              <a:buFont typeface="Wingdings" panose="05000000000000000000" pitchFamily="2" charset="2"/>
              <a:buChar char="Ø"/>
            </a:pPr>
            <a:r>
              <a:rPr lang="uz-Cyrl-UZ" sz="2800" b="1" dirty="0">
                <a:solidFill>
                  <a:srgbClr val="002060"/>
                </a:solidFill>
                <a:latin typeface="Times New Roman" panose="02020603050405020304" pitchFamily="18" charset="0"/>
                <a:cs typeface="Times New Roman" panose="02020603050405020304" pitchFamily="18" charset="0"/>
              </a:rPr>
              <a:t>Географик кенгайиш - </a:t>
            </a:r>
            <a:r>
              <a:rPr lang="uz-Cyrl-UZ" sz="2800" dirty="0">
                <a:solidFill>
                  <a:srgbClr val="002060"/>
                </a:solidFill>
                <a:latin typeface="Times New Roman" panose="02020603050405020304" pitchFamily="18" charset="0"/>
                <a:cs typeface="Times New Roman" panose="02020603050405020304" pitchFamily="18" charset="0"/>
              </a:rPr>
              <a:t>маҳаллийдан глобалгача;</a:t>
            </a:r>
          </a:p>
          <a:p>
            <a:pPr marL="457200" indent="-457200" algn="ctr">
              <a:lnSpc>
                <a:spcPct val="150000"/>
              </a:lnSpc>
              <a:buFont typeface="Wingdings" panose="05000000000000000000" pitchFamily="2" charset="2"/>
              <a:buChar char="Ø"/>
            </a:pPr>
            <a:r>
              <a:rPr lang="uz-Cyrl-UZ" sz="2800" b="1" dirty="0">
                <a:solidFill>
                  <a:srgbClr val="002060"/>
                </a:solidFill>
                <a:latin typeface="Times New Roman" panose="02020603050405020304" pitchFamily="18" charset="0"/>
                <a:cs typeface="Times New Roman" panose="02020603050405020304" pitchFamily="18" charset="0"/>
              </a:rPr>
              <a:t>Диверсификация - </a:t>
            </a:r>
            <a:r>
              <a:rPr lang="uz-Cyrl-UZ" sz="2800" dirty="0">
                <a:solidFill>
                  <a:srgbClr val="002060"/>
                </a:solidFill>
                <a:latin typeface="Times New Roman" panose="02020603050405020304" pitchFamily="18" charset="0"/>
                <a:cs typeface="Times New Roman" panose="02020603050405020304" pitchFamily="18" charset="0"/>
              </a:rPr>
              <a:t>шартномалар тузишдан электрон бизнесгача.</a:t>
            </a:r>
          </a:p>
        </p:txBody>
      </p:sp>
    </p:spTree>
    <p:extLst>
      <p:ext uri="{BB962C8B-B14F-4D97-AF65-F5344CB8AC3E}">
        <p14:creationId xmlns:p14="http://schemas.microsoft.com/office/powerpoint/2010/main" val="1893131829"/>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скругленные углы 2">
            <a:extLst>
              <a:ext uri="{FF2B5EF4-FFF2-40B4-BE49-F238E27FC236}">
                <a16:creationId xmlns:a16="http://schemas.microsoft.com/office/drawing/2014/main" id="{A8F9A460-DF1C-8ED9-47D8-B4F9ECD69309}"/>
              </a:ext>
            </a:extLst>
          </p:cNvPr>
          <p:cNvSpPr/>
          <p:nvPr/>
        </p:nvSpPr>
        <p:spPr>
          <a:xfrm>
            <a:off x="2221522" y="422032"/>
            <a:ext cx="7748954" cy="1008184"/>
          </a:xfrm>
          <a:prstGeom prst="roundRect">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ru-RU" sz="2800" b="1" dirty="0">
                <a:solidFill>
                  <a:schemeClr val="accent2">
                    <a:lumMod val="50000"/>
                  </a:schemeClr>
                </a:solidFill>
                <a:latin typeface="Times New Roman" panose="02020603050405020304" pitchFamily="18" charset="0"/>
                <a:cs typeface="Times New Roman" panose="02020603050405020304" pitchFamily="18" charset="0"/>
              </a:rPr>
              <a:t>СТРАТЕГИЯСИНИ РИВОЖЛАНИШ (ИШЛАБ ЧИҚИШ) УСУЛЛАРИ</a:t>
            </a:r>
            <a:endParaRPr lang="ru-RU" sz="2800" b="1" dirty="0">
              <a:solidFill>
                <a:schemeClr val="accent2">
                  <a:lumMod val="50000"/>
                </a:schemeClr>
              </a:solidFill>
            </a:endParaRPr>
          </a:p>
        </p:txBody>
      </p:sp>
      <p:sp>
        <p:nvSpPr>
          <p:cNvPr id="4" name="Прямоугольник: скругленные углы 3">
            <a:extLst>
              <a:ext uri="{FF2B5EF4-FFF2-40B4-BE49-F238E27FC236}">
                <a16:creationId xmlns:a16="http://schemas.microsoft.com/office/drawing/2014/main" id="{26BBC1A9-F923-B058-9559-0B2C3C144D1E}"/>
              </a:ext>
            </a:extLst>
          </p:cNvPr>
          <p:cNvSpPr/>
          <p:nvPr/>
        </p:nvSpPr>
        <p:spPr>
          <a:xfrm>
            <a:off x="527538" y="1711082"/>
            <a:ext cx="11136923" cy="2239595"/>
          </a:xfrm>
          <a:prstGeom prst="roundRect">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800" b="1" dirty="0">
                <a:solidFill>
                  <a:schemeClr val="accent2">
                    <a:lumMod val="50000"/>
                  </a:schemeClr>
                </a:solidFill>
                <a:latin typeface="Times New Roman" panose="02020603050405020304" pitchFamily="18" charset="0"/>
                <a:cs typeface="Times New Roman" panose="02020603050405020304" pitchFamily="18" charset="0"/>
              </a:rPr>
              <a:t>Дунё иқтисодий ўзгаришларнинг учта тўлқинини бошдан кечирди:</a:t>
            </a:r>
          </a:p>
          <a:p>
            <a:pPr marL="457200" indent="-457200" algn="ctr">
              <a:buFont typeface="Arial" panose="020B0604020202020204" pitchFamily="34" charset="0"/>
              <a:buChar char="•"/>
            </a:pPr>
            <a:r>
              <a:rPr lang="uz-Cyrl-UZ" sz="2800" dirty="0">
                <a:solidFill>
                  <a:schemeClr val="accent2">
                    <a:lumMod val="50000"/>
                  </a:schemeClr>
                </a:solidFill>
                <a:latin typeface="Times New Roman" panose="02020603050405020304" pitchFamily="18" charset="0"/>
                <a:cs typeface="Times New Roman" panose="02020603050405020304" pitchFamily="18" charset="0"/>
              </a:rPr>
              <a:t> Қишлоқ хўжалиги</a:t>
            </a:r>
            <a:r>
              <a:rPr lang="en-US" sz="2800" dirty="0">
                <a:solidFill>
                  <a:schemeClr val="accent2">
                    <a:lumMod val="50000"/>
                  </a:schemeClr>
                </a:solidFill>
                <a:latin typeface="Times New Roman" panose="02020603050405020304" pitchFamily="18" charset="0"/>
                <a:cs typeface="Times New Roman" panose="02020603050405020304" pitchFamily="18" charset="0"/>
              </a:rPr>
              <a:t>;</a:t>
            </a:r>
            <a:endParaRPr lang="uz-Cyrl-UZ" sz="2800" dirty="0">
              <a:solidFill>
                <a:schemeClr val="accent2">
                  <a:lumMod val="50000"/>
                </a:schemeClr>
              </a:solidFill>
              <a:latin typeface="Times New Roman" panose="02020603050405020304" pitchFamily="18" charset="0"/>
              <a:cs typeface="Times New Roman" panose="02020603050405020304" pitchFamily="18" charset="0"/>
            </a:endParaRPr>
          </a:p>
          <a:p>
            <a:pPr marL="742950" indent="-457200" algn="ctr">
              <a:buFont typeface="Arial" panose="020B0604020202020204" pitchFamily="34" charset="0"/>
              <a:buChar char="•"/>
            </a:pPr>
            <a:r>
              <a:rPr lang="uz-Cyrl-UZ" sz="2800" dirty="0">
                <a:solidFill>
                  <a:schemeClr val="accent2">
                    <a:lumMod val="50000"/>
                  </a:schemeClr>
                </a:solidFill>
                <a:latin typeface="Times New Roman" panose="02020603050405020304" pitchFamily="18" charset="0"/>
                <a:cs typeface="Times New Roman" panose="02020603050405020304" pitchFamily="18" charset="0"/>
              </a:rPr>
              <a:t>Саноат</a:t>
            </a:r>
            <a:r>
              <a:rPr lang="en-US" sz="2800" dirty="0">
                <a:solidFill>
                  <a:schemeClr val="accent2">
                    <a:lumMod val="50000"/>
                  </a:schemeClr>
                </a:solidFill>
                <a:latin typeface="Times New Roman" panose="02020603050405020304" pitchFamily="18" charset="0"/>
                <a:cs typeface="Times New Roman" panose="02020603050405020304" pitchFamily="18" charset="0"/>
              </a:rPr>
              <a:t>;</a:t>
            </a:r>
            <a:endParaRPr lang="uz-Cyrl-UZ" sz="2800" dirty="0">
              <a:solidFill>
                <a:schemeClr val="accent2">
                  <a:lumMod val="50000"/>
                </a:schemeClr>
              </a:solidFill>
              <a:latin typeface="Times New Roman" panose="02020603050405020304" pitchFamily="18" charset="0"/>
              <a:cs typeface="Times New Roman" panose="02020603050405020304" pitchFamily="18" charset="0"/>
            </a:endParaRPr>
          </a:p>
          <a:p>
            <a:pPr marL="742950" indent="-457200" algn="ctr">
              <a:buFont typeface="Arial" panose="020B0604020202020204" pitchFamily="34" charset="0"/>
              <a:buChar char="•"/>
            </a:pPr>
            <a:r>
              <a:rPr lang="uz-Cyrl-UZ" sz="2800" dirty="0">
                <a:solidFill>
                  <a:schemeClr val="accent2">
                    <a:lumMod val="50000"/>
                  </a:schemeClr>
                </a:solidFill>
                <a:latin typeface="Times New Roman" panose="02020603050405020304" pitchFamily="18" charset="0"/>
                <a:cs typeface="Times New Roman" panose="02020603050405020304" pitchFamily="18" charset="0"/>
              </a:rPr>
              <a:t>Ахборот</a:t>
            </a:r>
            <a:r>
              <a:rPr lang="en-US" sz="2800" dirty="0">
                <a:solidFill>
                  <a:schemeClr val="accent2">
                    <a:lumMod val="50000"/>
                  </a:schemeClr>
                </a:solidFill>
                <a:latin typeface="Times New Roman" panose="02020603050405020304" pitchFamily="18" charset="0"/>
                <a:cs typeface="Times New Roman" panose="02020603050405020304" pitchFamily="18" charset="0"/>
              </a:rPr>
              <a:t>.</a:t>
            </a:r>
            <a:endParaRPr lang="ru-RU" sz="2800" b="1" dirty="0">
              <a:solidFill>
                <a:schemeClr val="accent2">
                  <a:lumMod val="50000"/>
                </a:schemeClr>
              </a:solidFill>
            </a:endParaRPr>
          </a:p>
        </p:txBody>
      </p:sp>
      <p:sp>
        <p:nvSpPr>
          <p:cNvPr id="12" name="Прямоугольник: скругленные углы 11">
            <a:extLst>
              <a:ext uri="{FF2B5EF4-FFF2-40B4-BE49-F238E27FC236}">
                <a16:creationId xmlns:a16="http://schemas.microsoft.com/office/drawing/2014/main" id="{BCEF06FA-7A4D-21AF-0BC4-7008C20550A3}"/>
              </a:ext>
            </a:extLst>
          </p:cNvPr>
          <p:cNvSpPr/>
          <p:nvPr/>
        </p:nvSpPr>
        <p:spPr>
          <a:xfrm>
            <a:off x="527538" y="4196374"/>
            <a:ext cx="8382000" cy="2239594"/>
          </a:xfrm>
          <a:prstGeom prst="roundRect">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800" b="1" dirty="0">
                <a:solidFill>
                  <a:schemeClr val="accent2">
                    <a:lumMod val="50000"/>
                  </a:schemeClr>
                </a:solidFill>
                <a:latin typeface="Times New Roman" panose="02020603050405020304" pitchFamily="18" charset="0"/>
                <a:cs typeface="Times New Roman" panose="02020603050405020304" pitchFamily="18" charset="0"/>
              </a:rPr>
              <a:t>Биз ҳозирда қуйидаги маълумотлар тўлқинининг чўққисида турибмиз:</a:t>
            </a:r>
          </a:p>
          <a:p>
            <a:pPr marL="457200" indent="-457200" algn="ctr">
              <a:buFont typeface="Arial" panose="020B0604020202020204" pitchFamily="34" charset="0"/>
              <a:buChar char="•"/>
            </a:pPr>
            <a:r>
              <a:rPr lang="uz-Cyrl-UZ" sz="2800" dirty="0">
                <a:solidFill>
                  <a:schemeClr val="accent2">
                    <a:lumMod val="50000"/>
                  </a:schemeClr>
                </a:solidFill>
                <a:latin typeface="Times New Roman" panose="02020603050405020304" pitchFamily="18" charset="0"/>
                <a:cs typeface="Times New Roman" panose="02020603050405020304" pitchFamily="18" charset="0"/>
              </a:rPr>
              <a:t>ахборот ёши</a:t>
            </a:r>
            <a:r>
              <a:rPr lang="en-US" sz="2800" dirty="0">
                <a:solidFill>
                  <a:schemeClr val="accent2">
                    <a:lumMod val="50000"/>
                  </a:schemeClr>
                </a:solidFill>
                <a:latin typeface="Times New Roman" panose="02020603050405020304" pitchFamily="18" charset="0"/>
                <a:cs typeface="Times New Roman" panose="02020603050405020304" pitchFamily="18" charset="0"/>
              </a:rPr>
              <a:t>;</a:t>
            </a:r>
            <a:endParaRPr lang="uz-Cyrl-UZ" sz="2800" dirty="0">
              <a:solidFill>
                <a:schemeClr val="accent2">
                  <a:lumMod val="50000"/>
                </a:schemeClr>
              </a:solidFill>
              <a:latin typeface="Times New Roman" panose="02020603050405020304" pitchFamily="18" charset="0"/>
              <a:cs typeface="Times New Roman" panose="02020603050405020304" pitchFamily="18" charset="0"/>
            </a:endParaRPr>
          </a:p>
          <a:p>
            <a:pPr marL="457200" indent="-457200" algn="ctr">
              <a:buFont typeface="Arial" panose="020B0604020202020204" pitchFamily="34" charset="0"/>
              <a:buChar char="•"/>
            </a:pPr>
            <a:r>
              <a:rPr lang="uz-Cyrl-UZ" sz="2800" dirty="0">
                <a:solidFill>
                  <a:schemeClr val="accent2">
                    <a:lumMod val="50000"/>
                  </a:schemeClr>
                </a:solidFill>
                <a:latin typeface="Times New Roman" panose="02020603050405020304" pitchFamily="18" charset="0"/>
                <a:cs typeface="Times New Roman" panose="02020603050405020304" pitchFamily="18" charset="0"/>
              </a:rPr>
              <a:t>билим иқтисодиёти ва</a:t>
            </a:r>
            <a:r>
              <a:rPr lang="en-US" sz="2800" dirty="0">
                <a:solidFill>
                  <a:schemeClr val="accent2">
                    <a:lumMod val="50000"/>
                  </a:schemeClr>
                </a:solidFill>
                <a:latin typeface="Times New Roman" panose="02020603050405020304" pitchFamily="18" charset="0"/>
                <a:cs typeface="Times New Roman" panose="02020603050405020304" pitchFamily="18" charset="0"/>
              </a:rPr>
              <a:t> </a:t>
            </a:r>
            <a:r>
              <a:rPr lang="uz-Cyrl-UZ" sz="2800" dirty="0">
                <a:solidFill>
                  <a:schemeClr val="accent2">
                    <a:lumMod val="50000"/>
                  </a:schemeClr>
                </a:solidFill>
                <a:latin typeface="Times New Roman" panose="02020603050405020304" pitchFamily="18" charset="0"/>
                <a:cs typeface="Times New Roman" panose="02020603050405020304" pitchFamily="18" charset="0"/>
              </a:rPr>
              <a:t>рақамли инқилоб.</a:t>
            </a:r>
          </a:p>
        </p:txBody>
      </p:sp>
    </p:spTree>
    <p:extLst>
      <p:ext uri="{BB962C8B-B14F-4D97-AF65-F5344CB8AC3E}">
        <p14:creationId xmlns:p14="http://schemas.microsoft.com/office/powerpoint/2010/main" val="593524344"/>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89FA23EA-F200-365A-522D-EB2E5A51AEE6}"/>
              </a:ext>
            </a:extLst>
          </p:cNvPr>
          <p:cNvSpPr/>
          <p:nvPr/>
        </p:nvSpPr>
        <p:spPr>
          <a:xfrm>
            <a:off x="1119028" y="3873435"/>
            <a:ext cx="9860096" cy="461665"/>
          </a:xfrm>
          <a:prstGeom prst="rect">
            <a:avLst/>
          </a:prstGeom>
        </p:spPr>
        <p:txBody>
          <a:bodyPr wrap="square">
            <a:spAutoFit/>
          </a:bodyPr>
          <a:lstStyle/>
          <a:p>
            <a:pPr indent="539750" algn="just"/>
            <a:r>
              <a:rPr lang="uz-Cyrl-UZ" sz="2400" dirty="0">
                <a:latin typeface="Times New Roman" panose="02020603050405020304" pitchFamily="18" charset="0"/>
                <a:cs typeface="Times New Roman" panose="02020603050405020304" pitchFamily="18" charset="0"/>
              </a:rPr>
              <a:t>.</a:t>
            </a:r>
          </a:p>
        </p:txBody>
      </p:sp>
      <p:sp>
        <p:nvSpPr>
          <p:cNvPr id="2" name="Прямоугольник 1">
            <a:extLst>
              <a:ext uri="{FF2B5EF4-FFF2-40B4-BE49-F238E27FC236}">
                <a16:creationId xmlns:a16="http://schemas.microsoft.com/office/drawing/2014/main" id="{C4DFE08E-2E16-8772-7CE0-17E26141A647}"/>
              </a:ext>
            </a:extLst>
          </p:cNvPr>
          <p:cNvSpPr/>
          <p:nvPr/>
        </p:nvSpPr>
        <p:spPr>
          <a:xfrm>
            <a:off x="993839" y="306909"/>
            <a:ext cx="9985285" cy="771614"/>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ru-RU" sz="2800" b="1" dirty="0">
                <a:latin typeface="Times New Roman" panose="02020603050405020304" pitchFamily="18" charset="0"/>
                <a:cs typeface="Times New Roman" panose="02020603050405020304" pitchFamily="18" charset="0"/>
              </a:rPr>
              <a:t>НИМА УЧУН СТРАТЕГИК ФИКРЛАШ МУҲИМ?</a:t>
            </a:r>
            <a:endParaRPr lang="ru-RU" sz="2800" dirty="0"/>
          </a:p>
        </p:txBody>
      </p:sp>
      <p:sp>
        <p:nvSpPr>
          <p:cNvPr id="5" name="Прямоугольник 4">
            <a:extLst>
              <a:ext uri="{FF2B5EF4-FFF2-40B4-BE49-F238E27FC236}">
                <a16:creationId xmlns:a16="http://schemas.microsoft.com/office/drawing/2014/main" id="{5039E1B4-0CD3-6EB0-BC5E-EA977405011B}"/>
              </a:ext>
            </a:extLst>
          </p:cNvPr>
          <p:cNvSpPr/>
          <p:nvPr/>
        </p:nvSpPr>
        <p:spPr>
          <a:xfrm>
            <a:off x="501470" y="1340894"/>
            <a:ext cx="11139545" cy="1062338"/>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Сиз ва сизнинг жамоангиз аъзолари стратегик фикр юритсангиз, компаниянгиз учун муҳим имтиёзларни осонгина олишингиз мумкин</a:t>
            </a:r>
            <a:r>
              <a:rPr lang="ru-RU" sz="2800" b="1" dirty="0">
                <a:latin typeface="Times New Roman" panose="02020603050405020304" pitchFamily="18" charset="0"/>
                <a:cs typeface="Times New Roman" panose="02020603050405020304" pitchFamily="18" charset="0"/>
              </a:rPr>
              <a:t>:</a:t>
            </a:r>
          </a:p>
        </p:txBody>
      </p:sp>
      <p:sp>
        <p:nvSpPr>
          <p:cNvPr id="6" name="Прямоугольник 5">
            <a:extLst>
              <a:ext uri="{FF2B5EF4-FFF2-40B4-BE49-F238E27FC236}">
                <a16:creationId xmlns:a16="http://schemas.microsoft.com/office/drawing/2014/main" id="{7700EA87-5FCC-6153-E270-A08760842908}"/>
              </a:ext>
            </a:extLst>
          </p:cNvPr>
          <p:cNvSpPr/>
          <p:nvPr/>
        </p:nvSpPr>
        <p:spPr>
          <a:xfrm>
            <a:off x="526227" y="2665602"/>
            <a:ext cx="8629496" cy="3770367"/>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marL="342900" indent="-342900" algn="just">
              <a:buFont typeface="Arial" panose="020B0604020202020204" pitchFamily="34" charset="0"/>
              <a:buChar char="•"/>
            </a:pPr>
            <a:r>
              <a:rPr lang="uz-Cyrl-UZ" sz="2400" dirty="0">
                <a:latin typeface="Times New Roman" panose="02020603050405020304" pitchFamily="18" charset="0"/>
                <a:cs typeface="Times New Roman" panose="02020603050405020304" pitchFamily="18" charset="0"/>
              </a:rPr>
              <a:t>Сиз узоқ муддатли оқилона қарор қабул қиласиз ва ташкилотингиздаги бошқа менежерлар ва раҳбарлар қабул қиладиган қарорга мос келади</a:t>
            </a:r>
            <a:r>
              <a:rPr lang="en-US" sz="2400" dirty="0">
                <a:latin typeface="Times New Roman" panose="02020603050405020304" pitchFamily="18" charset="0"/>
                <a:cs typeface="Times New Roman" panose="02020603050405020304" pitchFamily="18" charset="0"/>
              </a:rPr>
              <a:t>;</a:t>
            </a:r>
            <a:endParaRPr lang="uz-Cyrl-UZ" sz="2400" dirty="0">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r>
              <a:rPr lang="uz-Cyrl-UZ" sz="2400" dirty="0">
                <a:latin typeface="Times New Roman" panose="02020603050405020304" pitchFamily="18" charset="0"/>
                <a:cs typeface="Times New Roman" panose="02020603050405020304" pitchFamily="18" charset="0"/>
              </a:rPr>
              <a:t>Сиз бошқарувингиз орқали жамоангизнинг ижодкорлигини оширасиз ва уларнинг иш фаолиятини максимал даражада оширасиз</a:t>
            </a:r>
            <a:r>
              <a:rPr lang="en-US" sz="2400" dirty="0">
                <a:latin typeface="Times New Roman" panose="02020603050405020304" pitchFamily="18" charset="0"/>
                <a:cs typeface="Times New Roman" panose="02020603050405020304" pitchFamily="18" charset="0"/>
              </a:rPr>
              <a:t>;</a:t>
            </a:r>
            <a:endParaRPr lang="uz-Cyrl-UZ" sz="2400" dirty="0">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r>
              <a:rPr lang="uz-Cyrl-UZ" sz="2400" dirty="0">
                <a:latin typeface="Times New Roman" panose="02020603050405020304" pitchFamily="18" charset="0"/>
                <a:cs typeface="Times New Roman" panose="02020603050405020304" pitchFamily="18" charset="0"/>
              </a:rPr>
              <a:t>Сиз ўзингизнинг қарорларингиз ва кундалик вазифаларни бажаришда мажбуриятларингизни ходимларингиз томонидан қўллаб-қувватлайсиз</a:t>
            </a:r>
            <a:r>
              <a:rPr lang="en-US" sz="2400" dirty="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3832018"/>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89FA23EA-F200-365A-522D-EB2E5A51AEE6}"/>
              </a:ext>
            </a:extLst>
          </p:cNvPr>
          <p:cNvSpPr/>
          <p:nvPr/>
        </p:nvSpPr>
        <p:spPr>
          <a:xfrm>
            <a:off x="1119028" y="4061003"/>
            <a:ext cx="9860096" cy="461665"/>
          </a:xfrm>
          <a:prstGeom prst="rect">
            <a:avLst/>
          </a:prstGeom>
        </p:spPr>
        <p:txBody>
          <a:bodyPr wrap="square">
            <a:spAutoFit/>
          </a:bodyPr>
          <a:lstStyle/>
          <a:p>
            <a:pPr indent="539750" algn="just"/>
            <a:r>
              <a:rPr lang="uz-Cyrl-UZ" sz="2400" dirty="0">
                <a:latin typeface="Times New Roman" panose="02020603050405020304" pitchFamily="18" charset="0"/>
                <a:cs typeface="Times New Roman" panose="02020603050405020304" pitchFamily="18" charset="0"/>
              </a:rPr>
              <a:t>.</a:t>
            </a:r>
          </a:p>
        </p:txBody>
      </p:sp>
      <p:sp>
        <p:nvSpPr>
          <p:cNvPr id="2" name="Прямоугольник 1">
            <a:extLst>
              <a:ext uri="{FF2B5EF4-FFF2-40B4-BE49-F238E27FC236}">
                <a16:creationId xmlns:a16="http://schemas.microsoft.com/office/drawing/2014/main" id="{C4DFE08E-2E16-8772-7CE0-17E26141A647}"/>
              </a:ext>
            </a:extLst>
          </p:cNvPr>
          <p:cNvSpPr/>
          <p:nvPr/>
        </p:nvSpPr>
        <p:spPr>
          <a:xfrm>
            <a:off x="2192910" y="347911"/>
            <a:ext cx="7806180" cy="523375"/>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ru-RU" sz="2400" b="1" dirty="0">
                <a:latin typeface="Times New Roman" panose="02020603050405020304" pitchFamily="18" charset="0"/>
                <a:cs typeface="Times New Roman" panose="02020603050405020304" pitchFamily="18" charset="0"/>
              </a:rPr>
              <a:t>КИМ СТРАТЕГИК ФИКР ЮРИТИШИ КЕРАК?</a:t>
            </a:r>
          </a:p>
        </p:txBody>
      </p:sp>
      <p:sp>
        <p:nvSpPr>
          <p:cNvPr id="5" name="Прямоугольник 4">
            <a:extLst>
              <a:ext uri="{FF2B5EF4-FFF2-40B4-BE49-F238E27FC236}">
                <a16:creationId xmlns:a16="http://schemas.microsoft.com/office/drawing/2014/main" id="{5039E1B4-0CD3-6EB0-BC5E-EA977405011B}"/>
              </a:ext>
            </a:extLst>
          </p:cNvPr>
          <p:cNvSpPr/>
          <p:nvPr/>
        </p:nvSpPr>
        <p:spPr>
          <a:xfrm>
            <a:off x="357554" y="1015413"/>
            <a:ext cx="11476892" cy="1812614"/>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indent="539750" algn="ctr"/>
            <a:r>
              <a:rPr lang="uz-Cyrl-UZ" sz="2200" dirty="0">
                <a:latin typeface="Times New Roman" panose="02020603050405020304" pitchFamily="18" charset="0"/>
                <a:cs typeface="Times New Roman" panose="02020603050405020304" pitchFamily="18" charset="0"/>
              </a:rPr>
              <a:t>Бугунги тез ўзгарувчан бизнес муҳитида ташкилотнинг бир қисми бўлган ҳар бир киши стратегик фикрлашни билиши керак. Стратегик фикрлаш жамоа сифатида ҳам, индивидуал равишда ҳам амалга оширилганда самарали бўлиши мумкин. Гуруҳларда сиз ҳар хил турдаги масалалар бўйича бошқа одамларнинг нуқтаи назарини ўрганишингиз мумкин - бугунги қийин бизнес ландшафтида муҳим ва ҳал қилувчи фойда. </a:t>
            </a:r>
            <a:endParaRPr lang="en-US" sz="2200" dirty="0">
              <a:latin typeface="Times New Roman" panose="02020603050405020304" pitchFamily="18" charset="0"/>
              <a:cs typeface="Times New Roman" panose="02020603050405020304" pitchFamily="18" charset="0"/>
            </a:endParaRPr>
          </a:p>
        </p:txBody>
      </p:sp>
      <p:sp>
        <p:nvSpPr>
          <p:cNvPr id="6" name="Прямоугольник 5">
            <a:extLst>
              <a:ext uri="{FF2B5EF4-FFF2-40B4-BE49-F238E27FC236}">
                <a16:creationId xmlns:a16="http://schemas.microsoft.com/office/drawing/2014/main" id="{7700EA87-5FCC-6153-E270-A08760842908}"/>
              </a:ext>
            </a:extLst>
          </p:cNvPr>
          <p:cNvSpPr/>
          <p:nvPr/>
        </p:nvSpPr>
        <p:spPr>
          <a:xfrm>
            <a:off x="357554" y="2972154"/>
            <a:ext cx="8629496" cy="3540369"/>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indent="539750" algn="just"/>
            <a:r>
              <a:rPr lang="uz-Cyrl-UZ" sz="2200" dirty="0">
                <a:latin typeface="Times New Roman" panose="02020603050405020304" pitchFamily="18" charset="0"/>
                <a:cs typeface="Times New Roman" panose="02020603050405020304" pitchFamily="18" charset="0"/>
              </a:rPr>
              <a:t>Мисол учун, ташкилотингизнинг ҳар бир аъзоси компания қандай ишлаши ҳақида ўзига хос, индивидуал ва ўзига хос нуқтаи назарга эга. Компаниянинг турли қисмларидаги одамлар билан қандай муносабатда бўлишлари ҳақида саволлар бериш ва баҳолаш орқали сиз ҳаракатларингиз уларга ва уларнинг ишига қандай таъсир қилиши мумкинлигини яхшироқ тушунасиз. Бошқа жамоа аъзолари билан ҳамкорлик қилиш орқали сиз кичик туюлган қарорларнинг мураккаб оқибатлари ҳақида кўпроқ маълумотга эга бўласиз. Айнан мана шу тушунчалар сизга янада стратегик ва пухтароқ танлов қилишга ёрдам беради.</a:t>
            </a:r>
          </a:p>
        </p:txBody>
      </p:sp>
    </p:spTree>
    <p:extLst>
      <p:ext uri="{BB962C8B-B14F-4D97-AF65-F5344CB8AC3E}">
        <p14:creationId xmlns:p14="http://schemas.microsoft.com/office/powerpoint/2010/main" val="11048529"/>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9E8E5E2-9C50-8B29-68C6-B038E5D9AA17}"/>
              </a:ext>
            </a:extLst>
          </p:cNvPr>
          <p:cNvSpPr txBox="1"/>
          <p:nvPr/>
        </p:nvSpPr>
        <p:spPr>
          <a:xfrm>
            <a:off x="0" y="2782669"/>
            <a:ext cx="12192000" cy="646331"/>
          </a:xfrm>
          <a:prstGeom prst="rect">
            <a:avLst/>
          </a:prstGeom>
          <a:noFill/>
        </p:spPr>
        <p:txBody>
          <a:bodyPr wrap="square">
            <a:spAutoFit/>
          </a:bodyPr>
          <a:lstStyle/>
          <a:p>
            <a:pPr algn="ctr"/>
            <a:r>
              <a:rPr lang="ru-RU" sz="3600" b="1" dirty="0">
                <a:latin typeface="Times New Roman" panose="02020603050405020304" pitchFamily="18" charset="0"/>
                <a:cs typeface="Times New Roman" panose="02020603050405020304" pitchFamily="18" charset="0"/>
              </a:rPr>
              <a:t>СТРАТЕГИЯ ҚАНДАЙ ЯРАТИЛАДИ</a:t>
            </a:r>
            <a:endParaRPr lang="en-US" sz="3600" dirty="0"/>
          </a:p>
        </p:txBody>
      </p:sp>
    </p:spTree>
    <p:extLst>
      <p:ext uri="{BB962C8B-B14F-4D97-AF65-F5344CB8AC3E}">
        <p14:creationId xmlns:p14="http://schemas.microsoft.com/office/powerpoint/2010/main" val="2862555384"/>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3">
            <a:extLst>
              <a:ext uri="{FF2B5EF4-FFF2-40B4-BE49-F238E27FC236}">
                <a16:creationId xmlns:a16="http://schemas.microsoft.com/office/drawing/2014/main" id="{6F4080A7-2FBD-B5CB-713B-4C74863A3107}"/>
              </a:ext>
            </a:extLst>
          </p:cNvPr>
          <p:cNvSpPr/>
          <p:nvPr/>
        </p:nvSpPr>
        <p:spPr>
          <a:xfrm>
            <a:off x="3533188" y="1478558"/>
            <a:ext cx="3364289" cy="1008380"/>
          </a:xfrm>
          <a:custGeom>
            <a:avLst/>
            <a:gdLst/>
            <a:ahLst/>
            <a:cxnLst/>
            <a:rect l="l" t="t" r="r" b="b"/>
            <a:pathLst>
              <a:path w="4032885" h="1008380">
                <a:moveTo>
                  <a:pt x="3864483" y="0"/>
                </a:moveTo>
                <a:lnTo>
                  <a:pt x="168020" y="0"/>
                </a:lnTo>
                <a:lnTo>
                  <a:pt x="123384" y="5998"/>
                </a:lnTo>
                <a:lnTo>
                  <a:pt x="83255" y="22925"/>
                </a:lnTo>
                <a:lnTo>
                  <a:pt x="49244" y="49180"/>
                </a:lnTo>
                <a:lnTo>
                  <a:pt x="22958" y="83161"/>
                </a:lnTo>
                <a:lnTo>
                  <a:pt x="6007" y="123266"/>
                </a:lnTo>
                <a:lnTo>
                  <a:pt x="0" y="167893"/>
                </a:lnTo>
                <a:lnTo>
                  <a:pt x="0" y="839977"/>
                </a:lnTo>
                <a:lnTo>
                  <a:pt x="6007" y="884659"/>
                </a:lnTo>
                <a:lnTo>
                  <a:pt x="22958" y="924799"/>
                </a:lnTo>
                <a:lnTo>
                  <a:pt x="49244" y="958802"/>
                </a:lnTo>
                <a:lnTo>
                  <a:pt x="83255" y="985068"/>
                </a:lnTo>
                <a:lnTo>
                  <a:pt x="123384" y="1002000"/>
                </a:lnTo>
                <a:lnTo>
                  <a:pt x="168020" y="1007999"/>
                </a:lnTo>
                <a:lnTo>
                  <a:pt x="3864483" y="1007999"/>
                </a:lnTo>
                <a:lnTo>
                  <a:pt x="3909164" y="1002000"/>
                </a:lnTo>
                <a:lnTo>
                  <a:pt x="3949304" y="985068"/>
                </a:lnTo>
                <a:lnTo>
                  <a:pt x="3983307" y="958802"/>
                </a:lnTo>
                <a:lnTo>
                  <a:pt x="4009573" y="924799"/>
                </a:lnTo>
                <a:lnTo>
                  <a:pt x="4026505" y="884659"/>
                </a:lnTo>
                <a:lnTo>
                  <a:pt x="4032504" y="839977"/>
                </a:lnTo>
                <a:lnTo>
                  <a:pt x="4032504" y="167893"/>
                </a:lnTo>
                <a:lnTo>
                  <a:pt x="4026505" y="123266"/>
                </a:lnTo>
                <a:lnTo>
                  <a:pt x="4009573" y="83161"/>
                </a:lnTo>
                <a:lnTo>
                  <a:pt x="3983307" y="49180"/>
                </a:lnTo>
                <a:lnTo>
                  <a:pt x="3949304" y="22925"/>
                </a:lnTo>
                <a:lnTo>
                  <a:pt x="3909164" y="5998"/>
                </a:lnTo>
                <a:lnTo>
                  <a:pt x="3864483" y="0"/>
                </a:lnTo>
                <a:close/>
              </a:path>
            </a:pathLst>
          </a:custGeom>
          <a:solidFill>
            <a:srgbClr val="0070C0"/>
          </a:solidFill>
        </p:spPr>
        <p:txBody>
          <a:bodyPr wrap="square" lIns="0" tIns="0" rIns="0" bIns="0" rtlCol="0"/>
          <a:lstStyle/>
          <a:p>
            <a:endParaRPr/>
          </a:p>
        </p:txBody>
      </p:sp>
      <p:sp>
        <p:nvSpPr>
          <p:cNvPr id="3" name="object 5">
            <a:extLst>
              <a:ext uri="{FF2B5EF4-FFF2-40B4-BE49-F238E27FC236}">
                <a16:creationId xmlns:a16="http://schemas.microsoft.com/office/drawing/2014/main" id="{97A1B433-AF88-0C8C-6F9A-387A2090264F}"/>
              </a:ext>
            </a:extLst>
          </p:cNvPr>
          <p:cNvSpPr txBox="1"/>
          <p:nvPr/>
        </p:nvSpPr>
        <p:spPr>
          <a:xfrm>
            <a:off x="3533188" y="1585793"/>
            <a:ext cx="3364289" cy="750847"/>
          </a:xfrm>
          <a:prstGeom prst="rect">
            <a:avLst/>
          </a:prstGeom>
        </p:spPr>
        <p:txBody>
          <a:bodyPr vert="horz" wrap="square" lIns="0" tIns="12065" rIns="0" bIns="0" rtlCol="0">
            <a:spAutoFit/>
          </a:bodyPr>
          <a:lstStyle/>
          <a:p>
            <a:pPr marL="12700" algn="ctr">
              <a:lnSpc>
                <a:spcPct val="100000"/>
              </a:lnSpc>
              <a:spcBef>
                <a:spcPts val="95"/>
              </a:spcBef>
            </a:pPr>
            <a:r>
              <a:rPr lang="uz-Cyrl-UZ" sz="2400" b="1" spc="-10" dirty="0">
                <a:solidFill>
                  <a:srgbClr val="FFFFFF"/>
                </a:solidFill>
                <a:latin typeface="Times New Roman" panose="02020603050405020304" pitchFamily="18" charset="0"/>
                <a:cs typeface="Times New Roman" panose="02020603050405020304" pitchFamily="18" charset="0"/>
              </a:rPr>
              <a:t>Стратегик бошқарув (менежмент)</a:t>
            </a:r>
            <a:endParaRPr lang="uz-Cyrl-UZ" sz="2400" dirty="0">
              <a:latin typeface="Times New Roman" panose="02020603050405020304" pitchFamily="18" charset="0"/>
              <a:cs typeface="Times New Roman" panose="02020603050405020304" pitchFamily="18" charset="0"/>
            </a:endParaRPr>
          </a:p>
        </p:txBody>
      </p:sp>
      <p:sp>
        <p:nvSpPr>
          <p:cNvPr id="4" name="object 6">
            <a:extLst>
              <a:ext uri="{FF2B5EF4-FFF2-40B4-BE49-F238E27FC236}">
                <a16:creationId xmlns:a16="http://schemas.microsoft.com/office/drawing/2014/main" id="{9E615094-C5AF-FB1A-8A62-28D68192F59E}"/>
              </a:ext>
            </a:extLst>
          </p:cNvPr>
          <p:cNvSpPr/>
          <p:nvPr/>
        </p:nvSpPr>
        <p:spPr>
          <a:xfrm>
            <a:off x="3533189" y="3177885"/>
            <a:ext cx="3364288" cy="1008380"/>
          </a:xfrm>
          <a:custGeom>
            <a:avLst/>
            <a:gdLst/>
            <a:ahLst/>
            <a:cxnLst/>
            <a:rect l="l" t="t" r="r" b="b"/>
            <a:pathLst>
              <a:path w="4032885" h="1008379">
                <a:moveTo>
                  <a:pt x="3864483" y="0"/>
                </a:moveTo>
                <a:lnTo>
                  <a:pt x="168020" y="0"/>
                </a:lnTo>
                <a:lnTo>
                  <a:pt x="123384" y="6007"/>
                </a:lnTo>
                <a:lnTo>
                  <a:pt x="83255" y="22958"/>
                </a:lnTo>
                <a:lnTo>
                  <a:pt x="49244" y="49244"/>
                </a:lnTo>
                <a:lnTo>
                  <a:pt x="22958" y="83255"/>
                </a:lnTo>
                <a:lnTo>
                  <a:pt x="6007" y="123384"/>
                </a:lnTo>
                <a:lnTo>
                  <a:pt x="0" y="168021"/>
                </a:lnTo>
                <a:lnTo>
                  <a:pt x="0" y="840104"/>
                </a:lnTo>
                <a:lnTo>
                  <a:pt x="6007" y="884786"/>
                </a:lnTo>
                <a:lnTo>
                  <a:pt x="22958" y="924926"/>
                </a:lnTo>
                <a:lnTo>
                  <a:pt x="49244" y="958929"/>
                </a:lnTo>
                <a:lnTo>
                  <a:pt x="83255" y="985195"/>
                </a:lnTo>
                <a:lnTo>
                  <a:pt x="123384" y="1002127"/>
                </a:lnTo>
                <a:lnTo>
                  <a:pt x="168020" y="1008126"/>
                </a:lnTo>
                <a:lnTo>
                  <a:pt x="3864483" y="1008126"/>
                </a:lnTo>
                <a:lnTo>
                  <a:pt x="3909164" y="1002127"/>
                </a:lnTo>
                <a:lnTo>
                  <a:pt x="3949304" y="985195"/>
                </a:lnTo>
                <a:lnTo>
                  <a:pt x="3983307" y="958929"/>
                </a:lnTo>
                <a:lnTo>
                  <a:pt x="4009573" y="924926"/>
                </a:lnTo>
                <a:lnTo>
                  <a:pt x="4026505" y="884786"/>
                </a:lnTo>
                <a:lnTo>
                  <a:pt x="4032504" y="840104"/>
                </a:lnTo>
                <a:lnTo>
                  <a:pt x="4032504" y="168021"/>
                </a:lnTo>
                <a:lnTo>
                  <a:pt x="4026505" y="123384"/>
                </a:lnTo>
                <a:lnTo>
                  <a:pt x="4009573" y="83255"/>
                </a:lnTo>
                <a:lnTo>
                  <a:pt x="3983307" y="49244"/>
                </a:lnTo>
                <a:lnTo>
                  <a:pt x="3949304" y="22958"/>
                </a:lnTo>
                <a:lnTo>
                  <a:pt x="3909164" y="6007"/>
                </a:lnTo>
                <a:lnTo>
                  <a:pt x="3864483" y="0"/>
                </a:lnTo>
                <a:close/>
              </a:path>
            </a:pathLst>
          </a:custGeom>
          <a:solidFill>
            <a:srgbClr val="0070C0"/>
          </a:solidFill>
        </p:spPr>
        <p:txBody>
          <a:bodyPr wrap="square" lIns="0" tIns="0" rIns="0" bIns="0" rtlCol="0"/>
          <a:lstStyle/>
          <a:p>
            <a:endParaRPr/>
          </a:p>
        </p:txBody>
      </p:sp>
      <p:sp>
        <p:nvSpPr>
          <p:cNvPr id="5" name="object 8">
            <a:extLst>
              <a:ext uri="{FF2B5EF4-FFF2-40B4-BE49-F238E27FC236}">
                <a16:creationId xmlns:a16="http://schemas.microsoft.com/office/drawing/2014/main" id="{1E658138-B01D-B20D-90D2-632610CE32D3}"/>
              </a:ext>
            </a:extLst>
          </p:cNvPr>
          <p:cNvSpPr txBox="1"/>
          <p:nvPr/>
        </p:nvSpPr>
        <p:spPr>
          <a:xfrm>
            <a:off x="3424632" y="3459214"/>
            <a:ext cx="3581402" cy="381515"/>
          </a:xfrm>
          <a:prstGeom prst="rect">
            <a:avLst/>
          </a:prstGeom>
        </p:spPr>
        <p:txBody>
          <a:bodyPr vert="horz" wrap="square" lIns="0" tIns="12065" rIns="0" bIns="0" rtlCol="0">
            <a:spAutoFit/>
          </a:bodyPr>
          <a:lstStyle/>
          <a:p>
            <a:pPr marL="12700" algn="ctr">
              <a:lnSpc>
                <a:spcPct val="100000"/>
              </a:lnSpc>
              <a:spcBef>
                <a:spcPts val="95"/>
              </a:spcBef>
            </a:pPr>
            <a:r>
              <a:rPr lang="uz-Cyrl-UZ" sz="2400" b="1" spc="-15" dirty="0">
                <a:solidFill>
                  <a:srgbClr val="FFFFFF"/>
                </a:solidFill>
                <a:latin typeface="Times New Roman" panose="02020603050405020304" pitchFamily="18" charset="0"/>
                <a:cs typeface="Times New Roman" panose="02020603050405020304" pitchFamily="18" charset="0"/>
              </a:rPr>
              <a:t>Тактик бошқарув</a:t>
            </a:r>
            <a:endParaRPr sz="2400" dirty="0">
              <a:latin typeface="Times New Roman" panose="02020603050405020304" pitchFamily="18" charset="0"/>
              <a:cs typeface="Times New Roman" panose="02020603050405020304" pitchFamily="18" charset="0"/>
            </a:endParaRPr>
          </a:p>
        </p:txBody>
      </p:sp>
      <p:sp>
        <p:nvSpPr>
          <p:cNvPr id="6" name="object 9">
            <a:extLst>
              <a:ext uri="{FF2B5EF4-FFF2-40B4-BE49-F238E27FC236}">
                <a16:creationId xmlns:a16="http://schemas.microsoft.com/office/drawing/2014/main" id="{673070FA-7894-E4E0-E203-1F341A21EAA5}"/>
              </a:ext>
            </a:extLst>
          </p:cNvPr>
          <p:cNvSpPr/>
          <p:nvPr/>
        </p:nvSpPr>
        <p:spPr>
          <a:xfrm>
            <a:off x="3533189" y="4653800"/>
            <a:ext cx="2281457" cy="1549306"/>
          </a:xfrm>
          <a:custGeom>
            <a:avLst/>
            <a:gdLst/>
            <a:ahLst/>
            <a:cxnLst/>
            <a:rect l="l" t="t" r="r" b="b"/>
            <a:pathLst>
              <a:path w="4032885" h="1008379">
                <a:moveTo>
                  <a:pt x="3864483" y="0"/>
                </a:moveTo>
                <a:lnTo>
                  <a:pt x="168020" y="0"/>
                </a:lnTo>
                <a:lnTo>
                  <a:pt x="123384" y="6007"/>
                </a:lnTo>
                <a:lnTo>
                  <a:pt x="83255" y="22958"/>
                </a:lnTo>
                <a:lnTo>
                  <a:pt x="49244" y="49244"/>
                </a:lnTo>
                <a:lnTo>
                  <a:pt x="22958" y="83255"/>
                </a:lnTo>
                <a:lnTo>
                  <a:pt x="6007" y="123384"/>
                </a:lnTo>
                <a:lnTo>
                  <a:pt x="0" y="168021"/>
                </a:lnTo>
                <a:lnTo>
                  <a:pt x="0" y="840105"/>
                </a:lnTo>
                <a:lnTo>
                  <a:pt x="6007" y="884741"/>
                </a:lnTo>
                <a:lnTo>
                  <a:pt x="22958" y="924870"/>
                </a:lnTo>
                <a:lnTo>
                  <a:pt x="49244" y="958881"/>
                </a:lnTo>
                <a:lnTo>
                  <a:pt x="83255" y="985167"/>
                </a:lnTo>
                <a:lnTo>
                  <a:pt x="123384" y="1002118"/>
                </a:lnTo>
                <a:lnTo>
                  <a:pt x="168020" y="1008126"/>
                </a:lnTo>
                <a:lnTo>
                  <a:pt x="3864483" y="1008126"/>
                </a:lnTo>
                <a:lnTo>
                  <a:pt x="3909164" y="1002118"/>
                </a:lnTo>
                <a:lnTo>
                  <a:pt x="3949304" y="985167"/>
                </a:lnTo>
                <a:lnTo>
                  <a:pt x="3983307" y="958881"/>
                </a:lnTo>
                <a:lnTo>
                  <a:pt x="4009573" y="924870"/>
                </a:lnTo>
                <a:lnTo>
                  <a:pt x="4026505" y="884741"/>
                </a:lnTo>
                <a:lnTo>
                  <a:pt x="4032504" y="840105"/>
                </a:lnTo>
                <a:lnTo>
                  <a:pt x="4032504" y="168021"/>
                </a:lnTo>
                <a:lnTo>
                  <a:pt x="4026505" y="123384"/>
                </a:lnTo>
                <a:lnTo>
                  <a:pt x="4009573" y="83255"/>
                </a:lnTo>
                <a:lnTo>
                  <a:pt x="3983307" y="49244"/>
                </a:lnTo>
                <a:lnTo>
                  <a:pt x="3949304" y="22958"/>
                </a:lnTo>
                <a:lnTo>
                  <a:pt x="3909164" y="6007"/>
                </a:lnTo>
                <a:lnTo>
                  <a:pt x="3864483" y="0"/>
                </a:lnTo>
                <a:close/>
              </a:path>
            </a:pathLst>
          </a:custGeom>
          <a:solidFill>
            <a:srgbClr val="0070C0"/>
          </a:solidFill>
        </p:spPr>
        <p:txBody>
          <a:bodyPr wrap="square" lIns="0" tIns="0" rIns="0" bIns="0" rtlCol="0"/>
          <a:lstStyle/>
          <a:p>
            <a:endParaRPr/>
          </a:p>
        </p:txBody>
      </p:sp>
      <p:sp>
        <p:nvSpPr>
          <p:cNvPr id="7" name="object 10">
            <a:extLst>
              <a:ext uri="{FF2B5EF4-FFF2-40B4-BE49-F238E27FC236}">
                <a16:creationId xmlns:a16="http://schemas.microsoft.com/office/drawing/2014/main" id="{20CCB674-33FC-9146-35BF-CD2CE15E60C7}"/>
              </a:ext>
            </a:extLst>
          </p:cNvPr>
          <p:cNvSpPr txBox="1"/>
          <p:nvPr/>
        </p:nvSpPr>
        <p:spPr>
          <a:xfrm>
            <a:off x="3533189" y="4876661"/>
            <a:ext cx="2281457" cy="1120178"/>
          </a:xfrm>
          <a:prstGeom prst="rect">
            <a:avLst/>
          </a:prstGeom>
        </p:spPr>
        <p:txBody>
          <a:bodyPr vert="horz" wrap="square" lIns="0" tIns="12065" rIns="0" bIns="0" rtlCol="0">
            <a:spAutoFit/>
          </a:bodyPr>
          <a:lstStyle/>
          <a:p>
            <a:pPr marL="12700" algn="ctr">
              <a:lnSpc>
                <a:spcPct val="100000"/>
              </a:lnSpc>
              <a:spcBef>
                <a:spcPts val="95"/>
              </a:spcBef>
            </a:pPr>
            <a:r>
              <a:rPr lang="uz-Cyrl-UZ" sz="2400" b="1" spc="-10" dirty="0">
                <a:solidFill>
                  <a:srgbClr val="FFFFFF"/>
                </a:solidFill>
                <a:latin typeface="Times New Roman" panose="02020603050405020304" pitchFamily="18" charset="0"/>
                <a:cs typeface="Times New Roman" panose="02020603050405020304" pitchFamily="18" charset="0"/>
              </a:rPr>
              <a:t>Оператив бошқарув (менежмент)</a:t>
            </a:r>
            <a:endParaRPr sz="2400" dirty="0">
              <a:latin typeface="Times New Roman" panose="02020603050405020304" pitchFamily="18" charset="0"/>
              <a:cs typeface="Times New Roman" panose="02020603050405020304" pitchFamily="18" charset="0"/>
            </a:endParaRPr>
          </a:p>
        </p:txBody>
      </p:sp>
      <p:sp>
        <p:nvSpPr>
          <p:cNvPr id="8" name="object 11">
            <a:extLst>
              <a:ext uri="{FF2B5EF4-FFF2-40B4-BE49-F238E27FC236}">
                <a16:creationId xmlns:a16="http://schemas.microsoft.com/office/drawing/2014/main" id="{099556EF-499E-5E92-68DC-8A58954643AD}"/>
              </a:ext>
            </a:extLst>
          </p:cNvPr>
          <p:cNvSpPr/>
          <p:nvPr/>
        </p:nvSpPr>
        <p:spPr>
          <a:xfrm>
            <a:off x="622903" y="1478558"/>
            <a:ext cx="2398970" cy="1008380"/>
          </a:xfrm>
          <a:custGeom>
            <a:avLst/>
            <a:gdLst/>
            <a:ahLst/>
            <a:cxnLst/>
            <a:rect l="l" t="t" r="r" b="b"/>
            <a:pathLst>
              <a:path w="1368425" h="1008380">
                <a:moveTo>
                  <a:pt x="1200086" y="0"/>
                </a:moveTo>
                <a:lnTo>
                  <a:pt x="168008" y="0"/>
                </a:lnTo>
                <a:lnTo>
                  <a:pt x="123345" y="5998"/>
                </a:lnTo>
                <a:lnTo>
                  <a:pt x="83212" y="22930"/>
                </a:lnTo>
                <a:lnTo>
                  <a:pt x="49209" y="49196"/>
                </a:lnTo>
                <a:lnTo>
                  <a:pt x="22938" y="83199"/>
                </a:lnTo>
                <a:lnTo>
                  <a:pt x="6001" y="123339"/>
                </a:lnTo>
                <a:lnTo>
                  <a:pt x="0" y="168020"/>
                </a:lnTo>
                <a:lnTo>
                  <a:pt x="0" y="840104"/>
                </a:lnTo>
                <a:lnTo>
                  <a:pt x="6001" y="884741"/>
                </a:lnTo>
                <a:lnTo>
                  <a:pt x="22938" y="924870"/>
                </a:lnTo>
                <a:lnTo>
                  <a:pt x="49209" y="958881"/>
                </a:lnTo>
                <a:lnTo>
                  <a:pt x="83212" y="985167"/>
                </a:lnTo>
                <a:lnTo>
                  <a:pt x="123345" y="1002118"/>
                </a:lnTo>
                <a:lnTo>
                  <a:pt x="168008" y="1008126"/>
                </a:lnTo>
                <a:lnTo>
                  <a:pt x="1200086" y="1008126"/>
                </a:lnTo>
                <a:lnTo>
                  <a:pt x="1244767" y="1002118"/>
                </a:lnTo>
                <a:lnTo>
                  <a:pt x="1284908" y="985167"/>
                </a:lnTo>
                <a:lnTo>
                  <a:pt x="1318910" y="958881"/>
                </a:lnTo>
                <a:lnTo>
                  <a:pt x="1345176" y="924870"/>
                </a:lnTo>
                <a:lnTo>
                  <a:pt x="1362108" y="884741"/>
                </a:lnTo>
                <a:lnTo>
                  <a:pt x="1368107" y="840104"/>
                </a:lnTo>
                <a:lnTo>
                  <a:pt x="1368107" y="168020"/>
                </a:lnTo>
                <a:lnTo>
                  <a:pt x="1362108" y="123339"/>
                </a:lnTo>
                <a:lnTo>
                  <a:pt x="1345176" y="83199"/>
                </a:lnTo>
                <a:lnTo>
                  <a:pt x="1318910" y="49196"/>
                </a:lnTo>
                <a:lnTo>
                  <a:pt x="1284908" y="22930"/>
                </a:lnTo>
                <a:lnTo>
                  <a:pt x="1244767" y="5998"/>
                </a:lnTo>
                <a:lnTo>
                  <a:pt x="1200086" y="0"/>
                </a:lnTo>
                <a:close/>
              </a:path>
            </a:pathLst>
          </a:custGeom>
          <a:solidFill>
            <a:srgbClr val="FFFFFF"/>
          </a:solidFill>
        </p:spPr>
        <p:txBody>
          <a:bodyPr wrap="square" lIns="0" tIns="0" rIns="0" bIns="0" rtlCol="0"/>
          <a:lstStyle/>
          <a:p>
            <a:endParaRPr/>
          </a:p>
        </p:txBody>
      </p:sp>
      <p:sp>
        <p:nvSpPr>
          <p:cNvPr id="9" name="object 12">
            <a:extLst>
              <a:ext uri="{FF2B5EF4-FFF2-40B4-BE49-F238E27FC236}">
                <a16:creationId xmlns:a16="http://schemas.microsoft.com/office/drawing/2014/main" id="{EFCD13DC-D4D7-8CC9-0F79-01D7FE3DB5AD}"/>
              </a:ext>
            </a:extLst>
          </p:cNvPr>
          <p:cNvSpPr/>
          <p:nvPr/>
        </p:nvSpPr>
        <p:spPr>
          <a:xfrm>
            <a:off x="622903" y="1478558"/>
            <a:ext cx="2398970" cy="1008380"/>
          </a:xfrm>
          <a:custGeom>
            <a:avLst/>
            <a:gdLst/>
            <a:ahLst/>
            <a:cxnLst/>
            <a:rect l="l" t="t" r="r" b="b"/>
            <a:pathLst>
              <a:path w="1368425" h="1008380">
                <a:moveTo>
                  <a:pt x="0" y="168020"/>
                </a:moveTo>
                <a:lnTo>
                  <a:pt x="6001" y="123339"/>
                </a:lnTo>
                <a:lnTo>
                  <a:pt x="22938" y="83199"/>
                </a:lnTo>
                <a:lnTo>
                  <a:pt x="49209" y="49196"/>
                </a:lnTo>
                <a:lnTo>
                  <a:pt x="83212" y="22930"/>
                </a:lnTo>
                <a:lnTo>
                  <a:pt x="123345" y="5998"/>
                </a:lnTo>
                <a:lnTo>
                  <a:pt x="168008" y="0"/>
                </a:lnTo>
                <a:lnTo>
                  <a:pt x="1200086" y="0"/>
                </a:lnTo>
                <a:lnTo>
                  <a:pt x="1244767" y="5998"/>
                </a:lnTo>
                <a:lnTo>
                  <a:pt x="1284908" y="22930"/>
                </a:lnTo>
                <a:lnTo>
                  <a:pt x="1318910" y="49196"/>
                </a:lnTo>
                <a:lnTo>
                  <a:pt x="1345176" y="83199"/>
                </a:lnTo>
                <a:lnTo>
                  <a:pt x="1362108" y="123339"/>
                </a:lnTo>
                <a:lnTo>
                  <a:pt x="1368107" y="168020"/>
                </a:lnTo>
                <a:lnTo>
                  <a:pt x="1368107" y="840104"/>
                </a:lnTo>
                <a:lnTo>
                  <a:pt x="1362108" y="884741"/>
                </a:lnTo>
                <a:lnTo>
                  <a:pt x="1345176" y="924870"/>
                </a:lnTo>
                <a:lnTo>
                  <a:pt x="1318910" y="958881"/>
                </a:lnTo>
                <a:lnTo>
                  <a:pt x="1284908" y="985167"/>
                </a:lnTo>
                <a:lnTo>
                  <a:pt x="1244767" y="1002118"/>
                </a:lnTo>
                <a:lnTo>
                  <a:pt x="1200086" y="1008126"/>
                </a:lnTo>
                <a:lnTo>
                  <a:pt x="168008" y="1008126"/>
                </a:lnTo>
                <a:lnTo>
                  <a:pt x="123345" y="1002118"/>
                </a:lnTo>
                <a:lnTo>
                  <a:pt x="83212" y="985167"/>
                </a:lnTo>
                <a:lnTo>
                  <a:pt x="49209" y="958881"/>
                </a:lnTo>
                <a:lnTo>
                  <a:pt x="22938" y="924870"/>
                </a:lnTo>
                <a:lnTo>
                  <a:pt x="6001" y="884741"/>
                </a:lnTo>
                <a:lnTo>
                  <a:pt x="0" y="840104"/>
                </a:lnTo>
                <a:lnTo>
                  <a:pt x="0" y="168020"/>
                </a:lnTo>
                <a:close/>
              </a:path>
            </a:pathLst>
          </a:custGeom>
          <a:ln w="9525">
            <a:solidFill>
              <a:srgbClr val="002060"/>
            </a:solidFill>
          </a:ln>
        </p:spPr>
        <p:txBody>
          <a:bodyPr wrap="square" lIns="0" tIns="0" rIns="0" bIns="0" rtlCol="0"/>
          <a:lstStyle/>
          <a:p>
            <a:endParaRPr/>
          </a:p>
        </p:txBody>
      </p:sp>
      <p:sp>
        <p:nvSpPr>
          <p:cNvPr id="10" name="object 13">
            <a:extLst>
              <a:ext uri="{FF2B5EF4-FFF2-40B4-BE49-F238E27FC236}">
                <a16:creationId xmlns:a16="http://schemas.microsoft.com/office/drawing/2014/main" id="{D558A404-F173-675D-BEF5-E0DCC83C51F5}"/>
              </a:ext>
            </a:extLst>
          </p:cNvPr>
          <p:cNvSpPr txBox="1"/>
          <p:nvPr/>
        </p:nvSpPr>
        <p:spPr>
          <a:xfrm>
            <a:off x="721306" y="1607324"/>
            <a:ext cx="2279637" cy="750847"/>
          </a:xfrm>
          <a:prstGeom prst="rect">
            <a:avLst/>
          </a:prstGeom>
        </p:spPr>
        <p:txBody>
          <a:bodyPr vert="horz" wrap="square" lIns="0" tIns="12065" rIns="0" bIns="0" rtlCol="0">
            <a:spAutoFit/>
          </a:bodyPr>
          <a:lstStyle/>
          <a:p>
            <a:pPr algn="ctr">
              <a:lnSpc>
                <a:spcPct val="100000"/>
              </a:lnSpc>
              <a:spcBef>
                <a:spcPts val="95"/>
              </a:spcBef>
            </a:pPr>
            <a:r>
              <a:rPr lang="uz-Cyrl-UZ" sz="2400" b="1" dirty="0">
                <a:solidFill>
                  <a:srgbClr val="002060"/>
                </a:solidFill>
                <a:latin typeface="Times New Roman" panose="02020603050405020304" pitchFamily="18" charset="0"/>
                <a:cs typeface="Times New Roman" panose="02020603050405020304" pitchFamily="18" charset="0"/>
              </a:rPr>
              <a:t>3-7 йиллик мақсадлар</a:t>
            </a:r>
            <a:endParaRPr lang="uz-Cyrl-UZ" sz="2400" dirty="0">
              <a:solidFill>
                <a:srgbClr val="002060"/>
              </a:solidFill>
              <a:latin typeface="Times New Roman" panose="02020603050405020304" pitchFamily="18" charset="0"/>
              <a:cs typeface="Times New Roman" panose="02020603050405020304" pitchFamily="18" charset="0"/>
            </a:endParaRPr>
          </a:p>
        </p:txBody>
      </p:sp>
      <p:sp>
        <p:nvSpPr>
          <p:cNvPr id="11" name="object 15">
            <a:extLst>
              <a:ext uri="{FF2B5EF4-FFF2-40B4-BE49-F238E27FC236}">
                <a16:creationId xmlns:a16="http://schemas.microsoft.com/office/drawing/2014/main" id="{E3FC83C0-090B-40F7-44D7-3717A28B631F}"/>
              </a:ext>
            </a:extLst>
          </p:cNvPr>
          <p:cNvSpPr/>
          <p:nvPr/>
        </p:nvSpPr>
        <p:spPr>
          <a:xfrm>
            <a:off x="622903" y="3080185"/>
            <a:ext cx="2437482" cy="1008380"/>
          </a:xfrm>
          <a:custGeom>
            <a:avLst/>
            <a:gdLst/>
            <a:ahLst/>
            <a:cxnLst/>
            <a:rect l="l" t="t" r="r" b="b"/>
            <a:pathLst>
              <a:path w="1368425" h="1008379">
                <a:moveTo>
                  <a:pt x="0" y="168021"/>
                </a:moveTo>
                <a:lnTo>
                  <a:pt x="6001" y="123384"/>
                </a:lnTo>
                <a:lnTo>
                  <a:pt x="22938" y="83255"/>
                </a:lnTo>
                <a:lnTo>
                  <a:pt x="49209" y="49244"/>
                </a:lnTo>
                <a:lnTo>
                  <a:pt x="83212" y="22958"/>
                </a:lnTo>
                <a:lnTo>
                  <a:pt x="123345" y="6007"/>
                </a:lnTo>
                <a:lnTo>
                  <a:pt x="168008" y="0"/>
                </a:lnTo>
                <a:lnTo>
                  <a:pt x="1200086" y="0"/>
                </a:lnTo>
                <a:lnTo>
                  <a:pt x="1244767" y="6007"/>
                </a:lnTo>
                <a:lnTo>
                  <a:pt x="1284908" y="22958"/>
                </a:lnTo>
                <a:lnTo>
                  <a:pt x="1318910" y="49244"/>
                </a:lnTo>
                <a:lnTo>
                  <a:pt x="1345176" y="83255"/>
                </a:lnTo>
                <a:lnTo>
                  <a:pt x="1362108" y="123384"/>
                </a:lnTo>
                <a:lnTo>
                  <a:pt x="1368107" y="168021"/>
                </a:lnTo>
                <a:lnTo>
                  <a:pt x="1368107" y="840104"/>
                </a:lnTo>
                <a:lnTo>
                  <a:pt x="1362108" y="884786"/>
                </a:lnTo>
                <a:lnTo>
                  <a:pt x="1345176" y="924926"/>
                </a:lnTo>
                <a:lnTo>
                  <a:pt x="1318910" y="958929"/>
                </a:lnTo>
                <a:lnTo>
                  <a:pt x="1284908" y="985195"/>
                </a:lnTo>
                <a:lnTo>
                  <a:pt x="1244767" y="1002127"/>
                </a:lnTo>
                <a:lnTo>
                  <a:pt x="1200086" y="1008126"/>
                </a:lnTo>
                <a:lnTo>
                  <a:pt x="168008" y="1008126"/>
                </a:lnTo>
                <a:lnTo>
                  <a:pt x="123345" y="1002127"/>
                </a:lnTo>
                <a:lnTo>
                  <a:pt x="83212" y="985195"/>
                </a:lnTo>
                <a:lnTo>
                  <a:pt x="49209" y="958929"/>
                </a:lnTo>
                <a:lnTo>
                  <a:pt x="22938" y="924926"/>
                </a:lnTo>
                <a:lnTo>
                  <a:pt x="6001" y="884786"/>
                </a:lnTo>
                <a:lnTo>
                  <a:pt x="0" y="840104"/>
                </a:lnTo>
                <a:lnTo>
                  <a:pt x="0" y="168021"/>
                </a:lnTo>
                <a:close/>
              </a:path>
            </a:pathLst>
          </a:custGeom>
          <a:ln w="9525">
            <a:solidFill>
              <a:srgbClr val="002060"/>
            </a:solidFill>
          </a:ln>
        </p:spPr>
        <p:txBody>
          <a:bodyPr wrap="square" lIns="0" tIns="0" rIns="0" bIns="0" rtlCol="0"/>
          <a:lstStyle/>
          <a:p>
            <a:endParaRPr/>
          </a:p>
        </p:txBody>
      </p:sp>
      <p:sp>
        <p:nvSpPr>
          <p:cNvPr id="12" name="object 17">
            <a:extLst>
              <a:ext uri="{FF2B5EF4-FFF2-40B4-BE49-F238E27FC236}">
                <a16:creationId xmlns:a16="http://schemas.microsoft.com/office/drawing/2014/main" id="{A10BDE42-64B9-2797-44BC-2AA4D29C2D1D}"/>
              </a:ext>
            </a:extLst>
          </p:cNvPr>
          <p:cNvSpPr/>
          <p:nvPr/>
        </p:nvSpPr>
        <p:spPr>
          <a:xfrm>
            <a:off x="622903" y="4651247"/>
            <a:ext cx="2437482" cy="1201674"/>
          </a:xfrm>
          <a:custGeom>
            <a:avLst/>
            <a:gdLst/>
            <a:ahLst/>
            <a:cxnLst/>
            <a:rect l="l" t="t" r="r" b="b"/>
            <a:pathLst>
              <a:path w="1368425" h="1008379">
                <a:moveTo>
                  <a:pt x="0" y="168021"/>
                </a:moveTo>
                <a:lnTo>
                  <a:pt x="6001" y="123384"/>
                </a:lnTo>
                <a:lnTo>
                  <a:pt x="22938" y="83255"/>
                </a:lnTo>
                <a:lnTo>
                  <a:pt x="49209" y="49244"/>
                </a:lnTo>
                <a:lnTo>
                  <a:pt x="83212" y="22958"/>
                </a:lnTo>
                <a:lnTo>
                  <a:pt x="123345" y="6007"/>
                </a:lnTo>
                <a:lnTo>
                  <a:pt x="168008" y="0"/>
                </a:lnTo>
                <a:lnTo>
                  <a:pt x="1200086" y="0"/>
                </a:lnTo>
                <a:lnTo>
                  <a:pt x="1244767" y="6007"/>
                </a:lnTo>
                <a:lnTo>
                  <a:pt x="1284908" y="22958"/>
                </a:lnTo>
                <a:lnTo>
                  <a:pt x="1318910" y="49244"/>
                </a:lnTo>
                <a:lnTo>
                  <a:pt x="1345176" y="83255"/>
                </a:lnTo>
                <a:lnTo>
                  <a:pt x="1362108" y="123384"/>
                </a:lnTo>
                <a:lnTo>
                  <a:pt x="1368107" y="168021"/>
                </a:lnTo>
                <a:lnTo>
                  <a:pt x="1368107" y="840105"/>
                </a:lnTo>
                <a:lnTo>
                  <a:pt x="1362108" y="884741"/>
                </a:lnTo>
                <a:lnTo>
                  <a:pt x="1345176" y="924870"/>
                </a:lnTo>
                <a:lnTo>
                  <a:pt x="1318910" y="958881"/>
                </a:lnTo>
                <a:lnTo>
                  <a:pt x="1284908" y="985167"/>
                </a:lnTo>
                <a:lnTo>
                  <a:pt x="1244767" y="1002118"/>
                </a:lnTo>
                <a:lnTo>
                  <a:pt x="1200086" y="1008126"/>
                </a:lnTo>
                <a:lnTo>
                  <a:pt x="168008" y="1008126"/>
                </a:lnTo>
                <a:lnTo>
                  <a:pt x="123345" y="1002118"/>
                </a:lnTo>
                <a:lnTo>
                  <a:pt x="83212" y="985167"/>
                </a:lnTo>
                <a:lnTo>
                  <a:pt x="49209" y="958881"/>
                </a:lnTo>
                <a:lnTo>
                  <a:pt x="22938" y="924870"/>
                </a:lnTo>
                <a:lnTo>
                  <a:pt x="6001" y="884741"/>
                </a:lnTo>
                <a:lnTo>
                  <a:pt x="0" y="840105"/>
                </a:lnTo>
                <a:lnTo>
                  <a:pt x="0" y="168021"/>
                </a:lnTo>
                <a:close/>
              </a:path>
            </a:pathLst>
          </a:custGeom>
          <a:ln w="9524">
            <a:solidFill>
              <a:srgbClr val="002060"/>
            </a:solidFill>
          </a:ln>
        </p:spPr>
        <p:txBody>
          <a:bodyPr wrap="square" lIns="0" tIns="0" rIns="0" bIns="0" rtlCol="0"/>
          <a:lstStyle/>
          <a:p>
            <a:endParaRPr/>
          </a:p>
        </p:txBody>
      </p:sp>
      <p:sp>
        <p:nvSpPr>
          <p:cNvPr id="13" name="object 18">
            <a:extLst>
              <a:ext uri="{FF2B5EF4-FFF2-40B4-BE49-F238E27FC236}">
                <a16:creationId xmlns:a16="http://schemas.microsoft.com/office/drawing/2014/main" id="{08812BAC-52E8-3A3F-78CA-9295D1AD15A6}"/>
              </a:ext>
            </a:extLst>
          </p:cNvPr>
          <p:cNvSpPr txBox="1"/>
          <p:nvPr/>
        </p:nvSpPr>
        <p:spPr>
          <a:xfrm>
            <a:off x="661866" y="4749983"/>
            <a:ext cx="2398519" cy="1027845"/>
          </a:xfrm>
          <a:prstGeom prst="rect">
            <a:avLst/>
          </a:prstGeom>
        </p:spPr>
        <p:txBody>
          <a:bodyPr vert="horz" wrap="square" lIns="0" tIns="12065" rIns="0" bIns="0" rtlCol="0">
            <a:spAutoFit/>
          </a:bodyPr>
          <a:lstStyle/>
          <a:p>
            <a:pPr marR="5080" indent="12700" algn="ctr">
              <a:lnSpc>
                <a:spcPct val="100000"/>
              </a:lnSpc>
              <a:spcBef>
                <a:spcPts val="95"/>
              </a:spcBef>
            </a:pPr>
            <a:r>
              <a:rPr lang="uz-Cyrl-UZ" sz="2200" b="1" spc="-15" dirty="0">
                <a:solidFill>
                  <a:srgbClr val="002060"/>
                </a:solidFill>
                <a:latin typeface="Times New Roman" panose="02020603050405020304" pitchFamily="18" charset="0"/>
                <a:cs typeface="Times New Roman" panose="02020603050405020304" pitchFamily="18" charset="0"/>
              </a:rPr>
              <a:t>1 кунликдан 1 ойликгача бўлган вазифалар</a:t>
            </a:r>
            <a:endParaRPr sz="2200" dirty="0">
              <a:solidFill>
                <a:srgbClr val="002060"/>
              </a:solidFill>
              <a:latin typeface="Times New Roman" panose="02020603050405020304" pitchFamily="18" charset="0"/>
              <a:cs typeface="Times New Roman" panose="02020603050405020304" pitchFamily="18" charset="0"/>
            </a:endParaRPr>
          </a:p>
        </p:txBody>
      </p:sp>
      <p:sp>
        <p:nvSpPr>
          <p:cNvPr id="14" name="object 20">
            <a:extLst>
              <a:ext uri="{FF2B5EF4-FFF2-40B4-BE49-F238E27FC236}">
                <a16:creationId xmlns:a16="http://schemas.microsoft.com/office/drawing/2014/main" id="{E9AFAD01-83ED-F4D6-6B20-B67F0A5C7273}"/>
              </a:ext>
            </a:extLst>
          </p:cNvPr>
          <p:cNvSpPr/>
          <p:nvPr/>
        </p:nvSpPr>
        <p:spPr>
          <a:xfrm>
            <a:off x="7370283" y="1149883"/>
            <a:ext cx="4472849" cy="1553246"/>
          </a:xfrm>
          <a:custGeom>
            <a:avLst/>
            <a:gdLst/>
            <a:ahLst/>
            <a:cxnLst/>
            <a:rect l="l" t="t" r="r" b="b"/>
            <a:pathLst>
              <a:path w="2952750" h="1008380">
                <a:moveTo>
                  <a:pt x="0" y="168020"/>
                </a:moveTo>
                <a:lnTo>
                  <a:pt x="5998" y="123339"/>
                </a:lnTo>
                <a:lnTo>
                  <a:pt x="22930" y="83199"/>
                </a:lnTo>
                <a:lnTo>
                  <a:pt x="49196" y="49196"/>
                </a:lnTo>
                <a:lnTo>
                  <a:pt x="83199" y="22930"/>
                </a:lnTo>
                <a:lnTo>
                  <a:pt x="123339" y="5998"/>
                </a:lnTo>
                <a:lnTo>
                  <a:pt x="168021" y="0"/>
                </a:lnTo>
                <a:lnTo>
                  <a:pt x="2784348" y="0"/>
                </a:lnTo>
                <a:lnTo>
                  <a:pt x="2828984" y="5998"/>
                </a:lnTo>
                <a:lnTo>
                  <a:pt x="2869113" y="22930"/>
                </a:lnTo>
                <a:lnTo>
                  <a:pt x="2903124" y="49196"/>
                </a:lnTo>
                <a:lnTo>
                  <a:pt x="2929410" y="83199"/>
                </a:lnTo>
                <a:lnTo>
                  <a:pt x="2946361" y="123339"/>
                </a:lnTo>
                <a:lnTo>
                  <a:pt x="2952369" y="168020"/>
                </a:lnTo>
                <a:lnTo>
                  <a:pt x="2952369" y="840104"/>
                </a:lnTo>
                <a:lnTo>
                  <a:pt x="2946361" y="884741"/>
                </a:lnTo>
                <a:lnTo>
                  <a:pt x="2929410" y="924870"/>
                </a:lnTo>
                <a:lnTo>
                  <a:pt x="2903124" y="958881"/>
                </a:lnTo>
                <a:lnTo>
                  <a:pt x="2869113" y="985167"/>
                </a:lnTo>
                <a:lnTo>
                  <a:pt x="2828984" y="1002118"/>
                </a:lnTo>
                <a:lnTo>
                  <a:pt x="2784348" y="1008126"/>
                </a:lnTo>
                <a:lnTo>
                  <a:pt x="168021" y="1008126"/>
                </a:lnTo>
                <a:lnTo>
                  <a:pt x="123339" y="1002118"/>
                </a:lnTo>
                <a:lnTo>
                  <a:pt x="83199" y="985167"/>
                </a:lnTo>
                <a:lnTo>
                  <a:pt x="49196" y="958881"/>
                </a:lnTo>
                <a:lnTo>
                  <a:pt x="22930" y="924870"/>
                </a:lnTo>
                <a:lnTo>
                  <a:pt x="5998" y="884741"/>
                </a:lnTo>
                <a:lnTo>
                  <a:pt x="0" y="840104"/>
                </a:lnTo>
                <a:lnTo>
                  <a:pt x="0" y="168020"/>
                </a:lnTo>
                <a:close/>
              </a:path>
            </a:pathLst>
          </a:custGeom>
          <a:ln w="9525">
            <a:solidFill>
              <a:srgbClr val="002060"/>
            </a:solidFill>
          </a:ln>
        </p:spPr>
        <p:txBody>
          <a:bodyPr wrap="square" lIns="0" tIns="0" rIns="0" bIns="0" rtlCol="0"/>
          <a:lstStyle/>
          <a:p>
            <a:endParaRPr/>
          </a:p>
        </p:txBody>
      </p:sp>
      <p:sp>
        <p:nvSpPr>
          <p:cNvPr id="15" name="object 21">
            <a:extLst>
              <a:ext uri="{FF2B5EF4-FFF2-40B4-BE49-F238E27FC236}">
                <a16:creationId xmlns:a16="http://schemas.microsoft.com/office/drawing/2014/main" id="{CB60D3F8-C142-5F74-AA3F-2F37936C78F0}"/>
              </a:ext>
            </a:extLst>
          </p:cNvPr>
          <p:cNvSpPr txBox="1"/>
          <p:nvPr/>
        </p:nvSpPr>
        <p:spPr>
          <a:xfrm>
            <a:off x="7518709" y="1407416"/>
            <a:ext cx="4181202" cy="1027845"/>
          </a:xfrm>
          <a:prstGeom prst="rect">
            <a:avLst/>
          </a:prstGeom>
        </p:spPr>
        <p:txBody>
          <a:bodyPr vert="horz" wrap="square" lIns="0" tIns="12065" rIns="0" bIns="0" rtlCol="0">
            <a:spAutoFit/>
          </a:bodyPr>
          <a:lstStyle/>
          <a:p>
            <a:pPr marL="12700" algn="ctr">
              <a:lnSpc>
                <a:spcPct val="100000"/>
              </a:lnSpc>
              <a:spcBef>
                <a:spcPts val="95"/>
              </a:spcBef>
            </a:pPr>
            <a:r>
              <a:rPr lang="uz-Cyrl-UZ" sz="2200" b="1" spc="-10" dirty="0">
                <a:solidFill>
                  <a:srgbClr val="002060"/>
                </a:solidFill>
                <a:latin typeface="Times New Roman" panose="02020603050405020304" pitchFamily="18" charset="0"/>
                <a:cs typeface="Times New Roman" panose="02020603050405020304" pitchFamily="18" charset="0"/>
              </a:rPr>
              <a:t>Компаниянинг ривожланишини таъминлайдиган ўзгаришларни амалга ошириш</a:t>
            </a:r>
            <a:endParaRPr lang="uz-Cyrl-UZ" sz="2200" dirty="0">
              <a:solidFill>
                <a:srgbClr val="002060"/>
              </a:solidFill>
              <a:latin typeface="Times New Roman" panose="02020603050405020304" pitchFamily="18" charset="0"/>
              <a:cs typeface="Times New Roman" panose="02020603050405020304" pitchFamily="18" charset="0"/>
            </a:endParaRPr>
          </a:p>
        </p:txBody>
      </p:sp>
      <p:sp>
        <p:nvSpPr>
          <p:cNvPr id="16" name="object 23">
            <a:extLst>
              <a:ext uri="{FF2B5EF4-FFF2-40B4-BE49-F238E27FC236}">
                <a16:creationId xmlns:a16="http://schemas.microsoft.com/office/drawing/2014/main" id="{C33B36A8-0B5D-BC0D-826C-B8CE2C43ECBF}"/>
              </a:ext>
            </a:extLst>
          </p:cNvPr>
          <p:cNvSpPr/>
          <p:nvPr/>
        </p:nvSpPr>
        <p:spPr>
          <a:xfrm>
            <a:off x="7370281" y="3040292"/>
            <a:ext cx="4472849" cy="1276346"/>
          </a:xfrm>
          <a:custGeom>
            <a:avLst/>
            <a:gdLst/>
            <a:ahLst/>
            <a:cxnLst/>
            <a:rect l="l" t="t" r="r" b="b"/>
            <a:pathLst>
              <a:path w="2952750" h="1008379">
                <a:moveTo>
                  <a:pt x="0" y="168021"/>
                </a:moveTo>
                <a:lnTo>
                  <a:pt x="5998" y="123339"/>
                </a:lnTo>
                <a:lnTo>
                  <a:pt x="22930" y="83199"/>
                </a:lnTo>
                <a:lnTo>
                  <a:pt x="49196" y="49196"/>
                </a:lnTo>
                <a:lnTo>
                  <a:pt x="83199" y="22930"/>
                </a:lnTo>
                <a:lnTo>
                  <a:pt x="123339" y="5998"/>
                </a:lnTo>
                <a:lnTo>
                  <a:pt x="168021" y="0"/>
                </a:lnTo>
                <a:lnTo>
                  <a:pt x="2784348" y="0"/>
                </a:lnTo>
                <a:lnTo>
                  <a:pt x="2828984" y="5998"/>
                </a:lnTo>
                <a:lnTo>
                  <a:pt x="2869113" y="22930"/>
                </a:lnTo>
                <a:lnTo>
                  <a:pt x="2903124" y="49196"/>
                </a:lnTo>
                <a:lnTo>
                  <a:pt x="2929410" y="83199"/>
                </a:lnTo>
                <a:lnTo>
                  <a:pt x="2946361" y="123339"/>
                </a:lnTo>
                <a:lnTo>
                  <a:pt x="2952369" y="168021"/>
                </a:lnTo>
                <a:lnTo>
                  <a:pt x="2952369" y="840104"/>
                </a:lnTo>
                <a:lnTo>
                  <a:pt x="2946361" y="884741"/>
                </a:lnTo>
                <a:lnTo>
                  <a:pt x="2929410" y="924870"/>
                </a:lnTo>
                <a:lnTo>
                  <a:pt x="2903124" y="958881"/>
                </a:lnTo>
                <a:lnTo>
                  <a:pt x="2869113" y="985167"/>
                </a:lnTo>
                <a:lnTo>
                  <a:pt x="2828984" y="1002118"/>
                </a:lnTo>
                <a:lnTo>
                  <a:pt x="2784348" y="1008126"/>
                </a:lnTo>
                <a:lnTo>
                  <a:pt x="168021" y="1008126"/>
                </a:lnTo>
                <a:lnTo>
                  <a:pt x="123339" y="1002118"/>
                </a:lnTo>
                <a:lnTo>
                  <a:pt x="83199" y="985167"/>
                </a:lnTo>
                <a:lnTo>
                  <a:pt x="49196" y="958881"/>
                </a:lnTo>
                <a:lnTo>
                  <a:pt x="22930" y="924870"/>
                </a:lnTo>
                <a:lnTo>
                  <a:pt x="5998" y="884741"/>
                </a:lnTo>
                <a:lnTo>
                  <a:pt x="0" y="840104"/>
                </a:lnTo>
                <a:lnTo>
                  <a:pt x="0" y="168021"/>
                </a:lnTo>
                <a:close/>
              </a:path>
            </a:pathLst>
          </a:custGeom>
          <a:ln w="9525">
            <a:solidFill>
              <a:srgbClr val="002060"/>
            </a:solidFill>
          </a:ln>
        </p:spPr>
        <p:txBody>
          <a:bodyPr wrap="square" lIns="0" tIns="0" rIns="0" bIns="0" rtlCol="0"/>
          <a:lstStyle/>
          <a:p>
            <a:endParaRPr/>
          </a:p>
        </p:txBody>
      </p:sp>
      <p:sp>
        <p:nvSpPr>
          <p:cNvPr id="17" name="object 24">
            <a:extLst>
              <a:ext uri="{FF2B5EF4-FFF2-40B4-BE49-F238E27FC236}">
                <a16:creationId xmlns:a16="http://schemas.microsoft.com/office/drawing/2014/main" id="{AD0E8406-8F6E-4E5A-D272-CC91B9783EC2}"/>
              </a:ext>
            </a:extLst>
          </p:cNvPr>
          <p:cNvSpPr txBox="1"/>
          <p:nvPr/>
        </p:nvSpPr>
        <p:spPr>
          <a:xfrm>
            <a:off x="7491251" y="3122030"/>
            <a:ext cx="4242470" cy="1120178"/>
          </a:xfrm>
          <a:prstGeom prst="rect">
            <a:avLst/>
          </a:prstGeom>
        </p:spPr>
        <p:txBody>
          <a:bodyPr vert="horz" wrap="square" lIns="0" tIns="12065" rIns="0" bIns="0" rtlCol="0">
            <a:spAutoFit/>
          </a:bodyPr>
          <a:lstStyle/>
          <a:p>
            <a:pPr marL="12700" marR="5080" algn="ctr">
              <a:lnSpc>
                <a:spcPct val="100000"/>
              </a:lnSpc>
              <a:spcBef>
                <a:spcPts val="95"/>
              </a:spcBef>
            </a:pPr>
            <a:r>
              <a:rPr lang="uz-Cyrl-UZ" sz="2400" b="1" spc="-10" dirty="0">
                <a:solidFill>
                  <a:srgbClr val="002060"/>
                </a:solidFill>
                <a:latin typeface="Times New Roman" panose="02020603050405020304" pitchFamily="18" charset="0"/>
                <a:cs typeface="Times New Roman" panose="02020603050405020304" pitchFamily="18" charset="0"/>
              </a:rPr>
              <a:t>Ҳаракатларни мувофиқлаштириш ва ресурсларни тақсимлаш</a:t>
            </a:r>
            <a:endParaRPr lang="uz-Cyrl-UZ" sz="2400" dirty="0">
              <a:solidFill>
                <a:srgbClr val="002060"/>
              </a:solidFill>
              <a:latin typeface="Times New Roman" panose="02020603050405020304" pitchFamily="18" charset="0"/>
              <a:cs typeface="Times New Roman" panose="02020603050405020304" pitchFamily="18" charset="0"/>
            </a:endParaRPr>
          </a:p>
        </p:txBody>
      </p:sp>
      <p:sp>
        <p:nvSpPr>
          <p:cNvPr id="18" name="object 25">
            <a:extLst>
              <a:ext uri="{FF2B5EF4-FFF2-40B4-BE49-F238E27FC236}">
                <a16:creationId xmlns:a16="http://schemas.microsoft.com/office/drawing/2014/main" id="{F9F3FC2E-672C-6533-F532-3EC220C37C55}"/>
              </a:ext>
            </a:extLst>
          </p:cNvPr>
          <p:cNvSpPr/>
          <p:nvPr/>
        </p:nvSpPr>
        <p:spPr>
          <a:xfrm>
            <a:off x="6096001" y="4582457"/>
            <a:ext cx="2814876" cy="1795425"/>
          </a:xfrm>
          <a:custGeom>
            <a:avLst/>
            <a:gdLst/>
            <a:ahLst/>
            <a:cxnLst/>
            <a:rect l="l" t="t" r="r" b="b"/>
            <a:pathLst>
              <a:path w="2952750" h="1008379">
                <a:moveTo>
                  <a:pt x="0" y="168021"/>
                </a:moveTo>
                <a:lnTo>
                  <a:pt x="5998" y="123339"/>
                </a:lnTo>
                <a:lnTo>
                  <a:pt x="22930" y="83199"/>
                </a:lnTo>
                <a:lnTo>
                  <a:pt x="49196" y="49196"/>
                </a:lnTo>
                <a:lnTo>
                  <a:pt x="83199" y="22930"/>
                </a:lnTo>
                <a:lnTo>
                  <a:pt x="123339" y="5998"/>
                </a:lnTo>
                <a:lnTo>
                  <a:pt x="168021" y="0"/>
                </a:lnTo>
                <a:lnTo>
                  <a:pt x="2784348" y="0"/>
                </a:lnTo>
                <a:lnTo>
                  <a:pt x="2828984" y="5998"/>
                </a:lnTo>
                <a:lnTo>
                  <a:pt x="2869113" y="22930"/>
                </a:lnTo>
                <a:lnTo>
                  <a:pt x="2903124" y="49196"/>
                </a:lnTo>
                <a:lnTo>
                  <a:pt x="2929410" y="83199"/>
                </a:lnTo>
                <a:lnTo>
                  <a:pt x="2946361" y="123339"/>
                </a:lnTo>
                <a:lnTo>
                  <a:pt x="2952369" y="168021"/>
                </a:lnTo>
                <a:lnTo>
                  <a:pt x="2952369" y="839978"/>
                </a:lnTo>
                <a:lnTo>
                  <a:pt x="2946361" y="884659"/>
                </a:lnTo>
                <a:lnTo>
                  <a:pt x="2929410" y="924799"/>
                </a:lnTo>
                <a:lnTo>
                  <a:pt x="2903124" y="958802"/>
                </a:lnTo>
                <a:lnTo>
                  <a:pt x="2869113" y="985068"/>
                </a:lnTo>
                <a:lnTo>
                  <a:pt x="2828984" y="1002000"/>
                </a:lnTo>
                <a:lnTo>
                  <a:pt x="2784348" y="1007999"/>
                </a:lnTo>
                <a:lnTo>
                  <a:pt x="168021" y="1007999"/>
                </a:lnTo>
                <a:lnTo>
                  <a:pt x="123339" y="1002000"/>
                </a:lnTo>
                <a:lnTo>
                  <a:pt x="83199" y="985068"/>
                </a:lnTo>
                <a:lnTo>
                  <a:pt x="49196" y="958802"/>
                </a:lnTo>
                <a:lnTo>
                  <a:pt x="22930" y="924799"/>
                </a:lnTo>
                <a:lnTo>
                  <a:pt x="5998" y="884659"/>
                </a:lnTo>
                <a:lnTo>
                  <a:pt x="0" y="839978"/>
                </a:lnTo>
                <a:lnTo>
                  <a:pt x="0" y="168021"/>
                </a:lnTo>
                <a:close/>
              </a:path>
            </a:pathLst>
          </a:custGeom>
          <a:ln w="9525">
            <a:solidFill>
              <a:srgbClr val="002060"/>
            </a:solidFill>
          </a:ln>
        </p:spPr>
        <p:txBody>
          <a:bodyPr wrap="square" lIns="0" tIns="0" rIns="0" bIns="0" rtlCol="0"/>
          <a:lstStyle/>
          <a:p>
            <a:endParaRPr/>
          </a:p>
        </p:txBody>
      </p:sp>
      <p:sp>
        <p:nvSpPr>
          <p:cNvPr id="19" name="object 26">
            <a:extLst>
              <a:ext uri="{FF2B5EF4-FFF2-40B4-BE49-F238E27FC236}">
                <a16:creationId xmlns:a16="http://schemas.microsoft.com/office/drawing/2014/main" id="{9CCFC109-952A-108C-3666-A02A118352E2}"/>
              </a:ext>
            </a:extLst>
          </p:cNvPr>
          <p:cNvSpPr txBox="1"/>
          <p:nvPr/>
        </p:nvSpPr>
        <p:spPr>
          <a:xfrm>
            <a:off x="6216972" y="4807871"/>
            <a:ext cx="2716014" cy="1489510"/>
          </a:xfrm>
          <a:prstGeom prst="rect">
            <a:avLst/>
          </a:prstGeom>
        </p:spPr>
        <p:txBody>
          <a:bodyPr vert="horz" wrap="square" lIns="0" tIns="12065" rIns="0" bIns="0" rtlCol="0">
            <a:spAutoFit/>
          </a:bodyPr>
          <a:lstStyle/>
          <a:p>
            <a:pPr marL="12065" marR="5080" algn="ctr">
              <a:lnSpc>
                <a:spcPct val="100000"/>
              </a:lnSpc>
              <a:spcBef>
                <a:spcPts val="95"/>
              </a:spcBef>
            </a:pPr>
            <a:r>
              <a:rPr lang="uz-Cyrl-UZ" sz="2400" b="1" spc="-20" dirty="0">
                <a:solidFill>
                  <a:srgbClr val="002060"/>
                </a:solidFill>
                <a:latin typeface="Times New Roman" panose="02020603050405020304" pitchFamily="18" charset="0"/>
                <a:cs typeface="Times New Roman" panose="02020603050405020304" pitchFamily="18" charset="0"/>
              </a:rPr>
              <a:t>Битимларни бошқариш, ишлаб чиқариш операциялари</a:t>
            </a:r>
            <a:endParaRPr lang="uz-Cyrl-UZ" sz="2400" dirty="0">
              <a:solidFill>
                <a:srgbClr val="002060"/>
              </a:solidFill>
              <a:latin typeface="Times New Roman" panose="02020603050405020304" pitchFamily="18" charset="0"/>
              <a:cs typeface="Times New Roman" panose="02020603050405020304" pitchFamily="18" charset="0"/>
            </a:endParaRPr>
          </a:p>
        </p:txBody>
      </p:sp>
      <p:sp>
        <p:nvSpPr>
          <p:cNvPr id="20" name="Заголовок 1">
            <a:extLst>
              <a:ext uri="{FF2B5EF4-FFF2-40B4-BE49-F238E27FC236}">
                <a16:creationId xmlns:a16="http://schemas.microsoft.com/office/drawing/2014/main" id="{FE28EBF6-4A4D-6776-4E58-07A1B07DBB45}"/>
              </a:ext>
            </a:extLst>
          </p:cNvPr>
          <p:cNvSpPr txBox="1">
            <a:spLocks/>
          </p:cNvSpPr>
          <p:nvPr/>
        </p:nvSpPr>
        <p:spPr>
          <a:xfrm>
            <a:off x="622903" y="327753"/>
            <a:ext cx="11220227" cy="651295"/>
          </a:xfrm>
          <a:prstGeom prst="rect">
            <a:avLst/>
          </a:prstGeom>
          <a:solidFill>
            <a:schemeClr val="bg1">
              <a:lumMod val="75000"/>
            </a:schemeClr>
          </a:solidFill>
          <a:effectLst>
            <a:outerShdw blurRad="50800" dist="38100" dir="2700000" algn="tl" rotWithShape="0">
              <a:prstClr val="black">
                <a:alpha val="40000"/>
              </a:prstClr>
            </a:outerShdw>
          </a:effectLst>
          <a:scene3d>
            <a:camera prst="orthographicFront"/>
            <a:lightRig rig="threePt" dir="t"/>
          </a:scene3d>
          <a:sp3d>
            <a:bevelT/>
          </a:sp3d>
        </p:spPr>
        <p:txBody>
          <a:bodyPr vert="horz" lIns="0" tIns="0" rIns="0" bIns="0" rtlCol="0" anchor="ctr">
            <a:normAutofit/>
          </a:bodyPr>
          <a:lstStyle>
            <a:lvl1pPr algn="l" defTabSz="914400" rtl="0" eaLnBrk="1" latinLnBrk="0" hangingPunct="1">
              <a:lnSpc>
                <a:spcPct val="90000"/>
              </a:lnSpc>
              <a:spcBef>
                <a:spcPct val="0"/>
              </a:spcBef>
              <a:buNone/>
              <a:defRPr sz="2000" b="1" i="0" kern="1200">
                <a:solidFill>
                  <a:srgbClr val="800000"/>
                </a:solidFill>
                <a:latin typeface="Arial"/>
                <a:ea typeface="+mj-ea"/>
                <a:cs typeface="Arial"/>
              </a:defRPr>
            </a:lvl1pPr>
          </a:lstStyle>
          <a:p>
            <a:pPr algn="ctr"/>
            <a:r>
              <a:rPr lang="uz-Cyrl-UZ" sz="3600" dirty="0">
                <a:solidFill>
                  <a:srgbClr val="0B375A"/>
                </a:solidFill>
                <a:latin typeface="Times New Roman" panose="02020603050405020304" pitchFamily="18" charset="0"/>
                <a:cs typeface="Times New Roman" panose="02020603050405020304" pitchFamily="18" charset="0"/>
              </a:rPr>
              <a:t>УЧ ДАРАЖАДАГИ БОШҚАРУВ</a:t>
            </a:r>
            <a:endParaRPr lang="ru-RU" sz="3600" dirty="0">
              <a:solidFill>
                <a:srgbClr val="0B375A"/>
              </a:solidFill>
              <a:latin typeface="Times New Roman" panose="02020603050405020304" pitchFamily="18" charset="0"/>
              <a:cs typeface="Times New Roman" panose="02020603050405020304" pitchFamily="18" charset="0"/>
            </a:endParaRPr>
          </a:p>
        </p:txBody>
      </p:sp>
      <p:sp>
        <p:nvSpPr>
          <p:cNvPr id="21" name="Прямоугольник 20">
            <a:extLst>
              <a:ext uri="{FF2B5EF4-FFF2-40B4-BE49-F238E27FC236}">
                <a16:creationId xmlns:a16="http://schemas.microsoft.com/office/drawing/2014/main" id="{C3A4D72F-3E82-48C1-9813-A5F2312AE18A}"/>
              </a:ext>
            </a:extLst>
          </p:cNvPr>
          <p:cNvSpPr/>
          <p:nvPr/>
        </p:nvSpPr>
        <p:spPr>
          <a:xfrm>
            <a:off x="700377" y="3168876"/>
            <a:ext cx="2321496" cy="830997"/>
          </a:xfrm>
          <a:prstGeom prst="rect">
            <a:avLst/>
          </a:prstGeom>
        </p:spPr>
        <p:txBody>
          <a:bodyPr wrap="square">
            <a:spAutoFit/>
          </a:bodyPr>
          <a:lstStyle/>
          <a:p>
            <a:pPr marR="5080" algn="ctr">
              <a:lnSpc>
                <a:spcPct val="100000"/>
              </a:lnSpc>
              <a:spcBef>
                <a:spcPts val="95"/>
              </a:spcBef>
            </a:pPr>
            <a:r>
              <a:rPr lang="uz-Cyrl-UZ" sz="2400" b="1" dirty="0">
                <a:solidFill>
                  <a:srgbClr val="002060"/>
                </a:solidFill>
                <a:latin typeface="Times New Roman" panose="02020603050405020304" pitchFamily="18" charset="0"/>
                <a:cs typeface="Times New Roman" panose="02020603050405020304" pitchFamily="18" charset="0"/>
              </a:rPr>
              <a:t>1 йиллик мақсадлар</a:t>
            </a:r>
            <a:endParaRPr lang="uz-Cyrl-UZ" sz="2400"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315860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1000"/>
                                        <p:tgtEl>
                                          <p:spTgt spid="3"/>
                                        </p:tgtEl>
                                      </p:cBhvr>
                                    </p:animEffect>
                                    <p:anim calcmode="lin" valueType="num">
                                      <p:cBhvr>
                                        <p:cTn id="12" dur="1000" fill="hold"/>
                                        <p:tgtEl>
                                          <p:spTgt spid="3"/>
                                        </p:tgtEl>
                                        <p:attrNameLst>
                                          <p:attrName>ppt_x</p:attrName>
                                        </p:attrNameLst>
                                      </p:cBhvr>
                                      <p:tavLst>
                                        <p:tav tm="0">
                                          <p:val>
                                            <p:strVal val="#ppt_x"/>
                                          </p:val>
                                        </p:tav>
                                        <p:tav tm="100000">
                                          <p:val>
                                            <p:strVal val="#ppt_x"/>
                                          </p:val>
                                        </p:tav>
                                      </p:tavLst>
                                    </p:anim>
                                    <p:anim calcmode="lin" valueType="num">
                                      <p:cBhvr>
                                        <p:cTn id="13" dur="1000" fill="hold"/>
                                        <p:tgtEl>
                                          <p:spTgt spid="3"/>
                                        </p:tgtEl>
                                        <p:attrNameLst>
                                          <p:attrName>ppt_y</p:attrName>
                                        </p:attrNameLst>
                                      </p:cBhvr>
                                      <p:tavLst>
                                        <p:tav tm="0">
                                          <p:val>
                                            <p:strVal val="#ppt_y+.1"/>
                                          </p:val>
                                        </p:tav>
                                        <p:tav tm="100000">
                                          <p:val>
                                            <p:strVal val="#ppt_y"/>
                                          </p:val>
                                        </p:tav>
                                      </p:tavLst>
                                    </p:anim>
                                  </p:childTnLst>
                                </p:cTn>
                              </p:par>
                              <p:par>
                                <p:cTn id="14" presetID="42" presetClass="entr" presetSubtype="0"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1000"/>
                                        <p:tgtEl>
                                          <p:spTgt spid="2"/>
                                        </p:tgtEl>
                                      </p:cBhvr>
                                    </p:animEffect>
                                    <p:anim calcmode="lin" valueType="num">
                                      <p:cBhvr>
                                        <p:cTn id="17" dur="1000" fill="hold"/>
                                        <p:tgtEl>
                                          <p:spTgt spid="2"/>
                                        </p:tgtEl>
                                        <p:attrNameLst>
                                          <p:attrName>ppt_x</p:attrName>
                                        </p:attrNameLst>
                                      </p:cBhvr>
                                      <p:tavLst>
                                        <p:tav tm="0">
                                          <p:val>
                                            <p:strVal val="#ppt_x"/>
                                          </p:val>
                                        </p:tav>
                                        <p:tav tm="100000">
                                          <p:val>
                                            <p:strVal val="#ppt_x"/>
                                          </p:val>
                                        </p:tav>
                                      </p:tavLst>
                                    </p:anim>
                                    <p:anim calcmode="lin" valueType="num">
                                      <p:cBhvr>
                                        <p:cTn id="18" dur="1000" fill="hold"/>
                                        <p:tgtEl>
                                          <p:spTgt spid="2"/>
                                        </p:tgtEl>
                                        <p:attrNameLst>
                                          <p:attrName>ppt_y</p:attrName>
                                        </p:attrNameLst>
                                      </p:cBhvr>
                                      <p:tavLst>
                                        <p:tav tm="0">
                                          <p:val>
                                            <p:strVal val="#ppt_y+.1"/>
                                          </p:val>
                                        </p:tav>
                                        <p:tav tm="100000">
                                          <p:val>
                                            <p:strVal val="#ppt_y"/>
                                          </p:val>
                                        </p:tav>
                                      </p:tavLst>
                                    </p:anim>
                                  </p:childTnLst>
                                </p:cTn>
                              </p:par>
                              <p:par>
                                <p:cTn id="19" presetID="42" presetClass="entr" presetSubtype="0"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par>
                                <p:cTn id="24" presetID="42" presetClass="entr" presetSubtype="0" fill="hold" grpId="0" nodeType="withEffect">
                                  <p:stCondLst>
                                    <p:cond delay="0"/>
                                  </p:stCondLst>
                                  <p:childTnLst>
                                    <p:set>
                                      <p:cBhvr>
                                        <p:cTn id="25" dur="1" fill="hold">
                                          <p:stCondLst>
                                            <p:cond delay="0"/>
                                          </p:stCondLst>
                                        </p:cTn>
                                        <p:tgtEl>
                                          <p:spTgt spid="15"/>
                                        </p:tgtEl>
                                        <p:attrNameLst>
                                          <p:attrName>style.visibility</p:attrName>
                                        </p:attrNameLst>
                                      </p:cBhvr>
                                      <p:to>
                                        <p:strVal val="visible"/>
                                      </p:to>
                                    </p:set>
                                    <p:animEffect transition="in" filter="fade">
                                      <p:cBhvr>
                                        <p:cTn id="26" dur="1000"/>
                                        <p:tgtEl>
                                          <p:spTgt spid="15"/>
                                        </p:tgtEl>
                                      </p:cBhvr>
                                    </p:animEffect>
                                    <p:anim calcmode="lin" valueType="num">
                                      <p:cBhvr>
                                        <p:cTn id="27" dur="1000" fill="hold"/>
                                        <p:tgtEl>
                                          <p:spTgt spid="15"/>
                                        </p:tgtEl>
                                        <p:attrNameLst>
                                          <p:attrName>ppt_x</p:attrName>
                                        </p:attrNameLst>
                                      </p:cBhvr>
                                      <p:tavLst>
                                        <p:tav tm="0">
                                          <p:val>
                                            <p:strVal val="#ppt_x"/>
                                          </p:val>
                                        </p:tav>
                                        <p:tav tm="100000">
                                          <p:val>
                                            <p:strVal val="#ppt_x"/>
                                          </p:val>
                                        </p:tav>
                                      </p:tavLst>
                                    </p:anim>
                                    <p:anim calcmode="lin" valueType="num">
                                      <p:cBhvr>
                                        <p:cTn id="28" dur="1000" fill="hold"/>
                                        <p:tgtEl>
                                          <p:spTgt spid="15"/>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fade">
                                      <p:cBhvr>
                                        <p:cTn id="31" dur="1000"/>
                                        <p:tgtEl>
                                          <p:spTgt spid="14"/>
                                        </p:tgtEl>
                                      </p:cBhvr>
                                    </p:animEffect>
                                    <p:anim calcmode="lin" valueType="num">
                                      <p:cBhvr>
                                        <p:cTn id="32" dur="1000" fill="hold"/>
                                        <p:tgtEl>
                                          <p:spTgt spid="14"/>
                                        </p:tgtEl>
                                        <p:attrNameLst>
                                          <p:attrName>ppt_x</p:attrName>
                                        </p:attrNameLst>
                                      </p:cBhvr>
                                      <p:tavLst>
                                        <p:tav tm="0">
                                          <p:val>
                                            <p:strVal val="#ppt_x"/>
                                          </p:val>
                                        </p:tav>
                                        <p:tav tm="100000">
                                          <p:val>
                                            <p:strVal val="#ppt_x"/>
                                          </p:val>
                                        </p:tav>
                                      </p:tavLst>
                                    </p:anim>
                                    <p:anim calcmode="lin" valueType="num">
                                      <p:cBhvr>
                                        <p:cTn id="33" dur="1000" fill="hold"/>
                                        <p:tgtEl>
                                          <p:spTgt spid="14"/>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fade">
                                      <p:cBhvr>
                                        <p:cTn id="36" dur="1000"/>
                                        <p:tgtEl>
                                          <p:spTgt spid="10"/>
                                        </p:tgtEl>
                                      </p:cBhvr>
                                    </p:animEffect>
                                    <p:anim calcmode="lin" valueType="num">
                                      <p:cBhvr>
                                        <p:cTn id="37" dur="1000" fill="hold"/>
                                        <p:tgtEl>
                                          <p:spTgt spid="10"/>
                                        </p:tgtEl>
                                        <p:attrNameLst>
                                          <p:attrName>ppt_x</p:attrName>
                                        </p:attrNameLst>
                                      </p:cBhvr>
                                      <p:tavLst>
                                        <p:tav tm="0">
                                          <p:val>
                                            <p:strVal val="#ppt_x"/>
                                          </p:val>
                                        </p:tav>
                                        <p:tav tm="100000">
                                          <p:val>
                                            <p:strVal val="#ppt_x"/>
                                          </p:val>
                                        </p:tav>
                                      </p:tavLst>
                                    </p:anim>
                                    <p:anim calcmode="lin" valueType="num">
                                      <p:cBhvr>
                                        <p:cTn id="38" dur="1000" fill="hold"/>
                                        <p:tgtEl>
                                          <p:spTgt spid="10"/>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0"/>
                                  </p:stCondLst>
                                  <p:childTnLst>
                                    <p:set>
                                      <p:cBhvr>
                                        <p:cTn id="40" dur="1" fill="hold">
                                          <p:stCondLst>
                                            <p:cond delay="0"/>
                                          </p:stCondLst>
                                        </p:cTn>
                                        <p:tgtEl>
                                          <p:spTgt spid="9"/>
                                        </p:tgtEl>
                                        <p:attrNameLst>
                                          <p:attrName>style.visibility</p:attrName>
                                        </p:attrNameLst>
                                      </p:cBhvr>
                                      <p:to>
                                        <p:strVal val="visible"/>
                                      </p:to>
                                    </p:set>
                                    <p:animEffect transition="in" filter="fade">
                                      <p:cBhvr>
                                        <p:cTn id="41" dur="1000"/>
                                        <p:tgtEl>
                                          <p:spTgt spid="9"/>
                                        </p:tgtEl>
                                      </p:cBhvr>
                                    </p:animEffect>
                                    <p:anim calcmode="lin" valueType="num">
                                      <p:cBhvr>
                                        <p:cTn id="42" dur="1000" fill="hold"/>
                                        <p:tgtEl>
                                          <p:spTgt spid="9"/>
                                        </p:tgtEl>
                                        <p:attrNameLst>
                                          <p:attrName>ppt_x</p:attrName>
                                        </p:attrNameLst>
                                      </p:cBhvr>
                                      <p:tavLst>
                                        <p:tav tm="0">
                                          <p:val>
                                            <p:strVal val="#ppt_x"/>
                                          </p:val>
                                        </p:tav>
                                        <p:tav tm="100000">
                                          <p:val>
                                            <p:strVal val="#ppt_x"/>
                                          </p:val>
                                        </p:tav>
                                      </p:tavLst>
                                    </p:anim>
                                    <p:anim calcmode="lin" valueType="num">
                                      <p:cBhvr>
                                        <p:cTn id="43"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42" presetClass="entr" presetSubtype="0" fill="hold" grpId="0" nodeType="clickEffect">
                                  <p:stCondLst>
                                    <p:cond delay="0"/>
                                  </p:stCondLst>
                                  <p:childTnLst>
                                    <p:set>
                                      <p:cBhvr>
                                        <p:cTn id="47" dur="1" fill="hold">
                                          <p:stCondLst>
                                            <p:cond delay="0"/>
                                          </p:stCondLst>
                                        </p:cTn>
                                        <p:tgtEl>
                                          <p:spTgt spid="5"/>
                                        </p:tgtEl>
                                        <p:attrNameLst>
                                          <p:attrName>style.visibility</p:attrName>
                                        </p:attrNameLst>
                                      </p:cBhvr>
                                      <p:to>
                                        <p:strVal val="visible"/>
                                      </p:to>
                                    </p:set>
                                    <p:animEffect transition="in" filter="fade">
                                      <p:cBhvr>
                                        <p:cTn id="48" dur="1000"/>
                                        <p:tgtEl>
                                          <p:spTgt spid="5"/>
                                        </p:tgtEl>
                                      </p:cBhvr>
                                    </p:animEffect>
                                    <p:anim calcmode="lin" valueType="num">
                                      <p:cBhvr>
                                        <p:cTn id="49" dur="1000" fill="hold"/>
                                        <p:tgtEl>
                                          <p:spTgt spid="5"/>
                                        </p:tgtEl>
                                        <p:attrNameLst>
                                          <p:attrName>ppt_x</p:attrName>
                                        </p:attrNameLst>
                                      </p:cBhvr>
                                      <p:tavLst>
                                        <p:tav tm="0">
                                          <p:val>
                                            <p:strVal val="#ppt_x"/>
                                          </p:val>
                                        </p:tav>
                                        <p:tav tm="100000">
                                          <p:val>
                                            <p:strVal val="#ppt_x"/>
                                          </p:val>
                                        </p:tav>
                                      </p:tavLst>
                                    </p:anim>
                                    <p:anim calcmode="lin" valueType="num">
                                      <p:cBhvr>
                                        <p:cTn id="50" dur="1000" fill="hold"/>
                                        <p:tgtEl>
                                          <p:spTgt spid="5"/>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4"/>
                                        </p:tgtEl>
                                        <p:attrNameLst>
                                          <p:attrName>style.visibility</p:attrName>
                                        </p:attrNameLst>
                                      </p:cBhvr>
                                      <p:to>
                                        <p:strVal val="visible"/>
                                      </p:to>
                                    </p:set>
                                    <p:animEffect transition="in" filter="fade">
                                      <p:cBhvr>
                                        <p:cTn id="53" dur="1000"/>
                                        <p:tgtEl>
                                          <p:spTgt spid="4"/>
                                        </p:tgtEl>
                                      </p:cBhvr>
                                    </p:animEffect>
                                    <p:anim calcmode="lin" valueType="num">
                                      <p:cBhvr>
                                        <p:cTn id="54" dur="1000" fill="hold"/>
                                        <p:tgtEl>
                                          <p:spTgt spid="4"/>
                                        </p:tgtEl>
                                        <p:attrNameLst>
                                          <p:attrName>ppt_x</p:attrName>
                                        </p:attrNameLst>
                                      </p:cBhvr>
                                      <p:tavLst>
                                        <p:tav tm="0">
                                          <p:val>
                                            <p:strVal val="#ppt_x"/>
                                          </p:val>
                                        </p:tav>
                                        <p:tav tm="100000">
                                          <p:val>
                                            <p:strVal val="#ppt_x"/>
                                          </p:val>
                                        </p:tav>
                                      </p:tavLst>
                                    </p:anim>
                                    <p:anim calcmode="lin" valueType="num">
                                      <p:cBhvr>
                                        <p:cTn id="55" dur="1000" fill="hold"/>
                                        <p:tgtEl>
                                          <p:spTgt spid="4"/>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11"/>
                                        </p:tgtEl>
                                        <p:attrNameLst>
                                          <p:attrName>style.visibility</p:attrName>
                                        </p:attrNameLst>
                                      </p:cBhvr>
                                      <p:to>
                                        <p:strVal val="visible"/>
                                      </p:to>
                                    </p:set>
                                    <p:animEffect transition="in" filter="fade">
                                      <p:cBhvr>
                                        <p:cTn id="58" dur="1000"/>
                                        <p:tgtEl>
                                          <p:spTgt spid="11"/>
                                        </p:tgtEl>
                                      </p:cBhvr>
                                    </p:animEffect>
                                    <p:anim calcmode="lin" valueType="num">
                                      <p:cBhvr>
                                        <p:cTn id="59" dur="1000" fill="hold"/>
                                        <p:tgtEl>
                                          <p:spTgt spid="11"/>
                                        </p:tgtEl>
                                        <p:attrNameLst>
                                          <p:attrName>ppt_x</p:attrName>
                                        </p:attrNameLst>
                                      </p:cBhvr>
                                      <p:tavLst>
                                        <p:tav tm="0">
                                          <p:val>
                                            <p:strVal val="#ppt_x"/>
                                          </p:val>
                                        </p:tav>
                                        <p:tav tm="100000">
                                          <p:val>
                                            <p:strVal val="#ppt_x"/>
                                          </p:val>
                                        </p:tav>
                                      </p:tavLst>
                                    </p:anim>
                                    <p:anim calcmode="lin" valueType="num">
                                      <p:cBhvr>
                                        <p:cTn id="60" dur="1000" fill="hold"/>
                                        <p:tgtEl>
                                          <p:spTgt spid="11"/>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0"/>
                                  </p:stCondLst>
                                  <p:childTnLst>
                                    <p:set>
                                      <p:cBhvr>
                                        <p:cTn id="62" dur="1" fill="hold">
                                          <p:stCondLst>
                                            <p:cond delay="0"/>
                                          </p:stCondLst>
                                        </p:cTn>
                                        <p:tgtEl>
                                          <p:spTgt spid="17"/>
                                        </p:tgtEl>
                                        <p:attrNameLst>
                                          <p:attrName>style.visibility</p:attrName>
                                        </p:attrNameLst>
                                      </p:cBhvr>
                                      <p:to>
                                        <p:strVal val="visible"/>
                                      </p:to>
                                    </p:set>
                                    <p:animEffect transition="in" filter="fade">
                                      <p:cBhvr>
                                        <p:cTn id="63" dur="1000"/>
                                        <p:tgtEl>
                                          <p:spTgt spid="17"/>
                                        </p:tgtEl>
                                      </p:cBhvr>
                                    </p:animEffect>
                                    <p:anim calcmode="lin" valueType="num">
                                      <p:cBhvr>
                                        <p:cTn id="64" dur="1000" fill="hold"/>
                                        <p:tgtEl>
                                          <p:spTgt spid="17"/>
                                        </p:tgtEl>
                                        <p:attrNameLst>
                                          <p:attrName>ppt_x</p:attrName>
                                        </p:attrNameLst>
                                      </p:cBhvr>
                                      <p:tavLst>
                                        <p:tav tm="0">
                                          <p:val>
                                            <p:strVal val="#ppt_x"/>
                                          </p:val>
                                        </p:tav>
                                        <p:tav tm="100000">
                                          <p:val>
                                            <p:strVal val="#ppt_x"/>
                                          </p:val>
                                        </p:tav>
                                      </p:tavLst>
                                    </p:anim>
                                    <p:anim calcmode="lin" valueType="num">
                                      <p:cBhvr>
                                        <p:cTn id="65" dur="1000" fill="hold"/>
                                        <p:tgtEl>
                                          <p:spTgt spid="17"/>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0"/>
                                  </p:stCondLst>
                                  <p:childTnLst>
                                    <p:set>
                                      <p:cBhvr>
                                        <p:cTn id="67" dur="1" fill="hold">
                                          <p:stCondLst>
                                            <p:cond delay="0"/>
                                          </p:stCondLst>
                                        </p:cTn>
                                        <p:tgtEl>
                                          <p:spTgt spid="16"/>
                                        </p:tgtEl>
                                        <p:attrNameLst>
                                          <p:attrName>style.visibility</p:attrName>
                                        </p:attrNameLst>
                                      </p:cBhvr>
                                      <p:to>
                                        <p:strVal val="visible"/>
                                      </p:to>
                                    </p:set>
                                    <p:animEffect transition="in" filter="fade">
                                      <p:cBhvr>
                                        <p:cTn id="68" dur="1000"/>
                                        <p:tgtEl>
                                          <p:spTgt spid="16"/>
                                        </p:tgtEl>
                                      </p:cBhvr>
                                    </p:animEffect>
                                    <p:anim calcmode="lin" valueType="num">
                                      <p:cBhvr>
                                        <p:cTn id="69" dur="1000" fill="hold"/>
                                        <p:tgtEl>
                                          <p:spTgt spid="16"/>
                                        </p:tgtEl>
                                        <p:attrNameLst>
                                          <p:attrName>ppt_x</p:attrName>
                                        </p:attrNameLst>
                                      </p:cBhvr>
                                      <p:tavLst>
                                        <p:tav tm="0">
                                          <p:val>
                                            <p:strVal val="#ppt_x"/>
                                          </p:val>
                                        </p:tav>
                                        <p:tav tm="100000">
                                          <p:val>
                                            <p:strVal val="#ppt_x"/>
                                          </p:val>
                                        </p:tav>
                                      </p:tavLst>
                                    </p:anim>
                                    <p:anim calcmode="lin" valueType="num">
                                      <p:cBhvr>
                                        <p:cTn id="70"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71" fill="hold">
                      <p:stCondLst>
                        <p:cond delay="indefinite"/>
                      </p:stCondLst>
                      <p:childTnLst>
                        <p:par>
                          <p:cTn id="72" fill="hold">
                            <p:stCondLst>
                              <p:cond delay="0"/>
                            </p:stCondLst>
                            <p:childTnLst>
                              <p:par>
                                <p:cTn id="73" presetID="42" presetClass="entr" presetSubtype="0" fill="hold" grpId="0" nodeType="clickEffect">
                                  <p:stCondLst>
                                    <p:cond delay="0"/>
                                  </p:stCondLst>
                                  <p:childTnLst>
                                    <p:set>
                                      <p:cBhvr>
                                        <p:cTn id="74" dur="1" fill="hold">
                                          <p:stCondLst>
                                            <p:cond delay="0"/>
                                          </p:stCondLst>
                                        </p:cTn>
                                        <p:tgtEl>
                                          <p:spTgt spid="6"/>
                                        </p:tgtEl>
                                        <p:attrNameLst>
                                          <p:attrName>style.visibility</p:attrName>
                                        </p:attrNameLst>
                                      </p:cBhvr>
                                      <p:to>
                                        <p:strVal val="visible"/>
                                      </p:to>
                                    </p:set>
                                    <p:animEffect transition="in" filter="fade">
                                      <p:cBhvr>
                                        <p:cTn id="75" dur="1000"/>
                                        <p:tgtEl>
                                          <p:spTgt spid="6"/>
                                        </p:tgtEl>
                                      </p:cBhvr>
                                    </p:animEffect>
                                    <p:anim calcmode="lin" valueType="num">
                                      <p:cBhvr>
                                        <p:cTn id="76" dur="1000" fill="hold"/>
                                        <p:tgtEl>
                                          <p:spTgt spid="6"/>
                                        </p:tgtEl>
                                        <p:attrNameLst>
                                          <p:attrName>ppt_x</p:attrName>
                                        </p:attrNameLst>
                                      </p:cBhvr>
                                      <p:tavLst>
                                        <p:tav tm="0">
                                          <p:val>
                                            <p:strVal val="#ppt_x"/>
                                          </p:val>
                                        </p:tav>
                                        <p:tav tm="100000">
                                          <p:val>
                                            <p:strVal val="#ppt_x"/>
                                          </p:val>
                                        </p:tav>
                                      </p:tavLst>
                                    </p:anim>
                                    <p:anim calcmode="lin" valueType="num">
                                      <p:cBhvr>
                                        <p:cTn id="77" dur="1000" fill="hold"/>
                                        <p:tgtEl>
                                          <p:spTgt spid="6"/>
                                        </p:tgtEl>
                                        <p:attrNameLst>
                                          <p:attrName>ppt_y</p:attrName>
                                        </p:attrNameLst>
                                      </p:cBhvr>
                                      <p:tavLst>
                                        <p:tav tm="0">
                                          <p:val>
                                            <p:strVal val="#ppt_y+.1"/>
                                          </p:val>
                                        </p:tav>
                                        <p:tav tm="100000">
                                          <p:val>
                                            <p:strVal val="#ppt_y"/>
                                          </p:val>
                                        </p:tav>
                                      </p:tavLst>
                                    </p:anim>
                                  </p:childTnLst>
                                </p:cTn>
                              </p:par>
                              <p:par>
                                <p:cTn id="78" presetID="42" presetClass="entr" presetSubtype="0" fill="hold" grpId="0" nodeType="withEffect">
                                  <p:stCondLst>
                                    <p:cond delay="0"/>
                                  </p:stCondLst>
                                  <p:childTnLst>
                                    <p:set>
                                      <p:cBhvr>
                                        <p:cTn id="79" dur="1" fill="hold">
                                          <p:stCondLst>
                                            <p:cond delay="0"/>
                                          </p:stCondLst>
                                        </p:cTn>
                                        <p:tgtEl>
                                          <p:spTgt spid="7"/>
                                        </p:tgtEl>
                                        <p:attrNameLst>
                                          <p:attrName>style.visibility</p:attrName>
                                        </p:attrNameLst>
                                      </p:cBhvr>
                                      <p:to>
                                        <p:strVal val="visible"/>
                                      </p:to>
                                    </p:set>
                                    <p:animEffect transition="in" filter="fade">
                                      <p:cBhvr>
                                        <p:cTn id="80" dur="1000"/>
                                        <p:tgtEl>
                                          <p:spTgt spid="7"/>
                                        </p:tgtEl>
                                      </p:cBhvr>
                                    </p:animEffect>
                                    <p:anim calcmode="lin" valueType="num">
                                      <p:cBhvr>
                                        <p:cTn id="81" dur="1000" fill="hold"/>
                                        <p:tgtEl>
                                          <p:spTgt spid="7"/>
                                        </p:tgtEl>
                                        <p:attrNameLst>
                                          <p:attrName>ppt_x</p:attrName>
                                        </p:attrNameLst>
                                      </p:cBhvr>
                                      <p:tavLst>
                                        <p:tav tm="0">
                                          <p:val>
                                            <p:strVal val="#ppt_x"/>
                                          </p:val>
                                        </p:tav>
                                        <p:tav tm="100000">
                                          <p:val>
                                            <p:strVal val="#ppt_x"/>
                                          </p:val>
                                        </p:tav>
                                      </p:tavLst>
                                    </p:anim>
                                    <p:anim calcmode="lin" valueType="num">
                                      <p:cBhvr>
                                        <p:cTn id="82" dur="1000" fill="hold"/>
                                        <p:tgtEl>
                                          <p:spTgt spid="7"/>
                                        </p:tgtEl>
                                        <p:attrNameLst>
                                          <p:attrName>ppt_y</p:attrName>
                                        </p:attrNameLst>
                                      </p:cBhvr>
                                      <p:tavLst>
                                        <p:tav tm="0">
                                          <p:val>
                                            <p:strVal val="#ppt_y+.1"/>
                                          </p:val>
                                        </p:tav>
                                        <p:tav tm="100000">
                                          <p:val>
                                            <p:strVal val="#ppt_y"/>
                                          </p:val>
                                        </p:tav>
                                      </p:tavLst>
                                    </p:anim>
                                  </p:childTnLst>
                                </p:cTn>
                              </p:par>
                              <p:par>
                                <p:cTn id="83" presetID="42" presetClass="entr" presetSubtype="0" fill="hold" grpId="0" nodeType="withEffect">
                                  <p:stCondLst>
                                    <p:cond delay="0"/>
                                  </p:stCondLst>
                                  <p:childTnLst>
                                    <p:set>
                                      <p:cBhvr>
                                        <p:cTn id="84" dur="1" fill="hold">
                                          <p:stCondLst>
                                            <p:cond delay="0"/>
                                          </p:stCondLst>
                                        </p:cTn>
                                        <p:tgtEl>
                                          <p:spTgt spid="12"/>
                                        </p:tgtEl>
                                        <p:attrNameLst>
                                          <p:attrName>style.visibility</p:attrName>
                                        </p:attrNameLst>
                                      </p:cBhvr>
                                      <p:to>
                                        <p:strVal val="visible"/>
                                      </p:to>
                                    </p:set>
                                    <p:animEffect transition="in" filter="fade">
                                      <p:cBhvr>
                                        <p:cTn id="85" dur="1000"/>
                                        <p:tgtEl>
                                          <p:spTgt spid="12"/>
                                        </p:tgtEl>
                                      </p:cBhvr>
                                    </p:animEffect>
                                    <p:anim calcmode="lin" valueType="num">
                                      <p:cBhvr>
                                        <p:cTn id="86" dur="1000" fill="hold"/>
                                        <p:tgtEl>
                                          <p:spTgt spid="12"/>
                                        </p:tgtEl>
                                        <p:attrNameLst>
                                          <p:attrName>ppt_x</p:attrName>
                                        </p:attrNameLst>
                                      </p:cBhvr>
                                      <p:tavLst>
                                        <p:tav tm="0">
                                          <p:val>
                                            <p:strVal val="#ppt_x"/>
                                          </p:val>
                                        </p:tav>
                                        <p:tav tm="100000">
                                          <p:val>
                                            <p:strVal val="#ppt_x"/>
                                          </p:val>
                                        </p:tav>
                                      </p:tavLst>
                                    </p:anim>
                                    <p:anim calcmode="lin" valueType="num">
                                      <p:cBhvr>
                                        <p:cTn id="87" dur="1000" fill="hold"/>
                                        <p:tgtEl>
                                          <p:spTgt spid="12"/>
                                        </p:tgtEl>
                                        <p:attrNameLst>
                                          <p:attrName>ppt_y</p:attrName>
                                        </p:attrNameLst>
                                      </p:cBhvr>
                                      <p:tavLst>
                                        <p:tav tm="0">
                                          <p:val>
                                            <p:strVal val="#ppt_y+.1"/>
                                          </p:val>
                                        </p:tav>
                                        <p:tav tm="100000">
                                          <p:val>
                                            <p:strVal val="#ppt_y"/>
                                          </p:val>
                                        </p:tav>
                                      </p:tavLst>
                                    </p:anim>
                                  </p:childTnLst>
                                </p:cTn>
                              </p:par>
                              <p:par>
                                <p:cTn id="88" presetID="42" presetClass="entr" presetSubtype="0" fill="hold" grpId="0" nodeType="withEffect">
                                  <p:stCondLst>
                                    <p:cond delay="0"/>
                                  </p:stCondLst>
                                  <p:childTnLst>
                                    <p:set>
                                      <p:cBhvr>
                                        <p:cTn id="89" dur="1" fill="hold">
                                          <p:stCondLst>
                                            <p:cond delay="0"/>
                                          </p:stCondLst>
                                        </p:cTn>
                                        <p:tgtEl>
                                          <p:spTgt spid="13"/>
                                        </p:tgtEl>
                                        <p:attrNameLst>
                                          <p:attrName>style.visibility</p:attrName>
                                        </p:attrNameLst>
                                      </p:cBhvr>
                                      <p:to>
                                        <p:strVal val="visible"/>
                                      </p:to>
                                    </p:set>
                                    <p:animEffect transition="in" filter="fade">
                                      <p:cBhvr>
                                        <p:cTn id="90" dur="1000"/>
                                        <p:tgtEl>
                                          <p:spTgt spid="13"/>
                                        </p:tgtEl>
                                      </p:cBhvr>
                                    </p:animEffect>
                                    <p:anim calcmode="lin" valueType="num">
                                      <p:cBhvr>
                                        <p:cTn id="91" dur="1000" fill="hold"/>
                                        <p:tgtEl>
                                          <p:spTgt spid="13"/>
                                        </p:tgtEl>
                                        <p:attrNameLst>
                                          <p:attrName>ppt_x</p:attrName>
                                        </p:attrNameLst>
                                      </p:cBhvr>
                                      <p:tavLst>
                                        <p:tav tm="0">
                                          <p:val>
                                            <p:strVal val="#ppt_x"/>
                                          </p:val>
                                        </p:tav>
                                        <p:tav tm="100000">
                                          <p:val>
                                            <p:strVal val="#ppt_x"/>
                                          </p:val>
                                        </p:tav>
                                      </p:tavLst>
                                    </p:anim>
                                    <p:anim calcmode="lin" valueType="num">
                                      <p:cBhvr>
                                        <p:cTn id="92" dur="1000" fill="hold"/>
                                        <p:tgtEl>
                                          <p:spTgt spid="13"/>
                                        </p:tgtEl>
                                        <p:attrNameLst>
                                          <p:attrName>ppt_y</p:attrName>
                                        </p:attrNameLst>
                                      </p:cBhvr>
                                      <p:tavLst>
                                        <p:tav tm="0">
                                          <p:val>
                                            <p:strVal val="#ppt_y+.1"/>
                                          </p:val>
                                        </p:tav>
                                        <p:tav tm="100000">
                                          <p:val>
                                            <p:strVal val="#ppt_y"/>
                                          </p:val>
                                        </p:tav>
                                      </p:tavLst>
                                    </p:anim>
                                  </p:childTnLst>
                                </p:cTn>
                              </p:par>
                              <p:par>
                                <p:cTn id="93" presetID="42" presetClass="entr" presetSubtype="0" fill="hold" grpId="0" nodeType="withEffect">
                                  <p:stCondLst>
                                    <p:cond delay="0"/>
                                  </p:stCondLst>
                                  <p:childTnLst>
                                    <p:set>
                                      <p:cBhvr>
                                        <p:cTn id="94" dur="1" fill="hold">
                                          <p:stCondLst>
                                            <p:cond delay="0"/>
                                          </p:stCondLst>
                                        </p:cTn>
                                        <p:tgtEl>
                                          <p:spTgt spid="19"/>
                                        </p:tgtEl>
                                        <p:attrNameLst>
                                          <p:attrName>style.visibility</p:attrName>
                                        </p:attrNameLst>
                                      </p:cBhvr>
                                      <p:to>
                                        <p:strVal val="visible"/>
                                      </p:to>
                                    </p:set>
                                    <p:animEffect transition="in" filter="fade">
                                      <p:cBhvr>
                                        <p:cTn id="95" dur="1000"/>
                                        <p:tgtEl>
                                          <p:spTgt spid="19"/>
                                        </p:tgtEl>
                                      </p:cBhvr>
                                    </p:animEffect>
                                    <p:anim calcmode="lin" valueType="num">
                                      <p:cBhvr>
                                        <p:cTn id="96" dur="1000" fill="hold"/>
                                        <p:tgtEl>
                                          <p:spTgt spid="19"/>
                                        </p:tgtEl>
                                        <p:attrNameLst>
                                          <p:attrName>ppt_x</p:attrName>
                                        </p:attrNameLst>
                                      </p:cBhvr>
                                      <p:tavLst>
                                        <p:tav tm="0">
                                          <p:val>
                                            <p:strVal val="#ppt_x"/>
                                          </p:val>
                                        </p:tav>
                                        <p:tav tm="100000">
                                          <p:val>
                                            <p:strVal val="#ppt_x"/>
                                          </p:val>
                                        </p:tav>
                                      </p:tavLst>
                                    </p:anim>
                                    <p:anim calcmode="lin" valueType="num">
                                      <p:cBhvr>
                                        <p:cTn id="97" dur="1000" fill="hold"/>
                                        <p:tgtEl>
                                          <p:spTgt spid="19"/>
                                        </p:tgtEl>
                                        <p:attrNameLst>
                                          <p:attrName>ppt_y</p:attrName>
                                        </p:attrNameLst>
                                      </p:cBhvr>
                                      <p:tavLst>
                                        <p:tav tm="0">
                                          <p:val>
                                            <p:strVal val="#ppt_y+.1"/>
                                          </p:val>
                                        </p:tav>
                                        <p:tav tm="100000">
                                          <p:val>
                                            <p:strVal val="#ppt_y"/>
                                          </p:val>
                                        </p:tav>
                                      </p:tavLst>
                                    </p:anim>
                                  </p:childTnLst>
                                </p:cTn>
                              </p:par>
                              <p:par>
                                <p:cTn id="98" presetID="42" presetClass="entr" presetSubtype="0" fill="hold" grpId="0" nodeType="withEffect">
                                  <p:stCondLst>
                                    <p:cond delay="0"/>
                                  </p:stCondLst>
                                  <p:childTnLst>
                                    <p:set>
                                      <p:cBhvr>
                                        <p:cTn id="99" dur="1" fill="hold">
                                          <p:stCondLst>
                                            <p:cond delay="0"/>
                                          </p:stCondLst>
                                        </p:cTn>
                                        <p:tgtEl>
                                          <p:spTgt spid="18"/>
                                        </p:tgtEl>
                                        <p:attrNameLst>
                                          <p:attrName>style.visibility</p:attrName>
                                        </p:attrNameLst>
                                      </p:cBhvr>
                                      <p:to>
                                        <p:strVal val="visible"/>
                                      </p:to>
                                    </p:set>
                                    <p:animEffect transition="in" filter="fade">
                                      <p:cBhvr>
                                        <p:cTn id="100" dur="1000"/>
                                        <p:tgtEl>
                                          <p:spTgt spid="18"/>
                                        </p:tgtEl>
                                      </p:cBhvr>
                                    </p:animEffect>
                                    <p:anim calcmode="lin" valueType="num">
                                      <p:cBhvr>
                                        <p:cTn id="101" dur="1000" fill="hold"/>
                                        <p:tgtEl>
                                          <p:spTgt spid="18"/>
                                        </p:tgtEl>
                                        <p:attrNameLst>
                                          <p:attrName>ppt_x</p:attrName>
                                        </p:attrNameLst>
                                      </p:cBhvr>
                                      <p:tavLst>
                                        <p:tav tm="0">
                                          <p:val>
                                            <p:strVal val="#ppt_x"/>
                                          </p:val>
                                        </p:tav>
                                        <p:tav tm="100000">
                                          <p:val>
                                            <p:strVal val="#ppt_x"/>
                                          </p:val>
                                        </p:tav>
                                      </p:tavLst>
                                    </p:anim>
                                    <p:anim calcmode="lin" valueType="num">
                                      <p:cBhvr>
                                        <p:cTn id="102"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4" grpId="0" animBg="1"/>
      <p:bldP spid="5" grpId="0"/>
      <p:bldP spid="6" grpId="0" animBg="1"/>
      <p:bldP spid="7" grpId="0"/>
      <p:bldP spid="8" grpId="0" animBg="1"/>
      <p:bldP spid="9" grpId="0" animBg="1"/>
      <p:bldP spid="10" grpId="0"/>
      <p:bldP spid="11" grpId="0" animBg="1"/>
      <p:bldP spid="12" grpId="0" animBg="1"/>
      <p:bldP spid="13" grpId="0"/>
      <p:bldP spid="14" grpId="0" animBg="1"/>
      <p:bldP spid="15" grpId="0"/>
      <p:bldP spid="16" grpId="0" animBg="1"/>
      <p:bldP spid="17" grpId="0"/>
      <p:bldP spid="18" grpId="0" animBg="1"/>
      <p:bldP spid="19" grpId="0"/>
      <p:bldP spid="20" grpId="0" animBg="1"/>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3">
            <a:extLst>
              <a:ext uri="{FF2B5EF4-FFF2-40B4-BE49-F238E27FC236}">
                <a16:creationId xmlns:a16="http://schemas.microsoft.com/office/drawing/2014/main" id="{B6604967-79AE-619B-6402-99C068124E92}"/>
              </a:ext>
            </a:extLst>
          </p:cNvPr>
          <p:cNvSpPr/>
          <p:nvPr/>
        </p:nvSpPr>
        <p:spPr>
          <a:xfrm>
            <a:off x="638977" y="2810982"/>
            <a:ext cx="3159936" cy="1008380"/>
          </a:xfrm>
          <a:custGeom>
            <a:avLst/>
            <a:gdLst/>
            <a:ahLst/>
            <a:cxnLst/>
            <a:rect l="l" t="t" r="r" b="b"/>
            <a:pathLst>
              <a:path w="2664460" h="1008379">
                <a:moveTo>
                  <a:pt x="2496261" y="0"/>
                </a:moveTo>
                <a:lnTo>
                  <a:pt x="168020" y="0"/>
                </a:lnTo>
                <a:lnTo>
                  <a:pt x="123357" y="5998"/>
                </a:lnTo>
                <a:lnTo>
                  <a:pt x="83221" y="22930"/>
                </a:lnTo>
                <a:lnTo>
                  <a:pt x="49215" y="49196"/>
                </a:lnTo>
                <a:lnTo>
                  <a:pt x="22941" y="83199"/>
                </a:lnTo>
                <a:lnTo>
                  <a:pt x="6002" y="123339"/>
                </a:lnTo>
                <a:lnTo>
                  <a:pt x="0" y="168021"/>
                </a:lnTo>
                <a:lnTo>
                  <a:pt x="0" y="840105"/>
                </a:lnTo>
                <a:lnTo>
                  <a:pt x="6002" y="884786"/>
                </a:lnTo>
                <a:lnTo>
                  <a:pt x="22941" y="924926"/>
                </a:lnTo>
                <a:lnTo>
                  <a:pt x="49215" y="958929"/>
                </a:lnTo>
                <a:lnTo>
                  <a:pt x="83221" y="985195"/>
                </a:lnTo>
                <a:lnTo>
                  <a:pt x="123357" y="1002127"/>
                </a:lnTo>
                <a:lnTo>
                  <a:pt x="168020" y="1008126"/>
                </a:lnTo>
                <a:lnTo>
                  <a:pt x="2496261" y="1008126"/>
                </a:lnTo>
                <a:lnTo>
                  <a:pt x="2540942" y="1002127"/>
                </a:lnTo>
                <a:lnTo>
                  <a:pt x="2581083" y="985195"/>
                </a:lnTo>
                <a:lnTo>
                  <a:pt x="2615085" y="958929"/>
                </a:lnTo>
                <a:lnTo>
                  <a:pt x="2641351" y="924926"/>
                </a:lnTo>
                <a:lnTo>
                  <a:pt x="2658283" y="884786"/>
                </a:lnTo>
                <a:lnTo>
                  <a:pt x="2664282" y="840105"/>
                </a:lnTo>
                <a:lnTo>
                  <a:pt x="2664282" y="168021"/>
                </a:lnTo>
                <a:lnTo>
                  <a:pt x="2658283" y="123339"/>
                </a:lnTo>
                <a:lnTo>
                  <a:pt x="2641351" y="83199"/>
                </a:lnTo>
                <a:lnTo>
                  <a:pt x="2615085" y="49196"/>
                </a:lnTo>
                <a:lnTo>
                  <a:pt x="2581083" y="22930"/>
                </a:lnTo>
                <a:lnTo>
                  <a:pt x="2540942" y="5998"/>
                </a:lnTo>
                <a:lnTo>
                  <a:pt x="2496261" y="0"/>
                </a:lnTo>
                <a:close/>
              </a:path>
            </a:pathLst>
          </a:custGeom>
          <a:solidFill>
            <a:srgbClr val="0070C0"/>
          </a:solidFill>
        </p:spPr>
        <p:txBody>
          <a:bodyPr wrap="square" lIns="0" tIns="0" rIns="0" bIns="0" rtlCol="0"/>
          <a:lstStyle/>
          <a:p>
            <a:endParaRPr/>
          </a:p>
        </p:txBody>
      </p:sp>
      <p:sp>
        <p:nvSpPr>
          <p:cNvPr id="3" name="object 5">
            <a:extLst>
              <a:ext uri="{FF2B5EF4-FFF2-40B4-BE49-F238E27FC236}">
                <a16:creationId xmlns:a16="http://schemas.microsoft.com/office/drawing/2014/main" id="{BA28B3B2-C90E-2328-17FA-1E1836F38D22}"/>
              </a:ext>
            </a:extLst>
          </p:cNvPr>
          <p:cNvSpPr txBox="1"/>
          <p:nvPr/>
        </p:nvSpPr>
        <p:spPr>
          <a:xfrm>
            <a:off x="638976" y="3143694"/>
            <a:ext cx="3159935" cy="381515"/>
          </a:xfrm>
          <a:prstGeom prst="rect">
            <a:avLst/>
          </a:prstGeom>
        </p:spPr>
        <p:txBody>
          <a:bodyPr vert="horz" wrap="square" lIns="0" tIns="12065" rIns="0" bIns="0" rtlCol="0">
            <a:spAutoFit/>
          </a:bodyPr>
          <a:lstStyle/>
          <a:p>
            <a:pPr marL="12700" algn="ctr">
              <a:lnSpc>
                <a:spcPct val="100000"/>
              </a:lnSpc>
              <a:spcBef>
                <a:spcPts val="95"/>
              </a:spcBef>
            </a:pPr>
            <a:r>
              <a:rPr lang="ru-RU" sz="2400" b="1" spc="-10" dirty="0">
                <a:solidFill>
                  <a:srgbClr val="FFFFFF"/>
                </a:solidFill>
                <a:latin typeface="Times New Roman" panose="02020603050405020304" pitchFamily="18" charset="0"/>
                <a:cs typeface="Times New Roman" panose="02020603050405020304" pitchFamily="18" charset="0"/>
              </a:rPr>
              <a:t>МИССИЯ</a:t>
            </a:r>
            <a:endParaRPr lang="ru-RU" sz="2400" dirty="0">
              <a:latin typeface="Times New Roman" panose="02020603050405020304" pitchFamily="18" charset="0"/>
              <a:cs typeface="Times New Roman" panose="02020603050405020304" pitchFamily="18" charset="0"/>
            </a:endParaRPr>
          </a:p>
        </p:txBody>
      </p:sp>
      <p:sp>
        <p:nvSpPr>
          <p:cNvPr id="4" name="object 6">
            <a:extLst>
              <a:ext uri="{FF2B5EF4-FFF2-40B4-BE49-F238E27FC236}">
                <a16:creationId xmlns:a16="http://schemas.microsoft.com/office/drawing/2014/main" id="{09D5BE69-4D66-AEE6-0212-82410AC74CEC}"/>
              </a:ext>
            </a:extLst>
          </p:cNvPr>
          <p:cNvSpPr/>
          <p:nvPr/>
        </p:nvSpPr>
        <p:spPr>
          <a:xfrm>
            <a:off x="638977" y="4107144"/>
            <a:ext cx="3159938" cy="1008380"/>
          </a:xfrm>
          <a:custGeom>
            <a:avLst/>
            <a:gdLst/>
            <a:ahLst/>
            <a:cxnLst/>
            <a:rect l="l" t="t" r="r" b="b"/>
            <a:pathLst>
              <a:path w="2664460" h="1008379">
                <a:moveTo>
                  <a:pt x="2496261" y="0"/>
                </a:moveTo>
                <a:lnTo>
                  <a:pt x="168020" y="0"/>
                </a:lnTo>
                <a:lnTo>
                  <a:pt x="123357" y="5998"/>
                </a:lnTo>
                <a:lnTo>
                  <a:pt x="83221" y="22930"/>
                </a:lnTo>
                <a:lnTo>
                  <a:pt x="49215" y="49196"/>
                </a:lnTo>
                <a:lnTo>
                  <a:pt x="22941" y="83199"/>
                </a:lnTo>
                <a:lnTo>
                  <a:pt x="6002" y="123339"/>
                </a:lnTo>
                <a:lnTo>
                  <a:pt x="0" y="168020"/>
                </a:lnTo>
                <a:lnTo>
                  <a:pt x="0" y="840105"/>
                </a:lnTo>
                <a:lnTo>
                  <a:pt x="6002" y="884741"/>
                </a:lnTo>
                <a:lnTo>
                  <a:pt x="22941" y="924870"/>
                </a:lnTo>
                <a:lnTo>
                  <a:pt x="49215" y="958881"/>
                </a:lnTo>
                <a:lnTo>
                  <a:pt x="83221" y="985167"/>
                </a:lnTo>
                <a:lnTo>
                  <a:pt x="123357" y="1002118"/>
                </a:lnTo>
                <a:lnTo>
                  <a:pt x="168020" y="1008126"/>
                </a:lnTo>
                <a:lnTo>
                  <a:pt x="2496261" y="1008126"/>
                </a:lnTo>
                <a:lnTo>
                  <a:pt x="2540942" y="1002118"/>
                </a:lnTo>
                <a:lnTo>
                  <a:pt x="2581083" y="985167"/>
                </a:lnTo>
                <a:lnTo>
                  <a:pt x="2615085" y="958881"/>
                </a:lnTo>
                <a:lnTo>
                  <a:pt x="2641351" y="924870"/>
                </a:lnTo>
                <a:lnTo>
                  <a:pt x="2658283" y="884741"/>
                </a:lnTo>
                <a:lnTo>
                  <a:pt x="2664282" y="840105"/>
                </a:lnTo>
                <a:lnTo>
                  <a:pt x="2664282" y="168020"/>
                </a:lnTo>
                <a:lnTo>
                  <a:pt x="2658283" y="123339"/>
                </a:lnTo>
                <a:lnTo>
                  <a:pt x="2641351" y="83199"/>
                </a:lnTo>
                <a:lnTo>
                  <a:pt x="2615085" y="49196"/>
                </a:lnTo>
                <a:lnTo>
                  <a:pt x="2581083" y="22930"/>
                </a:lnTo>
                <a:lnTo>
                  <a:pt x="2540942" y="5998"/>
                </a:lnTo>
                <a:lnTo>
                  <a:pt x="2496261" y="0"/>
                </a:lnTo>
                <a:close/>
              </a:path>
            </a:pathLst>
          </a:custGeom>
          <a:solidFill>
            <a:srgbClr val="0070C0"/>
          </a:solidFill>
        </p:spPr>
        <p:txBody>
          <a:bodyPr wrap="square" lIns="0" tIns="0" rIns="0" bIns="0" rtlCol="0"/>
          <a:lstStyle/>
          <a:p>
            <a:endParaRPr/>
          </a:p>
        </p:txBody>
      </p:sp>
      <p:sp>
        <p:nvSpPr>
          <p:cNvPr id="5" name="object 7">
            <a:extLst>
              <a:ext uri="{FF2B5EF4-FFF2-40B4-BE49-F238E27FC236}">
                <a16:creationId xmlns:a16="http://schemas.microsoft.com/office/drawing/2014/main" id="{48571242-51AF-9C8C-B4D3-462D442D566F}"/>
              </a:ext>
            </a:extLst>
          </p:cNvPr>
          <p:cNvSpPr txBox="1"/>
          <p:nvPr/>
        </p:nvSpPr>
        <p:spPr>
          <a:xfrm>
            <a:off x="638976" y="4229193"/>
            <a:ext cx="3159937" cy="750847"/>
          </a:xfrm>
          <a:prstGeom prst="rect">
            <a:avLst/>
          </a:prstGeom>
        </p:spPr>
        <p:txBody>
          <a:bodyPr vert="horz" wrap="square" lIns="0" tIns="12065" rIns="0" bIns="0" rtlCol="0">
            <a:spAutoFit/>
          </a:bodyPr>
          <a:lstStyle/>
          <a:p>
            <a:pPr marR="5080" algn="ctr">
              <a:lnSpc>
                <a:spcPct val="100000"/>
              </a:lnSpc>
              <a:spcBef>
                <a:spcPts val="95"/>
              </a:spcBef>
            </a:pPr>
            <a:r>
              <a:rPr lang="uz-Cyrl-UZ" sz="2400" b="1" spc="-10" dirty="0">
                <a:solidFill>
                  <a:srgbClr val="FFFFFF"/>
                </a:solidFill>
                <a:latin typeface="Times New Roman" panose="02020603050405020304" pitchFamily="18" charset="0"/>
                <a:cs typeface="Times New Roman" panose="02020603050405020304" pitchFamily="18" charset="0"/>
              </a:rPr>
              <a:t>Стартегик мақсадлар (ниятлар)</a:t>
            </a:r>
            <a:endParaRPr sz="2400" dirty="0">
              <a:latin typeface="Times New Roman" panose="02020603050405020304" pitchFamily="18" charset="0"/>
              <a:cs typeface="Times New Roman" panose="02020603050405020304" pitchFamily="18" charset="0"/>
            </a:endParaRPr>
          </a:p>
        </p:txBody>
      </p:sp>
      <p:sp>
        <p:nvSpPr>
          <p:cNvPr id="6" name="object 8">
            <a:extLst>
              <a:ext uri="{FF2B5EF4-FFF2-40B4-BE49-F238E27FC236}">
                <a16:creationId xmlns:a16="http://schemas.microsoft.com/office/drawing/2014/main" id="{A216C64A-0894-DA50-0A75-58E610ACEF9E}"/>
              </a:ext>
            </a:extLst>
          </p:cNvPr>
          <p:cNvSpPr/>
          <p:nvPr/>
        </p:nvSpPr>
        <p:spPr>
          <a:xfrm>
            <a:off x="638977" y="5403306"/>
            <a:ext cx="3159938" cy="1008380"/>
          </a:xfrm>
          <a:custGeom>
            <a:avLst/>
            <a:gdLst/>
            <a:ahLst/>
            <a:cxnLst/>
            <a:rect l="l" t="t" r="r" b="b"/>
            <a:pathLst>
              <a:path w="2664460" h="1008379">
                <a:moveTo>
                  <a:pt x="2496261" y="0"/>
                </a:moveTo>
                <a:lnTo>
                  <a:pt x="168020" y="0"/>
                </a:lnTo>
                <a:lnTo>
                  <a:pt x="123357" y="5999"/>
                </a:lnTo>
                <a:lnTo>
                  <a:pt x="83221" y="22932"/>
                </a:lnTo>
                <a:lnTo>
                  <a:pt x="49215" y="49198"/>
                </a:lnTo>
                <a:lnTo>
                  <a:pt x="22941" y="83197"/>
                </a:lnTo>
                <a:lnTo>
                  <a:pt x="6002" y="123329"/>
                </a:lnTo>
                <a:lnTo>
                  <a:pt x="0" y="167995"/>
                </a:lnTo>
                <a:lnTo>
                  <a:pt x="0" y="840066"/>
                </a:lnTo>
                <a:lnTo>
                  <a:pt x="6002" y="884730"/>
                </a:lnTo>
                <a:lnTo>
                  <a:pt x="22941" y="924866"/>
                </a:lnTo>
                <a:lnTo>
                  <a:pt x="49215" y="958872"/>
                </a:lnTo>
                <a:lnTo>
                  <a:pt x="83221" y="985146"/>
                </a:lnTo>
                <a:lnTo>
                  <a:pt x="123357" y="1002085"/>
                </a:lnTo>
                <a:lnTo>
                  <a:pt x="168020" y="1008087"/>
                </a:lnTo>
                <a:lnTo>
                  <a:pt x="2496261" y="1008087"/>
                </a:lnTo>
                <a:lnTo>
                  <a:pt x="2540942" y="1002085"/>
                </a:lnTo>
                <a:lnTo>
                  <a:pt x="2581083" y="985146"/>
                </a:lnTo>
                <a:lnTo>
                  <a:pt x="2615085" y="958872"/>
                </a:lnTo>
                <a:lnTo>
                  <a:pt x="2641351" y="924866"/>
                </a:lnTo>
                <a:lnTo>
                  <a:pt x="2658283" y="884730"/>
                </a:lnTo>
                <a:lnTo>
                  <a:pt x="2664282" y="840066"/>
                </a:lnTo>
                <a:lnTo>
                  <a:pt x="2664282" y="167995"/>
                </a:lnTo>
                <a:lnTo>
                  <a:pt x="2658283" y="123329"/>
                </a:lnTo>
                <a:lnTo>
                  <a:pt x="2641351" y="83197"/>
                </a:lnTo>
                <a:lnTo>
                  <a:pt x="2615085" y="49198"/>
                </a:lnTo>
                <a:lnTo>
                  <a:pt x="2581083" y="22932"/>
                </a:lnTo>
                <a:lnTo>
                  <a:pt x="2540942" y="5999"/>
                </a:lnTo>
                <a:lnTo>
                  <a:pt x="2496261" y="0"/>
                </a:lnTo>
                <a:close/>
              </a:path>
            </a:pathLst>
          </a:custGeom>
          <a:solidFill>
            <a:srgbClr val="0070C0"/>
          </a:solidFill>
        </p:spPr>
        <p:txBody>
          <a:bodyPr wrap="square" lIns="0" tIns="0" rIns="0" bIns="0" rtlCol="0"/>
          <a:lstStyle/>
          <a:p>
            <a:endParaRPr/>
          </a:p>
        </p:txBody>
      </p:sp>
      <p:sp>
        <p:nvSpPr>
          <p:cNvPr id="7" name="object 9">
            <a:extLst>
              <a:ext uri="{FF2B5EF4-FFF2-40B4-BE49-F238E27FC236}">
                <a16:creationId xmlns:a16="http://schemas.microsoft.com/office/drawing/2014/main" id="{2624C143-3C81-7F58-BFFE-78D94456ABC3}"/>
              </a:ext>
            </a:extLst>
          </p:cNvPr>
          <p:cNvSpPr txBox="1"/>
          <p:nvPr/>
        </p:nvSpPr>
        <p:spPr>
          <a:xfrm>
            <a:off x="638977" y="5716738"/>
            <a:ext cx="3159936" cy="381515"/>
          </a:xfrm>
          <a:prstGeom prst="rect">
            <a:avLst/>
          </a:prstGeom>
        </p:spPr>
        <p:txBody>
          <a:bodyPr vert="horz" wrap="square" lIns="0" tIns="12065" rIns="0" bIns="0" rtlCol="0">
            <a:spAutoFit/>
          </a:bodyPr>
          <a:lstStyle/>
          <a:p>
            <a:pPr marL="12700" algn="ctr">
              <a:lnSpc>
                <a:spcPct val="100000"/>
              </a:lnSpc>
              <a:spcBef>
                <a:spcPts val="95"/>
              </a:spcBef>
            </a:pPr>
            <a:r>
              <a:rPr lang="uz-Cyrl-UZ" sz="2400" b="1" spc="-10" dirty="0">
                <a:solidFill>
                  <a:srgbClr val="FFFFFF"/>
                </a:solidFill>
                <a:latin typeface="Times New Roman" panose="02020603050405020304" pitchFamily="18" charset="0"/>
                <a:cs typeface="Times New Roman" panose="02020603050405020304" pitchFamily="18" charset="0"/>
              </a:rPr>
              <a:t>СТРАТЕГИК РЕЖА</a:t>
            </a:r>
            <a:endParaRPr lang="uz-Cyrl-UZ" sz="2400" dirty="0">
              <a:latin typeface="Times New Roman" panose="02020603050405020304" pitchFamily="18" charset="0"/>
              <a:cs typeface="Times New Roman" panose="02020603050405020304" pitchFamily="18" charset="0"/>
            </a:endParaRPr>
          </a:p>
        </p:txBody>
      </p:sp>
      <p:sp>
        <p:nvSpPr>
          <p:cNvPr id="8" name="object 11">
            <a:extLst>
              <a:ext uri="{FF2B5EF4-FFF2-40B4-BE49-F238E27FC236}">
                <a16:creationId xmlns:a16="http://schemas.microsoft.com/office/drawing/2014/main" id="{16831021-3F7B-87D4-C131-E20949D807CD}"/>
              </a:ext>
            </a:extLst>
          </p:cNvPr>
          <p:cNvSpPr/>
          <p:nvPr/>
        </p:nvSpPr>
        <p:spPr>
          <a:xfrm>
            <a:off x="4329627" y="2810983"/>
            <a:ext cx="7260580" cy="1008380"/>
          </a:xfrm>
          <a:custGeom>
            <a:avLst/>
            <a:gdLst/>
            <a:ahLst/>
            <a:cxnLst/>
            <a:rect l="l" t="t" r="r" b="b"/>
            <a:pathLst>
              <a:path w="5184775" h="1008379">
                <a:moveTo>
                  <a:pt x="0" y="168021"/>
                </a:moveTo>
                <a:lnTo>
                  <a:pt x="5998" y="123339"/>
                </a:lnTo>
                <a:lnTo>
                  <a:pt x="22930" y="83199"/>
                </a:lnTo>
                <a:lnTo>
                  <a:pt x="49196" y="49196"/>
                </a:lnTo>
                <a:lnTo>
                  <a:pt x="83199" y="22930"/>
                </a:lnTo>
                <a:lnTo>
                  <a:pt x="123339" y="5998"/>
                </a:lnTo>
                <a:lnTo>
                  <a:pt x="168021" y="0"/>
                </a:lnTo>
                <a:lnTo>
                  <a:pt x="5016627" y="0"/>
                </a:lnTo>
                <a:lnTo>
                  <a:pt x="5061263" y="5998"/>
                </a:lnTo>
                <a:lnTo>
                  <a:pt x="5101392" y="22930"/>
                </a:lnTo>
                <a:lnTo>
                  <a:pt x="5135403" y="49196"/>
                </a:lnTo>
                <a:lnTo>
                  <a:pt x="5161689" y="83199"/>
                </a:lnTo>
                <a:lnTo>
                  <a:pt x="5178640" y="123339"/>
                </a:lnTo>
                <a:lnTo>
                  <a:pt x="5184648" y="168021"/>
                </a:lnTo>
                <a:lnTo>
                  <a:pt x="5184648" y="840105"/>
                </a:lnTo>
                <a:lnTo>
                  <a:pt x="5178640" y="884786"/>
                </a:lnTo>
                <a:lnTo>
                  <a:pt x="5161689" y="924926"/>
                </a:lnTo>
                <a:lnTo>
                  <a:pt x="5135403" y="958929"/>
                </a:lnTo>
                <a:lnTo>
                  <a:pt x="5101392" y="985195"/>
                </a:lnTo>
                <a:lnTo>
                  <a:pt x="5061263" y="1002127"/>
                </a:lnTo>
                <a:lnTo>
                  <a:pt x="5016627" y="1008126"/>
                </a:lnTo>
                <a:lnTo>
                  <a:pt x="168021" y="1008126"/>
                </a:lnTo>
                <a:lnTo>
                  <a:pt x="123339" y="1002127"/>
                </a:lnTo>
                <a:lnTo>
                  <a:pt x="83199" y="985195"/>
                </a:lnTo>
                <a:lnTo>
                  <a:pt x="49196" y="958929"/>
                </a:lnTo>
                <a:lnTo>
                  <a:pt x="22930" y="924926"/>
                </a:lnTo>
                <a:lnTo>
                  <a:pt x="5998" y="884786"/>
                </a:lnTo>
                <a:lnTo>
                  <a:pt x="0" y="840105"/>
                </a:lnTo>
                <a:lnTo>
                  <a:pt x="0" y="168021"/>
                </a:lnTo>
                <a:close/>
              </a:path>
            </a:pathLst>
          </a:custGeom>
          <a:ln w="9525">
            <a:solidFill>
              <a:srgbClr val="002060"/>
            </a:solidFill>
          </a:ln>
        </p:spPr>
        <p:txBody>
          <a:bodyPr wrap="square" lIns="0" tIns="0" rIns="0" bIns="0" rtlCol="0" anchor="ctr"/>
          <a:lstStyle/>
          <a:p>
            <a:endParaRPr sz="2000">
              <a:latin typeface="Times New Roman" panose="02020603050405020304" pitchFamily="18" charset="0"/>
              <a:cs typeface="Times New Roman" panose="02020603050405020304" pitchFamily="18" charset="0"/>
            </a:endParaRPr>
          </a:p>
        </p:txBody>
      </p:sp>
      <p:sp>
        <p:nvSpPr>
          <p:cNvPr id="9" name="object 12">
            <a:extLst>
              <a:ext uri="{FF2B5EF4-FFF2-40B4-BE49-F238E27FC236}">
                <a16:creationId xmlns:a16="http://schemas.microsoft.com/office/drawing/2014/main" id="{F4EB7067-F862-E0F4-C9F7-EBB9BBF53961}"/>
              </a:ext>
            </a:extLst>
          </p:cNvPr>
          <p:cNvSpPr txBox="1"/>
          <p:nvPr/>
        </p:nvSpPr>
        <p:spPr>
          <a:xfrm>
            <a:off x="4477257" y="3014906"/>
            <a:ext cx="7042717" cy="627736"/>
          </a:xfrm>
          <a:prstGeom prst="rect">
            <a:avLst/>
          </a:prstGeom>
        </p:spPr>
        <p:txBody>
          <a:bodyPr vert="horz" wrap="square" lIns="0" tIns="12065" rIns="0" bIns="0" rtlCol="0" anchor="ctr">
            <a:spAutoFit/>
          </a:bodyPr>
          <a:lstStyle/>
          <a:p>
            <a:pPr marR="5080" algn="ctr">
              <a:lnSpc>
                <a:spcPct val="100000"/>
              </a:lnSpc>
              <a:spcBef>
                <a:spcPts val="95"/>
              </a:spcBef>
            </a:pPr>
            <a:r>
              <a:rPr lang="uz-Cyrl-UZ" sz="2000" b="1" spc="-10" dirty="0">
                <a:solidFill>
                  <a:srgbClr val="002060"/>
                </a:solidFill>
                <a:latin typeface="Times New Roman" panose="02020603050405020304" pitchFamily="18" charset="0"/>
                <a:cs typeface="Times New Roman" panose="02020603050405020304" pitchFamily="18" charset="0"/>
              </a:rPr>
              <a:t>Компаниянинг мақсади, энг юқори даражадаги мақсад, интилиш учун идеал</a:t>
            </a:r>
            <a:endParaRPr lang="uz-Cyrl-UZ" sz="2000" dirty="0">
              <a:solidFill>
                <a:srgbClr val="002060"/>
              </a:solidFill>
              <a:latin typeface="Times New Roman" panose="02020603050405020304" pitchFamily="18" charset="0"/>
              <a:cs typeface="Times New Roman" panose="02020603050405020304" pitchFamily="18" charset="0"/>
            </a:endParaRPr>
          </a:p>
        </p:txBody>
      </p:sp>
      <p:sp>
        <p:nvSpPr>
          <p:cNvPr id="10" name="object 13">
            <a:extLst>
              <a:ext uri="{FF2B5EF4-FFF2-40B4-BE49-F238E27FC236}">
                <a16:creationId xmlns:a16="http://schemas.microsoft.com/office/drawing/2014/main" id="{98111C0E-B938-E18F-D533-7233A8835C83}"/>
              </a:ext>
            </a:extLst>
          </p:cNvPr>
          <p:cNvSpPr/>
          <p:nvPr/>
        </p:nvSpPr>
        <p:spPr>
          <a:xfrm>
            <a:off x="4329627" y="4107144"/>
            <a:ext cx="4556465" cy="1008380"/>
          </a:xfrm>
          <a:custGeom>
            <a:avLst/>
            <a:gdLst/>
            <a:ahLst/>
            <a:cxnLst/>
            <a:rect l="l" t="t" r="r" b="b"/>
            <a:pathLst>
              <a:path w="5184775" h="1008379">
                <a:moveTo>
                  <a:pt x="0" y="168020"/>
                </a:moveTo>
                <a:lnTo>
                  <a:pt x="5998" y="123339"/>
                </a:lnTo>
                <a:lnTo>
                  <a:pt x="22930" y="83199"/>
                </a:lnTo>
                <a:lnTo>
                  <a:pt x="49196" y="49196"/>
                </a:lnTo>
                <a:lnTo>
                  <a:pt x="83199" y="22930"/>
                </a:lnTo>
                <a:lnTo>
                  <a:pt x="123339" y="5998"/>
                </a:lnTo>
                <a:lnTo>
                  <a:pt x="168021" y="0"/>
                </a:lnTo>
                <a:lnTo>
                  <a:pt x="5016627" y="0"/>
                </a:lnTo>
                <a:lnTo>
                  <a:pt x="5061263" y="5998"/>
                </a:lnTo>
                <a:lnTo>
                  <a:pt x="5101392" y="22930"/>
                </a:lnTo>
                <a:lnTo>
                  <a:pt x="5135403" y="49196"/>
                </a:lnTo>
                <a:lnTo>
                  <a:pt x="5161689" y="83199"/>
                </a:lnTo>
                <a:lnTo>
                  <a:pt x="5178640" y="123339"/>
                </a:lnTo>
                <a:lnTo>
                  <a:pt x="5184648" y="168020"/>
                </a:lnTo>
                <a:lnTo>
                  <a:pt x="5184648" y="840105"/>
                </a:lnTo>
                <a:lnTo>
                  <a:pt x="5178640" y="884741"/>
                </a:lnTo>
                <a:lnTo>
                  <a:pt x="5161689" y="924870"/>
                </a:lnTo>
                <a:lnTo>
                  <a:pt x="5135403" y="958881"/>
                </a:lnTo>
                <a:lnTo>
                  <a:pt x="5101392" y="985167"/>
                </a:lnTo>
                <a:lnTo>
                  <a:pt x="5061263" y="1002118"/>
                </a:lnTo>
                <a:lnTo>
                  <a:pt x="5016627" y="1008126"/>
                </a:lnTo>
                <a:lnTo>
                  <a:pt x="168021" y="1008126"/>
                </a:lnTo>
                <a:lnTo>
                  <a:pt x="123339" y="1002118"/>
                </a:lnTo>
                <a:lnTo>
                  <a:pt x="83199" y="985167"/>
                </a:lnTo>
                <a:lnTo>
                  <a:pt x="49196" y="958881"/>
                </a:lnTo>
                <a:lnTo>
                  <a:pt x="22930" y="924870"/>
                </a:lnTo>
                <a:lnTo>
                  <a:pt x="5998" y="884741"/>
                </a:lnTo>
                <a:lnTo>
                  <a:pt x="0" y="840105"/>
                </a:lnTo>
                <a:lnTo>
                  <a:pt x="0" y="168020"/>
                </a:lnTo>
                <a:close/>
              </a:path>
            </a:pathLst>
          </a:custGeom>
          <a:ln w="9525">
            <a:solidFill>
              <a:srgbClr val="002060"/>
            </a:solidFill>
          </a:ln>
        </p:spPr>
        <p:txBody>
          <a:bodyPr wrap="square" lIns="0" tIns="0" rIns="0" bIns="0" rtlCol="0" anchor="ctr"/>
          <a:lstStyle/>
          <a:p>
            <a:endParaRPr sz="2000">
              <a:latin typeface="Times New Roman" panose="02020603050405020304" pitchFamily="18" charset="0"/>
              <a:cs typeface="Times New Roman" panose="02020603050405020304" pitchFamily="18" charset="0"/>
            </a:endParaRPr>
          </a:p>
        </p:txBody>
      </p:sp>
      <p:sp>
        <p:nvSpPr>
          <p:cNvPr id="11" name="object 14">
            <a:extLst>
              <a:ext uri="{FF2B5EF4-FFF2-40B4-BE49-F238E27FC236}">
                <a16:creationId xmlns:a16="http://schemas.microsoft.com/office/drawing/2014/main" id="{A4E920FB-B112-462B-5994-50055CDED13E}"/>
              </a:ext>
            </a:extLst>
          </p:cNvPr>
          <p:cNvSpPr txBox="1"/>
          <p:nvPr/>
        </p:nvSpPr>
        <p:spPr>
          <a:xfrm>
            <a:off x="4477258" y="4150331"/>
            <a:ext cx="4279880" cy="935513"/>
          </a:xfrm>
          <a:prstGeom prst="rect">
            <a:avLst/>
          </a:prstGeom>
        </p:spPr>
        <p:txBody>
          <a:bodyPr vert="horz" wrap="square" lIns="0" tIns="12065" rIns="0" bIns="0" rtlCol="0" anchor="ctr">
            <a:spAutoFit/>
          </a:bodyPr>
          <a:lstStyle/>
          <a:p>
            <a:pPr marL="262255" marR="5080" indent="-250190" algn="ctr">
              <a:lnSpc>
                <a:spcPct val="100000"/>
              </a:lnSpc>
              <a:spcBef>
                <a:spcPts val="95"/>
              </a:spcBef>
            </a:pPr>
            <a:r>
              <a:rPr lang="uz-Cyrl-UZ" sz="2000" b="1" spc="-10" dirty="0">
                <a:solidFill>
                  <a:srgbClr val="002060"/>
                </a:solidFill>
                <a:latin typeface="Times New Roman" panose="02020603050405020304" pitchFamily="18" charset="0"/>
                <a:cs typeface="Times New Roman" panose="02020603050405020304" pitchFamily="18" charset="0"/>
              </a:rPr>
              <a:t>3-7 йиллик уфқдаги компаниянинг стратегик мақсадлари ва стратегиясининг аниқ тавсифи</a:t>
            </a:r>
            <a:endParaRPr lang="uz-Cyrl-UZ" sz="2000" dirty="0">
              <a:solidFill>
                <a:srgbClr val="002060"/>
              </a:solidFill>
              <a:latin typeface="Times New Roman" panose="02020603050405020304" pitchFamily="18" charset="0"/>
              <a:cs typeface="Times New Roman" panose="02020603050405020304" pitchFamily="18" charset="0"/>
            </a:endParaRPr>
          </a:p>
        </p:txBody>
      </p:sp>
      <p:sp>
        <p:nvSpPr>
          <p:cNvPr id="12" name="object 15">
            <a:extLst>
              <a:ext uri="{FF2B5EF4-FFF2-40B4-BE49-F238E27FC236}">
                <a16:creationId xmlns:a16="http://schemas.microsoft.com/office/drawing/2014/main" id="{39E111C6-E639-1C8E-8842-0F3AFD0219B2}"/>
              </a:ext>
            </a:extLst>
          </p:cNvPr>
          <p:cNvSpPr/>
          <p:nvPr/>
        </p:nvSpPr>
        <p:spPr>
          <a:xfrm>
            <a:off x="4246189" y="5212547"/>
            <a:ext cx="4639903" cy="1375821"/>
          </a:xfrm>
          <a:custGeom>
            <a:avLst/>
            <a:gdLst/>
            <a:ahLst/>
            <a:cxnLst/>
            <a:rect l="l" t="t" r="r" b="b"/>
            <a:pathLst>
              <a:path w="5184775" h="1008379">
                <a:moveTo>
                  <a:pt x="0" y="167995"/>
                </a:moveTo>
                <a:lnTo>
                  <a:pt x="5998" y="123329"/>
                </a:lnTo>
                <a:lnTo>
                  <a:pt x="22930" y="83197"/>
                </a:lnTo>
                <a:lnTo>
                  <a:pt x="49196" y="49198"/>
                </a:lnTo>
                <a:lnTo>
                  <a:pt x="83199" y="22932"/>
                </a:lnTo>
                <a:lnTo>
                  <a:pt x="123339" y="5999"/>
                </a:lnTo>
                <a:lnTo>
                  <a:pt x="168021" y="0"/>
                </a:lnTo>
                <a:lnTo>
                  <a:pt x="5016627" y="0"/>
                </a:lnTo>
                <a:lnTo>
                  <a:pt x="5061263" y="5999"/>
                </a:lnTo>
                <a:lnTo>
                  <a:pt x="5101392" y="22932"/>
                </a:lnTo>
                <a:lnTo>
                  <a:pt x="5135403" y="49198"/>
                </a:lnTo>
                <a:lnTo>
                  <a:pt x="5161689" y="83197"/>
                </a:lnTo>
                <a:lnTo>
                  <a:pt x="5178640" y="123329"/>
                </a:lnTo>
                <a:lnTo>
                  <a:pt x="5184648" y="167995"/>
                </a:lnTo>
                <a:lnTo>
                  <a:pt x="5184648" y="840066"/>
                </a:lnTo>
                <a:lnTo>
                  <a:pt x="5178640" y="884730"/>
                </a:lnTo>
                <a:lnTo>
                  <a:pt x="5161689" y="924866"/>
                </a:lnTo>
                <a:lnTo>
                  <a:pt x="5135403" y="958872"/>
                </a:lnTo>
                <a:lnTo>
                  <a:pt x="5101392" y="985146"/>
                </a:lnTo>
                <a:lnTo>
                  <a:pt x="5061263" y="1002085"/>
                </a:lnTo>
                <a:lnTo>
                  <a:pt x="5016627" y="1008087"/>
                </a:lnTo>
                <a:lnTo>
                  <a:pt x="168021" y="1008087"/>
                </a:lnTo>
                <a:lnTo>
                  <a:pt x="123339" y="1002085"/>
                </a:lnTo>
                <a:lnTo>
                  <a:pt x="83199" y="985146"/>
                </a:lnTo>
                <a:lnTo>
                  <a:pt x="49196" y="958872"/>
                </a:lnTo>
                <a:lnTo>
                  <a:pt x="22930" y="924866"/>
                </a:lnTo>
                <a:lnTo>
                  <a:pt x="5998" y="884730"/>
                </a:lnTo>
                <a:lnTo>
                  <a:pt x="0" y="840066"/>
                </a:lnTo>
                <a:lnTo>
                  <a:pt x="0" y="167995"/>
                </a:lnTo>
                <a:close/>
              </a:path>
            </a:pathLst>
          </a:custGeom>
          <a:ln w="9525">
            <a:solidFill>
              <a:srgbClr val="002060"/>
            </a:solidFill>
          </a:ln>
        </p:spPr>
        <p:txBody>
          <a:bodyPr wrap="square" lIns="0" tIns="0" rIns="0" bIns="0" rtlCol="0" anchor="ctr"/>
          <a:lstStyle/>
          <a:p>
            <a:endParaRPr sz="2000">
              <a:latin typeface="Times New Roman" panose="02020603050405020304" pitchFamily="18" charset="0"/>
              <a:cs typeface="Times New Roman" panose="02020603050405020304" pitchFamily="18" charset="0"/>
            </a:endParaRPr>
          </a:p>
        </p:txBody>
      </p:sp>
      <p:sp>
        <p:nvSpPr>
          <p:cNvPr id="13" name="object 16">
            <a:extLst>
              <a:ext uri="{FF2B5EF4-FFF2-40B4-BE49-F238E27FC236}">
                <a16:creationId xmlns:a16="http://schemas.microsoft.com/office/drawing/2014/main" id="{3E8F0178-02A1-D3CC-8785-170633D69899}"/>
              </a:ext>
            </a:extLst>
          </p:cNvPr>
          <p:cNvSpPr txBox="1"/>
          <p:nvPr/>
        </p:nvSpPr>
        <p:spPr>
          <a:xfrm>
            <a:off x="4329627" y="5200994"/>
            <a:ext cx="4556465" cy="1256113"/>
          </a:xfrm>
          <a:prstGeom prst="rect">
            <a:avLst/>
          </a:prstGeom>
        </p:spPr>
        <p:txBody>
          <a:bodyPr vert="horz" wrap="square" lIns="0" tIns="12065" rIns="0" bIns="0" rtlCol="0" anchor="ctr">
            <a:spAutoFit/>
          </a:bodyPr>
          <a:lstStyle/>
          <a:p>
            <a:pPr marL="12700" marR="5080" indent="-635" algn="ctr">
              <a:lnSpc>
                <a:spcPct val="100000"/>
              </a:lnSpc>
              <a:spcBef>
                <a:spcPts val="95"/>
              </a:spcBef>
            </a:pPr>
            <a:r>
              <a:rPr lang="uz-Cyrl-UZ" sz="2000" b="1" spc="-10" dirty="0">
                <a:solidFill>
                  <a:srgbClr val="002060"/>
                </a:solidFill>
                <a:latin typeface="Times New Roman" panose="02020603050405020304" pitchFamily="18" charset="0"/>
                <a:cs typeface="Times New Roman" panose="02020603050405020304" pitchFamily="18" charset="0"/>
              </a:rPr>
              <a:t>Форматда тақдим этилган мувофиқлаштирилган стратегияни амалга ошириш режаси</a:t>
            </a:r>
          </a:p>
          <a:p>
            <a:pPr marL="12700" marR="5080" indent="-635" algn="ctr">
              <a:lnSpc>
                <a:spcPct val="100000"/>
              </a:lnSpc>
              <a:spcBef>
                <a:spcPts val="95"/>
              </a:spcBef>
            </a:pPr>
            <a:r>
              <a:rPr lang="uz-Cyrl-UZ" sz="2000" b="1" spc="-10" dirty="0">
                <a:solidFill>
                  <a:srgbClr val="002060"/>
                </a:solidFill>
                <a:latin typeface="Times New Roman" panose="02020603050405020304" pitchFamily="18" charset="0"/>
                <a:cs typeface="Times New Roman" panose="02020603050405020304" pitchFamily="18" charset="0"/>
              </a:rPr>
              <a:t>Баланслашган кўрсаткичлар картаси</a:t>
            </a:r>
            <a:endParaRPr lang="uz-Cyrl-UZ" sz="2000" dirty="0">
              <a:solidFill>
                <a:srgbClr val="002060"/>
              </a:solidFill>
              <a:latin typeface="Times New Roman" panose="02020603050405020304" pitchFamily="18" charset="0"/>
              <a:cs typeface="Times New Roman" panose="02020603050405020304" pitchFamily="18" charset="0"/>
            </a:endParaRPr>
          </a:p>
        </p:txBody>
      </p:sp>
      <p:sp>
        <p:nvSpPr>
          <p:cNvPr id="14" name="object 17">
            <a:extLst>
              <a:ext uri="{FF2B5EF4-FFF2-40B4-BE49-F238E27FC236}">
                <a16:creationId xmlns:a16="http://schemas.microsoft.com/office/drawing/2014/main" id="{C8062B0D-233D-2583-9C16-96DD5C68E028}"/>
              </a:ext>
            </a:extLst>
          </p:cNvPr>
          <p:cNvSpPr/>
          <p:nvPr/>
        </p:nvSpPr>
        <p:spPr>
          <a:xfrm>
            <a:off x="638976" y="1514822"/>
            <a:ext cx="3159935" cy="1008380"/>
          </a:xfrm>
          <a:custGeom>
            <a:avLst/>
            <a:gdLst/>
            <a:ahLst/>
            <a:cxnLst/>
            <a:rect l="l" t="t" r="r" b="b"/>
            <a:pathLst>
              <a:path w="2664460" h="1008380">
                <a:moveTo>
                  <a:pt x="2496261" y="0"/>
                </a:moveTo>
                <a:lnTo>
                  <a:pt x="168020" y="0"/>
                </a:lnTo>
                <a:lnTo>
                  <a:pt x="123357" y="6007"/>
                </a:lnTo>
                <a:lnTo>
                  <a:pt x="83221" y="22958"/>
                </a:lnTo>
                <a:lnTo>
                  <a:pt x="49215" y="49244"/>
                </a:lnTo>
                <a:lnTo>
                  <a:pt x="22941" y="83255"/>
                </a:lnTo>
                <a:lnTo>
                  <a:pt x="6002" y="123384"/>
                </a:lnTo>
                <a:lnTo>
                  <a:pt x="0" y="168021"/>
                </a:lnTo>
                <a:lnTo>
                  <a:pt x="0" y="840104"/>
                </a:lnTo>
                <a:lnTo>
                  <a:pt x="6002" y="884786"/>
                </a:lnTo>
                <a:lnTo>
                  <a:pt x="22941" y="924926"/>
                </a:lnTo>
                <a:lnTo>
                  <a:pt x="49215" y="958929"/>
                </a:lnTo>
                <a:lnTo>
                  <a:pt x="83221" y="985195"/>
                </a:lnTo>
                <a:lnTo>
                  <a:pt x="123357" y="1002127"/>
                </a:lnTo>
                <a:lnTo>
                  <a:pt x="168020" y="1008126"/>
                </a:lnTo>
                <a:lnTo>
                  <a:pt x="2496261" y="1008126"/>
                </a:lnTo>
                <a:lnTo>
                  <a:pt x="2540942" y="1002127"/>
                </a:lnTo>
                <a:lnTo>
                  <a:pt x="2581083" y="985195"/>
                </a:lnTo>
                <a:lnTo>
                  <a:pt x="2615085" y="958929"/>
                </a:lnTo>
                <a:lnTo>
                  <a:pt x="2641351" y="924926"/>
                </a:lnTo>
                <a:lnTo>
                  <a:pt x="2658283" y="884786"/>
                </a:lnTo>
                <a:lnTo>
                  <a:pt x="2664282" y="840104"/>
                </a:lnTo>
                <a:lnTo>
                  <a:pt x="2664282" y="168021"/>
                </a:lnTo>
                <a:lnTo>
                  <a:pt x="2658283" y="123384"/>
                </a:lnTo>
                <a:lnTo>
                  <a:pt x="2641351" y="83255"/>
                </a:lnTo>
                <a:lnTo>
                  <a:pt x="2615085" y="49244"/>
                </a:lnTo>
                <a:lnTo>
                  <a:pt x="2581083" y="22958"/>
                </a:lnTo>
                <a:lnTo>
                  <a:pt x="2540942" y="6007"/>
                </a:lnTo>
                <a:lnTo>
                  <a:pt x="2496261" y="0"/>
                </a:lnTo>
                <a:close/>
              </a:path>
            </a:pathLst>
          </a:custGeom>
          <a:solidFill>
            <a:srgbClr val="0070C0"/>
          </a:solidFill>
        </p:spPr>
        <p:txBody>
          <a:bodyPr wrap="square" lIns="0" tIns="0" rIns="0" bIns="0" rtlCol="0"/>
          <a:lstStyle/>
          <a:p>
            <a:endParaRPr/>
          </a:p>
        </p:txBody>
      </p:sp>
      <p:sp>
        <p:nvSpPr>
          <p:cNvPr id="15" name="object 19">
            <a:extLst>
              <a:ext uri="{FF2B5EF4-FFF2-40B4-BE49-F238E27FC236}">
                <a16:creationId xmlns:a16="http://schemas.microsoft.com/office/drawing/2014/main" id="{AEB33C87-D838-468C-1E10-3342F94274E1}"/>
              </a:ext>
            </a:extLst>
          </p:cNvPr>
          <p:cNvSpPr txBox="1"/>
          <p:nvPr/>
        </p:nvSpPr>
        <p:spPr>
          <a:xfrm>
            <a:off x="638976" y="1836133"/>
            <a:ext cx="3159935" cy="381515"/>
          </a:xfrm>
          <a:prstGeom prst="rect">
            <a:avLst/>
          </a:prstGeom>
        </p:spPr>
        <p:txBody>
          <a:bodyPr vert="horz" wrap="square" lIns="0" tIns="12065" rIns="0" bIns="0" rtlCol="0">
            <a:spAutoFit/>
          </a:bodyPr>
          <a:lstStyle/>
          <a:p>
            <a:pPr marL="12700" algn="ctr">
              <a:lnSpc>
                <a:spcPct val="100000"/>
              </a:lnSpc>
              <a:spcBef>
                <a:spcPts val="95"/>
              </a:spcBef>
            </a:pPr>
            <a:r>
              <a:rPr lang="uz-Cyrl-UZ" sz="2400" b="1" spc="15" dirty="0">
                <a:solidFill>
                  <a:srgbClr val="FFFFFF"/>
                </a:solidFill>
                <a:latin typeface="Times New Roman" panose="02020603050405020304" pitchFamily="18" charset="0"/>
                <a:cs typeface="Times New Roman" panose="02020603050405020304" pitchFamily="18" charset="0"/>
              </a:rPr>
              <a:t>ҚИЙМАТЛАР</a:t>
            </a:r>
            <a:endParaRPr lang="uz-Cyrl-UZ" sz="2400" dirty="0">
              <a:latin typeface="Times New Roman" panose="02020603050405020304" pitchFamily="18" charset="0"/>
              <a:cs typeface="Times New Roman" panose="02020603050405020304" pitchFamily="18" charset="0"/>
            </a:endParaRPr>
          </a:p>
        </p:txBody>
      </p:sp>
      <p:sp>
        <p:nvSpPr>
          <p:cNvPr id="16" name="object 21">
            <a:extLst>
              <a:ext uri="{FF2B5EF4-FFF2-40B4-BE49-F238E27FC236}">
                <a16:creationId xmlns:a16="http://schemas.microsoft.com/office/drawing/2014/main" id="{8A984543-0B56-06F7-80F8-2D6776E4B39B}"/>
              </a:ext>
            </a:extLst>
          </p:cNvPr>
          <p:cNvSpPr/>
          <p:nvPr/>
        </p:nvSpPr>
        <p:spPr>
          <a:xfrm>
            <a:off x="4329627" y="1514822"/>
            <a:ext cx="7260580" cy="1008380"/>
          </a:xfrm>
          <a:custGeom>
            <a:avLst/>
            <a:gdLst/>
            <a:ahLst/>
            <a:cxnLst/>
            <a:rect l="l" t="t" r="r" b="b"/>
            <a:pathLst>
              <a:path w="5184775" h="1008380">
                <a:moveTo>
                  <a:pt x="0" y="168021"/>
                </a:moveTo>
                <a:lnTo>
                  <a:pt x="5998" y="123384"/>
                </a:lnTo>
                <a:lnTo>
                  <a:pt x="22930" y="83255"/>
                </a:lnTo>
                <a:lnTo>
                  <a:pt x="49196" y="49244"/>
                </a:lnTo>
                <a:lnTo>
                  <a:pt x="83199" y="22958"/>
                </a:lnTo>
                <a:lnTo>
                  <a:pt x="123339" y="6007"/>
                </a:lnTo>
                <a:lnTo>
                  <a:pt x="168021" y="0"/>
                </a:lnTo>
                <a:lnTo>
                  <a:pt x="5016627" y="0"/>
                </a:lnTo>
                <a:lnTo>
                  <a:pt x="5061263" y="6007"/>
                </a:lnTo>
                <a:lnTo>
                  <a:pt x="5101392" y="22958"/>
                </a:lnTo>
                <a:lnTo>
                  <a:pt x="5135403" y="49244"/>
                </a:lnTo>
                <a:lnTo>
                  <a:pt x="5161689" y="83255"/>
                </a:lnTo>
                <a:lnTo>
                  <a:pt x="5178640" y="123384"/>
                </a:lnTo>
                <a:lnTo>
                  <a:pt x="5184648" y="168021"/>
                </a:lnTo>
                <a:lnTo>
                  <a:pt x="5184648" y="840104"/>
                </a:lnTo>
                <a:lnTo>
                  <a:pt x="5178640" y="884786"/>
                </a:lnTo>
                <a:lnTo>
                  <a:pt x="5161689" y="924926"/>
                </a:lnTo>
                <a:lnTo>
                  <a:pt x="5135403" y="958929"/>
                </a:lnTo>
                <a:lnTo>
                  <a:pt x="5101392" y="985195"/>
                </a:lnTo>
                <a:lnTo>
                  <a:pt x="5061263" y="1002127"/>
                </a:lnTo>
                <a:lnTo>
                  <a:pt x="5016627" y="1008126"/>
                </a:lnTo>
                <a:lnTo>
                  <a:pt x="168021" y="1008126"/>
                </a:lnTo>
                <a:lnTo>
                  <a:pt x="123339" y="1002127"/>
                </a:lnTo>
                <a:lnTo>
                  <a:pt x="83199" y="985195"/>
                </a:lnTo>
                <a:lnTo>
                  <a:pt x="49196" y="958929"/>
                </a:lnTo>
                <a:lnTo>
                  <a:pt x="22930" y="924926"/>
                </a:lnTo>
                <a:lnTo>
                  <a:pt x="5998" y="884786"/>
                </a:lnTo>
                <a:lnTo>
                  <a:pt x="0" y="840104"/>
                </a:lnTo>
                <a:lnTo>
                  <a:pt x="0" y="168021"/>
                </a:lnTo>
                <a:close/>
              </a:path>
            </a:pathLst>
          </a:custGeom>
          <a:ln w="9525">
            <a:solidFill>
              <a:srgbClr val="002060"/>
            </a:solidFill>
          </a:ln>
        </p:spPr>
        <p:txBody>
          <a:bodyPr wrap="square" lIns="0" tIns="0" rIns="0" bIns="0" rtlCol="0" anchor="ctr"/>
          <a:lstStyle/>
          <a:p>
            <a:endParaRPr sz="2000">
              <a:latin typeface="Times New Roman" panose="02020603050405020304" pitchFamily="18" charset="0"/>
              <a:cs typeface="Times New Roman" panose="02020603050405020304" pitchFamily="18" charset="0"/>
            </a:endParaRPr>
          </a:p>
        </p:txBody>
      </p:sp>
      <p:sp>
        <p:nvSpPr>
          <p:cNvPr id="17" name="object 22">
            <a:extLst>
              <a:ext uri="{FF2B5EF4-FFF2-40B4-BE49-F238E27FC236}">
                <a16:creationId xmlns:a16="http://schemas.microsoft.com/office/drawing/2014/main" id="{BAE2FE3F-40C7-2DC0-2CF6-65F12E952D18}"/>
              </a:ext>
            </a:extLst>
          </p:cNvPr>
          <p:cNvSpPr txBox="1"/>
          <p:nvPr/>
        </p:nvSpPr>
        <p:spPr>
          <a:xfrm>
            <a:off x="4477257" y="1705143"/>
            <a:ext cx="7042718" cy="627736"/>
          </a:xfrm>
          <a:prstGeom prst="rect">
            <a:avLst/>
          </a:prstGeom>
        </p:spPr>
        <p:txBody>
          <a:bodyPr vert="horz" wrap="square" lIns="0" tIns="12065" rIns="0" bIns="0" rtlCol="0" anchor="ctr">
            <a:spAutoFit/>
          </a:bodyPr>
          <a:lstStyle/>
          <a:p>
            <a:pPr marR="5080" algn="ctr">
              <a:lnSpc>
                <a:spcPct val="100000"/>
              </a:lnSpc>
              <a:spcBef>
                <a:spcPts val="95"/>
              </a:spcBef>
            </a:pPr>
            <a:r>
              <a:rPr lang="uz-Cyrl-UZ" sz="2000" b="1" spc="-15" dirty="0">
                <a:solidFill>
                  <a:srgbClr val="002060"/>
                </a:solidFill>
                <a:latin typeface="Times New Roman" panose="02020603050405020304" pitchFamily="18" charset="0"/>
                <a:cs typeface="Times New Roman" panose="02020603050405020304" pitchFamily="18" charset="0"/>
              </a:rPr>
              <a:t>Ходимларни қарорлар қабул қилиш ва ҳаракатларни амалга оширишда бошқарадиган эътиқод ва тамойиллар тўплами</a:t>
            </a:r>
            <a:endParaRPr lang="uz-Cyrl-UZ" sz="2000" dirty="0">
              <a:solidFill>
                <a:srgbClr val="002060"/>
              </a:solidFill>
              <a:latin typeface="Times New Roman" panose="02020603050405020304" pitchFamily="18" charset="0"/>
              <a:cs typeface="Times New Roman" panose="02020603050405020304" pitchFamily="18" charset="0"/>
            </a:endParaRPr>
          </a:p>
        </p:txBody>
      </p:sp>
      <p:sp>
        <p:nvSpPr>
          <p:cNvPr id="18" name="Заголовок 1">
            <a:extLst>
              <a:ext uri="{FF2B5EF4-FFF2-40B4-BE49-F238E27FC236}">
                <a16:creationId xmlns:a16="http://schemas.microsoft.com/office/drawing/2014/main" id="{C88BAA45-3919-9D47-DE99-600F1BA67186}"/>
              </a:ext>
            </a:extLst>
          </p:cNvPr>
          <p:cNvSpPr txBox="1">
            <a:spLocks/>
          </p:cNvSpPr>
          <p:nvPr/>
        </p:nvSpPr>
        <p:spPr>
          <a:xfrm>
            <a:off x="638976" y="393857"/>
            <a:ext cx="10951231" cy="651295"/>
          </a:xfrm>
          <a:prstGeom prst="rect">
            <a:avLst/>
          </a:prstGeom>
          <a:solidFill>
            <a:schemeClr val="bg1">
              <a:lumMod val="75000"/>
            </a:schemeClr>
          </a:solidFill>
          <a:effectLst>
            <a:outerShdw blurRad="50800" dist="38100" dir="2700000" algn="tl" rotWithShape="0">
              <a:prstClr val="black">
                <a:alpha val="40000"/>
              </a:prstClr>
            </a:outerShdw>
          </a:effectLst>
          <a:scene3d>
            <a:camera prst="orthographicFront"/>
            <a:lightRig rig="threePt" dir="t"/>
          </a:scene3d>
          <a:sp3d>
            <a:bevelT/>
          </a:sp3d>
        </p:spPr>
        <p:txBody>
          <a:bodyPr vert="horz" lIns="0" tIns="0" rIns="0" bIns="0" rtlCol="0" anchor="ctr">
            <a:normAutofit/>
          </a:bodyPr>
          <a:lstStyle>
            <a:lvl1pPr algn="l" defTabSz="914400" rtl="0" eaLnBrk="1" latinLnBrk="0" hangingPunct="1">
              <a:lnSpc>
                <a:spcPct val="90000"/>
              </a:lnSpc>
              <a:spcBef>
                <a:spcPct val="0"/>
              </a:spcBef>
              <a:buNone/>
              <a:defRPr sz="2000" b="1" i="0" kern="1200">
                <a:solidFill>
                  <a:srgbClr val="800000"/>
                </a:solidFill>
                <a:latin typeface="Arial"/>
                <a:ea typeface="+mj-ea"/>
                <a:cs typeface="Arial"/>
              </a:defRPr>
            </a:lvl1pPr>
          </a:lstStyle>
          <a:p>
            <a:pPr algn="ctr"/>
            <a:r>
              <a:rPr lang="uz-Cyrl-UZ" sz="2800" dirty="0">
                <a:solidFill>
                  <a:srgbClr val="0B375A"/>
                </a:solidFill>
                <a:latin typeface="Times New Roman" panose="02020603050405020304" pitchFamily="18" charset="0"/>
                <a:cs typeface="Times New Roman" panose="02020603050405020304" pitchFamily="18" charset="0"/>
              </a:rPr>
              <a:t>СТРАТЕГИК МЕНЕЖМЕНТНИНГ ТАРКИБИЙ ҚИСМЛАРИ</a:t>
            </a:r>
            <a:endParaRPr lang="ru-RU" sz="2800" dirty="0">
              <a:solidFill>
                <a:srgbClr val="0B375A"/>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990754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1000"/>
                                        <p:tgtEl>
                                          <p:spTgt spid="14"/>
                                        </p:tgtEl>
                                      </p:cBhvr>
                                    </p:animEffect>
                                    <p:anim calcmode="lin" valueType="num">
                                      <p:cBhvr>
                                        <p:cTn id="13" dur="1000" fill="hold"/>
                                        <p:tgtEl>
                                          <p:spTgt spid="14"/>
                                        </p:tgtEl>
                                        <p:attrNameLst>
                                          <p:attrName>ppt_x</p:attrName>
                                        </p:attrNameLst>
                                      </p:cBhvr>
                                      <p:tavLst>
                                        <p:tav tm="0">
                                          <p:val>
                                            <p:strVal val="#ppt_x"/>
                                          </p:val>
                                        </p:tav>
                                        <p:tav tm="100000">
                                          <p:val>
                                            <p:strVal val="#ppt_x"/>
                                          </p:val>
                                        </p:tav>
                                      </p:tavLst>
                                    </p:anim>
                                    <p:anim calcmode="lin" valueType="num">
                                      <p:cBhvr>
                                        <p:cTn id="14" dur="1000" fill="hold"/>
                                        <p:tgtEl>
                                          <p:spTgt spid="14"/>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fade">
                                      <p:cBhvr>
                                        <p:cTn id="17" dur="1000"/>
                                        <p:tgtEl>
                                          <p:spTgt spid="17"/>
                                        </p:tgtEl>
                                      </p:cBhvr>
                                    </p:animEffect>
                                    <p:anim calcmode="lin" valueType="num">
                                      <p:cBhvr>
                                        <p:cTn id="18" dur="1000" fill="hold"/>
                                        <p:tgtEl>
                                          <p:spTgt spid="17"/>
                                        </p:tgtEl>
                                        <p:attrNameLst>
                                          <p:attrName>ppt_x</p:attrName>
                                        </p:attrNameLst>
                                      </p:cBhvr>
                                      <p:tavLst>
                                        <p:tav tm="0">
                                          <p:val>
                                            <p:strVal val="#ppt_x"/>
                                          </p:val>
                                        </p:tav>
                                        <p:tav tm="100000">
                                          <p:val>
                                            <p:strVal val="#ppt_x"/>
                                          </p:val>
                                        </p:tav>
                                      </p:tavLst>
                                    </p:anim>
                                    <p:anim calcmode="lin" valueType="num">
                                      <p:cBhvr>
                                        <p:cTn id="19" dur="1000" fill="hold"/>
                                        <p:tgtEl>
                                          <p:spTgt spid="17"/>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1000"/>
                                        <p:tgtEl>
                                          <p:spTgt spid="16"/>
                                        </p:tgtEl>
                                      </p:cBhvr>
                                    </p:animEffect>
                                    <p:anim calcmode="lin" valueType="num">
                                      <p:cBhvr>
                                        <p:cTn id="23" dur="1000" fill="hold"/>
                                        <p:tgtEl>
                                          <p:spTgt spid="16"/>
                                        </p:tgtEl>
                                        <p:attrNameLst>
                                          <p:attrName>ppt_x</p:attrName>
                                        </p:attrNameLst>
                                      </p:cBhvr>
                                      <p:tavLst>
                                        <p:tav tm="0">
                                          <p:val>
                                            <p:strVal val="#ppt_x"/>
                                          </p:val>
                                        </p:tav>
                                        <p:tav tm="100000">
                                          <p:val>
                                            <p:strVal val="#ppt_x"/>
                                          </p:val>
                                        </p:tav>
                                      </p:tavLst>
                                    </p:anim>
                                    <p:anim calcmode="lin" valueType="num">
                                      <p:cBhvr>
                                        <p:cTn id="24"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fade">
                                      <p:cBhvr>
                                        <p:cTn id="29" dur="1000"/>
                                        <p:tgtEl>
                                          <p:spTgt spid="9"/>
                                        </p:tgtEl>
                                      </p:cBhvr>
                                    </p:animEffect>
                                    <p:anim calcmode="lin" valueType="num">
                                      <p:cBhvr>
                                        <p:cTn id="30" dur="1000" fill="hold"/>
                                        <p:tgtEl>
                                          <p:spTgt spid="9"/>
                                        </p:tgtEl>
                                        <p:attrNameLst>
                                          <p:attrName>ppt_x</p:attrName>
                                        </p:attrNameLst>
                                      </p:cBhvr>
                                      <p:tavLst>
                                        <p:tav tm="0">
                                          <p:val>
                                            <p:strVal val="#ppt_x"/>
                                          </p:val>
                                        </p:tav>
                                        <p:tav tm="100000">
                                          <p:val>
                                            <p:strVal val="#ppt_x"/>
                                          </p:val>
                                        </p:tav>
                                      </p:tavLst>
                                    </p:anim>
                                    <p:anim calcmode="lin" valueType="num">
                                      <p:cBhvr>
                                        <p:cTn id="31" dur="1000" fill="hold"/>
                                        <p:tgtEl>
                                          <p:spTgt spid="9"/>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fade">
                                      <p:cBhvr>
                                        <p:cTn id="34" dur="1000"/>
                                        <p:tgtEl>
                                          <p:spTgt spid="8"/>
                                        </p:tgtEl>
                                      </p:cBhvr>
                                    </p:animEffect>
                                    <p:anim calcmode="lin" valueType="num">
                                      <p:cBhvr>
                                        <p:cTn id="35" dur="1000" fill="hold"/>
                                        <p:tgtEl>
                                          <p:spTgt spid="8"/>
                                        </p:tgtEl>
                                        <p:attrNameLst>
                                          <p:attrName>ppt_x</p:attrName>
                                        </p:attrNameLst>
                                      </p:cBhvr>
                                      <p:tavLst>
                                        <p:tav tm="0">
                                          <p:val>
                                            <p:strVal val="#ppt_x"/>
                                          </p:val>
                                        </p:tav>
                                        <p:tav tm="100000">
                                          <p:val>
                                            <p:strVal val="#ppt_x"/>
                                          </p:val>
                                        </p:tav>
                                      </p:tavLst>
                                    </p:anim>
                                    <p:anim calcmode="lin" valueType="num">
                                      <p:cBhvr>
                                        <p:cTn id="36" dur="1000" fill="hold"/>
                                        <p:tgtEl>
                                          <p:spTgt spid="8"/>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2"/>
                                        </p:tgtEl>
                                        <p:attrNameLst>
                                          <p:attrName>style.visibility</p:attrName>
                                        </p:attrNameLst>
                                      </p:cBhvr>
                                      <p:to>
                                        <p:strVal val="visible"/>
                                      </p:to>
                                    </p:set>
                                    <p:animEffect transition="in" filter="fade">
                                      <p:cBhvr>
                                        <p:cTn id="39" dur="1000"/>
                                        <p:tgtEl>
                                          <p:spTgt spid="2"/>
                                        </p:tgtEl>
                                      </p:cBhvr>
                                    </p:animEffect>
                                    <p:anim calcmode="lin" valueType="num">
                                      <p:cBhvr>
                                        <p:cTn id="40" dur="1000" fill="hold"/>
                                        <p:tgtEl>
                                          <p:spTgt spid="2"/>
                                        </p:tgtEl>
                                        <p:attrNameLst>
                                          <p:attrName>ppt_x</p:attrName>
                                        </p:attrNameLst>
                                      </p:cBhvr>
                                      <p:tavLst>
                                        <p:tav tm="0">
                                          <p:val>
                                            <p:strVal val="#ppt_x"/>
                                          </p:val>
                                        </p:tav>
                                        <p:tav tm="100000">
                                          <p:val>
                                            <p:strVal val="#ppt_x"/>
                                          </p:val>
                                        </p:tav>
                                      </p:tavLst>
                                    </p:anim>
                                    <p:anim calcmode="lin" valueType="num">
                                      <p:cBhvr>
                                        <p:cTn id="41" dur="1000" fill="hold"/>
                                        <p:tgtEl>
                                          <p:spTgt spid="2"/>
                                        </p:tgtEl>
                                        <p:attrNameLst>
                                          <p:attrName>ppt_y</p:attrName>
                                        </p:attrNameLst>
                                      </p:cBhvr>
                                      <p:tavLst>
                                        <p:tav tm="0">
                                          <p:val>
                                            <p:strVal val="#ppt_y+.1"/>
                                          </p:val>
                                        </p:tav>
                                        <p:tav tm="100000">
                                          <p:val>
                                            <p:strVal val="#ppt_y"/>
                                          </p:val>
                                        </p:tav>
                                      </p:tavLst>
                                    </p:anim>
                                  </p:childTnLst>
                                </p:cTn>
                              </p:par>
                              <p:par>
                                <p:cTn id="42" presetID="42" presetClass="entr" presetSubtype="0" fill="hold" grpId="0" nodeType="withEffect">
                                  <p:stCondLst>
                                    <p:cond delay="0"/>
                                  </p:stCondLst>
                                  <p:childTnLst>
                                    <p:set>
                                      <p:cBhvr>
                                        <p:cTn id="43" dur="1" fill="hold">
                                          <p:stCondLst>
                                            <p:cond delay="0"/>
                                          </p:stCondLst>
                                        </p:cTn>
                                        <p:tgtEl>
                                          <p:spTgt spid="3"/>
                                        </p:tgtEl>
                                        <p:attrNameLst>
                                          <p:attrName>style.visibility</p:attrName>
                                        </p:attrNameLst>
                                      </p:cBhvr>
                                      <p:to>
                                        <p:strVal val="visible"/>
                                      </p:to>
                                    </p:set>
                                    <p:animEffect transition="in" filter="fade">
                                      <p:cBhvr>
                                        <p:cTn id="44" dur="1000"/>
                                        <p:tgtEl>
                                          <p:spTgt spid="3"/>
                                        </p:tgtEl>
                                      </p:cBhvr>
                                    </p:animEffect>
                                    <p:anim calcmode="lin" valueType="num">
                                      <p:cBhvr>
                                        <p:cTn id="45" dur="1000" fill="hold"/>
                                        <p:tgtEl>
                                          <p:spTgt spid="3"/>
                                        </p:tgtEl>
                                        <p:attrNameLst>
                                          <p:attrName>ppt_x</p:attrName>
                                        </p:attrNameLst>
                                      </p:cBhvr>
                                      <p:tavLst>
                                        <p:tav tm="0">
                                          <p:val>
                                            <p:strVal val="#ppt_x"/>
                                          </p:val>
                                        </p:tav>
                                        <p:tav tm="100000">
                                          <p:val>
                                            <p:strVal val="#ppt_x"/>
                                          </p:val>
                                        </p:tav>
                                      </p:tavLst>
                                    </p:anim>
                                    <p:anim calcmode="lin" valueType="num">
                                      <p:cBhvr>
                                        <p:cTn id="46"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42" presetClass="entr" presetSubtype="0" fill="hold" grpId="0" nodeType="clickEffect">
                                  <p:stCondLst>
                                    <p:cond delay="0"/>
                                  </p:stCondLst>
                                  <p:childTnLst>
                                    <p:set>
                                      <p:cBhvr>
                                        <p:cTn id="50" dur="1" fill="hold">
                                          <p:stCondLst>
                                            <p:cond delay="0"/>
                                          </p:stCondLst>
                                        </p:cTn>
                                        <p:tgtEl>
                                          <p:spTgt spid="4"/>
                                        </p:tgtEl>
                                        <p:attrNameLst>
                                          <p:attrName>style.visibility</p:attrName>
                                        </p:attrNameLst>
                                      </p:cBhvr>
                                      <p:to>
                                        <p:strVal val="visible"/>
                                      </p:to>
                                    </p:set>
                                    <p:animEffect transition="in" filter="fade">
                                      <p:cBhvr>
                                        <p:cTn id="51" dur="1000"/>
                                        <p:tgtEl>
                                          <p:spTgt spid="4"/>
                                        </p:tgtEl>
                                      </p:cBhvr>
                                    </p:animEffect>
                                    <p:anim calcmode="lin" valueType="num">
                                      <p:cBhvr>
                                        <p:cTn id="52" dur="1000" fill="hold"/>
                                        <p:tgtEl>
                                          <p:spTgt spid="4"/>
                                        </p:tgtEl>
                                        <p:attrNameLst>
                                          <p:attrName>ppt_x</p:attrName>
                                        </p:attrNameLst>
                                      </p:cBhvr>
                                      <p:tavLst>
                                        <p:tav tm="0">
                                          <p:val>
                                            <p:strVal val="#ppt_x"/>
                                          </p:val>
                                        </p:tav>
                                        <p:tav tm="100000">
                                          <p:val>
                                            <p:strVal val="#ppt_x"/>
                                          </p:val>
                                        </p:tav>
                                      </p:tavLst>
                                    </p:anim>
                                    <p:anim calcmode="lin" valueType="num">
                                      <p:cBhvr>
                                        <p:cTn id="53" dur="1000" fill="hold"/>
                                        <p:tgtEl>
                                          <p:spTgt spid="4"/>
                                        </p:tgtEl>
                                        <p:attrNameLst>
                                          <p:attrName>ppt_y</p:attrName>
                                        </p:attrNameLst>
                                      </p:cBhvr>
                                      <p:tavLst>
                                        <p:tav tm="0">
                                          <p:val>
                                            <p:strVal val="#ppt_y+.1"/>
                                          </p:val>
                                        </p:tav>
                                        <p:tav tm="100000">
                                          <p:val>
                                            <p:strVal val="#ppt_y"/>
                                          </p:val>
                                        </p:tav>
                                      </p:tavLst>
                                    </p:anim>
                                  </p:childTnLst>
                                </p:cTn>
                              </p:par>
                              <p:par>
                                <p:cTn id="54" presetID="42" presetClass="entr" presetSubtype="0" fill="hold" grpId="0" nodeType="withEffect">
                                  <p:stCondLst>
                                    <p:cond delay="0"/>
                                  </p:stCondLst>
                                  <p:childTnLst>
                                    <p:set>
                                      <p:cBhvr>
                                        <p:cTn id="55" dur="1" fill="hold">
                                          <p:stCondLst>
                                            <p:cond delay="0"/>
                                          </p:stCondLst>
                                        </p:cTn>
                                        <p:tgtEl>
                                          <p:spTgt spid="5"/>
                                        </p:tgtEl>
                                        <p:attrNameLst>
                                          <p:attrName>style.visibility</p:attrName>
                                        </p:attrNameLst>
                                      </p:cBhvr>
                                      <p:to>
                                        <p:strVal val="visible"/>
                                      </p:to>
                                    </p:set>
                                    <p:animEffect transition="in" filter="fade">
                                      <p:cBhvr>
                                        <p:cTn id="56" dur="1000"/>
                                        <p:tgtEl>
                                          <p:spTgt spid="5"/>
                                        </p:tgtEl>
                                      </p:cBhvr>
                                    </p:animEffect>
                                    <p:anim calcmode="lin" valueType="num">
                                      <p:cBhvr>
                                        <p:cTn id="57" dur="1000" fill="hold"/>
                                        <p:tgtEl>
                                          <p:spTgt spid="5"/>
                                        </p:tgtEl>
                                        <p:attrNameLst>
                                          <p:attrName>ppt_x</p:attrName>
                                        </p:attrNameLst>
                                      </p:cBhvr>
                                      <p:tavLst>
                                        <p:tav tm="0">
                                          <p:val>
                                            <p:strVal val="#ppt_x"/>
                                          </p:val>
                                        </p:tav>
                                        <p:tav tm="100000">
                                          <p:val>
                                            <p:strVal val="#ppt_x"/>
                                          </p:val>
                                        </p:tav>
                                      </p:tavLst>
                                    </p:anim>
                                    <p:anim calcmode="lin" valueType="num">
                                      <p:cBhvr>
                                        <p:cTn id="58" dur="1000" fill="hold"/>
                                        <p:tgtEl>
                                          <p:spTgt spid="5"/>
                                        </p:tgtEl>
                                        <p:attrNameLst>
                                          <p:attrName>ppt_y</p:attrName>
                                        </p:attrNameLst>
                                      </p:cBhvr>
                                      <p:tavLst>
                                        <p:tav tm="0">
                                          <p:val>
                                            <p:strVal val="#ppt_y+.1"/>
                                          </p:val>
                                        </p:tav>
                                        <p:tav tm="100000">
                                          <p:val>
                                            <p:strVal val="#ppt_y"/>
                                          </p:val>
                                        </p:tav>
                                      </p:tavLst>
                                    </p:anim>
                                  </p:childTnLst>
                                </p:cTn>
                              </p:par>
                              <p:par>
                                <p:cTn id="59" presetID="42" presetClass="entr" presetSubtype="0" fill="hold" grpId="0" nodeType="withEffect">
                                  <p:stCondLst>
                                    <p:cond delay="0"/>
                                  </p:stCondLst>
                                  <p:childTnLst>
                                    <p:set>
                                      <p:cBhvr>
                                        <p:cTn id="60" dur="1" fill="hold">
                                          <p:stCondLst>
                                            <p:cond delay="0"/>
                                          </p:stCondLst>
                                        </p:cTn>
                                        <p:tgtEl>
                                          <p:spTgt spid="11"/>
                                        </p:tgtEl>
                                        <p:attrNameLst>
                                          <p:attrName>style.visibility</p:attrName>
                                        </p:attrNameLst>
                                      </p:cBhvr>
                                      <p:to>
                                        <p:strVal val="visible"/>
                                      </p:to>
                                    </p:set>
                                    <p:animEffect transition="in" filter="fade">
                                      <p:cBhvr>
                                        <p:cTn id="61" dur="1000"/>
                                        <p:tgtEl>
                                          <p:spTgt spid="11"/>
                                        </p:tgtEl>
                                      </p:cBhvr>
                                    </p:animEffect>
                                    <p:anim calcmode="lin" valueType="num">
                                      <p:cBhvr>
                                        <p:cTn id="62" dur="1000" fill="hold"/>
                                        <p:tgtEl>
                                          <p:spTgt spid="11"/>
                                        </p:tgtEl>
                                        <p:attrNameLst>
                                          <p:attrName>ppt_x</p:attrName>
                                        </p:attrNameLst>
                                      </p:cBhvr>
                                      <p:tavLst>
                                        <p:tav tm="0">
                                          <p:val>
                                            <p:strVal val="#ppt_x"/>
                                          </p:val>
                                        </p:tav>
                                        <p:tav tm="100000">
                                          <p:val>
                                            <p:strVal val="#ppt_x"/>
                                          </p:val>
                                        </p:tav>
                                      </p:tavLst>
                                    </p:anim>
                                    <p:anim calcmode="lin" valueType="num">
                                      <p:cBhvr>
                                        <p:cTn id="63" dur="1000" fill="hold"/>
                                        <p:tgtEl>
                                          <p:spTgt spid="11"/>
                                        </p:tgtEl>
                                        <p:attrNameLst>
                                          <p:attrName>ppt_y</p:attrName>
                                        </p:attrNameLst>
                                      </p:cBhvr>
                                      <p:tavLst>
                                        <p:tav tm="0">
                                          <p:val>
                                            <p:strVal val="#ppt_y+.1"/>
                                          </p:val>
                                        </p:tav>
                                        <p:tav tm="100000">
                                          <p:val>
                                            <p:strVal val="#ppt_y"/>
                                          </p:val>
                                        </p:tav>
                                      </p:tavLst>
                                    </p:anim>
                                  </p:childTnLst>
                                </p:cTn>
                              </p:par>
                              <p:par>
                                <p:cTn id="64" presetID="42" presetClass="entr" presetSubtype="0" fill="hold" grpId="0" nodeType="withEffect">
                                  <p:stCondLst>
                                    <p:cond delay="0"/>
                                  </p:stCondLst>
                                  <p:childTnLst>
                                    <p:set>
                                      <p:cBhvr>
                                        <p:cTn id="65" dur="1" fill="hold">
                                          <p:stCondLst>
                                            <p:cond delay="0"/>
                                          </p:stCondLst>
                                        </p:cTn>
                                        <p:tgtEl>
                                          <p:spTgt spid="10"/>
                                        </p:tgtEl>
                                        <p:attrNameLst>
                                          <p:attrName>style.visibility</p:attrName>
                                        </p:attrNameLst>
                                      </p:cBhvr>
                                      <p:to>
                                        <p:strVal val="visible"/>
                                      </p:to>
                                    </p:set>
                                    <p:animEffect transition="in" filter="fade">
                                      <p:cBhvr>
                                        <p:cTn id="66" dur="1000"/>
                                        <p:tgtEl>
                                          <p:spTgt spid="10"/>
                                        </p:tgtEl>
                                      </p:cBhvr>
                                    </p:animEffect>
                                    <p:anim calcmode="lin" valueType="num">
                                      <p:cBhvr>
                                        <p:cTn id="67" dur="1000" fill="hold"/>
                                        <p:tgtEl>
                                          <p:spTgt spid="10"/>
                                        </p:tgtEl>
                                        <p:attrNameLst>
                                          <p:attrName>ppt_x</p:attrName>
                                        </p:attrNameLst>
                                      </p:cBhvr>
                                      <p:tavLst>
                                        <p:tav tm="0">
                                          <p:val>
                                            <p:strVal val="#ppt_x"/>
                                          </p:val>
                                        </p:tav>
                                        <p:tav tm="100000">
                                          <p:val>
                                            <p:strVal val="#ppt_x"/>
                                          </p:val>
                                        </p:tav>
                                      </p:tavLst>
                                    </p:anim>
                                    <p:anim calcmode="lin" valueType="num">
                                      <p:cBhvr>
                                        <p:cTn id="68"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42" presetClass="entr" presetSubtype="0" fill="hold" grpId="0" nodeType="clickEffect">
                                  <p:stCondLst>
                                    <p:cond delay="0"/>
                                  </p:stCondLst>
                                  <p:childTnLst>
                                    <p:set>
                                      <p:cBhvr>
                                        <p:cTn id="72" dur="1" fill="hold">
                                          <p:stCondLst>
                                            <p:cond delay="0"/>
                                          </p:stCondLst>
                                        </p:cTn>
                                        <p:tgtEl>
                                          <p:spTgt spid="7"/>
                                        </p:tgtEl>
                                        <p:attrNameLst>
                                          <p:attrName>style.visibility</p:attrName>
                                        </p:attrNameLst>
                                      </p:cBhvr>
                                      <p:to>
                                        <p:strVal val="visible"/>
                                      </p:to>
                                    </p:set>
                                    <p:animEffect transition="in" filter="fade">
                                      <p:cBhvr>
                                        <p:cTn id="73" dur="1000"/>
                                        <p:tgtEl>
                                          <p:spTgt spid="7"/>
                                        </p:tgtEl>
                                      </p:cBhvr>
                                    </p:animEffect>
                                    <p:anim calcmode="lin" valueType="num">
                                      <p:cBhvr>
                                        <p:cTn id="74" dur="1000" fill="hold"/>
                                        <p:tgtEl>
                                          <p:spTgt spid="7"/>
                                        </p:tgtEl>
                                        <p:attrNameLst>
                                          <p:attrName>ppt_x</p:attrName>
                                        </p:attrNameLst>
                                      </p:cBhvr>
                                      <p:tavLst>
                                        <p:tav tm="0">
                                          <p:val>
                                            <p:strVal val="#ppt_x"/>
                                          </p:val>
                                        </p:tav>
                                        <p:tav tm="100000">
                                          <p:val>
                                            <p:strVal val="#ppt_x"/>
                                          </p:val>
                                        </p:tav>
                                      </p:tavLst>
                                    </p:anim>
                                    <p:anim calcmode="lin" valueType="num">
                                      <p:cBhvr>
                                        <p:cTn id="75" dur="1000" fill="hold"/>
                                        <p:tgtEl>
                                          <p:spTgt spid="7"/>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0"/>
                                  </p:stCondLst>
                                  <p:childTnLst>
                                    <p:set>
                                      <p:cBhvr>
                                        <p:cTn id="77" dur="1" fill="hold">
                                          <p:stCondLst>
                                            <p:cond delay="0"/>
                                          </p:stCondLst>
                                        </p:cTn>
                                        <p:tgtEl>
                                          <p:spTgt spid="6"/>
                                        </p:tgtEl>
                                        <p:attrNameLst>
                                          <p:attrName>style.visibility</p:attrName>
                                        </p:attrNameLst>
                                      </p:cBhvr>
                                      <p:to>
                                        <p:strVal val="visible"/>
                                      </p:to>
                                    </p:set>
                                    <p:animEffect transition="in" filter="fade">
                                      <p:cBhvr>
                                        <p:cTn id="78" dur="1000"/>
                                        <p:tgtEl>
                                          <p:spTgt spid="6"/>
                                        </p:tgtEl>
                                      </p:cBhvr>
                                    </p:animEffect>
                                    <p:anim calcmode="lin" valueType="num">
                                      <p:cBhvr>
                                        <p:cTn id="79" dur="1000" fill="hold"/>
                                        <p:tgtEl>
                                          <p:spTgt spid="6"/>
                                        </p:tgtEl>
                                        <p:attrNameLst>
                                          <p:attrName>ppt_x</p:attrName>
                                        </p:attrNameLst>
                                      </p:cBhvr>
                                      <p:tavLst>
                                        <p:tav tm="0">
                                          <p:val>
                                            <p:strVal val="#ppt_x"/>
                                          </p:val>
                                        </p:tav>
                                        <p:tav tm="100000">
                                          <p:val>
                                            <p:strVal val="#ppt_x"/>
                                          </p:val>
                                        </p:tav>
                                      </p:tavLst>
                                    </p:anim>
                                    <p:anim calcmode="lin" valueType="num">
                                      <p:cBhvr>
                                        <p:cTn id="80" dur="1000" fill="hold"/>
                                        <p:tgtEl>
                                          <p:spTgt spid="6"/>
                                        </p:tgtEl>
                                        <p:attrNameLst>
                                          <p:attrName>ppt_y</p:attrName>
                                        </p:attrNameLst>
                                      </p:cBhvr>
                                      <p:tavLst>
                                        <p:tav tm="0">
                                          <p:val>
                                            <p:strVal val="#ppt_y+.1"/>
                                          </p:val>
                                        </p:tav>
                                        <p:tav tm="100000">
                                          <p:val>
                                            <p:strVal val="#ppt_y"/>
                                          </p:val>
                                        </p:tav>
                                      </p:tavLst>
                                    </p:anim>
                                  </p:childTnLst>
                                </p:cTn>
                              </p:par>
                              <p:par>
                                <p:cTn id="81" presetID="42" presetClass="entr" presetSubtype="0" fill="hold" grpId="0" nodeType="withEffect">
                                  <p:stCondLst>
                                    <p:cond delay="0"/>
                                  </p:stCondLst>
                                  <p:childTnLst>
                                    <p:set>
                                      <p:cBhvr>
                                        <p:cTn id="82" dur="1" fill="hold">
                                          <p:stCondLst>
                                            <p:cond delay="0"/>
                                          </p:stCondLst>
                                        </p:cTn>
                                        <p:tgtEl>
                                          <p:spTgt spid="12"/>
                                        </p:tgtEl>
                                        <p:attrNameLst>
                                          <p:attrName>style.visibility</p:attrName>
                                        </p:attrNameLst>
                                      </p:cBhvr>
                                      <p:to>
                                        <p:strVal val="visible"/>
                                      </p:to>
                                    </p:set>
                                    <p:animEffect transition="in" filter="fade">
                                      <p:cBhvr>
                                        <p:cTn id="83" dur="1000"/>
                                        <p:tgtEl>
                                          <p:spTgt spid="12"/>
                                        </p:tgtEl>
                                      </p:cBhvr>
                                    </p:animEffect>
                                    <p:anim calcmode="lin" valueType="num">
                                      <p:cBhvr>
                                        <p:cTn id="84" dur="1000" fill="hold"/>
                                        <p:tgtEl>
                                          <p:spTgt spid="12"/>
                                        </p:tgtEl>
                                        <p:attrNameLst>
                                          <p:attrName>ppt_x</p:attrName>
                                        </p:attrNameLst>
                                      </p:cBhvr>
                                      <p:tavLst>
                                        <p:tav tm="0">
                                          <p:val>
                                            <p:strVal val="#ppt_x"/>
                                          </p:val>
                                        </p:tav>
                                        <p:tav tm="100000">
                                          <p:val>
                                            <p:strVal val="#ppt_x"/>
                                          </p:val>
                                        </p:tav>
                                      </p:tavLst>
                                    </p:anim>
                                    <p:anim calcmode="lin" valueType="num">
                                      <p:cBhvr>
                                        <p:cTn id="85" dur="1000" fill="hold"/>
                                        <p:tgtEl>
                                          <p:spTgt spid="12"/>
                                        </p:tgtEl>
                                        <p:attrNameLst>
                                          <p:attrName>ppt_y</p:attrName>
                                        </p:attrNameLst>
                                      </p:cBhvr>
                                      <p:tavLst>
                                        <p:tav tm="0">
                                          <p:val>
                                            <p:strVal val="#ppt_y+.1"/>
                                          </p:val>
                                        </p:tav>
                                        <p:tav tm="100000">
                                          <p:val>
                                            <p:strVal val="#ppt_y"/>
                                          </p:val>
                                        </p:tav>
                                      </p:tavLst>
                                    </p:anim>
                                  </p:childTnLst>
                                </p:cTn>
                              </p:par>
                              <p:par>
                                <p:cTn id="86" presetID="42" presetClass="entr" presetSubtype="0" fill="hold" grpId="0" nodeType="withEffect">
                                  <p:stCondLst>
                                    <p:cond delay="0"/>
                                  </p:stCondLst>
                                  <p:childTnLst>
                                    <p:set>
                                      <p:cBhvr>
                                        <p:cTn id="87" dur="1" fill="hold">
                                          <p:stCondLst>
                                            <p:cond delay="0"/>
                                          </p:stCondLst>
                                        </p:cTn>
                                        <p:tgtEl>
                                          <p:spTgt spid="13"/>
                                        </p:tgtEl>
                                        <p:attrNameLst>
                                          <p:attrName>style.visibility</p:attrName>
                                        </p:attrNameLst>
                                      </p:cBhvr>
                                      <p:to>
                                        <p:strVal val="visible"/>
                                      </p:to>
                                    </p:set>
                                    <p:animEffect transition="in" filter="fade">
                                      <p:cBhvr>
                                        <p:cTn id="88" dur="1000"/>
                                        <p:tgtEl>
                                          <p:spTgt spid="13"/>
                                        </p:tgtEl>
                                      </p:cBhvr>
                                    </p:animEffect>
                                    <p:anim calcmode="lin" valueType="num">
                                      <p:cBhvr>
                                        <p:cTn id="89" dur="1000" fill="hold"/>
                                        <p:tgtEl>
                                          <p:spTgt spid="13"/>
                                        </p:tgtEl>
                                        <p:attrNameLst>
                                          <p:attrName>ppt_x</p:attrName>
                                        </p:attrNameLst>
                                      </p:cBhvr>
                                      <p:tavLst>
                                        <p:tav tm="0">
                                          <p:val>
                                            <p:strVal val="#ppt_x"/>
                                          </p:val>
                                        </p:tav>
                                        <p:tav tm="100000">
                                          <p:val>
                                            <p:strVal val="#ppt_x"/>
                                          </p:val>
                                        </p:tav>
                                      </p:tavLst>
                                    </p:anim>
                                    <p:anim calcmode="lin" valueType="num">
                                      <p:cBhvr>
                                        <p:cTn id="90" dur="1000" fill="hold"/>
                                        <p:tgtEl>
                                          <p:spTgt spid="13"/>
                                        </p:tgtEl>
                                        <p:attrNameLst>
                                          <p:attrName>ppt_y</p:attrName>
                                        </p:attrNameLst>
                                      </p:cBhvr>
                                      <p:tavLst>
                                        <p:tav tm="0">
                                          <p:val>
                                            <p:strVal val="#ppt_y+.1"/>
                                          </p:val>
                                        </p:tav>
                                        <p:tav tm="100000">
                                          <p:val>
                                            <p:strVal val="#ppt_y"/>
                                          </p:val>
                                        </p:tav>
                                      </p:tavLst>
                                    </p:anim>
                                  </p:childTnLst>
                                </p:cTn>
                              </p:par>
                              <p:par>
                                <p:cTn id="91" presetID="1" presetClass="entr" presetSubtype="0" fill="hold" grpId="0" nodeType="withEffect">
                                  <p:stCondLst>
                                    <p:cond delay="0"/>
                                  </p:stCondLst>
                                  <p:childTnLst>
                                    <p:set>
                                      <p:cBhvr>
                                        <p:cTn id="92"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4" grpId="0" animBg="1"/>
      <p:bldP spid="5" grpId="0"/>
      <p:bldP spid="6" grpId="0" animBg="1"/>
      <p:bldP spid="7" grpId="0"/>
      <p:bldP spid="8" grpId="0" animBg="1"/>
      <p:bldP spid="9" grpId="0"/>
      <p:bldP spid="10" grpId="0" animBg="1"/>
      <p:bldP spid="11" grpId="0"/>
      <p:bldP spid="12" grpId="0" animBg="1"/>
      <p:bldP spid="13" grpId="0"/>
      <p:bldP spid="14" grpId="0" animBg="1"/>
      <p:bldP spid="15" grpId="0"/>
      <p:bldP spid="16" grpId="0" animBg="1"/>
      <p:bldP spid="17" grpId="0"/>
      <p:bldP spid="18" grpId="0" animBg="1"/>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4">
            <a:extLst>
              <a:ext uri="{FF2B5EF4-FFF2-40B4-BE49-F238E27FC236}">
                <a16:creationId xmlns:a16="http://schemas.microsoft.com/office/drawing/2014/main" id="{FB1CFBAF-FE36-E811-42A3-33730184690A}"/>
              </a:ext>
            </a:extLst>
          </p:cNvPr>
          <p:cNvSpPr/>
          <p:nvPr/>
        </p:nvSpPr>
        <p:spPr>
          <a:xfrm>
            <a:off x="631636" y="1602556"/>
            <a:ext cx="4749256" cy="3264915"/>
          </a:xfrm>
          <a:custGeom>
            <a:avLst/>
            <a:gdLst/>
            <a:ahLst/>
            <a:cxnLst/>
            <a:rect l="l" t="t" r="r" b="b"/>
            <a:pathLst>
              <a:path w="2016760" h="3024504">
                <a:moveTo>
                  <a:pt x="1680146" y="0"/>
                </a:moveTo>
                <a:lnTo>
                  <a:pt x="336042" y="0"/>
                </a:lnTo>
                <a:lnTo>
                  <a:pt x="286382" y="3644"/>
                </a:lnTo>
                <a:lnTo>
                  <a:pt x="238986" y="14231"/>
                </a:lnTo>
                <a:lnTo>
                  <a:pt x="194372" y="31239"/>
                </a:lnTo>
                <a:lnTo>
                  <a:pt x="153060" y="54149"/>
                </a:lnTo>
                <a:lnTo>
                  <a:pt x="115570" y="82440"/>
                </a:lnTo>
                <a:lnTo>
                  <a:pt x="82423" y="115591"/>
                </a:lnTo>
                <a:lnTo>
                  <a:pt x="54136" y="153082"/>
                </a:lnTo>
                <a:lnTo>
                  <a:pt x="31231" y="194394"/>
                </a:lnTo>
                <a:lnTo>
                  <a:pt x="14227" y="239004"/>
                </a:lnTo>
                <a:lnTo>
                  <a:pt x="3643" y="286394"/>
                </a:lnTo>
                <a:lnTo>
                  <a:pt x="0" y="336041"/>
                </a:lnTo>
                <a:lnTo>
                  <a:pt x="0" y="2688336"/>
                </a:lnTo>
                <a:lnTo>
                  <a:pt x="3643" y="2737983"/>
                </a:lnTo>
                <a:lnTo>
                  <a:pt x="14227" y="2785373"/>
                </a:lnTo>
                <a:lnTo>
                  <a:pt x="31231" y="2829983"/>
                </a:lnTo>
                <a:lnTo>
                  <a:pt x="54136" y="2871295"/>
                </a:lnTo>
                <a:lnTo>
                  <a:pt x="82423" y="2908786"/>
                </a:lnTo>
                <a:lnTo>
                  <a:pt x="115570" y="2941937"/>
                </a:lnTo>
                <a:lnTo>
                  <a:pt x="153060" y="2970228"/>
                </a:lnTo>
                <a:lnTo>
                  <a:pt x="194372" y="2993138"/>
                </a:lnTo>
                <a:lnTo>
                  <a:pt x="238986" y="3010146"/>
                </a:lnTo>
                <a:lnTo>
                  <a:pt x="286382" y="3020733"/>
                </a:lnTo>
                <a:lnTo>
                  <a:pt x="336042" y="3024378"/>
                </a:lnTo>
                <a:lnTo>
                  <a:pt x="1680146" y="3024378"/>
                </a:lnTo>
                <a:lnTo>
                  <a:pt x="1729823" y="3020733"/>
                </a:lnTo>
                <a:lnTo>
                  <a:pt x="1777230" y="3010146"/>
                </a:lnTo>
                <a:lnTo>
                  <a:pt x="1821849" y="2993138"/>
                </a:lnTo>
                <a:lnTo>
                  <a:pt x="1863161" y="2970228"/>
                </a:lnTo>
                <a:lnTo>
                  <a:pt x="1900648" y="2941937"/>
                </a:lnTo>
                <a:lnTo>
                  <a:pt x="1933791" y="2908786"/>
                </a:lnTo>
                <a:lnTo>
                  <a:pt x="1962071" y="2871295"/>
                </a:lnTo>
                <a:lnTo>
                  <a:pt x="1984969" y="2829983"/>
                </a:lnTo>
                <a:lnTo>
                  <a:pt x="2001967" y="2785373"/>
                </a:lnTo>
                <a:lnTo>
                  <a:pt x="2012546" y="2737983"/>
                </a:lnTo>
                <a:lnTo>
                  <a:pt x="2016188" y="2688336"/>
                </a:lnTo>
                <a:lnTo>
                  <a:pt x="2016188" y="336041"/>
                </a:lnTo>
                <a:lnTo>
                  <a:pt x="2012546" y="286394"/>
                </a:lnTo>
                <a:lnTo>
                  <a:pt x="2001967" y="239004"/>
                </a:lnTo>
                <a:lnTo>
                  <a:pt x="1984969" y="194394"/>
                </a:lnTo>
                <a:lnTo>
                  <a:pt x="1962071" y="153082"/>
                </a:lnTo>
                <a:lnTo>
                  <a:pt x="1933791" y="115591"/>
                </a:lnTo>
                <a:lnTo>
                  <a:pt x="1900648" y="82440"/>
                </a:lnTo>
                <a:lnTo>
                  <a:pt x="1863161" y="54149"/>
                </a:lnTo>
                <a:lnTo>
                  <a:pt x="1821849" y="31239"/>
                </a:lnTo>
                <a:lnTo>
                  <a:pt x="1777230" y="14231"/>
                </a:lnTo>
                <a:lnTo>
                  <a:pt x="1729823" y="3644"/>
                </a:lnTo>
                <a:lnTo>
                  <a:pt x="1680146" y="0"/>
                </a:lnTo>
                <a:close/>
              </a:path>
            </a:pathLst>
          </a:custGeom>
          <a:solidFill>
            <a:srgbClr val="FFFFFF"/>
          </a:solidFill>
          <a:ln>
            <a:solidFill>
              <a:srgbClr val="002060"/>
            </a:solidFill>
          </a:ln>
        </p:spPr>
        <p:txBody>
          <a:bodyPr wrap="square" lIns="0" tIns="0" rIns="0" bIns="0" rtlCol="0"/>
          <a:lstStyle/>
          <a:p>
            <a:endParaRPr/>
          </a:p>
        </p:txBody>
      </p:sp>
      <p:sp>
        <p:nvSpPr>
          <p:cNvPr id="3" name="object 6">
            <a:extLst>
              <a:ext uri="{FF2B5EF4-FFF2-40B4-BE49-F238E27FC236}">
                <a16:creationId xmlns:a16="http://schemas.microsoft.com/office/drawing/2014/main" id="{9BA63BA6-0482-67FF-A9F5-5A4174334897}"/>
              </a:ext>
            </a:extLst>
          </p:cNvPr>
          <p:cNvSpPr txBox="1"/>
          <p:nvPr/>
        </p:nvSpPr>
        <p:spPr>
          <a:xfrm>
            <a:off x="866145" y="1936260"/>
            <a:ext cx="4163055" cy="2597506"/>
          </a:xfrm>
          <a:prstGeom prst="rect">
            <a:avLst/>
          </a:prstGeom>
        </p:spPr>
        <p:txBody>
          <a:bodyPr vert="horz" wrap="square" lIns="0" tIns="12065" rIns="0" bIns="0" rtlCol="0">
            <a:spAutoFit/>
          </a:bodyPr>
          <a:lstStyle/>
          <a:p>
            <a:pPr marL="12065" marR="5080" algn="ctr">
              <a:lnSpc>
                <a:spcPct val="100000"/>
              </a:lnSpc>
              <a:spcBef>
                <a:spcPts val="95"/>
              </a:spcBef>
            </a:pPr>
            <a:r>
              <a:rPr lang="uz-Cyrl-UZ" sz="2800" b="1" spc="-10" dirty="0">
                <a:solidFill>
                  <a:srgbClr val="002060"/>
                </a:solidFill>
                <a:latin typeface="Times New Roman" panose="02020603050405020304" pitchFamily="18" charset="0"/>
                <a:cs typeface="Times New Roman" panose="02020603050405020304" pitchFamily="18" charset="0"/>
              </a:rPr>
              <a:t>СТРАТЕГИК МАҚСАДЛАР - компаниянинг келажакдаги орзу қилинган ҳолатининг тавсифи.</a:t>
            </a:r>
            <a:endParaRPr lang="uz-Cyrl-UZ" sz="2800" dirty="0">
              <a:solidFill>
                <a:srgbClr val="002060"/>
              </a:solidFill>
              <a:latin typeface="Times New Roman" panose="02020603050405020304" pitchFamily="18" charset="0"/>
              <a:cs typeface="Times New Roman" panose="02020603050405020304" pitchFamily="18" charset="0"/>
            </a:endParaRPr>
          </a:p>
        </p:txBody>
      </p:sp>
      <p:sp>
        <p:nvSpPr>
          <p:cNvPr id="4" name="object 8">
            <a:extLst>
              <a:ext uri="{FF2B5EF4-FFF2-40B4-BE49-F238E27FC236}">
                <a16:creationId xmlns:a16="http://schemas.microsoft.com/office/drawing/2014/main" id="{60346125-9DEA-0338-B812-A62377B6E2FD}"/>
              </a:ext>
            </a:extLst>
          </p:cNvPr>
          <p:cNvSpPr/>
          <p:nvPr/>
        </p:nvSpPr>
        <p:spPr>
          <a:xfrm>
            <a:off x="6851506" y="1602556"/>
            <a:ext cx="4749256" cy="2723259"/>
          </a:xfrm>
          <a:custGeom>
            <a:avLst/>
            <a:gdLst/>
            <a:ahLst/>
            <a:cxnLst/>
            <a:rect l="l" t="t" r="r" b="b"/>
            <a:pathLst>
              <a:path w="2016759" h="3024504">
                <a:moveTo>
                  <a:pt x="0" y="336041"/>
                </a:moveTo>
                <a:lnTo>
                  <a:pt x="3641" y="286394"/>
                </a:lnTo>
                <a:lnTo>
                  <a:pt x="14220" y="239004"/>
                </a:lnTo>
                <a:lnTo>
                  <a:pt x="31219" y="194394"/>
                </a:lnTo>
                <a:lnTo>
                  <a:pt x="54117" y="153082"/>
                </a:lnTo>
                <a:lnTo>
                  <a:pt x="82397" y="115591"/>
                </a:lnTo>
                <a:lnTo>
                  <a:pt x="115540" y="82440"/>
                </a:lnTo>
                <a:lnTo>
                  <a:pt x="153026" y="54149"/>
                </a:lnTo>
                <a:lnTo>
                  <a:pt x="194339" y="31239"/>
                </a:lnTo>
                <a:lnTo>
                  <a:pt x="238958" y="14231"/>
                </a:lnTo>
                <a:lnTo>
                  <a:pt x="286365" y="3644"/>
                </a:lnTo>
                <a:lnTo>
                  <a:pt x="336042" y="0"/>
                </a:lnTo>
                <a:lnTo>
                  <a:pt x="1680082" y="0"/>
                </a:lnTo>
                <a:lnTo>
                  <a:pt x="1729762" y="3644"/>
                </a:lnTo>
                <a:lnTo>
                  <a:pt x="1777177" y="14231"/>
                </a:lnTo>
                <a:lnTo>
                  <a:pt x="1821808" y="31239"/>
                </a:lnTo>
                <a:lnTo>
                  <a:pt x="1863136" y="54149"/>
                </a:lnTo>
                <a:lnTo>
                  <a:pt x="1900639" y="82440"/>
                </a:lnTo>
                <a:lnTo>
                  <a:pt x="1933799" y="115591"/>
                </a:lnTo>
                <a:lnTo>
                  <a:pt x="1962096" y="153082"/>
                </a:lnTo>
                <a:lnTo>
                  <a:pt x="1985009" y="194394"/>
                </a:lnTo>
                <a:lnTo>
                  <a:pt x="2002019" y="239004"/>
                </a:lnTo>
                <a:lnTo>
                  <a:pt x="2012607" y="286394"/>
                </a:lnTo>
                <a:lnTo>
                  <a:pt x="2016252" y="336041"/>
                </a:lnTo>
                <a:lnTo>
                  <a:pt x="2016252" y="2688336"/>
                </a:lnTo>
                <a:lnTo>
                  <a:pt x="2012607" y="2737983"/>
                </a:lnTo>
                <a:lnTo>
                  <a:pt x="2002019" y="2785373"/>
                </a:lnTo>
                <a:lnTo>
                  <a:pt x="1985009" y="2829983"/>
                </a:lnTo>
                <a:lnTo>
                  <a:pt x="1962096" y="2871295"/>
                </a:lnTo>
                <a:lnTo>
                  <a:pt x="1933799" y="2908786"/>
                </a:lnTo>
                <a:lnTo>
                  <a:pt x="1900639" y="2941937"/>
                </a:lnTo>
                <a:lnTo>
                  <a:pt x="1863136" y="2970228"/>
                </a:lnTo>
                <a:lnTo>
                  <a:pt x="1821808" y="2993138"/>
                </a:lnTo>
                <a:lnTo>
                  <a:pt x="1777177" y="3010146"/>
                </a:lnTo>
                <a:lnTo>
                  <a:pt x="1729762" y="3020733"/>
                </a:lnTo>
                <a:lnTo>
                  <a:pt x="1680082" y="3024378"/>
                </a:lnTo>
                <a:lnTo>
                  <a:pt x="336042" y="3024378"/>
                </a:lnTo>
                <a:lnTo>
                  <a:pt x="286365" y="3020733"/>
                </a:lnTo>
                <a:lnTo>
                  <a:pt x="238958" y="3010146"/>
                </a:lnTo>
                <a:lnTo>
                  <a:pt x="194339" y="2993138"/>
                </a:lnTo>
                <a:lnTo>
                  <a:pt x="153026" y="2970228"/>
                </a:lnTo>
                <a:lnTo>
                  <a:pt x="115540" y="2941937"/>
                </a:lnTo>
                <a:lnTo>
                  <a:pt x="82397" y="2908786"/>
                </a:lnTo>
                <a:lnTo>
                  <a:pt x="54117" y="2871295"/>
                </a:lnTo>
                <a:lnTo>
                  <a:pt x="31219" y="2829983"/>
                </a:lnTo>
                <a:lnTo>
                  <a:pt x="14220" y="2785373"/>
                </a:lnTo>
                <a:lnTo>
                  <a:pt x="3641" y="2737983"/>
                </a:lnTo>
                <a:lnTo>
                  <a:pt x="0" y="2688336"/>
                </a:lnTo>
                <a:lnTo>
                  <a:pt x="0" y="336041"/>
                </a:lnTo>
                <a:close/>
              </a:path>
            </a:pathLst>
          </a:custGeom>
          <a:ln w="9525">
            <a:solidFill>
              <a:srgbClr val="002060"/>
            </a:solidFill>
          </a:ln>
        </p:spPr>
        <p:txBody>
          <a:bodyPr wrap="square" lIns="0" tIns="0" rIns="0" bIns="0" rtlCol="0"/>
          <a:lstStyle/>
          <a:p>
            <a:endParaRPr sz="2400">
              <a:latin typeface="Times New Roman" panose="02020603050405020304" pitchFamily="18" charset="0"/>
              <a:cs typeface="Times New Roman" panose="02020603050405020304" pitchFamily="18" charset="0"/>
            </a:endParaRPr>
          </a:p>
        </p:txBody>
      </p:sp>
      <p:sp>
        <p:nvSpPr>
          <p:cNvPr id="5" name="object 9">
            <a:extLst>
              <a:ext uri="{FF2B5EF4-FFF2-40B4-BE49-F238E27FC236}">
                <a16:creationId xmlns:a16="http://schemas.microsoft.com/office/drawing/2014/main" id="{C0614341-4449-5A3F-4BAE-B682E92DDBF9}"/>
              </a:ext>
            </a:extLst>
          </p:cNvPr>
          <p:cNvSpPr txBox="1"/>
          <p:nvPr/>
        </p:nvSpPr>
        <p:spPr>
          <a:xfrm>
            <a:off x="6958280" y="2096319"/>
            <a:ext cx="4602084" cy="1735732"/>
          </a:xfrm>
          <a:prstGeom prst="rect">
            <a:avLst/>
          </a:prstGeom>
        </p:spPr>
        <p:txBody>
          <a:bodyPr vert="horz" wrap="square" lIns="0" tIns="12065" rIns="0" bIns="0" rtlCol="0">
            <a:spAutoFit/>
          </a:bodyPr>
          <a:lstStyle/>
          <a:p>
            <a:pPr marL="12065" marR="5080" algn="ctr">
              <a:lnSpc>
                <a:spcPct val="100000"/>
              </a:lnSpc>
              <a:spcBef>
                <a:spcPts val="95"/>
              </a:spcBef>
            </a:pPr>
            <a:r>
              <a:rPr lang="uz-Cyrl-UZ" sz="2800" b="1" spc="-10" dirty="0">
                <a:solidFill>
                  <a:srgbClr val="002060"/>
                </a:solidFill>
                <a:latin typeface="Times New Roman" panose="02020603050405020304" pitchFamily="18" charset="0"/>
                <a:cs typeface="Times New Roman" panose="02020603050405020304" pitchFamily="18" charset="0"/>
              </a:rPr>
              <a:t>СТРАТЕГИЯ - бу стратегик мақсадларга қандай эришиш кераклиги тавсифи.</a:t>
            </a:r>
            <a:endParaRPr lang="uz-Cyrl-UZ" sz="2800" dirty="0">
              <a:solidFill>
                <a:srgbClr val="002060"/>
              </a:solidFill>
              <a:latin typeface="Times New Roman" panose="02020603050405020304" pitchFamily="18" charset="0"/>
              <a:cs typeface="Times New Roman" panose="02020603050405020304" pitchFamily="18" charset="0"/>
            </a:endParaRPr>
          </a:p>
        </p:txBody>
      </p:sp>
      <p:sp>
        <p:nvSpPr>
          <p:cNvPr id="6" name="object 10">
            <a:extLst>
              <a:ext uri="{FF2B5EF4-FFF2-40B4-BE49-F238E27FC236}">
                <a16:creationId xmlns:a16="http://schemas.microsoft.com/office/drawing/2014/main" id="{B0F83A0F-0BD6-399B-911F-F83B73D62220}"/>
              </a:ext>
            </a:extLst>
          </p:cNvPr>
          <p:cNvSpPr/>
          <p:nvPr/>
        </p:nvSpPr>
        <p:spPr>
          <a:xfrm>
            <a:off x="631637" y="5163725"/>
            <a:ext cx="8207564" cy="1459813"/>
          </a:xfrm>
          <a:custGeom>
            <a:avLst/>
            <a:gdLst/>
            <a:ahLst/>
            <a:cxnLst/>
            <a:rect l="l" t="t" r="r" b="b"/>
            <a:pathLst>
              <a:path w="8137525" h="1152525">
                <a:moveTo>
                  <a:pt x="7944942" y="0"/>
                </a:moveTo>
                <a:lnTo>
                  <a:pt x="192023" y="0"/>
                </a:lnTo>
                <a:lnTo>
                  <a:pt x="147996" y="5071"/>
                </a:lnTo>
                <a:lnTo>
                  <a:pt x="107579" y="19518"/>
                </a:lnTo>
                <a:lnTo>
                  <a:pt x="71925" y="42187"/>
                </a:lnTo>
                <a:lnTo>
                  <a:pt x="42187" y="71925"/>
                </a:lnTo>
                <a:lnTo>
                  <a:pt x="19518" y="107579"/>
                </a:lnTo>
                <a:lnTo>
                  <a:pt x="5071" y="147996"/>
                </a:lnTo>
                <a:lnTo>
                  <a:pt x="0" y="192023"/>
                </a:lnTo>
                <a:lnTo>
                  <a:pt x="0" y="960081"/>
                </a:lnTo>
                <a:lnTo>
                  <a:pt x="5071" y="1004109"/>
                </a:lnTo>
                <a:lnTo>
                  <a:pt x="19518" y="1044526"/>
                </a:lnTo>
                <a:lnTo>
                  <a:pt x="42187" y="1080180"/>
                </a:lnTo>
                <a:lnTo>
                  <a:pt x="71925" y="1109918"/>
                </a:lnTo>
                <a:lnTo>
                  <a:pt x="107579" y="1132587"/>
                </a:lnTo>
                <a:lnTo>
                  <a:pt x="147996" y="1147034"/>
                </a:lnTo>
                <a:lnTo>
                  <a:pt x="192023" y="1152105"/>
                </a:lnTo>
                <a:lnTo>
                  <a:pt x="7944942" y="1152105"/>
                </a:lnTo>
                <a:lnTo>
                  <a:pt x="7988969" y="1147034"/>
                </a:lnTo>
                <a:lnTo>
                  <a:pt x="8029386" y="1132587"/>
                </a:lnTo>
                <a:lnTo>
                  <a:pt x="8065040" y="1109918"/>
                </a:lnTo>
                <a:lnTo>
                  <a:pt x="8094778" y="1080180"/>
                </a:lnTo>
                <a:lnTo>
                  <a:pt x="8117447" y="1044526"/>
                </a:lnTo>
                <a:lnTo>
                  <a:pt x="8131894" y="1004109"/>
                </a:lnTo>
                <a:lnTo>
                  <a:pt x="8136966" y="960081"/>
                </a:lnTo>
                <a:lnTo>
                  <a:pt x="8136966" y="192023"/>
                </a:lnTo>
                <a:lnTo>
                  <a:pt x="8131894" y="147996"/>
                </a:lnTo>
                <a:lnTo>
                  <a:pt x="8117447" y="107579"/>
                </a:lnTo>
                <a:lnTo>
                  <a:pt x="8094778" y="71925"/>
                </a:lnTo>
                <a:lnTo>
                  <a:pt x="8065040" y="42187"/>
                </a:lnTo>
                <a:lnTo>
                  <a:pt x="8029386" y="19518"/>
                </a:lnTo>
                <a:lnTo>
                  <a:pt x="7988969" y="5071"/>
                </a:lnTo>
                <a:lnTo>
                  <a:pt x="7944942" y="0"/>
                </a:lnTo>
                <a:close/>
              </a:path>
            </a:pathLst>
          </a:custGeom>
          <a:solidFill>
            <a:srgbClr val="0070C0"/>
          </a:solidFill>
        </p:spPr>
        <p:txBody>
          <a:bodyPr wrap="square" lIns="0" tIns="0" rIns="0" bIns="0" rtlCol="0"/>
          <a:lstStyle/>
          <a:p>
            <a:endParaRPr sz="2400">
              <a:latin typeface="Times New Roman" panose="02020603050405020304" pitchFamily="18" charset="0"/>
              <a:cs typeface="Times New Roman" panose="02020603050405020304" pitchFamily="18" charset="0"/>
            </a:endParaRPr>
          </a:p>
        </p:txBody>
      </p:sp>
      <p:sp>
        <p:nvSpPr>
          <p:cNvPr id="7" name="object 11">
            <a:extLst>
              <a:ext uri="{FF2B5EF4-FFF2-40B4-BE49-F238E27FC236}">
                <a16:creationId xmlns:a16="http://schemas.microsoft.com/office/drawing/2014/main" id="{51EDD565-CCF1-96AA-79A5-E42AD918C7FE}"/>
              </a:ext>
            </a:extLst>
          </p:cNvPr>
          <p:cNvSpPr/>
          <p:nvPr/>
        </p:nvSpPr>
        <p:spPr>
          <a:xfrm>
            <a:off x="631637" y="5163725"/>
            <a:ext cx="8207564" cy="1459813"/>
          </a:xfrm>
          <a:custGeom>
            <a:avLst/>
            <a:gdLst/>
            <a:ahLst/>
            <a:cxnLst/>
            <a:rect l="l" t="t" r="r" b="b"/>
            <a:pathLst>
              <a:path w="8137525" h="1152525">
                <a:moveTo>
                  <a:pt x="0" y="192023"/>
                </a:moveTo>
                <a:lnTo>
                  <a:pt x="5071" y="147996"/>
                </a:lnTo>
                <a:lnTo>
                  <a:pt x="19518" y="107579"/>
                </a:lnTo>
                <a:lnTo>
                  <a:pt x="42187" y="71925"/>
                </a:lnTo>
                <a:lnTo>
                  <a:pt x="71925" y="42187"/>
                </a:lnTo>
                <a:lnTo>
                  <a:pt x="107579" y="19518"/>
                </a:lnTo>
                <a:lnTo>
                  <a:pt x="147996" y="5071"/>
                </a:lnTo>
                <a:lnTo>
                  <a:pt x="192023" y="0"/>
                </a:lnTo>
                <a:lnTo>
                  <a:pt x="7944942" y="0"/>
                </a:lnTo>
                <a:lnTo>
                  <a:pt x="7988969" y="5071"/>
                </a:lnTo>
                <a:lnTo>
                  <a:pt x="8029386" y="19518"/>
                </a:lnTo>
                <a:lnTo>
                  <a:pt x="8065040" y="42187"/>
                </a:lnTo>
                <a:lnTo>
                  <a:pt x="8094778" y="71925"/>
                </a:lnTo>
                <a:lnTo>
                  <a:pt x="8117447" y="107579"/>
                </a:lnTo>
                <a:lnTo>
                  <a:pt x="8131894" y="147996"/>
                </a:lnTo>
                <a:lnTo>
                  <a:pt x="8136966" y="192023"/>
                </a:lnTo>
                <a:lnTo>
                  <a:pt x="8136966" y="960081"/>
                </a:lnTo>
                <a:lnTo>
                  <a:pt x="8131894" y="1004109"/>
                </a:lnTo>
                <a:lnTo>
                  <a:pt x="8117447" y="1044526"/>
                </a:lnTo>
                <a:lnTo>
                  <a:pt x="8094778" y="1080180"/>
                </a:lnTo>
                <a:lnTo>
                  <a:pt x="8065040" y="1109918"/>
                </a:lnTo>
                <a:lnTo>
                  <a:pt x="8029386" y="1132587"/>
                </a:lnTo>
                <a:lnTo>
                  <a:pt x="7988969" y="1147034"/>
                </a:lnTo>
                <a:lnTo>
                  <a:pt x="7944942" y="1152105"/>
                </a:lnTo>
                <a:lnTo>
                  <a:pt x="192023" y="1152105"/>
                </a:lnTo>
                <a:lnTo>
                  <a:pt x="147996" y="1147034"/>
                </a:lnTo>
                <a:lnTo>
                  <a:pt x="107579" y="1132587"/>
                </a:lnTo>
                <a:lnTo>
                  <a:pt x="71925" y="1109918"/>
                </a:lnTo>
                <a:lnTo>
                  <a:pt x="42187" y="1080180"/>
                </a:lnTo>
                <a:lnTo>
                  <a:pt x="19518" y="1044526"/>
                </a:lnTo>
                <a:lnTo>
                  <a:pt x="5071" y="1004109"/>
                </a:lnTo>
                <a:lnTo>
                  <a:pt x="0" y="960081"/>
                </a:lnTo>
                <a:lnTo>
                  <a:pt x="0" y="192023"/>
                </a:lnTo>
                <a:close/>
              </a:path>
            </a:pathLst>
          </a:custGeom>
          <a:ln w="9525">
            <a:solidFill>
              <a:srgbClr val="FFFFFF"/>
            </a:solidFill>
          </a:ln>
        </p:spPr>
        <p:txBody>
          <a:bodyPr wrap="square" lIns="0" tIns="0" rIns="0" bIns="0" rtlCol="0"/>
          <a:lstStyle/>
          <a:p>
            <a:endParaRPr sz="2400">
              <a:latin typeface="Times New Roman" panose="02020603050405020304" pitchFamily="18" charset="0"/>
              <a:cs typeface="Times New Roman" panose="02020603050405020304" pitchFamily="18" charset="0"/>
            </a:endParaRPr>
          </a:p>
        </p:txBody>
      </p:sp>
      <p:sp>
        <p:nvSpPr>
          <p:cNvPr id="8" name="object 12">
            <a:extLst>
              <a:ext uri="{FF2B5EF4-FFF2-40B4-BE49-F238E27FC236}">
                <a16:creationId xmlns:a16="http://schemas.microsoft.com/office/drawing/2014/main" id="{6FB293A5-0D5A-4A71-5A9F-36D311F6B7E6}"/>
              </a:ext>
            </a:extLst>
          </p:cNvPr>
          <p:cNvSpPr txBox="1"/>
          <p:nvPr/>
        </p:nvSpPr>
        <p:spPr>
          <a:xfrm>
            <a:off x="768092" y="5362768"/>
            <a:ext cx="7449786" cy="1120178"/>
          </a:xfrm>
          <a:prstGeom prst="rect">
            <a:avLst/>
          </a:prstGeom>
        </p:spPr>
        <p:txBody>
          <a:bodyPr vert="horz" wrap="square" lIns="0" tIns="12065" rIns="0" bIns="0" rtlCol="0">
            <a:spAutoFit/>
          </a:bodyPr>
          <a:lstStyle/>
          <a:p>
            <a:pPr marL="341630" marR="5080" indent="-329565" algn="ctr">
              <a:lnSpc>
                <a:spcPct val="100000"/>
              </a:lnSpc>
              <a:spcBef>
                <a:spcPts val="95"/>
              </a:spcBef>
            </a:pPr>
            <a:r>
              <a:rPr lang="ru-RU" sz="2400" b="1" spc="-10" dirty="0">
                <a:solidFill>
                  <a:srgbClr val="FFFFFF"/>
                </a:solidFill>
                <a:latin typeface="Times New Roman" panose="02020603050405020304" pitchFamily="18" charset="0"/>
                <a:cs typeface="Times New Roman" panose="02020603050405020304" pitchFamily="18" charset="0"/>
              </a:rPr>
              <a:t>Стратегия </a:t>
            </a:r>
            <a:r>
              <a:rPr lang="uz-Cyrl-UZ" sz="2400" b="1" spc="-10" dirty="0">
                <a:solidFill>
                  <a:srgbClr val="FFFFFF"/>
                </a:solidFill>
                <a:latin typeface="Times New Roman" panose="02020603050405020304" pitchFamily="18" charset="0"/>
                <a:cs typeface="Times New Roman" panose="02020603050405020304" pitchFamily="18" charset="0"/>
              </a:rPr>
              <a:t>“Компаниянинг ҳимояланган рақобатдош устунлиги қандай яратилади?”</a:t>
            </a:r>
            <a:r>
              <a:rPr lang="ru-RU" sz="2400" b="1" spc="-10" dirty="0">
                <a:solidFill>
                  <a:srgbClr val="FFFFFF"/>
                </a:solidFill>
                <a:latin typeface="Times New Roman" panose="02020603050405020304" pitchFamily="18" charset="0"/>
                <a:cs typeface="Times New Roman" panose="02020603050405020304" pitchFamily="18" charset="0"/>
              </a:rPr>
              <a:t> </a:t>
            </a:r>
            <a:r>
              <a:rPr lang="uz-Cyrl-UZ" sz="2400" b="1" spc="-10" dirty="0">
                <a:solidFill>
                  <a:srgbClr val="FFFFFF"/>
                </a:solidFill>
                <a:latin typeface="Times New Roman" panose="02020603050405020304" pitchFamily="18" charset="0"/>
                <a:cs typeface="Times New Roman" panose="02020603050405020304" pitchFamily="18" charset="0"/>
              </a:rPr>
              <a:t>деган саволга аниқ жавоб бериши керак</a:t>
            </a:r>
            <a:r>
              <a:rPr lang="ru-RU" sz="2400" b="1" spc="-10" dirty="0">
                <a:solidFill>
                  <a:srgbClr val="FFFFFF"/>
                </a:solidFill>
                <a:latin typeface="Times New Roman" panose="02020603050405020304" pitchFamily="18" charset="0"/>
                <a:cs typeface="Times New Roman" panose="02020603050405020304" pitchFamily="18" charset="0"/>
              </a:rPr>
              <a:t>.</a:t>
            </a:r>
            <a:endParaRPr sz="2400" dirty="0">
              <a:latin typeface="Times New Roman" panose="02020603050405020304" pitchFamily="18" charset="0"/>
              <a:cs typeface="Times New Roman" panose="02020603050405020304" pitchFamily="18" charset="0"/>
            </a:endParaRPr>
          </a:p>
        </p:txBody>
      </p:sp>
      <p:sp>
        <p:nvSpPr>
          <p:cNvPr id="9" name="Заголовок 1">
            <a:extLst>
              <a:ext uri="{FF2B5EF4-FFF2-40B4-BE49-F238E27FC236}">
                <a16:creationId xmlns:a16="http://schemas.microsoft.com/office/drawing/2014/main" id="{42089061-A8BC-7712-F795-7002B7112E16}"/>
              </a:ext>
            </a:extLst>
          </p:cNvPr>
          <p:cNvSpPr txBox="1">
            <a:spLocks/>
          </p:cNvSpPr>
          <p:nvPr/>
        </p:nvSpPr>
        <p:spPr>
          <a:xfrm>
            <a:off x="273558" y="338772"/>
            <a:ext cx="11536524" cy="651295"/>
          </a:xfrm>
          <a:prstGeom prst="rect">
            <a:avLst/>
          </a:prstGeom>
          <a:solidFill>
            <a:schemeClr val="bg1">
              <a:lumMod val="75000"/>
            </a:schemeClr>
          </a:solidFill>
          <a:effectLst>
            <a:outerShdw blurRad="50800" dist="38100" dir="2700000" algn="tl" rotWithShape="0">
              <a:prstClr val="black">
                <a:alpha val="40000"/>
              </a:prstClr>
            </a:outerShdw>
          </a:effectLst>
          <a:scene3d>
            <a:camera prst="orthographicFront"/>
            <a:lightRig rig="threePt" dir="t"/>
          </a:scene3d>
          <a:sp3d>
            <a:bevelT/>
          </a:sp3d>
        </p:spPr>
        <p:txBody>
          <a:bodyPr vert="horz" lIns="0" tIns="0" rIns="0" bIns="0" rtlCol="0" anchor="ctr">
            <a:normAutofit/>
          </a:bodyPr>
          <a:lstStyle>
            <a:lvl1pPr algn="l" defTabSz="914400" rtl="0" eaLnBrk="1" latinLnBrk="0" hangingPunct="1">
              <a:lnSpc>
                <a:spcPct val="90000"/>
              </a:lnSpc>
              <a:spcBef>
                <a:spcPct val="0"/>
              </a:spcBef>
              <a:buNone/>
              <a:defRPr sz="2000" b="1" i="0" kern="1200">
                <a:solidFill>
                  <a:srgbClr val="800000"/>
                </a:solidFill>
                <a:latin typeface="Arial"/>
                <a:ea typeface="+mj-ea"/>
                <a:cs typeface="Arial"/>
              </a:defRPr>
            </a:lvl1pPr>
          </a:lstStyle>
          <a:p>
            <a:pPr algn="ctr"/>
            <a:r>
              <a:rPr lang="uz-Cyrl-UZ" sz="3600" dirty="0">
                <a:solidFill>
                  <a:srgbClr val="0B375A"/>
                </a:solidFill>
                <a:latin typeface="Times New Roman" panose="02020603050405020304" pitchFamily="18" charset="0"/>
                <a:cs typeface="Times New Roman" panose="02020603050405020304" pitchFamily="18" charset="0"/>
              </a:rPr>
              <a:t>СТРАТЕГИК МАҚСАДЛАР ВА СТРАТЕГИЯ</a:t>
            </a:r>
            <a:endParaRPr lang="ru-RU" sz="3600" dirty="0">
              <a:solidFill>
                <a:srgbClr val="0B375A"/>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729586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1000"/>
                                        <p:tgtEl>
                                          <p:spTgt spid="3"/>
                                        </p:tgtEl>
                                      </p:cBhvr>
                                    </p:animEffect>
                                    <p:anim calcmode="lin" valueType="num">
                                      <p:cBhvr>
                                        <p:cTn id="12" dur="1000" fill="hold"/>
                                        <p:tgtEl>
                                          <p:spTgt spid="3"/>
                                        </p:tgtEl>
                                        <p:attrNameLst>
                                          <p:attrName>ppt_x</p:attrName>
                                        </p:attrNameLst>
                                      </p:cBhvr>
                                      <p:tavLst>
                                        <p:tav tm="0">
                                          <p:val>
                                            <p:strVal val="#ppt_x"/>
                                          </p:val>
                                        </p:tav>
                                        <p:tav tm="100000">
                                          <p:val>
                                            <p:strVal val="#ppt_x"/>
                                          </p:val>
                                        </p:tav>
                                      </p:tavLst>
                                    </p:anim>
                                    <p:anim calcmode="lin" valueType="num">
                                      <p:cBhvr>
                                        <p:cTn id="13" dur="1000" fill="hold"/>
                                        <p:tgtEl>
                                          <p:spTgt spid="3"/>
                                        </p:tgtEl>
                                        <p:attrNameLst>
                                          <p:attrName>ppt_y</p:attrName>
                                        </p:attrNameLst>
                                      </p:cBhvr>
                                      <p:tavLst>
                                        <p:tav tm="0">
                                          <p:val>
                                            <p:strVal val="#ppt_y+.1"/>
                                          </p:val>
                                        </p:tav>
                                        <p:tav tm="100000">
                                          <p:val>
                                            <p:strVal val="#ppt_y"/>
                                          </p:val>
                                        </p:tav>
                                      </p:tavLst>
                                    </p:anim>
                                  </p:childTnLst>
                                </p:cTn>
                              </p:par>
                              <p:par>
                                <p:cTn id="14" presetID="42" presetClass="entr" presetSubtype="0"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1000"/>
                                        <p:tgtEl>
                                          <p:spTgt spid="2"/>
                                        </p:tgtEl>
                                      </p:cBhvr>
                                    </p:animEffect>
                                    <p:anim calcmode="lin" valueType="num">
                                      <p:cBhvr>
                                        <p:cTn id="17" dur="1000" fill="hold"/>
                                        <p:tgtEl>
                                          <p:spTgt spid="2"/>
                                        </p:tgtEl>
                                        <p:attrNameLst>
                                          <p:attrName>ppt_x</p:attrName>
                                        </p:attrNameLst>
                                      </p:cBhvr>
                                      <p:tavLst>
                                        <p:tav tm="0">
                                          <p:val>
                                            <p:strVal val="#ppt_x"/>
                                          </p:val>
                                        </p:tav>
                                        <p:tav tm="100000">
                                          <p:val>
                                            <p:strVal val="#ppt_x"/>
                                          </p:val>
                                        </p:tav>
                                      </p:tavLst>
                                    </p:anim>
                                    <p:anim calcmode="lin" valueType="num">
                                      <p:cBhvr>
                                        <p:cTn id="18"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fade">
                                      <p:cBhvr>
                                        <p:cTn id="23" dur="1000"/>
                                        <p:tgtEl>
                                          <p:spTgt spid="4"/>
                                        </p:tgtEl>
                                      </p:cBhvr>
                                    </p:animEffect>
                                    <p:anim calcmode="lin" valueType="num">
                                      <p:cBhvr>
                                        <p:cTn id="24" dur="1000" fill="hold"/>
                                        <p:tgtEl>
                                          <p:spTgt spid="4"/>
                                        </p:tgtEl>
                                        <p:attrNameLst>
                                          <p:attrName>ppt_x</p:attrName>
                                        </p:attrNameLst>
                                      </p:cBhvr>
                                      <p:tavLst>
                                        <p:tav tm="0">
                                          <p:val>
                                            <p:strVal val="#ppt_x"/>
                                          </p:val>
                                        </p:tav>
                                        <p:tav tm="100000">
                                          <p:val>
                                            <p:strVal val="#ppt_x"/>
                                          </p:val>
                                        </p:tav>
                                      </p:tavLst>
                                    </p:anim>
                                    <p:anim calcmode="lin" valueType="num">
                                      <p:cBhvr>
                                        <p:cTn id="25" dur="1000" fill="hold"/>
                                        <p:tgtEl>
                                          <p:spTgt spid="4"/>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fade">
                                      <p:cBhvr>
                                        <p:cTn id="28" dur="1000"/>
                                        <p:tgtEl>
                                          <p:spTgt spid="5"/>
                                        </p:tgtEl>
                                      </p:cBhvr>
                                    </p:animEffect>
                                    <p:anim calcmode="lin" valueType="num">
                                      <p:cBhvr>
                                        <p:cTn id="29" dur="1000" fill="hold"/>
                                        <p:tgtEl>
                                          <p:spTgt spid="5"/>
                                        </p:tgtEl>
                                        <p:attrNameLst>
                                          <p:attrName>ppt_x</p:attrName>
                                        </p:attrNameLst>
                                      </p:cBhvr>
                                      <p:tavLst>
                                        <p:tav tm="0">
                                          <p:val>
                                            <p:strVal val="#ppt_x"/>
                                          </p:val>
                                        </p:tav>
                                        <p:tav tm="100000">
                                          <p:val>
                                            <p:strVal val="#ppt_x"/>
                                          </p:val>
                                        </p:tav>
                                      </p:tavLst>
                                    </p:anim>
                                    <p:anim calcmode="lin" valueType="num">
                                      <p:cBhvr>
                                        <p:cTn id="30"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6"/>
                                        </p:tgtEl>
                                        <p:attrNameLst>
                                          <p:attrName>style.visibility</p:attrName>
                                        </p:attrNameLst>
                                      </p:cBhvr>
                                      <p:to>
                                        <p:strVal val="visible"/>
                                      </p:to>
                                    </p:set>
                                    <p:animEffect transition="in" filter="fade">
                                      <p:cBhvr>
                                        <p:cTn id="35" dur="1000"/>
                                        <p:tgtEl>
                                          <p:spTgt spid="6"/>
                                        </p:tgtEl>
                                      </p:cBhvr>
                                    </p:animEffect>
                                    <p:anim calcmode="lin" valueType="num">
                                      <p:cBhvr>
                                        <p:cTn id="36" dur="1000" fill="hold"/>
                                        <p:tgtEl>
                                          <p:spTgt spid="6"/>
                                        </p:tgtEl>
                                        <p:attrNameLst>
                                          <p:attrName>ppt_x</p:attrName>
                                        </p:attrNameLst>
                                      </p:cBhvr>
                                      <p:tavLst>
                                        <p:tav tm="0">
                                          <p:val>
                                            <p:strVal val="#ppt_x"/>
                                          </p:val>
                                        </p:tav>
                                        <p:tav tm="100000">
                                          <p:val>
                                            <p:strVal val="#ppt_x"/>
                                          </p:val>
                                        </p:tav>
                                      </p:tavLst>
                                    </p:anim>
                                    <p:anim calcmode="lin" valueType="num">
                                      <p:cBhvr>
                                        <p:cTn id="37" dur="1000" fill="hold"/>
                                        <p:tgtEl>
                                          <p:spTgt spid="6"/>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0"/>
                                  </p:stCondLst>
                                  <p:childTnLst>
                                    <p:set>
                                      <p:cBhvr>
                                        <p:cTn id="39" dur="1" fill="hold">
                                          <p:stCondLst>
                                            <p:cond delay="0"/>
                                          </p:stCondLst>
                                        </p:cTn>
                                        <p:tgtEl>
                                          <p:spTgt spid="8"/>
                                        </p:tgtEl>
                                        <p:attrNameLst>
                                          <p:attrName>style.visibility</p:attrName>
                                        </p:attrNameLst>
                                      </p:cBhvr>
                                      <p:to>
                                        <p:strVal val="visible"/>
                                      </p:to>
                                    </p:set>
                                    <p:animEffect transition="in" filter="fade">
                                      <p:cBhvr>
                                        <p:cTn id="40" dur="1000"/>
                                        <p:tgtEl>
                                          <p:spTgt spid="8"/>
                                        </p:tgtEl>
                                      </p:cBhvr>
                                    </p:animEffect>
                                    <p:anim calcmode="lin" valueType="num">
                                      <p:cBhvr>
                                        <p:cTn id="41" dur="1000" fill="hold"/>
                                        <p:tgtEl>
                                          <p:spTgt spid="8"/>
                                        </p:tgtEl>
                                        <p:attrNameLst>
                                          <p:attrName>ppt_x</p:attrName>
                                        </p:attrNameLst>
                                      </p:cBhvr>
                                      <p:tavLst>
                                        <p:tav tm="0">
                                          <p:val>
                                            <p:strVal val="#ppt_x"/>
                                          </p:val>
                                        </p:tav>
                                        <p:tav tm="100000">
                                          <p:val>
                                            <p:strVal val="#ppt_x"/>
                                          </p:val>
                                        </p:tav>
                                      </p:tavLst>
                                    </p:anim>
                                    <p:anim calcmode="lin" valueType="num">
                                      <p:cBhvr>
                                        <p:cTn id="42"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4" grpId="0" animBg="1"/>
      <p:bldP spid="5" grpId="0"/>
      <p:bldP spid="6" grpId="0" animBg="1"/>
      <p:bldP spid="8" grpId="0"/>
      <p:bldP spid="9" grpId="0" animBg="1"/>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5">
            <a:extLst>
              <a:ext uri="{FF2B5EF4-FFF2-40B4-BE49-F238E27FC236}">
                <a16:creationId xmlns:a16="http://schemas.microsoft.com/office/drawing/2014/main" id="{22D77F41-E7AF-BE8E-5A93-EC78474CF7CC}"/>
              </a:ext>
            </a:extLst>
          </p:cNvPr>
          <p:cNvSpPr/>
          <p:nvPr/>
        </p:nvSpPr>
        <p:spPr>
          <a:xfrm>
            <a:off x="942294" y="2379784"/>
            <a:ext cx="10307409" cy="1530753"/>
          </a:xfrm>
          <a:custGeom>
            <a:avLst/>
            <a:gdLst/>
            <a:ahLst/>
            <a:cxnLst/>
            <a:rect l="l" t="t" r="r" b="b"/>
            <a:pathLst>
              <a:path w="3384550" h="1152525">
                <a:moveTo>
                  <a:pt x="3192399" y="0"/>
                </a:moveTo>
                <a:lnTo>
                  <a:pt x="192024" y="0"/>
                </a:lnTo>
                <a:lnTo>
                  <a:pt x="147996" y="5071"/>
                </a:lnTo>
                <a:lnTo>
                  <a:pt x="107579" y="19518"/>
                </a:lnTo>
                <a:lnTo>
                  <a:pt x="71925" y="42187"/>
                </a:lnTo>
                <a:lnTo>
                  <a:pt x="42187" y="71925"/>
                </a:lnTo>
                <a:lnTo>
                  <a:pt x="19518" y="107579"/>
                </a:lnTo>
                <a:lnTo>
                  <a:pt x="5071" y="147996"/>
                </a:lnTo>
                <a:lnTo>
                  <a:pt x="0" y="192024"/>
                </a:lnTo>
                <a:lnTo>
                  <a:pt x="0" y="960120"/>
                </a:lnTo>
                <a:lnTo>
                  <a:pt x="5071" y="1004147"/>
                </a:lnTo>
                <a:lnTo>
                  <a:pt x="19518" y="1044564"/>
                </a:lnTo>
                <a:lnTo>
                  <a:pt x="42187" y="1080218"/>
                </a:lnTo>
                <a:lnTo>
                  <a:pt x="71925" y="1109956"/>
                </a:lnTo>
                <a:lnTo>
                  <a:pt x="107579" y="1132625"/>
                </a:lnTo>
                <a:lnTo>
                  <a:pt x="147996" y="1147072"/>
                </a:lnTo>
                <a:lnTo>
                  <a:pt x="192024" y="1152144"/>
                </a:lnTo>
                <a:lnTo>
                  <a:pt x="3192399" y="1152144"/>
                </a:lnTo>
                <a:lnTo>
                  <a:pt x="3236426" y="1147072"/>
                </a:lnTo>
                <a:lnTo>
                  <a:pt x="3276843" y="1132625"/>
                </a:lnTo>
                <a:lnTo>
                  <a:pt x="3312497" y="1109956"/>
                </a:lnTo>
                <a:lnTo>
                  <a:pt x="3342235" y="1080218"/>
                </a:lnTo>
                <a:lnTo>
                  <a:pt x="3364904" y="1044564"/>
                </a:lnTo>
                <a:lnTo>
                  <a:pt x="3379351" y="1004147"/>
                </a:lnTo>
                <a:lnTo>
                  <a:pt x="3384423" y="960120"/>
                </a:lnTo>
                <a:lnTo>
                  <a:pt x="3384423" y="192024"/>
                </a:lnTo>
                <a:lnTo>
                  <a:pt x="3379351" y="147996"/>
                </a:lnTo>
                <a:lnTo>
                  <a:pt x="3364904" y="107579"/>
                </a:lnTo>
                <a:lnTo>
                  <a:pt x="3342235" y="71925"/>
                </a:lnTo>
                <a:lnTo>
                  <a:pt x="3312497" y="42187"/>
                </a:lnTo>
                <a:lnTo>
                  <a:pt x="3276843" y="19518"/>
                </a:lnTo>
                <a:lnTo>
                  <a:pt x="3236426" y="5071"/>
                </a:lnTo>
                <a:lnTo>
                  <a:pt x="3192399" y="0"/>
                </a:lnTo>
                <a:close/>
              </a:path>
            </a:pathLst>
          </a:custGeom>
          <a:solidFill>
            <a:schemeClr val="accent2">
              <a:lumMod val="50000"/>
            </a:schemeClr>
          </a:solidFill>
        </p:spPr>
        <p:txBody>
          <a:bodyPr wrap="square" lIns="0" tIns="0" rIns="0" bIns="0" rtlCol="0"/>
          <a:lstStyle/>
          <a:p>
            <a:endParaRPr>
              <a:solidFill>
                <a:srgbClr val="002060"/>
              </a:solidFill>
            </a:endParaRPr>
          </a:p>
        </p:txBody>
      </p:sp>
      <p:sp>
        <p:nvSpPr>
          <p:cNvPr id="3" name="Заголовок 1">
            <a:extLst>
              <a:ext uri="{FF2B5EF4-FFF2-40B4-BE49-F238E27FC236}">
                <a16:creationId xmlns:a16="http://schemas.microsoft.com/office/drawing/2014/main" id="{12385D93-D31B-C174-F436-CE2B846A37C8}"/>
              </a:ext>
            </a:extLst>
          </p:cNvPr>
          <p:cNvSpPr txBox="1">
            <a:spLocks/>
          </p:cNvSpPr>
          <p:nvPr/>
        </p:nvSpPr>
        <p:spPr>
          <a:xfrm>
            <a:off x="599275" y="923835"/>
            <a:ext cx="10820427" cy="583783"/>
          </a:xfrm>
          <a:prstGeom prst="rect">
            <a:avLst/>
          </a:prstGeom>
          <a:solidFill>
            <a:schemeClr val="bg1">
              <a:lumMod val="75000"/>
            </a:schemeClr>
          </a:solidFill>
          <a:effectLst>
            <a:outerShdw blurRad="50800" dist="38100" dir="2700000" algn="tl" rotWithShape="0">
              <a:prstClr val="black">
                <a:alpha val="40000"/>
              </a:prstClr>
            </a:outerShdw>
          </a:effectLst>
          <a:scene3d>
            <a:camera prst="orthographicFront"/>
            <a:lightRig rig="threePt" dir="t"/>
          </a:scene3d>
          <a:sp3d>
            <a:bevelT/>
          </a:sp3d>
        </p:spPr>
        <p:txBody>
          <a:bodyPr vert="horz" lIns="0" tIns="0" rIns="0" bIns="0" rtlCol="0" anchor="ctr">
            <a:normAutofit/>
          </a:bodyPr>
          <a:lstStyle>
            <a:lvl1pPr algn="l" defTabSz="914400" rtl="0" eaLnBrk="1" latinLnBrk="0" hangingPunct="1">
              <a:lnSpc>
                <a:spcPct val="90000"/>
              </a:lnSpc>
              <a:spcBef>
                <a:spcPct val="0"/>
              </a:spcBef>
              <a:buNone/>
              <a:defRPr sz="2000" b="1" i="0" kern="1200">
                <a:solidFill>
                  <a:srgbClr val="800000"/>
                </a:solidFill>
                <a:latin typeface="Arial"/>
                <a:ea typeface="+mj-ea"/>
                <a:cs typeface="Arial"/>
              </a:defRPr>
            </a:lvl1pPr>
          </a:lstStyle>
          <a:p>
            <a:pPr algn="ctr"/>
            <a:r>
              <a:rPr lang="uz-Cyrl-UZ" sz="3200" dirty="0">
                <a:solidFill>
                  <a:srgbClr val="002060"/>
                </a:solidFill>
                <a:latin typeface="Times New Roman" panose="02020603050405020304" pitchFamily="18" charset="0"/>
                <a:cs typeface="Times New Roman" panose="02020603050405020304" pitchFamily="18" charset="0"/>
              </a:rPr>
              <a:t>СТРАТЕГИЯНИ КИМ ИШЛАБ ЧИҚАДИ</a:t>
            </a:r>
            <a:endParaRPr lang="ru-RU" sz="3200" dirty="0">
              <a:solidFill>
                <a:srgbClr val="002060"/>
              </a:solidFill>
              <a:latin typeface="Times New Roman" panose="02020603050405020304" pitchFamily="18" charset="0"/>
              <a:cs typeface="Times New Roman" panose="02020603050405020304" pitchFamily="18" charset="0"/>
            </a:endParaRPr>
          </a:p>
        </p:txBody>
      </p:sp>
      <p:sp>
        <p:nvSpPr>
          <p:cNvPr id="4" name="object 7">
            <a:extLst>
              <a:ext uri="{FF2B5EF4-FFF2-40B4-BE49-F238E27FC236}">
                <a16:creationId xmlns:a16="http://schemas.microsoft.com/office/drawing/2014/main" id="{1D5F684E-CC7A-E2CA-4CB9-2D3AE02E661F}"/>
              </a:ext>
            </a:extLst>
          </p:cNvPr>
          <p:cNvSpPr txBox="1"/>
          <p:nvPr/>
        </p:nvSpPr>
        <p:spPr>
          <a:xfrm>
            <a:off x="2155286" y="2585071"/>
            <a:ext cx="7881423" cy="1120178"/>
          </a:xfrm>
          <a:prstGeom prst="rect">
            <a:avLst/>
          </a:prstGeom>
        </p:spPr>
        <p:txBody>
          <a:bodyPr vert="horz" wrap="square" lIns="0" tIns="12065" rIns="0" bIns="0" rtlCol="0">
            <a:spAutoFit/>
          </a:bodyPr>
          <a:lstStyle/>
          <a:p>
            <a:pPr marL="12700" algn="ctr">
              <a:lnSpc>
                <a:spcPct val="100000"/>
              </a:lnSpc>
              <a:spcBef>
                <a:spcPts val="95"/>
              </a:spcBef>
            </a:pPr>
            <a:r>
              <a:rPr lang="ru-RU" sz="3600" b="1" spc="-10" dirty="0">
                <a:solidFill>
                  <a:schemeClr val="bg1"/>
                </a:solidFill>
                <a:latin typeface="Times New Roman" panose="02020603050405020304" pitchFamily="18" charset="0"/>
                <a:cs typeface="Times New Roman" panose="02020603050405020304" pitchFamily="18" charset="0"/>
              </a:rPr>
              <a:t>СТРАТЕГИЯ </a:t>
            </a:r>
            <a:r>
              <a:rPr lang="ru-RU" sz="3600" b="1" spc="-5" dirty="0">
                <a:solidFill>
                  <a:schemeClr val="bg1"/>
                </a:solidFill>
                <a:latin typeface="Times New Roman" panose="02020603050405020304" pitchFamily="18" charset="0"/>
                <a:cs typeface="Times New Roman" panose="02020603050405020304" pitchFamily="18" charset="0"/>
              </a:rPr>
              <a:t>– </a:t>
            </a:r>
            <a:r>
              <a:rPr lang="ru-RU" sz="3600" b="1" spc="-10" dirty="0">
                <a:solidFill>
                  <a:schemeClr val="bg1"/>
                </a:solidFill>
                <a:latin typeface="Times New Roman" panose="02020603050405020304" pitchFamily="18" charset="0"/>
                <a:cs typeface="Times New Roman" panose="02020603050405020304" pitchFamily="18" charset="0"/>
              </a:rPr>
              <a:t>ГЕНЕРАЛЛАРНИНГ ИШИ</a:t>
            </a:r>
            <a:r>
              <a:rPr lang="ru-RU" sz="3600" b="1" spc="-10" dirty="0">
                <a:solidFill>
                  <a:srgbClr val="FFFFFF"/>
                </a:solidFill>
                <a:latin typeface="Times New Roman" panose="02020603050405020304" pitchFamily="18" charset="0"/>
                <a:cs typeface="Times New Roman" panose="02020603050405020304" pitchFamily="18" charset="0"/>
              </a:rPr>
              <a:t>!</a:t>
            </a:r>
            <a:endParaRPr lang="ru-RU" sz="3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07645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вал 1">
            <a:extLst>
              <a:ext uri="{FF2B5EF4-FFF2-40B4-BE49-F238E27FC236}">
                <a16:creationId xmlns:a16="http://schemas.microsoft.com/office/drawing/2014/main" id="{1E7556C3-8D16-22D7-CEEF-5DADBB0B77CD}"/>
              </a:ext>
            </a:extLst>
          </p:cNvPr>
          <p:cNvSpPr/>
          <p:nvPr/>
        </p:nvSpPr>
        <p:spPr>
          <a:xfrm>
            <a:off x="3495441" y="1605788"/>
            <a:ext cx="4648200" cy="4414013"/>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400" b="1" spc="-5" dirty="0">
                <a:solidFill>
                  <a:srgbClr val="002060"/>
                </a:solidFill>
                <a:latin typeface="Times New Roman" panose="02020603050405020304" pitchFamily="18" charset="0"/>
                <a:cs typeface="Times New Roman" panose="02020603050405020304" pitchFamily="18" charset="0"/>
              </a:rPr>
              <a:t>СТРАТЕГИК МАҚСАД(НИЯТ)ЛАР</a:t>
            </a:r>
            <a:endParaRPr lang="ru-RU" sz="2400" dirty="0">
              <a:solidFill>
                <a:srgbClr val="002060"/>
              </a:solidFill>
              <a:latin typeface="Times New Roman" panose="02020603050405020304" pitchFamily="18" charset="0"/>
              <a:cs typeface="Times New Roman" panose="02020603050405020304" pitchFamily="18" charset="0"/>
            </a:endParaRPr>
          </a:p>
        </p:txBody>
      </p:sp>
      <p:sp>
        <p:nvSpPr>
          <p:cNvPr id="3" name="Заголовок 1">
            <a:extLst>
              <a:ext uri="{FF2B5EF4-FFF2-40B4-BE49-F238E27FC236}">
                <a16:creationId xmlns:a16="http://schemas.microsoft.com/office/drawing/2014/main" id="{416D7BF6-A7E8-E4D1-B28E-ADD2154B8FA8}"/>
              </a:ext>
            </a:extLst>
          </p:cNvPr>
          <p:cNvSpPr txBox="1">
            <a:spLocks/>
          </p:cNvSpPr>
          <p:nvPr/>
        </p:nvSpPr>
        <p:spPr>
          <a:xfrm>
            <a:off x="473725" y="152401"/>
            <a:ext cx="11259238" cy="651295"/>
          </a:xfrm>
          <a:prstGeom prst="rect">
            <a:avLst/>
          </a:prstGeom>
          <a:solidFill>
            <a:schemeClr val="bg1">
              <a:lumMod val="75000"/>
            </a:schemeClr>
          </a:solidFill>
          <a:effectLst>
            <a:outerShdw blurRad="50800" dist="38100" dir="2700000" algn="tl" rotWithShape="0">
              <a:prstClr val="black">
                <a:alpha val="40000"/>
              </a:prstClr>
            </a:outerShdw>
          </a:effectLst>
          <a:scene3d>
            <a:camera prst="orthographicFront"/>
            <a:lightRig rig="threePt" dir="t"/>
          </a:scene3d>
          <a:sp3d>
            <a:bevelT/>
          </a:sp3d>
        </p:spPr>
        <p:txBody>
          <a:bodyPr vert="horz" lIns="0" tIns="0" rIns="0" bIns="0" rtlCol="0" anchor="ctr">
            <a:normAutofit/>
          </a:bodyPr>
          <a:lstStyle>
            <a:lvl1pPr algn="l" defTabSz="914400" rtl="0" eaLnBrk="1" latinLnBrk="0" hangingPunct="1">
              <a:lnSpc>
                <a:spcPct val="90000"/>
              </a:lnSpc>
              <a:spcBef>
                <a:spcPct val="0"/>
              </a:spcBef>
              <a:buNone/>
              <a:defRPr sz="2000" b="1" i="0" kern="1200">
                <a:solidFill>
                  <a:srgbClr val="800000"/>
                </a:solidFill>
                <a:latin typeface="Arial"/>
                <a:ea typeface="+mj-ea"/>
                <a:cs typeface="Arial"/>
              </a:defRPr>
            </a:lvl1pPr>
          </a:lstStyle>
          <a:p>
            <a:pPr algn="ctr"/>
            <a:r>
              <a:rPr lang="ru-RU" sz="3200" dirty="0">
                <a:solidFill>
                  <a:srgbClr val="0B375A"/>
                </a:solidFill>
                <a:latin typeface="Times New Roman" panose="02020603050405020304" pitchFamily="18" charset="0"/>
                <a:cs typeface="Times New Roman" panose="02020603050405020304" pitchFamily="18" charset="0"/>
              </a:rPr>
              <a:t>СТРАТЕГИК МАСАЛАЛАРНИ ШАКЛЛАНТИРИШ</a:t>
            </a:r>
          </a:p>
        </p:txBody>
      </p:sp>
      <p:sp>
        <p:nvSpPr>
          <p:cNvPr id="4" name="object 6">
            <a:extLst>
              <a:ext uri="{FF2B5EF4-FFF2-40B4-BE49-F238E27FC236}">
                <a16:creationId xmlns:a16="http://schemas.microsoft.com/office/drawing/2014/main" id="{CBE528BB-2877-C3E1-C8CD-3B552AC3B419}"/>
              </a:ext>
            </a:extLst>
          </p:cNvPr>
          <p:cNvSpPr/>
          <p:nvPr/>
        </p:nvSpPr>
        <p:spPr>
          <a:xfrm>
            <a:off x="3971501" y="1016094"/>
            <a:ext cx="3707256" cy="1179386"/>
          </a:xfrm>
          <a:custGeom>
            <a:avLst/>
            <a:gdLst/>
            <a:ahLst/>
            <a:cxnLst/>
            <a:rect l="l" t="t" r="r" b="b"/>
            <a:pathLst>
              <a:path w="4608830" h="936625">
                <a:moveTo>
                  <a:pt x="4452493" y="0"/>
                </a:moveTo>
                <a:lnTo>
                  <a:pt x="156083" y="0"/>
                </a:lnTo>
                <a:lnTo>
                  <a:pt x="106736" y="7953"/>
                </a:lnTo>
                <a:lnTo>
                  <a:pt x="63889" y="30097"/>
                </a:lnTo>
                <a:lnTo>
                  <a:pt x="30106" y="63861"/>
                </a:lnTo>
                <a:lnTo>
                  <a:pt x="7954" y="106671"/>
                </a:lnTo>
                <a:lnTo>
                  <a:pt x="0" y="155956"/>
                </a:lnTo>
                <a:lnTo>
                  <a:pt x="0" y="780034"/>
                </a:lnTo>
                <a:lnTo>
                  <a:pt x="7954" y="829380"/>
                </a:lnTo>
                <a:lnTo>
                  <a:pt x="30106" y="872227"/>
                </a:lnTo>
                <a:lnTo>
                  <a:pt x="63889" y="906010"/>
                </a:lnTo>
                <a:lnTo>
                  <a:pt x="106736" y="928162"/>
                </a:lnTo>
                <a:lnTo>
                  <a:pt x="156083" y="936117"/>
                </a:lnTo>
                <a:lnTo>
                  <a:pt x="4452493" y="936117"/>
                </a:lnTo>
                <a:lnTo>
                  <a:pt x="4501839" y="928162"/>
                </a:lnTo>
                <a:lnTo>
                  <a:pt x="4544686" y="906010"/>
                </a:lnTo>
                <a:lnTo>
                  <a:pt x="4578469" y="872227"/>
                </a:lnTo>
                <a:lnTo>
                  <a:pt x="4600621" y="829380"/>
                </a:lnTo>
                <a:lnTo>
                  <a:pt x="4608576" y="780034"/>
                </a:lnTo>
                <a:lnTo>
                  <a:pt x="4608576" y="155956"/>
                </a:lnTo>
                <a:lnTo>
                  <a:pt x="4600621" y="106671"/>
                </a:lnTo>
                <a:lnTo>
                  <a:pt x="4578469" y="63861"/>
                </a:lnTo>
                <a:lnTo>
                  <a:pt x="4544686" y="30097"/>
                </a:lnTo>
                <a:lnTo>
                  <a:pt x="4501839" y="7953"/>
                </a:lnTo>
                <a:lnTo>
                  <a:pt x="4452493" y="0"/>
                </a:lnTo>
                <a:close/>
              </a:path>
            </a:pathLst>
          </a:custGeom>
          <a:solidFill>
            <a:srgbClr val="0070C0"/>
          </a:solidFill>
        </p:spPr>
        <p:txBody>
          <a:bodyPr wrap="square" lIns="0" tIns="0" rIns="0" bIns="0" rtlCol="0"/>
          <a:lstStyle/>
          <a:p>
            <a:endParaRPr/>
          </a:p>
        </p:txBody>
      </p:sp>
      <p:sp>
        <p:nvSpPr>
          <p:cNvPr id="5" name="object 6">
            <a:extLst>
              <a:ext uri="{FF2B5EF4-FFF2-40B4-BE49-F238E27FC236}">
                <a16:creationId xmlns:a16="http://schemas.microsoft.com/office/drawing/2014/main" id="{5DF424C2-8CF5-B6AD-E559-73D265E3C6B2}"/>
              </a:ext>
            </a:extLst>
          </p:cNvPr>
          <p:cNvSpPr/>
          <p:nvPr/>
        </p:nvSpPr>
        <p:spPr>
          <a:xfrm>
            <a:off x="3971499" y="5368734"/>
            <a:ext cx="3707257" cy="1179386"/>
          </a:xfrm>
          <a:custGeom>
            <a:avLst/>
            <a:gdLst/>
            <a:ahLst/>
            <a:cxnLst/>
            <a:rect l="l" t="t" r="r" b="b"/>
            <a:pathLst>
              <a:path w="4608830" h="936625">
                <a:moveTo>
                  <a:pt x="4452493" y="0"/>
                </a:moveTo>
                <a:lnTo>
                  <a:pt x="156083" y="0"/>
                </a:lnTo>
                <a:lnTo>
                  <a:pt x="106736" y="7953"/>
                </a:lnTo>
                <a:lnTo>
                  <a:pt x="63889" y="30097"/>
                </a:lnTo>
                <a:lnTo>
                  <a:pt x="30106" y="63861"/>
                </a:lnTo>
                <a:lnTo>
                  <a:pt x="7954" y="106671"/>
                </a:lnTo>
                <a:lnTo>
                  <a:pt x="0" y="155956"/>
                </a:lnTo>
                <a:lnTo>
                  <a:pt x="0" y="780034"/>
                </a:lnTo>
                <a:lnTo>
                  <a:pt x="7954" y="829380"/>
                </a:lnTo>
                <a:lnTo>
                  <a:pt x="30106" y="872227"/>
                </a:lnTo>
                <a:lnTo>
                  <a:pt x="63889" y="906010"/>
                </a:lnTo>
                <a:lnTo>
                  <a:pt x="106736" y="928162"/>
                </a:lnTo>
                <a:lnTo>
                  <a:pt x="156083" y="936117"/>
                </a:lnTo>
                <a:lnTo>
                  <a:pt x="4452493" y="936117"/>
                </a:lnTo>
                <a:lnTo>
                  <a:pt x="4501839" y="928162"/>
                </a:lnTo>
                <a:lnTo>
                  <a:pt x="4544686" y="906010"/>
                </a:lnTo>
                <a:lnTo>
                  <a:pt x="4578469" y="872227"/>
                </a:lnTo>
                <a:lnTo>
                  <a:pt x="4600621" y="829380"/>
                </a:lnTo>
                <a:lnTo>
                  <a:pt x="4608576" y="780034"/>
                </a:lnTo>
                <a:lnTo>
                  <a:pt x="4608576" y="155956"/>
                </a:lnTo>
                <a:lnTo>
                  <a:pt x="4600621" y="106671"/>
                </a:lnTo>
                <a:lnTo>
                  <a:pt x="4578469" y="63861"/>
                </a:lnTo>
                <a:lnTo>
                  <a:pt x="4544686" y="30097"/>
                </a:lnTo>
                <a:lnTo>
                  <a:pt x="4501839" y="7953"/>
                </a:lnTo>
                <a:lnTo>
                  <a:pt x="4452493" y="0"/>
                </a:lnTo>
                <a:close/>
              </a:path>
            </a:pathLst>
          </a:custGeom>
        </p:spPr>
        <p:style>
          <a:lnRef idx="2">
            <a:schemeClr val="accent1"/>
          </a:lnRef>
          <a:fillRef idx="1">
            <a:schemeClr val="lt1"/>
          </a:fillRef>
          <a:effectRef idx="0">
            <a:schemeClr val="accent1"/>
          </a:effectRef>
          <a:fontRef idx="minor">
            <a:schemeClr val="dk1"/>
          </a:fontRef>
        </p:style>
        <p:txBody>
          <a:bodyPr wrap="square" lIns="0" tIns="0" rIns="0" bIns="0" rtlCol="0"/>
          <a:lstStyle/>
          <a:p>
            <a:endParaRPr>
              <a:solidFill>
                <a:schemeClr val="tx1"/>
              </a:solidFill>
            </a:endParaRPr>
          </a:p>
        </p:txBody>
      </p:sp>
      <p:sp>
        <p:nvSpPr>
          <p:cNvPr id="6" name="object 6">
            <a:extLst>
              <a:ext uri="{FF2B5EF4-FFF2-40B4-BE49-F238E27FC236}">
                <a16:creationId xmlns:a16="http://schemas.microsoft.com/office/drawing/2014/main" id="{14AD2205-282E-D7F8-6AE1-1E81A8A01BA8}"/>
              </a:ext>
            </a:extLst>
          </p:cNvPr>
          <p:cNvSpPr/>
          <p:nvPr/>
        </p:nvSpPr>
        <p:spPr>
          <a:xfrm>
            <a:off x="7957777" y="3590148"/>
            <a:ext cx="3604509" cy="865518"/>
          </a:xfrm>
          <a:custGeom>
            <a:avLst/>
            <a:gdLst/>
            <a:ahLst/>
            <a:cxnLst/>
            <a:rect l="l" t="t" r="r" b="b"/>
            <a:pathLst>
              <a:path w="4608830" h="936625">
                <a:moveTo>
                  <a:pt x="4452493" y="0"/>
                </a:moveTo>
                <a:lnTo>
                  <a:pt x="156083" y="0"/>
                </a:lnTo>
                <a:lnTo>
                  <a:pt x="106736" y="7953"/>
                </a:lnTo>
                <a:lnTo>
                  <a:pt x="63889" y="30097"/>
                </a:lnTo>
                <a:lnTo>
                  <a:pt x="30106" y="63861"/>
                </a:lnTo>
                <a:lnTo>
                  <a:pt x="7954" y="106671"/>
                </a:lnTo>
                <a:lnTo>
                  <a:pt x="0" y="155956"/>
                </a:lnTo>
                <a:lnTo>
                  <a:pt x="0" y="780034"/>
                </a:lnTo>
                <a:lnTo>
                  <a:pt x="7954" y="829380"/>
                </a:lnTo>
                <a:lnTo>
                  <a:pt x="30106" y="872227"/>
                </a:lnTo>
                <a:lnTo>
                  <a:pt x="63889" y="906010"/>
                </a:lnTo>
                <a:lnTo>
                  <a:pt x="106736" y="928162"/>
                </a:lnTo>
                <a:lnTo>
                  <a:pt x="156083" y="936117"/>
                </a:lnTo>
                <a:lnTo>
                  <a:pt x="4452493" y="936117"/>
                </a:lnTo>
                <a:lnTo>
                  <a:pt x="4501839" y="928162"/>
                </a:lnTo>
                <a:lnTo>
                  <a:pt x="4544686" y="906010"/>
                </a:lnTo>
                <a:lnTo>
                  <a:pt x="4578469" y="872227"/>
                </a:lnTo>
                <a:lnTo>
                  <a:pt x="4600621" y="829380"/>
                </a:lnTo>
                <a:lnTo>
                  <a:pt x="4608576" y="780034"/>
                </a:lnTo>
                <a:lnTo>
                  <a:pt x="4608576" y="155956"/>
                </a:lnTo>
                <a:lnTo>
                  <a:pt x="4600621" y="106671"/>
                </a:lnTo>
                <a:lnTo>
                  <a:pt x="4578469" y="63861"/>
                </a:lnTo>
                <a:lnTo>
                  <a:pt x="4544686" y="30097"/>
                </a:lnTo>
                <a:lnTo>
                  <a:pt x="4501839" y="7953"/>
                </a:lnTo>
                <a:lnTo>
                  <a:pt x="4452493" y="0"/>
                </a:lnTo>
                <a:close/>
              </a:path>
            </a:pathLst>
          </a:custGeom>
        </p:spPr>
        <p:style>
          <a:lnRef idx="2">
            <a:schemeClr val="accent1"/>
          </a:lnRef>
          <a:fillRef idx="1">
            <a:schemeClr val="lt1"/>
          </a:fillRef>
          <a:effectRef idx="0">
            <a:schemeClr val="accent1"/>
          </a:effectRef>
          <a:fontRef idx="minor">
            <a:schemeClr val="dk1"/>
          </a:fontRef>
        </p:style>
        <p:txBody>
          <a:bodyPr wrap="square" lIns="0" tIns="0" rIns="0" bIns="0" rtlCol="0"/>
          <a:lstStyle/>
          <a:p>
            <a:endParaRPr>
              <a:solidFill>
                <a:schemeClr val="tx1"/>
              </a:solidFill>
            </a:endParaRPr>
          </a:p>
        </p:txBody>
      </p:sp>
      <p:sp>
        <p:nvSpPr>
          <p:cNvPr id="7" name="object 6">
            <a:extLst>
              <a:ext uri="{FF2B5EF4-FFF2-40B4-BE49-F238E27FC236}">
                <a16:creationId xmlns:a16="http://schemas.microsoft.com/office/drawing/2014/main" id="{723348A4-7F97-C0F3-D25B-6C15E5C9F169}"/>
              </a:ext>
            </a:extLst>
          </p:cNvPr>
          <p:cNvSpPr/>
          <p:nvPr/>
        </p:nvSpPr>
        <p:spPr>
          <a:xfrm>
            <a:off x="7797949" y="2194525"/>
            <a:ext cx="3802812" cy="1179386"/>
          </a:xfrm>
          <a:custGeom>
            <a:avLst/>
            <a:gdLst/>
            <a:ahLst/>
            <a:cxnLst/>
            <a:rect l="l" t="t" r="r" b="b"/>
            <a:pathLst>
              <a:path w="4608830" h="936625">
                <a:moveTo>
                  <a:pt x="4452493" y="0"/>
                </a:moveTo>
                <a:lnTo>
                  <a:pt x="156083" y="0"/>
                </a:lnTo>
                <a:lnTo>
                  <a:pt x="106736" y="7953"/>
                </a:lnTo>
                <a:lnTo>
                  <a:pt x="63889" y="30097"/>
                </a:lnTo>
                <a:lnTo>
                  <a:pt x="30106" y="63861"/>
                </a:lnTo>
                <a:lnTo>
                  <a:pt x="7954" y="106671"/>
                </a:lnTo>
                <a:lnTo>
                  <a:pt x="0" y="155956"/>
                </a:lnTo>
                <a:lnTo>
                  <a:pt x="0" y="780034"/>
                </a:lnTo>
                <a:lnTo>
                  <a:pt x="7954" y="829380"/>
                </a:lnTo>
                <a:lnTo>
                  <a:pt x="30106" y="872227"/>
                </a:lnTo>
                <a:lnTo>
                  <a:pt x="63889" y="906010"/>
                </a:lnTo>
                <a:lnTo>
                  <a:pt x="106736" y="928162"/>
                </a:lnTo>
                <a:lnTo>
                  <a:pt x="156083" y="936117"/>
                </a:lnTo>
                <a:lnTo>
                  <a:pt x="4452493" y="936117"/>
                </a:lnTo>
                <a:lnTo>
                  <a:pt x="4501839" y="928162"/>
                </a:lnTo>
                <a:lnTo>
                  <a:pt x="4544686" y="906010"/>
                </a:lnTo>
                <a:lnTo>
                  <a:pt x="4578469" y="872227"/>
                </a:lnTo>
                <a:lnTo>
                  <a:pt x="4600621" y="829380"/>
                </a:lnTo>
                <a:lnTo>
                  <a:pt x="4608576" y="780034"/>
                </a:lnTo>
                <a:lnTo>
                  <a:pt x="4608576" y="155956"/>
                </a:lnTo>
                <a:lnTo>
                  <a:pt x="4600621" y="106671"/>
                </a:lnTo>
                <a:lnTo>
                  <a:pt x="4578469" y="63861"/>
                </a:lnTo>
                <a:lnTo>
                  <a:pt x="4544686" y="30097"/>
                </a:lnTo>
                <a:lnTo>
                  <a:pt x="4501839" y="7953"/>
                </a:lnTo>
                <a:lnTo>
                  <a:pt x="4452493" y="0"/>
                </a:lnTo>
                <a:close/>
              </a:path>
            </a:pathLst>
          </a:custGeom>
        </p:spPr>
        <p:style>
          <a:lnRef idx="2">
            <a:schemeClr val="accent1"/>
          </a:lnRef>
          <a:fillRef idx="1">
            <a:schemeClr val="lt1"/>
          </a:fillRef>
          <a:effectRef idx="0">
            <a:schemeClr val="accent1"/>
          </a:effectRef>
          <a:fontRef idx="minor">
            <a:schemeClr val="dk1"/>
          </a:fontRef>
        </p:style>
        <p:txBody>
          <a:bodyPr wrap="square" lIns="0" tIns="0" rIns="0" bIns="0" rtlCol="0"/>
          <a:lstStyle/>
          <a:p>
            <a:endParaRPr>
              <a:solidFill>
                <a:schemeClr val="tx1"/>
              </a:solidFill>
            </a:endParaRPr>
          </a:p>
        </p:txBody>
      </p:sp>
      <p:sp>
        <p:nvSpPr>
          <p:cNvPr id="8" name="object 6">
            <a:extLst>
              <a:ext uri="{FF2B5EF4-FFF2-40B4-BE49-F238E27FC236}">
                <a16:creationId xmlns:a16="http://schemas.microsoft.com/office/drawing/2014/main" id="{448E4CC8-40FF-68C2-D6F7-8B30BE92A827}"/>
              </a:ext>
            </a:extLst>
          </p:cNvPr>
          <p:cNvSpPr/>
          <p:nvPr/>
        </p:nvSpPr>
        <p:spPr>
          <a:xfrm>
            <a:off x="468179" y="2194525"/>
            <a:ext cx="3395990" cy="1179386"/>
          </a:xfrm>
          <a:custGeom>
            <a:avLst/>
            <a:gdLst/>
            <a:ahLst/>
            <a:cxnLst/>
            <a:rect l="l" t="t" r="r" b="b"/>
            <a:pathLst>
              <a:path w="4608830" h="936625">
                <a:moveTo>
                  <a:pt x="4452493" y="0"/>
                </a:moveTo>
                <a:lnTo>
                  <a:pt x="156083" y="0"/>
                </a:lnTo>
                <a:lnTo>
                  <a:pt x="106736" y="7953"/>
                </a:lnTo>
                <a:lnTo>
                  <a:pt x="63889" y="30097"/>
                </a:lnTo>
                <a:lnTo>
                  <a:pt x="30106" y="63861"/>
                </a:lnTo>
                <a:lnTo>
                  <a:pt x="7954" y="106671"/>
                </a:lnTo>
                <a:lnTo>
                  <a:pt x="0" y="155956"/>
                </a:lnTo>
                <a:lnTo>
                  <a:pt x="0" y="780034"/>
                </a:lnTo>
                <a:lnTo>
                  <a:pt x="7954" y="829380"/>
                </a:lnTo>
                <a:lnTo>
                  <a:pt x="30106" y="872227"/>
                </a:lnTo>
                <a:lnTo>
                  <a:pt x="63889" y="906010"/>
                </a:lnTo>
                <a:lnTo>
                  <a:pt x="106736" y="928162"/>
                </a:lnTo>
                <a:lnTo>
                  <a:pt x="156083" y="936117"/>
                </a:lnTo>
                <a:lnTo>
                  <a:pt x="4452493" y="936117"/>
                </a:lnTo>
                <a:lnTo>
                  <a:pt x="4501839" y="928162"/>
                </a:lnTo>
                <a:lnTo>
                  <a:pt x="4544686" y="906010"/>
                </a:lnTo>
                <a:lnTo>
                  <a:pt x="4578469" y="872227"/>
                </a:lnTo>
                <a:lnTo>
                  <a:pt x="4600621" y="829380"/>
                </a:lnTo>
                <a:lnTo>
                  <a:pt x="4608576" y="780034"/>
                </a:lnTo>
                <a:lnTo>
                  <a:pt x="4608576" y="155956"/>
                </a:lnTo>
                <a:lnTo>
                  <a:pt x="4600621" y="106671"/>
                </a:lnTo>
                <a:lnTo>
                  <a:pt x="4578469" y="63861"/>
                </a:lnTo>
                <a:lnTo>
                  <a:pt x="4544686" y="30097"/>
                </a:lnTo>
                <a:lnTo>
                  <a:pt x="4501839" y="7953"/>
                </a:lnTo>
                <a:lnTo>
                  <a:pt x="4452493" y="0"/>
                </a:lnTo>
                <a:close/>
              </a:path>
            </a:pathLst>
          </a:custGeom>
        </p:spPr>
        <p:style>
          <a:lnRef idx="2">
            <a:schemeClr val="accent1"/>
          </a:lnRef>
          <a:fillRef idx="1">
            <a:schemeClr val="lt1"/>
          </a:fillRef>
          <a:effectRef idx="0">
            <a:schemeClr val="accent1"/>
          </a:effectRef>
          <a:fontRef idx="minor">
            <a:schemeClr val="dk1"/>
          </a:fontRef>
        </p:style>
        <p:txBody>
          <a:bodyPr wrap="square" lIns="0" tIns="0" rIns="0" bIns="0" rtlCol="0"/>
          <a:lstStyle/>
          <a:p>
            <a:endParaRPr>
              <a:solidFill>
                <a:schemeClr val="tx1"/>
              </a:solidFill>
            </a:endParaRPr>
          </a:p>
        </p:txBody>
      </p:sp>
      <p:sp>
        <p:nvSpPr>
          <p:cNvPr id="9" name="object 6">
            <a:extLst>
              <a:ext uri="{FF2B5EF4-FFF2-40B4-BE49-F238E27FC236}">
                <a16:creationId xmlns:a16="http://schemas.microsoft.com/office/drawing/2014/main" id="{51886B2F-EC6A-880A-8F4F-14595A5FBBCF}"/>
              </a:ext>
            </a:extLst>
          </p:cNvPr>
          <p:cNvSpPr/>
          <p:nvPr/>
        </p:nvSpPr>
        <p:spPr>
          <a:xfrm>
            <a:off x="468179" y="4189348"/>
            <a:ext cx="3395989" cy="1179386"/>
          </a:xfrm>
          <a:custGeom>
            <a:avLst/>
            <a:gdLst/>
            <a:ahLst/>
            <a:cxnLst/>
            <a:rect l="l" t="t" r="r" b="b"/>
            <a:pathLst>
              <a:path w="4608830" h="936625">
                <a:moveTo>
                  <a:pt x="4452493" y="0"/>
                </a:moveTo>
                <a:lnTo>
                  <a:pt x="156083" y="0"/>
                </a:lnTo>
                <a:lnTo>
                  <a:pt x="106736" y="7953"/>
                </a:lnTo>
                <a:lnTo>
                  <a:pt x="63889" y="30097"/>
                </a:lnTo>
                <a:lnTo>
                  <a:pt x="30106" y="63861"/>
                </a:lnTo>
                <a:lnTo>
                  <a:pt x="7954" y="106671"/>
                </a:lnTo>
                <a:lnTo>
                  <a:pt x="0" y="155956"/>
                </a:lnTo>
                <a:lnTo>
                  <a:pt x="0" y="780034"/>
                </a:lnTo>
                <a:lnTo>
                  <a:pt x="7954" y="829380"/>
                </a:lnTo>
                <a:lnTo>
                  <a:pt x="30106" y="872227"/>
                </a:lnTo>
                <a:lnTo>
                  <a:pt x="63889" y="906010"/>
                </a:lnTo>
                <a:lnTo>
                  <a:pt x="106736" y="928162"/>
                </a:lnTo>
                <a:lnTo>
                  <a:pt x="156083" y="936117"/>
                </a:lnTo>
                <a:lnTo>
                  <a:pt x="4452493" y="936117"/>
                </a:lnTo>
                <a:lnTo>
                  <a:pt x="4501839" y="928162"/>
                </a:lnTo>
                <a:lnTo>
                  <a:pt x="4544686" y="906010"/>
                </a:lnTo>
                <a:lnTo>
                  <a:pt x="4578469" y="872227"/>
                </a:lnTo>
                <a:lnTo>
                  <a:pt x="4600621" y="829380"/>
                </a:lnTo>
                <a:lnTo>
                  <a:pt x="4608576" y="780034"/>
                </a:lnTo>
                <a:lnTo>
                  <a:pt x="4608576" y="155956"/>
                </a:lnTo>
                <a:lnTo>
                  <a:pt x="4600621" y="106671"/>
                </a:lnTo>
                <a:lnTo>
                  <a:pt x="4578469" y="63861"/>
                </a:lnTo>
                <a:lnTo>
                  <a:pt x="4544686" y="30097"/>
                </a:lnTo>
                <a:lnTo>
                  <a:pt x="4501839" y="7953"/>
                </a:lnTo>
                <a:lnTo>
                  <a:pt x="4452493" y="0"/>
                </a:lnTo>
                <a:close/>
              </a:path>
            </a:pathLst>
          </a:custGeom>
        </p:spPr>
        <p:style>
          <a:lnRef idx="2">
            <a:schemeClr val="accent1"/>
          </a:lnRef>
          <a:fillRef idx="1">
            <a:schemeClr val="lt1"/>
          </a:fillRef>
          <a:effectRef idx="0">
            <a:schemeClr val="accent1"/>
          </a:effectRef>
          <a:fontRef idx="minor">
            <a:schemeClr val="dk1"/>
          </a:fontRef>
        </p:style>
        <p:txBody>
          <a:bodyPr wrap="square" lIns="0" tIns="0" rIns="0" bIns="0" rtlCol="0"/>
          <a:lstStyle/>
          <a:p>
            <a:endParaRPr>
              <a:solidFill>
                <a:schemeClr val="tx1"/>
              </a:solidFill>
            </a:endParaRPr>
          </a:p>
        </p:txBody>
      </p:sp>
      <p:sp>
        <p:nvSpPr>
          <p:cNvPr id="10" name="object 6">
            <a:extLst>
              <a:ext uri="{FF2B5EF4-FFF2-40B4-BE49-F238E27FC236}">
                <a16:creationId xmlns:a16="http://schemas.microsoft.com/office/drawing/2014/main" id="{69B7745A-8D6F-DA6A-E393-1A01E4EA8EB7}"/>
              </a:ext>
            </a:extLst>
          </p:cNvPr>
          <p:cNvSpPr txBox="1"/>
          <p:nvPr/>
        </p:nvSpPr>
        <p:spPr>
          <a:xfrm>
            <a:off x="7957777" y="2471860"/>
            <a:ext cx="3543833" cy="627736"/>
          </a:xfrm>
          <a:prstGeom prst="rect">
            <a:avLst/>
          </a:prstGeom>
        </p:spPr>
        <p:txBody>
          <a:bodyPr vert="horz" wrap="square" lIns="0" tIns="12065" rIns="0" bIns="0" rtlCol="0">
            <a:spAutoFit/>
          </a:bodyPr>
          <a:lstStyle/>
          <a:p>
            <a:pPr marL="12700" marR="5080" indent="-635" algn="ctr">
              <a:lnSpc>
                <a:spcPct val="100000"/>
              </a:lnSpc>
              <a:spcBef>
                <a:spcPts val="95"/>
              </a:spcBef>
            </a:pPr>
            <a:r>
              <a:rPr lang="uz-Cyrl-UZ" sz="2000" b="1" spc="-10" dirty="0">
                <a:latin typeface="Times New Roman" panose="02020603050405020304" pitchFamily="18" charset="0"/>
                <a:cs typeface="Times New Roman" panose="02020603050405020304" pitchFamily="18" charset="0"/>
              </a:rPr>
              <a:t>Стратегик босқичларни аниқланг</a:t>
            </a:r>
            <a:endParaRPr lang="uz-Cyrl-UZ" sz="2000" dirty="0">
              <a:latin typeface="Times New Roman" panose="02020603050405020304" pitchFamily="18" charset="0"/>
              <a:cs typeface="Times New Roman" panose="02020603050405020304" pitchFamily="18" charset="0"/>
            </a:endParaRPr>
          </a:p>
        </p:txBody>
      </p:sp>
      <p:sp>
        <p:nvSpPr>
          <p:cNvPr id="11" name="object 7">
            <a:extLst>
              <a:ext uri="{FF2B5EF4-FFF2-40B4-BE49-F238E27FC236}">
                <a16:creationId xmlns:a16="http://schemas.microsoft.com/office/drawing/2014/main" id="{0C696633-D238-6367-6102-046C817FFA0E}"/>
              </a:ext>
            </a:extLst>
          </p:cNvPr>
          <p:cNvSpPr txBox="1"/>
          <p:nvPr/>
        </p:nvSpPr>
        <p:spPr>
          <a:xfrm>
            <a:off x="8068781" y="3721242"/>
            <a:ext cx="3321823" cy="627736"/>
          </a:xfrm>
          <a:prstGeom prst="rect">
            <a:avLst/>
          </a:prstGeom>
        </p:spPr>
        <p:txBody>
          <a:bodyPr vert="horz" wrap="square" lIns="0" tIns="12065" rIns="0" bIns="0" rtlCol="0">
            <a:spAutoFit/>
          </a:bodyPr>
          <a:lstStyle/>
          <a:p>
            <a:pPr marL="361315" marR="352425" algn="ctr">
              <a:lnSpc>
                <a:spcPct val="100000"/>
              </a:lnSpc>
              <a:spcBef>
                <a:spcPts val="95"/>
              </a:spcBef>
            </a:pPr>
            <a:r>
              <a:rPr lang="uz-Cyrl-UZ" sz="2000" b="1" spc="-10" dirty="0">
                <a:latin typeface="Times New Roman" panose="02020603050405020304" pitchFamily="18" charset="0"/>
                <a:cs typeface="Times New Roman" panose="02020603050405020304" pitchFamily="18" charset="0"/>
              </a:rPr>
              <a:t>Мақсадни аниқлашни ривожлантириш</a:t>
            </a:r>
            <a:endParaRPr lang="uz-Cyrl-UZ" sz="2000" dirty="0">
              <a:latin typeface="Times New Roman" panose="02020603050405020304" pitchFamily="18" charset="0"/>
              <a:cs typeface="Times New Roman" panose="02020603050405020304" pitchFamily="18" charset="0"/>
            </a:endParaRPr>
          </a:p>
        </p:txBody>
      </p:sp>
      <p:sp>
        <p:nvSpPr>
          <p:cNvPr id="12" name="object 8">
            <a:extLst>
              <a:ext uri="{FF2B5EF4-FFF2-40B4-BE49-F238E27FC236}">
                <a16:creationId xmlns:a16="http://schemas.microsoft.com/office/drawing/2014/main" id="{190EF278-D67E-F9AA-04C9-DE76D448C56D}"/>
              </a:ext>
            </a:extLst>
          </p:cNvPr>
          <p:cNvSpPr txBox="1"/>
          <p:nvPr/>
        </p:nvSpPr>
        <p:spPr>
          <a:xfrm>
            <a:off x="4067859" y="5646069"/>
            <a:ext cx="3503364" cy="627736"/>
          </a:xfrm>
          <a:prstGeom prst="rect">
            <a:avLst/>
          </a:prstGeom>
        </p:spPr>
        <p:txBody>
          <a:bodyPr vert="horz" wrap="square" lIns="0" tIns="12065" rIns="0" bIns="0" rtlCol="0">
            <a:spAutoFit/>
          </a:bodyPr>
          <a:lstStyle/>
          <a:p>
            <a:pPr marL="635" algn="ctr">
              <a:lnSpc>
                <a:spcPct val="100000"/>
              </a:lnSpc>
              <a:spcBef>
                <a:spcPts val="95"/>
              </a:spcBef>
            </a:pPr>
            <a:r>
              <a:rPr lang="uz-Cyrl-UZ" sz="2000" b="1" spc="-15" dirty="0">
                <a:latin typeface="Times New Roman" panose="02020603050405020304" pitchFamily="18" charset="0"/>
                <a:cs typeface="Times New Roman" panose="02020603050405020304" pitchFamily="18" charset="0"/>
              </a:rPr>
              <a:t>Ташкилий концепцияни ишлаб чиқиш</a:t>
            </a:r>
            <a:endParaRPr lang="uz-Cyrl-UZ" sz="2000" dirty="0">
              <a:latin typeface="Times New Roman" panose="02020603050405020304" pitchFamily="18" charset="0"/>
              <a:cs typeface="Times New Roman" panose="02020603050405020304" pitchFamily="18" charset="0"/>
            </a:endParaRPr>
          </a:p>
        </p:txBody>
      </p:sp>
      <p:sp>
        <p:nvSpPr>
          <p:cNvPr id="13" name="object 9">
            <a:extLst>
              <a:ext uri="{FF2B5EF4-FFF2-40B4-BE49-F238E27FC236}">
                <a16:creationId xmlns:a16="http://schemas.microsoft.com/office/drawing/2014/main" id="{6D713B83-7AF6-FE20-AEEF-3211929C14D1}"/>
              </a:ext>
            </a:extLst>
          </p:cNvPr>
          <p:cNvSpPr txBox="1"/>
          <p:nvPr/>
        </p:nvSpPr>
        <p:spPr>
          <a:xfrm>
            <a:off x="572877" y="4455666"/>
            <a:ext cx="3194891" cy="627736"/>
          </a:xfrm>
          <a:prstGeom prst="rect">
            <a:avLst/>
          </a:prstGeom>
        </p:spPr>
        <p:txBody>
          <a:bodyPr vert="horz" wrap="square" lIns="0" tIns="12065" rIns="0" bIns="0" rtlCol="0">
            <a:spAutoFit/>
          </a:bodyPr>
          <a:lstStyle/>
          <a:p>
            <a:pPr marL="12700" marR="5080" indent="635" algn="ctr">
              <a:lnSpc>
                <a:spcPct val="100000"/>
              </a:lnSpc>
              <a:spcBef>
                <a:spcPts val="95"/>
              </a:spcBef>
            </a:pPr>
            <a:r>
              <a:rPr lang="uz-Cyrl-UZ" sz="2000" b="1" spc="-15" dirty="0">
                <a:latin typeface="Times New Roman" panose="02020603050405020304" pitchFamily="18" charset="0"/>
                <a:cs typeface="Times New Roman" panose="02020603050405020304" pitchFamily="18" charset="0"/>
              </a:rPr>
              <a:t>Молиявий моделни яратинг</a:t>
            </a:r>
            <a:endParaRPr lang="uz-Cyrl-UZ" sz="2000" dirty="0">
              <a:latin typeface="Times New Roman" panose="02020603050405020304" pitchFamily="18" charset="0"/>
              <a:cs typeface="Times New Roman" panose="02020603050405020304" pitchFamily="18" charset="0"/>
            </a:endParaRPr>
          </a:p>
        </p:txBody>
      </p:sp>
      <p:sp>
        <p:nvSpPr>
          <p:cNvPr id="14" name="object 10">
            <a:extLst>
              <a:ext uri="{FF2B5EF4-FFF2-40B4-BE49-F238E27FC236}">
                <a16:creationId xmlns:a16="http://schemas.microsoft.com/office/drawing/2014/main" id="{9C3CDCBD-88BE-679B-4605-FB31FADCF32B}"/>
              </a:ext>
            </a:extLst>
          </p:cNvPr>
          <p:cNvSpPr txBox="1"/>
          <p:nvPr/>
        </p:nvSpPr>
        <p:spPr>
          <a:xfrm>
            <a:off x="572877" y="2305872"/>
            <a:ext cx="3194892" cy="935513"/>
          </a:xfrm>
          <a:prstGeom prst="rect">
            <a:avLst/>
          </a:prstGeom>
        </p:spPr>
        <p:txBody>
          <a:bodyPr vert="horz" wrap="square" lIns="0" tIns="12065" rIns="0" bIns="0" rtlCol="0">
            <a:spAutoFit/>
          </a:bodyPr>
          <a:lstStyle/>
          <a:p>
            <a:pPr marL="12700" marR="5080" algn="ctr">
              <a:lnSpc>
                <a:spcPct val="100000"/>
              </a:lnSpc>
              <a:spcBef>
                <a:spcPts val="95"/>
              </a:spcBef>
            </a:pPr>
            <a:r>
              <a:rPr lang="uz-Cyrl-UZ" sz="2000" b="1" spc="-30" dirty="0">
                <a:latin typeface="Times New Roman" panose="02020603050405020304" pitchFamily="18" charset="0"/>
                <a:cs typeface="Times New Roman" panose="02020603050405020304" pitchFamily="18" charset="0"/>
              </a:rPr>
              <a:t>Ўзгаришларнинг асосий йўналишларини шакллантириш</a:t>
            </a:r>
            <a:endParaRPr lang="uz-Cyrl-UZ" sz="2000" dirty="0">
              <a:latin typeface="Times New Roman" panose="02020603050405020304" pitchFamily="18" charset="0"/>
              <a:cs typeface="Times New Roman" panose="02020603050405020304" pitchFamily="18" charset="0"/>
            </a:endParaRPr>
          </a:p>
        </p:txBody>
      </p:sp>
      <p:sp>
        <p:nvSpPr>
          <p:cNvPr id="15" name="object 5">
            <a:extLst>
              <a:ext uri="{FF2B5EF4-FFF2-40B4-BE49-F238E27FC236}">
                <a16:creationId xmlns:a16="http://schemas.microsoft.com/office/drawing/2014/main" id="{3A16C6DD-EF0C-98BA-4AF7-B4BEC1E404B3}"/>
              </a:ext>
            </a:extLst>
          </p:cNvPr>
          <p:cNvSpPr txBox="1"/>
          <p:nvPr/>
        </p:nvSpPr>
        <p:spPr>
          <a:xfrm>
            <a:off x="4067859" y="1291919"/>
            <a:ext cx="3503364" cy="627736"/>
          </a:xfrm>
          <a:prstGeom prst="rect">
            <a:avLst/>
          </a:prstGeom>
        </p:spPr>
        <p:txBody>
          <a:bodyPr vert="horz" wrap="square" lIns="0" tIns="12065" rIns="0" bIns="0" rtlCol="0">
            <a:spAutoFit/>
          </a:bodyPr>
          <a:lstStyle/>
          <a:p>
            <a:pPr marL="12700" marR="5080" algn="ctr">
              <a:lnSpc>
                <a:spcPct val="100000"/>
              </a:lnSpc>
              <a:spcBef>
                <a:spcPts val="95"/>
              </a:spcBef>
            </a:pPr>
            <a:r>
              <a:rPr lang="uz-Cyrl-UZ" sz="2000" b="1" spc="-30" dirty="0">
                <a:solidFill>
                  <a:srgbClr val="FFFFFF"/>
                </a:solidFill>
                <a:latin typeface="Times New Roman" panose="02020603050405020304" pitchFamily="18" charset="0"/>
                <a:cs typeface="Times New Roman" panose="02020603050405020304" pitchFamily="18" charset="0"/>
              </a:rPr>
              <a:t>Стратегик масалаларни шакллантириш</a:t>
            </a:r>
            <a:endParaRPr lang="uz-Cyrl-UZ" sz="2000" dirty="0">
              <a:latin typeface="Times New Roman" panose="02020603050405020304" pitchFamily="18" charset="0"/>
              <a:cs typeface="Times New Roman" panose="02020603050405020304" pitchFamily="18" charset="0"/>
            </a:endParaRPr>
          </a:p>
        </p:txBody>
      </p:sp>
      <p:sp>
        <p:nvSpPr>
          <p:cNvPr id="16" name="object 6">
            <a:extLst>
              <a:ext uri="{FF2B5EF4-FFF2-40B4-BE49-F238E27FC236}">
                <a16:creationId xmlns:a16="http://schemas.microsoft.com/office/drawing/2014/main" id="{9CF2C83D-EEA6-CBA9-165C-0F88369E9129}"/>
              </a:ext>
            </a:extLst>
          </p:cNvPr>
          <p:cNvSpPr/>
          <p:nvPr/>
        </p:nvSpPr>
        <p:spPr>
          <a:xfrm>
            <a:off x="381000" y="1024221"/>
            <a:ext cx="1046081" cy="861702"/>
          </a:xfrm>
          <a:custGeom>
            <a:avLst/>
            <a:gdLst/>
            <a:ahLst/>
            <a:cxnLst/>
            <a:rect l="l" t="t" r="r" b="b"/>
            <a:pathLst>
              <a:path w="4608830" h="936625">
                <a:moveTo>
                  <a:pt x="4452493" y="0"/>
                </a:moveTo>
                <a:lnTo>
                  <a:pt x="156083" y="0"/>
                </a:lnTo>
                <a:lnTo>
                  <a:pt x="106736" y="7953"/>
                </a:lnTo>
                <a:lnTo>
                  <a:pt x="63889" y="30097"/>
                </a:lnTo>
                <a:lnTo>
                  <a:pt x="30106" y="63861"/>
                </a:lnTo>
                <a:lnTo>
                  <a:pt x="7954" y="106671"/>
                </a:lnTo>
                <a:lnTo>
                  <a:pt x="0" y="155956"/>
                </a:lnTo>
                <a:lnTo>
                  <a:pt x="0" y="780034"/>
                </a:lnTo>
                <a:lnTo>
                  <a:pt x="7954" y="829380"/>
                </a:lnTo>
                <a:lnTo>
                  <a:pt x="30106" y="872227"/>
                </a:lnTo>
                <a:lnTo>
                  <a:pt x="63889" y="906010"/>
                </a:lnTo>
                <a:lnTo>
                  <a:pt x="106736" y="928162"/>
                </a:lnTo>
                <a:lnTo>
                  <a:pt x="156083" y="936117"/>
                </a:lnTo>
                <a:lnTo>
                  <a:pt x="4452493" y="936117"/>
                </a:lnTo>
                <a:lnTo>
                  <a:pt x="4501839" y="928162"/>
                </a:lnTo>
                <a:lnTo>
                  <a:pt x="4544686" y="906010"/>
                </a:lnTo>
                <a:lnTo>
                  <a:pt x="4578469" y="872227"/>
                </a:lnTo>
                <a:lnTo>
                  <a:pt x="4600621" y="829380"/>
                </a:lnTo>
                <a:lnTo>
                  <a:pt x="4608576" y="780034"/>
                </a:lnTo>
                <a:lnTo>
                  <a:pt x="4608576" y="155956"/>
                </a:lnTo>
                <a:lnTo>
                  <a:pt x="4600621" y="106671"/>
                </a:lnTo>
                <a:lnTo>
                  <a:pt x="4578469" y="63861"/>
                </a:lnTo>
                <a:lnTo>
                  <a:pt x="4544686" y="30097"/>
                </a:lnTo>
                <a:lnTo>
                  <a:pt x="4501839" y="7953"/>
                </a:lnTo>
                <a:lnTo>
                  <a:pt x="4452493" y="0"/>
                </a:lnTo>
                <a:close/>
              </a:path>
            </a:pathLst>
          </a:custGeom>
          <a:ln/>
        </p:spPr>
        <p:style>
          <a:lnRef idx="1">
            <a:schemeClr val="accent2"/>
          </a:lnRef>
          <a:fillRef idx="2">
            <a:schemeClr val="accent2"/>
          </a:fillRef>
          <a:effectRef idx="1">
            <a:schemeClr val="accent2"/>
          </a:effectRef>
          <a:fontRef idx="minor">
            <a:schemeClr val="dk1"/>
          </a:fontRef>
        </p:style>
        <p:txBody>
          <a:bodyPr wrap="square" lIns="0" tIns="0" rIns="0" bIns="0" rtlCol="0"/>
          <a:lstStyle/>
          <a:p>
            <a:endParaRPr/>
          </a:p>
        </p:txBody>
      </p:sp>
      <p:sp>
        <p:nvSpPr>
          <p:cNvPr id="17" name="TextBox 16">
            <a:extLst>
              <a:ext uri="{FF2B5EF4-FFF2-40B4-BE49-F238E27FC236}">
                <a16:creationId xmlns:a16="http://schemas.microsoft.com/office/drawing/2014/main" id="{AF2207AC-F677-29B2-49E4-867D3141E614}"/>
              </a:ext>
            </a:extLst>
          </p:cNvPr>
          <p:cNvSpPr txBox="1"/>
          <p:nvPr/>
        </p:nvSpPr>
        <p:spPr>
          <a:xfrm>
            <a:off x="525700" y="1054928"/>
            <a:ext cx="769701" cy="830997"/>
          </a:xfrm>
          <a:prstGeom prst="rect">
            <a:avLst/>
          </a:prstGeom>
          <a:noFill/>
        </p:spPr>
        <p:txBody>
          <a:bodyPr wrap="square" rtlCol="0">
            <a:spAutoFit/>
          </a:bodyPr>
          <a:lstStyle/>
          <a:p>
            <a:pPr algn="ctr"/>
            <a:r>
              <a:rPr lang="ru-RU" sz="4800" b="1" dirty="0">
                <a:solidFill>
                  <a:srgbClr val="002060"/>
                </a:solidFill>
                <a:latin typeface="Times New Roman" panose="02020603050405020304" pitchFamily="18" charset="0"/>
                <a:cs typeface="Times New Roman" panose="02020603050405020304" pitchFamily="18" charset="0"/>
              </a:rPr>
              <a:t>1</a:t>
            </a:r>
          </a:p>
        </p:txBody>
      </p:sp>
    </p:spTree>
    <p:extLst>
      <p:ext uri="{BB962C8B-B14F-4D97-AF65-F5344CB8AC3E}">
        <p14:creationId xmlns:p14="http://schemas.microsoft.com/office/powerpoint/2010/main" val="725319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1000"/>
                                        <p:tgtEl>
                                          <p:spTgt spid="4"/>
                                        </p:tgtEl>
                                      </p:cBhvr>
                                    </p:animEffect>
                                    <p:anim calcmode="lin" valueType="num">
                                      <p:cBhvr>
                                        <p:cTn id="12" dur="1000" fill="hold"/>
                                        <p:tgtEl>
                                          <p:spTgt spid="4"/>
                                        </p:tgtEl>
                                        <p:attrNameLst>
                                          <p:attrName>ppt_x</p:attrName>
                                        </p:attrNameLst>
                                      </p:cBhvr>
                                      <p:tavLst>
                                        <p:tav tm="0">
                                          <p:val>
                                            <p:strVal val="#ppt_x"/>
                                          </p:val>
                                        </p:tav>
                                        <p:tav tm="100000">
                                          <p:val>
                                            <p:strVal val="#ppt_x"/>
                                          </p:val>
                                        </p:tav>
                                      </p:tavLst>
                                    </p:anim>
                                    <p:anim calcmode="lin" valueType="num">
                                      <p:cBhvr>
                                        <p:cTn id="13" dur="1000" fill="hold"/>
                                        <p:tgtEl>
                                          <p:spTgt spid="4"/>
                                        </p:tgtEl>
                                        <p:attrNameLst>
                                          <p:attrName>ppt_y</p:attrName>
                                        </p:attrNameLst>
                                      </p:cBhvr>
                                      <p:tavLst>
                                        <p:tav tm="0">
                                          <p:val>
                                            <p:strVal val="#ppt_y+.1"/>
                                          </p:val>
                                        </p:tav>
                                        <p:tav tm="100000">
                                          <p:val>
                                            <p:strVal val="#ppt_y"/>
                                          </p:val>
                                        </p:tav>
                                      </p:tavLst>
                                    </p:anim>
                                  </p:childTnLst>
                                </p:cTn>
                              </p:par>
                              <p:par>
                                <p:cTn id="14" presetID="42" presetClass="entr" presetSubtype="0" fill="hold" grpId="0" nodeType="withEffect">
                                  <p:stCondLst>
                                    <p:cond delay="0"/>
                                  </p:stCondLst>
                                  <p:childTnLst>
                                    <p:set>
                                      <p:cBhvr>
                                        <p:cTn id="15" dur="1" fill="hold">
                                          <p:stCondLst>
                                            <p:cond delay="0"/>
                                          </p:stCondLst>
                                        </p:cTn>
                                        <p:tgtEl>
                                          <p:spTgt spid="15"/>
                                        </p:tgtEl>
                                        <p:attrNameLst>
                                          <p:attrName>style.visibility</p:attrName>
                                        </p:attrNameLst>
                                      </p:cBhvr>
                                      <p:to>
                                        <p:strVal val="visible"/>
                                      </p:to>
                                    </p:set>
                                    <p:animEffect transition="in" filter="fade">
                                      <p:cBhvr>
                                        <p:cTn id="16" dur="1000"/>
                                        <p:tgtEl>
                                          <p:spTgt spid="15"/>
                                        </p:tgtEl>
                                      </p:cBhvr>
                                    </p:animEffect>
                                    <p:anim calcmode="lin" valueType="num">
                                      <p:cBhvr>
                                        <p:cTn id="17" dur="1000" fill="hold"/>
                                        <p:tgtEl>
                                          <p:spTgt spid="15"/>
                                        </p:tgtEl>
                                        <p:attrNameLst>
                                          <p:attrName>ppt_x</p:attrName>
                                        </p:attrNameLst>
                                      </p:cBhvr>
                                      <p:tavLst>
                                        <p:tav tm="0">
                                          <p:val>
                                            <p:strVal val="#ppt_x"/>
                                          </p:val>
                                        </p:tav>
                                        <p:tav tm="100000">
                                          <p:val>
                                            <p:strVal val="#ppt_x"/>
                                          </p:val>
                                        </p:tav>
                                      </p:tavLst>
                                    </p:anim>
                                    <p:anim calcmode="lin" valueType="num">
                                      <p:cBhvr>
                                        <p:cTn id="18"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1000"/>
                                        <p:tgtEl>
                                          <p:spTgt spid="7"/>
                                        </p:tgtEl>
                                      </p:cBhvr>
                                    </p:animEffect>
                                    <p:anim calcmode="lin" valueType="num">
                                      <p:cBhvr>
                                        <p:cTn id="24" dur="1000" fill="hold"/>
                                        <p:tgtEl>
                                          <p:spTgt spid="7"/>
                                        </p:tgtEl>
                                        <p:attrNameLst>
                                          <p:attrName>ppt_x</p:attrName>
                                        </p:attrNameLst>
                                      </p:cBhvr>
                                      <p:tavLst>
                                        <p:tav tm="0">
                                          <p:val>
                                            <p:strVal val="#ppt_x"/>
                                          </p:val>
                                        </p:tav>
                                        <p:tav tm="100000">
                                          <p:val>
                                            <p:strVal val="#ppt_x"/>
                                          </p:val>
                                        </p:tav>
                                      </p:tavLst>
                                    </p:anim>
                                    <p:anim calcmode="lin" valueType="num">
                                      <p:cBhvr>
                                        <p:cTn id="25" dur="1000" fill="hold"/>
                                        <p:tgtEl>
                                          <p:spTgt spid="7"/>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fade">
                                      <p:cBhvr>
                                        <p:cTn id="28" dur="1000"/>
                                        <p:tgtEl>
                                          <p:spTgt spid="10"/>
                                        </p:tgtEl>
                                      </p:cBhvr>
                                    </p:animEffect>
                                    <p:anim calcmode="lin" valueType="num">
                                      <p:cBhvr>
                                        <p:cTn id="29" dur="1000" fill="hold"/>
                                        <p:tgtEl>
                                          <p:spTgt spid="10"/>
                                        </p:tgtEl>
                                        <p:attrNameLst>
                                          <p:attrName>ppt_x</p:attrName>
                                        </p:attrNameLst>
                                      </p:cBhvr>
                                      <p:tavLst>
                                        <p:tav tm="0">
                                          <p:val>
                                            <p:strVal val="#ppt_x"/>
                                          </p:val>
                                        </p:tav>
                                        <p:tav tm="100000">
                                          <p:val>
                                            <p:strVal val="#ppt_x"/>
                                          </p:val>
                                        </p:tav>
                                      </p:tavLst>
                                    </p:anim>
                                    <p:anim calcmode="lin" valueType="num">
                                      <p:cBhvr>
                                        <p:cTn id="30"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6"/>
                                        </p:tgtEl>
                                        <p:attrNameLst>
                                          <p:attrName>style.visibility</p:attrName>
                                        </p:attrNameLst>
                                      </p:cBhvr>
                                      <p:to>
                                        <p:strVal val="visible"/>
                                      </p:to>
                                    </p:set>
                                    <p:animEffect transition="in" filter="fade">
                                      <p:cBhvr>
                                        <p:cTn id="35" dur="1000"/>
                                        <p:tgtEl>
                                          <p:spTgt spid="6"/>
                                        </p:tgtEl>
                                      </p:cBhvr>
                                    </p:animEffect>
                                    <p:anim calcmode="lin" valueType="num">
                                      <p:cBhvr>
                                        <p:cTn id="36" dur="1000" fill="hold"/>
                                        <p:tgtEl>
                                          <p:spTgt spid="6"/>
                                        </p:tgtEl>
                                        <p:attrNameLst>
                                          <p:attrName>ppt_x</p:attrName>
                                        </p:attrNameLst>
                                      </p:cBhvr>
                                      <p:tavLst>
                                        <p:tav tm="0">
                                          <p:val>
                                            <p:strVal val="#ppt_x"/>
                                          </p:val>
                                        </p:tav>
                                        <p:tav tm="100000">
                                          <p:val>
                                            <p:strVal val="#ppt_x"/>
                                          </p:val>
                                        </p:tav>
                                      </p:tavLst>
                                    </p:anim>
                                    <p:anim calcmode="lin" valueType="num">
                                      <p:cBhvr>
                                        <p:cTn id="37" dur="1000" fill="hold"/>
                                        <p:tgtEl>
                                          <p:spTgt spid="6"/>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fade">
                                      <p:cBhvr>
                                        <p:cTn id="40" dur="1000"/>
                                        <p:tgtEl>
                                          <p:spTgt spid="11"/>
                                        </p:tgtEl>
                                      </p:cBhvr>
                                    </p:animEffect>
                                    <p:anim calcmode="lin" valueType="num">
                                      <p:cBhvr>
                                        <p:cTn id="41" dur="1000" fill="hold"/>
                                        <p:tgtEl>
                                          <p:spTgt spid="11"/>
                                        </p:tgtEl>
                                        <p:attrNameLst>
                                          <p:attrName>ppt_x</p:attrName>
                                        </p:attrNameLst>
                                      </p:cBhvr>
                                      <p:tavLst>
                                        <p:tav tm="0">
                                          <p:val>
                                            <p:strVal val="#ppt_x"/>
                                          </p:val>
                                        </p:tav>
                                        <p:tav tm="100000">
                                          <p:val>
                                            <p:strVal val="#ppt_x"/>
                                          </p:val>
                                        </p:tav>
                                      </p:tavLst>
                                    </p:anim>
                                    <p:anim calcmode="lin" valueType="num">
                                      <p:cBhvr>
                                        <p:cTn id="42"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42" presetClass="entr" presetSubtype="0" fill="hold" grpId="0" nodeType="clickEffect">
                                  <p:stCondLst>
                                    <p:cond delay="0"/>
                                  </p:stCondLst>
                                  <p:childTnLst>
                                    <p:set>
                                      <p:cBhvr>
                                        <p:cTn id="46" dur="1" fill="hold">
                                          <p:stCondLst>
                                            <p:cond delay="0"/>
                                          </p:stCondLst>
                                        </p:cTn>
                                        <p:tgtEl>
                                          <p:spTgt spid="5"/>
                                        </p:tgtEl>
                                        <p:attrNameLst>
                                          <p:attrName>style.visibility</p:attrName>
                                        </p:attrNameLst>
                                      </p:cBhvr>
                                      <p:to>
                                        <p:strVal val="visible"/>
                                      </p:to>
                                    </p:set>
                                    <p:animEffect transition="in" filter="fade">
                                      <p:cBhvr>
                                        <p:cTn id="47" dur="1000"/>
                                        <p:tgtEl>
                                          <p:spTgt spid="5"/>
                                        </p:tgtEl>
                                      </p:cBhvr>
                                    </p:animEffect>
                                    <p:anim calcmode="lin" valueType="num">
                                      <p:cBhvr>
                                        <p:cTn id="48" dur="1000" fill="hold"/>
                                        <p:tgtEl>
                                          <p:spTgt spid="5"/>
                                        </p:tgtEl>
                                        <p:attrNameLst>
                                          <p:attrName>ppt_x</p:attrName>
                                        </p:attrNameLst>
                                      </p:cBhvr>
                                      <p:tavLst>
                                        <p:tav tm="0">
                                          <p:val>
                                            <p:strVal val="#ppt_x"/>
                                          </p:val>
                                        </p:tav>
                                        <p:tav tm="100000">
                                          <p:val>
                                            <p:strVal val="#ppt_x"/>
                                          </p:val>
                                        </p:tav>
                                      </p:tavLst>
                                    </p:anim>
                                    <p:anim calcmode="lin" valueType="num">
                                      <p:cBhvr>
                                        <p:cTn id="49" dur="1000" fill="hold"/>
                                        <p:tgtEl>
                                          <p:spTgt spid="5"/>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fade">
                                      <p:cBhvr>
                                        <p:cTn id="52" dur="1000"/>
                                        <p:tgtEl>
                                          <p:spTgt spid="12"/>
                                        </p:tgtEl>
                                      </p:cBhvr>
                                    </p:animEffect>
                                    <p:anim calcmode="lin" valueType="num">
                                      <p:cBhvr>
                                        <p:cTn id="53" dur="1000" fill="hold"/>
                                        <p:tgtEl>
                                          <p:spTgt spid="12"/>
                                        </p:tgtEl>
                                        <p:attrNameLst>
                                          <p:attrName>ppt_x</p:attrName>
                                        </p:attrNameLst>
                                      </p:cBhvr>
                                      <p:tavLst>
                                        <p:tav tm="0">
                                          <p:val>
                                            <p:strVal val="#ppt_x"/>
                                          </p:val>
                                        </p:tav>
                                        <p:tav tm="100000">
                                          <p:val>
                                            <p:strVal val="#ppt_x"/>
                                          </p:val>
                                        </p:tav>
                                      </p:tavLst>
                                    </p:anim>
                                    <p:anim calcmode="lin" valueType="num">
                                      <p:cBhvr>
                                        <p:cTn id="54"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42" presetClass="entr" presetSubtype="0" fill="hold" grpId="0" nodeType="clickEffect">
                                  <p:stCondLst>
                                    <p:cond delay="0"/>
                                  </p:stCondLst>
                                  <p:childTnLst>
                                    <p:set>
                                      <p:cBhvr>
                                        <p:cTn id="58" dur="1" fill="hold">
                                          <p:stCondLst>
                                            <p:cond delay="0"/>
                                          </p:stCondLst>
                                        </p:cTn>
                                        <p:tgtEl>
                                          <p:spTgt spid="9"/>
                                        </p:tgtEl>
                                        <p:attrNameLst>
                                          <p:attrName>style.visibility</p:attrName>
                                        </p:attrNameLst>
                                      </p:cBhvr>
                                      <p:to>
                                        <p:strVal val="visible"/>
                                      </p:to>
                                    </p:set>
                                    <p:animEffect transition="in" filter="fade">
                                      <p:cBhvr>
                                        <p:cTn id="59" dur="1000"/>
                                        <p:tgtEl>
                                          <p:spTgt spid="9"/>
                                        </p:tgtEl>
                                      </p:cBhvr>
                                    </p:animEffect>
                                    <p:anim calcmode="lin" valueType="num">
                                      <p:cBhvr>
                                        <p:cTn id="60" dur="1000" fill="hold"/>
                                        <p:tgtEl>
                                          <p:spTgt spid="9"/>
                                        </p:tgtEl>
                                        <p:attrNameLst>
                                          <p:attrName>ppt_x</p:attrName>
                                        </p:attrNameLst>
                                      </p:cBhvr>
                                      <p:tavLst>
                                        <p:tav tm="0">
                                          <p:val>
                                            <p:strVal val="#ppt_x"/>
                                          </p:val>
                                        </p:tav>
                                        <p:tav tm="100000">
                                          <p:val>
                                            <p:strVal val="#ppt_x"/>
                                          </p:val>
                                        </p:tav>
                                      </p:tavLst>
                                    </p:anim>
                                    <p:anim calcmode="lin" valueType="num">
                                      <p:cBhvr>
                                        <p:cTn id="61" dur="1000" fill="hold"/>
                                        <p:tgtEl>
                                          <p:spTgt spid="9"/>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13"/>
                                        </p:tgtEl>
                                        <p:attrNameLst>
                                          <p:attrName>style.visibility</p:attrName>
                                        </p:attrNameLst>
                                      </p:cBhvr>
                                      <p:to>
                                        <p:strVal val="visible"/>
                                      </p:to>
                                    </p:set>
                                    <p:animEffect transition="in" filter="fade">
                                      <p:cBhvr>
                                        <p:cTn id="64" dur="1000"/>
                                        <p:tgtEl>
                                          <p:spTgt spid="13"/>
                                        </p:tgtEl>
                                      </p:cBhvr>
                                    </p:animEffect>
                                    <p:anim calcmode="lin" valueType="num">
                                      <p:cBhvr>
                                        <p:cTn id="65" dur="1000" fill="hold"/>
                                        <p:tgtEl>
                                          <p:spTgt spid="13"/>
                                        </p:tgtEl>
                                        <p:attrNameLst>
                                          <p:attrName>ppt_x</p:attrName>
                                        </p:attrNameLst>
                                      </p:cBhvr>
                                      <p:tavLst>
                                        <p:tav tm="0">
                                          <p:val>
                                            <p:strVal val="#ppt_x"/>
                                          </p:val>
                                        </p:tav>
                                        <p:tav tm="100000">
                                          <p:val>
                                            <p:strVal val="#ppt_x"/>
                                          </p:val>
                                        </p:tav>
                                      </p:tavLst>
                                    </p:anim>
                                    <p:anim calcmode="lin" valueType="num">
                                      <p:cBhvr>
                                        <p:cTn id="66"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42" presetClass="entr" presetSubtype="0" fill="hold" grpId="0" nodeType="clickEffect">
                                  <p:stCondLst>
                                    <p:cond delay="0"/>
                                  </p:stCondLst>
                                  <p:childTnLst>
                                    <p:set>
                                      <p:cBhvr>
                                        <p:cTn id="70" dur="1" fill="hold">
                                          <p:stCondLst>
                                            <p:cond delay="0"/>
                                          </p:stCondLst>
                                        </p:cTn>
                                        <p:tgtEl>
                                          <p:spTgt spid="14"/>
                                        </p:tgtEl>
                                        <p:attrNameLst>
                                          <p:attrName>style.visibility</p:attrName>
                                        </p:attrNameLst>
                                      </p:cBhvr>
                                      <p:to>
                                        <p:strVal val="visible"/>
                                      </p:to>
                                    </p:set>
                                    <p:animEffect transition="in" filter="fade">
                                      <p:cBhvr>
                                        <p:cTn id="71" dur="1000"/>
                                        <p:tgtEl>
                                          <p:spTgt spid="14"/>
                                        </p:tgtEl>
                                      </p:cBhvr>
                                    </p:animEffect>
                                    <p:anim calcmode="lin" valueType="num">
                                      <p:cBhvr>
                                        <p:cTn id="72" dur="1000" fill="hold"/>
                                        <p:tgtEl>
                                          <p:spTgt spid="14"/>
                                        </p:tgtEl>
                                        <p:attrNameLst>
                                          <p:attrName>ppt_x</p:attrName>
                                        </p:attrNameLst>
                                      </p:cBhvr>
                                      <p:tavLst>
                                        <p:tav tm="0">
                                          <p:val>
                                            <p:strVal val="#ppt_x"/>
                                          </p:val>
                                        </p:tav>
                                        <p:tav tm="100000">
                                          <p:val>
                                            <p:strVal val="#ppt_x"/>
                                          </p:val>
                                        </p:tav>
                                      </p:tavLst>
                                    </p:anim>
                                    <p:anim calcmode="lin" valueType="num">
                                      <p:cBhvr>
                                        <p:cTn id="73" dur="1000" fill="hold"/>
                                        <p:tgtEl>
                                          <p:spTgt spid="14"/>
                                        </p:tgtEl>
                                        <p:attrNameLst>
                                          <p:attrName>ppt_y</p:attrName>
                                        </p:attrNameLst>
                                      </p:cBhvr>
                                      <p:tavLst>
                                        <p:tav tm="0">
                                          <p:val>
                                            <p:strVal val="#ppt_y+.1"/>
                                          </p:val>
                                        </p:tav>
                                        <p:tav tm="100000">
                                          <p:val>
                                            <p:strVal val="#ppt_y"/>
                                          </p:val>
                                        </p:tav>
                                      </p:tavLst>
                                    </p:anim>
                                  </p:childTnLst>
                                </p:cTn>
                              </p:par>
                              <p:par>
                                <p:cTn id="74" presetID="42" presetClass="entr" presetSubtype="0" fill="hold" grpId="0" nodeType="withEffect">
                                  <p:stCondLst>
                                    <p:cond delay="0"/>
                                  </p:stCondLst>
                                  <p:childTnLst>
                                    <p:set>
                                      <p:cBhvr>
                                        <p:cTn id="75" dur="1" fill="hold">
                                          <p:stCondLst>
                                            <p:cond delay="0"/>
                                          </p:stCondLst>
                                        </p:cTn>
                                        <p:tgtEl>
                                          <p:spTgt spid="8"/>
                                        </p:tgtEl>
                                        <p:attrNameLst>
                                          <p:attrName>style.visibility</p:attrName>
                                        </p:attrNameLst>
                                      </p:cBhvr>
                                      <p:to>
                                        <p:strVal val="visible"/>
                                      </p:to>
                                    </p:set>
                                    <p:animEffect transition="in" filter="fade">
                                      <p:cBhvr>
                                        <p:cTn id="76" dur="1000"/>
                                        <p:tgtEl>
                                          <p:spTgt spid="8"/>
                                        </p:tgtEl>
                                      </p:cBhvr>
                                    </p:animEffect>
                                    <p:anim calcmode="lin" valueType="num">
                                      <p:cBhvr>
                                        <p:cTn id="77" dur="1000" fill="hold"/>
                                        <p:tgtEl>
                                          <p:spTgt spid="8"/>
                                        </p:tgtEl>
                                        <p:attrNameLst>
                                          <p:attrName>ppt_x</p:attrName>
                                        </p:attrNameLst>
                                      </p:cBhvr>
                                      <p:tavLst>
                                        <p:tav tm="0">
                                          <p:val>
                                            <p:strVal val="#ppt_x"/>
                                          </p:val>
                                        </p:tav>
                                        <p:tav tm="100000">
                                          <p:val>
                                            <p:strVal val="#ppt_x"/>
                                          </p:val>
                                        </p:tav>
                                      </p:tavLst>
                                    </p:anim>
                                    <p:anim calcmode="lin" valueType="num">
                                      <p:cBhvr>
                                        <p:cTn id="78"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9" grpId="0" animBg="1"/>
      <p:bldP spid="10" grpId="0"/>
      <p:bldP spid="11" grpId="0"/>
      <p:bldP spid="12" grpId="0"/>
      <p:bldP spid="13" grpId="0"/>
      <p:bldP spid="14" grpId="0"/>
      <p:bldP spid="15" grpId="0"/>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3">
            <a:extLst>
              <a:ext uri="{FF2B5EF4-FFF2-40B4-BE49-F238E27FC236}">
                <a16:creationId xmlns:a16="http://schemas.microsoft.com/office/drawing/2014/main" id="{7C16195F-9BE0-20FD-159C-F2D618E979D9}"/>
              </a:ext>
            </a:extLst>
          </p:cNvPr>
          <p:cNvSpPr/>
          <p:nvPr/>
        </p:nvSpPr>
        <p:spPr>
          <a:xfrm>
            <a:off x="738130" y="2027106"/>
            <a:ext cx="3496786" cy="3635566"/>
          </a:xfrm>
          <a:custGeom>
            <a:avLst/>
            <a:gdLst/>
            <a:ahLst/>
            <a:cxnLst/>
            <a:rect l="l" t="t" r="r" b="b"/>
            <a:pathLst>
              <a:path w="2304415" h="2592704">
                <a:moveTo>
                  <a:pt x="1920239" y="0"/>
                </a:moveTo>
                <a:lnTo>
                  <a:pt x="384047" y="0"/>
                </a:lnTo>
                <a:lnTo>
                  <a:pt x="335876" y="2992"/>
                </a:lnTo>
                <a:lnTo>
                  <a:pt x="289489" y="11730"/>
                </a:lnTo>
                <a:lnTo>
                  <a:pt x="245248" y="25852"/>
                </a:lnTo>
                <a:lnTo>
                  <a:pt x="203511" y="44999"/>
                </a:lnTo>
                <a:lnTo>
                  <a:pt x="164639" y="68812"/>
                </a:lnTo>
                <a:lnTo>
                  <a:pt x="128991" y="96929"/>
                </a:lnTo>
                <a:lnTo>
                  <a:pt x="96929" y="128991"/>
                </a:lnTo>
                <a:lnTo>
                  <a:pt x="68812" y="164639"/>
                </a:lnTo>
                <a:lnTo>
                  <a:pt x="44999" y="203511"/>
                </a:lnTo>
                <a:lnTo>
                  <a:pt x="25852" y="245248"/>
                </a:lnTo>
                <a:lnTo>
                  <a:pt x="11730" y="289489"/>
                </a:lnTo>
                <a:lnTo>
                  <a:pt x="2992" y="335876"/>
                </a:lnTo>
                <a:lnTo>
                  <a:pt x="0" y="384048"/>
                </a:lnTo>
                <a:lnTo>
                  <a:pt x="0" y="2208276"/>
                </a:lnTo>
                <a:lnTo>
                  <a:pt x="2992" y="2256447"/>
                </a:lnTo>
                <a:lnTo>
                  <a:pt x="11730" y="2302834"/>
                </a:lnTo>
                <a:lnTo>
                  <a:pt x="25852" y="2347075"/>
                </a:lnTo>
                <a:lnTo>
                  <a:pt x="44999" y="2388812"/>
                </a:lnTo>
                <a:lnTo>
                  <a:pt x="68812" y="2427684"/>
                </a:lnTo>
                <a:lnTo>
                  <a:pt x="96929" y="2463332"/>
                </a:lnTo>
                <a:lnTo>
                  <a:pt x="128991" y="2495394"/>
                </a:lnTo>
                <a:lnTo>
                  <a:pt x="164639" y="2523511"/>
                </a:lnTo>
                <a:lnTo>
                  <a:pt x="203511" y="2547324"/>
                </a:lnTo>
                <a:lnTo>
                  <a:pt x="245248" y="2566471"/>
                </a:lnTo>
                <a:lnTo>
                  <a:pt x="289489" y="2580593"/>
                </a:lnTo>
                <a:lnTo>
                  <a:pt x="335876" y="2589331"/>
                </a:lnTo>
                <a:lnTo>
                  <a:pt x="384047" y="2592324"/>
                </a:lnTo>
                <a:lnTo>
                  <a:pt x="1920239" y="2592324"/>
                </a:lnTo>
                <a:lnTo>
                  <a:pt x="1968411" y="2589331"/>
                </a:lnTo>
                <a:lnTo>
                  <a:pt x="2014798" y="2580593"/>
                </a:lnTo>
                <a:lnTo>
                  <a:pt x="2059039" y="2566471"/>
                </a:lnTo>
                <a:lnTo>
                  <a:pt x="2100776" y="2547324"/>
                </a:lnTo>
                <a:lnTo>
                  <a:pt x="2139648" y="2523511"/>
                </a:lnTo>
                <a:lnTo>
                  <a:pt x="2175296" y="2495394"/>
                </a:lnTo>
                <a:lnTo>
                  <a:pt x="2207358" y="2463332"/>
                </a:lnTo>
                <a:lnTo>
                  <a:pt x="2235475" y="2427684"/>
                </a:lnTo>
                <a:lnTo>
                  <a:pt x="2259288" y="2388812"/>
                </a:lnTo>
                <a:lnTo>
                  <a:pt x="2278435" y="2347075"/>
                </a:lnTo>
                <a:lnTo>
                  <a:pt x="2292557" y="2302834"/>
                </a:lnTo>
                <a:lnTo>
                  <a:pt x="2301295" y="2256447"/>
                </a:lnTo>
                <a:lnTo>
                  <a:pt x="2304288" y="2208276"/>
                </a:lnTo>
                <a:lnTo>
                  <a:pt x="2304288" y="384048"/>
                </a:lnTo>
                <a:lnTo>
                  <a:pt x="2301295" y="335876"/>
                </a:lnTo>
                <a:lnTo>
                  <a:pt x="2292557" y="289489"/>
                </a:lnTo>
                <a:lnTo>
                  <a:pt x="2278435" y="245248"/>
                </a:lnTo>
                <a:lnTo>
                  <a:pt x="2259288" y="203511"/>
                </a:lnTo>
                <a:lnTo>
                  <a:pt x="2235475" y="164639"/>
                </a:lnTo>
                <a:lnTo>
                  <a:pt x="2207358" y="128991"/>
                </a:lnTo>
                <a:lnTo>
                  <a:pt x="2175296" y="96929"/>
                </a:lnTo>
                <a:lnTo>
                  <a:pt x="2139648" y="68812"/>
                </a:lnTo>
                <a:lnTo>
                  <a:pt x="2100776" y="44999"/>
                </a:lnTo>
                <a:lnTo>
                  <a:pt x="2059039" y="25852"/>
                </a:lnTo>
                <a:lnTo>
                  <a:pt x="2014798" y="11730"/>
                </a:lnTo>
                <a:lnTo>
                  <a:pt x="1968411" y="2992"/>
                </a:lnTo>
                <a:lnTo>
                  <a:pt x="1920239" y="0"/>
                </a:lnTo>
                <a:close/>
              </a:path>
            </a:pathLst>
          </a:custGeom>
        </p:spPr>
        <p:style>
          <a:lnRef idx="1">
            <a:schemeClr val="accent2"/>
          </a:lnRef>
          <a:fillRef idx="1001">
            <a:schemeClr val="lt2"/>
          </a:fillRef>
          <a:effectRef idx="1">
            <a:schemeClr val="accent2"/>
          </a:effectRef>
          <a:fontRef idx="minor">
            <a:schemeClr val="dk1"/>
          </a:fontRef>
        </p:style>
        <p:txBody>
          <a:bodyPr wrap="square" lIns="0" tIns="0" rIns="0" bIns="0" rtlCol="0" anchor="ctr"/>
          <a:lstStyle/>
          <a:p>
            <a:pPr algn="ctr"/>
            <a:r>
              <a:rPr lang="ru-RU" sz="2400" b="1" spc="-20" dirty="0">
                <a:solidFill>
                  <a:srgbClr val="002060"/>
                </a:solidFill>
                <a:latin typeface="Times New Roman" panose="02020603050405020304" pitchFamily="18" charset="0"/>
                <a:cs typeface="Times New Roman" panose="02020603050405020304" pitchFamily="18" charset="0"/>
              </a:rPr>
              <a:t>НИМА УЧУН ИЧКИ МУАММОЛАРНИ ШАКЛЛАНТИРИШ МУҲИМ?</a:t>
            </a:r>
            <a:endParaRPr dirty="0">
              <a:latin typeface="Times New Roman" panose="02020603050405020304" pitchFamily="18" charset="0"/>
              <a:cs typeface="Times New Roman" panose="02020603050405020304" pitchFamily="18" charset="0"/>
            </a:endParaRPr>
          </a:p>
        </p:txBody>
      </p:sp>
      <p:sp>
        <p:nvSpPr>
          <p:cNvPr id="3" name="object 12">
            <a:extLst>
              <a:ext uri="{FF2B5EF4-FFF2-40B4-BE49-F238E27FC236}">
                <a16:creationId xmlns:a16="http://schemas.microsoft.com/office/drawing/2014/main" id="{1A1ED6E4-E481-3BDF-D3E2-466D271A24E1}"/>
              </a:ext>
            </a:extLst>
          </p:cNvPr>
          <p:cNvSpPr/>
          <p:nvPr/>
        </p:nvSpPr>
        <p:spPr>
          <a:xfrm>
            <a:off x="4090768" y="1872869"/>
            <a:ext cx="7443890" cy="1209531"/>
          </a:xfrm>
          <a:custGeom>
            <a:avLst/>
            <a:gdLst/>
            <a:ahLst/>
            <a:cxnLst/>
            <a:rect l="l" t="t" r="r" b="b"/>
            <a:pathLst>
              <a:path w="4608830" h="936625">
                <a:moveTo>
                  <a:pt x="4452493" y="0"/>
                </a:moveTo>
                <a:lnTo>
                  <a:pt x="156083" y="0"/>
                </a:lnTo>
                <a:lnTo>
                  <a:pt x="106736" y="7954"/>
                </a:lnTo>
                <a:lnTo>
                  <a:pt x="63889" y="30106"/>
                </a:lnTo>
                <a:lnTo>
                  <a:pt x="30106" y="63889"/>
                </a:lnTo>
                <a:lnTo>
                  <a:pt x="7954" y="106736"/>
                </a:lnTo>
                <a:lnTo>
                  <a:pt x="0" y="156082"/>
                </a:lnTo>
                <a:lnTo>
                  <a:pt x="0" y="780160"/>
                </a:lnTo>
                <a:lnTo>
                  <a:pt x="7954" y="829445"/>
                </a:lnTo>
                <a:lnTo>
                  <a:pt x="30106" y="872255"/>
                </a:lnTo>
                <a:lnTo>
                  <a:pt x="63889" y="906019"/>
                </a:lnTo>
                <a:lnTo>
                  <a:pt x="106736" y="928163"/>
                </a:lnTo>
                <a:lnTo>
                  <a:pt x="156083" y="936116"/>
                </a:lnTo>
                <a:lnTo>
                  <a:pt x="4452493" y="936116"/>
                </a:lnTo>
                <a:lnTo>
                  <a:pt x="4501839" y="928163"/>
                </a:lnTo>
                <a:lnTo>
                  <a:pt x="4544686" y="906019"/>
                </a:lnTo>
                <a:lnTo>
                  <a:pt x="4578469" y="872255"/>
                </a:lnTo>
                <a:lnTo>
                  <a:pt x="4600621" y="829445"/>
                </a:lnTo>
                <a:lnTo>
                  <a:pt x="4608576" y="780160"/>
                </a:lnTo>
                <a:lnTo>
                  <a:pt x="4608576" y="156082"/>
                </a:lnTo>
                <a:lnTo>
                  <a:pt x="4600621" y="106736"/>
                </a:lnTo>
                <a:lnTo>
                  <a:pt x="4578469" y="63889"/>
                </a:lnTo>
                <a:lnTo>
                  <a:pt x="4544686" y="30106"/>
                </a:lnTo>
                <a:lnTo>
                  <a:pt x="4501839" y="7954"/>
                </a:lnTo>
                <a:lnTo>
                  <a:pt x="4452493" y="0"/>
                </a:lnTo>
                <a:close/>
              </a:path>
            </a:pathLst>
          </a:custGeom>
        </p:spPr>
        <p:style>
          <a:lnRef idx="1">
            <a:schemeClr val="accent1"/>
          </a:lnRef>
          <a:fillRef idx="2">
            <a:schemeClr val="accent1"/>
          </a:fillRef>
          <a:effectRef idx="1">
            <a:schemeClr val="accent1"/>
          </a:effectRef>
          <a:fontRef idx="minor">
            <a:schemeClr val="dk1"/>
          </a:fontRef>
        </p:style>
        <p:txBody>
          <a:bodyPr wrap="square" lIns="0" tIns="0" rIns="0" bIns="0" rtlCol="0" anchor="ctr"/>
          <a:lstStyle/>
          <a:p>
            <a:pPr algn="ctr"/>
            <a:r>
              <a:rPr lang="uz-Cyrl-UZ" sz="2400" b="1" spc="-10" dirty="0">
                <a:latin typeface="Times New Roman" panose="02020603050405020304" pitchFamily="18" charset="0"/>
                <a:cs typeface="Times New Roman" panose="02020603050405020304" pitchFamily="18" charset="0"/>
              </a:rPr>
              <a:t>СТРАТЕГИК МУАММОЛАР ЕЧИМ ТОПИШ УЧУН ЙЎНАЛИШЛАРНИ БЕРАДИ</a:t>
            </a:r>
            <a:endParaRPr lang="uz-Cyrl-UZ" sz="2400" dirty="0">
              <a:latin typeface="Times New Roman" panose="02020603050405020304" pitchFamily="18" charset="0"/>
              <a:cs typeface="Times New Roman" panose="02020603050405020304" pitchFamily="18" charset="0"/>
            </a:endParaRPr>
          </a:p>
        </p:txBody>
      </p:sp>
      <p:sp>
        <p:nvSpPr>
          <p:cNvPr id="4" name="Заголовок 1">
            <a:extLst>
              <a:ext uri="{FF2B5EF4-FFF2-40B4-BE49-F238E27FC236}">
                <a16:creationId xmlns:a16="http://schemas.microsoft.com/office/drawing/2014/main" id="{55D2521F-0556-7046-3204-DAF5FC17AE8F}"/>
              </a:ext>
            </a:extLst>
          </p:cNvPr>
          <p:cNvSpPr txBox="1">
            <a:spLocks/>
          </p:cNvSpPr>
          <p:nvPr/>
        </p:nvSpPr>
        <p:spPr>
          <a:xfrm>
            <a:off x="526948" y="481993"/>
            <a:ext cx="11128897" cy="913053"/>
          </a:xfrm>
          <a:prstGeom prst="rect">
            <a:avLst/>
          </a:prstGeom>
          <a:solidFill>
            <a:schemeClr val="bg1">
              <a:lumMod val="75000"/>
            </a:schemeClr>
          </a:solidFill>
          <a:effectLst>
            <a:outerShdw blurRad="50800" dist="38100" dir="2700000" algn="tl" rotWithShape="0">
              <a:prstClr val="black">
                <a:alpha val="40000"/>
              </a:prstClr>
            </a:outerShdw>
          </a:effectLst>
          <a:scene3d>
            <a:camera prst="orthographicFront"/>
            <a:lightRig rig="threePt" dir="t"/>
          </a:scene3d>
          <a:sp3d>
            <a:bevelT/>
          </a:sp3d>
        </p:spPr>
        <p:txBody>
          <a:bodyPr vert="horz" lIns="0" tIns="0" rIns="0" bIns="0" rtlCol="0" anchor="ctr">
            <a:normAutofit/>
          </a:bodyPr>
          <a:lstStyle>
            <a:lvl1pPr algn="l" defTabSz="914400" rtl="0" eaLnBrk="1" latinLnBrk="0" hangingPunct="1">
              <a:lnSpc>
                <a:spcPct val="90000"/>
              </a:lnSpc>
              <a:spcBef>
                <a:spcPct val="0"/>
              </a:spcBef>
              <a:buNone/>
              <a:defRPr sz="2000" b="1" i="0" kern="1200">
                <a:solidFill>
                  <a:srgbClr val="800000"/>
                </a:solidFill>
                <a:latin typeface="Arial"/>
                <a:ea typeface="+mj-ea"/>
                <a:cs typeface="Arial"/>
              </a:defRPr>
            </a:lvl1pPr>
          </a:lstStyle>
          <a:p>
            <a:pPr algn="ctr"/>
            <a:r>
              <a:rPr lang="uz-Cyrl-UZ" sz="3200" dirty="0">
                <a:solidFill>
                  <a:srgbClr val="0B375A"/>
                </a:solidFill>
                <a:latin typeface="Times New Roman" panose="02020603050405020304" pitchFamily="18" charset="0"/>
                <a:cs typeface="Times New Roman" panose="02020603050405020304" pitchFamily="18" charset="0"/>
              </a:rPr>
              <a:t>ИЧКИ ЧЕКЛОВЛАРНИ АНИҚЛАНГ</a:t>
            </a:r>
            <a:endParaRPr lang="ru-RU" sz="3200" dirty="0">
              <a:solidFill>
                <a:srgbClr val="0B375A"/>
              </a:solidFill>
              <a:latin typeface="Times New Roman" panose="02020603050405020304" pitchFamily="18" charset="0"/>
              <a:cs typeface="Times New Roman" panose="02020603050405020304" pitchFamily="18" charset="0"/>
            </a:endParaRPr>
          </a:p>
        </p:txBody>
      </p:sp>
      <p:sp>
        <p:nvSpPr>
          <p:cNvPr id="5" name="object 12">
            <a:extLst>
              <a:ext uri="{FF2B5EF4-FFF2-40B4-BE49-F238E27FC236}">
                <a16:creationId xmlns:a16="http://schemas.microsoft.com/office/drawing/2014/main" id="{B8DFDDF6-573C-5386-54E0-BAA8847C67AE}"/>
              </a:ext>
            </a:extLst>
          </p:cNvPr>
          <p:cNvSpPr/>
          <p:nvPr/>
        </p:nvSpPr>
        <p:spPr>
          <a:xfrm>
            <a:off x="4090768" y="3267396"/>
            <a:ext cx="7443890" cy="1209531"/>
          </a:xfrm>
          <a:custGeom>
            <a:avLst/>
            <a:gdLst/>
            <a:ahLst/>
            <a:cxnLst/>
            <a:rect l="l" t="t" r="r" b="b"/>
            <a:pathLst>
              <a:path w="4608830" h="936625">
                <a:moveTo>
                  <a:pt x="4452493" y="0"/>
                </a:moveTo>
                <a:lnTo>
                  <a:pt x="156083" y="0"/>
                </a:lnTo>
                <a:lnTo>
                  <a:pt x="106736" y="7954"/>
                </a:lnTo>
                <a:lnTo>
                  <a:pt x="63889" y="30106"/>
                </a:lnTo>
                <a:lnTo>
                  <a:pt x="30106" y="63889"/>
                </a:lnTo>
                <a:lnTo>
                  <a:pt x="7954" y="106736"/>
                </a:lnTo>
                <a:lnTo>
                  <a:pt x="0" y="156082"/>
                </a:lnTo>
                <a:lnTo>
                  <a:pt x="0" y="780160"/>
                </a:lnTo>
                <a:lnTo>
                  <a:pt x="7954" y="829445"/>
                </a:lnTo>
                <a:lnTo>
                  <a:pt x="30106" y="872255"/>
                </a:lnTo>
                <a:lnTo>
                  <a:pt x="63889" y="906019"/>
                </a:lnTo>
                <a:lnTo>
                  <a:pt x="106736" y="928163"/>
                </a:lnTo>
                <a:lnTo>
                  <a:pt x="156083" y="936116"/>
                </a:lnTo>
                <a:lnTo>
                  <a:pt x="4452493" y="936116"/>
                </a:lnTo>
                <a:lnTo>
                  <a:pt x="4501839" y="928163"/>
                </a:lnTo>
                <a:lnTo>
                  <a:pt x="4544686" y="906019"/>
                </a:lnTo>
                <a:lnTo>
                  <a:pt x="4578469" y="872255"/>
                </a:lnTo>
                <a:lnTo>
                  <a:pt x="4600621" y="829445"/>
                </a:lnTo>
                <a:lnTo>
                  <a:pt x="4608576" y="780160"/>
                </a:lnTo>
                <a:lnTo>
                  <a:pt x="4608576" y="156082"/>
                </a:lnTo>
                <a:lnTo>
                  <a:pt x="4600621" y="106736"/>
                </a:lnTo>
                <a:lnTo>
                  <a:pt x="4578469" y="63889"/>
                </a:lnTo>
                <a:lnTo>
                  <a:pt x="4544686" y="30106"/>
                </a:lnTo>
                <a:lnTo>
                  <a:pt x="4501839" y="7954"/>
                </a:lnTo>
                <a:lnTo>
                  <a:pt x="4452493" y="0"/>
                </a:lnTo>
                <a:close/>
              </a:path>
            </a:pathLst>
          </a:custGeom>
        </p:spPr>
        <p:style>
          <a:lnRef idx="1">
            <a:schemeClr val="accent1"/>
          </a:lnRef>
          <a:fillRef idx="2">
            <a:schemeClr val="accent1"/>
          </a:fillRef>
          <a:effectRef idx="1">
            <a:schemeClr val="accent1"/>
          </a:effectRef>
          <a:fontRef idx="minor">
            <a:schemeClr val="dk1"/>
          </a:fontRef>
        </p:style>
        <p:txBody>
          <a:bodyPr wrap="square" lIns="0" tIns="0" rIns="0" bIns="0" rtlCol="0" anchor="ctr"/>
          <a:lstStyle/>
          <a:p>
            <a:pPr algn="ctr"/>
            <a:r>
              <a:rPr lang="uz-Cyrl-UZ" sz="2400" b="1" spc="-10" dirty="0">
                <a:latin typeface="Times New Roman" panose="02020603050405020304" pitchFamily="18" charset="0"/>
                <a:cs typeface="Times New Roman" panose="02020603050405020304" pitchFamily="18" charset="0"/>
              </a:rPr>
              <a:t>СТРАТЕГИЯ МУВАФФАҚИЯТИ МЕЗОНЛАРИ БЕЛГИЛАНГАН</a:t>
            </a:r>
          </a:p>
        </p:txBody>
      </p:sp>
      <p:sp>
        <p:nvSpPr>
          <p:cNvPr id="6" name="object 12">
            <a:extLst>
              <a:ext uri="{FF2B5EF4-FFF2-40B4-BE49-F238E27FC236}">
                <a16:creationId xmlns:a16="http://schemas.microsoft.com/office/drawing/2014/main" id="{35CB80C3-E40D-786D-A59F-94FFFAEB51CB}"/>
              </a:ext>
            </a:extLst>
          </p:cNvPr>
          <p:cNvSpPr/>
          <p:nvPr/>
        </p:nvSpPr>
        <p:spPr>
          <a:xfrm>
            <a:off x="4090768" y="4696544"/>
            <a:ext cx="4900832" cy="1859946"/>
          </a:xfrm>
          <a:custGeom>
            <a:avLst/>
            <a:gdLst/>
            <a:ahLst/>
            <a:cxnLst/>
            <a:rect l="l" t="t" r="r" b="b"/>
            <a:pathLst>
              <a:path w="4608830" h="936625">
                <a:moveTo>
                  <a:pt x="4452493" y="0"/>
                </a:moveTo>
                <a:lnTo>
                  <a:pt x="156083" y="0"/>
                </a:lnTo>
                <a:lnTo>
                  <a:pt x="106736" y="7954"/>
                </a:lnTo>
                <a:lnTo>
                  <a:pt x="63889" y="30106"/>
                </a:lnTo>
                <a:lnTo>
                  <a:pt x="30106" y="63889"/>
                </a:lnTo>
                <a:lnTo>
                  <a:pt x="7954" y="106736"/>
                </a:lnTo>
                <a:lnTo>
                  <a:pt x="0" y="156082"/>
                </a:lnTo>
                <a:lnTo>
                  <a:pt x="0" y="780160"/>
                </a:lnTo>
                <a:lnTo>
                  <a:pt x="7954" y="829445"/>
                </a:lnTo>
                <a:lnTo>
                  <a:pt x="30106" y="872255"/>
                </a:lnTo>
                <a:lnTo>
                  <a:pt x="63889" y="906019"/>
                </a:lnTo>
                <a:lnTo>
                  <a:pt x="106736" y="928163"/>
                </a:lnTo>
                <a:lnTo>
                  <a:pt x="156083" y="936116"/>
                </a:lnTo>
                <a:lnTo>
                  <a:pt x="4452493" y="936116"/>
                </a:lnTo>
                <a:lnTo>
                  <a:pt x="4501839" y="928163"/>
                </a:lnTo>
                <a:lnTo>
                  <a:pt x="4544686" y="906019"/>
                </a:lnTo>
                <a:lnTo>
                  <a:pt x="4578469" y="872255"/>
                </a:lnTo>
                <a:lnTo>
                  <a:pt x="4600621" y="829445"/>
                </a:lnTo>
                <a:lnTo>
                  <a:pt x="4608576" y="780160"/>
                </a:lnTo>
                <a:lnTo>
                  <a:pt x="4608576" y="156082"/>
                </a:lnTo>
                <a:lnTo>
                  <a:pt x="4600621" y="106736"/>
                </a:lnTo>
                <a:lnTo>
                  <a:pt x="4578469" y="63889"/>
                </a:lnTo>
                <a:lnTo>
                  <a:pt x="4544686" y="30106"/>
                </a:lnTo>
                <a:lnTo>
                  <a:pt x="4501839" y="7954"/>
                </a:lnTo>
                <a:lnTo>
                  <a:pt x="4452493" y="0"/>
                </a:lnTo>
                <a:close/>
              </a:path>
            </a:pathLst>
          </a:custGeom>
        </p:spPr>
        <p:style>
          <a:lnRef idx="1">
            <a:schemeClr val="accent1"/>
          </a:lnRef>
          <a:fillRef idx="2">
            <a:schemeClr val="accent1"/>
          </a:fillRef>
          <a:effectRef idx="1">
            <a:schemeClr val="accent1"/>
          </a:effectRef>
          <a:fontRef idx="minor">
            <a:schemeClr val="dk1"/>
          </a:fontRef>
        </p:style>
        <p:txBody>
          <a:bodyPr wrap="square" lIns="0" tIns="0" rIns="0" bIns="0" rtlCol="0" anchor="ctr"/>
          <a:lstStyle/>
          <a:p>
            <a:pPr algn="ctr"/>
            <a:r>
              <a:rPr lang="uz-Cyrl-UZ" sz="2400" b="1" spc="-10" dirty="0">
                <a:latin typeface="Times New Roman" panose="02020603050405020304" pitchFamily="18" charset="0"/>
                <a:cs typeface="Times New Roman" panose="02020603050405020304" pitchFamily="18" charset="0"/>
              </a:rPr>
              <a:t>МУАММОЛАРНИ ҲАЛОЛ МУҲОКАМА ҚИЛИШ ЎЗГАРИШЛАР ЗАРУРЛИГИНИ ТУШУНИШНИ ЯРАТАДИ</a:t>
            </a:r>
          </a:p>
        </p:txBody>
      </p:sp>
    </p:spTree>
    <p:extLst>
      <p:ext uri="{BB962C8B-B14F-4D97-AF65-F5344CB8AC3E}">
        <p14:creationId xmlns:p14="http://schemas.microsoft.com/office/powerpoint/2010/main" val="32974813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1000"/>
                                        <p:tgtEl>
                                          <p:spTgt spid="3"/>
                                        </p:tgtEl>
                                      </p:cBhvr>
                                    </p:animEffect>
                                    <p:anim calcmode="lin" valueType="num">
                                      <p:cBhvr>
                                        <p:cTn id="12" dur="1000" fill="hold"/>
                                        <p:tgtEl>
                                          <p:spTgt spid="3"/>
                                        </p:tgtEl>
                                        <p:attrNameLst>
                                          <p:attrName>ppt_x</p:attrName>
                                        </p:attrNameLst>
                                      </p:cBhvr>
                                      <p:tavLst>
                                        <p:tav tm="0">
                                          <p:val>
                                            <p:strVal val="#ppt_x"/>
                                          </p:val>
                                        </p:tav>
                                        <p:tav tm="100000">
                                          <p:val>
                                            <p:strVal val="#ppt_x"/>
                                          </p:val>
                                        </p:tav>
                                      </p:tavLst>
                                    </p:anim>
                                    <p:anim calcmode="lin" valueType="num">
                                      <p:cBhvr>
                                        <p:cTn id="13"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
                                          </p:val>
                                        </p:tav>
                                        <p:tav tm="100000">
                                          <p:val>
                                            <p:strVal val="#ppt_x"/>
                                          </p:val>
                                        </p:tav>
                                      </p:tavLst>
                                    </p:anim>
                                    <p:anim calcmode="lin" valueType="num">
                                      <p:cBhvr>
                                        <p:cTn id="20"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
                                          </p:val>
                                        </p:tav>
                                        <p:tav tm="100000">
                                          <p:val>
                                            <p:strVal val="#ppt_x"/>
                                          </p:val>
                                        </p:tav>
                                      </p:tavLst>
                                    </p:anim>
                                    <p:anim calcmode="lin" valueType="num">
                                      <p:cBhvr>
                                        <p:cTn id="27"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3">
            <a:extLst>
              <a:ext uri="{FF2B5EF4-FFF2-40B4-BE49-F238E27FC236}">
                <a16:creationId xmlns:a16="http://schemas.microsoft.com/office/drawing/2014/main" id="{869466CE-7E46-1B52-6BBB-5B07D4A5729D}"/>
              </a:ext>
            </a:extLst>
          </p:cNvPr>
          <p:cNvSpPr/>
          <p:nvPr/>
        </p:nvSpPr>
        <p:spPr>
          <a:xfrm>
            <a:off x="317626" y="5226704"/>
            <a:ext cx="6512833" cy="1224280"/>
          </a:xfrm>
          <a:custGeom>
            <a:avLst/>
            <a:gdLst/>
            <a:ahLst/>
            <a:cxnLst/>
            <a:rect l="l" t="t" r="r" b="b"/>
            <a:pathLst>
              <a:path w="4104640" h="1224279">
                <a:moveTo>
                  <a:pt x="3900488" y="0"/>
                </a:moveTo>
                <a:lnTo>
                  <a:pt x="204026" y="0"/>
                </a:lnTo>
                <a:lnTo>
                  <a:pt x="157243" y="5386"/>
                </a:lnTo>
                <a:lnTo>
                  <a:pt x="114298" y="20731"/>
                </a:lnTo>
                <a:lnTo>
                  <a:pt x="76415" y="44809"/>
                </a:lnTo>
                <a:lnTo>
                  <a:pt x="44820" y="76399"/>
                </a:lnTo>
                <a:lnTo>
                  <a:pt x="20736" y="114276"/>
                </a:lnTo>
                <a:lnTo>
                  <a:pt x="5388" y="157218"/>
                </a:lnTo>
                <a:lnTo>
                  <a:pt x="0" y="204000"/>
                </a:lnTo>
                <a:lnTo>
                  <a:pt x="0" y="1020076"/>
                </a:lnTo>
                <a:lnTo>
                  <a:pt x="5388" y="1066860"/>
                </a:lnTo>
                <a:lnTo>
                  <a:pt x="20736" y="1109805"/>
                </a:lnTo>
                <a:lnTo>
                  <a:pt x="44820" y="1147688"/>
                </a:lnTo>
                <a:lnTo>
                  <a:pt x="76415" y="1179284"/>
                </a:lnTo>
                <a:lnTo>
                  <a:pt x="114298" y="1203369"/>
                </a:lnTo>
                <a:lnTo>
                  <a:pt x="157243" y="1218717"/>
                </a:lnTo>
                <a:lnTo>
                  <a:pt x="204026" y="1224106"/>
                </a:lnTo>
                <a:lnTo>
                  <a:pt x="3900488" y="1224106"/>
                </a:lnTo>
                <a:lnTo>
                  <a:pt x="3947256" y="1218717"/>
                </a:lnTo>
                <a:lnTo>
                  <a:pt x="3990187" y="1203369"/>
                </a:lnTo>
                <a:lnTo>
                  <a:pt x="4028058" y="1179284"/>
                </a:lnTo>
                <a:lnTo>
                  <a:pt x="4059643" y="1147688"/>
                </a:lnTo>
                <a:lnTo>
                  <a:pt x="4083720" y="1109805"/>
                </a:lnTo>
                <a:lnTo>
                  <a:pt x="4099064" y="1066860"/>
                </a:lnTo>
                <a:lnTo>
                  <a:pt x="4104450" y="1020076"/>
                </a:lnTo>
                <a:lnTo>
                  <a:pt x="4104450" y="204000"/>
                </a:lnTo>
                <a:lnTo>
                  <a:pt x="4099064" y="157218"/>
                </a:lnTo>
                <a:lnTo>
                  <a:pt x="4083720" y="114276"/>
                </a:lnTo>
                <a:lnTo>
                  <a:pt x="4059643" y="76399"/>
                </a:lnTo>
                <a:lnTo>
                  <a:pt x="4028058" y="44809"/>
                </a:lnTo>
                <a:lnTo>
                  <a:pt x="3990187" y="20731"/>
                </a:lnTo>
                <a:lnTo>
                  <a:pt x="3947256" y="5386"/>
                </a:lnTo>
                <a:lnTo>
                  <a:pt x="3900488" y="0"/>
                </a:lnTo>
                <a:close/>
              </a:path>
            </a:pathLst>
          </a:custGeom>
        </p:spPr>
        <p:style>
          <a:lnRef idx="2">
            <a:schemeClr val="accent1"/>
          </a:lnRef>
          <a:fillRef idx="1003">
            <a:schemeClr val="dk2"/>
          </a:fillRef>
          <a:effectRef idx="0">
            <a:schemeClr val="accent1"/>
          </a:effectRef>
          <a:fontRef idx="minor">
            <a:schemeClr val="dk1"/>
          </a:fontRef>
        </p:style>
        <p:txBody>
          <a:bodyPr wrap="square" lIns="0" tIns="0" rIns="0" bIns="0" rtlCol="0" anchor="ctr"/>
          <a:lstStyle/>
          <a:p>
            <a:pPr algn="ctr"/>
            <a:r>
              <a:rPr lang="uz-Cyrl-UZ" sz="2000" b="1" spc="-15" dirty="0">
                <a:solidFill>
                  <a:schemeClr val="bg1"/>
                </a:solidFill>
                <a:latin typeface="Times New Roman" panose="02020603050405020304" pitchFamily="18" charset="0"/>
                <a:cs typeface="Times New Roman" panose="02020603050405020304" pitchFamily="18" charset="0"/>
              </a:rPr>
              <a:t>Ақлий ҳужум ўтказиш учун: “Қандай ички чекловлар компаниямизнинг ишлаши ва ривожланишига тўсқинлик қилмоқда?”</a:t>
            </a:r>
            <a:endParaRPr lang="uz-Cyrl-UZ" sz="2000" dirty="0">
              <a:solidFill>
                <a:schemeClr val="bg1"/>
              </a:solidFill>
              <a:latin typeface="Times New Roman" panose="02020603050405020304" pitchFamily="18" charset="0"/>
              <a:cs typeface="Times New Roman" panose="02020603050405020304" pitchFamily="18" charset="0"/>
            </a:endParaRPr>
          </a:p>
        </p:txBody>
      </p:sp>
      <p:sp>
        <p:nvSpPr>
          <p:cNvPr id="3" name="object 6">
            <a:extLst>
              <a:ext uri="{FF2B5EF4-FFF2-40B4-BE49-F238E27FC236}">
                <a16:creationId xmlns:a16="http://schemas.microsoft.com/office/drawing/2014/main" id="{0886986F-2D44-40E1-3F02-1F4B4929DA35}"/>
              </a:ext>
            </a:extLst>
          </p:cNvPr>
          <p:cNvSpPr/>
          <p:nvPr/>
        </p:nvSpPr>
        <p:spPr>
          <a:xfrm>
            <a:off x="1304580" y="4146188"/>
            <a:ext cx="6101868" cy="1224280"/>
          </a:xfrm>
          <a:custGeom>
            <a:avLst/>
            <a:gdLst/>
            <a:ahLst/>
            <a:cxnLst/>
            <a:rect l="l" t="t" r="r" b="b"/>
            <a:pathLst>
              <a:path w="4104640" h="1224279">
                <a:moveTo>
                  <a:pt x="3900424" y="0"/>
                </a:moveTo>
                <a:lnTo>
                  <a:pt x="204088" y="0"/>
                </a:lnTo>
                <a:lnTo>
                  <a:pt x="157314" y="5386"/>
                </a:lnTo>
                <a:lnTo>
                  <a:pt x="114364" y="20730"/>
                </a:lnTo>
                <a:lnTo>
                  <a:pt x="76469" y="44806"/>
                </a:lnTo>
                <a:lnTo>
                  <a:pt x="44856" y="76392"/>
                </a:lnTo>
                <a:lnTo>
                  <a:pt x="20755" y="114262"/>
                </a:lnTo>
                <a:lnTo>
                  <a:pt x="5393" y="157194"/>
                </a:lnTo>
                <a:lnTo>
                  <a:pt x="0" y="203962"/>
                </a:lnTo>
                <a:lnTo>
                  <a:pt x="0" y="1020064"/>
                </a:lnTo>
                <a:lnTo>
                  <a:pt x="5393" y="1066837"/>
                </a:lnTo>
                <a:lnTo>
                  <a:pt x="20755" y="1109783"/>
                </a:lnTo>
                <a:lnTo>
                  <a:pt x="44856" y="1147673"/>
                </a:lnTo>
                <a:lnTo>
                  <a:pt x="76469" y="1179280"/>
                </a:lnTo>
                <a:lnTo>
                  <a:pt x="114364" y="1203377"/>
                </a:lnTo>
                <a:lnTo>
                  <a:pt x="157314" y="1218735"/>
                </a:lnTo>
                <a:lnTo>
                  <a:pt x="204088" y="1224127"/>
                </a:lnTo>
                <a:lnTo>
                  <a:pt x="3900424" y="1224127"/>
                </a:lnTo>
                <a:lnTo>
                  <a:pt x="3947238" y="1218735"/>
                </a:lnTo>
                <a:lnTo>
                  <a:pt x="3990203" y="1203377"/>
                </a:lnTo>
                <a:lnTo>
                  <a:pt x="4028096" y="1179280"/>
                </a:lnTo>
                <a:lnTo>
                  <a:pt x="4059696" y="1147673"/>
                </a:lnTo>
                <a:lnTo>
                  <a:pt x="4083779" y="1109783"/>
                </a:lnTo>
                <a:lnTo>
                  <a:pt x="4099126" y="1066837"/>
                </a:lnTo>
                <a:lnTo>
                  <a:pt x="4104513" y="1020064"/>
                </a:lnTo>
                <a:lnTo>
                  <a:pt x="4104513" y="203962"/>
                </a:lnTo>
                <a:lnTo>
                  <a:pt x="4099126" y="157194"/>
                </a:lnTo>
                <a:lnTo>
                  <a:pt x="4083779" y="114262"/>
                </a:lnTo>
                <a:lnTo>
                  <a:pt x="4059696" y="76392"/>
                </a:lnTo>
                <a:lnTo>
                  <a:pt x="4028096" y="44806"/>
                </a:lnTo>
                <a:lnTo>
                  <a:pt x="3990203" y="20730"/>
                </a:lnTo>
                <a:lnTo>
                  <a:pt x="3947238" y="5386"/>
                </a:lnTo>
                <a:lnTo>
                  <a:pt x="3900424" y="0"/>
                </a:lnTo>
                <a:close/>
              </a:path>
            </a:pathLst>
          </a:custGeom>
          <a:ln/>
        </p:spPr>
        <p:style>
          <a:lnRef idx="2">
            <a:schemeClr val="accent1"/>
          </a:lnRef>
          <a:fillRef idx="1003">
            <a:schemeClr val="dk2"/>
          </a:fillRef>
          <a:effectRef idx="0">
            <a:schemeClr val="accent1"/>
          </a:effectRef>
          <a:fontRef idx="minor">
            <a:schemeClr val="dk1"/>
          </a:fontRef>
        </p:style>
        <p:txBody>
          <a:bodyPr wrap="square" lIns="0" tIns="0" rIns="0" bIns="0" rtlCol="0" anchor="ctr"/>
          <a:lstStyle/>
          <a:p>
            <a:pPr algn="ctr"/>
            <a:endParaRPr lang="uz-Cyrl-UZ" b="1" spc="-15" dirty="0">
              <a:solidFill>
                <a:schemeClr val="bg1"/>
              </a:solidFill>
              <a:latin typeface="Times New Roman" panose="02020603050405020304" pitchFamily="18" charset="0"/>
              <a:cs typeface="Times New Roman" panose="02020603050405020304" pitchFamily="18" charset="0"/>
            </a:endParaRPr>
          </a:p>
          <a:p>
            <a:pPr algn="ctr"/>
            <a:r>
              <a:rPr lang="uz-Cyrl-UZ" sz="2000" b="1" spc="-15" dirty="0">
                <a:solidFill>
                  <a:schemeClr val="bg1"/>
                </a:solidFill>
                <a:latin typeface="Times New Roman" panose="02020603050405020304" pitchFamily="18" charset="0"/>
                <a:cs typeface="Times New Roman" panose="02020603050405020304" pitchFamily="18" charset="0"/>
              </a:rPr>
              <a:t>Жавобларни тизимлаштириш, такрорлашларни олиб ташлаш</a:t>
            </a:r>
          </a:p>
        </p:txBody>
      </p:sp>
      <p:sp>
        <p:nvSpPr>
          <p:cNvPr id="4" name="object 9">
            <a:extLst>
              <a:ext uri="{FF2B5EF4-FFF2-40B4-BE49-F238E27FC236}">
                <a16:creationId xmlns:a16="http://schemas.microsoft.com/office/drawing/2014/main" id="{28BB7FC0-2228-3D2F-9867-290CDCEEB53C}"/>
              </a:ext>
            </a:extLst>
          </p:cNvPr>
          <p:cNvSpPr/>
          <p:nvPr/>
        </p:nvSpPr>
        <p:spPr>
          <a:xfrm>
            <a:off x="2119868" y="3279871"/>
            <a:ext cx="5900411" cy="1224280"/>
          </a:xfrm>
          <a:custGeom>
            <a:avLst/>
            <a:gdLst/>
            <a:ahLst/>
            <a:cxnLst/>
            <a:rect l="l" t="t" r="r" b="b"/>
            <a:pathLst>
              <a:path w="4104640" h="1224279">
                <a:moveTo>
                  <a:pt x="3900424" y="0"/>
                </a:moveTo>
                <a:lnTo>
                  <a:pt x="204089" y="0"/>
                </a:lnTo>
                <a:lnTo>
                  <a:pt x="157274" y="5386"/>
                </a:lnTo>
                <a:lnTo>
                  <a:pt x="114309" y="20733"/>
                </a:lnTo>
                <a:lnTo>
                  <a:pt x="76416" y="44816"/>
                </a:lnTo>
                <a:lnTo>
                  <a:pt x="44816" y="76416"/>
                </a:lnTo>
                <a:lnTo>
                  <a:pt x="20733" y="114309"/>
                </a:lnTo>
                <a:lnTo>
                  <a:pt x="5386" y="157274"/>
                </a:lnTo>
                <a:lnTo>
                  <a:pt x="0" y="204088"/>
                </a:lnTo>
                <a:lnTo>
                  <a:pt x="0" y="1020064"/>
                </a:lnTo>
                <a:lnTo>
                  <a:pt x="5386" y="1066878"/>
                </a:lnTo>
                <a:lnTo>
                  <a:pt x="20733" y="1109843"/>
                </a:lnTo>
                <a:lnTo>
                  <a:pt x="44816" y="1147736"/>
                </a:lnTo>
                <a:lnTo>
                  <a:pt x="76416" y="1179336"/>
                </a:lnTo>
                <a:lnTo>
                  <a:pt x="114309" y="1203419"/>
                </a:lnTo>
                <a:lnTo>
                  <a:pt x="157274" y="1218766"/>
                </a:lnTo>
                <a:lnTo>
                  <a:pt x="204089" y="1224153"/>
                </a:lnTo>
                <a:lnTo>
                  <a:pt x="3900424" y="1224153"/>
                </a:lnTo>
                <a:lnTo>
                  <a:pt x="3947198" y="1218766"/>
                </a:lnTo>
                <a:lnTo>
                  <a:pt x="3990148" y="1203419"/>
                </a:lnTo>
                <a:lnTo>
                  <a:pt x="4028043" y="1179336"/>
                </a:lnTo>
                <a:lnTo>
                  <a:pt x="4059656" y="1147736"/>
                </a:lnTo>
                <a:lnTo>
                  <a:pt x="4083757" y="1109843"/>
                </a:lnTo>
                <a:lnTo>
                  <a:pt x="4099119" y="1066878"/>
                </a:lnTo>
                <a:lnTo>
                  <a:pt x="4104513" y="1020064"/>
                </a:lnTo>
                <a:lnTo>
                  <a:pt x="4104513" y="204088"/>
                </a:lnTo>
                <a:lnTo>
                  <a:pt x="4099119" y="157274"/>
                </a:lnTo>
                <a:lnTo>
                  <a:pt x="4083757" y="114309"/>
                </a:lnTo>
                <a:lnTo>
                  <a:pt x="4059656" y="76416"/>
                </a:lnTo>
                <a:lnTo>
                  <a:pt x="4028043" y="44816"/>
                </a:lnTo>
                <a:lnTo>
                  <a:pt x="3990148" y="20733"/>
                </a:lnTo>
                <a:lnTo>
                  <a:pt x="3947198" y="5386"/>
                </a:lnTo>
                <a:lnTo>
                  <a:pt x="3900424" y="0"/>
                </a:lnTo>
                <a:close/>
              </a:path>
            </a:pathLst>
          </a:custGeom>
        </p:spPr>
        <p:style>
          <a:lnRef idx="1">
            <a:schemeClr val="dk1"/>
          </a:lnRef>
          <a:fillRef idx="2">
            <a:schemeClr val="dk1"/>
          </a:fillRef>
          <a:effectRef idx="1">
            <a:schemeClr val="dk1"/>
          </a:effectRef>
          <a:fontRef idx="minor">
            <a:schemeClr val="dk1"/>
          </a:fontRef>
        </p:style>
        <p:txBody>
          <a:bodyPr wrap="square" lIns="0" tIns="0" rIns="0" bIns="0" rtlCol="0"/>
          <a:lstStyle/>
          <a:p>
            <a:endParaRPr/>
          </a:p>
        </p:txBody>
      </p:sp>
      <p:sp>
        <p:nvSpPr>
          <p:cNvPr id="5" name="object 10">
            <a:extLst>
              <a:ext uri="{FF2B5EF4-FFF2-40B4-BE49-F238E27FC236}">
                <a16:creationId xmlns:a16="http://schemas.microsoft.com/office/drawing/2014/main" id="{9BC7D495-DF89-1555-B158-1B4A772A0682}"/>
              </a:ext>
            </a:extLst>
          </p:cNvPr>
          <p:cNvSpPr/>
          <p:nvPr/>
        </p:nvSpPr>
        <p:spPr>
          <a:xfrm>
            <a:off x="2119868" y="3265415"/>
            <a:ext cx="5900411" cy="1224280"/>
          </a:xfrm>
          <a:custGeom>
            <a:avLst/>
            <a:gdLst/>
            <a:ahLst/>
            <a:cxnLst/>
            <a:rect l="l" t="t" r="r" b="b"/>
            <a:pathLst>
              <a:path w="4104640" h="1224279">
                <a:moveTo>
                  <a:pt x="0" y="204088"/>
                </a:moveTo>
                <a:lnTo>
                  <a:pt x="5386" y="157274"/>
                </a:lnTo>
                <a:lnTo>
                  <a:pt x="20733" y="114309"/>
                </a:lnTo>
                <a:lnTo>
                  <a:pt x="44816" y="76416"/>
                </a:lnTo>
                <a:lnTo>
                  <a:pt x="76416" y="44816"/>
                </a:lnTo>
                <a:lnTo>
                  <a:pt x="114309" y="20733"/>
                </a:lnTo>
                <a:lnTo>
                  <a:pt x="157274" y="5386"/>
                </a:lnTo>
                <a:lnTo>
                  <a:pt x="204089" y="0"/>
                </a:lnTo>
                <a:lnTo>
                  <a:pt x="3900424" y="0"/>
                </a:lnTo>
                <a:lnTo>
                  <a:pt x="3947198" y="5386"/>
                </a:lnTo>
                <a:lnTo>
                  <a:pt x="3990148" y="20733"/>
                </a:lnTo>
                <a:lnTo>
                  <a:pt x="4028043" y="44816"/>
                </a:lnTo>
                <a:lnTo>
                  <a:pt x="4059656" y="76416"/>
                </a:lnTo>
                <a:lnTo>
                  <a:pt x="4083757" y="114309"/>
                </a:lnTo>
                <a:lnTo>
                  <a:pt x="4099119" y="157274"/>
                </a:lnTo>
                <a:lnTo>
                  <a:pt x="4104513" y="204088"/>
                </a:lnTo>
                <a:lnTo>
                  <a:pt x="4104513" y="1020064"/>
                </a:lnTo>
                <a:lnTo>
                  <a:pt x="4099119" y="1066878"/>
                </a:lnTo>
                <a:lnTo>
                  <a:pt x="4083757" y="1109843"/>
                </a:lnTo>
                <a:lnTo>
                  <a:pt x="4059656" y="1147736"/>
                </a:lnTo>
                <a:lnTo>
                  <a:pt x="4028043" y="1179336"/>
                </a:lnTo>
                <a:lnTo>
                  <a:pt x="3990148" y="1203419"/>
                </a:lnTo>
                <a:lnTo>
                  <a:pt x="3947198" y="1218766"/>
                </a:lnTo>
                <a:lnTo>
                  <a:pt x="3900424" y="1224153"/>
                </a:lnTo>
                <a:lnTo>
                  <a:pt x="204089" y="1224153"/>
                </a:lnTo>
                <a:lnTo>
                  <a:pt x="157274" y="1218766"/>
                </a:lnTo>
                <a:lnTo>
                  <a:pt x="114309" y="1203419"/>
                </a:lnTo>
                <a:lnTo>
                  <a:pt x="76416" y="1179336"/>
                </a:lnTo>
                <a:lnTo>
                  <a:pt x="44816" y="1147736"/>
                </a:lnTo>
                <a:lnTo>
                  <a:pt x="20733" y="1109843"/>
                </a:lnTo>
                <a:lnTo>
                  <a:pt x="5386" y="1066878"/>
                </a:lnTo>
                <a:lnTo>
                  <a:pt x="0" y="1020064"/>
                </a:lnTo>
                <a:lnTo>
                  <a:pt x="0" y="204088"/>
                </a:lnTo>
                <a:close/>
              </a:path>
            </a:pathLst>
          </a:custGeom>
          <a:ln/>
        </p:spPr>
        <p:style>
          <a:lnRef idx="2">
            <a:schemeClr val="accent1"/>
          </a:lnRef>
          <a:fillRef idx="1003">
            <a:schemeClr val="dk2"/>
          </a:fillRef>
          <a:effectRef idx="0">
            <a:schemeClr val="accent1"/>
          </a:effectRef>
          <a:fontRef idx="minor">
            <a:schemeClr val="dk1"/>
          </a:fontRef>
        </p:style>
        <p:txBody>
          <a:bodyPr wrap="square" lIns="0" tIns="0" rIns="0" bIns="0" rtlCol="0" anchor="ctr"/>
          <a:lstStyle/>
          <a:p>
            <a:pPr algn="ctr"/>
            <a:endParaRPr lang="uz-Cyrl-UZ" sz="2000" b="1" spc="-15" dirty="0">
              <a:solidFill>
                <a:schemeClr val="bg1"/>
              </a:solidFill>
              <a:latin typeface="Times New Roman" panose="02020603050405020304" pitchFamily="18" charset="0"/>
              <a:cs typeface="Times New Roman" panose="02020603050405020304" pitchFamily="18" charset="0"/>
            </a:endParaRPr>
          </a:p>
          <a:p>
            <a:pPr algn="ctr"/>
            <a:r>
              <a:rPr lang="uz-Cyrl-UZ" sz="2000" b="1" spc="-15" dirty="0">
                <a:solidFill>
                  <a:schemeClr val="bg1"/>
                </a:solidFill>
                <a:latin typeface="Times New Roman" panose="02020603050405020304" pitchFamily="18" charset="0"/>
                <a:cs typeface="Times New Roman" panose="02020603050405020304" pitchFamily="18" charset="0"/>
              </a:rPr>
              <a:t>Муаммоларни муҳокама қилинг, аниқ сўзларга эришинг, муаммолар рўйхатини қисқартиринг</a:t>
            </a:r>
          </a:p>
        </p:txBody>
      </p:sp>
      <p:sp>
        <p:nvSpPr>
          <p:cNvPr id="6" name="object 12">
            <a:extLst>
              <a:ext uri="{FF2B5EF4-FFF2-40B4-BE49-F238E27FC236}">
                <a16:creationId xmlns:a16="http://schemas.microsoft.com/office/drawing/2014/main" id="{F370F187-C4C4-5164-E353-76AACAF863DF}"/>
              </a:ext>
            </a:extLst>
          </p:cNvPr>
          <p:cNvSpPr/>
          <p:nvPr/>
        </p:nvSpPr>
        <p:spPr>
          <a:xfrm>
            <a:off x="2939107" y="2398042"/>
            <a:ext cx="5760073" cy="1224280"/>
          </a:xfrm>
          <a:custGeom>
            <a:avLst/>
            <a:gdLst/>
            <a:ahLst/>
            <a:cxnLst/>
            <a:rect l="l" t="t" r="r" b="b"/>
            <a:pathLst>
              <a:path w="4104640" h="1224279">
                <a:moveTo>
                  <a:pt x="3900424" y="0"/>
                </a:moveTo>
                <a:lnTo>
                  <a:pt x="204088" y="0"/>
                </a:lnTo>
                <a:lnTo>
                  <a:pt x="157274" y="5386"/>
                </a:lnTo>
                <a:lnTo>
                  <a:pt x="114309" y="20733"/>
                </a:lnTo>
                <a:lnTo>
                  <a:pt x="76416" y="44816"/>
                </a:lnTo>
                <a:lnTo>
                  <a:pt x="44816" y="76416"/>
                </a:lnTo>
                <a:lnTo>
                  <a:pt x="20733" y="114309"/>
                </a:lnTo>
                <a:lnTo>
                  <a:pt x="5386" y="157274"/>
                </a:lnTo>
                <a:lnTo>
                  <a:pt x="0" y="204089"/>
                </a:lnTo>
                <a:lnTo>
                  <a:pt x="0" y="1020064"/>
                </a:lnTo>
                <a:lnTo>
                  <a:pt x="5386" y="1066878"/>
                </a:lnTo>
                <a:lnTo>
                  <a:pt x="20733" y="1109843"/>
                </a:lnTo>
                <a:lnTo>
                  <a:pt x="44816" y="1147736"/>
                </a:lnTo>
                <a:lnTo>
                  <a:pt x="76416" y="1179336"/>
                </a:lnTo>
                <a:lnTo>
                  <a:pt x="114309" y="1203419"/>
                </a:lnTo>
                <a:lnTo>
                  <a:pt x="157274" y="1218766"/>
                </a:lnTo>
                <a:lnTo>
                  <a:pt x="204088" y="1224153"/>
                </a:lnTo>
                <a:lnTo>
                  <a:pt x="3900424" y="1224153"/>
                </a:lnTo>
                <a:lnTo>
                  <a:pt x="3947198" y="1218766"/>
                </a:lnTo>
                <a:lnTo>
                  <a:pt x="3990148" y="1203419"/>
                </a:lnTo>
                <a:lnTo>
                  <a:pt x="4028043" y="1179336"/>
                </a:lnTo>
                <a:lnTo>
                  <a:pt x="4059656" y="1147736"/>
                </a:lnTo>
                <a:lnTo>
                  <a:pt x="4083757" y="1109843"/>
                </a:lnTo>
                <a:lnTo>
                  <a:pt x="4099119" y="1066878"/>
                </a:lnTo>
                <a:lnTo>
                  <a:pt x="4104512" y="1020064"/>
                </a:lnTo>
                <a:lnTo>
                  <a:pt x="4104512" y="204089"/>
                </a:lnTo>
                <a:lnTo>
                  <a:pt x="4099119" y="157274"/>
                </a:lnTo>
                <a:lnTo>
                  <a:pt x="4083757" y="114309"/>
                </a:lnTo>
                <a:lnTo>
                  <a:pt x="4059656" y="76416"/>
                </a:lnTo>
                <a:lnTo>
                  <a:pt x="4028043" y="44816"/>
                </a:lnTo>
                <a:lnTo>
                  <a:pt x="3990148" y="20733"/>
                </a:lnTo>
                <a:lnTo>
                  <a:pt x="3947198" y="5386"/>
                </a:lnTo>
                <a:lnTo>
                  <a:pt x="3900424" y="0"/>
                </a:lnTo>
                <a:close/>
              </a:path>
            </a:pathLst>
          </a:custGeom>
        </p:spPr>
        <p:style>
          <a:lnRef idx="1">
            <a:schemeClr val="dk1"/>
          </a:lnRef>
          <a:fillRef idx="2">
            <a:schemeClr val="dk1"/>
          </a:fillRef>
          <a:effectRef idx="1">
            <a:schemeClr val="dk1"/>
          </a:effectRef>
          <a:fontRef idx="minor">
            <a:schemeClr val="dk1"/>
          </a:fontRef>
        </p:style>
        <p:txBody>
          <a:bodyPr wrap="square" lIns="0" tIns="0" rIns="0" bIns="0" rtlCol="0"/>
          <a:lstStyle/>
          <a:p>
            <a:endParaRPr/>
          </a:p>
        </p:txBody>
      </p:sp>
      <p:sp>
        <p:nvSpPr>
          <p:cNvPr id="7" name="object 13">
            <a:extLst>
              <a:ext uri="{FF2B5EF4-FFF2-40B4-BE49-F238E27FC236}">
                <a16:creationId xmlns:a16="http://schemas.microsoft.com/office/drawing/2014/main" id="{A864BF76-7471-7D15-5F59-411773D9815A}"/>
              </a:ext>
            </a:extLst>
          </p:cNvPr>
          <p:cNvSpPr/>
          <p:nvPr/>
        </p:nvSpPr>
        <p:spPr>
          <a:xfrm>
            <a:off x="2939107" y="2398042"/>
            <a:ext cx="5760073" cy="1224280"/>
          </a:xfrm>
          <a:custGeom>
            <a:avLst/>
            <a:gdLst/>
            <a:ahLst/>
            <a:cxnLst/>
            <a:rect l="l" t="t" r="r" b="b"/>
            <a:pathLst>
              <a:path w="4104640" h="1224279">
                <a:moveTo>
                  <a:pt x="0" y="204089"/>
                </a:moveTo>
                <a:lnTo>
                  <a:pt x="5386" y="157274"/>
                </a:lnTo>
                <a:lnTo>
                  <a:pt x="20733" y="114309"/>
                </a:lnTo>
                <a:lnTo>
                  <a:pt x="44816" y="76416"/>
                </a:lnTo>
                <a:lnTo>
                  <a:pt x="76416" y="44816"/>
                </a:lnTo>
                <a:lnTo>
                  <a:pt x="114309" y="20733"/>
                </a:lnTo>
                <a:lnTo>
                  <a:pt x="157274" y="5386"/>
                </a:lnTo>
                <a:lnTo>
                  <a:pt x="204088" y="0"/>
                </a:lnTo>
                <a:lnTo>
                  <a:pt x="3900424" y="0"/>
                </a:lnTo>
                <a:lnTo>
                  <a:pt x="3947198" y="5386"/>
                </a:lnTo>
                <a:lnTo>
                  <a:pt x="3990148" y="20733"/>
                </a:lnTo>
                <a:lnTo>
                  <a:pt x="4028043" y="44816"/>
                </a:lnTo>
                <a:lnTo>
                  <a:pt x="4059656" y="76416"/>
                </a:lnTo>
                <a:lnTo>
                  <a:pt x="4083757" y="114309"/>
                </a:lnTo>
                <a:lnTo>
                  <a:pt x="4099119" y="157274"/>
                </a:lnTo>
                <a:lnTo>
                  <a:pt x="4104512" y="204089"/>
                </a:lnTo>
                <a:lnTo>
                  <a:pt x="4104512" y="1020064"/>
                </a:lnTo>
                <a:lnTo>
                  <a:pt x="4099119" y="1066878"/>
                </a:lnTo>
                <a:lnTo>
                  <a:pt x="4083757" y="1109843"/>
                </a:lnTo>
                <a:lnTo>
                  <a:pt x="4059656" y="1147736"/>
                </a:lnTo>
                <a:lnTo>
                  <a:pt x="4028043" y="1179336"/>
                </a:lnTo>
                <a:lnTo>
                  <a:pt x="3990148" y="1203419"/>
                </a:lnTo>
                <a:lnTo>
                  <a:pt x="3947198" y="1218766"/>
                </a:lnTo>
                <a:lnTo>
                  <a:pt x="3900424" y="1224153"/>
                </a:lnTo>
                <a:lnTo>
                  <a:pt x="204088" y="1224153"/>
                </a:lnTo>
                <a:lnTo>
                  <a:pt x="157274" y="1218766"/>
                </a:lnTo>
                <a:lnTo>
                  <a:pt x="114309" y="1203419"/>
                </a:lnTo>
                <a:lnTo>
                  <a:pt x="76416" y="1179336"/>
                </a:lnTo>
                <a:lnTo>
                  <a:pt x="44816" y="1147736"/>
                </a:lnTo>
                <a:lnTo>
                  <a:pt x="20733" y="1109843"/>
                </a:lnTo>
                <a:lnTo>
                  <a:pt x="5386" y="1066878"/>
                </a:lnTo>
                <a:lnTo>
                  <a:pt x="0" y="1020064"/>
                </a:lnTo>
                <a:lnTo>
                  <a:pt x="0" y="204089"/>
                </a:lnTo>
                <a:close/>
              </a:path>
            </a:pathLst>
          </a:custGeom>
          <a:ln/>
        </p:spPr>
        <p:style>
          <a:lnRef idx="2">
            <a:schemeClr val="accent1"/>
          </a:lnRef>
          <a:fillRef idx="1003">
            <a:schemeClr val="dk2"/>
          </a:fillRef>
          <a:effectRef idx="0">
            <a:schemeClr val="accent1"/>
          </a:effectRef>
          <a:fontRef idx="minor">
            <a:schemeClr val="dk1"/>
          </a:fontRef>
        </p:style>
        <p:txBody>
          <a:bodyPr wrap="square" lIns="0" tIns="0" rIns="0" bIns="0" rtlCol="0" anchor="ctr"/>
          <a:lstStyle/>
          <a:p>
            <a:pPr algn="ctr"/>
            <a:endParaRPr lang="uz-Cyrl-UZ" sz="2000" b="1" spc="-15" dirty="0">
              <a:solidFill>
                <a:schemeClr val="bg1"/>
              </a:solidFill>
              <a:latin typeface="Times New Roman" panose="02020603050405020304" pitchFamily="18" charset="0"/>
              <a:cs typeface="Times New Roman" panose="02020603050405020304" pitchFamily="18" charset="0"/>
            </a:endParaRPr>
          </a:p>
          <a:p>
            <a:pPr algn="ctr"/>
            <a:r>
              <a:rPr lang="uz-Cyrl-UZ" sz="2000" b="1" spc="-15" dirty="0">
                <a:solidFill>
                  <a:schemeClr val="bg1"/>
                </a:solidFill>
                <a:latin typeface="Times New Roman" panose="02020603050405020304" pitchFamily="18" charset="0"/>
                <a:cs typeface="Times New Roman" panose="02020603050405020304" pitchFamily="18" charset="0"/>
              </a:rPr>
              <a:t>Муаммоларнинг аҳамияти ва рейтингини баҳолашни ўтказинг</a:t>
            </a:r>
          </a:p>
        </p:txBody>
      </p:sp>
      <p:sp>
        <p:nvSpPr>
          <p:cNvPr id="8" name="object 15">
            <a:extLst>
              <a:ext uri="{FF2B5EF4-FFF2-40B4-BE49-F238E27FC236}">
                <a16:creationId xmlns:a16="http://schemas.microsoft.com/office/drawing/2014/main" id="{9FCB938A-9A90-6B65-E3DF-C0F0A2C31AB1}"/>
              </a:ext>
            </a:extLst>
          </p:cNvPr>
          <p:cNvSpPr/>
          <p:nvPr/>
        </p:nvSpPr>
        <p:spPr>
          <a:xfrm>
            <a:off x="3816489" y="1817779"/>
            <a:ext cx="5536832" cy="1058357"/>
          </a:xfrm>
          <a:custGeom>
            <a:avLst/>
            <a:gdLst/>
            <a:ahLst/>
            <a:cxnLst/>
            <a:rect l="l" t="t" r="r" b="b"/>
            <a:pathLst>
              <a:path w="4104640" h="1224280">
                <a:moveTo>
                  <a:pt x="3900423" y="0"/>
                </a:moveTo>
                <a:lnTo>
                  <a:pt x="203962" y="0"/>
                </a:lnTo>
                <a:lnTo>
                  <a:pt x="157194" y="5393"/>
                </a:lnTo>
                <a:lnTo>
                  <a:pt x="114262" y="20755"/>
                </a:lnTo>
                <a:lnTo>
                  <a:pt x="76392" y="44856"/>
                </a:lnTo>
                <a:lnTo>
                  <a:pt x="44806" y="76469"/>
                </a:lnTo>
                <a:lnTo>
                  <a:pt x="20730" y="114364"/>
                </a:lnTo>
                <a:lnTo>
                  <a:pt x="5386" y="157314"/>
                </a:lnTo>
                <a:lnTo>
                  <a:pt x="0" y="204088"/>
                </a:lnTo>
                <a:lnTo>
                  <a:pt x="0" y="1020190"/>
                </a:lnTo>
                <a:lnTo>
                  <a:pt x="5386" y="1066958"/>
                </a:lnTo>
                <a:lnTo>
                  <a:pt x="20730" y="1109890"/>
                </a:lnTo>
                <a:lnTo>
                  <a:pt x="44806" y="1147760"/>
                </a:lnTo>
                <a:lnTo>
                  <a:pt x="76392" y="1179346"/>
                </a:lnTo>
                <a:lnTo>
                  <a:pt x="114262" y="1203422"/>
                </a:lnTo>
                <a:lnTo>
                  <a:pt x="157194" y="1218766"/>
                </a:lnTo>
                <a:lnTo>
                  <a:pt x="203962" y="1224152"/>
                </a:lnTo>
                <a:lnTo>
                  <a:pt x="3900423" y="1224152"/>
                </a:lnTo>
                <a:lnTo>
                  <a:pt x="3947198" y="1218766"/>
                </a:lnTo>
                <a:lnTo>
                  <a:pt x="3990148" y="1203422"/>
                </a:lnTo>
                <a:lnTo>
                  <a:pt x="4028043" y="1179346"/>
                </a:lnTo>
                <a:lnTo>
                  <a:pt x="4059656" y="1147760"/>
                </a:lnTo>
                <a:lnTo>
                  <a:pt x="4083757" y="1109890"/>
                </a:lnTo>
                <a:lnTo>
                  <a:pt x="4099119" y="1066958"/>
                </a:lnTo>
                <a:lnTo>
                  <a:pt x="4104513" y="1020190"/>
                </a:lnTo>
                <a:lnTo>
                  <a:pt x="4104513" y="204088"/>
                </a:lnTo>
                <a:lnTo>
                  <a:pt x="4099119" y="157314"/>
                </a:lnTo>
                <a:lnTo>
                  <a:pt x="4083757" y="114364"/>
                </a:lnTo>
                <a:lnTo>
                  <a:pt x="4059656" y="76469"/>
                </a:lnTo>
                <a:lnTo>
                  <a:pt x="4028043" y="44856"/>
                </a:lnTo>
                <a:lnTo>
                  <a:pt x="3990148" y="20755"/>
                </a:lnTo>
                <a:lnTo>
                  <a:pt x="3947198" y="5393"/>
                </a:lnTo>
                <a:lnTo>
                  <a:pt x="3900423" y="0"/>
                </a:lnTo>
                <a:close/>
              </a:path>
            </a:pathLst>
          </a:custGeom>
          <a:ln/>
        </p:spPr>
        <p:style>
          <a:lnRef idx="2">
            <a:schemeClr val="accent1"/>
          </a:lnRef>
          <a:fillRef idx="1003">
            <a:schemeClr val="dk2"/>
          </a:fillRef>
          <a:effectRef idx="0">
            <a:schemeClr val="accent1"/>
          </a:effectRef>
          <a:fontRef idx="minor">
            <a:schemeClr val="dk1"/>
          </a:fontRef>
        </p:style>
        <p:txBody>
          <a:bodyPr wrap="square" lIns="0" tIns="0" rIns="0" bIns="0" rtlCol="0" anchor="ctr"/>
          <a:lstStyle/>
          <a:p>
            <a:pPr algn="ctr"/>
            <a:r>
              <a:rPr lang="uz-Cyrl-UZ" sz="2000" b="1" spc="-15" dirty="0">
                <a:solidFill>
                  <a:schemeClr val="bg1"/>
                </a:solidFill>
                <a:latin typeface="Times New Roman" panose="02020603050405020304" pitchFamily="18" charset="0"/>
                <a:cs typeface="Times New Roman" panose="02020603050405020304" pitchFamily="18" charset="0"/>
              </a:rPr>
              <a:t>Муаммоли ҳудуднинг диаграммасини тузинг</a:t>
            </a:r>
          </a:p>
        </p:txBody>
      </p:sp>
      <p:sp>
        <p:nvSpPr>
          <p:cNvPr id="9" name="object 18">
            <a:extLst>
              <a:ext uri="{FF2B5EF4-FFF2-40B4-BE49-F238E27FC236}">
                <a16:creationId xmlns:a16="http://schemas.microsoft.com/office/drawing/2014/main" id="{18856980-398D-56E8-CC05-9DF6F0187968}"/>
              </a:ext>
            </a:extLst>
          </p:cNvPr>
          <p:cNvSpPr/>
          <p:nvPr/>
        </p:nvSpPr>
        <p:spPr>
          <a:xfrm>
            <a:off x="8835567" y="2876136"/>
            <a:ext cx="3255727" cy="1613559"/>
          </a:xfrm>
          <a:custGeom>
            <a:avLst/>
            <a:gdLst/>
            <a:ahLst/>
            <a:cxnLst/>
            <a:rect l="l" t="t" r="r" b="b"/>
            <a:pathLst>
              <a:path w="2304415" h="2232659">
                <a:moveTo>
                  <a:pt x="1932177" y="0"/>
                </a:moveTo>
                <a:lnTo>
                  <a:pt x="371982" y="0"/>
                </a:lnTo>
                <a:lnTo>
                  <a:pt x="325313" y="2897"/>
                </a:lnTo>
                <a:lnTo>
                  <a:pt x="280376" y="11357"/>
                </a:lnTo>
                <a:lnTo>
                  <a:pt x="237519" y="25033"/>
                </a:lnTo>
                <a:lnTo>
                  <a:pt x="197091" y="43574"/>
                </a:lnTo>
                <a:lnTo>
                  <a:pt x="159441" y="66634"/>
                </a:lnTo>
                <a:lnTo>
                  <a:pt x="124916" y="93864"/>
                </a:lnTo>
                <a:lnTo>
                  <a:pt x="93864" y="124916"/>
                </a:lnTo>
                <a:lnTo>
                  <a:pt x="66634" y="159441"/>
                </a:lnTo>
                <a:lnTo>
                  <a:pt x="43574" y="197091"/>
                </a:lnTo>
                <a:lnTo>
                  <a:pt x="25033" y="237519"/>
                </a:lnTo>
                <a:lnTo>
                  <a:pt x="11357" y="280376"/>
                </a:lnTo>
                <a:lnTo>
                  <a:pt x="2897" y="325313"/>
                </a:lnTo>
                <a:lnTo>
                  <a:pt x="0" y="371982"/>
                </a:lnTo>
                <a:lnTo>
                  <a:pt x="0" y="1860181"/>
                </a:lnTo>
                <a:lnTo>
                  <a:pt x="2897" y="1906850"/>
                </a:lnTo>
                <a:lnTo>
                  <a:pt x="11357" y="1951788"/>
                </a:lnTo>
                <a:lnTo>
                  <a:pt x="25033" y="1994649"/>
                </a:lnTo>
                <a:lnTo>
                  <a:pt x="43574" y="2035082"/>
                </a:lnTo>
                <a:lnTo>
                  <a:pt x="66634" y="2072740"/>
                </a:lnTo>
                <a:lnTo>
                  <a:pt x="93864" y="2107273"/>
                </a:lnTo>
                <a:lnTo>
                  <a:pt x="124916" y="2138333"/>
                </a:lnTo>
                <a:lnTo>
                  <a:pt x="159441" y="2165571"/>
                </a:lnTo>
                <a:lnTo>
                  <a:pt x="197091" y="2188639"/>
                </a:lnTo>
                <a:lnTo>
                  <a:pt x="237519" y="2207188"/>
                </a:lnTo>
                <a:lnTo>
                  <a:pt x="280376" y="2220868"/>
                </a:lnTo>
                <a:lnTo>
                  <a:pt x="325313" y="2229333"/>
                </a:lnTo>
                <a:lnTo>
                  <a:pt x="371982" y="2232232"/>
                </a:lnTo>
                <a:lnTo>
                  <a:pt x="1932177" y="2232232"/>
                </a:lnTo>
                <a:lnTo>
                  <a:pt x="1978849" y="2229333"/>
                </a:lnTo>
                <a:lnTo>
                  <a:pt x="2023793" y="2220868"/>
                </a:lnTo>
                <a:lnTo>
                  <a:pt x="2066658" y="2207188"/>
                </a:lnTo>
                <a:lnTo>
                  <a:pt x="2107097" y="2188639"/>
                </a:lnTo>
                <a:lnTo>
                  <a:pt x="2144761" y="2165571"/>
                </a:lnTo>
                <a:lnTo>
                  <a:pt x="2179301" y="2138333"/>
                </a:lnTo>
                <a:lnTo>
                  <a:pt x="2210367" y="2107273"/>
                </a:lnTo>
                <a:lnTo>
                  <a:pt x="2237611" y="2072740"/>
                </a:lnTo>
                <a:lnTo>
                  <a:pt x="2260684" y="2035082"/>
                </a:lnTo>
                <a:lnTo>
                  <a:pt x="2279237" y="1994649"/>
                </a:lnTo>
                <a:lnTo>
                  <a:pt x="2292921" y="1951788"/>
                </a:lnTo>
                <a:lnTo>
                  <a:pt x="2301388" y="1906850"/>
                </a:lnTo>
                <a:lnTo>
                  <a:pt x="2304287" y="1860181"/>
                </a:lnTo>
                <a:lnTo>
                  <a:pt x="2304287" y="371982"/>
                </a:lnTo>
                <a:lnTo>
                  <a:pt x="2301388" y="325313"/>
                </a:lnTo>
                <a:lnTo>
                  <a:pt x="2292921" y="280376"/>
                </a:lnTo>
                <a:lnTo>
                  <a:pt x="2279237" y="237519"/>
                </a:lnTo>
                <a:lnTo>
                  <a:pt x="2260684" y="197091"/>
                </a:lnTo>
                <a:lnTo>
                  <a:pt x="2237611" y="159441"/>
                </a:lnTo>
                <a:lnTo>
                  <a:pt x="2210367" y="124916"/>
                </a:lnTo>
                <a:lnTo>
                  <a:pt x="2179301" y="93864"/>
                </a:lnTo>
                <a:lnTo>
                  <a:pt x="2144761" y="66634"/>
                </a:lnTo>
                <a:lnTo>
                  <a:pt x="2107097" y="43574"/>
                </a:lnTo>
                <a:lnTo>
                  <a:pt x="2066658" y="25033"/>
                </a:lnTo>
                <a:lnTo>
                  <a:pt x="2023793" y="11357"/>
                </a:lnTo>
                <a:lnTo>
                  <a:pt x="1978849" y="2897"/>
                </a:lnTo>
                <a:lnTo>
                  <a:pt x="1932177" y="0"/>
                </a:lnTo>
                <a:close/>
              </a:path>
            </a:pathLst>
          </a:custGeom>
          <a:solidFill>
            <a:srgbClr val="CC6600"/>
          </a:solidFill>
        </p:spPr>
        <p:txBody>
          <a:bodyPr wrap="square" lIns="0" tIns="0" rIns="0" bIns="0" rtlCol="0"/>
          <a:lstStyle/>
          <a:p>
            <a:endParaRPr/>
          </a:p>
        </p:txBody>
      </p:sp>
      <p:sp>
        <p:nvSpPr>
          <p:cNvPr id="10" name="object 20">
            <a:extLst>
              <a:ext uri="{FF2B5EF4-FFF2-40B4-BE49-F238E27FC236}">
                <a16:creationId xmlns:a16="http://schemas.microsoft.com/office/drawing/2014/main" id="{598A9462-3CE5-37C7-37CC-156A9892D58B}"/>
              </a:ext>
            </a:extLst>
          </p:cNvPr>
          <p:cNvSpPr txBox="1"/>
          <p:nvPr/>
        </p:nvSpPr>
        <p:spPr>
          <a:xfrm>
            <a:off x="8949509" y="2876136"/>
            <a:ext cx="3141785" cy="1563890"/>
          </a:xfrm>
          <a:prstGeom prst="rect">
            <a:avLst/>
          </a:prstGeom>
        </p:spPr>
        <p:txBody>
          <a:bodyPr vert="horz" wrap="square" lIns="0" tIns="12065" rIns="0" bIns="0" rtlCol="0">
            <a:spAutoFit/>
          </a:bodyPr>
          <a:lstStyle/>
          <a:p>
            <a:pPr marL="1270" algn="ctr">
              <a:lnSpc>
                <a:spcPct val="100000"/>
              </a:lnSpc>
              <a:spcBef>
                <a:spcPts val="95"/>
              </a:spcBef>
            </a:pPr>
            <a:r>
              <a:rPr lang="uz-Cyrl-UZ" sz="2000" b="1" spc="-15" dirty="0">
                <a:solidFill>
                  <a:srgbClr val="FFFFFF"/>
                </a:solidFill>
                <a:latin typeface="Times New Roman" panose="02020603050405020304" pitchFamily="18" charset="0"/>
                <a:cs typeface="Times New Roman" panose="02020603050405020304" pitchFamily="18" charset="0"/>
              </a:rPr>
              <a:t>НАТИЖА: </a:t>
            </a:r>
          </a:p>
          <a:p>
            <a:pPr marL="1270" algn="ctr">
              <a:lnSpc>
                <a:spcPct val="100000"/>
              </a:lnSpc>
              <a:spcBef>
                <a:spcPts val="95"/>
              </a:spcBef>
            </a:pPr>
            <a:r>
              <a:rPr lang="uz-Cyrl-UZ" sz="2000" b="1" spc="-15" dirty="0">
                <a:solidFill>
                  <a:srgbClr val="FFFFFF"/>
                </a:solidFill>
                <a:latin typeface="Times New Roman" panose="02020603050405020304" pitchFamily="18" charset="0"/>
                <a:cs typeface="Times New Roman" panose="02020603050405020304" pitchFamily="18" charset="0"/>
              </a:rPr>
              <a:t>ички чекловлар ва уларнинг устуворликларини аниқ тушуниш</a:t>
            </a:r>
          </a:p>
        </p:txBody>
      </p:sp>
      <p:sp>
        <p:nvSpPr>
          <p:cNvPr id="11" name="Заголовок 1">
            <a:extLst>
              <a:ext uri="{FF2B5EF4-FFF2-40B4-BE49-F238E27FC236}">
                <a16:creationId xmlns:a16="http://schemas.microsoft.com/office/drawing/2014/main" id="{F35A02FB-AA7B-94A3-7063-A0158E792D26}"/>
              </a:ext>
            </a:extLst>
          </p:cNvPr>
          <p:cNvSpPr txBox="1">
            <a:spLocks/>
          </p:cNvSpPr>
          <p:nvPr/>
        </p:nvSpPr>
        <p:spPr>
          <a:xfrm>
            <a:off x="471862" y="157441"/>
            <a:ext cx="7250962" cy="1136472"/>
          </a:xfrm>
          <a:prstGeom prst="rect">
            <a:avLst/>
          </a:prstGeom>
          <a:solidFill>
            <a:schemeClr val="bg1">
              <a:lumMod val="75000"/>
            </a:schemeClr>
          </a:solidFill>
          <a:effectLst>
            <a:outerShdw blurRad="50800" dist="38100" dir="2700000" algn="tl" rotWithShape="0">
              <a:prstClr val="black">
                <a:alpha val="40000"/>
              </a:prstClr>
            </a:outerShdw>
          </a:effectLst>
          <a:scene3d>
            <a:camera prst="orthographicFront"/>
            <a:lightRig rig="threePt" dir="t"/>
          </a:scene3d>
          <a:sp3d>
            <a:bevelT/>
          </a:sp3d>
        </p:spPr>
        <p:txBody>
          <a:bodyPr vert="horz" lIns="0" tIns="0" rIns="0" bIns="0" rtlCol="0" anchor="ctr">
            <a:normAutofit/>
          </a:bodyPr>
          <a:lstStyle>
            <a:lvl1pPr algn="l" defTabSz="914400" rtl="0" eaLnBrk="1" latinLnBrk="0" hangingPunct="1">
              <a:lnSpc>
                <a:spcPct val="90000"/>
              </a:lnSpc>
              <a:spcBef>
                <a:spcPct val="0"/>
              </a:spcBef>
              <a:buNone/>
              <a:defRPr sz="2000" b="1" i="0" kern="1200">
                <a:solidFill>
                  <a:srgbClr val="800000"/>
                </a:solidFill>
                <a:latin typeface="Arial"/>
                <a:ea typeface="+mj-ea"/>
                <a:cs typeface="Arial"/>
              </a:defRPr>
            </a:lvl1pPr>
          </a:lstStyle>
          <a:p>
            <a:pPr algn="ctr"/>
            <a:r>
              <a:rPr lang="uz-Cyrl-UZ" sz="3200" dirty="0">
                <a:solidFill>
                  <a:srgbClr val="0B375A"/>
                </a:solidFill>
                <a:latin typeface="Times New Roman" panose="02020603050405020304" pitchFamily="18" charset="0"/>
                <a:cs typeface="Times New Roman" panose="02020603050405020304" pitchFamily="18" charset="0"/>
              </a:rPr>
              <a:t>Ички чекловларни қандай таҳлил қилиш керак?</a:t>
            </a:r>
          </a:p>
        </p:txBody>
      </p:sp>
    </p:spTree>
    <p:extLst>
      <p:ext uri="{BB962C8B-B14F-4D97-AF65-F5344CB8AC3E}">
        <p14:creationId xmlns:p14="http://schemas.microsoft.com/office/powerpoint/2010/main" val="16837617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1000"/>
                                        <p:tgtEl>
                                          <p:spTgt spid="2"/>
                                        </p:tgtEl>
                                      </p:cBhvr>
                                    </p:animEffect>
                                    <p:anim calcmode="lin" valueType="num">
                                      <p:cBhvr>
                                        <p:cTn id="12" dur="1000" fill="hold"/>
                                        <p:tgtEl>
                                          <p:spTgt spid="2"/>
                                        </p:tgtEl>
                                        <p:attrNameLst>
                                          <p:attrName>ppt_x</p:attrName>
                                        </p:attrNameLst>
                                      </p:cBhvr>
                                      <p:tavLst>
                                        <p:tav tm="0">
                                          <p:val>
                                            <p:strVal val="#ppt_x"/>
                                          </p:val>
                                        </p:tav>
                                        <p:tav tm="100000">
                                          <p:val>
                                            <p:strVal val="#ppt_x"/>
                                          </p:val>
                                        </p:tav>
                                      </p:tavLst>
                                    </p:anim>
                                    <p:anim calcmode="lin" valueType="num">
                                      <p:cBhvr>
                                        <p:cTn id="13"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fade">
                                      <p:cBhvr>
                                        <p:cTn id="18" dur="1000"/>
                                        <p:tgtEl>
                                          <p:spTgt spid="3"/>
                                        </p:tgtEl>
                                      </p:cBhvr>
                                    </p:animEffect>
                                    <p:anim calcmode="lin" valueType="num">
                                      <p:cBhvr>
                                        <p:cTn id="19" dur="1000" fill="hold"/>
                                        <p:tgtEl>
                                          <p:spTgt spid="3"/>
                                        </p:tgtEl>
                                        <p:attrNameLst>
                                          <p:attrName>ppt_x</p:attrName>
                                        </p:attrNameLst>
                                      </p:cBhvr>
                                      <p:tavLst>
                                        <p:tav tm="0">
                                          <p:val>
                                            <p:strVal val="#ppt_x"/>
                                          </p:val>
                                        </p:tav>
                                        <p:tav tm="100000">
                                          <p:val>
                                            <p:strVal val="#ppt_x"/>
                                          </p:val>
                                        </p:tav>
                                      </p:tavLst>
                                    </p:anim>
                                    <p:anim calcmode="lin" valueType="num">
                                      <p:cBhvr>
                                        <p:cTn id="20"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1000"/>
                                        <p:tgtEl>
                                          <p:spTgt spid="4"/>
                                        </p:tgtEl>
                                      </p:cBhvr>
                                    </p:animEffect>
                                    <p:anim calcmode="lin" valueType="num">
                                      <p:cBhvr>
                                        <p:cTn id="26" dur="1000" fill="hold"/>
                                        <p:tgtEl>
                                          <p:spTgt spid="4"/>
                                        </p:tgtEl>
                                        <p:attrNameLst>
                                          <p:attrName>ppt_x</p:attrName>
                                        </p:attrNameLst>
                                      </p:cBhvr>
                                      <p:tavLst>
                                        <p:tav tm="0">
                                          <p:val>
                                            <p:strVal val="#ppt_x"/>
                                          </p:val>
                                        </p:tav>
                                        <p:tav tm="100000">
                                          <p:val>
                                            <p:strVal val="#ppt_x"/>
                                          </p:val>
                                        </p:tav>
                                      </p:tavLst>
                                    </p:anim>
                                    <p:anim calcmode="lin" valueType="num">
                                      <p:cBhvr>
                                        <p:cTn id="27"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1000"/>
                                        <p:tgtEl>
                                          <p:spTgt spid="6"/>
                                        </p:tgtEl>
                                      </p:cBhvr>
                                    </p:animEffect>
                                    <p:anim calcmode="lin" valueType="num">
                                      <p:cBhvr>
                                        <p:cTn id="33" dur="1000" fill="hold"/>
                                        <p:tgtEl>
                                          <p:spTgt spid="6"/>
                                        </p:tgtEl>
                                        <p:attrNameLst>
                                          <p:attrName>ppt_x</p:attrName>
                                        </p:attrNameLst>
                                      </p:cBhvr>
                                      <p:tavLst>
                                        <p:tav tm="0">
                                          <p:val>
                                            <p:strVal val="#ppt_x"/>
                                          </p:val>
                                        </p:tav>
                                        <p:tav tm="100000">
                                          <p:val>
                                            <p:strVal val="#ppt_x"/>
                                          </p:val>
                                        </p:tav>
                                      </p:tavLst>
                                    </p:anim>
                                    <p:anim calcmode="lin" valueType="num">
                                      <p:cBhvr>
                                        <p:cTn id="3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42" presetClass="entr" presetSubtype="0" fill="hold" grpId="0" nodeType="click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fade">
                                      <p:cBhvr>
                                        <p:cTn id="39" dur="1000"/>
                                        <p:tgtEl>
                                          <p:spTgt spid="8"/>
                                        </p:tgtEl>
                                      </p:cBhvr>
                                    </p:animEffect>
                                    <p:anim calcmode="lin" valueType="num">
                                      <p:cBhvr>
                                        <p:cTn id="40" dur="1000" fill="hold"/>
                                        <p:tgtEl>
                                          <p:spTgt spid="8"/>
                                        </p:tgtEl>
                                        <p:attrNameLst>
                                          <p:attrName>ppt_x</p:attrName>
                                        </p:attrNameLst>
                                      </p:cBhvr>
                                      <p:tavLst>
                                        <p:tav tm="0">
                                          <p:val>
                                            <p:strVal val="#ppt_x"/>
                                          </p:val>
                                        </p:tav>
                                        <p:tav tm="100000">
                                          <p:val>
                                            <p:strVal val="#ppt_x"/>
                                          </p:val>
                                        </p:tav>
                                      </p:tavLst>
                                    </p:anim>
                                    <p:anim calcmode="lin" valueType="num">
                                      <p:cBhvr>
                                        <p:cTn id="41"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45" presetClass="entr" presetSubtype="0" fill="hold" grpId="0" nodeType="click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fade">
                                      <p:cBhvr>
                                        <p:cTn id="46" dur="2000"/>
                                        <p:tgtEl>
                                          <p:spTgt spid="9"/>
                                        </p:tgtEl>
                                      </p:cBhvr>
                                    </p:animEffect>
                                    <p:anim calcmode="lin" valueType="num">
                                      <p:cBhvr>
                                        <p:cTn id="47" dur="2000" fill="hold"/>
                                        <p:tgtEl>
                                          <p:spTgt spid="9"/>
                                        </p:tgtEl>
                                        <p:attrNameLst>
                                          <p:attrName>ppt_w</p:attrName>
                                        </p:attrNameLst>
                                      </p:cBhvr>
                                      <p:tavLst>
                                        <p:tav tm="0" fmla="#ppt_w*sin(2.5*pi*$)">
                                          <p:val>
                                            <p:fltVal val="0"/>
                                          </p:val>
                                        </p:tav>
                                        <p:tav tm="100000">
                                          <p:val>
                                            <p:fltVal val="1"/>
                                          </p:val>
                                        </p:tav>
                                      </p:tavLst>
                                    </p:anim>
                                    <p:anim calcmode="lin" valueType="num">
                                      <p:cBhvr>
                                        <p:cTn id="48" dur="2000" fill="hold"/>
                                        <p:tgtEl>
                                          <p:spTgt spid="9"/>
                                        </p:tgtEl>
                                        <p:attrNameLst>
                                          <p:attrName>ppt_h</p:attrName>
                                        </p:attrNameLst>
                                      </p:cBhvr>
                                      <p:tavLst>
                                        <p:tav tm="0">
                                          <p:val>
                                            <p:strVal val="#ppt_h"/>
                                          </p:val>
                                        </p:tav>
                                        <p:tav tm="100000">
                                          <p:val>
                                            <p:strVal val="#ppt_h"/>
                                          </p:val>
                                        </p:tav>
                                      </p:tavLst>
                                    </p:anim>
                                  </p:childTnLst>
                                </p:cTn>
                              </p:par>
                              <p:par>
                                <p:cTn id="49" presetID="45" presetClass="entr" presetSubtype="0" fill="hold" grpId="0" nodeType="withEffect">
                                  <p:stCondLst>
                                    <p:cond delay="0"/>
                                  </p:stCondLst>
                                  <p:childTnLst>
                                    <p:set>
                                      <p:cBhvr>
                                        <p:cTn id="50" dur="1" fill="hold">
                                          <p:stCondLst>
                                            <p:cond delay="0"/>
                                          </p:stCondLst>
                                        </p:cTn>
                                        <p:tgtEl>
                                          <p:spTgt spid="10"/>
                                        </p:tgtEl>
                                        <p:attrNameLst>
                                          <p:attrName>style.visibility</p:attrName>
                                        </p:attrNameLst>
                                      </p:cBhvr>
                                      <p:to>
                                        <p:strVal val="visible"/>
                                      </p:to>
                                    </p:set>
                                    <p:animEffect transition="in" filter="fade">
                                      <p:cBhvr>
                                        <p:cTn id="51" dur="2000"/>
                                        <p:tgtEl>
                                          <p:spTgt spid="10"/>
                                        </p:tgtEl>
                                      </p:cBhvr>
                                    </p:animEffect>
                                    <p:anim calcmode="lin" valueType="num">
                                      <p:cBhvr>
                                        <p:cTn id="52" dur="2000" fill="hold"/>
                                        <p:tgtEl>
                                          <p:spTgt spid="10"/>
                                        </p:tgtEl>
                                        <p:attrNameLst>
                                          <p:attrName>ppt_w</p:attrName>
                                        </p:attrNameLst>
                                      </p:cBhvr>
                                      <p:tavLst>
                                        <p:tav tm="0" fmla="#ppt_w*sin(2.5*pi*$)">
                                          <p:val>
                                            <p:fltVal val="0"/>
                                          </p:val>
                                        </p:tav>
                                        <p:tav tm="100000">
                                          <p:val>
                                            <p:fltVal val="1"/>
                                          </p:val>
                                        </p:tav>
                                      </p:tavLst>
                                    </p:anim>
                                    <p:anim calcmode="lin" valueType="num">
                                      <p:cBhvr>
                                        <p:cTn id="53" dur="2000" fill="hold"/>
                                        <p:tgtEl>
                                          <p:spTgt spid="1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6" grpId="0" animBg="1"/>
      <p:bldP spid="8" grpId="0" animBg="1"/>
      <p:bldP spid="9" grpId="0" animBg="1"/>
      <p:bldP spid="10" grpId="0"/>
      <p:bldP spid="11" grpId="0" animBg="1"/>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3">
            <a:extLst>
              <a:ext uri="{FF2B5EF4-FFF2-40B4-BE49-F238E27FC236}">
                <a16:creationId xmlns:a16="http://schemas.microsoft.com/office/drawing/2014/main" id="{06F76233-B78B-0175-EA39-333873798C16}"/>
              </a:ext>
            </a:extLst>
          </p:cNvPr>
          <p:cNvSpPr/>
          <p:nvPr/>
        </p:nvSpPr>
        <p:spPr>
          <a:xfrm>
            <a:off x="434607" y="1712572"/>
            <a:ext cx="2982072" cy="4422100"/>
          </a:xfrm>
          <a:custGeom>
            <a:avLst/>
            <a:gdLst/>
            <a:ahLst/>
            <a:cxnLst/>
            <a:rect l="l" t="t" r="r" b="b"/>
            <a:pathLst>
              <a:path w="2304415" h="3816985">
                <a:moveTo>
                  <a:pt x="0" y="384047"/>
                </a:moveTo>
                <a:lnTo>
                  <a:pt x="2992" y="335876"/>
                </a:lnTo>
                <a:lnTo>
                  <a:pt x="11729" y="289489"/>
                </a:lnTo>
                <a:lnTo>
                  <a:pt x="25850" y="245248"/>
                </a:lnTo>
                <a:lnTo>
                  <a:pt x="44997" y="203511"/>
                </a:lnTo>
                <a:lnTo>
                  <a:pt x="68808" y="164639"/>
                </a:lnTo>
                <a:lnTo>
                  <a:pt x="96925" y="128991"/>
                </a:lnTo>
                <a:lnTo>
                  <a:pt x="128986" y="96929"/>
                </a:lnTo>
                <a:lnTo>
                  <a:pt x="164633" y="68812"/>
                </a:lnTo>
                <a:lnTo>
                  <a:pt x="203505" y="44999"/>
                </a:lnTo>
                <a:lnTo>
                  <a:pt x="245242" y="25852"/>
                </a:lnTo>
                <a:lnTo>
                  <a:pt x="289485" y="11730"/>
                </a:lnTo>
                <a:lnTo>
                  <a:pt x="335874" y="2992"/>
                </a:lnTo>
                <a:lnTo>
                  <a:pt x="384048" y="0"/>
                </a:lnTo>
                <a:lnTo>
                  <a:pt x="1920189" y="0"/>
                </a:lnTo>
                <a:lnTo>
                  <a:pt x="1968360" y="2992"/>
                </a:lnTo>
                <a:lnTo>
                  <a:pt x="2014747" y="11730"/>
                </a:lnTo>
                <a:lnTo>
                  <a:pt x="2058989" y="25852"/>
                </a:lnTo>
                <a:lnTo>
                  <a:pt x="2100725" y="44999"/>
                </a:lnTo>
                <a:lnTo>
                  <a:pt x="2139598" y="68812"/>
                </a:lnTo>
                <a:lnTo>
                  <a:pt x="2175245" y="96929"/>
                </a:lnTo>
                <a:lnTo>
                  <a:pt x="2207307" y="128991"/>
                </a:lnTo>
                <a:lnTo>
                  <a:pt x="2235424" y="164639"/>
                </a:lnTo>
                <a:lnTo>
                  <a:pt x="2259237" y="203511"/>
                </a:lnTo>
                <a:lnTo>
                  <a:pt x="2278384" y="245248"/>
                </a:lnTo>
                <a:lnTo>
                  <a:pt x="2292507" y="289489"/>
                </a:lnTo>
                <a:lnTo>
                  <a:pt x="2301244" y="335876"/>
                </a:lnTo>
                <a:lnTo>
                  <a:pt x="2304237" y="384047"/>
                </a:lnTo>
                <a:lnTo>
                  <a:pt x="2304237" y="3432429"/>
                </a:lnTo>
                <a:lnTo>
                  <a:pt x="2301244" y="3480594"/>
                </a:lnTo>
                <a:lnTo>
                  <a:pt x="2292507" y="3526976"/>
                </a:lnTo>
                <a:lnTo>
                  <a:pt x="2278384" y="3571213"/>
                </a:lnTo>
                <a:lnTo>
                  <a:pt x="2259237" y="3612945"/>
                </a:lnTo>
                <a:lnTo>
                  <a:pt x="2235424" y="3651814"/>
                </a:lnTo>
                <a:lnTo>
                  <a:pt x="2207307" y="3687457"/>
                </a:lnTo>
                <a:lnTo>
                  <a:pt x="2175245" y="3719517"/>
                </a:lnTo>
                <a:lnTo>
                  <a:pt x="2139598" y="3747632"/>
                </a:lnTo>
                <a:lnTo>
                  <a:pt x="2100725" y="3771442"/>
                </a:lnTo>
                <a:lnTo>
                  <a:pt x="2058989" y="3790588"/>
                </a:lnTo>
                <a:lnTo>
                  <a:pt x="2014747" y="3804709"/>
                </a:lnTo>
                <a:lnTo>
                  <a:pt x="1968360" y="3813446"/>
                </a:lnTo>
                <a:lnTo>
                  <a:pt x="1920189" y="3816438"/>
                </a:lnTo>
                <a:lnTo>
                  <a:pt x="384048" y="3816438"/>
                </a:lnTo>
                <a:lnTo>
                  <a:pt x="335874" y="3813446"/>
                </a:lnTo>
                <a:lnTo>
                  <a:pt x="289485" y="3804709"/>
                </a:lnTo>
                <a:lnTo>
                  <a:pt x="245242" y="3790588"/>
                </a:lnTo>
                <a:lnTo>
                  <a:pt x="203505" y="3771442"/>
                </a:lnTo>
                <a:lnTo>
                  <a:pt x="164633" y="3747632"/>
                </a:lnTo>
                <a:lnTo>
                  <a:pt x="128986" y="3719517"/>
                </a:lnTo>
                <a:lnTo>
                  <a:pt x="96925" y="3687457"/>
                </a:lnTo>
                <a:lnTo>
                  <a:pt x="68808" y="3651814"/>
                </a:lnTo>
                <a:lnTo>
                  <a:pt x="44997" y="3612945"/>
                </a:lnTo>
                <a:lnTo>
                  <a:pt x="25850" y="3571213"/>
                </a:lnTo>
                <a:lnTo>
                  <a:pt x="11729" y="3526976"/>
                </a:lnTo>
                <a:lnTo>
                  <a:pt x="2992" y="3480594"/>
                </a:lnTo>
                <a:lnTo>
                  <a:pt x="0" y="3432429"/>
                </a:lnTo>
                <a:lnTo>
                  <a:pt x="0" y="384047"/>
                </a:lnTo>
                <a:close/>
              </a:path>
            </a:pathLst>
          </a:custGeom>
          <a:ln w="9525">
            <a:solidFill>
              <a:srgbClr val="002060"/>
            </a:solidFill>
          </a:ln>
        </p:spPr>
        <p:txBody>
          <a:bodyPr wrap="square" lIns="0" tIns="0" rIns="0" bIns="0" rtlCol="0"/>
          <a:lstStyle/>
          <a:p>
            <a:pPr algn="ctr"/>
            <a:endParaRPr lang="ru-RU" sz="2800" b="1" spc="-5" dirty="0">
              <a:solidFill>
                <a:srgbClr val="002060"/>
              </a:solidFill>
              <a:latin typeface="Times New Roman" panose="02020603050405020304" pitchFamily="18" charset="0"/>
              <a:cs typeface="Times New Roman" panose="02020603050405020304" pitchFamily="18" charset="0"/>
            </a:endParaRPr>
          </a:p>
          <a:p>
            <a:pPr algn="ctr"/>
            <a:endParaRPr lang="ru-RU" sz="2800" b="1" spc="-5" dirty="0">
              <a:solidFill>
                <a:srgbClr val="002060"/>
              </a:solidFill>
              <a:latin typeface="Times New Roman" panose="02020603050405020304" pitchFamily="18" charset="0"/>
              <a:cs typeface="Times New Roman" panose="02020603050405020304" pitchFamily="18" charset="0"/>
            </a:endParaRPr>
          </a:p>
          <a:p>
            <a:pPr algn="ctr"/>
            <a:endParaRPr lang="en-US" sz="3600" b="1" spc="-5" dirty="0">
              <a:solidFill>
                <a:srgbClr val="002060"/>
              </a:solidFill>
              <a:latin typeface="Times New Roman" panose="02020603050405020304" pitchFamily="18" charset="0"/>
              <a:cs typeface="Times New Roman" panose="02020603050405020304" pitchFamily="18" charset="0"/>
            </a:endParaRPr>
          </a:p>
          <a:p>
            <a:pPr algn="ctr"/>
            <a:endParaRPr lang="en-US" sz="3600" b="1" spc="-5" dirty="0">
              <a:solidFill>
                <a:srgbClr val="002060"/>
              </a:solidFill>
              <a:latin typeface="Times New Roman" panose="02020603050405020304" pitchFamily="18" charset="0"/>
              <a:cs typeface="Times New Roman" panose="02020603050405020304" pitchFamily="18" charset="0"/>
            </a:endParaRPr>
          </a:p>
          <a:p>
            <a:pPr algn="ctr"/>
            <a:r>
              <a:rPr lang="ru-RU" sz="3600" b="1" spc="-5" dirty="0">
                <a:solidFill>
                  <a:srgbClr val="002060"/>
                </a:solidFill>
                <a:latin typeface="Times New Roman" panose="02020603050405020304" pitchFamily="18" charset="0"/>
                <a:cs typeface="Times New Roman" panose="02020603050405020304" pitchFamily="18" charset="0"/>
              </a:rPr>
              <a:t>5 та</a:t>
            </a:r>
            <a:r>
              <a:rPr lang="ru-RU" sz="3600" b="1" spc="-70" dirty="0">
                <a:solidFill>
                  <a:srgbClr val="002060"/>
                </a:solidFill>
                <a:latin typeface="Times New Roman" panose="02020603050405020304" pitchFamily="18" charset="0"/>
                <a:cs typeface="Times New Roman" panose="02020603050405020304" pitchFamily="18" charset="0"/>
              </a:rPr>
              <a:t> </a:t>
            </a:r>
            <a:r>
              <a:rPr lang="ru-RU" sz="3600" b="1" spc="-10" dirty="0">
                <a:solidFill>
                  <a:srgbClr val="002060"/>
                </a:solidFill>
                <a:latin typeface="Times New Roman" panose="02020603050405020304" pitchFamily="18" charset="0"/>
                <a:cs typeface="Times New Roman" panose="02020603050405020304" pitchFamily="18" charset="0"/>
              </a:rPr>
              <a:t>НЕГА?</a:t>
            </a:r>
            <a:endParaRPr lang="ru-RU" sz="3600" dirty="0">
              <a:solidFill>
                <a:srgbClr val="002060"/>
              </a:solidFill>
              <a:latin typeface="Times New Roman" panose="02020603050405020304" pitchFamily="18" charset="0"/>
              <a:cs typeface="Times New Roman" panose="02020603050405020304" pitchFamily="18" charset="0"/>
            </a:endParaRPr>
          </a:p>
        </p:txBody>
      </p:sp>
      <p:sp>
        <p:nvSpPr>
          <p:cNvPr id="3" name="object 6">
            <a:extLst>
              <a:ext uri="{FF2B5EF4-FFF2-40B4-BE49-F238E27FC236}">
                <a16:creationId xmlns:a16="http://schemas.microsoft.com/office/drawing/2014/main" id="{A6DB6B04-9DA6-6934-0175-B532CC70F252}"/>
              </a:ext>
            </a:extLst>
          </p:cNvPr>
          <p:cNvSpPr/>
          <p:nvPr/>
        </p:nvSpPr>
        <p:spPr>
          <a:xfrm>
            <a:off x="3261467" y="1167706"/>
            <a:ext cx="7319676" cy="1000877"/>
          </a:xfrm>
          <a:custGeom>
            <a:avLst/>
            <a:gdLst/>
            <a:ahLst/>
            <a:cxnLst/>
            <a:rect l="l" t="t" r="r" b="b"/>
            <a:pathLst>
              <a:path w="5688965" h="792480">
                <a:moveTo>
                  <a:pt x="5556631" y="0"/>
                </a:moveTo>
                <a:lnTo>
                  <a:pt x="132080" y="0"/>
                </a:lnTo>
                <a:lnTo>
                  <a:pt x="90350" y="6738"/>
                </a:lnTo>
                <a:lnTo>
                  <a:pt x="54095" y="25497"/>
                </a:lnTo>
                <a:lnTo>
                  <a:pt x="25497" y="54095"/>
                </a:lnTo>
                <a:lnTo>
                  <a:pt x="6738" y="90350"/>
                </a:lnTo>
                <a:lnTo>
                  <a:pt x="0" y="132080"/>
                </a:lnTo>
                <a:lnTo>
                  <a:pt x="0" y="660146"/>
                </a:lnTo>
                <a:lnTo>
                  <a:pt x="6738" y="701861"/>
                </a:lnTo>
                <a:lnTo>
                  <a:pt x="25497" y="738085"/>
                </a:lnTo>
                <a:lnTo>
                  <a:pt x="54095" y="766646"/>
                </a:lnTo>
                <a:lnTo>
                  <a:pt x="90350" y="785374"/>
                </a:lnTo>
                <a:lnTo>
                  <a:pt x="132080" y="792099"/>
                </a:lnTo>
                <a:lnTo>
                  <a:pt x="5556631" y="792099"/>
                </a:lnTo>
                <a:lnTo>
                  <a:pt x="5598360" y="785374"/>
                </a:lnTo>
                <a:lnTo>
                  <a:pt x="5634615" y="766646"/>
                </a:lnTo>
                <a:lnTo>
                  <a:pt x="5663213" y="738085"/>
                </a:lnTo>
                <a:lnTo>
                  <a:pt x="5681972" y="701861"/>
                </a:lnTo>
                <a:lnTo>
                  <a:pt x="5688710" y="660146"/>
                </a:lnTo>
                <a:lnTo>
                  <a:pt x="5688710" y="132080"/>
                </a:lnTo>
                <a:lnTo>
                  <a:pt x="5681972" y="90350"/>
                </a:lnTo>
                <a:lnTo>
                  <a:pt x="5663213" y="54095"/>
                </a:lnTo>
                <a:lnTo>
                  <a:pt x="5634615" y="25497"/>
                </a:lnTo>
                <a:lnTo>
                  <a:pt x="5598360" y="6738"/>
                </a:lnTo>
                <a:lnTo>
                  <a:pt x="5556631" y="0"/>
                </a:lnTo>
                <a:close/>
              </a:path>
            </a:pathLst>
          </a:custGeom>
        </p:spPr>
        <p:style>
          <a:lnRef idx="1">
            <a:schemeClr val="accent6"/>
          </a:lnRef>
          <a:fillRef idx="2">
            <a:schemeClr val="accent6"/>
          </a:fillRef>
          <a:effectRef idx="1">
            <a:schemeClr val="accent6"/>
          </a:effectRef>
          <a:fontRef idx="minor">
            <a:schemeClr val="dk1"/>
          </a:fontRef>
        </p:style>
        <p:txBody>
          <a:bodyPr wrap="square" lIns="0" tIns="0" rIns="0" bIns="0" rtlCol="0" anchor="ctr"/>
          <a:lstStyle/>
          <a:p>
            <a:pPr algn="ctr"/>
            <a:r>
              <a:rPr lang="uz-Cyrl-UZ" sz="2400" dirty="0">
                <a:latin typeface="Times New Roman" panose="02020603050405020304" pitchFamily="18" charset="0"/>
                <a:cs typeface="Times New Roman" panose="02020603050405020304" pitchFamily="18" charset="0"/>
              </a:rPr>
              <a:t>БИЗ МИЖОЗЛАРИМИЗ ҲАҚИДА КЎП НАРСА БИЛМАЙМИЗ</a:t>
            </a:r>
          </a:p>
        </p:txBody>
      </p:sp>
      <p:sp>
        <p:nvSpPr>
          <p:cNvPr id="4" name="object 8">
            <a:extLst>
              <a:ext uri="{FF2B5EF4-FFF2-40B4-BE49-F238E27FC236}">
                <a16:creationId xmlns:a16="http://schemas.microsoft.com/office/drawing/2014/main" id="{355B9014-FA83-4511-106E-DD004B1515D9}"/>
              </a:ext>
            </a:extLst>
          </p:cNvPr>
          <p:cNvSpPr/>
          <p:nvPr/>
        </p:nvSpPr>
        <p:spPr>
          <a:xfrm>
            <a:off x="3261467" y="2289230"/>
            <a:ext cx="7319676" cy="1000877"/>
          </a:xfrm>
          <a:custGeom>
            <a:avLst/>
            <a:gdLst/>
            <a:ahLst/>
            <a:cxnLst/>
            <a:rect l="l" t="t" r="r" b="b"/>
            <a:pathLst>
              <a:path w="5688965" h="792479">
                <a:moveTo>
                  <a:pt x="5556631" y="0"/>
                </a:moveTo>
                <a:lnTo>
                  <a:pt x="132080" y="0"/>
                </a:lnTo>
                <a:lnTo>
                  <a:pt x="90350" y="6725"/>
                </a:lnTo>
                <a:lnTo>
                  <a:pt x="54095" y="25460"/>
                </a:lnTo>
                <a:lnTo>
                  <a:pt x="25497" y="54041"/>
                </a:lnTo>
                <a:lnTo>
                  <a:pt x="6738" y="90302"/>
                </a:lnTo>
                <a:lnTo>
                  <a:pt x="0" y="132079"/>
                </a:lnTo>
                <a:lnTo>
                  <a:pt x="0" y="660019"/>
                </a:lnTo>
                <a:lnTo>
                  <a:pt x="6738" y="701796"/>
                </a:lnTo>
                <a:lnTo>
                  <a:pt x="25497" y="738057"/>
                </a:lnTo>
                <a:lnTo>
                  <a:pt x="54095" y="766638"/>
                </a:lnTo>
                <a:lnTo>
                  <a:pt x="90350" y="785373"/>
                </a:lnTo>
                <a:lnTo>
                  <a:pt x="132080" y="792099"/>
                </a:lnTo>
                <a:lnTo>
                  <a:pt x="5556631" y="792099"/>
                </a:lnTo>
                <a:lnTo>
                  <a:pt x="5598360" y="785373"/>
                </a:lnTo>
                <a:lnTo>
                  <a:pt x="5634615" y="766638"/>
                </a:lnTo>
                <a:lnTo>
                  <a:pt x="5663213" y="738057"/>
                </a:lnTo>
                <a:lnTo>
                  <a:pt x="5681972" y="701796"/>
                </a:lnTo>
                <a:lnTo>
                  <a:pt x="5688710" y="660019"/>
                </a:lnTo>
                <a:lnTo>
                  <a:pt x="5688710" y="132079"/>
                </a:lnTo>
                <a:lnTo>
                  <a:pt x="5681972" y="90302"/>
                </a:lnTo>
                <a:lnTo>
                  <a:pt x="5663213" y="54041"/>
                </a:lnTo>
                <a:lnTo>
                  <a:pt x="5634615" y="25460"/>
                </a:lnTo>
                <a:lnTo>
                  <a:pt x="5598360" y="6725"/>
                </a:lnTo>
                <a:lnTo>
                  <a:pt x="5556631" y="0"/>
                </a:lnTo>
                <a:close/>
              </a:path>
            </a:pathLst>
          </a:custGeom>
        </p:spPr>
        <p:style>
          <a:lnRef idx="1">
            <a:schemeClr val="accent6"/>
          </a:lnRef>
          <a:fillRef idx="2">
            <a:schemeClr val="accent6"/>
          </a:fillRef>
          <a:effectRef idx="1">
            <a:schemeClr val="accent6"/>
          </a:effectRef>
          <a:fontRef idx="minor">
            <a:schemeClr val="dk1"/>
          </a:fontRef>
        </p:style>
        <p:txBody>
          <a:bodyPr wrap="square" lIns="0" tIns="0" rIns="0" bIns="0" rtlCol="0" anchor="ctr"/>
          <a:lstStyle/>
          <a:p>
            <a:pPr algn="ctr"/>
            <a:r>
              <a:rPr lang="uz-Cyrl-UZ" sz="2400" spc="-5" dirty="0">
                <a:latin typeface="Times New Roman" panose="02020603050405020304" pitchFamily="18" charset="0"/>
                <a:cs typeface="Times New Roman" panose="02020603050405020304" pitchFamily="18" charset="0"/>
              </a:rPr>
              <a:t>РАҚОБАТЧИЛАРДАН ЎЗИГА ХОС УСТУНЛИКЛАРИМИЗ ЙЎҚ</a:t>
            </a:r>
            <a:endParaRPr lang="uz-Cyrl-UZ" sz="2400" dirty="0">
              <a:latin typeface="Times New Roman" panose="02020603050405020304" pitchFamily="18" charset="0"/>
              <a:cs typeface="Times New Roman" panose="02020603050405020304" pitchFamily="18" charset="0"/>
            </a:endParaRPr>
          </a:p>
        </p:txBody>
      </p:sp>
      <p:sp>
        <p:nvSpPr>
          <p:cNvPr id="5" name="object 11">
            <a:extLst>
              <a:ext uri="{FF2B5EF4-FFF2-40B4-BE49-F238E27FC236}">
                <a16:creationId xmlns:a16="http://schemas.microsoft.com/office/drawing/2014/main" id="{32E9788B-2679-DAD0-51AB-237E766F465E}"/>
              </a:ext>
            </a:extLst>
          </p:cNvPr>
          <p:cNvSpPr/>
          <p:nvPr/>
        </p:nvSpPr>
        <p:spPr>
          <a:xfrm>
            <a:off x="3261467" y="3410754"/>
            <a:ext cx="7319676" cy="988277"/>
          </a:xfrm>
          <a:custGeom>
            <a:avLst/>
            <a:gdLst/>
            <a:ahLst/>
            <a:cxnLst/>
            <a:rect l="l" t="t" r="r" b="b"/>
            <a:pathLst>
              <a:path w="5688965" h="792479">
                <a:moveTo>
                  <a:pt x="5556631" y="0"/>
                </a:moveTo>
                <a:lnTo>
                  <a:pt x="132080" y="0"/>
                </a:lnTo>
                <a:lnTo>
                  <a:pt x="90350" y="6724"/>
                </a:lnTo>
                <a:lnTo>
                  <a:pt x="54095" y="25452"/>
                </a:lnTo>
                <a:lnTo>
                  <a:pt x="25497" y="54013"/>
                </a:lnTo>
                <a:lnTo>
                  <a:pt x="6738" y="90237"/>
                </a:lnTo>
                <a:lnTo>
                  <a:pt x="0" y="131952"/>
                </a:lnTo>
                <a:lnTo>
                  <a:pt x="0" y="660018"/>
                </a:lnTo>
                <a:lnTo>
                  <a:pt x="6738" y="701796"/>
                </a:lnTo>
                <a:lnTo>
                  <a:pt x="25497" y="738057"/>
                </a:lnTo>
                <a:lnTo>
                  <a:pt x="54095" y="766638"/>
                </a:lnTo>
                <a:lnTo>
                  <a:pt x="90350" y="785373"/>
                </a:lnTo>
                <a:lnTo>
                  <a:pt x="132080" y="792098"/>
                </a:lnTo>
                <a:lnTo>
                  <a:pt x="5556631" y="792098"/>
                </a:lnTo>
                <a:lnTo>
                  <a:pt x="5598360" y="785373"/>
                </a:lnTo>
                <a:lnTo>
                  <a:pt x="5634615" y="766638"/>
                </a:lnTo>
                <a:lnTo>
                  <a:pt x="5663213" y="738057"/>
                </a:lnTo>
                <a:lnTo>
                  <a:pt x="5681972" y="701796"/>
                </a:lnTo>
                <a:lnTo>
                  <a:pt x="5688710" y="660018"/>
                </a:lnTo>
                <a:lnTo>
                  <a:pt x="5688710" y="131952"/>
                </a:lnTo>
                <a:lnTo>
                  <a:pt x="5681972" y="90237"/>
                </a:lnTo>
                <a:lnTo>
                  <a:pt x="5663213" y="54013"/>
                </a:lnTo>
                <a:lnTo>
                  <a:pt x="5634615" y="25452"/>
                </a:lnTo>
                <a:lnTo>
                  <a:pt x="5598360" y="6724"/>
                </a:lnTo>
                <a:lnTo>
                  <a:pt x="5556631" y="0"/>
                </a:lnTo>
                <a:close/>
              </a:path>
            </a:pathLst>
          </a:custGeom>
        </p:spPr>
        <p:style>
          <a:lnRef idx="1">
            <a:schemeClr val="accent6"/>
          </a:lnRef>
          <a:fillRef idx="2">
            <a:schemeClr val="accent6"/>
          </a:fillRef>
          <a:effectRef idx="1">
            <a:schemeClr val="accent6"/>
          </a:effectRef>
          <a:fontRef idx="minor">
            <a:schemeClr val="dk1"/>
          </a:fontRef>
        </p:style>
        <p:txBody>
          <a:bodyPr wrap="square" lIns="0" tIns="0" rIns="0" bIns="0" rtlCol="0" anchor="ctr"/>
          <a:lstStyle/>
          <a:p>
            <a:pPr algn="ctr"/>
            <a:r>
              <a:rPr lang="uz-Cyrl-UZ" sz="2400" dirty="0">
                <a:latin typeface="Times New Roman" panose="02020603050405020304" pitchFamily="18" charset="0"/>
                <a:cs typeface="Times New Roman" panose="02020603050405020304" pitchFamily="18" charset="0"/>
              </a:rPr>
              <a:t>БИЗДА ЖАРАЁНЛАР ЁМОН ТАШКИЛ ЭТИЛГАН ...</a:t>
            </a:r>
          </a:p>
        </p:txBody>
      </p:sp>
      <p:sp>
        <p:nvSpPr>
          <p:cNvPr id="6" name="object 14">
            <a:extLst>
              <a:ext uri="{FF2B5EF4-FFF2-40B4-BE49-F238E27FC236}">
                <a16:creationId xmlns:a16="http://schemas.microsoft.com/office/drawing/2014/main" id="{90162CFC-1D20-2816-A878-825BE1DE5086}"/>
              </a:ext>
            </a:extLst>
          </p:cNvPr>
          <p:cNvSpPr/>
          <p:nvPr/>
        </p:nvSpPr>
        <p:spPr>
          <a:xfrm>
            <a:off x="3261467" y="4519678"/>
            <a:ext cx="6187333" cy="976972"/>
          </a:xfrm>
          <a:custGeom>
            <a:avLst/>
            <a:gdLst/>
            <a:ahLst/>
            <a:cxnLst/>
            <a:rect l="l" t="t" r="r" b="b"/>
            <a:pathLst>
              <a:path w="5688965" h="792479">
                <a:moveTo>
                  <a:pt x="5556631" y="0"/>
                </a:moveTo>
                <a:lnTo>
                  <a:pt x="132080" y="0"/>
                </a:lnTo>
                <a:lnTo>
                  <a:pt x="90350" y="6724"/>
                </a:lnTo>
                <a:lnTo>
                  <a:pt x="54095" y="25452"/>
                </a:lnTo>
                <a:lnTo>
                  <a:pt x="25497" y="54013"/>
                </a:lnTo>
                <a:lnTo>
                  <a:pt x="6738" y="90237"/>
                </a:lnTo>
                <a:lnTo>
                  <a:pt x="0" y="131952"/>
                </a:lnTo>
                <a:lnTo>
                  <a:pt x="0" y="660018"/>
                </a:lnTo>
                <a:lnTo>
                  <a:pt x="6738" y="701748"/>
                </a:lnTo>
                <a:lnTo>
                  <a:pt x="25497" y="738003"/>
                </a:lnTo>
                <a:lnTo>
                  <a:pt x="54095" y="766601"/>
                </a:lnTo>
                <a:lnTo>
                  <a:pt x="90350" y="785360"/>
                </a:lnTo>
                <a:lnTo>
                  <a:pt x="132080" y="792098"/>
                </a:lnTo>
                <a:lnTo>
                  <a:pt x="5556631" y="792098"/>
                </a:lnTo>
                <a:lnTo>
                  <a:pt x="5598360" y="785360"/>
                </a:lnTo>
                <a:lnTo>
                  <a:pt x="5634615" y="766601"/>
                </a:lnTo>
                <a:lnTo>
                  <a:pt x="5663213" y="738003"/>
                </a:lnTo>
                <a:lnTo>
                  <a:pt x="5681972" y="701748"/>
                </a:lnTo>
                <a:lnTo>
                  <a:pt x="5688710" y="660018"/>
                </a:lnTo>
                <a:lnTo>
                  <a:pt x="5688710" y="131952"/>
                </a:lnTo>
                <a:lnTo>
                  <a:pt x="5681972" y="90237"/>
                </a:lnTo>
                <a:lnTo>
                  <a:pt x="5663213" y="54013"/>
                </a:lnTo>
                <a:lnTo>
                  <a:pt x="5634615" y="25452"/>
                </a:lnTo>
                <a:lnTo>
                  <a:pt x="5598360" y="6724"/>
                </a:lnTo>
                <a:lnTo>
                  <a:pt x="5556631" y="0"/>
                </a:lnTo>
                <a:close/>
              </a:path>
            </a:pathLst>
          </a:custGeom>
        </p:spPr>
        <p:style>
          <a:lnRef idx="1">
            <a:schemeClr val="accent6"/>
          </a:lnRef>
          <a:fillRef idx="2">
            <a:schemeClr val="accent6"/>
          </a:fillRef>
          <a:effectRef idx="1">
            <a:schemeClr val="accent6"/>
          </a:effectRef>
          <a:fontRef idx="minor">
            <a:schemeClr val="dk1"/>
          </a:fontRef>
        </p:style>
        <p:txBody>
          <a:bodyPr wrap="square" lIns="0" tIns="0" rIns="0" bIns="0" rtlCol="0" anchor="ctr"/>
          <a:lstStyle/>
          <a:p>
            <a:pPr algn="ctr"/>
            <a:r>
              <a:rPr lang="uz-Cyrl-UZ" sz="2200" dirty="0">
                <a:latin typeface="Times New Roman" panose="02020603050405020304" pitchFamily="18" charset="0"/>
                <a:cs typeface="Times New Roman" panose="02020603050405020304" pitchFamily="18" charset="0"/>
              </a:rPr>
              <a:t>БИЗДА ТАШКИЛИЙ ТУЗИЛМАДА АНИҚ БЕЛГИЛАНГАН МАСЪУЛИЯТ СОҲАЛАРИ ЙЎҚ</a:t>
            </a:r>
          </a:p>
        </p:txBody>
      </p:sp>
      <p:sp>
        <p:nvSpPr>
          <p:cNvPr id="7" name="object 16">
            <a:extLst>
              <a:ext uri="{FF2B5EF4-FFF2-40B4-BE49-F238E27FC236}">
                <a16:creationId xmlns:a16="http://schemas.microsoft.com/office/drawing/2014/main" id="{3D5149B1-EA9A-F901-4E9E-39E5B9D323B8}"/>
              </a:ext>
            </a:extLst>
          </p:cNvPr>
          <p:cNvSpPr/>
          <p:nvPr/>
        </p:nvSpPr>
        <p:spPr>
          <a:xfrm>
            <a:off x="3261467" y="5617297"/>
            <a:ext cx="6187333" cy="976972"/>
          </a:xfrm>
          <a:custGeom>
            <a:avLst/>
            <a:gdLst/>
            <a:ahLst/>
            <a:cxnLst/>
            <a:rect l="l" t="t" r="r" b="b"/>
            <a:pathLst>
              <a:path w="5688965" h="792479">
                <a:moveTo>
                  <a:pt x="5556631" y="0"/>
                </a:moveTo>
                <a:lnTo>
                  <a:pt x="132080" y="0"/>
                </a:lnTo>
                <a:lnTo>
                  <a:pt x="90350" y="6724"/>
                </a:lnTo>
                <a:lnTo>
                  <a:pt x="54095" y="25452"/>
                </a:lnTo>
                <a:lnTo>
                  <a:pt x="25497" y="54013"/>
                </a:lnTo>
                <a:lnTo>
                  <a:pt x="6738" y="90237"/>
                </a:lnTo>
                <a:lnTo>
                  <a:pt x="0" y="131953"/>
                </a:lnTo>
                <a:lnTo>
                  <a:pt x="0" y="660044"/>
                </a:lnTo>
                <a:lnTo>
                  <a:pt x="6738" y="701771"/>
                </a:lnTo>
                <a:lnTo>
                  <a:pt x="25497" y="738011"/>
                </a:lnTo>
                <a:lnTo>
                  <a:pt x="54095" y="766589"/>
                </a:lnTo>
                <a:lnTo>
                  <a:pt x="90350" y="785330"/>
                </a:lnTo>
                <a:lnTo>
                  <a:pt x="132080" y="792060"/>
                </a:lnTo>
                <a:lnTo>
                  <a:pt x="5556631" y="792060"/>
                </a:lnTo>
                <a:lnTo>
                  <a:pt x="5598360" y="785330"/>
                </a:lnTo>
                <a:lnTo>
                  <a:pt x="5634615" y="766589"/>
                </a:lnTo>
                <a:lnTo>
                  <a:pt x="5663213" y="738011"/>
                </a:lnTo>
                <a:lnTo>
                  <a:pt x="5681972" y="701771"/>
                </a:lnTo>
                <a:lnTo>
                  <a:pt x="5688710" y="660044"/>
                </a:lnTo>
                <a:lnTo>
                  <a:pt x="5688710" y="131953"/>
                </a:lnTo>
                <a:lnTo>
                  <a:pt x="5681972" y="90237"/>
                </a:lnTo>
                <a:lnTo>
                  <a:pt x="5663213" y="54013"/>
                </a:lnTo>
                <a:lnTo>
                  <a:pt x="5634615" y="25452"/>
                </a:lnTo>
                <a:lnTo>
                  <a:pt x="5598360" y="6724"/>
                </a:lnTo>
                <a:lnTo>
                  <a:pt x="5556631" y="0"/>
                </a:lnTo>
                <a:close/>
              </a:path>
            </a:pathLst>
          </a:custGeom>
        </p:spPr>
        <p:style>
          <a:lnRef idx="1">
            <a:schemeClr val="accent6"/>
          </a:lnRef>
          <a:fillRef idx="2">
            <a:schemeClr val="accent6"/>
          </a:fillRef>
          <a:effectRef idx="1">
            <a:schemeClr val="accent6"/>
          </a:effectRef>
          <a:fontRef idx="minor">
            <a:schemeClr val="dk1"/>
          </a:fontRef>
        </p:style>
        <p:txBody>
          <a:bodyPr wrap="square" lIns="0" tIns="0" rIns="0" bIns="0" rtlCol="0" anchor="ctr"/>
          <a:lstStyle/>
          <a:p>
            <a:pPr algn="ctr"/>
            <a:r>
              <a:rPr lang="uz-Cyrl-UZ" sz="2400" dirty="0">
                <a:latin typeface="Times New Roman" panose="02020603050405020304" pitchFamily="18" charset="0"/>
                <a:cs typeface="Times New Roman" panose="02020603050405020304" pitchFamily="18" charset="0"/>
              </a:rPr>
              <a:t>БИЗДА ХОДИМЛАРНИ ЎҚИТИШГА ТИЗИМЛИ ЁНДАШУВ ЙЎҚ</a:t>
            </a:r>
          </a:p>
        </p:txBody>
      </p:sp>
      <p:sp>
        <p:nvSpPr>
          <p:cNvPr id="8" name="Заголовок 1">
            <a:extLst>
              <a:ext uri="{FF2B5EF4-FFF2-40B4-BE49-F238E27FC236}">
                <a16:creationId xmlns:a16="http://schemas.microsoft.com/office/drawing/2014/main" id="{2E5CB90D-BFDB-B0BE-67D1-5ACD51863A0B}"/>
              </a:ext>
            </a:extLst>
          </p:cNvPr>
          <p:cNvSpPr txBox="1">
            <a:spLocks/>
          </p:cNvSpPr>
          <p:nvPr/>
        </p:nvSpPr>
        <p:spPr>
          <a:xfrm>
            <a:off x="429658" y="228602"/>
            <a:ext cx="11226188" cy="651295"/>
          </a:xfrm>
          <a:prstGeom prst="rect">
            <a:avLst/>
          </a:prstGeom>
          <a:solidFill>
            <a:schemeClr val="bg1">
              <a:lumMod val="75000"/>
            </a:schemeClr>
          </a:solidFill>
          <a:effectLst>
            <a:outerShdw blurRad="50800" dist="38100" dir="2700000" algn="tl" rotWithShape="0">
              <a:prstClr val="black">
                <a:alpha val="40000"/>
              </a:prstClr>
            </a:outerShdw>
          </a:effectLst>
          <a:scene3d>
            <a:camera prst="orthographicFront"/>
            <a:lightRig rig="threePt" dir="t"/>
          </a:scene3d>
          <a:sp3d>
            <a:bevelT/>
          </a:sp3d>
        </p:spPr>
        <p:txBody>
          <a:bodyPr vert="horz" lIns="0" tIns="0" rIns="0" bIns="0" rtlCol="0" anchor="ctr">
            <a:normAutofit fontScale="92500"/>
          </a:bodyPr>
          <a:lstStyle>
            <a:lvl1pPr algn="l" defTabSz="914400" rtl="0" eaLnBrk="1" latinLnBrk="0" hangingPunct="1">
              <a:lnSpc>
                <a:spcPct val="90000"/>
              </a:lnSpc>
              <a:spcBef>
                <a:spcPct val="0"/>
              </a:spcBef>
              <a:buNone/>
              <a:defRPr sz="2000" b="1" i="0" kern="1200">
                <a:solidFill>
                  <a:srgbClr val="800000"/>
                </a:solidFill>
                <a:latin typeface="Arial"/>
                <a:ea typeface="+mj-ea"/>
                <a:cs typeface="Arial"/>
              </a:defRPr>
            </a:lvl1pPr>
          </a:lstStyle>
          <a:p>
            <a:pPr algn="ctr"/>
            <a:r>
              <a:rPr lang="ru-RU" sz="3600" dirty="0">
                <a:solidFill>
                  <a:srgbClr val="0B375A"/>
                </a:solidFill>
                <a:latin typeface="Times New Roman" panose="02020603050405020304" pitchFamily="18" charset="0"/>
                <a:cs typeface="Times New Roman" panose="02020603050405020304" pitchFamily="18" charset="0"/>
              </a:rPr>
              <a:t>НИМА УЧУН БИЗДА ПАСТ САМАРАДОРЛИК БОР?</a:t>
            </a:r>
          </a:p>
        </p:txBody>
      </p:sp>
    </p:spTree>
    <p:extLst>
      <p:ext uri="{BB962C8B-B14F-4D97-AF65-F5344CB8AC3E}">
        <p14:creationId xmlns:p14="http://schemas.microsoft.com/office/powerpoint/2010/main" val="34448732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1000"/>
                                        <p:tgtEl>
                                          <p:spTgt spid="3"/>
                                        </p:tgtEl>
                                      </p:cBhvr>
                                    </p:animEffect>
                                    <p:anim calcmode="lin" valueType="num">
                                      <p:cBhvr>
                                        <p:cTn id="12" dur="1000" fill="hold"/>
                                        <p:tgtEl>
                                          <p:spTgt spid="3"/>
                                        </p:tgtEl>
                                        <p:attrNameLst>
                                          <p:attrName>ppt_x</p:attrName>
                                        </p:attrNameLst>
                                      </p:cBhvr>
                                      <p:tavLst>
                                        <p:tav tm="0">
                                          <p:val>
                                            <p:strVal val="#ppt_x"/>
                                          </p:val>
                                        </p:tav>
                                        <p:tav tm="100000">
                                          <p:val>
                                            <p:strVal val="#ppt_x"/>
                                          </p:val>
                                        </p:tav>
                                      </p:tavLst>
                                    </p:anim>
                                    <p:anim calcmode="lin" valueType="num">
                                      <p:cBhvr>
                                        <p:cTn id="13"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1000"/>
                                        <p:tgtEl>
                                          <p:spTgt spid="4"/>
                                        </p:tgtEl>
                                      </p:cBhvr>
                                    </p:animEffect>
                                    <p:anim calcmode="lin" valueType="num">
                                      <p:cBhvr>
                                        <p:cTn id="19" dur="1000" fill="hold"/>
                                        <p:tgtEl>
                                          <p:spTgt spid="4"/>
                                        </p:tgtEl>
                                        <p:attrNameLst>
                                          <p:attrName>ppt_x</p:attrName>
                                        </p:attrNameLst>
                                      </p:cBhvr>
                                      <p:tavLst>
                                        <p:tav tm="0">
                                          <p:val>
                                            <p:strVal val="#ppt_x"/>
                                          </p:val>
                                        </p:tav>
                                        <p:tav tm="100000">
                                          <p:val>
                                            <p:strVal val="#ppt_x"/>
                                          </p:val>
                                        </p:tav>
                                      </p:tavLst>
                                    </p:anim>
                                    <p:anim calcmode="lin" valueType="num">
                                      <p:cBhvr>
                                        <p:cTn id="20"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
                                          </p:val>
                                        </p:tav>
                                        <p:tav tm="100000">
                                          <p:val>
                                            <p:strVal val="#ppt_x"/>
                                          </p:val>
                                        </p:tav>
                                      </p:tavLst>
                                    </p:anim>
                                    <p:anim calcmode="lin" valueType="num">
                                      <p:cBhvr>
                                        <p:cTn id="27"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1000"/>
                                        <p:tgtEl>
                                          <p:spTgt spid="6"/>
                                        </p:tgtEl>
                                      </p:cBhvr>
                                    </p:animEffect>
                                    <p:anim calcmode="lin" valueType="num">
                                      <p:cBhvr>
                                        <p:cTn id="33" dur="1000" fill="hold"/>
                                        <p:tgtEl>
                                          <p:spTgt spid="6"/>
                                        </p:tgtEl>
                                        <p:attrNameLst>
                                          <p:attrName>ppt_x</p:attrName>
                                        </p:attrNameLst>
                                      </p:cBhvr>
                                      <p:tavLst>
                                        <p:tav tm="0">
                                          <p:val>
                                            <p:strVal val="#ppt_x"/>
                                          </p:val>
                                        </p:tav>
                                        <p:tav tm="100000">
                                          <p:val>
                                            <p:strVal val="#ppt_x"/>
                                          </p:val>
                                        </p:tav>
                                      </p:tavLst>
                                    </p:anim>
                                    <p:anim calcmode="lin" valueType="num">
                                      <p:cBhvr>
                                        <p:cTn id="3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42" presetClass="entr" presetSubtype="0" fill="hold" grpId="0" nodeType="clickEffect">
                                  <p:stCondLst>
                                    <p:cond delay="0"/>
                                  </p:stCondLst>
                                  <p:childTnLst>
                                    <p:set>
                                      <p:cBhvr>
                                        <p:cTn id="38" dur="1" fill="hold">
                                          <p:stCondLst>
                                            <p:cond delay="0"/>
                                          </p:stCondLst>
                                        </p:cTn>
                                        <p:tgtEl>
                                          <p:spTgt spid="7"/>
                                        </p:tgtEl>
                                        <p:attrNameLst>
                                          <p:attrName>style.visibility</p:attrName>
                                        </p:attrNameLst>
                                      </p:cBhvr>
                                      <p:to>
                                        <p:strVal val="visible"/>
                                      </p:to>
                                    </p:set>
                                    <p:animEffect transition="in" filter="fade">
                                      <p:cBhvr>
                                        <p:cTn id="39" dur="1000"/>
                                        <p:tgtEl>
                                          <p:spTgt spid="7"/>
                                        </p:tgtEl>
                                      </p:cBhvr>
                                    </p:animEffect>
                                    <p:anim calcmode="lin" valueType="num">
                                      <p:cBhvr>
                                        <p:cTn id="40" dur="1000" fill="hold"/>
                                        <p:tgtEl>
                                          <p:spTgt spid="7"/>
                                        </p:tgtEl>
                                        <p:attrNameLst>
                                          <p:attrName>ppt_x</p:attrName>
                                        </p:attrNameLst>
                                      </p:cBhvr>
                                      <p:tavLst>
                                        <p:tav tm="0">
                                          <p:val>
                                            <p:strVal val="#ppt_x"/>
                                          </p:val>
                                        </p:tav>
                                        <p:tav tm="100000">
                                          <p:val>
                                            <p:strVal val="#ppt_x"/>
                                          </p:val>
                                        </p:tav>
                                      </p:tavLst>
                                    </p:anim>
                                    <p:anim calcmode="lin" valueType="num">
                                      <p:cBhvr>
                                        <p:cTn id="41"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4">
            <a:extLst>
              <a:ext uri="{FF2B5EF4-FFF2-40B4-BE49-F238E27FC236}">
                <a16:creationId xmlns:a16="http://schemas.microsoft.com/office/drawing/2014/main" id="{233D7E83-6561-A068-6885-2BCF1654AC30}"/>
              </a:ext>
            </a:extLst>
          </p:cNvPr>
          <p:cNvSpPr/>
          <p:nvPr/>
        </p:nvSpPr>
        <p:spPr>
          <a:xfrm>
            <a:off x="605928" y="1488611"/>
            <a:ext cx="3984487" cy="2592705"/>
          </a:xfrm>
          <a:custGeom>
            <a:avLst/>
            <a:gdLst/>
            <a:ahLst/>
            <a:cxnLst/>
            <a:rect l="l" t="t" r="r" b="b"/>
            <a:pathLst>
              <a:path w="2304415" h="2592704">
                <a:moveTo>
                  <a:pt x="1920239" y="0"/>
                </a:moveTo>
                <a:lnTo>
                  <a:pt x="384047" y="0"/>
                </a:lnTo>
                <a:lnTo>
                  <a:pt x="335876" y="2992"/>
                </a:lnTo>
                <a:lnTo>
                  <a:pt x="289489" y="11730"/>
                </a:lnTo>
                <a:lnTo>
                  <a:pt x="245248" y="25852"/>
                </a:lnTo>
                <a:lnTo>
                  <a:pt x="203511" y="44999"/>
                </a:lnTo>
                <a:lnTo>
                  <a:pt x="164639" y="68812"/>
                </a:lnTo>
                <a:lnTo>
                  <a:pt x="128991" y="96929"/>
                </a:lnTo>
                <a:lnTo>
                  <a:pt x="96929" y="128991"/>
                </a:lnTo>
                <a:lnTo>
                  <a:pt x="68812" y="164639"/>
                </a:lnTo>
                <a:lnTo>
                  <a:pt x="44999" y="203511"/>
                </a:lnTo>
                <a:lnTo>
                  <a:pt x="25852" y="245248"/>
                </a:lnTo>
                <a:lnTo>
                  <a:pt x="11730" y="289489"/>
                </a:lnTo>
                <a:lnTo>
                  <a:pt x="2992" y="335876"/>
                </a:lnTo>
                <a:lnTo>
                  <a:pt x="0" y="384047"/>
                </a:lnTo>
                <a:lnTo>
                  <a:pt x="0" y="2208275"/>
                </a:lnTo>
                <a:lnTo>
                  <a:pt x="2992" y="2256447"/>
                </a:lnTo>
                <a:lnTo>
                  <a:pt x="11730" y="2302834"/>
                </a:lnTo>
                <a:lnTo>
                  <a:pt x="25852" y="2347075"/>
                </a:lnTo>
                <a:lnTo>
                  <a:pt x="44999" y="2388812"/>
                </a:lnTo>
                <a:lnTo>
                  <a:pt x="68812" y="2427684"/>
                </a:lnTo>
                <a:lnTo>
                  <a:pt x="96929" y="2463332"/>
                </a:lnTo>
                <a:lnTo>
                  <a:pt x="128991" y="2495394"/>
                </a:lnTo>
                <a:lnTo>
                  <a:pt x="164639" y="2523511"/>
                </a:lnTo>
                <a:lnTo>
                  <a:pt x="203511" y="2547324"/>
                </a:lnTo>
                <a:lnTo>
                  <a:pt x="245248" y="2566471"/>
                </a:lnTo>
                <a:lnTo>
                  <a:pt x="289489" y="2580593"/>
                </a:lnTo>
                <a:lnTo>
                  <a:pt x="335876" y="2589331"/>
                </a:lnTo>
                <a:lnTo>
                  <a:pt x="384047" y="2592323"/>
                </a:lnTo>
                <a:lnTo>
                  <a:pt x="1920239" y="2592323"/>
                </a:lnTo>
                <a:lnTo>
                  <a:pt x="1968411" y="2589331"/>
                </a:lnTo>
                <a:lnTo>
                  <a:pt x="2014798" y="2580593"/>
                </a:lnTo>
                <a:lnTo>
                  <a:pt x="2059039" y="2566471"/>
                </a:lnTo>
                <a:lnTo>
                  <a:pt x="2100776" y="2547324"/>
                </a:lnTo>
                <a:lnTo>
                  <a:pt x="2139648" y="2523511"/>
                </a:lnTo>
                <a:lnTo>
                  <a:pt x="2175296" y="2495394"/>
                </a:lnTo>
                <a:lnTo>
                  <a:pt x="2207358" y="2463332"/>
                </a:lnTo>
                <a:lnTo>
                  <a:pt x="2235475" y="2427684"/>
                </a:lnTo>
                <a:lnTo>
                  <a:pt x="2259288" y="2388812"/>
                </a:lnTo>
                <a:lnTo>
                  <a:pt x="2278435" y="2347075"/>
                </a:lnTo>
                <a:lnTo>
                  <a:pt x="2292557" y="2302834"/>
                </a:lnTo>
                <a:lnTo>
                  <a:pt x="2301295" y="2256447"/>
                </a:lnTo>
                <a:lnTo>
                  <a:pt x="2304288" y="2208275"/>
                </a:lnTo>
                <a:lnTo>
                  <a:pt x="2304288" y="384047"/>
                </a:lnTo>
                <a:lnTo>
                  <a:pt x="2301295" y="335876"/>
                </a:lnTo>
                <a:lnTo>
                  <a:pt x="2292557" y="289489"/>
                </a:lnTo>
                <a:lnTo>
                  <a:pt x="2278435" y="245248"/>
                </a:lnTo>
                <a:lnTo>
                  <a:pt x="2259288" y="203511"/>
                </a:lnTo>
                <a:lnTo>
                  <a:pt x="2235475" y="164639"/>
                </a:lnTo>
                <a:lnTo>
                  <a:pt x="2207358" y="128991"/>
                </a:lnTo>
                <a:lnTo>
                  <a:pt x="2175296" y="96929"/>
                </a:lnTo>
                <a:lnTo>
                  <a:pt x="2139648" y="68812"/>
                </a:lnTo>
                <a:lnTo>
                  <a:pt x="2100776" y="44999"/>
                </a:lnTo>
                <a:lnTo>
                  <a:pt x="2059039" y="25852"/>
                </a:lnTo>
                <a:lnTo>
                  <a:pt x="2014798" y="11730"/>
                </a:lnTo>
                <a:lnTo>
                  <a:pt x="1968411" y="2992"/>
                </a:lnTo>
                <a:lnTo>
                  <a:pt x="1920239" y="0"/>
                </a:lnTo>
                <a:close/>
              </a:path>
            </a:pathLst>
          </a:custGeom>
        </p:spPr>
        <p:style>
          <a:lnRef idx="2">
            <a:schemeClr val="accent1"/>
          </a:lnRef>
          <a:fillRef idx="1">
            <a:schemeClr val="lt1"/>
          </a:fillRef>
          <a:effectRef idx="0">
            <a:schemeClr val="accent1"/>
          </a:effectRef>
          <a:fontRef idx="minor">
            <a:schemeClr val="dk1"/>
          </a:fontRef>
        </p:style>
        <p:txBody>
          <a:bodyPr wrap="square" lIns="0" tIns="0" rIns="0" bIns="0" rtlCol="0" anchor="ctr"/>
          <a:lstStyle/>
          <a:p>
            <a:pPr algn="ctr"/>
            <a:r>
              <a:rPr lang="uz-Cyrl-UZ" sz="2800" b="1" dirty="0">
                <a:latin typeface="Times New Roman" panose="02020603050405020304" pitchFamily="18" charset="0"/>
                <a:cs typeface="Times New Roman" panose="02020603050405020304" pitchFamily="18" charset="0"/>
              </a:rPr>
              <a:t>НИМА УЧУН </a:t>
            </a:r>
          </a:p>
          <a:p>
            <a:pPr algn="ctr"/>
            <a:r>
              <a:rPr lang="uz-Cyrl-UZ" sz="2800" b="1" dirty="0">
                <a:latin typeface="Times New Roman" panose="02020603050405020304" pitchFamily="18" charset="0"/>
                <a:cs typeface="Times New Roman" panose="02020603050405020304" pitchFamily="18" charset="0"/>
              </a:rPr>
              <a:t>ТАШҚИ ЧЕКЛОВЛАРНИ АНИҚЛАШ КЕРАК?</a:t>
            </a:r>
          </a:p>
        </p:txBody>
      </p:sp>
      <p:sp>
        <p:nvSpPr>
          <p:cNvPr id="3" name="object 7">
            <a:extLst>
              <a:ext uri="{FF2B5EF4-FFF2-40B4-BE49-F238E27FC236}">
                <a16:creationId xmlns:a16="http://schemas.microsoft.com/office/drawing/2014/main" id="{AF0A86A6-6F28-8C6C-9816-BFA7B81BE204}"/>
              </a:ext>
            </a:extLst>
          </p:cNvPr>
          <p:cNvSpPr/>
          <p:nvPr/>
        </p:nvSpPr>
        <p:spPr>
          <a:xfrm>
            <a:off x="4373696" y="2856791"/>
            <a:ext cx="7359268" cy="1224525"/>
          </a:xfrm>
          <a:custGeom>
            <a:avLst/>
            <a:gdLst/>
            <a:ahLst/>
            <a:cxnLst/>
            <a:rect l="l" t="t" r="r" b="b"/>
            <a:pathLst>
              <a:path w="4608830" h="936625">
                <a:moveTo>
                  <a:pt x="4452493" y="0"/>
                </a:moveTo>
                <a:lnTo>
                  <a:pt x="156083" y="0"/>
                </a:lnTo>
                <a:lnTo>
                  <a:pt x="106736" y="7954"/>
                </a:lnTo>
                <a:lnTo>
                  <a:pt x="63889" y="30106"/>
                </a:lnTo>
                <a:lnTo>
                  <a:pt x="30106" y="63889"/>
                </a:lnTo>
                <a:lnTo>
                  <a:pt x="7954" y="106736"/>
                </a:lnTo>
                <a:lnTo>
                  <a:pt x="0" y="156083"/>
                </a:lnTo>
                <a:lnTo>
                  <a:pt x="0" y="780034"/>
                </a:lnTo>
                <a:lnTo>
                  <a:pt x="7954" y="829380"/>
                </a:lnTo>
                <a:lnTo>
                  <a:pt x="30106" y="872227"/>
                </a:lnTo>
                <a:lnTo>
                  <a:pt x="63889" y="906010"/>
                </a:lnTo>
                <a:lnTo>
                  <a:pt x="106736" y="928162"/>
                </a:lnTo>
                <a:lnTo>
                  <a:pt x="156083" y="936117"/>
                </a:lnTo>
                <a:lnTo>
                  <a:pt x="4452493" y="936117"/>
                </a:lnTo>
                <a:lnTo>
                  <a:pt x="4501839" y="928162"/>
                </a:lnTo>
                <a:lnTo>
                  <a:pt x="4544686" y="906010"/>
                </a:lnTo>
                <a:lnTo>
                  <a:pt x="4578469" y="872227"/>
                </a:lnTo>
                <a:lnTo>
                  <a:pt x="4600621" y="829380"/>
                </a:lnTo>
                <a:lnTo>
                  <a:pt x="4608576" y="780034"/>
                </a:lnTo>
                <a:lnTo>
                  <a:pt x="4608576" y="156083"/>
                </a:lnTo>
                <a:lnTo>
                  <a:pt x="4600621" y="106736"/>
                </a:lnTo>
                <a:lnTo>
                  <a:pt x="4578469" y="63889"/>
                </a:lnTo>
                <a:lnTo>
                  <a:pt x="4544686" y="30106"/>
                </a:lnTo>
                <a:lnTo>
                  <a:pt x="4501839" y="7954"/>
                </a:lnTo>
                <a:lnTo>
                  <a:pt x="4452493" y="0"/>
                </a:lnTo>
                <a:close/>
              </a:path>
            </a:pathLst>
          </a:custGeom>
        </p:spPr>
        <p:style>
          <a:lnRef idx="1">
            <a:schemeClr val="accent1"/>
          </a:lnRef>
          <a:fillRef idx="2">
            <a:schemeClr val="accent1"/>
          </a:fillRef>
          <a:effectRef idx="1">
            <a:schemeClr val="accent1"/>
          </a:effectRef>
          <a:fontRef idx="minor">
            <a:schemeClr val="dk1"/>
          </a:fontRef>
        </p:style>
        <p:txBody>
          <a:bodyPr wrap="square" lIns="0" tIns="0" rIns="0" bIns="0" rtlCol="0" anchor="ctr"/>
          <a:lstStyle/>
          <a:p>
            <a:pPr algn="ctr"/>
            <a:r>
              <a:rPr lang="ru-RU" sz="2400" b="1" dirty="0">
                <a:solidFill>
                  <a:schemeClr val="dk1"/>
                </a:solidFill>
                <a:latin typeface="Times New Roman" panose="02020603050405020304" pitchFamily="18" charset="0"/>
                <a:cs typeface="Times New Roman" panose="02020603050405020304" pitchFamily="18" charset="0"/>
              </a:rPr>
              <a:t>ХАТАРЛАРНИ КАМАЙТИРИШГА ҚАРАТИЛГАН ЧОРА-ТАДБИРЛАРНИ ИШЛАБ ЧИҚИШ</a:t>
            </a:r>
          </a:p>
        </p:txBody>
      </p:sp>
      <p:sp>
        <p:nvSpPr>
          <p:cNvPr id="4" name="object 10">
            <a:extLst>
              <a:ext uri="{FF2B5EF4-FFF2-40B4-BE49-F238E27FC236}">
                <a16:creationId xmlns:a16="http://schemas.microsoft.com/office/drawing/2014/main" id="{992A5F98-A1A4-1D6A-0DE9-A8E61ABE5132}"/>
              </a:ext>
            </a:extLst>
          </p:cNvPr>
          <p:cNvSpPr/>
          <p:nvPr/>
        </p:nvSpPr>
        <p:spPr>
          <a:xfrm>
            <a:off x="4373696" y="1434931"/>
            <a:ext cx="7359268" cy="1224525"/>
          </a:xfrm>
          <a:custGeom>
            <a:avLst/>
            <a:gdLst/>
            <a:ahLst/>
            <a:cxnLst/>
            <a:rect l="l" t="t" r="r" b="b"/>
            <a:pathLst>
              <a:path w="4608830" h="936625">
                <a:moveTo>
                  <a:pt x="4452493" y="0"/>
                </a:moveTo>
                <a:lnTo>
                  <a:pt x="156083" y="0"/>
                </a:lnTo>
                <a:lnTo>
                  <a:pt x="106736" y="7954"/>
                </a:lnTo>
                <a:lnTo>
                  <a:pt x="63889" y="30106"/>
                </a:lnTo>
                <a:lnTo>
                  <a:pt x="30106" y="63889"/>
                </a:lnTo>
                <a:lnTo>
                  <a:pt x="7954" y="106736"/>
                </a:lnTo>
                <a:lnTo>
                  <a:pt x="0" y="156083"/>
                </a:lnTo>
                <a:lnTo>
                  <a:pt x="0" y="780161"/>
                </a:lnTo>
                <a:lnTo>
                  <a:pt x="7954" y="829445"/>
                </a:lnTo>
                <a:lnTo>
                  <a:pt x="30106" y="872255"/>
                </a:lnTo>
                <a:lnTo>
                  <a:pt x="63889" y="906019"/>
                </a:lnTo>
                <a:lnTo>
                  <a:pt x="106736" y="928163"/>
                </a:lnTo>
                <a:lnTo>
                  <a:pt x="156083" y="936117"/>
                </a:lnTo>
                <a:lnTo>
                  <a:pt x="4452493" y="936117"/>
                </a:lnTo>
                <a:lnTo>
                  <a:pt x="4501839" y="928163"/>
                </a:lnTo>
                <a:lnTo>
                  <a:pt x="4544686" y="906019"/>
                </a:lnTo>
                <a:lnTo>
                  <a:pt x="4578469" y="872255"/>
                </a:lnTo>
                <a:lnTo>
                  <a:pt x="4600621" y="829445"/>
                </a:lnTo>
                <a:lnTo>
                  <a:pt x="4608576" y="780161"/>
                </a:lnTo>
                <a:lnTo>
                  <a:pt x="4608576" y="156083"/>
                </a:lnTo>
                <a:lnTo>
                  <a:pt x="4600621" y="106736"/>
                </a:lnTo>
                <a:lnTo>
                  <a:pt x="4578469" y="63889"/>
                </a:lnTo>
                <a:lnTo>
                  <a:pt x="4544686" y="30106"/>
                </a:lnTo>
                <a:lnTo>
                  <a:pt x="4501839" y="7954"/>
                </a:lnTo>
                <a:lnTo>
                  <a:pt x="4452493" y="0"/>
                </a:lnTo>
                <a:close/>
              </a:path>
            </a:pathLst>
          </a:custGeom>
        </p:spPr>
        <p:style>
          <a:lnRef idx="1">
            <a:schemeClr val="accent1"/>
          </a:lnRef>
          <a:fillRef idx="2">
            <a:schemeClr val="accent1"/>
          </a:fillRef>
          <a:effectRef idx="1">
            <a:schemeClr val="accent1"/>
          </a:effectRef>
          <a:fontRef idx="minor">
            <a:schemeClr val="dk1"/>
          </a:fontRef>
        </p:style>
        <p:txBody>
          <a:bodyPr wrap="square" lIns="0" tIns="0" rIns="0" bIns="0" rtlCol="0" anchor="ctr"/>
          <a:lstStyle/>
          <a:p>
            <a:pPr algn="ctr"/>
            <a:r>
              <a:rPr lang="uz-Cyrl-UZ" sz="2400" b="1" dirty="0">
                <a:latin typeface="Times New Roman" panose="02020603050405020304" pitchFamily="18" charset="0"/>
                <a:cs typeface="Times New Roman" panose="02020603050405020304" pitchFamily="18" charset="0"/>
              </a:rPr>
              <a:t>ТАШҚИ МУҲИТ БИЛАН БОҒЛИҚ ХАВФЛАРНИ ТУШУНИШ</a:t>
            </a:r>
          </a:p>
        </p:txBody>
      </p:sp>
      <p:sp>
        <p:nvSpPr>
          <p:cNvPr id="5" name="Заголовок 1">
            <a:extLst>
              <a:ext uri="{FF2B5EF4-FFF2-40B4-BE49-F238E27FC236}">
                <a16:creationId xmlns:a16="http://schemas.microsoft.com/office/drawing/2014/main" id="{17483A0D-259B-9CF1-E93F-56E5F60412B9}"/>
              </a:ext>
            </a:extLst>
          </p:cNvPr>
          <p:cNvSpPr txBox="1">
            <a:spLocks/>
          </p:cNvSpPr>
          <p:nvPr/>
        </p:nvSpPr>
        <p:spPr>
          <a:xfrm>
            <a:off x="457200" y="305720"/>
            <a:ext cx="11275764" cy="651295"/>
          </a:xfrm>
          <a:prstGeom prst="rect">
            <a:avLst/>
          </a:prstGeom>
          <a:solidFill>
            <a:schemeClr val="bg1">
              <a:lumMod val="75000"/>
            </a:schemeClr>
          </a:solidFill>
          <a:effectLst>
            <a:outerShdw blurRad="50800" dist="38100" dir="2700000" algn="tl" rotWithShape="0">
              <a:prstClr val="black">
                <a:alpha val="40000"/>
              </a:prstClr>
            </a:outerShdw>
          </a:effectLst>
          <a:scene3d>
            <a:camera prst="orthographicFront"/>
            <a:lightRig rig="threePt" dir="t"/>
          </a:scene3d>
          <a:sp3d>
            <a:bevelT/>
          </a:sp3d>
        </p:spPr>
        <p:txBody>
          <a:bodyPr vert="horz" lIns="0" tIns="0" rIns="0" bIns="0" rtlCol="0" anchor="ctr">
            <a:normAutofit/>
          </a:bodyPr>
          <a:lstStyle>
            <a:lvl1pPr algn="l" defTabSz="914400" rtl="0" eaLnBrk="1" latinLnBrk="0" hangingPunct="1">
              <a:lnSpc>
                <a:spcPct val="90000"/>
              </a:lnSpc>
              <a:spcBef>
                <a:spcPct val="0"/>
              </a:spcBef>
              <a:buNone/>
              <a:defRPr sz="2000" b="1" i="0" kern="1200">
                <a:solidFill>
                  <a:srgbClr val="800000"/>
                </a:solidFill>
                <a:latin typeface="Arial"/>
                <a:ea typeface="+mj-ea"/>
                <a:cs typeface="Arial"/>
              </a:defRPr>
            </a:lvl1pPr>
          </a:lstStyle>
          <a:p>
            <a:pPr algn="ctr"/>
            <a:r>
              <a:rPr lang="uz-Cyrl-UZ" sz="3200" dirty="0">
                <a:solidFill>
                  <a:srgbClr val="0B375A"/>
                </a:solidFill>
                <a:latin typeface="Times New Roman" panose="02020603050405020304" pitchFamily="18" charset="0"/>
                <a:cs typeface="Times New Roman" panose="02020603050405020304" pitchFamily="18" charset="0"/>
              </a:rPr>
              <a:t>ТАШҚИ ЧЕКЛОВЛАРНИ АНИҚЛАНГ</a:t>
            </a:r>
            <a:endParaRPr lang="ru-RU" sz="3200" dirty="0">
              <a:solidFill>
                <a:srgbClr val="0B375A"/>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922238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1000"/>
                                        <p:tgtEl>
                                          <p:spTgt spid="4"/>
                                        </p:tgtEl>
                                      </p:cBhvr>
                                    </p:animEffect>
                                    <p:anim calcmode="lin" valueType="num">
                                      <p:cBhvr>
                                        <p:cTn id="12" dur="1000" fill="hold"/>
                                        <p:tgtEl>
                                          <p:spTgt spid="4"/>
                                        </p:tgtEl>
                                        <p:attrNameLst>
                                          <p:attrName>ppt_x</p:attrName>
                                        </p:attrNameLst>
                                      </p:cBhvr>
                                      <p:tavLst>
                                        <p:tav tm="0">
                                          <p:val>
                                            <p:strVal val="#ppt_x"/>
                                          </p:val>
                                        </p:tav>
                                        <p:tav tm="100000">
                                          <p:val>
                                            <p:strVal val="#ppt_x"/>
                                          </p:val>
                                        </p:tav>
                                      </p:tavLst>
                                    </p:anim>
                                    <p:anim calcmode="lin" valueType="num">
                                      <p:cBhvr>
                                        <p:cTn id="13"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fade">
                                      <p:cBhvr>
                                        <p:cTn id="18" dur="1000"/>
                                        <p:tgtEl>
                                          <p:spTgt spid="3"/>
                                        </p:tgtEl>
                                      </p:cBhvr>
                                    </p:animEffect>
                                    <p:anim calcmode="lin" valueType="num">
                                      <p:cBhvr>
                                        <p:cTn id="19" dur="1000" fill="hold"/>
                                        <p:tgtEl>
                                          <p:spTgt spid="3"/>
                                        </p:tgtEl>
                                        <p:attrNameLst>
                                          <p:attrName>ppt_x</p:attrName>
                                        </p:attrNameLst>
                                      </p:cBhvr>
                                      <p:tavLst>
                                        <p:tav tm="0">
                                          <p:val>
                                            <p:strVal val="#ppt_x"/>
                                          </p:val>
                                        </p:tav>
                                        <p:tav tm="100000">
                                          <p:val>
                                            <p:strVal val="#ppt_x"/>
                                          </p:val>
                                        </p:tav>
                                      </p:tavLst>
                                    </p:anim>
                                    <p:anim calcmode="lin" valueType="num">
                                      <p:cBhvr>
                                        <p:cTn id="20"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a:extLst>
              <a:ext uri="{FF2B5EF4-FFF2-40B4-BE49-F238E27FC236}">
                <a16:creationId xmlns:a16="http://schemas.microsoft.com/office/drawing/2014/main" id="{720313A0-39D8-2104-976E-54265C795CDD}"/>
              </a:ext>
            </a:extLst>
          </p:cNvPr>
          <p:cNvSpPr/>
          <p:nvPr/>
        </p:nvSpPr>
        <p:spPr>
          <a:xfrm>
            <a:off x="432471" y="5478425"/>
            <a:ext cx="6563238" cy="1053792"/>
          </a:xfrm>
          <a:custGeom>
            <a:avLst/>
            <a:gdLst/>
            <a:ahLst/>
            <a:cxnLst/>
            <a:rect l="l" t="t" r="r" b="b"/>
            <a:pathLst>
              <a:path w="4104640" h="1224279">
                <a:moveTo>
                  <a:pt x="3900488" y="0"/>
                </a:moveTo>
                <a:lnTo>
                  <a:pt x="204026" y="0"/>
                </a:lnTo>
                <a:lnTo>
                  <a:pt x="157243" y="5386"/>
                </a:lnTo>
                <a:lnTo>
                  <a:pt x="114298" y="20731"/>
                </a:lnTo>
                <a:lnTo>
                  <a:pt x="76415" y="44809"/>
                </a:lnTo>
                <a:lnTo>
                  <a:pt x="44820" y="76399"/>
                </a:lnTo>
                <a:lnTo>
                  <a:pt x="20736" y="114276"/>
                </a:lnTo>
                <a:lnTo>
                  <a:pt x="5388" y="157218"/>
                </a:lnTo>
                <a:lnTo>
                  <a:pt x="0" y="204000"/>
                </a:lnTo>
                <a:lnTo>
                  <a:pt x="0" y="1020076"/>
                </a:lnTo>
                <a:lnTo>
                  <a:pt x="5388" y="1066860"/>
                </a:lnTo>
                <a:lnTo>
                  <a:pt x="20736" y="1109805"/>
                </a:lnTo>
                <a:lnTo>
                  <a:pt x="44820" y="1147688"/>
                </a:lnTo>
                <a:lnTo>
                  <a:pt x="76415" y="1179284"/>
                </a:lnTo>
                <a:lnTo>
                  <a:pt x="114298" y="1203369"/>
                </a:lnTo>
                <a:lnTo>
                  <a:pt x="157243" y="1218717"/>
                </a:lnTo>
                <a:lnTo>
                  <a:pt x="204026" y="1224106"/>
                </a:lnTo>
                <a:lnTo>
                  <a:pt x="3900488" y="1224106"/>
                </a:lnTo>
                <a:lnTo>
                  <a:pt x="3947256" y="1218717"/>
                </a:lnTo>
                <a:lnTo>
                  <a:pt x="3990187" y="1203369"/>
                </a:lnTo>
                <a:lnTo>
                  <a:pt x="4028058" y="1179284"/>
                </a:lnTo>
                <a:lnTo>
                  <a:pt x="4059643" y="1147688"/>
                </a:lnTo>
                <a:lnTo>
                  <a:pt x="4083720" y="1109805"/>
                </a:lnTo>
                <a:lnTo>
                  <a:pt x="4099064" y="1066860"/>
                </a:lnTo>
                <a:lnTo>
                  <a:pt x="4104450" y="1020076"/>
                </a:lnTo>
                <a:lnTo>
                  <a:pt x="4104450" y="204000"/>
                </a:lnTo>
                <a:lnTo>
                  <a:pt x="4099064" y="157218"/>
                </a:lnTo>
                <a:lnTo>
                  <a:pt x="4083720" y="114276"/>
                </a:lnTo>
                <a:lnTo>
                  <a:pt x="4059643" y="76399"/>
                </a:lnTo>
                <a:lnTo>
                  <a:pt x="4028058" y="44809"/>
                </a:lnTo>
                <a:lnTo>
                  <a:pt x="3990187" y="20731"/>
                </a:lnTo>
                <a:lnTo>
                  <a:pt x="3947256" y="5386"/>
                </a:lnTo>
                <a:lnTo>
                  <a:pt x="3900488" y="0"/>
                </a:lnTo>
                <a:close/>
              </a:path>
            </a:pathLst>
          </a:custGeom>
        </p:spPr>
        <p:style>
          <a:lnRef idx="2">
            <a:schemeClr val="accent2"/>
          </a:lnRef>
          <a:fillRef idx="1">
            <a:schemeClr val="lt1"/>
          </a:fillRef>
          <a:effectRef idx="0">
            <a:schemeClr val="accent2"/>
          </a:effectRef>
          <a:fontRef idx="minor">
            <a:schemeClr val="dk1"/>
          </a:fontRef>
        </p:style>
        <p:txBody>
          <a:bodyPr wrap="square" lIns="0" tIns="0" rIns="0" bIns="0" rtlCol="0" anchor="ctr"/>
          <a:lstStyle/>
          <a:p>
            <a:pPr algn="ctr"/>
            <a:r>
              <a:rPr lang="uz-Cyrl-UZ" sz="2000" b="1" dirty="0">
                <a:latin typeface="Times New Roman" panose="02020603050405020304" pitchFamily="18" charset="0"/>
                <a:cs typeface="Times New Roman" panose="02020603050405020304" pitchFamily="18" charset="0"/>
              </a:rPr>
              <a:t>Ақлий ҳужум ўтказиш учун: “Бизнинг компаниямизнинг ишлаши ва ривожланишига қандай ташқи чекловлар тўсқинлик қилмоқда?”</a:t>
            </a:r>
          </a:p>
        </p:txBody>
      </p:sp>
      <p:sp>
        <p:nvSpPr>
          <p:cNvPr id="4" name="object 6">
            <a:extLst>
              <a:ext uri="{FF2B5EF4-FFF2-40B4-BE49-F238E27FC236}">
                <a16:creationId xmlns:a16="http://schemas.microsoft.com/office/drawing/2014/main" id="{88E8C75D-B6A0-8410-4845-200BE6F9EFFE}"/>
              </a:ext>
            </a:extLst>
          </p:cNvPr>
          <p:cNvSpPr/>
          <p:nvPr/>
        </p:nvSpPr>
        <p:spPr>
          <a:xfrm>
            <a:off x="1504349" y="4571594"/>
            <a:ext cx="5987119" cy="830644"/>
          </a:xfrm>
          <a:custGeom>
            <a:avLst/>
            <a:gdLst/>
            <a:ahLst/>
            <a:cxnLst/>
            <a:rect l="l" t="t" r="r" b="b"/>
            <a:pathLst>
              <a:path w="4104640" h="1080135">
                <a:moveTo>
                  <a:pt x="3924427" y="0"/>
                </a:moveTo>
                <a:lnTo>
                  <a:pt x="180086" y="0"/>
                </a:lnTo>
                <a:lnTo>
                  <a:pt x="132218" y="6433"/>
                </a:lnTo>
                <a:lnTo>
                  <a:pt x="89201" y="24586"/>
                </a:lnTo>
                <a:lnTo>
                  <a:pt x="52752" y="52736"/>
                </a:lnTo>
                <a:lnTo>
                  <a:pt x="24590" y="89163"/>
                </a:lnTo>
                <a:lnTo>
                  <a:pt x="6434" y="132144"/>
                </a:lnTo>
                <a:lnTo>
                  <a:pt x="0" y="179959"/>
                </a:lnTo>
                <a:lnTo>
                  <a:pt x="0" y="900049"/>
                </a:lnTo>
                <a:lnTo>
                  <a:pt x="6434" y="947916"/>
                </a:lnTo>
                <a:lnTo>
                  <a:pt x="24590" y="990933"/>
                </a:lnTo>
                <a:lnTo>
                  <a:pt x="52752" y="1027382"/>
                </a:lnTo>
                <a:lnTo>
                  <a:pt x="89201" y="1055544"/>
                </a:lnTo>
                <a:lnTo>
                  <a:pt x="132218" y="1073700"/>
                </a:lnTo>
                <a:lnTo>
                  <a:pt x="180086" y="1080135"/>
                </a:lnTo>
                <a:lnTo>
                  <a:pt x="3924427" y="1080135"/>
                </a:lnTo>
                <a:lnTo>
                  <a:pt x="3972294" y="1073700"/>
                </a:lnTo>
                <a:lnTo>
                  <a:pt x="4015311" y="1055544"/>
                </a:lnTo>
                <a:lnTo>
                  <a:pt x="4051760" y="1027382"/>
                </a:lnTo>
                <a:lnTo>
                  <a:pt x="4079922" y="990933"/>
                </a:lnTo>
                <a:lnTo>
                  <a:pt x="4098078" y="947916"/>
                </a:lnTo>
                <a:lnTo>
                  <a:pt x="4104513" y="900049"/>
                </a:lnTo>
                <a:lnTo>
                  <a:pt x="4104513" y="179959"/>
                </a:lnTo>
                <a:lnTo>
                  <a:pt x="4098078" y="132144"/>
                </a:lnTo>
                <a:lnTo>
                  <a:pt x="4079922" y="89163"/>
                </a:lnTo>
                <a:lnTo>
                  <a:pt x="4051760" y="52736"/>
                </a:lnTo>
                <a:lnTo>
                  <a:pt x="4015311" y="24586"/>
                </a:lnTo>
                <a:lnTo>
                  <a:pt x="3972294" y="6433"/>
                </a:lnTo>
                <a:lnTo>
                  <a:pt x="3924427" y="0"/>
                </a:lnTo>
                <a:close/>
              </a:path>
            </a:pathLst>
          </a:custGeom>
        </p:spPr>
        <p:style>
          <a:lnRef idx="2">
            <a:schemeClr val="accent2"/>
          </a:lnRef>
          <a:fillRef idx="1">
            <a:schemeClr val="lt1"/>
          </a:fillRef>
          <a:effectRef idx="0">
            <a:schemeClr val="accent2"/>
          </a:effectRef>
          <a:fontRef idx="minor">
            <a:schemeClr val="dk1"/>
          </a:fontRef>
        </p:style>
        <p:txBody>
          <a:bodyPr wrap="square" lIns="0" tIns="0" rIns="0" bIns="0" rtlCol="0" anchor="ctr"/>
          <a:lstStyle/>
          <a:p>
            <a:pPr algn="ctr"/>
            <a:r>
              <a:rPr lang="uz-Cyrl-UZ" sz="2000" b="1" dirty="0">
                <a:latin typeface="Times New Roman" panose="02020603050405020304" pitchFamily="18" charset="0"/>
                <a:cs typeface="Times New Roman" panose="02020603050405020304" pitchFamily="18" charset="0"/>
              </a:rPr>
              <a:t>Барча фикрларни тартибга солинг ва таҳлил қилинг</a:t>
            </a:r>
          </a:p>
        </p:txBody>
      </p:sp>
      <p:sp>
        <p:nvSpPr>
          <p:cNvPr id="5" name="object 9">
            <a:extLst>
              <a:ext uri="{FF2B5EF4-FFF2-40B4-BE49-F238E27FC236}">
                <a16:creationId xmlns:a16="http://schemas.microsoft.com/office/drawing/2014/main" id="{AB680A8C-B9E4-4587-45CE-FF96FB3DEE25}"/>
              </a:ext>
            </a:extLst>
          </p:cNvPr>
          <p:cNvSpPr/>
          <p:nvPr/>
        </p:nvSpPr>
        <p:spPr>
          <a:xfrm>
            <a:off x="2720623" y="3460666"/>
            <a:ext cx="5523205" cy="1034741"/>
          </a:xfrm>
          <a:custGeom>
            <a:avLst/>
            <a:gdLst/>
            <a:ahLst/>
            <a:cxnLst/>
            <a:rect l="l" t="t" r="r" b="b"/>
            <a:pathLst>
              <a:path w="4104640" h="1080135">
                <a:moveTo>
                  <a:pt x="3924427" y="0"/>
                </a:moveTo>
                <a:lnTo>
                  <a:pt x="180085" y="0"/>
                </a:lnTo>
                <a:lnTo>
                  <a:pt x="132218" y="6434"/>
                </a:lnTo>
                <a:lnTo>
                  <a:pt x="89201" y="24590"/>
                </a:lnTo>
                <a:lnTo>
                  <a:pt x="52752" y="52752"/>
                </a:lnTo>
                <a:lnTo>
                  <a:pt x="24590" y="89201"/>
                </a:lnTo>
                <a:lnTo>
                  <a:pt x="6434" y="132218"/>
                </a:lnTo>
                <a:lnTo>
                  <a:pt x="0" y="180086"/>
                </a:lnTo>
                <a:lnTo>
                  <a:pt x="0" y="900049"/>
                </a:lnTo>
                <a:lnTo>
                  <a:pt x="6434" y="947916"/>
                </a:lnTo>
                <a:lnTo>
                  <a:pt x="24590" y="990933"/>
                </a:lnTo>
                <a:lnTo>
                  <a:pt x="52752" y="1027382"/>
                </a:lnTo>
                <a:lnTo>
                  <a:pt x="89201" y="1055544"/>
                </a:lnTo>
                <a:lnTo>
                  <a:pt x="132218" y="1073700"/>
                </a:lnTo>
                <a:lnTo>
                  <a:pt x="180085" y="1080135"/>
                </a:lnTo>
                <a:lnTo>
                  <a:pt x="3924427" y="1080135"/>
                </a:lnTo>
                <a:lnTo>
                  <a:pt x="3972294" y="1073700"/>
                </a:lnTo>
                <a:lnTo>
                  <a:pt x="4015311" y="1055544"/>
                </a:lnTo>
                <a:lnTo>
                  <a:pt x="4051760" y="1027382"/>
                </a:lnTo>
                <a:lnTo>
                  <a:pt x="4079922" y="990933"/>
                </a:lnTo>
                <a:lnTo>
                  <a:pt x="4098078" y="947916"/>
                </a:lnTo>
                <a:lnTo>
                  <a:pt x="4104513" y="900049"/>
                </a:lnTo>
                <a:lnTo>
                  <a:pt x="4104513" y="180086"/>
                </a:lnTo>
                <a:lnTo>
                  <a:pt x="4098078" y="132218"/>
                </a:lnTo>
                <a:lnTo>
                  <a:pt x="4079922" y="89201"/>
                </a:lnTo>
                <a:lnTo>
                  <a:pt x="4051760" y="52752"/>
                </a:lnTo>
                <a:lnTo>
                  <a:pt x="4015311" y="24590"/>
                </a:lnTo>
                <a:lnTo>
                  <a:pt x="3972294" y="6434"/>
                </a:lnTo>
                <a:lnTo>
                  <a:pt x="3924427" y="0"/>
                </a:lnTo>
                <a:close/>
              </a:path>
            </a:pathLst>
          </a:custGeom>
        </p:spPr>
        <p:style>
          <a:lnRef idx="2">
            <a:schemeClr val="accent2"/>
          </a:lnRef>
          <a:fillRef idx="1">
            <a:schemeClr val="lt1"/>
          </a:fillRef>
          <a:effectRef idx="0">
            <a:schemeClr val="accent2"/>
          </a:effectRef>
          <a:fontRef idx="minor">
            <a:schemeClr val="dk1"/>
          </a:fontRef>
        </p:style>
        <p:txBody>
          <a:bodyPr wrap="square" lIns="0" tIns="0" rIns="0" bIns="0" rtlCol="0" anchor="ctr"/>
          <a:lstStyle/>
          <a:p>
            <a:pPr algn="ctr"/>
            <a:r>
              <a:rPr lang="uz-Cyrl-UZ" sz="2000" b="1" dirty="0">
                <a:latin typeface="Times New Roman" panose="02020603050405020304" pitchFamily="18" charset="0"/>
                <a:cs typeface="Times New Roman" panose="02020603050405020304" pitchFamily="18" charset="0"/>
              </a:rPr>
              <a:t>Ташқи чекловларни муҳокама қилинг, аниқ сўзларга эришинг, муаммолар рўйхатини торайтиринг</a:t>
            </a:r>
          </a:p>
        </p:txBody>
      </p:sp>
      <p:sp>
        <p:nvSpPr>
          <p:cNvPr id="6" name="object 11">
            <a:extLst>
              <a:ext uri="{FF2B5EF4-FFF2-40B4-BE49-F238E27FC236}">
                <a16:creationId xmlns:a16="http://schemas.microsoft.com/office/drawing/2014/main" id="{B231B914-B64C-29CC-F98B-CD9AEE3FDCBC}"/>
              </a:ext>
            </a:extLst>
          </p:cNvPr>
          <p:cNvSpPr/>
          <p:nvPr/>
        </p:nvSpPr>
        <p:spPr>
          <a:xfrm>
            <a:off x="4002631" y="2374105"/>
            <a:ext cx="5284585" cy="1008380"/>
          </a:xfrm>
          <a:custGeom>
            <a:avLst/>
            <a:gdLst/>
            <a:ahLst/>
            <a:cxnLst/>
            <a:rect l="l" t="t" r="r" b="b"/>
            <a:pathLst>
              <a:path w="4104640" h="1008379">
                <a:moveTo>
                  <a:pt x="3936492" y="0"/>
                </a:moveTo>
                <a:lnTo>
                  <a:pt x="168021" y="0"/>
                </a:lnTo>
                <a:lnTo>
                  <a:pt x="123339" y="5998"/>
                </a:lnTo>
                <a:lnTo>
                  <a:pt x="83199" y="22930"/>
                </a:lnTo>
                <a:lnTo>
                  <a:pt x="49196" y="49196"/>
                </a:lnTo>
                <a:lnTo>
                  <a:pt x="22930" y="83199"/>
                </a:lnTo>
                <a:lnTo>
                  <a:pt x="5998" y="123339"/>
                </a:lnTo>
                <a:lnTo>
                  <a:pt x="0" y="168021"/>
                </a:lnTo>
                <a:lnTo>
                  <a:pt x="0" y="840105"/>
                </a:lnTo>
                <a:lnTo>
                  <a:pt x="5998" y="884786"/>
                </a:lnTo>
                <a:lnTo>
                  <a:pt x="22930" y="924926"/>
                </a:lnTo>
                <a:lnTo>
                  <a:pt x="49196" y="958929"/>
                </a:lnTo>
                <a:lnTo>
                  <a:pt x="83199" y="985195"/>
                </a:lnTo>
                <a:lnTo>
                  <a:pt x="123339" y="1002127"/>
                </a:lnTo>
                <a:lnTo>
                  <a:pt x="168021" y="1008126"/>
                </a:lnTo>
                <a:lnTo>
                  <a:pt x="3936492" y="1008126"/>
                </a:lnTo>
                <a:lnTo>
                  <a:pt x="3981128" y="1002127"/>
                </a:lnTo>
                <a:lnTo>
                  <a:pt x="4021257" y="985195"/>
                </a:lnTo>
                <a:lnTo>
                  <a:pt x="4055268" y="958929"/>
                </a:lnTo>
                <a:lnTo>
                  <a:pt x="4081554" y="924926"/>
                </a:lnTo>
                <a:lnTo>
                  <a:pt x="4098505" y="884786"/>
                </a:lnTo>
                <a:lnTo>
                  <a:pt x="4104513" y="840105"/>
                </a:lnTo>
                <a:lnTo>
                  <a:pt x="4104513" y="168021"/>
                </a:lnTo>
                <a:lnTo>
                  <a:pt x="4098505" y="123339"/>
                </a:lnTo>
                <a:lnTo>
                  <a:pt x="4081554" y="83199"/>
                </a:lnTo>
                <a:lnTo>
                  <a:pt x="4055268" y="49196"/>
                </a:lnTo>
                <a:lnTo>
                  <a:pt x="4021257" y="22930"/>
                </a:lnTo>
                <a:lnTo>
                  <a:pt x="3981128" y="5998"/>
                </a:lnTo>
                <a:lnTo>
                  <a:pt x="3936492" y="0"/>
                </a:lnTo>
                <a:close/>
              </a:path>
            </a:pathLst>
          </a:custGeom>
        </p:spPr>
        <p:style>
          <a:lnRef idx="2">
            <a:schemeClr val="accent2"/>
          </a:lnRef>
          <a:fillRef idx="1">
            <a:schemeClr val="lt1"/>
          </a:fillRef>
          <a:effectRef idx="0">
            <a:schemeClr val="accent2"/>
          </a:effectRef>
          <a:fontRef idx="minor">
            <a:schemeClr val="dk1"/>
          </a:fontRef>
        </p:style>
        <p:txBody>
          <a:bodyPr wrap="square" lIns="0" tIns="0" rIns="0" bIns="0" rtlCol="0" anchor="ctr"/>
          <a:lstStyle/>
          <a:p>
            <a:pPr algn="ctr"/>
            <a:r>
              <a:rPr lang="uz-Cyrl-UZ" sz="2000" b="1" dirty="0">
                <a:latin typeface="Times New Roman" panose="02020603050405020304" pitchFamily="18" charset="0"/>
                <a:cs typeface="Times New Roman" panose="02020603050405020304" pitchFamily="18" charset="0"/>
              </a:rPr>
              <a:t>Ташқи чекловларнинг аҳамияти ва рейтингини баҳолашни ўтказинг. ТОП-5ни ажратиб кўрсатиш</a:t>
            </a:r>
          </a:p>
        </p:txBody>
      </p:sp>
      <p:sp>
        <p:nvSpPr>
          <p:cNvPr id="7" name="object 13">
            <a:extLst>
              <a:ext uri="{FF2B5EF4-FFF2-40B4-BE49-F238E27FC236}">
                <a16:creationId xmlns:a16="http://schemas.microsoft.com/office/drawing/2014/main" id="{51A9E469-CB70-8690-DAAA-E50D7C3720CB}"/>
              </a:ext>
            </a:extLst>
          </p:cNvPr>
          <p:cNvSpPr/>
          <p:nvPr/>
        </p:nvSpPr>
        <p:spPr>
          <a:xfrm>
            <a:off x="5133000" y="1501501"/>
            <a:ext cx="5762679" cy="794423"/>
          </a:xfrm>
          <a:custGeom>
            <a:avLst/>
            <a:gdLst/>
            <a:ahLst/>
            <a:cxnLst/>
            <a:rect l="l" t="t" r="r" b="b"/>
            <a:pathLst>
              <a:path w="4104640" h="1080135">
                <a:moveTo>
                  <a:pt x="3924427" y="0"/>
                </a:moveTo>
                <a:lnTo>
                  <a:pt x="179958" y="0"/>
                </a:lnTo>
                <a:lnTo>
                  <a:pt x="132144" y="6434"/>
                </a:lnTo>
                <a:lnTo>
                  <a:pt x="89163" y="24590"/>
                </a:lnTo>
                <a:lnTo>
                  <a:pt x="52736" y="52752"/>
                </a:lnTo>
                <a:lnTo>
                  <a:pt x="24586" y="89201"/>
                </a:lnTo>
                <a:lnTo>
                  <a:pt x="6433" y="132218"/>
                </a:lnTo>
                <a:lnTo>
                  <a:pt x="0" y="180086"/>
                </a:lnTo>
                <a:lnTo>
                  <a:pt x="0" y="900176"/>
                </a:lnTo>
                <a:lnTo>
                  <a:pt x="6433" y="947990"/>
                </a:lnTo>
                <a:lnTo>
                  <a:pt x="24586" y="990971"/>
                </a:lnTo>
                <a:lnTo>
                  <a:pt x="52736" y="1027398"/>
                </a:lnTo>
                <a:lnTo>
                  <a:pt x="89163" y="1055548"/>
                </a:lnTo>
                <a:lnTo>
                  <a:pt x="132144" y="1073701"/>
                </a:lnTo>
                <a:lnTo>
                  <a:pt x="179958" y="1080135"/>
                </a:lnTo>
                <a:lnTo>
                  <a:pt x="3924427" y="1080135"/>
                </a:lnTo>
                <a:lnTo>
                  <a:pt x="3972294" y="1073701"/>
                </a:lnTo>
                <a:lnTo>
                  <a:pt x="4015311" y="1055548"/>
                </a:lnTo>
                <a:lnTo>
                  <a:pt x="4051760" y="1027398"/>
                </a:lnTo>
                <a:lnTo>
                  <a:pt x="4079922" y="990971"/>
                </a:lnTo>
                <a:lnTo>
                  <a:pt x="4098078" y="947990"/>
                </a:lnTo>
                <a:lnTo>
                  <a:pt x="4104512" y="900176"/>
                </a:lnTo>
                <a:lnTo>
                  <a:pt x="4104512" y="180086"/>
                </a:lnTo>
                <a:lnTo>
                  <a:pt x="4098078" y="132218"/>
                </a:lnTo>
                <a:lnTo>
                  <a:pt x="4079922" y="89201"/>
                </a:lnTo>
                <a:lnTo>
                  <a:pt x="4051760" y="52752"/>
                </a:lnTo>
                <a:lnTo>
                  <a:pt x="4015311" y="24590"/>
                </a:lnTo>
                <a:lnTo>
                  <a:pt x="3972294" y="6434"/>
                </a:lnTo>
                <a:lnTo>
                  <a:pt x="3924427" y="0"/>
                </a:lnTo>
                <a:close/>
              </a:path>
            </a:pathLst>
          </a:custGeom>
        </p:spPr>
        <p:style>
          <a:lnRef idx="2">
            <a:schemeClr val="accent2"/>
          </a:lnRef>
          <a:fillRef idx="1">
            <a:schemeClr val="lt1"/>
          </a:fillRef>
          <a:effectRef idx="0">
            <a:schemeClr val="accent2"/>
          </a:effectRef>
          <a:fontRef idx="minor">
            <a:schemeClr val="dk1"/>
          </a:fontRef>
        </p:style>
        <p:txBody>
          <a:bodyPr wrap="square" lIns="0" tIns="0" rIns="0" bIns="0" rtlCol="0" anchor="ctr"/>
          <a:lstStyle/>
          <a:p>
            <a:pPr algn="ctr"/>
            <a:r>
              <a:rPr lang="uz-Cyrl-UZ" sz="2000" b="1" dirty="0">
                <a:latin typeface="Times New Roman" panose="02020603050405020304" pitchFamily="18" charset="0"/>
                <a:cs typeface="Times New Roman" panose="02020603050405020304" pitchFamily="18" charset="0"/>
              </a:rPr>
              <a:t>ТОП-5 ташқи чекловларнинг чуқур таҳлилини ўтказинг</a:t>
            </a:r>
          </a:p>
        </p:txBody>
      </p:sp>
      <p:sp>
        <p:nvSpPr>
          <p:cNvPr id="8" name="object 16">
            <a:extLst>
              <a:ext uri="{FF2B5EF4-FFF2-40B4-BE49-F238E27FC236}">
                <a16:creationId xmlns:a16="http://schemas.microsoft.com/office/drawing/2014/main" id="{3C55F9E8-A14D-830B-EE85-EAE81696CA54}"/>
              </a:ext>
            </a:extLst>
          </p:cNvPr>
          <p:cNvSpPr/>
          <p:nvPr/>
        </p:nvSpPr>
        <p:spPr>
          <a:xfrm>
            <a:off x="253609" y="1264536"/>
            <a:ext cx="3157806" cy="2043740"/>
          </a:xfrm>
          <a:custGeom>
            <a:avLst/>
            <a:gdLst/>
            <a:ahLst/>
            <a:cxnLst/>
            <a:rect l="l" t="t" r="r" b="b"/>
            <a:pathLst>
              <a:path w="2304415" h="2232659">
                <a:moveTo>
                  <a:pt x="1932177" y="0"/>
                </a:moveTo>
                <a:lnTo>
                  <a:pt x="371982" y="0"/>
                </a:lnTo>
                <a:lnTo>
                  <a:pt x="325313" y="2897"/>
                </a:lnTo>
                <a:lnTo>
                  <a:pt x="280376" y="11357"/>
                </a:lnTo>
                <a:lnTo>
                  <a:pt x="237519" y="25033"/>
                </a:lnTo>
                <a:lnTo>
                  <a:pt x="197091" y="43574"/>
                </a:lnTo>
                <a:lnTo>
                  <a:pt x="159441" y="66634"/>
                </a:lnTo>
                <a:lnTo>
                  <a:pt x="124916" y="93864"/>
                </a:lnTo>
                <a:lnTo>
                  <a:pt x="93864" y="124916"/>
                </a:lnTo>
                <a:lnTo>
                  <a:pt x="66634" y="159441"/>
                </a:lnTo>
                <a:lnTo>
                  <a:pt x="43574" y="197091"/>
                </a:lnTo>
                <a:lnTo>
                  <a:pt x="25033" y="237519"/>
                </a:lnTo>
                <a:lnTo>
                  <a:pt x="11357" y="280376"/>
                </a:lnTo>
                <a:lnTo>
                  <a:pt x="2897" y="325313"/>
                </a:lnTo>
                <a:lnTo>
                  <a:pt x="0" y="371982"/>
                </a:lnTo>
                <a:lnTo>
                  <a:pt x="0" y="1860181"/>
                </a:lnTo>
                <a:lnTo>
                  <a:pt x="2897" y="1906850"/>
                </a:lnTo>
                <a:lnTo>
                  <a:pt x="11357" y="1951788"/>
                </a:lnTo>
                <a:lnTo>
                  <a:pt x="25033" y="1994649"/>
                </a:lnTo>
                <a:lnTo>
                  <a:pt x="43574" y="2035082"/>
                </a:lnTo>
                <a:lnTo>
                  <a:pt x="66634" y="2072740"/>
                </a:lnTo>
                <a:lnTo>
                  <a:pt x="93864" y="2107273"/>
                </a:lnTo>
                <a:lnTo>
                  <a:pt x="124916" y="2138333"/>
                </a:lnTo>
                <a:lnTo>
                  <a:pt x="159441" y="2165571"/>
                </a:lnTo>
                <a:lnTo>
                  <a:pt x="197091" y="2188639"/>
                </a:lnTo>
                <a:lnTo>
                  <a:pt x="237519" y="2207188"/>
                </a:lnTo>
                <a:lnTo>
                  <a:pt x="280376" y="2220868"/>
                </a:lnTo>
                <a:lnTo>
                  <a:pt x="325313" y="2229333"/>
                </a:lnTo>
                <a:lnTo>
                  <a:pt x="371982" y="2232232"/>
                </a:lnTo>
                <a:lnTo>
                  <a:pt x="1932177" y="2232232"/>
                </a:lnTo>
                <a:lnTo>
                  <a:pt x="1978849" y="2229333"/>
                </a:lnTo>
                <a:lnTo>
                  <a:pt x="2023793" y="2220868"/>
                </a:lnTo>
                <a:lnTo>
                  <a:pt x="2066658" y="2207188"/>
                </a:lnTo>
                <a:lnTo>
                  <a:pt x="2107097" y="2188639"/>
                </a:lnTo>
                <a:lnTo>
                  <a:pt x="2144761" y="2165571"/>
                </a:lnTo>
                <a:lnTo>
                  <a:pt x="2179301" y="2138333"/>
                </a:lnTo>
                <a:lnTo>
                  <a:pt x="2210367" y="2107273"/>
                </a:lnTo>
                <a:lnTo>
                  <a:pt x="2237611" y="2072740"/>
                </a:lnTo>
                <a:lnTo>
                  <a:pt x="2260684" y="2035082"/>
                </a:lnTo>
                <a:lnTo>
                  <a:pt x="2279237" y="1994649"/>
                </a:lnTo>
                <a:lnTo>
                  <a:pt x="2292921" y="1951788"/>
                </a:lnTo>
                <a:lnTo>
                  <a:pt x="2301388" y="1906850"/>
                </a:lnTo>
                <a:lnTo>
                  <a:pt x="2304287" y="1860181"/>
                </a:lnTo>
                <a:lnTo>
                  <a:pt x="2304287" y="371982"/>
                </a:lnTo>
                <a:lnTo>
                  <a:pt x="2301388" y="325313"/>
                </a:lnTo>
                <a:lnTo>
                  <a:pt x="2292921" y="280376"/>
                </a:lnTo>
                <a:lnTo>
                  <a:pt x="2279237" y="237519"/>
                </a:lnTo>
                <a:lnTo>
                  <a:pt x="2260684" y="197091"/>
                </a:lnTo>
                <a:lnTo>
                  <a:pt x="2237611" y="159441"/>
                </a:lnTo>
                <a:lnTo>
                  <a:pt x="2210367" y="124916"/>
                </a:lnTo>
                <a:lnTo>
                  <a:pt x="2179301" y="93864"/>
                </a:lnTo>
                <a:lnTo>
                  <a:pt x="2144761" y="66634"/>
                </a:lnTo>
                <a:lnTo>
                  <a:pt x="2107097" y="43574"/>
                </a:lnTo>
                <a:lnTo>
                  <a:pt x="2066658" y="25033"/>
                </a:lnTo>
                <a:lnTo>
                  <a:pt x="2023793" y="11357"/>
                </a:lnTo>
                <a:lnTo>
                  <a:pt x="1978849" y="2897"/>
                </a:lnTo>
                <a:lnTo>
                  <a:pt x="1932177" y="0"/>
                </a:lnTo>
                <a:close/>
              </a:path>
            </a:pathLst>
          </a:custGeom>
        </p:spPr>
        <p:style>
          <a:lnRef idx="2">
            <a:schemeClr val="accent3"/>
          </a:lnRef>
          <a:fillRef idx="1">
            <a:schemeClr val="lt1"/>
          </a:fillRef>
          <a:effectRef idx="0">
            <a:schemeClr val="accent3"/>
          </a:effectRef>
          <a:fontRef idx="minor">
            <a:schemeClr val="dk1"/>
          </a:fontRef>
        </p:style>
        <p:txBody>
          <a:bodyPr wrap="square" lIns="0" tIns="0" rIns="0" bIns="0" rtlCol="0" anchor="ctr"/>
          <a:lstStyle/>
          <a:p>
            <a:pPr algn="ctr"/>
            <a:r>
              <a:rPr lang="uz-Cyrl-UZ" sz="2000" b="1" dirty="0">
                <a:latin typeface="Times New Roman" panose="02020603050405020304" pitchFamily="18" charset="0"/>
                <a:cs typeface="Times New Roman" panose="02020603050405020304" pitchFamily="18" charset="0"/>
              </a:rPr>
              <a:t>НАТИЖА: </a:t>
            </a:r>
          </a:p>
          <a:p>
            <a:pPr algn="ctr"/>
            <a:r>
              <a:rPr lang="uz-Cyrl-UZ" sz="2000" b="1" dirty="0">
                <a:latin typeface="Times New Roman" panose="02020603050405020304" pitchFamily="18" charset="0"/>
                <a:cs typeface="Times New Roman" panose="02020603050405020304" pitchFamily="18" charset="0"/>
              </a:rPr>
              <a:t>хавфларни камайтириш бўйича ҳаракатлар учун ташқи чекловлар ва йўналишларни тушуниш</a:t>
            </a:r>
          </a:p>
        </p:txBody>
      </p:sp>
      <p:sp>
        <p:nvSpPr>
          <p:cNvPr id="9" name="Заголовок 1">
            <a:extLst>
              <a:ext uri="{FF2B5EF4-FFF2-40B4-BE49-F238E27FC236}">
                <a16:creationId xmlns:a16="http://schemas.microsoft.com/office/drawing/2014/main" id="{5E63C377-D6C3-BD3B-64A2-CC3081BEE377}"/>
              </a:ext>
            </a:extLst>
          </p:cNvPr>
          <p:cNvSpPr txBox="1">
            <a:spLocks/>
          </p:cNvSpPr>
          <p:nvPr/>
        </p:nvSpPr>
        <p:spPr>
          <a:xfrm>
            <a:off x="440675" y="316738"/>
            <a:ext cx="11303306" cy="651295"/>
          </a:xfrm>
          <a:prstGeom prst="rect">
            <a:avLst/>
          </a:prstGeom>
          <a:solidFill>
            <a:schemeClr val="bg1">
              <a:lumMod val="75000"/>
            </a:schemeClr>
          </a:solidFill>
          <a:effectLst>
            <a:outerShdw blurRad="50800" dist="38100" dir="2700000" algn="tl" rotWithShape="0">
              <a:prstClr val="black">
                <a:alpha val="40000"/>
              </a:prstClr>
            </a:outerShdw>
          </a:effectLst>
          <a:scene3d>
            <a:camera prst="orthographicFront"/>
            <a:lightRig rig="threePt" dir="t"/>
          </a:scene3d>
          <a:sp3d>
            <a:bevelT/>
          </a:sp3d>
        </p:spPr>
        <p:txBody>
          <a:bodyPr vert="horz" lIns="0" tIns="0" rIns="0" bIns="0" rtlCol="0" anchor="ctr">
            <a:normAutofit/>
          </a:bodyPr>
          <a:lstStyle>
            <a:lvl1pPr algn="l" defTabSz="914400" rtl="0" eaLnBrk="1" latinLnBrk="0" hangingPunct="1">
              <a:lnSpc>
                <a:spcPct val="90000"/>
              </a:lnSpc>
              <a:spcBef>
                <a:spcPct val="0"/>
              </a:spcBef>
              <a:buNone/>
              <a:defRPr sz="2000" b="1" i="0" kern="1200">
                <a:solidFill>
                  <a:srgbClr val="800000"/>
                </a:solidFill>
                <a:latin typeface="Arial"/>
                <a:ea typeface="+mj-ea"/>
                <a:cs typeface="Arial"/>
              </a:defRPr>
            </a:lvl1pPr>
          </a:lstStyle>
          <a:p>
            <a:pPr algn="ctr"/>
            <a:r>
              <a:rPr lang="uz-Cyrl-UZ" sz="3600" dirty="0">
                <a:solidFill>
                  <a:srgbClr val="0B375A"/>
                </a:solidFill>
                <a:latin typeface="Times New Roman" panose="02020603050405020304" pitchFamily="18" charset="0"/>
                <a:cs typeface="Times New Roman" panose="02020603050405020304" pitchFamily="18" charset="0"/>
              </a:rPr>
              <a:t>Ташқи чекловларни қандай таҳлил қилиш керак?</a:t>
            </a:r>
            <a:endParaRPr lang="ru-RU" sz="3600" dirty="0">
              <a:solidFill>
                <a:srgbClr val="0B375A"/>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927354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1000"/>
                                        <p:tgtEl>
                                          <p:spTgt spid="3"/>
                                        </p:tgtEl>
                                      </p:cBhvr>
                                    </p:animEffect>
                                    <p:anim calcmode="lin" valueType="num">
                                      <p:cBhvr>
                                        <p:cTn id="12" dur="1000" fill="hold"/>
                                        <p:tgtEl>
                                          <p:spTgt spid="3"/>
                                        </p:tgtEl>
                                        <p:attrNameLst>
                                          <p:attrName>ppt_x</p:attrName>
                                        </p:attrNameLst>
                                      </p:cBhvr>
                                      <p:tavLst>
                                        <p:tav tm="0">
                                          <p:val>
                                            <p:strVal val="#ppt_x"/>
                                          </p:val>
                                        </p:tav>
                                        <p:tav tm="100000">
                                          <p:val>
                                            <p:strVal val="#ppt_x"/>
                                          </p:val>
                                        </p:tav>
                                      </p:tavLst>
                                    </p:anim>
                                    <p:anim calcmode="lin" valueType="num">
                                      <p:cBhvr>
                                        <p:cTn id="13"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1000"/>
                                        <p:tgtEl>
                                          <p:spTgt spid="4"/>
                                        </p:tgtEl>
                                      </p:cBhvr>
                                    </p:animEffect>
                                    <p:anim calcmode="lin" valueType="num">
                                      <p:cBhvr>
                                        <p:cTn id="19" dur="1000" fill="hold"/>
                                        <p:tgtEl>
                                          <p:spTgt spid="4"/>
                                        </p:tgtEl>
                                        <p:attrNameLst>
                                          <p:attrName>ppt_x</p:attrName>
                                        </p:attrNameLst>
                                      </p:cBhvr>
                                      <p:tavLst>
                                        <p:tav tm="0">
                                          <p:val>
                                            <p:strVal val="#ppt_x"/>
                                          </p:val>
                                        </p:tav>
                                        <p:tav tm="100000">
                                          <p:val>
                                            <p:strVal val="#ppt_x"/>
                                          </p:val>
                                        </p:tav>
                                      </p:tavLst>
                                    </p:anim>
                                    <p:anim calcmode="lin" valueType="num">
                                      <p:cBhvr>
                                        <p:cTn id="20" dur="1000" fill="hold"/>
                                        <p:tgtEl>
                                          <p:spTgt spid="4"/>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
                                          </p:val>
                                        </p:tav>
                                        <p:tav tm="100000">
                                          <p:val>
                                            <p:strVal val="#ppt_x"/>
                                          </p:val>
                                        </p:tav>
                                      </p:tavLst>
                                    </p:anim>
                                    <p:anim calcmode="lin" valueType="num">
                                      <p:cBhvr>
                                        <p:cTn id="2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fade">
                                      <p:cBhvr>
                                        <p:cTn id="30" dur="1000"/>
                                        <p:tgtEl>
                                          <p:spTgt spid="6"/>
                                        </p:tgtEl>
                                      </p:cBhvr>
                                    </p:animEffect>
                                    <p:anim calcmode="lin" valueType="num">
                                      <p:cBhvr>
                                        <p:cTn id="31" dur="1000" fill="hold"/>
                                        <p:tgtEl>
                                          <p:spTgt spid="6"/>
                                        </p:tgtEl>
                                        <p:attrNameLst>
                                          <p:attrName>ppt_x</p:attrName>
                                        </p:attrNameLst>
                                      </p:cBhvr>
                                      <p:tavLst>
                                        <p:tav tm="0">
                                          <p:val>
                                            <p:strVal val="#ppt_x"/>
                                          </p:val>
                                        </p:tav>
                                        <p:tav tm="100000">
                                          <p:val>
                                            <p:strVal val="#ppt_x"/>
                                          </p:val>
                                        </p:tav>
                                      </p:tavLst>
                                    </p:anim>
                                    <p:anim calcmode="lin" valueType="num">
                                      <p:cBhvr>
                                        <p:cTn id="32"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grpId="0" nodeType="click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fade">
                                      <p:cBhvr>
                                        <p:cTn id="37" dur="1000"/>
                                        <p:tgtEl>
                                          <p:spTgt spid="7"/>
                                        </p:tgtEl>
                                      </p:cBhvr>
                                    </p:animEffect>
                                    <p:anim calcmode="lin" valueType="num">
                                      <p:cBhvr>
                                        <p:cTn id="38" dur="1000" fill="hold"/>
                                        <p:tgtEl>
                                          <p:spTgt spid="7"/>
                                        </p:tgtEl>
                                        <p:attrNameLst>
                                          <p:attrName>ppt_x</p:attrName>
                                        </p:attrNameLst>
                                      </p:cBhvr>
                                      <p:tavLst>
                                        <p:tav tm="0">
                                          <p:val>
                                            <p:strVal val="#ppt_x"/>
                                          </p:val>
                                        </p:tav>
                                        <p:tav tm="100000">
                                          <p:val>
                                            <p:strVal val="#ppt_x"/>
                                          </p:val>
                                        </p:tav>
                                      </p:tavLst>
                                    </p:anim>
                                    <p:anim calcmode="lin" valueType="num">
                                      <p:cBhvr>
                                        <p:cTn id="3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31" presetClass="entr" presetSubtype="0" fill="hold" grpId="0" nodeType="clickEffect">
                                  <p:stCondLst>
                                    <p:cond delay="0"/>
                                  </p:stCondLst>
                                  <p:childTnLst>
                                    <p:set>
                                      <p:cBhvr>
                                        <p:cTn id="43" dur="1" fill="hold">
                                          <p:stCondLst>
                                            <p:cond delay="0"/>
                                          </p:stCondLst>
                                        </p:cTn>
                                        <p:tgtEl>
                                          <p:spTgt spid="8"/>
                                        </p:tgtEl>
                                        <p:attrNameLst>
                                          <p:attrName>style.visibility</p:attrName>
                                        </p:attrNameLst>
                                      </p:cBhvr>
                                      <p:to>
                                        <p:strVal val="visible"/>
                                      </p:to>
                                    </p:set>
                                    <p:anim calcmode="lin" valueType="num">
                                      <p:cBhvr>
                                        <p:cTn id="44" dur="1000" fill="hold"/>
                                        <p:tgtEl>
                                          <p:spTgt spid="8"/>
                                        </p:tgtEl>
                                        <p:attrNameLst>
                                          <p:attrName>ppt_w</p:attrName>
                                        </p:attrNameLst>
                                      </p:cBhvr>
                                      <p:tavLst>
                                        <p:tav tm="0">
                                          <p:val>
                                            <p:fltVal val="0"/>
                                          </p:val>
                                        </p:tav>
                                        <p:tav tm="100000">
                                          <p:val>
                                            <p:strVal val="#ppt_w"/>
                                          </p:val>
                                        </p:tav>
                                      </p:tavLst>
                                    </p:anim>
                                    <p:anim calcmode="lin" valueType="num">
                                      <p:cBhvr>
                                        <p:cTn id="45" dur="1000" fill="hold"/>
                                        <p:tgtEl>
                                          <p:spTgt spid="8"/>
                                        </p:tgtEl>
                                        <p:attrNameLst>
                                          <p:attrName>ppt_h</p:attrName>
                                        </p:attrNameLst>
                                      </p:cBhvr>
                                      <p:tavLst>
                                        <p:tav tm="0">
                                          <p:val>
                                            <p:fltVal val="0"/>
                                          </p:val>
                                        </p:tav>
                                        <p:tav tm="100000">
                                          <p:val>
                                            <p:strVal val="#ppt_h"/>
                                          </p:val>
                                        </p:tav>
                                      </p:tavLst>
                                    </p:anim>
                                    <p:anim calcmode="lin" valueType="num">
                                      <p:cBhvr>
                                        <p:cTn id="46" dur="1000" fill="hold"/>
                                        <p:tgtEl>
                                          <p:spTgt spid="8"/>
                                        </p:tgtEl>
                                        <p:attrNameLst>
                                          <p:attrName>style.rotation</p:attrName>
                                        </p:attrNameLst>
                                      </p:cBhvr>
                                      <p:tavLst>
                                        <p:tav tm="0">
                                          <p:val>
                                            <p:fltVal val="90"/>
                                          </p:val>
                                        </p:tav>
                                        <p:tav tm="100000">
                                          <p:val>
                                            <p:fltVal val="0"/>
                                          </p:val>
                                        </p:tav>
                                      </p:tavLst>
                                    </p:anim>
                                    <p:animEffect transition="in" filter="fade">
                                      <p:cBhvr>
                                        <p:cTn id="47"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9" grpId="0" animBg="1"/>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8BDB183B-6886-1738-66F4-EC513867B981}"/>
              </a:ext>
            </a:extLst>
          </p:cNvPr>
          <p:cNvSpPr txBox="1">
            <a:spLocks/>
          </p:cNvSpPr>
          <p:nvPr/>
        </p:nvSpPr>
        <p:spPr>
          <a:xfrm>
            <a:off x="464852" y="314194"/>
            <a:ext cx="11190993" cy="651295"/>
          </a:xfrm>
          <a:prstGeom prst="rect">
            <a:avLst/>
          </a:prstGeom>
          <a:solidFill>
            <a:schemeClr val="bg1">
              <a:lumMod val="75000"/>
            </a:schemeClr>
          </a:solidFill>
          <a:effectLst>
            <a:outerShdw blurRad="50800" dist="38100" dir="2700000" algn="tl" rotWithShape="0">
              <a:prstClr val="black">
                <a:alpha val="40000"/>
              </a:prstClr>
            </a:outerShdw>
          </a:effectLst>
          <a:scene3d>
            <a:camera prst="orthographicFront"/>
            <a:lightRig rig="threePt" dir="t"/>
          </a:scene3d>
          <a:sp3d>
            <a:bevelT/>
          </a:sp3d>
        </p:spPr>
        <p:txBody>
          <a:bodyPr vert="horz" lIns="0" tIns="0" rIns="0" bIns="0" rtlCol="0" anchor="ctr">
            <a:normAutofit/>
          </a:bodyPr>
          <a:lstStyle>
            <a:lvl1pPr algn="l" defTabSz="914400" rtl="0" eaLnBrk="1" latinLnBrk="0" hangingPunct="1">
              <a:lnSpc>
                <a:spcPct val="90000"/>
              </a:lnSpc>
              <a:spcBef>
                <a:spcPct val="0"/>
              </a:spcBef>
              <a:buNone/>
              <a:defRPr sz="2000" b="1" i="0" kern="1200">
                <a:solidFill>
                  <a:srgbClr val="800000"/>
                </a:solidFill>
                <a:latin typeface="Arial"/>
                <a:ea typeface="+mj-ea"/>
                <a:cs typeface="Arial"/>
              </a:defRPr>
            </a:lvl1pPr>
          </a:lstStyle>
          <a:p>
            <a:pPr algn="ctr"/>
            <a:r>
              <a:rPr lang="uz-Cyrl-UZ" sz="3600" dirty="0">
                <a:solidFill>
                  <a:srgbClr val="0B375A"/>
                </a:solidFill>
                <a:latin typeface="Times New Roman" panose="02020603050405020304" pitchFamily="18" charset="0"/>
                <a:cs typeface="Times New Roman" panose="02020603050405020304" pitchFamily="18" charset="0"/>
              </a:rPr>
              <a:t>Биз қандай ўзгарувчиларни бошқараяпмиз?</a:t>
            </a:r>
            <a:endParaRPr lang="ru-RU" sz="3600" dirty="0">
              <a:solidFill>
                <a:srgbClr val="0B375A"/>
              </a:solidFill>
              <a:latin typeface="Times New Roman" panose="02020603050405020304" pitchFamily="18" charset="0"/>
              <a:cs typeface="Times New Roman" panose="02020603050405020304" pitchFamily="18" charset="0"/>
            </a:endParaRPr>
          </a:p>
        </p:txBody>
      </p:sp>
      <p:sp>
        <p:nvSpPr>
          <p:cNvPr id="3" name="Скругленный прямоугольник 4">
            <a:extLst>
              <a:ext uri="{FF2B5EF4-FFF2-40B4-BE49-F238E27FC236}">
                <a16:creationId xmlns:a16="http://schemas.microsoft.com/office/drawing/2014/main" id="{B498C3C0-64D9-730D-D363-61C144716C28}"/>
              </a:ext>
            </a:extLst>
          </p:cNvPr>
          <p:cNvSpPr/>
          <p:nvPr/>
        </p:nvSpPr>
        <p:spPr>
          <a:xfrm>
            <a:off x="464851" y="1513774"/>
            <a:ext cx="8962195" cy="5100809"/>
          </a:xfrm>
          <a:prstGeom prst="roundRect">
            <a:avLst>
              <a:gd name="adj" fmla="val 7934"/>
            </a:avLst>
          </a:prstGeom>
        </p:spPr>
        <p:style>
          <a:lnRef idx="2">
            <a:schemeClr val="accent1">
              <a:shade val="50000"/>
            </a:schemeClr>
          </a:lnRef>
          <a:fillRef idx="1003">
            <a:schemeClr val="lt2"/>
          </a:fillRef>
          <a:effectRef idx="0">
            <a:schemeClr val="accent1"/>
          </a:effectRef>
          <a:fontRef idx="minor">
            <a:schemeClr val="lt1"/>
          </a:fontRef>
        </p:style>
        <p:txBody>
          <a:bodyPr rtlCol="0" anchor="ctr"/>
          <a:lstStyle/>
          <a:p>
            <a:pPr algn="ctr"/>
            <a:endParaRPr lang="en-US"/>
          </a:p>
        </p:txBody>
      </p:sp>
      <p:sp>
        <p:nvSpPr>
          <p:cNvPr id="4" name="object 6">
            <a:extLst>
              <a:ext uri="{FF2B5EF4-FFF2-40B4-BE49-F238E27FC236}">
                <a16:creationId xmlns:a16="http://schemas.microsoft.com/office/drawing/2014/main" id="{450FB8A1-67DF-0DB2-6567-E1C8901B960B}"/>
              </a:ext>
            </a:extLst>
          </p:cNvPr>
          <p:cNvSpPr/>
          <p:nvPr/>
        </p:nvSpPr>
        <p:spPr>
          <a:xfrm>
            <a:off x="658372" y="1949942"/>
            <a:ext cx="2090399" cy="931343"/>
          </a:xfrm>
          <a:custGeom>
            <a:avLst/>
            <a:gdLst/>
            <a:ahLst/>
            <a:cxnLst/>
            <a:rect l="l" t="t" r="r" b="b"/>
            <a:pathLst>
              <a:path w="4104640" h="1080135">
                <a:moveTo>
                  <a:pt x="3924427" y="0"/>
                </a:moveTo>
                <a:lnTo>
                  <a:pt x="180086" y="0"/>
                </a:lnTo>
                <a:lnTo>
                  <a:pt x="132218" y="6433"/>
                </a:lnTo>
                <a:lnTo>
                  <a:pt x="89201" y="24586"/>
                </a:lnTo>
                <a:lnTo>
                  <a:pt x="52752" y="52736"/>
                </a:lnTo>
                <a:lnTo>
                  <a:pt x="24590" y="89163"/>
                </a:lnTo>
                <a:lnTo>
                  <a:pt x="6434" y="132144"/>
                </a:lnTo>
                <a:lnTo>
                  <a:pt x="0" y="179959"/>
                </a:lnTo>
                <a:lnTo>
                  <a:pt x="0" y="900049"/>
                </a:lnTo>
                <a:lnTo>
                  <a:pt x="6434" y="947916"/>
                </a:lnTo>
                <a:lnTo>
                  <a:pt x="24590" y="990933"/>
                </a:lnTo>
                <a:lnTo>
                  <a:pt x="52752" y="1027382"/>
                </a:lnTo>
                <a:lnTo>
                  <a:pt x="89201" y="1055544"/>
                </a:lnTo>
                <a:lnTo>
                  <a:pt x="132218" y="1073700"/>
                </a:lnTo>
                <a:lnTo>
                  <a:pt x="180086" y="1080135"/>
                </a:lnTo>
                <a:lnTo>
                  <a:pt x="3924427" y="1080135"/>
                </a:lnTo>
                <a:lnTo>
                  <a:pt x="3972294" y="1073700"/>
                </a:lnTo>
                <a:lnTo>
                  <a:pt x="4015311" y="1055544"/>
                </a:lnTo>
                <a:lnTo>
                  <a:pt x="4051760" y="1027382"/>
                </a:lnTo>
                <a:lnTo>
                  <a:pt x="4079922" y="990933"/>
                </a:lnTo>
                <a:lnTo>
                  <a:pt x="4098078" y="947916"/>
                </a:lnTo>
                <a:lnTo>
                  <a:pt x="4104513" y="900049"/>
                </a:lnTo>
                <a:lnTo>
                  <a:pt x="4104513" y="179959"/>
                </a:lnTo>
                <a:lnTo>
                  <a:pt x="4098078" y="132144"/>
                </a:lnTo>
                <a:lnTo>
                  <a:pt x="4079922" y="89163"/>
                </a:lnTo>
                <a:lnTo>
                  <a:pt x="4051760" y="52736"/>
                </a:lnTo>
                <a:lnTo>
                  <a:pt x="4015311" y="24586"/>
                </a:lnTo>
                <a:lnTo>
                  <a:pt x="3972294" y="6433"/>
                </a:lnTo>
                <a:lnTo>
                  <a:pt x="3924427" y="0"/>
                </a:lnTo>
                <a:close/>
              </a:path>
            </a:pathLst>
          </a:custGeom>
          <a:solidFill>
            <a:srgbClr val="0070C0"/>
          </a:solidFill>
        </p:spPr>
        <p:txBody>
          <a:bodyPr wrap="square" lIns="0" tIns="0" rIns="0" bIns="0" rtlCol="0" anchor="ctr"/>
          <a:lstStyle/>
          <a:p>
            <a:pPr algn="ctr"/>
            <a:r>
              <a:rPr lang="ru-RU" sz="2000" b="1" spc="-10" dirty="0">
                <a:solidFill>
                  <a:schemeClr val="bg1"/>
                </a:solidFill>
                <a:latin typeface="Times New Roman" panose="02020603050405020304" pitchFamily="18" charset="0"/>
                <a:cs typeface="Times New Roman" panose="02020603050405020304" pitchFamily="18" charset="0"/>
              </a:rPr>
              <a:t>ИНФЛЯЦИЯ</a:t>
            </a:r>
            <a:endParaRPr lang="ru-RU" sz="2000" b="1" dirty="0">
              <a:solidFill>
                <a:schemeClr val="bg1"/>
              </a:solidFill>
              <a:latin typeface="Times New Roman" panose="02020603050405020304" pitchFamily="18" charset="0"/>
              <a:cs typeface="Times New Roman" panose="02020603050405020304" pitchFamily="18" charset="0"/>
            </a:endParaRPr>
          </a:p>
        </p:txBody>
      </p:sp>
      <p:sp>
        <p:nvSpPr>
          <p:cNvPr id="5" name="object 6">
            <a:extLst>
              <a:ext uri="{FF2B5EF4-FFF2-40B4-BE49-F238E27FC236}">
                <a16:creationId xmlns:a16="http://schemas.microsoft.com/office/drawing/2014/main" id="{BFE70401-C633-53E9-8F8F-D0FA7BB560CA}"/>
              </a:ext>
            </a:extLst>
          </p:cNvPr>
          <p:cNvSpPr/>
          <p:nvPr/>
        </p:nvSpPr>
        <p:spPr>
          <a:xfrm>
            <a:off x="658372" y="3033683"/>
            <a:ext cx="2090399" cy="931343"/>
          </a:xfrm>
          <a:custGeom>
            <a:avLst/>
            <a:gdLst/>
            <a:ahLst/>
            <a:cxnLst/>
            <a:rect l="l" t="t" r="r" b="b"/>
            <a:pathLst>
              <a:path w="4104640" h="1080135">
                <a:moveTo>
                  <a:pt x="3924427" y="0"/>
                </a:moveTo>
                <a:lnTo>
                  <a:pt x="180086" y="0"/>
                </a:lnTo>
                <a:lnTo>
                  <a:pt x="132218" y="6433"/>
                </a:lnTo>
                <a:lnTo>
                  <a:pt x="89201" y="24586"/>
                </a:lnTo>
                <a:lnTo>
                  <a:pt x="52752" y="52736"/>
                </a:lnTo>
                <a:lnTo>
                  <a:pt x="24590" y="89163"/>
                </a:lnTo>
                <a:lnTo>
                  <a:pt x="6434" y="132144"/>
                </a:lnTo>
                <a:lnTo>
                  <a:pt x="0" y="179959"/>
                </a:lnTo>
                <a:lnTo>
                  <a:pt x="0" y="900049"/>
                </a:lnTo>
                <a:lnTo>
                  <a:pt x="6434" y="947916"/>
                </a:lnTo>
                <a:lnTo>
                  <a:pt x="24590" y="990933"/>
                </a:lnTo>
                <a:lnTo>
                  <a:pt x="52752" y="1027382"/>
                </a:lnTo>
                <a:lnTo>
                  <a:pt x="89201" y="1055544"/>
                </a:lnTo>
                <a:lnTo>
                  <a:pt x="132218" y="1073700"/>
                </a:lnTo>
                <a:lnTo>
                  <a:pt x="180086" y="1080135"/>
                </a:lnTo>
                <a:lnTo>
                  <a:pt x="3924427" y="1080135"/>
                </a:lnTo>
                <a:lnTo>
                  <a:pt x="3972294" y="1073700"/>
                </a:lnTo>
                <a:lnTo>
                  <a:pt x="4015311" y="1055544"/>
                </a:lnTo>
                <a:lnTo>
                  <a:pt x="4051760" y="1027382"/>
                </a:lnTo>
                <a:lnTo>
                  <a:pt x="4079922" y="990933"/>
                </a:lnTo>
                <a:lnTo>
                  <a:pt x="4098078" y="947916"/>
                </a:lnTo>
                <a:lnTo>
                  <a:pt x="4104513" y="900049"/>
                </a:lnTo>
                <a:lnTo>
                  <a:pt x="4104513" y="179959"/>
                </a:lnTo>
                <a:lnTo>
                  <a:pt x="4098078" y="132144"/>
                </a:lnTo>
                <a:lnTo>
                  <a:pt x="4079922" y="89163"/>
                </a:lnTo>
                <a:lnTo>
                  <a:pt x="4051760" y="52736"/>
                </a:lnTo>
                <a:lnTo>
                  <a:pt x="4015311" y="24586"/>
                </a:lnTo>
                <a:lnTo>
                  <a:pt x="3972294" y="6433"/>
                </a:lnTo>
                <a:lnTo>
                  <a:pt x="3924427" y="0"/>
                </a:lnTo>
                <a:close/>
              </a:path>
            </a:pathLst>
          </a:custGeom>
          <a:solidFill>
            <a:srgbClr val="0070C0"/>
          </a:solidFill>
        </p:spPr>
        <p:txBody>
          <a:bodyPr wrap="square" lIns="0" tIns="0" rIns="0" bIns="0" rtlCol="0" anchor="ctr"/>
          <a:lstStyle/>
          <a:p>
            <a:pPr algn="ctr"/>
            <a:r>
              <a:rPr lang="uz-Cyrl-UZ" sz="2000" b="1" spc="-5" dirty="0">
                <a:solidFill>
                  <a:schemeClr val="bg1"/>
                </a:solidFill>
                <a:latin typeface="Times New Roman" panose="02020603050405020304" pitchFamily="18" charset="0"/>
                <a:cs typeface="Times New Roman" panose="02020603050405020304" pitchFamily="18" charset="0"/>
              </a:rPr>
              <a:t>ВАЛЮТА К</a:t>
            </a:r>
            <a:r>
              <a:rPr lang="ru-RU" sz="2000" b="1" spc="-75" dirty="0">
                <a:solidFill>
                  <a:schemeClr val="bg1"/>
                </a:solidFill>
                <a:latin typeface="Times New Roman" panose="02020603050405020304" pitchFamily="18" charset="0"/>
                <a:cs typeface="Times New Roman" panose="02020603050405020304" pitchFamily="18" charset="0"/>
              </a:rPr>
              <a:t>У</a:t>
            </a:r>
            <a:r>
              <a:rPr lang="ru-RU" sz="2000" b="1" spc="-10" dirty="0">
                <a:solidFill>
                  <a:schemeClr val="bg1"/>
                </a:solidFill>
                <a:latin typeface="Times New Roman" panose="02020603050405020304" pitchFamily="18" charset="0"/>
                <a:cs typeface="Times New Roman" panose="02020603050405020304" pitchFamily="18" charset="0"/>
              </a:rPr>
              <a:t>Р</a:t>
            </a:r>
            <a:r>
              <a:rPr lang="ru-RU" sz="2000" b="1" spc="-5" dirty="0">
                <a:solidFill>
                  <a:schemeClr val="bg1"/>
                </a:solidFill>
                <a:latin typeface="Times New Roman" panose="02020603050405020304" pitchFamily="18" charset="0"/>
                <a:cs typeface="Times New Roman" panose="02020603050405020304" pitchFamily="18" charset="0"/>
              </a:rPr>
              <a:t>СИ</a:t>
            </a:r>
            <a:endParaRPr lang="ru-RU" sz="2000" b="1" dirty="0">
              <a:solidFill>
                <a:schemeClr val="bg1"/>
              </a:solidFill>
              <a:latin typeface="Times New Roman" panose="02020603050405020304" pitchFamily="18" charset="0"/>
              <a:cs typeface="Times New Roman" panose="02020603050405020304" pitchFamily="18" charset="0"/>
            </a:endParaRPr>
          </a:p>
        </p:txBody>
      </p:sp>
      <p:sp>
        <p:nvSpPr>
          <p:cNvPr id="6" name="object 6">
            <a:extLst>
              <a:ext uri="{FF2B5EF4-FFF2-40B4-BE49-F238E27FC236}">
                <a16:creationId xmlns:a16="http://schemas.microsoft.com/office/drawing/2014/main" id="{23F54355-B061-3407-AD90-567061C50729}"/>
              </a:ext>
            </a:extLst>
          </p:cNvPr>
          <p:cNvSpPr/>
          <p:nvPr/>
        </p:nvSpPr>
        <p:spPr>
          <a:xfrm>
            <a:off x="658372" y="4103858"/>
            <a:ext cx="2090399" cy="931343"/>
          </a:xfrm>
          <a:custGeom>
            <a:avLst/>
            <a:gdLst/>
            <a:ahLst/>
            <a:cxnLst/>
            <a:rect l="l" t="t" r="r" b="b"/>
            <a:pathLst>
              <a:path w="4104640" h="1080135">
                <a:moveTo>
                  <a:pt x="3924427" y="0"/>
                </a:moveTo>
                <a:lnTo>
                  <a:pt x="180086" y="0"/>
                </a:lnTo>
                <a:lnTo>
                  <a:pt x="132218" y="6433"/>
                </a:lnTo>
                <a:lnTo>
                  <a:pt x="89201" y="24586"/>
                </a:lnTo>
                <a:lnTo>
                  <a:pt x="52752" y="52736"/>
                </a:lnTo>
                <a:lnTo>
                  <a:pt x="24590" y="89163"/>
                </a:lnTo>
                <a:lnTo>
                  <a:pt x="6434" y="132144"/>
                </a:lnTo>
                <a:lnTo>
                  <a:pt x="0" y="179959"/>
                </a:lnTo>
                <a:lnTo>
                  <a:pt x="0" y="900049"/>
                </a:lnTo>
                <a:lnTo>
                  <a:pt x="6434" y="947916"/>
                </a:lnTo>
                <a:lnTo>
                  <a:pt x="24590" y="990933"/>
                </a:lnTo>
                <a:lnTo>
                  <a:pt x="52752" y="1027382"/>
                </a:lnTo>
                <a:lnTo>
                  <a:pt x="89201" y="1055544"/>
                </a:lnTo>
                <a:lnTo>
                  <a:pt x="132218" y="1073700"/>
                </a:lnTo>
                <a:lnTo>
                  <a:pt x="180086" y="1080135"/>
                </a:lnTo>
                <a:lnTo>
                  <a:pt x="3924427" y="1080135"/>
                </a:lnTo>
                <a:lnTo>
                  <a:pt x="3972294" y="1073700"/>
                </a:lnTo>
                <a:lnTo>
                  <a:pt x="4015311" y="1055544"/>
                </a:lnTo>
                <a:lnTo>
                  <a:pt x="4051760" y="1027382"/>
                </a:lnTo>
                <a:lnTo>
                  <a:pt x="4079922" y="990933"/>
                </a:lnTo>
                <a:lnTo>
                  <a:pt x="4098078" y="947916"/>
                </a:lnTo>
                <a:lnTo>
                  <a:pt x="4104513" y="900049"/>
                </a:lnTo>
                <a:lnTo>
                  <a:pt x="4104513" y="179959"/>
                </a:lnTo>
                <a:lnTo>
                  <a:pt x="4098078" y="132144"/>
                </a:lnTo>
                <a:lnTo>
                  <a:pt x="4079922" y="89163"/>
                </a:lnTo>
                <a:lnTo>
                  <a:pt x="4051760" y="52736"/>
                </a:lnTo>
                <a:lnTo>
                  <a:pt x="4015311" y="24586"/>
                </a:lnTo>
                <a:lnTo>
                  <a:pt x="3972294" y="6433"/>
                </a:lnTo>
                <a:lnTo>
                  <a:pt x="3924427" y="0"/>
                </a:lnTo>
                <a:close/>
              </a:path>
            </a:pathLst>
          </a:custGeom>
          <a:solidFill>
            <a:srgbClr val="0070C0"/>
          </a:solidFill>
        </p:spPr>
        <p:txBody>
          <a:bodyPr wrap="square" lIns="0" tIns="0" rIns="0" bIns="0" rtlCol="0" anchor="ctr"/>
          <a:lstStyle/>
          <a:p>
            <a:pPr algn="ctr"/>
            <a:r>
              <a:rPr lang="uz-Cyrl-UZ" sz="2000" b="1" dirty="0">
                <a:solidFill>
                  <a:schemeClr val="bg1"/>
                </a:solidFill>
                <a:latin typeface="Times New Roman" panose="02020603050405020304" pitchFamily="18" charset="0"/>
                <a:cs typeface="Times New Roman" panose="02020603050405020304" pitchFamily="18" charset="0"/>
              </a:rPr>
              <a:t>КУЧЛИ ҚАРОРЛАР</a:t>
            </a:r>
          </a:p>
        </p:txBody>
      </p:sp>
      <p:sp>
        <p:nvSpPr>
          <p:cNvPr id="7" name="object 6">
            <a:extLst>
              <a:ext uri="{FF2B5EF4-FFF2-40B4-BE49-F238E27FC236}">
                <a16:creationId xmlns:a16="http://schemas.microsoft.com/office/drawing/2014/main" id="{ABFC7CC5-980F-1901-40AC-E755DD1CCD75}"/>
              </a:ext>
            </a:extLst>
          </p:cNvPr>
          <p:cNvSpPr/>
          <p:nvPr/>
        </p:nvSpPr>
        <p:spPr>
          <a:xfrm>
            <a:off x="658372" y="5158647"/>
            <a:ext cx="2090399" cy="990600"/>
          </a:xfrm>
          <a:custGeom>
            <a:avLst/>
            <a:gdLst/>
            <a:ahLst/>
            <a:cxnLst/>
            <a:rect l="l" t="t" r="r" b="b"/>
            <a:pathLst>
              <a:path w="4104640" h="1080135">
                <a:moveTo>
                  <a:pt x="3924427" y="0"/>
                </a:moveTo>
                <a:lnTo>
                  <a:pt x="180086" y="0"/>
                </a:lnTo>
                <a:lnTo>
                  <a:pt x="132218" y="6433"/>
                </a:lnTo>
                <a:lnTo>
                  <a:pt x="89201" y="24586"/>
                </a:lnTo>
                <a:lnTo>
                  <a:pt x="52752" y="52736"/>
                </a:lnTo>
                <a:lnTo>
                  <a:pt x="24590" y="89163"/>
                </a:lnTo>
                <a:lnTo>
                  <a:pt x="6434" y="132144"/>
                </a:lnTo>
                <a:lnTo>
                  <a:pt x="0" y="179959"/>
                </a:lnTo>
                <a:lnTo>
                  <a:pt x="0" y="900049"/>
                </a:lnTo>
                <a:lnTo>
                  <a:pt x="6434" y="947916"/>
                </a:lnTo>
                <a:lnTo>
                  <a:pt x="24590" y="990933"/>
                </a:lnTo>
                <a:lnTo>
                  <a:pt x="52752" y="1027382"/>
                </a:lnTo>
                <a:lnTo>
                  <a:pt x="89201" y="1055544"/>
                </a:lnTo>
                <a:lnTo>
                  <a:pt x="132218" y="1073700"/>
                </a:lnTo>
                <a:lnTo>
                  <a:pt x="180086" y="1080135"/>
                </a:lnTo>
                <a:lnTo>
                  <a:pt x="3924427" y="1080135"/>
                </a:lnTo>
                <a:lnTo>
                  <a:pt x="3972294" y="1073700"/>
                </a:lnTo>
                <a:lnTo>
                  <a:pt x="4015311" y="1055544"/>
                </a:lnTo>
                <a:lnTo>
                  <a:pt x="4051760" y="1027382"/>
                </a:lnTo>
                <a:lnTo>
                  <a:pt x="4079922" y="990933"/>
                </a:lnTo>
                <a:lnTo>
                  <a:pt x="4098078" y="947916"/>
                </a:lnTo>
                <a:lnTo>
                  <a:pt x="4104513" y="900049"/>
                </a:lnTo>
                <a:lnTo>
                  <a:pt x="4104513" y="179959"/>
                </a:lnTo>
                <a:lnTo>
                  <a:pt x="4098078" y="132144"/>
                </a:lnTo>
                <a:lnTo>
                  <a:pt x="4079922" y="89163"/>
                </a:lnTo>
                <a:lnTo>
                  <a:pt x="4051760" y="52736"/>
                </a:lnTo>
                <a:lnTo>
                  <a:pt x="4015311" y="24586"/>
                </a:lnTo>
                <a:lnTo>
                  <a:pt x="3972294" y="6433"/>
                </a:lnTo>
                <a:lnTo>
                  <a:pt x="3924427" y="0"/>
                </a:lnTo>
                <a:close/>
              </a:path>
            </a:pathLst>
          </a:custGeom>
          <a:solidFill>
            <a:srgbClr val="0070C0"/>
          </a:solidFill>
        </p:spPr>
        <p:txBody>
          <a:bodyPr wrap="square" lIns="0" tIns="0" rIns="0" bIns="0" rtlCol="0" anchor="ctr"/>
          <a:lstStyle/>
          <a:p>
            <a:pPr algn="ctr"/>
            <a:r>
              <a:rPr lang="uz-Cyrl-UZ" sz="2000" b="1" dirty="0">
                <a:solidFill>
                  <a:schemeClr val="bg1"/>
                </a:solidFill>
                <a:latin typeface="Times New Roman" panose="02020603050405020304" pitchFamily="18" charset="0"/>
                <a:cs typeface="Times New Roman" panose="02020603050405020304" pitchFamily="18" charset="0"/>
              </a:rPr>
              <a:t>ОБ-ҲАВО</a:t>
            </a:r>
          </a:p>
        </p:txBody>
      </p:sp>
      <p:sp>
        <p:nvSpPr>
          <p:cNvPr id="8" name="Прямоугольник 7">
            <a:extLst>
              <a:ext uri="{FF2B5EF4-FFF2-40B4-BE49-F238E27FC236}">
                <a16:creationId xmlns:a16="http://schemas.microsoft.com/office/drawing/2014/main" id="{9D0D2E74-D757-D107-DDD6-3B8477FBA6C1}"/>
              </a:ext>
            </a:extLst>
          </p:cNvPr>
          <p:cNvSpPr/>
          <p:nvPr/>
        </p:nvSpPr>
        <p:spPr>
          <a:xfrm>
            <a:off x="4098267" y="1534494"/>
            <a:ext cx="3851632"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НАЗОРА</a:t>
            </a:r>
            <a:r>
              <a:rPr lang="uz-Cyrl-UZ" sz="2800" b="1" dirty="0">
                <a:latin typeface="Times New Roman" panose="02020603050405020304" pitchFamily="18" charset="0"/>
                <a:cs typeface="Times New Roman" panose="02020603050405020304" pitchFamily="18" charset="0"/>
              </a:rPr>
              <a:t>ТС</a:t>
            </a:r>
            <a:r>
              <a:rPr lang="en-US" sz="2800" b="1" dirty="0">
                <a:latin typeface="Times New Roman" panose="02020603050405020304" pitchFamily="18" charset="0"/>
                <a:cs typeface="Times New Roman" panose="02020603050405020304" pitchFamily="18" charset="0"/>
              </a:rPr>
              <a:t>ИЗ ҲУДУД</a:t>
            </a:r>
          </a:p>
        </p:txBody>
      </p:sp>
      <p:sp>
        <p:nvSpPr>
          <p:cNvPr id="9" name="Скругленный прямоугольник 10">
            <a:extLst>
              <a:ext uri="{FF2B5EF4-FFF2-40B4-BE49-F238E27FC236}">
                <a16:creationId xmlns:a16="http://schemas.microsoft.com/office/drawing/2014/main" id="{C75D210E-B3D7-7D55-A154-8D34B80E1689}"/>
              </a:ext>
            </a:extLst>
          </p:cNvPr>
          <p:cNvSpPr/>
          <p:nvPr/>
        </p:nvSpPr>
        <p:spPr>
          <a:xfrm>
            <a:off x="3009299" y="2191310"/>
            <a:ext cx="5888514" cy="3547432"/>
          </a:xfrm>
          <a:prstGeom prst="roundRect">
            <a:avLst>
              <a:gd name="adj" fmla="val 11710"/>
            </a:avLst>
          </a:prstGeom>
        </p:spPr>
        <p:style>
          <a:lnRef idx="1">
            <a:schemeClr val="accent3"/>
          </a:lnRef>
          <a:fillRef idx="3">
            <a:schemeClr val="accent3"/>
          </a:fillRef>
          <a:effectRef idx="2">
            <a:schemeClr val="accent3"/>
          </a:effectRef>
          <a:fontRef idx="minor">
            <a:schemeClr val="lt1"/>
          </a:fontRef>
        </p:style>
        <p:txBody>
          <a:bodyPr rtlCol="0" anchor="ctr"/>
          <a:lstStyle/>
          <a:p>
            <a:pPr algn="ctr"/>
            <a:endParaRPr lang="en-US"/>
          </a:p>
        </p:txBody>
      </p:sp>
      <p:sp>
        <p:nvSpPr>
          <p:cNvPr id="10" name="object 6">
            <a:extLst>
              <a:ext uri="{FF2B5EF4-FFF2-40B4-BE49-F238E27FC236}">
                <a16:creationId xmlns:a16="http://schemas.microsoft.com/office/drawing/2014/main" id="{98C101A2-FE00-0379-627D-458B0FDEF94E}"/>
              </a:ext>
            </a:extLst>
          </p:cNvPr>
          <p:cNvSpPr/>
          <p:nvPr/>
        </p:nvSpPr>
        <p:spPr>
          <a:xfrm>
            <a:off x="3151813" y="2458502"/>
            <a:ext cx="1642926" cy="964045"/>
          </a:xfrm>
          <a:custGeom>
            <a:avLst/>
            <a:gdLst/>
            <a:ahLst/>
            <a:cxnLst/>
            <a:rect l="l" t="t" r="r" b="b"/>
            <a:pathLst>
              <a:path w="4104640" h="1080135">
                <a:moveTo>
                  <a:pt x="3924427" y="0"/>
                </a:moveTo>
                <a:lnTo>
                  <a:pt x="180086" y="0"/>
                </a:lnTo>
                <a:lnTo>
                  <a:pt x="132218" y="6433"/>
                </a:lnTo>
                <a:lnTo>
                  <a:pt x="89201" y="24586"/>
                </a:lnTo>
                <a:lnTo>
                  <a:pt x="52752" y="52736"/>
                </a:lnTo>
                <a:lnTo>
                  <a:pt x="24590" y="89163"/>
                </a:lnTo>
                <a:lnTo>
                  <a:pt x="6434" y="132144"/>
                </a:lnTo>
                <a:lnTo>
                  <a:pt x="0" y="179959"/>
                </a:lnTo>
                <a:lnTo>
                  <a:pt x="0" y="900049"/>
                </a:lnTo>
                <a:lnTo>
                  <a:pt x="6434" y="947916"/>
                </a:lnTo>
                <a:lnTo>
                  <a:pt x="24590" y="990933"/>
                </a:lnTo>
                <a:lnTo>
                  <a:pt x="52752" y="1027382"/>
                </a:lnTo>
                <a:lnTo>
                  <a:pt x="89201" y="1055544"/>
                </a:lnTo>
                <a:lnTo>
                  <a:pt x="132218" y="1073700"/>
                </a:lnTo>
                <a:lnTo>
                  <a:pt x="180086" y="1080135"/>
                </a:lnTo>
                <a:lnTo>
                  <a:pt x="3924427" y="1080135"/>
                </a:lnTo>
                <a:lnTo>
                  <a:pt x="3972294" y="1073700"/>
                </a:lnTo>
                <a:lnTo>
                  <a:pt x="4015311" y="1055544"/>
                </a:lnTo>
                <a:lnTo>
                  <a:pt x="4051760" y="1027382"/>
                </a:lnTo>
                <a:lnTo>
                  <a:pt x="4079922" y="990933"/>
                </a:lnTo>
                <a:lnTo>
                  <a:pt x="4098078" y="947916"/>
                </a:lnTo>
                <a:lnTo>
                  <a:pt x="4104513" y="900049"/>
                </a:lnTo>
                <a:lnTo>
                  <a:pt x="4104513" y="179959"/>
                </a:lnTo>
                <a:lnTo>
                  <a:pt x="4098078" y="132144"/>
                </a:lnTo>
                <a:lnTo>
                  <a:pt x="4079922" y="89163"/>
                </a:lnTo>
                <a:lnTo>
                  <a:pt x="4051760" y="52736"/>
                </a:lnTo>
                <a:lnTo>
                  <a:pt x="4015311" y="24586"/>
                </a:lnTo>
                <a:lnTo>
                  <a:pt x="3972294" y="6433"/>
                </a:lnTo>
                <a:lnTo>
                  <a:pt x="3924427" y="0"/>
                </a:lnTo>
                <a:close/>
              </a:path>
            </a:pathLst>
          </a:custGeom>
          <a:ln/>
        </p:spPr>
        <p:style>
          <a:lnRef idx="2">
            <a:schemeClr val="accent6">
              <a:shade val="50000"/>
            </a:schemeClr>
          </a:lnRef>
          <a:fillRef idx="1">
            <a:schemeClr val="accent6"/>
          </a:fillRef>
          <a:effectRef idx="0">
            <a:schemeClr val="accent6"/>
          </a:effectRef>
          <a:fontRef idx="minor">
            <a:schemeClr val="lt1"/>
          </a:fontRef>
        </p:style>
        <p:txBody>
          <a:bodyPr wrap="square" lIns="0" tIns="0" rIns="0" bIns="0" rtlCol="0" anchor="ctr"/>
          <a:lstStyle/>
          <a:p>
            <a:pPr algn="ctr"/>
            <a:r>
              <a:rPr lang="uz-Cyrl-UZ" sz="2000" b="1" dirty="0">
                <a:latin typeface="Times New Roman" panose="02020603050405020304" pitchFamily="18" charset="0"/>
                <a:cs typeface="Times New Roman" panose="02020603050405020304" pitchFamily="18" charset="0"/>
              </a:rPr>
              <a:t>МИЖОЗЛАР</a:t>
            </a:r>
          </a:p>
        </p:txBody>
      </p:sp>
      <p:sp>
        <p:nvSpPr>
          <p:cNvPr id="11" name="object 6">
            <a:extLst>
              <a:ext uri="{FF2B5EF4-FFF2-40B4-BE49-F238E27FC236}">
                <a16:creationId xmlns:a16="http://schemas.microsoft.com/office/drawing/2014/main" id="{FA3EDB17-BF6E-953A-1107-72B6B31027A9}"/>
              </a:ext>
            </a:extLst>
          </p:cNvPr>
          <p:cNvSpPr/>
          <p:nvPr/>
        </p:nvSpPr>
        <p:spPr>
          <a:xfrm>
            <a:off x="3554854" y="3422546"/>
            <a:ext cx="1642926" cy="1056064"/>
          </a:xfrm>
          <a:custGeom>
            <a:avLst/>
            <a:gdLst/>
            <a:ahLst/>
            <a:cxnLst/>
            <a:rect l="l" t="t" r="r" b="b"/>
            <a:pathLst>
              <a:path w="4104640" h="1080135">
                <a:moveTo>
                  <a:pt x="3924427" y="0"/>
                </a:moveTo>
                <a:lnTo>
                  <a:pt x="180086" y="0"/>
                </a:lnTo>
                <a:lnTo>
                  <a:pt x="132218" y="6433"/>
                </a:lnTo>
                <a:lnTo>
                  <a:pt x="89201" y="24586"/>
                </a:lnTo>
                <a:lnTo>
                  <a:pt x="52752" y="52736"/>
                </a:lnTo>
                <a:lnTo>
                  <a:pt x="24590" y="89163"/>
                </a:lnTo>
                <a:lnTo>
                  <a:pt x="6434" y="132144"/>
                </a:lnTo>
                <a:lnTo>
                  <a:pt x="0" y="179959"/>
                </a:lnTo>
                <a:lnTo>
                  <a:pt x="0" y="900049"/>
                </a:lnTo>
                <a:lnTo>
                  <a:pt x="6434" y="947916"/>
                </a:lnTo>
                <a:lnTo>
                  <a:pt x="24590" y="990933"/>
                </a:lnTo>
                <a:lnTo>
                  <a:pt x="52752" y="1027382"/>
                </a:lnTo>
                <a:lnTo>
                  <a:pt x="89201" y="1055544"/>
                </a:lnTo>
                <a:lnTo>
                  <a:pt x="132218" y="1073700"/>
                </a:lnTo>
                <a:lnTo>
                  <a:pt x="180086" y="1080135"/>
                </a:lnTo>
                <a:lnTo>
                  <a:pt x="3924427" y="1080135"/>
                </a:lnTo>
                <a:lnTo>
                  <a:pt x="3972294" y="1073700"/>
                </a:lnTo>
                <a:lnTo>
                  <a:pt x="4015311" y="1055544"/>
                </a:lnTo>
                <a:lnTo>
                  <a:pt x="4051760" y="1027382"/>
                </a:lnTo>
                <a:lnTo>
                  <a:pt x="4079922" y="990933"/>
                </a:lnTo>
                <a:lnTo>
                  <a:pt x="4098078" y="947916"/>
                </a:lnTo>
                <a:lnTo>
                  <a:pt x="4104513" y="900049"/>
                </a:lnTo>
                <a:lnTo>
                  <a:pt x="4104513" y="179959"/>
                </a:lnTo>
                <a:lnTo>
                  <a:pt x="4098078" y="132144"/>
                </a:lnTo>
                <a:lnTo>
                  <a:pt x="4079922" y="89163"/>
                </a:lnTo>
                <a:lnTo>
                  <a:pt x="4051760" y="52736"/>
                </a:lnTo>
                <a:lnTo>
                  <a:pt x="4015311" y="24586"/>
                </a:lnTo>
                <a:lnTo>
                  <a:pt x="3972294" y="6433"/>
                </a:lnTo>
                <a:lnTo>
                  <a:pt x="3924427" y="0"/>
                </a:lnTo>
                <a:close/>
              </a:path>
            </a:pathLst>
          </a:custGeom>
          <a:ln/>
        </p:spPr>
        <p:style>
          <a:lnRef idx="2">
            <a:schemeClr val="accent6">
              <a:shade val="50000"/>
            </a:schemeClr>
          </a:lnRef>
          <a:fillRef idx="1">
            <a:schemeClr val="accent6"/>
          </a:fillRef>
          <a:effectRef idx="0">
            <a:schemeClr val="accent6"/>
          </a:effectRef>
          <a:fontRef idx="minor">
            <a:schemeClr val="lt1"/>
          </a:fontRef>
        </p:style>
        <p:txBody>
          <a:bodyPr wrap="square" lIns="0" tIns="0" rIns="0" bIns="0" rtlCol="0" anchor="ctr"/>
          <a:lstStyle/>
          <a:p>
            <a:pPr algn="ctr"/>
            <a:r>
              <a:rPr lang="uz-Cyrl-UZ" b="1" dirty="0">
                <a:latin typeface="Times New Roman" panose="02020603050405020304" pitchFamily="18" charset="0"/>
                <a:cs typeface="Times New Roman" panose="02020603050405020304" pitchFamily="18" charset="0"/>
              </a:rPr>
              <a:t>ЕТКАЗИБ БЕРУВЧИЛАР</a:t>
            </a:r>
          </a:p>
        </p:txBody>
      </p:sp>
      <p:sp>
        <p:nvSpPr>
          <p:cNvPr id="12" name="object 6">
            <a:extLst>
              <a:ext uri="{FF2B5EF4-FFF2-40B4-BE49-F238E27FC236}">
                <a16:creationId xmlns:a16="http://schemas.microsoft.com/office/drawing/2014/main" id="{CF19AC20-07F1-FE61-8472-55A41AC3E731}"/>
              </a:ext>
            </a:extLst>
          </p:cNvPr>
          <p:cNvSpPr/>
          <p:nvPr/>
        </p:nvSpPr>
        <p:spPr>
          <a:xfrm>
            <a:off x="3916685" y="4478612"/>
            <a:ext cx="1522824" cy="931343"/>
          </a:xfrm>
          <a:custGeom>
            <a:avLst/>
            <a:gdLst/>
            <a:ahLst/>
            <a:cxnLst/>
            <a:rect l="l" t="t" r="r" b="b"/>
            <a:pathLst>
              <a:path w="4104640" h="1080135">
                <a:moveTo>
                  <a:pt x="3924427" y="0"/>
                </a:moveTo>
                <a:lnTo>
                  <a:pt x="180086" y="0"/>
                </a:lnTo>
                <a:lnTo>
                  <a:pt x="132218" y="6433"/>
                </a:lnTo>
                <a:lnTo>
                  <a:pt x="89201" y="24586"/>
                </a:lnTo>
                <a:lnTo>
                  <a:pt x="52752" y="52736"/>
                </a:lnTo>
                <a:lnTo>
                  <a:pt x="24590" y="89163"/>
                </a:lnTo>
                <a:lnTo>
                  <a:pt x="6434" y="132144"/>
                </a:lnTo>
                <a:lnTo>
                  <a:pt x="0" y="179959"/>
                </a:lnTo>
                <a:lnTo>
                  <a:pt x="0" y="900049"/>
                </a:lnTo>
                <a:lnTo>
                  <a:pt x="6434" y="947916"/>
                </a:lnTo>
                <a:lnTo>
                  <a:pt x="24590" y="990933"/>
                </a:lnTo>
                <a:lnTo>
                  <a:pt x="52752" y="1027382"/>
                </a:lnTo>
                <a:lnTo>
                  <a:pt x="89201" y="1055544"/>
                </a:lnTo>
                <a:lnTo>
                  <a:pt x="132218" y="1073700"/>
                </a:lnTo>
                <a:lnTo>
                  <a:pt x="180086" y="1080135"/>
                </a:lnTo>
                <a:lnTo>
                  <a:pt x="3924427" y="1080135"/>
                </a:lnTo>
                <a:lnTo>
                  <a:pt x="3972294" y="1073700"/>
                </a:lnTo>
                <a:lnTo>
                  <a:pt x="4015311" y="1055544"/>
                </a:lnTo>
                <a:lnTo>
                  <a:pt x="4051760" y="1027382"/>
                </a:lnTo>
                <a:lnTo>
                  <a:pt x="4079922" y="990933"/>
                </a:lnTo>
                <a:lnTo>
                  <a:pt x="4098078" y="947916"/>
                </a:lnTo>
                <a:lnTo>
                  <a:pt x="4104513" y="900049"/>
                </a:lnTo>
                <a:lnTo>
                  <a:pt x="4104513" y="179959"/>
                </a:lnTo>
                <a:lnTo>
                  <a:pt x="4098078" y="132144"/>
                </a:lnTo>
                <a:lnTo>
                  <a:pt x="4079922" y="89163"/>
                </a:lnTo>
                <a:lnTo>
                  <a:pt x="4051760" y="52736"/>
                </a:lnTo>
                <a:lnTo>
                  <a:pt x="4015311" y="24586"/>
                </a:lnTo>
                <a:lnTo>
                  <a:pt x="3972294" y="6433"/>
                </a:lnTo>
                <a:lnTo>
                  <a:pt x="3924427" y="0"/>
                </a:lnTo>
                <a:close/>
              </a:path>
            </a:pathLst>
          </a:custGeom>
          <a:ln/>
        </p:spPr>
        <p:style>
          <a:lnRef idx="2">
            <a:schemeClr val="accent6">
              <a:shade val="50000"/>
            </a:schemeClr>
          </a:lnRef>
          <a:fillRef idx="1">
            <a:schemeClr val="accent6"/>
          </a:fillRef>
          <a:effectRef idx="0">
            <a:schemeClr val="accent6"/>
          </a:effectRef>
          <a:fontRef idx="minor">
            <a:schemeClr val="lt1"/>
          </a:fontRef>
        </p:style>
        <p:txBody>
          <a:bodyPr wrap="square" lIns="0" tIns="0" rIns="0" bIns="0" rtlCol="0" anchor="ctr"/>
          <a:lstStyle/>
          <a:p>
            <a:pPr algn="ctr"/>
            <a:r>
              <a:rPr lang="uz-Cyrl-UZ" b="1" dirty="0">
                <a:latin typeface="Times New Roman" panose="02020603050405020304" pitchFamily="18" charset="0"/>
                <a:cs typeface="Times New Roman" panose="02020603050405020304" pitchFamily="18" charset="0"/>
              </a:rPr>
              <a:t>ХОДИМЛАР</a:t>
            </a:r>
          </a:p>
        </p:txBody>
      </p:sp>
      <p:sp>
        <p:nvSpPr>
          <p:cNvPr id="13" name="TextBox 12">
            <a:extLst>
              <a:ext uri="{FF2B5EF4-FFF2-40B4-BE49-F238E27FC236}">
                <a16:creationId xmlns:a16="http://schemas.microsoft.com/office/drawing/2014/main" id="{FBBF3F3E-B70C-AB57-5C73-90A7232B3EB3}"/>
              </a:ext>
            </a:extLst>
          </p:cNvPr>
          <p:cNvSpPr txBox="1"/>
          <p:nvPr/>
        </p:nvSpPr>
        <p:spPr>
          <a:xfrm>
            <a:off x="5197780" y="2261172"/>
            <a:ext cx="3139807" cy="461665"/>
          </a:xfrm>
          <a:prstGeom prst="rect">
            <a:avLst/>
          </a:prstGeom>
          <a:noFill/>
        </p:spPr>
        <p:txBody>
          <a:bodyPr wrap="square" rtlCol="0">
            <a:spAutoFit/>
          </a:bodyPr>
          <a:lstStyle/>
          <a:p>
            <a:r>
              <a:rPr lang="uz-Cyrl-UZ" sz="2400" b="1" dirty="0">
                <a:latin typeface="Times New Roman" panose="02020603050405020304" pitchFamily="18" charset="0"/>
                <a:cs typeface="Times New Roman" panose="02020603050405020304" pitchFamily="18" charset="0"/>
              </a:rPr>
              <a:t>ТАЪСИР ДОИРАСИ</a:t>
            </a:r>
            <a:endParaRPr lang="en-US" sz="2400" b="1" dirty="0">
              <a:latin typeface="Times New Roman" panose="02020603050405020304" pitchFamily="18" charset="0"/>
              <a:cs typeface="Times New Roman" panose="02020603050405020304" pitchFamily="18" charset="0"/>
            </a:endParaRPr>
          </a:p>
        </p:txBody>
      </p:sp>
      <p:sp>
        <p:nvSpPr>
          <p:cNvPr id="14" name="Скругленный прямоугольник 15">
            <a:extLst>
              <a:ext uri="{FF2B5EF4-FFF2-40B4-BE49-F238E27FC236}">
                <a16:creationId xmlns:a16="http://schemas.microsoft.com/office/drawing/2014/main" id="{DE56A3CD-1609-820E-F8B5-19AEA304FE12}"/>
              </a:ext>
            </a:extLst>
          </p:cNvPr>
          <p:cNvSpPr/>
          <p:nvPr/>
        </p:nvSpPr>
        <p:spPr>
          <a:xfrm>
            <a:off x="5587873" y="2956357"/>
            <a:ext cx="2583108" cy="2487487"/>
          </a:xfrm>
          <a:prstGeom prst="roundRect">
            <a:avLst/>
          </a:prstGeom>
        </p:spPr>
        <p:style>
          <a:lnRef idx="1">
            <a:schemeClr val="dk1"/>
          </a:lnRef>
          <a:fillRef idx="2">
            <a:schemeClr val="dk1"/>
          </a:fillRef>
          <a:effectRef idx="1">
            <a:schemeClr val="dk1"/>
          </a:effectRef>
          <a:fontRef idx="minor">
            <a:schemeClr val="dk1"/>
          </a:fontRef>
        </p:style>
        <p:txBody>
          <a:bodyPr rtlCol="0" anchor="t"/>
          <a:lstStyle/>
          <a:p>
            <a:pPr algn="ctr"/>
            <a:r>
              <a:rPr lang="ru-RU" sz="2000" b="1" dirty="0">
                <a:latin typeface="Times New Roman" panose="02020603050405020304" pitchFamily="18" charset="0"/>
                <a:cs typeface="Times New Roman" panose="02020603050405020304" pitchFamily="18" charset="0"/>
              </a:rPr>
              <a:t>БОШҚАРУВ МАЙДОНИ</a:t>
            </a:r>
            <a:endParaRPr lang="en-US" sz="2000" b="1" dirty="0">
              <a:latin typeface="Times New Roman" panose="02020603050405020304" pitchFamily="18" charset="0"/>
              <a:cs typeface="Times New Roman" panose="02020603050405020304" pitchFamily="18" charset="0"/>
            </a:endParaRPr>
          </a:p>
        </p:txBody>
      </p:sp>
      <p:sp>
        <p:nvSpPr>
          <p:cNvPr id="15" name="object 6">
            <a:extLst>
              <a:ext uri="{FF2B5EF4-FFF2-40B4-BE49-F238E27FC236}">
                <a16:creationId xmlns:a16="http://schemas.microsoft.com/office/drawing/2014/main" id="{ABCE8AD0-74CB-F2C8-6F6F-511A7D47937A}"/>
              </a:ext>
            </a:extLst>
          </p:cNvPr>
          <p:cNvSpPr/>
          <p:nvPr/>
        </p:nvSpPr>
        <p:spPr>
          <a:xfrm>
            <a:off x="5743335" y="3791010"/>
            <a:ext cx="2206564" cy="1367637"/>
          </a:xfrm>
          <a:custGeom>
            <a:avLst/>
            <a:gdLst/>
            <a:ahLst/>
            <a:cxnLst/>
            <a:rect l="l" t="t" r="r" b="b"/>
            <a:pathLst>
              <a:path w="4104640" h="1080135">
                <a:moveTo>
                  <a:pt x="3924427" y="0"/>
                </a:moveTo>
                <a:lnTo>
                  <a:pt x="180086" y="0"/>
                </a:lnTo>
                <a:lnTo>
                  <a:pt x="132218" y="6433"/>
                </a:lnTo>
                <a:lnTo>
                  <a:pt x="89201" y="24586"/>
                </a:lnTo>
                <a:lnTo>
                  <a:pt x="52752" y="52736"/>
                </a:lnTo>
                <a:lnTo>
                  <a:pt x="24590" y="89163"/>
                </a:lnTo>
                <a:lnTo>
                  <a:pt x="6434" y="132144"/>
                </a:lnTo>
                <a:lnTo>
                  <a:pt x="0" y="179959"/>
                </a:lnTo>
                <a:lnTo>
                  <a:pt x="0" y="900049"/>
                </a:lnTo>
                <a:lnTo>
                  <a:pt x="6434" y="947916"/>
                </a:lnTo>
                <a:lnTo>
                  <a:pt x="24590" y="990933"/>
                </a:lnTo>
                <a:lnTo>
                  <a:pt x="52752" y="1027382"/>
                </a:lnTo>
                <a:lnTo>
                  <a:pt x="89201" y="1055544"/>
                </a:lnTo>
                <a:lnTo>
                  <a:pt x="132218" y="1073700"/>
                </a:lnTo>
                <a:lnTo>
                  <a:pt x="180086" y="1080135"/>
                </a:lnTo>
                <a:lnTo>
                  <a:pt x="3924427" y="1080135"/>
                </a:lnTo>
                <a:lnTo>
                  <a:pt x="3972294" y="1073700"/>
                </a:lnTo>
                <a:lnTo>
                  <a:pt x="4015311" y="1055544"/>
                </a:lnTo>
                <a:lnTo>
                  <a:pt x="4051760" y="1027382"/>
                </a:lnTo>
                <a:lnTo>
                  <a:pt x="4079922" y="990933"/>
                </a:lnTo>
                <a:lnTo>
                  <a:pt x="4098078" y="947916"/>
                </a:lnTo>
                <a:lnTo>
                  <a:pt x="4104513" y="900049"/>
                </a:lnTo>
                <a:lnTo>
                  <a:pt x="4104513" y="179959"/>
                </a:lnTo>
                <a:lnTo>
                  <a:pt x="4098078" y="132144"/>
                </a:lnTo>
                <a:lnTo>
                  <a:pt x="4079922" y="89163"/>
                </a:lnTo>
                <a:lnTo>
                  <a:pt x="4051760" y="52736"/>
                </a:lnTo>
                <a:lnTo>
                  <a:pt x="4015311" y="24586"/>
                </a:lnTo>
                <a:lnTo>
                  <a:pt x="3972294" y="6433"/>
                </a:lnTo>
                <a:lnTo>
                  <a:pt x="3924427" y="0"/>
                </a:lnTo>
                <a:close/>
              </a:path>
            </a:pathLst>
          </a:custGeom>
          <a:ln/>
        </p:spPr>
        <p:style>
          <a:lnRef idx="1">
            <a:schemeClr val="dk1"/>
          </a:lnRef>
          <a:fillRef idx="3">
            <a:schemeClr val="dk1"/>
          </a:fillRef>
          <a:effectRef idx="2">
            <a:schemeClr val="dk1"/>
          </a:effectRef>
          <a:fontRef idx="minor">
            <a:schemeClr val="lt1"/>
          </a:fontRef>
        </p:style>
        <p:txBody>
          <a:bodyPr wrap="square" lIns="0" tIns="0" rIns="0" bIns="0" rtlCol="0" anchor="ctr"/>
          <a:lstStyle/>
          <a:p>
            <a:pPr algn="ctr"/>
            <a:r>
              <a:rPr lang="ru-RU" sz="2000" b="1" dirty="0">
                <a:latin typeface="Times New Roman" panose="02020603050405020304" pitchFamily="18" charset="0"/>
                <a:cs typeface="Times New Roman" panose="02020603050405020304" pitchFamily="18" charset="0"/>
              </a:rPr>
              <a:t>КОМПАНИЯ РЕСУРСЛАРИ</a:t>
            </a:r>
          </a:p>
        </p:txBody>
      </p:sp>
    </p:spTree>
    <p:extLst>
      <p:ext uri="{BB962C8B-B14F-4D97-AF65-F5344CB8AC3E}">
        <p14:creationId xmlns:p14="http://schemas.microsoft.com/office/powerpoint/2010/main" val="936828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1000"/>
                                        <p:tgtEl>
                                          <p:spTgt spid="4"/>
                                        </p:tgtEl>
                                      </p:cBhvr>
                                    </p:animEffect>
                                    <p:anim calcmode="lin" valueType="num">
                                      <p:cBhvr>
                                        <p:cTn id="12" dur="1000" fill="hold"/>
                                        <p:tgtEl>
                                          <p:spTgt spid="4"/>
                                        </p:tgtEl>
                                        <p:attrNameLst>
                                          <p:attrName>ppt_x</p:attrName>
                                        </p:attrNameLst>
                                      </p:cBhvr>
                                      <p:tavLst>
                                        <p:tav tm="0">
                                          <p:val>
                                            <p:strVal val="#ppt_x"/>
                                          </p:val>
                                        </p:tav>
                                        <p:tav tm="100000">
                                          <p:val>
                                            <p:strVal val="#ppt_x"/>
                                          </p:val>
                                        </p:tav>
                                      </p:tavLst>
                                    </p:anim>
                                    <p:anim calcmode="lin" valueType="num">
                                      <p:cBhvr>
                                        <p:cTn id="13"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
                                          </p:val>
                                        </p:tav>
                                        <p:tav tm="100000">
                                          <p:val>
                                            <p:strVal val="#ppt_x"/>
                                          </p:val>
                                        </p:tav>
                                      </p:tavLst>
                                    </p:anim>
                                    <p:anim calcmode="lin" valueType="num">
                                      <p:cBhvr>
                                        <p:cTn id="20"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
                                          </p:val>
                                        </p:tav>
                                        <p:tav tm="100000">
                                          <p:val>
                                            <p:strVal val="#ppt_x"/>
                                          </p:val>
                                        </p:tav>
                                      </p:tavLst>
                                    </p:anim>
                                    <p:anim calcmode="lin" valueType="num">
                                      <p:cBhvr>
                                        <p:cTn id="27"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1000"/>
                                        <p:tgtEl>
                                          <p:spTgt spid="7"/>
                                        </p:tgtEl>
                                      </p:cBhvr>
                                    </p:animEffect>
                                    <p:anim calcmode="lin" valueType="num">
                                      <p:cBhvr>
                                        <p:cTn id="33" dur="1000" fill="hold"/>
                                        <p:tgtEl>
                                          <p:spTgt spid="7"/>
                                        </p:tgtEl>
                                        <p:attrNameLst>
                                          <p:attrName>ppt_x</p:attrName>
                                        </p:attrNameLst>
                                      </p:cBhvr>
                                      <p:tavLst>
                                        <p:tav tm="0">
                                          <p:val>
                                            <p:strVal val="#ppt_x"/>
                                          </p:val>
                                        </p:tav>
                                        <p:tav tm="100000">
                                          <p:val>
                                            <p:strVal val="#ppt_x"/>
                                          </p:val>
                                        </p:tav>
                                      </p:tavLst>
                                    </p:anim>
                                    <p:anim calcmode="lin" valueType="num">
                                      <p:cBhvr>
                                        <p:cTn id="3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42" presetClass="entr" presetSubtype="0" fill="hold" grpId="0" nodeType="click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fade">
                                      <p:cBhvr>
                                        <p:cTn id="39" dur="1000"/>
                                        <p:tgtEl>
                                          <p:spTgt spid="10"/>
                                        </p:tgtEl>
                                      </p:cBhvr>
                                    </p:animEffect>
                                    <p:anim calcmode="lin" valueType="num">
                                      <p:cBhvr>
                                        <p:cTn id="40" dur="1000" fill="hold"/>
                                        <p:tgtEl>
                                          <p:spTgt spid="10"/>
                                        </p:tgtEl>
                                        <p:attrNameLst>
                                          <p:attrName>ppt_x</p:attrName>
                                        </p:attrNameLst>
                                      </p:cBhvr>
                                      <p:tavLst>
                                        <p:tav tm="0">
                                          <p:val>
                                            <p:strVal val="#ppt_x"/>
                                          </p:val>
                                        </p:tav>
                                        <p:tav tm="100000">
                                          <p:val>
                                            <p:strVal val="#ppt_x"/>
                                          </p:val>
                                        </p:tav>
                                      </p:tavLst>
                                    </p:anim>
                                    <p:anim calcmode="lin" valueType="num">
                                      <p:cBhvr>
                                        <p:cTn id="41"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42" presetClass="entr" presetSubtype="0" fill="hold" grpId="0" nodeType="clickEffect">
                                  <p:stCondLst>
                                    <p:cond delay="0"/>
                                  </p:stCondLst>
                                  <p:childTnLst>
                                    <p:set>
                                      <p:cBhvr>
                                        <p:cTn id="45" dur="1" fill="hold">
                                          <p:stCondLst>
                                            <p:cond delay="0"/>
                                          </p:stCondLst>
                                        </p:cTn>
                                        <p:tgtEl>
                                          <p:spTgt spid="11"/>
                                        </p:tgtEl>
                                        <p:attrNameLst>
                                          <p:attrName>style.visibility</p:attrName>
                                        </p:attrNameLst>
                                      </p:cBhvr>
                                      <p:to>
                                        <p:strVal val="visible"/>
                                      </p:to>
                                    </p:set>
                                    <p:animEffect transition="in" filter="fade">
                                      <p:cBhvr>
                                        <p:cTn id="46" dur="1000"/>
                                        <p:tgtEl>
                                          <p:spTgt spid="11"/>
                                        </p:tgtEl>
                                      </p:cBhvr>
                                    </p:animEffect>
                                    <p:anim calcmode="lin" valueType="num">
                                      <p:cBhvr>
                                        <p:cTn id="47" dur="1000" fill="hold"/>
                                        <p:tgtEl>
                                          <p:spTgt spid="11"/>
                                        </p:tgtEl>
                                        <p:attrNameLst>
                                          <p:attrName>ppt_x</p:attrName>
                                        </p:attrNameLst>
                                      </p:cBhvr>
                                      <p:tavLst>
                                        <p:tav tm="0">
                                          <p:val>
                                            <p:strVal val="#ppt_x"/>
                                          </p:val>
                                        </p:tav>
                                        <p:tav tm="100000">
                                          <p:val>
                                            <p:strVal val="#ppt_x"/>
                                          </p:val>
                                        </p:tav>
                                      </p:tavLst>
                                    </p:anim>
                                    <p:anim calcmode="lin" valueType="num">
                                      <p:cBhvr>
                                        <p:cTn id="48"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42" presetClass="entr" presetSubtype="0" fill="hold" grpId="0" nodeType="clickEffect">
                                  <p:stCondLst>
                                    <p:cond delay="0"/>
                                  </p:stCondLst>
                                  <p:childTnLst>
                                    <p:set>
                                      <p:cBhvr>
                                        <p:cTn id="52" dur="1" fill="hold">
                                          <p:stCondLst>
                                            <p:cond delay="0"/>
                                          </p:stCondLst>
                                        </p:cTn>
                                        <p:tgtEl>
                                          <p:spTgt spid="12"/>
                                        </p:tgtEl>
                                        <p:attrNameLst>
                                          <p:attrName>style.visibility</p:attrName>
                                        </p:attrNameLst>
                                      </p:cBhvr>
                                      <p:to>
                                        <p:strVal val="visible"/>
                                      </p:to>
                                    </p:set>
                                    <p:animEffect transition="in" filter="fade">
                                      <p:cBhvr>
                                        <p:cTn id="53" dur="1000"/>
                                        <p:tgtEl>
                                          <p:spTgt spid="12"/>
                                        </p:tgtEl>
                                      </p:cBhvr>
                                    </p:animEffect>
                                    <p:anim calcmode="lin" valueType="num">
                                      <p:cBhvr>
                                        <p:cTn id="54" dur="1000" fill="hold"/>
                                        <p:tgtEl>
                                          <p:spTgt spid="12"/>
                                        </p:tgtEl>
                                        <p:attrNameLst>
                                          <p:attrName>ppt_x</p:attrName>
                                        </p:attrNameLst>
                                      </p:cBhvr>
                                      <p:tavLst>
                                        <p:tav tm="0">
                                          <p:val>
                                            <p:strVal val="#ppt_x"/>
                                          </p:val>
                                        </p:tav>
                                        <p:tav tm="100000">
                                          <p:val>
                                            <p:strVal val="#ppt_x"/>
                                          </p:val>
                                        </p:tav>
                                      </p:tavLst>
                                    </p:anim>
                                    <p:anim calcmode="lin" valueType="num">
                                      <p:cBhvr>
                                        <p:cTn id="55"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42" presetClass="entr" presetSubtype="0" fill="hold" grpId="0" nodeType="clickEffect">
                                  <p:stCondLst>
                                    <p:cond delay="0"/>
                                  </p:stCondLst>
                                  <p:childTnLst>
                                    <p:set>
                                      <p:cBhvr>
                                        <p:cTn id="59" dur="1" fill="hold">
                                          <p:stCondLst>
                                            <p:cond delay="0"/>
                                          </p:stCondLst>
                                        </p:cTn>
                                        <p:tgtEl>
                                          <p:spTgt spid="15"/>
                                        </p:tgtEl>
                                        <p:attrNameLst>
                                          <p:attrName>style.visibility</p:attrName>
                                        </p:attrNameLst>
                                      </p:cBhvr>
                                      <p:to>
                                        <p:strVal val="visible"/>
                                      </p:to>
                                    </p:set>
                                    <p:animEffect transition="in" filter="fade">
                                      <p:cBhvr>
                                        <p:cTn id="60" dur="1000"/>
                                        <p:tgtEl>
                                          <p:spTgt spid="15"/>
                                        </p:tgtEl>
                                      </p:cBhvr>
                                    </p:animEffect>
                                    <p:anim calcmode="lin" valueType="num">
                                      <p:cBhvr>
                                        <p:cTn id="61" dur="1000" fill="hold"/>
                                        <p:tgtEl>
                                          <p:spTgt spid="15"/>
                                        </p:tgtEl>
                                        <p:attrNameLst>
                                          <p:attrName>ppt_x</p:attrName>
                                        </p:attrNameLst>
                                      </p:cBhvr>
                                      <p:tavLst>
                                        <p:tav tm="0">
                                          <p:val>
                                            <p:strVal val="#ppt_x"/>
                                          </p:val>
                                        </p:tav>
                                        <p:tav tm="100000">
                                          <p:val>
                                            <p:strVal val="#ppt_x"/>
                                          </p:val>
                                        </p:tav>
                                      </p:tavLst>
                                    </p:anim>
                                    <p:anim calcmode="lin" valueType="num">
                                      <p:cBhvr>
                                        <p:cTn id="62"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5" grpId="0" animBg="1"/>
      <p:bldP spid="6" grpId="0" animBg="1"/>
      <p:bldP spid="7" grpId="0" animBg="1"/>
      <p:bldP spid="10" grpId="0" animBg="1"/>
      <p:bldP spid="11" grpId="0" animBg="1"/>
      <p:bldP spid="12" grpId="0" animBg="1"/>
      <p:bldP spid="15" grpId="0" animBg="1"/>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4">
            <a:extLst>
              <a:ext uri="{FF2B5EF4-FFF2-40B4-BE49-F238E27FC236}">
                <a16:creationId xmlns:a16="http://schemas.microsoft.com/office/drawing/2014/main" id="{120E3C96-150F-972F-810E-5E9079B75B75}"/>
              </a:ext>
            </a:extLst>
          </p:cNvPr>
          <p:cNvSpPr/>
          <p:nvPr/>
        </p:nvSpPr>
        <p:spPr>
          <a:xfrm>
            <a:off x="326834" y="1268730"/>
            <a:ext cx="7504351" cy="1080135"/>
          </a:xfrm>
          <a:custGeom>
            <a:avLst/>
            <a:gdLst/>
            <a:ahLst/>
            <a:cxnLst/>
            <a:rect l="l" t="t" r="r" b="b"/>
            <a:pathLst>
              <a:path w="5328920" h="1080135">
                <a:moveTo>
                  <a:pt x="5148516" y="0"/>
                </a:moveTo>
                <a:lnTo>
                  <a:pt x="180022" y="0"/>
                </a:lnTo>
                <a:lnTo>
                  <a:pt x="132163" y="6434"/>
                </a:lnTo>
                <a:lnTo>
                  <a:pt x="89159" y="24590"/>
                </a:lnTo>
                <a:lnTo>
                  <a:pt x="52725" y="52752"/>
                </a:lnTo>
                <a:lnTo>
                  <a:pt x="24577" y="89201"/>
                </a:lnTo>
                <a:lnTo>
                  <a:pt x="6430" y="132218"/>
                </a:lnTo>
                <a:lnTo>
                  <a:pt x="0" y="180086"/>
                </a:lnTo>
                <a:lnTo>
                  <a:pt x="0" y="900176"/>
                </a:lnTo>
                <a:lnTo>
                  <a:pt x="6430" y="947990"/>
                </a:lnTo>
                <a:lnTo>
                  <a:pt x="24577" y="990971"/>
                </a:lnTo>
                <a:lnTo>
                  <a:pt x="52725" y="1027398"/>
                </a:lnTo>
                <a:lnTo>
                  <a:pt x="89159" y="1055548"/>
                </a:lnTo>
                <a:lnTo>
                  <a:pt x="132163" y="1073701"/>
                </a:lnTo>
                <a:lnTo>
                  <a:pt x="180022" y="1080135"/>
                </a:lnTo>
                <a:lnTo>
                  <a:pt x="5148516" y="1080135"/>
                </a:lnTo>
                <a:lnTo>
                  <a:pt x="5196384" y="1073701"/>
                </a:lnTo>
                <a:lnTo>
                  <a:pt x="5239401" y="1055548"/>
                </a:lnTo>
                <a:lnTo>
                  <a:pt x="5275849" y="1027398"/>
                </a:lnTo>
                <a:lnTo>
                  <a:pt x="5304011" y="990971"/>
                </a:lnTo>
                <a:lnTo>
                  <a:pt x="5322168" y="947990"/>
                </a:lnTo>
                <a:lnTo>
                  <a:pt x="5328602" y="900176"/>
                </a:lnTo>
                <a:lnTo>
                  <a:pt x="5328602" y="180086"/>
                </a:lnTo>
                <a:lnTo>
                  <a:pt x="5322168" y="132218"/>
                </a:lnTo>
                <a:lnTo>
                  <a:pt x="5304011" y="89201"/>
                </a:lnTo>
                <a:lnTo>
                  <a:pt x="5275849" y="52752"/>
                </a:lnTo>
                <a:lnTo>
                  <a:pt x="5239401" y="24590"/>
                </a:lnTo>
                <a:lnTo>
                  <a:pt x="5196384" y="6434"/>
                </a:lnTo>
                <a:lnTo>
                  <a:pt x="5148516" y="0"/>
                </a:lnTo>
                <a:close/>
              </a:path>
            </a:pathLst>
          </a:custGeom>
        </p:spPr>
        <p:style>
          <a:lnRef idx="1">
            <a:schemeClr val="accent1"/>
          </a:lnRef>
          <a:fillRef idx="2">
            <a:schemeClr val="accent1"/>
          </a:fillRef>
          <a:effectRef idx="1">
            <a:schemeClr val="accent1"/>
          </a:effectRef>
          <a:fontRef idx="minor">
            <a:schemeClr val="dk1"/>
          </a:fontRef>
        </p:style>
        <p:txBody>
          <a:bodyPr wrap="square" lIns="0" tIns="0" rIns="0" bIns="0" rtlCol="0" anchor="ctr"/>
          <a:lstStyle/>
          <a:p>
            <a:pPr algn="ctr"/>
            <a:r>
              <a:rPr lang="uz-Cyrl-UZ" sz="2000" b="1" dirty="0">
                <a:latin typeface="Times New Roman" panose="02020603050405020304" pitchFamily="18" charset="0"/>
                <a:cs typeface="Times New Roman" panose="02020603050405020304" pitchFamily="18" charset="0"/>
              </a:rPr>
              <a:t>РАҚОБАТЧИЛАРНИНГ ҚАНДАЙ ҲАРАКАТЛАРИ БИЗ </a:t>
            </a:r>
          </a:p>
          <a:p>
            <a:pPr algn="ctr"/>
            <a:r>
              <a:rPr lang="uz-Cyrl-UZ" sz="2000" b="1" dirty="0">
                <a:latin typeface="Times New Roman" panose="02020603050405020304" pitchFamily="18" charset="0"/>
                <a:cs typeface="Times New Roman" panose="02020603050405020304" pitchFamily="18" charset="0"/>
              </a:rPr>
              <a:t>УЧУН МУАММО ТУҒДИРАДИ?</a:t>
            </a:r>
          </a:p>
        </p:txBody>
      </p:sp>
      <p:sp>
        <p:nvSpPr>
          <p:cNvPr id="3" name="object 7">
            <a:extLst>
              <a:ext uri="{FF2B5EF4-FFF2-40B4-BE49-F238E27FC236}">
                <a16:creationId xmlns:a16="http://schemas.microsoft.com/office/drawing/2014/main" id="{89FC24E0-C112-922E-494C-0084E7B428CA}"/>
              </a:ext>
            </a:extLst>
          </p:cNvPr>
          <p:cNvSpPr/>
          <p:nvPr/>
        </p:nvSpPr>
        <p:spPr>
          <a:xfrm>
            <a:off x="251524" y="2917434"/>
            <a:ext cx="7504350" cy="1080135"/>
          </a:xfrm>
          <a:custGeom>
            <a:avLst/>
            <a:gdLst/>
            <a:ahLst/>
            <a:cxnLst/>
            <a:rect l="l" t="t" r="r" b="b"/>
            <a:pathLst>
              <a:path w="5328920" h="1080135">
                <a:moveTo>
                  <a:pt x="5148516" y="0"/>
                </a:moveTo>
                <a:lnTo>
                  <a:pt x="180022" y="0"/>
                </a:lnTo>
                <a:lnTo>
                  <a:pt x="132163" y="6434"/>
                </a:lnTo>
                <a:lnTo>
                  <a:pt x="89159" y="24590"/>
                </a:lnTo>
                <a:lnTo>
                  <a:pt x="52725" y="52752"/>
                </a:lnTo>
                <a:lnTo>
                  <a:pt x="24577" y="89201"/>
                </a:lnTo>
                <a:lnTo>
                  <a:pt x="6430" y="132218"/>
                </a:lnTo>
                <a:lnTo>
                  <a:pt x="0" y="180086"/>
                </a:lnTo>
                <a:lnTo>
                  <a:pt x="0" y="900049"/>
                </a:lnTo>
                <a:lnTo>
                  <a:pt x="6430" y="947916"/>
                </a:lnTo>
                <a:lnTo>
                  <a:pt x="24577" y="990933"/>
                </a:lnTo>
                <a:lnTo>
                  <a:pt x="52725" y="1027382"/>
                </a:lnTo>
                <a:lnTo>
                  <a:pt x="89159" y="1055544"/>
                </a:lnTo>
                <a:lnTo>
                  <a:pt x="132163" y="1073700"/>
                </a:lnTo>
                <a:lnTo>
                  <a:pt x="180022" y="1080135"/>
                </a:lnTo>
                <a:lnTo>
                  <a:pt x="5148516" y="1080135"/>
                </a:lnTo>
                <a:lnTo>
                  <a:pt x="5196384" y="1073700"/>
                </a:lnTo>
                <a:lnTo>
                  <a:pt x="5239401" y="1055544"/>
                </a:lnTo>
                <a:lnTo>
                  <a:pt x="5275849" y="1027382"/>
                </a:lnTo>
                <a:lnTo>
                  <a:pt x="5304011" y="990933"/>
                </a:lnTo>
                <a:lnTo>
                  <a:pt x="5322168" y="947916"/>
                </a:lnTo>
                <a:lnTo>
                  <a:pt x="5328602" y="900049"/>
                </a:lnTo>
                <a:lnTo>
                  <a:pt x="5328602" y="180086"/>
                </a:lnTo>
                <a:lnTo>
                  <a:pt x="5322168" y="132218"/>
                </a:lnTo>
                <a:lnTo>
                  <a:pt x="5304011" y="89201"/>
                </a:lnTo>
                <a:lnTo>
                  <a:pt x="5275849" y="52752"/>
                </a:lnTo>
                <a:lnTo>
                  <a:pt x="5239401" y="24590"/>
                </a:lnTo>
                <a:lnTo>
                  <a:pt x="5196384" y="6434"/>
                </a:lnTo>
                <a:lnTo>
                  <a:pt x="5148516" y="0"/>
                </a:lnTo>
                <a:close/>
              </a:path>
            </a:pathLst>
          </a:custGeom>
        </p:spPr>
        <p:style>
          <a:lnRef idx="1">
            <a:schemeClr val="accent1"/>
          </a:lnRef>
          <a:fillRef idx="2">
            <a:schemeClr val="accent1"/>
          </a:fillRef>
          <a:effectRef idx="1">
            <a:schemeClr val="accent1"/>
          </a:effectRef>
          <a:fontRef idx="minor">
            <a:schemeClr val="dk1"/>
          </a:fontRef>
        </p:style>
        <p:txBody>
          <a:bodyPr wrap="square" lIns="0" tIns="0" rIns="0" bIns="0" rtlCol="0" anchor="ctr"/>
          <a:lstStyle/>
          <a:p>
            <a:pPr algn="ctr"/>
            <a:r>
              <a:rPr lang="uz-Cyrl-UZ" sz="2000" b="1" dirty="0">
                <a:solidFill>
                  <a:schemeClr val="dk1"/>
                </a:solidFill>
                <a:latin typeface="Times New Roman" panose="02020603050405020304" pitchFamily="18" charset="0"/>
                <a:cs typeface="Times New Roman" panose="02020603050405020304" pitchFamily="18" charset="0"/>
              </a:rPr>
              <a:t>РАҚОБАТЧИЛАРНИНГ ҚАНДАЙ ҲАРАКАТЛАРИ КЕЛАЖАКДА БИЗ УЧУН МУАММО ТУҒДИРИШИ МУМКИН?</a:t>
            </a:r>
          </a:p>
        </p:txBody>
      </p:sp>
      <p:sp>
        <p:nvSpPr>
          <p:cNvPr id="4" name="object 11">
            <a:extLst>
              <a:ext uri="{FF2B5EF4-FFF2-40B4-BE49-F238E27FC236}">
                <a16:creationId xmlns:a16="http://schemas.microsoft.com/office/drawing/2014/main" id="{66E82973-4670-6E52-E3C8-947050F320F2}"/>
              </a:ext>
            </a:extLst>
          </p:cNvPr>
          <p:cNvSpPr/>
          <p:nvPr/>
        </p:nvSpPr>
        <p:spPr>
          <a:xfrm>
            <a:off x="8086382" y="1268730"/>
            <a:ext cx="3778784" cy="2728839"/>
          </a:xfrm>
          <a:custGeom>
            <a:avLst/>
            <a:gdLst/>
            <a:ahLst/>
            <a:cxnLst/>
            <a:rect l="l" t="t" r="r" b="b"/>
            <a:pathLst>
              <a:path w="2592704" h="3312795">
                <a:moveTo>
                  <a:pt x="0" y="432054"/>
                </a:moveTo>
                <a:lnTo>
                  <a:pt x="2535" y="384974"/>
                </a:lnTo>
                <a:lnTo>
                  <a:pt x="9964" y="339363"/>
                </a:lnTo>
                <a:lnTo>
                  <a:pt x="22024" y="295485"/>
                </a:lnTo>
                <a:lnTo>
                  <a:pt x="38452" y="253603"/>
                </a:lnTo>
                <a:lnTo>
                  <a:pt x="58984" y="213980"/>
                </a:lnTo>
                <a:lnTo>
                  <a:pt x="83356" y="176881"/>
                </a:lnTo>
                <a:lnTo>
                  <a:pt x="111305" y="142568"/>
                </a:lnTo>
                <a:lnTo>
                  <a:pt x="142568" y="111305"/>
                </a:lnTo>
                <a:lnTo>
                  <a:pt x="176881" y="83356"/>
                </a:lnTo>
                <a:lnTo>
                  <a:pt x="213980" y="58984"/>
                </a:lnTo>
                <a:lnTo>
                  <a:pt x="253603" y="38452"/>
                </a:lnTo>
                <a:lnTo>
                  <a:pt x="295485" y="22024"/>
                </a:lnTo>
                <a:lnTo>
                  <a:pt x="339363" y="9964"/>
                </a:lnTo>
                <a:lnTo>
                  <a:pt x="384974" y="2535"/>
                </a:lnTo>
                <a:lnTo>
                  <a:pt x="432053" y="0"/>
                </a:lnTo>
                <a:lnTo>
                  <a:pt x="2160270" y="0"/>
                </a:lnTo>
                <a:lnTo>
                  <a:pt x="2207327" y="2535"/>
                </a:lnTo>
                <a:lnTo>
                  <a:pt x="2252922" y="9964"/>
                </a:lnTo>
                <a:lnTo>
                  <a:pt x="2296789" y="22024"/>
                </a:lnTo>
                <a:lnTo>
                  <a:pt x="2338666" y="38452"/>
                </a:lnTo>
                <a:lnTo>
                  <a:pt x="2378286" y="58984"/>
                </a:lnTo>
                <a:lnTo>
                  <a:pt x="2415387" y="83356"/>
                </a:lnTo>
                <a:lnTo>
                  <a:pt x="2449704" y="111305"/>
                </a:lnTo>
                <a:lnTo>
                  <a:pt x="2480973" y="142568"/>
                </a:lnTo>
                <a:lnTo>
                  <a:pt x="2508930" y="176881"/>
                </a:lnTo>
                <a:lnTo>
                  <a:pt x="2533311" y="213980"/>
                </a:lnTo>
                <a:lnTo>
                  <a:pt x="2553851" y="253603"/>
                </a:lnTo>
                <a:lnTo>
                  <a:pt x="2570286" y="295485"/>
                </a:lnTo>
                <a:lnTo>
                  <a:pt x="2582353" y="339363"/>
                </a:lnTo>
                <a:lnTo>
                  <a:pt x="2589787" y="384974"/>
                </a:lnTo>
                <a:lnTo>
                  <a:pt x="2592324" y="432054"/>
                </a:lnTo>
                <a:lnTo>
                  <a:pt x="2592324" y="2880360"/>
                </a:lnTo>
                <a:lnTo>
                  <a:pt x="2589787" y="2927439"/>
                </a:lnTo>
                <a:lnTo>
                  <a:pt x="2582353" y="2973049"/>
                </a:lnTo>
                <a:lnTo>
                  <a:pt x="2570286" y="3016926"/>
                </a:lnTo>
                <a:lnTo>
                  <a:pt x="2553851" y="3058806"/>
                </a:lnTo>
                <a:lnTo>
                  <a:pt x="2533311" y="3098426"/>
                </a:lnTo>
                <a:lnTo>
                  <a:pt x="2508930" y="3135523"/>
                </a:lnTo>
                <a:lnTo>
                  <a:pt x="2480973" y="3169833"/>
                </a:lnTo>
                <a:lnTo>
                  <a:pt x="2449704" y="3201094"/>
                </a:lnTo>
                <a:lnTo>
                  <a:pt x="2415387" y="3229040"/>
                </a:lnTo>
                <a:lnTo>
                  <a:pt x="2378286" y="3253410"/>
                </a:lnTo>
                <a:lnTo>
                  <a:pt x="2338666" y="3273940"/>
                </a:lnTo>
                <a:lnTo>
                  <a:pt x="2296789" y="3290366"/>
                </a:lnTo>
                <a:lnTo>
                  <a:pt x="2252922" y="3302425"/>
                </a:lnTo>
                <a:lnTo>
                  <a:pt x="2207327" y="3309853"/>
                </a:lnTo>
                <a:lnTo>
                  <a:pt x="2160270" y="3312388"/>
                </a:lnTo>
                <a:lnTo>
                  <a:pt x="432053" y="3312388"/>
                </a:lnTo>
                <a:lnTo>
                  <a:pt x="384974" y="3309853"/>
                </a:lnTo>
                <a:lnTo>
                  <a:pt x="339363" y="3302425"/>
                </a:lnTo>
                <a:lnTo>
                  <a:pt x="295485" y="3290366"/>
                </a:lnTo>
                <a:lnTo>
                  <a:pt x="253603" y="3273940"/>
                </a:lnTo>
                <a:lnTo>
                  <a:pt x="213980" y="3253410"/>
                </a:lnTo>
                <a:lnTo>
                  <a:pt x="176881" y="3229040"/>
                </a:lnTo>
                <a:lnTo>
                  <a:pt x="142568" y="3201094"/>
                </a:lnTo>
                <a:lnTo>
                  <a:pt x="111305" y="3169833"/>
                </a:lnTo>
                <a:lnTo>
                  <a:pt x="83356" y="3135523"/>
                </a:lnTo>
                <a:lnTo>
                  <a:pt x="58984" y="3098426"/>
                </a:lnTo>
                <a:lnTo>
                  <a:pt x="38452" y="3058806"/>
                </a:lnTo>
                <a:lnTo>
                  <a:pt x="22024" y="3016926"/>
                </a:lnTo>
                <a:lnTo>
                  <a:pt x="9964" y="2973049"/>
                </a:lnTo>
                <a:lnTo>
                  <a:pt x="2535" y="2927439"/>
                </a:lnTo>
                <a:lnTo>
                  <a:pt x="0" y="2880360"/>
                </a:lnTo>
                <a:lnTo>
                  <a:pt x="0" y="432054"/>
                </a:lnTo>
                <a:close/>
              </a:path>
            </a:pathLst>
          </a:custGeom>
          <a:ln w="9524">
            <a:solidFill>
              <a:srgbClr val="002060"/>
            </a:solidFill>
          </a:ln>
        </p:spPr>
        <p:txBody>
          <a:bodyPr wrap="square" lIns="0" tIns="0" rIns="0" bIns="0" rtlCol="0"/>
          <a:lstStyle/>
          <a:p>
            <a:pPr algn="ctr"/>
            <a:endParaRPr lang="uz-Cyrl-UZ" dirty="0">
              <a:latin typeface="Times New Roman" panose="02020603050405020304" pitchFamily="18" charset="0"/>
              <a:cs typeface="Times New Roman" panose="02020603050405020304" pitchFamily="18" charset="0"/>
            </a:endParaRPr>
          </a:p>
          <a:p>
            <a:pPr algn="ctr"/>
            <a:r>
              <a:rPr lang="uz-Cyrl-UZ" sz="2200" dirty="0">
                <a:latin typeface="Times New Roman" panose="02020603050405020304" pitchFamily="18" charset="0"/>
                <a:cs typeface="Times New Roman" panose="02020603050405020304" pitchFamily="18" charset="0"/>
              </a:rPr>
              <a:t>Қандай қилиб рақобатчилар мижозларни жалб қилади?</a:t>
            </a:r>
          </a:p>
          <a:p>
            <a:pPr algn="ctr"/>
            <a:r>
              <a:rPr lang="uz-Cyrl-UZ" sz="2200" dirty="0">
                <a:latin typeface="Times New Roman" panose="02020603050405020304" pitchFamily="18" charset="0"/>
                <a:cs typeface="Times New Roman" panose="02020603050405020304" pitchFamily="18" charset="0"/>
              </a:rPr>
              <a:t>Қайси жиҳатлари билан улар биздан устун?</a:t>
            </a:r>
          </a:p>
          <a:p>
            <a:pPr algn="ctr"/>
            <a:r>
              <a:rPr lang="uz-Cyrl-UZ" sz="2200" dirty="0">
                <a:latin typeface="Times New Roman" panose="02020603050405020304" pitchFamily="18" charset="0"/>
                <a:cs typeface="Times New Roman" panose="02020603050405020304" pitchFamily="18" charset="0"/>
              </a:rPr>
              <a:t>Улар ўз позицияларини мустаҳкамлаш учун нима қилишлари мумкин?</a:t>
            </a:r>
          </a:p>
        </p:txBody>
      </p:sp>
      <p:sp>
        <p:nvSpPr>
          <p:cNvPr id="5" name="Заголовок 1">
            <a:extLst>
              <a:ext uri="{FF2B5EF4-FFF2-40B4-BE49-F238E27FC236}">
                <a16:creationId xmlns:a16="http://schemas.microsoft.com/office/drawing/2014/main" id="{5DF72546-BDBC-D0C6-8EF0-8743A36D2E93}"/>
              </a:ext>
            </a:extLst>
          </p:cNvPr>
          <p:cNvSpPr txBox="1">
            <a:spLocks/>
          </p:cNvSpPr>
          <p:nvPr/>
        </p:nvSpPr>
        <p:spPr>
          <a:xfrm>
            <a:off x="504636" y="325779"/>
            <a:ext cx="11151210" cy="651295"/>
          </a:xfrm>
          <a:prstGeom prst="rect">
            <a:avLst/>
          </a:prstGeom>
          <a:solidFill>
            <a:schemeClr val="bg1">
              <a:lumMod val="75000"/>
            </a:schemeClr>
          </a:solidFill>
          <a:effectLst>
            <a:outerShdw blurRad="50800" dist="38100" dir="2700000" algn="tl" rotWithShape="0">
              <a:prstClr val="black">
                <a:alpha val="40000"/>
              </a:prstClr>
            </a:outerShdw>
          </a:effectLst>
          <a:scene3d>
            <a:camera prst="orthographicFront"/>
            <a:lightRig rig="threePt" dir="t"/>
          </a:scene3d>
          <a:sp3d>
            <a:bevelT/>
          </a:sp3d>
        </p:spPr>
        <p:txBody>
          <a:bodyPr vert="horz" lIns="0" tIns="0" rIns="0" bIns="0" rtlCol="0" anchor="ctr">
            <a:normAutofit/>
          </a:bodyPr>
          <a:lstStyle>
            <a:lvl1pPr algn="l" defTabSz="914400" rtl="0" eaLnBrk="1" latinLnBrk="0" hangingPunct="1">
              <a:lnSpc>
                <a:spcPct val="90000"/>
              </a:lnSpc>
              <a:spcBef>
                <a:spcPct val="0"/>
              </a:spcBef>
              <a:buNone/>
              <a:defRPr sz="2000" b="1" i="0" kern="1200">
                <a:solidFill>
                  <a:srgbClr val="800000"/>
                </a:solidFill>
                <a:latin typeface="Arial"/>
                <a:ea typeface="+mj-ea"/>
                <a:cs typeface="Arial"/>
              </a:defRPr>
            </a:lvl1pPr>
          </a:lstStyle>
          <a:p>
            <a:pPr algn="ctr"/>
            <a:r>
              <a:rPr lang="uz-Cyrl-UZ" sz="3200" dirty="0">
                <a:solidFill>
                  <a:srgbClr val="0B375A"/>
                </a:solidFill>
                <a:latin typeface="Times New Roman" panose="02020603050405020304" pitchFamily="18" charset="0"/>
                <a:cs typeface="Times New Roman" panose="02020603050405020304" pitchFamily="18" charset="0"/>
              </a:rPr>
              <a:t>РАҚОБАТЧИЛАРИНГИЗНИ ЎРГАНИНГ!</a:t>
            </a:r>
            <a:endParaRPr lang="ru-RU" sz="3200" dirty="0">
              <a:solidFill>
                <a:srgbClr val="0B375A"/>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35825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1000"/>
                                        <p:tgtEl>
                                          <p:spTgt spid="2"/>
                                        </p:tgtEl>
                                      </p:cBhvr>
                                    </p:animEffect>
                                    <p:anim calcmode="lin" valueType="num">
                                      <p:cBhvr>
                                        <p:cTn id="12" dur="1000" fill="hold"/>
                                        <p:tgtEl>
                                          <p:spTgt spid="2"/>
                                        </p:tgtEl>
                                        <p:attrNameLst>
                                          <p:attrName>ppt_x</p:attrName>
                                        </p:attrNameLst>
                                      </p:cBhvr>
                                      <p:tavLst>
                                        <p:tav tm="0">
                                          <p:val>
                                            <p:strVal val="#ppt_x"/>
                                          </p:val>
                                        </p:tav>
                                        <p:tav tm="100000">
                                          <p:val>
                                            <p:strVal val="#ppt_x"/>
                                          </p:val>
                                        </p:tav>
                                      </p:tavLst>
                                    </p:anim>
                                    <p:anim calcmode="lin" valueType="num">
                                      <p:cBhvr>
                                        <p:cTn id="13"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fade">
                                      <p:cBhvr>
                                        <p:cTn id="18" dur="1000"/>
                                        <p:tgtEl>
                                          <p:spTgt spid="3"/>
                                        </p:tgtEl>
                                      </p:cBhvr>
                                    </p:animEffect>
                                    <p:anim calcmode="lin" valueType="num">
                                      <p:cBhvr>
                                        <p:cTn id="19" dur="1000" fill="hold"/>
                                        <p:tgtEl>
                                          <p:spTgt spid="3"/>
                                        </p:tgtEl>
                                        <p:attrNameLst>
                                          <p:attrName>ppt_x</p:attrName>
                                        </p:attrNameLst>
                                      </p:cBhvr>
                                      <p:tavLst>
                                        <p:tav tm="0">
                                          <p:val>
                                            <p:strVal val="#ppt_x"/>
                                          </p:val>
                                        </p:tav>
                                        <p:tav tm="100000">
                                          <p:val>
                                            <p:strVal val="#ppt_x"/>
                                          </p:val>
                                        </p:tav>
                                      </p:tavLst>
                                    </p:anim>
                                    <p:anim calcmode="lin" valueType="num">
                                      <p:cBhvr>
                                        <p:cTn id="20"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arn(inVertical)">
                                      <p:cBhvr>
                                        <p:cTn id="2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кругленный прямоугольник 4">
            <a:extLst>
              <a:ext uri="{FF2B5EF4-FFF2-40B4-BE49-F238E27FC236}">
                <a16:creationId xmlns:a16="http://schemas.microsoft.com/office/drawing/2014/main" id="{1F46E9AE-2BF0-2888-02D2-1D6FF2714112}"/>
              </a:ext>
            </a:extLst>
          </p:cNvPr>
          <p:cNvSpPr/>
          <p:nvPr/>
        </p:nvSpPr>
        <p:spPr>
          <a:xfrm>
            <a:off x="2255457" y="414528"/>
            <a:ext cx="7754112" cy="877824"/>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СТРАТЕГИК ҚАРОРЛАР БОШҚАРУВ ҚАРОРЛАРИ БЎЛИБ, УЛАР:</a:t>
            </a:r>
          </a:p>
        </p:txBody>
      </p:sp>
      <p:sp>
        <p:nvSpPr>
          <p:cNvPr id="3" name="Скругленный прямоугольник 5">
            <a:extLst>
              <a:ext uri="{FF2B5EF4-FFF2-40B4-BE49-F238E27FC236}">
                <a16:creationId xmlns:a16="http://schemas.microsoft.com/office/drawing/2014/main" id="{EEEB7CD9-78E2-C1B1-BC81-3DFA3E5D3CA3}"/>
              </a:ext>
            </a:extLst>
          </p:cNvPr>
          <p:cNvSpPr/>
          <p:nvPr/>
        </p:nvSpPr>
        <p:spPr>
          <a:xfrm>
            <a:off x="426657" y="1670304"/>
            <a:ext cx="3511359" cy="2121408"/>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000" dirty="0">
                <a:latin typeface="Times New Roman" panose="02020603050405020304" pitchFamily="18" charset="0"/>
                <a:cs typeface="Times New Roman" panose="02020603050405020304" pitchFamily="18" charset="0"/>
              </a:rPr>
              <a:t>1) келажакка йўналтирилган ва тезкор бошқарув қарорларини қабул қилиш учун асос яратади;</a:t>
            </a:r>
          </a:p>
        </p:txBody>
      </p:sp>
      <p:sp>
        <p:nvSpPr>
          <p:cNvPr id="4" name="Скругленный прямоугольник 8">
            <a:extLst>
              <a:ext uri="{FF2B5EF4-FFF2-40B4-BE49-F238E27FC236}">
                <a16:creationId xmlns:a16="http://schemas.microsoft.com/office/drawing/2014/main" id="{088CA76B-FE32-4838-CF72-9C529DD8A5C3}"/>
              </a:ext>
            </a:extLst>
          </p:cNvPr>
          <p:cNvSpPr/>
          <p:nvPr/>
        </p:nvSpPr>
        <p:spPr>
          <a:xfrm>
            <a:off x="4376833" y="1670304"/>
            <a:ext cx="3511359" cy="2121408"/>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000" dirty="0">
                <a:latin typeface="Times New Roman" panose="02020603050405020304" pitchFamily="18" charset="0"/>
                <a:cs typeface="Times New Roman" panose="02020603050405020304" pitchFamily="18" charset="0"/>
              </a:rPr>
              <a:t>2) сезиларли ноаниқлик билан боғлиқ, чунки улар корхонага таъсир қилувчи бошқариб бўлмайдиган ташқи омилларни ҳисобга олади;</a:t>
            </a:r>
          </a:p>
        </p:txBody>
      </p:sp>
      <p:sp>
        <p:nvSpPr>
          <p:cNvPr id="5" name="Скругленный прямоугольник 9">
            <a:extLst>
              <a:ext uri="{FF2B5EF4-FFF2-40B4-BE49-F238E27FC236}">
                <a16:creationId xmlns:a16="http://schemas.microsoft.com/office/drawing/2014/main" id="{3929C69B-34E2-E62A-6CD3-2D4930D9BA10}"/>
              </a:ext>
            </a:extLst>
          </p:cNvPr>
          <p:cNvSpPr/>
          <p:nvPr/>
        </p:nvSpPr>
        <p:spPr>
          <a:xfrm>
            <a:off x="8327010" y="1670304"/>
            <a:ext cx="3511359" cy="2121408"/>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000" dirty="0">
                <a:latin typeface="Times New Roman" panose="02020603050405020304" pitchFamily="18" charset="0"/>
                <a:cs typeface="Times New Roman" panose="02020603050405020304" pitchFamily="18" charset="0"/>
              </a:rPr>
              <a:t>3) муҳим ресурсларни жалб қилиш билан боғлиқ ва корхона учун жуда жиддий, узоқ муддатли оқибатларга олиб келиши мумкин.</a:t>
            </a:r>
          </a:p>
        </p:txBody>
      </p:sp>
      <p:sp>
        <p:nvSpPr>
          <p:cNvPr id="6" name="Стрелка вниз 10">
            <a:extLst>
              <a:ext uri="{FF2B5EF4-FFF2-40B4-BE49-F238E27FC236}">
                <a16:creationId xmlns:a16="http://schemas.microsoft.com/office/drawing/2014/main" id="{46A2B4DC-AE36-BE8E-C86F-04308D6EB9E9}"/>
              </a:ext>
            </a:extLst>
          </p:cNvPr>
          <p:cNvSpPr/>
          <p:nvPr/>
        </p:nvSpPr>
        <p:spPr>
          <a:xfrm>
            <a:off x="2414016" y="1353312"/>
            <a:ext cx="780288" cy="243840"/>
          </a:xfrm>
          <a:prstGeom prst="downArrow">
            <a:avLst/>
          </a:prstGeom>
        </p:spPr>
        <p:style>
          <a:lnRef idx="2">
            <a:schemeClr val="accent2"/>
          </a:lnRef>
          <a:fillRef idx="1">
            <a:schemeClr val="lt1"/>
          </a:fillRef>
          <a:effectRef idx="0">
            <a:schemeClr val="accent2"/>
          </a:effectRef>
          <a:fontRef idx="minor">
            <a:schemeClr val="dk1"/>
          </a:fontRef>
        </p:style>
        <p:txBody>
          <a:bodyPr rtlCol="0" anchor="ctr"/>
          <a:lstStyle/>
          <a:p>
            <a:pPr algn="ctr"/>
            <a:endParaRPr lang="en-US"/>
          </a:p>
        </p:txBody>
      </p:sp>
      <p:sp>
        <p:nvSpPr>
          <p:cNvPr id="7" name="Стрелка вниз 11">
            <a:extLst>
              <a:ext uri="{FF2B5EF4-FFF2-40B4-BE49-F238E27FC236}">
                <a16:creationId xmlns:a16="http://schemas.microsoft.com/office/drawing/2014/main" id="{F702B1E9-2B03-5517-48D5-30A354301C77}"/>
              </a:ext>
            </a:extLst>
          </p:cNvPr>
          <p:cNvSpPr/>
          <p:nvPr/>
        </p:nvSpPr>
        <p:spPr>
          <a:xfrm>
            <a:off x="5742368" y="1353312"/>
            <a:ext cx="780288" cy="243840"/>
          </a:xfrm>
          <a:prstGeom prst="downArrow">
            <a:avLst/>
          </a:prstGeom>
        </p:spPr>
        <p:style>
          <a:lnRef idx="2">
            <a:schemeClr val="accent2"/>
          </a:lnRef>
          <a:fillRef idx="1">
            <a:schemeClr val="lt1"/>
          </a:fillRef>
          <a:effectRef idx="0">
            <a:schemeClr val="accent2"/>
          </a:effectRef>
          <a:fontRef idx="minor">
            <a:schemeClr val="dk1"/>
          </a:fontRef>
        </p:style>
        <p:txBody>
          <a:bodyPr rtlCol="0" anchor="ctr"/>
          <a:lstStyle/>
          <a:p>
            <a:pPr algn="ctr"/>
            <a:endParaRPr lang="en-US"/>
          </a:p>
        </p:txBody>
      </p:sp>
      <p:sp>
        <p:nvSpPr>
          <p:cNvPr id="8" name="Стрелка вниз 12">
            <a:extLst>
              <a:ext uri="{FF2B5EF4-FFF2-40B4-BE49-F238E27FC236}">
                <a16:creationId xmlns:a16="http://schemas.microsoft.com/office/drawing/2014/main" id="{7F60B390-DA2E-B984-542C-E9A0BC3D2724}"/>
              </a:ext>
            </a:extLst>
          </p:cNvPr>
          <p:cNvSpPr/>
          <p:nvPr/>
        </p:nvSpPr>
        <p:spPr>
          <a:xfrm>
            <a:off x="9070720" y="1353312"/>
            <a:ext cx="780288" cy="243840"/>
          </a:xfrm>
          <a:prstGeom prst="downArrow">
            <a:avLst/>
          </a:prstGeom>
        </p:spPr>
        <p:style>
          <a:lnRef idx="2">
            <a:schemeClr val="accent2"/>
          </a:lnRef>
          <a:fillRef idx="1">
            <a:schemeClr val="lt1"/>
          </a:fillRef>
          <a:effectRef idx="0">
            <a:schemeClr val="accent2"/>
          </a:effectRef>
          <a:fontRef idx="minor">
            <a:schemeClr val="dk1"/>
          </a:fontRef>
        </p:style>
        <p:txBody>
          <a:bodyPr rtlCol="0" anchor="ctr"/>
          <a:lstStyle/>
          <a:p>
            <a:pPr algn="ctr"/>
            <a:endParaRPr lang="en-US"/>
          </a:p>
        </p:txBody>
      </p:sp>
    </p:spTree>
    <p:extLst>
      <p:ext uri="{BB962C8B-B14F-4D97-AF65-F5344CB8AC3E}">
        <p14:creationId xmlns:p14="http://schemas.microsoft.com/office/powerpoint/2010/main" val="1607478518"/>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8AF3D235-4929-6D51-BCD2-EA9E861226FF}"/>
              </a:ext>
            </a:extLst>
          </p:cNvPr>
          <p:cNvSpPr/>
          <p:nvPr/>
        </p:nvSpPr>
        <p:spPr>
          <a:xfrm>
            <a:off x="536448" y="436569"/>
            <a:ext cx="11070336" cy="755904"/>
          </a:xfrm>
          <a:prstGeom prst="rect">
            <a:avLst/>
          </a:prstGeom>
        </p:spPr>
        <p:style>
          <a:lnRef idx="2">
            <a:schemeClr val="dk1"/>
          </a:lnRef>
          <a:fillRef idx="1001">
            <a:schemeClr val="lt2"/>
          </a:fillRef>
          <a:effectRef idx="0">
            <a:schemeClr val="dk1"/>
          </a:effectRef>
          <a:fontRef idx="minor">
            <a:schemeClr val="dk1"/>
          </a:fontRef>
        </p:style>
        <p:txBody>
          <a:bodyPr rtlCol="0" anchor="ctr"/>
          <a:lstStyle/>
          <a:p>
            <a:pPr algn="ctr"/>
            <a:r>
              <a:rPr lang="ru-RU" sz="2400" b="1" dirty="0">
                <a:solidFill>
                  <a:srgbClr val="002060"/>
                </a:solidFill>
                <a:latin typeface="Times New Roman" panose="02020603050405020304" pitchFamily="18" charset="0"/>
                <a:cs typeface="Times New Roman" panose="02020603050405020304" pitchFamily="18" charset="0"/>
              </a:rPr>
              <a:t>СТРАТЕГИК ҚАРОРЛАР ҚУЙИДАГИЛАРНИ ЎЗ ИЧИГА ОЛАДИ:</a:t>
            </a:r>
          </a:p>
        </p:txBody>
      </p:sp>
      <p:sp>
        <p:nvSpPr>
          <p:cNvPr id="3" name="Прямоугольник 2">
            <a:extLst>
              <a:ext uri="{FF2B5EF4-FFF2-40B4-BE49-F238E27FC236}">
                <a16:creationId xmlns:a16="http://schemas.microsoft.com/office/drawing/2014/main" id="{30F9D4FE-BCD4-3F66-B964-03CF8D1EDB6E}"/>
              </a:ext>
            </a:extLst>
          </p:cNvPr>
          <p:cNvSpPr/>
          <p:nvPr/>
        </p:nvSpPr>
        <p:spPr>
          <a:xfrm>
            <a:off x="536448" y="1594809"/>
            <a:ext cx="11070336" cy="560832"/>
          </a:xfrm>
          <a:prstGeom prst="rect">
            <a:avLst/>
          </a:prstGeom>
        </p:spPr>
        <p:style>
          <a:lnRef idx="2">
            <a:schemeClr val="dk1"/>
          </a:lnRef>
          <a:fillRef idx="1001">
            <a:schemeClr val="lt2"/>
          </a:fillRef>
          <a:effectRef idx="0">
            <a:schemeClr val="dk1"/>
          </a:effectRef>
          <a:fontRef idx="minor">
            <a:schemeClr val="dk1"/>
          </a:fontRef>
        </p:style>
        <p:txBody>
          <a:bodyPr rtlCol="0" anchor="ctr"/>
          <a:lstStyle/>
          <a:p>
            <a:pPr algn="ctr"/>
            <a:r>
              <a:rPr lang="uz-Cyrl-UZ" sz="2400" dirty="0">
                <a:solidFill>
                  <a:srgbClr val="002060"/>
                </a:solidFill>
                <a:latin typeface="Times New Roman" panose="02020603050405020304" pitchFamily="18" charset="0"/>
                <a:cs typeface="Times New Roman" panose="02020603050405020304" pitchFamily="18" charset="0"/>
              </a:rPr>
              <a:t>- корхонани реконструкция қилиш;</a:t>
            </a:r>
          </a:p>
        </p:txBody>
      </p:sp>
      <p:sp>
        <p:nvSpPr>
          <p:cNvPr id="4" name="Прямоугольник 3">
            <a:extLst>
              <a:ext uri="{FF2B5EF4-FFF2-40B4-BE49-F238E27FC236}">
                <a16:creationId xmlns:a16="http://schemas.microsoft.com/office/drawing/2014/main" id="{3147775D-FEA8-B07B-4C1B-BB20133FC1F5}"/>
              </a:ext>
            </a:extLst>
          </p:cNvPr>
          <p:cNvSpPr/>
          <p:nvPr/>
        </p:nvSpPr>
        <p:spPr>
          <a:xfrm>
            <a:off x="536448" y="2292831"/>
            <a:ext cx="11070336" cy="560832"/>
          </a:xfrm>
          <a:prstGeom prst="rect">
            <a:avLst/>
          </a:prstGeom>
        </p:spPr>
        <p:style>
          <a:lnRef idx="2">
            <a:schemeClr val="dk1"/>
          </a:lnRef>
          <a:fillRef idx="1001">
            <a:schemeClr val="lt2"/>
          </a:fillRef>
          <a:effectRef idx="0">
            <a:schemeClr val="dk1"/>
          </a:effectRef>
          <a:fontRef idx="minor">
            <a:schemeClr val="dk1"/>
          </a:fontRef>
        </p:style>
        <p:txBody>
          <a:bodyPr rtlCol="0" anchor="ctr"/>
          <a:lstStyle/>
          <a:p>
            <a:pPr algn="ctr"/>
            <a:r>
              <a:rPr lang="uz-Cyrl-UZ" sz="2400" dirty="0">
                <a:solidFill>
                  <a:srgbClr val="002060"/>
                </a:solidFill>
                <a:latin typeface="Times New Roman" panose="02020603050405020304" pitchFamily="18" charset="0"/>
                <a:cs typeface="Times New Roman" panose="02020603050405020304" pitchFamily="18" charset="0"/>
              </a:rPr>
              <a:t>- инновацияларни жорий этиш (янги маҳсулотлар, янги технологиялар);</a:t>
            </a:r>
          </a:p>
        </p:txBody>
      </p:sp>
      <p:sp>
        <p:nvSpPr>
          <p:cNvPr id="5" name="Прямоугольник 4">
            <a:extLst>
              <a:ext uri="{FF2B5EF4-FFF2-40B4-BE49-F238E27FC236}">
                <a16:creationId xmlns:a16="http://schemas.microsoft.com/office/drawing/2014/main" id="{C7823A44-AB29-B314-9062-1BA490BEEBDC}"/>
              </a:ext>
            </a:extLst>
          </p:cNvPr>
          <p:cNvSpPr/>
          <p:nvPr/>
        </p:nvSpPr>
        <p:spPr>
          <a:xfrm>
            <a:off x="536448" y="2990853"/>
            <a:ext cx="11070336" cy="1323241"/>
          </a:xfrm>
          <a:prstGeom prst="rect">
            <a:avLst/>
          </a:prstGeom>
        </p:spPr>
        <p:style>
          <a:lnRef idx="2">
            <a:schemeClr val="dk1"/>
          </a:lnRef>
          <a:fillRef idx="1001">
            <a:schemeClr val="lt2"/>
          </a:fillRef>
          <a:effectRef idx="0">
            <a:schemeClr val="dk1"/>
          </a:effectRef>
          <a:fontRef idx="minor">
            <a:schemeClr val="dk1"/>
          </a:fontRef>
        </p:style>
        <p:txBody>
          <a:bodyPr rtlCol="0" anchor="ctr"/>
          <a:lstStyle/>
          <a:p>
            <a:pPr algn="ctr"/>
            <a:r>
              <a:rPr lang="uz-Cyrl-UZ" sz="2400" dirty="0">
                <a:solidFill>
                  <a:srgbClr val="002060"/>
                </a:solidFill>
                <a:latin typeface="Times New Roman" panose="02020603050405020304" pitchFamily="18" charset="0"/>
                <a:cs typeface="Times New Roman" panose="02020603050405020304" pitchFamily="18" charset="0"/>
              </a:rPr>
              <a:t>- ташкилий ўзгаришлар (корхонанинг ташкилий-ҳуқуқий шаклидаги ўзгаришлар, ишлаб чиқариш ва бошқарув тузилмаси, ташкил этиш ва меҳнатга ҳақ тўлашнинг янги шакллари, этказиб берувчилар ва истеъмолчилар билан ўзаро муносабатлар);</a:t>
            </a:r>
          </a:p>
        </p:txBody>
      </p:sp>
      <p:sp>
        <p:nvSpPr>
          <p:cNvPr id="6" name="Прямоугольник 5">
            <a:extLst>
              <a:ext uri="{FF2B5EF4-FFF2-40B4-BE49-F238E27FC236}">
                <a16:creationId xmlns:a16="http://schemas.microsoft.com/office/drawing/2014/main" id="{C612EC8F-BB75-2050-AAC9-7A72138369A0}"/>
              </a:ext>
            </a:extLst>
          </p:cNvPr>
          <p:cNvSpPr/>
          <p:nvPr/>
        </p:nvSpPr>
        <p:spPr>
          <a:xfrm>
            <a:off x="536448" y="4451284"/>
            <a:ext cx="8607552" cy="560832"/>
          </a:xfrm>
          <a:prstGeom prst="rect">
            <a:avLst/>
          </a:prstGeom>
        </p:spPr>
        <p:style>
          <a:lnRef idx="2">
            <a:schemeClr val="dk1"/>
          </a:lnRef>
          <a:fillRef idx="1001">
            <a:schemeClr val="lt2"/>
          </a:fillRef>
          <a:effectRef idx="0">
            <a:schemeClr val="dk1"/>
          </a:effectRef>
          <a:fontRef idx="minor">
            <a:schemeClr val="dk1"/>
          </a:fontRef>
        </p:style>
        <p:txBody>
          <a:bodyPr rtlCol="0" anchor="ctr"/>
          <a:lstStyle/>
          <a:p>
            <a:pPr algn="ctr"/>
            <a:r>
              <a:rPr lang="uz-Cyrl-UZ" sz="2400" dirty="0">
                <a:solidFill>
                  <a:srgbClr val="002060"/>
                </a:solidFill>
                <a:latin typeface="Times New Roman" panose="02020603050405020304" pitchFamily="18" charset="0"/>
                <a:cs typeface="Times New Roman" panose="02020603050405020304" pitchFamily="18" charset="0"/>
              </a:rPr>
              <a:t>- янги бозорларга чиқиш;</a:t>
            </a:r>
          </a:p>
        </p:txBody>
      </p:sp>
      <p:sp>
        <p:nvSpPr>
          <p:cNvPr id="7" name="Прямоугольник 6">
            <a:extLst>
              <a:ext uri="{FF2B5EF4-FFF2-40B4-BE49-F238E27FC236}">
                <a16:creationId xmlns:a16="http://schemas.microsoft.com/office/drawing/2014/main" id="{F3A7CABC-F587-EBA3-DE5B-1EEF04388763}"/>
              </a:ext>
            </a:extLst>
          </p:cNvPr>
          <p:cNvSpPr/>
          <p:nvPr/>
        </p:nvSpPr>
        <p:spPr>
          <a:xfrm>
            <a:off x="536448" y="5152384"/>
            <a:ext cx="8607552" cy="560832"/>
          </a:xfrm>
          <a:prstGeom prst="rect">
            <a:avLst/>
          </a:prstGeom>
        </p:spPr>
        <p:style>
          <a:lnRef idx="2">
            <a:schemeClr val="dk1"/>
          </a:lnRef>
          <a:fillRef idx="1001">
            <a:schemeClr val="lt2"/>
          </a:fillRef>
          <a:effectRef idx="0">
            <a:schemeClr val="dk1"/>
          </a:effectRef>
          <a:fontRef idx="minor">
            <a:schemeClr val="dk1"/>
          </a:fontRef>
        </p:style>
        <p:txBody>
          <a:bodyPr rtlCol="0" anchor="ctr"/>
          <a:lstStyle/>
          <a:p>
            <a:pPr algn="ctr"/>
            <a:r>
              <a:rPr lang="uz-Cyrl-UZ" sz="2400" dirty="0">
                <a:solidFill>
                  <a:srgbClr val="002060"/>
                </a:solidFill>
                <a:latin typeface="Times New Roman" panose="02020603050405020304" pitchFamily="18" charset="0"/>
                <a:cs typeface="Times New Roman" panose="02020603050405020304" pitchFamily="18" charset="0"/>
              </a:rPr>
              <a:t>- корхоналарни сотиб олиш, бирлаштириш ва бошқалар.</a:t>
            </a:r>
          </a:p>
        </p:txBody>
      </p:sp>
      <p:sp>
        <p:nvSpPr>
          <p:cNvPr id="8" name="Стрелка вниз 10">
            <a:extLst>
              <a:ext uri="{FF2B5EF4-FFF2-40B4-BE49-F238E27FC236}">
                <a16:creationId xmlns:a16="http://schemas.microsoft.com/office/drawing/2014/main" id="{B7D063A7-970D-2FC3-5CD7-3A3DE6B35CAA}"/>
              </a:ext>
            </a:extLst>
          </p:cNvPr>
          <p:cNvSpPr/>
          <p:nvPr/>
        </p:nvSpPr>
        <p:spPr>
          <a:xfrm>
            <a:off x="1499616" y="1229049"/>
            <a:ext cx="938784" cy="329184"/>
          </a:xfrm>
          <a:prstGeom prst="downArrow">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solidFill>
                <a:srgbClr val="002060"/>
              </a:solidFill>
            </a:endParaRPr>
          </a:p>
        </p:txBody>
      </p:sp>
      <p:sp>
        <p:nvSpPr>
          <p:cNvPr id="9" name="Стрелка вниз 11">
            <a:extLst>
              <a:ext uri="{FF2B5EF4-FFF2-40B4-BE49-F238E27FC236}">
                <a16:creationId xmlns:a16="http://schemas.microsoft.com/office/drawing/2014/main" id="{43C1833B-588F-5266-F7B9-B37715E2A7EB}"/>
              </a:ext>
            </a:extLst>
          </p:cNvPr>
          <p:cNvSpPr/>
          <p:nvPr/>
        </p:nvSpPr>
        <p:spPr>
          <a:xfrm>
            <a:off x="3550920" y="1229049"/>
            <a:ext cx="938784" cy="329184"/>
          </a:xfrm>
          <a:prstGeom prst="downArrow">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solidFill>
                <a:srgbClr val="002060"/>
              </a:solidFill>
            </a:endParaRPr>
          </a:p>
        </p:txBody>
      </p:sp>
      <p:sp>
        <p:nvSpPr>
          <p:cNvPr id="10" name="Стрелка вниз 12">
            <a:extLst>
              <a:ext uri="{FF2B5EF4-FFF2-40B4-BE49-F238E27FC236}">
                <a16:creationId xmlns:a16="http://schemas.microsoft.com/office/drawing/2014/main" id="{94F64ACB-16C2-4FA7-CC5F-048DCBFD53A7}"/>
              </a:ext>
            </a:extLst>
          </p:cNvPr>
          <p:cNvSpPr/>
          <p:nvPr/>
        </p:nvSpPr>
        <p:spPr>
          <a:xfrm>
            <a:off x="5602224" y="1229049"/>
            <a:ext cx="938784" cy="329184"/>
          </a:xfrm>
          <a:prstGeom prst="downArrow">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solidFill>
                <a:srgbClr val="002060"/>
              </a:solidFill>
            </a:endParaRPr>
          </a:p>
        </p:txBody>
      </p:sp>
      <p:sp>
        <p:nvSpPr>
          <p:cNvPr id="11" name="Стрелка вниз 13">
            <a:extLst>
              <a:ext uri="{FF2B5EF4-FFF2-40B4-BE49-F238E27FC236}">
                <a16:creationId xmlns:a16="http://schemas.microsoft.com/office/drawing/2014/main" id="{0F729B61-BD68-8710-10C6-E298624DA3CD}"/>
              </a:ext>
            </a:extLst>
          </p:cNvPr>
          <p:cNvSpPr/>
          <p:nvPr/>
        </p:nvSpPr>
        <p:spPr>
          <a:xfrm>
            <a:off x="7653528" y="1229049"/>
            <a:ext cx="938784" cy="329184"/>
          </a:xfrm>
          <a:prstGeom prst="downArrow">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solidFill>
                <a:srgbClr val="002060"/>
              </a:solidFill>
            </a:endParaRPr>
          </a:p>
        </p:txBody>
      </p:sp>
      <p:sp>
        <p:nvSpPr>
          <p:cNvPr id="12" name="Стрелка вниз 14">
            <a:extLst>
              <a:ext uri="{FF2B5EF4-FFF2-40B4-BE49-F238E27FC236}">
                <a16:creationId xmlns:a16="http://schemas.microsoft.com/office/drawing/2014/main" id="{1E76573E-339C-1B77-5F1F-DDB5CCC0FD37}"/>
              </a:ext>
            </a:extLst>
          </p:cNvPr>
          <p:cNvSpPr/>
          <p:nvPr/>
        </p:nvSpPr>
        <p:spPr>
          <a:xfrm>
            <a:off x="9704832" y="1229049"/>
            <a:ext cx="938784" cy="329184"/>
          </a:xfrm>
          <a:prstGeom prst="downArrow">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solidFill>
                <a:srgbClr val="002060"/>
              </a:solidFill>
            </a:endParaRPr>
          </a:p>
        </p:txBody>
      </p:sp>
    </p:spTree>
    <p:extLst>
      <p:ext uri="{BB962C8B-B14F-4D97-AF65-F5344CB8AC3E}">
        <p14:creationId xmlns:p14="http://schemas.microsoft.com/office/powerpoint/2010/main" val="2936422613"/>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F2D9AB9C-4483-3B1B-8E09-0EDE4AFD77CA}"/>
              </a:ext>
            </a:extLst>
          </p:cNvPr>
          <p:cNvSpPr/>
          <p:nvPr/>
        </p:nvSpPr>
        <p:spPr>
          <a:xfrm>
            <a:off x="207264" y="197886"/>
            <a:ext cx="11740896" cy="1304544"/>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000" b="1" dirty="0">
                <a:latin typeface="Times New Roman" panose="02020603050405020304" pitchFamily="18" charset="0"/>
                <a:cs typeface="Times New Roman" panose="02020603050405020304" pitchFamily="18" charset="0"/>
              </a:rPr>
              <a:t>СТРАТЕГИК МАҚСАДЛАР КОМПАНИЯНИНГ ТАДБИРКОРЛИК, ИШЛАБ ЧИҚАРИШ ВА ИЖТИМОИЙ МУҲИТДА МУҲИМ НАТИЖАЛАРГА ЭРИШИШГА ОЛИБ КЕЛАДИГАН КЕНГ КЎЛАМЛИ (УЛАР ҲАМ КОНЦЕПТУАЛ) НИЯТЛАРИНИ АКС ЭТТИРАДИ ВА УСТУВОРЛИК БЎЙИЧА ҚУЙИДАГИ МАҚСАДЛАРНИ ЎЗ ИЧИГА ОЛАДИ:</a:t>
            </a:r>
          </a:p>
        </p:txBody>
      </p:sp>
      <p:sp>
        <p:nvSpPr>
          <p:cNvPr id="3" name="Прямоугольник 2">
            <a:extLst>
              <a:ext uri="{FF2B5EF4-FFF2-40B4-BE49-F238E27FC236}">
                <a16:creationId xmlns:a16="http://schemas.microsoft.com/office/drawing/2014/main" id="{7EA0A611-F238-29EC-BBB4-29724A7F6D12}"/>
              </a:ext>
            </a:extLst>
          </p:cNvPr>
          <p:cNvSpPr/>
          <p:nvPr/>
        </p:nvSpPr>
        <p:spPr>
          <a:xfrm>
            <a:off x="207264" y="1912270"/>
            <a:ext cx="11740896" cy="1304544"/>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000" dirty="0">
                <a:latin typeface="Times New Roman" panose="02020603050405020304" pitchFamily="18" charset="0"/>
                <a:cs typeface="Times New Roman" panose="02020603050405020304" pitchFamily="18" charset="0"/>
              </a:rPr>
              <a:t>- қуйидаги кўрсаткичлар билан белгиланадиган мавжуд фаолият мажмуаси билан максимал рентабелликни таъминлаш: сотиш ҳажми, рентабеллик даражаси ва ҳолати, сотиш ва фойданинг йиллик ўсиш суръати, акцияга тўғри келадиган даромад, бозор улуши, капитал таркиби, дивидендлар даражаси, иш ҳақи миқдори тўланган, сифатли маҳсулот сифати;</a:t>
            </a:r>
          </a:p>
        </p:txBody>
      </p:sp>
      <p:sp>
        <p:nvSpPr>
          <p:cNvPr id="4" name="Прямоугольник 3">
            <a:extLst>
              <a:ext uri="{FF2B5EF4-FFF2-40B4-BE49-F238E27FC236}">
                <a16:creationId xmlns:a16="http://schemas.microsoft.com/office/drawing/2014/main" id="{6FB628F6-6DD3-415B-6BC6-7F7DEA556C0B}"/>
              </a:ext>
            </a:extLst>
          </p:cNvPr>
          <p:cNvSpPr/>
          <p:nvPr/>
        </p:nvSpPr>
        <p:spPr>
          <a:xfrm>
            <a:off x="207264" y="3342017"/>
            <a:ext cx="11740896" cy="1304544"/>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000" dirty="0">
                <a:latin typeface="Times New Roman" panose="02020603050405020304" pitchFamily="18" charset="0"/>
                <a:cs typeface="Times New Roman" panose="02020603050405020304" pitchFamily="18" charset="0"/>
              </a:rPr>
              <a:t>- компаниянинг қуйидаги йўналишларда глобал сиёсат мақсади сифатида позициясининг барқарорлигини таъминлаш: тадқиқот ва янги маҳсулотларни ишлаб чиқишга харажатлар; рақобатбардошлик салоҳияти; инвестиция сиёсати; кадрлар сиёсати; ижтимоий муаммоларни ҳал қилиш;</a:t>
            </a:r>
          </a:p>
        </p:txBody>
      </p:sp>
      <p:sp>
        <p:nvSpPr>
          <p:cNvPr id="5" name="Прямоугольник 4">
            <a:extLst>
              <a:ext uri="{FF2B5EF4-FFF2-40B4-BE49-F238E27FC236}">
                <a16:creationId xmlns:a16="http://schemas.microsoft.com/office/drawing/2014/main" id="{0EB08FBE-7A19-51A8-5CBA-18255FC41C38}"/>
              </a:ext>
            </a:extLst>
          </p:cNvPr>
          <p:cNvSpPr/>
          <p:nvPr/>
        </p:nvSpPr>
        <p:spPr>
          <a:xfrm>
            <a:off x="207264" y="4771764"/>
            <a:ext cx="8878121" cy="1888350"/>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000" dirty="0">
                <a:latin typeface="Times New Roman" panose="02020603050405020304" pitchFamily="18" charset="0"/>
                <a:cs typeface="Times New Roman" panose="02020603050405020304" pitchFamily="18" charset="0"/>
              </a:rPr>
              <a:t>- ривожланишнинг янги йўналишларини, компания фаолиятининг янги турларини ишлаб чиқиш, бу маҳсулотнинг диверсификацияси, вертикал интеграция, сотиб олиш ва қўшилишларни ўз ичига олган таркибий сиёсатни ишлаб чиқишни назарда тутади; ахборот тизимларини ривожлантириш; акциялари сотиб олинадиган аниқ компанияларни аниқлаш; янги турдаги маҳсулотларни ишлаб чиқиш.</a:t>
            </a:r>
          </a:p>
        </p:txBody>
      </p:sp>
      <p:sp>
        <p:nvSpPr>
          <p:cNvPr id="6" name="Стрелка вниз 8">
            <a:extLst>
              <a:ext uri="{FF2B5EF4-FFF2-40B4-BE49-F238E27FC236}">
                <a16:creationId xmlns:a16="http://schemas.microsoft.com/office/drawing/2014/main" id="{A8340C5B-D2E3-31B1-702D-6898EA34355E}"/>
              </a:ext>
            </a:extLst>
          </p:cNvPr>
          <p:cNvSpPr/>
          <p:nvPr/>
        </p:nvSpPr>
        <p:spPr>
          <a:xfrm>
            <a:off x="1499616" y="1534318"/>
            <a:ext cx="938784" cy="329184"/>
          </a:xfrm>
          <a:prstGeom prst="downArrow">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solidFill>
                <a:srgbClr val="002060"/>
              </a:solidFill>
            </a:endParaRPr>
          </a:p>
        </p:txBody>
      </p:sp>
      <p:sp>
        <p:nvSpPr>
          <p:cNvPr id="7" name="Стрелка вниз 9">
            <a:extLst>
              <a:ext uri="{FF2B5EF4-FFF2-40B4-BE49-F238E27FC236}">
                <a16:creationId xmlns:a16="http://schemas.microsoft.com/office/drawing/2014/main" id="{1D494F8B-4F0C-DD5A-9E4A-F5D28CCAF44E}"/>
              </a:ext>
            </a:extLst>
          </p:cNvPr>
          <p:cNvSpPr/>
          <p:nvPr/>
        </p:nvSpPr>
        <p:spPr>
          <a:xfrm>
            <a:off x="3550920" y="1534318"/>
            <a:ext cx="938784" cy="329184"/>
          </a:xfrm>
          <a:prstGeom prst="downArrow">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solidFill>
                <a:srgbClr val="002060"/>
              </a:solidFill>
            </a:endParaRPr>
          </a:p>
        </p:txBody>
      </p:sp>
      <p:sp>
        <p:nvSpPr>
          <p:cNvPr id="8" name="Стрелка вниз 10">
            <a:extLst>
              <a:ext uri="{FF2B5EF4-FFF2-40B4-BE49-F238E27FC236}">
                <a16:creationId xmlns:a16="http://schemas.microsoft.com/office/drawing/2014/main" id="{ECC8ED29-48EF-9942-A63D-7FA9782EB235}"/>
              </a:ext>
            </a:extLst>
          </p:cNvPr>
          <p:cNvSpPr/>
          <p:nvPr/>
        </p:nvSpPr>
        <p:spPr>
          <a:xfrm>
            <a:off x="5602224" y="1534318"/>
            <a:ext cx="938784" cy="329184"/>
          </a:xfrm>
          <a:prstGeom prst="downArrow">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solidFill>
                <a:srgbClr val="002060"/>
              </a:solidFill>
            </a:endParaRPr>
          </a:p>
        </p:txBody>
      </p:sp>
      <p:sp>
        <p:nvSpPr>
          <p:cNvPr id="9" name="Стрелка вниз 11">
            <a:extLst>
              <a:ext uri="{FF2B5EF4-FFF2-40B4-BE49-F238E27FC236}">
                <a16:creationId xmlns:a16="http://schemas.microsoft.com/office/drawing/2014/main" id="{95374F28-9B0B-6D88-3756-000BE3DE2E8B}"/>
              </a:ext>
            </a:extLst>
          </p:cNvPr>
          <p:cNvSpPr/>
          <p:nvPr/>
        </p:nvSpPr>
        <p:spPr>
          <a:xfrm>
            <a:off x="7653528" y="1534318"/>
            <a:ext cx="938784" cy="329184"/>
          </a:xfrm>
          <a:prstGeom prst="downArrow">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solidFill>
                <a:srgbClr val="002060"/>
              </a:solidFill>
            </a:endParaRPr>
          </a:p>
        </p:txBody>
      </p:sp>
      <p:sp>
        <p:nvSpPr>
          <p:cNvPr id="10" name="Стрелка вниз 12">
            <a:extLst>
              <a:ext uri="{FF2B5EF4-FFF2-40B4-BE49-F238E27FC236}">
                <a16:creationId xmlns:a16="http://schemas.microsoft.com/office/drawing/2014/main" id="{039C2D23-1148-E76A-78FD-88BCCB1AE7CB}"/>
              </a:ext>
            </a:extLst>
          </p:cNvPr>
          <p:cNvSpPr/>
          <p:nvPr/>
        </p:nvSpPr>
        <p:spPr>
          <a:xfrm>
            <a:off x="9704832" y="1534318"/>
            <a:ext cx="938784" cy="329184"/>
          </a:xfrm>
          <a:prstGeom prst="downArrow">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solidFill>
                <a:srgbClr val="002060"/>
              </a:solidFill>
            </a:endParaRPr>
          </a:p>
        </p:txBody>
      </p:sp>
    </p:spTree>
    <p:extLst>
      <p:ext uri="{BB962C8B-B14F-4D97-AF65-F5344CB8AC3E}">
        <p14:creationId xmlns:p14="http://schemas.microsoft.com/office/powerpoint/2010/main" val="4165633724"/>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4">
            <a:extLst>
              <a:ext uri="{FF2B5EF4-FFF2-40B4-BE49-F238E27FC236}">
                <a16:creationId xmlns:a16="http://schemas.microsoft.com/office/drawing/2014/main" id="{FFCCBE63-19B9-2690-FA6E-4768013F4542}"/>
              </a:ext>
            </a:extLst>
          </p:cNvPr>
          <p:cNvSpPr/>
          <p:nvPr/>
        </p:nvSpPr>
        <p:spPr>
          <a:xfrm>
            <a:off x="3828521" y="1240015"/>
            <a:ext cx="7310281" cy="792480"/>
          </a:xfrm>
          <a:custGeom>
            <a:avLst/>
            <a:gdLst/>
            <a:ahLst/>
            <a:cxnLst/>
            <a:rect l="l" t="t" r="r" b="b"/>
            <a:pathLst>
              <a:path w="3384550" h="792480">
                <a:moveTo>
                  <a:pt x="3252407" y="0"/>
                </a:moveTo>
                <a:lnTo>
                  <a:pt x="132017" y="0"/>
                </a:lnTo>
                <a:lnTo>
                  <a:pt x="90290" y="6738"/>
                </a:lnTo>
                <a:lnTo>
                  <a:pt x="54050" y="25497"/>
                </a:lnTo>
                <a:lnTo>
                  <a:pt x="25471" y="54095"/>
                </a:lnTo>
                <a:lnTo>
                  <a:pt x="6730" y="90350"/>
                </a:lnTo>
                <a:lnTo>
                  <a:pt x="0" y="132080"/>
                </a:lnTo>
                <a:lnTo>
                  <a:pt x="0" y="660146"/>
                </a:lnTo>
                <a:lnTo>
                  <a:pt x="6730" y="701861"/>
                </a:lnTo>
                <a:lnTo>
                  <a:pt x="25471" y="738085"/>
                </a:lnTo>
                <a:lnTo>
                  <a:pt x="54050" y="766646"/>
                </a:lnTo>
                <a:lnTo>
                  <a:pt x="90290" y="785374"/>
                </a:lnTo>
                <a:lnTo>
                  <a:pt x="132017" y="792099"/>
                </a:lnTo>
                <a:lnTo>
                  <a:pt x="3252407" y="792099"/>
                </a:lnTo>
                <a:lnTo>
                  <a:pt x="3294123" y="785374"/>
                </a:lnTo>
                <a:lnTo>
                  <a:pt x="3330347" y="766646"/>
                </a:lnTo>
                <a:lnTo>
                  <a:pt x="3358907" y="738085"/>
                </a:lnTo>
                <a:lnTo>
                  <a:pt x="3377635" y="701861"/>
                </a:lnTo>
                <a:lnTo>
                  <a:pt x="3384360" y="660146"/>
                </a:lnTo>
                <a:lnTo>
                  <a:pt x="3384360" y="132080"/>
                </a:lnTo>
                <a:lnTo>
                  <a:pt x="3377635" y="90350"/>
                </a:lnTo>
                <a:lnTo>
                  <a:pt x="3358907" y="54095"/>
                </a:lnTo>
                <a:lnTo>
                  <a:pt x="3330347" y="25497"/>
                </a:lnTo>
                <a:lnTo>
                  <a:pt x="3294123" y="6738"/>
                </a:lnTo>
                <a:lnTo>
                  <a:pt x="3252407" y="0"/>
                </a:lnTo>
                <a:close/>
              </a:path>
            </a:pathLst>
          </a:custGeom>
        </p:spPr>
        <p:style>
          <a:lnRef idx="2">
            <a:schemeClr val="dk1"/>
          </a:lnRef>
          <a:fillRef idx="1001">
            <a:schemeClr val="lt2"/>
          </a:fillRef>
          <a:effectRef idx="0">
            <a:schemeClr val="dk1"/>
          </a:effectRef>
          <a:fontRef idx="minor">
            <a:schemeClr val="dk1"/>
          </a:fontRef>
        </p:style>
        <p:txBody>
          <a:bodyPr wrap="square" lIns="0" tIns="0" rIns="0" bIns="0" rtlCol="0" anchor="ctr"/>
          <a:lstStyle/>
          <a:p>
            <a:pPr algn="ctr"/>
            <a:r>
              <a:rPr lang="uz-Cyrl-UZ" sz="2400" b="1" dirty="0">
                <a:solidFill>
                  <a:schemeClr val="tx1"/>
                </a:solidFill>
                <a:latin typeface="Times New Roman" panose="02020603050405020304" pitchFamily="18" charset="0"/>
                <a:cs typeface="Times New Roman" panose="02020603050405020304" pitchFamily="18" charset="0"/>
              </a:rPr>
              <a:t>Бизнеснинг муаммоли соҳаларидан халос бўлинг</a:t>
            </a:r>
          </a:p>
        </p:txBody>
      </p:sp>
      <p:sp>
        <p:nvSpPr>
          <p:cNvPr id="3" name="object 6">
            <a:extLst>
              <a:ext uri="{FF2B5EF4-FFF2-40B4-BE49-F238E27FC236}">
                <a16:creationId xmlns:a16="http://schemas.microsoft.com/office/drawing/2014/main" id="{1761238E-3C1C-976F-7723-EA0204C8630A}"/>
              </a:ext>
            </a:extLst>
          </p:cNvPr>
          <p:cNvSpPr/>
          <p:nvPr/>
        </p:nvSpPr>
        <p:spPr>
          <a:xfrm>
            <a:off x="3115093" y="2119846"/>
            <a:ext cx="7310281" cy="792480"/>
          </a:xfrm>
          <a:custGeom>
            <a:avLst/>
            <a:gdLst/>
            <a:ahLst/>
            <a:cxnLst/>
            <a:rect l="l" t="t" r="r" b="b"/>
            <a:pathLst>
              <a:path w="3384550" h="792480">
                <a:moveTo>
                  <a:pt x="3252342" y="0"/>
                </a:moveTo>
                <a:lnTo>
                  <a:pt x="132079" y="0"/>
                </a:lnTo>
                <a:lnTo>
                  <a:pt x="90350" y="6738"/>
                </a:lnTo>
                <a:lnTo>
                  <a:pt x="54095" y="25497"/>
                </a:lnTo>
                <a:lnTo>
                  <a:pt x="25497" y="54095"/>
                </a:lnTo>
                <a:lnTo>
                  <a:pt x="6738" y="90350"/>
                </a:lnTo>
                <a:lnTo>
                  <a:pt x="0" y="132079"/>
                </a:lnTo>
                <a:lnTo>
                  <a:pt x="0" y="660146"/>
                </a:lnTo>
                <a:lnTo>
                  <a:pt x="6738" y="701861"/>
                </a:lnTo>
                <a:lnTo>
                  <a:pt x="25497" y="738085"/>
                </a:lnTo>
                <a:lnTo>
                  <a:pt x="54095" y="766646"/>
                </a:lnTo>
                <a:lnTo>
                  <a:pt x="90350" y="785374"/>
                </a:lnTo>
                <a:lnTo>
                  <a:pt x="132079" y="792099"/>
                </a:lnTo>
                <a:lnTo>
                  <a:pt x="3252342" y="792099"/>
                </a:lnTo>
                <a:lnTo>
                  <a:pt x="3294072" y="785374"/>
                </a:lnTo>
                <a:lnTo>
                  <a:pt x="3330327" y="766646"/>
                </a:lnTo>
                <a:lnTo>
                  <a:pt x="3358925" y="738085"/>
                </a:lnTo>
                <a:lnTo>
                  <a:pt x="3377684" y="701861"/>
                </a:lnTo>
                <a:lnTo>
                  <a:pt x="3384422" y="660146"/>
                </a:lnTo>
                <a:lnTo>
                  <a:pt x="3384422" y="132079"/>
                </a:lnTo>
                <a:lnTo>
                  <a:pt x="3377684" y="90350"/>
                </a:lnTo>
                <a:lnTo>
                  <a:pt x="3358925" y="54095"/>
                </a:lnTo>
                <a:lnTo>
                  <a:pt x="3330327" y="25497"/>
                </a:lnTo>
                <a:lnTo>
                  <a:pt x="3294072" y="6738"/>
                </a:lnTo>
                <a:lnTo>
                  <a:pt x="3252342" y="0"/>
                </a:lnTo>
                <a:close/>
              </a:path>
            </a:pathLst>
          </a:custGeom>
        </p:spPr>
        <p:style>
          <a:lnRef idx="2">
            <a:schemeClr val="dk1"/>
          </a:lnRef>
          <a:fillRef idx="1001">
            <a:schemeClr val="lt2"/>
          </a:fillRef>
          <a:effectRef idx="0">
            <a:schemeClr val="dk1"/>
          </a:effectRef>
          <a:fontRef idx="minor">
            <a:schemeClr val="dk1"/>
          </a:fontRef>
        </p:style>
        <p:txBody>
          <a:bodyPr wrap="square" lIns="0" tIns="0" rIns="0" bIns="0" rtlCol="0" anchor="ctr"/>
          <a:lstStyle/>
          <a:p>
            <a:pPr algn="ctr"/>
            <a:r>
              <a:rPr lang="uz-Cyrl-UZ" sz="2400" b="1" dirty="0">
                <a:solidFill>
                  <a:schemeClr val="tx1"/>
                </a:solidFill>
                <a:latin typeface="Times New Roman" panose="02020603050405020304" pitchFamily="18" charset="0"/>
                <a:cs typeface="Times New Roman" panose="02020603050405020304" pitchFamily="18" charset="0"/>
              </a:rPr>
              <a:t>Компаниянинг бозордаги ўрнини ўзгартиринг</a:t>
            </a:r>
          </a:p>
        </p:txBody>
      </p:sp>
      <p:sp>
        <p:nvSpPr>
          <p:cNvPr id="4" name="object 8">
            <a:extLst>
              <a:ext uri="{FF2B5EF4-FFF2-40B4-BE49-F238E27FC236}">
                <a16:creationId xmlns:a16="http://schemas.microsoft.com/office/drawing/2014/main" id="{7F51E83B-A434-86D4-9ACB-FD610DAF648B}"/>
              </a:ext>
            </a:extLst>
          </p:cNvPr>
          <p:cNvSpPr/>
          <p:nvPr/>
        </p:nvSpPr>
        <p:spPr>
          <a:xfrm>
            <a:off x="1770189" y="3879508"/>
            <a:ext cx="7310282" cy="792480"/>
          </a:xfrm>
          <a:custGeom>
            <a:avLst/>
            <a:gdLst/>
            <a:ahLst/>
            <a:cxnLst/>
            <a:rect l="l" t="t" r="r" b="b"/>
            <a:pathLst>
              <a:path w="3384550" h="792479">
                <a:moveTo>
                  <a:pt x="3252342" y="0"/>
                </a:moveTo>
                <a:lnTo>
                  <a:pt x="131952" y="0"/>
                </a:lnTo>
                <a:lnTo>
                  <a:pt x="90237" y="6724"/>
                </a:lnTo>
                <a:lnTo>
                  <a:pt x="54013" y="25452"/>
                </a:lnTo>
                <a:lnTo>
                  <a:pt x="25452" y="54013"/>
                </a:lnTo>
                <a:lnTo>
                  <a:pt x="6724" y="90237"/>
                </a:lnTo>
                <a:lnTo>
                  <a:pt x="0" y="131953"/>
                </a:lnTo>
                <a:lnTo>
                  <a:pt x="0" y="660019"/>
                </a:lnTo>
                <a:lnTo>
                  <a:pt x="6724" y="701748"/>
                </a:lnTo>
                <a:lnTo>
                  <a:pt x="25452" y="738003"/>
                </a:lnTo>
                <a:lnTo>
                  <a:pt x="54013" y="766601"/>
                </a:lnTo>
                <a:lnTo>
                  <a:pt x="90237" y="785360"/>
                </a:lnTo>
                <a:lnTo>
                  <a:pt x="131952" y="792099"/>
                </a:lnTo>
                <a:lnTo>
                  <a:pt x="3252342" y="792099"/>
                </a:lnTo>
                <a:lnTo>
                  <a:pt x="3294072" y="785360"/>
                </a:lnTo>
                <a:lnTo>
                  <a:pt x="3330327" y="766601"/>
                </a:lnTo>
                <a:lnTo>
                  <a:pt x="3358925" y="738003"/>
                </a:lnTo>
                <a:lnTo>
                  <a:pt x="3377684" y="701748"/>
                </a:lnTo>
                <a:lnTo>
                  <a:pt x="3384422" y="660019"/>
                </a:lnTo>
                <a:lnTo>
                  <a:pt x="3384422" y="131953"/>
                </a:lnTo>
                <a:lnTo>
                  <a:pt x="3377684" y="90237"/>
                </a:lnTo>
                <a:lnTo>
                  <a:pt x="3358925" y="54013"/>
                </a:lnTo>
                <a:lnTo>
                  <a:pt x="3330327" y="25452"/>
                </a:lnTo>
                <a:lnTo>
                  <a:pt x="3294072" y="6724"/>
                </a:lnTo>
                <a:lnTo>
                  <a:pt x="3252342" y="0"/>
                </a:lnTo>
                <a:close/>
              </a:path>
            </a:pathLst>
          </a:custGeom>
        </p:spPr>
        <p:style>
          <a:lnRef idx="2">
            <a:schemeClr val="dk1"/>
          </a:lnRef>
          <a:fillRef idx="1001">
            <a:schemeClr val="lt2"/>
          </a:fillRef>
          <a:effectRef idx="0">
            <a:schemeClr val="dk1"/>
          </a:effectRef>
          <a:fontRef idx="minor">
            <a:schemeClr val="dk1"/>
          </a:fontRef>
        </p:style>
        <p:txBody>
          <a:bodyPr wrap="square" lIns="0" tIns="0" rIns="0" bIns="0" rtlCol="0" anchor="ctr"/>
          <a:lstStyle/>
          <a:p>
            <a:pPr algn="ctr"/>
            <a:r>
              <a:rPr lang="uz-Cyrl-UZ" sz="2400" b="1" dirty="0">
                <a:solidFill>
                  <a:schemeClr val="tx1"/>
                </a:solidFill>
                <a:latin typeface="Times New Roman" panose="02020603050405020304" pitchFamily="18" charset="0"/>
                <a:cs typeface="Times New Roman" panose="02020603050405020304" pitchFamily="18" charset="0"/>
              </a:rPr>
              <a:t>Маҳсулот ассортиментингизни оптималлаштиринг</a:t>
            </a:r>
          </a:p>
        </p:txBody>
      </p:sp>
      <p:sp>
        <p:nvSpPr>
          <p:cNvPr id="5" name="object 10">
            <a:extLst>
              <a:ext uri="{FF2B5EF4-FFF2-40B4-BE49-F238E27FC236}">
                <a16:creationId xmlns:a16="http://schemas.microsoft.com/office/drawing/2014/main" id="{E5F20129-80A5-E453-C72B-7A5362F85BA5}"/>
              </a:ext>
            </a:extLst>
          </p:cNvPr>
          <p:cNvSpPr/>
          <p:nvPr/>
        </p:nvSpPr>
        <p:spPr>
          <a:xfrm>
            <a:off x="996236" y="4759339"/>
            <a:ext cx="7310282" cy="792480"/>
          </a:xfrm>
          <a:custGeom>
            <a:avLst/>
            <a:gdLst/>
            <a:ahLst/>
            <a:cxnLst/>
            <a:rect l="l" t="t" r="r" b="b"/>
            <a:pathLst>
              <a:path w="3384550" h="792479">
                <a:moveTo>
                  <a:pt x="3252343" y="0"/>
                </a:moveTo>
                <a:lnTo>
                  <a:pt x="131952" y="0"/>
                </a:lnTo>
                <a:lnTo>
                  <a:pt x="90237" y="6724"/>
                </a:lnTo>
                <a:lnTo>
                  <a:pt x="54013" y="25452"/>
                </a:lnTo>
                <a:lnTo>
                  <a:pt x="25452" y="54013"/>
                </a:lnTo>
                <a:lnTo>
                  <a:pt x="6724" y="90237"/>
                </a:lnTo>
                <a:lnTo>
                  <a:pt x="0" y="131952"/>
                </a:lnTo>
                <a:lnTo>
                  <a:pt x="0" y="660044"/>
                </a:lnTo>
                <a:lnTo>
                  <a:pt x="6724" y="701771"/>
                </a:lnTo>
                <a:lnTo>
                  <a:pt x="25452" y="738011"/>
                </a:lnTo>
                <a:lnTo>
                  <a:pt x="54013" y="766589"/>
                </a:lnTo>
                <a:lnTo>
                  <a:pt x="90237" y="785330"/>
                </a:lnTo>
                <a:lnTo>
                  <a:pt x="131952" y="792060"/>
                </a:lnTo>
                <a:lnTo>
                  <a:pt x="3252343" y="792060"/>
                </a:lnTo>
                <a:lnTo>
                  <a:pt x="3294072" y="785330"/>
                </a:lnTo>
                <a:lnTo>
                  <a:pt x="3330327" y="766589"/>
                </a:lnTo>
                <a:lnTo>
                  <a:pt x="3358925" y="738011"/>
                </a:lnTo>
                <a:lnTo>
                  <a:pt x="3377684" y="701771"/>
                </a:lnTo>
                <a:lnTo>
                  <a:pt x="3384423" y="660044"/>
                </a:lnTo>
                <a:lnTo>
                  <a:pt x="3384423" y="131952"/>
                </a:lnTo>
                <a:lnTo>
                  <a:pt x="3377684" y="90237"/>
                </a:lnTo>
                <a:lnTo>
                  <a:pt x="3358925" y="54013"/>
                </a:lnTo>
                <a:lnTo>
                  <a:pt x="3330327" y="25452"/>
                </a:lnTo>
                <a:lnTo>
                  <a:pt x="3294072" y="6724"/>
                </a:lnTo>
                <a:lnTo>
                  <a:pt x="3252343" y="0"/>
                </a:lnTo>
                <a:close/>
              </a:path>
            </a:pathLst>
          </a:custGeom>
        </p:spPr>
        <p:style>
          <a:lnRef idx="2">
            <a:schemeClr val="dk1"/>
          </a:lnRef>
          <a:fillRef idx="1001">
            <a:schemeClr val="lt2"/>
          </a:fillRef>
          <a:effectRef idx="0">
            <a:schemeClr val="dk1"/>
          </a:effectRef>
          <a:fontRef idx="minor">
            <a:schemeClr val="dk1"/>
          </a:fontRef>
        </p:style>
        <p:txBody>
          <a:bodyPr wrap="square" lIns="0" tIns="0" rIns="0" bIns="0" rtlCol="0" anchor="ctr"/>
          <a:lstStyle/>
          <a:p>
            <a:pPr algn="ctr"/>
            <a:r>
              <a:rPr lang="uz-Cyrl-UZ" sz="2400" b="1" dirty="0">
                <a:solidFill>
                  <a:schemeClr val="tx1"/>
                </a:solidFill>
                <a:latin typeface="Times New Roman" panose="02020603050405020304" pitchFamily="18" charset="0"/>
                <a:cs typeface="Times New Roman" panose="02020603050405020304" pitchFamily="18" charset="0"/>
              </a:rPr>
              <a:t>Логистика тизимини ислоҳ қилинг</a:t>
            </a:r>
          </a:p>
        </p:txBody>
      </p:sp>
      <p:sp>
        <p:nvSpPr>
          <p:cNvPr id="6" name="object 12">
            <a:extLst>
              <a:ext uri="{FF2B5EF4-FFF2-40B4-BE49-F238E27FC236}">
                <a16:creationId xmlns:a16="http://schemas.microsoft.com/office/drawing/2014/main" id="{48CAB636-D80F-75C9-A888-347A997046D3}"/>
              </a:ext>
            </a:extLst>
          </p:cNvPr>
          <p:cNvSpPr/>
          <p:nvPr/>
        </p:nvSpPr>
        <p:spPr>
          <a:xfrm>
            <a:off x="340088" y="5639170"/>
            <a:ext cx="7310282" cy="792480"/>
          </a:xfrm>
          <a:custGeom>
            <a:avLst/>
            <a:gdLst/>
            <a:ahLst/>
            <a:cxnLst/>
            <a:rect l="l" t="t" r="r" b="b"/>
            <a:pathLst>
              <a:path w="3384550" h="792479">
                <a:moveTo>
                  <a:pt x="3252343" y="0"/>
                </a:moveTo>
                <a:lnTo>
                  <a:pt x="131953" y="0"/>
                </a:lnTo>
                <a:lnTo>
                  <a:pt x="90237" y="6730"/>
                </a:lnTo>
                <a:lnTo>
                  <a:pt x="54013" y="25471"/>
                </a:lnTo>
                <a:lnTo>
                  <a:pt x="25452" y="54049"/>
                </a:lnTo>
                <a:lnTo>
                  <a:pt x="6724" y="90289"/>
                </a:lnTo>
                <a:lnTo>
                  <a:pt x="0" y="132016"/>
                </a:lnTo>
                <a:lnTo>
                  <a:pt x="0" y="660069"/>
                </a:lnTo>
                <a:lnTo>
                  <a:pt x="6724" y="701797"/>
                </a:lnTo>
                <a:lnTo>
                  <a:pt x="25452" y="738038"/>
                </a:lnTo>
                <a:lnTo>
                  <a:pt x="54013" y="766617"/>
                </a:lnTo>
                <a:lnTo>
                  <a:pt x="90237" y="785359"/>
                </a:lnTo>
                <a:lnTo>
                  <a:pt x="131953" y="792090"/>
                </a:lnTo>
                <a:lnTo>
                  <a:pt x="3252343" y="792090"/>
                </a:lnTo>
                <a:lnTo>
                  <a:pt x="3294072" y="785359"/>
                </a:lnTo>
                <a:lnTo>
                  <a:pt x="3330327" y="766617"/>
                </a:lnTo>
                <a:lnTo>
                  <a:pt x="3358925" y="738038"/>
                </a:lnTo>
                <a:lnTo>
                  <a:pt x="3377684" y="701797"/>
                </a:lnTo>
                <a:lnTo>
                  <a:pt x="3384423" y="660069"/>
                </a:lnTo>
                <a:lnTo>
                  <a:pt x="3384423" y="132016"/>
                </a:lnTo>
                <a:lnTo>
                  <a:pt x="3377684" y="90289"/>
                </a:lnTo>
                <a:lnTo>
                  <a:pt x="3358925" y="54049"/>
                </a:lnTo>
                <a:lnTo>
                  <a:pt x="3330327" y="25471"/>
                </a:lnTo>
                <a:lnTo>
                  <a:pt x="3294072" y="6730"/>
                </a:lnTo>
                <a:lnTo>
                  <a:pt x="3252343" y="0"/>
                </a:lnTo>
                <a:close/>
              </a:path>
            </a:pathLst>
          </a:custGeom>
        </p:spPr>
        <p:style>
          <a:lnRef idx="2">
            <a:schemeClr val="dk1"/>
          </a:lnRef>
          <a:fillRef idx="1001">
            <a:schemeClr val="lt2"/>
          </a:fillRef>
          <a:effectRef idx="0">
            <a:schemeClr val="dk1"/>
          </a:effectRef>
          <a:fontRef idx="minor">
            <a:schemeClr val="dk1"/>
          </a:fontRef>
        </p:style>
        <p:txBody>
          <a:bodyPr wrap="square" lIns="0" tIns="0" rIns="0" bIns="0" rtlCol="0" anchor="ctr"/>
          <a:lstStyle/>
          <a:p>
            <a:pPr algn="ctr"/>
            <a:r>
              <a:rPr lang="uz-Cyrl-UZ" sz="2400" b="1" dirty="0">
                <a:solidFill>
                  <a:schemeClr val="tx1"/>
                </a:solidFill>
                <a:latin typeface="Times New Roman" panose="02020603050405020304" pitchFamily="18" charset="0"/>
                <a:cs typeface="Times New Roman" panose="02020603050405020304" pitchFamily="18" charset="0"/>
              </a:rPr>
              <a:t>Маркетинг ва фаол савдо тизимини яратинг</a:t>
            </a:r>
          </a:p>
        </p:txBody>
      </p:sp>
      <p:sp>
        <p:nvSpPr>
          <p:cNvPr id="7" name="object 15">
            <a:extLst>
              <a:ext uri="{FF2B5EF4-FFF2-40B4-BE49-F238E27FC236}">
                <a16:creationId xmlns:a16="http://schemas.microsoft.com/office/drawing/2014/main" id="{0B081F1C-E04C-92E4-6A85-34873C28F56C}"/>
              </a:ext>
            </a:extLst>
          </p:cNvPr>
          <p:cNvSpPr/>
          <p:nvPr/>
        </p:nvSpPr>
        <p:spPr>
          <a:xfrm>
            <a:off x="2500062" y="2999677"/>
            <a:ext cx="7310281" cy="792480"/>
          </a:xfrm>
          <a:custGeom>
            <a:avLst/>
            <a:gdLst/>
            <a:ahLst/>
            <a:cxnLst/>
            <a:rect l="l" t="t" r="r" b="b"/>
            <a:pathLst>
              <a:path w="3384550" h="792479">
                <a:moveTo>
                  <a:pt x="3252342" y="0"/>
                </a:moveTo>
                <a:lnTo>
                  <a:pt x="131952" y="0"/>
                </a:lnTo>
                <a:lnTo>
                  <a:pt x="90237" y="6725"/>
                </a:lnTo>
                <a:lnTo>
                  <a:pt x="54013" y="25460"/>
                </a:lnTo>
                <a:lnTo>
                  <a:pt x="25452" y="54041"/>
                </a:lnTo>
                <a:lnTo>
                  <a:pt x="6724" y="90302"/>
                </a:lnTo>
                <a:lnTo>
                  <a:pt x="0" y="132079"/>
                </a:lnTo>
                <a:lnTo>
                  <a:pt x="0" y="660018"/>
                </a:lnTo>
                <a:lnTo>
                  <a:pt x="6724" y="701796"/>
                </a:lnTo>
                <a:lnTo>
                  <a:pt x="25452" y="738057"/>
                </a:lnTo>
                <a:lnTo>
                  <a:pt x="54013" y="766638"/>
                </a:lnTo>
                <a:lnTo>
                  <a:pt x="90237" y="785373"/>
                </a:lnTo>
                <a:lnTo>
                  <a:pt x="131952" y="792099"/>
                </a:lnTo>
                <a:lnTo>
                  <a:pt x="3252342" y="792099"/>
                </a:lnTo>
                <a:lnTo>
                  <a:pt x="3294072" y="785373"/>
                </a:lnTo>
                <a:lnTo>
                  <a:pt x="3330327" y="766638"/>
                </a:lnTo>
                <a:lnTo>
                  <a:pt x="3358925" y="738057"/>
                </a:lnTo>
                <a:lnTo>
                  <a:pt x="3377684" y="701796"/>
                </a:lnTo>
                <a:lnTo>
                  <a:pt x="3384422" y="660018"/>
                </a:lnTo>
                <a:lnTo>
                  <a:pt x="3384422" y="132079"/>
                </a:lnTo>
                <a:lnTo>
                  <a:pt x="3377684" y="90302"/>
                </a:lnTo>
                <a:lnTo>
                  <a:pt x="3358925" y="54041"/>
                </a:lnTo>
                <a:lnTo>
                  <a:pt x="3330327" y="25460"/>
                </a:lnTo>
                <a:lnTo>
                  <a:pt x="3294072" y="6725"/>
                </a:lnTo>
                <a:lnTo>
                  <a:pt x="3252342" y="0"/>
                </a:lnTo>
                <a:close/>
              </a:path>
            </a:pathLst>
          </a:custGeom>
        </p:spPr>
        <p:style>
          <a:lnRef idx="2">
            <a:schemeClr val="dk1"/>
          </a:lnRef>
          <a:fillRef idx="1001">
            <a:schemeClr val="lt2"/>
          </a:fillRef>
          <a:effectRef idx="0">
            <a:schemeClr val="dk1"/>
          </a:effectRef>
          <a:fontRef idx="minor">
            <a:schemeClr val="dk1"/>
          </a:fontRef>
        </p:style>
        <p:txBody>
          <a:bodyPr wrap="square" lIns="0" tIns="0" rIns="0" bIns="0" rtlCol="0" anchor="ctr"/>
          <a:lstStyle/>
          <a:p>
            <a:pPr algn="ctr"/>
            <a:r>
              <a:rPr lang="uz-Cyrl-UZ" sz="2400" b="1" dirty="0">
                <a:solidFill>
                  <a:schemeClr val="tx1"/>
                </a:solidFill>
                <a:latin typeface="Times New Roman" panose="02020603050405020304" pitchFamily="18" charset="0"/>
                <a:cs typeface="Times New Roman" panose="02020603050405020304" pitchFamily="18" charset="0"/>
              </a:rPr>
              <a:t>Хизмат кўрсатиш бўйича рақобатчилардан устунроқ бўлинг</a:t>
            </a:r>
          </a:p>
        </p:txBody>
      </p:sp>
      <p:sp>
        <p:nvSpPr>
          <p:cNvPr id="8" name="Заголовок 1">
            <a:extLst>
              <a:ext uri="{FF2B5EF4-FFF2-40B4-BE49-F238E27FC236}">
                <a16:creationId xmlns:a16="http://schemas.microsoft.com/office/drawing/2014/main" id="{2237A287-38C7-E890-C142-9E0F71EBBA7D}"/>
              </a:ext>
            </a:extLst>
          </p:cNvPr>
          <p:cNvSpPr txBox="1">
            <a:spLocks/>
          </p:cNvSpPr>
          <p:nvPr/>
        </p:nvSpPr>
        <p:spPr>
          <a:xfrm>
            <a:off x="531940" y="359900"/>
            <a:ext cx="11099228" cy="651295"/>
          </a:xfrm>
          <a:prstGeom prst="rect">
            <a:avLst/>
          </a:prstGeom>
          <a:solidFill>
            <a:schemeClr val="bg1">
              <a:lumMod val="75000"/>
            </a:schemeClr>
          </a:solidFill>
          <a:effectLst>
            <a:outerShdw blurRad="50800" dist="38100" dir="2700000" algn="tl" rotWithShape="0">
              <a:prstClr val="black">
                <a:alpha val="40000"/>
              </a:prstClr>
            </a:outerShdw>
          </a:effectLst>
          <a:scene3d>
            <a:camera prst="orthographicFront"/>
            <a:lightRig rig="threePt" dir="t"/>
          </a:scene3d>
          <a:sp3d>
            <a:bevelT/>
          </a:sp3d>
        </p:spPr>
        <p:txBody>
          <a:bodyPr vert="horz" lIns="0" tIns="0" rIns="0" bIns="0" rtlCol="0" anchor="ctr">
            <a:normAutofit/>
          </a:bodyPr>
          <a:lstStyle>
            <a:lvl1pPr algn="l" defTabSz="914400" rtl="0" eaLnBrk="1" latinLnBrk="0" hangingPunct="1">
              <a:lnSpc>
                <a:spcPct val="90000"/>
              </a:lnSpc>
              <a:spcBef>
                <a:spcPct val="0"/>
              </a:spcBef>
              <a:buNone/>
              <a:defRPr sz="2000" b="1" i="0" kern="1200">
                <a:solidFill>
                  <a:srgbClr val="800000"/>
                </a:solidFill>
                <a:latin typeface="Arial"/>
                <a:ea typeface="+mj-ea"/>
                <a:cs typeface="Arial"/>
              </a:defRPr>
            </a:lvl1pPr>
          </a:lstStyle>
          <a:p>
            <a:pPr algn="ctr"/>
            <a:r>
              <a:rPr lang="uz-Cyrl-UZ" sz="3200" dirty="0">
                <a:solidFill>
                  <a:srgbClr val="0B375A"/>
                </a:solidFill>
                <a:latin typeface="Times New Roman" panose="02020603050405020304" pitchFamily="18" charset="0"/>
                <a:cs typeface="Times New Roman" panose="02020603050405020304" pitchFamily="18" charset="0"/>
              </a:rPr>
              <a:t>СТРАТЕГИК ҚАРОРЛАРГА МИСОЛЛАР</a:t>
            </a:r>
            <a:endParaRPr lang="ru-RU" sz="3200" dirty="0">
              <a:solidFill>
                <a:srgbClr val="0B375A"/>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703232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4">
            <a:extLst>
              <a:ext uri="{FF2B5EF4-FFF2-40B4-BE49-F238E27FC236}">
                <a16:creationId xmlns:a16="http://schemas.microsoft.com/office/drawing/2014/main" id="{5A48663D-FA42-B5FB-14F1-EE7C8283F07B}"/>
              </a:ext>
            </a:extLst>
          </p:cNvPr>
          <p:cNvSpPr/>
          <p:nvPr/>
        </p:nvSpPr>
        <p:spPr>
          <a:xfrm>
            <a:off x="415847" y="1123786"/>
            <a:ext cx="11349431" cy="503555"/>
          </a:xfrm>
          <a:custGeom>
            <a:avLst/>
            <a:gdLst/>
            <a:ahLst/>
            <a:cxnLst/>
            <a:rect l="l" t="t" r="r" b="b"/>
            <a:pathLst>
              <a:path w="8856980" h="503555">
                <a:moveTo>
                  <a:pt x="8772779" y="0"/>
                </a:moveTo>
                <a:lnTo>
                  <a:pt x="83870" y="0"/>
                </a:lnTo>
                <a:lnTo>
                  <a:pt x="51226" y="6578"/>
                </a:lnTo>
                <a:lnTo>
                  <a:pt x="24566" y="24526"/>
                </a:lnTo>
                <a:lnTo>
                  <a:pt x="6591" y="51167"/>
                </a:lnTo>
                <a:lnTo>
                  <a:pt x="0" y="83820"/>
                </a:lnTo>
                <a:lnTo>
                  <a:pt x="0" y="419353"/>
                </a:lnTo>
                <a:lnTo>
                  <a:pt x="6591" y="451953"/>
                </a:lnTo>
                <a:lnTo>
                  <a:pt x="24566" y="478599"/>
                </a:lnTo>
                <a:lnTo>
                  <a:pt x="51226" y="496577"/>
                </a:lnTo>
                <a:lnTo>
                  <a:pt x="83870" y="503174"/>
                </a:lnTo>
                <a:lnTo>
                  <a:pt x="8772779" y="503174"/>
                </a:lnTo>
                <a:lnTo>
                  <a:pt x="8805431" y="496577"/>
                </a:lnTo>
                <a:lnTo>
                  <a:pt x="8832072" y="478599"/>
                </a:lnTo>
                <a:lnTo>
                  <a:pt x="8850020" y="451953"/>
                </a:lnTo>
                <a:lnTo>
                  <a:pt x="8856599" y="419353"/>
                </a:lnTo>
                <a:lnTo>
                  <a:pt x="8856599" y="83820"/>
                </a:lnTo>
                <a:lnTo>
                  <a:pt x="8850074" y="51167"/>
                </a:lnTo>
                <a:lnTo>
                  <a:pt x="8832119" y="24526"/>
                </a:lnTo>
                <a:lnTo>
                  <a:pt x="8805449" y="6578"/>
                </a:lnTo>
                <a:lnTo>
                  <a:pt x="8772779" y="0"/>
                </a:lnTo>
                <a:close/>
              </a:path>
            </a:pathLst>
          </a:custGeom>
          <a:solidFill>
            <a:srgbClr val="0070C0"/>
          </a:solidFill>
        </p:spPr>
        <p:txBody>
          <a:bodyPr wrap="square" lIns="0" tIns="0" rIns="0" bIns="0" rtlCol="0" anchor="ctr"/>
          <a:lstStyle/>
          <a:p>
            <a:pPr algn="ctr"/>
            <a:r>
              <a:rPr lang="uz-Cyrl-UZ" sz="2600" b="1" dirty="0">
                <a:solidFill>
                  <a:schemeClr val="bg1"/>
                </a:solidFill>
                <a:latin typeface="Times New Roman" panose="02020603050405020304" pitchFamily="18" charset="0"/>
                <a:cs typeface="Times New Roman" panose="02020603050405020304" pitchFamily="18" charset="0"/>
              </a:rPr>
              <a:t>СТРАТЕГИК ТАҲЛИЛ</a:t>
            </a:r>
            <a:endParaRPr sz="2600" b="1" dirty="0">
              <a:solidFill>
                <a:schemeClr val="bg1"/>
              </a:solidFill>
              <a:latin typeface="Times New Roman" panose="02020603050405020304" pitchFamily="18" charset="0"/>
              <a:cs typeface="Times New Roman" panose="02020603050405020304" pitchFamily="18" charset="0"/>
            </a:endParaRPr>
          </a:p>
        </p:txBody>
      </p:sp>
      <p:sp>
        <p:nvSpPr>
          <p:cNvPr id="4" name="object 7">
            <a:extLst>
              <a:ext uri="{FF2B5EF4-FFF2-40B4-BE49-F238E27FC236}">
                <a16:creationId xmlns:a16="http://schemas.microsoft.com/office/drawing/2014/main" id="{972C871A-F691-F39C-B1B8-1186E4AEA80B}"/>
              </a:ext>
            </a:extLst>
          </p:cNvPr>
          <p:cNvSpPr/>
          <p:nvPr/>
        </p:nvSpPr>
        <p:spPr>
          <a:xfrm>
            <a:off x="415846" y="1763967"/>
            <a:ext cx="3144217" cy="452904"/>
          </a:xfrm>
          <a:custGeom>
            <a:avLst/>
            <a:gdLst/>
            <a:ahLst/>
            <a:cxnLst/>
            <a:rect l="l" t="t" r="r" b="b"/>
            <a:pathLst>
              <a:path w="2879725" h="647700">
                <a:moveTo>
                  <a:pt x="2771775" y="0"/>
                </a:moveTo>
                <a:lnTo>
                  <a:pt x="107950" y="0"/>
                </a:lnTo>
                <a:lnTo>
                  <a:pt x="65933" y="8473"/>
                </a:lnTo>
                <a:lnTo>
                  <a:pt x="31619" y="31591"/>
                </a:lnTo>
                <a:lnTo>
                  <a:pt x="8483" y="65901"/>
                </a:lnTo>
                <a:lnTo>
                  <a:pt x="0" y="107950"/>
                </a:lnTo>
                <a:lnTo>
                  <a:pt x="0" y="539623"/>
                </a:lnTo>
                <a:lnTo>
                  <a:pt x="8483" y="581691"/>
                </a:lnTo>
                <a:lnTo>
                  <a:pt x="31619" y="616045"/>
                </a:lnTo>
                <a:lnTo>
                  <a:pt x="65933" y="639206"/>
                </a:lnTo>
                <a:lnTo>
                  <a:pt x="107950" y="647700"/>
                </a:lnTo>
                <a:lnTo>
                  <a:pt x="2771775" y="647700"/>
                </a:lnTo>
                <a:lnTo>
                  <a:pt x="2813770" y="639206"/>
                </a:lnTo>
                <a:lnTo>
                  <a:pt x="2848086" y="616045"/>
                </a:lnTo>
                <a:lnTo>
                  <a:pt x="2871233" y="581691"/>
                </a:lnTo>
                <a:lnTo>
                  <a:pt x="2879725" y="539623"/>
                </a:lnTo>
                <a:lnTo>
                  <a:pt x="2879725" y="107950"/>
                </a:lnTo>
                <a:lnTo>
                  <a:pt x="2871233" y="65901"/>
                </a:lnTo>
                <a:lnTo>
                  <a:pt x="2848086" y="31591"/>
                </a:lnTo>
                <a:lnTo>
                  <a:pt x="2813770" y="8473"/>
                </a:lnTo>
                <a:lnTo>
                  <a:pt x="2771775" y="0"/>
                </a:lnTo>
                <a:close/>
              </a:path>
            </a:pathLst>
          </a:custGeom>
          <a:solidFill>
            <a:srgbClr val="0070C0"/>
          </a:solidFill>
        </p:spPr>
        <p:txBody>
          <a:bodyPr wrap="square" lIns="0" tIns="0" rIns="0" bIns="0" rtlCol="0" anchor="ctr"/>
          <a:lstStyle/>
          <a:p>
            <a:pPr algn="ctr"/>
            <a:r>
              <a:rPr lang="uz-Cyrl-UZ" sz="2400" b="1" dirty="0">
                <a:solidFill>
                  <a:schemeClr val="bg1"/>
                </a:solidFill>
                <a:latin typeface="Times New Roman" panose="02020603050405020304" pitchFamily="18" charset="0"/>
                <a:cs typeface="Times New Roman" panose="02020603050405020304" pitchFamily="18" charset="0"/>
              </a:rPr>
              <a:t>ТАШҚИ ТАҲЛИЛ</a:t>
            </a:r>
            <a:endParaRPr sz="2400" b="1" dirty="0">
              <a:solidFill>
                <a:schemeClr val="bg1"/>
              </a:solidFill>
              <a:latin typeface="Times New Roman" panose="02020603050405020304" pitchFamily="18" charset="0"/>
              <a:cs typeface="Times New Roman" panose="02020603050405020304" pitchFamily="18" charset="0"/>
            </a:endParaRPr>
          </a:p>
        </p:txBody>
      </p:sp>
      <p:sp>
        <p:nvSpPr>
          <p:cNvPr id="5" name="object 10">
            <a:extLst>
              <a:ext uri="{FF2B5EF4-FFF2-40B4-BE49-F238E27FC236}">
                <a16:creationId xmlns:a16="http://schemas.microsoft.com/office/drawing/2014/main" id="{C4C8E4CC-186C-07AA-F092-3562511DA3B8}"/>
              </a:ext>
            </a:extLst>
          </p:cNvPr>
          <p:cNvSpPr/>
          <p:nvPr/>
        </p:nvSpPr>
        <p:spPr>
          <a:xfrm>
            <a:off x="7020717" y="1753662"/>
            <a:ext cx="4744561" cy="463209"/>
          </a:xfrm>
          <a:custGeom>
            <a:avLst/>
            <a:gdLst/>
            <a:ahLst/>
            <a:cxnLst/>
            <a:rect l="l" t="t" r="r" b="b"/>
            <a:pathLst>
              <a:path w="2879725" h="647700">
                <a:moveTo>
                  <a:pt x="2771648" y="0"/>
                </a:moveTo>
                <a:lnTo>
                  <a:pt x="107950" y="0"/>
                </a:lnTo>
                <a:lnTo>
                  <a:pt x="65901" y="8473"/>
                </a:lnTo>
                <a:lnTo>
                  <a:pt x="31591" y="31591"/>
                </a:lnTo>
                <a:lnTo>
                  <a:pt x="8473" y="65901"/>
                </a:lnTo>
                <a:lnTo>
                  <a:pt x="0" y="107950"/>
                </a:lnTo>
                <a:lnTo>
                  <a:pt x="0" y="539623"/>
                </a:lnTo>
                <a:lnTo>
                  <a:pt x="8473" y="581691"/>
                </a:lnTo>
                <a:lnTo>
                  <a:pt x="31591" y="616045"/>
                </a:lnTo>
                <a:lnTo>
                  <a:pt x="65901" y="639206"/>
                </a:lnTo>
                <a:lnTo>
                  <a:pt x="107950" y="647700"/>
                </a:lnTo>
                <a:lnTo>
                  <a:pt x="2771648" y="647700"/>
                </a:lnTo>
                <a:lnTo>
                  <a:pt x="2813716" y="639206"/>
                </a:lnTo>
                <a:lnTo>
                  <a:pt x="2848070" y="616045"/>
                </a:lnTo>
                <a:lnTo>
                  <a:pt x="2871231" y="581691"/>
                </a:lnTo>
                <a:lnTo>
                  <a:pt x="2879725" y="539623"/>
                </a:lnTo>
                <a:lnTo>
                  <a:pt x="2879598" y="107950"/>
                </a:lnTo>
                <a:lnTo>
                  <a:pt x="2871178" y="65901"/>
                </a:lnTo>
                <a:lnTo>
                  <a:pt x="2848054" y="31591"/>
                </a:lnTo>
                <a:lnTo>
                  <a:pt x="2813714" y="8473"/>
                </a:lnTo>
                <a:lnTo>
                  <a:pt x="2771648" y="0"/>
                </a:lnTo>
                <a:close/>
              </a:path>
            </a:pathLst>
          </a:custGeom>
          <a:solidFill>
            <a:srgbClr val="0070C0"/>
          </a:solidFill>
        </p:spPr>
        <p:txBody>
          <a:bodyPr wrap="square" lIns="0" tIns="0" rIns="0" bIns="0" rtlCol="0" anchor="ctr"/>
          <a:lstStyle/>
          <a:p>
            <a:pPr algn="ctr"/>
            <a:r>
              <a:rPr lang="uz-Cyrl-UZ" sz="2400" b="1" dirty="0">
                <a:solidFill>
                  <a:schemeClr val="bg1"/>
                </a:solidFill>
                <a:latin typeface="Times New Roman" panose="02020603050405020304" pitchFamily="18" charset="0"/>
                <a:cs typeface="Times New Roman" panose="02020603050405020304" pitchFamily="18" charset="0"/>
              </a:rPr>
              <a:t>ИЧКИ ТАҲЛИЛ</a:t>
            </a:r>
            <a:endParaRPr sz="2400" b="1" dirty="0">
              <a:solidFill>
                <a:schemeClr val="bg1"/>
              </a:solidFill>
              <a:latin typeface="Times New Roman" panose="02020603050405020304" pitchFamily="18" charset="0"/>
              <a:cs typeface="Times New Roman" panose="02020603050405020304" pitchFamily="18" charset="0"/>
            </a:endParaRPr>
          </a:p>
        </p:txBody>
      </p:sp>
      <p:sp>
        <p:nvSpPr>
          <p:cNvPr id="6" name="object 13">
            <a:extLst>
              <a:ext uri="{FF2B5EF4-FFF2-40B4-BE49-F238E27FC236}">
                <a16:creationId xmlns:a16="http://schemas.microsoft.com/office/drawing/2014/main" id="{71FC6250-7DFE-EE44-A800-0BD9A24E93D1}"/>
              </a:ext>
            </a:extLst>
          </p:cNvPr>
          <p:cNvSpPr/>
          <p:nvPr/>
        </p:nvSpPr>
        <p:spPr>
          <a:xfrm>
            <a:off x="3828288" y="1773300"/>
            <a:ext cx="2924204" cy="1180577"/>
          </a:xfrm>
          <a:custGeom>
            <a:avLst/>
            <a:gdLst/>
            <a:ahLst/>
            <a:cxnLst/>
            <a:rect l="l" t="t" r="r" b="b"/>
            <a:pathLst>
              <a:path w="2808604" h="647700">
                <a:moveTo>
                  <a:pt x="2700274" y="0"/>
                </a:moveTo>
                <a:lnTo>
                  <a:pt x="107950" y="0"/>
                </a:lnTo>
                <a:lnTo>
                  <a:pt x="65901" y="8473"/>
                </a:lnTo>
                <a:lnTo>
                  <a:pt x="31591" y="31591"/>
                </a:lnTo>
                <a:lnTo>
                  <a:pt x="8473" y="65901"/>
                </a:lnTo>
                <a:lnTo>
                  <a:pt x="0" y="107950"/>
                </a:lnTo>
                <a:lnTo>
                  <a:pt x="0" y="539623"/>
                </a:lnTo>
                <a:lnTo>
                  <a:pt x="8473" y="581691"/>
                </a:lnTo>
                <a:lnTo>
                  <a:pt x="31591" y="616045"/>
                </a:lnTo>
                <a:lnTo>
                  <a:pt x="65901" y="639206"/>
                </a:lnTo>
                <a:lnTo>
                  <a:pt x="107950" y="647700"/>
                </a:lnTo>
                <a:lnTo>
                  <a:pt x="2700274" y="647700"/>
                </a:lnTo>
                <a:lnTo>
                  <a:pt x="2742269" y="639206"/>
                </a:lnTo>
                <a:lnTo>
                  <a:pt x="2776585" y="616045"/>
                </a:lnTo>
                <a:lnTo>
                  <a:pt x="2799732" y="581691"/>
                </a:lnTo>
                <a:lnTo>
                  <a:pt x="2808224" y="539623"/>
                </a:lnTo>
                <a:lnTo>
                  <a:pt x="2808224" y="107950"/>
                </a:lnTo>
                <a:lnTo>
                  <a:pt x="2799732" y="65901"/>
                </a:lnTo>
                <a:lnTo>
                  <a:pt x="2776585" y="31591"/>
                </a:lnTo>
                <a:lnTo>
                  <a:pt x="2742269" y="8473"/>
                </a:lnTo>
                <a:lnTo>
                  <a:pt x="2700274" y="0"/>
                </a:lnTo>
                <a:close/>
              </a:path>
            </a:pathLst>
          </a:custGeom>
          <a:solidFill>
            <a:srgbClr val="0070C0"/>
          </a:solidFill>
        </p:spPr>
        <p:txBody>
          <a:bodyPr wrap="square" lIns="0" tIns="0" rIns="0" bIns="0" rtlCol="0" anchor="ctr"/>
          <a:lstStyle/>
          <a:p>
            <a:pPr algn="ctr"/>
            <a:r>
              <a:rPr lang="uz-Cyrl-UZ" sz="2000" b="1" dirty="0">
                <a:solidFill>
                  <a:schemeClr val="bg1"/>
                </a:solidFill>
                <a:latin typeface="Times New Roman" panose="02020603050405020304" pitchFamily="18" charset="0"/>
                <a:cs typeface="Times New Roman" panose="02020603050405020304" pitchFamily="18" charset="0"/>
              </a:rPr>
              <a:t>БИЗНЕС ЙЎНАЛИШЛАРИНИ СЕГМЕНТАЦИЯЛАШ</a:t>
            </a:r>
          </a:p>
        </p:txBody>
      </p:sp>
      <p:sp>
        <p:nvSpPr>
          <p:cNvPr id="7" name="object 16">
            <a:extLst>
              <a:ext uri="{FF2B5EF4-FFF2-40B4-BE49-F238E27FC236}">
                <a16:creationId xmlns:a16="http://schemas.microsoft.com/office/drawing/2014/main" id="{FBB1EE65-A042-9B56-2CD7-98D99E6A0B17}"/>
              </a:ext>
            </a:extLst>
          </p:cNvPr>
          <p:cNvSpPr/>
          <p:nvPr/>
        </p:nvSpPr>
        <p:spPr>
          <a:xfrm>
            <a:off x="4474464" y="6092827"/>
            <a:ext cx="3129535" cy="649605"/>
          </a:xfrm>
          <a:custGeom>
            <a:avLst/>
            <a:gdLst/>
            <a:ahLst/>
            <a:cxnLst/>
            <a:rect l="l" t="t" r="r" b="b"/>
            <a:pathLst>
              <a:path w="2016125" h="865504">
                <a:moveTo>
                  <a:pt x="1871852" y="0"/>
                </a:moveTo>
                <a:lnTo>
                  <a:pt x="144145" y="0"/>
                </a:lnTo>
                <a:lnTo>
                  <a:pt x="98576" y="7350"/>
                </a:lnTo>
                <a:lnTo>
                  <a:pt x="59006" y="27820"/>
                </a:lnTo>
                <a:lnTo>
                  <a:pt x="27805" y="59033"/>
                </a:lnTo>
                <a:lnTo>
                  <a:pt x="7346" y="98617"/>
                </a:lnTo>
                <a:lnTo>
                  <a:pt x="0" y="144195"/>
                </a:lnTo>
                <a:lnTo>
                  <a:pt x="0" y="720991"/>
                </a:lnTo>
                <a:lnTo>
                  <a:pt x="7346" y="766565"/>
                </a:lnTo>
                <a:lnTo>
                  <a:pt x="27805" y="806148"/>
                </a:lnTo>
                <a:lnTo>
                  <a:pt x="59006" y="837363"/>
                </a:lnTo>
                <a:lnTo>
                  <a:pt x="98576" y="857835"/>
                </a:lnTo>
                <a:lnTo>
                  <a:pt x="144145" y="865187"/>
                </a:lnTo>
                <a:lnTo>
                  <a:pt x="1871852" y="865187"/>
                </a:lnTo>
                <a:lnTo>
                  <a:pt x="1917434" y="857835"/>
                </a:lnTo>
                <a:lnTo>
                  <a:pt x="1957036" y="837363"/>
                </a:lnTo>
                <a:lnTo>
                  <a:pt x="1988274" y="806148"/>
                </a:lnTo>
                <a:lnTo>
                  <a:pt x="2008765" y="766565"/>
                </a:lnTo>
                <a:lnTo>
                  <a:pt x="2016125" y="720991"/>
                </a:lnTo>
                <a:lnTo>
                  <a:pt x="2016125" y="144195"/>
                </a:lnTo>
                <a:lnTo>
                  <a:pt x="2008765" y="98617"/>
                </a:lnTo>
                <a:lnTo>
                  <a:pt x="1988274" y="59033"/>
                </a:lnTo>
                <a:lnTo>
                  <a:pt x="1957036" y="27820"/>
                </a:lnTo>
                <a:lnTo>
                  <a:pt x="1917434" y="7350"/>
                </a:lnTo>
                <a:lnTo>
                  <a:pt x="1871852" y="0"/>
                </a:lnTo>
                <a:close/>
              </a:path>
            </a:pathLst>
          </a:custGeom>
          <a:solidFill>
            <a:srgbClr val="0070C0"/>
          </a:solidFill>
        </p:spPr>
        <p:txBody>
          <a:bodyPr wrap="square" lIns="0" tIns="0" rIns="0" bIns="0" rtlCol="0" anchor="ctr"/>
          <a:lstStyle/>
          <a:p>
            <a:pPr algn="ctr"/>
            <a:r>
              <a:rPr lang="en-US" sz="2400" b="1" spc="-5" dirty="0">
                <a:solidFill>
                  <a:srgbClr val="FFFFFF"/>
                </a:solidFill>
                <a:latin typeface="Times New Roman" panose="02020603050405020304" pitchFamily="18" charset="0"/>
                <a:cs typeface="Times New Roman" panose="02020603050405020304" pitchFamily="18" charset="0"/>
              </a:rPr>
              <a:t>SWOT</a:t>
            </a:r>
            <a:r>
              <a:rPr lang="uz-Cyrl-UZ" sz="2400" b="1" spc="-5" dirty="0">
                <a:solidFill>
                  <a:srgbClr val="FFFFFF"/>
                </a:solidFill>
                <a:latin typeface="Times New Roman" panose="02020603050405020304" pitchFamily="18" charset="0"/>
                <a:cs typeface="Times New Roman" panose="02020603050405020304" pitchFamily="18" charset="0"/>
              </a:rPr>
              <a:t> - таҳлил</a:t>
            </a:r>
            <a:endParaRPr dirty="0"/>
          </a:p>
        </p:txBody>
      </p:sp>
      <p:sp>
        <p:nvSpPr>
          <p:cNvPr id="8" name="object 19">
            <a:extLst>
              <a:ext uri="{FF2B5EF4-FFF2-40B4-BE49-F238E27FC236}">
                <a16:creationId xmlns:a16="http://schemas.microsoft.com/office/drawing/2014/main" id="{5F15D971-A963-F2F3-0A20-E518D7166398}"/>
              </a:ext>
            </a:extLst>
          </p:cNvPr>
          <p:cNvSpPr/>
          <p:nvPr/>
        </p:nvSpPr>
        <p:spPr>
          <a:xfrm>
            <a:off x="8375905" y="2492377"/>
            <a:ext cx="3346704" cy="649605"/>
          </a:xfrm>
          <a:custGeom>
            <a:avLst/>
            <a:gdLst/>
            <a:ahLst/>
            <a:cxnLst/>
            <a:rect l="l" t="t" r="r" b="b"/>
            <a:pathLst>
              <a:path w="2016125" h="649605">
                <a:moveTo>
                  <a:pt x="1907794" y="0"/>
                </a:moveTo>
                <a:lnTo>
                  <a:pt x="108203" y="0"/>
                </a:lnTo>
                <a:lnTo>
                  <a:pt x="66061" y="8495"/>
                </a:lnTo>
                <a:lnTo>
                  <a:pt x="31670" y="31670"/>
                </a:lnTo>
                <a:lnTo>
                  <a:pt x="8495" y="66061"/>
                </a:lnTo>
                <a:lnTo>
                  <a:pt x="0" y="108203"/>
                </a:lnTo>
                <a:lnTo>
                  <a:pt x="0" y="541020"/>
                </a:lnTo>
                <a:lnTo>
                  <a:pt x="8495" y="583162"/>
                </a:lnTo>
                <a:lnTo>
                  <a:pt x="31670" y="617553"/>
                </a:lnTo>
                <a:lnTo>
                  <a:pt x="66061" y="640728"/>
                </a:lnTo>
                <a:lnTo>
                  <a:pt x="108203" y="649224"/>
                </a:lnTo>
                <a:lnTo>
                  <a:pt x="1907794" y="649224"/>
                </a:lnTo>
                <a:lnTo>
                  <a:pt x="1949956" y="640728"/>
                </a:lnTo>
                <a:lnTo>
                  <a:pt x="1984390" y="617553"/>
                </a:lnTo>
                <a:lnTo>
                  <a:pt x="2007610" y="583162"/>
                </a:lnTo>
                <a:lnTo>
                  <a:pt x="2016125" y="541020"/>
                </a:lnTo>
                <a:lnTo>
                  <a:pt x="2016125" y="108203"/>
                </a:lnTo>
                <a:lnTo>
                  <a:pt x="2007610" y="66061"/>
                </a:lnTo>
                <a:lnTo>
                  <a:pt x="1984390" y="31670"/>
                </a:lnTo>
                <a:lnTo>
                  <a:pt x="1949956" y="8495"/>
                </a:lnTo>
                <a:lnTo>
                  <a:pt x="1907794" y="0"/>
                </a:lnTo>
                <a:close/>
              </a:path>
            </a:pathLst>
          </a:custGeom>
          <a:solidFill>
            <a:srgbClr val="0070C0"/>
          </a:solidFill>
        </p:spPr>
        <p:txBody>
          <a:bodyPr wrap="square" lIns="0" tIns="0" rIns="0" bIns="0" rtlCol="0" anchor="ctr"/>
          <a:lstStyle/>
          <a:p>
            <a:pPr algn="ctr"/>
            <a:r>
              <a:rPr lang="uz-Cyrl-UZ" dirty="0">
                <a:solidFill>
                  <a:schemeClr val="bg1"/>
                </a:solidFill>
                <a:latin typeface="Times New Roman" panose="02020603050405020304" pitchFamily="18" charset="0"/>
                <a:cs typeface="Times New Roman" panose="02020603050405020304" pitchFamily="18" charset="0"/>
              </a:rPr>
              <a:t>Молиявий-иқтисодий таҳлил</a:t>
            </a:r>
          </a:p>
        </p:txBody>
      </p:sp>
      <p:sp>
        <p:nvSpPr>
          <p:cNvPr id="9" name="object 22">
            <a:extLst>
              <a:ext uri="{FF2B5EF4-FFF2-40B4-BE49-F238E27FC236}">
                <a16:creationId xmlns:a16="http://schemas.microsoft.com/office/drawing/2014/main" id="{A7DEC3DB-A5A2-8A62-B273-75F9BD9014E7}"/>
              </a:ext>
            </a:extLst>
          </p:cNvPr>
          <p:cNvSpPr/>
          <p:nvPr/>
        </p:nvSpPr>
        <p:spPr>
          <a:xfrm>
            <a:off x="8375905" y="3933825"/>
            <a:ext cx="3346704" cy="647700"/>
          </a:xfrm>
          <a:custGeom>
            <a:avLst/>
            <a:gdLst/>
            <a:ahLst/>
            <a:cxnLst/>
            <a:rect l="l" t="t" r="r" b="b"/>
            <a:pathLst>
              <a:path w="2016125" h="647700">
                <a:moveTo>
                  <a:pt x="1908048" y="0"/>
                </a:moveTo>
                <a:lnTo>
                  <a:pt x="107950" y="0"/>
                </a:lnTo>
                <a:lnTo>
                  <a:pt x="65901" y="8491"/>
                </a:lnTo>
                <a:lnTo>
                  <a:pt x="31591" y="31638"/>
                </a:lnTo>
                <a:lnTo>
                  <a:pt x="8473" y="65954"/>
                </a:lnTo>
                <a:lnTo>
                  <a:pt x="0" y="107950"/>
                </a:lnTo>
                <a:lnTo>
                  <a:pt x="0" y="539750"/>
                </a:lnTo>
                <a:lnTo>
                  <a:pt x="8473" y="581745"/>
                </a:lnTo>
                <a:lnTo>
                  <a:pt x="31591" y="616061"/>
                </a:lnTo>
                <a:lnTo>
                  <a:pt x="65901" y="639208"/>
                </a:lnTo>
                <a:lnTo>
                  <a:pt x="107950" y="647700"/>
                </a:lnTo>
                <a:lnTo>
                  <a:pt x="1908048" y="647700"/>
                </a:lnTo>
                <a:lnTo>
                  <a:pt x="1950116" y="639208"/>
                </a:lnTo>
                <a:lnTo>
                  <a:pt x="1984470" y="616061"/>
                </a:lnTo>
                <a:lnTo>
                  <a:pt x="2007631" y="581745"/>
                </a:lnTo>
                <a:lnTo>
                  <a:pt x="2016125" y="539750"/>
                </a:lnTo>
                <a:lnTo>
                  <a:pt x="2016125" y="107950"/>
                </a:lnTo>
                <a:lnTo>
                  <a:pt x="2007631" y="65954"/>
                </a:lnTo>
                <a:lnTo>
                  <a:pt x="1984470" y="31638"/>
                </a:lnTo>
                <a:lnTo>
                  <a:pt x="1950116" y="8491"/>
                </a:lnTo>
                <a:lnTo>
                  <a:pt x="1908048" y="0"/>
                </a:lnTo>
                <a:close/>
              </a:path>
            </a:pathLst>
          </a:custGeom>
          <a:solidFill>
            <a:srgbClr val="0070C0"/>
          </a:solidFill>
        </p:spPr>
        <p:txBody>
          <a:bodyPr wrap="square" lIns="0" tIns="0" rIns="0" bIns="0" rtlCol="0" anchor="ctr"/>
          <a:lstStyle/>
          <a:p>
            <a:pPr algn="ctr"/>
            <a:r>
              <a:rPr lang="uz-Cyrl-UZ" dirty="0">
                <a:solidFill>
                  <a:schemeClr val="bg1"/>
                </a:solidFill>
                <a:latin typeface="Times New Roman" panose="02020603050405020304" pitchFamily="18" charset="0"/>
                <a:cs typeface="Times New Roman" panose="02020603050405020304" pitchFamily="18" charset="0"/>
              </a:rPr>
              <a:t>Компаниянинг ҳаёт айланишини таҳлил қилиш</a:t>
            </a:r>
          </a:p>
        </p:txBody>
      </p:sp>
      <p:sp>
        <p:nvSpPr>
          <p:cNvPr id="10" name="object 25">
            <a:extLst>
              <a:ext uri="{FF2B5EF4-FFF2-40B4-BE49-F238E27FC236}">
                <a16:creationId xmlns:a16="http://schemas.microsoft.com/office/drawing/2014/main" id="{75415094-7E3E-7141-18D6-DD2904928186}"/>
              </a:ext>
            </a:extLst>
          </p:cNvPr>
          <p:cNvSpPr/>
          <p:nvPr/>
        </p:nvSpPr>
        <p:spPr>
          <a:xfrm>
            <a:off x="4412556" y="3394812"/>
            <a:ext cx="3346704" cy="648335"/>
          </a:xfrm>
          <a:custGeom>
            <a:avLst/>
            <a:gdLst/>
            <a:ahLst/>
            <a:cxnLst/>
            <a:rect l="l" t="t" r="r" b="b"/>
            <a:pathLst>
              <a:path w="2016125" h="648335">
                <a:moveTo>
                  <a:pt x="1908048" y="0"/>
                </a:moveTo>
                <a:lnTo>
                  <a:pt x="107950" y="0"/>
                </a:lnTo>
                <a:lnTo>
                  <a:pt x="65901" y="8493"/>
                </a:lnTo>
                <a:lnTo>
                  <a:pt x="31591" y="31654"/>
                </a:lnTo>
                <a:lnTo>
                  <a:pt x="8473" y="66008"/>
                </a:lnTo>
                <a:lnTo>
                  <a:pt x="0" y="108076"/>
                </a:lnTo>
                <a:lnTo>
                  <a:pt x="0" y="539750"/>
                </a:lnTo>
                <a:lnTo>
                  <a:pt x="8473" y="581818"/>
                </a:lnTo>
                <a:lnTo>
                  <a:pt x="31591" y="616172"/>
                </a:lnTo>
                <a:lnTo>
                  <a:pt x="65901" y="639333"/>
                </a:lnTo>
                <a:lnTo>
                  <a:pt x="107950" y="647826"/>
                </a:lnTo>
                <a:lnTo>
                  <a:pt x="1908048" y="647826"/>
                </a:lnTo>
                <a:lnTo>
                  <a:pt x="1950116" y="639333"/>
                </a:lnTo>
                <a:lnTo>
                  <a:pt x="1984470" y="616172"/>
                </a:lnTo>
                <a:lnTo>
                  <a:pt x="2007631" y="581818"/>
                </a:lnTo>
                <a:lnTo>
                  <a:pt x="2016125" y="539750"/>
                </a:lnTo>
                <a:lnTo>
                  <a:pt x="2016125" y="108076"/>
                </a:lnTo>
                <a:lnTo>
                  <a:pt x="2007631" y="66008"/>
                </a:lnTo>
                <a:lnTo>
                  <a:pt x="1984470" y="31654"/>
                </a:lnTo>
                <a:lnTo>
                  <a:pt x="1950116" y="8493"/>
                </a:lnTo>
                <a:lnTo>
                  <a:pt x="1908048" y="0"/>
                </a:lnTo>
                <a:close/>
              </a:path>
            </a:pathLst>
          </a:custGeom>
          <a:solidFill>
            <a:srgbClr val="0070C0"/>
          </a:solidFill>
        </p:spPr>
        <p:txBody>
          <a:bodyPr wrap="square" lIns="0" tIns="0" rIns="0" bIns="0" rtlCol="0" anchor="ctr"/>
          <a:lstStyle/>
          <a:p>
            <a:pPr algn="ctr"/>
            <a:r>
              <a:rPr lang="uz-Cyrl-UZ" dirty="0">
                <a:solidFill>
                  <a:schemeClr val="bg1"/>
                </a:solidFill>
                <a:latin typeface="Times New Roman" panose="02020603050405020304" pitchFamily="18" charset="0"/>
                <a:cs typeface="Times New Roman" panose="02020603050405020304" pitchFamily="18" charset="0"/>
              </a:rPr>
              <a:t>Маҳсулотнинг ҳаёт айланиши таҳлили</a:t>
            </a:r>
          </a:p>
        </p:txBody>
      </p:sp>
      <p:sp>
        <p:nvSpPr>
          <p:cNvPr id="11" name="object 28">
            <a:extLst>
              <a:ext uri="{FF2B5EF4-FFF2-40B4-BE49-F238E27FC236}">
                <a16:creationId xmlns:a16="http://schemas.microsoft.com/office/drawing/2014/main" id="{0A496F58-6616-2C81-8E07-B4E2F699D721}"/>
              </a:ext>
            </a:extLst>
          </p:cNvPr>
          <p:cNvSpPr/>
          <p:nvPr/>
        </p:nvSpPr>
        <p:spPr>
          <a:xfrm>
            <a:off x="4414521" y="4825259"/>
            <a:ext cx="3346706" cy="649605"/>
          </a:xfrm>
          <a:custGeom>
            <a:avLst/>
            <a:gdLst/>
            <a:ahLst/>
            <a:cxnLst/>
            <a:rect l="l" t="t" r="r" b="b"/>
            <a:pathLst>
              <a:path w="2016125" h="649604">
                <a:moveTo>
                  <a:pt x="1907794" y="0"/>
                </a:moveTo>
                <a:lnTo>
                  <a:pt x="108203" y="0"/>
                </a:lnTo>
                <a:lnTo>
                  <a:pt x="66061" y="8504"/>
                </a:lnTo>
                <a:lnTo>
                  <a:pt x="31670" y="31696"/>
                </a:lnTo>
                <a:lnTo>
                  <a:pt x="8495" y="66093"/>
                </a:lnTo>
                <a:lnTo>
                  <a:pt x="0" y="108216"/>
                </a:lnTo>
                <a:lnTo>
                  <a:pt x="0" y="541070"/>
                </a:lnTo>
                <a:lnTo>
                  <a:pt x="8495" y="583193"/>
                </a:lnTo>
                <a:lnTo>
                  <a:pt x="31670" y="617591"/>
                </a:lnTo>
                <a:lnTo>
                  <a:pt x="66061" y="640783"/>
                </a:lnTo>
                <a:lnTo>
                  <a:pt x="108203" y="649287"/>
                </a:lnTo>
                <a:lnTo>
                  <a:pt x="1907794" y="649287"/>
                </a:lnTo>
                <a:lnTo>
                  <a:pt x="1949956" y="640783"/>
                </a:lnTo>
                <a:lnTo>
                  <a:pt x="1984390" y="617591"/>
                </a:lnTo>
                <a:lnTo>
                  <a:pt x="2007610" y="583193"/>
                </a:lnTo>
                <a:lnTo>
                  <a:pt x="2016125" y="541070"/>
                </a:lnTo>
                <a:lnTo>
                  <a:pt x="2016125" y="108216"/>
                </a:lnTo>
                <a:lnTo>
                  <a:pt x="2007610" y="66093"/>
                </a:lnTo>
                <a:lnTo>
                  <a:pt x="1984390" y="31696"/>
                </a:lnTo>
                <a:lnTo>
                  <a:pt x="1949956" y="8504"/>
                </a:lnTo>
                <a:lnTo>
                  <a:pt x="1907794" y="0"/>
                </a:lnTo>
                <a:close/>
              </a:path>
            </a:pathLst>
          </a:custGeom>
          <a:solidFill>
            <a:srgbClr val="0070C0"/>
          </a:solidFill>
        </p:spPr>
        <p:txBody>
          <a:bodyPr wrap="square" lIns="0" tIns="0" rIns="0" bIns="0" rtlCol="0" anchor="ctr"/>
          <a:lstStyle/>
          <a:p>
            <a:pPr algn="ctr"/>
            <a:r>
              <a:rPr lang="uz-Cyrl-UZ" dirty="0">
                <a:solidFill>
                  <a:schemeClr val="bg1"/>
                </a:solidFill>
                <a:latin typeface="Times New Roman" panose="02020603050405020304" pitchFamily="18" charset="0"/>
                <a:cs typeface="Times New Roman" panose="02020603050405020304" pitchFamily="18" charset="0"/>
              </a:rPr>
              <a:t>Кучли ва заиф томонларини таҳлил қилиш</a:t>
            </a:r>
          </a:p>
        </p:txBody>
      </p:sp>
      <p:sp>
        <p:nvSpPr>
          <p:cNvPr id="12" name="object 31">
            <a:extLst>
              <a:ext uri="{FF2B5EF4-FFF2-40B4-BE49-F238E27FC236}">
                <a16:creationId xmlns:a16="http://schemas.microsoft.com/office/drawing/2014/main" id="{13840C81-80EA-179F-12C2-1CE385E5B1D3}"/>
              </a:ext>
            </a:extLst>
          </p:cNvPr>
          <p:cNvSpPr/>
          <p:nvPr/>
        </p:nvSpPr>
        <p:spPr>
          <a:xfrm>
            <a:off x="415846" y="2497044"/>
            <a:ext cx="3144217" cy="647700"/>
          </a:xfrm>
          <a:custGeom>
            <a:avLst/>
            <a:gdLst/>
            <a:ahLst/>
            <a:cxnLst/>
            <a:rect l="l" t="t" r="r" b="b"/>
            <a:pathLst>
              <a:path w="2016125" h="647700">
                <a:moveTo>
                  <a:pt x="1908175" y="0"/>
                </a:moveTo>
                <a:lnTo>
                  <a:pt x="107950" y="0"/>
                </a:lnTo>
                <a:lnTo>
                  <a:pt x="65933" y="8473"/>
                </a:lnTo>
                <a:lnTo>
                  <a:pt x="31619" y="31591"/>
                </a:lnTo>
                <a:lnTo>
                  <a:pt x="8483" y="65901"/>
                </a:lnTo>
                <a:lnTo>
                  <a:pt x="0" y="107950"/>
                </a:lnTo>
                <a:lnTo>
                  <a:pt x="0" y="539623"/>
                </a:lnTo>
                <a:lnTo>
                  <a:pt x="8483" y="581691"/>
                </a:lnTo>
                <a:lnTo>
                  <a:pt x="31619" y="616045"/>
                </a:lnTo>
                <a:lnTo>
                  <a:pt x="65933" y="639206"/>
                </a:lnTo>
                <a:lnTo>
                  <a:pt x="107950" y="647700"/>
                </a:lnTo>
                <a:lnTo>
                  <a:pt x="1908175" y="647700"/>
                </a:lnTo>
                <a:lnTo>
                  <a:pt x="1950170" y="639206"/>
                </a:lnTo>
                <a:lnTo>
                  <a:pt x="1984486" y="616045"/>
                </a:lnTo>
                <a:lnTo>
                  <a:pt x="2007633" y="581691"/>
                </a:lnTo>
                <a:lnTo>
                  <a:pt x="2016125" y="539623"/>
                </a:lnTo>
                <a:lnTo>
                  <a:pt x="2016125" y="107950"/>
                </a:lnTo>
                <a:lnTo>
                  <a:pt x="2007633" y="65901"/>
                </a:lnTo>
                <a:lnTo>
                  <a:pt x="1984486" y="31591"/>
                </a:lnTo>
                <a:lnTo>
                  <a:pt x="1950170" y="8473"/>
                </a:lnTo>
                <a:lnTo>
                  <a:pt x="1908175" y="0"/>
                </a:lnTo>
                <a:close/>
              </a:path>
            </a:pathLst>
          </a:custGeom>
          <a:solidFill>
            <a:srgbClr val="0070C0"/>
          </a:solidFill>
        </p:spPr>
        <p:txBody>
          <a:bodyPr wrap="square" lIns="0" tIns="0" rIns="0" bIns="0" rtlCol="0" anchor="ctr"/>
          <a:lstStyle/>
          <a:p>
            <a:pPr algn="ctr"/>
            <a:r>
              <a:rPr lang="uz-Cyrl-UZ" dirty="0">
                <a:solidFill>
                  <a:schemeClr val="bg1"/>
                </a:solidFill>
                <a:latin typeface="Times New Roman" panose="02020603050405020304" pitchFamily="18" charset="0"/>
                <a:cs typeface="Times New Roman" panose="02020603050405020304" pitchFamily="18" charset="0"/>
              </a:rPr>
              <a:t>Тармоқнинг рақобатдош кучларини таҳлил қилиш</a:t>
            </a:r>
          </a:p>
        </p:txBody>
      </p:sp>
      <p:sp>
        <p:nvSpPr>
          <p:cNvPr id="13" name="object 34">
            <a:extLst>
              <a:ext uri="{FF2B5EF4-FFF2-40B4-BE49-F238E27FC236}">
                <a16:creationId xmlns:a16="http://schemas.microsoft.com/office/drawing/2014/main" id="{06461EE0-C634-39E4-0373-BF5949CE8921}"/>
              </a:ext>
            </a:extLst>
          </p:cNvPr>
          <p:cNvSpPr/>
          <p:nvPr/>
        </p:nvSpPr>
        <p:spPr>
          <a:xfrm>
            <a:off x="8375904" y="3213100"/>
            <a:ext cx="3346706" cy="647700"/>
          </a:xfrm>
          <a:custGeom>
            <a:avLst/>
            <a:gdLst/>
            <a:ahLst/>
            <a:cxnLst/>
            <a:rect l="l" t="t" r="r" b="b"/>
            <a:pathLst>
              <a:path w="2016125" h="647700">
                <a:moveTo>
                  <a:pt x="1908048" y="0"/>
                </a:moveTo>
                <a:lnTo>
                  <a:pt x="107950" y="0"/>
                </a:lnTo>
                <a:lnTo>
                  <a:pt x="65901" y="8491"/>
                </a:lnTo>
                <a:lnTo>
                  <a:pt x="31591" y="31638"/>
                </a:lnTo>
                <a:lnTo>
                  <a:pt x="8473" y="65954"/>
                </a:lnTo>
                <a:lnTo>
                  <a:pt x="0" y="107950"/>
                </a:lnTo>
                <a:lnTo>
                  <a:pt x="0" y="539750"/>
                </a:lnTo>
                <a:lnTo>
                  <a:pt x="8473" y="581745"/>
                </a:lnTo>
                <a:lnTo>
                  <a:pt x="31591" y="616061"/>
                </a:lnTo>
                <a:lnTo>
                  <a:pt x="65901" y="639208"/>
                </a:lnTo>
                <a:lnTo>
                  <a:pt x="107950" y="647700"/>
                </a:lnTo>
                <a:lnTo>
                  <a:pt x="1908048" y="647700"/>
                </a:lnTo>
                <a:lnTo>
                  <a:pt x="1950116" y="639208"/>
                </a:lnTo>
                <a:lnTo>
                  <a:pt x="1984470" y="616061"/>
                </a:lnTo>
                <a:lnTo>
                  <a:pt x="2007631" y="581745"/>
                </a:lnTo>
                <a:lnTo>
                  <a:pt x="2016125" y="539750"/>
                </a:lnTo>
                <a:lnTo>
                  <a:pt x="2016125" y="107950"/>
                </a:lnTo>
                <a:lnTo>
                  <a:pt x="2007631" y="65954"/>
                </a:lnTo>
                <a:lnTo>
                  <a:pt x="1984470" y="31638"/>
                </a:lnTo>
                <a:lnTo>
                  <a:pt x="1950116" y="8491"/>
                </a:lnTo>
                <a:lnTo>
                  <a:pt x="1908048" y="0"/>
                </a:lnTo>
                <a:close/>
              </a:path>
            </a:pathLst>
          </a:custGeom>
          <a:solidFill>
            <a:srgbClr val="0070C0"/>
          </a:solidFill>
        </p:spPr>
        <p:txBody>
          <a:bodyPr wrap="square" lIns="0" tIns="0" rIns="0" bIns="0" rtlCol="0" anchor="ctr"/>
          <a:lstStyle/>
          <a:p>
            <a:pPr algn="ctr"/>
            <a:r>
              <a:rPr lang="uz-Cyrl-UZ" dirty="0">
                <a:solidFill>
                  <a:schemeClr val="bg1"/>
                </a:solidFill>
                <a:latin typeface="Times New Roman" panose="02020603050405020304" pitchFamily="18" charset="0"/>
                <a:cs typeface="Times New Roman" panose="02020603050405020304" pitchFamily="18" charset="0"/>
              </a:rPr>
              <a:t>Қиймат занжири таҳлили</a:t>
            </a:r>
          </a:p>
        </p:txBody>
      </p:sp>
      <p:sp>
        <p:nvSpPr>
          <p:cNvPr id="14" name="object 37">
            <a:extLst>
              <a:ext uri="{FF2B5EF4-FFF2-40B4-BE49-F238E27FC236}">
                <a16:creationId xmlns:a16="http://schemas.microsoft.com/office/drawing/2014/main" id="{E7A142BE-06F5-2C66-959A-FAB741B61368}"/>
              </a:ext>
            </a:extLst>
          </p:cNvPr>
          <p:cNvSpPr/>
          <p:nvPr/>
        </p:nvSpPr>
        <p:spPr>
          <a:xfrm>
            <a:off x="415846" y="3360646"/>
            <a:ext cx="3144217" cy="649605"/>
          </a:xfrm>
          <a:custGeom>
            <a:avLst/>
            <a:gdLst/>
            <a:ahLst/>
            <a:cxnLst/>
            <a:rect l="l" t="t" r="r" b="b"/>
            <a:pathLst>
              <a:path w="2016125" h="649604">
                <a:moveTo>
                  <a:pt x="1907920" y="0"/>
                </a:moveTo>
                <a:lnTo>
                  <a:pt x="108216" y="0"/>
                </a:lnTo>
                <a:lnTo>
                  <a:pt x="66093" y="8495"/>
                </a:lnTo>
                <a:lnTo>
                  <a:pt x="31696" y="31670"/>
                </a:lnTo>
                <a:lnTo>
                  <a:pt x="8504" y="66061"/>
                </a:lnTo>
                <a:lnTo>
                  <a:pt x="0" y="108204"/>
                </a:lnTo>
                <a:lnTo>
                  <a:pt x="0" y="541019"/>
                </a:lnTo>
                <a:lnTo>
                  <a:pt x="8504" y="583108"/>
                </a:lnTo>
                <a:lnTo>
                  <a:pt x="31696" y="617505"/>
                </a:lnTo>
                <a:lnTo>
                  <a:pt x="66093" y="640711"/>
                </a:lnTo>
                <a:lnTo>
                  <a:pt x="108216" y="649224"/>
                </a:lnTo>
                <a:lnTo>
                  <a:pt x="1907920" y="649224"/>
                </a:lnTo>
                <a:lnTo>
                  <a:pt x="1950009" y="640711"/>
                </a:lnTo>
                <a:lnTo>
                  <a:pt x="1984406" y="617505"/>
                </a:lnTo>
                <a:lnTo>
                  <a:pt x="2007612" y="583108"/>
                </a:lnTo>
                <a:lnTo>
                  <a:pt x="2016125" y="541019"/>
                </a:lnTo>
                <a:lnTo>
                  <a:pt x="2016125" y="108204"/>
                </a:lnTo>
                <a:lnTo>
                  <a:pt x="2007612" y="66061"/>
                </a:lnTo>
                <a:lnTo>
                  <a:pt x="1984406" y="31670"/>
                </a:lnTo>
                <a:lnTo>
                  <a:pt x="1950009" y="8495"/>
                </a:lnTo>
                <a:lnTo>
                  <a:pt x="1907920" y="0"/>
                </a:lnTo>
                <a:close/>
              </a:path>
            </a:pathLst>
          </a:custGeom>
          <a:solidFill>
            <a:srgbClr val="0070C0"/>
          </a:solidFill>
        </p:spPr>
        <p:txBody>
          <a:bodyPr wrap="square" lIns="0" tIns="0" rIns="0" bIns="0" rtlCol="0" anchor="ctr"/>
          <a:lstStyle/>
          <a:p>
            <a:pPr algn="ctr"/>
            <a:r>
              <a:rPr lang="en-US" b="1" dirty="0">
                <a:solidFill>
                  <a:srgbClr val="FFFFFF"/>
                </a:solidFill>
                <a:latin typeface="Times New Roman" panose="02020603050405020304" pitchFamily="18" charset="0"/>
                <a:cs typeface="Times New Roman" panose="02020603050405020304" pitchFamily="18" charset="0"/>
              </a:rPr>
              <a:t>PEST</a:t>
            </a:r>
            <a:r>
              <a:rPr lang="uz-Cyrl-UZ" b="1" spc="-75" dirty="0">
                <a:solidFill>
                  <a:srgbClr val="FFFFFF"/>
                </a:solidFill>
                <a:latin typeface="Times New Roman" panose="02020603050405020304" pitchFamily="18" charset="0"/>
                <a:cs typeface="Times New Roman" panose="02020603050405020304" pitchFamily="18" charset="0"/>
              </a:rPr>
              <a:t> - таҳлил</a:t>
            </a:r>
            <a:endParaRPr lang="ru-RU" dirty="0">
              <a:latin typeface="Times New Roman" panose="02020603050405020304" pitchFamily="18" charset="0"/>
              <a:cs typeface="Times New Roman" panose="02020603050405020304" pitchFamily="18" charset="0"/>
            </a:endParaRPr>
          </a:p>
        </p:txBody>
      </p:sp>
      <p:sp>
        <p:nvSpPr>
          <p:cNvPr id="15" name="object 40">
            <a:extLst>
              <a:ext uri="{FF2B5EF4-FFF2-40B4-BE49-F238E27FC236}">
                <a16:creationId xmlns:a16="http://schemas.microsoft.com/office/drawing/2014/main" id="{9E9B5382-F2AC-3B56-39A6-A25142DF61E9}"/>
              </a:ext>
            </a:extLst>
          </p:cNvPr>
          <p:cNvSpPr/>
          <p:nvPr/>
        </p:nvSpPr>
        <p:spPr>
          <a:xfrm>
            <a:off x="415846" y="4225768"/>
            <a:ext cx="3144217" cy="647700"/>
          </a:xfrm>
          <a:custGeom>
            <a:avLst/>
            <a:gdLst/>
            <a:ahLst/>
            <a:cxnLst/>
            <a:rect l="l" t="t" r="r" b="b"/>
            <a:pathLst>
              <a:path w="2016125" h="647700">
                <a:moveTo>
                  <a:pt x="1908175" y="0"/>
                </a:moveTo>
                <a:lnTo>
                  <a:pt x="107950" y="0"/>
                </a:lnTo>
                <a:lnTo>
                  <a:pt x="65933" y="8491"/>
                </a:lnTo>
                <a:lnTo>
                  <a:pt x="31619" y="31638"/>
                </a:lnTo>
                <a:lnTo>
                  <a:pt x="8483" y="65954"/>
                </a:lnTo>
                <a:lnTo>
                  <a:pt x="0" y="107950"/>
                </a:lnTo>
                <a:lnTo>
                  <a:pt x="0" y="539750"/>
                </a:lnTo>
                <a:lnTo>
                  <a:pt x="8483" y="581745"/>
                </a:lnTo>
                <a:lnTo>
                  <a:pt x="31619" y="616061"/>
                </a:lnTo>
                <a:lnTo>
                  <a:pt x="65933" y="639208"/>
                </a:lnTo>
                <a:lnTo>
                  <a:pt x="107950" y="647700"/>
                </a:lnTo>
                <a:lnTo>
                  <a:pt x="1908175" y="647700"/>
                </a:lnTo>
                <a:lnTo>
                  <a:pt x="1950170" y="639208"/>
                </a:lnTo>
                <a:lnTo>
                  <a:pt x="1984486" y="616061"/>
                </a:lnTo>
                <a:lnTo>
                  <a:pt x="2007633" y="581745"/>
                </a:lnTo>
                <a:lnTo>
                  <a:pt x="2016125" y="539750"/>
                </a:lnTo>
                <a:lnTo>
                  <a:pt x="2016125" y="107950"/>
                </a:lnTo>
                <a:lnTo>
                  <a:pt x="2007633" y="65954"/>
                </a:lnTo>
                <a:lnTo>
                  <a:pt x="1984486" y="31638"/>
                </a:lnTo>
                <a:lnTo>
                  <a:pt x="1950170" y="8491"/>
                </a:lnTo>
                <a:lnTo>
                  <a:pt x="1908175" y="0"/>
                </a:lnTo>
                <a:close/>
              </a:path>
            </a:pathLst>
          </a:custGeom>
          <a:solidFill>
            <a:srgbClr val="0070C0"/>
          </a:solidFill>
        </p:spPr>
        <p:txBody>
          <a:bodyPr wrap="square" lIns="0" tIns="0" rIns="0" bIns="0" rtlCol="0" anchor="ctr"/>
          <a:lstStyle/>
          <a:p>
            <a:pPr algn="ctr"/>
            <a:r>
              <a:rPr lang="uz-Cyrl-UZ" sz="2200" dirty="0">
                <a:solidFill>
                  <a:schemeClr val="bg1"/>
                </a:solidFill>
                <a:latin typeface="Times New Roman" panose="02020603050405020304" pitchFamily="18" charset="0"/>
                <a:cs typeface="Times New Roman" panose="02020603050405020304" pitchFamily="18" charset="0"/>
              </a:rPr>
              <a:t>Рақобатчилар таҳлили</a:t>
            </a:r>
          </a:p>
        </p:txBody>
      </p:sp>
      <p:sp>
        <p:nvSpPr>
          <p:cNvPr id="16" name="object 43">
            <a:extLst>
              <a:ext uri="{FF2B5EF4-FFF2-40B4-BE49-F238E27FC236}">
                <a16:creationId xmlns:a16="http://schemas.microsoft.com/office/drawing/2014/main" id="{B49EF73E-5B57-28BB-7C01-A9945DD093E1}"/>
              </a:ext>
            </a:extLst>
          </p:cNvPr>
          <p:cNvSpPr/>
          <p:nvPr/>
        </p:nvSpPr>
        <p:spPr>
          <a:xfrm>
            <a:off x="415846" y="5089368"/>
            <a:ext cx="3144217" cy="647700"/>
          </a:xfrm>
          <a:custGeom>
            <a:avLst/>
            <a:gdLst/>
            <a:ahLst/>
            <a:cxnLst/>
            <a:rect l="l" t="t" r="r" b="b"/>
            <a:pathLst>
              <a:path w="2016125" h="647700">
                <a:moveTo>
                  <a:pt x="1908175" y="0"/>
                </a:moveTo>
                <a:lnTo>
                  <a:pt x="107950" y="0"/>
                </a:lnTo>
                <a:lnTo>
                  <a:pt x="65933" y="8491"/>
                </a:lnTo>
                <a:lnTo>
                  <a:pt x="31619" y="31638"/>
                </a:lnTo>
                <a:lnTo>
                  <a:pt x="8483" y="65954"/>
                </a:lnTo>
                <a:lnTo>
                  <a:pt x="0" y="107950"/>
                </a:lnTo>
                <a:lnTo>
                  <a:pt x="0" y="539750"/>
                </a:lnTo>
                <a:lnTo>
                  <a:pt x="8483" y="581766"/>
                </a:lnTo>
                <a:lnTo>
                  <a:pt x="31619" y="616080"/>
                </a:lnTo>
                <a:lnTo>
                  <a:pt x="65933" y="639216"/>
                </a:lnTo>
                <a:lnTo>
                  <a:pt x="107950" y="647700"/>
                </a:lnTo>
                <a:lnTo>
                  <a:pt x="1908175" y="647700"/>
                </a:lnTo>
                <a:lnTo>
                  <a:pt x="1950170" y="639216"/>
                </a:lnTo>
                <a:lnTo>
                  <a:pt x="1984486" y="616080"/>
                </a:lnTo>
                <a:lnTo>
                  <a:pt x="2007633" y="581766"/>
                </a:lnTo>
                <a:lnTo>
                  <a:pt x="2016125" y="539750"/>
                </a:lnTo>
                <a:lnTo>
                  <a:pt x="2016125" y="107950"/>
                </a:lnTo>
                <a:lnTo>
                  <a:pt x="2007633" y="65954"/>
                </a:lnTo>
                <a:lnTo>
                  <a:pt x="1984486" y="31638"/>
                </a:lnTo>
                <a:lnTo>
                  <a:pt x="1950170" y="8491"/>
                </a:lnTo>
                <a:lnTo>
                  <a:pt x="1908175" y="0"/>
                </a:lnTo>
                <a:close/>
              </a:path>
            </a:pathLst>
          </a:custGeom>
          <a:solidFill>
            <a:srgbClr val="0070C0"/>
          </a:solidFill>
        </p:spPr>
        <p:txBody>
          <a:bodyPr wrap="square" lIns="0" tIns="0" rIns="0" bIns="0" rtlCol="0" anchor="ctr"/>
          <a:lstStyle/>
          <a:p>
            <a:pPr algn="ctr"/>
            <a:r>
              <a:rPr lang="uz-Cyrl-UZ" dirty="0">
                <a:solidFill>
                  <a:schemeClr val="bg1"/>
                </a:solidFill>
                <a:latin typeface="Times New Roman" panose="02020603050405020304" pitchFamily="18" charset="0"/>
                <a:cs typeface="Times New Roman" panose="02020603050405020304" pitchFamily="18" charset="0"/>
              </a:rPr>
              <a:t>Муваффақиятнинг асосий омилларини таҳлил қилиш</a:t>
            </a:r>
          </a:p>
        </p:txBody>
      </p:sp>
      <p:sp>
        <p:nvSpPr>
          <p:cNvPr id="17" name="object 46">
            <a:extLst>
              <a:ext uri="{FF2B5EF4-FFF2-40B4-BE49-F238E27FC236}">
                <a16:creationId xmlns:a16="http://schemas.microsoft.com/office/drawing/2014/main" id="{C1A0205C-6D99-3E0F-54BA-3A5B3FFC57F2}"/>
              </a:ext>
            </a:extLst>
          </p:cNvPr>
          <p:cNvSpPr/>
          <p:nvPr/>
        </p:nvSpPr>
        <p:spPr>
          <a:xfrm>
            <a:off x="415846" y="5952970"/>
            <a:ext cx="3144217" cy="649605"/>
          </a:xfrm>
          <a:custGeom>
            <a:avLst/>
            <a:gdLst/>
            <a:ahLst/>
            <a:cxnLst/>
            <a:rect l="l" t="t" r="r" b="b"/>
            <a:pathLst>
              <a:path w="2016125" h="649604">
                <a:moveTo>
                  <a:pt x="1907920" y="0"/>
                </a:moveTo>
                <a:lnTo>
                  <a:pt x="108216" y="0"/>
                </a:lnTo>
                <a:lnTo>
                  <a:pt x="66093" y="8504"/>
                </a:lnTo>
                <a:lnTo>
                  <a:pt x="31696" y="31696"/>
                </a:lnTo>
                <a:lnTo>
                  <a:pt x="8504" y="66093"/>
                </a:lnTo>
                <a:lnTo>
                  <a:pt x="0" y="108216"/>
                </a:lnTo>
                <a:lnTo>
                  <a:pt x="0" y="541070"/>
                </a:lnTo>
                <a:lnTo>
                  <a:pt x="8504" y="583193"/>
                </a:lnTo>
                <a:lnTo>
                  <a:pt x="31696" y="617591"/>
                </a:lnTo>
                <a:lnTo>
                  <a:pt x="66093" y="640783"/>
                </a:lnTo>
                <a:lnTo>
                  <a:pt x="108216" y="649287"/>
                </a:lnTo>
                <a:lnTo>
                  <a:pt x="1907920" y="649287"/>
                </a:lnTo>
                <a:lnTo>
                  <a:pt x="1950009" y="640783"/>
                </a:lnTo>
                <a:lnTo>
                  <a:pt x="1984406" y="617591"/>
                </a:lnTo>
                <a:lnTo>
                  <a:pt x="2007612" y="583193"/>
                </a:lnTo>
                <a:lnTo>
                  <a:pt x="2016125" y="541070"/>
                </a:lnTo>
                <a:lnTo>
                  <a:pt x="2016125" y="108216"/>
                </a:lnTo>
                <a:lnTo>
                  <a:pt x="2007612" y="66093"/>
                </a:lnTo>
                <a:lnTo>
                  <a:pt x="1984406" y="31696"/>
                </a:lnTo>
                <a:lnTo>
                  <a:pt x="1950009" y="8504"/>
                </a:lnTo>
                <a:lnTo>
                  <a:pt x="1907920" y="0"/>
                </a:lnTo>
                <a:close/>
              </a:path>
            </a:pathLst>
          </a:custGeom>
          <a:solidFill>
            <a:srgbClr val="0070C0"/>
          </a:solidFill>
        </p:spPr>
        <p:txBody>
          <a:bodyPr wrap="square" lIns="0" tIns="0" rIns="0" bIns="0" rtlCol="0" anchor="ctr"/>
          <a:lstStyle/>
          <a:p>
            <a:pPr algn="ctr"/>
            <a:r>
              <a:rPr lang="uz-Cyrl-UZ" dirty="0">
                <a:solidFill>
                  <a:schemeClr val="bg1"/>
                </a:solidFill>
                <a:latin typeface="Times New Roman" panose="02020603050405020304" pitchFamily="18" charset="0"/>
                <a:cs typeface="Times New Roman" panose="02020603050405020304" pitchFamily="18" charset="0"/>
              </a:rPr>
              <a:t>Бизнес имкониятлари ва таҳдидларини таҳлил қилиш</a:t>
            </a:r>
          </a:p>
        </p:txBody>
      </p:sp>
      <p:sp>
        <p:nvSpPr>
          <p:cNvPr id="18" name="object 49">
            <a:extLst>
              <a:ext uri="{FF2B5EF4-FFF2-40B4-BE49-F238E27FC236}">
                <a16:creationId xmlns:a16="http://schemas.microsoft.com/office/drawing/2014/main" id="{2C8724DC-2C63-6312-52E7-E752BB3886B8}"/>
              </a:ext>
            </a:extLst>
          </p:cNvPr>
          <p:cNvSpPr/>
          <p:nvPr/>
        </p:nvSpPr>
        <p:spPr>
          <a:xfrm>
            <a:off x="1763776" y="1557402"/>
            <a:ext cx="360680" cy="287655"/>
          </a:xfrm>
          <a:custGeom>
            <a:avLst/>
            <a:gdLst/>
            <a:ahLst/>
            <a:cxnLst/>
            <a:rect l="l" t="t" r="r" b="b"/>
            <a:pathLst>
              <a:path w="360680" h="287655">
                <a:moveTo>
                  <a:pt x="360299" y="143637"/>
                </a:moveTo>
                <a:lnTo>
                  <a:pt x="0" y="143637"/>
                </a:lnTo>
                <a:lnTo>
                  <a:pt x="180086" y="287274"/>
                </a:lnTo>
                <a:lnTo>
                  <a:pt x="360299" y="143637"/>
                </a:lnTo>
                <a:close/>
              </a:path>
              <a:path w="360680" h="287655">
                <a:moveTo>
                  <a:pt x="270256" y="0"/>
                </a:moveTo>
                <a:lnTo>
                  <a:pt x="90043" y="0"/>
                </a:lnTo>
                <a:lnTo>
                  <a:pt x="90043" y="143637"/>
                </a:lnTo>
                <a:lnTo>
                  <a:pt x="270256" y="143637"/>
                </a:lnTo>
                <a:lnTo>
                  <a:pt x="270256" y="0"/>
                </a:lnTo>
                <a:close/>
              </a:path>
            </a:pathLst>
          </a:custGeom>
          <a:solidFill>
            <a:srgbClr val="D00000"/>
          </a:solidFill>
        </p:spPr>
        <p:txBody>
          <a:bodyPr wrap="square" lIns="0" tIns="0" rIns="0" bIns="0" rtlCol="0"/>
          <a:lstStyle/>
          <a:p>
            <a:endParaRPr/>
          </a:p>
        </p:txBody>
      </p:sp>
      <p:sp>
        <p:nvSpPr>
          <p:cNvPr id="19" name="object 50">
            <a:extLst>
              <a:ext uri="{FF2B5EF4-FFF2-40B4-BE49-F238E27FC236}">
                <a16:creationId xmlns:a16="http://schemas.microsoft.com/office/drawing/2014/main" id="{1A551465-785B-4649-B377-A98E9A88B583}"/>
              </a:ext>
            </a:extLst>
          </p:cNvPr>
          <p:cNvSpPr/>
          <p:nvPr/>
        </p:nvSpPr>
        <p:spPr>
          <a:xfrm>
            <a:off x="1763776" y="1557402"/>
            <a:ext cx="360680" cy="287655"/>
          </a:xfrm>
          <a:custGeom>
            <a:avLst/>
            <a:gdLst/>
            <a:ahLst/>
            <a:cxnLst/>
            <a:rect l="l" t="t" r="r" b="b"/>
            <a:pathLst>
              <a:path w="360680" h="287655">
                <a:moveTo>
                  <a:pt x="0" y="143637"/>
                </a:moveTo>
                <a:lnTo>
                  <a:pt x="90043" y="143637"/>
                </a:lnTo>
                <a:lnTo>
                  <a:pt x="90043" y="0"/>
                </a:lnTo>
                <a:lnTo>
                  <a:pt x="270256" y="0"/>
                </a:lnTo>
                <a:lnTo>
                  <a:pt x="270256" y="143637"/>
                </a:lnTo>
                <a:lnTo>
                  <a:pt x="360299" y="143637"/>
                </a:lnTo>
                <a:lnTo>
                  <a:pt x="180086" y="287274"/>
                </a:lnTo>
                <a:lnTo>
                  <a:pt x="0" y="143637"/>
                </a:lnTo>
                <a:close/>
              </a:path>
            </a:pathLst>
          </a:custGeom>
          <a:ln w="25400">
            <a:solidFill>
              <a:srgbClr val="FF9900"/>
            </a:solidFill>
          </a:ln>
        </p:spPr>
        <p:txBody>
          <a:bodyPr wrap="square" lIns="0" tIns="0" rIns="0" bIns="0" rtlCol="0"/>
          <a:lstStyle/>
          <a:p>
            <a:endParaRPr/>
          </a:p>
        </p:txBody>
      </p:sp>
      <p:sp>
        <p:nvSpPr>
          <p:cNvPr id="20" name="object 51">
            <a:extLst>
              <a:ext uri="{FF2B5EF4-FFF2-40B4-BE49-F238E27FC236}">
                <a16:creationId xmlns:a16="http://schemas.microsoft.com/office/drawing/2014/main" id="{2058F781-F1B5-9641-A8CE-AD2F32E0ED98}"/>
              </a:ext>
            </a:extLst>
          </p:cNvPr>
          <p:cNvSpPr/>
          <p:nvPr/>
        </p:nvSpPr>
        <p:spPr>
          <a:xfrm>
            <a:off x="10034905" y="1557402"/>
            <a:ext cx="360680" cy="287655"/>
          </a:xfrm>
          <a:custGeom>
            <a:avLst/>
            <a:gdLst/>
            <a:ahLst/>
            <a:cxnLst/>
            <a:rect l="l" t="t" r="r" b="b"/>
            <a:pathLst>
              <a:path w="360679" h="287655">
                <a:moveTo>
                  <a:pt x="360425" y="143637"/>
                </a:moveTo>
                <a:lnTo>
                  <a:pt x="0" y="143637"/>
                </a:lnTo>
                <a:lnTo>
                  <a:pt x="180213" y="287274"/>
                </a:lnTo>
                <a:lnTo>
                  <a:pt x="360425" y="143637"/>
                </a:lnTo>
                <a:close/>
              </a:path>
              <a:path w="360679" h="287655">
                <a:moveTo>
                  <a:pt x="270255" y="0"/>
                </a:moveTo>
                <a:lnTo>
                  <a:pt x="90043" y="0"/>
                </a:lnTo>
                <a:lnTo>
                  <a:pt x="90043" y="143637"/>
                </a:lnTo>
                <a:lnTo>
                  <a:pt x="270255" y="143637"/>
                </a:lnTo>
                <a:lnTo>
                  <a:pt x="270255" y="0"/>
                </a:lnTo>
                <a:close/>
              </a:path>
            </a:pathLst>
          </a:custGeom>
          <a:solidFill>
            <a:srgbClr val="D00000"/>
          </a:solidFill>
        </p:spPr>
        <p:txBody>
          <a:bodyPr wrap="square" lIns="0" tIns="0" rIns="0" bIns="0" rtlCol="0"/>
          <a:lstStyle/>
          <a:p>
            <a:endParaRPr/>
          </a:p>
        </p:txBody>
      </p:sp>
      <p:sp>
        <p:nvSpPr>
          <p:cNvPr id="21" name="object 52">
            <a:extLst>
              <a:ext uri="{FF2B5EF4-FFF2-40B4-BE49-F238E27FC236}">
                <a16:creationId xmlns:a16="http://schemas.microsoft.com/office/drawing/2014/main" id="{9A5ED261-40CB-4F51-596E-AF5E5D1515DE}"/>
              </a:ext>
            </a:extLst>
          </p:cNvPr>
          <p:cNvSpPr/>
          <p:nvPr/>
        </p:nvSpPr>
        <p:spPr>
          <a:xfrm>
            <a:off x="10047097" y="1557402"/>
            <a:ext cx="360680" cy="287655"/>
          </a:xfrm>
          <a:custGeom>
            <a:avLst/>
            <a:gdLst/>
            <a:ahLst/>
            <a:cxnLst/>
            <a:rect l="l" t="t" r="r" b="b"/>
            <a:pathLst>
              <a:path w="360679" h="287655">
                <a:moveTo>
                  <a:pt x="0" y="143637"/>
                </a:moveTo>
                <a:lnTo>
                  <a:pt x="90043" y="143637"/>
                </a:lnTo>
                <a:lnTo>
                  <a:pt x="90043" y="0"/>
                </a:lnTo>
                <a:lnTo>
                  <a:pt x="270255" y="0"/>
                </a:lnTo>
                <a:lnTo>
                  <a:pt x="270255" y="143637"/>
                </a:lnTo>
                <a:lnTo>
                  <a:pt x="360425" y="143637"/>
                </a:lnTo>
                <a:lnTo>
                  <a:pt x="180213" y="287274"/>
                </a:lnTo>
                <a:lnTo>
                  <a:pt x="0" y="143637"/>
                </a:lnTo>
                <a:close/>
              </a:path>
            </a:pathLst>
          </a:custGeom>
          <a:ln w="25400">
            <a:solidFill>
              <a:srgbClr val="FF9900"/>
            </a:solidFill>
          </a:ln>
        </p:spPr>
        <p:txBody>
          <a:bodyPr wrap="square" lIns="0" tIns="0" rIns="0" bIns="0" rtlCol="0"/>
          <a:lstStyle/>
          <a:p>
            <a:endParaRPr/>
          </a:p>
        </p:txBody>
      </p:sp>
      <p:sp>
        <p:nvSpPr>
          <p:cNvPr id="22" name="object 53">
            <a:extLst>
              <a:ext uri="{FF2B5EF4-FFF2-40B4-BE49-F238E27FC236}">
                <a16:creationId xmlns:a16="http://schemas.microsoft.com/office/drawing/2014/main" id="{E197E7BF-CADD-5466-F061-0DA76C0AFD18}"/>
              </a:ext>
            </a:extLst>
          </p:cNvPr>
          <p:cNvSpPr/>
          <p:nvPr/>
        </p:nvSpPr>
        <p:spPr>
          <a:xfrm>
            <a:off x="4988585" y="1557402"/>
            <a:ext cx="358775" cy="287655"/>
          </a:xfrm>
          <a:custGeom>
            <a:avLst/>
            <a:gdLst/>
            <a:ahLst/>
            <a:cxnLst/>
            <a:rect l="l" t="t" r="r" b="b"/>
            <a:pathLst>
              <a:path w="358775" h="287655">
                <a:moveTo>
                  <a:pt x="358775" y="143637"/>
                </a:moveTo>
                <a:lnTo>
                  <a:pt x="0" y="143637"/>
                </a:lnTo>
                <a:lnTo>
                  <a:pt x="179324" y="287274"/>
                </a:lnTo>
                <a:lnTo>
                  <a:pt x="358775" y="143637"/>
                </a:lnTo>
                <a:close/>
              </a:path>
              <a:path w="358775" h="287655">
                <a:moveTo>
                  <a:pt x="268986" y="0"/>
                </a:moveTo>
                <a:lnTo>
                  <a:pt x="89662" y="0"/>
                </a:lnTo>
                <a:lnTo>
                  <a:pt x="89662" y="143637"/>
                </a:lnTo>
                <a:lnTo>
                  <a:pt x="268986" y="143637"/>
                </a:lnTo>
                <a:lnTo>
                  <a:pt x="268986" y="0"/>
                </a:lnTo>
                <a:close/>
              </a:path>
            </a:pathLst>
          </a:custGeom>
          <a:solidFill>
            <a:srgbClr val="D00000"/>
          </a:solidFill>
        </p:spPr>
        <p:txBody>
          <a:bodyPr wrap="square" lIns="0" tIns="0" rIns="0" bIns="0" rtlCol="0"/>
          <a:lstStyle/>
          <a:p>
            <a:endParaRPr/>
          </a:p>
        </p:txBody>
      </p:sp>
      <p:sp>
        <p:nvSpPr>
          <p:cNvPr id="23" name="object 54">
            <a:extLst>
              <a:ext uri="{FF2B5EF4-FFF2-40B4-BE49-F238E27FC236}">
                <a16:creationId xmlns:a16="http://schemas.microsoft.com/office/drawing/2014/main" id="{3DA40FA4-139E-F00D-30FB-58212D5FEED2}"/>
              </a:ext>
            </a:extLst>
          </p:cNvPr>
          <p:cNvSpPr/>
          <p:nvPr/>
        </p:nvSpPr>
        <p:spPr>
          <a:xfrm>
            <a:off x="4988585" y="1557402"/>
            <a:ext cx="358775" cy="287655"/>
          </a:xfrm>
          <a:custGeom>
            <a:avLst/>
            <a:gdLst/>
            <a:ahLst/>
            <a:cxnLst/>
            <a:rect l="l" t="t" r="r" b="b"/>
            <a:pathLst>
              <a:path w="358775" h="287655">
                <a:moveTo>
                  <a:pt x="0" y="143637"/>
                </a:moveTo>
                <a:lnTo>
                  <a:pt x="89662" y="143637"/>
                </a:lnTo>
                <a:lnTo>
                  <a:pt x="89662" y="0"/>
                </a:lnTo>
                <a:lnTo>
                  <a:pt x="268986" y="0"/>
                </a:lnTo>
                <a:lnTo>
                  <a:pt x="268986" y="143637"/>
                </a:lnTo>
                <a:lnTo>
                  <a:pt x="358775" y="143637"/>
                </a:lnTo>
                <a:lnTo>
                  <a:pt x="179324" y="287274"/>
                </a:lnTo>
                <a:lnTo>
                  <a:pt x="0" y="143637"/>
                </a:lnTo>
                <a:close/>
              </a:path>
            </a:pathLst>
          </a:custGeom>
          <a:ln w="25400">
            <a:solidFill>
              <a:srgbClr val="FF9900"/>
            </a:solidFill>
          </a:ln>
        </p:spPr>
        <p:txBody>
          <a:bodyPr wrap="square" lIns="0" tIns="0" rIns="0" bIns="0" rtlCol="0"/>
          <a:lstStyle/>
          <a:p>
            <a:endParaRPr/>
          </a:p>
        </p:txBody>
      </p:sp>
      <p:sp>
        <p:nvSpPr>
          <p:cNvPr id="24" name="object 55">
            <a:extLst>
              <a:ext uri="{FF2B5EF4-FFF2-40B4-BE49-F238E27FC236}">
                <a16:creationId xmlns:a16="http://schemas.microsoft.com/office/drawing/2014/main" id="{05F38F0A-92EE-46FC-C8B3-F9496B22F400}"/>
              </a:ext>
            </a:extLst>
          </p:cNvPr>
          <p:cNvSpPr/>
          <p:nvPr/>
        </p:nvSpPr>
        <p:spPr>
          <a:xfrm>
            <a:off x="3923158" y="6092827"/>
            <a:ext cx="503555" cy="649605"/>
          </a:xfrm>
          <a:custGeom>
            <a:avLst/>
            <a:gdLst/>
            <a:ahLst/>
            <a:cxnLst/>
            <a:rect l="l" t="t" r="r" b="b"/>
            <a:pathLst>
              <a:path w="503555" h="649604">
                <a:moveTo>
                  <a:pt x="251587" y="0"/>
                </a:moveTo>
                <a:lnTo>
                  <a:pt x="251587" y="162318"/>
                </a:lnTo>
                <a:lnTo>
                  <a:pt x="0" y="162318"/>
                </a:lnTo>
                <a:lnTo>
                  <a:pt x="0" y="486968"/>
                </a:lnTo>
                <a:lnTo>
                  <a:pt x="251587" y="486968"/>
                </a:lnTo>
                <a:lnTo>
                  <a:pt x="251587" y="649286"/>
                </a:lnTo>
                <a:lnTo>
                  <a:pt x="503174" y="324637"/>
                </a:lnTo>
                <a:lnTo>
                  <a:pt x="251587" y="0"/>
                </a:lnTo>
                <a:close/>
              </a:path>
            </a:pathLst>
          </a:custGeom>
          <a:solidFill>
            <a:srgbClr val="D00000"/>
          </a:solidFill>
        </p:spPr>
        <p:txBody>
          <a:bodyPr wrap="square" lIns="0" tIns="0" rIns="0" bIns="0" rtlCol="0"/>
          <a:lstStyle/>
          <a:p>
            <a:endParaRPr/>
          </a:p>
        </p:txBody>
      </p:sp>
      <p:sp>
        <p:nvSpPr>
          <p:cNvPr id="25" name="object 56">
            <a:extLst>
              <a:ext uri="{FF2B5EF4-FFF2-40B4-BE49-F238E27FC236}">
                <a16:creationId xmlns:a16="http://schemas.microsoft.com/office/drawing/2014/main" id="{864615BB-9F4B-263B-C5BB-9BF7CC3DC1AE}"/>
              </a:ext>
            </a:extLst>
          </p:cNvPr>
          <p:cNvSpPr/>
          <p:nvPr/>
        </p:nvSpPr>
        <p:spPr>
          <a:xfrm>
            <a:off x="3910966" y="6092827"/>
            <a:ext cx="503555" cy="649605"/>
          </a:xfrm>
          <a:custGeom>
            <a:avLst/>
            <a:gdLst/>
            <a:ahLst/>
            <a:cxnLst/>
            <a:rect l="l" t="t" r="r" b="b"/>
            <a:pathLst>
              <a:path w="503555" h="649604">
                <a:moveTo>
                  <a:pt x="251587" y="649286"/>
                </a:moveTo>
                <a:lnTo>
                  <a:pt x="251587" y="486968"/>
                </a:lnTo>
                <a:lnTo>
                  <a:pt x="0" y="486968"/>
                </a:lnTo>
                <a:lnTo>
                  <a:pt x="0" y="162318"/>
                </a:lnTo>
                <a:lnTo>
                  <a:pt x="251587" y="162318"/>
                </a:lnTo>
                <a:lnTo>
                  <a:pt x="251587" y="0"/>
                </a:lnTo>
                <a:lnTo>
                  <a:pt x="503174" y="324637"/>
                </a:lnTo>
                <a:lnTo>
                  <a:pt x="251587" y="649286"/>
                </a:lnTo>
                <a:close/>
              </a:path>
            </a:pathLst>
          </a:custGeom>
          <a:ln w="25400">
            <a:solidFill>
              <a:srgbClr val="FF9900"/>
            </a:solidFill>
          </a:ln>
        </p:spPr>
        <p:txBody>
          <a:bodyPr wrap="square" lIns="0" tIns="0" rIns="0" bIns="0" rtlCol="0"/>
          <a:lstStyle/>
          <a:p>
            <a:endParaRPr/>
          </a:p>
        </p:txBody>
      </p:sp>
      <p:sp>
        <p:nvSpPr>
          <p:cNvPr id="26" name="object 57">
            <a:extLst>
              <a:ext uri="{FF2B5EF4-FFF2-40B4-BE49-F238E27FC236}">
                <a16:creationId xmlns:a16="http://schemas.microsoft.com/office/drawing/2014/main" id="{F5DAD6A8-454D-EB11-21C8-6570C0454811}"/>
              </a:ext>
            </a:extLst>
          </p:cNvPr>
          <p:cNvSpPr/>
          <p:nvPr/>
        </p:nvSpPr>
        <p:spPr>
          <a:xfrm rot="16200000">
            <a:off x="5834132" y="5477283"/>
            <a:ext cx="503555" cy="649605"/>
          </a:xfrm>
          <a:custGeom>
            <a:avLst/>
            <a:gdLst/>
            <a:ahLst/>
            <a:cxnLst/>
            <a:rect l="l" t="t" r="r" b="b"/>
            <a:pathLst>
              <a:path w="503554" h="649604">
                <a:moveTo>
                  <a:pt x="251587" y="0"/>
                </a:moveTo>
                <a:lnTo>
                  <a:pt x="0" y="324637"/>
                </a:lnTo>
                <a:lnTo>
                  <a:pt x="251587" y="649286"/>
                </a:lnTo>
                <a:lnTo>
                  <a:pt x="251587" y="486968"/>
                </a:lnTo>
                <a:lnTo>
                  <a:pt x="503174" y="486968"/>
                </a:lnTo>
                <a:lnTo>
                  <a:pt x="503174" y="162318"/>
                </a:lnTo>
                <a:lnTo>
                  <a:pt x="251587" y="162318"/>
                </a:lnTo>
                <a:lnTo>
                  <a:pt x="251587" y="0"/>
                </a:lnTo>
                <a:close/>
              </a:path>
            </a:pathLst>
          </a:custGeom>
          <a:solidFill>
            <a:srgbClr val="D00000"/>
          </a:solidFill>
        </p:spPr>
        <p:txBody>
          <a:bodyPr wrap="square" lIns="0" tIns="0" rIns="0" bIns="0" rtlCol="0"/>
          <a:lstStyle/>
          <a:p>
            <a:endParaRPr/>
          </a:p>
        </p:txBody>
      </p:sp>
      <p:sp>
        <p:nvSpPr>
          <p:cNvPr id="27" name="object 58">
            <a:extLst>
              <a:ext uri="{FF2B5EF4-FFF2-40B4-BE49-F238E27FC236}">
                <a16:creationId xmlns:a16="http://schemas.microsoft.com/office/drawing/2014/main" id="{2DD865D4-AB7B-4FE6-BA77-0F432413AAAB}"/>
              </a:ext>
            </a:extLst>
          </p:cNvPr>
          <p:cNvSpPr/>
          <p:nvPr/>
        </p:nvSpPr>
        <p:spPr>
          <a:xfrm rot="16200000">
            <a:off x="5841635" y="5477283"/>
            <a:ext cx="503555" cy="649605"/>
          </a:xfrm>
          <a:custGeom>
            <a:avLst/>
            <a:gdLst/>
            <a:ahLst/>
            <a:cxnLst/>
            <a:rect l="l" t="t" r="r" b="b"/>
            <a:pathLst>
              <a:path w="503554" h="649604">
                <a:moveTo>
                  <a:pt x="251587" y="0"/>
                </a:moveTo>
                <a:lnTo>
                  <a:pt x="251587" y="162318"/>
                </a:lnTo>
                <a:lnTo>
                  <a:pt x="503174" y="162318"/>
                </a:lnTo>
                <a:lnTo>
                  <a:pt x="503174" y="486968"/>
                </a:lnTo>
                <a:lnTo>
                  <a:pt x="251587" y="486968"/>
                </a:lnTo>
                <a:lnTo>
                  <a:pt x="251587" y="649286"/>
                </a:lnTo>
                <a:lnTo>
                  <a:pt x="0" y="324637"/>
                </a:lnTo>
                <a:lnTo>
                  <a:pt x="251587" y="0"/>
                </a:lnTo>
                <a:close/>
              </a:path>
            </a:pathLst>
          </a:custGeom>
          <a:ln w="25400">
            <a:solidFill>
              <a:srgbClr val="FF9900"/>
            </a:solidFill>
          </a:ln>
        </p:spPr>
        <p:txBody>
          <a:bodyPr wrap="square" lIns="0" tIns="0" rIns="0" bIns="0" rtlCol="0"/>
          <a:lstStyle/>
          <a:p>
            <a:endParaRPr/>
          </a:p>
        </p:txBody>
      </p:sp>
      <p:sp>
        <p:nvSpPr>
          <p:cNvPr id="28" name="object 59">
            <a:extLst>
              <a:ext uri="{FF2B5EF4-FFF2-40B4-BE49-F238E27FC236}">
                <a16:creationId xmlns:a16="http://schemas.microsoft.com/office/drawing/2014/main" id="{E6C463EE-A315-23F9-0233-A09A3C5FF165}"/>
              </a:ext>
            </a:extLst>
          </p:cNvPr>
          <p:cNvSpPr/>
          <p:nvPr/>
        </p:nvSpPr>
        <p:spPr>
          <a:xfrm>
            <a:off x="4412556" y="4118590"/>
            <a:ext cx="3346706" cy="647700"/>
          </a:xfrm>
          <a:custGeom>
            <a:avLst/>
            <a:gdLst/>
            <a:ahLst/>
            <a:cxnLst/>
            <a:rect l="l" t="t" r="r" b="b"/>
            <a:pathLst>
              <a:path w="2016125" h="647700">
                <a:moveTo>
                  <a:pt x="1908048" y="0"/>
                </a:moveTo>
                <a:lnTo>
                  <a:pt x="107950" y="0"/>
                </a:lnTo>
                <a:lnTo>
                  <a:pt x="65901" y="8473"/>
                </a:lnTo>
                <a:lnTo>
                  <a:pt x="31591" y="31591"/>
                </a:lnTo>
                <a:lnTo>
                  <a:pt x="8473" y="65901"/>
                </a:lnTo>
                <a:lnTo>
                  <a:pt x="0" y="107950"/>
                </a:lnTo>
                <a:lnTo>
                  <a:pt x="0" y="539686"/>
                </a:lnTo>
                <a:lnTo>
                  <a:pt x="8473" y="581703"/>
                </a:lnTo>
                <a:lnTo>
                  <a:pt x="31591" y="616016"/>
                </a:lnTo>
                <a:lnTo>
                  <a:pt x="65901" y="639152"/>
                </a:lnTo>
                <a:lnTo>
                  <a:pt x="107950" y="647636"/>
                </a:lnTo>
                <a:lnTo>
                  <a:pt x="1908048" y="647636"/>
                </a:lnTo>
                <a:lnTo>
                  <a:pt x="1950116" y="639152"/>
                </a:lnTo>
                <a:lnTo>
                  <a:pt x="1984470" y="616016"/>
                </a:lnTo>
                <a:lnTo>
                  <a:pt x="2007631" y="581703"/>
                </a:lnTo>
                <a:lnTo>
                  <a:pt x="2016125" y="539686"/>
                </a:lnTo>
                <a:lnTo>
                  <a:pt x="2016125" y="107950"/>
                </a:lnTo>
                <a:lnTo>
                  <a:pt x="2007631" y="65901"/>
                </a:lnTo>
                <a:lnTo>
                  <a:pt x="1984470" y="31591"/>
                </a:lnTo>
                <a:lnTo>
                  <a:pt x="1950116" y="8473"/>
                </a:lnTo>
                <a:lnTo>
                  <a:pt x="1908048" y="0"/>
                </a:lnTo>
                <a:close/>
              </a:path>
            </a:pathLst>
          </a:custGeom>
          <a:solidFill>
            <a:srgbClr val="0070C0"/>
          </a:solidFill>
        </p:spPr>
        <p:txBody>
          <a:bodyPr wrap="square" lIns="0" tIns="0" rIns="0" bIns="0" rtlCol="0" anchor="ctr"/>
          <a:lstStyle/>
          <a:p>
            <a:pPr algn="ctr"/>
            <a:r>
              <a:rPr lang="uz-Cyrl-UZ" dirty="0">
                <a:solidFill>
                  <a:schemeClr val="bg1"/>
                </a:solidFill>
                <a:latin typeface="Times New Roman" panose="02020603050405020304" pitchFamily="18" charset="0"/>
                <a:cs typeface="Times New Roman" panose="02020603050405020304" pitchFamily="18" charset="0"/>
              </a:rPr>
              <a:t>Компаниянинг муаммоли соҳасини таҳлил қилиш</a:t>
            </a:r>
          </a:p>
        </p:txBody>
      </p:sp>
      <p:sp>
        <p:nvSpPr>
          <p:cNvPr id="29" name="Заголовок 1">
            <a:extLst>
              <a:ext uri="{FF2B5EF4-FFF2-40B4-BE49-F238E27FC236}">
                <a16:creationId xmlns:a16="http://schemas.microsoft.com/office/drawing/2014/main" id="{5B6DDA7B-203B-73D0-A039-41148C99DDC7}"/>
              </a:ext>
            </a:extLst>
          </p:cNvPr>
          <p:cNvSpPr txBox="1">
            <a:spLocks/>
          </p:cNvSpPr>
          <p:nvPr/>
        </p:nvSpPr>
        <p:spPr>
          <a:xfrm>
            <a:off x="415848" y="173737"/>
            <a:ext cx="11349431" cy="803695"/>
          </a:xfrm>
          <a:prstGeom prst="rect">
            <a:avLst/>
          </a:prstGeom>
          <a:solidFill>
            <a:schemeClr val="bg1">
              <a:lumMod val="75000"/>
            </a:schemeClr>
          </a:solidFill>
          <a:effectLst>
            <a:outerShdw blurRad="50800" dist="38100" dir="2700000" algn="tl" rotWithShape="0">
              <a:prstClr val="black">
                <a:alpha val="40000"/>
              </a:prstClr>
            </a:outerShdw>
          </a:effectLst>
          <a:scene3d>
            <a:camera prst="orthographicFront"/>
            <a:lightRig rig="threePt" dir="t"/>
          </a:scene3d>
          <a:sp3d>
            <a:bevelT/>
          </a:sp3d>
        </p:spPr>
        <p:txBody>
          <a:bodyPr vert="horz" lIns="0" tIns="0" rIns="0" bIns="0" rtlCol="0" anchor="ctr">
            <a:noAutofit/>
          </a:bodyPr>
          <a:lstStyle>
            <a:lvl1pPr algn="l" defTabSz="914400" rtl="0" eaLnBrk="1" latinLnBrk="0" hangingPunct="1">
              <a:lnSpc>
                <a:spcPct val="90000"/>
              </a:lnSpc>
              <a:spcBef>
                <a:spcPct val="0"/>
              </a:spcBef>
              <a:buNone/>
              <a:defRPr sz="2000" b="1" i="0" kern="1200">
                <a:solidFill>
                  <a:srgbClr val="800000"/>
                </a:solidFill>
                <a:latin typeface="Arial"/>
                <a:ea typeface="+mj-ea"/>
                <a:cs typeface="Arial"/>
              </a:defRPr>
            </a:lvl1pPr>
          </a:lstStyle>
          <a:p>
            <a:pPr algn="ctr"/>
            <a:r>
              <a:rPr lang="uz-Cyrl-UZ" sz="2600" dirty="0">
                <a:solidFill>
                  <a:srgbClr val="0B375A"/>
                </a:solidFill>
                <a:latin typeface="Times New Roman" panose="02020603050405020304" pitchFamily="18" charset="0"/>
                <a:cs typeface="Times New Roman" panose="02020603050405020304" pitchFamily="18" charset="0"/>
              </a:rPr>
              <a:t>СТРАТЕГИК ТАҲЛИЛ МАЪЛУМОТЛАРНИНГ ТУЗИЛИШИГА ЁРДАМ БЕРАДИ</a:t>
            </a:r>
          </a:p>
        </p:txBody>
      </p:sp>
      <p:sp>
        <p:nvSpPr>
          <p:cNvPr id="30" name="object 52">
            <a:extLst>
              <a:ext uri="{FF2B5EF4-FFF2-40B4-BE49-F238E27FC236}">
                <a16:creationId xmlns:a16="http://schemas.microsoft.com/office/drawing/2014/main" id="{E5BA03AE-0AE3-2384-E64C-CB590C9EED20}"/>
              </a:ext>
            </a:extLst>
          </p:cNvPr>
          <p:cNvSpPr/>
          <p:nvPr/>
        </p:nvSpPr>
        <p:spPr>
          <a:xfrm>
            <a:off x="7203518" y="2246167"/>
            <a:ext cx="360680" cy="1100204"/>
          </a:xfrm>
          <a:custGeom>
            <a:avLst/>
            <a:gdLst/>
            <a:ahLst/>
            <a:cxnLst/>
            <a:rect l="l" t="t" r="r" b="b"/>
            <a:pathLst>
              <a:path w="360679" h="287655">
                <a:moveTo>
                  <a:pt x="0" y="143637"/>
                </a:moveTo>
                <a:lnTo>
                  <a:pt x="90043" y="143637"/>
                </a:lnTo>
                <a:lnTo>
                  <a:pt x="90043" y="0"/>
                </a:lnTo>
                <a:lnTo>
                  <a:pt x="270255" y="0"/>
                </a:lnTo>
                <a:lnTo>
                  <a:pt x="270255" y="143637"/>
                </a:lnTo>
                <a:lnTo>
                  <a:pt x="360425" y="143637"/>
                </a:lnTo>
                <a:lnTo>
                  <a:pt x="180213" y="287274"/>
                </a:lnTo>
                <a:lnTo>
                  <a:pt x="0" y="143637"/>
                </a:lnTo>
                <a:close/>
              </a:path>
            </a:pathLst>
          </a:custGeom>
          <a:ln w="25400">
            <a:solidFill>
              <a:srgbClr val="FF9900"/>
            </a:solidFill>
          </a:ln>
        </p:spPr>
        <p:txBody>
          <a:bodyPr wrap="square" lIns="0" tIns="0" rIns="0" bIns="0" rtlCol="0"/>
          <a:lstStyle/>
          <a:p>
            <a:endParaRPr/>
          </a:p>
        </p:txBody>
      </p:sp>
      <p:sp>
        <p:nvSpPr>
          <p:cNvPr id="31" name="object 51">
            <a:extLst>
              <a:ext uri="{FF2B5EF4-FFF2-40B4-BE49-F238E27FC236}">
                <a16:creationId xmlns:a16="http://schemas.microsoft.com/office/drawing/2014/main" id="{28960E63-8DF4-6B0D-6DE8-D5578B743AC1}"/>
              </a:ext>
            </a:extLst>
          </p:cNvPr>
          <p:cNvSpPr/>
          <p:nvPr/>
        </p:nvSpPr>
        <p:spPr>
          <a:xfrm>
            <a:off x="7207963" y="2260442"/>
            <a:ext cx="360680" cy="1100204"/>
          </a:xfrm>
          <a:custGeom>
            <a:avLst/>
            <a:gdLst/>
            <a:ahLst/>
            <a:cxnLst/>
            <a:rect l="l" t="t" r="r" b="b"/>
            <a:pathLst>
              <a:path w="360679" h="287655">
                <a:moveTo>
                  <a:pt x="360425" y="143637"/>
                </a:moveTo>
                <a:lnTo>
                  <a:pt x="0" y="143637"/>
                </a:lnTo>
                <a:lnTo>
                  <a:pt x="180213" y="287274"/>
                </a:lnTo>
                <a:lnTo>
                  <a:pt x="360425" y="143637"/>
                </a:lnTo>
                <a:close/>
              </a:path>
              <a:path w="360679" h="287655">
                <a:moveTo>
                  <a:pt x="270255" y="0"/>
                </a:moveTo>
                <a:lnTo>
                  <a:pt x="90043" y="0"/>
                </a:lnTo>
                <a:lnTo>
                  <a:pt x="90043" y="143637"/>
                </a:lnTo>
                <a:lnTo>
                  <a:pt x="270255" y="143637"/>
                </a:lnTo>
                <a:lnTo>
                  <a:pt x="270255" y="0"/>
                </a:lnTo>
                <a:close/>
              </a:path>
            </a:pathLst>
          </a:custGeom>
          <a:solidFill>
            <a:srgbClr val="D00000"/>
          </a:solidFill>
        </p:spPr>
        <p:txBody>
          <a:bodyPr wrap="square" lIns="0" tIns="0" rIns="0" bIns="0" rtlCol="0"/>
          <a:lstStyle/>
          <a:p>
            <a:endParaRPr/>
          </a:p>
        </p:txBody>
      </p:sp>
    </p:spTree>
    <p:extLst>
      <p:ext uri="{BB962C8B-B14F-4D97-AF65-F5344CB8AC3E}">
        <p14:creationId xmlns:p14="http://schemas.microsoft.com/office/powerpoint/2010/main" val="30549042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1000"/>
                                        <p:tgtEl>
                                          <p:spTgt spid="6"/>
                                        </p:tgtEl>
                                      </p:cBhvr>
                                    </p:animEffect>
                                    <p:anim calcmode="lin" valueType="num">
                                      <p:cBhvr>
                                        <p:cTn id="12" dur="1000" fill="hold"/>
                                        <p:tgtEl>
                                          <p:spTgt spid="6"/>
                                        </p:tgtEl>
                                        <p:attrNameLst>
                                          <p:attrName>ppt_x</p:attrName>
                                        </p:attrNameLst>
                                      </p:cBhvr>
                                      <p:tavLst>
                                        <p:tav tm="0">
                                          <p:val>
                                            <p:strVal val="#ppt_x"/>
                                          </p:val>
                                        </p:tav>
                                        <p:tav tm="100000">
                                          <p:val>
                                            <p:strVal val="#ppt_x"/>
                                          </p:val>
                                        </p:tav>
                                      </p:tavLst>
                                    </p:anim>
                                    <p:anim calcmode="lin" valueType="num">
                                      <p:cBhvr>
                                        <p:cTn id="1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1000"/>
                                        <p:tgtEl>
                                          <p:spTgt spid="4"/>
                                        </p:tgtEl>
                                      </p:cBhvr>
                                    </p:animEffect>
                                    <p:anim calcmode="lin" valueType="num">
                                      <p:cBhvr>
                                        <p:cTn id="19" dur="1000" fill="hold"/>
                                        <p:tgtEl>
                                          <p:spTgt spid="4"/>
                                        </p:tgtEl>
                                        <p:attrNameLst>
                                          <p:attrName>ppt_x</p:attrName>
                                        </p:attrNameLst>
                                      </p:cBhvr>
                                      <p:tavLst>
                                        <p:tav tm="0">
                                          <p:val>
                                            <p:strVal val="#ppt_x"/>
                                          </p:val>
                                        </p:tav>
                                        <p:tav tm="100000">
                                          <p:val>
                                            <p:strVal val="#ppt_x"/>
                                          </p:val>
                                        </p:tav>
                                      </p:tavLst>
                                    </p:anim>
                                    <p:anim calcmode="lin" valueType="num">
                                      <p:cBhvr>
                                        <p:cTn id="20" dur="1000" fill="hold"/>
                                        <p:tgtEl>
                                          <p:spTgt spid="4"/>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fade">
                                      <p:cBhvr>
                                        <p:cTn id="23" dur="1000"/>
                                        <p:tgtEl>
                                          <p:spTgt spid="12"/>
                                        </p:tgtEl>
                                      </p:cBhvr>
                                    </p:animEffect>
                                    <p:anim calcmode="lin" valueType="num">
                                      <p:cBhvr>
                                        <p:cTn id="24" dur="1000" fill="hold"/>
                                        <p:tgtEl>
                                          <p:spTgt spid="12"/>
                                        </p:tgtEl>
                                        <p:attrNameLst>
                                          <p:attrName>ppt_x</p:attrName>
                                        </p:attrNameLst>
                                      </p:cBhvr>
                                      <p:tavLst>
                                        <p:tav tm="0">
                                          <p:val>
                                            <p:strVal val="#ppt_x"/>
                                          </p:val>
                                        </p:tav>
                                        <p:tav tm="100000">
                                          <p:val>
                                            <p:strVal val="#ppt_x"/>
                                          </p:val>
                                        </p:tav>
                                      </p:tavLst>
                                    </p:anim>
                                    <p:anim calcmode="lin" valueType="num">
                                      <p:cBhvr>
                                        <p:cTn id="25"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14"/>
                                        </p:tgtEl>
                                        <p:attrNameLst>
                                          <p:attrName>style.visibility</p:attrName>
                                        </p:attrNameLst>
                                      </p:cBhvr>
                                      <p:to>
                                        <p:strVal val="visible"/>
                                      </p:to>
                                    </p:set>
                                    <p:animEffect transition="in" filter="fade">
                                      <p:cBhvr>
                                        <p:cTn id="30" dur="1000"/>
                                        <p:tgtEl>
                                          <p:spTgt spid="14"/>
                                        </p:tgtEl>
                                      </p:cBhvr>
                                    </p:animEffect>
                                    <p:anim calcmode="lin" valueType="num">
                                      <p:cBhvr>
                                        <p:cTn id="31" dur="1000" fill="hold"/>
                                        <p:tgtEl>
                                          <p:spTgt spid="14"/>
                                        </p:tgtEl>
                                        <p:attrNameLst>
                                          <p:attrName>ppt_x</p:attrName>
                                        </p:attrNameLst>
                                      </p:cBhvr>
                                      <p:tavLst>
                                        <p:tav tm="0">
                                          <p:val>
                                            <p:strVal val="#ppt_x"/>
                                          </p:val>
                                        </p:tav>
                                        <p:tav tm="100000">
                                          <p:val>
                                            <p:strVal val="#ppt_x"/>
                                          </p:val>
                                        </p:tav>
                                      </p:tavLst>
                                    </p:anim>
                                    <p:anim calcmode="lin" valueType="num">
                                      <p:cBhvr>
                                        <p:cTn id="32"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grpId="0" nodeType="click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fade">
                                      <p:cBhvr>
                                        <p:cTn id="37" dur="1000"/>
                                        <p:tgtEl>
                                          <p:spTgt spid="15"/>
                                        </p:tgtEl>
                                      </p:cBhvr>
                                    </p:animEffect>
                                    <p:anim calcmode="lin" valueType="num">
                                      <p:cBhvr>
                                        <p:cTn id="38" dur="1000" fill="hold"/>
                                        <p:tgtEl>
                                          <p:spTgt spid="15"/>
                                        </p:tgtEl>
                                        <p:attrNameLst>
                                          <p:attrName>ppt_x</p:attrName>
                                        </p:attrNameLst>
                                      </p:cBhvr>
                                      <p:tavLst>
                                        <p:tav tm="0">
                                          <p:val>
                                            <p:strVal val="#ppt_x"/>
                                          </p:val>
                                        </p:tav>
                                        <p:tav tm="100000">
                                          <p:val>
                                            <p:strVal val="#ppt_x"/>
                                          </p:val>
                                        </p:tav>
                                      </p:tavLst>
                                    </p:anim>
                                    <p:anim calcmode="lin" valueType="num">
                                      <p:cBhvr>
                                        <p:cTn id="3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42" presetClass="entr" presetSubtype="0" fill="hold" grpId="0" nodeType="clickEffect">
                                  <p:stCondLst>
                                    <p:cond delay="0"/>
                                  </p:stCondLst>
                                  <p:childTnLst>
                                    <p:set>
                                      <p:cBhvr>
                                        <p:cTn id="43" dur="1" fill="hold">
                                          <p:stCondLst>
                                            <p:cond delay="0"/>
                                          </p:stCondLst>
                                        </p:cTn>
                                        <p:tgtEl>
                                          <p:spTgt spid="16"/>
                                        </p:tgtEl>
                                        <p:attrNameLst>
                                          <p:attrName>style.visibility</p:attrName>
                                        </p:attrNameLst>
                                      </p:cBhvr>
                                      <p:to>
                                        <p:strVal val="visible"/>
                                      </p:to>
                                    </p:set>
                                    <p:animEffect transition="in" filter="fade">
                                      <p:cBhvr>
                                        <p:cTn id="44" dur="1000"/>
                                        <p:tgtEl>
                                          <p:spTgt spid="16"/>
                                        </p:tgtEl>
                                      </p:cBhvr>
                                    </p:animEffect>
                                    <p:anim calcmode="lin" valueType="num">
                                      <p:cBhvr>
                                        <p:cTn id="45" dur="1000" fill="hold"/>
                                        <p:tgtEl>
                                          <p:spTgt spid="16"/>
                                        </p:tgtEl>
                                        <p:attrNameLst>
                                          <p:attrName>ppt_x</p:attrName>
                                        </p:attrNameLst>
                                      </p:cBhvr>
                                      <p:tavLst>
                                        <p:tav tm="0">
                                          <p:val>
                                            <p:strVal val="#ppt_x"/>
                                          </p:val>
                                        </p:tav>
                                        <p:tav tm="100000">
                                          <p:val>
                                            <p:strVal val="#ppt_x"/>
                                          </p:val>
                                        </p:tav>
                                      </p:tavLst>
                                    </p:anim>
                                    <p:anim calcmode="lin" valueType="num">
                                      <p:cBhvr>
                                        <p:cTn id="46"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42" presetClass="entr" presetSubtype="0" fill="hold" grpId="0" nodeType="clickEffect">
                                  <p:stCondLst>
                                    <p:cond delay="0"/>
                                  </p:stCondLst>
                                  <p:childTnLst>
                                    <p:set>
                                      <p:cBhvr>
                                        <p:cTn id="50" dur="1" fill="hold">
                                          <p:stCondLst>
                                            <p:cond delay="0"/>
                                          </p:stCondLst>
                                        </p:cTn>
                                        <p:tgtEl>
                                          <p:spTgt spid="17"/>
                                        </p:tgtEl>
                                        <p:attrNameLst>
                                          <p:attrName>style.visibility</p:attrName>
                                        </p:attrNameLst>
                                      </p:cBhvr>
                                      <p:to>
                                        <p:strVal val="visible"/>
                                      </p:to>
                                    </p:set>
                                    <p:animEffect transition="in" filter="fade">
                                      <p:cBhvr>
                                        <p:cTn id="51" dur="1000"/>
                                        <p:tgtEl>
                                          <p:spTgt spid="17"/>
                                        </p:tgtEl>
                                      </p:cBhvr>
                                    </p:animEffect>
                                    <p:anim calcmode="lin" valueType="num">
                                      <p:cBhvr>
                                        <p:cTn id="52" dur="1000" fill="hold"/>
                                        <p:tgtEl>
                                          <p:spTgt spid="17"/>
                                        </p:tgtEl>
                                        <p:attrNameLst>
                                          <p:attrName>ppt_x</p:attrName>
                                        </p:attrNameLst>
                                      </p:cBhvr>
                                      <p:tavLst>
                                        <p:tav tm="0">
                                          <p:val>
                                            <p:strVal val="#ppt_x"/>
                                          </p:val>
                                        </p:tav>
                                        <p:tav tm="100000">
                                          <p:val>
                                            <p:strVal val="#ppt_x"/>
                                          </p:val>
                                        </p:tav>
                                      </p:tavLst>
                                    </p:anim>
                                    <p:anim calcmode="lin" valueType="num">
                                      <p:cBhvr>
                                        <p:cTn id="53" dur="1000" fill="hold"/>
                                        <p:tgtEl>
                                          <p:spTgt spid="17"/>
                                        </p:tgtEl>
                                        <p:attrNameLst>
                                          <p:attrName>ppt_y</p:attrName>
                                        </p:attrNameLst>
                                      </p:cBhvr>
                                      <p:tavLst>
                                        <p:tav tm="0">
                                          <p:val>
                                            <p:strVal val="#ppt_y+.1"/>
                                          </p:val>
                                        </p:tav>
                                        <p:tav tm="100000">
                                          <p:val>
                                            <p:strVal val="#ppt_y"/>
                                          </p:val>
                                        </p:tav>
                                      </p:tavLst>
                                    </p:anim>
                                  </p:childTnLst>
                                </p:cTn>
                              </p:par>
                              <p:par>
                                <p:cTn id="54" presetID="42" presetClass="entr" presetSubtype="0" fill="hold" grpId="0" nodeType="withEffect">
                                  <p:stCondLst>
                                    <p:cond delay="0"/>
                                  </p:stCondLst>
                                  <p:childTnLst>
                                    <p:set>
                                      <p:cBhvr>
                                        <p:cTn id="55" dur="1" fill="hold">
                                          <p:stCondLst>
                                            <p:cond delay="0"/>
                                          </p:stCondLst>
                                        </p:cTn>
                                        <p:tgtEl>
                                          <p:spTgt spid="5"/>
                                        </p:tgtEl>
                                        <p:attrNameLst>
                                          <p:attrName>style.visibility</p:attrName>
                                        </p:attrNameLst>
                                      </p:cBhvr>
                                      <p:to>
                                        <p:strVal val="visible"/>
                                      </p:to>
                                    </p:set>
                                    <p:animEffect transition="in" filter="fade">
                                      <p:cBhvr>
                                        <p:cTn id="56" dur="1000"/>
                                        <p:tgtEl>
                                          <p:spTgt spid="5"/>
                                        </p:tgtEl>
                                      </p:cBhvr>
                                    </p:animEffect>
                                    <p:anim calcmode="lin" valueType="num">
                                      <p:cBhvr>
                                        <p:cTn id="57" dur="1000" fill="hold"/>
                                        <p:tgtEl>
                                          <p:spTgt spid="5"/>
                                        </p:tgtEl>
                                        <p:attrNameLst>
                                          <p:attrName>ppt_x</p:attrName>
                                        </p:attrNameLst>
                                      </p:cBhvr>
                                      <p:tavLst>
                                        <p:tav tm="0">
                                          <p:val>
                                            <p:strVal val="#ppt_x"/>
                                          </p:val>
                                        </p:tav>
                                        <p:tav tm="100000">
                                          <p:val>
                                            <p:strVal val="#ppt_x"/>
                                          </p:val>
                                        </p:tav>
                                      </p:tavLst>
                                    </p:anim>
                                    <p:anim calcmode="lin" valueType="num">
                                      <p:cBhvr>
                                        <p:cTn id="58" dur="1000" fill="hold"/>
                                        <p:tgtEl>
                                          <p:spTgt spid="5"/>
                                        </p:tgtEl>
                                        <p:attrNameLst>
                                          <p:attrName>ppt_y</p:attrName>
                                        </p:attrNameLst>
                                      </p:cBhvr>
                                      <p:tavLst>
                                        <p:tav tm="0">
                                          <p:val>
                                            <p:strVal val="#ppt_y+.1"/>
                                          </p:val>
                                        </p:tav>
                                        <p:tav tm="100000">
                                          <p:val>
                                            <p:strVal val="#ppt_y"/>
                                          </p:val>
                                        </p:tav>
                                      </p:tavLst>
                                    </p:anim>
                                  </p:childTnLst>
                                </p:cTn>
                              </p:par>
                              <p:par>
                                <p:cTn id="59" presetID="42" presetClass="entr" presetSubtype="0" fill="hold" grpId="0" nodeType="withEffect">
                                  <p:stCondLst>
                                    <p:cond delay="0"/>
                                  </p:stCondLst>
                                  <p:childTnLst>
                                    <p:set>
                                      <p:cBhvr>
                                        <p:cTn id="60" dur="1" fill="hold">
                                          <p:stCondLst>
                                            <p:cond delay="0"/>
                                          </p:stCondLst>
                                        </p:cTn>
                                        <p:tgtEl>
                                          <p:spTgt spid="8"/>
                                        </p:tgtEl>
                                        <p:attrNameLst>
                                          <p:attrName>style.visibility</p:attrName>
                                        </p:attrNameLst>
                                      </p:cBhvr>
                                      <p:to>
                                        <p:strVal val="visible"/>
                                      </p:to>
                                    </p:set>
                                    <p:animEffect transition="in" filter="fade">
                                      <p:cBhvr>
                                        <p:cTn id="61" dur="1000"/>
                                        <p:tgtEl>
                                          <p:spTgt spid="8"/>
                                        </p:tgtEl>
                                      </p:cBhvr>
                                    </p:animEffect>
                                    <p:anim calcmode="lin" valueType="num">
                                      <p:cBhvr>
                                        <p:cTn id="62" dur="1000" fill="hold"/>
                                        <p:tgtEl>
                                          <p:spTgt spid="8"/>
                                        </p:tgtEl>
                                        <p:attrNameLst>
                                          <p:attrName>ppt_x</p:attrName>
                                        </p:attrNameLst>
                                      </p:cBhvr>
                                      <p:tavLst>
                                        <p:tav tm="0">
                                          <p:val>
                                            <p:strVal val="#ppt_x"/>
                                          </p:val>
                                        </p:tav>
                                        <p:tav tm="100000">
                                          <p:val>
                                            <p:strVal val="#ppt_x"/>
                                          </p:val>
                                        </p:tav>
                                      </p:tavLst>
                                    </p:anim>
                                    <p:anim calcmode="lin" valueType="num">
                                      <p:cBhvr>
                                        <p:cTn id="6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42" presetClass="entr" presetSubtype="0" fill="hold" grpId="0" nodeType="clickEffect">
                                  <p:stCondLst>
                                    <p:cond delay="0"/>
                                  </p:stCondLst>
                                  <p:childTnLst>
                                    <p:set>
                                      <p:cBhvr>
                                        <p:cTn id="67" dur="1" fill="hold">
                                          <p:stCondLst>
                                            <p:cond delay="0"/>
                                          </p:stCondLst>
                                        </p:cTn>
                                        <p:tgtEl>
                                          <p:spTgt spid="13"/>
                                        </p:tgtEl>
                                        <p:attrNameLst>
                                          <p:attrName>style.visibility</p:attrName>
                                        </p:attrNameLst>
                                      </p:cBhvr>
                                      <p:to>
                                        <p:strVal val="visible"/>
                                      </p:to>
                                    </p:set>
                                    <p:animEffect transition="in" filter="fade">
                                      <p:cBhvr>
                                        <p:cTn id="68" dur="1000"/>
                                        <p:tgtEl>
                                          <p:spTgt spid="13"/>
                                        </p:tgtEl>
                                      </p:cBhvr>
                                    </p:animEffect>
                                    <p:anim calcmode="lin" valueType="num">
                                      <p:cBhvr>
                                        <p:cTn id="69" dur="1000" fill="hold"/>
                                        <p:tgtEl>
                                          <p:spTgt spid="13"/>
                                        </p:tgtEl>
                                        <p:attrNameLst>
                                          <p:attrName>ppt_x</p:attrName>
                                        </p:attrNameLst>
                                      </p:cBhvr>
                                      <p:tavLst>
                                        <p:tav tm="0">
                                          <p:val>
                                            <p:strVal val="#ppt_x"/>
                                          </p:val>
                                        </p:tav>
                                        <p:tav tm="100000">
                                          <p:val>
                                            <p:strVal val="#ppt_x"/>
                                          </p:val>
                                        </p:tav>
                                      </p:tavLst>
                                    </p:anim>
                                    <p:anim calcmode="lin" valueType="num">
                                      <p:cBhvr>
                                        <p:cTn id="70"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71" fill="hold">
                      <p:stCondLst>
                        <p:cond delay="indefinite"/>
                      </p:stCondLst>
                      <p:childTnLst>
                        <p:par>
                          <p:cTn id="72" fill="hold">
                            <p:stCondLst>
                              <p:cond delay="0"/>
                            </p:stCondLst>
                            <p:childTnLst>
                              <p:par>
                                <p:cTn id="73" presetID="42" presetClass="entr" presetSubtype="0" fill="hold" grpId="0" nodeType="clickEffect">
                                  <p:stCondLst>
                                    <p:cond delay="0"/>
                                  </p:stCondLst>
                                  <p:childTnLst>
                                    <p:set>
                                      <p:cBhvr>
                                        <p:cTn id="74" dur="1" fill="hold">
                                          <p:stCondLst>
                                            <p:cond delay="0"/>
                                          </p:stCondLst>
                                        </p:cTn>
                                        <p:tgtEl>
                                          <p:spTgt spid="9"/>
                                        </p:tgtEl>
                                        <p:attrNameLst>
                                          <p:attrName>style.visibility</p:attrName>
                                        </p:attrNameLst>
                                      </p:cBhvr>
                                      <p:to>
                                        <p:strVal val="visible"/>
                                      </p:to>
                                    </p:set>
                                    <p:animEffect transition="in" filter="fade">
                                      <p:cBhvr>
                                        <p:cTn id="75" dur="1000"/>
                                        <p:tgtEl>
                                          <p:spTgt spid="9"/>
                                        </p:tgtEl>
                                      </p:cBhvr>
                                    </p:animEffect>
                                    <p:anim calcmode="lin" valueType="num">
                                      <p:cBhvr>
                                        <p:cTn id="76" dur="1000" fill="hold"/>
                                        <p:tgtEl>
                                          <p:spTgt spid="9"/>
                                        </p:tgtEl>
                                        <p:attrNameLst>
                                          <p:attrName>ppt_x</p:attrName>
                                        </p:attrNameLst>
                                      </p:cBhvr>
                                      <p:tavLst>
                                        <p:tav tm="0">
                                          <p:val>
                                            <p:strVal val="#ppt_x"/>
                                          </p:val>
                                        </p:tav>
                                        <p:tav tm="100000">
                                          <p:val>
                                            <p:strVal val="#ppt_x"/>
                                          </p:val>
                                        </p:tav>
                                      </p:tavLst>
                                    </p:anim>
                                    <p:anim calcmode="lin" valueType="num">
                                      <p:cBhvr>
                                        <p:cTn id="77"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78" fill="hold">
                      <p:stCondLst>
                        <p:cond delay="indefinite"/>
                      </p:stCondLst>
                      <p:childTnLst>
                        <p:par>
                          <p:cTn id="79" fill="hold">
                            <p:stCondLst>
                              <p:cond delay="0"/>
                            </p:stCondLst>
                            <p:childTnLst>
                              <p:par>
                                <p:cTn id="80" presetID="42" presetClass="entr" presetSubtype="0" fill="hold" grpId="0" nodeType="clickEffect">
                                  <p:stCondLst>
                                    <p:cond delay="0"/>
                                  </p:stCondLst>
                                  <p:childTnLst>
                                    <p:set>
                                      <p:cBhvr>
                                        <p:cTn id="81" dur="1" fill="hold">
                                          <p:stCondLst>
                                            <p:cond delay="0"/>
                                          </p:stCondLst>
                                        </p:cTn>
                                        <p:tgtEl>
                                          <p:spTgt spid="10"/>
                                        </p:tgtEl>
                                        <p:attrNameLst>
                                          <p:attrName>style.visibility</p:attrName>
                                        </p:attrNameLst>
                                      </p:cBhvr>
                                      <p:to>
                                        <p:strVal val="visible"/>
                                      </p:to>
                                    </p:set>
                                    <p:animEffect transition="in" filter="fade">
                                      <p:cBhvr>
                                        <p:cTn id="82" dur="1000"/>
                                        <p:tgtEl>
                                          <p:spTgt spid="10"/>
                                        </p:tgtEl>
                                      </p:cBhvr>
                                    </p:animEffect>
                                    <p:anim calcmode="lin" valueType="num">
                                      <p:cBhvr>
                                        <p:cTn id="83" dur="1000" fill="hold"/>
                                        <p:tgtEl>
                                          <p:spTgt spid="10"/>
                                        </p:tgtEl>
                                        <p:attrNameLst>
                                          <p:attrName>ppt_x</p:attrName>
                                        </p:attrNameLst>
                                      </p:cBhvr>
                                      <p:tavLst>
                                        <p:tav tm="0">
                                          <p:val>
                                            <p:strVal val="#ppt_x"/>
                                          </p:val>
                                        </p:tav>
                                        <p:tav tm="100000">
                                          <p:val>
                                            <p:strVal val="#ppt_x"/>
                                          </p:val>
                                        </p:tav>
                                      </p:tavLst>
                                    </p:anim>
                                    <p:anim calcmode="lin" valueType="num">
                                      <p:cBhvr>
                                        <p:cTn id="84"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85" fill="hold">
                      <p:stCondLst>
                        <p:cond delay="indefinite"/>
                      </p:stCondLst>
                      <p:childTnLst>
                        <p:par>
                          <p:cTn id="86" fill="hold">
                            <p:stCondLst>
                              <p:cond delay="0"/>
                            </p:stCondLst>
                            <p:childTnLst>
                              <p:par>
                                <p:cTn id="87" presetID="42" presetClass="entr" presetSubtype="0" fill="hold" grpId="0" nodeType="clickEffect">
                                  <p:stCondLst>
                                    <p:cond delay="0"/>
                                  </p:stCondLst>
                                  <p:childTnLst>
                                    <p:set>
                                      <p:cBhvr>
                                        <p:cTn id="88" dur="1" fill="hold">
                                          <p:stCondLst>
                                            <p:cond delay="0"/>
                                          </p:stCondLst>
                                        </p:cTn>
                                        <p:tgtEl>
                                          <p:spTgt spid="28"/>
                                        </p:tgtEl>
                                        <p:attrNameLst>
                                          <p:attrName>style.visibility</p:attrName>
                                        </p:attrNameLst>
                                      </p:cBhvr>
                                      <p:to>
                                        <p:strVal val="visible"/>
                                      </p:to>
                                    </p:set>
                                    <p:animEffect transition="in" filter="fade">
                                      <p:cBhvr>
                                        <p:cTn id="89" dur="1000"/>
                                        <p:tgtEl>
                                          <p:spTgt spid="28"/>
                                        </p:tgtEl>
                                      </p:cBhvr>
                                    </p:animEffect>
                                    <p:anim calcmode="lin" valueType="num">
                                      <p:cBhvr>
                                        <p:cTn id="90" dur="1000" fill="hold"/>
                                        <p:tgtEl>
                                          <p:spTgt spid="28"/>
                                        </p:tgtEl>
                                        <p:attrNameLst>
                                          <p:attrName>ppt_x</p:attrName>
                                        </p:attrNameLst>
                                      </p:cBhvr>
                                      <p:tavLst>
                                        <p:tav tm="0">
                                          <p:val>
                                            <p:strVal val="#ppt_x"/>
                                          </p:val>
                                        </p:tav>
                                        <p:tav tm="100000">
                                          <p:val>
                                            <p:strVal val="#ppt_x"/>
                                          </p:val>
                                        </p:tav>
                                      </p:tavLst>
                                    </p:anim>
                                    <p:anim calcmode="lin" valueType="num">
                                      <p:cBhvr>
                                        <p:cTn id="91" dur="1000" fill="hold"/>
                                        <p:tgtEl>
                                          <p:spTgt spid="28"/>
                                        </p:tgtEl>
                                        <p:attrNameLst>
                                          <p:attrName>ppt_y</p:attrName>
                                        </p:attrNameLst>
                                      </p:cBhvr>
                                      <p:tavLst>
                                        <p:tav tm="0">
                                          <p:val>
                                            <p:strVal val="#ppt_y+.1"/>
                                          </p:val>
                                        </p:tav>
                                        <p:tav tm="100000">
                                          <p:val>
                                            <p:strVal val="#ppt_y"/>
                                          </p:val>
                                        </p:tav>
                                      </p:tavLst>
                                    </p:anim>
                                  </p:childTnLst>
                                </p:cTn>
                              </p:par>
                            </p:childTnLst>
                          </p:cTn>
                        </p:par>
                      </p:childTnLst>
                    </p:cTn>
                  </p:par>
                  <p:par>
                    <p:cTn id="92" fill="hold">
                      <p:stCondLst>
                        <p:cond delay="indefinite"/>
                      </p:stCondLst>
                      <p:childTnLst>
                        <p:par>
                          <p:cTn id="93" fill="hold">
                            <p:stCondLst>
                              <p:cond delay="0"/>
                            </p:stCondLst>
                            <p:childTnLst>
                              <p:par>
                                <p:cTn id="94" presetID="42" presetClass="entr" presetSubtype="0" fill="hold" grpId="0" nodeType="clickEffect">
                                  <p:stCondLst>
                                    <p:cond delay="0"/>
                                  </p:stCondLst>
                                  <p:childTnLst>
                                    <p:set>
                                      <p:cBhvr>
                                        <p:cTn id="95" dur="1" fill="hold">
                                          <p:stCondLst>
                                            <p:cond delay="0"/>
                                          </p:stCondLst>
                                        </p:cTn>
                                        <p:tgtEl>
                                          <p:spTgt spid="11"/>
                                        </p:tgtEl>
                                        <p:attrNameLst>
                                          <p:attrName>style.visibility</p:attrName>
                                        </p:attrNameLst>
                                      </p:cBhvr>
                                      <p:to>
                                        <p:strVal val="visible"/>
                                      </p:to>
                                    </p:set>
                                    <p:animEffect transition="in" filter="fade">
                                      <p:cBhvr>
                                        <p:cTn id="96" dur="1000"/>
                                        <p:tgtEl>
                                          <p:spTgt spid="11"/>
                                        </p:tgtEl>
                                      </p:cBhvr>
                                    </p:animEffect>
                                    <p:anim calcmode="lin" valueType="num">
                                      <p:cBhvr>
                                        <p:cTn id="97" dur="1000" fill="hold"/>
                                        <p:tgtEl>
                                          <p:spTgt spid="11"/>
                                        </p:tgtEl>
                                        <p:attrNameLst>
                                          <p:attrName>ppt_x</p:attrName>
                                        </p:attrNameLst>
                                      </p:cBhvr>
                                      <p:tavLst>
                                        <p:tav tm="0">
                                          <p:val>
                                            <p:strVal val="#ppt_x"/>
                                          </p:val>
                                        </p:tav>
                                        <p:tav tm="100000">
                                          <p:val>
                                            <p:strVal val="#ppt_x"/>
                                          </p:val>
                                        </p:tav>
                                      </p:tavLst>
                                    </p:anim>
                                    <p:anim calcmode="lin" valueType="num">
                                      <p:cBhvr>
                                        <p:cTn id="98"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99" fill="hold">
                      <p:stCondLst>
                        <p:cond delay="indefinite"/>
                      </p:stCondLst>
                      <p:childTnLst>
                        <p:par>
                          <p:cTn id="100" fill="hold">
                            <p:stCondLst>
                              <p:cond delay="0"/>
                            </p:stCondLst>
                            <p:childTnLst>
                              <p:par>
                                <p:cTn id="101" presetID="16" presetClass="entr" presetSubtype="21" fill="hold" grpId="0" nodeType="clickEffect">
                                  <p:stCondLst>
                                    <p:cond delay="0"/>
                                  </p:stCondLst>
                                  <p:childTnLst>
                                    <p:set>
                                      <p:cBhvr>
                                        <p:cTn id="102" dur="1" fill="hold">
                                          <p:stCondLst>
                                            <p:cond delay="0"/>
                                          </p:stCondLst>
                                        </p:cTn>
                                        <p:tgtEl>
                                          <p:spTgt spid="24"/>
                                        </p:tgtEl>
                                        <p:attrNameLst>
                                          <p:attrName>style.visibility</p:attrName>
                                        </p:attrNameLst>
                                      </p:cBhvr>
                                      <p:to>
                                        <p:strVal val="visible"/>
                                      </p:to>
                                    </p:set>
                                    <p:animEffect transition="in" filter="barn(inVertical)">
                                      <p:cBhvr>
                                        <p:cTn id="103" dur="500"/>
                                        <p:tgtEl>
                                          <p:spTgt spid="24"/>
                                        </p:tgtEl>
                                      </p:cBhvr>
                                    </p:animEffect>
                                  </p:childTnLst>
                                </p:cTn>
                              </p:par>
                              <p:par>
                                <p:cTn id="104" presetID="16" presetClass="entr" presetSubtype="21" fill="hold" grpId="0" nodeType="withEffect">
                                  <p:stCondLst>
                                    <p:cond delay="0"/>
                                  </p:stCondLst>
                                  <p:childTnLst>
                                    <p:set>
                                      <p:cBhvr>
                                        <p:cTn id="105" dur="1" fill="hold">
                                          <p:stCondLst>
                                            <p:cond delay="0"/>
                                          </p:stCondLst>
                                        </p:cTn>
                                        <p:tgtEl>
                                          <p:spTgt spid="26"/>
                                        </p:tgtEl>
                                        <p:attrNameLst>
                                          <p:attrName>style.visibility</p:attrName>
                                        </p:attrNameLst>
                                      </p:cBhvr>
                                      <p:to>
                                        <p:strVal val="visible"/>
                                      </p:to>
                                    </p:set>
                                    <p:animEffect transition="in" filter="barn(inVertical)">
                                      <p:cBhvr>
                                        <p:cTn id="106" dur="500"/>
                                        <p:tgtEl>
                                          <p:spTgt spid="26"/>
                                        </p:tgtEl>
                                      </p:cBhvr>
                                    </p:animEffect>
                                  </p:childTnLst>
                                </p:cTn>
                              </p:par>
                            </p:childTnLst>
                          </p:cTn>
                        </p:par>
                      </p:childTnLst>
                    </p:cTn>
                  </p:par>
                  <p:par>
                    <p:cTn id="107" fill="hold">
                      <p:stCondLst>
                        <p:cond delay="indefinite"/>
                      </p:stCondLst>
                      <p:childTnLst>
                        <p:par>
                          <p:cTn id="108" fill="hold">
                            <p:stCondLst>
                              <p:cond delay="0"/>
                            </p:stCondLst>
                            <p:childTnLst>
                              <p:par>
                                <p:cTn id="109" presetID="45" presetClass="entr" presetSubtype="0" fill="hold" grpId="0" nodeType="clickEffect">
                                  <p:stCondLst>
                                    <p:cond delay="0"/>
                                  </p:stCondLst>
                                  <p:childTnLst>
                                    <p:set>
                                      <p:cBhvr>
                                        <p:cTn id="110" dur="1" fill="hold">
                                          <p:stCondLst>
                                            <p:cond delay="0"/>
                                          </p:stCondLst>
                                        </p:cTn>
                                        <p:tgtEl>
                                          <p:spTgt spid="7"/>
                                        </p:tgtEl>
                                        <p:attrNameLst>
                                          <p:attrName>style.visibility</p:attrName>
                                        </p:attrNameLst>
                                      </p:cBhvr>
                                      <p:to>
                                        <p:strVal val="visible"/>
                                      </p:to>
                                    </p:set>
                                    <p:animEffect transition="in" filter="fade">
                                      <p:cBhvr>
                                        <p:cTn id="111" dur="2000"/>
                                        <p:tgtEl>
                                          <p:spTgt spid="7"/>
                                        </p:tgtEl>
                                      </p:cBhvr>
                                    </p:animEffect>
                                    <p:anim calcmode="lin" valueType="num">
                                      <p:cBhvr>
                                        <p:cTn id="112" dur="2000" fill="hold"/>
                                        <p:tgtEl>
                                          <p:spTgt spid="7"/>
                                        </p:tgtEl>
                                        <p:attrNameLst>
                                          <p:attrName>ppt_w</p:attrName>
                                        </p:attrNameLst>
                                      </p:cBhvr>
                                      <p:tavLst>
                                        <p:tav tm="0" fmla="#ppt_w*sin(2.5*pi*$)">
                                          <p:val>
                                            <p:fltVal val="0"/>
                                          </p:val>
                                        </p:tav>
                                        <p:tav tm="100000">
                                          <p:val>
                                            <p:fltVal val="1"/>
                                          </p:val>
                                        </p:tav>
                                      </p:tavLst>
                                    </p:anim>
                                    <p:anim calcmode="lin" valueType="num">
                                      <p:cBhvr>
                                        <p:cTn id="113"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24" grpId="0" animBg="1"/>
      <p:bldP spid="26" grpId="0" animBg="1"/>
      <p:bldP spid="28" grpId="0" animBg="1"/>
      <p:bldP spid="29" grpId="0" animBg="1"/>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4">
            <a:extLst>
              <a:ext uri="{FF2B5EF4-FFF2-40B4-BE49-F238E27FC236}">
                <a16:creationId xmlns:a16="http://schemas.microsoft.com/office/drawing/2014/main" id="{10257BD2-C416-B6C7-D4F8-61E1F8988363}"/>
              </a:ext>
            </a:extLst>
          </p:cNvPr>
          <p:cNvSpPr/>
          <p:nvPr/>
        </p:nvSpPr>
        <p:spPr>
          <a:xfrm>
            <a:off x="467537" y="1557272"/>
            <a:ext cx="5400117" cy="1752094"/>
          </a:xfrm>
          <a:custGeom>
            <a:avLst/>
            <a:gdLst/>
            <a:ahLst/>
            <a:cxnLst/>
            <a:rect l="l" t="t" r="r" b="b"/>
            <a:pathLst>
              <a:path w="3816350" h="1736725">
                <a:moveTo>
                  <a:pt x="0" y="289433"/>
                </a:moveTo>
                <a:lnTo>
                  <a:pt x="3788" y="242505"/>
                </a:lnTo>
                <a:lnTo>
                  <a:pt x="14756" y="197981"/>
                </a:lnTo>
                <a:lnTo>
                  <a:pt x="32308" y="156458"/>
                </a:lnTo>
                <a:lnTo>
                  <a:pt x="55847" y="118533"/>
                </a:lnTo>
                <a:lnTo>
                  <a:pt x="84778" y="84804"/>
                </a:lnTo>
                <a:lnTo>
                  <a:pt x="118506" y="55867"/>
                </a:lnTo>
                <a:lnTo>
                  <a:pt x="156433" y="32321"/>
                </a:lnTo>
                <a:lnTo>
                  <a:pt x="197965" y="14763"/>
                </a:lnTo>
                <a:lnTo>
                  <a:pt x="242505" y="3790"/>
                </a:lnTo>
                <a:lnTo>
                  <a:pt x="289458" y="0"/>
                </a:lnTo>
                <a:lnTo>
                  <a:pt x="3526866" y="0"/>
                </a:lnTo>
                <a:lnTo>
                  <a:pt x="3573824" y="3790"/>
                </a:lnTo>
                <a:lnTo>
                  <a:pt x="3618366" y="14763"/>
                </a:lnTo>
                <a:lnTo>
                  <a:pt x="3659896" y="32321"/>
                </a:lnTo>
                <a:lnTo>
                  <a:pt x="3697820" y="55867"/>
                </a:lnTo>
                <a:lnTo>
                  <a:pt x="3731542" y="84804"/>
                </a:lnTo>
                <a:lnTo>
                  <a:pt x="3760467" y="118533"/>
                </a:lnTo>
                <a:lnTo>
                  <a:pt x="3784001" y="156458"/>
                </a:lnTo>
                <a:lnTo>
                  <a:pt x="3801547" y="197981"/>
                </a:lnTo>
                <a:lnTo>
                  <a:pt x="3812512" y="242505"/>
                </a:lnTo>
                <a:lnTo>
                  <a:pt x="3816299" y="289433"/>
                </a:lnTo>
                <a:lnTo>
                  <a:pt x="3816299" y="1447165"/>
                </a:lnTo>
                <a:lnTo>
                  <a:pt x="3812512" y="1494126"/>
                </a:lnTo>
                <a:lnTo>
                  <a:pt x="3801547" y="1538678"/>
                </a:lnTo>
                <a:lnTo>
                  <a:pt x="3784001" y="1580222"/>
                </a:lnTo>
                <a:lnTo>
                  <a:pt x="3760467" y="1618163"/>
                </a:lnTo>
                <a:lnTo>
                  <a:pt x="3731542" y="1651904"/>
                </a:lnTo>
                <a:lnTo>
                  <a:pt x="3697820" y="1680849"/>
                </a:lnTo>
                <a:lnTo>
                  <a:pt x="3659896" y="1704399"/>
                </a:lnTo>
                <a:lnTo>
                  <a:pt x="3618366" y="1721960"/>
                </a:lnTo>
                <a:lnTo>
                  <a:pt x="3573824" y="1732934"/>
                </a:lnTo>
                <a:lnTo>
                  <a:pt x="3526866" y="1736725"/>
                </a:lnTo>
                <a:lnTo>
                  <a:pt x="289458" y="1736725"/>
                </a:lnTo>
                <a:lnTo>
                  <a:pt x="242505" y="1732934"/>
                </a:lnTo>
                <a:lnTo>
                  <a:pt x="197965" y="1721960"/>
                </a:lnTo>
                <a:lnTo>
                  <a:pt x="156433" y="1704399"/>
                </a:lnTo>
                <a:lnTo>
                  <a:pt x="118506" y="1680849"/>
                </a:lnTo>
                <a:lnTo>
                  <a:pt x="84778" y="1651904"/>
                </a:lnTo>
                <a:lnTo>
                  <a:pt x="55847" y="1618163"/>
                </a:lnTo>
                <a:lnTo>
                  <a:pt x="32308" y="1580222"/>
                </a:lnTo>
                <a:lnTo>
                  <a:pt x="14756" y="1538678"/>
                </a:lnTo>
                <a:lnTo>
                  <a:pt x="3788" y="1494126"/>
                </a:lnTo>
                <a:lnTo>
                  <a:pt x="0" y="1447165"/>
                </a:lnTo>
                <a:lnTo>
                  <a:pt x="0" y="289433"/>
                </a:lnTo>
                <a:close/>
              </a:path>
            </a:pathLst>
          </a:custGeom>
          <a:ln w="9525">
            <a:solidFill>
              <a:srgbClr val="002060"/>
            </a:solidFill>
          </a:ln>
        </p:spPr>
        <p:txBody>
          <a:bodyPr wrap="square" lIns="0" tIns="0" rIns="0" bIns="0" rtlCol="0" anchor="ctr"/>
          <a:lstStyle/>
          <a:p>
            <a:pPr algn="ctr"/>
            <a:r>
              <a:rPr lang="uz-Cyrl-UZ" sz="2400" dirty="0">
                <a:latin typeface="Times New Roman" panose="02020603050405020304" pitchFamily="18" charset="0"/>
                <a:cs typeface="Times New Roman" panose="02020603050405020304" pitchFamily="18" charset="0"/>
              </a:rPr>
              <a:t>Стратегик жойлашишни аниқлашнинг моҳияти рақобатчиларникидан фарқ қиладиган фаолият турларини танлашдир. </a:t>
            </a:r>
            <a:r>
              <a:rPr lang="uz-Cyrl-UZ" sz="2400" b="1" dirty="0">
                <a:latin typeface="Times New Roman" panose="02020603050405020304" pitchFamily="18" charset="0"/>
                <a:cs typeface="Times New Roman" panose="02020603050405020304" pitchFamily="18" charset="0"/>
              </a:rPr>
              <a:t>М. Портер</a:t>
            </a:r>
          </a:p>
        </p:txBody>
      </p:sp>
      <p:sp>
        <p:nvSpPr>
          <p:cNvPr id="3" name="object 6">
            <a:extLst>
              <a:ext uri="{FF2B5EF4-FFF2-40B4-BE49-F238E27FC236}">
                <a16:creationId xmlns:a16="http://schemas.microsoft.com/office/drawing/2014/main" id="{A7A89DFC-FADC-04B7-8529-217EED6004DE}"/>
              </a:ext>
            </a:extLst>
          </p:cNvPr>
          <p:cNvSpPr/>
          <p:nvPr/>
        </p:nvSpPr>
        <p:spPr>
          <a:xfrm>
            <a:off x="4536884" y="2456761"/>
            <a:ext cx="4496947" cy="2843967"/>
          </a:xfrm>
          <a:custGeom>
            <a:avLst/>
            <a:gdLst/>
            <a:ahLst/>
            <a:cxnLst/>
            <a:rect l="l" t="t" r="r" b="b"/>
            <a:pathLst>
              <a:path w="3024504" h="2016125">
                <a:moveTo>
                  <a:pt x="1512062" y="0"/>
                </a:moveTo>
                <a:lnTo>
                  <a:pt x="1454058" y="727"/>
                </a:lnTo>
                <a:lnTo>
                  <a:pt x="1396608" y="2893"/>
                </a:lnTo>
                <a:lnTo>
                  <a:pt x="1339749" y="6471"/>
                </a:lnTo>
                <a:lnTo>
                  <a:pt x="1283521" y="11435"/>
                </a:lnTo>
                <a:lnTo>
                  <a:pt x="1227964" y="17759"/>
                </a:lnTo>
                <a:lnTo>
                  <a:pt x="1173115" y="25417"/>
                </a:lnTo>
                <a:lnTo>
                  <a:pt x="1119015" y="34382"/>
                </a:lnTo>
                <a:lnTo>
                  <a:pt x="1065702" y="44629"/>
                </a:lnTo>
                <a:lnTo>
                  <a:pt x="1013216" y="56132"/>
                </a:lnTo>
                <a:lnTo>
                  <a:pt x="961596" y="68864"/>
                </a:lnTo>
                <a:lnTo>
                  <a:pt x="910880" y="82799"/>
                </a:lnTo>
                <a:lnTo>
                  <a:pt x="861109" y="97912"/>
                </a:lnTo>
                <a:lnTo>
                  <a:pt x="812321" y="114176"/>
                </a:lnTo>
                <a:lnTo>
                  <a:pt x="764555" y="131565"/>
                </a:lnTo>
                <a:lnTo>
                  <a:pt x="717850" y="150052"/>
                </a:lnTo>
                <a:lnTo>
                  <a:pt x="672247" y="169613"/>
                </a:lnTo>
                <a:lnTo>
                  <a:pt x="627783" y="190221"/>
                </a:lnTo>
                <a:lnTo>
                  <a:pt x="584497" y="211850"/>
                </a:lnTo>
                <a:lnTo>
                  <a:pt x="542430" y="234473"/>
                </a:lnTo>
                <a:lnTo>
                  <a:pt x="501621" y="258064"/>
                </a:lnTo>
                <a:lnTo>
                  <a:pt x="462107" y="282599"/>
                </a:lnTo>
                <a:lnTo>
                  <a:pt x="423929" y="308049"/>
                </a:lnTo>
                <a:lnTo>
                  <a:pt x="387125" y="334390"/>
                </a:lnTo>
                <a:lnTo>
                  <a:pt x="351736" y="361595"/>
                </a:lnTo>
                <a:lnTo>
                  <a:pt x="317799" y="389639"/>
                </a:lnTo>
                <a:lnTo>
                  <a:pt x="285354" y="418494"/>
                </a:lnTo>
                <a:lnTo>
                  <a:pt x="254440" y="448135"/>
                </a:lnTo>
                <a:lnTo>
                  <a:pt x="225097" y="478536"/>
                </a:lnTo>
                <a:lnTo>
                  <a:pt x="197363" y="509671"/>
                </a:lnTo>
                <a:lnTo>
                  <a:pt x="171278" y="541514"/>
                </a:lnTo>
                <a:lnTo>
                  <a:pt x="146880" y="574038"/>
                </a:lnTo>
                <a:lnTo>
                  <a:pt x="124209" y="607218"/>
                </a:lnTo>
                <a:lnTo>
                  <a:pt x="103305" y="641027"/>
                </a:lnTo>
                <a:lnTo>
                  <a:pt x="84205" y="675440"/>
                </a:lnTo>
                <a:lnTo>
                  <a:pt x="66950" y="710429"/>
                </a:lnTo>
                <a:lnTo>
                  <a:pt x="51578" y="745970"/>
                </a:lnTo>
                <a:lnTo>
                  <a:pt x="38129" y="782036"/>
                </a:lnTo>
                <a:lnTo>
                  <a:pt x="26641" y="818601"/>
                </a:lnTo>
                <a:lnTo>
                  <a:pt x="17155" y="855639"/>
                </a:lnTo>
                <a:lnTo>
                  <a:pt x="9708" y="893124"/>
                </a:lnTo>
                <a:lnTo>
                  <a:pt x="4340" y="931030"/>
                </a:lnTo>
                <a:lnTo>
                  <a:pt x="1091" y="969330"/>
                </a:lnTo>
                <a:lnTo>
                  <a:pt x="0" y="1007999"/>
                </a:lnTo>
                <a:lnTo>
                  <a:pt x="1091" y="1046667"/>
                </a:lnTo>
                <a:lnTo>
                  <a:pt x="4340" y="1084968"/>
                </a:lnTo>
                <a:lnTo>
                  <a:pt x="9708" y="1122875"/>
                </a:lnTo>
                <a:lnTo>
                  <a:pt x="17155" y="1160361"/>
                </a:lnTo>
                <a:lnTo>
                  <a:pt x="26641" y="1197400"/>
                </a:lnTo>
                <a:lnTo>
                  <a:pt x="38129" y="1233967"/>
                </a:lnTo>
                <a:lnTo>
                  <a:pt x="51578" y="1270036"/>
                </a:lnTo>
                <a:lnTo>
                  <a:pt x="66950" y="1305579"/>
                </a:lnTo>
                <a:lnTo>
                  <a:pt x="84205" y="1340572"/>
                </a:lnTo>
                <a:lnTo>
                  <a:pt x="103305" y="1374987"/>
                </a:lnTo>
                <a:lnTo>
                  <a:pt x="124209" y="1408800"/>
                </a:lnTo>
                <a:lnTo>
                  <a:pt x="146880" y="1441983"/>
                </a:lnTo>
                <a:lnTo>
                  <a:pt x="171278" y="1474511"/>
                </a:lnTo>
                <a:lnTo>
                  <a:pt x="197363" y="1506357"/>
                </a:lnTo>
                <a:lnTo>
                  <a:pt x="225097" y="1537496"/>
                </a:lnTo>
                <a:lnTo>
                  <a:pt x="254440" y="1567902"/>
                </a:lnTo>
                <a:lnTo>
                  <a:pt x="285354" y="1597547"/>
                </a:lnTo>
                <a:lnTo>
                  <a:pt x="317799" y="1626407"/>
                </a:lnTo>
                <a:lnTo>
                  <a:pt x="351736" y="1654454"/>
                </a:lnTo>
                <a:lnTo>
                  <a:pt x="387125" y="1681664"/>
                </a:lnTo>
                <a:lnTo>
                  <a:pt x="423929" y="1708009"/>
                </a:lnTo>
                <a:lnTo>
                  <a:pt x="462107" y="1733464"/>
                </a:lnTo>
                <a:lnTo>
                  <a:pt x="501621" y="1758003"/>
                </a:lnTo>
                <a:lnTo>
                  <a:pt x="542430" y="1781599"/>
                </a:lnTo>
                <a:lnTo>
                  <a:pt x="584497" y="1804226"/>
                </a:lnTo>
                <a:lnTo>
                  <a:pt x="627783" y="1825859"/>
                </a:lnTo>
                <a:lnTo>
                  <a:pt x="672247" y="1846471"/>
                </a:lnTo>
                <a:lnTo>
                  <a:pt x="717850" y="1866036"/>
                </a:lnTo>
                <a:lnTo>
                  <a:pt x="764555" y="1884528"/>
                </a:lnTo>
                <a:lnTo>
                  <a:pt x="812321" y="1901921"/>
                </a:lnTo>
                <a:lnTo>
                  <a:pt x="861109" y="1918188"/>
                </a:lnTo>
                <a:lnTo>
                  <a:pt x="910880" y="1933304"/>
                </a:lnTo>
                <a:lnTo>
                  <a:pt x="961596" y="1947243"/>
                </a:lnTo>
                <a:lnTo>
                  <a:pt x="1013216" y="1959978"/>
                </a:lnTo>
                <a:lnTo>
                  <a:pt x="1065702" y="1971483"/>
                </a:lnTo>
                <a:lnTo>
                  <a:pt x="1119015" y="1981733"/>
                </a:lnTo>
                <a:lnTo>
                  <a:pt x="1173115" y="1990701"/>
                </a:lnTo>
                <a:lnTo>
                  <a:pt x="1227964" y="1998360"/>
                </a:lnTo>
                <a:lnTo>
                  <a:pt x="1283521" y="2004686"/>
                </a:lnTo>
                <a:lnTo>
                  <a:pt x="1339749" y="2009651"/>
                </a:lnTo>
                <a:lnTo>
                  <a:pt x="1396608" y="2013230"/>
                </a:lnTo>
                <a:lnTo>
                  <a:pt x="1454058" y="2015397"/>
                </a:lnTo>
                <a:lnTo>
                  <a:pt x="1512062" y="2016125"/>
                </a:lnTo>
                <a:lnTo>
                  <a:pt x="1570056" y="2015397"/>
                </a:lnTo>
                <a:lnTo>
                  <a:pt x="1627499" y="2013230"/>
                </a:lnTo>
                <a:lnTo>
                  <a:pt x="1684351" y="2009651"/>
                </a:lnTo>
                <a:lnTo>
                  <a:pt x="1740573" y="2004686"/>
                </a:lnTo>
                <a:lnTo>
                  <a:pt x="1796125" y="1998360"/>
                </a:lnTo>
                <a:lnTo>
                  <a:pt x="1850969" y="1990701"/>
                </a:lnTo>
                <a:lnTo>
                  <a:pt x="1905065" y="1981733"/>
                </a:lnTo>
                <a:lnTo>
                  <a:pt x="1958374" y="1971483"/>
                </a:lnTo>
                <a:lnTo>
                  <a:pt x="2010857" y="1959978"/>
                </a:lnTo>
                <a:lnTo>
                  <a:pt x="2062475" y="1947243"/>
                </a:lnTo>
                <a:lnTo>
                  <a:pt x="2113189" y="1933304"/>
                </a:lnTo>
                <a:lnTo>
                  <a:pt x="2162959" y="1918188"/>
                </a:lnTo>
                <a:lnTo>
                  <a:pt x="2211746" y="1901921"/>
                </a:lnTo>
                <a:lnTo>
                  <a:pt x="2259512" y="1884528"/>
                </a:lnTo>
                <a:lnTo>
                  <a:pt x="2306216" y="1866036"/>
                </a:lnTo>
                <a:lnTo>
                  <a:pt x="2351820" y="1846471"/>
                </a:lnTo>
                <a:lnTo>
                  <a:pt x="2396285" y="1825859"/>
                </a:lnTo>
                <a:lnTo>
                  <a:pt x="2439572" y="1804226"/>
                </a:lnTo>
                <a:lnTo>
                  <a:pt x="2481640" y="1781599"/>
                </a:lnTo>
                <a:lnTo>
                  <a:pt x="2522452" y="1758003"/>
                </a:lnTo>
                <a:lnTo>
                  <a:pt x="2561967" y="1733464"/>
                </a:lnTo>
                <a:lnTo>
                  <a:pt x="2600148" y="1708009"/>
                </a:lnTo>
                <a:lnTo>
                  <a:pt x="2636954" y="1681664"/>
                </a:lnTo>
                <a:lnTo>
                  <a:pt x="2672346" y="1654454"/>
                </a:lnTo>
                <a:lnTo>
                  <a:pt x="2706286" y="1626407"/>
                </a:lnTo>
                <a:lnTo>
                  <a:pt x="2738733" y="1597547"/>
                </a:lnTo>
                <a:lnTo>
                  <a:pt x="2769650" y="1567902"/>
                </a:lnTo>
                <a:lnTo>
                  <a:pt x="2798996" y="1537496"/>
                </a:lnTo>
                <a:lnTo>
                  <a:pt x="2826733" y="1506357"/>
                </a:lnTo>
                <a:lnTo>
                  <a:pt x="2852821" y="1474511"/>
                </a:lnTo>
                <a:lnTo>
                  <a:pt x="2877222" y="1441983"/>
                </a:lnTo>
                <a:lnTo>
                  <a:pt x="2899895" y="1408800"/>
                </a:lnTo>
                <a:lnTo>
                  <a:pt x="2920803" y="1374987"/>
                </a:lnTo>
                <a:lnTo>
                  <a:pt x="2939905" y="1340572"/>
                </a:lnTo>
                <a:lnTo>
                  <a:pt x="2957163" y="1305579"/>
                </a:lnTo>
                <a:lnTo>
                  <a:pt x="2972537" y="1270036"/>
                </a:lnTo>
                <a:lnTo>
                  <a:pt x="2985988" y="1233967"/>
                </a:lnTo>
                <a:lnTo>
                  <a:pt x="2997477" y="1197400"/>
                </a:lnTo>
                <a:lnTo>
                  <a:pt x="3006965" y="1160361"/>
                </a:lnTo>
                <a:lnTo>
                  <a:pt x="3014413" y="1122875"/>
                </a:lnTo>
                <a:lnTo>
                  <a:pt x="3019782" y="1084968"/>
                </a:lnTo>
                <a:lnTo>
                  <a:pt x="3023032" y="1046667"/>
                </a:lnTo>
                <a:lnTo>
                  <a:pt x="3024124" y="1007999"/>
                </a:lnTo>
                <a:lnTo>
                  <a:pt x="3023032" y="969330"/>
                </a:lnTo>
                <a:lnTo>
                  <a:pt x="3019782" y="931030"/>
                </a:lnTo>
                <a:lnTo>
                  <a:pt x="3014413" y="893124"/>
                </a:lnTo>
                <a:lnTo>
                  <a:pt x="3006965" y="855639"/>
                </a:lnTo>
                <a:lnTo>
                  <a:pt x="2997477" y="818601"/>
                </a:lnTo>
                <a:lnTo>
                  <a:pt x="2985988" y="782036"/>
                </a:lnTo>
                <a:lnTo>
                  <a:pt x="2972537" y="745970"/>
                </a:lnTo>
                <a:lnTo>
                  <a:pt x="2957163" y="710429"/>
                </a:lnTo>
                <a:lnTo>
                  <a:pt x="2939905" y="675440"/>
                </a:lnTo>
                <a:lnTo>
                  <a:pt x="2920803" y="641027"/>
                </a:lnTo>
                <a:lnTo>
                  <a:pt x="2899895" y="607218"/>
                </a:lnTo>
                <a:lnTo>
                  <a:pt x="2877222" y="574038"/>
                </a:lnTo>
                <a:lnTo>
                  <a:pt x="2852821" y="541514"/>
                </a:lnTo>
                <a:lnTo>
                  <a:pt x="2826733" y="509671"/>
                </a:lnTo>
                <a:lnTo>
                  <a:pt x="2798996" y="478536"/>
                </a:lnTo>
                <a:lnTo>
                  <a:pt x="2769650" y="448135"/>
                </a:lnTo>
                <a:lnTo>
                  <a:pt x="2738733" y="418494"/>
                </a:lnTo>
                <a:lnTo>
                  <a:pt x="2706286" y="389639"/>
                </a:lnTo>
                <a:lnTo>
                  <a:pt x="2672346" y="361595"/>
                </a:lnTo>
                <a:lnTo>
                  <a:pt x="2636954" y="334390"/>
                </a:lnTo>
                <a:lnTo>
                  <a:pt x="2600148" y="308049"/>
                </a:lnTo>
                <a:lnTo>
                  <a:pt x="2561967" y="282599"/>
                </a:lnTo>
                <a:lnTo>
                  <a:pt x="2522452" y="258064"/>
                </a:lnTo>
                <a:lnTo>
                  <a:pt x="2481640" y="234473"/>
                </a:lnTo>
                <a:lnTo>
                  <a:pt x="2439572" y="211850"/>
                </a:lnTo>
                <a:lnTo>
                  <a:pt x="2396285" y="190221"/>
                </a:lnTo>
                <a:lnTo>
                  <a:pt x="2351820" y="169613"/>
                </a:lnTo>
                <a:lnTo>
                  <a:pt x="2306216" y="150052"/>
                </a:lnTo>
                <a:lnTo>
                  <a:pt x="2259512" y="131565"/>
                </a:lnTo>
                <a:lnTo>
                  <a:pt x="2211746" y="114176"/>
                </a:lnTo>
                <a:lnTo>
                  <a:pt x="2162959" y="97912"/>
                </a:lnTo>
                <a:lnTo>
                  <a:pt x="2113189" y="82799"/>
                </a:lnTo>
                <a:lnTo>
                  <a:pt x="2062475" y="68864"/>
                </a:lnTo>
                <a:lnTo>
                  <a:pt x="2010857" y="56132"/>
                </a:lnTo>
                <a:lnTo>
                  <a:pt x="1958374" y="44629"/>
                </a:lnTo>
                <a:lnTo>
                  <a:pt x="1905065" y="34382"/>
                </a:lnTo>
                <a:lnTo>
                  <a:pt x="1850969" y="25417"/>
                </a:lnTo>
                <a:lnTo>
                  <a:pt x="1796125" y="17759"/>
                </a:lnTo>
                <a:lnTo>
                  <a:pt x="1740573" y="11435"/>
                </a:lnTo>
                <a:lnTo>
                  <a:pt x="1684351" y="6471"/>
                </a:lnTo>
                <a:lnTo>
                  <a:pt x="1627499" y="2893"/>
                </a:lnTo>
                <a:lnTo>
                  <a:pt x="1570056" y="727"/>
                </a:lnTo>
                <a:lnTo>
                  <a:pt x="1512062" y="0"/>
                </a:lnTo>
                <a:close/>
              </a:path>
            </a:pathLst>
          </a:custGeom>
        </p:spPr>
        <p:style>
          <a:lnRef idx="1">
            <a:schemeClr val="accent1"/>
          </a:lnRef>
          <a:fillRef idx="2">
            <a:schemeClr val="accent1"/>
          </a:fillRef>
          <a:effectRef idx="1">
            <a:schemeClr val="accent1"/>
          </a:effectRef>
          <a:fontRef idx="minor">
            <a:schemeClr val="dk1"/>
          </a:fontRef>
        </p:style>
        <p:txBody>
          <a:bodyPr wrap="square" lIns="0" tIns="0" rIns="0" bIns="0" rtlCol="0" anchor="ctr"/>
          <a:lstStyle/>
          <a:p>
            <a:pPr algn="ctr"/>
            <a:r>
              <a:rPr lang="ru-RU" sz="2800" b="1" dirty="0">
                <a:latin typeface="Times New Roman" panose="02020603050405020304" pitchFamily="18" charset="0"/>
                <a:cs typeface="Times New Roman" panose="02020603050405020304" pitchFamily="18" charset="0"/>
              </a:rPr>
              <a:t>ЖОЙЛАШТИРИШ</a:t>
            </a:r>
          </a:p>
        </p:txBody>
      </p:sp>
      <p:sp>
        <p:nvSpPr>
          <p:cNvPr id="4" name="object 9">
            <a:extLst>
              <a:ext uri="{FF2B5EF4-FFF2-40B4-BE49-F238E27FC236}">
                <a16:creationId xmlns:a16="http://schemas.microsoft.com/office/drawing/2014/main" id="{27D84015-076F-E160-4F30-0D7A6C5D9231}"/>
              </a:ext>
            </a:extLst>
          </p:cNvPr>
          <p:cNvSpPr/>
          <p:nvPr/>
        </p:nvSpPr>
        <p:spPr>
          <a:xfrm>
            <a:off x="467538" y="3810829"/>
            <a:ext cx="4473408" cy="1130233"/>
          </a:xfrm>
          <a:custGeom>
            <a:avLst/>
            <a:gdLst/>
            <a:ahLst/>
            <a:cxnLst/>
            <a:rect l="l" t="t" r="r" b="b"/>
            <a:pathLst>
              <a:path w="2735579" h="1513204">
                <a:moveTo>
                  <a:pt x="2483104" y="0"/>
                </a:moveTo>
                <a:lnTo>
                  <a:pt x="252222" y="0"/>
                </a:lnTo>
                <a:lnTo>
                  <a:pt x="206879" y="4062"/>
                </a:lnTo>
                <a:lnTo>
                  <a:pt x="164205" y="15775"/>
                </a:lnTo>
                <a:lnTo>
                  <a:pt x="124911" y="34426"/>
                </a:lnTo>
                <a:lnTo>
                  <a:pt x="89710" y="59301"/>
                </a:lnTo>
                <a:lnTo>
                  <a:pt x="59312" y="89688"/>
                </a:lnTo>
                <a:lnTo>
                  <a:pt x="34431" y="124873"/>
                </a:lnTo>
                <a:lnTo>
                  <a:pt x="15777" y="164145"/>
                </a:lnTo>
                <a:lnTo>
                  <a:pt x="4062" y="206790"/>
                </a:lnTo>
                <a:lnTo>
                  <a:pt x="0" y="252094"/>
                </a:lnTo>
                <a:lnTo>
                  <a:pt x="0" y="1260690"/>
                </a:lnTo>
                <a:lnTo>
                  <a:pt x="4062" y="1306014"/>
                </a:lnTo>
                <a:lnTo>
                  <a:pt x="15777" y="1348674"/>
                </a:lnTo>
                <a:lnTo>
                  <a:pt x="34431" y="1387956"/>
                </a:lnTo>
                <a:lnTo>
                  <a:pt x="59312" y="1423150"/>
                </a:lnTo>
                <a:lnTo>
                  <a:pt x="89710" y="1453542"/>
                </a:lnTo>
                <a:lnTo>
                  <a:pt x="124911" y="1478420"/>
                </a:lnTo>
                <a:lnTo>
                  <a:pt x="164205" y="1497072"/>
                </a:lnTo>
                <a:lnTo>
                  <a:pt x="206879" y="1508786"/>
                </a:lnTo>
                <a:lnTo>
                  <a:pt x="252222" y="1512849"/>
                </a:lnTo>
                <a:lnTo>
                  <a:pt x="2483104" y="1512849"/>
                </a:lnTo>
                <a:lnTo>
                  <a:pt x="2528446" y="1508786"/>
                </a:lnTo>
                <a:lnTo>
                  <a:pt x="2571120" y="1497072"/>
                </a:lnTo>
                <a:lnTo>
                  <a:pt x="2610414" y="1478420"/>
                </a:lnTo>
                <a:lnTo>
                  <a:pt x="2645615" y="1453542"/>
                </a:lnTo>
                <a:lnTo>
                  <a:pt x="2676013" y="1423150"/>
                </a:lnTo>
                <a:lnTo>
                  <a:pt x="2700894" y="1387956"/>
                </a:lnTo>
                <a:lnTo>
                  <a:pt x="2719548" y="1348674"/>
                </a:lnTo>
                <a:lnTo>
                  <a:pt x="2731263" y="1306014"/>
                </a:lnTo>
                <a:lnTo>
                  <a:pt x="2735326" y="1260690"/>
                </a:lnTo>
                <a:lnTo>
                  <a:pt x="2735326" y="252094"/>
                </a:lnTo>
                <a:lnTo>
                  <a:pt x="2731263" y="206790"/>
                </a:lnTo>
                <a:lnTo>
                  <a:pt x="2719548" y="164145"/>
                </a:lnTo>
                <a:lnTo>
                  <a:pt x="2700894" y="124873"/>
                </a:lnTo>
                <a:lnTo>
                  <a:pt x="2676013" y="89688"/>
                </a:lnTo>
                <a:lnTo>
                  <a:pt x="2645615" y="59301"/>
                </a:lnTo>
                <a:lnTo>
                  <a:pt x="2610414" y="34426"/>
                </a:lnTo>
                <a:lnTo>
                  <a:pt x="2571120" y="15775"/>
                </a:lnTo>
                <a:lnTo>
                  <a:pt x="2528446" y="4062"/>
                </a:lnTo>
                <a:lnTo>
                  <a:pt x="2483104" y="0"/>
                </a:lnTo>
                <a:close/>
              </a:path>
            </a:pathLst>
          </a:custGeom>
        </p:spPr>
        <p:style>
          <a:lnRef idx="1">
            <a:schemeClr val="accent2"/>
          </a:lnRef>
          <a:fillRef idx="2">
            <a:schemeClr val="accent2"/>
          </a:fillRef>
          <a:effectRef idx="1">
            <a:schemeClr val="accent2"/>
          </a:effectRef>
          <a:fontRef idx="minor">
            <a:schemeClr val="dk1"/>
          </a:fontRef>
        </p:style>
        <p:txBody>
          <a:bodyPr wrap="square" lIns="0" tIns="0" rIns="0" bIns="0" rtlCol="0" anchor="ctr"/>
          <a:lstStyle/>
          <a:p>
            <a:pPr algn="ctr"/>
            <a:r>
              <a:rPr lang="uz-Cyrl-UZ" sz="2400" dirty="0">
                <a:latin typeface="Times New Roman" panose="02020603050405020304" pitchFamily="18" charset="0"/>
                <a:cs typeface="Times New Roman" panose="02020603050405020304" pitchFamily="18" charset="0"/>
              </a:rPr>
              <a:t>Рақобат устунликларини таъминлайдиган асосий фарқлар</a:t>
            </a:r>
          </a:p>
        </p:txBody>
      </p:sp>
      <p:sp>
        <p:nvSpPr>
          <p:cNvPr id="5" name="object 12">
            <a:extLst>
              <a:ext uri="{FF2B5EF4-FFF2-40B4-BE49-F238E27FC236}">
                <a16:creationId xmlns:a16="http://schemas.microsoft.com/office/drawing/2014/main" id="{F5828FA2-0062-E639-15DD-5ED06C737E27}"/>
              </a:ext>
            </a:extLst>
          </p:cNvPr>
          <p:cNvSpPr/>
          <p:nvPr/>
        </p:nvSpPr>
        <p:spPr>
          <a:xfrm>
            <a:off x="2559134" y="5084901"/>
            <a:ext cx="4763623" cy="1511300"/>
          </a:xfrm>
          <a:custGeom>
            <a:avLst/>
            <a:gdLst/>
            <a:ahLst/>
            <a:cxnLst/>
            <a:rect l="l" t="t" r="r" b="b"/>
            <a:pathLst>
              <a:path w="2736850" h="1511300">
                <a:moveTo>
                  <a:pt x="2484881" y="0"/>
                </a:moveTo>
                <a:lnTo>
                  <a:pt x="251841" y="0"/>
                </a:lnTo>
                <a:lnTo>
                  <a:pt x="206578" y="4058"/>
                </a:lnTo>
                <a:lnTo>
                  <a:pt x="163974" y="15758"/>
                </a:lnTo>
                <a:lnTo>
                  <a:pt x="124742" y="34388"/>
                </a:lnTo>
                <a:lnTo>
                  <a:pt x="89592" y="59237"/>
                </a:lnTo>
                <a:lnTo>
                  <a:pt x="59237" y="89592"/>
                </a:lnTo>
                <a:lnTo>
                  <a:pt x="34388" y="124742"/>
                </a:lnTo>
                <a:lnTo>
                  <a:pt x="15758" y="163974"/>
                </a:lnTo>
                <a:lnTo>
                  <a:pt x="4058" y="206578"/>
                </a:lnTo>
                <a:lnTo>
                  <a:pt x="0" y="251840"/>
                </a:lnTo>
                <a:lnTo>
                  <a:pt x="0" y="1259370"/>
                </a:lnTo>
                <a:lnTo>
                  <a:pt x="4058" y="1304647"/>
                </a:lnTo>
                <a:lnTo>
                  <a:pt x="15758" y="1347263"/>
                </a:lnTo>
                <a:lnTo>
                  <a:pt x="34388" y="1386504"/>
                </a:lnTo>
                <a:lnTo>
                  <a:pt x="59237" y="1421660"/>
                </a:lnTo>
                <a:lnTo>
                  <a:pt x="89592" y="1452020"/>
                </a:lnTo>
                <a:lnTo>
                  <a:pt x="124742" y="1476871"/>
                </a:lnTo>
                <a:lnTo>
                  <a:pt x="163974" y="1495502"/>
                </a:lnTo>
                <a:lnTo>
                  <a:pt x="206578" y="1507203"/>
                </a:lnTo>
                <a:lnTo>
                  <a:pt x="251841" y="1511261"/>
                </a:lnTo>
                <a:lnTo>
                  <a:pt x="2484881" y="1511261"/>
                </a:lnTo>
                <a:lnTo>
                  <a:pt x="2530182" y="1507203"/>
                </a:lnTo>
                <a:lnTo>
                  <a:pt x="2572815" y="1495502"/>
                </a:lnTo>
                <a:lnTo>
                  <a:pt x="2612070" y="1476871"/>
                </a:lnTo>
                <a:lnTo>
                  <a:pt x="2647235" y="1452020"/>
                </a:lnTo>
                <a:lnTo>
                  <a:pt x="2677601" y="1421660"/>
                </a:lnTo>
                <a:lnTo>
                  <a:pt x="2702456" y="1386504"/>
                </a:lnTo>
                <a:lnTo>
                  <a:pt x="2721090" y="1347263"/>
                </a:lnTo>
                <a:lnTo>
                  <a:pt x="2732791" y="1304647"/>
                </a:lnTo>
                <a:lnTo>
                  <a:pt x="2736850" y="1259370"/>
                </a:lnTo>
                <a:lnTo>
                  <a:pt x="2736850" y="251840"/>
                </a:lnTo>
                <a:lnTo>
                  <a:pt x="2732791" y="206578"/>
                </a:lnTo>
                <a:lnTo>
                  <a:pt x="2721090" y="163974"/>
                </a:lnTo>
                <a:lnTo>
                  <a:pt x="2702456" y="124742"/>
                </a:lnTo>
                <a:lnTo>
                  <a:pt x="2677601" y="89592"/>
                </a:lnTo>
                <a:lnTo>
                  <a:pt x="2647235" y="59237"/>
                </a:lnTo>
                <a:lnTo>
                  <a:pt x="2612070" y="34388"/>
                </a:lnTo>
                <a:lnTo>
                  <a:pt x="2572815" y="15758"/>
                </a:lnTo>
                <a:lnTo>
                  <a:pt x="2530182" y="4058"/>
                </a:lnTo>
                <a:lnTo>
                  <a:pt x="2484881" y="0"/>
                </a:lnTo>
                <a:close/>
              </a:path>
            </a:pathLst>
          </a:custGeom>
        </p:spPr>
        <p:style>
          <a:lnRef idx="1">
            <a:schemeClr val="accent2"/>
          </a:lnRef>
          <a:fillRef idx="2">
            <a:schemeClr val="accent2"/>
          </a:fillRef>
          <a:effectRef idx="1">
            <a:schemeClr val="accent2"/>
          </a:effectRef>
          <a:fontRef idx="minor">
            <a:schemeClr val="dk1"/>
          </a:fontRef>
        </p:style>
        <p:txBody>
          <a:bodyPr wrap="square" lIns="0" tIns="0" rIns="0" bIns="0" rtlCol="0" anchor="ctr"/>
          <a:lstStyle/>
          <a:p>
            <a:pPr algn="ctr"/>
            <a:r>
              <a:rPr lang="uz-Cyrl-UZ" sz="2400" b="1" dirty="0">
                <a:solidFill>
                  <a:schemeClr val="dk1"/>
                </a:solidFill>
                <a:latin typeface="Times New Roman" panose="02020603050405020304" pitchFamily="18" charset="0"/>
                <a:cs typeface="Times New Roman" panose="02020603050405020304" pitchFamily="18" charset="0"/>
              </a:rPr>
              <a:t>Маҳсулотлар.</a:t>
            </a:r>
          </a:p>
          <a:p>
            <a:pPr algn="ctr"/>
            <a:r>
              <a:rPr lang="uz-Cyrl-UZ" sz="2400" dirty="0">
                <a:solidFill>
                  <a:schemeClr val="dk1"/>
                </a:solidFill>
                <a:latin typeface="Times New Roman" panose="02020603050405020304" pitchFamily="18" charset="0"/>
                <a:cs typeface="Times New Roman" panose="02020603050405020304" pitchFamily="18" charset="0"/>
              </a:rPr>
              <a:t>Мақсадли сегмент учун қийматни аниқлаш</a:t>
            </a:r>
          </a:p>
        </p:txBody>
      </p:sp>
      <p:sp>
        <p:nvSpPr>
          <p:cNvPr id="6" name="object 15">
            <a:extLst>
              <a:ext uri="{FF2B5EF4-FFF2-40B4-BE49-F238E27FC236}">
                <a16:creationId xmlns:a16="http://schemas.microsoft.com/office/drawing/2014/main" id="{276FF14D-3F84-CCA9-F257-210352526CC2}"/>
              </a:ext>
            </a:extLst>
          </p:cNvPr>
          <p:cNvSpPr/>
          <p:nvPr/>
        </p:nvSpPr>
        <p:spPr>
          <a:xfrm>
            <a:off x="8302049" y="1834470"/>
            <a:ext cx="3618201" cy="1511300"/>
          </a:xfrm>
          <a:custGeom>
            <a:avLst/>
            <a:gdLst/>
            <a:ahLst/>
            <a:cxnLst/>
            <a:rect l="l" t="t" r="r" b="b"/>
            <a:pathLst>
              <a:path w="2736850" h="1511300">
                <a:moveTo>
                  <a:pt x="2485008" y="0"/>
                </a:moveTo>
                <a:lnTo>
                  <a:pt x="251841" y="0"/>
                </a:lnTo>
                <a:lnTo>
                  <a:pt x="206578" y="4058"/>
                </a:lnTo>
                <a:lnTo>
                  <a:pt x="163974" y="15759"/>
                </a:lnTo>
                <a:lnTo>
                  <a:pt x="124742" y="34393"/>
                </a:lnTo>
                <a:lnTo>
                  <a:pt x="89592" y="59248"/>
                </a:lnTo>
                <a:lnTo>
                  <a:pt x="59237" y="89614"/>
                </a:lnTo>
                <a:lnTo>
                  <a:pt x="34388" y="124779"/>
                </a:lnTo>
                <a:lnTo>
                  <a:pt x="15758" y="164034"/>
                </a:lnTo>
                <a:lnTo>
                  <a:pt x="4058" y="206667"/>
                </a:lnTo>
                <a:lnTo>
                  <a:pt x="0" y="251967"/>
                </a:lnTo>
                <a:lnTo>
                  <a:pt x="0" y="1259458"/>
                </a:lnTo>
                <a:lnTo>
                  <a:pt x="4058" y="1304721"/>
                </a:lnTo>
                <a:lnTo>
                  <a:pt x="15758" y="1347325"/>
                </a:lnTo>
                <a:lnTo>
                  <a:pt x="34388" y="1386557"/>
                </a:lnTo>
                <a:lnTo>
                  <a:pt x="59237" y="1421707"/>
                </a:lnTo>
                <a:lnTo>
                  <a:pt x="89592" y="1452062"/>
                </a:lnTo>
                <a:lnTo>
                  <a:pt x="124742" y="1476911"/>
                </a:lnTo>
                <a:lnTo>
                  <a:pt x="163974" y="1495541"/>
                </a:lnTo>
                <a:lnTo>
                  <a:pt x="206578" y="1507241"/>
                </a:lnTo>
                <a:lnTo>
                  <a:pt x="251841" y="1511300"/>
                </a:lnTo>
                <a:lnTo>
                  <a:pt x="2485008" y="1511300"/>
                </a:lnTo>
                <a:lnTo>
                  <a:pt x="2530271" y="1507241"/>
                </a:lnTo>
                <a:lnTo>
                  <a:pt x="2572875" y="1495541"/>
                </a:lnTo>
                <a:lnTo>
                  <a:pt x="2612107" y="1476911"/>
                </a:lnTo>
                <a:lnTo>
                  <a:pt x="2647257" y="1452062"/>
                </a:lnTo>
                <a:lnTo>
                  <a:pt x="2677612" y="1421707"/>
                </a:lnTo>
                <a:lnTo>
                  <a:pt x="2702461" y="1386557"/>
                </a:lnTo>
                <a:lnTo>
                  <a:pt x="2721091" y="1347325"/>
                </a:lnTo>
                <a:lnTo>
                  <a:pt x="2732791" y="1304721"/>
                </a:lnTo>
                <a:lnTo>
                  <a:pt x="2736850" y="1259458"/>
                </a:lnTo>
                <a:lnTo>
                  <a:pt x="2736850" y="251967"/>
                </a:lnTo>
                <a:lnTo>
                  <a:pt x="2732791" y="206667"/>
                </a:lnTo>
                <a:lnTo>
                  <a:pt x="2721091" y="164034"/>
                </a:lnTo>
                <a:lnTo>
                  <a:pt x="2702461" y="124779"/>
                </a:lnTo>
                <a:lnTo>
                  <a:pt x="2677612" y="89614"/>
                </a:lnTo>
                <a:lnTo>
                  <a:pt x="2647257" y="59248"/>
                </a:lnTo>
                <a:lnTo>
                  <a:pt x="2612107" y="34393"/>
                </a:lnTo>
                <a:lnTo>
                  <a:pt x="2572875" y="15759"/>
                </a:lnTo>
                <a:lnTo>
                  <a:pt x="2530271" y="4058"/>
                </a:lnTo>
                <a:lnTo>
                  <a:pt x="2485008" y="0"/>
                </a:lnTo>
                <a:close/>
              </a:path>
            </a:pathLst>
          </a:custGeom>
        </p:spPr>
        <p:style>
          <a:lnRef idx="1">
            <a:schemeClr val="accent2"/>
          </a:lnRef>
          <a:fillRef idx="2">
            <a:schemeClr val="accent2"/>
          </a:fillRef>
          <a:effectRef idx="1">
            <a:schemeClr val="accent2"/>
          </a:effectRef>
          <a:fontRef idx="minor">
            <a:schemeClr val="dk1"/>
          </a:fontRef>
        </p:style>
        <p:txBody>
          <a:bodyPr wrap="square" lIns="0" tIns="0" rIns="0" bIns="0" rtlCol="0" anchor="ctr"/>
          <a:lstStyle/>
          <a:p>
            <a:pPr algn="ctr"/>
            <a:r>
              <a:rPr lang="uz-Cyrl-UZ" sz="2400" b="1" dirty="0">
                <a:latin typeface="Times New Roman" panose="02020603050405020304" pitchFamily="18" charset="0"/>
                <a:cs typeface="Times New Roman" panose="02020603050405020304" pitchFamily="18" charset="0"/>
              </a:rPr>
              <a:t>Мижозлар.</a:t>
            </a:r>
          </a:p>
          <a:p>
            <a:pPr algn="ctr"/>
            <a:r>
              <a:rPr lang="uz-Cyrl-UZ" sz="2400" dirty="0">
                <a:latin typeface="Times New Roman" panose="02020603050405020304" pitchFamily="18" charset="0"/>
                <a:cs typeface="Times New Roman" panose="02020603050405020304" pitchFamily="18" charset="0"/>
              </a:rPr>
              <a:t>Мақсадли бозорнинг аниқ таърифи</a:t>
            </a:r>
          </a:p>
        </p:txBody>
      </p:sp>
      <p:sp>
        <p:nvSpPr>
          <p:cNvPr id="7" name="Заголовок 1">
            <a:extLst>
              <a:ext uri="{FF2B5EF4-FFF2-40B4-BE49-F238E27FC236}">
                <a16:creationId xmlns:a16="http://schemas.microsoft.com/office/drawing/2014/main" id="{DD9BFED7-196C-3A0C-ED98-1AE47C609CC4}"/>
              </a:ext>
            </a:extLst>
          </p:cNvPr>
          <p:cNvSpPr txBox="1">
            <a:spLocks/>
          </p:cNvSpPr>
          <p:nvPr/>
        </p:nvSpPr>
        <p:spPr>
          <a:xfrm>
            <a:off x="631037" y="283686"/>
            <a:ext cx="10914639" cy="651295"/>
          </a:xfrm>
          <a:prstGeom prst="rect">
            <a:avLst/>
          </a:prstGeom>
          <a:solidFill>
            <a:schemeClr val="bg1">
              <a:lumMod val="75000"/>
            </a:schemeClr>
          </a:solidFill>
          <a:effectLst>
            <a:outerShdw blurRad="50800" dist="38100" dir="2700000" algn="tl" rotWithShape="0">
              <a:prstClr val="black">
                <a:alpha val="40000"/>
              </a:prstClr>
            </a:outerShdw>
          </a:effectLst>
          <a:scene3d>
            <a:camera prst="orthographicFront"/>
            <a:lightRig rig="threePt" dir="t"/>
          </a:scene3d>
          <a:sp3d>
            <a:bevelT/>
          </a:sp3d>
        </p:spPr>
        <p:txBody>
          <a:bodyPr vert="horz" lIns="0" tIns="0" rIns="0" bIns="0" rtlCol="0" anchor="ctr">
            <a:normAutofit/>
          </a:bodyPr>
          <a:lstStyle>
            <a:lvl1pPr algn="l" defTabSz="914400" rtl="0" eaLnBrk="1" latinLnBrk="0" hangingPunct="1">
              <a:lnSpc>
                <a:spcPct val="90000"/>
              </a:lnSpc>
              <a:spcBef>
                <a:spcPct val="0"/>
              </a:spcBef>
              <a:buNone/>
              <a:defRPr sz="2000" b="1" i="0" kern="1200">
                <a:solidFill>
                  <a:srgbClr val="800000"/>
                </a:solidFill>
                <a:latin typeface="Arial"/>
                <a:ea typeface="+mj-ea"/>
                <a:cs typeface="Arial"/>
              </a:defRPr>
            </a:lvl1pPr>
          </a:lstStyle>
          <a:p>
            <a:pPr algn="ctr"/>
            <a:r>
              <a:rPr lang="uz-Cyrl-UZ" sz="3200" dirty="0">
                <a:solidFill>
                  <a:srgbClr val="0B375A"/>
                </a:solidFill>
                <a:latin typeface="Times New Roman" panose="02020603050405020304" pitchFamily="18" charset="0"/>
                <a:cs typeface="Times New Roman" panose="02020603050405020304" pitchFamily="18" charset="0"/>
              </a:rPr>
              <a:t>ЖОЙЛАШУВНИ РАҒБАТЛАНТИРИШ</a:t>
            </a:r>
            <a:endParaRPr lang="ru-RU" sz="3200" dirty="0">
              <a:solidFill>
                <a:srgbClr val="0B375A"/>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396356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42"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anim calcmode="lin" valueType="num">
                                      <p:cBhvr>
                                        <p:cTn id="10" dur="1000" fill="hold"/>
                                        <p:tgtEl>
                                          <p:spTgt spid="2"/>
                                        </p:tgtEl>
                                        <p:attrNameLst>
                                          <p:attrName>ppt_x</p:attrName>
                                        </p:attrNameLst>
                                      </p:cBhvr>
                                      <p:tavLst>
                                        <p:tav tm="0">
                                          <p:val>
                                            <p:strVal val="#ppt_x"/>
                                          </p:val>
                                        </p:tav>
                                        <p:tav tm="100000">
                                          <p:val>
                                            <p:strVal val="#ppt_x"/>
                                          </p:val>
                                        </p:tav>
                                      </p:tavLst>
                                    </p:anim>
                                    <p:anim calcmode="lin" valueType="num">
                                      <p:cBhvr>
                                        <p:cTn id="11"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2" presetClass="entr" presetSubtype="0" fill="hold" grpId="0"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1000"/>
                                        <p:tgtEl>
                                          <p:spTgt spid="6"/>
                                        </p:tgtEl>
                                      </p:cBhvr>
                                    </p:animEffect>
                                    <p:anim calcmode="lin" valueType="num">
                                      <p:cBhvr>
                                        <p:cTn id="17" dur="1000" fill="hold"/>
                                        <p:tgtEl>
                                          <p:spTgt spid="6"/>
                                        </p:tgtEl>
                                        <p:attrNameLst>
                                          <p:attrName>ppt_x</p:attrName>
                                        </p:attrNameLst>
                                      </p:cBhvr>
                                      <p:tavLst>
                                        <p:tav tm="0">
                                          <p:val>
                                            <p:strVal val="#ppt_x"/>
                                          </p:val>
                                        </p:tav>
                                        <p:tav tm="100000">
                                          <p:val>
                                            <p:strVal val="#ppt_x"/>
                                          </p:val>
                                        </p:tav>
                                      </p:tavLst>
                                    </p:anim>
                                    <p:anim calcmode="lin" valueType="num">
                                      <p:cBhvr>
                                        <p:cTn id="18"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
                                          </p:val>
                                        </p:tav>
                                        <p:tav tm="100000">
                                          <p:val>
                                            <p:strVal val="#ppt_x"/>
                                          </p:val>
                                        </p:tav>
                                      </p:tavLst>
                                    </p:anim>
                                    <p:anim calcmode="lin" valueType="num">
                                      <p:cBhvr>
                                        <p:cTn id="2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4"/>
                                        </p:tgtEl>
                                        <p:attrNameLst>
                                          <p:attrName>style.visibility</p:attrName>
                                        </p:attrNameLst>
                                      </p:cBhvr>
                                      <p:to>
                                        <p:strVal val="visible"/>
                                      </p:to>
                                    </p:set>
                                    <p:animEffect transition="in" filter="fade">
                                      <p:cBhvr>
                                        <p:cTn id="30" dur="1000"/>
                                        <p:tgtEl>
                                          <p:spTgt spid="4"/>
                                        </p:tgtEl>
                                      </p:cBhvr>
                                    </p:animEffect>
                                    <p:anim calcmode="lin" valueType="num">
                                      <p:cBhvr>
                                        <p:cTn id="31" dur="1000" fill="hold"/>
                                        <p:tgtEl>
                                          <p:spTgt spid="4"/>
                                        </p:tgtEl>
                                        <p:attrNameLst>
                                          <p:attrName>ppt_x</p:attrName>
                                        </p:attrNameLst>
                                      </p:cBhvr>
                                      <p:tavLst>
                                        <p:tav tm="0">
                                          <p:val>
                                            <p:strVal val="#ppt_x"/>
                                          </p:val>
                                        </p:tav>
                                        <p:tav tm="100000">
                                          <p:val>
                                            <p:strVal val="#ppt_x"/>
                                          </p:val>
                                        </p:tav>
                                      </p:tavLst>
                                    </p:anim>
                                    <p:anim calcmode="lin" valueType="num">
                                      <p:cBhvr>
                                        <p:cTn id="32"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5" grpId="0" animBg="1"/>
      <p:bldP spid="6" grpId="0" animBg="1"/>
      <p:bldP spid="7" grpId="0" animBg="1"/>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5">
            <a:extLst>
              <a:ext uri="{FF2B5EF4-FFF2-40B4-BE49-F238E27FC236}">
                <a16:creationId xmlns:a16="http://schemas.microsoft.com/office/drawing/2014/main" id="{BBCE0C6A-77E9-C1B6-FC7F-44C0434C07E4}"/>
              </a:ext>
            </a:extLst>
          </p:cNvPr>
          <p:cNvSpPr/>
          <p:nvPr/>
        </p:nvSpPr>
        <p:spPr>
          <a:xfrm>
            <a:off x="7784122" y="1408674"/>
            <a:ext cx="4169629" cy="2202034"/>
          </a:xfrm>
          <a:custGeom>
            <a:avLst/>
            <a:gdLst/>
            <a:ahLst/>
            <a:cxnLst/>
            <a:rect l="l" t="t" r="r" b="b"/>
            <a:pathLst>
              <a:path w="4032885" h="1224279">
                <a:moveTo>
                  <a:pt x="0" y="204088"/>
                </a:moveTo>
                <a:lnTo>
                  <a:pt x="5388" y="157274"/>
                </a:lnTo>
                <a:lnTo>
                  <a:pt x="20736" y="114309"/>
                </a:lnTo>
                <a:lnTo>
                  <a:pt x="44819" y="76416"/>
                </a:lnTo>
                <a:lnTo>
                  <a:pt x="76415" y="44816"/>
                </a:lnTo>
                <a:lnTo>
                  <a:pt x="114297" y="20733"/>
                </a:lnTo>
                <a:lnTo>
                  <a:pt x="157242" y="5386"/>
                </a:lnTo>
                <a:lnTo>
                  <a:pt x="204025" y="0"/>
                </a:lnTo>
                <a:lnTo>
                  <a:pt x="3828478" y="0"/>
                </a:lnTo>
                <a:lnTo>
                  <a:pt x="3875246" y="5386"/>
                </a:lnTo>
                <a:lnTo>
                  <a:pt x="3918177" y="20733"/>
                </a:lnTo>
                <a:lnTo>
                  <a:pt x="3956047" y="44816"/>
                </a:lnTo>
                <a:lnTo>
                  <a:pt x="3987633" y="76416"/>
                </a:lnTo>
                <a:lnTo>
                  <a:pt x="4011710" y="114309"/>
                </a:lnTo>
                <a:lnTo>
                  <a:pt x="4027053" y="157274"/>
                </a:lnTo>
                <a:lnTo>
                  <a:pt x="4032440" y="204088"/>
                </a:lnTo>
                <a:lnTo>
                  <a:pt x="4032440" y="1020063"/>
                </a:lnTo>
                <a:lnTo>
                  <a:pt x="4027053" y="1066878"/>
                </a:lnTo>
                <a:lnTo>
                  <a:pt x="4011710" y="1109843"/>
                </a:lnTo>
                <a:lnTo>
                  <a:pt x="3987633" y="1147736"/>
                </a:lnTo>
                <a:lnTo>
                  <a:pt x="3956047" y="1179336"/>
                </a:lnTo>
                <a:lnTo>
                  <a:pt x="3918177" y="1203419"/>
                </a:lnTo>
                <a:lnTo>
                  <a:pt x="3875246" y="1218766"/>
                </a:lnTo>
                <a:lnTo>
                  <a:pt x="3828478" y="1224152"/>
                </a:lnTo>
                <a:lnTo>
                  <a:pt x="204025" y="1224152"/>
                </a:lnTo>
                <a:lnTo>
                  <a:pt x="157242" y="1218766"/>
                </a:lnTo>
                <a:lnTo>
                  <a:pt x="114297" y="1203419"/>
                </a:lnTo>
                <a:lnTo>
                  <a:pt x="76415" y="1179336"/>
                </a:lnTo>
                <a:lnTo>
                  <a:pt x="44819" y="1147736"/>
                </a:lnTo>
                <a:lnTo>
                  <a:pt x="20736" y="1109843"/>
                </a:lnTo>
                <a:lnTo>
                  <a:pt x="5388" y="1066878"/>
                </a:lnTo>
                <a:lnTo>
                  <a:pt x="0" y="1020063"/>
                </a:lnTo>
                <a:lnTo>
                  <a:pt x="0" y="204088"/>
                </a:lnTo>
                <a:close/>
              </a:path>
            </a:pathLst>
          </a:custGeom>
          <a:ln w="9525">
            <a:solidFill>
              <a:srgbClr val="002060"/>
            </a:solidFill>
          </a:ln>
        </p:spPr>
        <p:txBody>
          <a:bodyPr wrap="square" lIns="0" tIns="0" rIns="0" bIns="0" rtlCol="0" anchor="ctr"/>
          <a:lstStyle/>
          <a:p>
            <a:pPr algn="ctr"/>
            <a:r>
              <a:rPr lang="ru-RU" sz="2400" b="1" dirty="0">
                <a:latin typeface="Times New Roman" panose="02020603050405020304" pitchFamily="18" charset="0"/>
                <a:cs typeface="Times New Roman" panose="02020603050405020304" pitchFamily="18" charset="0"/>
              </a:rPr>
              <a:t>ҚАНДАЙ ТАШКИЛИЙ ҚАРОРЛАР СТРАТЕГИК МАҚСАДЛАРГА ЭРИШИШНИ ТАЪМИНЛАЙДИ?</a:t>
            </a:r>
          </a:p>
        </p:txBody>
      </p:sp>
      <p:sp>
        <p:nvSpPr>
          <p:cNvPr id="3" name="object 7">
            <a:extLst>
              <a:ext uri="{FF2B5EF4-FFF2-40B4-BE49-F238E27FC236}">
                <a16:creationId xmlns:a16="http://schemas.microsoft.com/office/drawing/2014/main" id="{886B215C-047A-3B7A-31E8-22265D7F9655}"/>
              </a:ext>
            </a:extLst>
          </p:cNvPr>
          <p:cNvSpPr/>
          <p:nvPr/>
        </p:nvSpPr>
        <p:spPr>
          <a:xfrm>
            <a:off x="433903" y="1883254"/>
            <a:ext cx="942134" cy="3944038"/>
          </a:xfrm>
          <a:custGeom>
            <a:avLst/>
            <a:gdLst/>
            <a:ahLst/>
            <a:cxnLst/>
            <a:rect l="l" t="t" r="r" b="b"/>
            <a:pathLst>
              <a:path w="936625" h="3384550">
                <a:moveTo>
                  <a:pt x="780033" y="0"/>
                </a:moveTo>
                <a:lnTo>
                  <a:pt x="156082" y="0"/>
                </a:lnTo>
                <a:lnTo>
                  <a:pt x="106736" y="7954"/>
                </a:lnTo>
                <a:lnTo>
                  <a:pt x="63889" y="30106"/>
                </a:lnTo>
                <a:lnTo>
                  <a:pt x="30106" y="63889"/>
                </a:lnTo>
                <a:lnTo>
                  <a:pt x="7954" y="106736"/>
                </a:lnTo>
                <a:lnTo>
                  <a:pt x="0" y="156082"/>
                </a:lnTo>
                <a:lnTo>
                  <a:pt x="0" y="3228340"/>
                </a:lnTo>
                <a:lnTo>
                  <a:pt x="7954" y="3277686"/>
                </a:lnTo>
                <a:lnTo>
                  <a:pt x="30106" y="3320533"/>
                </a:lnTo>
                <a:lnTo>
                  <a:pt x="63889" y="3354316"/>
                </a:lnTo>
                <a:lnTo>
                  <a:pt x="106736" y="3376468"/>
                </a:lnTo>
                <a:lnTo>
                  <a:pt x="156082" y="3384423"/>
                </a:lnTo>
                <a:lnTo>
                  <a:pt x="780033" y="3384423"/>
                </a:lnTo>
                <a:lnTo>
                  <a:pt x="829380" y="3376468"/>
                </a:lnTo>
                <a:lnTo>
                  <a:pt x="872227" y="3354316"/>
                </a:lnTo>
                <a:lnTo>
                  <a:pt x="906010" y="3320533"/>
                </a:lnTo>
                <a:lnTo>
                  <a:pt x="928162" y="3277686"/>
                </a:lnTo>
                <a:lnTo>
                  <a:pt x="936116" y="3228340"/>
                </a:lnTo>
                <a:lnTo>
                  <a:pt x="936116" y="156082"/>
                </a:lnTo>
                <a:lnTo>
                  <a:pt x="928162" y="106736"/>
                </a:lnTo>
                <a:lnTo>
                  <a:pt x="906010" y="63889"/>
                </a:lnTo>
                <a:lnTo>
                  <a:pt x="872227" y="30106"/>
                </a:lnTo>
                <a:lnTo>
                  <a:pt x="829380" y="7954"/>
                </a:lnTo>
                <a:lnTo>
                  <a:pt x="780033" y="0"/>
                </a:lnTo>
                <a:close/>
              </a:path>
            </a:pathLst>
          </a:custGeom>
          <a:ln/>
        </p:spPr>
        <p:style>
          <a:lnRef idx="1">
            <a:schemeClr val="accent2"/>
          </a:lnRef>
          <a:fillRef idx="2">
            <a:schemeClr val="accent2"/>
          </a:fillRef>
          <a:effectRef idx="1">
            <a:schemeClr val="accent2"/>
          </a:effectRef>
          <a:fontRef idx="minor">
            <a:schemeClr val="dk1"/>
          </a:fontRef>
        </p:style>
        <p:txBody>
          <a:bodyPr vert="vert270" wrap="square" lIns="0" tIns="0" rIns="0" bIns="0" rtlCol="0" anchor="ctr"/>
          <a:lstStyle/>
          <a:p>
            <a:pPr algn="ctr"/>
            <a:r>
              <a:rPr lang="ru-RU" sz="2400" dirty="0">
                <a:latin typeface="Times New Roman" panose="02020603050405020304" pitchFamily="18" charset="0"/>
                <a:cs typeface="Times New Roman" panose="02020603050405020304" pitchFamily="18" charset="0"/>
              </a:rPr>
              <a:t>ТАШКИЛИЙ КОНЦЕПЦИЯ</a:t>
            </a:r>
          </a:p>
        </p:txBody>
      </p:sp>
      <p:sp>
        <p:nvSpPr>
          <p:cNvPr id="4" name="object 10">
            <a:extLst>
              <a:ext uri="{FF2B5EF4-FFF2-40B4-BE49-F238E27FC236}">
                <a16:creationId xmlns:a16="http://schemas.microsoft.com/office/drawing/2014/main" id="{2A192796-AB0A-78F0-2249-F3BCD26BF000}"/>
              </a:ext>
            </a:extLst>
          </p:cNvPr>
          <p:cNvSpPr/>
          <p:nvPr/>
        </p:nvSpPr>
        <p:spPr>
          <a:xfrm>
            <a:off x="1238132" y="1699614"/>
            <a:ext cx="6169475" cy="936625"/>
          </a:xfrm>
          <a:custGeom>
            <a:avLst/>
            <a:gdLst/>
            <a:ahLst/>
            <a:cxnLst/>
            <a:rect l="l" t="t" r="r" b="b"/>
            <a:pathLst>
              <a:path w="3888740" h="936625">
                <a:moveTo>
                  <a:pt x="3732403" y="0"/>
                </a:moveTo>
                <a:lnTo>
                  <a:pt x="155955" y="0"/>
                </a:lnTo>
                <a:lnTo>
                  <a:pt x="106671" y="7954"/>
                </a:lnTo>
                <a:lnTo>
                  <a:pt x="63861" y="30106"/>
                </a:lnTo>
                <a:lnTo>
                  <a:pt x="30097" y="63889"/>
                </a:lnTo>
                <a:lnTo>
                  <a:pt x="7953" y="106736"/>
                </a:lnTo>
                <a:lnTo>
                  <a:pt x="0" y="156083"/>
                </a:lnTo>
                <a:lnTo>
                  <a:pt x="0" y="780161"/>
                </a:lnTo>
                <a:lnTo>
                  <a:pt x="7953" y="829445"/>
                </a:lnTo>
                <a:lnTo>
                  <a:pt x="30097" y="872255"/>
                </a:lnTo>
                <a:lnTo>
                  <a:pt x="63861" y="906019"/>
                </a:lnTo>
                <a:lnTo>
                  <a:pt x="106671" y="928163"/>
                </a:lnTo>
                <a:lnTo>
                  <a:pt x="155955" y="936116"/>
                </a:lnTo>
                <a:lnTo>
                  <a:pt x="3732403" y="936116"/>
                </a:lnTo>
                <a:lnTo>
                  <a:pt x="3781700" y="928163"/>
                </a:lnTo>
                <a:lnTo>
                  <a:pt x="3824542" y="906019"/>
                </a:lnTo>
                <a:lnTo>
                  <a:pt x="3858343" y="872255"/>
                </a:lnTo>
                <a:lnTo>
                  <a:pt x="3880519" y="829445"/>
                </a:lnTo>
                <a:lnTo>
                  <a:pt x="3888485" y="780161"/>
                </a:lnTo>
                <a:lnTo>
                  <a:pt x="3888485" y="156083"/>
                </a:lnTo>
                <a:lnTo>
                  <a:pt x="3880519" y="106736"/>
                </a:lnTo>
                <a:lnTo>
                  <a:pt x="3858343" y="63889"/>
                </a:lnTo>
                <a:lnTo>
                  <a:pt x="3824542" y="30106"/>
                </a:lnTo>
                <a:lnTo>
                  <a:pt x="3781700" y="7954"/>
                </a:lnTo>
                <a:lnTo>
                  <a:pt x="3732403" y="0"/>
                </a:lnTo>
                <a:close/>
              </a:path>
            </a:pathLst>
          </a:custGeom>
          <a:ln/>
        </p:spPr>
        <p:style>
          <a:lnRef idx="1">
            <a:schemeClr val="accent1"/>
          </a:lnRef>
          <a:fillRef idx="2">
            <a:schemeClr val="accent1"/>
          </a:fillRef>
          <a:effectRef idx="1">
            <a:schemeClr val="accent1"/>
          </a:effectRef>
          <a:fontRef idx="minor">
            <a:schemeClr val="dk1"/>
          </a:fontRef>
        </p:style>
        <p:txBody>
          <a:bodyPr wrap="square" lIns="0" tIns="0" rIns="0" bIns="0" rtlCol="0" anchor="ctr"/>
          <a:lstStyle/>
          <a:p>
            <a:pPr algn="ctr"/>
            <a:r>
              <a:rPr lang="uz-Cyrl-UZ" sz="2000" dirty="0">
                <a:latin typeface="Times New Roman" panose="02020603050405020304" pitchFamily="18" charset="0"/>
                <a:cs typeface="Times New Roman" panose="02020603050405020304" pitchFamily="18" charset="0"/>
              </a:rPr>
              <a:t>Компания бизнеснинг қайси соҳаларини ривожлантирмоқда, улар ўртасидаги синергия қандай?</a:t>
            </a:r>
          </a:p>
        </p:txBody>
      </p:sp>
      <p:sp>
        <p:nvSpPr>
          <p:cNvPr id="5" name="object 13">
            <a:extLst>
              <a:ext uri="{FF2B5EF4-FFF2-40B4-BE49-F238E27FC236}">
                <a16:creationId xmlns:a16="http://schemas.microsoft.com/office/drawing/2014/main" id="{BD5DCE2E-5089-B72B-C6B6-4F82F78C8661}"/>
              </a:ext>
            </a:extLst>
          </p:cNvPr>
          <p:cNvSpPr/>
          <p:nvPr/>
        </p:nvSpPr>
        <p:spPr>
          <a:xfrm>
            <a:off x="1238132" y="2822110"/>
            <a:ext cx="6169475" cy="936625"/>
          </a:xfrm>
          <a:custGeom>
            <a:avLst/>
            <a:gdLst/>
            <a:ahLst/>
            <a:cxnLst/>
            <a:rect l="l" t="t" r="r" b="b"/>
            <a:pathLst>
              <a:path w="3888740" h="936625">
                <a:moveTo>
                  <a:pt x="3732403" y="0"/>
                </a:moveTo>
                <a:lnTo>
                  <a:pt x="155955" y="0"/>
                </a:lnTo>
                <a:lnTo>
                  <a:pt x="106671" y="7954"/>
                </a:lnTo>
                <a:lnTo>
                  <a:pt x="63861" y="30106"/>
                </a:lnTo>
                <a:lnTo>
                  <a:pt x="30097" y="63889"/>
                </a:lnTo>
                <a:lnTo>
                  <a:pt x="7953" y="106736"/>
                </a:lnTo>
                <a:lnTo>
                  <a:pt x="0" y="156083"/>
                </a:lnTo>
                <a:lnTo>
                  <a:pt x="0" y="780161"/>
                </a:lnTo>
                <a:lnTo>
                  <a:pt x="7953" y="829445"/>
                </a:lnTo>
                <a:lnTo>
                  <a:pt x="30097" y="872255"/>
                </a:lnTo>
                <a:lnTo>
                  <a:pt x="63861" y="906019"/>
                </a:lnTo>
                <a:lnTo>
                  <a:pt x="106671" y="928163"/>
                </a:lnTo>
                <a:lnTo>
                  <a:pt x="155955" y="936116"/>
                </a:lnTo>
                <a:lnTo>
                  <a:pt x="3732403" y="936116"/>
                </a:lnTo>
                <a:lnTo>
                  <a:pt x="3781700" y="928163"/>
                </a:lnTo>
                <a:lnTo>
                  <a:pt x="3824542" y="906019"/>
                </a:lnTo>
                <a:lnTo>
                  <a:pt x="3858343" y="872255"/>
                </a:lnTo>
                <a:lnTo>
                  <a:pt x="3880519" y="829445"/>
                </a:lnTo>
                <a:lnTo>
                  <a:pt x="3888485" y="780161"/>
                </a:lnTo>
                <a:lnTo>
                  <a:pt x="3888485" y="156083"/>
                </a:lnTo>
                <a:lnTo>
                  <a:pt x="3880519" y="106736"/>
                </a:lnTo>
                <a:lnTo>
                  <a:pt x="3858343" y="63889"/>
                </a:lnTo>
                <a:lnTo>
                  <a:pt x="3824542" y="30106"/>
                </a:lnTo>
                <a:lnTo>
                  <a:pt x="3781700" y="7954"/>
                </a:lnTo>
                <a:lnTo>
                  <a:pt x="3732403" y="0"/>
                </a:lnTo>
                <a:close/>
              </a:path>
            </a:pathLst>
          </a:custGeom>
          <a:ln/>
        </p:spPr>
        <p:style>
          <a:lnRef idx="1">
            <a:schemeClr val="accent1"/>
          </a:lnRef>
          <a:fillRef idx="2">
            <a:schemeClr val="accent1"/>
          </a:fillRef>
          <a:effectRef idx="1">
            <a:schemeClr val="accent1"/>
          </a:effectRef>
          <a:fontRef idx="minor">
            <a:schemeClr val="dk1"/>
          </a:fontRef>
        </p:style>
        <p:txBody>
          <a:bodyPr wrap="square" lIns="0" tIns="0" rIns="0" bIns="0" rtlCol="0" anchor="ctr"/>
          <a:lstStyle/>
          <a:p>
            <a:pPr algn="ctr"/>
            <a:r>
              <a:rPr lang="uz-Cyrl-UZ" sz="2000" dirty="0">
                <a:latin typeface="Times New Roman" panose="02020603050405020304" pitchFamily="18" charset="0"/>
                <a:cs typeface="Times New Roman" panose="02020603050405020304" pitchFamily="18" charset="0"/>
              </a:rPr>
              <a:t>Компания учун қайси жараёнлар энг муҳим ҳисобланади?</a:t>
            </a:r>
          </a:p>
          <a:p>
            <a:pPr algn="ctr"/>
            <a:r>
              <a:rPr lang="uz-Cyrl-UZ" sz="2000" dirty="0">
                <a:latin typeface="Times New Roman" panose="02020603050405020304" pitchFamily="18" charset="0"/>
                <a:cs typeface="Times New Roman" panose="02020603050405020304" pitchFamily="18" charset="0"/>
              </a:rPr>
              <a:t>Улар қандай ташкил этилиши керак?</a:t>
            </a:r>
          </a:p>
        </p:txBody>
      </p:sp>
      <p:sp>
        <p:nvSpPr>
          <p:cNvPr id="6" name="object 16">
            <a:extLst>
              <a:ext uri="{FF2B5EF4-FFF2-40B4-BE49-F238E27FC236}">
                <a16:creationId xmlns:a16="http://schemas.microsoft.com/office/drawing/2014/main" id="{DE1CE444-E538-9D62-CBE8-2C3C06E085E5}"/>
              </a:ext>
            </a:extLst>
          </p:cNvPr>
          <p:cNvSpPr/>
          <p:nvPr/>
        </p:nvSpPr>
        <p:spPr>
          <a:xfrm>
            <a:off x="1238133" y="3944606"/>
            <a:ext cx="6182574" cy="936625"/>
          </a:xfrm>
          <a:custGeom>
            <a:avLst/>
            <a:gdLst/>
            <a:ahLst/>
            <a:cxnLst/>
            <a:rect l="l" t="t" r="r" b="b"/>
            <a:pathLst>
              <a:path w="3888740" h="936625">
                <a:moveTo>
                  <a:pt x="3732403" y="0"/>
                </a:moveTo>
                <a:lnTo>
                  <a:pt x="155955" y="0"/>
                </a:lnTo>
                <a:lnTo>
                  <a:pt x="106671" y="7954"/>
                </a:lnTo>
                <a:lnTo>
                  <a:pt x="63861" y="30106"/>
                </a:lnTo>
                <a:lnTo>
                  <a:pt x="30097" y="63889"/>
                </a:lnTo>
                <a:lnTo>
                  <a:pt x="7953" y="106736"/>
                </a:lnTo>
                <a:lnTo>
                  <a:pt x="0" y="156083"/>
                </a:lnTo>
                <a:lnTo>
                  <a:pt x="0" y="780034"/>
                </a:lnTo>
                <a:lnTo>
                  <a:pt x="7953" y="829380"/>
                </a:lnTo>
                <a:lnTo>
                  <a:pt x="30097" y="872227"/>
                </a:lnTo>
                <a:lnTo>
                  <a:pt x="63861" y="906010"/>
                </a:lnTo>
                <a:lnTo>
                  <a:pt x="106671" y="928162"/>
                </a:lnTo>
                <a:lnTo>
                  <a:pt x="155955" y="936117"/>
                </a:lnTo>
                <a:lnTo>
                  <a:pt x="3732403" y="936117"/>
                </a:lnTo>
                <a:lnTo>
                  <a:pt x="3781700" y="928162"/>
                </a:lnTo>
                <a:lnTo>
                  <a:pt x="3824542" y="906010"/>
                </a:lnTo>
                <a:lnTo>
                  <a:pt x="3858343" y="872227"/>
                </a:lnTo>
                <a:lnTo>
                  <a:pt x="3880519" y="829380"/>
                </a:lnTo>
                <a:lnTo>
                  <a:pt x="3888485" y="780034"/>
                </a:lnTo>
                <a:lnTo>
                  <a:pt x="3888485" y="156083"/>
                </a:lnTo>
                <a:lnTo>
                  <a:pt x="3880519" y="106736"/>
                </a:lnTo>
                <a:lnTo>
                  <a:pt x="3858343" y="63889"/>
                </a:lnTo>
                <a:lnTo>
                  <a:pt x="3824542" y="30106"/>
                </a:lnTo>
                <a:lnTo>
                  <a:pt x="3781700" y="7954"/>
                </a:lnTo>
                <a:lnTo>
                  <a:pt x="3732403" y="0"/>
                </a:lnTo>
                <a:close/>
              </a:path>
            </a:pathLst>
          </a:custGeom>
          <a:ln/>
        </p:spPr>
        <p:style>
          <a:lnRef idx="1">
            <a:schemeClr val="accent1"/>
          </a:lnRef>
          <a:fillRef idx="2">
            <a:schemeClr val="accent1"/>
          </a:fillRef>
          <a:effectRef idx="1">
            <a:schemeClr val="accent1"/>
          </a:effectRef>
          <a:fontRef idx="minor">
            <a:schemeClr val="dk1"/>
          </a:fontRef>
        </p:style>
        <p:txBody>
          <a:bodyPr wrap="square" lIns="0" tIns="0" rIns="0" bIns="0" rtlCol="0" anchor="ctr"/>
          <a:lstStyle/>
          <a:p>
            <a:pPr algn="ctr"/>
            <a:r>
              <a:rPr lang="uz-Cyrl-UZ" sz="2000" dirty="0">
                <a:latin typeface="Times New Roman" panose="02020603050405020304" pitchFamily="18" charset="0"/>
                <a:cs typeface="Times New Roman" panose="02020603050405020304" pitchFamily="18" charset="0"/>
              </a:rPr>
              <a:t>Компаниянинг мақсадли ташкилий тузилмаси қандай бўлиши керак?</a:t>
            </a:r>
          </a:p>
        </p:txBody>
      </p:sp>
      <p:sp>
        <p:nvSpPr>
          <p:cNvPr id="7" name="object 18">
            <a:extLst>
              <a:ext uri="{FF2B5EF4-FFF2-40B4-BE49-F238E27FC236}">
                <a16:creationId xmlns:a16="http://schemas.microsoft.com/office/drawing/2014/main" id="{72F1462F-475E-4AD8-3E7A-AF5BBD61A43E}"/>
              </a:ext>
            </a:extLst>
          </p:cNvPr>
          <p:cNvSpPr/>
          <p:nvPr/>
        </p:nvSpPr>
        <p:spPr>
          <a:xfrm>
            <a:off x="1238134" y="5062861"/>
            <a:ext cx="6182574" cy="936625"/>
          </a:xfrm>
          <a:custGeom>
            <a:avLst/>
            <a:gdLst/>
            <a:ahLst/>
            <a:cxnLst/>
            <a:rect l="l" t="t" r="r" b="b"/>
            <a:pathLst>
              <a:path w="3888740" h="936625">
                <a:moveTo>
                  <a:pt x="3732403" y="0"/>
                </a:moveTo>
                <a:lnTo>
                  <a:pt x="155955" y="0"/>
                </a:lnTo>
                <a:lnTo>
                  <a:pt x="106671" y="7953"/>
                </a:lnTo>
                <a:lnTo>
                  <a:pt x="63861" y="30097"/>
                </a:lnTo>
                <a:lnTo>
                  <a:pt x="30097" y="63861"/>
                </a:lnTo>
                <a:lnTo>
                  <a:pt x="7953" y="106671"/>
                </a:lnTo>
                <a:lnTo>
                  <a:pt x="0" y="155956"/>
                </a:lnTo>
                <a:lnTo>
                  <a:pt x="0" y="780034"/>
                </a:lnTo>
                <a:lnTo>
                  <a:pt x="7953" y="829380"/>
                </a:lnTo>
                <a:lnTo>
                  <a:pt x="30097" y="872227"/>
                </a:lnTo>
                <a:lnTo>
                  <a:pt x="63861" y="906010"/>
                </a:lnTo>
                <a:lnTo>
                  <a:pt x="106671" y="928162"/>
                </a:lnTo>
                <a:lnTo>
                  <a:pt x="155955" y="936117"/>
                </a:lnTo>
                <a:lnTo>
                  <a:pt x="3732403" y="936117"/>
                </a:lnTo>
                <a:lnTo>
                  <a:pt x="3781700" y="928162"/>
                </a:lnTo>
                <a:lnTo>
                  <a:pt x="3824542" y="906010"/>
                </a:lnTo>
                <a:lnTo>
                  <a:pt x="3858343" y="872227"/>
                </a:lnTo>
                <a:lnTo>
                  <a:pt x="3880519" y="829380"/>
                </a:lnTo>
                <a:lnTo>
                  <a:pt x="3888485" y="780034"/>
                </a:lnTo>
                <a:lnTo>
                  <a:pt x="3888485" y="155956"/>
                </a:lnTo>
                <a:lnTo>
                  <a:pt x="3880519" y="106671"/>
                </a:lnTo>
                <a:lnTo>
                  <a:pt x="3858343" y="63861"/>
                </a:lnTo>
                <a:lnTo>
                  <a:pt x="3824542" y="30097"/>
                </a:lnTo>
                <a:lnTo>
                  <a:pt x="3781700" y="7953"/>
                </a:lnTo>
                <a:lnTo>
                  <a:pt x="3732403" y="0"/>
                </a:lnTo>
                <a:close/>
              </a:path>
            </a:pathLst>
          </a:custGeom>
          <a:ln/>
        </p:spPr>
        <p:style>
          <a:lnRef idx="1">
            <a:schemeClr val="accent1"/>
          </a:lnRef>
          <a:fillRef idx="2">
            <a:schemeClr val="accent1"/>
          </a:fillRef>
          <a:effectRef idx="1">
            <a:schemeClr val="accent1"/>
          </a:effectRef>
          <a:fontRef idx="minor">
            <a:schemeClr val="dk1"/>
          </a:fontRef>
        </p:style>
        <p:txBody>
          <a:bodyPr wrap="square" lIns="0" tIns="0" rIns="0" bIns="0" rtlCol="0" anchor="ctr"/>
          <a:lstStyle/>
          <a:p>
            <a:pPr algn="ctr"/>
            <a:r>
              <a:rPr lang="uz-Cyrl-UZ" sz="2000" dirty="0">
                <a:latin typeface="Times New Roman" panose="02020603050405020304" pitchFamily="18" charset="0"/>
                <a:cs typeface="Times New Roman" panose="02020603050405020304" pitchFamily="18" charset="0"/>
              </a:rPr>
              <a:t>Компанияни бошқариш қандай тамойилларга асосланиши керак?</a:t>
            </a:r>
          </a:p>
          <a:p>
            <a:pPr algn="ctr"/>
            <a:r>
              <a:rPr lang="uz-Cyrl-UZ" sz="2000" dirty="0">
                <a:latin typeface="Times New Roman" panose="02020603050405020304" pitchFamily="18" charset="0"/>
                <a:cs typeface="Times New Roman" panose="02020603050405020304" pitchFamily="18" charset="0"/>
              </a:rPr>
              <a:t>Биз учун қандай тушунчалар муҳим?</a:t>
            </a:r>
          </a:p>
        </p:txBody>
      </p:sp>
      <p:sp>
        <p:nvSpPr>
          <p:cNvPr id="8" name="Заголовок 1">
            <a:extLst>
              <a:ext uri="{FF2B5EF4-FFF2-40B4-BE49-F238E27FC236}">
                <a16:creationId xmlns:a16="http://schemas.microsoft.com/office/drawing/2014/main" id="{166DC041-011F-67D4-EC87-DD8B2F42C4E5}"/>
              </a:ext>
            </a:extLst>
          </p:cNvPr>
          <p:cNvSpPr txBox="1">
            <a:spLocks/>
          </p:cNvSpPr>
          <p:nvPr/>
        </p:nvSpPr>
        <p:spPr>
          <a:xfrm>
            <a:off x="574580" y="291788"/>
            <a:ext cx="11037198" cy="738920"/>
          </a:xfrm>
          <a:prstGeom prst="rect">
            <a:avLst/>
          </a:prstGeom>
          <a:solidFill>
            <a:schemeClr val="bg1">
              <a:lumMod val="75000"/>
            </a:schemeClr>
          </a:solidFill>
          <a:effectLst>
            <a:outerShdw blurRad="50800" dist="38100" dir="2700000" algn="tl" rotWithShape="0">
              <a:prstClr val="black">
                <a:alpha val="40000"/>
              </a:prstClr>
            </a:outerShdw>
          </a:effectLst>
          <a:scene3d>
            <a:camera prst="orthographicFront"/>
            <a:lightRig rig="threePt" dir="t"/>
          </a:scene3d>
          <a:sp3d>
            <a:bevelT/>
          </a:sp3d>
        </p:spPr>
        <p:txBody>
          <a:bodyPr vert="horz" lIns="0" tIns="0" rIns="0" bIns="0" rtlCol="0" anchor="ctr">
            <a:normAutofit/>
          </a:bodyPr>
          <a:lstStyle>
            <a:lvl1pPr algn="l" defTabSz="914400" rtl="0" eaLnBrk="1" latinLnBrk="0" hangingPunct="1">
              <a:lnSpc>
                <a:spcPct val="90000"/>
              </a:lnSpc>
              <a:spcBef>
                <a:spcPct val="0"/>
              </a:spcBef>
              <a:buNone/>
              <a:defRPr sz="2000" b="1" i="0" kern="1200">
                <a:solidFill>
                  <a:srgbClr val="800000"/>
                </a:solidFill>
                <a:latin typeface="Arial"/>
                <a:ea typeface="+mj-ea"/>
                <a:cs typeface="Arial"/>
              </a:defRPr>
            </a:lvl1pPr>
          </a:lstStyle>
          <a:p>
            <a:pPr algn="ctr"/>
            <a:r>
              <a:rPr lang="ru-RU" sz="3200" dirty="0">
                <a:solidFill>
                  <a:srgbClr val="0B375A"/>
                </a:solidFill>
                <a:latin typeface="Times New Roman" panose="02020603050405020304" pitchFamily="18" charset="0"/>
                <a:cs typeface="Times New Roman" panose="02020603050405020304" pitchFamily="18" charset="0"/>
              </a:rPr>
              <a:t>ТАШКИЛИЙ ҚАРАШНИ ИШЛАБ ЧИҚИШ</a:t>
            </a:r>
          </a:p>
        </p:txBody>
      </p:sp>
    </p:spTree>
    <p:extLst>
      <p:ext uri="{BB962C8B-B14F-4D97-AF65-F5344CB8AC3E}">
        <p14:creationId xmlns:p14="http://schemas.microsoft.com/office/powerpoint/2010/main" val="11442992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1000"/>
                                        <p:tgtEl>
                                          <p:spTgt spid="3"/>
                                        </p:tgtEl>
                                      </p:cBhvr>
                                    </p:animEffect>
                                    <p:anim calcmode="lin" valueType="num">
                                      <p:cBhvr>
                                        <p:cTn id="12" dur="1000" fill="hold"/>
                                        <p:tgtEl>
                                          <p:spTgt spid="3"/>
                                        </p:tgtEl>
                                        <p:attrNameLst>
                                          <p:attrName>ppt_x</p:attrName>
                                        </p:attrNameLst>
                                      </p:cBhvr>
                                      <p:tavLst>
                                        <p:tav tm="0">
                                          <p:val>
                                            <p:strVal val="#ppt_x"/>
                                          </p:val>
                                        </p:tav>
                                        <p:tav tm="100000">
                                          <p:val>
                                            <p:strVal val="#ppt_x"/>
                                          </p:val>
                                        </p:tav>
                                      </p:tavLst>
                                    </p:anim>
                                    <p:anim calcmode="lin" valueType="num">
                                      <p:cBhvr>
                                        <p:cTn id="13"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1000"/>
                                        <p:tgtEl>
                                          <p:spTgt spid="4"/>
                                        </p:tgtEl>
                                      </p:cBhvr>
                                    </p:animEffect>
                                    <p:anim calcmode="lin" valueType="num">
                                      <p:cBhvr>
                                        <p:cTn id="19" dur="1000" fill="hold"/>
                                        <p:tgtEl>
                                          <p:spTgt spid="4"/>
                                        </p:tgtEl>
                                        <p:attrNameLst>
                                          <p:attrName>ppt_x</p:attrName>
                                        </p:attrNameLst>
                                      </p:cBhvr>
                                      <p:tavLst>
                                        <p:tav tm="0">
                                          <p:val>
                                            <p:strVal val="#ppt_x"/>
                                          </p:val>
                                        </p:tav>
                                        <p:tav tm="100000">
                                          <p:val>
                                            <p:strVal val="#ppt_x"/>
                                          </p:val>
                                        </p:tav>
                                      </p:tavLst>
                                    </p:anim>
                                    <p:anim calcmode="lin" valueType="num">
                                      <p:cBhvr>
                                        <p:cTn id="20"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
                                          </p:val>
                                        </p:tav>
                                        <p:tav tm="100000">
                                          <p:val>
                                            <p:strVal val="#ppt_x"/>
                                          </p:val>
                                        </p:tav>
                                      </p:tavLst>
                                    </p:anim>
                                    <p:anim calcmode="lin" valueType="num">
                                      <p:cBhvr>
                                        <p:cTn id="27"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1000"/>
                                        <p:tgtEl>
                                          <p:spTgt spid="6"/>
                                        </p:tgtEl>
                                      </p:cBhvr>
                                    </p:animEffect>
                                    <p:anim calcmode="lin" valueType="num">
                                      <p:cBhvr>
                                        <p:cTn id="33" dur="1000" fill="hold"/>
                                        <p:tgtEl>
                                          <p:spTgt spid="6"/>
                                        </p:tgtEl>
                                        <p:attrNameLst>
                                          <p:attrName>ppt_x</p:attrName>
                                        </p:attrNameLst>
                                      </p:cBhvr>
                                      <p:tavLst>
                                        <p:tav tm="0">
                                          <p:val>
                                            <p:strVal val="#ppt_x"/>
                                          </p:val>
                                        </p:tav>
                                        <p:tav tm="100000">
                                          <p:val>
                                            <p:strVal val="#ppt_x"/>
                                          </p:val>
                                        </p:tav>
                                      </p:tavLst>
                                    </p:anim>
                                    <p:anim calcmode="lin" valueType="num">
                                      <p:cBhvr>
                                        <p:cTn id="34" dur="1000" fill="hold"/>
                                        <p:tgtEl>
                                          <p:spTgt spid="6"/>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fade">
                                      <p:cBhvr>
                                        <p:cTn id="37" dur="1000"/>
                                        <p:tgtEl>
                                          <p:spTgt spid="7"/>
                                        </p:tgtEl>
                                      </p:cBhvr>
                                    </p:animEffect>
                                    <p:anim calcmode="lin" valueType="num">
                                      <p:cBhvr>
                                        <p:cTn id="38" dur="1000" fill="hold"/>
                                        <p:tgtEl>
                                          <p:spTgt spid="7"/>
                                        </p:tgtEl>
                                        <p:attrNameLst>
                                          <p:attrName>ppt_x</p:attrName>
                                        </p:attrNameLst>
                                      </p:cBhvr>
                                      <p:tavLst>
                                        <p:tav tm="0">
                                          <p:val>
                                            <p:strVal val="#ppt_x"/>
                                          </p:val>
                                        </p:tav>
                                        <p:tav tm="100000">
                                          <p:val>
                                            <p:strVal val="#ppt_x"/>
                                          </p:val>
                                        </p:tav>
                                      </p:tavLst>
                                    </p:anim>
                                    <p:anim calcmode="lin" valueType="num">
                                      <p:cBhvr>
                                        <p:cTn id="3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6">
            <a:extLst>
              <a:ext uri="{FF2B5EF4-FFF2-40B4-BE49-F238E27FC236}">
                <a16:creationId xmlns:a16="http://schemas.microsoft.com/office/drawing/2014/main" id="{38F8FF26-72BC-A542-73BD-ABC8D33C4C65}"/>
              </a:ext>
            </a:extLst>
          </p:cNvPr>
          <p:cNvSpPr/>
          <p:nvPr/>
        </p:nvSpPr>
        <p:spPr>
          <a:xfrm>
            <a:off x="3568317" y="1153964"/>
            <a:ext cx="8090282" cy="720090"/>
          </a:xfrm>
          <a:custGeom>
            <a:avLst/>
            <a:gdLst/>
            <a:ahLst/>
            <a:cxnLst/>
            <a:rect l="l" t="t" r="r" b="b"/>
            <a:pathLst>
              <a:path w="4104640" h="720089">
                <a:moveTo>
                  <a:pt x="3984497" y="0"/>
                </a:moveTo>
                <a:lnTo>
                  <a:pt x="120014" y="0"/>
                </a:lnTo>
                <a:lnTo>
                  <a:pt x="73294" y="9429"/>
                </a:lnTo>
                <a:lnTo>
                  <a:pt x="35147" y="35147"/>
                </a:lnTo>
                <a:lnTo>
                  <a:pt x="9429" y="73294"/>
                </a:lnTo>
                <a:lnTo>
                  <a:pt x="0" y="120014"/>
                </a:lnTo>
                <a:lnTo>
                  <a:pt x="0" y="600075"/>
                </a:lnTo>
                <a:lnTo>
                  <a:pt x="9429" y="646795"/>
                </a:lnTo>
                <a:lnTo>
                  <a:pt x="35147" y="684942"/>
                </a:lnTo>
                <a:lnTo>
                  <a:pt x="73294" y="710660"/>
                </a:lnTo>
                <a:lnTo>
                  <a:pt x="120014" y="720089"/>
                </a:lnTo>
                <a:lnTo>
                  <a:pt x="3984497" y="720089"/>
                </a:lnTo>
                <a:lnTo>
                  <a:pt x="4031164" y="710660"/>
                </a:lnTo>
                <a:lnTo>
                  <a:pt x="4069318" y="684942"/>
                </a:lnTo>
                <a:lnTo>
                  <a:pt x="4095065" y="646795"/>
                </a:lnTo>
                <a:lnTo>
                  <a:pt x="4104513" y="600075"/>
                </a:lnTo>
                <a:lnTo>
                  <a:pt x="4104513" y="120014"/>
                </a:lnTo>
                <a:lnTo>
                  <a:pt x="4095065" y="73294"/>
                </a:lnTo>
                <a:lnTo>
                  <a:pt x="4069318" y="35147"/>
                </a:lnTo>
                <a:lnTo>
                  <a:pt x="4031164" y="9429"/>
                </a:lnTo>
                <a:lnTo>
                  <a:pt x="3984497" y="0"/>
                </a:lnTo>
                <a:close/>
              </a:path>
            </a:pathLst>
          </a:custGeom>
        </p:spPr>
        <p:style>
          <a:lnRef idx="2">
            <a:schemeClr val="accent5"/>
          </a:lnRef>
          <a:fillRef idx="1">
            <a:schemeClr val="lt1"/>
          </a:fillRef>
          <a:effectRef idx="0">
            <a:schemeClr val="accent5"/>
          </a:effectRef>
          <a:fontRef idx="minor">
            <a:schemeClr val="dk1"/>
          </a:fontRef>
        </p:style>
        <p:txBody>
          <a:bodyPr wrap="square" lIns="0" tIns="0" rIns="0" bIns="0" rtlCol="0" anchor="ctr"/>
          <a:lstStyle/>
          <a:p>
            <a:pPr algn="ctr"/>
            <a:r>
              <a:rPr lang="uz-Cyrl-UZ" sz="2400" dirty="0">
                <a:latin typeface="Times New Roman" panose="02020603050405020304" pitchFamily="18" charset="0"/>
                <a:cs typeface="Times New Roman" panose="02020603050405020304" pitchFamily="18" charset="0"/>
              </a:rPr>
              <a:t>Стратегия белгиланган муаммоларни ҳал қиладими?</a:t>
            </a:r>
          </a:p>
        </p:txBody>
      </p:sp>
      <p:sp>
        <p:nvSpPr>
          <p:cNvPr id="3" name="object 18">
            <a:extLst>
              <a:ext uri="{FF2B5EF4-FFF2-40B4-BE49-F238E27FC236}">
                <a16:creationId xmlns:a16="http://schemas.microsoft.com/office/drawing/2014/main" id="{D7DCBADE-390D-5B9D-6CF8-8F074874B8F9}"/>
              </a:ext>
            </a:extLst>
          </p:cNvPr>
          <p:cNvSpPr/>
          <p:nvPr/>
        </p:nvSpPr>
        <p:spPr>
          <a:xfrm>
            <a:off x="533401" y="1359720"/>
            <a:ext cx="2759811" cy="2228616"/>
          </a:xfrm>
          <a:custGeom>
            <a:avLst/>
            <a:gdLst/>
            <a:ahLst/>
            <a:cxnLst/>
            <a:rect l="l" t="t" r="r" b="b"/>
            <a:pathLst>
              <a:path w="2160270" h="1296670">
                <a:moveTo>
                  <a:pt x="1944242" y="0"/>
                </a:moveTo>
                <a:lnTo>
                  <a:pt x="216026" y="0"/>
                </a:lnTo>
                <a:lnTo>
                  <a:pt x="166511" y="5701"/>
                </a:lnTo>
                <a:lnTo>
                  <a:pt x="121048" y="21944"/>
                </a:lnTo>
                <a:lnTo>
                  <a:pt x="80936" y="47436"/>
                </a:lnTo>
                <a:lnTo>
                  <a:pt x="47476" y="80883"/>
                </a:lnTo>
                <a:lnTo>
                  <a:pt x="21966" y="120992"/>
                </a:lnTo>
                <a:lnTo>
                  <a:pt x="5708" y="166471"/>
                </a:lnTo>
                <a:lnTo>
                  <a:pt x="0" y="216026"/>
                </a:lnTo>
                <a:lnTo>
                  <a:pt x="0" y="1080084"/>
                </a:lnTo>
                <a:lnTo>
                  <a:pt x="5708" y="1129620"/>
                </a:lnTo>
                <a:lnTo>
                  <a:pt x="21966" y="1175093"/>
                </a:lnTo>
                <a:lnTo>
                  <a:pt x="47476" y="1215206"/>
                </a:lnTo>
                <a:lnTo>
                  <a:pt x="80936" y="1248662"/>
                </a:lnTo>
                <a:lnTo>
                  <a:pt x="121048" y="1274165"/>
                </a:lnTo>
                <a:lnTo>
                  <a:pt x="166511" y="1290418"/>
                </a:lnTo>
                <a:lnTo>
                  <a:pt x="216026" y="1296123"/>
                </a:lnTo>
                <a:lnTo>
                  <a:pt x="1944242" y="1296123"/>
                </a:lnTo>
                <a:lnTo>
                  <a:pt x="1993798" y="1290418"/>
                </a:lnTo>
                <a:lnTo>
                  <a:pt x="2039277" y="1274165"/>
                </a:lnTo>
                <a:lnTo>
                  <a:pt x="2079386" y="1248662"/>
                </a:lnTo>
                <a:lnTo>
                  <a:pt x="2112833" y="1215206"/>
                </a:lnTo>
                <a:lnTo>
                  <a:pt x="2138325" y="1175093"/>
                </a:lnTo>
                <a:lnTo>
                  <a:pt x="2154568" y="1129620"/>
                </a:lnTo>
                <a:lnTo>
                  <a:pt x="2160270" y="1080084"/>
                </a:lnTo>
                <a:lnTo>
                  <a:pt x="2160270" y="216026"/>
                </a:lnTo>
                <a:lnTo>
                  <a:pt x="2154568" y="166471"/>
                </a:lnTo>
                <a:lnTo>
                  <a:pt x="2138325" y="120992"/>
                </a:lnTo>
                <a:lnTo>
                  <a:pt x="2112833" y="80883"/>
                </a:lnTo>
                <a:lnTo>
                  <a:pt x="2079386" y="47436"/>
                </a:lnTo>
                <a:lnTo>
                  <a:pt x="2039277" y="21944"/>
                </a:lnTo>
                <a:lnTo>
                  <a:pt x="1993798" y="5701"/>
                </a:lnTo>
                <a:lnTo>
                  <a:pt x="1944242" y="0"/>
                </a:lnTo>
                <a:close/>
              </a:path>
            </a:pathLst>
          </a:custGeom>
        </p:spPr>
        <p:style>
          <a:lnRef idx="2">
            <a:schemeClr val="dk1"/>
          </a:lnRef>
          <a:fillRef idx="1">
            <a:schemeClr val="lt1"/>
          </a:fillRef>
          <a:effectRef idx="0">
            <a:schemeClr val="dk1"/>
          </a:effectRef>
          <a:fontRef idx="minor">
            <a:schemeClr val="dk1"/>
          </a:fontRef>
        </p:style>
        <p:txBody>
          <a:bodyPr wrap="square" lIns="0" tIns="0" rIns="0" bIns="0" rtlCol="0" anchor="ctr"/>
          <a:lstStyle/>
          <a:p>
            <a:pPr algn="ctr"/>
            <a:r>
              <a:rPr lang="uz-Cyrl-UZ" sz="2800" b="1" dirty="0">
                <a:latin typeface="Times New Roman" panose="02020603050405020304" pitchFamily="18" charset="0"/>
                <a:cs typeface="Times New Roman" panose="02020603050405020304" pitchFamily="18" charset="0"/>
              </a:rPr>
              <a:t>БИЗДА ТЎҒРИ СТРАТЕГИЯ БОРМИ?</a:t>
            </a:r>
          </a:p>
        </p:txBody>
      </p:sp>
      <p:sp>
        <p:nvSpPr>
          <p:cNvPr id="4" name="Заголовок 1">
            <a:extLst>
              <a:ext uri="{FF2B5EF4-FFF2-40B4-BE49-F238E27FC236}">
                <a16:creationId xmlns:a16="http://schemas.microsoft.com/office/drawing/2014/main" id="{63FC561E-8EF0-09BA-35F9-2EC406A81B33}"/>
              </a:ext>
            </a:extLst>
          </p:cNvPr>
          <p:cNvSpPr txBox="1">
            <a:spLocks/>
          </p:cNvSpPr>
          <p:nvPr/>
        </p:nvSpPr>
        <p:spPr>
          <a:xfrm>
            <a:off x="533401" y="219185"/>
            <a:ext cx="11129527" cy="651295"/>
          </a:xfrm>
          <a:prstGeom prst="rect">
            <a:avLst/>
          </a:prstGeom>
          <a:solidFill>
            <a:schemeClr val="bg1">
              <a:lumMod val="75000"/>
            </a:schemeClr>
          </a:solidFill>
          <a:effectLst>
            <a:outerShdw blurRad="50800" dist="38100" dir="2700000" algn="tl" rotWithShape="0">
              <a:prstClr val="black">
                <a:alpha val="40000"/>
              </a:prstClr>
            </a:outerShdw>
          </a:effectLst>
          <a:scene3d>
            <a:camera prst="orthographicFront"/>
            <a:lightRig rig="threePt" dir="t"/>
          </a:scene3d>
          <a:sp3d>
            <a:bevelT/>
          </a:sp3d>
        </p:spPr>
        <p:txBody>
          <a:bodyPr vert="horz" lIns="0" tIns="0" rIns="0" bIns="0" rtlCol="0" anchor="ctr">
            <a:normAutofit/>
          </a:bodyPr>
          <a:lstStyle>
            <a:lvl1pPr algn="l" defTabSz="914400" rtl="0" eaLnBrk="1" latinLnBrk="0" hangingPunct="1">
              <a:lnSpc>
                <a:spcPct val="90000"/>
              </a:lnSpc>
              <a:spcBef>
                <a:spcPct val="0"/>
              </a:spcBef>
              <a:buNone/>
              <a:defRPr sz="2000" b="1" i="0" kern="1200">
                <a:solidFill>
                  <a:srgbClr val="800000"/>
                </a:solidFill>
                <a:latin typeface="Arial"/>
                <a:ea typeface="+mj-ea"/>
                <a:cs typeface="Arial"/>
              </a:defRPr>
            </a:lvl1pPr>
          </a:lstStyle>
          <a:p>
            <a:pPr algn="ctr"/>
            <a:r>
              <a:rPr lang="ru-RU" sz="2800" dirty="0">
                <a:solidFill>
                  <a:srgbClr val="0B375A"/>
                </a:solidFill>
                <a:latin typeface="Times New Roman" panose="02020603050405020304" pitchFamily="18" charset="0"/>
                <a:cs typeface="Times New Roman" panose="02020603050405020304" pitchFamily="18" charset="0"/>
              </a:rPr>
              <a:t>СТРАТЕГИЯНИ ҚАНДАЙ БАҲОЛАШ МУМКИН?</a:t>
            </a:r>
          </a:p>
        </p:txBody>
      </p:sp>
      <p:sp>
        <p:nvSpPr>
          <p:cNvPr id="5" name="object 6">
            <a:extLst>
              <a:ext uri="{FF2B5EF4-FFF2-40B4-BE49-F238E27FC236}">
                <a16:creationId xmlns:a16="http://schemas.microsoft.com/office/drawing/2014/main" id="{E90F6BEE-2517-15A8-AC65-25CC9619202A}"/>
              </a:ext>
            </a:extLst>
          </p:cNvPr>
          <p:cNvSpPr/>
          <p:nvPr/>
        </p:nvSpPr>
        <p:spPr>
          <a:xfrm>
            <a:off x="3568317" y="2011105"/>
            <a:ext cx="8090282" cy="720090"/>
          </a:xfrm>
          <a:custGeom>
            <a:avLst/>
            <a:gdLst/>
            <a:ahLst/>
            <a:cxnLst/>
            <a:rect l="l" t="t" r="r" b="b"/>
            <a:pathLst>
              <a:path w="4104640" h="720089">
                <a:moveTo>
                  <a:pt x="3984497" y="0"/>
                </a:moveTo>
                <a:lnTo>
                  <a:pt x="120014" y="0"/>
                </a:lnTo>
                <a:lnTo>
                  <a:pt x="73294" y="9429"/>
                </a:lnTo>
                <a:lnTo>
                  <a:pt x="35147" y="35147"/>
                </a:lnTo>
                <a:lnTo>
                  <a:pt x="9429" y="73294"/>
                </a:lnTo>
                <a:lnTo>
                  <a:pt x="0" y="120014"/>
                </a:lnTo>
                <a:lnTo>
                  <a:pt x="0" y="600075"/>
                </a:lnTo>
                <a:lnTo>
                  <a:pt x="9429" y="646795"/>
                </a:lnTo>
                <a:lnTo>
                  <a:pt x="35147" y="684942"/>
                </a:lnTo>
                <a:lnTo>
                  <a:pt x="73294" y="710660"/>
                </a:lnTo>
                <a:lnTo>
                  <a:pt x="120014" y="720089"/>
                </a:lnTo>
                <a:lnTo>
                  <a:pt x="3984497" y="720089"/>
                </a:lnTo>
                <a:lnTo>
                  <a:pt x="4031164" y="710660"/>
                </a:lnTo>
                <a:lnTo>
                  <a:pt x="4069318" y="684942"/>
                </a:lnTo>
                <a:lnTo>
                  <a:pt x="4095065" y="646795"/>
                </a:lnTo>
                <a:lnTo>
                  <a:pt x="4104513" y="600075"/>
                </a:lnTo>
                <a:lnTo>
                  <a:pt x="4104513" y="120014"/>
                </a:lnTo>
                <a:lnTo>
                  <a:pt x="4095065" y="73294"/>
                </a:lnTo>
                <a:lnTo>
                  <a:pt x="4069318" y="35147"/>
                </a:lnTo>
                <a:lnTo>
                  <a:pt x="4031164" y="9429"/>
                </a:lnTo>
                <a:lnTo>
                  <a:pt x="3984497" y="0"/>
                </a:lnTo>
                <a:close/>
              </a:path>
            </a:pathLst>
          </a:custGeom>
        </p:spPr>
        <p:style>
          <a:lnRef idx="2">
            <a:schemeClr val="accent5"/>
          </a:lnRef>
          <a:fillRef idx="1">
            <a:schemeClr val="lt1"/>
          </a:fillRef>
          <a:effectRef idx="0">
            <a:schemeClr val="accent5"/>
          </a:effectRef>
          <a:fontRef idx="minor">
            <a:schemeClr val="dk1"/>
          </a:fontRef>
        </p:style>
        <p:txBody>
          <a:bodyPr wrap="square" lIns="0" tIns="0" rIns="0" bIns="0" rtlCol="0" anchor="ctr"/>
          <a:lstStyle/>
          <a:p>
            <a:pPr algn="ctr"/>
            <a:r>
              <a:rPr lang="uz-Cyrl-UZ" sz="2400" dirty="0">
                <a:latin typeface="Times New Roman" panose="02020603050405020304" pitchFamily="18" charset="0"/>
                <a:cs typeface="Times New Roman" panose="02020603050405020304" pitchFamily="18" charset="0"/>
              </a:rPr>
              <a:t>Бизнинг компаниямиз нима бўлишини тушунамизми?</a:t>
            </a:r>
          </a:p>
        </p:txBody>
      </p:sp>
      <p:sp>
        <p:nvSpPr>
          <p:cNvPr id="6" name="object 6">
            <a:extLst>
              <a:ext uri="{FF2B5EF4-FFF2-40B4-BE49-F238E27FC236}">
                <a16:creationId xmlns:a16="http://schemas.microsoft.com/office/drawing/2014/main" id="{B11F59B1-6827-C891-07B5-42DA50ED2061}"/>
              </a:ext>
            </a:extLst>
          </p:cNvPr>
          <p:cNvSpPr/>
          <p:nvPr/>
        </p:nvSpPr>
        <p:spPr>
          <a:xfrm>
            <a:off x="3568317" y="2868246"/>
            <a:ext cx="8090282" cy="720090"/>
          </a:xfrm>
          <a:custGeom>
            <a:avLst/>
            <a:gdLst/>
            <a:ahLst/>
            <a:cxnLst/>
            <a:rect l="l" t="t" r="r" b="b"/>
            <a:pathLst>
              <a:path w="4104640" h="720089">
                <a:moveTo>
                  <a:pt x="3984497" y="0"/>
                </a:moveTo>
                <a:lnTo>
                  <a:pt x="120014" y="0"/>
                </a:lnTo>
                <a:lnTo>
                  <a:pt x="73294" y="9429"/>
                </a:lnTo>
                <a:lnTo>
                  <a:pt x="35147" y="35147"/>
                </a:lnTo>
                <a:lnTo>
                  <a:pt x="9429" y="73294"/>
                </a:lnTo>
                <a:lnTo>
                  <a:pt x="0" y="120014"/>
                </a:lnTo>
                <a:lnTo>
                  <a:pt x="0" y="600075"/>
                </a:lnTo>
                <a:lnTo>
                  <a:pt x="9429" y="646795"/>
                </a:lnTo>
                <a:lnTo>
                  <a:pt x="35147" y="684942"/>
                </a:lnTo>
                <a:lnTo>
                  <a:pt x="73294" y="710660"/>
                </a:lnTo>
                <a:lnTo>
                  <a:pt x="120014" y="720089"/>
                </a:lnTo>
                <a:lnTo>
                  <a:pt x="3984497" y="720089"/>
                </a:lnTo>
                <a:lnTo>
                  <a:pt x="4031164" y="710660"/>
                </a:lnTo>
                <a:lnTo>
                  <a:pt x="4069318" y="684942"/>
                </a:lnTo>
                <a:lnTo>
                  <a:pt x="4095065" y="646795"/>
                </a:lnTo>
                <a:lnTo>
                  <a:pt x="4104513" y="600075"/>
                </a:lnTo>
                <a:lnTo>
                  <a:pt x="4104513" y="120014"/>
                </a:lnTo>
                <a:lnTo>
                  <a:pt x="4095065" y="73294"/>
                </a:lnTo>
                <a:lnTo>
                  <a:pt x="4069318" y="35147"/>
                </a:lnTo>
                <a:lnTo>
                  <a:pt x="4031164" y="9429"/>
                </a:lnTo>
                <a:lnTo>
                  <a:pt x="3984497" y="0"/>
                </a:lnTo>
                <a:close/>
              </a:path>
            </a:pathLst>
          </a:custGeom>
        </p:spPr>
        <p:style>
          <a:lnRef idx="2">
            <a:schemeClr val="accent5"/>
          </a:lnRef>
          <a:fillRef idx="1">
            <a:schemeClr val="lt1"/>
          </a:fillRef>
          <a:effectRef idx="0">
            <a:schemeClr val="accent5"/>
          </a:effectRef>
          <a:fontRef idx="minor">
            <a:schemeClr val="dk1"/>
          </a:fontRef>
        </p:style>
        <p:txBody>
          <a:bodyPr wrap="square" lIns="0" tIns="0" rIns="0" bIns="0" rtlCol="0" anchor="ctr"/>
          <a:lstStyle/>
          <a:p>
            <a:pPr algn="ctr"/>
            <a:r>
              <a:rPr lang="uz-Cyrl-UZ" sz="2400" dirty="0">
                <a:latin typeface="Times New Roman" panose="02020603050405020304" pitchFamily="18" charset="0"/>
                <a:cs typeface="Times New Roman" panose="02020603050405020304" pitchFamily="18" charset="0"/>
              </a:rPr>
              <a:t>Стратегия янги сифатга ўтишни, ютуқни таъминлайдими?</a:t>
            </a:r>
          </a:p>
        </p:txBody>
      </p:sp>
      <p:sp>
        <p:nvSpPr>
          <p:cNvPr id="7" name="object 6">
            <a:extLst>
              <a:ext uri="{FF2B5EF4-FFF2-40B4-BE49-F238E27FC236}">
                <a16:creationId xmlns:a16="http://schemas.microsoft.com/office/drawing/2014/main" id="{C0A77BC3-AC91-F1F4-18C0-3FC94863BB73}"/>
              </a:ext>
            </a:extLst>
          </p:cNvPr>
          <p:cNvSpPr/>
          <p:nvPr/>
        </p:nvSpPr>
        <p:spPr>
          <a:xfrm>
            <a:off x="526180" y="3725387"/>
            <a:ext cx="8090282" cy="823168"/>
          </a:xfrm>
          <a:custGeom>
            <a:avLst/>
            <a:gdLst/>
            <a:ahLst/>
            <a:cxnLst/>
            <a:rect l="l" t="t" r="r" b="b"/>
            <a:pathLst>
              <a:path w="4104640" h="720089">
                <a:moveTo>
                  <a:pt x="3984497" y="0"/>
                </a:moveTo>
                <a:lnTo>
                  <a:pt x="120014" y="0"/>
                </a:lnTo>
                <a:lnTo>
                  <a:pt x="73294" y="9429"/>
                </a:lnTo>
                <a:lnTo>
                  <a:pt x="35147" y="35147"/>
                </a:lnTo>
                <a:lnTo>
                  <a:pt x="9429" y="73294"/>
                </a:lnTo>
                <a:lnTo>
                  <a:pt x="0" y="120014"/>
                </a:lnTo>
                <a:lnTo>
                  <a:pt x="0" y="600075"/>
                </a:lnTo>
                <a:lnTo>
                  <a:pt x="9429" y="646795"/>
                </a:lnTo>
                <a:lnTo>
                  <a:pt x="35147" y="684942"/>
                </a:lnTo>
                <a:lnTo>
                  <a:pt x="73294" y="710660"/>
                </a:lnTo>
                <a:lnTo>
                  <a:pt x="120014" y="720089"/>
                </a:lnTo>
                <a:lnTo>
                  <a:pt x="3984497" y="720089"/>
                </a:lnTo>
                <a:lnTo>
                  <a:pt x="4031164" y="710660"/>
                </a:lnTo>
                <a:lnTo>
                  <a:pt x="4069318" y="684942"/>
                </a:lnTo>
                <a:lnTo>
                  <a:pt x="4095065" y="646795"/>
                </a:lnTo>
                <a:lnTo>
                  <a:pt x="4104513" y="600075"/>
                </a:lnTo>
                <a:lnTo>
                  <a:pt x="4104513" y="120014"/>
                </a:lnTo>
                <a:lnTo>
                  <a:pt x="4095065" y="73294"/>
                </a:lnTo>
                <a:lnTo>
                  <a:pt x="4069318" y="35147"/>
                </a:lnTo>
                <a:lnTo>
                  <a:pt x="4031164" y="9429"/>
                </a:lnTo>
                <a:lnTo>
                  <a:pt x="3984497" y="0"/>
                </a:lnTo>
                <a:close/>
              </a:path>
            </a:pathLst>
          </a:custGeom>
        </p:spPr>
        <p:style>
          <a:lnRef idx="2">
            <a:schemeClr val="accent5"/>
          </a:lnRef>
          <a:fillRef idx="1">
            <a:schemeClr val="lt1"/>
          </a:fillRef>
          <a:effectRef idx="0">
            <a:schemeClr val="accent5"/>
          </a:effectRef>
          <a:fontRef idx="minor">
            <a:schemeClr val="dk1"/>
          </a:fontRef>
        </p:style>
        <p:txBody>
          <a:bodyPr wrap="square" lIns="0" tIns="0" rIns="0" bIns="0" rtlCol="0" anchor="ctr"/>
          <a:lstStyle/>
          <a:p>
            <a:pPr algn="ctr"/>
            <a:r>
              <a:rPr lang="uz-Cyrl-UZ" sz="2400" dirty="0">
                <a:latin typeface="Times New Roman" panose="02020603050405020304" pitchFamily="18" charset="0"/>
                <a:cs typeface="Times New Roman" panose="02020603050405020304" pitchFamily="18" charset="0"/>
              </a:rPr>
              <a:t>Бозорда компаниянинг ҳимояланган рақобатбардош позицияси яратилганми?</a:t>
            </a:r>
          </a:p>
        </p:txBody>
      </p:sp>
      <p:sp>
        <p:nvSpPr>
          <p:cNvPr id="8" name="object 6">
            <a:extLst>
              <a:ext uri="{FF2B5EF4-FFF2-40B4-BE49-F238E27FC236}">
                <a16:creationId xmlns:a16="http://schemas.microsoft.com/office/drawing/2014/main" id="{E889C6F9-21DB-D2C9-6227-89C5ACB1AE58}"/>
              </a:ext>
            </a:extLst>
          </p:cNvPr>
          <p:cNvSpPr/>
          <p:nvPr/>
        </p:nvSpPr>
        <p:spPr>
          <a:xfrm>
            <a:off x="533401" y="4685606"/>
            <a:ext cx="8083061" cy="720090"/>
          </a:xfrm>
          <a:custGeom>
            <a:avLst/>
            <a:gdLst/>
            <a:ahLst/>
            <a:cxnLst/>
            <a:rect l="l" t="t" r="r" b="b"/>
            <a:pathLst>
              <a:path w="4104640" h="720089">
                <a:moveTo>
                  <a:pt x="3984497" y="0"/>
                </a:moveTo>
                <a:lnTo>
                  <a:pt x="120014" y="0"/>
                </a:lnTo>
                <a:lnTo>
                  <a:pt x="73294" y="9429"/>
                </a:lnTo>
                <a:lnTo>
                  <a:pt x="35147" y="35147"/>
                </a:lnTo>
                <a:lnTo>
                  <a:pt x="9429" y="73294"/>
                </a:lnTo>
                <a:lnTo>
                  <a:pt x="0" y="120014"/>
                </a:lnTo>
                <a:lnTo>
                  <a:pt x="0" y="600075"/>
                </a:lnTo>
                <a:lnTo>
                  <a:pt x="9429" y="646795"/>
                </a:lnTo>
                <a:lnTo>
                  <a:pt x="35147" y="684942"/>
                </a:lnTo>
                <a:lnTo>
                  <a:pt x="73294" y="710660"/>
                </a:lnTo>
                <a:lnTo>
                  <a:pt x="120014" y="720089"/>
                </a:lnTo>
                <a:lnTo>
                  <a:pt x="3984497" y="720089"/>
                </a:lnTo>
                <a:lnTo>
                  <a:pt x="4031164" y="710660"/>
                </a:lnTo>
                <a:lnTo>
                  <a:pt x="4069318" y="684942"/>
                </a:lnTo>
                <a:lnTo>
                  <a:pt x="4095065" y="646795"/>
                </a:lnTo>
                <a:lnTo>
                  <a:pt x="4104513" y="600075"/>
                </a:lnTo>
                <a:lnTo>
                  <a:pt x="4104513" y="120014"/>
                </a:lnTo>
                <a:lnTo>
                  <a:pt x="4095065" y="73294"/>
                </a:lnTo>
                <a:lnTo>
                  <a:pt x="4069318" y="35147"/>
                </a:lnTo>
                <a:lnTo>
                  <a:pt x="4031164" y="9429"/>
                </a:lnTo>
                <a:lnTo>
                  <a:pt x="3984497" y="0"/>
                </a:lnTo>
                <a:close/>
              </a:path>
            </a:pathLst>
          </a:custGeom>
        </p:spPr>
        <p:style>
          <a:lnRef idx="2">
            <a:schemeClr val="accent5"/>
          </a:lnRef>
          <a:fillRef idx="1">
            <a:schemeClr val="lt1"/>
          </a:fillRef>
          <a:effectRef idx="0">
            <a:schemeClr val="accent5"/>
          </a:effectRef>
          <a:fontRef idx="minor">
            <a:schemeClr val="dk1"/>
          </a:fontRef>
        </p:style>
        <p:txBody>
          <a:bodyPr wrap="square" lIns="0" tIns="0" rIns="0" bIns="0" rtlCol="0" anchor="ctr"/>
          <a:lstStyle/>
          <a:p>
            <a:pPr algn="ctr"/>
            <a:r>
              <a:rPr lang="uz-Cyrl-UZ" sz="2400" dirty="0">
                <a:latin typeface="Times New Roman" panose="02020603050405020304" pitchFamily="18" charset="0"/>
                <a:cs typeface="Times New Roman" panose="02020603050405020304" pitchFamily="18" charset="0"/>
              </a:rPr>
              <a:t>Стратегия манфаатдор томонларни қониқтирадими?</a:t>
            </a:r>
          </a:p>
        </p:txBody>
      </p:sp>
      <p:sp>
        <p:nvSpPr>
          <p:cNvPr id="9" name="object 6">
            <a:extLst>
              <a:ext uri="{FF2B5EF4-FFF2-40B4-BE49-F238E27FC236}">
                <a16:creationId xmlns:a16="http://schemas.microsoft.com/office/drawing/2014/main" id="{91A910AE-8ED4-D2C4-CF8F-432BED5C594F}"/>
              </a:ext>
            </a:extLst>
          </p:cNvPr>
          <p:cNvSpPr/>
          <p:nvPr/>
        </p:nvSpPr>
        <p:spPr>
          <a:xfrm>
            <a:off x="533401" y="5542747"/>
            <a:ext cx="8086733" cy="823168"/>
          </a:xfrm>
          <a:custGeom>
            <a:avLst/>
            <a:gdLst/>
            <a:ahLst/>
            <a:cxnLst/>
            <a:rect l="l" t="t" r="r" b="b"/>
            <a:pathLst>
              <a:path w="4104640" h="720089">
                <a:moveTo>
                  <a:pt x="3984497" y="0"/>
                </a:moveTo>
                <a:lnTo>
                  <a:pt x="120014" y="0"/>
                </a:lnTo>
                <a:lnTo>
                  <a:pt x="73294" y="9429"/>
                </a:lnTo>
                <a:lnTo>
                  <a:pt x="35147" y="35147"/>
                </a:lnTo>
                <a:lnTo>
                  <a:pt x="9429" y="73294"/>
                </a:lnTo>
                <a:lnTo>
                  <a:pt x="0" y="120014"/>
                </a:lnTo>
                <a:lnTo>
                  <a:pt x="0" y="600075"/>
                </a:lnTo>
                <a:lnTo>
                  <a:pt x="9429" y="646795"/>
                </a:lnTo>
                <a:lnTo>
                  <a:pt x="35147" y="684942"/>
                </a:lnTo>
                <a:lnTo>
                  <a:pt x="73294" y="710660"/>
                </a:lnTo>
                <a:lnTo>
                  <a:pt x="120014" y="720089"/>
                </a:lnTo>
                <a:lnTo>
                  <a:pt x="3984497" y="720089"/>
                </a:lnTo>
                <a:lnTo>
                  <a:pt x="4031164" y="710660"/>
                </a:lnTo>
                <a:lnTo>
                  <a:pt x="4069318" y="684942"/>
                </a:lnTo>
                <a:lnTo>
                  <a:pt x="4095065" y="646795"/>
                </a:lnTo>
                <a:lnTo>
                  <a:pt x="4104513" y="600075"/>
                </a:lnTo>
                <a:lnTo>
                  <a:pt x="4104513" y="120014"/>
                </a:lnTo>
                <a:lnTo>
                  <a:pt x="4095065" y="73294"/>
                </a:lnTo>
                <a:lnTo>
                  <a:pt x="4069318" y="35147"/>
                </a:lnTo>
                <a:lnTo>
                  <a:pt x="4031164" y="9429"/>
                </a:lnTo>
                <a:lnTo>
                  <a:pt x="3984497" y="0"/>
                </a:lnTo>
                <a:close/>
              </a:path>
            </a:pathLst>
          </a:custGeom>
        </p:spPr>
        <p:style>
          <a:lnRef idx="2">
            <a:schemeClr val="accent5"/>
          </a:lnRef>
          <a:fillRef idx="1">
            <a:schemeClr val="lt1"/>
          </a:fillRef>
          <a:effectRef idx="0">
            <a:schemeClr val="accent5"/>
          </a:effectRef>
          <a:fontRef idx="minor">
            <a:schemeClr val="dk1"/>
          </a:fontRef>
        </p:style>
        <p:txBody>
          <a:bodyPr wrap="square" lIns="0" tIns="0" rIns="0" bIns="0" rtlCol="0" anchor="ctr"/>
          <a:lstStyle/>
          <a:p>
            <a:pPr algn="ctr"/>
            <a:r>
              <a:rPr lang="uz-Cyrl-UZ" sz="2400" dirty="0">
                <a:latin typeface="Times New Roman" panose="02020603050405020304" pitchFamily="18" charset="0"/>
                <a:cs typeface="Times New Roman" panose="02020603050405020304" pitchFamily="18" charset="0"/>
              </a:rPr>
              <a:t>Биз режалаштирган ҳамма нарсанинг ҳақиқатига ишонамизми?</a:t>
            </a:r>
          </a:p>
        </p:txBody>
      </p:sp>
    </p:spTree>
    <p:extLst>
      <p:ext uri="{BB962C8B-B14F-4D97-AF65-F5344CB8AC3E}">
        <p14:creationId xmlns:p14="http://schemas.microsoft.com/office/powerpoint/2010/main" val="17399961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1000"/>
                                        <p:tgtEl>
                                          <p:spTgt spid="2"/>
                                        </p:tgtEl>
                                      </p:cBhvr>
                                    </p:animEffect>
                                    <p:anim calcmode="lin" valueType="num">
                                      <p:cBhvr>
                                        <p:cTn id="12" dur="1000" fill="hold"/>
                                        <p:tgtEl>
                                          <p:spTgt spid="2"/>
                                        </p:tgtEl>
                                        <p:attrNameLst>
                                          <p:attrName>ppt_x</p:attrName>
                                        </p:attrNameLst>
                                      </p:cBhvr>
                                      <p:tavLst>
                                        <p:tav tm="0">
                                          <p:val>
                                            <p:strVal val="#ppt_x"/>
                                          </p:val>
                                        </p:tav>
                                        <p:tav tm="100000">
                                          <p:val>
                                            <p:strVal val="#ppt_x"/>
                                          </p:val>
                                        </p:tav>
                                      </p:tavLst>
                                    </p:anim>
                                    <p:anim calcmode="lin" valueType="num">
                                      <p:cBhvr>
                                        <p:cTn id="13"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
                                          </p:val>
                                        </p:tav>
                                        <p:tav tm="100000">
                                          <p:val>
                                            <p:strVal val="#ppt_x"/>
                                          </p:val>
                                        </p:tav>
                                      </p:tavLst>
                                    </p:anim>
                                    <p:anim calcmode="lin" valueType="num">
                                      <p:cBhvr>
                                        <p:cTn id="20"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
                                          </p:val>
                                        </p:tav>
                                        <p:tav tm="100000">
                                          <p:val>
                                            <p:strVal val="#ppt_x"/>
                                          </p:val>
                                        </p:tav>
                                      </p:tavLst>
                                    </p:anim>
                                    <p:anim calcmode="lin" valueType="num">
                                      <p:cBhvr>
                                        <p:cTn id="27"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1000"/>
                                        <p:tgtEl>
                                          <p:spTgt spid="7"/>
                                        </p:tgtEl>
                                      </p:cBhvr>
                                    </p:animEffect>
                                    <p:anim calcmode="lin" valueType="num">
                                      <p:cBhvr>
                                        <p:cTn id="33" dur="1000" fill="hold"/>
                                        <p:tgtEl>
                                          <p:spTgt spid="7"/>
                                        </p:tgtEl>
                                        <p:attrNameLst>
                                          <p:attrName>ppt_x</p:attrName>
                                        </p:attrNameLst>
                                      </p:cBhvr>
                                      <p:tavLst>
                                        <p:tav tm="0">
                                          <p:val>
                                            <p:strVal val="#ppt_x"/>
                                          </p:val>
                                        </p:tav>
                                        <p:tav tm="100000">
                                          <p:val>
                                            <p:strVal val="#ppt_x"/>
                                          </p:val>
                                        </p:tav>
                                      </p:tavLst>
                                    </p:anim>
                                    <p:anim calcmode="lin" valueType="num">
                                      <p:cBhvr>
                                        <p:cTn id="3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42" presetClass="entr" presetSubtype="0" fill="hold" grpId="0" nodeType="click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fade">
                                      <p:cBhvr>
                                        <p:cTn id="39" dur="1000"/>
                                        <p:tgtEl>
                                          <p:spTgt spid="8"/>
                                        </p:tgtEl>
                                      </p:cBhvr>
                                    </p:animEffect>
                                    <p:anim calcmode="lin" valueType="num">
                                      <p:cBhvr>
                                        <p:cTn id="40" dur="1000" fill="hold"/>
                                        <p:tgtEl>
                                          <p:spTgt spid="8"/>
                                        </p:tgtEl>
                                        <p:attrNameLst>
                                          <p:attrName>ppt_x</p:attrName>
                                        </p:attrNameLst>
                                      </p:cBhvr>
                                      <p:tavLst>
                                        <p:tav tm="0">
                                          <p:val>
                                            <p:strVal val="#ppt_x"/>
                                          </p:val>
                                        </p:tav>
                                        <p:tav tm="100000">
                                          <p:val>
                                            <p:strVal val="#ppt_x"/>
                                          </p:val>
                                        </p:tav>
                                      </p:tavLst>
                                    </p:anim>
                                    <p:anim calcmode="lin" valueType="num">
                                      <p:cBhvr>
                                        <p:cTn id="41"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42" presetClass="entr" presetSubtype="0" fill="hold" grpId="0" nodeType="click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fade">
                                      <p:cBhvr>
                                        <p:cTn id="46" dur="1000"/>
                                        <p:tgtEl>
                                          <p:spTgt spid="9"/>
                                        </p:tgtEl>
                                      </p:cBhvr>
                                    </p:animEffect>
                                    <p:anim calcmode="lin" valueType="num">
                                      <p:cBhvr>
                                        <p:cTn id="47" dur="1000" fill="hold"/>
                                        <p:tgtEl>
                                          <p:spTgt spid="9"/>
                                        </p:tgtEl>
                                        <p:attrNameLst>
                                          <p:attrName>ppt_x</p:attrName>
                                        </p:attrNameLst>
                                      </p:cBhvr>
                                      <p:tavLst>
                                        <p:tav tm="0">
                                          <p:val>
                                            <p:strVal val="#ppt_x"/>
                                          </p:val>
                                        </p:tav>
                                        <p:tav tm="100000">
                                          <p:val>
                                            <p:strVal val="#ppt_x"/>
                                          </p:val>
                                        </p:tav>
                                      </p:tavLst>
                                    </p:anim>
                                    <p:anim calcmode="lin" valueType="num">
                                      <p:cBhvr>
                                        <p:cTn id="48"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5" grpId="0" animBg="1"/>
      <p:bldP spid="6" grpId="0" animBg="1"/>
      <p:bldP spid="7" grpId="0" animBg="1"/>
      <p:bldP spid="8" grpId="0" animBg="1"/>
      <p:bldP spid="9" grpId="0" animBg="1"/>
    </p:bld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4">
            <a:extLst>
              <a:ext uri="{FF2B5EF4-FFF2-40B4-BE49-F238E27FC236}">
                <a16:creationId xmlns:a16="http://schemas.microsoft.com/office/drawing/2014/main" id="{1217171E-1032-284A-261B-60D728389F8E}"/>
              </a:ext>
            </a:extLst>
          </p:cNvPr>
          <p:cNvSpPr/>
          <p:nvPr/>
        </p:nvSpPr>
        <p:spPr>
          <a:xfrm>
            <a:off x="1696597" y="1344056"/>
            <a:ext cx="3856017" cy="1577551"/>
          </a:xfrm>
          <a:custGeom>
            <a:avLst/>
            <a:gdLst/>
            <a:ahLst/>
            <a:cxnLst/>
            <a:rect l="l" t="t" r="r" b="b"/>
            <a:pathLst>
              <a:path w="2376804" h="1533525">
                <a:moveTo>
                  <a:pt x="0" y="255650"/>
                </a:moveTo>
                <a:lnTo>
                  <a:pt x="4116" y="209689"/>
                </a:lnTo>
                <a:lnTo>
                  <a:pt x="15984" y="166433"/>
                </a:lnTo>
                <a:lnTo>
                  <a:pt x="34883" y="126604"/>
                </a:lnTo>
                <a:lnTo>
                  <a:pt x="60094" y="90925"/>
                </a:lnTo>
                <a:lnTo>
                  <a:pt x="90895" y="60115"/>
                </a:lnTo>
                <a:lnTo>
                  <a:pt x="126567" y="34896"/>
                </a:lnTo>
                <a:lnTo>
                  <a:pt x="166388" y="15990"/>
                </a:lnTo>
                <a:lnTo>
                  <a:pt x="209639" y="4117"/>
                </a:lnTo>
                <a:lnTo>
                  <a:pt x="255600" y="0"/>
                </a:lnTo>
                <a:lnTo>
                  <a:pt x="2120722" y="0"/>
                </a:lnTo>
                <a:lnTo>
                  <a:pt x="2166646" y="4117"/>
                </a:lnTo>
                <a:lnTo>
                  <a:pt x="2209872" y="15990"/>
                </a:lnTo>
                <a:lnTo>
                  <a:pt x="2249678" y="34896"/>
                </a:lnTo>
                <a:lnTo>
                  <a:pt x="2285342" y="60115"/>
                </a:lnTo>
                <a:lnTo>
                  <a:pt x="2316141" y="90925"/>
                </a:lnTo>
                <a:lnTo>
                  <a:pt x="2341354" y="126604"/>
                </a:lnTo>
                <a:lnTo>
                  <a:pt x="2360257" y="166433"/>
                </a:lnTo>
                <a:lnTo>
                  <a:pt x="2372128" y="209689"/>
                </a:lnTo>
                <a:lnTo>
                  <a:pt x="2376246" y="255650"/>
                </a:lnTo>
                <a:lnTo>
                  <a:pt x="2376246" y="1278001"/>
                </a:lnTo>
                <a:lnTo>
                  <a:pt x="2372128" y="1323925"/>
                </a:lnTo>
                <a:lnTo>
                  <a:pt x="2360257" y="1367151"/>
                </a:lnTo>
                <a:lnTo>
                  <a:pt x="2341354" y="1406957"/>
                </a:lnTo>
                <a:lnTo>
                  <a:pt x="2316141" y="1442621"/>
                </a:lnTo>
                <a:lnTo>
                  <a:pt x="2285342" y="1473420"/>
                </a:lnTo>
                <a:lnTo>
                  <a:pt x="2249678" y="1498632"/>
                </a:lnTo>
                <a:lnTo>
                  <a:pt x="2209872" y="1517535"/>
                </a:lnTo>
                <a:lnTo>
                  <a:pt x="2166646" y="1529407"/>
                </a:lnTo>
                <a:lnTo>
                  <a:pt x="2120722" y="1533525"/>
                </a:lnTo>
                <a:lnTo>
                  <a:pt x="255600" y="1533525"/>
                </a:lnTo>
                <a:lnTo>
                  <a:pt x="209639" y="1529407"/>
                </a:lnTo>
                <a:lnTo>
                  <a:pt x="166388" y="1517535"/>
                </a:lnTo>
                <a:lnTo>
                  <a:pt x="126567" y="1498632"/>
                </a:lnTo>
                <a:lnTo>
                  <a:pt x="90895" y="1473420"/>
                </a:lnTo>
                <a:lnTo>
                  <a:pt x="60094" y="1442621"/>
                </a:lnTo>
                <a:lnTo>
                  <a:pt x="34883" y="1406957"/>
                </a:lnTo>
                <a:lnTo>
                  <a:pt x="15984" y="1367151"/>
                </a:lnTo>
                <a:lnTo>
                  <a:pt x="4116" y="1323925"/>
                </a:lnTo>
                <a:lnTo>
                  <a:pt x="0" y="1278001"/>
                </a:lnTo>
                <a:lnTo>
                  <a:pt x="0" y="255650"/>
                </a:lnTo>
                <a:close/>
              </a:path>
            </a:pathLst>
          </a:custGeom>
          <a:ln w="9525">
            <a:solidFill>
              <a:srgbClr val="002060"/>
            </a:solidFill>
          </a:ln>
        </p:spPr>
        <p:txBody>
          <a:bodyPr wrap="square" lIns="0" tIns="0" rIns="0" bIns="0" rtlCol="0" anchor="ctr"/>
          <a:lstStyle/>
          <a:p>
            <a:pPr algn="ctr"/>
            <a:r>
              <a:rPr lang="uz-Cyrl-UZ" sz="2400" dirty="0">
                <a:latin typeface="Times New Roman" panose="02020603050405020304" pitchFamily="18" charset="0"/>
                <a:cs typeface="Times New Roman" panose="02020603050405020304" pitchFamily="18" charset="0"/>
              </a:rPr>
              <a:t>Маҳсулот ва хизматларимизда истеъмолчилар учун нима муҳим?</a:t>
            </a:r>
          </a:p>
        </p:txBody>
      </p:sp>
      <p:sp>
        <p:nvSpPr>
          <p:cNvPr id="3" name="object 7">
            <a:extLst>
              <a:ext uri="{FF2B5EF4-FFF2-40B4-BE49-F238E27FC236}">
                <a16:creationId xmlns:a16="http://schemas.microsoft.com/office/drawing/2014/main" id="{C970C834-2748-7439-4B84-319FCCFAEEB1}"/>
              </a:ext>
            </a:extLst>
          </p:cNvPr>
          <p:cNvSpPr/>
          <p:nvPr/>
        </p:nvSpPr>
        <p:spPr>
          <a:xfrm>
            <a:off x="8901629" y="2203688"/>
            <a:ext cx="2856094" cy="2349152"/>
          </a:xfrm>
          <a:custGeom>
            <a:avLst/>
            <a:gdLst/>
            <a:ahLst/>
            <a:cxnLst/>
            <a:rect l="l" t="t" r="r" b="b"/>
            <a:pathLst>
              <a:path w="2376804" h="2160270">
                <a:moveTo>
                  <a:pt x="0" y="360044"/>
                </a:moveTo>
                <a:lnTo>
                  <a:pt x="3286" y="311181"/>
                </a:lnTo>
                <a:lnTo>
                  <a:pt x="12858" y="264318"/>
                </a:lnTo>
                <a:lnTo>
                  <a:pt x="28289" y="219884"/>
                </a:lnTo>
                <a:lnTo>
                  <a:pt x="49149" y="178308"/>
                </a:lnTo>
                <a:lnTo>
                  <a:pt x="75009" y="140017"/>
                </a:lnTo>
                <a:lnTo>
                  <a:pt x="105441" y="105441"/>
                </a:lnTo>
                <a:lnTo>
                  <a:pt x="140017" y="75009"/>
                </a:lnTo>
                <a:lnTo>
                  <a:pt x="178307" y="49149"/>
                </a:lnTo>
                <a:lnTo>
                  <a:pt x="219884" y="28289"/>
                </a:lnTo>
                <a:lnTo>
                  <a:pt x="264318" y="12858"/>
                </a:lnTo>
                <a:lnTo>
                  <a:pt x="311181" y="3286"/>
                </a:lnTo>
                <a:lnTo>
                  <a:pt x="360045" y="0"/>
                </a:lnTo>
                <a:lnTo>
                  <a:pt x="2016252" y="0"/>
                </a:lnTo>
                <a:lnTo>
                  <a:pt x="2065088" y="3286"/>
                </a:lnTo>
                <a:lnTo>
                  <a:pt x="2111934" y="12858"/>
                </a:lnTo>
                <a:lnTo>
                  <a:pt x="2156358" y="28289"/>
                </a:lnTo>
                <a:lnTo>
                  <a:pt x="2197932" y="49149"/>
                </a:lnTo>
                <a:lnTo>
                  <a:pt x="2236225" y="75009"/>
                </a:lnTo>
                <a:lnTo>
                  <a:pt x="2270807" y="105441"/>
                </a:lnTo>
                <a:lnTo>
                  <a:pt x="2301249" y="140017"/>
                </a:lnTo>
                <a:lnTo>
                  <a:pt x="2327119" y="178307"/>
                </a:lnTo>
                <a:lnTo>
                  <a:pt x="2347989" y="219884"/>
                </a:lnTo>
                <a:lnTo>
                  <a:pt x="2363429" y="264318"/>
                </a:lnTo>
                <a:lnTo>
                  <a:pt x="2373008" y="311181"/>
                </a:lnTo>
                <a:lnTo>
                  <a:pt x="2376297" y="360044"/>
                </a:lnTo>
                <a:lnTo>
                  <a:pt x="2376297" y="1800224"/>
                </a:lnTo>
                <a:lnTo>
                  <a:pt x="2373008" y="1849088"/>
                </a:lnTo>
                <a:lnTo>
                  <a:pt x="2363429" y="1895951"/>
                </a:lnTo>
                <a:lnTo>
                  <a:pt x="2347989" y="1940385"/>
                </a:lnTo>
                <a:lnTo>
                  <a:pt x="2327119" y="1981961"/>
                </a:lnTo>
                <a:lnTo>
                  <a:pt x="2301249" y="2020252"/>
                </a:lnTo>
                <a:lnTo>
                  <a:pt x="2270807" y="2054828"/>
                </a:lnTo>
                <a:lnTo>
                  <a:pt x="2236225" y="2085260"/>
                </a:lnTo>
                <a:lnTo>
                  <a:pt x="2197932" y="2111121"/>
                </a:lnTo>
                <a:lnTo>
                  <a:pt x="2156358" y="2131980"/>
                </a:lnTo>
                <a:lnTo>
                  <a:pt x="2111934" y="2147411"/>
                </a:lnTo>
                <a:lnTo>
                  <a:pt x="2065088" y="2156983"/>
                </a:lnTo>
                <a:lnTo>
                  <a:pt x="2016252" y="2160270"/>
                </a:lnTo>
                <a:lnTo>
                  <a:pt x="360045" y="2160270"/>
                </a:lnTo>
                <a:lnTo>
                  <a:pt x="311181" y="2156983"/>
                </a:lnTo>
                <a:lnTo>
                  <a:pt x="264318" y="2147411"/>
                </a:lnTo>
                <a:lnTo>
                  <a:pt x="219884" y="2131980"/>
                </a:lnTo>
                <a:lnTo>
                  <a:pt x="178308" y="2111121"/>
                </a:lnTo>
                <a:lnTo>
                  <a:pt x="140017" y="2085260"/>
                </a:lnTo>
                <a:lnTo>
                  <a:pt x="105441" y="2054828"/>
                </a:lnTo>
                <a:lnTo>
                  <a:pt x="75009" y="2020252"/>
                </a:lnTo>
                <a:lnTo>
                  <a:pt x="49149" y="1981961"/>
                </a:lnTo>
                <a:lnTo>
                  <a:pt x="28289" y="1940385"/>
                </a:lnTo>
                <a:lnTo>
                  <a:pt x="12858" y="1895951"/>
                </a:lnTo>
                <a:lnTo>
                  <a:pt x="3286" y="1849088"/>
                </a:lnTo>
                <a:lnTo>
                  <a:pt x="0" y="1800224"/>
                </a:lnTo>
                <a:lnTo>
                  <a:pt x="0" y="360044"/>
                </a:lnTo>
                <a:close/>
              </a:path>
            </a:pathLst>
          </a:custGeom>
          <a:ln w="9525">
            <a:solidFill>
              <a:srgbClr val="002060"/>
            </a:solidFill>
          </a:ln>
        </p:spPr>
        <p:txBody>
          <a:bodyPr wrap="square" lIns="0" tIns="0" rIns="0" bIns="0" rtlCol="0" anchor="ctr"/>
          <a:lstStyle/>
          <a:p>
            <a:pPr algn="ctr"/>
            <a:r>
              <a:rPr lang="uz-Cyrl-UZ" sz="2400" dirty="0">
                <a:latin typeface="Times New Roman" panose="02020603050405020304" pitchFamily="18" charset="0"/>
                <a:cs typeface="Times New Roman" panose="02020603050405020304" pitchFamily="18" charset="0"/>
              </a:rPr>
              <a:t>Одамлар ҳаётини яхшилаш учун қандай муаммоларни ҳал қилишимиз мумкин ва керак?</a:t>
            </a:r>
          </a:p>
        </p:txBody>
      </p:sp>
      <p:sp>
        <p:nvSpPr>
          <p:cNvPr id="4" name="object 9">
            <a:extLst>
              <a:ext uri="{FF2B5EF4-FFF2-40B4-BE49-F238E27FC236}">
                <a16:creationId xmlns:a16="http://schemas.microsoft.com/office/drawing/2014/main" id="{800700D8-EA6E-AE3D-A351-3ADC6F0D93BF}"/>
              </a:ext>
            </a:extLst>
          </p:cNvPr>
          <p:cNvSpPr/>
          <p:nvPr/>
        </p:nvSpPr>
        <p:spPr>
          <a:xfrm>
            <a:off x="5858879" y="2585070"/>
            <a:ext cx="2707431" cy="2065602"/>
          </a:xfrm>
          <a:custGeom>
            <a:avLst/>
            <a:gdLst/>
            <a:ahLst/>
            <a:cxnLst/>
            <a:rect l="l" t="t" r="r" b="b"/>
            <a:pathLst>
              <a:path w="2376804" h="1512570">
                <a:moveTo>
                  <a:pt x="2124202" y="0"/>
                </a:moveTo>
                <a:lnTo>
                  <a:pt x="252094" y="0"/>
                </a:lnTo>
                <a:lnTo>
                  <a:pt x="206790" y="4062"/>
                </a:lnTo>
                <a:lnTo>
                  <a:pt x="164145" y="15775"/>
                </a:lnTo>
                <a:lnTo>
                  <a:pt x="124873" y="34426"/>
                </a:lnTo>
                <a:lnTo>
                  <a:pt x="89688" y="59301"/>
                </a:lnTo>
                <a:lnTo>
                  <a:pt x="59301" y="89688"/>
                </a:lnTo>
                <a:lnTo>
                  <a:pt x="34426" y="124873"/>
                </a:lnTo>
                <a:lnTo>
                  <a:pt x="15775" y="164145"/>
                </a:lnTo>
                <a:lnTo>
                  <a:pt x="4062" y="206790"/>
                </a:lnTo>
                <a:lnTo>
                  <a:pt x="0" y="252095"/>
                </a:lnTo>
                <a:lnTo>
                  <a:pt x="0" y="1260094"/>
                </a:lnTo>
                <a:lnTo>
                  <a:pt x="4062" y="1305398"/>
                </a:lnTo>
                <a:lnTo>
                  <a:pt x="15775" y="1348043"/>
                </a:lnTo>
                <a:lnTo>
                  <a:pt x="34426" y="1387315"/>
                </a:lnTo>
                <a:lnTo>
                  <a:pt x="59301" y="1422500"/>
                </a:lnTo>
                <a:lnTo>
                  <a:pt x="89688" y="1452887"/>
                </a:lnTo>
                <a:lnTo>
                  <a:pt x="124873" y="1477762"/>
                </a:lnTo>
                <a:lnTo>
                  <a:pt x="164145" y="1496413"/>
                </a:lnTo>
                <a:lnTo>
                  <a:pt x="206790" y="1508126"/>
                </a:lnTo>
                <a:lnTo>
                  <a:pt x="252094" y="1512189"/>
                </a:lnTo>
                <a:lnTo>
                  <a:pt x="2124202" y="1512189"/>
                </a:lnTo>
                <a:lnTo>
                  <a:pt x="2169506" y="1508126"/>
                </a:lnTo>
                <a:lnTo>
                  <a:pt x="2212151" y="1496413"/>
                </a:lnTo>
                <a:lnTo>
                  <a:pt x="2251423" y="1477762"/>
                </a:lnTo>
                <a:lnTo>
                  <a:pt x="2286608" y="1452887"/>
                </a:lnTo>
                <a:lnTo>
                  <a:pt x="2316995" y="1422500"/>
                </a:lnTo>
                <a:lnTo>
                  <a:pt x="2341870" y="1387315"/>
                </a:lnTo>
                <a:lnTo>
                  <a:pt x="2360521" y="1348043"/>
                </a:lnTo>
                <a:lnTo>
                  <a:pt x="2372234" y="1305398"/>
                </a:lnTo>
                <a:lnTo>
                  <a:pt x="2376297" y="1260094"/>
                </a:lnTo>
                <a:lnTo>
                  <a:pt x="2376297" y="252095"/>
                </a:lnTo>
                <a:lnTo>
                  <a:pt x="2372234" y="206790"/>
                </a:lnTo>
                <a:lnTo>
                  <a:pt x="2360521" y="164145"/>
                </a:lnTo>
                <a:lnTo>
                  <a:pt x="2341870" y="124873"/>
                </a:lnTo>
                <a:lnTo>
                  <a:pt x="2316995" y="89688"/>
                </a:lnTo>
                <a:lnTo>
                  <a:pt x="2286608" y="59301"/>
                </a:lnTo>
                <a:lnTo>
                  <a:pt x="2251423" y="34426"/>
                </a:lnTo>
                <a:lnTo>
                  <a:pt x="2212151" y="15775"/>
                </a:lnTo>
                <a:lnTo>
                  <a:pt x="2169506" y="4062"/>
                </a:lnTo>
                <a:lnTo>
                  <a:pt x="2124202" y="0"/>
                </a:lnTo>
                <a:close/>
              </a:path>
            </a:pathLst>
          </a:custGeom>
          <a:solidFill>
            <a:srgbClr val="BEBEBE"/>
          </a:solidFill>
          <a:ln>
            <a:solidFill>
              <a:srgbClr val="002060"/>
            </a:solidFill>
          </a:ln>
        </p:spPr>
        <p:txBody>
          <a:bodyPr wrap="square" lIns="0" tIns="0" rIns="0" bIns="0" rtlCol="0" anchor="ctr"/>
          <a:lstStyle/>
          <a:p>
            <a:pPr algn="ctr"/>
            <a:r>
              <a:rPr lang="uz-Cyrl-UZ" sz="2400" dirty="0">
                <a:latin typeface="Times New Roman" panose="02020603050405020304" pitchFamily="18" charset="0"/>
                <a:cs typeface="Times New Roman" panose="02020603050405020304" pitchFamily="18" charset="0"/>
              </a:rPr>
              <a:t>Компаниямизнинг асосий мақсади нима?</a:t>
            </a:r>
          </a:p>
        </p:txBody>
      </p:sp>
      <p:sp>
        <p:nvSpPr>
          <p:cNvPr id="5" name="object 12">
            <a:extLst>
              <a:ext uri="{FF2B5EF4-FFF2-40B4-BE49-F238E27FC236}">
                <a16:creationId xmlns:a16="http://schemas.microsoft.com/office/drawing/2014/main" id="{9D7A17DE-F2C1-E6B6-7D15-7885E3D35E24}"/>
              </a:ext>
            </a:extLst>
          </p:cNvPr>
          <p:cNvSpPr/>
          <p:nvPr/>
        </p:nvSpPr>
        <p:spPr>
          <a:xfrm>
            <a:off x="555592" y="1344056"/>
            <a:ext cx="792480" cy="5074691"/>
          </a:xfrm>
          <a:custGeom>
            <a:avLst/>
            <a:gdLst/>
            <a:ahLst/>
            <a:cxnLst/>
            <a:rect l="l" t="t" r="r" b="b"/>
            <a:pathLst>
              <a:path w="792480" h="3960495">
                <a:moveTo>
                  <a:pt x="660069" y="0"/>
                </a:moveTo>
                <a:lnTo>
                  <a:pt x="132016" y="0"/>
                </a:lnTo>
                <a:lnTo>
                  <a:pt x="90289" y="6738"/>
                </a:lnTo>
                <a:lnTo>
                  <a:pt x="54049" y="25497"/>
                </a:lnTo>
                <a:lnTo>
                  <a:pt x="25471" y="54095"/>
                </a:lnTo>
                <a:lnTo>
                  <a:pt x="6730" y="90350"/>
                </a:lnTo>
                <a:lnTo>
                  <a:pt x="0" y="132080"/>
                </a:lnTo>
                <a:lnTo>
                  <a:pt x="0" y="3828440"/>
                </a:lnTo>
                <a:lnTo>
                  <a:pt x="6730" y="3870167"/>
                </a:lnTo>
                <a:lnTo>
                  <a:pt x="25471" y="3906407"/>
                </a:lnTo>
                <a:lnTo>
                  <a:pt x="54049" y="3934985"/>
                </a:lnTo>
                <a:lnTo>
                  <a:pt x="90289" y="3953726"/>
                </a:lnTo>
                <a:lnTo>
                  <a:pt x="132016" y="3960456"/>
                </a:lnTo>
                <a:lnTo>
                  <a:pt x="660069" y="3960456"/>
                </a:lnTo>
                <a:lnTo>
                  <a:pt x="701797" y="3953726"/>
                </a:lnTo>
                <a:lnTo>
                  <a:pt x="738037" y="3934985"/>
                </a:lnTo>
                <a:lnTo>
                  <a:pt x="766614" y="3906407"/>
                </a:lnTo>
                <a:lnTo>
                  <a:pt x="785356" y="3870167"/>
                </a:lnTo>
                <a:lnTo>
                  <a:pt x="792086" y="3828440"/>
                </a:lnTo>
                <a:lnTo>
                  <a:pt x="792086" y="132080"/>
                </a:lnTo>
                <a:lnTo>
                  <a:pt x="785356" y="90350"/>
                </a:lnTo>
                <a:lnTo>
                  <a:pt x="766614" y="54095"/>
                </a:lnTo>
                <a:lnTo>
                  <a:pt x="738037" y="25497"/>
                </a:lnTo>
                <a:lnTo>
                  <a:pt x="701797" y="6738"/>
                </a:lnTo>
                <a:lnTo>
                  <a:pt x="660069" y="0"/>
                </a:lnTo>
                <a:close/>
              </a:path>
            </a:pathLst>
          </a:custGeom>
        </p:spPr>
        <p:style>
          <a:lnRef idx="2">
            <a:schemeClr val="accent2"/>
          </a:lnRef>
          <a:fillRef idx="1">
            <a:schemeClr val="lt1"/>
          </a:fillRef>
          <a:effectRef idx="0">
            <a:schemeClr val="accent2"/>
          </a:effectRef>
          <a:fontRef idx="minor">
            <a:schemeClr val="dk1"/>
          </a:fontRef>
        </p:style>
        <p:txBody>
          <a:bodyPr vert="vert270" wrap="square" lIns="0" tIns="0" rIns="0" bIns="0" rtlCol="0" anchor="ctr"/>
          <a:lstStyle/>
          <a:p>
            <a:pPr algn="ctr"/>
            <a:r>
              <a:rPr lang="ru-RU" sz="3200" b="1" dirty="0">
                <a:latin typeface="Times New Roman" panose="02020603050405020304" pitchFamily="18" charset="0"/>
                <a:cs typeface="Times New Roman" panose="02020603050405020304" pitchFamily="18" charset="0"/>
              </a:rPr>
              <a:t>УСТАЛИК</a:t>
            </a:r>
          </a:p>
        </p:txBody>
      </p:sp>
      <p:sp>
        <p:nvSpPr>
          <p:cNvPr id="6" name="object 15">
            <a:extLst>
              <a:ext uri="{FF2B5EF4-FFF2-40B4-BE49-F238E27FC236}">
                <a16:creationId xmlns:a16="http://schemas.microsoft.com/office/drawing/2014/main" id="{B2584AA3-E43C-2CFD-18A7-6F4C8DDB31E4}"/>
              </a:ext>
            </a:extLst>
          </p:cNvPr>
          <p:cNvSpPr/>
          <p:nvPr/>
        </p:nvSpPr>
        <p:spPr>
          <a:xfrm>
            <a:off x="10259732" y="1113691"/>
            <a:ext cx="1440180" cy="1160977"/>
          </a:xfrm>
          <a:custGeom>
            <a:avLst/>
            <a:gdLst/>
            <a:ahLst/>
            <a:cxnLst/>
            <a:rect l="l" t="t" r="r" b="b"/>
            <a:pathLst>
              <a:path w="1440179" h="792479">
                <a:moveTo>
                  <a:pt x="1308100" y="0"/>
                </a:moveTo>
                <a:lnTo>
                  <a:pt x="131952" y="0"/>
                </a:lnTo>
                <a:lnTo>
                  <a:pt x="90237" y="6724"/>
                </a:lnTo>
                <a:lnTo>
                  <a:pt x="54013" y="25452"/>
                </a:lnTo>
                <a:lnTo>
                  <a:pt x="25452" y="54013"/>
                </a:lnTo>
                <a:lnTo>
                  <a:pt x="6724" y="90237"/>
                </a:lnTo>
                <a:lnTo>
                  <a:pt x="0" y="131952"/>
                </a:lnTo>
                <a:lnTo>
                  <a:pt x="0" y="660044"/>
                </a:lnTo>
                <a:lnTo>
                  <a:pt x="6724" y="701771"/>
                </a:lnTo>
                <a:lnTo>
                  <a:pt x="25452" y="738011"/>
                </a:lnTo>
                <a:lnTo>
                  <a:pt x="54013" y="766589"/>
                </a:lnTo>
                <a:lnTo>
                  <a:pt x="90237" y="785330"/>
                </a:lnTo>
                <a:lnTo>
                  <a:pt x="131952" y="792060"/>
                </a:lnTo>
                <a:lnTo>
                  <a:pt x="1308100" y="792060"/>
                </a:lnTo>
                <a:lnTo>
                  <a:pt x="1349829" y="785330"/>
                </a:lnTo>
                <a:lnTo>
                  <a:pt x="1386084" y="766589"/>
                </a:lnTo>
                <a:lnTo>
                  <a:pt x="1414682" y="738011"/>
                </a:lnTo>
                <a:lnTo>
                  <a:pt x="1433441" y="701771"/>
                </a:lnTo>
                <a:lnTo>
                  <a:pt x="1440179" y="660044"/>
                </a:lnTo>
                <a:lnTo>
                  <a:pt x="1440179" y="131952"/>
                </a:lnTo>
                <a:lnTo>
                  <a:pt x="1433441" y="90237"/>
                </a:lnTo>
                <a:lnTo>
                  <a:pt x="1414682" y="54013"/>
                </a:lnTo>
                <a:lnTo>
                  <a:pt x="1386084" y="25452"/>
                </a:lnTo>
                <a:lnTo>
                  <a:pt x="1349829" y="6724"/>
                </a:lnTo>
                <a:lnTo>
                  <a:pt x="1308100" y="0"/>
                </a:lnTo>
                <a:close/>
              </a:path>
            </a:pathLst>
          </a:custGeom>
        </p:spPr>
        <p:style>
          <a:lnRef idx="2">
            <a:schemeClr val="accent1"/>
          </a:lnRef>
          <a:fillRef idx="1">
            <a:schemeClr val="lt1"/>
          </a:fillRef>
          <a:effectRef idx="0">
            <a:schemeClr val="accent1"/>
          </a:effectRef>
          <a:fontRef idx="minor">
            <a:schemeClr val="dk1"/>
          </a:fontRef>
        </p:style>
        <p:txBody>
          <a:bodyPr wrap="square" lIns="0" tIns="0" rIns="0" bIns="0" rtlCol="0" anchor="ctr"/>
          <a:lstStyle/>
          <a:p>
            <a:pPr algn="ctr"/>
            <a:r>
              <a:rPr lang="uz-Cyrl-UZ" sz="2400" b="1" dirty="0">
                <a:latin typeface="Times New Roman" panose="02020603050405020304" pitchFamily="18" charset="0"/>
                <a:cs typeface="Times New Roman" panose="02020603050405020304" pitchFamily="18" charset="0"/>
              </a:rPr>
              <a:t>Эҳтирос (ёки қўрқув)</a:t>
            </a:r>
          </a:p>
        </p:txBody>
      </p:sp>
      <p:sp>
        <p:nvSpPr>
          <p:cNvPr id="7" name="object 18">
            <a:extLst>
              <a:ext uri="{FF2B5EF4-FFF2-40B4-BE49-F238E27FC236}">
                <a16:creationId xmlns:a16="http://schemas.microsoft.com/office/drawing/2014/main" id="{94A036BA-2FDE-2A08-065F-9CA2D5284FF6}"/>
              </a:ext>
            </a:extLst>
          </p:cNvPr>
          <p:cNvSpPr/>
          <p:nvPr/>
        </p:nvSpPr>
        <p:spPr>
          <a:xfrm>
            <a:off x="6381199" y="1914755"/>
            <a:ext cx="2160132" cy="792480"/>
          </a:xfrm>
          <a:custGeom>
            <a:avLst/>
            <a:gdLst/>
            <a:ahLst/>
            <a:cxnLst/>
            <a:rect l="l" t="t" r="r" b="b"/>
            <a:pathLst>
              <a:path w="1728470" h="792479">
                <a:moveTo>
                  <a:pt x="1596136" y="0"/>
                </a:moveTo>
                <a:lnTo>
                  <a:pt x="132079" y="0"/>
                </a:lnTo>
                <a:lnTo>
                  <a:pt x="90302" y="6725"/>
                </a:lnTo>
                <a:lnTo>
                  <a:pt x="54041" y="25460"/>
                </a:lnTo>
                <a:lnTo>
                  <a:pt x="25460" y="54041"/>
                </a:lnTo>
                <a:lnTo>
                  <a:pt x="6725" y="90302"/>
                </a:lnTo>
                <a:lnTo>
                  <a:pt x="0" y="132079"/>
                </a:lnTo>
                <a:lnTo>
                  <a:pt x="0" y="660018"/>
                </a:lnTo>
                <a:lnTo>
                  <a:pt x="6725" y="701796"/>
                </a:lnTo>
                <a:lnTo>
                  <a:pt x="25460" y="738057"/>
                </a:lnTo>
                <a:lnTo>
                  <a:pt x="54041" y="766638"/>
                </a:lnTo>
                <a:lnTo>
                  <a:pt x="90302" y="785373"/>
                </a:lnTo>
                <a:lnTo>
                  <a:pt x="132079" y="792099"/>
                </a:lnTo>
                <a:lnTo>
                  <a:pt x="1596136" y="792099"/>
                </a:lnTo>
                <a:lnTo>
                  <a:pt x="1637865" y="785373"/>
                </a:lnTo>
                <a:lnTo>
                  <a:pt x="1674120" y="766638"/>
                </a:lnTo>
                <a:lnTo>
                  <a:pt x="1702718" y="738057"/>
                </a:lnTo>
                <a:lnTo>
                  <a:pt x="1721477" y="701796"/>
                </a:lnTo>
                <a:lnTo>
                  <a:pt x="1728215" y="660018"/>
                </a:lnTo>
                <a:lnTo>
                  <a:pt x="1728215" y="132079"/>
                </a:lnTo>
                <a:lnTo>
                  <a:pt x="1721477" y="90302"/>
                </a:lnTo>
                <a:lnTo>
                  <a:pt x="1702718" y="54041"/>
                </a:lnTo>
                <a:lnTo>
                  <a:pt x="1674120" y="25460"/>
                </a:lnTo>
                <a:lnTo>
                  <a:pt x="1637865" y="6725"/>
                </a:lnTo>
                <a:lnTo>
                  <a:pt x="1596136" y="0"/>
                </a:lnTo>
                <a:close/>
              </a:path>
            </a:pathLst>
          </a:custGeom>
        </p:spPr>
        <p:style>
          <a:lnRef idx="2">
            <a:schemeClr val="accent5"/>
          </a:lnRef>
          <a:fillRef idx="1">
            <a:schemeClr val="lt1"/>
          </a:fillRef>
          <a:effectRef idx="0">
            <a:schemeClr val="accent5"/>
          </a:effectRef>
          <a:fontRef idx="minor">
            <a:schemeClr val="dk1"/>
          </a:fontRef>
        </p:style>
        <p:txBody>
          <a:bodyPr wrap="square" lIns="0" tIns="0" rIns="0" bIns="0" rtlCol="0" anchor="ctr"/>
          <a:lstStyle/>
          <a:p>
            <a:pPr algn="ctr"/>
            <a:r>
              <a:rPr lang="uz-Cyrl-UZ" sz="2400" b="1" dirty="0">
                <a:latin typeface="Times New Roman" panose="02020603050405020304" pitchFamily="18" charset="0"/>
                <a:cs typeface="Times New Roman" panose="02020603050405020304" pitchFamily="18" charset="0"/>
              </a:rPr>
              <a:t>МИССИЯ</a:t>
            </a:r>
            <a:endParaRPr sz="2400" b="1" dirty="0">
              <a:latin typeface="Times New Roman" panose="02020603050405020304" pitchFamily="18" charset="0"/>
              <a:cs typeface="Times New Roman" panose="02020603050405020304" pitchFamily="18" charset="0"/>
            </a:endParaRPr>
          </a:p>
        </p:txBody>
      </p:sp>
      <p:sp>
        <p:nvSpPr>
          <p:cNvPr id="8" name="object 21">
            <a:extLst>
              <a:ext uri="{FF2B5EF4-FFF2-40B4-BE49-F238E27FC236}">
                <a16:creationId xmlns:a16="http://schemas.microsoft.com/office/drawing/2014/main" id="{319B533E-E9CA-0F12-69A9-DECA17386FF2}"/>
              </a:ext>
            </a:extLst>
          </p:cNvPr>
          <p:cNvSpPr/>
          <p:nvPr/>
        </p:nvSpPr>
        <p:spPr>
          <a:xfrm>
            <a:off x="1696597" y="3136652"/>
            <a:ext cx="3813757" cy="1533525"/>
          </a:xfrm>
          <a:custGeom>
            <a:avLst/>
            <a:gdLst/>
            <a:ahLst/>
            <a:cxnLst/>
            <a:rect l="l" t="t" r="r" b="b"/>
            <a:pathLst>
              <a:path w="2376804" h="1533525">
                <a:moveTo>
                  <a:pt x="0" y="255651"/>
                </a:moveTo>
                <a:lnTo>
                  <a:pt x="4116" y="209689"/>
                </a:lnTo>
                <a:lnTo>
                  <a:pt x="15984" y="166433"/>
                </a:lnTo>
                <a:lnTo>
                  <a:pt x="34883" y="126604"/>
                </a:lnTo>
                <a:lnTo>
                  <a:pt x="60094" y="90925"/>
                </a:lnTo>
                <a:lnTo>
                  <a:pt x="90895" y="60115"/>
                </a:lnTo>
                <a:lnTo>
                  <a:pt x="126567" y="34896"/>
                </a:lnTo>
                <a:lnTo>
                  <a:pt x="166388" y="15990"/>
                </a:lnTo>
                <a:lnTo>
                  <a:pt x="209639" y="4117"/>
                </a:lnTo>
                <a:lnTo>
                  <a:pt x="255600" y="0"/>
                </a:lnTo>
                <a:lnTo>
                  <a:pt x="2120722" y="0"/>
                </a:lnTo>
                <a:lnTo>
                  <a:pt x="2166646" y="4117"/>
                </a:lnTo>
                <a:lnTo>
                  <a:pt x="2209872" y="15990"/>
                </a:lnTo>
                <a:lnTo>
                  <a:pt x="2249678" y="34896"/>
                </a:lnTo>
                <a:lnTo>
                  <a:pt x="2285342" y="60115"/>
                </a:lnTo>
                <a:lnTo>
                  <a:pt x="2316141" y="90925"/>
                </a:lnTo>
                <a:lnTo>
                  <a:pt x="2341354" y="126604"/>
                </a:lnTo>
                <a:lnTo>
                  <a:pt x="2360257" y="166433"/>
                </a:lnTo>
                <a:lnTo>
                  <a:pt x="2372128" y="209689"/>
                </a:lnTo>
                <a:lnTo>
                  <a:pt x="2376246" y="255651"/>
                </a:lnTo>
                <a:lnTo>
                  <a:pt x="2376246" y="1277874"/>
                </a:lnTo>
                <a:lnTo>
                  <a:pt x="2372128" y="1323835"/>
                </a:lnTo>
                <a:lnTo>
                  <a:pt x="2360257" y="1367091"/>
                </a:lnTo>
                <a:lnTo>
                  <a:pt x="2341354" y="1406920"/>
                </a:lnTo>
                <a:lnTo>
                  <a:pt x="2316141" y="1442599"/>
                </a:lnTo>
                <a:lnTo>
                  <a:pt x="2285342" y="1473409"/>
                </a:lnTo>
                <a:lnTo>
                  <a:pt x="2249678" y="1498628"/>
                </a:lnTo>
                <a:lnTo>
                  <a:pt x="2209872" y="1517534"/>
                </a:lnTo>
                <a:lnTo>
                  <a:pt x="2166646" y="1529407"/>
                </a:lnTo>
                <a:lnTo>
                  <a:pt x="2120722" y="1533525"/>
                </a:lnTo>
                <a:lnTo>
                  <a:pt x="255600" y="1533525"/>
                </a:lnTo>
                <a:lnTo>
                  <a:pt x="209639" y="1529407"/>
                </a:lnTo>
                <a:lnTo>
                  <a:pt x="166388" y="1517534"/>
                </a:lnTo>
                <a:lnTo>
                  <a:pt x="126567" y="1498628"/>
                </a:lnTo>
                <a:lnTo>
                  <a:pt x="90895" y="1473409"/>
                </a:lnTo>
                <a:lnTo>
                  <a:pt x="60094" y="1442599"/>
                </a:lnTo>
                <a:lnTo>
                  <a:pt x="34883" y="1406920"/>
                </a:lnTo>
                <a:lnTo>
                  <a:pt x="15984" y="1367091"/>
                </a:lnTo>
                <a:lnTo>
                  <a:pt x="4116" y="1323835"/>
                </a:lnTo>
                <a:lnTo>
                  <a:pt x="0" y="1277874"/>
                </a:lnTo>
                <a:lnTo>
                  <a:pt x="0" y="255651"/>
                </a:lnTo>
                <a:close/>
              </a:path>
            </a:pathLst>
          </a:custGeom>
          <a:ln w="9525">
            <a:solidFill>
              <a:srgbClr val="002060"/>
            </a:solidFill>
          </a:ln>
        </p:spPr>
        <p:txBody>
          <a:bodyPr wrap="square" lIns="0" tIns="0" rIns="0" bIns="0" rtlCol="0" anchor="ctr"/>
          <a:lstStyle/>
          <a:p>
            <a:pPr algn="ctr"/>
            <a:r>
              <a:rPr lang="uz-Cyrl-UZ" sz="2400" dirty="0">
                <a:latin typeface="Times New Roman" panose="02020603050405020304" pitchFamily="18" charset="0"/>
                <a:cs typeface="Times New Roman" panose="02020603050405020304" pitchFamily="18" charset="0"/>
              </a:rPr>
              <a:t>Биз мижозларимизнинг қайси асосий эҳтиёжларини қондирамиз?</a:t>
            </a:r>
          </a:p>
        </p:txBody>
      </p:sp>
      <p:sp>
        <p:nvSpPr>
          <p:cNvPr id="9" name="object 23">
            <a:extLst>
              <a:ext uri="{FF2B5EF4-FFF2-40B4-BE49-F238E27FC236}">
                <a16:creationId xmlns:a16="http://schemas.microsoft.com/office/drawing/2014/main" id="{0ECCA5AA-E4DB-684E-11AE-6E811FFBE956}"/>
              </a:ext>
            </a:extLst>
          </p:cNvPr>
          <p:cNvSpPr/>
          <p:nvPr/>
        </p:nvSpPr>
        <p:spPr>
          <a:xfrm>
            <a:off x="1696597" y="4885222"/>
            <a:ext cx="3813757" cy="1533525"/>
          </a:xfrm>
          <a:custGeom>
            <a:avLst/>
            <a:gdLst/>
            <a:ahLst/>
            <a:cxnLst/>
            <a:rect l="l" t="t" r="r" b="b"/>
            <a:pathLst>
              <a:path w="2376804" h="1533525">
                <a:moveTo>
                  <a:pt x="0" y="255524"/>
                </a:moveTo>
                <a:lnTo>
                  <a:pt x="4116" y="209599"/>
                </a:lnTo>
                <a:lnTo>
                  <a:pt x="15984" y="166373"/>
                </a:lnTo>
                <a:lnTo>
                  <a:pt x="34883" y="126567"/>
                </a:lnTo>
                <a:lnTo>
                  <a:pt x="60094" y="90903"/>
                </a:lnTo>
                <a:lnTo>
                  <a:pt x="90895" y="60104"/>
                </a:lnTo>
                <a:lnTo>
                  <a:pt x="126567" y="34892"/>
                </a:lnTo>
                <a:lnTo>
                  <a:pt x="166388" y="15989"/>
                </a:lnTo>
                <a:lnTo>
                  <a:pt x="209639" y="4117"/>
                </a:lnTo>
                <a:lnTo>
                  <a:pt x="255600" y="0"/>
                </a:lnTo>
                <a:lnTo>
                  <a:pt x="2120722" y="0"/>
                </a:lnTo>
                <a:lnTo>
                  <a:pt x="2166646" y="4117"/>
                </a:lnTo>
                <a:lnTo>
                  <a:pt x="2209872" y="15989"/>
                </a:lnTo>
                <a:lnTo>
                  <a:pt x="2249678" y="34892"/>
                </a:lnTo>
                <a:lnTo>
                  <a:pt x="2285342" y="60104"/>
                </a:lnTo>
                <a:lnTo>
                  <a:pt x="2316141" y="90903"/>
                </a:lnTo>
                <a:lnTo>
                  <a:pt x="2341354" y="126567"/>
                </a:lnTo>
                <a:lnTo>
                  <a:pt x="2360257" y="166373"/>
                </a:lnTo>
                <a:lnTo>
                  <a:pt x="2372128" y="209599"/>
                </a:lnTo>
                <a:lnTo>
                  <a:pt x="2376246" y="255524"/>
                </a:lnTo>
                <a:lnTo>
                  <a:pt x="2376246" y="1277886"/>
                </a:lnTo>
                <a:lnTo>
                  <a:pt x="2372128" y="1323829"/>
                </a:lnTo>
                <a:lnTo>
                  <a:pt x="2360257" y="1367070"/>
                </a:lnTo>
                <a:lnTo>
                  <a:pt x="2341354" y="1406888"/>
                </a:lnTo>
                <a:lnTo>
                  <a:pt x="2316141" y="1442559"/>
                </a:lnTo>
                <a:lnTo>
                  <a:pt x="2285342" y="1473364"/>
                </a:lnTo>
                <a:lnTo>
                  <a:pt x="2249678" y="1498579"/>
                </a:lnTo>
                <a:lnTo>
                  <a:pt x="2209872" y="1517484"/>
                </a:lnTo>
                <a:lnTo>
                  <a:pt x="2166646" y="1529356"/>
                </a:lnTo>
                <a:lnTo>
                  <a:pt x="2120722" y="1533474"/>
                </a:lnTo>
                <a:lnTo>
                  <a:pt x="255600" y="1533474"/>
                </a:lnTo>
                <a:lnTo>
                  <a:pt x="209639" y="1529356"/>
                </a:lnTo>
                <a:lnTo>
                  <a:pt x="166388" y="1517484"/>
                </a:lnTo>
                <a:lnTo>
                  <a:pt x="126567" y="1498579"/>
                </a:lnTo>
                <a:lnTo>
                  <a:pt x="90895" y="1473364"/>
                </a:lnTo>
                <a:lnTo>
                  <a:pt x="60094" y="1442559"/>
                </a:lnTo>
                <a:lnTo>
                  <a:pt x="34883" y="1406888"/>
                </a:lnTo>
                <a:lnTo>
                  <a:pt x="15984" y="1367070"/>
                </a:lnTo>
                <a:lnTo>
                  <a:pt x="4116" y="1323829"/>
                </a:lnTo>
                <a:lnTo>
                  <a:pt x="0" y="1277886"/>
                </a:lnTo>
                <a:lnTo>
                  <a:pt x="0" y="255524"/>
                </a:lnTo>
                <a:close/>
              </a:path>
            </a:pathLst>
          </a:custGeom>
          <a:ln w="9525">
            <a:solidFill>
              <a:srgbClr val="002060"/>
            </a:solidFill>
          </a:ln>
        </p:spPr>
        <p:txBody>
          <a:bodyPr wrap="square" lIns="0" tIns="0" rIns="0" bIns="0" rtlCol="0" anchor="ctr"/>
          <a:lstStyle/>
          <a:p>
            <a:pPr algn="ctr"/>
            <a:r>
              <a:rPr lang="uz-Cyrl-UZ" sz="2400" dirty="0">
                <a:latin typeface="Times New Roman" panose="02020603050405020304" pitchFamily="18" charset="0"/>
                <a:cs typeface="Times New Roman" panose="02020603050405020304" pitchFamily="18" charset="0"/>
              </a:rPr>
              <a:t>Истеъмолчилар онгида компаниямиз нима билан ажралиб туриши керак?</a:t>
            </a:r>
          </a:p>
        </p:txBody>
      </p:sp>
      <p:sp>
        <p:nvSpPr>
          <p:cNvPr id="10" name="object 25">
            <a:extLst>
              <a:ext uri="{FF2B5EF4-FFF2-40B4-BE49-F238E27FC236}">
                <a16:creationId xmlns:a16="http://schemas.microsoft.com/office/drawing/2014/main" id="{798BEC24-14D8-552B-2D86-6C1CA34A7EAE}"/>
              </a:ext>
            </a:extLst>
          </p:cNvPr>
          <p:cNvSpPr/>
          <p:nvPr/>
        </p:nvSpPr>
        <p:spPr>
          <a:xfrm>
            <a:off x="8506439" y="2972757"/>
            <a:ext cx="415796" cy="1004316"/>
          </a:xfrm>
          <a:custGeom>
            <a:avLst/>
            <a:gdLst/>
            <a:ahLst/>
            <a:cxnLst/>
            <a:rect l="l" t="t" r="r" b="b"/>
            <a:pathLst>
              <a:path w="576579" h="360045">
                <a:moveTo>
                  <a:pt x="179959" y="0"/>
                </a:moveTo>
                <a:lnTo>
                  <a:pt x="0" y="179959"/>
                </a:lnTo>
                <a:lnTo>
                  <a:pt x="179959" y="360044"/>
                </a:lnTo>
                <a:lnTo>
                  <a:pt x="179959" y="270001"/>
                </a:lnTo>
                <a:lnTo>
                  <a:pt x="576071" y="270001"/>
                </a:lnTo>
                <a:lnTo>
                  <a:pt x="576071" y="90043"/>
                </a:lnTo>
                <a:lnTo>
                  <a:pt x="179959" y="90043"/>
                </a:lnTo>
                <a:lnTo>
                  <a:pt x="179959" y="0"/>
                </a:lnTo>
                <a:close/>
              </a:path>
            </a:pathLst>
          </a:custGeom>
        </p:spPr>
        <p:style>
          <a:lnRef idx="1">
            <a:schemeClr val="accent6"/>
          </a:lnRef>
          <a:fillRef idx="2">
            <a:schemeClr val="accent6"/>
          </a:fillRef>
          <a:effectRef idx="1">
            <a:schemeClr val="accent6"/>
          </a:effectRef>
          <a:fontRef idx="minor">
            <a:schemeClr val="dk1"/>
          </a:fontRef>
        </p:style>
        <p:txBody>
          <a:bodyPr wrap="square" lIns="0" tIns="0" rIns="0" bIns="0" rtlCol="0"/>
          <a:lstStyle/>
          <a:p>
            <a:endParaRPr/>
          </a:p>
        </p:txBody>
      </p:sp>
      <p:sp>
        <p:nvSpPr>
          <p:cNvPr id="11" name="Заголовок 1">
            <a:extLst>
              <a:ext uri="{FF2B5EF4-FFF2-40B4-BE49-F238E27FC236}">
                <a16:creationId xmlns:a16="http://schemas.microsoft.com/office/drawing/2014/main" id="{FF533182-B187-0CC4-45B0-79474C4404DE}"/>
              </a:ext>
            </a:extLst>
          </p:cNvPr>
          <p:cNvSpPr txBox="1">
            <a:spLocks/>
          </p:cNvSpPr>
          <p:nvPr/>
        </p:nvSpPr>
        <p:spPr>
          <a:xfrm>
            <a:off x="438809" y="319979"/>
            <a:ext cx="11261103" cy="651295"/>
          </a:xfrm>
          <a:prstGeom prst="rect">
            <a:avLst/>
          </a:prstGeom>
          <a:solidFill>
            <a:schemeClr val="bg1">
              <a:lumMod val="75000"/>
            </a:schemeClr>
          </a:solidFill>
          <a:effectLst>
            <a:outerShdw blurRad="50800" dist="38100" dir="2700000" algn="tl" rotWithShape="0">
              <a:prstClr val="black">
                <a:alpha val="40000"/>
              </a:prstClr>
            </a:outerShdw>
          </a:effectLst>
          <a:scene3d>
            <a:camera prst="orthographicFront"/>
            <a:lightRig rig="threePt" dir="t"/>
          </a:scene3d>
          <a:sp3d>
            <a:bevelT/>
          </a:sp3d>
        </p:spPr>
        <p:txBody>
          <a:bodyPr vert="horz" lIns="0" tIns="0" rIns="0" bIns="0" rtlCol="0" anchor="ctr">
            <a:normAutofit/>
          </a:bodyPr>
          <a:lstStyle>
            <a:lvl1pPr algn="l" defTabSz="914400" rtl="0" eaLnBrk="1" latinLnBrk="0" hangingPunct="1">
              <a:lnSpc>
                <a:spcPct val="90000"/>
              </a:lnSpc>
              <a:spcBef>
                <a:spcPct val="0"/>
              </a:spcBef>
              <a:buNone/>
              <a:defRPr sz="2000" b="1" i="0" kern="1200">
                <a:solidFill>
                  <a:srgbClr val="800000"/>
                </a:solidFill>
                <a:latin typeface="Arial"/>
                <a:ea typeface="+mj-ea"/>
                <a:cs typeface="Arial"/>
              </a:defRPr>
            </a:lvl1pPr>
          </a:lstStyle>
          <a:p>
            <a:pPr algn="ctr"/>
            <a:r>
              <a:rPr lang="uz-Cyrl-UZ" sz="2800" dirty="0">
                <a:solidFill>
                  <a:srgbClr val="0B375A"/>
                </a:solidFill>
                <a:latin typeface="Times New Roman" panose="02020603050405020304" pitchFamily="18" charset="0"/>
                <a:cs typeface="Times New Roman" panose="02020603050405020304" pitchFamily="18" charset="0"/>
              </a:rPr>
              <a:t>ЛОЙИҲА/КОМПАНИЯ МИССИЯСИНИ ЯРАТИНГ</a:t>
            </a:r>
          </a:p>
        </p:txBody>
      </p:sp>
      <p:sp>
        <p:nvSpPr>
          <p:cNvPr id="12" name="Стрелка вправо 28">
            <a:extLst>
              <a:ext uri="{FF2B5EF4-FFF2-40B4-BE49-F238E27FC236}">
                <a16:creationId xmlns:a16="http://schemas.microsoft.com/office/drawing/2014/main" id="{D3294521-E1F8-9FF4-FA88-7FCCC5964A46}"/>
              </a:ext>
            </a:extLst>
          </p:cNvPr>
          <p:cNvSpPr/>
          <p:nvPr/>
        </p:nvSpPr>
        <p:spPr>
          <a:xfrm rot="2405406">
            <a:off x="5462832" y="2706375"/>
            <a:ext cx="430363" cy="532765"/>
          </a:xfrm>
          <a:prstGeom prst="rightArrow">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lang="en-US"/>
          </a:p>
        </p:txBody>
      </p:sp>
      <p:sp>
        <p:nvSpPr>
          <p:cNvPr id="13" name="Стрелка вправо 29">
            <a:extLst>
              <a:ext uri="{FF2B5EF4-FFF2-40B4-BE49-F238E27FC236}">
                <a16:creationId xmlns:a16="http://schemas.microsoft.com/office/drawing/2014/main" id="{7795D834-D42E-B0DB-FFB1-1DB8319D406E}"/>
              </a:ext>
            </a:extLst>
          </p:cNvPr>
          <p:cNvSpPr/>
          <p:nvPr/>
        </p:nvSpPr>
        <p:spPr>
          <a:xfrm>
            <a:off x="5541598" y="3530169"/>
            <a:ext cx="286037" cy="604131"/>
          </a:xfrm>
          <a:prstGeom prst="rightArrow">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lang="en-US"/>
          </a:p>
        </p:txBody>
      </p:sp>
      <p:sp>
        <p:nvSpPr>
          <p:cNvPr id="14" name="Стрелка вправо 30">
            <a:extLst>
              <a:ext uri="{FF2B5EF4-FFF2-40B4-BE49-F238E27FC236}">
                <a16:creationId xmlns:a16="http://schemas.microsoft.com/office/drawing/2014/main" id="{00C0B68D-7A80-2425-513C-5603818BC170}"/>
              </a:ext>
            </a:extLst>
          </p:cNvPr>
          <p:cNvSpPr/>
          <p:nvPr/>
        </p:nvSpPr>
        <p:spPr>
          <a:xfrm rot="19723452">
            <a:off x="5447739" y="4534833"/>
            <a:ext cx="596103" cy="532765"/>
          </a:xfrm>
          <a:prstGeom prst="rightArrow">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lang="en-US"/>
          </a:p>
        </p:txBody>
      </p:sp>
    </p:spTree>
    <p:extLst>
      <p:ext uri="{BB962C8B-B14F-4D97-AF65-F5344CB8AC3E}">
        <p14:creationId xmlns:p14="http://schemas.microsoft.com/office/powerpoint/2010/main" val="30741652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42"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anim calcmode="lin" valueType="num">
                                      <p:cBhvr>
                                        <p:cTn id="10" dur="1000" fill="hold"/>
                                        <p:tgtEl>
                                          <p:spTgt spid="2"/>
                                        </p:tgtEl>
                                        <p:attrNameLst>
                                          <p:attrName>ppt_x</p:attrName>
                                        </p:attrNameLst>
                                      </p:cBhvr>
                                      <p:tavLst>
                                        <p:tav tm="0">
                                          <p:val>
                                            <p:strVal val="#ppt_x"/>
                                          </p:val>
                                        </p:tav>
                                        <p:tav tm="100000">
                                          <p:val>
                                            <p:strVal val="#ppt_x"/>
                                          </p:val>
                                        </p:tav>
                                      </p:tavLst>
                                    </p:anim>
                                    <p:anim calcmode="lin" valueType="num">
                                      <p:cBhvr>
                                        <p:cTn id="11"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2" presetClass="entr" presetSubtype="0" fill="hold" grpId="0" nodeType="click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1000"/>
                                        <p:tgtEl>
                                          <p:spTgt spid="8"/>
                                        </p:tgtEl>
                                      </p:cBhvr>
                                    </p:animEffect>
                                    <p:anim calcmode="lin" valueType="num">
                                      <p:cBhvr>
                                        <p:cTn id="17" dur="1000" fill="hold"/>
                                        <p:tgtEl>
                                          <p:spTgt spid="8"/>
                                        </p:tgtEl>
                                        <p:attrNameLst>
                                          <p:attrName>ppt_x</p:attrName>
                                        </p:attrNameLst>
                                      </p:cBhvr>
                                      <p:tavLst>
                                        <p:tav tm="0">
                                          <p:val>
                                            <p:strVal val="#ppt_x"/>
                                          </p:val>
                                        </p:tav>
                                        <p:tav tm="100000">
                                          <p:val>
                                            <p:strVal val="#ppt_x"/>
                                          </p:val>
                                        </p:tav>
                                      </p:tavLst>
                                    </p:anim>
                                    <p:anim calcmode="lin" valueType="num">
                                      <p:cBhvr>
                                        <p:cTn id="18"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1000"/>
                                        <p:tgtEl>
                                          <p:spTgt spid="9"/>
                                        </p:tgtEl>
                                      </p:cBhvr>
                                    </p:animEffect>
                                    <p:anim calcmode="lin" valueType="num">
                                      <p:cBhvr>
                                        <p:cTn id="24" dur="1000" fill="hold"/>
                                        <p:tgtEl>
                                          <p:spTgt spid="9"/>
                                        </p:tgtEl>
                                        <p:attrNameLst>
                                          <p:attrName>ppt_x</p:attrName>
                                        </p:attrNameLst>
                                      </p:cBhvr>
                                      <p:tavLst>
                                        <p:tav tm="0">
                                          <p:val>
                                            <p:strVal val="#ppt_x"/>
                                          </p:val>
                                        </p:tav>
                                        <p:tav tm="100000">
                                          <p:val>
                                            <p:strVal val="#ppt_x"/>
                                          </p:val>
                                        </p:tav>
                                      </p:tavLst>
                                    </p:anim>
                                    <p:anim calcmode="lin" valueType="num">
                                      <p:cBhvr>
                                        <p:cTn id="25"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6" presetClass="entr" presetSubtype="16" fill="hold" grpId="0" nodeType="clickEffect">
                                  <p:stCondLst>
                                    <p:cond delay="0"/>
                                  </p:stCondLst>
                                  <p:childTnLst>
                                    <p:set>
                                      <p:cBhvr>
                                        <p:cTn id="29" dur="1" fill="hold">
                                          <p:stCondLst>
                                            <p:cond delay="0"/>
                                          </p:stCondLst>
                                        </p:cTn>
                                        <p:tgtEl>
                                          <p:spTgt spid="5"/>
                                        </p:tgtEl>
                                        <p:attrNameLst>
                                          <p:attrName>style.visibility</p:attrName>
                                        </p:attrNameLst>
                                      </p:cBhvr>
                                      <p:to>
                                        <p:strVal val="visible"/>
                                      </p:to>
                                    </p:set>
                                    <p:animEffect transition="in" filter="circle(in)">
                                      <p:cBhvr>
                                        <p:cTn id="30" dur="2000"/>
                                        <p:tgtEl>
                                          <p:spTgt spid="5"/>
                                        </p:tgtEl>
                                      </p:cBhvr>
                                    </p:animEffect>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gtEl>
                                        <p:attrNameLst>
                                          <p:attrName>style.visibility</p:attrName>
                                        </p:attrNameLst>
                                      </p:cBhvr>
                                      <p:to>
                                        <p:strVal val="visible"/>
                                      </p:to>
                                    </p:set>
                                    <p:animEffect transition="in" filter="fade">
                                      <p:cBhvr>
                                        <p:cTn id="35" dur="1000"/>
                                        <p:tgtEl>
                                          <p:spTgt spid="3"/>
                                        </p:tgtEl>
                                      </p:cBhvr>
                                    </p:animEffect>
                                    <p:anim calcmode="lin" valueType="num">
                                      <p:cBhvr>
                                        <p:cTn id="36" dur="1000" fill="hold"/>
                                        <p:tgtEl>
                                          <p:spTgt spid="3"/>
                                        </p:tgtEl>
                                        <p:attrNameLst>
                                          <p:attrName>ppt_x</p:attrName>
                                        </p:attrNameLst>
                                      </p:cBhvr>
                                      <p:tavLst>
                                        <p:tav tm="0">
                                          <p:val>
                                            <p:strVal val="#ppt_x"/>
                                          </p:val>
                                        </p:tav>
                                        <p:tav tm="100000">
                                          <p:val>
                                            <p:strVal val="#ppt_x"/>
                                          </p:val>
                                        </p:tav>
                                      </p:tavLst>
                                    </p:anim>
                                    <p:anim calcmode="lin" valueType="num">
                                      <p:cBhvr>
                                        <p:cTn id="37"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wipe(down)">
                                      <p:cBhvr>
                                        <p:cTn id="42" dur="500"/>
                                        <p:tgtEl>
                                          <p:spTgt spid="6"/>
                                        </p:tgtEl>
                                      </p:cBhvr>
                                    </p:animEffect>
                                  </p:childTnLst>
                                </p:cTn>
                              </p:par>
                            </p:childTnLst>
                          </p:cTn>
                        </p:par>
                      </p:childTnLst>
                    </p:cTn>
                  </p:par>
                  <p:par>
                    <p:cTn id="43" fill="hold">
                      <p:stCondLst>
                        <p:cond delay="indefinite"/>
                      </p:stCondLst>
                      <p:childTnLst>
                        <p:par>
                          <p:cTn id="44" fill="hold">
                            <p:stCondLst>
                              <p:cond delay="0"/>
                            </p:stCondLst>
                            <p:childTnLst>
                              <p:par>
                                <p:cTn id="45" presetID="42" presetClass="entr" presetSubtype="0" fill="hold" grpId="0" nodeType="click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fade">
                                      <p:cBhvr>
                                        <p:cTn id="47" dur="1000"/>
                                        <p:tgtEl>
                                          <p:spTgt spid="4"/>
                                        </p:tgtEl>
                                      </p:cBhvr>
                                    </p:animEffect>
                                    <p:anim calcmode="lin" valueType="num">
                                      <p:cBhvr>
                                        <p:cTn id="48" dur="1000" fill="hold"/>
                                        <p:tgtEl>
                                          <p:spTgt spid="4"/>
                                        </p:tgtEl>
                                        <p:attrNameLst>
                                          <p:attrName>ppt_x</p:attrName>
                                        </p:attrNameLst>
                                      </p:cBhvr>
                                      <p:tavLst>
                                        <p:tav tm="0">
                                          <p:val>
                                            <p:strVal val="#ppt_x"/>
                                          </p:val>
                                        </p:tav>
                                        <p:tav tm="100000">
                                          <p:val>
                                            <p:strVal val="#ppt_x"/>
                                          </p:val>
                                        </p:tav>
                                      </p:tavLst>
                                    </p:anim>
                                    <p:anim calcmode="lin" valueType="num">
                                      <p:cBhvr>
                                        <p:cTn id="4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26" presetClass="entr" presetSubtype="0" fill="hold" grpId="0" nodeType="clickEffect">
                                  <p:stCondLst>
                                    <p:cond delay="0"/>
                                  </p:stCondLst>
                                  <p:childTnLst>
                                    <p:set>
                                      <p:cBhvr>
                                        <p:cTn id="53" dur="1" fill="hold">
                                          <p:stCondLst>
                                            <p:cond delay="0"/>
                                          </p:stCondLst>
                                        </p:cTn>
                                        <p:tgtEl>
                                          <p:spTgt spid="7"/>
                                        </p:tgtEl>
                                        <p:attrNameLst>
                                          <p:attrName>style.visibility</p:attrName>
                                        </p:attrNameLst>
                                      </p:cBhvr>
                                      <p:to>
                                        <p:strVal val="visible"/>
                                      </p:to>
                                    </p:set>
                                    <p:animEffect transition="in" filter="wipe(down)">
                                      <p:cBhvr>
                                        <p:cTn id="54" dur="580">
                                          <p:stCondLst>
                                            <p:cond delay="0"/>
                                          </p:stCondLst>
                                        </p:cTn>
                                        <p:tgtEl>
                                          <p:spTgt spid="7"/>
                                        </p:tgtEl>
                                      </p:cBhvr>
                                    </p:animEffect>
                                    <p:anim calcmode="lin" valueType="num">
                                      <p:cBhvr>
                                        <p:cTn id="55"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56"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57"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58"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59"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60" dur="26">
                                          <p:stCondLst>
                                            <p:cond delay="650"/>
                                          </p:stCondLst>
                                        </p:cTn>
                                        <p:tgtEl>
                                          <p:spTgt spid="7"/>
                                        </p:tgtEl>
                                      </p:cBhvr>
                                      <p:to x="100000" y="60000"/>
                                    </p:animScale>
                                    <p:animScale>
                                      <p:cBhvr>
                                        <p:cTn id="61" dur="166" decel="50000">
                                          <p:stCondLst>
                                            <p:cond delay="676"/>
                                          </p:stCondLst>
                                        </p:cTn>
                                        <p:tgtEl>
                                          <p:spTgt spid="7"/>
                                        </p:tgtEl>
                                      </p:cBhvr>
                                      <p:to x="100000" y="100000"/>
                                    </p:animScale>
                                    <p:animScale>
                                      <p:cBhvr>
                                        <p:cTn id="62" dur="26">
                                          <p:stCondLst>
                                            <p:cond delay="1312"/>
                                          </p:stCondLst>
                                        </p:cTn>
                                        <p:tgtEl>
                                          <p:spTgt spid="7"/>
                                        </p:tgtEl>
                                      </p:cBhvr>
                                      <p:to x="100000" y="80000"/>
                                    </p:animScale>
                                    <p:animScale>
                                      <p:cBhvr>
                                        <p:cTn id="63" dur="166" decel="50000">
                                          <p:stCondLst>
                                            <p:cond delay="1338"/>
                                          </p:stCondLst>
                                        </p:cTn>
                                        <p:tgtEl>
                                          <p:spTgt spid="7"/>
                                        </p:tgtEl>
                                      </p:cBhvr>
                                      <p:to x="100000" y="100000"/>
                                    </p:animScale>
                                    <p:animScale>
                                      <p:cBhvr>
                                        <p:cTn id="64" dur="26">
                                          <p:stCondLst>
                                            <p:cond delay="1642"/>
                                          </p:stCondLst>
                                        </p:cTn>
                                        <p:tgtEl>
                                          <p:spTgt spid="7"/>
                                        </p:tgtEl>
                                      </p:cBhvr>
                                      <p:to x="100000" y="90000"/>
                                    </p:animScale>
                                    <p:animScale>
                                      <p:cBhvr>
                                        <p:cTn id="65" dur="166" decel="50000">
                                          <p:stCondLst>
                                            <p:cond delay="1668"/>
                                          </p:stCondLst>
                                        </p:cTn>
                                        <p:tgtEl>
                                          <p:spTgt spid="7"/>
                                        </p:tgtEl>
                                      </p:cBhvr>
                                      <p:to x="100000" y="100000"/>
                                    </p:animScale>
                                    <p:animScale>
                                      <p:cBhvr>
                                        <p:cTn id="66" dur="26">
                                          <p:stCondLst>
                                            <p:cond delay="1808"/>
                                          </p:stCondLst>
                                        </p:cTn>
                                        <p:tgtEl>
                                          <p:spTgt spid="7"/>
                                        </p:tgtEl>
                                      </p:cBhvr>
                                      <p:to x="100000" y="95000"/>
                                    </p:animScale>
                                    <p:animScale>
                                      <p:cBhvr>
                                        <p:cTn id="67" dur="166" decel="50000">
                                          <p:stCondLst>
                                            <p:cond delay="1834"/>
                                          </p:stCondLst>
                                        </p:cTn>
                                        <p:tgtEl>
                                          <p:spTgt spid="7"/>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1" grpId="0" animBg="1"/>
    </p:bld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13">
            <a:extLst>
              <a:ext uri="{FF2B5EF4-FFF2-40B4-BE49-F238E27FC236}">
                <a16:creationId xmlns:a16="http://schemas.microsoft.com/office/drawing/2014/main" id="{657BCF55-35AB-2AFD-F0A6-6A871C3B1BBF}"/>
              </a:ext>
            </a:extLst>
          </p:cNvPr>
          <p:cNvSpPr/>
          <p:nvPr/>
        </p:nvSpPr>
        <p:spPr>
          <a:xfrm>
            <a:off x="2098705" y="1504577"/>
            <a:ext cx="6904608" cy="796567"/>
          </a:xfrm>
          <a:custGeom>
            <a:avLst/>
            <a:gdLst/>
            <a:ahLst/>
            <a:cxnLst/>
            <a:rect l="l" t="t" r="r" b="b"/>
            <a:pathLst>
              <a:path w="2664460" h="1008380">
                <a:moveTo>
                  <a:pt x="2496261" y="0"/>
                </a:moveTo>
                <a:lnTo>
                  <a:pt x="168020" y="0"/>
                </a:lnTo>
                <a:lnTo>
                  <a:pt x="123357" y="6007"/>
                </a:lnTo>
                <a:lnTo>
                  <a:pt x="83221" y="22958"/>
                </a:lnTo>
                <a:lnTo>
                  <a:pt x="49215" y="49244"/>
                </a:lnTo>
                <a:lnTo>
                  <a:pt x="22941" y="83255"/>
                </a:lnTo>
                <a:lnTo>
                  <a:pt x="6002" y="123384"/>
                </a:lnTo>
                <a:lnTo>
                  <a:pt x="0" y="168021"/>
                </a:lnTo>
                <a:lnTo>
                  <a:pt x="0" y="840104"/>
                </a:lnTo>
                <a:lnTo>
                  <a:pt x="6002" y="884786"/>
                </a:lnTo>
                <a:lnTo>
                  <a:pt x="22941" y="924926"/>
                </a:lnTo>
                <a:lnTo>
                  <a:pt x="49215" y="958929"/>
                </a:lnTo>
                <a:lnTo>
                  <a:pt x="83221" y="985195"/>
                </a:lnTo>
                <a:lnTo>
                  <a:pt x="123357" y="1002127"/>
                </a:lnTo>
                <a:lnTo>
                  <a:pt x="168020" y="1008126"/>
                </a:lnTo>
                <a:lnTo>
                  <a:pt x="2496261" y="1008126"/>
                </a:lnTo>
                <a:lnTo>
                  <a:pt x="2540942" y="1002127"/>
                </a:lnTo>
                <a:lnTo>
                  <a:pt x="2581083" y="985195"/>
                </a:lnTo>
                <a:lnTo>
                  <a:pt x="2615085" y="958929"/>
                </a:lnTo>
                <a:lnTo>
                  <a:pt x="2641351" y="924926"/>
                </a:lnTo>
                <a:lnTo>
                  <a:pt x="2658283" y="884786"/>
                </a:lnTo>
                <a:lnTo>
                  <a:pt x="2664282" y="840104"/>
                </a:lnTo>
                <a:lnTo>
                  <a:pt x="2664282" y="168021"/>
                </a:lnTo>
                <a:lnTo>
                  <a:pt x="2658283" y="123384"/>
                </a:lnTo>
                <a:lnTo>
                  <a:pt x="2641351" y="83255"/>
                </a:lnTo>
                <a:lnTo>
                  <a:pt x="2615085" y="49244"/>
                </a:lnTo>
                <a:lnTo>
                  <a:pt x="2581083" y="22958"/>
                </a:lnTo>
                <a:lnTo>
                  <a:pt x="2540942" y="6007"/>
                </a:lnTo>
                <a:lnTo>
                  <a:pt x="2496261" y="0"/>
                </a:lnTo>
                <a:close/>
              </a:path>
            </a:pathLst>
          </a:custGeom>
        </p:spPr>
        <p:style>
          <a:lnRef idx="2">
            <a:schemeClr val="accent2"/>
          </a:lnRef>
          <a:fillRef idx="1">
            <a:schemeClr val="lt1"/>
          </a:fillRef>
          <a:effectRef idx="0">
            <a:schemeClr val="accent2"/>
          </a:effectRef>
          <a:fontRef idx="minor">
            <a:schemeClr val="dk1"/>
          </a:fontRef>
        </p:style>
        <p:txBody>
          <a:bodyPr wrap="square" lIns="0" tIns="0" rIns="0" bIns="0" rtlCol="0" anchor="ctr"/>
          <a:lstStyle/>
          <a:p>
            <a:pPr algn="ctr"/>
            <a:r>
              <a:rPr lang="ru-RU" sz="2800" b="1" dirty="0">
                <a:latin typeface="Times New Roman" panose="02020603050405020304" pitchFamily="18" charset="0"/>
                <a:cs typeface="Times New Roman" panose="02020603050405020304" pitchFamily="18" charset="0"/>
              </a:rPr>
              <a:t>ҚИЙМАТЛАР</a:t>
            </a:r>
          </a:p>
        </p:txBody>
      </p:sp>
      <p:sp>
        <p:nvSpPr>
          <p:cNvPr id="3" name="Заголовок 1">
            <a:extLst>
              <a:ext uri="{FF2B5EF4-FFF2-40B4-BE49-F238E27FC236}">
                <a16:creationId xmlns:a16="http://schemas.microsoft.com/office/drawing/2014/main" id="{1FDF8F2B-83ED-2D80-2D3A-6169BCEF603A}"/>
              </a:ext>
            </a:extLst>
          </p:cNvPr>
          <p:cNvSpPr txBox="1">
            <a:spLocks/>
          </p:cNvSpPr>
          <p:nvPr/>
        </p:nvSpPr>
        <p:spPr>
          <a:xfrm>
            <a:off x="539546" y="370966"/>
            <a:ext cx="11149349" cy="796567"/>
          </a:xfrm>
          <a:prstGeom prst="rect">
            <a:avLst/>
          </a:prstGeom>
          <a:solidFill>
            <a:schemeClr val="bg1">
              <a:lumMod val="75000"/>
            </a:schemeClr>
          </a:solidFill>
          <a:effectLst>
            <a:outerShdw blurRad="50800" dist="38100" dir="2700000" algn="tl" rotWithShape="0">
              <a:prstClr val="black">
                <a:alpha val="40000"/>
              </a:prstClr>
            </a:outerShdw>
          </a:effectLst>
          <a:scene3d>
            <a:camera prst="orthographicFront"/>
            <a:lightRig rig="threePt" dir="t"/>
          </a:scene3d>
          <a:sp3d>
            <a:bevelT/>
          </a:sp3d>
        </p:spPr>
        <p:txBody>
          <a:bodyPr vert="horz" lIns="0" tIns="0" rIns="0" bIns="0" rtlCol="0" anchor="ctr">
            <a:normAutofit/>
          </a:bodyPr>
          <a:lstStyle>
            <a:lvl1pPr algn="l" defTabSz="914400" rtl="0" eaLnBrk="1" latinLnBrk="0" hangingPunct="1">
              <a:lnSpc>
                <a:spcPct val="90000"/>
              </a:lnSpc>
              <a:spcBef>
                <a:spcPct val="0"/>
              </a:spcBef>
              <a:buNone/>
              <a:defRPr sz="2000" b="1" i="0" kern="1200">
                <a:solidFill>
                  <a:srgbClr val="800000"/>
                </a:solidFill>
                <a:latin typeface="Arial"/>
                <a:ea typeface="+mj-ea"/>
                <a:cs typeface="Arial"/>
              </a:defRPr>
            </a:lvl1pPr>
          </a:lstStyle>
          <a:p>
            <a:pPr algn="ctr"/>
            <a:r>
              <a:rPr lang="ru-RU" sz="3200" dirty="0">
                <a:solidFill>
                  <a:srgbClr val="0B375A"/>
                </a:solidFill>
                <a:latin typeface="Times New Roman" panose="02020603050405020304" pitchFamily="18" charset="0"/>
                <a:cs typeface="Times New Roman" panose="02020603050405020304" pitchFamily="18" charset="0"/>
              </a:rPr>
              <a:t>СТРАТЕГИЯНИ БОШҚАРИШ ВОСИТАЛАРИ</a:t>
            </a:r>
          </a:p>
        </p:txBody>
      </p:sp>
      <p:sp>
        <p:nvSpPr>
          <p:cNvPr id="4" name="object 13">
            <a:extLst>
              <a:ext uri="{FF2B5EF4-FFF2-40B4-BE49-F238E27FC236}">
                <a16:creationId xmlns:a16="http://schemas.microsoft.com/office/drawing/2014/main" id="{8E2142E0-1C48-87FB-3145-87752FC3C253}"/>
              </a:ext>
            </a:extLst>
          </p:cNvPr>
          <p:cNvSpPr/>
          <p:nvPr/>
        </p:nvSpPr>
        <p:spPr>
          <a:xfrm>
            <a:off x="2098705" y="2843775"/>
            <a:ext cx="6904608" cy="796567"/>
          </a:xfrm>
          <a:custGeom>
            <a:avLst/>
            <a:gdLst/>
            <a:ahLst/>
            <a:cxnLst/>
            <a:rect l="l" t="t" r="r" b="b"/>
            <a:pathLst>
              <a:path w="2664460" h="1008380">
                <a:moveTo>
                  <a:pt x="2496261" y="0"/>
                </a:moveTo>
                <a:lnTo>
                  <a:pt x="168020" y="0"/>
                </a:lnTo>
                <a:lnTo>
                  <a:pt x="123357" y="6007"/>
                </a:lnTo>
                <a:lnTo>
                  <a:pt x="83221" y="22958"/>
                </a:lnTo>
                <a:lnTo>
                  <a:pt x="49215" y="49244"/>
                </a:lnTo>
                <a:lnTo>
                  <a:pt x="22941" y="83255"/>
                </a:lnTo>
                <a:lnTo>
                  <a:pt x="6002" y="123384"/>
                </a:lnTo>
                <a:lnTo>
                  <a:pt x="0" y="168021"/>
                </a:lnTo>
                <a:lnTo>
                  <a:pt x="0" y="840104"/>
                </a:lnTo>
                <a:lnTo>
                  <a:pt x="6002" y="884786"/>
                </a:lnTo>
                <a:lnTo>
                  <a:pt x="22941" y="924926"/>
                </a:lnTo>
                <a:lnTo>
                  <a:pt x="49215" y="958929"/>
                </a:lnTo>
                <a:lnTo>
                  <a:pt x="83221" y="985195"/>
                </a:lnTo>
                <a:lnTo>
                  <a:pt x="123357" y="1002127"/>
                </a:lnTo>
                <a:lnTo>
                  <a:pt x="168020" y="1008126"/>
                </a:lnTo>
                <a:lnTo>
                  <a:pt x="2496261" y="1008126"/>
                </a:lnTo>
                <a:lnTo>
                  <a:pt x="2540942" y="1002127"/>
                </a:lnTo>
                <a:lnTo>
                  <a:pt x="2581083" y="985195"/>
                </a:lnTo>
                <a:lnTo>
                  <a:pt x="2615085" y="958929"/>
                </a:lnTo>
                <a:lnTo>
                  <a:pt x="2641351" y="924926"/>
                </a:lnTo>
                <a:lnTo>
                  <a:pt x="2658283" y="884786"/>
                </a:lnTo>
                <a:lnTo>
                  <a:pt x="2664282" y="840104"/>
                </a:lnTo>
                <a:lnTo>
                  <a:pt x="2664282" y="168021"/>
                </a:lnTo>
                <a:lnTo>
                  <a:pt x="2658283" y="123384"/>
                </a:lnTo>
                <a:lnTo>
                  <a:pt x="2641351" y="83255"/>
                </a:lnTo>
                <a:lnTo>
                  <a:pt x="2615085" y="49244"/>
                </a:lnTo>
                <a:lnTo>
                  <a:pt x="2581083" y="22958"/>
                </a:lnTo>
                <a:lnTo>
                  <a:pt x="2540942" y="6007"/>
                </a:lnTo>
                <a:lnTo>
                  <a:pt x="2496261" y="0"/>
                </a:lnTo>
                <a:close/>
              </a:path>
            </a:pathLst>
          </a:custGeom>
        </p:spPr>
        <p:style>
          <a:lnRef idx="2">
            <a:schemeClr val="accent2"/>
          </a:lnRef>
          <a:fillRef idx="1">
            <a:schemeClr val="lt1"/>
          </a:fillRef>
          <a:effectRef idx="0">
            <a:schemeClr val="accent2"/>
          </a:effectRef>
          <a:fontRef idx="minor">
            <a:schemeClr val="dk1"/>
          </a:fontRef>
        </p:style>
        <p:txBody>
          <a:bodyPr wrap="square" lIns="0" tIns="0" rIns="0" bIns="0" rtlCol="0" anchor="ctr"/>
          <a:lstStyle/>
          <a:p>
            <a:pPr algn="ctr"/>
            <a:r>
              <a:rPr lang="ru-RU" sz="2800" b="1" dirty="0">
                <a:latin typeface="Times New Roman" panose="02020603050405020304" pitchFamily="18" charset="0"/>
                <a:cs typeface="Times New Roman" panose="02020603050405020304" pitchFamily="18" charset="0"/>
              </a:rPr>
              <a:t>МИССИЯ</a:t>
            </a:r>
          </a:p>
        </p:txBody>
      </p:sp>
      <p:sp>
        <p:nvSpPr>
          <p:cNvPr id="5" name="object 13">
            <a:extLst>
              <a:ext uri="{FF2B5EF4-FFF2-40B4-BE49-F238E27FC236}">
                <a16:creationId xmlns:a16="http://schemas.microsoft.com/office/drawing/2014/main" id="{B67B417C-434F-2199-08C2-AB4B9569C259}"/>
              </a:ext>
            </a:extLst>
          </p:cNvPr>
          <p:cNvSpPr/>
          <p:nvPr/>
        </p:nvSpPr>
        <p:spPr>
          <a:xfrm>
            <a:off x="2098705" y="4182973"/>
            <a:ext cx="6904608" cy="796567"/>
          </a:xfrm>
          <a:custGeom>
            <a:avLst/>
            <a:gdLst/>
            <a:ahLst/>
            <a:cxnLst/>
            <a:rect l="l" t="t" r="r" b="b"/>
            <a:pathLst>
              <a:path w="2664460" h="1008380">
                <a:moveTo>
                  <a:pt x="2496261" y="0"/>
                </a:moveTo>
                <a:lnTo>
                  <a:pt x="168020" y="0"/>
                </a:lnTo>
                <a:lnTo>
                  <a:pt x="123357" y="6007"/>
                </a:lnTo>
                <a:lnTo>
                  <a:pt x="83221" y="22958"/>
                </a:lnTo>
                <a:lnTo>
                  <a:pt x="49215" y="49244"/>
                </a:lnTo>
                <a:lnTo>
                  <a:pt x="22941" y="83255"/>
                </a:lnTo>
                <a:lnTo>
                  <a:pt x="6002" y="123384"/>
                </a:lnTo>
                <a:lnTo>
                  <a:pt x="0" y="168021"/>
                </a:lnTo>
                <a:lnTo>
                  <a:pt x="0" y="840104"/>
                </a:lnTo>
                <a:lnTo>
                  <a:pt x="6002" y="884786"/>
                </a:lnTo>
                <a:lnTo>
                  <a:pt x="22941" y="924926"/>
                </a:lnTo>
                <a:lnTo>
                  <a:pt x="49215" y="958929"/>
                </a:lnTo>
                <a:lnTo>
                  <a:pt x="83221" y="985195"/>
                </a:lnTo>
                <a:lnTo>
                  <a:pt x="123357" y="1002127"/>
                </a:lnTo>
                <a:lnTo>
                  <a:pt x="168020" y="1008126"/>
                </a:lnTo>
                <a:lnTo>
                  <a:pt x="2496261" y="1008126"/>
                </a:lnTo>
                <a:lnTo>
                  <a:pt x="2540942" y="1002127"/>
                </a:lnTo>
                <a:lnTo>
                  <a:pt x="2581083" y="985195"/>
                </a:lnTo>
                <a:lnTo>
                  <a:pt x="2615085" y="958929"/>
                </a:lnTo>
                <a:lnTo>
                  <a:pt x="2641351" y="924926"/>
                </a:lnTo>
                <a:lnTo>
                  <a:pt x="2658283" y="884786"/>
                </a:lnTo>
                <a:lnTo>
                  <a:pt x="2664282" y="840104"/>
                </a:lnTo>
                <a:lnTo>
                  <a:pt x="2664282" y="168021"/>
                </a:lnTo>
                <a:lnTo>
                  <a:pt x="2658283" y="123384"/>
                </a:lnTo>
                <a:lnTo>
                  <a:pt x="2641351" y="83255"/>
                </a:lnTo>
                <a:lnTo>
                  <a:pt x="2615085" y="49244"/>
                </a:lnTo>
                <a:lnTo>
                  <a:pt x="2581083" y="22958"/>
                </a:lnTo>
                <a:lnTo>
                  <a:pt x="2540942" y="6007"/>
                </a:lnTo>
                <a:lnTo>
                  <a:pt x="2496261" y="0"/>
                </a:lnTo>
                <a:close/>
              </a:path>
            </a:pathLst>
          </a:custGeom>
        </p:spPr>
        <p:style>
          <a:lnRef idx="2">
            <a:schemeClr val="accent2"/>
          </a:lnRef>
          <a:fillRef idx="1">
            <a:schemeClr val="lt1"/>
          </a:fillRef>
          <a:effectRef idx="0">
            <a:schemeClr val="accent2"/>
          </a:effectRef>
          <a:fontRef idx="minor">
            <a:schemeClr val="dk1"/>
          </a:fontRef>
        </p:style>
        <p:txBody>
          <a:bodyPr wrap="square" lIns="0" tIns="0" rIns="0" bIns="0" rtlCol="0" anchor="ctr"/>
          <a:lstStyle/>
          <a:p>
            <a:pPr algn="ctr"/>
            <a:r>
              <a:rPr lang="ru-RU" sz="2800" b="1" dirty="0">
                <a:latin typeface="Times New Roman" panose="02020603050405020304" pitchFamily="18" charset="0"/>
                <a:cs typeface="Times New Roman" panose="02020603050405020304" pitchFamily="18" charset="0"/>
              </a:rPr>
              <a:t>СТРАТЕГИК МАҚСАД(НИЯТ)ЛАР</a:t>
            </a:r>
          </a:p>
        </p:txBody>
      </p:sp>
      <p:sp>
        <p:nvSpPr>
          <p:cNvPr id="6" name="object 13">
            <a:extLst>
              <a:ext uri="{FF2B5EF4-FFF2-40B4-BE49-F238E27FC236}">
                <a16:creationId xmlns:a16="http://schemas.microsoft.com/office/drawing/2014/main" id="{260FDCA8-49A1-4916-3EFA-70994539845B}"/>
              </a:ext>
            </a:extLst>
          </p:cNvPr>
          <p:cNvSpPr/>
          <p:nvPr/>
        </p:nvSpPr>
        <p:spPr>
          <a:xfrm>
            <a:off x="2098705" y="5522171"/>
            <a:ext cx="6904608" cy="796567"/>
          </a:xfrm>
          <a:custGeom>
            <a:avLst/>
            <a:gdLst/>
            <a:ahLst/>
            <a:cxnLst/>
            <a:rect l="l" t="t" r="r" b="b"/>
            <a:pathLst>
              <a:path w="2664460" h="1008380">
                <a:moveTo>
                  <a:pt x="2496261" y="0"/>
                </a:moveTo>
                <a:lnTo>
                  <a:pt x="168020" y="0"/>
                </a:lnTo>
                <a:lnTo>
                  <a:pt x="123357" y="6007"/>
                </a:lnTo>
                <a:lnTo>
                  <a:pt x="83221" y="22958"/>
                </a:lnTo>
                <a:lnTo>
                  <a:pt x="49215" y="49244"/>
                </a:lnTo>
                <a:lnTo>
                  <a:pt x="22941" y="83255"/>
                </a:lnTo>
                <a:lnTo>
                  <a:pt x="6002" y="123384"/>
                </a:lnTo>
                <a:lnTo>
                  <a:pt x="0" y="168021"/>
                </a:lnTo>
                <a:lnTo>
                  <a:pt x="0" y="840104"/>
                </a:lnTo>
                <a:lnTo>
                  <a:pt x="6002" y="884786"/>
                </a:lnTo>
                <a:lnTo>
                  <a:pt x="22941" y="924926"/>
                </a:lnTo>
                <a:lnTo>
                  <a:pt x="49215" y="958929"/>
                </a:lnTo>
                <a:lnTo>
                  <a:pt x="83221" y="985195"/>
                </a:lnTo>
                <a:lnTo>
                  <a:pt x="123357" y="1002127"/>
                </a:lnTo>
                <a:lnTo>
                  <a:pt x="168020" y="1008126"/>
                </a:lnTo>
                <a:lnTo>
                  <a:pt x="2496261" y="1008126"/>
                </a:lnTo>
                <a:lnTo>
                  <a:pt x="2540942" y="1002127"/>
                </a:lnTo>
                <a:lnTo>
                  <a:pt x="2581083" y="985195"/>
                </a:lnTo>
                <a:lnTo>
                  <a:pt x="2615085" y="958929"/>
                </a:lnTo>
                <a:lnTo>
                  <a:pt x="2641351" y="924926"/>
                </a:lnTo>
                <a:lnTo>
                  <a:pt x="2658283" y="884786"/>
                </a:lnTo>
                <a:lnTo>
                  <a:pt x="2664282" y="840104"/>
                </a:lnTo>
                <a:lnTo>
                  <a:pt x="2664282" y="168021"/>
                </a:lnTo>
                <a:lnTo>
                  <a:pt x="2658283" y="123384"/>
                </a:lnTo>
                <a:lnTo>
                  <a:pt x="2641351" y="83255"/>
                </a:lnTo>
                <a:lnTo>
                  <a:pt x="2615085" y="49244"/>
                </a:lnTo>
                <a:lnTo>
                  <a:pt x="2581083" y="22958"/>
                </a:lnTo>
                <a:lnTo>
                  <a:pt x="2540942" y="6007"/>
                </a:lnTo>
                <a:lnTo>
                  <a:pt x="2496261" y="0"/>
                </a:lnTo>
                <a:close/>
              </a:path>
            </a:pathLst>
          </a:custGeom>
        </p:spPr>
        <p:style>
          <a:lnRef idx="2">
            <a:schemeClr val="accent2"/>
          </a:lnRef>
          <a:fillRef idx="1">
            <a:schemeClr val="lt1"/>
          </a:fillRef>
          <a:effectRef idx="0">
            <a:schemeClr val="accent2"/>
          </a:effectRef>
          <a:fontRef idx="minor">
            <a:schemeClr val="dk1"/>
          </a:fontRef>
        </p:style>
        <p:txBody>
          <a:bodyPr wrap="square" lIns="0" tIns="0" rIns="0" bIns="0" rtlCol="0" anchor="ctr"/>
          <a:lstStyle/>
          <a:p>
            <a:pPr algn="ctr"/>
            <a:r>
              <a:rPr lang="ru-RU" sz="2800" b="1" dirty="0">
                <a:latin typeface="Times New Roman" panose="02020603050405020304" pitchFamily="18" charset="0"/>
                <a:cs typeface="Times New Roman" panose="02020603050405020304" pitchFamily="18" charset="0"/>
              </a:rPr>
              <a:t>СТРАТЕГИК РЕЖА</a:t>
            </a:r>
          </a:p>
        </p:txBody>
      </p:sp>
    </p:spTree>
    <p:extLst>
      <p:ext uri="{BB962C8B-B14F-4D97-AF65-F5344CB8AC3E}">
        <p14:creationId xmlns:p14="http://schemas.microsoft.com/office/powerpoint/2010/main" val="15356774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5"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2000"/>
                                        <p:tgtEl>
                                          <p:spTgt spid="2"/>
                                        </p:tgtEl>
                                      </p:cBhvr>
                                    </p:animEffect>
                                    <p:anim calcmode="lin" valueType="num">
                                      <p:cBhvr>
                                        <p:cTn id="12" dur="2000" fill="hold"/>
                                        <p:tgtEl>
                                          <p:spTgt spid="2"/>
                                        </p:tgtEl>
                                        <p:attrNameLst>
                                          <p:attrName>ppt_w</p:attrName>
                                        </p:attrNameLst>
                                      </p:cBhvr>
                                      <p:tavLst>
                                        <p:tav tm="0" fmla="#ppt_w*sin(2.5*pi*$)">
                                          <p:val>
                                            <p:fltVal val="0"/>
                                          </p:val>
                                        </p:tav>
                                        <p:tav tm="100000">
                                          <p:val>
                                            <p:fltVal val="1"/>
                                          </p:val>
                                        </p:tav>
                                      </p:tavLst>
                                    </p:anim>
                                    <p:anim calcmode="lin" valueType="num">
                                      <p:cBhvr>
                                        <p:cTn id="13"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4" fill="hold">
                      <p:stCondLst>
                        <p:cond delay="indefinite"/>
                      </p:stCondLst>
                      <p:childTnLst>
                        <p:par>
                          <p:cTn id="15" fill="hold">
                            <p:stCondLst>
                              <p:cond delay="0"/>
                            </p:stCondLst>
                            <p:childTnLst>
                              <p:par>
                                <p:cTn id="16" presetID="45" presetClass="entr" presetSubtype="0"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2000"/>
                                        <p:tgtEl>
                                          <p:spTgt spid="4"/>
                                        </p:tgtEl>
                                      </p:cBhvr>
                                    </p:animEffect>
                                    <p:anim calcmode="lin" valueType="num">
                                      <p:cBhvr>
                                        <p:cTn id="19" dur="2000" fill="hold"/>
                                        <p:tgtEl>
                                          <p:spTgt spid="4"/>
                                        </p:tgtEl>
                                        <p:attrNameLst>
                                          <p:attrName>ppt_w</p:attrName>
                                        </p:attrNameLst>
                                      </p:cBhvr>
                                      <p:tavLst>
                                        <p:tav tm="0" fmla="#ppt_w*sin(2.5*pi*$)">
                                          <p:val>
                                            <p:fltVal val="0"/>
                                          </p:val>
                                        </p:tav>
                                        <p:tav tm="100000">
                                          <p:val>
                                            <p:fltVal val="1"/>
                                          </p:val>
                                        </p:tav>
                                      </p:tavLst>
                                    </p:anim>
                                    <p:anim calcmode="lin" valueType="num">
                                      <p:cBhvr>
                                        <p:cTn id="20" dur="2000" fill="hold"/>
                                        <p:tgtEl>
                                          <p:spTgt spid="4"/>
                                        </p:tgtEl>
                                        <p:attrNameLst>
                                          <p:attrName>ppt_h</p:attrName>
                                        </p:attrNameLst>
                                      </p:cBhvr>
                                      <p:tavLst>
                                        <p:tav tm="0">
                                          <p:val>
                                            <p:strVal val="#ppt_h"/>
                                          </p:val>
                                        </p:tav>
                                        <p:tav tm="100000">
                                          <p:val>
                                            <p:strVal val="#ppt_h"/>
                                          </p:val>
                                        </p:tav>
                                      </p:tavLst>
                                    </p:anim>
                                  </p:childTnLst>
                                </p:cTn>
                              </p:par>
                            </p:childTnLst>
                          </p:cTn>
                        </p:par>
                      </p:childTnLst>
                    </p:cTn>
                  </p:par>
                  <p:par>
                    <p:cTn id="21" fill="hold">
                      <p:stCondLst>
                        <p:cond delay="indefinite"/>
                      </p:stCondLst>
                      <p:childTnLst>
                        <p:par>
                          <p:cTn id="22" fill="hold">
                            <p:stCondLst>
                              <p:cond delay="0"/>
                            </p:stCondLst>
                            <p:childTnLst>
                              <p:par>
                                <p:cTn id="23" presetID="45"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2000"/>
                                        <p:tgtEl>
                                          <p:spTgt spid="5"/>
                                        </p:tgtEl>
                                      </p:cBhvr>
                                    </p:animEffect>
                                    <p:anim calcmode="lin" valueType="num">
                                      <p:cBhvr>
                                        <p:cTn id="26" dur="2000" fill="hold"/>
                                        <p:tgtEl>
                                          <p:spTgt spid="5"/>
                                        </p:tgtEl>
                                        <p:attrNameLst>
                                          <p:attrName>ppt_w</p:attrName>
                                        </p:attrNameLst>
                                      </p:cBhvr>
                                      <p:tavLst>
                                        <p:tav tm="0" fmla="#ppt_w*sin(2.5*pi*$)">
                                          <p:val>
                                            <p:fltVal val="0"/>
                                          </p:val>
                                        </p:tav>
                                        <p:tav tm="100000">
                                          <p:val>
                                            <p:fltVal val="1"/>
                                          </p:val>
                                        </p:tav>
                                      </p:tavLst>
                                    </p:anim>
                                    <p:anim calcmode="lin" valueType="num">
                                      <p:cBhvr>
                                        <p:cTn id="27" dur="2000" fill="hold"/>
                                        <p:tgtEl>
                                          <p:spTgt spid="5"/>
                                        </p:tgtEl>
                                        <p:attrNameLst>
                                          <p:attrName>ppt_h</p:attrName>
                                        </p:attrNameLst>
                                      </p:cBhvr>
                                      <p:tavLst>
                                        <p:tav tm="0">
                                          <p:val>
                                            <p:strVal val="#ppt_h"/>
                                          </p:val>
                                        </p:tav>
                                        <p:tav tm="100000">
                                          <p:val>
                                            <p:strVal val="#ppt_h"/>
                                          </p:val>
                                        </p:tav>
                                      </p:tavLst>
                                    </p:anim>
                                  </p:childTnLst>
                                </p:cTn>
                              </p:par>
                            </p:childTnLst>
                          </p:cTn>
                        </p:par>
                      </p:childTnLst>
                    </p:cTn>
                  </p:par>
                  <p:par>
                    <p:cTn id="28" fill="hold">
                      <p:stCondLst>
                        <p:cond delay="indefinite"/>
                      </p:stCondLst>
                      <p:childTnLst>
                        <p:par>
                          <p:cTn id="29" fill="hold">
                            <p:stCondLst>
                              <p:cond delay="0"/>
                            </p:stCondLst>
                            <p:childTnLst>
                              <p:par>
                                <p:cTn id="30" presetID="45" presetClass="entr" presetSubtype="0" fill="hold" grpId="0" nodeType="click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2000"/>
                                        <p:tgtEl>
                                          <p:spTgt spid="6"/>
                                        </p:tgtEl>
                                      </p:cBhvr>
                                    </p:animEffect>
                                    <p:anim calcmode="lin" valueType="num">
                                      <p:cBhvr>
                                        <p:cTn id="33" dur="2000" fill="hold"/>
                                        <p:tgtEl>
                                          <p:spTgt spid="6"/>
                                        </p:tgtEl>
                                        <p:attrNameLst>
                                          <p:attrName>ppt_w</p:attrName>
                                        </p:attrNameLst>
                                      </p:cBhvr>
                                      <p:tavLst>
                                        <p:tav tm="0" fmla="#ppt_w*sin(2.5*pi*$)">
                                          <p:val>
                                            <p:fltVal val="0"/>
                                          </p:val>
                                        </p:tav>
                                        <p:tav tm="100000">
                                          <p:val>
                                            <p:fltVal val="1"/>
                                          </p:val>
                                        </p:tav>
                                      </p:tavLst>
                                    </p:anim>
                                    <p:anim calcmode="lin" valueType="num">
                                      <p:cBhvr>
                                        <p:cTn id="34" dur="2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26;p12">
            <a:extLst>
              <a:ext uri="{FF2B5EF4-FFF2-40B4-BE49-F238E27FC236}">
                <a16:creationId xmlns:a16="http://schemas.microsoft.com/office/drawing/2014/main" id="{7A29A612-0C95-223E-BC40-11C0B42C34AE}"/>
              </a:ext>
            </a:extLst>
          </p:cNvPr>
          <p:cNvSpPr txBox="1">
            <a:spLocks/>
          </p:cNvSpPr>
          <p:nvPr/>
        </p:nvSpPr>
        <p:spPr>
          <a:xfrm>
            <a:off x="565639" y="1809873"/>
            <a:ext cx="11060722" cy="2070465"/>
          </a:xfrm>
          <a:prstGeom prst="rect">
            <a:avLst/>
          </a:prstGeom>
        </p:spPr>
        <p:txBody>
          <a:bodyPr spcFirstLastPara="1" vert="horz" wrap="square" lIns="0" tIns="0" rIns="0" bIns="0" rtlCol="0"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uz-Cyrl-UZ" sz="3000" dirty="0">
                <a:solidFill>
                  <a:srgbClr val="FF0000"/>
                </a:solidFill>
                <a:latin typeface="Times New Roman" panose="02020603050405020304" pitchFamily="18" charset="0"/>
                <a:cs typeface="Times New Roman" panose="02020603050405020304" pitchFamily="18" charset="0"/>
              </a:rPr>
              <a:t>Стратегик менежментнинг пайдо бўлиши корхоналар фаолияти учун атроф-муҳит табиатининг ўзгариши натижасида юзага келадиган объектив сабабларга кўра юзага келади. Бу бир қатор омилларнинг таъсирига боғлиқ.</a:t>
            </a:r>
          </a:p>
        </p:txBody>
      </p:sp>
    </p:spTree>
    <p:extLst>
      <p:ext uri="{BB962C8B-B14F-4D97-AF65-F5344CB8AC3E}">
        <p14:creationId xmlns:p14="http://schemas.microsoft.com/office/powerpoint/2010/main" val="815920186"/>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111492AE-DA9C-403C-3D94-4A29678032AE}"/>
              </a:ext>
            </a:extLst>
          </p:cNvPr>
          <p:cNvSpPr/>
          <p:nvPr/>
        </p:nvSpPr>
        <p:spPr>
          <a:xfrm>
            <a:off x="2028092" y="633044"/>
            <a:ext cx="8112369" cy="679938"/>
          </a:xfrm>
          <a:prstGeom prst="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ru-RU" sz="2800" b="1" dirty="0">
                <a:latin typeface="Times New Roman" panose="02020603050405020304" pitchFamily="18" charset="0"/>
                <a:cs typeface="Times New Roman" panose="02020603050405020304" pitchFamily="18" charset="0"/>
              </a:rPr>
              <a:t>СТРАТЕГИК БОШҚАРУВ ЖАРАЁНИ</a:t>
            </a:r>
            <a:endParaRPr lang="ru-RU" sz="2800" b="1" dirty="0"/>
          </a:p>
        </p:txBody>
      </p:sp>
      <p:sp>
        <p:nvSpPr>
          <p:cNvPr id="3" name="Прямоугольник 2">
            <a:extLst>
              <a:ext uri="{FF2B5EF4-FFF2-40B4-BE49-F238E27FC236}">
                <a16:creationId xmlns:a16="http://schemas.microsoft.com/office/drawing/2014/main" id="{48964302-DA87-325F-14B1-1041114A1BA5}"/>
              </a:ext>
            </a:extLst>
          </p:cNvPr>
          <p:cNvSpPr/>
          <p:nvPr/>
        </p:nvSpPr>
        <p:spPr>
          <a:xfrm>
            <a:off x="445477" y="1506413"/>
            <a:ext cx="11277600" cy="967154"/>
          </a:xfrm>
          <a:prstGeom prst="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800" dirty="0">
                <a:latin typeface="Times New Roman" panose="02020603050405020304" pitchFamily="18" charset="0"/>
                <a:cs typeface="Times New Roman" panose="02020603050405020304" pitchFamily="18" charset="0"/>
              </a:rPr>
              <a:t>Стратегик менежмент жараёнининг ўзи бошқарув фаолиятининг жуда мураккаб тури бўлиб, у қуйидаги босқичларни ўз ичига олади:</a:t>
            </a:r>
          </a:p>
        </p:txBody>
      </p:sp>
      <p:sp>
        <p:nvSpPr>
          <p:cNvPr id="4" name="Прямоугольник 3">
            <a:extLst>
              <a:ext uri="{FF2B5EF4-FFF2-40B4-BE49-F238E27FC236}">
                <a16:creationId xmlns:a16="http://schemas.microsoft.com/office/drawing/2014/main" id="{33AD0F6E-AA83-CF21-3D40-A8B6B4B10163}"/>
              </a:ext>
            </a:extLst>
          </p:cNvPr>
          <p:cNvSpPr/>
          <p:nvPr/>
        </p:nvSpPr>
        <p:spPr>
          <a:xfrm>
            <a:off x="457200" y="2666997"/>
            <a:ext cx="8581292" cy="3387969"/>
          </a:xfrm>
          <a:prstGeom prst="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marL="457200" indent="-457200" algn="ctr">
              <a:buFont typeface="Arial" panose="020B0604020202020204" pitchFamily="34" charset="0"/>
              <a:buChar char="•"/>
            </a:pPr>
            <a:r>
              <a:rPr lang="uz-Cyrl-UZ" sz="2800" dirty="0">
                <a:latin typeface="Times New Roman" panose="02020603050405020304" pitchFamily="18" charset="0"/>
                <a:cs typeface="Times New Roman" panose="02020603050405020304" pitchFamily="18" charset="0"/>
              </a:rPr>
              <a:t>ички муҳит ва ташқи муҳитни таҳлил қилиш;</a:t>
            </a:r>
          </a:p>
          <a:p>
            <a:pPr marL="457200" indent="-457200" algn="ctr">
              <a:buFont typeface="Arial" panose="020B0604020202020204" pitchFamily="34" charset="0"/>
              <a:buChar char="•"/>
            </a:pPr>
            <a:r>
              <a:rPr lang="uz-Cyrl-UZ" sz="2800" dirty="0">
                <a:latin typeface="Times New Roman" panose="02020603050405020304" pitchFamily="18" charset="0"/>
                <a:cs typeface="Times New Roman" panose="02020603050405020304" pitchFamily="18" charset="0"/>
              </a:rPr>
              <a:t>корхонанинг ривожланиш истиқболларини ишлаб чиқиш;</a:t>
            </a:r>
          </a:p>
          <a:p>
            <a:pPr marL="457200" indent="-457200" algn="ctr">
              <a:buFont typeface="Arial" panose="020B0604020202020204" pitchFamily="34" charset="0"/>
              <a:buChar char="•"/>
            </a:pPr>
            <a:r>
              <a:rPr lang="uz-Cyrl-UZ" sz="2800" dirty="0">
                <a:latin typeface="Times New Roman" panose="02020603050405020304" pitchFamily="18" charset="0"/>
                <a:cs typeface="Times New Roman" panose="02020603050405020304" pitchFamily="18" charset="0"/>
              </a:rPr>
              <a:t>стратегияни аниқлаш;</a:t>
            </a:r>
          </a:p>
          <a:p>
            <a:pPr marL="457200" indent="-457200" algn="ctr">
              <a:buFont typeface="Arial" panose="020B0604020202020204" pitchFamily="34" charset="0"/>
              <a:buChar char="•"/>
            </a:pPr>
            <a:r>
              <a:rPr lang="uz-Cyrl-UZ" sz="2800" dirty="0">
                <a:latin typeface="Times New Roman" panose="02020603050405020304" pitchFamily="18" charset="0"/>
                <a:cs typeface="Times New Roman" panose="02020603050405020304" pitchFamily="18" charset="0"/>
              </a:rPr>
              <a:t>стратегияни амалга ошириш;</a:t>
            </a:r>
          </a:p>
          <a:p>
            <a:pPr marL="457200" indent="-457200" algn="ctr">
              <a:buFont typeface="Arial" panose="020B0604020202020204" pitchFamily="34" charset="0"/>
              <a:buChar char="•"/>
            </a:pPr>
            <a:r>
              <a:rPr lang="uz-Cyrl-UZ" sz="2800" dirty="0">
                <a:latin typeface="Times New Roman" panose="02020603050405020304" pitchFamily="18" charset="0"/>
                <a:cs typeface="Times New Roman" panose="02020603050405020304" pitchFamily="18" charset="0"/>
              </a:rPr>
              <a:t>уни амалга ошириш жараёнида кузатувлар ва назорат ўтказиш.</a:t>
            </a:r>
          </a:p>
        </p:txBody>
      </p:sp>
    </p:spTree>
    <p:extLst>
      <p:ext uri="{BB962C8B-B14F-4D97-AF65-F5344CB8AC3E}">
        <p14:creationId xmlns:p14="http://schemas.microsoft.com/office/powerpoint/2010/main" val="3747506920"/>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111492AE-DA9C-403C-3D94-4A29678032AE}"/>
              </a:ext>
            </a:extLst>
          </p:cNvPr>
          <p:cNvSpPr/>
          <p:nvPr/>
        </p:nvSpPr>
        <p:spPr>
          <a:xfrm>
            <a:off x="2028092" y="527537"/>
            <a:ext cx="8112369" cy="679938"/>
          </a:xfrm>
          <a:prstGeom prst="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ru-RU" sz="2800" b="1" dirty="0">
                <a:latin typeface="Times New Roman" panose="02020603050405020304" pitchFamily="18" charset="0"/>
                <a:cs typeface="Times New Roman" panose="02020603050405020304" pitchFamily="18" charset="0"/>
              </a:rPr>
              <a:t>СТРАТЕГИК БОШҚАРУВ ЖАРАЁНИ</a:t>
            </a:r>
            <a:endParaRPr lang="ru-RU" sz="2800" b="1" dirty="0"/>
          </a:p>
        </p:txBody>
      </p:sp>
      <p:sp>
        <p:nvSpPr>
          <p:cNvPr id="3" name="Прямоугольник 2">
            <a:extLst>
              <a:ext uri="{FF2B5EF4-FFF2-40B4-BE49-F238E27FC236}">
                <a16:creationId xmlns:a16="http://schemas.microsoft.com/office/drawing/2014/main" id="{48964302-DA87-325F-14B1-1041114A1BA5}"/>
              </a:ext>
            </a:extLst>
          </p:cNvPr>
          <p:cNvSpPr/>
          <p:nvPr/>
        </p:nvSpPr>
        <p:spPr>
          <a:xfrm>
            <a:off x="445477" y="1400906"/>
            <a:ext cx="11277600" cy="679938"/>
          </a:xfrm>
          <a:prstGeom prst="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marL="0" indent="0" algn="ctr">
              <a:spcAft>
                <a:spcPts val="1067"/>
              </a:spcAft>
              <a:buClr>
                <a:schemeClr val="tx1"/>
              </a:buClr>
              <a:buFont typeface="Arial" panose="020B0604020202020204" pitchFamily="34" charset="0"/>
              <a:buNone/>
            </a:pPr>
            <a:r>
              <a:rPr lang="uz-Cyrl-UZ" sz="2800" dirty="0">
                <a:latin typeface="Times New Roman" panose="02020603050405020304" pitchFamily="18" charset="0"/>
                <a:cs typeface="Times New Roman" panose="02020603050405020304" pitchFamily="18" charset="0"/>
              </a:rPr>
              <a:t>Стратегик менежмент </a:t>
            </a:r>
            <a:r>
              <a:rPr lang="uz-Cyrl-UZ" sz="2800" b="1" dirty="0">
                <a:latin typeface="Times New Roman" panose="02020603050405020304" pitchFamily="18" charset="0"/>
                <a:cs typeface="Times New Roman" panose="02020603050405020304" pitchFamily="18" charset="0"/>
              </a:rPr>
              <a:t>тўрт компонентни </a:t>
            </a:r>
            <a:r>
              <a:rPr lang="uz-Cyrl-UZ" sz="2800" dirty="0">
                <a:latin typeface="Times New Roman" panose="02020603050405020304" pitchFamily="18" charset="0"/>
                <a:cs typeface="Times New Roman" panose="02020603050405020304" pitchFamily="18" charset="0"/>
              </a:rPr>
              <a:t>ўз ичига олади: </a:t>
            </a:r>
          </a:p>
        </p:txBody>
      </p:sp>
      <p:sp>
        <p:nvSpPr>
          <p:cNvPr id="4" name="Прямоугольник 3">
            <a:extLst>
              <a:ext uri="{FF2B5EF4-FFF2-40B4-BE49-F238E27FC236}">
                <a16:creationId xmlns:a16="http://schemas.microsoft.com/office/drawing/2014/main" id="{33AD0F6E-AA83-CF21-3D40-A8B6B4B10163}"/>
              </a:ext>
            </a:extLst>
          </p:cNvPr>
          <p:cNvSpPr/>
          <p:nvPr/>
        </p:nvSpPr>
        <p:spPr>
          <a:xfrm>
            <a:off x="3247292" y="2373920"/>
            <a:ext cx="8487507" cy="1787771"/>
          </a:xfrm>
          <a:prstGeom prst="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indent="361950" algn="just">
              <a:spcAft>
                <a:spcPts val="1067"/>
              </a:spcAft>
              <a:buClr>
                <a:schemeClr val="tx1"/>
              </a:buClr>
            </a:pPr>
            <a:r>
              <a:rPr lang="en-US" sz="2800" b="1" dirty="0">
                <a:solidFill>
                  <a:srgbClr val="0B375A"/>
                </a:solidFill>
                <a:latin typeface="Times New Roman" panose="02020603050405020304" pitchFamily="18" charset="0"/>
                <a:cs typeface="Times New Roman" panose="02020603050405020304" pitchFamily="18" charset="0"/>
              </a:rPr>
              <a:t>1. </a:t>
            </a:r>
            <a:r>
              <a:rPr lang="uz-Cyrl-UZ" sz="2800" b="1" dirty="0">
                <a:solidFill>
                  <a:srgbClr val="0B375A"/>
                </a:solidFill>
                <a:latin typeface="Times New Roman" panose="02020603050405020304" pitchFamily="18" charset="0"/>
                <a:cs typeface="Times New Roman" panose="02020603050405020304" pitchFamily="18" charset="0"/>
              </a:rPr>
              <a:t>Стратегик диагностика. </a:t>
            </a:r>
            <a:r>
              <a:rPr lang="uz-Cyrl-UZ" sz="2800" dirty="0">
                <a:solidFill>
                  <a:srgbClr val="0B375A"/>
                </a:solidFill>
                <a:latin typeface="Times New Roman" panose="02020603050405020304" pitchFamily="18" charset="0"/>
                <a:cs typeface="Times New Roman" panose="02020603050405020304" pitchFamily="18" charset="0"/>
              </a:rPr>
              <a:t>Стратегик қарор қабул қилиш учун сиз ташкилотнинг молиявий-иқтисодий ҳолатини, шунингдек унинг бозордаги ўрнини билишингиз керак. </a:t>
            </a:r>
          </a:p>
        </p:txBody>
      </p:sp>
      <p:sp>
        <p:nvSpPr>
          <p:cNvPr id="5" name="Прямоугольник 4">
            <a:extLst>
              <a:ext uri="{FF2B5EF4-FFF2-40B4-BE49-F238E27FC236}">
                <a16:creationId xmlns:a16="http://schemas.microsoft.com/office/drawing/2014/main" id="{27D2CFE8-6A33-E21F-2DE2-FBED69211845}"/>
              </a:ext>
            </a:extLst>
          </p:cNvPr>
          <p:cNvSpPr/>
          <p:nvPr/>
        </p:nvSpPr>
        <p:spPr>
          <a:xfrm>
            <a:off x="445477" y="4454767"/>
            <a:ext cx="8288215" cy="1787771"/>
          </a:xfrm>
          <a:prstGeom prst="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indent="361950" algn="just">
              <a:spcAft>
                <a:spcPts val="1067"/>
              </a:spcAft>
              <a:buClr>
                <a:schemeClr val="tx1"/>
              </a:buClr>
            </a:pPr>
            <a:r>
              <a:rPr lang="en-US" sz="2800" b="1" dirty="0">
                <a:solidFill>
                  <a:srgbClr val="0B375A"/>
                </a:solidFill>
                <a:latin typeface="Times New Roman" panose="02020603050405020304" pitchFamily="18" charset="0"/>
                <a:cs typeface="Times New Roman" panose="02020603050405020304" pitchFamily="18" charset="0"/>
              </a:rPr>
              <a:t>2. </a:t>
            </a:r>
            <a:r>
              <a:rPr lang="uz-Cyrl-UZ" sz="2800" b="1" dirty="0">
                <a:solidFill>
                  <a:srgbClr val="0B375A"/>
                </a:solidFill>
                <a:latin typeface="Times New Roman" panose="02020603050405020304" pitchFamily="18" charset="0"/>
                <a:cs typeface="Times New Roman" panose="02020603050405020304" pitchFamily="18" charset="0"/>
              </a:rPr>
              <a:t>Стратегик мақсадларни танлаш. </a:t>
            </a:r>
            <a:r>
              <a:rPr lang="uz-Cyrl-UZ" sz="2800" dirty="0">
                <a:solidFill>
                  <a:srgbClr val="0B375A"/>
                </a:solidFill>
                <a:latin typeface="Times New Roman" panose="02020603050405020304" pitchFamily="18" charset="0"/>
                <a:cs typeface="Times New Roman" panose="02020603050405020304" pitchFamily="18" charset="0"/>
              </a:rPr>
              <a:t>Шу билан бирга, мақсадларга эришишнинг стратегик усуллари танланади ва таққосланади, уларнинг ижобий ва салбий томонлари баҳоланади.</a:t>
            </a:r>
          </a:p>
        </p:txBody>
      </p:sp>
    </p:spTree>
    <p:extLst>
      <p:ext uri="{BB962C8B-B14F-4D97-AF65-F5344CB8AC3E}">
        <p14:creationId xmlns:p14="http://schemas.microsoft.com/office/powerpoint/2010/main" val="1069446370"/>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3;p18">
            <a:extLst>
              <a:ext uri="{FF2B5EF4-FFF2-40B4-BE49-F238E27FC236}">
                <a16:creationId xmlns:a16="http://schemas.microsoft.com/office/drawing/2014/main" id="{B83A35B6-0F38-A812-7FAB-75A15C5AD258}"/>
              </a:ext>
            </a:extLst>
          </p:cNvPr>
          <p:cNvSpPr txBox="1">
            <a:spLocks/>
          </p:cNvSpPr>
          <p:nvPr/>
        </p:nvSpPr>
        <p:spPr>
          <a:xfrm>
            <a:off x="460376" y="1219200"/>
            <a:ext cx="9927634" cy="4355335"/>
          </a:xfrm>
          <a:prstGeom prst="rect">
            <a:avLst/>
          </a:prstGeom>
        </p:spPr>
        <p:txBody>
          <a:bodyPr spcFirstLastPara="1" vert="horz" wrap="square" lIns="0" tIns="0" rIns="0" bIns="0" rtlCol="0"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712788" indent="-350838" algn="just">
              <a:spcAft>
                <a:spcPts val="1067"/>
              </a:spcAft>
              <a:buClr>
                <a:schemeClr val="tx1"/>
              </a:buClr>
              <a:buFont typeface="+mj-lt"/>
              <a:buAutoNum type="arabicPeriod"/>
            </a:pPr>
            <a:endParaRPr lang="uz-Cyrl-UZ" dirty="0">
              <a:solidFill>
                <a:srgbClr val="0B375A"/>
              </a:solidFill>
              <a:latin typeface="Times New Roman" panose="02020603050405020304" pitchFamily="18" charset="0"/>
              <a:cs typeface="Times New Roman" panose="02020603050405020304" pitchFamily="18" charset="0"/>
            </a:endParaRPr>
          </a:p>
        </p:txBody>
      </p:sp>
      <p:sp>
        <p:nvSpPr>
          <p:cNvPr id="4" name="Прямоугольник 3">
            <a:extLst>
              <a:ext uri="{FF2B5EF4-FFF2-40B4-BE49-F238E27FC236}">
                <a16:creationId xmlns:a16="http://schemas.microsoft.com/office/drawing/2014/main" id="{0D8D3E37-B477-A2EE-183D-F1546C72274D}"/>
              </a:ext>
            </a:extLst>
          </p:cNvPr>
          <p:cNvSpPr/>
          <p:nvPr/>
        </p:nvSpPr>
        <p:spPr>
          <a:xfrm>
            <a:off x="3262191" y="1283465"/>
            <a:ext cx="8487507" cy="1787771"/>
          </a:xfrm>
          <a:prstGeom prst="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indent="363538" algn="just" defTabSz="809625">
              <a:spcAft>
                <a:spcPts val="1067"/>
              </a:spcAft>
              <a:buClr>
                <a:schemeClr val="tx1"/>
              </a:buClr>
              <a:tabLst>
                <a:tab pos="714375" algn="l"/>
              </a:tabLst>
            </a:pPr>
            <a:r>
              <a:rPr lang="en-US" sz="2800" b="1" dirty="0">
                <a:solidFill>
                  <a:srgbClr val="0B375A"/>
                </a:solidFill>
                <a:latin typeface="Times New Roman" panose="02020603050405020304" pitchFamily="18" charset="0"/>
                <a:cs typeface="Times New Roman" panose="02020603050405020304" pitchFamily="18" charset="0"/>
              </a:rPr>
              <a:t>3. </a:t>
            </a:r>
            <a:r>
              <a:rPr lang="uz-Cyrl-UZ" sz="2800" b="1" dirty="0">
                <a:solidFill>
                  <a:srgbClr val="0B375A"/>
                </a:solidFill>
                <a:latin typeface="Times New Roman" panose="02020603050405020304" pitchFamily="18" charset="0"/>
                <a:cs typeface="Times New Roman" panose="02020603050405020304" pitchFamily="18" charset="0"/>
              </a:rPr>
              <a:t>Стратегик режалаштириш. </a:t>
            </a:r>
            <a:r>
              <a:rPr lang="uz-Cyrl-UZ" sz="2800" dirty="0">
                <a:solidFill>
                  <a:srgbClr val="0B375A"/>
                </a:solidFill>
                <a:latin typeface="Times New Roman" panose="02020603050405020304" pitchFamily="18" charset="0"/>
                <a:cs typeface="Times New Roman" panose="02020603050405020304" pitchFamily="18" charset="0"/>
              </a:rPr>
              <a:t>Корхона ўзи интилган чўққиларни забт этиши учун стратегик режалар (лойиҳалар) ишлаб чиқади, бунинг натижасида керакли натижага эриша олади.</a:t>
            </a:r>
          </a:p>
        </p:txBody>
      </p:sp>
      <p:sp>
        <p:nvSpPr>
          <p:cNvPr id="5" name="Прямоугольник 4">
            <a:extLst>
              <a:ext uri="{FF2B5EF4-FFF2-40B4-BE49-F238E27FC236}">
                <a16:creationId xmlns:a16="http://schemas.microsoft.com/office/drawing/2014/main" id="{818EB3A2-4D99-5F01-A9BB-5575EE8DD144}"/>
              </a:ext>
            </a:extLst>
          </p:cNvPr>
          <p:cNvSpPr/>
          <p:nvPr/>
        </p:nvSpPr>
        <p:spPr>
          <a:xfrm>
            <a:off x="460376" y="3364312"/>
            <a:ext cx="8288215" cy="3144925"/>
          </a:xfrm>
          <a:prstGeom prst="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indent="363538" algn="just" defTabSz="714375">
              <a:spcAft>
                <a:spcPts val="1067"/>
              </a:spcAft>
              <a:buClr>
                <a:schemeClr val="tx1"/>
              </a:buClr>
            </a:pPr>
            <a:r>
              <a:rPr lang="en-US" sz="2400" b="1" dirty="0">
                <a:solidFill>
                  <a:srgbClr val="0B375A"/>
                </a:solidFill>
                <a:latin typeface="Times New Roman" panose="02020603050405020304" pitchFamily="18" charset="0"/>
                <a:cs typeface="Times New Roman" panose="02020603050405020304" pitchFamily="18" charset="0"/>
              </a:rPr>
              <a:t>4. </a:t>
            </a:r>
            <a:r>
              <a:rPr lang="uz-Cyrl-UZ" sz="2400" b="1" dirty="0">
                <a:solidFill>
                  <a:srgbClr val="0B375A"/>
                </a:solidFill>
                <a:latin typeface="Times New Roman" panose="02020603050405020304" pitchFamily="18" charset="0"/>
                <a:cs typeface="Times New Roman" panose="02020603050405020304" pitchFamily="18" charset="0"/>
              </a:rPr>
              <a:t>Стратегик назорат. </a:t>
            </a:r>
            <a:r>
              <a:rPr lang="uz-Cyrl-UZ" sz="2400" dirty="0">
                <a:solidFill>
                  <a:srgbClr val="0B375A"/>
                </a:solidFill>
                <a:latin typeface="Times New Roman" panose="02020603050405020304" pitchFamily="18" charset="0"/>
                <a:cs typeface="Times New Roman" panose="02020603050405020304" pitchFamily="18" charset="0"/>
              </a:rPr>
              <a:t>Корхона маълум кўрсаткичлар бўйича стратегик лойиҳаларнинг амалга оширилишини мониторинг қилиш жараёнини таъминлаши керак ва агар бу жараён мўлжалланган йўлдан четга чиқса, стратегик лойиҳаларни тўғирлаш ёки ушбу стратегияларнинг мақсадларини қайта кўриб чиқиш. Бундай текширувлар натижаларига кўра, корхонанинг ҳолатини баҳолаш мумкин бўлади.</a:t>
            </a:r>
          </a:p>
        </p:txBody>
      </p:sp>
      <p:sp>
        <p:nvSpPr>
          <p:cNvPr id="6" name="Прямоугольник 5">
            <a:extLst>
              <a:ext uri="{FF2B5EF4-FFF2-40B4-BE49-F238E27FC236}">
                <a16:creationId xmlns:a16="http://schemas.microsoft.com/office/drawing/2014/main" id="{C9D5A77A-E665-DE25-E217-AA783973F737}"/>
              </a:ext>
            </a:extLst>
          </p:cNvPr>
          <p:cNvSpPr/>
          <p:nvPr/>
        </p:nvSpPr>
        <p:spPr>
          <a:xfrm>
            <a:off x="2039815" y="348763"/>
            <a:ext cx="8112369" cy="679938"/>
          </a:xfrm>
          <a:prstGeom prst="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ru-RU" sz="2800" b="1" dirty="0">
                <a:latin typeface="Times New Roman" panose="02020603050405020304" pitchFamily="18" charset="0"/>
                <a:cs typeface="Times New Roman" panose="02020603050405020304" pitchFamily="18" charset="0"/>
              </a:rPr>
              <a:t>СТРАТЕГИК БОШҚАРУВ ЖАРАЁНИ</a:t>
            </a:r>
            <a:endParaRPr lang="ru-RU" sz="2800" b="1" dirty="0"/>
          </a:p>
        </p:txBody>
      </p:sp>
    </p:spTree>
    <p:extLst>
      <p:ext uri="{BB962C8B-B14F-4D97-AF65-F5344CB8AC3E}">
        <p14:creationId xmlns:p14="http://schemas.microsoft.com/office/powerpoint/2010/main" val="3800379876"/>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345;p17">
            <a:extLst>
              <a:ext uri="{FF2B5EF4-FFF2-40B4-BE49-F238E27FC236}">
                <a16:creationId xmlns:a16="http://schemas.microsoft.com/office/drawing/2014/main" id="{7A062987-1167-1B12-4A27-FB6E0AF03DE4}"/>
              </a:ext>
            </a:extLst>
          </p:cNvPr>
          <p:cNvSpPr txBox="1">
            <a:spLocks/>
          </p:cNvSpPr>
          <p:nvPr/>
        </p:nvSpPr>
        <p:spPr>
          <a:xfrm>
            <a:off x="495759" y="226143"/>
            <a:ext cx="11248222" cy="613555"/>
          </a:xfrm>
          <a:prstGeom prst="rect">
            <a:avLst/>
          </a:prstGeom>
        </p:spPr>
        <p:txBody>
          <a:bodyPr spcFirstLastPara="1" wrap="square" lIns="0" tIns="0" rIns="0" bIns="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ru-RU" sz="3600" b="1" kern="0" dirty="0">
                <a:solidFill>
                  <a:srgbClr val="0B375A"/>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СТРАТЕГИЯГА ЙЎНАЛТИРИЛГАН ЛОЙИҲАЛАР</a:t>
            </a:r>
            <a:endParaRPr lang="en-US" sz="3600" b="1" kern="0" dirty="0">
              <a:solidFill>
                <a:srgbClr val="0B375A"/>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Овал 2">
            <a:extLst>
              <a:ext uri="{FF2B5EF4-FFF2-40B4-BE49-F238E27FC236}">
                <a16:creationId xmlns:a16="http://schemas.microsoft.com/office/drawing/2014/main" id="{861EDD1C-5C43-345E-D750-3981486862D1}"/>
              </a:ext>
            </a:extLst>
          </p:cNvPr>
          <p:cNvSpPr/>
          <p:nvPr/>
        </p:nvSpPr>
        <p:spPr>
          <a:xfrm>
            <a:off x="3052132" y="1562987"/>
            <a:ext cx="4728179" cy="3735963"/>
          </a:xfrm>
          <a:prstGeom prst="ellipse">
            <a:avLst/>
          </a:prstGeom>
          <a:solidFill>
            <a:schemeClr val="tx1">
              <a:lumMod val="10000"/>
              <a:lumOff val="90000"/>
            </a:schemeClr>
          </a:solidFill>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ru-RU" dirty="0">
              <a:latin typeface="Times New Roman" panose="02020603050405020304" pitchFamily="18" charset="0"/>
              <a:cs typeface="Times New Roman" panose="02020603050405020304" pitchFamily="18" charset="0"/>
            </a:endParaRPr>
          </a:p>
        </p:txBody>
      </p:sp>
      <p:sp>
        <p:nvSpPr>
          <p:cNvPr id="4" name="object 6">
            <a:extLst>
              <a:ext uri="{FF2B5EF4-FFF2-40B4-BE49-F238E27FC236}">
                <a16:creationId xmlns:a16="http://schemas.microsoft.com/office/drawing/2014/main" id="{827FD556-5A41-3B66-6CDF-C53AA64E2207}"/>
              </a:ext>
            </a:extLst>
          </p:cNvPr>
          <p:cNvSpPr/>
          <p:nvPr/>
        </p:nvSpPr>
        <p:spPr>
          <a:xfrm>
            <a:off x="3869268" y="1260386"/>
            <a:ext cx="3032251" cy="1179387"/>
          </a:xfrm>
          <a:custGeom>
            <a:avLst/>
            <a:gdLst/>
            <a:ahLst/>
            <a:cxnLst/>
            <a:rect l="l" t="t" r="r" b="b"/>
            <a:pathLst>
              <a:path w="4608830" h="936625">
                <a:moveTo>
                  <a:pt x="4452493" y="0"/>
                </a:moveTo>
                <a:lnTo>
                  <a:pt x="156083" y="0"/>
                </a:lnTo>
                <a:lnTo>
                  <a:pt x="106736" y="7953"/>
                </a:lnTo>
                <a:lnTo>
                  <a:pt x="63889" y="30097"/>
                </a:lnTo>
                <a:lnTo>
                  <a:pt x="30106" y="63861"/>
                </a:lnTo>
                <a:lnTo>
                  <a:pt x="7954" y="106671"/>
                </a:lnTo>
                <a:lnTo>
                  <a:pt x="0" y="155956"/>
                </a:lnTo>
                <a:lnTo>
                  <a:pt x="0" y="780034"/>
                </a:lnTo>
                <a:lnTo>
                  <a:pt x="7954" y="829380"/>
                </a:lnTo>
                <a:lnTo>
                  <a:pt x="30106" y="872227"/>
                </a:lnTo>
                <a:lnTo>
                  <a:pt x="63889" y="906010"/>
                </a:lnTo>
                <a:lnTo>
                  <a:pt x="106736" y="928162"/>
                </a:lnTo>
                <a:lnTo>
                  <a:pt x="156083" y="936117"/>
                </a:lnTo>
                <a:lnTo>
                  <a:pt x="4452493" y="936117"/>
                </a:lnTo>
                <a:lnTo>
                  <a:pt x="4501839" y="928162"/>
                </a:lnTo>
                <a:lnTo>
                  <a:pt x="4544686" y="906010"/>
                </a:lnTo>
                <a:lnTo>
                  <a:pt x="4578469" y="872227"/>
                </a:lnTo>
                <a:lnTo>
                  <a:pt x="4600621" y="829380"/>
                </a:lnTo>
                <a:lnTo>
                  <a:pt x="4608576" y="780034"/>
                </a:lnTo>
                <a:lnTo>
                  <a:pt x="4608576" y="155956"/>
                </a:lnTo>
                <a:lnTo>
                  <a:pt x="4600621" y="106671"/>
                </a:lnTo>
                <a:lnTo>
                  <a:pt x="4578469" y="63861"/>
                </a:lnTo>
                <a:lnTo>
                  <a:pt x="4544686" y="30097"/>
                </a:lnTo>
                <a:lnTo>
                  <a:pt x="4501839" y="7953"/>
                </a:lnTo>
                <a:lnTo>
                  <a:pt x="4452493" y="0"/>
                </a:lnTo>
                <a:close/>
              </a:path>
            </a:pathLst>
          </a:custGeom>
          <a:solidFill>
            <a:schemeClr val="bg1">
              <a:lumMod val="50000"/>
            </a:schemeClr>
          </a:solidFill>
        </p:spPr>
        <p:txBody>
          <a:bodyPr wrap="square" lIns="0" tIns="0" rIns="0" bIns="0" rtlCol="0" anchor="ctr"/>
          <a:lstStyle/>
          <a:p>
            <a:pPr algn="ctr"/>
            <a:endParaRPr dirty="0">
              <a:latin typeface="Times New Roman" panose="02020603050405020304" pitchFamily="18" charset="0"/>
              <a:cs typeface="Times New Roman" panose="02020603050405020304" pitchFamily="18" charset="0"/>
            </a:endParaRPr>
          </a:p>
        </p:txBody>
      </p:sp>
      <p:sp>
        <p:nvSpPr>
          <p:cNvPr id="5" name="object 6">
            <a:extLst>
              <a:ext uri="{FF2B5EF4-FFF2-40B4-BE49-F238E27FC236}">
                <a16:creationId xmlns:a16="http://schemas.microsoft.com/office/drawing/2014/main" id="{31976166-F094-5D4D-8CEC-5B18982AC9A8}"/>
              </a:ext>
            </a:extLst>
          </p:cNvPr>
          <p:cNvSpPr/>
          <p:nvPr/>
        </p:nvSpPr>
        <p:spPr>
          <a:xfrm>
            <a:off x="1966306" y="4868715"/>
            <a:ext cx="3032251" cy="1179387"/>
          </a:xfrm>
          <a:custGeom>
            <a:avLst/>
            <a:gdLst/>
            <a:ahLst/>
            <a:cxnLst/>
            <a:rect l="l" t="t" r="r" b="b"/>
            <a:pathLst>
              <a:path w="4608830" h="936625">
                <a:moveTo>
                  <a:pt x="4452493" y="0"/>
                </a:moveTo>
                <a:lnTo>
                  <a:pt x="156083" y="0"/>
                </a:lnTo>
                <a:lnTo>
                  <a:pt x="106736" y="7953"/>
                </a:lnTo>
                <a:lnTo>
                  <a:pt x="63889" y="30097"/>
                </a:lnTo>
                <a:lnTo>
                  <a:pt x="30106" y="63861"/>
                </a:lnTo>
                <a:lnTo>
                  <a:pt x="7954" y="106671"/>
                </a:lnTo>
                <a:lnTo>
                  <a:pt x="0" y="155956"/>
                </a:lnTo>
                <a:lnTo>
                  <a:pt x="0" y="780034"/>
                </a:lnTo>
                <a:lnTo>
                  <a:pt x="7954" y="829380"/>
                </a:lnTo>
                <a:lnTo>
                  <a:pt x="30106" y="872227"/>
                </a:lnTo>
                <a:lnTo>
                  <a:pt x="63889" y="906010"/>
                </a:lnTo>
                <a:lnTo>
                  <a:pt x="106736" y="928162"/>
                </a:lnTo>
                <a:lnTo>
                  <a:pt x="156083" y="936117"/>
                </a:lnTo>
                <a:lnTo>
                  <a:pt x="4452493" y="936117"/>
                </a:lnTo>
                <a:lnTo>
                  <a:pt x="4501839" y="928162"/>
                </a:lnTo>
                <a:lnTo>
                  <a:pt x="4544686" y="906010"/>
                </a:lnTo>
                <a:lnTo>
                  <a:pt x="4578469" y="872227"/>
                </a:lnTo>
                <a:lnTo>
                  <a:pt x="4600621" y="829380"/>
                </a:lnTo>
                <a:lnTo>
                  <a:pt x="4608576" y="780034"/>
                </a:lnTo>
                <a:lnTo>
                  <a:pt x="4608576" y="155956"/>
                </a:lnTo>
                <a:lnTo>
                  <a:pt x="4600621" y="106671"/>
                </a:lnTo>
                <a:lnTo>
                  <a:pt x="4578469" y="63861"/>
                </a:lnTo>
                <a:lnTo>
                  <a:pt x="4544686" y="30097"/>
                </a:lnTo>
                <a:lnTo>
                  <a:pt x="4501839" y="7953"/>
                </a:lnTo>
                <a:lnTo>
                  <a:pt x="4452493" y="0"/>
                </a:lnTo>
                <a:close/>
              </a:path>
            </a:pathLst>
          </a:custGeom>
          <a:solidFill>
            <a:schemeClr val="bg1">
              <a:lumMod val="50000"/>
            </a:schemeClr>
          </a:solidFill>
        </p:spPr>
        <p:txBody>
          <a:bodyPr wrap="square" lIns="0" tIns="0" rIns="0" bIns="0" rtlCol="0" anchor="ctr"/>
          <a:lstStyle/>
          <a:p>
            <a:pPr algn="ctr"/>
            <a:endParaRPr dirty="0">
              <a:latin typeface="Times New Roman" panose="02020603050405020304" pitchFamily="18" charset="0"/>
              <a:cs typeface="Times New Roman" panose="02020603050405020304" pitchFamily="18" charset="0"/>
            </a:endParaRPr>
          </a:p>
        </p:txBody>
      </p:sp>
      <p:sp>
        <p:nvSpPr>
          <p:cNvPr id="6" name="object 6">
            <a:extLst>
              <a:ext uri="{FF2B5EF4-FFF2-40B4-BE49-F238E27FC236}">
                <a16:creationId xmlns:a16="http://schemas.microsoft.com/office/drawing/2014/main" id="{01906B28-54FF-8EC8-59C2-631917A4FC1C}"/>
              </a:ext>
            </a:extLst>
          </p:cNvPr>
          <p:cNvSpPr/>
          <p:nvPr/>
        </p:nvSpPr>
        <p:spPr>
          <a:xfrm>
            <a:off x="5800972" y="4837694"/>
            <a:ext cx="3032251" cy="1179387"/>
          </a:xfrm>
          <a:custGeom>
            <a:avLst/>
            <a:gdLst/>
            <a:ahLst/>
            <a:cxnLst/>
            <a:rect l="l" t="t" r="r" b="b"/>
            <a:pathLst>
              <a:path w="4608830" h="936625">
                <a:moveTo>
                  <a:pt x="4452493" y="0"/>
                </a:moveTo>
                <a:lnTo>
                  <a:pt x="156083" y="0"/>
                </a:lnTo>
                <a:lnTo>
                  <a:pt x="106736" y="7953"/>
                </a:lnTo>
                <a:lnTo>
                  <a:pt x="63889" y="30097"/>
                </a:lnTo>
                <a:lnTo>
                  <a:pt x="30106" y="63861"/>
                </a:lnTo>
                <a:lnTo>
                  <a:pt x="7954" y="106671"/>
                </a:lnTo>
                <a:lnTo>
                  <a:pt x="0" y="155956"/>
                </a:lnTo>
                <a:lnTo>
                  <a:pt x="0" y="780034"/>
                </a:lnTo>
                <a:lnTo>
                  <a:pt x="7954" y="829380"/>
                </a:lnTo>
                <a:lnTo>
                  <a:pt x="30106" y="872227"/>
                </a:lnTo>
                <a:lnTo>
                  <a:pt x="63889" y="906010"/>
                </a:lnTo>
                <a:lnTo>
                  <a:pt x="106736" y="928162"/>
                </a:lnTo>
                <a:lnTo>
                  <a:pt x="156083" y="936117"/>
                </a:lnTo>
                <a:lnTo>
                  <a:pt x="4452493" y="936117"/>
                </a:lnTo>
                <a:lnTo>
                  <a:pt x="4501839" y="928162"/>
                </a:lnTo>
                <a:lnTo>
                  <a:pt x="4544686" y="906010"/>
                </a:lnTo>
                <a:lnTo>
                  <a:pt x="4578469" y="872227"/>
                </a:lnTo>
                <a:lnTo>
                  <a:pt x="4600621" y="829380"/>
                </a:lnTo>
                <a:lnTo>
                  <a:pt x="4608576" y="780034"/>
                </a:lnTo>
                <a:lnTo>
                  <a:pt x="4608576" y="155956"/>
                </a:lnTo>
                <a:lnTo>
                  <a:pt x="4600621" y="106671"/>
                </a:lnTo>
                <a:lnTo>
                  <a:pt x="4578469" y="63861"/>
                </a:lnTo>
                <a:lnTo>
                  <a:pt x="4544686" y="30097"/>
                </a:lnTo>
                <a:lnTo>
                  <a:pt x="4501839" y="7953"/>
                </a:lnTo>
                <a:lnTo>
                  <a:pt x="4452493" y="0"/>
                </a:lnTo>
                <a:close/>
              </a:path>
            </a:pathLst>
          </a:custGeom>
          <a:solidFill>
            <a:schemeClr val="bg1">
              <a:lumMod val="50000"/>
            </a:schemeClr>
          </a:solidFill>
        </p:spPr>
        <p:txBody>
          <a:bodyPr wrap="square" lIns="0" tIns="0" rIns="0" bIns="0" rtlCol="0" anchor="ctr"/>
          <a:lstStyle/>
          <a:p>
            <a:pPr algn="ctr"/>
            <a:endParaRPr dirty="0">
              <a:latin typeface="Times New Roman" panose="02020603050405020304" pitchFamily="18" charset="0"/>
              <a:cs typeface="Times New Roman" panose="02020603050405020304" pitchFamily="18" charset="0"/>
            </a:endParaRPr>
          </a:p>
        </p:txBody>
      </p:sp>
      <p:sp>
        <p:nvSpPr>
          <p:cNvPr id="7" name="object 6">
            <a:extLst>
              <a:ext uri="{FF2B5EF4-FFF2-40B4-BE49-F238E27FC236}">
                <a16:creationId xmlns:a16="http://schemas.microsoft.com/office/drawing/2014/main" id="{FC77A211-0917-9564-6CCF-B0B60EEB295C}"/>
              </a:ext>
            </a:extLst>
          </p:cNvPr>
          <p:cNvSpPr/>
          <p:nvPr/>
        </p:nvSpPr>
        <p:spPr>
          <a:xfrm>
            <a:off x="7351303" y="2752477"/>
            <a:ext cx="3032251" cy="1179387"/>
          </a:xfrm>
          <a:custGeom>
            <a:avLst/>
            <a:gdLst/>
            <a:ahLst/>
            <a:cxnLst/>
            <a:rect l="l" t="t" r="r" b="b"/>
            <a:pathLst>
              <a:path w="4608830" h="936625">
                <a:moveTo>
                  <a:pt x="4452493" y="0"/>
                </a:moveTo>
                <a:lnTo>
                  <a:pt x="156083" y="0"/>
                </a:lnTo>
                <a:lnTo>
                  <a:pt x="106736" y="7953"/>
                </a:lnTo>
                <a:lnTo>
                  <a:pt x="63889" y="30097"/>
                </a:lnTo>
                <a:lnTo>
                  <a:pt x="30106" y="63861"/>
                </a:lnTo>
                <a:lnTo>
                  <a:pt x="7954" y="106671"/>
                </a:lnTo>
                <a:lnTo>
                  <a:pt x="0" y="155956"/>
                </a:lnTo>
                <a:lnTo>
                  <a:pt x="0" y="780034"/>
                </a:lnTo>
                <a:lnTo>
                  <a:pt x="7954" y="829380"/>
                </a:lnTo>
                <a:lnTo>
                  <a:pt x="30106" y="872227"/>
                </a:lnTo>
                <a:lnTo>
                  <a:pt x="63889" y="906010"/>
                </a:lnTo>
                <a:lnTo>
                  <a:pt x="106736" y="928162"/>
                </a:lnTo>
                <a:lnTo>
                  <a:pt x="156083" y="936117"/>
                </a:lnTo>
                <a:lnTo>
                  <a:pt x="4452493" y="936117"/>
                </a:lnTo>
                <a:lnTo>
                  <a:pt x="4501839" y="928162"/>
                </a:lnTo>
                <a:lnTo>
                  <a:pt x="4544686" y="906010"/>
                </a:lnTo>
                <a:lnTo>
                  <a:pt x="4578469" y="872227"/>
                </a:lnTo>
                <a:lnTo>
                  <a:pt x="4600621" y="829380"/>
                </a:lnTo>
                <a:lnTo>
                  <a:pt x="4608576" y="780034"/>
                </a:lnTo>
                <a:lnTo>
                  <a:pt x="4608576" y="155956"/>
                </a:lnTo>
                <a:lnTo>
                  <a:pt x="4600621" y="106671"/>
                </a:lnTo>
                <a:lnTo>
                  <a:pt x="4578469" y="63861"/>
                </a:lnTo>
                <a:lnTo>
                  <a:pt x="4544686" y="30097"/>
                </a:lnTo>
                <a:lnTo>
                  <a:pt x="4501839" y="7953"/>
                </a:lnTo>
                <a:lnTo>
                  <a:pt x="4452493" y="0"/>
                </a:lnTo>
                <a:close/>
              </a:path>
            </a:pathLst>
          </a:custGeom>
          <a:solidFill>
            <a:schemeClr val="bg1">
              <a:lumMod val="50000"/>
            </a:schemeClr>
          </a:solidFill>
        </p:spPr>
        <p:txBody>
          <a:bodyPr wrap="square" lIns="0" tIns="0" rIns="0" bIns="0" rtlCol="0" anchor="ctr"/>
          <a:lstStyle/>
          <a:p>
            <a:pPr algn="ctr"/>
            <a:endParaRPr dirty="0">
              <a:latin typeface="Times New Roman" panose="02020603050405020304" pitchFamily="18" charset="0"/>
              <a:cs typeface="Times New Roman" panose="02020603050405020304" pitchFamily="18" charset="0"/>
            </a:endParaRPr>
          </a:p>
        </p:txBody>
      </p:sp>
      <p:sp>
        <p:nvSpPr>
          <p:cNvPr id="8" name="object 6">
            <a:extLst>
              <a:ext uri="{FF2B5EF4-FFF2-40B4-BE49-F238E27FC236}">
                <a16:creationId xmlns:a16="http://schemas.microsoft.com/office/drawing/2014/main" id="{A3CC0321-2386-2286-405F-2703658B7099}"/>
              </a:ext>
            </a:extLst>
          </p:cNvPr>
          <p:cNvSpPr/>
          <p:nvPr/>
        </p:nvSpPr>
        <p:spPr>
          <a:xfrm>
            <a:off x="458389" y="2796158"/>
            <a:ext cx="3032251" cy="1179387"/>
          </a:xfrm>
          <a:custGeom>
            <a:avLst/>
            <a:gdLst/>
            <a:ahLst/>
            <a:cxnLst/>
            <a:rect l="l" t="t" r="r" b="b"/>
            <a:pathLst>
              <a:path w="4608830" h="936625">
                <a:moveTo>
                  <a:pt x="4452493" y="0"/>
                </a:moveTo>
                <a:lnTo>
                  <a:pt x="156083" y="0"/>
                </a:lnTo>
                <a:lnTo>
                  <a:pt x="106736" y="7953"/>
                </a:lnTo>
                <a:lnTo>
                  <a:pt x="63889" y="30097"/>
                </a:lnTo>
                <a:lnTo>
                  <a:pt x="30106" y="63861"/>
                </a:lnTo>
                <a:lnTo>
                  <a:pt x="7954" y="106671"/>
                </a:lnTo>
                <a:lnTo>
                  <a:pt x="0" y="155956"/>
                </a:lnTo>
                <a:lnTo>
                  <a:pt x="0" y="780034"/>
                </a:lnTo>
                <a:lnTo>
                  <a:pt x="7954" y="829380"/>
                </a:lnTo>
                <a:lnTo>
                  <a:pt x="30106" y="872227"/>
                </a:lnTo>
                <a:lnTo>
                  <a:pt x="63889" y="906010"/>
                </a:lnTo>
                <a:lnTo>
                  <a:pt x="106736" y="928162"/>
                </a:lnTo>
                <a:lnTo>
                  <a:pt x="156083" y="936117"/>
                </a:lnTo>
                <a:lnTo>
                  <a:pt x="4452493" y="936117"/>
                </a:lnTo>
                <a:lnTo>
                  <a:pt x="4501839" y="928162"/>
                </a:lnTo>
                <a:lnTo>
                  <a:pt x="4544686" y="906010"/>
                </a:lnTo>
                <a:lnTo>
                  <a:pt x="4578469" y="872227"/>
                </a:lnTo>
                <a:lnTo>
                  <a:pt x="4600621" y="829380"/>
                </a:lnTo>
                <a:lnTo>
                  <a:pt x="4608576" y="780034"/>
                </a:lnTo>
                <a:lnTo>
                  <a:pt x="4608576" y="155956"/>
                </a:lnTo>
                <a:lnTo>
                  <a:pt x="4600621" y="106671"/>
                </a:lnTo>
                <a:lnTo>
                  <a:pt x="4578469" y="63861"/>
                </a:lnTo>
                <a:lnTo>
                  <a:pt x="4544686" y="30097"/>
                </a:lnTo>
                <a:lnTo>
                  <a:pt x="4501839" y="7953"/>
                </a:lnTo>
                <a:lnTo>
                  <a:pt x="4452493" y="0"/>
                </a:lnTo>
                <a:close/>
              </a:path>
            </a:pathLst>
          </a:custGeom>
          <a:solidFill>
            <a:schemeClr val="bg1">
              <a:lumMod val="50000"/>
            </a:schemeClr>
          </a:solidFill>
        </p:spPr>
        <p:txBody>
          <a:bodyPr wrap="square" lIns="0" tIns="0" rIns="0" bIns="0" rtlCol="0" anchor="ctr"/>
          <a:lstStyle/>
          <a:p>
            <a:pPr algn="ctr"/>
            <a:endParaRPr dirty="0">
              <a:latin typeface="Times New Roman" panose="02020603050405020304" pitchFamily="18" charset="0"/>
              <a:cs typeface="Times New Roman" panose="02020603050405020304" pitchFamily="18" charset="0"/>
            </a:endParaRPr>
          </a:p>
        </p:txBody>
      </p:sp>
      <p:sp>
        <p:nvSpPr>
          <p:cNvPr id="9" name="object 2">
            <a:extLst>
              <a:ext uri="{FF2B5EF4-FFF2-40B4-BE49-F238E27FC236}">
                <a16:creationId xmlns:a16="http://schemas.microsoft.com/office/drawing/2014/main" id="{1FDD0E57-EA82-75AA-B482-840F4BD13F87}"/>
              </a:ext>
            </a:extLst>
          </p:cNvPr>
          <p:cNvSpPr txBox="1"/>
          <p:nvPr/>
        </p:nvSpPr>
        <p:spPr>
          <a:xfrm>
            <a:off x="3699581" y="2651009"/>
            <a:ext cx="3442781" cy="1890901"/>
          </a:xfrm>
          <a:prstGeom prst="rect">
            <a:avLst/>
          </a:prstGeom>
        </p:spPr>
        <p:txBody>
          <a:bodyPr vert="horz" wrap="square" lIns="0" tIns="43814" rIns="0" bIns="0" rtlCol="0" anchor="ctr">
            <a:spAutoFit/>
          </a:bodyPr>
          <a:lstStyle/>
          <a:p>
            <a:pPr marL="80961" marR="5080" indent="-17462" algn="ctr">
              <a:spcBef>
                <a:spcPts val="345"/>
              </a:spcBef>
            </a:pPr>
            <a:r>
              <a:rPr lang="uz-Cyrl-UZ" sz="2400" b="1" dirty="0">
                <a:latin typeface="Times New Roman" panose="02020603050405020304" pitchFamily="18" charset="0"/>
                <a:cs typeface="Times New Roman" panose="02020603050405020304" pitchFamily="18" charset="0"/>
              </a:rPr>
              <a:t>Аниқ лойиҳалар ва уларни шакллантириш ғояларига олиб келадиган стратегик ёндашувлар</a:t>
            </a:r>
          </a:p>
        </p:txBody>
      </p:sp>
      <p:sp>
        <p:nvSpPr>
          <p:cNvPr id="10" name="object 6">
            <a:extLst>
              <a:ext uri="{FF2B5EF4-FFF2-40B4-BE49-F238E27FC236}">
                <a16:creationId xmlns:a16="http://schemas.microsoft.com/office/drawing/2014/main" id="{72143213-13CE-8B9A-F13D-8D0644064A6F}"/>
              </a:ext>
            </a:extLst>
          </p:cNvPr>
          <p:cNvSpPr txBox="1"/>
          <p:nvPr/>
        </p:nvSpPr>
        <p:spPr>
          <a:xfrm>
            <a:off x="7789811" y="2929196"/>
            <a:ext cx="2198333" cy="750847"/>
          </a:xfrm>
          <a:prstGeom prst="rect">
            <a:avLst/>
          </a:prstGeom>
        </p:spPr>
        <p:txBody>
          <a:bodyPr vert="horz" wrap="square" lIns="0" tIns="12065" rIns="0" bIns="0" rtlCol="0" anchor="ctr">
            <a:spAutoFit/>
          </a:bodyPr>
          <a:lstStyle/>
          <a:p>
            <a:pPr marL="12700" marR="5080" indent="-635" algn="ctr">
              <a:spcBef>
                <a:spcPts val="95"/>
              </a:spcBef>
            </a:pPr>
            <a:r>
              <a:rPr lang="uz-Cyrl-UZ" sz="2400" b="1" dirty="0">
                <a:solidFill>
                  <a:schemeClr val="bg1"/>
                </a:solidFill>
                <a:latin typeface="Times New Roman" panose="02020603050405020304" pitchFamily="18" charset="0"/>
                <a:cs typeface="Times New Roman" panose="02020603050405020304" pitchFamily="18" charset="0"/>
              </a:rPr>
              <a:t>Динамик қараш</a:t>
            </a:r>
          </a:p>
        </p:txBody>
      </p:sp>
      <p:sp>
        <p:nvSpPr>
          <p:cNvPr id="11" name="object 7">
            <a:extLst>
              <a:ext uri="{FF2B5EF4-FFF2-40B4-BE49-F238E27FC236}">
                <a16:creationId xmlns:a16="http://schemas.microsoft.com/office/drawing/2014/main" id="{E09CAFE9-114E-6B95-1579-33B855C6D504}"/>
              </a:ext>
            </a:extLst>
          </p:cNvPr>
          <p:cNvSpPr txBox="1"/>
          <p:nvPr/>
        </p:nvSpPr>
        <p:spPr>
          <a:xfrm>
            <a:off x="5800972" y="5034418"/>
            <a:ext cx="3032251" cy="750847"/>
          </a:xfrm>
          <a:prstGeom prst="rect">
            <a:avLst/>
          </a:prstGeom>
        </p:spPr>
        <p:txBody>
          <a:bodyPr vert="horz" wrap="square" lIns="0" tIns="12065" rIns="0" bIns="0" rtlCol="0" anchor="ctr">
            <a:spAutoFit/>
          </a:bodyPr>
          <a:lstStyle/>
          <a:p>
            <a:pPr marL="361306" marR="352417" algn="ctr">
              <a:spcBef>
                <a:spcPts val="95"/>
              </a:spcBef>
            </a:pPr>
            <a:r>
              <a:rPr lang="uz-Cyrl-UZ" sz="2400" b="1" dirty="0">
                <a:solidFill>
                  <a:schemeClr val="bg1"/>
                </a:solidFill>
                <a:latin typeface="Times New Roman" panose="02020603050405020304" pitchFamily="18" charset="0"/>
                <a:cs typeface="Times New Roman" panose="02020603050405020304" pitchFamily="18" charset="0"/>
              </a:rPr>
              <a:t>Стратегик</a:t>
            </a:r>
            <a:r>
              <a:rPr lang="ru-RU" sz="2400" b="1" dirty="0">
                <a:solidFill>
                  <a:schemeClr val="bg1"/>
                </a:solidFill>
                <a:latin typeface="Times New Roman" panose="02020603050405020304" pitchFamily="18" charset="0"/>
                <a:cs typeface="Times New Roman" panose="02020603050405020304" pitchFamily="18" charset="0"/>
              </a:rPr>
              <a:t> </a:t>
            </a:r>
            <a:r>
              <a:rPr lang="uz-Cyrl-UZ" sz="2400" b="1" dirty="0">
                <a:solidFill>
                  <a:schemeClr val="bg1"/>
                </a:solidFill>
                <a:latin typeface="Times New Roman" panose="02020603050405020304" pitchFamily="18" charset="0"/>
                <a:cs typeface="Times New Roman" panose="02020603050405020304" pitchFamily="18" charset="0"/>
              </a:rPr>
              <a:t>силжиш</a:t>
            </a:r>
          </a:p>
        </p:txBody>
      </p:sp>
      <p:sp>
        <p:nvSpPr>
          <p:cNvPr id="12" name="object 8">
            <a:extLst>
              <a:ext uri="{FF2B5EF4-FFF2-40B4-BE49-F238E27FC236}">
                <a16:creationId xmlns:a16="http://schemas.microsoft.com/office/drawing/2014/main" id="{1453D451-A5B0-FEA6-9C54-F578FF67CCB7}"/>
              </a:ext>
            </a:extLst>
          </p:cNvPr>
          <p:cNvSpPr txBox="1"/>
          <p:nvPr/>
        </p:nvSpPr>
        <p:spPr>
          <a:xfrm>
            <a:off x="2275213" y="5079951"/>
            <a:ext cx="2435013" cy="750847"/>
          </a:xfrm>
          <a:prstGeom prst="rect">
            <a:avLst/>
          </a:prstGeom>
        </p:spPr>
        <p:txBody>
          <a:bodyPr vert="horz" wrap="square" lIns="0" tIns="12065" rIns="0" bIns="0" rtlCol="0" anchor="ctr">
            <a:spAutoFit/>
          </a:bodyPr>
          <a:lstStyle/>
          <a:p>
            <a:pPr marL="635" algn="ctr">
              <a:spcBef>
                <a:spcPts val="95"/>
              </a:spcBef>
            </a:pPr>
            <a:r>
              <a:rPr lang="uz-Cyrl-UZ" sz="2400" b="1" dirty="0">
                <a:solidFill>
                  <a:schemeClr val="bg1"/>
                </a:solidFill>
                <a:latin typeface="Times New Roman" panose="02020603050405020304" pitchFamily="18" charset="0"/>
                <a:cs typeface="Times New Roman" panose="02020603050405020304" pitchFamily="18" charset="0"/>
              </a:rPr>
              <a:t>Стратегик ниятлар</a:t>
            </a:r>
            <a:endParaRPr sz="2400" b="1" dirty="0">
              <a:solidFill>
                <a:schemeClr val="bg1"/>
              </a:solidFill>
              <a:latin typeface="Times New Roman" panose="02020603050405020304" pitchFamily="18" charset="0"/>
              <a:cs typeface="Times New Roman" panose="02020603050405020304" pitchFamily="18" charset="0"/>
            </a:endParaRPr>
          </a:p>
        </p:txBody>
      </p:sp>
      <p:sp>
        <p:nvSpPr>
          <p:cNvPr id="13" name="object 9">
            <a:extLst>
              <a:ext uri="{FF2B5EF4-FFF2-40B4-BE49-F238E27FC236}">
                <a16:creationId xmlns:a16="http://schemas.microsoft.com/office/drawing/2014/main" id="{9D27788D-99BB-8D0C-663F-A733C75ED64E}"/>
              </a:ext>
            </a:extLst>
          </p:cNvPr>
          <p:cNvSpPr txBox="1"/>
          <p:nvPr/>
        </p:nvSpPr>
        <p:spPr>
          <a:xfrm>
            <a:off x="458388" y="3007392"/>
            <a:ext cx="3024043" cy="750847"/>
          </a:xfrm>
          <a:prstGeom prst="rect">
            <a:avLst/>
          </a:prstGeom>
        </p:spPr>
        <p:txBody>
          <a:bodyPr vert="horz" wrap="square" lIns="0" tIns="12065" rIns="0" bIns="0" rtlCol="0" anchor="ctr">
            <a:spAutoFit/>
          </a:bodyPr>
          <a:lstStyle/>
          <a:p>
            <a:pPr marL="12700" marR="5080" indent="635" algn="ctr">
              <a:spcBef>
                <a:spcPts val="95"/>
              </a:spcBef>
            </a:pPr>
            <a:r>
              <a:rPr lang="uz-Cyrl-UZ" sz="2400" b="1" dirty="0">
                <a:solidFill>
                  <a:schemeClr val="bg1"/>
                </a:solidFill>
                <a:latin typeface="Times New Roman" panose="02020603050405020304" pitchFamily="18" charset="0"/>
                <a:cs typeface="Times New Roman" panose="02020603050405020304" pitchFamily="18" charset="0"/>
              </a:rPr>
              <a:t>Стратегик мослашувчанлик</a:t>
            </a:r>
          </a:p>
        </p:txBody>
      </p:sp>
      <p:sp>
        <p:nvSpPr>
          <p:cNvPr id="14" name="object 5">
            <a:extLst>
              <a:ext uri="{FF2B5EF4-FFF2-40B4-BE49-F238E27FC236}">
                <a16:creationId xmlns:a16="http://schemas.microsoft.com/office/drawing/2014/main" id="{FC7B78F1-A259-6D9A-7605-B655BA13CE61}"/>
              </a:ext>
            </a:extLst>
          </p:cNvPr>
          <p:cNvSpPr txBox="1"/>
          <p:nvPr/>
        </p:nvSpPr>
        <p:spPr>
          <a:xfrm>
            <a:off x="4183550" y="1437105"/>
            <a:ext cx="2403685" cy="750847"/>
          </a:xfrm>
          <a:prstGeom prst="rect">
            <a:avLst/>
          </a:prstGeom>
        </p:spPr>
        <p:txBody>
          <a:bodyPr vert="horz" wrap="square" lIns="0" tIns="12065" rIns="0" bIns="0" rtlCol="0" anchor="ctr">
            <a:spAutoFit/>
          </a:bodyPr>
          <a:lstStyle/>
          <a:p>
            <a:pPr marL="12700" marR="5080" algn="ctr">
              <a:spcBef>
                <a:spcPts val="95"/>
              </a:spcBef>
            </a:pPr>
            <a:r>
              <a:rPr lang="uz-Cyrl-UZ" sz="2400" b="1" dirty="0">
                <a:solidFill>
                  <a:schemeClr val="bg1"/>
                </a:solidFill>
                <a:latin typeface="Times New Roman" panose="02020603050405020304" pitchFamily="18" charset="0"/>
                <a:cs typeface="Times New Roman" panose="02020603050405020304" pitchFamily="18" charset="0"/>
              </a:rPr>
              <a:t>Стратегик қараш</a:t>
            </a:r>
          </a:p>
        </p:txBody>
      </p:sp>
    </p:spTree>
    <p:extLst>
      <p:ext uri="{BB962C8B-B14F-4D97-AF65-F5344CB8AC3E}">
        <p14:creationId xmlns:p14="http://schemas.microsoft.com/office/powerpoint/2010/main" val="39427279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
                                          </p:val>
                                        </p:tav>
                                        <p:tav tm="100000">
                                          <p:val>
                                            <p:strVal val="#ppt_x"/>
                                          </p:val>
                                        </p:tav>
                                      </p:tavLst>
                                    </p:anim>
                                    <p:anim calcmode="lin" valueType="num">
                                      <p:cBhvr>
                                        <p:cTn id="2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fade">
                                      <p:cBhvr>
                                        <p:cTn id="28" dur="1000"/>
                                        <p:tgtEl>
                                          <p:spTgt spid="5"/>
                                        </p:tgtEl>
                                      </p:cBhvr>
                                    </p:animEffect>
                                    <p:anim calcmode="lin" valueType="num">
                                      <p:cBhvr>
                                        <p:cTn id="29" dur="1000" fill="hold"/>
                                        <p:tgtEl>
                                          <p:spTgt spid="5"/>
                                        </p:tgtEl>
                                        <p:attrNameLst>
                                          <p:attrName>ppt_x</p:attrName>
                                        </p:attrNameLst>
                                      </p:cBhvr>
                                      <p:tavLst>
                                        <p:tav tm="0">
                                          <p:val>
                                            <p:strVal val="#ppt_x"/>
                                          </p:val>
                                        </p:tav>
                                        <p:tav tm="100000">
                                          <p:val>
                                            <p:strVal val="#ppt_x"/>
                                          </p:val>
                                        </p:tav>
                                      </p:tavLst>
                                    </p:anim>
                                    <p:anim calcmode="lin" valueType="num">
                                      <p:cBhvr>
                                        <p:cTn id="30"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fade">
                                      <p:cBhvr>
                                        <p:cTn id="35" dur="1000"/>
                                        <p:tgtEl>
                                          <p:spTgt spid="8"/>
                                        </p:tgtEl>
                                      </p:cBhvr>
                                    </p:animEffect>
                                    <p:anim calcmode="lin" valueType="num">
                                      <p:cBhvr>
                                        <p:cTn id="36" dur="1000" fill="hold"/>
                                        <p:tgtEl>
                                          <p:spTgt spid="8"/>
                                        </p:tgtEl>
                                        <p:attrNameLst>
                                          <p:attrName>ppt_x</p:attrName>
                                        </p:attrNameLst>
                                      </p:cBhvr>
                                      <p:tavLst>
                                        <p:tav tm="0">
                                          <p:val>
                                            <p:strVal val="#ppt_x"/>
                                          </p:val>
                                        </p:tav>
                                        <p:tav tm="100000">
                                          <p:val>
                                            <p:strVal val="#ppt_x"/>
                                          </p:val>
                                        </p:tav>
                                      </p:tavLst>
                                    </p:anim>
                                    <p:anim calcmode="lin" valueType="num">
                                      <p:cBhvr>
                                        <p:cTn id="37"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F2D9AB9C-4483-3B1B-8E09-0EDE4AFD77CA}"/>
              </a:ext>
            </a:extLst>
          </p:cNvPr>
          <p:cNvSpPr/>
          <p:nvPr/>
        </p:nvSpPr>
        <p:spPr>
          <a:xfrm>
            <a:off x="207264" y="492369"/>
            <a:ext cx="11740896" cy="656490"/>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800" b="1" dirty="0">
                <a:solidFill>
                  <a:srgbClr val="002060"/>
                </a:solidFill>
                <a:latin typeface="Times New Roman" panose="02020603050405020304" pitchFamily="18" charset="0"/>
                <a:cs typeface="Times New Roman" panose="02020603050405020304" pitchFamily="18" charset="0"/>
              </a:rPr>
              <a:t>СТРАТЕГИК ҚАРАШ</a:t>
            </a:r>
          </a:p>
        </p:txBody>
      </p:sp>
      <p:sp>
        <p:nvSpPr>
          <p:cNvPr id="3" name="Прямоугольник 2">
            <a:extLst>
              <a:ext uri="{FF2B5EF4-FFF2-40B4-BE49-F238E27FC236}">
                <a16:creationId xmlns:a16="http://schemas.microsoft.com/office/drawing/2014/main" id="{7EA0A611-F238-29EC-BBB4-29724A7F6D12}"/>
              </a:ext>
            </a:extLst>
          </p:cNvPr>
          <p:cNvSpPr/>
          <p:nvPr/>
        </p:nvSpPr>
        <p:spPr>
          <a:xfrm>
            <a:off x="225552" y="1545579"/>
            <a:ext cx="11740896" cy="819207"/>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Компания ўзи интилаётган узоқ муддатли имиджни белгилайди. Ушбу расм маълум бир вақт учун ўрнатилади.</a:t>
            </a:r>
          </a:p>
        </p:txBody>
      </p:sp>
      <p:sp>
        <p:nvSpPr>
          <p:cNvPr id="4" name="Прямоугольник 3">
            <a:extLst>
              <a:ext uri="{FF2B5EF4-FFF2-40B4-BE49-F238E27FC236}">
                <a16:creationId xmlns:a16="http://schemas.microsoft.com/office/drawing/2014/main" id="{6FB628F6-6DD3-415B-6BC6-7F7DEA556C0B}"/>
              </a:ext>
            </a:extLst>
          </p:cNvPr>
          <p:cNvSpPr/>
          <p:nvPr/>
        </p:nvSpPr>
        <p:spPr>
          <a:xfrm>
            <a:off x="225552" y="2532650"/>
            <a:ext cx="11740896" cy="819207"/>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200" dirty="0">
                <a:latin typeface="Times New Roman" panose="02020603050405020304" pitchFamily="18" charset="0"/>
                <a:cs typeface="Times New Roman" panose="02020603050405020304" pitchFamily="18" charset="0"/>
              </a:rPr>
              <a:t>Агар компания узоқ муддатли истиқболга эга бўлса, у ушбу кўриниш мавжуд бўлган даврнинг турли йилларида ишга тушириладиган лойиҳалар кетма-кетлигини ифодалаши керак.</a:t>
            </a:r>
          </a:p>
        </p:txBody>
      </p:sp>
      <p:sp>
        <p:nvSpPr>
          <p:cNvPr id="6" name="Стрелка вниз 8">
            <a:extLst>
              <a:ext uri="{FF2B5EF4-FFF2-40B4-BE49-F238E27FC236}">
                <a16:creationId xmlns:a16="http://schemas.microsoft.com/office/drawing/2014/main" id="{A8340C5B-D2E3-31B1-702D-6898EA34355E}"/>
              </a:ext>
            </a:extLst>
          </p:cNvPr>
          <p:cNvSpPr/>
          <p:nvPr/>
        </p:nvSpPr>
        <p:spPr>
          <a:xfrm>
            <a:off x="1499616" y="1182627"/>
            <a:ext cx="938784" cy="329184"/>
          </a:xfrm>
          <a:prstGeom prst="downArrow">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solidFill>
                <a:srgbClr val="002060"/>
              </a:solidFill>
            </a:endParaRPr>
          </a:p>
        </p:txBody>
      </p:sp>
      <p:sp>
        <p:nvSpPr>
          <p:cNvPr id="7" name="Стрелка вниз 9">
            <a:extLst>
              <a:ext uri="{FF2B5EF4-FFF2-40B4-BE49-F238E27FC236}">
                <a16:creationId xmlns:a16="http://schemas.microsoft.com/office/drawing/2014/main" id="{1D494F8B-4F0C-DD5A-9E4A-F5D28CCAF44E}"/>
              </a:ext>
            </a:extLst>
          </p:cNvPr>
          <p:cNvSpPr/>
          <p:nvPr/>
        </p:nvSpPr>
        <p:spPr>
          <a:xfrm>
            <a:off x="3550920" y="1182627"/>
            <a:ext cx="938784" cy="329184"/>
          </a:xfrm>
          <a:prstGeom prst="downArrow">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solidFill>
                <a:srgbClr val="002060"/>
              </a:solidFill>
            </a:endParaRPr>
          </a:p>
        </p:txBody>
      </p:sp>
      <p:sp>
        <p:nvSpPr>
          <p:cNvPr id="8" name="Стрелка вниз 10">
            <a:extLst>
              <a:ext uri="{FF2B5EF4-FFF2-40B4-BE49-F238E27FC236}">
                <a16:creationId xmlns:a16="http://schemas.microsoft.com/office/drawing/2014/main" id="{ECC8ED29-48EF-9942-A63D-7FA9782EB235}"/>
              </a:ext>
            </a:extLst>
          </p:cNvPr>
          <p:cNvSpPr/>
          <p:nvPr/>
        </p:nvSpPr>
        <p:spPr>
          <a:xfrm>
            <a:off x="5602224" y="1182627"/>
            <a:ext cx="938784" cy="329184"/>
          </a:xfrm>
          <a:prstGeom prst="downArrow">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solidFill>
                <a:srgbClr val="002060"/>
              </a:solidFill>
            </a:endParaRPr>
          </a:p>
        </p:txBody>
      </p:sp>
      <p:sp>
        <p:nvSpPr>
          <p:cNvPr id="9" name="Стрелка вниз 11">
            <a:extLst>
              <a:ext uri="{FF2B5EF4-FFF2-40B4-BE49-F238E27FC236}">
                <a16:creationId xmlns:a16="http://schemas.microsoft.com/office/drawing/2014/main" id="{95374F28-9B0B-6D88-3756-000BE3DE2E8B}"/>
              </a:ext>
            </a:extLst>
          </p:cNvPr>
          <p:cNvSpPr/>
          <p:nvPr/>
        </p:nvSpPr>
        <p:spPr>
          <a:xfrm>
            <a:off x="7653528" y="1182627"/>
            <a:ext cx="938784" cy="329184"/>
          </a:xfrm>
          <a:prstGeom prst="downArrow">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solidFill>
                <a:srgbClr val="002060"/>
              </a:solidFill>
            </a:endParaRPr>
          </a:p>
        </p:txBody>
      </p:sp>
      <p:sp>
        <p:nvSpPr>
          <p:cNvPr id="10" name="Стрелка вниз 12">
            <a:extLst>
              <a:ext uri="{FF2B5EF4-FFF2-40B4-BE49-F238E27FC236}">
                <a16:creationId xmlns:a16="http://schemas.microsoft.com/office/drawing/2014/main" id="{039C2D23-1148-E76A-78FD-88BCCB1AE7CB}"/>
              </a:ext>
            </a:extLst>
          </p:cNvPr>
          <p:cNvSpPr/>
          <p:nvPr/>
        </p:nvSpPr>
        <p:spPr>
          <a:xfrm>
            <a:off x="9704832" y="1182627"/>
            <a:ext cx="938784" cy="329184"/>
          </a:xfrm>
          <a:prstGeom prst="downArrow">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solidFill>
                <a:srgbClr val="002060"/>
              </a:solidFill>
            </a:endParaRPr>
          </a:p>
        </p:txBody>
      </p:sp>
      <p:sp>
        <p:nvSpPr>
          <p:cNvPr id="11" name="Прямоугольник 10">
            <a:extLst>
              <a:ext uri="{FF2B5EF4-FFF2-40B4-BE49-F238E27FC236}">
                <a16:creationId xmlns:a16="http://schemas.microsoft.com/office/drawing/2014/main" id="{424B606E-D620-F230-0C59-12DEB20826B4}"/>
              </a:ext>
            </a:extLst>
          </p:cNvPr>
          <p:cNvSpPr/>
          <p:nvPr/>
        </p:nvSpPr>
        <p:spPr>
          <a:xfrm>
            <a:off x="225552" y="3519721"/>
            <a:ext cx="11740896" cy="819207"/>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200" dirty="0">
                <a:latin typeface="Times New Roman" panose="02020603050405020304" pitchFamily="18" charset="0"/>
                <a:cs typeface="Times New Roman" panose="02020603050405020304" pitchFamily="18" charset="0"/>
              </a:rPr>
              <a:t>Ушбу стратегияни амалга оширувчи лойиҳалар, бир томондан, узоқ муддатли бўлса, иккинчи томондан, улар вақт бўйича маълум бир занжирни ифодалайди.</a:t>
            </a:r>
          </a:p>
        </p:txBody>
      </p:sp>
      <p:sp>
        <p:nvSpPr>
          <p:cNvPr id="12" name="Прямоугольник 11">
            <a:extLst>
              <a:ext uri="{FF2B5EF4-FFF2-40B4-BE49-F238E27FC236}">
                <a16:creationId xmlns:a16="http://schemas.microsoft.com/office/drawing/2014/main" id="{5C65DDB9-1F57-0EBB-DABC-C0BEDC801B02}"/>
              </a:ext>
            </a:extLst>
          </p:cNvPr>
          <p:cNvSpPr/>
          <p:nvPr/>
        </p:nvSpPr>
        <p:spPr>
          <a:xfrm>
            <a:off x="225552" y="4506792"/>
            <a:ext cx="8472971" cy="1167174"/>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200" dirty="0">
                <a:latin typeface="Times New Roman" panose="02020603050405020304" pitchFamily="18" charset="0"/>
                <a:cs typeface="Times New Roman" panose="02020603050405020304" pitchFamily="18" charset="0"/>
              </a:rPr>
              <a:t>Ушбу стратегиянинг камчиликлари - бу нотўғри кўриш, компаниянинг ишлаши учун атроф-муҳитдаги ўзгаришларни етарлича баҳоламаслик.</a:t>
            </a:r>
          </a:p>
        </p:txBody>
      </p:sp>
    </p:spTree>
    <p:extLst>
      <p:ext uri="{BB962C8B-B14F-4D97-AF65-F5344CB8AC3E}">
        <p14:creationId xmlns:p14="http://schemas.microsoft.com/office/powerpoint/2010/main" val="61212378"/>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F2D9AB9C-4483-3B1B-8E09-0EDE4AFD77CA}"/>
              </a:ext>
            </a:extLst>
          </p:cNvPr>
          <p:cNvSpPr/>
          <p:nvPr/>
        </p:nvSpPr>
        <p:spPr>
          <a:xfrm>
            <a:off x="1499615" y="492369"/>
            <a:ext cx="9144001" cy="656490"/>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800" b="1" dirty="0">
                <a:solidFill>
                  <a:srgbClr val="002060"/>
                </a:solidFill>
                <a:latin typeface="Times New Roman" panose="02020603050405020304" pitchFamily="18" charset="0"/>
                <a:cs typeface="Times New Roman" panose="02020603050405020304" pitchFamily="18" charset="0"/>
              </a:rPr>
              <a:t>СТРАТЕГИК СИЛЖИШ</a:t>
            </a:r>
          </a:p>
        </p:txBody>
      </p:sp>
      <p:sp>
        <p:nvSpPr>
          <p:cNvPr id="3" name="Прямоугольник 2">
            <a:extLst>
              <a:ext uri="{FF2B5EF4-FFF2-40B4-BE49-F238E27FC236}">
                <a16:creationId xmlns:a16="http://schemas.microsoft.com/office/drawing/2014/main" id="{7EA0A611-F238-29EC-BBB4-29724A7F6D12}"/>
              </a:ext>
            </a:extLst>
          </p:cNvPr>
          <p:cNvSpPr/>
          <p:nvPr/>
        </p:nvSpPr>
        <p:spPr>
          <a:xfrm>
            <a:off x="527538" y="1545579"/>
            <a:ext cx="11090031" cy="819207"/>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Бундай ҳолда, компания даромад келтирадиган пайдо бўладиган имкониятларга тезда жавоб беради.</a:t>
            </a:r>
          </a:p>
        </p:txBody>
      </p:sp>
      <p:sp>
        <p:nvSpPr>
          <p:cNvPr id="4" name="Прямоугольник 3">
            <a:extLst>
              <a:ext uri="{FF2B5EF4-FFF2-40B4-BE49-F238E27FC236}">
                <a16:creationId xmlns:a16="http://schemas.microsoft.com/office/drawing/2014/main" id="{6FB628F6-6DD3-415B-6BC6-7F7DEA556C0B}"/>
              </a:ext>
            </a:extLst>
          </p:cNvPr>
          <p:cNvSpPr/>
          <p:nvPr/>
        </p:nvSpPr>
        <p:spPr>
          <a:xfrm>
            <a:off x="527538" y="2532650"/>
            <a:ext cx="11090031" cy="819207"/>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200" dirty="0">
                <a:latin typeface="Times New Roman" panose="02020603050405020304" pitchFamily="18" charset="0"/>
                <a:cs typeface="Times New Roman" panose="02020603050405020304" pitchFamily="18" charset="0"/>
              </a:rPr>
              <a:t>Бундай имкониятлар аниқланганда лойиҳалар пайдо бўлади. Имкониятлар жуда бошқача бўлиши мумкинлиги сабабли, лойиҳалар учун ҳам худди шундай.</a:t>
            </a:r>
          </a:p>
        </p:txBody>
      </p:sp>
      <p:sp>
        <p:nvSpPr>
          <p:cNvPr id="6" name="Стрелка вниз 8">
            <a:extLst>
              <a:ext uri="{FF2B5EF4-FFF2-40B4-BE49-F238E27FC236}">
                <a16:creationId xmlns:a16="http://schemas.microsoft.com/office/drawing/2014/main" id="{A8340C5B-D2E3-31B1-702D-6898EA34355E}"/>
              </a:ext>
            </a:extLst>
          </p:cNvPr>
          <p:cNvSpPr/>
          <p:nvPr/>
        </p:nvSpPr>
        <p:spPr>
          <a:xfrm>
            <a:off x="1499616" y="1182627"/>
            <a:ext cx="938784" cy="329184"/>
          </a:xfrm>
          <a:prstGeom prst="downArrow">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a:solidFill>
                <a:srgbClr val="002060"/>
              </a:solidFill>
            </a:endParaRPr>
          </a:p>
        </p:txBody>
      </p:sp>
      <p:sp>
        <p:nvSpPr>
          <p:cNvPr id="7" name="Стрелка вниз 9">
            <a:extLst>
              <a:ext uri="{FF2B5EF4-FFF2-40B4-BE49-F238E27FC236}">
                <a16:creationId xmlns:a16="http://schemas.microsoft.com/office/drawing/2014/main" id="{1D494F8B-4F0C-DD5A-9E4A-F5D28CCAF44E}"/>
              </a:ext>
            </a:extLst>
          </p:cNvPr>
          <p:cNvSpPr/>
          <p:nvPr/>
        </p:nvSpPr>
        <p:spPr>
          <a:xfrm>
            <a:off x="3550920" y="1182627"/>
            <a:ext cx="938784" cy="329184"/>
          </a:xfrm>
          <a:prstGeom prst="downArrow">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a:solidFill>
                <a:srgbClr val="002060"/>
              </a:solidFill>
            </a:endParaRPr>
          </a:p>
        </p:txBody>
      </p:sp>
      <p:sp>
        <p:nvSpPr>
          <p:cNvPr id="8" name="Стрелка вниз 10">
            <a:extLst>
              <a:ext uri="{FF2B5EF4-FFF2-40B4-BE49-F238E27FC236}">
                <a16:creationId xmlns:a16="http://schemas.microsoft.com/office/drawing/2014/main" id="{ECC8ED29-48EF-9942-A63D-7FA9782EB235}"/>
              </a:ext>
            </a:extLst>
          </p:cNvPr>
          <p:cNvSpPr/>
          <p:nvPr/>
        </p:nvSpPr>
        <p:spPr>
          <a:xfrm>
            <a:off x="5602224" y="1182627"/>
            <a:ext cx="938784" cy="329184"/>
          </a:xfrm>
          <a:prstGeom prst="downArrow">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a:solidFill>
                <a:srgbClr val="002060"/>
              </a:solidFill>
            </a:endParaRPr>
          </a:p>
        </p:txBody>
      </p:sp>
      <p:sp>
        <p:nvSpPr>
          <p:cNvPr id="9" name="Стрелка вниз 11">
            <a:extLst>
              <a:ext uri="{FF2B5EF4-FFF2-40B4-BE49-F238E27FC236}">
                <a16:creationId xmlns:a16="http://schemas.microsoft.com/office/drawing/2014/main" id="{95374F28-9B0B-6D88-3756-000BE3DE2E8B}"/>
              </a:ext>
            </a:extLst>
          </p:cNvPr>
          <p:cNvSpPr/>
          <p:nvPr/>
        </p:nvSpPr>
        <p:spPr>
          <a:xfrm>
            <a:off x="7653528" y="1182627"/>
            <a:ext cx="938784" cy="329184"/>
          </a:xfrm>
          <a:prstGeom prst="downArrow">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a:solidFill>
                <a:srgbClr val="002060"/>
              </a:solidFill>
            </a:endParaRPr>
          </a:p>
        </p:txBody>
      </p:sp>
      <p:sp>
        <p:nvSpPr>
          <p:cNvPr id="10" name="Стрелка вниз 12">
            <a:extLst>
              <a:ext uri="{FF2B5EF4-FFF2-40B4-BE49-F238E27FC236}">
                <a16:creationId xmlns:a16="http://schemas.microsoft.com/office/drawing/2014/main" id="{039C2D23-1148-E76A-78FD-88BCCB1AE7CB}"/>
              </a:ext>
            </a:extLst>
          </p:cNvPr>
          <p:cNvSpPr/>
          <p:nvPr/>
        </p:nvSpPr>
        <p:spPr>
          <a:xfrm>
            <a:off x="9704832" y="1182627"/>
            <a:ext cx="938784" cy="329184"/>
          </a:xfrm>
          <a:prstGeom prst="downArrow">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a:solidFill>
                <a:srgbClr val="002060"/>
              </a:solidFill>
            </a:endParaRPr>
          </a:p>
        </p:txBody>
      </p:sp>
      <p:sp>
        <p:nvSpPr>
          <p:cNvPr id="11" name="Прямоугольник 10">
            <a:extLst>
              <a:ext uri="{FF2B5EF4-FFF2-40B4-BE49-F238E27FC236}">
                <a16:creationId xmlns:a16="http://schemas.microsoft.com/office/drawing/2014/main" id="{424B606E-D620-F230-0C59-12DEB20826B4}"/>
              </a:ext>
            </a:extLst>
          </p:cNvPr>
          <p:cNvSpPr/>
          <p:nvPr/>
        </p:nvSpPr>
        <p:spPr>
          <a:xfrm>
            <a:off x="527538" y="3519721"/>
            <a:ext cx="11090031" cy="819207"/>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200" dirty="0">
                <a:latin typeface="Times New Roman" panose="02020603050405020304" pitchFamily="18" charset="0"/>
                <a:cs typeface="Times New Roman" panose="02020603050405020304" pitchFamily="18" charset="0"/>
              </a:rPr>
              <a:t>Кўпроқ даражада, бундай вазиятдаги лойиҳалар қисқа муддатли ва кўп жиҳатдан бир-бири билан эркин боғланган бўлади.</a:t>
            </a:r>
          </a:p>
        </p:txBody>
      </p:sp>
      <p:sp>
        <p:nvSpPr>
          <p:cNvPr id="12" name="Прямоугольник 11">
            <a:extLst>
              <a:ext uri="{FF2B5EF4-FFF2-40B4-BE49-F238E27FC236}">
                <a16:creationId xmlns:a16="http://schemas.microsoft.com/office/drawing/2014/main" id="{5C65DDB9-1F57-0EBB-DABC-C0BEDC801B02}"/>
              </a:ext>
            </a:extLst>
          </p:cNvPr>
          <p:cNvSpPr/>
          <p:nvPr/>
        </p:nvSpPr>
        <p:spPr>
          <a:xfrm>
            <a:off x="527538" y="4506792"/>
            <a:ext cx="8170985" cy="819207"/>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200" dirty="0">
                <a:latin typeface="Times New Roman" panose="02020603050405020304" pitchFamily="18" charset="0"/>
                <a:cs typeface="Times New Roman" panose="02020603050405020304" pitchFamily="18" charset="0"/>
              </a:rPr>
              <a:t>Аслида, бу лойиҳалар тезкор жавоб лойиҳалари.</a:t>
            </a:r>
          </a:p>
        </p:txBody>
      </p:sp>
    </p:spTree>
    <p:extLst>
      <p:ext uri="{BB962C8B-B14F-4D97-AF65-F5344CB8AC3E}">
        <p14:creationId xmlns:p14="http://schemas.microsoft.com/office/powerpoint/2010/main" val="1617954950"/>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F2D9AB9C-4483-3B1B-8E09-0EDE4AFD77CA}"/>
              </a:ext>
            </a:extLst>
          </p:cNvPr>
          <p:cNvSpPr/>
          <p:nvPr/>
        </p:nvSpPr>
        <p:spPr>
          <a:xfrm>
            <a:off x="1499615" y="492369"/>
            <a:ext cx="9144001" cy="65649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uz-Cyrl-UZ" sz="2800" b="1" dirty="0">
                <a:solidFill>
                  <a:srgbClr val="002060"/>
                </a:solidFill>
                <a:latin typeface="Times New Roman" panose="02020603050405020304" pitchFamily="18" charset="0"/>
                <a:cs typeface="Times New Roman" panose="02020603050405020304" pitchFamily="18" charset="0"/>
              </a:rPr>
              <a:t>СТРАТЕГИК НИЯТЛАР</a:t>
            </a:r>
          </a:p>
        </p:txBody>
      </p:sp>
      <p:sp>
        <p:nvSpPr>
          <p:cNvPr id="3" name="Прямоугольник 2">
            <a:extLst>
              <a:ext uri="{FF2B5EF4-FFF2-40B4-BE49-F238E27FC236}">
                <a16:creationId xmlns:a16="http://schemas.microsoft.com/office/drawing/2014/main" id="{7EA0A611-F238-29EC-BBB4-29724A7F6D12}"/>
              </a:ext>
            </a:extLst>
          </p:cNvPr>
          <p:cNvSpPr/>
          <p:nvPr/>
        </p:nvSpPr>
        <p:spPr>
          <a:xfrm>
            <a:off x="527538" y="1545579"/>
            <a:ext cx="11090031" cy="2428544"/>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Ёндашув стратегик кўриш стратегиясини тўлдиради. Стратегия улкан мақсадга асосланади, унга эришиш учун компаниянинг барча ходимларининг саъй-ҳаракатлари йўналтирилади. Ёндашувнинг хусусиятлари қуйидагилардан иборат:</a:t>
            </a:r>
          </a:p>
          <a:p>
            <a:pPr algn="ctr"/>
            <a:r>
              <a:rPr lang="uz-Cyrl-UZ" sz="2400" dirty="0">
                <a:latin typeface="Times New Roman" panose="02020603050405020304" pitchFamily="18" charset="0"/>
                <a:cs typeface="Times New Roman" panose="02020603050405020304" pitchFamily="18" charset="0"/>
              </a:rPr>
              <a:t>ривожланишнинг инновационлиги;</a:t>
            </a:r>
          </a:p>
          <a:p>
            <a:pPr algn="ctr"/>
            <a:r>
              <a:rPr lang="uz-Cyrl-UZ" sz="2400" dirty="0">
                <a:latin typeface="Times New Roman" panose="02020603050405020304" pitchFamily="18" charset="0"/>
                <a:cs typeface="Times New Roman" panose="02020603050405020304" pitchFamily="18" charset="0"/>
              </a:rPr>
              <a:t>кўришни ўз вақтида конкретлаштириш;</a:t>
            </a:r>
          </a:p>
          <a:p>
            <a:pPr algn="ctr"/>
            <a:r>
              <a:rPr lang="uz-Cyrl-UZ" sz="2400" dirty="0">
                <a:latin typeface="Times New Roman" panose="02020603050405020304" pitchFamily="18" charset="0"/>
                <a:cs typeface="Times New Roman" panose="02020603050405020304" pitchFamily="18" charset="0"/>
              </a:rPr>
              <a:t>муваффақият мазмунини ва унга қандай эришиш мумкинлигини тушуниш.</a:t>
            </a:r>
          </a:p>
        </p:txBody>
      </p:sp>
      <p:sp>
        <p:nvSpPr>
          <p:cNvPr id="6" name="Стрелка вниз 8">
            <a:extLst>
              <a:ext uri="{FF2B5EF4-FFF2-40B4-BE49-F238E27FC236}">
                <a16:creationId xmlns:a16="http://schemas.microsoft.com/office/drawing/2014/main" id="{A8340C5B-D2E3-31B1-702D-6898EA34355E}"/>
              </a:ext>
            </a:extLst>
          </p:cNvPr>
          <p:cNvSpPr/>
          <p:nvPr/>
        </p:nvSpPr>
        <p:spPr>
          <a:xfrm>
            <a:off x="1499616" y="1182627"/>
            <a:ext cx="938784" cy="329184"/>
          </a:xfrm>
          <a:prstGeom prst="downArrow">
            <a:avLst/>
          </a:prstGeom>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solidFill>
                <a:srgbClr val="002060"/>
              </a:solidFill>
            </a:endParaRPr>
          </a:p>
        </p:txBody>
      </p:sp>
      <p:sp>
        <p:nvSpPr>
          <p:cNvPr id="7" name="Стрелка вниз 9">
            <a:extLst>
              <a:ext uri="{FF2B5EF4-FFF2-40B4-BE49-F238E27FC236}">
                <a16:creationId xmlns:a16="http://schemas.microsoft.com/office/drawing/2014/main" id="{1D494F8B-4F0C-DD5A-9E4A-F5D28CCAF44E}"/>
              </a:ext>
            </a:extLst>
          </p:cNvPr>
          <p:cNvSpPr/>
          <p:nvPr/>
        </p:nvSpPr>
        <p:spPr>
          <a:xfrm>
            <a:off x="3550920" y="1182627"/>
            <a:ext cx="938784" cy="329184"/>
          </a:xfrm>
          <a:prstGeom prst="downArrow">
            <a:avLst/>
          </a:prstGeom>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solidFill>
                <a:srgbClr val="002060"/>
              </a:solidFill>
            </a:endParaRPr>
          </a:p>
        </p:txBody>
      </p:sp>
      <p:sp>
        <p:nvSpPr>
          <p:cNvPr id="8" name="Стрелка вниз 10">
            <a:extLst>
              <a:ext uri="{FF2B5EF4-FFF2-40B4-BE49-F238E27FC236}">
                <a16:creationId xmlns:a16="http://schemas.microsoft.com/office/drawing/2014/main" id="{ECC8ED29-48EF-9942-A63D-7FA9782EB235}"/>
              </a:ext>
            </a:extLst>
          </p:cNvPr>
          <p:cNvSpPr/>
          <p:nvPr/>
        </p:nvSpPr>
        <p:spPr>
          <a:xfrm>
            <a:off x="5602224" y="1182627"/>
            <a:ext cx="938784" cy="329184"/>
          </a:xfrm>
          <a:prstGeom prst="downArrow">
            <a:avLst/>
          </a:prstGeom>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solidFill>
                <a:srgbClr val="002060"/>
              </a:solidFill>
            </a:endParaRPr>
          </a:p>
        </p:txBody>
      </p:sp>
      <p:sp>
        <p:nvSpPr>
          <p:cNvPr id="9" name="Стрелка вниз 11">
            <a:extLst>
              <a:ext uri="{FF2B5EF4-FFF2-40B4-BE49-F238E27FC236}">
                <a16:creationId xmlns:a16="http://schemas.microsoft.com/office/drawing/2014/main" id="{95374F28-9B0B-6D88-3756-000BE3DE2E8B}"/>
              </a:ext>
            </a:extLst>
          </p:cNvPr>
          <p:cNvSpPr/>
          <p:nvPr/>
        </p:nvSpPr>
        <p:spPr>
          <a:xfrm>
            <a:off x="7653528" y="1182627"/>
            <a:ext cx="938784" cy="329184"/>
          </a:xfrm>
          <a:prstGeom prst="downArrow">
            <a:avLst/>
          </a:prstGeom>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solidFill>
                <a:srgbClr val="002060"/>
              </a:solidFill>
            </a:endParaRPr>
          </a:p>
        </p:txBody>
      </p:sp>
      <p:sp>
        <p:nvSpPr>
          <p:cNvPr id="10" name="Стрелка вниз 12">
            <a:extLst>
              <a:ext uri="{FF2B5EF4-FFF2-40B4-BE49-F238E27FC236}">
                <a16:creationId xmlns:a16="http://schemas.microsoft.com/office/drawing/2014/main" id="{039C2D23-1148-E76A-78FD-88BCCB1AE7CB}"/>
              </a:ext>
            </a:extLst>
          </p:cNvPr>
          <p:cNvSpPr/>
          <p:nvPr/>
        </p:nvSpPr>
        <p:spPr>
          <a:xfrm>
            <a:off x="9704832" y="1182627"/>
            <a:ext cx="938784" cy="329184"/>
          </a:xfrm>
          <a:prstGeom prst="downArrow">
            <a:avLst/>
          </a:prstGeom>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solidFill>
                <a:srgbClr val="002060"/>
              </a:solidFill>
            </a:endParaRPr>
          </a:p>
        </p:txBody>
      </p:sp>
      <p:sp>
        <p:nvSpPr>
          <p:cNvPr id="12" name="Прямоугольник 11">
            <a:extLst>
              <a:ext uri="{FF2B5EF4-FFF2-40B4-BE49-F238E27FC236}">
                <a16:creationId xmlns:a16="http://schemas.microsoft.com/office/drawing/2014/main" id="{5C65DDB9-1F57-0EBB-DABC-C0BEDC801B02}"/>
              </a:ext>
            </a:extLst>
          </p:cNvPr>
          <p:cNvSpPr/>
          <p:nvPr/>
        </p:nvSpPr>
        <p:spPr>
          <a:xfrm>
            <a:off x="527538" y="4178540"/>
            <a:ext cx="8170985" cy="1133881"/>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uz-Cyrl-UZ" sz="2200" dirty="0">
                <a:latin typeface="Times New Roman" panose="02020603050405020304" pitchFamily="18" charset="0"/>
                <a:cs typeface="Times New Roman" panose="02020603050405020304" pitchFamily="18" charset="0"/>
              </a:rPr>
              <a:t>Стратегик мақсадлардаги лойиҳалар стратегияга мос келиши, тегишли вақт уфқига йўналтирилган бўлиши ва инновацион бўлиши керак.</a:t>
            </a:r>
          </a:p>
        </p:txBody>
      </p:sp>
    </p:spTree>
    <p:extLst>
      <p:ext uri="{BB962C8B-B14F-4D97-AF65-F5344CB8AC3E}">
        <p14:creationId xmlns:p14="http://schemas.microsoft.com/office/powerpoint/2010/main" val="90280975"/>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31CD5974-A2FE-58CF-A6A5-71B26A1255A3}"/>
              </a:ext>
            </a:extLst>
          </p:cNvPr>
          <p:cNvSpPr/>
          <p:nvPr/>
        </p:nvSpPr>
        <p:spPr>
          <a:xfrm>
            <a:off x="615461" y="974614"/>
            <a:ext cx="10961077" cy="1815882"/>
          </a:xfrm>
          <a:prstGeom prst="rect">
            <a:avLst/>
          </a:prstGeom>
        </p:spPr>
        <p:txBody>
          <a:bodyPr wrap="square">
            <a:spAutoFit/>
          </a:bodyPr>
          <a:lstStyle/>
          <a:p>
            <a:pPr algn="ctr"/>
            <a:r>
              <a:rPr lang="uz-Cyrl-UZ"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Бизнес стратегияси </a:t>
            </a:r>
            <a:r>
              <a:rPr lang="uz-Cyrl-UZ" sz="28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бу компаниянинг мақсадларига эришиш учун мўлжалланган ҳаракатлар модели. Бундан ташқари, стратегия фаолиятнинг асосий йўналишларини аниқлаш учун фойдаланиладиган қарор қабул қилиш қоидаларини ўз ичига олади.</a:t>
            </a:r>
            <a:endParaRPr lang="uz-Cyrl-UZ" sz="2800" dirty="0">
              <a:latin typeface="Times New Roman" panose="02020603050405020304" pitchFamily="18" charset="0"/>
              <a:cs typeface="Times New Roman" panose="02020603050405020304" pitchFamily="18" charset="0"/>
            </a:endParaRPr>
          </a:p>
        </p:txBody>
      </p:sp>
      <p:sp>
        <p:nvSpPr>
          <p:cNvPr id="3" name="Прямоугольник 2">
            <a:extLst>
              <a:ext uri="{FF2B5EF4-FFF2-40B4-BE49-F238E27FC236}">
                <a16:creationId xmlns:a16="http://schemas.microsoft.com/office/drawing/2014/main" id="{4380A059-3455-7708-28B5-149EE044E472}"/>
              </a:ext>
            </a:extLst>
          </p:cNvPr>
          <p:cNvSpPr/>
          <p:nvPr/>
        </p:nvSpPr>
        <p:spPr>
          <a:xfrm>
            <a:off x="802394" y="3387969"/>
            <a:ext cx="10587210" cy="1015663"/>
          </a:xfrm>
          <a:prstGeom prst="rect">
            <a:avLst/>
          </a:prstGeom>
        </p:spPr>
        <p:txBody>
          <a:bodyPr wrap="square">
            <a:spAutoFit/>
          </a:bodyPr>
          <a:lstStyle/>
          <a:p>
            <a:pPr algn="ctr"/>
            <a:r>
              <a:rPr lang="uz-Cyrl-UZ" sz="3000" b="1" dirty="0">
                <a:solidFill>
                  <a:schemeClr val="accent3">
                    <a:lumMod val="75000"/>
                  </a:schemeClr>
                </a:solidFill>
                <a:latin typeface="Segoe Print" pitchFamily="2" charset="0"/>
              </a:rPr>
              <a:t>Бизнес стратегиялари лойиҳалар орқали амалга оширилади.</a:t>
            </a:r>
            <a:endParaRPr lang="uz-Cyrl-UZ" sz="3000" dirty="0">
              <a:solidFill>
                <a:schemeClr val="accent3">
                  <a:lumMod val="75000"/>
                </a:schemeClr>
              </a:solidFill>
            </a:endParaRPr>
          </a:p>
        </p:txBody>
      </p:sp>
    </p:spTree>
    <p:extLst>
      <p:ext uri="{BB962C8B-B14F-4D97-AF65-F5344CB8AC3E}">
        <p14:creationId xmlns:p14="http://schemas.microsoft.com/office/powerpoint/2010/main" val="3936411648"/>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F2D9AB9C-4483-3B1B-8E09-0EDE4AFD77CA}"/>
              </a:ext>
            </a:extLst>
          </p:cNvPr>
          <p:cNvSpPr/>
          <p:nvPr/>
        </p:nvSpPr>
        <p:spPr>
          <a:xfrm>
            <a:off x="207264" y="386862"/>
            <a:ext cx="11740896" cy="1272681"/>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b="1" dirty="0">
                <a:solidFill>
                  <a:srgbClr val="002060"/>
                </a:solidFill>
                <a:latin typeface="Times New Roman" panose="02020603050405020304" pitchFamily="18" charset="0"/>
                <a:cs typeface="Times New Roman" panose="02020603050405020304" pitchFamily="18" charset="0"/>
              </a:rPr>
              <a:t>БИЗНЕС СТРАТЕГИЯСИНИНГ ТУРЛАРИ. </a:t>
            </a:r>
          </a:p>
          <a:p>
            <a:pPr algn="ctr"/>
            <a:r>
              <a:rPr lang="uz-Cyrl-UZ" sz="2400" dirty="0">
                <a:solidFill>
                  <a:srgbClr val="002060"/>
                </a:solidFill>
                <a:latin typeface="Times New Roman" panose="02020603050405020304" pitchFamily="18" charset="0"/>
                <a:cs typeface="Times New Roman" panose="02020603050405020304" pitchFamily="18" charset="0"/>
              </a:rPr>
              <a:t>БИЗНЕСНИ РЕЖАЛАШТИРИШДА 4 ТА АСОСИЙ БИЗНЕС СТРАТЕГИЯСИНИ БАҲАМ КЎРИШ ОДАТИЙ ҲОЛДИР. ҚУЙИДА УЛАР ҲАҚИДА ГАПЛАШАМИЗ.</a:t>
            </a:r>
          </a:p>
        </p:txBody>
      </p:sp>
      <p:sp>
        <p:nvSpPr>
          <p:cNvPr id="3" name="Прямоугольник 2">
            <a:extLst>
              <a:ext uri="{FF2B5EF4-FFF2-40B4-BE49-F238E27FC236}">
                <a16:creationId xmlns:a16="http://schemas.microsoft.com/office/drawing/2014/main" id="{7EA0A611-F238-29EC-BBB4-29724A7F6D12}"/>
              </a:ext>
            </a:extLst>
          </p:cNvPr>
          <p:cNvSpPr/>
          <p:nvPr/>
        </p:nvSpPr>
        <p:spPr>
          <a:xfrm>
            <a:off x="3212122" y="2073116"/>
            <a:ext cx="8754326" cy="819207"/>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1. КОНЦЕНТРЛАНГАН ЎСИШ СТРАТЕГИЯСИ. </a:t>
            </a:r>
          </a:p>
        </p:txBody>
      </p:sp>
      <p:sp>
        <p:nvSpPr>
          <p:cNvPr id="4" name="Прямоугольник 3">
            <a:extLst>
              <a:ext uri="{FF2B5EF4-FFF2-40B4-BE49-F238E27FC236}">
                <a16:creationId xmlns:a16="http://schemas.microsoft.com/office/drawing/2014/main" id="{6FB628F6-6DD3-415B-6BC6-7F7DEA556C0B}"/>
              </a:ext>
            </a:extLst>
          </p:cNvPr>
          <p:cNvSpPr/>
          <p:nvPr/>
        </p:nvSpPr>
        <p:spPr>
          <a:xfrm>
            <a:off x="3212122" y="3060187"/>
            <a:ext cx="8754326" cy="819207"/>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2. ИНТЕГРАЦИЯЛАШГАН ЎСИШ СТРАТЕГИЯСИ.</a:t>
            </a:r>
          </a:p>
        </p:txBody>
      </p:sp>
      <p:sp>
        <p:nvSpPr>
          <p:cNvPr id="7" name="Стрелка вниз 9">
            <a:extLst>
              <a:ext uri="{FF2B5EF4-FFF2-40B4-BE49-F238E27FC236}">
                <a16:creationId xmlns:a16="http://schemas.microsoft.com/office/drawing/2014/main" id="{1D494F8B-4F0C-DD5A-9E4A-F5D28CCAF44E}"/>
              </a:ext>
            </a:extLst>
          </p:cNvPr>
          <p:cNvSpPr/>
          <p:nvPr/>
        </p:nvSpPr>
        <p:spPr>
          <a:xfrm>
            <a:off x="3550920" y="1710164"/>
            <a:ext cx="938784" cy="329184"/>
          </a:xfrm>
          <a:prstGeom prst="downArrow">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solidFill>
                <a:srgbClr val="002060"/>
              </a:solidFill>
            </a:endParaRPr>
          </a:p>
        </p:txBody>
      </p:sp>
      <p:sp>
        <p:nvSpPr>
          <p:cNvPr id="8" name="Стрелка вниз 10">
            <a:extLst>
              <a:ext uri="{FF2B5EF4-FFF2-40B4-BE49-F238E27FC236}">
                <a16:creationId xmlns:a16="http://schemas.microsoft.com/office/drawing/2014/main" id="{ECC8ED29-48EF-9942-A63D-7FA9782EB235}"/>
              </a:ext>
            </a:extLst>
          </p:cNvPr>
          <p:cNvSpPr/>
          <p:nvPr/>
        </p:nvSpPr>
        <p:spPr>
          <a:xfrm>
            <a:off x="5602224" y="1710164"/>
            <a:ext cx="938784" cy="329184"/>
          </a:xfrm>
          <a:prstGeom prst="downArrow">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solidFill>
                <a:srgbClr val="002060"/>
              </a:solidFill>
            </a:endParaRPr>
          </a:p>
        </p:txBody>
      </p:sp>
      <p:sp>
        <p:nvSpPr>
          <p:cNvPr id="9" name="Стрелка вниз 11">
            <a:extLst>
              <a:ext uri="{FF2B5EF4-FFF2-40B4-BE49-F238E27FC236}">
                <a16:creationId xmlns:a16="http://schemas.microsoft.com/office/drawing/2014/main" id="{95374F28-9B0B-6D88-3756-000BE3DE2E8B}"/>
              </a:ext>
            </a:extLst>
          </p:cNvPr>
          <p:cNvSpPr/>
          <p:nvPr/>
        </p:nvSpPr>
        <p:spPr>
          <a:xfrm>
            <a:off x="7653528" y="1710164"/>
            <a:ext cx="938784" cy="329184"/>
          </a:xfrm>
          <a:prstGeom prst="downArrow">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solidFill>
                <a:srgbClr val="002060"/>
              </a:solidFill>
            </a:endParaRPr>
          </a:p>
        </p:txBody>
      </p:sp>
      <p:sp>
        <p:nvSpPr>
          <p:cNvPr id="10" name="Стрелка вниз 12">
            <a:extLst>
              <a:ext uri="{FF2B5EF4-FFF2-40B4-BE49-F238E27FC236}">
                <a16:creationId xmlns:a16="http://schemas.microsoft.com/office/drawing/2014/main" id="{039C2D23-1148-E76A-78FD-88BCCB1AE7CB}"/>
              </a:ext>
            </a:extLst>
          </p:cNvPr>
          <p:cNvSpPr/>
          <p:nvPr/>
        </p:nvSpPr>
        <p:spPr>
          <a:xfrm>
            <a:off x="9704832" y="1710164"/>
            <a:ext cx="938784" cy="329184"/>
          </a:xfrm>
          <a:prstGeom prst="downArrow">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solidFill>
                <a:srgbClr val="002060"/>
              </a:solidFill>
            </a:endParaRPr>
          </a:p>
        </p:txBody>
      </p:sp>
      <p:sp>
        <p:nvSpPr>
          <p:cNvPr id="11" name="Прямоугольник 10">
            <a:extLst>
              <a:ext uri="{FF2B5EF4-FFF2-40B4-BE49-F238E27FC236}">
                <a16:creationId xmlns:a16="http://schemas.microsoft.com/office/drawing/2014/main" id="{424B606E-D620-F230-0C59-12DEB20826B4}"/>
              </a:ext>
            </a:extLst>
          </p:cNvPr>
          <p:cNvSpPr/>
          <p:nvPr/>
        </p:nvSpPr>
        <p:spPr>
          <a:xfrm>
            <a:off x="225552" y="4047258"/>
            <a:ext cx="8754325" cy="819207"/>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3. ДИВЕРСИФИКАЦИЯЛАНГАН ЎСИШ СТРАТЕГИЯСИ.</a:t>
            </a:r>
          </a:p>
        </p:txBody>
      </p:sp>
      <p:sp>
        <p:nvSpPr>
          <p:cNvPr id="12" name="Прямоугольник 11">
            <a:extLst>
              <a:ext uri="{FF2B5EF4-FFF2-40B4-BE49-F238E27FC236}">
                <a16:creationId xmlns:a16="http://schemas.microsoft.com/office/drawing/2014/main" id="{5C65DDB9-1F57-0EBB-DABC-C0BEDC801B02}"/>
              </a:ext>
            </a:extLst>
          </p:cNvPr>
          <p:cNvSpPr/>
          <p:nvPr/>
        </p:nvSpPr>
        <p:spPr>
          <a:xfrm>
            <a:off x="225552" y="5034329"/>
            <a:ext cx="8754325" cy="819207"/>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4. ҚИСҚАРТИРИШ СТРАТЕГИЯСИ</a:t>
            </a:r>
          </a:p>
        </p:txBody>
      </p:sp>
    </p:spTree>
    <p:extLst>
      <p:ext uri="{BB962C8B-B14F-4D97-AF65-F5344CB8AC3E}">
        <p14:creationId xmlns:p14="http://schemas.microsoft.com/office/powerpoint/2010/main" val="939552118"/>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кругленные углы 3">
            <a:extLst>
              <a:ext uri="{FF2B5EF4-FFF2-40B4-BE49-F238E27FC236}">
                <a16:creationId xmlns:a16="http://schemas.microsoft.com/office/drawing/2014/main" id="{E41894ED-A102-2187-FA8A-0286230C2353}"/>
              </a:ext>
            </a:extLst>
          </p:cNvPr>
          <p:cNvSpPr/>
          <p:nvPr/>
        </p:nvSpPr>
        <p:spPr>
          <a:xfrm>
            <a:off x="1225061" y="398585"/>
            <a:ext cx="9741877" cy="644769"/>
          </a:xfrm>
          <a:prstGeom prst="round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1. КОНЦЕНТРЛАНГАН ЎСИШ СТРАТЕГИЯСИ </a:t>
            </a:r>
          </a:p>
        </p:txBody>
      </p:sp>
      <p:sp>
        <p:nvSpPr>
          <p:cNvPr id="5" name="Прямоугольник: скругленные углы 4">
            <a:extLst>
              <a:ext uri="{FF2B5EF4-FFF2-40B4-BE49-F238E27FC236}">
                <a16:creationId xmlns:a16="http://schemas.microsoft.com/office/drawing/2014/main" id="{7C25F415-F15F-A3EF-2DFF-34C877933D75}"/>
              </a:ext>
            </a:extLst>
          </p:cNvPr>
          <p:cNvSpPr/>
          <p:nvPr/>
        </p:nvSpPr>
        <p:spPr>
          <a:xfrm>
            <a:off x="433754" y="1301262"/>
            <a:ext cx="11324491" cy="2766646"/>
          </a:xfrm>
          <a:prstGeom prst="round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400" dirty="0">
                <a:latin typeface="Times New Roman" panose="02020603050405020304" pitchFamily="18" charset="0"/>
                <a:cs typeface="Times New Roman" panose="02020603050405020304" pitchFamily="18" charset="0"/>
              </a:rPr>
              <a:t>Концентрланган ўсиш стратегияси компания маҳсулотларига, уни такомиллаштиришга қаратилган. Ушбу стратегия бозорга таклиф қилинадиган товарлар ва хизматларни ривожлантиришга эътибор қаратишни тавсия қилади. Ушбу стратегияга мувофиқ компания бир неча йўналишда ишлаши керак: ички қоидаларни ишлаб чиқиш, ишлаб чиқаришни такомиллаштириш (харажатларни ва операцион йўқотишларни камайтириш). Рақобатчиларни билиш ва вақти-вақти билан рақобатбардош разведка ўтказиш ҳам фойдалидир.</a:t>
            </a:r>
          </a:p>
        </p:txBody>
      </p:sp>
    </p:spTree>
    <p:extLst>
      <p:ext uri="{BB962C8B-B14F-4D97-AF65-F5344CB8AC3E}">
        <p14:creationId xmlns:p14="http://schemas.microsoft.com/office/powerpoint/2010/main" val="1824119905"/>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кругленные углы 3">
            <a:extLst>
              <a:ext uri="{FF2B5EF4-FFF2-40B4-BE49-F238E27FC236}">
                <a16:creationId xmlns:a16="http://schemas.microsoft.com/office/drawing/2014/main" id="{E41894ED-A102-2187-FA8A-0286230C2353}"/>
              </a:ext>
            </a:extLst>
          </p:cNvPr>
          <p:cNvSpPr/>
          <p:nvPr/>
        </p:nvSpPr>
        <p:spPr>
          <a:xfrm>
            <a:off x="1225061" y="398585"/>
            <a:ext cx="9741877" cy="644769"/>
          </a:xfrm>
          <a:prstGeom prst="round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2. ИНТЕГРАЦИЯЛАШГАН ЎСИШ СТРАТЕГИЯСИ</a:t>
            </a:r>
          </a:p>
        </p:txBody>
      </p:sp>
      <p:sp>
        <p:nvSpPr>
          <p:cNvPr id="5" name="Прямоугольник: скругленные углы 4">
            <a:extLst>
              <a:ext uri="{FF2B5EF4-FFF2-40B4-BE49-F238E27FC236}">
                <a16:creationId xmlns:a16="http://schemas.microsoft.com/office/drawing/2014/main" id="{7C25F415-F15F-A3EF-2DFF-34C877933D75}"/>
              </a:ext>
            </a:extLst>
          </p:cNvPr>
          <p:cNvSpPr/>
          <p:nvPr/>
        </p:nvSpPr>
        <p:spPr>
          <a:xfrm>
            <a:off x="433754" y="1301262"/>
            <a:ext cx="11324491" cy="2497015"/>
          </a:xfrm>
          <a:prstGeom prst="round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400" dirty="0">
                <a:latin typeface="Times New Roman" panose="02020603050405020304" pitchFamily="18" charset="0"/>
                <a:cs typeface="Times New Roman" panose="02020603050405020304" pitchFamily="18" charset="0"/>
              </a:rPr>
              <a:t>Ушбу стратегия компаниянинг ташқи муҳитда ривожланишига асосланади: янги савдо офисларини очиш, янги бозорларга чиқиш, рақобатдош компанияларни “сингдириш” ва бошқалар. Интеграциялашган ўсиш стратегиясининг яхши намунаси Инстаграмни Фа</a:t>
            </a:r>
            <a:r>
              <a:rPr lang="en-US" sz="2400" dirty="0">
                <a:latin typeface="Times New Roman" panose="02020603050405020304" pitchFamily="18" charset="0"/>
                <a:cs typeface="Times New Roman" panose="02020603050405020304" pitchFamily="18" charset="0"/>
              </a:rPr>
              <a:t>c</a:t>
            </a:r>
            <a:r>
              <a:rPr lang="uz-Cyrl-UZ" sz="2400" dirty="0">
                <a:latin typeface="Times New Roman" panose="02020603050405020304" pitchFamily="18" charset="0"/>
                <a:cs typeface="Times New Roman" panose="02020603050405020304" pitchFamily="18" charset="0"/>
              </a:rPr>
              <a:t>ебоок томонидан эгаллаб олиниши бўлиши мумкин, у дарҳол пул ишлаш мумкин бўлган қўшимча “янги” аудиторияга кириш ҳуқуқига эга бўлади (бу орқали пул ишлашни бошланг).</a:t>
            </a:r>
          </a:p>
        </p:txBody>
      </p:sp>
    </p:spTree>
    <p:extLst>
      <p:ext uri="{BB962C8B-B14F-4D97-AF65-F5344CB8AC3E}">
        <p14:creationId xmlns:p14="http://schemas.microsoft.com/office/powerpoint/2010/main" val="2686519403"/>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кругленные углы 3">
            <a:extLst>
              <a:ext uri="{FF2B5EF4-FFF2-40B4-BE49-F238E27FC236}">
                <a16:creationId xmlns:a16="http://schemas.microsoft.com/office/drawing/2014/main" id="{E41894ED-A102-2187-FA8A-0286230C2353}"/>
              </a:ext>
            </a:extLst>
          </p:cNvPr>
          <p:cNvSpPr/>
          <p:nvPr/>
        </p:nvSpPr>
        <p:spPr>
          <a:xfrm>
            <a:off x="1225061" y="398585"/>
            <a:ext cx="9741877" cy="644769"/>
          </a:xfrm>
          <a:prstGeom prst="round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3. ДИВЕРСИФИКАЦИЯЛАНГАН ЎСИШ СТРАТЕГИЯСИ</a:t>
            </a:r>
          </a:p>
        </p:txBody>
      </p:sp>
      <p:sp>
        <p:nvSpPr>
          <p:cNvPr id="5" name="Прямоугольник: скругленные углы 4">
            <a:extLst>
              <a:ext uri="{FF2B5EF4-FFF2-40B4-BE49-F238E27FC236}">
                <a16:creationId xmlns:a16="http://schemas.microsoft.com/office/drawing/2014/main" id="{7C25F415-F15F-A3EF-2DFF-34C877933D75}"/>
              </a:ext>
            </a:extLst>
          </p:cNvPr>
          <p:cNvSpPr/>
          <p:nvPr/>
        </p:nvSpPr>
        <p:spPr>
          <a:xfrm>
            <a:off x="433754" y="1301261"/>
            <a:ext cx="11324491" cy="2954215"/>
          </a:xfrm>
          <a:prstGeom prst="round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200" dirty="0">
                <a:latin typeface="Times New Roman" panose="02020603050405020304" pitchFamily="18" charset="0"/>
                <a:cs typeface="Times New Roman" panose="02020603050405020304" pitchFamily="18" charset="0"/>
              </a:rPr>
              <a:t>Бизнес ташкилоти учун диверсификацияланган стратегия хавфларни камайтиришни ўз ичига олади. Яъни, қоида тариқасида, бу компания томонидан бир вақтнинг ўзида бир нечта йўналишларни ишлаб чиқишда ифодаланади, уларнинг ҳар бири бошқалар билан мустаҳкам боғлиқ бўлмаслиги мумкин. Турли хил ўсиш стратегиясининг яхши намунаси Яндех бўлиб, унинг маҳсулот қаторига қуйидагилар киради: ўз браузери ва қидируви, реклама тармоғи, такси, озиқ-овқат маҳсулотларини етказиб бериш, тўлов тизими ва бошқалар. Маҳсулотларнинг ҳар бири хавфларни диверсификация қилади ва компанияга рақобатчилар йўқотишларга дучор бўлган пайтда ҳам ривожланиш имконини беради.</a:t>
            </a:r>
          </a:p>
        </p:txBody>
      </p:sp>
    </p:spTree>
    <p:extLst>
      <p:ext uri="{BB962C8B-B14F-4D97-AF65-F5344CB8AC3E}">
        <p14:creationId xmlns:p14="http://schemas.microsoft.com/office/powerpoint/2010/main" val="3834515162"/>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кругленные углы 3">
            <a:extLst>
              <a:ext uri="{FF2B5EF4-FFF2-40B4-BE49-F238E27FC236}">
                <a16:creationId xmlns:a16="http://schemas.microsoft.com/office/drawing/2014/main" id="{E41894ED-A102-2187-FA8A-0286230C2353}"/>
              </a:ext>
            </a:extLst>
          </p:cNvPr>
          <p:cNvSpPr/>
          <p:nvPr/>
        </p:nvSpPr>
        <p:spPr>
          <a:xfrm>
            <a:off x="433754" y="562708"/>
            <a:ext cx="8593015" cy="644769"/>
          </a:xfrm>
          <a:prstGeom prst="round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4. ҚИСҚАРТИРИШ СТРАТЕГИЯСИ</a:t>
            </a:r>
          </a:p>
        </p:txBody>
      </p:sp>
      <p:sp>
        <p:nvSpPr>
          <p:cNvPr id="5" name="Прямоугольник: скругленные углы 4">
            <a:extLst>
              <a:ext uri="{FF2B5EF4-FFF2-40B4-BE49-F238E27FC236}">
                <a16:creationId xmlns:a16="http://schemas.microsoft.com/office/drawing/2014/main" id="{7C25F415-F15F-A3EF-2DFF-34C877933D75}"/>
              </a:ext>
            </a:extLst>
          </p:cNvPr>
          <p:cNvSpPr/>
          <p:nvPr/>
        </p:nvSpPr>
        <p:spPr>
          <a:xfrm>
            <a:off x="433754" y="1676399"/>
            <a:ext cx="8593015" cy="4618893"/>
          </a:xfrm>
          <a:prstGeom prst="roundRect">
            <a:avLst>
              <a:gd name="adj" fmla="val 11518"/>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200" dirty="0">
                <a:latin typeface="Times New Roman" panose="02020603050405020304" pitchFamily="18" charset="0"/>
                <a:cs typeface="Times New Roman" panose="02020603050405020304" pitchFamily="18" charset="0"/>
              </a:rPr>
              <a:t>Аммо сизнинг компаниянгиз фойдасиз ишлаётганини ва барча харажатларни қоплайдиган фойда миқдорини келтирмаслигини тушунсангиз нима бўлади? Бундай ҳолда, захираларни қисқартириш ва оптималлаштириш стратегияси ёрдам беради. Ушбу стратегия контекстида фойдага тўғридан-тўғри таъсир қилмайдиган барча нарсалар қисқартирилиши мумкин (самарасиз ходимлар; ташкилотнинг фойдасиз фаолияти; назоратдан ташқарида бўлган ва қабул қилиб бўлмайдиган даражада катта бюджетни истеъмол қиладиган реклама каналлари ва бошқалар). Қисқартириш қийин, лекин кўпинча бу оғриқли қадам сизга “бўрон” дан омон қолиш ва компанияни оптималлаштириш имконини беради, бу эса уни янада кучлироқ ва янги қийинчиликларга тайёрлайди.</a:t>
            </a:r>
          </a:p>
        </p:txBody>
      </p:sp>
    </p:spTree>
    <p:extLst>
      <p:ext uri="{BB962C8B-B14F-4D97-AF65-F5344CB8AC3E}">
        <p14:creationId xmlns:p14="http://schemas.microsoft.com/office/powerpoint/2010/main" val="3836957069"/>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336;p36">
            <a:extLst>
              <a:ext uri="{FF2B5EF4-FFF2-40B4-BE49-F238E27FC236}">
                <a16:creationId xmlns:a16="http://schemas.microsoft.com/office/drawing/2014/main" id="{94F3F193-33A3-F79F-ACDE-9DAD13F37258}"/>
              </a:ext>
            </a:extLst>
          </p:cNvPr>
          <p:cNvSpPr txBox="1">
            <a:spLocks noGrp="1"/>
          </p:cNvSpPr>
          <p:nvPr>
            <p:ph type="title"/>
          </p:nvPr>
        </p:nvSpPr>
        <p:spPr>
          <a:xfrm>
            <a:off x="1613000" y="533348"/>
            <a:ext cx="8966000" cy="604915"/>
          </a:xfrm>
          <a:prstGeom prst="rect">
            <a:avLst/>
          </a:prstGeom>
        </p:spPr>
        <p:txBody>
          <a:bodyPr spcFirstLastPara="1" wrap="square" lIns="121886" tIns="121886" rIns="121886" bIns="121886" anchor="ctr" anchorCtr="0">
            <a:noAutofit/>
          </a:bodyPr>
          <a:lstStyle/>
          <a:p>
            <a:pPr algn="ctr"/>
            <a:r>
              <a:rPr lang="ru-RU" sz="2800" b="1" dirty="0">
                <a:latin typeface="Times New Roman" panose="02020603050405020304" pitchFamily="18" charset="0"/>
                <a:cs typeface="Times New Roman" panose="02020603050405020304" pitchFamily="18" charset="0"/>
              </a:rPr>
              <a:t>СТРАТЕГИЯ ВА ЛОЙИҲАНИ БОШҚАРИШ</a:t>
            </a:r>
          </a:p>
        </p:txBody>
      </p:sp>
      <p:sp>
        <p:nvSpPr>
          <p:cNvPr id="3" name="Google Shape;337;p36">
            <a:extLst>
              <a:ext uri="{FF2B5EF4-FFF2-40B4-BE49-F238E27FC236}">
                <a16:creationId xmlns:a16="http://schemas.microsoft.com/office/drawing/2014/main" id="{08AF6C58-7629-99AA-9DFB-73B474681235}"/>
              </a:ext>
            </a:extLst>
          </p:cNvPr>
          <p:cNvSpPr txBox="1">
            <a:spLocks/>
          </p:cNvSpPr>
          <p:nvPr/>
        </p:nvSpPr>
        <p:spPr>
          <a:xfrm>
            <a:off x="411790" y="1399286"/>
            <a:ext cx="11274634" cy="2604146"/>
          </a:xfrm>
          <a:prstGeom prst="rect">
            <a:avLst/>
          </a:prstGeom>
        </p:spPr>
        <p:txBody>
          <a:bodyPr spcFirstLastPara="1" vert="horz" wrap="square" lIns="121886" tIns="121886" rIns="121886" bIns="121886" rtlCol="0"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54013" indent="-354013" algn="ctr">
              <a:buSzPct val="100000"/>
              <a:buFont typeface="Wingdings" pitchFamily="2" charset="2"/>
              <a:buChar char="Ø"/>
            </a:pPr>
            <a:r>
              <a:rPr lang="uz-Cyrl-UZ" sz="2600" dirty="0">
                <a:latin typeface="Times New Roman" panose="02020603050405020304" pitchFamily="18" charset="0"/>
                <a:cs typeface="Times New Roman" panose="02020603050405020304" pitchFamily="18" charset="0"/>
              </a:rPr>
              <a:t>Шундай қилиб, </a:t>
            </a:r>
            <a:r>
              <a:rPr lang="uz-Cyrl-UZ" sz="2600" b="1" dirty="0">
                <a:latin typeface="Times New Roman" panose="02020603050405020304" pitchFamily="18" charset="0"/>
                <a:cs typeface="Times New Roman" panose="02020603050405020304" pitchFamily="18" charset="0"/>
              </a:rPr>
              <a:t>“</a:t>
            </a:r>
            <a:r>
              <a:rPr lang="uz-Cyrl-UZ" sz="2600" b="1" dirty="0">
                <a:solidFill>
                  <a:srgbClr val="002060"/>
                </a:solidFill>
                <a:latin typeface="Times New Roman" panose="02020603050405020304" pitchFamily="18" charset="0"/>
                <a:cs typeface="Times New Roman" panose="02020603050405020304" pitchFamily="18" charset="0"/>
              </a:rPr>
              <a:t>бизнес стратегияси”</a:t>
            </a:r>
            <a:r>
              <a:rPr lang="uz-Cyrl-UZ" sz="2600" dirty="0">
                <a:solidFill>
                  <a:srgbClr val="002060"/>
                </a:solidFill>
                <a:latin typeface="Times New Roman" panose="02020603050405020304" pitchFamily="18" charset="0"/>
                <a:cs typeface="Times New Roman" panose="02020603050405020304" pitchFamily="18" charset="0"/>
              </a:rPr>
              <a:t> </a:t>
            </a:r>
            <a:r>
              <a:rPr lang="uz-Cyrl-UZ" sz="2600" dirty="0">
                <a:latin typeface="Times New Roman" panose="02020603050405020304" pitchFamily="18" charset="0"/>
                <a:cs typeface="Times New Roman" panose="02020603050405020304" pitchFamily="18" charset="0"/>
              </a:rPr>
              <a:t>аслида маълум бир рақобатбардош позицияни яратишга қаратилган ўзаро келишилган лойиҳалар тўпламидир.</a:t>
            </a:r>
          </a:p>
          <a:p>
            <a:pPr marL="354013" indent="-354013" algn="ctr">
              <a:buSzPct val="100000"/>
              <a:buFont typeface="Wingdings" pitchFamily="2" charset="2"/>
              <a:buChar char="Ø"/>
            </a:pPr>
            <a:endParaRPr lang="uz-Cyrl-UZ" sz="1400" dirty="0">
              <a:latin typeface="Times New Roman" panose="02020603050405020304" pitchFamily="18" charset="0"/>
              <a:cs typeface="Times New Roman" panose="02020603050405020304" pitchFamily="18" charset="0"/>
            </a:endParaRPr>
          </a:p>
          <a:p>
            <a:pPr marL="354013" indent="-354013" algn="ctr">
              <a:buSzPct val="100000"/>
              <a:buFont typeface="Wingdings" pitchFamily="2" charset="2"/>
              <a:buChar char="Ø"/>
            </a:pPr>
            <a:r>
              <a:rPr lang="uz-Cyrl-UZ" sz="2600" dirty="0">
                <a:latin typeface="Times New Roman" panose="02020603050405020304" pitchFamily="18" charset="0"/>
                <a:cs typeface="Times New Roman" panose="02020603050405020304" pitchFamily="18" charset="0"/>
              </a:rPr>
              <a:t>Аслида, бу стратегик фикрлашнинг кўп қисми одатда қабул қилинганидан кўра нозикроқ даражада амалга оширилиши кераклигини тан олишдир. Бу даража </a:t>
            </a:r>
            <a:r>
              <a:rPr lang="uz-Cyrl-UZ" sz="2600" b="1" dirty="0">
                <a:latin typeface="Times New Roman" panose="02020603050405020304" pitchFamily="18" charset="0"/>
                <a:cs typeface="Times New Roman" panose="02020603050405020304" pitchFamily="18" charset="0"/>
              </a:rPr>
              <a:t>“</a:t>
            </a:r>
            <a:r>
              <a:rPr lang="uz-Cyrl-UZ" sz="2600" b="1" dirty="0">
                <a:solidFill>
                  <a:srgbClr val="002060"/>
                </a:solidFill>
                <a:latin typeface="Times New Roman" panose="02020603050405020304" pitchFamily="18" charset="0"/>
                <a:cs typeface="Times New Roman" panose="02020603050405020304" pitchFamily="18" charset="0"/>
              </a:rPr>
              <a:t>мини-стратегия”</a:t>
            </a:r>
            <a:r>
              <a:rPr lang="uz-Cyrl-UZ" sz="2600" dirty="0">
                <a:solidFill>
                  <a:srgbClr val="002060"/>
                </a:solidFill>
                <a:latin typeface="Times New Roman" panose="02020603050405020304" pitchFamily="18" charset="0"/>
                <a:cs typeface="Times New Roman" panose="02020603050405020304" pitchFamily="18" charset="0"/>
              </a:rPr>
              <a:t> </a:t>
            </a:r>
            <a:r>
              <a:rPr lang="uz-Cyrl-UZ" sz="2600" dirty="0">
                <a:latin typeface="Times New Roman" panose="02020603050405020304" pitchFamily="18" charset="0"/>
                <a:cs typeface="Times New Roman" panose="02020603050405020304" pitchFamily="18" charset="0"/>
              </a:rPr>
              <a:t>деб аталади.</a:t>
            </a:r>
            <a:endParaRPr lang="uz-Cyrl-UZ" sz="14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D66C2C55-E22B-F601-678E-EED57417FA3B}"/>
              </a:ext>
            </a:extLst>
          </p:cNvPr>
          <p:cNvSpPr txBox="1"/>
          <p:nvPr/>
        </p:nvSpPr>
        <p:spPr>
          <a:xfrm>
            <a:off x="575914" y="4329423"/>
            <a:ext cx="7536456" cy="1692771"/>
          </a:xfrm>
          <a:prstGeom prst="rect">
            <a:avLst/>
          </a:prstGeom>
          <a:noFill/>
        </p:spPr>
        <p:txBody>
          <a:bodyPr wrap="square">
            <a:spAutoFit/>
          </a:bodyPr>
          <a:lstStyle/>
          <a:p>
            <a:pPr marL="354013" indent="-354013" algn="just">
              <a:buSzPct val="100000"/>
              <a:buFont typeface="Wingdings" pitchFamily="2" charset="2"/>
              <a:buChar char="Ø"/>
            </a:pPr>
            <a:r>
              <a:rPr lang="uz-Cyrl-UZ" sz="2600" dirty="0">
                <a:latin typeface="Times New Roman" panose="02020603050405020304" pitchFamily="18" charset="0"/>
                <a:cs typeface="Times New Roman" panose="02020603050405020304" pitchFamily="18" charset="0"/>
              </a:rPr>
              <a:t>Ушбу ёндашув фойдалидир, чунки у раҳбариятга (барча даражадаги) бизнес стратегиясини яхшироқ тушунишга имкон беради, айниқса улар уни ҳақиқатда амалга оширишлари учун.</a:t>
            </a:r>
          </a:p>
        </p:txBody>
      </p:sp>
    </p:spTree>
    <p:extLst>
      <p:ext uri="{BB962C8B-B14F-4D97-AF65-F5344CB8AC3E}">
        <p14:creationId xmlns:p14="http://schemas.microsoft.com/office/powerpoint/2010/main" val="2170499793"/>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337;p36">
            <a:extLst>
              <a:ext uri="{FF2B5EF4-FFF2-40B4-BE49-F238E27FC236}">
                <a16:creationId xmlns:a16="http://schemas.microsoft.com/office/drawing/2014/main" id="{0D246EC1-D9D5-7C21-619E-8364BBBE1A1F}"/>
              </a:ext>
            </a:extLst>
          </p:cNvPr>
          <p:cNvSpPr txBox="1">
            <a:spLocks/>
          </p:cNvSpPr>
          <p:nvPr/>
        </p:nvSpPr>
        <p:spPr>
          <a:xfrm>
            <a:off x="394771" y="820616"/>
            <a:ext cx="11402457" cy="5052646"/>
          </a:xfrm>
          <a:prstGeom prst="rect">
            <a:avLst/>
          </a:prstGeom>
        </p:spPr>
        <p:txBody>
          <a:bodyPr spcFirstLastPara="1" vert="horz" wrap="square" lIns="121886" tIns="121886" rIns="121886" bIns="121886" rtlCol="0"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539750" algn="ctr">
              <a:buSzPct val="100000"/>
              <a:buFont typeface="Arial" panose="020B0604020202020204" pitchFamily="34" charset="0"/>
              <a:buNone/>
            </a:pPr>
            <a:r>
              <a:rPr lang="uz-Cyrl-UZ" dirty="0">
                <a:latin typeface="Times New Roman" panose="02020603050405020304" pitchFamily="18" charset="0"/>
                <a:cs typeface="Times New Roman" panose="02020603050405020304" pitchFamily="18" charset="0"/>
              </a:rPr>
              <a:t>Минтзбергнинг стратегия турларини бирдан иккитага кенгайтиргани мақтовга сазовор бўлса-да, бу икки шакл етарлича узоққа бормайди. Шунинг учун биз учта қўшимча шаклни қўшамиз: иммерсив, фавқулодда ва тозаловчи, бу беради:</a:t>
            </a:r>
          </a:p>
          <a:p>
            <a:pPr marL="41261" indent="0" algn="ctr">
              <a:buFont typeface="Arial" panose="020B0604020202020204" pitchFamily="34" charset="0"/>
              <a:buNone/>
            </a:pPr>
            <a:endParaRPr lang="uz-Cyrl-UZ" b="1" dirty="0">
              <a:solidFill>
                <a:srgbClr val="002060"/>
              </a:solidFill>
              <a:latin typeface="Times New Roman" panose="02020603050405020304" pitchFamily="18" charset="0"/>
              <a:cs typeface="Times New Roman" panose="02020603050405020304" pitchFamily="18" charset="0"/>
            </a:endParaRPr>
          </a:p>
          <a:p>
            <a:pPr marL="41261" indent="0" algn="ctr">
              <a:buFont typeface="Arial" panose="020B0604020202020204" pitchFamily="34" charset="0"/>
              <a:buNone/>
            </a:pPr>
            <a:r>
              <a:rPr lang="en-US" b="1" dirty="0">
                <a:solidFill>
                  <a:srgbClr val="002060"/>
                </a:solidFill>
                <a:latin typeface="Times New Roman" panose="02020603050405020304" pitchFamily="18" charset="0"/>
                <a:cs typeface="Times New Roman" panose="02020603050405020304" pitchFamily="18" charset="0"/>
              </a:rPr>
              <a:t>Deliberate </a:t>
            </a:r>
            <a:r>
              <a:rPr lang="ru-RU" b="1" dirty="0">
                <a:solidFill>
                  <a:srgbClr val="002060"/>
                </a:solidFill>
                <a:latin typeface="Times New Roman" panose="02020603050405020304" pitchFamily="18" charset="0"/>
                <a:cs typeface="Times New Roman" panose="02020603050405020304" pitchFamily="18" charset="0"/>
              </a:rPr>
              <a:t> - </a:t>
            </a:r>
            <a:r>
              <a:rPr lang="uz-Cyrl-UZ" b="1" dirty="0">
                <a:solidFill>
                  <a:srgbClr val="002060"/>
                </a:solidFill>
                <a:latin typeface="Times New Roman" panose="02020603050405020304" pitchFamily="18" charset="0"/>
                <a:cs typeface="Times New Roman" panose="02020603050405020304" pitchFamily="18" charset="0"/>
              </a:rPr>
              <a:t>Вазнли</a:t>
            </a:r>
            <a:r>
              <a:rPr lang="ru-RU" b="1" dirty="0">
                <a:solidFill>
                  <a:srgbClr val="002060"/>
                </a:solidFill>
                <a:latin typeface="Times New Roman" panose="02020603050405020304" pitchFamily="18" charset="0"/>
                <a:cs typeface="Times New Roman" panose="02020603050405020304" pitchFamily="18" charset="0"/>
              </a:rPr>
              <a:t>;</a:t>
            </a:r>
          </a:p>
          <a:p>
            <a:pPr marL="41261" indent="0" algn="ctr">
              <a:buFont typeface="Arial" panose="020B0604020202020204" pitchFamily="34" charset="0"/>
              <a:buNone/>
            </a:pPr>
            <a:r>
              <a:rPr lang="en-US" b="1" dirty="0">
                <a:solidFill>
                  <a:srgbClr val="002060"/>
                </a:solidFill>
                <a:latin typeface="Times New Roman" panose="02020603050405020304" pitchFamily="18" charset="0"/>
                <a:cs typeface="Times New Roman" panose="02020603050405020304" pitchFamily="18" charset="0"/>
              </a:rPr>
              <a:t>Emergent</a:t>
            </a:r>
            <a:r>
              <a:rPr lang="ru-RU" b="1" dirty="0">
                <a:solidFill>
                  <a:srgbClr val="002060"/>
                </a:solidFill>
                <a:latin typeface="Times New Roman" panose="02020603050405020304" pitchFamily="18" charset="0"/>
                <a:cs typeface="Times New Roman" panose="02020603050405020304" pitchFamily="18" charset="0"/>
              </a:rPr>
              <a:t> - </a:t>
            </a:r>
            <a:r>
              <a:rPr lang="uz-Cyrl-UZ" b="1" dirty="0">
                <a:solidFill>
                  <a:srgbClr val="002060"/>
                </a:solidFill>
                <a:latin typeface="Times New Roman" panose="02020603050405020304" pitchFamily="18" charset="0"/>
                <a:cs typeface="Times New Roman" panose="02020603050405020304" pitchFamily="18" charset="0"/>
              </a:rPr>
              <a:t>Пайдо бўлган</a:t>
            </a:r>
            <a:r>
              <a:rPr lang="ru-RU" b="1" dirty="0">
                <a:solidFill>
                  <a:srgbClr val="002060"/>
                </a:solidFill>
                <a:latin typeface="Times New Roman" panose="02020603050405020304" pitchFamily="18" charset="0"/>
                <a:cs typeface="Times New Roman" panose="02020603050405020304" pitchFamily="18" charset="0"/>
              </a:rPr>
              <a:t>; </a:t>
            </a:r>
          </a:p>
          <a:p>
            <a:pPr marL="41261" indent="0" algn="ctr">
              <a:buFont typeface="Arial" panose="020B0604020202020204" pitchFamily="34" charset="0"/>
              <a:buNone/>
            </a:pPr>
            <a:r>
              <a:rPr lang="en-US" b="1" dirty="0">
                <a:solidFill>
                  <a:srgbClr val="002060"/>
                </a:solidFill>
                <a:latin typeface="Times New Roman" panose="02020603050405020304" pitchFamily="18" charset="0"/>
                <a:cs typeface="Times New Roman" panose="02020603050405020304" pitchFamily="18" charset="0"/>
              </a:rPr>
              <a:t>Submerging</a:t>
            </a:r>
            <a:r>
              <a:rPr lang="ru-RU" b="1" dirty="0">
                <a:solidFill>
                  <a:srgbClr val="002060"/>
                </a:solidFill>
                <a:latin typeface="Times New Roman" panose="02020603050405020304" pitchFamily="18" charset="0"/>
                <a:cs typeface="Times New Roman" panose="02020603050405020304" pitchFamily="18" charset="0"/>
              </a:rPr>
              <a:t> - </a:t>
            </a:r>
            <a:r>
              <a:rPr lang="uz-Cyrl-UZ" b="1" dirty="0">
                <a:solidFill>
                  <a:srgbClr val="002060"/>
                </a:solidFill>
                <a:latin typeface="Times New Roman" panose="02020603050405020304" pitchFamily="18" charset="0"/>
                <a:cs typeface="Times New Roman" panose="02020603050405020304" pitchFamily="18" charset="0"/>
              </a:rPr>
              <a:t>Иммерсив</a:t>
            </a:r>
            <a:r>
              <a:rPr lang="ru-RU" b="1" dirty="0">
                <a:solidFill>
                  <a:srgbClr val="002060"/>
                </a:solidFill>
                <a:latin typeface="Times New Roman" panose="02020603050405020304" pitchFamily="18" charset="0"/>
                <a:cs typeface="Times New Roman" panose="02020603050405020304" pitchFamily="18" charset="0"/>
              </a:rPr>
              <a:t>;</a:t>
            </a:r>
          </a:p>
          <a:p>
            <a:pPr marL="41261" indent="0" algn="ctr">
              <a:buFont typeface="Arial" panose="020B0604020202020204" pitchFamily="34" charset="0"/>
              <a:buNone/>
            </a:pPr>
            <a:r>
              <a:rPr lang="en-US" b="1" dirty="0">
                <a:solidFill>
                  <a:srgbClr val="002060"/>
                </a:solidFill>
                <a:latin typeface="Times New Roman" panose="02020603050405020304" pitchFamily="18" charset="0"/>
                <a:cs typeface="Times New Roman" panose="02020603050405020304" pitchFamily="18" charset="0"/>
              </a:rPr>
              <a:t>Extraordinary </a:t>
            </a:r>
            <a:r>
              <a:rPr lang="ru-RU" b="1" dirty="0">
                <a:solidFill>
                  <a:srgbClr val="002060"/>
                </a:solidFill>
                <a:latin typeface="Times New Roman" panose="02020603050405020304" pitchFamily="18" charset="0"/>
                <a:cs typeface="Times New Roman" panose="02020603050405020304" pitchFamily="18" charset="0"/>
              </a:rPr>
              <a:t>- </a:t>
            </a:r>
            <a:r>
              <a:rPr lang="uz-Cyrl-UZ" b="1" dirty="0">
                <a:solidFill>
                  <a:srgbClr val="002060"/>
                </a:solidFill>
                <a:latin typeface="Times New Roman" panose="02020603050405020304" pitchFamily="18" charset="0"/>
                <a:cs typeface="Times New Roman" panose="02020603050405020304" pitchFamily="18" charset="0"/>
              </a:rPr>
              <a:t>Фавқулодда ҳолат</a:t>
            </a:r>
            <a:r>
              <a:rPr lang="ru-RU" b="1" dirty="0">
                <a:solidFill>
                  <a:srgbClr val="002060"/>
                </a:solidFill>
                <a:latin typeface="Times New Roman" panose="02020603050405020304" pitchFamily="18" charset="0"/>
                <a:cs typeface="Times New Roman" panose="02020603050405020304" pitchFamily="18" charset="0"/>
              </a:rPr>
              <a:t>;</a:t>
            </a:r>
          </a:p>
          <a:p>
            <a:pPr marL="41261" indent="0" algn="ctr">
              <a:buFont typeface="Arial" panose="020B0604020202020204" pitchFamily="34" charset="0"/>
              <a:buNone/>
            </a:pPr>
            <a:r>
              <a:rPr lang="en-US" b="1" dirty="0">
                <a:solidFill>
                  <a:srgbClr val="002060"/>
                </a:solidFill>
                <a:latin typeface="Times New Roman" panose="02020603050405020304" pitchFamily="18" charset="0"/>
                <a:cs typeface="Times New Roman" panose="02020603050405020304" pitchFamily="18" charset="0"/>
              </a:rPr>
              <a:t>Cleaning </a:t>
            </a:r>
            <a:r>
              <a:rPr lang="ru-RU" b="1" dirty="0">
                <a:solidFill>
                  <a:srgbClr val="002060"/>
                </a:solidFill>
                <a:latin typeface="Times New Roman" panose="02020603050405020304" pitchFamily="18" charset="0"/>
                <a:cs typeface="Times New Roman" panose="02020603050405020304" pitchFamily="18" charset="0"/>
              </a:rPr>
              <a:t>- </a:t>
            </a:r>
            <a:r>
              <a:rPr lang="uz-Cyrl-UZ" b="1" dirty="0">
                <a:solidFill>
                  <a:srgbClr val="002060"/>
                </a:solidFill>
                <a:latin typeface="Times New Roman" panose="02020603050405020304" pitchFamily="18" charset="0"/>
                <a:cs typeface="Times New Roman" panose="02020603050405020304" pitchFamily="18" charset="0"/>
              </a:rPr>
              <a:t>Тозалаш</a:t>
            </a:r>
            <a:r>
              <a:rPr lang="ru-RU" b="1" dirty="0">
                <a:solidFill>
                  <a:srgbClr val="002060"/>
                </a:solidFill>
                <a:latin typeface="Times New Roman" panose="02020603050405020304" pitchFamily="18" charset="0"/>
                <a:cs typeface="Times New Roman" panose="02020603050405020304" pitchFamily="18" charset="0"/>
              </a:rPr>
              <a:t>.</a:t>
            </a:r>
            <a:endParaRPr lang="ru-RU" sz="2300" dirty="0">
              <a:latin typeface="Times New Roman" panose="02020603050405020304" pitchFamily="18" charset="0"/>
              <a:cs typeface="Times New Roman" panose="02020603050405020304" pitchFamily="18" charset="0"/>
            </a:endParaRPr>
          </a:p>
        </p:txBody>
      </p:sp>
      <p:sp>
        <p:nvSpPr>
          <p:cNvPr id="3" name="Google Shape;336;p36">
            <a:extLst>
              <a:ext uri="{FF2B5EF4-FFF2-40B4-BE49-F238E27FC236}">
                <a16:creationId xmlns:a16="http://schemas.microsoft.com/office/drawing/2014/main" id="{3022E91B-F153-1C5F-8E64-FF909A86C8B2}"/>
              </a:ext>
            </a:extLst>
          </p:cNvPr>
          <p:cNvSpPr txBox="1">
            <a:spLocks noGrp="1"/>
          </p:cNvSpPr>
          <p:nvPr>
            <p:ph type="title"/>
          </p:nvPr>
        </p:nvSpPr>
        <p:spPr>
          <a:xfrm>
            <a:off x="2008554" y="250870"/>
            <a:ext cx="8174892" cy="569746"/>
          </a:xfrm>
          <a:prstGeom prst="rect">
            <a:avLst/>
          </a:prstGeom>
        </p:spPr>
        <p:txBody>
          <a:bodyPr spcFirstLastPara="1" wrap="square" lIns="121886" tIns="121886" rIns="121886" bIns="121886" anchor="ctr" anchorCtr="0">
            <a:noAutofit/>
          </a:bodyPr>
          <a:lstStyle/>
          <a:p>
            <a:pPr algn="ctr"/>
            <a:r>
              <a:rPr lang="ru-RU" sz="2800" b="1" dirty="0">
                <a:latin typeface="Times New Roman" panose="02020603050405020304" pitchFamily="18" charset="0"/>
                <a:cs typeface="Times New Roman" panose="02020603050405020304" pitchFamily="18" charset="0"/>
              </a:rPr>
              <a:t>СТРАТЕГИЯ ШАКЛЛАРИ</a:t>
            </a:r>
          </a:p>
        </p:txBody>
      </p:sp>
    </p:spTree>
    <p:extLst>
      <p:ext uri="{BB962C8B-B14F-4D97-AF65-F5344CB8AC3E}">
        <p14:creationId xmlns:p14="http://schemas.microsoft.com/office/powerpoint/2010/main" val="3999586809"/>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79231" y="142387"/>
            <a:ext cx="10515600" cy="467213"/>
          </a:xfrm>
        </p:spPr>
        <p:txBody>
          <a:bodyPr>
            <a:normAutofit fontScale="90000"/>
          </a:bodyPr>
          <a:lstStyle/>
          <a:p>
            <a:pPr algn="ctr"/>
            <a:r>
              <a:rPr lang="uz-Cyrl-UZ" sz="2800" b="1" dirty="0">
                <a:latin typeface="Times New Roman" panose="02020603050405020304" pitchFamily="18" charset="0"/>
                <a:cs typeface="Times New Roman" panose="02020603050405020304" pitchFamily="18" charset="0"/>
              </a:rPr>
              <a:t>ФОЙДАЛАНИЛГАН АДАБИЁТЛАР РЎЙХАТИ</a:t>
            </a:r>
            <a:endParaRPr lang="en-US" sz="2800" b="1" dirty="0">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304800" y="609600"/>
            <a:ext cx="11664462" cy="5016758"/>
          </a:xfrm>
          <a:prstGeom prst="rect">
            <a:avLst/>
          </a:prstGeom>
        </p:spPr>
        <p:txBody>
          <a:bodyPr wrap="square">
            <a:spAutoFit/>
          </a:bodyPr>
          <a:lstStyle/>
          <a:p>
            <a:pPr algn="just"/>
            <a:r>
              <a:rPr lang="uz-Cyrl-UZ" sz="2000" dirty="0">
                <a:latin typeface="Times New Roman" panose="02020603050405020304" pitchFamily="18" charset="0"/>
                <a:cs typeface="Times New Roman" panose="02020603050405020304" pitchFamily="18" charset="0"/>
              </a:rPr>
              <a:t>1. Суюнов Д.Х., Холбаев Б.А. Лойиҳа бошқаруви: услуб ва стандартлар. Ўқув қўлланма. 2021. – 208 б.</a:t>
            </a:r>
          </a:p>
          <a:p>
            <a:pPr algn="just"/>
            <a:r>
              <a:rPr lang="uz-Cyrl-UZ" sz="2000" dirty="0">
                <a:latin typeface="Times New Roman" panose="02020603050405020304" pitchFamily="18" charset="0"/>
                <a:cs typeface="Times New Roman" panose="02020603050405020304" pitchFamily="18" charset="0"/>
              </a:rPr>
              <a:t>2. Harold Kerzner PMI. Project ManageMent. A Systems Approach to Planning, Scheduling, and Controlling Published by John Wiley &amp; Sons, Inc., Hoboken, New Jersey. Published simultaneously in Canada, 2017, p. 840</a:t>
            </a:r>
          </a:p>
          <a:p>
            <a:pPr algn="just"/>
            <a:r>
              <a:rPr lang="uz-Cyrl-UZ" sz="2000" dirty="0">
                <a:latin typeface="Times New Roman" panose="02020603050405020304" pitchFamily="18" charset="0"/>
                <a:cs typeface="Times New Roman" panose="02020603050405020304" pitchFamily="18" charset="0"/>
              </a:rPr>
              <a:t>3. </a:t>
            </a:r>
            <a:r>
              <a:rPr lang="ru-RU" sz="2000" dirty="0" err="1">
                <a:latin typeface="Times New Roman" panose="02020603050405020304" pitchFamily="18" charset="0"/>
                <a:cs typeface="Times New Roman" panose="02020603050405020304" pitchFamily="18" charset="0"/>
              </a:rPr>
              <a:t>Joseph</a:t>
            </a:r>
            <a:r>
              <a:rPr lang="ru-RU" sz="2000" dirty="0">
                <a:latin typeface="Times New Roman" panose="02020603050405020304" pitchFamily="18" charset="0"/>
                <a:cs typeface="Times New Roman" panose="02020603050405020304" pitchFamily="18" charset="0"/>
              </a:rPr>
              <a:t> W. </a:t>
            </a:r>
            <a:r>
              <a:rPr lang="ru-RU" sz="2000" dirty="0" err="1">
                <a:latin typeface="Times New Roman" panose="02020603050405020304" pitchFamily="18" charset="0"/>
                <a:cs typeface="Times New Roman" panose="02020603050405020304" pitchFamily="18" charset="0"/>
              </a:rPr>
              <a:t>Weiss</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Robert</a:t>
            </a:r>
            <a:r>
              <a:rPr lang="ru-RU" sz="2000" dirty="0">
                <a:latin typeface="Times New Roman" panose="02020603050405020304" pitchFamily="18" charset="0"/>
                <a:cs typeface="Times New Roman" panose="02020603050405020304" pitchFamily="18" charset="0"/>
              </a:rPr>
              <a:t> K. </a:t>
            </a:r>
            <a:r>
              <a:rPr lang="ru-RU" sz="2000" dirty="0" err="1">
                <a:latin typeface="Times New Roman" panose="02020603050405020304" pitchFamily="18" charset="0"/>
                <a:cs typeface="Times New Roman" panose="02020603050405020304" pitchFamily="18" charset="0"/>
              </a:rPr>
              <a:t>Wysocki</a:t>
            </a:r>
            <a:r>
              <a:rPr lang="ru-RU" sz="2000" dirty="0">
                <a:latin typeface="Times New Roman" panose="02020603050405020304" pitchFamily="18" charset="0"/>
                <a:cs typeface="Times New Roman" panose="02020603050405020304" pitchFamily="18" charset="0"/>
              </a:rPr>
              <a:t>, «Пять стадий управления проектом. Практическое </a:t>
            </a:r>
            <a:r>
              <a:rPr lang="ru-RU" sz="2000" dirty="0" err="1">
                <a:latin typeface="Times New Roman" panose="02020603050405020304" pitchFamily="18" charset="0"/>
                <a:cs typeface="Times New Roman" panose="02020603050405020304" pitchFamily="18" charset="0"/>
              </a:rPr>
              <a:t>руко-водство</a:t>
            </a:r>
            <a:r>
              <a:rPr lang="ru-RU" sz="2000" dirty="0">
                <a:latin typeface="Times New Roman" panose="02020603050405020304" pitchFamily="18" charset="0"/>
                <a:cs typeface="Times New Roman" panose="02020603050405020304" pitchFamily="18" charset="0"/>
              </a:rPr>
              <a:t> по планированию и реализации» -http://financepro.ru</a:t>
            </a:r>
            <a:endParaRPr lang="uz-Cyrl-UZ" sz="2000" dirty="0">
              <a:latin typeface="Times New Roman" panose="02020603050405020304" pitchFamily="18" charset="0"/>
              <a:cs typeface="Times New Roman" panose="02020603050405020304" pitchFamily="18" charset="0"/>
            </a:endParaRPr>
          </a:p>
          <a:p>
            <a:pPr algn="just"/>
            <a:r>
              <a:rPr lang="uz-Cyrl-UZ" sz="2000" dirty="0">
                <a:latin typeface="Times New Roman" panose="02020603050405020304" pitchFamily="18" charset="0"/>
                <a:cs typeface="Times New Roman" panose="02020603050405020304" pitchFamily="18" charset="0"/>
              </a:rPr>
              <a:t>4. Rohrbeck R. Corporate Foresight. Towards a Maturity Model for the Future Orientation of a Firm // Springer-Verlag Berlin Heidelberg,  2011. – 220</a:t>
            </a:r>
          </a:p>
          <a:p>
            <a:pPr algn="just"/>
            <a:r>
              <a:rPr lang="uz-Cyrl-UZ" sz="2000" dirty="0">
                <a:latin typeface="Times New Roman" panose="02020603050405020304" pitchFamily="18" charset="0"/>
                <a:cs typeface="Times New Roman" panose="02020603050405020304" pitchFamily="18" charset="0"/>
              </a:rPr>
              <a:t>5. A Guide to the Project Management Body of Knowledge (PMBOK® Guide) – Seventh Edition and The Standard for Project Management (ENGLISH) Seventh edition</a:t>
            </a:r>
          </a:p>
          <a:p>
            <a:pPr algn="just"/>
            <a:r>
              <a:rPr lang="uz-Cyrl-UZ" sz="2000" dirty="0">
                <a:latin typeface="Times New Roman" panose="02020603050405020304" pitchFamily="18" charset="0"/>
                <a:cs typeface="Times New Roman" panose="02020603050405020304" pitchFamily="18" charset="0"/>
              </a:rPr>
              <a:t>6. Harvard Business Review Project Management Handbook: How to Launch, Lead, and Sponsor Successful Projects (HBR Handbooks) Paperback – October 19, 2021.</a:t>
            </a:r>
          </a:p>
          <a:p>
            <a:pPr algn="just"/>
            <a:r>
              <a:rPr lang="uz-Cyrl-UZ" sz="2000" dirty="0">
                <a:latin typeface="Times New Roman" panose="02020603050405020304" pitchFamily="18" charset="0"/>
                <a:cs typeface="Times New Roman" panose="02020603050405020304" pitchFamily="18" charset="0"/>
              </a:rPr>
              <a:t>7. </a:t>
            </a:r>
            <a:r>
              <a:rPr lang="ru-RU" sz="2000" dirty="0">
                <a:latin typeface="Times New Roman" panose="02020603050405020304" pitchFamily="18" charset="0"/>
                <a:cs typeface="Times New Roman" panose="02020603050405020304" pitchFamily="18" charset="0"/>
              </a:rPr>
              <a:t>Разу М.Л. Управление проектом. Основы проектного управления: учебник.- М.:КНОРУС, 2006. - 768 с.</a:t>
            </a:r>
          </a:p>
          <a:p>
            <a:pPr algn="just"/>
            <a:r>
              <a:rPr lang="ru-RU" sz="2000" dirty="0">
                <a:latin typeface="Times New Roman" panose="02020603050405020304" pitchFamily="18" charset="0"/>
                <a:cs typeface="Times New Roman" panose="02020603050405020304" pitchFamily="18" charset="0"/>
              </a:rPr>
              <a:t>8. </a:t>
            </a:r>
            <a:r>
              <a:rPr lang="ru-RU" sz="2000" dirty="0" err="1">
                <a:latin typeface="Times New Roman" panose="02020603050405020304" pitchFamily="18" charset="0"/>
                <a:cs typeface="Times New Roman" panose="02020603050405020304" pitchFamily="18" charset="0"/>
              </a:rPr>
              <a:t>Просницкий</a:t>
            </a:r>
            <a:r>
              <a:rPr lang="ru-RU" sz="2000" dirty="0">
                <a:latin typeface="Times New Roman" panose="02020603050405020304" pitchFamily="18" charset="0"/>
                <a:cs typeface="Times New Roman" panose="02020603050405020304" pitchFamily="18" charset="0"/>
              </a:rPr>
              <a:t> А. Самоучитель “Управление проектами в </a:t>
            </a:r>
            <a:r>
              <a:rPr lang="ru-RU" sz="2000" dirty="0" err="1">
                <a:latin typeface="Times New Roman" panose="02020603050405020304" pitchFamily="18" charset="0"/>
                <a:cs typeface="Times New Roman" panose="02020603050405020304" pitchFamily="18" charset="0"/>
              </a:rPr>
              <a:t>Microsoft</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Project</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Server</a:t>
            </a:r>
            <a:r>
              <a:rPr lang="ru-RU" sz="2000" dirty="0">
                <a:latin typeface="Times New Roman" panose="02020603050405020304" pitchFamily="18" charset="0"/>
                <a:cs typeface="Times New Roman" panose="02020603050405020304" pitchFamily="18" charset="0"/>
              </a:rPr>
              <a:t> 2010”. Киев, Казань, Красноярск, Рига, Санкт-Петербург, Львов, Черновцы, Ивано-Франковск, 2011. 249 с.</a:t>
            </a:r>
          </a:p>
          <a:p>
            <a:pPr algn="just"/>
            <a:r>
              <a:rPr lang="ru-RU" sz="2000" dirty="0">
                <a:latin typeface="Times New Roman" panose="02020603050405020304" pitchFamily="18" charset="0"/>
                <a:cs typeface="Times New Roman" panose="02020603050405020304" pitchFamily="18" charset="0"/>
              </a:rPr>
              <a:t>9. </a:t>
            </a:r>
            <a:r>
              <a:rPr lang="en-US" sz="2000" dirty="0">
                <a:latin typeface="Times New Roman" panose="02020603050405020304" pitchFamily="18" charset="0"/>
                <a:cs typeface="Times New Roman" panose="02020603050405020304" pitchFamily="18" charset="0"/>
              </a:rPr>
              <a:t>https://mymanagementguide.com/basics/project-methodology-definition/</a:t>
            </a:r>
          </a:p>
          <a:p>
            <a:pPr algn="just"/>
            <a:r>
              <a:rPr lang="uz-Cyrl-UZ" sz="2000" dirty="0">
                <a:latin typeface="Times New Roman" panose="02020603050405020304" pitchFamily="18" charset="0"/>
                <a:cs typeface="Times New Roman" panose="02020603050405020304" pitchFamily="18" charset="0"/>
              </a:rPr>
              <a:t>10. </a:t>
            </a:r>
            <a:r>
              <a:rPr lang="en-US" sz="2000" dirty="0">
                <a:latin typeface="Times New Roman" panose="02020603050405020304" pitchFamily="18" charset="0"/>
                <a:cs typeface="Times New Roman" panose="02020603050405020304" pitchFamily="18" charset="0"/>
              </a:rPr>
              <a:t>https://www.knowledgehut.com/blog/project-management/project-management-teams</a:t>
            </a:r>
          </a:p>
        </p:txBody>
      </p:sp>
    </p:spTree>
    <p:extLst>
      <p:ext uri="{BB962C8B-B14F-4D97-AF65-F5344CB8AC3E}">
        <p14:creationId xmlns:p14="http://schemas.microsoft.com/office/powerpoint/2010/main" val="2061671838"/>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3013501"/>
            <a:ext cx="12192000" cy="830997"/>
          </a:xfrm>
          <a:prstGeom prst="rect">
            <a:avLst/>
          </a:prstGeom>
          <a:noFill/>
        </p:spPr>
        <p:txBody>
          <a:bodyPr wrap="square" rtlCol="0">
            <a:spAutoFit/>
          </a:bodyPr>
          <a:lstStyle/>
          <a:p>
            <a:pPr algn="ctr"/>
            <a:r>
              <a:rPr lang="ru-RU" sz="4800" b="1" dirty="0">
                <a:solidFill>
                  <a:srgbClr val="FF0000"/>
                </a:solidFill>
                <a:latin typeface="Times New Roman" panose="02020603050405020304" pitchFamily="18" charset="0"/>
                <a:cs typeface="Times New Roman" panose="02020603050405020304" pitchFamily="18" charset="0"/>
              </a:rPr>
              <a:t>ЭЪТИБОРИНГИЗ УЧУН РАХМАТ</a:t>
            </a:r>
            <a:endParaRPr lang="en-US" sz="4800" b="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30164151"/>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7177</TotalTime>
  <Words>6227</Words>
  <Application>Microsoft Office PowerPoint</Application>
  <PresentationFormat>Широкоэкранный</PresentationFormat>
  <Paragraphs>602</Paragraphs>
  <Slides>104</Slides>
  <Notes>0</Notes>
  <HiddenSlides>0</HiddenSlides>
  <MMClips>0</MMClips>
  <ScaleCrop>false</ScaleCrop>
  <HeadingPairs>
    <vt:vector size="6" baseType="variant">
      <vt:variant>
        <vt:lpstr>Использованные шрифты</vt:lpstr>
      </vt:variant>
      <vt:variant>
        <vt:i4>7</vt:i4>
      </vt:variant>
      <vt:variant>
        <vt:lpstr>Тема</vt:lpstr>
      </vt:variant>
      <vt:variant>
        <vt:i4>1</vt:i4>
      </vt:variant>
      <vt:variant>
        <vt:lpstr>Заголовки слайдов</vt:lpstr>
      </vt:variant>
      <vt:variant>
        <vt:i4>104</vt:i4>
      </vt:variant>
    </vt:vector>
  </HeadingPairs>
  <TitlesOfParts>
    <vt:vector size="112" baseType="lpstr">
      <vt:lpstr>Arial</vt:lpstr>
      <vt:lpstr>Calibri</vt:lpstr>
      <vt:lpstr>Calibri Light</vt:lpstr>
      <vt:lpstr>Courier New</vt:lpstr>
      <vt:lpstr>Segoe Print</vt:lpstr>
      <vt:lpstr>Times New Roman</vt:lpstr>
      <vt:lpstr>Wingdings</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МИССИЯ ВА МАҚСАДЛАР</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Лойиҳанинг муҳимлик даражаси</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КОРПОРАТИВ ДАРАЖАДАГИ СТРАТЕГИЯ</vt:lpstr>
      <vt:lpstr>КОРПОРАТИВ СТРАТЕГИЯ МОДЕЛЛАРИ</vt:lpstr>
      <vt:lpstr>КОРПОРАТИВ СТРАТЕГИЯ МОДЕЛЛАРИ</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СТРАТЕГИЯ ВА ЛОЙИҲАНИ БОШҚАРИШ</vt:lpstr>
      <vt:lpstr>СТРАТЕГИЯ ШАКЛЛАРИ</vt:lpstr>
      <vt:lpstr>ФОЙДАЛАНИЛГАН АДАБИЁТЛАР РЎЙХАТИ</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Baxodir Alimov</dc:creator>
  <cp:lastModifiedBy>Baxodir Alimov</cp:lastModifiedBy>
  <cp:revision>421</cp:revision>
  <cp:lastPrinted>2022-10-03T10:01:23Z</cp:lastPrinted>
  <dcterms:created xsi:type="dcterms:W3CDTF">2022-09-13T04:39:11Z</dcterms:created>
  <dcterms:modified xsi:type="dcterms:W3CDTF">2023-10-24T05:48:34Z</dcterms:modified>
</cp:coreProperties>
</file>