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7"/>
  </p:notesMasterIdLst>
  <p:sldIdLst>
    <p:sldId id="256" r:id="rId2"/>
    <p:sldId id="257" r:id="rId3"/>
    <p:sldId id="396" r:id="rId4"/>
    <p:sldId id="481" r:id="rId5"/>
    <p:sldId id="482" r:id="rId6"/>
    <p:sldId id="483" r:id="rId7"/>
    <p:sldId id="484" r:id="rId8"/>
    <p:sldId id="261" r:id="rId9"/>
    <p:sldId id="395" r:id="rId10"/>
    <p:sldId id="443" r:id="rId11"/>
    <p:sldId id="444" r:id="rId12"/>
    <p:sldId id="259" r:id="rId13"/>
    <p:sldId id="445" r:id="rId14"/>
    <p:sldId id="446" r:id="rId15"/>
    <p:sldId id="447" r:id="rId16"/>
    <p:sldId id="485" r:id="rId17"/>
    <p:sldId id="349" r:id="rId18"/>
    <p:sldId id="486" r:id="rId19"/>
    <p:sldId id="487" r:id="rId20"/>
    <p:sldId id="488" r:id="rId21"/>
    <p:sldId id="489" r:id="rId22"/>
    <p:sldId id="490" r:id="rId23"/>
    <p:sldId id="432" r:id="rId24"/>
    <p:sldId id="491" r:id="rId25"/>
    <p:sldId id="450" r:id="rId26"/>
    <p:sldId id="451" r:id="rId27"/>
    <p:sldId id="452" r:id="rId28"/>
    <p:sldId id="435" r:id="rId29"/>
    <p:sldId id="436" r:id="rId30"/>
    <p:sldId id="348" r:id="rId31"/>
    <p:sldId id="453" r:id="rId32"/>
    <p:sldId id="454" r:id="rId33"/>
    <p:sldId id="455" r:id="rId34"/>
    <p:sldId id="456" r:id="rId35"/>
    <p:sldId id="457" r:id="rId36"/>
    <p:sldId id="421" r:id="rId37"/>
    <p:sldId id="420" r:id="rId38"/>
    <p:sldId id="458" r:id="rId39"/>
    <p:sldId id="419" r:id="rId40"/>
    <p:sldId id="459" r:id="rId41"/>
    <p:sldId id="460" r:id="rId42"/>
    <p:sldId id="461" r:id="rId43"/>
    <p:sldId id="462" r:id="rId44"/>
    <p:sldId id="463" r:id="rId45"/>
    <p:sldId id="492" r:id="rId46"/>
    <p:sldId id="493" r:id="rId47"/>
    <p:sldId id="494" r:id="rId48"/>
    <p:sldId id="285" r:id="rId49"/>
    <p:sldId id="495" r:id="rId50"/>
    <p:sldId id="496" r:id="rId51"/>
    <p:sldId id="497" r:id="rId52"/>
    <p:sldId id="464" r:id="rId53"/>
    <p:sldId id="289" r:id="rId54"/>
    <p:sldId id="290" r:id="rId55"/>
    <p:sldId id="440" r:id="rId56"/>
    <p:sldId id="441" r:id="rId57"/>
    <p:sldId id="442" r:id="rId58"/>
    <p:sldId id="498" r:id="rId59"/>
    <p:sldId id="466" r:id="rId60"/>
    <p:sldId id="467" r:id="rId61"/>
    <p:sldId id="468" r:id="rId62"/>
    <p:sldId id="469" r:id="rId63"/>
    <p:sldId id="470" r:id="rId64"/>
    <p:sldId id="471" r:id="rId65"/>
    <p:sldId id="499" r:id="rId66"/>
    <p:sldId id="500" r:id="rId67"/>
    <p:sldId id="473" r:id="rId68"/>
    <p:sldId id="474" r:id="rId69"/>
    <p:sldId id="475" r:id="rId70"/>
    <p:sldId id="501" r:id="rId71"/>
    <p:sldId id="477" r:id="rId72"/>
    <p:sldId id="502" r:id="rId73"/>
    <p:sldId id="479" r:id="rId74"/>
    <p:sldId id="480" r:id="rId75"/>
    <p:sldId id="280" r:id="rId76"/>
    <p:sldId id="504" r:id="rId77"/>
    <p:sldId id="283" r:id="rId78"/>
    <p:sldId id="505" r:id="rId79"/>
    <p:sldId id="506" r:id="rId80"/>
    <p:sldId id="279" r:id="rId81"/>
    <p:sldId id="507" r:id="rId82"/>
    <p:sldId id="508" r:id="rId83"/>
    <p:sldId id="439" r:id="rId84"/>
    <p:sldId id="346" r:id="rId85"/>
    <p:sldId id="296" r:id="rId8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817" autoAdjust="0"/>
    <p:restoredTop sz="94660"/>
  </p:normalViewPr>
  <p:slideViewPr>
    <p:cSldViewPr snapToGrid="0">
      <p:cViewPr varScale="1">
        <p:scale>
          <a:sx n="82" d="100"/>
          <a:sy n="82" d="100"/>
        </p:scale>
        <p:origin x="678"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944671-FD27-41E3-A8BB-50469A4D4C16}" type="datetimeFigureOut">
              <a:rPr lang="en-US" smtClean="0"/>
              <a:t>10/24/2023</a:t>
            </a:fld>
            <a:endParaRPr lang="en-US"/>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A85080-03E5-45A0-A5BE-98A678722092}" type="slidenum">
              <a:rPr lang="en-US" smtClean="0"/>
              <a:t>‹#›</a:t>
            </a:fld>
            <a:endParaRPr lang="en-US"/>
          </a:p>
        </p:txBody>
      </p:sp>
    </p:spTree>
    <p:extLst>
      <p:ext uri="{BB962C8B-B14F-4D97-AF65-F5344CB8AC3E}">
        <p14:creationId xmlns:p14="http://schemas.microsoft.com/office/powerpoint/2010/main" val="42793209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US"/>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3051527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2435071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en-US"/>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5981927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Дата 4"/>
          <p:cNvSpPr>
            <a:spLocks noGrp="1"/>
          </p:cNvSpPr>
          <p:nvPr>
            <p:ph type="dt" sz="half" idx="10"/>
          </p:nvPr>
        </p:nvSpPr>
        <p:spPr/>
        <p:txBody>
          <a:bodyPr/>
          <a:lstStyle/>
          <a:p>
            <a:fld id="{05E35630-4BFD-4F5B-B964-D087A3C4162E}" type="datetimeFigureOut">
              <a:rPr lang="en-US" smtClean="0"/>
              <a:t>10/24/2023</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58140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endParaRPr lang="en-US"/>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Дата 6"/>
          <p:cNvSpPr>
            <a:spLocks noGrp="1"/>
          </p:cNvSpPr>
          <p:nvPr>
            <p:ph type="dt" sz="half" idx="10"/>
          </p:nvPr>
        </p:nvSpPr>
        <p:spPr/>
        <p:txBody>
          <a:bodyPr/>
          <a:lstStyle/>
          <a:p>
            <a:fld id="{05E35630-4BFD-4F5B-B964-D087A3C4162E}" type="datetimeFigureOut">
              <a:rPr lang="en-US" smtClean="0"/>
              <a:t>10/24/2023</a:t>
            </a:fld>
            <a:endParaRPr lang="en-US"/>
          </a:p>
        </p:txBody>
      </p:sp>
      <p:sp>
        <p:nvSpPr>
          <p:cNvPr id="8" name="Нижний колонтитул 7"/>
          <p:cNvSpPr>
            <a:spLocks noGrp="1"/>
          </p:cNvSpPr>
          <p:nvPr>
            <p:ph type="ftr" sz="quarter" idx="11"/>
          </p:nvPr>
        </p:nvSpPr>
        <p:spPr/>
        <p:txBody>
          <a:bodyPr/>
          <a:lstStyle/>
          <a:p>
            <a:endParaRPr lang="en-US"/>
          </a:p>
        </p:txBody>
      </p:sp>
      <p:sp>
        <p:nvSpPr>
          <p:cNvPr id="9" name="Номер слайда 8"/>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26803250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Дата 2"/>
          <p:cNvSpPr>
            <a:spLocks noGrp="1"/>
          </p:cNvSpPr>
          <p:nvPr>
            <p:ph type="dt" sz="half" idx="10"/>
          </p:nvPr>
        </p:nvSpPr>
        <p:spPr/>
        <p:txBody>
          <a:bodyPr/>
          <a:lstStyle/>
          <a:p>
            <a:fld id="{05E35630-4BFD-4F5B-B964-D087A3C4162E}" type="datetimeFigureOut">
              <a:rPr lang="en-US" smtClean="0"/>
              <a:t>10/24/2023</a:t>
            </a:fld>
            <a:endParaRPr lang="en-US"/>
          </a:p>
        </p:txBody>
      </p:sp>
      <p:sp>
        <p:nvSpPr>
          <p:cNvPr id="4" name="Нижний колонтитул 3"/>
          <p:cNvSpPr>
            <a:spLocks noGrp="1"/>
          </p:cNvSpPr>
          <p:nvPr>
            <p:ph type="ftr" sz="quarter" idx="11"/>
          </p:nvPr>
        </p:nvSpPr>
        <p:spPr/>
        <p:txBody>
          <a:bodyPr/>
          <a:lstStyle/>
          <a:p>
            <a:endParaRPr lang="en-US"/>
          </a:p>
        </p:txBody>
      </p:sp>
      <p:sp>
        <p:nvSpPr>
          <p:cNvPr id="5" name="Номер слайда 4"/>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24910599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5E35630-4BFD-4F5B-B964-D087A3C4162E}" type="datetimeFigureOut">
              <a:rPr lang="en-US" smtClean="0"/>
              <a:t>10/24/2023</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7864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05E35630-4BFD-4F5B-B964-D087A3C4162E}" type="datetimeFigureOut">
              <a:rPr lang="en-US" smtClean="0"/>
              <a:t>10/24/2023</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3876325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05E35630-4BFD-4F5B-B964-D087A3C4162E}" type="datetimeFigureOut">
              <a:rPr lang="en-US" smtClean="0"/>
              <a:t>10/24/2023</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6651637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8046683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endParaRPr lang="en-US"/>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3069042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US"/>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435A2F-F299-4957-8E3E-5AF995132067}" type="slidenum">
              <a:rPr lang="en-US" smtClean="0"/>
              <a:t>‹#›</a:t>
            </a:fld>
            <a:endParaRPr lang="en-US"/>
          </a:p>
        </p:txBody>
      </p:sp>
    </p:spTree>
    <p:extLst>
      <p:ext uri="{BB962C8B-B14F-4D97-AF65-F5344CB8AC3E}">
        <p14:creationId xmlns:p14="http://schemas.microsoft.com/office/powerpoint/2010/main" val="4115638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17231" y="207238"/>
            <a:ext cx="12191999" cy="3416320"/>
          </a:xfrm>
          <a:prstGeom prst="rect">
            <a:avLst/>
          </a:prstGeom>
        </p:spPr>
        <p:txBody>
          <a:bodyPr wrap="square">
            <a:spAutoFit/>
          </a:bodyPr>
          <a:lstStyle/>
          <a:p>
            <a:pPr algn="ctr"/>
            <a:r>
              <a:rPr lang="en-US" sz="3600" b="1" dirty="0">
                <a:solidFill>
                  <a:srgbClr val="FF0000"/>
                </a:solidFill>
                <a:latin typeface="Times New Roman" panose="02020603050405020304" pitchFamily="18" charset="0"/>
                <a:cs typeface="Times New Roman" panose="02020603050405020304" pitchFamily="18" charset="0"/>
              </a:rPr>
              <a:t>Course Name: FUNDAMENTALS OF PROJECT MANAGEMENT</a:t>
            </a:r>
          </a:p>
          <a:p>
            <a:pPr algn="ctr"/>
            <a:r>
              <a:rPr lang="uz-Cyrl-UZ" sz="3600" b="1" dirty="0">
                <a:solidFill>
                  <a:srgbClr val="002060"/>
                </a:solidFill>
                <a:latin typeface="Times New Roman" panose="02020603050405020304" pitchFamily="18" charset="0"/>
                <a:cs typeface="Times New Roman" panose="02020603050405020304" pitchFamily="18" charset="0"/>
              </a:rPr>
              <a:t>Курс номи: ЛОЙИҲА БОШҚАРУВИ АСОСЛАРИ </a:t>
            </a:r>
          </a:p>
          <a:p>
            <a:pPr algn="ctr"/>
            <a:endParaRPr lang="uz-Cyrl-UZ" sz="3600" b="1" dirty="0">
              <a:solidFill>
                <a:srgbClr val="FF0000"/>
              </a:solidFill>
              <a:latin typeface="Times New Roman" panose="02020603050405020304" pitchFamily="18" charset="0"/>
              <a:cs typeface="Times New Roman" panose="02020603050405020304" pitchFamily="18" charset="0"/>
            </a:endParaRPr>
          </a:p>
          <a:p>
            <a:pPr algn="ctr"/>
            <a:r>
              <a:rPr lang="en-US" sz="3600" b="1" dirty="0">
                <a:solidFill>
                  <a:srgbClr val="FF0000"/>
                </a:solidFill>
                <a:latin typeface="Times New Roman" panose="02020603050405020304" pitchFamily="18" charset="0"/>
                <a:cs typeface="Times New Roman" panose="02020603050405020304" pitchFamily="18" charset="0"/>
              </a:rPr>
              <a:t>PROJECT FINANCE</a:t>
            </a:r>
            <a:endParaRPr lang="uz-Cyrl-UZ" sz="3600" b="1" dirty="0">
              <a:solidFill>
                <a:srgbClr val="FF0000"/>
              </a:solidFill>
              <a:latin typeface="Times New Roman" panose="02020603050405020304" pitchFamily="18" charset="0"/>
              <a:cs typeface="Times New Roman" panose="02020603050405020304" pitchFamily="18" charset="0"/>
            </a:endParaRPr>
          </a:p>
          <a:p>
            <a:pPr algn="ctr"/>
            <a:r>
              <a:rPr lang="uz-Cyrl-UZ" sz="3600" b="1" dirty="0">
                <a:solidFill>
                  <a:srgbClr val="002060"/>
                </a:solidFill>
                <a:latin typeface="Times New Roman" panose="02020603050405020304" pitchFamily="18" charset="0"/>
                <a:cs typeface="Times New Roman" panose="02020603050405020304" pitchFamily="18" charset="0"/>
              </a:rPr>
              <a:t>ЛОЙИҲАНИ МОЛИЯЛАШТИРИШ</a:t>
            </a:r>
            <a:endParaRPr lang="en-US" sz="3600" b="1"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2239104" y="4018551"/>
            <a:ext cx="4243755" cy="1077218"/>
          </a:xfrm>
          <a:prstGeom prst="rect">
            <a:avLst/>
          </a:prstGeom>
        </p:spPr>
        <p:txBody>
          <a:bodyPr wrap="square">
            <a:spAutoFit/>
          </a:bodyPr>
          <a:lstStyle/>
          <a:p>
            <a:pPr algn="ctr"/>
            <a:r>
              <a:rPr lang="en-US" sz="3200" b="1" dirty="0">
                <a:solidFill>
                  <a:srgbClr val="FF0000"/>
                </a:solidFill>
                <a:latin typeface="Times New Roman" panose="02020603050405020304" pitchFamily="18" charset="0"/>
                <a:cs typeface="Times New Roman" panose="02020603050405020304" pitchFamily="18" charset="0"/>
              </a:rPr>
              <a:t>Topic</a:t>
            </a:r>
            <a:r>
              <a:rPr lang="uz-Cyrl-UZ" sz="3200" b="1" dirty="0">
                <a:solidFill>
                  <a:srgbClr val="002060"/>
                </a:solidFill>
                <a:latin typeface="Times New Roman" panose="02020603050405020304" pitchFamily="18" charset="0"/>
                <a:cs typeface="Times New Roman" panose="02020603050405020304" pitchFamily="18" charset="0"/>
              </a:rPr>
              <a:t> (Мавзу) </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5</a:t>
            </a:r>
          </a:p>
          <a:p>
            <a:pPr algn="ctr"/>
            <a:r>
              <a:rPr lang="en-US" sz="3200" b="1" dirty="0">
                <a:solidFill>
                  <a:srgbClr val="FF0000"/>
                </a:solidFill>
                <a:latin typeface="Times New Roman" panose="02020603050405020304" pitchFamily="18" charset="0"/>
                <a:cs typeface="Times New Roman" panose="02020603050405020304" pitchFamily="18" charset="0"/>
              </a:rPr>
              <a:t>Week</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Хафта</a:t>
            </a:r>
            <a:r>
              <a:rPr lang="en-US" sz="3200" b="1" dirty="0">
                <a:solidFill>
                  <a:srgbClr val="002060"/>
                </a:solidFill>
                <a:latin typeface="Times New Roman" panose="02020603050405020304" pitchFamily="18" charset="0"/>
                <a:cs typeface="Times New Roman" panose="02020603050405020304" pitchFamily="18" charset="0"/>
              </a:rPr>
              <a:t>)</a:t>
            </a:r>
            <a:r>
              <a:rPr lang="uz-Cyrl-UZ" sz="3200" b="1" dirty="0">
                <a:solidFill>
                  <a:srgbClr val="002060"/>
                </a:solidFill>
                <a:latin typeface="Times New Roman" panose="02020603050405020304" pitchFamily="18" charset="0"/>
                <a:cs typeface="Times New Roman" panose="02020603050405020304" pitchFamily="18" charset="0"/>
              </a:rPr>
              <a:t> </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5</a:t>
            </a:r>
            <a:endParaRPr lang="en-US" sz="3200" dirty="0"/>
          </a:p>
        </p:txBody>
      </p:sp>
      <p:sp>
        <p:nvSpPr>
          <p:cNvPr id="3" name="Прямоугольник 2">
            <a:extLst>
              <a:ext uri="{FF2B5EF4-FFF2-40B4-BE49-F238E27FC236}">
                <a16:creationId xmlns:a16="http://schemas.microsoft.com/office/drawing/2014/main" id="{311D2836-220C-4EEE-BE21-D06E64194D29}"/>
              </a:ext>
            </a:extLst>
          </p:cNvPr>
          <p:cNvSpPr/>
          <p:nvPr/>
        </p:nvSpPr>
        <p:spPr>
          <a:xfrm>
            <a:off x="1033329" y="5622181"/>
            <a:ext cx="6467733" cy="523220"/>
          </a:xfrm>
          <a:prstGeom prst="rect">
            <a:avLst/>
          </a:prstGeom>
        </p:spPr>
        <p:txBody>
          <a:bodyPr wrap="none">
            <a:spAutoFit/>
          </a:bodyPr>
          <a:lstStyle/>
          <a:p>
            <a:r>
              <a:rPr lang="en-US" sz="2800" b="1" dirty="0">
                <a:solidFill>
                  <a:srgbClr val="002060"/>
                </a:solidFill>
                <a:latin typeface="Times New Roman" panose="02020603050405020304" pitchFamily="18" charset="0"/>
                <a:cs typeface="Times New Roman" panose="02020603050405020304" pitchFamily="18" charset="0"/>
              </a:rPr>
              <a:t>PhD, </a:t>
            </a:r>
            <a:r>
              <a:rPr lang="uz-Cyrl-UZ" sz="2800" b="1" dirty="0">
                <a:solidFill>
                  <a:srgbClr val="002060"/>
                </a:solidFill>
                <a:latin typeface="Times New Roman" panose="02020603050405020304" pitchFamily="18" charset="0"/>
                <a:cs typeface="Times New Roman" panose="02020603050405020304" pitchFamily="18" charset="0"/>
              </a:rPr>
              <a:t>dosent Alimov Bakhodir Batirovich</a:t>
            </a:r>
            <a:endParaRPr lang="ru-RU" sz="2800" dirty="0"/>
          </a:p>
        </p:txBody>
      </p:sp>
    </p:spTree>
    <p:extLst>
      <p:ext uri="{BB962C8B-B14F-4D97-AF65-F5344CB8AC3E}">
        <p14:creationId xmlns:p14="http://schemas.microsoft.com/office/powerpoint/2010/main" val="9445610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5199184" y="621323"/>
            <a:ext cx="1793631" cy="646331"/>
          </a:xfrm>
          <a:prstGeom prst="rect">
            <a:avLst/>
          </a:prstGeom>
          <a:noFill/>
        </p:spPr>
        <p:txBody>
          <a:bodyPr wrap="square" rtlCol="0">
            <a:spAutoFit/>
          </a:bodyPr>
          <a:lstStyle/>
          <a:p>
            <a:pPr algn="ctr"/>
            <a:r>
              <a:rPr lang="uz-Cyrl-UZ" sz="3600" b="1" dirty="0">
                <a:latin typeface="Times New Roman" panose="02020603050405020304" pitchFamily="18" charset="0"/>
                <a:cs typeface="Times New Roman" panose="02020603050405020304" pitchFamily="18" charset="0"/>
              </a:rPr>
              <a:t>РЕЖА</a:t>
            </a:r>
            <a:endParaRPr lang="en-US" sz="36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999BA05F-B03F-FA07-C613-F22C8EACB193}"/>
              </a:ext>
            </a:extLst>
          </p:cNvPr>
          <p:cNvSpPr txBox="1"/>
          <p:nvPr/>
        </p:nvSpPr>
        <p:spPr>
          <a:xfrm>
            <a:off x="592015" y="1638272"/>
            <a:ext cx="11007970" cy="2677656"/>
          </a:xfrm>
          <a:prstGeom prst="rect">
            <a:avLst/>
          </a:prstGeom>
          <a:noFill/>
        </p:spPr>
        <p:txBody>
          <a:bodyPr wrap="square">
            <a:spAutoFit/>
          </a:bodyPr>
          <a:lstStyle/>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Лойиҳани молиялаштириш нима?</a:t>
            </a:r>
            <a:endParaRPr lang="en-US" sz="2800"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Кўчмас мулк лойиҳасини молиялаштириш </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Лойиҳани молиялаштиришнинг тузилиши</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Лойиҳавий молиялаштиришнинг моделлари</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Соф ҳозирги қиймат (</a:t>
            </a:r>
            <a:r>
              <a:rPr lang="en-US" sz="2800" dirty="0">
                <a:latin typeface="Times New Roman" panose="02020603050405020304" pitchFamily="18" charset="0"/>
                <a:cs typeface="Times New Roman" panose="02020603050405020304" pitchFamily="18" charset="0"/>
              </a:rPr>
              <a:t>Net Present Value (NPV))</a:t>
            </a:r>
            <a:endParaRPr lang="uz-Cyrl-UZ" sz="2800"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Ички даромад даражаси </a:t>
            </a:r>
            <a:r>
              <a:rPr lang="en-US" sz="2800" dirty="0">
                <a:latin typeface="Times New Roman" panose="02020603050405020304" pitchFamily="18" charset="0"/>
                <a:cs typeface="Times New Roman" panose="02020603050405020304" pitchFamily="18" charset="0"/>
              </a:rPr>
              <a:t>(Internal Rate of Return</a:t>
            </a:r>
            <a:r>
              <a:rPr lang="uz-Cyrl-UZ"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IRR </a:t>
            </a:r>
            <a:r>
              <a:rPr lang="uz-Cyrl-UZ" sz="2800"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882128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DCFD1B09-FC05-87C3-E75A-46A3997E65DC}"/>
              </a:ext>
            </a:extLst>
          </p:cNvPr>
          <p:cNvSpPr txBox="1"/>
          <p:nvPr/>
        </p:nvSpPr>
        <p:spPr>
          <a:xfrm>
            <a:off x="3048000" y="2551837"/>
            <a:ext cx="6096000" cy="646331"/>
          </a:xfrm>
          <a:prstGeom prst="rect">
            <a:avLst/>
          </a:prstGeom>
          <a:noFill/>
        </p:spPr>
        <p:txBody>
          <a:bodyPr wrap="square">
            <a:spAutoFit/>
          </a:bodyPr>
          <a:lstStyle/>
          <a:p>
            <a:endParaRPr lang="ru-RU" dirty="0"/>
          </a:p>
          <a:p>
            <a:endParaRPr lang="ru-RU" dirty="0"/>
          </a:p>
        </p:txBody>
      </p:sp>
      <p:sp>
        <p:nvSpPr>
          <p:cNvPr id="2" name="Прямоугольник: скругленные углы 1">
            <a:extLst>
              <a:ext uri="{FF2B5EF4-FFF2-40B4-BE49-F238E27FC236}">
                <a16:creationId xmlns:a16="http://schemas.microsoft.com/office/drawing/2014/main" id="{C8A60BAD-B9B8-B500-B88D-35F674258174}"/>
              </a:ext>
            </a:extLst>
          </p:cNvPr>
          <p:cNvSpPr/>
          <p:nvPr/>
        </p:nvSpPr>
        <p:spPr>
          <a:xfrm>
            <a:off x="451339" y="1324707"/>
            <a:ext cx="11312769" cy="2799583"/>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Лойиҳани молиялаштириш </a:t>
            </a:r>
            <a:r>
              <a:rPr lang="uz-Cyrl-UZ" sz="2800" dirty="0">
                <a:latin typeface="Times New Roman" panose="02020603050405020304" pitchFamily="18" charset="0"/>
                <a:cs typeface="Times New Roman" panose="02020603050405020304" pitchFamily="18" charset="0"/>
              </a:rPr>
              <a:t>деганда узоқ муддатли лойиҳаларни, масалан, давлат инфратузилмаси ёки хизматлари, саноат лойиҳалари ва бошқаларни муайян молиявий тузилма орқали молиялаштириш тушунилади. Молия қарз ва капиталнинг аралашмасидан иборат бўлиши мумкин. Лойиҳадан келадиган пул оқимлари қарзга хизмат кўрсатиш ва қарз ва капитални тўлаш имконини беради.</a:t>
            </a:r>
          </a:p>
        </p:txBody>
      </p:sp>
    </p:spTree>
    <p:extLst>
      <p:ext uri="{BB962C8B-B14F-4D97-AF65-F5344CB8AC3E}">
        <p14:creationId xmlns:p14="http://schemas.microsoft.com/office/powerpoint/2010/main" val="1908700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74E93413-21D7-B7F0-31B2-8F27F1ED46BD}"/>
              </a:ext>
            </a:extLst>
          </p:cNvPr>
          <p:cNvSpPr/>
          <p:nvPr/>
        </p:nvSpPr>
        <p:spPr>
          <a:xfrm>
            <a:off x="1459522" y="820614"/>
            <a:ext cx="9272954" cy="1008184"/>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600" b="1" dirty="0">
                <a:latin typeface="Times New Roman" panose="02020603050405020304" pitchFamily="18" charset="0"/>
                <a:cs typeface="Times New Roman" panose="02020603050405020304" pitchFamily="18" charset="0"/>
              </a:rPr>
              <a:t>КЎЧМАС МУЛК ЛОЙИҲАСИНИ МОЛИЯЛАШТИРИШ НИМА? </a:t>
            </a:r>
            <a:r>
              <a:rPr lang="en-US" sz="2600" b="1" dirty="0">
                <a:latin typeface="Times New Roman" panose="02020603050405020304" pitchFamily="18" charset="0"/>
                <a:cs typeface="Times New Roman" panose="02020603050405020304" pitchFamily="18" charset="0"/>
              </a:rPr>
              <a:t>[2]</a:t>
            </a:r>
            <a:endParaRPr lang="uz-Cyrl-UZ" sz="2600" b="1" dirty="0">
              <a:latin typeface="Times New Roman" panose="02020603050405020304" pitchFamily="18" charset="0"/>
              <a:cs typeface="Times New Roman" panose="02020603050405020304" pitchFamily="18" charset="0"/>
            </a:endParaRPr>
          </a:p>
        </p:txBody>
      </p:sp>
      <p:sp>
        <p:nvSpPr>
          <p:cNvPr id="5" name="Прямоугольник: скругленные углы 4">
            <a:extLst>
              <a:ext uri="{FF2B5EF4-FFF2-40B4-BE49-F238E27FC236}">
                <a16:creationId xmlns:a16="http://schemas.microsoft.com/office/drawing/2014/main" id="{197FB4FC-3D42-E49B-10FC-EC4F1354E45E}"/>
              </a:ext>
            </a:extLst>
          </p:cNvPr>
          <p:cNvSpPr/>
          <p:nvPr/>
        </p:nvSpPr>
        <p:spPr>
          <a:xfrm>
            <a:off x="679938" y="2110152"/>
            <a:ext cx="10832123" cy="2227384"/>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Лойиҳани молиялаштириш </a:t>
            </a:r>
            <a:r>
              <a:rPr lang="uz-Cyrl-UZ" sz="2400" dirty="0">
                <a:latin typeface="Times New Roman" panose="02020603050405020304" pitchFamily="18" charset="0"/>
                <a:cs typeface="Times New Roman" panose="02020603050405020304" pitchFamily="18" charset="0"/>
              </a:rPr>
              <a:t>- мустақил капитал қўйилмаларни узоқ муддатли молиялаштириш, улар пул оқимлари ва активлари аниқ белгиланиши мумкин бўлган лойиҳалардир. Кўчмас мулк лойиҳаларини молиялаштириш классик мисолдир. Лойиҳани молиялаштиришнинг бошқа мисолларига тоғ-кон саноати, нефт ва газ, бинолар ва иншоотлар киради.</a:t>
            </a:r>
          </a:p>
        </p:txBody>
      </p:sp>
    </p:spTree>
    <p:extLst>
      <p:ext uri="{BB962C8B-B14F-4D97-AF65-F5344CB8AC3E}">
        <p14:creationId xmlns:p14="http://schemas.microsoft.com/office/powerpoint/2010/main" val="17204516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74E93413-21D7-B7F0-31B2-8F27F1ED46BD}"/>
              </a:ext>
            </a:extLst>
          </p:cNvPr>
          <p:cNvSpPr/>
          <p:nvPr/>
        </p:nvSpPr>
        <p:spPr>
          <a:xfrm>
            <a:off x="1459522" y="363414"/>
            <a:ext cx="9272954" cy="785448"/>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600" b="1" dirty="0">
                <a:latin typeface="Times New Roman" panose="02020603050405020304" pitchFamily="18" charset="0"/>
                <a:cs typeface="Times New Roman" panose="02020603050405020304" pitchFamily="18" charset="0"/>
              </a:rPr>
              <a:t>ЛОЙИҲАНИ МОЛИЯЛАШТИРИШ НИМА?</a:t>
            </a:r>
            <a:r>
              <a:rPr lang="en-US" sz="2600" b="1" dirty="0">
                <a:latin typeface="Times New Roman" panose="02020603050405020304" pitchFamily="18" charset="0"/>
                <a:cs typeface="Times New Roman" panose="02020603050405020304" pitchFamily="18" charset="0"/>
              </a:rPr>
              <a:t> [3]</a:t>
            </a:r>
            <a:endParaRPr lang="uz-Cyrl-UZ" sz="2600" b="1" dirty="0">
              <a:latin typeface="Times New Roman" panose="02020603050405020304" pitchFamily="18" charset="0"/>
              <a:cs typeface="Times New Roman" panose="02020603050405020304" pitchFamily="18" charset="0"/>
            </a:endParaRPr>
          </a:p>
        </p:txBody>
      </p:sp>
      <p:sp>
        <p:nvSpPr>
          <p:cNvPr id="5" name="Прямоугольник: скругленные углы 4">
            <a:extLst>
              <a:ext uri="{FF2B5EF4-FFF2-40B4-BE49-F238E27FC236}">
                <a16:creationId xmlns:a16="http://schemas.microsoft.com/office/drawing/2014/main" id="{197FB4FC-3D42-E49B-10FC-EC4F1354E45E}"/>
              </a:ext>
            </a:extLst>
          </p:cNvPr>
          <p:cNvSpPr/>
          <p:nvPr/>
        </p:nvSpPr>
        <p:spPr>
          <a:xfrm>
            <a:off x="679937" y="1418490"/>
            <a:ext cx="10832123" cy="2227384"/>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Лойиҳани молиялаштириш - </a:t>
            </a:r>
            <a:r>
              <a:rPr lang="uz-Cyrl-UZ" sz="2400" dirty="0">
                <a:latin typeface="Times New Roman" panose="02020603050405020304" pitchFamily="18" charset="0"/>
                <a:cs typeface="Times New Roman" panose="02020603050405020304" pitchFamily="18" charset="0"/>
              </a:rPr>
              <a:t>бу узоқ муддатли инфратузилмани, саноат лойиҳаларини ва давлат хизматларини ресурссиз ёки чекланган регрессли молиявий тузилмалардан фойдаланган ҳолда молиялаштириш (молиялаштириш). Лойиҳани молиялаштириш учун фойдаланилган қарз ва ўз маблағлари лойиҳа томонидан ишлаб чиқарилган пул оқимидан тўланади.</a:t>
            </a:r>
          </a:p>
        </p:txBody>
      </p:sp>
      <p:sp>
        <p:nvSpPr>
          <p:cNvPr id="2" name="Прямоугольник: скругленные углы 1">
            <a:extLst>
              <a:ext uri="{FF2B5EF4-FFF2-40B4-BE49-F238E27FC236}">
                <a16:creationId xmlns:a16="http://schemas.microsoft.com/office/drawing/2014/main" id="{503E8085-312F-8037-3762-1448E451EE5D}"/>
              </a:ext>
            </a:extLst>
          </p:cNvPr>
          <p:cNvSpPr/>
          <p:nvPr/>
        </p:nvSpPr>
        <p:spPr>
          <a:xfrm>
            <a:off x="468921" y="3915502"/>
            <a:ext cx="8112371" cy="2696313"/>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Лойиҳани молиялаштириш </a:t>
            </a:r>
            <a:r>
              <a:rPr lang="uz-Cyrl-UZ" sz="2400" dirty="0">
                <a:latin typeface="Times New Roman" panose="02020603050405020304" pitchFamily="18" charset="0"/>
                <a:cs typeface="Times New Roman" panose="02020603050405020304" pitchFamily="18" charset="0"/>
              </a:rPr>
              <a:t>- бу, биринчи навбатда, лойиҳанинг активлари, ҳуқуқлари ва манфаатлари иккиламчи гаров сифатида олинган ҳолда, тўлаш учун лойиҳанинг пул оқимига таянадиган кредит тузилмаси. Лойиҳаларни молиялаштириш, айниқса, хусусий сектор учун жозибадор, чунки компаниялар йирик лойиҳаларни балансдан ташқари (ЛБТ) молиялаштириши мумкин.</a:t>
            </a:r>
          </a:p>
        </p:txBody>
      </p:sp>
    </p:spTree>
    <p:extLst>
      <p:ext uri="{BB962C8B-B14F-4D97-AF65-F5344CB8AC3E}">
        <p14:creationId xmlns:p14="http://schemas.microsoft.com/office/powerpoint/2010/main" val="32688217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74E93413-21D7-B7F0-31B2-8F27F1ED46BD}"/>
              </a:ext>
            </a:extLst>
          </p:cNvPr>
          <p:cNvSpPr/>
          <p:nvPr/>
        </p:nvSpPr>
        <p:spPr>
          <a:xfrm>
            <a:off x="1459523" y="468922"/>
            <a:ext cx="9272954" cy="703386"/>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600" b="1" dirty="0">
                <a:latin typeface="Times New Roman" panose="02020603050405020304" pitchFamily="18" charset="0"/>
                <a:cs typeface="Times New Roman" panose="02020603050405020304" pitchFamily="18" charset="0"/>
              </a:rPr>
              <a:t>ЛОЙИҲАНИ МОЛИЯЛАШТИРИШ НИМА?</a:t>
            </a:r>
            <a:r>
              <a:rPr lang="en-US" sz="2600" b="1" dirty="0">
                <a:latin typeface="Times New Roman" panose="02020603050405020304" pitchFamily="18" charset="0"/>
                <a:cs typeface="Times New Roman" panose="02020603050405020304" pitchFamily="18" charset="0"/>
              </a:rPr>
              <a:t> [4]</a:t>
            </a:r>
            <a:endParaRPr lang="uz-Cyrl-UZ" sz="2600" b="1" dirty="0">
              <a:latin typeface="Times New Roman" panose="02020603050405020304" pitchFamily="18" charset="0"/>
              <a:cs typeface="Times New Roman" panose="02020603050405020304" pitchFamily="18" charset="0"/>
            </a:endParaRPr>
          </a:p>
        </p:txBody>
      </p:sp>
      <p:sp>
        <p:nvSpPr>
          <p:cNvPr id="5" name="Прямоугольник: скругленные углы 4">
            <a:extLst>
              <a:ext uri="{FF2B5EF4-FFF2-40B4-BE49-F238E27FC236}">
                <a16:creationId xmlns:a16="http://schemas.microsoft.com/office/drawing/2014/main" id="{197FB4FC-3D42-E49B-10FC-EC4F1354E45E}"/>
              </a:ext>
            </a:extLst>
          </p:cNvPr>
          <p:cNvSpPr/>
          <p:nvPr/>
        </p:nvSpPr>
        <p:spPr>
          <a:xfrm>
            <a:off x="679938" y="1524000"/>
            <a:ext cx="10832123" cy="2813536"/>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Лойиҳани молиялаштириш - </a:t>
            </a:r>
            <a:r>
              <a:rPr lang="uz-Cyrl-UZ" sz="2400" dirty="0">
                <a:latin typeface="Times New Roman" panose="02020603050405020304" pitchFamily="18" charset="0"/>
                <a:cs typeface="Times New Roman" panose="02020603050405020304" pitchFamily="18" charset="0"/>
              </a:rPr>
              <a:t>йирик лойиҳаларни инвестицион ҳамкорлар гуруҳи орқали молиялаштиришга ёндашув бўлиб, улар лойиҳа томонидан яратилган пул оқими асосида қайтарилади. Лойиҳани молиялаштириш бўйича сармоядорлар ҳомийлар сифатида танилган ва кўпинча хавф-хатарга юқори бардошли молиявий институтларни ўз ичига олади. Ҳомийлар қаторига худди шу соҳадаги ташкилотлар, лойиҳадан манфаатдор пудратчи ва давлат ёки бошқа жамоат ташкилотлари ҳам кириши мумкин.</a:t>
            </a:r>
          </a:p>
        </p:txBody>
      </p:sp>
    </p:spTree>
    <p:extLst>
      <p:ext uri="{BB962C8B-B14F-4D97-AF65-F5344CB8AC3E}">
        <p14:creationId xmlns:p14="http://schemas.microsoft.com/office/powerpoint/2010/main" val="29016638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74E93413-21D7-B7F0-31B2-8F27F1ED46BD}"/>
              </a:ext>
            </a:extLst>
          </p:cNvPr>
          <p:cNvSpPr/>
          <p:nvPr/>
        </p:nvSpPr>
        <p:spPr>
          <a:xfrm>
            <a:off x="1459522" y="293076"/>
            <a:ext cx="9272954" cy="562709"/>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600" b="1" dirty="0">
                <a:latin typeface="Times New Roman" panose="02020603050405020304" pitchFamily="18" charset="0"/>
                <a:cs typeface="Times New Roman" panose="02020603050405020304" pitchFamily="18" charset="0"/>
              </a:rPr>
              <a:t>ЛОЙИҲА МОЛИЯСИНИ ТУШУНИШ</a:t>
            </a:r>
          </a:p>
        </p:txBody>
      </p:sp>
      <p:sp>
        <p:nvSpPr>
          <p:cNvPr id="5" name="Прямоугольник: скругленные углы 4">
            <a:extLst>
              <a:ext uri="{FF2B5EF4-FFF2-40B4-BE49-F238E27FC236}">
                <a16:creationId xmlns:a16="http://schemas.microsoft.com/office/drawing/2014/main" id="{197FB4FC-3D42-E49B-10FC-EC4F1354E45E}"/>
              </a:ext>
            </a:extLst>
          </p:cNvPr>
          <p:cNvSpPr/>
          <p:nvPr/>
        </p:nvSpPr>
        <p:spPr>
          <a:xfrm>
            <a:off x="1090246" y="1031629"/>
            <a:ext cx="10597661" cy="2010510"/>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Лойиҳани молиялаштириш структураси лойиҳа молиясини қайтариш учун келажакдаги пул оқимларига таянади. Лойиҳа доирасидаги активлар ёки ҳуқуқлар молия учун гаров сифатида ишлайди. Ҳукуматлар ёки компаниялар узоқ муддатли лойиҳалар ёки қўшма корхона тузиш ёки ҳамкорлик келишувлари учун лойиҳаларни молиялаштиришни афзал кўрадилар.</a:t>
            </a:r>
          </a:p>
        </p:txBody>
      </p:sp>
      <p:sp>
        <p:nvSpPr>
          <p:cNvPr id="2" name="Прямоугольник: скругленные углы 1">
            <a:extLst>
              <a:ext uri="{FF2B5EF4-FFF2-40B4-BE49-F238E27FC236}">
                <a16:creationId xmlns:a16="http://schemas.microsoft.com/office/drawing/2014/main" id="{503E8085-312F-8037-3762-1448E451EE5D}"/>
              </a:ext>
            </a:extLst>
          </p:cNvPr>
          <p:cNvSpPr/>
          <p:nvPr/>
        </p:nvSpPr>
        <p:spPr>
          <a:xfrm>
            <a:off x="468921" y="3217983"/>
            <a:ext cx="8663356" cy="3346941"/>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ҚИУ (</a:t>
            </a:r>
            <a:r>
              <a:rPr lang="en-US" sz="2400" dirty="0">
                <a:latin typeface="Times New Roman" panose="02020603050405020304" pitchFamily="18" charset="0"/>
                <a:cs typeface="Times New Roman" panose="02020603050405020304" pitchFamily="18" charset="0"/>
              </a:rPr>
              <a:t>BOT (build, operate, and transfer)) - </a:t>
            </a:r>
            <a:r>
              <a:rPr lang="uz-Cyrl-UZ" sz="2400" dirty="0">
                <a:latin typeface="Times New Roman" panose="02020603050405020304" pitchFamily="18" charset="0"/>
                <a:cs typeface="Times New Roman" panose="02020603050405020304" pitchFamily="18" charset="0"/>
              </a:rPr>
              <a:t>қуриш, ишлатиш ва узатиш моделида қабул қилинган лойиҳани молиялаштириш модели бир нечта асосий элементларни ўз ичига олади. Маблағлар махсус транспорт воситаси (МТВ-</a:t>
            </a:r>
            <a:r>
              <a:rPr lang="en-US" sz="2400" dirty="0">
                <a:latin typeface="Times New Roman" panose="02020603050405020304" pitchFamily="18" charset="0"/>
                <a:cs typeface="Times New Roman" panose="02020603050405020304" pitchFamily="18" charset="0"/>
              </a:rPr>
              <a:t>SPV) </a:t>
            </a:r>
            <a:r>
              <a:rPr lang="uz-Cyrl-UZ" sz="2400" dirty="0">
                <a:latin typeface="Times New Roman" panose="02020603050405020304" pitchFamily="18" charset="0"/>
                <a:cs typeface="Times New Roman" panose="02020603050405020304" pitchFamily="18" charset="0"/>
              </a:rPr>
              <a:t>орқали тартибга солинади. Компания лойиҳани ўзи бажариши ёки лойиҳанинг бир қисмини субпудратга топшириши мумкин. Қурилиш босқичида даромадлар бўлмаган тақдирда, қарз капиталига фоизлар фаолият бошланганидан кейин тўланади.</a:t>
            </a:r>
          </a:p>
        </p:txBody>
      </p:sp>
    </p:spTree>
    <p:extLst>
      <p:ext uri="{BB962C8B-B14F-4D97-AF65-F5344CB8AC3E}">
        <p14:creationId xmlns:p14="http://schemas.microsoft.com/office/powerpoint/2010/main" val="28867068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BA3E7F58-AB6F-6B8F-3457-5D2605E67266}"/>
              </a:ext>
            </a:extLst>
          </p:cNvPr>
          <p:cNvSpPr/>
          <p:nvPr/>
        </p:nvSpPr>
        <p:spPr>
          <a:xfrm>
            <a:off x="445476" y="656492"/>
            <a:ext cx="11265877" cy="207498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Лойиҳани молиялаштириш ишга туширилган капиталга юқори хавф туғдирадиган лойиҳалар учун мўлжалланган. Фаолият бошланишига қадар иштирок этувчи компаниялар учун даромад йўқ. Қурилиш босқичида бир ёки иккита оффтаке келишуви бўлиши мумкин, аммо даромад манбалари йўқ. Лойиҳаларни молиялаштираётган томонларга мурожаат қилиш имконияти йўқ.</a:t>
            </a:r>
          </a:p>
        </p:txBody>
      </p:sp>
      <p:sp>
        <p:nvSpPr>
          <p:cNvPr id="4" name="Прямоугольник 3">
            <a:extLst>
              <a:ext uri="{FF2B5EF4-FFF2-40B4-BE49-F238E27FC236}">
                <a16:creationId xmlns:a16="http://schemas.microsoft.com/office/drawing/2014/main" id="{C03771AB-809F-C9EB-A1FC-C5014FE1C7F6}"/>
              </a:ext>
            </a:extLst>
          </p:cNvPr>
          <p:cNvSpPr/>
          <p:nvPr/>
        </p:nvSpPr>
        <p:spPr>
          <a:xfrm>
            <a:off x="445476" y="3364523"/>
            <a:ext cx="8165124" cy="283698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одатда молиялаштирувчи томонлар ва ҳукумат учун балансдан ташқарида қолади. Компаниялар одатда лойиҳа қарзини озчилик холдингига эга бўлган шўъба корхонада ушлаб турадилар. Бу компаниянинг қарз нисбатларини сақлаб қолишга ёрдам беради. Ҳукумат учун улар кўпроқ молиявий хонага эга бўлиш учун лойиҳани ўз балансидан олиб ташлашни хоҳлашлари мумкин.</a:t>
            </a:r>
          </a:p>
        </p:txBody>
      </p:sp>
    </p:spTree>
    <p:extLst>
      <p:ext uri="{BB962C8B-B14F-4D97-AF65-F5344CB8AC3E}">
        <p14:creationId xmlns:p14="http://schemas.microsoft.com/office/powerpoint/2010/main" val="2715475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0EE79672-2D87-6127-F709-209732DE7E2E}"/>
              </a:ext>
            </a:extLst>
          </p:cNvPr>
          <p:cNvPicPr>
            <a:picLocks noChangeAspect="1"/>
          </p:cNvPicPr>
          <p:nvPr/>
        </p:nvPicPr>
        <p:blipFill>
          <a:blip r:embed="rId2"/>
          <a:stretch>
            <a:fillRect/>
          </a:stretch>
        </p:blipFill>
        <p:spPr>
          <a:xfrm>
            <a:off x="6858654" y="1"/>
            <a:ext cx="5333346" cy="3552092"/>
          </a:xfrm>
          <a:prstGeom prst="rect">
            <a:avLst/>
          </a:prstGeom>
        </p:spPr>
      </p:pic>
      <p:sp>
        <p:nvSpPr>
          <p:cNvPr id="4" name="TextBox 3">
            <a:extLst>
              <a:ext uri="{FF2B5EF4-FFF2-40B4-BE49-F238E27FC236}">
                <a16:creationId xmlns:a16="http://schemas.microsoft.com/office/drawing/2014/main" id="{75768E57-618C-ED21-5525-879D9D1F3E13}"/>
              </a:ext>
            </a:extLst>
          </p:cNvPr>
          <p:cNvSpPr txBox="1"/>
          <p:nvPr/>
        </p:nvSpPr>
        <p:spPr>
          <a:xfrm>
            <a:off x="6858654" y="3552093"/>
            <a:ext cx="5333347" cy="830997"/>
          </a:xfrm>
          <a:prstGeom prst="rect">
            <a:avLst/>
          </a:prstGeom>
          <a:noFill/>
        </p:spPr>
        <p:txBody>
          <a:bodyPr wrap="square">
            <a:spAutoFit/>
          </a:bodyPr>
          <a:lstStyle/>
          <a:p>
            <a:pPr algn="ctr"/>
            <a:r>
              <a:rPr lang="en-US" sz="1200" dirty="0">
                <a:solidFill>
                  <a:srgbClr val="FF0000"/>
                </a:solidFill>
                <a:latin typeface="Times New Roman" panose="02020603050405020304" pitchFamily="18" charset="0"/>
                <a:cs typeface="Times New Roman" panose="02020603050405020304" pitchFamily="18" charset="0"/>
              </a:rPr>
              <a:t>Real Estate Project Finance</a:t>
            </a:r>
            <a:r>
              <a:rPr lang="uz-Cyrl-UZ" sz="1200" dirty="0">
                <a:solidFill>
                  <a:srgbClr val="FF0000"/>
                </a:solidFill>
                <a:latin typeface="Times New Roman" panose="02020603050405020304" pitchFamily="18" charset="0"/>
                <a:cs typeface="Times New Roman" panose="02020603050405020304" pitchFamily="18" charset="0"/>
              </a:rPr>
              <a:t>. </a:t>
            </a:r>
            <a:r>
              <a:rPr lang="en-US" sz="1200" dirty="0">
                <a:solidFill>
                  <a:srgbClr val="FF0000"/>
                </a:solidFill>
                <a:latin typeface="Times New Roman" panose="02020603050405020304" pitchFamily="18" charset="0"/>
                <a:cs typeface="Times New Roman" panose="02020603050405020304" pitchFamily="18" charset="0"/>
              </a:rPr>
              <a:t>Different types of funding for a real estate development project</a:t>
            </a:r>
            <a:r>
              <a:rPr lang="uz-Cyrl-UZ" sz="1200" dirty="0">
                <a:solidFill>
                  <a:srgbClr val="FF0000"/>
                </a:solidFill>
                <a:latin typeface="Times New Roman" panose="02020603050405020304" pitchFamily="18" charset="0"/>
                <a:cs typeface="Times New Roman" panose="02020603050405020304" pitchFamily="18" charset="0"/>
              </a:rPr>
              <a:t>. </a:t>
            </a:r>
            <a:r>
              <a:rPr lang="en-US" sz="1200" dirty="0">
                <a:solidFill>
                  <a:srgbClr val="FF0000"/>
                </a:solidFill>
                <a:latin typeface="Times New Roman" panose="02020603050405020304" pitchFamily="18" charset="0"/>
                <a:cs typeface="Times New Roman" panose="02020603050405020304" pitchFamily="18" charset="0"/>
              </a:rPr>
              <a:t>Written by CFI Team</a:t>
            </a:r>
            <a:r>
              <a:rPr lang="uz-Cyrl-UZ" sz="1200" dirty="0">
                <a:solidFill>
                  <a:srgbClr val="FF0000"/>
                </a:solidFill>
                <a:latin typeface="Times New Roman" panose="02020603050405020304" pitchFamily="18" charset="0"/>
                <a:cs typeface="Times New Roman" panose="02020603050405020304" pitchFamily="18" charset="0"/>
              </a:rPr>
              <a:t>. </a:t>
            </a:r>
            <a:r>
              <a:rPr lang="en-US" sz="1200" dirty="0">
                <a:solidFill>
                  <a:srgbClr val="FF0000"/>
                </a:solidFill>
                <a:latin typeface="Times New Roman" panose="02020603050405020304" pitchFamily="18" charset="0"/>
                <a:cs typeface="Times New Roman" panose="02020603050405020304" pitchFamily="18" charset="0"/>
              </a:rPr>
              <a:t>Published January 28, 2020</a:t>
            </a:r>
            <a:r>
              <a:rPr lang="uz-Cyrl-UZ" sz="1200" dirty="0">
                <a:solidFill>
                  <a:srgbClr val="FF0000"/>
                </a:solidFill>
                <a:latin typeface="Times New Roman" panose="02020603050405020304" pitchFamily="18" charset="0"/>
                <a:cs typeface="Times New Roman" panose="02020603050405020304" pitchFamily="18" charset="0"/>
              </a:rPr>
              <a:t>. </a:t>
            </a:r>
            <a:r>
              <a:rPr lang="en-US" sz="1200" dirty="0">
                <a:solidFill>
                  <a:srgbClr val="FF0000"/>
                </a:solidFill>
                <a:latin typeface="Times New Roman" panose="02020603050405020304" pitchFamily="18" charset="0"/>
                <a:cs typeface="Times New Roman" panose="02020603050405020304" pitchFamily="18" charset="0"/>
              </a:rPr>
              <a:t>Updated December 15, 2022</a:t>
            </a:r>
            <a:r>
              <a:rPr lang="uz-Cyrl-UZ" sz="1200" dirty="0">
                <a:solidFill>
                  <a:srgbClr val="FF0000"/>
                </a:solidFill>
                <a:latin typeface="Times New Roman" panose="02020603050405020304" pitchFamily="18" charset="0"/>
                <a:cs typeface="Times New Roman" panose="02020603050405020304" pitchFamily="18" charset="0"/>
              </a:rPr>
              <a:t>. </a:t>
            </a:r>
            <a:r>
              <a:rPr lang="en-US" sz="1200" dirty="0">
                <a:solidFill>
                  <a:srgbClr val="FF0000"/>
                </a:solidFill>
                <a:latin typeface="Times New Roman" panose="02020603050405020304" pitchFamily="18" charset="0"/>
                <a:cs typeface="Times New Roman" panose="02020603050405020304" pitchFamily="18" charset="0"/>
              </a:rPr>
              <a:t>https://corporatefinanceinstitute.com/resources/commercial-real-estate/real-estate-project-finance/</a:t>
            </a:r>
            <a:endParaRPr lang="uz-Cyrl-UZ" sz="1200" dirty="0">
              <a:solidFill>
                <a:srgbClr val="FF0000"/>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DCB46A2-0D9D-5335-BFE0-6C4B192B8322}"/>
              </a:ext>
            </a:extLst>
          </p:cNvPr>
          <p:cNvSpPr txBox="1"/>
          <p:nvPr/>
        </p:nvSpPr>
        <p:spPr>
          <a:xfrm>
            <a:off x="363416" y="149949"/>
            <a:ext cx="6096000" cy="6370975"/>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Кўчмас мулк лойиҳасини молиялаштириш ва корпоратив молия</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Корпорация янги инвестицияларни қабул қилганда, у янги лойиҳани молиялаштириш учун бошқа операцион фаолиятдан олинган пул оқимларидан фойдаланиши мумкин. Шунингдек, у ўзининг умумий кредит қобилиятидан қарз олиш ва лойиҳани молиялаштириш учун фойдаланиши мумкин. Корпорация, шунингдек, номаълум вақт оралиғида акцияларни чиқариши мумкин. Кўчмас мулк лойиҳаларини молиялаштиришда лойиҳани молиялаштириш учун фойдаланиладиган капитал одатда маълум бир вақт уфқининг охирида тўланади.</a:t>
            </a:r>
          </a:p>
        </p:txBody>
      </p:sp>
    </p:spTree>
    <p:extLst>
      <p:ext uri="{BB962C8B-B14F-4D97-AF65-F5344CB8AC3E}">
        <p14:creationId xmlns:p14="http://schemas.microsoft.com/office/powerpoint/2010/main" val="25514716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633046" y="351692"/>
            <a:ext cx="10902462" cy="134815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Кўчмас мулк лойиҳасини молиялаштиришда капитал тўплами</a:t>
            </a:r>
          </a:p>
          <a:p>
            <a:pPr algn="ctr"/>
            <a:r>
              <a:rPr lang="uz-Cyrl-UZ" sz="2400" dirty="0">
                <a:latin typeface="Times New Roman" panose="02020603050405020304" pitchFamily="18" charset="0"/>
                <a:cs typeface="Times New Roman" panose="02020603050405020304" pitchFamily="18" charset="0"/>
              </a:rPr>
              <a:t>Кўчмас мулк лойиҳасини молиялаштириш ҳақида гап кетганда, капитал тўплами қуйидаги фикрларни ўз ичига олади:</a:t>
            </a:r>
          </a:p>
        </p:txBody>
      </p:sp>
      <p:sp>
        <p:nvSpPr>
          <p:cNvPr id="4" name="Прямоугольник 3">
            <a:extLst>
              <a:ext uri="{FF2B5EF4-FFF2-40B4-BE49-F238E27FC236}">
                <a16:creationId xmlns:a16="http://schemas.microsoft.com/office/drawing/2014/main" id="{A7CF4224-BE50-4749-BA85-A02935365EA6}"/>
              </a:ext>
            </a:extLst>
          </p:cNvPr>
          <p:cNvSpPr/>
          <p:nvPr/>
        </p:nvSpPr>
        <p:spPr>
          <a:xfrm>
            <a:off x="1963616" y="1845295"/>
            <a:ext cx="8264767" cy="69438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Қурилиш кредитларини молиялаштириш учун жалб қилади</a:t>
            </a:r>
          </a:p>
        </p:txBody>
      </p:sp>
      <p:sp>
        <p:nvSpPr>
          <p:cNvPr id="5" name="Прямоугольник 4">
            <a:extLst>
              <a:ext uri="{FF2B5EF4-FFF2-40B4-BE49-F238E27FC236}">
                <a16:creationId xmlns:a16="http://schemas.microsoft.com/office/drawing/2014/main" id="{01F6A84A-CCA9-455A-99C2-10815A5C9872}"/>
              </a:ext>
            </a:extLst>
          </p:cNvPr>
          <p:cNvSpPr/>
          <p:nvPr/>
        </p:nvSpPr>
        <p:spPr>
          <a:xfrm>
            <a:off x="644771" y="2685129"/>
            <a:ext cx="10902462" cy="69438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Капитал тўпламидаги турли кредиторлар учун хавфсизлик ва устуворлик</a:t>
            </a:r>
          </a:p>
        </p:txBody>
      </p:sp>
      <p:sp>
        <p:nvSpPr>
          <p:cNvPr id="7" name="Прямоугольник 6">
            <a:extLst>
              <a:ext uri="{FF2B5EF4-FFF2-40B4-BE49-F238E27FC236}">
                <a16:creationId xmlns:a16="http://schemas.microsoft.com/office/drawing/2014/main" id="{4403A1FE-D294-429B-B71F-7ED2481B4579}"/>
              </a:ext>
            </a:extLst>
          </p:cNvPr>
          <p:cNvSpPr/>
          <p:nvPr/>
        </p:nvSpPr>
        <p:spPr>
          <a:xfrm>
            <a:off x="644771" y="3527686"/>
            <a:ext cx="10902461" cy="69438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Лойиҳани ишлаб чиқиш ва сотиш учун зарур бўлган вақтга мос келадиган муддат</a:t>
            </a:r>
          </a:p>
        </p:txBody>
      </p:sp>
      <p:sp>
        <p:nvSpPr>
          <p:cNvPr id="9" name="Прямоугольник 8">
            <a:extLst>
              <a:ext uri="{FF2B5EF4-FFF2-40B4-BE49-F238E27FC236}">
                <a16:creationId xmlns:a16="http://schemas.microsoft.com/office/drawing/2014/main" id="{C3CFAF32-D79B-4DE7-BAEF-B3C069B13730}"/>
              </a:ext>
            </a:extLst>
          </p:cNvPr>
          <p:cNvSpPr/>
          <p:nvPr/>
        </p:nvSpPr>
        <p:spPr>
          <a:xfrm>
            <a:off x="644771" y="5201908"/>
            <a:ext cx="8522675" cy="69438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Капитал атрофида нархлаш</a:t>
            </a:r>
          </a:p>
        </p:txBody>
      </p:sp>
      <p:sp>
        <p:nvSpPr>
          <p:cNvPr id="2" name="Прямоугольник 1">
            <a:extLst>
              <a:ext uri="{FF2B5EF4-FFF2-40B4-BE49-F238E27FC236}">
                <a16:creationId xmlns:a16="http://schemas.microsoft.com/office/drawing/2014/main" id="{EB6AD2B5-D3FB-5D08-EF97-AEA186F88C6F}"/>
              </a:ext>
            </a:extLst>
          </p:cNvPr>
          <p:cNvSpPr/>
          <p:nvPr/>
        </p:nvSpPr>
        <p:spPr>
          <a:xfrm>
            <a:off x="644771" y="4364797"/>
            <a:ext cx="8522675" cy="69438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Рухсат этилган ва сузувчи фоиз ставкалари ўртасидаги келишув</a:t>
            </a:r>
          </a:p>
        </p:txBody>
      </p:sp>
    </p:spTree>
    <p:extLst>
      <p:ext uri="{BB962C8B-B14F-4D97-AF65-F5344CB8AC3E}">
        <p14:creationId xmlns:p14="http://schemas.microsoft.com/office/powerpoint/2010/main" val="33727242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633046" y="351692"/>
            <a:ext cx="10902462" cy="134815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ФОЙДАЛАНИШ МУМКИН БЎЛГАН ҲАР ХИЛ МОЛИЯЛАШТИРИШ ТУРЛАРИДАН ИБОРАТ БЎЛГАН КАПИТАЛ ЖАМҒАРМАСИ ОДАТДА ҚУЙИДАГИЛАРНИ ЎЗ ИЧИГА ОЛАДИ:</a:t>
            </a:r>
          </a:p>
        </p:txBody>
      </p:sp>
      <p:sp>
        <p:nvSpPr>
          <p:cNvPr id="4" name="Прямоугольник 3">
            <a:extLst>
              <a:ext uri="{FF2B5EF4-FFF2-40B4-BE49-F238E27FC236}">
                <a16:creationId xmlns:a16="http://schemas.microsoft.com/office/drawing/2014/main" id="{A7CF4224-BE50-4749-BA85-A02935365EA6}"/>
              </a:ext>
            </a:extLst>
          </p:cNvPr>
          <p:cNvSpPr/>
          <p:nvPr/>
        </p:nvSpPr>
        <p:spPr>
          <a:xfrm>
            <a:off x="3364523" y="1903910"/>
            <a:ext cx="5732585" cy="69438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КАТТА ҚАРЗ</a:t>
            </a:r>
          </a:p>
        </p:txBody>
      </p:sp>
      <p:sp>
        <p:nvSpPr>
          <p:cNvPr id="5" name="Прямоугольник 4">
            <a:extLst>
              <a:ext uri="{FF2B5EF4-FFF2-40B4-BE49-F238E27FC236}">
                <a16:creationId xmlns:a16="http://schemas.microsoft.com/office/drawing/2014/main" id="{01F6A84A-CCA9-455A-99C2-10815A5C9872}"/>
              </a:ext>
            </a:extLst>
          </p:cNvPr>
          <p:cNvSpPr/>
          <p:nvPr/>
        </p:nvSpPr>
        <p:spPr>
          <a:xfrm>
            <a:off x="3364523" y="2743744"/>
            <a:ext cx="5732586" cy="69438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СУБОРДИНАЦИЯЛАНГАН ҚАРЗ</a:t>
            </a:r>
          </a:p>
        </p:txBody>
      </p:sp>
      <p:sp>
        <p:nvSpPr>
          <p:cNvPr id="7" name="Прямоугольник 6">
            <a:extLst>
              <a:ext uri="{FF2B5EF4-FFF2-40B4-BE49-F238E27FC236}">
                <a16:creationId xmlns:a16="http://schemas.microsoft.com/office/drawing/2014/main" id="{4403A1FE-D294-429B-B71F-7ED2481B4579}"/>
              </a:ext>
            </a:extLst>
          </p:cNvPr>
          <p:cNvSpPr/>
          <p:nvPr/>
        </p:nvSpPr>
        <p:spPr>
          <a:xfrm>
            <a:off x="3364523" y="3586301"/>
            <a:ext cx="5732585" cy="69438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КАПИТАЛ</a:t>
            </a:r>
          </a:p>
        </p:txBody>
      </p:sp>
      <p:sp>
        <p:nvSpPr>
          <p:cNvPr id="8" name="TextBox 7">
            <a:extLst>
              <a:ext uri="{FF2B5EF4-FFF2-40B4-BE49-F238E27FC236}">
                <a16:creationId xmlns:a16="http://schemas.microsoft.com/office/drawing/2014/main" id="{9538D825-9C3B-6B29-C0FA-5A56CE19F094}"/>
              </a:ext>
            </a:extLst>
          </p:cNvPr>
          <p:cNvSpPr txBox="1"/>
          <p:nvPr/>
        </p:nvSpPr>
        <p:spPr>
          <a:xfrm>
            <a:off x="633046" y="4911188"/>
            <a:ext cx="6096000" cy="1384995"/>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Катта қарз энг таъминланган капиталдир, ўз капитали эса учтадан энг хавфли ҳисобланади.</a:t>
            </a:r>
          </a:p>
        </p:txBody>
      </p:sp>
    </p:spTree>
    <p:extLst>
      <p:ext uri="{BB962C8B-B14F-4D97-AF65-F5344CB8AC3E}">
        <p14:creationId xmlns:p14="http://schemas.microsoft.com/office/powerpoint/2010/main" val="30742717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6CBBC74D-1A6E-A51C-2214-353EBA3E4A08}"/>
              </a:ext>
            </a:extLst>
          </p:cNvPr>
          <p:cNvSpPr/>
          <p:nvPr/>
        </p:nvSpPr>
        <p:spPr>
          <a:xfrm>
            <a:off x="404446" y="269632"/>
            <a:ext cx="11383107" cy="1922584"/>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Катта қарз </a:t>
            </a:r>
            <a:r>
              <a:rPr lang="en-US" b="1" dirty="0">
                <a:latin typeface="Times New Roman" panose="02020603050405020304" pitchFamily="18" charset="0"/>
                <a:cs typeface="Times New Roman" panose="02020603050405020304" pitchFamily="18" charset="0"/>
              </a:rPr>
              <a:t>(Senior debt) </a:t>
            </a:r>
            <a:r>
              <a:rPr lang="uz-Cyrl-UZ" dirty="0">
                <a:latin typeface="Times New Roman" panose="02020603050405020304" pitchFamily="18" charset="0"/>
                <a:cs typeface="Times New Roman" panose="02020603050405020304" pitchFamily="18" charset="0"/>
              </a:rPr>
              <a:t>- бу компания ишдан чиққан тақдирда биринчи навбатда қайтариши керак бўлган қарзга олинган пул. Молиялаштиришнинг ҳар бир тури, агар компания фаолиятини тўхтатган бўлса, тўлашда ҳар хил устуворлик даражасига эга. Агар компания банкрот бўлса, кўпинча облигациялар эгалари ёки айланма кредит линияларини чиқарган банклар бўлган катта қарз эмитентлари тўланади, ундан кейин кичик ёки субординацияланган қарз эгалари ва конвертация қилинадиган қоғозлар каби гибрид қарз воситалари тўланади, кейин афзаллик берилади. Оддий акциядорлар рўйхатда охирги ўринни эгаллайди.</a:t>
            </a:r>
          </a:p>
        </p:txBody>
      </p:sp>
      <p:sp>
        <p:nvSpPr>
          <p:cNvPr id="7" name="Прямоугольник: скругленные углы 6">
            <a:extLst>
              <a:ext uri="{FF2B5EF4-FFF2-40B4-BE49-F238E27FC236}">
                <a16:creationId xmlns:a16="http://schemas.microsoft.com/office/drawing/2014/main" id="{724037C7-A832-0B0A-D599-575B43872C5B}"/>
              </a:ext>
            </a:extLst>
          </p:cNvPr>
          <p:cNvSpPr/>
          <p:nvPr/>
        </p:nvSpPr>
        <p:spPr>
          <a:xfrm>
            <a:off x="404446" y="2414955"/>
            <a:ext cx="11383107" cy="1617784"/>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Субординацияланган қарз (</a:t>
            </a:r>
            <a:r>
              <a:rPr lang="en-US" b="1" dirty="0">
                <a:latin typeface="Times New Roman" panose="02020603050405020304" pitchFamily="18" charset="0"/>
                <a:cs typeface="Times New Roman" panose="02020603050405020304" pitchFamily="18" charset="0"/>
              </a:rPr>
              <a:t>Subordinated debt</a:t>
            </a:r>
            <a:r>
              <a:rPr lang="uz-Cyrl-UZ"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 - </a:t>
            </a:r>
            <a:r>
              <a:rPr lang="uz-Cyrl-UZ" dirty="0">
                <a:latin typeface="Times New Roman" panose="02020603050405020304" pitchFamily="18" charset="0"/>
                <a:cs typeface="Times New Roman" panose="02020603050405020304" pitchFamily="18" charset="0"/>
              </a:rPr>
              <a:t>бу</a:t>
            </a:r>
            <a:r>
              <a:rPr lang="uz-Cyrl-UZ" b="1"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гаровсиз ссуда ёки облигация бўлиб, активлар ёки даромадлар бўйича даъволар бўйича бошқа, юқори даражадаги кредитлар ёки қимматли қоғозлардан пастроқда туради. Шундай қилиб, субординация қилинган облигациялар кичик қимматли қоғозлар сифатида ҳам танилган. Қарз олувчи дефолт бўлган тақдирда, субординацияланган қарзга эга бўлган кредиторлар юқори даражадаги облигациялар эгаларига тўлиқ тўланмагунча тўланмайди.</a:t>
            </a:r>
          </a:p>
        </p:txBody>
      </p:sp>
      <p:sp>
        <p:nvSpPr>
          <p:cNvPr id="8" name="Прямоугольник: скругленные углы 7">
            <a:extLst>
              <a:ext uri="{FF2B5EF4-FFF2-40B4-BE49-F238E27FC236}">
                <a16:creationId xmlns:a16="http://schemas.microsoft.com/office/drawing/2014/main" id="{93938BD9-E9BB-A25B-26FF-F073A821FCFB}"/>
              </a:ext>
            </a:extLst>
          </p:cNvPr>
          <p:cNvSpPr/>
          <p:nvPr/>
        </p:nvSpPr>
        <p:spPr>
          <a:xfrm>
            <a:off x="398585" y="4267201"/>
            <a:ext cx="8358554" cy="2145322"/>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Капитал ёки Хусусий капитал (</a:t>
            </a:r>
            <a:r>
              <a:rPr lang="en-US" b="1" dirty="0">
                <a:latin typeface="Times New Roman" panose="02020603050405020304" pitchFamily="18" charset="0"/>
                <a:cs typeface="Times New Roman" panose="02020603050405020304" pitchFamily="18" charset="0"/>
              </a:rPr>
              <a:t>Equity</a:t>
            </a:r>
            <a:r>
              <a:rPr lang="uz-Cyrl-UZ" b="1" dirty="0">
                <a:latin typeface="Times New Roman" panose="02020603050405020304" pitchFamily="18" charset="0"/>
                <a:cs typeface="Times New Roman" panose="02020603050405020304" pitchFamily="18" charset="0"/>
              </a:rPr>
              <a:t>) - </a:t>
            </a:r>
            <a:r>
              <a:rPr lang="uz-Cyrl-UZ" dirty="0">
                <a:latin typeface="Times New Roman" panose="02020603050405020304" pitchFamily="18" charset="0"/>
                <a:cs typeface="Times New Roman" panose="02020603050405020304" pitchFamily="18" charset="0"/>
              </a:rPr>
              <a:t>бу компания эгасининг унга қўйган ёки эгалик қилган пул миқдори. Компаниянинг балансида унинг мажбуриятлари ва активлари ўртасидаги фарқ компаниянинг қанча ўз капиталига эга эканлигини кўрсатади. Капитал қийматини аниқлаш учун акция баҳоси ёки баҳолаш бўйича мутахассислар ёки инвесторлар томонидан белгиланган қийматдан фойдаланилади. Бу счёт мулкдорлар капитали, акциядорлар капитали ёки акциядорлар капитали деб ҳам аталади.</a:t>
            </a:r>
          </a:p>
        </p:txBody>
      </p:sp>
    </p:spTree>
    <p:extLst>
      <p:ext uri="{BB962C8B-B14F-4D97-AF65-F5344CB8AC3E}">
        <p14:creationId xmlns:p14="http://schemas.microsoft.com/office/powerpoint/2010/main" val="26404702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351692" y="293077"/>
            <a:ext cx="11488616" cy="134815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КЎЧМАС МУЛК ЛОЙИҲАСИНИ МОЛИЯЛАШТИРИШ САНОАТИ ШАРТЛАРИ ВА ТАЪРИФЛАРИ</a:t>
            </a:r>
          </a:p>
          <a:p>
            <a:pPr algn="ctr"/>
            <a:r>
              <a:rPr lang="uz-Cyrl-UZ" sz="2000" dirty="0">
                <a:latin typeface="Times New Roman" panose="02020603050405020304" pitchFamily="18" charset="0"/>
                <a:cs typeface="Times New Roman" panose="02020603050405020304" pitchFamily="18" charset="0"/>
              </a:rPr>
              <a:t>Молиявий моделни яратиш учун биз кўчмас мулк лойиҳаларини молиялаштиришда тез-тез ишлатиладиган муҳим атамалар ва таърифларни тушунишимиз керак:</a:t>
            </a:r>
          </a:p>
        </p:txBody>
      </p:sp>
      <p:sp>
        <p:nvSpPr>
          <p:cNvPr id="4" name="Прямоугольник 3">
            <a:extLst>
              <a:ext uri="{FF2B5EF4-FFF2-40B4-BE49-F238E27FC236}">
                <a16:creationId xmlns:a16="http://schemas.microsoft.com/office/drawing/2014/main" id="{A7CF4224-BE50-4749-BA85-A02935365EA6}"/>
              </a:ext>
            </a:extLst>
          </p:cNvPr>
          <p:cNvSpPr/>
          <p:nvPr/>
        </p:nvSpPr>
        <p:spPr>
          <a:xfrm>
            <a:off x="363721" y="1786680"/>
            <a:ext cx="11476259" cy="69438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Кредит қиймати - КҚ (</a:t>
            </a:r>
            <a:r>
              <a:rPr lang="en-US" sz="2000" b="1" dirty="0">
                <a:latin typeface="Times New Roman" panose="02020603050405020304" pitchFamily="18" charset="0"/>
                <a:cs typeface="Times New Roman" panose="02020603050405020304" pitchFamily="18" charset="0"/>
              </a:rPr>
              <a:t>Loan to value (LTV)</a:t>
            </a:r>
            <a:r>
              <a:rPr lang="uz-Cyrl-UZ" sz="2000" b="1" dirty="0">
                <a:latin typeface="Times New Roman" panose="02020603050405020304" pitchFamily="18" charset="0"/>
                <a:cs typeface="Times New Roman" panose="02020603050405020304" pitchFamily="18" charset="0"/>
              </a:rPr>
              <a:t>)</a:t>
            </a:r>
            <a:r>
              <a:rPr lang="uz-Cyrl-UZ" sz="2000" dirty="0">
                <a:latin typeface="Times New Roman" panose="02020603050405020304" pitchFamily="18" charset="0"/>
                <a:cs typeface="Times New Roman" panose="02020603050405020304" pitchFamily="18" charset="0"/>
              </a:rPr>
              <a:t>: Қарз берувчи томонидан молиялаштирилган қарз миқдори кўчмас мулкнинг бозор қийматидан фоиз сифатида тақдим этилади.</a:t>
            </a:r>
          </a:p>
        </p:txBody>
      </p:sp>
      <p:sp>
        <p:nvSpPr>
          <p:cNvPr id="5" name="Прямоугольник 4">
            <a:extLst>
              <a:ext uri="{FF2B5EF4-FFF2-40B4-BE49-F238E27FC236}">
                <a16:creationId xmlns:a16="http://schemas.microsoft.com/office/drawing/2014/main" id="{01F6A84A-CCA9-455A-99C2-10815A5C9872}"/>
              </a:ext>
            </a:extLst>
          </p:cNvPr>
          <p:cNvSpPr/>
          <p:nvPr/>
        </p:nvSpPr>
        <p:spPr>
          <a:xfrm>
            <a:off x="363417" y="2626514"/>
            <a:ext cx="11488616" cy="69438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Харажатгача бўлган кредит - ХБК (</a:t>
            </a:r>
            <a:r>
              <a:rPr lang="en-US" sz="2000" b="1" dirty="0">
                <a:latin typeface="Times New Roman" panose="02020603050405020304" pitchFamily="18" charset="0"/>
                <a:cs typeface="Times New Roman" panose="02020603050405020304" pitchFamily="18" charset="0"/>
              </a:rPr>
              <a:t>Loan to cost (LTC)</a:t>
            </a:r>
            <a:r>
              <a:rPr lang="uz-Cyrl-UZ" sz="2000" b="1"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Кредитор томонидан молиялаштирилган қарз миқдори ривожланиш қийматининг фоизи сифатида тақдим этилади.</a:t>
            </a:r>
          </a:p>
        </p:txBody>
      </p:sp>
      <p:sp>
        <p:nvSpPr>
          <p:cNvPr id="7" name="Прямоугольник 6">
            <a:extLst>
              <a:ext uri="{FF2B5EF4-FFF2-40B4-BE49-F238E27FC236}">
                <a16:creationId xmlns:a16="http://schemas.microsoft.com/office/drawing/2014/main" id="{4403A1FE-D294-429B-B71F-7ED2481B4579}"/>
              </a:ext>
            </a:extLst>
          </p:cNvPr>
          <p:cNvSpPr/>
          <p:nvPr/>
        </p:nvSpPr>
        <p:spPr>
          <a:xfrm>
            <a:off x="363417" y="3469071"/>
            <a:ext cx="11488615" cy="69438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Соф операцион даромад - СОД (</a:t>
            </a:r>
            <a:r>
              <a:rPr lang="en-US" sz="2000" b="1" dirty="0">
                <a:latin typeface="Times New Roman" panose="02020603050405020304" pitchFamily="18" charset="0"/>
                <a:cs typeface="Times New Roman" panose="02020603050405020304" pitchFamily="18" charset="0"/>
              </a:rPr>
              <a:t>Net operating income (NOI)</a:t>
            </a:r>
            <a:r>
              <a:rPr lang="uz-Cyrl-UZ" sz="2000" b="1" dirty="0">
                <a:latin typeface="Times New Roman" panose="02020603050405020304" pitchFamily="18" charset="0"/>
                <a:cs typeface="Times New Roman" panose="02020603050405020304" pitchFamily="18" charset="0"/>
              </a:rPr>
              <a:t>)</a:t>
            </a:r>
            <a:r>
              <a:rPr lang="uz-Cyrl-UZ" sz="2000" dirty="0">
                <a:latin typeface="Times New Roman" panose="02020603050405020304" pitchFamily="18" charset="0"/>
                <a:cs typeface="Times New Roman" panose="02020603050405020304" pitchFamily="18" charset="0"/>
              </a:rPr>
              <a:t>: ялпи ижара даромади операцион харажатларни (мулк солиғи, суғурта, техник хизмат кўрсатиш ва бошқалар) чегириб ташланг.</a:t>
            </a:r>
          </a:p>
        </p:txBody>
      </p:sp>
      <p:sp>
        <p:nvSpPr>
          <p:cNvPr id="9" name="Прямоугольник 8">
            <a:extLst>
              <a:ext uri="{FF2B5EF4-FFF2-40B4-BE49-F238E27FC236}">
                <a16:creationId xmlns:a16="http://schemas.microsoft.com/office/drawing/2014/main" id="{C3CFAF32-D79B-4DE7-BAEF-B3C069B13730}"/>
              </a:ext>
            </a:extLst>
          </p:cNvPr>
          <p:cNvSpPr/>
          <p:nvPr/>
        </p:nvSpPr>
        <p:spPr>
          <a:xfrm>
            <a:off x="363418" y="5143293"/>
            <a:ext cx="8897814" cy="69438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Амортизация муддати (</a:t>
            </a:r>
            <a:r>
              <a:rPr lang="en-US" sz="2000" b="1" dirty="0">
                <a:latin typeface="Times New Roman" panose="02020603050405020304" pitchFamily="18" charset="0"/>
                <a:cs typeface="Times New Roman" panose="02020603050405020304" pitchFamily="18" charset="0"/>
              </a:rPr>
              <a:t>Amortization period</a:t>
            </a:r>
            <a:r>
              <a:rPr lang="uz-Cyrl-UZ" sz="2000" b="1" dirty="0">
                <a:latin typeface="Times New Roman" panose="02020603050405020304" pitchFamily="18" charset="0"/>
                <a:cs typeface="Times New Roman" panose="02020603050405020304" pitchFamily="18" charset="0"/>
              </a:rPr>
              <a:t>)</a:t>
            </a:r>
            <a:r>
              <a:rPr lang="uz-Cyrl-UZ" sz="2000" dirty="0">
                <a:latin typeface="Times New Roman" panose="02020603050405020304" pitchFamily="18" charset="0"/>
                <a:cs typeface="Times New Roman" panose="02020603050405020304" pitchFamily="18" charset="0"/>
              </a:rPr>
              <a:t>: Қарзнинг асосий тўловлари тугалланиши керак бўлган даврлар сони (ойлар ёки йиллар).</a:t>
            </a:r>
          </a:p>
        </p:txBody>
      </p:sp>
      <p:sp>
        <p:nvSpPr>
          <p:cNvPr id="2" name="Прямоугольник 1">
            <a:extLst>
              <a:ext uri="{FF2B5EF4-FFF2-40B4-BE49-F238E27FC236}">
                <a16:creationId xmlns:a16="http://schemas.microsoft.com/office/drawing/2014/main" id="{EB6AD2B5-D3FB-5D08-EF97-AEA186F88C6F}"/>
              </a:ext>
            </a:extLst>
          </p:cNvPr>
          <p:cNvSpPr/>
          <p:nvPr/>
        </p:nvSpPr>
        <p:spPr>
          <a:xfrm>
            <a:off x="363418" y="4306182"/>
            <a:ext cx="8897814" cy="69438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Чек даражаси </a:t>
            </a:r>
            <a:r>
              <a:rPr lang="ru-RU" sz="2000" b="1" dirty="0">
                <a:latin typeface="Times New Roman" panose="02020603050405020304" pitchFamily="18" charset="0"/>
                <a:cs typeface="Times New Roman" panose="02020603050405020304" pitchFamily="18" charset="0"/>
              </a:rPr>
              <a:t>(</a:t>
            </a:r>
            <a:r>
              <a:rPr lang="en-US" sz="2000" b="1" dirty="0">
                <a:latin typeface="Times New Roman" panose="02020603050405020304" pitchFamily="18" charset="0"/>
                <a:cs typeface="Times New Roman" panose="02020603050405020304" pitchFamily="18" charset="0"/>
              </a:rPr>
              <a:t>Cap rate</a:t>
            </a:r>
            <a:r>
              <a:rPr lang="ru-RU" sz="2000" b="1" dirty="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СОД</a:t>
            </a:r>
            <a:r>
              <a:rPr lang="ru-RU"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мулк қийматига бўлинади, фоиз сифатида ифодаланади.</a:t>
            </a:r>
          </a:p>
        </p:txBody>
      </p:sp>
      <p:sp>
        <p:nvSpPr>
          <p:cNvPr id="6" name="Прямоугольник 5">
            <a:extLst>
              <a:ext uri="{FF2B5EF4-FFF2-40B4-BE49-F238E27FC236}">
                <a16:creationId xmlns:a16="http://schemas.microsoft.com/office/drawing/2014/main" id="{ACA8EB23-B21F-A32F-F7FD-6F086318A85F}"/>
              </a:ext>
            </a:extLst>
          </p:cNvPr>
          <p:cNvSpPr/>
          <p:nvPr/>
        </p:nvSpPr>
        <p:spPr>
          <a:xfrm>
            <a:off x="363418" y="5979990"/>
            <a:ext cx="8897814" cy="58493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Муддат (</a:t>
            </a:r>
            <a:r>
              <a:rPr lang="en-US" sz="2000" b="1" dirty="0">
                <a:latin typeface="Times New Roman" panose="02020603050405020304" pitchFamily="18" charset="0"/>
                <a:cs typeface="Times New Roman" panose="02020603050405020304" pitchFamily="18" charset="0"/>
              </a:rPr>
              <a:t>Term</a:t>
            </a:r>
            <a:r>
              <a:rPr lang="uz-Cyrl-UZ" sz="2000" b="1" dirty="0">
                <a:latin typeface="Times New Roman" panose="02020603050405020304" pitchFamily="18" charset="0"/>
                <a:cs typeface="Times New Roman" panose="02020603050405020304" pitchFamily="18" charset="0"/>
              </a:rPr>
              <a:t>)</a:t>
            </a:r>
            <a:r>
              <a:rPr lang="uz-Cyrl-UZ" sz="2000" dirty="0">
                <a:latin typeface="Times New Roman" panose="02020603050405020304" pitchFamily="18" charset="0"/>
                <a:cs typeface="Times New Roman" panose="02020603050405020304" pitchFamily="18" charset="0"/>
              </a:rPr>
              <a:t>: Ипотека кредити бўйича фоиз ставкаси келишилган муддат.</a:t>
            </a:r>
          </a:p>
        </p:txBody>
      </p:sp>
    </p:spTree>
    <p:extLst>
      <p:ext uri="{BB962C8B-B14F-4D97-AF65-F5344CB8AC3E}">
        <p14:creationId xmlns:p14="http://schemas.microsoft.com/office/powerpoint/2010/main" val="38080591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351692" y="386861"/>
            <a:ext cx="11488616" cy="134815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КЎЧМАС МУЛК ЛОЙИҲАСИНИ МОЛИЯЛАШТИРИШ САНОАТИ ШАРТЛАРИ ВА ТАЪРИФЛАРИ</a:t>
            </a:r>
          </a:p>
          <a:p>
            <a:pPr algn="ctr"/>
            <a:r>
              <a:rPr lang="uz-Cyrl-UZ" sz="2000" dirty="0">
                <a:latin typeface="Times New Roman" panose="02020603050405020304" pitchFamily="18" charset="0"/>
                <a:cs typeface="Times New Roman" panose="02020603050405020304" pitchFamily="18" charset="0"/>
              </a:rPr>
              <a:t>Молиявий моделни яратиш учун биз кўчмас мулк лойиҳаларини молиялаштиришда тез-тез ишлатиладиган муҳим атамалар ва таърифларни тушунишимиз керак:</a:t>
            </a:r>
          </a:p>
        </p:txBody>
      </p:sp>
      <p:sp>
        <p:nvSpPr>
          <p:cNvPr id="4" name="Прямоугольник 3">
            <a:extLst>
              <a:ext uri="{FF2B5EF4-FFF2-40B4-BE49-F238E27FC236}">
                <a16:creationId xmlns:a16="http://schemas.microsoft.com/office/drawing/2014/main" id="{A7CF4224-BE50-4749-BA85-A02935365EA6}"/>
              </a:ext>
            </a:extLst>
          </p:cNvPr>
          <p:cNvSpPr/>
          <p:nvPr/>
        </p:nvSpPr>
        <p:spPr>
          <a:xfrm>
            <a:off x="363721" y="1880464"/>
            <a:ext cx="11476259" cy="69438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Бош шерик - БШ (</a:t>
            </a:r>
            <a:r>
              <a:rPr lang="en-US" sz="2000" b="1" dirty="0">
                <a:latin typeface="Times New Roman" panose="02020603050405020304" pitchFamily="18" charset="0"/>
                <a:cs typeface="Times New Roman" panose="02020603050405020304" pitchFamily="18" charset="0"/>
              </a:rPr>
              <a:t>General partner (GP)</a:t>
            </a:r>
            <a:r>
              <a:rPr lang="uz-Cyrl-UZ" sz="2000" b="1"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Чексиз жавобгарликка эга бўлган шериклик эгаси - одатда операцияларда фаол иштирок этадиган менежер.</a:t>
            </a:r>
          </a:p>
        </p:txBody>
      </p:sp>
      <p:sp>
        <p:nvSpPr>
          <p:cNvPr id="5" name="Прямоугольник 4">
            <a:extLst>
              <a:ext uri="{FF2B5EF4-FFF2-40B4-BE49-F238E27FC236}">
                <a16:creationId xmlns:a16="http://schemas.microsoft.com/office/drawing/2014/main" id="{01F6A84A-CCA9-455A-99C2-10815A5C9872}"/>
              </a:ext>
            </a:extLst>
          </p:cNvPr>
          <p:cNvSpPr/>
          <p:nvPr/>
        </p:nvSpPr>
        <p:spPr>
          <a:xfrm>
            <a:off x="363417" y="2720298"/>
            <a:ext cx="11488616" cy="69438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Чекланган ҳамкор - ЧҲ (</a:t>
            </a:r>
            <a:r>
              <a:rPr lang="en-US" sz="2000" b="1" dirty="0">
                <a:latin typeface="Times New Roman" panose="02020603050405020304" pitchFamily="18" charset="0"/>
                <a:cs typeface="Times New Roman" panose="02020603050405020304" pitchFamily="18" charset="0"/>
              </a:rPr>
              <a:t>Limited partner (LP)</a:t>
            </a:r>
            <a:r>
              <a:rPr lang="uz-Cyrl-UZ" sz="2000" b="1"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Лойиҳага сармоя киритган суммага қараб, чекланган қобилиятга эга бўлган пассив инвестор.</a:t>
            </a:r>
          </a:p>
        </p:txBody>
      </p:sp>
      <p:sp>
        <p:nvSpPr>
          <p:cNvPr id="7" name="Прямоугольник 6">
            <a:extLst>
              <a:ext uri="{FF2B5EF4-FFF2-40B4-BE49-F238E27FC236}">
                <a16:creationId xmlns:a16="http://schemas.microsoft.com/office/drawing/2014/main" id="{4403A1FE-D294-429B-B71F-7ED2481B4579}"/>
              </a:ext>
            </a:extLst>
          </p:cNvPr>
          <p:cNvSpPr/>
          <p:nvPr/>
        </p:nvSpPr>
        <p:spPr>
          <a:xfrm>
            <a:off x="363417" y="3562855"/>
            <a:ext cx="11488615" cy="69438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Ер кредити (</a:t>
            </a:r>
            <a:r>
              <a:rPr lang="en-US" sz="2000" b="1" dirty="0">
                <a:latin typeface="Times New Roman" panose="02020603050405020304" pitchFamily="18" charset="0"/>
                <a:cs typeface="Times New Roman" panose="02020603050405020304" pitchFamily="18" charset="0"/>
              </a:rPr>
              <a:t>Land loan</a:t>
            </a:r>
            <a:r>
              <a:rPr lang="uz-Cyrl-UZ" sz="2000" b="1"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Молиялаштириш СОДсиз ер участкасини сотиб олиш учун ишлатилган. Узоқ муддатли қиймат даромад келтирадиган мулкка қараганда анча паст бўлади.</a:t>
            </a:r>
          </a:p>
        </p:txBody>
      </p:sp>
      <p:sp>
        <p:nvSpPr>
          <p:cNvPr id="9" name="Прямоугольник 8">
            <a:extLst>
              <a:ext uri="{FF2B5EF4-FFF2-40B4-BE49-F238E27FC236}">
                <a16:creationId xmlns:a16="http://schemas.microsoft.com/office/drawing/2014/main" id="{C3CFAF32-D79B-4DE7-BAEF-B3C069B13730}"/>
              </a:ext>
            </a:extLst>
          </p:cNvPr>
          <p:cNvSpPr/>
          <p:nvPr/>
        </p:nvSpPr>
        <p:spPr>
          <a:xfrm>
            <a:off x="363418" y="5593956"/>
            <a:ext cx="8897814" cy="69438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Ялпи бино майдони - ЯБМ (</a:t>
            </a:r>
            <a:r>
              <a:rPr lang="en-US" sz="2000" b="1" dirty="0">
                <a:latin typeface="Times New Roman" panose="02020603050405020304" pitchFamily="18" charset="0"/>
                <a:cs typeface="Times New Roman" panose="02020603050405020304" pitchFamily="18" charset="0"/>
              </a:rPr>
              <a:t>Gross building area (GBA)</a:t>
            </a:r>
            <a:r>
              <a:rPr lang="uz-Cyrl-UZ" sz="2000" b="1"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Девордан деворгача бўлган барча қурилиш майдонларининг йиғиндиси.</a:t>
            </a:r>
          </a:p>
        </p:txBody>
      </p:sp>
      <p:sp>
        <p:nvSpPr>
          <p:cNvPr id="2" name="Прямоугольник 1">
            <a:extLst>
              <a:ext uri="{FF2B5EF4-FFF2-40B4-BE49-F238E27FC236}">
                <a16:creationId xmlns:a16="http://schemas.microsoft.com/office/drawing/2014/main" id="{EB6AD2B5-D3FB-5D08-EF97-AEA186F88C6F}"/>
              </a:ext>
            </a:extLst>
          </p:cNvPr>
          <p:cNvSpPr/>
          <p:nvPr/>
        </p:nvSpPr>
        <p:spPr>
          <a:xfrm>
            <a:off x="363418" y="4399966"/>
            <a:ext cx="8897814" cy="105126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Қават майдони нисбати - ҚМН (</a:t>
            </a:r>
            <a:r>
              <a:rPr lang="en-US" sz="2000" b="1" dirty="0">
                <a:latin typeface="Times New Roman" panose="02020603050405020304" pitchFamily="18" charset="0"/>
                <a:cs typeface="Times New Roman" panose="02020603050405020304" pitchFamily="18" charset="0"/>
              </a:rPr>
              <a:t>Floor space ratio (FSR)</a:t>
            </a:r>
            <a:r>
              <a:rPr lang="uz-Cyrl-UZ" sz="2000" b="1"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Бинонинг ўлчамини аниқлаш ва ер участкасида ривожланиш зичлигини назорат қилиш учун ишлатилади.</a:t>
            </a:r>
          </a:p>
        </p:txBody>
      </p:sp>
    </p:spTree>
    <p:extLst>
      <p:ext uri="{BB962C8B-B14F-4D97-AF65-F5344CB8AC3E}">
        <p14:creationId xmlns:p14="http://schemas.microsoft.com/office/powerpoint/2010/main" val="9410356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351692" y="234462"/>
            <a:ext cx="11488616" cy="134815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КЎЧМАС МУЛК ЛОЙИҲАСИНИ МОЛИЯЛАШТИРИШ САНОАТИ ШАРТЛАРИ ВА ТАЪРИФЛАРИ</a:t>
            </a:r>
          </a:p>
          <a:p>
            <a:pPr algn="ctr"/>
            <a:r>
              <a:rPr lang="uz-Cyrl-UZ" sz="2000" dirty="0">
                <a:latin typeface="Times New Roman" panose="02020603050405020304" pitchFamily="18" charset="0"/>
                <a:cs typeface="Times New Roman" panose="02020603050405020304" pitchFamily="18" charset="0"/>
              </a:rPr>
              <a:t>Молиявий моделни яратиш учун биз кўчмас мулк лойиҳаларини молиялаштиришда тез-тез ишлатиладиган муҳим атамалар ва таърифларни тушунишимиз керак:</a:t>
            </a:r>
          </a:p>
        </p:txBody>
      </p:sp>
      <p:sp>
        <p:nvSpPr>
          <p:cNvPr id="4" name="Прямоугольник 3">
            <a:extLst>
              <a:ext uri="{FF2B5EF4-FFF2-40B4-BE49-F238E27FC236}">
                <a16:creationId xmlns:a16="http://schemas.microsoft.com/office/drawing/2014/main" id="{A7CF4224-BE50-4749-BA85-A02935365EA6}"/>
              </a:ext>
            </a:extLst>
          </p:cNvPr>
          <p:cNvSpPr/>
          <p:nvPr/>
        </p:nvSpPr>
        <p:spPr>
          <a:xfrm>
            <a:off x="363721" y="1692896"/>
            <a:ext cx="11476259" cy="69438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Ялпи ижарага олинадиган майдон - ЯИОМ (</a:t>
            </a:r>
            <a:r>
              <a:rPr lang="en-US" sz="2000" b="1" dirty="0">
                <a:latin typeface="Times New Roman" panose="02020603050405020304" pitchFamily="18" charset="0"/>
                <a:cs typeface="Times New Roman" panose="02020603050405020304" pitchFamily="18" charset="0"/>
              </a:rPr>
              <a:t>Gross leasable area (GLA)</a:t>
            </a:r>
            <a:r>
              <a:rPr lang="uz-Cyrl-UZ" sz="2000" b="1"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барча ёпиқ яшаш жойларининг йиғиндиси.</a:t>
            </a:r>
          </a:p>
        </p:txBody>
      </p:sp>
      <p:sp>
        <p:nvSpPr>
          <p:cNvPr id="5" name="Прямоугольник 4">
            <a:extLst>
              <a:ext uri="{FF2B5EF4-FFF2-40B4-BE49-F238E27FC236}">
                <a16:creationId xmlns:a16="http://schemas.microsoft.com/office/drawing/2014/main" id="{01F6A84A-CCA9-455A-99C2-10815A5C9872}"/>
              </a:ext>
            </a:extLst>
          </p:cNvPr>
          <p:cNvSpPr/>
          <p:nvPr/>
        </p:nvSpPr>
        <p:spPr>
          <a:xfrm>
            <a:off x="363417" y="2498106"/>
            <a:ext cx="11488616" cy="69438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Сайтнинг умумий майдони – СУМ (</a:t>
            </a:r>
            <a:r>
              <a:rPr lang="en-US" sz="2000" b="1" dirty="0">
                <a:latin typeface="Times New Roman" panose="02020603050405020304" pitchFamily="18" charset="0"/>
                <a:cs typeface="Times New Roman" panose="02020603050405020304" pitchFamily="18" charset="0"/>
              </a:rPr>
              <a:t>Gross site area</a:t>
            </a:r>
            <a:r>
              <a:rPr lang="uz-Cyrl-UZ" sz="2000" b="1"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сайтнинг мулк чизиқларига асосланган икки ўлчовли ўлчовлари.</a:t>
            </a:r>
          </a:p>
        </p:txBody>
      </p:sp>
      <p:sp>
        <p:nvSpPr>
          <p:cNvPr id="7" name="Прямоугольник 6">
            <a:extLst>
              <a:ext uri="{FF2B5EF4-FFF2-40B4-BE49-F238E27FC236}">
                <a16:creationId xmlns:a16="http://schemas.microsoft.com/office/drawing/2014/main" id="{4403A1FE-D294-429B-B71F-7ED2481B4579}"/>
              </a:ext>
            </a:extLst>
          </p:cNvPr>
          <p:cNvSpPr/>
          <p:nvPr/>
        </p:nvSpPr>
        <p:spPr>
          <a:xfrm>
            <a:off x="363417" y="3302771"/>
            <a:ext cx="11488615" cy="69438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Чегирмалар (</a:t>
            </a:r>
            <a:r>
              <a:rPr lang="en-US" sz="2000" b="1" dirty="0">
                <a:latin typeface="Times New Roman" panose="02020603050405020304" pitchFamily="18" charset="0"/>
                <a:cs typeface="Times New Roman" panose="02020603050405020304" pitchFamily="18" charset="0"/>
              </a:rPr>
              <a:t>Deductions</a:t>
            </a:r>
            <a:r>
              <a:rPr lang="uz-Cyrl-UZ" sz="2000" b="1"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умумий фойдаланиш жойлари, йўллар, бўлаклар ва бошқалар каби қурилиши мумкин бўлмаган умумий майдоннинг бир қисми.</a:t>
            </a:r>
          </a:p>
        </p:txBody>
      </p:sp>
      <p:sp>
        <p:nvSpPr>
          <p:cNvPr id="9" name="Прямоугольник 8">
            <a:extLst>
              <a:ext uri="{FF2B5EF4-FFF2-40B4-BE49-F238E27FC236}">
                <a16:creationId xmlns:a16="http://schemas.microsoft.com/office/drawing/2014/main" id="{C3CFAF32-D79B-4DE7-BAEF-B3C069B13730}"/>
              </a:ext>
            </a:extLst>
          </p:cNvPr>
          <p:cNvSpPr/>
          <p:nvPr/>
        </p:nvSpPr>
        <p:spPr>
          <a:xfrm>
            <a:off x="363418" y="4717996"/>
            <a:ext cx="8897814" cy="500281"/>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Макс ГБА (</a:t>
            </a:r>
            <a:r>
              <a:rPr lang="en-US" sz="2000" b="1" dirty="0">
                <a:latin typeface="Times New Roman" panose="02020603050405020304" pitchFamily="18" charset="0"/>
                <a:cs typeface="Times New Roman" panose="02020603050405020304" pitchFamily="18" charset="0"/>
              </a:rPr>
              <a:t>Max GBA</a:t>
            </a:r>
            <a:r>
              <a:rPr lang="ru-RU" sz="2000" b="1"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ФСР асосида ҳисобланган ялпи бино майдони.</a:t>
            </a:r>
          </a:p>
        </p:txBody>
      </p:sp>
      <p:sp>
        <p:nvSpPr>
          <p:cNvPr id="2" name="Прямоугольник 1">
            <a:extLst>
              <a:ext uri="{FF2B5EF4-FFF2-40B4-BE49-F238E27FC236}">
                <a16:creationId xmlns:a16="http://schemas.microsoft.com/office/drawing/2014/main" id="{EB6AD2B5-D3FB-5D08-EF97-AEA186F88C6F}"/>
              </a:ext>
            </a:extLst>
          </p:cNvPr>
          <p:cNvSpPr/>
          <p:nvPr/>
        </p:nvSpPr>
        <p:spPr>
          <a:xfrm>
            <a:off x="363418" y="4107436"/>
            <a:ext cx="8897814" cy="5002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Соф сайт майдони </a:t>
            </a:r>
            <a:r>
              <a:rPr lang="ru-RU" sz="2000" b="1" dirty="0">
                <a:latin typeface="Times New Roman" panose="02020603050405020304" pitchFamily="18" charset="0"/>
                <a:cs typeface="Times New Roman" panose="02020603050405020304" pitchFamily="18" charset="0"/>
              </a:rPr>
              <a:t>- ССМ (</a:t>
            </a:r>
            <a:r>
              <a:rPr lang="en-US" sz="2000" b="1" dirty="0">
                <a:latin typeface="Times New Roman" panose="02020603050405020304" pitchFamily="18" charset="0"/>
                <a:cs typeface="Times New Roman" panose="02020603050405020304" pitchFamily="18" charset="0"/>
              </a:rPr>
              <a:t>Net site area</a:t>
            </a:r>
            <a:r>
              <a:rPr lang="ru-RU" sz="2000" b="1"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ялпи сайт майдони, чегирмалар кам</a:t>
            </a:r>
            <a:r>
              <a:rPr lang="ru-RU" sz="2000" dirty="0">
                <a:latin typeface="Times New Roman" panose="02020603050405020304" pitchFamily="18" charset="0"/>
                <a:cs typeface="Times New Roman" panose="02020603050405020304" pitchFamily="18" charset="0"/>
              </a:rPr>
              <a:t>.</a:t>
            </a:r>
          </a:p>
        </p:txBody>
      </p:sp>
      <p:sp>
        <p:nvSpPr>
          <p:cNvPr id="6" name="Прямоугольник 5">
            <a:extLst>
              <a:ext uri="{FF2B5EF4-FFF2-40B4-BE49-F238E27FC236}">
                <a16:creationId xmlns:a16="http://schemas.microsoft.com/office/drawing/2014/main" id="{ACA8EB23-B21F-A32F-F7FD-6F086318A85F}"/>
              </a:ext>
            </a:extLst>
          </p:cNvPr>
          <p:cNvSpPr/>
          <p:nvPr/>
        </p:nvSpPr>
        <p:spPr>
          <a:xfrm>
            <a:off x="363418" y="5328557"/>
            <a:ext cx="8897814" cy="58493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Қурилиш ГБА (</a:t>
            </a:r>
            <a:r>
              <a:rPr lang="en-US" sz="2000" b="1" dirty="0">
                <a:latin typeface="Times New Roman" panose="02020603050405020304" pitchFamily="18" charset="0"/>
                <a:cs typeface="Times New Roman" panose="02020603050405020304" pitchFamily="18" charset="0"/>
              </a:rPr>
              <a:t>Construction GBA</a:t>
            </a:r>
            <a:r>
              <a:rPr lang="uz-Cyrl-UZ" sz="2000" b="1"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Қурилиш режалари асосида қурилишнинг умумий майдони.</a:t>
            </a:r>
          </a:p>
        </p:txBody>
      </p:sp>
      <p:sp>
        <p:nvSpPr>
          <p:cNvPr id="8" name="Прямоугольник 7">
            <a:extLst>
              <a:ext uri="{FF2B5EF4-FFF2-40B4-BE49-F238E27FC236}">
                <a16:creationId xmlns:a16="http://schemas.microsoft.com/office/drawing/2014/main" id="{87145EF2-F283-19B2-FE64-C6B02281147A}"/>
              </a:ext>
            </a:extLst>
          </p:cNvPr>
          <p:cNvSpPr/>
          <p:nvPr/>
        </p:nvSpPr>
        <p:spPr>
          <a:xfrm>
            <a:off x="363418" y="6023771"/>
            <a:ext cx="8897814" cy="58493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Сотиладиган майдон (</a:t>
            </a:r>
            <a:r>
              <a:rPr lang="en-US" sz="2000" b="1" dirty="0">
                <a:latin typeface="Times New Roman" panose="02020603050405020304" pitchFamily="18" charset="0"/>
                <a:cs typeface="Times New Roman" panose="02020603050405020304" pitchFamily="18" charset="0"/>
              </a:rPr>
              <a:t>Saleable area</a:t>
            </a:r>
            <a:r>
              <a:rPr lang="uz-Cyrl-UZ" sz="2000" b="1"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Қурилишга асосланган ялпи қурилиш майдони, камроқ умумий жойлар ёки бошқа сотилмайдиган майдонлар.</a:t>
            </a:r>
          </a:p>
        </p:txBody>
      </p:sp>
    </p:spTree>
    <p:extLst>
      <p:ext uri="{BB962C8B-B14F-4D97-AF65-F5344CB8AC3E}">
        <p14:creationId xmlns:p14="http://schemas.microsoft.com/office/powerpoint/2010/main" val="22242326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00BC9F2-4480-09F1-150C-4EA1E8A18970}"/>
              </a:ext>
            </a:extLst>
          </p:cNvPr>
          <p:cNvSpPr/>
          <p:nvPr/>
        </p:nvSpPr>
        <p:spPr>
          <a:xfrm>
            <a:off x="556846" y="1535723"/>
            <a:ext cx="11078307" cy="2590800"/>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Кўчмас мулк лойиҳасини молиялаштириш </a:t>
            </a:r>
            <a:r>
              <a:rPr lang="uz-Cyrl-UZ" sz="2800" dirty="0">
                <a:latin typeface="Times New Roman" panose="02020603050405020304" pitchFamily="18" charset="0"/>
                <a:cs typeface="Times New Roman" panose="02020603050405020304" pitchFamily="18" charset="0"/>
              </a:rPr>
              <a:t>- ривожланиш жадвали</a:t>
            </a:r>
          </a:p>
          <a:p>
            <a:pPr algn="ctr"/>
            <a:r>
              <a:rPr lang="uz-Cyrl-UZ" sz="2800" dirty="0">
                <a:latin typeface="Times New Roman" panose="02020603050405020304" pitchFamily="18" charset="0"/>
                <a:cs typeface="Times New Roman" panose="02020603050405020304" pitchFamily="18" charset="0"/>
              </a:rPr>
              <a:t>Ривожланиш жараёни ва вақт жадвалини тушуниш кўчмас мулк лойиҳасини молиялаштириш моделини яратишда аниқ харитани олишга ёрдам беради. Кўчмас мулкни ривожлантириш лойиҳасининг бир неча босқичлари мавжуд:</a:t>
            </a:r>
          </a:p>
        </p:txBody>
      </p:sp>
    </p:spTree>
    <p:extLst>
      <p:ext uri="{BB962C8B-B14F-4D97-AF65-F5344CB8AC3E}">
        <p14:creationId xmlns:p14="http://schemas.microsoft.com/office/powerpoint/2010/main" val="4869743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00BC9F2-4480-09F1-150C-4EA1E8A18970}"/>
              </a:ext>
            </a:extLst>
          </p:cNvPr>
          <p:cNvSpPr/>
          <p:nvPr/>
        </p:nvSpPr>
        <p:spPr>
          <a:xfrm>
            <a:off x="556846" y="398585"/>
            <a:ext cx="11078307" cy="4126523"/>
          </a:xfrm>
          <a:prstGeom prst="roundRect">
            <a:avLst>
              <a:gd name="adj" fmla="val 1080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dirty="0">
                <a:solidFill>
                  <a:srgbClr val="002060"/>
                </a:solidFill>
                <a:latin typeface="Times New Roman" panose="02020603050405020304" pitchFamily="18" charset="0"/>
                <a:cs typeface="Times New Roman" panose="02020603050405020304" pitchFamily="18" charset="0"/>
              </a:rPr>
              <a:t>Кўчмас мулк лойиҳаларини молиялаштириш ҳаётий циклининг ҳар бир босқичида турли хил молиялаштириш турлари қўлланилади. Масалан, компания битимлар манбасини молиялаштириш учун ўз капиталидан фойдаланиши мумкин. Бунинг сабаби шундаки, лойиҳанинг дастлабки босқичларида юқори хавф мавжуд ва шунинг учун банк кредитларини олиш қийин бўлиши мумкин. Кейинги босқичларда, масалан, қайта режалаштириш ва олдиндан ишлаб чиқиш, лойиҳалар одатда кредитлар ва ўз маблағлари ҳисобидан молиялаштирилади.</a:t>
            </a:r>
            <a:endParaRPr lang="ru-RU" sz="2800" dirty="0">
              <a:solidFill>
                <a:srgbClr val="002060"/>
              </a:solidFill>
            </a:endParaRPr>
          </a:p>
        </p:txBody>
      </p:sp>
    </p:spTree>
    <p:extLst>
      <p:ext uri="{BB962C8B-B14F-4D97-AF65-F5344CB8AC3E}">
        <p14:creationId xmlns:p14="http://schemas.microsoft.com/office/powerpoint/2010/main" val="19872253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00BC9F2-4480-09F1-150C-4EA1E8A18970}"/>
              </a:ext>
            </a:extLst>
          </p:cNvPr>
          <p:cNvSpPr/>
          <p:nvPr/>
        </p:nvSpPr>
        <p:spPr>
          <a:xfrm>
            <a:off x="556846" y="1324707"/>
            <a:ext cx="11078307" cy="2848708"/>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dirty="0">
                <a:latin typeface="Times New Roman" panose="02020603050405020304" pitchFamily="18" charset="0"/>
                <a:cs typeface="Times New Roman" panose="02020603050405020304" pitchFamily="18" charset="0"/>
              </a:rPr>
              <a:t>Лойиҳани молиялаштиришнинг асосий афзалликларидан бири шундаки, у лойиҳани балансдан ташқари молиялаштиришни таъминлайди, бу акциядорлар ёки давлат пудратчи ташкилотининг кредитига таъсир қилмайди ва эвазига лойиҳа таваккалчилигининг бир қисмини кредиторларга ўтказади. Бунинг учун кредиторлар оддий корпоратив кредитлашдан кўра юқори маржа олади.</a:t>
            </a:r>
          </a:p>
        </p:txBody>
      </p:sp>
    </p:spTree>
    <p:extLst>
      <p:ext uri="{BB962C8B-B14F-4D97-AF65-F5344CB8AC3E}">
        <p14:creationId xmlns:p14="http://schemas.microsoft.com/office/powerpoint/2010/main" val="21247926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00BC9F2-4480-09F1-150C-4EA1E8A18970}"/>
              </a:ext>
            </a:extLst>
          </p:cNvPr>
          <p:cNvSpPr/>
          <p:nvPr/>
        </p:nvSpPr>
        <p:spPr>
          <a:xfrm>
            <a:off x="556846" y="1172306"/>
            <a:ext cx="11078307" cy="3575540"/>
          </a:xfrm>
          <a:prstGeom prst="roundRect">
            <a:avLst>
              <a:gd name="adj" fmla="val 13323"/>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dirty="0">
                <a:latin typeface="Times New Roman" panose="02020603050405020304" pitchFamily="18" charset="0"/>
                <a:cs typeface="Times New Roman" panose="02020603050405020304" pitchFamily="18" charset="0"/>
              </a:rPr>
              <a:t>Лойиҳани молиялаштириш маблағларни лойиҳа тугагунига қадар назорат қилувчи махсус лойиҳа воситаси ёки </a:t>
            </a:r>
            <a:r>
              <a:rPr lang="en-US" sz="2800" dirty="0">
                <a:latin typeface="Times New Roman" panose="02020603050405020304" pitchFamily="18" charset="0"/>
                <a:cs typeface="Times New Roman" panose="02020603050405020304" pitchFamily="18" charset="0"/>
              </a:rPr>
              <a:t>SPV</a:t>
            </a:r>
            <a:r>
              <a:rPr lang="uz-Cyrl-UZ" sz="2800" dirty="0">
                <a:latin typeface="Times New Roman" panose="02020603050405020304" pitchFamily="18" charset="0"/>
                <a:cs typeface="Times New Roman" panose="02020603050405020304" pitchFamily="18" charset="0"/>
              </a:rPr>
              <a:t> деб аталадиган ташкилотга йўналтиради. Ушбу тузилма лойиҳани молиялаштиришга иккита хусусиятни беради - балансдан ташқари мажбуриятларни ҳисобга олиш ва регурссиз молиялаштириш - бу уни бошқа молиялаштириш усулларидан ажратиб туради. </a:t>
            </a:r>
            <a:r>
              <a:rPr lang="en-US" sz="2800" dirty="0">
                <a:latin typeface="Times New Roman" panose="02020603050405020304" pitchFamily="18" charset="0"/>
                <a:cs typeface="Times New Roman" panose="02020603050405020304" pitchFamily="18" charset="0"/>
              </a:rPr>
              <a:t>SPV</a:t>
            </a:r>
            <a:r>
              <a:rPr lang="uz-Cyrl-UZ" sz="2800" dirty="0">
                <a:latin typeface="Times New Roman" panose="02020603050405020304" pitchFamily="18" charset="0"/>
                <a:cs typeface="Times New Roman" panose="02020603050405020304" pitchFamily="18" charset="0"/>
              </a:rPr>
              <a:t> қўшма корхонадан фарқ қилади, бу ҳар доим ҳам янги юридик шахс ташкил этишни ўз ичига олмайди ва шунинг учун бу икки афзаллик.</a:t>
            </a:r>
          </a:p>
        </p:txBody>
      </p:sp>
      <p:sp>
        <p:nvSpPr>
          <p:cNvPr id="3" name="Прямоугольник: скругленные углы 2">
            <a:extLst>
              <a:ext uri="{FF2B5EF4-FFF2-40B4-BE49-F238E27FC236}">
                <a16:creationId xmlns:a16="http://schemas.microsoft.com/office/drawing/2014/main" id="{00D08456-268F-884D-F8F6-B2C50FE685ED}"/>
              </a:ext>
            </a:extLst>
          </p:cNvPr>
          <p:cNvSpPr/>
          <p:nvPr/>
        </p:nvSpPr>
        <p:spPr>
          <a:xfrm>
            <a:off x="1878623" y="222737"/>
            <a:ext cx="8434752" cy="691663"/>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Лойиҳани молиялаштиришнинг тузилиши</a:t>
            </a:r>
          </a:p>
        </p:txBody>
      </p:sp>
    </p:spTree>
    <p:extLst>
      <p:ext uri="{BB962C8B-B14F-4D97-AF65-F5344CB8AC3E}">
        <p14:creationId xmlns:p14="http://schemas.microsoft.com/office/powerpoint/2010/main" val="41658456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00BC9F2-4480-09F1-150C-4EA1E8A18970}"/>
              </a:ext>
            </a:extLst>
          </p:cNvPr>
          <p:cNvSpPr/>
          <p:nvPr/>
        </p:nvSpPr>
        <p:spPr>
          <a:xfrm>
            <a:off x="386862" y="984736"/>
            <a:ext cx="11476892" cy="2344617"/>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Лойиҳани молиялаштириш бўйича келишувлар билан боғлиқ қарзлар ва мажбуриятлар тўғридан-тўғри лойиҳага ҳомийлик қилувчи корхоналар балансида қайд этилмайди. Бунинг ўрнига, улар </a:t>
            </a:r>
            <a:r>
              <a:rPr lang="en-US" sz="2400" dirty="0">
                <a:latin typeface="Times New Roman" panose="02020603050405020304" pitchFamily="18" charset="0"/>
                <a:cs typeface="Times New Roman" panose="02020603050405020304" pitchFamily="18" charset="0"/>
              </a:rPr>
              <a:t>SPV </a:t>
            </a:r>
            <a:r>
              <a:rPr lang="uz-Cyrl-UZ" sz="2400" dirty="0">
                <a:latin typeface="Times New Roman" panose="02020603050405020304" pitchFamily="18" charset="0"/>
                <a:cs typeface="Times New Roman" panose="02020603050405020304" pitchFamily="18" charset="0"/>
              </a:rPr>
              <a:t>шўъба корхонасига тегишли. Қарзлар баланс ёзувларида кўрсатилиши ёки бизнес раҳбарлари томонидан муҳокама қилиниши мумкин, аммо улар бизнеснинг умумий активлари ёки мажбуриятлари каби стандарт баланс ҳисоб-китобларига таъсир қилмайди.</a:t>
            </a:r>
          </a:p>
        </p:txBody>
      </p:sp>
      <p:sp>
        <p:nvSpPr>
          <p:cNvPr id="3" name="Прямоугольник: скругленные углы 2">
            <a:extLst>
              <a:ext uri="{FF2B5EF4-FFF2-40B4-BE49-F238E27FC236}">
                <a16:creationId xmlns:a16="http://schemas.microsoft.com/office/drawing/2014/main" id="{00D08456-268F-884D-F8F6-B2C50FE685ED}"/>
              </a:ext>
            </a:extLst>
          </p:cNvPr>
          <p:cNvSpPr/>
          <p:nvPr/>
        </p:nvSpPr>
        <p:spPr>
          <a:xfrm>
            <a:off x="1878623" y="222737"/>
            <a:ext cx="8434752" cy="539263"/>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Балансдан ташқари мажбуриятлар</a:t>
            </a:r>
          </a:p>
        </p:txBody>
      </p:sp>
      <p:sp>
        <p:nvSpPr>
          <p:cNvPr id="4" name="Прямоугольник: скругленные углы 3">
            <a:extLst>
              <a:ext uri="{FF2B5EF4-FFF2-40B4-BE49-F238E27FC236}">
                <a16:creationId xmlns:a16="http://schemas.microsoft.com/office/drawing/2014/main" id="{E6FE1113-DEFA-2B94-F99E-AE2A9BE20DF6}"/>
              </a:ext>
            </a:extLst>
          </p:cNvPr>
          <p:cNvSpPr/>
          <p:nvPr/>
        </p:nvSpPr>
        <p:spPr>
          <a:xfrm>
            <a:off x="386862" y="3552089"/>
            <a:ext cx="8135815" cy="2954218"/>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Қарзларни расмий баланслардан ташқарида ушлаб туриш қобилияти лойиҳани молиялаштиришнинг жозибадор фойдасидир. Бу шуни англатадики, ташкилотлар ўзларини қарзга тўғридан-тўғри ортиқча юкламасдан йирик лойиҳаларни амалга оширишлари мумкин. Шунингдек, улар баланс мажбуриятларининг тўсатдан ўсиши уларнинг кредит рейтингларига ёки кредит олиш қобилиятига зарар етказиши хавфига эга эмаслар.</a:t>
            </a:r>
          </a:p>
        </p:txBody>
      </p:sp>
    </p:spTree>
    <p:extLst>
      <p:ext uri="{BB962C8B-B14F-4D97-AF65-F5344CB8AC3E}">
        <p14:creationId xmlns:p14="http://schemas.microsoft.com/office/powerpoint/2010/main" val="23585482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00BC9F2-4480-09F1-150C-4EA1E8A18970}"/>
              </a:ext>
            </a:extLst>
          </p:cNvPr>
          <p:cNvSpPr/>
          <p:nvPr/>
        </p:nvSpPr>
        <p:spPr>
          <a:xfrm>
            <a:off x="556846" y="1172306"/>
            <a:ext cx="11078307" cy="3141786"/>
          </a:xfrm>
          <a:prstGeom prst="roundRect">
            <a:avLst>
              <a:gd name="adj" fmla="val 13323"/>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dirty="0">
                <a:latin typeface="Times New Roman" panose="02020603050405020304" pitchFamily="18" charset="0"/>
                <a:cs typeface="Times New Roman" panose="02020603050405020304" pitchFamily="18" charset="0"/>
              </a:rPr>
              <a:t>Лойиҳани молиялаштириш молиявий тузилманинг ресурссиз тури сифатида таснифланади. Бу шуни англатадики, лойиҳани молиялаштириш учун кафолатланган кредитлар тўланмаган тақдирда, ҳомийлар одатда бош компанияга эмас, балки фақат </a:t>
            </a:r>
            <a:r>
              <a:rPr lang="en-US" sz="2800" dirty="0">
                <a:latin typeface="Times New Roman" panose="02020603050405020304" pitchFamily="18" charset="0"/>
                <a:cs typeface="Times New Roman" panose="02020603050405020304" pitchFamily="18" charset="0"/>
              </a:rPr>
              <a:t>SPV </a:t>
            </a:r>
            <a:r>
              <a:rPr lang="uz-Cyrl-UZ" sz="2800" dirty="0">
                <a:latin typeface="Times New Roman" panose="02020603050405020304" pitchFamily="18" charset="0"/>
                <a:cs typeface="Times New Roman" panose="02020603050405020304" pitchFamily="18" charset="0"/>
              </a:rPr>
              <a:t>га тегишли активларга мурожаат қилишади. Ресурссиз молиялаштириш учун фоиз ставкалари одатда кредиторлар томонидан ўз зиммаларига олган катта хавфни акс эттириш учун юқори бўлади.</a:t>
            </a:r>
          </a:p>
        </p:txBody>
      </p:sp>
      <p:sp>
        <p:nvSpPr>
          <p:cNvPr id="3" name="Прямоугольник: скругленные углы 2">
            <a:extLst>
              <a:ext uri="{FF2B5EF4-FFF2-40B4-BE49-F238E27FC236}">
                <a16:creationId xmlns:a16="http://schemas.microsoft.com/office/drawing/2014/main" id="{00D08456-268F-884D-F8F6-B2C50FE685ED}"/>
              </a:ext>
            </a:extLst>
          </p:cNvPr>
          <p:cNvSpPr/>
          <p:nvPr/>
        </p:nvSpPr>
        <p:spPr>
          <a:xfrm>
            <a:off x="1878623" y="222737"/>
            <a:ext cx="8434752" cy="691663"/>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Ресурссиз молиялаштириш</a:t>
            </a:r>
          </a:p>
        </p:txBody>
      </p:sp>
    </p:spTree>
    <p:extLst>
      <p:ext uri="{BB962C8B-B14F-4D97-AF65-F5344CB8AC3E}">
        <p14:creationId xmlns:p14="http://schemas.microsoft.com/office/powerpoint/2010/main" val="33044862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00BC9F2-4480-09F1-150C-4EA1E8A18970}"/>
              </a:ext>
            </a:extLst>
          </p:cNvPr>
          <p:cNvSpPr/>
          <p:nvPr/>
        </p:nvSpPr>
        <p:spPr>
          <a:xfrm>
            <a:off x="439616" y="1465383"/>
            <a:ext cx="11312768" cy="2848709"/>
          </a:xfrm>
          <a:prstGeom prst="roundRect">
            <a:avLst>
              <a:gd name="adj" fmla="val 13323"/>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Корпоратив молия корхоналар тўғридан-тўғри оладиган ва балансларида мажбурият сифатида ҳисобга олинадиган кредитларни ўз ичига олади. Бу лойиҳаларни молиялаштиришнинг асосий алтернативаларидан бири бўлиб, ўзининг афзалликлари ва камчиликларига эга. Молиялаштиришнинг регресс шакли сифатида кредиторлар ташкилотнинг ҳар қандай активи ёки даромад манбаи асосида тўловни талаб қилишлари мумкин, ҳатто бу бизнес корпоратив молия орқали молиялаштиришга интилаётган ташаббус билан боғлиқ бўлмаса ҳам.</a:t>
            </a:r>
          </a:p>
        </p:txBody>
      </p:sp>
      <p:sp>
        <p:nvSpPr>
          <p:cNvPr id="3" name="Прямоугольник: скругленные углы 2">
            <a:extLst>
              <a:ext uri="{FF2B5EF4-FFF2-40B4-BE49-F238E27FC236}">
                <a16:creationId xmlns:a16="http://schemas.microsoft.com/office/drawing/2014/main" id="{00D08456-268F-884D-F8F6-B2C50FE685ED}"/>
              </a:ext>
            </a:extLst>
          </p:cNvPr>
          <p:cNvSpPr/>
          <p:nvPr/>
        </p:nvSpPr>
        <p:spPr>
          <a:xfrm>
            <a:off x="1878624" y="433752"/>
            <a:ext cx="8434752" cy="691663"/>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Лойиҳа молияси корпоратив молияга қарши</a:t>
            </a:r>
          </a:p>
        </p:txBody>
      </p:sp>
    </p:spTree>
    <p:extLst>
      <p:ext uri="{BB962C8B-B14F-4D97-AF65-F5344CB8AC3E}">
        <p14:creationId xmlns:p14="http://schemas.microsoft.com/office/powerpoint/2010/main" val="20943226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E71FC38-F51A-D153-3CB5-A0644500F093}"/>
              </a:ext>
            </a:extLst>
          </p:cNvPr>
          <p:cNvSpPr txBox="1"/>
          <p:nvPr/>
        </p:nvSpPr>
        <p:spPr>
          <a:xfrm>
            <a:off x="709245" y="775626"/>
            <a:ext cx="10773509" cy="3785652"/>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Масалан, сизнинг компаниянгиз харидни молиялаштириш учун корпоратив банкдан кредит олиб, янги юк машиналари паркини тўлаш учун корпоратив молиялаштиришдан фойдаланишни танлади дейлик. Агар сизнинг ташкилотингиз кредит бўйича ўз мажбуриятларини бажара олмаса, банк юк машиналарини ҳам, сизга тегишли бўлган бошқа активларни ҳам тортиб олиши мумкин. Бу шуни англатадики, лойиҳани молиялаштириш лойиҳани молиялаштиришга интилаётган корхоналар учун камроқ хавф туғдиради. Бироқ, юқорида таъкидлаб ўтилганидек, кредитлаш билан боғлиқ харажатлар мутаносиб равишда юқори хавф ҳомийлари зиммасига олганлиги сабабли одатда каттароқдир.</a:t>
            </a:r>
          </a:p>
        </p:txBody>
      </p:sp>
    </p:spTree>
    <p:extLst>
      <p:ext uri="{BB962C8B-B14F-4D97-AF65-F5344CB8AC3E}">
        <p14:creationId xmlns:p14="http://schemas.microsoft.com/office/powerpoint/2010/main" val="7484614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00BC9F2-4480-09F1-150C-4EA1E8A18970}"/>
              </a:ext>
            </a:extLst>
          </p:cNvPr>
          <p:cNvSpPr/>
          <p:nvPr/>
        </p:nvSpPr>
        <p:spPr>
          <a:xfrm>
            <a:off x="439616" y="1946031"/>
            <a:ext cx="11312768" cy="2133600"/>
          </a:xfrm>
          <a:prstGeom prst="roundRect">
            <a:avLst>
              <a:gd name="adj" fmla="val 13323"/>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Юқорида таъкидлаб ўтилганидек, лойиҳани молиялаштириш дастлабки инвестицияларни талаб қиладиган, аммо дарҳол даромад келтирмайдиган ташаббуслар учун жуда мос келади. Энергетика, инфратузилма ва кўчмас мулкни ривожлантириш соҳаларидаги йирик лойиҳалар, жумладан, лойиҳаларни молиялаштириш учун потенциал мос келади.</a:t>
            </a:r>
          </a:p>
        </p:txBody>
      </p:sp>
      <p:sp>
        <p:nvSpPr>
          <p:cNvPr id="3" name="Прямоугольник: скругленные углы 2">
            <a:extLst>
              <a:ext uri="{FF2B5EF4-FFF2-40B4-BE49-F238E27FC236}">
                <a16:creationId xmlns:a16="http://schemas.microsoft.com/office/drawing/2014/main" id="{00D08456-268F-884D-F8F6-B2C50FE685ED}"/>
              </a:ext>
            </a:extLst>
          </p:cNvPr>
          <p:cNvSpPr/>
          <p:nvPr/>
        </p:nvSpPr>
        <p:spPr>
          <a:xfrm>
            <a:off x="2094035" y="539262"/>
            <a:ext cx="8003930" cy="1055077"/>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Лойиҳани молиялаштиришдан ким фойда олиши мумкин?</a:t>
            </a:r>
          </a:p>
        </p:txBody>
      </p:sp>
    </p:spTree>
    <p:extLst>
      <p:ext uri="{BB962C8B-B14F-4D97-AF65-F5344CB8AC3E}">
        <p14:creationId xmlns:p14="http://schemas.microsoft.com/office/powerpoint/2010/main" val="19413625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779584" y="378134"/>
            <a:ext cx="10902462" cy="82061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Ташаббус лойиҳани молиялаштиришдан фойда олиш ёки йўқлигини аниқлаш учун қуйидаги омилларни кўриб чиқинг:</a:t>
            </a:r>
          </a:p>
        </p:txBody>
      </p:sp>
      <p:sp>
        <p:nvSpPr>
          <p:cNvPr id="4" name="Прямоугольник 3">
            <a:extLst>
              <a:ext uri="{FF2B5EF4-FFF2-40B4-BE49-F238E27FC236}">
                <a16:creationId xmlns:a16="http://schemas.microsoft.com/office/drawing/2014/main" id="{A7CF4224-BE50-4749-BA85-A02935365EA6}"/>
              </a:ext>
            </a:extLst>
          </p:cNvPr>
          <p:cNvSpPr/>
          <p:nvPr/>
        </p:nvSpPr>
        <p:spPr>
          <a:xfrm>
            <a:off x="404446" y="1320480"/>
            <a:ext cx="11383107" cy="117980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қанчалик хавф туғдиради? </a:t>
            </a:r>
            <a:r>
              <a:rPr lang="uz-Cyrl-UZ" sz="2400" dirty="0">
                <a:latin typeface="Times New Roman" panose="02020603050405020304" pitchFamily="18" charset="0"/>
                <a:cs typeface="Times New Roman" panose="02020603050405020304" pitchFamily="18" charset="0"/>
              </a:rPr>
              <a:t>Агар лойиҳанинг муваффақияцизлиги бутун бизнесингизни хавф остига қўйиши мумкин бўлса, уни лойиҳани молиялаштириш орқали молиялаш хавфингизни чеклашнинг оқилона усули ҳисобланади.</a:t>
            </a:r>
          </a:p>
        </p:txBody>
      </p:sp>
      <p:sp>
        <p:nvSpPr>
          <p:cNvPr id="2" name="Прямоугольник 1">
            <a:extLst>
              <a:ext uri="{FF2B5EF4-FFF2-40B4-BE49-F238E27FC236}">
                <a16:creationId xmlns:a16="http://schemas.microsoft.com/office/drawing/2014/main" id="{80FE31B1-6E97-4D49-E1D7-16A18CD94962}"/>
              </a:ext>
            </a:extLst>
          </p:cNvPr>
          <p:cNvSpPr/>
          <p:nvPr/>
        </p:nvSpPr>
        <p:spPr>
          <a:xfrm>
            <a:off x="404446" y="2622013"/>
            <a:ext cx="11383107" cy="117980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қанча капитал талаб қилади? </a:t>
            </a:r>
            <a:r>
              <a:rPr lang="uz-Cyrl-UZ" sz="2400" dirty="0">
                <a:latin typeface="Times New Roman" panose="02020603050405020304" pitchFamily="18" charset="0"/>
                <a:cs typeface="Times New Roman" panose="02020603050405020304" pitchFamily="18" charset="0"/>
              </a:rPr>
              <a:t>Агар лойиҳа бошқа молиялаштириш усуллари орқали сиз кутганингиздан кўра кўпроқ капитал талаб қилса, лойиҳани молиялаштириш ечим бўлиши мумкин.</a:t>
            </a:r>
          </a:p>
        </p:txBody>
      </p:sp>
      <p:sp>
        <p:nvSpPr>
          <p:cNvPr id="6" name="Прямоугольник 5">
            <a:extLst>
              <a:ext uri="{FF2B5EF4-FFF2-40B4-BE49-F238E27FC236}">
                <a16:creationId xmlns:a16="http://schemas.microsoft.com/office/drawing/2014/main" id="{5EBDD447-3988-54A6-4155-05AAC55086A9}"/>
              </a:ext>
            </a:extLst>
          </p:cNvPr>
          <p:cNvSpPr/>
          <p:nvPr/>
        </p:nvSpPr>
        <p:spPr>
          <a:xfrm>
            <a:off x="404445" y="3923546"/>
            <a:ext cx="8634047" cy="161397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Лойиҳа қанча вақтни олади? </a:t>
            </a:r>
            <a:r>
              <a:rPr lang="uz-Cyrl-UZ" sz="2000" dirty="0">
                <a:latin typeface="Times New Roman" panose="02020603050405020304" pitchFamily="18" charset="0"/>
                <a:cs typeface="Times New Roman" panose="02020603050405020304" pitchFamily="18" charset="0"/>
              </a:rPr>
              <a:t>Амалга оширилаётган пайтда йиллар давомида даромад келтирмайдиган лойиҳалар учун лойиҳани молиялаштириш компаниянгизга балансни мажбуриятлар билан юкламасдан керакли молиялаштиришни олиш имконини беради.</a:t>
            </a:r>
          </a:p>
        </p:txBody>
      </p:sp>
      <p:sp>
        <p:nvSpPr>
          <p:cNvPr id="10" name="TextBox 9">
            <a:extLst>
              <a:ext uri="{FF2B5EF4-FFF2-40B4-BE49-F238E27FC236}">
                <a16:creationId xmlns:a16="http://schemas.microsoft.com/office/drawing/2014/main" id="{C0342F33-F7BE-544F-A09E-ADD92A9DC3FF}"/>
              </a:ext>
            </a:extLst>
          </p:cNvPr>
          <p:cNvSpPr txBox="1"/>
          <p:nvPr/>
        </p:nvSpPr>
        <p:spPr>
          <a:xfrm>
            <a:off x="404445" y="5546248"/>
            <a:ext cx="8505093" cy="1015663"/>
          </a:xfrm>
          <a:prstGeom prst="rect">
            <a:avLst/>
          </a:prstGeom>
          <a:noFill/>
        </p:spPr>
        <p:txBody>
          <a:bodyPr wrap="square">
            <a:spAutoFit/>
          </a:bodyPr>
          <a:lstStyle/>
          <a:p>
            <a:pPr algn="ctr"/>
            <a:r>
              <a:rPr lang="uz-Cyrl-UZ" sz="2000" dirty="0">
                <a:latin typeface="Times New Roman" panose="02020603050405020304" pitchFamily="18" charset="0"/>
                <a:cs typeface="Times New Roman" panose="02020603050405020304" pitchFamily="18" charset="0"/>
              </a:rPr>
              <a:t>Лойиҳани молиялаштириш ҳар бир ташаббус учун мос эмас. Аммо лойиҳа хавфи ёки талаб қилинадиган капитал миқдори лойиҳанинг олдинга силжишига тўсқинлик қиладиган бўлса, у ечим таклиф қилади.</a:t>
            </a:r>
          </a:p>
        </p:txBody>
      </p:sp>
    </p:spTree>
    <p:extLst>
      <p:ext uri="{BB962C8B-B14F-4D97-AF65-F5344CB8AC3E}">
        <p14:creationId xmlns:p14="http://schemas.microsoft.com/office/powerpoint/2010/main" val="7193985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284285" y="416314"/>
            <a:ext cx="11623430" cy="1309989"/>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ЛОЙИҲАНИ МОЛИЯЛАШТИРИШНИНГ БОШҚА МАНБАЛАРИ</a:t>
            </a:r>
          </a:p>
          <a:p>
            <a:pPr algn="ctr"/>
            <a:r>
              <a:rPr lang="uz-Cyrl-UZ" sz="2000" dirty="0">
                <a:latin typeface="Times New Roman" panose="02020603050405020304" pitchFamily="18" charset="0"/>
                <a:cs typeface="Times New Roman" panose="02020603050405020304" pitchFamily="18" charset="0"/>
              </a:rPr>
              <a:t>Лойиҳа ва корпоратив молия, албатта, мавжуд бўлган ягона молиялаштириш манбалари эмас ва сизнинг компаниянгиз лойиҳани молиялаштириш учун ҳар қандай потенциал йўлни диққат билан баҳолаши керак. Бу ерда энг кенг тарқалган баъзилари:</a:t>
            </a:r>
          </a:p>
        </p:txBody>
      </p:sp>
      <p:sp>
        <p:nvSpPr>
          <p:cNvPr id="2" name="Прямоугольник 1">
            <a:extLst>
              <a:ext uri="{FF2B5EF4-FFF2-40B4-BE49-F238E27FC236}">
                <a16:creationId xmlns:a16="http://schemas.microsoft.com/office/drawing/2014/main" id="{80FE31B1-6E97-4D49-E1D7-16A18CD94962}"/>
              </a:ext>
            </a:extLst>
          </p:cNvPr>
          <p:cNvSpPr/>
          <p:nvPr/>
        </p:nvSpPr>
        <p:spPr>
          <a:xfrm>
            <a:off x="404446" y="1829817"/>
            <a:ext cx="11383107" cy="965249"/>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Пул оқими. </a:t>
            </a:r>
            <a:r>
              <a:rPr lang="uz-Cyrl-UZ" sz="2000" dirty="0">
                <a:latin typeface="Times New Roman" panose="02020603050405020304" pitchFamily="18" charset="0"/>
                <a:cs typeface="Times New Roman" panose="02020603050405020304" pitchFamily="18" charset="0"/>
              </a:rPr>
              <a:t>Агар сизнинг компаниянгиз ўз бизнес операцияларидан етарлича соф даромадга эга бўлса, у ҳар қандай молиялаштиришга таянмасдан, ушбу даромаддан фойдаланган ҳолда янги лойиҳани молиялаштириши мумкин.</a:t>
            </a:r>
          </a:p>
        </p:txBody>
      </p:sp>
      <p:sp>
        <p:nvSpPr>
          <p:cNvPr id="5" name="Прямоугольник 4">
            <a:extLst>
              <a:ext uri="{FF2B5EF4-FFF2-40B4-BE49-F238E27FC236}">
                <a16:creationId xmlns:a16="http://schemas.microsoft.com/office/drawing/2014/main" id="{6B781E46-FE3E-6D94-909D-6173FA14D3FC}"/>
              </a:ext>
            </a:extLst>
          </p:cNvPr>
          <p:cNvSpPr/>
          <p:nvPr/>
        </p:nvSpPr>
        <p:spPr>
          <a:xfrm>
            <a:off x="404446" y="3141761"/>
            <a:ext cx="11383107" cy="132847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Тежамкорлик. </a:t>
            </a:r>
            <a:r>
              <a:rPr lang="uz-Cyrl-UZ" sz="2000" dirty="0">
                <a:latin typeface="Times New Roman" panose="02020603050405020304" pitchFamily="18" charset="0"/>
                <a:cs typeface="Times New Roman" panose="02020603050405020304" pitchFamily="18" charset="0"/>
              </a:rPr>
              <a:t>Сизнинг бизнесингиз пулни тежаш орқали ижобий пул оқимларидан ҳам фойдаланиши мумкин, сўнгра қўлда этарли маблағ бўлгандан кейин уни лойиҳани молиялаштириш учун ишлатиши мумкин. Ушбу ёндашувнинг салбий томони шундаки, етарли миқдорда нақд пулни тежаш учун йиллар керак бўлиши мумкин ва лойиҳа имконияти энди мавжуд бўлмаслиги мумкин.</a:t>
            </a:r>
          </a:p>
        </p:txBody>
      </p:sp>
      <p:sp>
        <p:nvSpPr>
          <p:cNvPr id="7" name="Прямоугольник 6">
            <a:extLst>
              <a:ext uri="{FF2B5EF4-FFF2-40B4-BE49-F238E27FC236}">
                <a16:creationId xmlns:a16="http://schemas.microsoft.com/office/drawing/2014/main" id="{7ED603D3-5E9E-BEB8-EE71-61315B582D41}"/>
              </a:ext>
            </a:extLst>
          </p:cNvPr>
          <p:cNvSpPr/>
          <p:nvPr/>
        </p:nvSpPr>
        <p:spPr>
          <a:xfrm>
            <a:off x="404446" y="4816934"/>
            <a:ext cx="8622323" cy="1601305"/>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Ҳамкорлик. </a:t>
            </a:r>
            <a:r>
              <a:rPr lang="uz-Cyrl-UZ" sz="2000" dirty="0">
                <a:latin typeface="Times New Roman" panose="02020603050405020304" pitchFamily="18" charset="0"/>
                <a:cs typeface="Times New Roman" panose="02020603050405020304" pitchFamily="18" charset="0"/>
              </a:rPr>
              <a:t>Лойиҳани бажариш учун зарур бўлган харажатлар ва мажбуриятларни баҳам кўрадиган бошқа корхоналар билан ҳамкорлик қилиш яна бир потенциал вариантдир. Бу лойиҳа самарадорлигини оширадиган вертикал ёки горизонтал интеграцияларни таклиф қилса, айниқса жозибадор бўлиши мумкин.</a:t>
            </a:r>
          </a:p>
        </p:txBody>
      </p:sp>
    </p:spTree>
    <p:extLst>
      <p:ext uri="{BB962C8B-B14F-4D97-AF65-F5344CB8AC3E}">
        <p14:creationId xmlns:p14="http://schemas.microsoft.com/office/powerpoint/2010/main" val="39347885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284285" y="246186"/>
            <a:ext cx="11623430" cy="1172306"/>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Акцияларни сотиш. </a:t>
            </a:r>
            <a:r>
              <a:rPr lang="uz-Cyrl-UZ" dirty="0">
                <a:latin typeface="Times New Roman" panose="02020603050405020304" pitchFamily="18" charset="0"/>
                <a:cs typeface="Times New Roman" panose="02020603050405020304" pitchFamily="18" charset="0"/>
              </a:rPr>
              <a:t>Сизнинг компаниянгиздаги капитални инвесторларга сотиш орқали капитал олишингиз мумкин. Эгалик улушлари кредит эмаслиги сабабли, улар сизни лойиҳани молиялаштириш бўйича жавобгарлик хавфига дучор қилмайди. Ушбу усул ташқи томонларга сизнинг компаниянгиз ишларида муҳим сўз беради, гарчи у йирик корхоналар учун эгалик ҳуқуқини камроқ даражада камайтиради.</a:t>
            </a:r>
          </a:p>
        </p:txBody>
      </p:sp>
      <p:sp>
        <p:nvSpPr>
          <p:cNvPr id="2" name="Прямоугольник 1">
            <a:extLst>
              <a:ext uri="{FF2B5EF4-FFF2-40B4-BE49-F238E27FC236}">
                <a16:creationId xmlns:a16="http://schemas.microsoft.com/office/drawing/2014/main" id="{80FE31B1-6E97-4D49-E1D7-16A18CD94962}"/>
              </a:ext>
            </a:extLst>
          </p:cNvPr>
          <p:cNvSpPr/>
          <p:nvPr/>
        </p:nvSpPr>
        <p:spPr>
          <a:xfrm>
            <a:off x="284286" y="1512684"/>
            <a:ext cx="11623429" cy="1429808"/>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Облигацияларни чиқариш. </a:t>
            </a:r>
            <a:r>
              <a:rPr lang="uz-Cyrl-UZ" dirty="0">
                <a:latin typeface="Times New Roman" panose="02020603050405020304" pitchFamily="18" charset="0"/>
                <a:cs typeface="Times New Roman" panose="02020603050405020304" pitchFamily="18" charset="0"/>
              </a:rPr>
              <a:t>Шунингдек, “қарзни молиялаштириш” деб аталадиган лойиҳа инвесторларга облигацияларни сотиш орқали молиялаштирилиши мумкин. Бу корпоратив облигациялар ёки давлат секторида муниципалитетлар томонидан чиқарилган облигациялар бўлиши мумкин. Ушбу ташкилотлар кредит рейтингини олади, бу инвесторларга қанча фоиз тўлаши кераклигини белгилайди ва инвестиция қанчалик хавфли деб қабул қилинишини ўлчовидир.</a:t>
            </a:r>
          </a:p>
        </p:txBody>
      </p:sp>
      <p:sp>
        <p:nvSpPr>
          <p:cNvPr id="7" name="Прямоугольник 6">
            <a:extLst>
              <a:ext uri="{FF2B5EF4-FFF2-40B4-BE49-F238E27FC236}">
                <a16:creationId xmlns:a16="http://schemas.microsoft.com/office/drawing/2014/main" id="{7ED603D3-5E9E-BEB8-EE71-61315B582D41}"/>
              </a:ext>
            </a:extLst>
          </p:cNvPr>
          <p:cNvSpPr/>
          <p:nvPr/>
        </p:nvSpPr>
        <p:spPr>
          <a:xfrm>
            <a:off x="284284" y="3036684"/>
            <a:ext cx="11623429" cy="117230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Коллектив молиялаштириш. </a:t>
            </a:r>
            <a:r>
              <a:rPr lang="uz-Cyrl-UZ" dirty="0">
                <a:latin typeface="Times New Roman" panose="02020603050405020304" pitchFamily="18" charset="0"/>
                <a:cs typeface="Times New Roman" panose="02020603050405020304" pitchFamily="18" charset="0"/>
              </a:rPr>
              <a:t>Кўп сонли кичик инвесторлардан молиялаштиришни излаш - бу оломонни молиялаштириш деб номланувчи ёндашув - баъзи ҳолларда лойиҳаларни молиялаштириш учун этарли маблағни таъминлаши мумкин, гарчи сиз капитал лойиҳалар учун зарур бўлган катта маблағларни шу тарзда қўлга киритишингиз даргумон.</a:t>
            </a:r>
          </a:p>
        </p:txBody>
      </p:sp>
      <p:sp>
        <p:nvSpPr>
          <p:cNvPr id="4" name="Прямоугольник 3">
            <a:extLst>
              <a:ext uri="{FF2B5EF4-FFF2-40B4-BE49-F238E27FC236}">
                <a16:creationId xmlns:a16="http://schemas.microsoft.com/office/drawing/2014/main" id="{172FBFAF-1FE9-F87A-A047-BAB3D0D4ABAD}"/>
              </a:ext>
            </a:extLst>
          </p:cNvPr>
          <p:cNvSpPr/>
          <p:nvPr/>
        </p:nvSpPr>
        <p:spPr>
          <a:xfrm>
            <a:off x="284285" y="4303183"/>
            <a:ext cx="8622323" cy="229771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Давлат-хусусий шериклик. </a:t>
            </a:r>
            <a:r>
              <a:rPr lang="uz-Cyrl-UZ" dirty="0">
                <a:latin typeface="Times New Roman" panose="02020603050405020304" pitchFamily="18" charset="0"/>
                <a:cs typeface="Times New Roman" panose="02020603050405020304" pitchFamily="18" charset="0"/>
              </a:rPr>
              <a:t>Хусусий ташкилотлар кўпинча давлат инфратузилмаси лойиҳалари каби кенг кўламли ишларни бажариш учун давлат ташкилотлари билан ҳамкорлик қиладилар. Хусусий корхона дастлабки инвестицияларнинг катта қисмини ёки барчасини таъминлайди ва қурилиш тугагандан сўнг инвестицияларни ишлатиш орқали уни қайтариб беради. Бу, албатта, давлат ташкилотлари лойиҳаларни молиялаштиришга ёрдам беришнинг ягона усули эмас - солиқ ташаббуслари ва федерал, штат ва маҳаллий грантлар компаниялар давлат молиясини олиш учун кашф қилишлари мумкин бўлган бир нечта қўшимча йўллардир.</a:t>
            </a:r>
          </a:p>
        </p:txBody>
      </p:sp>
    </p:spTree>
    <p:extLst>
      <p:ext uri="{BB962C8B-B14F-4D97-AF65-F5344CB8AC3E}">
        <p14:creationId xmlns:p14="http://schemas.microsoft.com/office/powerpoint/2010/main" val="14941761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8D2A677-7BBF-30F2-9E73-1CA86EEF9BF0}"/>
              </a:ext>
            </a:extLst>
          </p:cNvPr>
          <p:cNvSpPr txBox="1"/>
          <p:nvPr/>
        </p:nvSpPr>
        <p:spPr>
          <a:xfrm>
            <a:off x="504092" y="1139878"/>
            <a:ext cx="11183816" cy="3108543"/>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Лойиҳани молиялаштириш </a:t>
            </a:r>
            <a:r>
              <a:rPr lang="en-US" sz="2800" b="1" dirty="0">
                <a:latin typeface="Times New Roman" panose="02020603050405020304" pitchFamily="18" charset="0"/>
                <a:cs typeface="Times New Roman" panose="02020603050405020304" pitchFamily="18" charset="0"/>
              </a:rPr>
              <a:t>[5]</a:t>
            </a:r>
            <a:r>
              <a:rPr lang="uz-Cyrl-UZ" sz="2800" b="1"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 бу чекланган рекурс ёки ресурссиз пул тизими орқали йирик лойиҳалар учун узоқ муддатли қарз маблағларини жалб қилиш стратегиясидир. У фойдали тузилмани ишлаб чиқишга ва рискларни бошқа томонларга йўналтириш орқали акциядорларнинг рискларини чегаралашга ёрдам беради. Бундан ташқари, лойиҳани молиялаштириш унинг бошқаруви, моделлаштириш тузилиши ва маъносининг қисқача тавсифини ўз ичига олади.</a:t>
            </a:r>
          </a:p>
        </p:txBody>
      </p:sp>
    </p:spTree>
    <p:extLst>
      <p:ext uri="{BB962C8B-B14F-4D97-AF65-F5344CB8AC3E}">
        <p14:creationId xmlns:p14="http://schemas.microsoft.com/office/powerpoint/2010/main" val="16906178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961F26B-2435-C840-A702-A98DFD91C373}"/>
              </a:ext>
            </a:extLst>
          </p:cNvPr>
          <p:cNvSpPr txBox="1"/>
          <p:nvPr/>
        </p:nvSpPr>
        <p:spPr>
          <a:xfrm>
            <a:off x="3411415" y="281696"/>
            <a:ext cx="8382000" cy="156966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Лойиҳани молиялаштириш маъноси кредиторнинг қарз мажбуриятларини ва инвестор даромадларини таклиф қилиш учун лойиҳа томонидан ишлаб чиқарилган капиталдан фойдаланадиган молиялаштириш ёндашувини англатади.</a:t>
            </a:r>
          </a:p>
        </p:txBody>
      </p:sp>
      <p:sp>
        <p:nvSpPr>
          <p:cNvPr id="5" name="TextBox 4">
            <a:extLst>
              <a:ext uri="{FF2B5EF4-FFF2-40B4-BE49-F238E27FC236}">
                <a16:creationId xmlns:a16="http://schemas.microsoft.com/office/drawing/2014/main" id="{E95A3559-BE4E-C9B7-3E33-1F308EF6B2A8}"/>
              </a:ext>
            </a:extLst>
          </p:cNvPr>
          <p:cNvSpPr txBox="1"/>
          <p:nvPr/>
        </p:nvSpPr>
        <p:spPr>
          <a:xfrm>
            <a:off x="363414" y="4815290"/>
            <a:ext cx="7842740" cy="156966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Одатда, у инфратузилма, нефт қазиб олиш ва энергия ишлаб чиқаришни ўз ичига олган прогноз қилинадиган бозор ва кам техник хавфларга эга бўлган соҳаларда қўлланилади.</a:t>
            </a:r>
          </a:p>
        </p:txBody>
      </p:sp>
      <p:sp>
        <p:nvSpPr>
          <p:cNvPr id="7" name="TextBox 6">
            <a:extLst>
              <a:ext uri="{FF2B5EF4-FFF2-40B4-BE49-F238E27FC236}">
                <a16:creationId xmlns:a16="http://schemas.microsoft.com/office/drawing/2014/main" id="{294E606A-D612-BFC2-C823-F9CBFCFDC454}"/>
              </a:ext>
            </a:extLst>
          </p:cNvPr>
          <p:cNvSpPr txBox="1"/>
          <p:nvPr/>
        </p:nvSpPr>
        <p:spPr>
          <a:xfrm>
            <a:off x="3411415" y="3678483"/>
            <a:ext cx="8382000" cy="830997"/>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У учта муҳим манбага эга, яъни қарз, ўз капитали ва кредит. Эътибор беринг, бу лойиҳанинг тузилишига боғлиқ.</a:t>
            </a:r>
          </a:p>
        </p:txBody>
      </p:sp>
      <p:sp>
        <p:nvSpPr>
          <p:cNvPr id="9" name="TextBox 8">
            <a:extLst>
              <a:ext uri="{FF2B5EF4-FFF2-40B4-BE49-F238E27FC236}">
                <a16:creationId xmlns:a16="http://schemas.microsoft.com/office/drawing/2014/main" id="{68138271-EB3C-AF08-F0D0-99729F7D3E7F}"/>
              </a:ext>
            </a:extLst>
          </p:cNvPr>
          <p:cNvSpPr txBox="1"/>
          <p:nvPr/>
        </p:nvSpPr>
        <p:spPr>
          <a:xfrm>
            <a:off x="363414" y="2172344"/>
            <a:ext cx="7842740" cy="1200329"/>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Лойиҳани молиялаш ҳомийларининг тўрт тури мавжуд: саноат ҳомийлари, давлат ҳомийлари, пудратчи ҳомийлар ва молиявий ҳомийлар.</a:t>
            </a:r>
          </a:p>
        </p:txBody>
      </p:sp>
    </p:spTree>
    <p:extLst>
      <p:ext uri="{BB962C8B-B14F-4D97-AF65-F5344CB8AC3E}">
        <p14:creationId xmlns:p14="http://schemas.microsoft.com/office/powerpoint/2010/main" val="28545541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633046" y="480645"/>
            <a:ext cx="10902462" cy="973016"/>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ЛОЙИҲАВИЙ МОЛИЯЛАШТИРИШНИНГ ЗАРУРЛИГИ ҚУЙИДАГИ ОМИЛЛАР БИЛАН БЕЛГИЛАНАДИ:</a:t>
            </a:r>
          </a:p>
        </p:txBody>
      </p:sp>
      <p:sp>
        <p:nvSpPr>
          <p:cNvPr id="5" name="Прямоугольник 4">
            <a:extLst>
              <a:ext uri="{FF2B5EF4-FFF2-40B4-BE49-F238E27FC236}">
                <a16:creationId xmlns:a16="http://schemas.microsoft.com/office/drawing/2014/main" id="{01F6A84A-CCA9-455A-99C2-10815A5C9872}"/>
              </a:ext>
            </a:extLst>
          </p:cNvPr>
          <p:cNvSpPr/>
          <p:nvPr/>
        </p:nvSpPr>
        <p:spPr>
          <a:xfrm>
            <a:off x="1289535" y="1628402"/>
            <a:ext cx="9589477" cy="792668"/>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1. Иқтисодиётнинг реал сектори корхоналарини техник ва технологик жиҳатдан қайта қуроллантириш</a:t>
            </a:r>
          </a:p>
        </p:txBody>
      </p:sp>
      <p:sp>
        <p:nvSpPr>
          <p:cNvPr id="2" name="Прямоугольник 1">
            <a:extLst>
              <a:ext uri="{FF2B5EF4-FFF2-40B4-BE49-F238E27FC236}">
                <a16:creationId xmlns:a16="http://schemas.microsoft.com/office/drawing/2014/main" id="{060545A5-C6A0-9649-6358-C3AE5D143041}"/>
              </a:ext>
            </a:extLst>
          </p:cNvPr>
          <p:cNvSpPr/>
          <p:nvPr/>
        </p:nvSpPr>
        <p:spPr>
          <a:xfrm>
            <a:off x="1289535" y="2595811"/>
            <a:ext cx="9589477" cy="792668"/>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2. Мамлакатнинг экспорт салоҳиятини ошириш</a:t>
            </a:r>
          </a:p>
        </p:txBody>
      </p:sp>
      <p:sp>
        <p:nvSpPr>
          <p:cNvPr id="11" name="Прямоугольник 10">
            <a:extLst>
              <a:ext uri="{FF2B5EF4-FFF2-40B4-BE49-F238E27FC236}">
                <a16:creationId xmlns:a16="http://schemas.microsoft.com/office/drawing/2014/main" id="{7E3D69D7-01A6-17C9-EC45-BED61440F65E}"/>
              </a:ext>
            </a:extLst>
          </p:cNvPr>
          <p:cNvSpPr/>
          <p:nvPr/>
        </p:nvSpPr>
        <p:spPr>
          <a:xfrm>
            <a:off x="1289535" y="3557953"/>
            <a:ext cx="9589477" cy="792668"/>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3. Тадбиркорлик фаолиятини бошлаш учун молиявий ресурслар олиш </a:t>
            </a:r>
          </a:p>
        </p:txBody>
      </p:sp>
      <p:sp>
        <p:nvSpPr>
          <p:cNvPr id="12" name="Прямоугольник 11">
            <a:extLst>
              <a:ext uri="{FF2B5EF4-FFF2-40B4-BE49-F238E27FC236}">
                <a16:creationId xmlns:a16="http://schemas.microsoft.com/office/drawing/2014/main" id="{F6521924-2AED-6ABE-F9D7-94B703138E5A}"/>
              </a:ext>
            </a:extLst>
          </p:cNvPr>
          <p:cNvSpPr/>
          <p:nvPr/>
        </p:nvSpPr>
        <p:spPr>
          <a:xfrm>
            <a:off x="1289535" y="4520095"/>
            <a:ext cx="7561389" cy="792668"/>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4. Тадбиркорлик субъектлари фаолиятини кенгайтириш</a:t>
            </a:r>
          </a:p>
        </p:txBody>
      </p:sp>
      <p:sp>
        <p:nvSpPr>
          <p:cNvPr id="13" name="Прямоугольник 12">
            <a:extLst>
              <a:ext uri="{FF2B5EF4-FFF2-40B4-BE49-F238E27FC236}">
                <a16:creationId xmlns:a16="http://schemas.microsoft.com/office/drawing/2014/main" id="{E85B00BE-7083-7BEA-F7EB-88348C770F20}"/>
              </a:ext>
            </a:extLst>
          </p:cNvPr>
          <p:cNvSpPr/>
          <p:nvPr/>
        </p:nvSpPr>
        <p:spPr>
          <a:xfrm>
            <a:off x="1289535" y="5482237"/>
            <a:ext cx="7561389" cy="792668"/>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5. Глобал ижтимоий муаммоларни ҳал қилиш</a:t>
            </a:r>
          </a:p>
        </p:txBody>
      </p:sp>
    </p:spTree>
    <p:extLst>
      <p:ext uri="{BB962C8B-B14F-4D97-AF65-F5344CB8AC3E}">
        <p14:creationId xmlns:p14="http://schemas.microsoft.com/office/powerpoint/2010/main" val="27771184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633046" y="480645"/>
            <a:ext cx="10902462" cy="973016"/>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ЛОЙИҲАВИЙ МОЛИЯЛАШТИРИШ АНИҚ БЕЛГИЛАРИГА КЎРА ТУРЛАРГА БЎЛИНАДИ:</a:t>
            </a:r>
          </a:p>
        </p:txBody>
      </p:sp>
      <p:sp>
        <p:nvSpPr>
          <p:cNvPr id="5" name="Прямоугольник 4">
            <a:extLst>
              <a:ext uri="{FF2B5EF4-FFF2-40B4-BE49-F238E27FC236}">
                <a16:creationId xmlns:a16="http://schemas.microsoft.com/office/drawing/2014/main" id="{01F6A84A-CCA9-455A-99C2-10815A5C9872}"/>
              </a:ext>
            </a:extLst>
          </p:cNvPr>
          <p:cNvSpPr/>
          <p:nvPr/>
        </p:nvSpPr>
        <p:spPr>
          <a:xfrm>
            <a:off x="633047" y="1628402"/>
            <a:ext cx="10199076" cy="903442"/>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1. Кредитор томонидан лойиҳа рискларини қабул қилиш даражасига кўра</a:t>
            </a:r>
          </a:p>
        </p:txBody>
      </p:sp>
      <p:sp>
        <p:nvSpPr>
          <p:cNvPr id="2" name="Прямоугольник 1">
            <a:extLst>
              <a:ext uri="{FF2B5EF4-FFF2-40B4-BE49-F238E27FC236}">
                <a16:creationId xmlns:a16="http://schemas.microsoft.com/office/drawing/2014/main" id="{060545A5-C6A0-9649-6358-C3AE5D143041}"/>
              </a:ext>
            </a:extLst>
          </p:cNvPr>
          <p:cNvSpPr/>
          <p:nvPr/>
        </p:nvSpPr>
        <p:spPr>
          <a:xfrm>
            <a:off x="633048" y="2701318"/>
            <a:ext cx="9366738" cy="792668"/>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2. Мулк шаклига кўра</a:t>
            </a:r>
          </a:p>
        </p:txBody>
      </p:sp>
      <p:sp>
        <p:nvSpPr>
          <p:cNvPr id="11" name="Прямоугольник 10">
            <a:extLst>
              <a:ext uri="{FF2B5EF4-FFF2-40B4-BE49-F238E27FC236}">
                <a16:creationId xmlns:a16="http://schemas.microsoft.com/office/drawing/2014/main" id="{7E3D69D7-01A6-17C9-EC45-BED61440F65E}"/>
              </a:ext>
            </a:extLst>
          </p:cNvPr>
          <p:cNvSpPr/>
          <p:nvPr/>
        </p:nvSpPr>
        <p:spPr>
          <a:xfrm>
            <a:off x="633047" y="3663460"/>
            <a:ext cx="8487507" cy="792668"/>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3. Ташкил қилиш схемаларига кўра</a:t>
            </a:r>
          </a:p>
        </p:txBody>
      </p:sp>
      <p:sp>
        <p:nvSpPr>
          <p:cNvPr id="12" name="Прямоугольник 11">
            <a:extLst>
              <a:ext uri="{FF2B5EF4-FFF2-40B4-BE49-F238E27FC236}">
                <a16:creationId xmlns:a16="http://schemas.microsoft.com/office/drawing/2014/main" id="{F6521924-2AED-6ABE-F9D7-94B703138E5A}"/>
              </a:ext>
            </a:extLst>
          </p:cNvPr>
          <p:cNvSpPr/>
          <p:nvPr/>
        </p:nvSpPr>
        <p:spPr>
          <a:xfrm>
            <a:off x="633046" y="4625602"/>
            <a:ext cx="7561389" cy="792668"/>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4. Тармоқ хусусиятига кўра</a:t>
            </a:r>
          </a:p>
        </p:txBody>
      </p:sp>
    </p:spTree>
    <p:extLst>
      <p:ext uri="{BB962C8B-B14F-4D97-AF65-F5344CB8AC3E}">
        <p14:creationId xmlns:p14="http://schemas.microsoft.com/office/powerpoint/2010/main" val="15263729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633046" y="293078"/>
            <a:ext cx="10902462" cy="79717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1. КРЕДИТОР ТОМОНИДАН ЛОЙИҲА РИСКЛАРИНИ ҚАБУЛ ҚИЛИШ ДАРАЖАСИГА КЎРА:</a:t>
            </a:r>
          </a:p>
        </p:txBody>
      </p:sp>
      <p:sp>
        <p:nvSpPr>
          <p:cNvPr id="5" name="Прямоугольник 4">
            <a:extLst>
              <a:ext uri="{FF2B5EF4-FFF2-40B4-BE49-F238E27FC236}">
                <a16:creationId xmlns:a16="http://schemas.microsoft.com/office/drawing/2014/main" id="{01F6A84A-CCA9-455A-99C2-10815A5C9872}"/>
              </a:ext>
            </a:extLst>
          </p:cNvPr>
          <p:cNvSpPr/>
          <p:nvPr/>
        </p:nvSpPr>
        <p:spPr>
          <a:xfrm>
            <a:off x="644769" y="1288432"/>
            <a:ext cx="10902461" cy="2322276"/>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Қарз олувчига регресс ҳуқуқисиз лойиҳавий молиялаштириш. </a:t>
            </a:r>
          </a:p>
          <a:p>
            <a:pPr algn="ctr"/>
            <a:r>
              <a:rPr lang="uz-Cyrl-UZ" sz="2400" dirty="0">
                <a:latin typeface="Times New Roman" panose="02020603050405020304" pitchFamily="18" charset="0"/>
                <a:cs typeface="Times New Roman" panose="02020603050405020304" pitchFamily="18" charset="0"/>
              </a:rPr>
              <a:t>Қарз олувчига регресс ҳуқуқисиз лойиҳавий молиялаштириш лойиҳа рискларини тўлиқ кредитор зиммасида бўлишини кўзда тутади. </a:t>
            </a:r>
          </a:p>
          <a:p>
            <a:pPr algn="ctr"/>
            <a:r>
              <a:rPr lang="uz-Cyrl-UZ" sz="2400" dirty="0">
                <a:latin typeface="Times New Roman" panose="02020603050405020304" pitchFamily="18" charset="0"/>
                <a:cs typeface="Times New Roman" panose="02020603050405020304" pitchFamily="18" charset="0"/>
              </a:rPr>
              <a:t>Лойиҳавий молиялаштиришнинг ушбу туридан фойдаланиш лойиҳанинг барча иштирокчилари билан рисклар бўйича мажбуриятлар аниқ белгилаб олинганда фойдаланилади.</a:t>
            </a:r>
          </a:p>
        </p:txBody>
      </p:sp>
      <p:sp>
        <p:nvSpPr>
          <p:cNvPr id="2" name="Прямоугольник 1">
            <a:extLst>
              <a:ext uri="{FF2B5EF4-FFF2-40B4-BE49-F238E27FC236}">
                <a16:creationId xmlns:a16="http://schemas.microsoft.com/office/drawing/2014/main" id="{060545A5-C6A0-9649-6358-C3AE5D143041}"/>
              </a:ext>
            </a:extLst>
          </p:cNvPr>
          <p:cNvSpPr/>
          <p:nvPr/>
        </p:nvSpPr>
        <p:spPr>
          <a:xfrm>
            <a:off x="633046" y="3808893"/>
            <a:ext cx="8510954" cy="275603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Қарз олувчига регресс ҳуқуқи билан лойиҳавий молиялаштириш.</a:t>
            </a:r>
            <a:r>
              <a:rPr lang="uz-Cyrl-UZ" sz="2400" dirty="0">
                <a:latin typeface="Times New Roman" panose="02020603050405020304" pitchFamily="18" charset="0"/>
                <a:cs typeface="Times New Roman" panose="02020603050405020304" pitchFamily="18" charset="0"/>
              </a:rPr>
              <a:t> </a:t>
            </a:r>
          </a:p>
          <a:p>
            <a:pPr algn="ctr"/>
            <a:r>
              <a:rPr lang="uz-Cyrl-UZ" sz="2400" dirty="0">
                <a:latin typeface="Times New Roman" panose="02020603050405020304" pitchFamily="18" charset="0"/>
                <a:cs typeface="Times New Roman" panose="02020603050405020304" pitchFamily="18" charset="0"/>
              </a:rPr>
              <a:t>Қарз олувчига регресс ҳуқуқи билан лойиҳавий молиялаштиришда қарз олувчи берилган қарз маблағларини қайтариш жавобгарлигини тўлиқ ўз зиммасига олади.</a:t>
            </a:r>
          </a:p>
          <a:p>
            <a:pPr algn="ctr"/>
            <a:r>
              <a:rPr lang="uz-Cyrl-UZ" sz="2400" dirty="0">
                <a:latin typeface="Times New Roman" panose="02020603050405020304" pitchFamily="18" charset="0"/>
                <a:cs typeface="Times New Roman" panose="02020603050405020304" pitchFamily="18" charset="0"/>
              </a:rPr>
              <a:t>Бу эса, лойиҳанинг барча иштирокчилари ўртасида рискларни тўғри тақсимлаш заруриятини юзага келтиради.  </a:t>
            </a:r>
          </a:p>
        </p:txBody>
      </p:sp>
    </p:spTree>
    <p:extLst>
      <p:ext uri="{BB962C8B-B14F-4D97-AF65-F5344CB8AC3E}">
        <p14:creationId xmlns:p14="http://schemas.microsoft.com/office/powerpoint/2010/main" val="4690109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633046" y="996457"/>
            <a:ext cx="10902462" cy="973016"/>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2. МУЛК ШАКЛИГА КЎРА ЛОЙИҲАВИЙ МОЛИЯЛАШТИРИШНИНГ ҚУЙИДАГИ ТУРЛАРИ БОР:</a:t>
            </a:r>
          </a:p>
        </p:txBody>
      </p:sp>
      <p:sp>
        <p:nvSpPr>
          <p:cNvPr id="5" name="Прямоугольник 4">
            <a:extLst>
              <a:ext uri="{FF2B5EF4-FFF2-40B4-BE49-F238E27FC236}">
                <a16:creationId xmlns:a16="http://schemas.microsoft.com/office/drawing/2014/main" id="{01F6A84A-CCA9-455A-99C2-10815A5C9872}"/>
              </a:ext>
            </a:extLst>
          </p:cNvPr>
          <p:cNvSpPr/>
          <p:nvPr/>
        </p:nvSpPr>
        <p:spPr>
          <a:xfrm>
            <a:off x="3065585" y="2178280"/>
            <a:ext cx="6060830" cy="792668"/>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1. Давлат лойиҳалари</a:t>
            </a:r>
          </a:p>
        </p:txBody>
      </p:sp>
      <p:sp>
        <p:nvSpPr>
          <p:cNvPr id="2" name="Прямоугольник 1">
            <a:extLst>
              <a:ext uri="{FF2B5EF4-FFF2-40B4-BE49-F238E27FC236}">
                <a16:creationId xmlns:a16="http://schemas.microsoft.com/office/drawing/2014/main" id="{060545A5-C6A0-9649-6358-C3AE5D143041}"/>
              </a:ext>
            </a:extLst>
          </p:cNvPr>
          <p:cNvSpPr/>
          <p:nvPr/>
        </p:nvSpPr>
        <p:spPr>
          <a:xfrm>
            <a:off x="3065585" y="3177798"/>
            <a:ext cx="6060830" cy="792668"/>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2. Хусусий лойиҳалар</a:t>
            </a:r>
          </a:p>
        </p:txBody>
      </p:sp>
      <p:sp>
        <p:nvSpPr>
          <p:cNvPr id="11" name="Прямоугольник 10">
            <a:extLst>
              <a:ext uri="{FF2B5EF4-FFF2-40B4-BE49-F238E27FC236}">
                <a16:creationId xmlns:a16="http://schemas.microsoft.com/office/drawing/2014/main" id="{7E3D69D7-01A6-17C9-EC45-BED61440F65E}"/>
              </a:ext>
            </a:extLst>
          </p:cNvPr>
          <p:cNvSpPr/>
          <p:nvPr/>
        </p:nvSpPr>
        <p:spPr>
          <a:xfrm>
            <a:off x="3065585" y="4177316"/>
            <a:ext cx="6060830" cy="792668"/>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3. Давлат-хусусий шерикчилик</a:t>
            </a:r>
          </a:p>
        </p:txBody>
      </p:sp>
    </p:spTree>
    <p:extLst>
      <p:ext uri="{BB962C8B-B14F-4D97-AF65-F5344CB8AC3E}">
        <p14:creationId xmlns:p14="http://schemas.microsoft.com/office/powerpoint/2010/main" val="37234980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633046" y="1230917"/>
            <a:ext cx="10902462" cy="973016"/>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3. ТАШКИЛ ҚИЛИШ СХЕМАЛАРИГА КЎРА:</a:t>
            </a:r>
          </a:p>
        </p:txBody>
      </p:sp>
      <p:sp>
        <p:nvSpPr>
          <p:cNvPr id="5" name="Прямоугольник 4">
            <a:extLst>
              <a:ext uri="{FF2B5EF4-FFF2-40B4-BE49-F238E27FC236}">
                <a16:creationId xmlns:a16="http://schemas.microsoft.com/office/drawing/2014/main" id="{01F6A84A-CCA9-455A-99C2-10815A5C9872}"/>
              </a:ext>
            </a:extLst>
          </p:cNvPr>
          <p:cNvSpPr/>
          <p:nvPr/>
        </p:nvSpPr>
        <p:spPr>
          <a:xfrm>
            <a:off x="633046" y="2411760"/>
            <a:ext cx="5169876" cy="1714761"/>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1. Қўшма молиялаштиришга асосланган лойиҳавий молиялаштириш</a:t>
            </a:r>
          </a:p>
        </p:txBody>
      </p:sp>
      <p:sp>
        <p:nvSpPr>
          <p:cNvPr id="2" name="Прямоугольник 1">
            <a:extLst>
              <a:ext uri="{FF2B5EF4-FFF2-40B4-BE49-F238E27FC236}">
                <a16:creationId xmlns:a16="http://schemas.microsoft.com/office/drawing/2014/main" id="{060545A5-C6A0-9649-6358-C3AE5D143041}"/>
              </a:ext>
            </a:extLst>
          </p:cNvPr>
          <p:cNvSpPr/>
          <p:nvPr/>
        </p:nvSpPr>
        <p:spPr>
          <a:xfrm>
            <a:off x="6365631" y="2411761"/>
            <a:ext cx="5169877" cy="171476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2.  Давомли молиялаштиришга асосланган лойиҳавий молиялаштириш</a:t>
            </a:r>
          </a:p>
        </p:txBody>
      </p:sp>
    </p:spTree>
    <p:extLst>
      <p:ext uri="{BB962C8B-B14F-4D97-AF65-F5344CB8AC3E}">
        <p14:creationId xmlns:p14="http://schemas.microsoft.com/office/powerpoint/2010/main" val="18014301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644769" y="621317"/>
            <a:ext cx="10902462" cy="765193"/>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4. ТАРМОҚ ХУСУСИЯТИГА КЎРА: </a:t>
            </a:r>
          </a:p>
        </p:txBody>
      </p:sp>
      <p:sp>
        <p:nvSpPr>
          <p:cNvPr id="5" name="Прямоугольник 4">
            <a:extLst>
              <a:ext uri="{FF2B5EF4-FFF2-40B4-BE49-F238E27FC236}">
                <a16:creationId xmlns:a16="http://schemas.microsoft.com/office/drawing/2014/main" id="{01F6A84A-CCA9-455A-99C2-10815A5C9872}"/>
              </a:ext>
            </a:extLst>
          </p:cNvPr>
          <p:cNvSpPr/>
          <p:nvPr/>
        </p:nvSpPr>
        <p:spPr>
          <a:xfrm>
            <a:off x="644769" y="1567698"/>
            <a:ext cx="5169876" cy="765193"/>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Энергетика</a:t>
            </a:r>
          </a:p>
        </p:txBody>
      </p:sp>
      <p:sp>
        <p:nvSpPr>
          <p:cNvPr id="2" name="Прямоугольник 1">
            <a:extLst>
              <a:ext uri="{FF2B5EF4-FFF2-40B4-BE49-F238E27FC236}">
                <a16:creationId xmlns:a16="http://schemas.microsoft.com/office/drawing/2014/main" id="{060545A5-C6A0-9649-6358-C3AE5D143041}"/>
              </a:ext>
            </a:extLst>
          </p:cNvPr>
          <p:cNvSpPr/>
          <p:nvPr/>
        </p:nvSpPr>
        <p:spPr>
          <a:xfrm>
            <a:off x="6377354" y="1567699"/>
            <a:ext cx="5169877" cy="765193"/>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Транспорт</a:t>
            </a:r>
          </a:p>
        </p:txBody>
      </p:sp>
      <p:sp>
        <p:nvSpPr>
          <p:cNvPr id="4" name="Прямоугольник 3">
            <a:extLst>
              <a:ext uri="{FF2B5EF4-FFF2-40B4-BE49-F238E27FC236}">
                <a16:creationId xmlns:a16="http://schemas.microsoft.com/office/drawing/2014/main" id="{097760D0-AD40-C731-01E5-0ECA915418C3}"/>
              </a:ext>
            </a:extLst>
          </p:cNvPr>
          <p:cNvSpPr/>
          <p:nvPr/>
        </p:nvSpPr>
        <p:spPr>
          <a:xfrm>
            <a:off x="644769" y="2540718"/>
            <a:ext cx="5169876" cy="765193"/>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Нефть ва гал қазиб чиқариш</a:t>
            </a:r>
          </a:p>
        </p:txBody>
      </p:sp>
      <p:sp>
        <p:nvSpPr>
          <p:cNvPr id="6" name="Прямоугольник 5">
            <a:extLst>
              <a:ext uri="{FF2B5EF4-FFF2-40B4-BE49-F238E27FC236}">
                <a16:creationId xmlns:a16="http://schemas.microsoft.com/office/drawing/2014/main" id="{A769E230-F637-81B4-7BBF-F092614BCC83}"/>
              </a:ext>
            </a:extLst>
          </p:cNvPr>
          <p:cNvSpPr/>
          <p:nvPr/>
        </p:nvSpPr>
        <p:spPr>
          <a:xfrm>
            <a:off x="6377354" y="2540719"/>
            <a:ext cx="5169877" cy="765193"/>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Қурилиш</a:t>
            </a:r>
          </a:p>
        </p:txBody>
      </p:sp>
      <p:sp>
        <p:nvSpPr>
          <p:cNvPr id="7" name="Прямоугольник 6">
            <a:extLst>
              <a:ext uri="{FF2B5EF4-FFF2-40B4-BE49-F238E27FC236}">
                <a16:creationId xmlns:a16="http://schemas.microsoft.com/office/drawing/2014/main" id="{1B0BA09B-108D-BE0F-B3F4-3039BDD4B088}"/>
              </a:ext>
            </a:extLst>
          </p:cNvPr>
          <p:cNvSpPr/>
          <p:nvPr/>
        </p:nvSpPr>
        <p:spPr>
          <a:xfrm>
            <a:off x="644769" y="3513738"/>
            <a:ext cx="5169876" cy="765193"/>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Машинасозлик</a:t>
            </a:r>
          </a:p>
        </p:txBody>
      </p:sp>
      <p:sp>
        <p:nvSpPr>
          <p:cNvPr id="8" name="Прямоугольник 7">
            <a:extLst>
              <a:ext uri="{FF2B5EF4-FFF2-40B4-BE49-F238E27FC236}">
                <a16:creationId xmlns:a16="http://schemas.microsoft.com/office/drawing/2014/main" id="{6727294F-D204-E8D0-10FE-9E3213979B77}"/>
              </a:ext>
            </a:extLst>
          </p:cNvPr>
          <p:cNvSpPr/>
          <p:nvPr/>
        </p:nvSpPr>
        <p:spPr>
          <a:xfrm>
            <a:off x="6377354" y="3513739"/>
            <a:ext cx="5169877" cy="765193"/>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Сув таъминоти ва канализация</a:t>
            </a:r>
          </a:p>
        </p:txBody>
      </p:sp>
      <p:sp>
        <p:nvSpPr>
          <p:cNvPr id="9" name="Прямоугольник 8">
            <a:extLst>
              <a:ext uri="{FF2B5EF4-FFF2-40B4-BE49-F238E27FC236}">
                <a16:creationId xmlns:a16="http://schemas.microsoft.com/office/drawing/2014/main" id="{11C7C310-76F1-F4E3-360D-29EDB5D32670}"/>
              </a:ext>
            </a:extLst>
          </p:cNvPr>
          <p:cNvSpPr/>
          <p:nvPr/>
        </p:nvSpPr>
        <p:spPr>
          <a:xfrm>
            <a:off x="644769" y="4486767"/>
            <a:ext cx="5169876" cy="917571"/>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Хом-ашёни иккиламчи қайта ишлаш</a:t>
            </a:r>
          </a:p>
        </p:txBody>
      </p:sp>
      <p:sp>
        <p:nvSpPr>
          <p:cNvPr id="10" name="Прямоугольник 9">
            <a:extLst>
              <a:ext uri="{FF2B5EF4-FFF2-40B4-BE49-F238E27FC236}">
                <a16:creationId xmlns:a16="http://schemas.microsoft.com/office/drawing/2014/main" id="{D213AE81-305D-8C08-A3DE-9B928A9E3A31}"/>
              </a:ext>
            </a:extLst>
          </p:cNvPr>
          <p:cNvSpPr/>
          <p:nvPr/>
        </p:nvSpPr>
        <p:spPr>
          <a:xfrm>
            <a:off x="644769" y="5612174"/>
            <a:ext cx="5169876" cy="765193"/>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Қишлоқ, сув ва ўрмон хўжалиги</a:t>
            </a:r>
          </a:p>
        </p:txBody>
      </p:sp>
    </p:spTree>
    <p:extLst>
      <p:ext uri="{BB962C8B-B14F-4D97-AF65-F5344CB8AC3E}">
        <p14:creationId xmlns:p14="http://schemas.microsoft.com/office/powerpoint/2010/main" val="20423187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8D64B217-3998-84C3-54E8-AD68B7973F27}"/>
              </a:ext>
            </a:extLst>
          </p:cNvPr>
          <p:cNvSpPr/>
          <p:nvPr/>
        </p:nvSpPr>
        <p:spPr>
          <a:xfrm>
            <a:off x="890954" y="926123"/>
            <a:ext cx="10245969" cy="844059"/>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800" b="1" dirty="0">
                <a:solidFill>
                  <a:srgbClr val="C00000"/>
                </a:solidFill>
                <a:latin typeface="Times New Roman" panose="02020603050405020304" pitchFamily="18" charset="0"/>
                <a:cs typeface="Times New Roman" panose="02020603050405020304" pitchFamily="18" charset="0"/>
              </a:rPr>
              <a:t>ЛОЙИҲАВИЙ МОЛИЯЛАШТИРИШНИНГ МОДЕЛЛАРИ</a:t>
            </a:r>
            <a:endParaRPr lang="ru-RU" sz="2800" dirty="0">
              <a:solidFill>
                <a:srgbClr val="C00000"/>
              </a:solidFill>
              <a:latin typeface="Times New Roman" panose="02020603050405020304" pitchFamily="18" charset="0"/>
              <a:cs typeface="Times New Roman" panose="02020603050405020304" pitchFamily="18" charset="0"/>
            </a:endParaRPr>
          </a:p>
        </p:txBody>
      </p:sp>
      <p:sp>
        <p:nvSpPr>
          <p:cNvPr id="5" name="Стрелка: вниз 4">
            <a:extLst>
              <a:ext uri="{FF2B5EF4-FFF2-40B4-BE49-F238E27FC236}">
                <a16:creationId xmlns:a16="http://schemas.microsoft.com/office/drawing/2014/main" id="{BADF46F1-8506-F747-5A16-8BBBD1C6AEFF}"/>
              </a:ext>
            </a:extLst>
          </p:cNvPr>
          <p:cNvSpPr/>
          <p:nvPr/>
        </p:nvSpPr>
        <p:spPr>
          <a:xfrm>
            <a:off x="1664677" y="1852244"/>
            <a:ext cx="1055077" cy="304800"/>
          </a:xfrm>
          <a:prstGeom prst="down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ru-RU"/>
          </a:p>
        </p:txBody>
      </p:sp>
      <p:sp>
        <p:nvSpPr>
          <p:cNvPr id="6" name="Прямоугольник: скругленные углы 5">
            <a:extLst>
              <a:ext uri="{FF2B5EF4-FFF2-40B4-BE49-F238E27FC236}">
                <a16:creationId xmlns:a16="http://schemas.microsoft.com/office/drawing/2014/main" id="{92E391A9-2135-84FE-A4BF-91E676877EAB}"/>
              </a:ext>
            </a:extLst>
          </p:cNvPr>
          <p:cNvSpPr/>
          <p:nvPr/>
        </p:nvSpPr>
        <p:spPr>
          <a:xfrm>
            <a:off x="451338" y="2239106"/>
            <a:ext cx="3481753" cy="1969476"/>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Молиялаштиришни жалб қилиш моделлари</a:t>
            </a:r>
          </a:p>
        </p:txBody>
      </p:sp>
      <p:sp>
        <p:nvSpPr>
          <p:cNvPr id="11" name="Стрелка: вниз 10">
            <a:extLst>
              <a:ext uri="{FF2B5EF4-FFF2-40B4-BE49-F238E27FC236}">
                <a16:creationId xmlns:a16="http://schemas.microsoft.com/office/drawing/2014/main" id="{CE307CD0-BDDB-1AA8-8D37-580D41AF79D9}"/>
              </a:ext>
            </a:extLst>
          </p:cNvPr>
          <p:cNvSpPr/>
          <p:nvPr/>
        </p:nvSpPr>
        <p:spPr>
          <a:xfrm>
            <a:off x="5568462" y="1852244"/>
            <a:ext cx="1055077" cy="304800"/>
          </a:xfrm>
          <a:prstGeom prst="down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ru-RU"/>
          </a:p>
        </p:txBody>
      </p:sp>
      <p:sp>
        <p:nvSpPr>
          <p:cNvPr id="12" name="Прямоугольник: скругленные углы 11">
            <a:extLst>
              <a:ext uri="{FF2B5EF4-FFF2-40B4-BE49-F238E27FC236}">
                <a16:creationId xmlns:a16="http://schemas.microsoft.com/office/drawing/2014/main" id="{FA5C2257-94DB-B947-3F44-A151BCA6CABE}"/>
              </a:ext>
            </a:extLst>
          </p:cNvPr>
          <p:cNvSpPr/>
          <p:nvPr/>
        </p:nvSpPr>
        <p:spPr>
          <a:xfrm>
            <a:off x="4355123" y="2239106"/>
            <a:ext cx="3481753" cy="1969476"/>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Биргаликда молиялаштириш моделлари</a:t>
            </a:r>
          </a:p>
        </p:txBody>
      </p:sp>
      <p:sp>
        <p:nvSpPr>
          <p:cNvPr id="13" name="Стрелка: вниз 12">
            <a:extLst>
              <a:ext uri="{FF2B5EF4-FFF2-40B4-BE49-F238E27FC236}">
                <a16:creationId xmlns:a16="http://schemas.microsoft.com/office/drawing/2014/main" id="{C4028181-255E-ABD1-D154-5B18FF116F9A}"/>
              </a:ext>
            </a:extLst>
          </p:cNvPr>
          <p:cNvSpPr/>
          <p:nvPr/>
        </p:nvSpPr>
        <p:spPr>
          <a:xfrm>
            <a:off x="9472250" y="1852244"/>
            <a:ext cx="1055077" cy="304800"/>
          </a:xfrm>
          <a:prstGeom prst="down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ru-RU"/>
          </a:p>
        </p:txBody>
      </p:sp>
      <p:sp>
        <p:nvSpPr>
          <p:cNvPr id="14" name="Прямоугольник: скругленные углы 13">
            <a:extLst>
              <a:ext uri="{FF2B5EF4-FFF2-40B4-BE49-F238E27FC236}">
                <a16:creationId xmlns:a16="http://schemas.microsoft.com/office/drawing/2014/main" id="{77E1E27D-C798-659D-1156-67F8723B0249}"/>
              </a:ext>
            </a:extLst>
          </p:cNvPr>
          <p:cNvSpPr/>
          <p:nvPr/>
        </p:nvSpPr>
        <p:spPr>
          <a:xfrm>
            <a:off x="8258911" y="2239106"/>
            <a:ext cx="3481753" cy="1969476"/>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Ташкилий моделлар</a:t>
            </a:r>
          </a:p>
        </p:txBody>
      </p:sp>
    </p:spTree>
    <p:extLst>
      <p:ext uri="{BB962C8B-B14F-4D97-AF65-F5344CB8AC3E}">
        <p14:creationId xmlns:p14="http://schemas.microsoft.com/office/powerpoint/2010/main" val="21098965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B4EAB03-4214-0658-0391-BCB86A77D312}"/>
              </a:ext>
            </a:extLst>
          </p:cNvPr>
          <p:cNvSpPr txBox="1"/>
          <p:nvPr/>
        </p:nvSpPr>
        <p:spPr>
          <a:xfrm>
            <a:off x="633046" y="1282731"/>
            <a:ext cx="10925908" cy="3046988"/>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Молиялаштиришни жалб қилиш моделлари инвестицион кредитлашнинг анъанавий схемасига асосланган.</a:t>
            </a:r>
          </a:p>
          <a:p>
            <a:pPr algn="ctr"/>
            <a:r>
              <a:rPr lang="uz-Cyrl-UZ" sz="2400" dirty="0">
                <a:latin typeface="Times New Roman" panose="02020603050405020304" pitchFamily="18" charset="0"/>
                <a:cs typeface="Times New Roman" panose="02020603050405020304" pitchFamily="18" charset="0"/>
              </a:rPr>
              <a:t>Инвестицион кредитлар компанияларга инвестиция лойиҳаларини амалга ошириш учун зарур бўлган харажатларни молиялаштириш имконини беради.</a:t>
            </a:r>
          </a:p>
          <a:p>
            <a:pPr algn="ctr"/>
            <a:r>
              <a:rPr lang="uz-Cyrl-UZ" sz="2400" dirty="0">
                <a:latin typeface="Times New Roman" panose="02020603050405020304" pitchFamily="18" charset="0"/>
                <a:cs typeface="Times New Roman" panose="02020603050405020304" pitchFamily="18" charset="0"/>
              </a:rPr>
              <a:t>Одатда, маблағларни жалб қилиш муддати лойиҳани амалга ошириш муддатига мос бўлади. Бунда инвестицион кредитлар бўйича имтиёзли давр берилиши мумкин.</a:t>
            </a:r>
          </a:p>
          <a:p>
            <a:pPr algn="ctr"/>
            <a:r>
              <a:rPr lang="uz-Cyrl-UZ" sz="2400" dirty="0">
                <a:latin typeface="Times New Roman" panose="02020603050405020304" pitchFamily="18" charset="0"/>
                <a:cs typeface="Times New Roman" panose="02020603050405020304" pitchFamily="18" charset="0"/>
              </a:rPr>
              <a:t>Имтиёзли даврда кредитнинг фақат фоизи тўланади, асосий сумма тшланмайди.</a:t>
            </a:r>
          </a:p>
        </p:txBody>
      </p:sp>
    </p:spTree>
    <p:extLst>
      <p:ext uri="{BB962C8B-B14F-4D97-AF65-F5344CB8AC3E}">
        <p14:creationId xmlns:p14="http://schemas.microsoft.com/office/powerpoint/2010/main" val="30818312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8D64B217-3998-84C3-54E8-AD68B7973F27}"/>
              </a:ext>
            </a:extLst>
          </p:cNvPr>
          <p:cNvSpPr/>
          <p:nvPr/>
        </p:nvSpPr>
        <p:spPr>
          <a:xfrm>
            <a:off x="890954" y="656493"/>
            <a:ext cx="10245969" cy="111369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800" b="1" dirty="0">
                <a:solidFill>
                  <a:srgbClr val="002060"/>
                </a:solidFill>
                <a:latin typeface="Times New Roman" panose="02020603050405020304" pitchFamily="18" charset="0"/>
                <a:cs typeface="Times New Roman" panose="02020603050405020304" pitchFamily="18" charset="0"/>
              </a:rPr>
              <a:t>ЛОЙИҲАВИЙ МОДЕЛЛАШТИРИШНИНГ ТАШКИЛИЙ МОДЕЛЛАРИ:</a:t>
            </a:r>
          </a:p>
        </p:txBody>
      </p:sp>
      <p:sp>
        <p:nvSpPr>
          <p:cNvPr id="5" name="Стрелка: вниз 4">
            <a:extLst>
              <a:ext uri="{FF2B5EF4-FFF2-40B4-BE49-F238E27FC236}">
                <a16:creationId xmlns:a16="http://schemas.microsoft.com/office/drawing/2014/main" id="{BADF46F1-8506-F747-5A16-8BBBD1C6AEFF}"/>
              </a:ext>
            </a:extLst>
          </p:cNvPr>
          <p:cNvSpPr/>
          <p:nvPr/>
        </p:nvSpPr>
        <p:spPr>
          <a:xfrm>
            <a:off x="1664677" y="1852244"/>
            <a:ext cx="1055077" cy="304800"/>
          </a:xfrm>
          <a:prstGeom prst="down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ru-RU"/>
          </a:p>
        </p:txBody>
      </p:sp>
      <p:sp>
        <p:nvSpPr>
          <p:cNvPr id="6" name="Прямоугольник: скругленные углы 5">
            <a:extLst>
              <a:ext uri="{FF2B5EF4-FFF2-40B4-BE49-F238E27FC236}">
                <a16:creationId xmlns:a16="http://schemas.microsoft.com/office/drawing/2014/main" id="{92E391A9-2135-84FE-A4BF-91E676877EAB}"/>
              </a:ext>
            </a:extLst>
          </p:cNvPr>
          <p:cNvSpPr/>
          <p:nvPr/>
        </p:nvSpPr>
        <p:spPr>
          <a:xfrm>
            <a:off x="451338" y="2239106"/>
            <a:ext cx="3481753" cy="1969476"/>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2400" b="1" dirty="0">
                <a:solidFill>
                  <a:schemeClr val="accent2">
                    <a:lumMod val="50000"/>
                  </a:schemeClr>
                </a:solidFill>
                <a:latin typeface="Times New Roman" panose="02020603050405020304" pitchFamily="18" charset="0"/>
                <a:cs typeface="Times New Roman" panose="02020603050405020304" pitchFamily="18" charset="0"/>
              </a:rPr>
              <a:t>1. </a:t>
            </a:r>
            <a:r>
              <a:rPr lang="uz-Cyrl-UZ" sz="2400" b="1" dirty="0">
                <a:solidFill>
                  <a:schemeClr val="accent2">
                    <a:lumMod val="50000"/>
                  </a:schemeClr>
                </a:solidFill>
                <a:latin typeface="Times New Roman" panose="02020603050405020304" pitchFamily="18" charset="0"/>
                <a:cs typeface="Times New Roman" panose="02020603050405020304" pitchFamily="18" charset="0"/>
              </a:rPr>
              <a:t>Товарларни етказиб бериш бўйича узоқ муддатли шартномалар</a:t>
            </a:r>
          </a:p>
        </p:txBody>
      </p:sp>
      <p:sp>
        <p:nvSpPr>
          <p:cNvPr id="11" name="Стрелка: вниз 10">
            <a:extLst>
              <a:ext uri="{FF2B5EF4-FFF2-40B4-BE49-F238E27FC236}">
                <a16:creationId xmlns:a16="http://schemas.microsoft.com/office/drawing/2014/main" id="{CE307CD0-BDDB-1AA8-8D37-580D41AF79D9}"/>
              </a:ext>
            </a:extLst>
          </p:cNvPr>
          <p:cNvSpPr/>
          <p:nvPr/>
        </p:nvSpPr>
        <p:spPr>
          <a:xfrm>
            <a:off x="5568462" y="1852244"/>
            <a:ext cx="1055077" cy="304800"/>
          </a:xfrm>
          <a:prstGeom prst="down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ru-RU"/>
          </a:p>
        </p:txBody>
      </p:sp>
      <p:sp>
        <p:nvSpPr>
          <p:cNvPr id="12" name="Прямоугольник: скругленные углы 11">
            <a:extLst>
              <a:ext uri="{FF2B5EF4-FFF2-40B4-BE49-F238E27FC236}">
                <a16:creationId xmlns:a16="http://schemas.microsoft.com/office/drawing/2014/main" id="{FA5C2257-94DB-B947-3F44-A151BCA6CABE}"/>
              </a:ext>
            </a:extLst>
          </p:cNvPr>
          <p:cNvSpPr/>
          <p:nvPr/>
        </p:nvSpPr>
        <p:spPr>
          <a:xfrm>
            <a:off x="4355123" y="2239106"/>
            <a:ext cx="3481753" cy="1969476"/>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400" b="1" dirty="0">
                <a:solidFill>
                  <a:schemeClr val="accent2">
                    <a:lumMod val="50000"/>
                  </a:schemeClr>
                </a:solidFill>
                <a:latin typeface="Times New Roman" panose="02020603050405020304" pitchFamily="18" charset="0"/>
                <a:cs typeface="Times New Roman" panose="02020603050405020304" pitchFamily="18" charset="0"/>
              </a:rPr>
              <a:t>2. Давлат-хусусий шерикчилик</a:t>
            </a:r>
          </a:p>
        </p:txBody>
      </p:sp>
      <p:sp>
        <p:nvSpPr>
          <p:cNvPr id="13" name="Стрелка: вниз 12">
            <a:extLst>
              <a:ext uri="{FF2B5EF4-FFF2-40B4-BE49-F238E27FC236}">
                <a16:creationId xmlns:a16="http://schemas.microsoft.com/office/drawing/2014/main" id="{C4028181-255E-ABD1-D154-5B18FF116F9A}"/>
              </a:ext>
            </a:extLst>
          </p:cNvPr>
          <p:cNvSpPr/>
          <p:nvPr/>
        </p:nvSpPr>
        <p:spPr>
          <a:xfrm>
            <a:off x="9472250" y="1852244"/>
            <a:ext cx="1055077" cy="304800"/>
          </a:xfrm>
          <a:prstGeom prst="down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ru-RU"/>
          </a:p>
        </p:txBody>
      </p:sp>
      <p:sp>
        <p:nvSpPr>
          <p:cNvPr id="14" name="Прямоугольник: скругленные углы 13">
            <a:extLst>
              <a:ext uri="{FF2B5EF4-FFF2-40B4-BE49-F238E27FC236}">
                <a16:creationId xmlns:a16="http://schemas.microsoft.com/office/drawing/2014/main" id="{77E1E27D-C798-659D-1156-67F8723B0249}"/>
              </a:ext>
            </a:extLst>
          </p:cNvPr>
          <p:cNvSpPr/>
          <p:nvPr/>
        </p:nvSpPr>
        <p:spPr>
          <a:xfrm>
            <a:off x="8258911" y="2239106"/>
            <a:ext cx="3481753" cy="1969476"/>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400" b="1" dirty="0">
                <a:solidFill>
                  <a:schemeClr val="accent2">
                    <a:lumMod val="50000"/>
                  </a:schemeClr>
                </a:solidFill>
                <a:latin typeface="Times New Roman" panose="02020603050405020304" pitchFamily="18" charset="0"/>
                <a:cs typeface="Times New Roman" panose="02020603050405020304" pitchFamily="18" charset="0"/>
              </a:rPr>
              <a:t>3. Маҳсулотларни тақсимлаш бўйича битимлар тузиш</a:t>
            </a:r>
          </a:p>
        </p:txBody>
      </p:sp>
    </p:spTree>
    <p:extLst>
      <p:ext uri="{BB962C8B-B14F-4D97-AF65-F5344CB8AC3E}">
        <p14:creationId xmlns:p14="http://schemas.microsoft.com/office/powerpoint/2010/main" val="1501318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2634B07-5608-797E-AB99-4D0E4C220DC9}"/>
              </a:ext>
            </a:extLst>
          </p:cNvPr>
          <p:cNvSpPr txBox="1"/>
          <p:nvPr/>
        </p:nvSpPr>
        <p:spPr>
          <a:xfrm>
            <a:off x="586154" y="1920968"/>
            <a:ext cx="11019692" cy="2246769"/>
          </a:xfrm>
          <a:prstGeom prst="rect">
            <a:avLst/>
          </a:prstGeom>
          <a:noFill/>
        </p:spPr>
        <p:txBody>
          <a:bodyPr wrap="square">
            <a:spAutoFit/>
          </a:bodyPr>
          <a:lstStyle/>
          <a:p>
            <a:pPr marL="0" indent="0" algn="ctr">
              <a:buNone/>
            </a:pPr>
            <a:r>
              <a:rPr lang="uz-Cyrl-UZ" sz="2800" dirty="0">
                <a:latin typeface="Times New Roman" panose="02020603050405020304" pitchFamily="18" charset="0"/>
                <a:cs typeface="Times New Roman" panose="02020603050405020304" pitchFamily="18" charset="0"/>
              </a:rPr>
              <a:t>Параллель молиялаштириш лойиҳа компаниясини лойиҳани молиялаштиришда иштирок этувчи ҳар бир тижорат банки билан мустақил, холис муносабатда бўлишини кўзда тутади. Бунда, одатда, лойиҳа ташаббускорлари алоҳида ишчи гуруҳ тузади ва ушбу ишчи гуруҳ кредит берадиган банклар билан музокаралар олиб боради.</a:t>
            </a:r>
          </a:p>
        </p:txBody>
      </p:sp>
    </p:spTree>
    <p:extLst>
      <p:ext uri="{BB962C8B-B14F-4D97-AF65-F5344CB8AC3E}">
        <p14:creationId xmlns:p14="http://schemas.microsoft.com/office/powerpoint/2010/main" val="7653976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8D64B217-3998-84C3-54E8-AD68B7973F27}"/>
              </a:ext>
            </a:extLst>
          </p:cNvPr>
          <p:cNvSpPr/>
          <p:nvPr/>
        </p:nvSpPr>
        <p:spPr>
          <a:xfrm>
            <a:off x="890954" y="656493"/>
            <a:ext cx="10245969" cy="111369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1. ИНВЕСТИЦИЯ ЛОЙИҲАЛАРИНИ МОЛИЯЛАШТИРИШ МАНБАЛАРИ</a:t>
            </a:r>
          </a:p>
        </p:txBody>
      </p:sp>
      <p:sp>
        <p:nvSpPr>
          <p:cNvPr id="5" name="Стрелка: вниз 4">
            <a:extLst>
              <a:ext uri="{FF2B5EF4-FFF2-40B4-BE49-F238E27FC236}">
                <a16:creationId xmlns:a16="http://schemas.microsoft.com/office/drawing/2014/main" id="{BADF46F1-8506-F747-5A16-8BBBD1C6AEFF}"/>
              </a:ext>
            </a:extLst>
          </p:cNvPr>
          <p:cNvSpPr/>
          <p:nvPr/>
        </p:nvSpPr>
        <p:spPr>
          <a:xfrm>
            <a:off x="2423746" y="1852244"/>
            <a:ext cx="1055077" cy="304800"/>
          </a:xfrm>
          <a:prstGeom prst="down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ru-RU"/>
          </a:p>
        </p:txBody>
      </p:sp>
      <p:sp>
        <p:nvSpPr>
          <p:cNvPr id="6" name="Прямоугольник: скругленные углы 5">
            <a:extLst>
              <a:ext uri="{FF2B5EF4-FFF2-40B4-BE49-F238E27FC236}">
                <a16:creationId xmlns:a16="http://schemas.microsoft.com/office/drawing/2014/main" id="{92E391A9-2135-84FE-A4BF-91E676877EAB}"/>
              </a:ext>
            </a:extLst>
          </p:cNvPr>
          <p:cNvSpPr/>
          <p:nvPr/>
        </p:nvSpPr>
        <p:spPr>
          <a:xfrm>
            <a:off x="451338" y="2239105"/>
            <a:ext cx="5316416" cy="3012833"/>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400" b="1" dirty="0">
                <a:solidFill>
                  <a:schemeClr val="accent2">
                    <a:lumMod val="50000"/>
                  </a:schemeClr>
                </a:solidFill>
                <a:latin typeface="Times New Roman" panose="02020603050405020304" pitchFamily="18" charset="0"/>
                <a:cs typeface="Times New Roman" panose="02020603050405020304" pitchFamily="18" charset="0"/>
              </a:rPr>
              <a:t>Корхоналарнинг ўз маблағлари</a:t>
            </a:r>
            <a:r>
              <a:rPr lang="en-US" sz="2400" b="1" dirty="0">
                <a:solidFill>
                  <a:schemeClr val="accent2">
                    <a:lumMod val="50000"/>
                  </a:schemeClr>
                </a:solidFill>
                <a:latin typeface="Times New Roman" panose="02020603050405020304" pitchFamily="18" charset="0"/>
                <a:cs typeface="Times New Roman" panose="02020603050405020304" pitchFamily="18" charset="0"/>
              </a:rPr>
              <a:t>:</a:t>
            </a:r>
            <a:endParaRPr lang="uz-Cyrl-UZ" sz="2400" b="1" dirty="0">
              <a:solidFill>
                <a:schemeClr val="accent2">
                  <a:lumMod val="50000"/>
                </a:schemeClr>
              </a:solidFill>
              <a:latin typeface="Times New Roman" panose="02020603050405020304" pitchFamily="18" charset="0"/>
              <a:cs typeface="Times New Roman" panose="02020603050405020304" pitchFamily="18" charset="0"/>
            </a:endParaRPr>
          </a:p>
          <a:p>
            <a:pPr algn="ctr"/>
            <a:r>
              <a:rPr lang="uz-Cyrl-UZ" sz="2400" dirty="0">
                <a:solidFill>
                  <a:schemeClr val="accent2">
                    <a:lumMod val="50000"/>
                  </a:schemeClr>
                </a:solidFill>
                <a:latin typeface="Times New Roman" panose="02020603050405020304" pitchFamily="18" charset="0"/>
                <a:cs typeface="Times New Roman" panose="02020603050405020304" pitchFamily="18" charset="0"/>
              </a:rPr>
              <a:t>1. Устав капитали</a:t>
            </a:r>
          </a:p>
          <a:p>
            <a:pPr algn="ctr"/>
            <a:r>
              <a:rPr lang="uz-Cyrl-UZ" sz="2400" dirty="0">
                <a:solidFill>
                  <a:schemeClr val="accent2">
                    <a:lumMod val="50000"/>
                  </a:schemeClr>
                </a:solidFill>
                <a:latin typeface="Times New Roman" panose="02020603050405020304" pitchFamily="18" charset="0"/>
                <a:cs typeface="Times New Roman" panose="02020603050405020304" pitchFamily="18" charset="0"/>
              </a:rPr>
              <a:t>2. Қўшилган капитал</a:t>
            </a:r>
          </a:p>
          <a:p>
            <a:pPr algn="ctr"/>
            <a:r>
              <a:rPr lang="uz-Cyrl-UZ" sz="2400" dirty="0">
                <a:solidFill>
                  <a:schemeClr val="accent2">
                    <a:lumMod val="50000"/>
                  </a:schemeClr>
                </a:solidFill>
                <a:latin typeface="Times New Roman" panose="02020603050405020304" pitchFamily="18" charset="0"/>
                <a:cs typeface="Times New Roman" panose="02020603050405020304" pitchFamily="18" charset="0"/>
              </a:rPr>
              <a:t>3. Соф фойда</a:t>
            </a:r>
          </a:p>
          <a:p>
            <a:pPr algn="ctr"/>
            <a:r>
              <a:rPr lang="uz-Cyrl-UZ" sz="2400" dirty="0">
                <a:solidFill>
                  <a:schemeClr val="accent2">
                    <a:lumMod val="50000"/>
                  </a:schemeClr>
                </a:solidFill>
                <a:latin typeface="Times New Roman" panose="02020603050405020304" pitchFamily="18" charset="0"/>
                <a:cs typeface="Times New Roman" panose="02020603050405020304" pitchFamily="18" charset="0"/>
              </a:rPr>
              <a:t>4. Фойда ҳисобидан шакллантирилган захиралар</a:t>
            </a:r>
          </a:p>
          <a:p>
            <a:pPr algn="ctr"/>
            <a:r>
              <a:rPr lang="uz-Cyrl-UZ" sz="2400" dirty="0">
                <a:solidFill>
                  <a:schemeClr val="accent2">
                    <a:lumMod val="50000"/>
                  </a:schemeClr>
                </a:solidFill>
                <a:latin typeface="Times New Roman" panose="02020603050405020304" pitchFamily="18" charset="0"/>
                <a:cs typeface="Times New Roman" panose="02020603050405020304" pitchFamily="18" charset="0"/>
              </a:rPr>
              <a:t>5. Тақсимланмаган фойда</a:t>
            </a:r>
          </a:p>
        </p:txBody>
      </p:sp>
      <p:sp>
        <p:nvSpPr>
          <p:cNvPr id="13" name="Стрелка: вниз 12">
            <a:extLst>
              <a:ext uri="{FF2B5EF4-FFF2-40B4-BE49-F238E27FC236}">
                <a16:creationId xmlns:a16="http://schemas.microsoft.com/office/drawing/2014/main" id="{C4028181-255E-ABD1-D154-5B18FF116F9A}"/>
              </a:ext>
            </a:extLst>
          </p:cNvPr>
          <p:cNvSpPr/>
          <p:nvPr/>
        </p:nvSpPr>
        <p:spPr>
          <a:xfrm>
            <a:off x="8713178" y="1852244"/>
            <a:ext cx="1055077" cy="304800"/>
          </a:xfrm>
          <a:prstGeom prst="down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ru-RU"/>
          </a:p>
        </p:txBody>
      </p:sp>
      <p:sp>
        <p:nvSpPr>
          <p:cNvPr id="14" name="Прямоугольник: скругленные углы 13">
            <a:extLst>
              <a:ext uri="{FF2B5EF4-FFF2-40B4-BE49-F238E27FC236}">
                <a16:creationId xmlns:a16="http://schemas.microsoft.com/office/drawing/2014/main" id="{77E1E27D-C798-659D-1156-67F8723B0249}"/>
              </a:ext>
            </a:extLst>
          </p:cNvPr>
          <p:cNvSpPr/>
          <p:nvPr/>
        </p:nvSpPr>
        <p:spPr>
          <a:xfrm>
            <a:off x="6424249" y="2239106"/>
            <a:ext cx="5316416" cy="2133602"/>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400" b="1" dirty="0">
                <a:solidFill>
                  <a:schemeClr val="accent2">
                    <a:lumMod val="50000"/>
                  </a:schemeClr>
                </a:solidFill>
                <a:latin typeface="Times New Roman" panose="02020603050405020304" pitchFamily="18" charset="0"/>
                <a:cs typeface="Times New Roman" panose="02020603050405020304" pitchFamily="18" charset="0"/>
              </a:rPr>
              <a:t>Тижорат банкларининг кредитлари</a:t>
            </a:r>
            <a:r>
              <a:rPr lang="en-US" sz="2400" b="1" dirty="0">
                <a:solidFill>
                  <a:schemeClr val="accent2">
                    <a:lumMod val="50000"/>
                  </a:schemeClr>
                </a:solidFill>
                <a:latin typeface="Times New Roman" panose="02020603050405020304" pitchFamily="18" charset="0"/>
                <a:cs typeface="Times New Roman" panose="02020603050405020304" pitchFamily="18" charset="0"/>
              </a:rPr>
              <a:t>:</a:t>
            </a:r>
          </a:p>
          <a:p>
            <a:pPr algn="ctr"/>
            <a:r>
              <a:rPr lang="uz-Cyrl-UZ" sz="2400" dirty="0">
                <a:solidFill>
                  <a:schemeClr val="accent2">
                    <a:lumMod val="50000"/>
                  </a:schemeClr>
                </a:solidFill>
                <a:latin typeface="Times New Roman" panose="02020603050405020304" pitchFamily="18" charset="0"/>
                <a:cs typeface="Times New Roman" panose="02020603050405020304" pitchFamily="18" charset="0"/>
              </a:rPr>
              <a:t>Узоқ муддатли кредитлар</a:t>
            </a:r>
          </a:p>
          <a:p>
            <a:pPr algn="ctr"/>
            <a:r>
              <a:rPr lang="uz-Cyrl-UZ" sz="2400" dirty="0">
                <a:solidFill>
                  <a:schemeClr val="accent2">
                    <a:lumMod val="50000"/>
                  </a:schemeClr>
                </a:solidFill>
                <a:latin typeface="Times New Roman" panose="02020603050405020304" pitchFamily="18" charset="0"/>
                <a:cs typeface="Times New Roman" panose="02020603050405020304" pitchFamily="18" charset="0"/>
              </a:rPr>
              <a:t>Қисқа муддатли кредитлар</a:t>
            </a:r>
          </a:p>
          <a:p>
            <a:pPr algn="ctr"/>
            <a:r>
              <a:rPr lang="uz-Cyrl-UZ" sz="2400" dirty="0">
                <a:solidFill>
                  <a:schemeClr val="accent2">
                    <a:lumMod val="50000"/>
                  </a:schemeClr>
                </a:solidFill>
                <a:latin typeface="Times New Roman" panose="02020603050405020304" pitchFamily="18" charset="0"/>
                <a:cs typeface="Times New Roman" panose="02020603050405020304" pitchFamily="18" charset="0"/>
              </a:rPr>
              <a:t>Синдицияли кредитлар</a:t>
            </a:r>
          </a:p>
        </p:txBody>
      </p:sp>
    </p:spTree>
    <p:extLst>
      <p:ext uri="{BB962C8B-B14F-4D97-AF65-F5344CB8AC3E}">
        <p14:creationId xmlns:p14="http://schemas.microsoft.com/office/powerpoint/2010/main" val="24523218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2579077" y="1165923"/>
            <a:ext cx="7033846" cy="765193"/>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КРЕДИТЛАРНИНГ ТАЪМИНОТИ:</a:t>
            </a:r>
          </a:p>
        </p:txBody>
      </p:sp>
      <p:sp>
        <p:nvSpPr>
          <p:cNvPr id="5" name="Прямоугольник 4">
            <a:extLst>
              <a:ext uri="{FF2B5EF4-FFF2-40B4-BE49-F238E27FC236}">
                <a16:creationId xmlns:a16="http://schemas.microsoft.com/office/drawing/2014/main" id="{01F6A84A-CCA9-455A-99C2-10815A5C9872}"/>
              </a:ext>
            </a:extLst>
          </p:cNvPr>
          <p:cNvSpPr/>
          <p:nvPr/>
        </p:nvSpPr>
        <p:spPr>
          <a:xfrm>
            <a:off x="644769" y="2177294"/>
            <a:ext cx="5169876" cy="973021"/>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Асбоб-ускуналарни гаровга олиш</a:t>
            </a:r>
          </a:p>
        </p:txBody>
      </p:sp>
      <p:sp>
        <p:nvSpPr>
          <p:cNvPr id="2" name="Прямоугольник 1">
            <a:extLst>
              <a:ext uri="{FF2B5EF4-FFF2-40B4-BE49-F238E27FC236}">
                <a16:creationId xmlns:a16="http://schemas.microsoft.com/office/drawing/2014/main" id="{060545A5-C6A0-9649-6358-C3AE5D143041}"/>
              </a:ext>
            </a:extLst>
          </p:cNvPr>
          <p:cNvSpPr/>
          <p:nvPr/>
        </p:nvSpPr>
        <p:spPr>
          <a:xfrm>
            <a:off x="6377354" y="2177295"/>
            <a:ext cx="5169877" cy="765193"/>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Қўзғалмас мулкни гаровга олиш</a:t>
            </a:r>
          </a:p>
        </p:txBody>
      </p:sp>
      <p:sp>
        <p:nvSpPr>
          <p:cNvPr id="4" name="Прямоугольник 3">
            <a:extLst>
              <a:ext uri="{FF2B5EF4-FFF2-40B4-BE49-F238E27FC236}">
                <a16:creationId xmlns:a16="http://schemas.microsoft.com/office/drawing/2014/main" id="{097760D0-AD40-C731-01E5-0ECA915418C3}"/>
              </a:ext>
            </a:extLst>
          </p:cNvPr>
          <p:cNvSpPr/>
          <p:nvPr/>
        </p:nvSpPr>
        <p:spPr>
          <a:xfrm>
            <a:off x="644769" y="3331503"/>
            <a:ext cx="5169876" cy="58400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Суғурта полиси</a:t>
            </a:r>
          </a:p>
        </p:txBody>
      </p:sp>
      <p:sp>
        <p:nvSpPr>
          <p:cNvPr id="6" name="Прямоугольник 5">
            <a:extLst>
              <a:ext uri="{FF2B5EF4-FFF2-40B4-BE49-F238E27FC236}">
                <a16:creationId xmlns:a16="http://schemas.microsoft.com/office/drawing/2014/main" id="{A769E230-F637-81B4-7BBF-F092614BCC83}"/>
              </a:ext>
            </a:extLst>
          </p:cNvPr>
          <p:cNvSpPr/>
          <p:nvPr/>
        </p:nvSpPr>
        <p:spPr>
          <a:xfrm>
            <a:off x="6377354" y="3150315"/>
            <a:ext cx="5169877" cy="765193"/>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Учинчи шахс кафолати</a:t>
            </a:r>
          </a:p>
        </p:txBody>
      </p:sp>
      <p:sp>
        <p:nvSpPr>
          <p:cNvPr id="7" name="Прямоугольник 6">
            <a:extLst>
              <a:ext uri="{FF2B5EF4-FFF2-40B4-BE49-F238E27FC236}">
                <a16:creationId xmlns:a16="http://schemas.microsoft.com/office/drawing/2014/main" id="{1B0BA09B-108D-BE0F-B3F4-3039BDD4B088}"/>
              </a:ext>
            </a:extLst>
          </p:cNvPr>
          <p:cNvSpPr/>
          <p:nvPr/>
        </p:nvSpPr>
        <p:spPr>
          <a:xfrm>
            <a:off x="3511062" y="4161685"/>
            <a:ext cx="5169876" cy="97302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Қимматли қоғозларни гаровга олиш </a:t>
            </a:r>
          </a:p>
        </p:txBody>
      </p:sp>
    </p:spTree>
    <p:extLst>
      <p:ext uri="{BB962C8B-B14F-4D97-AF65-F5344CB8AC3E}">
        <p14:creationId xmlns:p14="http://schemas.microsoft.com/office/powerpoint/2010/main" val="40720048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2579077" y="1165923"/>
            <a:ext cx="7033846" cy="765193"/>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БОШҚА МАНБАЛАР:</a:t>
            </a:r>
          </a:p>
        </p:txBody>
      </p:sp>
      <p:sp>
        <p:nvSpPr>
          <p:cNvPr id="5" name="Прямоугольник 4">
            <a:extLst>
              <a:ext uri="{FF2B5EF4-FFF2-40B4-BE49-F238E27FC236}">
                <a16:creationId xmlns:a16="http://schemas.microsoft.com/office/drawing/2014/main" id="{01F6A84A-CCA9-455A-99C2-10815A5C9872}"/>
              </a:ext>
            </a:extLst>
          </p:cNvPr>
          <p:cNvSpPr/>
          <p:nvPr/>
        </p:nvSpPr>
        <p:spPr>
          <a:xfrm>
            <a:off x="644769" y="2177294"/>
            <a:ext cx="5169876" cy="973021"/>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Қимматли қоғозларни муомалага чиқаришдан </a:t>
            </a:r>
          </a:p>
        </p:txBody>
      </p:sp>
      <p:sp>
        <p:nvSpPr>
          <p:cNvPr id="2" name="Прямоугольник 1">
            <a:extLst>
              <a:ext uri="{FF2B5EF4-FFF2-40B4-BE49-F238E27FC236}">
                <a16:creationId xmlns:a16="http://schemas.microsoft.com/office/drawing/2014/main" id="{060545A5-C6A0-9649-6358-C3AE5D143041}"/>
              </a:ext>
            </a:extLst>
          </p:cNvPr>
          <p:cNvSpPr/>
          <p:nvPr/>
        </p:nvSpPr>
        <p:spPr>
          <a:xfrm>
            <a:off x="6377354" y="2177295"/>
            <a:ext cx="5169877" cy="765193"/>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Хорижий инвестициялар</a:t>
            </a:r>
          </a:p>
        </p:txBody>
      </p:sp>
      <p:sp>
        <p:nvSpPr>
          <p:cNvPr id="4" name="Прямоугольник 3">
            <a:extLst>
              <a:ext uri="{FF2B5EF4-FFF2-40B4-BE49-F238E27FC236}">
                <a16:creationId xmlns:a16="http://schemas.microsoft.com/office/drawing/2014/main" id="{097760D0-AD40-C731-01E5-0ECA915418C3}"/>
              </a:ext>
            </a:extLst>
          </p:cNvPr>
          <p:cNvSpPr/>
          <p:nvPr/>
        </p:nvSpPr>
        <p:spPr>
          <a:xfrm>
            <a:off x="644769" y="3331503"/>
            <a:ext cx="5169876" cy="58400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Олинган пул маблағлари</a:t>
            </a:r>
          </a:p>
        </p:txBody>
      </p:sp>
      <p:sp>
        <p:nvSpPr>
          <p:cNvPr id="6" name="Прямоугольник 5">
            <a:extLst>
              <a:ext uri="{FF2B5EF4-FFF2-40B4-BE49-F238E27FC236}">
                <a16:creationId xmlns:a16="http://schemas.microsoft.com/office/drawing/2014/main" id="{A769E230-F637-81B4-7BBF-F092614BCC83}"/>
              </a:ext>
            </a:extLst>
          </p:cNvPr>
          <p:cNvSpPr/>
          <p:nvPr/>
        </p:nvSpPr>
        <p:spPr>
          <a:xfrm>
            <a:off x="6377354" y="3150315"/>
            <a:ext cx="5169877" cy="765193"/>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Давлат бюджети маблағлари</a:t>
            </a:r>
          </a:p>
        </p:txBody>
      </p:sp>
      <p:sp>
        <p:nvSpPr>
          <p:cNvPr id="7" name="Прямоугольник 6">
            <a:extLst>
              <a:ext uri="{FF2B5EF4-FFF2-40B4-BE49-F238E27FC236}">
                <a16:creationId xmlns:a16="http://schemas.microsoft.com/office/drawing/2014/main" id="{1B0BA09B-108D-BE0F-B3F4-3039BDD4B088}"/>
              </a:ext>
            </a:extLst>
          </p:cNvPr>
          <p:cNvSpPr/>
          <p:nvPr/>
        </p:nvSpPr>
        <p:spPr>
          <a:xfrm>
            <a:off x="3511062" y="4161685"/>
            <a:ext cx="5169876" cy="97302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Давлатнинг махсус жамғармаларининг маблағлари</a:t>
            </a:r>
          </a:p>
        </p:txBody>
      </p:sp>
    </p:spTree>
    <p:extLst>
      <p:ext uri="{BB962C8B-B14F-4D97-AF65-F5344CB8AC3E}">
        <p14:creationId xmlns:p14="http://schemas.microsoft.com/office/powerpoint/2010/main" val="6332202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509953" y="382617"/>
            <a:ext cx="11172093" cy="973021"/>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ИНВЕСТИЦИЯ ФАОЛИЯТИНИ МОЛИЯЛАШТИРИШНИНГ АНЪАНАВИЙ УСУЛЛАРИ:</a:t>
            </a:r>
          </a:p>
        </p:txBody>
      </p:sp>
      <p:sp>
        <p:nvSpPr>
          <p:cNvPr id="5" name="Прямоугольник 4">
            <a:extLst>
              <a:ext uri="{FF2B5EF4-FFF2-40B4-BE49-F238E27FC236}">
                <a16:creationId xmlns:a16="http://schemas.microsoft.com/office/drawing/2014/main" id="{01F6A84A-CCA9-455A-99C2-10815A5C9872}"/>
              </a:ext>
            </a:extLst>
          </p:cNvPr>
          <p:cNvSpPr/>
          <p:nvPr/>
        </p:nvSpPr>
        <p:spPr>
          <a:xfrm>
            <a:off x="509953" y="1571951"/>
            <a:ext cx="10087709" cy="58400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Ҳиссали молиялаштириш усули</a:t>
            </a:r>
          </a:p>
        </p:txBody>
      </p:sp>
      <p:sp>
        <p:nvSpPr>
          <p:cNvPr id="8" name="Прямоугольник 7">
            <a:extLst>
              <a:ext uri="{FF2B5EF4-FFF2-40B4-BE49-F238E27FC236}">
                <a16:creationId xmlns:a16="http://schemas.microsoft.com/office/drawing/2014/main" id="{F1867670-AD80-F3D5-35C1-BBC6D0AD8686}"/>
              </a:ext>
            </a:extLst>
          </p:cNvPr>
          <p:cNvSpPr/>
          <p:nvPr/>
        </p:nvSpPr>
        <p:spPr>
          <a:xfrm>
            <a:off x="509953" y="2372268"/>
            <a:ext cx="11172092" cy="58400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Банкларнинг муддатли кредитлари ҳисобидан молиялаштириш усули</a:t>
            </a:r>
          </a:p>
        </p:txBody>
      </p:sp>
      <p:sp>
        <p:nvSpPr>
          <p:cNvPr id="9" name="Прямоугольник 8">
            <a:extLst>
              <a:ext uri="{FF2B5EF4-FFF2-40B4-BE49-F238E27FC236}">
                <a16:creationId xmlns:a16="http://schemas.microsoft.com/office/drawing/2014/main" id="{70EC3ECD-6109-FD3F-0E0A-D0F6E1BB76D0}"/>
              </a:ext>
            </a:extLst>
          </p:cNvPr>
          <p:cNvSpPr/>
          <p:nvPr/>
        </p:nvSpPr>
        <p:spPr>
          <a:xfrm>
            <a:off x="509953" y="3172585"/>
            <a:ext cx="10087709" cy="58400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Лизинг асосида молиялаштириш усули</a:t>
            </a:r>
          </a:p>
        </p:txBody>
      </p:sp>
      <p:sp>
        <p:nvSpPr>
          <p:cNvPr id="10" name="Прямоугольник 9">
            <a:extLst>
              <a:ext uri="{FF2B5EF4-FFF2-40B4-BE49-F238E27FC236}">
                <a16:creationId xmlns:a16="http://schemas.microsoft.com/office/drawing/2014/main" id="{97FDECEC-FDBA-12FC-7B66-5CE6647F8A9D}"/>
              </a:ext>
            </a:extLst>
          </p:cNvPr>
          <p:cNvSpPr/>
          <p:nvPr/>
        </p:nvSpPr>
        <p:spPr>
          <a:xfrm>
            <a:off x="509953" y="3972902"/>
            <a:ext cx="8938847" cy="58400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Қарзли молиялаштириш усули</a:t>
            </a:r>
          </a:p>
        </p:txBody>
      </p:sp>
      <p:sp>
        <p:nvSpPr>
          <p:cNvPr id="11" name="Прямоугольник 10">
            <a:extLst>
              <a:ext uri="{FF2B5EF4-FFF2-40B4-BE49-F238E27FC236}">
                <a16:creationId xmlns:a16="http://schemas.microsoft.com/office/drawing/2014/main" id="{CF6C9230-1E4E-2873-84F2-6B579B135197}"/>
              </a:ext>
            </a:extLst>
          </p:cNvPr>
          <p:cNvSpPr/>
          <p:nvPr/>
        </p:nvSpPr>
        <p:spPr>
          <a:xfrm>
            <a:off x="509953" y="4773219"/>
            <a:ext cx="7895493" cy="58400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Бюджетдан молиялаштириш усули</a:t>
            </a:r>
          </a:p>
        </p:txBody>
      </p:sp>
    </p:spTree>
    <p:extLst>
      <p:ext uri="{BB962C8B-B14F-4D97-AF65-F5344CB8AC3E}">
        <p14:creationId xmlns:p14="http://schemas.microsoft.com/office/powerpoint/2010/main" val="30857931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509953" y="382617"/>
            <a:ext cx="11172093" cy="973021"/>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ИНВЕСТИЦИЯ ФАОЛИЯТИНИ МОЛИЯЛАШТИРИШНИНГ НОАНЪАНАВИЙ УСУЛЛАРИ:</a:t>
            </a:r>
          </a:p>
        </p:txBody>
      </p:sp>
      <p:sp>
        <p:nvSpPr>
          <p:cNvPr id="5" name="Прямоугольник 4">
            <a:extLst>
              <a:ext uri="{FF2B5EF4-FFF2-40B4-BE49-F238E27FC236}">
                <a16:creationId xmlns:a16="http://schemas.microsoft.com/office/drawing/2014/main" id="{01F6A84A-CCA9-455A-99C2-10815A5C9872}"/>
              </a:ext>
            </a:extLst>
          </p:cNvPr>
          <p:cNvSpPr/>
          <p:nvPr/>
        </p:nvSpPr>
        <p:spPr>
          <a:xfrm>
            <a:off x="509953" y="1571951"/>
            <a:ext cx="10650416" cy="58400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Форфейтинг усули</a:t>
            </a:r>
          </a:p>
        </p:txBody>
      </p:sp>
      <p:sp>
        <p:nvSpPr>
          <p:cNvPr id="8" name="Прямоугольник 7">
            <a:extLst>
              <a:ext uri="{FF2B5EF4-FFF2-40B4-BE49-F238E27FC236}">
                <a16:creationId xmlns:a16="http://schemas.microsoft.com/office/drawing/2014/main" id="{F1867670-AD80-F3D5-35C1-BBC6D0AD8686}"/>
              </a:ext>
            </a:extLst>
          </p:cNvPr>
          <p:cNvSpPr/>
          <p:nvPr/>
        </p:nvSpPr>
        <p:spPr>
          <a:xfrm>
            <a:off x="509953" y="2372268"/>
            <a:ext cx="10087709" cy="58400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Синдицияли кредитлаш усули</a:t>
            </a:r>
          </a:p>
        </p:txBody>
      </p:sp>
      <p:sp>
        <p:nvSpPr>
          <p:cNvPr id="9" name="Прямоугольник 8">
            <a:extLst>
              <a:ext uri="{FF2B5EF4-FFF2-40B4-BE49-F238E27FC236}">
                <a16:creationId xmlns:a16="http://schemas.microsoft.com/office/drawing/2014/main" id="{70EC3ECD-6109-FD3F-0E0A-D0F6E1BB76D0}"/>
              </a:ext>
            </a:extLst>
          </p:cNvPr>
          <p:cNvSpPr/>
          <p:nvPr/>
        </p:nvSpPr>
        <p:spPr>
          <a:xfrm>
            <a:off x="509953" y="3172585"/>
            <a:ext cx="9372601" cy="58400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Кредитларни бонификация қилиш усули</a:t>
            </a:r>
          </a:p>
        </p:txBody>
      </p:sp>
      <p:sp>
        <p:nvSpPr>
          <p:cNvPr id="10" name="Прямоугольник 9">
            <a:extLst>
              <a:ext uri="{FF2B5EF4-FFF2-40B4-BE49-F238E27FC236}">
                <a16:creationId xmlns:a16="http://schemas.microsoft.com/office/drawing/2014/main" id="{97FDECEC-FDBA-12FC-7B66-5CE6647F8A9D}"/>
              </a:ext>
            </a:extLst>
          </p:cNvPr>
          <p:cNvSpPr/>
          <p:nvPr/>
        </p:nvSpPr>
        <p:spPr>
          <a:xfrm>
            <a:off x="509953" y="3972902"/>
            <a:ext cx="8704385" cy="58400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Венчурли молиялаштириш усули</a:t>
            </a:r>
          </a:p>
        </p:txBody>
      </p:sp>
      <p:sp>
        <p:nvSpPr>
          <p:cNvPr id="11" name="Прямоугольник 10">
            <a:extLst>
              <a:ext uri="{FF2B5EF4-FFF2-40B4-BE49-F238E27FC236}">
                <a16:creationId xmlns:a16="http://schemas.microsoft.com/office/drawing/2014/main" id="{CF6C9230-1E4E-2873-84F2-6B579B135197}"/>
              </a:ext>
            </a:extLst>
          </p:cNvPr>
          <p:cNvSpPr/>
          <p:nvPr/>
        </p:nvSpPr>
        <p:spPr>
          <a:xfrm>
            <a:off x="509953" y="4773219"/>
            <a:ext cx="7895493" cy="58400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Клиринг битимларидан фойдаланиш усули</a:t>
            </a:r>
          </a:p>
        </p:txBody>
      </p:sp>
    </p:spTree>
    <p:extLst>
      <p:ext uri="{BB962C8B-B14F-4D97-AF65-F5344CB8AC3E}">
        <p14:creationId xmlns:p14="http://schemas.microsoft.com/office/powerpoint/2010/main" val="30248280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00BC9F2-4480-09F1-150C-4EA1E8A18970}"/>
              </a:ext>
            </a:extLst>
          </p:cNvPr>
          <p:cNvSpPr/>
          <p:nvPr/>
        </p:nvSpPr>
        <p:spPr>
          <a:xfrm>
            <a:off x="439616" y="1699845"/>
            <a:ext cx="11312768" cy="2497015"/>
          </a:xfrm>
          <a:prstGeom prst="roundRect">
            <a:avLst>
              <a:gd name="adj" fmla="val 13323"/>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Соф ҳозирги қиймат (</a:t>
            </a:r>
            <a:r>
              <a:rPr lang="en-US" sz="2400" b="1" dirty="0">
                <a:latin typeface="Times New Roman" panose="02020603050405020304" pitchFamily="18" charset="0"/>
                <a:cs typeface="Times New Roman" panose="02020603050405020304" pitchFamily="18" charset="0"/>
              </a:rPr>
              <a:t>NPV</a:t>
            </a:r>
            <a:r>
              <a:rPr lang="uz-Cyrl-UZ" sz="2400" b="1"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 ҳозирги кунгача дисконтланган инвестицияларнинг бутун муддати давомида келажакдаги барча пул оқимларининг (ижобий ва салбий) қиймати. </a:t>
            </a:r>
            <a:r>
              <a:rPr lang="en-US" sz="2400" dirty="0">
                <a:latin typeface="Times New Roman" panose="02020603050405020304" pitchFamily="18" charset="0"/>
                <a:cs typeface="Times New Roman" panose="02020603050405020304" pitchFamily="18" charset="0"/>
              </a:rPr>
              <a:t>NPV</a:t>
            </a:r>
            <a:r>
              <a:rPr lang="uz-Cyrl-UZ" sz="2400" dirty="0">
                <a:latin typeface="Times New Roman" panose="02020603050405020304" pitchFamily="18" charset="0"/>
                <a:cs typeface="Times New Roman" panose="02020603050405020304" pitchFamily="18" charset="0"/>
              </a:rPr>
              <a:t> таҳлили ички баҳолашнинг бир шакли бўлиб, молия ва бухгалтерия ҳисоби бўйлаб бизнес қийматини, инвестиция хавфсизлигини, капитал лойиҳасини, янги тадбиркорликни, харажатларни камайтириш дастурини ва пул оқимини ўз ичига олган ҳар қандай нарсани аниқлаш учун кенг қўлланилади.</a:t>
            </a:r>
          </a:p>
        </p:txBody>
      </p:sp>
      <p:sp>
        <p:nvSpPr>
          <p:cNvPr id="3" name="Прямоугольник: скругленные углы 2">
            <a:extLst>
              <a:ext uri="{FF2B5EF4-FFF2-40B4-BE49-F238E27FC236}">
                <a16:creationId xmlns:a16="http://schemas.microsoft.com/office/drawing/2014/main" id="{00D08456-268F-884D-F8F6-B2C50FE685ED}"/>
              </a:ext>
            </a:extLst>
          </p:cNvPr>
          <p:cNvSpPr/>
          <p:nvPr/>
        </p:nvSpPr>
        <p:spPr>
          <a:xfrm>
            <a:off x="2094035" y="293078"/>
            <a:ext cx="8003930" cy="961292"/>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СОФ ҲОЗИРГИ ҚИЙМАТ </a:t>
            </a:r>
          </a:p>
          <a:p>
            <a:pPr algn="ctr"/>
            <a:r>
              <a:rPr lang="uz-Cyrl-UZ" sz="2800" b="1" dirty="0">
                <a:latin typeface="Times New Roman" panose="02020603050405020304" pitchFamily="18" charset="0"/>
                <a:cs typeface="Times New Roman" panose="02020603050405020304" pitchFamily="18" charset="0"/>
              </a:rPr>
              <a:t>(</a:t>
            </a:r>
            <a:r>
              <a:rPr lang="en-US" sz="2800" b="1" dirty="0">
                <a:latin typeface="Times New Roman" panose="02020603050405020304" pitchFamily="18" charset="0"/>
                <a:cs typeface="Times New Roman" panose="02020603050405020304" pitchFamily="18" charset="0"/>
              </a:rPr>
              <a:t>NET PRESENT VALUE (NPV)</a:t>
            </a:r>
            <a:r>
              <a:rPr lang="uz-Cyrl-UZ" sz="2800" b="1" dirty="0">
                <a:latin typeface="Times New Roman" panose="02020603050405020304" pitchFamily="18" charset="0"/>
                <a:cs typeface="Times New Roman" panose="02020603050405020304" pitchFamily="18" charset="0"/>
              </a:rPr>
              <a:t>) НИМА?</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396393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00BC9F2-4480-09F1-150C-4EA1E8A18970}"/>
              </a:ext>
            </a:extLst>
          </p:cNvPr>
          <p:cNvSpPr/>
          <p:nvPr/>
        </p:nvSpPr>
        <p:spPr>
          <a:xfrm>
            <a:off x="2954214" y="1295399"/>
            <a:ext cx="8798169" cy="2133601"/>
          </a:xfrm>
          <a:prstGeom prst="roundRect">
            <a:avLst>
              <a:gd name="adj" fmla="val 13323"/>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Соф жорий қиймат инвестиция, лойиҳа ёки бизнеснинг даромадли бўлишини ёки йўқлигини аниқлаш учун ишлатилади. Асосан, инвестициянинг </a:t>
            </a:r>
            <a:r>
              <a:rPr lang="en-US" sz="2400" dirty="0">
                <a:latin typeface="Times New Roman" panose="02020603050405020304" pitchFamily="18" charset="0"/>
                <a:cs typeface="Times New Roman" panose="02020603050405020304" pitchFamily="18" charset="0"/>
              </a:rPr>
              <a:t>NPV</a:t>
            </a:r>
            <a:r>
              <a:rPr lang="uz-Cyrl-UZ" sz="2400" dirty="0">
                <a:latin typeface="Times New Roman" panose="02020603050405020304" pitchFamily="18" charset="0"/>
                <a:cs typeface="Times New Roman" panose="02020603050405020304" pitchFamily="18" charset="0"/>
              </a:rPr>
              <a:t> жорий қийматига дисконтланган инвестиция муддати давомида барча келажакдаги пул оқимларининг йиғиндисидир.</a:t>
            </a:r>
          </a:p>
        </p:txBody>
      </p:sp>
      <p:sp>
        <p:nvSpPr>
          <p:cNvPr id="3" name="Прямоугольник: скругленные углы 2">
            <a:extLst>
              <a:ext uri="{FF2B5EF4-FFF2-40B4-BE49-F238E27FC236}">
                <a16:creationId xmlns:a16="http://schemas.microsoft.com/office/drawing/2014/main" id="{00D08456-268F-884D-F8F6-B2C50FE685ED}"/>
              </a:ext>
            </a:extLst>
          </p:cNvPr>
          <p:cNvSpPr/>
          <p:nvPr/>
        </p:nvSpPr>
        <p:spPr>
          <a:xfrm>
            <a:off x="3655402" y="293078"/>
            <a:ext cx="4881196" cy="633045"/>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US" sz="2800" b="1" dirty="0">
                <a:latin typeface="Times New Roman" panose="02020603050405020304" pitchFamily="18" charset="0"/>
                <a:cs typeface="Times New Roman" panose="02020603050405020304" pitchFamily="18" charset="0"/>
              </a:rPr>
              <a:t>NPV </a:t>
            </a:r>
            <a:r>
              <a:rPr lang="uz-Cyrl-UZ" sz="2800" b="1" dirty="0">
                <a:latin typeface="Times New Roman" panose="02020603050405020304" pitchFamily="18" charset="0"/>
                <a:cs typeface="Times New Roman" panose="02020603050405020304" pitchFamily="18" charset="0"/>
              </a:rPr>
              <a:t>нима?</a:t>
            </a:r>
          </a:p>
        </p:txBody>
      </p:sp>
      <p:sp>
        <p:nvSpPr>
          <p:cNvPr id="4" name="Прямоугольник: скругленные углы 3">
            <a:extLst>
              <a:ext uri="{FF2B5EF4-FFF2-40B4-BE49-F238E27FC236}">
                <a16:creationId xmlns:a16="http://schemas.microsoft.com/office/drawing/2014/main" id="{454B0A8E-9A95-9B9F-ACC1-CA81D24DF6C2}"/>
              </a:ext>
            </a:extLst>
          </p:cNvPr>
          <p:cNvSpPr/>
          <p:nvPr/>
        </p:nvSpPr>
        <p:spPr>
          <a:xfrm>
            <a:off x="480645" y="3798276"/>
            <a:ext cx="8428893" cy="2637693"/>
          </a:xfrm>
          <a:prstGeom prst="roundRect">
            <a:avLst>
              <a:gd name="adj" fmla="val 13323"/>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Соф жорий қийматни ҳисоблаш кўпинча компанияларга капитални қандай ва қаерга ажратишни ҳал қилишда ёрдам бериш учун бюджетлаштиришда қўлланилади. Ҳар бир инвестиция вариантини ёки потенциал лойиҳани бир хил даражага тушириш орқали - бу охир-оқибат қанча туради - молия мутахассислари стратегик қарорлар қабул қилиш учун яхши жиҳозланган.</a:t>
            </a:r>
          </a:p>
        </p:txBody>
      </p:sp>
    </p:spTree>
    <p:extLst>
      <p:ext uri="{BB962C8B-B14F-4D97-AF65-F5344CB8AC3E}">
        <p14:creationId xmlns:p14="http://schemas.microsoft.com/office/powerpoint/2010/main" val="307659322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00BC9F2-4480-09F1-150C-4EA1E8A18970}"/>
              </a:ext>
            </a:extLst>
          </p:cNvPr>
          <p:cNvSpPr/>
          <p:nvPr/>
        </p:nvSpPr>
        <p:spPr>
          <a:xfrm>
            <a:off x="3323490" y="1295399"/>
            <a:ext cx="8428893" cy="2678724"/>
          </a:xfrm>
          <a:prstGeom prst="roundRect">
            <a:avLst>
              <a:gd name="adj" fmla="val 13323"/>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en-US" sz="2400" dirty="0">
                <a:latin typeface="Times New Roman" panose="02020603050405020304" pitchFamily="18" charset="0"/>
                <a:cs typeface="Times New Roman" panose="02020603050405020304" pitchFamily="18" charset="0"/>
              </a:rPr>
              <a:t>NPV</a:t>
            </a:r>
            <a:r>
              <a:rPr lang="uz-Cyrl-UZ" sz="2400" dirty="0">
                <a:latin typeface="Times New Roman" panose="02020603050405020304" pitchFamily="18" charset="0"/>
                <a:cs typeface="Times New Roman" panose="02020603050405020304" pitchFamily="18" charset="0"/>
              </a:rPr>
              <a:t> асосан корпоратив молияда қўлланилади. Масалан, инвестиция банкирлари қайси қўшилиш ёки сотиб олиш сармояга арзийдиганлигини аниқлаш учун соф жорий қийматларни солиштиришлари мумкин. Бундан ташқари, баъзи бухгалтерлар, масалан, сертификатланган бошқарув ҳисобчилари, бюджетларни кўриб чиқишда ва лойиҳаларни устуворлаштиришда </a:t>
            </a:r>
            <a:r>
              <a:rPr lang="en-US" sz="2400" dirty="0">
                <a:latin typeface="Times New Roman" panose="02020603050405020304" pitchFamily="18" charset="0"/>
                <a:cs typeface="Times New Roman" panose="02020603050405020304" pitchFamily="18" charset="0"/>
              </a:rPr>
              <a:t>NPV</a:t>
            </a:r>
            <a:r>
              <a:rPr lang="uz-Cyrl-UZ" sz="2400" dirty="0">
                <a:latin typeface="Times New Roman" panose="02020603050405020304" pitchFamily="18" charset="0"/>
                <a:cs typeface="Times New Roman" panose="02020603050405020304" pitchFamily="18" charset="0"/>
              </a:rPr>
              <a:t>га таяниши мумкин.</a:t>
            </a:r>
          </a:p>
        </p:txBody>
      </p:sp>
      <p:sp>
        <p:nvSpPr>
          <p:cNvPr id="3" name="Прямоугольник: скругленные углы 2">
            <a:extLst>
              <a:ext uri="{FF2B5EF4-FFF2-40B4-BE49-F238E27FC236}">
                <a16:creationId xmlns:a16="http://schemas.microsoft.com/office/drawing/2014/main" id="{00D08456-268F-884D-F8F6-B2C50FE685ED}"/>
              </a:ext>
            </a:extLst>
          </p:cNvPr>
          <p:cNvSpPr/>
          <p:nvPr/>
        </p:nvSpPr>
        <p:spPr>
          <a:xfrm>
            <a:off x="1512277" y="416169"/>
            <a:ext cx="9390185" cy="633045"/>
          </a:xfrm>
          <a:prstGeom prst="round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Соф ҳозирги қийматдан ким фойдаланади?</a:t>
            </a:r>
            <a:endParaRPr lang="en-US" sz="2800" b="1" dirty="0">
              <a:latin typeface="Times New Roman" panose="02020603050405020304" pitchFamily="18" charset="0"/>
              <a:cs typeface="Times New Roman" panose="02020603050405020304" pitchFamily="18" charset="0"/>
            </a:endParaRPr>
          </a:p>
        </p:txBody>
      </p:sp>
      <p:sp>
        <p:nvSpPr>
          <p:cNvPr id="4" name="Прямоугольник: скругленные углы 3">
            <a:extLst>
              <a:ext uri="{FF2B5EF4-FFF2-40B4-BE49-F238E27FC236}">
                <a16:creationId xmlns:a16="http://schemas.microsoft.com/office/drawing/2014/main" id="{454B0A8E-9A95-9B9F-ACC1-CA81D24DF6C2}"/>
              </a:ext>
            </a:extLst>
          </p:cNvPr>
          <p:cNvSpPr/>
          <p:nvPr/>
        </p:nvSpPr>
        <p:spPr>
          <a:xfrm>
            <a:off x="480645" y="4220308"/>
            <a:ext cx="7491047" cy="2215661"/>
          </a:xfrm>
          <a:prstGeom prst="roundRect">
            <a:avLst>
              <a:gd name="adj" fmla="val 13323"/>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Бизнес эгалари, шунингдек, бюджет қарорларини қабул қилишда ёрдам бериш ва келажакда ўз бизнесининг қийматини аниқроқ кўриш учун </a:t>
            </a:r>
            <a:r>
              <a:rPr lang="en-US" sz="2400" dirty="0">
                <a:latin typeface="Times New Roman" panose="02020603050405020304" pitchFamily="18" charset="0"/>
                <a:cs typeface="Times New Roman" panose="02020603050405020304" pitchFamily="18" charset="0"/>
              </a:rPr>
              <a:t>NPV</a:t>
            </a:r>
            <a:r>
              <a:rPr lang="uz-Cyrl-UZ" sz="2400" dirty="0">
                <a:latin typeface="Times New Roman" panose="02020603050405020304" pitchFamily="18" charset="0"/>
                <a:cs typeface="Times New Roman" panose="02020603050405020304" pitchFamily="18" charset="0"/>
              </a:rPr>
              <a:t>ни қандай ҳисоблашни тушунишдан фойда олишлари мумкин. (Молия сиз учун яхши мартаба йўли эканлигини билиб олинг.)</a:t>
            </a:r>
          </a:p>
        </p:txBody>
      </p:sp>
    </p:spTree>
    <p:extLst>
      <p:ext uri="{BB962C8B-B14F-4D97-AF65-F5344CB8AC3E}">
        <p14:creationId xmlns:p14="http://schemas.microsoft.com/office/powerpoint/2010/main" val="20684871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BC7AB91-D8C1-25CE-E0D3-ABF697DFE883}"/>
              </a:ext>
            </a:extLst>
          </p:cNvPr>
          <p:cNvSpPr txBox="1"/>
          <p:nvPr/>
        </p:nvSpPr>
        <p:spPr>
          <a:xfrm>
            <a:off x="410308" y="457762"/>
            <a:ext cx="11113476" cy="2677656"/>
          </a:xfrm>
          <a:prstGeom prst="rect">
            <a:avLst/>
          </a:prstGeom>
          <a:noFill/>
        </p:spPr>
        <p:txBody>
          <a:bodyPr wrap="square">
            <a:spAutoFit/>
          </a:bodyPr>
          <a:lstStyle/>
          <a:p>
            <a:pPr algn="ctr"/>
            <a:r>
              <a:rPr lang="en-US" sz="2400" b="1" dirty="0">
                <a:latin typeface="Times New Roman" panose="02020603050405020304" pitchFamily="18" charset="0"/>
                <a:cs typeface="Times New Roman" panose="02020603050405020304" pitchFamily="18" charset="0"/>
              </a:rPr>
              <a:t>NPV</a:t>
            </a:r>
            <a:r>
              <a:rPr lang="uz-Cyrl-UZ" sz="2400" b="1" dirty="0">
                <a:latin typeface="Times New Roman" panose="02020603050405020304" pitchFamily="18" charset="0"/>
                <a:cs typeface="Times New Roman" panose="02020603050405020304" pitchFamily="18" charset="0"/>
              </a:rPr>
              <a:t> формуласи</a:t>
            </a:r>
          </a:p>
          <a:p>
            <a:pPr algn="ctr"/>
            <a:r>
              <a:rPr lang="uz-Cyrl-UZ" sz="2400" dirty="0">
                <a:latin typeface="Times New Roman" panose="02020603050405020304" pitchFamily="18" charset="0"/>
                <a:cs typeface="Times New Roman" panose="02020603050405020304" pitchFamily="18" charset="0"/>
              </a:rPr>
              <a:t>Соф жорий қийматни ҳисоблаш инвестиция ёки лойиҳанинг ҳар бир даври учун пул оқимларини ҳисоблаш, уларни жорий қийматга дисконтлаш ва лойиҳанинг дисконтланган пул оқимлари йиғиндисидан дастлабки инвестицияларни олиб ташлашни ўз ичига олади.</a:t>
            </a:r>
          </a:p>
          <a:p>
            <a:pPr algn="ctr"/>
            <a:endParaRPr lang="uz-Cyrl-UZ" sz="2400" dirty="0">
              <a:latin typeface="Times New Roman" panose="02020603050405020304" pitchFamily="18" charset="0"/>
              <a:cs typeface="Times New Roman" panose="02020603050405020304" pitchFamily="18" charset="0"/>
            </a:endParaRPr>
          </a:p>
          <a:p>
            <a:pPr algn="ctr"/>
            <a:r>
              <a:rPr lang="en-US" sz="2400" b="1" dirty="0">
                <a:latin typeface="Times New Roman" panose="02020603050405020304" pitchFamily="18" charset="0"/>
                <a:cs typeface="Times New Roman" panose="02020603050405020304" pitchFamily="18" charset="0"/>
              </a:rPr>
              <a:t>NPV</a:t>
            </a:r>
            <a:r>
              <a:rPr lang="uz-Cyrl-UZ" sz="2400" b="1" dirty="0">
                <a:latin typeface="Times New Roman" panose="02020603050405020304" pitchFamily="18" charset="0"/>
                <a:cs typeface="Times New Roman" panose="02020603050405020304" pitchFamily="18" charset="0"/>
              </a:rPr>
              <a:t> формуласи:</a:t>
            </a:r>
          </a:p>
        </p:txBody>
      </p:sp>
      <p:pic>
        <p:nvPicPr>
          <p:cNvPr id="7" name="Рисунок 6">
            <a:extLst>
              <a:ext uri="{FF2B5EF4-FFF2-40B4-BE49-F238E27FC236}">
                <a16:creationId xmlns:a16="http://schemas.microsoft.com/office/drawing/2014/main" id="{241AE798-8F3D-7038-7B31-E4D7614843B6}"/>
              </a:ext>
            </a:extLst>
          </p:cNvPr>
          <p:cNvPicPr>
            <a:picLocks noChangeAspect="1"/>
          </p:cNvPicPr>
          <p:nvPr/>
        </p:nvPicPr>
        <p:blipFill>
          <a:blip r:embed="rId2"/>
          <a:stretch>
            <a:fillRect/>
          </a:stretch>
        </p:blipFill>
        <p:spPr>
          <a:xfrm>
            <a:off x="1644835" y="3275630"/>
            <a:ext cx="8902329" cy="893906"/>
          </a:xfrm>
          <a:prstGeom prst="rect">
            <a:avLst/>
          </a:prstGeom>
        </p:spPr>
      </p:pic>
      <p:sp>
        <p:nvSpPr>
          <p:cNvPr id="10" name="TextBox 9">
            <a:extLst>
              <a:ext uri="{FF2B5EF4-FFF2-40B4-BE49-F238E27FC236}">
                <a16:creationId xmlns:a16="http://schemas.microsoft.com/office/drawing/2014/main" id="{A8A3421A-AA4B-BC7C-16AF-62AC4B4EB9CF}"/>
              </a:ext>
            </a:extLst>
          </p:cNvPr>
          <p:cNvSpPr txBox="1"/>
          <p:nvPr/>
        </p:nvSpPr>
        <p:spPr>
          <a:xfrm>
            <a:off x="1644835" y="4169536"/>
            <a:ext cx="8902329" cy="523220"/>
          </a:xfrm>
          <a:prstGeom prst="rect">
            <a:avLst/>
          </a:prstGeom>
          <a:noFill/>
        </p:spPr>
        <p:txBody>
          <a:bodyPr wrap="square">
            <a:spAutoFit/>
          </a:bodyPr>
          <a:lstStyle/>
          <a:p>
            <a:pPr algn="ctr" fontAlgn="base"/>
            <a:r>
              <a:rPr lang="en-US" sz="1400" b="0" i="0" dirty="0">
                <a:solidFill>
                  <a:srgbClr val="FF0000"/>
                </a:solidFill>
                <a:effectLst/>
                <a:latin typeface="Times New Roman" panose="02020603050405020304" pitchFamily="18" charset="0"/>
                <a:cs typeface="Times New Roman" panose="02020603050405020304" pitchFamily="18" charset="0"/>
              </a:rPr>
              <a:t>McKayla Girardin</a:t>
            </a:r>
            <a:r>
              <a:rPr lang="uz-Cyrl-UZ" sz="1400" dirty="0">
                <a:solidFill>
                  <a:srgbClr val="FF0000"/>
                </a:solidFill>
                <a:latin typeface="Times New Roman" panose="02020603050405020304" pitchFamily="18" charset="0"/>
                <a:cs typeface="Times New Roman" panose="02020603050405020304" pitchFamily="18" charset="0"/>
              </a:rPr>
              <a:t>, </a:t>
            </a:r>
            <a:r>
              <a:rPr lang="en-US" sz="1400" dirty="0">
                <a:solidFill>
                  <a:srgbClr val="FF0000"/>
                </a:solidFill>
                <a:latin typeface="Times New Roman" panose="02020603050405020304" pitchFamily="18" charset="0"/>
                <a:cs typeface="Times New Roman" panose="02020603050405020304" pitchFamily="18" charset="0"/>
              </a:rPr>
              <a:t>Jeanine </a:t>
            </a:r>
            <a:r>
              <a:rPr lang="en-US" sz="1400" dirty="0" err="1">
                <a:solidFill>
                  <a:srgbClr val="FF0000"/>
                </a:solidFill>
                <a:latin typeface="Times New Roman" panose="02020603050405020304" pitchFamily="18" charset="0"/>
                <a:cs typeface="Times New Roman" panose="02020603050405020304" pitchFamily="18" charset="0"/>
              </a:rPr>
              <a:t>Skowronski</a:t>
            </a:r>
            <a:r>
              <a:rPr lang="uz-Cyrl-UZ" sz="1400" dirty="0">
                <a:solidFill>
                  <a:srgbClr val="FF0000"/>
                </a:solidFill>
                <a:latin typeface="Times New Roman" panose="02020603050405020304" pitchFamily="18" charset="0"/>
                <a:cs typeface="Times New Roman" panose="02020603050405020304" pitchFamily="18" charset="0"/>
              </a:rPr>
              <a:t>. </a:t>
            </a:r>
            <a:r>
              <a:rPr lang="en-US" sz="1400" b="0" i="0" dirty="0">
                <a:solidFill>
                  <a:srgbClr val="FF0000"/>
                </a:solidFill>
                <a:effectLst/>
                <a:latin typeface="Times New Roman" panose="02020603050405020304" pitchFamily="18" charset="0"/>
                <a:cs typeface="Times New Roman" panose="02020603050405020304" pitchFamily="18" charset="0"/>
              </a:rPr>
              <a:t>How to Calculate Net Present Value (NPV)</a:t>
            </a:r>
            <a:r>
              <a:rPr lang="uz-Cyrl-UZ" sz="1400" b="0" i="0" dirty="0">
                <a:solidFill>
                  <a:srgbClr val="FF0000"/>
                </a:solidFill>
                <a:effectLst/>
                <a:latin typeface="Times New Roman" panose="02020603050405020304" pitchFamily="18" charset="0"/>
                <a:cs typeface="Times New Roman" panose="02020603050405020304" pitchFamily="18" charset="0"/>
              </a:rPr>
              <a:t>. </a:t>
            </a:r>
            <a:r>
              <a:rPr lang="en-US" sz="1400" b="0" i="0" dirty="0">
                <a:solidFill>
                  <a:srgbClr val="FF0000"/>
                </a:solidFill>
                <a:effectLst/>
                <a:latin typeface="Times New Roman" panose="02020603050405020304" pitchFamily="18" charset="0"/>
                <a:cs typeface="Times New Roman" panose="02020603050405020304" pitchFamily="18" charset="0"/>
              </a:rPr>
              <a:t>Updated on March 17, 2023</a:t>
            </a:r>
            <a:r>
              <a:rPr lang="uz-Cyrl-UZ" sz="1400" b="0" i="0" dirty="0">
                <a:solidFill>
                  <a:srgbClr val="FF0000"/>
                </a:solidFill>
                <a:effectLst/>
                <a:latin typeface="Times New Roman" panose="02020603050405020304" pitchFamily="18" charset="0"/>
                <a:cs typeface="Times New Roman" panose="02020603050405020304" pitchFamily="18" charset="0"/>
              </a:rPr>
              <a:t>.</a:t>
            </a:r>
            <a:r>
              <a:rPr lang="en-US" sz="1400" b="0" i="0" dirty="0">
                <a:solidFill>
                  <a:srgbClr val="FF0000"/>
                </a:solidFill>
                <a:effectLst/>
                <a:latin typeface="Times New Roman" panose="02020603050405020304" pitchFamily="18" charset="0"/>
                <a:cs typeface="Times New Roman" panose="02020603050405020304" pitchFamily="18" charset="0"/>
              </a:rPr>
              <a:t> Copyright © 2023 Forage | Forage</a:t>
            </a:r>
            <a:r>
              <a:rPr lang="uz-Cyrl-UZ" sz="1400" b="0" i="0" dirty="0">
                <a:solidFill>
                  <a:srgbClr val="FF0000"/>
                </a:solidFill>
                <a:effectLst/>
                <a:latin typeface="Times New Roman" panose="02020603050405020304" pitchFamily="18" charset="0"/>
                <a:cs typeface="Times New Roman" panose="02020603050405020304" pitchFamily="18" charset="0"/>
              </a:rPr>
              <a:t>. </a:t>
            </a:r>
            <a:r>
              <a:rPr lang="en-US" sz="1400" b="0" i="0" dirty="0">
                <a:solidFill>
                  <a:srgbClr val="FF0000"/>
                </a:solidFill>
                <a:effectLst/>
                <a:latin typeface="Times New Roman" panose="02020603050405020304" pitchFamily="18" charset="0"/>
                <a:cs typeface="Times New Roman" panose="02020603050405020304" pitchFamily="18" charset="0"/>
              </a:rPr>
              <a:t>https://www.theforage.com/blog/skills/npv</a:t>
            </a:r>
          </a:p>
        </p:txBody>
      </p:sp>
      <p:sp>
        <p:nvSpPr>
          <p:cNvPr id="12" name="TextBox 11">
            <a:extLst>
              <a:ext uri="{FF2B5EF4-FFF2-40B4-BE49-F238E27FC236}">
                <a16:creationId xmlns:a16="http://schemas.microsoft.com/office/drawing/2014/main" id="{017D5BAE-6177-8294-B235-F99856B11890}"/>
              </a:ext>
            </a:extLst>
          </p:cNvPr>
          <p:cNvSpPr txBox="1"/>
          <p:nvPr/>
        </p:nvSpPr>
        <p:spPr>
          <a:xfrm>
            <a:off x="504093" y="4709499"/>
            <a:ext cx="7889630" cy="1938992"/>
          </a:xfrm>
          <a:prstGeom prst="rect">
            <a:avLst/>
          </a:prstGeom>
          <a:noFill/>
        </p:spPr>
        <p:txBody>
          <a:bodyPr wrap="square">
            <a:spAutoFit/>
          </a:bodyPr>
          <a:lstStyle/>
          <a:p>
            <a:r>
              <a:rPr lang="uz-Cyrl-UZ" sz="2400" i="1" dirty="0">
                <a:latin typeface="Times New Roman" panose="02020603050405020304" pitchFamily="18" charset="0"/>
                <a:cs typeface="Times New Roman" panose="02020603050405020304" pitchFamily="18" charset="0"/>
              </a:rPr>
              <a:t>Ушбу формулада:</a:t>
            </a:r>
          </a:p>
          <a:p>
            <a:r>
              <a:rPr lang="uz-Cyrl-UZ" sz="2400" i="1" dirty="0">
                <a:latin typeface="Times New Roman" panose="02020603050405020304" pitchFamily="18" charset="0"/>
                <a:cs typeface="Times New Roman" panose="02020603050405020304" pitchFamily="18" charset="0"/>
              </a:rPr>
              <a:t>Нақд пул оқими - бу маълум вақт давомида инвестиция ёки лойиҳага сарфланган ва олинган пул суммаси.</a:t>
            </a:r>
          </a:p>
          <a:p>
            <a:r>
              <a:rPr lang="en-US" sz="2400" i="1" dirty="0">
                <a:latin typeface="Times New Roman" panose="02020603050405020304" pitchFamily="18" charset="0"/>
                <a:cs typeface="Times New Roman" panose="02020603050405020304" pitchFamily="18" charset="0"/>
              </a:rPr>
              <a:t>n</a:t>
            </a:r>
            <a:r>
              <a:rPr lang="uz-Cyrl-UZ" sz="2400" i="1" dirty="0">
                <a:latin typeface="Times New Roman" panose="02020603050405020304" pitchFamily="18" charset="0"/>
                <a:cs typeface="Times New Roman" panose="02020603050405020304" pitchFamily="18" charset="0"/>
              </a:rPr>
              <a:t> - вақт даврлари сони.</a:t>
            </a:r>
          </a:p>
          <a:p>
            <a:r>
              <a:rPr lang="en-US" sz="2400" i="1" dirty="0">
                <a:latin typeface="Times New Roman" panose="02020603050405020304" pitchFamily="18" charset="0"/>
                <a:cs typeface="Times New Roman" panose="02020603050405020304" pitchFamily="18" charset="0"/>
              </a:rPr>
              <a:t>r</a:t>
            </a:r>
            <a:r>
              <a:rPr lang="uz-Cyrl-UZ" sz="2400" i="1" dirty="0">
                <a:latin typeface="Times New Roman" panose="02020603050405020304" pitchFamily="18" charset="0"/>
                <a:cs typeface="Times New Roman" panose="02020603050405020304" pitchFamily="18" charset="0"/>
              </a:rPr>
              <a:t> - чегирма ставкаси.</a:t>
            </a:r>
          </a:p>
        </p:txBody>
      </p:sp>
    </p:spTree>
    <p:extLst>
      <p:ext uri="{BB962C8B-B14F-4D97-AF65-F5344CB8AC3E}">
        <p14:creationId xmlns:p14="http://schemas.microsoft.com/office/powerpoint/2010/main" val="14848205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00BC9F2-4480-09F1-150C-4EA1E8A18970}"/>
              </a:ext>
            </a:extLst>
          </p:cNvPr>
          <p:cNvSpPr/>
          <p:nvPr/>
        </p:nvSpPr>
        <p:spPr>
          <a:xfrm>
            <a:off x="3335214" y="1189892"/>
            <a:ext cx="8428893" cy="2362201"/>
          </a:xfrm>
          <a:prstGeom prst="roundRect">
            <a:avLst>
              <a:gd name="adj" fmla="val 13323"/>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Пул оқими</a:t>
            </a:r>
          </a:p>
          <a:p>
            <a:pPr algn="ctr"/>
            <a:r>
              <a:rPr lang="uz-Cyrl-UZ" sz="2400" b="1" dirty="0">
                <a:latin typeface="Times New Roman" panose="02020603050405020304" pitchFamily="18" charset="0"/>
                <a:cs typeface="Times New Roman" panose="02020603050405020304" pitchFamily="18" charset="0"/>
              </a:rPr>
              <a:t>Пул оқимлари </a:t>
            </a:r>
            <a:r>
              <a:rPr lang="uz-Cyrl-UZ" sz="2400" dirty="0">
                <a:latin typeface="Times New Roman" panose="02020603050405020304" pitchFamily="18" charset="0"/>
                <a:cs typeface="Times New Roman" panose="02020603050405020304" pitchFamily="18" charset="0"/>
              </a:rPr>
              <a:t>- бу инвестициялар учун сарфланган ёки олинган ҳар қандай пул, шу жумладан капитал харажатлар, фоизлар ва кредит тўловлари. Ҳар бир даврдаги нақд пул оқими харажатлар учун чиқимларни ва фойда, даромад ёки дивидендлар учун тушумларни ўз ичига олади.</a:t>
            </a:r>
          </a:p>
        </p:txBody>
      </p:sp>
      <p:sp>
        <p:nvSpPr>
          <p:cNvPr id="3" name="Прямоугольник: скругленные углы 2">
            <a:extLst>
              <a:ext uri="{FF2B5EF4-FFF2-40B4-BE49-F238E27FC236}">
                <a16:creationId xmlns:a16="http://schemas.microsoft.com/office/drawing/2014/main" id="{00D08456-268F-884D-F8F6-B2C50FE685ED}"/>
              </a:ext>
            </a:extLst>
          </p:cNvPr>
          <p:cNvSpPr/>
          <p:nvPr/>
        </p:nvSpPr>
        <p:spPr>
          <a:xfrm>
            <a:off x="2983523" y="328247"/>
            <a:ext cx="6224954" cy="633045"/>
          </a:xfrm>
          <a:prstGeom prst="round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2800" b="1" dirty="0">
                <a:latin typeface="Times New Roman" panose="02020603050405020304" pitchFamily="18" charset="0"/>
                <a:cs typeface="Times New Roman" panose="02020603050405020304" pitchFamily="18" charset="0"/>
              </a:rPr>
              <a:t>NPV </a:t>
            </a:r>
            <a:r>
              <a:rPr lang="uz-Cyrl-UZ" sz="2800" b="1" dirty="0">
                <a:latin typeface="Times New Roman" panose="02020603050405020304" pitchFamily="18" charset="0"/>
                <a:cs typeface="Times New Roman" panose="02020603050405020304" pitchFamily="18" charset="0"/>
              </a:rPr>
              <a:t>компонентлари</a:t>
            </a:r>
          </a:p>
        </p:txBody>
      </p:sp>
      <p:sp>
        <p:nvSpPr>
          <p:cNvPr id="4" name="Прямоугольник: скругленные углы 3">
            <a:extLst>
              <a:ext uri="{FF2B5EF4-FFF2-40B4-BE49-F238E27FC236}">
                <a16:creationId xmlns:a16="http://schemas.microsoft.com/office/drawing/2014/main" id="{454B0A8E-9A95-9B9F-ACC1-CA81D24DF6C2}"/>
              </a:ext>
            </a:extLst>
          </p:cNvPr>
          <p:cNvSpPr/>
          <p:nvPr/>
        </p:nvSpPr>
        <p:spPr>
          <a:xfrm>
            <a:off x="480645" y="3780693"/>
            <a:ext cx="7491047" cy="2655277"/>
          </a:xfrm>
          <a:prstGeom prst="roundRect">
            <a:avLst>
              <a:gd name="adj" fmla="val 13323"/>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Даврлар сони (</a:t>
            </a:r>
            <a:r>
              <a:rPr lang="en-US" sz="2400" b="1" dirty="0">
                <a:latin typeface="Times New Roman" panose="02020603050405020304" pitchFamily="18" charset="0"/>
                <a:cs typeface="Times New Roman" panose="02020603050405020304" pitchFamily="18" charset="0"/>
              </a:rPr>
              <a:t>n</a:t>
            </a:r>
            <a:r>
              <a:rPr lang="uz-Cyrl-UZ" sz="2400" b="1" dirty="0">
                <a:latin typeface="Times New Roman" panose="02020603050405020304" pitchFamily="18" charset="0"/>
                <a:cs typeface="Times New Roman" panose="02020603050405020304" pitchFamily="18" charset="0"/>
              </a:rPr>
              <a:t>)</a:t>
            </a:r>
          </a:p>
          <a:p>
            <a:pPr algn="ctr"/>
            <a:r>
              <a:rPr lang="uz-Cyrl-UZ" sz="2400" dirty="0">
                <a:latin typeface="Times New Roman" panose="02020603050405020304" pitchFamily="18" charset="0"/>
                <a:cs typeface="Times New Roman" panose="02020603050405020304" pitchFamily="18" charset="0"/>
              </a:rPr>
              <a:t>Даврлар сони лойиҳа ёки инвестиция қанча ой ёки йил давом этишига тенг. Баъзида даврлар сони сукут бўйича 10 ёки 10 йилга тенг бўлади, чунки бу бизнеснинг ўртача умри. Бироқ, турли лойиҳалар, компаниялар ва инвестициялар аниқроқ муддатларга эга бўлиши мумкин.</a:t>
            </a:r>
          </a:p>
        </p:txBody>
      </p:sp>
    </p:spTree>
    <p:extLst>
      <p:ext uri="{BB962C8B-B14F-4D97-AF65-F5344CB8AC3E}">
        <p14:creationId xmlns:p14="http://schemas.microsoft.com/office/powerpoint/2010/main" val="143149038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00BC9F2-4480-09F1-150C-4EA1E8A18970}"/>
              </a:ext>
            </a:extLst>
          </p:cNvPr>
          <p:cNvSpPr/>
          <p:nvPr/>
        </p:nvSpPr>
        <p:spPr>
          <a:xfrm>
            <a:off x="454268" y="885092"/>
            <a:ext cx="11283462" cy="2022231"/>
          </a:xfrm>
          <a:prstGeom prst="roundRect">
            <a:avLst>
              <a:gd name="adj" fmla="val 13323"/>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Кўпгина ҳолларда дисконт ставкаси компаниянинг Капиталнинг ўртача вазнли қиймати (КЎВҚ- </a:t>
            </a:r>
            <a:r>
              <a:rPr lang="en-US" sz="2400" dirty="0">
                <a:latin typeface="Times New Roman" panose="02020603050405020304" pitchFamily="18" charset="0"/>
                <a:cs typeface="Times New Roman" panose="02020603050405020304" pitchFamily="18" charset="0"/>
              </a:rPr>
              <a:t>Weighted average cost of capital (WACC))</a:t>
            </a:r>
            <a:r>
              <a:rPr lang="uz-Cyrl-UZ" sz="2400" dirty="0">
                <a:latin typeface="Times New Roman" panose="02020603050405020304" pitchFamily="18" charset="0"/>
                <a:cs typeface="Times New Roman" panose="02020603050405020304" pitchFamily="18" charset="0"/>
              </a:rPr>
              <a:t> ҳисобланади. Компаниянинг КЎВҚ - бу операцион харажатларни оқлаш учун қанча пул топиши керак ва компаниянинг фоиз ставкаси, кредит тўловлари ва дивиденд тўловлари каби нарсаларни ўз ичига олади.</a:t>
            </a:r>
          </a:p>
        </p:txBody>
      </p:sp>
      <p:sp>
        <p:nvSpPr>
          <p:cNvPr id="3" name="Прямоугольник: скругленные углы 2">
            <a:extLst>
              <a:ext uri="{FF2B5EF4-FFF2-40B4-BE49-F238E27FC236}">
                <a16:creationId xmlns:a16="http://schemas.microsoft.com/office/drawing/2014/main" id="{00D08456-268F-884D-F8F6-B2C50FE685ED}"/>
              </a:ext>
            </a:extLst>
          </p:cNvPr>
          <p:cNvSpPr/>
          <p:nvPr/>
        </p:nvSpPr>
        <p:spPr>
          <a:xfrm>
            <a:off x="3420207" y="158261"/>
            <a:ext cx="5351585" cy="527538"/>
          </a:xfrm>
          <a:prstGeom prst="roundRect">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Чегирма ставкаси (</a:t>
            </a:r>
            <a:r>
              <a:rPr lang="en-US" sz="2800" b="1" dirty="0">
                <a:latin typeface="Times New Roman" panose="02020603050405020304" pitchFamily="18" charset="0"/>
                <a:cs typeface="Times New Roman" panose="02020603050405020304" pitchFamily="18" charset="0"/>
              </a:rPr>
              <a:t>r</a:t>
            </a:r>
            <a:r>
              <a:rPr lang="uz-Cyrl-UZ" sz="2800" b="1" dirty="0">
                <a:latin typeface="Times New Roman" panose="02020603050405020304" pitchFamily="18" charset="0"/>
                <a:cs typeface="Times New Roman" panose="02020603050405020304" pitchFamily="18" charset="0"/>
              </a:rPr>
              <a:t>)</a:t>
            </a:r>
          </a:p>
        </p:txBody>
      </p:sp>
      <p:sp>
        <p:nvSpPr>
          <p:cNvPr id="4" name="Прямоугольник: скругленные углы 3">
            <a:extLst>
              <a:ext uri="{FF2B5EF4-FFF2-40B4-BE49-F238E27FC236}">
                <a16:creationId xmlns:a16="http://schemas.microsoft.com/office/drawing/2014/main" id="{454B0A8E-9A95-9B9F-ACC1-CA81D24DF6C2}"/>
              </a:ext>
            </a:extLst>
          </p:cNvPr>
          <p:cNvSpPr/>
          <p:nvPr/>
        </p:nvSpPr>
        <p:spPr>
          <a:xfrm>
            <a:off x="480645" y="3106617"/>
            <a:ext cx="8557847" cy="3329354"/>
          </a:xfrm>
          <a:prstGeom prst="roundRect">
            <a:avLst>
              <a:gd name="adj" fmla="val 13323"/>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Пулнинг вақт қиймати деб аталадиган концепция туфайли пул оқимларини дисконтлаш керак. Ушбу концепция бугунги кунда пул кейинчалик олинган пулдан қимматроқ эканлигига ишонишдир. Мисол учун, бугунги кунда 10 доллар йилига 10 доллардан кўпроқ қийматга эга, чунки сиз ўша йил давомида фоизларни олиш учун ҳозир олинган пулни сармоя қилишингиз мумкин. Бундан ташқари, фоиз ставкалари ва инфляция 1 АҚШ доллари қийматига таъсир қилади, шунинг учун келажакдаги пул оқимларини жорий қийматга дисконтлаш бизга инвестиция вариантларини аниқроқ таҳлил қилиш ва солиштириш имконини беради.</a:t>
            </a:r>
          </a:p>
        </p:txBody>
      </p:sp>
    </p:spTree>
    <p:extLst>
      <p:ext uri="{BB962C8B-B14F-4D97-AF65-F5344CB8AC3E}">
        <p14:creationId xmlns:p14="http://schemas.microsoft.com/office/powerpoint/2010/main" val="81310583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00BC9F2-4480-09F1-150C-4EA1E8A18970}"/>
              </a:ext>
            </a:extLst>
          </p:cNvPr>
          <p:cNvSpPr/>
          <p:nvPr/>
        </p:nvSpPr>
        <p:spPr>
          <a:xfrm>
            <a:off x="454269" y="2060331"/>
            <a:ext cx="11283462" cy="1729154"/>
          </a:xfrm>
          <a:prstGeom prst="roundRect">
            <a:avLst>
              <a:gd name="adj" fmla="val 13323"/>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Дастлабки инвестициялар </a:t>
            </a:r>
            <a:r>
              <a:rPr lang="uz-Cyrl-UZ" sz="2800" dirty="0">
                <a:latin typeface="Times New Roman" panose="02020603050405020304" pitchFamily="18" charset="0"/>
                <a:cs typeface="Times New Roman" panose="02020603050405020304" pitchFamily="18" charset="0"/>
              </a:rPr>
              <a:t>- бу лойиҳа ёки инвестиция олдиндан қанча туради. Мисол учун, агар лойиҳа бошида 5 миллион долларга тушса, у жами дисконтланган пул оқимларидан айирилиши керак.</a:t>
            </a:r>
          </a:p>
        </p:txBody>
      </p:sp>
      <p:sp>
        <p:nvSpPr>
          <p:cNvPr id="3" name="Прямоугольник: скругленные углы 2">
            <a:extLst>
              <a:ext uri="{FF2B5EF4-FFF2-40B4-BE49-F238E27FC236}">
                <a16:creationId xmlns:a16="http://schemas.microsoft.com/office/drawing/2014/main" id="{00D08456-268F-884D-F8F6-B2C50FE685ED}"/>
              </a:ext>
            </a:extLst>
          </p:cNvPr>
          <p:cNvSpPr/>
          <p:nvPr/>
        </p:nvSpPr>
        <p:spPr>
          <a:xfrm>
            <a:off x="3420207" y="685799"/>
            <a:ext cx="5351585" cy="744416"/>
          </a:xfrm>
          <a:prstGeom prst="roundRect">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Дастлабки инвестициялар</a:t>
            </a:r>
          </a:p>
        </p:txBody>
      </p:sp>
    </p:spTree>
    <p:extLst>
      <p:ext uri="{BB962C8B-B14F-4D97-AF65-F5344CB8AC3E}">
        <p14:creationId xmlns:p14="http://schemas.microsoft.com/office/powerpoint/2010/main" val="182160559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6CBBC74D-1A6E-A51C-2214-353EBA3E4A08}"/>
              </a:ext>
            </a:extLst>
          </p:cNvPr>
          <p:cNvSpPr/>
          <p:nvPr/>
        </p:nvSpPr>
        <p:spPr>
          <a:xfrm>
            <a:off x="404446" y="1254368"/>
            <a:ext cx="11383107" cy="937847"/>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Ижобий </a:t>
            </a:r>
            <a:r>
              <a:rPr lang="en-US" sz="2400" b="1" dirty="0">
                <a:latin typeface="Times New Roman" panose="02020603050405020304" pitchFamily="18" charset="0"/>
                <a:cs typeface="Times New Roman" panose="02020603050405020304" pitchFamily="18" charset="0"/>
              </a:rPr>
              <a:t>NPV</a:t>
            </a:r>
            <a:r>
              <a:rPr lang="uz-Cyrl-UZ"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NPV</a:t>
            </a:r>
            <a:r>
              <a:rPr lang="uz-Cyrl-UZ" sz="2400" dirty="0">
                <a:latin typeface="Times New Roman" panose="02020603050405020304" pitchFamily="18" charset="0"/>
                <a:cs typeface="Times New Roman" panose="02020603050405020304" pitchFamily="18" charset="0"/>
              </a:rPr>
              <a:t> ҳисоб-китобининг ижобий натижаси лойиҳа ёки инвестиция фойдали ва амалга оширишга арзийдиган бўлиши мумкинлигини англатади.</a:t>
            </a:r>
          </a:p>
        </p:txBody>
      </p:sp>
      <p:sp>
        <p:nvSpPr>
          <p:cNvPr id="7" name="Прямоугольник: скругленные углы 6">
            <a:extLst>
              <a:ext uri="{FF2B5EF4-FFF2-40B4-BE49-F238E27FC236}">
                <a16:creationId xmlns:a16="http://schemas.microsoft.com/office/drawing/2014/main" id="{724037C7-A832-0B0A-D599-575B43872C5B}"/>
              </a:ext>
            </a:extLst>
          </p:cNvPr>
          <p:cNvSpPr/>
          <p:nvPr/>
        </p:nvSpPr>
        <p:spPr>
          <a:xfrm>
            <a:off x="404446" y="2414955"/>
            <a:ext cx="11383107" cy="119575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Салбий </a:t>
            </a:r>
            <a:r>
              <a:rPr lang="en-US" sz="2400" b="1" dirty="0">
                <a:latin typeface="Times New Roman" panose="02020603050405020304" pitchFamily="18" charset="0"/>
                <a:cs typeface="Times New Roman" panose="02020603050405020304" pitchFamily="18" charset="0"/>
              </a:rPr>
              <a:t>NPV</a:t>
            </a:r>
            <a:r>
              <a:rPr lang="uz-Cyrl-UZ"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NPV</a:t>
            </a:r>
            <a:r>
              <a:rPr lang="uz-Cyrl-UZ" sz="2400" dirty="0">
                <a:latin typeface="Times New Roman" panose="02020603050405020304" pitchFamily="18" charset="0"/>
                <a:cs typeface="Times New Roman" panose="02020603050405020304" pitchFamily="18" charset="0"/>
              </a:rPr>
              <a:t> ҳисоб-китобининг салбий натижаси лойиҳа ёки инвестиция фойдали бўлиши эҳтимолдан йироқ эмаслигини ва уни амалга оширмаслик кераклигини англатади.</a:t>
            </a:r>
          </a:p>
        </p:txBody>
      </p:sp>
      <p:sp>
        <p:nvSpPr>
          <p:cNvPr id="8" name="Прямоугольник: скругленные углы 7">
            <a:extLst>
              <a:ext uri="{FF2B5EF4-FFF2-40B4-BE49-F238E27FC236}">
                <a16:creationId xmlns:a16="http://schemas.microsoft.com/office/drawing/2014/main" id="{93938BD9-E9BB-A25B-26FF-F073A821FCFB}"/>
              </a:ext>
            </a:extLst>
          </p:cNvPr>
          <p:cNvSpPr/>
          <p:nvPr/>
        </p:nvSpPr>
        <p:spPr>
          <a:xfrm>
            <a:off x="398585" y="3833448"/>
            <a:ext cx="8358554" cy="2696306"/>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Нолинчи </a:t>
            </a:r>
            <a:r>
              <a:rPr lang="en-US" sz="2400" b="1" dirty="0">
                <a:latin typeface="Times New Roman" panose="02020603050405020304" pitchFamily="18" charset="0"/>
                <a:cs typeface="Times New Roman" panose="02020603050405020304" pitchFamily="18" charset="0"/>
              </a:rPr>
              <a:t>NPV</a:t>
            </a:r>
            <a:r>
              <a:rPr lang="uz-Cyrl-UZ"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NPV</a:t>
            </a:r>
            <a:r>
              <a:rPr lang="uz-Cyrl-UZ" sz="2400" dirty="0">
                <a:latin typeface="Times New Roman" panose="02020603050405020304" pitchFamily="18" charset="0"/>
                <a:cs typeface="Times New Roman" panose="02020603050405020304" pitchFamily="18" charset="0"/>
              </a:rPr>
              <a:t> нолга тенг бўлса, лойиҳа ёки инвестиция фойдали ёки қиммат эмаслигини англатади. Агар лойиҳа стратегик жойлашишни аниқлаш, бренд капитали ёки истеъмолчиларнинг қониқишини ошириш каби муҳим номоддий фойдаларга эга бўлса, компания </a:t>
            </a:r>
            <a:r>
              <a:rPr lang="en-US" sz="2400" dirty="0">
                <a:latin typeface="Times New Roman" panose="02020603050405020304" pitchFamily="18" charset="0"/>
                <a:cs typeface="Times New Roman" panose="02020603050405020304" pitchFamily="18" charset="0"/>
              </a:rPr>
              <a:t>NPV</a:t>
            </a:r>
            <a:r>
              <a:rPr lang="uz-Cyrl-UZ" sz="2400" dirty="0">
                <a:latin typeface="Times New Roman" panose="02020603050405020304" pitchFamily="18" charset="0"/>
                <a:cs typeface="Times New Roman" panose="02020603050405020304" pitchFamily="18" charset="0"/>
              </a:rPr>
              <a:t> нолга тенг бўлган лойиҳалар ва инвестицияларни кўриб чиқиши мумкин.</a:t>
            </a:r>
          </a:p>
        </p:txBody>
      </p:sp>
      <p:sp>
        <p:nvSpPr>
          <p:cNvPr id="2" name="Прямоугольник: скругленные углы 1">
            <a:extLst>
              <a:ext uri="{FF2B5EF4-FFF2-40B4-BE49-F238E27FC236}">
                <a16:creationId xmlns:a16="http://schemas.microsoft.com/office/drawing/2014/main" id="{06AAA004-40AC-20E3-A7D6-9EB24AC3104B}"/>
              </a:ext>
            </a:extLst>
          </p:cNvPr>
          <p:cNvSpPr/>
          <p:nvPr/>
        </p:nvSpPr>
        <p:spPr>
          <a:xfrm>
            <a:off x="398585" y="199290"/>
            <a:ext cx="11383107" cy="937847"/>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ҲОЗИРГИ СОФ ҚИЙМАТНИ ТАЛҚИН ҚИЛИШ</a:t>
            </a:r>
          </a:p>
          <a:p>
            <a:pPr algn="ctr"/>
            <a:r>
              <a:rPr lang="uz-Cyrl-UZ" sz="2400" b="1" dirty="0">
                <a:latin typeface="Times New Roman" panose="02020603050405020304" pitchFamily="18" charset="0"/>
                <a:cs typeface="Times New Roman" panose="02020603050405020304" pitchFamily="18" charset="0"/>
              </a:rPr>
              <a:t>СОФ ЖОРИЙ ҚИЙМАТ УЧТА ПОТЕНЦИАЛ НАТИЖАГА ЭГА:</a:t>
            </a:r>
          </a:p>
        </p:txBody>
      </p:sp>
    </p:spTree>
    <p:extLst>
      <p:ext uri="{BB962C8B-B14F-4D97-AF65-F5344CB8AC3E}">
        <p14:creationId xmlns:p14="http://schemas.microsoft.com/office/powerpoint/2010/main" val="332970200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A8092A0-5DEC-D1DF-98F1-A4AE3C890D11}"/>
              </a:ext>
            </a:extLst>
          </p:cNvPr>
          <p:cNvSpPr txBox="1"/>
          <p:nvPr/>
        </p:nvSpPr>
        <p:spPr>
          <a:xfrm>
            <a:off x="375138" y="831735"/>
            <a:ext cx="11441723" cy="3416320"/>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Ҳозирги соф қиймат мисоли</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Фараз қилайлик, сизнинг компаниянгиз бошлаши мумкин бўлган иккита потенциал лойиҳага эга. Қайси лойиҳа яхшироқ вариант эканлигини қандай ҳал қилишимиз мумкин?</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Сизнинг компаниянгизнинг ўртача сармоя қиймати 7% ни ташкил қилади, шунинг учун 7% иккала лойиҳа учун чегирма ставкаси бўлади. Ҳар бир лойиҳа беш йил давом этади. Икки лойиҳа учун дастлабки инвестициялар ва пул оқимлари:</a:t>
            </a:r>
          </a:p>
        </p:txBody>
      </p:sp>
    </p:spTree>
    <p:extLst>
      <p:ext uri="{BB962C8B-B14F-4D97-AF65-F5344CB8AC3E}">
        <p14:creationId xmlns:p14="http://schemas.microsoft.com/office/powerpoint/2010/main" val="298968558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1A7D166-A796-EE7B-9FDA-FF2F461D7A1E}"/>
              </a:ext>
            </a:extLst>
          </p:cNvPr>
          <p:cNvSpPr txBox="1"/>
          <p:nvPr/>
        </p:nvSpPr>
        <p:spPr>
          <a:xfrm>
            <a:off x="445477" y="453912"/>
            <a:ext cx="9777046" cy="5632311"/>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Лойиҳа А</a:t>
            </a:r>
          </a:p>
          <a:p>
            <a:pPr algn="ctr"/>
            <a:r>
              <a:rPr lang="uz-Cyrl-UZ" sz="2400" dirty="0">
                <a:latin typeface="Times New Roman" panose="02020603050405020304" pitchFamily="18" charset="0"/>
                <a:cs typeface="Times New Roman" panose="02020603050405020304" pitchFamily="18" charset="0"/>
              </a:rPr>
              <a:t>Дастлабки инвестициялар: 15 миллион доллар</a:t>
            </a:r>
          </a:p>
          <a:p>
            <a:pPr algn="ctr"/>
            <a:r>
              <a:rPr lang="uz-Cyrl-UZ" sz="2400" dirty="0">
                <a:latin typeface="Times New Roman" panose="02020603050405020304" pitchFamily="18" charset="0"/>
                <a:cs typeface="Times New Roman" panose="02020603050405020304" pitchFamily="18" charset="0"/>
              </a:rPr>
              <a:t>Нақд пул оқими 1-йил: 3 миллион доллар</a:t>
            </a:r>
          </a:p>
          <a:p>
            <a:pPr algn="ctr"/>
            <a:r>
              <a:rPr lang="uz-Cyrl-UZ" sz="2400" dirty="0">
                <a:latin typeface="Times New Roman" panose="02020603050405020304" pitchFamily="18" charset="0"/>
                <a:cs typeface="Times New Roman" panose="02020603050405020304" pitchFamily="18" charset="0"/>
              </a:rPr>
              <a:t>Пул оқими 2-йил: 3 миллион доллар</a:t>
            </a:r>
          </a:p>
          <a:p>
            <a:pPr algn="ctr"/>
            <a:r>
              <a:rPr lang="uz-Cyrl-UZ" sz="2400" dirty="0">
                <a:latin typeface="Times New Roman" panose="02020603050405020304" pitchFamily="18" charset="0"/>
                <a:cs typeface="Times New Roman" panose="02020603050405020304" pitchFamily="18" charset="0"/>
              </a:rPr>
              <a:t>Нақд пул оқими 3-йил: 5 миллион доллар</a:t>
            </a:r>
          </a:p>
          <a:p>
            <a:pPr algn="ctr"/>
            <a:r>
              <a:rPr lang="uz-Cyrl-UZ" sz="2400" dirty="0">
                <a:latin typeface="Times New Roman" panose="02020603050405020304" pitchFamily="18" charset="0"/>
                <a:cs typeface="Times New Roman" panose="02020603050405020304" pitchFamily="18" charset="0"/>
              </a:rPr>
              <a:t>Нақд пул оқими 4-йил: 5 миллион доллар</a:t>
            </a:r>
          </a:p>
          <a:p>
            <a:pPr algn="ctr"/>
            <a:r>
              <a:rPr lang="uz-Cyrl-UZ" sz="2400" dirty="0">
                <a:latin typeface="Times New Roman" panose="02020603050405020304" pitchFamily="18" charset="0"/>
                <a:cs typeface="Times New Roman" panose="02020603050405020304" pitchFamily="18" charset="0"/>
              </a:rPr>
              <a:t>Нақд пул оқими 5-йил: 5 миллион доллар</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Лойиҳа Б</a:t>
            </a:r>
          </a:p>
          <a:p>
            <a:pPr algn="ctr"/>
            <a:r>
              <a:rPr lang="uz-Cyrl-UZ" sz="2400" dirty="0">
                <a:latin typeface="Times New Roman" panose="02020603050405020304" pitchFamily="18" charset="0"/>
                <a:cs typeface="Times New Roman" panose="02020603050405020304" pitchFamily="18" charset="0"/>
              </a:rPr>
              <a:t>Дастлабки инвестициялар: 20 миллион доллар</a:t>
            </a:r>
          </a:p>
          <a:p>
            <a:pPr algn="ctr"/>
            <a:r>
              <a:rPr lang="uz-Cyrl-UZ" sz="2400" dirty="0">
                <a:latin typeface="Times New Roman" panose="02020603050405020304" pitchFamily="18" charset="0"/>
                <a:cs typeface="Times New Roman" panose="02020603050405020304" pitchFamily="18" charset="0"/>
              </a:rPr>
              <a:t>Пул оқими 1-йил: 2 миллион доллар</a:t>
            </a:r>
          </a:p>
          <a:p>
            <a:pPr algn="ctr"/>
            <a:r>
              <a:rPr lang="uz-Cyrl-UZ" sz="2400" dirty="0">
                <a:latin typeface="Times New Roman" panose="02020603050405020304" pitchFamily="18" charset="0"/>
                <a:cs typeface="Times New Roman" panose="02020603050405020304" pitchFamily="18" charset="0"/>
              </a:rPr>
              <a:t>Пул оқими 2-йил: 4 миллион доллар</a:t>
            </a:r>
          </a:p>
          <a:p>
            <a:pPr algn="ctr"/>
            <a:r>
              <a:rPr lang="uz-Cyrl-UZ" sz="2400" dirty="0">
                <a:latin typeface="Times New Roman" panose="02020603050405020304" pitchFamily="18" charset="0"/>
                <a:cs typeface="Times New Roman" panose="02020603050405020304" pitchFamily="18" charset="0"/>
              </a:rPr>
              <a:t>Нақд пул оқими 3-йил: 6 миллион доллар</a:t>
            </a:r>
          </a:p>
          <a:p>
            <a:pPr algn="ctr"/>
            <a:r>
              <a:rPr lang="uz-Cyrl-UZ" sz="2400" dirty="0">
                <a:latin typeface="Times New Roman" panose="02020603050405020304" pitchFamily="18" charset="0"/>
                <a:cs typeface="Times New Roman" panose="02020603050405020304" pitchFamily="18" charset="0"/>
              </a:rPr>
              <a:t>Нақд пул оқими 4-йил: 8 миллион доллар</a:t>
            </a:r>
          </a:p>
          <a:p>
            <a:pPr algn="ctr"/>
            <a:r>
              <a:rPr lang="uz-Cyrl-UZ" sz="2400" dirty="0">
                <a:latin typeface="Times New Roman" panose="02020603050405020304" pitchFamily="18" charset="0"/>
                <a:cs typeface="Times New Roman" panose="02020603050405020304" pitchFamily="18" charset="0"/>
              </a:rPr>
              <a:t>Нақд пул оқими 5-йил: 10 миллион доллар</a:t>
            </a:r>
          </a:p>
        </p:txBody>
      </p:sp>
    </p:spTree>
    <p:extLst>
      <p:ext uri="{BB962C8B-B14F-4D97-AF65-F5344CB8AC3E}">
        <p14:creationId xmlns:p14="http://schemas.microsoft.com/office/powerpoint/2010/main" val="407479637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1F75E1A-FC73-1B73-BC47-02A4BF0F07E4}"/>
              </a:ext>
            </a:extLst>
          </p:cNvPr>
          <p:cNvSpPr txBox="1"/>
          <p:nvPr/>
        </p:nvSpPr>
        <p:spPr>
          <a:xfrm>
            <a:off x="509954" y="212412"/>
            <a:ext cx="11172092" cy="830997"/>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Ушбу пул оқимларини капиталнинг ўртача 7% қийматидан фойдаланган ҳолда дисконтланган ҳолда, ҳар бир лойиҳа учун йиллик дисконтланган пул оқимлари:</a:t>
            </a:r>
          </a:p>
        </p:txBody>
      </p:sp>
      <p:graphicFrame>
        <p:nvGraphicFramePr>
          <p:cNvPr id="4" name="Таблица 4">
            <a:extLst>
              <a:ext uri="{FF2B5EF4-FFF2-40B4-BE49-F238E27FC236}">
                <a16:creationId xmlns:a16="http://schemas.microsoft.com/office/drawing/2014/main" id="{9930FC35-794E-E754-F5D9-F69BD76BE383}"/>
              </a:ext>
            </a:extLst>
          </p:cNvPr>
          <p:cNvGraphicFramePr>
            <a:graphicFrameLocks noGrp="1"/>
          </p:cNvGraphicFramePr>
          <p:nvPr>
            <p:extLst>
              <p:ext uri="{D42A27DB-BD31-4B8C-83A1-F6EECF244321}">
                <p14:modId xmlns:p14="http://schemas.microsoft.com/office/powerpoint/2010/main" val="528397004"/>
              </p:ext>
            </p:extLst>
          </p:nvPr>
        </p:nvGraphicFramePr>
        <p:xfrm>
          <a:off x="509954" y="1172363"/>
          <a:ext cx="11172090" cy="3200400"/>
        </p:xfrm>
        <a:graphic>
          <a:graphicData uri="http://schemas.openxmlformats.org/drawingml/2006/table">
            <a:tbl>
              <a:tblPr firstRow="1" bandRow="1">
                <a:tableStyleId>{5C22544A-7EE6-4342-B048-85BDC9FD1C3A}</a:tableStyleId>
              </a:tblPr>
              <a:tblGrid>
                <a:gridCol w="3724030">
                  <a:extLst>
                    <a:ext uri="{9D8B030D-6E8A-4147-A177-3AD203B41FA5}">
                      <a16:colId xmlns:a16="http://schemas.microsoft.com/office/drawing/2014/main" val="4226347267"/>
                    </a:ext>
                  </a:extLst>
                </a:gridCol>
                <a:gridCol w="3724030">
                  <a:extLst>
                    <a:ext uri="{9D8B030D-6E8A-4147-A177-3AD203B41FA5}">
                      <a16:colId xmlns:a16="http://schemas.microsoft.com/office/drawing/2014/main" val="795667470"/>
                    </a:ext>
                  </a:extLst>
                </a:gridCol>
                <a:gridCol w="3724030">
                  <a:extLst>
                    <a:ext uri="{9D8B030D-6E8A-4147-A177-3AD203B41FA5}">
                      <a16:colId xmlns:a16="http://schemas.microsoft.com/office/drawing/2014/main" val="3958289710"/>
                    </a:ext>
                  </a:extLst>
                </a:gridCol>
              </a:tblGrid>
              <a:tr h="370840">
                <a:tc>
                  <a:txBody>
                    <a:bodyPr/>
                    <a:lstStyle/>
                    <a:p>
                      <a:pPr algn="ctr"/>
                      <a:r>
                        <a:rPr lang="uz-Cyrl-UZ" sz="2400" dirty="0">
                          <a:latin typeface="Times New Roman" panose="02020603050405020304" pitchFamily="18" charset="0"/>
                          <a:cs typeface="Times New Roman" panose="02020603050405020304" pitchFamily="18" charset="0"/>
                        </a:rPr>
                        <a:t>Йиллар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Лойиҳа А</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Лойиҳа В</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663114544"/>
                  </a:ext>
                </a:extLst>
              </a:tr>
              <a:tr h="370840">
                <a:tc>
                  <a:txBody>
                    <a:bodyPr/>
                    <a:lstStyle/>
                    <a:p>
                      <a:pPr algn="ctr"/>
                      <a:r>
                        <a:rPr lang="ru-RU" sz="2400" b="0" dirty="0">
                          <a:effectLst/>
                          <a:latin typeface="Times New Roman" panose="02020603050405020304" pitchFamily="18" charset="0"/>
                          <a:cs typeface="Times New Roman" panose="02020603050405020304" pitchFamily="18" charset="0"/>
                        </a:rPr>
                        <a:t>1</a:t>
                      </a:r>
                    </a:p>
                  </a:txBody>
                  <a:tcPr anchor="ctr"/>
                </a:tc>
                <a:tc>
                  <a:txBody>
                    <a:bodyPr/>
                    <a:lstStyle/>
                    <a:p>
                      <a:pPr algn="ctr"/>
                      <a:r>
                        <a:rPr lang="ru-RU" sz="2400">
                          <a:effectLst/>
                          <a:latin typeface="Times New Roman" panose="02020603050405020304" pitchFamily="18" charset="0"/>
                          <a:cs typeface="Times New Roman" panose="02020603050405020304" pitchFamily="18" charset="0"/>
                        </a:rPr>
                        <a:t>$2,803,738</a:t>
                      </a:r>
                    </a:p>
                  </a:txBody>
                  <a:tcPr anchor="ctr"/>
                </a:tc>
                <a:tc>
                  <a:txBody>
                    <a:bodyPr/>
                    <a:lstStyle/>
                    <a:p>
                      <a:pPr algn="ctr"/>
                      <a:r>
                        <a:rPr lang="ru-RU" sz="2400">
                          <a:effectLst/>
                          <a:latin typeface="Times New Roman" panose="02020603050405020304" pitchFamily="18" charset="0"/>
                          <a:cs typeface="Times New Roman" panose="02020603050405020304" pitchFamily="18" charset="0"/>
                        </a:rPr>
                        <a:t>$1,869,159</a:t>
                      </a:r>
                    </a:p>
                  </a:txBody>
                  <a:tcPr anchor="ctr"/>
                </a:tc>
                <a:extLst>
                  <a:ext uri="{0D108BD9-81ED-4DB2-BD59-A6C34878D82A}">
                    <a16:rowId xmlns:a16="http://schemas.microsoft.com/office/drawing/2014/main" val="435747850"/>
                  </a:ext>
                </a:extLst>
              </a:tr>
              <a:tr h="370840">
                <a:tc>
                  <a:txBody>
                    <a:bodyPr/>
                    <a:lstStyle/>
                    <a:p>
                      <a:pPr algn="ctr"/>
                      <a:r>
                        <a:rPr lang="ru-RU" sz="2400" b="0" dirty="0">
                          <a:effectLst/>
                          <a:latin typeface="Times New Roman" panose="02020603050405020304" pitchFamily="18" charset="0"/>
                          <a:cs typeface="Times New Roman" panose="02020603050405020304" pitchFamily="18" charset="0"/>
                        </a:rPr>
                        <a:t>2</a:t>
                      </a:r>
                    </a:p>
                  </a:txBody>
                  <a:tcPr anchor="ctr"/>
                </a:tc>
                <a:tc>
                  <a:txBody>
                    <a:bodyPr/>
                    <a:lstStyle/>
                    <a:p>
                      <a:pPr algn="ctr"/>
                      <a:r>
                        <a:rPr lang="ru-RU" sz="2400" dirty="0">
                          <a:effectLst/>
                          <a:latin typeface="Times New Roman" panose="02020603050405020304" pitchFamily="18" charset="0"/>
                          <a:cs typeface="Times New Roman" panose="02020603050405020304" pitchFamily="18" charset="0"/>
                        </a:rPr>
                        <a:t>$2,620,316</a:t>
                      </a:r>
                    </a:p>
                  </a:txBody>
                  <a:tcPr anchor="ctr"/>
                </a:tc>
                <a:tc>
                  <a:txBody>
                    <a:bodyPr/>
                    <a:lstStyle/>
                    <a:p>
                      <a:pPr algn="ctr"/>
                      <a:r>
                        <a:rPr lang="ru-RU" sz="2400">
                          <a:effectLst/>
                          <a:latin typeface="Times New Roman" panose="02020603050405020304" pitchFamily="18" charset="0"/>
                          <a:cs typeface="Times New Roman" panose="02020603050405020304" pitchFamily="18" charset="0"/>
                        </a:rPr>
                        <a:t>$3,493,755</a:t>
                      </a:r>
                    </a:p>
                  </a:txBody>
                  <a:tcPr anchor="ctr"/>
                </a:tc>
                <a:extLst>
                  <a:ext uri="{0D108BD9-81ED-4DB2-BD59-A6C34878D82A}">
                    <a16:rowId xmlns:a16="http://schemas.microsoft.com/office/drawing/2014/main" val="1527000322"/>
                  </a:ext>
                </a:extLst>
              </a:tr>
              <a:tr h="370840">
                <a:tc>
                  <a:txBody>
                    <a:bodyPr/>
                    <a:lstStyle/>
                    <a:p>
                      <a:pPr algn="ctr"/>
                      <a:r>
                        <a:rPr lang="ru-RU" sz="2400" b="0" dirty="0">
                          <a:effectLst/>
                          <a:latin typeface="Times New Roman" panose="02020603050405020304" pitchFamily="18" charset="0"/>
                          <a:cs typeface="Times New Roman" panose="02020603050405020304" pitchFamily="18" charset="0"/>
                        </a:rPr>
                        <a:t>3</a:t>
                      </a:r>
                    </a:p>
                  </a:txBody>
                  <a:tcPr anchor="ctr"/>
                </a:tc>
                <a:tc>
                  <a:txBody>
                    <a:bodyPr/>
                    <a:lstStyle/>
                    <a:p>
                      <a:pPr algn="ctr"/>
                      <a:r>
                        <a:rPr lang="ru-RU" sz="2400" dirty="0">
                          <a:effectLst/>
                          <a:latin typeface="Times New Roman" panose="02020603050405020304" pitchFamily="18" charset="0"/>
                          <a:cs typeface="Times New Roman" panose="02020603050405020304" pitchFamily="18" charset="0"/>
                        </a:rPr>
                        <a:t>$4,081,489</a:t>
                      </a:r>
                    </a:p>
                  </a:txBody>
                  <a:tcPr anchor="ctr"/>
                </a:tc>
                <a:tc>
                  <a:txBody>
                    <a:bodyPr/>
                    <a:lstStyle/>
                    <a:p>
                      <a:pPr algn="ctr"/>
                      <a:r>
                        <a:rPr lang="ru-RU" sz="2400">
                          <a:effectLst/>
                          <a:latin typeface="Times New Roman" panose="02020603050405020304" pitchFamily="18" charset="0"/>
                          <a:cs typeface="Times New Roman" panose="02020603050405020304" pitchFamily="18" charset="0"/>
                        </a:rPr>
                        <a:t>$4,897,787</a:t>
                      </a:r>
                    </a:p>
                  </a:txBody>
                  <a:tcPr anchor="ctr"/>
                </a:tc>
                <a:extLst>
                  <a:ext uri="{0D108BD9-81ED-4DB2-BD59-A6C34878D82A}">
                    <a16:rowId xmlns:a16="http://schemas.microsoft.com/office/drawing/2014/main" val="1608377666"/>
                  </a:ext>
                </a:extLst>
              </a:tr>
              <a:tr h="370840">
                <a:tc>
                  <a:txBody>
                    <a:bodyPr/>
                    <a:lstStyle/>
                    <a:p>
                      <a:pPr algn="ctr"/>
                      <a:r>
                        <a:rPr lang="ru-RU" sz="2400" b="0" dirty="0">
                          <a:effectLst/>
                          <a:latin typeface="Times New Roman" panose="02020603050405020304" pitchFamily="18" charset="0"/>
                          <a:cs typeface="Times New Roman" panose="02020603050405020304" pitchFamily="18" charset="0"/>
                        </a:rPr>
                        <a:t>4</a:t>
                      </a:r>
                    </a:p>
                  </a:txBody>
                  <a:tcPr anchor="ctr"/>
                </a:tc>
                <a:tc>
                  <a:txBody>
                    <a:bodyPr/>
                    <a:lstStyle/>
                    <a:p>
                      <a:pPr algn="ctr"/>
                      <a:r>
                        <a:rPr lang="ru-RU" sz="2400" dirty="0">
                          <a:effectLst/>
                          <a:latin typeface="Times New Roman" panose="02020603050405020304" pitchFamily="18" charset="0"/>
                          <a:cs typeface="Times New Roman" panose="02020603050405020304" pitchFamily="18" charset="0"/>
                        </a:rPr>
                        <a:t>$3,814,476</a:t>
                      </a:r>
                    </a:p>
                  </a:txBody>
                  <a:tcPr anchor="ctr"/>
                </a:tc>
                <a:tc>
                  <a:txBody>
                    <a:bodyPr/>
                    <a:lstStyle/>
                    <a:p>
                      <a:pPr algn="ctr"/>
                      <a:r>
                        <a:rPr lang="ru-RU" sz="2400" dirty="0">
                          <a:effectLst/>
                          <a:latin typeface="Times New Roman" panose="02020603050405020304" pitchFamily="18" charset="0"/>
                          <a:cs typeface="Times New Roman" panose="02020603050405020304" pitchFamily="18" charset="0"/>
                        </a:rPr>
                        <a:t>$6,103,162</a:t>
                      </a:r>
                    </a:p>
                  </a:txBody>
                  <a:tcPr anchor="ctr"/>
                </a:tc>
                <a:extLst>
                  <a:ext uri="{0D108BD9-81ED-4DB2-BD59-A6C34878D82A}">
                    <a16:rowId xmlns:a16="http://schemas.microsoft.com/office/drawing/2014/main" val="1913222542"/>
                  </a:ext>
                </a:extLst>
              </a:tr>
              <a:tr h="370840">
                <a:tc>
                  <a:txBody>
                    <a:bodyPr/>
                    <a:lstStyle/>
                    <a:p>
                      <a:pPr algn="ctr"/>
                      <a:r>
                        <a:rPr lang="ru-RU" sz="2400" b="0" dirty="0">
                          <a:effectLst/>
                          <a:latin typeface="Times New Roman" panose="02020603050405020304" pitchFamily="18" charset="0"/>
                          <a:cs typeface="Times New Roman" panose="02020603050405020304" pitchFamily="18" charset="0"/>
                        </a:rPr>
                        <a:t>5</a:t>
                      </a:r>
                    </a:p>
                  </a:txBody>
                  <a:tcPr anchor="ctr"/>
                </a:tc>
                <a:tc>
                  <a:txBody>
                    <a:bodyPr/>
                    <a:lstStyle/>
                    <a:p>
                      <a:pPr algn="ctr"/>
                      <a:r>
                        <a:rPr lang="ru-RU" sz="2400">
                          <a:effectLst/>
                          <a:latin typeface="Times New Roman" panose="02020603050405020304" pitchFamily="18" charset="0"/>
                          <a:cs typeface="Times New Roman" panose="02020603050405020304" pitchFamily="18" charset="0"/>
                        </a:rPr>
                        <a:t>$3,564,931</a:t>
                      </a:r>
                    </a:p>
                  </a:txBody>
                  <a:tcPr anchor="ctr"/>
                </a:tc>
                <a:tc>
                  <a:txBody>
                    <a:bodyPr/>
                    <a:lstStyle/>
                    <a:p>
                      <a:pPr algn="ctr"/>
                      <a:r>
                        <a:rPr lang="ru-RU" sz="2400" dirty="0">
                          <a:effectLst/>
                          <a:latin typeface="Times New Roman" panose="02020603050405020304" pitchFamily="18" charset="0"/>
                          <a:cs typeface="Times New Roman" panose="02020603050405020304" pitchFamily="18" charset="0"/>
                        </a:rPr>
                        <a:t>$7,129,862</a:t>
                      </a:r>
                    </a:p>
                  </a:txBody>
                  <a:tcPr anchor="ctr"/>
                </a:tc>
                <a:extLst>
                  <a:ext uri="{0D108BD9-81ED-4DB2-BD59-A6C34878D82A}">
                    <a16:rowId xmlns:a16="http://schemas.microsoft.com/office/drawing/2014/main" val="1519782578"/>
                  </a:ext>
                </a:extLst>
              </a:tr>
              <a:tr h="370840">
                <a:tc>
                  <a:txBody>
                    <a:bodyPr/>
                    <a:lstStyle/>
                    <a:p>
                      <a:pPr algn="ctr"/>
                      <a:r>
                        <a:rPr lang="uz-Cyrl-UZ" sz="2400" b="1" dirty="0">
                          <a:effectLst/>
                          <a:latin typeface="Times New Roman" panose="02020603050405020304" pitchFamily="18" charset="0"/>
                          <a:cs typeface="Times New Roman" panose="02020603050405020304" pitchFamily="18" charset="0"/>
                        </a:rPr>
                        <a:t>Пул оқимининг жами</a:t>
                      </a:r>
                      <a:endParaRPr lang="en-US" sz="2400" dirty="0">
                        <a:effectLst/>
                        <a:latin typeface="Times New Roman" panose="02020603050405020304" pitchFamily="18" charset="0"/>
                        <a:cs typeface="Times New Roman" panose="02020603050405020304" pitchFamily="18" charset="0"/>
                      </a:endParaRPr>
                    </a:p>
                  </a:txBody>
                  <a:tcPr anchor="ctr"/>
                </a:tc>
                <a:tc>
                  <a:txBody>
                    <a:bodyPr/>
                    <a:lstStyle/>
                    <a:p>
                      <a:pPr algn="ctr"/>
                      <a:r>
                        <a:rPr lang="ru-RU" sz="2400" b="1">
                          <a:effectLst/>
                          <a:latin typeface="Times New Roman" panose="02020603050405020304" pitchFamily="18" charset="0"/>
                          <a:cs typeface="Times New Roman" panose="02020603050405020304" pitchFamily="18" charset="0"/>
                        </a:rPr>
                        <a:t>$16,884,950</a:t>
                      </a:r>
                      <a:endParaRPr lang="ru-RU" sz="2400">
                        <a:effectLst/>
                        <a:latin typeface="Times New Roman" panose="02020603050405020304" pitchFamily="18" charset="0"/>
                        <a:cs typeface="Times New Roman" panose="02020603050405020304" pitchFamily="18" charset="0"/>
                      </a:endParaRPr>
                    </a:p>
                  </a:txBody>
                  <a:tcPr anchor="ctr"/>
                </a:tc>
                <a:tc>
                  <a:txBody>
                    <a:bodyPr/>
                    <a:lstStyle/>
                    <a:p>
                      <a:pPr algn="ctr"/>
                      <a:r>
                        <a:rPr lang="ru-RU" sz="2400" b="1" dirty="0">
                          <a:effectLst/>
                          <a:latin typeface="Times New Roman" panose="02020603050405020304" pitchFamily="18" charset="0"/>
                          <a:cs typeface="Times New Roman" panose="02020603050405020304" pitchFamily="18" charset="0"/>
                        </a:rPr>
                        <a:t>$23,493,725</a:t>
                      </a:r>
                      <a:endParaRPr lang="ru-RU" sz="2400" dirty="0">
                        <a:effectLst/>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360645694"/>
                  </a:ext>
                </a:extLst>
              </a:tr>
            </a:tbl>
          </a:graphicData>
        </a:graphic>
      </p:graphicFrame>
    </p:spTree>
    <p:extLst>
      <p:ext uri="{BB962C8B-B14F-4D97-AF65-F5344CB8AC3E}">
        <p14:creationId xmlns:p14="http://schemas.microsoft.com/office/powerpoint/2010/main" val="165149456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ACC690C-D9B2-08E2-0AC4-2DB63FDB2E47}"/>
              </a:ext>
            </a:extLst>
          </p:cNvPr>
          <p:cNvSpPr txBox="1"/>
          <p:nvPr/>
        </p:nvSpPr>
        <p:spPr>
          <a:xfrm>
            <a:off x="486508" y="459103"/>
            <a:ext cx="11218984" cy="4524315"/>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Эслатма: </a:t>
            </a:r>
            <a:r>
              <a:rPr lang="uz-Cyrl-UZ" sz="2400" dirty="0">
                <a:latin typeface="Times New Roman" panose="02020603050405020304" pitchFamily="18" charset="0"/>
                <a:cs typeface="Times New Roman" panose="02020603050405020304" pitchFamily="18" charset="0"/>
              </a:rPr>
              <a:t>Рақамлар энг яқин бутун доллар миқдорига яхлитланади.</a:t>
            </a:r>
          </a:p>
          <a:p>
            <a:pPr algn="ctr"/>
            <a:r>
              <a:rPr lang="uz-Cyrl-UZ" sz="2400" dirty="0">
                <a:latin typeface="Times New Roman" panose="02020603050405020304" pitchFamily="18" charset="0"/>
                <a:cs typeface="Times New Roman" panose="02020603050405020304" pitchFamily="18" charset="0"/>
              </a:rPr>
              <a:t>Лойиҳанинг амал қилиш муддати учун дисконтланган пул оқимларининг умумий миқдорига эга бўлганимиздан сўнг, дастлабки инвестицияларни айириш орқали ҳар бирининг соф жорий қийматини топишимиз мумкин:</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А лойиҳасининг </a:t>
            </a:r>
            <a:r>
              <a:rPr lang="en-US" sz="2400" b="1" dirty="0">
                <a:latin typeface="Times New Roman" panose="02020603050405020304" pitchFamily="18" charset="0"/>
                <a:cs typeface="Times New Roman" panose="02020603050405020304" pitchFamily="18" charset="0"/>
              </a:rPr>
              <a:t>NPV</a:t>
            </a:r>
            <a:r>
              <a:rPr lang="uz-Cyrl-UZ" sz="2400" b="1" dirty="0">
                <a:latin typeface="Times New Roman" panose="02020603050405020304" pitchFamily="18" charset="0"/>
                <a:cs typeface="Times New Roman" panose="02020603050405020304" pitchFamily="18" charset="0"/>
              </a:rPr>
              <a:t> қиймати = $16,884,950 – $15,000,000</a:t>
            </a:r>
          </a:p>
          <a:p>
            <a:pPr algn="ctr"/>
            <a:endParaRPr lang="uz-Cyrl-UZ" sz="2400" b="1" dirty="0">
              <a:latin typeface="Times New Roman" panose="02020603050405020304" pitchFamily="18" charset="0"/>
              <a:cs typeface="Times New Roman" panose="02020603050405020304" pitchFamily="18" charset="0"/>
            </a:endParaRPr>
          </a:p>
          <a:p>
            <a:pPr algn="ctr"/>
            <a:r>
              <a:rPr lang="en-US" sz="2400" b="1" dirty="0">
                <a:latin typeface="Times New Roman" panose="02020603050405020304" pitchFamily="18" charset="0"/>
                <a:cs typeface="Times New Roman" panose="02020603050405020304" pitchFamily="18" charset="0"/>
              </a:rPr>
              <a:t>NPV</a:t>
            </a:r>
            <a:r>
              <a:rPr lang="uz-Cyrl-UZ" sz="2400" b="1" dirty="0">
                <a:latin typeface="Times New Roman" panose="02020603050405020304" pitchFamily="18" charset="0"/>
                <a:cs typeface="Times New Roman" panose="02020603050405020304" pitchFamily="18" charset="0"/>
              </a:rPr>
              <a:t> = 1 884 950 доллар</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Б лойиҳасининг </a:t>
            </a:r>
            <a:r>
              <a:rPr lang="en-US" sz="2400" b="1" dirty="0">
                <a:latin typeface="Times New Roman" panose="02020603050405020304" pitchFamily="18" charset="0"/>
                <a:cs typeface="Times New Roman" panose="02020603050405020304" pitchFamily="18" charset="0"/>
              </a:rPr>
              <a:t>NPV</a:t>
            </a:r>
            <a:r>
              <a:rPr lang="uz-Cyrl-UZ" sz="2400" b="1" dirty="0">
                <a:latin typeface="Times New Roman" panose="02020603050405020304" pitchFamily="18" charset="0"/>
                <a:cs typeface="Times New Roman" panose="02020603050405020304" pitchFamily="18" charset="0"/>
              </a:rPr>
              <a:t> = $23,493,725 - $20,000,000</a:t>
            </a:r>
          </a:p>
          <a:p>
            <a:pPr algn="ctr"/>
            <a:endParaRPr lang="uz-Cyrl-UZ" sz="2400" b="1" dirty="0">
              <a:latin typeface="Times New Roman" panose="02020603050405020304" pitchFamily="18" charset="0"/>
              <a:cs typeface="Times New Roman" panose="02020603050405020304" pitchFamily="18" charset="0"/>
            </a:endParaRPr>
          </a:p>
          <a:p>
            <a:pPr algn="ctr"/>
            <a:r>
              <a:rPr lang="en-US" sz="2400" b="1" dirty="0">
                <a:latin typeface="Times New Roman" panose="02020603050405020304" pitchFamily="18" charset="0"/>
                <a:cs typeface="Times New Roman" panose="02020603050405020304" pitchFamily="18" charset="0"/>
              </a:rPr>
              <a:t>NPV</a:t>
            </a:r>
            <a:r>
              <a:rPr lang="uz-Cyrl-UZ" sz="2400" b="1" dirty="0">
                <a:latin typeface="Times New Roman" panose="02020603050405020304" pitchFamily="18" charset="0"/>
                <a:cs typeface="Times New Roman" panose="02020603050405020304" pitchFamily="18" charset="0"/>
              </a:rPr>
              <a:t> = 3 493 725 доллар</a:t>
            </a:r>
          </a:p>
        </p:txBody>
      </p:sp>
    </p:spTree>
    <p:extLst>
      <p:ext uri="{BB962C8B-B14F-4D97-AF65-F5344CB8AC3E}">
        <p14:creationId xmlns:p14="http://schemas.microsoft.com/office/powerpoint/2010/main" val="174646573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D07F16C-28A8-61A7-CA94-5E78019A8F0C}"/>
              </a:ext>
            </a:extLst>
          </p:cNvPr>
          <p:cNvSpPr txBox="1"/>
          <p:nvPr/>
        </p:nvSpPr>
        <p:spPr>
          <a:xfrm>
            <a:off x="521677" y="1411685"/>
            <a:ext cx="11148646" cy="2677656"/>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Иккала лойиҳа ҳам фойдали бўлади. Номинал қийматида, Б лойиҳаси яхшироқ бўлишини тахмин қилиш осон, чунки у юқори </a:t>
            </a:r>
            <a:r>
              <a:rPr lang="en-US" sz="2400" dirty="0">
                <a:latin typeface="Times New Roman" panose="02020603050405020304" pitchFamily="18" charset="0"/>
                <a:cs typeface="Times New Roman" panose="02020603050405020304" pitchFamily="18" charset="0"/>
              </a:rPr>
              <a:t>NPV</a:t>
            </a:r>
            <a:r>
              <a:rPr lang="uz-Cyrl-UZ" sz="2400" dirty="0">
                <a:latin typeface="Times New Roman" panose="02020603050405020304" pitchFamily="18" charset="0"/>
                <a:cs typeface="Times New Roman" panose="02020603050405020304" pitchFamily="18" charset="0"/>
              </a:rPr>
              <a:t>га эга, яъни у фойдалироқ. Бироқ, бошқа омилларни ҳисобга олиш муҳимдир. Масалан, Б лойиҳасининг </a:t>
            </a:r>
            <a:r>
              <a:rPr lang="en-US" sz="2400" dirty="0">
                <a:latin typeface="Times New Roman" panose="02020603050405020304" pitchFamily="18" charset="0"/>
                <a:cs typeface="Times New Roman" panose="02020603050405020304" pitchFamily="18" charset="0"/>
              </a:rPr>
              <a:t>NPV</a:t>
            </a:r>
            <a:r>
              <a:rPr lang="uz-Cyrl-UZ" sz="2400" dirty="0">
                <a:latin typeface="Times New Roman" panose="02020603050405020304" pitchFamily="18" charset="0"/>
                <a:cs typeface="Times New Roman" panose="02020603050405020304" pitchFamily="18" charset="0"/>
              </a:rPr>
              <a:t> қиймати каттароқ бошланғич сармояни кафолатлаш учун этарлича юқорими? Молиявий мутахассислар қайси лойиҳа яхшироқ сармоя эканлигини аниқлаш учун стратегик жойлашишни аниқлаш ва бренд капитали каби номоддий имтиёзларни ҳисобга олишлари керак.</a:t>
            </a:r>
          </a:p>
        </p:txBody>
      </p:sp>
    </p:spTree>
    <p:extLst>
      <p:ext uri="{BB962C8B-B14F-4D97-AF65-F5344CB8AC3E}">
        <p14:creationId xmlns:p14="http://schemas.microsoft.com/office/powerpoint/2010/main" val="182226854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00BC9F2-4480-09F1-150C-4EA1E8A18970}"/>
              </a:ext>
            </a:extLst>
          </p:cNvPr>
          <p:cNvSpPr/>
          <p:nvPr/>
        </p:nvSpPr>
        <p:spPr>
          <a:xfrm>
            <a:off x="454269" y="1060938"/>
            <a:ext cx="11283462" cy="2198077"/>
          </a:xfrm>
          <a:prstGeom prst="roundRect">
            <a:avLst>
              <a:gd name="adj" fmla="val 13323"/>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Олдинги мисолда кўрганимиздек, ижобий </a:t>
            </a:r>
            <a:r>
              <a:rPr lang="en-US" sz="2200" dirty="0">
                <a:latin typeface="Times New Roman" panose="02020603050405020304" pitchFamily="18" charset="0"/>
                <a:cs typeface="Times New Roman" panose="02020603050405020304" pitchFamily="18" charset="0"/>
              </a:rPr>
              <a:t>NPV</a:t>
            </a:r>
            <a:r>
              <a:rPr lang="uz-Cyrl-UZ" sz="2200" dirty="0">
                <a:latin typeface="Times New Roman" panose="02020603050405020304" pitchFamily="18" charset="0"/>
                <a:cs typeface="Times New Roman" panose="02020603050405020304" pitchFamily="18" charset="0"/>
              </a:rPr>
              <a:t> бошланғич инвестиция харажатларини тавсифламайди ва инвестициянинг фойдали эканлигини аниқлаш учун этарли бўлмаслиги мумкин. Мисол учун, бир лойиҳанинг </a:t>
            </a:r>
            <a:r>
              <a:rPr lang="en-US" sz="2200" dirty="0">
                <a:latin typeface="Times New Roman" panose="02020603050405020304" pitchFamily="18" charset="0"/>
                <a:cs typeface="Times New Roman" panose="02020603050405020304" pitchFamily="18" charset="0"/>
              </a:rPr>
              <a:t>NPV</a:t>
            </a:r>
            <a:r>
              <a:rPr lang="uz-Cyrl-UZ" sz="2200" dirty="0">
                <a:latin typeface="Times New Roman" panose="02020603050405020304" pitchFamily="18" charset="0"/>
                <a:cs typeface="Times New Roman" panose="02020603050405020304" pitchFamily="18" charset="0"/>
              </a:rPr>
              <a:t> қиймати 15 долларни, бошқаси эса 200 долларни ташкил қилади дейлик. 200 долларлик лойиҳа қимматроқ кўринади, лекин 15 долларлик лойиҳа учун дастлабки сармоя атиги 1 доллар бўлса ва 200 долларлик лойиҳа учун дастлабки сармоя 150 доллар бўлса-чи?</a:t>
            </a:r>
          </a:p>
        </p:txBody>
      </p:sp>
      <p:sp>
        <p:nvSpPr>
          <p:cNvPr id="3" name="Прямоугольник: скругленные углы 2">
            <a:extLst>
              <a:ext uri="{FF2B5EF4-FFF2-40B4-BE49-F238E27FC236}">
                <a16:creationId xmlns:a16="http://schemas.microsoft.com/office/drawing/2014/main" id="{00D08456-268F-884D-F8F6-B2C50FE685ED}"/>
              </a:ext>
            </a:extLst>
          </p:cNvPr>
          <p:cNvSpPr/>
          <p:nvPr/>
        </p:nvSpPr>
        <p:spPr>
          <a:xfrm>
            <a:off x="2051538" y="263770"/>
            <a:ext cx="8546123" cy="527538"/>
          </a:xfrm>
          <a:prstGeom prst="roundRect">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Ҳозирги қийматнинг соф камчиликлари</a:t>
            </a:r>
          </a:p>
        </p:txBody>
      </p:sp>
      <p:sp>
        <p:nvSpPr>
          <p:cNvPr id="4" name="Прямоугольник: скругленные углы 3">
            <a:extLst>
              <a:ext uri="{FF2B5EF4-FFF2-40B4-BE49-F238E27FC236}">
                <a16:creationId xmlns:a16="http://schemas.microsoft.com/office/drawing/2014/main" id="{454B0A8E-9A95-9B9F-ACC1-CA81D24DF6C2}"/>
              </a:ext>
            </a:extLst>
          </p:cNvPr>
          <p:cNvSpPr/>
          <p:nvPr/>
        </p:nvSpPr>
        <p:spPr>
          <a:xfrm>
            <a:off x="480645" y="3528645"/>
            <a:ext cx="8557847" cy="2907325"/>
          </a:xfrm>
          <a:prstGeom prst="roundRect">
            <a:avLst>
              <a:gd name="adj" fmla="val 13323"/>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Фақат соф жорий қийматга таянишнинг яна бир камчилиги шундаки, формулада фақат тахминлардан фойдаланилади. Айниқса, жуда узоқ муддатли инвестициялар билан, бу ҳисоб-китоблар ҳар доим ҳам тўғри бўлмаслиги мумкин. Бундан ташқари, формулада айрим инвестициялар ёки лойиҳалардан ташқи фойда ҳисобга олинмайди. Номоддий имтиёзлар балансда қайд этилмаслиги мумкин, аммо бу уларнинг қимматли эмаслигини англатмайди.</a:t>
            </a:r>
          </a:p>
        </p:txBody>
      </p:sp>
    </p:spTree>
    <p:extLst>
      <p:ext uri="{BB962C8B-B14F-4D97-AF65-F5344CB8AC3E}">
        <p14:creationId xmlns:p14="http://schemas.microsoft.com/office/powerpoint/2010/main" val="126307815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FCF911-3624-A70E-0C55-67319183B552}"/>
              </a:ext>
            </a:extLst>
          </p:cNvPr>
          <p:cNvSpPr txBox="1"/>
          <p:nvPr/>
        </p:nvSpPr>
        <p:spPr>
          <a:xfrm>
            <a:off x="386861" y="612845"/>
            <a:ext cx="11406553" cy="3046988"/>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Компания </a:t>
            </a:r>
            <a:r>
              <a:rPr lang="en-US" sz="2400" b="1" dirty="0">
                <a:latin typeface="Times New Roman" panose="02020603050405020304" pitchFamily="18" charset="0"/>
                <a:cs typeface="Times New Roman" panose="02020603050405020304" pitchFamily="18" charset="0"/>
              </a:rPr>
              <a:t>NPV</a:t>
            </a:r>
            <a:r>
              <a:rPr lang="uz-Cyrl-UZ" sz="2400" b="1" dirty="0">
                <a:latin typeface="Times New Roman" panose="02020603050405020304" pitchFamily="18" charset="0"/>
                <a:cs typeface="Times New Roman" panose="02020603050405020304" pitchFamily="18" charset="0"/>
              </a:rPr>
              <a:t>ни қачон ҳисоблаши керак?</a:t>
            </a:r>
          </a:p>
          <a:p>
            <a:pPr algn="ctr"/>
            <a:r>
              <a:rPr lang="uz-Cyrl-UZ" sz="2400" b="1" dirty="0">
                <a:latin typeface="Times New Roman" panose="02020603050405020304" pitchFamily="18" charset="0"/>
                <a:cs typeface="Times New Roman" panose="02020603050405020304" pitchFamily="18" charset="0"/>
              </a:rPr>
              <a:t>Кўрсаткич кичик ва йирик лойиҳаларнинг инвестицион жозибадорлигини баҳолаш учун ҳисобланади. </a:t>
            </a:r>
            <a:r>
              <a:rPr lang="en-US" sz="2400" b="1" dirty="0">
                <a:latin typeface="Times New Roman" panose="02020603050405020304" pitchFamily="18" charset="0"/>
                <a:cs typeface="Times New Roman" panose="02020603050405020304" pitchFamily="18" charset="0"/>
              </a:rPr>
              <a:t>NPV</a:t>
            </a:r>
            <a:r>
              <a:rPr lang="uz-Cyrl-UZ" sz="2400" b="1" dirty="0">
                <a:latin typeface="Times New Roman" panose="02020603050405020304" pitchFamily="18" charset="0"/>
                <a:cs typeface="Times New Roman" panose="02020603050405020304" pitchFamily="18" charset="0"/>
              </a:rPr>
              <a:t> сизга қуйидагиларни аниқлашга ёрдам беради:</a:t>
            </a:r>
          </a:p>
          <a:p>
            <a:pPr algn="ctr"/>
            <a:endParaRPr lang="uz-Cyrl-UZ" sz="24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янги ускунага сармоя киритишга арзийдими;</a:t>
            </a:r>
          </a:p>
          <a:p>
            <a:pPr marL="342900" indent="-342900" algn="just">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кўчмас мулкка инвестиция фойда келтирадими;</a:t>
            </a:r>
          </a:p>
          <a:p>
            <a:pPr marL="342900" indent="-342900" algn="just">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шунга ўхшаш лойиҳалардан қайси бири энг фойдали ҳисобланади;</a:t>
            </a:r>
          </a:p>
          <a:p>
            <a:pPr marL="342900" indent="-342900" algn="just">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компания акцияларини сотиб олиш фойдалими - ва бошқалар.</a:t>
            </a:r>
          </a:p>
        </p:txBody>
      </p:sp>
      <p:sp>
        <p:nvSpPr>
          <p:cNvPr id="5" name="TextBox 4">
            <a:extLst>
              <a:ext uri="{FF2B5EF4-FFF2-40B4-BE49-F238E27FC236}">
                <a16:creationId xmlns:a16="http://schemas.microsoft.com/office/drawing/2014/main" id="{8946EF82-31A4-F5BA-1CE5-1CB5EE679D75}"/>
              </a:ext>
            </a:extLst>
          </p:cNvPr>
          <p:cNvSpPr txBox="1"/>
          <p:nvPr/>
        </p:nvSpPr>
        <p:spPr>
          <a:xfrm>
            <a:off x="386861" y="4121497"/>
            <a:ext cx="8604739" cy="2123658"/>
          </a:xfrm>
          <a:prstGeom prst="rect">
            <a:avLst/>
          </a:prstGeom>
          <a:noFill/>
        </p:spPr>
        <p:txBody>
          <a:bodyPr wrap="square">
            <a:spAutoFit/>
          </a:bodyPr>
          <a:lstStyle/>
          <a:p>
            <a:pPr algn="ctr"/>
            <a:r>
              <a:rPr lang="uz-Cyrl-UZ" sz="2200" b="1" dirty="0">
                <a:latin typeface="Times New Roman" panose="02020603050405020304" pitchFamily="18" charset="0"/>
                <a:cs typeface="Times New Roman" panose="02020603050405020304" pitchFamily="18" charset="0"/>
              </a:rPr>
              <a:t>Бироқ, индикаторнинг бир қатор камчиликлари бор, уларни ҳисоблашда эътиборга олиш керак:</a:t>
            </a:r>
          </a:p>
          <a:p>
            <a:pPr algn="ctr"/>
            <a:endParaRPr lang="uz-Cyrl-UZ" sz="22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NPV</a:t>
            </a:r>
            <a:r>
              <a:rPr lang="uz-Cyrl-UZ" sz="2200" dirty="0">
                <a:latin typeface="Times New Roman" panose="02020603050405020304" pitchFamily="18" charset="0"/>
                <a:cs typeface="Times New Roman" panose="02020603050405020304" pitchFamily="18" charset="0"/>
              </a:rPr>
              <a:t> турли ўлчамдаги лойиҳаларни таққослашга рухсат бермайди.</a:t>
            </a:r>
          </a:p>
          <a:p>
            <a:pPr marL="342900" indent="-342900" algn="just">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Кўрсаткич компаниянинг яширин харажатларини ҳисобга олмайди.</a:t>
            </a:r>
          </a:p>
          <a:p>
            <a:pPr marL="342900" indent="-342900" algn="just">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Дисконт ставкасини аниқ аниқлаш мумкин эмас.</a:t>
            </a:r>
          </a:p>
        </p:txBody>
      </p:sp>
    </p:spTree>
    <p:extLst>
      <p:ext uri="{BB962C8B-B14F-4D97-AF65-F5344CB8AC3E}">
        <p14:creationId xmlns:p14="http://schemas.microsoft.com/office/powerpoint/2010/main" val="302678661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82473EA-8FE4-C656-890F-5B406107AD6B}"/>
              </a:ext>
            </a:extLst>
          </p:cNvPr>
          <p:cNvSpPr txBox="1"/>
          <p:nvPr/>
        </p:nvSpPr>
        <p:spPr>
          <a:xfrm>
            <a:off x="586153" y="383068"/>
            <a:ext cx="11019693" cy="2308324"/>
          </a:xfrm>
          <a:prstGeom prst="rect">
            <a:avLst/>
          </a:prstGeom>
          <a:noFill/>
        </p:spPr>
        <p:txBody>
          <a:bodyPr wrap="square">
            <a:spAutoFit/>
          </a:bodyPr>
          <a:lstStyle/>
          <a:p>
            <a:pPr algn="ctr"/>
            <a:r>
              <a:rPr lang="en-US" sz="2400" b="1" dirty="0">
                <a:latin typeface="Times New Roman" panose="02020603050405020304" pitchFamily="18" charset="0"/>
                <a:cs typeface="Times New Roman" panose="02020603050405020304" pitchFamily="18" charset="0"/>
              </a:rPr>
              <a:t>NPV</a:t>
            </a:r>
            <a:r>
              <a:rPr lang="uz-Cyrl-UZ" sz="2400" b="1" dirty="0">
                <a:latin typeface="Times New Roman" panose="02020603050405020304" pitchFamily="18" charset="0"/>
                <a:cs typeface="Times New Roman" panose="02020603050405020304" pitchFamily="18" charset="0"/>
              </a:rPr>
              <a:t>ни қандай ҳисоблаш мумкин</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Кўрсаткични ҳисоблаш учун сиз лойиҳани амалга ошириш муддатини, пул оқимларини, чегирма ставкасини ва инвестиция ҳажмини билишингиз керак.</a:t>
            </a:r>
          </a:p>
          <a:p>
            <a:pPr algn="ctr"/>
            <a:endParaRPr lang="uz-Cyrl-UZ" sz="2400" dirty="0">
              <a:latin typeface="Times New Roman" panose="02020603050405020304" pitchFamily="18" charset="0"/>
              <a:cs typeface="Times New Roman" panose="02020603050405020304" pitchFamily="18" charset="0"/>
            </a:endParaRPr>
          </a:p>
          <a:p>
            <a:pPr algn="ctr"/>
            <a:r>
              <a:rPr lang="en-US" sz="2400" b="1" dirty="0">
                <a:latin typeface="Times New Roman" panose="02020603050405020304" pitchFamily="18" charset="0"/>
                <a:cs typeface="Times New Roman" panose="02020603050405020304" pitchFamily="18" charset="0"/>
              </a:rPr>
              <a:t>NPV</a:t>
            </a:r>
            <a:r>
              <a:rPr lang="uz-Cyrl-UZ" sz="2400" b="1" dirty="0">
                <a:latin typeface="Times New Roman" panose="02020603050405020304" pitchFamily="18" charset="0"/>
                <a:cs typeface="Times New Roman" panose="02020603050405020304" pitchFamily="18" charset="0"/>
              </a:rPr>
              <a:t> қуйидаги формула бўйича ҳисобланади:</a:t>
            </a:r>
          </a:p>
        </p:txBody>
      </p:sp>
      <p:pic>
        <p:nvPicPr>
          <p:cNvPr id="4" name="Рисунок 3">
            <a:extLst>
              <a:ext uri="{FF2B5EF4-FFF2-40B4-BE49-F238E27FC236}">
                <a16:creationId xmlns:a16="http://schemas.microsoft.com/office/drawing/2014/main" id="{92937DC8-5A30-C9FF-826C-C2DFBA4B73C3}"/>
              </a:ext>
            </a:extLst>
          </p:cNvPr>
          <p:cNvPicPr>
            <a:picLocks noChangeAspect="1"/>
          </p:cNvPicPr>
          <p:nvPr/>
        </p:nvPicPr>
        <p:blipFill>
          <a:blip r:embed="rId2"/>
          <a:stretch>
            <a:fillRect/>
          </a:stretch>
        </p:blipFill>
        <p:spPr>
          <a:xfrm>
            <a:off x="2507568" y="2691392"/>
            <a:ext cx="7176861" cy="1807031"/>
          </a:xfrm>
          <a:prstGeom prst="rect">
            <a:avLst/>
          </a:prstGeom>
        </p:spPr>
      </p:pic>
      <p:sp>
        <p:nvSpPr>
          <p:cNvPr id="6" name="TextBox 5">
            <a:extLst>
              <a:ext uri="{FF2B5EF4-FFF2-40B4-BE49-F238E27FC236}">
                <a16:creationId xmlns:a16="http://schemas.microsoft.com/office/drawing/2014/main" id="{0C492D51-7151-6AE2-0E80-63060C4F98D4}"/>
              </a:ext>
            </a:extLst>
          </p:cNvPr>
          <p:cNvSpPr txBox="1"/>
          <p:nvPr/>
        </p:nvSpPr>
        <p:spPr>
          <a:xfrm>
            <a:off x="586153" y="4773080"/>
            <a:ext cx="8135816" cy="830997"/>
          </a:xfrm>
          <a:prstGeom prst="rect">
            <a:avLst/>
          </a:prstGeom>
          <a:noFill/>
        </p:spPr>
        <p:txBody>
          <a:bodyPr wrap="square">
            <a:spAutoFit/>
          </a:bodyPr>
          <a:lstStyle/>
          <a:p>
            <a:r>
              <a:rPr lang="uz-Cyrl-UZ" sz="2400" dirty="0">
                <a:latin typeface="Times New Roman" panose="02020603050405020304" pitchFamily="18" charset="0"/>
                <a:cs typeface="Times New Roman" panose="02020603050405020304" pitchFamily="18" charset="0"/>
              </a:rPr>
              <a:t>Бу ерда </a:t>
            </a:r>
            <a:r>
              <a:rPr lang="en-US" sz="2400" dirty="0">
                <a:latin typeface="Times New Roman" panose="02020603050405020304" pitchFamily="18" charset="0"/>
                <a:cs typeface="Times New Roman" panose="02020603050405020304" pitchFamily="18" charset="0"/>
              </a:rPr>
              <a:t>CF</a:t>
            </a:r>
            <a:r>
              <a:rPr lang="uz-Cyrl-UZ" sz="2400" dirty="0">
                <a:latin typeface="Times New Roman" panose="02020603050405020304" pitchFamily="18" charset="0"/>
                <a:cs typeface="Times New Roman" panose="02020603050405020304" pitchFamily="18" charset="0"/>
              </a:rPr>
              <a:t> - пул оқими, </a:t>
            </a:r>
            <a:r>
              <a:rPr lang="en-US" sz="2400" dirty="0">
                <a:latin typeface="Times New Roman" panose="02020603050405020304" pitchFamily="18" charset="0"/>
                <a:cs typeface="Times New Roman" panose="02020603050405020304" pitchFamily="18" charset="0"/>
              </a:rPr>
              <a:t>R</a:t>
            </a:r>
            <a:r>
              <a:rPr lang="uz-Cyrl-UZ" sz="2400" dirty="0">
                <a:latin typeface="Times New Roman" panose="02020603050405020304" pitchFamily="18" charset="0"/>
                <a:cs typeface="Times New Roman" panose="02020603050405020304" pitchFamily="18" charset="0"/>
              </a:rPr>
              <a:t> - дисконт ставкаси, </a:t>
            </a:r>
            <a:r>
              <a:rPr lang="en-US" sz="2400" i="1" dirty="0">
                <a:latin typeface="Times New Roman" panose="02020603050405020304" pitchFamily="18" charset="0"/>
                <a:cs typeface="Times New Roman" panose="02020603050405020304" pitchFamily="18" charset="0"/>
              </a:rPr>
              <a:t>t </a:t>
            </a:r>
            <a:r>
              <a:rPr lang="uz-Cyrl-UZ" sz="2400" dirty="0">
                <a:latin typeface="Times New Roman" panose="02020603050405020304" pitchFamily="18" charset="0"/>
                <a:cs typeface="Times New Roman" panose="02020603050405020304" pitchFamily="18" charset="0"/>
              </a:rPr>
              <a:t> - лойиҳани амалга ошириш даври.</a:t>
            </a:r>
          </a:p>
        </p:txBody>
      </p:sp>
    </p:spTree>
    <p:extLst>
      <p:ext uri="{BB962C8B-B14F-4D97-AF65-F5344CB8AC3E}">
        <p14:creationId xmlns:p14="http://schemas.microsoft.com/office/powerpoint/2010/main" val="58225073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329595B-9588-D79F-AD0F-127D33FA82AA}"/>
              </a:ext>
            </a:extLst>
          </p:cNvPr>
          <p:cNvSpPr txBox="1"/>
          <p:nvPr/>
        </p:nvSpPr>
        <p:spPr>
          <a:xfrm>
            <a:off x="457199" y="324958"/>
            <a:ext cx="11289323" cy="5262979"/>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Мисолдан фойдаланиш ҳақида нима дейиш мумкин</a:t>
            </a:r>
          </a:p>
          <a:p>
            <a:pPr algn="ctr"/>
            <a:r>
              <a:rPr lang="uz-Cyrl-UZ" sz="2400" dirty="0">
                <a:latin typeface="Times New Roman" panose="02020603050405020304" pitchFamily="18" charset="0"/>
                <a:cs typeface="Times New Roman" panose="02020603050405020304" pitchFamily="18" charset="0"/>
              </a:rPr>
              <a:t>Миттенс янги ускунани сотиб олиш учун </a:t>
            </a:r>
            <a:r>
              <a:rPr lang="en-US" sz="2400" dirty="0">
                <a:latin typeface="Times New Roman" panose="02020603050405020304" pitchFamily="18" charset="0"/>
                <a:cs typeface="Times New Roman" panose="02020603050405020304" pitchFamily="18" charset="0"/>
              </a:rPr>
              <a:t>NPV</a:t>
            </a:r>
            <a:r>
              <a:rPr lang="uz-Cyrl-UZ" sz="2400" dirty="0">
                <a:latin typeface="Times New Roman" panose="02020603050405020304" pitchFamily="18" charset="0"/>
                <a:cs typeface="Times New Roman" panose="02020603050405020304" pitchFamily="18" charset="0"/>
              </a:rPr>
              <a:t> ни ҳисоблашга қарор қилди. Бунинг учун компания лойиҳа бўйича барча маълумотларни тизимлаштирди.</a:t>
            </a:r>
          </a:p>
          <a:p>
            <a:pPr algn="ctr"/>
            <a:endParaRPr lang="uz-Cyrl-UZ" sz="24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Компания лойиҳани уч йил ичида якунламоқчи.</a:t>
            </a:r>
          </a:p>
          <a:p>
            <a:pPr marL="342900" indent="-342900" algn="just">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Ускунани сотиб олиш 1 миллион сўмни ташкил қилади. Лойиҳанинг охирига келиб, қолдиқ қиймати 200 минг сўмни ташкил қилади.</a:t>
            </a:r>
          </a:p>
          <a:p>
            <a:pPr marL="342900" indent="-342900" algn="just">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Маҳсулотнинг нархи 80 сўмни ташкил қилади ва улар уни 300 сўмга сотишни режалаштирмоқда.</a:t>
            </a:r>
          </a:p>
          <a:p>
            <a:pPr marL="342900" indent="-342900" algn="just">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Компания ҳар йили 1400 дона сотишни режалаштирмоқда.</a:t>
            </a:r>
          </a:p>
          <a:p>
            <a:pPr marL="342900" indent="-342900" algn="just">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Компаниянинг доимий харажатлари 150 минг сўмни ташкил қилади.</a:t>
            </a:r>
          </a:p>
          <a:p>
            <a:pPr marL="342900" indent="-342900" algn="just">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Чегирма ставкаси 12%.</a:t>
            </a:r>
          </a:p>
          <a:p>
            <a:pPr algn="ctr"/>
            <a:endParaRPr lang="uz-Cyrl-UZ" sz="2400" dirty="0">
              <a:latin typeface="Times New Roman" panose="02020603050405020304" pitchFamily="18" charset="0"/>
              <a:cs typeface="Times New Roman" panose="02020603050405020304" pitchFamily="18" charset="0"/>
            </a:endParaRPr>
          </a:p>
          <a:p>
            <a:r>
              <a:rPr lang="uz-Cyrl-UZ" sz="2400" dirty="0">
                <a:latin typeface="Times New Roman" panose="02020603050405020304" pitchFamily="18" charset="0"/>
                <a:cs typeface="Times New Roman" panose="02020603050405020304" pitchFamily="18" charset="0"/>
              </a:rPr>
              <a:t>Қулайлик учун биз маълумотларни жадвалга киритамиз.</a:t>
            </a:r>
          </a:p>
        </p:txBody>
      </p:sp>
    </p:spTree>
    <p:extLst>
      <p:ext uri="{BB962C8B-B14F-4D97-AF65-F5344CB8AC3E}">
        <p14:creationId xmlns:p14="http://schemas.microsoft.com/office/powerpoint/2010/main" val="213974993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3">
            <a:extLst>
              <a:ext uri="{FF2B5EF4-FFF2-40B4-BE49-F238E27FC236}">
                <a16:creationId xmlns:a16="http://schemas.microsoft.com/office/drawing/2014/main" id="{92B48C19-6E1C-2C01-D561-74613C28B579}"/>
              </a:ext>
            </a:extLst>
          </p:cNvPr>
          <p:cNvGraphicFramePr>
            <a:graphicFrameLocks noGrp="1"/>
          </p:cNvGraphicFramePr>
          <p:nvPr>
            <p:extLst>
              <p:ext uri="{D42A27DB-BD31-4B8C-83A1-F6EECF244321}">
                <p14:modId xmlns:p14="http://schemas.microsoft.com/office/powerpoint/2010/main" val="545266854"/>
              </p:ext>
            </p:extLst>
          </p:nvPr>
        </p:nvGraphicFramePr>
        <p:xfrm>
          <a:off x="439615" y="438312"/>
          <a:ext cx="11312770" cy="3200400"/>
        </p:xfrm>
        <a:graphic>
          <a:graphicData uri="http://schemas.openxmlformats.org/drawingml/2006/table">
            <a:tbl>
              <a:tblPr firstRow="1" bandRow="1">
                <a:tableStyleId>{5C22544A-7EE6-4342-B048-85BDC9FD1C3A}</a:tableStyleId>
              </a:tblPr>
              <a:tblGrid>
                <a:gridCol w="3874477">
                  <a:extLst>
                    <a:ext uri="{9D8B030D-6E8A-4147-A177-3AD203B41FA5}">
                      <a16:colId xmlns:a16="http://schemas.microsoft.com/office/drawing/2014/main" val="2815157545"/>
                    </a:ext>
                  </a:extLst>
                </a:gridCol>
                <a:gridCol w="1852246">
                  <a:extLst>
                    <a:ext uri="{9D8B030D-6E8A-4147-A177-3AD203B41FA5}">
                      <a16:colId xmlns:a16="http://schemas.microsoft.com/office/drawing/2014/main" val="955455775"/>
                    </a:ext>
                  </a:extLst>
                </a:gridCol>
                <a:gridCol w="1863970">
                  <a:extLst>
                    <a:ext uri="{9D8B030D-6E8A-4147-A177-3AD203B41FA5}">
                      <a16:colId xmlns:a16="http://schemas.microsoft.com/office/drawing/2014/main" val="1538124311"/>
                    </a:ext>
                  </a:extLst>
                </a:gridCol>
                <a:gridCol w="1887415">
                  <a:extLst>
                    <a:ext uri="{9D8B030D-6E8A-4147-A177-3AD203B41FA5}">
                      <a16:colId xmlns:a16="http://schemas.microsoft.com/office/drawing/2014/main" val="3108792681"/>
                    </a:ext>
                  </a:extLst>
                </a:gridCol>
                <a:gridCol w="1834662">
                  <a:extLst>
                    <a:ext uri="{9D8B030D-6E8A-4147-A177-3AD203B41FA5}">
                      <a16:colId xmlns:a16="http://schemas.microsoft.com/office/drawing/2014/main" val="3581222165"/>
                    </a:ext>
                  </a:extLst>
                </a:gridCol>
              </a:tblGrid>
              <a:tr h="370840">
                <a:tc>
                  <a:txBody>
                    <a:bodyPr/>
                    <a:lstStyle/>
                    <a:p>
                      <a:pPr algn="ctr"/>
                      <a:r>
                        <a:rPr lang="uz-Cyrl-UZ" sz="2400" dirty="0">
                          <a:latin typeface="Times New Roman" panose="02020603050405020304" pitchFamily="18" charset="0"/>
                          <a:cs typeface="Times New Roman" panose="02020603050405020304" pitchFamily="18" charset="0"/>
                        </a:rPr>
                        <a:t>Кўрсаткич/давр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3</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504254869"/>
                  </a:ext>
                </a:extLst>
              </a:tr>
              <a:tr h="370840">
                <a:tc>
                  <a:txBody>
                    <a:bodyPr/>
                    <a:lstStyle/>
                    <a:p>
                      <a:pPr algn="ctr"/>
                      <a:r>
                        <a:rPr lang="uz-Cyrl-UZ" sz="2400" dirty="0">
                          <a:latin typeface="Times New Roman" panose="02020603050405020304" pitchFamily="18" charset="0"/>
                          <a:cs typeface="Times New Roman" panose="02020603050405020304" pitchFamily="18" charset="0"/>
                        </a:rPr>
                        <a:t>Инвестициялар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1000000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a:latin typeface="Times New Roman" panose="02020603050405020304" pitchFamily="18" charset="0"/>
                        <a:cs typeface="Times New Roman" panose="02020603050405020304" pitchFamily="18" charset="0"/>
                      </a:endParaRPr>
                    </a:p>
                  </a:txBody>
                  <a:tcPr anchor="ctr"/>
                </a:tc>
                <a:tc>
                  <a:txBody>
                    <a:bodyPr/>
                    <a:lstStyle/>
                    <a:p>
                      <a:pPr algn="ctr"/>
                      <a:endParaRPr lang="ru-RU" sz="240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4123747464"/>
                  </a:ext>
                </a:extLst>
              </a:tr>
              <a:tr h="370840">
                <a:tc>
                  <a:txBody>
                    <a:bodyPr/>
                    <a:lstStyle/>
                    <a:p>
                      <a:pPr algn="ctr"/>
                      <a:r>
                        <a:rPr lang="uz-Cyrl-UZ" sz="2400" dirty="0">
                          <a:latin typeface="Times New Roman" panose="02020603050405020304" pitchFamily="18" charset="0"/>
                          <a:cs typeface="Times New Roman" panose="02020603050405020304" pitchFamily="18" charset="0"/>
                        </a:rPr>
                        <a:t>Нарх</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450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450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450</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728718690"/>
                  </a:ext>
                </a:extLst>
              </a:tr>
              <a:tr h="370840">
                <a:tc>
                  <a:txBody>
                    <a:bodyPr/>
                    <a:lstStyle/>
                    <a:p>
                      <a:pPr algn="ctr"/>
                      <a:r>
                        <a:rPr lang="uz-Cyrl-UZ" sz="2400" dirty="0">
                          <a:latin typeface="Times New Roman" panose="02020603050405020304" pitchFamily="18" charset="0"/>
                          <a:cs typeface="Times New Roman" panose="02020603050405020304" pitchFamily="18" charset="0"/>
                        </a:rPr>
                        <a:t>Сотувлар сони</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1400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1400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1400</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542056194"/>
                  </a:ext>
                </a:extLst>
              </a:tr>
              <a:tr h="370840">
                <a:tc>
                  <a:txBody>
                    <a:bodyPr/>
                    <a:lstStyle/>
                    <a:p>
                      <a:pPr algn="ctr"/>
                      <a:r>
                        <a:rPr lang="uz-Cyrl-UZ" sz="2400" dirty="0">
                          <a:latin typeface="Times New Roman" panose="02020603050405020304" pitchFamily="18" charset="0"/>
                          <a:cs typeface="Times New Roman" panose="02020603050405020304" pitchFamily="18" charset="0"/>
                        </a:rPr>
                        <a:t>Ўзгарувчан харажатлар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80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80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80</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54845421"/>
                  </a:ext>
                </a:extLst>
              </a:tr>
              <a:tr h="370840">
                <a:tc>
                  <a:txBody>
                    <a:bodyPr/>
                    <a:lstStyle/>
                    <a:p>
                      <a:pPr algn="ctr"/>
                      <a:r>
                        <a:rPr lang="uz-Cyrl-UZ" sz="2400" dirty="0">
                          <a:latin typeface="Times New Roman" panose="02020603050405020304" pitchFamily="18" charset="0"/>
                          <a:cs typeface="Times New Roman" panose="02020603050405020304" pitchFamily="18" charset="0"/>
                        </a:rPr>
                        <a:t>Доимий харажатлар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150000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150000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150000</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09441421"/>
                  </a:ext>
                </a:extLst>
              </a:tr>
              <a:tr h="370840">
                <a:tc>
                  <a:txBody>
                    <a:bodyPr/>
                    <a:lstStyle/>
                    <a:p>
                      <a:pPr algn="ctr"/>
                      <a:r>
                        <a:rPr lang="uz-Cyrl-UZ" sz="2400" dirty="0">
                          <a:latin typeface="Times New Roman" panose="02020603050405020304" pitchFamily="18" charset="0"/>
                          <a:cs typeface="Times New Roman" panose="02020603050405020304" pitchFamily="18" charset="0"/>
                        </a:rPr>
                        <a:t>Қолдиқ қиймат</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200000</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655832571"/>
                  </a:ext>
                </a:extLst>
              </a:tr>
            </a:tbl>
          </a:graphicData>
        </a:graphic>
      </p:graphicFrame>
      <p:sp>
        <p:nvSpPr>
          <p:cNvPr id="5" name="TextBox 4">
            <a:extLst>
              <a:ext uri="{FF2B5EF4-FFF2-40B4-BE49-F238E27FC236}">
                <a16:creationId xmlns:a16="http://schemas.microsoft.com/office/drawing/2014/main" id="{DCECAF8B-5091-D125-453E-0054DCF60DF2}"/>
              </a:ext>
            </a:extLst>
          </p:cNvPr>
          <p:cNvSpPr txBox="1"/>
          <p:nvPr/>
        </p:nvSpPr>
        <p:spPr>
          <a:xfrm>
            <a:off x="439615" y="4331567"/>
            <a:ext cx="8282354" cy="1938992"/>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Ҳисоб-китобларни соддалаштириш учун компания инвестицияларни бир марта - нол даврда амалга оширади ва нарх, сотувлар сони ва харажатлар даврга қараб ўзгармаслигини тасаввур қилайлик. Аслида, бу деярли мумкин эмас.</a:t>
            </a:r>
          </a:p>
        </p:txBody>
      </p:sp>
    </p:spTree>
    <p:extLst>
      <p:ext uri="{BB962C8B-B14F-4D97-AF65-F5344CB8AC3E}">
        <p14:creationId xmlns:p14="http://schemas.microsoft.com/office/powerpoint/2010/main" val="132419885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E91114D-BD8C-62DC-2834-B48626901A69}"/>
              </a:ext>
            </a:extLst>
          </p:cNvPr>
          <p:cNvSpPr txBox="1"/>
          <p:nvPr/>
        </p:nvSpPr>
        <p:spPr>
          <a:xfrm>
            <a:off x="539261" y="697920"/>
            <a:ext cx="11101754" cy="2677656"/>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Қадам 1. Даромад ва умумий харажатларни ҳисобланг</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Келинг, даромадни ҳисоблайлик:</a:t>
            </a:r>
          </a:p>
          <a:p>
            <a:pPr algn="ctr"/>
            <a:r>
              <a:rPr lang="uz-Cyrl-UZ" sz="2400" dirty="0">
                <a:latin typeface="Times New Roman" panose="02020603050405020304" pitchFamily="18" charset="0"/>
                <a:cs typeface="Times New Roman" panose="02020603050405020304" pitchFamily="18" charset="0"/>
              </a:rPr>
              <a:t>450 (нарх) х 1400 (сотувлар сони) = 630 000 сўм</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Умумий харажатларни ҳисоблаш учун сиз ўзгарувчан ва доимий харажатлар йиғиндисини қўшишингиз керак.</a:t>
            </a:r>
          </a:p>
        </p:txBody>
      </p:sp>
      <p:sp>
        <p:nvSpPr>
          <p:cNvPr id="4" name="TextBox 3">
            <a:extLst>
              <a:ext uri="{FF2B5EF4-FFF2-40B4-BE49-F238E27FC236}">
                <a16:creationId xmlns:a16="http://schemas.microsoft.com/office/drawing/2014/main" id="{113AF220-139F-D771-39DD-0FCE2AACAE2C}"/>
              </a:ext>
            </a:extLst>
          </p:cNvPr>
          <p:cNvSpPr txBox="1"/>
          <p:nvPr/>
        </p:nvSpPr>
        <p:spPr>
          <a:xfrm>
            <a:off x="515815" y="3982052"/>
            <a:ext cx="8100647" cy="2308324"/>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Ўзгарувчан харажатлар:</a:t>
            </a:r>
          </a:p>
          <a:p>
            <a:pPr algn="ctr"/>
            <a:r>
              <a:rPr lang="uz-Cyrl-UZ" sz="2400" dirty="0">
                <a:latin typeface="Times New Roman" panose="02020603050405020304" pitchFamily="18" charset="0"/>
                <a:cs typeface="Times New Roman" panose="02020603050405020304" pitchFamily="18" charset="0"/>
              </a:rPr>
              <a:t>80 (нархи) х 1400 (сотувлар сони) = 112 000 сўм</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Умумий харажатлар:</a:t>
            </a:r>
          </a:p>
          <a:p>
            <a:pPr algn="ctr"/>
            <a:r>
              <a:rPr lang="uz-Cyrl-UZ" sz="2400" dirty="0">
                <a:latin typeface="Times New Roman" panose="02020603050405020304" pitchFamily="18" charset="0"/>
                <a:cs typeface="Times New Roman" panose="02020603050405020304" pitchFamily="18" charset="0"/>
              </a:rPr>
              <a:t>112 000 (ўзгарувчан харажатлар) + 150 000 (доимий харажатлар) = 262 000 сўм</a:t>
            </a:r>
          </a:p>
        </p:txBody>
      </p:sp>
    </p:spTree>
    <p:extLst>
      <p:ext uri="{BB962C8B-B14F-4D97-AF65-F5344CB8AC3E}">
        <p14:creationId xmlns:p14="http://schemas.microsoft.com/office/powerpoint/2010/main" val="357214119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4001901-46E2-B416-6CA7-FB4685312EC8}"/>
              </a:ext>
            </a:extLst>
          </p:cNvPr>
          <p:cNvSpPr txBox="1"/>
          <p:nvPr/>
        </p:nvSpPr>
        <p:spPr>
          <a:xfrm>
            <a:off x="2373923" y="353089"/>
            <a:ext cx="7444154" cy="830997"/>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ЯНГИЛАНГАН ЖАДВАЛ ҚУЙИДАГИЧА КЎРИНАДИ:</a:t>
            </a:r>
          </a:p>
        </p:txBody>
      </p:sp>
      <p:graphicFrame>
        <p:nvGraphicFramePr>
          <p:cNvPr id="4" name="Таблица 3">
            <a:extLst>
              <a:ext uri="{FF2B5EF4-FFF2-40B4-BE49-F238E27FC236}">
                <a16:creationId xmlns:a16="http://schemas.microsoft.com/office/drawing/2014/main" id="{6F897415-F43C-45C3-D297-7343017E85CD}"/>
              </a:ext>
            </a:extLst>
          </p:cNvPr>
          <p:cNvGraphicFramePr>
            <a:graphicFrameLocks noGrp="1"/>
          </p:cNvGraphicFramePr>
          <p:nvPr>
            <p:extLst>
              <p:ext uri="{D42A27DB-BD31-4B8C-83A1-F6EECF244321}">
                <p14:modId xmlns:p14="http://schemas.microsoft.com/office/powerpoint/2010/main" val="472347535"/>
              </p:ext>
            </p:extLst>
          </p:nvPr>
        </p:nvGraphicFramePr>
        <p:xfrm>
          <a:off x="439615" y="1553308"/>
          <a:ext cx="11312770" cy="2286000"/>
        </p:xfrm>
        <a:graphic>
          <a:graphicData uri="http://schemas.openxmlformats.org/drawingml/2006/table">
            <a:tbl>
              <a:tblPr firstRow="1" bandRow="1">
                <a:tableStyleId>{5C22544A-7EE6-4342-B048-85BDC9FD1C3A}</a:tableStyleId>
              </a:tblPr>
              <a:tblGrid>
                <a:gridCol w="3874477">
                  <a:extLst>
                    <a:ext uri="{9D8B030D-6E8A-4147-A177-3AD203B41FA5}">
                      <a16:colId xmlns:a16="http://schemas.microsoft.com/office/drawing/2014/main" val="2815157545"/>
                    </a:ext>
                  </a:extLst>
                </a:gridCol>
                <a:gridCol w="1852246">
                  <a:extLst>
                    <a:ext uri="{9D8B030D-6E8A-4147-A177-3AD203B41FA5}">
                      <a16:colId xmlns:a16="http://schemas.microsoft.com/office/drawing/2014/main" val="955455775"/>
                    </a:ext>
                  </a:extLst>
                </a:gridCol>
                <a:gridCol w="1863970">
                  <a:extLst>
                    <a:ext uri="{9D8B030D-6E8A-4147-A177-3AD203B41FA5}">
                      <a16:colId xmlns:a16="http://schemas.microsoft.com/office/drawing/2014/main" val="1538124311"/>
                    </a:ext>
                  </a:extLst>
                </a:gridCol>
                <a:gridCol w="1887415">
                  <a:extLst>
                    <a:ext uri="{9D8B030D-6E8A-4147-A177-3AD203B41FA5}">
                      <a16:colId xmlns:a16="http://schemas.microsoft.com/office/drawing/2014/main" val="3108792681"/>
                    </a:ext>
                  </a:extLst>
                </a:gridCol>
                <a:gridCol w="1834662">
                  <a:extLst>
                    <a:ext uri="{9D8B030D-6E8A-4147-A177-3AD203B41FA5}">
                      <a16:colId xmlns:a16="http://schemas.microsoft.com/office/drawing/2014/main" val="3581222165"/>
                    </a:ext>
                  </a:extLst>
                </a:gridCol>
              </a:tblGrid>
              <a:tr h="370840">
                <a:tc>
                  <a:txBody>
                    <a:bodyPr/>
                    <a:lstStyle/>
                    <a:p>
                      <a:pPr algn="ctr"/>
                      <a:r>
                        <a:rPr lang="uz-Cyrl-UZ" sz="2400" dirty="0">
                          <a:latin typeface="Times New Roman" panose="02020603050405020304" pitchFamily="18" charset="0"/>
                          <a:cs typeface="Times New Roman" panose="02020603050405020304" pitchFamily="18" charset="0"/>
                        </a:rPr>
                        <a:t>Кўрсаткич/давр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3</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504254869"/>
                  </a:ext>
                </a:extLst>
              </a:tr>
              <a:tr h="370840">
                <a:tc>
                  <a:txBody>
                    <a:bodyPr/>
                    <a:lstStyle/>
                    <a:p>
                      <a:pPr algn="ctr"/>
                      <a:r>
                        <a:rPr lang="uz-Cyrl-UZ" sz="2400" dirty="0">
                          <a:latin typeface="Times New Roman" panose="02020603050405020304" pitchFamily="18" charset="0"/>
                          <a:cs typeface="Times New Roman" panose="02020603050405020304" pitchFamily="18" charset="0"/>
                        </a:rPr>
                        <a:t>Инвестициялар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1000000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a:latin typeface="Times New Roman" panose="02020603050405020304" pitchFamily="18" charset="0"/>
                        <a:cs typeface="Times New Roman" panose="02020603050405020304" pitchFamily="18" charset="0"/>
                      </a:endParaRPr>
                    </a:p>
                  </a:txBody>
                  <a:tcPr anchor="ctr"/>
                </a:tc>
                <a:tc>
                  <a:txBody>
                    <a:bodyPr/>
                    <a:lstStyle/>
                    <a:p>
                      <a:pPr algn="ctr"/>
                      <a:endParaRPr lang="ru-RU" sz="240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4123747464"/>
                  </a:ext>
                </a:extLst>
              </a:tr>
              <a:tr h="370840">
                <a:tc>
                  <a:txBody>
                    <a:bodyPr/>
                    <a:lstStyle/>
                    <a:p>
                      <a:pPr algn="ctr"/>
                      <a:r>
                        <a:rPr lang="uz-Cyrl-UZ" sz="2400" dirty="0">
                          <a:latin typeface="Times New Roman" panose="02020603050405020304" pitchFamily="18" charset="0"/>
                          <a:cs typeface="Times New Roman" panose="02020603050405020304" pitchFamily="18" charset="0"/>
                        </a:rPr>
                        <a:t>Даромад</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ru-RU" sz="2400" dirty="0">
                          <a:latin typeface="Times New Roman" panose="02020603050405020304" pitchFamily="18" charset="0"/>
                          <a:cs typeface="Times New Roman" panose="02020603050405020304" pitchFamily="18" charset="0"/>
                        </a:rPr>
                        <a:t>630000</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2400" dirty="0">
                          <a:latin typeface="Times New Roman" panose="02020603050405020304" pitchFamily="18" charset="0"/>
                          <a:cs typeface="Times New Roman" panose="02020603050405020304" pitchFamily="18" charset="0"/>
                        </a:rPr>
                        <a:t>630000</a:t>
                      </a:r>
                    </a:p>
                  </a:txBody>
                  <a:tcPr anchor="ctr"/>
                </a:tc>
                <a:tc>
                  <a:txBody>
                    <a:bodyPr/>
                    <a:lstStyle/>
                    <a:p>
                      <a:pPr algn="ctr"/>
                      <a:r>
                        <a:rPr lang="ru-RU" sz="2400" dirty="0">
                          <a:latin typeface="Times New Roman" panose="02020603050405020304" pitchFamily="18" charset="0"/>
                          <a:cs typeface="Times New Roman" panose="02020603050405020304" pitchFamily="18" charset="0"/>
                        </a:rPr>
                        <a:t>630000</a:t>
                      </a:r>
                    </a:p>
                  </a:txBody>
                  <a:tcPr anchor="ctr"/>
                </a:tc>
                <a:extLst>
                  <a:ext uri="{0D108BD9-81ED-4DB2-BD59-A6C34878D82A}">
                    <a16:rowId xmlns:a16="http://schemas.microsoft.com/office/drawing/2014/main" val="2728718690"/>
                  </a:ext>
                </a:extLst>
              </a:tr>
              <a:tr h="370840">
                <a:tc>
                  <a:txBody>
                    <a:bodyPr/>
                    <a:lstStyle/>
                    <a:p>
                      <a:pPr algn="ctr"/>
                      <a:r>
                        <a:rPr lang="uz-Cyrl-UZ" sz="2400" dirty="0">
                          <a:latin typeface="Times New Roman" panose="02020603050405020304" pitchFamily="18" charset="0"/>
                          <a:cs typeface="Times New Roman" panose="02020603050405020304" pitchFamily="18" charset="0"/>
                        </a:rPr>
                        <a:t>Умумий харажатлар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262000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262000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262000</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542056194"/>
                  </a:ext>
                </a:extLst>
              </a:tr>
              <a:tr h="370840">
                <a:tc>
                  <a:txBody>
                    <a:bodyPr/>
                    <a:lstStyle/>
                    <a:p>
                      <a:pPr algn="ctr"/>
                      <a:r>
                        <a:rPr lang="uz-Cyrl-UZ" sz="2400" dirty="0">
                          <a:latin typeface="Times New Roman" panose="02020603050405020304" pitchFamily="18" charset="0"/>
                          <a:cs typeface="Times New Roman" panose="02020603050405020304" pitchFamily="18" charset="0"/>
                        </a:rPr>
                        <a:t>Қолдиқ қиймат</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200000</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655832571"/>
                  </a:ext>
                </a:extLst>
              </a:tr>
            </a:tbl>
          </a:graphicData>
        </a:graphic>
      </p:graphicFrame>
    </p:spTree>
    <p:extLst>
      <p:ext uri="{BB962C8B-B14F-4D97-AF65-F5344CB8AC3E}">
        <p14:creationId xmlns:p14="http://schemas.microsoft.com/office/powerpoint/2010/main" val="424487770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00BC9F2-4480-09F1-150C-4EA1E8A18970}"/>
              </a:ext>
            </a:extLst>
          </p:cNvPr>
          <p:cNvSpPr/>
          <p:nvPr/>
        </p:nvSpPr>
        <p:spPr>
          <a:xfrm>
            <a:off x="480645" y="1670538"/>
            <a:ext cx="11283462" cy="1283677"/>
          </a:xfrm>
          <a:prstGeom prst="roundRect">
            <a:avLst>
              <a:gd name="adj" fmla="val 13323"/>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Пул оқими </a:t>
            </a:r>
            <a:r>
              <a:rPr lang="uz-Cyrl-UZ" sz="2400" dirty="0">
                <a:latin typeface="Times New Roman" panose="02020603050405020304" pitchFamily="18" charset="0"/>
                <a:cs typeface="Times New Roman" panose="02020603050405020304" pitchFamily="18" charset="0"/>
              </a:rPr>
              <a:t>- бу тушумлар ва харажатлар ўртасидаги фарқ. Даромадлар даромад ва ускунанинг қолдиқ қийматини, харажатларга инвестициялар ва умумий харажатлар киради.</a:t>
            </a:r>
          </a:p>
        </p:txBody>
      </p:sp>
      <p:sp>
        <p:nvSpPr>
          <p:cNvPr id="3" name="Прямоугольник: скругленные углы 2">
            <a:extLst>
              <a:ext uri="{FF2B5EF4-FFF2-40B4-BE49-F238E27FC236}">
                <a16:creationId xmlns:a16="http://schemas.microsoft.com/office/drawing/2014/main" id="{00D08456-268F-884D-F8F6-B2C50FE685ED}"/>
              </a:ext>
            </a:extLst>
          </p:cNvPr>
          <p:cNvSpPr/>
          <p:nvPr/>
        </p:nvSpPr>
        <p:spPr>
          <a:xfrm>
            <a:off x="2051538" y="650631"/>
            <a:ext cx="8546123" cy="527538"/>
          </a:xfrm>
          <a:prstGeom prst="roundRect">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Қадам 2. Пул оқимларини ҳисобланг</a:t>
            </a:r>
          </a:p>
        </p:txBody>
      </p:sp>
      <p:sp>
        <p:nvSpPr>
          <p:cNvPr id="4" name="Прямоугольник: скругленные углы 3">
            <a:extLst>
              <a:ext uri="{FF2B5EF4-FFF2-40B4-BE49-F238E27FC236}">
                <a16:creationId xmlns:a16="http://schemas.microsoft.com/office/drawing/2014/main" id="{454B0A8E-9A95-9B9F-ACC1-CA81D24DF6C2}"/>
              </a:ext>
            </a:extLst>
          </p:cNvPr>
          <p:cNvSpPr/>
          <p:nvPr/>
        </p:nvSpPr>
        <p:spPr>
          <a:xfrm>
            <a:off x="480645" y="3528645"/>
            <a:ext cx="8557847" cy="2414955"/>
          </a:xfrm>
          <a:prstGeom prst="roundRect">
            <a:avLst>
              <a:gd name="adj" fmla="val 13323"/>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Келинг, ҳар бир йил учун пул оқимларини ҳисоблайлик - бунинг учун сиз тушумлардан чиқиб кетишни айиришингиз керак. Нолинчи даврда даромад йўқ, шунинг учун инвестициялар миқдорини салбий белги билан олайлик. Иккинчи ва кейинги устунларда биз умумий харажатларни даромаддан олиб ташлаймиз.</a:t>
            </a:r>
          </a:p>
        </p:txBody>
      </p:sp>
    </p:spTree>
    <p:extLst>
      <p:ext uri="{BB962C8B-B14F-4D97-AF65-F5344CB8AC3E}">
        <p14:creationId xmlns:p14="http://schemas.microsoft.com/office/powerpoint/2010/main" val="70771780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00BC9F2-4480-09F1-150C-4EA1E8A18970}"/>
              </a:ext>
            </a:extLst>
          </p:cNvPr>
          <p:cNvSpPr/>
          <p:nvPr/>
        </p:nvSpPr>
        <p:spPr>
          <a:xfrm>
            <a:off x="3423138" y="1318844"/>
            <a:ext cx="8194432" cy="1553308"/>
          </a:xfrm>
          <a:prstGeom prst="roundRect">
            <a:avLst>
              <a:gd name="adj" fmla="val 13323"/>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Ушбу қийматларнинг йиғиндиси чегирма ставкасини ҳисобга олмаган ҳолда лойиҳанинг ўзини оқлайдими ёки йўқлигини кўрсатади.</a:t>
            </a:r>
          </a:p>
        </p:txBody>
      </p:sp>
      <p:sp>
        <p:nvSpPr>
          <p:cNvPr id="5" name="Прямоугольник: скругленные углы 4">
            <a:extLst>
              <a:ext uri="{FF2B5EF4-FFF2-40B4-BE49-F238E27FC236}">
                <a16:creationId xmlns:a16="http://schemas.microsoft.com/office/drawing/2014/main" id="{945B0D9D-FD64-04F3-605E-C3A6A842C5B1}"/>
              </a:ext>
            </a:extLst>
          </p:cNvPr>
          <p:cNvSpPr/>
          <p:nvPr/>
        </p:nvSpPr>
        <p:spPr>
          <a:xfrm>
            <a:off x="586152" y="3475890"/>
            <a:ext cx="8340969" cy="1553308"/>
          </a:xfrm>
          <a:prstGeom prst="roundRect">
            <a:avLst>
              <a:gd name="adj" fmla="val 13323"/>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Миттенс компаниясида дисконт ставкасини ҳисобга олмаган ҳолда пул оқимлари миқдори 304 мингни ташкил этди. Агар пул қадрсизланмаса, лойиҳа самарали бўлар эди.</a:t>
            </a:r>
          </a:p>
        </p:txBody>
      </p:sp>
    </p:spTree>
    <p:extLst>
      <p:ext uri="{BB962C8B-B14F-4D97-AF65-F5344CB8AC3E}">
        <p14:creationId xmlns:p14="http://schemas.microsoft.com/office/powerpoint/2010/main" val="341482127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a:extLst>
              <a:ext uri="{FF2B5EF4-FFF2-40B4-BE49-F238E27FC236}">
                <a16:creationId xmlns:a16="http://schemas.microsoft.com/office/drawing/2014/main" id="{5FA3B270-21A9-0C56-0356-21E72E933183}"/>
              </a:ext>
            </a:extLst>
          </p:cNvPr>
          <p:cNvGraphicFramePr>
            <a:graphicFrameLocks noGrp="1"/>
          </p:cNvGraphicFramePr>
          <p:nvPr>
            <p:extLst>
              <p:ext uri="{D42A27DB-BD31-4B8C-83A1-F6EECF244321}">
                <p14:modId xmlns:p14="http://schemas.microsoft.com/office/powerpoint/2010/main" val="2452661060"/>
              </p:ext>
            </p:extLst>
          </p:nvPr>
        </p:nvGraphicFramePr>
        <p:xfrm>
          <a:off x="439614" y="699810"/>
          <a:ext cx="11312771" cy="2743200"/>
        </p:xfrm>
        <a:graphic>
          <a:graphicData uri="http://schemas.openxmlformats.org/drawingml/2006/table">
            <a:tbl>
              <a:tblPr firstRow="1" bandRow="1">
                <a:tableStyleId>{5C22544A-7EE6-4342-B048-85BDC9FD1C3A}</a:tableStyleId>
              </a:tblPr>
              <a:tblGrid>
                <a:gridCol w="3333812">
                  <a:extLst>
                    <a:ext uri="{9D8B030D-6E8A-4147-A177-3AD203B41FA5}">
                      <a16:colId xmlns:a16="http://schemas.microsoft.com/office/drawing/2014/main" val="2815157545"/>
                    </a:ext>
                  </a:extLst>
                </a:gridCol>
                <a:gridCol w="1593774">
                  <a:extLst>
                    <a:ext uri="{9D8B030D-6E8A-4147-A177-3AD203B41FA5}">
                      <a16:colId xmlns:a16="http://schemas.microsoft.com/office/drawing/2014/main" val="955455775"/>
                    </a:ext>
                  </a:extLst>
                </a:gridCol>
                <a:gridCol w="1603862">
                  <a:extLst>
                    <a:ext uri="{9D8B030D-6E8A-4147-A177-3AD203B41FA5}">
                      <a16:colId xmlns:a16="http://schemas.microsoft.com/office/drawing/2014/main" val="1538124311"/>
                    </a:ext>
                  </a:extLst>
                </a:gridCol>
                <a:gridCol w="1624035">
                  <a:extLst>
                    <a:ext uri="{9D8B030D-6E8A-4147-A177-3AD203B41FA5}">
                      <a16:colId xmlns:a16="http://schemas.microsoft.com/office/drawing/2014/main" val="3108792681"/>
                    </a:ext>
                  </a:extLst>
                </a:gridCol>
                <a:gridCol w="1578644">
                  <a:extLst>
                    <a:ext uri="{9D8B030D-6E8A-4147-A177-3AD203B41FA5}">
                      <a16:colId xmlns:a16="http://schemas.microsoft.com/office/drawing/2014/main" val="3581222165"/>
                    </a:ext>
                  </a:extLst>
                </a:gridCol>
                <a:gridCol w="1578644">
                  <a:extLst>
                    <a:ext uri="{9D8B030D-6E8A-4147-A177-3AD203B41FA5}">
                      <a16:colId xmlns:a16="http://schemas.microsoft.com/office/drawing/2014/main" val="1535929123"/>
                    </a:ext>
                  </a:extLst>
                </a:gridCol>
              </a:tblGrid>
              <a:tr h="370840">
                <a:tc>
                  <a:txBody>
                    <a:bodyPr/>
                    <a:lstStyle/>
                    <a:p>
                      <a:pPr algn="ctr"/>
                      <a:r>
                        <a:rPr lang="uz-Cyrl-UZ" sz="2400" dirty="0">
                          <a:latin typeface="Times New Roman" panose="02020603050405020304" pitchFamily="18" charset="0"/>
                          <a:cs typeface="Times New Roman" panose="02020603050405020304" pitchFamily="18" charset="0"/>
                        </a:rPr>
                        <a:t>Кўрсаткич/давр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3</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Жами</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504254869"/>
                  </a:ext>
                </a:extLst>
              </a:tr>
              <a:tr h="370840">
                <a:tc>
                  <a:txBody>
                    <a:bodyPr/>
                    <a:lstStyle/>
                    <a:p>
                      <a:pPr algn="ctr"/>
                      <a:r>
                        <a:rPr lang="uz-Cyrl-UZ" sz="2400" dirty="0">
                          <a:latin typeface="Times New Roman" panose="02020603050405020304" pitchFamily="18" charset="0"/>
                          <a:cs typeface="Times New Roman" panose="02020603050405020304" pitchFamily="18" charset="0"/>
                        </a:rPr>
                        <a:t>Инвестициялар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1000000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4123747464"/>
                  </a:ext>
                </a:extLst>
              </a:tr>
              <a:tr h="370840">
                <a:tc>
                  <a:txBody>
                    <a:bodyPr/>
                    <a:lstStyle/>
                    <a:p>
                      <a:pPr algn="ctr"/>
                      <a:r>
                        <a:rPr lang="uz-Cyrl-UZ" sz="2400" dirty="0">
                          <a:latin typeface="Times New Roman" panose="02020603050405020304" pitchFamily="18" charset="0"/>
                          <a:cs typeface="Times New Roman" panose="02020603050405020304" pitchFamily="18" charset="0"/>
                        </a:rPr>
                        <a:t>Даромад</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ru-RU" sz="2400" dirty="0">
                          <a:latin typeface="Times New Roman" panose="02020603050405020304" pitchFamily="18" charset="0"/>
                          <a:cs typeface="Times New Roman" panose="02020603050405020304" pitchFamily="18" charset="0"/>
                        </a:rPr>
                        <a:t>630000</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2400" dirty="0">
                          <a:latin typeface="Times New Roman" panose="02020603050405020304" pitchFamily="18" charset="0"/>
                          <a:cs typeface="Times New Roman" panose="02020603050405020304" pitchFamily="18" charset="0"/>
                        </a:rPr>
                        <a:t>630000</a:t>
                      </a:r>
                    </a:p>
                  </a:txBody>
                  <a:tcPr anchor="ctr"/>
                </a:tc>
                <a:tc>
                  <a:txBody>
                    <a:bodyPr/>
                    <a:lstStyle/>
                    <a:p>
                      <a:pPr algn="ctr"/>
                      <a:r>
                        <a:rPr lang="ru-RU" sz="2400" dirty="0">
                          <a:latin typeface="Times New Roman" panose="02020603050405020304" pitchFamily="18" charset="0"/>
                          <a:cs typeface="Times New Roman" panose="02020603050405020304" pitchFamily="18" charset="0"/>
                        </a:rPr>
                        <a:t>630000</a:t>
                      </a: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728718690"/>
                  </a:ext>
                </a:extLst>
              </a:tr>
              <a:tr h="370840">
                <a:tc>
                  <a:txBody>
                    <a:bodyPr/>
                    <a:lstStyle/>
                    <a:p>
                      <a:pPr algn="ctr"/>
                      <a:r>
                        <a:rPr lang="uz-Cyrl-UZ" sz="2400" dirty="0">
                          <a:latin typeface="Times New Roman" panose="02020603050405020304" pitchFamily="18" charset="0"/>
                          <a:cs typeface="Times New Roman" panose="02020603050405020304" pitchFamily="18" charset="0"/>
                        </a:rPr>
                        <a:t>Умумий харажатлар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262000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262000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262000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542056194"/>
                  </a:ext>
                </a:extLst>
              </a:tr>
              <a:tr h="370840">
                <a:tc>
                  <a:txBody>
                    <a:bodyPr/>
                    <a:lstStyle/>
                    <a:p>
                      <a:pPr algn="ctr"/>
                      <a:r>
                        <a:rPr lang="uz-Cyrl-UZ" sz="2400" dirty="0">
                          <a:latin typeface="Times New Roman" panose="02020603050405020304" pitchFamily="18" charset="0"/>
                          <a:cs typeface="Times New Roman" panose="02020603050405020304" pitchFamily="18" charset="0"/>
                        </a:rPr>
                        <a:t>Қолдиқ қиймат</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200000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655832571"/>
                  </a:ext>
                </a:extLst>
              </a:tr>
              <a:tr h="370840">
                <a:tc>
                  <a:txBody>
                    <a:bodyPr/>
                    <a:lstStyle/>
                    <a:p>
                      <a:pPr algn="ctr"/>
                      <a:r>
                        <a:rPr lang="ru-RU" sz="2400" dirty="0">
                          <a:latin typeface="Times New Roman" panose="02020603050405020304" pitchFamily="18" charset="0"/>
                          <a:cs typeface="Times New Roman" panose="02020603050405020304" pitchFamily="18" charset="0"/>
                        </a:rPr>
                        <a:t>Пул о</a:t>
                      </a:r>
                      <a:r>
                        <a:rPr lang="uz-Cyrl-UZ" sz="2400" dirty="0">
                          <a:latin typeface="Times New Roman" panose="02020603050405020304" pitchFamily="18" charset="0"/>
                          <a:cs typeface="Times New Roman" panose="02020603050405020304" pitchFamily="18" charset="0"/>
                        </a:rPr>
                        <a:t>қ</a:t>
                      </a:r>
                      <a:r>
                        <a:rPr lang="ru-RU" sz="2400" dirty="0">
                          <a:latin typeface="Times New Roman" panose="02020603050405020304" pitchFamily="18" charset="0"/>
                          <a:cs typeface="Times New Roman" panose="02020603050405020304" pitchFamily="18" charset="0"/>
                        </a:rPr>
                        <a:t>ими</a:t>
                      </a: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-1000000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368000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368000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568000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304000</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412023033"/>
                  </a:ext>
                </a:extLst>
              </a:tr>
            </a:tbl>
          </a:graphicData>
        </a:graphic>
      </p:graphicFrame>
      <p:sp>
        <p:nvSpPr>
          <p:cNvPr id="4" name="TextBox 3">
            <a:extLst>
              <a:ext uri="{FF2B5EF4-FFF2-40B4-BE49-F238E27FC236}">
                <a16:creationId xmlns:a16="http://schemas.microsoft.com/office/drawing/2014/main" id="{218D40A2-CB74-7335-0321-E5529A0CCEF5}"/>
              </a:ext>
            </a:extLst>
          </p:cNvPr>
          <p:cNvSpPr txBox="1"/>
          <p:nvPr/>
        </p:nvSpPr>
        <p:spPr>
          <a:xfrm>
            <a:off x="439614" y="4247328"/>
            <a:ext cx="7860325" cy="156966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Бироқ, бу ёндашув фақат лойиҳа муддати бир йилдан ошмаса қўлланилади. Бошқа ҳолларда, сиз пул қийматининг ўзгаришини ҳисобга олишингиз керак - бунинг учун чегирма омилини ҳисоблашингиз керак.</a:t>
            </a:r>
          </a:p>
        </p:txBody>
      </p:sp>
    </p:spTree>
    <p:extLst>
      <p:ext uri="{BB962C8B-B14F-4D97-AF65-F5344CB8AC3E}">
        <p14:creationId xmlns:p14="http://schemas.microsoft.com/office/powerpoint/2010/main" val="86133499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F6F9559-41AA-08CE-5336-24E26204117B}"/>
              </a:ext>
            </a:extLst>
          </p:cNvPr>
          <p:cNvSpPr txBox="1"/>
          <p:nvPr/>
        </p:nvSpPr>
        <p:spPr>
          <a:xfrm>
            <a:off x="433754" y="410034"/>
            <a:ext cx="11324492" cy="4893647"/>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Қадам 3. Чегирма факторини ҳисобланг</a:t>
            </a:r>
          </a:p>
          <a:p>
            <a:pPr algn="ctr"/>
            <a:r>
              <a:rPr lang="uz-Cyrl-UZ" sz="2400" dirty="0">
                <a:latin typeface="Times New Roman" panose="02020603050405020304" pitchFamily="18" charset="0"/>
                <a:cs typeface="Times New Roman" panose="02020603050405020304" pitchFamily="18" charset="0"/>
              </a:rPr>
              <a:t>Чегирма коеффициэнти қуйидаги формула бўйича ҳисобланади:</a:t>
            </a:r>
          </a:p>
          <a:p>
            <a:pPr algn="ctr"/>
            <a:endParaRPr lang="uz-Cyrl-UZ" sz="2400" dirty="0">
              <a:latin typeface="Times New Roman" panose="02020603050405020304" pitchFamily="18" charset="0"/>
              <a:cs typeface="Times New Roman" panose="02020603050405020304" pitchFamily="18" charset="0"/>
            </a:endParaRPr>
          </a:p>
          <a:p>
            <a:pPr algn="ctr"/>
            <a:endParaRPr lang="uz-Cyrl-UZ" sz="2400" dirty="0">
              <a:latin typeface="Times New Roman" panose="02020603050405020304" pitchFamily="18" charset="0"/>
              <a:cs typeface="Times New Roman" panose="02020603050405020304" pitchFamily="18" charset="0"/>
            </a:endParaRP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бу ерда </a:t>
            </a:r>
            <a:r>
              <a:rPr lang="en-US" sz="2400" i="1" dirty="0" err="1">
                <a:latin typeface="Times New Roman" panose="02020603050405020304" pitchFamily="18" charset="0"/>
                <a:cs typeface="Times New Roman" panose="02020603050405020304" pitchFamily="18" charset="0"/>
              </a:rPr>
              <a:t>i</a:t>
            </a:r>
            <a:r>
              <a:rPr lang="uz-Cyrl-UZ" sz="2400" dirty="0">
                <a:latin typeface="Times New Roman" panose="02020603050405020304" pitchFamily="18" charset="0"/>
                <a:cs typeface="Times New Roman" panose="02020603050405020304" pitchFamily="18" charset="0"/>
              </a:rPr>
              <a:t> - чегирма ставкаси, </a:t>
            </a:r>
            <a:r>
              <a:rPr lang="en-US" sz="2400" i="1" dirty="0">
                <a:latin typeface="Times New Roman" panose="02020603050405020304" pitchFamily="18" charset="0"/>
                <a:cs typeface="Times New Roman" panose="02020603050405020304" pitchFamily="18" charset="0"/>
              </a:rPr>
              <a:t>n</a:t>
            </a:r>
            <a:r>
              <a:rPr lang="uz-Cyrl-UZ" sz="2400" dirty="0">
                <a:latin typeface="Times New Roman" panose="02020603050405020304" pitchFamily="18" charset="0"/>
                <a:cs typeface="Times New Roman" panose="02020603050405020304" pitchFamily="18" charset="0"/>
              </a:rPr>
              <a:t> - давр рақами.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Бизнинг ҳолатда, чегирма ставкаси 12% ни ташкил қилади. Кейин биринчи йил учун чегирма коеффициэнти қуйидагиларга тенг бўлади: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i="1" dirty="0">
                <a:latin typeface="Times New Roman" panose="02020603050405020304" pitchFamily="18" charset="0"/>
                <a:cs typeface="Times New Roman" panose="02020603050405020304" pitchFamily="18" charset="0"/>
              </a:rPr>
              <a:t>К</a:t>
            </a:r>
            <a:r>
              <a:rPr lang="uz-Cyrl-UZ" sz="1600" i="1" dirty="0">
                <a:latin typeface="Times New Roman" panose="02020603050405020304" pitchFamily="18" charset="0"/>
                <a:cs typeface="Times New Roman" panose="02020603050405020304" pitchFamily="18" charset="0"/>
              </a:rPr>
              <a:t>д</a:t>
            </a:r>
            <a:r>
              <a:rPr lang="uz-Cyrl-UZ" sz="2400" i="1" dirty="0">
                <a:latin typeface="Times New Roman" panose="02020603050405020304" pitchFamily="18" charset="0"/>
                <a:cs typeface="Times New Roman" panose="02020603050405020304" pitchFamily="18" charset="0"/>
              </a:rPr>
              <a:t>(1) = 1 / (1 + 0,12)1 = 0,8929</a:t>
            </a:r>
          </a:p>
          <a:p>
            <a:pPr algn="ctr"/>
            <a:endParaRPr lang="uz-Cyrl-UZ" sz="2400" dirty="0">
              <a:latin typeface="Times New Roman" panose="02020603050405020304" pitchFamily="18" charset="0"/>
              <a:cs typeface="Times New Roman" panose="02020603050405020304" pitchFamily="18" charset="0"/>
            </a:endParaRPr>
          </a:p>
          <a:p>
            <a:r>
              <a:rPr lang="uz-Cyrl-UZ" sz="2400" dirty="0">
                <a:latin typeface="Times New Roman" panose="02020603050405020304" pitchFamily="18" charset="0"/>
                <a:cs typeface="Times New Roman" panose="02020603050405020304" pitchFamily="18" charset="0"/>
              </a:rPr>
              <a:t>Келинг, барча даврлар учун қийматни ҳисоблайлик.</a:t>
            </a:r>
          </a:p>
        </p:txBody>
      </p:sp>
      <p:sp>
        <p:nvSpPr>
          <p:cNvPr id="4" name="AutoShape 2">
            <a:extLst>
              <a:ext uri="{FF2B5EF4-FFF2-40B4-BE49-F238E27FC236}">
                <a16:creationId xmlns:a16="http://schemas.microsoft.com/office/drawing/2014/main" id="{4163A68D-E50B-2596-5A49-38FDA5B4A5D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6" name="Рисунок 5">
            <a:extLst>
              <a:ext uri="{FF2B5EF4-FFF2-40B4-BE49-F238E27FC236}">
                <a16:creationId xmlns:a16="http://schemas.microsoft.com/office/drawing/2014/main" id="{18D1F7C2-B02D-C29A-0FE7-5E035A73E552}"/>
              </a:ext>
            </a:extLst>
          </p:cNvPr>
          <p:cNvPicPr>
            <a:picLocks noChangeAspect="1"/>
          </p:cNvPicPr>
          <p:nvPr/>
        </p:nvPicPr>
        <p:blipFill>
          <a:blip r:embed="rId2"/>
          <a:stretch>
            <a:fillRect/>
          </a:stretch>
        </p:blipFill>
        <p:spPr>
          <a:xfrm>
            <a:off x="4677314" y="1398462"/>
            <a:ext cx="3142171" cy="931014"/>
          </a:xfrm>
          <a:prstGeom prst="rect">
            <a:avLst/>
          </a:prstGeom>
        </p:spPr>
      </p:pic>
    </p:spTree>
    <p:extLst>
      <p:ext uri="{BB962C8B-B14F-4D97-AF65-F5344CB8AC3E}">
        <p14:creationId xmlns:p14="http://schemas.microsoft.com/office/powerpoint/2010/main" val="174270780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a:extLst>
              <a:ext uri="{FF2B5EF4-FFF2-40B4-BE49-F238E27FC236}">
                <a16:creationId xmlns:a16="http://schemas.microsoft.com/office/drawing/2014/main" id="{65867958-7519-2A70-6351-D936EAED05C0}"/>
              </a:ext>
            </a:extLst>
          </p:cNvPr>
          <p:cNvGraphicFramePr>
            <a:graphicFrameLocks noGrp="1"/>
          </p:cNvGraphicFramePr>
          <p:nvPr>
            <p:extLst>
              <p:ext uri="{D42A27DB-BD31-4B8C-83A1-F6EECF244321}">
                <p14:modId xmlns:p14="http://schemas.microsoft.com/office/powerpoint/2010/main" val="1014623221"/>
              </p:ext>
            </p:extLst>
          </p:nvPr>
        </p:nvGraphicFramePr>
        <p:xfrm>
          <a:off x="439614" y="699810"/>
          <a:ext cx="11312771" cy="3566160"/>
        </p:xfrm>
        <a:graphic>
          <a:graphicData uri="http://schemas.openxmlformats.org/drawingml/2006/table">
            <a:tbl>
              <a:tblPr firstRow="1" bandRow="1">
                <a:tableStyleId>{5C22544A-7EE6-4342-B048-85BDC9FD1C3A}</a:tableStyleId>
              </a:tblPr>
              <a:tblGrid>
                <a:gridCol w="3333812">
                  <a:extLst>
                    <a:ext uri="{9D8B030D-6E8A-4147-A177-3AD203B41FA5}">
                      <a16:colId xmlns:a16="http://schemas.microsoft.com/office/drawing/2014/main" val="2815157545"/>
                    </a:ext>
                  </a:extLst>
                </a:gridCol>
                <a:gridCol w="1593774">
                  <a:extLst>
                    <a:ext uri="{9D8B030D-6E8A-4147-A177-3AD203B41FA5}">
                      <a16:colId xmlns:a16="http://schemas.microsoft.com/office/drawing/2014/main" val="955455775"/>
                    </a:ext>
                  </a:extLst>
                </a:gridCol>
                <a:gridCol w="1603862">
                  <a:extLst>
                    <a:ext uri="{9D8B030D-6E8A-4147-A177-3AD203B41FA5}">
                      <a16:colId xmlns:a16="http://schemas.microsoft.com/office/drawing/2014/main" val="1538124311"/>
                    </a:ext>
                  </a:extLst>
                </a:gridCol>
                <a:gridCol w="1624035">
                  <a:extLst>
                    <a:ext uri="{9D8B030D-6E8A-4147-A177-3AD203B41FA5}">
                      <a16:colId xmlns:a16="http://schemas.microsoft.com/office/drawing/2014/main" val="3108792681"/>
                    </a:ext>
                  </a:extLst>
                </a:gridCol>
                <a:gridCol w="1578644">
                  <a:extLst>
                    <a:ext uri="{9D8B030D-6E8A-4147-A177-3AD203B41FA5}">
                      <a16:colId xmlns:a16="http://schemas.microsoft.com/office/drawing/2014/main" val="3581222165"/>
                    </a:ext>
                  </a:extLst>
                </a:gridCol>
                <a:gridCol w="1578644">
                  <a:extLst>
                    <a:ext uri="{9D8B030D-6E8A-4147-A177-3AD203B41FA5}">
                      <a16:colId xmlns:a16="http://schemas.microsoft.com/office/drawing/2014/main" val="1535929123"/>
                    </a:ext>
                  </a:extLst>
                </a:gridCol>
              </a:tblGrid>
              <a:tr h="370840">
                <a:tc>
                  <a:txBody>
                    <a:bodyPr/>
                    <a:lstStyle/>
                    <a:p>
                      <a:pPr algn="ctr"/>
                      <a:r>
                        <a:rPr lang="uz-Cyrl-UZ" sz="2400" dirty="0">
                          <a:latin typeface="Times New Roman" panose="02020603050405020304" pitchFamily="18" charset="0"/>
                          <a:cs typeface="Times New Roman" panose="02020603050405020304" pitchFamily="18" charset="0"/>
                        </a:rPr>
                        <a:t>Кўрсаткич/давр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3</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Жами</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504254869"/>
                  </a:ext>
                </a:extLst>
              </a:tr>
              <a:tr h="370840">
                <a:tc>
                  <a:txBody>
                    <a:bodyPr/>
                    <a:lstStyle/>
                    <a:p>
                      <a:pPr algn="ctr"/>
                      <a:r>
                        <a:rPr lang="uz-Cyrl-UZ" sz="2400" dirty="0">
                          <a:latin typeface="Times New Roman" panose="02020603050405020304" pitchFamily="18" charset="0"/>
                          <a:cs typeface="Times New Roman" panose="02020603050405020304" pitchFamily="18" charset="0"/>
                        </a:rPr>
                        <a:t>Инвестициялар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1000000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4123747464"/>
                  </a:ext>
                </a:extLst>
              </a:tr>
              <a:tr h="370840">
                <a:tc>
                  <a:txBody>
                    <a:bodyPr/>
                    <a:lstStyle/>
                    <a:p>
                      <a:pPr algn="ctr"/>
                      <a:r>
                        <a:rPr lang="uz-Cyrl-UZ" sz="2400" dirty="0">
                          <a:latin typeface="Times New Roman" panose="02020603050405020304" pitchFamily="18" charset="0"/>
                          <a:cs typeface="Times New Roman" panose="02020603050405020304" pitchFamily="18" charset="0"/>
                        </a:rPr>
                        <a:t>Даромад</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ru-RU" sz="2400" dirty="0">
                          <a:latin typeface="Times New Roman" panose="02020603050405020304" pitchFamily="18" charset="0"/>
                          <a:cs typeface="Times New Roman" panose="02020603050405020304" pitchFamily="18" charset="0"/>
                        </a:rPr>
                        <a:t>630000</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2400" dirty="0">
                          <a:latin typeface="Times New Roman" panose="02020603050405020304" pitchFamily="18" charset="0"/>
                          <a:cs typeface="Times New Roman" panose="02020603050405020304" pitchFamily="18" charset="0"/>
                        </a:rPr>
                        <a:t>630000</a:t>
                      </a:r>
                    </a:p>
                  </a:txBody>
                  <a:tcPr anchor="ctr"/>
                </a:tc>
                <a:tc>
                  <a:txBody>
                    <a:bodyPr/>
                    <a:lstStyle/>
                    <a:p>
                      <a:pPr algn="ctr"/>
                      <a:r>
                        <a:rPr lang="ru-RU" sz="2400" dirty="0">
                          <a:latin typeface="Times New Roman" panose="02020603050405020304" pitchFamily="18" charset="0"/>
                          <a:cs typeface="Times New Roman" panose="02020603050405020304" pitchFamily="18" charset="0"/>
                        </a:rPr>
                        <a:t>630000</a:t>
                      </a: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728718690"/>
                  </a:ext>
                </a:extLst>
              </a:tr>
              <a:tr h="370840">
                <a:tc>
                  <a:txBody>
                    <a:bodyPr/>
                    <a:lstStyle/>
                    <a:p>
                      <a:pPr algn="ctr"/>
                      <a:r>
                        <a:rPr lang="uz-Cyrl-UZ" sz="2400" dirty="0">
                          <a:latin typeface="Times New Roman" panose="02020603050405020304" pitchFamily="18" charset="0"/>
                          <a:cs typeface="Times New Roman" panose="02020603050405020304" pitchFamily="18" charset="0"/>
                        </a:rPr>
                        <a:t>Умумий харажатлар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262000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262000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262000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542056194"/>
                  </a:ext>
                </a:extLst>
              </a:tr>
              <a:tr h="370840">
                <a:tc>
                  <a:txBody>
                    <a:bodyPr/>
                    <a:lstStyle/>
                    <a:p>
                      <a:pPr algn="ctr"/>
                      <a:r>
                        <a:rPr lang="uz-Cyrl-UZ" sz="2400" dirty="0">
                          <a:latin typeface="Times New Roman" panose="02020603050405020304" pitchFamily="18" charset="0"/>
                          <a:cs typeface="Times New Roman" panose="02020603050405020304" pitchFamily="18" charset="0"/>
                        </a:rPr>
                        <a:t>Қолдиқ қиймат</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200000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655832571"/>
                  </a:ext>
                </a:extLst>
              </a:tr>
              <a:tr h="370840">
                <a:tc>
                  <a:txBody>
                    <a:bodyPr/>
                    <a:lstStyle/>
                    <a:p>
                      <a:pPr algn="ctr"/>
                      <a:r>
                        <a:rPr lang="ru-RU" sz="2400" dirty="0">
                          <a:latin typeface="Times New Roman" panose="02020603050405020304" pitchFamily="18" charset="0"/>
                          <a:cs typeface="Times New Roman" panose="02020603050405020304" pitchFamily="18" charset="0"/>
                        </a:rPr>
                        <a:t>Пул о</a:t>
                      </a:r>
                      <a:r>
                        <a:rPr lang="uz-Cyrl-UZ" sz="2400" dirty="0">
                          <a:latin typeface="Times New Roman" panose="02020603050405020304" pitchFamily="18" charset="0"/>
                          <a:cs typeface="Times New Roman" panose="02020603050405020304" pitchFamily="18" charset="0"/>
                        </a:rPr>
                        <a:t>қ</a:t>
                      </a:r>
                      <a:r>
                        <a:rPr lang="ru-RU" sz="2400" dirty="0">
                          <a:latin typeface="Times New Roman" panose="02020603050405020304" pitchFamily="18" charset="0"/>
                          <a:cs typeface="Times New Roman" panose="02020603050405020304" pitchFamily="18" charset="0"/>
                        </a:rPr>
                        <a:t>ими</a:t>
                      </a: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-1000000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368000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368000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568000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304000</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412023033"/>
                  </a:ext>
                </a:extLst>
              </a:tr>
              <a:tr h="370840">
                <a:tc>
                  <a:txBody>
                    <a:bodyPr/>
                    <a:lstStyle/>
                    <a:p>
                      <a:pPr algn="ctr"/>
                      <a:r>
                        <a:rPr lang="uz-Cyrl-UZ" sz="2400" dirty="0">
                          <a:latin typeface="Times New Roman" panose="02020603050405020304" pitchFamily="18" charset="0"/>
                          <a:cs typeface="Times New Roman" panose="02020603050405020304" pitchFamily="18" charset="0"/>
                        </a:rPr>
                        <a:t>Дискот (чегирма) коэффицент</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0,8928571429</a:t>
                      </a:r>
                      <a:endParaRPr lang="ru-RU"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0,7971938776</a:t>
                      </a:r>
                      <a:endParaRPr lang="ru-RU"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0,7117802478</a:t>
                      </a:r>
                      <a:endParaRPr lang="ru-RU" sz="18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208745174"/>
                  </a:ext>
                </a:extLst>
              </a:tr>
            </a:tbl>
          </a:graphicData>
        </a:graphic>
      </p:graphicFrame>
    </p:spTree>
    <p:extLst>
      <p:ext uri="{BB962C8B-B14F-4D97-AF65-F5344CB8AC3E}">
        <p14:creationId xmlns:p14="http://schemas.microsoft.com/office/powerpoint/2010/main" val="369728107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00BC9F2-4480-09F1-150C-4EA1E8A18970}"/>
              </a:ext>
            </a:extLst>
          </p:cNvPr>
          <p:cNvSpPr/>
          <p:nvPr/>
        </p:nvSpPr>
        <p:spPr>
          <a:xfrm>
            <a:off x="577360" y="1846383"/>
            <a:ext cx="11283462" cy="1658817"/>
          </a:xfrm>
          <a:prstGeom prst="roundRect">
            <a:avLst>
              <a:gd name="adj" fmla="val 13323"/>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Бугун оладиган ҳар бир сўм бир йилдан кейин оладиганимиздан қимматроқ. Келажакдаги пулнинг қийматини бугунги кунга етказиш учун биз ҳар бир давр учун пул оқимларини дисконт коеффициэнтига кўпайтирамиз. Ушбу қийматларнинг йиғиндиси </a:t>
            </a:r>
            <a:r>
              <a:rPr lang="en-US" sz="2400" dirty="0">
                <a:latin typeface="Times New Roman" panose="02020603050405020304" pitchFamily="18" charset="0"/>
                <a:cs typeface="Times New Roman" panose="02020603050405020304" pitchFamily="18" charset="0"/>
              </a:rPr>
              <a:t>NPV</a:t>
            </a:r>
            <a:r>
              <a:rPr lang="uz-Cyrl-UZ" sz="2400" dirty="0">
                <a:latin typeface="Times New Roman" panose="02020603050405020304" pitchFamily="18" charset="0"/>
                <a:cs typeface="Times New Roman" panose="02020603050405020304" pitchFamily="18" charset="0"/>
              </a:rPr>
              <a:t> - соф жорий қиймат бўлади.</a:t>
            </a:r>
          </a:p>
        </p:txBody>
      </p:sp>
      <p:sp>
        <p:nvSpPr>
          <p:cNvPr id="3" name="Прямоугольник: скругленные углы 2">
            <a:extLst>
              <a:ext uri="{FF2B5EF4-FFF2-40B4-BE49-F238E27FC236}">
                <a16:creationId xmlns:a16="http://schemas.microsoft.com/office/drawing/2014/main" id="{00D08456-268F-884D-F8F6-B2C50FE685ED}"/>
              </a:ext>
            </a:extLst>
          </p:cNvPr>
          <p:cNvSpPr/>
          <p:nvPr/>
        </p:nvSpPr>
        <p:spPr>
          <a:xfrm>
            <a:off x="1946030" y="797169"/>
            <a:ext cx="8546123" cy="527538"/>
          </a:xfrm>
          <a:prstGeom prst="roundRect">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Қадам 4. Соф пул оқимларини ҳисобланг</a:t>
            </a:r>
          </a:p>
        </p:txBody>
      </p:sp>
      <p:sp>
        <p:nvSpPr>
          <p:cNvPr id="4" name="Прямоугольник: скругленные углы 3">
            <a:extLst>
              <a:ext uri="{FF2B5EF4-FFF2-40B4-BE49-F238E27FC236}">
                <a16:creationId xmlns:a16="http://schemas.microsoft.com/office/drawing/2014/main" id="{454B0A8E-9A95-9B9F-ACC1-CA81D24DF6C2}"/>
              </a:ext>
            </a:extLst>
          </p:cNvPr>
          <p:cNvSpPr/>
          <p:nvPr/>
        </p:nvSpPr>
        <p:spPr>
          <a:xfrm>
            <a:off x="480645" y="4026877"/>
            <a:ext cx="8557847" cy="1770185"/>
          </a:xfrm>
          <a:prstGeom prst="roundRect">
            <a:avLst>
              <a:gd name="adj" fmla="val 13323"/>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Шундай қилиб, Миттенс компаниясининг </a:t>
            </a:r>
            <a:r>
              <a:rPr lang="en-US" sz="2400" dirty="0">
                <a:latin typeface="Times New Roman" panose="02020603050405020304" pitchFamily="18" charset="0"/>
                <a:cs typeface="Times New Roman" panose="02020603050405020304" pitchFamily="18" charset="0"/>
              </a:rPr>
              <a:t>NPV</a:t>
            </a:r>
            <a:r>
              <a:rPr lang="uz-Cyrl-UZ" sz="2400" dirty="0">
                <a:latin typeface="Times New Roman" panose="02020603050405020304" pitchFamily="18" charset="0"/>
                <a:cs typeface="Times New Roman" panose="02020603050405020304" pitchFamily="18" charset="0"/>
              </a:rPr>
              <a:t> кўрсаткичи 26,2 мингтани ташкил этди. Ижобий кўрсаткич лойиҳанинг ўзини оқлашини ва фойда келтиришини англатади. Энг юқори тоифадаги трикотаж машиналари бўлиш!</a:t>
            </a:r>
          </a:p>
        </p:txBody>
      </p:sp>
    </p:spTree>
    <p:extLst>
      <p:ext uri="{BB962C8B-B14F-4D97-AF65-F5344CB8AC3E}">
        <p14:creationId xmlns:p14="http://schemas.microsoft.com/office/powerpoint/2010/main" val="90925572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a:extLst>
              <a:ext uri="{FF2B5EF4-FFF2-40B4-BE49-F238E27FC236}">
                <a16:creationId xmlns:a16="http://schemas.microsoft.com/office/drawing/2014/main" id="{0B835B06-0F5B-9AAA-713D-865D93340DA7}"/>
              </a:ext>
            </a:extLst>
          </p:cNvPr>
          <p:cNvGraphicFramePr>
            <a:graphicFrameLocks noGrp="1"/>
          </p:cNvGraphicFramePr>
          <p:nvPr>
            <p:extLst>
              <p:ext uri="{D42A27DB-BD31-4B8C-83A1-F6EECF244321}">
                <p14:modId xmlns:p14="http://schemas.microsoft.com/office/powerpoint/2010/main" val="3339540667"/>
              </p:ext>
            </p:extLst>
          </p:nvPr>
        </p:nvGraphicFramePr>
        <p:xfrm>
          <a:off x="439614" y="786913"/>
          <a:ext cx="11312771" cy="4023360"/>
        </p:xfrm>
        <a:graphic>
          <a:graphicData uri="http://schemas.openxmlformats.org/drawingml/2006/table">
            <a:tbl>
              <a:tblPr firstRow="1" bandRow="1">
                <a:tableStyleId>{5C22544A-7EE6-4342-B048-85BDC9FD1C3A}</a:tableStyleId>
              </a:tblPr>
              <a:tblGrid>
                <a:gridCol w="3333812">
                  <a:extLst>
                    <a:ext uri="{9D8B030D-6E8A-4147-A177-3AD203B41FA5}">
                      <a16:colId xmlns:a16="http://schemas.microsoft.com/office/drawing/2014/main" val="2815157545"/>
                    </a:ext>
                  </a:extLst>
                </a:gridCol>
                <a:gridCol w="1593774">
                  <a:extLst>
                    <a:ext uri="{9D8B030D-6E8A-4147-A177-3AD203B41FA5}">
                      <a16:colId xmlns:a16="http://schemas.microsoft.com/office/drawing/2014/main" val="955455775"/>
                    </a:ext>
                  </a:extLst>
                </a:gridCol>
                <a:gridCol w="1603862">
                  <a:extLst>
                    <a:ext uri="{9D8B030D-6E8A-4147-A177-3AD203B41FA5}">
                      <a16:colId xmlns:a16="http://schemas.microsoft.com/office/drawing/2014/main" val="1538124311"/>
                    </a:ext>
                  </a:extLst>
                </a:gridCol>
                <a:gridCol w="1624035">
                  <a:extLst>
                    <a:ext uri="{9D8B030D-6E8A-4147-A177-3AD203B41FA5}">
                      <a16:colId xmlns:a16="http://schemas.microsoft.com/office/drawing/2014/main" val="3108792681"/>
                    </a:ext>
                  </a:extLst>
                </a:gridCol>
                <a:gridCol w="1578644">
                  <a:extLst>
                    <a:ext uri="{9D8B030D-6E8A-4147-A177-3AD203B41FA5}">
                      <a16:colId xmlns:a16="http://schemas.microsoft.com/office/drawing/2014/main" val="3581222165"/>
                    </a:ext>
                  </a:extLst>
                </a:gridCol>
                <a:gridCol w="1578644">
                  <a:extLst>
                    <a:ext uri="{9D8B030D-6E8A-4147-A177-3AD203B41FA5}">
                      <a16:colId xmlns:a16="http://schemas.microsoft.com/office/drawing/2014/main" val="1535929123"/>
                    </a:ext>
                  </a:extLst>
                </a:gridCol>
              </a:tblGrid>
              <a:tr h="370840">
                <a:tc>
                  <a:txBody>
                    <a:bodyPr/>
                    <a:lstStyle/>
                    <a:p>
                      <a:pPr algn="ctr"/>
                      <a:r>
                        <a:rPr lang="uz-Cyrl-UZ" sz="2400" dirty="0">
                          <a:latin typeface="Times New Roman" panose="02020603050405020304" pitchFamily="18" charset="0"/>
                          <a:cs typeface="Times New Roman" panose="02020603050405020304" pitchFamily="18" charset="0"/>
                        </a:rPr>
                        <a:t>Кўрсаткич/давр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3</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Жами</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504254869"/>
                  </a:ext>
                </a:extLst>
              </a:tr>
              <a:tr h="370840">
                <a:tc>
                  <a:txBody>
                    <a:bodyPr/>
                    <a:lstStyle/>
                    <a:p>
                      <a:pPr algn="ctr"/>
                      <a:r>
                        <a:rPr lang="uz-Cyrl-UZ" sz="2400" dirty="0">
                          <a:latin typeface="Times New Roman" panose="02020603050405020304" pitchFamily="18" charset="0"/>
                          <a:cs typeface="Times New Roman" panose="02020603050405020304" pitchFamily="18" charset="0"/>
                        </a:rPr>
                        <a:t>Инвестициялар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1000000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4123747464"/>
                  </a:ext>
                </a:extLst>
              </a:tr>
              <a:tr h="370840">
                <a:tc>
                  <a:txBody>
                    <a:bodyPr/>
                    <a:lstStyle/>
                    <a:p>
                      <a:pPr algn="ctr"/>
                      <a:r>
                        <a:rPr lang="uz-Cyrl-UZ" sz="2400" dirty="0">
                          <a:latin typeface="Times New Roman" panose="02020603050405020304" pitchFamily="18" charset="0"/>
                          <a:cs typeface="Times New Roman" panose="02020603050405020304" pitchFamily="18" charset="0"/>
                        </a:rPr>
                        <a:t>Даромад</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ru-RU" sz="2400" dirty="0">
                          <a:latin typeface="Times New Roman" panose="02020603050405020304" pitchFamily="18" charset="0"/>
                          <a:cs typeface="Times New Roman" panose="02020603050405020304" pitchFamily="18" charset="0"/>
                        </a:rPr>
                        <a:t>630000</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2400" dirty="0">
                          <a:latin typeface="Times New Roman" panose="02020603050405020304" pitchFamily="18" charset="0"/>
                          <a:cs typeface="Times New Roman" panose="02020603050405020304" pitchFamily="18" charset="0"/>
                        </a:rPr>
                        <a:t>630000</a:t>
                      </a:r>
                    </a:p>
                  </a:txBody>
                  <a:tcPr anchor="ctr"/>
                </a:tc>
                <a:tc>
                  <a:txBody>
                    <a:bodyPr/>
                    <a:lstStyle/>
                    <a:p>
                      <a:pPr algn="ctr"/>
                      <a:r>
                        <a:rPr lang="ru-RU" sz="2400" dirty="0">
                          <a:latin typeface="Times New Roman" panose="02020603050405020304" pitchFamily="18" charset="0"/>
                          <a:cs typeface="Times New Roman" panose="02020603050405020304" pitchFamily="18" charset="0"/>
                        </a:rPr>
                        <a:t>630000</a:t>
                      </a: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728718690"/>
                  </a:ext>
                </a:extLst>
              </a:tr>
              <a:tr h="370840">
                <a:tc>
                  <a:txBody>
                    <a:bodyPr/>
                    <a:lstStyle/>
                    <a:p>
                      <a:pPr algn="ctr"/>
                      <a:r>
                        <a:rPr lang="uz-Cyrl-UZ" sz="2400" dirty="0">
                          <a:latin typeface="Times New Roman" panose="02020603050405020304" pitchFamily="18" charset="0"/>
                          <a:cs typeface="Times New Roman" panose="02020603050405020304" pitchFamily="18" charset="0"/>
                        </a:rPr>
                        <a:t>Умумий харажатлар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262000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262000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262000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542056194"/>
                  </a:ext>
                </a:extLst>
              </a:tr>
              <a:tr h="370840">
                <a:tc>
                  <a:txBody>
                    <a:bodyPr/>
                    <a:lstStyle/>
                    <a:p>
                      <a:pPr algn="ctr"/>
                      <a:r>
                        <a:rPr lang="uz-Cyrl-UZ" sz="2400" dirty="0">
                          <a:latin typeface="Times New Roman" panose="02020603050405020304" pitchFamily="18" charset="0"/>
                          <a:cs typeface="Times New Roman" panose="02020603050405020304" pitchFamily="18" charset="0"/>
                        </a:rPr>
                        <a:t>Қолдиқ қиймат</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200000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655832571"/>
                  </a:ext>
                </a:extLst>
              </a:tr>
              <a:tr h="370840">
                <a:tc>
                  <a:txBody>
                    <a:bodyPr/>
                    <a:lstStyle/>
                    <a:p>
                      <a:pPr algn="ctr"/>
                      <a:r>
                        <a:rPr lang="ru-RU" sz="2400" dirty="0">
                          <a:latin typeface="Times New Roman" panose="02020603050405020304" pitchFamily="18" charset="0"/>
                          <a:cs typeface="Times New Roman" panose="02020603050405020304" pitchFamily="18" charset="0"/>
                        </a:rPr>
                        <a:t>Пул о</a:t>
                      </a:r>
                      <a:r>
                        <a:rPr lang="uz-Cyrl-UZ" sz="2400" dirty="0">
                          <a:latin typeface="Times New Roman" panose="02020603050405020304" pitchFamily="18" charset="0"/>
                          <a:cs typeface="Times New Roman" panose="02020603050405020304" pitchFamily="18" charset="0"/>
                        </a:rPr>
                        <a:t>қ</a:t>
                      </a:r>
                      <a:r>
                        <a:rPr lang="ru-RU" sz="2400" dirty="0">
                          <a:latin typeface="Times New Roman" panose="02020603050405020304" pitchFamily="18" charset="0"/>
                          <a:cs typeface="Times New Roman" panose="02020603050405020304" pitchFamily="18" charset="0"/>
                        </a:rPr>
                        <a:t>ими</a:t>
                      </a: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-1000000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368000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368000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568000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304000</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412023033"/>
                  </a:ext>
                </a:extLst>
              </a:tr>
              <a:tr h="370840">
                <a:tc>
                  <a:txBody>
                    <a:bodyPr/>
                    <a:lstStyle/>
                    <a:p>
                      <a:pPr algn="ctr"/>
                      <a:r>
                        <a:rPr lang="uz-Cyrl-UZ" sz="2400" dirty="0">
                          <a:latin typeface="Times New Roman" panose="02020603050405020304" pitchFamily="18" charset="0"/>
                          <a:cs typeface="Times New Roman" panose="02020603050405020304" pitchFamily="18" charset="0"/>
                        </a:rPr>
                        <a:t>Дискот (чегирма) коэффицент</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0,8928571429</a:t>
                      </a:r>
                      <a:endParaRPr lang="ru-RU"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0,7971938776</a:t>
                      </a:r>
                      <a:endParaRPr lang="ru-RU"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0,7117802478</a:t>
                      </a:r>
                      <a:endParaRPr lang="ru-RU" sz="18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208745174"/>
                  </a:ext>
                </a:extLst>
              </a:tr>
              <a:tr h="370840">
                <a:tc>
                  <a:txBody>
                    <a:bodyPr/>
                    <a:lstStyle/>
                    <a:p>
                      <a:pPr algn="ctr"/>
                      <a:r>
                        <a:rPr lang="uz-Cyrl-UZ" sz="2400" dirty="0">
                          <a:latin typeface="Times New Roman" panose="02020603050405020304" pitchFamily="18" charset="0"/>
                          <a:cs typeface="Times New Roman" panose="02020603050405020304" pitchFamily="18" charset="0"/>
                        </a:rPr>
                        <a:t>Соф пул оқими</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-1000000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328571,4286</a:t>
                      </a:r>
                      <a:endParaRPr lang="ru-RU"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293367,3469</a:t>
                      </a:r>
                      <a:endParaRPr lang="ru-RU"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404291,1808</a:t>
                      </a:r>
                      <a:endParaRPr lang="ru-RU"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kern="1200" dirty="0">
                          <a:solidFill>
                            <a:schemeClr val="dk1"/>
                          </a:solidFill>
                          <a:latin typeface="Times New Roman" panose="02020603050405020304" pitchFamily="18" charset="0"/>
                          <a:ea typeface="+mn-ea"/>
                          <a:cs typeface="Times New Roman" panose="02020603050405020304" pitchFamily="18" charset="0"/>
                        </a:rPr>
                        <a:t>26229,95627</a:t>
                      </a:r>
                      <a:endParaRPr lang="ru-RU" sz="1800" kern="1200" dirty="0">
                        <a:solidFill>
                          <a:schemeClr val="dk1"/>
                        </a:solidFill>
                        <a:latin typeface="Times New Roman" panose="02020603050405020304" pitchFamily="18" charset="0"/>
                        <a:ea typeface="+mn-ea"/>
                        <a:cs typeface="Times New Roman" panose="02020603050405020304" pitchFamily="18" charset="0"/>
                      </a:endParaRPr>
                    </a:p>
                  </a:txBody>
                  <a:tcPr anchor="ctr"/>
                </a:tc>
                <a:extLst>
                  <a:ext uri="{0D108BD9-81ED-4DB2-BD59-A6C34878D82A}">
                    <a16:rowId xmlns:a16="http://schemas.microsoft.com/office/drawing/2014/main" val="2435784654"/>
                  </a:ext>
                </a:extLst>
              </a:tr>
            </a:tbl>
          </a:graphicData>
        </a:graphic>
      </p:graphicFrame>
    </p:spTree>
    <p:extLst>
      <p:ext uri="{BB962C8B-B14F-4D97-AF65-F5344CB8AC3E}">
        <p14:creationId xmlns:p14="http://schemas.microsoft.com/office/powerpoint/2010/main" val="213226632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00BC9F2-4480-09F1-150C-4EA1E8A18970}"/>
              </a:ext>
            </a:extLst>
          </p:cNvPr>
          <p:cNvSpPr/>
          <p:nvPr/>
        </p:nvSpPr>
        <p:spPr>
          <a:xfrm>
            <a:off x="577360" y="1846383"/>
            <a:ext cx="11283462" cy="1658817"/>
          </a:xfrm>
          <a:prstGeom prst="roundRect">
            <a:avLst>
              <a:gd name="adj" fmla="val 13323"/>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Яна бир муҳим кўрсаткич - бу лойиҳанинг ўзини оқлаш муддати - инвестициядан тушган даромад харажатларни қоплаш учун қанча вақт керак бўлса.</a:t>
            </a:r>
          </a:p>
        </p:txBody>
      </p:sp>
      <p:sp>
        <p:nvSpPr>
          <p:cNvPr id="3" name="Прямоугольник: скругленные углы 2">
            <a:extLst>
              <a:ext uri="{FF2B5EF4-FFF2-40B4-BE49-F238E27FC236}">
                <a16:creationId xmlns:a16="http://schemas.microsoft.com/office/drawing/2014/main" id="{00D08456-268F-884D-F8F6-B2C50FE685ED}"/>
              </a:ext>
            </a:extLst>
          </p:cNvPr>
          <p:cNvSpPr/>
          <p:nvPr/>
        </p:nvSpPr>
        <p:spPr>
          <a:xfrm>
            <a:off x="1946030" y="797169"/>
            <a:ext cx="8546123" cy="527538"/>
          </a:xfrm>
          <a:prstGeom prst="roundRect">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Қадам 5. Қопланиш муддатини ҳисобланг</a:t>
            </a:r>
          </a:p>
        </p:txBody>
      </p:sp>
      <p:sp>
        <p:nvSpPr>
          <p:cNvPr id="4" name="Прямоугольник: скругленные углы 3">
            <a:extLst>
              <a:ext uri="{FF2B5EF4-FFF2-40B4-BE49-F238E27FC236}">
                <a16:creationId xmlns:a16="http://schemas.microsoft.com/office/drawing/2014/main" id="{454B0A8E-9A95-9B9F-ACC1-CA81D24DF6C2}"/>
              </a:ext>
            </a:extLst>
          </p:cNvPr>
          <p:cNvSpPr/>
          <p:nvPr/>
        </p:nvSpPr>
        <p:spPr>
          <a:xfrm>
            <a:off x="480645" y="4026877"/>
            <a:ext cx="8557847" cy="2127738"/>
          </a:xfrm>
          <a:prstGeom prst="roundRect">
            <a:avLst>
              <a:gd name="adj" fmla="val 13323"/>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Қайтарилиш муддатини аниқлаш учун биз </a:t>
            </a:r>
            <a:r>
              <a:rPr lang="en-US" sz="2400" dirty="0">
                <a:latin typeface="Times New Roman" panose="02020603050405020304" pitchFamily="18" charset="0"/>
                <a:cs typeface="Times New Roman" panose="02020603050405020304" pitchFamily="18" charset="0"/>
              </a:rPr>
              <a:t>NPV</a:t>
            </a:r>
            <a:r>
              <a:rPr lang="uz-Cyrl-UZ" sz="2400" dirty="0">
                <a:latin typeface="Times New Roman" panose="02020603050405020304" pitchFamily="18" charset="0"/>
                <a:cs typeface="Times New Roman" panose="02020603050405020304" pitchFamily="18" charset="0"/>
              </a:rPr>
              <a:t>ни жами жами сифатида ҳисоблаймиз. Бунинг учун биз барча йиллардаги соф пул оқимларини даврлар бўйича жамлаймиз. Салбий қиймат ижобийга ўзгарган йил дисконтланган тўлов муддати бўлади. “Миттенс” учун бу 3 йил.</a:t>
            </a:r>
          </a:p>
        </p:txBody>
      </p:sp>
    </p:spTree>
    <p:extLst>
      <p:ext uri="{BB962C8B-B14F-4D97-AF65-F5344CB8AC3E}">
        <p14:creationId xmlns:p14="http://schemas.microsoft.com/office/powerpoint/2010/main" val="237805366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5CE03477-D9A6-4C6B-A3F1-451F8827E777}"/>
              </a:ext>
            </a:extLst>
          </p:cNvPr>
          <p:cNvGraphicFramePr>
            <a:graphicFrameLocks noGrp="1"/>
          </p:cNvGraphicFramePr>
          <p:nvPr>
            <p:extLst>
              <p:ext uri="{D42A27DB-BD31-4B8C-83A1-F6EECF244321}">
                <p14:modId xmlns:p14="http://schemas.microsoft.com/office/powerpoint/2010/main" val="1584983931"/>
              </p:ext>
            </p:extLst>
          </p:nvPr>
        </p:nvGraphicFramePr>
        <p:xfrm>
          <a:off x="439614" y="233363"/>
          <a:ext cx="11312771" cy="4480560"/>
        </p:xfrm>
        <a:graphic>
          <a:graphicData uri="http://schemas.openxmlformats.org/drawingml/2006/table">
            <a:tbl>
              <a:tblPr firstRow="1" bandRow="1">
                <a:tableStyleId>{5C22544A-7EE6-4342-B048-85BDC9FD1C3A}</a:tableStyleId>
              </a:tblPr>
              <a:tblGrid>
                <a:gridCol w="3333812">
                  <a:extLst>
                    <a:ext uri="{9D8B030D-6E8A-4147-A177-3AD203B41FA5}">
                      <a16:colId xmlns:a16="http://schemas.microsoft.com/office/drawing/2014/main" val="2815157545"/>
                    </a:ext>
                  </a:extLst>
                </a:gridCol>
                <a:gridCol w="1593774">
                  <a:extLst>
                    <a:ext uri="{9D8B030D-6E8A-4147-A177-3AD203B41FA5}">
                      <a16:colId xmlns:a16="http://schemas.microsoft.com/office/drawing/2014/main" val="955455775"/>
                    </a:ext>
                  </a:extLst>
                </a:gridCol>
                <a:gridCol w="1603862">
                  <a:extLst>
                    <a:ext uri="{9D8B030D-6E8A-4147-A177-3AD203B41FA5}">
                      <a16:colId xmlns:a16="http://schemas.microsoft.com/office/drawing/2014/main" val="1538124311"/>
                    </a:ext>
                  </a:extLst>
                </a:gridCol>
                <a:gridCol w="1624035">
                  <a:extLst>
                    <a:ext uri="{9D8B030D-6E8A-4147-A177-3AD203B41FA5}">
                      <a16:colId xmlns:a16="http://schemas.microsoft.com/office/drawing/2014/main" val="3108792681"/>
                    </a:ext>
                  </a:extLst>
                </a:gridCol>
                <a:gridCol w="1578644">
                  <a:extLst>
                    <a:ext uri="{9D8B030D-6E8A-4147-A177-3AD203B41FA5}">
                      <a16:colId xmlns:a16="http://schemas.microsoft.com/office/drawing/2014/main" val="3581222165"/>
                    </a:ext>
                  </a:extLst>
                </a:gridCol>
                <a:gridCol w="1578644">
                  <a:extLst>
                    <a:ext uri="{9D8B030D-6E8A-4147-A177-3AD203B41FA5}">
                      <a16:colId xmlns:a16="http://schemas.microsoft.com/office/drawing/2014/main" val="1535929123"/>
                    </a:ext>
                  </a:extLst>
                </a:gridCol>
              </a:tblGrid>
              <a:tr h="370840">
                <a:tc>
                  <a:txBody>
                    <a:bodyPr/>
                    <a:lstStyle/>
                    <a:p>
                      <a:pPr algn="ctr"/>
                      <a:r>
                        <a:rPr lang="uz-Cyrl-UZ" sz="2400" dirty="0">
                          <a:latin typeface="Times New Roman" panose="02020603050405020304" pitchFamily="18" charset="0"/>
                          <a:cs typeface="Times New Roman" panose="02020603050405020304" pitchFamily="18" charset="0"/>
                        </a:rPr>
                        <a:t>Кўрсаткич/давр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3</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Жами</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504254869"/>
                  </a:ext>
                </a:extLst>
              </a:tr>
              <a:tr h="370840">
                <a:tc>
                  <a:txBody>
                    <a:bodyPr/>
                    <a:lstStyle/>
                    <a:p>
                      <a:pPr algn="ctr"/>
                      <a:r>
                        <a:rPr lang="uz-Cyrl-UZ" sz="2400" dirty="0">
                          <a:latin typeface="Times New Roman" panose="02020603050405020304" pitchFamily="18" charset="0"/>
                          <a:cs typeface="Times New Roman" panose="02020603050405020304" pitchFamily="18" charset="0"/>
                        </a:rPr>
                        <a:t>Инвестициялар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1000000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4123747464"/>
                  </a:ext>
                </a:extLst>
              </a:tr>
              <a:tr h="370840">
                <a:tc>
                  <a:txBody>
                    <a:bodyPr/>
                    <a:lstStyle/>
                    <a:p>
                      <a:pPr algn="ctr"/>
                      <a:r>
                        <a:rPr lang="uz-Cyrl-UZ" sz="2400" dirty="0">
                          <a:latin typeface="Times New Roman" panose="02020603050405020304" pitchFamily="18" charset="0"/>
                          <a:cs typeface="Times New Roman" panose="02020603050405020304" pitchFamily="18" charset="0"/>
                        </a:rPr>
                        <a:t>Даромад</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ru-RU" sz="2400" dirty="0">
                          <a:latin typeface="Times New Roman" panose="02020603050405020304" pitchFamily="18" charset="0"/>
                          <a:cs typeface="Times New Roman" panose="02020603050405020304" pitchFamily="18" charset="0"/>
                        </a:rPr>
                        <a:t>630000</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2400" dirty="0">
                          <a:latin typeface="Times New Roman" panose="02020603050405020304" pitchFamily="18" charset="0"/>
                          <a:cs typeface="Times New Roman" panose="02020603050405020304" pitchFamily="18" charset="0"/>
                        </a:rPr>
                        <a:t>630000</a:t>
                      </a:r>
                    </a:p>
                  </a:txBody>
                  <a:tcPr anchor="ctr"/>
                </a:tc>
                <a:tc>
                  <a:txBody>
                    <a:bodyPr/>
                    <a:lstStyle/>
                    <a:p>
                      <a:pPr algn="ctr"/>
                      <a:r>
                        <a:rPr lang="ru-RU" sz="2400" dirty="0">
                          <a:latin typeface="Times New Roman" panose="02020603050405020304" pitchFamily="18" charset="0"/>
                          <a:cs typeface="Times New Roman" panose="02020603050405020304" pitchFamily="18" charset="0"/>
                        </a:rPr>
                        <a:t>630000</a:t>
                      </a: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728718690"/>
                  </a:ext>
                </a:extLst>
              </a:tr>
              <a:tr h="370840">
                <a:tc>
                  <a:txBody>
                    <a:bodyPr/>
                    <a:lstStyle/>
                    <a:p>
                      <a:pPr algn="ctr"/>
                      <a:r>
                        <a:rPr lang="uz-Cyrl-UZ" sz="2400" dirty="0">
                          <a:latin typeface="Times New Roman" panose="02020603050405020304" pitchFamily="18" charset="0"/>
                          <a:cs typeface="Times New Roman" panose="02020603050405020304" pitchFamily="18" charset="0"/>
                        </a:rPr>
                        <a:t>Умумий харажатлар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262000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262000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262000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542056194"/>
                  </a:ext>
                </a:extLst>
              </a:tr>
              <a:tr h="370840">
                <a:tc>
                  <a:txBody>
                    <a:bodyPr/>
                    <a:lstStyle/>
                    <a:p>
                      <a:pPr algn="ctr"/>
                      <a:r>
                        <a:rPr lang="uz-Cyrl-UZ" sz="2400" dirty="0">
                          <a:latin typeface="Times New Roman" panose="02020603050405020304" pitchFamily="18" charset="0"/>
                          <a:cs typeface="Times New Roman" panose="02020603050405020304" pitchFamily="18" charset="0"/>
                        </a:rPr>
                        <a:t>Қолдиқ қиймат</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200000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655832571"/>
                  </a:ext>
                </a:extLst>
              </a:tr>
              <a:tr h="370840">
                <a:tc>
                  <a:txBody>
                    <a:bodyPr/>
                    <a:lstStyle/>
                    <a:p>
                      <a:pPr algn="ctr"/>
                      <a:r>
                        <a:rPr lang="ru-RU" sz="2400" dirty="0">
                          <a:latin typeface="Times New Roman" panose="02020603050405020304" pitchFamily="18" charset="0"/>
                          <a:cs typeface="Times New Roman" panose="02020603050405020304" pitchFamily="18" charset="0"/>
                        </a:rPr>
                        <a:t>Пул о</a:t>
                      </a:r>
                      <a:r>
                        <a:rPr lang="uz-Cyrl-UZ" sz="2400" dirty="0">
                          <a:latin typeface="Times New Roman" panose="02020603050405020304" pitchFamily="18" charset="0"/>
                          <a:cs typeface="Times New Roman" panose="02020603050405020304" pitchFamily="18" charset="0"/>
                        </a:rPr>
                        <a:t>қ</a:t>
                      </a:r>
                      <a:r>
                        <a:rPr lang="ru-RU" sz="2400" dirty="0">
                          <a:latin typeface="Times New Roman" panose="02020603050405020304" pitchFamily="18" charset="0"/>
                          <a:cs typeface="Times New Roman" panose="02020603050405020304" pitchFamily="18" charset="0"/>
                        </a:rPr>
                        <a:t>ими</a:t>
                      </a: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-1000000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368000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368000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568000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304000</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412023033"/>
                  </a:ext>
                </a:extLst>
              </a:tr>
              <a:tr h="370840">
                <a:tc>
                  <a:txBody>
                    <a:bodyPr/>
                    <a:lstStyle/>
                    <a:p>
                      <a:pPr algn="ctr"/>
                      <a:r>
                        <a:rPr lang="uz-Cyrl-UZ" sz="2400" dirty="0">
                          <a:latin typeface="Times New Roman" panose="02020603050405020304" pitchFamily="18" charset="0"/>
                          <a:cs typeface="Times New Roman" panose="02020603050405020304" pitchFamily="18" charset="0"/>
                        </a:rPr>
                        <a:t>Дискот (чегирма) коэффицент</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0,8928571429</a:t>
                      </a:r>
                      <a:endParaRPr lang="ru-RU"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0,7971938776</a:t>
                      </a:r>
                      <a:endParaRPr lang="ru-RU"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0,7117802478</a:t>
                      </a:r>
                      <a:endParaRPr lang="ru-RU" sz="18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208745174"/>
                  </a:ext>
                </a:extLst>
              </a:tr>
              <a:tr h="370840">
                <a:tc>
                  <a:txBody>
                    <a:bodyPr/>
                    <a:lstStyle/>
                    <a:p>
                      <a:pPr algn="ctr"/>
                      <a:r>
                        <a:rPr lang="uz-Cyrl-UZ" sz="2400" dirty="0">
                          <a:latin typeface="Times New Roman" panose="02020603050405020304" pitchFamily="18" charset="0"/>
                          <a:cs typeface="Times New Roman" panose="02020603050405020304" pitchFamily="18" charset="0"/>
                        </a:rPr>
                        <a:t>Соф пул оқими</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-1000000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328571,4286</a:t>
                      </a:r>
                      <a:endParaRPr lang="ru-RU"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293367,3469</a:t>
                      </a:r>
                      <a:endParaRPr lang="ru-RU"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404291,1808</a:t>
                      </a:r>
                      <a:endParaRPr lang="ru-RU"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kern="1200" dirty="0">
                          <a:solidFill>
                            <a:schemeClr val="dk1"/>
                          </a:solidFill>
                          <a:latin typeface="Times New Roman" panose="02020603050405020304" pitchFamily="18" charset="0"/>
                          <a:ea typeface="+mn-ea"/>
                          <a:cs typeface="Times New Roman" panose="02020603050405020304" pitchFamily="18" charset="0"/>
                        </a:rPr>
                        <a:t>26229,95627</a:t>
                      </a:r>
                      <a:endParaRPr lang="ru-RU" sz="1800" kern="1200" dirty="0">
                        <a:solidFill>
                          <a:schemeClr val="dk1"/>
                        </a:solidFill>
                        <a:latin typeface="Times New Roman" panose="02020603050405020304" pitchFamily="18" charset="0"/>
                        <a:ea typeface="+mn-ea"/>
                        <a:cs typeface="Times New Roman" panose="02020603050405020304" pitchFamily="18" charset="0"/>
                      </a:endParaRPr>
                    </a:p>
                  </a:txBody>
                  <a:tcPr anchor="ctr"/>
                </a:tc>
                <a:extLst>
                  <a:ext uri="{0D108BD9-81ED-4DB2-BD59-A6C34878D82A}">
                    <a16:rowId xmlns:a16="http://schemas.microsoft.com/office/drawing/2014/main" val="2435784654"/>
                  </a:ext>
                </a:extLst>
              </a:tr>
              <a:tr h="370840">
                <a:tc>
                  <a:txBody>
                    <a:bodyPr/>
                    <a:lstStyle/>
                    <a:p>
                      <a:pPr algn="ctr"/>
                      <a:r>
                        <a:rPr lang="en-US" sz="2400" dirty="0">
                          <a:latin typeface="Times New Roman" panose="02020603050405020304" pitchFamily="18" charset="0"/>
                          <a:cs typeface="Times New Roman" panose="02020603050405020304" pitchFamily="18" charset="0"/>
                        </a:rPr>
                        <a:t>NPV</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en-US" sz="2400" dirty="0">
                          <a:latin typeface="Times New Roman" panose="02020603050405020304" pitchFamily="18" charset="0"/>
                          <a:cs typeface="Times New Roman" panose="02020603050405020304" pitchFamily="18" charset="0"/>
                        </a:rPr>
                        <a:t>-1000000</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en-US" sz="1800" dirty="0">
                          <a:latin typeface="Times New Roman" panose="02020603050405020304" pitchFamily="18" charset="0"/>
                          <a:cs typeface="Times New Roman" panose="02020603050405020304" pitchFamily="18" charset="0"/>
                        </a:rPr>
                        <a:t>-671428,5714</a:t>
                      </a:r>
                      <a:endParaRPr lang="ru-RU" sz="1800" dirty="0">
                        <a:latin typeface="Times New Roman" panose="02020603050405020304" pitchFamily="18" charset="0"/>
                        <a:cs typeface="Times New Roman" panose="02020603050405020304" pitchFamily="18" charset="0"/>
                      </a:endParaRPr>
                    </a:p>
                  </a:txBody>
                  <a:tcPr anchor="ctr"/>
                </a:tc>
                <a:tc>
                  <a:txBody>
                    <a:bodyPr/>
                    <a:lstStyle/>
                    <a:p>
                      <a:pPr algn="ctr"/>
                      <a:r>
                        <a:rPr lang="en-US" sz="1800" dirty="0">
                          <a:latin typeface="Times New Roman" panose="02020603050405020304" pitchFamily="18" charset="0"/>
                          <a:cs typeface="Times New Roman" panose="02020603050405020304" pitchFamily="18" charset="0"/>
                        </a:rPr>
                        <a:t>-378061,2245</a:t>
                      </a:r>
                      <a:endParaRPr lang="ru-RU" sz="1800" dirty="0">
                        <a:latin typeface="Times New Roman" panose="02020603050405020304" pitchFamily="18" charset="0"/>
                        <a:cs typeface="Times New Roman" panose="02020603050405020304" pitchFamily="18" charset="0"/>
                      </a:endParaRPr>
                    </a:p>
                  </a:txBody>
                  <a:tcPr anchor="ctr"/>
                </a:tc>
                <a:tc>
                  <a:txBody>
                    <a:bodyPr/>
                    <a:lstStyle/>
                    <a:p>
                      <a:pPr algn="ctr"/>
                      <a:r>
                        <a:rPr lang="en-US" sz="1800" dirty="0">
                          <a:latin typeface="Times New Roman" panose="02020603050405020304" pitchFamily="18" charset="0"/>
                          <a:cs typeface="Times New Roman" panose="02020603050405020304" pitchFamily="18" charset="0"/>
                        </a:rPr>
                        <a:t>26229,95627</a:t>
                      </a:r>
                      <a:endParaRPr lang="ru-RU" sz="1800" dirty="0">
                        <a:latin typeface="Times New Roman" panose="02020603050405020304" pitchFamily="18" charset="0"/>
                        <a:cs typeface="Times New Roman" panose="02020603050405020304" pitchFamily="18" charset="0"/>
                      </a:endParaRPr>
                    </a:p>
                  </a:txBody>
                  <a:tcPr anchor="ctr"/>
                </a:tc>
                <a:tc>
                  <a:txBody>
                    <a:bodyPr/>
                    <a:lstStyle/>
                    <a:p>
                      <a:pPr algn="ctr"/>
                      <a:endParaRPr lang="ru-RU" sz="1800" kern="1200" dirty="0">
                        <a:solidFill>
                          <a:schemeClr val="dk1"/>
                        </a:solidFill>
                        <a:latin typeface="Times New Roman" panose="02020603050405020304" pitchFamily="18" charset="0"/>
                        <a:ea typeface="+mn-ea"/>
                        <a:cs typeface="Times New Roman" panose="02020603050405020304" pitchFamily="18" charset="0"/>
                      </a:endParaRPr>
                    </a:p>
                  </a:txBody>
                  <a:tcPr anchor="ctr"/>
                </a:tc>
                <a:extLst>
                  <a:ext uri="{0D108BD9-81ED-4DB2-BD59-A6C34878D82A}">
                    <a16:rowId xmlns:a16="http://schemas.microsoft.com/office/drawing/2014/main" val="1850535656"/>
                  </a:ext>
                </a:extLst>
              </a:tr>
            </a:tbl>
          </a:graphicData>
        </a:graphic>
      </p:graphicFrame>
    </p:spTree>
    <p:extLst>
      <p:ext uri="{BB962C8B-B14F-4D97-AF65-F5344CB8AC3E}">
        <p14:creationId xmlns:p14="http://schemas.microsoft.com/office/powerpoint/2010/main" val="173383763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635476F-8248-092E-8F01-453E1F144C89}"/>
              </a:ext>
            </a:extLst>
          </p:cNvPr>
          <p:cNvSpPr txBox="1"/>
          <p:nvPr/>
        </p:nvSpPr>
        <p:spPr>
          <a:xfrm>
            <a:off x="627185" y="1290099"/>
            <a:ext cx="10937629" cy="3046988"/>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Яхши </a:t>
            </a:r>
            <a:r>
              <a:rPr lang="en-US" sz="2400" b="1" dirty="0">
                <a:latin typeface="Times New Roman" panose="02020603050405020304" pitchFamily="18" charset="0"/>
                <a:cs typeface="Times New Roman" panose="02020603050405020304" pitchFamily="18" charset="0"/>
              </a:rPr>
              <a:t>(</a:t>
            </a:r>
            <a:r>
              <a:rPr lang="uz-Cyrl-UZ" sz="2400" b="1" dirty="0">
                <a:latin typeface="Times New Roman" panose="02020603050405020304" pitchFamily="18" charset="0"/>
                <a:cs typeface="Times New Roman" panose="02020603050405020304" pitchFamily="18" charset="0"/>
              </a:rPr>
              <a:t>самарали</a:t>
            </a:r>
            <a:r>
              <a:rPr lang="en-US" sz="2400" b="1" dirty="0">
                <a:latin typeface="Times New Roman" panose="02020603050405020304" pitchFamily="18" charset="0"/>
                <a:cs typeface="Times New Roman" panose="02020603050405020304" pitchFamily="18" charset="0"/>
              </a:rPr>
              <a:t>) NPV</a:t>
            </a:r>
            <a:r>
              <a:rPr lang="uz-Cyrl-UZ" sz="2400" b="1" dirty="0">
                <a:latin typeface="Times New Roman" panose="02020603050405020304" pitchFamily="18" charset="0"/>
                <a:cs typeface="Times New Roman" panose="02020603050405020304" pitchFamily="18" charset="0"/>
              </a:rPr>
              <a:t> нима?</a:t>
            </a:r>
          </a:p>
          <a:p>
            <a:pPr algn="ctr"/>
            <a:r>
              <a:rPr lang="en-US" sz="2400" dirty="0">
                <a:latin typeface="Times New Roman" panose="02020603050405020304" pitchFamily="18" charset="0"/>
                <a:cs typeface="Times New Roman" panose="02020603050405020304" pitchFamily="18" charset="0"/>
              </a:rPr>
              <a:t>NPV</a:t>
            </a:r>
            <a:r>
              <a:rPr lang="uz-Cyrl-UZ" sz="2400" dirty="0">
                <a:latin typeface="Times New Roman" panose="02020603050405020304" pitchFamily="18" charset="0"/>
                <a:cs typeface="Times New Roman" panose="02020603050405020304" pitchFamily="18" charset="0"/>
              </a:rPr>
              <a:t> ижобий, салбий ёки нол бўлиши мумкин.</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Агар </a:t>
            </a:r>
            <a:r>
              <a:rPr lang="en-US" sz="2400" dirty="0">
                <a:latin typeface="Times New Roman" panose="02020603050405020304" pitchFamily="18" charset="0"/>
                <a:cs typeface="Times New Roman" panose="02020603050405020304" pitchFamily="18" charset="0"/>
              </a:rPr>
              <a:t>NPV</a:t>
            </a:r>
            <a:r>
              <a:rPr lang="uz-Cyrl-UZ" sz="2400" dirty="0">
                <a:latin typeface="Times New Roman" panose="02020603050405020304" pitchFamily="18" charset="0"/>
                <a:cs typeface="Times New Roman" panose="02020603050405020304" pitchFamily="18" charset="0"/>
              </a:rPr>
              <a:t> нолдан катта бўлса, лойиҳа самарали бўлади - у тўланади ва пул олиб келади.</a:t>
            </a:r>
          </a:p>
          <a:p>
            <a:pPr algn="ctr"/>
            <a:r>
              <a:rPr lang="uz-Cyrl-UZ" sz="2400" dirty="0">
                <a:latin typeface="Times New Roman" panose="02020603050405020304" pitchFamily="18" charset="0"/>
                <a:cs typeface="Times New Roman" panose="02020603050405020304" pitchFamily="18" charset="0"/>
              </a:rPr>
              <a:t>Агар </a:t>
            </a:r>
            <a:r>
              <a:rPr lang="en-US" sz="2400" dirty="0">
                <a:latin typeface="Times New Roman" panose="02020603050405020304" pitchFamily="18" charset="0"/>
                <a:cs typeface="Times New Roman" panose="02020603050405020304" pitchFamily="18" charset="0"/>
              </a:rPr>
              <a:t>NPV</a:t>
            </a:r>
            <a:r>
              <a:rPr lang="uz-Cyrl-UZ" sz="2400" dirty="0">
                <a:latin typeface="Times New Roman" panose="02020603050405020304" pitchFamily="18" charset="0"/>
                <a:cs typeface="Times New Roman" panose="02020603050405020304" pitchFamily="18" charset="0"/>
              </a:rPr>
              <a:t> салбий бўлса, лойиҳа фойдасиз ҳисобланади.</a:t>
            </a:r>
          </a:p>
          <a:p>
            <a:pPr algn="ctr"/>
            <a:r>
              <a:rPr lang="uz-Cyrl-UZ" sz="2400" dirty="0">
                <a:latin typeface="Times New Roman" panose="02020603050405020304" pitchFamily="18" charset="0"/>
                <a:cs typeface="Times New Roman" panose="02020603050405020304" pitchFamily="18" charset="0"/>
              </a:rPr>
              <a:t>Агар </a:t>
            </a:r>
            <a:r>
              <a:rPr lang="en-US" sz="2400" dirty="0">
                <a:latin typeface="Times New Roman" panose="02020603050405020304" pitchFamily="18" charset="0"/>
                <a:cs typeface="Times New Roman" panose="02020603050405020304" pitchFamily="18" charset="0"/>
              </a:rPr>
              <a:t>NPV</a:t>
            </a:r>
            <a:r>
              <a:rPr lang="uz-Cyrl-UZ" sz="2400" dirty="0">
                <a:latin typeface="Times New Roman" panose="02020603050405020304" pitchFamily="18" charset="0"/>
                <a:cs typeface="Times New Roman" panose="02020603050405020304" pitchFamily="18" charset="0"/>
              </a:rPr>
              <a:t> нолга тенг бўлса, у ҳолда лойиҳа ўзини оқлайди, лекин фойда келтирмайди.</a:t>
            </a:r>
          </a:p>
        </p:txBody>
      </p:sp>
    </p:spTree>
    <p:extLst>
      <p:ext uri="{BB962C8B-B14F-4D97-AF65-F5344CB8AC3E}">
        <p14:creationId xmlns:p14="http://schemas.microsoft.com/office/powerpoint/2010/main" val="273990698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56846" y="1627056"/>
            <a:ext cx="11078307" cy="2246769"/>
          </a:xfrm>
          <a:prstGeom prst="rect">
            <a:avLst/>
          </a:prstGeom>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ҲОЗИРГИ СОФ ҚИЙМАТНИНГ КАМЧИЛИКЛАРИ</a:t>
            </a:r>
          </a:p>
          <a:p>
            <a:pPr algn="ctr"/>
            <a:endParaRPr lang="uz-Cyrl-UZ" sz="2800"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Соф жорий қиймат (</a:t>
            </a:r>
            <a:r>
              <a:rPr lang="en-US" sz="2800" dirty="0">
                <a:latin typeface="Times New Roman" panose="02020603050405020304" pitchFamily="18" charset="0"/>
                <a:cs typeface="Times New Roman" panose="02020603050405020304" pitchFamily="18" charset="0"/>
              </a:rPr>
              <a:t>NPV</a:t>
            </a:r>
            <a:r>
              <a:rPr lang="uz-Cyrl-UZ" sz="2800" dirty="0">
                <a:latin typeface="Times New Roman" panose="02020603050405020304" pitchFamily="18" charset="0"/>
                <a:cs typeface="Times New Roman" panose="02020603050405020304" pitchFamily="18" charset="0"/>
              </a:rPr>
              <a:t>) инвестиция имкониятларини баҳолашнинг энг кўп қўлланиладиган усули бўлса-да, унинг баъзи камчиликлари бор, уларни диққат билан кўриб чиқиш керак.</a:t>
            </a:r>
          </a:p>
        </p:txBody>
      </p:sp>
    </p:spTree>
    <p:extLst>
      <p:ext uri="{BB962C8B-B14F-4D97-AF65-F5344CB8AC3E}">
        <p14:creationId xmlns:p14="http://schemas.microsoft.com/office/powerpoint/2010/main" val="404369032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433754" y="328246"/>
            <a:ext cx="11301046" cy="656493"/>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800" b="1" dirty="0">
                <a:latin typeface="Times New Roman" panose="02020603050405020304" pitchFamily="18" charset="0"/>
                <a:cs typeface="Times New Roman" panose="02020603050405020304" pitchFamily="18" charset="0"/>
              </a:rPr>
              <a:t>NPV </a:t>
            </a:r>
            <a:r>
              <a:rPr lang="uz-Cyrl-UZ" sz="2800" b="1" dirty="0">
                <a:latin typeface="Times New Roman" panose="02020603050405020304" pitchFamily="18" charset="0"/>
                <a:cs typeface="Times New Roman" panose="02020603050405020304" pitchFamily="18" charset="0"/>
              </a:rPr>
              <a:t>таҳлилининг асосий муаммолари қуйидагилардан иборат</a:t>
            </a:r>
            <a:r>
              <a:rPr lang="ru-RU" sz="2800" b="1" dirty="0">
                <a:latin typeface="Times New Roman" panose="02020603050405020304" pitchFamily="18" charset="0"/>
                <a:cs typeface="Times New Roman" panose="02020603050405020304" pitchFamily="18" charset="0"/>
              </a:rPr>
              <a:t>:</a:t>
            </a:r>
          </a:p>
        </p:txBody>
      </p:sp>
      <p:sp>
        <p:nvSpPr>
          <p:cNvPr id="5" name="Прямоугольник 4">
            <a:extLst>
              <a:ext uri="{FF2B5EF4-FFF2-40B4-BE49-F238E27FC236}">
                <a16:creationId xmlns:a16="http://schemas.microsoft.com/office/drawing/2014/main" id="{01F6A84A-CCA9-455A-99C2-10815A5C9872}"/>
              </a:ext>
            </a:extLst>
          </p:cNvPr>
          <p:cNvSpPr/>
          <p:nvPr/>
        </p:nvSpPr>
        <p:spPr>
          <a:xfrm>
            <a:off x="433754" y="1154213"/>
            <a:ext cx="11078308" cy="656493"/>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Тахминларнинг узоқ рўйхатини тузиш керак</a:t>
            </a:r>
          </a:p>
        </p:txBody>
      </p:sp>
      <p:sp>
        <p:nvSpPr>
          <p:cNvPr id="2" name="Прямоугольник 1">
            <a:extLst>
              <a:ext uri="{FF2B5EF4-FFF2-40B4-BE49-F238E27FC236}">
                <a16:creationId xmlns:a16="http://schemas.microsoft.com/office/drawing/2014/main" id="{060545A5-C6A0-9649-6358-C3AE5D143041}"/>
              </a:ext>
            </a:extLst>
          </p:cNvPr>
          <p:cNvSpPr/>
          <p:nvPr/>
        </p:nvSpPr>
        <p:spPr>
          <a:xfrm>
            <a:off x="433754" y="1981408"/>
            <a:ext cx="10820400" cy="656493"/>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Тахминлар ва ҳайдовчиларнинг кичик ўзгаришларига сезгир</a:t>
            </a:r>
          </a:p>
        </p:txBody>
      </p:sp>
      <p:sp>
        <p:nvSpPr>
          <p:cNvPr id="4" name="Прямоугольник 3">
            <a:extLst>
              <a:ext uri="{FF2B5EF4-FFF2-40B4-BE49-F238E27FC236}">
                <a16:creationId xmlns:a16="http://schemas.microsoft.com/office/drawing/2014/main" id="{FD79E862-96CA-7EA0-12D5-D99DF9CF3FA0}"/>
              </a:ext>
            </a:extLst>
          </p:cNvPr>
          <p:cNvSpPr/>
          <p:nvPr/>
        </p:nvSpPr>
        <p:spPr>
          <a:xfrm>
            <a:off x="433753" y="2808604"/>
            <a:ext cx="10421815" cy="802106"/>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Исталган маҳсулотни ишлаб чиқариш учун осонлик билан манипуляция қилинади</a:t>
            </a:r>
          </a:p>
        </p:txBody>
      </p:sp>
      <p:sp>
        <p:nvSpPr>
          <p:cNvPr id="6" name="Прямоугольник 5">
            <a:extLst>
              <a:ext uri="{FF2B5EF4-FFF2-40B4-BE49-F238E27FC236}">
                <a16:creationId xmlns:a16="http://schemas.microsoft.com/office/drawing/2014/main" id="{A62D1E15-1219-D8B0-086D-7AA6BE18F92C}"/>
              </a:ext>
            </a:extLst>
          </p:cNvPr>
          <p:cNvSpPr/>
          <p:nvPr/>
        </p:nvSpPr>
        <p:spPr>
          <a:xfrm>
            <a:off x="433754" y="3781413"/>
            <a:ext cx="9835661" cy="919541"/>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Иккинчи ва учинчи даражали имтиёзларни/таъсирларни (масалан, бизнеснинг бошқа қисмларига) таъсир қилмаслиги мумкин.</a:t>
            </a:r>
          </a:p>
        </p:txBody>
      </p:sp>
      <p:sp>
        <p:nvSpPr>
          <p:cNvPr id="7" name="Прямоугольник 6">
            <a:extLst>
              <a:ext uri="{FF2B5EF4-FFF2-40B4-BE49-F238E27FC236}">
                <a16:creationId xmlns:a16="http://schemas.microsoft.com/office/drawing/2014/main" id="{2D75B3B6-FADA-B59E-C7CB-76460C5804B7}"/>
              </a:ext>
            </a:extLst>
          </p:cNvPr>
          <p:cNvSpPr/>
          <p:nvPr/>
        </p:nvSpPr>
        <p:spPr>
          <a:xfrm>
            <a:off x="433755" y="4871658"/>
            <a:ext cx="9167446" cy="562918"/>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Вақт ўтиши билан доимий чегирма ставкасини назарда тутади</a:t>
            </a:r>
          </a:p>
        </p:txBody>
      </p:sp>
      <p:sp>
        <p:nvSpPr>
          <p:cNvPr id="8" name="Прямоугольник 7">
            <a:extLst>
              <a:ext uri="{FF2B5EF4-FFF2-40B4-BE49-F238E27FC236}">
                <a16:creationId xmlns:a16="http://schemas.microsoft.com/office/drawing/2014/main" id="{AEC8DE21-35CB-D865-97E9-06FBAB46DC3F}"/>
              </a:ext>
            </a:extLst>
          </p:cNvPr>
          <p:cNvSpPr/>
          <p:nvPr/>
        </p:nvSpPr>
        <p:spPr>
          <a:xfrm>
            <a:off x="433755" y="5605280"/>
            <a:ext cx="8522676" cy="79552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Хавфни тўғри созлашни амалга ошириш қийин (корреляциялар, эҳтимоллар ҳақида маълумот олиш қийин)</a:t>
            </a:r>
          </a:p>
        </p:txBody>
      </p:sp>
    </p:spTree>
    <p:extLst>
      <p:ext uri="{BB962C8B-B14F-4D97-AF65-F5344CB8AC3E}">
        <p14:creationId xmlns:p14="http://schemas.microsoft.com/office/powerpoint/2010/main" val="7087642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98230" y="436163"/>
            <a:ext cx="11195539" cy="4493538"/>
          </a:xfrm>
          <a:prstGeom prst="rect">
            <a:avLst/>
          </a:prstGeom>
        </p:spPr>
        <p:txBody>
          <a:bodyPr wrap="square">
            <a:spAutoFit/>
          </a:bodyPr>
          <a:lstStyle/>
          <a:p>
            <a:pPr indent="539750" algn="ctr"/>
            <a:r>
              <a:rPr lang="uz-Cyrl-UZ" sz="2200" dirty="0">
                <a:latin typeface="Times New Roman" panose="02020603050405020304" pitchFamily="18" charset="0"/>
                <a:cs typeface="Times New Roman" panose="02020603050405020304" pitchFamily="18" charset="0"/>
              </a:rPr>
              <a:t>Баъзида инвесторлар ҳаддан ташқари оптимистик прогноз қилишади, лекин айнан шу сабабли </a:t>
            </a:r>
            <a:r>
              <a:rPr lang="en-US" sz="2200" dirty="0">
                <a:latin typeface="Times New Roman" panose="02020603050405020304" pitchFamily="18" charset="0"/>
                <a:cs typeface="Times New Roman" panose="02020603050405020304" pitchFamily="18" charset="0"/>
              </a:rPr>
              <a:t>NPV</a:t>
            </a:r>
            <a:r>
              <a:rPr lang="uz-Cyrl-UZ" sz="2200" dirty="0">
                <a:latin typeface="Times New Roman" panose="02020603050405020304" pitchFamily="18" charset="0"/>
                <a:cs typeface="Times New Roman" panose="02020603050405020304" pitchFamily="18" charset="0"/>
              </a:rPr>
              <a:t>ни ҳисоблашда қийинчиликлар пайдо бўлади. Ҳисоблашдаги хатолар инвестиция кутилган даромад келтирмаслигига олиб келади.</a:t>
            </a:r>
          </a:p>
          <a:p>
            <a:pPr algn="ctr"/>
            <a:endParaRPr lang="en-US" sz="2200" b="1" dirty="0">
              <a:latin typeface="Times New Roman" panose="02020603050405020304" pitchFamily="18" charset="0"/>
              <a:cs typeface="Times New Roman" panose="02020603050405020304" pitchFamily="18" charset="0"/>
            </a:endParaRPr>
          </a:p>
          <a:p>
            <a:pPr algn="ctr"/>
            <a:r>
              <a:rPr lang="uz-Cyrl-UZ" sz="2200" b="1" dirty="0">
                <a:latin typeface="Times New Roman" panose="02020603050405020304" pitchFamily="18" charset="0"/>
                <a:cs typeface="Times New Roman" panose="02020603050405020304" pitchFamily="18" charset="0"/>
              </a:rPr>
              <a:t>Бунинг 4 та сабаби бор:</a:t>
            </a:r>
            <a:endParaRPr lang="en-US" sz="2200" b="1" dirty="0">
              <a:latin typeface="Times New Roman" panose="02020603050405020304" pitchFamily="18" charset="0"/>
              <a:cs typeface="Times New Roman" panose="02020603050405020304" pitchFamily="18" charset="0"/>
            </a:endParaRPr>
          </a:p>
          <a:p>
            <a:pPr algn="ctr"/>
            <a:endParaRPr lang="uz-Cyrl-UZ" sz="2200" b="1" dirty="0">
              <a:latin typeface="Times New Roman" panose="02020603050405020304" pitchFamily="18" charset="0"/>
              <a:cs typeface="Times New Roman" panose="02020603050405020304" pitchFamily="18" charset="0"/>
            </a:endParaRPr>
          </a:p>
          <a:p>
            <a:pPr marL="457200" indent="-457200" algn="ctr">
              <a:buAutoNum type="arabicPeriod"/>
            </a:pPr>
            <a:r>
              <a:rPr lang="uz-Cyrl-UZ" sz="2200" dirty="0">
                <a:latin typeface="Times New Roman" panose="02020603050405020304" pitchFamily="18" charset="0"/>
                <a:cs typeface="Times New Roman" panose="02020603050405020304" pitchFamily="18" charset="0"/>
              </a:rPr>
              <a:t>Дисконт ставкасини ҳисоблашда хатолик. Жорий кредитлар бўйича банкларга бўлган қизиқиш одатда ўзгармайди, аммо инфляциянинг ўсишини ва акциялар нархининг ўзгаришини олдиндан айтиб бўлмайди.</a:t>
            </a:r>
            <a:endParaRPr lang="en-US" sz="2200" dirty="0">
              <a:latin typeface="Times New Roman" panose="02020603050405020304" pitchFamily="18" charset="0"/>
              <a:cs typeface="Times New Roman" panose="02020603050405020304" pitchFamily="18" charset="0"/>
            </a:endParaRPr>
          </a:p>
          <a:p>
            <a:pPr marL="457200" indent="-457200" algn="ctr">
              <a:buAutoNum type="arabicPeriod"/>
            </a:pPr>
            <a:endParaRPr lang="uz-Cyrl-UZ" sz="2200" dirty="0">
              <a:latin typeface="Times New Roman" panose="02020603050405020304" pitchFamily="18" charset="0"/>
              <a:cs typeface="Times New Roman" panose="02020603050405020304" pitchFamily="18" charset="0"/>
            </a:endParaRPr>
          </a:p>
          <a:p>
            <a:pPr indent="539750" algn="ctr"/>
            <a:r>
              <a:rPr lang="uz-Cyrl-UZ" sz="2200" dirty="0">
                <a:latin typeface="Times New Roman" panose="02020603050405020304" pitchFamily="18" charset="0"/>
                <a:cs typeface="Times New Roman" panose="02020603050405020304" pitchFamily="18" charset="0"/>
              </a:rPr>
              <a:t>2. Фавқулодда вазиятларни ҳисобга олмаслик. Мисол учун, инвестор тижорат кўчмас мулкини сотиб олишга катта миқдорда сармоя киритади ва ижара даромадини кутади, лекин таъмирлаш ва ободонлаштириш харажатларини ҳисобга олмайди.</a:t>
            </a:r>
          </a:p>
        </p:txBody>
      </p:sp>
    </p:spTree>
    <p:extLst>
      <p:ext uri="{BB962C8B-B14F-4D97-AF65-F5344CB8AC3E}">
        <p14:creationId xmlns:p14="http://schemas.microsoft.com/office/powerpoint/2010/main" val="91326009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BD31456-3EB3-0356-A48F-15627EB03662}"/>
              </a:ext>
            </a:extLst>
          </p:cNvPr>
          <p:cNvSpPr txBox="1"/>
          <p:nvPr/>
        </p:nvSpPr>
        <p:spPr>
          <a:xfrm>
            <a:off x="562708" y="1405409"/>
            <a:ext cx="11066584" cy="3046988"/>
          </a:xfrm>
          <a:prstGeom prst="rect">
            <a:avLst/>
          </a:prstGeom>
          <a:noFill/>
        </p:spPr>
        <p:txBody>
          <a:bodyPr wrap="square">
            <a:spAutoFit/>
          </a:bodyPr>
          <a:lstStyle/>
          <a:p>
            <a:pPr indent="539750" algn="ctr"/>
            <a:r>
              <a:rPr lang="uz-Cyrl-UZ" sz="2400" dirty="0">
                <a:latin typeface="Times New Roman" panose="02020603050405020304" pitchFamily="18" charset="0"/>
                <a:cs typeface="Times New Roman" panose="02020603050405020304" pitchFamily="18" charset="0"/>
              </a:rPr>
              <a:t>3. Даромаднинг бузилган кўриниши. Ҳеч бир корхона мижозларнинг узлуксиз оқимини кафолатлай олмайди. Масалан, пандемия даврида кўплаб тадбиркорлар ўз фаолиятини тўхтатиб қўйишга мажбур бўлди, баъзилари эса ҳатто ўзини банкрот деб эълон қилди.</a:t>
            </a:r>
            <a:endParaRPr lang="en-US" sz="2400" dirty="0">
              <a:latin typeface="Times New Roman" panose="02020603050405020304" pitchFamily="18" charset="0"/>
              <a:cs typeface="Times New Roman" panose="02020603050405020304" pitchFamily="18" charset="0"/>
            </a:endParaRPr>
          </a:p>
          <a:p>
            <a:pPr indent="539750" algn="ctr"/>
            <a:endParaRPr lang="uz-Cyrl-UZ" sz="2400" dirty="0">
              <a:latin typeface="Times New Roman" panose="02020603050405020304" pitchFamily="18" charset="0"/>
              <a:cs typeface="Times New Roman" panose="02020603050405020304" pitchFamily="18" charset="0"/>
            </a:endParaRPr>
          </a:p>
          <a:p>
            <a:pPr indent="539750" algn="ctr"/>
            <a:r>
              <a:rPr lang="uz-Cyrl-UZ" sz="2400" dirty="0">
                <a:latin typeface="Times New Roman" panose="02020603050405020304" pitchFamily="18" charset="0"/>
                <a:cs typeface="Times New Roman" panose="02020603050405020304" pitchFamily="18" charset="0"/>
              </a:rPr>
              <a:t>4. Ҳақиқий бўлмаган ва нотўғри прогнозлар. Ҳар қандай ҳисоб-китоблар бир неча марта текширилиши керак ва инвестор ҳар бир прогнозга ишонч ҳосил қилиши керак.</a:t>
            </a:r>
          </a:p>
        </p:txBody>
      </p:sp>
    </p:spTree>
    <p:extLst>
      <p:ext uri="{BB962C8B-B14F-4D97-AF65-F5344CB8AC3E}">
        <p14:creationId xmlns:p14="http://schemas.microsoft.com/office/powerpoint/2010/main" val="392174939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00BC9F2-4480-09F1-150C-4EA1E8A18970}"/>
              </a:ext>
            </a:extLst>
          </p:cNvPr>
          <p:cNvSpPr/>
          <p:nvPr/>
        </p:nvSpPr>
        <p:spPr>
          <a:xfrm>
            <a:off x="454269" y="1673469"/>
            <a:ext cx="11283462" cy="2394438"/>
          </a:xfrm>
          <a:prstGeom prst="roundRect">
            <a:avLst>
              <a:gd name="adj" fmla="val 13323"/>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dirty="0">
                <a:latin typeface="Times New Roman" panose="02020603050405020304" pitchFamily="18" charset="0"/>
                <a:cs typeface="Times New Roman" panose="02020603050405020304" pitchFamily="18" charset="0"/>
              </a:rPr>
              <a:t>Инвестиция лойиҳасининг ички даромадлилик даражасининг кўрсаткичидир. Кўпинча ўсиш истиқболлари ва рентабеллик бўйича турли таклифларни солиштириш учун фойдаланилади. </a:t>
            </a:r>
            <a:r>
              <a:rPr lang="en-US" sz="2800" dirty="0">
                <a:latin typeface="Times New Roman" panose="02020603050405020304" pitchFamily="18" charset="0"/>
                <a:cs typeface="Times New Roman" panose="02020603050405020304" pitchFamily="18" charset="0"/>
              </a:rPr>
              <a:t>IRR</a:t>
            </a:r>
            <a:r>
              <a:rPr lang="uz-Cyrl-UZ" sz="2800" dirty="0">
                <a:latin typeface="Times New Roman" panose="02020603050405020304" pitchFamily="18" charset="0"/>
                <a:cs typeface="Times New Roman" panose="02020603050405020304" pitchFamily="18" charset="0"/>
              </a:rPr>
              <a:t> қанчалик юқори бўлса, ушбу лойиҳанинг ўсиш истиқболлари шунчалик катта бўлади. </a:t>
            </a:r>
            <a:r>
              <a:rPr lang="en-US" sz="2800" dirty="0">
                <a:latin typeface="Times New Roman" panose="02020603050405020304" pitchFamily="18" charset="0"/>
                <a:cs typeface="Times New Roman" panose="02020603050405020304" pitchFamily="18" charset="0"/>
              </a:rPr>
              <a:t>Excel</a:t>
            </a:r>
            <a:r>
              <a:rPr lang="ru-RU" sz="2800" dirty="0">
                <a:latin typeface="Times New Roman" panose="02020603050405020304" pitchFamily="18" charset="0"/>
                <a:cs typeface="Times New Roman" panose="02020603050405020304" pitchFamily="18" charset="0"/>
              </a:rPr>
              <a:t>да</a:t>
            </a:r>
            <a:r>
              <a:rPr lang="uz-Cyrl-UZ" sz="2800" dirty="0">
                <a:latin typeface="Times New Roman" panose="02020603050405020304" pitchFamily="18" charset="0"/>
                <a:cs typeface="Times New Roman" panose="02020603050405020304" pitchFamily="18" charset="0"/>
              </a:rPr>
              <a:t> ЯИМ фоиз ставкасини ҳисобланг.</a:t>
            </a:r>
          </a:p>
        </p:txBody>
      </p:sp>
      <p:sp>
        <p:nvSpPr>
          <p:cNvPr id="3" name="Прямоугольник: скругленные углы 2">
            <a:extLst>
              <a:ext uri="{FF2B5EF4-FFF2-40B4-BE49-F238E27FC236}">
                <a16:creationId xmlns:a16="http://schemas.microsoft.com/office/drawing/2014/main" id="{00D08456-268F-884D-F8F6-B2C50FE685ED}"/>
              </a:ext>
            </a:extLst>
          </p:cNvPr>
          <p:cNvSpPr/>
          <p:nvPr/>
        </p:nvSpPr>
        <p:spPr>
          <a:xfrm>
            <a:off x="1875692" y="433754"/>
            <a:ext cx="8288215" cy="996461"/>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ИДД (ички даромад даражаси - ИДД) </a:t>
            </a:r>
            <a:endParaRPr lang="en-US" sz="2800" b="1" dirty="0">
              <a:latin typeface="Times New Roman" panose="02020603050405020304" pitchFamily="18" charset="0"/>
              <a:cs typeface="Times New Roman" panose="02020603050405020304" pitchFamily="18" charset="0"/>
            </a:endParaRPr>
          </a:p>
          <a:p>
            <a:pPr algn="ctr"/>
            <a:r>
              <a:rPr lang="en-US" sz="2800" b="1" dirty="0">
                <a:latin typeface="Times New Roman" panose="02020603050405020304" pitchFamily="18" charset="0"/>
                <a:cs typeface="Times New Roman" panose="02020603050405020304" pitchFamily="18" charset="0"/>
              </a:rPr>
              <a:t>IRR (Internal Rate of Return)</a:t>
            </a:r>
          </a:p>
        </p:txBody>
      </p:sp>
    </p:spTree>
    <p:extLst>
      <p:ext uri="{BB962C8B-B14F-4D97-AF65-F5344CB8AC3E}">
        <p14:creationId xmlns:p14="http://schemas.microsoft.com/office/powerpoint/2010/main" val="410779178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62706" y="301006"/>
            <a:ext cx="11078307" cy="2246769"/>
          </a:xfrm>
          <a:prstGeom prst="rect">
            <a:avLst/>
          </a:prstGeom>
        </p:spPr>
        <p:txBody>
          <a:bodyPr wrap="square">
            <a:spAutoFit/>
          </a:bodyPr>
          <a:lstStyle/>
          <a:p>
            <a:pPr algn="ctr"/>
            <a:r>
              <a:rPr lang="en-US" sz="2800" dirty="0">
                <a:latin typeface="Times New Roman" panose="02020603050405020304" pitchFamily="18" charset="0"/>
                <a:cs typeface="Times New Roman" panose="02020603050405020304" pitchFamily="18" charset="0"/>
              </a:rPr>
              <a:t>IRR</a:t>
            </a:r>
            <a:r>
              <a:rPr lang="uz-Cyrl-UZ" sz="2800" dirty="0">
                <a:latin typeface="Times New Roman" panose="02020603050405020304" pitchFamily="18" charset="0"/>
                <a:cs typeface="Times New Roman" panose="02020603050405020304" pitchFamily="18" charset="0"/>
              </a:rPr>
              <a:t> коеффициенти инвестиция лойиҳасининг минимал рентабеллик даражасини кўрсатади. Бошқача қилиб айтганда, бу соф жорий қиймат нолга тенг бўлган фоиз ставкаси.</a:t>
            </a:r>
          </a:p>
          <a:p>
            <a:pPr algn="ctr"/>
            <a:endParaRPr lang="uz-Cyrl-UZ" sz="2800" dirty="0">
              <a:latin typeface="Times New Roman" panose="02020603050405020304" pitchFamily="18" charset="0"/>
              <a:cs typeface="Times New Roman" panose="02020603050405020304" pitchFamily="18" charset="0"/>
            </a:endParaRPr>
          </a:p>
          <a:p>
            <a:pPr algn="ctr"/>
            <a:r>
              <a:rPr lang="en-US" sz="2800" b="1" dirty="0">
                <a:latin typeface="Times New Roman" panose="02020603050405020304" pitchFamily="18" charset="0"/>
                <a:cs typeface="Times New Roman" panose="02020603050405020304" pitchFamily="18" charset="0"/>
              </a:rPr>
              <a:t>IRR</a:t>
            </a:r>
            <a:r>
              <a:rPr lang="uz-Cyrl-UZ" sz="2800" b="1" dirty="0">
                <a:latin typeface="Times New Roman" panose="02020603050405020304" pitchFamily="18" charset="0"/>
                <a:cs typeface="Times New Roman" panose="02020603050405020304" pitchFamily="18" charset="0"/>
              </a:rPr>
              <a:t> коеффициентининг формуласи:</a:t>
            </a:r>
          </a:p>
        </p:txBody>
      </p:sp>
      <p:pic>
        <p:nvPicPr>
          <p:cNvPr id="3" name="Рисунок 2"/>
          <p:cNvPicPr>
            <a:picLocks noChangeAspect="1"/>
          </p:cNvPicPr>
          <p:nvPr/>
        </p:nvPicPr>
        <p:blipFill>
          <a:blip r:embed="rId2"/>
          <a:stretch>
            <a:fillRect/>
          </a:stretch>
        </p:blipFill>
        <p:spPr>
          <a:xfrm>
            <a:off x="3406915" y="2547775"/>
            <a:ext cx="5389888" cy="2165169"/>
          </a:xfrm>
          <a:prstGeom prst="rect">
            <a:avLst/>
          </a:prstGeom>
        </p:spPr>
      </p:pic>
      <mc:AlternateContent xmlns:mc="http://schemas.openxmlformats.org/markup-compatibility/2006" xmlns:a14="http://schemas.microsoft.com/office/drawing/2010/main">
        <mc:Choice Requires="a14">
          <p:sp>
            <p:nvSpPr>
              <p:cNvPr id="4" name="Прямоугольник 3"/>
              <p:cNvSpPr/>
              <p:nvPr/>
            </p:nvSpPr>
            <p:spPr>
              <a:xfrm>
                <a:off x="562707" y="4513652"/>
                <a:ext cx="11629294" cy="1815882"/>
              </a:xfrm>
              <a:prstGeom prst="rect">
                <a:avLst/>
              </a:prstGeom>
            </p:spPr>
            <p:txBody>
              <a:bodyPr wrap="square">
                <a:spAutoFit/>
              </a:bodyPr>
              <a:lstStyle/>
              <a:p>
                <a:r>
                  <a:rPr lang="uz-Cyrl-UZ" sz="2800" dirty="0">
                    <a:latin typeface="Times New Roman" panose="02020603050405020304" pitchFamily="18" charset="0"/>
                    <a:cs typeface="Times New Roman" panose="02020603050405020304" pitchFamily="18" charset="0"/>
                  </a:rPr>
                  <a:t>Бу ерда:</a:t>
                </a:r>
                <a:endParaRPr lang="ru-RU" sz="2800" dirty="0">
                  <a:latin typeface="Times New Roman" panose="02020603050405020304" pitchFamily="18" charset="0"/>
                  <a:cs typeface="Times New Roman" panose="02020603050405020304" pitchFamily="18" charset="0"/>
                </a:endParaRPr>
              </a:p>
              <a:p>
                <a14:m>
                  <m:oMath xmlns:m="http://schemas.openxmlformats.org/officeDocument/2006/math">
                    <m:sSub>
                      <m:sSubPr>
                        <m:ctrlPr>
                          <a:rPr lang="en-US" sz="2800" b="0" i="1" smtClean="0">
                            <a:solidFill>
                              <a:schemeClr val="tx1"/>
                            </a:solidFill>
                            <a:latin typeface="Cambria Math" panose="02040503050406030204" pitchFamily="18" charset="0"/>
                            <a:cs typeface="Times New Roman" panose="02020603050405020304" pitchFamily="18" charset="0"/>
                          </a:rPr>
                        </m:ctrlPr>
                      </m:sSubPr>
                      <m:e>
                        <m:r>
                          <a:rPr lang="en-US" sz="2800" b="0" i="1" smtClean="0">
                            <a:solidFill>
                              <a:schemeClr val="tx1"/>
                            </a:solidFill>
                            <a:latin typeface="Cambria Math" panose="02040503050406030204" pitchFamily="18" charset="0"/>
                            <a:cs typeface="Times New Roman" panose="02020603050405020304" pitchFamily="18" charset="0"/>
                          </a:rPr>
                          <m:t>𝐶𝐹</m:t>
                        </m:r>
                      </m:e>
                      <m:sub>
                        <m:r>
                          <a:rPr lang="en-US" sz="2800" b="0" i="1" smtClean="0">
                            <a:solidFill>
                              <a:schemeClr val="tx1"/>
                            </a:solidFill>
                            <a:latin typeface="Cambria Math" panose="02040503050406030204" pitchFamily="18" charset="0"/>
                            <a:cs typeface="Times New Roman" panose="02020603050405020304" pitchFamily="18" charset="0"/>
                          </a:rPr>
                          <m:t>𝑡</m:t>
                        </m:r>
                      </m:sub>
                    </m:sSub>
                  </m:oMath>
                </a14:m>
                <a:r>
                  <a:rPr lang="ru-RU" sz="2800" dirty="0">
                    <a:latin typeface="Times New Roman" panose="02020603050405020304" pitchFamily="18" charset="0"/>
                    <a:cs typeface="Times New Roman" panose="02020603050405020304" pitchFamily="18" charset="0"/>
                  </a:rPr>
                  <a:t> - </a:t>
                </a:r>
                <a:r>
                  <a:rPr lang="uz-Cyrl-UZ" sz="2800" dirty="0">
                    <a:latin typeface="Times New Roman" panose="02020603050405020304" pitchFamily="18" charset="0"/>
                    <a:cs typeface="Times New Roman" panose="02020603050405020304" pitchFamily="18" charset="0"/>
                  </a:rPr>
                  <a:t>маълум бир вақт </a:t>
                </a:r>
                <a:r>
                  <a:rPr lang="en-US" sz="2800" i="1" dirty="0">
                    <a:latin typeface="Times New Roman" panose="02020603050405020304" pitchFamily="18" charset="0"/>
                    <a:cs typeface="Times New Roman" panose="02020603050405020304" pitchFamily="18" charset="0"/>
                  </a:rPr>
                  <a:t>t</a:t>
                </a:r>
                <a:r>
                  <a:rPr lang="uz-Cyrl-UZ" sz="2800" dirty="0">
                    <a:latin typeface="Times New Roman" panose="02020603050405020304" pitchFamily="18" charset="0"/>
                    <a:cs typeface="Times New Roman" panose="02020603050405020304" pitchFamily="18" charset="0"/>
                  </a:rPr>
                  <a:t> учун пул оқими</a:t>
                </a:r>
                <a:r>
                  <a:rPr lang="ru-RU" sz="2800" dirty="0">
                    <a:latin typeface="Times New Roman" panose="02020603050405020304" pitchFamily="18" charset="0"/>
                    <a:cs typeface="Times New Roman" panose="02020603050405020304" pitchFamily="18" charset="0"/>
                  </a:rPr>
                  <a:t>;</a:t>
                </a:r>
              </a:p>
              <a:p>
                <a:r>
                  <a:rPr lang="en-US" sz="2800" i="1" dirty="0">
                    <a:latin typeface="Times New Roman" panose="02020603050405020304" pitchFamily="18" charset="0"/>
                    <a:cs typeface="Times New Roman" panose="02020603050405020304" pitchFamily="18" charset="0"/>
                  </a:rPr>
                  <a:t>IC</a:t>
                </a:r>
                <a:r>
                  <a:rPr lang="en-US" sz="2800" dirty="0">
                    <a:latin typeface="Times New Roman" panose="02020603050405020304" pitchFamily="18" charset="0"/>
                    <a:cs typeface="Times New Roman" panose="02020603050405020304" pitchFamily="18" charset="0"/>
                  </a:rPr>
                  <a:t> - </a:t>
                </a:r>
                <a:r>
                  <a:rPr lang="uz-Cyrl-UZ" sz="2800" dirty="0">
                    <a:latin typeface="Times New Roman" panose="02020603050405020304" pitchFamily="18" charset="0"/>
                    <a:cs typeface="Times New Roman" panose="02020603050405020304" pitchFamily="18" charset="0"/>
                  </a:rPr>
                  <a:t>лойиҳага кириш (ишга тушириш) босқичида инвестициялар</a:t>
                </a:r>
                <a:r>
                  <a:rPr lang="ru-RU" sz="2800" dirty="0">
                    <a:latin typeface="Times New Roman" panose="02020603050405020304" pitchFamily="18" charset="0"/>
                    <a:cs typeface="Times New Roman" panose="02020603050405020304" pitchFamily="18" charset="0"/>
                  </a:rPr>
                  <a:t>;</a:t>
                </a:r>
              </a:p>
              <a:p>
                <a:r>
                  <a:rPr lang="en-US" sz="2800" i="1" dirty="0">
                    <a:latin typeface="Times New Roman" panose="02020603050405020304" pitchFamily="18" charset="0"/>
                    <a:cs typeface="Times New Roman" panose="02020603050405020304" pitchFamily="18" charset="0"/>
                  </a:rPr>
                  <a:t>t</a:t>
                </a:r>
                <a:r>
                  <a:rPr lang="ru-RU" sz="2800" i="1"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вақт даври</a:t>
                </a:r>
                <a:r>
                  <a:rPr lang="ru-RU" sz="2800" dirty="0">
                    <a:latin typeface="Times New Roman" panose="02020603050405020304" pitchFamily="18" charset="0"/>
                    <a:cs typeface="Times New Roman" panose="02020603050405020304" pitchFamily="18" charset="0"/>
                  </a:rPr>
                  <a:t>.</a:t>
                </a:r>
              </a:p>
            </p:txBody>
          </p:sp>
        </mc:Choice>
        <mc:Fallback xmlns="">
          <p:sp>
            <p:nvSpPr>
              <p:cNvPr id="4" name="Прямоугольник 3"/>
              <p:cNvSpPr>
                <a:spLocks noRot="1" noChangeAspect="1" noMove="1" noResize="1" noEditPoints="1" noAdjustHandles="1" noChangeArrowheads="1" noChangeShapeType="1" noTextEdit="1"/>
              </p:cNvSpPr>
              <p:nvPr/>
            </p:nvSpPr>
            <p:spPr>
              <a:xfrm>
                <a:off x="562707" y="4513652"/>
                <a:ext cx="11629294" cy="1815882"/>
              </a:xfrm>
              <a:prstGeom prst="rect">
                <a:avLst/>
              </a:prstGeom>
              <a:blipFill>
                <a:blip r:embed="rId3"/>
                <a:stretch>
                  <a:fillRect l="-1048" t="-3356" b="-8389"/>
                </a:stretch>
              </a:blipFill>
            </p:spPr>
            <p:txBody>
              <a:bodyPr/>
              <a:lstStyle/>
              <a:p>
                <a:r>
                  <a:rPr lang="en-US">
                    <a:noFill/>
                  </a:rPr>
                  <a:t> </a:t>
                </a:r>
              </a:p>
            </p:txBody>
          </p:sp>
        </mc:Fallback>
      </mc:AlternateContent>
    </p:spTree>
    <p:extLst>
      <p:ext uri="{BB962C8B-B14F-4D97-AF65-F5344CB8AC3E}">
        <p14:creationId xmlns:p14="http://schemas.microsoft.com/office/powerpoint/2010/main" val="2097434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00BC9F2-4480-09F1-150C-4EA1E8A18970}"/>
              </a:ext>
            </a:extLst>
          </p:cNvPr>
          <p:cNvSpPr/>
          <p:nvPr/>
        </p:nvSpPr>
        <p:spPr>
          <a:xfrm>
            <a:off x="454269" y="1673469"/>
            <a:ext cx="11283462" cy="2394438"/>
          </a:xfrm>
          <a:prstGeom prst="roundRect">
            <a:avLst>
              <a:gd name="adj" fmla="val 13323"/>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dirty="0">
                <a:latin typeface="Times New Roman" panose="02020603050405020304" pitchFamily="18" charset="0"/>
                <a:cs typeface="Times New Roman" panose="02020603050405020304" pitchFamily="18" charset="0"/>
              </a:rPr>
              <a:t>Амалда, </a:t>
            </a:r>
            <a:r>
              <a:rPr lang="en-US" sz="2800" dirty="0">
                <a:latin typeface="Times New Roman" panose="02020603050405020304" pitchFamily="18" charset="0"/>
                <a:cs typeface="Times New Roman" panose="02020603050405020304" pitchFamily="18" charset="0"/>
              </a:rPr>
              <a:t>IRR</a:t>
            </a:r>
            <a:r>
              <a:rPr lang="uz-Cyrl-UZ" sz="2800" dirty="0">
                <a:latin typeface="Times New Roman" panose="02020603050405020304" pitchFamily="18" charset="0"/>
                <a:cs typeface="Times New Roman" panose="02020603050405020304" pitchFamily="18" charset="0"/>
              </a:rPr>
              <a:t> кўпинча капиталнинг ўртача қиймати билан таққосланади:</a:t>
            </a:r>
          </a:p>
          <a:p>
            <a:pPr algn="ctr"/>
            <a:endParaRPr lang="uz-Cyrl-UZ" sz="2800" dirty="0">
              <a:latin typeface="Times New Roman" panose="02020603050405020304" pitchFamily="18" charset="0"/>
              <a:cs typeface="Times New Roman" panose="02020603050405020304" pitchFamily="18" charset="0"/>
            </a:endParaRPr>
          </a:p>
          <a:p>
            <a:pPr algn="ctr"/>
            <a:r>
              <a:rPr lang="en-US" sz="2800" dirty="0">
                <a:latin typeface="Times New Roman" panose="02020603050405020304" pitchFamily="18" charset="0"/>
                <a:cs typeface="Times New Roman" panose="02020603050405020304" pitchFamily="18" charset="0"/>
              </a:rPr>
              <a:t>IRR</a:t>
            </a:r>
            <a:r>
              <a:rPr lang="uz-Cyrl-UZ" sz="2800" dirty="0">
                <a:latin typeface="Times New Roman" panose="02020603050405020304" pitchFamily="18" charset="0"/>
                <a:cs typeface="Times New Roman" panose="02020603050405020304" pitchFamily="18" charset="0"/>
              </a:rPr>
              <a:t> юқорироқ - бу лойиҳани диққат билан кўриб чиқиш керак.</a:t>
            </a:r>
          </a:p>
          <a:p>
            <a:pPr algn="ctr"/>
            <a:r>
              <a:rPr lang="en-US" sz="2800" dirty="0">
                <a:latin typeface="Times New Roman" panose="02020603050405020304" pitchFamily="18" charset="0"/>
                <a:cs typeface="Times New Roman" panose="02020603050405020304" pitchFamily="18" charset="0"/>
              </a:rPr>
              <a:t>IRR</a:t>
            </a:r>
            <a:r>
              <a:rPr lang="uz-Cyrl-UZ" sz="2800" dirty="0">
                <a:latin typeface="Times New Roman" panose="02020603050405020304" pitchFamily="18" charset="0"/>
                <a:cs typeface="Times New Roman" panose="02020603050405020304" pitchFamily="18" charset="0"/>
              </a:rPr>
              <a:t> пастроқ - лойиҳани ривожлантиришга сармоя киритиш ноўрин.</a:t>
            </a:r>
          </a:p>
        </p:txBody>
      </p:sp>
    </p:spTree>
    <p:extLst>
      <p:ext uri="{BB962C8B-B14F-4D97-AF65-F5344CB8AC3E}">
        <p14:creationId xmlns:p14="http://schemas.microsoft.com/office/powerpoint/2010/main" val="201045105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00BC9F2-4480-09F1-150C-4EA1E8A18970}"/>
              </a:ext>
            </a:extLst>
          </p:cNvPr>
          <p:cNvSpPr/>
          <p:nvPr/>
        </p:nvSpPr>
        <p:spPr>
          <a:xfrm>
            <a:off x="454268" y="2159975"/>
            <a:ext cx="11283462" cy="1696914"/>
          </a:xfrm>
          <a:prstGeom prst="roundRect">
            <a:avLst>
              <a:gd name="adj" fmla="val 13323"/>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marL="457200" indent="-457200" algn="just">
              <a:buFont typeface="Arial" panose="020B0604020202020204" pitchFamily="34" charset="0"/>
              <a:buChar char="•"/>
            </a:pPr>
            <a:r>
              <a:rPr lang="uz-Cyrl-UZ" sz="2800" dirty="0">
                <a:latin typeface="Times New Roman" panose="02020603050405020304" pitchFamily="18" charset="0"/>
                <a:cs typeface="Times New Roman" panose="02020603050405020304" pitchFamily="18" charset="0"/>
              </a:rPr>
              <a:t>қийматлар диапазони - ички даромад ставкаси ҳисобланиши керак бўлган рақамли аргументли ячейка, ҳавола (камида битта пул оқими манфий қийматга эга бўлиши керак);</a:t>
            </a:r>
          </a:p>
        </p:txBody>
      </p:sp>
      <p:sp>
        <p:nvSpPr>
          <p:cNvPr id="3" name="Прямоугольник: скругленные углы 2">
            <a:extLst>
              <a:ext uri="{FF2B5EF4-FFF2-40B4-BE49-F238E27FC236}">
                <a16:creationId xmlns:a16="http://schemas.microsoft.com/office/drawing/2014/main" id="{00D08456-268F-884D-F8F6-B2C50FE685ED}"/>
              </a:ext>
            </a:extLst>
          </p:cNvPr>
          <p:cNvSpPr/>
          <p:nvPr/>
        </p:nvSpPr>
        <p:spPr>
          <a:xfrm>
            <a:off x="1951892" y="515815"/>
            <a:ext cx="8288215" cy="1491762"/>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Сиз ўрнатилган </a:t>
            </a:r>
            <a:r>
              <a:rPr lang="en-US" sz="2800" b="1" dirty="0">
                <a:latin typeface="Times New Roman" panose="02020603050405020304" pitchFamily="18" charset="0"/>
                <a:cs typeface="Times New Roman" panose="02020603050405020304" pitchFamily="18" charset="0"/>
              </a:rPr>
              <a:t>IRR </a:t>
            </a:r>
            <a:r>
              <a:rPr lang="uz-Cyrl-UZ" sz="2800" b="1" dirty="0">
                <a:latin typeface="Times New Roman" panose="02020603050405020304" pitchFamily="18" charset="0"/>
                <a:cs typeface="Times New Roman" panose="02020603050405020304" pitchFamily="18" charset="0"/>
              </a:rPr>
              <a:t>функциясидан фойдаланиб, </a:t>
            </a:r>
            <a:r>
              <a:rPr lang="en-US" sz="2800" b="1" dirty="0">
                <a:latin typeface="Times New Roman" panose="02020603050405020304" pitchFamily="18" charset="0"/>
                <a:cs typeface="Times New Roman" panose="02020603050405020304" pitchFamily="18" charset="0"/>
              </a:rPr>
              <a:t>IRR</a:t>
            </a:r>
            <a:r>
              <a:rPr lang="uz-Cyrl-UZ" sz="2800" b="1" dirty="0">
                <a:latin typeface="Times New Roman" panose="02020603050405020304" pitchFamily="18" charset="0"/>
                <a:cs typeface="Times New Roman" panose="02020603050405020304" pitchFamily="18" charset="0"/>
              </a:rPr>
              <a:t>ни тезда ҳисоблашингиз мумкин. </a:t>
            </a:r>
          </a:p>
          <a:p>
            <a:pPr algn="ctr"/>
            <a:r>
              <a:rPr lang="uz-Cyrl-UZ" sz="2800" b="1" dirty="0">
                <a:latin typeface="Times New Roman" panose="02020603050405020304" pitchFamily="18" charset="0"/>
                <a:cs typeface="Times New Roman" panose="02020603050405020304" pitchFamily="18" charset="0"/>
              </a:rPr>
              <a:t>Синтаксис:</a:t>
            </a:r>
          </a:p>
        </p:txBody>
      </p:sp>
      <p:sp>
        <p:nvSpPr>
          <p:cNvPr id="4" name="Прямоугольник: скругленные углы 3">
            <a:extLst>
              <a:ext uri="{FF2B5EF4-FFF2-40B4-BE49-F238E27FC236}">
                <a16:creationId xmlns:a16="http://schemas.microsoft.com/office/drawing/2014/main" id="{E6E8C2B7-8776-C5B0-CEF5-643CA8256985}"/>
              </a:ext>
            </a:extLst>
          </p:cNvPr>
          <p:cNvSpPr/>
          <p:nvPr/>
        </p:nvSpPr>
        <p:spPr>
          <a:xfrm>
            <a:off x="454268" y="4317022"/>
            <a:ext cx="8806963" cy="1696915"/>
          </a:xfrm>
          <a:prstGeom prst="roundRect">
            <a:avLst>
              <a:gd name="adj" fmla="val 13323"/>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marL="457200" indent="-457200" algn="just">
              <a:buFont typeface="Arial" panose="020B0604020202020204" pitchFamily="34" charset="0"/>
              <a:buChar char="•"/>
            </a:pPr>
            <a:r>
              <a:rPr lang="uz-Cyrl-UZ" sz="2800" dirty="0">
                <a:latin typeface="Times New Roman" panose="02020603050405020304" pitchFamily="18" charset="0"/>
                <a:cs typeface="Times New Roman" panose="02020603050405020304" pitchFamily="18" charset="0"/>
              </a:rPr>
              <a:t>тахмин - </a:t>
            </a:r>
            <a:r>
              <a:rPr lang="en-US" sz="2800" dirty="0">
                <a:latin typeface="Times New Roman" panose="02020603050405020304" pitchFamily="18" charset="0"/>
                <a:cs typeface="Times New Roman" panose="02020603050405020304" pitchFamily="18" charset="0"/>
              </a:rPr>
              <a:t>IRR </a:t>
            </a:r>
            <a:r>
              <a:rPr lang="uz-Cyrl-UZ" sz="2800" dirty="0">
                <a:latin typeface="Times New Roman" panose="02020603050405020304" pitchFamily="18" charset="0"/>
                <a:cs typeface="Times New Roman" panose="02020603050405020304" pitchFamily="18" charset="0"/>
              </a:rPr>
              <a:t>қийматига яқин бўлган қиймат (аргумент ихтиёрий; лекин агар функция хато қилса, аргумент кўрсатилиши керак).</a:t>
            </a:r>
          </a:p>
        </p:txBody>
      </p:sp>
    </p:spTree>
    <p:extLst>
      <p:ext uri="{BB962C8B-B14F-4D97-AF65-F5344CB8AC3E}">
        <p14:creationId xmlns:p14="http://schemas.microsoft.com/office/powerpoint/2010/main" val="256858798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772B31F-959F-B65F-15A8-3A90291CC74B}"/>
              </a:ext>
            </a:extLst>
          </p:cNvPr>
          <p:cNvSpPr txBox="1"/>
          <p:nvPr/>
        </p:nvSpPr>
        <p:spPr>
          <a:xfrm>
            <a:off x="545123" y="501640"/>
            <a:ext cx="11101754" cy="4154984"/>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ХУЛОСА</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Лойиҳани молиялаштиришда кредиторлар чекланган мурожаатларга эга. Бу шуни англатадики, дефолт бўлган тақдирда, кредиторлар лойиҳа бўйича активларга мурожаат қилиб, якунланишини таъминлайди ва лойиҳа бўйича ишлаш кафолатларидан фойдаланади.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Лойиҳани молиялаштириш регурс молиялаштиришга зиддир, бунда кредиторлар эгасининг активлари ёки пул оқимлари учун тўлиқ даъво оладилар. Демак, лойиҳани молиялаштириш яхши молиявий ва тегишли техник билимларни талаб қилади.</a:t>
            </a:r>
          </a:p>
        </p:txBody>
      </p:sp>
    </p:spTree>
    <p:extLst>
      <p:ext uri="{BB962C8B-B14F-4D97-AF65-F5344CB8AC3E}">
        <p14:creationId xmlns:p14="http://schemas.microsoft.com/office/powerpoint/2010/main" val="378585554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79231" y="142387"/>
            <a:ext cx="10515600" cy="467213"/>
          </a:xfrm>
        </p:spPr>
        <p:txBody>
          <a:bodyPr>
            <a:normAutofit fontScale="90000"/>
          </a:bodyPr>
          <a:lstStyle/>
          <a:p>
            <a:pPr algn="ctr"/>
            <a:r>
              <a:rPr lang="uz-Cyrl-UZ" sz="2800" b="1" dirty="0">
                <a:latin typeface="Times New Roman" panose="02020603050405020304" pitchFamily="18" charset="0"/>
                <a:cs typeface="Times New Roman" panose="02020603050405020304" pitchFamily="18" charset="0"/>
              </a:rPr>
              <a:t>ФОЙДАЛАНИЛГАН АДАБИЁТЛАР РЎЙХАТИ</a:t>
            </a:r>
            <a:endParaRPr lang="en-US" sz="2800" b="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04800" y="609600"/>
            <a:ext cx="11664462" cy="4801314"/>
          </a:xfrm>
          <a:prstGeom prst="rect">
            <a:avLst/>
          </a:prstGeom>
        </p:spPr>
        <p:txBody>
          <a:bodyPr wrap="square">
            <a:spAutoFit/>
          </a:bodyPr>
          <a:lstStyle/>
          <a:p>
            <a:pPr algn="just"/>
            <a:r>
              <a:rPr lang="uz-Cyrl-UZ" dirty="0">
                <a:latin typeface="Times New Roman" panose="02020603050405020304" pitchFamily="18" charset="0"/>
                <a:cs typeface="Times New Roman" panose="02020603050405020304" pitchFamily="18" charset="0"/>
              </a:rPr>
              <a:t>1. Суюнов Д.Х., Холбаев Б.А. Лойиҳа бошқаруви: услуб ва стандартлар. Ўқув қўлланма. 2021. – 208 б.</a:t>
            </a:r>
          </a:p>
          <a:p>
            <a:pPr algn="just"/>
            <a:r>
              <a:rPr lang="uz-Cyrl-UZ" dirty="0">
                <a:latin typeface="Times New Roman" panose="02020603050405020304"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Real Estate Project Finance. Different types of funding for a real estate development project. Written by CFI Team. Published January 28, 2020. Updated December 15, 2022. https://corporatefinanceinstitute.com/resources/commercial-real-estate/real-estate-project-finance/</a:t>
            </a:r>
          </a:p>
          <a:p>
            <a:pPr algn="just"/>
            <a:r>
              <a:rPr lang="uz-Cyrl-UZ" dirty="0">
                <a:latin typeface="Times New Roman" panose="02020603050405020304" pitchFamily="18" charset="0"/>
                <a:cs typeface="Times New Roman" panose="02020603050405020304" pitchFamily="18" charset="0"/>
              </a:rPr>
              <a:t>3. </a:t>
            </a:r>
            <a:r>
              <a:rPr lang="en-US" dirty="0">
                <a:latin typeface="Times New Roman" panose="02020603050405020304" pitchFamily="18" charset="0"/>
                <a:cs typeface="Times New Roman" panose="02020603050405020304" pitchFamily="18" charset="0"/>
              </a:rPr>
              <a:t>Adam Hayes. Project Finance: How It Works, Definition, and Types of Loans. Updated August 20, 2021. https://www.investopedia.com/terms/p/projectfinance.asp</a:t>
            </a:r>
          </a:p>
          <a:p>
            <a:pPr algn="just"/>
            <a:r>
              <a:rPr lang="uz-Cyrl-UZ" dirty="0">
                <a:latin typeface="Times New Roman" panose="02020603050405020304" pitchFamily="18" charset="0"/>
                <a:cs typeface="Times New Roman" panose="02020603050405020304" pitchFamily="18" charset="0"/>
              </a:rPr>
              <a:t>4. </a:t>
            </a:r>
            <a:r>
              <a:rPr lang="en-US" dirty="0">
                <a:latin typeface="Times New Roman" panose="02020603050405020304" pitchFamily="18" charset="0"/>
                <a:cs typeface="Times New Roman" panose="02020603050405020304" pitchFamily="18" charset="0"/>
              </a:rPr>
              <a:t>Project Finance: Definition, Structure, and Alternatives. 2023 Hexagon AB and or its subsidiaries and affiliates. All Rights Reserved. https://www.ecosys.net/knowledge/project-finance/</a:t>
            </a:r>
          </a:p>
          <a:p>
            <a:pPr algn="just"/>
            <a:r>
              <a:rPr lang="uz-Cyrl-UZ" dirty="0">
                <a:latin typeface="Times New Roman" panose="02020603050405020304" pitchFamily="18" charset="0"/>
                <a:cs typeface="Times New Roman" panose="02020603050405020304" pitchFamily="18" charset="0"/>
              </a:rPr>
              <a:t>5. </a:t>
            </a:r>
            <a:r>
              <a:rPr lang="en-US" dirty="0">
                <a:latin typeface="Times New Roman" panose="02020603050405020304" pitchFamily="18" charset="0"/>
                <a:cs typeface="Times New Roman" panose="02020603050405020304" pitchFamily="18" charset="0"/>
              </a:rPr>
              <a:t>Krishna </a:t>
            </a:r>
            <a:r>
              <a:rPr lang="en-US" dirty="0" err="1">
                <a:latin typeface="Times New Roman" panose="02020603050405020304" pitchFamily="18" charset="0"/>
                <a:cs typeface="Times New Roman" panose="02020603050405020304" pitchFamily="18" charset="0"/>
              </a:rPr>
              <a:t>Shenmare</a:t>
            </a:r>
            <a:r>
              <a:rPr lang="en-US" dirty="0">
                <a:latin typeface="Times New Roman" panose="02020603050405020304" pitchFamily="18" charset="0"/>
                <a:cs typeface="Times New Roman" panose="02020603050405020304" pitchFamily="18" charset="0"/>
              </a:rPr>
              <a:t>, Dheeraj Vaidya, CFA, FRM. Project Finance. https://www.wallstreetmojo.com/project-finance/</a:t>
            </a:r>
          </a:p>
          <a:p>
            <a:pPr algn="just"/>
            <a:endParaRPr lang="uz-Cyrl-UZ" dirty="0">
              <a:latin typeface="Times New Roman" panose="02020603050405020304" pitchFamily="18" charset="0"/>
              <a:cs typeface="Times New Roman" panose="02020603050405020304" pitchFamily="18" charset="0"/>
            </a:endParaRPr>
          </a:p>
          <a:p>
            <a:pPr algn="just"/>
            <a:r>
              <a:rPr lang="uz-Cyrl-UZ" dirty="0">
                <a:latin typeface="Times New Roman" panose="02020603050405020304" pitchFamily="18" charset="0"/>
                <a:cs typeface="Times New Roman" panose="02020603050405020304" pitchFamily="18" charset="0"/>
              </a:rPr>
              <a:t>6. Harvard Business Review Project Management Handbook: How to Launch, Lead, and Sponsor Successful Projects (HBR Handbooks) Paperback – October 19, 2021.</a:t>
            </a:r>
          </a:p>
          <a:p>
            <a:pPr algn="just"/>
            <a:r>
              <a:rPr lang="uz-Cyrl-UZ" dirty="0">
                <a:latin typeface="Times New Roman" panose="02020603050405020304" pitchFamily="18" charset="0"/>
                <a:cs typeface="Times New Roman" panose="02020603050405020304" pitchFamily="18" charset="0"/>
              </a:rPr>
              <a:t>7. </a:t>
            </a:r>
            <a:r>
              <a:rPr lang="ru-RU" dirty="0">
                <a:latin typeface="Times New Roman" panose="02020603050405020304" pitchFamily="18" charset="0"/>
                <a:cs typeface="Times New Roman" panose="02020603050405020304" pitchFamily="18" charset="0"/>
              </a:rPr>
              <a:t>Разу М.Л. Управление проектом. Основы проектного управления: учебник.- М.:КНОРУС, 2006. - 768 с.</a:t>
            </a:r>
          </a:p>
          <a:p>
            <a:pPr algn="just"/>
            <a:r>
              <a:rPr lang="ru-RU" dirty="0">
                <a:latin typeface="Times New Roman" panose="02020603050405020304" pitchFamily="18" charset="0"/>
                <a:cs typeface="Times New Roman" panose="02020603050405020304" pitchFamily="18" charset="0"/>
              </a:rPr>
              <a:t>8. </a:t>
            </a:r>
            <a:r>
              <a:rPr lang="ru-RU" dirty="0" err="1">
                <a:latin typeface="Times New Roman" panose="02020603050405020304" pitchFamily="18" charset="0"/>
                <a:cs typeface="Times New Roman" panose="02020603050405020304" pitchFamily="18" charset="0"/>
              </a:rPr>
              <a:t>Просницкий</a:t>
            </a:r>
            <a:r>
              <a:rPr lang="ru-RU" dirty="0">
                <a:latin typeface="Times New Roman" panose="02020603050405020304" pitchFamily="18" charset="0"/>
                <a:cs typeface="Times New Roman" panose="02020603050405020304" pitchFamily="18" charset="0"/>
              </a:rPr>
              <a:t> А. Самоучитель “Управление проектами в </a:t>
            </a:r>
            <a:r>
              <a:rPr lang="ru-RU" dirty="0" err="1">
                <a:latin typeface="Times New Roman" panose="02020603050405020304" pitchFamily="18" charset="0"/>
                <a:cs typeface="Times New Roman" panose="02020603050405020304" pitchFamily="18" charset="0"/>
              </a:rPr>
              <a:t>Microsoft</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Project</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Server</a:t>
            </a:r>
            <a:r>
              <a:rPr lang="ru-RU" dirty="0">
                <a:latin typeface="Times New Roman" panose="02020603050405020304" pitchFamily="18" charset="0"/>
                <a:cs typeface="Times New Roman" panose="02020603050405020304" pitchFamily="18" charset="0"/>
              </a:rPr>
              <a:t> 2010”. Киев, Казань, Красноярск, Рига, Санкт-Петербург, Львов, Черновцы, Ивано-Франковск, 2011. 249 с.</a:t>
            </a:r>
          </a:p>
          <a:p>
            <a:pPr algn="just"/>
            <a:r>
              <a:rPr lang="ru-RU" dirty="0">
                <a:latin typeface="Times New Roman" panose="02020603050405020304" pitchFamily="18" charset="0"/>
                <a:cs typeface="Times New Roman" panose="02020603050405020304" pitchFamily="18" charset="0"/>
              </a:rPr>
              <a:t>9. </a:t>
            </a:r>
            <a:r>
              <a:rPr lang="en-US" dirty="0">
                <a:latin typeface="Times New Roman" panose="02020603050405020304" pitchFamily="18" charset="0"/>
                <a:cs typeface="Times New Roman" panose="02020603050405020304" pitchFamily="18" charset="0"/>
              </a:rPr>
              <a:t>https://mymanagementguide.com/basics/project-methodology-definition/</a:t>
            </a:r>
          </a:p>
          <a:p>
            <a:pPr algn="just"/>
            <a:r>
              <a:rPr lang="uz-Cyrl-UZ" dirty="0">
                <a:latin typeface="Times New Roman" panose="02020603050405020304" pitchFamily="18" charset="0"/>
                <a:cs typeface="Times New Roman" panose="02020603050405020304" pitchFamily="18" charset="0"/>
              </a:rPr>
              <a:t>10. </a:t>
            </a:r>
            <a:r>
              <a:rPr lang="en-US" dirty="0">
                <a:latin typeface="Times New Roman" panose="02020603050405020304" pitchFamily="18" charset="0"/>
                <a:cs typeface="Times New Roman" panose="02020603050405020304" pitchFamily="18" charset="0"/>
              </a:rPr>
              <a:t>https://www.knowledgehut.com/blog/project-management/project-management-teams</a:t>
            </a:r>
          </a:p>
        </p:txBody>
      </p:sp>
    </p:spTree>
    <p:extLst>
      <p:ext uri="{BB962C8B-B14F-4D97-AF65-F5344CB8AC3E}">
        <p14:creationId xmlns:p14="http://schemas.microsoft.com/office/powerpoint/2010/main" val="206167183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13501"/>
            <a:ext cx="12192000" cy="830997"/>
          </a:xfrm>
          <a:prstGeom prst="rect">
            <a:avLst/>
          </a:prstGeom>
          <a:noFill/>
        </p:spPr>
        <p:txBody>
          <a:bodyPr wrap="square" rtlCol="0">
            <a:spAutoFit/>
          </a:bodyPr>
          <a:lstStyle/>
          <a:p>
            <a:pPr algn="ctr"/>
            <a:r>
              <a:rPr lang="ru-RU" sz="4800" b="1" dirty="0">
                <a:solidFill>
                  <a:srgbClr val="FF0000"/>
                </a:solidFill>
                <a:latin typeface="Times New Roman" panose="02020603050405020304" pitchFamily="18" charset="0"/>
                <a:cs typeface="Times New Roman" panose="02020603050405020304" pitchFamily="18" charset="0"/>
              </a:rPr>
              <a:t>ЭЪТИБОРИНГИЗ УЧУН РАХМАТ</a:t>
            </a:r>
            <a:endParaRPr lang="en-US" sz="4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0164151"/>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6013</TotalTime>
  <Words>6220</Words>
  <Application>Microsoft Office PowerPoint</Application>
  <PresentationFormat>Широкоэкранный</PresentationFormat>
  <Paragraphs>575</Paragraphs>
  <Slides>85</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85</vt:i4>
      </vt:variant>
    </vt:vector>
  </HeadingPairs>
  <TitlesOfParts>
    <vt:vector size="91" baseType="lpstr">
      <vt:lpstr>Arial</vt:lpstr>
      <vt:lpstr>Calibri</vt:lpstr>
      <vt:lpstr>Calibri Light</vt:lpstr>
      <vt:lpstr>Cambria Math</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ФОЙДАЛАНИЛГАН АДАБИЁТЛАР РЎЙХАТИ</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Baxodir Alimov</dc:creator>
  <cp:lastModifiedBy>Baxodir Alimov</cp:lastModifiedBy>
  <cp:revision>379</cp:revision>
  <cp:lastPrinted>2022-10-03T10:01:23Z</cp:lastPrinted>
  <dcterms:created xsi:type="dcterms:W3CDTF">2022-09-13T04:39:11Z</dcterms:created>
  <dcterms:modified xsi:type="dcterms:W3CDTF">2023-10-24T05:59:01Z</dcterms:modified>
</cp:coreProperties>
</file>