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82"/>
  </p:notesMasterIdLst>
  <p:sldIdLst>
    <p:sldId id="256" r:id="rId2"/>
    <p:sldId id="257" r:id="rId3"/>
    <p:sldId id="396" r:id="rId4"/>
    <p:sldId id="425" r:id="rId5"/>
    <p:sldId id="426" r:id="rId6"/>
    <p:sldId id="427" r:id="rId7"/>
    <p:sldId id="348" r:id="rId8"/>
    <p:sldId id="428" r:id="rId9"/>
    <p:sldId id="259" r:id="rId10"/>
    <p:sldId id="260" r:id="rId11"/>
    <p:sldId id="342" r:id="rId12"/>
    <p:sldId id="429" r:id="rId13"/>
    <p:sldId id="430" r:id="rId14"/>
    <p:sldId id="431" r:id="rId15"/>
    <p:sldId id="351" r:id="rId16"/>
    <p:sldId id="353" r:id="rId17"/>
    <p:sldId id="362" r:id="rId18"/>
    <p:sldId id="363" r:id="rId19"/>
    <p:sldId id="432" r:id="rId20"/>
    <p:sldId id="433" r:id="rId21"/>
    <p:sldId id="403" r:id="rId22"/>
    <p:sldId id="404" r:id="rId23"/>
    <p:sldId id="369" r:id="rId24"/>
    <p:sldId id="434" r:id="rId25"/>
    <p:sldId id="370" r:id="rId26"/>
    <p:sldId id="435" r:id="rId27"/>
    <p:sldId id="405" r:id="rId28"/>
    <p:sldId id="373" r:id="rId29"/>
    <p:sldId id="436" r:id="rId30"/>
    <p:sldId id="437" r:id="rId31"/>
    <p:sldId id="406" r:id="rId32"/>
    <p:sldId id="377" r:id="rId33"/>
    <p:sldId id="407" r:id="rId34"/>
    <p:sldId id="408" r:id="rId35"/>
    <p:sldId id="376" r:id="rId36"/>
    <p:sldId id="372" r:id="rId37"/>
    <p:sldId id="378" r:id="rId38"/>
    <p:sldId id="379" r:id="rId39"/>
    <p:sldId id="380" r:id="rId40"/>
    <p:sldId id="381" r:id="rId41"/>
    <p:sldId id="382" r:id="rId42"/>
    <p:sldId id="438" r:id="rId43"/>
    <p:sldId id="439" r:id="rId44"/>
    <p:sldId id="440" r:id="rId45"/>
    <p:sldId id="386" r:id="rId46"/>
    <p:sldId id="387" r:id="rId47"/>
    <p:sldId id="411" r:id="rId48"/>
    <p:sldId id="388" r:id="rId49"/>
    <p:sldId id="409" r:id="rId50"/>
    <p:sldId id="410" r:id="rId51"/>
    <p:sldId id="412" r:id="rId52"/>
    <p:sldId id="413" r:id="rId53"/>
    <p:sldId id="441" r:id="rId54"/>
    <p:sldId id="442" r:id="rId55"/>
    <p:sldId id="443" r:id="rId56"/>
    <p:sldId id="444" r:id="rId57"/>
    <p:sldId id="445" r:id="rId58"/>
    <p:sldId id="446" r:id="rId59"/>
    <p:sldId id="393" r:id="rId60"/>
    <p:sldId id="394" r:id="rId61"/>
    <p:sldId id="354" r:id="rId62"/>
    <p:sldId id="356" r:id="rId63"/>
    <p:sldId id="402" r:id="rId64"/>
    <p:sldId id="416" r:id="rId65"/>
    <p:sldId id="417" r:id="rId66"/>
    <p:sldId id="418" r:id="rId67"/>
    <p:sldId id="419" r:id="rId68"/>
    <p:sldId id="397" r:id="rId69"/>
    <p:sldId id="398" r:id="rId70"/>
    <p:sldId id="399" r:id="rId71"/>
    <p:sldId id="400" r:id="rId72"/>
    <p:sldId id="401" r:id="rId73"/>
    <p:sldId id="420" r:id="rId74"/>
    <p:sldId id="421" r:id="rId75"/>
    <p:sldId id="422" r:id="rId76"/>
    <p:sldId id="423" r:id="rId77"/>
    <p:sldId id="424" r:id="rId78"/>
    <p:sldId id="361" r:id="rId79"/>
    <p:sldId id="346" r:id="rId80"/>
    <p:sldId id="296" r:id="rId8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2" d="100"/>
          <a:sy n="82" d="100"/>
        </p:scale>
        <p:origin x="786" y="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viewProps" Target="viewProp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notesMaster" Target="notesMasters/notesMaster1.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43ACE60-5F38-428A-A661-13B2A723AE41}" type="doc">
      <dgm:prSet loTypeId="urn:microsoft.com/office/officeart/2005/8/layout/process1" loCatId="process" qsTypeId="urn:microsoft.com/office/officeart/2005/8/quickstyle/simple1" qsCatId="simple" csTypeId="urn:microsoft.com/office/officeart/2005/8/colors/accent1_2" csCatId="accent1" phldr="1"/>
      <dgm:spPr/>
    </dgm:pt>
    <dgm:pt modelId="{E7684330-9024-496C-9385-28953732AD39}">
      <dgm:prSet phldrT="[Текст]"/>
      <dgm:spPr/>
      <dgm:t>
        <a:bodyPr/>
        <a:lstStyle/>
        <a:p>
          <a:r>
            <a:rPr lang="uz-Cyrl-UZ" noProof="0" dirty="0">
              <a:latin typeface="Times New Roman" panose="02020603050405020304" pitchFamily="18" charset="0"/>
              <a:cs typeface="Times New Roman" panose="02020603050405020304" pitchFamily="18" charset="0"/>
            </a:rPr>
            <a:t>Лойиҳа бошқаруви асоси</a:t>
          </a:r>
        </a:p>
      </dgm:t>
    </dgm:pt>
    <dgm:pt modelId="{1B3E5072-E9B3-4F08-8A5A-C80FB5BEFDF7}" type="parTrans" cxnId="{62856439-5E67-4DD3-9E9D-66EF5A4AD2C6}">
      <dgm:prSet/>
      <dgm:spPr/>
      <dgm:t>
        <a:bodyPr/>
        <a:lstStyle/>
        <a:p>
          <a:endParaRPr lang="ru-RU">
            <a:latin typeface="Times New Roman" panose="02020603050405020304" pitchFamily="18" charset="0"/>
            <a:cs typeface="Times New Roman" panose="02020603050405020304" pitchFamily="18" charset="0"/>
          </a:endParaRPr>
        </a:p>
      </dgm:t>
    </dgm:pt>
    <dgm:pt modelId="{3814580F-3F9C-48F6-94FB-E7404F0143A8}" type="sibTrans" cxnId="{62856439-5E67-4DD3-9E9D-66EF5A4AD2C6}">
      <dgm:prSet/>
      <dgm:spPr/>
      <dgm:t>
        <a:bodyPr/>
        <a:lstStyle/>
        <a:p>
          <a:endParaRPr lang="ru-RU">
            <a:latin typeface="Times New Roman" panose="02020603050405020304" pitchFamily="18" charset="0"/>
            <a:cs typeface="Times New Roman" panose="02020603050405020304" pitchFamily="18" charset="0"/>
          </a:endParaRPr>
        </a:p>
      </dgm:t>
    </dgm:pt>
    <dgm:pt modelId="{7B4FAB15-1485-4A57-B27C-D4A7EB3D9996}">
      <dgm:prSet phldrT="[Текст]"/>
      <dgm:spPr/>
      <dgm:t>
        <a:bodyPr/>
        <a:lstStyle/>
        <a:p>
          <a:r>
            <a:rPr lang="ru-RU" dirty="0">
              <a:latin typeface="Times New Roman" panose="02020603050405020304" pitchFamily="18" charset="0"/>
              <a:cs typeface="Times New Roman" panose="02020603050405020304" pitchFamily="18" charset="0"/>
            </a:rPr>
            <a:t>Методология</a:t>
          </a:r>
        </a:p>
      </dgm:t>
    </dgm:pt>
    <dgm:pt modelId="{752E6A2F-AF3F-42D9-8168-09055B4EC140}" type="parTrans" cxnId="{566206D3-DB08-48A5-9BC5-DBC0E1F20038}">
      <dgm:prSet/>
      <dgm:spPr/>
      <dgm:t>
        <a:bodyPr/>
        <a:lstStyle/>
        <a:p>
          <a:endParaRPr lang="ru-RU">
            <a:latin typeface="Times New Roman" panose="02020603050405020304" pitchFamily="18" charset="0"/>
            <a:cs typeface="Times New Roman" panose="02020603050405020304" pitchFamily="18" charset="0"/>
          </a:endParaRPr>
        </a:p>
      </dgm:t>
    </dgm:pt>
    <dgm:pt modelId="{1DDE3564-2FB0-4387-9B2B-6ED783DED3D8}" type="sibTrans" cxnId="{566206D3-DB08-48A5-9BC5-DBC0E1F20038}">
      <dgm:prSet/>
      <dgm:spPr/>
      <dgm:t>
        <a:bodyPr/>
        <a:lstStyle/>
        <a:p>
          <a:endParaRPr lang="ru-RU">
            <a:latin typeface="Times New Roman" panose="02020603050405020304" pitchFamily="18" charset="0"/>
            <a:cs typeface="Times New Roman" panose="02020603050405020304" pitchFamily="18" charset="0"/>
          </a:endParaRPr>
        </a:p>
      </dgm:t>
    </dgm:pt>
    <dgm:pt modelId="{C142FEFC-795E-4F71-BB28-91A6A04EBDFC}">
      <dgm:prSet phldrT="[Текст]"/>
      <dgm:spPr/>
      <dgm:t>
        <a:bodyPr/>
        <a:lstStyle/>
        <a:p>
          <a:r>
            <a:rPr lang="uz-Cyrl-UZ" noProof="0" dirty="0">
              <a:latin typeface="Times New Roman" panose="02020603050405020304" pitchFamily="18" charset="0"/>
              <a:cs typeface="Times New Roman" panose="02020603050405020304" pitchFamily="18" charset="0"/>
            </a:rPr>
            <a:t>Ҳаётий цикл босқичлари</a:t>
          </a:r>
        </a:p>
      </dgm:t>
    </dgm:pt>
    <dgm:pt modelId="{07E8C7A7-0349-4F52-82ED-E30650FF5773}" type="parTrans" cxnId="{D574D5DC-35E7-4410-A96D-CEE4CFCC5D51}">
      <dgm:prSet/>
      <dgm:spPr/>
      <dgm:t>
        <a:bodyPr/>
        <a:lstStyle/>
        <a:p>
          <a:endParaRPr lang="ru-RU">
            <a:latin typeface="Times New Roman" panose="02020603050405020304" pitchFamily="18" charset="0"/>
            <a:cs typeface="Times New Roman" panose="02020603050405020304" pitchFamily="18" charset="0"/>
          </a:endParaRPr>
        </a:p>
      </dgm:t>
    </dgm:pt>
    <dgm:pt modelId="{ADF8F08D-4DAD-42B5-99D4-D1002650E1CD}" type="sibTrans" cxnId="{D574D5DC-35E7-4410-A96D-CEE4CFCC5D51}">
      <dgm:prSet/>
      <dgm:spPr/>
      <dgm:t>
        <a:bodyPr/>
        <a:lstStyle/>
        <a:p>
          <a:endParaRPr lang="ru-RU">
            <a:latin typeface="Times New Roman" panose="02020603050405020304" pitchFamily="18" charset="0"/>
            <a:cs typeface="Times New Roman" panose="02020603050405020304" pitchFamily="18" charset="0"/>
          </a:endParaRPr>
        </a:p>
      </dgm:t>
    </dgm:pt>
    <dgm:pt modelId="{2F482A93-FD4A-449F-BDDA-5251FDE28F61}">
      <dgm:prSet/>
      <dgm:spPr/>
      <dgm:t>
        <a:bodyPr/>
        <a:lstStyle/>
        <a:p>
          <a:r>
            <a:rPr lang="uz-Cyrl-UZ" noProof="0" dirty="0">
              <a:latin typeface="Times New Roman" panose="02020603050405020304" pitchFamily="18" charset="0"/>
              <a:cs typeface="Times New Roman" panose="02020603050405020304" pitchFamily="18" charset="0"/>
            </a:rPr>
            <a:t>Жараён ва жараёнлар гуруҳлари</a:t>
          </a:r>
        </a:p>
      </dgm:t>
    </dgm:pt>
    <dgm:pt modelId="{190C2F11-CE63-4DE3-B6B1-4D3BF9381A04}" type="parTrans" cxnId="{8826EBAE-6EF3-4A90-BA55-81551D8C54F8}">
      <dgm:prSet/>
      <dgm:spPr/>
      <dgm:t>
        <a:bodyPr/>
        <a:lstStyle/>
        <a:p>
          <a:endParaRPr lang="ru-RU">
            <a:latin typeface="Times New Roman" panose="02020603050405020304" pitchFamily="18" charset="0"/>
            <a:cs typeface="Times New Roman" panose="02020603050405020304" pitchFamily="18" charset="0"/>
          </a:endParaRPr>
        </a:p>
      </dgm:t>
    </dgm:pt>
    <dgm:pt modelId="{1897F768-59BE-4983-8ADA-6B81F76744F7}" type="sibTrans" cxnId="{8826EBAE-6EF3-4A90-BA55-81551D8C54F8}">
      <dgm:prSet/>
      <dgm:spPr/>
      <dgm:t>
        <a:bodyPr/>
        <a:lstStyle/>
        <a:p>
          <a:endParaRPr lang="ru-RU">
            <a:latin typeface="Times New Roman" panose="02020603050405020304" pitchFamily="18" charset="0"/>
            <a:cs typeface="Times New Roman" panose="02020603050405020304" pitchFamily="18" charset="0"/>
          </a:endParaRPr>
        </a:p>
      </dgm:t>
    </dgm:pt>
    <dgm:pt modelId="{03ABADE1-D946-41F0-AC6B-40CC86D6E64D}">
      <dgm:prSet/>
      <dgm:spPr/>
      <dgm:t>
        <a:bodyPr/>
        <a:lstStyle/>
        <a:p>
          <a:r>
            <a:rPr lang="uz-Cyrl-UZ" noProof="0" dirty="0">
              <a:latin typeface="Times New Roman" panose="02020603050405020304" pitchFamily="18" charset="0"/>
              <a:cs typeface="Times New Roman" panose="02020603050405020304" pitchFamily="18" charset="0"/>
            </a:rPr>
            <a:t>Вазифалар ва ҳаракатлар</a:t>
          </a:r>
        </a:p>
      </dgm:t>
    </dgm:pt>
    <dgm:pt modelId="{F2F458B0-56A6-4215-9BDB-EF025F6368E4}" type="parTrans" cxnId="{0DB9B35B-496E-4832-9768-966BA3D5B646}">
      <dgm:prSet/>
      <dgm:spPr/>
      <dgm:t>
        <a:bodyPr/>
        <a:lstStyle/>
        <a:p>
          <a:endParaRPr lang="ru-RU">
            <a:latin typeface="Times New Roman" panose="02020603050405020304" pitchFamily="18" charset="0"/>
            <a:cs typeface="Times New Roman" panose="02020603050405020304" pitchFamily="18" charset="0"/>
          </a:endParaRPr>
        </a:p>
      </dgm:t>
    </dgm:pt>
    <dgm:pt modelId="{E89745B5-88BB-43FC-9313-F9F65EE1824A}" type="sibTrans" cxnId="{0DB9B35B-496E-4832-9768-966BA3D5B646}">
      <dgm:prSet/>
      <dgm:spPr/>
      <dgm:t>
        <a:bodyPr/>
        <a:lstStyle/>
        <a:p>
          <a:endParaRPr lang="ru-RU">
            <a:latin typeface="Times New Roman" panose="02020603050405020304" pitchFamily="18" charset="0"/>
            <a:cs typeface="Times New Roman" panose="02020603050405020304" pitchFamily="18" charset="0"/>
          </a:endParaRPr>
        </a:p>
      </dgm:t>
    </dgm:pt>
    <dgm:pt modelId="{0DC59F84-8932-4DEA-AAAC-770EAEB2C52F}" type="pres">
      <dgm:prSet presAssocID="{C43ACE60-5F38-428A-A661-13B2A723AE41}" presName="Name0" presStyleCnt="0">
        <dgm:presLayoutVars>
          <dgm:dir/>
          <dgm:resizeHandles val="exact"/>
        </dgm:presLayoutVars>
      </dgm:prSet>
      <dgm:spPr/>
    </dgm:pt>
    <dgm:pt modelId="{C60E2BD0-8ED6-4DC3-B7CC-EC7D719F1663}" type="pres">
      <dgm:prSet presAssocID="{E7684330-9024-496C-9385-28953732AD39}" presName="node" presStyleLbl="node1" presStyleIdx="0" presStyleCnt="5">
        <dgm:presLayoutVars>
          <dgm:bulletEnabled val="1"/>
        </dgm:presLayoutVars>
      </dgm:prSet>
      <dgm:spPr/>
    </dgm:pt>
    <dgm:pt modelId="{E1D9BB75-A438-4B5B-A7BD-2AE4ED5207FE}" type="pres">
      <dgm:prSet presAssocID="{3814580F-3F9C-48F6-94FB-E7404F0143A8}" presName="sibTrans" presStyleLbl="sibTrans2D1" presStyleIdx="0" presStyleCnt="4"/>
      <dgm:spPr/>
    </dgm:pt>
    <dgm:pt modelId="{294C987D-891A-401B-B392-9E23F7B35959}" type="pres">
      <dgm:prSet presAssocID="{3814580F-3F9C-48F6-94FB-E7404F0143A8}" presName="connectorText" presStyleLbl="sibTrans2D1" presStyleIdx="0" presStyleCnt="4"/>
      <dgm:spPr/>
    </dgm:pt>
    <dgm:pt modelId="{39538C4C-C5EC-4919-8825-EC518378D05F}" type="pres">
      <dgm:prSet presAssocID="{7B4FAB15-1485-4A57-B27C-D4A7EB3D9996}" presName="node" presStyleLbl="node1" presStyleIdx="1" presStyleCnt="5">
        <dgm:presLayoutVars>
          <dgm:bulletEnabled val="1"/>
        </dgm:presLayoutVars>
      </dgm:prSet>
      <dgm:spPr/>
    </dgm:pt>
    <dgm:pt modelId="{612A9B72-3F41-4521-A485-CDB1D4C46EBC}" type="pres">
      <dgm:prSet presAssocID="{1DDE3564-2FB0-4387-9B2B-6ED783DED3D8}" presName="sibTrans" presStyleLbl="sibTrans2D1" presStyleIdx="1" presStyleCnt="4"/>
      <dgm:spPr/>
    </dgm:pt>
    <dgm:pt modelId="{0E4FD686-1361-4878-840B-CF0C03C54AD4}" type="pres">
      <dgm:prSet presAssocID="{1DDE3564-2FB0-4387-9B2B-6ED783DED3D8}" presName="connectorText" presStyleLbl="sibTrans2D1" presStyleIdx="1" presStyleCnt="4"/>
      <dgm:spPr/>
    </dgm:pt>
    <dgm:pt modelId="{BA553997-7DDA-4BAB-8514-87FAA9C69E1C}" type="pres">
      <dgm:prSet presAssocID="{C142FEFC-795E-4F71-BB28-91A6A04EBDFC}" presName="node" presStyleLbl="node1" presStyleIdx="2" presStyleCnt="5">
        <dgm:presLayoutVars>
          <dgm:bulletEnabled val="1"/>
        </dgm:presLayoutVars>
      </dgm:prSet>
      <dgm:spPr/>
    </dgm:pt>
    <dgm:pt modelId="{F05C357C-B18B-42F8-ACA1-627003513BE3}" type="pres">
      <dgm:prSet presAssocID="{ADF8F08D-4DAD-42B5-99D4-D1002650E1CD}" presName="sibTrans" presStyleLbl="sibTrans2D1" presStyleIdx="2" presStyleCnt="4"/>
      <dgm:spPr/>
    </dgm:pt>
    <dgm:pt modelId="{7AB490F1-B4DF-4D15-BF2C-0F2B1F8C97F4}" type="pres">
      <dgm:prSet presAssocID="{ADF8F08D-4DAD-42B5-99D4-D1002650E1CD}" presName="connectorText" presStyleLbl="sibTrans2D1" presStyleIdx="2" presStyleCnt="4"/>
      <dgm:spPr/>
    </dgm:pt>
    <dgm:pt modelId="{76117FF5-A1C8-4196-9A0D-191939B391D8}" type="pres">
      <dgm:prSet presAssocID="{2F482A93-FD4A-449F-BDDA-5251FDE28F61}" presName="node" presStyleLbl="node1" presStyleIdx="3" presStyleCnt="5">
        <dgm:presLayoutVars>
          <dgm:bulletEnabled val="1"/>
        </dgm:presLayoutVars>
      </dgm:prSet>
      <dgm:spPr/>
    </dgm:pt>
    <dgm:pt modelId="{08D76D6E-7A54-46C6-B31C-DC61FC81A7B5}" type="pres">
      <dgm:prSet presAssocID="{1897F768-59BE-4983-8ADA-6B81F76744F7}" presName="sibTrans" presStyleLbl="sibTrans2D1" presStyleIdx="3" presStyleCnt="4"/>
      <dgm:spPr/>
    </dgm:pt>
    <dgm:pt modelId="{B5DCEC3D-0088-44A5-9B99-6E5BBAFFAF34}" type="pres">
      <dgm:prSet presAssocID="{1897F768-59BE-4983-8ADA-6B81F76744F7}" presName="connectorText" presStyleLbl="sibTrans2D1" presStyleIdx="3" presStyleCnt="4"/>
      <dgm:spPr/>
    </dgm:pt>
    <dgm:pt modelId="{A2972293-B749-4938-A79B-B3D4B9F952BD}" type="pres">
      <dgm:prSet presAssocID="{03ABADE1-D946-41F0-AC6B-40CC86D6E64D}" presName="node" presStyleLbl="node1" presStyleIdx="4" presStyleCnt="5">
        <dgm:presLayoutVars>
          <dgm:bulletEnabled val="1"/>
        </dgm:presLayoutVars>
      </dgm:prSet>
      <dgm:spPr/>
    </dgm:pt>
  </dgm:ptLst>
  <dgm:cxnLst>
    <dgm:cxn modelId="{B4054703-D77F-463C-9211-1B7496DA1B76}" type="presOf" srcId="{1897F768-59BE-4983-8ADA-6B81F76744F7}" destId="{B5DCEC3D-0088-44A5-9B99-6E5BBAFFAF34}" srcOrd="1" destOrd="0" presId="urn:microsoft.com/office/officeart/2005/8/layout/process1"/>
    <dgm:cxn modelId="{6225C717-C6EB-42CA-9D8F-CF7B469916C5}" type="presOf" srcId="{2F482A93-FD4A-449F-BDDA-5251FDE28F61}" destId="{76117FF5-A1C8-4196-9A0D-191939B391D8}" srcOrd="0" destOrd="0" presId="urn:microsoft.com/office/officeart/2005/8/layout/process1"/>
    <dgm:cxn modelId="{C53AA030-E1AC-4F24-8FBD-660F077ED66B}" type="presOf" srcId="{ADF8F08D-4DAD-42B5-99D4-D1002650E1CD}" destId="{F05C357C-B18B-42F8-ACA1-627003513BE3}" srcOrd="0" destOrd="0" presId="urn:microsoft.com/office/officeart/2005/8/layout/process1"/>
    <dgm:cxn modelId="{62856439-5E67-4DD3-9E9D-66EF5A4AD2C6}" srcId="{C43ACE60-5F38-428A-A661-13B2A723AE41}" destId="{E7684330-9024-496C-9385-28953732AD39}" srcOrd="0" destOrd="0" parTransId="{1B3E5072-E9B3-4F08-8A5A-C80FB5BEFDF7}" sibTransId="{3814580F-3F9C-48F6-94FB-E7404F0143A8}"/>
    <dgm:cxn modelId="{0DB9B35B-496E-4832-9768-966BA3D5B646}" srcId="{C43ACE60-5F38-428A-A661-13B2A723AE41}" destId="{03ABADE1-D946-41F0-AC6B-40CC86D6E64D}" srcOrd="4" destOrd="0" parTransId="{F2F458B0-56A6-4215-9BDB-EF025F6368E4}" sibTransId="{E89745B5-88BB-43FC-9313-F9F65EE1824A}"/>
    <dgm:cxn modelId="{F577F84C-324A-430A-8AD9-699A195C8E1C}" type="presOf" srcId="{C142FEFC-795E-4F71-BB28-91A6A04EBDFC}" destId="{BA553997-7DDA-4BAB-8514-87FAA9C69E1C}" srcOrd="0" destOrd="0" presId="urn:microsoft.com/office/officeart/2005/8/layout/process1"/>
    <dgm:cxn modelId="{BDB42A9F-2029-45B1-B750-827FF812F981}" type="presOf" srcId="{03ABADE1-D946-41F0-AC6B-40CC86D6E64D}" destId="{A2972293-B749-4938-A79B-B3D4B9F952BD}" srcOrd="0" destOrd="0" presId="urn:microsoft.com/office/officeart/2005/8/layout/process1"/>
    <dgm:cxn modelId="{E05EDAA9-30A7-4624-AAF3-E83CBB2422A3}" type="presOf" srcId="{1DDE3564-2FB0-4387-9B2B-6ED783DED3D8}" destId="{0E4FD686-1361-4878-840B-CF0C03C54AD4}" srcOrd="1" destOrd="0" presId="urn:microsoft.com/office/officeart/2005/8/layout/process1"/>
    <dgm:cxn modelId="{8826EBAE-6EF3-4A90-BA55-81551D8C54F8}" srcId="{C43ACE60-5F38-428A-A661-13B2A723AE41}" destId="{2F482A93-FD4A-449F-BDDA-5251FDE28F61}" srcOrd="3" destOrd="0" parTransId="{190C2F11-CE63-4DE3-B6B1-4D3BF9381A04}" sibTransId="{1897F768-59BE-4983-8ADA-6B81F76744F7}"/>
    <dgm:cxn modelId="{BA9E49BE-F410-459B-AB3F-ACDC3369C687}" type="presOf" srcId="{ADF8F08D-4DAD-42B5-99D4-D1002650E1CD}" destId="{7AB490F1-B4DF-4D15-BF2C-0F2B1F8C97F4}" srcOrd="1" destOrd="0" presId="urn:microsoft.com/office/officeart/2005/8/layout/process1"/>
    <dgm:cxn modelId="{F4688BC4-60AC-4307-958A-BB83977E7174}" type="presOf" srcId="{C43ACE60-5F38-428A-A661-13B2A723AE41}" destId="{0DC59F84-8932-4DEA-AAAC-770EAEB2C52F}" srcOrd="0" destOrd="0" presId="urn:microsoft.com/office/officeart/2005/8/layout/process1"/>
    <dgm:cxn modelId="{182AAFC9-C647-4BD7-B599-DFB35A23FC0D}" type="presOf" srcId="{3814580F-3F9C-48F6-94FB-E7404F0143A8}" destId="{294C987D-891A-401B-B392-9E23F7B35959}" srcOrd="1" destOrd="0" presId="urn:microsoft.com/office/officeart/2005/8/layout/process1"/>
    <dgm:cxn modelId="{566206D3-DB08-48A5-9BC5-DBC0E1F20038}" srcId="{C43ACE60-5F38-428A-A661-13B2A723AE41}" destId="{7B4FAB15-1485-4A57-B27C-D4A7EB3D9996}" srcOrd="1" destOrd="0" parTransId="{752E6A2F-AF3F-42D9-8168-09055B4EC140}" sibTransId="{1DDE3564-2FB0-4387-9B2B-6ED783DED3D8}"/>
    <dgm:cxn modelId="{D574D5DC-35E7-4410-A96D-CEE4CFCC5D51}" srcId="{C43ACE60-5F38-428A-A661-13B2A723AE41}" destId="{C142FEFC-795E-4F71-BB28-91A6A04EBDFC}" srcOrd="2" destOrd="0" parTransId="{07E8C7A7-0349-4F52-82ED-E30650FF5773}" sibTransId="{ADF8F08D-4DAD-42B5-99D4-D1002650E1CD}"/>
    <dgm:cxn modelId="{B6E7B7DD-E522-4C47-B685-6A0A1FD4F7D5}" type="presOf" srcId="{1897F768-59BE-4983-8ADA-6B81F76744F7}" destId="{08D76D6E-7A54-46C6-B31C-DC61FC81A7B5}" srcOrd="0" destOrd="0" presId="urn:microsoft.com/office/officeart/2005/8/layout/process1"/>
    <dgm:cxn modelId="{F12023DE-85EF-4F8E-BE81-A0ACC5108B06}" type="presOf" srcId="{1DDE3564-2FB0-4387-9B2B-6ED783DED3D8}" destId="{612A9B72-3F41-4521-A485-CDB1D4C46EBC}" srcOrd="0" destOrd="0" presId="urn:microsoft.com/office/officeart/2005/8/layout/process1"/>
    <dgm:cxn modelId="{FE9267E5-5859-4051-B629-8F3F5923B50A}" type="presOf" srcId="{3814580F-3F9C-48F6-94FB-E7404F0143A8}" destId="{E1D9BB75-A438-4B5B-A7BD-2AE4ED5207FE}" srcOrd="0" destOrd="0" presId="urn:microsoft.com/office/officeart/2005/8/layout/process1"/>
    <dgm:cxn modelId="{60E1ABED-C0C4-4B9B-A93E-1DF0206C1B71}" type="presOf" srcId="{E7684330-9024-496C-9385-28953732AD39}" destId="{C60E2BD0-8ED6-4DC3-B7CC-EC7D719F1663}" srcOrd="0" destOrd="0" presId="urn:microsoft.com/office/officeart/2005/8/layout/process1"/>
    <dgm:cxn modelId="{462837FE-225A-49CD-AFFA-9596AD331010}" type="presOf" srcId="{7B4FAB15-1485-4A57-B27C-D4A7EB3D9996}" destId="{39538C4C-C5EC-4919-8825-EC518378D05F}" srcOrd="0" destOrd="0" presId="urn:microsoft.com/office/officeart/2005/8/layout/process1"/>
    <dgm:cxn modelId="{5E31C8ED-C1B5-4F87-9E6F-8BD362073677}" type="presParOf" srcId="{0DC59F84-8932-4DEA-AAAC-770EAEB2C52F}" destId="{C60E2BD0-8ED6-4DC3-B7CC-EC7D719F1663}" srcOrd="0" destOrd="0" presId="urn:microsoft.com/office/officeart/2005/8/layout/process1"/>
    <dgm:cxn modelId="{31DB6D15-3A27-4A2C-A0D0-4EA2A7A84347}" type="presParOf" srcId="{0DC59F84-8932-4DEA-AAAC-770EAEB2C52F}" destId="{E1D9BB75-A438-4B5B-A7BD-2AE4ED5207FE}" srcOrd="1" destOrd="0" presId="urn:microsoft.com/office/officeart/2005/8/layout/process1"/>
    <dgm:cxn modelId="{AC3B4F85-1890-498D-869C-20B597A23B6E}" type="presParOf" srcId="{E1D9BB75-A438-4B5B-A7BD-2AE4ED5207FE}" destId="{294C987D-891A-401B-B392-9E23F7B35959}" srcOrd="0" destOrd="0" presId="urn:microsoft.com/office/officeart/2005/8/layout/process1"/>
    <dgm:cxn modelId="{C7DD3312-E06E-413D-8742-B740D13122ED}" type="presParOf" srcId="{0DC59F84-8932-4DEA-AAAC-770EAEB2C52F}" destId="{39538C4C-C5EC-4919-8825-EC518378D05F}" srcOrd="2" destOrd="0" presId="urn:microsoft.com/office/officeart/2005/8/layout/process1"/>
    <dgm:cxn modelId="{A48CA233-A28B-4CD0-A1CD-7D83E483F292}" type="presParOf" srcId="{0DC59F84-8932-4DEA-AAAC-770EAEB2C52F}" destId="{612A9B72-3F41-4521-A485-CDB1D4C46EBC}" srcOrd="3" destOrd="0" presId="urn:microsoft.com/office/officeart/2005/8/layout/process1"/>
    <dgm:cxn modelId="{CCCABBCD-4BA1-4E42-A84E-A2306C3C7DCA}" type="presParOf" srcId="{612A9B72-3F41-4521-A485-CDB1D4C46EBC}" destId="{0E4FD686-1361-4878-840B-CF0C03C54AD4}" srcOrd="0" destOrd="0" presId="urn:microsoft.com/office/officeart/2005/8/layout/process1"/>
    <dgm:cxn modelId="{B381A5FF-C7F6-466B-9CC4-14898534E51D}" type="presParOf" srcId="{0DC59F84-8932-4DEA-AAAC-770EAEB2C52F}" destId="{BA553997-7DDA-4BAB-8514-87FAA9C69E1C}" srcOrd="4" destOrd="0" presId="urn:microsoft.com/office/officeart/2005/8/layout/process1"/>
    <dgm:cxn modelId="{F1FDC036-5B71-4AA2-8B0B-7DE7ABF21769}" type="presParOf" srcId="{0DC59F84-8932-4DEA-AAAC-770EAEB2C52F}" destId="{F05C357C-B18B-42F8-ACA1-627003513BE3}" srcOrd="5" destOrd="0" presId="urn:microsoft.com/office/officeart/2005/8/layout/process1"/>
    <dgm:cxn modelId="{A0CB882E-61CA-4F81-AB21-D58CE58D7435}" type="presParOf" srcId="{F05C357C-B18B-42F8-ACA1-627003513BE3}" destId="{7AB490F1-B4DF-4D15-BF2C-0F2B1F8C97F4}" srcOrd="0" destOrd="0" presId="urn:microsoft.com/office/officeart/2005/8/layout/process1"/>
    <dgm:cxn modelId="{FAEE0C7F-A173-4F31-B97A-93048B6E444C}" type="presParOf" srcId="{0DC59F84-8932-4DEA-AAAC-770EAEB2C52F}" destId="{76117FF5-A1C8-4196-9A0D-191939B391D8}" srcOrd="6" destOrd="0" presId="urn:microsoft.com/office/officeart/2005/8/layout/process1"/>
    <dgm:cxn modelId="{4CB131D0-5AF6-4191-80DF-C6ED8972145E}" type="presParOf" srcId="{0DC59F84-8932-4DEA-AAAC-770EAEB2C52F}" destId="{08D76D6E-7A54-46C6-B31C-DC61FC81A7B5}" srcOrd="7" destOrd="0" presId="urn:microsoft.com/office/officeart/2005/8/layout/process1"/>
    <dgm:cxn modelId="{B20FD786-A78C-4DF6-BEAC-8CC92D44F2F8}" type="presParOf" srcId="{08D76D6E-7A54-46C6-B31C-DC61FC81A7B5}" destId="{B5DCEC3D-0088-44A5-9B99-6E5BBAFFAF34}" srcOrd="0" destOrd="0" presId="urn:microsoft.com/office/officeart/2005/8/layout/process1"/>
    <dgm:cxn modelId="{DAABDE5A-41F8-4C40-81FC-3335A60FDB30}" type="presParOf" srcId="{0DC59F84-8932-4DEA-AAAC-770EAEB2C52F}" destId="{A2972293-B749-4938-A79B-B3D4B9F952BD}" srcOrd="8" destOrd="0" presId="urn:microsoft.com/office/officeart/2005/8/layout/process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E6408EF-AC46-43AD-86DB-219B1DD7EF49}"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ru-RU"/>
        </a:p>
      </dgm:t>
    </dgm:pt>
    <dgm:pt modelId="{179F8CC1-4C4B-43B9-9983-5E46BD5814C9}">
      <dgm:prSet phldrT="[Текст]"/>
      <dgm:spPr/>
      <dgm:t>
        <a:bodyPr/>
        <a:lstStyle/>
        <a:p>
          <a:pPr algn="ctr">
            <a:lnSpc>
              <a:spcPct val="100000"/>
            </a:lnSpc>
          </a:pPr>
          <a:r>
            <a:rPr lang="uz-Cyrl-UZ" dirty="0">
              <a:latin typeface="Times New Roman" panose="02020603050405020304" pitchFamily="18" charset="0"/>
              <a:cs typeface="Times New Roman" panose="02020603050405020304" pitchFamily="18" charset="0"/>
            </a:rPr>
            <a:t>Акмал Самадов</a:t>
          </a:r>
        </a:p>
        <a:p>
          <a:pPr algn="ctr">
            <a:lnSpc>
              <a:spcPct val="100000"/>
            </a:lnSpc>
          </a:pPr>
          <a:r>
            <a:rPr lang="uz-Cyrl-UZ" dirty="0">
              <a:latin typeface="Times New Roman" panose="02020603050405020304" pitchFamily="18" charset="0"/>
              <a:cs typeface="Times New Roman" panose="02020603050405020304" pitchFamily="18" charset="0"/>
            </a:rPr>
            <a:t>Лойиҳа ҳомийси </a:t>
          </a:r>
        </a:p>
      </dgm:t>
    </dgm:pt>
    <dgm:pt modelId="{AE8C749F-E58C-4F70-8750-144D089C61E3}" type="parTrans" cxnId="{13C4E779-1F94-4B1F-8164-D3BA2D141FD3}">
      <dgm:prSet/>
      <dgm:spPr/>
      <dgm:t>
        <a:bodyPr/>
        <a:lstStyle/>
        <a:p>
          <a:pPr algn="ctr"/>
          <a:endParaRPr lang="ru-RU">
            <a:latin typeface="Times New Roman" panose="02020603050405020304" pitchFamily="18" charset="0"/>
            <a:cs typeface="Times New Roman" panose="02020603050405020304" pitchFamily="18" charset="0"/>
          </a:endParaRPr>
        </a:p>
      </dgm:t>
    </dgm:pt>
    <dgm:pt modelId="{DCB1B5C9-A866-4BEF-9CDC-C8285A575584}" type="sibTrans" cxnId="{13C4E779-1F94-4B1F-8164-D3BA2D141FD3}">
      <dgm:prSet/>
      <dgm:spPr/>
      <dgm:t>
        <a:bodyPr/>
        <a:lstStyle/>
        <a:p>
          <a:pPr algn="ctr"/>
          <a:endParaRPr lang="ru-RU">
            <a:latin typeface="Times New Roman" panose="02020603050405020304" pitchFamily="18" charset="0"/>
            <a:cs typeface="Times New Roman" panose="02020603050405020304" pitchFamily="18" charset="0"/>
          </a:endParaRPr>
        </a:p>
      </dgm:t>
    </dgm:pt>
    <dgm:pt modelId="{0E758E4B-D4BE-4DDB-AF09-3A5110B446FA}">
      <dgm:prSet phldrT="[Текст]"/>
      <dgm:spPr/>
      <dgm:t>
        <a:bodyPr/>
        <a:lstStyle/>
        <a:p>
          <a:pPr algn="ctr">
            <a:lnSpc>
              <a:spcPct val="100000"/>
            </a:lnSpc>
          </a:pPr>
          <a:r>
            <a:rPr lang="uz-Cyrl-UZ" dirty="0">
              <a:latin typeface="Times New Roman" panose="02020603050405020304" pitchFamily="18" charset="0"/>
              <a:cs typeface="Times New Roman" panose="02020603050405020304" pitchFamily="18" charset="0"/>
            </a:rPr>
            <a:t>Мирсаид Сафаров</a:t>
          </a:r>
        </a:p>
        <a:p>
          <a:pPr algn="ctr">
            <a:lnSpc>
              <a:spcPct val="100000"/>
            </a:lnSpc>
          </a:pPr>
          <a:r>
            <a:rPr lang="uz-Cyrl-UZ" dirty="0">
              <a:latin typeface="Times New Roman" panose="02020603050405020304" pitchFamily="18" charset="0"/>
              <a:cs typeface="Times New Roman" panose="02020603050405020304" pitchFamily="18" charset="0"/>
            </a:rPr>
            <a:t>Молиячи</a:t>
          </a:r>
          <a:endParaRPr lang="ru-RU" dirty="0">
            <a:latin typeface="Times New Roman" panose="02020603050405020304" pitchFamily="18" charset="0"/>
            <a:cs typeface="Times New Roman" panose="02020603050405020304" pitchFamily="18" charset="0"/>
          </a:endParaRPr>
        </a:p>
      </dgm:t>
    </dgm:pt>
    <dgm:pt modelId="{C0AB5A71-082C-416F-B8FD-085D815B5569}" type="parTrans" cxnId="{7AAFE772-EC96-4A45-A722-B031820692BE}">
      <dgm:prSet/>
      <dgm:spPr/>
      <dgm:t>
        <a:bodyPr/>
        <a:lstStyle/>
        <a:p>
          <a:pPr algn="ctr"/>
          <a:endParaRPr lang="ru-RU">
            <a:latin typeface="Times New Roman" panose="02020603050405020304" pitchFamily="18" charset="0"/>
            <a:cs typeface="Times New Roman" panose="02020603050405020304" pitchFamily="18" charset="0"/>
          </a:endParaRPr>
        </a:p>
      </dgm:t>
    </dgm:pt>
    <dgm:pt modelId="{0F9919C2-8A31-4DEB-B748-842E83598B59}" type="sibTrans" cxnId="{7AAFE772-EC96-4A45-A722-B031820692BE}">
      <dgm:prSet/>
      <dgm:spPr/>
      <dgm:t>
        <a:bodyPr/>
        <a:lstStyle/>
        <a:p>
          <a:pPr algn="ctr"/>
          <a:endParaRPr lang="ru-RU">
            <a:latin typeface="Times New Roman" panose="02020603050405020304" pitchFamily="18" charset="0"/>
            <a:cs typeface="Times New Roman" panose="02020603050405020304" pitchFamily="18" charset="0"/>
          </a:endParaRPr>
        </a:p>
      </dgm:t>
    </dgm:pt>
    <dgm:pt modelId="{B4A9F64E-3068-4B38-84AF-4DDC20889945}">
      <dgm:prSet phldrT="[Текст]"/>
      <dgm:spPr/>
      <dgm:t>
        <a:bodyPr/>
        <a:lstStyle/>
        <a:p>
          <a:pPr algn="ctr"/>
          <a:r>
            <a:rPr lang="uz-Cyrl-UZ" dirty="0">
              <a:latin typeface="Times New Roman" panose="02020603050405020304" pitchFamily="18" charset="0"/>
              <a:cs typeface="Times New Roman" panose="02020603050405020304" pitchFamily="18" charset="0"/>
            </a:rPr>
            <a:t>Қобил Думанов</a:t>
          </a:r>
        </a:p>
        <a:p>
          <a:pPr algn="ctr"/>
          <a:r>
            <a:rPr lang="en-US" dirty="0">
              <a:latin typeface="Times New Roman" panose="02020603050405020304" pitchFamily="18" charset="0"/>
              <a:cs typeface="Times New Roman" panose="02020603050405020304" pitchFamily="18" charset="0"/>
            </a:rPr>
            <a:t>IT-</a:t>
          </a:r>
          <a:r>
            <a:rPr lang="uz-Cyrl-UZ" dirty="0">
              <a:latin typeface="Times New Roman" panose="02020603050405020304" pitchFamily="18" charset="0"/>
              <a:cs typeface="Times New Roman" panose="02020603050405020304" pitchFamily="18" charset="0"/>
            </a:rPr>
            <a:t>менежер</a:t>
          </a:r>
          <a:endParaRPr lang="ru-RU" dirty="0">
            <a:latin typeface="Times New Roman" panose="02020603050405020304" pitchFamily="18" charset="0"/>
            <a:cs typeface="Times New Roman" panose="02020603050405020304" pitchFamily="18" charset="0"/>
          </a:endParaRPr>
        </a:p>
      </dgm:t>
    </dgm:pt>
    <dgm:pt modelId="{9ED9C3DB-9F71-4E54-8858-D27F13104CE0}" type="parTrans" cxnId="{253DDD13-198C-4470-A465-1BC5E5B017F4}">
      <dgm:prSet/>
      <dgm:spPr/>
      <dgm:t>
        <a:bodyPr/>
        <a:lstStyle/>
        <a:p>
          <a:pPr algn="ctr"/>
          <a:endParaRPr lang="ru-RU">
            <a:latin typeface="Times New Roman" panose="02020603050405020304" pitchFamily="18" charset="0"/>
            <a:cs typeface="Times New Roman" panose="02020603050405020304" pitchFamily="18" charset="0"/>
          </a:endParaRPr>
        </a:p>
      </dgm:t>
    </dgm:pt>
    <dgm:pt modelId="{096DDE9B-82DE-447F-8E11-3BC63B39A497}" type="sibTrans" cxnId="{253DDD13-198C-4470-A465-1BC5E5B017F4}">
      <dgm:prSet/>
      <dgm:spPr/>
      <dgm:t>
        <a:bodyPr/>
        <a:lstStyle/>
        <a:p>
          <a:pPr algn="ctr"/>
          <a:endParaRPr lang="ru-RU">
            <a:latin typeface="Times New Roman" panose="02020603050405020304" pitchFamily="18" charset="0"/>
            <a:cs typeface="Times New Roman" panose="02020603050405020304" pitchFamily="18" charset="0"/>
          </a:endParaRPr>
        </a:p>
      </dgm:t>
    </dgm:pt>
    <dgm:pt modelId="{DDC27249-1C4F-4A4E-B6B6-42E7D391C4B0}">
      <dgm:prSet phldrT="[Текст]"/>
      <dgm:spPr/>
      <dgm:t>
        <a:bodyPr/>
        <a:lstStyle/>
        <a:p>
          <a:pPr algn="ctr"/>
          <a:r>
            <a:rPr lang="uz-Cyrl-UZ" dirty="0">
              <a:latin typeface="Times New Roman" panose="02020603050405020304" pitchFamily="18" charset="0"/>
              <a:cs typeface="Times New Roman" panose="02020603050405020304" pitchFamily="18" charset="0"/>
            </a:rPr>
            <a:t>Камила Шахобова</a:t>
          </a:r>
        </a:p>
        <a:p>
          <a:pPr algn="ctr"/>
          <a:r>
            <a:rPr lang="uz-Cyrl-UZ" dirty="0">
              <a:latin typeface="Times New Roman" panose="02020603050405020304" pitchFamily="18" charset="0"/>
              <a:cs typeface="Times New Roman" panose="02020603050405020304" pitchFamily="18" charset="0"/>
            </a:rPr>
            <a:t>ВА</a:t>
          </a:r>
          <a:endParaRPr lang="ru-RU" dirty="0">
            <a:latin typeface="Times New Roman" panose="02020603050405020304" pitchFamily="18" charset="0"/>
            <a:cs typeface="Times New Roman" panose="02020603050405020304" pitchFamily="18" charset="0"/>
          </a:endParaRPr>
        </a:p>
      </dgm:t>
    </dgm:pt>
    <dgm:pt modelId="{8E79943C-3240-41D6-AFC4-778F7F05F976}" type="parTrans" cxnId="{0B6DBC10-0DAF-435C-8B96-D855D199B169}">
      <dgm:prSet/>
      <dgm:spPr/>
      <dgm:t>
        <a:bodyPr/>
        <a:lstStyle/>
        <a:p>
          <a:pPr algn="ctr"/>
          <a:endParaRPr lang="ru-RU">
            <a:latin typeface="Times New Roman" panose="02020603050405020304" pitchFamily="18" charset="0"/>
            <a:cs typeface="Times New Roman" panose="02020603050405020304" pitchFamily="18" charset="0"/>
          </a:endParaRPr>
        </a:p>
      </dgm:t>
    </dgm:pt>
    <dgm:pt modelId="{9104C040-FDB2-4BF7-9496-D2A058051A61}" type="sibTrans" cxnId="{0B6DBC10-0DAF-435C-8B96-D855D199B169}">
      <dgm:prSet/>
      <dgm:spPr/>
      <dgm:t>
        <a:bodyPr/>
        <a:lstStyle/>
        <a:p>
          <a:pPr algn="ctr"/>
          <a:endParaRPr lang="ru-RU">
            <a:latin typeface="Times New Roman" panose="02020603050405020304" pitchFamily="18" charset="0"/>
            <a:cs typeface="Times New Roman" panose="02020603050405020304" pitchFamily="18" charset="0"/>
          </a:endParaRPr>
        </a:p>
      </dgm:t>
    </dgm:pt>
    <dgm:pt modelId="{F7372D6A-86EA-4887-B6CB-517DA763607D}">
      <dgm:prSet/>
      <dgm:spPr/>
      <dgm:t>
        <a:bodyPr/>
        <a:lstStyle/>
        <a:p>
          <a:pPr algn="ctr"/>
          <a:r>
            <a:rPr lang="uz-Cyrl-UZ" dirty="0">
              <a:latin typeface="Times New Roman" panose="02020603050405020304" pitchFamily="18" charset="0"/>
              <a:cs typeface="Times New Roman" panose="02020603050405020304" pitchFamily="18" charset="0"/>
            </a:rPr>
            <a:t>Лайло Каримов</a:t>
          </a:r>
        </a:p>
        <a:p>
          <a:pPr algn="ctr"/>
          <a:r>
            <a:rPr lang="uz-Cyrl-UZ" dirty="0">
              <a:latin typeface="Times New Roman" panose="02020603050405020304" pitchFamily="18" charset="0"/>
              <a:cs typeface="Times New Roman" panose="02020603050405020304" pitchFamily="18" charset="0"/>
            </a:rPr>
            <a:t>Операцион менежер</a:t>
          </a:r>
          <a:endParaRPr lang="ru-RU" dirty="0">
            <a:latin typeface="Times New Roman" panose="02020603050405020304" pitchFamily="18" charset="0"/>
            <a:cs typeface="Times New Roman" panose="02020603050405020304" pitchFamily="18" charset="0"/>
          </a:endParaRPr>
        </a:p>
        <a:p>
          <a:pPr algn="ctr"/>
          <a:endParaRPr lang="ru-RU" dirty="0">
            <a:latin typeface="Times New Roman" panose="02020603050405020304" pitchFamily="18" charset="0"/>
            <a:cs typeface="Times New Roman" panose="02020603050405020304" pitchFamily="18" charset="0"/>
          </a:endParaRPr>
        </a:p>
      </dgm:t>
    </dgm:pt>
    <dgm:pt modelId="{90F53382-F8D5-4933-80F8-C76ED286A94C}" type="parTrans" cxnId="{DAA5E7B4-8780-47A0-BFA3-D777C4387448}">
      <dgm:prSet/>
      <dgm:spPr/>
      <dgm:t>
        <a:bodyPr/>
        <a:lstStyle/>
        <a:p>
          <a:pPr algn="ctr"/>
          <a:endParaRPr lang="ru-RU">
            <a:latin typeface="Times New Roman" panose="02020603050405020304" pitchFamily="18" charset="0"/>
            <a:cs typeface="Times New Roman" panose="02020603050405020304" pitchFamily="18" charset="0"/>
          </a:endParaRPr>
        </a:p>
      </dgm:t>
    </dgm:pt>
    <dgm:pt modelId="{8D0BB137-F2DD-463F-A409-B1E4A9CD7BDD}" type="sibTrans" cxnId="{DAA5E7B4-8780-47A0-BFA3-D777C4387448}">
      <dgm:prSet/>
      <dgm:spPr/>
      <dgm:t>
        <a:bodyPr/>
        <a:lstStyle/>
        <a:p>
          <a:pPr algn="ctr"/>
          <a:endParaRPr lang="ru-RU">
            <a:latin typeface="Times New Roman" panose="02020603050405020304" pitchFamily="18" charset="0"/>
            <a:cs typeface="Times New Roman" panose="02020603050405020304" pitchFamily="18" charset="0"/>
          </a:endParaRPr>
        </a:p>
      </dgm:t>
    </dgm:pt>
    <dgm:pt modelId="{316E8CF8-38A4-4A53-81CF-7A479FEFC884}">
      <dgm:prSet/>
      <dgm:spPr/>
      <dgm:t>
        <a:bodyPr/>
        <a:lstStyle/>
        <a:p>
          <a:pPr algn="ctr"/>
          <a:r>
            <a:rPr lang="uz-Cyrl-UZ" dirty="0">
              <a:latin typeface="Times New Roman" panose="02020603050405020304" pitchFamily="18" charset="0"/>
              <a:cs typeface="Times New Roman" panose="02020603050405020304" pitchFamily="18" charset="0"/>
            </a:rPr>
            <a:t>Сурайёхон Бахромова</a:t>
          </a:r>
        </a:p>
        <a:p>
          <a:pPr algn="ctr"/>
          <a:r>
            <a:rPr lang="ru-RU" dirty="0">
              <a:latin typeface="Times New Roman" panose="02020603050405020304" pitchFamily="18" charset="0"/>
              <a:cs typeface="Times New Roman" panose="02020603050405020304" pitchFamily="18" charset="0"/>
            </a:rPr>
            <a:t>ВА</a:t>
          </a:r>
        </a:p>
      </dgm:t>
    </dgm:pt>
    <dgm:pt modelId="{8467DE32-B52A-4613-B624-4239AEF31ED0}" type="parTrans" cxnId="{6181A9F5-DBF8-4120-8910-BFBDCBB31664}">
      <dgm:prSet/>
      <dgm:spPr/>
      <dgm:t>
        <a:bodyPr/>
        <a:lstStyle/>
        <a:p>
          <a:pPr algn="ctr"/>
          <a:endParaRPr lang="ru-RU">
            <a:latin typeface="Times New Roman" panose="02020603050405020304" pitchFamily="18" charset="0"/>
            <a:cs typeface="Times New Roman" panose="02020603050405020304" pitchFamily="18" charset="0"/>
          </a:endParaRPr>
        </a:p>
      </dgm:t>
    </dgm:pt>
    <dgm:pt modelId="{4367EFBE-B8B2-406B-9834-6BBF3D1FFA6E}" type="sibTrans" cxnId="{6181A9F5-DBF8-4120-8910-BFBDCBB31664}">
      <dgm:prSet/>
      <dgm:spPr/>
      <dgm:t>
        <a:bodyPr/>
        <a:lstStyle/>
        <a:p>
          <a:pPr algn="ctr"/>
          <a:endParaRPr lang="ru-RU">
            <a:latin typeface="Times New Roman" panose="02020603050405020304" pitchFamily="18" charset="0"/>
            <a:cs typeface="Times New Roman" panose="02020603050405020304" pitchFamily="18" charset="0"/>
          </a:endParaRPr>
        </a:p>
      </dgm:t>
    </dgm:pt>
    <dgm:pt modelId="{54C4E8E1-1472-4604-A085-7EF0CC223691}">
      <dgm:prSet/>
      <dgm:spPr/>
      <dgm:t>
        <a:bodyPr/>
        <a:lstStyle/>
        <a:p>
          <a:pPr algn="ctr"/>
          <a:r>
            <a:rPr lang="uz-Cyrl-UZ" dirty="0">
              <a:latin typeface="Times New Roman" panose="02020603050405020304" pitchFamily="18" charset="0"/>
              <a:cs typeface="Times New Roman" panose="02020603050405020304" pitchFamily="18" charset="0"/>
            </a:rPr>
            <a:t>Беҳруз Раджабов</a:t>
          </a:r>
        </a:p>
        <a:p>
          <a:pPr algn="ctr"/>
          <a:r>
            <a:rPr lang="uz-Cyrl-UZ" dirty="0">
              <a:latin typeface="Times New Roman" panose="02020603050405020304" pitchFamily="18" charset="0"/>
              <a:cs typeface="Times New Roman" panose="02020603050405020304" pitchFamily="18" charset="0"/>
            </a:rPr>
            <a:t>ВА</a:t>
          </a:r>
          <a:endParaRPr lang="ru-RU" dirty="0">
            <a:latin typeface="Times New Roman" panose="02020603050405020304" pitchFamily="18" charset="0"/>
            <a:cs typeface="Times New Roman" panose="02020603050405020304" pitchFamily="18" charset="0"/>
          </a:endParaRPr>
        </a:p>
      </dgm:t>
    </dgm:pt>
    <dgm:pt modelId="{EEC7C50D-ECD2-4276-8C2A-DA35ADB01DA9}" type="parTrans" cxnId="{41330A31-9CCE-419D-881E-2B3A10C1E2E0}">
      <dgm:prSet/>
      <dgm:spPr/>
      <dgm:t>
        <a:bodyPr/>
        <a:lstStyle/>
        <a:p>
          <a:pPr algn="ctr"/>
          <a:endParaRPr lang="ru-RU">
            <a:latin typeface="Times New Roman" panose="02020603050405020304" pitchFamily="18" charset="0"/>
            <a:cs typeface="Times New Roman" panose="02020603050405020304" pitchFamily="18" charset="0"/>
          </a:endParaRPr>
        </a:p>
      </dgm:t>
    </dgm:pt>
    <dgm:pt modelId="{91FAD14B-E00C-49D5-892B-C34FFC3DFF92}" type="sibTrans" cxnId="{41330A31-9CCE-419D-881E-2B3A10C1E2E0}">
      <dgm:prSet/>
      <dgm:spPr/>
      <dgm:t>
        <a:bodyPr/>
        <a:lstStyle/>
        <a:p>
          <a:pPr algn="ctr"/>
          <a:endParaRPr lang="ru-RU">
            <a:latin typeface="Times New Roman" panose="02020603050405020304" pitchFamily="18" charset="0"/>
            <a:cs typeface="Times New Roman" panose="02020603050405020304" pitchFamily="18" charset="0"/>
          </a:endParaRPr>
        </a:p>
      </dgm:t>
    </dgm:pt>
    <dgm:pt modelId="{2D2EBA15-F5A8-4A16-8280-C428FFDE7A10}">
      <dgm:prSet/>
      <dgm:spPr/>
      <dgm:t>
        <a:bodyPr/>
        <a:lstStyle/>
        <a:p>
          <a:pPr algn="ctr"/>
          <a:r>
            <a:rPr lang="uz-Cyrl-UZ" dirty="0">
              <a:latin typeface="Times New Roman" panose="02020603050405020304" pitchFamily="18" charset="0"/>
              <a:cs typeface="Times New Roman" panose="02020603050405020304" pitchFamily="18" charset="0"/>
            </a:rPr>
            <a:t>Фаррух Зафаров</a:t>
          </a:r>
        </a:p>
        <a:p>
          <a:pPr algn="ctr"/>
          <a:r>
            <a:rPr lang="uz-Cyrl-UZ" dirty="0">
              <a:latin typeface="Times New Roman" panose="02020603050405020304" pitchFamily="18" charset="0"/>
              <a:cs typeface="Times New Roman" panose="02020603050405020304" pitchFamily="18" charset="0"/>
            </a:rPr>
            <a:t>Дастурчи</a:t>
          </a:r>
          <a:endParaRPr lang="ru-RU" dirty="0">
            <a:latin typeface="Times New Roman" panose="02020603050405020304" pitchFamily="18" charset="0"/>
            <a:cs typeface="Times New Roman" panose="02020603050405020304" pitchFamily="18" charset="0"/>
          </a:endParaRPr>
        </a:p>
      </dgm:t>
    </dgm:pt>
    <dgm:pt modelId="{6E83B2AA-8F6D-482D-BBAE-4001A5F3D27F}" type="parTrans" cxnId="{C3E2FF0C-547E-48AD-9FF9-B6C4FA8B278E}">
      <dgm:prSet/>
      <dgm:spPr/>
      <dgm:t>
        <a:bodyPr/>
        <a:lstStyle/>
        <a:p>
          <a:pPr algn="ctr"/>
          <a:endParaRPr lang="ru-RU">
            <a:latin typeface="Times New Roman" panose="02020603050405020304" pitchFamily="18" charset="0"/>
            <a:cs typeface="Times New Roman" panose="02020603050405020304" pitchFamily="18" charset="0"/>
          </a:endParaRPr>
        </a:p>
      </dgm:t>
    </dgm:pt>
    <dgm:pt modelId="{74432DA3-B9B9-4737-8651-2A49A1563403}" type="sibTrans" cxnId="{C3E2FF0C-547E-48AD-9FF9-B6C4FA8B278E}">
      <dgm:prSet/>
      <dgm:spPr/>
      <dgm:t>
        <a:bodyPr/>
        <a:lstStyle/>
        <a:p>
          <a:pPr algn="ctr"/>
          <a:endParaRPr lang="ru-RU">
            <a:latin typeface="Times New Roman" panose="02020603050405020304" pitchFamily="18" charset="0"/>
            <a:cs typeface="Times New Roman" panose="02020603050405020304" pitchFamily="18" charset="0"/>
          </a:endParaRPr>
        </a:p>
      </dgm:t>
    </dgm:pt>
    <dgm:pt modelId="{C031862D-2270-4F73-9CB0-1B91E96A063E}">
      <dgm:prSet/>
      <dgm:spPr/>
      <dgm:t>
        <a:bodyPr/>
        <a:lstStyle/>
        <a:p>
          <a:pPr algn="ctr"/>
          <a:r>
            <a:rPr lang="uz-Cyrl-UZ" dirty="0">
              <a:latin typeface="Times New Roman" panose="02020603050405020304" pitchFamily="18" charset="0"/>
              <a:cs typeface="Times New Roman" panose="02020603050405020304" pitchFamily="18" charset="0"/>
            </a:rPr>
            <a:t>Усмон Сардоров</a:t>
          </a:r>
        </a:p>
        <a:p>
          <a:pPr algn="ctr"/>
          <a:r>
            <a:rPr lang="uz-Cyrl-UZ" dirty="0">
              <a:latin typeface="Times New Roman" panose="02020603050405020304" pitchFamily="18" charset="0"/>
              <a:cs typeface="Times New Roman" panose="02020603050405020304" pitchFamily="18" charset="0"/>
            </a:rPr>
            <a:t>Дастурчи</a:t>
          </a:r>
          <a:endParaRPr lang="ru-RU" dirty="0">
            <a:latin typeface="Times New Roman" panose="02020603050405020304" pitchFamily="18" charset="0"/>
            <a:cs typeface="Times New Roman" panose="02020603050405020304" pitchFamily="18" charset="0"/>
          </a:endParaRPr>
        </a:p>
      </dgm:t>
    </dgm:pt>
    <dgm:pt modelId="{C9010C53-CC46-43E9-AE0A-74B17B4B56A0}" type="parTrans" cxnId="{94F14727-25A5-4A44-BB23-D7336488B3A7}">
      <dgm:prSet/>
      <dgm:spPr/>
      <dgm:t>
        <a:bodyPr/>
        <a:lstStyle/>
        <a:p>
          <a:pPr algn="ctr"/>
          <a:endParaRPr lang="ru-RU">
            <a:latin typeface="Times New Roman" panose="02020603050405020304" pitchFamily="18" charset="0"/>
            <a:cs typeface="Times New Roman" panose="02020603050405020304" pitchFamily="18" charset="0"/>
          </a:endParaRPr>
        </a:p>
      </dgm:t>
    </dgm:pt>
    <dgm:pt modelId="{656C9097-1FBA-496C-9589-961EC459BAE2}" type="sibTrans" cxnId="{94F14727-25A5-4A44-BB23-D7336488B3A7}">
      <dgm:prSet/>
      <dgm:spPr/>
      <dgm:t>
        <a:bodyPr/>
        <a:lstStyle/>
        <a:p>
          <a:pPr algn="ctr"/>
          <a:endParaRPr lang="ru-RU">
            <a:latin typeface="Times New Roman" panose="02020603050405020304" pitchFamily="18" charset="0"/>
            <a:cs typeface="Times New Roman" panose="02020603050405020304" pitchFamily="18" charset="0"/>
          </a:endParaRPr>
        </a:p>
      </dgm:t>
    </dgm:pt>
    <dgm:pt modelId="{B5515C79-B6C4-4229-8DEE-B8B9C9A92086}">
      <dgm:prSet/>
      <dgm:spPr/>
      <dgm:t>
        <a:bodyPr/>
        <a:lstStyle/>
        <a:p>
          <a:pPr algn="ctr"/>
          <a:r>
            <a:rPr lang="uz-Cyrl-UZ" dirty="0">
              <a:latin typeface="Times New Roman" panose="02020603050405020304" pitchFamily="18" charset="0"/>
              <a:cs typeface="Times New Roman" panose="02020603050405020304" pitchFamily="18" charset="0"/>
            </a:rPr>
            <a:t>Сардор Азизов</a:t>
          </a:r>
        </a:p>
        <a:p>
          <a:pPr algn="ctr"/>
          <a:r>
            <a:rPr lang="uz-Cyrl-UZ" dirty="0">
              <a:latin typeface="Times New Roman" panose="02020603050405020304" pitchFamily="18" charset="0"/>
              <a:cs typeface="Times New Roman" panose="02020603050405020304" pitchFamily="18" charset="0"/>
            </a:rPr>
            <a:t>Дастурчи</a:t>
          </a:r>
          <a:endParaRPr lang="ru-RU" dirty="0">
            <a:latin typeface="Times New Roman" panose="02020603050405020304" pitchFamily="18" charset="0"/>
            <a:cs typeface="Times New Roman" panose="02020603050405020304" pitchFamily="18" charset="0"/>
          </a:endParaRPr>
        </a:p>
      </dgm:t>
    </dgm:pt>
    <dgm:pt modelId="{FACB11B2-063C-4A42-8D99-808DB5A2591E}" type="parTrans" cxnId="{3EF4AE01-AFB6-468B-81BE-B2EE18AD39DF}">
      <dgm:prSet/>
      <dgm:spPr/>
      <dgm:t>
        <a:bodyPr/>
        <a:lstStyle/>
        <a:p>
          <a:pPr algn="ctr"/>
          <a:endParaRPr lang="ru-RU">
            <a:latin typeface="Times New Roman" panose="02020603050405020304" pitchFamily="18" charset="0"/>
            <a:cs typeface="Times New Roman" panose="02020603050405020304" pitchFamily="18" charset="0"/>
          </a:endParaRPr>
        </a:p>
      </dgm:t>
    </dgm:pt>
    <dgm:pt modelId="{A42905EE-C363-492A-A15F-AF4FAFC148A7}" type="sibTrans" cxnId="{3EF4AE01-AFB6-468B-81BE-B2EE18AD39DF}">
      <dgm:prSet/>
      <dgm:spPr/>
      <dgm:t>
        <a:bodyPr/>
        <a:lstStyle/>
        <a:p>
          <a:pPr algn="ctr"/>
          <a:endParaRPr lang="ru-RU">
            <a:latin typeface="Times New Roman" panose="02020603050405020304" pitchFamily="18" charset="0"/>
            <a:cs typeface="Times New Roman" panose="02020603050405020304" pitchFamily="18" charset="0"/>
          </a:endParaRPr>
        </a:p>
      </dgm:t>
    </dgm:pt>
    <dgm:pt modelId="{7F154D86-A602-4BFA-A247-F3B0423293D4}">
      <dgm:prSet/>
      <dgm:spPr/>
      <dgm:t>
        <a:bodyPr/>
        <a:lstStyle/>
        <a:p>
          <a:pPr algn="ctr"/>
          <a:r>
            <a:rPr lang="uz-Cyrl-UZ" dirty="0">
              <a:latin typeface="Times New Roman" panose="02020603050405020304" pitchFamily="18" charset="0"/>
              <a:cs typeface="Times New Roman" panose="02020603050405020304" pitchFamily="18" charset="0"/>
            </a:rPr>
            <a:t>Даврон Саидов</a:t>
          </a:r>
        </a:p>
        <a:p>
          <a:pPr algn="ctr"/>
          <a:r>
            <a:rPr lang="en-US" dirty="0">
              <a:latin typeface="Times New Roman" panose="02020603050405020304" pitchFamily="18" charset="0"/>
              <a:cs typeface="Times New Roman" panose="02020603050405020304" pitchFamily="18" charset="0"/>
            </a:rPr>
            <a:t>SME</a:t>
          </a:r>
          <a:endParaRPr lang="ru-RU" dirty="0">
            <a:latin typeface="Times New Roman" panose="02020603050405020304" pitchFamily="18" charset="0"/>
            <a:cs typeface="Times New Roman" panose="02020603050405020304" pitchFamily="18" charset="0"/>
          </a:endParaRPr>
        </a:p>
      </dgm:t>
    </dgm:pt>
    <dgm:pt modelId="{D2587A5D-3156-46BB-A316-11C5F8448AD9}" type="parTrans" cxnId="{8CD774AE-51D9-4091-BC79-5D529712F92E}">
      <dgm:prSet/>
      <dgm:spPr/>
      <dgm:t>
        <a:bodyPr/>
        <a:lstStyle/>
        <a:p>
          <a:pPr algn="ctr"/>
          <a:endParaRPr lang="ru-RU">
            <a:latin typeface="Times New Roman" panose="02020603050405020304" pitchFamily="18" charset="0"/>
            <a:cs typeface="Times New Roman" panose="02020603050405020304" pitchFamily="18" charset="0"/>
          </a:endParaRPr>
        </a:p>
      </dgm:t>
    </dgm:pt>
    <dgm:pt modelId="{5C27C90E-AEE1-450A-9255-457F0C97B307}" type="sibTrans" cxnId="{8CD774AE-51D9-4091-BC79-5D529712F92E}">
      <dgm:prSet/>
      <dgm:spPr/>
      <dgm:t>
        <a:bodyPr/>
        <a:lstStyle/>
        <a:p>
          <a:pPr algn="ctr"/>
          <a:endParaRPr lang="ru-RU">
            <a:latin typeface="Times New Roman" panose="02020603050405020304" pitchFamily="18" charset="0"/>
            <a:cs typeface="Times New Roman" panose="02020603050405020304" pitchFamily="18" charset="0"/>
          </a:endParaRPr>
        </a:p>
      </dgm:t>
    </dgm:pt>
    <dgm:pt modelId="{9A814A5D-D1A9-440F-8D91-CBF336375F5C}">
      <dgm:prSet/>
      <dgm:spPr/>
      <dgm:t>
        <a:bodyPr/>
        <a:lstStyle/>
        <a:p>
          <a:pPr algn="ctr"/>
          <a:r>
            <a:rPr lang="uz-Cyrl-UZ" dirty="0">
              <a:latin typeface="Times New Roman" panose="02020603050405020304" pitchFamily="18" charset="0"/>
              <a:cs typeface="Times New Roman" panose="02020603050405020304" pitchFamily="18" charset="0"/>
            </a:rPr>
            <a:t>Карима Маликова</a:t>
          </a:r>
          <a:endParaRPr lang="ru-RU" dirty="0">
            <a:latin typeface="Times New Roman" panose="02020603050405020304" pitchFamily="18" charset="0"/>
            <a:cs typeface="Times New Roman" panose="02020603050405020304" pitchFamily="18" charset="0"/>
          </a:endParaRPr>
        </a:p>
      </dgm:t>
    </dgm:pt>
    <dgm:pt modelId="{8B9CFB9A-4BB2-46AC-8172-0174DC15CA6C}" type="parTrans" cxnId="{230CD6C9-3ED7-4A27-9D1C-9C6AAB349DCD}">
      <dgm:prSet/>
      <dgm:spPr/>
      <dgm:t>
        <a:bodyPr/>
        <a:lstStyle/>
        <a:p>
          <a:pPr algn="ctr"/>
          <a:endParaRPr lang="ru-RU">
            <a:latin typeface="Times New Roman" panose="02020603050405020304" pitchFamily="18" charset="0"/>
            <a:cs typeface="Times New Roman" panose="02020603050405020304" pitchFamily="18" charset="0"/>
          </a:endParaRPr>
        </a:p>
      </dgm:t>
    </dgm:pt>
    <dgm:pt modelId="{3AF2030F-DEE6-468C-9F6C-8C58B8F9E2D4}" type="sibTrans" cxnId="{230CD6C9-3ED7-4A27-9D1C-9C6AAB349DCD}">
      <dgm:prSet/>
      <dgm:spPr/>
      <dgm:t>
        <a:bodyPr/>
        <a:lstStyle/>
        <a:p>
          <a:pPr algn="ctr"/>
          <a:endParaRPr lang="ru-RU">
            <a:latin typeface="Times New Roman" panose="02020603050405020304" pitchFamily="18" charset="0"/>
            <a:cs typeface="Times New Roman" panose="02020603050405020304" pitchFamily="18" charset="0"/>
          </a:endParaRPr>
        </a:p>
      </dgm:t>
    </dgm:pt>
    <dgm:pt modelId="{8F1BE6C4-BCA7-4276-8902-5027B14636C9}">
      <dgm:prSet/>
      <dgm:spPr/>
      <dgm:t>
        <a:bodyPr/>
        <a:lstStyle/>
        <a:p>
          <a:pPr algn="ctr"/>
          <a:r>
            <a:rPr lang="uz-Cyrl-UZ" dirty="0">
              <a:latin typeface="Times New Roman" panose="02020603050405020304" pitchFamily="18" charset="0"/>
              <a:cs typeface="Times New Roman" panose="02020603050405020304" pitchFamily="18" charset="0"/>
            </a:rPr>
            <a:t>Муниса Нодирова</a:t>
          </a:r>
        </a:p>
        <a:p>
          <a:pPr algn="ctr"/>
          <a:r>
            <a:rPr lang="en-US" dirty="0">
              <a:latin typeface="Times New Roman" panose="02020603050405020304" pitchFamily="18" charset="0"/>
              <a:cs typeface="Times New Roman" panose="02020603050405020304" pitchFamily="18" charset="0"/>
            </a:rPr>
            <a:t>SME</a:t>
          </a:r>
          <a:endParaRPr lang="ru-RU" dirty="0">
            <a:latin typeface="Times New Roman" panose="02020603050405020304" pitchFamily="18" charset="0"/>
            <a:cs typeface="Times New Roman" panose="02020603050405020304" pitchFamily="18" charset="0"/>
          </a:endParaRPr>
        </a:p>
      </dgm:t>
    </dgm:pt>
    <dgm:pt modelId="{9CA4B191-34EA-4BF5-93C4-9908CC34A70C}" type="parTrans" cxnId="{4256E82E-8A78-4850-BDC9-8A4E51A770E8}">
      <dgm:prSet/>
      <dgm:spPr/>
      <dgm:t>
        <a:bodyPr/>
        <a:lstStyle/>
        <a:p>
          <a:pPr algn="ctr"/>
          <a:endParaRPr lang="ru-RU">
            <a:latin typeface="Times New Roman" panose="02020603050405020304" pitchFamily="18" charset="0"/>
            <a:cs typeface="Times New Roman" panose="02020603050405020304" pitchFamily="18" charset="0"/>
          </a:endParaRPr>
        </a:p>
      </dgm:t>
    </dgm:pt>
    <dgm:pt modelId="{C336FE93-8819-42B3-A3D6-26E3F49C17B4}" type="sibTrans" cxnId="{4256E82E-8A78-4850-BDC9-8A4E51A770E8}">
      <dgm:prSet/>
      <dgm:spPr/>
      <dgm:t>
        <a:bodyPr/>
        <a:lstStyle/>
        <a:p>
          <a:pPr algn="ctr"/>
          <a:endParaRPr lang="ru-RU">
            <a:latin typeface="Times New Roman" panose="02020603050405020304" pitchFamily="18" charset="0"/>
            <a:cs typeface="Times New Roman" panose="02020603050405020304" pitchFamily="18" charset="0"/>
          </a:endParaRPr>
        </a:p>
      </dgm:t>
    </dgm:pt>
    <dgm:pt modelId="{2CEA3874-6458-4048-AD21-9B3F23EE1D04}" type="pres">
      <dgm:prSet presAssocID="{FE6408EF-AC46-43AD-86DB-219B1DD7EF49}" presName="hierChild1" presStyleCnt="0">
        <dgm:presLayoutVars>
          <dgm:orgChart val="1"/>
          <dgm:chPref val="1"/>
          <dgm:dir/>
          <dgm:animOne val="branch"/>
          <dgm:animLvl val="lvl"/>
          <dgm:resizeHandles/>
        </dgm:presLayoutVars>
      </dgm:prSet>
      <dgm:spPr/>
    </dgm:pt>
    <dgm:pt modelId="{530F2D3E-C41F-4A22-9E3E-4D970200EC44}" type="pres">
      <dgm:prSet presAssocID="{179F8CC1-4C4B-43B9-9983-5E46BD5814C9}" presName="hierRoot1" presStyleCnt="0">
        <dgm:presLayoutVars>
          <dgm:hierBranch val="init"/>
        </dgm:presLayoutVars>
      </dgm:prSet>
      <dgm:spPr/>
    </dgm:pt>
    <dgm:pt modelId="{FD5A3D76-1424-410F-8EE2-FAC20BB98158}" type="pres">
      <dgm:prSet presAssocID="{179F8CC1-4C4B-43B9-9983-5E46BD5814C9}" presName="rootComposite1" presStyleCnt="0"/>
      <dgm:spPr/>
    </dgm:pt>
    <dgm:pt modelId="{70E543BC-4D6C-4090-9881-62877DEAFB63}" type="pres">
      <dgm:prSet presAssocID="{179F8CC1-4C4B-43B9-9983-5E46BD5814C9}" presName="rootText1" presStyleLbl="node0" presStyleIdx="0" presStyleCnt="1" custScaleX="122347">
        <dgm:presLayoutVars>
          <dgm:chPref val="3"/>
        </dgm:presLayoutVars>
      </dgm:prSet>
      <dgm:spPr/>
    </dgm:pt>
    <dgm:pt modelId="{54CA5926-1BE6-49EC-BE45-1B8937B360E3}" type="pres">
      <dgm:prSet presAssocID="{179F8CC1-4C4B-43B9-9983-5E46BD5814C9}" presName="rootConnector1" presStyleLbl="node1" presStyleIdx="0" presStyleCnt="0"/>
      <dgm:spPr/>
    </dgm:pt>
    <dgm:pt modelId="{757984AF-D371-493A-8366-9C0C265C234D}" type="pres">
      <dgm:prSet presAssocID="{179F8CC1-4C4B-43B9-9983-5E46BD5814C9}" presName="hierChild2" presStyleCnt="0"/>
      <dgm:spPr/>
    </dgm:pt>
    <dgm:pt modelId="{8B57954C-A3C3-4B9F-8F9C-011EC92A1DE4}" type="pres">
      <dgm:prSet presAssocID="{C0AB5A71-082C-416F-B8FD-085D815B5569}" presName="Name37" presStyleLbl="parChTrans1D2" presStyleIdx="0" presStyleCnt="3"/>
      <dgm:spPr/>
    </dgm:pt>
    <dgm:pt modelId="{01945952-B651-4A53-83CB-94D3725EBE50}" type="pres">
      <dgm:prSet presAssocID="{0E758E4B-D4BE-4DDB-AF09-3A5110B446FA}" presName="hierRoot2" presStyleCnt="0">
        <dgm:presLayoutVars>
          <dgm:hierBranch val="init"/>
        </dgm:presLayoutVars>
      </dgm:prSet>
      <dgm:spPr/>
    </dgm:pt>
    <dgm:pt modelId="{C4AE504E-032C-42EE-A648-6C59572518F0}" type="pres">
      <dgm:prSet presAssocID="{0E758E4B-D4BE-4DDB-AF09-3A5110B446FA}" presName="rootComposite" presStyleCnt="0"/>
      <dgm:spPr/>
    </dgm:pt>
    <dgm:pt modelId="{29D5A54D-582E-4E49-B137-440DB43F0783}" type="pres">
      <dgm:prSet presAssocID="{0E758E4B-D4BE-4DDB-AF09-3A5110B446FA}" presName="rootText" presStyleLbl="node2" presStyleIdx="0" presStyleCnt="3">
        <dgm:presLayoutVars>
          <dgm:chPref val="3"/>
        </dgm:presLayoutVars>
      </dgm:prSet>
      <dgm:spPr/>
    </dgm:pt>
    <dgm:pt modelId="{3FFF0641-1DD0-436B-93C1-C747ECA58013}" type="pres">
      <dgm:prSet presAssocID="{0E758E4B-D4BE-4DDB-AF09-3A5110B446FA}" presName="rootConnector" presStyleLbl="node2" presStyleIdx="0" presStyleCnt="3"/>
      <dgm:spPr/>
    </dgm:pt>
    <dgm:pt modelId="{CEE6D6B7-CE52-41BC-AB9E-2684F719A5EA}" type="pres">
      <dgm:prSet presAssocID="{0E758E4B-D4BE-4DDB-AF09-3A5110B446FA}" presName="hierChild4" presStyleCnt="0"/>
      <dgm:spPr/>
    </dgm:pt>
    <dgm:pt modelId="{D9FD1586-46D5-4AEB-B491-121DB92ED3E1}" type="pres">
      <dgm:prSet presAssocID="{D2587A5D-3156-46BB-A316-11C5F8448AD9}" presName="Name37" presStyleLbl="parChTrans1D3" presStyleIdx="0" presStyleCnt="9"/>
      <dgm:spPr/>
    </dgm:pt>
    <dgm:pt modelId="{6E59F43A-50AD-4308-9EAD-C2DFE25917FB}" type="pres">
      <dgm:prSet presAssocID="{7F154D86-A602-4BFA-A247-F3B0423293D4}" presName="hierRoot2" presStyleCnt="0">
        <dgm:presLayoutVars>
          <dgm:hierBranch val="init"/>
        </dgm:presLayoutVars>
      </dgm:prSet>
      <dgm:spPr/>
    </dgm:pt>
    <dgm:pt modelId="{22B2DB7A-4094-4D46-8B18-91A2ABE432AF}" type="pres">
      <dgm:prSet presAssocID="{7F154D86-A602-4BFA-A247-F3B0423293D4}" presName="rootComposite" presStyleCnt="0"/>
      <dgm:spPr/>
    </dgm:pt>
    <dgm:pt modelId="{EFD57F18-942A-4784-98B0-443CE537BC05}" type="pres">
      <dgm:prSet presAssocID="{7F154D86-A602-4BFA-A247-F3B0423293D4}" presName="rootText" presStyleLbl="node3" presStyleIdx="0" presStyleCnt="9">
        <dgm:presLayoutVars>
          <dgm:chPref val="3"/>
        </dgm:presLayoutVars>
      </dgm:prSet>
      <dgm:spPr/>
    </dgm:pt>
    <dgm:pt modelId="{4C068681-9588-4274-94F8-8D5B9F0B242F}" type="pres">
      <dgm:prSet presAssocID="{7F154D86-A602-4BFA-A247-F3B0423293D4}" presName="rootConnector" presStyleLbl="node3" presStyleIdx="0" presStyleCnt="9"/>
      <dgm:spPr/>
    </dgm:pt>
    <dgm:pt modelId="{925EEA5A-B4DA-40E5-9687-A734F034BB83}" type="pres">
      <dgm:prSet presAssocID="{7F154D86-A602-4BFA-A247-F3B0423293D4}" presName="hierChild4" presStyleCnt="0"/>
      <dgm:spPr/>
    </dgm:pt>
    <dgm:pt modelId="{1BC1A3EA-59D9-4F6C-9784-8E74B14479FF}" type="pres">
      <dgm:prSet presAssocID="{7F154D86-A602-4BFA-A247-F3B0423293D4}" presName="hierChild5" presStyleCnt="0"/>
      <dgm:spPr/>
    </dgm:pt>
    <dgm:pt modelId="{CA824B1E-B02B-413D-9347-1ACAF0691333}" type="pres">
      <dgm:prSet presAssocID="{8B9CFB9A-4BB2-46AC-8172-0174DC15CA6C}" presName="Name37" presStyleLbl="parChTrans1D3" presStyleIdx="1" presStyleCnt="9"/>
      <dgm:spPr/>
    </dgm:pt>
    <dgm:pt modelId="{C6F521B6-6BE0-43BF-893C-7B63619B994C}" type="pres">
      <dgm:prSet presAssocID="{9A814A5D-D1A9-440F-8D91-CBF336375F5C}" presName="hierRoot2" presStyleCnt="0">
        <dgm:presLayoutVars>
          <dgm:hierBranch val="init"/>
        </dgm:presLayoutVars>
      </dgm:prSet>
      <dgm:spPr/>
    </dgm:pt>
    <dgm:pt modelId="{EAC44F50-AB9A-4F14-AFAF-B397838F193F}" type="pres">
      <dgm:prSet presAssocID="{9A814A5D-D1A9-440F-8D91-CBF336375F5C}" presName="rootComposite" presStyleCnt="0"/>
      <dgm:spPr/>
    </dgm:pt>
    <dgm:pt modelId="{D4A173DC-737D-48F6-8E04-420E3E06DBDE}" type="pres">
      <dgm:prSet presAssocID="{9A814A5D-D1A9-440F-8D91-CBF336375F5C}" presName="rootText" presStyleLbl="node3" presStyleIdx="1" presStyleCnt="9">
        <dgm:presLayoutVars>
          <dgm:chPref val="3"/>
        </dgm:presLayoutVars>
      </dgm:prSet>
      <dgm:spPr/>
    </dgm:pt>
    <dgm:pt modelId="{9D9186DC-204B-441A-B2FF-DA71E9E6205E}" type="pres">
      <dgm:prSet presAssocID="{9A814A5D-D1A9-440F-8D91-CBF336375F5C}" presName="rootConnector" presStyleLbl="node3" presStyleIdx="1" presStyleCnt="9"/>
      <dgm:spPr/>
    </dgm:pt>
    <dgm:pt modelId="{C6EDFEFA-9443-41F9-B569-600B99961AA8}" type="pres">
      <dgm:prSet presAssocID="{9A814A5D-D1A9-440F-8D91-CBF336375F5C}" presName="hierChild4" presStyleCnt="0"/>
      <dgm:spPr/>
    </dgm:pt>
    <dgm:pt modelId="{24AC2B6C-AD5C-4A1A-ADE9-7B52DF537B00}" type="pres">
      <dgm:prSet presAssocID="{9A814A5D-D1A9-440F-8D91-CBF336375F5C}" presName="hierChild5" presStyleCnt="0"/>
      <dgm:spPr/>
    </dgm:pt>
    <dgm:pt modelId="{B7A454EB-B889-4C39-843E-56628A75E745}" type="pres">
      <dgm:prSet presAssocID="{9CA4B191-34EA-4BF5-93C4-9908CC34A70C}" presName="Name37" presStyleLbl="parChTrans1D3" presStyleIdx="2" presStyleCnt="9"/>
      <dgm:spPr/>
    </dgm:pt>
    <dgm:pt modelId="{2C552E33-61A4-46E7-81A7-7CE7A03C3235}" type="pres">
      <dgm:prSet presAssocID="{8F1BE6C4-BCA7-4276-8902-5027B14636C9}" presName="hierRoot2" presStyleCnt="0">
        <dgm:presLayoutVars>
          <dgm:hierBranch val="init"/>
        </dgm:presLayoutVars>
      </dgm:prSet>
      <dgm:spPr/>
    </dgm:pt>
    <dgm:pt modelId="{0FE98FFC-8C78-4CF7-9760-2D927F2E1994}" type="pres">
      <dgm:prSet presAssocID="{8F1BE6C4-BCA7-4276-8902-5027B14636C9}" presName="rootComposite" presStyleCnt="0"/>
      <dgm:spPr/>
    </dgm:pt>
    <dgm:pt modelId="{F9303F57-CAD8-4907-B682-14F66272CBEA}" type="pres">
      <dgm:prSet presAssocID="{8F1BE6C4-BCA7-4276-8902-5027B14636C9}" presName="rootText" presStyleLbl="node3" presStyleIdx="2" presStyleCnt="9">
        <dgm:presLayoutVars>
          <dgm:chPref val="3"/>
        </dgm:presLayoutVars>
      </dgm:prSet>
      <dgm:spPr/>
    </dgm:pt>
    <dgm:pt modelId="{6CE9D6C6-51A4-4B54-9CA2-F0ED7C761AB1}" type="pres">
      <dgm:prSet presAssocID="{8F1BE6C4-BCA7-4276-8902-5027B14636C9}" presName="rootConnector" presStyleLbl="node3" presStyleIdx="2" presStyleCnt="9"/>
      <dgm:spPr/>
    </dgm:pt>
    <dgm:pt modelId="{D02DBDF4-91A7-4D4D-A6EB-8308D1B5BFA7}" type="pres">
      <dgm:prSet presAssocID="{8F1BE6C4-BCA7-4276-8902-5027B14636C9}" presName="hierChild4" presStyleCnt="0"/>
      <dgm:spPr/>
    </dgm:pt>
    <dgm:pt modelId="{C89B9777-7123-4D16-91DA-B130BAEC0070}" type="pres">
      <dgm:prSet presAssocID="{8F1BE6C4-BCA7-4276-8902-5027B14636C9}" presName="hierChild5" presStyleCnt="0"/>
      <dgm:spPr/>
    </dgm:pt>
    <dgm:pt modelId="{3D6264BA-26B9-4768-A956-BBD5B136799A}" type="pres">
      <dgm:prSet presAssocID="{0E758E4B-D4BE-4DDB-AF09-3A5110B446FA}" presName="hierChild5" presStyleCnt="0"/>
      <dgm:spPr/>
    </dgm:pt>
    <dgm:pt modelId="{DA5C885D-51E2-47C0-B7E6-B0920E2A80B0}" type="pres">
      <dgm:prSet presAssocID="{9ED9C3DB-9F71-4E54-8858-D27F13104CE0}" presName="Name37" presStyleLbl="parChTrans1D2" presStyleIdx="1" presStyleCnt="3"/>
      <dgm:spPr/>
    </dgm:pt>
    <dgm:pt modelId="{3DBB569F-B617-4756-BD80-B3B89B201266}" type="pres">
      <dgm:prSet presAssocID="{B4A9F64E-3068-4B38-84AF-4DDC20889945}" presName="hierRoot2" presStyleCnt="0">
        <dgm:presLayoutVars>
          <dgm:hierBranch val="init"/>
        </dgm:presLayoutVars>
      </dgm:prSet>
      <dgm:spPr/>
    </dgm:pt>
    <dgm:pt modelId="{281B9D01-1870-4E56-996E-BFB60DA7CDA1}" type="pres">
      <dgm:prSet presAssocID="{B4A9F64E-3068-4B38-84AF-4DDC20889945}" presName="rootComposite" presStyleCnt="0"/>
      <dgm:spPr/>
    </dgm:pt>
    <dgm:pt modelId="{23B2FBE3-86C0-4582-BE7C-B79ECECAC1D9}" type="pres">
      <dgm:prSet presAssocID="{B4A9F64E-3068-4B38-84AF-4DDC20889945}" presName="rootText" presStyleLbl="node2" presStyleIdx="1" presStyleCnt="3">
        <dgm:presLayoutVars>
          <dgm:chPref val="3"/>
        </dgm:presLayoutVars>
      </dgm:prSet>
      <dgm:spPr/>
    </dgm:pt>
    <dgm:pt modelId="{170BB030-4325-4050-9D20-0A70D2FFB504}" type="pres">
      <dgm:prSet presAssocID="{B4A9F64E-3068-4B38-84AF-4DDC20889945}" presName="rootConnector" presStyleLbl="node2" presStyleIdx="1" presStyleCnt="3"/>
      <dgm:spPr/>
    </dgm:pt>
    <dgm:pt modelId="{08ACE6BB-6FCD-4F24-8280-736D1C8C55E3}" type="pres">
      <dgm:prSet presAssocID="{B4A9F64E-3068-4B38-84AF-4DDC20889945}" presName="hierChild4" presStyleCnt="0"/>
      <dgm:spPr/>
    </dgm:pt>
    <dgm:pt modelId="{99D5A7C1-3B53-4F0F-88D5-AD18CA0D0651}" type="pres">
      <dgm:prSet presAssocID="{6E83B2AA-8F6D-482D-BBAE-4001A5F3D27F}" presName="Name37" presStyleLbl="parChTrans1D3" presStyleIdx="3" presStyleCnt="9"/>
      <dgm:spPr/>
    </dgm:pt>
    <dgm:pt modelId="{E3AB6C0F-6B29-4B3A-8FFD-7E285835070D}" type="pres">
      <dgm:prSet presAssocID="{2D2EBA15-F5A8-4A16-8280-C428FFDE7A10}" presName="hierRoot2" presStyleCnt="0">
        <dgm:presLayoutVars>
          <dgm:hierBranch val="init"/>
        </dgm:presLayoutVars>
      </dgm:prSet>
      <dgm:spPr/>
    </dgm:pt>
    <dgm:pt modelId="{E4AF4EBC-8ACD-427F-913C-5A706C6DE385}" type="pres">
      <dgm:prSet presAssocID="{2D2EBA15-F5A8-4A16-8280-C428FFDE7A10}" presName="rootComposite" presStyleCnt="0"/>
      <dgm:spPr/>
    </dgm:pt>
    <dgm:pt modelId="{403A7720-164E-4D64-AC91-61B1342C05DB}" type="pres">
      <dgm:prSet presAssocID="{2D2EBA15-F5A8-4A16-8280-C428FFDE7A10}" presName="rootText" presStyleLbl="node3" presStyleIdx="3" presStyleCnt="9">
        <dgm:presLayoutVars>
          <dgm:chPref val="3"/>
        </dgm:presLayoutVars>
      </dgm:prSet>
      <dgm:spPr/>
    </dgm:pt>
    <dgm:pt modelId="{89369592-D9FF-4EE8-9363-CEEE6DBF00E8}" type="pres">
      <dgm:prSet presAssocID="{2D2EBA15-F5A8-4A16-8280-C428FFDE7A10}" presName="rootConnector" presStyleLbl="node3" presStyleIdx="3" presStyleCnt="9"/>
      <dgm:spPr/>
    </dgm:pt>
    <dgm:pt modelId="{B5E328AC-2315-493C-BB18-4C61B7F1298C}" type="pres">
      <dgm:prSet presAssocID="{2D2EBA15-F5A8-4A16-8280-C428FFDE7A10}" presName="hierChild4" presStyleCnt="0"/>
      <dgm:spPr/>
    </dgm:pt>
    <dgm:pt modelId="{BD835AFE-F591-4B40-BC06-3DB1F589B5C5}" type="pres">
      <dgm:prSet presAssocID="{2D2EBA15-F5A8-4A16-8280-C428FFDE7A10}" presName="hierChild5" presStyleCnt="0"/>
      <dgm:spPr/>
    </dgm:pt>
    <dgm:pt modelId="{BDFA2273-E20E-446F-815E-0AF59E2B1D58}" type="pres">
      <dgm:prSet presAssocID="{C9010C53-CC46-43E9-AE0A-74B17B4B56A0}" presName="Name37" presStyleLbl="parChTrans1D3" presStyleIdx="4" presStyleCnt="9"/>
      <dgm:spPr/>
    </dgm:pt>
    <dgm:pt modelId="{006B3FBA-E9F1-466F-B48F-227FE2EDC907}" type="pres">
      <dgm:prSet presAssocID="{C031862D-2270-4F73-9CB0-1B91E96A063E}" presName="hierRoot2" presStyleCnt="0">
        <dgm:presLayoutVars>
          <dgm:hierBranch val="init"/>
        </dgm:presLayoutVars>
      </dgm:prSet>
      <dgm:spPr/>
    </dgm:pt>
    <dgm:pt modelId="{7AA793B5-BBFA-4F0F-8B7A-3ED7B6E8E043}" type="pres">
      <dgm:prSet presAssocID="{C031862D-2270-4F73-9CB0-1B91E96A063E}" presName="rootComposite" presStyleCnt="0"/>
      <dgm:spPr/>
    </dgm:pt>
    <dgm:pt modelId="{288072AE-602D-4E61-98DF-BADB3752022C}" type="pres">
      <dgm:prSet presAssocID="{C031862D-2270-4F73-9CB0-1B91E96A063E}" presName="rootText" presStyleLbl="node3" presStyleIdx="4" presStyleCnt="9">
        <dgm:presLayoutVars>
          <dgm:chPref val="3"/>
        </dgm:presLayoutVars>
      </dgm:prSet>
      <dgm:spPr/>
    </dgm:pt>
    <dgm:pt modelId="{FA20660D-7C80-4C46-8973-51E4FF4D43BB}" type="pres">
      <dgm:prSet presAssocID="{C031862D-2270-4F73-9CB0-1B91E96A063E}" presName="rootConnector" presStyleLbl="node3" presStyleIdx="4" presStyleCnt="9"/>
      <dgm:spPr/>
    </dgm:pt>
    <dgm:pt modelId="{BB07518A-7FF0-49AE-BF6E-9B8A3A28DF9A}" type="pres">
      <dgm:prSet presAssocID="{C031862D-2270-4F73-9CB0-1B91E96A063E}" presName="hierChild4" presStyleCnt="0"/>
      <dgm:spPr/>
    </dgm:pt>
    <dgm:pt modelId="{F4A8A48C-A799-4BF9-BC96-592D9D13D04E}" type="pres">
      <dgm:prSet presAssocID="{C031862D-2270-4F73-9CB0-1B91E96A063E}" presName="hierChild5" presStyleCnt="0"/>
      <dgm:spPr/>
    </dgm:pt>
    <dgm:pt modelId="{CFED12CF-43D3-4F15-A4EE-C9C5351E2F8F}" type="pres">
      <dgm:prSet presAssocID="{FACB11B2-063C-4A42-8D99-808DB5A2591E}" presName="Name37" presStyleLbl="parChTrans1D3" presStyleIdx="5" presStyleCnt="9"/>
      <dgm:spPr/>
    </dgm:pt>
    <dgm:pt modelId="{0D925A33-C2B9-4A9D-9DFF-574DAC78CB60}" type="pres">
      <dgm:prSet presAssocID="{B5515C79-B6C4-4229-8DEE-B8B9C9A92086}" presName="hierRoot2" presStyleCnt="0">
        <dgm:presLayoutVars>
          <dgm:hierBranch val="init"/>
        </dgm:presLayoutVars>
      </dgm:prSet>
      <dgm:spPr/>
    </dgm:pt>
    <dgm:pt modelId="{D20A8522-7845-41E3-9CF6-5D0D6E0795C9}" type="pres">
      <dgm:prSet presAssocID="{B5515C79-B6C4-4229-8DEE-B8B9C9A92086}" presName="rootComposite" presStyleCnt="0"/>
      <dgm:spPr/>
    </dgm:pt>
    <dgm:pt modelId="{CAC5E0AA-96DD-42A2-A327-29AD1C613DD0}" type="pres">
      <dgm:prSet presAssocID="{B5515C79-B6C4-4229-8DEE-B8B9C9A92086}" presName="rootText" presStyleLbl="node3" presStyleIdx="5" presStyleCnt="9">
        <dgm:presLayoutVars>
          <dgm:chPref val="3"/>
        </dgm:presLayoutVars>
      </dgm:prSet>
      <dgm:spPr/>
    </dgm:pt>
    <dgm:pt modelId="{01254355-D335-42C7-B586-4F39592B3CF9}" type="pres">
      <dgm:prSet presAssocID="{B5515C79-B6C4-4229-8DEE-B8B9C9A92086}" presName="rootConnector" presStyleLbl="node3" presStyleIdx="5" presStyleCnt="9"/>
      <dgm:spPr/>
    </dgm:pt>
    <dgm:pt modelId="{C0048BEC-2F59-414A-934D-9EE336C76177}" type="pres">
      <dgm:prSet presAssocID="{B5515C79-B6C4-4229-8DEE-B8B9C9A92086}" presName="hierChild4" presStyleCnt="0"/>
      <dgm:spPr/>
    </dgm:pt>
    <dgm:pt modelId="{3465DBC6-BBD4-4328-90BB-584313D63FA5}" type="pres">
      <dgm:prSet presAssocID="{B5515C79-B6C4-4229-8DEE-B8B9C9A92086}" presName="hierChild5" presStyleCnt="0"/>
      <dgm:spPr/>
    </dgm:pt>
    <dgm:pt modelId="{58C1F3E7-6919-4E1D-82E2-678CEA0F8BEE}" type="pres">
      <dgm:prSet presAssocID="{B4A9F64E-3068-4B38-84AF-4DDC20889945}" presName="hierChild5" presStyleCnt="0"/>
      <dgm:spPr/>
    </dgm:pt>
    <dgm:pt modelId="{0CB821A3-A23D-4E9D-86B1-A752ECA61BCA}" type="pres">
      <dgm:prSet presAssocID="{90F53382-F8D5-4933-80F8-C76ED286A94C}" presName="Name37" presStyleLbl="parChTrans1D2" presStyleIdx="2" presStyleCnt="3"/>
      <dgm:spPr/>
    </dgm:pt>
    <dgm:pt modelId="{DF30FAD5-03CA-4479-B4E1-BACE875490AE}" type="pres">
      <dgm:prSet presAssocID="{F7372D6A-86EA-4887-B6CB-517DA763607D}" presName="hierRoot2" presStyleCnt="0">
        <dgm:presLayoutVars>
          <dgm:hierBranch val="init"/>
        </dgm:presLayoutVars>
      </dgm:prSet>
      <dgm:spPr/>
    </dgm:pt>
    <dgm:pt modelId="{93F6C9A6-54AE-41A8-AF0D-4880CE7AC1EA}" type="pres">
      <dgm:prSet presAssocID="{F7372D6A-86EA-4887-B6CB-517DA763607D}" presName="rootComposite" presStyleCnt="0"/>
      <dgm:spPr/>
    </dgm:pt>
    <dgm:pt modelId="{50F07FA8-7546-4A2A-ADD3-E221B024B4CE}" type="pres">
      <dgm:prSet presAssocID="{F7372D6A-86EA-4887-B6CB-517DA763607D}" presName="rootText" presStyleLbl="node2" presStyleIdx="2" presStyleCnt="3">
        <dgm:presLayoutVars>
          <dgm:chPref val="3"/>
        </dgm:presLayoutVars>
      </dgm:prSet>
      <dgm:spPr/>
    </dgm:pt>
    <dgm:pt modelId="{40238E1B-F2CF-49F3-852B-D40B72F3B1B1}" type="pres">
      <dgm:prSet presAssocID="{F7372D6A-86EA-4887-B6CB-517DA763607D}" presName="rootConnector" presStyleLbl="node2" presStyleIdx="2" presStyleCnt="3"/>
      <dgm:spPr/>
    </dgm:pt>
    <dgm:pt modelId="{2652CA4F-9ABE-4CFB-832E-8C5B5F32FF9C}" type="pres">
      <dgm:prSet presAssocID="{F7372D6A-86EA-4887-B6CB-517DA763607D}" presName="hierChild4" presStyleCnt="0"/>
      <dgm:spPr/>
    </dgm:pt>
    <dgm:pt modelId="{811722F6-D1A9-4AA7-B71D-AC7087503A68}" type="pres">
      <dgm:prSet presAssocID="{8E79943C-3240-41D6-AFC4-778F7F05F976}" presName="Name37" presStyleLbl="parChTrans1D3" presStyleIdx="6" presStyleCnt="9"/>
      <dgm:spPr/>
    </dgm:pt>
    <dgm:pt modelId="{B5907796-289B-4B06-A79A-BBA69872829A}" type="pres">
      <dgm:prSet presAssocID="{DDC27249-1C4F-4A4E-B6B6-42E7D391C4B0}" presName="hierRoot2" presStyleCnt="0">
        <dgm:presLayoutVars>
          <dgm:hierBranch val="init"/>
        </dgm:presLayoutVars>
      </dgm:prSet>
      <dgm:spPr/>
    </dgm:pt>
    <dgm:pt modelId="{6C25ADBA-6A78-4326-B5BF-C4E94ED5A952}" type="pres">
      <dgm:prSet presAssocID="{DDC27249-1C4F-4A4E-B6B6-42E7D391C4B0}" presName="rootComposite" presStyleCnt="0"/>
      <dgm:spPr/>
    </dgm:pt>
    <dgm:pt modelId="{8380CFFB-91C5-40AB-87AF-40187961A94D}" type="pres">
      <dgm:prSet presAssocID="{DDC27249-1C4F-4A4E-B6B6-42E7D391C4B0}" presName="rootText" presStyleLbl="node3" presStyleIdx="6" presStyleCnt="9">
        <dgm:presLayoutVars>
          <dgm:chPref val="3"/>
        </dgm:presLayoutVars>
      </dgm:prSet>
      <dgm:spPr/>
    </dgm:pt>
    <dgm:pt modelId="{D90DFB14-F387-4BB0-9255-A216FCB14B42}" type="pres">
      <dgm:prSet presAssocID="{DDC27249-1C4F-4A4E-B6B6-42E7D391C4B0}" presName="rootConnector" presStyleLbl="node3" presStyleIdx="6" presStyleCnt="9"/>
      <dgm:spPr/>
    </dgm:pt>
    <dgm:pt modelId="{80227C9C-3BD8-4DF7-8EB3-9BD8C8D23B25}" type="pres">
      <dgm:prSet presAssocID="{DDC27249-1C4F-4A4E-B6B6-42E7D391C4B0}" presName="hierChild4" presStyleCnt="0"/>
      <dgm:spPr/>
    </dgm:pt>
    <dgm:pt modelId="{388F5AB7-03B8-414D-85C5-C33DB184A194}" type="pres">
      <dgm:prSet presAssocID="{DDC27249-1C4F-4A4E-B6B6-42E7D391C4B0}" presName="hierChild5" presStyleCnt="0"/>
      <dgm:spPr/>
    </dgm:pt>
    <dgm:pt modelId="{D2553242-1435-4E98-9206-2528FA9374C1}" type="pres">
      <dgm:prSet presAssocID="{8467DE32-B52A-4613-B624-4239AEF31ED0}" presName="Name37" presStyleLbl="parChTrans1D3" presStyleIdx="7" presStyleCnt="9"/>
      <dgm:spPr/>
    </dgm:pt>
    <dgm:pt modelId="{B649F98E-4393-4C5C-B253-1F986796B3AD}" type="pres">
      <dgm:prSet presAssocID="{316E8CF8-38A4-4A53-81CF-7A479FEFC884}" presName="hierRoot2" presStyleCnt="0">
        <dgm:presLayoutVars>
          <dgm:hierBranch val="init"/>
        </dgm:presLayoutVars>
      </dgm:prSet>
      <dgm:spPr/>
    </dgm:pt>
    <dgm:pt modelId="{E84EDBA4-A31B-4618-8073-7DECE7B85D73}" type="pres">
      <dgm:prSet presAssocID="{316E8CF8-38A4-4A53-81CF-7A479FEFC884}" presName="rootComposite" presStyleCnt="0"/>
      <dgm:spPr/>
    </dgm:pt>
    <dgm:pt modelId="{BC445F33-4B74-4510-BA45-E64628F38990}" type="pres">
      <dgm:prSet presAssocID="{316E8CF8-38A4-4A53-81CF-7A479FEFC884}" presName="rootText" presStyleLbl="node3" presStyleIdx="7" presStyleCnt="9">
        <dgm:presLayoutVars>
          <dgm:chPref val="3"/>
        </dgm:presLayoutVars>
      </dgm:prSet>
      <dgm:spPr/>
    </dgm:pt>
    <dgm:pt modelId="{6715B113-65BC-4CAF-A032-648A145A25AC}" type="pres">
      <dgm:prSet presAssocID="{316E8CF8-38A4-4A53-81CF-7A479FEFC884}" presName="rootConnector" presStyleLbl="node3" presStyleIdx="7" presStyleCnt="9"/>
      <dgm:spPr/>
    </dgm:pt>
    <dgm:pt modelId="{52DC3C2A-44B4-408F-B51E-069A95AE77DC}" type="pres">
      <dgm:prSet presAssocID="{316E8CF8-38A4-4A53-81CF-7A479FEFC884}" presName="hierChild4" presStyleCnt="0"/>
      <dgm:spPr/>
    </dgm:pt>
    <dgm:pt modelId="{326C9468-F1E3-44FA-A6F7-A137819E8711}" type="pres">
      <dgm:prSet presAssocID="{316E8CF8-38A4-4A53-81CF-7A479FEFC884}" presName="hierChild5" presStyleCnt="0"/>
      <dgm:spPr/>
    </dgm:pt>
    <dgm:pt modelId="{E913F368-1BF9-4C09-A7FA-1C88014CA984}" type="pres">
      <dgm:prSet presAssocID="{EEC7C50D-ECD2-4276-8C2A-DA35ADB01DA9}" presName="Name37" presStyleLbl="parChTrans1D3" presStyleIdx="8" presStyleCnt="9"/>
      <dgm:spPr/>
    </dgm:pt>
    <dgm:pt modelId="{A641CD1F-C2C6-4141-AE00-48F73E0A6191}" type="pres">
      <dgm:prSet presAssocID="{54C4E8E1-1472-4604-A085-7EF0CC223691}" presName="hierRoot2" presStyleCnt="0">
        <dgm:presLayoutVars>
          <dgm:hierBranch val="init"/>
        </dgm:presLayoutVars>
      </dgm:prSet>
      <dgm:spPr/>
    </dgm:pt>
    <dgm:pt modelId="{B1FD5382-F7DE-4149-BE68-5919DBB06831}" type="pres">
      <dgm:prSet presAssocID="{54C4E8E1-1472-4604-A085-7EF0CC223691}" presName="rootComposite" presStyleCnt="0"/>
      <dgm:spPr/>
    </dgm:pt>
    <dgm:pt modelId="{15A44D06-6D92-4774-B98C-A4E80DD13B98}" type="pres">
      <dgm:prSet presAssocID="{54C4E8E1-1472-4604-A085-7EF0CC223691}" presName="rootText" presStyleLbl="node3" presStyleIdx="8" presStyleCnt="9">
        <dgm:presLayoutVars>
          <dgm:chPref val="3"/>
        </dgm:presLayoutVars>
      </dgm:prSet>
      <dgm:spPr/>
    </dgm:pt>
    <dgm:pt modelId="{F8ADE86A-4E1C-49B4-AE9F-2FEDBFD4DAFF}" type="pres">
      <dgm:prSet presAssocID="{54C4E8E1-1472-4604-A085-7EF0CC223691}" presName="rootConnector" presStyleLbl="node3" presStyleIdx="8" presStyleCnt="9"/>
      <dgm:spPr/>
    </dgm:pt>
    <dgm:pt modelId="{70459CAA-CA52-4F23-A7FB-02C160675698}" type="pres">
      <dgm:prSet presAssocID="{54C4E8E1-1472-4604-A085-7EF0CC223691}" presName="hierChild4" presStyleCnt="0"/>
      <dgm:spPr/>
    </dgm:pt>
    <dgm:pt modelId="{A8BF02B0-DAD9-461E-BD43-9445F4B693EE}" type="pres">
      <dgm:prSet presAssocID="{54C4E8E1-1472-4604-A085-7EF0CC223691}" presName="hierChild5" presStyleCnt="0"/>
      <dgm:spPr/>
    </dgm:pt>
    <dgm:pt modelId="{1FA33925-F76A-4087-8A12-A098FEDDE7FC}" type="pres">
      <dgm:prSet presAssocID="{F7372D6A-86EA-4887-B6CB-517DA763607D}" presName="hierChild5" presStyleCnt="0"/>
      <dgm:spPr/>
    </dgm:pt>
    <dgm:pt modelId="{1430CC6D-153B-4F70-AE67-C6B2527DCEB8}" type="pres">
      <dgm:prSet presAssocID="{179F8CC1-4C4B-43B9-9983-5E46BD5814C9}" presName="hierChild3" presStyleCnt="0"/>
      <dgm:spPr/>
    </dgm:pt>
  </dgm:ptLst>
  <dgm:cxnLst>
    <dgm:cxn modelId="{3EF4AE01-AFB6-468B-81BE-B2EE18AD39DF}" srcId="{B4A9F64E-3068-4B38-84AF-4DDC20889945}" destId="{B5515C79-B6C4-4229-8DEE-B8B9C9A92086}" srcOrd="2" destOrd="0" parTransId="{FACB11B2-063C-4A42-8D99-808DB5A2591E}" sibTransId="{A42905EE-C363-492A-A15F-AF4FAFC148A7}"/>
    <dgm:cxn modelId="{C3E2FF0C-547E-48AD-9FF9-B6C4FA8B278E}" srcId="{B4A9F64E-3068-4B38-84AF-4DDC20889945}" destId="{2D2EBA15-F5A8-4A16-8280-C428FFDE7A10}" srcOrd="0" destOrd="0" parTransId="{6E83B2AA-8F6D-482D-BBAE-4001A5F3D27F}" sibTransId="{74432DA3-B9B9-4737-8651-2A49A1563403}"/>
    <dgm:cxn modelId="{0B6DBC10-0DAF-435C-8B96-D855D199B169}" srcId="{F7372D6A-86EA-4887-B6CB-517DA763607D}" destId="{DDC27249-1C4F-4A4E-B6B6-42E7D391C4B0}" srcOrd="0" destOrd="0" parTransId="{8E79943C-3240-41D6-AFC4-778F7F05F976}" sibTransId="{9104C040-FDB2-4BF7-9496-D2A058051A61}"/>
    <dgm:cxn modelId="{253DDD13-198C-4470-A465-1BC5E5B017F4}" srcId="{179F8CC1-4C4B-43B9-9983-5E46BD5814C9}" destId="{B4A9F64E-3068-4B38-84AF-4DDC20889945}" srcOrd="1" destOrd="0" parTransId="{9ED9C3DB-9F71-4E54-8858-D27F13104CE0}" sibTransId="{096DDE9B-82DE-447F-8E11-3BC63B39A497}"/>
    <dgm:cxn modelId="{B8FD2A18-1B93-4348-8D9F-8BC3BA05FAA0}" type="presOf" srcId="{B5515C79-B6C4-4229-8DEE-B8B9C9A92086}" destId="{CAC5E0AA-96DD-42A2-A327-29AD1C613DD0}" srcOrd="0" destOrd="0" presId="urn:microsoft.com/office/officeart/2005/8/layout/orgChart1"/>
    <dgm:cxn modelId="{7CA8D81B-3BC9-41E6-8725-CC663CBCDBB3}" type="presOf" srcId="{DDC27249-1C4F-4A4E-B6B6-42E7D391C4B0}" destId="{D90DFB14-F387-4BB0-9255-A216FCB14B42}" srcOrd="1" destOrd="0" presId="urn:microsoft.com/office/officeart/2005/8/layout/orgChart1"/>
    <dgm:cxn modelId="{A1FB101C-CC78-427A-8793-48901844EAD9}" type="presOf" srcId="{179F8CC1-4C4B-43B9-9983-5E46BD5814C9}" destId="{70E543BC-4D6C-4090-9881-62877DEAFB63}" srcOrd="0" destOrd="0" presId="urn:microsoft.com/office/officeart/2005/8/layout/orgChart1"/>
    <dgm:cxn modelId="{C9454120-4D79-4924-82C3-14E946754FE5}" type="presOf" srcId="{0E758E4B-D4BE-4DDB-AF09-3A5110B446FA}" destId="{29D5A54D-582E-4E49-B137-440DB43F0783}" srcOrd="0" destOrd="0" presId="urn:microsoft.com/office/officeart/2005/8/layout/orgChart1"/>
    <dgm:cxn modelId="{94F14727-25A5-4A44-BB23-D7336488B3A7}" srcId="{B4A9F64E-3068-4B38-84AF-4DDC20889945}" destId="{C031862D-2270-4F73-9CB0-1B91E96A063E}" srcOrd="1" destOrd="0" parTransId="{C9010C53-CC46-43E9-AE0A-74B17B4B56A0}" sibTransId="{656C9097-1FBA-496C-9589-961EC459BAE2}"/>
    <dgm:cxn modelId="{00C91529-FC76-4486-A067-B415BC13FF69}" type="presOf" srcId="{D2587A5D-3156-46BB-A316-11C5F8448AD9}" destId="{D9FD1586-46D5-4AEB-B491-121DB92ED3E1}" srcOrd="0" destOrd="0" presId="urn:microsoft.com/office/officeart/2005/8/layout/orgChart1"/>
    <dgm:cxn modelId="{831E162B-DF00-44D2-BF08-55BD0B31DF50}" type="presOf" srcId="{F7372D6A-86EA-4887-B6CB-517DA763607D}" destId="{40238E1B-F2CF-49F3-852B-D40B72F3B1B1}" srcOrd="1" destOrd="0" presId="urn:microsoft.com/office/officeart/2005/8/layout/orgChart1"/>
    <dgm:cxn modelId="{4256E82E-8A78-4850-BDC9-8A4E51A770E8}" srcId="{0E758E4B-D4BE-4DDB-AF09-3A5110B446FA}" destId="{8F1BE6C4-BCA7-4276-8902-5027B14636C9}" srcOrd="2" destOrd="0" parTransId="{9CA4B191-34EA-4BF5-93C4-9908CC34A70C}" sibTransId="{C336FE93-8819-42B3-A3D6-26E3F49C17B4}"/>
    <dgm:cxn modelId="{3B4AD22F-519C-4978-A916-FF8E37790475}" type="presOf" srcId="{54C4E8E1-1472-4604-A085-7EF0CC223691}" destId="{15A44D06-6D92-4774-B98C-A4E80DD13B98}" srcOrd="0" destOrd="0" presId="urn:microsoft.com/office/officeart/2005/8/layout/orgChart1"/>
    <dgm:cxn modelId="{41330A31-9CCE-419D-881E-2B3A10C1E2E0}" srcId="{F7372D6A-86EA-4887-B6CB-517DA763607D}" destId="{54C4E8E1-1472-4604-A085-7EF0CC223691}" srcOrd="2" destOrd="0" parTransId="{EEC7C50D-ECD2-4276-8C2A-DA35ADB01DA9}" sibTransId="{91FAD14B-E00C-49D5-892B-C34FFC3DFF92}"/>
    <dgm:cxn modelId="{3326F433-EBDC-4C45-B2FD-A5344CC5B967}" type="presOf" srcId="{8F1BE6C4-BCA7-4276-8902-5027B14636C9}" destId="{6CE9D6C6-51A4-4B54-9CA2-F0ED7C761AB1}" srcOrd="1" destOrd="0" presId="urn:microsoft.com/office/officeart/2005/8/layout/orgChart1"/>
    <dgm:cxn modelId="{6C943834-C7FD-49AB-851C-198AB176C5BE}" type="presOf" srcId="{90F53382-F8D5-4933-80F8-C76ED286A94C}" destId="{0CB821A3-A23D-4E9D-86B1-A752ECA61BCA}" srcOrd="0" destOrd="0" presId="urn:microsoft.com/office/officeart/2005/8/layout/orgChart1"/>
    <dgm:cxn modelId="{BEC66139-0FC2-4559-84E6-36CC1C4B4E3C}" type="presOf" srcId="{B5515C79-B6C4-4229-8DEE-B8B9C9A92086}" destId="{01254355-D335-42C7-B586-4F39592B3CF9}" srcOrd="1" destOrd="0" presId="urn:microsoft.com/office/officeart/2005/8/layout/orgChart1"/>
    <dgm:cxn modelId="{472EB839-A273-4E64-97D0-5804BAE93B75}" type="presOf" srcId="{FACB11B2-063C-4A42-8D99-808DB5A2591E}" destId="{CFED12CF-43D3-4F15-A4EE-C9C5351E2F8F}" srcOrd="0" destOrd="0" presId="urn:microsoft.com/office/officeart/2005/8/layout/orgChart1"/>
    <dgm:cxn modelId="{4E86753A-FE06-4389-98F7-1215DC579288}" type="presOf" srcId="{C031862D-2270-4F73-9CB0-1B91E96A063E}" destId="{FA20660D-7C80-4C46-8973-51E4FF4D43BB}" srcOrd="1" destOrd="0" presId="urn:microsoft.com/office/officeart/2005/8/layout/orgChart1"/>
    <dgm:cxn modelId="{DA6F655B-D080-4D31-B39C-D53718912E98}" type="presOf" srcId="{9A814A5D-D1A9-440F-8D91-CBF336375F5C}" destId="{9D9186DC-204B-441A-B2FF-DA71E9E6205E}" srcOrd="1" destOrd="0" presId="urn:microsoft.com/office/officeart/2005/8/layout/orgChart1"/>
    <dgm:cxn modelId="{5D4C2661-0DF1-4A4F-90BA-A5175E159E39}" type="presOf" srcId="{54C4E8E1-1472-4604-A085-7EF0CC223691}" destId="{F8ADE86A-4E1C-49B4-AE9F-2FEDBFD4DAFF}" srcOrd="1" destOrd="0" presId="urn:microsoft.com/office/officeart/2005/8/layout/orgChart1"/>
    <dgm:cxn modelId="{87773A66-AC4F-43F4-AABC-3ED773AA1A1B}" type="presOf" srcId="{C9010C53-CC46-43E9-AE0A-74B17B4B56A0}" destId="{BDFA2273-E20E-446F-815E-0AF59E2B1D58}" srcOrd="0" destOrd="0" presId="urn:microsoft.com/office/officeart/2005/8/layout/orgChart1"/>
    <dgm:cxn modelId="{8A2D6067-107F-46B9-AFBF-BCCC173A4EEA}" type="presOf" srcId="{2D2EBA15-F5A8-4A16-8280-C428FFDE7A10}" destId="{89369592-D9FF-4EE8-9363-CEEE6DBF00E8}" srcOrd="1" destOrd="0" presId="urn:microsoft.com/office/officeart/2005/8/layout/orgChart1"/>
    <dgm:cxn modelId="{5EFB906A-E0B9-4ADB-8C19-EBB3E87C3356}" type="presOf" srcId="{316E8CF8-38A4-4A53-81CF-7A479FEFC884}" destId="{6715B113-65BC-4CAF-A032-648A145A25AC}" srcOrd="1" destOrd="0" presId="urn:microsoft.com/office/officeart/2005/8/layout/orgChart1"/>
    <dgm:cxn modelId="{7AAFE772-EC96-4A45-A722-B031820692BE}" srcId="{179F8CC1-4C4B-43B9-9983-5E46BD5814C9}" destId="{0E758E4B-D4BE-4DDB-AF09-3A5110B446FA}" srcOrd="0" destOrd="0" parTransId="{C0AB5A71-082C-416F-B8FD-085D815B5569}" sibTransId="{0F9919C2-8A31-4DEB-B748-842E83598B59}"/>
    <dgm:cxn modelId="{B12E3E53-309E-4514-B74E-1E05A7245066}" type="presOf" srcId="{9CA4B191-34EA-4BF5-93C4-9908CC34A70C}" destId="{B7A454EB-B889-4C39-843E-56628A75E745}" srcOrd="0" destOrd="0" presId="urn:microsoft.com/office/officeart/2005/8/layout/orgChart1"/>
    <dgm:cxn modelId="{D6F9A875-28F7-4F52-AE48-A912FA3C42AB}" type="presOf" srcId="{DDC27249-1C4F-4A4E-B6B6-42E7D391C4B0}" destId="{8380CFFB-91C5-40AB-87AF-40187961A94D}" srcOrd="0" destOrd="0" presId="urn:microsoft.com/office/officeart/2005/8/layout/orgChart1"/>
    <dgm:cxn modelId="{78D44D58-302E-4201-9C4C-AF42D7514DB1}" type="presOf" srcId="{C0AB5A71-082C-416F-B8FD-085D815B5569}" destId="{8B57954C-A3C3-4B9F-8F9C-011EC92A1DE4}" srcOrd="0" destOrd="0" presId="urn:microsoft.com/office/officeart/2005/8/layout/orgChart1"/>
    <dgm:cxn modelId="{13C4E779-1F94-4B1F-8164-D3BA2D141FD3}" srcId="{FE6408EF-AC46-43AD-86DB-219B1DD7EF49}" destId="{179F8CC1-4C4B-43B9-9983-5E46BD5814C9}" srcOrd="0" destOrd="0" parTransId="{AE8C749F-E58C-4F70-8750-144D089C61E3}" sibTransId="{DCB1B5C9-A866-4BEF-9CDC-C8285A575584}"/>
    <dgm:cxn modelId="{7F72647C-5A78-45F3-8281-FBA658A69381}" type="presOf" srcId="{F7372D6A-86EA-4887-B6CB-517DA763607D}" destId="{50F07FA8-7546-4A2A-ADD3-E221B024B4CE}" srcOrd="0" destOrd="0" presId="urn:microsoft.com/office/officeart/2005/8/layout/orgChart1"/>
    <dgm:cxn modelId="{43846881-39AB-4134-9608-DA4798E11EA5}" type="presOf" srcId="{2D2EBA15-F5A8-4A16-8280-C428FFDE7A10}" destId="{403A7720-164E-4D64-AC91-61B1342C05DB}" srcOrd="0" destOrd="0" presId="urn:microsoft.com/office/officeart/2005/8/layout/orgChart1"/>
    <dgm:cxn modelId="{5CD90E82-DA36-4D60-A8D9-1EDEB34BDF4C}" type="presOf" srcId="{B4A9F64E-3068-4B38-84AF-4DDC20889945}" destId="{170BB030-4325-4050-9D20-0A70D2FFB504}" srcOrd="1" destOrd="0" presId="urn:microsoft.com/office/officeart/2005/8/layout/orgChart1"/>
    <dgm:cxn modelId="{97718884-52A6-4F44-93A9-04293F8CF2F9}" type="presOf" srcId="{0E758E4B-D4BE-4DDB-AF09-3A5110B446FA}" destId="{3FFF0641-1DD0-436B-93C1-C747ECA58013}" srcOrd="1" destOrd="0" presId="urn:microsoft.com/office/officeart/2005/8/layout/orgChart1"/>
    <dgm:cxn modelId="{600A0589-C312-4A44-885E-7CAB64B21548}" type="presOf" srcId="{316E8CF8-38A4-4A53-81CF-7A479FEFC884}" destId="{BC445F33-4B74-4510-BA45-E64628F38990}" srcOrd="0" destOrd="0" presId="urn:microsoft.com/office/officeart/2005/8/layout/orgChart1"/>
    <dgm:cxn modelId="{F5B77489-235D-495F-A18E-E41DC9959E3A}" type="presOf" srcId="{7F154D86-A602-4BFA-A247-F3B0423293D4}" destId="{EFD57F18-942A-4784-98B0-443CE537BC05}" srcOrd="0" destOrd="0" presId="urn:microsoft.com/office/officeart/2005/8/layout/orgChart1"/>
    <dgm:cxn modelId="{53FBA58C-8CF3-440C-96E1-360E3677F06D}" type="presOf" srcId="{EEC7C50D-ECD2-4276-8C2A-DA35ADB01DA9}" destId="{E913F368-1BF9-4C09-A7FA-1C88014CA984}" srcOrd="0" destOrd="0" presId="urn:microsoft.com/office/officeart/2005/8/layout/orgChart1"/>
    <dgm:cxn modelId="{93BB4991-4894-4302-A738-9C8BCE2E5983}" type="presOf" srcId="{FE6408EF-AC46-43AD-86DB-219B1DD7EF49}" destId="{2CEA3874-6458-4048-AD21-9B3F23EE1D04}" srcOrd="0" destOrd="0" presId="urn:microsoft.com/office/officeart/2005/8/layout/orgChart1"/>
    <dgm:cxn modelId="{CC54CD92-41AE-4ABD-9204-6BDBBF9B77D8}" type="presOf" srcId="{9ED9C3DB-9F71-4E54-8858-D27F13104CE0}" destId="{DA5C885D-51E2-47C0-B7E6-B0920E2A80B0}" srcOrd="0" destOrd="0" presId="urn:microsoft.com/office/officeart/2005/8/layout/orgChart1"/>
    <dgm:cxn modelId="{61716C9D-8A2F-47F4-A2A4-F6EC4E9E5841}" type="presOf" srcId="{B4A9F64E-3068-4B38-84AF-4DDC20889945}" destId="{23B2FBE3-86C0-4582-BE7C-B79ECECAC1D9}" srcOrd="0" destOrd="0" presId="urn:microsoft.com/office/officeart/2005/8/layout/orgChart1"/>
    <dgm:cxn modelId="{BEF37DAD-5F12-4BAE-B314-EB2349C9F32D}" type="presOf" srcId="{6E83B2AA-8F6D-482D-BBAE-4001A5F3D27F}" destId="{99D5A7C1-3B53-4F0F-88D5-AD18CA0D0651}" srcOrd="0" destOrd="0" presId="urn:microsoft.com/office/officeart/2005/8/layout/orgChart1"/>
    <dgm:cxn modelId="{8CD774AE-51D9-4091-BC79-5D529712F92E}" srcId="{0E758E4B-D4BE-4DDB-AF09-3A5110B446FA}" destId="{7F154D86-A602-4BFA-A247-F3B0423293D4}" srcOrd="0" destOrd="0" parTransId="{D2587A5D-3156-46BB-A316-11C5F8448AD9}" sibTransId="{5C27C90E-AEE1-450A-9255-457F0C97B307}"/>
    <dgm:cxn modelId="{E0B1E8AF-2214-4285-81EC-230F55D0BB56}" type="presOf" srcId="{C031862D-2270-4F73-9CB0-1B91E96A063E}" destId="{288072AE-602D-4E61-98DF-BADB3752022C}" srcOrd="0" destOrd="0" presId="urn:microsoft.com/office/officeart/2005/8/layout/orgChart1"/>
    <dgm:cxn modelId="{DAA5E7B4-8780-47A0-BFA3-D777C4387448}" srcId="{179F8CC1-4C4B-43B9-9983-5E46BD5814C9}" destId="{F7372D6A-86EA-4887-B6CB-517DA763607D}" srcOrd="2" destOrd="0" parTransId="{90F53382-F8D5-4933-80F8-C76ED286A94C}" sibTransId="{8D0BB137-F2DD-463F-A409-B1E4A9CD7BDD}"/>
    <dgm:cxn modelId="{432931B9-0707-491A-81D7-090051A86738}" type="presOf" srcId="{8E79943C-3240-41D6-AFC4-778F7F05F976}" destId="{811722F6-D1A9-4AA7-B71D-AC7087503A68}" srcOrd="0" destOrd="0" presId="urn:microsoft.com/office/officeart/2005/8/layout/orgChart1"/>
    <dgm:cxn modelId="{8C93CABD-08D7-40E1-BDAE-A207AE11D6E4}" type="presOf" srcId="{8B9CFB9A-4BB2-46AC-8172-0174DC15CA6C}" destId="{CA824B1E-B02B-413D-9347-1ACAF0691333}" srcOrd="0" destOrd="0" presId="urn:microsoft.com/office/officeart/2005/8/layout/orgChart1"/>
    <dgm:cxn modelId="{230CD6C9-3ED7-4A27-9D1C-9C6AAB349DCD}" srcId="{0E758E4B-D4BE-4DDB-AF09-3A5110B446FA}" destId="{9A814A5D-D1A9-440F-8D91-CBF336375F5C}" srcOrd="1" destOrd="0" parTransId="{8B9CFB9A-4BB2-46AC-8172-0174DC15CA6C}" sibTransId="{3AF2030F-DEE6-468C-9F6C-8C58B8F9E2D4}"/>
    <dgm:cxn modelId="{88CCDAD3-640A-41D8-A21A-A0B804CEAEE5}" type="presOf" srcId="{8F1BE6C4-BCA7-4276-8902-5027B14636C9}" destId="{F9303F57-CAD8-4907-B682-14F66272CBEA}" srcOrd="0" destOrd="0" presId="urn:microsoft.com/office/officeart/2005/8/layout/orgChart1"/>
    <dgm:cxn modelId="{36AE8CE5-FFE8-49B8-A379-601E569CCE8D}" type="presOf" srcId="{8467DE32-B52A-4613-B624-4239AEF31ED0}" destId="{D2553242-1435-4E98-9206-2528FA9374C1}" srcOrd="0" destOrd="0" presId="urn:microsoft.com/office/officeart/2005/8/layout/orgChart1"/>
    <dgm:cxn modelId="{83EBE9EE-ECA8-42F5-92B5-CBA4B5FB9B6A}" type="presOf" srcId="{179F8CC1-4C4B-43B9-9983-5E46BD5814C9}" destId="{54CA5926-1BE6-49EC-BE45-1B8937B360E3}" srcOrd="1" destOrd="0" presId="urn:microsoft.com/office/officeart/2005/8/layout/orgChart1"/>
    <dgm:cxn modelId="{432966F3-B14B-43F3-B534-6DA125714564}" type="presOf" srcId="{9A814A5D-D1A9-440F-8D91-CBF336375F5C}" destId="{D4A173DC-737D-48F6-8E04-420E3E06DBDE}" srcOrd="0" destOrd="0" presId="urn:microsoft.com/office/officeart/2005/8/layout/orgChart1"/>
    <dgm:cxn modelId="{92839EF3-3BE5-41EA-9A75-CA5187B46B46}" type="presOf" srcId="{7F154D86-A602-4BFA-A247-F3B0423293D4}" destId="{4C068681-9588-4274-94F8-8D5B9F0B242F}" srcOrd="1" destOrd="0" presId="urn:microsoft.com/office/officeart/2005/8/layout/orgChart1"/>
    <dgm:cxn modelId="{6181A9F5-DBF8-4120-8910-BFBDCBB31664}" srcId="{F7372D6A-86EA-4887-B6CB-517DA763607D}" destId="{316E8CF8-38A4-4A53-81CF-7A479FEFC884}" srcOrd="1" destOrd="0" parTransId="{8467DE32-B52A-4613-B624-4239AEF31ED0}" sibTransId="{4367EFBE-B8B2-406B-9834-6BBF3D1FFA6E}"/>
    <dgm:cxn modelId="{9ABA70FB-9E5C-4855-B7B1-304D57966DF5}" type="presParOf" srcId="{2CEA3874-6458-4048-AD21-9B3F23EE1D04}" destId="{530F2D3E-C41F-4A22-9E3E-4D970200EC44}" srcOrd="0" destOrd="0" presId="urn:microsoft.com/office/officeart/2005/8/layout/orgChart1"/>
    <dgm:cxn modelId="{65919234-356F-44BE-A022-A414CB0CBE7A}" type="presParOf" srcId="{530F2D3E-C41F-4A22-9E3E-4D970200EC44}" destId="{FD5A3D76-1424-410F-8EE2-FAC20BB98158}" srcOrd="0" destOrd="0" presId="urn:microsoft.com/office/officeart/2005/8/layout/orgChart1"/>
    <dgm:cxn modelId="{51671D24-92E0-4079-A0D1-69E1242D27CC}" type="presParOf" srcId="{FD5A3D76-1424-410F-8EE2-FAC20BB98158}" destId="{70E543BC-4D6C-4090-9881-62877DEAFB63}" srcOrd="0" destOrd="0" presId="urn:microsoft.com/office/officeart/2005/8/layout/orgChart1"/>
    <dgm:cxn modelId="{BAD8C2E6-770B-4518-AB0E-E68C31BEDB28}" type="presParOf" srcId="{FD5A3D76-1424-410F-8EE2-FAC20BB98158}" destId="{54CA5926-1BE6-49EC-BE45-1B8937B360E3}" srcOrd="1" destOrd="0" presId="urn:microsoft.com/office/officeart/2005/8/layout/orgChart1"/>
    <dgm:cxn modelId="{6D1A1E81-8C45-46CC-B2BF-B42970978957}" type="presParOf" srcId="{530F2D3E-C41F-4A22-9E3E-4D970200EC44}" destId="{757984AF-D371-493A-8366-9C0C265C234D}" srcOrd="1" destOrd="0" presId="urn:microsoft.com/office/officeart/2005/8/layout/orgChart1"/>
    <dgm:cxn modelId="{7B5658CD-0AAB-4ECB-92FE-91E1D4464D2C}" type="presParOf" srcId="{757984AF-D371-493A-8366-9C0C265C234D}" destId="{8B57954C-A3C3-4B9F-8F9C-011EC92A1DE4}" srcOrd="0" destOrd="0" presId="urn:microsoft.com/office/officeart/2005/8/layout/orgChart1"/>
    <dgm:cxn modelId="{57AA739E-DCE3-4B39-AE19-0C35EF9FE47B}" type="presParOf" srcId="{757984AF-D371-493A-8366-9C0C265C234D}" destId="{01945952-B651-4A53-83CB-94D3725EBE50}" srcOrd="1" destOrd="0" presId="urn:microsoft.com/office/officeart/2005/8/layout/orgChart1"/>
    <dgm:cxn modelId="{B6ECCDCD-1C62-4D21-8D15-0935555B1389}" type="presParOf" srcId="{01945952-B651-4A53-83CB-94D3725EBE50}" destId="{C4AE504E-032C-42EE-A648-6C59572518F0}" srcOrd="0" destOrd="0" presId="urn:microsoft.com/office/officeart/2005/8/layout/orgChart1"/>
    <dgm:cxn modelId="{7A0D9150-5DDA-4F73-9163-56F563DA9C31}" type="presParOf" srcId="{C4AE504E-032C-42EE-A648-6C59572518F0}" destId="{29D5A54D-582E-4E49-B137-440DB43F0783}" srcOrd="0" destOrd="0" presId="urn:microsoft.com/office/officeart/2005/8/layout/orgChart1"/>
    <dgm:cxn modelId="{C6057FBB-95F9-4BB6-A680-36EAFB70B051}" type="presParOf" srcId="{C4AE504E-032C-42EE-A648-6C59572518F0}" destId="{3FFF0641-1DD0-436B-93C1-C747ECA58013}" srcOrd="1" destOrd="0" presId="urn:microsoft.com/office/officeart/2005/8/layout/orgChart1"/>
    <dgm:cxn modelId="{3D7A8D58-AB9A-49A1-A8F9-EFD5E929A04C}" type="presParOf" srcId="{01945952-B651-4A53-83CB-94D3725EBE50}" destId="{CEE6D6B7-CE52-41BC-AB9E-2684F719A5EA}" srcOrd="1" destOrd="0" presId="urn:microsoft.com/office/officeart/2005/8/layout/orgChart1"/>
    <dgm:cxn modelId="{520EE018-6540-4118-9071-E5D75C796527}" type="presParOf" srcId="{CEE6D6B7-CE52-41BC-AB9E-2684F719A5EA}" destId="{D9FD1586-46D5-4AEB-B491-121DB92ED3E1}" srcOrd="0" destOrd="0" presId="urn:microsoft.com/office/officeart/2005/8/layout/orgChart1"/>
    <dgm:cxn modelId="{642AFA23-40C0-4EBC-BC48-05C10E134462}" type="presParOf" srcId="{CEE6D6B7-CE52-41BC-AB9E-2684F719A5EA}" destId="{6E59F43A-50AD-4308-9EAD-C2DFE25917FB}" srcOrd="1" destOrd="0" presId="urn:microsoft.com/office/officeart/2005/8/layout/orgChart1"/>
    <dgm:cxn modelId="{9C6E2444-B546-4DE9-B795-1C417A322F9B}" type="presParOf" srcId="{6E59F43A-50AD-4308-9EAD-C2DFE25917FB}" destId="{22B2DB7A-4094-4D46-8B18-91A2ABE432AF}" srcOrd="0" destOrd="0" presId="urn:microsoft.com/office/officeart/2005/8/layout/orgChart1"/>
    <dgm:cxn modelId="{7B7CC86A-E345-426E-A3C8-8312B4B6C017}" type="presParOf" srcId="{22B2DB7A-4094-4D46-8B18-91A2ABE432AF}" destId="{EFD57F18-942A-4784-98B0-443CE537BC05}" srcOrd="0" destOrd="0" presId="urn:microsoft.com/office/officeart/2005/8/layout/orgChart1"/>
    <dgm:cxn modelId="{706BA9A2-570D-488C-BFE9-2971F20D6BB4}" type="presParOf" srcId="{22B2DB7A-4094-4D46-8B18-91A2ABE432AF}" destId="{4C068681-9588-4274-94F8-8D5B9F0B242F}" srcOrd="1" destOrd="0" presId="urn:microsoft.com/office/officeart/2005/8/layout/orgChart1"/>
    <dgm:cxn modelId="{AFD538FB-1225-4828-80F2-0F758AEADD54}" type="presParOf" srcId="{6E59F43A-50AD-4308-9EAD-C2DFE25917FB}" destId="{925EEA5A-B4DA-40E5-9687-A734F034BB83}" srcOrd="1" destOrd="0" presId="urn:microsoft.com/office/officeart/2005/8/layout/orgChart1"/>
    <dgm:cxn modelId="{81507A0B-5D24-4016-9483-2FE3ED2E07C7}" type="presParOf" srcId="{6E59F43A-50AD-4308-9EAD-C2DFE25917FB}" destId="{1BC1A3EA-59D9-4F6C-9784-8E74B14479FF}" srcOrd="2" destOrd="0" presId="urn:microsoft.com/office/officeart/2005/8/layout/orgChart1"/>
    <dgm:cxn modelId="{FC8A2AC9-1F58-4DB7-9126-DCD5111EBD14}" type="presParOf" srcId="{CEE6D6B7-CE52-41BC-AB9E-2684F719A5EA}" destId="{CA824B1E-B02B-413D-9347-1ACAF0691333}" srcOrd="2" destOrd="0" presId="urn:microsoft.com/office/officeart/2005/8/layout/orgChart1"/>
    <dgm:cxn modelId="{6A780C58-7DBF-4677-B7DD-38F4E528B040}" type="presParOf" srcId="{CEE6D6B7-CE52-41BC-AB9E-2684F719A5EA}" destId="{C6F521B6-6BE0-43BF-893C-7B63619B994C}" srcOrd="3" destOrd="0" presId="urn:microsoft.com/office/officeart/2005/8/layout/orgChart1"/>
    <dgm:cxn modelId="{38300894-3637-4748-91F0-C8043906BA4C}" type="presParOf" srcId="{C6F521B6-6BE0-43BF-893C-7B63619B994C}" destId="{EAC44F50-AB9A-4F14-AFAF-B397838F193F}" srcOrd="0" destOrd="0" presId="urn:microsoft.com/office/officeart/2005/8/layout/orgChart1"/>
    <dgm:cxn modelId="{BF2675EF-D1D0-44AA-BB6C-D0FDE656B202}" type="presParOf" srcId="{EAC44F50-AB9A-4F14-AFAF-B397838F193F}" destId="{D4A173DC-737D-48F6-8E04-420E3E06DBDE}" srcOrd="0" destOrd="0" presId="urn:microsoft.com/office/officeart/2005/8/layout/orgChart1"/>
    <dgm:cxn modelId="{50712297-E0E5-4B01-8443-7F53A435A666}" type="presParOf" srcId="{EAC44F50-AB9A-4F14-AFAF-B397838F193F}" destId="{9D9186DC-204B-441A-B2FF-DA71E9E6205E}" srcOrd="1" destOrd="0" presId="urn:microsoft.com/office/officeart/2005/8/layout/orgChart1"/>
    <dgm:cxn modelId="{C4F263AA-04DD-449C-A938-4CC994AC4D37}" type="presParOf" srcId="{C6F521B6-6BE0-43BF-893C-7B63619B994C}" destId="{C6EDFEFA-9443-41F9-B569-600B99961AA8}" srcOrd="1" destOrd="0" presId="urn:microsoft.com/office/officeart/2005/8/layout/orgChart1"/>
    <dgm:cxn modelId="{06DC9054-5378-4796-A866-BBE67AC8BA91}" type="presParOf" srcId="{C6F521B6-6BE0-43BF-893C-7B63619B994C}" destId="{24AC2B6C-AD5C-4A1A-ADE9-7B52DF537B00}" srcOrd="2" destOrd="0" presId="urn:microsoft.com/office/officeart/2005/8/layout/orgChart1"/>
    <dgm:cxn modelId="{CE3FBEE0-F3AF-4431-8C15-3977E0622616}" type="presParOf" srcId="{CEE6D6B7-CE52-41BC-AB9E-2684F719A5EA}" destId="{B7A454EB-B889-4C39-843E-56628A75E745}" srcOrd="4" destOrd="0" presId="urn:microsoft.com/office/officeart/2005/8/layout/orgChart1"/>
    <dgm:cxn modelId="{F6A969C5-78D3-45F7-BCCF-D5DEC90D622C}" type="presParOf" srcId="{CEE6D6B7-CE52-41BC-AB9E-2684F719A5EA}" destId="{2C552E33-61A4-46E7-81A7-7CE7A03C3235}" srcOrd="5" destOrd="0" presId="urn:microsoft.com/office/officeart/2005/8/layout/orgChart1"/>
    <dgm:cxn modelId="{1A076620-22D4-44A1-80F3-C0C86F961696}" type="presParOf" srcId="{2C552E33-61A4-46E7-81A7-7CE7A03C3235}" destId="{0FE98FFC-8C78-4CF7-9760-2D927F2E1994}" srcOrd="0" destOrd="0" presId="urn:microsoft.com/office/officeart/2005/8/layout/orgChart1"/>
    <dgm:cxn modelId="{DA86F3B6-6642-4127-B788-1B28CBFD46D2}" type="presParOf" srcId="{0FE98FFC-8C78-4CF7-9760-2D927F2E1994}" destId="{F9303F57-CAD8-4907-B682-14F66272CBEA}" srcOrd="0" destOrd="0" presId="urn:microsoft.com/office/officeart/2005/8/layout/orgChart1"/>
    <dgm:cxn modelId="{CAE569F1-5664-4B9A-806A-A146A6157228}" type="presParOf" srcId="{0FE98FFC-8C78-4CF7-9760-2D927F2E1994}" destId="{6CE9D6C6-51A4-4B54-9CA2-F0ED7C761AB1}" srcOrd="1" destOrd="0" presId="urn:microsoft.com/office/officeart/2005/8/layout/orgChart1"/>
    <dgm:cxn modelId="{0CC34F9D-F039-4AAE-B922-83C8C42EA0DE}" type="presParOf" srcId="{2C552E33-61A4-46E7-81A7-7CE7A03C3235}" destId="{D02DBDF4-91A7-4D4D-A6EB-8308D1B5BFA7}" srcOrd="1" destOrd="0" presId="urn:microsoft.com/office/officeart/2005/8/layout/orgChart1"/>
    <dgm:cxn modelId="{2A7C44CF-7413-4767-A019-E38C7B77FE8F}" type="presParOf" srcId="{2C552E33-61A4-46E7-81A7-7CE7A03C3235}" destId="{C89B9777-7123-4D16-91DA-B130BAEC0070}" srcOrd="2" destOrd="0" presId="urn:microsoft.com/office/officeart/2005/8/layout/orgChart1"/>
    <dgm:cxn modelId="{7F9EB640-1DA7-4BD5-9A0D-62A35AC8AFAB}" type="presParOf" srcId="{01945952-B651-4A53-83CB-94D3725EBE50}" destId="{3D6264BA-26B9-4768-A956-BBD5B136799A}" srcOrd="2" destOrd="0" presId="urn:microsoft.com/office/officeart/2005/8/layout/orgChart1"/>
    <dgm:cxn modelId="{42CC1371-0178-4063-8DED-7CB16E344E6F}" type="presParOf" srcId="{757984AF-D371-493A-8366-9C0C265C234D}" destId="{DA5C885D-51E2-47C0-B7E6-B0920E2A80B0}" srcOrd="2" destOrd="0" presId="urn:microsoft.com/office/officeart/2005/8/layout/orgChart1"/>
    <dgm:cxn modelId="{5DC6BDD2-BF0E-4426-A6DF-2937FE6A55FB}" type="presParOf" srcId="{757984AF-D371-493A-8366-9C0C265C234D}" destId="{3DBB569F-B617-4756-BD80-B3B89B201266}" srcOrd="3" destOrd="0" presId="urn:microsoft.com/office/officeart/2005/8/layout/orgChart1"/>
    <dgm:cxn modelId="{0C2A6281-632F-4F08-A3F2-4F4D0178A70E}" type="presParOf" srcId="{3DBB569F-B617-4756-BD80-B3B89B201266}" destId="{281B9D01-1870-4E56-996E-BFB60DA7CDA1}" srcOrd="0" destOrd="0" presId="urn:microsoft.com/office/officeart/2005/8/layout/orgChart1"/>
    <dgm:cxn modelId="{525E4A54-F825-46DE-A7BF-3A8C12989C3A}" type="presParOf" srcId="{281B9D01-1870-4E56-996E-BFB60DA7CDA1}" destId="{23B2FBE3-86C0-4582-BE7C-B79ECECAC1D9}" srcOrd="0" destOrd="0" presId="urn:microsoft.com/office/officeart/2005/8/layout/orgChart1"/>
    <dgm:cxn modelId="{59A438A4-4178-4BDC-9894-F54EB08DBCB3}" type="presParOf" srcId="{281B9D01-1870-4E56-996E-BFB60DA7CDA1}" destId="{170BB030-4325-4050-9D20-0A70D2FFB504}" srcOrd="1" destOrd="0" presId="urn:microsoft.com/office/officeart/2005/8/layout/orgChart1"/>
    <dgm:cxn modelId="{E19958A2-2964-47FF-9055-8E7CCB2B29F5}" type="presParOf" srcId="{3DBB569F-B617-4756-BD80-B3B89B201266}" destId="{08ACE6BB-6FCD-4F24-8280-736D1C8C55E3}" srcOrd="1" destOrd="0" presId="urn:microsoft.com/office/officeart/2005/8/layout/orgChart1"/>
    <dgm:cxn modelId="{FE6C4893-E62B-4DC2-8C32-A0AFECE2CB50}" type="presParOf" srcId="{08ACE6BB-6FCD-4F24-8280-736D1C8C55E3}" destId="{99D5A7C1-3B53-4F0F-88D5-AD18CA0D0651}" srcOrd="0" destOrd="0" presId="urn:microsoft.com/office/officeart/2005/8/layout/orgChart1"/>
    <dgm:cxn modelId="{BFD24F10-0270-44BC-8800-D8BAD44F5783}" type="presParOf" srcId="{08ACE6BB-6FCD-4F24-8280-736D1C8C55E3}" destId="{E3AB6C0F-6B29-4B3A-8FFD-7E285835070D}" srcOrd="1" destOrd="0" presId="urn:microsoft.com/office/officeart/2005/8/layout/orgChart1"/>
    <dgm:cxn modelId="{4227CA36-796F-4478-B296-FE8175C3FB31}" type="presParOf" srcId="{E3AB6C0F-6B29-4B3A-8FFD-7E285835070D}" destId="{E4AF4EBC-8ACD-427F-913C-5A706C6DE385}" srcOrd="0" destOrd="0" presId="urn:microsoft.com/office/officeart/2005/8/layout/orgChart1"/>
    <dgm:cxn modelId="{919D15C1-7F0D-45AA-BAB6-652C386CA4D3}" type="presParOf" srcId="{E4AF4EBC-8ACD-427F-913C-5A706C6DE385}" destId="{403A7720-164E-4D64-AC91-61B1342C05DB}" srcOrd="0" destOrd="0" presId="urn:microsoft.com/office/officeart/2005/8/layout/orgChart1"/>
    <dgm:cxn modelId="{C7BA7DCF-2C1B-4A1D-ABEC-CC59BA6CA274}" type="presParOf" srcId="{E4AF4EBC-8ACD-427F-913C-5A706C6DE385}" destId="{89369592-D9FF-4EE8-9363-CEEE6DBF00E8}" srcOrd="1" destOrd="0" presId="urn:microsoft.com/office/officeart/2005/8/layout/orgChart1"/>
    <dgm:cxn modelId="{8FDFDC55-FEBA-4E1A-A8EC-384BEFB6B8B1}" type="presParOf" srcId="{E3AB6C0F-6B29-4B3A-8FFD-7E285835070D}" destId="{B5E328AC-2315-493C-BB18-4C61B7F1298C}" srcOrd="1" destOrd="0" presId="urn:microsoft.com/office/officeart/2005/8/layout/orgChart1"/>
    <dgm:cxn modelId="{B4E9FFC0-CAA0-4194-A313-0B0659765107}" type="presParOf" srcId="{E3AB6C0F-6B29-4B3A-8FFD-7E285835070D}" destId="{BD835AFE-F591-4B40-BC06-3DB1F589B5C5}" srcOrd="2" destOrd="0" presId="urn:microsoft.com/office/officeart/2005/8/layout/orgChart1"/>
    <dgm:cxn modelId="{D7EE27BF-AB3A-484D-B73C-0F6BBD5F3895}" type="presParOf" srcId="{08ACE6BB-6FCD-4F24-8280-736D1C8C55E3}" destId="{BDFA2273-E20E-446F-815E-0AF59E2B1D58}" srcOrd="2" destOrd="0" presId="urn:microsoft.com/office/officeart/2005/8/layout/orgChart1"/>
    <dgm:cxn modelId="{3FB7FDBE-AD48-4E95-A33F-A5F72B49C830}" type="presParOf" srcId="{08ACE6BB-6FCD-4F24-8280-736D1C8C55E3}" destId="{006B3FBA-E9F1-466F-B48F-227FE2EDC907}" srcOrd="3" destOrd="0" presId="urn:microsoft.com/office/officeart/2005/8/layout/orgChart1"/>
    <dgm:cxn modelId="{0C10D525-3500-4940-8EF8-B515B9FD9515}" type="presParOf" srcId="{006B3FBA-E9F1-466F-B48F-227FE2EDC907}" destId="{7AA793B5-BBFA-4F0F-8B7A-3ED7B6E8E043}" srcOrd="0" destOrd="0" presId="urn:microsoft.com/office/officeart/2005/8/layout/orgChart1"/>
    <dgm:cxn modelId="{3E6C26EA-3FEB-4DA3-BC55-86AB1C8BBF7D}" type="presParOf" srcId="{7AA793B5-BBFA-4F0F-8B7A-3ED7B6E8E043}" destId="{288072AE-602D-4E61-98DF-BADB3752022C}" srcOrd="0" destOrd="0" presId="urn:microsoft.com/office/officeart/2005/8/layout/orgChart1"/>
    <dgm:cxn modelId="{1DF642F8-C971-4A89-AB28-F4BDF596B572}" type="presParOf" srcId="{7AA793B5-BBFA-4F0F-8B7A-3ED7B6E8E043}" destId="{FA20660D-7C80-4C46-8973-51E4FF4D43BB}" srcOrd="1" destOrd="0" presId="urn:microsoft.com/office/officeart/2005/8/layout/orgChart1"/>
    <dgm:cxn modelId="{475AFA51-98C4-4FA9-810C-8427FBBC5452}" type="presParOf" srcId="{006B3FBA-E9F1-466F-B48F-227FE2EDC907}" destId="{BB07518A-7FF0-49AE-BF6E-9B8A3A28DF9A}" srcOrd="1" destOrd="0" presId="urn:microsoft.com/office/officeart/2005/8/layout/orgChart1"/>
    <dgm:cxn modelId="{F2273B80-F816-4C16-B236-338951E7702F}" type="presParOf" srcId="{006B3FBA-E9F1-466F-B48F-227FE2EDC907}" destId="{F4A8A48C-A799-4BF9-BC96-592D9D13D04E}" srcOrd="2" destOrd="0" presId="urn:microsoft.com/office/officeart/2005/8/layout/orgChart1"/>
    <dgm:cxn modelId="{06573431-C563-414C-94AB-8F0B3A17AF5B}" type="presParOf" srcId="{08ACE6BB-6FCD-4F24-8280-736D1C8C55E3}" destId="{CFED12CF-43D3-4F15-A4EE-C9C5351E2F8F}" srcOrd="4" destOrd="0" presId="urn:microsoft.com/office/officeart/2005/8/layout/orgChart1"/>
    <dgm:cxn modelId="{48F1683D-D113-4F4D-8750-3A7430EF2F18}" type="presParOf" srcId="{08ACE6BB-6FCD-4F24-8280-736D1C8C55E3}" destId="{0D925A33-C2B9-4A9D-9DFF-574DAC78CB60}" srcOrd="5" destOrd="0" presId="urn:microsoft.com/office/officeart/2005/8/layout/orgChart1"/>
    <dgm:cxn modelId="{8B1F814A-1468-436D-86EA-9D9F24623D0C}" type="presParOf" srcId="{0D925A33-C2B9-4A9D-9DFF-574DAC78CB60}" destId="{D20A8522-7845-41E3-9CF6-5D0D6E0795C9}" srcOrd="0" destOrd="0" presId="urn:microsoft.com/office/officeart/2005/8/layout/orgChart1"/>
    <dgm:cxn modelId="{C77BB853-FA53-4235-8C1A-B4C7B5730C92}" type="presParOf" srcId="{D20A8522-7845-41E3-9CF6-5D0D6E0795C9}" destId="{CAC5E0AA-96DD-42A2-A327-29AD1C613DD0}" srcOrd="0" destOrd="0" presId="urn:microsoft.com/office/officeart/2005/8/layout/orgChart1"/>
    <dgm:cxn modelId="{7F404CBB-6D86-42F8-8325-64DD1A72A1BD}" type="presParOf" srcId="{D20A8522-7845-41E3-9CF6-5D0D6E0795C9}" destId="{01254355-D335-42C7-B586-4F39592B3CF9}" srcOrd="1" destOrd="0" presId="urn:microsoft.com/office/officeart/2005/8/layout/orgChart1"/>
    <dgm:cxn modelId="{435F40F6-C70B-49A1-9EBA-F27E8D295C01}" type="presParOf" srcId="{0D925A33-C2B9-4A9D-9DFF-574DAC78CB60}" destId="{C0048BEC-2F59-414A-934D-9EE336C76177}" srcOrd="1" destOrd="0" presId="urn:microsoft.com/office/officeart/2005/8/layout/orgChart1"/>
    <dgm:cxn modelId="{18FB4B74-DF41-47A4-95F2-43D8F3525D56}" type="presParOf" srcId="{0D925A33-C2B9-4A9D-9DFF-574DAC78CB60}" destId="{3465DBC6-BBD4-4328-90BB-584313D63FA5}" srcOrd="2" destOrd="0" presId="urn:microsoft.com/office/officeart/2005/8/layout/orgChart1"/>
    <dgm:cxn modelId="{10731EDF-851A-4BD7-8C88-E73972295BEA}" type="presParOf" srcId="{3DBB569F-B617-4756-BD80-B3B89B201266}" destId="{58C1F3E7-6919-4E1D-82E2-678CEA0F8BEE}" srcOrd="2" destOrd="0" presId="urn:microsoft.com/office/officeart/2005/8/layout/orgChart1"/>
    <dgm:cxn modelId="{8EDC1260-03AC-4349-ABCB-3E85703B1D51}" type="presParOf" srcId="{757984AF-D371-493A-8366-9C0C265C234D}" destId="{0CB821A3-A23D-4E9D-86B1-A752ECA61BCA}" srcOrd="4" destOrd="0" presId="urn:microsoft.com/office/officeart/2005/8/layout/orgChart1"/>
    <dgm:cxn modelId="{BD3FC60D-2ABE-411F-84E3-13CFBE1FAA9F}" type="presParOf" srcId="{757984AF-D371-493A-8366-9C0C265C234D}" destId="{DF30FAD5-03CA-4479-B4E1-BACE875490AE}" srcOrd="5" destOrd="0" presId="urn:microsoft.com/office/officeart/2005/8/layout/orgChart1"/>
    <dgm:cxn modelId="{D066639C-8837-412D-9B42-079D82D249DA}" type="presParOf" srcId="{DF30FAD5-03CA-4479-B4E1-BACE875490AE}" destId="{93F6C9A6-54AE-41A8-AF0D-4880CE7AC1EA}" srcOrd="0" destOrd="0" presId="urn:microsoft.com/office/officeart/2005/8/layout/orgChart1"/>
    <dgm:cxn modelId="{A59F73C5-C96B-4B67-A619-FD52C04ACFE6}" type="presParOf" srcId="{93F6C9A6-54AE-41A8-AF0D-4880CE7AC1EA}" destId="{50F07FA8-7546-4A2A-ADD3-E221B024B4CE}" srcOrd="0" destOrd="0" presId="urn:microsoft.com/office/officeart/2005/8/layout/orgChart1"/>
    <dgm:cxn modelId="{46584932-8DC6-4973-B6BF-4AD47E524674}" type="presParOf" srcId="{93F6C9A6-54AE-41A8-AF0D-4880CE7AC1EA}" destId="{40238E1B-F2CF-49F3-852B-D40B72F3B1B1}" srcOrd="1" destOrd="0" presId="urn:microsoft.com/office/officeart/2005/8/layout/orgChart1"/>
    <dgm:cxn modelId="{B0957830-9776-43A2-B834-6643594F7027}" type="presParOf" srcId="{DF30FAD5-03CA-4479-B4E1-BACE875490AE}" destId="{2652CA4F-9ABE-4CFB-832E-8C5B5F32FF9C}" srcOrd="1" destOrd="0" presId="urn:microsoft.com/office/officeart/2005/8/layout/orgChart1"/>
    <dgm:cxn modelId="{8E2D320C-4B26-472E-88DC-73D8EA963C0F}" type="presParOf" srcId="{2652CA4F-9ABE-4CFB-832E-8C5B5F32FF9C}" destId="{811722F6-D1A9-4AA7-B71D-AC7087503A68}" srcOrd="0" destOrd="0" presId="urn:microsoft.com/office/officeart/2005/8/layout/orgChart1"/>
    <dgm:cxn modelId="{FC0DF677-8EF3-4C30-B70C-4D7337D2117A}" type="presParOf" srcId="{2652CA4F-9ABE-4CFB-832E-8C5B5F32FF9C}" destId="{B5907796-289B-4B06-A79A-BBA69872829A}" srcOrd="1" destOrd="0" presId="urn:microsoft.com/office/officeart/2005/8/layout/orgChart1"/>
    <dgm:cxn modelId="{B58750E7-C9B8-40CB-803E-3750DEA955DC}" type="presParOf" srcId="{B5907796-289B-4B06-A79A-BBA69872829A}" destId="{6C25ADBA-6A78-4326-B5BF-C4E94ED5A952}" srcOrd="0" destOrd="0" presId="urn:microsoft.com/office/officeart/2005/8/layout/orgChart1"/>
    <dgm:cxn modelId="{3BD3398B-0C0B-4330-B16A-402A7BE554BC}" type="presParOf" srcId="{6C25ADBA-6A78-4326-B5BF-C4E94ED5A952}" destId="{8380CFFB-91C5-40AB-87AF-40187961A94D}" srcOrd="0" destOrd="0" presId="urn:microsoft.com/office/officeart/2005/8/layout/orgChart1"/>
    <dgm:cxn modelId="{E7A03D95-D7D0-4E8F-A182-24C8B3CE4CF6}" type="presParOf" srcId="{6C25ADBA-6A78-4326-B5BF-C4E94ED5A952}" destId="{D90DFB14-F387-4BB0-9255-A216FCB14B42}" srcOrd="1" destOrd="0" presId="urn:microsoft.com/office/officeart/2005/8/layout/orgChart1"/>
    <dgm:cxn modelId="{76B2396B-09E1-46D8-9AD0-1952420DAC4B}" type="presParOf" srcId="{B5907796-289B-4B06-A79A-BBA69872829A}" destId="{80227C9C-3BD8-4DF7-8EB3-9BD8C8D23B25}" srcOrd="1" destOrd="0" presId="urn:microsoft.com/office/officeart/2005/8/layout/orgChart1"/>
    <dgm:cxn modelId="{9D9663F3-A658-482F-BC85-2F43DB46D1A6}" type="presParOf" srcId="{B5907796-289B-4B06-A79A-BBA69872829A}" destId="{388F5AB7-03B8-414D-85C5-C33DB184A194}" srcOrd="2" destOrd="0" presId="urn:microsoft.com/office/officeart/2005/8/layout/orgChart1"/>
    <dgm:cxn modelId="{4A0B6FDE-BBFC-4665-BCA9-41616AB31500}" type="presParOf" srcId="{2652CA4F-9ABE-4CFB-832E-8C5B5F32FF9C}" destId="{D2553242-1435-4E98-9206-2528FA9374C1}" srcOrd="2" destOrd="0" presId="urn:microsoft.com/office/officeart/2005/8/layout/orgChart1"/>
    <dgm:cxn modelId="{E328F5DC-6EF4-4633-9317-D49A643A0BDD}" type="presParOf" srcId="{2652CA4F-9ABE-4CFB-832E-8C5B5F32FF9C}" destId="{B649F98E-4393-4C5C-B253-1F986796B3AD}" srcOrd="3" destOrd="0" presId="urn:microsoft.com/office/officeart/2005/8/layout/orgChart1"/>
    <dgm:cxn modelId="{14A2CCBE-4EC7-426E-A99F-1EC3AB7ECC47}" type="presParOf" srcId="{B649F98E-4393-4C5C-B253-1F986796B3AD}" destId="{E84EDBA4-A31B-4618-8073-7DECE7B85D73}" srcOrd="0" destOrd="0" presId="urn:microsoft.com/office/officeart/2005/8/layout/orgChart1"/>
    <dgm:cxn modelId="{DCA1D521-D4E1-489F-A051-372861C16F19}" type="presParOf" srcId="{E84EDBA4-A31B-4618-8073-7DECE7B85D73}" destId="{BC445F33-4B74-4510-BA45-E64628F38990}" srcOrd="0" destOrd="0" presId="urn:microsoft.com/office/officeart/2005/8/layout/orgChart1"/>
    <dgm:cxn modelId="{A8FEF0A4-A889-48DF-A2E7-463074BF39A3}" type="presParOf" srcId="{E84EDBA4-A31B-4618-8073-7DECE7B85D73}" destId="{6715B113-65BC-4CAF-A032-648A145A25AC}" srcOrd="1" destOrd="0" presId="urn:microsoft.com/office/officeart/2005/8/layout/orgChart1"/>
    <dgm:cxn modelId="{8E0EC9AB-BB78-4C7B-8117-0F04913ADF4C}" type="presParOf" srcId="{B649F98E-4393-4C5C-B253-1F986796B3AD}" destId="{52DC3C2A-44B4-408F-B51E-069A95AE77DC}" srcOrd="1" destOrd="0" presId="urn:microsoft.com/office/officeart/2005/8/layout/orgChart1"/>
    <dgm:cxn modelId="{CFD1AD1E-E619-4629-B8A6-4373B9F173B6}" type="presParOf" srcId="{B649F98E-4393-4C5C-B253-1F986796B3AD}" destId="{326C9468-F1E3-44FA-A6F7-A137819E8711}" srcOrd="2" destOrd="0" presId="urn:microsoft.com/office/officeart/2005/8/layout/orgChart1"/>
    <dgm:cxn modelId="{DDD29D0B-DD0D-46EC-A2A0-7F7A9921A511}" type="presParOf" srcId="{2652CA4F-9ABE-4CFB-832E-8C5B5F32FF9C}" destId="{E913F368-1BF9-4C09-A7FA-1C88014CA984}" srcOrd="4" destOrd="0" presId="urn:microsoft.com/office/officeart/2005/8/layout/orgChart1"/>
    <dgm:cxn modelId="{261F6A99-5185-4D0D-BC94-A6723ACAC181}" type="presParOf" srcId="{2652CA4F-9ABE-4CFB-832E-8C5B5F32FF9C}" destId="{A641CD1F-C2C6-4141-AE00-48F73E0A6191}" srcOrd="5" destOrd="0" presId="urn:microsoft.com/office/officeart/2005/8/layout/orgChart1"/>
    <dgm:cxn modelId="{5FC532D0-BE6E-45CD-B0B5-347B02A72063}" type="presParOf" srcId="{A641CD1F-C2C6-4141-AE00-48F73E0A6191}" destId="{B1FD5382-F7DE-4149-BE68-5919DBB06831}" srcOrd="0" destOrd="0" presId="urn:microsoft.com/office/officeart/2005/8/layout/orgChart1"/>
    <dgm:cxn modelId="{A9A12D0B-59C8-454D-9A2A-F9A54D949E7B}" type="presParOf" srcId="{B1FD5382-F7DE-4149-BE68-5919DBB06831}" destId="{15A44D06-6D92-4774-B98C-A4E80DD13B98}" srcOrd="0" destOrd="0" presId="urn:microsoft.com/office/officeart/2005/8/layout/orgChart1"/>
    <dgm:cxn modelId="{EA967383-97F1-44B6-885E-802F663FC357}" type="presParOf" srcId="{B1FD5382-F7DE-4149-BE68-5919DBB06831}" destId="{F8ADE86A-4E1C-49B4-AE9F-2FEDBFD4DAFF}" srcOrd="1" destOrd="0" presId="urn:microsoft.com/office/officeart/2005/8/layout/orgChart1"/>
    <dgm:cxn modelId="{1DB574AA-8E2D-4A28-90FE-2DF95D10B74D}" type="presParOf" srcId="{A641CD1F-C2C6-4141-AE00-48F73E0A6191}" destId="{70459CAA-CA52-4F23-A7FB-02C160675698}" srcOrd="1" destOrd="0" presId="urn:microsoft.com/office/officeart/2005/8/layout/orgChart1"/>
    <dgm:cxn modelId="{1FB5FA7C-7213-4885-816D-187D1DEE5CA4}" type="presParOf" srcId="{A641CD1F-C2C6-4141-AE00-48F73E0A6191}" destId="{A8BF02B0-DAD9-461E-BD43-9445F4B693EE}" srcOrd="2" destOrd="0" presId="urn:microsoft.com/office/officeart/2005/8/layout/orgChart1"/>
    <dgm:cxn modelId="{36F1DA50-07FB-405B-9D0B-83ED937FF5A2}" type="presParOf" srcId="{DF30FAD5-03CA-4479-B4E1-BACE875490AE}" destId="{1FA33925-F76A-4087-8A12-A098FEDDE7FC}" srcOrd="2" destOrd="0" presId="urn:microsoft.com/office/officeart/2005/8/layout/orgChart1"/>
    <dgm:cxn modelId="{005D9792-828A-4CF4-8847-B232F6046A28}" type="presParOf" srcId="{530F2D3E-C41F-4A22-9E3E-4D970200EC44}" destId="{1430CC6D-153B-4F70-AE67-C6B2527DCEB8}"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60E2BD0-8ED6-4DC3-B7CC-EC7D719F1663}">
      <dsp:nvSpPr>
        <dsp:cNvPr id="0" name=""/>
        <dsp:cNvSpPr/>
      </dsp:nvSpPr>
      <dsp:spPr>
        <a:xfrm>
          <a:off x="5694" y="683781"/>
          <a:ext cx="1765189" cy="1059113"/>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uz-Cyrl-UZ" sz="2100" kern="1200" noProof="0" dirty="0">
              <a:latin typeface="Times New Roman" panose="02020603050405020304" pitchFamily="18" charset="0"/>
              <a:cs typeface="Times New Roman" panose="02020603050405020304" pitchFamily="18" charset="0"/>
            </a:rPr>
            <a:t>Лойиҳа бошқаруви асоси</a:t>
          </a:r>
        </a:p>
      </dsp:txBody>
      <dsp:txXfrm>
        <a:off x="36714" y="714801"/>
        <a:ext cx="1703149" cy="997073"/>
      </dsp:txXfrm>
    </dsp:sp>
    <dsp:sp modelId="{E1D9BB75-A438-4B5B-A7BD-2AE4ED5207FE}">
      <dsp:nvSpPr>
        <dsp:cNvPr id="0" name=""/>
        <dsp:cNvSpPr/>
      </dsp:nvSpPr>
      <dsp:spPr>
        <a:xfrm>
          <a:off x="1947403" y="994454"/>
          <a:ext cx="374220" cy="437767"/>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55650">
            <a:lnSpc>
              <a:spcPct val="90000"/>
            </a:lnSpc>
            <a:spcBef>
              <a:spcPct val="0"/>
            </a:spcBef>
            <a:spcAft>
              <a:spcPct val="35000"/>
            </a:spcAft>
            <a:buNone/>
          </a:pPr>
          <a:endParaRPr lang="ru-RU" sz="1700" kern="1200">
            <a:latin typeface="Times New Roman" panose="02020603050405020304" pitchFamily="18" charset="0"/>
            <a:cs typeface="Times New Roman" panose="02020603050405020304" pitchFamily="18" charset="0"/>
          </a:endParaRPr>
        </a:p>
      </dsp:txBody>
      <dsp:txXfrm>
        <a:off x="1947403" y="1082007"/>
        <a:ext cx="261954" cy="262661"/>
      </dsp:txXfrm>
    </dsp:sp>
    <dsp:sp modelId="{39538C4C-C5EC-4919-8825-EC518378D05F}">
      <dsp:nvSpPr>
        <dsp:cNvPr id="0" name=""/>
        <dsp:cNvSpPr/>
      </dsp:nvSpPr>
      <dsp:spPr>
        <a:xfrm>
          <a:off x="2476960" y="683781"/>
          <a:ext cx="1765189" cy="1059113"/>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ru-RU" sz="2100" kern="1200" dirty="0">
              <a:latin typeface="Times New Roman" panose="02020603050405020304" pitchFamily="18" charset="0"/>
              <a:cs typeface="Times New Roman" panose="02020603050405020304" pitchFamily="18" charset="0"/>
            </a:rPr>
            <a:t>Методология</a:t>
          </a:r>
        </a:p>
      </dsp:txBody>
      <dsp:txXfrm>
        <a:off x="2507980" y="714801"/>
        <a:ext cx="1703149" cy="997073"/>
      </dsp:txXfrm>
    </dsp:sp>
    <dsp:sp modelId="{612A9B72-3F41-4521-A485-CDB1D4C46EBC}">
      <dsp:nvSpPr>
        <dsp:cNvPr id="0" name=""/>
        <dsp:cNvSpPr/>
      </dsp:nvSpPr>
      <dsp:spPr>
        <a:xfrm>
          <a:off x="4418669" y="994454"/>
          <a:ext cx="374220" cy="437767"/>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55650">
            <a:lnSpc>
              <a:spcPct val="90000"/>
            </a:lnSpc>
            <a:spcBef>
              <a:spcPct val="0"/>
            </a:spcBef>
            <a:spcAft>
              <a:spcPct val="35000"/>
            </a:spcAft>
            <a:buNone/>
          </a:pPr>
          <a:endParaRPr lang="ru-RU" sz="1700" kern="1200">
            <a:latin typeface="Times New Roman" panose="02020603050405020304" pitchFamily="18" charset="0"/>
            <a:cs typeface="Times New Roman" panose="02020603050405020304" pitchFamily="18" charset="0"/>
          </a:endParaRPr>
        </a:p>
      </dsp:txBody>
      <dsp:txXfrm>
        <a:off x="4418669" y="1082007"/>
        <a:ext cx="261954" cy="262661"/>
      </dsp:txXfrm>
    </dsp:sp>
    <dsp:sp modelId="{BA553997-7DDA-4BAB-8514-87FAA9C69E1C}">
      <dsp:nvSpPr>
        <dsp:cNvPr id="0" name=""/>
        <dsp:cNvSpPr/>
      </dsp:nvSpPr>
      <dsp:spPr>
        <a:xfrm>
          <a:off x="4948226" y="683781"/>
          <a:ext cx="1765189" cy="1059113"/>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uz-Cyrl-UZ" sz="2100" kern="1200" noProof="0" dirty="0">
              <a:latin typeface="Times New Roman" panose="02020603050405020304" pitchFamily="18" charset="0"/>
              <a:cs typeface="Times New Roman" panose="02020603050405020304" pitchFamily="18" charset="0"/>
            </a:rPr>
            <a:t>Ҳаётий цикл босқичлари</a:t>
          </a:r>
        </a:p>
      </dsp:txBody>
      <dsp:txXfrm>
        <a:off x="4979246" y="714801"/>
        <a:ext cx="1703149" cy="997073"/>
      </dsp:txXfrm>
    </dsp:sp>
    <dsp:sp modelId="{F05C357C-B18B-42F8-ACA1-627003513BE3}">
      <dsp:nvSpPr>
        <dsp:cNvPr id="0" name=""/>
        <dsp:cNvSpPr/>
      </dsp:nvSpPr>
      <dsp:spPr>
        <a:xfrm>
          <a:off x="6889934" y="994454"/>
          <a:ext cx="374220" cy="437767"/>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55650">
            <a:lnSpc>
              <a:spcPct val="90000"/>
            </a:lnSpc>
            <a:spcBef>
              <a:spcPct val="0"/>
            </a:spcBef>
            <a:spcAft>
              <a:spcPct val="35000"/>
            </a:spcAft>
            <a:buNone/>
          </a:pPr>
          <a:endParaRPr lang="ru-RU" sz="1700" kern="1200">
            <a:latin typeface="Times New Roman" panose="02020603050405020304" pitchFamily="18" charset="0"/>
            <a:cs typeface="Times New Roman" panose="02020603050405020304" pitchFamily="18" charset="0"/>
          </a:endParaRPr>
        </a:p>
      </dsp:txBody>
      <dsp:txXfrm>
        <a:off x="6889934" y="1082007"/>
        <a:ext cx="261954" cy="262661"/>
      </dsp:txXfrm>
    </dsp:sp>
    <dsp:sp modelId="{76117FF5-A1C8-4196-9A0D-191939B391D8}">
      <dsp:nvSpPr>
        <dsp:cNvPr id="0" name=""/>
        <dsp:cNvSpPr/>
      </dsp:nvSpPr>
      <dsp:spPr>
        <a:xfrm>
          <a:off x="7419491" y="683781"/>
          <a:ext cx="1765189" cy="1059113"/>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uz-Cyrl-UZ" sz="2100" kern="1200" noProof="0" dirty="0">
              <a:latin typeface="Times New Roman" panose="02020603050405020304" pitchFamily="18" charset="0"/>
              <a:cs typeface="Times New Roman" panose="02020603050405020304" pitchFamily="18" charset="0"/>
            </a:rPr>
            <a:t>Жараён ва жараёнлар гуруҳлари</a:t>
          </a:r>
        </a:p>
      </dsp:txBody>
      <dsp:txXfrm>
        <a:off x="7450511" y="714801"/>
        <a:ext cx="1703149" cy="997073"/>
      </dsp:txXfrm>
    </dsp:sp>
    <dsp:sp modelId="{08D76D6E-7A54-46C6-B31C-DC61FC81A7B5}">
      <dsp:nvSpPr>
        <dsp:cNvPr id="0" name=""/>
        <dsp:cNvSpPr/>
      </dsp:nvSpPr>
      <dsp:spPr>
        <a:xfrm>
          <a:off x="9361200" y="994454"/>
          <a:ext cx="374220" cy="437767"/>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55650">
            <a:lnSpc>
              <a:spcPct val="90000"/>
            </a:lnSpc>
            <a:spcBef>
              <a:spcPct val="0"/>
            </a:spcBef>
            <a:spcAft>
              <a:spcPct val="35000"/>
            </a:spcAft>
            <a:buNone/>
          </a:pPr>
          <a:endParaRPr lang="ru-RU" sz="1700" kern="1200">
            <a:latin typeface="Times New Roman" panose="02020603050405020304" pitchFamily="18" charset="0"/>
            <a:cs typeface="Times New Roman" panose="02020603050405020304" pitchFamily="18" charset="0"/>
          </a:endParaRPr>
        </a:p>
      </dsp:txBody>
      <dsp:txXfrm>
        <a:off x="9361200" y="1082007"/>
        <a:ext cx="261954" cy="262661"/>
      </dsp:txXfrm>
    </dsp:sp>
    <dsp:sp modelId="{A2972293-B749-4938-A79B-B3D4B9F952BD}">
      <dsp:nvSpPr>
        <dsp:cNvPr id="0" name=""/>
        <dsp:cNvSpPr/>
      </dsp:nvSpPr>
      <dsp:spPr>
        <a:xfrm>
          <a:off x="9890757" y="683781"/>
          <a:ext cx="1765189" cy="1059113"/>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uz-Cyrl-UZ" sz="2100" kern="1200" noProof="0" dirty="0">
              <a:latin typeface="Times New Roman" panose="02020603050405020304" pitchFamily="18" charset="0"/>
              <a:cs typeface="Times New Roman" panose="02020603050405020304" pitchFamily="18" charset="0"/>
            </a:rPr>
            <a:t>Вазифалар ва ҳаракатлар</a:t>
          </a:r>
        </a:p>
      </dsp:txBody>
      <dsp:txXfrm>
        <a:off x="9921777" y="714801"/>
        <a:ext cx="1703149" cy="99707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913F368-1BF9-4C09-A7FA-1C88014CA984}">
      <dsp:nvSpPr>
        <dsp:cNvPr id="0" name=""/>
        <dsp:cNvSpPr/>
      </dsp:nvSpPr>
      <dsp:spPr>
        <a:xfrm>
          <a:off x="5566760" y="2349052"/>
          <a:ext cx="290992" cy="3647112"/>
        </a:xfrm>
        <a:custGeom>
          <a:avLst/>
          <a:gdLst/>
          <a:ahLst/>
          <a:cxnLst/>
          <a:rect l="0" t="0" r="0" b="0"/>
          <a:pathLst>
            <a:path>
              <a:moveTo>
                <a:pt x="0" y="0"/>
              </a:moveTo>
              <a:lnTo>
                <a:pt x="0" y="3647112"/>
              </a:lnTo>
              <a:lnTo>
                <a:pt x="290992" y="3647112"/>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2553242-1435-4E98-9206-2528FA9374C1}">
      <dsp:nvSpPr>
        <dsp:cNvPr id="0" name=""/>
        <dsp:cNvSpPr/>
      </dsp:nvSpPr>
      <dsp:spPr>
        <a:xfrm>
          <a:off x="5566760" y="2349052"/>
          <a:ext cx="290992" cy="2269745"/>
        </a:xfrm>
        <a:custGeom>
          <a:avLst/>
          <a:gdLst/>
          <a:ahLst/>
          <a:cxnLst/>
          <a:rect l="0" t="0" r="0" b="0"/>
          <a:pathLst>
            <a:path>
              <a:moveTo>
                <a:pt x="0" y="0"/>
              </a:moveTo>
              <a:lnTo>
                <a:pt x="0" y="2269745"/>
              </a:lnTo>
              <a:lnTo>
                <a:pt x="290992" y="2269745"/>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11722F6-D1A9-4AA7-B71D-AC7087503A68}">
      <dsp:nvSpPr>
        <dsp:cNvPr id="0" name=""/>
        <dsp:cNvSpPr/>
      </dsp:nvSpPr>
      <dsp:spPr>
        <a:xfrm>
          <a:off x="5566760" y="2349052"/>
          <a:ext cx="290992" cy="892378"/>
        </a:xfrm>
        <a:custGeom>
          <a:avLst/>
          <a:gdLst/>
          <a:ahLst/>
          <a:cxnLst/>
          <a:rect l="0" t="0" r="0" b="0"/>
          <a:pathLst>
            <a:path>
              <a:moveTo>
                <a:pt x="0" y="0"/>
              </a:moveTo>
              <a:lnTo>
                <a:pt x="0" y="892378"/>
              </a:lnTo>
              <a:lnTo>
                <a:pt x="290992" y="892378"/>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CB821A3-A23D-4E9D-86B1-A752ECA61BCA}">
      <dsp:nvSpPr>
        <dsp:cNvPr id="0" name=""/>
        <dsp:cNvSpPr/>
      </dsp:nvSpPr>
      <dsp:spPr>
        <a:xfrm>
          <a:off x="3995398" y="971685"/>
          <a:ext cx="2347343" cy="407390"/>
        </a:xfrm>
        <a:custGeom>
          <a:avLst/>
          <a:gdLst/>
          <a:ahLst/>
          <a:cxnLst/>
          <a:rect l="0" t="0" r="0" b="0"/>
          <a:pathLst>
            <a:path>
              <a:moveTo>
                <a:pt x="0" y="0"/>
              </a:moveTo>
              <a:lnTo>
                <a:pt x="0" y="203695"/>
              </a:lnTo>
              <a:lnTo>
                <a:pt x="2347343" y="203695"/>
              </a:lnTo>
              <a:lnTo>
                <a:pt x="2347343" y="40739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FED12CF-43D3-4F15-A4EE-C9C5351E2F8F}">
      <dsp:nvSpPr>
        <dsp:cNvPr id="0" name=""/>
        <dsp:cNvSpPr/>
      </dsp:nvSpPr>
      <dsp:spPr>
        <a:xfrm>
          <a:off x="3219417" y="2349052"/>
          <a:ext cx="290992" cy="3647112"/>
        </a:xfrm>
        <a:custGeom>
          <a:avLst/>
          <a:gdLst/>
          <a:ahLst/>
          <a:cxnLst/>
          <a:rect l="0" t="0" r="0" b="0"/>
          <a:pathLst>
            <a:path>
              <a:moveTo>
                <a:pt x="0" y="0"/>
              </a:moveTo>
              <a:lnTo>
                <a:pt x="0" y="3647112"/>
              </a:lnTo>
              <a:lnTo>
                <a:pt x="290992" y="3647112"/>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DFA2273-E20E-446F-815E-0AF59E2B1D58}">
      <dsp:nvSpPr>
        <dsp:cNvPr id="0" name=""/>
        <dsp:cNvSpPr/>
      </dsp:nvSpPr>
      <dsp:spPr>
        <a:xfrm>
          <a:off x="3219417" y="2349052"/>
          <a:ext cx="290992" cy="2269745"/>
        </a:xfrm>
        <a:custGeom>
          <a:avLst/>
          <a:gdLst/>
          <a:ahLst/>
          <a:cxnLst/>
          <a:rect l="0" t="0" r="0" b="0"/>
          <a:pathLst>
            <a:path>
              <a:moveTo>
                <a:pt x="0" y="0"/>
              </a:moveTo>
              <a:lnTo>
                <a:pt x="0" y="2269745"/>
              </a:lnTo>
              <a:lnTo>
                <a:pt x="290992" y="2269745"/>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9D5A7C1-3B53-4F0F-88D5-AD18CA0D0651}">
      <dsp:nvSpPr>
        <dsp:cNvPr id="0" name=""/>
        <dsp:cNvSpPr/>
      </dsp:nvSpPr>
      <dsp:spPr>
        <a:xfrm>
          <a:off x="3219417" y="2349052"/>
          <a:ext cx="290992" cy="892378"/>
        </a:xfrm>
        <a:custGeom>
          <a:avLst/>
          <a:gdLst/>
          <a:ahLst/>
          <a:cxnLst/>
          <a:rect l="0" t="0" r="0" b="0"/>
          <a:pathLst>
            <a:path>
              <a:moveTo>
                <a:pt x="0" y="0"/>
              </a:moveTo>
              <a:lnTo>
                <a:pt x="0" y="892378"/>
              </a:lnTo>
              <a:lnTo>
                <a:pt x="290992" y="892378"/>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A5C885D-51E2-47C0-B7E6-B0920E2A80B0}">
      <dsp:nvSpPr>
        <dsp:cNvPr id="0" name=""/>
        <dsp:cNvSpPr/>
      </dsp:nvSpPr>
      <dsp:spPr>
        <a:xfrm>
          <a:off x="3949678" y="971685"/>
          <a:ext cx="91440" cy="407390"/>
        </a:xfrm>
        <a:custGeom>
          <a:avLst/>
          <a:gdLst/>
          <a:ahLst/>
          <a:cxnLst/>
          <a:rect l="0" t="0" r="0" b="0"/>
          <a:pathLst>
            <a:path>
              <a:moveTo>
                <a:pt x="45720" y="0"/>
              </a:moveTo>
              <a:lnTo>
                <a:pt x="45720" y="40739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7A454EB-B889-4C39-843E-56628A75E745}">
      <dsp:nvSpPr>
        <dsp:cNvPr id="0" name=""/>
        <dsp:cNvSpPr/>
      </dsp:nvSpPr>
      <dsp:spPr>
        <a:xfrm>
          <a:off x="872073" y="2349052"/>
          <a:ext cx="290992" cy="3647112"/>
        </a:xfrm>
        <a:custGeom>
          <a:avLst/>
          <a:gdLst/>
          <a:ahLst/>
          <a:cxnLst/>
          <a:rect l="0" t="0" r="0" b="0"/>
          <a:pathLst>
            <a:path>
              <a:moveTo>
                <a:pt x="0" y="0"/>
              </a:moveTo>
              <a:lnTo>
                <a:pt x="0" y="3647112"/>
              </a:lnTo>
              <a:lnTo>
                <a:pt x="290992" y="3647112"/>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A824B1E-B02B-413D-9347-1ACAF0691333}">
      <dsp:nvSpPr>
        <dsp:cNvPr id="0" name=""/>
        <dsp:cNvSpPr/>
      </dsp:nvSpPr>
      <dsp:spPr>
        <a:xfrm>
          <a:off x="872073" y="2349052"/>
          <a:ext cx="290992" cy="2269745"/>
        </a:xfrm>
        <a:custGeom>
          <a:avLst/>
          <a:gdLst/>
          <a:ahLst/>
          <a:cxnLst/>
          <a:rect l="0" t="0" r="0" b="0"/>
          <a:pathLst>
            <a:path>
              <a:moveTo>
                <a:pt x="0" y="0"/>
              </a:moveTo>
              <a:lnTo>
                <a:pt x="0" y="2269745"/>
              </a:lnTo>
              <a:lnTo>
                <a:pt x="290992" y="2269745"/>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9FD1586-46D5-4AEB-B491-121DB92ED3E1}">
      <dsp:nvSpPr>
        <dsp:cNvPr id="0" name=""/>
        <dsp:cNvSpPr/>
      </dsp:nvSpPr>
      <dsp:spPr>
        <a:xfrm>
          <a:off x="872073" y="2349052"/>
          <a:ext cx="290992" cy="892378"/>
        </a:xfrm>
        <a:custGeom>
          <a:avLst/>
          <a:gdLst/>
          <a:ahLst/>
          <a:cxnLst/>
          <a:rect l="0" t="0" r="0" b="0"/>
          <a:pathLst>
            <a:path>
              <a:moveTo>
                <a:pt x="0" y="0"/>
              </a:moveTo>
              <a:lnTo>
                <a:pt x="0" y="892378"/>
              </a:lnTo>
              <a:lnTo>
                <a:pt x="290992" y="892378"/>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B57954C-A3C3-4B9F-8F9C-011EC92A1DE4}">
      <dsp:nvSpPr>
        <dsp:cNvPr id="0" name=""/>
        <dsp:cNvSpPr/>
      </dsp:nvSpPr>
      <dsp:spPr>
        <a:xfrm>
          <a:off x="1648054" y="971685"/>
          <a:ext cx="2347343" cy="407390"/>
        </a:xfrm>
        <a:custGeom>
          <a:avLst/>
          <a:gdLst/>
          <a:ahLst/>
          <a:cxnLst/>
          <a:rect l="0" t="0" r="0" b="0"/>
          <a:pathLst>
            <a:path>
              <a:moveTo>
                <a:pt x="2347343" y="0"/>
              </a:moveTo>
              <a:lnTo>
                <a:pt x="2347343" y="203695"/>
              </a:lnTo>
              <a:lnTo>
                <a:pt x="0" y="203695"/>
              </a:lnTo>
              <a:lnTo>
                <a:pt x="0" y="40739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0E543BC-4D6C-4090-9881-62877DEAFB63}">
      <dsp:nvSpPr>
        <dsp:cNvPr id="0" name=""/>
        <dsp:cNvSpPr/>
      </dsp:nvSpPr>
      <dsp:spPr>
        <a:xfrm>
          <a:off x="2808661" y="1708"/>
          <a:ext cx="2373474" cy="96997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795" tIns="10795" rIns="10795" bIns="10795" numCol="1" spcCol="1270" anchor="ctr" anchorCtr="0">
          <a:noAutofit/>
        </a:bodyPr>
        <a:lstStyle/>
        <a:p>
          <a:pPr marL="0" lvl="0" indent="0" algn="ctr" defTabSz="755650">
            <a:lnSpc>
              <a:spcPct val="100000"/>
            </a:lnSpc>
            <a:spcBef>
              <a:spcPct val="0"/>
            </a:spcBef>
            <a:spcAft>
              <a:spcPct val="35000"/>
            </a:spcAft>
            <a:buNone/>
          </a:pPr>
          <a:r>
            <a:rPr lang="uz-Cyrl-UZ" sz="1700" kern="1200" dirty="0">
              <a:latin typeface="Times New Roman" panose="02020603050405020304" pitchFamily="18" charset="0"/>
              <a:cs typeface="Times New Roman" panose="02020603050405020304" pitchFamily="18" charset="0"/>
            </a:rPr>
            <a:t>Акмал Самадов</a:t>
          </a:r>
        </a:p>
        <a:p>
          <a:pPr marL="0" lvl="0" indent="0" algn="ctr" defTabSz="755650">
            <a:lnSpc>
              <a:spcPct val="100000"/>
            </a:lnSpc>
            <a:spcBef>
              <a:spcPct val="0"/>
            </a:spcBef>
            <a:spcAft>
              <a:spcPct val="35000"/>
            </a:spcAft>
            <a:buNone/>
          </a:pPr>
          <a:r>
            <a:rPr lang="uz-Cyrl-UZ" sz="1700" kern="1200" dirty="0">
              <a:latin typeface="Times New Roman" panose="02020603050405020304" pitchFamily="18" charset="0"/>
              <a:cs typeface="Times New Roman" panose="02020603050405020304" pitchFamily="18" charset="0"/>
            </a:rPr>
            <a:t>Лойиҳа ҳомийси </a:t>
          </a:r>
        </a:p>
      </dsp:txBody>
      <dsp:txXfrm>
        <a:off x="2808661" y="1708"/>
        <a:ext cx="2373474" cy="969976"/>
      </dsp:txXfrm>
    </dsp:sp>
    <dsp:sp modelId="{29D5A54D-582E-4E49-B137-440DB43F0783}">
      <dsp:nvSpPr>
        <dsp:cNvPr id="0" name=""/>
        <dsp:cNvSpPr/>
      </dsp:nvSpPr>
      <dsp:spPr>
        <a:xfrm>
          <a:off x="678078" y="1379075"/>
          <a:ext cx="1939953" cy="96997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795" tIns="10795" rIns="10795" bIns="10795" numCol="1" spcCol="1270" anchor="ctr" anchorCtr="0">
          <a:noAutofit/>
        </a:bodyPr>
        <a:lstStyle/>
        <a:p>
          <a:pPr marL="0" lvl="0" indent="0" algn="ctr" defTabSz="755650">
            <a:lnSpc>
              <a:spcPct val="100000"/>
            </a:lnSpc>
            <a:spcBef>
              <a:spcPct val="0"/>
            </a:spcBef>
            <a:spcAft>
              <a:spcPct val="35000"/>
            </a:spcAft>
            <a:buNone/>
          </a:pPr>
          <a:r>
            <a:rPr lang="uz-Cyrl-UZ" sz="1700" kern="1200" dirty="0">
              <a:latin typeface="Times New Roman" panose="02020603050405020304" pitchFamily="18" charset="0"/>
              <a:cs typeface="Times New Roman" panose="02020603050405020304" pitchFamily="18" charset="0"/>
            </a:rPr>
            <a:t>Мирсаид Сафаров</a:t>
          </a:r>
        </a:p>
        <a:p>
          <a:pPr marL="0" lvl="0" indent="0" algn="ctr" defTabSz="755650">
            <a:lnSpc>
              <a:spcPct val="100000"/>
            </a:lnSpc>
            <a:spcBef>
              <a:spcPct val="0"/>
            </a:spcBef>
            <a:spcAft>
              <a:spcPct val="35000"/>
            </a:spcAft>
            <a:buNone/>
          </a:pPr>
          <a:r>
            <a:rPr lang="uz-Cyrl-UZ" sz="1700" kern="1200" dirty="0">
              <a:latin typeface="Times New Roman" panose="02020603050405020304" pitchFamily="18" charset="0"/>
              <a:cs typeface="Times New Roman" panose="02020603050405020304" pitchFamily="18" charset="0"/>
            </a:rPr>
            <a:t>Молиячи</a:t>
          </a:r>
          <a:endParaRPr lang="ru-RU" sz="1700" kern="1200" dirty="0">
            <a:latin typeface="Times New Roman" panose="02020603050405020304" pitchFamily="18" charset="0"/>
            <a:cs typeface="Times New Roman" panose="02020603050405020304" pitchFamily="18" charset="0"/>
          </a:endParaRPr>
        </a:p>
      </dsp:txBody>
      <dsp:txXfrm>
        <a:off x="678078" y="1379075"/>
        <a:ext cx="1939953" cy="969976"/>
      </dsp:txXfrm>
    </dsp:sp>
    <dsp:sp modelId="{EFD57F18-942A-4784-98B0-443CE537BC05}">
      <dsp:nvSpPr>
        <dsp:cNvPr id="0" name=""/>
        <dsp:cNvSpPr/>
      </dsp:nvSpPr>
      <dsp:spPr>
        <a:xfrm>
          <a:off x="1163066" y="2756442"/>
          <a:ext cx="1939953" cy="96997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795" tIns="10795" rIns="10795" bIns="10795" numCol="1" spcCol="1270" anchor="ctr" anchorCtr="0">
          <a:noAutofit/>
        </a:bodyPr>
        <a:lstStyle/>
        <a:p>
          <a:pPr marL="0" lvl="0" indent="0" algn="ctr" defTabSz="755650">
            <a:lnSpc>
              <a:spcPct val="90000"/>
            </a:lnSpc>
            <a:spcBef>
              <a:spcPct val="0"/>
            </a:spcBef>
            <a:spcAft>
              <a:spcPct val="35000"/>
            </a:spcAft>
            <a:buNone/>
          </a:pPr>
          <a:r>
            <a:rPr lang="uz-Cyrl-UZ" sz="1700" kern="1200" dirty="0">
              <a:latin typeface="Times New Roman" panose="02020603050405020304" pitchFamily="18" charset="0"/>
              <a:cs typeface="Times New Roman" panose="02020603050405020304" pitchFamily="18" charset="0"/>
            </a:rPr>
            <a:t>Даврон Саидов</a:t>
          </a:r>
        </a:p>
        <a:p>
          <a:pPr marL="0" lvl="0" indent="0" algn="ctr" defTabSz="755650">
            <a:lnSpc>
              <a:spcPct val="90000"/>
            </a:lnSpc>
            <a:spcBef>
              <a:spcPct val="0"/>
            </a:spcBef>
            <a:spcAft>
              <a:spcPct val="35000"/>
            </a:spcAft>
            <a:buNone/>
          </a:pPr>
          <a:r>
            <a:rPr lang="en-US" sz="1700" kern="1200" dirty="0">
              <a:latin typeface="Times New Roman" panose="02020603050405020304" pitchFamily="18" charset="0"/>
              <a:cs typeface="Times New Roman" panose="02020603050405020304" pitchFamily="18" charset="0"/>
            </a:rPr>
            <a:t>SME</a:t>
          </a:r>
          <a:endParaRPr lang="ru-RU" sz="1700" kern="1200" dirty="0">
            <a:latin typeface="Times New Roman" panose="02020603050405020304" pitchFamily="18" charset="0"/>
            <a:cs typeface="Times New Roman" panose="02020603050405020304" pitchFamily="18" charset="0"/>
          </a:endParaRPr>
        </a:p>
      </dsp:txBody>
      <dsp:txXfrm>
        <a:off x="1163066" y="2756442"/>
        <a:ext cx="1939953" cy="969976"/>
      </dsp:txXfrm>
    </dsp:sp>
    <dsp:sp modelId="{D4A173DC-737D-48F6-8E04-420E3E06DBDE}">
      <dsp:nvSpPr>
        <dsp:cNvPr id="0" name=""/>
        <dsp:cNvSpPr/>
      </dsp:nvSpPr>
      <dsp:spPr>
        <a:xfrm>
          <a:off x="1163066" y="4133808"/>
          <a:ext cx="1939953" cy="96997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795" tIns="10795" rIns="10795" bIns="10795" numCol="1" spcCol="1270" anchor="ctr" anchorCtr="0">
          <a:noAutofit/>
        </a:bodyPr>
        <a:lstStyle/>
        <a:p>
          <a:pPr marL="0" lvl="0" indent="0" algn="ctr" defTabSz="755650">
            <a:lnSpc>
              <a:spcPct val="90000"/>
            </a:lnSpc>
            <a:spcBef>
              <a:spcPct val="0"/>
            </a:spcBef>
            <a:spcAft>
              <a:spcPct val="35000"/>
            </a:spcAft>
            <a:buNone/>
          </a:pPr>
          <a:r>
            <a:rPr lang="uz-Cyrl-UZ" sz="1700" kern="1200" dirty="0">
              <a:latin typeface="Times New Roman" panose="02020603050405020304" pitchFamily="18" charset="0"/>
              <a:cs typeface="Times New Roman" panose="02020603050405020304" pitchFamily="18" charset="0"/>
            </a:rPr>
            <a:t>Карима Маликова</a:t>
          </a:r>
          <a:endParaRPr lang="ru-RU" sz="1700" kern="1200" dirty="0">
            <a:latin typeface="Times New Roman" panose="02020603050405020304" pitchFamily="18" charset="0"/>
            <a:cs typeface="Times New Roman" panose="02020603050405020304" pitchFamily="18" charset="0"/>
          </a:endParaRPr>
        </a:p>
      </dsp:txBody>
      <dsp:txXfrm>
        <a:off x="1163066" y="4133808"/>
        <a:ext cx="1939953" cy="969976"/>
      </dsp:txXfrm>
    </dsp:sp>
    <dsp:sp modelId="{F9303F57-CAD8-4907-B682-14F66272CBEA}">
      <dsp:nvSpPr>
        <dsp:cNvPr id="0" name=""/>
        <dsp:cNvSpPr/>
      </dsp:nvSpPr>
      <dsp:spPr>
        <a:xfrm>
          <a:off x="1163066" y="5511175"/>
          <a:ext cx="1939953" cy="96997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795" tIns="10795" rIns="10795" bIns="10795" numCol="1" spcCol="1270" anchor="ctr" anchorCtr="0">
          <a:noAutofit/>
        </a:bodyPr>
        <a:lstStyle/>
        <a:p>
          <a:pPr marL="0" lvl="0" indent="0" algn="ctr" defTabSz="755650">
            <a:lnSpc>
              <a:spcPct val="90000"/>
            </a:lnSpc>
            <a:spcBef>
              <a:spcPct val="0"/>
            </a:spcBef>
            <a:spcAft>
              <a:spcPct val="35000"/>
            </a:spcAft>
            <a:buNone/>
          </a:pPr>
          <a:r>
            <a:rPr lang="uz-Cyrl-UZ" sz="1700" kern="1200" dirty="0">
              <a:latin typeface="Times New Roman" panose="02020603050405020304" pitchFamily="18" charset="0"/>
              <a:cs typeface="Times New Roman" panose="02020603050405020304" pitchFamily="18" charset="0"/>
            </a:rPr>
            <a:t>Муниса Нодирова</a:t>
          </a:r>
        </a:p>
        <a:p>
          <a:pPr marL="0" lvl="0" indent="0" algn="ctr" defTabSz="755650">
            <a:lnSpc>
              <a:spcPct val="90000"/>
            </a:lnSpc>
            <a:spcBef>
              <a:spcPct val="0"/>
            </a:spcBef>
            <a:spcAft>
              <a:spcPct val="35000"/>
            </a:spcAft>
            <a:buNone/>
          </a:pPr>
          <a:r>
            <a:rPr lang="en-US" sz="1700" kern="1200" dirty="0">
              <a:latin typeface="Times New Roman" panose="02020603050405020304" pitchFamily="18" charset="0"/>
              <a:cs typeface="Times New Roman" panose="02020603050405020304" pitchFamily="18" charset="0"/>
            </a:rPr>
            <a:t>SME</a:t>
          </a:r>
          <a:endParaRPr lang="ru-RU" sz="1700" kern="1200" dirty="0">
            <a:latin typeface="Times New Roman" panose="02020603050405020304" pitchFamily="18" charset="0"/>
            <a:cs typeface="Times New Roman" panose="02020603050405020304" pitchFamily="18" charset="0"/>
          </a:endParaRPr>
        </a:p>
      </dsp:txBody>
      <dsp:txXfrm>
        <a:off x="1163066" y="5511175"/>
        <a:ext cx="1939953" cy="969976"/>
      </dsp:txXfrm>
    </dsp:sp>
    <dsp:sp modelId="{23B2FBE3-86C0-4582-BE7C-B79ECECAC1D9}">
      <dsp:nvSpPr>
        <dsp:cNvPr id="0" name=""/>
        <dsp:cNvSpPr/>
      </dsp:nvSpPr>
      <dsp:spPr>
        <a:xfrm>
          <a:off x="3025421" y="1379075"/>
          <a:ext cx="1939953" cy="96997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795" tIns="10795" rIns="10795" bIns="10795" numCol="1" spcCol="1270" anchor="ctr" anchorCtr="0">
          <a:noAutofit/>
        </a:bodyPr>
        <a:lstStyle/>
        <a:p>
          <a:pPr marL="0" lvl="0" indent="0" algn="ctr" defTabSz="755650">
            <a:lnSpc>
              <a:spcPct val="90000"/>
            </a:lnSpc>
            <a:spcBef>
              <a:spcPct val="0"/>
            </a:spcBef>
            <a:spcAft>
              <a:spcPct val="35000"/>
            </a:spcAft>
            <a:buNone/>
          </a:pPr>
          <a:r>
            <a:rPr lang="uz-Cyrl-UZ" sz="1700" kern="1200" dirty="0">
              <a:latin typeface="Times New Roman" panose="02020603050405020304" pitchFamily="18" charset="0"/>
              <a:cs typeface="Times New Roman" panose="02020603050405020304" pitchFamily="18" charset="0"/>
            </a:rPr>
            <a:t>Қобил Думанов</a:t>
          </a:r>
        </a:p>
        <a:p>
          <a:pPr marL="0" lvl="0" indent="0" algn="ctr" defTabSz="755650">
            <a:lnSpc>
              <a:spcPct val="90000"/>
            </a:lnSpc>
            <a:spcBef>
              <a:spcPct val="0"/>
            </a:spcBef>
            <a:spcAft>
              <a:spcPct val="35000"/>
            </a:spcAft>
            <a:buNone/>
          </a:pPr>
          <a:r>
            <a:rPr lang="en-US" sz="1700" kern="1200" dirty="0">
              <a:latin typeface="Times New Roman" panose="02020603050405020304" pitchFamily="18" charset="0"/>
              <a:cs typeface="Times New Roman" panose="02020603050405020304" pitchFamily="18" charset="0"/>
            </a:rPr>
            <a:t>IT-</a:t>
          </a:r>
          <a:r>
            <a:rPr lang="uz-Cyrl-UZ" sz="1700" kern="1200" dirty="0">
              <a:latin typeface="Times New Roman" panose="02020603050405020304" pitchFamily="18" charset="0"/>
              <a:cs typeface="Times New Roman" panose="02020603050405020304" pitchFamily="18" charset="0"/>
            </a:rPr>
            <a:t>менежер</a:t>
          </a:r>
          <a:endParaRPr lang="ru-RU" sz="1700" kern="1200" dirty="0">
            <a:latin typeface="Times New Roman" panose="02020603050405020304" pitchFamily="18" charset="0"/>
            <a:cs typeface="Times New Roman" panose="02020603050405020304" pitchFamily="18" charset="0"/>
          </a:endParaRPr>
        </a:p>
      </dsp:txBody>
      <dsp:txXfrm>
        <a:off x="3025421" y="1379075"/>
        <a:ext cx="1939953" cy="969976"/>
      </dsp:txXfrm>
    </dsp:sp>
    <dsp:sp modelId="{403A7720-164E-4D64-AC91-61B1342C05DB}">
      <dsp:nvSpPr>
        <dsp:cNvPr id="0" name=""/>
        <dsp:cNvSpPr/>
      </dsp:nvSpPr>
      <dsp:spPr>
        <a:xfrm>
          <a:off x="3510410" y="2756442"/>
          <a:ext cx="1939953" cy="96997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795" tIns="10795" rIns="10795" bIns="10795" numCol="1" spcCol="1270" anchor="ctr" anchorCtr="0">
          <a:noAutofit/>
        </a:bodyPr>
        <a:lstStyle/>
        <a:p>
          <a:pPr marL="0" lvl="0" indent="0" algn="ctr" defTabSz="755650">
            <a:lnSpc>
              <a:spcPct val="90000"/>
            </a:lnSpc>
            <a:spcBef>
              <a:spcPct val="0"/>
            </a:spcBef>
            <a:spcAft>
              <a:spcPct val="35000"/>
            </a:spcAft>
            <a:buNone/>
          </a:pPr>
          <a:r>
            <a:rPr lang="uz-Cyrl-UZ" sz="1700" kern="1200" dirty="0">
              <a:latin typeface="Times New Roman" panose="02020603050405020304" pitchFamily="18" charset="0"/>
              <a:cs typeface="Times New Roman" panose="02020603050405020304" pitchFamily="18" charset="0"/>
            </a:rPr>
            <a:t>Фаррух Зафаров</a:t>
          </a:r>
        </a:p>
        <a:p>
          <a:pPr marL="0" lvl="0" indent="0" algn="ctr" defTabSz="755650">
            <a:lnSpc>
              <a:spcPct val="90000"/>
            </a:lnSpc>
            <a:spcBef>
              <a:spcPct val="0"/>
            </a:spcBef>
            <a:spcAft>
              <a:spcPct val="35000"/>
            </a:spcAft>
            <a:buNone/>
          </a:pPr>
          <a:r>
            <a:rPr lang="uz-Cyrl-UZ" sz="1700" kern="1200" dirty="0">
              <a:latin typeface="Times New Roman" panose="02020603050405020304" pitchFamily="18" charset="0"/>
              <a:cs typeface="Times New Roman" panose="02020603050405020304" pitchFamily="18" charset="0"/>
            </a:rPr>
            <a:t>Дастурчи</a:t>
          </a:r>
          <a:endParaRPr lang="ru-RU" sz="1700" kern="1200" dirty="0">
            <a:latin typeface="Times New Roman" panose="02020603050405020304" pitchFamily="18" charset="0"/>
            <a:cs typeface="Times New Roman" panose="02020603050405020304" pitchFamily="18" charset="0"/>
          </a:endParaRPr>
        </a:p>
      </dsp:txBody>
      <dsp:txXfrm>
        <a:off x="3510410" y="2756442"/>
        <a:ext cx="1939953" cy="969976"/>
      </dsp:txXfrm>
    </dsp:sp>
    <dsp:sp modelId="{288072AE-602D-4E61-98DF-BADB3752022C}">
      <dsp:nvSpPr>
        <dsp:cNvPr id="0" name=""/>
        <dsp:cNvSpPr/>
      </dsp:nvSpPr>
      <dsp:spPr>
        <a:xfrm>
          <a:off x="3510410" y="4133808"/>
          <a:ext cx="1939953" cy="96997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795" tIns="10795" rIns="10795" bIns="10795" numCol="1" spcCol="1270" anchor="ctr" anchorCtr="0">
          <a:noAutofit/>
        </a:bodyPr>
        <a:lstStyle/>
        <a:p>
          <a:pPr marL="0" lvl="0" indent="0" algn="ctr" defTabSz="755650">
            <a:lnSpc>
              <a:spcPct val="90000"/>
            </a:lnSpc>
            <a:spcBef>
              <a:spcPct val="0"/>
            </a:spcBef>
            <a:spcAft>
              <a:spcPct val="35000"/>
            </a:spcAft>
            <a:buNone/>
          </a:pPr>
          <a:r>
            <a:rPr lang="uz-Cyrl-UZ" sz="1700" kern="1200" dirty="0">
              <a:latin typeface="Times New Roman" panose="02020603050405020304" pitchFamily="18" charset="0"/>
              <a:cs typeface="Times New Roman" panose="02020603050405020304" pitchFamily="18" charset="0"/>
            </a:rPr>
            <a:t>Усмон Сардоров</a:t>
          </a:r>
        </a:p>
        <a:p>
          <a:pPr marL="0" lvl="0" indent="0" algn="ctr" defTabSz="755650">
            <a:lnSpc>
              <a:spcPct val="90000"/>
            </a:lnSpc>
            <a:spcBef>
              <a:spcPct val="0"/>
            </a:spcBef>
            <a:spcAft>
              <a:spcPct val="35000"/>
            </a:spcAft>
            <a:buNone/>
          </a:pPr>
          <a:r>
            <a:rPr lang="uz-Cyrl-UZ" sz="1700" kern="1200" dirty="0">
              <a:latin typeface="Times New Roman" panose="02020603050405020304" pitchFamily="18" charset="0"/>
              <a:cs typeface="Times New Roman" panose="02020603050405020304" pitchFamily="18" charset="0"/>
            </a:rPr>
            <a:t>Дастурчи</a:t>
          </a:r>
          <a:endParaRPr lang="ru-RU" sz="1700" kern="1200" dirty="0">
            <a:latin typeface="Times New Roman" panose="02020603050405020304" pitchFamily="18" charset="0"/>
            <a:cs typeface="Times New Roman" panose="02020603050405020304" pitchFamily="18" charset="0"/>
          </a:endParaRPr>
        </a:p>
      </dsp:txBody>
      <dsp:txXfrm>
        <a:off x="3510410" y="4133808"/>
        <a:ext cx="1939953" cy="969976"/>
      </dsp:txXfrm>
    </dsp:sp>
    <dsp:sp modelId="{CAC5E0AA-96DD-42A2-A327-29AD1C613DD0}">
      <dsp:nvSpPr>
        <dsp:cNvPr id="0" name=""/>
        <dsp:cNvSpPr/>
      </dsp:nvSpPr>
      <dsp:spPr>
        <a:xfrm>
          <a:off x="3510410" y="5511175"/>
          <a:ext cx="1939953" cy="96997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795" tIns="10795" rIns="10795" bIns="10795" numCol="1" spcCol="1270" anchor="ctr" anchorCtr="0">
          <a:noAutofit/>
        </a:bodyPr>
        <a:lstStyle/>
        <a:p>
          <a:pPr marL="0" lvl="0" indent="0" algn="ctr" defTabSz="755650">
            <a:lnSpc>
              <a:spcPct val="90000"/>
            </a:lnSpc>
            <a:spcBef>
              <a:spcPct val="0"/>
            </a:spcBef>
            <a:spcAft>
              <a:spcPct val="35000"/>
            </a:spcAft>
            <a:buNone/>
          </a:pPr>
          <a:r>
            <a:rPr lang="uz-Cyrl-UZ" sz="1700" kern="1200" dirty="0">
              <a:latin typeface="Times New Roman" panose="02020603050405020304" pitchFamily="18" charset="0"/>
              <a:cs typeface="Times New Roman" panose="02020603050405020304" pitchFamily="18" charset="0"/>
            </a:rPr>
            <a:t>Сардор Азизов</a:t>
          </a:r>
        </a:p>
        <a:p>
          <a:pPr marL="0" lvl="0" indent="0" algn="ctr" defTabSz="755650">
            <a:lnSpc>
              <a:spcPct val="90000"/>
            </a:lnSpc>
            <a:spcBef>
              <a:spcPct val="0"/>
            </a:spcBef>
            <a:spcAft>
              <a:spcPct val="35000"/>
            </a:spcAft>
            <a:buNone/>
          </a:pPr>
          <a:r>
            <a:rPr lang="uz-Cyrl-UZ" sz="1700" kern="1200" dirty="0">
              <a:latin typeface="Times New Roman" panose="02020603050405020304" pitchFamily="18" charset="0"/>
              <a:cs typeface="Times New Roman" panose="02020603050405020304" pitchFamily="18" charset="0"/>
            </a:rPr>
            <a:t>Дастурчи</a:t>
          </a:r>
          <a:endParaRPr lang="ru-RU" sz="1700" kern="1200" dirty="0">
            <a:latin typeface="Times New Roman" panose="02020603050405020304" pitchFamily="18" charset="0"/>
            <a:cs typeface="Times New Roman" panose="02020603050405020304" pitchFamily="18" charset="0"/>
          </a:endParaRPr>
        </a:p>
      </dsp:txBody>
      <dsp:txXfrm>
        <a:off x="3510410" y="5511175"/>
        <a:ext cx="1939953" cy="969976"/>
      </dsp:txXfrm>
    </dsp:sp>
    <dsp:sp modelId="{50F07FA8-7546-4A2A-ADD3-E221B024B4CE}">
      <dsp:nvSpPr>
        <dsp:cNvPr id="0" name=""/>
        <dsp:cNvSpPr/>
      </dsp:nvSpPr>
      <dsp:spPr>
        <a:xfrm>
          <a:off x="5372765" y="1379075"/>
          <a:ext cx="1939953" cy="96997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795" tIns="10795" rIns="10795" bIns="10795" numCol="1" spcCol="1270" anchor="ctr" anchorCtr="0">
          <a:noAutofit/>
        </a:bodyPr>
        <a:lstStyle/>
        <a:p>
          <a:pPr marL="0" lvl="0" indent="0" algn="ctr" defTabSz="755650">
            <a:lnSpc>
              <a:spcPct val="90000"/>
            </a:lnSpc>
            <a:spcBef>
              <a:spcPct val="0"/>
            </a:spcBef>
            <a:spcAft>
              <a:spcPct val="35000"/>
            </a:spcAft>
            <a:buNone/>
          </a:pPr>
          <a:r>
            <a:rPr lang="uz-Cyrl-UZ" sz="1700" kern="1200" dirty="0">
              <a:latin typeface="Times New Roman" panose="02020603050405020304" pitchFamily="18" charset="0"/>
              <a:cs typeface="Times New Roman" panose="02020603050405020304" pitchFamily="18" charset="0"/>
            </a:rPr>
            <a:t>Лайло Каримов</a:t>
          </a:r>
        </a:p>
        <a:p>
          <a:pPr marL="0" lvl="0" indent="0" algn="ctr" defTabSz="755650">
            <a:lnSpc>
              <a:spcPct val="90000"/>
            </a:lnSpc>
            <a:spcBef>
              <a:spcPct val="0"/>
            </a:spcBef>
            <a:spcAft>
              <a:spcPct val="35000"/>
            </a:spcAft>
            <a:buNone/>
          </a:pPr>
          <a:r>
            <a:rPr lang="uz-Cyrl-UZ" sz="1700" kern="1200" dirty="0">
              <a:latin typeface="Times New Roman" panose="02020603050405020304" pitchFamily="18" charset="0"/>
              <a:cs typeface="Times New Roman" panose="02020603050405020304" pitchFamily="18" charset="0"/>
            </a:rPr>
            <a:t>Операцион менежер</a:t>
          </a:r>
          <a:endParaRPr lang="ru-RU" sz="1700" kern="1200" dirty="0">
            <a:latin typeface="Times New Roman" panose="02020603050405020304" pitchFamily="18" charset="0"/>
            <a:cs typeface="Times New Roman" panose="02020603050405020304" pitchFamily="18" charset="0"/>
          </a:endParaRPr>
        </a:p>
        <a:p>
          <a:pPr marL="0" lvl="0" indent="0" algn="ctr" defTabSz="755650">
            <a:lnSpc>
              <a:spcPct val="90000"/>
            </a:lnSpc>
            <a:spcBef>
              <a:spcPct val="0"/>
            </a:spcBef>
            <a:spcAft>
              <a:spcPct val="35000"/>
            </a:spcAft>
            <a:buNone/>
          </a:pPr>
          <a:endParaRPr lang="ru-RU" sz="1700" kern="1200" dirty="0">
            <a:latin typeface="Times New Roman" panose="02020603050405020304" pitchFamily="18" charset="0"/>
            <a:cs typeface="Times New Roman" panose="02020603050405020304" pitchFamily="18" charset="0"/>
          </a:endParaRPr>
        </a:p>
      </dsp:txBody>
      <dsp:txXfrm>
        <a:off x="5372765" y="1379075"/>
        <a:ext cx="1939953" cy="969976"/>
      </dsp:txXfrm>
    </dsp:sp>
    <dsp:sp modelId="{8380CFFB-91C5-40AB-87AF-40187961A94D}">
      <dsp:nvSpPr>
        <dsp:cNvPr id="0" name=""/>
        <dsp:cNvSpPr/>
      </dsp:nvSpPr>
      <dsp:spPr>
        <a:xfrm>
          <a:off x="5857753" y="2756442"/>
          <a:ext cx="1939953" cy="96997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795" tIns="10795" rIns="10795" bIns="10795" numCol="1" spcCol="1270" anchor="ctr" anchorCtr="0">
          <a:noAutofit/>
        </a:bodyPr>
        <a:lstStyle/>
        <a:p>
          <a:pPr marL="0" lvl="0" indent="0" algn="ctr" defTabSz="755650">
            <a:lnSpc>
              <a:spcPct val="90000"/>
            </a:lnSpc>
            <a:spcBef>
              <a:spcPct val="0"/>
            </a:spcBef>
            <a:spcAft>
              <a:spcPct val="35000"/>
            </a:spcAft>
            <a:buNone/>
          </a:pPr>
          <a:r>
            <a:rPr lang="uz-Cyrl-UZ" sz="1700" kern="1200" dirty="0">
              <a:latin typeface="Times New Roman" panose="02020603050405020304" pitchFamily="18" charset="0"/>
              <a:cs typeface="Times New Roman" panose="02020603050405020304" pitchFamily="18" charset="0"/>
            </a:rPr>
            <a:t>Камила Шахобова</a:t>
          </a:r>
        </a:p>
        <a:p>
          <a:pPr marL="0" lvl="0" indent="0" algn="ctr" defTabSz="755650">
            <a:lnSpc>
              <a:spcPct val="90000"/>
            </a:lnSpc>
            <a:spcBef>
              <a:spcPct val="0"/>
            </a:spcBef>
            <a:spcAft>
              <a:spcPct val="35000"/>
            </a:spcAft>
            <a:buNone/>
          </a:pPr>
          <a:r>
            <a:rPr lang="uz-Cyrl-UZ" sz="1700" kern="1200" dirty="0">
              <a:latin typeface="Times New Roman" panose="02020603050405020304" pitchFamily="18" charset="0"/>
              <a:cs typeface="Times New Roman" panose="02020603050405020304" pitchFamily="18" charset="0"/>
            </a:rPr>
            <a:t>ВА</a:t>
          </a:r>
          <a:endParaRPr lang="ru-RU" sz="1700" kern="1200" dirty="0">
            <a:latin typeface="Times New Roman" panose="02020603050405020304" pitchFamily="18" charset="0"/>
            <a:cs typeface="Times New Roman" panose="02020603050405020304" pitchFamily="18" charset="0"/>
          </a:endParaRPr>
        </a:p>
      </dsp:txBody>
      <dsp:txXfrm>
        <a:off x="5857753" y="2756442"/>
        <a:ext cx="1939953" cy="969976"/>
      </dsp:txXfrm>
    </dsp:sp>
    <dsp:sp modelId="{BC445F33-4B74-4510-BA45-E64628F38990}">
      <dsp:nvSpPr>
        <dsp:cNvPr id="0" name=""/>
        <dsp:cNvSpPr/>
      </dsp:nvSpPr>
      <dsp:spPr>
        <a:xfrm>
          <a:off x="5857753" y="4133808"/>
          <a:ext cx="1939953" cy="96997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795" tIns="10795" rIns="10795" bIns="10795" numCol="1" spcCol="1270" anchor="ctr" anchorCtr="0">
          <a:noAutofit/>
        </a:bodyPr>
        <a:lstStyle/>
        <a:p>
          <a:pPr marL="0" lvl="0" indent="0" algn="ctr" defTabSz="755650">
            <a:lnSpc>
              <a:spcPct val="90000"/>
            </a:lnSpc>
            <a:spcBef>
              <a:spcPct val="0"/>
            </a:spcBef>
            <a:spcAft>
              <a:spcPct val="35000"/>
            </a:spcAft>
            <a:buNone/>
          </a:pPr>
          <a:r>
            <a:rPr lang="uz-Cyrl-UZ" sz="1700" kern="1200" dirty="0">
              <a:latin typeface="Times New Roman" panose="02020603050405020304" pitchFamily="18" charset="0"/>
              <a:cs typeface="Times New Roman" panose="02020603050405020304" pitchFamily="18" charset="0"/>
            </a:rPr>
            <a:t>Сурайёхон Бахромова</a:t>
          </a:r>
        </a:p>
        <a:p>
          <a:pPr marL="0" lvl="0" indent="0" algn="ctr" defTabSz="755650">
            <a:lnSpc>
              <a:spcPct val="90000"/>
            </a:lnSpc>
            <a:spcBef>
              <a:spcPct val="0"/>
            </a:spcBef>
            <a:spcAft>
              <a:spcPct val="35000"/>
            </a:spcAft>
            <a:buNone/>
          </a:pPr>
          <a:r>
            <a:rPr lang="ru-RU" sz="1700" kern="1200" dirty="0">
              <a:latin typeface="Times New Roman" panose="02020603050405020304" pitchFamily="18" charset="0"/>
              <a:cs typeface="Times New Roman" panose="02020603050405020304" pitchFamily="18" charset="0"/>
            </a:rPr>
            <a:t>ВА</a:t>
          </a:r>
        </a:p>
      </dsp:txBody>
      <dsp:txXfrm>
        <a:off x="5857753" y="4133808"/>
        <a:ext cx="1939953" cy="969976"/>
      </dsp:txXfrm>
    </dsp:sp>
    <dsp:sp modelId="{15A44D06-6D92-4774-B98C-A4E80DD13B98}">
      <dsp:nvSpPr>
        <dsp:cNvPr id="0" name=""/>
        <dsp:cNvSpPr/>
      </dsp:nvSpPr>
      <dsp:spPr>
        <a:xfrm>
          <a:off x="5857753" y="5511175"/>
          <a:ext cx="1939953" cy="96997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795" tIns="10795" rIns="10795" bIns="10795" numCol="1" spcCol="1270" anchor="ctr" anchorCtr="0">
          <a:noAutofit/>
        </a:bodyPr>
        <a:lstStyle/>
        <a:p>
          <a:pPr marL="0" lvl="0" indent="0" algn="ctr" defTabSz="755650">
            <a:lnSpc>
              <a:spcPct val="90000"/>
            </a:lnSpc>
            <a:spcBef>
              <a:spcPct val="0"/>
            </a:spcBef>
            <a:spcAft>
              <a:spcPct val="35000"/>
            </a:spcAft>
            <a:buNone/>
          </a:pPr>
          <a:r>
            <a:rPr lang="uz-Cyrl-UZ" sz="1700" kern="1200" dirty="0">
              <a:latin typeface="Times New Roman" panose="02020603050405020304" pitchFamily="18" charset="0"/>
              <a:cs typeface="Times New Roman" panose="02020603050405020304" pitchFamily="18" charset="0"/>
            </a:rPr>
            <a:t>Беҳруз Раджабов</a:t>
          </a:r>
        </a:p>
        <a:p>
          <a:pPr marL="0" lvl="0" indent="0" algn="ctr" defTabSz="755650">
            <a:lnSpc>
              <a:spcPct val="90000"/>
            </a:lnSpc>
            <a:spcBef>
              <a:spcPct val="0"/>
            </a:spcBef>
            <a:spcAft>
              <a:spcPct val="35000"/>
            </a:spcAft>
            <a:buNone/>
          </a:pPr>
          <a:r>
            <a:rPr lang="uz-Cyrl-UZ" sz="1700" kern="1200" dirty="0">
              <a:latin typeface="Times New Roman" panose="02020603050405020304" pitchFamily="18" charset="0"/>
              <a:cs typeface="Times New Roman" panose="02020603050405020304" pitchFamily="18" charset="0"/>
            </a:rPr>
            <a:t>ВА</a:t>
          </a:r>
          <a:endParaRPr lang="ru-RU" sz="1700" kern="1200" dirty="0">
            <a:latin typeface="Times New Roman" panose="02020603050405020304" pitchFamily="18" charset="0"/>
            <a:cs typeface="Times New Roman" panose="02020603050405020304" pitchFamily="18" charset="0"/>
          </a:endParaRPr>
        </a:p>
      </dsp:txBody>
      <dsp:txXfrm>
        <a:off x="5857753" y="5511175"/>
        <a:ext cx="1939953" cy="969976"/>
      </dsp:txXfrm>
    </dsp:sp>
  </dsp:spTree>
</dsp:drawing>
</file>

<file path=ppt/diagrams/layout1.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5944671-FD27-41E3-A8BB-50469A4D4C16}" type="datetimeFigureOut">
              <a:rPr lang="en-US" smtClean="0"/>
              <a:t>10/24/2023</a:t>
            </a:fld>
            <a:endParaRPr lang="en-US"/>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CA85080-03E5-45A0-A5BE-98A678722092}" type="slidenum">
              <a:rPr lang="en-US" smtClean="0"/>
              <a:t>‹#›</a:t>
            </a:fld>
            <a:endParaRPr lang="en-US"/>
          </a:p>
        </p:txBody>
      </p:sp>
    </p:spTree>
    <p:extLst>
      <p:ext uri="{BB962C8B-B14F-4D97-AF65-F5344CB8AC3E}">
        <p14:creationId xmlns:p14="http://schemas.microsoft.com/office/powerpoint/2010/main" val="42793209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1122363"/>
            <a:ext cx="9144000" cy="2387600"/>
          </a:xfrm>
        </p:spPr>
        <p:txBody>
          <a:bodyPr anchor="b"/>
          <a:lstStyle>
            <a:lvl1pPr algn="ctr">
              <a:defRPr sz="6000"/>
            </a:lvl1pPr>
          </a:lstStyle>
          <a:p>
            <a:r>
              <a:rPr lang="ru-RU"/>
              <a:t>Образец заголовка</a:t>
            </a:r>
            <a:endParaRPr lang="en-US"/>
          </a:p>
        </p:txBody>
      </p:sp>
      <p:sp>
        <p:nvSpPr>
          <p:cNvPr id="3" name="Подзаголовок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endParaRPr lang="en-US"/>
          </a:p>
        </p:txBody>
      </p:sp>
      <p:sp>
        <p:nvSpPr>
          <p:cNvPr id="4" name="Дата 3"/>
          <p:cNvSpPr>
            <a:spLocks noGrp="1"/>
          </p:cNvSpPr>
          <p:nvPr>
            <p:ph type="dt" sz="half" idx="10"/>
          </p:nvPr>
        </p:nvSpPr>
        <p:spPr/>
        <p:txBody>
          <a:bodyPr/>
          <a:lstStyle/>
          <a:p>
            <a:fld id="{05E35630-4BFD-4F5B-B964-D087A3C4162E}" type="datetimeFigureOut">
              <a:rPr lang="en-US" smtClean="0"/>
              <a:t>10/24/2023</a:t>
            </a:fld>
            <a:endParaRPr lang="en-US"/>
          </a:p>
        </p:txBody>
      </p:sp>
      <p:sp>
        <p:nvSpPr>
          <p:cNvPr id="5" name="Нижний колонтитул 4"/>
          <p:cNvSpPr>
            <a:spLocks noGrp="1"/>
          </p:cNvSpPr>
          <p:nvPr>
            <p:ph type="ftr" sz="quarter" idx="11"/>
          </p:nvPr>
        </p:nvSpPr>
        <p:spPr/>
        <p:txBody>
          <a:bodyPr/>
          <a:lstStyle/>
          <a:p>
            <a:endParaRPr lang="en-US"/>
          </a:p>
        </p:txBody>
      </p:sp>
      <p:sp>
        <p:nvSpPr>
          <p:cNvPr id="6" name="Номер слайда 5"/>
          <p:cNvSpPr>
            <a:spLocks noGrp="1"/>
          </p:cNvSpPr>
          <p:nvPr>
            <p:ph type="sldNum" sz="quarter" idx="12"/>
          </p:nvPr>
        </p:nvSpPr>
        <p:spPr/>
        <p:txBody>
          <a:bodyPr/>
          <a:lstStyle/>
          <a:p>
            <a:fld id="{3B435A2F-F299-4957-8E3E-5AF995132067}" type="slidenum">
              <a:rPr lang="en-US" smtClean="0"/>
              <a:t>‹#›</a:t>
            </a:fld>
            <a:endParaRPr lang="en-US"/>
          </a:p>
        </p:txBody>
      </p:sp>
    </p:spTree>
    <p:extLst>
      <p:ext uri="{BB962C8B-B14F-4D97-AF65-F5344CB8AC3E}">
        <p14:creationId xmlns:p14="http://schemas.microsoft.com/office/powerpoint/2010/main" val="3051527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endParaRPr lang="en-US"/>
          </a:p>
        </p:txBody>
      </p:sp>
      <p:sp>
        <p:nvSpPr>
          <p:cNvPr id="3" name="Объект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Дата 3"/>
          <p:cNvSpPr>
            <a:spLocks noGrp="1"/>
          </p:cNvSpPr>
          <p:nvPr>
            <p:ph type="dt" sz="half" idx="10"/>
          </p:nvPr>
        </p:nvSpPr>
        <p:spPr/>
        <p:txBody>
          <a:bodyPr/>
          <a:lstStyle/>
          <a:p>
            <a:fld id="{05E35630-4BFD-4F5B-B964-D087A3C4162E}" type="datetimeFigureOut">
              <a:rPr lang="en-US" smtClean="0"/>
              <a:t>10/24/2023</a:t>
            </a:fld>
            <a:endParaRPr lang="en-US"/>
          </a:p>
        </p:txBody>
      </p:sp>
      <p:sp>
        <p:nvSpPr>
          <p:cNvPr id="5" name="Нижний колонтитул 4"/>
          <p:cNvSpPr>
            <a:spLocks noGrp="1"/>
          </p:cNvSpPr>
          <p:nvPr>
            <p:ph type="ftr" sz="quarter" idx="11"/>
          </p:nvPr>
        </p:nvSpPr>
        <p:spPr/>
        <p:txBody>
          <a:bodyPr/>
          <a:lstStyle/>
          <a:p>
            <a:endParaRPr lang="en-US"/>
          </a:p>
        </p:txBody>
      </p:sp>
      <p:sp>
        <p:nvSpPr>
          <p:cNvPr id="6" name="Номер слайда 5"/>
          <p:cNvSpPr>
            <a:spLocks noGrp="1"/>
          </p:cNvSpPr>
          <p:nvPr>
            <p:ph type="sldNum" sz="quarter" idx="12"/>
          </p:nvPr>
        </p:nvSpPr>
        <p:spPr/>
        <p:txBody>
          <a:bodyPr/>
          <a:lstStyle/>
          <a:p>
            <a:fld id="{3B435A2F-F299-4957-8E3E-5AF995132067}" type="slidenum">
              <a:rPr lang="en-US" smtClean="0"/>
              <a:t>‹#›</a:t>
            </a:fld>
            <a:endParaRPr lang="en-US"/>
          </a:p>
        </p:txBody>
      </p:sp>
    </p:spTree>
    <p:extLst>
      <p:ext uri="{BB962C8B-B14F-4D97-AF65-F5344CB8AC3E}">
        <p14:creationId xmlns:p14="http://schemas.microsoft.com/office/powerpoint/2010/main" val="24350719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0" y="1709738"/>
            <a:ext cx="10515600" cy="2852737"/>
          </a:xfrm>
        </p:spPr>
        <p:txBody>
          <a:bodyPr anchor="b"/>
          <a:lstStyle>
            <a:lvl1pPr>
              <a:defRPr sz="6000"/>
            </a:lvl1pPr>
          </a:lstStyle>
          <a:p>
            <a:r>
              <a:rPr lang="ru-RU"/>
              <a:t>Образец заголовка</a:t>
            </a:r>
            <a:endParaRPr lang="en-US"/>
          </a:p>
        </p:txBody>
      </p:sp>
      <p:sp>
        <p:nvSpPr>
          <p:cNvPr id="3" name="Текст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Дата 3"/>
          <p:cNvSpPr>
            <a:spLocks noGrp="1"/>
          </p:cNvSpPr>
          <p:nvPr>
            <p:ph type="dt" sz="half" idx="10"/>
          </p:nvPr>
        </p:nvSpPr>
        <p:spPr/>
        <p:txBody>
          <a:bodyPr/>
          <a:lstStyle/>
          <a:p>
            <a:fld id="{05E35630-4BFD-4F5B-B964-D087A3C4162E}" type="datetimeFigureOut">
              <a:rPr lang="en-US" smtClean="0"/>
              <a:t>10/24/2023</a:t>
            </a:fld>
            <a:endParaRPr lang="en-US"/>
          </a:p>
        </p:txBody>
      </p:sp>
      <p:sp>
        <p:nvSpPr>
          <p:cNvPr id="5" name="Нижний колонтитул 4"/>
          <p:cNvSpPr>
            <a:spLocks noGrp="1"/>
          </p:cNvSpPr>
          <p:nvPr>
            <p:ph type="ftr" sz="quarter" idx="11"/>
          </p:nvPr>
        </p:nvSpPr>
        <p:spPr/>
        <p:txBody>
          <a:bodyPr/>
          <a:lstStyle/>
          <a:p>
            <a:endParaRPr lang="en-US"/>
          </a:p>
        </p:txBody>
      </p:sp>
      <p:sp>
        <p:nvSpPr>
          <p:cNvPr id="6" name="Номер слайда 5"/>
          <p:cNvSpPr>
            <a:spLocks noGrp="1"/>
          </p:cNvSpPr>
          <p:nvPr>
            <p:ph type="sldNum" sz="quarter" idx="12"/>
          </p:nvPr>
        </p:nvSpPr>
        <p:spPr/>
        <p:txBody>
          <a:bodyPr/>
          <a:lstStyle/>
          <a:p>
            <a:fld id="{3B435A2F-F299-4957-8E3E-5AF995132067}" type="slidenum">
              <a:rPr lang="en-US" smtClean="0"/>
              <a:t>‹#›</a:t>
            </a:fld>
            <a:endParaRPr lang="en-US"/>
          </a:p>
        </p:txBody>
      </p:sp>
    </p:spTree>
    <p:extLst>
      <p:ext uri="{BB962C8B-B14F-4D97-AF65-F5344CB8AC3E}">
        <p14:creationId xmlns:p14="http://schemas.microsoft.com/office/powerpoint/2010/main" val="15981927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endParaRPr lang="en-US"/>
          </a:p>
        </p:txBody>
      </p:sp>
      <p:sp>
        <p:nvSpPr>
          <p:cNvPr id="3" name="Объект 2"/>
          <p:cNvSpPr>
            <a:spLocks noGrp="1"/>
          </p:cNvSpPr>
          <p:nvPr>
            <p:ph sz="half" idx="1"/>
          </p:nvPr>
        </p:nvSpPr>
        <p:spPr>
          <a:xfrm>
            <a:off x="838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Объект 3"/>
          <p:cNvSpPr>
            <a:spLocks noGrp="1"/>
          </p:cNvSpPr>
          <p:nvPr>
            <p:ph sz="half" idx="2"/>
          </p:nvPr>
        </p:nvSpPr>
        <p:spPr>
          <a:xfrm>
            <a:off x="6172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5" name="Дата 4"/>
          <p:cNvSpPr>
            <a:spLocks noGrp="1"/>
          </p:cNvSpPr>
          <p:nvPr>
            <p:ph type="dt" sz="half" idx="10"/>
          </p:nvPr>
        </p:nvSpPr>
        <p:spPr/>
        <p:txBody>
          <a:bodyPr/>
          <a:lstStyle/>
          <a:p>
            <a:fld id="{05E35630-4BFD-4F5B-B964-D087A3C4162E}" type="datetimeFigureOut">
              <a:rPr lang="en-US" smtClean="0"/>
              <a:t>10/24/2023</a:t>
            </a:fld>
            <a:endParaRPr lang="en-US"/>
          </a:p>
        </p:txBody>
      </p:sp>
      <p:sp>
        <p:nvSpPr>
          <p:cNvPr id="6" name="Нижний колонтитул 5"/>
          <p:cNvSpPr>
            <a:spLocks noGrp="1"/>
          </p:cNvSpPr>
          <p:nvPr>
            <p:ph type="ftr" sz="quarter" idx="11"/>
          </p:nvPr>
        </p:nvSpPr>
        <p:spPr/>
        <p:txBody>
          <a:bodyPr/>
          <a:lstStyle/>
          <a:p>
            <a:endParaRPr lang="en-US"/>
          </a:p>
        </p:txBody>
      </p:sp>
      <p:sp>
        <p:nvSpPr>
          <p:cNvPr id="7" name="Номер слайда 6"/>
          <p:cNvSpPr>
            <a:spLocks noGrp="1"/>
          </p:cNvSpPr>
          <p:nvPr>
            <p:ph type="sldNum" sz="quarter" idx="12"/>
          </p:nvPr>
        </p:nvSpPr>
        <p:spPr/>
        <p:txBody>
          <a:bodyPr/>
          <a:lstStyle/>
          <a:p>
            <a:fld id="{3B435A2F-F299-4957-8E3E-5AF995132067}" type="slidenum">
              <a:rPr lang="en-US" smtClean="0"/>
              <a:t>‹#›</a:t>
            </a:fld>
            <a:endParaRPr lang="en-US"/>
          </a:p>
        </p:txBody>
      </p:sp>
    </p:spTree>
    <p:extLst>
      <p:ext uri="{BB962C8B-B14F-4D97-AF65-F5344CB8AC3E}">
        <p14:creationId xmlns:p14="http://schemas.microsoft.com/office/powerpoint/2010/main" val="1581400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365125"/>
            <a:ext cx="10515600" cy="1325563"/>
          </a:xfrm>
        </p:spPr>
        <p:txBody>
          <a:bodyPr/>
          <a:lstStyle/>
          <a:p>
            <a:r>
              <a:rPr lang="ru-RU"/>
              <a:t>Образец заголовка</a:t>
            </a:r>
            <a:endParaRPr lang="en-US"/>
          </a:p>
        </p:txBody>
      </p:sp>
      <p:sp>
        <p:nvSpPr>
          <p:cNvPr id="3" name="Текст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Объект 3"/>
          <p:cNvSpPr>
            <a:spLocks noGrp="1"/>
          </p:cNvSpPr>
          <p:nvPr>
            <p:ph sz="half" idx="2"/>
          </p:nvPr>
        </p:nvSpPr>
        <p:spPr>
          <a:xfrm>
            <a:off x="839788" y="2505075"/>
            <a:ext cx="5157787"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5" name="Текст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Объект 5"/>
          <p:cNvSpPr>
            <a:spLocks noGrp="1"/>
          </p:cNvSpPr>
          <p:nvPr>
            <p:ph sz="quarter" idx="4"/>
          </p:nvPr>
        </p:nvSpPr>
        <p:spPr>
          <a:xfrm>
            <a:off x="6172200" y="2505075"/>
            <a:ext cx="5183188"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7" name="Дата 6"/>
          <p:cNvSpPr>
            <a:spLocks noGrp="1"/>
          </p:cNvSpPr>
          <p:nvPr>
            <p:ph type="dt" sz="half" idx="10"/>
          </p:nvPr>
        </p:nvSpPr>
        <p:spPr/>
        <p:txBody>
          <a:bodyPr/>
          <a:lstStyle/>
          <a:p>
            <a:fld id="{05E35630-4BFD-4F5B-B964-D087A3C4162E}" type="datetimeFigureOut">
              <a:rPr lang="en-US" smtClean="0"/>
              <a:t>10/24/2023</a:t>
            </a:fld>
            <a:endParaRPr lang="en-US"/>
          </a:p>
        </p:txBody>
      </p:sp>
      <p:sp>
        <p:nvSpPr>
          <p:cNvPr id="8" name="Нижний колонтитул 7"/>
          <p:cNvSpPr>
            <a:spLocks noGrp="1"/>
          </p:cNvSpPr>
          <p:nvPr>
            <p:ph type="ftr" sz="quarter" idx="11"/>
          </p:nvPr>
        </p:nvSpPr>
        <p:spPr/>
        <p:txBody>
          <a:bodyPr/>
          <a:lstStyle/>
          <a:p>
            <a:endParaRPr lang="en-US"/>
          </a:p>
        </p:txBody>
      </p:sp>
      <p:sp>
        <p:nvSpPr>
          <p:cNvPr id="9" name="Номер слайда 8"/>
          <p:cNvSpPr>
            <a:spLocks noGrp="1"/>
          </p:cNvSpPr>
          <p:nvPr>
            <p:ph type="sldNum" sz="quarter" idx="12"/>
          </p:nvPr>
        </p:nvSpPr>
        <p:spPr/>
        <p:txBody>
          <a:bodyPr/>
          <a:lstStyle/>
          <a:p>
            <a:fld id="{3B435A2F-F299-4957-8E3E-5AF995132067}" type="slidenum">
              <a:rPr lang="en-US" smtClean="0"/>
              <a:t>‹#›</a:t>
            </a:fld>
            <a:endParaRPr lang="en-US"/>
          </a:p>
        </p:txBody>
      </p:sp>
    </p:spTree>
    <p:extLst>
      <p:ext uri="{BB962C8B-B14F-4D97-AF65-F5344CB8AC3E}">
        <p14:creationId xmlns:p14="http://schemas.microsoft.com/office/powerpoint/2010/main" val="26803250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endParaRPr lang="en-US"/>
          </a:p>
        </p:txBody>
      </p:sp>
      <p:sp>
        <p:nvSpPr>
          <p:cNvPr id="3" name="Дата 2"/>
          <p:cNvSpPr>
            <a:spLocks noGrp="1"/>
          </p:cNvSpPr>
          <p:nvPr>
            <p:ph type="dt" sz="half" idx="10"/>
          </p:nvPr>
        </p:nvSpPr>
        <p:spPr/>
        <p:txBody>
          <a:bodyPr/>
          <a:lstStyle/>
          <a:p>
            <a:fld id="{05E35630-4BFD-4F5B-B964-D087A3C4162E}" type="datetimeFigureOut">
              <a:rPr lang="en-US" smtClean="0"/>
              <a:t>10/24/2023</a:t>
            </a:fld>
            <a:endParaRPr lang="en-US"/>
          </a:p>
        </p:txBody>
      </p:sp>
      <p:sp>
        <p:nvSpPr>
          <p:cNvPr id="4" name="Нижний колонтитул 3"/>
          <p:cNvSpPr>
            <a:spLocks noGrp="1"/>
          </p:cNvSpPr>
          <p:nvPr>
            <p:ph type="ftr" sz="quarter" idx="11"/>
          </p:nvPr>
        </p:nvSpPr>
        <p:spPr/>
        <p:txBody>
          <a:bodyPr/>
          <a:lstStyle/>
          <a:p>
            <a:endParaRPr lang="en-US"/>
          </a:p>
        </p:txBody>
      </p:sp>
      <p:sp>
        <p:nvSpPr>
          <p:cNvPr id="5" name="Номер слайда 4"/>
          <p:cNvSpPr>
            <a:spLocks noGrp="1"/>
          </p:cNvSpPr>
          <p:nvPr>
            <p:ph type="sldNum" sz="quarter" idx="12"/>
          </p:nvPr>
        </p:nvSpPr>
        <p:spPr/>
        <p:txBody>
          <a:bodyPr/>
          <a:lstStyle/>
          <a:p>
            <a:fld id="{3B435A2F-F299-4957-8E3E-5AF995132067}" type="slidenum">
              <a:rPr lang="en-US" smtClean="0"/>
              <a:t>‹#›</a:t>
            </a:fld>
            <a:endParaRPr lang="en-US"/>
          </a:p>
        </p:txBody>
      </p:sp>
    </p:spTree>
    <p:extLst>
      <p:ext uri="{BB962C8B-B14F-4D97-AF65-F5344CB8AC3E}">
        <p14:creationId xmlns:p14="http://schemas.microsoft.com/office/powerpoint/2010/main" val="24910599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05E35630-4BFD-4F5B-B964-D087A3C4162E}" type="datetimeFigureOut">
              <a:rPr lang="en-US" smtClean="0"/>
              <a:t>10/24/2023</a:t>
            </a:fld>
            <a:endParaRPr lang="en-US"/>
          </a:p>
        </p:txBody>
      </p:sp>
      <p:sp>
        <p:nvSpPr>
          <p:cNvPr id="3" name="Нижний колонтитул 2"/>
          <p:cNvSpPr>
            <a:spLocks noGrp="1"/>
          </p:cNvSpPr>
          <p:nvPr>
            <p:ph type="ftr" sz="quarter" idx="11"/>
          </p:nvPr>
        </p:nvSpPr>
        <p:spPr/>
        <p:txBody>
          <a:bodyPr/>
          <a:lstStyle/>
          <a:p>
            <a:endParaRPr lang="en-US"/>
          </a:p>
        </p:txBody>
      </p:sp>
      <p:sp>
        <p:nvSpPr>
          <p:cNvPr id="4" name="Номер слайда 3"/>
          <p:cNvSpPr>
            <a:spLocks noGrp="1"/>
          </p:cNvSpPr>
          <p:nvPr>
            <p:ph type="sldNum" sz="quarter" idx="12"/>
          </p:nvPr>
        </p:nvSpPr>
        <p:spPr/>
        <p:txBody>
          <a:bodyPr/>
          <a:lstStyle/>
          <a:p>
            <a:fld id="{3B435A2F-F299-4957-8E3E-5AF995132067}" type="slidenum">
              <a:rPr lang="en-US" smtClean="0"/>
              <a:t>‹#›</a:t>
            </a:fld>
            <a:endParaRPr lang="en-US"/>
          </a:p>
        </p:txBody>
      </p:sp>
    </p:spTree>
    <p:extLst>
      <p:ext uri="{BB962C8B-B14F-4D97-AF65-F5344CB8AC3E}">
        <p14:creationId xmlns:p14="http://schemas.microsoft.com/office/powerpoint/2010/main" val="178641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a:t>Образец заголовка</a:t>
            </a:r>
            <a:endParaRPr lang="en-US"/>
          </a:p>
        </p:txBody>
      </p:sp>
      <p:sp>
        <p:nvSpPr>
          <p:cNvPr id="3" name="Объект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p:cNvSpPr>
            <a:spLocks noGrp="1"/>
          </p:cNvSpPr>
          <p:nvPr>
            <p:ph type="dt" sz="half" idx="10"/>
          </p:nvPr>
        </p:nvSpPr>
        <p:spPr/>
        <p:txBody>
          <a:bodyPr/>
          <a:lstStyle/>
          <a:p>
            <a:fld id="{05E35630-4BFD-4F5B-B964-D087A3C4162E}" type="datetimeFigureOut">
              <a:rPr lang="en-US" smtClean="0"/>
              <a:t>10/24/2023</a:t>
            </a:fld>
            <a:endParaRPr lang="en-US"/>
          </a:p>
        </p:txBody>
      </p:sp>
      <p:sp>
        <p:nvSpPr>
          <p:cNvPr id="6" name="Нижний колонтитул 5"/>
          <p:cNvSpPr>
            <a:spLocks noGrp="1"/>
          </p:cNvSpPr>
          <p:nvPr>
            <p:ph type="ftr" sz="quarter" idx="11"/>
          </p:nvPr>
        </p:nvSpPr>
        <p:spPr/>
        <p:txBody>
          <a:bodyPr/>
          <a:lstStyle/>
          <a:p>
            <a:endParaRPr lang="en-US"/>
          </a:p>
        </p:txBody>
      </p:sp>
      <p:sp>
        <p:nvSpPr>
          <p:cNvPr id="7" name="Номер слайда 6"/>
          <p:cNvSpPr>
            <a:spLocks noGrp="1"/>
          </p:cNvSpPr>
          <p:nvPr>
            <p:ph type="sldNum" sz="quarter" idx="12"/>
          </p:nvPr>
        </p:nvSpPr>
        <p:spPr/>
        <p:txBody>
          <a:bodyPr/>
          <a:lstStyle/>
          <a:p>
            <a:fld id="{3B435A2F-F299-4957-8E3E-5AF995132067}" type="slidenum">
              <a:rPr lang="en-US" smtClean="0"/>
              <a:t>‹#›</a:t>
            </a:fld>
            <a:endParaRPr lang="en-US"/>
          </a:p>
        </p:txBody>
      </p:sp>
    </p:spTree>
    <p:extLst>
      <p:ext uri="{BB962C8B-B14F-4D97-AF65-F5344CB8AC3E}">
        <p14:creationId xmlns:p14="http://schemas.microsoft.com/office/powerpoint/2010/main" val="38763255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a:t>Образец заголовка</a:t>
            </a:r>
            <a:endParaRPr lang="en-US"/>
          </a:p>
        </p:txBody>
      </p:sp>
      <p:sp>
        <p:nvSpPr>
          <p:cNvPr id="3" name="Рисунок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p:cNvSpPr>
            <a:spLocks noGrp="1"/>
          </p:cNvSpPr>
          <p:nvPr>
            <p:ph type="dt" sz="half" idx="10"/>
          </p:nvPr>
        </p:nvSpPr>
        <p:spPr/>
        <p:txBody>
          <a:bodyPr/>
          <a:lstStyle/>
          <a:p>
            <a:fld id="{05E35630-4BFD-4F5B-B964-D087A3C4162E}" type="datetimeFigureOut">
              <a:rPr lang="en-US" smtClean="0"/>
              <a:t>10/24/2023</a:t>
            </a:fld>
            <a:endParaRPr lang="en-US"/>
          </a:p>
        </p:txBody>
      </p:sp>
      <p:sp>
        <p:nvSpPr>
          <p:cNvPr id="6" name="Нижний колонтитул 5"/>
          <p:cNvSpPr>
            <a:spLocks noGrp="1"/>
          </p:cNvSpPr>
          <p:nvPr>
            <p:ph type="ftr" sz="quarter" idx="11"/>
          </p:nvPr>
        </p:nvSpPr>
        <p:spPr/>
        <p:txBody>
          <a:bodyPr/>
          <a:lstStyle/>
          <a:p>
            <a:endParaRPr lang="en-US"/>
          </a:p>
        </p:txBody>
      </p:sp>
      <p:sp>
        <p:nvSpPr>
          <p:cNvPr id="7" name="Номер слайда 6"/>
          <p:cNvSpPr>
            <a:spLocks noGrp="1"/>
          </p:cNvSpPr>
          <p:nvPr>
            <p:ph type="sldNum" sz="quarter" idx="12"/>
          </p:nvPr>
        </p:nvSpPr>
        <p:spPr/>
        <p:txBody>
          <a:bodyPr/>
          <a:lstStyle/>
          <a:p>
            <a:fld id="{3B435A2F-F299-4957-8E3E-5AF995132067}" type="slidenum">
              <a:rPr lang="en-US" smtClean="0"/>
              <a:t>‹#›</a:t>
            </a:fld>
            <a:endParaRPr lang="en-US"/>
          </a:p>
        </p:txBody>
      </p:sp>
    </p:spTree>
    <p:extLst>
      <p:ext uri="{BB962C8B-B14F-4D97-AF65-F5344CB8AC3E}">
        <p14:creationId xmlns:p14="http://schemas.microsoft.com/office/powerpoint/2010/main" val="16651637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endParaRPr lang="en-US"/>
          </a:p>
        </p:txBody>
      </p:sp>
      <p:sp>
        <p:nvSpPr>
          <p:cNvPr id="3" name="Вертикальный текст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Дата 3"/>
          <p:cNvSpPr>
            <a:spLocks noGrp="1"/>
          </p:cNvSpPr>
          <p:nvPr>
            <p:ph type="dt" sz="half" idx="10"/>
          </p:nvPr>
        </p:nvSpPr>
        <p:spPr/>
        <p:txBody>
          <a:bodyPr/>
          <a:lstStyle/>
          <a:p>
            <a:fld id="{05E35630-4BFD-4F5B-B964-D087A3C4162E}" type="datetimeFigureOut">
              <a:rPr lang="en-US" smtClean="0"/>
              <a:t>10/24/2023</a:t>
            </a:fld>
            <a:endParaRPr lang="en-US"/>
          </a:p>
        </p:txBody>
      </p:sp>
      <p:sp>
        <p:nvSpPr>
          <p:cNvPr id="5" name="Нижний колонтитул 4"/>
          <p:cNvSpPr>
            <a:spLocks noGrp="1"/>
          </p:cNvSpPr>
          <p:nvPr>
            <p:ph type="ftr" sz="quarter" idx="11"/>
          </p:nvPr>
        </p:nvSpPr>
        <p:spPr/>
        <p:txBody>
          <a:bodyPr/>
          <a:lstStyle/>
          <a:p>
            <a:endParaRPr lang="en-US"/>
          </a:p>
        </p:txBody>
      </p:sp>
      <p:sp>
        <p:nvSpPr>
          <p:cNvPr id="6" name="Номер слайда 5"/>
          <p:cNvSpPr>
            <a:spLocks noGrp="1"/>
          </p:cNvSpPr>
          <p:nvPr>
            <p:ph type="sldNum" sz="quarter" idx="12"/>
          </p:nvPr>
        </p:nvSpPr>
        <p:spPr/>
        <p:txBody>
          <a:bodyPr/>
          <a:lstStyle/>
          <a:p>
            <a:fld id="{3B435A2F-F299-4957-8E3E-5AF995132067}" type="slidenum">
              <a:rPr lang="en-US" smtClean="0"/>
              <a:t>‹#›</a:t>
            </a:fld>
            <a:endParaRPr lang="en-US"/>
          </a:p>
        </p:txBody>
      </p:sp>
    </p:spTree>
    <p:extLst>
      <p:ext uri="{BB962C8B-B14F-4D97-AF65-F5344CB8AC3E}">
        <p14:creationId xmlns:p14="http://schemas.microsoft.com/office/powerpoint/2010/main" val="8046683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724900" y="365125"/>
            <a:ext cx="2628900" cy="5811838"/>
          </a:xfrm>
        </p:spPr>
        <p:txBody>
          <a:bodyPr vert="eaVert"/>
          <a:lstStyle/>
          <a:p>
            <a:r>
              <a:rPr lang="ru-RU"/>
              <a:t>Образец заголовка</a:t>
            </a:r>
            <a:endParaRPr lang="en-US"/>
          </a:p>
        </p:txBody>
      </p:sp>
      <p:sp>
        <p:nvSpPr>
          <p:cNvPr id="3" name="Вертикальный текст 2"/>
          <p:cNvSpPr>
            <a:spLocks noGrp="1"/>
          </p:cNvSpPr>
          <p:nvPr>
            <p:ph type="body" orient="vert" idx="1"/>
          </p:nvPr>
        </p:nvSpPr>
        <p:spPr>
          <a:xfrm>
            <a:off x="838200" y="365125"/>
            <a:ext cx="7734300" cy="581183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Дата 3"/>
          <p:cNvSpPr>
            <a:spLocks noGrp="1"/>
          </p:cNvSpPr>
          <p:nvPr>
            <p:ph type="dt" sz="half" idx="10"/>
          </p:nvPr>
        </p:nvSpPr>
        <p:spPr/>
        <p:txBody>
          <a:bodyPr/>
          <a:lstStyle/>
          <a:p>
            <a:fld id="{05E35630-4BFD-4F5B-B964-D087A3C4162E}" type="datetimeFigureOut">
              <a:rPr lang="en-US" smtClean="0"/>
              <a:t>10/24/2023</a:t>
            </a:fld>
            <a:endParaRPr lang="en-US"/>
          </a:p>
        </p:txBody>
      </p:sp>
      <p:sp>
        <p:nvSpPr>
          <p:cNvPr id="5" name="Нижний колонтитул 4"/>
          <p:cNvSpPr>
            <a:spLocks noGrp="1"/>
          </p:cNvSpPr>
          <p:nvPr>
            <p:ph type="ftr" sz="quarter" idx="11"/>
          </p:nvPr>
        </p:nvSpPr>
        <p:spPr/>
        <p:txBody>
          <a:bodyPr/>
          <a:lstStyle/>
          <a:p>
            <a:endParaRPr lang="en-US"/>
          </a:p>
        </p:txBody>
      </p:sp>
      <p:sp>
        <p:nvSpPr>
          <p:cNvPr id="6" name="Номер слайда 5"/>
          <p:cNvSpPr>
            <a:spLocks noGrp="1"/>
          </p:cNvSpPr>
          <p:nvPr>
            <p:ph type="sldNum" sz="quarter" idx="12"/>
          </p:nvPr>
        </p:nvSpPr>
        <p:spPr/>
        <p:txBody>
          <a:bodyPr/>
          <a:lstStyle/>
          <a:p>
            <a:fld id="{3B435A2F-F299-4957-8E3E-5AF995132067}" type="slidenum">
              <a:rPr lang="en-US" smtClean="0"/>
              <a:t>‹#›</a:t>
            </a:fld>
            <a:endParaRPr lang="en-US"/>
          </a:p>
        </p:txBody>
      </p:sp>
    </p:spTree>
    <p:extLst>
      <p:ext uri="{BB962C8B-B14F-4D97-AF65-F5344CB8AC3E}">
        <p14:creationId xmlns:p14="http://schemas.microsoft.com/office/powerpoint/2010/main" val="30690425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a:t>Образец заголовка</a:t>
            </a:r>
            <a:endParaRPr lang="en-US"/>
          </a:p>
        </p:txBody>
      </p:sp>
      <p:sp>
        <p:nvSpPr>
          <p:cNvPr id="3" name="Текст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Дата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5E35630-4BFD-4F5B-B964-D087A3C4162E}" type="datetimeFigureOut">
              <a:rPr lang="en-US" smtClean="0"/>
              <a:t>10/24/2023</a:t>
            </a:fld>
            <a:endParaRPr lang="en-US"/>
          </a:p>
        </p:txBody>
      </p:sp>
      <p:sp>
        <p:nvSpPr>
          <p:cNvPr id="5" name="Нижний колонтитул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Номер слайда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B435A2F-F299-4957-8E3E-5AF995132067}" type="slidenum">
              <a:rPr lang="en-US" smtClean="0"/>
              <a:t>‹#›</a:t>
            </a:fld>
            <a:endParaRPr lang="en-US"/>
          </a:p>
        </p:txBody>
      </p:sp>
    </p:spTree>
    <p:extLst>
      <p:ext uri="{BB962C8B-B14F-4D97-AF65-F5344CB8AC3E}">
        <p14:creationId xmlns:p14="http://schemas.microsoft.com/office/powerpoint/2010/main" val="41156381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1.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9.xml.rels><?xml version="1.0" encoding="UTF-8" standalone="yes"?>
<Relationships xmlns="http://schemas.openxmlformats.org/package/2006/relationships"><Relationship Id="rId3" Type="http://schemas.openxmlformats.org/officeDocument/2006/relationships/hyperlink" Target="https://www.ksl-training.co.uk/free-resources/performance-management/managing-project-teams/" TargetMode="External"/><Relationship Id="rId2" Type="http://schemas.openxmlformats.org/officeDocument/2006/relationships/hyperlink" Target="https://mymanagementguide.com/guidelines/project-management/hr-management/project-team-managing/" TargetMode="External"/><Relationship Id="rId1" Type="http://schemas.openxmlformats.org/officeDocument/2006/relationships/slideLayout" Target="../slideLayouts/slideLayout2.xml"/><Relationship Id="rId5" Type="http://schemas.openxmlformats.org/officeDocument/2006/relationships/hyperlink" Target="https://kissflow.com/project/project-team-management/" TargetMode="External"/><Relationship Id="rId4" Type="http://schemas.openxmlformats.org/officeDocument/2006/relationships/hyperlink" Target="https://www.projectmanager.com/guides/team-management" TargetMode="Externa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Прямоугольник 6"/>
          <p:cNvSpPr/>
          <p:nvPr/>
        </p:nvSpPr>
        <p:spPr>
          <a:xfrm>
            <a:off x="1" y="319098"/>
            <a:ext cx="12191999" cy="3416320"/>
          </a:xfrm>
          <a:prstGeom prst="rect">
            <a:avLst/>
          </a:prstGeom>
        </p:spPr>
        <p:txBody>
          <a:bodyPr wrap="square">
            <a:spAutoFit/>
          </a:bodyPr>
          <a:lstStyle/>
          <a:p>
            <a:pPr algn="ctr"/>
            <a:r>
              <a:rPr lang="en-US" sz="3600" b="1" dirty="0">
                <a:solidFill>
                  <a:srgbClr val="FF0000"/>
                </a:solidFill>
                <a:latin typeface="Times New Roman" panose="02020603050405020304" pitchFamily="18" charset="0"/>
                <a:cs typeface="Times New Roman" panose="02020603050405020304" pitchFamily="18" charset="0"/>
              </a:rPr>
              <a:t>Course Name: FUNDAMENTALS OF PROJECT MANAGEMENT</a:t>
            </a:r>
          </a:p>
          <a:p>
            <a:pPr algn="ctr"/>
            <a:r>
              <a:rPr lang="ru-RU" sz="3600" b="1" dirty="0">
                <a:solidFill>
                  <a:srgbClr val="002060"/>
                </a:solidFill>
                <a:latin typeface="Times New Roman" panose="02020603050405020304" pitchFamily="18" charset="0"/>
                <a:cs typeface="Times New Roman" panose="02020603050405020304" pitchFamily="18" charset="0"/>
              </a:rPr>
              <a:t>Курс </a:t>
            </a:r>
            <a:r>
              <a:rPr lang="ru-RU" sz="3600" b="1" dirty="0" err="1">
                <a:solidFill>
                  <a:srgbClr val="002060"/>
                </a:solidFill>
                <a:latin typeface="Times New Roman" panose="02020603050405020304" pitchFamily="18" charset="0"/>
                <a:cs typeface="Times New Roman" panose="02020603050405020304" pitchFamily="18" charset="0"/>
              </a:rPr>
              <a:t>номи</a:t>
            </a:r>
            <a:r>
              <a:rPr lang="ru-RU" sz="3600" b="1" dirty="0">
                <a:solidFill>
                  <a:srgbClr val="002060"/>
                </a:solidFill>
                <a:latin typeface="Times New Roman" panose="02020603050405020304" pitchFamily="18" charset="0"/>
                <a:cs typeface="Times New Roman" panose="02020603050405020304" pitchFamily="18" charset="0"/>
              </a:rPr>
              <a:t>: ЛОЙИҲА БОШҚАРУВИ АСОСЛАРИ </a:t>
            </a:r>
          </a:p>
          <a:p>
            <a:pPr algn="ctr"/>
            <a:endParaRPr lang="uz-Cyrl-UZ" sz="3600" b="1" dirty="0">
              <a:solidFill>
                <a:srgbClr val="FF0000"/>
              </a:solidFill>
              <a:latin typeface="Times New Roman" panose="02020603050405020304" pitchFamily="18" charset="0"/>
              <a:cs typeface="Times New Roman" panose="02020603050405020304" pitchFamily="18" charset="0"/>
            </a:endParaRPr>
          </a:p>
          <a:p>
            <a:pPr algn="ctr"/>
            <a:r>
              <a:rPr lang="en-US" sz="3600" b="1" dirty="0">
                <a:solidFill>
                  <a:srgbClr val="FF0000"/>
                </a:solidFill>
                <a:latin typeface="Times New Roman" panose="02020603050405020304" pitchFamily="18" charset="0"/>
                <a:cs typeface="Times New Roman" panose="02020603050405020304" pitchFamily="18" charset="0"/>
              </a:rPr>
              <a:t>PROJECT TEAM MANAGEMENT</a:t>
            </a:r>
          </a:p>
          <a:p>
            <a:pPr algn="ctr"/>
            <a:r>
              <a:rPr lang="uz-Cyrl-UZ" sz="3600" b="1" dirty="0">
                <a:solidFill>
                  <a:srgbClr val="002060"/>
                </a:solidFill>
                <a:latin typeface="Times New Roman" panose="02020603050405020304" pitchFamily="18" charset="0"/>
                <a:cs typeface="Times New Roman" panose="02020603050405020304" pitchFamily="18" charset="0"/>
              </a:rPr>
              <a:t>ЛОЙИҲА ЖАМОАСИ БОШҚАРУВИ</a:t>
            </a:r>
            <a:endParaRPr lang="en-US" sz="3600" b="1" dirty="0">
              <a:solidFill>
                <a:srgbClr val="002060"/>
              </a:solidFill>
              <a:latin typeface="Times New Roman" panose="02020603050405020304" pitchFamily="18" charset="0"/>
              <a:cs typeface="Times New Roman" panose="02020603050405020304" pitchFamily="18" charset="0"/>
            </a:endParaRPr>
          </a:p>
        </p:txBody>
      </p:sp>
      <p:sp>
        <p:nvSpPr>
          <p:cNvPr id="2" name="Прямоугольник 1"/>
          <p:cNvSpPr/>
          <p:nvPr/>
        </p:nvSpPr>
        <p:spPr>
          <a:xfrm>
            <a:off x="2168765" y="3894931"/>
            <a:ext cx="4243755" cy="1077218"/>
          </a:xfrm>
          <a:prstGeom prst="rect">
            <a:avLst/>
          </a:prstGeom>
        </p:spPr>
        <p:txBody>
          <a:bodyPr wrap="square">
            <a:spAutoFit/>
          </a:bodyPr>
          <a:lstStyle/>
          <a:p>
            <a:pPr algn="ctr"/>
            <a:r>
              <a:rPr lang="en-US" sz="3200" b="1" dirty="0">
                <a:solidFill>
                  <a:srgbClr val="FF0000"/>
                </a:solidFill>
                <a:latin typeface="Times New Roman" panose="02020603050405020304" pitchFamily="18" charset="0"/>
                <a:cs typeface="Times New Roman" panose="02020603050405020304" pitchFamily="18" charset="0"/>
              </a:rPr>
              <a:t>Topic</a:t>
            </a:r>
            <a:r>
              <a:rPr lang="uz-Cyrl-UZ" sz="3200" b="1" dirty="0">
                <a:solidFill>
                  <a:srgbClr val="002060"/>
                </a:solidFill>
                <a:latin typeface="Times New Roman" panose="02020603050405020304" pitchFamily="18" charset="0"/>
                <a:cs typeface="Times New Roman" panose="02020603050405020304" pitchFamily="18" charset="0"/>
              </a:rPr>
              <a:t> (Мавзу) </a:t>
            </a:r>
            <a:r>
              <a:rPr lang="en-US" sz="3200" b="1" dirty="0">
                <a:solidFill>
                  <a:srgbClr val="002060"/>
                </a:solidFill>
                <a:latin typeface="Times New Roman" panose="02020603050405020304" pitchFamily="18" charset="0"/>
                <a:cs typeface="Times New Roman" panose="02020603050405020304" pitchFamily="18" charset="0"/>
              </a:rPr>
              <a:t># 6</a:t>
            </a:r>
            <a:endParaRPr lang="uz-Cyrl-UZ" sz="3200" b="1" dirty="0">
              <a:solidFill>
                <a:srgbClr val="002060"/>
              </a:solidFill>
              <a:latin typeface="Times New Roman" panose="02020603050405020304" pitchFamily="18" charset="0"/>
              <a:cs typeface="Times New Roman" panose="02020603050405020304" pitchFamily="18" charset="0"/>
            </a:endParaRPr>
          </a:p>
          <a:p>
            <a:pPr algn="ctr"/>
            <a:r>
              <a:rPr lang="en-US" sz="3200" b="1" dirty="0">
                <a:solidFill>
                  <a:srgbClr val="FF0000"/>
                </a:solidFill>
                <a:latin typeface="Times New Roman" panose="02020603050405020304" pitchFamily="18" charset="0"/>
                <a:cs typeface="Times New Roman" panose="02020603050405020304" pitchFamily="18" charset="0"/>
              </a:rPr>
              <a:t>Week</a:t>
            </a:r>
            <a:r>
              <a:rPr lang="en-US" sz="3200" b="1" dirty="0">
                <a:solidFill>
                  <a:srgbClr val="002060"/>
                </a:solidFill>
                <a:latin typeface="Times New Roman" panose="02020603050405020304" pitchFamily="18" charset="0"/>
                <a:cs typeface="Times New Roman" panose="02020603050405020304" pitchFamily="18" charset="0"/>
              </a:rPr>
              <a:t> (</a:t>
            </a:r>
            <a:r>
              <a:rPr lang="uz-Cyrl-UZ" sz="3200" b="1" dirty="0">
                <a:solidFill>
                  <a:srgbClr val="002060"/>
                </a:solidFill>
                <a:latin typeface="Times New Roman" panose="02020603050405020304" pitchFamily="18" charset="0"/>
                <a:cs typeface="Times New Roman" panose="02020603050405020304" pitchFamily="18" charset="0"/>
              </a:rPr>
              <a:t>Хафта</a:t>
            </a:r>
            <a:r>
              <a:rPr lang="en-US" sz="3200" b="1" dirty="0">
                <a:solidFill>
                  <a:srgbClr val="002060"/>
                </a:solidFill>
                <a:latin typeface="Times New Roman" panose="02020603050405020304" pitchFamily="18" charset="0"/>
                <a:cs typeface="Times New Roman" panose="02020603050405020304" pitchFamily="18" charset="0"/>
              </a:rPr>
              <a:t>)</a:t>
            </a:r>
            <a:r>
              <a:rPr lang="uz-Cyrl-UZ" sz="3200" b="1" dirty="0">
                <a:solidFill>
                  <a:srgbClr val="002060"/>
                </a:solidFill>
                <a:latin typeface="Times New Roman" panose="02020603050405020304" pitchFamily="18" charset="0"/>
                <a:cs typeface="Times New Roman" panose="02020603050405020304" pitchFamily="18" charset="0"/>
              </a:rPr>
              <a:t> </a:t>
            </a:r>
            <a:r>
              <a:rPr lang="en-US" sz="3200" b="1" dirty="0">
                <a:solidFill>
                  <a:srgbClr val="002060"/>
                </a:solidFill>
                <a:latin typeface="Times New Roman" panose="02020603050405020304" pitchFamily="18" charset="0"/>
                <a:cs typeface="Times New Roman" panose="02020603050405020304" pitchFamily="18" charset="0"/>
              </a:rPr>
              <a:t># 6</a:t>
            </a:r>
            <a:endParaRPr lang="en-US" sz="3200" dirty="0"/>
          </a:p>
        </p:txBody>
      </p:sp>
      <p:sp>
        <p:nvSpPr>
          <p:cNvPr id="3" name="Прямоугольник 2">
            <a:extLst>
              <a:ext uri="{FF2B5EF4-FFF2-40B4-BE49-F238E27FC236}">
                <a16:creationId xmlns:a16="http://schemas.microsoft.com/office/drawing/2014/main" id="{311D2836-220C-4EEE-BE21-D06E64194D29}"/>
              </a:ext>
            </a:extLst>
          </p:cNvPr>
          <p:cNvSpPr/>
          <p:nvPr/>
        </p:nvSpPr>
        <p:spPr>
          <a:xfrm>
            <a:off x="1631206" y="5685661"/>
            <a:ext cx="6467733" cy="523220"/>
          </a:xfrm>
          <a:prstGeom prst="rect">
            <a:avLst/>
          </a:prstGeom>
        </p:spPr>
        <p:txBody>
          <a:bodyPr wrap="none">
            <a:spAutoFit/>
          </a:bodyPr>
          <a:lstStyle/>
          <a:p>
            <a:r>
              <a:rPr lang="en-US" sz="2800" b="1" dirty="0">
                <a:solidFill>
                  <a:srgbClr val="002060"/>
                </a:solidFill>
                <a:latin typeface="Times New Roman" panose="02020603050405020304" pitchFamily="18" charset="0"/>
                <a:cs typeface="Times New Roman" panose="02020603050405020304" pitchFamily="18" charset="0"/>
              </a:rPr>
              <a:t>PhD, </a:t>
            </a:r>
            <a:r>
              <a:rPr lang="uz-Cyrl-UZ" sz="2800" b="1" dirty="0">
                <a:solidFill>
                  <a:srgbClr val="002060"/>
                </a:solidFill>
                <a:latin typeface="Times New Roman" panose="02020603050405020304" pitchFamily="18" charset="0"/>
                <a:cs typeface="Times New Roman" panose="02020603050405020304" pitchFamily="18" charset="0"/>
              </a:rPr>
              <a:t>dosent Alimov Bakhodir Batirovich</a:t>
            </a:r>
            <a:endParaRPr lang="ru-RU" sz="2800" dirty="0"/>
          </a:p>
        </p:txBody>
      </p:sp>
    </p:spTree>
    <p:extLst>
      <p:ext uri="{BB962C8B-B14F-4D97-AF65-F5344CB8AC3E}">
        <p14:creationId xmlns:p14="http://schemas.microsoft.com/office/powerpoint/2010/main" val="9445610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5199184" y="621323"/>
            <a:ext cx="1793631" cy="646331"/>
          </a:xfrm>
          <a:prstGeom prst="rect">
            <a:avLst/>
          </a:prstGeom>
          <a:noFill/>
        </p:spPr>
        <p:txBody>
          <a:bodyPr wrap="square" rtlCol="0">
            <a:spAutoFit/>
          </a:bodyPr>
          <a:lstStyle/>
          <a:p>
            <a:pPr algn="ctr"/>
            <a:r>
              <a:rPr lang="uz-Cyrl-UZ" sz="3600" b="1" dirty="0">
                <a:latin typeface="Times New Roman" panose="02020603050405020304" pitchFamily="18" charset="0"/>
                <a:cs typeface="Times New Roman" panose="02020603050405020304" pitchFamily="18" charset="0"/>
              </a:rPr>
              <a:t>РЕЖА</a:t>
            </a:r>
            <a:endParaRPr lang="en-US" sz="3600" b="1" dirty="0">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999BA05F-B03F-FA07-C613-F22C8EACB193}"/>
              </a:ext>
            </a:extLst>
          </p:cNvPr>
          <p:cNvSpPr txBox="1"/>
          <p:nvPr/>
        </p:nvSpPr>
        <p:spPr>
          <a:xfrm>
            <a:off x="592015" y="1638272"/>
            <a:ext cx="11007970" cy="3108543"/>
          </a:xfrm>
          <a:prstGeom prst="rect">
            <a:avLst/>
          </a:prstGeom>
          <a:noFill/>
        </p:spPr>
        <p:txBody>
          <a:bodyPr wrap="square">
            <a:spAutoFit/>
          </a:bodyPr>
          <a:lstStyle/>
          <a:p>
            <a:pPr marL="342900" indent="-342900" algn="just">
              <a:buFont typeface="+mj-lt"/>
              <a:buAutoNum type="arabicPeriod"/>
            </a:pPr>
            <a:r>
              <a:rPr lang="uz-Cyrl-UZ" sz="2800" dirty="0">
                <a:latin typeface="Times New Roman" panose="02020603050405020304" pitchFamily="18" charset="0"/>
                <a:cs typeface="Times New Roman" panose="02020603050405020304" pitchFamily="18" charset="0"/>
              </a:rPr>
              <a:t>Жамоа бошқаруви нима?</a:t>
            </a:r>
            <a:endParaRPr lang="en-US" sz="2800" dirty="0">
              <a:latin typeface="Times New Roman" panose="02020603050405020304" pitchFamily="18" charset="0"/>
              <a:cs typeface="Times New Roman" panose="02020603050405020304" pitchFamily="18" charset="0"/>
            </a:endParaRPr>
          </a:p>
          <a:p>
            <a:pPr marL="342900" indent="-342900" algn="just">
              <a:buFont typeface="+mj-lt"/>
              <a:buAutoNum type="arabicPeriod"/>
            </a:pPr>
            <a:r>
              <a:rPr lang="uz-Cyrl-UZ" sz="2800" dirty="0">
                <a:latin typeface="Times New Roman" panose="02020603050405020304" pitchFamily="18" charset="0"/>
                <a:cs typeface="Times New Roman" panose="02020603050405020304" pitchFamily="18" charset="0"/>
              </a:rPr>
              <a:t>Жамоа бошқаруви нима учун муҳим</a:t>
            </a:r>
            <a:endParaRPr lang="en-US" sz="2800" dirty="0">
              <a:latin typeface="Times New Roman" panose="02020603050405020304" pitchFamily="18" charset="0"/>
              <a:cs typeface="Times New Roman" panose="02020603050405020304" pitchFamily="18" charset="0"/>
            </a:endParaRPr>
          </a:p>
          <a:p>
            <a:pPr marL="342900" indent="-342900" algn="just">
              <a:buFont typeface="+mj-lt"/>
              <a:buAutoNum type="arabicPeriod"/>
            </a:pPr>
            <a:r>
              <a:rPr lang="uz-Cyrl-UZ" sz="2800" dirty="0">
                <a:latin typeface="Times New Roman" panose="02020603050405020304" pitchFamily="18" charset="0"/>
                <a:cs typeface="Times New Roman" panose="02020603050405020304" pitchFamily="18" charset="0"/>
              </a:rPr>
              <a:t>Лойиҳада меҳнат маданиятини ошириш йўллари</a:t>
            </a:r>
          </a:p>
          <a:p>
            <a:pPr marL="342900" indent="-342900" algn="just">
              <a:buFont typeface="+mj-lt"/>
              <a:buAutoNum type="arabicPeriod"/>
            </a:pPr>
            <a:r>
              <a:rPr lang="uz-Cyrl-UZ" sz="2800" dirty="0">
                <a:latin typeface="Times New Roman" panose="02020603050405020304" pitchFamily="18" charset="0"/>
                <a:cs typeface="Times New Roman" panose="02020603050405020304" pitchFamily="18" charset="0"/>
              </a:rPr>
              <a:t>Лойиҳани бошқаришнинг анъанавий методологияс</a:t>
            </a:r>
            <a:r>
              <a:rPr lang="ru-RU" sz="2800" dirty="0">
                <a:latin typeface="Times New Roman" panose="02020603050405020304" pitchFamily="18" charset="0"/>
                <a:cs typeface="Times New Roman" panose="02020603050405020304" pitchFamily="18" charset="0"/>
              </a:rPr>
              <a:t>и</a:t>
            </a:r>
            <a:endParaRPr lang="en-US" sz="2800" dirty="0">
              <a:latin typeface="Times New Roman" panose="02020603050405020304" pitchFamily="18" charset="0"/>
              <a:cs typeface="Times New Roman" panose="02020603050405020304" pitchFamily="18" charset="0"/>
            </a:endParaRPr>
          </a:p>
          <a:p>
            <a:pPr marL="342900" indent="-342900" algn="just">
              <a:buFont typeface="+mj-lt"/>
              <a:buAutoNum type="arabicPeriod"/>
            </a:pPr>
            <a:r>
              <a:rPr lang="uz-Cyrl-UZ" sz="2800" dirty="0">
                <a:latin typeface="Times New Roman" panose="02020603050405020304" pitchFamily="18" charset="0"/>
                <a:cs typeface="Times New Roman" panose="02020603050405020304" pitchFamily="18" charset="0"/>
              </a:rPr>
              <a:t>Лойиҳа бошқаруви жамоаси таркиб</a:t>
            </a:r>
            <a:r>
              <a:rPr lang="ru-RU" sz="2800" dirty="0">
                <a:latin typeface="Times New Roman" panose="02020603050405020304" pitchFamily="18" charset="0"/>
                <a:cs typeface="Times New Roman" panose="02020603050405020304" pitchFamily="18" charset="0"/>
              </a:rPr>
              <a:t>и</a:t>
            </a:r>
            <a:endParaRPr lang="en-US" sz="2800" dirty="0">
              <a:latin typeface="Times New Roman" panose="02020603050405020304" pitchFamily="18" charset="0"/>
              <a:cs typeface="Times New Roman" panose="02020603050405020304" pitchFamily="18" charset="0"/>
            </a:endParaRPr>
          </a:p>
          <a:p>
            <a:pPr marL="342900" indent="-342900" algn="just">
              <a:buFont typeface="+mj-lt"/>
              <a:buAutoNum type="arabicPeriod"/>
            </a:pPr>
            <a:r>
              <a:rPr lang="uz-Cyrl-UZ" sz="2800" dirty="0">
                <a:latin typeface="Times New Roman" panose="02020603050405020304" pitchFamily="18" charset="0"/>
                <a:cs typeface="Times New Roman" panose="02020603050405020304" pitchFamily="18" charset="0"/>
              </a:rPr>
              <a:t>Самарали жамоаларнинг ривожланишига таъсир қилувчи асосий омиллар</a:t>
            </a:r>
          </a:p>
        </p:txBody>
      </p:sp>
    </p:spTree>
    <p:extLst>
      <p:ext uri="{BB962C8B-B14F-4D97-AF65-F5344CB8AC3E}">
        <p14:creationId xmlns:p14="http://schemas.microsoft.com/office/powerpoint/2010/main" val="28821284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14">
            <a:extLst>
              <a:ext uri="{FF2B5EF4-FFF2-40B4-BE49-F238E27FC236}">
                <a16:creationId xmlns:a16="http://schemas.microsoft.com/office/drawing/2014/main" id="{DCFD1B09-FC05-87C3-E75A-46A3997E65DC}"/>
              </a:ext>
            </a:extLst>
          </p:cNvPr>
          <p:cNvSpPr txBox="1"/>
          <p:nvPr/>
        </p:nvSpPr>
        <p:spPr>
          <a:xfrm>
            <a:off x="3048000" y="2551837"/>
            <a:ext cx="6096000" cy="646331"/>
          </a:xfrm>
          <a:prstGeom prst="rect">
            <a:avLst/>
          </a:prstGeom>
          <a:noFill/>
        </p:spPr>
        <p:txBody>
          <a:bodyPr wrap="square">
            <a:spAutoFit/>
          </a:bodyPr>
          <a:lstStyle/>
          <a:p>
            <a:endParaRPr lang="ru-RU" dirty="0"/>
          </a:p>
          <a:p>
            <a:endParaRPr lang="ru-RU" dirty="0"/>
          </a:p>
        </p:txBody>
      </p:sp>
      <p:sp>
        <p:nvSpPr>
          <p:cNvPr id="2" name="Прямоугольник: скругленные углы 1">
            <a:extLst>
              <a:ext uri="{FF2B5EF4-FFF2-40B4-BE49-F238E27FC236}">
                <a16:creationId xmlns:a16="http://schemas.microsoft.com/office/drawing/2014/main" id="{E9B2B86C-77FF-C905-5EAC-7528D32EA076}"/>
              </a:ext>
            </a:extLst>
          </p:cNvPr>
          <p:cNvSpPr/>
          <p:nvPr/>
        </p:nvSpPr>
        <p:spPr>
          <a:xfrm>
            <a:off x="1506416" y="328686"/>
            <a:ext cx="9144000" cy="843622"/>
          </a:xfrm>
          <a:prstGeom prst="roundRect">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ЛОЙИҲА ЖАМОАСИ</a:t>
            </a:r>
          </a:p>
          <a:p>
            <a:pPr algn="ctr"/>
            <a:r>
              <a:rPr lang="uz-Cyrl-UZ" sz="2400" b="1" dirty="0">
                <a:latin typeface="Times New Roman" panose="02020603050405020304" pitchFamily="18" charset="0"/>
                <a:cs typeface="Times New Roman" panose="02020603050405020304" pitchFamily="18" charset="0"/>
              </a:rPr>
              <a:t>ЛОЙИҲА ЖАМОАСИ НИМА?</a:t>
            </a:r>
            <a:endParaRPr lang="ru-RU" sz="2400" dirty="0"/>
          </a:p>
        </p:txBody>
      </p:sp>
      <p:sp>
        <p:nvSpPr>
          <p:cNvPr id="3" name="Прямоугольник 2">
            <a:extLst>
              <a:ext uri="{FF2B5EF4-FFF2-40B4-BE49-F238E27FC236}">
                <a16:creationId xmlns:a16="http://schemas.microsoft.com/office/drawing/2014/main" id="{B2242E0E-76D9-1B43-5D56-57877669583C}"/>
              </a:ext>
            </a:extLst>
          </p:cNvPr>
          <p:cNvSpPr/>
          <p:nvPr/>
        </p:nvSpPr>
        <p:spPr>
          <a:xfrm>
            <a:off x="486508" y="1465384"/>
            <a:ext cx="11218984" cy="3176954"/>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Лойиҳа жамоаси </a:t>
            </a:r>
            <a:r>
              <a:rPr lang="uz-Cyrl-UZ" sz="2400" dirty="0">
                <a:latin typeface="Times New Roman" panose="02020603050405020304" pitchFamily="18" charset="0"/>
                <a:cs typeface="Times New Roman" panose="02020603050405020304" pitchFamily="18" charset="0"/>
              </a:rPr>
              <a:t>- бу лойиҳа менежери кўрсатмаси бўйича лойиҳа режаси ва жадвалида кўрсатилган вазифаларни бажариш ва натижаларни ишлаб чиқариш учун масъул бўлган одамлар гуруҳи, улар учун белгиланган ҳаракатлар ёки иштирок этиш даражасидан қатъи назар. Лойиҳа жамоаси аъзолари лойиҳанинг бутун ҳаётий цикли давомида иштирок этиши ёки қатнашмаслиги мумкин ва лойиҳада тўлиқ вақт бўлиши ёки бўлмаслиги мумкин. Лойиҳа гуруҳлари лойиҳа менежери, мавзу бўйича мутахассислар, бизнес таҳлилчилари ва бошқа манфаатдор томонлар каби турли хил роллардан иборат.</a:t>
            </a:r>
            <a:endParaRPr lang="ru-RU" sz="2400" dirty="0"/>
          </a:p>
        </p:txBody>
      </p:sp>
    </p:spTree>
    <p:extLst>
      <p:ext uri="{BB962C8B-B14F-4D97-AF65-F5344CB8AC3E}">
        <p14:creationId xmlns:p14="http://schemas.microsoft.com/office/powerpoint/2010/main" val="190870086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14">
            <a:extLst>
              <a:ext uri="{FF2B5EF4-FFF2-40B4-BE49-F238E27FC236}">
                <a16:creationId xmlns:a16="http://schemas.microsoft.com/office/drawing/2014/main" id="{DCFD1B09-FC05-87C3-E75A-46A3997E65DC}"/>
              </a:ext>
            </a:extLst>
          </p:cNvPr>
          <p:cNvSpPr txBox="1"/>
          <p:nvPr/>
        </p:nvSpPr>
        <p:spPr>
          <a:xfrm>
            <a:off x="3048000" y="2551837"/>
            <a:ext cx="6096000" cy="954107"/>
          </a:xfrm>
          <a:prstGeom prst="rect">
            <a:avLst/>
          </a:prstGeom>
          <a:noFill/>
        </p:spPr>
        <p:txBody>
          <a:bodyPr wrap="square">
            <a:spAutoFit/>
          </a:bodyPr>
          <a:lstStyle/>
          <a:p>
            <a:endParaRPr lang="ru-RU" sz="2800" dirty="0"/>
          </a:p>
          <a:p>
            <a:endParaRPr lang="ru-RU" sz="2800" dirty="0"/>
          </a:p>
        </p:txBody>
      </p:sp>
      <p:sp>
        <p:nvSpPr>
          <p:cNvPr id="2" name="Прямоугольник: скругленные углы 1">
            <a:extLst>
              <a:ext uri="{FF2B5EF4-FFF2-40B4-BE49-F238E27FC236}">
                <a16:creationId xmlns:a16="http://schemas.microsoft.com/office/drawing/2014/main" id="{E9B2B86C-77FF-C905-5EAC-7528D32EA076}"/>
              </a:ext>
            </a:extLst>
          </p:cNvPr>
          <p:cNvSpPr/>
          <p:nvPr/>
        </p:nvSpPr>
        <p:spPr>
          <a:xfrm>
            <a:off x="1524000" y="551424"/>
            <a:ext cx="9144000" cy="843622"/>
          </a:xfrm>
          <a:prstGeom prst="roundRect">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800" b="1" dirty="0">
                <a:latin typeface="Times New Roman" panose="02020603050405020304" pitchFamily="18" charset="0"/>
                <a:cs typeface="Times New Roman" panose="02020603050405020304" pitchFamily="18" charset="0"/>
              </a:rPr>
              <a:t>ЖАМОА БОШҚАРУВИ НИМА?</a:t>
            </a:r>
          </a:p>
        </p:txBody>
      </p:sp>
      <p:sp>
        <p:nvSpPr>
          <p:cNvPr id="3" name="Прямоугольник 2">
            <a:extLst>
              <a:ext uri="{FF2B5EF4-FFF2-40B4-BE49-F238E27FC236}">
                <a16:creationId xmlns:a16="http://schemas.microsoft.com/office/drawing/2014/main" id="{B2242E0E-76D9-1B43-5D56-57877669583C}"/>
              </a:ext>
            </a:extLst>
          </p:cNvPr>
          <p:cNvSpPr/>
          <p:nvPr/>
        </p:nvSpPr>
        <p:spPr>
          <a:xfrm>
            <a:off x="486508" y="1981200"/>
            <a:ext cx="11218984" cy="2438400"/>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uz-Cyrl-UZ" sz="2800" b="1" dirty="0">
                <a:latin typeface="Times New Roman" panose="02020603050405020304" pitchFamily="18" charset="0"/>
                <a:cs typeface="Times New Roman" panose="02020603050405020304" pitchFamily="18" charset="0"/>
              </a:rPr>
              <a:t>Жамоа бошқаруви - </a:t>
            </a:r>
            <a:r>
              <a:rPr lang="uz-Cyrl-UZ" sz="2800" dirty="0">
                <a:latin typeface="Times New Roman" panose="02020603050405020304" pitchFamily="18" charset="0"/>
                <a:cs typeface="Times New Roman" panose="02020603050405020304" pitchFamily="18" charset="0"/>
              </a:rPr>
              <a:t>бу сизнинг жамоангиз билан ҳамкорлик қилиш ва янада самаралироқ бўлишга ёрдам беришдир. Бу, шунингдек, жамоаларнинг биргаликда яхшироқ ишлашига имкон берувчи фаолият ва воситаларни назарда тутади. Бу топшириқларни, жадвалларни, иш юкини ва бошқаларни англатади.</a:t>
            </a:r>
          </a:p>
        </p:txBody>
      </p:sp>
    </p:spTree>
    <p:extLst>
      <p:ext uri="{BB962C8B-B14F-4D97-AF65-F5344CB8AC3E}">
        <p14:creationId xmlns:p14="http://schemas.microsoft.com/office/powerpoint/2010/main" val="32411648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14">
            <a:extLst>
              <a:ext uri="{FF2B5EF4-FFF2-40B4-BE49-F238E27FC236}">
                <a16:creationId xmlns:a16="http://schemas.microsoft.com/office/drawing/2014/main" id="{DCFD1B09-FC05-87C3-E75A-46A3997E65DC}"/>
              </a:ext>
            </a:extLst>
          </p:cNvPr>
          <p:cNvSpPr txBox="1"/>
          <p:nvPr/>
        </p:nvSpPr>
        <p:spPr>
          <a:xfrm>
            <a:off x="3048000" y="2551837"/>
            <a:ext cx="6096000" cy="954107"/>
          </a:xfrm>
          <a:prstGeom prst="rect">
            <a:avLst/>
          </a:prstGeom>
          <a:noFill/>
        </p:spPr>
        <p:txBody>
          <a:bodyPr wrap="square">
            <a:spAutoFit/>
          </a:bodyPr>
          <a:lstStyle/>
          <a:p>
            <a:endParaRPr lang="ru-RU" sz="2800" dirty="0"/>
          </a:p>
          <a:p>
            <a:endParaRPr lang="ru-RU" sz="2800" dirty="0"/>
          </a:p>
        </p:txBody>
      </p:sp>
      <p:sp>
        <p:nvSpPr>
          <p:cNvPr id="2" name="Прямоугольник: скругленные углы 1">
            <a:extLst>
              <a:ext uri="{FF2B5EF4-FFF2-40B4-BE49-F238E27FC236}">
                <a16:creationId xmlns:a16="http://schemas.microsoft.com/office/drawing/2014/main" id="{E9B2B86C-77FF-C905-5EAC-7528D32EA076}"/>
              </a:ext>
            </a:extLst>
          </p:cNvPr>
          <p:cNvSpPr/>
          <p:nvPr/>
        </p:nvSpPr>
        <p:spPr>
          <a:xfrm>
            <a:off x="1524000" y="551424"/>
            <a:ext cx="9144000" cy="843622"/>
          </a:xfrm>
          <a:prstGeom prst="roundRect">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uz-Cyrl-UZ" sz="2800" b="1" dirty="0">
                <a:latin typeface="Times New Roman" panose="02020603050405020304" pitchFamily="18" charset="0"/>
                <a:cs typeface="Times New Roman" panose="02020603050405020304" pitchFamily="18" charset="0"/>
              </a:rPr>
              <a:t>ЛОЙИҲА БОШҚАРУВИ ЖАМОАСИ НИМА?</a:t>
            </a:r>
          </a:p>
        </p:txBody>
      </p:sp>
      <p:sp>
        <p:nvSpPr>
          <p:cNvPr id="3" name="Прямоугольник 2">
            <a:extLst>
              <a:ext uri="{FF2B5EF4-FFF2-40B4-BE49-F238E27FC236}">
                <a16:creationId xmlns:a16="http://schemas.microsoft.com/office/drawing/2014/main" id="{B2242E0E-76D9-1B43-5D56-57877669583C}"/>
              </a:ext>
            </a:extLst>
          </p:cNvPr>
          <p:cNvSpPr/>
          <p:nvPr/>
        </p:nvSpPr>
        <p:spPr>
          <a:xfrm>
            <a:off x="486508" y="2216360"/>
            <a:ext cx="11218984" cy="1963616"/>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uz-Cyrl-UZ" sz="2800" b="1" dirty="0">
                <a:latin typeface="Times New Roman" panose="02020603050405020304" pitchFamily="18" charset="0"/>
                <a:cs typeface="Times New Roman" panose="02020603050405020304" pitchFamily="18" charset="0"/>
              </a:rPr>
              <a:t>Лойиҳа ёки ПМО жамоаси - </a:t>
            </a:r>
            <a:r>
              <a:rPr lang="uz-Cyrl-UZ" sz="2800" dirty="0">
                <a:latin typeface="Times New Roman" panose="02020603050405020304" pitchFamily="18" charset="0"/>
                <a:cs typeface="Times New Roman" panose="02020603050405020304" pitchFamily="18" charset="0"/>
              </a:rPr>
              <a:t>бу малакали раҳбар ёки лойиҳа менежери, идеал ҳолда онлайн лойиҳа бошқаруви сертификатига эга бўлган шахс ва лойиҳада биргаликда ишлайдиган шахслар ёки жамоа аъзолари гуруҳи.</a:t>
            </a:r>
          </a:p>
        </p:txBody>
      </p:sp>
    </p:spTree>
    <p:extLst>
      <p:ext uri="{BB962C8B-B14F-4D97-AF65-F5344CB8AC3E}">
        <p14:creationId xmlns:p14="http://schemas.microsoft.com/office/powerpoint/2010/main" val="190039807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14">
            <a:extLst>
              <a:ext uri="{FF2B5EF4-FFF2-40B4-BE49-F238E27FC236}">
                <a16:creationId xmlns:a16="http://schemas.microsoft.com/office/drawing/2014/main" id="{DCFD1B09-FC05-87C3-E75A-46A3997E65DC}"/>
              </a:ext>
            </a:extLst>
          </p:cNvPr>
          <p:cNvSpPr txBox="1"/>
          <p:nvPr/>
        </p:nvSpPr>
        <p:spPr>
          <a:xfrm>
            <a:off x="3048000" y="2551837"/>
            <a:ext cx="6096000" cy="954107"/>
          </a:xfrm>
          <a:prstGeom prst="rect">
            <a:avLst/>
          </a:prstGeom>
          <a:noFill/>
        </p:spPr>
        <p:txBody>
          <a:bodyPr wrap="square">
            <a:spAutoFit/>
          </a:bodyPr>
          <a:lstStyle/>
          <a:p>
            <a:endParaRPr lang="ru-RU" sz="2800" dirty="0"/>
          </a:p>
          <a:p>
            <a:endParaRPr lang="ru-RU" sz="2800" dirty="0"/>
          </a:p>
        </p:txBody>
      </p:sp>
      <p:sp>
        <p:nvSpPr>
          <p:cNvPr id="2" name="Прямоугольник: скругленные углы 1">
            <a:extLst>
              <a:ext uri="{FF2B5EF4-FFF2-40B4-BE49-F238E27FC236}">
                <a16:creationId xmlns:a16="http://schemas.microsoft.com/office/drawing/2014/main" id="{E9B2B86C-77FF-C905-5EAC-7528D32EA076}"/>
              </a:ext>
            </a:extLst>
          </p:cNvPr>
          <p:cNvSpPr/>
          <p:nvPr/>
        </p:nvSpPr>
        <p:spPr>
          <a:xfrm>
            <a:off x="1524000" y="551424"/>
            <a:ext cx="9144000" cy="843622"/>
          </a:xfrm>
          <a:prstGeom prst="roundRect">
            <a:avLst/>
          </a:prstGeom>
          <a:noFill/>
          <a:ln w="9525" cap="flat" cmpd="sng" algn="ctr">
            <a:solidFill>
              <a:schemeClr val="accent4"/>
            </a:solidFill>
            <a:prstDash val="solid"/>
            <a:round/>
            <a:headEnd type="none" w="med" len="med"/>
            <a:tailEnd type="none" w="med" len="med"/>
          </a:ln>
        </p:spPr>
        <p:style>
          <a:lnRef idx="0">
            <a:scrgbClr r="0" g="0" b="0"/>
          </a:lnRef>
          <a:fillRef idx="0">
            <a:scrgbClr r="0" g="0" b="0"/>
          </a:fillRef>
          <a:effectRef idx="0">
            <a:scrgbClr r="0" g="0" b="0"/>
          </a:effectRef>
          <a:fontRef idx="minor">
            <a:schemeClr val="accent4"/>
          </a:fontRef>
        </p:style>
        <p:txBody>
          <a:bodyPr rtlCol="0" anchor="ctr"/>
          <a:lstStyle/>
          <a:p>
            <a:pPr algn="ctr"/>
            <a:r>
              <a:rPr lang="uz-Cyrl-UZ" sz="2800" b="1" dirty="0">
                <a:latin typeface="Times New Roman" panose="02020603050405020304" pitchFamily="18" charset="0"/>
                <a:cs typeface="Times New Roman" panose="02020603050405020304" pitchFamily="18" charset="0"/>
              </a:rPr>
              <a:t>ЖАМОА БИЛАН ИШЛАШ</a:t>
            </a:r>
          </a:p>
        </p:txBody>
      </p:sp>
      <p:sp>
        <p:nvSpPr>
          <p:cNvPr id="3" name="Прямоугольник 2">
            <a:extLst>
              <a:ext uri="{FF2B5EF4-FFF2-40B4-BE49-F238E27FC236}">
                <a16:creationId xmlns:a16="http://schemas.microsoft.com/office/drawing/2014/main" id="{B2242E0E-76D9-1B43-5D56-57877669583C}"/>
              </a:ext>
            </a:extLst>
          </p:cNvPr>
          <p:cNvSpPr/>
          <p:nvPr/>
        </p:nvSpPr>
        <p:spPr>
          <a:xfrm>
            <a:off x="486508" y="1864668"/>
            <a:ext cx="11218984" cy="2765948"/>
          </a:xfrm>
          <a:prstGeom prst="rect">
            <a:avLst/>
          </a:prstGeom>
        </p:spPr>
        <p:style>
          <a:lnRef idx="2">
            <a:schemeClr val="accent4"/>
          </a:lnRef>
          <a:fillRef idx="1">
            <a:schemeClr val="lt1"/>
          </a:fillRef>
          <a:effectRef idx="0">
            <a:schemeClr val="accent4"/>
          </a:effectRef>
          <a:fontRef idx="minor">
            <a:schemeClr val="dk1"/>
          </a:fontRef>
        </p:style>
        <p:txBody>
          <a:bodyPr rtlCol="0" anchor="ctr"/>
          <a:lstStyle/>
          <a:p>
            <a:pPr algn="ctr"/>
            <a:r>
              <a:rPr lang="uz-Cyrl-UZ" sz="2800" dirty="0">
                <a:latin typeface="Times New Roman" panose="02020603050405020304" pitchFamily="18" charset="0"/>
                <a:cs typeface="Times New Roman" panose="02020603050405020304" pitchFamily="18" charset="0"/>
              </a:rPr>
              <a:t>Жамоалар биргаликда ишлаганда яхшироқ ишлайди. Аммо жамоадаги ҳамма ҳам дарҳол босмайди. Сиз жамоа аъзоларини самарали жамоага боғлайдиган ҳамкорлик характерини тарғиб қилишингиз керак. Бу тўғри жамоани йиғиш ва ҳар бир аъзога ўз маҳоратига мос келадиган масъулиятни беришни англатади. Ҳамкорлик муҳитини яратиш учун жамоа қуриш фаолиятини ҳам синаб кўришингиз мумкин.</a:t>
            </a:r>
          </a:p>
        </p:txBody>
      </p:sp>
    </p:spTree>
    <p:extLst>
      <p:ext uri="{BB962C8B-B14F-4D97-AF65-F5344CB8AC3E}">
        <p14:creationId xmlns:p14="http://schemas.microsoft.com/office/powerpoint/2010/main" val="12392585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a:extLst>
              <a:ext uri="{FF2B5EF4-FFF2-40B4-BE49-F238E27FC236}">
                <a16:creationId xmlns:a16="http://schemas.microsoft.com/office/drawing/2014/main" id="{DD602526-D58F-46C3-89CC-506B929A1D71}"/>
              </a:ext>
            </a:extLst>
          </p:cNvPr>
          <p:cNvSpPr/>
          <p:nvPr/>
        </p:nvSpPr>
        <p:spPr>
          <a:xfrm>
            <a:off x="633046" y="351692"/>
            <a:ext cx="10902462" cy="1348154"/>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ru-RU" sz="2400" b="1" dirty="0">
                <a:latin typeface="Times New Roman" panose="02020603050405020304" pitchFamily="18" charset="0"/>
                <a:cs typeface="Times New Roman" panose="02020603050405020304" pitchFamily="18" charset="0"/>
              </a:rPr>
              <a:t>ЮҚОРИДА АЙТИБ ЎТИЛГАН ТАЪРИФГА АСОСЛАНИБ, ТЎҒРИ ТАНЛАНГАН ЛОЙИҲАНИ БОШҚАРИШ МЕТОДОЛОГИЯСИ ҚУЙИДАГИ ЮТУҚЛАРГА ЭРИШИШ УЧУН ЙЎЛ ОЧАДИ:</a:t>
            </a:r>
          </a:p>
        </p:txBody>
      </p:sp>
      <p:sp>
        <p:nvSpPr>
          <p:cNvPr id="4" name="Прямоугольник 3">
            <a:extLst>
              <a:ext uri="{FF2B5EF4-FFF2-40B4-BE49-F238E27FC236}">
                <a16:creationId xmlns:a16="http://schemas.microsoft.com/office/drawing/2014/main" id="{A7CF4224-BE50-4749-BA85-A02935365EA6}"/>
              </a:ext>
            </a:extLst>
          </p:cNvPr>
          <p:cNvSpPr/>
          <p:nvPr/>
        </p:nvSpPr>
        <p:spPr>
          <a:xfrm>
            <a:off x="633046" y="1785317"/>
            <a:ext cx="8264767" cy="511999"/>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манфаатдор томонларнинг эҳтиёжлари аниқланади</a:t>
            </a:r>
          </a:p>
        </p:txBody>
      </p:sp>
      <p:sp>
        <p:nvSpPr>
          <p:cNvPr id="5" name="Прямоугольник 4">
            <a:extLst>
              <a:ext uri="{FF2B5EF4-FFF2-40B4-BE49-F238E27FC236}">
                <a16:creationId xmlns:a16="http://schemas.microsoft.com/office/drawing/2014/main" id="{01F6A84A-CCA9-455A-99C2-10815A5C9872}"/>
              </a:ext>
            </a:extLst>
          </p:cNvPr>
          <p:cNvSpPr/>
          <p:nvPr/>
        </p:nvSpPr>
        <p:spPr>
          <a:xfrm>
            <a:off x="633044" y="2382787"/>
            <a:ext cx="10902462" cy="792668"/>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умумий “тил” жамоа томонидан ўрнатилади ва тушунилади, шунинг учун улар улардан нима кутилаётганини билишади</a:t>
            </a:r>
          </a:p>
        </p:txBody>
      </p:sp>
      <p:sp>
        <p:nvSpPr>
          <p:cNvPr id="6" name="Прямоугольник 5">
            <a:extLst>
              <a:ext uri="{FF2B5EF4-FFF2-40B4-BE49-F238E27FC236}">
                <a16:creationId xmlns:a16="http://schemas.microsoft.com/office/drawing/2014/main" id="{4C62594E-ABA2-48E8-A3F1-98B41A4E1049}"/>
              </a:ext>
            </a:extLst>
          </p:cNvPr>
          <p:cNvSpPr/>
          <p:nvPr/>
        </p:nvSpPr>
        <p:spPr>
          <a:xfrm>
            <a:off x="633044" y="3260926"/>
            <a:ext cx="8264769" cy="511999"/>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харажатлар сметалари тўлиқ, аниқ ва ишончли</a:t>
            </a:r>
          </a:p>
        </p:txBody>
      </p:sp>
      <p:sp>
        <p:nvSpPr>
          <p:cNvPr id="7" name="Прямоугольник 6">
            <a:extLst>
              <a:ext uri="{FF2B5EF4-FFF2-40B4-BE49-F238E27FC236}">
                <a16:creationId xmlns:a16="http://schemas.microsoft.com/office/drawing/2014/main" id="{4403A1FE-D294-429B-B71F-7ED2481B4579}"/>
              </a:ext>
            </a:extLst>
          </p:cNvPr>
          <p:cNvSpPr/>
          <p:nvPr/>
        </p:nvSpPr>
        <p:spPr>
          <a:xfrm>
            <a:off x="633044" y="3862618"/>
            <a:ext cx="10902461" cy="511999"/>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ҳар бир вазифа умумий услубий ёндашув ёрдамида амалга оширилади</a:t>
            </a:r>
          </a:p>
        </p:txBody>
      </p:sp>
      <p:sp>
        <p:nvSpPr>
          <p:cNvPr id="8" name="Прямоугольник 7">
            <a:extLst>
              <a:ext uri="{FF2B5EF4-FFF2-40B4-BE49-F238E27FC236}">
                <a16:creationId xmlns:a16="http://schemas.microsoft.com/office/drawing/2014/main" id="{416F7ECA-434B-4276-8024-AC2A3DDC9E94}"/>
              </a:ext>
            </a:extLst>
          </p:cNvPr>
          <p:cNvSpPr/>
          <p:nvPr/>
        </p:nvSpPr>
        <p:spPr>
          <a:xfrm>
            <a:off x="633043" y="4460088"/>
            <a:ext cx="8264770" cy="511999"/>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кўпгина низолар эрта аниқланади ва ҳал қилинади</a:t>
            </a:r>
          </a:p>
        </p:txBody>
      </p:sp>
      <p:sp>
        <p:nvSpPr>
          <p:cNvPr id="9" name="Прямоугольник 8">
            <a:extLst>
              <a:ext uri="{FF2B5EF4-FFF2-40B4-BE49-F238E27FC236}">
                <a16:creationId xmlns:a16="http://schemas.microsoft.com/office/drawing/2014/main" id="{C3CFAF32-D79B-4DE7-BAEF-B3C069B13730}"/>
              </a:ext>
            </a:extLst>
          </p:cNvPr>
          <p:cNvSpPr/>
          <p:nvPr/>
        </p:nvSpPr>
        <p:spPr>
          <a:xfrm>
            <a:off x="633044" y="5064983"/>
            <a:ext cx="8264771" cy="511999"/>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кутилаётган маҳсулотлар ишлаб чиқарилади ва топширилади</a:t>
            </a:r>
          </a:p>
        </p:txBody>
      </p:sp>
      <p:sp>
        <p:nvSpPr>
          <p:cNvPr id="10" name="Прямоугольник 9">
            <a:extLst>
              <a:ext uri="{FF2B5EF4-FFF2-40B4-BE49-F238E27FC236}">
                <a16:creationId xmlns:a16="http://schemas.microsoft.com/office/drawing/2014/main" id="{FEB3393E-28AC-4F5E-B33D-90DDFF918A75}"/>
              </a:ext>
            </a:extLst>
          </p:cNvPr>
          <p:cNvSpPr/>
          <p:nvPr/>
        </p:nvSpPr>
        <p:spPr>
          <a:xfrm>
            <a:off x="633044" y="5669878"/>
            <a:ext cx="8264770" cy="511999"/>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дарслар ўрганилади ва ечимлар тезда амалга оширилади</a:t>
            </a:r>
          </a:p>
        </p:txBody>
      </p:sp>
    </p:spTree>
    <p:extLst>
      <p:ext uri="{BB962C8B-B14F-4D97-AF65-F5344CB8AC3E}">
        <p14:creationId xmlns:p14="http://schemas.microsoft.com/office/powerpoint/2010/main" val="68543623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14">
            <a:extLst>
              <a:ext uri="{FF2B5EF4-FFF2-40B4-BE49-F238E27FC236}">
                <a16:creationId xmlns:a16="http://schemas.microsoft.com/office/drawing/2014/main" id="{DCFD1B09-FC05-87C3-E75A-46A3997E65DC}"/>
              </a:ext>
            </a:extLst>
          </p:cNvPr>
          <p:cNvSpPr txBox="1"/>
          <p:nvPr/>
        </p:nvSpPr>
        <p:spPr>
          <a:xfrm>
            <a:off x="3048000" y="2551837"/>
            <a:ext cx="6096000" cy="954107"/>
          </a:xfrm>
          <a:prstGeom prst="rect">
            <a:avLst/>
          </a:prstGeom>
          <a:noFill/>
        </p:spPr>
        <p:txBody>
          <a:bodyPr wrap="square">
            <a:spAutoFit/>
          </a:bodyPr>
          <a:lstStyle/>
          <a:p>
            <a:endParaRPr lang="ru-RU" sz="2800" dirty="0"/>
          </a:p>
          <a:p>
            <a:endParaRPr lang="ru-RU" sz="2800" dirty="0"/>
          </a:p>
        </p:txBody>
      </p:sp>
      <p:sp>
        <p:nvSpPr>
          <p:cNvPr id="2" name="Прямоугольник: скругленные углы 1">
            <a:extLst>
              <a:ext uri="{FF2B5EF4-FFF2-40B4-BE49-F238E27FC236}">
                <a16:creationId xmlns:a16="http://schemas.microsoft.com/office/drawing/2014/main" id="{E9B2B86C-77FF-C905-5EAC-7528D32EA076}"/>
              </a:ext>
            </a:extLst>
          </p:cNvPr>
          <p:cNvSpPr/>
          <p:nvPr/>
        </p:nvSpPr>
        <p:spPr>
          <a:xfrm>
            <a:off x="1524000" y="551424"/>
            <a:ext cx="9144000" cy="843622"/>
          </a:xfrm>
          <a:prstGeom prst="round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800" b="1" dirty="0">
                <a:latin typeface="Times New Roman" panose="02020603050405020304" pitchFamily="18" charset="0"/>
                <a:cs typeface="Times New Roman" panose="02020603050405020304" pitchFamily="18" charset="0"/>
              </a:rPr>
              <a:t>ЛОЙИҲА ЖАМОАСИНИ БОШҚАРИШ ЖАРАЁНИ</a:t>
            </a:r>
          </a:p>
        </p:txBody>
      </p:sp>
      <p:sp>
        <p:nvSpPr>
          <p:cNvPr id="3" name="Прямоугольник 2">
            <a:extLst>
              <a:ext uri="{FF2B5EF4-FFF2-40B4-BE49-F238E27FC236}">
                <a16:creationId xmlns:a16="http://schemas.microsoft.com/office/drawing/2014/main" id="{B2242E0E-76D9-1B43-5D56-57877669583C}"/>
              </a:ext>
            </a:extLst>
          </p:cNvPr>
          <p:cNvSpPr/>
          <p:nvPr/>
        </p:nvSpPr>
        <p:spPr>
          <a:xfrm>
            <a:off x="486508" y="1864668"/>
            <a:ext cx="11218984" cy="2765948"/>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uz-Cyrl-UZ" sz="2800" b="1" dirty="0">
                <a:latin typeface="Times New Roman" panose="02020603050405020304" pitchFamily="18" charset="0"/>
                <a:cs typeface="Times New Roman" panose="02020603050405020304" pitchFamily="18" charset="0"/>
              </a:rPr>
              <a:t>Лойиҳа жамоасини бошқариш жараёни </a:t>
            </a:r>
            <a:r>
              <a:rPr lang="uz-Cyrl-UZ" sz="2800" dirty="0">
                <a:latin typeface="Times New Roman" panose="02020603050405020304" pitchFamily="18" charset="0"/>
                <a:cs typeface="Times New Roman" panose="02020603050405020304" pitchFamily="18" charset="0"/>
              </a:rPr>
              <a:t>- бу гуруҳ аъзоларининг иш фаолиятини кузатиш, фикр-мулоҳазалардан фойдаланиш, стратегик ва операцион муаммоларни ҳал қилиш ва лойиҳа самарадорлигини оптималлаштириш мақсадида ўзгаришларни бошқариш имконини берувчи фаолият.</a:t>
            </a:r>
          </a:p>
        </p:txBody>
      </p:sp>
    </p:spTree>
    <p:extLst>
      <p:ext uri="{BB962C8B-B14F-4D97-AF65-F5344CB8AC3E}">
        <p14:creationId xmlns:p14="http://schemas.microsoft.com/office/powerpoint/2010/main" val="276537201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529446B4-D45F-A903-D99F-0301680F240D}"/>
              </a:ext>
            </a:extLst>
          </p:cNvPr>
          <p:cNvSpPr/>
          <p:nvPr/>
        </p:nvSpPr>
        <p:spPr>
          <a:xfrm>
            <a:off x="3692769" y="515816"/>
            <a:ext cx="7983415" cy="3100754"/>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uz-Cyrl-UZ" sz="2200" dirty="0">
                <a:latin typeface="Times New Roman" panose="02020603050405020304" pitchFamily="18" charset="0"/>
                <a:cs typeface="Times New Roman" panose="02020603050405020304" pitchFamily="18" charset="0"/>
              </a:rPr>
              <a:t>Жамоаларни энг яхши бошқариш учун сиз аниқ мақсадлар қўйишингиз, жамоавий ишларни осонлаштиришга ёрдам беришингиз, аниқ алоқаларга эга бўлишингиз ва иш фаолиятини назорат қилишингиз керак, шу билан бирга ресурсларингиздан максимал даражада фойдаланиш учун иш юкини созлашингиз керак. Бу, шунингдек, муаммоларни кўриш ва уларни лойиҳани четлаб ўтадиган муаммоларга айланишидан олдин ҳал қилишни англатади.</a:t>
            </a:r>
          </a:p>
        </p:txBody>
      </p:sp>
      <p:sp>
        <p:nvSpPr>
          <p:cNvPr id="3" name="Прямоугольник: скругленные углы 2">
            <a:extLst>
              <a:ext uri="{FF2B5EF4-FFF2-40B4-BE49-F238E27FC236}">
                <a16:creationId xmlns:a16="http://schemas.microsoft.com/office/drawing/2014/main" id="{1381945C-539C-9FC8-E478-898874990500}"/>
              </a:ext>
            </a:extLst>
          </p:cNvPr>
          <p:cNvSpPr/>
          <p:nvPr/>
        </p:nvSpPr>
        <p:spPr>
          <a:xfrm>
            <a:off x="498230" y="3892061"/>
            <a:ext cx="7983415" cy="2450123"/>
          </a:xfrm>
          <a:prstGeom prst="roundRect">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r>
              <a:rPr lang="uz-Cyrl-UZ" sz="2200" dirty="0">
                <a:latin typeface="Times New Roman" panose="02020603050405020304" pitchFamily="18" charset="0"/>
                <a:cs typeface="Times New Roman" panose="02020603050405020304" pitchFamily="18" charset="0"/>
              </a:rPr>
              <a:t>Шунинг учун жамоани бошқариш лойиҳани амалга оширишда кундалик фаолиятдир. Бу лойиҳани бошқаришнинг деярли ҳар бир босқичи ва усулларига тааллуқлидир. Мисол учун, сиз лойиҳани режалаштириш ва вазифаларни биринчи ўринга қўйганингизда, нима қилаётганингиз жамоани бошқариш учун асосий ҳисобланади.</a:t>
            </a:r>
          </a:p>
        </p:txBody>
      </p:sp>
    </p:spTree>
    <p:extLst>
      <p:ext uri="{BB962C8B-B14F-4D97-AF65-F5344CB8AC3E}">
        <p14:creationId xmlns:p14="http://schemas.microsoft.com/office/powerpoint/2010/main" val="264047028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6DB24F82-AD2F-4A7E-8426-F55C64DB839D}"/>
              </a:ext>
            </a:extLst>
          </p:cNvPr>
          <p:cNvSpPr/>
          <p:nvPr/>
        </p:nvSpPr>
        <p:spPr>
          <a:xfrm>
            <a:off x="515815" y="492369"/>
            <a:ext cx="11160370" cy="3528646"/>
          </a:xfrm>
          <a:prstGeom prst="roundRect">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ЖАМОА БОШҚАРУВИ НИМА УЧУН МУҲИМ</a:t>
            </a:r>
            <a:endParaRPr lang="en-US" sz="2400" b="1" dirty="0">
              <a:latin typeface="Times New Roman" panose="02020603050405020304" pitchFamily="18" charset="0"/>
              <a:cs typeface="Times New Roman" panose="02020603050405020304" pitchFamily="18" charset="0"/>
            </a:endParaRPr>
          </a:p>
          <a:p>
            <a:pPr algn="ctr"/>
            <a:endParaRPr lang="uz-Cyrl-UZ" sz="2400" b="1" dirty="0">
              <a:latin typeface="Times New Roman" panose="02020603050405020304" pitchFamily="18" charset="0"/>
              <a:cs typeface="Times New Roman" panose="02020603050405020304" pitchFamily="18" charset="0"/>
            </a:endParaRPr>
          </a:p>
          <a:p>
            <a:pPr algn="ctr"/>
            <a:r>
              <a:rPr lang="uz-Cyrl-UZ" sz="2400" b="1" dirty="0">
                <a:latin typeface="Times New Roman" panose="02020603050405020304" pitchFamily="18" charset="0"/>
                <a:cs typeface="Times New Roman" panose="02020603050405020304" pitchFamily="18" charset="0"/>
              </a:rPr>
              <a:t>Жамоа</a:t>
            </a:r>
            <a:r>
              <a:rPr lang="uz-Cyrl-UZ" sz="2400" dirty="0">
                <a:latin typeface="Times New Roman" panose="02020603050405020304" pitchFamily="18" charset="0"/>
                <a:cs typeface="Times New Roman" panose="02020603050405020304" pitchFamily="18" charset="0"/>
              </a:rPr>
              <a:t> - бу лойиҳани бошқарадиган ёқилғи. Улар вазифаларни ўз зиммаларига оладилар ва тажриба, малака билан уларни режага мувофиқ ўз вақтида ва бюджет доирасида бажарадилар. Бунинг учун тўлиқ бошқариш ва мувофиқлаштириш керак. Буни қилишдан кўра айтиш осонроқ. Каттароқ лойиҳани амалга ошириш жараёнида эришиш учун мақсадлар, яратиш учун алоқа каналлари, ҳамкорликни ривожлантириш ва жамоанинг иш фаолиятини баҳолаш имконияти мавжуд.</a:t>
            </a:r>
          </a:p>
        </p:txBody>
      </p:sp>
      <p:sp>
        <p:nvSpPr>
          <p:cNvPr id="3" name="Прямоугольник: скругленные углы 2">
            <a:extLst>
              <a:ext uri="{FF2B5EF4-FFF2-40B4-BE49-F238E27FC236}">
                <a16:creationId xmlns:a16="http://schemas.microsoft.com/office/drawing/2014/main" id="{959653E9-E22F-EB81-7F41-04F4B70BA385}"/>
              </a:ext>
            </a:extLst>
          </p:cNvPr>
          <p:cNvSpPr/>
          <p:nvPr/>
        </p:nvSpPr>
        <p:spPr>
          <a:xfrm>
            <a:off x="515815" y="4630616"/>
            <a:ext cx="8417170" cy="1735015"/>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Демак, жамоани бошқаришнинг асосий аҳамияти шундаки, у сизнинг лойиҳангизни муваффақиятли амалга оширишга ёрдам беради. Аммо у қадар аниқ бўлмаслиги мумкин бўлган кўпроқ афзалликлар мавжуд.</a:t>
            </a:r>
          </a:p>
        </p:txBody>
      </p:sp>
    </p:spTree>
    <p:extLst>
      <p:ext uri="{BB962C8B-B14F-4D97-AF65-F5344CB8AC3E}">
        <p14:creationId xmlns:p14="http://schemas.microsoft.com/office/powerpoint/2010/main" val="267564836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FA04DFBC-D339-84CB-4EF6-28AC9248D779}"/>
              </a:ext>
            </a:extLst>
          </p:cNvPr>
          <p:cNvSpPr/>
          <p:nvPr/>
        </p:nvSpPr>
        <p:spPr>
          <a:xfrm>
            <a:off x="2004646" y="521327"/>
            <a:ext cx="8182708" cy="738554"/>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uz-Cyrl-UZ" sz="2800" b="1" dirty="0">
                <a:latin typeface="Times New Roman" panose="02020603050405020304" pitchFamily="18" charset="0"/>
                <a:cs typeface="Times New Roman" panose="02020603050405020304" pitchFamily="18" charset="0"/>
              </a:rPr>
              <a:t>ҲОСИЛДОРЛИК</a:t>
            </a:r>
          </a:p>
        </p:txBody>
      </p:sp>
      <p:sp>
        <p:nvSpPr>
          <p:cNvPr id="3" name="Прямоугольник: скругленные углы 2">
            <a:extLst>
              <a:ext uri="{FF2B5EF4-FFF2-40B4-BE49-F238E27FC236}">
                <a16:creationId xmlns:a16="http://schemas.microsoft.com/office/drawing/2014/main" id="{E02122CF-EF83-D454-B76A-A6BEBDD6966F}"/>
              </a:ext>
            </a:extLst>
          </p:cNvPr>
          <p:cNvSpPr/>
          <p:nvPr/>
        </p:nvSpPr>
        <p:spPr>
          <a:xfrm>
            <a:off x="674077" y="1739930"/>
            <a:ext cx="10843846" cy="2621055"/>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Биз бу ҳақда аввалроқ тўхталиб ўтдик, аммо таъкидлаш керак. Жамоа бошқаруви жамоаларни яхшироқ ишлашга ундаш орқали лойиҳага хизмат қилади. Бу уларни ёниб кетгунча ҳайдашни англатмайди, бу эса самарасиздир. Аксинча, бу уларнинг иш юкини мувозанатлаш, оқилона вақт жадвалларини яратиш, уларни қўллаб-қувватлаш ва ўз вазифаларида муваффақиятга эришишга тўсқинлик қиладиган тўсиқларни олиб ташлашдир.</a:t>
            </a:r>
          </a:p>
        </p:txBody>
      </p:sp>
    </p:spTree>
    <p:extLst>
      <p:ext uri="{BB962C8B-B14F-4D97-AF65-F5344CB8AC3E}">
        <p14:creationId xmlns:p14="http://schemas.microsoft.com/office/powerpoint/2010/main" val="183813145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FA04DFBC-D339-84CB-4EF6-28AC9248D779}"/>
              </a:ext>
            </a:extLst>
          </p:cNvPr>
          <p:cNvSpPr/>
          <p:nvPr/>
        </p:nvSpPr>
        <p:spPr>
          <a:xfrm>
            <a:off x="2004646" y="521327"/>
            <a:ext cx="8182708" cy="738554"/>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uz-Cyrl-UZ" sz="2800" b="1" dirty="0">
                <a:latin typeface="Times New Roman" panose="02020603050405020304" pitchFamily="18" charset="0"/>
                <a:cs typeface="Times New Roman" panose="02020603050405020304" pitchFamily="18" charset="0"/>
              </a:rPr>
              <a:t>ТАЪЛИМ</a:t>
            </a:r>
          </a:p>
        </p:txBody>
      </p:sp>
      <p:sp>
        <p:nvSpPr>
          <p:cNvPr id="3" name="Прямоугольник: скругленные углы 2">
            <a:extLst>
              <a:ext uri="{FF2B5EF4-FFF2-40B4-BE49-F238E27FC236}">
                <a16:creationId xmlns:a16="http://schemas.microsoft.com/office/drawing/2014/main" id="{E02122CF-EF83-D454-B76A-A6BEBDD6966F}"/>
              </a:ext>
            </a:extLst>
          </p:cNvPr>
          <p:cNvSpPr/>
          <p:nvPr/>
        </p:nvSpPr>
        <p:spPr>
          <a:xfrm>
            <a:off x="674077" y="1739930"/>
            <a:ext cx="10843846" cy="2808624"/>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Жамоалар статик эмас. Эҳтимол, сиз шу каби лойиҳалар учун бир хил жамоадан фойдаланасиз. Улар қанчалик кўп тажрибага эга бўлса, шунчалик яхши ишлайди. Яхши бошқариладиган жамоага эга бўлиш, янги жамоа аъзоларини қўшганингиз сайин, улар камроқ ўрганиш эгри чизиғига эга бўлишини ва тажрибали аъзолар томонидан тезликни оширишга ёрдам беришини англатади. Жамоалар тажриба ва кўникмаларга эга бўлгач, улар янада қимматли активга айланади.</a:t>
            </a:r>
          </a:p>
        </p:txBody>
      </p:sp>
    </p:spTree>
    <p:extLst>
      <p:ext uri="{BB962C8B-B14F-4D97-AF65-F5344CB8AC3E}">
        <p14:creationId xmlns:p14="http://schemas.microsoft.com/office/powerpoint/2010/main" val="26698387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FA04DFBC-D339-84CB-4EF6-28AC9248D779}"/>
              </a:ext>
            </a:extLst>
          </p:cNvPr>
          <p:cNvSpPr/>
          <p:nvPr/>
        </p:nvSpPr>
        <p:spPr>
          <a:xfrm>
            <a:off x="2004646" y="521327"/>
            <a:ext cx="8182708" cy="738554"/>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uz-Cyrl-UZ" sz="2800" b="1" dirty="0">
                <a:latin typeface="Times New Roman" panose="02020603050405020304" pitchFamily="18" charset="0"/>
                <a:cs typeface="Times New Roman" panose="02020603050405020304" pitchFamily="18" charset="0"/>
              </a:rPr>
              <a:t>МАЪНАВИЯТ</a:t>
            </a:r>
          </a:p>
        </p:txBody>
      </p:sp>
      <p:sp>
        <p:nvSpPr>
          <p:cNvPr id="3" name="Прямоугольник: скругленные углы 2">
            <a:extLst>
              <a:ext uri="{FF2B5EF4-FFF2-40B4-BE49-F238E27FC236}">
                <a16:creationId xmlns:a16="http://schemas.microsoft.com/office/drawing/2014/main" id="{E02122CF-EF83-D454-B76A-A6BEBDD6966F}"/>
              </a:ext>
            </a:extLst>
          </p:cNvPr>
          <p:cNvSpPr/>
          <p:nvPr/>
        </p:nvSpPr>
        <p:spPr>
          <a:xfrm>
            <a:off x="674077" y="1739930"/>
            <a:ext cx="10843846" cy="2339701"/>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Жамоаларга ўз ишларини бажаришлари учун зарур бўлган нарсаларни бериш нафақат уларнинг маҳсулдорлигини оширади, балки улар бахтлироқ бўлади. Каттароқ бизнес муҳитида бахт аҳамиятсиз бўлиб туюлиши мумкин, аммо бахтли жамоалар нафақат самаралироқ. Уларни сақлаш осонроқ ва камроқ айланмани англатади, бу пулни тежаш имконини беради.</a:t>
            </a:r>
          </a:p>
        </p:txBody>
      </p:sp>
    </p:spTree>
    <p:extLst>
      <p:ext uri="{BB962C8B-B14F-4D97-AF65-F5344CB8AC3E}">
        <p14:creationId xmlns:p14="http://schemas.microsoft.com/office/powerpoint/2010/main" val="327891245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FA04DFBC-D339-84CB-4EF6-28AC9248D779}"/>
              </a:ext>
            </a:extLst>
          </p:cNvPr>
          <p:cNvSpPr/>
          <p:nvPr/>
        </p:nvSpPr>
        <p:spPr>
          <a:xfrm>
            <a:off x="2004646" y="521327"/>
            <a:ext cx="8182708" cy="738554"/>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uz-Cyrl-UZ" sz="2800" b="1" dirty="0">
                <a:latin typeface="Times New Roman" panose="02020603050405020304" pitchFamily="18" charset="0"/>
                <a:cs typeface="Times New Roman" panose="02020603050405020304" pitchFamily="18" charset="0"/>
              </a:rPr>
              <a:t>ИШЛАШ</a:t>
            </a:r>
          </a:p>
        </p:txBody>
      </p:sp>
      <p:sp>
        <p:nvSpPr>
          <p:cNvPr id="3" name="Прямоугольник: скругленные углы 2">
            <a:extLst>
              <a:ext uri="{FF2B5EF4-FFF2-40B4-BE49-F238E27FC236}">
                <a16:creationId xmlns:a16="http://schemas.microsoft.com/office/drawing/2014/main" id="{E02122CF-EF83-D454-B76A-A6BEBDD6966F}"/>
              </a:ext>
            </a:extLst>
          </p:cNvPr>
          <p:cNvSpPr/>
          <p:nvPr/>
        </p:nvSpPr>
        <p:spPr>
          <a:xfrm>
            <a:off x="674077" y="1739930"/>
            <a:ext cx="10843846" cy="2339701"/>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Ҳосилдорликка ўхшаб, самарадорлик ташкилотларга ўз мақсад ва вазифаларига эришишда ёрдам беришнинг катта мавзуси ҳақида гапиради. Жамоа бошқаруви каттароқ ташкилотнинг мақсадларига жавоб берадиган кучлироқ гуруҳларни яратади ва улар индивидуал лойиҳаларнинг кичикроқ вазифалари устида ишлайди.</a:t>
            </a:r>
          </a:p>
        </p:txBody>
      </p:sp>
    </p:spTree>
    <p:extLst>
      <p:ext uri="{BB962C8B-B14F-4D97-AF65-F5344CB8AC3E}">
        <p14:creationId xmlns:p14="http://schemas.microsoft.com/office/powerpoint/2010/main" val="190668113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a:extLst>
              <a:ext uri="{FF2B5EF4-FFF2-40B4-BE49-F238E27FC236}">
                <a16:creationId xmlns:a16="http://schemas.microsoft.com/office/drawing/2014/main" id="{AD12FC77-00A4-4FC9-8B77-5E37B9EF19D1}"/>
              </a:ext>
            </a:extLst>
          </p:cNvPr>
          <p:cNvSpPr/>
          <p:nvPr/>
        </p:nvSpPr>
        <p:spPr>
          <a:xfrm>
            <a:off x="1109240" y="2659577"/>
            <a:ext cx="10234246" cy="1200329"/>
          </a:xfrm>
          <a:prstGeom prst="rect">
            <a:avLst/>
          </a:prstGeom>
        </p:spPr>
        <p:txBody>
          <a:bodyPr wrap="square">
            <a:spAutoFit/>
          </a:bodyPr>
          <a:lstStyle/>
          <a:p>
            <a:pPr algn="ctr"/>
            <a:r>
              <a:rPr lang="uz-Cyrl-UZ" sz="2400" dirty="0">
                <a:latin typeface="Times New Roman" panose="02020603050405020304" pitchFamily="18" charset="0"/>
                <a:cs typeface="Times New Roman" panose="02020603050405020304" pitchFamily="18" charset="0"/>
              </a:rPr>
              <a:t>ЛБ</a:t>
            </a:r>
            <a:r>
              <a:rPr lang="ru-RU" sz="2400" dirty="0">
                <a:latin typeface="Times New Roman" panose="02020603050405020304" pitchFamily="18" charset="0"/>
                <a:cs typeface="Times New Roman" panose="02020603050405020304" pitchFamily="18" charset="0"/>
              </a:rPr>
              <a:t> </a:t>
            </a:r>
            <a:r>
              <a:rPr lang="uz-Cyrl-UZ" sz="2400" dirty="0">
                <a:latin typeface="Times New Roman" panose="02020603050405020304" pitchFamily="18" charset="0"/>
                <a:cs typeface="Times New Roman" panose="02020603050405020304" pitchFamily="18" charset="0"/>
              </a:rPr>
              <a:t>Фрамеворк</a:t>
            </a:r>
            <a:r>
              <a:rPr lang="ru-RU" sz="240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Framework</a:t>
            </a:r>
            <a:r>
              <a:rPr lang="ru-RU" sz="2400" dirty="0">
                <a:latin typeface="Times New Roman" panose="02020603050405020304" pitchFamily="18" charset="0"/>
                <a:cs typeface="Times New Roman" panose="02020603050405020304" pitchFamily="18" charset="0"/>
              </a:rPr>
              <a:t>) </a:t>
            </a:r>
            <a:r>
              <a:rPr lang="uz-Cyrl-UZ" sz="2400" dirty="0">
                <a:latin typeface="Times New Roman" panose="02020603050405020304" pitchFamily="18" charset="0"/>
                <a:cs typeface="Times New Roman" panose="02020603050405020304" pitchFamily="18" charset="0"/>
              </a:rPr>
              <a:t>Методологиядан олдин бўлиб, у ўз навбатида ҳаёт айланиш босқичларидан олдин бўлади ва лойиҳани бошқариш жараёнлари, вазифалари ва тадбирларини белгилайди</a:t>
            </a:r>
            <a:r>
              <a:rPr lang="ru-RU" sz="2400" dirty="0">
                <a:latin typeface="Times New Roman" panose="02020603050405020304" pitchFamily="18" charset="0"/>
                <a:cs typeface="Times New Roman" panose="02020603050405020304" pitchFamily="18" charset="0"/>
              </a:rPr>
              <a:t>.</a:t>
            </a:r>
          </a:p>
        </p:txBody>
      </p:sp>
      <p:graphicFrame>
        <p:nvGraphicFramePr>
          <p:cNvPr id="7" name="Схема 6">
            <a:extLst>
              <a:ext uri="{FF2B5EF4-FFF2-40B4-BE49-F238E27FC236}">
                <a16:creationId xmlns:a16="http://schemas.microsoft.com/office/drawing/2014/main" id="{27FE32A5-1D05-5AB6-B0CF-83934D716D7A}"/>
              </a:ext>
            </a:extLst>
          </p:cNvPr>
          <p:cNvGraphicFramePr/>
          <p:nvPr>
            <p:extLst>
              <p:ext uri="{D42A27DB-BD31-4B8C-83A1-F6EECF244321}">
                <p14:modId xmlns:p14="http://schemas.microsoft.com/office/powerpoint/2010/main" val="3697120868"/>
              </p:ext>
            </p:extLst>
          </p:nvPr>
        </p:nvGraphicFramePr>
        <p:xfrm>
          <a:off x="265179" y="457200"/>
          <a:ext cx="11661642" cy="242667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5067899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a:extLst>
              <a:ext uri="{FF2B5EF4-FFF2-40B4-BE49-F238E27FC236}">
                <a16:creationId xmlns:a16="http://schemas.microsoft.com/office/drawing/2014/main" id="{E292E5F0-FCF5-B50D-C21F-92F4DE7C62AE}"/>
              </a:ext>
            </a:extLst>
          </p:cNvPr>
          <p:cNvSpPr/>
          <p:nvPr/>
        </p:nvSpPr>
        <p:spPr>
          <a:xfrm>
            <a:off x="703385" y="468922"/>
            <a:ext cx="10738338" cy="75027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ru-RU" sz="2400" b="1" dirty="0">
                <a:solidFill>
                  <a:schemeClr val="accent2">
                    <a:lumMod val="50000"/>
                  </a:schemeClr>
                </a:solidFill>
                <a:latin typeface="Times New Roman" panose="02020603050405020304" pitchFamily="18" charset="0"/>
                <a:cs typeface="Times New Roman" panose="02020603050405020304" pitchFamily="18" charset="0"/>
              </a:rPr>
              <a:t>ЛОЙИҲАНИ БОШҚАРИШНИНГ АНЪАНАВИЙ МЕТОДОЛОГИЯСИ ҚУЙИДАГИ БОСҚИЧЛАРНИ ЎЗ ИЧИГА ОЛАДИ:</a:t>
            </a:r>
          </a:p>
        </p:txBody>
      </p:sp>
      <p:sp>
        <p:nvSpPr>
          <p:cNvPr id="4" name="Прямоугольник 3">
            <a:extLst>
              <a:ext uri="{FF2B5EF4-FFF2-40B4-BE49-F238E27FC236}">
                <a16:creationId xmlns:a16="http://schemas.microsoft.com/office/drawing/2014/main" id="{06E8EC70-780D-1251-1C10-2D8018C5396D}"/>
              </a:ext>
            </a:extLst>
          </p:cNvPr>
          <p:cNvSpPr/>
          <p:nvPr/>
        </p:nvSpPr>
        <p:spPr>
          <a:xfrm>
            <a:off x="703385" y="1542953"/>
            <a:ext cx="10738338" cy="634803"/>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ru-RU" sz="2400" b="1" dirty="0">
                <a:solidFill>
                  <a:schemeClr val="accent5">
                    <a:lumMod val="50000"/>
                  </a:schemeClr>
                </a:solidFill>
                <a:latin typeface="Times New Roman" panose="02020603050405020304" pitchFamily="18" charset="0"/>
                <a:cs typeface="Times New Roman" panose="02020603050405020304" pitchFamily="18" charset="0"/>
              </a:rPr>
              <a:t>БОШЛАШ (ТАЛАБЛАР СПЕЦИФИКАЦИЯСИ)</a:t>
            </a:r>
          </a:p>
        </p:txBody>
      </p:sp>
      <p:sp>
        <p:nvSpPr>
          <p:cNvPr id="5" name="Прямоугольник 4">
            <a:extLst>
              <a:ext uri="{FF2B5EF4-FFF2-40B4-BE49-F238E27FC236}">
                <a16:creationId xmlns:a16="http://schemas.microsoft.com/office/drawing/2014/main" id="{22A8A755-C149-C852-18EF-3792920CD2D9}"/>
              </a:ext>
            </a:extLst>
          </p:cNvPr>
          <p:cNvSpPr/>
          <p:nvPr/>
        </p:nvSpPr>
        <p:spPr>
          <a:xfrm>
            <a:off x="703385" y="2455106"/>
            <a:ext cx="10738338" cy="634803"/>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ru-RU" sz="2400" b="1" dirty="0">
                <a:solidFill>
                  <a:schemeClr val="accent5">
                    <a:lumMod val="50000"/>
                  </a:schemeClr>
                </a:solidFill>
                <a:latin typeface="Times New Roman" panose="02020603050405020304" pitchFamily="18" charset="0"/>
                <a:cs typeface="Times New Roman" panose="02020603050405020304" pitchFamily="18" charset="0"/>
              </a:rPr>
              <a:t>РЕЖАЛАШТИРИШ ВА ДИЗАЙН</a:t>
            </a:r>
          </a:p>
        </p:txBody>
      </p:sp>
      <p:sp>
        <p:nvSpPr>
          <p:cNvPr id="6" name="Прямоугольник 5">
            <a:extLst>
              <a:ext uri="{FF2B5EF4-FFF2-40B4-BE49-F238E27FC236}">
                <a16:creationId xmlns:a16="http://schemas.microsoft.com/office/drawing/2014/main" id="{1EBF85E7-4D17-ECCD-E26E-E812359F0B21}"/>
              </a:ext>
            </a:extLst>
          </p:cNvPr>
          <p:cNvSpPr/>
          <p:nvPr/>
        </p:nvSpPr>
        <p:spPr>
          <a:xfrm>
            <a:off x="703385" y="3367259"/>
            <a:ext cx="10738338" cy="634803"/>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ru-RU" sz="2400" b="1" dirty="0">
                <a:solidFill>
                  <a:schemeClr val="accent5">
                    <a:lumMod val="50000"/>
                  </a:schemeClr>
                </a:solidFill>
                <a:latin typeface="Times New Roman" panose="02020603050405020304" pitchFamily="18" charset="0"/>
                <a:cs typeface="Times New Roman" panose="02020603050405020304" pitchFamily="18" charset="0"/>
              </a:rPr>
              <a:t>БАЖАРИШ (ҚУРИЛИШ ВА КОДЛАШ)</a:t>
            </a:r>
          </a:p>
        </p:txBody>
      </p:sp>
      <p:sp>
        <p:nvSpPr>
          <p:cNvPr id="7" name="Прямоугольник 6">
            <a:extLst>
              <a:ext uri="{FF2B5EF4-FFF2-40B4-BE49-F238E27FC236}">
                <a16:creationId xmlns:a16="http://schemas.microsoft.com/office/drawing/2014/main" id="{48A161B0-3CA2-875A-2D8C-BD580E1CAAA3}"/>
              </a:ext>
            </a:extLst>
          </p:cNvPr>
          <p:cNvSpPr/>
          <p:nvPr/>
        </p:nvSpPr>
        <p:spPr>
          <a:xfrm>
            <a:off x="703385" y="4279412"/>
            <a:ext cx="8405446" cy="634803"/>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ru-RU" sz="2400" b="1" dirty="0">
                <a:solidFill>
                  <a:schemeClr val="accent5">
                    <a:lumMod val="50000"/>
                  </a:schemeClr>
                </a:solidFill>
                <a:latin typeface="Times New Roman" panose="02020603050405020304" pitchFamily="18" charset="0"/>
                <a:cs typeface="Times New Roman" panose="02020603050405020304" pitchFamily="18" charset="0"/>
              </a:rPr>
              <a:t>НАЗОРАТ ВА ИНТЕГРАЦИЯ</a:t>
            </a:r>
          </a:p>
        </p:txBody>
      </p:sp>
      <p:sp>
        <p:nvSpPr>
          <p:cNvPr id="8" name="Прямоугольник 7">
            <a:extLst>
              <a:ext uri="{FF2B5EF4-FFF2-40B4-BE49-F238E27FC236}">
                <a16:creationId xmlns:a16="http://schemas.microsoft.com/office/drawing/2014/main" id="{63F74D18-E3BD-D7B3-E502-AE08B15BB26A}"/>
              </a:ext>
            </a:extLst>
          </p:cNvPr>
          <p:cNvSpPr/>
          <p:nvPr/>
        </p:nvSpPr>
        <p:spPr>
          <a:xfrm>
            <a:off x="703385" y="5191565"/>
            <a:ext cx="8405446" cy="634803"/>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ru-RU" sz="2400" b="1" dirty="0">
                <a:solidFill>
                  <a:schemeClr val="accent5">
                    <a:lumMod val="50000"/>
                  </a:schemeClr>
                </a:solidFill>
                <a:latin typeface="Times New Roman" panose="02020603050405020304" pitchFamily="18" charset="0"/>
                <a:cs typeface="Times New Roman" panose="02020603050405020304" pitchFamily="18" charset="0"/>
              </a:rPr>
              <a:t>ТАСДИҚЛАШ (СИНОВ ВА ДИСК РАСКАДРОВКА)</a:t>
            </a:r>
          </a:p>
        </p:txBody>
      </p:sp>
    </p:spTree>
    <p:extLst>
      <p:ext uri="{BB962C8B-B14F-4D97-AF65-F5344CB8AC3E}">
        <p14:creationId xmlns:p14="http://schemas.microsoft.com/office/powerpoint/2010/main" val="92911414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779920E-249F-CE18-8D53-FAC28D47FEE3}"/>
              </a:ext>
            </a:extLst>
          </p:cNvPr>
          <p:cNvSpPr txBox="1"/>
          <p:nvPr/>
        </p:nvSpPr>
        <p:spPr>
          <a:xfrm>
            <a:off x="422031" y="678829"/>
            <a:ext cx="11347938" cy="4154984"/>
          </a:xfrm>
          <a:prstGeom prst="rect">
            <a:avLst/>
          </a:prstGeom>
          <a:noFill/>
        </p:spPr>
        <p:txBody>
          <a:bodyPr wrap="square">
            <a:spAutoFit/>
          </a:bodyPr>
          <a:lstStyle/>
          <a:p>
            <a:pPr algn="ctr"/>
            <a:r>
              <a:rPr lang="uz-Cyrl-UZ" sz="2200" dirty="0">
                <a:latin typeface="Times New Roman" panose="02020603050405020304" pitchFamily="18" charset="0"/>
                <a:cs typeface="Times New Roman" panose="02020603050405020304" pitchFamily="18" charset="0"/>
              </a:rPr>
              <a:t>Жамоа бошқаруви лойиҳага жалб қилинган одамлардан энг самарали фойдаланиш учун зарур бўлган жараёнларни ўз ичига олади. Лойиҳа жамоасига лойиҳа менежери ва лойиҳа устида ишлаш учун масъулият юкланган лойиҳа ходимлари киради.</a:t>
            </a:r>
          </a:p>
          <a:p>
            <a:pPr algn="ctr"/>
            <a:r>
              <a:rPr lang="uz-Cyrl-UZ" sz="2200" dirty="0">
                <a:latin typeface="Times New Roman" panose="02020603050405020304" pitchFamily="18" charset="0"/>
                <a:cs typeface="Times New Roman" panose="02020603050405020304" pitchFamily="18" charset="0"/>
              </a:rPr>
              <a:t>Лойиҳа жамоасини бошқариш бошқа турдаги ходимларни бошқаришдан анча фарқ қилади, лойиҳа жамоаси лойиҳага юкланган вазифалар нуқтаи назаридан бошланиши ва охирига эга. Жамоа аъзолари лойиҳага турли кўникмалар ва тажрибалар билан келишади ва кўп ҳолларда улар биринчи марта бирга ишламоқда. Юқори даражадаги ноаниқлик, роллар ва масъулият туфайли ўзгаришлар тез-тез содир бўлади ва жамоа янги қийинчиликларга мослашиш учун етарлича мослашувчан бўлиши керак. Вақт чекловлари туфайли, янги соҳаларда ёки манфаатдор томонларнинг янги гуруҳлари билан ишлашнинг ноаниқлиги ёки илгари ҳеч ким ўрганмаган ечимлар билан боғлиқ ноаниқлик туфайли лойиҳа устида ишлашда кўпроқ стресс мавжуд.</a:t>
            </a:r>
          </a:p>
        </p:txBody>
      </p:sp>
    </p:spTree>
    <p:extLst>
      <p:ext uri="{BB962C8B-B14F-4D97-AF65-F5344CB8AC3E}">
        <p14:creationId xmlns:p14="http://schemas.microsoft.com/office/powerpoint/2010/main" val="22885722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38F240A-062D-26E6-3BD6-DB5276A30ED9}"/>
              </a:ext>
            </a:extLst>
          </p:cNvPr>
          <p:cNvSpPr txBox="1"/>
          <p:nvPr/>
        </p:nvSpPr>
        <p:spPr>
          <a:xfrm>
            <a:off x="422031" y="426112"/>
            <a:ext cx="11347938" cy="4154984"/>
          </a:xfrm>
          <a:prstGeom prst="rect">
            <a:avLst/>
          </a:prstGeom>
          <a:noFill/>
        </p:spPr>
        <p:txBody>
          <a:bodyPr wrap="square">
            <a:spAutoFit/>
          </a:bodyPr>
          <a:lstStyle/>
          <a:p>
            <a:pPr algn="ctr"/>
            <a:r>
              <a:rPr lang="uz-Cyrl-UZ" sz="2400" dirty="0">
                <a:latin typeface="Times New Roman" panose="02020603050405020304" pitchFamily="18" charset="0"/>
                <a:cs typeface="Times New Roman" panose="02020603050405020304" pitchFamily="18" charset="0"/>
              </a:rPr>
              <a:t>Лойиҳа бошланганда, жамоа ўз роллари ва лойиҳаларнинг стратегик йўналиши ҳақида аниқ эмас, баъзи янги ёлланганлар янги ташкилотга ва унинг вазифаларини, қарашларини ва қадриятларини тушунишдан ташқари, янги ташкилотга мослашишлари керак. Бу ҳолатларнинг барчаси ҳар қандай янги лойиҳанинг бошланишига хос бўлган умидсизлик даражасини оширади. Асосий ходимларнинг йўқлиги жамоанинг қолган аъзоларининг иш юкини ошириши мумкин, улардан дастлаб режалаштирилганидан кўпроқ нарсани бажариш талаб қилинади.</a:t>
            </a:r>
          </a:p>
          <a:p>
            <a:pPr algn="ctr"/>
            <a:r>
              <a:rPr lang="uz-Cyrl-UZ" sz="2400" dirty="0">
                <a:latin typeface="Times New Roman" panose="02020603050405020304" pitchFamily="18" charset="0"/>
                <a:cs typeface="Times New Roman" panose="02020603050405020304" pitchFamily="18" charset="0"/>
              </a:rPr>
              <a:t>Жамоа бошқаруви нафақат лойиҳа тугагандан сўнг ходимларни ёллаш ва қайта тайинлаш билан чекланиб қолмайди, балки лойиҳада тўғри ишларни керакли вақтда керакли одамларга эга бўлишини таъминлаш учун эҳтиёткорлик билан режалаштиришни ўз ичига олади.</a:t>
            </a:r>
          </a:p>
        </p:txBody>
      </p:sp>
    </p:spTree>
    <p:extLst>
      <p:ext uri="{BB962C8B-B14F-4D97-AF65-F5344CB8AC3E}">
        <p14:creationId xmlns:p14="http://schemas.microsoft.com/office/powerpoint/2010/main" val="273209908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6DB24F82-AD2F-4A7E-8426-F55C64DB839D}"/>
              </a:ext>
            </a:extLst>
          </p:cNvPr>
          <p:cNvSpPr/>
          <p:nvPr/>
        </p:nvSpPr>
        <p:spPr>
          <a:xfrm>
            <a:off x="515815" y="703384"/>
            <a:ext cx="11160370" cy="1899139"/>
          </a:xfrm>
          <a:prstGeom prst="round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Лойиҳа бошқаруви гуруҳлари таркиби</a:t>
            </a:r>
          </a:p>
          <a:p>
            <a:pPr algn="ctr"/>
            <a:r>
              <a:rPr lang="uz-Cyrl-UZ" sz="2400" dirty="0">
                <a:latin typeface="Times New Roman" panose="02020603050405020304" pitchFamily="18" charset="0"/>
                <a:cs typeface="Times New Roman" panose="02020603050405020304" pitchFamily="18" charset="0"/>
              </a:rPr>
              <a:t>Лойиҳани бошқариш гуруҳлари алоҳида ходимларни ва лойиҳада бевосита иштирок этиши ёки бўлмаслиги мумкин бўлган, лекин лойиҳа билан боғлиқ баъзи ишларни бажарадиган бошқа аъзолар ёки манфаатдор томонларни ўз ичига олади.</a:t>
            </a:r>
          </a:p>
        </p:txBody>
      </p:sp>
      <p:sp>
        <p:nvSpPr>
          <p:cNvPr id="3" name="Прямоугольник: скругленные углы 2">
            <a:extLst>
              <a:ext uri="{FF2B5EF4-FFF2-40B4-BE49-F238E27FC236}">
                <a16:creationId xmlns:a16="http://schemas.microsoft.com/office/drawing/2014/main" id="{959653E9-E22F-EB81-7F41-04F4B70BA385}"/>
              </a:ext>
            </a:extLst>
          </p:cNvPr>
          <p:cNvSpPr/>
          <p:nvPr/>
        </p:nvSpPr>
        <p:spPr>
          <a:xfrm>
            <a:off x="515815" y="3048000"/>
            <a:ext cx="8417170" cy="3106616"/>
          </a:xfrm>
          <a:prstGeom prst="roundRect">
            <a:avLst/>
          </a:prstGeom>
          <a:noFill/>
          <a:ln>
            <a:noFill/>
          </a:ln>
        </p:spPr>
        <p:style>
          <a:lnRef idx="0">
            <a:scrgbClr r="0" g="0" b="0"/>
          </a:lnRef>
          <a:fillRef idx="0">
            <a:scrgbClr r="0" g="0" b="0"/>
          </a:fillRef>
          <a:effectRef idx="0">
            <a:scrgbClr r="0" g="0" b="0"/>
          </a:effectRef>
          <a:fontRef idx="minor">
            <a:schemeClr val="accent5"/>
          </a:fontRef>
        </p:style>
        <p:txBody>
          <a:bodyPr rtlCol="0" anchor="ctr"/>
          <a:lstStyle/>
          <a:p>
            <a:pPr algn="ctr"/>
            <a:r>
              <a:rPr lang="uz-Cyrl-UZ" sz="2400" dirty="0">
                <a:latin typeface="Times New Roman" panose="02020603050405020304" pitchFamily="18" charset="0"/>
                <a:cs typeface="Times New Roman" panose="02020603050405020304" pitchFamily="18" charset="0"/>
              </a:rPr>
              <a:t>Шунингдек, лойиҳа жамоаси аъзолари лойиҳани амалга оширишда ёрдам бериш учун мавзу бўйича тажриба ва билимга эга бўлган турли жамоалардан бўлиши мумкин. Лойиҳа жамоасининг ҳажми ва тузилиши лойиҳанинг ҳажми ва мураккаблигига қараб фарқ қилиши мумкин; қатъий қоида йўқ. Масалан, лойиҳада 5 дан 500 тагача ёки ундан ортиқ аъзо бўлиши мумкин.</a:t>
            </a:r>
          </a:p>
        </p:txBody>
      </p:sp>
    </p:spTree>
    <p:extLst>
      <p:ext uri="{BB962C8B-B14F-4D97-AF65-F5344CB8AC3E}">
        <p14:creationId xmlns:p14="http://schemas.microsoft.com/office/powerpoint/2010/main" val="234783172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14">
            <a:extLst>
              <a:ext uri="{FF2B5EF4-FFF2-40B4-BE49-F238E27FC236}">
                <a16:creationId xmlns:a16="http://schemas.microsoft.com/office/drawing/2014/main" id="{DCFD1B09-FC05-87C3-E75A-46A3997E65DC}"/>
              </a:ext>
            </a:extLst>
          </p:cNvPr>
          <p:cNvSpPr txBox="1"/>
          <p:nvPr/>
        </p:nvSpPr>
        <p:spPr>
          <a:xfrm>
            <a:off x="3048000" y="2551837"/>
            <a:ext cx="6096000" cy="954107"/>
          </a:xfrm>
          <a:prstGeom prst="rect">
            <a:avLst/>
          </a:prstGeom>
          <a:noFill/>
        </p:spPr>
        <p:txBody>
          <a:bodyPr wrap="square">
            <a:spAutoFit/>
          </a:bodyPr>
          <a:lstStyle/>
          <a:p>
            <a:endParaRPr lang="ru-RU" sz="2800" dirty="0"/>
          </a:p>
          <a:p>
            <a:endParaRPr lang="ru-RU" sz="2800" dirty="0"/>
          </a:p>
        </p:txBody>
      </p:sp>
      <p:sp>
        <p:nvSpPr>
          <p:cNvPr id="2" name="Прямоугольник: скругленные углы 1">
            <a:extLst>
              <a:ext uri="{FF2B5EF4-FFF2-40B4-BE49-F238E27FC236}">
                <a16:creationId xmlns:a16="http://schemas.microsoft.com/office/drawing/2014/main" id="{E9B2B86C-77FF-C905-5EAC-7528D32EA076}"/>
              </a:ext>
            </a:extLst>
          </p:cNvPr>
          <p:cNvSpPr/>
          <p:nvPr/>
        </p:nvSpPr>
        <p:spPr>
          <a:xfrm>
            <a:off x="1524000" y="551424"/>
            <a:ext cx="9144000" cy="1054638"/>
          </a:xfrm>
          <a:prstGeom prst="roundRect">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800" b="1" dirty="0">
                <a:latin typeface="Times New Roman" panose="02020603050405020304" pitchFamily="18" charset="0"/>
                <a:cs typeface="Times New Roman" panose="02020603050405020304" pitchFamily="18" charset="0"/>
              </a:rPr>
              <a:t>ЛОЙИҲА ЖАМОАСИДА КИМ БЎЛИШИ КЕРАКЛИГИНИ ҚАНДАЙ АНИҚЛАШ МУМКИН?</a:t>
            </a:r>
          </a:p>
        </p:txBody>
      </p:sp>
      <p:sp>
        <p:nvSpPr>
          <p:cNvPr id="3" name="Прямоугольник 2">
            <a:extLst>
              <a:ext uri="{FF2B5EF4-FFF2-40B4-BE49-F238E27FC236}">
                <a16:creationId xmlns:a16="http://schemas.microsoft.com/office/drawing/2014/main" id="{B2242E0E-76D9-1B43-5D56-57877669583C}"/>
              </a:ext>
            </a:extLst>
          </p:cNvPr>
          <p:cNvSpPr/>
          <p:nvPr/>
        </p:nvSpPr>
        <p:spPr>
          <a:xfrm>
            <a:off x="486508" y="2063262"/>
            <a:ext cx="11218984" cy="2321170"/>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uz-Cyrl-UZ" sz="2800" dirty="0">
                <a:latin typeface="Times New Roman" panose="02020603050405020304" pitchFamily="18" charset="0"/>
                <a:cs typeface="Times New Roman" panose="02020603050405020304" pitchFamily="18" charset="0"/>
              </a:rPr>
              <a:t>Лойиҳа жамоаси аъзолари тўлиқ ёки ярим кунлик асосда ишлашлари мумкин, чунки ички ходим ёки ташқи маслаҳатчилар ва уларнинг роллари ҳар бир лойиҳанинг хусусиятига қараб фарқ қилади. Лойиҳа жамоасига кимни киритиш кераклигини ҳал қилиш учун қуйидаги параметрларни ҳисобга олиш мумкин:</a:t>
            </a:r>
          </a:p>
        </p:txBody>
      </p:sp>
    </p:spTree>
    <p:extLst>
      <p:ext uri="{BB962C8B-B14F-4D97-AF65-F5344CB8AC3E}">
        <p14:creationId xmlns:p14="http://schemas.microsoft.com/office/powerpoint/2010/main" val="158743409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a:extLst>
              <a:ext uri="{FF2B5EF4-FFF2-40B4-BE49-F238E27FC236}">
                <a16:creationId xmlns:a16="http://schemas.microsoft.com/office/drawing/2014/main" id="{E292E5F0-FCF5-B50D-C21F-92F4DE7C62AE}"/>
              </a:ext>
            </a:extLst>
          </p:cNvPr>
          <p:cNvSpPr/>
          <p:nvPr/>
        </p:nvSpPr>
        <p:spPr>
          <a:xfrm>
            <a:off x="703385" y="319889"/>
            <a:ext cx="10738338" cy="855786"/>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ru-RU" sz="2400" b="1" dirty="0">
                <a:solidFill>
                  <a:schemeClr val="accent2">
                    <a:lumMod val="50000"/>
                  </a:schemeClr>
                </a:solidFill>
                <a:latin typeface="Times New Roman" panose="02020603050405020304" pitchFamily="18" charset="0"/>
                <a:cs typeface="Times New Roman" panose="02020603050405020304" pitchFamily="18" charset="0"/>
              </a:rPr>
              <a:t>АГАР ШАХС ҚУЙИДАГИЛАРДАН БИРИГА ЁКИ БИР НЕЧТАСИГА МОС КЕЛСА, ЛОЙИҲА ЖАМОАСИГА ШАХС КИРИТИЛИШИ КЕРАК:</a:t>
            </a:r>
          </a:p>
        </p:txBody>
      </p:sp>
      <p:sp>
        <p:nvSpPr>
          <p:cNvPr id="4" name="Прямоугольник 3">
            <a:extLst>
              <a:ext uri="{FF2B5EF4-FFF2-40B4-BE49-F238E27FC236}">
                <a16:creationId xmlns:a16="http://schemas.microsoft.com/office/drawing/2014/main" id="{06E8EC70-780D-1251-1C10-2D8018C5396D}"/>
              </a:ext>
            </a:extLst>
          </p:cNvPr>
          <p:cNvSpPr/>
          <p:nvPr/>
        </p:nvSpPr>
        <p:spPr>
          <a:xfrm>
            <a:off x="726831" y="1453025"/>
            <a:ext cx="10738338" cy="504729"/>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uz-Cyrl-UZ" sz="2400" b="1" dirty="0">
                <a:solidFill>
                  <a:schemeClr val="accent5">
                    <a:lumMod val="50000"/>
                  </a:schemeClr>
                </a:solidFill>
                <a:latin typeface="Times New Roman" panose="02020603050405020304" pitchFamily="18" charset="0"/>
                <a:cs typeface="Times New Roman" panose="02020603050405020304" pitchFamily="18" charset="0"/>
              </a:rPr>
              <a:t>лойиҳанинг умумий мақсадларига у ёки бу тарзда ҳисса қўшиши мумкин</a:t>
            </a:r>
          </a:p>
        </p:txBody>
      </p:sp>
      <p:sp>
        <p:nvSpPr>
          <p:cNvPr id="5" name="Прямоугольник 4">
            <a:extLst>
              <a:ext uri="{FF2B5EF4-FFF2-40B4-BE49-F238E27FC236}">
                <a16:creationId xmlns:a16="http://schemas.microsoft.com/office/drawing/2014/main" id="{22A8A755-C149-C852-18EF-3792920CD2D9}"/>
              </a:ext>
            </a:extLst>
          </p:cNvPr>
          <p:cNvSpPr/>
          <p:nvPr/>
        </p:nvSpPr>
        <p:spPr>
          <a:xfrm>
            <a:off x="726831" y="2235104"/>
            <a:ext cx="10738338" cy="502475"/>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uz-Cyrl-UZ" sz="2400" b="1" dirty="0">
                <a:solidFill>
                  <a:schemeClr val="accent5">
                    <a:lumMod val="50000"/>
                  </a:schemeClr>
                </a:solidFill>
                <a:latin typeface="Times New Roman" panose="02020603050405020304" pitchFamily="18" charset="0"/>
                <a:cs typeface="Times New Roman" panose="02020603050405020304" pitchFamily="18" charset="0"/>
              </a:rPr>
              <a:t>натижаларни бажариш учун вазифалар устида ишланг</a:t>
            </a:r>
          </a:p>
        </p:txBody>
      </p:sp>
      <p:sp>
        <p:nvSpPr>
          <p:cNvPr id="6" name="Прямоугольник 5">
            <a:extLst>
              <a:ext uri="{FF2B5EF4-FFF2-40B4-BE49-F238E27FC236}">
                <a16:creationId xmlns:a16="http://schemas.microsoft.com/office/drawing/2014/main" id="{1EBF85E7-4D17-ECCD-E26E-E812359F0B21}"/>
              </a:ext>
            </a:extLst>
          </p:cNvPr>
          <p:cNvSpPr/>
          <p:nvPr/>
        </p:nvSpPr>
        <p:spPr>
          <a:xfrm>
            <a:off x="726831" y="3017665"/>
            <a:ext cx="10738338" cy="502476"/>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uz-Cyrl-UZ" sz="2400" b="1" dirty="0">
                <a:solidFill>
                  <a:schemeClr val="accent5">
                    <a:lumMod val="50000"/>
                  </a:schemeClr>
                </a:solidFill>
                <a:latin typeface="Times New Roman" panose="02020603050405020304" pitchFamily="18" charset="0"/>
                <a:cs typeface="Times New Roman" panose="02020603050405020304" pitchFamily="18" charset="0"/>
              </a:rPr>
              <a:t>тажриба ёки билим ёрдамини тақдим этинг</a:t>
            </a:r>
          </a:p>
        </p:txBody>
      </p:sp>
      <p:sp>
        <p:nvSpPr>
          <p:cNvPr id="7" name="Прямоугольник 6">
            <a:extLst>
              <a:ext uri="{FF2B5EF4-FFF2-40B4-BE49-F238E27FC236}">
                <a16:creationId xmlns:a16="http://schemas.microsoft.com/office/drawing/2014/main" id="{48A161B0-3CA2-875A-2D8C-BD580E1CAAA3}"/>
              </a:ext>
            </a:extLst>
          </p:cNvPr>
          <p:cNvSpPr/>
          <p:nvPr/>
        </p:nvSpPr>
        <p:spPr>
          <a:xfrm>
            <a:off x="726831" y="3803020"/>
            <a:ext cx="10738338" cy="758382"/>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uz-Cyrl-UZ" sz="2400" b="1" dirty="0">
                <a:solidFill>
                  <a:schemeClr val="accent5">
                    <a:lumMod val="50000"/>
                  </a:schemeClr>
                </a:solidFill>
                <a:latin typeface="Times New Roman" panose="02020603050405020304" pitchFamily="18" charset="0"/>
                <a:cs typeface="Times New Roman" panose="02020603050405020304" pitchFamily="18" charset="0"/>
              </a:rPr>
              <a:t>лойиҳа эҳтиёжларини аниқлаш ва қондириш учун фойдаланувчилар билан ишлаш</a:t>
            </a:r>
          </a:p>
        </p:txBody>
      </p:sp>
      <p:sp>
        <p:nvSpPr>
          <p:cNvPr id="8" name="Прямоугольник 7">
            <a:extLst>
              <a:ext uri="{FF2B5EF4-FFF2-40B4-BE49-F238E27FC236}">
                <a16:creationId xmlns:a16="http://schemas.microsoft.com/office/drawing/2014/main" id="{63F74D18-E3BD-D7B3-E502-AE08B15BB26A}"/>
              </a:ext>
            </a:extLst>
          </p:cNvPr>
          <p:cNvSpPr/>
          <p:nvPr/>
        </p:nvSpPr>
        <p:spPr>
          <a:xfrm>
            <a:off x="703385" y="4844281"/>
            <a:ext cx="8405446" cy="634803"/>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uz-Cyrl-UZ" sz="2400" b="1" dirty="0">
                <a:solidFill>
                  <a:schemeClr val="accent5">
                    <a:lumMod val="50000"/>
                  </a:schemeClr>
                </a:solidFill>
                <a:latin typeface="Times New Roman" panose="02020603050405020304" pitchFamily="18" charset="0"/>
                <a:cs typeface="Times New Roman" panose="02020603050405020304" pitchFamily="18" charset="0"/>
              </a:rPr>
              <a:t>Жараёнларни ҳужжатлаштиринг</a:t>
            </a:r>
          </a:p>
        </p:txBody>
      </p:sp>
      <p:sp>
        <p:nvSpPr>
          <p:cNvPr id="9" name="TextBox 8">
            <a:extLst>
              <a:ext uri="{FF2B5EF4-FFF2-40B4-BE49-F238E27FC236}">
                <a16:creationId xmlns:a16="http://schemas.microsoft.com/office/drawing/2014/main" id="{E07B7999-5F71-1765-9F0A-3A639AD909F8}"/>
              </a:ext>
            </a:extLst>
          </p:cNvPr>
          <p:cNvSpPr txBox="1"/>
          <p:nvPr/>
        </p:nvSpPr>
        <p:spPr>
          <a:xfrm>
            <a:off x="726831" y="5652441"/>
            <a:ext cx="8405446" cy="1015663"/>
          </a:xfrm>
          <a:prstGeom prst="rect">
            <a:avLst/>
          </a:prstGeom>
          <a:noFill/>
        </p:spPr>
        <p:txBody>
          <a:bodyPr wrap="square">
            <a:spAutoFit/>
          </a:bodyPr>
          <a:lstStyle/>
          <a:p>
            <a:pPr algn="ctr"/>
            <a:r>
              <a:rPr lang="uz-Cyrl-UZ" sz="2000" dirty="0">
                <a:latin typeface="Times New Roman" panose="02020603050405020304" pitchFamily="18" charset="0"/>
                <a:cs typeface="Times New Roman" panose="02020603050405020304" pitchFamily="18" charset="0"/>
              </a:rPr>
              <a:t>Бироқ, лойиҳа менежерининг иштироки доимий бўлиб қолади ва лойиҳанинг кундалик ва умумий ишлашини назорат қилишни ўз ичига олади.</a:t>
            </a:r>
          </a:p>
        </p:txBody>
      </p:sp>
    </p:spTree>
    <p:extLst>
      <p:ext uri="{BB962C8B-B14F-4D97-AF65-F5344CB8AC3E}">
        <p14:creationId xmlns:p14="http://schemas.microsoft.com/office/powerpoint/2010/main" val="195864809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a:extLst>
              <a:ext uri="{FF2B5EF4-FFF2-40B4-BE49-F238E27FC236}">
                <a16:creationId xmlns:a16="http://schemas.microsoft.com/office/drawing/2014/main" id="{E292E5F0-FCF5-B50D-C21F-92F4DE7C62AE}"/>
              </a:ext>
            </a:extLst>
          </p:cNvPr>
          <p:cNvSpPr/>
          <p:nvPr/>
        </p:nvSpPr>
        <p:spPr>
          <a:xfrm>
            <a:off x="433754" y="319889"/>
            <a:ext cx="11289323" cy="1485465"/>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uz-Cyrl-UZ" sz="2200" b="1" dirty="0">
                <a:solidFill>
                  <a:srgbClr val="FF0000"/>
                </a:solidFill>
                <a:latin typeface="Times New Roman" panose="02020603050405020304" pitchFamily="18" charset="0"/>
                <a:cs typeface="Times New Roman" panose="02020603050405020304" pitchFamily="18" charset="0"/>
              </a:rPr>
              <a:t>Лойиҳа бошқаруви жамоаси таркиби</a:t>
            </a:r>
          </a:p>
          <a:p>
            <a:pPr algn="ctr"/>
            <a:r>
              <a:rPr lang="uz-Cyrl-UZ" sz="2200" dirty="0">
                <a:solidFill>
                  <a:srgbClr val="FF0000"/>
                </a:solidFill>
                <a:latin typeface="Times New Roman" panose="02020603050405020304" pitchFamily="18" charset="0"/>
                <a:cs typeface="Times New Roman" panose="02020603050405020304" pitchFamily="18" charset="0"/>
              </a:rPr>
              <a:t>Лойиҳанинг хусусиятига қараб, лойиҳа жамоаси турлича ташкил этилиши мумкин. Катта ва мураккаб лойиҳалар кичик гуруҳларга эга бўлиши мумкин ва лойиҳа функцияси, лойиҳага асосланган, матритсага асосланган ва уларнинг комбинацияси бўйича тузилиши мумкин.</a:t>
            </a:r>
          </a:p>
        </p:txBody>
      </p:sp>
      <p:sp>
        <p:nvSpPr>
          <p:cNvPr id="6" name="Прямоугольник 5">
            <a:extLst>
              <a:ext uri="{FF2B5EF4-FFF2-40B4-BE49-F238E27FC236}">
                <a16:creationId xmlns:a16="http://schemas.microsoft.com/office/drawing/2014/main" id="{1EBF85E7-4D17-ECCD-E26E-E812359F0B21}"/>
              </a:ext>
            </a:extLst>
          </p:cNvPr>
          <p:cNvSpPr/>
          <p:nvPr/>
        </p:nvSpPr>
        <p:spPr>
          <a:xfrm>
            <a:off x="457200" y="2049052"/>
            <a:ext cx="11289323" cy="1072441"/>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uz-Cyrl-UZ" sz="2200" dirty="0">
                <a:solidFill>
                  <a:schemeClr val="accent5">
                    <a:lumMod val="50000"/>
                  </a:schemeClr>
                </a:solidFill>
                <a:latin typeface="Times New Roman" panose="02020603050405020304" pitchFamily="18" charset="0"/>
                <a:cs typeface="Times New Roman" panose="02020603050405020304" pitchFamily="18" charset="0"/>
              </a:rPr>
              <a:t>1. Функцияга асосланган лойиҳа жамоаси тузилмаси: бу ерда жамоалар ва кичик гуруҳлар ўз вазифаларига кўра тузилган бўлиб, ҳар бир кичик гуруҳ функционал менежерга ҳисобот беради.</a:t>
            </a:r>
          </a:p>
        </p:txBody>
      </p:sp>
      <p:sp>
        <p:nvSpPr>
          <p:cNvPr id="7" name="Прямоугольник 6">
            <a:extLst>
              <a:ext uri="{FF2B5EF4-FFF2-40B4-BE49-F238E27FC236}">
                <a16:creationId xmlns:a16="http://schemas.microsoft.com/office/drawing/2014/main" id="{48A161B0-3CA2-875A-2D8C-BD580E1CAAA3}"/>
              </a:ext>
            </a:extLst>
          </p:cNvPr>
          <p:cNvSpPr/>
          <p:nvPr/>
        </p:nvSpPr>
        <p:spPr>
          <a:xfrm>
            <a:off x="457200" y="3299593"/>
            <a:ext cx="11289323" cy="1072441"/>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uz-Cyrl-UZ" sz="2200" dirty="0">
                <a:solidFill>
                  <a:schemeClr val="accent5">
                    <a:lumMod val="50000"/>
                  </a:schemeClr>
                </a:solidFill>
                <a:latin typeface="Times New Roman" panose="02020603050405020304" pitchFamily="18" charset="0"/>
                <a:cs typeface="Times New Roman" panose="02020603050405020304" pitchFamily="18" charset="0"/>
              </a:rPr>
              <a:t>2. Лойиҳага асосланган жамоа тузилмаси: бу анъанавий тузилма бўлиб, унда лойиҳа фаолияти (дастурлар ёки портфеллар деб номланади) ҳисобга олинади ва лойиҳа менежери бошчилигидаги жамоалар ушбу фаолият учун жавобгар бўлади.</a:t>
            </a:r>
          </a:p>
        </p:txBody>
      </p:sp>
      <p:sp>
        <p:nvSpPr>
          <p:cNvPr id="8" name="Прямоугольник 7">
            <a:extLst>
              <a:ext uri="{FF2B5EF4-FFF2-40B4-BE49-F238E27FC236}">
                <a16:creationId xmlns:a16="http://schemas.microsoft.com/office/drawing/2014/main" id="{63F74D18-E3BD-D7B3-E502-AE08B15BB26A}"/>
              </a:ext>
            </a:extLst>
          </p:cNvPr>
          <p:cNvSpPr/>
          <p:nvPr/>
        </p:nvSpPr>
        <p:spPr>
          <a:xfrm>
            <a:off x="457200" y="4550134"/>
            <a:ext cx="8836730" cy="1270499"/>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uz-Cyrl-UZ" sz="2400" dirty="0">
                <a:solidFill>
                  <a:schemeClr val="accent5">
                    <a:lumMod val="50000"/>
                  </a:schemeClr>
                </a:solidFill>
                <a:latin typeface="Times New Roman" panose="02020603050405020304" pitchFamily="18" charset="0"/>
                <a:cs typeface="Times New Roman" panose="02020603050405020304" pitchFamily="18" charset="0"/>
              </a:rPr>
              <a:t>3. Матритсага асосланган жамоа тузилмаси: бу ерда функционал менежер бош бўлиб, ваколат горизонтал равишда сузувчи ваколатга эга бўлган лойиҳа менежерига тушади.</a:t>
            </a:r>
          </a:p>
        </p:txBody>
      </p:sp>
    </p:spTree>
    <p:extLst>
      <p:ext uri="{BB962C8B-B14F-4D97-AF65-F5344CB8AC3E}">
        <p14:creationId xmlns:p14="http://schemas.microsoft.com/office/powerpoint/2010/main" val="10478458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Схема 1">
            <a:extLst>
              <a:ext uri="{FF2B5EF4-FFF2-40B4-BE49-F238E27FC236}">
                <a16:creationId xmlns:a16="http://schemas.microsoft.com/office/drawing/2014/main" id="{CD8F326B-1368-DF3F-E693-9A5DCBFD49EC}"/>
              </a:ext>
            </a:extLst>
          </p:cNvPr>
          <p:cNvGraphicFramePr/>
          <p:nvPr>
            <p:extLst>
              <p:ext uri="{D42A27DB-BD31-4B8C-83A1-F6EECF244321}">
                <p14:modId xmlns:p14="http://schemas.microsoft.com/office/powerpoint/2010/main" val="425760488"/>
              </p:ext>
            </p:extLst>
          </p:nvPr>
        </p:nvGraphicFramePr>
        <p:xfrm>
          <a:off x="1688123" y="246185"/>
          <a:ext cx="8475785" cy="648286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Прямоугольник 3">
            <a:extLst>
              <a:ext uri="{FF2B5EF4-FFF2-40B4-BE49-F238E27FC236}">
                <a16:creationId xmlns:a16="http://schemas.microsoft.com/office/drawing/2014/main" id="{48CA20E8-9F12-4880-14DE-2B6C5C9B4861}"/>
              </a:ext>
            </a:extLst>
          </p:cNvPr>
          <p:cNvSpPr/>
          <p:nvPr/>
        </p:nvSpPr>
        <p:spPr>
          <a:xfrm>
            <a:off x="351695" y="3012830"/>
            <a:ext cx="2028092" cy="785448"/>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lnSpc>
                <a:spcPct val="100000"/>
              </a:lnSpc>
            </a:pPr>
            <a:r>
              <a:rPr lang="uz-Cyrl-UZ" sz="1600" b="1" dirty="0">
                <a:latin typeface="Times New Roman" panose="02020603050405020304" pitchFamily="18" charset="0"/>
                <a:cs typeface="Times New Roman" panose="02020603050405020304" pitchFamily="18" charset="0"/>
              </a:rPr>
              <a:t>Карим Мўминов</a:t>
            </a:r>
          </a:p>
          <a:p>
            <a:pPr lvl="0" algn="ctr">
              <a:lnSpc>
                <a:spcPct val="100000"/>
              </a:lnSpc>
            </a:pPr>
            <a:r>
              <a:rPr lang="uz-Cyrl-UZ" sz="1600" b="1" dirty="0">
                <a:latin typeface="Times New Roman" panose="02020603050405020304" pitchFamily="18" charset="0"/>
                <a:cs typeface="Times New Roman" panose="02020603050405020304" pitchFamily="18" charset="0"/>
              </a:rPr>
              <a:t>Лойиҳа менежери</a:t>
            </a:r>
            <a:endParaRPr lang="ru-RU" sz="1600" b="1" dirty="0">
              <a:latin typeface="Times New Roman" panose="02020603050405020304" pitchFamily="18" charset="0"/>
              <a:cs typeface="Times New Roman" panose="02020603050405020304" pitchFamily="18" charset="0"/>
            </a:endParaRPr>
          </a:p>
        </p:txBody>
      </p:sp>
      <p:sp>
        <p:nvSpPr>
          <p:cNvPr id="5" name="Прямоугольник 4">
            <a:extLst>
              <a:ext uri="{FF2B5EF4-FFF2-40B4-BE49-F238E27FC236}">
                <a16:creationId xmlns:a16="http://schemas.microsoft.com/office/drawing/2014/main" id="{2656D421-AD7E-B094-DC6D-ACBABB3F0D14}"/>
              </a:ext>
            </a:extLst>
          </p:cNvPr>
          <p:cNvSpPr/>
          <p:nvPr/>
        </p:nvSpPr>
        <p:spPr>
          <a:xfrm>
            <a:off x="351695" y="4114799"/>
            <a:ext cx="2028092" cy="785448"/>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lnSpc>
                <a:spcPct val="100000"/>
              </a:lnSpc>
            </a:pPr>
            <a:r>
              <a:rPr lang="uz-Cyrl-UZ" sz="1600" b="1" dirty="0">
                <a:latin typeface="Times New Roman" panose="02020603050405020304" pitchFamily="18" charset="0"/>
                <a:cs typeface="Times New Roman" panose="02020603050405020304" pitchFamily="18" charset="0"/>
              </a:rPr>
              <a:t>Козим Бобоев</a:t>
            </a:r>
          </a:p>
          <a:p>
            <a:pPr lvl="0" algn="ctr">
              <a:lnSpc>
                <a:spcPct val="100000"/>
              </a:lnSpc>
            </a:pPr>
            <a:r>
              <a:rPr lang="uz-Cyrl-UZ" sz="1600" b="1" dirty="0">
                <a:latin typeface="Times New Roman" panose="02020603050405020304" pitchFamily="18" charset="0"/>
                <a:cs typeface="Times New Roman" panose="02020603050405020304" pitchFamily="18" charset="0"/>
              </a:rPr>
              <a:t>Лойиҳа менежери</a:t>
            </a:r>
            <a:endParaRPr lang="ru-RU" sz="1600" b="1" dirty="0">
              <a:latin typeface="Times New Roman" panose="02020603050405020304" pitchFamily="18" charset="0"/>
              <a:cs typeface="Times New Roman" panose="02020603050405020304" pitchFamily="18" charset="0"/>
            </a:endParaRPr>
          </a:p>
        </p:txBody>
      </p:sp>
      <p:sp>
        <p:nvSpPr>
          <p:cNvPr id="6" name="Прямоугольник 5">
            <a:extLst>
              <a:ext uri="{FF2B5EF4-FFF2-40B4-BE49-F238E27FC236}">
                <a16:creationId xmlns:a16="http://schemas.microsoft.com/office/drawing/2014/main" id="{2E1E47AA-B7F7-81E3-9057-82A1A12324EB}"/>
              </a:ext>
            </a:extLst>
          </p:cNvPr>
          <p:cNvSpPr/>
          <p:nvPr/>
        </p:nvSpPr>
        <p:spPr>
          <a:xfrm>
            <a:off x="351695" y="5216768"/>
            <a:ext cx="2028092" cy="785448"/>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lnSpc>
                <a:spcPct val="100000"/>
              </a:lnSpc>
            </a:pPr>
            <a:r>
              <a:rPr lang="uz-Cyrl-UZ" sz="1600" b="1" dirty="0">
                <a:latin typeface="Times New Roman" panose="02020603050405020304" pitchFamily="18" charset="0"/>
                <a:cs typeface="Times New Roman" panose="02020603050405020304" pitchFamily="18" charset="0"/>
              </a:rPr>
              <a:t>Баҳтиёр Калонов</a:t>
            </a:r>
          </a:p>
          <a:p>
            <a:pPr lvl="0" algn="ctr">
              <a:lnSpc>
                <a:spcPct val="100000"/>
              </a:lnSpc>
            </a:pPr>
            <a:r>
              <a:rPr lang="uz-Cyrl-UZ" sz="1600" b="1" dirty="0">
                <a:latin typeface="Times New Roman" panose="02020603050405020304" pitchFamily="18" charset="0"/>
                <a:cs typeface="Times New Roman" panose="02020603050405020304" pitchFamily="18" charset="0"/>
              </a:rPr>
              <a:t>Лойиҳа менежери</a:t>
            </a:r>
            <a:endParaRPr lang="ru-RU" sz="1600" b="1" dirty="0">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3EE34F2A-F5C5-4C78-A058-C7DCE6A837FF}"/>
              </a:ext>
            </a:extLst>
          </p:cNvPr>
          <p:cNvSpPr txBox="1"/>
          <p:nvPr/>
        </p:nvSpPr>
        <p:spPr>
          <a:xfrm>
            <a:off x="0" y="128954"/>
            <a:ext cx="4056185" cy="830997"/>
          </a:xfrm>
          <a:prstGeom prst="rect">
            <a:avLst/>
          </a:prstGeom>
          <a:noFill/>
        </p:spPr>
        <p:txBody>
          <a:bodyPr wrap="square" rtlCol="0">
            <a:spAutoFit/>
          </a:bodyPr>
          <a:lstStyle/>
          <a:p>
            <a:pPr algn="ctr"/>
            <a:r>
              <a:rPr lang="uz-Cyrl-UZ" sz="2400" b="1" dirty="0">
                <a:latin typeface="Times New Roman" panose="02020603050405020304" pitchFamily="18" charset="0"/>
                <a:cs typeface="Times New Roman" panose="02020603050405020304" pitchFamily="18" charset="0"/>
              </a:rPr>
              <a:t>ЛОЙИҲА ЖАМОАСИ СТРУКТУРАСИ</a:t>
            </a:r>
            <a:endParaRPr lang="ru-RU" sz="2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0018819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6DB24F82-AD2F-4A7E-8426-F55C64DB839D}"/>
              </a:ext>
            </a:extLst>
          </p:cNvPr>
          <p:cNvSpPr/>
          <p:nvPr/>
        </p:nvSpPr>
        <p:spPr>
          <a:xfrm>
            <a:off x="515815" y="703384"/>
            <a:ext cx="11160370" cy="1899139"/>
          </a:xfrm>
          <a:prstGeom prst="roundRect">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uz-Cyrl-UZ" sz="2400" dirty="0">
                <a:latin typeface="Times New Roman" panose="02020603050405020304" pitchFamily="18" charset="0"/>
                <a:cs typeface="Times New Roman" panose="02020603050405020304" pitchFamily="18" charset="0"/>
              </a:rPr>
              <a:t>Динамик ташкилотлар одатда шундай лойиҳа тузилмаларига эга, шунинг учун аъзолар битта ва бир нечта менежерларга ҳисобот бериш имкониятига эга, шунинг учун матритсага асосланган лойиҳа жамоаси деб номланади.</a:t>
            </a:r>
          </a:p>
        </p:txBody>
      </p:sp>
      <p:sp>
        <p:nvSpPr>
          <p:cNvPr id="3" name="Прямоугольник: скругленные углы 2">
            <a:extLst>
              <a:ext uri="{FF2B5EF4-FFF2-40B4-BE49-F238E27FC236}">
                <a16:creationId xmlns:a16="http://schemas.microsoft.com/office/drawing/2014/main" id="{959653E9-E22F-EB81-7F41-04F4B70BA385}"/>
              </a:ext>
            </a:extLst>
          </p:cNvPr>
          <p:cNvSpPr/>
          <p:nvPr/>
        </p:nvSpPr>
        <p:spPr>
          <a:xfrm>
            <a:off x="515815" y="3048000"/>
            <a:ext cx="8417170" cy="3106616"/>
          </a:xfrm>
          <a:prstGeom prst="roundRect">
            <a:avLst/>
          </a:prstGeom>
          <a:noFill/>
          <a:ln>
            <a:noFill/>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400" dirty="0">
                <a:latin typeface="Times New Roman" panose="02020603050405020304" pitchFamily="18" charset="0"/>
                <a:cs typeface="Times New Roman" panose="02020603050405020304" pitchFamily="18" charset="0"/>
              </a:rPr>
              <a:t>Бу ерда Лойиҳа бошқаруви бўйича профессионал тайёргарлик курсидан ўтган лойиҳа менежери лойиҳага эгалик қилиш учун жавобгардир, лойиҳа жамоасини бошқаради ва катта лойиҳа менежерига ҳисобот беради. Катта лойиҳалар учун жамоа тузилмаси лойиҳаларнинг ўзгарувчан табиатига мос келадиган созлаш учун хоналарни ишлаб чиқаради.</a:t>
            </a:r>
          </a:p>
        </p:txBody>
      </p:sp>
    </p:spTree>
    <p:extLst>
      <p:ext uri="{BB962C8B-B14F-4D97-AF65-F5344CB8AC3E}">
        <p14:creationId xmlns:p14="http://schemas.microsoft.com/office/powerpoint/2010/main" val="300116492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скругленные углы 3">
            <a:extLst>
              <a:ext uri="{FF2B5EF4-FFF2-40B4-BE49-F238E27FC236}">
                <a16:creationId xmlns:a16="http://schemas.microsoft.com/office/drawing/2014/main" id="{C816183A-0B5D-CF17-B6D5-9779D456AE12}"/>
              </a:ext>
            </a:extLst>
          </p:cNvPr>
          <p:cNvSpPr/>
          <p:nvPr/>
        </p:nvSpPr>
        <p:spPr>
          <a:xfrm>
            <a:off x="433752" y="691661"/>
            <a:ext cx="11277601" cy="1090246"/>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uz-Cyrl-UZ" sz="2800" b="1" dirty="0">
                <a:latin typeface="Times New Roman" panose="02020603050405020304" pitchFamily="18" charset="0"/>
                <a:cs typeface="Times New Roman" panose="02020603050405020304" pitchFamily="18" charset="0"/>
              </a:rPr>
              <a:t>ЖАМОАНИ ШАКЛЛАНТИРИШДА ҚУЙИДАГИ ФИКРЛАРНИ ЁДДА ТУТИШ КЕРАК:</a:t>
            </a:r>
            <a:endParaRPr lang="ru-RU" sz="2800" b="1" dirty="0"/>
          </a:p>
        </p:txBody>
      </p:sp>
      <p:sp>
        <p:nvSpPr>
          <p:cNvPr id="5" name="Прямоугольник: скругленные углы 4">
            <a:extLst>
              <a:ext uri="{FF2B5EF4-FFF2-40B4-BE49-F238E27FC236}">
                <a16:creationId xmlns:a16="http://schemas.microsoft.com/office/drawing/2014/main" id="{AA0FC03F-1A79-9C21-2ABC-3F2483EF95E6}"/>
              </a:ext>
            </a:extLst>
          </p:cNvPr>
          <p:cNvSpPr/>
          <p:nvPr/>
        </p:nvSpPr>
        <p:spPr>
          <a:xfrm>
            <a:off x="2579077" y="2317765"/>
            <a:ext cx="9132277" cy="1574296"/>
          </a:xfrm>
          <a:prstGeom prst="roundRect">
            <a:avLst>
              <a:gd name="adj" fmla="val 0"/>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uz-Cyrl-UZ" sz="2800" dirty="0">
                <a:latin typeface="Times New Roman" panose="02020603050405020304" pitchFamily="18" charset="0"/>
                <a:cs typeface="Times New Roman" panose="02020603050405020304" pitchFamily="18" charset="0"/>
              </a:rPr>
              <a:t>Шу каби лойиҳа фаолиятида ишлайдиган аъзоларни бир жамоага қўйиш ўз мақсадларига эришиш учун ҳамкорлик, билим ва кўникмаларни узатишга ёрдам беради.</a:t>
            </a:r>
          </a:p>
        </p:txBody>
      </p:sp>
      <p:sp>
        <p:nvSpPr>
          <p:cNvPr id="6" name="Прямоугольник: скругленные углы 5">
            <a:extLst>
              <a:ext uri="{FF2B5EF4-FFF2-40B4-BE49-F238E27FC236}">
                <a16:creationId xmlns:a16="http://schemas.microsoft.com/office/drawing/2014/main" id="{B5D91B87-7113-665D-AB2E-AB838E4FE92C}"/>
              </a:ext>
            </a:extLst>
          </p:cNvPr>
          <p:cNvSpPr/>
          <p:nvPr/>
        </p:nvSpPr>
        <p:spPr>
          <a:xfrm>
            <a:off x="433753" y="4416196"/>
            <a:ext cx="8850923" cy="1887415"/>
          </a:xfrm>
          <a:prstGeom prst="roundRect">
            <a:avLst>
              <a:gd name="adj" fmla="val 0"/>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uz-Cyrl-UZ" sz="2800" dirty="0">
                <a:latin typeface="Times New Roman" panose="02020603050405020304" pitchFamily="18" charset="0"/>
                <a:cs typeface="Times New Roman" panose="02020603050405020304" pitchFamily="18" charset="0"/>
              </a:rPr>
              <a:t>Жамоа тузилиши аъзоларнинг ўзини тутишига таъсир қилганлиги сабабли, максимал ҳамкорлик, ҳамкорлик, мотивация ва билим алмашишни ўз ичига олган фойдали ва фойдали жамоани яратиш муҳимдир.</a:t>
            </a:r>
          </a:p>
        </p:txBody>
      </p:sp>
    </p:spTree>
    <p:extLst>
      <p:ext uri="{BB962C8B-B14F-4D97-AF65-F5344CB8AC3E}">
        <p14:creationId xmlns:p14="http://schemas.microsoft.com/office/powerpoint/2010/main" val="126387678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14">
            <a:extLst>
              <a:ext uri="{FF2B5EF4-FFF2-40B4-BE49-F238E27FC236}">
                <a16:creationId xmlns:a16="http://schemas.microsoft.com/office/drawing/2014/main" id="{DCFD1B09-FC05-87C3-E75A-46A3997E65DC}"/>
              </a:ext>
            </a:extLst>
          </p:cNvPr>
          <p:cNvSpPr txBox="1"/>
          <p:nvPr/>
        </p:nvSpPr>
        <p:spPr>
          <a:xfrm>
            <a:off x="3048000" y="2551837"/>
            <a:ext cx="6096000" cy="954107"/>
          </a:xfrm>
          <a:prstGeom prst="rect">
            <a:avLst/>
          </a:prstGeom>
          <a:noFill/>
        </p:spPr>
        <p:txBody>
          <a:bodyPr wrap="square">
            <a:spAutoFit/>
          </a:bodyPr>
          <a:lstStyle/>
          <a:p>
            <a:endParaRPr lang="ru-RU" sz="2800" dirty="0"/>
          </a:p>
          <a:p>
            <a:endParaRPr lang="ru-RU" sz="2800" dirty="0"/>
          </a:p>
        </p:txBody>
      </p:sp>
      <p:sp>
        <p:nvSpPr>
          <p:cNvPr id="2" name="Прямоугольник: скругленные углы 1">
            <a:extLst>
              <a:ext uri="{FF2B5EF4-FFF2-40B4-BE49-F238E27FC236}">
                <a16:creationId xmlns:a16="http://schemas.microsoft.com/office/drawing/2014/main" id="{E9B2B86C-77FF-C905-5EAC-7528D32EA076}"/>
              </a:ext>
            </a:extLst>
          </p:cNvPr>
          <p:cNvSpPr/>
          <p:nvPr/>
        </p:nvSpPr>
        <p:spPr>
          <a:xfrm>
            <a:off x="1524000" y="363854"/>
            <a:ext cx="9144000" cy="1054638"/>
          </a:xfrm>
          <a:prstGeom prst="roundRect">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ru-RU" sz="2800" b="1" dirty="0">
                <a:latin typeface="Times New Roman" panose="02020603050405020304" pitchFamily="18" charset="0"/>
                <a:cs typeface="Times New Roman" panose="02020603050405020304" pitchFamily="18" charset="0"/>
              </a:rPr>
              <a:t>ЛОЙИҲА БОШҚАРУВИ ГУРУҲИ АЪЗОЛАРИНИНГ РОЛИ ВА МАСЪУЛИЯТИ</a:t>
            </a:r>
          </a:p>
        </p:txBody>
      </p:sp>
      <p:sp>
        <p:nvSpPr>
          <p:cNvPr id="3" name="Прямоугольник 2">
            <a:extLst>
              <a:ext uri="{FF2B5EF4-FFF2-40B4-BE49-F238E27FC236}">
                <a16:creationId xmlns:a16="http://schemas.microsoft.com/office/drawing/2014/main" id="{B2242E0E-76D9-1B43-5D56-57877669583C}"/>
              </a:ext>
            </a:extLst>
          </p:cNvPr>
          <p:cNvSpPr/>
          <p:nvPr/>
        </p:nvSpPr>
        <p:spPr>
          <a:xfrm>
            <a:off x="486508" y="1606062"/>
            <a:ext cx="11218984" cy="2778370"/>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uz-Cyrl-UZ" sz="2800" dirty="0">
                <a:latin typeface="Times New Roman" panose="02020603050405020304" pitchFamily="18" charset="0"/>
                <a:cs typeface="Times New Roman" panose="02020603050405020304" pitchFamily="18" charset="0"/>
              </a:rPr>
              <a:t>Лойиҳани бошқариш гуруҳининг роллари лойиҳанинг табиатига қараб фарқ қилади. Баъзилар асосий жамоанинг бир қисми бўлиши мумкин; бошқалар лойиҳада иштирок этган бошқа гуруҳлардан турли манфаатдор томонлардан бўлиши мумкин. Ролга мос келадиган тўғри одамни аниқлаш муҳим, айниқса қарор қабул қилиш ва куч ва ҳокимиятни ўз ичига олган роллар.</a:t>
            </a:r>
          </a:p>
        </p:txBody>
      </p:sp>
      <p:sp>
        <p:nvSpPr>
          <p:cNvPr id="4" name="Прямоугольник 3">
            <a:extLst>
              <a:ext uri="{FF2B5EF4-FFF2-40B4-BE49-F238E27FC236}">
                <a16:creationId xmlns:a16="http://schemas.microsoft.com/office/drawing/2014/main" id="{14AB0BE8-54BE-BE8B-FA6C-05018153B17B}"/>
              </a:ext>
            </a:extLst>
          </p:cNvPr>
          <p:cNvSpPr/>
          <p:nvPr/>
        </p:nvSpPr>
        <p:spPr>
          <a:xfrm>
            <a:off x="486508" y="4771292"/>
            <a:ext cx="8071338" cy="1606062"/>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uz-Cyrl-UZ" sz="2800" dirty="0">
                <a:latin typeface="Times New Roman" panose="02020603050405020304" pitchFamily="18" charset="0"/>
                <a:cs typeface="Times New Roman" panose="02020603050405020304" pitchFamily="18" charset="0"/>
              </a:rPr>
              <a:t>Бундан ташқари, лойиҳанинг характерига қараб, ишлаб чиқувчилар, тестерлар, бизнес-таҳлилчилар, ҳомийлар ва бошқалар бўлиши мумкин.</a:t>
            </a:r>
          </a:p>
        </p:txBody>
      </p:sp>
    </p:spTree>
    <p:extLst>
      <p:ext uri="{BB962C8B-B14F-4D97-AF65-F5344CB8AC3E}">
        <p14:creationId xmlns:p14="http://schemas.microsoft.com/office/powerpoint/2010/main" val="404202164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a:extLst>
              <a:ext uri="{FF2B5EF4-FFF2-40B4-BE49-F238E27FC236}">
                <a16:creationId xmlns:a16="http://schemas.microsoft.com/office/drawing/2014/main" id="{E292E5F0-FCF5-B50D-C21F-92F4DE7C62AE}"/>
              </a:ext>
            </a:extLst>
          </p:cNvPr>
          <p:cNvSpPr/>
          <p:nvPr/>
        </p:nvSpPr>
        <p:spPr>
          <a:xfrm>
            <a:off x="738554" y="1328074"/>
            <a:ext cx="10738338" cy="855786"/>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ru-RU" sz="2400" b="1" dirty="0">
                <a:solidFill>
                  <a:schemeClr val="accent2">
                    <a:lumMod val="50000"/>
                  </a:schemeClr>
                </a:solidFill>
                <a:latin typeface="Times New Roman" panose="02020603050405020304" pitchFamily="18" charset="0"/>
                <a:cs typeface="Times New Roman" panose="02020603050405020304" pitchFamily="18" charset="0"/>
              </a:rPr>
              <a:t>ҚУЙИДА КЕЛТИРИЛГАН МУҲИМ РОЛЛАРДАН БАЪЗИЛАРИ:</a:t>
            </a:r>
          </a:p>
        </p:txBody>
      </p:sp>
      <p:sp>
        <p:nvSpPr>
          <p:cNvPr id="4" name="Прямоугольник 3">
            <a:extLst>
              <a:ext uri="{FF2B5EF4-FFF2-40B4-BE49-F238E27FC236}">
                <a16:creationId xmlns:a16="http://schemas.microsoft.com/office/drawing/2014/main" id="{06E8EC70-780D-1251-1C10-2D8018C5396D}"/>
              </a:ext>
            </a:extLst>
          </p:cNvPr>
          <p:cNvSpPr/>
          <p:nvPr/>
        </p:nvSpPr>
        <p:spPr>
          <a:xfrm>
            <a:off x="738554" y="2472933"/>
            <a:ext cx="8042032" cy="504729"/>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ru-RU" sz="2400" b="1" dirty="0">
                <a:solidFill>
                  <a:schemeClr val="accent5">
                    <a:lumMod val="50000"/>
                  </a:schemeClr>
                </a:solidFill>
                <a:latin typeface="Times New Roman" panose="02020603050405020304" pitchFamily="18" charset="0"/>
                <a:cs typeface="Times New Roman" panose="02020603050405020304" pitchFamily="18" charset="0"/>
              </a:rPr>
              <a:t>1. </a:t>
            </a:r>
            <a:r>
              <a:rPr lang="uz-Cyrl-UZ" sz="2400" b="1" dirty="0">
                <a:solidFill>
                  <a:schemeClr val="accent5">
                    <a:lumMod val="50000"/>
                  </a:schemeClr>
                </a:solidFill>
                <a:latin typeface="Times New Roman" panose="02020603050405020304" pitchFamily="18" charset="0"/>
                <a:cs typeface="Times New Roman" panose="02020603050405020304" pitchFamily="18" charset="0"/>
              </a:rPr>
              <a:t>Лойиҳа менежери </a:t>
            </a:r>
            <a:r>
              <a:rPr lang="ru-RU" sz="2400" b="1" dirty="0">
                <a:solidFill>
                  <a:schemeClr val="accent5">
                    <a:lumMod val="50000"/>
                  </a:schemeClr>
                </a:solidFill>
                <a:latin typeface="Times New Roman" panose="02020603050405020304" pitchFamily="18" charset="0"/>
                <a:cs typeface="Times New Roman" panose="02020603050405020304" pitchFamily="18" charset="0"/>
              </a:rPr>
              <a:t>-</a:t>
            </a:r>
            <a:r>
              <a:rPr lang="en-US" sz="2400" b="1" dirty="0">
                <a:solidFill>
                  <a:schemeClr val="accent5">
                    <a:lumMod val="50000"/>
                  </a:schemeClr>
                </a:solidFill>
                <a:latin typeface="Times New Roman" panose="02020603050405020304" pitchFamily="18" charset="0"/>
                <a:cs typeface="Times New Roman" panose="02020603050405020304" pitchFamily="18" charset="0"/>
              </a:rPr>
              <a:t> Project Manager</a:t>
            </a:r>
            <a:endParaRPr lang="uz-Cyrl-UZ" sz="2400" b="1" dirty="0">
              <a:solidFill>
                <a:schemeClr val="accent5">
                  <a:lumMod val="50000"/>
                </a:schemeClr>
              </a:solidFill>
              <a:latin typeface="Times New Roman" panose="02020603050405020304" pitchFamily="18" charset="0"/>
              <a:cs typeface="Times New Roman" panose="02020603050405020304" pitchFamily="18" charset="0"/>
            </a:endParaRPr>
          </a:p>
        </p:txBody>
      </p:sp>
      <p:sp>
        <p:nvSpPr>
          <p:cNvPr id="5" name="Прямоугольник 4">
            <a:extLst>
              <a:ext uri="{FF2B5EF4-FFF2-40B4-BE49-F238E27FC236}">
                <a16:creationId xmlns:a16="http://schemas.microsoft.com/office/drawing/2014/main" id="{22A8A755-C149-C852-18EF-3792920CD2D9}"/>
              </a:ext>
            </a:extLst>
          </p:cNvPr>
          <p:cNvSpPr/>
          <p:nvPr/>
        </p:nvSpPr>
        <p:spPr>
          <a:xfrm>
            <a:off x="738554" y="3255012"/>
            <a:ext cx="8042032" cy="502475"/>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uz-Cyrl-UZ" sz="2400" b="1" dirty="0">
                <a:solidFill>
                  <a:schemeClr val="accent5">
                    <a:lumMod val="50000"/>
                  </a:schemeClr>
                </a:solidFill>
                <a:latin typeface="Times New Roman" panose="02020603050405020304" pitchFamily="18" charset="0"/>
                <a:cs typeface="Times New Roman" panose="02020603050405020304" pitchFamily="18" charset="0"/>
              </a:rPr>
              <a:t>2. Лойиҳа ҳомийси - </a:t>
            </a:r>
            <a:r>
              <a:rPr lang="en-US" sz="2400" b="1" dirty="0">
                <a:solidFill>
                  <a:schemeClr val="accent5">
                    <a:lumMod val="50000"/>
                  </a:schemeClr>
                </a:solidFill>
                <a:latin typeface="Times New Roman" panose="02020603050405020304" pitchFamily="18" charset="0"/>
                <a:cs typeface="Times New Roman" panose="02020603050405020304" pitchFamily="18" charset="0"/>
              </a:rPr>
              <a:t>Project Sponsor</a:t>
            </a:r>
            <a:endParaRPr lang="uz-Cyrl-UZ" sz="2400" b="1" dirty="0">
              <a:solidFill>
                <a:schemeClr val="accent5">
                  <a:lumMod val="50000"/>
                </a:schemeClr>
              </a:solidFill>
              <a:latin typeface="Times New Roman" panose="02020603050405020304" pitchFamily="18" charset="0"/>
              <a:cs typeface="Times New Roman" panose="02020603050405020304" pitchFamily="18" charset="0"/>
            </a:endParaRPr>
          </a:p>
        </p:txBody>
      </p:sp>
      <p:sp>
        <p:nvSpPr>
          <p:cNvPr id="6" name="Прямоугольник 5">
            <a:extLst>
              <a:ext uri="{FF2B5EF4-FFF2-40B4-BE49-F238E27FC236}">
                <a16:creationId xmlns:a16="http://schemas.microsoft.com/office/drawing/2014/main" id="{1EBF85E7-4D17-ECCD-E26E-E812359F0B21}"/>
              </a:ext>
            </a:extLst>
          </p:cNvPr>
          <p:cNvSpPr/>
          <p:nvPr/>
        </p:nvSpPr>
        <p:spPr>
          <a:xfrm>
            <a:off x="738554" y="4037573"/>
            <a:ext cx="8042032" cy="502476"/>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uz-Cyrl-UZ" sz="2400" b="1" dirty="0">
                <a:solidFill>
                  <a:schemeClr val="accent5">
                    <a:lumMod val="50000"/>
                  </a:schemeClr>
                </a:solidFill>
                <a:latin typeface="Times New Roman" panose="02020603050405020304" pitchFamily="18" charset="0"/>
                <a:cs typeface="Times New Roman" panose="02020603050405020304" pitchFamily="18" charset="0"/>
              </a:rPr>
              <a:t>3. Бошқарув қўмитаси - </a:t>
            </a:r>
            <a:r>
              <a:rPr lang="en-US" sz="2400" b="1" dirty="0">
                <a:solidFill>
                  <a:schemeClr val="accent5">
                    <a:lumMod val="50000"/>
                  </a:schemeClr>
                </a:solidFill>
                <a:latin typeface="Times New Roman" panose="02020603050405020304" pitchFamily="18" charset="0"/>
                <a:cs typeface="Times New Roman" panose="02020603050405020304" pitchFamily="18" charset="0"/>
              </a:rPr>
              <a:t>Steering Committee</a:t>
            </a:r>
            <a:endParaRPr lang="uz-Cyrl-UZ" sz="2400" b="1" dirty="0">
              <a:solidFill>
                <a:schemeClr val="accent5">
                  <a:lumMod val="50000"/>
                </a:schemeClr>
              </a:solidFill>
              <a:latin typeface="Times New Roman" panose="02020603050405020304" pitchFamily="18" charset="0"/>
              <a:cs typeface="Times New Roman" panose="02020603050405020304" pitchFamily="18" charset="0"/>
            </a:endParaRPr>
          </a:p>
        </p:txBody>
      </p:sp>
      <p:sp>
        <p:nvSpPr>
          <p:cNvPr id="7" name="Прямоугольник 6">
            <a:extLst>
              <a:ext uri="{FF2B5EF4-FFF2-40B4-BE49-F238E27FC236}">
                <a16:creationId xmlns:a16="http://schemas.microsoft.com/office/drawing/2014/main" id="{48A161B0-3CA2-875A-2D8C-BD580E1CAAA3}"/>
              </a:ext>
            </a:extLst>
          </p:cNvPr>
          <p:cNvSpPr/>
          <p:nvPr/>
        </p:nvSpPr>
        <p:spPr>
          <a:xfrm>
            <a:off x="738554" y="4822928"/>
            <a:ext cx="8042032" cy="502476"/>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uz-Cyrl-UZ" sz="2400" b="1" dirty="0">
                <a:solidFill>
                  <a:schemeClr val="accent5">
                    <a:lumMod val="50000"/>
                  </a:schemeClr>
                </a:solidFill>
                <a:latin typeface="Times New Roman" panose="02020603050405020304" pitchFamily="18" charset="0"/>
                <a:cs typeface="Times New Roman" panose="02020603050405020304" pitchFamily="18" charset="0"/>
              </a:rPr>
              <a:t>4. Лойиҳа жамоаси аъзолари - </a:t>
            </a:r>
            <a:r>
              <a:rPr lang="en-US" sz="2400" b="1" dirty="0">
                <a:solidFill>
                  <a:schemeClr val="accent5">
                    <a:lumMod val="50000"/>
                  </a:schemeClr>
                </a:solidFill>
                <a:latin typeface="Times New Roman" panose="02020603050405020304" pitchFamily="18" charset="0"/>
                <a:cs typeface="Times New Roman" panose="02020603050405020304" pitchFamily="18" charset="0"/>
              </a:rPr>
              <a:t>Project Team Members</a:t>
            </a:r>
            <a:endParaRPr lang="uz-Cyrl-UZ" sz="2400" b="1" dirty="0">
              <a:solidFill>
                <a:schemeClr val="accent5">
                  <a:lumMod val="50000"/>
                </a:schemeClr>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369656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скругленные углы 3">
            <a:extLst>
              <a:ext uri="{FF2B5EF4-FFF2-40B4-BE49-F238E27FC236}">
                <a16:creationId xmlns:a16="http://schemas.microsoft.com/office/drawing/2014/main" id="{87960DC3-DEE5-9CFD-54A1-78B9A2F48D86}"/>
              </a:ext>
            </a:extLst>
          </p:cNvPr>
          <p:cNvSpPr/>
          <p:nvPr/>
        </p:nvSpPr>
        <p:spPr>
          <a:xfrm>
            <a:off x="328246" y="246185"/>
            <a:ext cx="11383108" cy="961292"/>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uz-Cyrl-UZ" sz="2000" b="1" dirty="0">
                <a:solidFill>
                  <a:schemeClr val="accent2">
                    <a:lumMod val="75000"/>
                  </a:schemeClr>
                </a:solidFill>
                <a:latin typeface="Times New Roman" panose="02020603050405020304" pitchFamily="18" charset="0"/>
                <a:cs typeface="Times New Roman" panose="02020603050405020304" pitchFamily="18" charset="0"/>
              </a:rPr>
              <a:t>1. Лойиҳа менежери</a:t>
            </a:r>
          </a:p>
          <a:p>
            <a:pPr algn="ctr"/>
            <a:r>
              <a:rPr lang="uz-Cyrl-UZ" sz="2000" dirty="0">
                <a:solidFill>
                  <a:schemeClr val="accent2">
                    <a:lumMod val="75000"/>
                  </a:schemeClr>
                </a:solidFill>
                <a:latin typeface="Times New Roman" panose="02020603050405020304" pitchFamily="18" charset="0"/>
                <a:cs typeface="Times New Roman" panose="02020603050405020304" pitchFamily="18" charset="0"/>
              </a:rPr>
              <a:t>Лойиҳани бошқариш ва амалга ошириш ва лойиҳа менежерининг турли хил фаолиятларини назорат қилиш учун масъул бўлган масъулиятга қуйидагилар киради:</a:t>
            </a:r>
          </a:p>
        </p:txBody>
      </p:sp>
      <p:sp>
        <p:nvSpPr>
          <p:cNvPr id="5" name="Прямоугольник 4">
            <a:extLst>
              <a:ext uri="{FF2B5EF4-FFF2-40B4-BE49-F238E27FC236}">
                <a16:creationId xmlns:a16="http://schemas.microsoft.com/office/drawing/2014/main" id="{41716246-68C9-9893-8274-8E345189A7C4}"/>
              </a:ext>
            </a:extLst>
          </p:cNvPr>
          <p:cNvSpPr/>
          <p:nvPr/>
        </p:nvSpPr>
        <p:spPr>
          <a:xfrm>
            <a:off x="902678" y="1312985"/>
            <a:ext cx="4982308" cy="410307"/>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uz-Cyrl-UZ" sz="2000">
                <a:latin typeface="Times New Roman" panose="02020603050405020304" pitchFamily="18" charset="0"/>
                <a:cs typeface="Times New Roman" panose="02020603050405020304" pitchFamily="18" charset="0"/>
              </a:rPr>
              <a:t>Лойиҳа режасини ишлаб чиқиш</a:t>
            </a:r>
          </a:p>
        </p:txBody>
      </p:sp>
      <p:sp>
        <p:nvSpPr>
          <p:cNvPr id="6" name="Прямоугольник 5">
            <a:extLst>
              <a:ext uri="{FF2B5EF4-FFF2-40B4-BE49-F238E27FC236}">
                <a16:creationId xmlns:a16="http://schemas.microsoft.com/office/drawing/2014/main" id="{73FB95E5-3054-50B4-D9C0-2F67534C7E1C}"/>
              </a:ext>
            </a:extLst>
          </p:cNvPr>
          <p:cNvSpPr/>
          <p:nvPr/>
        </p:nvSpPr>
        <p:spPr>
          <a:xfrm>
            <a:off x="6248396" y="1312984"/>
            <a:ext cx="4982309" cy="410307"/>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uz-Cyrl-UZ" sz="2000" dirty="0">
                <a:latin typeface="Times New Roman" panose="02020603050405020304" pitchFamily="18" charset="0"/>
                <a:cs typeface="Times New Roman" panose="02020603050405020304" pitchFamily="18" charset="0"/>
              </a:rPr>
              <a:t>Етказиб беришни бошқариш</a:t>
            </a:r>
          </a:p>
        </p:txBody>
      </p:sp>
      <p:sp>
        <p:nvSpPr>
          <p:cNvPr id="7" name="Прямоугольник 6">
            <a:extLst>
              <a:ext uri="{FF2B5EF4-FFF2-40B4-BE49-F238E27FC236}">
                <a16:creationId xmlns:a16="http://schemas.microsoft.com/office/drawing/2014/main" id="{1CCB8328-96A2-4213-9D2B-F041ADB5FBD4}"/>
              </a:ext>
            </a:extLst>
          </p:cNvPr>
          <p:cNvSpPr/>
          <p:nvPr/>
        </p:nvSpPr>
        <p:spPr>
          <a:xfrm>
            <a:off x="902675" y="1821294"/>
            <a:ext cx="4982309" cy="410307"/>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uz-Cyrl-UZ" sz="2000" dirty="0">
                <a:latin typeface="Times New Roman" panose="02020603050405020304" pitchFamily="18" charset="0"/>
                <a:cs typeface="Times New Roman" panose="02020603050405020304" pitchFamily="18" charset="0"/>
              </a:rPr>
              <a:t>Жамоани бошқариш ва бошқариш</a:t>
            </a:r>
          </a:p>
        </p:txBody>
      </p:sp>
      <p:sp>
        <p:nvSpPr>
          <p:cNvPr id="8" name="Прямоугольник 7">
            <a:extLst>
              <a:ext uri="{FF2B5EF4-FFF2-40B4-BE49-F238E27FC236}">
                <a16:creationId xmlns:a16="http://schemas.microsoft.com/office/drawing/2014/main" id="{A8A017DC-14F1-BBB6-6A40-E5811B184F50}"/>
              </a:ext>
            </a:extLst>
          </p:cNvPr>
          <p:cNvSpPr/>
          <p:nvPr/>
        </p:nvSpPr>
        <p:spPr>
          <a:xfrm>
            <a:off x="902674" y="2322198"/>
            <a:ext cx="10328031" cy="410307"/>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uz-Cyrl-UZ" sz="2000" dirty="0">
                <a:latin typeface="Times New Roman" panose="02020603050405020304" pitchFamily="18" charset="0"/>
                <a:cs typeface="Times New Roman" panose="02020603050405020304" pitchFamily="18" charset="0"/>
              </a:rPr>
              <a:t>Лойиҳада қўлланиладиган методологияларни аниқлаш</a:t>
            </a:r>
          </a:p>
        </p:txBody>
      </p:sp>
      <p:sp>
        <p:nvSpPr>
          <p:cNvPr id="9" name="Прямоугольник 8">
            <a:extLst>
              <a:ext uri="{FF2B5EF4-FFF2-40B4-BE49-F238E27FC236}">
                <a16:creationId xmlns:a16="http://schemas.microsoft.com/office/drawing/2014/main" id="{83357A70-FDDD-6E55-FF16-BA0C23B83ED8}"/>
              </a:ext>
            </a:extLst>
          </p:cNvPr>
          <p:cNvSpPr/>
          <p:nvPr/>
        </p:nvSpPr>
        <p:spPr>
          <a:xfrm>
            <a:off x="902675" y="2828039"/>
            <a:ext cx="4982310" cy="410307"/>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uz-Cyrl-UZ" sz="2000" dirty="0">
                <a:latin typeface="Times New Roman" panose="02020603050405020304" pitchFamily="18" charset="0"/>
                <a:cs typeface="Times New Roman" panose="02020603050405020304" pitchFamily="18" charset="0"/>
              </a:rPr>
              <a:t>Лойиҳа жадвалини тузиш</a:t>
            </a:r>
          </a:p>
        </p:txBody>
      </p:sp>
      <p:sp>
        <p:nvSpPr>
          <p:cNvPr id="10" name="Прямоугольник 9">
            <a:extLst>
              <a:ext uri="{FF2B5EF4-FFF2-40B4-BE49-F238E27FC236}">
                <a16:creationId xmlns:a16="http://schemas.microsoft.com/office/drawing/2014/main" id="{4BAEB72B-DCEB-2FF1-3273-D70065579DC2}"/>
              </a:ext>
            </a:extLst>
          </p:cNvPr>
          <p:cNvSpPr/>
          <p:nvPr/>
        </p:nvSpPr>
        <p:spPr>
          <a:xfrm>
            <a:off x="902673" y="3328943"/>
            <a:ext cx="10328031" cy="410307"/>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uz-Cyrl-UZ" sz="2000" dirty="0">
                <a:latin typeface="Times New Roman" panose="02020603050405020304" pitchFamily="18" charset="0"/>
                <a:cs typeface="Times New Roman" panose="02020603050405020304" pitchFamily="18" charset="0"/>
              </a:rPr>
              <a:t>Гуруҳ аъзоларига топшириқлар бериш</a:t>
            </a:r>
          </a:p>
        </p:txBody>
      </p:sp>
      <p:sp>
        <p:nvSpPr>
          <p:cNvPr id="11" name="Прямоугольник 10">
            <a:extLst>
              <a:ext uri="{FF2B5EF4-FFF2-40B4-BE49-F238E27FC236}">
                <a16:creationId xmlns:a16="http://schemas.microsoft.com/office/drawing/2014/main" id="{DF2633F5-B8B4-4D24-B270-1D55255C15A8}"/>
              </a:ext>
            </a:extLst>
          </p:cNvPr>
          <p:cNvSpPr/>
          <p:nvPr/>
        </p:nvSpPr>
        <p:spPr>
          <a:xfrm>
            <a:off x="902674" y="3829847"/>
            <a:ext cx="10328031" cy="410307"/>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uz-Cyrl-UZ" sz="2000" dirty="0">
                <a:latin typeface="Times New Roman" panose="02020603050405020304" pitchFamily="18" charset="0"/>
                <a:cs typeface="Times New Roman" panose="02020603050405020304" pitchFamily="18" charset="0"/>
              </a:rPr>
              <a:t>Ресурсларни бошқариш</a:t>
            </a:r>
          </a:p>
        </p:txBody>
      </p:sp>
      <p:sp>
        <p:nvSpPr>
          <p:cNvPr id="12" name="Прямоугольник 11">
            <a:extLst>
              <a:ext uri="{FF2B5EF4-FFF2-40B4-BE49-F238E27FC236}">
                <a16:creationId xmlns:a16="http://schemas.microsoft.com/office/drawing/2014/main" id="{4F7E734E-94AF-7760-A152-DC48F273C010}"/>
              </a:ext>
            </a:extLst>
          </p:cNvPr>
          <p:cNvSpPr/>
          <p:nvPr/>
        </p:nvSpPr>
        <p:spPr>
          <a:xfrm>
            <a:off x="902675" y="4335688"/>
            <a:ext cx="8042034" cy="410307"/>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uz-Cyrl-UZ" sz="2000" dirty="0">
                <a:latin typeface="Times New Roman" panose="02020603050405020304" pitchFamily="18" charset="0"/>
                <a:cs typeface="Times New Roman" panose="02020603050405020304" pitchFamily="18" charset="0"/>
              </a:rPr>
              <a:t>Ўзгаришларни, хавфларни ва кучайишларни бошқариш</a:t>
            </a:r>
          </a:p>
        </p:txBody>
      </p:sp>
      <p:sp>
        <p:nvSpPr>
          <p:cNvPr id="13" name="Прямоугольник 12">
            <a:extLst>
              <a:ext uri="{FF2B5EF4-FFF2-40B4-BE49-F238E27FC236}">
                <a16:creationId xmlns:a16="http://schemas.microsoft.com/office/drawing/2014/main" id="{1F81FF6C-CE22-E7B1-8CD3-E952B778BA70}"/>
              </a:ext>
            </a:extLst>
          </p:cNvPr>
          <p:cNvSpPr/>
          <p:nvPr/>
        </p:nvSpPr>
        <p:spPr>
          <a:xfrm>
            <a:off x="902673" y="4836592"/>
            <a:ext cx="8042035" cy="410307"/>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uz-Cyrl-UZ" sz="2000" dirty="0">
                <a:latin typeface="Times New Roman" panose="02020603050405020304" pitchFamily="18" charset="0"/>
                <a:cs typeface="Times New Roman" panose="02020603050405020304" pitchFamily="18" charset="0"/>
              </a:rPr>
              <a:t>Жараённи кузатиш</a:t>
            </a:r>
          </a:p>
        </p:txBody>
      </p:sp>
      <p:sp>
        <p:nvSpPr>
          <p:cNvPr id="14" name="Прямоугольник 13">
            <a:extLst>
              <a:ext uri="{FF2B5EF4-FFF2-40B4-BE49-F238E27FC236}">
                <a16:creationId xmlns:a16="http://schemas.microsoft.com/office/drawing/2014/main" id="{C352DF7E-F0E7-49C2-E6F5-6E223AA3B9DC}"/>
              </a:ext>
            </a:extLst>
          </p:cNvPr>
          <p:cNvSpPr/>
          <p:nvPr/>
        </p:nvSpPr>
        <p:spPr>
          <a:xfrm>
            <a:off x="6248395" y="1821294"/>
            <a:ext cx="4982309" cy="410307"/>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uz-Cyrl-UZ" sz="2000" dirty="0">
                <a:latin typeface="Times New Roman" panose="02020603050405020304" pitchFamily="18" charset="0"/>
                <a:cs typeface="Times New Roman" panose="02020603050405020304" pitchFamily="18" charset="0"/>
              </a:rPr>
              <a:t>Сифат параметрларини кузатиш</a:t>
            </a:r>
          </a:p>
        </p:txBody>
      </p:sp>
      <p:sp>
        <p:nvSpPr>
          <p:cNvPr id="15" name="Прямоугольник 14">
            <a:extLst>
              <a:ext uri="{FF2B5EF4-FFF2-40B4-BE49-F238E27FC236}">
                <a16:creationId xmlns:a16="http://schemas.microsoft.com/office/drawing/2014/main" id="{1460D79A-1873-387A-6646-2AF2C6822101}"/>
              </a:ext>
            </a:extLst>
          </p:cNvPr>
          <p:cNvSpPr/>
          <p:nvPr/>
        </p:nvSpPr>
        <p:spPr>
          <a:xfrm>
            <a:off x="6248395" y="2828039"/>
            <a:ext cx="4982310" cy="410307"/>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uz-Cyrl-UZ" sz="2000" dirty="0">
                <a:latin typeface="Times New Roman" panose="02020603050405020304" pitchFamily="18" charset="0"/>
                <a:cs typeface="Times New Roman" panose="02020603050405020304" pitchFamily="18" charset="0"/>
              </a:rPr>
              <a:t>Ривожланиш бўйича бошқарувни янгилаш</a:t>
            </a:r>
          </a:p>
        </p:txBody>
      </p:sp>
      <p:sp>
        <p:nvSpPr>
          <p:cNvPr id="16" name="Прямоугольник 15">
            <a:extLst>
              <a:ext uri="{FF2B5EF4-FFF2-40B4-BE49-F238E27FC236}">
                <a16:creationId xmlns:a16="http://schemas.microsoft.com/office/drawing/2014/main" id="{44F37BCA-8627-0146-1D27-A856C170080D}"/>
              </a:ext>
            </a:extLst>
          </p:cNvPr>
          <p:cNvSpPr/>
          <p:nvPr/>
        </p:nvSpPr>
        <p:spPr>
          <a:xfrm>
            <a:off x="902674" y="5337803"/>
            <a:ext cx="8042035" cy="410307"/>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uz-Cyrl-UZ" sz="2000" dirty="0">
                <a:latin typeface="Times New Roman" panose="02020603050405020304" pitchFamily="18" charset="0"/>
                <a:cs typeface="Times New Roman" panose="02020603050405020304" pitchFamily="18" charset="0"/>
              </a:rPr>
              <a:t>Жадвалларнинг сақланишини таъминлаш</a:t>
            </a:r>
          </a:p>
        </p:txBody>
      </p:sp>
      <p:sp>
        <p:nvSpPr>
          <p:cNvPr id="17" name="Прямоугольник 16">
            <a:extLst>
              <a:ext uri="{FF2B5EF4-FFF2-40B4-BE49-F238E27FC236}">
                <a16:creationId xmlns:a16="http://schemas.microsoft.com/office/drawing/2014/main" id="{CED0297B-BE93-314D-4F27-33F2CA400B5E}"/>
              </a:ext>
            </a:extLst>
          </p:cNvPr>
          <p:cNvSpPr/>
          <p:nvPr/>
        </p:nvSpPr>
        <p:spPr>
          <a:xfrm>
            <a:off x="902673" y="5838707"/>
            <a:ext cx="8042035" cy="410307"/>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uz-Cyrl-UZ" sz="2000" dirty="0">
                <a:latin typeface="Times New Roman" panose="02020603050405020304" pitchFamily="18" charset="0"/>
                <a:cs typeface="Times New Roman" panose="02020603050405020304" pitchFamily="18" charset="0"/>
              </a:rPr>
              <a:t>Лойиҳани якуний янгиланишлар билан ёпиш</a:t>
            </a:r>
          </a:p>
        </p:txBody>
      </p:sp>
    </p:spTree>
    <p:extLst>
      <p:ext uri="{BB962C8B-B14F-4D97-AF65-F5344CB8AC3E}">
        <p14:creationId xmlns:p14="http://schemas.microsoft.com/office/powerpoint/2010/main" val="5287134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14">
            <a:extLst>
              <a:ext uri="{FF2B5EF4-FFF2-40B4-BE49-F238E27FC236}">
                <a16:creationId xmlns:a16="http://schemas.microsoft.com/office/drawing/2014/main" id="{DCFD1B09-FC05-87C3-E75A-46A3997E65DC}"/>
              </a:ext>
            </a:extLst>
          </p:cNvPr>
          <p:cNvSpPr txBox="1"/>
          <p:nvPr/>
        </p:nvSpPr>
        <p:spPr>
          <a:xfrm>
            <a:off x="3048000" y="2551837"/>
            <a:ext cx="6096000" cy="954107"/>
          </a:xfrm>
          <a:prstGeom prst="rect">
            <a:avLst/>
          </a:prstGeom>
          <a:noFill/>
        </p:spPr>
        <p:txBody>
          <a:bodyPr wrap="square">
            <a:spAutoFit/>
          </a:bodyPr>
          <a:lstStyle/>
          <a:p>
            <a:endParaRPr lang="ru-RU" sz="2800" dirty="0"/>
          </a:p>
          <a:p>
            <a:endParaRPr lang="ru-RU" sz="2800" dirty="0"/>
          </a:p>
        </p:txBody>
      </p:sp>
      <p:sp>
        <p:nvSpPr>
          <p:cNvPr id="2" name="Прямоугольник: скругленные углы 1">
            <a:extLst>
              <a:ext uri="{FF2B5EF4-FFF2-40B4-BE49-F238E27FC236}">
                <a16:creationId xmlns:a16="http://schemas.microsoft.com/office/drawing/2014/main" id="{E9B2B86C-77FF-C905-5EAC-7528D32EA076}"/>
              </a:ext>
            </a:extLst>
          </p:cNvPr>
          <p:cNvSpPr/>
          <p:nvPr/>
        </p:nvSpPr>
        <p:spPr>
          <a:xfrm>
            <a:off x="1524000" y="363854"/>
            <a:ext cx="9144000" cy="1054638"/>
          </a:xfrm>
          <a:prstGeom prst="roundRect">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ru-RU" sz="2800" b="1" dirty="0">
                <a:latin typeface="Times New Roman" panose="02020603050405020304" pitchFamily="18" charset="0"/>
                <a:cs typeface="Times New Roman" panose="02020603050405020304" pitchFamily="18" charset="0"/>
              </a:rPr>
              <a:t>2. ЛОЙИҲА ҲОМИЙСИ</a:t>
            </a:r>
          </a:p>
        </p:txBody>
      </p:sp>
      <p:sp>
        <p:nvSpPr>
          <p:cNvPr id="3" name="Прямоугольник 2">
            <a:extLst>
              <a:ext uri="{FF2B5EF4-FFF2-40B4-BE49-F238E27FC236}">
                <a16:creationId xmlns:a16="http://schemas.microsoft.com/office/drawing/2014/main" id="{B2242E0E-76D9-1B43-5D56-57877669583C}"/>
              </a:ext>
            </a:extLst>
          </p:cNvPr>
          <p:cNvSpPr/>
          <p:nvPr/>
        </p:nvSpPr>
        <p:spPr>
          <a:xfrm>
            <a:off x="486508" y="1606062"/>
            <a:ext cx="11218984" cy="2778370"/>
          </a:xfrm>
          <a:prstGeom prst="rect">
            <a:avLst/>
          </a:prstGeom>
          <a:noFill/>
          <a:ln>
            <a:noFill/>
          </a:ln>
        </p:spPr>
        <p:style>
          <a:lnRef idx="0">
            <a:scrgbClr r="0" g="0" b="0"/>
          </a:lnRef>
          <a:fillRef idx="0">
            <a:scrgbClr r="0" g="0" b="0"/>
          </a:fillRef>
          <a:effectRef idx="0">
            <a:scrgbClr r="0" g="0" b="0"/>
          </a:effectRef>
          <a:fontRef idx="minor">
            <a:schemeClr val="accent6"/>
          </a:fontRef>
        </p:style>
        <p:txBody>
          <a:bodyPr rtlCol="0" anchor="ctr"/>
          <a:lstStyle/>
          <a:p>
            <a:pPr algn="ctr"/>
            <a:r>
              <a:rPr lang="uz-Cyrl-UZ" sz="2800" dirty="0">
                <a:latin typeface="Times New Roman" panose="02020603050405020304" pitchFamily="18" charset="0"/>
                <a:cs typeface="Times New Roman" panose="02020603050405020304" pitchFamily="18" charset="0"/>
              </a:rPr>
              <a:t>Лойиҳани молиялаштириш учун масъулдир ва одатда юқори бошқарувдан келадиган лойиҳа қарорлари ва натижаларида ваколатга эга. Лойиҳа ҳомийси, шунингдек, можароларни ҳал қилишда ва лойиҳанинг ҳаётий циклида юзага келадиган тўсиқларни юмшатишда ёрдам бериши мумкин.</a:t>
            </a:r>
          </a:p>
        </p:txBody>
      </p:sp>
    </p:spTree>
    <p:extLst>
      <p:ext uri="{BB962C8B-B14F-4D97-AF65-F5344CB8AC3E}">
        <p14:creationId xmlns:p14="http://schemas.microsoft.com/office/powerpoint/2010/main" val="30422741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14">
            <a:extLst>
              <a:ext uri="{FF2B5EF4-FFF2-40B4-BE49-F238E27FC236}">
                <a16:creationId xmlns:a16="http://schemas.microsoft.com/office/drawing/2014/main" id="{DCFD1B09-FC05-87C3-E75A-46A3997E65DC}"/>
              </a:ext>
            </a:extLst>
          </p:cNvPr>
          <p:cNvSpPr txBox="1"/>
          <p:nvPr/>
        </p:nvSpPr>
        <p:spPr>
          <a:xfrm>
            <a:off x="3048000" y="2551837"/>
            <a:ext cx="6096000" cy="954107"/>
          </a:xfrm>
          <a:prstGeom prst="rect">
            <a:avLst/>
          </a:prstGeom>
          <a:noFill/>
        </p:spPr>
        <p:txBody>
          <a:bodyPr wrap="square">
            <a:spAutoFit/>
          </a:bodyPr>
          <a:lstStyle/>
          <a:p>
            <a:endParaRPr lang="ru-RU" sz="2800" dirty="0"/>
          </a:p>
          <a:p>
            <a:endParaRPr lang="ru-RU" sz="2800" dirty="0"/>
          </a:p>
        </p:txBody>
      </p:sp>
      <p:sp>
        <p:nvSpPr>
          <p:cNvPr id="2" name="Прямоугольник: скругленные углы 1">
            <a:extLst>
              <a:ext uri="{FF2B5EF4-FFF2-40B4-BE49-F238E27FC236}">
                <a16:creationId xmlns:a16="http://schemas.microsoft.com/office/drawing/2014/main" id="{E9B2B86C-77FF-C905-5EAC-7528D32EA076}"/>
              </a:ext>
            </a:extLst>
          </p:cNvPr>
          <p:cNvSpPr/>
          <p:nvPr/>
        </p:nvSpPr>
        <p:spPr>
          <a:xfrm>
            <a:off x="1524000" y="363854"/>
            <a:ext cx="9144000" cy="1054638"/>
          </a:xfrm>
          <a:prstGeom prst="roundRect">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ru-RU" sz="2800" b="1" dirty="0">
                <a:latin typeface="Times New Roman" panose="02020603050405020304" pitchFamily="18" charset="0"/>
                <a:cs typeface="Times New Roman" panose="02020603050405020304" pitchFamily="18" charset="0"/>
              </a:rPr>
              <a:t>3. БОШҚАРУВ ҚЎМИТАСИ</a:t>
            </a:r>
          </a:p>
        </p:txBody>
      </p:sp>
      <p:sp>
        <p:nvSpPr>
          <p:cNvPr id="3" name="Прямоугольник 2">
            <a:extLst>
              <a:ext uri="{FF2B5EF4-FFF2-40B4-BE49-F238E27FC236}">
                <a16:creationId xmlns:a16="http://schemas.microsoft.com/office/drawing/2014/main" id="{B2242E0E-76D9-1B43-5D56-57877669583C}"/>
              </a:ext>
            </a:extLst>
          </p:cNvPr>
          <p:cNvSpPr/>
          <p:nvPr/>
        </p:nvSpPr>
        <p:spPr>
          <a:xfrm>
            <a:off x="486508" y="1606062"/>
            <a:ext cx="11218984" cy="2778370"/>
          </a:xfrm>
          <a:prstGeom prst="rect">
            <a:avLst/>
          </a:prstGeom>
          <a:noFill/>
          <a:ln>
            <a:noFill/>
          </a:ln>
        </p:spPr>
        <p:style>
          <a:lnRef idx="0">
            <a:scrgbClr r="0" g="0" b="0"/>
          </a:lnRef>
          <a:fillRef idx="0">
            <a:scrgbClr r="0" g="0" b="0"/>
          </a:fillRef>
          <a:effectRef idx="0">
            <a:scrgbClr r="0" g="0" b="0"/>
          </a:effectRef>
          <a:fontRef idx="minor">
            <a:schemeClr val="accent6"/>
          </a:fontRef>
        </p:style>
        <p:txBody>
          <a:bodyPr rtlCol="0" anchor="ctr"/>
          <a:lstStyle/>
          <a:p>
            <a:pPr algn="ctr"/>
            <a:r>
              <a:rPr lang="uz-Cyrl-UZ" sz="2800" dirty="0">
                <a:latin typeface="Times New Roman" panose="02020603050405020304" pitchFamily="18" charset="0"/>
                <a:cs typeface="Times New Roman" panose="02020603050405020304" pitchFamily="18" charset="0"/>
              </a:rPr>
              <a:t>Лойиҳани мунтазам назорат қилиш учун масъул бўлган гуруҳ. Гуруҳда лойиҳанинг барча асосий функцияларидан вакиллар бўлиши ва улар вакили бўлган функциялар номидан қарор қабул қилиш ваколатига эга бўлиши керак. Бошқарув қўмитаси аъзолари бўлим бошлиқлари, ВП ёки директорлар ва ташқи вакиллар бўлиши мумкин. Одатда лойиҳа менежери ушбу қўмитага ҳисобот беради.</a:t>
            </a:r>
          </a:p>
        </p:txBody>
      </p:sp>
    </p:spTree>
    <p:extLst>
      <p:ext uri="{BB962C8B-B14F-4D97-AF65-F5344CB8AC3E}">
        <p14:creationId xmlns:p14="http://schemas.microsoft.com/office/powerpoint/2010/main" val="71146768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a:extLst>
              <a:ext uri="{FF2B5EF4-FFF2-40B4-BE49-F238E27FC236}">
                <a16:creationId xmlns:a16="http://schemas.microsoft.com/office/drawing/2014/main" id="{E292E5F0-FCF5-B50D-C21F-92F4DE7C62AE}"/>
              </a:ext>
            </a:extLst>
          </p:cNvPr>
          <p:cNvSpPr/>
          <p:nvPr/>
        </p:nvSpPr>
        <p:spPr>
          <a:xfrm>
            <a:off x="1160584" y="351692"/>
            <a:ext cx="9870831" cy="1347033"/>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uz-Cyrl-UZ" sz="2800" b="1" dirty="0">
                <a:solidFill>
                  <a:schemeClr val="bg2">
                    <a:lumMod val="10000"/>
                  </a:schemeClr>
                </a:solidFill>
                <a:latin typeface="Times New Roman" panose="02020603050405020304" pitchFamily="18" charset="0"/>
                <a:cs typeface="Times New Roman" panose="02020603050405020304" pitchFamily="18" charset="0"/>
              </a:rPr>
              <a:t>4. Лойиҳа жамоаси аъзолари</a:t>
            </a:r>
          </a:p>
          <a:p>
            <a:pPr algn="ctr"/>
            <a:r>
              <a:rPr lang="uz-Cyrl-UZ" sz="2800" dirty="0">
                <a:solidFill>
                  <a:schemeClr val="bg2">
                    <a:lumMod val="10000"/>
                  </a:schemeClr>
                </a:solidFill>
                <a:latin typeface="Times New Roman" panose="02020603050405020304" pitchFamily="18" charset="0"/>
                <a:cs typeface="Times New Roman" panose="02020603050405020304" pitchFamily="18" charset="0"/>
              </a:rPr>
              <a:t>Лойиҳанинг хусусиятига қараб, масъулият турлича бўлади. Одатда рол ўз ичига олади.</a:t>
            </a:r>
          </a:p>
        </p:txBody>
      </p:sp>
      <p:sp>
        <p:nvSpPr>
          <p:cNvPr id="4" name="Прямоугольник 3">
            <a:extLst>
              <a:ext uri="{FF2B5EF4-FFF2-40B4-BE49-F238E27FC236}">
                <a16:creationId xmlns:a16="http://schemas.microsoft.com/office/drawing/2014/main" id="{06E8EC70-780D-1251-1C10-2D8018C5396D}"/>
              </a:ext>
            </a:extLst>
          </p:cNvPr>
          <p:cNvSpPr/>
          <p:nvPr/>
        </p:nvSpPr>
        <p:spPr>
          <a:xfrm>
            <a:off x="726831" y="1980558"/>
            <a:ext cx="10738338" cy="631125"/>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400" b="1" dirty="0">
                <a:solidFill>
                  <a:schemeClr val="accent2">
                    <a:lumMod val="75000"/>
                  </a:schemeClr>
                </a:solidFill>
                <a:latin typeface="Times New Roman" panose="02020603050405020304" pitchFamily="18" charset="0"/>
                <a:cs typeface="Times New Roman" panose="02020603050405020304" pitchFamily="18" charset="0"/>
              </a:rPr>
              <a:t>Умумий проектив мақсадларга эришиш</a:t>
            </a:r>
          </a:p>
        </p:txBody>
      </p:sp>
      <p:sp>
        <p:nvSpPr>
          <p:cNvPr id="5" name="Прямоугольник 4">
            <a:extLst>
              <a:ext uri="{FF2B5EF4-FFF2-40B4-BE49-F238E27FC236}">
                <a16:creationId xmlns:a16="http://schemas.microsoft.com/office/drawing/2014/main" id="{22A8A755-C149-C852-18EF-3792920CD2D9}"/>
              </a:ext>
            </a:extLst>
          </p:cNvPr>
          <p:cNvSpPr/>
          <p:nvPr/>
        </p:nvSpPr>
        <p:spPr>
          <a:xfrm>
            <a:off x="726831" y="2762637"/>
            <a:ext cx="10738338" cy="628307"/>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400" b="1" dirty="0">
                <a:solidFill>
                  <a:schemeClr val="accent2">
                    <a:lumMod val="75000"/>
                  </a:schemeClr>
                </a:solidFill>
                <a:latin typeface="Times New Roman" panose="02020603050405020304" pitchFamily="18" charset="0"/>
                <a:cs typeface="Times New Roman" panose="02020603050405020304" pitchFamily="18" charset="0"/>
              </a:rPr>
              <a:t>Шахсий топшириқларни бажариш</a:t>
            </a:r>
          </a:p>
        </p:txBody>
      </p:sp>
      <p:sp>
        <p:nvSpPr>
          <p:cNvPr id="6" name="Прямоугольник 5">
            <a:extLst>
              <a:ext uri="{FF2B5EF4-FFF2-40B4-BE49-F238E27FC236}">
                <a16:creationId xmlns:a16="http://schemas.microsoft.com/office/drawing/2014/main" id="{1EBF85E7-4D17-ECCD-E26E-E812359F0B21}"/>
              </a:ext>
            </a:extLst>
          </p:cNvPr>
          <p:cNvSpPr/>
          <p:nvPr/>
        </p:nvSpPr>
        <p:spPr>
          <a:xfrm>
            <a:off x="726831" y="3545198"/>
            <a:ext cx="10738338" cy="628308"/>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400" b="1" dirty="0">
                <a:solidFill>
                  <a:schemeClr val="accent2">
                    <a:lumMod val="75000"/>
                  </a:schemeClr>
                </a:solidFill>
                <a:latin typeface="Times New Roman" panose="02020603050405020304" pitchFamily="18" charset="0"/>
                <a:cs typeface="Times New Roman" panose="02020603050405020304" pitchFamily="18" charset="0"/>
              </a:rPr>
              <a:t>Мебел бўйича тажриба</a:t>
            </a:r>
          </a:p>
        </p:txBody>
      </p:sp>
      <p:sp>
        <p:nvSpPr>
          <p:cNvPr id="7" name="Прямоугольник 6">
            <a:extLst>
              <a:ext uri="{FF2B5EF4-FFF2-40B4-BE49-F238E27FC236}">
                <a16:creationId xmlns:a16="http://schemas.microsoft.com/office/drawing/2014/main" id="{48A161B0-3CA2-875A-2D8C-BD580E1CAAA3}"/>
              </a:ext>
            </a:extLst>
          </p:cNvPr>
          <p:cNvSpPr/>
          <p:nvPr/>
        </p:nvSpPr>
        <p:spPr>
          <a:xfrm>
            <a:off x="726831" y="4330552"/>
            <a:ext cx="8405446" cy="991723"/>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400" b="1" dirty="0">
                <a:solidFill>
                  <a:schemeClr val="accent2">
                    <a:lumMod val="75000"/>
                  </a:schemeClr>
                </a:solidFill>
                <a:latin typeface="Times New Roman" panose="02020603050405020304" pitchFamily="18" charset="0"/>
                <a:cs typeface="Times New Roman" panose="02020603050405020304" pitchFamily="18" charset="0"/>
              </a:rPr>
              <a:t>Бизнес эҳтиёжларини қондириш учун фойдаланувчилар билан ишлаш</a:t>
            </a:r>
          </a:p>
        </p:txBody>
      </p:sp>
      <p:sp>
        <p:nvSpPr>
          <p:cNvPr id="8" name="Прямоугольник 7">
            <a:extLst>
              <a:ext uri="{FF2B5EF4-FFF2-40B4-BE49-F238E27FC236}">
                <a16:creationId xmlns:a16="http://schemas.microsoft.com/office/drawing/2014/main" id="{63F74D18-E3BD-D7B3-E502-AE08B15BB26A}"/>
              </a:ext>
            </a:extLst>
          </p:cNvPr>
          <p:cNvSpPr/>
          <p:nvPr/>
        </p:nvSpPr>
        <p:spPr>
          <a:xfrm>
            <a:off x="726831" y="5479321"/>
            <a:ext cx="8405446" cy="628307"/>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400" b="1" dirty="0">
                <a:solidFill>
                  <a:schemeClr val="accent2">
                    <a:lumMod val="75000"/>
                  </a:schemeClr>
                </a:solidFill>
                <a:latin typeface="Times New Roman" panose="02020603050405020304" pitchFamily="18" charset="0"/>
                <a:cs typeface="Times New Roman" panose="02020603050405020304" pitchFamily="18" charset="0"/>
              </a:rPr>
              <a:t>Жараённи ҳужжатлаштириш</a:t>
            </a:r>
          </a:p>
        </p:txBody>
      </p:sp>
    </p:spTree>
    <p:extLst>
      <p:ext uri="{BB962C8B-B14F-4D97-AF65-F5344CB8AC3E}">
        <p14:creationId xmlns:p14="http://schemas.microsoft.com/office/powerpoint/2010/main" val="268271893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FB21941-EBC2-3BA0-53F3-CB207DE368FA}"/>
              </a:ext>
            </a:extLst>
          </p:cNvPr>
          <p:cNvSpPr txBox="1"/>
          <p:nvPr/>
        </p:nvSpPr>
        <p:spPr>
          <a:xfrm>
            <a:off x="515815" y="689209"/>
            <a:ext cx="11160370" cy="4154984"/>
          </a:xfrm>
          <a:prstGeom prst="rect">
            <a:avLst/>
          </a:prstGeom>
          <a:noFill/>
          <a:ln>
            <a:noFill/>
          </a:ln>
        </p:spPr>
        <p:style>
          <a:lnRef idx="0">
            <a:scrgbClr r="0" g="0" b="0"/>
          </a:lnRef>
          <a:fillRef idx="0">
            <a:scrgbClr r="0" g="0" b="0"/>
          </a:fillRef>
          <a:effectRef idx="0">
            <a:scrgbClr r="0" g="0" b="0"/>
          </a:effectRef>
          <a:fontRef idx="minor">
            <a:schemeClr val="accent3"/>
          </a:fontRef>
        </p:style>
        <p:txBody>
          <a:bodyPr wrap="square">
            <a:spAutoFit/>
          </a:bodyPr>
          <a:lstStyle/>
          <a:p>
            <a:pPr algn="ctr"/>
            <a:r>
              <a:rPr lang="uz-Cyrl-UZ" sz="2400" b="1" dirty="0">
                <a:latin typeface="Times New Roman" panose="02020603050405020304" pitchFamily="18" charset="0"/>
                <a:cs typeface="Times New Roman" panose="02020603050405020304" pitchFamily="18" charset="0"/>
              </a:rPr>
              <a:t>ОРЗУЛАР ЛОЙИҲАСИНИ БОШҚАРИШ ГУРУҲИНИ ЯРАТИШНИНГ ЭНГ ЯХШИ УСУЛЛАРИ</a:t>
            </a:r>
          </a:p>
          <a:p>
            <a:pPr algn="ctr"/>
            <a:endParaRPr lang="uz-Cyrl-UZ" sz="2400" b="1" dirty="0">
              <a:latin typeface="Times New Roman" panose="02020603050405020304" pitchFamily="18" charset="0"/>
              <a:cs typeface="Times New Roman" panose="02020603050405020304" pitchFamily="18" charset="0"/>
            </a:endParaRPr>
          </a:p>
          <a:p>
            <a:pPr algn="ctr"/>
            <a:r>
              <a:rPr lang="uz-Cyrl-UZ" sz="2400" dirty="0">
                <a:latin typeface="Times New Roman" panose="02020603050405020304" pitchFamily="18" charset="0"/>
                <a:cs typeface="Times New Roman" panose="02020603050405020304" pitchFamily="18" charset="0"/>
              </a:rPr>
              <a:t>Турли хил эҳтиёжларга эга, турли даражадаги тажриба ва тажрибага эга бўлган шахсларни тўплаш ва муайян мақсадга эришиш учун уларни яхлит, самарали иш бирлигига айлантириш жараёни жамоа қуриш деб аталади.</a:t>
            </a:r>
          </a:p>
          <a:p>
            <a:pPr algn="ctr"/>
            <a:endParaRPr lang="uz-Cyrl-UZ" sz="2400" dirty="0">
              <a:latin typeface="Times New Roman" panose="02020603050405020304" pitchFamily="18" charset="0"/>
              <a:cs typeface="Times New Roman" panose="02020603050405020304" pitchFamily="18" charset="0"/>
            </a:endParaRPr>
          </a:p>
          <a:p>
            <a:pPr algn="ctr"/>
            <a:r>
              <a:rPr lang="uz-Cyrl-UZ" sz="2400" dirty="0">
                <a:latin typeface="Times New Roman" panose="02020603050405020304" pitchFamily="18" charset="0"/>
                <a:cs typeface="Times New Roman" panose="02020603050405020304" pitchFamily="18" charset="0"/>
              </a:rPr>
              <a:t>  Бюрократик иерархиялар ва горизонтал ёйилган иш бирликлари пасайиб бораётган ҳозирги кунларда жамоани шакллантириш муҳимроқ бўлиб бормоқда, бу эрда жамоани шакллантириш кўп қиррали тажрибага эга тенгдошлар ўртасидаги муносабатларни ўз ичига олади.</a:t>
            </a:r>
          </a:p>
        </p:txBody>
      </p:sp>
    </p:spTree>
    <p:extLst>
      <p:ext uri="{BB962C8B-B14F-4D97-AF65-F5344CB8AC3E}">
        <p14:creationId xmlns:p14="http://schemas.microsoft.com/office/powerpoint/2010/main" val="63495243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a:extLst>
              <a:ext uri="{FF2B5EF4-FFF2-40B4-BE49-F238E27FC236}">
                <a16:creationId xmlns:a16="http://schemas.microsoft.com/office/drawing/2014/main" id="{E292E5F0-FCF5-B50D-C21F-92F4DE7C62AE}"/>
              </a:ext>
            </a:extLst>
          </p:cNvPr>
          <p:cNvSpPr/>
          <p:nvPr/>
        </p:nvSpPr>
        <p:spPr>
          <a:xfrm>
            <a:off x="422032" y="246185"/>
            <a:ext cx="11324492" cy="1547446"/>
          </a:xfrm>
          <a:prstGeom prst="rect">
            <a:avLst/>
          </a:prstGeom>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r>
              <a:rPr lang="uz-Cyrl-UZ" sz="2200" b="1" dirty="0">
                <a:solidFill>
                  <a:schemeClr val="bg1"/>
                </a:solidFill>
                <a:latin typeface="Times New Roman" panose="02020603050405020304" pitchFamily="18" charset="0"/>
                <a:cs typeface="Times New Roman" panose="02020603050405020304" pitchFamily="18" charset="0"/>
              </a:rPr>
              <a:t>Лойиҳа билан шуғулланадиган жамоалар лойиҳанинг муваффақиятли ёки муваффақияциз натижалари ўртасидаги фарқларни келтириб чиқаришда узоқ йўлни босиб ўтишади. Самарали жамоаларнинг ривожланишига таъсир қилувчи асосий омиллар қуйидагилардир:</a:t>
            </a:r>
          </a:p>
        </p:txBody>
      </p:sp>
      <p:sp>
        <p:nvSpPr>
          <p:cNvPr id="4" name="Прямоугольник 3">
            <a:extLst>
              <a:ext uri="{FF2B5EF4-FFF2-40B4-BE49-F238E27FC236}">
                <a16:creationId xmlns:a16="http://schemas.microsoft.com/office/drawing/2014/main" id="{06E8EC70-780D-1251-1C10-2D8018C5396D}"/>
              </a:ext>
            </a:extLst>
          </p:cNvPr>
          <p:cNvSpPr/>
          <p:nvPr/>
        </p:nvSpPr>
        <p:spPr>
          <a:xfrm>
            <a:off x="726831" y="1932218"/>
            <a:ext cx="10738338" cy="834429"/>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uz-Cyrl-UZ" sz="2200" b="1" dirty="0">
                <a:solidFill>
                  <a:schemeClr val="accent5">
                    <a:lumMod val="50000"/>
                  </a:schemeClr>
                </a:solidFill>
                <a:latin typeface="Times New Roman" panose="02020603050405020304" pitchFamily="18" charset="0"/>
                <a:cs typeface="Times New Roman" panose="02020603050405020304" pitchFamily="18" charset="0"/>
              </a:rPr>
              <a:t>1. Истеъдодларни ишга солиш: </a:t>
            </a:r>
            <a:r>
              <a:rPr lang="uz-Cyrl-UZ" sz="2200" dirty="0">
                <a:solidFill>
                  <a:schemeClr val="accent5">
                    <a:lumMod val="50000"/>
                  </a:schemeClr>
                </a:solidFill>
                <a:latin typeface="Times New Roman" panose="02020603050405020304" pitchFamily="18" charset="0"/>
                <a:cs typeface="Times New Roman" panose="02020603050405020304" pitchFamily="18" charset="0"/>
              </a:rPr>
              <a:t>истеъдодлари талаб қилинадиган хаваскор ва мутахассислар каттароқ вазифаларни ҳал қилиш учун бирлаштирилиши керак;</a:t>
            </a:r>
          </a:p>
        </p:txBody>
      </p:sp>
      <p:sp>
        <p:nvSpPr>
          <p:cNvPr id="2" name="Прямоугольник 1">
            <a:extLst>
              <a:ext uri="{FF2B5EF4-FFF2-40B4-BE49-F238E27FC236}">
                <a16:creationId xmlns:a16="http://schemas.microsoft.com/office/drawing/2014/main" id="{631010D9-B8BC-0237-33D8-79E538EB9C21}"/>
              </a:ext>
            </a:extLst>
          </p:cNvPr>
          <p:cNvSpPr/>
          <p:nvPr/>
        </p:nvSpPr>
        <p:spPr>
          <a:xfrm>
            <a:off x="726831" y="2905234"/>
            <a:ext cx="10738338" cy="834429"/>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uz-Cyrl-UZ" sz="2200" b="1" dirty="0">
                <a:solidFill>
                  <a:schemeClr val="accent5">
                    <a:lumMod val="50000"/>
                  </a:schemeClr>
                </a:solidFill>
                <a:latin typeface="Times New Roman" panose="02020603050405020304" pitchFamily="18" charset="0"/>
                <a:cs typeface="Times New Roman" panose="02020603050405020304" pitchFamily="18" charset="0"/>
              </a:rPr>
              <a:t>2. Иштирок этиш:</a:t>
            </a:r>
            <a:r>
              <a:rPr lang="uz-Cyrl-UZ" sz="2200" dirty="0">
                <a:solidFill>
                  <a:schemeClr val="accent5">
                    <a:lumMod val="50000"/>
                  </a:schemeClr>
                </a:solidFill>
                <a:latin typeface="Times New Roman" panose="02020603050405020304" pitchFamily="18" charset="0"/>
                <a:cs typeface="Times New Roman" panose="02020603050405020304" pitchFamily="18" charset="0"/>
              </a:rPr>
              <a:t> Ташкилот аъзолари ўзларининг иш муҳити билан тобора кўпроқ боғланишни хоҳлашади;</a:t>
            </a:r>
          </a:p>
        </p:txBody>
      </p:sp>
      <p:sp>
        <p:nvSpPr>
          <p:cNvPr id="9" name="Прямоугольник 8">
            <a:extLst>
              <a:ext uri="{FF2B5EF4-FFF2-40B4-BE49-F238E27FC236}">
                <a16:creationId xmlns:a16="http://schemas.microsoft.com/office/drawing/2014/main" id="{F8E87FE0-36BA-9BE8-8895-E0BF79C32DDD}"/>
              </a:ext>
            </a:extLst>
          </p:cNvPr>
          <p:cNvSpPr/>
          <p:nvPr/>
        </p:nvSpPr>
        <p:spPr>
          <a:xfrm>
            <a:off x="726831" y="3878250"/>
            <a:ext cx="10738338" cy="834429"/>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uz-Cyrl-UZ" sz="2200" b="1" dirty="0">
                <a:solidFill>
                  <a:schemeClr val="accent5">
                    <a:lumMod val="50000"/>
                  </a:schemeClr>
                </a:solidFill>
                <a:latin typeface="Times New Roman" panose="02020603050405020304" pitchFamily="18" charset="0"/>
                <a:cs typeface="Times New Roman" panose="02020603050405020304" pitchFamily="18" charset="0"/>
              </a:rPr>
              <a:t>3. Ижодкорлик: </a:t>
            </a:r>
            <a:r>
              <a:rPr lang="uz-Cyrl-UZ" sz="2200" dirty="0">
                <a:solidFill>
                  <a:schemeClr val="accent5">
                    <a:lumMod val="50000"/>
                  </a:schemeClr>
                </a:solidFill>
                <a:latin typeface="Times New Roman" panose="02020603050405020304" pitchFamily="18" charset="0"/>
                <a:cs typeface="Times New Roman" panose="02020603050405020304" pitchFamily="18" charset="0"/>
              </a:rPr>
              <a:t>Биргаликда ишлайдиган одамлар синергия ва ижодкорликка олиб келиши мумкин;</a:t>
            </a:r>
          </a:p>
        </p:txBody>
      </p:sp>
      <p:sp>
        <p:nvSpPr>
          <p:cNvPr id="10" name="Прямоугольник 9">
            <a:extLst>
              <a:ext uri="{FF2B5EF4-FFF2-40B4-BE49-F238E27FC236}">
                <a16:creationId xmlns:a16="http://schemas.microsoft.com/office/drawing/2014/main" id="{7BA83710-2C89-BAF1-1474-237294904F83}"/>
              </a:ext>
            </a:extLst>
          </p:cNvPr>
          <p:cNvSpPr/>
          <p:nvPr/>
        </p:nvSpPr>
        <p:spPr>
          <a:xfrm>
            <a:off x="726831" y="4851266"/>
            <a:ext cx="8522677" cy="1795719"/>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uz-Cyrl-UZ" sz="2200" b="1" dirty="0">
                <a:solidFill>
                  <a:schemeClr val="accent5">
                    <a:lumMod val="50000"/>
                  </a:schemeClr>
                </a:solidFill>
                <a:latin typeface="Times New Roman" panose="02020603050405020304" pitchFamily="18" charset="0"/>
                <a:cs typeface="Times New Roman" panose="02020603050405020304" pitchFamily="18" charset="0"/>
              </a:rPr>
              <a:t>4. Мураккаблик: </a:t>
            </a:r>
            <a:r>
              <a:rPr lang="uz-Cyrl-UZ" sz="2200" dirty="0">
                <a:solidFill>
                  <a:schemeClr val="accent5">
                    <a:lumMod val="50000"/>
                  </a:schemeClr>
                </a:solidFill>
                <a:latin typeface="Times New Roman" panose="02020603050405020304" pitchFamily="18" charset="0"/>
                <a:cs typeface="Times New Roman" panose="02020603050405020304" pitchFamily="18" charset="0"/>
              </a:rPr>
              <a:t>Мураккаб атроф-муҳит интерфейслари ва ортиб бораётган вазифалар мураккаблиги ишдан қониқишнинг юқори бўлишига олиб келадиган самарали жамоа шаклланишини рағбатлантириши мумкин. </a:t>
            </a:r>
            <a:r>
              <a:rPr lang="uz-Cyrl-UZ" sz="2200" b="1" dirty="0">
                <a:solidFill>
                  <a:schemeClr val="accent5">
                    <a:lumMod val="50000"/>
                  </a:schemeClr>
                </a:solidFill>
                <a:latin typeface="Times New Roman" panose="02020603050405020304" pitchFamily="18" charset="0"/>
                <a:cs typeface="Times New Roman" panose="02020603050405020304" pitchFamily="18" charset="0"/>
              </a:rPr>
              <a:t>Жамоа қуриш </a:t>
            </a:r>
            <a:r>
              <a:rPr lang="uz-Cyrl-UZ" sz="2200" dirty="0">
                <a:solidFill>
                  <a:schemeClr val="accent5">
                    <a:lumMod val="50000"/>
                  </a:schemeClr>
                </a:solidFill>
                <a:latin typeface="Times New Roman" panose="02020603050405020304" pitchFamily="18" charset="0"/>
                <a:cs typeface="Times New Roman" panose="02020603050405020304" pitchFamily="18" charset="0"/>
              </a:rPr>
              <a:t>- бу лойиҳа менежерининг доимий киришини талаб қиладиган динамик жараён.</a:t>
            </a:r>
          </a:p>
        </p:txBody>
      </p:sp>
    </p:spTree>
    <p:extLst>
      <p:ext uri="{BB962C8B-B14F-4D97-AF65-F5344CB8AC3E}">
        <p14:creationId xmlns:p14="http://schemas.microsoft.com/office/powerpoint/2010/main" val="319961306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a:extLst>
              <a:ext uri="{FF2B5EF4-FFF2-40B4-BE49-F238E27FC236}">
                <a16:creationId xmlns:a16="http://schemas.microsoft.com/office/drawing/2014/main" id="{E292E5F0-FCF5-B50D-C21F-92F4DE7C62AE}"/>
              </a:ext>
            </a:extLst>
          </p:cNvPr>
          <p:cNvSpPr/>
          <p:nvPr/>
        </p:nvSpPr>
        <p:spPr>
          <a:xfrm>
            <a:off x="703385" y="209400"/>
            <a:ext cx="10738338" cy="85025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uz-Cyrl-UZ" sz="2400" b="1" dirty="0">
                <a:solidFill>
                  <a:schemeClr val="accent2">
                    <a:lumMod val="50000"/>
                  </a:schemeClr>
                </a:solidFill>
                <a:latin typeface="Times New Roman" panose="02020603050405020304" pitchFamily="18" charset="0"/>
                <a:cs typeface="Times New Roman" panose="02020603050405020304" pitchFamily="18" charset="0"/>
              </a:rPr>
              <a:t>Бироқ, баъзи стратегиялар мавжуд, улар эҳтиёткорлик билан қўлланилса, муваффақиятли жамоа тузишга ёрдам беради:</a:t>
            </a:r>
          </a:p>
        </p:txBody>
      </p:sp>
      <p:sp>
        <p:nvSpPr>
          <p:cNvPr id="4" name="Прямоугольник 3">
            <a:extLst>
              <a:ext uri="{FF2B5EF4-FFF2-40B4-BE49-F238E27FC236}">
                <a16:creationId xmlns:a16="http://schemas.microsoft.com/office/drawing/2014/main" id="{06E8EC70-780D-1251-1C10-2D8018C5396D}"/>
              </a:ext>
            </a:extLst>
          </p:cNvPr>
          <p:cNvSpPr/>
          <p:nvPr/>
        </p:nvSpPr>
        <p:spPr>
          <a:xfrm>
            <a:off x="703385" y="1153615"/>
            <a:ext cx="10738338" cy="393831"/>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ru-RU" sz="2000" dirty="0">
                <a:solidFill>
                  <a:srgbClr val="C00000"/>
                </a:solidFill>
                <a:latin typeface="Times New Roman" panose="02020603050405020304" pitchFamily="18" charset="0"/>
                <a:cs typeface="Times New Roman" panose="02020603050405020304" pitchFamily="18" charset="0"/>
              </a:rPr>
              <a:t>1. </a:t>
            </a:r>
            <a:r>
              <a:rPr lang="uz-Cyrl-UZ" sz="2000" dirty="0">
                <a:solidFill>
                  <a:srgbClr val="C00000"/>
                </a:solidFill>
                <a:latin typeface="Times New Roman" panose="02020603050405020304" pitchFamily="18" charset="0"/>
                <a:cs typeface="Times New Roman" panose="02020603050405020304" pitchFamily="18" charset="0"/>
              </a:rPr>
              <a:t>Эҳтиёткорлик билан ёллаш </a:t>
            </a:r>
            <a:r>
              <a:rPr lang="ru-RU" sz="2000" dirty="0">
                <a:solidFill>
                  <a:srgbClr val="C00000"/>
                </a:solidFill>
                <a:latin typeface="Times New Roman" panose="02020603050405020304" pitchFamily="18" charset="0"/>
                <a:cs typeface="Times New Roman" panose="02020603050405020304" pitchFamily="18" charset="0"/>
              </a:rPr>
              <a:t>- </a:t>
            </a:r>
            <a:r>
              <a:rPr lang="en-US" sz="2000" dirty="0">
                <a:solidFill>
                  <a:srgbClr val="C00000"/>
                </a:solidFill>
                <a:latin typeface="Times New Roman" panose="02020603050405020304" pitchFamily="18" charset="0"/>
                <a:cs typeface="Times New Roman" panose="02020603050405020304" pitchFamily="18" charset="0"/>
              </a:rPr>
              <a:t>Tactful Recruitment</a:t>
            </a:r>
            <a:endParaRPr lang="ru-RU" sz="2000" dirty="0">
              <a:solidFill>
                <a:srgbClr val="C00000"/>
              </a:solidFill>
              <a:latin typeface="Times New Roman" panose="02020603050405020304" pitchFamily="18" charset="0"/>
              <a:cs typeface="Times New Roman" panose="02020603050405020304" pitchFamily="18" charset="0"/>
            </a:endParaRPr>
          </a:p>
        </p:txBody>
      </p:sp>
      <p:sp>
        <p:nvSpPr>
          <p:cNvPr id="5" name="Прямоугольник 4">
            <a:extLst>
              <a:ext uri="{FF2B5EF4-FFF2-40B4-BE49-F238E27FC236}">
                <a16:creationId xmlns:a16="http://schemas.microsoft.com/office/drawing/2014/main" id="{22A8A755-C149-C852-18EF-3792920CD2D9}"/>
              </a:ext>
            </a:extLst>
          </p:cNvPr>
          <p:cNvSpPr/>
          <p:nvPr/>
        </p:nvSpPr>
        <p:spPr>
          <a:xfrm>
            <a:off x="703385" y="1641404"/>
            <a:ext cx="10738338" cy="634803"/>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ru-RU" sz="2000" dirty="0">
                <a:solidFill>
                  <a:srgbClr val="C00000"/>
                </a:solidFill>
                <a:latin typeface="Times New Roman" panose="02020603050405020304" pitchFamily="18" charset="0"/>
                <a:cs typeface="Times New Roman" panose="02020603050405020304" pitchFamily="18" charset="0"/>
              </a:rPr>
              <a:t>2. </a:t>
            </a:r>
            <a:r>
              <a:rPr lang="uz-Cyrl-UZ" sz="2000" dirty="0">
                <a:solidFill>
                  <a:srgbClr val="C00000"/>
                </a:solidFill>
                <a:latin typeface="Times New Roman" panose="02020603050405020304" pitchFamily="18" charset="0"/>
                <a:cs typeface="Times New Roman" panose="02020603050405020304" pitchFamily="18" charset="0"/>
              </a:rPr>
              <a:t>Мақсадлар, вазифалар ва вақт жадвалларини хариталаш ва мослаштириш </a:t>
            </a:r>
            <a:r>
              <a:rPr lang="ru-RU" sz="2000" dirty="0">
                <a:solidFill>
                  <a:srgbClr val="C00000"/>
                </a:solidFill>
                <a:latin typeface="Times New Roman" panose="02020603050405020304" pitchFamily="18" charset="0"/>
                <a:cs typeface="Times New Roman" panose="02020603050405020304" pitchFamily="18" charset="0"/>
              </a:rPr>
              <a:t>- </a:t>
            </a:r>
            <a:r>
              <a:rPr lang="en-US" sz="2000" dirty="0">
                <a:solidFill>
                  <a:srgbClr val="C00000"/>
                </a:solidFill>
                <a:latin typeface="Times New Roman" panose="02020603050405020304" pitchFamily="18" charset="0"/>
                <a:cs typeface="Times New Roman" panose="02020603050405020304" pitchFamily="18" charset="0"/>
              </a:rPr>
              <a:t>Mapping and Aligning Goals, Objectives and Timelines</a:t>
            </a:r>
            <a:endParaRPr lang="ru-RU" sz="2000" dirty="0">
              <a:solidFill>
                <a:srgbClr val="C00000"/>
              </a:solidFill>
              <a:latin typeface="Times New Roman" panose="02020603050405020304" pitchFamily="18" charset="0"/>
              <a:cs typeface="Times New Roman" panose="02020603050405020304" pitchFamily="18" charset="0"/>
            </a:endParaRPr>
          </a:p>
        </p:txBody>
      </p:sp>
      <p:sp>
        <p:nvSpPr>
          <p:cNvPr id="6" name="Прямоугольник 5">
            <a:extLst>
              <a:ext uri="{FF2B5EF4-FFF2-40B4-BE49-F238E27FC236}">
                <a16:creationId xmlns:a16="http://schemas.microsoft.com/office/drawing/2014/main" id="{1EBF85E7-4D17-ECCD-E26E-E812359F0B21}"/>
              </a:ext>
            </a:extLst>
          </p:cNvPr>
          <p:cNvSpPr/>
          <p:nvPr/>
        </p:nvSpPr>
        <p:spPr>
          <a:xfrm>
            <a:off x="703385" y="2370164"/>
            <a:ext cx="10738338" cy="634803"/>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uz-Cyrl-UZ" sz="2000" dirty="0">
                <a:solidFill>
                  <a:srgbClr val="C00000"/>
                </a:solidFill>
                <a:latin typeface="Times New Roman" panose="02020603050405020304" pitchFamily="18" charset="0"/>
                <a:cs typeface="Times New Roman" panose="02020603050405020304" pitchFamily="18" charset="0"/>
              </a:rPr>
              <a:t>3. </a:t>
            </a:r>
            <a:r>
              <a:rPr lang="ru-RU" sz="2000" dirty="0">
                <a:solidFill>
                  <a:srgbClr val="C00000"/>
                </a:solidFill>
                <a:latin typeface="Times New Roman" panose="02020603050405020304" pitchFamily="18" charset="0"/>
                <a:cs typeface="Times New Roman" panose="02020603050405020304" pitchFamily="18" charset="0"/>
              </a:rPr>
              <a:t>Б.Э.У.М </a:t>
            </a:r>
            <a:r>
              <a:rPr lang="uz-Cyrl-UZ" sz="2000" dirty="0">
                <a:solidFill>
                  <a:srgbClr val="C00000"/>
                </a:solidFill>
                <a:latin typeface="Times New Roman" panose="02020603050405020304" pitchFamily="18" charset="0"/>
                <a:cs typeface="Times New Roman" panose="02020603050405020304" pitchFamily="18" charset="0"/>
              </a:rPr>
              <a:t>техникаси (Б = Бонд, Э = Эмпатия, У = Уланиш ва М = Мулоқот.) </a:t>
            </a:r>
            <a:r>
              <a:rPr lang="ru-RU" sz="2000" dirty="0">
                <a:solidFill>
                  <a:srgbClr val="C00000"/>
                </a:solidFill>
                <a:latin typeface="Times New Roman" panose="02020603050405020304" pitchFamily="18" charset="0"/>
                <a:cs typeface="Times New Roman" panose="02020603050405020304" pitchFamily="18" charset="0"/>
              </a:rPr>
              <a:t>- </a:t>
            </a:r>
            <a:r>
              <a:rPr lang="en-US" sz="2000" dirty="0">
                <a:solidFill>
                  <a:srgbClr val="C00000"/>
                </a:solidFill>
                <a:latin typeface="Times New Roman" panose="02020603050405020304" pitchFamily="18" charset="0"/>
                <a:cs typeface="Times New Roman" panose="02020603050405020304" pitchFamily="18" charset="0"/>
              </a:rPr>
              <a:t>The B.E.C.C Technique (B=Bond, E=Empathize, C=Connect and C=Communicate.)</a:t>
            </a:r>
            <a:endParaRPr lang="uz-Cyrl-UZ" sz="2000" dirty="0">
              <a:solidFill>
                <a:srgbClr val="C00000"/>
              </a:solidFill>
              <a:latin typeface="Times New Roman" panose="02020603050405020304" pitchFamily="18" charset="0"/>
              <a:cs typeface="Times New Roman" panose="02020603050405020304" pitchFamily="18" charset="0"/>
            </a:endParaRPr>
          </a:p>
        </p:txBody>
      </p:sp>
      <p:sp>
        <p:nvSpPr>
          <p:cNvPr id="7" name="Прямоугольник 6">
            <a:extLst>
              <a:ext uri="{FF2B5EF4-FFF2-40B4-BE49-F238E27FC236}">
                <a16:creationId xmlns:a16="http://schemas.microsoft.com/office/drawing/2014/main" id="{48A161B0-3CA2-875A-2D8C-BD580E1CAAA3}"/>
              </a:ext>
            </a:extLst>
          </p:cNvPr>
          <p:cNvSpPr/>
          <p:nvPr/>
        </p:nvSpPr>
        <p:spPr>
          <a:xfrm>
            <a:off x="703385" y="3098924"/>
            <a:ext cx="10738338" cy="429722"/>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ru-RU" sz="2000" dirty="0">
                <a:solidFill>
                  <a:srgbClr val="C00000"/>
                </a:solidFill>
                <a:latin typeface="Times New Roman" panose="02020603050405020304" pitchFamily="18" charset="0"/>
                <a:cs typeface="Times New Roman" panose="02020603050405020304" pitchFamily="18" charset="0"/>
              </a:rPr>
              <a:t>4. </a:t>
            </a:r>
            <a:r>
              <a:rPr lang="uz-Cyrl-UZ" sz="2000" dirty="0">
                <a:solidFill>
                  <a:srgbClr val="C00000"/>
                </a:solidFill>
                <a:latin typeface="Times New Roman" panose="02020603050405020304" pitchFamily="18" charset="0"/>
                <a:cs typeface="Times New Roman" panose="02020603050405020304" pitchFamily="18" charset="0"/>
              </a:rPr>
              <a:t>Доубле Рс фойдаланиш: эътироф ва мукофот - </a:t>
            </a:r>
            <a:r>
              <a:rPr lang="en-US" sz="2000" dirty="0">
                <a:solidFill>
                  <a:srgbClr val="C00000"/>
                </a:solidFill>
                <a:latin typeface="Times New Roman" panose="02020603050405020304" pitchFamily="18" charset="0"/>
                <a:cs typeface="Times New Roman" panose="02020603050405020304" pitchFamily="18" charset="0"/>
              </a:rPr>
              <a:t>Use of Double Rs: Recognition and Reward</a:t>
            </a:r>
            <a:endParaRPr lang="ru-RU" sz="2000" dirty="0">
              <a:solidFill>
                <a:srgbClr val="C00000"/>
              </a:solidFill>
              <a:latin typeface="Times New Roman" panose="02020603050405020304" pitchFamily="18" charset="0"/>
              <a:cs typeface="Times New Roman" panose="02020603050405020304" pitchFamily="18" charset="0"/>
            </a:endParaRPr>
          </a:p>
        </p:txBody>
      </p:sp>
      <p:sp>
        <p:nvSpPr>
          <p:cNvPr id="8" name="Прямоугольник 7">
            <a:extLst>
              <a:ext uri="{FF2B5EF4-FFF2-40B4-BE49-F238E27FC236}">
                <a16:creationId xmlns:a16="http://schemas.microsoft.com/office/drawing/2014/main" id="{63F74D18-E3BD-D7B3-E502-AE08B15BB26A}"/>
              </a:ext>
            </a:extLst>
          </p:cNvPr>
          <p:cNvSpPr/>
          <p:nvPr/>
        </p:nvSpPr>
        <p:spPr>
          <a:xfrm>
            <a:off x="703385" y="3625253"/>
            <a:ext cx="10738338" cy="634803"/>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ru-RU" sz="2000" dirty="0">
                <a:solidFill>
                  <a:srgbClr val="C00000"/>
                </a:solidFill>
                <a:latin typeface="Times New Roman" panose="02020603050405020304" pitchFamily="18" charset="0"/>
                <a:cs typeface="Times New Roman" panose="02020603050405020304" pitchFamily="18" charset="0"/>
              </a:rPr>
              <a:t>5. </a:t>
            </a:r>
            <a:r>
              <a:rPr lang="uz-Cyrl-UZ" sz="2000" dirty="0">
                <a:solidFill>
                  <a:srgbClr val="C00000"/>
                </a:solidFill>
                <a:latin typeface="Times New Roman" panose="02020603050405020304" pitchFamily="18" charset="0"/>
                <a:cs typeface="Times New Roman" panose="02020603050405020304" pitchFamily="18" charset="0"/>
              </a:rPr>
              <a:t>Жамоада ишлашни ривожлантириш учун меҳнат маданияти </a:t>
            </a:r>
            <a:r>
              <a:rPr lang="ru-RU" sz="2000" dirty="0">
                <a:solidFill>
                  <a:srgbClr val="C00000"/>
                </a:solidFill>
                <a:latin typeface="Times New Roman" panose="02020603050405020304" pitchFamily="18" charset="0"/>
                <a:cs typeface="Times New Roman" panose="02020603050405020304" pitchFamily="18" charset="0"/>
              </a:rPr>
              <a:t>- </a:t>
            </a:r>
            <a:r>
              <a:rPr lang="en-US" sz="2000" dirty="0">
                <a:solidFill>
                  <a:srgbClr val="C00000"/>
                </a:solidFill>
                <a:latin typeface="Times New Roman" panose="02020603050405020304" pitchFamily="18" charset="0"/>
                <a:cs typeface="Times New Roman" panose="02020603050405020304" pitchFamily="18" charset="0"/>
              </a:rPr>
              <a:t>Work Culture to Foster Teamwork</a:t>
            </a:r>
            <a:endParaRPr lang="ru-RU" sz="2000" dirty="0">
              <a:solidFill>
                <a:srgbClr val="C00000"/>
              </a:solidFill>
              <a:latin typeface="Times New Roman" panose="02020603050405020304" pitchFamily="18" charset="0"/>
              <a:cs typeface="Times New Roman" panose="02020603050405020304" pitchFamily="18" charset="0"/>
            </a:endParaRPr>
          </a:p>
        </p:txBody>
      </p:sp>
      <p:sp>
        <p:nvSpPr>
          <p:cNvPr id="2" name="Прямоугольник 1">
            <a:extLst>
              <a:ext uri="{FF2B5EF4-FFF2-40B4-BE49-F238E27FC236}">
                <a16:creationId xmlns:a16="http://schemas.microsoft.com/office/drawing/2014/main" id="{812D2628-B270-99E1-BF0C-B6742FEE05F6}"/>
              </a:ext>
            </a:extLst>
          </p:cNvPr>
          <p:cNvSpPr/>
          <p:nvPr/>
        </p:nvSpPr>
        <p:spPr>
          <a:xfrm>
            <a:off x="703385" y="4356664"/>
            <a:ext cx="7784123" cy="379460"/>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ru-RU" sz="2000" dirty="0">
                <a:solidFill>
                  <a:srgbClr val="C00000"/>
                </a:solidFill>
                <a:latin typeface="Times New Roman" panose="02020603050405020304" pitchFamily="18" charset="0"/>
                <a:cs typeface="Times New Roman" panose="02020603050405020304" pitchFamily="18" charset="0"/>
              </a:rPr>
              <a:t>6. </a:t>
            </a:r>
            <a:r>
              <a:rPr lang="uz-Cyrl-UZ" sz="2000" dirty="0">
                <a:solidFill>
                  <a:srgbClr val="C00000"/>
                </a:solidFill>
                <a:latin typeface="Times New Roman" panose="02020603050405020304" pitchFamily="18" charset="0"/>
                <a:cs typeface="Times New Roman" panose="02020603050405020304" pitchFamily="18" charset="0"/>
              </a:rPr>
              <a:t>Конфликтларни бошқариш </a:t>
            </a:r>
            <a:r>
              <a:rPr lang="ru-RU" sz="2000" dirty="0">
                <a:solidFill>
                  <a:srgbClr val="C00000"/>
                </a:solidFill>
                <a:latin typeface="Times New Roman" panose="02020603050405020304" pitchFamily="18" charset="0"/>
                <a:cs typeface="Times New Roman" panose="02020603050405020304" pitchFamily="18" charset="0"/>
              </a:rPr>
              <a:t>- </a:t>
            </a:r>
            <a:r>
              <a:rPr lang="en-US" sz="2000" dirty="0">
                <a:solidFill>
                  <a:srgbClr val="C00000"/>
                </a:solidFill>
                <a:latin typeface="Times New Roman" panose="02020603050405020304" pitchFamily="18" charset="0"/>
                <a:cs typeface="Times New Roman" panose="02020603050405020304" pitchFamily="18" charset="0"/>
              </a:rPr>
              <a:t>Conflict Management</a:t>
            </a:r>
            <a:endParaRPr lang="ru-RU" sz="2000" dirty="0">
              <a:solidFill>
                <a:srgbClr val="C00000"/>
              </a:solidFill>
              <a:latin typeface="Times New Roman" panose="02020603050405020304" pitchFamily="18" charset="0"/>
              <a:cs typeface="Times New Roman" panose="02020603050405020304" pitchFamily="18" charset="0"/>
            </a:endParaRPr>
          </a:p>
        </p:txBody>
      </p:sp>
      <p:sp>
        <p:nvSpPr>
          <p:cNvPr id="9" name="Прямоугольник 8">
            <a:extLst>
              <a:ext uri="{FF2B5EF4-FFF2-40B4-BE49-F238E27FC236}">
                <a16:creationId xmlns:a16="http://schemas.microsoft.com/office/drawing/2014/main" id="{DBF86617-F800-D9F6-3077-5E36CEE1B53E}"/>
              </a:ext>
            </a:extLst>
          </p:cNvPr>
          <p:cNvSpPr/>
          <p:nvPr/>
        </p:nvSpPr>
        <p:spPr>
          <a:xfrm>
            <a:off x="703384" y="4832732"/>
            <a:ext cx="7784123" cy="379460"/>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ru-RU" sz="2000" dirty="0">
                <a:solidFill>
                  <a:srgbClr val="C00000"/>
                </a:solidFill>
                <a:latin typeface="Times New Roman" panose="02020603050405020304" pitchFamily="18" charset="0"/>
                <a:cs typeface="Times New Roman" panose="02020603050405020304" pitchFamily="18" charset="0"/>
              </a:rPr>
              <a:t>7. </a:t>
            </a:r>
            <a:r>
              <a:rPr lang="uz-Cyrl-UZ" sz="2000" dirty="0">
                <a:solidFill>
                  <a:srgbClr val="C00000"/>
                </a:solidFill>
                <a:latin typeface="Times New Roman" panose="02020603050405020304" pitchFamily="18" charset="0"/>
                <a:cs typeface="Times New Roman" panose="02020603050405020304" pitchFamily="18" charset="0"/>
              </a:rPr>
              <a:t>Жамоа тузиш фаолияти </a:t>
            </a:r>
            <a:r>
              <a:rPr lang="ru-RU" sz="2000" dirty="0">
                <a:solidFill>
                  <a:srgbClr val="C00000"/>
                </a:solidFill>
                <a:latin typeface="Times New Roman" panose="02020603050405020304" pitchFamily="18" charset="0"/>
                <a:cs typeface="Times New Roman" panose="02020603050405020304" pitchFamily="18" charset="0"/>
              </a:rPr>
              <a:t>- </a:t>
            </a:r>
            <a:r>
              <a:rPr lang="en-US" sz="2000" dirty="0">
                <a:solidFill>
                  <a:srgbClr val="C00000"/>
                </a:solidFill>
                <a:latin typeface="Times New Roman" panose="02020603050405020304" pitchFamily="18" charset="0"/>
                <a:cs typeface="Times New Roman" panose="02020603050405020304" pitchFamily="18" charset="0"/>
              </a:rPr>
              <a:t>Team-Building Activities</a:t>
            </a:r>
            <a:endParaRPr lang="ru-RU" sz="2000" dirty="0">
              <a:solidFill>
                <a:srgbClr val="C00000"/>
              </a:solidFill>
              <a:latin typeface="Times New Roman" panose="02020603050405020304" pitchFamily="18" charset="0"/>
              <a:cs typeface="Times New Roman" panose="02020603050405020304" pitchFamily="18" charset="0"/>
            </a:endParaRPr>
          </a:p>
        </p:txBody>
      </p:sp>
      <p:sp>
        <p:nvSpPr>
          <p:cNvPr id="10" name="Прямоугольник 9">
            <a:extLst>
              <a:ext uri="{FF2B5EF4-FFF2-40B4-BE49-F238E27FC236}">
                <a16:creationId xmlns:a16="http://schemas.microsoft.com/office/drawing/2014/main" id="{D5022210-0153-C71D-65C8-F8D04365033A}"/>
              </a:ext>
            </a:extLst>
          </p:cNvPr>
          <p:cNvSpPr/>
          <p:nvPr/>
        </p:nvSpPr>
        <p:spPr>
          <a:xfrm>
            <a:off x="703383" y="5308800"/>
            <a:ext cx="7784123" cy="379460"/>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ru-RU" sz="2000" dirty="0">
                <a:solidFill>
                  <a:srgbClr val="C00000"/>
                </a:solidFill>
                <a:latin typeface="Times New Roman" panose="02020603050405020304" pitchFamily="18" charset="0"/>
                <a:cs typeface="Times New Roman" panose="02020603050405020304" pitchFamily="18" charset="0"/>
              </a:rPr>
              <a:t>8. Делегация - </a:t>
            </a:r>
            <a:r>
              <a:rPr lang="en-US" sz="2000" dirty="0">
                <a:solidFill>
                  <a:srgbClr val="C00000"/>
                </a:solidFill>
                <a:latin typeface="Times New Roman" panose="02020603050405020304" pitchFamily="18" charset="0"/>
                <a:cs typeface="Times New Roman" panose="02020603050405020304" pitchFamily="18" charset="0"/>
              </a:rPr>
              <a:t>Delegation</a:t>
            </a:r>
            <a:endParaRPr lang="ru-RU" sz="2000" dirty="0">
              <a:solidFill>
                <a:srgbClr val="C00000"/>
              </a:solidFill>
              <a:latin typeface="Times New Roman" panose="02020603050405020304" pitchFamily="18" charset="0"/>
              <a:cs typeface="Times New Roman" panose="02020603050405020304" pitchFamily="18" charset="0"/>
            </a:endParaRPr>
          </a:p>
        </p:txBody>
      </p:sp>
      <p:sp>
        <p:nvSpPr>
          <p:cNvPr id="11" name="Прямоугольник 10">
            <a:extLst>
              <a:ext uri="{FF2B5EF4-FFF2-40B4-BE49-F238E27FC236}">
                <a16:creationId xmlns:a16="http://schemas.microsoft.com/office/drawing/2014/main" id="{5D94ED24-0457-41EB-4E97-CAF5371ACA81}"/>
              </a:ext>
            </a:extLst>
          </p:cNvPr>
          <p:cNvSpPr/>
          <p:nvPr/>
        </p:nvSpPr>
        <p:spPr>
          <a:xfrm>
            <a:off x="703383" y="5784868"/>
            <a:ext cx="7784123" cy="379460"/>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ru-RU" sz="2000" dirty="0">
                <a:solidFill>
                  <a:srgbClr val="C00000"/>
                </a:solidFill>
                <a:latin typeface="Times New Roman" panose="02020603050405020304" pitchFamily="18" charset="0"/>
                <a:cs typeface="Times New Roman" panose="02020603050405020304" pitchFamily="18" charset="0"/>
              </a:rPr>
              <a:t>9. </a:t>
            </a:r>
            <a:r>
              <a:rPr lang="uz-Cyrl-UZ" sz="2000" dirty="0">
                <a:solidFill>
                  <a:srgbClr val="C00000"/>
                </a:solidFill>
                <a:latin typeface="Times New Roman" panose="02020603050405020304" pitchFamily="18" charset="0"/>
                <a:cs typeface="Times New Roman" panose="02020603050405020304" pitchFamily="18" charset="0"/>
              </a:rPr>
              <a:t>Тескари алоқа </a:t>
            </a:r>
            <a:r>
              <a:rPr lang="ru-RU" sz="2000" dirty="0">
                <a:solidFill>
                  <a:srgbClr val="C00000"/>
                </a:solidFill>
                <a:latin typeface="Times New Roman" panose="02020603050405020304" pitchFamily="18" charset="0"/>
                <a:cs typeface="Times New Roman" panose="02020603050405020304" pitchFamily="18" charset="0"/>
              </a:rPr>
              <a:t>- </a:t>
            </a:r>
            <a:r>
              <a:rPr lang="en-US" sz="2000" dirty="0">
                <a:solidFill>
                  <a:srgbClr val="C00000"/>
                </a:solidFill>
                <a:latin typeface="Times New Roman" panose="02020603050405020304" pitchFamily="18" charset="0"/>
                <a:cs typeface="Times New Roman" panose="02020603050405020304" pitchFamily="18" charset="0"/>
              </a:rPr>
              <a:t>Feedback</a:t>
            </a:r>
            <a:endParaRPr lang="ru-RU" sz="2000" dirty="0">
              <a:solidFill>
                <a:srgbClr val="C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0587549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E0BDB574-F0C9-AFE3-1994-37C7AC396E92}"/>
              </a:ext>
            </a:extLst>
          </p:cNvPr>
          <p:cNvSpPr txBox="1"/>
          <p:nvPr/>
        </p:nvSpPr>
        <p:spPr>
          <a:xfrm>
            <a:off x="381000" y="336681"/>
            <a:ext cx="11430000" cy="1446550"/>
          </a:xfrm>
          <a:prstGeom prst="rect">
            <a:avLst/>
          </a:prstGeom>
          <a:noFill/>
        </p:spPr>
        <p:txBody>
          <a:bodyPr wrap="square">
            <a:spAutoFit/>
          </a:bodyPr>
          <a:lstStyle/>
          <a:p>
            <a:pPr algn="ctr"/>
            <a:endParaRPr lang="uz-Cyrl-UZ" sz="2200" b="0" i="0" dirty="0">
              <a:solidFill>
                <a:srgbClr val="231F20"/>
              </a:solidFill>
              <a:effectLst/>
              <a:latin typeface="Times New Roman" panose="02020603050405020304" pitchFamily="18" charset="0"/>
              <a:cs typeface="Times New Roman" panose="02020603050405020304" pitchFamily="18" charset="0"/>
            </a:endParaRPr>
          </a:p>
          <a:p>
            <a:pPr algn="ctr"/>
            <a:endParaRPr lang="uz-Cyrl-UZ" sz="2200" b="0" i="0" dirty="0">
              <a:solidFill>
                <a:srgbClr val="231F20"/>
              </a:solidFill>
              <a:effectLst/>
              <a:latin typeface="Times New Roman" panose="02020603050405020304" pitchFamily="18" charset="0"/>
              <a:cs typeface="Times New Roman" panose="02020603050405020304" pitchFamily="18" charset="0"/>
            </a:endParaRPr>
          </a:p>
          <a:p>
            <a:pPr algn="ctr"/>
            <a:endParaRPr lang="uz-Cyrl-UZ" sz="2200" b="0" i="0" dirty="0">
              <a:solidFill>
                <a:srgbClr val="231F20"/>
              </a:solidFill>
              <a:effectLst/>
              <a:latin typeface="Times New Roman" panose="02020603050405020304" pitchFamily="18" charset="0"/>
              <a:cs typeface="Times New Roman" panose="02020603050405020304" pitchFamily="18" charset="0"/>
            </a:endParaRPr>
          </a:p>
          <a:p>
            <a:pPr algn="ctr"/>
            <a:endParaRPr lang="uz-Cyrl-UZ" sz="2200" b="0" i="0" dirty="0">
              <a:solidFill>
                <a:srgbClr val="231F20"/>
              </a:solidFill>
              <a:effectLst/>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78AA2DD4-77E7-E509-20AF-6E7E789C5A08}"/>
              </a:ext>
            </a:extLst>
          </p:cNvPr>
          <p:cNvSpPr txBox="1"/>
          <p:nvPr/>
        </p:nvSpPr>
        <p:spPr>
          <a:xfrm>
            <a:off x="641838" y="825494"/>
            <a:ext cx="10908324" cy="3970318"/>
          </a:xfrm>
          <a:prstGeom prst="rect">
            <a:avLst/>
          </a:prstGeom>
          <a:noFill/>
          <a:ln>
            <a:noFill/>
          </a:ln>
        </p:spPr>
        <p:style>
          <a:lnRef idx="0">
            <a:scrgbClr r="0" g="0" b="0"/>
          </a:lnRef>
          <a:fillRef idx="0">
            <a:scrgbClr r="0" g="0" b="0"/>
          </a:fillRef>
          <a:effectRef idx="0">
            <a:scrgbClr r="0" g="0" b="0"/>
          </a:effectRef>
          <a:fontRef idx="minor">
            <a:schemeClr val="accent1"/>
          </a:fontRef>
        </p:style>
        <p:txBody>
          <a:bodyPr wrap="square">
            <a:spAutoFit/>
          </a:bodyPr>
          <a:lstStyle/>
          <a:p>
            <a:pPr algn="ctr"/>
            <a:r>
              <a:rPr lang="uz-Cyrl-UZ" sz="2800" b="1" dirty="0">
                <a:latin typeface="Times New Roman" panose="02020603050405020304" pitchFamily="18" charset="0"/>
                <a:cs typeface="Times New Roman" panose="02020603050405020304" pitchFamily="18" charset="0"/>
              </a:rPr>
              <a:t>1. ЭҲТИЁТКОРЛИК БИЛАН ЁЛЛАШ</a:t>
            </a:r>
          </a:p>
          <a:p>
            <a:pPr marL="457200" indent="-457200" algn="ctr">
              <a:buAutoNum type="arabicPeriod"/>
            </a:pPr>
            <a:endParaRPr lang="uz-Cyrl-UZ" sz="2800" b="1" dirty="0">
              <a:latin typeface="Times New Roman" panose="02020603050405020304" pitchFamily="18" charset="0"/>
              <a:cs typeface="Times New Roman" panose="02020603050405020304" pitchFamily="18" charset="0"/>
            </a:endParaRPr>
          </a:p>
          <a:p>
            <a:pPr algn="ctr"/>
            <a:r>
              <a:rPr lang="uz-Cyrl-UZ" sz="2800" dirty="0">
                <a:latin typeface="Times New Roman" panose="02020603050405020304" pitchFamily="18" charset="0"/>
                <a:cs typeface="Times New Roman" panose="02020603050405020304" pitchFamily="18" charset="0"/>
              </a:rPr>
              <a:t>Жараён маълум бир рол учун зарур бўлган тажриба, ташкилотда мавжуд бўлган тажриба ва қайси ходим энг мос келишини синчковлик билан текширишдан бошланади. Бу ишчи кучидан оптимал фойдаланишга ва ишдан қониқиш даражасини оширишга ёрдам беради, чунки аъзо ўз малакасига мос келадиган ролга тайинланганидан хурсанд бўлади. Ҳамма учун ғалаба қозонган вазиятни яратиш.</a:t>
            </a:r>
          </a:p>
        </p:txBody>
      </p:sp>
    </p:spTree>
    <p:extLst>
      <p:ext uri="{BB962C8B-B14F-4D97-AF65-F5344CB8AC3E}">
        <p14:creationId xmlns:p14="http://schemas.microsoft.com/office/powerpoint/2010/main" val="152790085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1422B50C-62E9-EE02-F27D-84F2B2040882}"/>
              </a:ext>
            </a:extLst>
          </p:cNvPr>
          <p:cNvSpPr txBox="1"/>
          <p:nvPr/>
        </p:nvSpPr>
        <p:spPr>
          <a:xfrm>
            <a:off x="556846" y="407856"/>
            <a:ext cx="11078307" cy="3108543"/>
          </a:xfrm>
          <a:prstGeom prst="rect">
            <a:avLst/>
          </a:prstGeom>
          <a:noFill/>
          <a:ln>
            <a:noFill/>
          </a:ln>
        </p:spPr>
        <p:style>
          <a:lnRef idx="0">
            <a:scrgbClr r="0" g="0" b="0"/>
          </a:lnRef>
          <a:fillRef idx="0">
            <a:scrgbClr r="0" g="0" b="0"/>
          </a:fillRef>
          <a:effectRef idx="0">
            <a:scrgbClr r="0" g="0" b="0"/>
          </a:effectRef>
          <a:fontRef idx="minor">
            <a:schemeClr val="accent2"/>
          </a:fontRef>
        </p:style>
        <p:txBody>
          <a:bodyPr wrap="square">
            <a:spAutoFit/>
          </a:bodyPr>
          <a:lstStyle/>
          <a:p>
            <a:pPr algn="ctr"/>
            <a:r>
              <a:rPr lang="uz-Cyrl-UZ" sz="2800" b="1" dirty="0">
                <a:latin typeface="Times New Roman" panose="02020603050405020304" pitchFamily="18" charset="0"/>
                <a:cs typeface="Times New Roman" panose="02020603050405020304" pitchFamily="18" charset="0"/>
              </a:rPr>
              <a:t>2. Мақсадлар, вазифалар ва вақт жадвалларини хариталаш ва мослаштириш</a:t>
            </a:r>
          </a:p>
          <a:p>
            <a:pPr algn="ctr"/>
            <a:endParaRPr lang="uz-Cyrl-UZ" sz="2800" b="1" dirty="0">
              <a:latin typeface="Times New Roman" panose="02020603050405020304" pitchFamily="18" charset="0"/>
              <a:cs typeface="Times New Roman" panose="02020603050405020304" pitchFamily="18" charset="0"/>
            </a:endParaRPr>
          </a:p>
          <a:p>
            <a:pPr algn="ctr"/>
            <a:r>
              <a:rPr lang="uz-Cyrl-UZ" sz="2800" dirty="0">
                <a:latin typeface="Times New Roman" panose="02020603050405020304" pitchFamily="18" charset="0"/>
                <a:cs typeface="Times New Roman" panose="02020603050405020304" pitchFamily="18" charset="0"/>
              </a:rPr>
              <a:t>Гуруҳ аъзоларини белгиланган жадвалга боғлаб туриш уларга лойиҳанинг ривожланиши билан бирга ўз тараққиётини кузатиш имконини беради. Бунинг усулларидан бири бепул ёки пуллик лойиҳаларни бошқариш дастуридан фойдаланишдир.</a:t>
            </a:r>
          </a:p>
        </p:txBody>
      </p:sp>
      <p:sp>
        <p:nvSpPr>
          <p:cNvPr id="3" name="TextBox 2">
            <a:extLst>
              <a:ext uri="{FF2B5EF4-FFF2-40B4-BE49-F238E27FC236}">
                <a16:creationId xmlns:a16="http://schemas.microsoft.com/office/drawing/2014/main" id="{1EE9BC21-E597-C749-0D88-16F99CC3FD55}"/>
              </a:ext>
            </a:extLst>
          </p:cNvPr>
          <p:cNvSpPr txBox="1"/>
          <p:nvPr/>
        </p:nvSpPr>
        <p:spPr>
          <a:xfrm>
            <a:off x="556846" y="4203375"/>
            <a:ext cx="8024446" cy="2246769"/>
          </a:xfrm>
          <a:prstGeom prst="rect">
            <a:avLst/>
          </a:prstGeom>
          <a:noFill/>
        </p:spPr>
        <p:txBody>
          <a:bodyPr wrap="square">
            <a:spAutoFit/>
          </a:bodyPr>
          <a:lstStyle/>
          <a:p>
            <a:pPr algn="ctr"/>
            <a:r>
              <a:rPr lang="uz-Cyrl-UZ" sz="1800" dirty="0">
                <a:latin typeface="Times New Roman" panose="02020603050405020304" pitchFamily="18" charset="0"/>
                <a:cs typeface="Times New Roman" panose="02020603050405020304" pitchFamily="18" charset="0"/>
              </a:rPr>
              <a:t>  </a:t>
            </a:r>
            <a:r>
              <a:rPr lang="uz-Cyrl-UZ" sz="2800" dirty="0">
                <a:solidFill>
                  <a:schemeClr val="accent2"/>
                </a:solidFill>
                <a:latin typeface="Times New Roman" panose="02020603050405020304" pitchFamily="18" charset="0"/>
                <a:cs typeface="Times New Roman" panose="02020603050405020304" pitchFamily="18" charset="0"/>
              </a:rPr>
              <a:t>Кейинчалик, аъзоларнинг шахсий мақсадлари жамоанинг мақсадларига ва ниҳоят лойиҳа мақсадига мос келиши керак. Аъзолар каттароқ расмга эга бўладилар ва қандай муносабатда бўлишни ва қандай ишлашни билишади.</a:t>
            </a:r>
          </a:p>
        </p:txBody>
      </p:sp>
    </p:spTree>
    <p:extLst>
      <p:ext uri="{BB962C8B-B14F-4D97-AF65-F5344CB8AC3E}">
        <p14:creationId xmlns:p14="http://schemas.microsoft.com/office/powerpoint/2010/main" val="61373036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8AABE1F-1105-F3B9-673A-0B984097DD9D}"/>
              </a:ext>
            </a:extLst>
          </p:cNvPr>
          <p:cNvSpPr txBox="1"/>
          <p:nvPr/>
        </p:nvSpPr>
        <p:spPr>
          <a:xfrm>
            <a:off x="381000" y="622627"/>
            <a:ext cx="11430000" cy="2677656"/>
          </a:xfrm>
          <a:prstGeom prst="rect">
            <a:avLst/>
          </a:prstGeom>
          <a:noFill/>
          <a:ln>
            <a:noFill/>
          </a:ln>
        </p:spPr>
        <p:style>
          <a:lnRef idx="0">
            <a:scrgbClr r="0" g="0" b="0"/>
          </a:lnRef>
          <a:fillRef idx="0">
            <a:scrgbClr r="0" g="0" b="0"/>
          </a:fillRef>
          <a:effectRef idx="0">
            <a:scrgbClr r="0" g="0" b="0"/>
          </a:effectRef>
          <a:fontRef idx="minor">
            <a:schemeClr val="dk1"/>
          </a:fontRef>
        </p:style>
        <p:txBody>
          <a:bodyPr wrap="square">
            <a:spAutoFit/>
          </a:bodyPr>
          <a:lstStyle/>
          <a:p>
            <a:pPr algn="ctr"/>
            <a:r>
              <a:rPr lang="uz-Cyrl-UZ" sz="2800" b="1" dirty="0">
                <a:latin typeface="Times New Roman" panose="02020603050405020304" pitchFamily="18" charset="0"/>
                <a:cs typeface="Times New Roman" panose="02020603050405020304" pitchFamily="18" charset="0"/>
              </a:rPr>
              <a:t>3. Б.Э.У.М техникаси (Б = Бонд, Э = Эмпатия, У = Уланиш ва М = Мулоқот.)</a:t>
            </a:r>
          </a:p>
          <a:p>
            <a:pPr algn="ctr"/>
            <a:endParaRPr lang="uz-Cyrl-UZ" sz="2800" dirty="0">
              <a:latin typeface="Times New Roman" panose="02020603050405020304" pitchFamily="18" charset="0"/>
              <a:cs typeface="Times New Roman" panose="02020603050405020304" pitchFamily="18" charset="0"/>
            </a:endParaRPr>
          </a:p>
          <a:p>
            <a:pPr algn="ctr"/>
            <a:r>
              <a:rPr lang="uz-Cyrl-UZ" sz="2800" dirty="0">
                <a:latin typeface="Times New Roman" panose="02020603050405020304" pitchFamily="18" charset="0"/>
                <a:cs typeface="Times New Roman" panose="02020603050405020304" pitchFamily="18" charset="0"/>
              </a:rPr>
              <a:t>“Нафақат ўз муваффақиятингизни кўриш, балки бошқаларнинг муваффақиятига эътибор қаратиш учун.” - </a:t>
            </a:r>
            <a:r>
              <a:rPr lang="en-US" sz="2800" dirty="0">
                <a:latin typeface="Times New Roman" panose="02020603050405020304" pitchFamily="18" charset="0"/>
                <a:cs typeface="Times New Roman" panose="02020603050405020304" pitchFamily="18" charset="0"/>
              </a:rPr>
              <a:t>Sundar Pichai</a:t>
            </a:r>
            <a:r>
              <a:rPr lang="uz-Cyrl-UZ" sz="2800"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Google</a:t>
            </a:r>
            <a:r>
              <a:rPr lang="uz-Cyrl-UZ" sz="2800" dirty="0">
                <a:latin typeface="Times New Roman" panose="02020603050405020304" pitchFamily="18" charset="0"/>
                <a:cs typeface="Times New Roman" panose="02020603050405020304" pitchFamily="18" charset="0"/>
              </a:rPr>
              <a:t> бош директори.</a:t>
            </a:r>
          </a:p>
        </p:txBody>
      </p:sp>
      <p:sp>
        <p:nvSpPr>
          <p:cNvPr id="6" name="TextBox 5">
            <a:extLst>
              <a:ext uri="{FF2B5EF4-FFF2-40B4-BE49-F238E27FC236}">
                <a16:creationId xmlns:a16="http://schemas.microsoft.com/office/drawing/2014/main" id="{3F6A1318-6C48-1CA5-452D-81B3DC492580}"/>
              </a:ext>
            </a:extLst>
          </p:cNvPr>
          <p:cNvSpPr txBox="1"/>
          <p:nvPr/>
        </p:nvSpPr>
        <p:spPr>
          <a:xfrm>
            <a:off x="222737" y="3791580"/>
            <a:ext cx="8299939" cy="2462213"/>
          </a:xfrm>
          <a:prstGeom prst="rect">
            <a:avLst/>
          </a:prstGeom>
          <a:noFill/>
          <a:ln>
            <a:noFill/>
          </a:ln>
        </p:spPr>
        <p:style>
          <a:lnRef idx="0">
            <a:scrgbClr r="0" g="0" b="0"/>
          </a:lnRef>
          <a:fillRef idx="0">
            <a:scrgbClr r="0" g="0" b="0"/>
          </a:fillRef>
          <a:effectRef idx="0">
            <a:scrgbClr r="0" g="0" b="0"/>
          </a:effectRef>
          <a:fontRef idx="minor">
            <a:schemeClr val="dk1"/>
          </a:fontRef>
        </p:style>
        <p:txBody>
          <a:bodyPr wrap="square">
            <a:spAutoFit/>
          </a:bodyPr>
          <a:lstStyle/>
          <a:p>
            <a:pPr algn="ctr"/>
            <a:r>
              <a:rPr lang="uz-Cyrl-UZ" sz="2200" dirty="0">
                <a:solidFill>
                  <a:schemeClr val="tx1"/>
                </a:solidFill>
                <a:latin typeface="Times New Roman" panose="02020603050405020304" pitchFamily="18" charset="0"/>
                <a:cs typeface="Times New Roman" panose="02020603050405020304" pitchFamily="18" charset="0"/>
              </a:rPr>
              <a:t>Раҳбар жамоани автономия билан таъминлаш, жамоа иштирокини рағбатлантириш ва кучайтириш орқали йўл-йўриқ кўрсатиши, қўллаб-қувватловчи ва иштирокчи бўлиши керак, бу эса қарорлар қабул қилиш жараёнини жамоа аъзолари томонидан бошқаришга имкон беради, уларнинг ҳис-туйғуларини, ёқтиришларини ва ёқтирмасликларини тинглаш орқали эмпатиянинг инсоний фазилатларини қўллаб-қувватлаши керак. ва очиқ мулоқот.</a:t>
            </a:r>
          </a:p>
        </p:txBody>
      </p:sp>
    </p:spTree>
    <p:extLst>
      <p:ext uri="{BB962C8B-B14F-4D97-AF65-F5344CB8AC3E}">
        <p14:creationId xmlns:p14="http://schemas.microsoft.com/office/powerpoint/2010/main" val="323946832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FE4A7D0-E625-1422-B8C1-341887D7A9F9}"/>
              </a:ext>
            </a:extLst>
          </p:cNvPr>
          <p:cNvSpPr txBox="1"/>
          <p:nvPr/>
        </p:nvSpPr>
        <p:spPr>
          <a:xfrm>
            <a:off x="480646" y="384409"/>
            <a:ext cx="11230708" cy="2246769"/>
          </a:xfrm>
          <a:prstGeom prst="rect">
            <a:avLst/>
          </a:prstGeom>
          <a:noFill/>
          <a:ln>
            <a:noFill/>
          </a:ln>
        </p:spPr>
        <p:style>
          <a:lnRef idx="0">
            <a:scrgbClr r="0" g="0" b="0"/>
          </a:lnRef>
          <a:fillRef idx="0">
            <a:scrgbClr r="0" g="0" b="0"/>
          </a:fillRef>
          <a:effectRef idx="0">
            <a:scrgbClr r="0" g="0" b="0"/>
          </a:effectRef>
          <a:fontRef idx="minor">
            <a:schemeClr val="accent5"/>
          </a:fontRef>
        </p:style>
        <p:txBody>
          <a:bodyPr wrap="square">
            <a:spAutoFit/>
          </a:bodyPr>
          <a:lstStyle/>
          <a:p>
            <a:pPr algn="ctr"/>
            <a:r>
              <a:rPr lang="uz-Cyrl-UZ" sz="2800" b="1" dirty="0">
                <a:latin typeface="Times New Roman" panose="02020603050405020304" pitchFamily="18" charset="0"/>
                <a:cs typeface="Times New Roman" panose="02020603050405020304" pitchFamily="18" charset="0"/>
              </a:rPr>
              <a:t>4. Доубле Рс фойдаланиш: эътироф ва мукофот</a:t>
            </a:r>
          </a:p>
          <a:p>
            <a:pPr algn="ctr"/>
            <a:endParaRPr lang="uz-Cyrl-UZ" sz="2800" b="1" dirty="0">
              <a:latin typeface="Times New Roman" panose="02020603050405020304" pitchFamily="18" charset="0"/>
              <a:cs typeface="Times New Roman" panose="02020603050405020304" pitchFamily="18" charset="0"/>
            </a:endParaRPr>
          </a:p>
          <a:p>
            <a:pPr algn="ctr"/>
            <a:r>
              <a:rPr lang="uz-Cyrl-UZ" sz="2800" dirty="0">
                <a:latin typeface="Times New Roman" panose="02020603050405020304" pitchFamily="18" charset="0"/>
                <a:cs typeface="Times New Roman" panose="02020603050405020304" pitchFamily="18" charset="0"/>
              </a:rPr>
              <a:t>  Глобал эътироф этиш тадқиқотига кўра, америкалик ишчиларнинг 78 фоизи тан олиниши уларни иш жойида рағбатлантиради, деб таъкидлайди.</a:t>
            </a:r>
          </a:p>
        </p:txBody>
      </p:sp>
      <p:sp>
        <p:nvSpPr>
          <p:cNvPr id="4" name="TextBox 3">
            <a:extLst>
              <a:ext uri="{FF2B5EF4-FFF2-40B4-BE49-F238E27FC236}">
                <a16:creationId xmlns:a16="http://schemas.microsoft.com/office/drawing/2014/main" id="{A7DC7FD9-A0FC-DF58-DD1C-F87679628593}"/>
              </a:ext>
            </a:extLst>
          </p:cNvPr>
          <p:cNvSpPr txBox="1"/>
          <p:nvPr/>
        </p:nvSpPr>
        <p:spPr>
          <a:xfrm>
            <a:off x="480646" y="2934161"/>
            <a:ext cx="8452339" cy="3539430"/>
          </a:xfrm>
          <a:prstGeom prst="rect">
            <a:avLst/>
          </a:prstGeom>
          <a:noFill/>
        </p:spPr>
        <p:txBody>
          <a:bodyPr wrap="square">
            <a:spAutoFit/>
          </a:bodyPr>
          <a:lstStyle/>
          <a:p>
            <a:pPr algn="ctr"/>
            <a:r>
              <a:rPr lang="uz-Cyrl-UZ" sz="2800" dirty="0">
                <a:solidFill>
                  <a:schemeClr val="accent5"/>
                </a:solidFill>
                <a:latin typeface="Times New Roman" panose="02020603050405020304" pitchFamily="18" charset="0"/>
                <a:cs typeface="Times New Roman" panose="02020603050405020304" pitchFamily="18" charset="0"/>
              </a:rPr>
              <a:t>Мотивация рағбатлардан келиб чиқади ва рағбатлар тан олинишига бўлган эҳтиёжни қондиради. Лойиҳа раҳбари аъзоларнинг эҳтиёжларини тушуниши ва ҳал қилиши керак. Эҳтиёжлар тан олинса, мукофот қисми келади. Шунчаки эътироф этиш, агар бутун жамоанинг мотивациясини ошириш учун баъзи бир аниқ мукофотлар билан мустаҳкамланмаса, узоқ давом этмайди.</a:t>
            </a:r>
          </a:p>
        </p:txBody>
      </p:sp>
    </p:spTree>
    <p:extLst>
      <p:ext uri="{BB962C8B-B14F-4D97-AF65-F5344CB8AC3E}">
        <p14:creationId xmlns:p14="http://schemas.microsoft.com/office/powerpoint/2010/main" val="101229469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F504AD0-FBAF-C6DB-51B2-C8D704736CFC}"/>
              </a:ext>
            </a:extLst>
          </p:cNvPr>
          <p:cNvSpPr txBox="1"/>
          <p:nvPr/>
        </p:nvSpPr>
        <p:spPr>
          <a:xfrm>
            <a:off x="486507" y="614516"/>
            <a:ext cx="11218985" cy="3970318"/>
          </a:xfrm>
          <a:prstGeom prst="rect">
            <a:avLst/>
          </a:prstGeom>
          <a:noFill/>
          <a:ln>
            <a:noFill/>
          </a:ln>
        </p:spPr>
        <p:style>
          <a:lnRef idx="0">
            <a:scrgbClr r="0" g="0" b="0"/>
          </a:lnRef>
          <a:fillRef idx="0">
            <a:scrgbClr r="0" g="0" b="0"/>
          </a:fillRef>
          <a:effectRef idx="0">
            <a:scrgbClr r="0" g="0" b="0"/>
          </a:effectRef>
          <a:fontRef idx="minor">
            <a:schemeClr val="accent6"/>
          </a:fontRef>
        </p:style>
        <p:txBody>
          <a:bodyPr wrap="square">
            <a:spAutoFit/>
          </a:bodyPr>
          <a:lstStyle/>
          <a:p>
            <a:pPr algn="ctr"/>
            <a:r>
              <a:rPr lang="uz-Cyrl-UZ" sz="2800" b="1" dirty="0">
                <a:latin typeface="Times New Roman" panose="02020603050405020304" pitchFamily="18" charset="0"/>
                <a:cs typeface="Times New Roman" panose="02020603050405020304" pitchFamily="18" charset="0"/>
              </a:rPr>
              <a:t>5. Жамоада ишлашни ривожлантириш учун меҳнат маданияти</a:t>
            </a:r>
          </a:p>
          <a:p>
            <a:pPr algn="ctr"/>
            <a:endParaRPr lang="uz-Cyrl-UZ" sz="2800" b="1" dirty="0">
              <a:latin typeface="Times New Roman" panose="02020603050405020304" pitchFamily="18" charset="0"/>
              <a:cs typeface="Times New Roman" panose="02020603050405020304" pitchFamily="18" charset="0"/>
            </a:endParaRPr>
          </a:p>
          <a:p>
            <a:pPr algn="ctr"/>
            <a:r>
              <a:rPr lang="uz-Cyrl-UZ" sz="2800" dirty="0">
                <a:latin typeface="Times New Roman" panose="02020603050405020304" pitchFamily="18" charset="0"/>
                <a:cs typeface="Times New Roman" panose="02020603050405020304" pitchFamily="18" charset="0"/>
              </a:rPr>
              <a:t>Лойиҳа менежери ҳар доим жамоани кузатиб бормасдан, менежернинг борлиги ёки йўқлигидан қатъи назар, жамоа бир хил тарзда ишлашини таъминлаши керак. Ижобий ва ҳамкорликдаги иш маданиятини шакллантириш орқали бунга эришиш мумкин.</a:t>
            </a:r>
          </a:p>
          <a:p>
            <a:pPr algn="ctr"/>
            <a:endParaRPr lang="uz-Cyrl-UZ" sz="2800" dirty="0">
              <a:latin typeface="Times New Roman" panose="02020603050405020304" pitchFamily="18" charset="0"/>
              <a:cs typeface="Times New Roman" panose="02020603050405020304" pitchFamily="18" charset="0"/>
            </a:endParaRPr>
          </a:p>
          <a:p>
            <a:pPr algn="ctr"/>
            <a:r>
              <a:rPr lang="en-US" sz="2800" dirty="0">
                <a:latin typeface="Times New Roman" panose="02020603050405020304" pitchFamily="18" charset="0"/>
                <a:cs typeface="Times New Roman" panose="02020603050405020304" pitchFamily="18" charset="0"/>
              </a:rPr>
              <a:t>Slack</a:t>
            </a:r>
            <a:r>
              <a:rPr lang="uz-Cyrl-UZ" sz="2800"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Yammer</a:t>
            </a:r>
            <a:r>
              <a:rPr lang="uz-Cyrl-UZ" sz="2800" dirty="0">
                <a:latin typeface="Times New Roman" panose="02020603050405020304" pitchFamily="18" charset="0"/>
                <a:cs typeface="Times New Roman" panose="02020603050405020304" pitchFamily="18" charset="0"/>
              </a:rPr>
              <a:t> ва </a:t>
            </a:r>
            <a:r>
              <a:rPr lang="en-US" sz="2800" dirty="0">
                <a:latin typeface="Times New Roman" panose="02020603050405020304" pitchFamily="18" charset="0"/>
                <a:cs typeface="Times New Roman" panose="02020603050405020304" pitchFamily="18" charset="0"/>
              </a:rPr>
              <a:t>Socialist</a:t>
            </a:r>
            <a:r>
              <a:rPr lang="uz-Cyrl-UZ" sz="2800" dirty="0">
                <a:latin typeface="Times New Roman" panose="02020603050405020304" pitchFamily="18" charset="0"/>
                <a:cs typeface="Times New Roman" panose="02020603050405020304" pitchFamily="18" charset="0"/>
              </a:rPr>
              <a:t> каби баъзи ҳамкорлик воситаларидан фойдаланиш фойдали бўлиши мумкин.</a:t>
            </a:r>
          </a:p>
        </p:txBody>
      </p:sp>
    </p:spTree>
    <p:extLst>
      <p:ext uri="{BB962C8B-B14F-4D97-AF65-F5344CB8AC3E}">
        <p14:creationId xmlns:p14="http://schemas.microsoft.com/office/powerpoint/2010/main" val="189173117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0F6BD69-5F1D-91E2-1460-351914BA2074}"/>
              </a:ext>
            </a:extLst>
          </p:cNvPr>
          <p:cNvSpPr txBox="1"/>
          <p:nvPr/>
        </p:nvSpPr>
        <p:spPr>
          <a:xfrm>
            <a:off x="398585" y="335846"/>
            <a:ext cx="11347938" cy="3477875"/>
          </a:xfrm>
          <a:prstGeom prst="rect">
            <a:avLst/>
          </a:prstGeom>
          <a:noFill/>
        </p:spPr>
        <p:txBody>
          <a:bodyPr wrap="square">
            <a:spAutoFit/>
          </a:bodyPr>
          <a:lstStyle/>
          <a:p>
            <a:pPr algn="ctr"/>
            <a:r>
              <a:rPr lang="uz-Cyrl-UZ" sz="2200" b="1" dirty="0">
                <a:latin typeface="Times New Roman" panose="02020603050405020304" pitchFamily="18" charset="0"/>
                <a:cs typeface="Times New Roman" panose="02020603050405020304" pitchFamily="18" charset="0"/>
              </a:rPr>
              <a:t>6. Конфликтларни бошқариш</a:t>
            </a:r>
          </a:p>
          <a:p>
            <a:pPr algn="ctr"/>
            <a:endParaRPr lang="uz-Cyrl-UZ" sz="2200" b="1" dirty="0">
              <a:latin typeface="Times New Roman" panose="02020603050405020304" pitchFamily="18" charset="0"/>
              <a:cs typeface="Times New Roman" panose="02020603050405020304" pitchFamily="18" charset="0"/>
            </a:endParaRPr>
          </a:p>
          <a:p>
            <a:pPr algn="ctr"/>
            <a:r>
              <a:rPr lang="uz-Cyrl-UZ" sz="2200" dirty="0">
                <a:latin typeface="Times New Roman" panose="02020603050405020304" pitchFamily="18" charset="0"/>
                <a:cs typeface="Times New Roman" panose="02020603050405020304" pitchFamily="18" charset="0"/>
              </a:rPr>
              <a:t>Барча даражадаги ишчиларнинг қарийб 85 фоизи ташкилотда қандайдир низоларни бошдан кечирганликлари ҳақида хабар беришган.</a:t>
            </a:r>
          </a:p>
          <a:p>
            <a:pPr algn="ctr"/>
            <a:r>
              <a:rPr lang="uz-Cyrl-UZ" sz="2200" dirty="0">
                <a:latin typeface="Times New Roman" panose="02020603050405020304" pitchFamily="18" charset="0"/>
                <a:cs typeface="Times New Roman" panose="02020603050405020304" pitchFamily="18" charset="0"/>
              </a:rPr>
              <a:t>Жамоа турли хил келиб чиқиши, қизиқишлари, шахсияти, эътиқодлари, маданий ва ижтимоий келиб чиқиши бирлашмасини англатади. Атрофдаги бундай хилма-хиллик билан шахсий ва касбий можаролар албатта содир бўлади.</a:t>
            </a:r>
          </a:p>
          <a:p>
            <a:pPr algn="ctr"/>
            <a:r>
              <a:rPr lang="uz-Cyrl-UZ" sz="2200" dirty="0">
                <a:latin typeface="Times New Roman" panose="02020603050405020304" pitchFamily="18" charset="0"/>
                <a:cs typeface="Times New Roman" panose="02020603050405020304" pitchFamily="18" charset="0"/>
              </a:rPr>
              <a:t>Жамоа бошқаруви шунчаки иш ёки чиқиш бошқаруви эмас. Самарали жамоа бошқаруви, шунингдек, низоларни бошқариш ва муаммолар пайдо бўлишининг олдини олишни ўз ичига олади.</a:t>
            </a:r>
          </a:p>
        </p:txBody>
      </p:sp>
      <p:sp>
        <p:nvSpPr>
          <p:cNvPr id="6" name="Прямоугольник 5">
            <a:extLst>
              <a:ext uri="{FF2B5EF4-FFF2-40B4-BE49-F238E27FC236}">
                <a16:creationId xmlns:a16="http://schemas.microsoft.com/office/drawing/2014/main" id="{8991DFA2-FF6A-1AF3-E313-4CE740F77FA1}"/>
              </a:ext>
            </a:extLst>
          </p:cNvPr>
          <p:cNvSpPr/>
          <p:nvPr/>
        </p:nvSpPr>
        <p:spPr>
          <a:xfrm>
            <a:off x="398585" y="3813721"/>
            <a:ext cx="8639906" cy="738554"/>
          </a:xfrm>
          <a:prstGeom prst="rect">
            <a:avLst/>
          </a:prstGeom>
        </p:spPr>
        <p:style>
          <a:lnRef idx="2">
            <a:schemeClr val="accent1">
              <a:shade val="15000"/>
            </a:schemeClr>
          </a:lnRef>
          <a:fillRef idx="1001">
            <a:schemeClr val="dk2"/>
          </a:fillRef>
          <a:effectRef idx="0">
            <a:schemeClr val="accent1"/>
          </a:effectRef>
          <a:fontRef idx="minor">
            <a:schemeClr val="lt1"/>
          </a:fontRef>
        </p:style>
        <p:txBody>
          <a:bodyPr rtlCol="0" anchor="ctr"/>
          <a:lstStyle/>
          <a:p>
            <a:pPr algn="ctr"/>
            <a:r>
              <a:rPr lang="uz-Cyrl-UZ" sz="1800" b="1" dirty="0">
                <a:latin typeface="Times New Roman" panose="02020603050405020304" pitchFamily="18" charset="0"/>
                <a:cs typeface="Times New Roman" panose="02020603050405020304" pitchFamily="18" charset="0"/>
              </a:rPr>
              <a:t>БУНИ АМАЛГА ОШИРИШНИНГ БАЪЗИ УСУЛЛАРИ:</a:t>
            </a:r>
          </a:p>
        </p:txBody>
      </p:sp>
      <p:sp>
        <p:nvSpPr>
          <p:cNvPr id="7" name="Прямоугольник 6">
            <a:extLst>
              <a:ext uri="{FF2B5EF4-FFF2-40B4-BE49-F238E27FC236}">
                <a16:creationId xmlns:a16="http://schemas.microsoft.com/office/drawing/2014/main" id="{93BC9497-3393-C387-3F26-359CBD201FBD}"/>
              </a:ext>
            </a:extLst>
          </p:cNvPr>
          <p:cNvSpPr/>
          <p:nvPr/>
        </p:nvSpPr>
        <p:spPr>
          <a:xfrm>
            <a:off x="398584" y="4704675"/>
            <a:ext cx="8639907" cy="738554"/>
          </a:xfrm>
          <a:prstGeom prst="rect">
            <a:avLst/>
          </a:prstGeom>
        </p:spPr>
        <p:style>
          <a:lnRef idx="2">
            <a:schemeClr val="accent1">
              <a:shade val="15000"/>
            </a:schemeClr>
          </a:lnRef>
          <a:fillRef idx="1001">
            <a:schemeClr val="lt2"/>
          </a:fillRef>
          <a:effectRef idx="0">
            <a:schemeClr val="accent1"/>
          </a:effectRef>
          <a:fontRef idx="minor">
            <a:schemeClr val="lt1"/>
          </a:fontRef>
        </p:style>
        <p:txBody>
          <a:bodyPr rtlCol="0" anchor="ctr"/>
          <a:lstStyle/>
          <a:p>
            <a:pPr algn="ctr"/>
            <a:r>
              <a:rPr lang="uz-Cyrl-UZ" sz="1800" b="1" dirty="0">
                <a:solidFill>
                  <a:schemeClr val="accent5">
                    <a:lumMod val="50000"/>
                  </a:schemeClr>
                </a:solidFill>
                <a:latin typeface="Times New Roman" panose="02020603050405020304" pitchFamily="18" charset="0"/>
                <a:cs typeface="Times New Roman" panose="02020603050405020304" pitchFamily="18" charset="0"/>
              </a:rPr>
              <a:t>Вазият ҳақида умумий тушунчага эга бўлиш ва шу билан тўғри эчимни таклиф қилиш учун нарсаларни бошқа одамнинг нуқтаи назаридан кўриш</a:t>
            </a:r>
          </a:p>
        </p:txBody>
      </p:sp>
      <p:sp>
        <p:nvSpPr>
          <p:cNvPr id="8" name="Прямоугольник 7">
            <a:extLst>
              <a:ext uri="{FF2B5EF4-FFF2-40B4-BE49-F238E27FC236}">
                <a16:creationId xmlns:a16="http://schemas.microsoft.com/office/drawing/2014/main" id="{6D2858CA-1D79-AF9A-EDCE-95062841B8CC}"/>
              </a:ext>
            </a:extLst>
          </p:cNvPr>
          <p:cNvSpPr/>
          <p:nvPr/>
        </p:nvSpPr>
        <p:spPr>
          <a:xfrm>
            <a:off x="398584" y="5587627"/>
            <a:ext cx="8639907" cy="738554"/>
          </a:xfrm>
          <a:prstGeom prst="rect">
            <a:avLst/>
          </a:prstGeom>
        </p:spPr>
        <p:style>
          <a:lnRef idx="2">
            <a:schemeClr val="accent1">
              <a:shade val="15000"/>
            </a:schemeClr>
          </a:lnRef>
          <a:fillRef idx="1001">
            <a:schemeClr val="lt2"/>
          </a:fillRef>
          <a:effectRef idx="0">
            <a:schemeClr val="accent1"/>
          </a:effectRef>
          <a:fontRef idx="minor">
            <a:schemeClr val="lt1"/>
          </a:fontRef>
        </p:style>
        <p:txBody>
          <a:bodyPr rtlCol="0" anchor="ctr"/>
          <a:lstStyle/>
          <a:p>
            <a:pPr algn="ctr"/>
            <a:r>
              <a:rPr lang="uz-Cyrl-UZ" sz="1800" b="1" dirty="0">
                <a:solidFill>
                  <a:schemeClr val="accent5">
                    <a:lumMod val="50000"/>
                  </a:schemeClr>
                </a:solidFill>
                <a:latin typeface="Times New Roman" panose="02020603050405020304" pitchFamily="18" charset="0"/>
                <a:cs typeface="Times New Roman" panose="02020603050405020304" pitchFamily="18" charset="0"/>
              </a:rPr>
              <a:t>Вазиятга ёки шахсга нисбатан нохолис қараш ўрнига нейтрал ёндашувни амалга ошириш</a:t>
            </a:r>
          </a:p>
        </p:txBody>
      </p:sp>
    </p:spTree>
    <p:extLst>
      <p:ext uri="{BB962C8B-B14F-4D97-AF65-F5344CB8AC3E}">
        <p14:creationId xmlns:p14="http://schemas.microsoft.com/office/powerpoint/2010/main" val="170860951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A69FB96E-6EF9-8491-2C76-E4B4C16F7DB6}"/>
              </a:ext>
            </a:extLst>
          </p:cNvPr>
          <p:cNvSpPr/>
          <p:nvPr/>
        </p:nvSpPr>
        <p:spPr>
          <a:xfrm>
            <a:off x="2162907" y="386861"/>
            <a:ext cx="7866185" cy="785447"/>
          </a:xfrm>
          <a:prstGeom prst="round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800" b="1" dirty="0">
                <a:latin typeface="Times New Roman" panose="02020603050405020304" pitchFamily="18" charset="0"/>
                <a:cs typeface="Times New Roman" panose="02020603050405020304" pitchFamily="18" charset="0"/>
              </a:rPr>
              <a:t>7. Жамоа тузиш фаолияти</a:t>
            </a:r>
            <a:endParaRPr lang="ru-RU" sz="2800" dirty="0"/>
          </a:p>
        </p:txBody>
      </p:sp>
      <p:sp>
        <p:nvSpPr>
          <p:cNvPr id="4" name="Прямоугольник: скругленные углы 3">
            <a:extLst>
              <a:ext uri="{FF2B5EF4-FFF2-40B4-BE49-F238E27FC236}">
                <a16:creationId xmlns:a16="http://schemas.microsoft.com/office/drawing/2014/main" id="{4FA12043-AC7B-7E17-3532-1F45ECBD5D19}"/>
              </a:ext>
            </a:extLst>
          </p:cNvPr>
          <p:cNvSpPr/>
          <p:nvPr/>
        </p:nvSpPr>
        <p:spPr>
          <a:xfrm>
            <a:off x="3745522" y="1636738"/>
            <a:ext cx="7866185" cy="1938992"/>
          </a:xfrm>
          <a:prstGeom prst="round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800" dirty="0">
                <a:latin typeface="Times New Roman" panose="02020603050405020304" pitchFamily="18" charset="0"/>
                <a:cs typeface="Times New Roman" panose="02020603050405020304" pitchFamily="18" charset="0"/>
              </a:rPr>
              <a:t>Булар иш жойидаги монотонликни бузиш, енгиллик, уйғунлик ва қувноқлик туйғусини келтириб чиқариш ва умуман жамоа энергиясини кўтариш учун талаб қилинади.</a:t>
            </a:r>
          </a:p>
        </p:txBody>
      </p:sp>
      <p:sp>
        <p:nvSpPr>
          <p:cNvPr id="5" name="Прямоугольник: скругленные углы 4">
            <a:extLst>
              <a:ext uri="{FF2B5EF4-FFF2-40B4-BE49-F238E27FC236}">
                <a16:creationId xmlns:a16="http://schemas.microsoft.com/office/drawing/2014/main" id="{19C37764-792F-C7D6-C385-F4E9E15BA54B}"/>
              </a:ext>
            </a:extLst>
          </p:cNvPr>
          <p:cNvSpPr/>
          <p:nvPr/>
        </p:nvSpPr>
        <p:spPr>
          <a:xfrm>
            <a:off x="533398" y="4040160"/>
            <a:ext cx="7866185" cy="1938992"/>
          </a:xfrm>
          <a:prstGeom prst="round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800" dirty="0">
                <a:latin typeface="Times New Roman" panose="02020603050405020304" pitchFamily="18" charset="0"/>
                <a:cs typeface="Times New Roman" panose="02020603050405020304" pitchFamily="18" charset="0"/>
              </a:rPr>
              <a:t>Компания маданиятига қараб, тадбирлар режалаштирилиши мумкин, масалан, ҳафтада бир марта ўйин ўйнаш ёки ойда бир марта жамоавий тушлик қилиш ёки бошқалар.</a:t>
            </a:r>
          </a:p>
        </p:txBody>
      </p:sp>
    </p:spTree>
    <p:extLst>
      <p:ext uri="{BB962C8B-B14F-4D97-AF65-F5344CB8AC3E}">
        <p14:creationId xmlns:p14="http://schemas.microsoft.com/office/powerpoint/2010/main" val="417135540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A69FB96E-6EF9-8491-2C76-E4B4C16F7DB6}"/>
              </a:ext>
            </a:extLst>
          </p:cNvPr>
          <p:cNvSpPr/>
          <p:nvPr/>
        </p:nvSpPr>
        <p:spPr>
          <a:xfrm>
            <a:off x="3443654" y="167053"/>
            <a:ext cx="5304692" cy="586154"/>
          </a:xfrm>
          <a:prstGeom prst="roundRect">
            <a:avLst/>
          </a:prstGeom>
          <a:ln>
            <a:headEnd type="none" w="med" len="med"/>
            <a:tailEnd type="none" w="med" len="med"/>
          </a:ln>
        </p:spPr>
        <p:style>
          <a:lnRef idx="1">
            <a:schemeClr val="accent2"/>
          </a:lnRef>
          <a:fillRef idx="2">
            <a:schemeClr val="accent2"/>
          </a:fillRef>
          <a:effectRef idx="1">
            <a:schemeClr val="accent2"/>
          </a:effectRef>
          <a:fontRef idx="minor">
            <a:schemeClr val="dk1"/>
          </a:fontRef>
        </p:style>
        <p:txBody>
          <a:bodyPr rtlCol="0" anchor="ctr"/>
          <a:lstStyle/>
          <a:p>
            <a:pPr algn="ctr"/>
            <a:r>
              <a:rPr lang="uz-Cyrl-UZ" sz="2800" b="1" dirty="0">
                <a:latin typeface="Times New Roman" panose="02020603050405020304" pitchFamily="18" charset="0"/>
                <a:cs typeface="Times New Roman" panose="02020603050405020304" pitchFamily="18" charset="0"/>
              </a:rPr>
              <a:t>8. Делегация</a:t>
            </a:r>
          </a:p>
        </p:txBody>
      </p:sp>
      <p:sp>
        <p:nvSpPr>
          <p:cNvPr id="4" name="Прямоугольник: скругленные углы 3">
            <a:extLst>
              <a:ext uri="{FF2B5EF4-FFF2-40B4-BE49-F238E27FC236}">
                <a16:creationId xmlns:a16="http://schemas.microsoft.com/office/drawing/2014/main" id="{4FA12043-AC7B-7E17-3532-1F45ECBD5D19}"/>
              </a:ext>
            </a:extLst>
          </p:cNvPr>
          <p:cNvSpPr/>
          <p:nvPr/>
        </p:nvSpPr>
        <p:spPr>
          <a:xfrm>
            <a:off x="427891" y="916329"/>
            <a:ext cx="9601201" cy="1673471"/>
          </a:xfrm>
          <a:prstGeom prst="roundRect">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400" dirty="0">
                <a:latin typeface="Times New Roman" panose="02020603050405020304" pitchFamily="18" charset="0"/>
                <a:cs typeface="Times New Roman" panose="02020603050405020304" pitchFamily="18" charset="0"/>
              </a:rPr>
              <a:t>Микро ёки макро бошқарув ўрнига, лойиҳа менежери масъулиятни топшириши ва аъзоларга жамоанинг мақсади доирасида қолиб, вазифа масъулиятини бажариши учун мустақил қарор қабул қилишига имкон бериши керак.</a:t>
            </a:r>
          </a:p>
        </p:txBody>
      </p:sp>
      <p:sp>
        <p:nvSpPr>
          <p:cNvPr id="5" name="Прямоугольник: скругленные углы 4">
            <a:extLst>
              <a:ext uri="{FF2B5EF4-FFF2-40B4-BE49-F238E27FC236}">
                <a16:creationId xmlns:a16="http://schemas.microsoft.com/office/drawing/2014/main" id="{19C37764-792F-C7D6-C385-F4E9E15BA54B}"/>
              </a:ext>
            </a:extLst>
          </p:cNvPr>
          <p:cNvSpPr/>
          <p:nvPr/>
        </p:nvSpPr>
        <p:spPr>
          <a:xfrm>
            <a:off x="427891" y="4589515"/>
            <a:ext cx="8106509" cy="1938992"/>
          </a:xfrm>
          <a:prstGeom prst="roundRect">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200" dirty="0">
                <a:latin typeface="Times New Roman" panose="02020603050405020304" pitchFamily="18" charset="0"/>
                <a:cs typeface="Times New Roman" panose="02020603050405020304" pitchFamily="18" charset="0"/>
              </a:rPr>
              <a:t>Аъзоларнинг касбий маҳоратини ошириш делегациянинг намунасидир. Жамоа ўз маҳоратини эксплуатация қилишдан кўра оширилаётганини ҳис қилиши керак. Турли хил иш жойида ёки ишдан ташқари тренинглар ташкил этилиши мумкин, улар охир-оқибат бутун ташкилотга фойда келтиради.</a:t>
            </a:r>
          </a:p>
        </p:txBody>
      </p:sp>
      <p:sp>
        <p:nvSpPr>
          <p:cNvPr id="3" name="Прямоугольник: скругленные углы 2">
            <a:extLst>
              <a:ext uri="{FF2B5EF4-FFF2-40B4-BE49-F238E27FC236}">
                <a16:creationId xmlns:a16="http://schemas.microsoft.com/office/drawing/2014/main" id="{2981A926-6A6F-1601-82BF-2106ED9CB840}"/>
              </a:ext>
            </a:extLst>
          </p:cNvPr>
          <p:cNvSpPr/>
          <p:nvPr/>
        </p:nvSpPr>
        <p:spPr>
          <a:xfrm>
            <a:off x="2649416" y="2752922"/>
            <a:ext cx="9067802" cy="1673471"/>
          </a:xfrm>
          <a:prstGeom prst="roundRect">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400" dirty="0">
                <a:latin typeface="Times New Roman" panose="02020603050405020304" pitchFamily="18" charset="0"/>
                <a:cs typeface="Times New Roman" panose="02020603050405020304" pitchFamily="18" charset="0"/>
              </a:rPr>
              <a:t>Аъзоларга тажриба, билим ва кўникмалар алмашиш учун бошқа соҳаларда тажриба ўтказишга рухсат берилиши мумкин. Бу ходимларнинг меҳнат унумдорлигини оширади, ишдан қониқишни оширади ва маънавиятини оширади.</a:t>
            </a:r>
          </a:p>
        </p:txBody>
      </p:sp>
    </p:spTree>
    <p:extLst>
      <p:ext uri="{BB962C8B-B14F-4D97-AF65-F5344CB8AC3E}">
        <p14:creationId xmlns:p14="http://schemas.microsoft.com/office/powerpoint/2010/main" val="125776086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14">
            <a:extLst>
              <a:ext uri="{FF2B5EF4-FFF2-40B4-BE49-F238E27FC236}">
                <a16:creationId xmlns:a16="http://schemas.microsoft.com/office/drawing/2014/main" id="{DCFD1B09-FC05-87C3-E75A-46A3997E65DC}"/>
              </a:ext>
            </a:extLst>
          </p:cNvPr>
          <p:cNvSpPr txBox="1"/>
          <p:nvPr/>
        </p:nvSpPr>
        <p:spPr>
          <a:xfrm>
            <a:off x="3048000" y="3325555"/>
            <a:ext cx="6096000" cy="954107"/>
          </a:xfrm>
          <a:prstGeom prst="rect">
            <a:avLst/>
          </a:prstGeom>
          <a:noFill/>
        </p:spPr>
        <p:txBody>
          <a:bodyPr wrap="square">
            <a:spAutoFit/>
          </a:bodyPr>
          <a:lstStyle/>
          <a:p>
            <a:endParaRPr lang="ru-RU" sz="2800" dirty="0"/>
          </a:p>
          <a:p>
            <a:endParaRPr lang="ru-RU" sz="2800" dirty="0"/>
          </a:p>
        </p:txBody>
      </p:sp>
      <p:sp>
        <p:nvSpPr>
          <p:cNvPr id="2" name="Прямоугольник: скругленные углы 1">
            <a:extLst>
              <a:ext uri="{FF2B5EF4-FFF2-40B4-BE49-F238E27FC236}">
                <a16:creationId xmlns:a16="http://schemas.microsoft.com/office/drawing/2014/main" id="{E9B2B86C-77FF-C905-5EAC-7528D32EA076}"/>
              </a:ext>
            </a:extLst>
          </p:cNvPr>
          <p:cNvSpPr/>
          <p:nvPr/>
        </p:nvSpPr>
        <p:spPr>
          <a:xfrm>
            <a:off x="2708031" y="1289972"/>
            <a:ext cx="6775938" cy="726392"/>
          </a:xfrm>
          <a:prstGeom prst="roundRect">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ru-RU" sz="2800" b="1" dirty="0">
                <a:latin typeface="Times New Roman" panose="02020603050405020304" pitchFamily="18" charset="0"/>
                <a:cs typeface="Times New Roman" panose="02020603050405020304" pitchFamily="18" charset="0"/>
              </a:rPr>
              <a:t>9. </a:t>
            </a:r>
            <a:r>
              <a:rPr lang="uz-Cyrl-UZ" sz="2800" b="1" dirty="0">
                <a:latin typeface="Times New Roman" panose="02020603050405020304" pitchFamily="18" charset="0"/>
                <a:cs typeface="Times New Roman" panose="02020603050405020304" pitchFamily="18" charset="0"/>
              </a:rPr>
              <a:t>Тескари алоқа</a:t>
            </a:r>
          </a:p>
        </p:txBody>
      </p:sp>
      <p:sp>
        <p:nvSpPr>
          <p:cNvPr id="3" name="Прямоугольник 2">
            <a:extLst>
              <a:ext uri="{FF2B5EF4-FFF2-40B4-BE49-F238E27FC236}">
                <a16:creationId xmlns:a16="http://schemas.microsoft.com/office/drawing/2014/main" id="{B2242E0E-76D9-1B43-5D56-57877669583C}"/>
              </a:ext>
            </a:extLst>
          </p:cNvPr>
          <p:cNvSpPr/>
          <p:nvPr/>
        </p:nvSpPr>
        <p:spPr>
          <a:xfrm>
            <a:off x="486508" y="2379780"/>
            <a:ext cx="11218984" cy="1735015"/>
          </a:xfrm>
          <a:prstGeom prst="rect">
            <a:avLst/>
          </a:prstGeom>
          <a:noFill/>
          <a:ln>
            <a:noFill/>
          </a:ln>
        </p:spPr>
        <p:style>
          <a:lnRef idx="0">
            <a:scrgbClr r="0" g="0" b="0"/>
          </a:lnRef>
          <a:fillRef idx="0">
            <a:scrgbClr r="0" g="0" b="0"/>
          </a:fillRef>
          <a:effectRef idx="0">
            <a:scrgbClr r="0" g="0" b="0"/>
          </a:effectRef>
          <a:fontRef idx="minor">
            <a:schemeClr val="accent6"/>
          </a:fontRef>
        </p:style>
        <p:txBody>
          <a:bodyPr rtlCol="0" anchor="ctr"/>
          <a:lstStyle/>
          <a:p>
            <a:pPr algn="ctr"/>
            <a:r>
              <a:rPr lang="uz-Cyrl-UZ" sz="2800" dirty="0">
                <a:latin typeface="Times New Roman" panose="02020603050405020304" pitchFamily="18" charset="0"/>
                <a:cs typeface="Times New Roman" panose="02020603050405020304" pitchFamily="18" charset="0"/>
              </a:rPr>
              <a:t>Конструктив фикр-мулоҳаза ҳар қандай иш муҳитининг муҳим асосидир ва менежерлар ҳам, жамоа аъзолари ҳам фикр-мулоҳазаларни тўғри руҳда бериш ва қабул қилишда иштирок этишлари керак.</a:t>
            </a:r>
          </a:p>
        </p:txBody>
      </p:sp>
    </p:spTree>
    <p:extLst>
      <p:ext uri="{BB962C8B-B14F-4D97-AF65-F5344CB8AC3E}">
        <p14:creationId xmlns:p14="http://schemas.microsoft.com/office/powerpoint/2010/main" val="360923320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14">
            <a:extLst>
              <a:ext uri="{FF2B5EF4-FFF2-40B4-BE49-F238E27FC236}">
                <a16:creationId xmlns:a16="http://schemas.microsoft.com/office/drawing/2014/main" id="{DCFD1B09-FC05-87C3-E75A-46A3997E65DC}"/>
              </a:ext>
            </a:extLst>
          </p:cNvPr>
          <p:cNvSpPr txBox="1"/>
          <p:nvPr/>
        </p:nvSpPr>
        <p:spPr>
          <a:xfrm>
            <a:off x="3048000" y="3325555"/>
            <a:ext cx="6096000" cy="954107"/>
          </a:xfrm>
          <a:prstGeom prst="rect">
            <a:avLst/>
          </a:prstGeom>
          <a:noFill/>
          <a:ln>
            <a:noFill/>
          </a:ln>
        </p:spPr>
        <p:style>
          <a:lnRef idx="0">
            <a:scrgbClr r="0" g="0" b="0"/>
          </a:lnRef>
          <a:fillRef idx="0">
            <a:scrgbClr r="0" g="0" b="0"/>
          </a:fillRef>
          <a:effectRef idx="0">
            <a:scrgbClr r="0" g="0" b="0"/>
          </a:effectRef>
          <a:fontRef idx="minor">
            <a:schemeClr val="accent5"/>
          </a:fontRef>
        </p:style>
        <p:txBody>
          <a:bodyPr wrap="square">
            <a:spAutoFit/>
          </a:bodyPr>
          <a:lstStyle/>
          <a:p>
            <a:endParaRPr lang="ru-RU" sz="2800" dirty="0"/>
          </a:p>
          <a:p>
            <a:endParaRPr lang="ru-RU" sz="2800" dirty="0"/>
          </a:p>
        </p:txBody>
      </p:sp>
      <p:sp>
        <p:nvSpPr>
          <p:cNvPr id="2" name="Прямоугольник: скругленные углы 1">
            <a:extLst>
              <a:ext uri="{FF2B5EF4-FFF2-40B4-BE49-F238E27FC236}">
                <a16:creationId xmlns:a16="http://schemas.microsoft.com/office/drawing/2014/main" id="{E9B2B86C-77FF-C905-5EAC-7528D32EA076}"/>
              </a:ext>
            </a:extLst>
          </p:cNvPr>
          <p:cNvSpPr/>
          <p:nvPr/>
        </p:nvSpPr>
        <p:spPr>
          <a:xfrm>
            <a:off x="1037493" y="543230"/>
            <a:ext cx="10117014" cy="1051108"/>
          </a:xfrm>
          <a:prstGeom prst="roundRect">
            <a:avLst/>
          </a:prstGeom>
          <a:noFill/>
          <a:ln>
            <a:noFill/>
          </a:ln>
        </p:spPr>
        <p:style>
          <a:lnRef idx="0">
            <a:scrgbClr r="0" g="0" b="0"/>
          </a:lnRef>
          <a:fillRef idx="0">
            <a:scrgbClr r="0" g="0" b="0"/>
          </a:fillRef>
          <a:effectRef idx="0">
            <a:scrgbClr r="0" g="0" b="0"/>
          </a:effectRef>
          <a:fontRef idx="minor">
            <a:schemeClr val="accent5"/>
          </a:fontRef>
        </p:style>
        <p:txBody>
          <a:bodyPr rtlCol="0" anchor="ctr"/>
          <a:lstStyle/>
          <a:p>
            <a:pPr algn="ctr"/>
            <a:r>
              <a:rPr lang="ru-RU" sz="2800" b="1" dirty="0">
                <a:latin typeface="Times New Roman" panose="02020603050405020304" pitchFamily="18" charset="0"/>
                <a:cs typeface="Times New Roman" panose="02020603050405020304" pitchFamily="18" charset="0"/>
              </a:rPr>
              <a:t>ЛОЙИҲАДА МЕҲНАТ МАДАНИЯТИНИ ОШИРИШ ЙЎЛЛАРИ</a:t>
            </a:r>
          </a:p>
        </p:txBody>
      </p:sp>
      <p:sp>
        <p:nvSpPr>
          <p:cNvPr id="3" name="Прямоугольник 2">
            <a:extLst>
              <a:ext uri="{FF2B5EF4-FFF2-40B4-BE49-F238E27FC236}">
                <a16:creationId xmlns:a16="http://schemas.microsoft.com/office/drawing/2014/main" id="{B2242E0E-76D9-1B43-5D56-57877669583C}"/>
              </a:ext>
            </a:extLst>
          </p:cNvPr>
          <p:cNvSpPr/>
          <p:nvPr/>
        </p:nvSpPr>
        <p:spPr>
          <a:xfrm>
            <a:off x="486508" y="1987059"/>
            <a:ext cx="11218984" cy="2883882"/>
          </a:xfrm>
          <a:prstGeom prst="rect">
            <a:avLst/>
          </a:prstGeom>
          <a:noFill/>
          <a:ln>
            <a:noFill/>
          </a:ln>
        </p:spPr>
        <p:style>
          <a:lnRef idx="0">
            <a:scrgbClr r="0" g="0" b="0"/>
          </a:lnRef>
          <a:fillRef idx="0">
            <a:scrgbClr r="0" g="0" b="0"/>
          </a:fillRef>
          <a:effectRef idx="0">
            <a:scrgbClr r="0" g="0" b="0"/>
          </a:effectRef>
          <a:fontRef idx="minor">
            <a:schemeClr val="accent5"/>
          </a:fontRef>
        </p:style>
        <p:txBody>
          <a:bodyPr rtlCol="0" anchor="ctr"/>
          <a:lstStyle/>
          <a:p>
            <a:pPr algn="ctr"/>
            <a:r>
              <a:rPr lang="uz-Cyrl-UZ" sz="2800" dirty="0">
                <a:latin typeface="Times New Roman" panose="02020603050405020304" pitchFamily="18" charset="0"/>
                <a:cs typeface="Times New Roman" panose="02020603050405020304" pitchFamily="18" charset="0"/>
              </a:rPr>
              <a:t>Лойиҳа менежерлари лойиҳа маданиятини яратишда ноёб имкониятга эга бўлишади. Агар улар </a:t>
            </a:r>
            <a:r>
              <a:rPr lang="en-US" sz="2800" dirty="0">
                <a:latin typeface="Times New Roman" panose="02020603050405020304" pitchFamily="18" charset="0"/>
                <a:cs typeface="Times New Roman" panose="02020603050405020304" pitchFamily="18" charset="0"/>
              </a:rPr>
              <a:t>PRINCE2 </a:t>
            </a:r>
            <a:r>
              <a:rPr lang="uz-Cyrl-UZ" sz="2800" dirty="0">
                <a:latin typeface="Times New Roman" panose="02020603050405020304" pitchFamily="18" charset="0"/>
                <a:cs typeface="Times New Roman" panose="02020603050405020304" pitchFamily="18" charset="0"/>
              </a:rPr>
              <a:t>асослари ва амалий машқлар онлайн тренингидан ўтишса, улар буни қилишда малакали бўлишади. Ташкилий менежерлар камдан-кам ҳолларда маданият яратиш имкониятига эга бўлишади, чунки кўпчилик компаниялар уларни йиллар давомида ўрнатган.</a:t>
            </a:r>
          </a:p>
        </p:txBody>
      </p:sp>
    </p:spTree>
    <p:extLst>
      <p:ext uri="{BB962C8B-B14F-4D97-AF65-F5344CB8AC3E}">
        <p14:creationId xmlns:p14="http://schemas.microsoft.com/office/powerpoint/2010/main" val="282573801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B9F086B7-BF28-4DFE-1B53-49FF28F0DA9B}"/>
              </a:ext>
            </a:extLst>
          </p:cNvPr>
          <p:cNvSpPr/>
          <p:nvPr/>
        </p:nvSpPr>
        <p:spPr>
          <a:xfrm>
            <a:off x="457200" y="351692"/>
            <a:ext cx="11230707" cy="2083568"/>
          </a:xfrm>
          <a:prstGeom prst="rect">
            <a:avLst/>
          </a:prstGeom>
        </p:spPr>
        <p:style>
          <a:lnRef idx="2">
            <a:schemeClr val="accent1">
              <a:shade val="15000"/>
            </a:schemeClr>
          </a:lnRef>
          <a:fillRef idx="1001">
            <a:schemeClr val="dk2"/>
          </a:fillRef>
          <a:effectRef idx="0">
            <a:schemeClr val="accent1"/>
          </a:effectRef>
          <a:fontRef idx="minor">
            <a:schemeClr val="lt1"/>
          </a:fontRef>
        </p:style>
        <p:txBody>
          <a:bodyPr rtlCol="0" anchor="ctr"/>
          <a:lstStyle/>
          <a:p>
            <a:pPr algn="ctr"/>
            <a:r>
              <a:rPr lang="uz-Cyrl-UZ" sz="2200" b="1" dirty="0">
                <a:latin typeface="Times New Roman" panose="02020603050405020304" pitchFamily="18" charset="0"/>
                <a:cs typeface="Times New Roman" panose="02020603050405020304" pitchFamily="18" charset="0"/>
              </a:rPr>
              <a:t>Лойиҳа маданияти лойиҳа жамоаси учун ўрнатилган умумий қадриятлар, эътиқодлар, меъёрлар ва тахминларни англатади. Лойиҳанинг эҳтиёжлари ва турли жиҳатларини тушунишдан сўнг тегишли лойиҳа маданиятини ишлаб чиқиш муваффақиятли лойиҳа менежерининг энг яхши бошқарув қобилиятларидан биридир. У аниқ маълумот бериш орқали ишлаб чиқилган:</a:t>
            </a:r>
          </a:p>
        </p:txBody>
      </p:sp>
      <p:sp>
        <p:nvSpPr>
          <p:cNvPr id="5" name="Прямоугольник 4">
            <a:extLst>
              <a:ext uri="{FF2B5EF4-FFF2-40B4-BE49-F238E27FC236}">
                <a16:creationId xmlns:a16="http://schemas.microsoft.com/office/drawing/2014/main" id="{D2FC1F54-B99D-3ECC-FCB7-72DF99558C54}"/>
              </a:ext>
            </a:extLst>
          </p:cNvPr>
          <p:cNvSpPr/>
          <p:nvPr/>
        </p:nvSpPr>
        <p:spPr>
          <a:xfrm>
            <a:off x="3048000" y="2658851"/>
            <a:ext cx="8639907" cy="738554"/>
          </a:xfrm>
          <a:prstGeom prst="rect">
            <a:avLst/>
          </a:prstGeom>
        </p:spPr>
        <p:style>
          <a:lnRef idx="2">
            <a:schemeClr val="accent1">
              <a:shade val="15000"/>
            </a:schemeClr>
          </a:lnRef>
          <a:fillRef idx="1001">
            <a:schemeClr val="lt2"/>
          </a:fillRef>
          <a:effectRef idx="0">
            <a:schemeClr val="accent1"/>
          </a:effectRef>
          <a:fontRef idx="minor">
            <a:schemeClr val="lt1"/>
          </a:fontRef>
        </p:style>
        <p:txBody>
          <a:bodyPr rtlCol="0" anchor="ctr"/>
          <a:lstStyle/>
          <a:p>
            <a:pPr algn="ctr"/>
            <a:r>
              <a:rPr lang="uz-Cyrl-UZ" sz="2400" b="1" dirty="0">
                <a:solidFill>
                  <a:schemeClr val="accent5">
                    <a:lumMod val="50000"/>
                  </a:schemeClr>
                </a:solidFill>
                <a:latin typeface="Times New Roman" panose="02020603050405020304" pitchFamily="18" charset="0"/>
                <a:cs typeface="Times New Roman" panose="02020603050405020304" pitchFamily="18" charset="0"/>
              </a:rPr>
              <a:t>Лойиҳанинг устувор йўналишлари</a:t>
            </a:r>
          </a:p>
        </p:txBody>
      </p:sp>
      <p:sp>
        <p:nvSpPr>
          <p:cNvPr id="6" name="Прямоугольник 5">
            <a:extLst>
              <a:ext uri="{FF2B5EF4-FFF2-40B4-BE49-F238E27FC236}">
                <a16:creationId xmlns:a16="http://schemas.microsoft.com/office/drawing/2014/main" id="{CEFF89E2-D405-2128-FE73-3EBD038EC9FC}"/>
              </a:ext>
            </a:extLst>
          </p:cNvPr>
          <p:cNvSpPr/>
          <p:nvPr/>
        </p:nvSpPr>
        <p:spPr>
          <a:xfrm>
            <a:off x="1752599" y="3604845"/>
            <a:ext cx="8639907" cy="738554"/>
          </a:xfrm>
          <a:prstGeom prst="rect">
            <a:avLst/>
          </a:prstGeom>
        </p:spPr>
        <p:style>
          <a:lnRef idx="2">
            <a:schemeClr val="accent1">
              <a:shade val="15000"/>
            </a:schemeClr>
          </a:lnRef>
          <a:fillRef idx="1001">
            <a:schemeClr val="lt2"/>
          </a:fillRef>
          <a:effectRef idx="0">
            <a:schemeClr val="accent1"/>
          </a:effectRef>
          <a:fontRef idx="minor">
            <a:schemeClr val="lt1"/>
          </a:fontRef>
        </p:style>
        <p:txBody>
          <a:bodyPr rtlCol="0" anchor="ctr"/>
          <a:lstStyle/>
          <a:p>
            <a:pPr algn="ctr"/>
            <a:r>
              <a:rPr lang="uz-Cyrl-UZ" sz="2400" b="1" dirty="0">
                <a:solidFill>
                  <a:schemeClr val="accent5">
                    <a:lumMod val="50000"/>
                  </a:schemeClr>
                </a:solidFill>
                <a:latin typeface="Times New Roman" panose="02020603050405020304" pitchFamily="18" charset="0"/>
                <a:cs typeface="Times New Roman" panose="02020603050405020304" pitchFamily="18" charset="0"/>
              </a:rPr>
              <a:t>Ҳозирги ҳолат</a:t>
            </a:r>
          </a:p>
        </p:txBody>
      </p:sp>
      <p:sp>
        <p:nvSpPr>
          <p:cNvPr id="7" name="Прямоугольник 6">
            <a:extLst>
              <a:ext uri="{FF2B5EF4-FFF2-40B4-BE49-F238E27FC236}">
                <a16:creationId xmlns:a16="http://schemas.microsoft.com/office/drawing/2014/main" id="{BFFE6900-549E-A3B1-350E-89AF9F7E1F13}"/>
              </a:ext>
            </a:extLst>
          </p:cNvPr>
          <p:cNvSpPr/>
          <p:nvPr/>
        </p:nvSpPr>
        <p:spPr>
          <a:xfrm>
            <a:off x="457200" y="4566989"/>
            <a:ext cx="8639907" cy="1611073"/>
          </a:xfrm>
          <a:prstGeom prst="rect">
            <a:avLst/>
          </a:prstGeom>
        </p:spPr>
        <p:style>
          <a:lnRef idx="2">
            <a:schemeClr val="accent1">
              <a:shade val="15000"/>
            </a:schemeClr>
          </a:lnRef>
          <a:fillRef idx="1001">
            <a:schemeClr val="lt2"/>
          </a:fillRef>
          <a:effectRef idx="0">
            <a:schemeClr val="accent1"/>
          </a:effectRef>
          <a:fontRef idx="minor">
            <a:schemeClr val="lt1"/>
          </a:fontRef>
        </p:style>
        <p:txBody>
          <a:bodyPr rtlCol="0" anchor="ctr"/>
          <a:lstStyle/>
          <a:p>
            <a:pPr algn="ctr"/>
            <a:r>
              <a:rPr lang="uz-Cyrl-UZ" sz="2400" b="1" dirty="0">
                <a:solidFill>
                  <a:schemeClr val="accent5">
                    <a:lumMod val="50000"/>
                  </a:schemeClr>
                </a:solidFill>
                <a:latin typeface="Times New Roman" panose="02020603050405020304" pitchFamily="18" charset="0"/>
                <a:cs typeface="Times New Roman" panose="02020603050405020304" pitchFamily="18" charset="0"/>
              </a:rPr>
              <a:t>Мансабдор шахсларни мувофиқлаштириш (ташкилотнинг мавжудлари. Масалан, саёҳат харажатларини қоплаш сиёсати) ва операцион қоидалар (улар лойиҳа бошланишида амалга оширилади).</a:t>
            </a:r>
          </a:p>
        </p:txBody>
      </p:sp>
    </p:spTree>
    <p:extLst>
      <p:ext uri="{BB962C8B-B14F-4D97-AF65-F5344CB8AC3E}">
        <p14:creationId xmlns:p14="http://schemas.microsoft.com/office/powerpoint/2010/main" val="66635247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2FB3EFE-579C-B2A3-C191-FA26C840E10C}"/>
              </a:ext>
            </a:extLst>
          </p:cNvPr>
          <p:cNvSpPr txBox="1"/>
          <p:nvPr/>
        </p:nvSpPr>
        <p:spPr>
          <a:xfrm>
            <a:off x="480646" y="362305"/>
            <a:ext cx="11230708" cy="2677656"/>
          </a:xfrm>
          <a:prstGeom prst="rect">
            <a:avLst/>
          </a:prstGeom>
          <a:noFill/>
        </p:spPr>
        <p:txBody>
          <a:bodyPr wrap="square">
            <a:spAutoFit/>
          </a:bodyPr>
          <a:lstStyle/>
          <a:p>
            <a:pPr algn="ctr"/>
            <a:r>
              <a:rPr lang="uz-Cyrl-UZ" sz="2400" dirty="0">
                <a:latin typeface="Times New Roman" panose="02020603050405020304" pitchFamily="18" charset="0"/>
                <a:cs typeface="Times New Roman" panose="02020603050405020304" pitchFamily="18" charset="0"/>
              </a:rPr>
              <a:t>Аксинча, агар лойиҳа жамоаси аъзолари лойиҳа таърифи ҳақида аниқ тушунчага эга бўлмаса, лойиҳа маданияти, кераксиз ишқаланиш ва чалкашлик муқаррар бўлиши мумкин, айниқса йирик лойиҳаларда.</a:t>
            </a:r>
          </a:p>
          <a:p>
            <a:pPr algn="ctr"/>
            <a:endParaRPr lang="uz-Cyrl-UZ" sz="2400" dirty="0">
              <a:latin typeface="Times New Roman" panose="02020603050405020304" pitchFamily="18" charset="0"/>
              <a:cs typeface="Times New Roman" panose="02020603050405020304" pitchFamily="18" charset="0"/>
            </a:endParaRPr>
          </a:p>
          <a:p>
            <a:pPr algn="ctr"/>
            <a:r>
              <a:rPr lang="uz-Cyrl-UZ" sz="2400" dirty="0">
                <a:latin typeface="Times New Roman" panose="02020603050405020304" pitchFamily="18" charset="0"/>
                <a:cs typeface="Times New Roman" panose="02020603050405020304" pitchFamily="18" charset="0"/>
              </a:rPr>
              <a:t>Бундан ташқари, лойиҳа менежери рамзлар, ҳикоялар, маросимлар, табулар, мукофотлар ва жазолардан фойдаланган ҳолда бошқа муҳим жиҳатларни етказиши мумкин.</a:t>
            </a:r>
          </a:p>
        </p:txBody>
      </p:sp>
      <p:sp>
        <p:nvSpPr>
          <p:cNvPr id="5" name="TextBox 4">
            <a:extLst>
              <a:ext uri="{FF2B5EF4-FFF2-40B4-BE49-F238E27FC236}">
                <a16:creationId xmlns:a16="http://schemas.microsoft.com/office/drawing/2014/main" id="{76D46AD3-C59C-1F7C-9338-6DCE3CAF4EE5}"/>
              </a:ext>
            </a:extLst>
          </p:cNvPr>
          <p:cNvSpPr txBox="1"/>
          <p:nvPr/>
        </p:nvSpPr>
        <p:spPr>
          <a:xfrm>
            <a:off x="480646" y="3448707"/>
            <a:ext cx="8346831" cy="3046988"/>
          </a:xfrm>
          <a:prstGeom prst="rect">
            <a:avLst/>
          </a:prstGeom>
          <a:noFill/>
        </p:spPr>
        <p:txBody>
          <a:bodyPr wrap="square">
            <a:spAutoFit/>
          </a:bodyPr>
          <a:lstStyle/>
          <a:p>
            <a:pPr algn="ctr"/>
            <a:r>
              <a:rPr lang="uz-Cyrl-UZ" sz="2400" dirty="0">
                <a:latin typeface="Times New Roman" panose="02020603050405020304" pitchFamily="18" charset="0"/>
                <a:cs typeface="Times New Roman" panose="02020603050405020304" pitchFamily="18" charset="0"/>
              </a:rPr>
              <a:t>Лойиҳа маданияти хулқ-атворга таъсир қилади ва муаммосиз ишлаш ва устуворликларни белгилаш учун нима муҳим ва фойдали эканлигини билдиради. Мисол учун, кучли хавфсизлик чораларини қўллаш мажбурий бўлган лойиҳаларда жамоа аъзоларидан хавфсизлик қоидасини бузган ҳар қандай кишига қарши чиқишлари сўралади. Аниқ мулоқот лойиҳа маданиятини ўрнатишнинг энг муҳим жиҳати ҳисобланади.</a:t>
            </a:r>
          </a:p>
        </p:txBody>
      </p:sp>
    </p:spTree>
    <p:extLst>
      <p:ext uri="{BB962C8B-B14F-4D97-AF65-F5344CB8AC3E}">
        <p14:creationId xmlns:p14="http://schemas.microsoft.com/office/powerpoint/2010/main" val="70623277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a:extLst>
              <a:ext uri="{FF2B5EF4-FFF2-40B4-BE49-F238E27FC236}">
                <a16:creationId xmlns:a16="http://schemas.microsoft.com/office/drawing/2014/main" id="{E292E5F0-FCF5-B50D-C21F-92F4DE7C62AE}"/>
              </a:ext>
            </a:extLst>
          </p:cNvPr>
          <p:cNvSpPr/>
          <p:nvPr/>
        </p:nvSpPr>
        <p:spPr>
          <a:xfrm>
            <a:off x="433754" y="504092"/>
            <a:ext cx="11324492" cy="1090246"/>
          </a:xfrm>
          <a:prstGeom prst="rect">
            <a:avLst/>
          </a:prstGeom>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r>
              <a:rPr lang="uz-Cyrl-UZ" sz="2800" b="1" dirty="0">
                <a:solidFill>
                  <a:schemeClr val="bg1"/>
                </a:solidFill>
                <a:latin typeface="Times New Roman" panose="02020603050405020304" pitchFamily="18" charset="0"/>
                <a:cs typeface="Times New Roman" panose="02020603050405020304" pitchFamily="18" charset="0"/>
              </a:rPr>
              <a:t>ТАЪСИРЛИ ЛОЙИҲА МАДАНИЯТИНИ ЯРАТИШ УЧУН ҚАДАМЛАР</a:t>
            </a:r>
          </a:p>
        </p:txBody>
      </p:sp>
      <p:sp>
        <p:nvSpPr>
          <p:cNvPr id="4" name="Прямоугольник 3">
            <a:extLst>
              <a:ext uri="{FF2B5EF4-FFF2-40B4-BE49-F238E27FC236}">
                <a16:creationId xmlns:a16="http://schemas.microsoft.com/office/drawing/2014/main" id="{06E8EC70-780D-1251-1C10-2D8018C5396D}"/>
              </a:ext>
            </a:extLst>
          </p:cNvPr>
          <p:cNvSpPr/>
          <p:nvPr/>
        </p:nvSpPr>
        <p:spPr>
          <a:xfrm>
            <a:off x="726831" y="1986655"/>
            <a:ext cx="10738338" cy="656492"/>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uz-Cyrl-UZ" sz="2800" b="1" dirty="0">
                <a:solidFill>
                  <a:schemeClr val="accent5">
                    <a:lumMod val="50000"/>
                  </a:schemeClr>
                </a:solidFill>
                <a:latin typeface="Times New Roman" panose="02020603050405020304" pitchFamily="18" charset="0"/>
                <a:cs typeface="Times New Roman" panose="02020603050405020304" pitchFamily="18" charset="0"/>
              </a:rPr>
              <a:t>1. Тўғри лойиҳа маданияти ташаббусини қўллаш</a:t>
            </a:r>
          </a:p>
        </p:txBody>
      </p:sp>
      <p:sp>
        <p:nvSpPr>
          <p:cNvPr id="2" name="Прямоугольник 1">
            <a:extLst>
              <a:ext uri="{FF2B5EF4-FFF2-40B4-BE49-F238E27FC236}">
                <a16:creationId xmlns:a16="http://schemas.microsoft.com/office/drawing/2014/main" id="{631010D9-B8BC-0237-33D8-79E538EB9C21}"/>
              </a:ext>
            </a:extLst>
          </p:cNvPr>
          <p:cNvSpPr/>
          <p:nvPr/>
        </p:nvSpPr>
        <p:spPr>
          <a:xfrm>
            <a:off x="726831" y="2824449"/>
            <a:ext cx="10738338" cy="656492"/>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uz-Cyrl-UZ" sz="2800" b="1" dirty="0">
                <a:solidFill>
                  <a:schemeClr val="accent5">
                    <a:lumMod val="50000"/>
                  </a:schemeClr>
                </a:solidFill>
                <a:latin typeface="Times New Roman" panose="02020603050405020304" pitchFamily="18" charset="0"/>
                <a:cs typeface="Times New Roman" panose="02020603050405020304" pitchFamily="18" charset="0"/>
              </a:rPr>
              <a:t>2. Жамоа раҳбарини тўғри танлаш</a:t>
            </a:r>
          </a:p>
        </p:txBody>
      </p:sp>
      <p:sp>
        <p:nvSpPr>
          <p:cNvPr id="9" name="Прямоугольник 8">
            <a:extLst>
              <a:ext uri="{FF2B5EF4-FFF2-40B4-BE49-F238E27FC236}">
                <a16:creationId xmlns:a16="http://schemas.microsoft.com/office/drawing/2014/main" id="{F8E87FE0-36BA-9BE8-8895-E0BF79C32DDD}"/>
              </a:ext>
            </a:extLst>
          </p:cNvPr>
          <p:cNvSpPr/>
          <p:nvPr/>
        </p:nvSpPr>
        <p:spPr>
          <a:xfrm>
            <a:off x="726831" y="3662244"/>
            <a:ext cx="10738338" cy="656492"/>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uz-Cyrl-UZ" sz="2800" b="1" dirty="0">
                <a:solidFill>
                  <a:schemeClr val="accent5">
                    <a:lumMod val="50000"/>
                  </a:schemeClr>
                </a:solidFill>
                <a:latin typeface="Times New Roman" panose="02020603050405020304" pitchFamily="18" charset="0"/>
                <a:cs typeface="Times New Roman" panose="02020603050405020304" pitchFamily="18" charset="0"/>
              </a:rPr>
              <a:t>3. Халққа йўналтирилган маданиятни шакллантириш</a:t>
            </a:r>
          </a:p>
        </p:txBody>
      </p:sp>
    </p:spTree>
    <p:extLst>
      <p:ext uri="{BB962C8B-B14F-4D97-AF65-F5344CB8AC3E}">
        <p14:creationId xmlns:p14="http://schemas.microsoft.com/office/powerpoint/2010/main" val="55225799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EBC3104-99A3-E7B4-CF14-BE8CA418BDF8}"/>
              </a:ext>
            </a:extLst>
          </p:cNvPr>
          <p:cNvSpPr txBox="1"/>
          <p:nvPr/>
        </p:nvSpPr>
        <p:spPr>
          <a:xfrm>
            <a:off x="433754" y="1202518"/>
            <a:ext cx="11324492" cy="3108543"/>
          </a:xfrm>
          <a:prstGeom prst="rect">
            <a:avLst/>
          </a:prstGeom>
          <a:noFill/>
        </p:spPr>
        <p:txBody>
          <a:bodyPr wrap="square">
            <a:spAutoFit/>
          </a:bodyPr>
          <a:lstStyle/>
          <a:p>
            <a:pPr marL="514350" indent="-514350" algn="ctr">
              <a:buAutoNum type="arabicPeriod"/>
            </a:pPr>
            <a:r>
              <a:rPr lang="uz-Cyrl-UZ" sz="2800" b="1" dirty="0">
                <a:latin typeface="Times New Roman" panose="02020603050405020304" pitchFamily="18" charset="0"/>
                <a:cs typeface="Times New Roman" panose="02020603050405020304" pitchFamily="18" charset="0"/>
              </a:rPr>
              <a:t>ТЎҒРИ ЛОЙИҲА МАДАНИЯТИ ТАШАББУСИНИ ҚЎЛЛАШ</a:t>
            </a:r>
            <a:endParaRPr lang="en-US" sz="2800" b="1" dirty="0">
              <a:latin typeface="Times New Roman" panose="02020603050405020304" pitchFamily="18" charset="0"/>
              <a:cs typeface="Times New Roman" panose="02020603050405020304" pitchFamily="18" charset="0"/>
            </a:endParaRPr>
          </a:p>
          <a:p>
            <a:pPr marL="514350" indent="-514350" algn="ctr">
              <a:buAutoNum type="arabicPeriod"/>
            </a:pPr>
            <a:endParaRPr lang="uz-Cyrl-UZ" sz="2800" b="1" dirty="0">
              <a:latin typeface="Times New Roman" panose="02020603050405020304" pitchFamily="18" charset="0"/>
              <a:cs typeface="Times New Roman" panose="02020603050405020304" pitchFamily="18" charset="0"/>
            </a:endParaRPr>
          </a:p>
          <a:p>
            <a:pPr algn="ctr"/>
            <a:r>
              <a:rPr lang="uz-Cyrl-UZ" sz="2800" dirty="0">
                <a:latin typeface="Times New Roman" panose="02020603050405020304" pitchFamily="18" charset="0"/>
                <a:cs typeface="Times New Roman" panose="02020603050405020304" pitchFamily="18" charset="0"/>
              </a:rPr>
              <a:t>Идеал лойиҳа маданиятининг барча жиҳатлари ва қайси бири жорий лойиҳага энг мос келишини биринчи навбатда тушуниш керак. Мавжуд лойиҳани идеал лойиҳа маданияти билан таққослаш камчиликларни бартараф этишга ва стратегияларни белгилашга ёрдам беради. Кейин уларни мунтазам равишда амалга ошириш ва кузатиш мумкин.</a:t>
            </a:r>
          </a:p>
        </p:txBody>
      </p:sp>
    </p:spTree>
    <p:extLst>
      <p:ext uri="{BB962C8B-B14F-4D97-AF65-F5344CB8AC3E}">
        <p14:creationId xmlns:p14="http://schemas.microsoft.com/office/powerpoint/2010/main" val="761402266"/>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3CC478F2-780F-501D-2CC9-672A0E8BD139}"/>
              </a:ext>
            </a:extLst>
          </p:cNvPr>
          <p:cNvSpPr txBox="1"/>
          <p:nvPr/>
        </p:nvSpPr>
        <p:spPr>
          <a:xfrm>
            <a:off x="515815" y="751344"/>
            <a:ext cx="11172093" cy="3970318"/>
          </a:xfrm>
          <a:prstGeom prst="rect">
            <a:avLst/>
          </a:prstGeom>
          <a:noFill/>
        </p:spPr>
        <p:txBody>
          <a:bodyPr wrap="square">
            <a:spAutoFit/>
          </a:bodyPr>
          <a:lstStyle/>
          <a:p>
            <a:pPr algn="ctr"/>
            <a:r>
              <a:rPr lang="uz-Cyrl-UZ" sz="2800" b="1" dirty="0">
                <a:latin typeface="Times New Roman" panose="02020603050405020304" pitchFamily="18" charset="0"/>
                <a:cs typeface="Times New Roman" panose="02020603050405020304" pitchFamily="18" charset="0"/>
              </a:rPr>
              <a:t>2. ЖАМОА РАҲБАРИНИ ТЎҒРИ ТАНЛАШ</a:t>
            </a:r>
            <a:endParaRPr lang="en-US" sz="2800" b="1" dirty="0">
              <a:latin typeface="Times New Roman" panose="02020603050405020304" pitchFamily="18" charset="0"/>
              <a:cs typeface="Times New Roman" panose="02020603050405020304" pitchFamily="18" charset="0"/>
            </a:endParaRPr>
          </a:p>
          <a:p>
            <a:pPr algn="ctr"/>
            <a:endParaRPr lang="uz-Cyrl-UZ" sz="2800" b="1" dirty="0">
              <a:latin typeface="Times New Roman" panose="02020603050405020304" pitchFamily="18" charset="0"/>
              <a:cs typeface="Times New Roman" panose="02020603050405020304" pitchFamily="18" charset="0"/>
            </a:endParaRPr>
          </a:p>
          <a:p>
            <a:pPr algn="ctr"/>
            <a:r>
              <a:rPr lang="uz-Cyrl-UZ" sz="2800" dirty="0">
                <a:latin typeface="Times New Roman" panose="02020603050405020304" pitchFamily="18" charset="0"/>
                <a:cs typeface="Times New Roman" panose="02020603050405020304" pitchFamily="18" charset="0"/>
              </a:rPr>
              <a:t>Тажрибали ва муваффақиятли жамоа раҳбарлари лойиҳага мос келадиган ноёб, юқори самарали маданиятларни ишлаб чиқадилар ва амалга оширишнинг инновацион усулларидан фойдаланадилар. У эрда ижодкорлик ва сифат муҳим рол ўйнайди ва индивидуал қониқиш ва мотивация кафолатланади. Лойиҳа раҳбарининг шахсияти, хатти-ҳаракати ва аниқ мулоқоти лойиҳа маданиятини яратишда катта рол ўйнайди.</a:t>
            </a:r>
          </a:p>
        </p:txBody>
      </p:sp>
    </p:spTree>
    <p:extLst>
      <p:ext uri="{BB962C8B-B14F-4D97-AF65-F5344CB8AC3E}">
        <p14:creationId xmlns:p14="http://schemas.microsoft.com/office/powerpoint/2010/main" val="334422811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5754C105-AD2E-0C63-ADC1-7A03241C3608}"/>
              </a:ext>
            </a:extLst>
          </p:cNvPr>
          <p:cNvSpPr txBox="1"/>
          <p:nvPr/>
        </p:nvSpPr>
        <p:spPr>
          <a:xfrm>
            <a:off x="463061" y="870247"/>
            <a:ext cx="11265877" cy="3539430"/>
          </a:xfrm>
          <a:prstGeom prst="rect">
            <a:avLst/>
          </a:prstGeom>
          <a:noFill/>
        </p:spPr>
        <p:txBody>
          <a:bodyPr wrap="square">
            <a:spAutoFit/>
          </a:bodyPr>
          <a:lstStyle/>
          <a:p>
            <a:pPr algn="ctr"/>
            <a:r>
              <a:rPr lang="uz-Cyrl-UZ" sz="2800" b="1" dirty="0">
                <a:latin typeface="Times New Roman" panose="02020603050405020304" pitchFamily="18" charset="0"/>
                <a:cs typeface="Times New Roman" panose="02020603050405020304" pitchFamily="18" charset="0"/>
              </a:rPr>
              <a:t>3. ХАЛҚҚА ЙЎНАЛТИРИЛГАН МАДАНИЯТНИ ШАКЛЛАНТИРИШ</a:t>
            </a:r>
            <a:endParaRPr lang="en-US" sz="2800" b="1" dirty="0">
              <a:latin typeface="Times New Roman" panose="02020603050405020304" pitchFamily="18" charset="0"/>
              <a:cs typeface="Times New Roman" panose="02020603050405020304" pitchFamily="18" charset="0"/>
            </a:endParaRPr>
          </a:p>
          <a:p>
            <a:pPr algn="ctr"/>
            <a:endParaRPr lang="uz-Cyrl-UZ" sz="2800" dirty="0">
              <a:latin typeface="Times New Roman" panose="02020603050405020304" pitchFamily="18" charset="0"/>
              <a:cs typeface="Times New Roman" panose="02020603050405020304" pitchFamily="18" charset="0"/>
            </a:endParaRPr>
          </a:p>
          <a:p>
            <a:pPr algn="ctr"/>
            <a:r>
              <a:rPr lang="uz-Cyrl-UZ" sz="2800" dirty="0">
                <a:latin typeface="Times New Roman" panose="02020603050405020304" pitchFamily="18" charset="0"/>
                <a:cs typeface="Times New Roman" panose="02020603050405020304" pitchFamily="18" charset="0"/>
              </a:rPr>
              <a:t>Идеал лойиҳа маданиятининг марказида одамлар бор. Аъзолар ҳурматга сазовор ва уларга ҳурмат билан муносабатда бўлишади, уларнинг фикр ва таклифлари қадрланади ва улар ижодий ҳисса қўшиш ва самарали ҳамкорлик қилиш учун етарлича мустақилликка эга. Жамоа ютуқлари нишонланади, муносиб аъзолар эътироф этилади ва тақдирланади.</a:t>
            </a:r>
          </a:p>
        </p:txBody>
      </p:sp>
    </p:spTree>
    <p:extLst>
      <p:ext uri="{BB962C8B-B14F-4D97-AF65-F5344CB8AC3E}">
        <p14:creationId xmlns:p14="http://schemas.microsoft.com/office/powerpoint/2010/main" val="2811854883"/>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a:extLst>
              <a:ext uri="{FF2B5EF4-FFF2-40B4-BE49-F238E27FC236}">
                <a16:creationId xmlns:a16="http://schemas.microsoft.com/office/drawing/2014/main" id="{E292E5F0-FCF5-B50D-C21F-92F4DE7C62AE}"/>
              </a:ext>
            </a:extLst>
          </p:cNvPr>
          <p:cNvSpPr/>
          <p:nvPr/>
        </p:nvSpPr>
        <p:spPr>
          <a:xfrm>
            <a:off x="433754" y="321979"/>
            <a:ext cx="11324492" cy="1946031"/>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200" b="1" dirty="0">
                <a:solidFill>
                  <a:schemeClr val="accent2">
                    <a:lumMod val="50000"/>
                  </a:schemeClr>
                </a:solidFill>
                <a:latin typeface="Times New Roman" panose="02020603050405020304" pitchFamily="18" charset="0"/>
                <a:cs typeface="Times New Roman" panose="02020603050405020304" pitchFamily="18" charset="0"/>
              </a:rPr>
              <a:t>ЛОЙИҲА ЖАМОАЛАРИНИ САМАРАЛИ БОШҚАРИШ УЧУН СТРАТЕГИЯЛАР</a:t>
            </a:r>
            <a:endParaRPr lang="en-US" sz="2200" b="1" dirty="0">
              <a:solidFill>
                <a:schemeClr val="accent2">
                  <a:lumMod val="50000"/>
                </a:schemeClr>
              </a:solidFill>
              <a:latin typeface="Times New Roman" panose="02020603050405020304" pitchFamily="18" charset="0"/>
              <a:cs typeface="Times New Roman" panose="02020603050405020304" pitchFamily="18" charset="0"/>
            </a:endParaRPr>
          </a:p>
          <a:p>
            <a:pPr algn="ctr"/>
            <a:endParaRPr lang="uz-Cyrl-UZ" sz="2200" b="1" dirty="0">
              <a:solidFill>
                <a:schemeClr val="accent2">
                  <a:lumMod val="50000"/>
                </a:schemeClr>
              </a:solidFill>
              <a:latin typeface="Times New Roman" panose="02020603050405020304" pitchFamily="18" charset="0"/>
              <a:cs typeface="Times New Roman" panose="02020603050405020304" pitchFamily="18" charset="0"/>
            </a:endParaRPr>
          </a:p>
          <a:p>
            <a:pPr algn="ctr"/>
            <a:r>
              <a:rPr lang="uz-Cyrl-UZ" sz="2200" dirty="0">
                <a:solidFill>
                  <a:schemeClr val="accent2">
                    <a:lumMod val="50000"/>
                  </a:schemeClr>
                </a:solidFill>
                <a:latin typeface="Times New Roman" panose="02020603050405020304" pitchFamily="18" charset="0"/>
                <a:cs typeface="Times New Roman" panose="02020603050405020304" pitchFamily="18" charset="0"/>
              </a:rPr>
              <a:t>Лойиҳалар кўпинча муваффақияцизликка учрайди, чунки лойиҳа менежерлари жамоани бошқариш ҳақида аниқ тасаввурга эга эмаслар.</a:t>
            </a:r>
          </a:p>
          <a:p>
            <a:pPr algn="ctr"/>
            <a:r>
              <a:rPr lang="uz-Cyrl-UZ" sz="2200" dirty="0">
                <a:solidFill>
                  <a:schemeClr val="accent2">
                    <a:lumMod val="50000"/>
                  </a:schemeClr>
                </a:solidFill>
                <a:latin typeface="Times New Roman" panose="02020603050405020304" pitchFamily="18" charset="0"/>
                <a:cs typeface="Times New Roman" panose="02020603050405020304" pitchFamily="18" charset="0"/>
              </a:rPr>
              <a:t>Лойиҳа жамоаларини самарали бошқаришда ёрдам берадиган баъзи стратегиялар.</a:t>
            </a:r>
          </a:p>
        </p:txBody>
      </p:sp>
      <p:sp>
        <p:nvSpPr>
          <p:cNvPr id="4" name="Прямоугольник 3">
            <a:extLst>
              <a:ext uri="{FF2B5EF4-FFF2-40B4-BE49-F238E27FC236}">
                <a16:creationId xmlns:a16="http://schemas.microsoft.com/office/drawing/2014/main" id="{06E8EC70-780D-1251-1C10-2D8018C5396D}"/>
              </a:ext>
            </a:extLst>
          </p:cNvPr>
          <p:cNvSpPr/>
          <p:nvPr/>
        </p:nvSpPr>
        <p:spPr>
          <a:xfrm>
            <a:off x="539262" y="2496205"/>
            <a:ext cx="8464061" cy="434564"/>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uz-Cyrl-UZ" sz="2200" b="1" dirty="0">
                <a:solidFill>
                  <a:schemeClr val="accent5">
                    <a:lumMod val="50000"/>
                  </a:schemeClr>
                </a:solidFill>
                <a:latin typeface="Times New Roman" panose="02020603050405020304" pitchFamily="18" charset="0"/>
                <a:cs typeface="Times New Roman" panose="02020603050405020304" pitchFamily="18" charset="0"/>
              </a:rPr>
              <a:t>1. Лойиҳа доирасини аниқ белгилаш</a:t>
            </a:r>
          </a:p>
        </p:txBody>
      </p:sp>
      <p:sp>
        <p:nvSpPr>
          <p:cNvPr id="2" name="Прямоугольник 1">
            <a:extLst>
              <a:ext uri="{FF2B5EF4-FFF2-40B4-BE49-F238E27FC236}">
                <a16:creationId xmlns:a16="http://schemas.microsoft.com/office/drawing/2014/main" id="{631010D9-B8BC-0237-33D8-79E538EB9C21}"/>
              </a:ext>
            </a:extLst>
          </p:cNvPr>
          <p:cNvSpPr/>
          <p:nvPr/>
        </p:nvSpPr>
        <p:spPr>
          <a:xfrm>
            <a:off x="539262" y="3737231"/>
            <a:ext cx="8464061" cy="434564"/>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uz-Cyrl-UZ" sz="2200" b="1" dirty="0">
                <a:solidFill>
                  <a:schemeClr val="accent5">
                    <a:lumMod val="50000"/>
                  </a:schemeClr>
                </a:solidFill>
                <a:latin typeface="Times New Roman" panose="02020603050405020304" pitchFamily="18" charset="0"/>
                <a:cs typeface="Times New Roman" panose="02020603050405020304" pitchFamily="18" charset="0"/>
              </a:rPr>
              <a:t>3. Маршрутларни яратиш</a:t>
            </a:r>
          </a:p>
        </p:txBody>
      </p:sp>
      <p:sp>
        <p:nvSpPr>
          <p:cNvPr id="9" name="Прямоугольник 8">
            <a:extLst>
              <a:ext uri="{FF2B5EF4-FFF2-40B4-BE49-F238E27FC236}">
                <a16:creationId xmlns:a16="http://schemas.microsoft.com/office/drawing/2014/main" id="{F8E87FE0-36BA-9BE8-8895-E0BF79C32DDD}"/>
              </a:ext>
            </a:extLst>
          </p:cNvPr>
          <p:cNvSpPr/>
          <p:nvPr/>
        </p:nvSpPr>
        <p:spPr>
          <a:xfrm>
            <a:off x="539262" y="4357744"/>
            <a:ext cx="8464061" cy="434564"/>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uz-Cyrl-UZ" sz="2200" b="1" dirty="0">
                <a:solidFill>
                  <a:schemeClr val="accent5">
                    <a:lumMod val="50000"/>
                  </a:schemeClr>
                </a:solidFill>
                <a:latin typeface="Times New Roman" panose="02020603050405020304" pitchFamily="18" charset="0"/>
                <a:cs typeface="Times New Roman" panose="02020603050405020304" pitchFamily="18" charset="0"/>
              </a:rPr>
              <a:t>4. Фраминг Тимелине</a:t>
            </a:r>
          </a:p>
        </p:txBody>
      </p:sp>
      <p:sp>
        <p:nvSpPr>
          <p:cNvPr id="5" name="Прямоугольник 4">
            <a:extLst>
              <a:ext uri="{FF2B5EF4-FFF2-40B4-BE49-F238E27FC236}">
                <a16:creationId xmlns:a16="http://schemas.microsoft.com/office/drawing/2014/main" id="{FB6941DF-2359-5A72-BEF1-F9782F89F155}"/>
              </a:ext>
            </a:extLst>
          </p:cNvPr>
          <p:cNvSpPr/>
          <p:nvPr/>
        </p:nvSpPr>
        <p:spPr>
          <a:xfrm>
            <a:off x="539262" y="3116718"/>
            <a:ext cx="8464061" cy="434564"/>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uz-Cyrl-UZ" sz="2200" b="1" dirty="0">
                <a:solidFill>
                  <a:schemeClr val="accent5">
                    <a:lumMod val="50000"/>
                  </a:schemeClr>
                </a:solidFill>
                <a:latin typeface="Times New Roman" panose="02020603050405020304" pitchFamily="18" charset="0"/>
                <a:cs typeface="Times New Roman" panose="02020603050405020304" pitchFamily="18" charset="0"/>
              </a:rPr>
              <a:t>2. Лойиҳа доираси бўйича умумий келишув</a:t>
            </a:r>
          </a:p>
        </p:txBody>
      </p:sp>
      <p:sp>
        <p:nvSpPr>
          <p:cNvPr id="6" name="Прямоугольник 5">
            <a:extLst>
              <a:ext uri="{FF2B5EF4-FFF2-40B4-BE49-F238E27FC236}">
                <a16:creationId xmlns:a16="http://schemas.microsoft.com/office/drawing/2014/main" id="{11470BC7-6A8B-B2B9-B54D-5AD368CE091E}"/>
              </a:ext>
            </a:extLst>
          </p:cNvPr>
          <p:cNvSpPr/>
          <p:nvPr/>
        </p:nvSpPr>
        <p:spPr>
          <a:xfrm>
            <a:off x="539262" y="4978257"/>
            <a:ext cx="8464061" cy="434564"/>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uz-Cyrl-UZ" sz="2200" b="1" dirty="0">
                <a:solidFill>
                  <a:schemeClr val="accent5">
                    <a:lumMod val="50000"/>
                  </a:schemeClr>
                </a:solidFill>
                <a:latin typeface="Times New Roman" panose="02020603050405020304" pitchFamily="18" charset="0"/>
                <a:cs typeface="Times New Roman" panose="02020603050405020304" pitchFamily="18" charset="0"/>
              </a:rPr>
              <a:t>5. Кундалик мақсадни сақлаш</a:t>
            </a:r>
          </a:p>
        </p:txBody>
      </p:sp>
      <p:sp>
        <p:nvSpPr>
          <p:cNvPr id="7" name="Прямоугольник 6">
            <a:extLst>
              <a:ext uri="{FF2B5EF4-FFF2-40B4-BE49-F238E27FC236}">
                <a16:creationId xmlns:a16="http://schemas.microsoft.com/office/drawing/2014/main" id="{17138612-45D0-41DD-2EB0-36719C872890}"/>
              </a:ext>
            </a:extLst>
          </p:cNvPr>
          <p:cNvSpPr/>
          <p:nvPr/>
        </p:nvSpPr>
        <p:spPr>
          <a:xfrm>
            <a:off x="539262" y="5598770"/>
            <a:ext cx="8464061" cy="434564"/>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ru-RU" sz="2200" b="1" dirty="0">
                <a:solidFill>
                  <a:schemeClr val="accent5">
                    <a:lumMod val="50000"/>
                  </a:schemeClr>
                </a:solidFill>
                <a:latin typeface="Times New Roman" panose="02020603050405020304" pitchFamily="18" charset="0"/>
                <a:cs typeface="Times New Roman" panose="02020603050405020304" pitchFamily="18" charset="0"/>
              </a:rPr>
              <a:t>6. </a:t>
            </a:r>
            <a:r>
              <a:rPr lang="uz-Cyrl-UZ" sz="2200" b="1" dirty="0">
                <a:solidFill>
                  <a:schemeClr val="accent5">
                    <a:lumMod val="50000"/>
                  </a:schemeClr>
                </a:solidFill>
                <a:latin typeface="Times New Roman" panose="02020603050405020304" pitchFamily="18" charset="0"/>
                <a:cs typeface="Times New Roman" panose="02020603050405020304" pitchFamily="18" charset="0"/>
              </a:rPr>
              <a:t>Рисклар ва ўзгаришларни бошқариш</a:t>
            </a:r>
          </a:p>
        </p:txBody>
      </p:sp>
      <p:sp>
        <p:nvSpPr>
          <p:cNvPr id="8" name="Прямоугольник 7">
            <a:extLst>
              <a:ext uri="{FF2B5EF4-FFF2-40B4-BE49-F238E27FC236}">
                <a16:creationId xmlns:a16="http://schemas.microsoft.com/office/drawing/2014/main" id="{9BB3EE8B-A971-8CB2-4C22-D74F8ECF4999}"/>
              </a:ext>
            </a:extLst>
          </p:cNvPr>
          <p:cNvSpPr/>
          <p:nvPr/>
        </p:nvSpPr>
        <p:spPr>
          <a:xfrm>
            <a:off x="539262" y="6219283"/>
            <a:ext cx="8464061" cy="434564"/>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ru-RU" sz="2200" b="1" dirty="0">
                <a:solidFill>
                  <a:schemeClr val="accent5">
                    <a:lumMod val="50000"/>
                  </a:schemeClr>
                </a:solidFill>
                <a:latin typeface="Times New Roman" panose="02020603050405020304" pitchFamily="18" charset="0"/>
                <a:cs typeface="Times New Roman" panose="02020603050405020304" pitchFamily="18" charset="0"/>
              </a:rPr>
              <a:t>7. </a:t>
            </a:r>
            <a:r>
              <a:rPr lang="uz-Cyrl-UZ" sz="2200" b="1" dirty="0">
                <a:solidFill>
                  <a:schemeClr val="accent5">
                    <a:lumMod val="50000"/>
                  </a:schemeClr>
                </a:solidFill>
                <a:latin typeface="Times New Roman" panose="02020603050405020304" pitchFamily="18" charset="0"/>
                <a:cs typeface="Times New Roman" panose="02020603050405020304" pitchFamily="18" charset="0"/>
              </a:rPr>
              <a:t>Чиқиш йўлини шакллантириш</a:t>
            </a:r>
          </a:p>
        </p:txBody>
      </p:sp>
    </p:spTree>
    <p:extLst>
      <p:ext uri="{BB962C8B-B14F-4D97-AF65-F5344CB8AC3E}">
        <p14:creationId xmlns:p14="http://schemas.microsoft.com/office/powerpoint/2010/main" val="1748641780"/>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a:extLst>
              <a:ext uri="{FF2B5EF4-FFF2-40B4-BE49-F238E27FC236}">
                <a16:creationId xmlns:a16="http://schemas.microsoft.com/office/drawing/2014/main" id="{E292E5F0-FCF5-B50D-C21F-92F4DE7C62AE}"/>
              </a:ext>
            </a:extLst>
          </p:cNvPr>
          <p:cNvSpPr/>
          <p:nvPr/>
        </p:nvSpPr>
        <p:spPr>
          <a:xfrm>
            <a:off x="433754" y="321979"/>
            <a:ext cx="11324492" cy="1225467"/>
          </a:xfrm>
          <a:prstGeom prst="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uz-Cyrl-UZ" sz="2200" b="1" dirty="0">
                <a:solidFill>
                  <a:schemeClr val="tx1"/>
                </a:solidFill>
                <a:latin typeface="Times New Roman" panose="02020603050405020304" pitchFamily="18" charset="0"/>
                <a:cs typeface="Times New Roman" panose="02020603050405020304" pitchFamily="18" charset="0"/>
              </a:rPr>
              <a:t>1. ЛОЙИҲА ДОИРАСИНИ АНИҚ БЕЛГИЛАШ</a:t>
            </a:r>
          </a:p>
          <a:p>
            <a:pPr algn="ctr"/>
            <a:r>
              <a:rPr lang="uz-Cyrl-UZ" sz="2200" b="1" dirty="0">
                <a:solidFill>
                  <a:schemeClr val="tx1"/>
                </a:solidFill>
                <a:latin typeface="Times New Roman" panose="02020603050405020304" pitchFamily="18" charset="0"/>
                <a:cs typeface="Times New Roman" panose="02020603050405020304" pitchFamily="18" charset="0"/>
              </a:rPr>
              <a:t>Лойиҳанинг кўламини аниқлаш лойиҳани кўрсатиш орқали амалга оширилиши мумкин:</a:t>
            </a:r>
          </a:p>
        </p:txBody>
      </p:sp>
      <p:sp>
        <p:nvSpPr>
          <p:cNvPr id="4" name="Прямоугольник 3">
            <a:extLst>
              <a:ext uri="{FF2B5EF4-FFF2-40B4-BE49-F238E27FC236}">
                <a16:creationId xmlns:a16="http://schemas.microsoft.com/office/drawing/2014/main" id="{06E8EC70-780D-1251-1C10-2D8018C5396D}"/>
              </a:ext>
            </a:extLst>
          </p:cNvPr>
          <p:cNvSpPr/>
          <p:nvPr/>
        </p:nvSpPr>
        <p:spPr>
          <a:xfrm>
            <a:off x="433754" y="1745928"/>
            <a:ext cx="11324492" cy="528349"/>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uz-Cyrl-UZ" sz="2200" b="1" dirty="0">
                <a:solidFill>
                  <a:schemeClr val="accent5">
                    <a:lumMod val="50000"/>
                  </a:schemeClr>
                </a:solidFill>
                <a:latin typeface="Times New Roman" panose="02020603050405020304" pitchFamily="18" charset="0"/>
                <a:cs typeface="Times New Roman" panose="02020603050405020304" pitchFamily="18" charset="0"/>
              </a:rPr>
              <a:t>Мақсад: бу кутилган натижа. </a:t>
            </a:r>
            <a:r>
              <a:rPr lang="uz-Cyrl-UZ" sz="2200" dirty="0">
                <a:solidFill>
                  <a:schemeClr val="accent5">
                    <a:lumMod val="50000"/>
                  </a:schemeClr>
                </a:solidFill>
                <a:latin typeface="Times New Roman" panose="02020603050405020304" pitchFamily="18" charset="0"/>
                <a:cs typeface="Times New Roman" panose="02020603050405020304" pitchFamily="18" charset="0"/>
              </a:rPr>
              <a:t>Оғирликни бошқариш иловасини ишга туширишга мисол.</a:t>
            </a:r>
          </a:p>
        </p:txBody>
      </p:sp>
      <p:sp>
        <p:nvSpPr>
          <p:cNvPr id="2" name="Прямоугольник 1">
            <a:extLst>
              <a:ext uri="{FF2B5EF4-FFF2-40B4-BE49-F238E27FC236}">
                <a16:creationId xmlns:a16="http://schemas.microsoft.com/office/drawing/2014/main" id="{631010D9-B8BC-0237-33D8-79E538EB9C21}"/>
              </a:ext>
            </a:extLst>
          </p:cNvPr>
          <p:cNvSpPr/>
          <p:nvPr/>
        </p:nvSpPr>
        <p:spPr>
          <a:xfrm>
            <a:off x="433754" y="3439912"/>
            <a:ext cx="11324492" cy="756949"/>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uz-Cyrl-UZ" sz="2200" b="1" dirty="0">
                <a:solidFill>
                  <a:schemeClr val="accent5">
                    <a:lumMod val="50000"/>
                  </a:schemeClr>
                </a:solidFill>
                <a:latin typeface="Times New Roman" panose="02020603050405020304" pitchFamily="18" charset="0"/>
                <a:cs typeface="Times New Roman" panose="02020603050405020304" pitchFamily="18" charset="0"/>
              </a:rPr>
              <a:t>Босқичлар: </a:t>
            </a:r>
            <a:r>
              <a:rPr lang="uz-Cyrl-UZ" sz="2200" dirty="0">
                <a:solidFill>
                  <a:schemeClr val="accent5">
                    <a:lumMod val="50000"/>
                  </a:schemeClr>
                </a:solidFill>
                <a:latin typeface="Times New Roman" panose="02020603050405020304" pitchFamily="18" charset="0"/>
                <a:cs typeface="Times New Roman" panose="02020603050405020304" pitchFamily="18" charset="0"/>
              </a:rPr>
              <a:t>фазалар орасидаги аниқ чегара. Масалан, қачон айтиш мумкинки, лойиҳа фаолияти режалаштиришдан амалга ошириш босқичига ўтди.</a:t>
            </a:r>
          </a:p>
        </p:txBody>
      </p:sp>
      <p:sp>
        <p:nvSpPr>
          <p:cNvPr id="9" name="Прямоугольник 8">
            <a:extLst>
              <a:ext uri="{FF2B5EF4-FFF2-40B4-BE49-F238E27FC236}">
                <a16:creationId xmlns:a16="http://schemas.microsoft.com/office/drawing/2014/main" id="{F8E87FE0-36BA-9BE8-8895-E0BF79C32DDD}"/>
              </a:ext>
            </a:extLst>
          </p:cNvPr>
          <p:cNvSpPr/>
          <p:nvPr/>
        </p:nvSpPr>
        <p:spPr>
          <a:xfrm>
            <a:off x="433755" y="4382810"/>
            <a:ext cx="8346830" cy="434564"/>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uz-Cyrl-UZ" sz="2200" b="1" dirty="0">
                <a:solidFill>
                  <a:schemeClr val="accent5">
                    <a:lumMod val="50000"/>
                  </a:schemeClr>
                </a:solidFill>
                <a:latin typeface="Times New Roman" panose="02020603050405020304" pitchFamily="18" charset="0"/>
                <a:cs typeface="Times New Roman" panose="02020603050405020304" pitchFamily="18" charset="0"/>
              </a:rPr>
              <a:t>Бюджет: </a:t>
            </a:r>
            <a:r>
              <a:rPr lang="uz-Cyrl-UZ" sz="2200" dirty="0">
                <a:solidFill>
                  <a:schemeClr val="accent5">
                    <a:lumMod val="50000"/>
                  </a:schemeClr>
                </a:solidFill>
                <a:latin typeface="Times New Roman" panose="02020603050405020304" pitchFamily="18" charset="0"/>
                <a:cs typeface="Times New Roman" panose="02020603050405020304" pitchFamily="18" charset="0"/>
              </a:rPr>
              <a:t>бутун харажат.</a:t>
            </a:r>
          </a:p>
        </p:txBody>
      </p:sp>
      <p:sp>
        <p:nvSpPr>
          <p:cNvPr id="5" name="Прямоугольник 4">
            <a:extLst>
              <a:ext uri="{FF2B5EF4-FFF2-40B4-BE49-F238E27FC236}">
                <a16:creationId xmlns:a16="http://schemas.microsoft.com/office/drawing/2014/main" id="{FB6941DF-2359-5A72-BEF1-F9782F89F155}"/>
              </a:ext>
            </a:extLst>
          </p:cNvPr>
          <p:cNvSpPr/>
          <p:nvPr/>
        </p:nvSpPr>
        <p:spPr>
          <a:xfrm>
            <a:off x="433754" y="2478621"/>
            <a:ext cx="11324492" cy="756948"/>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uz-Cyrl-UZ" sz="2200" b="1" dirty="0">
                <a:solidFill>
                  <a:schemeClr val="accent5">
                    <a:lumMod val="50000"/>
                  </a:schemeClr>
                </a:solidFill>
                <a:latin typeface="Times New Roman" panose="02020603050405020304" pitchFamily="18" charset="0"/>
                <a:cs typeface="Times New Roman" panose="02020603050405020304" pitchFamily="18" charset="0"/>
              </a:rPr>
              <a:t>Мақсадлар:</a:t>
            </a:r>
            <a:r>
              <a:rPr lang="uz-Cyrl-UZ" sz="2200" dirty="0">
                <a:solidFill>
                  <a:schemeClr val="accent5">
                    <a:lumMod val="50000"/>
                  </a:schemeClr>
                </a:solidFill>
                <a:latin typeface="Times New Roman" panose="02020603050405020304" pitchFamily="18" charset="0"/>
                <a:cs typeface="Times New Roman" panose="02020603050405020304" pitchFamily="18" charset="0"/>
              </a:rPr>
              <a:t> белгиланган мақсадга эришиш учун зарур бўлган ўлчанадиган қадамлар. Масалан, ишлаб чиқувчилар жамоасини яратиш.</a:t>
            </a:r>
          </a:p>
        </p:txBody>
      </p:sp>
      <p:sp>
        <p:nvSpPr>
          <p:cNvPr id="6" name="Прямоугольник 5">
            <a:extLst>
              <a:ext uri="{FF2B5EF4-FFF2-40B4-BE49-F238E27FC236}">
                <a16:creationId xmlns:a16="http://schemas.microsoft.com/office/drawing/2014/main" id="{11470BC7-6A8B-B2B9-B54D-5AD368CE091E}"/>
              </a:ext>
            </a:extLst>
          </p:cNvPr>
          <p:cNvSpPr/>
          <p:nvPr/>
        </p:nvSpPr>
        <p:spPr>
          <a:xfrm>
            <a:off x="433755" y="5018477"/>
            <a:ext cx="8346830" cy="434564"/>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uz-Cyrl-UZ" sz="2200" b="1" dirty="0">
                <a:solidFill>
                  <a:schemeClr val="accent5">
                    <a:lumMod val="50000"/>
                  </a:schemeClr>
                </a:solidFill>
                <a:latin typeface="Times New Roman" panose="02020603050405020304" pitchFamily="18" charset="0"/>
                <a:cs typeface="Times New Roman" panose="02020603050405020304" pitchFamily="18" charset="0"/>
              </a:rPr>
              <a:t>Ресурслар:</a:t>
            </a:r>
            <a:r>
              <a:rPr lang="uz-Cyrl-UZ" sz="2200" dirty="0">
                <a:solidFill>
                  <a:schemeClr val="accent5">
                    <a:lumMod val="50000"/>
                  </a:schemeClr>
                </a:solidFill>
                <a:latin typeface="Times New Roman" panose="02020603050405020304" pitchFamily="18" charset="0"/>
                <a:cs typeface="Times New Roman" panose="02020603050405020304" pitchFamily="18" charset="0"/>
              </a:rPr>
              <a:t> зарур жиҳозлар, ишчи кучи ва бошқа қулайликлар.</a:t>
            </a:r>
          </a:p>
        </p:txBody>
      </p:sp>
      <p:sp>
        <p:nvSpPr>
          <p:cNvPr id="7" name="Прямоугольник 6">
            <a:extLst>
              <a:ext uri="{FF2B5EF4-FFF2-40B4-BE49-F238E27FC236}">
                <a16:creationId xmlns:a16="http://schemas.microsoft.com/office/drawing/2014/main" id="{17138612-45D0-41DD-2EB0-36719C872890}"/>
              </a:ext>
            </a:extLst>
          </p:cNvPr>
          <p:cNvSpPr/>
          <p:nvPr/>
        </p:nvSpPr>
        <p:spPr>
          <a:xfrm>
            <a:off x="433755" y="5656765"/>
            <a:ext cx="8346830" cy="779204"/>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uz-Cyrl-UZ" sz="2200" b="1" dirty="0">
                <a:solidFill>
                  <a:schemeClr val="accent5">
                    <a:lumMod val="50000"/>
                  </a:schemeClr>
                </a:solidFill>
                <a:latin typeface="Times New Roman" panose="02020603050405020304" pitchFamily="18" charset="0"/>
                <a:cs typeface="Times New Roman" panose="02020603050405020304" pitchFamily="18" charset="0"/>
              </a:rPr>
              <a:t>Жадвал: </a:t>
            </a:r>
            <a:r>
              <a:rPr lang="uz-Cyrl-UZ" sz="2200" dirty="0">
                <a:solidFill>
                  <a:schemeClr val="accent5">
                    <a:lumMod val="50000"/>
                  </a:schemeClr>
                </a:solidFill>
                <a:latin typeface="Times New Roman" panose="02020603050405020304" pitchFamily="18" charset="0"/>
                <a:cs typeface="Times New Roman" panose="02020603050405020304" pitchFamily="18" charset="0"/>
              </a:rPr>
              <a:t>лойиҳа босқичларининг тўлиқ хронологияси, ҳар бир босқичнинг етказиб бериш саналари харитаси.</a:t>
            </a:r>
          </a:p>
        </p:txBody>
      </p:sp>
    </p:spTree>
    <p:extLst>
      <p:ext uri="{BB962C8B-B14F-4D97-AF65-F5344CB8AC3E}">
        <p14:creationId xmlns:p14="http://schemas.microsoft.com/office/powerpoint/2010/main" val="3267606105"/>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a:extLst>
              <a:ext uri="{FF2B5EF4-FFF2-40B4-BE49-F238E27FC236}">
                <a16:creationId xmlns:a16="http://schemas.microsoft.com/office/drawing/2014/main" id="{E292E5F0-FCF5-B50D-C21F-92F4DE7C62AE}"/>
              </a:ext>
            </a:extLst>
          </p:cNvPr>
          <p:cNvSpPr/>
          <p:nvPr/>
        </p:nvSpPr>
        <p:spPr>
          <a:xfrm>
            <a:off x="433754" y="504092"/>
            <a:ext cx="11324492" cy="1090246"/>
          </a:xfrm>
          <a:prstGeom prst="rect">
            <a:avLst/>
          </a:prstGeom>
        </p:spPr>
        <p:style>
          <a:lnRef idx="2">
            <a:schemeClr val="accent5">
              <a:shade val="15000"/>
            </a:schemeClr>
          </a:lnRef>
          <a:fillRef idx="1">
            <a:schemeClr val="accent5"/>
          </a:fillRef>
          <a:effectRef idx="0">
            <a:schemeClr val="accent5"/>
          </a:effectRef>
          <a:fontRef idx="minor">
            <a:schemeClr val="lt1"/>
          </a:fontRef>
        </p:style>
        <p:txBody>
          <a:bodyPr rtlCol="0" anchor="ctr"/>
          <a:lstStyle/>
          <a:p>
            <a:pPr algn="ctr"/>
            <a:r>
              <a:rPr lang="uz-Cyrl-UZ" sz="2800" b="1" dirty="0">
                <a:latin typeface="Times New Roman" panose="02020603050405020304" pitchFamily="18" charset="0"/>
                <a:cs typeface="Times New Roman" panose="02020603050405020304" pitchFamily="18" charset="0"/>
              </a:rPr>
              <a:t>2. ЛОЙИҲА ДОИРАСИ БЎЙИЧА УМУМИЙ КЕЛИШУВ</a:t>
            </a:r>
            <a:endParaRPr lang="en-US" sz="2800" b="1" dirty="0">
              <a:latin typeface="Times New Roman" panose="02020603050405020304" pitchFamily="18" charset="0"/>
              <a:cs typeface="Times New Roman" panose="02020603050405020304" pitchFamily="18" charset="0"/>
            </a:endParaRPr>
          </a:p>
        </p:txBody>
      </p:sp>
      <p:sp>
        <p:nvSpPr>
          <p:cNvPr id="4" name="Прямоугольник 3">
            <a:extLst>
              <a:ext uri="{FF2B5EF4-FFF2-40B4-BE49-F238E27FC236}">
                <a16:creationId xmlns:a16="http://schemas.microsoft.com/office/drawing/2014/main" id="{06E8EC70-780D-1251-1C10-2D8018C5396D}"/>
              </a:ext>
            </a:extLst>
          </p:cNvPr>
          <p:cNvSpPr/>
          <p:nvPr/>
        </p:nvSpPr>
        <p:spPr>
          <a:xfrm>
            <a:off x="726831" y="1986655"/>
            <a:ext cx="10738338" cy="1577160"/>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uz-Cyrl-UZ" sz="2800" b="1" dirty="0">
                <a:solidFill>
                  <a:schemeClr val="accent5">
                    <a:lumMod val="50000"/>
                  </a:schemeClr>
                </a:solidFill>
                <a:latin typeface="Times New Roman" panose="02020603050405020304" pitchFamily="18" charset="0"/>
                <a:cs typeface="Times New Roman" panose="02020603050405020304" pitchFamily="18" charset="0"/>
              </a:rPr>
              <a:t>Барча аъзолар лойиҳа ҳажми, шу жумладан бюджет, ресурслар, тахминлар, методологиялар ва натижалар тўғрисида келишиб олишлари керак.</a:t>
            </a:r>
          </a:p>
        </p:txBody>
      </p:sp>
    </p:spTree>
    <p:extLst>
      <p:ext uri="{BB962C8B-B14F-4D97-AF65-F5344CB8AC3E}">
        <p14:creationId xmlns:p14="http://schemas.microsoft.com/office/powerpoint/2010/main" val="1749380882"/>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a:extLst>
              <a:ext uri="{FF2B5EF4-FFF2-40B4-BE49-F238E27FC236}">
                <a16:creationId xmlns:a16="http://schemas.microsoft.com/office/drawing/2014/main" id="{E292E5F0-FCF5-B50D-C21F-92F4DE7C62AE}"/>
              </a:ext>
            </a:extLst>
          </p:cNvPr>
          <p:cNvSpPr/>
          <p:nvPr/>
        </p:nvSpPr>
        <p:spPr>
          <a:xfrm>
            <a:off x="433754" y="504092"/>
            <a:ext cx="11324492" cy="1090246"/>
          </a:xfrm>
          <a:prstGeom prst="rect">
            <a:avLst/>
          </a:prstGeom>
        </p:spPr>
        <p:style>
          <a:lnRef idx="2">
            <a:schemeClr val="accent5">
              <a:shade val="15000"/>
            </a:schemeClr>
          </a:lnRef>
          <a:fillRef idx="1">
            <a:schemeClr val="accent5"/>
          </a:fillRef>
          <a:effectRef idx="0">
            <a:schemeClr val="accent5"/>
          </a:effectRef>
          <a:fontRef idx="minor">
            <a:schemeClr val="lt1"/>
          </a:fontRef>
        </p:style>
        <p:txBody>
          <a:bodyPr rtlCol="0" anchor="ctr"/>
          <a:lstStyle/>
          <a:p>
            <a:pPr algn="ctr"/>
            <a:r>
              <a:rPr lang="uz-Cyrl-UZ" sz="2800" b="1" dirty="0">
                <a:latin typeface="Times New Roman" panose="02020603050405020304" pitchFamily="18" charset="0"/>
                <a:cs typeface="Times New Roman" panose="02020603050405020304" pitchFamily="18" charset="0"/>
              </a:rPr>
              <a:t>3. МАРШРУТЛАРНИ ЯРАТИШ</a:t>
            </a:r>
          </a:p>
        </p:txBody>
      </p:sp>
      <p:sp>
        <p:nvSpPr>
          <p:cNvPr id="4" name="Прямоугольник 3">
            <a:extLst>
              <a:ext uri="{FF2B5EF4-FFF2-40B4-BE49-F238E27FC236}">
                <a16:creationId xmlns:a16="http://schemas.microsoft.com/office/drawing/2014/main" id="{06E8EC70-780D-1251-1C10-2D8018C5396D}"/>
              </a:ext>
            </a:extLst>
          </p:cNvPr>
          <p:cNvSpPr/>
          <p:nvPr/>
        </p:nvSpPr>
        <p:spPr>
          <a:xfrm>
            <a:off x="726831" y="1986655"/>
            <a:ext cx="10738338" cy="1577160"/>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uz-Cyrl-UZ" sz="2800" b="1" dirty="0">
                <a:solidFill>
                  <a:schemeClr val="accent5">
                    <a:lumMod val="50000"/>
                  </a:schemeClr>
                </a:solidFill>
                <a:latin typeface="Times New Roman" panose="02020603050405020304" pitchFamily="18" charset="0"/>
                <a:cs typeface="Times New Roman" panose="02020603050405020304" pitchFamily="18" charset="0"/>
              </a:rPr>
              <a:t>Лойиҳани фақат жадвал бўйича кичикроқ босқичларга бўлиниб, қийинчиликларни бошқаргандагина яхшироқ амалга ошириш ва бошқариш мумкин.</a:t>
            </a:r>
          </a:p>
        </p:txBody>
      </p:sp>
    </p:spTree>
    <p:extLst>
      <p:ext uri="{BB962C8B-B14F-4D97-AF65-F5344CB8AC3E}">
        <p14:creationId xmlns:p14="http://schemas.microsoft.com/office/powerpoint/2010/main" val="3960352287"/>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a:extLst>
              <a:ext uri="{FF2B5EF4-FFF2-40B4-BE49-F238E27FC236}">
                <a16:creationId xmlns:a16="http://schemas.microsoft.com/office/drawing/2014/main" id="{E292E5F0-FCF5-B50D-C21F-92F4DE7C62AE}"/>
              </a:ext>
            </a:extLst>
          </p:cNvPr>
          <p:cNvSpPr/>
          <p:nvPr/>
        </p:nvSpPr>
        <p:spPr>
          <a:xfrm>
            <a:off x="433754" y="363415"/>
            <a:ext cx="11324492" cy="773723"/>
          </a:xfrm>
          <a:prstGeom prst="rect">
            <a:avLst/>
          </a:prstGeom>
        </p:spPr>
        <p:style>
          <a:lnRef idx="2">
            <a:schemeClr val="accent5">
              <a:shade val="15000"/>
            </a:schemeClr>
          </a:lnRef>
          <a:fillRef idx="1">
            <a:schemeClr val="accent5"/>
          </a:fillRef>
          <a:effectRef idx="0">
            <a:schemeClr val="accent5"/>
          </a:effectRef>
          <a:fontRef idx="minor">
            <a:schemeClr val="lt1"/>
          </a:fontRef>
        </p:style>
        <p:txBody>
          <a:bodyPr rtlCol="0" anchor="ctr"/>
          <a:lstStyle/>
          <a:p>
            <a:pPr algn="ctr"/>
            <a:r>
              <a:rPr lang="uz-Cyrl-UZ" sz="2800" b="1" dirty="0">
                <a:latin typeface="Times New Roman" panose="02020603050405020304" pitchFamily="18" charset="0"/>
                <a:cs typeface="Times New Roman" panose="02020603050405020304" pitchFamily="18" charset="0"/>
              </a:rPr>
              <a:t>4. ФРАМИНГ ТИМЕЛИНЕ (</a:t>
            </a:r>
            <a:r>
              <a:rPr lang="en-US" sz="2800" b="1" dirty="0">
                <a:latin typeface="Times New Roman" panose="02020603050405020304" pitchFamily="18" charset="0"/>
                <a:cs typeface="Times New Roman" panose="02020603050405020304" pitchFamily="18" charset="0"/>
              </a:rPr>
              <a:t>Framing Timeline)</a:t>
            </a:r>
          </a:p>
        </p:txBody>
      </p:sp>
      <p:sp>
        <p:nvSpPr>
          <p:cNvPr id="4" name="Прямоугольник 3">
            <a:extLst>
              <a:ext uri="{FF2B5EF4-FFF2-40B4-BE49-F238E27FC236}">
                <a16:creationId xmlns:a16="http://schemas.microsoft.com/office/drawing/2014/main" id="{06E8EC70-780D-1251-1C10-2D8018C5396D}"/>
              </a:ext>
            </a:extLst>
          </p:cNvPr>
          <p:cNvSpPr/>
          <p:nvPr/>
        </p:nvSpPr>
        <p:spPr>
          <a:xfrm>
            <a:off x="726831" y="1383323"/>
            <a:ext cx="10738338" cy="2180492"/>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uz-Cyrl-UZ" sz="2800" b="1" dirty="0">
                <a:solidFill>
                  <a:schemeClr val="accent5">
                    <a:lumMod val="50000"/>
                  </a:schemeClr>
                </a:solidFill>
                <a:latin typeface="Times New Roman" panose="02020603050405020304" pitchFamily="18" charset="0"/>
                <a:cs typeface="Times New Roman" panose="02020603050405020304" pitchFamily="18" charset="0"/>
              </a:rPr>
              <a:t>Белгиланган муддат давомида бажарилиши керак бўлган ҳаракатлар кетма-кетлиги, яъни вазифалар ва натижаларни режалаштириш. Гантт диаграммаси, хронологик тартиб ёки Канбан каби визуал вақт жадвалидан фойдаланиш ёрдам бериши мумкин.</a:t>
            </a:r>
          </a:p>
        </p:txBody>
      </p:sp>
      <p:sp>
        <p:nvSpPr>
          <p:cNvPr id="5" name="TextBox 4">
            <a:extLst>
              <a:ext uri="{FF2B5EF4-FFF2-40B4-BE49-F238E27FC236}">
                <a16:creationId xmlns:a16="http://schemas.microsoft.com/office/drawing/2014/main" id="{02A21EAF-B7C0-A655-DF74-FA7FF3C2C05A}"/>
              </a:ext>
            </a:extLst>
          </p:cNvPr>
          <p:cNvSpPr txBox="1"/>
          <p:nvPr/>
        </p:nvSpPr>
        <p:spPr>
          <a:xfrm>
            <a:off x="293076" y="3978258"/>
            <a:ext cx="7561386" cy="2677656"/>
          </a:xfrm>
          <a:prstGeom prst="rect">
            <a:avLst/>
          </a:prstGeom>
          <a:noFill/>
        </p:spPr>
        <p:txBody>
          <a:bodyPr wrap="square">
            <a:spAutoFit/>
          </a:bodyPr>
          <a:lstStyle/>
          <a:p>
            <a:pPr algn="ctr"/>
            <a:r>
              <a:rPr lang="uz-Cyrl-UZ" sz="2800" b="1" dirty="0">
                <a:solidFill>
                  <a:schemeClr val="accent2">
                    <a:lumMod val="50000"/>
                  </a:schemeClr>
                </a:solidFill>
                <a:latin typeface="Times New Roman" panose="02020603050405020304" pitchFamily="18" charset="0"/>
                <a:cs typeface="Times New Roman" panose="02020603050405020304" pitchFamily="18" charset="0"/>
              </a:rPr>
              <a:t>Ёндашувдан қатъи назар, ҳар бир вазифани: </a:t>
            </a:r>
            <a:endParaRPr lang="en-US" sz="2800" b="1" dirty="0">
              <a:solidFill>
                <a:schemeClr val="accent2">
                  <a:lumMod val="50000"/>
                </a:schemeClr>
              </a:solidFill>
              <a:latin typeface="Times New Roman" panose="02020603050405020304" pitchFamily="18" charset="0"/>
              <a:cs typeface="Times New Roman" panose="02020603050405020304" pitchFamily="18" charset="0"/>
            </a:endParaRPr>
          </a:p>
          <a:p>
            <a:pPr algn="ctr"/>
            <a:r>
              <a:rPr lang="uz-Cyrl-UZ" sz="2800" b="1" dirty="0">
                <a:solidFill>
                  <a:schemeClr val="accent2">
                    <a:lumMod val="50000"/>
                  </a:schemeClr>
                </a:solidFill>
                <a:latin typeface="Times New Roman" panose="02020603050405020304" pitchFamily="18" charset="0"/>
                <a:cs typeface="Times New Roman" panose="02020603050405020304" pitchFamily="18" charset="0"/>
              </a:rPr>
              <a:t>а) бошланиш санаси;</a:t>
            </a:r>
            <a:endParaRPr lang="en-US" sz="2800" b="1" dirty="0">
              <a:solidFill>
                <a:schemeClr val="accent2">
                  <a:lumMod val="50000"/>
                </a:schemeClr>
              </a:solidFill>
              <a:latin typeface="Times New Roman" panose="02020603050405020304" pitchFamily="18" charset="0"/>
              <a:cs typeface="Times New Roman" panose="02020603050405020304" pitchFamily="18" charset="0"/>
            </a:endParaRPr>
          </a:p>
          <a:p>
            <a:pPr algn="ctr"/>
            <a:r>
              <a:rPr lang="uz-Cyrl-UZ" sz="2800" b="1" dirty="0">
                <a:solidFill>
                  <a:schemeClr val="accent2">
                    <a:lumMod val="50000"/>
                  </a:schemeClr>
                </a:solidFill>
                <a:latin typeface="Times New Roman" panose="02020603050405020304" pitchFamily="18" charset="0"/>
                <a:cs typeface="Times New Roman" panose="02020603050405020304" pitchFamily="18" charset="0"/>
              </a:rPr>
              <a:t>б) етказиб бериш санаси;</a:t>
            </a:r>
            <a:endParaRPr lang="en-US" sz="2800" b="1" dirty="0">
              <a:solidFill>
                <a:schemeClr val="accent2">
                  <a:lumMod val="50000"/>
                </a:schemeClr>
              </a:solidFill>
              <a:latin typeface="Times New Roman" panose="02020603050405020304" pitchFamily="18" charset="0"/>
              <a:cs typeface="Times New Roman" panose="02020603050405020304" pitchFamily="18" charset="0"/>
            </a:endParaRPr>
          </a:p>
          <a:p>
            <a:pPr algn="ctr"/>
            <a:r>
              <a:rPr lang="uz-Cyrl-UZ" sz="2800" b="1" dirty="0">
                <a:solidFill>
                  <a:schemeClr val="accent2">
                    <a:lumMod val="50000"/>
                  </a:schemeClr>
                </a:solidFill>
                <a:latin typeface="Times New Roman" panose="02020603050405020304" pitchFamily="18" charset="0"/>
                <a:cs typeface="Times New Roman" panose="02020603050405020304" pitchFamily="18" charset="0"/>
              </a:rPr>
              <a:t>c) масъул шахслар;</a:t>
            </a:r>
            <a:endParaRPr lang="en-US" sz="2800" b="1" dirty="0">
              <a:solidFill>
                <a:schemeClr val="accent2">
                  <a:lumMod val="50000"/>
                </a:schemeClr>
              </a:solidFill>
              <a:latin typeface="Times New Roman" panose="02020603050405020304" pitchFamily="18" charset="0"/>
              <a:cs typeface="Times New Roman" panose="02020603050405020304" pitchFamily="18" charset="0"/>
            </a:endParaRPr>
          </a:p>
          <a:p>
            <a:pPr algn="ctr"/>
            <a:r>
              <a:rPr lang="uz-Cyrl-UZ" sz="2800" b="1" dirty="0">
                <a:solidFill>
                  <a:schemeClr val="accent2">
                    <a:lumMod val="50000"/>
                  </a:schemeClr>
                </a:solidFill>
                <a:latin typeface="Times New Roman" panose="02020603050405020304" pitchFamily="18" charset="0"/>
                <a:cs typeface="Times New Roman" panose="02020603050405020304" pitchFamily="18" charset="0"/>
              </a:rPr>
              <a:t>д) бошқа вазифалар билан боғлиқ;</a:t>
            </a:r>
            <a:endParaRPr lang="en-US" sz="2800" b="1" dirty="0">
              <a:solidFill>
                <a:schemeClr val="accent2">
                  <a:lumMod val="50000"/>
                </a:schemeClr>
              </a:solidFill>
              <a:latin typeface="Times New Roman" panose="02020603050405020304" pitchFamily="18" charset="0"/>
              <a:cs typeface="Times New Roman" panose="02020603050405020304" pitchFamily="18" charset="0"/>
            </a:endParaRPr>
          </a:p>
          <a:p>
            <a:pPr algn="ctr"/>
            <a:r>
              <a:rPr lang="uz-Cyrl-UZ" sz="2800" b="1" dirty="0">
                <a:solidFill>
                  <a:schemeClr val="accent2">
                    <a:lumMod val="50000"/>
                  </a:schemeClr>
                </a:solidFill>
                <a:latin typeface="Times New Roman" panose="02020603050405020304" pitchFamily="18" charset="0"/>
                <a:cs typeface="Times New Roman" panose="02020603050405020304" pitchFamily="18" charset="0"/>
              </a:rPr>
              <a:t>бўлиши керак.</a:t>
            </a:r>
            <a:endParaRPr lang="ru-RU" sz="2800" b="1" dirty="0">
              <a:solidFill>
                <a:schemeClr val="accent2">
                  <a:lumMod val="50000"/>
                </a:schemeClr>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53953925"/>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a:extLst>
              <a:ext uri="{FF2B5EF4-FFF2-40B4-BE49-F238E27FC236}">
                <a16:creationId xmlns:a16="http://schemas.microsoft.com/office/drawing/2014/main" id="{E292E5F0-FCF5-B50D-C21F-92F4DE7C62AE}"/>
              </a:ext>
            </a:extLst>
          </p:cNvPr>
          <p:cNvSpPr/>
          <p:nvPr/>
        </p:nvSpPr>
        <p:spPr>
          <a:xfrm>
            <a:off x="433754" y="363415"/>
            <a:ext cx="11324492" cy="773723"/>
          </a:xfrm>
          <a:prstGeom prst="rect">
            <a:avLst/>
          </a:prstGeom>
        </p:spPr>
        <p:style>
          <a:lnRef idx="2">
            <a:schemeClr val="accent5">
              <a:shade val="15000"/>
            </a:schemeClr>
          </a:lnRef>
          <a:fillRef idx="1">
            <a:schemeClr val="accent5"/>
          </a:fillRef>
          <a:effectRef idx="0">
            <a:schemeClr val="accent5"/>
          </a:effectRef>
          <a:fontRef idx="minor">
            <a:schemeClr val="lt1"/>
          </a:fontRef>
        </p:style>
        <p:txBody>
          <a:bodyPr rtlCol="0" anchor="ctr"/>
          <a:lstStyle/>
          <a:p>
            <a:pPr algn="ctr"/>
            <a:r>
              <a:rPr lang="uz-Cyrl-UZ" sz="2800" b="1" dirty="0">
                <a:latin typeface="Times New Roman" panose="02020603050405020304" pitchFamily="18" charset="0"/>
                <a:cs typeface="Times New Roman" panose="02020603050405020304" pitchFamily="18" charset="0"/>
              </a:rPr>
              <a:t>5. КУНДАЛИК МАҚСАДНИ САҚЛАШ</a:t>
            </a:r>
          </a:p>
        </p:txBody>
      </p:sp>
      <p:sp>
        <p:nvSpPr>
          <p:cNvPr id="4" name="Прямоугольник 3">
            <a:extLst>
              <a:ext uri="{FF2B5EF4-FFF2-40B4-BE49-F238E27FC236}">
                <a16:creationId xmlns:a16="http://schemas.microsoft.com/office/drawing/2014/main" id="{06E8EC70-780D-1251-1C10-2D8018C5396D}"/>
              </a:ext>
            </a:extLst>
          </p:cNvPr>
          <p:cNvSpPr/>
          <p:nvPr/>
        </p:nvSpPr>
        <p:spPr>
          <a:xfrm>
            <a:off x="726831" y="1383323"/>
            <a:ext cx="10738338" cy="2180492"/>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uz-Cyrl-UZ" sz="2800" b="1" dirty="0">
                <a:solidFill>
                  <a:schemeClr val="accent5">
                    <a:lumMod val="50000"/>
                  </a:schemeClr>
                </a:solidFill>
                <a:latin typeface="Times New Roman" panose="02020603050405020304" pitchFamily="18" charset="0"/>
                <a:cs typeface="Times New Roman" panose="02020603050405020304" pitchFamily="18" charset="0"/>
              </a:rPr>
              <a:t>Узоқ муддатли натижаларга фақат кунлик мақсадлар қўйилган ва бажарилган тақдирдагина эришиш мумкин. Кундалик мақсадлар ҳафталик, ойлик ва ҳоказоларга ўтади. Кундалик мақсадларни кузатиш кечикишларни назорат қилиш ва уларни яхшироқ бошқариш имконини беради.</a:t>
            </a:r>
          </a:p>
        </p:txBody>
      </p:sp>
      <p:sp>
        <p:nvSpPr>
          <p:cNvPr id="2" name="Прямоугольник 1">
            <a:extLst>
              <a:ext uri="{FF2B5EF4-FFF2-40B4-BE49-F238E27FC236}">
                <a16:creationId xmlns:a16="http://schemas.microsoft.com/office/drawing/2014/main" id="{C7A2CB23-9BF6-F1E7-5563-203068554F38}"/>
              </a:ext>
            </a:extLst>
          </p:cNvPr>
          <p:cNvSpPr/>
          <p:nvPr/>
        </p:nvSpPr>
        <p:spPr>
          <a:xfrm>
            <a:off x="433755" y="3809999"/>
            <a:ext cx="7924800" cy="2684585"/>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uz-Cyrl-UZ" sz="2400" b="1" dirty="0">
                <a:solidFill>
                  <a:schemeClr val="accent5">
                    <a:lumMod val="50000"/>
                  </a:schemeClr>
                </a:solidFill>
                <a:latin typeface="Times New Roman" panose="02020603050405020304" pitchFamily="18" charset="0"/>
                <a:cs typeface="Times New Roman" panose="02020603050405020304" pitchFamily="18" charset="0"/>
              </a:rPr>
              <a:t>Лойиҳани бошқаришнинг ҳар қандай интуитив дастурий таъминотидан фойдаланиш вазифалар ва натижаларни тасаввур қилиш, ҳисоботларни яратиш ва бошқа кўплаб ишларни бажаришга ёрдам беради. Баъзи бир кенг тарқалган </a:t>
            </a:r>
            <a:r>
              <a:rPr lang="en-US" sz="2400" b="1" dirty="0">
                <a:solidFill>
                  <a:schemeClr val="accent5">
                    <a:lumMod val="50000"/>
                  </a:schemeClr>
                </a:solidFill>
                <a:latin typeface="Times New Roman" panose="02020603050405020304" pitchFamily="18" charset="0"/>
                <a:cs typeface="Times New Roman" panose="02020603050405020304" pitchFamily="18" charset="0"/>
              </a:rPr>
              <a:t>PMS - Wrike, Monday.com, Asana </a:t>
            </a:r>
            <a:r>
              <a:rPr lang="uz-Cyrl-UZ" sz="2400" b="1" dirty="0">
                <a:solidFill>
                  <a:schemeClr val="accent5">
                    <a:lumMod val="50000"/>
                  </a:schemeClr>
                </a:solidFill>
                <a:latin typeface="Times New Roman" panose="02020603050405020304" pitchFamily="18" charset="0"/>
                <a:cs typeface="Times New Roman" panose="02020603050405020304" pitchFamily="18" charset="0"/>
              </a:rPr>
              <a:t>ва </a:t>
            </a:r>
            <a:r>
              <a:rPr lang="en-US" sz="2400" b="1" dirty="0">
                <a:solidFill>
                  <a:schemeClr val="accent5">
                    <a:lumMod val="50000"/>
                  </a:schemeClr>
                </a:solidFill>
                <a:latin typeface="Times New Roman" panose="02020603050405020304" pitchFamily="18" charset="0"/>
                <a:cs typeface="Times New Roman" panose="02020603050405020304" pitchFamily="18" charset="0"/>
              </a:rPr>
              <a:t>ProofHub, </a:t>
            </a:r>
            <a:r>
              <a:rPr lang="uz-Cyrl-UZ" sz="2400" b="1" dirty="0">
                <a:solidFill>
                  <a:schemeClr val="accent5">
                    <a:lumMod val="50000"/>
                  </a:schemeClr>
                </a:solidFill>
                <a:latin typeface="Times New Roman" panose="02020603050405020304" pitchFamily="18" charset="0"/>
                <a:cs typeface="Times New Roman" panose="02020603050405020304" pitchFamily="18" charset="0"/>
              </a:rPr>
              <a:t>шу жумладан, бошқалар.</a:t>
            </a:r>
          </a:p>
        </p:txBody>
      </p:sp>
    </p:spTree>
    <p:extLst>
      <p:ext uri="{BB962C8B-B14F-4D97-AF65-F5344CB8AC3E}">
        <p14:creationId xmlns:p14="http://schemas.microsoft.com/office/powerpoint/2010/main" val="2267866715"/>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a:extLst>
              <a:ext uri="{FF2B5EF4-FFF2-40B4-BE49-F238E27FC236}">
                <a16:creationId xmlns:a16="http://schemas.microsoft.com/office/drawing/2014/main" id="{E292E5F0-FCF5-B50D-C21F-92F4DE7C62AE}"/>
              </a:ext>
            </a:extLst>
          </p:cNvPr>
          <p:cNvSpPr/>
          <p:nvPr/>
        </p:nvSpPr>
        <p:spPr>
          <a:xfrm>
            <a:off x="433754" y="363415"/>
            <a:ext cx="11324492" cy="773723"/>
          </a:xfrm>
          <a:prstGeom prst="rect">
            <a:avLst/>
          </a:prstGeom>
        </p:spPr>
        <p:style>
          <a:lnRef idx="2">
            <a:schemeClr val="accent5">
              <a:shade val="15000"/>
            </a:schemeClr>
          </a:lnRef>
          <a:fillRef idx="1">
            <a:schemeClr val="accent5"/>
          </a:fillRef>
          <a:effectRef idx="0">
            <a:schemeClr val="accent5"/>
          </a:effectRef>
          <a:fontRef idx="minor">
            <a:schemeClr val="lt1"/>
          </a:fontRef>
        </p:style>
        <p:txBody>
          <a:bodyPr rtlCol="0" anchor="ctr"/>
          <a:lstStyle/>
          <a:p>
            <a:pPr algn="ctr"/>
            <a:r>
              <a:rPr lang="ru-RU" sz="2800" b="1" dirty="0">
                <a:latin typeface="Times New Roman" panose="02020603050405020304" pitchFamily="18" charset="0"/>
                <a:cs typeface="Times New Roman" panose="02020603050405020304" pitchFamily="18" charset="0"/>
              </a:rPr>
              <a:t>6. РИСКЛАР ВА ЎЗГАРИШЛАРНИ БОШҚАРИШ</a:t>
            </a:r>
          </a:p>
        </p:txBody>
      </p:sp>
      <p:sp>
        <p:nvSpPr>
          <p:cNvPr id="4" name="Прямоугольник 3">
            <a:extLst>
              <a:ext uri="{FF2B5EF4-FFF2-40B4-BE49-F238E27FC236}">
                <a16:creationId xmlns:a16="http://schemas.microsoft.com/office/drawing/2014/main" id="{06E8EC70-780D-1251-1C10-2D8018C5396D}"/>
              </a:ext>
            </a:extLst>
          </p:cNvPr>
          <p:cNvSpPr/>
          <p:nvPr/>
        </p:nvSpPr>
        <p:spPr>
          <a:xfrm>
            <a:off x="726831" y="1383322"/>
            <a:ext cx="10738338" cy="2274277"/>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uz-Cyrl-UZ" sz="2400" b="1" dirty="0">
                <a:solidFill>
                  <a:schemeClr val="accent5">
                    <a:lumMod val="50000"/>
                  </a:schemeClr>
                </a:solidFill>
                <a:latin typeface="Times New Roman" panose="02020603050405020304" pitchFamily="18" charset="0"/>
                <a:cs typeface="Times New Roman" panose="02020603050405020304" pitchFamily="18" charset="0"/>
              </a:rPr>
              <a:t>Лойиҳанинг ҳаётий цикли давомида кўп кўрилган ёки кўринмайдиган ҳодисалар ички ёки ташқи манбалардан келиб чиқиши мумкин. Ташқи манфаатдор томонлар, масалан, устуворликларини ўзгартириши ёки талабларни ўзгартириши ёки баъзи янги технологиялар жорий лойиҳани эскириши мумкин, баъзи режалаштирилмаган харажатлар пайдо бўлиши мумкин ва ҳоказо.</a:t>
            </a:r>
          </a:p>
        </p:txBody>
      </p:sp>
      <p:sp>
        <p:nvSpPr>
          <p:cNvPr id="5" name="TextBox 4">
            <a:extLst>
              <a:ext uri="{FF2B5EF4-FFF2-40B4-BE49-F238E27FC236}">
                <a16:creationId xmlns:a16="http://schemas.microsoft.com/office/drawing/2014/main" id="{02A21EAF-B7C0-A655-DF74-FA7FF3C2C05A}"/>
              </a:ext>
            </a:extLst>
          </p:cNvPr>
          <p:cNvSpPr txBox="1"/>
          <p:nvPr/>
        </p:nvSpPr>
        <p:spPr>
          <a:xfrm>
            <a:off x="293076" y="3940040"/>
            <a:ext cx="7936524" cy="2554545"/>
          </a:xfrm>
          <a:prstGeom prst="rect">
            <a:avLst/>
          </a:prstGeom>
          <a:noFill/>
        </p:spPr>
        <p:txBody>
          <a:bodyPr wrap="square">
            <a:spAutoFit/>
          </a:bodyPr>
          <a:lstStyle/>
          <a:p>
            <a:pPr algn="ctr"/>
            <a:r>
              <a:rPr lang="uz-Cyrl-UZ" sz="2000" b="1" dirty="0">
                <a:latin typeface="Times New Roman" panose="02020603050405020304" pitchFamily="18" charset="0"/>
                <a:cs typeface="Times New Roman" panose="02020603050405020304" pitchFamily="18" charset="0"/>
              </a:rPr>
              <a:t>Ушбу хавф ва ўзгаришларни бошқариш керак. Қўллаш мумкин бўлган стратегиялар қуйидагилардир: </a:t>
            </a:r>
          </a:p>
          <a:p>
            <a:pPr algn="ctr"/>
            <a:r>
              <a:rPr lang="uz-Cyrl-UZ" sz="2000" dirty="0">
                <a:latin typeface="Times New Roman" panose="02020603050405020304" pitchFamily="18" charset="0"/>
                <a:cs typeface="Times New Roman" panose="02020603050405020304" pitchFamily="18" charset="0"/>
              </a:rPr>
              <a:t>а) блокерларни ажратиш ва қўллаш;</a:t>
            </a:r>
          </a:p>
          <a:p>
            <a:pPr algn="ctr"/>
            <a:r>
              <a:rPr lang="uz-Cyrl-UZ" sz="2000" dirty="0">
                <a:latin typeface="Times New Roman" panose="02020603050405020304" pitchFamily="18" charset="0"/>
                <a:cs typeface="Times New Roman" panose="02020603050405020304" pitchFamily="18" charset="0"/>
              </a:rPr>
              <a:t>б) ресурсларни тартибга солиш/қайта тартибга солиш; </a:t>
            </a:r>
          </a:p>
          <a:p>
            <a:pPr algn="ctr"/>
            <a:r>
              <a:rPr lang="uz-Cyrl-UZ" sz="2000" dirty="0">
                <a:latin typeface="Times New Roman" panose="02020603050405020304" pitchFamily="18" charset="0"/>
                <a:cs typeface="Times New Roman" panose="02020603050405020304" pitchFamily="18" charset="0"/>
              </a:rPr>
              <a:t>c) кичик лойиҳалар босқичма-босқич ишлаб чиқилганда тезкорликдан фойдаланиш ва ҳар бир босқич тугаши билан муаммоларни тезда ҳал қилиш.</a:t>
            </a:r>
          </a:p>
          <a:p>
            <a:pPr algn="ctr"/>
            <a:r>
              <a:rPr lang="uz-Cyrl-UZ" sz="2000" dirty="0">
                <a:latin typeface="Times New Roman" panose="02020603050405020304" pitchFamily="18" charset="0"/>
                <a:cs typeface="Times New Roman" panose="02020603050405020304" pitchFamily="18" charset="0"/>
              </a:rPr>
              <a:t>Айни пайтда асосий лойиҳа режалаштирилганидек давом этади.</a:t>
            </a:r>
            <a:endParaRPr lang="ru-RU" sz="2000" b="1" dirty="0">
              <a:solidFill>
                <a:schemeClr val="accent2">
                  <a:lumMod val="50000"/>
                </a:schemeClr>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05066667"/>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a:extLst>
              <a:ext uri="{FF2B5EF4-FFF2-40B4-BE49-F238E27FC236}">
                <a16:creationId xmlns:a16="http://schemas.microsoft.com/office/drawing/2014/main" id="{E292E5F0-FCF5-B50D-C21F-92F4DE7C62AE}"/>
              </a:ext>
            </a:extLst>
          </p:cNvPr>
          <p:cNvSpPr/>
          <p:nvPr/>
        </p:nvSpPr>
        <p:spPr>
          <a:xfrm>
            <a:off x="433754" y="363415"/>
            <a:ext cx="11324492" cy="773723"/>
          </a:xfrm>
          <a:prstGeom prst="rect">
            <a:avLst/>
          </a:prstGeom>
        </p:spPr>
        <p:style>
          <a:lnRef idx="2">
            <a:schemeClr val="accent5">
              <a:shade val="15000"/>
            </a:schemeClr>
          </a:lnRef>
          <a:fillRef idx="1">
            <a:schemeClr val="accent5"/>
          </a:fillRef>
          <a:effectRef idx="0">
            <a:schemeClr val="accent5"/>
          </a:effectRef>
          <a:fontRef idx="minor">
            <a:schemeClr val="lt1"/>
          </a:fontRef>
        </p:style>
        <p:txBody>
          <a:bodyPr rtlCol="0" anchor="ctr"/>
          <a:lstStyle/>
          <a:p>
            <a:pPr algn="ctr"/>
            <a:r>
              <a:rPr lang="uz-Cyrl-UZ" sz="2800" b="1" dirty="0">
                <a:latin typeface="Times New Roman" panose="02020603050405020304" pitchFamily="18" charset="0"/>
                <a:cs typeface="Times New Roman" panose="02020603050405020304" pitchFamily="18" charset="0"/>
              </a:rPr>
              <a:t>7. ЧИҚИШ ЙЎЛИНИ ШАКЛЛАНТИРИШ</a:t>
            </a:r>
          </a:p>
        </p:txBody>
      </p:sp>
      <p:sp>
        <p:nvSpPr>
          <p:cNvPr id="4" name="Прямоугольник 3">
            <a:extLst>
              <a:ext uri="{FF2B5EF4-FFF2-40B4-BE49-F238E27FC236}">
                <a16:creationId xmlns:a16="http://schemas.microsoft.com/office/drawing/2014/main" id="{06E8EC70-780D-1251-1C10-2D8018C5396D}"/>
              </a:ext>
            </a:extLst>
          </p:cNvPr>
          <p:cNvSpPr/>
          <p:nvPr/>
        </p:nvSpPr>
        <p:spPr>
          <a:xfrm>
            <a:off x="726831" y="1383323"/>
            <a:ext cx="10738338" cy="1817077"/>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uz-Cyrl-UZ" sz="2800" b="1" dirty="0">
                <a:solidFill>
                  <a:schemeClr val="accent5">
                    <a:lumMod val="50000"/>
                  </a:schemeClr>
                </a:solidFill>
                <a:latin typeface="Times New Roman" panose="02020603050405020304" pitchFamily="18" charset="0"/>
                <a:cs typeface="Times New Roman" panose="02020603050405020304" pitchFamily="18" charset="0"/>
              </a:rPr>
              <a:t>Лойиҳалар муваффақиятсиз бўлиши кутилаётгани эмас, балки муваффақиятсизликка учраган ҳақиқатни аниқ тушуниш. Барча манфаатдор томонлар бу содир бўлган тақдирда ўзларининг жавобгарлигини тушунишлари керак.</a:t>
            </a:r>
          </a:p>
        </p:txBody>
      </p:sp>
      <p:sp>
        <p:nvSpPr>
          <p:cNvPr id="2" name="Прямоугольник 1">
            <a:extLst>
              <a:ext uri="{FF2B5EF4-FFF2-40B4-BE49-F238E27FC236}">
                <a16:creationId xmlns:a16="http://schemas.microsoft.com/office/drawing/2014/main" id="{C7A2CB23-9BF6-F1E7-5563-203068554F38}"/>
              </a:ext>
            </a:extLst>
          </p:cNvPr>
          <p:cNvSpPr/>
          <p:nvPr/>
        </p:nvSpPr>
        <p:spPr>
          <a:xfrm>
            <a:off x="433755" y="3446585"/>
            <a:ext cx="7924800" cy="3047999"/>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uz-Cyrl-UZ" sz="2400" b="1" dirty="0">
                <a:solidFill>
                  <a:schemeClr val="accent5">
                    <a:lumMod val="50000"/>
                  </a:schemeClr>
                </a:solidFill>
                <a:latin typeface="Times New Roman" panose="02020603050405020304" pitchFamily="18" charset="0"/>
                <a:cs typeface="Times New Roman" panose="02020603050405020304" pitchFamily="18" charset="0"/>
              </a:rPr>
              <a:t>Чиқиш режаси а) яхши аниқланган, ўлчанадиган муваффақият кўрсаткичларига эга бўлиши керак;       б) муваффақияцизлик деб ҳисобланишини аниқ белгиловчи аниқ якуний нуқта; </a:t>
            </a:r>
            <a:r>
              <a:rPr lang="en-US" sz="2400" b="1" dirty="0">
                <a:solidFill>
                  <a:schemeClr val="accent5">
                    <a:lumMod val="50000"/>
                  </a:schemeClr>
                </a:solidFill>
                <a:latin typeface="Times New Roman" panose="02020603050405020304" pitchFamily="18" charset="0"/>
                <a:cs typeface="Times New Roman" panose="02020603050405020304" pitchFamily="18" charset="0"/>
              </a:rPr>
              <a:t>c) </a:t>
            </a:r>
            <a:r>
              <a:rPr lang="uz-Cyrl-UZ" sz="2400" b="1" dirty="0">
                <a:solidFill>
                  <a:schemeClr val="accent5">
                    <a:lumMod val="50000"/>
                  </a:schemeClr>
                </a:solidFill>
                <a:latin typeface="Times New Roman" panose="02020603050405020304" pitchFamily="18" charset="0"/>
                <a:cs typeface="Times New Roman" panose="02020603050405020304" pitchFamily="18" charset="0"/>
              </a:rPr>
              <a:t>лойиҳанинг ғалабалари, йўқотишлари, илғор тажрибалари ва ўтказиб юборилган имкониятларни акс эттирувчи келажакдаги маълумот учун амалий иш.</a:t>
            </a:r>
          </a:p>
        </p:txBody>
      </p:sp>
    </p:spTree>
    <p:extLst>
      <p:ext uri="{BB962C8B-B14F-4D97-AF65-F5344CB8AC3E}">
        <p14:creationId xmlns:p14="http://schemas.microsoft.com/office/powerpoint/2010/main" val="3497729741"/>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E26A769-CB67-2BDE-2980-D23AC2C8C6A0}"/>
              </a:ext>
            </a:extLst>
          </p:cNvPr>
          <p:cNvSpPr txBox="1"/>
          <p:nvPr/>
        </p:nvSpPr>
        <p:spPr>
          <a:xfrm>
            <a:off x="381000" y="444367"/>
            <a:ext cx="11430000" cy="4154984"/>
          </a:xfrm>
          <a:prstGeom prst="rect">
            <a:avLst/>
          </a:prstGeom>
          <a:noFill/>
        </p:spPr>
        <p:txBody>
          <a:bodyPr wrap="square">
            <a:spAutoFit/>
          </a:bodyPr>
          <a:lstStyle/>
          <a:p>
            <a:pPr algn="ctr"/>
            <a:r>
              <a:rPr lang="uz-Cyrl-UZ" sz="2200" b="1" dirty="0">
                <a:latin typeface="Times New Roman" panose="02020603050405020304" pitchFamily="18" charset="0"/>
                <a:cs typeface="Times New Roman" panose="02020603050405020304" pitchFamily="18" charset="0"/>
              </a:rPr>
              <a:t>Энг яхши жамоавий лойиҳаларни бошқариш воситалари рўйхати</a:t>
            </a:r>
          </a:p>
          <a:p>
            <a:pPr algn="ctr"/>
            <a:endParaRPr lang="uz-Cyrl-UZ" sz="2200" b="1" dirty="0">
              <a:latin typeface="Times New Roman" panose="02020603050405020304" pitchFamily="18" charset="0"/>
              <a:cs typeface="Times New Roman" panose="02020603050405020304" pitchFamily="18" charset="0"/>
            </a:endParaRPr>
          </a:p>
          <a:p>
            <a:pPr algn="ctr"/>
            <a:r>
              <a:rPr lang="uz-Cyrl-UZ" sz="2200" dirty="0">
                <a:latin typeface="Times New Roman" panose="02020603050405020304" pitchFamily="18" charset="0"/>
                <a:cs typeface="Times New Roman" panose="02020603050405020304" pitchFamily="18" charset="0"/>
              </a:rPr>
              <a:t>  Лойиҳаларни бошқариш воситалари (ЛБ) - бу компанияларга ўз лойиҳалари ва вазифаларини самарали ташкил этиш ва бошқаришда ёрдам беришга қаратилган махсус ишлаб чиқилган дастурий таъминот. Улар ҳам пуллик, ҳам бепул бўлиши мумкин. Одатда, кўпгина пулликлар “умр давомида бепул” версияларни таклиф қиладилар, улардан кичик жамоалар керак бўлганда пулликларга ўтишдан олдин фойдаланишлари мумкин. Уларнинг аксарияти маҳаллий ёки булутга асосланган ёки иккала моделга ҳам эга.</a:t>
            </a:r>
          </a:p>
          <a:p>
            <a:pPr algn="ctr"/>
            <a:endParaRPr lang="uz-Cyrl-UZ" sz="2200" dirty="0">
              <a:latin typeface="Times New Roman" panose="02020603050405020304" pitchFamily="18" charset="0"/>
              <a:cs typeface="Times New Roman" panose="02020603050405020304" pitchFamily="18" charset="0"/>
            </a:endParaRPr>
          </a:p>
          <a:p>
            <a:pPr algn="ctr"/>
            <a:r>
              <a:rPr lang="uz-Cyrl-UZ" sz="2200" dirty="0">
                <a:latin typeface="Times New Roman" panose="02020603050405020304" pitchFamily="18" charset="0"/>
                <a:cs typeface="Times New Roman" panose="02020603050405020304" pitchFamily="18" charset="0"/>
              </a:rPr>
              <a:t>Лойиҳани бошқариш дастури кўп функцияли бўлиб, ресурсларни бошқариш, бюджетни бошқариш, натижаларни кузатиш ва лойиҳаларни бошқаришда талаб қилинадиган бошқа кўплаб функцияларни бажаришга қодир.</a:t>
            </a:r>
          </a:p>
        </p:txBody>
      </p:sp>
    </p:spTree>
    <p:extLst>
      <p:ext uri="{BB962C8B-B14F-4D97-AF65-F5344CB8AC3E}">
        <p14:creationId xmlns:p14="http://schemas.microsoft.com/office/powerpoint/2010/main" val="833914643"/>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C54B0EA-B15C-C98C-DF31-6FF9D03251CD}"/>
              </a:ext>
            </a:extLst>
          </p:cNvPr>
          <p:cNvSpPr txBox="1"/>
          <p:nvPr/>
        </p:nvSpPr>
        <p:spPr>
          <a:xfrm>
            <a:off x="339969" y="152399"/>
            <a:ext cx="11570677" cy="6463308"/>
          </a:xfrm>
          <a:prstGeom prst="rect">
            <a:avLst/>
          </a:prstGeom>
          <a:noFill/>
        </p:spPr>
        <p:txBody>
          <a:bodyPr wrap="square">
            <a:spAutoFit/>
          </a:bodyPr>
          <a:lstStyle/>
          <a:p>
            <a:pPr algn="ctr"/>
            <a:r>
              <a:rPr lang="uz-Cyrl-UZ" b="1" dirty="0">
                <a:latin typeface="Times New Roman" panose="02020603050405020304" pitchFamily="18" charset="0"/>
                <a:cs typeface="Times New Roman" panose="02020603050405020304" pitchFamily="18" charset="0"/>
              </a:rPr>
              <a:t>ЖАМОА ЛОЙИҲАСИНИ БОШҚАРИШ ВОСИТАЛАРИНИНГ АСОСИЙ ХУСУСИЯТЛАРИ</a:t>
            </a:r>
            <a:endParaRPr lang="en-US" b="1" dirty="0">
              <a:latin typeface="Times New Roman" panose="02020603050405020304" pitchFamily="18" charset="0"/>
              <a:cs typeface="Times New Roman" panose="02020603050405020304" pitchFamily="18" charset="0"/>
            </a:endParaRPr>
          </a:p>
          <a:p>
            <a:pPr algn="ctr"/>
            <a:endParaRPr lang="uz-Cyrl-UZ" b="1" dirty="0">
              <a:latin typeface="Times New Roman" panose="02020603050405020304" pitchFamily="18" charset="0"/>
              <a:cs typeface="Times New Roman" panose="02020603050405020304" pitchFamily="18" charset="0"/>
            </a:endParaRPr>
          </a:p>
          <a:p>
            <a:pPr algn="ctr"/>
            <a:r>
              <a:rPr lang="uz-Cyrl-UZ" dirty="0">
                <a:latin typeface="Times New Roman" panose="02020603050405020304" pitchFamily="18" charset="0"/>
                <a:cs typeface="Times New Roman" panose="02020603050405020304" pitchFamily="18" charset="0"/>
              </a:rPr>
              <a:t>Кўп сонли хусусиятлар ва бозорда турли жамоавий лойиҳаларни бошқариш дастурлари мавжудлиги тўғри воситани танлашни қийинлаштиради. Шунга қарамай, қуйида келтирилган функциялар ёки асосий хусусиятларни кенг маънода айтганда, мос келадиганини танлаш учун яхши мос ёзувлар рамкаси бўлиши керак.</a:t>
            </a:r>
          </a:p>
          <a:p>
            <a:pPr algn="ctr"/>
            <a:endParaRPr lang="uz-Cyrl-UZ" dirty="0">
              <a:latin typeface="Times New Roman" panose="02020603050405020304" pitchFamily="18" charset="0"/>
              <a:cs typeface="Times New Roman" panose="02020603050405020304" pitchFamily="18" charset="0"/>
            </a:endParaRPr>
          </a:p>
          <a:p>
            <a:pPr algn="ctr"/>
            <a:r>
              <a:rPr lang="uz-Cyrl-UZ" dirty="0">
                <a:latin typeface="Times New Roman" panose="02020603050405020304" pitchFamily="18" charset="0"/>
                <a:cs typeface="Times New Roman" panose="02020603050405020304" pitchFamily="18" charset="0"/>
              </a:rPr>
              <a:t>А) Фойдаланиш қулайлиги - уни амалга ошириш ва ҳамма томонидан ишлатиш қанчалик осон бўлади.</a:t>
            </a:r>
          </a:p>
          <a:p>
            <a:pPr algn="ctr"/>
            <a:endParaRPr lang="uz-Cyrl-UZ" dirty="0">
              <a:latin typeface="Times New Roman" panose="02020603050405020304" pitchFamily="18" charset="0"/>
              <a:cs typeface="Times New Roman" panose="02020603050405020304" pitchFamily="18" charset="0"/>
            </a:endParaRPr>
          </a:p>
          <a:p>
            <a:pPr algn="ctr"/>
            <a:r>
              <a:rPr lang="uz-Cyrl-UZ" dirty="0">
                <a:latin typeface="Times New Roman" panose="02020603050405020304" pitchFamily="18" charset="0"/>
                <a:cs typeface="Times New Roman" panose="02020603050405020304" pitchFamily="18" charset="0"/>
              </a:rPr>
              <a:t>Б) Масштаблилик - лойиҳа талабига кўра у юқори ёки пасайиши мумкин. Ҳа бўлса, нарх қандай? Лойиҳанинг талабини қондириш учун вақтинчалик ходимларни ёллаган тақдирда у қисқа муддатли қўшимча фойдаланувчиларни тақдим этадими?</a:t>
            </a:r>
          </a:p>
          <a:p>
            <a:pPr algn="ctr"/>
            <a:endParaRPr lang="uz-Cyrl-UZ" dirty="0">
              <a:latin typeface="Times New Roman" panose="02020603050405020304" pitchFamily="18" charset="0"/>
              <a:cs typeface="Times New Roman" panose="02020603050405020304" pitchFamily="18" charset="0"/>
            </a:endParaRPr>
          </a:p>
          <a:p>
            <a:pPr algn="ctr"/>
            <a:r>
              <a:rPr lang="uz-Cyrl-UZ" dirty="0">
                <a:latin typeface="Times New Roman" panose="02020603050405020304" pitchFamily="18" charset="0"/>
                <a:cs typeface="Times New Roman" panose="02020603050405020304" pitchFamily="18" charset="0"/>
              </a:rPr>
              <a:t>C) Фойдаланувчилар сони - нархлаш моделларининг ҳар бирида қанча фойдаланувчи фойдаланиши мумкин.</a:t>
            </a:r>
          </a:p>
          <a:p>
            <a:pPr algn="ctr"/>
            <a:endParaRPr lang="uz-Cyrl-UZ" dirty="0">
              <a:latin typeface="Times New Roman" panose="02020603050405020304" pitchFamily="18" charset="0"/>
              <a:cs typeface="Times New Roman" panose="02020603050405020304" pitchFamily="18" charset="0"/>
            </a:endParaRPr>
          </a:p>
          <a:p>
            <a:pPr algn="ctr"/>
            <a:r>
              <a:rPr lang="uz-Cyrl-UZ" dirty="0">
                <a:latin typeface="Times New Roman" panose="02020603050405020304" pitchFamily="18" charset="0"/>
                <a:cs typeface="Times New Roman" panose="02020603050405020304" pitchFamily="18" charset="0"/>
              </a:rPr>
              <a:t>Д) Умумий хусусиятларнинг мавжудлиги - гарчи деярли барчаси шу билан бирга бўлса-да, лекин таъминлашда ҳеч қандай зарар йўқ, хусусан:</a:t>
            </a:r>
          </a:p>
          <a:p>
            <a:pPr algn="ctr"/>
            <a:endParaRPr lang="uz-Cyrl-UZ" dirty="0">
              <a:latin typeface="Times New Roman" panose="02020603050405020304" pitchFamily="18" charset="0"/>
              <a:cs typeface="Times New Roman" panose="02020603050405020304" pitchFamily="18" charset="0"/>
            </a:endParaRPr>
          </a:p>
          <a:p>
            <a:pPr algn="ctr"/>
            <a:r>
              <a:rPr lang="uz-Cyrl-UZ" dirty="0">
                <a:latin typeface="Times New Roman" panose="02020603050405020304" pitchFamily="18" charset="0"/>
                <a:cs typeface="Times New Roman" panose="02020603050405020304" pitchFamily="18" charset="0"/>
              </a:rPr>
              <a:t>Вазифалар рўйхати</a:t>
            </a:r>
          </a:p>
          <a:p>
            <a:pPr algn="ctr"/>
            <a:r>
              <a:rPr lang="uz-Cyrl-UZ" dirty="0">
                <a:latin typeface="Times New Roman" panose="02020603050405020304" pitchFamily="18" charset="0"/>
                <a:cs typeface="Times New Roman" panose="02020603050405020304" pitchFamily="18" charset="0"/>
              </a:rPr>
              <a:t>Режалаштириш</a:t>
            </a:r>
          </a:p>
          <a:p>
            <a:pPr algn="ctr"/>
            <a:r>
              <a:rPr lang="uz-Cyrl-UZ" dirty="0">
                <a:latin typeface="Times New Roman" panose="02020603050405020304" pitchFamily="18" charset="0"/>
                <a:cs typeface="Times New Roman" panose="02020603050405020304" pitchFamily="18" charset="0"/>
              </a:rPr>
              <a:t>Ҳужжатларни марказий сақлаш ва файлларни алмашиш</a:t>
            </a:r>
          </a:p>
          <a:p>
            <a:pPr algn="ctr"/>
            <a:r>
              <a:rPr lang="uz-Cyrl-UZ" dirty="0">
                <a:latin typeface="Times New Roman" panose="02020603050405020304" pitchFamily="18" charset="0"/>
                <a:cs typeface="Times New Roman" panose="02020603050405020304" pitchFamily="18" charset="0"/>
              </a:rPr>
              <a:t>Алоқа</a:t>
            </a:r>
          </a:p>
          <a:p>
            <a:pPr algn="ctr"/>
            <a:r>
              <a:rPr lang="uz-Cyrl-UZ" dirty="0">
                <a:latin typeface="Times New Roman" panose="02020603050405020304" pitchFamily="18" charset="0"/>
                <a:cs typeface="Times New Roman" panose="02020603050405020304" pitchFamily="18" charset="0"/>
              </a:rPr>
              <a:t>Ҳисобот ва бошқарув панели</a:t>
            </a:r>
          </a:p>
          <a:p>
            <a:pPr algn="ctr"/>
            <a:r>
              <a:rPr lang="uz-Cyrl-UZ" dirty="0">
                <a:latin typeface="Times New Roman" panose="02020603050405020304" pitchFamily="18" charset="0"/>
                <a:cs typeface="Times New Roman" panose="02020603050405020304" pitchFamily="18" charset="0"/>
              </a:rPr>
              <a:t>Вақт кузатувчиси</a:t>
            </a:r>
          </a:p>
        </p:txBody>
      </p:sp>
    </p:spTree>
    <p:extLst>
      <p:ext uri="{BB962C8B-B14F-4D97-AF65-F5344CB8AC3E}">
        <p14:creationId xmlns:p14="http://schemas.microsoft.com/office/powerpoint/2010/main" val="2198953994"/>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6324C50-E670-46B0-2233-52772D2AB64E}"/>
              </a:ext>
            </a:extLst>
          </p:cNvPr>
          <p:cNvSpPr txBox="1"/>
          <p:nvPr/>
        </p:nvSpPr>
        <p:spPr>
          <a:xfrm>
            <a:off x="422029" y="626239"/>
            <a:ext cx="11172093" cy="3970318"/>
          </a:xfrm>
          <a:prstGeom prst="rect">
            <a:avLst/>
          </a:prstGeom>
          <a:noFill/>
        </p:spPr>
        <p:txBody>
          <a:bodyPr wrap="square">
            <a:spAutoFit/>
          </a:bodyPr>
          <a:lstStyle/>
          <a:p>
            <a:pPr algn="ctr"/>
            <a:r>
              <a:rPr lang="uz-Cyrl-UZ" sz="2800" b="1" dirty="0">
                <a:latin typeface="Times New Roman" panose="02020603050405020304" pitchFamily="18" charset="0"/>
                <a:cs typeface="Times New Roman" panose="02020603050405020304" pitchFamily="18" charset="0"/>
              </a:rPr>
              <a:t>Жамоани бошқариш дастури нима?</a:t>
            </a:r>
          </a:p>
          <a:p>
            <a:pPr algn="ctr"/>
            <a:endParaRPr lang="uz-Cyrl-UZ" sz="2800" b="1" dirty="0">
              <a:latin typeface="Times New Roman" panose="02020603050405020304" pitchFamily="18" charset="0"/>
              <a:cs typeface="Times New Roman" panose="02020603050405020304" pitchFamily="18" charset="0"/>
            </a:endParaRPr>
          </a:p>
          <a:p>
            <a:pPr algn="ctr"/>
            <a:r>
              <a:rPr lang="uz-Cyrl-UZ" sz="2800" dirty="0">
                <a:latin typeface="Times New Roman" panose="02020603050405020304" pitchFamily="18" charset="0"/>
                <a:cs typeface="Times New Roman" panose="02020603050405020304" pitchFamily="18" charset="0"/>
              </a:rPr>
              <a:t>Менежерлар ўз жамоаларини улаш ва назорат қилиш ва биргаликда яхшироқ ишлаш қобилиятини ошириш учун жамоани бошқариш дастуридан фойдаланадилар. Сифатли жамоани бошқариш воситаси жамоа аъзолари ўртасида аниқ мулоқотни йўлга қўйиш орқали ҳамкорликни яхшилайди, шу билан бирга менежерларга ресурсларни мувозанатлашда ёрдам берадиган ва ҳар бир киши ўз имкониятларида ишлашига ёрдам берадиган хусусиятларни беради.</a:t>
            </a:r>
          </a:p>
        </p:txBody>
      </p:sp>
    </p:spTree>
    <p:extLst>
      <p:ext uri="{BB962C8B-B14F-4D97-AF65-F5344CB8AC3E}">
        <p14:creationId xmlns:p14="http://schemas.microsoft.com/office/powerpoint/2010/main" val="278813612"/>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C296184-D688-3DAC-00E7-FC45DA0D46FC}"/>
              </a:ext>
            </a:extLst>
          </p:cNvPr>
          <p:cNvSpPr txBox="1"/>
          <p:nvPr/>
        </p:nvSpPr>
        <p:spPr>
          <a:xfrm>
            <a:off x="480646" y="354937"/>
            <a:ext cx="11230708" cy="1938992"/>
          </a:xfrm>
          <a:prstGeom prst="rect">
            <a:avLst/>
          </a:prstGeom>
          <a:noFill/>
        </p:spPr>
        <p:txBody>
          <a:bodyPr wrap="square">
            <a:spAutoFit/>
          </a:bodyPr>
          <a:lstStyle/>
          <a:p>
            <a:pPr algn="ctr"/>
            <a:r>
              <a:rPr lang="uz-Cyrl-UZ" sz="2400" dirty="0">
                <a:latin typeface="Times New Roman" panose="02020603050405020304" pitchFamily="18" charset="0"/>
                <a:cs typeface="Times New Roman" panose="02020603050405020304" pitchFamily="18" charset="0"/>
              </a:rPr>
              <a:t>Жамоани бошқариш дастурий таъминотининг асосий хусусиятлари қаторига жамоани режалаштириш, ресурсларни бошқариш ва чуқур ҳисобот бериш киради. Алоқа воситалари нуқтаи назаридан, дастурий таъминот баъзан чексиз файл алмашиш ва менежерларни янгиланишлар ҳақида огоҳлантирувчи билдиришномаларни ўз ичига олади.</a:t>
            </a:r>
          </a:p>
        </p:txBody>
      </p:sp>
      <p:sp>
        <p:nvSpPr>
          <p:cNvPr id="8" name="TextBox 7">
            <a:extLst>
              <a:ext uri="{FF2B5EF4-FFF2-40B4-BE49-F238E27FC236}">
                <a16:creationId xmlns:a16="http://schemas.microsoft.com/office/drawing/2014/main" id="{2AB75D7E-0619-9386-836C-117A74E81E7F}"/>
              </a:ext>
            </a:extLst>
          </p:cNvPr>
          <p:cNvSpPr txBox="1"/>
          <p:nvPr/>
        </p:nvSpPr>
        <p:spPr>
          <a:xfrm>
            <a:off x="480646" y="2825134"/>
            <a:ext cx="8675077" cy="3477875"/>
          </a:xfrm>
          <a:prstGeom prst="rect">
            <a:avLst/>
          </a:prstGeom>
          <a:noFill/>
        </p:spPr>
        <p:txBody>
          <a:bodyPr wrap="square">
            <a:spAutoFit/>
          </a:bodyPr>
          <a:lstStyle/>
          <a:p>
            <a:pPr algn="ctr"/>
            <a:r>
              <a:rPr lang="uz-Cyrl-UZ" sz="2200" dirty="0">
                <a:latin typeface="Times New Roman" panose="02020603050405020304" pitchFamily="18" charset="0"/>
                <a:cs typeface="Times New Roman" panose="02020603050405020304" pitchFamily="18" charset="0"/>
              </a:rPr>
              <a:t>Албатта, менежерлар ва жамоалар бошқача ишлайди ва жамоани бошқариш дастурлари кўпинча уларга турли хил лойиҳалар кўринишини беради. Масалан, менежерлар Гантт диаграммаларида режалаштиришади ва режалаштиришади, жамоалар эса ўз ишларини вазифалар рўйхати ва канбан тахталари билан бошқариши мумкин. Тақвим вазифаларни бажариш муддатлари каби муҳим саналарни ёзиб олишда ҳам фойдали бўлиши мумкин. </a:t>
            </a:r>
            <a:r>
              <a:rPr lang="en-US" sz="2200" b="1" dirty="0">
                <a:latin typeface="Times New Roman" panose="02020603050405020304" pitchFamily="18" charset="0"/>
                <a:cs typeface="Times New Roman" panose="02020603050405020304" pitchFamily="18" charset="0"/>
              </a:rPr>
              <a:t>Microsoft Project</a:t>
            </a:r>
            <a:r>
              <a:rPr lang="uz-Cyrl-UZ" sz="2200" b="1" dirty="0">
                <a:latin typeface="Times New Roman" panose="02020603050405020304" pitchFamily="18" charset="0"/>
                <a:cs typeface="Times New Roman" panose="02020603050405020304" pitchFamily="18" charset="0"/>
              </a:rPr>
              <a:t> </a:t>
            </a:r>
            <a:r>
              <a:rPr lang="uz-Cyrl-UZ" sz="2200" dirty="0">
                <a:latin typeface="Times New Roman" panose="02020603050405020304" pitchFamily="18" charset="0"/>
                <a:cs typeface="Times New Roman" panose="02020603050405020304" pitchFamily="18" charset="0"/>
              </a:rPr>
              <a:t>энг кўп қўлланиладиган лойиҳаларни бошқариш дастурларидан биридир, аммо у лойиҳа менежерини жамоани бошқариш учун яхшироқ танлов қиладиган катта камчиликларга эга.</a:t>
            </a:r>
          </a:p>
        </p:txBody>
      </p:sp>
    </p:spTree>
    <p:extLst>
      <p:ext uri="{BB962C8B-B14F-4D97-AF65-F5344CB8AC3E}">
        <p14:creationId xmlns:p14="http://schemas.microsoft.com/office/powerpoint/2010/main" val="2439187568"/>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a:extLst>
              <a:ext uri="{FF2B5EF4-FFF2-40B4-BE49-F238E27FC236}">
                <a16:creationId xmlns:a16="http://schemas.microsoft.com/office/drawing/2014/main" id="{DD602526-D58F-46C3-89CC-506B929A1D71}"/>
              </a:ext>
            </a:extLst>
          </p:cNvPr>
          <p:cNvSpPr/>
          <p:nvPr/>
        </p:nvSpPr>
        <p:spPr>
          <a:xfrm>
            <a:off x="633046" y="269631"/>
            <a:ext cx="10902462" cy="1559168"/>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Онлайн жамоани бошқариш дастурининг афзалликлари</a:t>
            </a:r>
          </a:p>
          <a:p>
            <a:pPr algn="ctr"/>
            <a:r>
              <a:rPr lang="uz-Cyrl-UZ" sz="2400" dirty="0">
                <a:latin typeface="Times New Roman" panose="02020603050405020304" pitchFamily="18" charset="0"/>
                <a:cs typeface="Times New Roman" panose="02020603050405020304" pitchFamily="18" charset="0"/>
              </a:rPr>
              <a:t>Тараққиётни юқори даражада кўриш ва топшириқлар ҳақида батафсил ҳисобот бериш функцияларига эга бўлиш сизга йўлда қолишингизга ёрдам беради. Булар онлайн жамоани бошқариш дастурининг асосий афзалликларидан баъзилари:</a:t>
            </a:r>
          </a:p>
        </p:txBody>
      </p:sp>
      <p:sp>
        <p:nvSpPr>
          <p:cNvPr id="4" name="Прямоугольник 3">
            <a:extLst>
              <a:ext uri="{FF2B5EF4-FFF2-40B4-BE49-F238E27FC236}">
                <a16:creationId xmlns:a16="http://schemas.microsoft.com/office/drawing/2014/main" id="{A7CF4224-BE50-4749-BA85-A02935365EA6}"/>
              </a:ext>
            </a:extLst>
          </p:cNvPr>
          <p:cNvSpPr/>
          <p:nvPr/>
        </p:nvSpPr>
        <p:spPr>
          <a:xfrm>
            <a:off x="633046" y="1914270"/>
            <a:ext cx="10902459" cy="511999"/>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Вазифаларни тайинланг ва тараққиётни кузатиб боринг</a:t>
            </a:r>
          </a:p>
        </p:txBody>
      </p:sp>
      <p:sp>
        <p:nvSpPr>
          <p:cNvPr id="5" name="Прямоугольник 4">
            <a:extLst>
              <a:ext uri="{FF2B5EF4-FFF2-40B4-BE49-F238E27FC236}">
                <a16:creationId xmlns:a16="http://schemas.microsoft.com/office/drawing/2014/main" id="{01F6A84A-CCA9-455A-99C2-10815A5C9872}"/>
              </a:ext>
            </a:extLst>
          </p:cNvPr>
          <p:cNvSpPr/>
          <p:nvPr/>
        </p:nvSpPr>
        <p:spPr>
          <a:xfrm>
            <a:off x="633044" y="2511740"/>
            <a:ext cx="10902462" cy="792668"/>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умумий “тил” жамоа томонидан ўрнатилади ва тушунилади, шунинг учун улар улардан нима кутилаётганини билишади</a:t>
            </a:r>
          </a:p>
        </p:txBody>
      </p:sp>
      <p:sp>
        <p:nvSpPr>
          <p:cNvPr id="6" name="Прямоугольник 5">
            <a:extLst>
              <a:ext uri="{FF2B5EF4-FFF2-40B4-BE49-F238E27FC236}">
                <a16:creationId xmlns:a16="http://schemas.microsoft.com/office/drawing/2014/main" id="{4C62594E-ABA2-48E8-A3F1-98B41A4E1049}"/>
              </a:ext>
            </a:extLst>
          </p:cNvPr>
          <p:cNvSpPr/>
          <p:nvPr/>
        </p:nvSpPr>
        <p:spPr>
          <a:xfrm>
            <a:off x="633044" y="3389879"/>
            <a:ext cx="8264769" cy="511999"/>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харажатлар сметалари тўлиқ, аниқ ва ишончли</a:t>
            </a:r>
          </a:p>
        </p:txBody>
      </p:sp>
      <p:sp>
        <p:nvSpPr>
          <p:cNvPr id="7" name="Прямоугольник 6">
            <a:extLst>
              <a:ext uri="{FF2B5EF4-FFF2-40B4-BE49-F238E27FC236}">
                <a16:creationId xmlns:a16="http://schemas.microsoft.com/office/drawing/2014/main" id="{4403A1FE-D294-429B-B71F-7ED2481B4579}"/>
              </a:ext>
            </a:extLst>
          </p:cNvPr>
          <p:cNvSpPr/>
          <p:nvPr/>
        </p:nvSpPr>
        <p:spPr>
          <a:xfrm>
            <a:off x="633044" y="3991571"/>
            <a:ext cx="8264769" cy="511999"/>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000" dirty="0">
                <a:latin typeface="Times New Roman" panose="02020603050405020304" pitchFamily="18" charset="0"/>
                <a:cs typeface="Times New Roman" panose="02020603050405020304" pitchFamily="18" charset="0"/>
              </a:rPr>
              <a:t>ҳар бир вазифа умумий услубий ёндашув ёрдамида амалга оширилади</a:t>
            </a:r>
          </a:p>
        </p:txBody>
      </p:sp>
      <p:sp>
        <p:nvSpPr>
          <p:cNvPr id="8" name="Прямоугольник 7">
            <a:extLst>
              <a:ext uri="{FF2B5EF4-FFF2-40B4-BE49-F238E27FC236}">
                <a16:creationId xmlns:a16="http://schemas.microsoft.com/office/drawing/2014/main" id="{416F7ECA-434B-4276-8024-AC2A3DDC9E94}"/>
              </a:ext>
            </a:extLst>
          </p:cNvPr>
          <p:cNvSpPr/>
          <p:nvPr/>
        </p:nvSpPr>
        <p:spPr>
          <a:xfrm>
            <a:off x="633043" y="4589041"/>
            <a:ext cx="8264770" cy="511999"/>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кўпгина низолар эрта аниқланади ва ҳал қилинади</a:t>
            </a:r>
          </a:p>
        </p:txBody>
      </p:sp>
      <p:sp>
        <p:nvSpPr>
          <p:cNvPr id="9" name="Прямоугольник 8">
            <a:extLst>
              <a:ext uri="{FF2B5EF4-FFF2-40B4-BE49-F238E27FC236}">
                <a16:creationId xmlns:a16="http://schemas.microsoft.com/office/drawing/2014/main" id="{C3CFAF32-D79B-4DE7-BAEF-B3C069B13730}"/>
              </a:ext>
            </a:extLst>
          </p:cNvPr>
          <p:cNvSpPr/>
          <p:nvPr/>
        </p:nvSpPr>
        <p:spPr>
          <a:xfrm>
            <a:off x="633044" y="5193936"/>
            <a:ext cx="8264771" cy="511999"/>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кутилаётган маҳсулотлар ишлаб чиқарилади ва топширилади</a:t>
            </a:r>
          </a:p>
        </p:txBody>
      </p:sp>
      <p:sp>
        <p:nvSpPr>
          <p:cNvPr id="10" name="Прямоугольник 9">
            <a:extLst>
              <a:ext uri="{FF2B5EF4-FFF2-40B4-BE49-F238E27FC236}">
                <a16:creationId xmlns:a16="http://schemas.microsoft.com/office/drawing/2014/main" id="{FEB3393E-28AC-4F5E-B33D-90DDFF918A75}"/>
              </a:ext>
            </a:extLst>
          </p:cNvPr>
          <p:cNvSpPr/>
          <p:nvPr/>
        </p:nvSpPr>
        <p:spPr>
          <a:xfrm>
            <a:off x="633044" y="5798831"/>
            <a:ext cx="8264770" cy="511999"/>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дарслар ўрганилади ва ечимлар тезда амалга оширилади</a:t>
            </a:r>
          </a:p>
        </p:txBody>
      </p:sp>
    </p:spTree>
    <p:extLst>
      <p:ext uri="{BB962C8B-B14F-4D97-AF65-F5344CB8AC3E}">
        <p14:creationId xmlns:p14="http://schemas.microsoft.com/office/powerpoint/2010/main" val="2276065622"/>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a:extLst>
              <a:ext uri="{FF2B5EF4-FFF2-40B4-BE49-F238E27FC236}">
                <a16:creationId xmlns:a16="http://schemas.microsoft.com/office/drawing/2014/main" id="{DD602526-D58F-46C3-89CC-506B929A1D71}"/>
              </a:ext>
            </a:extLst>
          </p:cNvPr>
          <p:cNvSpPr/>
          <p:nvPr/>
        </p:nvSpPr>
        <p:spPr>
          <a:xfrm>
            <a:off x="433753" y="269631"/>
            <a:ext cx="11312769" cy="1723292"/>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000" dirty="0">
                <a:latin typeface="Times New Roman" panose="02020603050405020304" pitchFamily="18" charset="0"/>
                <a:cs typeface="Times New Roman" panose="02020603050405020304" pitchFamily="18" charset="0"/>
              </a:rPr>
              <a:t>Лойиҳа жамоасини бошқариш жараёни мулоқот, жамоа мақсадларини тан олиш ва баҳолаш билан боғлиқ жамоани бошқаришнинг муайян муаммоларини ҳал қилади. Лойиҳа менежери лойиҳа жамоасини бошқариш ва жамоани бошқариш фаолиятининг муваффақиятини таъминлаш учун масъулиятни ўз зиммасига олади. Лойиҳа менежери лойиҳа жамоасини бошқариш учун қуйидаги шахслараро кўникмаларга эга бўлиши ва улардан фойдаланиши керак:</a:t>
            </a:r>
          </a:p>
        </p:txBody>
      </p:sp>
      <p:sp>
        <p:nvSpPr>
          <p:cNvPr id="2" name="Прямоугольник 1">
            <a:extLst>
              <a:ext uri="{FF2B5EF4-FFF2-40B4-BE49-F238E27FC236}">
                <a16:creationId xmlns:a16="http://schemas.microsoft.com/office/drawing/2014/main" id="{4813916A-76E9-9758-D69D-59511E3E7C69}"/>
              </a:ext>
            </a:extLst>
          </p:cNvPr>
          <p:cNvSpPr/>
          <p:nvPr/>
        </p:nvSpPr>
        <p:spPr>
          <a:xfrm>
            <a:off x="433753" y="2121878"/>
            <a:ext cx="11312769" cy="1066800"/>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uz-Cyrl-UZ" sz="2000" b="1" dirty="0">
                <a:latin typeface="Times New Roman" panose="02020603050405020304" pitchFamily="18" charset="0"/>
                <a:cs typeface="Times New Roman" panose="02020603050405020304" pitchFamily="18" charset="0"/>
              </a:rPr>
              <a:t>Етакчилик</a:t>
            </a:r>
            <a:r>
              <a:rPr lang="uz-Cyrl-UZ" sz="2000" dirty="0">
                <a:latin typeface="Times New Roman" panose="02020603050405020304" pitchFamily="18" charset="0"/>
                <a:cs typeface="Times New Roman" panose="02020603050405020304" pitchFamily="18" charset="0"/>
              </a:rPr>
              <a:t> жамоани шакллантириш ва жамоавий ишларни бошқариш учун муҳим маҳоратдир. Юқори даражадаги етакчилик лойиҳа менежерига лойиҳани кўришни етказиш ва лойиҳа жамоасини юқори натижаларга эришиш учун ташкил этиш имконини беради.</a:t>
            </a:r>
          </a:p>
        </p:txBody>
      </p:sp>
      <p:sp>
        <p:nvSpPr>
          <p:cNvPr id="11" name="Прямоугольник 10">
            <a:extLst>
              <a:ext uri="{FF2B5EF4-FFF2-40B4-BE49-F238E27FC236}">
                <a16:creationId xmlns:a16="http://schemas.microsoft.com/office/drawing/2014/main" id="{4848252A-FC4C-2352-5319-13C60D1D00C5}"/>
              </a:ext>
            </a:extLst>
          </p:cNvPr>
          <p:cNvSpPr/>
          <p:nvPr/>
        </p:nvSpPr>
        <p:spPr>
          <a:xfrm>
            <a:off x="439615" y="3317634"/>
            <a:ext cx="11312769" cy="1066800"/>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uz-Cyrl-UZ" sz="2000" b="1" dirty="0">
                <a:latin typeface="Times New Roman" panose="02020603050405020304" pitchFamily="18" charset="0"/>
                <a:cs typeface="Times New Roman" panose="02020603050405020304" pitchFamily="18" charset="0"/>
              </a:rPr>
              <a:t>Таъсир қилиш </a:t>
            </a:r>
            <a:r>
              <a:rPr lang="uz-Cyrl-UZ" sz="2000" dirty="0">
                <a:latin typeface="Times New Roman" panose="02020603050405020304" pitchFamily="18" charset="0"/>
                <a:cs typeface="Times New Roman" panose="02020603050405020304" pitchFamily="18" charset="0"/>
              </a:rPr>
              <a:t>лойиҳанинг манфаатдор томонларига ва уларнинг қарорларига таъсир кўрсатиш учун жуда муҳимдир. Лойиҳа менежери лойиҳа жамоаси аъзолари билан ўзаро келишувларга эришиш ва муҳим муаммоларни ҳал қилиш учун ушбу шахслараро кўникмаларни ривожлантириши керак.</a:t>
            </a:r>
          </a:p>
        </p:txBody>
      </p:sp>
      <p:sp>
        <p:nvSpPr>
          <p:cNvPr id="12" name="Прямоугольник 11">
            <a:extLst>
              <a:ext uri="{FF2B5EF4-FFF2-40B4-BE49-F238E27FC236}">
                <a16:creationId xmlns:a16="http://schemas.microsoft.com/office/drawing/2014/main" id="{C2BA77DC-C195-36D0-6CE4-6D96BB2F4A58}"/>
              </a:ext>
            </a:extLst>
          </p:cNvPr>
          <p:cNvSpPr/>
          <p:nvPr/>
        </p:nvSpPr>
        <p:spPr>
          <a:xfrm>
            <a:off x="433753" y="4513389"/>
            <a:ext cx="8522679" cy="1969476"/>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uz-Cyrl-UZ" sz="2000" b="1" dirty="0">
                <a:latin typeface="Times New Roman" panose="02020603050405020304" pitchFamily="18" charset="0"/>
                <a:cs typeface="Times New Roman" panose="02020603050405020304" pitchFamily="18" charset="0"/>
              </a:rPr>
              <a:t>Самарали қарор қабул қилиш </a:t>
            </a:r>
            <a:r>
              <a:rPr lang="uz-Cyrl-UZ" sz="2000" dirty="0">
                <a:latin typeface="Times New Roman" panose="02020603050405020304" pitchFamily="18" charset="0"/>
                <a:cs typeface="Times New Roman" panose="02020603050405020304" pitchFamily="18" charset="0"/>
              </a:rPr>
              <a:t>- бу атроф-муҳит омилларини ўрганиш, жамоа аъзоларининг шахсий сифатини ривожлантириш, жамоа ижодкорлигини рағбатлантириш, хавф ва имкониятларни бошқариш мақсадида манфаатдор томонлар ва лойиҳа жамоаси билан музокаралар олиб боришни назарда тутадиган қарор қабул қилиш жараёнини амалга ошириш қобилияти.</a:t>
            </a:r>
          </a:p>
        </p:txBody>
      </p:sp>
    </p:spTree>
    <p:extLst>
      <p:ext uri="{BB962C8B-B14F-4D97-AF65-F5344CB8AC3E}">
        <p14:creationId xmlns:p14="http://schemas.microsoft.com/office/powerpoint/2010/main" val="2037517108"/>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a:extLst>
              <a:ext uri="{FF2B5EF4-FFF2-40B4-BE49-F238E27FC236}">
                <a16:creationId xmlns:a16="http://schemas.microsoft.com/office/drawing/2014/main" id="{DD602526-D58F-46C3-89CC-506B929A1D71}"/>
              </a:ext>
            </a:extLst>
          </p:cNvPr>
          <p:cNvSpPr/>
          <p:nvPr/>
        </p:nvSpPr>
        <p:spPr>
          <a:xfrm>
            <a:off x="433753" y="269631"/>
            <a:ext cx="11312769" cy="1066800"/>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000" b="1" dirty="0">
                <a:latin typeface="Times New Roman" panose="02020603050405020304" pitchFamily="18" charset="0"/>
                <a:cs typeface="Times New Roman" panose="02020603050405020304" pitchFamily="18" charset="0"/>
              </a:rPr>
              <a:t>ЛОЙИҲА ЖАМОАСИНИ БОШҚАРИШ УСУЛЛАРИ</a:t>
            </a:r>
          </a:p>
          <a:p>
            <a:pPr algn="ctr"/>
            <a:r>
              <a:rPr lang="uz-Cyrl-UZ" sz="2000" dirty="0">
                <a:latin typeface="Times New Roman" panose="02020603050405020304" pitchFamily="18" charset="0"/>
                <a:cs typeface="Times New Roman" panose="02020603050405020304" pitchFamily="18" charset="0"/>
              </a:rPr>
              <a:t>Жараён қуйида санаб ўтилган лойиҳа гуруҳини бошқаришнинг аниқ усуллари ва усулларидан фойдаланишни ўз ичига олади:</a:t>
            </a:r>
          </a:p>
        </p:txBody>
      </p:sp>
      <p:sp>
        <p:nvSpPr>
          <p:cNvPr id="2" name="Прямоугольник 1">
            <a:extLst>
              <a:ext uri="{FF2B5EF4-FFF2-40B4-BE49-F238E27FC236}">
                <a16:creationId xmlns:a16="http://schemas.microsoft.com/office/drawing/2014/main" id="{4813916A-76E9-9758-D69D-59511E3E7C69}"/>
              </a:ext>
            </a:extLst>
          </p:cNvPr>
          <p:cNvSpPr/>
          <p:nvPr/>
        </p:nvSpPr>
        <p:spPr>
          <a:xfrm>
            <a:off x="433753" y="1465386"/>
            <a:ext cx="11312769" cy="1266093"/>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uz-Cyrl-UZ" sz="2000" b="1" dirty="0">
                <a:latin typeface="Times New Roman" panose="02020603050405020304" pitchFamily="18" charset="0"/>
                <a:cs typeface="Times New Roman" panose="02020603050405020304" pitchFamily="18" charset="0"/>
              </a:rPr>
              <a:t>Алоқа ва назорат усули </a:t>
            </a:r>
            <a:r>
              <a:rPr lang="uz-Cyrl-UZ" sz="2000" dirty="0">
                <a:latin typeface="Times New Roman" panose="02020603050405020304" pitchFamily="18" charset="0"/>
                <a:cs typeface="Times New Roman" panose="02020603050405020304" pitchFamily="18" charset="0"/>
              </a:rPr>
              <a:t>лойиҳа жамоаси аъзоларининг жорий иши ва муносабатларини кузатиш учун ишлатилади. Жонли суҳбат ва кузатиш орқали лойиҳа менежери жамоа аъзолари билан мулоқот қилади ва уларнинг ютуқларини натижалар, ютуқлар ва шахслараро муаммолар контекстида кўриб чиқади.</a:t>
            </a:r>
          </a:p>
        </p:txBody>
      </p:sp>
      <p:sp>
        <p:nvSpPr>
          <p:cNvPr id="11" name="Прямоугольник 10">
            <a:extLst>
              <a:ext uri="{FF2B5EF4-FFF2-40B4-BE49-F238E27FC236}">
                <a16:creationId xmlns:a16="http://schemas.microsoft.com/office/drawing/2014/main" id="{4848252A-FC4C-2352-5319-13C60D1D00C5}"/>
              </a:ext>
            </a:extLst>
          </p:cNvPr>
          <p:cNvSpPr/>
          <p:nvPr/>
        </p:nvSpPr>
        <p:spPr>
          <a:xfrm>
            <a:off x="439615" y="2860434"/>
            <a:ext cx="11312769" cy="1266093"/>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uz-Cyrl-UZ" sz="2000" b="1" dirty="0">
                <a:latin typeface="Times New Roman" panose="02020603050405020304" pitchFamily="18" charset="0"/>
                <a:cs typeface="Times New Roman" panose="02020603050405020304" pitchFamily="18" charset="0"/>
              </a:rPr>
              <a:t>Иш фаолиятини баҳолаш усули </a:t>
            </a:r>
            <a:r>
              <a:rPr lang="uz-Cyrl-UZ" sz="2000" dirty="0">
                <a:latin typeface="Times New Roman" panose="02020603050405020304" pitchFamily="18" charset="0"/>
                <a:cs typeface="Times New Roman" panose="02020603050405020304" pitchFamily="18" charset="0"/>
              </a:rPr>
              <a:t>лойиҳа жамоаси аъзоларининг иш фаолиятини ўлчашга лойиҳа жамоасининг роли ва масъулиятини аниқлаштириш, конструктив фикр-мулоҳазаларни кўриб чиқиш, ҳал қилинмаган муаммоларни аниқлаш, индивидуал ўқув дастурларини ишлаб чиқиш ва келажакдаги лойиҳа фаолияти учун аниқ мақсадларни белгилаш имконини беради.</a:t>
            </a:r>
          </a:p>
        </p:txBody>
      </p:sp>
      <p:sp>
        <p:nvSpPr>
          <p:cNvPr id="12" name="Прямоугольник 11">
            <a:extLst>
              <a:ext uri="{FF2B5EF4-FFF2-40B4-BE49-F238E27FC236}">
                <a16:creationId xmlns:a16="http://schemas.microsoft.com/office/drawing/2014/main" id="{C2BA77DC-C195-36D0-6CE4-6D96BB2F4A58}"/>
              </a:ext>
            </a:extLst>
          </p:cNvPr>
          <p:cNvSpPr/>
          <p:nvPr/>
        </p:nvSpPr>
        <p:spPr>
          <a:xfrm>
            <a:off x="433753" y="4255482"/>
            <a:ext cx="8335109" cy="2332887"/>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uz-Cyrl-UZ" b="1" dirty="0">
                <a:latin typeface="Times New Roman" panose="02020603050405020304" pitchFamily="18" charset="0"/>
                <a:cs typeface="Times New Roman" panose="02020603050405020304" pitchFamily="18" charset="0"/>
              </a:rPr>
              <a:t>Можароларни бошқариш усули </a:t>
            </a:r>
            <a:r>
              <a:rPr lang="uz-Cyrl-UZ" dirty="0">
                <a:latin typeface="Times New Roman" panose="02020603050405020304" pitchFamily="18" charset="0"/>
                <a:cs typeface="Times New Roman" panose="02020603050405020304" pitchFamily="18" charset="0"/>
              </a:rPr>
              <a:t>жамоа аъзолари ўртасида юқори маҳсулдорликка ва ижобий иш муносабатларига эришиш учун жамоавий муҳитда низоларни ҳал қилишга имкон беради. Усул низоларни бошқариш жараёнида қўлланилади ва лойиҳа менежери томонидан бошқарилади. Конфликтни бошқариш жараёнини парфюмерия қилишда низонинг қуйидаги хусусиятларини ҳисобга олиш керак:</a:t>
            </a:r>
          </a:p>
          <a:p>
            <a:pPr algn="ctr"/>
            <a:r>
              <a:rPr lang="uz-Cyrl-UZ" dirty="0">
                <a:solidFill>
                  <a:srgbClr val="FF0000"/>
                </a:solidFill>
                <a:latin typeface="Times New Roman" panose="02020603050405020304" pitchFamily="18" charset="0"/>
                <a:cs typeface="Times New Roman" panose="02020603050405020304" pitchFamily="18" charset="0"/>
              </a:rPr>
              <a:t>Можаронинг табиати: </a:t>
            </a:r>
            <a:r>
              <a:rPr lang="uz-Cyrl-UZ" dirty="0">
                <a:latin typeface="Times New Roman" panose="02020603050405020304" pitchFamily="18" charset="0"/>
                <a:cs typeface="Times New Roman" panose="02020603050405020304" pitchFamily="18" charset="0"/>
              </a:rPr>
              <a:t>можаро жамоавий ёки индивидуал муаммо бўлиши мумкин;</a:t>
            </a:r>
          </a:p>
          <a:p>
            <a:pPr algn="ctr"/>
            <a:r>
              <a:rPr lang="uz-Cyrl-UZ" dirty="0">
                <a:solidFill>
                  <a:srgbClr val="FF0000"/>
                </a:solidFill>
                <a:latin typeface="Times New Roman" panose="02020603050405020304" pitchFamily="18" charset="0"/>
                <a:cs typeface="Times New Roman" panose="02020603050405020304" pitchFamily="18" charset="0"/>
              </a:rPr>
              <a:t>Можароларга очиқлик;</a:t>
            </a:r>
            <a:endParaRPr lang="uz-Cyrl-UZ" dirty="0">
              <a:latin typeface="Times New Roman" panose="02020603050405020304" pitchFamily="18" charset="0"/>
              <a:cs typeface="Times New Roman" panose="02020603050405020304" pitchFamily="18" charset="0"/>
            </a:endParaRPr>
          </a:p>
          <a:p>
            <a:pPr algn="ctr"/>
            <a:r>
              <a:rPr lang="uz-Cyrl-UZ" dirty="0">
                <a:solidFill>
                  <a:srgbClr val="FF0000"/>
                </a:solidFill>
                <a:latin typeface="Times New Roman" panose="02020603050405020304" pitchFamily="18" charset="0"/>
                <a:cs typeface="Times New Roman" panose="02020603050405020304" pitchFamily="18" charset="0"/>
              </a:rPr>
              <a:t>Вақт: </a:t>
            </a:r>
            <a:r>
              <a:rPr lang="uz-Cyrl-UZ" dirty="0">
                <a:latin typeface="Times New Roman" panose="02020603050405020304" pitchFamily="18" charset="0"/>
                <a:cs typeface="Times New Roman" panose="02020603050405020304" pitchFamily="18" charset="0"/>
              </a:rPr>
              <a:t>можарони ҳал қилиш ўтмишга эмас, балки ҳозирги кунга қаратилиши керак.</a:t>
            </a:r>
          </a:p>
        </p:txBody>
      </p:sp>
    </p:spTree>
    <p:extLst>
      <p:ext uri="{BB962C8B-B14F-4D97-AF65-F5344CB8AC3E}">
        <p14:creationId xmlns:p14="http://schemas.microsoft.com/office/powerpoint/2010/main" val="1709428426"/>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a:extLst>
              <a:ext uri="{FF2B5EF4-FFF2-40B4-BE49-F238E27FC236}">
                <a16:creationId xmlns:a16="http://schemas.microsoft.com/office/drawing/2014/main" id="{DD602526-D58F-46C3-89CC-506B929A1D71}"/>
              </a:ext>
            </a:extLst>
          </p:cNvPr>
          <p:cNvSpPr/>
          <p:nvPr/>
        </p:nvSpPr>
        <p:spPr>
          <a:xfrm>
            <a:off x="433753" y="468922"/>
            <a:ext cx="11312769" cy="1066800"/>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000" b="1" dirty="0">
                <a:latin typeface="Times New Roman" panose="02020603050405020304" pitchFamily="18" charset="0"/>
                <a:cs typeface="Times New Roman" panose="02020603050405020304" pitchFamily="18" charset="0"/>
              </a:rPr>
              <a:t>Можароларни бошқариш жараёнининг муваффақияти низоларни ҳал қилишнинг турли услубларини қўллашни талаб қилади ва лойиҳа менежери ҳал қилиш услубини танлашда қуйидаги омилларни ҳисобга олиши керак:</a:t>
            </a:r>
          </a:p>
        </p:txBody>
      </p:sp>
      <p:sp>
        <p:nvSpPr>
          <p:cNvPr id="2" name="Прямоугольник 1">
            <a:extLst>
              <a:ext uri="{FF2B5EF4-FFF2-40B4-BE49-F238E27FC236}">
                <a16:creationId xmlns:a16="http://schemas.microsoft.com/office/drawing/2014/main" id="{4813916A-76E9-9758-D69D-59511E3E7C69}"/>
              </a:ext>
            </a:extLst>
          </p:cNvPr>
          <p:cNvSpPr/>
          <p:nvPr/>
        </p:nvSpPr>
        <p:spPr>
          <a:xfrm>
            <a:off x="2743199" y="1664677"/>
            <a:ext cx="6693876" cy="504091"/>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uz-Cyrl-UZ" sz="2000" dirty="0">
                <a:latin typeface="Times New Roman" panose="02020603050405020304" pitchFamily="18" charset="0"/>
                <a:cs typeface="Times New Roman" panose="02020603050405020304" pitchFamily="18" charset="0"/>
              </a:rPr>
              <a:t>Можаронинг интенсивлиги ва аҳамияти</a:t>
            </a:r>
          </a:p>
        </p:txBody>
      </p:sp>
      <p:sp>
        <p:nvSpPr>
          <p:cNvPr id="11" name="Прямоугольник 10">
            <a:extLst>
              <a:ext uri="{FF2B5EF4-FFF2-40B4-BE49-F238E27FC236}">
                <a16:creationId xmlns:a16="http://schemas.microsoft.com/office/drawing/2014/main" id="{4848252A-FC4C-2352-5319-13C60D1D00C5}"/>
              </a:ext>
            </a:extLst>
          </p:cNvPr>
          <p:cNvSpPr/>
          <p:nvPr/>
        </p:nvSpPr>
        <p:spPr>
          <a:xfrm>
            <a:off x="2028092" y="2285999"/>
            <a:ext cx="8241323" cy="504092"/>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uz-Cyrl-UZ" sz="2000" dirty="0">
                <a:latin typeface="Times New Roman" panose="02020603050405020304" pitchFamily="18" charset="0"/>
                <a:cs typeface="Times New Roman" panose="02020603050405020304" pitchFamily="18" charset="0"/>
              </a:rPr>
              <a:t>Можароларни ҳал қилиш учун вақт</a:t>
            </a:r>
          </a:p>
        </p:txBody>
      </p:sp>
      <p:sp>
        <p:nvSpPr>
          <p:cNvPr id="12" name="Прямоугольник 11">
            <a:extLst>
              <a:ext uri="{FF2B5EF4-FFF2-40B4-BE49-F238E27FC236}">
                <a16:creationId xmlns:a16="http://schemas.microsoft.com/office/drawing/2014/main" id="{C2BA77DC-C195-36D0-6CE4-6D96BB2F4A58}"/>
              </a:ext>
            </a:extLst>
          </p:cNvPr>
          <p:cNvSpPr/>
          <p:nvPr/>
        </p:nvSpPr>
        <p:spPr>
          <a:xfrm>
            <a:off x="433753" y="4161691"/>
            <a:ext cx="8335109" cy="2098431"/>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uz-Cyrl-UZ" sz="2000" dirty="0">
                <a:latin typeface="Times New Roman" panose="02020603050405020304" pitchFamily="18" charset="0"/>
                <a:cs typeface="Times New Roman" panose="02020603050405020304" pitchFamily="18" charset="0"/>
              </a:rPr>
              <a:t>Масалаларни рўйхатга олиш техникаси лойиҳа курси давомида юзага келган барча масалалар бўйича ҳужжатларни (муаммолар журналлари) яратиш учун ёзувлар яратиш имконини беради. Муаммолар журналлари муаммолар учун масъул шахсларни кузатишга ёрдам беради ва лойиҳа жамоаси аъзоларининг мақсадлар ва мақсадларни амалга оширишига тўсқинлик қиладиган тўсиқларни ҳал қилади.</a:t>
            </a:r>
          </a:p>
        </p:txBody>
      </p:sp>
      <p:sp>
        <p:nvSpPr>
          <p:cNvPr id="4" name="Прямоугольник 3">
            <a:extLst>
              <a:ext uri="{FF2B5EF4-FFF2-40B4-BE49-F238E27FC236}">
                <a16:creationId xmlns:a16="http://schemas.microsoft.com/office/drawing/2014/main" id="{4E3C182D-BBBB-ACD0-DD41-54DC469A0640}"/>
              </a:ext>
            </a:extLst>
          </p:cNvPr>
          <p:cNvSpPr/>
          <p:nvPr/>
        </p:nvSpPr>
        <p:spPr>
          <a:xfrm>
            <a:off x="1078523" y="2907322"/>
            <a:ext cx="9952892" cy="504091"/>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uz-Cyrl-UZ" sz="2000" dirty="0">
                <a:latin typeface="Times New Roman" panose="02020603050405020304" pitchFamily="18" charset="0"/>
                <a:cs typeface="Times New Roman" panose="02020603050405020304" pitchFamily="18" charset="0"/>
              </a:rPr>
              <a:t>Тўқнашувда иштирок этган ўйинчилар ва уларнинг тўқнашувдаги позицияси</a:t>
            </a:r>
          </a:p>
        </p:txBody>
      </p:sp>
      <p:sp>
        <p:nvSpPr>
          <p:cNvPr id="5" name="Прямоугольник 4">
            <a:extLst>
              <a:ext uri="{FF2B5EF4-FFF2-40B4-BE49-F238E27FC236}">
                <a16:creationId xmlns:a16="http://schemas.microsoft.com/office/drawing/2014/main" id="{85915831-A879-3253-913A-B13414CC62CD}"/>
              </a:ext>
            </a:extLst>
          </p:cNvPr>
          <p:cNvSpPr/>
          <p:nvPr/>
        </p:nvSpPr>
        <p:spPr>
          <a:xfrm>
            <a:off x="439615" y="3540368"/>
            <a:ext cx="11312769" cy="504092"/>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uz-Cyrl-UZ" sz="2000" dirty="0">
                <a:latin typeface="Times New Roman" panose="02020603050405020304" pitchFamily="18" charset="0"/>
                <a:cs typeface="Times New Roman" panose="02020603050405020304" pitchFamily="18" charset="0"/>
              </a:rPr>
              <a:t>Можароларни ҳал қилиш учун мотивация</a:t>
            </a:r>
          </a:p>
        </p:txBody>
      </p:sp>
    </p:spTree>
    <p:extLst>
      <p:ext uri="{BB962C8B-B14F-4D97-AF65-F5344CB8AC3E}">
        <p14:creationId xmlns:p14="http://schemas.microsoft.com/office/powerpoint/2010/main" val="878958027"/>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a:extLst>
              <a:ext uri="{FF2B5EF4-FFF2-40B4-BE49-F238E27FC236}">
                <a16:creationId xmlns:a16="http://schemas.microsoft.com/office/drawing/2014/main" id="{DD602526-D58F-46C3-89CC-506B929A1D71}"/>
              </a:ext>
            </a:extLst>
          </p:cNvPr>
          <p:cNvSpPr/>
          <p:nvPr/>
        </p:nvSpPr>
        <p:spPr>
          <a:xfrm>
            <a:off x="433753" y="269630"/>
            <a:ext cx="11312769" cy="1418493"/>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000" b="1" dirty="0">
                <a:latin typeface="Times New Roman" panose="02020603050405020304" pitchFamily="18" charset="0"/>
                <a:cs typeface="Times New Roman" panose="02020603050405020304" pitchFamily="18" charset="0"/>
              </a:rPr>
              <a:t>Усул ва услубларни татбиқ этиш жамоавий меҳнатни ривожлантиришга, жамоа аъзоларининг биргаликдаги саъй-ҳаракатларини бирлаштиришга ва юқори натижаларга эришишга олиб келади. Хусусан, лойиҳа гуруҳини бошқариш жараёнини муваффақиятли амалга ошириш натижасида қуйидаги натижаларга эришиш мумкин:</a:t>
            </a:r>
          </a:p>
        </p:txBody>
      </p:sp>
      <p:sp>
        <p:nvSpPr>
          <p:cNvPr id="2" name="Прямоугольник 1">
            <a:extLst>
              <a:ext uri="{FF2B5EF4-FFF2-40B4-BE49-F238E27FC236}">
                <a16:creationId xmlns:a16="http://schemas.microsoft.com/office/drawing/2014/main" id="{4813916A-76E9-9758-D69D-59511E3E7C69}"/>
              </a:ext>
            </a:extLst>
          </p:cNvPr>
          <p:cNvSpPr/>
          <p:nvPr/>
        </p:nvSpPr>
        <p:spPr>
          <a:xfrm>
            <a:off x="433753" y="1828800"/>
            <a:ext cx="11312769" cy="1957753"/>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uz-Cyrl-UZ" sz="2000" b="1" dirty="0">
                <a:latin typeface="Times New Roman" panose="02020603050405020304" pitchFamily="18" charset="0"/>
                <a:cs typeface="Times New Roman" panose="02020603050405020304" pitchFamily="18" charset="0"/>
              </a:rPr>
              <a:t>Ўзгартириш сўровлари </a:t>
            </a:r>
            <a:r>
              <a:rPr lang="uz-Cyrl-UZ" sz="2000" dirty="0">
                <a:latin typeface="Times New Roman" panose="02020603050405020304" pitchFamily="18" charset="0"/>
                <a:cs typeface="Times New Roman" panose="02020603050405020304" pitchFamily="18" charset="0"/>
              </a:rPr>
              <a:t>жараён давомида ишлаб чиқарилади ва лойиҳа бошқаруви гуруҳига юборилади. Ўзгартириш сўровлари муаммонинг юзага келиши ёки эҳтимолини камайтиришга имкон беради ва лойиҳа фаолиятига салбий таъсирни камайтиради. Ўзгартириш сўровларининг асосий мақсади жамоа аъзоларининг йўқлигини камайтириш учун профилактика чораларини ишлаб чиқишни таъминлаш, тегишли ролни тушунтиришга эришиш ва лойиҳа жадваллари ва вақт жадвалларида бўшлиқларни олдини олишдир.</a:t>
            </a:r>
          </a:p>
        </p:txBody>
      </p:sp>
      <p:sp>
        <p:nvSpPr>
          <p:cNvPr id="11" name="Прямоугольник 10">
            <a:extLst>
              <a:ext uri="{FF2B5EF4-FFF2-40B4-BE49-F238E27FC236}">
                <a16:creationId xmlns:a16="http://schemas.microsoft.com/office/drawing/2014/main" id="{4848252A-FC4C-2352-5319-13C60D1D00C5}"/>
              </a:ext>
            </a:extLst>
          </p:cNvPr>
          <p:cNvSpPr/>
          <p:nvPr/>
        </p:nvSpPr>
        <p:spPr>
          <a:xfrm>
            <a:off x="433753" y="3921367"/>
            <a:ext cx="8510955" cy="1266093"/>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uz-Cyrl-UZ" sz="2000" b="1" dirty="0">
                <a:latin typeface="Times New Roman" panose="02020603050405020304" pitchFamily="18" charset="0"/>
                <a:cs typeface="Times New Roman" panose="02020603050405020304" pitchFamily="18" charset="0"/>
              </a:rPr>
              <a:t>Лойиҳани бошқариш режасини янгилаш </a:t>
            </a:r>
            <a:r>
              <a:rPr lang="uz-Cyrl-UZ" sz="2000" dirty="0">
                <a:latin typeface="Times New Roman" panose="02020603050405020304" pitchFamily="18" charset="0"/>
                <a:cs typeface="Times New Roman" panose="02020603050405020304" pitchFamily="18" charset="0"/>
              </a:rPr>
              <a:t>одатда жамоа аъзоларининг роллари, масъулиятлари ва ваколатларига киритилган ўзгаришларни ўз ичига олади, уларнинг барчаси биргаликда ходимларни бошқариш режасининг бир қисмидир.</a:t>
            </a:r>
          </a:p>
        </p:txBody>
      </p:sp>
      <p:sp>
        <p:nvSpPr>
          <p:cNvPr id="12" name="Прямоугольник 11">
            <a:extLst>
              <a:ext uri="{FF2B5EF4-FFF2-40B4-BE49-F238E27FC236}">
                <a16:creationId xmlns:a16="http://schemas.microsoft.com/office/drawing/2014/main" id="{C2BA77DC-C195-36D0-6CE4-6D96BB2F4A58}"/>
              </a:ext>
            </a:extLst>
          </p:cNvPr>
          <p:cNvSpPr/>
          <p:nvPr/>
        </p:nvSpPr>
        <p:spPr>
          <a:xfrm>
            <a:off x="433753" y="5322274"/>
            <a:ext cx="8510955" cy="1266094"/>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uz-Cyrl-UZ" sz="2000" b="1" dirty="0">
                <a:latin typeface="Times New Roman" panose="02020603050405020304" pitchFamily="18" charset="0"/>
                <a:cs typeface="Times New Roman" panose="02020603050405020304" pitchFamily="18" charset="0"/>
              </a:rPr>
              <a:t>Лойиҳани бошқариш ташкилоти активлари </a:t>
            </a:r>
            <a:r>
              <a:rPr lang="uz-Cyrl-UZ" sz="2000" dirty="0">
                <a:latin typeface="Times New Roman" panose="02020603050405020304" pitchFamily="18" charset="0"/>
                <a:cs typeface="Times New Roman" panose="02020603050405020304" pitchFamily="18" charset="0"/>
              </a:rPr>
              <a:t>сабоқларни ўрганиш ҳужжатлари, тарихий ёзувлар, турли андозалар ва стандартларни ўз ичига олади. Бу маълумотларнинг барчаси тўпланиши ва кейинчалик келажакдаги лойиҳаларда ишлатилиши мумкин.</a:t>
            </a:r>
          </a:p>
        </p:txBody>
      </p:sp>
    </p:spTree>
    <p:extLst>
      <p:ext uri="{BB962C8B-B14F-4D97-AF65-F5344CB8AC3E}">
        <p14:creationId xmlns:p14="http://schemas.microsoft.com/office/powerpoint/2010/main" val="2801831737"/>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B4D46DB-B2F8-0ADA-3EEB-69157319FC79}"/>
              </a:ext>
            </a:extLst>
          </p:cNvPr>
          <p:cNvSpPr txBox="1"/>
          <p:nvPr/>
        </p:nvSpPr>
        <p:spPr>
          <a:xfrm>
            <a:off x="468923" y="1212393"/>
            <a:ext cx="11254154" cy="3046988"/>
          </a:xfrm>
          <a:prstGeom prst="rect">
            <a:avLst/>
          </a:prstGeom>
          <a:noFill/>
        </p:spPr>
        <p:txBody>
          <a:bodyPr wrap="square">
            <a:spAutoFit/>
          </a:bodyPr>
          <a:lstStyle/>
          <a:p>
            <a:pPr algn="ctr"/>
            <a:r>
              <a:rPr lang="uz-Cyrl-UZ" sz="2400" b="1" dirty="0">
                <a:latin typeface="Times New Roman" panose="02020603050405020304" pitchFamily="18" charset="0"/>
                <a:cs typeface="Times New Roman" panose="02020603050405020304" pitchFamily="18" charset="0"/>
              </a:rPr>
              <a:t>Лойиҳа жамоаларини бошқариш</a:t>
            </a:r>
          </a:p>
          <a:p>
            <a:pPr algn="ctr"/>
            <a:r>
              <a:rPr lang="uz-Cyrl-UZ" sz="2400" dirty="0">
                <a:latin typeface="Times New Roman" panose="02020603050405020304" pitchFamily="18" charset="0"/>
                <a:cs typeface="Times New Roman" panose="02020603050405020304" pitchFamily="18" charset="0"/>
              </a:rPr>
              <a:t>Лойиҳани бошқариш техникаси ва методологияси лойиҳангизни яратишда аниқлик ва эътиборни таъминлаш учун муҳимдир. Бироқ, лойиҳанинг марказидаги одамларнинг биргаликда ишлаши қанчалик яхши бўлса, бу унинг умумий муваффақиятига энг катта таъсир кўрсатиши мумкин.</a:t>
            </a:r>
          </a:p>
          <a:p>
            <a:pPr algn="ctr"/>
            <a:endParaRPr lang="uz-Cyrl-UZ" sz="2400" dirty="0">
              <a:latin typeface="Times New Roman" panose="02020603050405020304" pitchFamily="18" charset="0"/>
              <a:cs typeface="Times New Roman" panose="02020603050405020304" pitchFamily="18" charset="0"/>
            </a:endParaRPr>
          </a:p>
          <a:p>
            <a:pPr algn="ctr"/>
            <a:r>
              <a:rPr lang="uz-Cyrl-UZ" sz="2400" b="1" dirty="0">
                <a:latin typeface="Times New Roman" panose="02020603050405020304" pitchFamily="18" charset="0"/>
                <a:cs typeface="Times New Roman" panose="02020603050405020304" pitchFamily="18" charset="0"/>
              </a:rPr>
              <a:t>Бу ерда жамоа самарадорлигини ошириш учун лойиҳа гуруҳларини бошқариш бўйича 10 та маслаҳат:</a:t>
            </a:r>
          </a:p>
        </p:txBody>
      </p:sp>
    </p:spTree>
    <p:extLst>
      <p:ext uri="{BB962C8B-B14F-4D97-AF65-F5344CB8AC3E}">
        <p14:creationId xmlns:p14="http://schemas.microsoft.com/office/powerpoint/2010/main" val="2212590810"/>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590ADAB-DAC3-98DF-32CD-6A6179C1E0E2}"/>
              </a:ext>
            </a:extLst>
          </p:cNvPr>
          <p:cNvSpPr txBox="1"/>
          <p:nvPr/>
        </p:nvSpPr>
        <p:spPr>
          <a:xfrm>
            <a:off x="480646" y="931039"/>
            <a:ext cx="11019692" cy="3416320"/>
          </a:xfrm>
          <a:prstGeom prst="rect">
            <a:avLst/>
          </a:prstGeom>
          <a:noFill/>
        </p:spPr>
        <p:txBody>
          <a:bodyPr wrap="square">
            <a:spAutoFit/>
          </a:bodyPr>
          <a:lstStyle/>
          <a:p>
            <a:pPr marL="457200" indent="-457200" algn="ctr">
              <a:buAutoNum type="arabicPeriod"/>
            </a:pPr>
            <a:r>
              <a:rPr lang="uz-Cyrl-UZ" sz="2400" b="1" dirty="0">
                <a:latin typeface="Times New Roman" panose="02020603050405020304" pitchFamily="18" charset="0"/>
                <a:cs typeface="Times New Roman" panose="02020603050405020304" pitchFamily="18" charset="0"/>
              </a:rPr>
              <a:t>Мувозанатли жамоа тузинг</a:t>
            </a:r>
            <a:endParaRPr lang="en-US" sz="2400" b="1" dirty="0">
              <a:latin typeface="Times New Roman" panose="02020603050405020304" pitchFamily="18" charset="0"/>
              <a:cs typeface="Times New Roman" panose="02020603050405020304" pitchFamily="18" charset="0"/>
            </a:endParaRPr>
          </a:p>
          <a:p>
            <a:pPr marL="457200" indent="-457200" algn="ctr">
              <a:buAutoNum type="arabicPeriod"/>
            </a:pPr>
            <a:endParaRPr lang="uz-Cyrl-UZ" sz="2400" b="1" dirty="0">
              <a:latin typeface="Times New Roman" panose="02020603050405020304" pitchFamily="18" charset="0"/>
              <a:cs typeface="Times New Roman" panose="02020603050405020304" pitchFamily="18" charset="0"/>
            </a:endParaRPr>
          </a:p>
          <a:p>
            <a:pPr algn="ctr"/>
            <a:r>
              <a:rPr lang="uz-Cyrl-UZ" sz="2400" dirty="0">
                <a:latin typeface="Times New Roman" panose="02020603050405020304" pitchFamily="18" charset="0"/>
                <a:cs typeface="Times New Roman" panose="02020603050405020304" pitchFamily="18" charset="0"/>
              </a:rPr>
              <a:t>Лойиҳа жамоаси аъзоларини ҳам тўғри техник тажрибага, ҳамда кенг кўламли мулоқот ва фикрлаш услубларига эга бўлган шахсларни аниқланг.</a:t>
            </a:r>
          </a:p>
          <a:p>
            <a:pPr algn="ctr"/>
            <a:endParaRPr lang="uz-Cyrl-UZ" sz="2400" dirty="0">
              <a:latin typeface="Times New Roman" panose="02020603050405020304" pitchFamily="18" charset="0"/>
              <a:cs typeface="Times New Roman" panose="02020603050405020304" pitchFamily="18" charset="0"/>
            </a:endParaRPr>
          </a:p>
          <a:p>
            <a:pPr algn="ctr"/>
            <a:r>
              <a:rPr lang="uz-Cyrl-UZ" sz="2400" dirty="0">
                <a:latin typeface="Times New Roman" panose="02020603050405020304" pitchFamily="18" charset="0"/>
                <a:cs typeface="Times New Roman" panose="02020603050405020304" pitchFamily="18" charset="0"/>
              </a:rPr>
              <a:t>Ушбу мувозанатни лойиҳа жамоасининг потенциал аъзолари олган бўлиши мумкин бўлган ўтган сўровномалар орқали аниқлаш мумкин, масалан. Белбиннинг жамоа роллари ёки </a:t>
            </a:r>
            <a:r>
              <a:rPr lang="en-US" sz="2400" dirty="0">
                <a:latin typeface="Times New Roman" panose="02020603050405020304" pitchFamily="18" charset="0"/>
                <a:cs typeface="Times New Roman" panose="02020603050405020304" pitchFamily="18" charset="0"/>
              </a:rPr>
              <a:t>MBTI Myers Briggs</a:t>
            </a:r>
            <a:r>
              <a:rPr lang="uz-Cyrl-UZ" sz="2400" dirty="0">
                <a:latin typeface="Times New Roman" panose="02020603050405020304" pitchFamily="18" charset="0"/>
                <a:cs typeface="Times New Roman" panose="02020603050405020304" pitchFamily="18" charset="0"/>
              </a:rPr>
              <a:t> тури кўрсаткичи ёки ўзингизнинг кузатишларингиз.</a:t>
            </a:r>
          </a:p>
        </p:txBody>
      </p:sp>
    </p:spTree>
    <p:extLst>
      <p:ext uri="{BB962C8B-B14F-4D97-AF65-F5344CB8AC3E}">
        <p14:creationId xmlns:p14="http://schemas.microsoft.com/office/powerpoint/2010/main" val="675462466"/>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4FE37FD-7B76-7E0D-0AE4-CCD99EF11B9A}"/>
              </a:ext>
            </a:extLst>
          </p:cNvPr>
          <p:cNvSpPr txBox="1"/>
          <p:nvPr/>
        </p:nvSpPr>
        <p:spPr>
          <a:xfrm>
            <a:off x="515815" y="379220"/>
            <a:ext cx="11160370" cy="4524315"/>
          </a:xfrm>
          <a:prstGeom prst="rect">
            <a:avLst/>
          </a:prstGeom>
          <a:noFill/>
        </p:spPr>
        <p:txBody>
          <a:bodyPr wrap="square">
            <a:spAutoFit/>
          </a:bodyPr>
          <a:lstStyle/>
          <a:p>
            <a:pPr algn="ctr"/>
            <a:r>
              <a:rPr lang="uz-Cyrl-UZ" sz="2400" b="1" dirty="0">
                <a:latin typeface="Times New Roman" panose="02020603050405020304" pitchFamily="18" charset="0"/>
                <a:cs typeface="Times New Roman" panose="02020603050405020304" pitchFamily="18" charset="0"/>
              </a:rPr>
              <a:t>2. Аниқликни таъминланг ва лойиҳа мақсадларига </a:t>
            </a:r>
            <a:r>
              <a:rPr lang="en-US" sz="2400" b="1" dirty="0">
                <a:latin typeface="Times New Roman" panose="02020603050405020304" pitchFamily="18" charset="0"/>
                <a:cs typeface="Times New Roman" panose="02020603050405020304" pitchFamily="18" charset="0"/>
              </a:rPr>
              <a:t>“</a:t>
            </a:r>
            <a:r>
              <a:rPr lang="uz-Cyrl-UZ" sz="2400" b="1" dirty="0">
                <a:latin typeface="Times New Roman" panose="02020603050405020304" pitchFamily="18" charset="0"/>
                <a:cs typeface="Times New Roman" panose="02020603050405020304" pitchFamily="18" charset="0"/>
              </a:rPr>
              <a:t>сотиб олинг</a:t>
            </a:r>
            <a:r>
              <a:rPr lang="en-US" sz="2400" b="1" dirty="0">
                <a:latin typeface="Times New Roman" panose="02020603050405020304" pitchFamily="18" charset="0"/>
                <a:cs typeface="Times New Roman" panose="02020603050405020304" pitchFamily="18" charset="0"/>
              </a:rPr>
              <a:t>”</a:t>
            </a:r>
          </a:p>
          <a:p>
            <a:pPr algn="ctr"/>
            <a:endParaRPr lang="uz-Cyrl-UZ" sz="2400" b="1" dirty="0">
              <a:latin typeface="Times New Roman" panose="02020603050405020304" pitchFamily="18" charset="0"/>
              <a:cs typeface="Times New Roman" panose="02020603050405020304" pitchFamily="18" charset="0"/>
            </a:endParaRPr>
          </a:p>
          <a:p>
            <a:pPr algn="ctr"/>
            <a:r>
              <a:rPr lang="uz-Cyrl-UZ" sz="2400" dirty="0">
                <a:latin typeface="Times New Roman" panose="02020603050405020304" pitchFamily="18" charset="0"/>
                <a:cs typeface="Times New Roman" panose="02020603050405020304" pitchFamily="18" charset="0"/>
              </a:rPr>
              <a:t>Лойиҳа жамоаси аъзоларининг иш стажи ёки тажриба даражасидан қатъи назар, ҳар бир киши тўлиқ аниқ ва лойиҳа мақсадларига эришишга содиқ бўлиши керак.</a:t>
            </a:r>
          </a:p>
          <a:p>
            <a:pPr algn="ctr"/>
            <a:endParaRPr lang="uz-Cyrl-UZ" sz="2400" dirty="0">
              <a:latin typeface="Times New Roman" panose="02020603050405020304" pitchFamily="18" charset="0"/>
              <a:cs typeface="Times New Roman" panose="02020603050405020304" pitchFamily="18" charset="0"/>
            </a:endParaRPr>
          </a:p>
          <a:p>
            <a:pPr algn="ctr"/>
            <a:r>
              <a:rPr lang="uz-Cyrl-UZ" sz="2400" dirty="0">
                <a:latin typeface="Times New Roman" panose="02020603050405020304" pitchFamily="18" charset="0"/>
                <a:cs typeface="Times New Roman" panose="02020603050405020304" pitchFamily="18" charset="0"/>
              </a:rPr>
              <a:t>Жамоага муаммо ёки муаммоларни лойиҳанинг бошида сиз билан очиқ ёки шахсий тарзда кўтариш имкониятини бериш мажбуриятнинг етишмаслиги билан боғлиқ ҳар қандай салбий таъсирлардан қочиш керак.</a:t>
            </a:r>
          </a:p>
          <a:p>
            <a:pPr algn="ctr"/>
            <a:endParaRPr lang="uz-Cyrl-UZ" sz="2400" dirty="0">
              <a:latin typeface="Times New Roman" panose="02020603050405020304" pitchFamily="18" charset="0"/>
              <a:cs typeface="Times New Roman" panose="02020603050405020304" pitchFamily="18" charset="0"/>
            </a:endParaRPr>
          </a:p>
          <a:p>
            <a:pPr algn="ctr"/>
            <a:r>
              <a:rPr lang="uz-Cyrl-UZ" sz="2400" dirty="0">
                <a:latin typeface="Times New Roman" panose="02020603050405020304" pitchFamily="18" charset="0"/>
                <a:cs typeface="Times New Roman" panose="02020603050405020304" pitchFamily="18" charset="0"/>
              </a:rPr>
              <a:t>Муаммони ҳал қилиш учун ҳар қандай </a:t>
            </a:r>
            <a:r>
              <a:rPr lang="en-US" sz="2400" dirty="0">
                <a:latin typeface="Times New Roman" panose="02020603050405020304" pitchFamily="18" charset="0"/>
                <a:cs typeface="Times New Roman" panose="02020603050405020304" pitchFamily="18" charset="0"/>
              </a:rPr>
              <a:t>“</a:t>
            </a:r>
            <a:r>
              <a:rPr lang="uz-Cyrl-UZ" sz="2400" dirty="0">
                <a:latin typeface="Times New Roman" panose="02020603050405020304" pitchFamily="18" charset="0"/>
                <a:cs typeface="Times New Roman" panose="02020603050405020304" pitchFamily="18" charset="0"/>
              </a:rPr>
              <a:t>вибес</a:t>
            </a:r>
            <a:r>
              <a:rPr lang="en-US" sz="2400" dirty="0">
                <a:latin typeface="Times New Roman" panose="02020603050405020304" pitchFamily="18" charset="0"/>
                <a:cs typeface="Times New Roman" panose="02020603050405020304" pitchFamily="18" charset="0"/>
              </a:rPr>
              <a:t>”</a:t>
            </a:r>
            <a:r>
              <a:rPr lang="uz-Cyrl-UZ" sz="2400" dirty="0">
                <a:latin typeface="Times New Roman" panose="02020603050405020304" pitchFamily="18" charset="0"/>
                <a:cs typeface="Times New Roman" panose="02020603050405020304" pitchFamily="18" charset="0"/>
              </a:rPr>
              <a:t> ёки салбий хатти-ҳаракатлар дарҳол ўрганилиши керак. Лойиҳани режалаштиришнинг дастлабки босқичларида жамоангизни жалб қилиш катта ёрдам беради.</a:t>
            </a:r>
          </a:p>
        </p:txBody>
      </p:sp>
    </p:spTree>
    <p:extLst>
      <p:ext uri="{BB962C8B-B14F-4D97-AF65-F5344CB8AC3E}">
        <p14:creationId xmlns:p14="http://schemas.microsoft.com/office/powerpoint/2010/main" val="777122"/>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AD28618-C5D0-0656-3191-3490D7C43090}"/>
              </a:ext>
            </a:extLst>
          </p:cNvPr>
          <p:cNvSpPr txBox="1"/>
          <p:nvPr/>
        </p:nvSpPr>
        <p:spPr>
          <a:xfrm>
            <a:off x="504092" y="804263"/>
            <a:ext cx="11183816" cy="3416320"/>
          </a:xfrm>
          <a:prstGeom prst="rect">
            <a:avLst/>
          </a:prstGeom>
          <a:noFill/>
        </p:spPr>
        <p:txBody>
          <a:bodyPr wrap="square">
            <a:spAutoFit/>
          </a:bodyPr>
          <a:lstStyle/>
          <a:p>
            <a:pPr algn="ctr"/>
            <a:r>
              <a:rPr lang="uz-Cyrl-UZ" sz="2400" b="1" dirty="0">
                <a:latin typeface="Times New Roman" panose="02020603050405020304" pitchFamily="18" charset="0"/>
                <a:cs typeface="Times New Roman" panose="02020603050405020304" pitchFamily="18" charset="0"/>
              </a:rPr>
              <a:t>3. Йўналиш бошқарувини қўллаб-қувватлашни таъминлаш</a:t>
            </a:r>
            <a:endParaRPr lang="en-US" sz="2400" b="1" dirty="0">
              <a:latin typeface="Times New Roman" panose="02020603050405020304" pitchFamily="18" charset="0"/>
              <a:cs typeface="Times New Roman" panose="02020603050405020304" pitchFamily="18" charset="0"/>
            </a:endParaRPr>
          </a:p>
          <a:p>
            <a:pPr algn="ctr"/>
            <a:endParaRPr lang="uz-Cyrl-UZ" sz="2400" b="1" dirty="0">
              <a:latin typeface="Times New Roman" panose="02020603050405020304" pitchFamily="18" charset="0"/>
              <a:cs typeface="Times New Roman" panose="02020603050405020304" pitchFamily="18" charset="0"/>
            </a:endParaRPr>
          </a:p>
          <a:p>
            <a:pPr algn="ctr"/>
            <a:r>
              <a:rPr lang="uz-Cyrl-UZ" sz="2400" dirty="0">
                <a:latin typeface="Times New Roman" panose="02020603050405020304" pitchFamily="18" charset="0"/>
                <a:cs typeface="Times New Roman" panose="02020603050405020304" pitchFamily="18" charset="0"/>
              </a:rPr>
              <a:t>Турли бўлимлардан лойиҳа гуруҳи аъзоларини танлаётганда, уларнинг йўналиш менежерларининг лойиҳага содиқлигини ва қўллаб-қувватлашини ва лойиҳа аъзоси лойиҳа учрашувлари, тадқиқот ва келишилган ҳаракатлар учун ажратиши керак бўлган вақтни олиш жуда муҳимдир.</a:t>
            </a:r>
          </a:p>
          <a:p>
            <a:pPr algn="ctr"/>
            <a:endParaRPr lang="uz-Cyrl-UZ" sz="2400" dirty="0">
              <a:latin typeface="Times New Roman" panose="02020603050405020304" pitchFamily="18" charset="0"/>
              <a:cs typeface="Times New Roman" panose="02020603050405020304" pitchFamily="18" charset="0"/>
            </a:endParaRPr>
          </a:p>
          <a:p>
            <a:pPr algn="ctr"/>
            <a:r>
              <a:rPr lang="uz-Cyrl-UZ" sz="2400" dirty="0">
                <a:latin typeface="Times New Roman" panose="02020603050405020304" pitchFamily="18" charset="0"/>
                <a:cs typeface="Times New Roman" panose="02020603050405020304" pitchFamily="18" charset="0"/>
              </a:rPr>
              <a:t>Жамоа аъзосининг иши ёки шахсий мажбуриятлари билан зиддият юзага келиши мумкин бўлган ҳар қандай соҳа ёки вақтни менежер билан аниқланг.</a:t>
            </a:r>
          </a:p>
        </p:txBody>
      </p:sp>
    </p:spTree>
    <p:extLst>
      <p:ext uri="{BB962C8B-B14F-4D97-AF65-F5344CB8AC3E}">
        <p14:creationId xmlns:p14="http://schemas.microsoft.com/office/powerpoint/2010/main" val="3372487358"/>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7EEDCE9-43F6-4BA6-4FD3-BC9D66850676}"/>
              </a:ext>
            </a:extLst>
          </p:cNvPr>
          <p:cNvSpPr txBox="1"/>
          <p:nvPr/>
        </p:nvSpPr>
        <p:spPr>
          <a:xfrm>
            <a:off x="445477" y="492095"/>
            <a:ext cx="11125200" cy="4154984"/>
          </a:xfrm>
          <a:prstGeom prst="rect">
            <a:avLst/>
          </a:prstGeom>
          <a:noFill/>
        </p:spPr>
        <p:txBody>
          <a:bodyPr wrap="square">
            <a:spAutoFit/>
          </a:bodyPr>
          <a:lstStyle/>
          <a:p>
            <a:pPr algn="ctr"/>
            <a:r>
              <a:rPr lang="uz-Cyrl-UZ" sz="2400" b="1" dirty="0">
                <a:latin typeface="Times New Roman" panose="02020603050405020304" pitchFamily="18" charset="0"/>
                <a:cs typeface="Times New Roman" panose="02020603050405020304" pitchFamily="18" charset="0"/>
              </a:rPr>
              <a:t>4. Жамоа кодини ўрнатинг</a:t>
            </a:r>
            <a:endParaRPr lang="en-US" sz="2400" b="1" dirty="0">
              <a:latin typeface="Times New Roman" panose="02020603050405020304" pitchFamily="18" charset="0"/>
              <a:cs typeface="Times New Roman" panose="02020603050405020304" pitchFamily="18" charset="0"/>
            </a:endParaRPr>
          </a:p>
          <a:p>
            <a:pPr algn="ctr"/>
            <a:endParaRPr lang="uz-Cyrl-UZ" sz="2400" b="1" dirty="0">
              <a:latin typeface="Times New Roman" panose="02020603050405020304" pitchFamily="18" charset="0"/>
              <a:cs typeface="Times New Roman" panose="02020603050405020304" pitchFamily="18" charset="0"/>
            </a:endParaRPr>
          </a:p>
          <a:p>
            <a:pPr algn="ctr"/>
            <a:r>
              <a:rPr lang="uz-Cyrl-UZ" sz="2400" dirty="0">
                <a:latin typeface="Times New Roman" panose="02020603050405020304" pitchFamily="18" charset="0"/>
                <a:cs typeface="Times New Roman" panose="02020603050405020304" pitchFamily="18" charset="0"/>
              </a:rPr>
              <a:t>Лойиҳа жамоасининг биринчи йиғилишида лойиҳа жамоасига ёрдам берадиган хатти-ҳаракатларни аниқлаш учун гуруҳга мурожаат қилинг. Буни оддийгина “лойиҳа раҳбарининг умидлари” ва “ҳар бир жамоа аъзосининг кутишлари” ни ҳисобга олиш орқали амалга ошириш мумкин; флип-чарт қоғозига. Кейин уларни териб, жамоага тарқатиш ва ҳар бир учрашув бошида эслатма сифатида фойдаланиш мумкин.</a:t>
            </a:r>
          </a:p>
          <a:p>
            <a:pPr algn="ctr"/>
            <a:endParaRPr lang="uz-Cyrl-UZ" sz="2400" dirty="0">
              <a:latin typeface="Times New Roman" panose="02020603050405020304" pitchFamily="18" charset="0"/>
              <a:cs typeface="Times New Roman" panose="02020603050405020304" pitchFamily="18" charset="0"/>
            </a:endParaRPr>
          </a:p>
          <a:p>
            <a:pPr algn="ctr"/>
            <a:r>
              <a:rPr lang="uz-Cyrl-UZ" sz="2400" dirty="0">
                <a:latin typeface="Times New Roman" panose="02020603050405020304" pitchFamily="18" charset="0"/>
                <a:cs typeface="Times New Roman" panose="02020603050405020304" pitchFamily="18" charset="0"/>
              </a:rPr>
              <a:t>Ушбу хатти-ҳаракатларнинг ҳар қандай тафовути жамоа кодига мурожаат қилиб, конструктив тарзда эътирозланиши мумкин.</a:t>
            </a:r>
          </a:p>
        </p:txBody>
      </p:sp>
    </p:spTree>
    <p:extLst>
      <p:ext uri="{BB962C8B-B14F-4D97-AF65-F5344CB8AC3E}">
        <p14:creationId xmlns:p14="http://schemas.microsoft.com/office/powerpoint/2010/main" val="3633701838"/>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13B7F2F-0321-C08D-C773-31A5131277DB}"/>
              </a:ext>
            </a:extLst>
          </p:cNvPr>
          <p:cNvSpPr txBox="1"/>
          <p:nvPr/>
        </p:nvSpPr>
        <p:spPr>
          <a:xfrm>
            <a:off x="468923" y="398311"/>
            <a:ext cx="11254154" cy="4154984"/>
          </a:xfrm>
          <a:prstGeom prst="rect">
            <a:avLst/>
          </a:prstGeom>
          <a:noFill/>
        </p:spPr>
        <p:txBody>
          <a:bodyPr wrap="square">
            <a:spAutoFit/>
          </a:bodyPr>
          <a:lstStyle/>
          <a:p>
            <a:pPr algn="ctr"/>
            <a:r>
              <a:rPr lang="uz-Cyrl-UZ" sz="2400" b="1" dirty="0">
                <a:latin typeface="Times New Roman" panose="02020603050405020304" pitchFamily="18" charset="0"/>
                <a:cs typeface="Times New Roman" panose="02020603050405020304" pitchFamily="18" charset="0"/>
              </a:rPr>
              <a:t>5. Жамоанинг ривожланиш босқичларини тан олинг</a:t>
            </a:r>
          </a:p>
          <a:p>
            <a:pPr algn="ctr"/>
            <a:endParaRPr lang="uz-Cyrl-UZ" sz="2400" b="1" dirty="0">
              <a:latin typeface="Times New Roman" panose="02020603050405020304" pitchFamily="18" charset="0"/>
              <a:cs typeface="Times New Roman" panose="02020603050405020304" pitchFamily="18" charset="0"/>
            </a:endParaRPr>
          </a:p>
          <a:p>
            <a:pPr algn="ctr"/>
            <a:r>
              <a:rPr lang="uz-Cyrl-UZ" sz="2400" dirty="0">
                <a:latin typeface="Times New Roman" panose="02020603050405020304" pitchFamily="18" charset="0"/>
                <a:cs typeface="Times New Roman" panose="02020603050405020304" pitchFamily="18" charset="0"/>
              </a:rPr>
              <a:t>Тадқиқотлар шуни кўрсатадики, барча жамоалар энг юқори кўрсаткичга эришиш учун ривожланишнинг турли босқичларидан ўтади ва ҳар бир жамоа аъзоси қанчалик малакали ва тажрибали бўлса, ҳар бир янги жамоа учун гуруҳ динамикаси фарқ қилади.</a:t>
            </a:r>
          </a:p>
          <a:p>
            <a:pPr algn="ctr"/>
            <a:endParaRPr lang="uz-Cyrl-UZ" sz="2400" dirty="0">
              <a:latin typeface="Times New Roman" panose="02020603050405020304" pitchFamily="18" charset="0"/>
              <a:cs typeface="Times New Roman" panose="02020603050405020304" pitchFamily="18" charset="0"/>
            </a:endParaRPr>
          </a:p>
          <a:p>
            <a:pPr algn="ctr"/>
            <a:r>
              <a:rPr lang="uz-Cyrl-UZ" sz="2400" dirty="0">
                <a:latin typeface="Times New Roman" panose="02020603050405020304" pitchFamily="18" charset="0"/>
                <a:cs typeface="Times New Roman" panose="02020603050405020304" pitchFamily="18" charset="0"/>
              </a:rPr>
              <a:t>Сиз ўзингизнинг этакчилик услубингизни (директивдан маслаҳатчи ёндашувга) ушбу босқичларнинг ҳар бирига мослаштиришингиз керак бўлади, шунда сиз жамоани дастлабки уч босқичда (шакллантириш, бўрон қилиш ва меъёрлаш) тез ва самарали тарзда ўтказишингиз керак. мумкин бўлган энг тез вақт.</a:t>
            </a:r>
          </a:p>
        </p:txBody>
      </p:sp>
    </p:spTree>
    <p:extLst>
      <p:ext uri="{BB962C8B-B14F-4D97-AF65-F5344CB8AC3E}">
        <p14:creationId xmlns:p14="http://schemas.microsoft.com/office/powerpoint/2010/main" val="1769098274"/>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961C1C4-251C-F0A0-8392-1ABE481FB4FB}"/>
              </a:ext>
            </a:extLst>
          </p:cNvPr>
          <p:cNvSpPr txBox="1"/>
          <p:nvPr/>
        </p:nvSpPr>
        <p:spPr>
          <a:xfrm>
            <a:off x="463061" y="1221939"/>
            <a:ext cx="11265877" cy="3046988"/>
          </a:xfrm>
          <a:prstGeom prst="rect">
            <a:avLst/>
          </a:prstGeom>
          <a:noFill/>
        </p:spPr>
        <p:txBody>
          <a:bodyPr wrap="square">
            <a:spAutoFit/>
          </a:bodyPr>
          <a:lstStyle/>
          <a:p>
            <a:pPr algn="ctr"/>
            <a:r>
              <a:rPr lang="uz-Cyrl-UZ" sz="2400" b="1" dirty="0">
                <a:latin typeface="Times New Roman" panose="02020603050405020304" pitchFamily="18" charset="0"/>
                <a:cs typeface="Times New Roman" panose="02020603050405020304" pitchFamily="18" charset="0"/>
              </a:rPr>
              <a:t>6. Муҳим учрашувлар учун фасилитатордан фойдаланинг</a:t>
            </a:r>
          </a:p>
          <a:p>
            <a:pPr algn="ctr"/>
            <a:endParaRPr lang="uz-Cyrl-UZ" sz="2400" b="1" dirty="0">
              <a:latin typeface="Times New Roman" panose="02020603050405020304" pitchFamily="18" charset="0"/>
              <a:cs typeface="Times New Roman" panose="02020603050405020304" pitchFamily="18" charset="0"/>
            </a:endParaRPr>
          </a:p>
          <a:p>
            <a:pPr algn="ctr"/>
            <a:r>
              <a:rPr lang="uz-Cyrl-UZ" sz="2400" dirty="0">
                <a:latin typeface="Times New Roman" panose="02020603050405020304" pitchFamily="18" charset="0"/>
                <a:cs typeface="Times New Roman" panose="02020603050405020304" pitchFamily="18" charset="0"/>
              </a:rPr>
              <a:t>Лойиҳа жамоасига ғояларни ишлаб чиқиш ёки қарор қабул қилиш каби муҳим босқичда иш бошлаш ёки олдинга силжишда ёрдам берадиган холис ёрдамчи лойиҳа жамоасига катта ёрдам бериши мумкин.</a:t>
            </a:r>
          </a:p>
          <a:p>
            <a:pPr algn="ctr"/>
            <a:endParaRPr lang="uz-Cyrl-UZ" sz="2400" dirty="0">
              <a:latin typeface="Times New Roman" panose="02020603050405020304" pitchFamily="18" charset="0"/>
              <a:cs typeface="Times New Roman" panose="02020603050405020304" pitchFamily="18" charset="0"/>
            </a:endParaRPr>
          </a:p>
          <a:p>
            <a:pPr algn="ctr"/>
            <a:r>
              <a:rPr lang="uz-Cyrl-UZ" sz="2400" dirty="0">
                <a:latin typeface="Times New Roman" panose="02020603050405020304" pitchFamily="18" charset="0"/>
                <a:cs typeface="Times New Roman" panose="02020603050405020304" pitchFamily="18" charset="0"/>
              </a:rPr>
              <a:t>Шу билан бир қаторда, лойиҳа жамоасидан энг яхши натижа олишингизга ишонч ҳосил қилиш учун гуруҳларга ёрдам беришда ўз маҳоратингизни ривожлантиринг.</a:t>
            </a:r>
          </a:p>
        </p:txBody>
      </p:sp>
    </p:spTree>
    <p:extLst>
      <p:ext uri="{BB962C8B-B14F-4D97-AF65-F5344CB8AC3E}">
        <p14:creationId xmlns:p14="http://schemas.microsoft.com/office/powerpoint/2010/main" val="3537303618"/>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27DB3B5-777A-EAC8-090C-8CD9FFF0860D}"/>
              </a:ext>
            </a:extLst>
          </p:cNvPr>
          <p:cNvSpPr txBox="1"/>
          <p:nvPr/>
        </p:nvSpPr>
        <p:spPr>
          <a:xfrm>
            <a:off x="486507" y="687033"/>
            <a:ext cx="11218985" cy="3785652"/>
          </a:xfrm>
          <a:prstGeom prst="rect">
            <a:avLst/>
          </a:prstGeom>
          <a:noFill/>
        </p:spPr>
        <p:txBody>
          <a:bodyPr wrap="square">
            <a:spAutoFit/>
          </a:bodyPr>
          <a:lstStyle/>
          <a:p>
            <a:pPr algn="ctr"/>
            <a:r>
              <a:rPr lang="uz-Cyrl-UZ" sz="2400" b="1" dirty="0">
                <a:latin typeface="Times New Roman" panose="02020603050405020304" pitchFamily="18" charset="0"/>
                <a:cs typeface="Times New Roman" panose="02020603050405020304" pitchFamily="18" charset="0"/>
              </a:rPr>
              <a:t>7. Барча ички ва ташқи тармоқлардан фойдаланинг</a:t>
            </a:r>
          </a:p>
          <a:p>
            <a:pPr algn="ctr"/>
            <a:endParaRPr lang="uz-Cyrl-UZ" sz="2400" b="1" dirty="0">
              <a:latin typeface="Times New Roman" panose="02020603050405020304" pitchFamily="18" charset="0"/>
              <a:cs typeface="Times New Roman" panose="02020603050405020304" pitchFamily="18" charset="0"/>
            </a:endParaRPr>
          </a:p>
          <a:p>
            <a:pPr algn="ctr"/>
            <a:r>
              <a:rPr lang="uz-Cyrl-UZ" sz="2400" dirty="0">
                <a:latin typeface="Times New Roman" panose="02020603050405020304" pitchFamily="18" charset="0"/>
                <a:cs typeface="Times New Roman" panose="02020603050405020304" pitchFamily="18" charset="0"/>
              </a:rPr>
              <a:t>Лойиҳа жамоаси билан лойиҳанинг бошида сизга лойиҳа мақсадларида ким ёрдам бериши мумкинлигини аниқланг, масалан: тадқиқот ўтказиш, илғор амалиётни кўриш, фикрларни излаш ва ўтган тажрибалардан ўрганиш.</a:t>
            </a:r>
          </a:p>
          <a:p>
            <a:pPr algn="ctr"/>
            <a:endParaRPr lang="uz-Cyrl-UZ" sz="2400" dirty="0">
              <a:latin typeface="Times New Roman" panose="02020603050405020304" pitchFamily="18" charset="0"/>
              <a:cs typeface="Times New Roman" panose="02020603050405020304" pitchFamily="18" charset="0"/>
            </a:endParaRPr>
          </a:p>
          <a:p>
            <a:pPr algn="ctr"/>
            <a:r>
              <a:rPr lang="uz-Cyrl-UZ" sz="2400" dirty="0">
                <a:latin typeface="Times New Roman" panose="02020603050405020304" pitchFamily="18" charset="0"/>
                <a:cs typeface="Times New Roman" panose="02020603050405020304" pitchFamily="18" charset="0"/>
              </a:rPr>
              <a:t>Ташқарига қарашдан олдин бутун ташкилотни кўриб чиқинг, чунки шунга ўхшаш муаммоларга дуч келган ёки кучларни бирлаштирмоқчи бўлганлар ҳам бўлиши мумкин, чунки улар лойиҳа мақсадига эришмоқчи. Тўсатдан ресурсларингиз кўпайган бўлиши мумкин!</a:t>
            </a:r>
          </a:p>
        </p:txBody>
      </p:sp>
    </p:spTree>
    <p:extLst>
      <p:ext uri="{BB962C8B-B14F-4D97-AF65-F5344CB8AC3E}">
        <p14:creationId xmlns:p14="http://schemas.microsoft.com/office/powerpoint/2010/main" val="1305475327"/>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8C2AB6D-6305-2AE3-27BC-D50B76E57DE2}"/>
              </a:ext>
            </a:extLst>
          </p:cNvPr>
          <p:cNvSpPr txBox="1"/>
          <p:nvPr/>
        </p:nvSpPr>
        <p:spPr>
          <a:xfrm>
            <a:off x="638907" y="1651338"/>
            <a:ext cx="10914185" cy="2677656"/>
          </a:xfrm>
          <a:prstGeom prst="rect">
            <a:avLst/>
          </a:prstGeom>
          <a:noFill/>
        </p:spPr>
        <p:txBody>
          <a:bodyPr wrap="square">
            <a:spAutoFit/>
          </a:bodyPr>
          <a:lstStyle/>
          <a:p>
            <a:pPr algn="ctr"/>
            <a:r>
              <a:rPr lang="uz-Cyrl-UZ" sz="2400" b="1" dirty="0">
                <a:latin typeface="Times New Roman" panose="02020603050405020304" pitchFamily="18" charset="0"/>
                <a:cs typeface="Times New Roman" panose="02020603050405020304" pitchFamily="18" charset="0"/>
              </a:rPr>
              <a:t>8. Асосий манфаатдор томонлар билан мулоқот қилинг</a:t>
            </a:r>
          </a:p>
          <a:p>
            <a:pPr algn="ctr"/>
            <a:endParaRPr lang="uz-Cyrl-UZ" sz="2400" b="1" dirty="0">
              <a:latin typeface="Times New Roman" panose="02020603050405020304" pitchFamily="18" charset="0"/>
              <a:cs typeface="Times New Roman" panose="02020603050405020304" pitchFamily="18" charset="0"/>
            </a:endParaRPr>
          </a:p>
          <a:p>
            <a:pPr algn="ctr"/>
            <a:r>
              <a:rPr lang="uz-Cyrl-UZ" sz="2400" dirty="0">
                <a:latin typeface="Times New Roman" panose="02020603050405020304" pitchFamily="18" charset="0"/>
                <a:cs typeface="Times New Roman" panose="02020603050405020304" pitchFamily="18" charset="0"/>
              </a:rPr>
              <a:t>Сизга ким ёрдам бериши мумкинлигини аниқлаш билан бирга, ушбу лойиҳа учун асосий таъсир кўрсатувчиларингиз, яъни лойиҳа ҳомийси, лойиҳа эгаси, асосий манфаатдор томонлар кимлигини кўриб чиқинг ва лойиҳа давомида уларнинг тўлиқ мажбуриятини ва қўллаб-қувватлашини таъминлаш учун мулоқот стратегиянгизни режалаштиринг.</a:t>
            </a:r>
          </a:p>
        </p:txBody>
      </p:sp>
    </p:spTree>
    <p:extLst>
      <p:ext uri="{BB962C8B-B14F-4D97-AF65-F5344CB8AC3E}">
        <p14:creationId xmlns:p14="http://schemas.microsoft.com/office/powerpoint/2010/main" val="3053835206"/>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45E641A-8150-E18D-14F3-36E7439621EE}"/>
              </a:ext>
            </a:extLst>
          </p:cNvPr>
          <p:cNvSpPr txBox="1"/>
          <p:nvPr/>
        </p:nvSpPr>
        <p:spPr>
          <a:xfrm>
            <a:off x="486507" y="332326"/>
            <a:ext cx="11218985" cy="4524315"/>
          </a:xfrm>
          <a:prstGeom prst="rect">
            <a:avLst/>
          </a:prstGeom>
          <a:noFill/>
        </p:spPr>
        <p:txBody>
          <a:bodyPr wrap="square">
            <a:spAutoFit/>
          </a:bodyPr>
          <a:lstStyle/>
          <a:p>
            <a:pPr algn="ctr"/>
            <a:r>
              <a:rPr lang="uz-Cyrl-UZ" sz="2400" b="1" dirty="0">
                <a:latin typeface="Times New Roman" panose="02020603050405020304" pitchFamily="18" charset="0"/>
                <a:cs typeface="Times New Roman" panose="02020603050405020304" pitchFamily="18" charset="0"/>
              </a:rPr>
              <a:t>9. Лойиҳа жамоаси муваффақиятини қандай нишонлашни режалаштиринг</a:t>
            </a:r>
          </a:p>
          <a:p>
            <a:pPr algn="ctr"/>
            <a:endParaRPr lang="uz-Cyrl-UZ" sz="2400" dirty="0">
              <a:latin typeface="Times New Roman" panose="02020603050405020304" pitchFamily="18" charset="0"/>
              <a:cs typeface="Times New Roman" panose="02020603050405020304" pitchFamily="18" charset="0"/>
            </a:endParaRPr>
          </a:p>
          <a:p>
            <a:pPr algn="ctr"/>
            <a:r>
              <a:rPr lang="uz-Cyrl-UZ" sz="2400" dirty="0">
                <a:latin typeface="Times New Roman" panose="02020603050405020304" pitchFamily="18" charset="0"/>
                <a:cs typeface="Times New Roman" panose="02020603050405020304" pitchFamily="18" charset="0"/>
              </a:rPr>
              <a:t>Мақсадлар аниқланаётган, аниқланган ёки етказилган бўлса-да, лойиҳанинг якунида муваффақиятни тасаввур қилишда жамоага ёрдам бериш сизнинг муваффақият даражасини оширади ва лойиҳа жамоаси аъзоларини бошиданоқ қадрланади ва шунинг учун келажакдаги муаммоларга яхши жавоб бериш эҳтимоли кўпроқ олдинда туриши мумкин бўлади.</a:t>
            </a:r>
          </a:p>
          <a:p>
            <a:pPr algn="ctr"/>
            <a:endParaRPr lang="uz-Cyrl-UZ" sz="2400" dirty="0">
              <a:latin typeface="Times New Roman" panose="02020603050405020304" pitchFamily="18" charset="0"/>
              <a:cs typeface="Times New Roman" panose="02020603050405020304" pitchFamily="18" charset="0"/>
            </a:endParaRPr>
          </a:p>
          <a:p>
            <a:pPr algn="ctr"/>
            <a:r>
              <a:rPr lang="uz-Cyrl-UZ" sz="2400" dirty="0">
                <a:latin typeface="Times New Roman" panose="02020603050405020304" pitchFamily="18" charset="0"/>
                <a:cs typeface="Times New Roman" panose="02020603050405020304" pitchFamily="18" charset="0"/>
              </a:rPr>
              <a:t>Лойиҳа якунида барча асосий иштирокчилар иштирок этган ҳолда лойиҳа муваффақиятини қандай нишонлашингизни, шунингдек, лойиҳа ҳомийси жамоага шахсан миннатдорчилик билдириш учун ҳозир бўлишини таъминлаш ҳақида ўйлаб кўринг.</a:t>
            </a:r>
          </a:p>
        </p:txBody>
      </p:sp>
    </p:spTree>
    <p:extLst>
      <p:ext uri="{BB962C8B-B14F-4D97-AF65-F5344CB8AC3E}">
        <p14:creationId xmlns:p14="http://schemas.microsoft.com/office/powerpoint/2010/main" val="760467474"/>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84269CF-D16D-36E1-35B6-9AEA5052C127}"/>
              </a:ext>
            </a:extLst>
          </p:cNvPr>
          <p:cNvSpPr txBox="1"/>
          <p:nvPr/>
        </p:nvSpPr>
        <p:spPr>
          <a:xfrm>
            <a:off x="562708" y="1977407"/>
            <a:ext cx="11066584" cy="1938992"/>
          </a:xfrm>
          <a:prstGeom prst="rect">
            <a:avLst/>
          </a:prstGeom>
          <a:noFill/>
        </p:spPr>
        <p:txBody>
          <a:bodyPr wrap="square">
            <a:spAutoFit/>
          </a:bodyPr>
          <a:lstStyle/>
          <a:p>
            <a:pPr algn="ctr"/>
            <a:r>
              <a:rPr lang="uz-Cyrl-UZ" sz="2400" b="1" dirty="0">
                <a:latin typeface="Times New Roman" panose="02020603050405020304" pitchFamily="18" charset="0"/>
                <a:cs typeface="Times New Roman" panose="02020603050405020304" pitchFamily="18" charset="0"/>
              </a:rPr>
              <a:t>10. Мунтазам равишда жамоавий ўрганишни кўриб чиқинг</a:t>
            </a:r>
          </a:p>
          <a:p>
            <a:pPr algn="ctr"/>
            <a:endParaRPr lang="uz-Cyrl-UZ" sz="2400" dirty="0">
              <a:latin typeface="Times New Roman" panose="02020603050405020304" pitchFamily="18" charset="0"/>
              <a:cs typeface="Times New Roman" panose="02020603050405020304" pitchFamily="18" charset="0"/>
            </a:endParaRPr>
          </a:p>
          <a:p>
            <a:pPr algn="ctr"/>
            <a:r>
              <a:rPr lang="uz-Cyrl-UZ" sz="2400" dirty="0">
                <a:latin typeface="Times New Roman" panose="02020603050405020304" pitchFamily="18" charset="0"/>
                <a:cs typeface="Times New Roman" panose="02020603050405020304" pitchFamily="18" charset="0"/>
              </a:rPr>
              <a:t>Лойиҳа режангизга ўз вақтида ва мунтазам равишда киритилган кўриб чиқишлар лойиҳа жамоасининг энг самарали ишлашини таъминлайди ва жамоавий руҳни ва охир-оқибатда уларнинг лойиҳага содиқлигини ривожлантиришга ёрдам беради.</a:t>
            </a:r>
          </a:p>
        </p:txBody>
      </p:sp>
    </p:spTree>
    <p:extLst>
      <p:ext uri="{BB962C8B-B14F-4D97-AF65-F5344CB8AC3E}">
        <p14:creationId xmlns:p14="http://schemas.microsoft.com/office/powerpoint/2010/main" val="2181576939"/>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79231" y="142387"/>
            <a:ext cx="10515600" cy="467213"/>
          </a:xfrm>
        </p:spPr>
        <p:txBody>
          <a:bodyPr>
            <a:normAutofit fontScale="90000"/>
          </a:bodyPr>
          <a:lstStyle/>
          <a:p>
            <a:pPr algn="ctr"/>
            <a:r>
              <a:rPr lang="uz-Cyrl-UZ" sz="2800" b="1" dirty="0">
                <a:latin typeface="Times New Roman" panose="02020603050405020304" pitchFamily="18" charset="0"/>
                <a:cs typeface="Times New Roman" panose="02020603050405020304" pitchFamily="18" charset="0"/>
              </a:rPr>
              <a:t>ФОЙДАЛАНИЛГАН АДАБИЁТЛАР РЎЙХАТИ</a:t>
            </a:r>
            <a:endParaRPr lang="en-US" sz="2800" b="1" dirty="0">
              <a:latin typeface="Times New Roman" panose="02020603050405020304" pitchFamily="18" charset="0"/>
              <a:cs typeface="Times New Roman" panose="02020603050405020304" pitchFamily="18" charset="0"/>
            </a:endParaRPr>
          </a:p>
        </p:txBody>
      </p:sp>
      <p:sp>
        <p:nvSpPr>
          <p:cNvPr id="4" name="Прямоугольник 3"/>
          <p:cNvSpPr/>
          <p:nvPr/>
        </p:nvSpPr>
        <p:spPr>
          <a:xfrm>
            <a:off x="304800" y="609600"/>
            <a:ext cx="11664462" cy="6186309"/>
          </a:xfrm>
          <a:prstGeom prst="rect">
            <a:avLst/>
          </a:prstGeom>
        </p:spPr>
        <p:txBody>
          <a:bodyPr wrap="square">
            <a:spAutoFit/>
          </a:bodyPr>
          <a:lstStyle/>
          <a:p>
            <a:pPr algn="just"/>
            <a:r>
              <a:rPr lang="uz-Cyrl-UZ" dirty="0">
                <a:latin typeface="Times New Roman" panose="02020603050405020304" pitchFamily="18" charset="0"/>
                <a:cs typeface="Times New Roman" panose="02020603050405020304" pitchFamily="18" charset="0"/>
              </a:rPr>
              <a:t>1. Суюнов Д.Х., Холбаев Б.А. Лойиҳа бошқаруви: услуб ва стандартлар. Ўқув қўлланма. 2021. – 208 б.</a:t>
            </a:r>
          </a:p>
          <a:p>
            <a:pPr algn="just"/>
            <a:r>
              <a:rPr lang="uz-Cyrl-UZ" dirty="0">
                <a:latin typeface="Times New Roman" panose="02020603050405020304" pitchFamily="18" charset="0"/>
                <a:cs typeface="Times New Roman" panose="02020603050405020304" pitchFamily="18" charset="0"/>
              </a:rPr>
              <a:t>2. Harold Kerzner PMI. Project ManageMent. A Systems Approach to Planning, Scheduling, and Controlling Published by John Wiley &amp; Sons, Inc., Hoboken, New Jersey. Published simultaneously in Canada, 2017, p. 840</a:t>
            </a:r>
          </a:p>
          <a:p>
            <a:pPr algn="just"/>
            <a:r>
              <a:rPr lang="uz-Cyrl-UZ" dirty="0">
                <a:latin typeface="Times New Roman" panose="02020603050405020304" pitchFamily="18" charset="0"/>
                <a:cs typeface="Times New Roman" panose="02020603050405020304" pitchFamily="18" charset="0"/>
              </a:rPr>
              <a:t>3. </a:t>
            </a:r>
            <a:r>
              <a:rPr lang="ru-RU" dirty="0" err="1">
                <a:latin typeface="Times New Roman" panose="02020603050405020304" pitchFamily="18" charset="0"/>
                <a:cs typeface="Times New Roman" panose="02020603050405020304" pitchFamily="18" charset="0"/>
              </a:rPr>
              <a:t>Joseph</a:t>
            </a:r>
            <a:r>
              <a:rPr lang="ru-RU" dirty="0">
                <a:latin typeface="Times New Roman" panose="02020603050405020304" pitchFamily="18" charset="0"/>
                <a:cs typeface="Times New Roman" panose="02020603050405020304" pitchFamily="18" charset="0"/>
              </a:rPr>
              <a:t> W. </a:t>
            </a:r>
            <a:r>
              <a:rPr lang="ru-RU" dirty="0" err="1">
                <a:latin typeface="Times New Roman" panose="02020603050405020304" pitchFamily="18" charset="0"/>
                <a:cs typeface="Times New Roman" panose="02020603050405020304" pitchFamily="18" charset="0"/>
              </a:rPr>
              <a:t>Weiss</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Robert</a:t>
            </a:r>
            <a:r>
              <a:rPr lang="ru-RU" dirty="0">
                <a:latin typeface="Times New Roman" panose="02020603050405020304" pitchFamily="18" charset="0"/>
                <a:cs typeface="Times New Roman" panose="02020603050405020304" pitchFamily="18" charset="0"/>
              </a:rPr>
              <a:t> K. </a:t>
            </a:r>
            <a:r>
              <a:rPr lang="ru-RU" dirty="0" err="1">
                <a:latin typeface="Times New Roman" panose="02020603050405020304" pitchFamily="18" charset="0"/>
                <a:cs typeface="Times New Roman" panose="02020603050405020304" pitchFamily="18" charset="0"/>
              </a:rPr>
              <a:t>Wysocki</a:t>
            </a:r>
            <a:r>
              <a:rPr lang="ru-RU" dirty="0">
                <a:latin typeface="Times New Roman" panose="02020603050405020304" pitchFamily="18" charset="0"/>
                <a:cs typeface="Times New Roman" panose="02020603050405020304" pitchFamily="18" charset="0"/>
              </a:rPr>
              <a:t>, «Пять стадий управления проектом. Практическое </a:t>
            </a:r>
            <a:r>
              <a:rPr lang="ru-RU" dirty="0" err="1">
                <a:latin typeface="Times New Roman" panose="02020603050405020304" pitchFamily="18" charset="0"/>
                <a:cs typeface="Times New Roman" panose="02020603050405020304" pitchFamily="18" charset="0"/>
              </a:rPr>
              <a:t>руко-водство</a:t>
            </a:r>
            <a:r>
              <a:rPr lang="ru-RU" dirty="0">
                <a:latin typeface="Times New Roman" panose="02020603050405020304" pitchFamily="18" charset="0"/>
                <a:cs typeface="Times New Roman" panose="02020603050405020304" pitchFamily="18" charset="0"/>
              </a:rPr>
              <a:t> по планированию и реализации» -http://financepro.ru</a:t>
            </a:r>
            <a:endParaRPr lang="uz-Cyrl-UZ" dirty="0">
              <a:latin typeface="Times New Roman" panose="02020603050405020304" pitchFamily="18" charset="0"/>
              <a:cs typeface="Times New Roman" panose="02020603050405020304" pitchFamily="18" charset="0"/>
            </a:endParaRPr>
          </a:p>
          <a:p>
            <a:pPr algn="just"/>
            <a:r>
              <a:rPr lang="uz-Cyrl-UZ" dirty="0">
                <a:latin typeface="Times New Roman" panose="02020603050405020304" pitchFamily="18" charset="0"/>
                <a:cs typeface="Times New Roman" panose="02020603050405020304" pitchFamily="18" charset="0"/>
              </a:rPr>
              <a:t>4. Rohrbeck R. Corporate Foresight. Towards a Maturity Model for the Future Orientation of a Firm // Springer-Verlag Berlin Heidelberg,  2011. – 220</a:t>
            </a:r>
          </a:p>
          <a:p>
            <a:pPr algn="just"/>
            <a:r>
              <a:rPr lang="uz-Cyrl-UZ" dirty="0">
                <a:latin typeface="Times New Roman" panose="02020603050405020304" pitchFamily="18" charset="0"/>
                <a:cs typeface="Times New Roman" panose="02020603050405020304" pitchFamily="18" charset="0"/>
              </a:rPr>
              <a:t>5. A Guide to the Project Management Body of Knowledge (PMBOK® Guide) – Seventh Edition and The Standard for Project Management (ENGLISH) Seventh edition</a:t>
            </a:r>
          </a:p>
          <a:p>
            <a:pPr algn="just"/>
            <a:r>
              <a:rPr lang="uz-Cyrl-UZ" dirty="0">
                <a:latin typeface="Times New Roman" panose="02020603050405020304" pitchFamily="18" charset="0"/>
                <a:cs typeface="Times New Roman" panose="02020603050405020304" pitchFamily="18" charset="0"/>
              </a:rPr>
              <a:t>6. Harvard Business Review Project Management Handbook: How to Launch, Lead, and Sponsor Successful Projects (HBR Handbooks) Paperback – October 19, 2021.</a:t>
            </a:r>
          </a:p>
          <a:p>
            <a:pPr algn="just"/>
            <a:r>
              <a:rPr lang="uz-Cyrl-UZ" dirty="0">
                <a:latin typeface="Times New Roman" panose="02020603050405020304" pitchFamily="18" charset="0"/>
                <a:cs typeface="Times New Roman" panose="02020603050405020304" pitchFamily="18" charset="0"/>
              </a:rPr>
              <a:t>7. </a:t>
            </a:r>
            <a:r>
              <a:rPr lang="ru-RU" dirty="0">
                <a:latin typeface="Times New Roman" panose="02020603050405020304" pitchFamily="18" charset="0"/>
                <a:cs typeface="Times New Roman" panose="02020603050405020304" pitchFamily="18" charset="0"/>
              </a:rPr>
              <a:t>Разу М.Л. Управление проектом. Основы проектного управления: учебник.- М.:КНОРУС, 2006. - 768 с.</a:t>
            </a:r>
          </a:p>
          <a:p>
            <a:pPr algn="just"/>
            <a:r>
              <a:rPr lang="ru-RU" dirty="0">
                <a:latin typeface="Times New Roman" panose="02020603050405020304" pitchFamily="18" charset="0"/>
                <a:cs typeface="Times New Roman" panose="02020603050405020304" pitchFamily="18" charset="0"/>
              </a:rPr>
              <a:t>8. </a:t>
            </a:r>
            <a:r>
              <a:rPr lang="ru-RU" dirty="0" err="1">
                <a:latin typeface="Times New Roman" panose="02020603050405020304" pitchFamily="18" charset="0"/>
                <a:cs typeface="Times New Roman" panose="02020603050405020304" pitchFamily="18" charset="0"/>
              </a:rPr>
              <a:t>Просницкий</a:t>
            </a:r>
            <a:r>
              <a:rPr lang="ru-RU" dirty="0">
                <a:latin typeface="Times New Roman" panose="02020603050405020304" pitchFamily="18" charset="0"/>
                <a:cs typeface="Times New Roman" panose="02020603050405020304" pitchFamily="18" charset="0"/>
              </a:rPr>
              <a:t> А. Самоучитель “Управление проектами в </a:t>
            </a:r>
            <a:r>
              <a:rPr lang="ru-RU" dirty="0" err="1">
                <a:latin typeface="Times New Roman" panose="02020603050405020304" pitchFamily="18" charset="0"/>
                <a:cs typeface="Times New Roman" panose="02020603050405020304" pitchFamily="18" charset="0"/>
              </a:rPr>
              <a:t>Microsoft</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Project</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Server</a:t>
            </a:r>
            <a:r>
              <a:rPr lang="ru-RU" dirty="0">
                <a:latin typeface="Times New Roman" panose="02020603050405020304" pitchFamily="18" charset="0"/>
                <a:cs typeface="Times New Roman" panose="02020603050405020304" pitchFamily="18" charset="0"/>
              </a:rPr>
              <a:t> 2010”. Киев, Казань, Красноярск, Рига, Санкт-Петербург, Львов, Черновцы, Ивано-Франковск, 2011. 249 с.</a:t>
            </a:r>
          </a:p>
          <a:p>
            <a:pPr algn="just"/>
            <a:r>
              <a:rPr lang="ru-RU" dirty="0">
                <a:latin typeface="Times New Roman" panose="02020603050405020304" pitchFamily="18" charset="0"/>
                <a:cs typeface="Times New Roman" panose="02020603050405020304" pitchFamily="18" charset="0"/>
              </a:rPr>
              <a:t>9. </a:t>
            </a:r>
            <a:r>
              <a:rPr lang="en-US" dirty="0">
                <a:latin typeface="Times New Roman" panose="02020603050405020304" pitchFamily="18" charset="0"/>
                <a:cs typeface="Times New Roman" panose="02020603050405020304" pitchFamily="18" charset="0"/>
              </a:rPr>
              <a:t>https://mymanagementguide.com/basics/project-methodology-definition/</a:t>
            </a:r>
          </a:p>
          <a:p>
            <a:pPr algn="just"/>
            <a:r>
              <a:rPr lang="uz-Cyrl-UZ" dirty="0">
                <a:latin typeface="Times New Roman" panose="02020603050405020304" pitchFamily="18" charset="0"/>
                <a:cs typeface="Times New Roman" panose="02020603050405020304" pitchFamily="18" charset="0"/>
              </a:rPr>
              <a:t>10. </a:t>
            </a:r>
            <a:r>
              <a:rPr lang="en-US" dirty="0">
                <a:latin typeface="Times New Roman" panose="02020603050405020304" pitchFamily="18" charset="0"/>
                <a:cs typeface="Times New Roman" panose="02020603050405020304" pitchFamily="18" charset="0"/>
              </a:rPr>
              <a:t>https://www.knowledgehut.com/blog/project-management/project-management-teams</a:t>
            </a:r>
          </a:p>
          <a:p>
            <a:pPr algn="just"/>
            <a:r>
              <a:rPr lang="uz-Cyrl-UZ" dirty="0">
                <a:latin typeface="Times New Roman" panose="02020603050405020304" pitchFamily="18" charset="0"/>
                <a:cs typeface="Times New Roman" panose="02020603050405020304" pitchFamily="18" charset="0"/>
              </a:rPr>
              <a:t>11. </a:t>
            </a:r>
            <a:r>
              <a:rPr lang="en-US" dirty="0">
                <a:latin typeface="Times New Roman" panose="02020603050405020304" pitchFamily="18" charset="0"/>
                <a:cs typeface="Times New Roman" panose="02020603050405020304" pitchFamily="18" charset="0"/>
                <a:hlinkClick r:id="rId2">
                  <a:extLst>
                    <a:ext uri="{A12FA001-AC4F-418D-AE19-62706E023703}">
                      <ahyp:hlinkClr xmlns:ahyp="http://schemas.microsoft.com/office/drawing/2018/hyperlinkcolor" val="tx"/>
                    </a:ext>
                  </a:extLst>
                </a:hlinkClick>
              </a:rPr>
              <a:t>https://mymanagementguide.com/guidelines/project-management/hr-management/</a:t>
            </a:r>
            <a:endParaRPr lang="uz-Cyrl-UZ" dirty="0">
              <a:latin typeface="Times New Roman" panose="02020603050405020304" pitchFamily="18" charset="0"/>
              <a:cs typeface="Times New Roman" panose="02020603050405020304" pitchFamily="18" charset="0"/>
              <a:hlinkClick r:id="rId2">
                <a:extLst>
                  <a:ext uri="{A12FA001-AC4F-418D-AE19-62706E023703}">
                    <ahyp:hlinkClr xmlns:ahyp="http://schemas.microsoft.com/office/drawing/2018/hyperlinkcolor" val="tx"/>
                  </a:ext>
                </a:extLst>
              </a:hlinkClick>
            </a:endParaRPr>
          </a:p>
          <a:p>
            <a:pPr algn="just"/>
            <a:r>
              <a:rPr lang="en-US" dirty="0">
                <a:latin typeface="Times New Roman" panose="02020603050405020304" pitchFamily="18" charset="0"/>
                <a:cs typeface="Times New Roman" panose="02020603050405020304" pitchFamily="18" charset="0"/>
                <a:hlinkClick r:id="rId2">
                  <a:extLst>
                    <a:ext uri="{A12FA001-AC4F-418D-AE19-62706E023703}">
                      <ahyp:hlinkClr xmlns:ahyp="http://schemas.microsoft.com/office/drawing/2018/hyperlinkcolor" val="tx"/>
                    </a:ext>
                  </a:extLst>
                </a:hlinkClick>
              </a:rPr>
              <a:t>project-team-managing/</a:t>
            </a:r>
            <a:endParaRPr lang="en-US" dirty="0">
              <a:latin typeface="Times New Roman" panose="02020603050405020304" pitchFamily="18" charset="0"/>
              <a:cs typeface="Times New Roman" panose="02020603050405020304" pitchFamily="18" charset="0"/>
            </a:endParaRPr>
          </a:p>
          <a:p>
            <a:pPr algn="just"/>
            <a:r>
              <a:rPr lang="en-US" dirty="0">
                <a:latin typeface="Times New Roman" panose="02020603050405020304" pitchFamily="18" charset="0"/>
                <a:cs typeface="Times New Roman" panose="02020603050405020304" pitchFamily="18" charset="0"/>
              </a:rPr>
              <a:t>12. </a:t>
            </a:r>
            <a:r>
              <a:rPr lang="en-US" dirty="0">
                <a:latin typeface="Times New Roman" panose="02020603050405020304" pitchFamily="18" charset="0"/>
                <a:cs typeface="Times New Roman" panose="02020603050405020304" pitchFamily="18" charset="0"/>
                <a:hlinkClick r:id="rId3">
                  <a:extLst>
                    <a:ext uri="{A12FA001-AC4F-418D-AE19-62706E023703}">
                      <ahyp:hlinkClr xmlns:ahyp="http://schemas.microsoft.com/office/drawing/2018/hyperlinkcolor" val="tx"/>
                    </a:ext>
                  </a:extLst>
                </a:hlinkClick>
              </a:rPr>
              <a:t>https://www.ksl-training.co.uk/free-resources/performance-management/managing-</a:t>
            </a:r>
            <a:endParaRPr lang="uz-Cyrl-UZ" dirty="0">
              <a:latin typeface="Times New Roman" panose="02020603050405020304" pitchFamily="18" charset="0"/>
              <a:cs typeface="Times New Roman" panose="02020603050405020304" pitchFamily="18" charset="0"/>
              <a:hlinkClick r:id="rId3">
                <a:extLst>
                  <a:ext uri="{A12FA001-AC4F-418D-AE19-62706E023703}">
                    <ahyp:hlinkClr xmlns:ahyp="http://schemas.microsoft.com/office/drawing/2018/hyperlinkcolor" val="tx"/>
                  </a:ext>
                </a:extLst>
              </a:hlinkClick>
            </a:endParaRPr>
          </a:p>
          <a:p>
            <a:pPr algn="just"/>
            <a:r>
              <a:rPr lang="en-US" dirty="0">
                <a:latin typeface="Times New Roman" panose="02020603050405020304" pitchFamily="18" charset="0"/>
                <a:cs typeface="Times New Roman" panose="02020603050405020304" pitchFamily="18" charset="0"/>
                <a:hlinkClick r:id="rId3">
                  <a:extLst>
                    <a:ext uri="{A12FA001-AC4F-418D-AE19-62706E023703}">
                      <ahyp:hlinkClr xmlns:ahyp="http://schemas.microsoft.com/office/drawing/2018/hyperlinkcolor" val="tx"/>
                    </a:ext>
                  </a:extLst>
                </a:hlinkClick>
              </a:rPr>
              <a:t>project-teams/</a:t>
            </a:r>
            <a:endParaRPr lang="uz-Cyrl-UZ" dirty="0">
              <a:latin typeface="Times New Roman" panose="02020603050405020304" pitchFamily="18" charset="0"/>
              <a:cs typeface="Times New Roman" panose="02020603050405020304" pitchFamily="18" charset="0"/>
            </a:endParaRPr>
          </a:p>
          <a:p>
            <a:pPr algn="just"/>
            <a:r>
              <a:rPr lang="uz-Cyrl-UZ" dirty="0">
                <a:latin typeface="Times New Roman" panose="02020603050405020304" pitchFamily="18" charset="0"/>
                <a:cs typeface="Times New Roman" panose="02020603050405020304" pitchFamily="18" charset="0"/>
              </a:rPr>
              <a:t>13. </a:t>
            </a:r>
            <a:r>
              <a:rPr lang="en-US" dirty="0">
                <a:latin typeface="Times New Roman" panose="02020603050405020304" pitchFamily="18" charset="0"/>
                <a:cs typeface="Times New Roman" panose="02020603050405020304" pitchFamily="18" charset="0"/>
                <a:hlinkClick r:id="rId4">
                  <a:extLst>
                    <a:ext uri="{A12FA001-AC4F-418D-AE19-62706E023703}">
                      <ahyp:hlinkClr xmlns:ahyp="http://schemas.microsoft.com/office/drawing/2018/hyperlinkcolor" val="tx"/>
                    </a:ext>
                  </a:extLst>
                </a:hlinkClick>
              </a:rPr>
              <a:t>https://www.projectmanager.com/guides/team-management</a:t>
            </a:r>
            <a:endParaRPr lang="uz-Cyrl-UZ" dirty="0">
              <a:latin typeface="Times New Roman" panose="02020603050405020304" pitchFamily="18" charset="0"/>
              <a:cs typeface="Times New Roman" panose="02020603050405020304" pitchFamily="18" charset="0"/>
            </a:endParaRPr>
          </a:p>
          <a:p>
            <a:pPr algn="just"/>
            <a:r>
              <a:rPr lang="uz-Cyrl-UZ" dirty="0">
                <a:latin typeface="Times New Roman" panose="02020603050405020304" pitchFamily="18" charset="0"/>
                <a:cs typeface="Times New Roman" panose="02020603050405020304" pitchFamily="18" charset="0"/>
              </a:rPr>
              <a:t>14. </a:t>
            </a:r>
            <a:r>
              <a:rPr lang="en-US" dirty="0">
                <a:latin typeface="Times New Roman" panose="02020603050405020304" pitchFamily="18" charset="0"/>
                <a:cs typeface="Times New Roman" panose="02020603050405020304" pitchFamily="18" charset="0"/>
                <a:hlinkClick r:id="rId5">
                  <a:extLst>
                    <a:ext uri="{A12FA001-AC4F-418D-AE19-62706E023703}">
                      <ahyp:hlinkClr xmlns:ahyp="http://schemas.microsoft.com/office/drawing/2018/hyperlinkcolor" val="tx"/>
                    </a:ext>
                  </a:extLst>
                </a:hlinkClick>
              </a:rPr>
              <a:t>https://kissflow.com/project/project-team-management/</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61671838"/>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3013501"/>
            <a:ext cx="12192000" cy="830997"/>
          </a:xfrm>
          <a:prstGeom prst="rect">
            <a:avLst/>
          </a:prstGeom>
          <a:noFill/>
        </p:spPr>
        <p:txBody>
          <a:bodyPr wrap="square" rtlCol="0">
            <a:spAutoFit/>
          </a:bodyPr>
          <a:lstStyle/>
          <a:p>
            <a:pPr algn="ctr"/>
            <a:r>
              <a:rPr lang="ru-RU" sz="4800" b="1" dirty="0">
                <a:solidFill>
                  <a:srgbClr val="FF0000"/>
                </a:solidFill>
                <a:latin typeface="Times New Roman" panose="02020603050405020304" pitchFamily="18" charset="0"/>
                <a:cs typeface="Times New Roman" panose="02020603050405020304" pitchFamily="18" charset="0"/>
              </a:rPr>
              <a:t>ЭЪТИБОРИНГИЗ УЧУН РАХМАТ</a:t>
            </a:r>
            <a:endParaRPr lang="en-US" sz="4800" b="1"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30164151"/>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5471</TotalTime>
  <Words>6114</Words>
  <Application>Microsoft Office PowerPoint</Application>
  <PresentationFormat>Широкоэкранный</PresentationFormat>
  <Paragraphs>407</Paragraphs>
  <Slides>80</Slides>
  <Notes>0</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80</vt:i4>
      </vt:variant>
    </vt:vector>
  </HeadingPairs>
  <TitlesOfParts>
    <vt:vector size="85" baseType="lpstr">
      <vt:lpstr>Arial</vt:lpstr>
      <vt:lpstr>Calibri</vt:lpstr>
      <vt:lpstr>Calibri Light</vt:lpstr>
      <vt:lpstr>Times New Roman</vt: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ФОЙДАЛАНИЛГАН АДАБИЁТЛАР РЎЙХАТИ</vt:lpstr>
      <vt:lpstr>Презентация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Baxodir Alimov</dc:creator>
  <cp:lastModifiedBy>Baxodir Alimov</cp:lastModifiedBy>
  <cp:revision>308</cp:revision>
  <cp:lastPrinted>2022-10-03T10:01:23Z</cp:lastPrinted>
  <dcterms:created xsi:type="dcterms:W3CDTF">2022-09-13T04:39:11Z</dcterms:created>
  <dcterms:modified xsi:type="dcterms:W3CDTF">2023-10-24T05:49:44Z</dcterms:modified>
</cp:coreProperties>
</file>