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84" r:id="rId2"/>
    <p:sldId id="385" r:id="rId3"/>
    <p:sldId id="337" r:id="rId4"/>
    <p:sldId id="381" r:id="rId5"/>
    <p:sldId id="382" r:id="rId6"/>
    <p:sldId id="257" r:id="rId7"/>
    <p:sldId id="386" r:id="rId8"/>
    <p:sldId id="383" r:id="rId9"/>
    <p:sldId id="388" r:id="rId10"/>
    <p:sldId id="387" r:id="rId11"/>
    <p:sldId id="393" r:id="rId12"/>
    <p:sldId id="389" r:id="rId13"/>
    <p:sldId id="397" r:id="rId14"/>
    <p:sldId id="400" r:id="rId15"/>
    <p:sldId id="405" r:id="rId16"/>
    <p:sldId id="391" r:id="rId17"/>
    <p:sldId id="256" r:id="rId18"/>
    <p:sldId id="407" r:id="rId19"/>
    <p:sldId id="259" r:id="rId20"/>
    <p:sldId id="398" r:id="rId21"/>
    <p:sldId id="399" r:id="rId22"/>
    <p:sldId id="406" r:id="rId23"/>
    <p:sldId id="314" r:id="rId24"/>
    <p:sldId id="408" r:id="rId25"/>
    <p:sldId id="409" r:id="rId26"/>
    <p:sldId id="410" r:id="rId27"/>
    <p:sldId id="411" r:id="rId28"/>
    <p:sldId id="412" r:id="rId29"/>
    <p:sldId id="413" r:id="rId30"/>
    <p:sldId id="414" r:id="rId31"/>
    <p:sldId id="415" r:id="rId32"/>
    <p:sldId id="416" r:id="rId33"/>
    <p:sldId id="417" r:id="rId34"/>
    <p:sldId id="418" r:id="rId35"/>
    <p:sldId id="419" r:id="rId36"/>
    <p:sldId id="420" r:id="rId37"/>
    <p:sldId id="421" r:id="rId38"/>
    <p:sldId id="422" r:id="rId39"/>
    <p:sldId id="423" r:id="rId40"/>
    <p:sldId id="360" r:id="rId41"/>
    <p:sldId id="361" r:id="rId42"/>
    <p:sldId id="424" r:id="rId43"/>
    <p:sldId id="425" r:id="rId44"/>
    <p:sldId id="364" r:id="rId45"/>
    <p:sldId id="365" r:id="rId46"/>
    <p:sldId id="366" r:id="rId47"/>
    <p:sldId id="426" r:id="rId48"/>
    <p:sldId id="427" r:id="rId49"/>
    <p:sldId id="370" r:id="rId50"/>
    <p:sldId id="371" r:id="rId51"/>
    <p:sldId id="367" r:id="rId52"/>
    <p:sldId id="372" r:id="rId53"/>
    <p:sldId id="428" r:id="rId54"/>
    <p:sldId id="429" r:id="rId55"/>
    <p:sldId id="430" r:id="rId56"/>
    <p:sldId id="431" r:id="rId57"/>
    <p:sldId id="265" r:id="rId58"/>
    <p:sldId id="433" r:id="rId59"/>
    <p:sldId id="434" r:id="rId60"/>
    <p:sldId id="268" r:id="rId61"/>
    <p:sldId id="435" r:id="rId62"/>
    <p:sldId id="432" r:id="rId63"/>
    <p:sldId id="436" r:id="rId64"/>
    <p:sldId id="437" r:id="rId65"/>
    <p:sldId id="438" r:id="rId66"/>
    <p:sldId id="439" r:id="rId67"/>
    <p:sldId id="440" r:id="rId68"/>
    <p:sldId id="283" r:id="rId69"/>
    <p:sldId id="284" r:id="rId70"/>
    <p:sldId id="285" r:id="rId71"/>
    <p:sldId id="289" r:id="rId72"/>
    <p:sldId id="290" r:id="rId73"/>
    <p:sldId id="441" r:id="rId74"/>
    <p:sldId id="442" r:id="rId75"/>
    <p:sldId id="443" r:id="rId76"/>
    <p:sldId id="444" r:id="rId77"/>
    <p:sldId id="445" r:id="rId78"/>
    <p:sldId id="446" r:id="rId79"/>
    <p:sldId id="302" r:id="rId80"/>
    <p:sldId id="447" r:id="rId81"/>
    <p:sldId id="448" r:id="rId82"/>
    <p:sldId id="449" r:id="rId83"/>
    <p:sldId id="307" r:id="rId84"/>
    <p:sldId id="450" r:id="rId85"/>
    <p:sldId id="451" r:id="rId86"/>
    <p:sldId id="310" r:id="rId87"/>
    <p:sldId id="452" r:id="rId88"/>
    <p:sldId id="453" r:id="rId89"/>
    <p:sldId id="334" r:id="rId90"/>
    <p:sldId id="454" r:id="rId91"/>
    <p:sldId id="403" r:id="rId92"/>
    <p:sldId id="404" r:id="rId9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7" d="100"/>
          <a:sy n="87" d="100"/>
        </p:scale>
        <p:origin x="6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BED899-F1DE-4572-8DF5-CB41EC5E6F40}"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ru-RU"/>
        </a:p>
      </dgm:t>
    </dgm:pt>
    <dgm:pt modelId="{41E15F81-330C-4486-B29E-38732B1636FA}">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ru-RU" sz="2000" b="1" dirty="0">
              <a:solidFill>
                <a:schemeClr val="tx1"/>
              </a:solidFill>
              <a:latin typeface="Times New Roman" panose="02020603050405020304" pitchFamily="18" charset="0"/>
              <a:cs typeface="Times New Roman" panose="02020603050405020304" pitchFamily="18" charset="0"/>
            </a:rPr>
            <a:t>РИСКЛАРНИ</a:t>
          </a:r>
          <a:r>
            <a:rPr lang="uz-Cyrl-UZ" sz="2000" b="1" dirty="0">
              <a:solidFill>
                <a:schemeClr val="tx1"/>
              </a:solidFill>
              <a:latin typeface="Times New Roman" panose="02020603050405020304" pitchFamily="18" charset="0"/>
              <a:cs typeface="Times New Roman" panose="02020603050405020304" pitchFamily="18" charset="0"/>
            </a:rPr>
            <a:t> АНИҚЛАШ</a:t>
          </a:r>
          <a:endParaRPr lang="ru-RU" sz="2000" b="1" dirty="0">
            <a:solidFill>
              <a:schemeClr val="tx1"/>
            </a:solidFill>
            <a:latin typeface="Times New Roman" panose="02020603050405020304" pitchFamily="18" charset="0"/>
            <a:cs typeface="Times New Roman" panose="02020603050405020304" pitchFamily="18" charset="0"/>
          </a:endParaRPr>
        </a:p>
      </dgm:t>
    </dgm:pt>
    <dgm:pt modelId="{F6E68C0D-7227-4F67-BD16-0AC986B55208}" type="parTrans" cxnId="{8A37D98C-8629-401D-ABF7-D5DD6417B2C6}">
      <dgm:prSet/>
      <dgm:spPr/>
      <dgm:t>
        <a:bodyPr/>
        <a:lstStyle/>
        <a:p>
          <a:endParaRPr lang="ru-RU"/>
        </a:p>
      </dgm:t>
    </dgm:pt>
    <dgm:pt modelId="{728D1B8E-7545-4173-AA28-D89C9764D2FA}" type="sibTrans" cxnId="{8A37D98C-8629-401D-ABF7-D5DD6417B2C6}">
      <dgm:prSet/>
      <dgm:spPr/>
      <dgm:t>
        <a:bodyPr/>
        <a:lstStyle/>
        <a:p>
          <a:endParaRPr lang="ru-RU"/>
        </a:p>
      </dgm:t>
    </dgm:pt>
    <dgm:pt modelId="{2D747A16-A9CD-495E-B068-C85FB0CEBC27}">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uz-Cyrl-UZ" sz="2000" b="1" dirty="0">
              <a:solidFill>
                <a:schemeClr val="tx1"/>
              </a:solidFill>
              <a:latin typeface="Times New Roman" panose="02020603050405020304" pitchFamily="18" charset="0"/>
              <a:cs typeface="Times New Roman" panose="02020603050405020304" pitchFamily="18" charset="0"/>
            </a:rPr>
            <a:t>РИСКЛАРНИ СИФАТЛИ ЎЛЧОВИ</a:t>
          </a:r>
          <a:endParaRPr lang="ru-RU" sz="2000" b="1" dirty="0">
            <a:solidFill>
              <a:schemeClr val="tx1"/>
            </a:solidFill>
            <a:latin typeface="Times New Roman" panose="02020603050405020304" pitchFamily="18" charset="0"/>
            <a:cs typeface="Times New Roman" panose="02020603050405020304" pitchFamily="18" charset="0"/>
          </a:endParaRPr>
        </a:p>
      </dgm:t>
    </dgm:pt>
    <dgm:pt modelId="{973D7003-5B6A-4EE0-B620-172591EA75E1}" type="parTrans" cxnId="{A56DA296-70D8-44C4-8E12-46C1E464674E}">
      <dgm:prSet/>
      <dgm:spPr/>
      <dgm:t>
        <a:bodyPr/>
        <a:lstStyle/>
        <a:p>
          <a:endParaRPr lang="ru-RU"/>
        </a:p>
      </dgm:t>
    </dgm:pt>
    <dgm:pt modelId="{2A688261-3FB3-42DF-B79D-6186CE4866A1}" type="sibTrans" cxnId="{A56DA296-70D8-44C4-8E12-46C1E464674E}">
      <dgm:prSet/>
      <dgm:spPr/>
      <dgm:t>
        <a:bodyPr/>
        <a:lstStyle/>
        <a:p>
          <a:endParaRPr lang="ru-RU"/>
        </a:p>
      </dgm:t>
    </dgm:pt>
    <dgm:pt modelId="{A1DCD140-1994-4F3B-A103-7C13FCB7C8EC}">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uz-Cyrl-UZ" sz="2000" b="1" dirty="0">
              <a:solidFill>
                <a:schemeClr val="tx1"/>
              </a:solidFill>
              <a:latin typeface="Times New Roman" panose="02020603050405020304" pitchFamily="18" charset="0"/>
              <a:cs typeface="Times New Roman" panose="02020603050405020304" pitchFamily="18" charset="0"/>
            </a:rPr>
            <a:t>РИСКЛАРНИ МИҚДОРИЙ ЎЛЧОВИ</a:t>
          </a:r>
          <a:endParaRPr lang="ru-RU" sz="2000" b="1" dirty="0">
            <a:solidFill>
              <a:schemeClr val="tx1"/>
            </a:solidFill>
            <a:latin typeface="Times New Roman" panose="02020603050405020304" pitchFamily="18" charset="0"/>
            <a:cs typeface="Times New Roman" panose="02020603050405020304" pitchFamily="18" charset="0"/>
          </a:endParaRPr>
        </a:p>
      </dgm:t>
    </dgm:pt>
    <dgm:pt modelId="{A9DC4275-ABE7-4BBC-B4D3-3735D23C5ABD}" type="parTrans" cxnId="{6EC9EA6C-7D20-44A5-9790-896C215D06A1}">
      <dgm:prSet/>
      <dgm:spPr/>
      <dgm:t>
        <a:bodyPr/>
        <a:lstStyle/>
        <a:p>
          <a:endParaRPr lang="ru-RU"/>
        </a:p>
      </dgm:t>
    </dgm:pt>
    <dgm:pt modelId="{28531719-7475-45FE-8C07-DB4D293F30D2}" type="sibTrans" cxnId="{6EC9EA6C-7D20-44A5-9790-896C215D06A1}">
      <dgm:prSet/>
      <dgm:spPr/>
      <dgm:t>
        <a:bodyPr/>
        <a:lstStyle/>
        <a:p>
          <a:endParaRPr lang="ru-RU"/>
        </a:p>
      </dgm:t>
    </dgm:pt>
    <dgm:pt modelId="{1E0501C1-C32A-409E-AD5C-9786F9D18451}">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uz-Cyrl-UZ" sz="2000" b="1" dirty="0">
              <a:solidFill>
                <a:schemeClr val="tx1"/>
              </a:solidFill>
              <a:latin typeface="Times New Roman" panose="02020603050405020304" pitchFamily="18" charset="0"/>
              <a:cs typeface="Times New Roman" panose="02020603050405020304" pitchFamily="18" charset="0"/>
            </a:rPr>
            <a:t>РИСКЛАРГАН ЭЪТИБОР БЕРИШНИ РЕЖАЛАШТИРИШ</a:t>
          </a:r>
          <a:endParaRPr lang="ru-RU" sz="2000" b="1" dirty="0">
            <a:solidFill>
              <a:schemeClr val="tx1"/>
            </a:solidFill>
            <a:latin typeface="Times New Roman" panose="02020603050405020304" pitchFamily="18" charset="0"/>
            <a:cs typeface="Times New Roman" panose="02020603050405020304" pitchFamily="18" charset="0"/>
          </a:endParaRPr>
        </a:p>
      </dgm:t>
    </dgm:pt>
    <dgm:pt modelId="{92C12FB3-98B7-4E3B-BB8E-8DB3015D2F74}" type="parTrans" cxnId="{BA7EBF26-6E71-4D3C-AAE2-09B9455D9B1C}">
      <dgm:prSet/>
      <dgm:spPr/>
      <dgm:t>
        <a:bodyPr/>
        <a:lstStyle/>
        <a:p>
          <a:endParaRPr lang="ru-RU"/>
        </a:p>
      </dgm:t>
    </dgm:pt>
    <dgm:pt modelId="{D8B43E6F-B68B-4E21-B68E-0215C2160503}" type="sibTrans" cxnId="{BA7EBF26-6E71-4D3C-AAE2-09B9455D9B1C}">
      <dgm:prSet/>
      <dgm:spPr/>
      <dgm:t>
        <a:bodyPr/>
        <a:lstStyle/>
        <a:p>
          <a:endParaRPr lang="ru-RU"/>
        </a:p>
      </dgm:t>
    </dgm:pt>
    <dgm:pt modelId="{F093F268-E6CD-4121-ADF0-C048E0068CDF}">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uz-Cyrl-UZ" sz="2000" b="1" dirty="0">
              <a:solidFill>
                <a:schemeClr val="tx1"/>
              </a:solidFill>
              <a:latin typeface="Times New Roman" panose="02020603050405020304" pitchFamily="18" charset="0"/>
              <a:cs typeface="Times New Roman" panose="02020603050405020304" pitchFamily="18" charset="0"/>
            </a:rPr>
            <a:t>РИСКЛАРНИ МОНИТОРИНГИ ВА БАҲОЛАНИШИ</a:t>
          </a:r>
          <a:endParaRPr lang="ru-RU" sz="2000" b="1" dirty="0">
            <a:solidFill>
              <a:schemeClr val="tx1"/>
            </a:solidFill>
            <a:latin typeface="Times New Roman" panose="02020603050405020304" pitchFamily="18" charset="0"/>
            <a:cs typeface="Times New Roman" panose="02020603050405020304" pitchFamily="18" charset="0"/>
          </a:endParaRPr>
        </a:p>
      </dgm:t>
    </dgm:pt>
    <dgm:pt modelId="{72F71042-9CBA-4D51-992F-71659FC1F095}" type="parTrans" cxnId="{3C52DE4E-8540-4233-B048-39813A95F18B}">
      <dgm:prSet/>
      <dgm:spPr/>
      <dgm:t>
        <a:bodyPr/>
        <a:lstStyle/>
        <a:p>
          <a:endParaRPr lang="ru-RU"/>
        </a:p>
      </dgm:t>
    </dgm:pt>
    <dgm:pt modelId="{D917D598-3200-4FC5-BB5A-00A91BB2C4AE}" type="sibTrans" cxnId="{3C52DE4E-8540-4233-B048-39813A95F18B}">
      <dgm:prSet/>
      <dgm:spPr/>
      <dgm:t>
        <a:bodyPr/>
        <a:lstStyle/>
        <a:p>
          <a:endParaRPr lang="ru-RU"/>
        </a:p>
      </dgm:t>
    </dgm:pt>
    <dgm:pt modelId="{D5A35C26-07F6-4A77-83CF-719310C9313C}" type="pres">
      <dgm:prSet presAssocID="{5FBED899-F1DE-4572-8DF5-CB41EC5E6F40}" presName="cycle" presStyleCnt="0">
        <dgm:presLayoutVars>
          <dgm:dir/>
          <dgm:resizeHandles val="exact"/>
        </dgm:presLayoutVars>
      </dgm:prSet>
      <dgm:spPr/>
    </dgm:pt>
    <dgm:pt modelId="{AF8DE087-51D9-4A60-80A7-BE6F440018BA}" type="pres">
      <dgm:prSet presAssocID="{41E15F81-330C-4486-B29E-38732B1636FA}" presName="node" presStyleLbl="node1" presStyleIdx="0" presStyleCnt="5" custScaleX="145488" custScaleY="121261">
        <dgm:presLayoutVars>
          <dgm:bulletEnabled val="1"/>
        </dgm:presLayoutVars>
      </dgm:prSet>
      <dgm:spPr/>
    </dgm:pt>
    <dgm:pt modelId="{F2F27177-8B7A-45CC-B853-0E7E1515ED25}" type="pres">
      <dgm:prSet presAssocID="{728D1B8E-7545-4173-AA28-D89C9764D2FA}" presName="sibTrans" presStyleLbl="sibTrans2D1" presStyleIdx="0" presStyleCnt="5"/>
      <dgm:spPr/>
    </dgm:pt>
    <dgm:pt modelId="{B2C721DA-18B7-47CB-8614-EEBA3D2F6836}" type="pres">
      <dgm:prSet presAssocID="{728D1B8E-7545-4173-AA28-D89C9764D2FA}" presName="connectorText" presStyleLbl="sibTrans2D1" presStyleIdx="0" presStyleCnt="5"/>
      <dgm:spPr/>
    </dgm:pt>
    <dgm:pt modelId="{56B7E141-5B4B-408D-92CE-8E6614D0CFDD}" type="pres">
      <dgm:prSet presAssocID="{2D747A16-A9CD-495E-B068-C85FB0CEBC27}" presName="node" presStyleLbl="node1" presStyleIdx="1" presStyleCnt="5" custScaleX="145876" custScaleY="112612" custRadScaleRad="123102" custRadScaleInc="6880">
        <dgm:presLayoutVars>
          <dgm:bulletEnabled val="1"/>
        </dgm:presLayoutVars>
      </dgm:prSet>
      <dgm:spPr/>
    </dgm:pt>
    <dgm:pt modelId="{644C5D1A-B769-49AD-91F8-EA15A8DFF5C8}" type="pres">
      <dgm:prSet presAssocID="{2A688261-3FB3-42DF-B79D-6186CE4866A1}" presName="sibTrans" presStyleLbl="sibTrans2D1" presStyleIdx="1" presStyleCnt="5"/>
      <dgm:spPr/>
    </dgm:pt>
    <dgm:pt modelId="{DBE2275E-3E82-4DF2-987D-7D16C4A2DDDC}" type="pres">
      <dgm:prSet presAssocID="{2A688261-3FB3-42DF-B79D-6186CE4866A1}" presName="connectorText" presStyleLbl="sibTrans2D1" presStyleIdx="1" presStyleCnt="5"/>
      <dgm:spPr/>
    </dgm:pt>
    <dgm:pt modelId="{E2E3327F-4138-48E1-A0BE-34E5D5D39CE3}" type="pres">
      <dgm:prSet presAssocID="{A1DCD140-1994-4F3B-A103-7C13FCB7C8EC}" presName="node" presStyleLbl="node1" presStyleIdx="2" presStyleCnt="5" custScaleX="149251" custScaleY="121478" custRadScaleRad="98870" custRadScaleInc="12566">
        <dgm:presLayoutVars>
          <dgm:bulletEnabled val="1"/>
        </dgm:presLayoutVars>
      </dgm:prSet>
      <dgm:spPr/>
    </dgm:pt>
    <dgm:pt modelId="{0C70460A-4AAA-4E23-B894-F6E703A08AA1}" type="pres">
      <dgm:prSet presAssocID="{28531719-7475-45FE-8C07-DB4D293F30D2}" presName="sibTrans" presStyleLbl="sibTrans2D1" presStyleIdx="2" presStyleCnt="5"/>
      <dgm:spPr/>
    </dgm:pt>
    <dgm:pt modelId="{5FE8CAA7-A311-4D7A-937E-E76D768C2EF3}" type="pres">
      <dgm:prSet presAssocID="{28531719-7475-45FE-8C07-DB4D293F30D2}" presName="connectorText" presStyleLbl="sibTrans2D1" presStyleIdx="2" presStyleCnt="5"/>
      <dgm:spPr/>
    </dgm:pt>
    <dgm:pt modelId="{87ECA8F2-6EEE-452A-B9C0-079BF43B5242}" type="pres">
      <dgm:prSet presAssocID="{1E0501C1-C32A-409E-AD5C-9786F9D18451}" presName="node" presStyleLbl="node1" presStyleIdx="3" presStyleCnt="5" custScaleX="206395" custScaleY="106038" custRadScaleRad="141266" custRadScaleInc="52950">
        <dgm:presLayoutVars>
          <dgm:bulletEnabled val="1"/>
        </dgm:presLayoutVars>
      </dgm:prSet>
      <dgm:spPr/>
    </dgm:pt>
    <dgm:pt modelId="{E262A661-6126-48A7-B75F-B48A6F7AE7C0}" type="pres">
      <dgm:prSet presAssocID="{D8B43E6F-B68B-4E21-B68E-0215C2160503}" presName="sibTrans" presStyleLbl="sibTrans2D1" presStyleIdx="3" presStyleCnt="5"/>
      <dgm:spPr/>
    </dgm:pt>
    <dgm:pt modelId="{6EF08D8C-676D-4742-A007-3C2B8F0BAB1E}" type="pres">
      <dgm:prSet presAssocID="{D8B43E6F-B68B-4E21-B68E-0215C2160503}" presName="connectorText" presStyleLbl="sibTrans2D1" presStyleIdx="3" presStyleCnt="5"/>
      <dgm:spPr/>
    </dgm:pt>
    <dgm:pt modelId="{A7FDE385-60D6-4957-84D5-0D0CC386515C}" type="pres">
      <dgm:prSet presAssocID="{F093F268-E6CD-4121-ADF0-C048E0068CDF}" presName="node" presStyleLbl="node1" presStyleIdx="4" presStyleCnt="5" custScaleX="189620" custScaleY="110655" custRadScaleRad="138946" custRadScaleInc="-17345">
        <dgm:presLayoutVars>
          <dgm:bulletEnabled val="1"/>
        </dgm:presLayoutVars>
      </dgm:prSet>
      <dgm:spPr/>
    </dgm:pt>
    <dgm:pt modelId="{48ECEAB0-CBC0-42D4-AFE9-0737156E6DAD}" type="pres">
      <dgm:prSet presAssocID="{D917D598-3200-4FC5-BB5A-00A91BB2C4AE}" presName="sibTrans" presStyleLbl="sibTrans2D1" presStyleIdx="4" presStyleCnt="5"/>
      <dgm:spPr/>
    </dgm:pt>
    <dgm:pt modelId="{7FA99539-D387-4438-8DC6-32F3BD7CCB81}" type="pres">
      <dgm:prSet presAssocID="{D917D598-3200-4FC5-BB5A-00A91BB2C4AE}" presName="connectorText" presStyleLbl="sibTrans2D1" presStyleIdx="4" presStyleCnt="5"/>
      <dgm:spPr/>
    </dgm:pt>
  </dgm:ptLst>
  <dgm:cxnLst>
    <dgm:cxn modelId="{A4DACF05-6A3A-4EB3-B95D-5E1FE17F258C}" type="presOf" srcId="{28531719-7475-45FE-8C07-DB4D293F30D2}" destId="{0C70460A-4AAA-4E23-B894-F6E703A08AA1}" srcOrd="0" destOrd="0" presId="urn:microsoft.com/office/officeart/2005/8/layout/cycle2"/>
    <dgm:cxn modelId="{880D6109-2B51-4705-AD8C-B5ED856464A2}" type="presOf" srcId="{2A688261-3FB3-42DF-B79D-6186CE4866A1}" destId="{644C5D1A-B769-49AD-91F8-EA15A8DFF5C8}" srcOrd="0" destOrd="0" presId="urn:microsoft.com/office/officeart/2005/8/layout/cycle2"/>
    <dgm:cxn modelId="{6F49820B-0EFB-4E72-984D-583F19C83965}" type="presOf" srcId="{2D747A16-A9CD-495E-B068-C85FB0CEBC27}" destId="{56B7E141-5B4B-408D-92CE-8E6614D0CFDD}" srcOrd="0" destOrd="0" presId="urn:microsoft.com/office/officeart/2005/8/layout/cycle2"/>
    <dgm:cxn modelId="{C362C018-2D1D-4CC0-B337-0B516F0AE0F2}" type="presOf" srcId="{D8B43E6F-B68B-4E21-B68E-0215C2160503}" destId="{6EF08D8C-676D-4742-A007-3C2B8F0BAB1E}" srcOrd="1" destOrd="0" presId="urn:microsoft.com/office/officeart/2005/8/layout/cycle2"/>
    <dgm:cxn modelId="{BA7EBF26-6E71-4D3C-AAE2-09B9455D9B1C}" srcId="{5FBED899-F1DE-4572-8DF5-CB41EC5E6F40}" destId="{1E0501C1-C32A-409E-AD5C-9786F9D18451}" srcOrd="3" destOrd="0" parTransId="{92C12FB3-98B7-4E3B-BB8E-8DB3015D2F74}" sibTransId="{D8B43E6F-B68B-4E21-B68E-0215C2160503}"/>
    <dgm:cxn modelId="{E716E868-88B5-4A6F-B1F1-058F6B727C45}" type="presOf" srcId="{D917D598-3200-4FC5-BB5A-00A91BB2C4AE}" destId="{48ECEAB0-CBC0-42D4-AFE9-0737156E6DAD}" srcOrd="0" destOrd="0" presId="urn:microsoft.com/office/officeart/2005/8/layout/cycle2"/>
    <dgm:cxn modelId="{6EC9EA6C-7D20-44A5-9790-896C215D06A1}" srcId="{5FBED899-F1DE-4572-8DF5-CB41EC5E6F40}" destId="{A1DCD140-1994-4F3B-A103-7C13FCB7C8EC}" srcOrd="2" destOrd="0" parTransId="{A9DC4275-ABE7-4BBC-B4D3-3735D23C5ABD}" sibTransId="{28531719-7475-45FE-8C07-DB4D293F30D2}"/>
    <dgm:cxn modelId="{3C52DE4E-8540-4233-B048-39813A95F18B}" srcId="{5FBED899-F1DE-4572-8DF5-CB41EC5E6F40}" destId="{F093F268-E6CD-4121-ADF0-C048E0068CDF}" srcOrd="4" destOrd="0" parTransId="{72F71042-9CBA-4D51-992F-71659FC1F095}" sibTransId="{D917D598-3200-4FC5-BB5A-00A91BB2C4AE}"/>
    <dgm:cxn modelId="{974B7A76-5A27-4448-977F-A6912EBABB0D}" type="presOf" srcId="{F093F268-E6CD-4121-ADF0-C048E0068CDF}" destId="{A7FDE385-60D6-4957-84D5-0D0CC386515C}" srcOrd="0" destOrd="0" presId="urn:microsoft.com/office/officeart/2005/8/layout/cycle2"/>
    <dgm:cxn modelId="{90FFF083-1C38-4F99-8C7D-D390FF36A565}" type="presOf" srcId="{2A688261-3FB3-42DF-B79D-6186CE4866A1}" destId="{DBE2275E-3E82-4DF2-987D-7D16C4A2DDDC}" srcOrd="1" destOrd="0" presId="urn:microsoft.com/office/officeart/2005/8/layout/cycle2"/>
    <dgm:cxn modelId="{8C69C386-10DF-4306-8B8F-4F5D19A3D2B8}" type="presOf" srcId="{D917D598-3200-4FC5-BB5A-00A91BB2C4AE}" destId="{7FA99539-D387-4438-8DC6-32F3BD7CCB81}" srcOrd="1" destOrd="0" presId="urn:microsoft.com/office/officeart/2005/8/layout/cycle2"/>
    <dgm:cxn modelId="{F2A9EF88-FD29-43EA-8672-A3728BC9CE1B}" type="presOf" srcId="{41E15F81-330C-4486-B29E-38732B1636FA}" destId="{AF8DE087-51D9-4A60-80A7-BE6F440018BA}" srcOrd="0" destOrd="0" presId="urn:microsoft.com/office/officeart/2005/8/layout/cycle2"/>
    <dgm:cxn modelId="{8A37D98C-8629-401D-ABF7-D5DD6417B2C6}" srcId="{5FBED899-F1DE-4572-8DF5-CB41EC5E6F40}" destId="{41E15F81-330C-4486-B29E-38732B1636FA}" srcOrd="0" destOrd="0" parTransId="{F6E68C0D-7227-4F67-BD16-0AC986B55208}" sibTransId="{728D1B8E-7545-4173-AA28-D89C9764D2FA}"/>
    <dgm:cxn modelId="{00407D92-287D-4DCC-A548-46BC4689749E}" type="presOf" srcId="{5FBED899-F1DE-4572-8DF5-CB41EC5E6F40}" destId="{D5A35C26-07F6-4A77-83CF-719310C9313C}" srcOrd="0" destOrd="0" presId="urn:microsoft.com/office/officeart/2005/8/layout/cycle2"/>
    <dgm:cxn modelId="{A56DA296-70D8-44C4-8E12-46C1E464674E}" srcId="{5FBED899-F1DE-4572-8DF5-CB41EC5E6F40}" destId="{2D747A16-A9CD-495E-B068-C85FB0CEBC27}" srcOrd="1" destOrd="0" parTransId="{973D7003-5B6A-4EE0-B620-172591EA75E1}" sibTransId="{2A688261-3FB3-42DF-B79D-6186CE4866A1}"/>
    <dgm:cxn modelId="{7DE4D29B-3FED-4431-AAFB-156555CDC3D3}" type="presOf" srcId="{728D1B8E-7545-4173-AA28-D89C9764D2FA}" destId="{F2F27177-8B7A-45CC-B853-0E7E1515ED25}" srcOrd="0" destOrd="0" presId="urn:microsoft.com/office/officeart/2005/8/layout/cycle2"/>
    <dgm:cxn modelId="{DE4D30A5-FE9E-4459-A4DE-F7AC82191183}" type="presOf" srcId="{A1DCD140-1994-4F3B-A103-7C13FCB7C8EC}" destId="{E2E3327F-4138-48E1-A0BE-34E5D5D39CE3}" srcOrd="0" destOrd="0" presId="urn:microsoft.com/office/officeart/2005/8/layout/cycle2"/>
    <dgm:cxn modelId="{B0FED0A6-E8EC-48D1-8B64-AEE949C310C2}" type="presOf" srcId="{D8B43E6F-B68B-4E21-B68E-0215C2160503}" destId="{E262A661-6126-48A7-B75F-B48A6F7AE7C0}" srcOrd="0" destOrd="0" presId="urn:microsoft.com/office/officeart/2005/8/layout/cycle2"/>
    <dgm:cxn modelId="{BBF620A9-3D17-4C73-A383-BEEB74D42A60}" type="presOf" srcId="{728D1B8E-7545-4173-AA28-D89C9764D2FA}" destId="{B2C721DA-18B7-47CB-8614-EEBA3D2F6836}" srcOrd="1" destOrd="0" presId="urn:microsoft.com/office/officeart/2005/8/layout/cycle2"/>
    <dgm:cxn modelId="{52771ACA-A2FA-4145-9CB2-7E7C2B0DB133}" type="presOf" srcId="{28531719-7475-45FE-8C07-DB4D293F30D2}" destId="{5FE8CAA7-A311-4D7A-937E-E76D768C2EF3}" srcOrd="1" destOrd="0" presId="urn:microsoft.com/office/officeart/2005/8/layout/cycle2"/>
    <dgm:cxn modelId="{8075DCE6-DAFB-4EAA-9216-17C2547AAF7C}" type="presOf" srcId="{1E0501C1-C32A-409E-AD5C-9786F9D18451}" destId="{87ECA8F2-6EEE-452A-B9C0-079BF43B5242}" srcOrd="0" destOrd="0" presId="urn:microsoft.com/office/officeart/2005/8/layout/cycle2"/>
    <dgm:cxn modelId="{91EE277F-FCE9-47D1-810B-28A4EF9807D1}" type="presParOf" srcId="{D5A35C26-07F6-4A77-83CF-719310C9313C}" destId="{AF8DE087-51D9-4A60-80A7-BE6F440018BA}" srcOrd="0" destOrd="0" presId="urn:microsoft.com/office/officeart/2005/8/layout/cycle2"/>
    <dgm:cxn modelId="{C5F42937-9EFF-4470-B9F7-E6CBFF20A420}" type="presParOf" srcId="{D5A35C26-07F6-4A77-83CF-719310C9313C}" destId="{F2F27177-8B7A-45CC-B853-0E7E1515ED25}" srcOrd="1" destOrd="0" presId="urn:microsoft.com/office/officeart/2005/8/layout/cycle2"/>
    <dgm:cxn modelId="{6E8A110E-CD86-4743-BD0D-A45B5F851C9D}" type="presParOf" srcId="{F2F27177-8B7A-45CC-B853-0E7E1515ED25}" destId="{B2C721DA-18B7-47CB-8614-EEBA3D2F6836}" srcOrd="0" destOrd="0" presId="urn:microsoft.com/office/officeart/2005/8/layout/cycle2"/>
    <dgm:cxn modelId="{6A056DEC-9FA2-4B92-A1F0-B3620C26B397}" type="presParOf" srcId="{D5A35C26-07F6-4A77-83CF-719310C9313C}" destId="{56B7E141-5B4B-408D-92CE-8E6614D0CFDD}" srcOrd="2" destOrd="0" presId="urn:microsoft.com/office/officeart/2005/8/layout/cycle2"/>
    <dgm:cxn modelId="{F90061BA-6CA2-4578-82B1-E0A1AEDCBA4A}" type="presParOf" srcId="{D5A35C26-07F6-4A77-83CF-719310C9313C}" destId="{644C5D1A-B769-49AD-91F8-EA15A8DFF5C8}" srcOrd="3" destOrd="0" presId="urn:microsoft.com/office/officeart/2005/8/layout/cycle2"/>
    <dgm:cxn modelId="{54C3D68B-700A-4734-BFB9-98765E275DAE}" type="presParOf" srcId="{644C5D1A-B769-49AD-91F8-EA15A8DFF5C8}" destId="{DBE2275E-3E82-4DF2-987D-7D16C4A2DDDC}" srcOrd="0" destOrd="0" presId="urn:microsoft.com/office/officeart/2005/8/layout/cycle2"/>
    <dgm:cxn modelId="{FE147BEC-85FA-4D29-9EF0-B033624E482B}" type="presParOf" srcId="{D5A35C26-07F6-4A77-83CF-719310C9313C}" destId="{E2E3327F-4138-48E1-A0BE-34E5D5D39CE3}" srcOrd="4" destOrd="0" presId="urn:microsoft.com/office/officeart/2005/8/layout/cycle2"/>
    <dgm:cxn modelId="{3993AE85-8D4B-4609-B5EA-8050341ABBD5}" type="presParOf" srcId="{D5A35C26-07F6-4A77-83CF-719310C9313C}" destId="{0C70460A-4AAA-4E23-B894-F6E703A08AA1}" srcOrd="5" destOrd="0" presId="urn:microsoft.com/office/officeart/2005/8/layout/cycle2"/>
    <dgm:cxn modelId="{9B646D7D-E3C2-4CD5-A3DA-2803D160E580}" type="presParOf" srcId="{0C70460A-4AAA-4E23-B894-F6E703A08AA1}" destId="{5FE8CAA7-A311-4D7A-937E-E76D768C2EF3}" srcOrd="0" destOrd="0" presId="urn:microsoft.com/office/officeart/2005/8/layout/cycle2"/>
    <dgm:cxn modelId="{790C6D7F-BC9D-4A7E-8383-5274232C23E1}" type="presParOf" srcId="{D5A35C26-07F6-4A77-83CF-719310C9313C}" destId="{87ECA8F2-6EEE-452A-B9C0-079BF43B5242}" srcOrd="6" destOrd="0" presId="urn:microsoft.com/office/officeart/2005/8/layout/cycle2"/>
    <dgm:cxn modelId="{20A21D99-5FCD-4E2F-84D2-B880FFA6400B}" type="presParOf" srcId="{D5A35C26-07F6-4A77-83CF-719310C9313C}" destId="{E262A661-6126-48A7-B75F-B48A6F7AE7C0}" srcOrd="7" destOrd="0" presId="urn:microsoft.com/office/officeart/2005/8/layout/cycle2"/>
    <dgm:cxn modelId="{1C15B46B-C253-47D1-BDA5-9518BFEA4D47}" type="presParOf" srcId="{E262A661-6126-48A7-B75F-B48A6F7AE7C0}" destId="{6EF08D8C-676D-4742-A007-3C2B8F0BAB1E}" srcOrd="0" destOrd="0" presId="urn:microsoft.com/office/officeart/2005/8/layout/cycle2"/>
    <dgm:cxn modelId="{14A8515A-A9C7-46E3-8A7A-5191C4A830D6}" type="presParOf" srcId="{D5A35C26-07F6-4A77-83CF-719310C9313C}" destId="{A7FDE385-60D6-4957-84D5-0D0CC386515C}" srcOrd="8" destOrd="0" presId="urn:microsoft.com/office/officeart/2005/8/layout/cycle2"/>
    <dgm:cxn modelId="{0D7F2198-142D-4225-B948-688757AD6E4C}" type="presParOf" srcId="{D5A35C26-07F6-4A77-83CF-719310C9313C}" destId="{48ECEAB0-CBC0-42D4-AFE9-0737156E6DAD}" srcOrd="9" destOrd="0" presId="urn:microsoft.com/office/officeart/2005/8/layout/cycle2"/>
    <dgm:cxn modelId="{BD64F01A-0B6C-432A-9420-B020E98EF837}" type="presParOf" srcId="{48ECEAB0-CBC0-42D4-AFE9-0737156E6DAD}" destId="{7FA99539-D387-4438-8DC6-32F3BD7CCB81}"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DE087-51D9-4A60-80A7-BE6F440018BA}">
      <dsp:nvSpPr>
        <dsp:cNvPr id="0" name=""/>
        <dsp:cNvSpPr/>
      </dsp:nvSpPr>
      <dsp:spPr>
        <a:xfrm>
          <a:off x="3543913" y="-181834"/>
          <a:ext cx="2487062" cy="2072910"/>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ru-RU" sz="2000" b="1" kern="1200" dirty="0">
              <a:solidFill>
                <a:schemeClr val="tx1"/>
              </a:solidFill>
              <a:latin typeface="Times New Roman" panose="02020603050405020304" pitchFamily="18" charset="0"/>
              <a:cs typeface="Times New Roman" panose="02020603050405020304" pitchFamily="18" charset="0"/>
            </a:rPr>
            <a:t>РИСКЛАРНИ</a:t>
          </a:r>
          <a:r>
            <a:rPr lang="uz-Cyrl-UZ" sz="2000" b="1" kern="1200" dirty="0">
              <a:solidFill>
                <a:schemeClr val="tx1"/>
              </a:solidFill>
              <a:latin typeface="Times New Roman" panose="02020603050405020304" pitchFamily="18" charset="0"/>
              <a:cs typeface="Times New Roman" panose="02020603050405020304" pitchFamily="18" charset="0"/>
            </a:rPr>
            <a:t> АНИҚЛАШ</a:t>
          </a:r>
          <a:endParaRPr lang="ru-RU" sz="2000" b="1" kern="1200" dirty="0">
            <a:solidFill>
              <a:schemeClr val="tx1"/>
            </a:solidFill>
            <a:latin typeface="Times New Roman" panose="02020603050405020304" pitchFamily="18" charset="0"/>
            <a:cs typeface="Times New Roman" panose="02020603050405020304" pitchFamily="18" charset="0"/>
          </a:endParaRPr>
        </a:p>
      </dsp:txBody>
      <dsp:txXfrm>
        <a:off x="3908135" y="121737"/>
        <a:ext cx="1758618" cy="1465768"/>
      </dsp:txXfrm>
    </dsp:sp>
    <dsp:sp modelId="{F2F27177-8B7A-45CC-B853-0E7E1515ED25}">
      <dsp:nvSpPr>
        <dsp:cNvPr id="0" name=""/>
        <dsp:cNvSpPr/>
      </dsp:nvSpPr>
      <dsp:spPr>
        <a:xfrm rot="1768841">
          <a:off x="5916498" y="1299658"/>
          <a:ext cx="336877" cy="5769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ru-RU" sz="2400" kern="1200"/>
        </a:p>
      </dsp:txBody>
      <dsp:txXfrm>
        <a:off x="5923041" y="1390179"/>
        <a:ext cx="235814" cy="346165"/>
      </dsp:txXfrm>
    </dsp:sp>
    <dsp:sp modelId="{56B7E141-5B4B-408D-92CE-8E6614D0CFDD}">
      <dsp:nvSpPr>
        <dsp:cNvPr id="0" name=""/>
        <dsp:cNvSpPr/>
      </dsp:nvSpPr>
      <dsp:spPr>
        <a:xfrm>
          <a:off x="6129000" y="1355388"/>
          <a:ext cx="2493695" cy="1925059"/>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uz-Cyrl-UZ" sz="2000" b="1" kern="1200" dirty="0">
              <a:solidFill>
                <a:schemeClr val="tx1"/>
              </a:solidFill>
              <a:latin typeface="Times New Roman" panose="02020603050405020304" pitchFamily="18" charset="0"/>
              <a:cs typeface="Times New Roman" panose="02020603050405020304" pitchFamily="18" charset="0"/>
            </a:rPr>
            <a:t>РИСКЛАРНИ СИФАТЛИ ЎЛЧОВИ</a:t>
          </a:r>
          <a:endParaRPr lang="ru-RU" sz="2000" b="1" kern="1200" dirty="0">
            <a:solidFill>
              <a:schemeClr val="tx1"/>
            </a:solidFill>
            <a:latin typeface="Times New Roman" panose="02020603050405020304" pitchFamily="18" charset="0"/>
            <a:cs typeface="Times New Roman" panose="02020603050405020304" pitchFamily="18" charset="0"/>
          </a:endParaRPr>
        </a:p>
      </dsp:txBody>
      <dsp:txXfrm>
        <a:off x="6494193" y="1637306"/>
        <a:ext cx="1763309" cy="1361223"/>
      </dsp:txXfrm>
    </dsp:sp>
    <dsp:sp modelId="{644C5D1A-B769-49AD-91F8-EA15A8DFF5C8}">
      <dsp:nvSpPr>
        <dsp:cNvPr id="0" name=""/>
        <dsp:cNvSpPr/>
      </dsp:nvSpPr>
      <dsp:spPr>
        <a:xfrm rot="7228337">
          <a:off x="6462042" y="3231541"/>
          <a:ext cx="413002" cy="5769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ru-RU" sz="2400" kern="1200"/>
        </a:p>
      </dsp:txBody>
      <dsp:txXfrm rot="10800000">
        <a:off x="6555409" y="3293536"/>
        <a:ext cx="289101" cy="346165"/>
      </dsp:txXfrm>
    </dsp:sp>
    <dsp:sp modelId="{E2E3327F-4138-48E1-A0BE-34E5D5D39CE3}">
      <dsp:nvSpPr>
        <dsp:cNvPr id="0" name=""/>
        <dsp:cNvSpPr/>
      </dsp:nvSpPr>
      <dsp:spPr>
        <a:xfrm>
          <a:off x="4638326" y="3764045"/>
          <a:ext cx="2551389" cy="2076620"/>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uz-Cyrl-UZ" sz="2000" b="1" kern="1200" dirty="0">
              <a:solidFill>
                <a:schemeClr val="tx1"/>
              </a:solidFill>
              <a:latin typeface="Times New Roman" panose="02020603050405020304" pitchFamily="18" charset="0"/>
              <a:cs typeface="Times New Roman" panose="02020603050405020304" pitchFamily="18" charset="0"/>
            </a:rPr>
            <a:t>РИСКЛАРНИ МИҚДОРИЙ ЎЛЧОВИ</a:t>
          </a:r>
          <a:endParaRPr lang="ru-RU" sz="2000" b="1" kern="1200" dirty="0">
            <a:solidFill>
              <a:schemeClr val="tx1"/>
            </a:solidFill>
            <a:latin typeface="Times New Roman" panose="02020603050405020304" pitchFamily="18" charset="0"/>
            <a:cs typeface="Times New Roman" panose="02020603050405020304" pitchFamily="18" charset="0"/>
          </a:endParaRPr>
        </a:p>
      </dsp:txBody>
      <dsp:txXfrm>
        <a:off x="5011968" y="4068159"/>
        <a:ext cx="1804105" cy="1468392"/>
      </dsp:txXfrm>
    </dsp:sp>
    <dsp:sp modelId="{0C70460A-4AAA-4E23-B894-F6E703A08AA1}">
      <dsp:nvSpPr>
        <dsp:cNvPr id="0" name=""/>
        <dsp:cNvSpPr/>
      </dsp:nvSpPr>
      <dsp:spPr>
        <a:xfrm rot="10800002">
          <a:off x="4177871" y="4513882"/>
          <a:ext cx="325388" cy="5769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ru-RU" sz="2400" kern="1200"/>
        </a:p>
      </dsp:txBody>
      <dsp:txXfrm rot="10800000">
        <a:off x="4275487" y="4629271"/>
        <a:ext cx="227772" cy="346165"/>
      </dsp:txXfrm>
    </dsp:sp>
    <dsp:sp modelId="{87ECA8F2-6EEE-452A-B9C0-079BF43B5242}">
      <dsp:nvSpPr>
        <dsp:cNvPr id="0" name=""/>
        <dsp:cNvSpPr/>
      </dsp:nvSpPr>
      <dsp:spPr>
        <a:xfrm>
          <a:off x="496142" y="3896013"/>
          <a:ext cx="3528244" cy="1812679"/>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uz-Cyrl-UZ" sz="2000" b="1" kern="1200" dirty="0">
              <a:solidFill>
                <a:schemeClr val="tx1"/>
              </a:solidFill>
              <a:latin typeface="Times New Roman" panose="02020603050405020304" pitchFamily="18" charset="0"/>
              <a:cs typeface="Times New Roman" panose="02020603050405020304" pitchFamily="18" charset="0"/>
            </a:rPr>
            <a:t>РИСКЛАРГАН ЭЪТИБОР БЕРИШНИ РЕЖАЛАШТИРИШ</a:t>
          </a:r>
          <a:endParaRPr lang="ru-RU" sz="2000" b="1" kern="1200" dirty="0">
            <a:solidFill>
              <a:schemeClr val="tx1"/>
            </a:solidFill>
            <a:latin typeface="Times New Roman" panose="02020603050405020304" pitchFamily="18" charset="0"/>
            <a:cs typeface="Times New Roman" panose="02020603050405020304" pitchFamily="18" charset="0"/>
          </a:endParaRPr>
        </a:p>
      </dsp:txBody>
      <dsp:txXfrm>
        <a:off x="1012841" y="4161474"/>
        <a:ext cx="2494846" cy="1281757"/>
      </dsp:txXfrm>
    </dsp:sp>
    <dsp:sp modelId="{E262A661-6126-48A7-B75F-B48A6F7AE7C0}">
      <dsp:nvSpPr>
        <dsp:cNvPr id="0" name=""/>
        <dsp:cNvSpPr/>
      </dsp:nvSpPr>
      <dsp:spPr>
        <a:xfrm rot="15570467">
          <a:off x="1898892" y="3349396"/>
          <a:ext cx="291422" cy="5769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ru-RU" sz="2400" kern="1200"/>
        </a:p>
      </dsp:txBody>
      <dsp:txXfrm rot="10800000">
        <a:off x="1950566" y="3507768"/>
        <a:ext cx="203995" cy="346165"/>
      </dsp:txXfrm>
    </dsp:sp>
    <dsp:sp modelId="{A7FDE385-60D6-4957-84D5-0D0CC386515C}">
      <dsp:nvSpPr>
        <dsp:cNvPr id="0" name=""/>
        <dsp:cNvSpPr/>
      </dsp:nvSpPr>
      <dsp:spPr>
        <a:xfrm>
          <a:off x="198148" y="1473298"/>
          <a:ext cx="3241482" cy="1891605"/>
        </a:xfrm>
        <a:prstGeom prst="ellipse">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uz-Cyrl-UZ" sz="2000" b="1" kern="1200" dirty="0">
              <a:solidFill>
                <a:schemeClr val="tx1"/>
              </a:solidFill>
              <a:latin typeface="Times New Roman" panose="02020603050405020304" pitchFamily="18" charset="0"/>
              <a:cs typeface="Times New Roman" panose="02020603050405020304" pitchFamily="18" charset="0"/>
            </a:rPr>
            <a:t>РИСКЛАРНИ МОНИТОРИНГИ ВА БАҲОЛАНИШИ</a:t>
          </a:r>
          <a:endParaRPr lang="ru-RU" sz="2000" b="1" kern="1200" dirty="0">
            <a:solidFill>
              <a:schemeClr val="tx1"/>
            </a:solidFill>
            <a:latin typeface="Times New Roman" panose="02020603050405020304" pitchFamily="18" charset="0"/>
            <a:cs typeface="Times New Roman" panose="02020603050405020304" pitchFamily="18" charset="0"/>
          </a:endParaRPr>
        </a:p>
      </dsp:txBody>
      <dsp:txXfrm>
        <a:off x="672852" y="1750317"/>
        <a:ext cx="2292074" cy="1337567"/>
      </dsp:txXfrm>
    </dsp:sp>
    <dsp:sp modelId="{48ECEAB0-CBC0-42D4-AFE9-0737156E6DAD}">
      <dsp:nvSpPr>
        <dsp:cNvPr id="0" name=""/>
        <dsp:cNvSpPr/>
      </dsp:nvSpPr>
      <dsp:spPr>
        <a:xfrm rot="19932599">
          <a:off x="3154256" y="1314042"/>
          <a:ext cx="428164" cy="57694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ru-RU" sz="2400" kern="1200"/>
        </a:p>
      </dsp:txBody>
      <dsp:txXfrm>
        <a:off x="3161664" y="1459375"/>
        <a:ext cx="299715" cy="346165"/>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3616F96-D562-DEB7-962A-0471F85143BA}"/>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5542ACC4-1E44-331F-0D5F-F3C9A646AC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BABEA5FA-13DF-BE7A-D68C-0FA9BC15B2E9}"/>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D69E8EE7-D77D-36DB-1A4F-27153519C6F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16AEA29-36BB-072C-1B76-CC05A6EEEF62}"/>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21542141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4BB7F2-A4CD-1AC1-436F-6AB144349304}"/>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5BD6175-D9C8-C0E6-F1CD-982E25526B3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27DBFA1A-EE05-A095-5CE3-303BCB3982BD}"/>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DD08794A-1175-B4C0-FCDD-A9A036CD206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EDDE88B-6104-776C-99FD-EAF31965DCAE}"/>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4106716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2035D4-9C5A-0810-2539-4B829E435329}"/>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366710AF-04B7-6096-E477-708C3B8B6E9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4E7B4294-3F1C-8883-45A3-00310BAE94E9}"/>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71DB6708-EC51-2701-7A2F-F64AB693D12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A7D474A-7892-621B-7248-64863D42EE2B}"/>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1623015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9B0183-6B5A-C0E2-02EC-FC1EB39356A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80241100-C14D-D98F-70DA-3BD7B08DDE6C}"/>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6A65438E-BA63-E70A-0D1D-503322994E18}"/>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483E3F59-FD30-FD1B-E994-53F15BCD3076}"/>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B3E84AA1-A24E-0FCA-6622-CC874C4A6DB5}"/>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629070EB-FDA0-4A06-17A3-8CBD41C73052}"/>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1675265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34586A1-5F4B-1F92-4BC7-78D0003B3962}"/>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3115FDD4-6406-8A7C-A3BF-B3B9EAAC15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E41CFE4E-65A1-7389-E768-0CD28BDAD10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70CE168A-C14A-824A-056C-F808396141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A414957-D1AC-AEDE-5569-12E7DF250D4B}"/>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3FB6D59-0E21-4C0B-2758-31492F58B082}"/>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8" name="Нижний колонтитул 7">
            <a:extLst>
              <a:ext uri="{FF2B5EF4-FFF2-40B4-BE49-F238E27FC236}">
                <a16:creationId xmlns:a16="http://schemas.microsoft.com/office/drawing/2014/main" id="{9428EC60-A71C-6055-C22A-C95F47A82BD1}"/>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486B6718-5510-AFC5-2CB2-C25252B46F29}"/>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2303119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6E8E3B5-275A-26B8-B6DC-631541F2FF93}"/>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FB59C6BF-B822-F342-6199-0243BC851FFE}"/>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4" name="Нижний колонтитул 3">
            <a:extLst>
              <a:ext uri="{FF2B5EF4-FFF2-40B4-BE49-F238E27FC236}">
                <a16:creationId xmlns:a16="http://schemas.microsoft.com/office/drawing/2014/main" id="{491A419F-3766-EEE7-7B06-DF4A6BCE2657}"/>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E33D7376-252F-DC00-B23D-6E3C59645109}"/>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3828292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C57B910-F8C0-EFD9-F2D9-7ED99E81869D}"/>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3" name="Нижний колонтитул 2">
            <a:extLst>
              <a:ext uri="{FF2B5EF4-FFF2-40B4-BE49-F238E27FC236}">
                <a16:creationId xmlns:a16="http://schemas.microsoft.com/office/drawing/2014/main" id="{63514D32-DC56-50F3-3E7F-82448ABCBDDF}"/>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393E2588-3221-154B-0221-680321FE3B87}"/>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3891398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547154-17B5-6828-B274-5E829A11E1A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F68ADDAD-1B34-3FCF-B267-82EF788262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4E3C283-19E8-7E74-3C00-899FE52881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56AEF8B-2A6F-6F9B-C772-E9D4E91E7720}"/>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6FA9AA1C-E23E-7B6F-8DA8-55187C322B8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CF80228F-1422-4DBD-3342-FC1FFB50A331}"/>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1515225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66E0F0-51F1-4E96-EE26-456151A14183}"/>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276DC34A-F2A1-1C30-CB37-BCF07C17B5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420C8CCD-A46C-CC10-26CD-18030C3DCF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80D3E5D-7F9E-CCB0-5EF5-2C50193E4E4F}"/>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6" name="Нижний колонтитул 5">
            <a:extLst>
              <a:ext uri="{FF2B5EF4-FFF2-40B4-BE49-F238E27FC236}">
                <a16:creationId xmlns:a16="http://schemas.microsoft.com/office/drawing/2014/main" id="{446DD6A0-5294-9161-4A51-FEC2BD38F03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79042901-7ACD-94E3-FA9A-EACEDF27576E}"/>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1652773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595D17-2FF1-F5DF-3197-693B3832CEE1}"/>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46BC08B8-3E41-FE50-2DE0-021CCBE1D2BA}"/>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33CD537-5311-4F29-8457-148802B1147E}"/>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788184D7-305D-1F7D-6D17-BABFB820AD2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F3D37A7-3FC4-1416-44B5-FD0FE95A4D57}"/>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1159771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C55FB5E0-242A-DCFA-708C-6C13FBF9124D}"/>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9D0A9A56-0489-5809-BEE6-7B73A01793B7}"/>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1A87DC0-5CA8-772D-6F4F-40D509CE292E}"/>
              </a:ext>
            </a:extLst>
          </p:cNvPr>
          <p:cNvSpPr>
            <a:spLocks noGrp="1"/>
          </p:cNvSpPr>
          <p:nvPr>
            <p:ph type="dt" sz="half" idx="10"/>
          </p:nvPr>
        </p:nvSpPr>
        <p:spPr/>
        <p:txBody>
          <a:bodyPr/>
          <a:lstStyle/>
          <a:p>
            <a:fld id="{BBB9B3CA-506D-43ED-AAEE-2513B0711EBF}"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51CE3154-D10C-C0DE-035F-6167BA2D7D5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E82F6D1-FED0-F6E2-D5FB-3F4808F0931C}"/>
              </a:ext>
            </a:extLst>
          </p:cNvPr>
          <p:cNvSpPr>
            <a:spLocks noGrp="1"/>
          </p:cNvSpPr>
          <p:nvPr>
            <p:ph type="sldNum" sz="quarter" idx="12"/>
          </p:nvPr>
        </p:nvSpPr>
        <p:spPr/>
        <p:txBody>
          <a:bodyPr/>
          <a:lstStyle/>
          <a:p>
            <a:fld id="{AC839AC1-6D23-4999-9117-420DA47A078E}" type="slidenum">
              <a:rPr lang="ru-RU" smtClean="0"/>
              <a:t>‹#›</a:t>
            </a:fld>
            <a:endParaRPr lang="ru-RU"/>
          </a:p>
        </p:txBody>
      </p:sp>
    </p:spTree>
    <p:extLst>
      <p:ext uri="{BB962C8B-B14F-4D97-AF65-F5344CB8AC3E}">
        <p14:creationId xmlns:p14="http://schemas.microsoft.com/office/powerpoint/2010/main" val="1477868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EE9E318-2EF9-4390-7737-7B66803FC1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E6923E0C-0AD8-4F96-1E6A-CD9B1CC539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A1AA359-DDCA-F6C3-454A-358612769D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B3CA-506D-43ED-AAEE-2513B0711EBF}" type="datetimeFigureOut">
              <a:rPr lang="ru-RU" smtClean="0"/>
              <a:t>24.10.2023</a:t>
            </a:fld>
            <a:endParaRPr lang="ru-RU"/>
          </a:p>
        </p:txBody>
      </p:sp>
      <p:sp>
        <p:nvSpPr>
          <p:cNvPr id="5" name="Нижний колонтитул 4">
            <a:extLst>
              <a:ext uri="{FF2B5EF4-FFF2-40B4-BE49-F238E27FC236}">
                <a16:creationId xmlns:a16="http://schemas.microsoft.com/office/drawing/2014/main" id="{87DA0E4F-86E8-C962-8FF4-05C63C92E6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00D614EE-6F70-200A-2338-5430D7336D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839AC1-6D23-4999-9117-420DA47A078E}" type="slidenum">
              <a:rPr lang="ru-RU" smtClean="0"/>
              <a:t>‹#›</a:t>
            </a:fld>
            <a:endParaRPr lang="ru-RU"/>
          </a:p>
        </p:txBody>
      </p:sp>
    </p:spTree>
    <p:extLst>
      <p:ext uri="{BB962C8B-B14F-4D97-AF65-F5344CB8AC3E}">
        <p14:creationId xmlns:p14="http://schemas.microsoft.com/office/powerpoint/2010/main" val="2447919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43227" y="300605"/>
            <a:ext cx="12191999" cy="3416320"/>
          </a:xfrm>
          <a:prstGeom prst="rect">
            <a:avLst/>
          </a:prstGeom>
        </p:spPr>
        <p:txBody>
          <a:bodyPr wrap="square">
            <a:spAutoFit/>
          </a:bodyPr>
          <a:lstStyle/>
          <a:p>
            <a:pPr algn="ctr"/>
            <a:r>
              <a:rPr lang="en-US" sz="3600" b="1" dirty="0">
                <a:solidFill>
                  <a:srgbClr val="FF0000"/>
                </a:solidFill>
                <a:latin typeface="Times New Roman" panose="02020603050405020304" pitchFamily="18" charset="0"/>
                <a:cs typeface="Times New Roman" panose="02020603050405020304" pitchFamily="18" charset="0"/>
              </a:rPr>
              <a:t>Course Name: FUNDAMENTALS OF PROJECT MANAGEMENT</a:t>
            </a:r>
          </a:p>
          <a:p>
            <a:pPr algn="ctr"/>
            <a:r>
              <a:rPr lang="ru-RU" sz="3600" b="1" dirty="0">
                <a:solidFill>
                  <a:srgbClr val="002060"/>
                </a:solidFill>
                <a:latin typeface="Times New Roman" panose="02020603050405020304" pitchFamily="18" charset="0"/>
                <a:cs typeface="Times New Roman" panose="02020603050405020304" pitchFamily="18" charset="0"/>
              </a:rPr>
              <a:t>Курс </a:t>
            </a:r>
            <a:r>
              <a:rPr lang="ru-RU" sz="3600" b="1" dirty="0" err="1">
                <a:solidFill>
                  <a:srgbClr val="002060"/>
                </a:solidFill>
                <a:latin typeface="Times New Roman" panose="02020603050405020304" pitchFamily="18" charset="0"/>
                <a:cs typeface="Times New Roman" panose="02020603050405020304" pitchFamily="18" charset="0"/>
              </a:rPr>
              <a:t>номи</a:t>
            </a:r>
            <a:r>
              <a:rPr lang="ru-RU" sz="3600" b="1" dirty="0">
                <a:solidFill>
                  <a:srgbClr val="002060"/>
                </a:solidFill>
                <a:latin typeface="Times New Roman" panose="02020603050405020304" pitchFamily="18" charset="0"/>
                <a:cs typeface="Times New Roman" panose="02020603050405020304" pitchFamily="18" charset="0"/>
              </a:rPr>
              <a:t>: ЛОЙИҲА БОШҚАРУВИ АСОСЛАРИ </a:t>
            </a:r>
          </a:p>
          <a:p>
            <a:pPr algn="ct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en-US" sz="3600" b="1" dirty="0">
                <a:solidFill>
                  <a:srgbClr val="FF0000"/>
                </a:solidFill>
                <a:latin typeface="Times New Roman" panose="02020603050405020304" pitchFamily="18" charset="0"/>
                <a:cs typeface="Times New Roman" panose="02020603050405020304" pitchFamily="18" charset="0"/>
              </a:rPr>
              <a:t>PROJECT RISK MANAGEMENT</a:t>
            </a:r>
            <a:endParaRPr lang="uz-Cyrl-UZ" sz="3600" b="1" dirty="0">
              <a:solidFill>
                <a:srgbClr val="FF0000"/>
              </a:solidFill>
              <a:latin typeface="Times New Roman" panose="02020603050405020304" pitchFamily="18" charset="0"/>
              <a:cs typeface="Times New Roman" panose="02020603050405020304" pitchFamily="18" charset="0"/>
            </a:endParaRPr>
          </a:p>
          <a:p>
            <a:pPr algn="ctr"/>
            <a:r>
              <a:rPr lang="ru-RU" sz="3600" b="1" dirty="0">
                <a:solidFill>
                  <a:srgbClr val="002060"/>
                </a:solidFill>
                <a:latin typeface="Times New Roman" panose="02020603050405020304" pitchFamily="18" charset="0"/>
                <a:cs typeface="Times New Roman" panose="02020603050405020304" pitchFamily="18" charset="0"/>
              </a:rPr>
              <a:t>ЛОЙИҲА РИСКЛАРИНИ БОШҚАРИШ</a:t>
            </a: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958030" y="3986110"/>
            <a:ext cx="4243755" cy="1077218"/>
          </a:xfrm>
          <a:prstGeom prst="rect">
            <a:avLst/>
          </a:prstGeom>
        </p:spPr>
        <p:txBody>
          <a:bodyPr wrap="square">
            <a:spAutoFit/>
          </a:bodyPr>
          <a:lstStyle/>
          <a:p>
            <a:pPr algn="ctr"/>
            <a:r>
              <a:rPr lang="en-US" sz="3200" b="1" dirty="0">
                <a:solidFill>
                  <a:srgbClr val="FF0000"/>
                </a:solidFill>
                <a:latin typeface="Times New Roman" panose="02020603050405020304" pitchFamily="18" charset="0"/>
                <a:cs typeface="Times New Roman" panose="02020603050405020304" pitchFamily="18" charset="0"/>
              </a:rPr>
              <a:t>Topic</a:t>
            </a:r>
            <a:r>
              <a:rPr lang="uz-Cyrl-UZ" sz="3200" b="1" dirty="0">
                <a:solidFill>
                  <a:srgbClr val="002060"/>
                </a:solidFill>
                <a:latin typeface="Times New Roman" panose="02020603050405020304" pitchFamily="18" charset="0"/>
                <a:cs typeface="Times New Roman" panose="02020603050405020304" pitchFamily="18" charset="0"/>
              </a:rPr>
              <a:t> (Мавзу)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7</a:t>
            </a:r>
          </a:p>
          <a:p>
            <a:pPr algn="ctr"/>
            <a:r>
              <a:rPr lang="en-US" sz="3200" b="1" dirty="0">
                <a:solidFill>
                  <a:srgbClr val="FF0000"/>
                </a:solidFill>
                <a:latin typeface="Times New Roman" panose="02020603050405020304" pitchFamily="18" charset="0"/>
                <a:cs typeface="Times New Roman" panose="02020603050405020304" pitchFamily="18" charset="0"/>
              </a:rPr>
              <a:t>Week</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Хафта</a:t>
            </a:r>
            <a:r>
              <a:rPr lang="en-US" sz="3200" b="1" dirty="0">
                <a:solidFill>
                  <a:srgbClr val="002060"/>
                </a:solidFill>
                <a:latin typeface="Times New Roman" panose="02020603050405020304" pitchFamily="18" charset="0"/>
                <a:cs typeface="Times New Roman" panose="02020603050405020304" pitchFamily="18" charset="0"/>
              </a:rPr>
              <a:t>)</a:t>
            </a:r>
            <a:r>
              <a:rPr lang="uz-Cyrl-UZ" sz="3200" b="1" dirty="0">
                <a:solidFill>
                  <a:srgbClr val="002060"/>
                </a:solidFill>
                <a:latin typeface="Times New Roman" panose="02020603050405020304" pitchFamily="18" charset="0"/>
                <a:cs typeface="Times New Roman" panose="02020603050405020304" pitchFamily="18" charset="0"/>
              </a:rPr>
              <a:t> </a:t>
            </a:r>
            <a:r>
              <a:rPr lang="en-US" sz="3200" b="1" dirty="0">
                <a:solidFill>
                  <a:srgbClr val="002060"/>
                </a:solidFill>
                <a:latin typeface="Times New Roman" panose="02020603050405020304" pitchFamily="18" charset="0"/>
                <a:cs typeface="Times New Roman" panose="02020603050405020304" pitchFamily="18" charset="0"/>
              </a:rPr>
              <a:t># </a:t>
            </a:r>
            <a:r>
              <a:rPr lang="uz-Cyrl-UZ" sz="3200" b="1" dirty="0">
                <a:solidFill>
                  <a:srgbClr val="002060"/>
                </a:solidFill>
                <a:latin typeface="Times New Roman" panose="02020603050405020304" pitchFamily="18" charset="0"/>
                <a:cs typeface="Times New Roman" panose="02020603050405020304" pitchFamily="18" charset="0"/>
              </a:rPr>
              <a:t>7</a:t>
            </a:r>
            <a:endParaRPr lang="en-US" sz="3200" dirty="0"/>
          </a:p>
        </p:txBody>
      </p:sp>
      <p:sp>
        <p:nvSpPr>
          <p:cNvPr id="3" name="Прямоугольник 2">
            <a:extLst>
              <a:ext uri="{FF2B5EF4-FFF2-40B4-BE49-F238E27FC236}">
                <a16:creationId xmlns:a16="http://schemas.microsoft.com/office/drawing/2014/main" id="{311D2836-220C-4EEE-BE21-D06E64194D29}"/>
              </a:ext>
            </a:extLst>
          </p:cNvPr>
          <p:cNvSpPr/>
          <p:nvPr/>
        </p:nvSpPr>
        <p:spPr>
          <a:xfrm>
            <a:off x="1143495" y="5601699"/>
            <a:ext cx="6467733" cy="523220"/>
          </a:xfrm>
          <a:prstGeom prst="rect">
            <a:avLst/>
          </a:prstGeom>
        </p:spPr>
        <p:txBody>
          <a:bodyPr wrap="none">
            <a:spAutoFit/>
          </a:bodyPr>
          <a:lstStyle/>
          <a:p>
            <a:r>
              <a:rPr lang="en-US" sz="2800" b="1" dirty="0">
                <a:solidFill>
                  <a:srgbClr val="002060"/>
                </a:solidFill>
                <a:latin typeface="Times New Roman" panose="02020603050405020304" pitchFamily="18" charset="0"/>
                <a:cs typeface="Times New Roman" panose="02020603050405020304" pitchFamily="18" charset="0"/>
              </a:rPr>
              <a:t>PhD, </a:t>
            </a:r>
            <a:r>
              <a:rPr lang="uz-Cyrl-UZ" sz="2800" b="1" dirty="0">
                <a:solidFill>
                  <a:srgbClr val="002060"/>
                </a:solidFill>
                <a:latin typeface="Times New Roman" panose="02020603050405020304" pitchFamily="18" charset="0"/>
                <a:cs typeface="Times New Roman" panose="02020603050405020304" pitchFamily="18" charset="0"/>
              </a:rPr>
              <a:t>dosent Alimov Bakhodir Batirovich</a:t>
            </a:r>
            <a:endParaRPr lang="ru-RU" sz="2800" dirty="0"/>
          </a:p>
        </p:txBody>
      </p:sp>
    </p:spTree>
    <p:extLst>
      <p:ext uri="{BB962C8B-B14F-4D97-AF65-F5344CB8AC3E}">
        <p14:creationId xmlns:p14="http://schemas.microsoft.com/office/powerpoint/2010/main" val="944561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199184" y="224716"/>
            <a:ext cx="1793631" cy="646331"/>
          </a:xfrm>
          <a:prstGeom prst="rect">
            <a:avLst/>
          </a:prstGeom>
          <a:noFill/>
        </p:spPr>
        <p:txBody>
          <a:bodyPr wrap="square" rtlCol="0">
            <a:spAutoFit/>
          </a:bodyPr>
          <a:lstStyle/>
          <a:p>
            <a:pPr algn="ctr"/>
            <a:r>
              <a:rPr lang="uz-Cyrl-UZ" sz="3600" b="1" dirty="0">
                <a:latin typeface="Times New Roman" panose="02020603050405020304" pitchFamily="18" charset="0"/>
                <a:cs typeface="Times New Roman" panose="02020603050405020304" pitchFamily="18" charset="0"/>
              </a:rPr>
              <a:t>РЕЖА</a:t>
            </a:r>
            <a:endParaRPr lang="en-US" sz="36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99BA05F-B03F-FA07-C613-F22C8EACB193}"/>
              </a:ext>
            </a:extLst>
          </p:cNvPr>
          <p:cNvSpPr txBox="1"/>
          <p:nvPr/>
        </p:nvSpPr>
        <p:spPr>
          <a:xfrm>
            <a:off x="592015" y="1638272"/>
            <a:ext cx="11007970" cy="3539430"/>
          </a:xfrm>
          <a:prstGeom prst="rect">
            <a:avLst/>
          </a:prstGeom>
          <a:noFill/>
        </p:spPr>
        <p:txBody>
          <a:bodyPr wrap="square">
            <a:spAutoFit/>
          </a:bodyPr>
          <a:lstStyle/>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Хавфнинг таркибий қисмлари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хавфи нима? </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рискларини бошқариш нима?</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Рискларни бошқариш жараёнлари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Хавфни аниқлаш усуллари </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Рискларни сифатли таҳлил қилиш</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Миқдорий хавф таҳлили</a:t>
            </a:r>
          </a:p>
          <a:p>
            <a:pPr marL="342900" indent="-342900" algn="just">
              <a:buFont typeface="+mj-lt"/>
              <a:buAutoNum type="arabicPeriod"/>
            </a:pPr>
            <a:r>
              <a:rPr lang="uz-Cyrl-UZ" sz="2800" dirty="0">
                <a:latin typeface="Times New Roman" panose="02020603050405020304" pitchFamily="18" charset="0"/>
                <a:cs typeface="Times New Roman" panose="02020603050405020304" pitchFamily="18" charset="0"/>
              </a:rPr>
              <a:t>Лойиҳа рискларини бошқариш учун олти қадам</a:t>
            </a:r>
          </a:p>
        </p:txBody>
      </p:sp>
    </p:spTree>
    <p:extLst>
      <p:ext uri="{BB962C8B-B14F-4D97-AF65-F5344CB8AC3E}">
        <p14:creationId xmlns:p14="http://schemas.microsoft.com/office/powerpoint/2010/main" val="2882128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18F157-0D9D-4762-2970-21CAEECEAFF4}"/>
              </a:ext>
            </a:extLst>
          </p:cNvPr>
          <p:cNvSpPr txBox="1"/>
          <p:nvPr/>
        </p:nvSpPr>
        <p:spPr>
          <a:xfrm>
            <a:off x="576549" y="2401799"/>
            <a:ext cx="11038901"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Маҳсулотларни ишлаб чиқариш ёки янги мижозларни жалб қилиш орқали бизнесингизни ривожлантириш қизиқарли бўлиши мумкин, аммо бу ҳам хавфли бўлиши мумкин. Ўсиш юқори иш юкларини кенгайтиришни ўз ичига олади ва кўпинча янги ҳудудларга қадам қўйишни талаб қилади.</a:t>
            </a:r>
          </a:p>
        </p:txBody>
      </p:sp>
    </p:spTree>
    <p:extLst>
      <p:ext uri="{BB962C8B-B14F-4D97-AF65-F5344CB8AC3E}">
        <p14:creationId xmlns:p14="http://schemas.microsoft.com/office/powerpoint/2010/main" val="16177030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2BCEFF4-7329-A23B-079B-B6FAD5ED7E51}"/>
              </a:ext>
            </a:extLst>
          </p:cNvPr>
          <p:cNvSpPr/>
          <p:nvPr/>
        </p:nvSpPr>
        <p:spPr>
          <a:xfrm>
            <a:off x="4939117" y="2835679"/>
            <a:ext cx="2743200" cy="9144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3200" b="1" dirty="0">
                <a:latin typeface="Times New Roman" panose="02020603050405020304" pitchFamily="18" charset="0"/>
                <a:cs typeface="Times New Roman" panose="02020603050405020304" pitchFamily="18" charset="0"/>
              </a:rPr>
              <a:t>РИСКЛАР</a:t>
            </a:r>
            <a:endParaRPr lang="ru-RU" sz="32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EF8DA94-E802-FB7D-EFAE-8DB1956B3849}"/>
              </a:ext>
            </a:extLst>
          </p:cNvPr>
          <p:cNvSpPr/>
          <p:nvPr/>
        </p:nvSpPr>
        <p:spPr>
          <a:xfrm>
            <a:off x="4799727" y="346091"/>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СТРАТЕГИЯ</a:t>
            </a:r>
            <a:endParaRPr lang="ru-RU" b="1" dirty="0">
              <a:latin typeface="Times New Roman" panose="02020603050405020304" pitchFamily="18" charset="0"/>
              <a:cs typeface="Times New Roman" panose="02020603050405020304" pitchFamily="18" charset="0"/>
            </a:endParaRPr>
          </a:p>
        </p:txBody>
      </p:sp>
      <p:cxnSp>
        <p:nvCxnSpPr>
          <p:cNvPr id="6" name="Прямая со стрелкой 5">
            <a:extLst>
              <a:ext uri="{FF2B5EF4-FFF2-40B4-BE49-F238E27FC236}">
                <a16:creationId xmlns:a16="http://schemas.microsoft.com/office/drawing/2014/main" id="{91C1FFCB-AB8F-2C6D-7403-7A853DEA833F}"/>
              </a:ext>
            </a:extLst>
          </p:cNvPr>
          <p:cNvCxnSpPr>
            <a:stCxn id="4" idx="0"/>
          </p:cNvCxnSpPr>
          <p:nvPr/>
        </p:nvCxnSpPr>
        <p:spPr>
          <a:xfrm flipH="1" flipV="1">
            <a:off x="5834589" y="990526"/>
            <a:ext cx="476128" cy="18451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Прямоугольник 6">
            <a:extLst>
              <a:ext uri="{FF2B5EF4-FFF2-40B4-BE49-F238E27FC236}">
                <a16:creationId xmlns:a16="http://schemas.microsoft.com/office/drawing/2014/main" id="{E048D42A-4BB1-3756-1A17-BDFDD8981C2F}"/>
              </a:ext>
            </a:extLst>
          </p:cNvPr>
          <p:cNvSpPr/>
          <p:nvPr/>
        </p:nvSpPr>
        <p:spPr>
          <a:xfrm rot="19246566">
            <a:off x="7682317" y="669476"/>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РЕЖА</a:t>
            </a:r>
            <a:endParaRPr lang="ru-RU" b="1" dirty="0">
              <a:latin typeface="Times New Roman" panose="02020603050405020304" pitchFamily="18" charset="0"/>
              <a:cs typeface="Times New Roman" panose="02020603050405020304" pitchFamily="18" charset="0"/>
            </a:endParaRPr>
          </a:p>
        </p:txBody>
      </p:sp>
      <p:cxnSp>
        <p:nvCxnSpPr>
          <p:cNvPr id="8" name="Прямая со стрелкой 7">
            <a:extLst>
              <a:ext uri="{FF2B5EF4-FFF2-40B4-BE49-F238E27FC236}">
                <a16:creationId xmlns:a16="http://schemas.microsoft.com/office/drawing/2014/main" id="{94BA77F6-26DC-3A1E-1BC6-D09EB6CC78AA}"/>
              </a:ext>
            </a:extLst>
          </p:cNvPr>
          <p:cNvCxnSpPr>
            <a:stCxn id="4" idx="0"/>
            <a:endCxn id="7" idx="1"/>
          </p:cNvCxnSpPr>
          <p:nvPr/>
        </p:nvCxnSpPr>
        <p:spPr>
          <a:xfrm flipV="1">
            <a:off x="6310717" y="1623972"/>
            <a:ext cx="1596477" cy="12117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Прямоугольник 8">
            <a:extLst>
              <a:ext uri="{FF2B5EF4-FFF2-40B4-BE49-F238E27FC236}">
                <a16:creationId xmlns:a16="http://schemas.microsoft.com/office/drawing/2014/main" id="{E724FDBB-374A-8853-0BCB-C7999417CD6C}"/>
              </a:ext>
            </a:extLst>
          </p:cNvPr>
          <p:cNvSpPr/>
          <p:nvPr/>
        </p:nvSpPr>
        <p:spPr>
          <a:xfrm>
            <a:off x="9658004" y="2863405"/>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ЖАРАЁН</a:t>
            </a:r>
            <a:endParaRPr lang="ru-RU" b="1" dirty="0">
              <a:latin typeface="Times New Roman" panose="02020603050405020304" pitchFamily="18" charset="0"/>
              <a:cs typeface="Times New Roman" panose="02020603050405020304" pitchFamily="18" charset="0"/>
            </a:endParaRPr>
          </a:p>
        </p:txBody>
      </p:sp>
      <p:cxnSp>
        <p:nvCxnSpPr>
          <p:cNvPr id="10" name="Прямая со стрелкой 9">
            <a:extLst>
              <a:ext uri="{FF2B5EF4-FFF2-40B4-BE49-F238E27FC236}">
                <a16:creationId xmlns:a16="http://schemas.microsoft.com/office/drawing/2014/main" id="{6D294AFC-BCEB-D5E7-3ED5-8F5C0B92FA44}"/>
              </a:ext>
            </a:extLst>
          </p:cNvPr>
          <p:cNvCxnSpPr>
            <a:stCxn id="4" idx="3"/>
            <a:endCxn id="9" idx="1"/>
          </p:cNvCxnSpPr>
          <p:nvPr/>
        </p:nvCxnSpPr>
        <p:spPr>
          <a:xfrm flipV="1">
            <a:off x="7682317" y="3186791"/>
            <a:ext cx="1975687" cy="1060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Прямоугольник 10">
            <a:extLst>
              <a:ext uri="{FF2B5EF4-FFF2-40B4-BE49-F238E27FC236}">
                <a16:creationId xmlns:a16="http://schemas.microsoft.com/office/drawing/2014/main" id="{1756E005-A7C1-241E-A370-0AFA6ED24615}"/>
              </a:ext>
            </a:extLst>
          </p:cNvPr>
          <p:cNvSpPr/>
          <p:nvPr/>
        </p:nvSpPr>
        <p:spPr>
          <a:xfrm rot="19966740">
            <a:off x="7033907" y="4358911"/>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ТЕКШИРУВ</a:t>
            </a:r>
            <a:endParaRPr lang="ru-RU" b="1" dirty="0">
              <a:latin typeface="Times New Roman" panose="02020603050405020304" pitchFamily="18" charset="0"/>
              <a:cs typeface="Times New Roman" panose="02020603050405020304" pitchFamily="18" charset="0"/>
            </a:endParaRPr>
          </a:p>
        </p:txBody>
      </p:sp>
      <p:cxnSp>
        <p:nvCxnSpPr>
          <p:cNvPr id="12" name="Прямая со стрелкой 11">
            <a:extLst>
              <a:ext uri="{FF2B5EF4-FFF2-40B4-BE49-F238E27FC236}">
                <a16:creationId xmlns:a16="http://schemas.microsoft.com/office/drawing/2014/main" id="{1AE3237E-ECC9-4F98-BAC9-D2BFED6B8EF5}"/>
              </a:ext>
            </a:extLst>
          </p:cNvPr>
          <p:cNvCxnSpPr>
            <a:cxnSpLocks/>
            <a:stCxn id="4" idx="2"/>
          </p:cNvCxnSpPr>
          <p:nvPr/>
        </p:nvCxnSpPr>
        <p:spPr>
          <a:xfrm>
            <a:off x="6310717" y="3750079"/>
            <a:ext cx="1371600" cy="6766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Прямоугольник 12">
            <a:extLst>
              <a:ext uri="{FF2B5EF4-FFF2-40B4-BE49-F238E27FC236}">
                <a16:creationId xmlns:a16="http://schemas.microsoft.com/office/drawing/2014/main" id="{0B4C75C9-C5ED-8CDC-1D5D-06F77537CC1C}"/>
              </a:ext>
            </a:extLst>
          </p:cNvPr>
          <p:cNvSpPr/>
          <p:nvPr/>
        </p:nvSpPr>
        <p:spPr>
          <a:xfrm>
            <a:off x="4362954" y="5763878"/>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НАЗОРАТ</a:t>
            </a:r>
            <a:endParaRPr lang="ru-RU" b="1" dirty="0">
              <a:latin typeface="Times New Roman" panose="02020603050405020304" pitchFamily="18" charset="0"/>
              <a:cs typeface="Times New Roman" panose="02020603050405020304" pitchFamily="18" charset="0"/>
            </a:endParaRPr>
          </a:p>
        </p:txBody>
      </p:sp>
      <p:cxnSp>
        <p:nvCxnSpPr>
          <p:cNvPr id="14" name="Прямая со стрелкой 13">
            <a:extLst>
              <a:ext uri="{FF2B5EF4-FFF2-40B4-BE49-F238E27FC236}">
                <a16:creationId xmlns:a16="http://schemas.microsoft.com/office/drawing/2014/main" id="{44FA43D7-B077-28C0-A44C-FAE109114931}"/>
              </a:ext>
            </a:extLst>
          </p:cNvPr>
          <p:cNvCxnSpPr>
            <a:stCxn id="4" idx="2"/>
            <a:endCxn id="13" idx="0"/>
          </p:cNvCxnSpPr>
          <p:nvPr/>
        </p:nvCxnSpPr>
        <p:spPr>
          <a:xfrm flipH="1">
            <a:off x="5360989" y="3750079"/>
            <a:ext cx="949728" cy="20137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Прямоугольник 14">
            <a:extLst>
              <a:ext uri="{FF2B5EF4-FFF2-40B4-BE49-F238E27FC236}">
                <a16:creationId xmlns:a16="http://schemas.microsoft.com/office/drawing/2014/main" id="{66661C55-6071-94CF-72B9-E7F147136703}"/>
              </a:ext>
            </a:extLst>
          </p:cNvPr>
          <p:cNvSpPr/>
          <p:nvPr/>
        </p:nvSpPr>
        <p:spPr>
          <a:xfrm rot="19749302">
            <a:off x="1028207" y="761753"/>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ТАҲЛИЛ</a:t>
            </a:r>
            <a:endParaRPr lang="ru-RU" b="1" dirty="0">
              <a:latin typeface="Times New Roman" panose="02020603050405020304" pitchFamily="18" charset="0"/>
              <a:cs typeface="Times New Roman" panose="02020603050405020304" pitchFamily="18" charset="0"/>
            </a:endParaRPr>
          </a:p>
        </p:txBody>
      </p:sp>
      <p:cxnSp>
        <p:nvCxnSpPr>
          <p:cNvPr id="16" name="Прямая со стрелкой 15">
            <a:extLst>
              <a:ext uri="{FF2B5EF4-FFF2-40B4-BE49-F238E27FC236}">
                <a16:creationId xmlns:a16="http://schemas.microsoft.com/office/drawing/2014/main" id="{7AD2AF3E-9EF0-2D3E-D93E-40C10CB9CB45}"/>
              </a:ext>
            </a:extLst>
          </p:cNvPr>
          <p:cNvCxnSpPr>
            <a:stCxn id="4" idx="0"/>
            <a:endCxn id="15" idx="2"/>
          </p:cNvCxnSpPr>
          <p:nvPr/>
        </p:nvCxnSpPr>
        <p:spPr>
          <a:xfrm flipH="1" flipV="1">
            <a:off x="2192047" y="1362783"/>
            <a:ext cx="4118670" cy="14728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Прямоугольник 16">
            <a:extLst>
              <a:ext uri="{FF2B5EF4-FFF2-40B4-BE49-F238E27FC236}">
                <a16:creationId xmlns:a16="http://schemas.microsoft.com/office/drawing/2014/main" id="{7F9BB967-7E15-959D-E0F5-882A405BA723}"/>
              </a:ext>
            </a:extLst>
          </p:cNvPr>
          <p:cNvSpPr/>
          <p:nvPr/>
        </p:nvSpPr>
        <p:spPr>
          <a:xfrm rot="2013107">
            <a:off x="298540" y="5486129"/>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БАҲОЛАШ</a:t>
            </a:r>
            <a:endParaRPr lang="ru-RU" b="1" dirty="0">
              <a:latin typeface="Times New Roman" panose="02020603050405020304" pitchFamily="18" charset="0"/>
              <a:cs typeface="Times New Roman" panose="02020603050405020304" pitchFamily="18" charset="0"/>
            </a:endParaRPr>
          </a:p>
        </p:txBody>
      </p:sp>
      <p:sp>
        <p:nvSpPr>
          <p:cNvPr id="18" name="Прямоугольник 17">
            <a:extLst>
              <a:ext uri="{FF2B5EF4-FFF2-40B4-BE49-F238E27FC236}">
                <a16:creationId xmlns:a16="http://schemas.microsoft.com/office/drawing/2014/main" id="{44616307-C4C3-7D88-CDBA-F9617A350B96}"/>
              </a:ext>
            </a:extLst>
          </p:cNvPr>
          <p:cNvSpPr/>
          <p:nvPr/>
        </p:nvSpPr>
        <p:spPr>
          <a:xfrm>
            <a:off x="298540" y="2673835"/>
            <a:ext cx="1996069" cy="64677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latin typeface="Times New Roman" panose="02020603050405020304" pitchFamily="18" charset="0"/>
                <a:cs typeface="Times New Roman" panose="02020603050405020304" pitchFamily="18" charset="0"/>
              </a:rPr>
              <a:t>КЎРИБ ЧИҚИШ</a:t>
            </a:r>
            <a:endParaRPr lang="ru-RU" b="1" dirty="0">
              <a:latin typeface="Times New Roman" panose="02020603050405020304" pitchFamily="18" charset="0"/>
              <a:cs typeface="Times New Roman" panose="02020603050405020304" pitchFamily="18" charset="0"/>
            </a:endParaRPr>
          </a:p>
        </p:txBody>
      </p:sp>
      <p:cxnSp>
        <p:nvCxnSpPr>
          <p:cNvPr id="19" name="Прямая со стрелкой 18">
            <a:extLst>
              <a:ext uri="{FF2B5EF4-FFF2-40B4-BE49-F238E27FC236}">
                <a16:creationId xmlns:a16="http://schemas.microsoft.com/office/drawing/2014/main" id="{4AA3565C-1C13-A45A-A958-1339C3166162}"/>
              </a:ext>
            </a:extLst>
          </p:cNvPr>
          <p:cNvCxnSpPr>
            <a:stCxn id="4" idx="2"/>
          </p:cNvCxnSpPr>
          <p:nvPr/>
        </p:nvCxnSpPr>
        <p:spPr>
          <a:xfrm flipH="1">
            <a:off x="1377248" y="3750079"/>
            <a:ext cx="4933469" cy="16677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a:extLst>
              <a:ext uri="{FF2B5EF4-FFF2-40B4-BE49-F238E27FC236}">
                <a16:creationId xmlns:a16="http://schemas.microsoft.com/office/drawing/2014/main" id="{6D3B9131-C7AA-B7A2-30A2-6192210F080C}"/>
              </a:ext>
            </a:extLst>
          </p:cNvPr>
          <p:cNvCxnSpPr>
            <a:stCxn id="4" idx="1"/>
            <a:endCxn id="18" idx="3"/>
          </p:cNvCxnSpPr>
          <p:nvPr/>
        </p:nvCxnSpPr>
        <p:spPr>
          <a:xfrm flipH="1" flipV="1">
            <a:off x="2294609" y="2997221"/>
            <a:ext cx="2644508" cy="2956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0307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559584" y="418641"/>
            <a:ext cx="7072829" cy="77118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ХАВФНИНГ ТАРКИБИЙ ҚИСМЛАРИ</a:t>
            </a:r>
            <a:endParaRPr lang="ru-RU" sz="2400" b="1" dirty="0"/>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813412" y="1418022"/>
            <a:ext cx="10565175" cy="77118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Ҳодиса</a:t>
            </a:r>
            <a:r>
              <a:rPr lang="uz-Cyrl-UZ" sz="2400" dirty="0">
                <a:latin typeface="Times New Roman" panose="02020603050405020304" pitchFamily="18" charset="0"/>
                <a:cs typeface="Times New Roman" panose="02020603050405020304" pitchFamily="18" charset="0"/>
              </a:rPr>
              <a:t> - нима бўлиши мумкин, хавфдан ҳақиқий воқеага ўтиш</a:t>
            </a:r>
          </a:p>
        </p:txBody>
      </p:sp>
      <p:sp>
        <p:nvSpPr>
          <p:cNvPr id="5" name="Прямоугольник: скругленные углы 4">
            <a:extLst>
              <a:ext uri="{FF2B5EF4-FFF2-40B4-BE49-F238E27FC236}">
                <a16:creationId xmlns:a16="http://schemas.microsoft.com/office/drawing/2014/main" id="{7D7F765F-0D8D-8090-C5C7-42C8DE74C11B}"/>
              </a:ext>
            </a:extLst>
          </p:cNvPr>
          <p:cNvSpPr/>
          <p:nvPr/>
        </p:nvSpPr>
        <p:spPr>
          <a:xfrm>
            <a:off x="813410" y="2417403"/>
            <a:ext cx="10565175" cy="77118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Эҳтимоллик</a:t>
            </a:r>
            <a:r>
              <a:rPr lang="uz-Cyrl-UZ" sz="2400" dirty="0">
                <a:latin typeface="Times New Roman" panose="02020603050405020304" pitchFamily="18" charset="0"/>
                <a:cs typeface="Times New Roman" panose="02020603050405020304" pitchFamily="18" charset="0"/>
              </a:rPr>
              <a:t> - бу ҳодисанинг юзага келиши эҳтимоли қанчалик таъсир қилиш</a:t>
            </a:r>
          </a:p>
        </p:txBody>
      </p:sp>
      <p:sp>
        <p:nvSpPr>
          <p:cNvPr id="6" name="Прямоугольник: скругленные углы 5">
            <a:extLst>
              <a:ext uri="{FF2B5EF4-FFF2-40B4-BE49-F238E27FC236}">
                <a16:creationId xmlns:a16="http://schemas.microsoft.com/office/drawing/2014/main" id="{AF79ED6A-0855-4CAB-D0AA-DDABE8F6D0F3}"/>
              </a:ext>
            </a:extLst>
          </p:cNvPr>
          <p:cNvSpPr/>
          <p:nvPr/>
        </p:nvSpPr>
        <p:spPr>
          <a:xfrm>
            <a:off x="813410" y="3416784"/>
            <a:ext cx="10565175" cy="91284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Таъсир</a:t>
            </a:r>
            <a:r>
              <a:rPr lang="uz-Cyrl-UZ" sz="2400" dirty="0">
                <a:latin typeface="Times New Roman" panose="02020603050405020304" pitchFamily="18" charset="0"/>
                <a:cs typeface="Times New Roman" panose="02020603050405020304" pitchFamily="18" charset="0"/>
              </a:rPr>
              <a:t> - ҳодиса лойиҳанинг нархига, жадвалига ёки сифатига таъсир қилиши мумкин бўлган даража. </a:t>
            </a:r>
          </a:p>
        </p:txBody>
      </p:sp>
    </p:spTree>
    <p:extLst>
      <p:ext uri="{BB962C8B-B14F-4D97-AF65-F5344CB8AC3E}">
        <p14:creationId xmlns:p14="http://schemas.microsoft.com/office/powerpoint/2010/main" val="2265596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45AAE08F-5917-9598-634E-B730F4C4592B}"/>
              </a:ext>
            </a:extLst>
          </p:cNvPr>
          <p:cNvSpPr/>
          <p:nvPr/>
        </p:nvSpPr>
        <p:spPr>
          <a:xfrm>
            <a:off x="813412" y="616947"/>
            <a:ext cx="10565175" cy="82259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Лойиҳанинг барча хавфларини олдиндан кўра олмайсиз. Бу вақтни беҳуда сарфлашдир.</a:t>
            </a:r>
          </a:p>
        </p:txBody>
      </p:sp>
      <p:sp>
        <p:nvSpPr>
          <p:cNvPr id="7" name="Прямоугольник: скругленные углы 6">
            <a:extLst>
              <a:ext uri="{FF2B5EF4-FFF2-40B4-BE49-F238E27FC236}">
                <a16:creationId xmlns:a16="http://schemas.microsoft.com/office/drawing/2014/main" id="{773B8B3A-AA15-834A-325B-80753BCF2B6F}"/>
              </a:ext>
            </a:extLst>
          </p:cNvPr>
          <p:cNvSpPr/>
          <p:nvPr/>
        </p:nvSpPr>
        <p:spPr>
          <a:xfrm>
            <a:off x="813410" y="1667736"/>
            <a:ext cx="10565175" cy="128035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Ёнғинни ўчириш учқунлардан кўра яхшироқдир. Ким олов билан курашса, савоб олади. Учқунни ўчирган киши, энг яхши ҳолатда, хўжайиндан маъқулловчи бош илғаб олади.</a:t>
            </a:r>
          </a:p>
        </p:txBody>
      </p:sp>
      <p:sp>
        <p:nvSpPr>
          <p:cNvPr id="8" name="Прямоугольник: скругленные углы 7">
            <a:extLst>
              <a:ext uri="{FF2B5EF4-FFF2-40B4-BE49-F238E27FC236}">
                <a16:creationId xmlns:a16="http://schemas.microsoft.com/office/drawing/2014/main" id="{96EF8023-F63F-B312-0D10-0A322552A2B4}"/>
              </a:ext>
            </a:extLst>
          </p:cNvPr>
          <p:cNvSpPr/>
          <p:nvPr/>
        </p:nvSpPr>
        <p:spPr>
          <a:xfrm>
            <a:off x="813410" y="3176291"/>
            <a:ext cx="10565175" cy="912845"/>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Ёмон фикрлар ёмон воқеаларни ўзига тортади. Ёмон ҳақида ўйламаслик яхшироқдир.</a:t>
            </a:r>
          </a:p>
        </p:txBody>
      </p:sp>
      <p:sp>
        <p:nvSpPr>
          <p:cNvPr id="9" name="Прямоугольник: скругленные углы 8">
            <a:extLst>
              <a:ext uri="{FF2B5EF4-FFF2-40B4-BE49-F238E27FC236}">
                <a16:creationId xmlns:a16="http://schemas.microsoft.com/office/drawing/2014/main" id="{F2E9F0B1-AD7B-56F7-BA0E-D448516D4430}"/>
              </a:ext>
            </a:extLst>
          </p:cNvPr>
          <p:cNvSpPr/>
          <p:nvPr/>
        </p:nvSpPr>
        <p:spPr>
          <a:xfrm>
            <a:off x="813410" y="4317336"/>
            <a:ext cx="8066185" cy="129025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Агар сиз хавф-хатарларни қидирсангиз, унда сиз улардан жуда кўпини кўришингиз мумкинки, сиз лойиҳа қилишни хоҳламайсиз.</a:t>
            </a:r>
          </a:p>
        </p:txBody>
      </p:sp>
    </p:spTree>
    <p:extLst>
      <p:ext uri="{BB962C8B-B14F-4D97-AF65-F5344CB8AC3E}">
        <p14:creationId xmlns:p14="http://schemas.microsoft.com/office/powerpoint/2010/main" val="457585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983036" y="275423"/>
            <a:ext cx="8317735" cy="914400"/>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 ФАОЛИЯТИ ОПЕРАЦИОН ФАОЛИЯТДАН СЕЗИЛАРЛИ ДАРАЖАДА ФАРҚ ҚИЛАДИ:</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813412" y="1418023"/>
            <a:ext cx="10565175" cy="565014"/>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лойиҳанинг муддати чекланган;</a:t>
            </a:r>
          </a:p>
        </p:txBody>
      </p:sp>
      <p:sp>
        <p:nvSpPr>
          <p:cNvPr id="5" name="Прямоугольник: скругленные углы 4">
            <a:extLst>
              <a:ext uri="{FF2B5EF4-FFF2-40B4-BE49-F238E27FC236}">
                <a16:creationId xmlns:a16="http://schemas.microsoft.com/office/drawing/2014/main" id="{7D7F765F-0D8D-8090-C5C7-42C8DE74C11B}"/>
              </a:ext>
            </a:extLst>
          </p:cNvPr>
          <p:cNvSpPr/>
          <p:nvPr/>
        </p:nvSpPr>
        <p:spPr>
          <a:xfrm>
            <a:off x="813412" y="2211236"/>
            <a:ext cx="10565175" cy="771181"/>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битта лойиҳа учун лойиҳа жамоаси тузилади ва у тугагандан сўнг тарқатиб юборилади;</a:t>
            </a:r>
          </a:p>
        </p:txBody>
      </p:sp>
      <p:sp>
        <p:nvSpPr>
          <p:cNvPr id="6" name="Прямоугольник: скругленные углы 5">
            <a:extLst>
              <a:ext uri="{FF2B5EF4-FFF2-40B4-BE49-F238E27FC236}">
                <a16:creationId xmlns:a16="http://schemas.microsoft.com/office/drawing/2014/main" id="{AF79ED6A-0855-4CAB-D0AA-DDABE8F6D0F3}"/>
              </a:ext>
            </a:extLst>
          </p:cNvPr>
          <p:cNvSpPr/>
          <p:nvPr/>
        </p:nvSpPr>
        <p:spPr>
          <a:xfrm>
            <a:off x="813412" y="3210616"/>
            <a:ext cx="10565175" cy="115521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ноёб маҳсулот (хизмат, натижа) олиш кўплаб лойиҳа параметрларининг ноаниқлиги билан боғлиқ ва кўп сонли хавфларга (шу жумладан танқидий) олиб келади;</a:t>
            </a:r>
          </a:p>
        </p:txBody>
      </p:sp>
      <p:sp>
        <p:nvSpPr>
          <p:cNvPr id="3" name="Прямоугольник: скругленные углы 2">
            <a:extLst>
              <a:ext uri="{FF2B5EF4-FFF2-40B4-BE49-F238E27FC236}">
                <a16:creationId xmlns:a16="http://schemas.microsoft.com/office/drawing/2014/main" id="{D68463DB-4917-0C49-8902-79649274844B}"/>
              </a:ext>
            </a:extLst>
          </p:cNvPr>
          <p:cNvSpPr/>
          <p:nvPr/>
        </p:nvSpPr>
        <p:spPr>
          <a:xfrm>
            <a:off x="813412" y="4594032"/>
            <a:ext cx="7967032" cy="84594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ноаниқлик ва муҳим рисклар лойиҳага жиддий ўзгартиришлар киритиш зарурлигига олиб келади.</a:t>
            </a:r>
          </a:p>
        </p:txBody>
      </p:sp>
    </p:spTree>
    <p:extLst>
      <p:ext uri="{BB962C8B-B14F-4D97-AF65-F5344CB8AC3E}">
        <p14:creationId xmlns:p14="http://schemas.microsoft.com/office/powerpoint/2010/main" val="2927240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25F6EA8-2A21-D881-1A03-A32B7A533512}"/>
              </a:ext>
            </a:extLst>
          </p:cNvPr>
          <p:cNvSpPr txBox="1"/>
          <p:nvPr/>
        </p:nvSpPr>
        <p:spPr>
          <a:xfrm>
            <a:off x="474505" y="520961"/>
            <a:ext cx="5155114" cy="526297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Учинчи ва тўртинчи нуқталарни таҳлил қилсак, шафқатсиз доирага эришилганлигини кўриш осон: қанчалик кўп ўзгаришлар бўлса, хавфлар ва хавфлар қанчалик кўп бўлса, шунча кўп ўзгаришлар. Шунинг учун хавфларни бошқариш керак. Хатарлар лойиҳанинг асосий чекловларига таъсир қилади (“учлик чеклов”, “темир учбурчак”).</a:t>
            </a:r>
          </a:p>
        </p:txBody>
      </p:sp>
      <p:sp>
        <p:nvSpPr>
          <p:cNvPr id="6" name="Овал 5">
            <a:extLst>
              <a:ext uri="{FF2B5EF4-FFF2-40B4-BE49-F238E27FC236}">
                <a16:creationId xmlns:a16="http://schemas.microsoft.com/office/drawing/2014/main" id="{61C6F333-E822-AFCE-7326-D640D34C191A}"/>
              </a:ext>
            </a:extLst>
          </p:cNvPr>
          <p:cNvSpPr/>
          <p:nvPr/>
        </p:nvSpPr>
        <p:spPr>
          <a:xfrm>
            <a:off x="6235548" y="242372"/>
            <a:ext cx="4594033" cy="4296578"/>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a:p>
        </p:txBody>
      </p:sp>
      <p:sp>
        <p:nvSpPr>
          <p:cNvPr id="7" name="Равнобедренный треугольник 6">
            <a:extLst>
              <a:ext uri="{FF2B5EF4-FFF2-40B4-BE49-F238E27FC236}">
                <a16:creationId xmlns:a16="http://schemas.microsoft.com/office/drawing/2014/main" id="{6DE1D06A-0AC2-F7FB-553B-B1B60197A4A0}"/>
              </a:ext>
            </a:extLst>
          </p:cNvPr>
          <p:cNvSpPr/>
          <p:nvPr/>
        </p:nvSpPr>
        <p:spPr>
          <a:xfrm>
            <a:off x="6720290" y="242371"/>
            <a:ext cx="3689732" cy="3381947"/>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a:extLst>
              <a:ext uri="{FF2B5EF4-FFF2-40B4-BE49-F238E27FC236}">
                <a16:creationId xmlns:a16="http://schemas.microsoft.com/office/drawing/2014/main" id="{F44BAB77-98F9-1513-D766-C223993DA538}"/>
              </a:ext>
            </a:extLst>
          </p:cNvPr>
          <p:cNvSpPr txBox="1"/>
          <p:nvPr/>
        </p:nvSpPr>
        <p:spPr>
          <a:xfrm rot="3625282">
            <a:off x="8627562" y="1685326"/>
            <a:ext cx="2633031" cy="461665"/>
          </a:xfrm>
          <a:prstGeom prst="rect">
            <a:avLst/>
          </a:prstGeom>
          <a:noFill/>
        </p:spPr>
        <p:txBody>
          <a:bodyPr wrap="square" rtlCol="0">
            <a:spAutoFit/>
          </a:bodyPr>
          <a:lstStyle/>
          <a:p>
            <a:r>
              <a:rPr lang="uz-Cyrl-UZ" sz="2400" dirty="0">
                <a:latin typeface="Times New Roman" panose="02020603050405020304" pitchFamily="18" charset="0"/>
                <a:cs typeface="Times New Roman" panose="02020603050405020304" pitchFamily="18" charset="0"/>
              </a:rPr>
              <a:t>Лойиҳа муддати</a:t>
            </a:r>
            <a:endParaRPr lang="ru-RU"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EEE286C-422E-8F36-189C-86AFEA716FF6}"/>
              </a:ext>
            </a:extLst>
          </p:cNvPr>
          <p:cNvSpPr txBox="1"/>
          <p:nvPr/>
        </p:nvSpPr>
        <p:spPr>
          <a:xfrm rot="17981140">
            <a:off x="5995399" y="1504110"/>
            <a:ext cx="2633031" cy="461665"/>
          </a:xfrm>
          <a:prstGeom prst="rect">
            <a:avLst/>
          </a:prstGeom>
          <a:noFill/>
        </p:spPr>
        <p:txBody>
          <a:bodyPr wrap="square" rtlCol="0">
            <a:spAutoFit/>
          </a:bodyPr>
          <a:lstStyle/>
          <a:p>
            <a:r>
              <a:rPr lang="uz-Cyrl-UZ" sz="2400" dirty="0">
                <a:latin typeface="Times New Roman" panose="02020603050405020304" pitchFamily="18" charset="0"/>
                <a:cs typeface="Times New Roman" panose="02020603050405020304" pitchFamily="18" charset="0"/>
              </a:rPr>
              <a:t>Лойиҳа мазмуни</a:t>
            </a:r>
            <a:endParaRPr lang="ru-RU" sz="24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D065AE-7B81-E4B4-870F-D2B9A0534E4A}"/>
              </a:ext>
            </a:extLst>
          </p:cNvPr>
          <p:cNvSpPr txBox="1"/>
          <p:nvPr/>
        </p:nvSpPr>
        <p:spPr>
          <a:xfrm>
            <a:off x="7459774" y="3704800"/>
            <a:ext cx="2633031" cy="461665"/>
          </a:xfrm>
          <a:prstGeom prst="rect">
            <a:avLst/>
          </a:prstGeom>
          <a:noFill/>
        </p:spPr>
        <p:txBody>
          <a:bodyPr wrap="square" rtlCol="0">
            <a:spAutoFit/>
          </a:bodyPr>
          <a:lstStyle/>
          <a:p>
            <a:r>
              <a:rPr lang="uz-Cyrl-UZ" sz="2400" dirty="0">
                <a:latin typeface="Times New Roman" panose="02020603050405020304" pitchFamily="18" charset="0"/>
                <a:cs typeface="Times New Roman" panose="02020603050405020304" pitchFamily="18" charset="0"/>
              </a:rPr>
              <a:t>Лойиҳа қиймати</a:t>
            </a:r>
            <a:endParaRPr lang="ru-RU" sz="24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BF6C645-0E41-A873-8225-EC0705639371}"/>
              </a:ext>
            </a:extLst>
          </p:cNvPr>
          <p:cNvSpPr txBox="1"/>
          <p:nvPr/>
        </p:nvSpPr>
        <p:spPr>
          <a:xfrm>
            <a:off x="10555498" y="598442"/>
            <a:ext cx="1396871" cy="461665"/>
          </a:xfrm>
          <a:prstGeom prst="rect">
            <a:avLst/>
          </a:prstGeom>
          <a:noFill/>
        </p:spPr>
        <p:txBody>
          <a:bodyPr wrap="square" rtlCol="0">
            <a:spAutoFit/>
          </a:bodyPr>
          <a:lstStyle/>
          <a:p>
            <a:r>
              <a:rPr lang="uz-Cyrl-UZ" sz="2400" b="1" dirty="0">
                <a:latin typeface="Times New Roman" panose="02020603050405020304" pitchFamily="18" charset="0"/>
                <a:cs typeface="Times New Roman" panose="02020603050405020304" pitchFamily="18" charset="0"/>
              </a:rPr>
              <a:t>Рисклар</a:t>
            </a:r>
            <a:endParaRPr lang="ru-RU" sz="24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ABE3F7B-A66C-4F7E-3191-08C780B28464}"/>
              </a:ext>
            </a:extLst>
          </p:cNvPr>
          <p:cNvSpPr txBox="1"/>
          <p:nvPr/>
        </p:nvSpPr>
        <p:spPr>
          <a:xfrm>
            <a:off x="7704417" y="2156070"/>
            <a:ext cx="1721477" cy="584775"/>
          </a:xfrm>
          <a:prstGeom prst="rect">
            <a:avLst/>
          </a:prstGeom>
          <a:noFill/>
        </p:spPr>
        <p:txBody>
          <a:bodyPr wrap="square" rtlCol="0">
            <a:spAutoFit/>
          </a:bodyPr>
          <a:lstStyle/>
          <a:p>
            <a:pPr algn="ctr"/>
            <a:r>
              <a:rPr lang="uz-Cyrl-UZ" sz="3200" b="1" dirty="0">
                <a:latin typeface="Times New Roman" panose="02020603050405020304" pitchFamily="18" charset="0"/>
                <a:cs typeface="Times New Roman" panose="02020603050405020304" pitchFamily="18" charset="0"/>
              </a:rPr>
              <a:t>СИФАТ</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122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25F6EA8-2A21-D881-1A03-A32B7A533512}"/>
              </a:ext>
            </a:extLst>
          </p:cNvPr>
          <p:cNvSpPr txBox="1"/>
          <p:nvPr/>
        </p:nvSpPr>
        <p:spPr>
          <a:xfrm>
            <a:off x="474505" y="520961"/>
            <a:ext cx="5155114" cy="526297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Учлик чеклов шуни айтадики, учбурчакнинг бир томонини камида биттасини ўзгартирмасдан ўзгартириб бўлмагани каби, лойиҳада ҳам битта параметрни бошқаларга таъсир қилмасдан ўзгартириб бўлмайди. Мисол учун, агар биз лойиҳа муддатини қисқартирсак, бу лойиҳанинг кўлами ва / ёки нархининг ўзгаришига олиб келади.</a:t>
            </a:r>
          </a:p>
        </p:txBody>
      </p:sp>
      <p:sp>
        <p:nvSpPr>
          <p:cNvPr id="6" name="Овал 5">
            <a:extLst>
              <a:ext uri="{FF2B5EF4-FFF2-40B4-BE49-F238E27FC236}">
                <a16:creationId xmlns:a16="http://schemas.microsoft.com/office/drawing/2014/main" id="{61C6F333-E822-AFCE-7326-D640D34C191A}"/>
              </a:ext>
            </a:extLst>
          </p:cNvPr>
          <p:cNvSpPr/>
          <p:nvPr/>
        </p:nvSpPr>
        <p:spPr>
          <a:xfrm>
            <a:off x="6235548" y="242372"/>
            <a:ext cx="4594033" cy="4296578"/>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ru-RU"/>
          </a:p>
        </p:txBody>
      </p:sp>
      <p:sp>
        <p:nvSpPr>
          <p:cNvPr id="7" name="Равнобедренный треугольник 6">
            <a:extLst>
              <a:ext uri="{FF2B5EF4-FFF2-40B4-BE49-F238E27FC236}">
                <a16:creationId xmlns:a16="http://schemas.microsoft.com/office/drawing/2014/main" id="{6DE1D06A-0AC2-F7FB-553B-B1B60197A4A0}"/>
              </a:ext>
            </a:extLst>
          </p:cNvPr>
          <p:cNvSpPr/>
          <p:nvPr/>
        </p:nvSpPr>
        <p:spPr>
          <a:xfrm>
            <a:off x="6720290" y="242371"/>
            <a:ext cx="3689732" cy="3381947"/>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a:extLst>
              <a:ext uri="{FF2B5EF4-FFF2-40B4-BE49-F238E27FC236}">
                <a16:creationId xmlns:a16="http://schemas.microsoft.com/office/drawing/2014/main" id="{F44BAB77-98F9-1513-D766-C223993DA538}"/>
              </a:ext>
            </a:extLst>
          </p:cNvPr>
          <p:cNvSpPr txBox="1"/>
          <p:nvPr/>
        </p:nvSpPr>
        <p:spPr>
          <a:xfrm rot="3625282">
            <a:off x="8627562" y="1685326"/>
            <a:ext cx="2633031" cy="461665"/>
          </a:xfrm>
          <a:prstGeom prst="rect">
            <a:avLst/>
          </a:prstGeom>
          <a:noFill/>
        </p:spPr>
        <p:txBody>
          <a:bodyPr wrap="square" rtlCol="0">
            <a:spAutoFit/>
          </a:bodyPr>
          <a:lstStyle/>
          <a:p>
            <a:r>
              <a:rPr lang="uz-Cyrl-UZ" sz="2400" dirty="0">
                <a:latin typeface="Times New Roman" panose="02020603050405020304" pitchFamily="18" charset="0"/>
                <a:cs typeface="Times New Roman" panose="02020603050405020304" pitchFamily="18" charset="0"/>
              </a:rPr>
              <a:t>Лойиҳа муддати</a:t>
            </a:r>
            <a:endParaRPr lang="ru-RU"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EEE286C-422E-8F36-189C-86AFEA716FF6}"/>
              </a:ext>
            </a:extLst>
          </p:cNvPr>
          <p:cNvSpPr txBox="1"/>
          <p:nvPr/>
        </p:nvSpPr>
        <p:spPr>
          <a:xfrm rot="17981140">
            <a:off x="5995399" y="1504110"/>
            <a:ext cx="2633031" cy="461665"/>
          </a:xfrm>
          <a:prstGeom prst="rect">
            <a:avLst/>
          </a:prstGeom>
          <a:noFill/>
        </p:spPr>
        <p:txBody>
          <a:bodyPr wrap="square" rtlCol="0">
            <a:spAutoFit/>
          </a:bodyPr>
          <a:lstStyle/>
          <a:p>
            <a:r>
              <a:rPr lang="uz-Cyrl-UZ" sz="2400" dirty="0">
                <a:latin typeface="Times New Roman" panose="02020603050405020304" pitchFamily="18" charset="0"/>
                <a:cs typeface="Times New Roman" panose="02020603050405020304" pitchFamily="18" charset="0"/>
              </a:rPr>
              <a:t>Лойиҳа мазмуни</a:t>
            </a:r>
            <a:endParaRPr lang="ru-RU" sz="24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D065AE-7B81-E4B4-870F-D2B9A0534E4A}"/>
              </a:ext>
            </a:extLst>
          </p:cNvPr>
          <p:cNvSpPr txBox="1"/>
          <p:nvPr/>
        </p:nvSpPr>
        <p:spPr>
          <a:xfrm>
            <a:off x="7459774" y="3704800"/>
            <a:ext cx="2633031" cy="461665"/>
          </a:xfrm>
          <a:prstGeom prst="rect">
            <a:avLst/>
          </a:prstGeom>
          <a:noFill/>
        </p:spPr>
        <p:txBody>
          <a:bodyPr wrap="square" rtlCol="0">
            <a:spAutoFit/>
          </a:bodyPr>
          <a:lstStyle/>
          <a:p>
            <a:r>
              <a:rPr lang="uz-Cyrl-UZ" sz="2400" dirty="0">
                <a:latin typeface="Times New Roman" panose="02020603050405020304" pitchFamily="18" charset="0"/>
                <a:cs typeface="Times New Roman" panose="02020603050405020304" pitchFamily="18" charset="0"/>
              </a:rPr>
              <a:t>Лойиҳа қиймати</a:t>
            </a:r>
            <a:endParaRPr lang="ru-RU" sz="2400"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BF6C645-0E41-A873-8225-EC0705639371}"/>
              </a:ext>
            </a:extLst>
          </p:cNvPr>
          <p:cNvSpPr txBox="1"/>
          <p:nvPr/>
        </p:nvSpPr>
        <p:spPr>
          <a:xfrm>
            <a:off x="10555498" y="598442"/>
            <a:ext cx="1396871" cy="461665"/>
          </a:xfrm>
          <a:prstGeom prst="rect">
            <a:avLst/>
          </a:prstGeom>
          <a:noFill/>
        </p:spPr>
        <p:txBody>
          <a:bodyPr wrap="square" rtlCol="0">
            <a:spAutoFit/>
          </a:bodyPr>
          <a:lstStyle/>
          <a:p>
            <a:r>
              <a:rPr lang="uz-Cyrl-UZ" sz="2400" b="1" dirty="0">
                <a:latin typeface="Times New Roman" panose="02020603050405020304" pitchFamily="18" charset="0"/>
                <a:cs typeface="Times New Roman" panose="02020603050405020304" pitchFamily="18" charset="0"/>
              </a:rPr>
              <a:t>Рисклар</a:t>
            </a:r>
            <a:endParaRPr lang="ru-RU" sz="24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ABE3F7B-A66C-4F7E-3191-08C780B28464}"/>
              </a:ext>
            </a:extLst>
          </p:cNvPr>
          <p:cNvSpPr txBox="1"/>
          <p:nvPr/>
        </p:nvSpPr>
        <p:spPr>
          <a:xfrm>
            <a:off x="7704417" y="2156070"/>
            <a:ext cx="1721477" cy="584775"/>
          </a:xfrm>
          <a:prstGeom prst="rect">
            <a:avLst/>
          </a:prstGeom>
          <a:noFill/>
        </p:spPr>
        <p:txBody>
          <a:bodyPr wrap="square" rtlCol="0">
            <a:spAutoFit/>
          </a:bodyPr>
          <a:lstStyle/>
          <a:p>
            <a:pPr algn="ctr"/>
            <a:r>
              <a:rPr lang="uz-Cyrl-UZ" sz="3200" b="1" dirty="0">
                <a:latin typeface="Times New Roman" panose="02020603050405020304" pitchFamily="18" charset="0"/>
                <a:cs typeface="Times New Roman" panose="02020603050405020304" pitchFamily="18" charset="0"/>
              </a:rPr>
              <a:t>СИФАТ</a:t>
            </a:r>
            <a:endParaRPr lang="ru-RU" sz="3200" b="1" dirty="0">
              <a:latin typeface="Times New Roman" panose="02020603050405020304" pitchFamily="18" charset="0"/>
              <a:cs typeface="Times New Roman" panose="02020603050405020304" pitchFamily="18" charset="0"/>
            </a:endParaRPr>
          </a:p>
        </p:txBody>
      </p:sp>
      <p:cxnSp>
        <p:nvCxnSpPr>
          <p:cNvPr id="3" name="Прямая со стрелкой 2">
            <a:extLst>
              <a:ext uri="{FF2B5EF4-FFF2-40B4-BE49-F238E27FC236}">
                <a16:creationId xmlns:a16="http://schemas.microsoft.com/office/drawing/2014/main" id="{4B5B3A22-BCF5-BC37-9812-F707EE86ECFA}"/>
              </a:ext>
            </a:extLst>
          </p:cNvPr>
          <p:cNvCxnSpPr>
            <a:cxnSpLocks/>
          </p:cNvCxnSpPr>
          <p:nvPr/>
        </p:nvCxnSpPr>
        <p:spPr>
          <a:xfrm>
            <a:off x="7404430" y="242370"/>
            <a:ext cx="643793" cy="879829"/>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3" name="Прямая со стрелкой 12">
            <a:extLst>
              <a:ext uri="{FF2B5EF4-FFF2-40B4-BE49-F238E27FC236}">
                <a16:creationId xmlns:a16="http://schemas.microsoft.com/office/drawing/2014/main" id="{5207D362-34A0-A4EB-91B4-01E1684C6F36}"/>
              </a:ext>
            </a:extLst>
          </p:cNvPr>
          <p:cNvCxnSpPr>
            <a:cxnSpLocks/>
          </p:cNvCxnSpPr>
          <p:nvPr/>
        </p:nvCxnSpPr>
        <p:spPr>
          <a:xfrm flipH="1">
            <a:off x="9042380" y="262030"/>
            <a:ext cx="745640" cy="789642"/>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6" name="Прямая со стрелкой 15">
            <a:extLst>
              <a:ext uri="{FF2B5EF4-FFF2-40B4-BE49-F238E27FC236}">
                <a16:creationId xmlns:a16="http://schemas.microsoft.com/office/drawing/2014/main" id="{8B3D6417-89D3-359F-195D-43606835F8D3}"/>
              </a:ext>
            </a:extLst>
          </p:cNvPr>
          <p:cNvCxnSpPr>
            <a:cxnSpLocks/>
          </p:cNvCxnSpPr>
          <p:nvPr/>
        </p:nvCxnSpPr>
        <p:spPr>
          <a:xfrm flipH="1" flipV="1">
            <a:off x="9788020" y="3643976"/>
            <a:ext cx="767478" cy="767278"/>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9" name="Прямая со стрелкой 18">
            <a:extLst>
              <a:ext uri="{FF2B5EF4-FFF2-40B4-BE49-F238E27FC236}">
                <a16:creationId xmlns:a16="http://schemas.microsoft.com/office/drawing/2014/main" id="{AD0AB605-51DA-AD4F-0350-135372C54EF4}"/>
              </a:ext>
            </a:extLst>
          </p:cNvPr>
          <p:cNvCxnSpPr>
            <a:cxnSpLocks/>
          </p:cNvCxnSpPr>
          <p:nvPr/>
        </p:nvCxnSpPr>
        <p:spPr>
          <a:xfrm flipV="1">
            <a:off x="6717727" y="3643976"/>
            <a:ext cx="686703" cy="79570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44765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445434-77CA-81BD-759F-5AB962F7A918}"/>
              </a:ext>
            </a:extLst>
          </p:cNvPr>
          <p:cNvSpPr txBox="1"/>
          <p:nvPr/>
        </p:nvSpPr>
        <p:spPr>
          <a:xfrm>
            <a:off x="416804" y="492848"/>
            <a:ext cx="11358391" cy="4154984"/>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Хатарлар барча асосий лойиҳа чекловларига таъсир қилади. Шундай қилиб, рискларни бошқариш лойиҳанинг барча муҳим параметрларини бошқаришдир.</a:t>
            </a:r>
          </a:p>
          <a:p>
            <a:pPr algn="ctr"/>
            <a:r>
              <a:rPr lang="uz-Cyrl-UZ" sz="2400" dirty="0">
                <a:latin typeface="Times New Roman" panose="02020603050405020304" pitchFamily="18" charset="0"/>
                <a:cs typeface="Times New Roman" panose="02020603050405020304" pitchFamily="18" charset="0"/>
              </a:rPr>
              <a:t>Уч томонлама чеклаш усули лойиҳа муваффақиятини баҳолашнинг энг оддий усулларидан биридир. </a:t>
            </a:r>
            <a:r>
              <a:rPr lang="en-US" sz="2400" dirty="0">
                <a:latin typeface="Times New Roman" panose="02020603050405020304" pitchFamily="18" charset="0"/>
                <a:cs typeface="Times New Roman" panose="02020603050405020304" pitchFamily="18" charset="0"/>
              </a:rPr>
              <a:t>The Standish Group International</a:t>
            </a:r>
            <a:r>
              <a:rPr lang="uz-Cyrl-UZ" sz="2400" dirty="0">
                <a:latin typeface="Times New Roman" panose="02020603050405020304" pitchFamily="18" charset="0"/>
                <a:cs typeface="Times New Roman" panose="02020603050405020304" pitchFamily="18" charset="0"/>
              </a:rPr>
              <a:t> тадқиқотига кўра, респондентлар лойиҳаларнинг:</a:t>
            </a:r>
          </a:p>
          <a:p>
            <a:pPr algn="ctr"/>
            <a:r>
              <a:rPr lang="uz-Cyrl-UZ" sz="2400" dirty="0">
                <a:latin typeface="Times New Roman" panose="02020603050405020304" pitchFamily="18" charset="0"/>
                <a:cs typeface="Times New Roman" panose="02020603050405020304" pitchFamily="18" charset="0"/>
              </a:rPr>
              <a:t>29% муваффақиятли, </a:t>
            </a:r>
          </a:p>
          <a:p>
            <a:pPr algn="ctr"/>
            <a:r>
              <a:rPr lang="uz-Cyrl-UZ" sz="2400" dirty="0">
                <a:latin typeface="Times New Roman" panose="02020603050405020304" pitchFamily="18" charset="0"/>
                <a:cs typeface="Times New Roman" panose="02020603050405020304" pitchFamily="18" charset="0"/>
              </a:rPr>
              <a:t>53% муваффақиятсиз (лойиҳа мақсадларидан бирига эришилмаган) ва </a:t>
            </a:r>
          </a:p>
          <a:p>
            <a:pPr algn="ctr"/>
            <a:r>
              <a:rPr lang="uz-Cyrl-UZ" sz="2400" dirty="0">
                <a:latin typeface="Times New Roman" panose="02020603050405020304" pitchFamily="18" charset="0"/>
                <a:cs typeface="Times New Roman" panose="02020603050405020304" pitchFamily="18" charset="0"/>
              </a:rPr>
              <a:t>муваффақиятсиз (лойиҳалар умуман тугалланмаган ёки якунланган, аммо уларнинг натижалар ишлатилмайди) - 18%.</a:t>
            </a:r>
          </a:p>
          <a:p>
            <a:pPr algn="ctr"/>
            <a:r>
              <a:rPr lang="uz-Cyrl-UZ" sz="2400" dirty="0">
                <a:latin typeface="Times New Roman" panose="02020603050405020304" pitchFamily="18" charset="0"/>
                <a:cs typeface="Times New Roman" panose="02020603050405020304" pitchFamily="18" charset="0"/>
              </a:rPr>
              <a:t>Лойиҳанинг муваффақиятсизлигининг асосий сабабларидан бири бу лойиҳа рискларини бошқаришнинг йўқлиги.</a:t>
            </a:r>
          </a:p>
        </p:txBody>
      </p:sp>
    </p:spTree>
    <p:extLst>
      <p:ext uri="{BB962C8B-B14F-4D97-AF65-F5344CB8AC3E}">
        <p14:creationId xmlns:p14="http://schemas.microsoft.com/office/powerpoint/2010/main" val="3048924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скругленные углы 5">
            <a:extLst>
              <a:ext uri="{FF2B5EF4-FFF2-40B4-BE49-F238E27FC236}">
                <a16:creationId xmlns:a16="http://schemas.microsoft.com/office/drawing/2014/main" id="{45AAE08F-5917-9598-634E-B730F4C4592B}"/>
              </a:ext>
            </a:extLst>
          </p:cNvPr>
          <p:cNvSpPr/>
          <p:nvPr/>
        </p:nvSpPr>
        <p:spPr>
          <a:xfrm>
            <a:off x="543499" y="484744"/>
            <a:ext cx="11105002" cy="1564393"/>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риски </a:t>
            </a:r>
            <a:r>
              <a:rPr lang="uz-Cyrl-UZ" sz="2400" dirty="0">
                <a:latin typeface="Times New Roman" panose="02020603050405020304" pitchFamily="18" charset="0"/>
                <a:cs typeface="Times New Roman" panose="02020603050405020304" pitchFamily="18" charset="0"/>
              </a:rPr>
              <a:t>- бу ноаниқ ҳодиса бўлиб, агар у содир бўлса, лойиҳа мақсадларидан камида биттасига ижобий ёки салбий таъсир кўрсатади (масалан, вақт, нарх, кўлам ёки сифат). Лойиҳа рискининг юқоридаги таърифини таҳлил қилайлик.</a:t>
            </a:r>
          </a:p>
        </p:txBody>
      </p:sp>
      <p:sp>
        <p:nvSpPr>
          <p:cNvPr id="7" name="Прямоугольник: скругленные углы 6">
            <a:extLst>
              <a:ext uri="{FF2B5EF4-FFF2-40B4-BE49-F238E27FC236}">
                <a16:creationId xmlns:a16="http://schemas.microsoft.com/office/drawing/2014/main" id="{773B8B3A-AA15-834A-325B-80753BCF2B6F}"/>
              </a:ext>
            </a:extLst>
          </p:cNvPr>
          <p:cNvSpPr/>
          <p:nvPr/>
        </p:nvSpPr>
        <p:spPr>
          <a:xfrm>
            <a:off x="3580482" y="2365589"/>
            <a:ext cx="8068019" cy="128035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1. Ушбу таърифда рискнинг талқини нафақат салбий, балки ижобий томонни ҳам ўз ичига олади. Гап шундаки, инглиз тилида риск “имконият” деб тушунилади.</a:t>
            </a:r>
          </a:p>
        </p:txBody>
      </p:sp>
      <p:sp>
        <p:nvSpPr>
          <p:cNvPr id="2" name="Прямоугольник: скругленные углы 1">
            <a:extLst>
              <a:ext uri="{FF2B5EF4-FFF2-40B4-BE49-F238E27FC236}">
                <a16:creationId xmlns:a16="http://schemas.microsoft.com/office/drawing/2014/main" id="{95B2908F-1054-60FD-B9E9-D4BA7662AE20}"/>
              </a:ext>
            </a:extLst>
          </p:cNvPr>
          <p:cNvSpPr/>
          <p:nvPr/>
        </p:nvSpPr>
        <p:spPr>
          <a:xfrm>
            <a:off x="543499" y="3962395"/>
            <a:ext cx="8402197" cy="1810443"/>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2. Ноаниқ ҳодиса - бу қандайдир эҳтимоллик билан содир бўлиши мумкин бўлган ҳодиса. Агар воқеа содир бўлишини аниқ билсак, унда бу хавф эмас. Худди шундай, агар биз воқеа содир бўлмаслигини аниқ билсак, бу ҳам хавф эмас.</a:t>
            </a:r>
          </a:p>
        </p:txBody>
      </p:sp>
    </p:spTree>
    <p:extLst>
      <p:ext uri="{BB962C8B-B14F-4D97-AF65-F5344CB8AC3E}">
        <p14:creationId xmlns:p14="http://schemas.microsoft.com/office/powerpoint/2010/main" val="3130434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a:extLst>
              <a:ext uri="{FF2B5EF4-FFF2-40B4-BE49-F238E27FC236}">
                <a16:creationId xmlns:a16="http://schemas.microsoft.com/office/drawing/2014/main" id="{8551DF68-4F9A-13C2-3040-387728C646C4}"/>
              </a:ext>
            </a:extLst>
          </p:cNvPr>
          <p:cNvSpPr/>
          <p:nvPr/>
        </p:nvSpPr>
        <p:spPr>
          <a:xfrm>
            <a:off x="1007009" y="3018731"/>
            <a:ext cx="2567831" cy="120433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800" b="1" dirty="0">
                <a:solidFill>
                  <a:schemeClr val="tx1"/>
                </a:solidFill>
                <a:latin typeface="Times New Roman" panose="02020603050405020304" pitchFamily="18" charset="0"/>
                <a:cs typeface="Times New Roman" panose="02020603050405020304" pitchFamily="18" charset="0"/>
              </a:rPr>
              <a:t>РИСКНИНГ ВАЗНИ</a:t>
            </a:r>
            <a:endParaRPr lang="ru-RU" sz="2800" b="1" dirty="0">
              <a:solidFill>
                <a:schemeClr val="tx1"/>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CC87B2A9-A55E-2E35-2F37-C8AABD1461A6}"/>
              </a:ext>
            </a:extLst>
          </p:cNvPr>
          <p:cNvSpPr/>
          <p:nvPr/>
        </p:nvSpPr>
        <p:spPr>
          <a:xfrm>
            <a:off x="4645356" y="3018732"/>
            <a:ext cx="2650274" cy="120433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РИСКНИНГ ТАЪСИРИ</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2BDB226C-38CD-2BE6-C8FC-098907C241EF}"/>
              </a:ext>
            </a:extLst>
          </p:cNvPr>
          <p:cNvSpPr/>
          <p:nvPr/>
        </p:nvSpPr>
        <p:spPr>
          <a:xfrm>
            <a:off x="8401748" y="3018731"/>
            <a:ext cx="2879524" cy="1204329"/>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solidFill>
                  <a:schemeClr val="tx1"/>
                </a:solidFill>
                <a:latin typeface="Times New Roman" panose="02020603050405020304" pitchFamily="18" charset="0"/>
                <a:cs typeface="Times New Roman" panose="02020603050405020304" pitchFamily="18" charset="0"/>
              </a:rPr>
              <a:t>ПАЙДО БЎЛИШНИНГ ЭҲТИМОЛИ</a:t>
            </a: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11" name="Прямоугольник 10">
            <a:extLst>
              <a:ext uri="{FF2B5EF4-FFF2-40B4-BE49-F238E27FC236}">
                <a16:creationId xmlns:a16="http://schemas.microsoft.com/office/drawing/2014/main" id="{D31C9076-4A22-4A4B-67E9-345450FC532A}"/>
              </a:ext>
            </a:extLst>
          </p:cNvPr>
          <p:cNvSpPr/>
          <p:nvPr/>
        </p:nvSpPr>
        <p:spPr>
          <a:xfrm>
            <a:off x="3833143" y="3172471"/>
            <a:ext cx="646771" cy="739754"/>
          </a:xfrm>
          <a:prstGeom prst="rect">
            <a:avLst/>
          </a:prstGeom>
          <a:ln>
            <a:solidFill>
              <a:schemeClr val="bg1"/>
            </a:solidFill>
          </a:ln>
        </p:spPr>
        <p:style>
          <a:lnRef idx="2">
            <a:schemeClr val="accent5"/>
          </a:lnRef>
          <a:fillRef idx="1">
            <a:schemeClr val="lt1"/>
          </a:fillRef>
          <a:effectRef idx="0">
            <a:schemeClr val="accent5"/>
          </a:effectRef>
          <a:fontRef idx="minor">
            <a:schemeClr val="dk1"/>
          </a:fontRef>
        </p:style>
        <p:txBody>
          <a:bodyPr wrap="square" anchor="ctr">
            <a:spAutoFit/>
          </a:bodyPr>
          <a:lstStyle/>
          <a:p>
            <a:pPr algn="ctr">
              <a:lnSpc>
                <a:spcPct val="150000"/>
              </a:lnSpc>
            </a:pP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12" name="Прямоугольник 11">
            <a:extLst>
              <a:ext uri="{FF2B5EF4-FFF2-40B4-BE49-F238E27FC236}">
                <a16:creationId xmlns:a16="http://schemas.microsoft.com/office/drawing/2014/main" id="{938B5FA6-4B6E-BA4F-CDC7-2E0AD2F46F59}"/>
              </a:ext>
            </a:extLst>
          </p:cNvPr>
          <p:cNvSpPr/>
          <p:nvPr/>
        </p:nvSpPr>
        <p:spPr>
          <a:xfrm>
            <a:off x="7626512" y="3251018"/>
            <a:ext cx="444353" cy="661207"/>
          </a:xfrm>
          <a:prstGeom prst="rect">
            <a:avLst/>
          </a:prstGeom>
          <a:ln>
            <a:solidFill>
              <a:schemeClr val="bg1"/>
            </a:solidFill>
          </a:ln>
        </p:spPr>
        <p:style>
          <a:lnRef idx="2">
            <a:schemeClr val="accent1"/>
          </a:lnRef>
          <a:fillRef idx="1">
            <a:schemeClr val="lt1"/>
          </a:fillRef>
          <a:effectRef idx="0">
            <a:schemeClr val="accent1"/>
          </a:effectRef>
          <a:fontRef idx="minor">
            <a:schemeClr val="dk1"/>
          </a:fontRef>
        </p:style>
        <p:txBody>
          <a:bodyPr wrap="none">
            <a:spAutoFit/>
          </a:bodyPr>
          <a:lstStyle/>
          <a:p>
            <a:pPr algn="ctr">
              <a:lnSpc>
                <a:spcPct val="150000"/>
              </a:lnSpc>
            </a:pPr>
            <a:r>
              <a:rPr lang="en-US" sz="2800" dirty="0">
                <a:latin typeface="Times New Roman" panose="02020603050405020304" pitchFamily="18" charset="0"/>
                <a:cs typeface="Times New Roman" panose="02020603050405020304" pitchFamily="18" charset="0"/>
              </a:rPr>
              <a:t>X</a:t>
            </a:r>
            <a:endParaRPr lang="ru-RU" sz="2800"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16C25752-C10D-4E35-4ED8-15A30D4D4499}"/>
              </a:ext>
            </a:extLst>
          </p:cNvPr>
          <p:cNvSpPr txBox="1"/>
          <p:nvPr/>
        </p:nvSpPr>
        <p:spPr>
          <a:xfrm>
            <a:off x="514611" y="341075"/>
            <a:ext cx="11133890" cy="249299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 хавфи лойиҳа мақсадларига таъсир қилади. Агар бирон бир ҳодиса (масалан, бошқа қитъадаги зилзила) лойиҳанинг мақсадларига таъсир қилмаса, унда бу хавф туғдирмайди.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Ҳар қандай хавф иккита параметрга эга: таъсир ва юзага келиш эҳтимоли.</a:t>
            </a:r>
          </a:p>
          <a:p>
            <a:pPr algn="ctr"/>
            <a:endParaRPr lang="uz-Cyrl-UZ" sz="1200" dirty="0">
              <a:latin typeface="Times New Roman" panose="02020603050405020304" pitchFamily="18" charset="0"/>
              <a:cs typeface="Times New Roman" panose="02020603050405020304" pitchFamily="18" charset="0"/>
            </a:endParaRPr>
          </a:p>
          <a:p>
            <a:pPr algn="ctr"/>
            <a:r>
              <a:rPr lang="uz-Cyrl-UZ" sz="2400" b="1" dirty="0">
                <a:latin typeface="Times New Roman" panose="02020603050405020304" pitchFamily="18" charset="0"/>
                <a:cs typeface="Times New Roman" panose="02020603050405020304" pitchFamily="18" charset="0"/>
              </a:rPr>
              <a:t>ХАФНИНГ ВАЗНИ:</a:t>
            </a:r>
          </a:p>
        </p:txBody>
      </p:sp>
    </p:spTree>
    <p:extLst>
      <p:ext uri="{BB962C8B-B14F-4D97-AF65-F5344CB8AC3E}">
        <p14:creationId xmlns:p14="http://schemas.microsoft.com/office/powerpoint/2010/main" val="148701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3049836" y="495762"/>
            <a:ext cx="6092328" cy="782196"/>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 РИСКЛАРИ </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8" y="1663548"/>
            <a:ext cx="11093984" cy="1410159"/>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риски - </a:t>
            </a:r>
            <a:r>
              <a:rPr lang="uz-Cyrl-UZ" sz="2800" dirty="0">
                <a:latin typeface="Times New Roman" panose="02020603050405020304" pitchFamily="18" charset="0"/>
                <a:cs typeface="Times New Roman" panose="02020603050405020304" pitchFamily="18" charset="0"/>
              </a:rPr>
              <a:t>бу ноаниқ ҳодиса ёки шарт бўлиб, агар у содир бўлса, лойиҳа мақсадларидан камида биттасига (вақт, нарх, кўлам, сифат) ижобий ёки салбий таъсир кўрсатади. </a:t>
            </a:r>
          </a:p>
        </p:txBody>
      </p:sp>
      <p:sp>
        <p:nvSpPr>
          <p:cNvPr id="7" name="Прямоугольник: скругленные углы 6">
            <a:extLst>
              <a:ext uri="{FF2B5EF4-FFF2-40B4-BE49-F238E27FC236}">
                <a16:creationId xmlns:a16="http://schemas.microsoft.com/office/drawing/2014/main" id="{0F06000D-1742-509A-A868-1549AB45FBB7}"/>
              </a:ext>
            </a:extLst>
          </p:cNvPr>
          <p:cNvSpPr/>
          <p:nvPr/>
        </p:nvSpPr>
        <p:spPr>
          <a:xfrm>
            <a:off x="549008" y="3272011"/>
            <a:ext cx="11093984" cy="1046604"/>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800" dirty="0">
                <a:latin typeface="Times New Roman" panose="02020603050405020304" pitchFamily="18" charset="0"/>
                <a:cs typeface="Times New Roman" panose="02020603050405020304" pitchFamily="18" charset="0"/>
              </a:rPr>
              <a:t>Хавф бир ёки бир нечта сабабларга эга бўлиши мумкин, агар у содир бўлса, бир ёки бир нечта оқибатларга олиб келиши мумкин. </a:t>
            </a:r>
          </a:p>
        </p:txBody>
      </p:sp>
    </p:spTree>
    <p:extLst>
      <p:ext uri="{BB962C8B-B14F-4D97-AF65-F5344CB8AC3E}">
        <p14:creationId xmlns:p14="http://schemas.microsoft.com/office/powerpoint/2010/main" val="2870795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3049836" y="716100"/>
            <a:ext cx="6092328" cy="782196"/>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 ХАВФИ НИМА? </a:t>
            </a:r>
            <a:r>
              <a:rPr lang="en-US" sz="2800" b="1" dirty="0">
                <a:latin typeface="Times New Roman" panose="02020603050405020304" pitchFamily="18" charset="0"/>
                <a:cs typeface="Times New Roman" panose="02020603050405020304" pitchFamily="18" charset="0"/>
              </a:rPr>
              <a:t>[5]</a:t>
            </a:r>
            <a:endParaRPr lang="ru-RU" sz="2800" b="1"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8" y="2049138"/>
            <a:ext cx="11093984" cy="208218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хавфи - </a:t>
            </a:r>
            <a:r>
              <a:rPr lang="uz-Cyrl-UZ" sz="2400" dirty="0">
                <a:latin typeface="Times New Roman" panose="02020603050405020304" pitchFamily="18" charset="0"/>
                <a:cs typeface="Times New Roman" panose="02020603050405020304" pitchFamily="18" charset="0"/>
              </a:rPr>
              <a:t>бу сизнинг лойиҳаларингизнинг муваффақиятли якунланишига салбий таъсир кўрсатиши мумкин бўлган ҳар қандай муаммо. Хавф ички ёки ташқи омилларга боғлиқ бўлиши мумкин. Масалан, асосий етказиб берувчи бизнесдан чиқиб кетади ва жамоанинг асосий аъзоси сизнинг ташкилотингизни тарк этади - иккаласи ҳам лойиҳа таваккалчилиги сифатида баҳоланади.</a:t>
            </a:r>
          </a:p>
        </p:txBody>
      </p:sp>
    </p:spTree>
    <p:extLst>
      <p:ext uri="{BB962C8B-B14F-4D97-AF65-F5344CB8AC3E}">
        <p14:creationId xmlns:p14="http://schemas.microsoft.com/office/powerpoint/2010/main" val="386513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116376" y="473729"/>
            <a:ext cx="9959248" cy="782196"/>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 РИСКЛАРИНИ БОШҚАРИШ НИМА?</a:t>
            </a:r>
            <a:r>
              <a:rPr lang="en-US" sz="2800" b="1" dirty="0">
                <a:latin typeface="Times New Roman" panose="02020603050405020304" pitchFamily="18" charset="0"/>
                <a:cs typeface="Times New Roman" panose="02020603050405020304" pitchFamily="18" charset="0"/>
              </a:rPr>
              <a:t> [5]</a:t>
            </a:r>
            <a:endParaRPr lang="ru-RU" sz="2800" b="1" dirty="0">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3426246" y="1487277"/>
            <a:ext cx="8216746" cy="184808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рискларини бошқариш - </a:t>
            </a:r>
            <a:r>
              <a:rPr lang="uz-Cyrl-UZ" sz="2400" dirty="0">
                <a:latin typeface="Times New Roman" panose="02020603050405020304" pitchFamily="18" charset="0"/>
                <a:cs typeface="Times New Roman" panose="02020603050405020304" pitchFamily="18" charset="0"/>
              </a:rPr>
              <a:t>бу сизнинг лойиҳангиз мақсадлари ва ривожланишига таъсир қилиши мумкин бўлган кутилмаган хавфларни аниқлаш, баҳолаш ва уларга жавоб бериш жараёни.</a:t>
            </a:r>
          </a:p>
        </p:txBody>
      </p:sp>
      <p:sp>
        <p:nvSpPr>
          <p:cNvPr id="3" name="Прямоугольник: скругленные углы 2">
            <a:extLst>
              <a:ext uri="{FF2B5EF4-FFF2-40B4-BE49-F238E27FC236}">
                <a16:creationId xmlns:a16="http://schemas.microsoft.com/office/drawing/2014/main" id="{C0B5F41F-40B0-6C00-6F62-CF127419FC19}"/>
              </a:ext>
            </a:extLst>
          </p:cNvPr>
          <p:cNvSpPr/>
          <p:nvPr/>
        </p:nvSpPr>
        <p:spPr>
          <a:xfrm>
            <a:off x="549008" y="3685136"/>
            <a:ext cx="8216746" cy="2699135"/>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Оддий қилиб айтганда, </a:t>
            </a:r>
            <a:r>
              <a:rPr lang="uz-Cyrl-UZ" sz="2400" b="1" dirty="0">
                <a:latin typeface="Times New Roman" panose="02020603050405020304" pitchFamily="18" charset="0"/>
                <a:cs typeface="Times New Roman" panose="02020603050405020304" pitchFamily="18" charset="0"/>
              </a:rPr>
              <a:t>лойиҳа рискларини бошқариш </a:t>
            </a:r>
            <a:r>
              <a:rPr lang="uz-Cyrl-UZ" sz="2400" dirty="0">
                <a:latin typeface="Times New Roman" panose="02020603050405020304" pitchFamily="18" charset="0"/>
                <a:cs typeface="Times New Roman" panose="02020603050405020304" pitchFamily="18" charset="0"/>
              </a:rPr>
              <a:t>- бу аллақачон содир бўлган, юзага келган ёки келажакда юзага келиши мумкин бўлган лойиҳа рискларини камайтиришга қаратилган жараён. У хавф-хатарларнинг асосий сабабларини аниқлаш ва уларни тўлиқ бартараф қилмаса, таъсирини камайтириш орқали хавфларни камайтиришга қаратилган.</a:t>
            </a:r>
          </a:p>
        </p:txBody>
      </p:sp>
    </p:spTree>
    <p:extLst>
      <p:ext uri="{BB962C8B-B14F-4D97-AF65-F5344CB8AC3E}">
        <p14:creationId xmlns:p14="http://schemas.microsoft.com/office/powerpoint/2010/main" val="3593067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E3F00CD2-DFDC-CFD2-6DFA-7CF21A927C01}"/>
              </a:ext>
            </a:extLst>
          </p:cNvPr>
          <p:cNvGraphicFramePr/>
          <p:nvPr>
            <p:extLst>
              <p:ext uri="{D42A27DB-BD31-4B8C-83A1-F6EECF244321}">
                <p14:modId xmlns:p14="http://schemas.microsoft.com/office/powerpoint/2010/main" val="367965019"/>
              </p:ext>
            </p:extLst>
          </p:nvPr>
        </p:nvGraphicFramePr>
        <p:xfrm>
          <a:off x="2125715" y="865571"/>
          <a:ext cx="9200995" cy="5658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Блок-схема: память с посл. доступом 3">
            <a:extLst>
              <a:ext uri="{FF2B5EF4-FFF2-40B4-BE49-F238E27FC236}">
                <a16:creationId xmlns:a16="http://schemas.microsoft.com/office/drawing/2014/main" id="{BB3DB478-D3E0-CE5C-B0B1-01315DF8915C}"/>
              </a:ext>
            </a:extLst>
          </p:cNvPr>
          <p:cNvSpPr/>
          <p:nvPr/>
        </p:nvSpPr>
        <p:spPr>
          <a:xfrm>
            <a:off x="159337" y="408361"/>
            <a:ext cx="5338080" cy="1541456"/>
          </a:xfrm>
          <a:prstGeom prst="flowChartMagneticTape">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РИСКЛАРНИ БОШҚАРИШ РЕЖАЛАШТИРИШ</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9916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CF7149F-3EE5-DEA9-FF12-B55036E7764B}"/>
              </a:ext>
            </a:extLst>
          </p:cNvPr>
          <p:cNvSpPr txBox="1"/>
          <p:nvPr/>
        </p:nvSpPr>
        <p:spPr>
          <a:xfrm>
            <a:off x="576549" y="1852654"/>
            <a:ext cx="11038901" cy="230832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рискларини бошқариш </a:t>
            </a:r>
            <a:r>
              <a:rPr lang="uz-Cyrl-UZ" sz="2400" dirty="0">
                <a:latin typeface="Times New Roman" panose="02020603050405020304" pitchFamily="18" charset="0"/>
                <a:cs typeface="Times New Roman" panose="02020603050405020304" pitchFamily="18" charset="0"/>
              </a:rPr>
              <a:t>- бу лойиҳанинг ҳаёт айланиши давомида юзага келадиган ҳар қандай хавфни аниқлаш, таҳлил қилиш ва уларга жавоб бериш жараёни, бу лойиҳанинг йўлда қолиши ва мақсадига эришишига ёрдам беради. Хатарларни бошқариш фақат реактив эмас; лойиҳада юзага келиши мумкин бўлган хавфни ва агар у рўй берган бўлса, ушбу хавфни қандай назорат қилишни аниқлаш режалаштириш жараёнининг бир қисми бўлиши керак.</a:t>
            </a:r>
          </a:p>
        </p:txBody>
      </p:sp>
    </p:spTree>
    <p:extLst>
      <p:ext uri="{BB962C8B-B14F-4D97-AF65-F5344CB8AC3E}">
        <p14:creationId xmlns:p14="http://schemas.microsoft.com/office/powerpoint/2010/main" val="3365355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CF7149F-3EE5-DEA9-FF12-B55036E7764B}"/>
              </a:ext>
            </a:extLst>
          </p:cNvPr>
          <p:cNvSpPr txBox="1"/>
          <p:nvPr/>
        </p:nvSpPr>
        <p:spPr>
          <a:xfrm>
            <a:off x="576549" y="1180625"/>
            <a:ext cx="11038901"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рискларини бошқариш </a:t>
            </a:r>
            <a:r>
              <a:rPr lang="uz-Cyrl-UZ" sz="2400" dirty="0">
                <a:latin typeface="Times New Roman" panose="02020603050405020304" pitchFamily="18" charset="0"/>
                <a:cs typeface="Times New Roman" panose="02020603050405020304" pitchFamily="18" charset="0"/>
              </a:rPr>
              <a:t>- бу лойиҳа давомида юзага келиши мумкин бўлган хавф-хатарларни аниқлаш, башорат қилиш, юмшатиш, олдини олиш ва уларга жавоб бериш жараёни. Лойиҳа риски лойиҳадаги режалаштирилганидек кетмайдиган ҳар қандай нарсага ишора қилади.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таваккалчилигини бошқаришда эътиборга олиш керак бўлган асосий нарса шундаки, бу ҳаммаси олдини олиш билан боғлиқ эмас. Бунинг ўрнига, нарсалар ҳар доим ҳам режалаштирилганидек кетмаслигини тан олиш ва хавфни камайтириш стратегияларини тайёрлаш ҳақида.</a:t>
            </a:r>
          </a:p>
        </p:txBody>
      </p:sp>
    </p:spTree>
    <p:extLst>
      <p:ext uri="{BB962C8B-B14F-4D97-AF65-F5344CB8AC3E}">
        <p14:creationId xmlns:p14="http://schemas.microsoft.com/office/powerpoint/2010/main" val="82089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C1B9139F-F7B5-9357-A042-853DD684E156}"/>
              </a:ext>
            </a:extLst>
          </p:cNvPr>
          <p:cNvPicPr>
            <a:picLocks noChangeAspect="1"/>
          </p:cNvPicPr>
          <p:nvPr/>
        </p:nvPicPr>
        <p:blipFill>
          <a:blip r:embed="rId2"/>
          <a:stretch>
            <a:fillRect/>
          </a:stretch>
        </p:blipFill>
        <p:spPr>
          <a:xfrm>
            <a:off x="7048500" y="1"/>
            <a:ext cx="5143500" cy="3429000"/>
          </a:xfrm>
          <a:prstGeom prst="rect">
            <a:avLst/>
          </a:prstGeom>
        </p:spPr>
      </p:pic>
      <p:sp>
        <p:nvSpPr>
          <p:cNvPr id="5" name="TextBox 4">
            <a:extLst>
              <a:ext uri="{FF2B5EF4-FFF2-40B4-BE49-F238E27FC236}">
                <a16:creationId xmlns:a16="http://schemas.microsoft.com/office/drawing/2014/main" id="{4C2056A3-8059-BD8F-BCE8-0323F301B0F2}"/>
              </a:ext>
            </a:extLst>
          </p:cNvPr>
          <p:cNvSpPr txBox="1"/>
          <p:nvPr/>
        </p:nvSpPr>
        <p:spPr>
          <a:xfrm>
            <a:off x="7048500" y="3429000"/>
            <a:ext cx="5145336" cy="738664"/>
          </a:xfrm>
          <a:prstGeom prst="rect">
            <a:avLst/>
          </a:prstGeom>
          <a:noFill/>
        </p:spPr>
        <p:txBody>
          <a:bodyPr wrap="square">
            <a:spAutoFit/>
          </a:bodyPr>
          <a:lstStyle/>
          <a:p>
            <a:pPr algn="ctr"/>
            <a:r>
              <a:rPr lang="ru-RU" sz="1400" dirty="0" err="1">
                <a:solidFill>
                  <a:srgbClr val="FF0000"/>
                </a:solidFill>
                <a:latin typeface="Times New Roman" panose="02020603050405020304" pitchFamily="18" charset="0"/>
                <a:cs typeface="Times New Roman" panose="02020603050405020304" pitchFamily="18" charset="0"/>
              </a:rPr>
              <a:t>Julia</a:t>
            </a:r>
            <a:r>
              <a:rPr lang="ru-RU" sz="1400" dirty="0">
                <a:solidFill>
                  <a:srgbClr val="FF0000"/>
                </a:solidFill>
                <a:latin typeface="Times New Roman" panose="02020603050405020304" pitchFamily="18" charset="0"/>
                <a:cs typeface="Times New Roman" panose="02020603050405020304" pitchFamily="18" charset="0"/>
              </a:rPr>
              <a:t> </a:t>
            </a:r>
            <a:r>
              <a:rPr lang="ru-RU" sz="1400" dirty="0" err="1">
                <a:solidFill>
                  <a:srgbClr val="FF0000"/>
                </a:solidFill>
                <a:latin typeface="Times New Roman" panose="02020603050405020304" pitchFamily="18" charset="0"/>
                <a:cs typeface="Times New Roman" panose="02020603050405020304" pitchFamily="18" charset="0"/>
              </a:rPr>
              <a:t>Martins</a:t>
            </a:r>
            <a:r>
              <a:rPr lang="en-US" sz="1400" dirty="0">
                <a:solidFill>
                  <a:srgbClr val="FF0000"/>
                </a:solidFill>
                <a:latin typeface="Times New Roman" panose="02020603050405020304" pitchFamily="18" charset="0"/>
                <a:cs typeface="Times New Roman" panose="02020603050405020304" pitchFamily="18" charset="0"/>
              </a:rPr>
              <a:t>. </a:t>
            </a:r>
            <a:r>
              <a:rPr lang="ru-RU" sz="1400" b="0" i="0" dirty="0">
                <a:solidFill>
                  <a:srgbClr val="FF0000"/>
                </a:solidFill>
                <a:effectLst/>
                <a:latin typeface="Times New Roman" panose="02020603050405020304" pitchFamily="18" charset="0"/>
                <a:cs typeface="Times New Roman" panose="02020603050405020304" pitchFamily="18" charset="0"/>
              </a:rPr>
              <a:t>Процесс управления проектными рисками за шесть понятных шагов</a:t>
            </a:r>
            <a:r>
              <a:rPr lang="en-US" sz="1400" dirty="0">
                <a:solidFill>
                  <a:srgbClr val="FF0000"/>
                </a:solidFill>
                <a:latin typeface="Times New Roman" panose="02020603050405020304" pitchFamily="18" charset="0"/>
                <a:cs typeface="Times New Roman" panose="02020603050405020304" pitchFamily="18" charset="0"/>
              </a:rPr>
              <a:t>. </a:t>
            </a:r>
            <a:r>
              <a:rPr lang="ru-RU" sz="1400" dirty="0">
                <a:solidFill>
                  <a:srgbClr val="FF0000"/>
                </a:solidFill>
                <a:latin typeface="Times New Roman" panose="02020603050405020304" pitchFamily="18" charset="0"/>
                <a:cs typeface="Times New Roman" panose="02020603050405020304" pitchFamily="18" charset="0"/>
              </a:rPr>
              <a:t>10 октября 2022 г. </a:t>
            </a:r>
            <a:r>
              <a:rPr lang="en-US" sz="1400" dirty="0">
                <a:solidFill>
                  <a:srgbClr val="FF0000"/>
                </a:solidFill>
                <a:latin typeface="Times New Roman" panose="02020603050405020304" pitchFamily="18" charset="0"/>
                <a:cs typeface="Times New Roman" panose="02020603050405020304" pitchFamily="18" charset="0"/>
              </a:rPr>
              <a:t>https://asana.com/ru/resources/project-risk-management-process</a:t>
            </a:r>
            <a:endParaRPr lang="ru-RU" sz="1400" b="0" i="0" dirty="0">
              <a:solidFill>
                <a:srgbClr val="FF0000"/>
              </a:solidFill>
              <a:effectLs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AA2E4C30-0B08-3CDC-A001-3794D0FFEAE7}"/>
              </a:ext>
            </a:extLst>
          </p:cNvPr>
          <p:cNvSpPr txBox="1"/>
          <p:nvPr/>
        </p:nvSpPr>
        <p:spPr>
          <a:xfrm>
            <a:off x="363557" y="316579"/>
            <a:ext cx="6422833" cy="6186309"/>
          </a:xfrm>
          <a:prstGeom prst="rect">
            <a:avLst/>
          </a:prstGeom>
          <a:noFill/>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Лойиҳа рискларини бошқариш нима?</a:t>
            </a:r>
            <a:endParaRPr lang="en-US" sz="2200" b="1" dirty="0">
              <a:latin typeface="Times New Roman" panose="02020603050405020304" pitchFamily="18" charset="0"/>
              <a:cs typeface="Times New Roman" panose="02020603050405020304" pitchFamily="18" charset="0"/>
            </a:endParaRPr>
          </a:p>
          <a:p>
            <a:pPr algn="ctr"/>
            <a:endParaRPr lang="uz-Cyrl-UZ" sz="2200" b="1" dirty="0">
              <a:latin typeface="Times New Roman" panose="02020603050405020304" pitchFamily="18" charset="0"/>
              <a:cs typeface="Times New Roman" panose="02020603050405020304" pitchFamily="18" charset="0"/>
            </a:endParaRPr>
          </a:p>
          <a:p>
            <a:pPr indent="539750" algn="just"/>
            <a:r>
              <a:rPr lang="uz-Cyrl-UZ" sz="2200" dirty="0">
                <a:latin typeface="Times New Roman" panose="02020603050405020304" pitchFamily="18" charset="0"/>
                <a:cs typeface="Times New Roman" panose="02020603050405020304" pitchFamily="18" charset="0"/>
              </a:rPr>
              <a:t>Лойиҳа рискларини бошқариш потенциал лойиҳа хатарларини аниқлаш, таҳлил қилиш ва уларга қарши курашишни ўз ичига олади. Лойиҳанинг таваккалчилиги лойиҳанинг муваффақиятига таъсир кўрсатиши мумкин бўлган ҳар қандай нарса бўлиши мумкин, жумладан, лойиҳанинг режалаштирилган вақт жадвалидан ташқарига чиқиши, бюджетдан ошиб кетиши ёки бошқа сабабларга кўра лойиҳанинг самарасиз бўлишига олиб келиши мумкин.</a:t>
            </a:r>
          </a:p>
          <a:p>
            <a:pPr indent="539750" algn="just"/>
            <a:r>
              <a:rPr lang="uz-Cyrl-UZ" sz="2200" dirty="0">
                <a:latin typeface="Times New Roman" panose="02020603050405020304" pitchFamily="18" charset="0"/>
                <a:cs typeface="Times New Roman" panose="02020603050405020304" pitchFamily="18" charset="0"/>
              </a:rPr>
              <a:t>Хавфни самарали бошқариш орқали сиз лойиҳа давомида юзага келиши мумкин бўлган ҳар қандай муаммоларни ҳал қилишингиз ва минималлаштиришингиз мумкин, шунда лойиҳа ўз вақтида, бюджетда якунланади ва кўзланган мақсадларга эришади.</a:t>
            </a:r>
          </a:p>
        </p:txBody>
      </p:sp>
    </p:spTree>
    <p:extLst>
      <p:ext uri="{BB962C8B-B14F-4D97-AF65-F5344CB8AC3E}">
        <p14:creationId xmlns:p14="http://schemas.microsoft.com/office/powerpoint/2010/main" val="28895697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857479" y="264405"/>
            <a:ext cx="10477041" cy="90889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ЛОЙИҲА РИСКЛАРИНИ БОШҚАРИШ ҲАҚИДА ҚАЧОН ЎЙЛАШ КЕРАК?</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8" y="1421177"/>
            <a:ext cx="11093984" cy="2357609"/>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рискларини бошқаришга ёндашув реактив бўлиши мумкин эмас, у фаол бўлиши керак. Идеал ҳолда, лойиҳани режалаштириш босқичида лойиҳа рискларини бошқариш режасини ишлаб чиқишингиз керак. Шундай қилиб, сиз барча мумкин бўлган хавфларни ва уларнинг мумкин бўлган оқибатларини аниқлашингиз ва лойиҳани амалга ошириш жараёнида уларни кузатишингиз мумкин. Шунда сиз эҳтиёткор бўлмайсиз - хавф-хатарларга тайёр бўласиз.</a:t>
            </a:r>
          </a:p>
        </p:txBody>
      </p:sp>
      <p:sp>
        <p:nvSpPr>
          <p:cNvPr id="7" name="Прямоугольник: скругленные углы 6">
            <a:extLst>
              <a:ext uri="{FF2B5EF4-FFF2-40B4-BE49-F238E27FC236}">
                <a16:creationId xmlns:a16="http://schemas.microsoft.com/office/drawing/2014/main" id="{0F06000D-1742-509A-A868-1549AB45FBB7}"/>
              </a:ext>
            </a:extLst>
          </p:cNvPr>
          <p:cNvSpPr/>
          <p:nvPr/>
        </p:nvSpPr>
        <p:spPr>
          <a:xfrm>
            <a:off x="549008" y="4026665"/>
            <a:ext cx="8330587" cy="2357609"/>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Агар сиз аллақачон бошланган жараённинг дизайн хатарларини тушунмоқчи бўлсангиз, чекловлар назариясидан фойдаланиб кўринг. Чекловлар назарияси - бу лойиҳа ёки жараённинг энг заиф томонларини аниқлашга ва улар билан боғлиқ хавфларни камайтиришга ёрдам берадиган техникадир.</a:t>
            </a:r>
          </a:p>
        </p:txBody>
      </p:sp>
    </p:spTree>
    <p:extLst>
      <p:ext uri="{BB962C8B-B14F-4D97-AF65-F5344CB8AC3E}">
        <p14:creationId xmlns:p14="http://schemas.microsoft.com/office/powerpoint/2010/main" val="3804384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857479" y="264405"/>
            <a:ext cx="10477041" cy="90889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800" b="1" dirty="0">
                <a:latin typeface="Times New Roman" panose="02020603050405020304" pitchFamily="18" charset="0"/>
                <a:cs typeface="Times New Roman" panose="02020603050405020304" pitchFamily="18" charset="0"/>
              </a:rPr>
              <a:t>МЕНИНГ ЛОЙИҲАМ УЧУН РИСКЛАРНИ БОШҚАРИШ ҲАҚИҚАТАН ҲАМ ЗАРУРМИ?</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8" y="1421177"/>
            <a:ext cx="11093984" cy="2357609"/>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Ҳар бир лойиҳа хавфларни бошқариш режасига муҳтож эмас. Агар сизнинг лойиҳангиз жуда оддий жараён бўлса, сиз ҳамкасбларингиз билан юзага келиши мумкин бўлган хавфларни шунчаки муҳокама қилишингиз мумкин. Бу ходимларнинг кўп вақтини талаб қилмайдиган ва ташқи ресурсларни (бюджет ёки бўш вақт) талаб қилмайдиган кичик лойиҳаларга, шунингдек, илгари ҳеч қандай муаммосиз бажарган жараёнларга тегишли.</a:t>
            </a:r>
          </a:p>
        </p:txBody>
      </p:sp>
      <p:sp>
        <p:nvSpPr>
          <p:cNvPr id="7" name="Прямоугольник: скругленные углы 6">
            <a:extLst>
              <a:ext uri="{FF2B5EF4-FFF2-40B4-BE49-F238E27FC236}">
                <a16:creationId xmlns:a16="http://schemas.microsoft.com/office/drawing/2014/main" id="{0F06000D-1742-509A-A868-1549AB45FBB7}"/>
              </a:ext>
            </a:extLst>
          </p:cNvPr>
          <p:cNvSpPr/>
          <p:nvPr/>
        </p:nvSpPr>
        <p:spPr>
          <a:xfrm>
            <a:off x="549008" y="4026665"/>
            <a:ext cx="8330587" cy="248430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Аммо, агар сиз турли бўлимларнинг манфаатдор томонларини ва муҳим манбаларни ўз ичига олган мураккаб ташаббус устида ишлаётган бўлсангиз, рискларни бошқариш режаси фойдали бўлади. Булар жамоа кўп вақт сарфлайдиган ёки катта молиявий инвестициялар талаб қиладиган лойиҳалардир. Хатарларни бошқариш режасига эга бўлиш лойиҳанинг кўлами бир хил бўлиб қолишига ва муваффақиятли бўлишига ёрдам беради.</a:t>
            </a:r>
          </a:p>
        </p:txBody>
      </p:sp>
    </p:spTree>
    <p:extLst>
      <p:ext uri="{BB962C8B-B14F-4D97-AF65-F5344CB8AC3E}">
        <p14:creationId xmlns:p14="http://schemas.microsoft.com/office/powerpoint/2010/main" val="3941843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857479" y="539829"/>
            <a:ext cx="10477041" cy="90889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НИМА УЧУН СИЗГА ЛОЙИҲА РИСКЛАРИНИ БОШҚАРИШ КЕРАК?</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7" y="1916082"/>
            <a:ext cx="11093984" cy="2007823"/>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менежери сифатида хавфларни аниқлаш ва баҳолаш сизнинг ишингизнинг муҳим қисмидир. Бу лойиҳани бошқариш ҳаракатларига устувор аҳамият беришга ёрдам беради. Агар хавфни баҳолаш маълум бир таҳдиднинг таъсири жиддий бўлишини кўрсатса, ушбу таҳдиднинг олдини олиш ёки уни юмшатиш учун олдиндан зарур чораларни кўришингиз керак.</a:t>
            </a:r>
          </a:p>
        </p:txBody>
      </p:sp>
      <p:sp>
        <p:nvSpPr>
          <p:cNvPr id="5" name="TextBox 4">
            <a:extLst>
              <a:ext uri="{FF2B5EF4-FFF2-40B4-BE49-F238E27FC236}">
                <a16:creationId xmlns:a16="http://schemas.microsoft.com/office/drawing/2014/main" id="{1298F0E9-FDA9-A2BA-216B-B8095E9ECB49}"/>
              </a:ext>
            </a:extLst>
          </p:cNvPr>
          <p:cNvSpPr txBox="1"/>
          <p:nvPr/>
        </p:nvSpPr>
        <p:spPr>
          <a:xfrm>
            <a:off x="371819" y="4391265"/>
            <a:ext cx="8133202" cy="1815882"/>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Ҳар қандай лойиҳа учун кўп хавфларни ҳисобга олиш керак, аммо энг таъсирлилари лойиҳа жадвали, нархи, сифати, технологияси ва ресурслари билан боғлиқ.</a:t>
            </a:r>
          </a:p>
        </p:txBody>
      </p:sp>
    </p:spTree>
    <p:extLst>
      <p:ext uri="{BB962C8B-B14F-4D97-AF65-F5344CB8AC3E}">
        <p14:creationId xmlns:p14="http://schemas.microsoft.com/office/powerpoint/2010/main" val="97324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59D1C02-271D-8892-D31C-6505DC662DCA}"/>
              </a:ext>
            </a:extLst>
          </p:cNvPr>
          <p:cNvSpPr txBox="1"/>
          <p:nvPr/>
        </p:nvSpPr>
        <p:spPr>
          <a:xfrm>
            <a:off x="550844" y="4778966"/>
            <a:ext cx="8144219"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 режангизга хавфларни бошқаришни киритсангиз, муаммоларга яхшироқ тайёрланишингиз мумкин. Муаммони олдиндан билганингиз учун, ҳаракат режангизни олдиндан тузиб, тезроқ жавоб беришингиз мумкин.</a:t>
            </a:r>
          </a:p>
        </p:txBody>
      </p:sp>
      <p:sp>
        <p:nvSpPr>
          <p:cNvPr id="4" name="TextBox 3">
            <a:extLst>
              <a:ext uri="{FF2B5EF4-FFF2-40B4-BE49-F238E27FC236}">
                <a16:creationId xmlns:a16="http://schemas.microsoft.com/office/drawing/2014/main" id="{CA3BE278-C91D-A25C-180B-A2B6C039DB4D}"/>
              </a:ext>
            </a:extLst>
          </p:cNvPr>
          <p:cNvSpPr txBox="1"/>
          <p:nvPr/>
        </p:nvSpPr>
        <p:spPr>
          <a:xfrm>
            <a:off x="550844" y="206434"/>
            <a:ext cx="10906698" cy="46166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 БОШҚАРУВИДАГИ ХАВФ ВА МУАММОЛАР</a:t>
            </a:r>
          </a:p>
        </p:txBody>
      </p:sp>
      <p:sp>
        <p:nvSpPr>
          <p:cNvPr id="6" name="TextBox 5">
            <a:extLst>
              <a:ext uri="{FF2B5EF4-FFF2-40B4-BE49-F238E27FC236}">
                <a16:creationId xmlns:a16="http://schemas.microsoft.com/office/drawing/2014/main" id="{F2BDA59C-A87E-241A-9637-8E06FC3B3DC0}"/>
              </a:ext>
            </a:extLst>
          </p:cNvPr>
          <p:cNvSpPr txBox="1"/>
          <p:nvPr/>
        </p:nvSpPr>
        <p:spPr>
          <a:xfrm>
            <a:off x="3150824" y="887902"/>
            <a:ext cx="8602337" cy="830997"/>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Бизнес лойиҳалари хавф ва муаммоларга эга бўлиши мумкин. Гарчи иккала атама бир-бирини алмаштирса ҳам, улар эмас.</a:t>
            </a:r>
          </a:p>
        </p:txBody>
      </p:sp>
      <p:sp>
        <p:nvSpPr>
          <p:cNvPr id="8" name="TextBox 7">
            <a:extLst>
              <a:ext uri="{FF2B5EF4-FFF2-40B4-BE49-F238E27FC236}">
                <a16:creationId xmlns:a16="http://schemas.microsoft.com/office/drawing/2014/main" id="{38375A13-A502-6DF4-B3AE-09CCE085519C}"/>
              </a:ext>
            </a:extLst>
          </p:cNvPr>
          <p:cNvSpPr txBox="1"/>
          <p:nvPr/>
        </p:nvSpPr>
        <p:spPr>
          <a:xfrm>
            <a:off x="187287" y="1938702"/>
            <a:ext cx="8507776"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Хавф ва муаммо ўртасидаги асосий фарқ - бу вақт. </a:t>
            </a:r>
            <a:r>
              <a:rPr lang="uz-Cyrl-UZ" sz="2400" b="1" dirty="0">
                <a:latin typeface="Times New Roman" panose="02020603050405020304" pitchFamily="18" charset="0"/>
                <a:cs typeface="Times New Roman" panose="02020603050405020304" pitchFamily="18" charset="0"/>
              </a:rPr>
              <a:t>Хавф</a:t>
            </a:r>
            <a:r>
              <a:rPr lang="uz-Cyrl-UZ" sz="2400" dirty="0">
                <a:latin typeface="Times New Roman" panose="02020603050405020304" pitchFamily="18" charset="0"/>
                <a:cs typeface="Times New Roman" panose="02020603050405020304" pitchFamily="18" charset="0"/>
              </a:rPr>
              <a:t> - бу келажакда содир бўлиши мумкин бўлган потенциал ҳодиса. Аксинча, муаммо аллақачон юз берган.</a:t>
            </a:r>
          </a:p>
        </p:txBody>
      </p:sp>
      <p:sp>
        <p:nvSpPr>
          <p:cNvPr id="10" name="TextBox 9">
            <a:extLst>
              <a:ext uri="{FF2B5EF4-FFF2-40B4-BE49-F238E27FC236}">
                <a16:creationId xmlns:a16="http://schemas.microsoft.com/office/drawing/2014/main" id="{4A9AC9FA-9BEF-A9AD-D60C-BE6A666FDA57}"/>
              </a:ext>
            </a:extLst>
          </p:cNvPr>
          <p:cNvSpPr txBox="1"/>
          <p:nvPr/>
        </p:nvSpPr>
        <p:spPr>
          <a:xfrm>
            <a:off x="3150823" y="3358834"/>
            <a:ext cx="8602337"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Лойиҳаларни бошида потенциал хавф-хатарларни таҳлил қилиш уларнинг муаммога айланишининг олдини олишга ёрдам беради.</a:t>
            </a:r>
          </a:p>
        </p:txBody>
      </p:sp>
    </p:spTree>
    <p:extLst>
      <p:ext uri="{BB962C8B-B14F-4D97-AF65-F5344CB8AC3E}">
        <p14:creationId xmlns:p14="http://schemas.microsoft.com/office/powerpoint/2010/main" val="18433172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8" y="362705"/>
            <a:ext cx="11093984" cy="116864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Тадбиркорлик таваккалчилиги </a:t>
            </a:r>
            <a:r>
              <a:rPr lang="uz-Cyrl-UZ" sz="2400" dirty="0">
                <a:latin typeface="Times New Roman" panose="02020603050405020304" pitchFamily="18" charset="0"/>
                <a:cs typeface="Times New Roman" panose="02020603050405020304" pitchFamily="18" charset="0"/>
              </a:rPr>
              <a:t>- бу тадбиркорлик фаолияти билан боғлиқ бўлган оддий хавф, шу билан бирга у фойда ва зарар учун турли имкониятларни ўз ичига олади. </a:t>
            </a:r>
          </a:p>
        </p:txBody>
      </p:sp>
      <p:sp>
        <p:nvSpPr>
          <p:cNvPr id="3" name="Прямоугольник: скругленные углы 2">
            <a:extLst>
              <a:ext uri="{FF2B5EF4-FFF2-40B4-BE49-F238E27FC236}">
                <a16:creationId xmlns:a16="http://schemas.microsoft.com/office/drawing/2014/main" id="{F2890256-F8E3-253B-CB28-15EADE9C6A64}"/>
              </a:ext>
            </a:extLst>
          </p:cNvPr>
          <p:cNvSpPr/>
          <p:nvPr/>
        </p:nvSpPr>
        <p:spPr>
          <a:xfrm>
            <a:off x="2470533" y="1858768"/>
            <a:ext cx="7250934" cy="60796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СОФ РИСК (СУҒУРТАЛАНАДИГАН) - БУ: </a:t>
            </a:r>
          </a:p>
        </p:txBody>
      </p:sp>
      <p:sp>
        <p:nvSpPr>
          <p:cNvPr id="6" name="Прямоугольник: скругленные углы 5">
            <a:extLst>
              <a:ext uri="{FF2B5EF4-FFF2-40B4-BE49-F238E27FC236}">
                <a16:creationId xmlns:a16="http://schemas.microsoft.com/office/drawing/2014/main" id="{ADB68B13-09B5-7794-B0C8-394920EE4FF0}"/>
              </a:ext>
            </a:extLst>
          </p:cNvPr>
          <p:cNvSpPr/>
          <p:nvPr/>
        </p:nvSpPr>
        <p:spPr>
          <a:xfrm>
            <a:off x="549008" y="2616845"/>
            <a:ext cx="11093984" cy="798386"/>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фойда таваккалчилиги учун ҳеч қандай имкониятсиз йўқотиш эҳтимоли ёки эҳтимоли билан боғлиқ бўлган хавф</a:t>
            </a:r>
          </a:p>
        </p:txBody>
      </p:sp>
      <p:sp>
        <p:nvSpPr>
          <p:cNvPr id="7" name="Прямоугольник: скругленные углы 6">
            <a:extLst>
              <a:ext uri="{FF2B5EF4-FFF2-40B4-BE49-F238E27FC236}">
                <a16:creationId xmlns:a16="http://schemas.microsoft.com/office/drawing/2014/main" id="{87D9DAAB-AA83-C604-5BE4-63C94619282E}"/>
              </a:ext>
            </a:extLst>
          </p:cNvPr>
          <p:cNvSpPr/>
          <p:nvPr/>
        </p:nvSpPr>
        <p:spPr>
          <a:xfrm>
            <a:off x="549008" y="3565339"/>
            <a:ext cx="11093984" cy="59423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унга устунлик берилиши керак </a:t>
            </a:r>
          </a:p>
        </p:txBody>
      </p:sp>
      <p:sp>
        <p:nvSpPr>
          <p:cNvPr id="8" name="Прямоугольник: скругленные углы 7">
            <a:extLst>
              <a:ext uri="{FF2B5EF4-FFF2-40B4-BE49-F238E27FC236}">
                <a16:creationId xmlns:a16="http://schemas.microsoft.com/office/drawing/2014/main" id="{B55AAB8F-4A5C-5742-100C-2BA0DBB77A6B}"/>
              </a:ext>
            </a:extLst>
          </p:cNvPr>
          <p:cNvSpPr/>
          <p:nvPr/>
        </p:nvSpPr>
        <p:spPr>
          <a:xfrm>
            <a:off x="549008" y="4352338"/>
            <a:ext cx="8264486" cy="594238"/>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бошқа тарафга ўтказилиши мумкин бўлган </a:t>
            </a:r>
          </a:p>
        </p:txBody>
      </p:sp>
      <p:sp>
        <p:nvSpPr>
          <p:cNvPr id="9" name="Прямоугольник: скругленные углы 8">
            <a:extLst>
              <a:ext uri="{FF2B5EF4-FFF2-40B4-BE49-F238E27FC236}">
                <a16:creationId xmlns:a16="http://schemas.microsoft.com/office/drawing/2014/main" id="{0B11F8D2-06BD-D874-D8EB-8925C676379C}"/>
              </a:ext>
            </a:extLst>
          </p:cNvPr>
          <p:cNvSpPr/>
          <p:nvPr/>
        </p:nvSpPr>
        <p:spPr>
          <a:xfrm>
            <a:off x="549008" y="5178603"/>
            <a:ext cx="8264486" cy="858641"/>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хавфга эътибор: шартнома тузиш, кафолат бериш, суғурта қилиш. </a:t>
            </a:r>
          </a:p>
        </p:txBody>
      </p:sp>
    </p:spTree>
    <p:extLst>
      <p:ext uri="{BB962C8B-B14F-4D97-AF65-F5344CB8AC3E}">
        <p14:creationId xmlns:p14="http://schemas.microsoft.com/office/powerpoint/2010/main" val="3964533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8" y="362705"/>
            <a:ext cx="11093984" cy="1168640"/>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рискларини бошқариш - </a:t>
            </a:r>
            <a:r>
              <a:rPr lang="uz-Cyrl-UZ" sz="2400" dirty="0">
                <a:latin typeface="Times New Roman" panose="02020603050405020304" pitchFamily="18" charset="0"/>
                <a:cs typeface="Times New Roman" panose="02020603050405020304" pitchFamily="18" charset="0"/>
              </a:rPr>
              <a:t>бу лойиҳа таваккалчилигини аниқлаш, таҳлил қилиш ва уларга жавоб беришнинг тизимли жараёни; у қуйидагилар билан боғлиқ жараёнларни ўз ичига олади: </a:t>
            </a:r>
          </a:p>
        </p:txBody>
      </p:sp>
      <p:sp>
        <p:nvSpPr>
          <p:cNvPr id="3" name="Прямоугольник: скругленные углы 2">
            <a:extLst>
              <a:ext uri="{FF2B5EF4-FFF2-40B4-BE49-F238E27FC236}">
                <a16:creationId xmlns:a16="http://schemas.microsoft.com/office/drawing/2014/main" id="{F2890256-F8E3-253B-CB28-15EADE9C6A64}"/>
              </a:ext>
            </a:extLst>
          </p:cNvPr>
          <p:cNvSpPr/>
          <p:nvPr/>
        </p:nvSpPr>
        <p:spPr>
          <a:xfrm>
            <a:off x="1928411" y="3828362"/>
            <a:ext cx="5814152" cy="607969"/>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МАҚСАДЛАР: </a:t>
            </a:r>
          </a:p>
        </p:txBody>
      </p:sp>
      <p:sp>
        <p:nvSpPr>
          <p:cNvPr id="6" name="Прямоугольник: скругленные углы 5">
            <a:extLst>
              <a:ext uri="{FF2B5EF4-FFF2-40B4-BE49-F238E27FC236}">
                <a16:creationId xmlns:a16="http://schemas.microsoft.com/office/drawing/2014/main" id="{ADB68B13-09B5-7794-B0C8-394920EE4FF0}"/>
              </a:ext>
            </a:extLst>
          </p:cNvPr>
          <p:cNvSpPr/>
          <p:nvPr/>
        </p:nvSpPr>
        <p:spPr>
          <a:xfrm>
            <a:off x="549008" y="4656353"/>
            <a:ext cx="8572958" cy="1668214"/>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Ижобий ҳолатлар эҳтимолини ошириш ва таъсирини ошириш</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Лойиҳа учун нохуш ҳодисалар эҳтимолини камайтириш ва таъсирини юмшатиш</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sp>
        <p:nvSpPr>
          <p:cNvPr id="2" name="Прямоугольник: скругленные углы 1">
            <a:extLst>
              <a:ext uri="{FF2B5EF4-FFF2-40B4-BE49-F238E27FC236}">
                <a16:creationId xmlns:a16="http://schemas.microsoft.com/office/drawing/2014/main" id="{C17CD19F-AD33-910A-4E52-60DCD40C106B}"/>
              </a:ext>
            </a:extLst>
          </p:cNvPr>
          <p:cNvSpPr/>
          <p:nvPr/>
        </p:nvSpPr>
        <p:spPr>
          <a:xfrm>
            <a:off x="1963757" y="1673191"/>
            <a:ext cx="8264486" cy="1568177"/>
          </a:xfrm>
          <a:prstGeom prst="roundRect">
            <a:avLst>
              <a:gd name="adj" fmla="val 0"/>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Хатарларни бошқаришни режалаштиришни ўтказиш</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идентификация</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таҳлили</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лойиҳа бўйича мониторинг ва назорат </a:t>
            </a:r>
          </a:p>
        </p:txBody>
      </p:sp>
    </p:spTree>
    <p:extLst>
      <p:ext uri="{BB962C8B-B14F-4D97-AF65-F5344CB8AC3E}">
        <p14:creationId xmlns:p14="http://schemas.microsoft.com/office/powerpoint/2010/main" val="41928486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F2890256-F8E3-253B-CB28-15EADE9C6A64}"/>
              </a:ext>
            </a:extLst>
          </p:cNvPr>
          <p:cNvSpPr/>
          <p:nvPr/>
        </p:nvSpPr>
        <p:spPr>
          <a:xfrm>
            <a:off x="1830177" y="670124"/>
            <a:ext cx="8531645" cy="607969"/>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РИСКЛАРНИ БОШҚАРИШ ЖАРАЁНЛАРИ:</a:t>
            </a:r>
          </a:p>
        </p:txBody>
      </p:sp>
      <p:sp>
        <p:nvSpPr>
          <p:cNvPr id="2" name="Прямоугольник: скругленные углы 1">
            <a:extLst>
              <a:ext uri="{FF2B5EF4-FFF2-40B4-BE49-F238E27FC236}">
                <a16:creationId xmlns:a16="http://schemas.microsoft.com/office/drawing/2014/main" id="{C17CD19F-AD33-910A-4E52-60DCD40C106B}"/>
              </a:ext>
            </a:extLst>
          </p:cNvPr>
          <p:cNvSpPr/>
          <p:nvPr/>
        </p:nvSpPr>
        <p:spPr>
          <a:xfrm>
            <a:off x="1388125" y="1640142"/>
            <a:ext cx="9518574" cy="262338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рискларни бошқаришни режалаштириш</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рискларни идентификациялаш</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рискларни сифатли таҳлил қилиш ва устуворликларни аниқлаш</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хатарларни миқдорий таҳлил қилиш</a:t>
            </a:r>
            <a:r>
              <a:rPr lang="en-US" sz="2400"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хатарларга жавоб беришни режалаштириш</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рискларни мониторинг қилиш ва бошқариш</a:t>
            </a:r>
            <a:r>
              <a:rPr lang="en-US" sz="2400"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23074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F2890256-F8E3-253B-CB28-15EADE9C6A64}"/>
              </a:ext>
            </a:extLst>
          </p:cNvPr>
          <p:cNvSpPr/>
          <p:nvPr/>
        </p:nvSpPr>
        <p:spPr>
          <a:xfrm>
            <a:off x="295619" y="159745"/>
            <a:ext cx="11600762" cy="806136"/>
          </a:xfrm>
          <a:prstGeom prst="roundRect">
            <a:avLst>
              <a:gd name="adj" fmla="val 0"/>
            </a:avLst>
          </a:prstGeom>
          <a:noFill/>
          <a:ln>
            <a:noFill/>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300" b="1" dirty="0">
                <a:latin typeface="Times New Roman" panose="02020603050405020304" pitchFamily="18" charset="0"/>
                <a:cs typeface="Times New Roman" panose="02020603050405020304" pitchFamily="18" charset="0"/>
              </a:rPr>
              <a:t>Рискларни бошқаришни режалаштириш - </a:t>
            </a:r>
            <a:r>
              <a:rPr lang="uz-Cyrl-UZ" sz="2300" dirty="0">
                <a:latin typeface="Times New Roman" panose="02020603050405020304" pitchFamily="18" charset="0"/>
                <a:cs typeface="Times New Roman" panose="02020603050405020304" pitchFamily="18" charset="0"/>
              </a:rPr>
              <a:t>бу лойиҳа учун хавфларни бошқариш бўйича операцияларни ёндашув, режалаштириш ва амалга оширишни белгилайдиган жараён: </a:t>
            </a:r>
          </a:p>
        </p:txBody>
      </p:sp>
      <p:sp>
        <p:nvSpPr>
          <p:cNvPr id="2" name="Прямоугольник: скругленные углы 1">
            <a:extLst>
              <a:ext uri="{FF2B5EF4-FFF2-40B4-BE49-F238E27FC236}">
                <a16:creationId xmlns:a16="http://schemas.microsoft.com/office/drawing/2014/main" id="{C17CD19F-AD33-910A-4E52-60DCD40C106B}"/>
              </a:ext>
            </a:extLst>
          </p:cNvPr>
          <p:cNvSpPr/>
          <p:nvPr/>
        </p:nvSpPr>
        <p:spPr>
          <a:xfrm>
            <a:off x="411297" y="1169856"/>
            <a:ext cx="8556434" cy="5219926"/>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Хатарларни бошқариш жараёнларини режалаштириш қуйидагилар учун муҳимдир:</a:t>
            </a:r>
            <a:endParaRPr lang="en-US" sz="2400" dirty="0">
              <a:latin typeface="Times New Roman" panose="02020603050405020304" pitchFamily="18" charset="0"/>
              <a:cs typeface="Times New Roman" panose="02020603050405020304" pitchFamily="18" charset="0"/>
            </a:endParaRP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 рискларни бошқариш даражаси, тури, фаолияти ва кўриниши ҳар иккала хавф билан мутаносиб бўлишини таъминлаш. </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ўзи ва лойиҳалаш ташкилотининг аҳамияти билан лойиҳани бошқариш операциялари учун етарли ресурслар ва вақтни таъминлаш; </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хавфларни баҳолаш учун изчил асос яратиш; </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хавф-хатарларга нисбатан манфаатдор шахсларнинг усуллари ва баёнотларини белгилаш ва тасдиқлаш; </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хавфларни бошқариш режасини яратиш;</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Рискларни бошқаришни режалаштириш. </a:t>
            </a:r>
          </a:p>
        </p:txBody>
      </p:sp>
    </p:spTree>
    <p:extLst>
      <p:ext uri="{BB962C8B-B14F-4D97-AF65-F5344CB8AC3E}">
        <p14:creationId xmlns:p14="http://schemas.microsoft.com/office/powerpoint/2010/main" val="30147265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62569" y="258894"/>
            <a:ext cx="11666862" cy="848300"/>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Хатарларни бошқариш режаси барча рискларни бошқариш жараёнлари қандай амалга оширилишини тавсифлайди. У қуйидагиларни ўз ичига олиши мумкин:</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691309" y="1311004"/>
            <a:ext cx="10809382"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рискларни бошқариш методологияси;</a:t>
            </a:r>
          </a:p>
        </p:txBody>
      </p:sp>
      <p:sp>
        <p:nvSpPr>
          <p:cNvPr id="3" name="Прямоугольник: скругленные углы 2">
            <a:extLst>
              <a:ext uri="{FF2B5EF4-FFF2-40B4-BE49-F238E27FC236}">
                <a16:creationId xmlns:a16="http://schemas.microsoft.com/office/drawing/2014/main" id="{09963C50-7210-6789-3BF8-9849EB920BA9}"/>
              </a:ext>
            </a:extLst>
          </p:cNvPr>
          <p:cNvSpPr/>
          <p:nvPr/>
        </p:nvSpPr>
        <p:spPr>
          <a:xfrm>
            <a:off x="691309" y="1949982"/>
            <a:ext cx="10809382"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рискларни бошқариш билан шуғулланувчи шахсларнинг роли ва масъулияти;</a:t>
            </a:r>
          </a:p>
        </p:txBody>
      </p:sp>
      <p:sp>
        <p:nvSpPr>
          <p:cNvPr id="5" name="Прямоугольник: скругленные углы 4">
            <a:extLst>
              <a:ext uri="{FF2B5EF4-FFF2-40B4-BE49-F238E27FC236}">
                <a16:creationId xmlns:a16="http://schemas.microsoft.com/office/drawing/2014/main" id="{858E5463-B2C5-1CF8-9E76-B0DD7A891642}"/>
              </a:ext>
            </a:extLst>
          </p:cNvPr>
          <p:cNvSpPr/>
          <p:nvPr/>
        </p:nvSpPr>
        <p:spPr>
          <a:xfrm>
            <a:off x="694981" y="2588960"/>
            <a:ext cx="10809382"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рискларни бошқариш бюджети;</a:t>
            </a:r>
          </a:p>
        </p:txBody>
      </p:sp>
      <p:sp>
        <p:nvSpPr>
          <p:cNvPr id="6" name="Прямоугольник: скругленные углы 5">
            <a:extLst>
              <a:ext uri="{FF2B5EF4-FFF2-40B4-BE49-F238E27FC236}">
                <a16:creationId xmlns:a16="http://schemas.microsoft.com/office/drawing/2014/main" id="{19741B03-C35B-E372-8BE2-A8D8C64C2CE9}"/>
              </a:ext>
            </a:extLst>
          </p:cNvPr>
          <p:cNvSpPr/>
          <p:nvPr/>
        </p:nvSpPr>
        <p:spPr>
          <a:xfrm>
            <a:off x="691309" y="3227938"/>
            <a:ext cx="10809382"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рискларни бошқариш тартиб-қоидаларининг частотасини аниқлаш</a:t>
            </a:r>
            <a:r>
              <a:rPr lang="ru-RU" sz="2400" dirty="0">
                <a:latin typeface="Times New Roman" panose="02020603050405020304" pitchFamily="18" charset="0"/>
                <a:cs typeface="Times New Roman" panose="02020603050405020304" pitchFamily="18" charset="0"/>
              </a:rPr>
              <a:t>;</a:t>
            </a:r>
          </a:p>
        </p:txBody>
      </p:sp>
      <p:sp>
        <p:nvSpPr>
          <p:cNvPr id="8" name="Прямоугольник: скругленные углы 7">
            <a:extLst>
              <a:ext uri="{FF2B5EF4-FFF2-40B4-BE49-F238E27FC236}">
                <a16:creationId xmlns:a16="http://schemas.microsoft.com/office/drawing/2014/main" id="{6612651C-780C-2465-3D7D-47DFCE1B07B0}"/>
              </a:ext>
            </a:extLst>
          </p:cNvPr>
          <p:cNvSpPr/>
          <p:nvPr/>
        </p:nvSpPr>
        <p:spPr>
          <a:xfrm>
            <a:off x="691309" y="3872421"/>
            <a:ext cx="10809382"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хавфнинг юзага келишини тан олишнинг чегаравий мезонлари;</a:t>
            </a:r>
          </a:p>
        </p:txBody>
      </p:sp>
      <p:sp>
        <p:nvSpPr>
          <p:cNvPr id="9" name="Прямоугольник: скругленные углы 8">
            <a:extLst>
              <a:ext uri="{FF2B5EF4-FFF2-40B4-BE49-F238E27FC236}">
                <a16:creationId xmlns:a16="http://schemas.microsoft.com/office/drawing/2014/main" id="{81B19EB0-FB57-8EBB-CB5B-E3EC9164C265}"/>
              </a:ext>
            </a:extLst>
          </p:cNvPr>
          <p:cNvSpPr/>
          <p:nvPr/>
        </p:nvSpPr>
        <p:spPr>
          <a:xfrm>
            <a:off x="691309" y="4516904"/>
            <a:ext cx="7791679"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 тоифалари;</a:t>
            </a:r>
          </a:p>
        </p:txBody>
      </p:sp>
      <p:sp>
        <p:nvSpPr>
          <p:cNvPr id="10" name="Прямоугольник: скругленные углы 9">
            <a:extLst>
              <a:ext uri="{FF2B5EF4-FFF2-40B4-BE49-F238E27FC236}">
                <a16:creationId xmlns:a16="http://schemas.microsoft.com/office/drawing/2014/main" id="{AB5BE0F6-7DFF-D225-8C91-29712B0EDB83}"/>
              </a:ext>
            </a:extLst>
          </p:cNvPr>
          <p:cNvSpPr/>
          <p:nvPr/>
        </p:nvSpPr>
        <p:spPr>
          <a:xfrm>
            <a:off x="691309" y="5161387"/>
            <a:ext cx="7791679"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 эҳтимоли ва таъсир матрицаси;</a:t>
            </a:r>
          </a:p>
        </p:txBody>
      </p:sp>
      <p:sp>
        <p:nvSpPr>
          <p:cNvPr id="11" name="Прямоугольник: скругленные углы 10">
            <a:extLst>
              <a:ext uri="{FF2B5EF4-FFF2-40B4-BE49-F238E27FC236}">
                <a16:creationId xmlns:a16="http://schemas.microsoft.com/office/drawing/2014/main" id="{65524041-BAC6-A4BB-227F-0C843105E976}"/>
              </a:ext>
            </a:extLst>
          </p:cNvPr>
          <p:cNvSpPr/>
          <p:nvPr/>
        </p:nvSpPr>
        <p:spPr>
          <a:xfrm>
            <a:off x="691308" y="5805870"/>
            <a:ext cx="7791679" cy="47372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ҳисобот форматлари ва шаблонлари.</a:t>
            </a:r>
          </a:p>
        </p:txBody>
      </p:sp>
    </p:spTree>
    <p:extLst>
      <p:ext uri="{BB962C8B-B14F-4D97-AF65-F5344CB8AC3E}">
        <p14:creationId xmlns:p14="http://schemas.microsoft.com/office/powerpoint/2010/main" val="20219314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62569" y="258894"/>
            <a:ext cx="11666862" cy="980516"/>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Рискни идентификациялаш - </a:t>
            </a:r>
            <a:r>
              <a:rPr lang="uz-Cyrl-UZ" sz="2400" dirty="0">
                <a:latin typeface="Times New Roman" panose="02020603050405020304" pitchFamily="18" charset="0"/>
                <a:cs typeface="Times New Roman" panose="02020603050405020304" pitchFamily="18" charset="0"/>
              </a:rPr>
              <a:t>лойиҳага қайси хавфлар таъсир қилиши мумкинлигини аниқлаш ва уларнинг хусусиятларини ҳужжатлаштириш жараёни; нима учун керак: </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691309" y="1432206"/>
            <a:ext cx="10809382" cy="56736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лойиҳага таъсир қиладиган хавфни аниқлаш; </a:t>
            </a:r>
          </a:p>
        </p:txBody>
      </p:sp>
      <p:sp>
        <p:nvSpPr>
          <p:cNvPr id="3" name="Прямоугольник: скругленные углы 2">
            <a:extLst>
              <a:ext uri="{FF2B5EF4-FFF2-40B4-BE49-F238E27FC236}">
                <a16:creationId xmlns:a16="http://schemas.microsoft.com/office/drawing/2014/main" id="{09963C50-7210-6789-3BF8-9849EB920BA9}"/>
              </a:ext>
            </a:extLst>
          </p:cNvPr>
          <p:cNvSpPr/>
          <p:nvPr/>
        </p:nvSpPr>
        <p:spPr>
          <a:xfrm>
            <a:off x="691309" y="2225414"/>
            <a:ext cx="10809382" cy="567364"/>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хавфнинг ички ва ташқи манбаларини кўрсатиш</a:t>
            </a:r>
            <a:r>
              <a:rPr lang="ru-RU" sz="2400" dirty="0">
                <a:latin typeface="Times New Roman" panose="02020603050405020304" pitchFamily="18" charset="0"/>
                <a:cs typeface="Times New Roman" panose="02020603050405020304" pitchFamily="18" charset="0"/>
              </a:rPr>
              <a:t>; </a:t>
            </a:r>
          </a:p>
        </p:txBody>
      </p:sp>
      <p:sp>
        <p:nvSpPr>
          <p:cNvPr id="5" name="Прямоугольник: скругленные углы 4">
            <a:extLst>
              <a:ext uri="{FF2B5EF4-FFF2-40B4-BE49-F238E27FC236}">
                <a16:creationId xmlns:a16="http://schemas.microsoft.com/office/drawing/2014/main" id="{858E5463-B2C5-1CF8-9E76-B0DD7A891642}"/>
              </a:ext>
            </a:extLst>
          </p:cNvPr>
          <p:cNvSpPr/>
          <p:nvPr/>
        </p:nvSpPr>
        <p:spPr>
          <a:xfrm>
            <a:off x="691309" y="3018623"/>
            <a:ext cx="10809382" cy="567365"/>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хавфнинг сабаблари ва оқибатларини аниқлаш; </a:t>
            </a:r>
          </a:p>
        </p:txBody>
      </p:sp>
      <p:sp>
        <p:nvSpPr>
          <p:cNvPr id="6" name="Прямоугольник: скругленные углы 5">
            <a:extLst>
              <a:ext uri="{FF2B5EF4-FFF2-40B4-BE49-F238E27FC236}">
                <a16:creationId xmlns:a16="http://schemas.microsoft.com/office/drawing/2014/main" id="{19741B03-C35B-E372-8BE2-A8D8C64C2CE9}"/>
              </a:ext>
            </a:extLst>
          </p:cNvPr>
          <p:cNvSpPr/>
          <p:nvPr/>
        </p:nvSpPr>
        <p:spPr>
          <a:xfrm>
            <a:off x="691309" y="3778784"/>
            <a:ext cx="8386590" cy="90338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тегишли мутахассислар, манфаатдор томонлар ва ташқи экспертларни жалб қилиш</a:t>
            </a:r>
            <a:r>
              <a:rPr lang="ru-RU" sz="2400" dirty="0">
                <a:latin typeface="Times New Roman" panose="02020603050405020304" pitchFamily="18" charset="0"/>
                <a:cs typeface="Times New Roman" panose="02020603050405020304" pitchFamily="18" charset="0"/>
              </a:rPr>
              <a:t>;</a:t>
            </a:r>
          </a:p>
        </p:txBody>
      </p:sp>
      <p:sp>
        <p:nvSpPr>
          <p:cNvPr id="7" name="Прямоугольник: скругленные углы 6">
            <a:extLst>
              <a:ext uri="{FF2B5EF4-FFF2-40B4-BE49-F238E27FC236}">
                <a16:creationId xmlns:a16="http://schemas.microsoft.com/office/drawing/2014/main" id="{E3F4BA25-920B-9AC4-8E57-867C9D3DFD36}"/>
              </a:ext>
            </a:extLst>
          </p:cNvPr>
          <p:cNvSpPr/>
          <p:nvPr/>
        </p:nvSpPr>
        <p:spPr>
          <a:xfrm>
            <a:off x="691309" y="4935553"/>
            <a:ext cx="8386590" cy="1393645"/>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маълум бир тоифага хавфларни белгилаш: лойиҳани бошқариш рисклари, ташкилий хавфлар,</a:t>
            </a:r>
            <a:r>
              <a:rPr lang="en-US"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ташқи хавфлар. Рискларни аниқлаш жараёнининг натижаси - хавф реестри. </a:t>
            </a:r>
          </a:p>
        </p:txBody>
      </p:sp>
    </p:spTree>
    <p:extLst>
      <p:ext uri="{BB962C8B-B14F-4D97-AF65-F5344CB8AC3E}">
        <p14:creationId xmlns:p14="http://schemas.microsoft.com/office/powerpoint/2010/main" val="40202934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62569" y="391098"/>
            <a:ext cx="11666862" cy="98051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Рисклар реестри - </a:t>
            </a:r>
            <a:r>
              <a:rPr lang="uz-Cyrl-UZ" sz="2400" dirty="0">
                <a:latin typeface="Times New Roman" panose="02020603050405020304" pitchFamily="18" charset="0"/>
                <a:cs typeface="Times New Roman" panose="02020603050405020304" pitchFamily="18" charset="0"/>
              </a:rPr>
              <a:t>аниқланган хавфлар рўйхати ёки хавф ҳодисаларининг юзага келиши учун шарт-шароитлар. Хавфни аниқлаш усуллари ва воситалари:</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691309" y="1564410"/>
            <a:ext cx="5279833" cy="567363"/>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ҳужжатларни таҳлил қилиш;</a:t>
            </a:r>
          </a:p>
        </p:txBody>
      </p:sp>
      <p:sp>
        <p:nvSpPr>
          <p:cNvPr id="3" name="Прямоугольник: скругленные углы 2">
            <a:extLst>
              <a:ext uri="{FF2B5EF4-FFF2-40B4-BE49-F238E27FC236}">
                <a16:creationId xmlns:a16="http://schemas.microsoft.com/office/drawing/2014/main" id="{09963C50-7210-6789-3BF8-9849EB920BA9}"/>
              </a:ext>
            </a:extLst>
          </p:cNvPr>
          <p:cNvSpPr/>
          <p:nvPr/>
        </p:nvSpPr>
        <p:spPr>
          <a:xfrm>
            <a:off x="691309" y="2357618"/>
            <a:ext cx="5279833" cy="567364"/>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en-US" sz="2400" dirty="0">
                <a:latin typeface="Times New Roman" panose="02020603050405020304" pitchFamily="18" charset="0"/>
                <a:cs typeface="Times New Roman" panose="02020603050405020304" pitchFamily="18" charset="0"/>
              </a:rPr>
              <a:t>SWOT-</a:t>
            </a:r>
            <a:r>
              <a:rPr lang="uz-Cyrl-UZ" sz="2400" dirty="0">
                <a:latin typeface="Times New Roman" panose="02020603050405020304" pitchFamily="18" charset="0"/>
                <a:cs typeface="Times New Roman" panose="02020603050405020304" pitchFamily="18" charset="0"/>
              </a:rPr>
              <a:t>таҳлил;</a:t>
            </a:r>
          </a:p>
        </p:txBody>
      </p:sp>
      <p:sp>
        <p:nvSpPr>
          <p:cNvPr id="5" name="Прямоугольник: скругленные углы 4">
            <a:extLst>
              <a:ext uri="{FF2B5EF4-FFF2-40B4-BE49-F238E27FC236}">
                <a16:creationId xmlns:a16="http://schemas.microsoft.com/office/drawing/2014/main" id="{858E5463-B2C5-1CF8-9E76-B0DD7A891642}"/>
              </a:ext>
            </a:extLst>
          </p:cNvPr>
          <p:cNvSpPr/>
          <p:nvPr/>
        </p:nvSpPr>
        <p:spPr>
          <a:xfrm>
            <a:off x="691309" y="3156337"/>
            <a:ext cx="5279833" cy="56736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en-US" sz="2400" dirty="0">
                <a:latin typeface="Times New Roman" panose="02020603050405020304" pitchFamily="18" charset="0"/>
                <a:cs typeface="Times New Roman" panose="02020603050405020304" pitchFamily="18" charset="0"/>
              </a:rPr>
              <a:t>Delphi </a:t>
            </a:r>
            <a:r>
              <a:rPr lang="uz-Cyrl-UZ" sz="2400" dirty="0">
                <a:latin typeface="Times New Roman" panose="02020603050405020304" pitchFamily="18" charset="0"/>
                <a:cs typeface="Times New Roman" panose="02020603050405020304" pitchFamily="18" charset="0"/>
              </a:rPr>
              <a:t>усули;</a:t>
            </a:r>
          </a:p>
        </p:txBody>
      </p:sp>
      <p:sp>
        <p:nvSpPr>
          <p:cNvPr id="8" name="Прямоугольник: скругленные углы 7">
            <a:extLst>
              <a:ext uri="{FF2B5EF4-FFF2-40B4-BE49-F238E27FC236}">
                <a16:creationId xmlns:a16="http://schemas.microsoft.com/office/drawing/2014/main" id="{D6393F5C-B4A0-DBCA-0713-15EAB19D749E}"/>
              </a:ext>
            </a:extLst>
          </p:cNvPr>
          <p:cNvSpPr/>
          <p:nvPr/>
        </p:nvSpPr>
        <p:spPr>
          <a:xfrm>
            <a:off x="6220860" y="1564410"/>
            <a:ext cx="5279833" cy="567363"/>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ақлий ҳужум;</a:t>
            </a:r>
          </a:p>
        </p:txBody>
      </p:sp>
      <p:sp>
        <p:nvSpPr>
          <p:cNvPr id="9" name="Прямоугольник: скругленные углы 8">
            <a:extLst>
              <a:ext uri="{FF2B5EF4-FFF2-40B4-BE49-F238E27FC236}">
                <a16:creationId xmlns:a16="http://schemas.microsoft.com/office/drawing/2014/main" id="{B495A5CD-B574-D56C-865B-B65E052A195A}"/>
              </a:ext>
            </a:extLst>
          </p:cNvPr>
          <p:cNvSpPr/>
          <p:nvPr/>
        </p:nvSpPr>
        <p:spPr>
          <a:xfrm>
            <a:off x="6220860" y="2357618"/>
            <a:ext cx="5279833" cy="567364"/>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эксперт сўрови</a:t>
            </a:r>
            <a:r>
              <a:rPr lang="ru-RU" sz="2400" dirty="0">
                <a:latin typeface="Times New Roman" panose="02020603050405020304" pitchFamily="18" charset="0"/>
                <a:cs typeface="Times New Roman" panose="02020603050405020304" pitchFamily="18" charset="0"/>
              </a:rPr>
              <a:t>; </a:t>
            </a:r>
          </a:p>
        </p:txBody>
      </p:sp>
      <p:sp>
        <p:nvSpPr>
          <p:cNvPr id="10" name="Прямоугольник: скругленные углы 9">
            <a:extLst>
              <a:ext uri="{FF2B5EF4-FFF2-40B4-BE49-F238E27FC236}">
                <a16:creationId xmlns:a16="http://schemas.microsoft.com/office/drawing/2014/main" id="{B362BFEF-0AAD-60A9-15E2-55028675CAA9}"/>
              </a:ext>
            </a:extLst>
          </p:cNvPr>
          <p:cNvSpPr/>
          <p:nvPr/>
        </p:nvSpPr>
        <p:spPr>
          <a:xfrm>
            <a:off x="6220860" y="3150827"/>
            <a:ext cx="5279833" cy="56736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назорат жадваллари</a:t>
            </a:r>
            <a:r>
              <a:rPr lang="ru-RU" sz="2400" dirty="0">
                <a:latin typeface="Times New Roman" panose="02020603050405020304" pitchFamily="18" charset="0"/>
                <a:cs typeface="Times New Roman" panose="02020603050405020304" pitchFamily="18" charset="0"/>
              </a:rPr>
              <a:t>;</a:t>
            </a:r>
          </a:p>
        </p:txBody>
      </p:sp>
      <p:sp>
        <p:nvSpPr>
          <p:cNvPr id="11" name="Прямоугольник: скругленные углы 10">
            <a:extLst>
              <a:ext uri="{FF2B5EF4-FFF2-40B4-BE49-F238E27FC236}">
                <a16:creationId xmlns:a16="http://schemas.microsoft.com/office/drawing/2014/main" id="{9659E29C-F3B3-28FA-8566-CA59BCD448E8}"/>
              </a:ext>
            </a:extLst>
          </p:cNvPr>
          <p:cNvSpPr/>
          <p:nvPr/>
        </p:nvSpPr>
        <p:spPr>
          <a:xfrm>
            <a:off x="691309" y="3955057"/>
            <a:ext cx="5279833" cy="56736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анкеталар</a:t>
            </a:r>
            <a:r>
              <a:rPr lang="ru-RU" sz="2400" dirty="0">
                <a:latin typeface="Times New Roman" panose="02020603050405020304" pitchFamily="18" charset="0"/>
                <a:cs typeface="Times New Roman" panose="02020603050405020304" pitchFamily="18" charset="0"/>
              </a:rPr>
              <a:t>;</a:t>
            </a:r>
          </a:p>
        </p:txBody>
      </p:sp>
      <p:sp>
        <p:nvSpPr>
          <p:cNvPr id="12" name="Прямоугольник: скругленные углы 11">
            <a:extLst>
              <a:ext uri="{FF2B5EF4-FFF2-40B4-BE49-F238E27FC236}">
                <a16:creationId xmlns:a16="http://schemas.microsoft.com/office/drawing/2014/main" id="{0DC78467-EE72-C48E-77AA-58B64A2ED689}"/>
              </a:ext>
            </a:extLst>
          </p:cNvPr>
          <p:cNvSpPr/>
          <p:nvPr/>
        </p:nvSpPr>
        <p:spPr>
          <a:xfrm>
            <a:off x="6220860" y="3949547"/>
            <a:ext cx="5279833" cy="56736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диаграммалар.</a:t>
            </a:r>
          </a:p>
        </p:txBody>
      </p:sp>
    </p:spTree>
    <p:extLst>
      <p:ext uri="{BB962C8B-B14F-4D97-AF65-F5344CB8AC3E}">
        <p14:creationId xmlns:p14="http://schemas.microsoft.com/office/powerpoint/2010/main" val="19430418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793694" y="908893"/>
            <a:ext cx="6354896"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ХАВФНИ АНИҚЛАШ УСУЛЛАРИ </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3456083" y="2005088"/>
            <a:ext cx="5279833" cy="567363"/>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Ақлий ҳужум;</a:t>
            </a:r>
          </a:p>
        </p:txBody>
      </p:sp>
      <p:sp>
        <p:nvSpPr>
          <p:cNvPr id="3" name="Прямоугольник: скругленные углы 2">
            <a:extLst>
              <a:ext uri="{FF2B5EF4-FFF2-40B4-BE49-F238E27FC236}">
                <a16:creationId xmlns:a16="http://schemas.microsoft.com/office/drawing/2014/main" id="{09963C50-7210-6789-3BF8-9849EB920BA9}"/>
              </a:ext>
            </a:extLst>
          </p:cNvPr>
          <p:cNvSpPr/>
          <p:nvPr/>
        </p:nvSpPr>
        <p:spPr>
          <a:xfrm>
            <a:off x="3456083" y="2798296"/>
            <a:ext cx="5279833" cy="567364"/>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Эксперт сўрови;</a:t>
            </a:r>
          </a:p>
        </p:txBody>
      </p:sp>
      <p:sp>
        <p:nvSpPr>
          <p:cNvPr id="5" name="Прямоугольник: скругленные углы 4">
            <a:extLst>
              <a:ext uri="{FF2B5EF4-FFF2-40B4-BE49-F238E27FC236}">
                <a16:creationId xmlns:a16="http://schemas.microsoft.com/office/drawing/2014/main" id="{858E5463-B2C5-1CF8-9E76-B0DD7A891642}"/>
              </a:ext>
            </a:extLst>
          </p:cNvPr>
          <p:cNvSpPr/>
          <p:nvPr/>
        </p:nvSpPr>
        <p:spPr>
          <a:xfrm>
            <a:off x="3456083" y="3597015"/>
            <a:ext cx="5279833" cy="56736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en-US" sz="2400" dirty="0">
                <a:latin typeface="Times New Roman" panose="02020603050405020304" pitchFamily="18" charset="0"/>
                <a:cs typeface="Times New Roman" panose="02020603050405020304" pitchFamily="18" charset="0"/>
              </a:rPr>
              <a:t>Delphi </a:t>
            </a:r>
            <a:r>
              <a:rPr lang="uz-Cyrl-UZ" sz="2400" dirty="0">
                <a:latin typeface="Times New Roman" panose="02020603050405020304" pitchFamily="18" charset="0"/>
                <a:cs typeface="Times New Roman" panose="02020603050405020304" pitchFamily="18" charset="0"/>
              </a:rPr>
              <a:t>усули;</a:t>
            </a:r>
          </a:p>
        </p:txBody>
      </p:sp>
      <p:sp>
        <p:nvSpPr>
          <p:cNvPr id="11" name="Прямоугольник: скругленные углы 10">
            <a:extLst>
              <a:ext uri="{FF2B5EF4-FFF2-40B4-BE49-F238E27FC236}">
                <a16:creationId xmlns:a16="http://schemas.microsoft.com/office/drawing/2014/main" id="{9659E29C-F3B3-28FA-8566-CA59BCD448E8}"/>
              </a:ext>
            </a:extLst>
          </p:cNvPr>
          <p:cNvSpPr/>
          <p:nvPr/>
        </p:nvSpPr>
        <p:spPr>
          <a:xfrm>
            <a:off x="3456083" y="4395735"/>
            <a:ext cx="5279833" cy="56736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en-US" sz="2400" dirty="0">
                <a:latin typeface="Times New Roman" panose="02020603050405020304" pitchFamily="18" charset="0"/>
                <a:cs typeface="Times New Roman" panose="02020603050405020304" pitchFamily="18" charset="0"/>
              </a:rPr>
              <a:t>Krouford </a:t>
            </a:r>
            <a:r>
              <a:rPr lang="uz-Cyrl-UZ" sz="2400" dirty="0">
                <a:latin typeface="Times New Roman" panose="02020603050405020304" pitchFamily="18" charset="0"/>
                <a:cs typeface="Times New Roman" panose="02020603050405020304" pitchFamily="18" charset="0"/>
              </a:rPr>
              <a:t>карталари</a:t>
            </a:r>
            <a:r>
              <a:rPr lang="ru-RU" sz="2400" dirty="0">
                <a:latin typeface="Times New Roman" panose="02020603050405020304" pitchFamily="18" charset="0"/>
                <a:cs typeface="Times New Roman" panose="02020603050405020304" pitchFamily="18" charset="0"/>
              </a:rPr>
              <a:t>;</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3456083" y="5194455"/>
            <a:ext cx="5279833" cy="567365"/>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Номинал гуруҳлар сўрови.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61133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18552" y="523303"/>
            <a:ext cx="6354896"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 АҚЛИЙ ҲУЖУМ </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1525838"/>
            <a:ext cx="10928733" cy="2836842"/>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Ақлий ҳужумнинг мақсади лойиҳа хавфларининг батафсил рўйхатини яратишдир. </a:t>
            </a:r>
          </a:p>
          <a:p>
            <a:pPr algn="ctr"/>
            <a:r>
              <a:rPr lang="uz-Cyrl-UZ" sz="2400" dirty="0">
                <a:latin typeface="Times New Roman" panose="02020603050405020304" pitchFamily="18" charset="0"/>
                <a:cs typeface="Times New Roman" panose="02020603050405020304" pitchFamily="18" charset="0"/>
              </a:rPr>
              <a:t>Хатарлар рўйхати лойиҳа жамоасининг 10-15 аъзоси йиғилишида, кўпинча жамоага аъзо бўлмаган турли соҳа мутахассислари билан биргаликда ишлаб чиқилади. </a:t>
            </a:r>
          </a:p>
          <a:p>
            <a:pPr algn="ctr"/>
            <a:r>
              <a:rPr lang="uz-Cyrl-UZ" sz="2400" dirty="0">
                <a:latin typeface="Times New Roman" panose="02020603050405020304" pitchFamily="18" charset="0"/>
                <a:cs typeface="Times New Roman" panose="02020603050405020304" pitchFamily="18" charset="0"/>
              </a:rPr>
              <a:t>Йиғилиш иштирокчилари лойиҳа учун муҳим деб ҳисоблаган хавфларни номлайдилар, шу билан бирга илгари сурилган хавфларни муҳокама қилишга йўл қўйилмайди. Кейинчалик, хавфлар тоифаларга ажратилади ва белгиланади.</a:t>
            </a:r>
          </a:p>
        </p:txBody>
      </p:sp>
    </p:spTree>
    <p:extLst>
      <p:ext uri="{BB962C8B-B14F-4D97-AF65-F5344CB8AC3E}">
        <p14:creationId xmlns:p14="http://schemas.microsoft.com/office/powerpoint/2010/main" val="18496026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18552" y="280932"/>
            <a:ext cx="6354896"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2</a:t>
            </a:r>
            <a:r>
              <a:rPr lang="uz-Cyrl-UZ" sz="24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DELPHI </a:t>
            </a:r>
            <a:r>
              <a:rPr lang="uz-Cyrl-UZ" sz="2400" b="1" dirty="0">
                <a:latin typeface="Times New Roman" panose="02020603050405020304" pitchFamily="18" charset="0"/>
                <a:cs typeface="Times New Roman" panose="02020603050405020304" pitchFamily="18" charset="0"/>
              </a:rPr>
              <a:t>УСУЛИ </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1272450"/>
            <a:ext cx="10928733" cy="3497854"/>
          </a:xfrm>
          <a:prstGeom prst="roundRect">
            <a:avLst>
              <a:gd name="adj" fmla="val 0"/>
            </a:avLst>
          </a:prstGeom>
          <a:noFill/>
          <a:ln>
            <a:noFill/>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усули ақлий ҳужум усулига ўхшайди, лекин унинг иштирокчилари бир-бирларини танимайдилар. </a:t>
            </a:r>
          </a:p>
          <a:p>
            <a:pPr algn="ctr"/>
            <a:r>
              <a:rPr lang="uz-Cyrl-UZ" sz="2400" dirty="0">
                <a:latin typeface="Times New Roman" panose="02020603050405020304" pitchFamily="18" charset="0"/>
                <a:cs typeface="Times New Roman" panose="02020603050405020304" pitchFamily="18" charset="0"/>
              </a:rPr>
              <a:t>Машғулотчи лойиҳанинг хавф-хатарлари ҳақида ғоялар олиш учун саволлар рўйхатидан фойдаланади, мутахассислардан жавобларни тўплайди. </a:t>
            </a:r>
          </a:p>
          <a:p>
            <a:pPr algn="ctr"/>
            <a:r>
              <a:rPr lang="uz-Cyrl-UZ" sz="2400" dirty="0">
                <a:latin typeface="Times New Roman" panose="02020603050405020304" pitchFamily="18" charset="0"/>
                <a:cs typeface="Times New Roman" panose="02020603050405020304" pitchFamily="18" charset="0"/>
              </a:rPr>
              <a:t>Кейинчалик, экспертларнинг жавоблари таҳлил қилинади, тоифаларга бўлинади ва кейинги шарҳлар учун экспертларга қайтарилади. </a:t>
            </a:r>
          </a:p>
          <a:p>
            <a:pPr algn="ctr"/>
            <a:r>
              <a:rPr lang="uz-Cyrl-UZ" sz="2400" dirty="0">
                <a:latin typeface="Times New Roman" panose="02020603050405020304" pitchFamily="18" charset="0"/>
                <a:cs typeface="Times New Roman" panose="02020603050405020304" pitchFamily="18" charset="0"/>
              </a:rPr>
              <a:t>Консенсус ва хавфлар рўйхати ушбу жараённинг бир неча цикллари орқали олинади. Делпҳи усули фикрни ифодалашда ҳамкасблар томонидан босим ва хижолат қўрқувини йўқ қилади.</a:t>
            </a:r>
          </a:p>
        </p:txBody>
      </p:sp>
    </p:spTree>
    <p:extLst>
      <p:ext uri="{BB962C8B-B14F-4D97-AF65-F5344CB8AC3E}">
        <p14:creationId xmlns:p14="http://schemas.microsoft.com/office/powerpoint/2010/main" val="9782482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18552" y="523303"/>
            <a:ext cx="6354896"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3. НОМИНАЛ ГУРУҲЛАР УСУЛИ</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1525838"/>
            <a:ext cx="10928733" cy="2836842"/>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Номинал гуруҳлар усули хавфларни уларнинг аҳамияти бўйича аниқлаш ва тартибга солиш имконини беради. </a:t>
            </a:r>
          </a:p>
          <a:p>
            <a:pPr algn="ctr"/>
            <a:r>
              <a:rPr lang="uz-Cyrl-UZ" sz="2400" dirty="0">
                <a:latin typeface="Times New Roman" panose="02020603050405020304" pitchFamily="18" charset="0"/>
                <a:cs typeface="Times New Roman" panose="02020603050405020304" pitchFamily="18" charset="0"/>
              </a:rPr>
              <a:t>Бу усул 7-10 нафар экспертлар гуруҳини шакллантиришни назарда тутади. Ҳар бир иштирокчи алоҳида ва муҳокамасиз лойиҳанинг ўзи кўрган хавфларини санаб ўтади. Кейин барча аниқланган хавфларни биргаликда муҳокама қилиш ва уларнинг аҳамияти бўйича хавфлар рўйхатини такроран индивидуал равишда тузиш амалга оширилади.</a:t>
            </a:r>
          </a:p>
        </p:txBody>
      </p:sp>
    </p:spTree>
    <p:extLst>
      <p:ext uri="{BB962C8B-B14F-4D97-AF65-F5344CB8AC3E}">
        <p14:creationId xmlns:p14="http://schemas.microsoft.com/office/powerpoint/2010/main" val="3025574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18552" y="523303"/>
            <a:ext cx="6354896"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4. КРОУФОРД КАРТАЛАРИ </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1525838"/>
            <a:ext cx="10928733" cy="2561420"/>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Одатда 7-10 нафар экспертлар гуруҳи йиғилади. </a:t>
            </a:r>
          </a:p>
          <a:p>
            <a:pPr algn="ctr"/>
            <a:r>
              <a:rPr lang="uz-Cyrl-UZ" sz="2400" dirty="0">
                <a:latin typeface="Times New Roman" panose="02020603050405020304" pitchFamily="18" charset="0"/>
                <a:cs typeface="Times New Roman" panose="02020603050405020304" pitchFamily="18" charset="0"/>
              </a:rPr>
              <a:t>Машғулотчи гуруҳга 10 та савол беришини, уларнинг ҳар бири учун иштирокчи ёзма равишда, алоҳида варақда жавоб бериши кераклигини маълум қилади. Хатарлардан қайси бири лойиҳа учун энг муҳими, деган саволни ўқитувчи бир неча марта сўрайди. </a:t>
            </a:r>
          </a:p>
          <a:p>
            <a:pPr algn="ctr"/>
            <a:r>
              <a:rPr lang="uz-Cyrl-UZ" sz="2400" dirty="0">
                <a:latin typeface="Times New Roman" panose="02020603050405020304" pitchFamily="18" charset="0"/>
                <a:cs typeface="Times New Roman" panose="02020603050405020304" pitchFamily="18" charset="0"/>
              </a:rPr>
              <a:t>Ҳар бир иштирокчи лойиҳанинг ўн хил хавфларини кўриб чиқишга мажбур.</a:t>
            </a:r>
          </a:p>
        </p:txBody>
      </p:sp>
    </p:spTree>
    <p:extLst>
      <p:ext uri="{BB962C8B-B14F-4D97-AF65-F5344CB8AC3E}">
        <p14:creationId xmlns:p14="http://schemas.microsoft.com/office/powerpoint/2010/main" val="22692826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176968" y="509525"/>
            <a:ext cx="9838062" cy="93643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5. ЛОЙИҲАЛАРДА КАТТА ТАЖРИБАГА ЭГА БЎЛГАН МУТАХАССИСЛАРНИНГ СЎРОВЛАРИ.</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2820314"/>
            <a:ext cx="10928733" cy="151481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800" dirty="0">
                <a:latin typeface="Times New Roman" panose="02020603050405020304" pitchFamily="18" charset="0"/>
                <a:cs typeface="Times New Roman" panose="02020603050405020304" pitchFamily="18" charset="0"/>
              </a:rPr>
              <a:t>Ушбу жараённинг мақсади лойиҳа хавфларининг энг муҳим сабабларини аниқлаш ва уларнинг сабаблари бўйича хавфларни гуруҳлашдир.</a:t>
            </a:r>
          </a:p>
        </p:txBody>
      </p:sp>
      <p:sp>
        <p:nvSpPr>
          <p:cNvPr id="3" name="Прямоугольник: скругленные углы 2">
            <a:extLst>
              <a:ext uri="{FF2B5EF4-FFF2-40B4-BE49-F238E27FC236}">
                <a16:creationId xmlns:a16="http://schemas.microsoft.com/office/drawing/2014/main" id="{73B76710-EC24-4670-A625-8B254A281D06}"/>
              </a:ext>
            </a:extLst>
          </p:cNvPr>
          <p:cNvSpPr/>
          <p:nvPr/>
        </p:nvSpPr>
        <p:spPr>
          <a:xfrm>
            <a:off x="2918552" y="1894897"/>
            <a:ext cx="6354896"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6. АСЛ САБАБНИ АНИҚЛАШ</a:t>
            </a:r>
          </a:p>
        </p:txBody>
      </p:sp>
    </p:spTree>
    <p:extLst>
      <p:ext uri="{BB962C8B-B14F-4D97-AF65-F5344CB8AC3E}">
        <p14:creationId xmlns:p14="http://schemas.microsoft.com/office/powerpoint/2010/main" val="36903313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18552" y="358049"/>
            <a:ext cx="6354896"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7. </a:t>
            </a:r>
            <a:r>
              <a:rPr lang="en-US" sz="2400" b="1" dirty="0">
                <a:latin typeface="Times New Roman" panose="02020603050405020304" pitchFamily="18" charset="0"/>
                <a:cs typeface="Times New Roman" panose="02020603050405020304" pitchFamily="18" charset="0"/>
              </a:rPr>
              <a:t>SWOT </a:t>
            </a:r>
            <a:r>
              <a:rPr lang="uz-Cyrl-UZ" sz="2400" b="1" dirty="0">
                <a:latin typeface="Times New Roman" panose="02020603050405020304" pitchFamily="18" charset="0"/>
                <a:cs typeface="Times New Roman" panose="02020603050405020304" pitchFamily="18" charset="0"/>
              </a:rPr>
              <a:t>ТАҲЛИЛИ</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1360584"/>
            <a:ext cx="10928733" cy="3090230"/>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Кучли, заиф томонлари, имкониятлар ва таҳдидларни таҳлил қилиш (</a:t>
            </a:r>
            <a:r>
              <a:rPr lang="en-US" sz="2400" b="1" dirty="0">
                <a:latin typeface="Times New Roman" panose="02020603050405020304" pitchFamily="18" charset="0"/>
                <a:cs typeface="Times New Roman" panose="02020603050405020304" pitchFamily="18" charset="0"/>
              </a:rPr>
              <a:t>SWOT </a:t>
            </a:r>
            <a:r>
              <a:rPr lang="uz-Cyrl-UZ" sz="2400" b="1" dirty="0">
                <a:latin typeface="Times New Roman" panose="02020603050405020304" pitchFamily="18" charset="0"/>
                <a:cs typeface="Times New Roman" panose="02020603050405020304" pitchFamily="18" charset="0"/>
              </a:rPr>
              <a:t>таҳлили). </a:t>
            </a:r>
          </a:p>
          <a:p>
            <a:pPr algn="ctr"/>
            <a:r>
              <a:rPr lang="uz-Cyrl-UZ" sz="2400" dirty="0">
                <a:latin typeface="Times New Roman" panose="02020603050405020304" pitchFamily="18" charset="0"/>
                <a:cs typeface="Times New Roman" panose="02020603050405020304" pitchFamily="18" charset="0"/>
              </a:rPr>
              <a:t>Таҳлилнинг мақсади лойиҳанинг салоҳияти ва муҳитини баҳолашдир. </a:t>
            </a:r>
          </a:p>
          <a:p>
            <a:pPr algn="ctr"/>
            <a:r>
              <a:rPr lang="uz-Cyrl-UZ" sz="2400" dirty="0">
                <a:latin typeface="Times New Roman" panose="02020603050405020304" pitchFamily="18" charset="0"/>
                <a:cs typeface="Times New Roman" panose="02020603050405020304" pitchFamily="18" charset="0"/>
              </a:rPr>
              <a:t>Лойиҳанинг кучли ва заиф томонлари кўринишида ифодаланган салоҳияти лойиҳа мазмуни ва уни амалга ошириш имкониятлари ўртасидаги тафовутларни баҳолаш имконини беради. </a:t>
            </a:r>
          </a:p>
          <a:p>
            <a:pPr algn="ctr"/>
            <a:r>
              <a:rPr lang="uz-Cyrl-UZ" sz="2400" dirty="0">
                <a:latin typeface="Times New Roman" panose="02020603050405020304" pitchFamily="18" charset="0"/>
                <a:cs typeface="Times New Roman" panose="02020603050405020304" pitchFamily="18" charset="0"/>
              </a:rPr>
              <a:t>Лойиҳа муҳитини баҳолаш ташқи муҳит қандай имкониятларни тақдим этишини ва қандай хавф-хатарларга таҳдид солаётганини кўрсатади.</a:t>
            </a:r>
          </a:p>
        </p:txBody>
      </p:sp>
    </p:spTree>
    <p:extLst>
      <p:ext uri="{BB962C8B-B14F-4D97-AF65-F5344CB8AC3E}">
        <p14:creationId xmlns:p14="http://schemas.microsoft.com/office/powerpoint/2010/main" val="6968475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168485" y="545341"/>
            <a:ext cx="7855027"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8. ТЕКШИРИШ ВАРАҚЛАРИНИ ТАҲЛИЛ ҚИЛИШ </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1768214"/>
            <a:ext cx="10928733" cy="130549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Текшириш варақлари - </a:t>
            </a:r>
            <a:r>
              <a:rPr lang="uz-Cyrl-UZ" sz="2400" dirty="0">
                <a:latin typeface="Times New Roman" panose="02020603050405020304" pitchFamily="18" charset="0"/>
                <a:cs typeface="Times New Roman" panose="02020603050405020304" pitchFamily="18" charset="0"/>
              </a:rPr>
              <a:t>олдинги шунга ўхшаш лойиҳаларни амалга ошириш жараёнида тўпланган маълумотлар ва билимлар асосида тузилган хавфлар рўйхати.</a:t>
            </a:r>
          </a:p>
        </p:txBody>
      </p:sp>
      <p:sp>
        <p:nvSpPr>
          <p:cNvPr id="3" name="Прямоугольник: скругленные углы 2">
            <a:extLst>
              <a:ext uri="{FF2B5EF4-FFF2-40B4-BE49-F238E27FC236}">
                <a16:creationId xmlns:a16="http://schemas.microsoft.com/office/drawing/2014/main" id="{6182020F-4868-A6D8-67B3-8BAACBA5154A}"/>
              </a:ext>
            </a:extLst>
          </p:cNvPr>
          <p:cNvSpPr/>
          <p:nvPr/>
        </p:nvSpPr>
        <p:spPr>
          <a:xfrm>
            <a:off x="631632" y="3597013"/>
            <a:ext cx="7855027"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9. АНАЛОГИЯ УСУЛИ </a:t>
            </a:r>
          </a:p>
        </p:txBody>
      </p:sp>
      <p:sp>
        <p:nvSpPr>
          <p:cNvPr id="4" name="Прямоугольник: скругленные углы 3">
            <a:extLst>
              <a:ext uri="{FF2B5EF4-FFF2-40B4-BE49-F238E27FC236}">
                <a16:creationId xmlns:a16="http://schemas.microsoft.com/office/drawing/2014/main" id="{29644607-D9B8-575E-5B06-04C796B8C013}"/>
              </a:ext>
            </a:extLst>
          </p:cNvPr>
          <p:cNvSpPr/>
          <p:nvPr/>
        </p:nvSpPr>
        <p:spPr>
          <a:xfrm>
            <a:off x="631633" y="4819886"/>
            <a:ext cx="7855027" cy="1305498"/>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усул хатарларни аниқлаш учун бошқа шунга ўхшаш лойиҳаларнинг тўпланган билимлари ва рискларни бошқариш режаларидан фойдаланади.</a:t>
            </a:r>
          </a:p>
        </p:txBody>
      </p:sp>
    </p:spTree>
    <p:extLst>
      <p:ext uri="{BB962C8B-B14F-4D97-AF65-F5344CB8AC3E}">
        <p14:creationId xmlns:p14="http://schemas.microsoft.com/office/powerpoint/2010/main" val="25480901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507475" y="732622"/>
            <a:ext cx="9177050" cy="6995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10. ДИАГРАММАЛАРДАН ФОЙДАЛАНИШ УСУЛЛАРИ </a:t>
            </a:r>
          </a:p>
        </p:txBody>
      </p:sp>
      <p:sp>
        <p:nvSpPr>
          <p:cNvPr id="6" name="Прямоугольник: скругленные углы 5">
            <a:extLst>
              <a:ext uri="{FF2B5EF4-FFF2-40B4-BE49-F238E27FC236}">
                <a16:creationId xmlns:a16="http://schemas.microsoft.com/office/drawing/2014/main" id="{979F1E1F-D6C6-20C4-5951-09117B1341E9}"/>
              </a:ext>
            </a:extLst>
          </p:cNvPr>
          <p:cNvSpPr/>
          <p:nvPr/>
        </p:nvSpPr>
        <p:spPr>
          <a:xfrm>
            <a:off x="631633" y="1867360"/>
            <a:ext cx="10928733" cy="2352100"/>
          </a:xfrm>
          <a:prstGeom prst="roundRect">
            <a:avLst>
              <a:gd name="adj" fmla="val 0"/>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Хатарларни диаграммалар кўринишида кўрсатиш усулларига маълум бир жараёнда содир бўладиган ҳодисалар кетма-кетлигини кузатиш имконини берувчи сабаб-натижа муносабатлари диаграммаси ва жараёнларнинг оқим схемалари киради.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Лойиҳа таваккалчилигини аниқлаш усулларини солиштириш:</a:t>
            </a:r>
          </a:p>
        </p:txBody>
      </p:sp>
    </p:spTree>
    <p:extLst>
      <p:ext uri="{BB962C8B-B14F-4D97-AF65-F5344CB8AC3E}">
        <p14:creationId xmlns:p14="http://schemas.microsoft.com/office/powerpoint/2010/main" val="20191253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C1ACB434-43FD-E84C-D36D-91CD55A532C8}"/>
              </a:ext>
            </a:extLst>
          </p:cNvPr>
          <p:cNvGraphicFramePr>
            <a:graphicFrameLocks noGrp="1"/>
          </p:cNvGraphicFramePr>
          <p:nvPr>
            <p:extLst>
              <p:ext uri="{D42A27DB-BD31-4B8C-83A1-F6EECF244321}">
                <p14:modId xmlns:p14="http://schemas.microsoft.com/office/powerpoint/2010/main" val="3648004793"/>
              </p:ext>
            </p:extLst>
          </p:nvPr>
        </p:nvGraphicFramePr>
        <p:xfrm>
          <a:off x="203410" y="213360"/>
          <a:ext cx="9381267" cy="6522720"/>
        </p:xfrm>
        <a:graphic>
          <a:graphicData uri="http://schemas.openxmlformats.org/drawingml/2006/table">
            <a:tbl>
              <a:tblPr firstRow="1" bandRow="1">
                <a:tableStyleId>{5C22544A-7EE6-4342-B048-85BDC9FD1C3A}</a:tableStyleId>
              </a:tblPr>
              <a:tblGrid>
                <a:gridCol w="1176750">
                  <a:extLst>
                    <a:ext uri="{9D8B030D-6E8A-4147-A177-3AD203B41FA5}">
                      <a16:colId xmlns:a16="http://schemas.microsoft.com/office/drawing/2014/main" val="2813582018"/>
                    </a:ext>
                  </a:extLst>
                </a:gridCol>
                <a:gridCol w="4954539">
                  <a:extLst>
                    <a:ext uri="{9D8B030D-6E8A-4147-A177-3AD203B41FA5}">
                      <a16:colId xmlns:a16="http://schemas.microsoft.com/office/drawing/2014/main" val="956406215"/>
                    </a:ext>
                  </a:extLst>
                </a:gridCol>
                <a:gridCol w="3249978">
                  <a:extLst>
                    <a:ext uri="{9D8B030D-6E8A-4147-A177-3AD203B41FA5}">
                      <a16:colId xmlns:a16="http://schemas.microsoft.com/office/drawing/2014/main" val="3361078450"/>
                    </a:ext>
                  </a:extLst>
                </a:gridCol>
              </a:tblGrid>
              <a:tr h="534151">
                <a:tc>
                  <a:txBody>
                    <a:bodyPr/>
                    <a:lstStyle/>
                    <a:p>
                      <a:pPr algn="ctr"/>
                      <a:r>
                        <a:rPr lang="uz-Cyrl-UZ" sz="1600" b="0" dirty="0">
                          <a:solidFill>
                            <a:schemeClr val="tx1"/>
                          </a:solidFill>
                          <a:latin typeface="Times New Roman" panose="02020603050405020304" pitchFamily="18" charset="0"/>
                          <a:cs typeface="Times New Roman" panose="02020603050405020304" pitchFamily="18" charset="0"/>
                        </a:rPr>
                        <a:t>Идентификация усули</a:t>
                      </a:r>
                      <a:endParaRPr lang="ru-RU" sz="1600" b="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2000" b="0" dirty="0">
                          <a:solidFill>
                            <a:schemeClr val="tx1"/>
                          </a:solidFill>
                          <a:latin typeface="Times New Roman" panose="02020603050405020304" pitchFamily="18" charset="0"/>
                          <a:cs typeface="Times New Roman" panose="02020603050405020304" pitchFamily="18" charset="0"/>
                        </a:rPr>
                        <a:t>Афзалликлар</a:t>
                      </a:r>
                      <a:endParaRPr lang="ru-RU" sz="2000" b="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2000" b="0" dirty="0">
                          <a:solidFill>
                            <a:schemeClr val="tx1"/>
                          </a:solidFill>
                          <a:latin typeface="Times New Roman" panose="02020603050405020304" pitchFamily="18" charset="0"/>
                          <a:cs typeface="Times New Roman" panose="02020603050405020304" pitchFamily="18" charset="0"/>
                        </a:rPr>
                        <a:t>Камчиликлар</a:t>
                      </a:r>
                      <a:endParaRPr lang="ru-RU" sz="2000" b="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903002152"/>
                  </a:ext>
                </a:extLst>
              </a:tr>
              <a:tr h="1132411">
                <a:tc>
                  <a:txBody>
                    <a:bodyPr/>
                    <a:lstStyle/>
                    <a:p>
                      <a:pPr algn="ctr"/>
                      <a:r>
                        <a:rPr lang="uz-Cyrl-UZ" sz="2000" dirty="0">
                          <a:latin typeface="Times New Roman" panose="02020603050405020304" pitchFamily="18" charset="0"/>
                          <a:cs typeface="Times New Roman" panose="02020603050405020304" pitchFamily="18" charset="0"/>
                        </a:rPr>
                        <a:t>Ақлий ҳужум</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noProof="0" dirty="0">
                          <a:latin typeface="Times New Roman" panose="02020603050405020304" pitchFamily="18" charset="0"/>
                          <a:cs typeface="Times New Roman" panose="02020603050405020304" pitchFamily="18" charset="0"/>
                        </a:rPr>
                        <a:t>Гуруҳ аъзолари ўртасидаги ўзаро муносабатларни осонлаштиради. Тез. Арзон.</a:t>
                      </a:r>
                    </a:p>
                  </a:txBody>
                  <a:tcPr anchor="ctr"/>
                </a:tc>
                <a:tc>
                  <a:txBody>
                    <a:bodyPr/>
                    <a:lstStyle/>
                    <a:p>
                      <a:pPr algn="ctr"/>
                      <a:r>
                        <a:rPr lang="uz-Cyrl-UZ" sz="1600" noProof="0" dirty="0">
                          <a:latin typeface="Times New Roman" panose="02020603050405020304" pitchFamily="18" charset="0"/>
                          <a:cs typeface="Times New Roman" panose="02020603050405020304" pitchFamily="18" charset="0"/>
                        </a:rPr>
                        <a:t>Бир шахснинг устунлиги бўлиши мумкин. Сиз фақат маълум соҳаларга эътибор қаратишингиз мумкин. Кучли раҳбарни талаб қилади. Баҳолаш учун гуруҳнинг мойиллигини назорат қилиш керак</a:t>
                      </a:r>
                    </a:p>
                  </a:txBody>
                  <a:tcPr anchor="ctr"/>
                </a:tc>
                <a:extLst>
                  <a:ext uri="{0D108BD9-81ED-4DB2-BD59-A6C34878D82A}">
                    <a16:rowId xmlns:a16="http://schemas.microsoft.com/office/drawing/2014/main" val="2157360296"/>
                  </a:ext>
                </a:extLst>
              </a:tr>
              <a:tr h="716096">
                <a:tc>
                  <a:txBody>
                    <a:bodyPr/>
                    <a:lstStyle/>
                    <a:p>
                      <a:pPr algn="ctr"/>
                      <a:r>
                        <a:rPr lang="en-US" sz="2000" dirty="0">
                          <a:latin typeface="Times New Roman" panose="02020603050405020304" pitchFamily="18" charset="0"/>
                          <a:cs typeface="Times New Roman" panose="02020603050405020304" pitchFamily="18" charset="0"/>
                        </a:rPr>
                        <a:t>Delphi</a:t>
                      </a:r>
                      <a:r>
                        <a:rPr lang="uz-Cyrl-UZ" sz="2000" dirty="0">
                          <a:latin typeface="Times New Roman" panose="02020603050405020304" pitchFamily="18" charset="0"/>
                          <a:cs typeface="Times New Roman" panose="02020603050405020304" pitchFamily="18" charset="0"/>
                        </a:rPr>
                        <a:t> усули</a:t>
                      </a:r>
                      <a:endParaRPr lang="ru-RU" sz="20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noProof="0" dirty="0">
                          <a:latin typeface="Times New Roman" panose="02020603050405020304" pitchFamily="18" charset="0"/>
                          <a:cs typeface="Times New Roman" panose="02020603050405020304" pitchFamily="18" charset="0"/>
                        </a:rPr>
                        <a:t>Бир кишининг ҳукмронлиги йўқ. Электрон почта орқали масофадан туриб амалга оширилиши мумкин. Эрта баҳолаш муаммоси бундан мустасно. Гуруҳнинг ҳар бир аъзосининг иштирокини талаб қилади</a:t>
                      </a:r>
                      <a:r>
                        <a:rPr lang="ru-RU" sz="1800" dirty="0">
                          <a:latin typeface="Times New Roman" panose="02020603050405020304" pitchFamily="18" charset="0"/>
                          <a:cs typeface="Times New Roman" panose="02020603050405020304" pitchFamily="18" charset="0"/>
                        </a:rPr>
                        <a:t>.</a:t>
                      </a: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Узоқ вақт талаб этади. Тақдимотчи учун юқори юк.</a:t>
                      </a:r>
                    </a:p>
                  </a:txBody>
                  <a:tcPr anchor="ctr"/>
                </a:tc>
                <a:extLst>
                  <a:ext uri="{0D108BD9-81ED-4DB2-BD59-A6C34878D82A}">
                    <a16:rowId xmlns:a16="http://schemas.microsoft.com/office/drawing/2014/main" val="644242180"/>
                  </a:ext>
                </a:extLst>
              </a:tr>
              <a:tr h="716096">
                <a:tc>
                  <a:txBody>
                    <a:bodyPr/>
                    <a:lstStyle/>
                    <a:p>
                      <a:pPr algn="ctr"/>
                      <a:r>
                        <a:rPr lang="uz-Cyrl-UZ" sz="1600" dirty="0">
                          <a:latin typeface="Times New Roman" panose="02020603050405020304" pitchFamily="18" charset="0"/>
                          <a:cs typeface="Times New Roman" panose="02020603050405020304" pitchFamily="18" charset="0"/>
                        </a:rPr>
                        <a:t>Номинал гуруҳлар усули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noProof="0" dirty="0">
                          <a:latin typeface="Times New Roman" panose="02020603050405020304" pitchFamily="18" charset="0"/>
                          <a:cs typeface="Times New Roman" panose="02020603050405020304" pitchFamily="18" charset="0"/>
                        </a:rPr>
                        <a:t>Доминант шахснинг таъсири камаяди. Иштирокчилар ўртасидаги ўзаро алоқани таъминлайди. Хатарларнинг тартибли рўйхатини беради.</a:t>
                      </a: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Кўп вақт талаб қилади. Тақдимотчи учун юқори юк.</a:t>
                      </a:r>
                    </a:p>
                  </a:txBody>
                  <a:tcPr anchor="ctr"/>
                </a:tc>
                <a:extLst>
                  <a:ext uri="{0D108BD9-81ED-4DB2-BD59-A6C34878D82A}">
                    <a16:rowId xmlns:a16="http://schemas.microsoft.com/office/drawing/2014/main" val="3599778068"/>
                  </a:ext>
                </a:extLst>
              </a:tr>
              <a:tr h="716096">
                <a:tc>
                  <a:txBody>
                    <a:bodyPr/>
                    <a:lstStyle/>
                    <a:p>
                      <a:pPr algn="ctr"/>
                      <a:r>
                        <a:rPr lang="en-US" sz="1800" dirty="0">
                          <a:latin typeface="Times New Roman" panose="02020603050405020304" pitchFamily="18" charset="0"/>
                          <a:cs typeface="Times New Roman" panose="02020603050405020304" pitchFamily="18" charset="0"/>
                        </a:rPr>
                        <a:t>Krouford</a:t>
                      </a:r>
                      <a:r>
                        <a:rPr lang="uz-Cyrl-UZ" sz="1800" dirty="0">
                          <a:latin typeface="Times New Roman" panose="02020603050405020304" pitchFamily="18" charset="0"/>
                          <a:cs typeface="Times New Roman" panose="02020603050405020304" pitchFamily="18" charset="0"/>
                        </a:rPr>
                        <a:t> карталари</a:t>
                      </a:r>
                      <a:endParaRPr lang="ru-RU" sz="18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1800" noProof="0" dirty="0">
                          <a:latin typeface="Times New Roman" panose="02020603050405020304" pitchFamily="18" charset="0"/>
                          <a:cs typeface="Times New Roman" panose="02020603050405020304" pitchFamily="18" charset="0"/>
                        </a:rPr>
                        <a:t>Тез. Осонлик билан амалга оширилади. Гуруҳнинг ҳар бир аъзоси иштирок этиши керак. Кўп сонли ғоялар яратилади.</a:t>
                      </a:r>
                    </a:p>
                    <a:p>
                      <a:pPr algn="ctr"/>
                      <a:r>
                        <a:rPr lang="uz-Cyrl-UZ" sz="1800" noProof="0" dirty="0">
                          <a:latin typeface="Times New Roman" panose="02020603050405020304" pitchFamily="18" charset="0"/>
                          <a:cs typeface="Times New Roman" panose="02020603050405020304" pitchFamily="18" charset="0"/>
                        </a:rPr>
                        <a:t>Одатдагидан каттароқ ўлчам гуруҳлари билан амалга оширилиши мумкин. Доминант шахснинг таъсирини камайтиради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000" noProof="0" dirty="0">
                          <a:latin typeface="Times New Roman" panose="02020603050405020304" pitchFamily="18" charset="0"/>
                          <a:cs typeface="Times New Roman" panose="02020603050405020304" pitchFamily="18" charset="0"/>
                        </a:rPr>
                        <a:t>Иштирокчилар ўртасида камроқ шовқин.</a:t>
                      </a:r>
                      <a:endParaRPr lang="en-US" sz="2000" noProof="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335517311"/>
                  </a:ext>
                </a:extLst>
              </a:tr>
            </a:tbl>
          </a:graphicData>
        </a:graphic>
      </p:graphicFrame>
    </p:spTree>
    <p:extLst>
      <p:ext uri="{BB962C8B-B14F-4D97-AF65-F5344CB8AC3E}">
        <p14:creationId xmlns:p14="http://schemas.microsoft.com/office/powerpoint/2010/main" val="10452709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A96A665B-D12F-D832-0EF7-A8962BC34C89}"/>
              </a:ext>
            </a:extLst>
          </p:cNvPr>
          <p:cNvGraphicFramePr>
            <a:graphicFrameLocks noGrp="1"/>
          </p:cNvGraphicFramePr>
          <p:nvPr>
            <p:extLst>
              <p:ext uri="{D42A27DB-BD31-4B8C-83A1-F6EECF244321}">
                <p14:modId xmlns:p14="http://schemas.microsoft.com/office/powerpoint/2010/main" val="4237922866"/>
              </p:ext>
            </p:extLst>
          </p:nvPr>
        </p:nvGraphicFramePr>
        <p:xfrm>
          <a:off x="214427" y="414725"/>
          <a:ext cx="9381267" cy="5831960"/>
        </p:xfrm>
        <a:graphic>
          <a:graphicData uri="http://schemas.openxmlformats.org/drawingml/2006/table">
            <a:tbl>
              <a:tblPr firstRow="1" bandRow="1">
                <a:tableStyleId>{5C22544A-7EE6-4342-B048-85BDC9FD1C3A}</a:tableStyleId>
              </a:tblPr>
              <a:tblGrid>
                <a:gridCol w="1206749">
                  <a:extLst>
                    <a:ext uri="{9D8B030D-6E8A-4147-A177-3AD203B41FA5}">
                      <a16:colId xmlns:a16="http://schemas.microsoft.com/office/drawing/2014/main" val="2813582018"/>
                    </a:ext>
                  </a:extLst>
                </a:gridCol>
                <a:gridCol w="4924540">
                  <a:extLst>
                    <a:ext uri="{9D8B030D-6E8A-4147-A177-3AD203B41FA5}">
                      <a16:colId xmlns:a16="http://schemas.microsoft.com/office/drawing/2014/main" val="956406215"/>
                    </a:ext>
                  </a:extLst>
                </a:gridCol>
                <a:gridCol w="3249978">
                  <a:extLst>
                    <a:ext uri="{9D8B030D-6E8A-4147-A177-3AD203B41FA5}">
                      <a16:colId xmlns:a16="http://schemas.microsoft.com/office/drawing/2014/main" val="3361078450"/>
                    </a:ext>
                  </a:extLst>
                </a:gridCol>
              </a:tblGrid>
              <a:tr h="534151">
                <a:tc>
                  <a:txBody>
                    <a:bodyPr/>
                    <a:lstStyle/>
                    <a:p>
                      <a:pPr algn="ctr"/>
                      <a:r>
                        <a:rPr lang="uz-Cyrl-UZ" sz="1600" b="0" dirty="0">
                          <a:solidFill>
                            <a:schemeClr val="tx1"/>
                          </a:solidFill>
                          <a:latin typeface="Times New Roman" panose="02020603050405020304" pitchFamily="18" charset="0"/>
                          <a:cs typeface="Times New Roman" panose="02020603050405020304" pitchFamily="18" charset="0"/>
                        </a:rPr>
                        <a:t>Идентификация усули</a:t>
                      </a:r>
                      <a:endParaRPr lang="ru-RU" sz="1600" b="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2000" b="0" dirty="0">
                          <a:solidFill>
                            <a:schemeClr val="tx1"/>
                          </a:solidFill>
                          <a:latin typeface="Times New Roman" panose="02020603050405020304" pitchFamily="18" charset="0"/>
                          <a:cs typeface="Times New Roman" panose="02020603050405020304" pitchFamily="18" charset="0"/>
                        </a:rPr>
                        <a:t>Афзалликлар</a:t>
                      </a:r>
                      <a:endParaRPr lang="ru-RU" sz="2000" b="0" dirty="0">
                        <a:solidFill>
                          <a:schemeClr val="tx1"/>
                        </a:solidFill>
                        <a:latin typeface="Times New Roman" panose="02020603050405020304" pitchFamily="18" charset="0"/>
                        <a:cs typeface="Times New Roman" panose="02020603050405020304" pitchFamily="18" charset="0"/>
                      </a:endParaRPr>
                    </a:p>
                  </a:txBody>
                  <a:tcPr anchor="ctr"/>
                </a:tc>
                <a:tc>
                  <a:txBody>
                    <a:bodyPr/>
                    <a:lstStyle/>
                    <a:p>
                      <a:pPr algn="ctr"/>
                      <a:r>
                        <a:rPr lang="uz-Cyrl-UZ" sz="2000" b="0" dirty="0">
                          <a:solidFill>
                            <a:schemeClr val="tx1"/>
                          </a:solidFill>
                          <a:latin typeface="Times New Roman" panose="02020603050405020304" pitchFamily="18" charset="0"/>
                          <a:cs typeface="Times New Roman" panose="02020603050405020304" pitchFamily="18" charset="0"/>
                        </a:rPr>
                        <a:t>Камчиликлар</a:t>
                      </a:r>
                      <a:endParaRPr lang="ru-RU" sz="2000" b="0" dirty="0">
                        <a:solidFill>
                          <a:schemeClr val="tx1"/>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903002152"/>
                  </a:ext>
                </a:extLst>
              </a:tr>
              <a:tr h="10352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1600" dirty="0">
                          <a:latin typeface="Times New Roman" panose="02020603050405020304" pitchFamily="18" charset="0"/>
                          <a:cs typeface="Times New Roman" panose="02020603050405020304" pitchFamily="18" charset="0"/>
                        </a:rPr>
                        <a:t>Экспертлар сўрови</a:t>
                      </a:r>
                      <a:endParaRPr lang="ru-RU" sz="1600" dirty="0">
                        <a:latin typeface="Times New Roman" panose="02020603050405020304" pitchFamily="18" charset="0"/>
                        <a:cs typeface="Times New Roman" panose="02020603050405020304" pitchFamily="18" charset="0"/>
                      </a:endParaRPr>
                    </a:p>
                    <a:p>
                      <a:pPr algn="ct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Ўтган тажрибадан фойдаланилади</a:t>
                      </a:r>
                      <a:endParaRPr lang="en-US" sz="2000" noProof="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Мутахассис нохолис бўлиши мумкин. Кўп вақт талаб этади.</a:t>
                      </a:r>
                      <a:endParaRPr lang="en-US" sz="2000" noProof="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877924264"/>
                  </a:ext>
                </a:extLst>
              </a:tr>
              <a:tr h="1209882">
                <a:tc>
                  <a:txBody>
                    <a:bodyPr/>
                    <a:lstStyle/>
                    <a:p>
                      <a:pPr algn="ctr"/>
                      <a:r>
                        <a:rPr lang="uz-Cyrl-UZ" sz="1600" dirty="0">
                          <a:latin typeface="Times New Roman" panose="02020603050405020304" pitchFamily="18" charset="0"/>
                          <a:cs typeface="Times New Roman" panose="02020603050405020304" pitchFamily="18" charset="0"/>
                        </a:rPr>
                        <a:t>Текшириш рўйхатлари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Махсус ва ташкилий. Фойдаланиш осон.</a:t>
                      </a:r>
                      <a:endParaRPr lang="en-US" sz="2000" noProof="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Тарафсизлик. Ушбу лойиҳа учун махсус элементлар бўлмаслиги мумкин.</a:t>
                      </a:r>
                      <a:endParaRPr lang="en-US" sz="2000" noProof="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200635255"/>
                  </a:ext>
                </a:extLst>
              </a:tr>
              <a:tr h="1392285">
                <a:tc>
                  <a:txBody>
                    <a:bodyPr/>
                    <a:lstStyle/>
                    <a:p>
                      <a:pPr algn="ctr"/>
                      <a:r>
                        <a:rPr lang="uz-Cyrl-UZ" sz="1600" dirty="0">
                          <a:latin typeface="Times New Roman" panose="02020603050405020304" pitchFamily="18" charset="0"/>
                          <a:cs typeface="Times New Roman" panose="02020603050405020304" pitchFamily="18" charset="0"/>
                        </a:rPr>
                        <a:t>Аналогия усули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Келажакдаги муаммоларни бартараф этиш учун ўтмиш тажрибасидан фойдаланади. Шунга ўхшаш лойиҳалар жуда кўп ўхшашликларни ўз ичига олади</a:t>
                      </a: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Кўп вақт талаб қилади. Муайян ҳолат учун мос бўлмаган натижаларни олиш осон. Ўхшашлик тўғри бўлмаслиги мумкин.</a:t>
                      </a:r>
                    </a:p>
                  </a:txBody>
                  <a:tcPr anchor="ctr"/>
                </a:tc>
                <a:extLst>
                  <a:ext uri="{0D108BD9-81ED-4DB2-BD59-A6C34878D82A}">
                    <a16:rowId xmlns:a16="http://schemas.microsoft.com/office/drawing/2014/main" val="3332254383"/>
                  </a:ext>
                </a:extLst>
              </a:tr>
              <a:tr h="1392285">
                <a:tc>
                  <a:txBody>
                    <a:bodyPr/>
                    <a:lstStyle/>
                    <a:p>
                      <a:pPr algn="ctr"/>
                      <a:r>
                        <a:rPr lang="uz-Cyrl-UZ" sz="1600" dirty="0">
                          <a:latin typeface="Times New Roman" panose="02020603050405020304" pitchFamily="18" charset="0"/>
                          <a:cs typeface="Times New Roman" panose="02020603050405020304" pitchFamily="18" charset="0"/>
                        </a:rPr>
                        <a:t>Графиклардан фойдаланиш усули</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Боғланган жараёнларнинг аниқ тасвири. Қурилиш қулайлиги. Улар учун жуда кўп компютер воситалари мавжуд.</a:t>
                      </a:r>
                    </a:p>
                  </a:txBody>
                  <a:tcPr anchor="ctr"/>
                </a:tc>
                <a:tc>
                  <a:txBody>
                    <a:bodyPr/>
                    <a:lstStyle/>
                    <a:p>
                      <a:pPr algn="ctr"/>
                      <a:r>
                        <a:rPr lang="uz-Cyrl-UZ" sz="2000" noProof="0" dirty="0">
                          <a:latin typeface="Times New Roman" panose="02020603050405020304" pitchFamily="18" charset="0"/>
                          <a:cs typeface="Times New Roman" panose="02020603050405020304" pitchFamily="18" charset="0"/>
                        </a:rPr>
                        <a:t>Баъзан чалғитувчи. Узоқ вақт талаб қилиши мумкин</a:t>
                      </a:r>
                    </a:p>
                    <a:p>
                      <a:pPr algn="ctr"/>
                      <a:endParaRPr lang="uz-Cyrl-UZ" sz="2000" noProof="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728979684"/>
                  </a:ext>
                </a:extLst>
              </a:tr>
            </a:tbl>
          </a:graphicData>
        </a:graphic>
      </p:graphicFrame>
    </p:spTree>
    <p:extLst>
      <p:ext uri="{BB962C8B-B14F-4D97-AF65-F5344CB8AC3E}">
        <p14:creationId xmlns:p14="http://schemas.microsoft.com/office/powerpoint/2010/main" val="4206490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774853" y="333262"/>
            <a:ext cx="10642294" cy="930923"/>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Хатарларни идентификация қилиш жараёнининг натижаси Рисклар реестри бўлиб, қуйидагиларни ўз ичига олади:</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3456083" y="1513471"/>
            <a:ext cx="5279833" cy="56736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аниқланган хавфлар рўйхати;</a:t>
            </a:r>
          </a:p>
        </p:txBody>
      </p:sp>
      <p:sp>
        <p:nvSpPr>
          <p:cNvPr id="3" name="Прямоугольник: скругленные углы 2">
            <a:extLst>
              <a:ext uri="{FF2B5EF4-FFF2-40B4-BE49-F238E27FC236}">
                <a16:creationId xmlns:a16="http://schemas.microsoft.com/office/drawing/2014/main" id="{09963C50-7210-6789-3BF8-9849EB920BA9}"/>
              </a:ext>
            </a:extLst>
          </p:cNvPr>
          <p:cNvSpPr/>
          <p:nvPr/>
        </p:nvSpPr>
        <p:spPr>
          <a:xfrm>
            <a:off x="2151961" y="2305287"/>
            <a:ext cx="7888077" cy="56736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мумкин бўлган жавоб чоралари рўйхати;</a:t>
            </a:r>
          </a:p>
        </p:txBody>
      </p:sp>
      <p:sp>
        <p:nvSpPr>
          <p:cNvPr id="5" name="Прямоугольник: скругленные углы 4">
            <a:extLst>
              <a:ext uri="{FF2B5EF4-FFF2-40B4-BE49-F238E27FC236}">
                <a16:creationId xmlns:a16="http://schemas.microsoft.com/office/drawing/2014/main" id="{858E5463-B2C5-1CF8-9E76-B0DD7A891642}"/>
              </a:ext>
            </a:extLst>
          </p:cNvPr>
          <p:cNvSpPr/>
          <p:nvPr/>
        </p:nvSpPr>
        <p:spPr>
          <a:xfrm>
            <a:off x="3456083" y="3097104"/>
            <a:ext cx="5279833" cy="56736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хавфнинг асосий сабаблари</a:t>
            </a:r>
            <a:r>
              <a:rPr lang="ru-RU" sz="2400" dirty="0">
                <a:latin typeface="Times New Roman" panose="02020603050405020304" pitchFamily="18" charset="0"/>
                <a:cs typeface="Times New Roman" panose="02020603050405020304" pitchFamily="18" charset="0"/>
              </a:rPr>
              <a:t>;</a:t>
            </a:r>
          </a:p>
        </p:txBody>
      </p:sp>
      <p:sp>
        <p:nvSpPr>
          <p:cNvPr id="11" name="Прямоугольник: скругленные углы 10">
            <a:extLst>
              <a:ext uri="{FF2B5EF4-FFF2-40B4-BE49-F238E27FC236}">
                <a16:creationId xmlns:a16="http://schemas.microsoft.com/office/drawing/2014/main" id="{9659E29C-F3B3-28FA-8566-CA59BCD448E8}"/>
              </a:ext>
            </a:extLst>
          </p:cNvPr>
          <p:cNvSpPr/>
          <p:nvPr/>
        </p:nvSpPr>
        <p:spPr>
          <a:xfrm>
            <a:off x="3456082" y="3913753"/>
            <a:ext cx="5279833" cy="56736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 тоифаларини аниқлаштириш</a:t>
            </a:r>
            <a:r>
              <a:rPr lang="ru-RU" sz="2400" dirty="0">
                <a:latin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6E3B4B9C-E686-2F0A-2937-E005B2E8A05F}"/>
              </a:ext>
            </a:extLst>
          </p:cNvPr>
          <p:cNvSpPr txBox="1"/>
          <p:nvPr/>
        </p:nvSpPr>
        <p:spPr>
          <a:xfrm>
            <a:off x="526055" y="4705571"/>
            <a:ext cx="8728114"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Идентификация қилиш жараёнида хавф тоифалари рўйхати янги тоифалар билан янгиланиши мумкин, бу эса рискларни бошқаришни режалаштириш жараёнида ишлаб чиқилган иерархик хавф тузилмасининг кенгайишига олиб келиши мумкин.</a:t>
            </a:r>
          </a:p>
        </p:txBody>
      </p:sp>
    </p:spTree>
    <p:extLst>
      <p:ext uri="{BB962C8B-B14F-4D97-AF65-F5344CB8AC3E}">
        <p14:creationId xmlns:p14="http://schemas.microsoft.com/office/powerpoint/2010/main" val="30259955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74554" y="312590"/>
            <a:ext cx="6242892" cy="647239"/>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РИСКЛАР РЕЕСТРИ:</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3456081" y="1184282"/>
            <a:ext cx="5279833" cy="56736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Аниқланган хавфлар рўйхати;</a:t>
            </a:r>
          </a:p>
        </p:txBody>
      </p:sp>
      <p:sp>
        <p:nvSpPr>
          <p:cNvPr id="3" name="Прямоугольник: скругленные углы 2">
            <a:extLst>
              <a:ext uri="{FF2B5EF4-FFF2-40B4-BE49-F238E27FC236}">
                <a16:creationId xmlns:a16="http://schemas.microsoft.com/office/drawing/2014/main" id="{09963C50-7210-6789-3BF8-9849EB920BA9}"/>
              </a:ext>
            </a:extLst>
          </p:cNvPr>
          <p:cNvSpPr/>
          <p:nvPr/>
        </p:nvSpPr>
        <p:spPr>
          <a:xfrm>
            <a:off x="681206" y="1967900"/>
            <a:ext cx="10829581" cy="56736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Аниқланган потенциал хавфларга мумкин бўлган жавоблар рўйхати;</a:t>
            </a:r>
          </a:p>
        </p:txBody>
      </p:sp>
      <p:sp>
        <p:nvSpPr>
          <p:cNvPr id="5" name="Прямоугольник: скругленные углы 4">
            <a:extLst>
              <a:ext uri="{FF2B5EF4-FFF2-40B4-BE49-F238E27FC236}">
                <a16:creationId xmlns:a16="http://schemas.microsoft.com/office/drawing/2014/main" id="{858E5463-B2C5-1CF8-9E76-B0DD7A891642}"/>
              </a:ext>
            </a:extLst>
          </p:cNvPr>
          <p:cNvSpPr/>
          <p:nvPr/>
        </p:nvSpPr>
        <p:spPr>
          <a:xfrm>
            <a:off x="3456079" y="2751519"/>
            <a:ext cx="5279833" cy="56736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Аниқланган хавфларнинг сабаблари</a:t>
            </a:r>
            <a:r>
              <a:rPr lang="ru-RU" sz="2400" dirty="0">
                <a:latin typeface="Times New Roman" panose="02020603050405020304" pitchFamily="18" charset="0"/>
                <a:cs typeface="Times New Roman" panose="02020603050405020304" pitchFamily="18" charset="0"/>
              </a:rPr>
              <a:t>;</a:t>
            </a:r>
          </a:p>
        </p:txBody>
      </p:sp>
      <p:sp>
        <p:nvSpPr>
          <p:cNvPr id="11" name="Прямоугольник: скругленные углы 10">
            <a:extLst>
              <a:ext uri="{FF2B5EF4-FFF2-40B4-BE49-F238E27FC236}">
                <a16:creationId xmlns:a16="http://schemas.microsoft.com/office/drawing/2014/main" id="{9659E29C-F3B3-28FA-8566-CA59BCD448E8}"/>
              </a:ext>
            </a:extLst>
          </p:cNvPr>
          <p:cNvSpPr/>
          <p:nvPr/>
        </p:nvSpPr>
        <p:spPr>
          <a:xfrm>
            <a:off x="3456079" y="3543335"/>
            <a:ext cx="5279833" cy="56736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 рўйхатини янгилаш</a:t>
            </a:r>
            <a:r>
              <a:rPr lang="ru-RU" sz="2400" dirty="0">
                <a:latin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6E3B4B9C-E686-2F0A-2937-E005B2E8A05F}"/>
              </a:ext>
            </a:extLst>
          </p:cNvPr>
          <p:cNvSpPr txBox="1"/>
          <p:nvPr/>
        </p:nvSpPr>
        <p:spPr>
          <a:xfrm>
            <a:off x="489332" y="4421890"/>
            <a:ext cx="8728114"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Идентификация қилиш жараёнида хавф тоифалари рўйхати янги тоифалар билан янгиланиши мумкин, бу эса рискларни бошқаришни режалаштириш жараёнида ишлаб чиқилган иерархик хавф тузилмасининг кенгайишига олиб келиши мумкин.</a:t>
            </a:r>
          </a:p>
        </p:txBody>
      </p:sp>
    </p:spTree>
    <p:extLst>
      <p:ext uri="{BB962C8B-B14F-4D97-AF65-F5344CB8AC3E}">
        <p14:creationId xmlns:p14="http://schemas.microsoft.com/office/powerpoint/2010/main" val="25992507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a:extLst>
              <a:ext uri="{FF2B5EF4-FFF2-40B4-BE49-F238E27FC236}">
                <a16:creationId xmlns:a16="http://schemas.microsoft.com/office/drawing/2014/main" id="{C23C46E9-FDFC-6CDD-C9A5-A5E620A489B0}"/>
              </a:ext>
            </a:extLst>
          </p:cNvPr>
          <p:cNvGraphicFramePr>
            <a:graphicFrameLocks noGrp="1"/>
          </p:cNvGraphicFramePr>
          <p:nvPr>
            <p:extLst>
              <p:ext uri="{D42A27DB-BD31-4B8C-83A1-F6EECF244321}">
                <p14:modId xmlns:p14="http://schemas.microsoft.com/office/powerpoint/2010/main" val="1435405139"/>
              </p:ext>
            </p:extLst>
          </p:nvPr>
        </p:nvGraphicFramePr>
        <p:xfrm>
          <a:off x="275064" y="925417"/>
          <a:ext cx="11641872" cy="3362639"/>
        </p:xfrm>
        <a:graphic>
          <a:graphicData uri="http://schemas.openxmlformats.org/drawingml/2006/table">
            <a:tbl>
              <a:tblPr firstRow="1" bandRow="1">
                <a:tableStyleId>{17292A2E-F333-43FB-9621-5CBBE7FDCDCB}</a:tableStyleId>
              </a:tblPr>
              <a:tblGrid>
                <a:gridCol w="1455234">
                  <a:extLst>
                    <a:ext uri="{9D8B030D-6E8A-4147-A177-3AD203B41FA5}">
                      <a16:colId xmlns:a16="http://schemas.microsoft.com/office/drawing/2014/main" val="2696678160"/>
                    </a:ext>
                  </a:extLst>
                </a:gridCol>
                <a:gridCol w="1455234">
                  <a:extLst>
                    <a:ext uri="{9D8B030D-6E8A-4147-A177-3AD203B41FA5}">
                      <a16:colId xmlns:a16="http://schemas.microsoft.com/office/drawing/2014/main" val="3517440623"/>
                    </a:ext>
                  </a:extLst>
                </a:gridCol>
                <a:gridCol w="1455234">
                  <a:extLst>
                    <a:ext uri="{9D8B030D-6E8A-4147-A177-3AD203B41FA5}">
                      <a16:colId xmlns:a16="http://schemas.microsoft.com/office/drawing/2014/main" val="873609141"/>
                    </a:ext>
                  </a:extLst>
                </a:gridCol>
                <a:gridCol w="1455234">
                  <a:extLst>
                    <a:ext uri="{9D8B030D-6E8A-4147-A177-3AD203B41FA5}">
                      <a16:colId xmlns:a16="http://schemas.microsoft.com/office/drawing/2014/main" val="2798430804"/>
                    </a:ext>
                  </a:extLst>
                </a:gridCol>
                <a:gridCol w="1455234">
                  <a:extLst>
                    <a:ext uri="{9D8B030D-6E8A-4147-A177-3AD203B41FA5}">
                      <a16:colId xmlns:a16="http://schemas.microsoft.com/office/drawing/2014/main" val="1691053543"/>
                    </a:ext>
                  </a:extLst>
                </a:gridCol>
                <a:gridCol w="1455234">
                  <a:extLst>
                    <a:ext uri="{9D8B030D-6E8A-4147-A177-3AD203B41FA5}">
                      <a16:colId xmlns:a16="http://schemas.microsoft.com/office/drawing/2014/main" val="1635347712"/>
                    </a:ext>
                  </a:extLst>
                </a:gridCol>
                <a:gridCol w="1455234">
                  <a:extLst>
                    <a:ext uri="{9D8B030D-6E8A-4147-A177-3AD203B41FA5}">
                      <a16:colId xmlns:a16="http://schemas.microsoft.com/office/drawing/2014/main" val="633879216"/>
                    </a:ext>
                  </a:extLst>
                </a:gridCol>
                <a:gridCol w="1455234">
                  <a:extLst>
                    <a:ext uri="{9D8B030D-6E8A-4147-A177-3AD203B41FA5}">
                      <a16:colId xmlns:a16="http://schemas.microsoft.com/office/drawing/2014/main" val="800316864"/>
                    </a:ext>
                  </a:extLst>
                </a:gridCol>
              </a:tblGrid>
              <a:tr h="2905439">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Хавфнинг юзага келган санаси </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Хавфни рўйхатдан ўтказиш санаси </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Хавф номи ва тавсифи </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Ташаббусчи</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Хавф сабаблари </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Рискнинг натижаси</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Хавф эгаси </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uz-Cyrl-UZ" sz="2400" b="0" noProof="0" dirty="0">
                          <a:solidFill>
                            <a:schemeClr val="tx1"/>
                          </a:solidFill>
                          <a:latin typeface="Times New Roman" panose="02020603050405020304" pitchFamily="18" charset="0"/>
                          <a:cs typeface="Times New Roman" panose="02020603050405020304" pitchFamily="18" charset="0"/>
                        </a:rPr>
                        <a:t>Хавфнинг амал қилиш муддати</a:t>
                      </a: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94778411"/>
                  </a:ext>
                </a:extLst>
              </a:tr>
              <a:tr h="253908">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uz-Cyrl-UZ" sz="2400" noProof="0" dirty="0">
                        <a:latin typeface="Times New Roman" panose="02020603050405020304" pitchFamily="18" charset="0"/>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1382481"/>
                  </a:ext>
                </a:extLst>
              </a:tr>
            </a:tbl>
          </a:graphicData>
        </a:graphic>
      </p:graphicFrame>
      <p:sp>
        <p:nvSpPr>
          <p:cNvPr id="4" name="TextBox 3">
            <a:extLst>
              <a:ext uri="{FF2B5EF4-FFF2-40B4-BE49-F238E27FC236}">
                <a16:creationId xmlns:a16="http://schemas.microsoft.com/office/drawing/2014/main" id="{DB95C351-10A9-FF2E-A7BD-64DBEB7598D4}"/>
              </a:ext>
            </a:extLst>
          </p:cNvPr>
          <p:cNvSpPr txBox="1"/>
          <p:nvPr/>
        </p:nvSpPr>
        <p:spPr>
          <a:xfrm>
            <a:off x="2326854" y="228466"/>
            <a:ext cx="7538292" cy="52322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РИСК РЕГИСТРИ ШАКЛИГА МИСОЛ</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16503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F3E988-7C21-A196-4577-42ACA535ECD4}"/>
              </a:ext>
            </a:extLst>
          </p:cNvPr>
          <p:cNvSpPr txBox="1"/>
          <p:nvPr/>
        </p:nvSpPr>
        <p:spPr>
          <a:xfrm>
            <a:off x="455363" y="547932"/>
            <a:ext cx="11281273"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РИСКЛАРНИ СИФАТЛИ ТАҲЛИЛ ҚИЛИШ</a:t>
            </a: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 Рискларни бошқаришнинг асосий муаммоси идентификация босқичида олинган рисклар рўйхатининг ҳажмидир. </a:t>
            </a:r>
          </a:p>
          <a:p>
            <a:pPr algn="ctr"/>
            <a:r>
              <a:rPr lang="uz-Cyrl-UZ" sz="2400" dirty="0">
                <a:latin typeface="Times New Roman" panose="02020603050405020304" pitchFamily="18" charset="0"/>
                <a:cs typeface="Times New Roman" panose="02020603050405020304" pitchFamily="18" charset="0"/>
              </a:rPr>
              <a:t>Аниқланган барча </a:t>
            </a:r>
            <a:r>
              <a:rPr lang="uz-Cyrl-UZ" sz="2400" b="1" dirty="0">
                <a:solidFill>
                  <a:srgbClr val="FF0000"/>
                </a:solidFill>
                <a:latin typeface="Times New Roman" panose="02020603050405020304" pitchFamily="18" charset="0"/>
                <a:cs typeface="Times New Roman" panose="02020603050405020304" pitchFamily="18" charset="0"/>
              </a:rPr>
              <a:t>хавфларни бошқариш мумкин эмас</a:t>
            </a:r>
            <a:r>
              <a:rPr lang="uz-Cyrl-UZ" sz="2400" dirty="0">
                <a:latin typeface="Times New Roman" panose="02020603050405020304" pitchFamily="18" charset="0"/>
                <a:cs typeface="Times New Roman" panose="02020603050405020304" pitchFamily="18" charset="0"/>
              </a:rPr>
              <a:t>, чунки бу катта молиявий ва кадрлар харажатларини талаб қилади. </a:t>
            </a:r>
          </a:p>
          <a:p>
            <a:pPr algn="ctr"/>
            <a:r>
              <a:rPr lang="uz-Cyrl-UZ" sz="2400" dirty="0">
                <a:latin typeface="Times New Roman" panose="02020603050405020304" pitchFamily="18" charset="0"/>
                <a:cs typeface="Times New Roman" panose="02020603050405020304" pitchFamily="18" charset="0"/>
              </a:rPr>
              <a:t>Сифатли таҳлилнинг асосий вазифалари хавфларни гуруҳларга бўлиш ва уларни устуворликлари бўйича жойлаштиришдир. </a:t>
            </a:r>
          </a:p>
          <a:p>
            <a:pPr algn="ctr"/>
            <a:r>
              <a:rPr lang="uz-Cyrl-UZ" sz="2400" dirty="0">
                <a:latin typeface="Times New Roman" panose="02020603050405020304" pitchFamily="18" charset="0"/>
                <a:cs typeface="Times New Roman" panose="02020603050405020304" pitchFamily="18" charset="0"/>
              </a:rPr>
              <a:t>Рискларни, масалан, вақтинчалик яқинлиги бўйича таснифлаш мумкин. </a:t>
            </a:r>
          </a:p>
          <a:p>
            <a:pPr algn="ctr"/>
            <a:r>
              <a:rPr lang="uz-Cyrl-UZ" sz="2400" dirty="0">
                <a:latin typeface="Times New Roman" panose="02020603050405020304" pitchFamily="18" charset="0"/>
                <a:cs typeface="Times New Roman" panose="02020603050405020304" pitchFamily="18" charset="0"/>
              </a:rPr>
              <a:t>Шундай қилиб, яқин келажакда юзага келиши мумкин бўлган хавфлардан кўра дарҳол хавфларга устунлик бериш керак.</a:t>
            </a:r>
          </a:p>
        </p:txBody>
      </p:sp>
    </p:spTree>
    <p:extLst>
      <p:ext uri="{BB962C8B-B14F-4D97-AF65-F5344CB8AC3E}">
        <p14:creationId xmlns:p14="http://schemas.microsoft.com/office/powerpoint/2010/main" val="22969246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9570F9-B1BD-A575-81E4-69186852310D}"/>
              </a:ext>
            </a:extLst>
          </p:cNvPr>
          <p:cNvSpPr txBox="1"/>
          <p:nvPr/>
        </p:nvSpPr>
        <p:spPr>
          <a:xfrm>
            <a:off x="549007" y="1174328"/>
            <a:ext cx="11093985" cy="3046988"/>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РИСКЛАРНИ СИФАТЛИ ТАҲЛИЛ ҚИЛИШ</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Хатарларни кейинги таҳлил қилиш ёки хавф-хатарга жавоб беришни режалаштириш учун аҳамияти бўйича тартиблаш уларнинг пайдо бўлиш эҳтимоли ва лойиҳага таъсирини баҳолаш орқали амалга оширилиши мумкин. </a:t>
            </a:r>
          </a:p>
          <a:p>
            <a:pPr algn="ctr"/>
            <a:r>
              <a:rPr lang="uz-Cyrl-UZ" sz="2400" dirty="0">
                <a:latin typeface="Times New Roman" panose="02020603050405020304" pitchFamily="18" charset="0"/>
                <a:cs typeface="Times New Roman" panose="02020603050405020304" pitchFamily="18" charset="0"/>
              </a:rPr>
              <a:t>Сифатли хавф таҳлили, устуворликларни белгилашнинг тез ва арзон усули лойиҳанинг бутун ҳаёти давомида амалга оширилади ва лойиҳа рисклари билан боғлиқ барча ўзгаришларни акс эттириши керак.</a:t>
            </a:r>
          </a:p>
        </p:txBody>
      </p:sp>
    </p:spTree>
    <p:extLst>
      <p:ext uri="{BB962C8B-B14F-4D97-AF65-F5344CB8AC3E}">
        <p14:creationId xmlns:p14="http://schemas.microsoft.com/office/powerpoint/2010/main" val="2286724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653667" y="661013"/>
            <a:ext cx="10642294" cy="1396387"/>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rtlCol="0" anchor="ctr"/>
          <a:lstStyle/>
          <a:p>
            <a:pPr algn="ctr"/>
            <a:r>
              <a:rPr lang="uz-Cyrl-UZ" sz="2800" b="1" dirty="0">
                <a:solidFill>
                  <a:schemeClr val="bg1"/>
                </a:solidFill>
                <a:latin typeface="Times New Roman" panose="02020603050405020304" pitchFamily="18" charset="0"/>
                <a:cs typeface="Times New Roman" panose="02020603050405020304" pitchFamily="18" charset="0"/>
              </a:rPr>
              <a:t>Сифатли баҳолаш жараёни учун киритилган маълумотлар </a:t>
            </a:r>
          </a:p>
          <a:p>
            <a:pPr algn="ctr"/>
            <a:r>
              <a:rPr lang="uz-Cyrl-UZ" sz="2800" b="1" dirty="0">
                <a:solidFill>
                  <a:schemeClr val="bg1"/>
                </a:solidFill>
                <a:latin typeface="Times New Roman" panose="02020603050405020304" pitchFamily="18" charset="0"/>
                <a:cs typeface="Times New Roman" panose="02020603050405020304" pitchFamily="18" charset="0"/>
              </a:rPr>
              <a:t>Сифатли таҳлил қуйидагиларга асосланиб амалга ошириладима ълумот:</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653667" y="2368628"/>
            <a:ext cx="10642294" cy="1068636"/>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Ташкилий жараённинг активлари - олдинги лойиҳалардаги рисклар тўғрисидаги маълумотлар ва тўпланган билимлар базаси.</a:t>
            </a:r>
          </a:p>
        </p:txBody>
      </p:sp>
      <p:sp>
        <p:nvSpPr>
          <p:cNvPr id="6" name="Прямоугольник: скругленные углы 5">
            <a:extLst>
              <a:ext uri="{FF2B5EF4-FFF2-40B4-BE49-F238E27FC236}">
                <a16:creationId xmlns:a16="http://schemas.microsoft.com/office/drawing/2014/main" id="{A8B45E81-16F3-9639-F227-87FD78C10BC3}"/>
              </a:ext>
            </a:extLst>
          </p:cNvPr>
          <p:cNvSpPr/>
          <p:nvPr/>
        </p:nvSpPr>
        <p:spPr>
          <a:xfrm>
            <a:off x="2754216" y="3573626"/>
            <a:ext cx="6441195" cy="61278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800" dirty="0">
                <a:latin typeface="Times New Roman" panose="02020603050405020304" pitchFamily="18" charset="0"/>
                <a:cs typeface="Times New Roman" panose="02020603050405020304" pitchFamily="18" charset="0"/>
              </a:rPr>
              <a:t>Лойиҳа мазмунининг тавсифи.</a:t>
            </a:r>
          </a:p>
        </p:txBody>
      </p:sp>
    </p:spTree>
    <p:extLst>
      <p:ext uri="{BB962C8B-B14F-4D97-AF65-F5344CB8AC3E}">
        <p14:creationId xmlns:p14="http://schemas.microsoft.com/office/powerpoint/2010/main" val="40062282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скругленные углы 6">
            <a:extLst>
              <a:ext uri="{FF2B5EF4-FFF2-40B4-BE49-F238E27FC236}">
                <a16:creationId xmlns:a16="http://schemas.microsoft.com/office/drawing/2014/main" id="{FCC4D56D-CE6C-7BF3-4D32-DFA553F42DBC}"/>
              </a:ext>
            </a:extLst>
          </p:cNvPr>
          <p:cNvSpPr/>
          <p:nvPr/>
        </p:nvSpPr>
        <p:spPr>
          <a:xfrm>
            <a:off x="774853" y="356704"/>
            <a:ext cx="10642294" cy="535667"/>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Қуйидаги элементларни ўз ичига олган хавфларни бошқариш режаси:</a:t>
            </a:r>
          </a:p>
        </p:txBody>
      </p:sp>
      <p:sp>
        <p:nvSpPr>
          <p:cNvPr id="9" name="Прямоугольник: скругленные углы 8">
            <a:extLst>
              <a:ext uri="{FF2B5EF4-FFF2-40B4-BE49-F238E27FC236}">
                <a16:creationId xmlns:a16="http://schemas.microsoft.com/office/drawing/2014/main" id="{525BF1ED-BF08-0FE7-592A-2F4A464F33BA}"/>
              </a:ext>
            </a:extLst>
          </p:cNvPr>
          <p:cNvSpPr/>
          <p:nvPr/>
        </p:nvSpPr>
        <p:spPr>
          <a:xfrm>
            <a:off x="290110" y="1133393"/>
            <a:ext cx="11597090" cy="77938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рискларни бошқариш, бюджетлаштириш ва режалаштирилган рискларни бошқариш операцияларида рол ва масъулиятни тақсимлаш;</a:t>
            </a:r>
          </a:p>
        </p:txBody>
      </p:sp>
      <p:sp>
        <p:nvSpPr>
          <p:cNvPr id="10" name="Прямоугольник: скругленные углы 9">
            <a:extLst>
              <a:ext uri="{FF2B5EF4-FFF2-40B4-BE49-F238E27FC236}">
                <a16:creationId xmlns:a16="http://schemas.microsoft.com/office/drawing/2014/main" id="{CA755139-BD13-4333-3681-A0EC27E4B09B}"/>
              </a:ext>
            </a:extLst>
          </p:cNvPr>
          <p:cNvSpPr/>
          <p:nvPr/>
        </p:nvSpPr>
        <p:spPr>
          <a:xfrm>
            <a:off x="2875402" y="2097366"/>
            <a:ext cx="6441195" cy="48058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 тоифалари;</a:t>
            </a:r>
          </a:p>
        </p:txBody>
      </p:sp>
      <p:sp>
        <p:nvSpPr>
          <p:cNvPr id="3" name="Прямоугольник: скругленные углы 2">
            <a:extLst>
              <a:ext uri="{FF2B5EF4-FFF2-40B4-BE49-F238E27FC236}">
                <a16:creationId xmlns:a16="http://schemas.microsoft.com/office/drawing/2014/main" id="{E4615B03-2AC9-4D55-E127-B1C75369E6D1}"/>
              </a:ext>
            </a:extLst>
          </p:cNvPr>
          <p:cNvSpPr/>
          <p:nvPr/>
        </p:nvSpPr>
        <p:spPr>
          <a:xfrm>
            <a:off x="290110" y="2762538"/>
            <a:ext cx="11597090" cy="48058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юзага келиши ва мумкин бўлган эҳтимолини аниқлаш оқибатлари;</a:t>
            </a:r>
          </a:p>
        </p:txBody>
      </p:sp>
      <p:sp>
        <p:nvSpPr>
          <p:cNvPr id="8" name="Прямоугольник: скругленные углы 7">
            <a:extLst>
              <a:ext uri="{FF2B5EF4-FFF2-40B4-BE49-F238E27FC236}">
                <a16:creationId xmlns:a16="http://schemas.microsoft.com/office/drawing/2014/main" id="{E8CBA5F7-CDC7-3171-4ACB-3464381DF7B4}"/>
              </a:ext>
            </a:extLst>
          </p:cNvPr>
          <p:cNvSpPr/>
          <p:nvPr/>
        </p:nvSpPr>
        <p:spPr>
          <a:xfrm>
            <a:off x="290110" y="3427710"/>
            <a:ext cx="11597090" cy="48058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рискларни сифатли таҳлил қилиш эҳтимоллик ва оқибатлар матрицаси</a:t>
            </a:r>
            <a:r>
              <a:rPr lang="ru-RU" sz="2400" dirty="0">
                <a:latin typeface="Times New Roman" panose="02020603050405020304" pitchFamily="18" charset="0"/>
                <a:cs typeface="Times New Roman" panose="02020603050405020304" pitchFamily="18" charset="0"/>
              </a:rPr>
              <a:t>;</a:t>
            </a:r>
          </a:p>
        </p:txBody>
      </p:sp>
      <p:sp>
        <p:nvSpPr>
          <p:cNvPr id="11" name="Прямоугольник: скругленные углы 10">
            <a:extLst>
              <a:ext uri="{FF2B5EF4-FFF2-40B4-BE49-F238E27FC236}">
                <a16:creationId xmlns:a16="http://schemas.microsoft.com/office/drawing/2014/main" id="{615D25A6-0238-D98C-A941-CA5FC7031A27}"/>
              </a:ext>
            </a:extLst>
          </p:cNvPr>
          <p:cNvSpPr/>
          <p:nvPr/>
        </p:nvSpPr>
        <p:spPr>
          <a:xfrm>
            <a:off x="290110" y="4097042"/>
            <a:ext cx="9026487" cy="48058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иштирокчиларининг тузатилган рискларга чидамлилиги</a:t>
            </a:r>
            <a:r>
              <a:rPr lang="ru-RU" sz="24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298527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A9F736-30F8-20A6-B1C0-1C68DC38AA70}"/>
              </a:ext>
            </a:extLst>
          </p:cNvPr>
          <p:cNvSpPr txBox="1"/>
          <p:nvPr/>
        </p:nvSpPr>
        <p:spPr>
          <a:xfrm>
            <a:off x="620616" y="1054720"/>
            <a:ext cx="10950767" cy="3539430"/>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ХАТАРЛАРНИНГ ЭҲТИМОЛИ ВА ТАЪСИРИНИ АНИҚЛАШ</a:t>
            </a:r>
          </a:p>
          <a:p>
            <a:pPr algn="ctr"/>
            <a:r>
              <a:rPr lang="uz-Cyrl-UZ" sz="2800" b="1" dirty="0">
                <a:latin typeface="Times New Roman" panose="02020603050405020304" pitchFamily="18" charset="0"/>
                <a:cs typeface="Times New Roman" panose="02020603050405020304" pitchFamily="18" charset="0"/>
              </a:rPr>
              <a:t> </a:t>
            </a:r>
          </a:p>
          <a:p>
            <a:pPr algn="ctr"/>
            <a:r>
              <a:rPr lang="uz-Cyrl-UZ" sz="2800" dirty="0">
                <a:latin typeface="Times New Roman" panose="02020603050405020304" pitchFamily="18" charset="0"/>
                <a:cs typeface="Times New Roman" panose="02020603050405020304" pitchFamily="18" charset="0"/>
              </a:rPr>
              <a:t>Эҳтимоллик ва таъсир ҳар бир аниқланган хавф учун эксперт хулосаси асосида баҳоланади ва лойиҳани бошқариш режасида келтирилган таърифларга мувофиқ тартибланади. Баъзи ҳолларда юзага келиши ва таъсир қилиш эҳтимоли аниқ паст бўлган хавфлар рейтингга киритилмайди, аммо кейинчалик назорат қилинадиган хавфлар рўйхатига киритилади.</a:t>
            </a:r>
          </a:p>
        </p:txBody>
      </p:sp>
    </p:spTree>
    <p:extLst>
      <p:ext uri="{BB962C8B-B14F-4D97-AF65-F5344CB8AC3E}">
        <p14:creationId xmlns:p14="http://schemas.microsoft.com/office/powerpoint/2010/main" val="3595274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3DA4D0-04C8-A39F-356C-556C0C7C6160}"/>
              </a:ext>
            </a:extLst>
          </p:cNvPr>
          <p:cNvSpPr txBox="1"/>
          <p:nvPr/>
        </p:nvSpPr>
        <p:spPr>
          <a:xfrm>
            <a:off x="576549" y="1840060"/>
            <a:ext cx="11038901" cy="2246769"/>
          </a:xfrm>
          <a:prstGeom prst="rect">
            <a:avLst/>
          </a:prstGeom>
          <a:noFill/>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Эҳтимоллик ва таъсир матритсаси </a:t>
            </a:r>
            <a:r>
              <a:rPr lang="uz-Cyrl-UZ" sz="2800" dirty="0">
                <a:latin typeface="Times New Roman" panose="02020603050405020304" pitchFamily="18" charset="0"/>
                <a:cs typeface="Times New Roman" panose="02020603050405020304" pitchFamily="18" charset="0"/>
              </a:rPr>
              <a:t>- бу ҳар бир мақсад учун, масалан, харажат, вақт ёки таркиб учун хавф даражасини алоҳида аниқлаш имконини берувчи воситадир. </a:t>
            </a:r>
          </a:p>
          <a:p>
            <a:pPr algn="ctr"/>
            <a:r>
              <a:rPr lang="uz-Cyrl-UZ" sz="2800" dirty="0">
                <a:latin typeface="Times New Roman" panose="02020603050405020304" pitchFamily="18" charset="0"/>
                <a:cs typeface="Times New Roman" panose="02020603050405020304" pitchFamily="18" charset="0"/>
              </a:rPr>
              <a:t>Хавф даражаси сизнинг хавфга жавобингизни бошқаришга ёрдам беради.</a:t>
            </a:r>
          </a:p>
        </p:txBody>
      </p:sp>
    </p:spTree>
    <p:extLst>
      <p:ext uri="{BB962C8B-B14F-4D97-AF65-F5344CB8AC3E}">
        <p14:creationId xmlns:p14="http://schemas.microsoft.com/office/powerpoint/2010/main" val="28337730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3DA59F-842B-5520-E0A3-F5D02979E1C2}"/>
              </a:ext>
            </a:extLst>
          </p:cNvPr>
          <p:cNvSpPr txBox="1"/>
          <p:nvPr/>
        </p:nvSpPr>
        <p:spPr>
          <a:xfrm>
            <a:off x="719768" y="1926629"/>
            <a:ext cx="10752463"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Масалан, матрицанинг юқори хавфли ҳудудида (қизил майдон) жойлашган хавфлар учун профилактика операциялари ва тажовузкор жавоб стратегияси талаб қилинади.</a:t>
            </a:r>
          </a:p>
          <a:p>
            <a:pPr algn="ctr"/>
            <a:r>
              <a:rPr lang="uz-Cyrl-UZ" sz="2800" dirty="0">
                <a:latin typeface="Times New Roman" panose="02020603050405020304" pitchFamily="18" charset="0"/>
                <a:cs typeface="Times New Roman" panose="02020603050405020304" pitchFamily="18" charset="0"/>
              </a:rPr>
              <a:t>Паст хавфли ҳудудда (яшил) жойлашган таҳдидлар профилактика чораларини талаб қилмаслиги мумкин.</a:t>
            </a:r>
          </a:p>
        </p:txBody>
      </p:sp>
    </p:spTree>
    <p:extLst>
      <p:ext uri="{BB962C8B-B14F-4D97-AF65-F5344CB8AC3E}">
        <p14:creationId xmlns:p14="http://schemas.microsoft.com/office/powerpoint/2010/main" val="35216378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03225" y="609387"/>
            <a:ext cx="11385550" cy="1618709"/>
          </a:xfrm>
        </p:spPr>
        <p:txBody>
          <a:bodyPr>
            <a:noAutofit/>
          </a:bodyPr>
          <a:lstStyle/>
          <a:p>
            <a:pPr marL="0" indent="0" algn="ctr">
              <a:lnSpc>
                <a:spcPct val="100000"/>
              </a:lnSpc>
              <a:buNone/>
            </a:pPr>
            <a:r>
              <a:rPr lang="uz-Cyrl-UZ" sz="2400" dirty="0">
                <a:latin typeface="Times New Roman" panose="02020603050405020304" pitchFamily="18" charset="0"/>
                <a:cs typeface="Times New Roman" panose="02020603050405020304" pitchFamily="18" charset="0"/>
              </a:rPr>
              <a:t>Эҳтимоллар ва оқибатлар матрицаси рисклар миграциясини кузатиш имконини беради. Расмда вақт ўтиши билан хавф даражасининг А ўзгариши кўрсатилган. Апрель ойида хавф паст хавфли зонада бўлиб, май ойида ўртача хавфли зонага ўтди ва апрель ойида юқори хавфли зонага тушди.</a:t>
            </a:r>
          </a:p>
        </p:txBody>
      </p:sp>
      <p:sp>
        <p:nvSpPr>
          <p:cNvPr id="5" name="Прямоугольник 4"/>
          <p:cNvSpPr/>
          <p:nvPr/>
        </p:nvSpPr>
        <p:spPr>
          <a:xfrm>
            <a:off x="362596" y="2450241"/>
            <a:ext cx="8403150" cy="954107"/>
          </a:xfrm>
          <a:prstGeom prst="rect">
            <a:avLst/>
          </a:prstGeom>
        </p:spPr>
        <p:txBody>
          <a:bodyPr wrap="square">
            <a:spAutoFit/>
          </a:bodyPr>
          <a:lstStyle/>
          <a:p>
            <a:pPr algn="ctr"/>
            <a:r>
              <a:rPr lang="uz-Cyrl-UZ" sz="2800" b="1" dirty="0">
                <a:latin typeface="Times New Roman" panose="02020603050405020304" pitchFamily="18" charset="0"/>
                <a:cs typeface="Times New Roman" panose="02020603050405020304" pitchFamily="18" charset="0"/>
              </a:rPr>
              <a:t>Эҳтимоллар ва оқибатлар матрицасида А рискнинг миграциясини хариталаш</a:t>
            </a:r>
          </a:p>
        </p:txBody>
      </p:sp>
      <p:graphicFrame>
        <p:nvGraphicFramePr>
          <p:cNvPr id="6" name="Таблица 6">
            <a:extLst>
              <a:ext uri="{FF2B5EF4-FFF2-40B4-BE49-F238E27FC236}">
                <a16:creationId xmlns:a16="http://schemas.microsoft.com/office/drawing/2014/main" id="{BF04A38C-8575-7A10-100B-32DE480DC970}"/>
              </a:ext>
            </a:extLst>
          </p:cNvPr>
          <p:cNvGraphicFramePr>
            <a:graphicFrameLocks noGrp="1"/>
          </p:cNvGraphicFramePr>
          <p:nvPr>
            <p:extLst>
              <p:ext uri="{D42A27DB-BD31-4B8C-83A1-F6EECF244321}">
                <p14:modId xmlns:p14="http://schemas.microsoft.com/office/powerpoint/2010/main" val="1002435347"/>
              </p:ext>
            </p:extLst>
          </p:nvPr>
        </p:nvGraphicFramePr>
        <p:xfrm>
          <a:off x="362595" y="3594270"/>
          <a:ext cx="8403150" cy="2595880"/>
        </p:xfrm>
        <a:graphic>
          <a:graphicData uri="http://schemas.openxmlformats.org/drawingml/2006/table">
            <a:tbl>
              <a:tblPr firstRow="1" bandRow="1">
                <a:tableStyleId>{5C22544A-7EE6-4342-B048-85BDC9FD1C3A}</a:tableStyleId>
              </a:tblPr>
              <a:tblGrid>
                <a:gridCol w="1400525">
                  <a:extLst>
                    <a:ext uri="{9D8B030D-6E8A-4147-A177-3AD203B41FA5}">
                      <a16:colId xmlns:a16="http://schemas.microsoft.com/office/drawing/2014/main" val="355124605"/>
                    </a:ext>
                  </a:extLst>
                </a:gridCol>
                <a:gridCol w="1400525">
                  <a:extLst>
                    <a:ext uri="{9D8B030D-6E8A-4147-A177-3AD203B41FA5}">
                      <a16:colId xmlns:a16="http://schemas.microsoft.com/office/drawing/2014/main" val="1875090290"/>
                    </a:ext>
                  </a:extLst>
                </a:gridCol>
                <a:gridCol w="1400525">
                  <a:extLst>
                    <a:ext uri="{9D8B030D-6E8A-4147-A177-3AD203B41FA5}">
                      <a16:colId xmlns:a16="http://schemas.microsoft.com/office/drawing/2014/main" val="3721178989"/>
                    </a:ext>
                  </a:extLst>
                </a:gridCol>
                <a:gridCol w="1400525">
                  <a:extLst>
                    <a:ext uri="{9D8B030D-6E8A-4147-A177-3AD203B41FA5}">
                      <a16:colId xmlns:a16="http://schemas.microsoft.com/office/drawing/2014/main" val="2569527048"/>
                    </a:ext>
                  </a:extLst>
                </a:gridCol>
                <a:gridCol w="1400525">
                  <a:extLst>
                    <a:ext uri="{9D8B030D-6E8A-4147-A177-3AD203B41FA5}">
                      <a16:colId xmlns:a16="http://schemas.microsoft.com/office/drawing/2014/main" val="3471981406"/>
                    </a:ext>
                  </a:extLst>
                </a:gridCol>
                <a:gridCol w="1400525">
                  <a:extLst>
                    <a:ext uri="{9D8B030D-6E8A-4147-A177-3AD203B41FA5}">
                      <a16:colId xmlns:a16="http://schemas.microsoft.com/office/drawing/2014/main" val="1940509374"/>
                    </a:ext>
                  </a:extLst>
                </a:gridCol>
              </a:tblGrid>
              <a:tr h="370840">
                <a:tc>
                  <a:txBody>
                    <a:bodyPr/>
                    <a:lstStyle/>
                    <a:p>
                      <a:pPr algn="ctr"/>
                      <a:endParaRPr lang="ru-RU" dirty="0">
                        <a:latin typeface="Times New Roman" panose="02020603050405020304" pitchFamily="18" charset="0"/>
                        <a:cs typeface="Times New Roman" panose="02020603050405020304" pitchFamily="18" charset="0"/>
                      </a:endParaRPr>
                    </a:p>
                  </a:txBody>
                  <a:tcPr anchor="ctr"/>
                </a:tc>
                <a:tc gridSpan="5">
                  <a:txBody>
                    <a:bodyPr/>
                    <a:lstStyle/>
                    <a:p>
                      <a:pPr algn="ctr"/>
                      <a:r>
                        <a:rPr lang="uz-Cyrl-UZ" dirty="0">
                          <a:latin typeface="Times New Roman" panose="02020603050405020304" pitchFamily="18" charset="0"/>
                          <a:cs typeface="Times New Roman" panose="02020603050405020304" pitchFamily="18" charset="0"/>
                        </a:rPr>
                        <a:t>Оқибатлари</a:t>
                      </a:r>
                      <a:endParaRPr lang="ru-RU" dirty="0">
                        <a:latin typeface="Times New Roman" panose="02020603050405020304" pitchFamily="18" charset="0"/>
                        <a:cs typeface="Times New Roman" panose="02020603050405020304" pitchFamily="18" charset="0"/>
                      </a:endParaRPr>
                    </a:p>
                  </a:txBody>
                  <a:tcPr anchor="ctr"/>
                </a:tc>
                <a:tc hMerge="1">
                  <a:txBody>
                    <a:bodyPr/>
                    <a:lstStyle/>
                    <a:p>
                      <a:endParaRPr lang="ru-RU" dirty="0"/>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extLst>
                  <a:ext uri="{0D108BD9-81ED-4DB2-BD59-A6C34878D82A}">
                    <a16:rowId xmlns:a16="http://schemas.microsoft.com/office/drawing/2014/main" val="3954752466"/>
                  </a:ext>
                </a:extLst>
              </a:tr>
              <a:tr h="370840">
                <a:tc>
                  <a:txBody>
                    <a:bodyPr/>
                    <a:lstStyle/>
                    <a:p>
                      <a:pPr algn="ctr"/>
                      <a:r>
                        <a:rPr lang="uz-Cyrl-UZ" noProof="0" dirty="0">
                          <a:latin typeface="Times New Roman" panose="02020603050405020304" pitchFamily="18" charset="0"/>
                          <a:cs typeface="Times New Roman" panose="02020603050405020304" pitchFamily="18" charset="0"/>
                        </a:rPr>
                        <a:t>Эҳтимоллик</a:t>
                      </a:r>
                    </a:p>
                  </a:txBody>
                  <a:tcPr anchor="ctr"/>
                </a:tc>
                <a:tc>
                  <a:txBody>
                    <a:bodyPr/>
                    <a:lstStyle/>
                    <a:p>
                      <a:pPr algn="ctr"/>
                      <a:r>
                        <a:rPr lang="uz-Cyrl-UZ" dirty="0">
                          <a:latin typeface="Times New Roman" panose="02020603050405020304" pitchFamily="18" charset="0"/>
                          <a:cs typeface="Times New Roman" panose="02020603050405020304" pitchFamily="18" charset="0"/>
                        </a:rPr>
                        <a:t>0,05</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0,1</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0,2</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0,4</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0,8</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33350113"/>
                  </a:ext>
                </a:extLst>
              </a:tr>
              <a:tr h="370840">
                <a:tc>
                  <a:txBody>
                    <a:bodyPr/>
                    <a:lstStyle/>
                    <a:p>
                      <a:pPr algn="ctr"/>
                      <a:r>
                        <a:rPr lang="uz-Cyrl-UZ" dirty="0">
                          <a:latin typeface="Times New Roman" panose="02020603050405020304" pitchFamily="18" charset="0"/>
                          <a:cs typeface="Times New Roman" panose="02020603050405020304" pitchFamily="18" charset="0"/>
                        </a:rPr>
                        <a:t>0,9</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0,05</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0,09</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0,18</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0,36</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0,72</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386811816"/>
                  </a:ext>
                </a:extLst>
              </a:tr>
              <a:tr h="370840">
                <a:tc>
                  <a:txBody>
                    <a:bodyPr/>
                    <a:lstStyle/>
                    <a:p>
                      <a:pPr algn="ctr"/>
                      <a:r>
                        <a:rPr lang="uz-Cyrl-UZ" dirty="0">
                          <a:latin typeface="Times New Roman" panose="02020603050405020304" pitchFamily="18" charset="0"/>
                          <a:cs typeface="Times New Roman" panose="02020603050405020304" pitchFamily="18" charset="0"/>
                        </a:rPr>
                        <a:t>0,7</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0,04</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0,07</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0,14</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0,28</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0,56</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125121479"/>
                  </a:ext>
                </a:extLst>
              </a:tr>
              <a:tr h="370840">
                <a:tc>
                  <a:txBody>
                    <a:bodyPr/>
                    <a:lstStyle/>
                    <a:p>
                      <a:pPr algn="ctr"/>
                      <a:r>
                        <a:rPr lang="uz-Cyrl-UZ" dirty="0">
                          <a:latin typeface="Times New Roman" panose="02020603050405020304" pitchFamily="18" charset="0"/>
                          <a:cs typeface="Times New Roman" panose="02020603050405020304" pitchFamily="18" charset="0"/>
                        </a:rPr>
                        <a:t>0,5</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0,03</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0,05</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0,10</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0,20</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0,40</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2538225699"/>
                  </a:ext>
                </a:extLst>
              </a:tr>
              <a:tr h="370840">
                <a:tc>
                  <a:txBody>
                    <a:bodyPr/>
                    <a:lstStyle/>
                    <a:p>
                      <a:pPr algn="ctr"/>
                      <a:r>
                        <a:rPr lang="uz-Cyrl-UZ" dirty="0">
                          <a:latin typeface="Times New Roman" panose="02020603050405020304" pitchFamily="18" charset="0"/>
                          <a:cs typeface="Times New Roman" panose="02020603050405020304" pitchFamily="18" charset="0"/>
                        </a:rPr>
                        <a:t>0,3</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0,02</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0,03</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0,06</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0,12</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0,24</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63579430"/>
                  </a:ext>
                </a:extLst>
              </a:tr>
              <a:tr h="370840">
                <a:tc>
                  <a:txBody>
                    <a:bodyPr/>
                    <a:lstStyle/>
                    <a:p>
                      <a:pPr algn="ctr"/>
                      <a:r>
                        <a:rPr lang="uz-Cyrl-UZ" dirty="0">
                          <a:latin typeface="Times New Roman" panose="02020603050405020304" pitchFamily="18" charset="0"/>
                          <a:cs typeface="Times New Roman" panose="02020603050405020304" pitchFamily="18" charset="0"/>
                        </a:rPr>
                        <a:t>0,1</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0,01</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0,01</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0,02</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0,04</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uz-Cyrl-UZ" dirty="0">
                          <a:latin typeface="Times New Roman" panose="02020603050405020304" pitchFamily="18" charset="0"/>
                          <a:cs typeface="Times New Roman" panose="02020603050405020304" pitchFamily="18" charset="0"/>
                        </a:rPr>
                        <a:t>0,08</a:t>
                      </a:r>
                      <a:endParaRPr lang="ru-RU"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263733508"/>
                  </a:ext>
                </a:extLst>
              </a:tr>
            </a:tbl>
          </a:graphicData>
        </a:graphic>
      </p:graphicFrame>
      <p:sp>
        <p:nvSpPr>
          <p:cNvPr id="7" name="Овал 6">
            <a:extLst>
              <a:ext uri="{FF2B5EF4-FFF2-40B4-BE49-F238E27FC236}">
                <a16:creationId xmlns:a16="http://schemas.microsoft.com/office/drawing/2014/main" id="{C7C3638E-B4EC-83C1-C59C-4E8054868B64}"/>
              </a:ext>
            </a:extLst>
          </p:cNvPr>
          <p:cNvSpPr/>
          <p:nvPr/>
        </p:nvSpPr>
        <p:spPr>
          <a:xfrm>
            <a:off x="2115233" y="5453351"/>
            <a:ext cx="881349" cy="33050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dirty="0">
                <a:latin typeface="Times New Roman" panose="02020603050405020304" pitchFamily="18" charset="0"/>
                <a:cs typeface="Times New Roman" panose="02020603050405020304" pitchFamily="18" charset="0"/>
              </a:rPr>
              <a:t>0,02</a:t>
            </a:r>
            <a:endParaRPr lang="ru-RU" dirty="0">
              <a:latin typeface="Times New Roman" panose="02020603050405020304" pitchFamily="18" charset="0"/>
              <a:cs typeface="Times New Roman" panose="02020603050405020304" pitchFamily="18" charset="0"/>
            </a:endParaRPr>
          </a:p>
        </p:txBody>
      </p:sp>
      <p:sp>
        <p:nvSpPr>
          <p:cNvPr id="8" name="Овал 7">
            <a:extLst>
              <a:ext uri="{FF2B5EF4-FFF2-40B4-BE49-F238E27FC236}">
                <a16:creationId xmlns:a16="http://schemas.microsoft.com/office/drawing/2014/main" id="{D508071B-44C7-A327-127D-0BD3E47D2DE8}"/>
              </a:ext>
            </a:extLst>
          </p:cNvPr>
          <p:cNvSpPr/>
          <p:nvPr/>
        </p:nvSpPr>
        <p:spPr>
          <a:xfrm>
            <a:off x="3443729" y="4726957"/>
            <a:ext cx="881349" cy="33050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dirty="0">
                <a:latin typeface="Times New Roman" panose="02020603050405020304" pitchFamily="18" charset="0"/>
                <a:cs typeface="Times New Roman" panose="02020603050405020304" pitchFamily="18" charset="0"/>
              </a:rPr>
              <a:t>0,07</a:t>
            </a:r>
            <a:endParaRPr lang="ru-RU" dirty="0">
              <a:latin typeface="Times New Roman" panose="02020603050405020304" pitchFamily="18" charset="0"/>
              <a:cs typeface="Times New Roman" panose="02020603050405020304" pitchFamily="18" charset="0"/>
            </a:endParaRPr>
          </a:p>
        </p:txBody>
      </p:sp>
      <p:sp>
        <p:nvSpPr>
          <p:cNvPr id="9" name="Овал 8">
            <a:extLst>
              <a:ext uri="{FF2B5EF4-FFF2-40B4-BE49-F238E27FC236}">
                <a16:creationId xmlns:a16="http://schemas.microsoft.com/office/drawing/2014/main" id="{C5468922-3CBA-D0E8-5547-3CF1CCDB3598}"/>
              </a:ext>
            </a:extLst>
          </p:cNvPr>
          <p:cNvSpPr/>
          <p:nvPr/>
        </p:nvSpPr>
        <p:spPr>
          <a:xfrm>
            <a:off x="4842871" y="4342087"/>
            <a:ext cx="881349" cy="33050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dirty="0">
                <a:latin typeface="Times New Roman" panose="02020603050405020304" pitchFamily="18" charset="0"/>
                <a:cs typeface="Times New Roman" panose="02020603050405020304" pitchFamily="18" charset="0"/>
              </a:rPr>
              <a:t>0,18</a:t>
            </a:r>
            <a:endParaRPr lang="ru-RU" dirty="0">
              <a:latin typeface="Times New Roman" panose="02020603050405020304" pitchFamily="18" charset="0"/>
              <a:cs typeface="Times New Roman" panose="02020603050405020304" pitchFamily="18" charset="0"/>
            </a:endParaRPr>
          </a:p>
        </p:txBody>
      </p:sp>
      <p:sp>
        <p:nvSpPr>
          <p:cNvPr id="10" name="Овал 9">
            <a:extLst>
              <a:ext uri="{FF2B5EF4-FFF2-40B4-BE49-F238E27FC236}">
                <a16:creationId xmlns:a16="http://schemas.microsoft.com/office/drawing/2014/main" id="{18C49AE9-425C-D0B1-39B7-522D8DB65255}"/>
              </a:ext>
            </a:extLst>
          </p:cNvPr>
          <p:cNvSpPr/>
          <p:nvPr/>
        </p:nvSpPr>
        <p:spPr>
          <a:xfrm>
            <a:off x="4842870" y="5453351"/>
            <a:ext cx="881349" cy="33050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dirty="0">
                <a:latin typeface="Times New Roman" panose="02020603050405020304" pitchFamily="18" charset="0"/>
                <a:cs typeface="Times New Roman" panose="02020603050405020304" pitchFamily="18" charset="0"/>
              </a:rPr>
              <a:t>0,06</a:t>
            </a:r>
            <a:endParaRPr lang="ru-RU" dirty="0">
              <a:latin typeface="Times New Roman" panose="02020603050405020304" pitchFamily="18" charset="0"/>
              <a:cs typeface="Times New Roman" panose="02020603050405020304" pitchFamily="18" charset="0"/>
            </a:endParaRPr>
          </a:p>
        </p:txBody>
      </p:sp>
      <p:cxnSp>
        <p:nvCxnSpPr>
          <p:cNvPr id="12" name="Прямая со стрелкой 11">
            <a:extLst>
              <a:ext uri="{FF2B5EF4-FFF2-40B4-BE49-F238E27FC236}">
                <a16:creationId xmlns:a16="http://schemas.microsoft.com/office/drawing/2014/main" id="{6913CD68-23AE-7101-A8DE-C18A4A5F6975}"/>
              </a:ext>
            </a:extLst>
          </p:cNvPr>
          <p:cNvCxnSpPr>
            <a:endCxn id="8" idx="3"/>
          </p:cNvCxnSpPr>
          <p:nvPr/>
        </p:nvCxnSpPr>
        <p:spPr>
          <a:xfrm flipV="1">
            <a:off x="2743195" y="5009062"/>
            <a:ext cx="829605" cy="444289"/>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4" name="Прямая со стрелкой 13">
            <a:extLst>
              <a:ext uri="{FF2B5EF4-FFF2-40B4-BE49-F238E27FC236}">
                <a16:creationId xmlns:a16="http://schemas.microsoft.com/office/drawing/2014/main" id="{DDA9296E-A0DB-C0EB-F4EB-790B95E150DC}"/>
              </a:ext>
            </a:extLst>
          </p:cNvPr>
          <p:cNvCxnSpPr>
            <a:stCxn id="8" idx="7"/>
            <a:endCxn id="9" idx="3"/>
          </p:cNvCxnSpPr>
          <p:nvPr/>
        </p:nvCxnSpPr>
        <p:spPr>
          <a:xfrm flipV="1">
            <a:off x="4196007" y="4624192"/>
            <a:ext cx="775935" cy="151166"/>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6" name="Прямая со стрелкой 15">
            <a:extLst>
              <a:ext uri="{FF2B5EF4-FFF2-40B4-BE49-F238E27FC236}">
                <a16:creationId xmlns:a16="http://schemas.microsoft.com/office/drawing/2014/main" id="{78774997-A20D-A814-39A3-A97397C14529}"/>
              </a:ext>
            </a:extLst>
          </p:cNvPr>
          <p:cNvCxnSpPr>
            <a:stCxn id="9" idx="5"/>
            <a:endCxn id="10" idx="7"/>
          </p:cNvCxnSpPr>
          <p:nvPr/>
        </p:nvCxnSpPr>
        <p:spPr>
          <a:xfrm flipH="1">
            <a:off x="5595148" y="4624192"/>
            <a:ext cx="1" cy="87756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154190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366091" y="661012"/>
            <a:ext cx="9066881" cy="936434"/>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МИҚДОРИЙ ХАВФНИ ТАҲЛИЛ ҚИЛИШ УЧУН ДАСТЛАБКИ МАЪЛУМОТЛАР:</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3312859" y="2656470"/>
            <a:ext cx="5279833" cy="56736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Лойиҳанинг кўлами тавсифи;</a:t>
            </a:r>
          </a:p>
        </p:txBody>
      </p:sp>
      <p:sp>
        <p:nvSpPr>
          <p:cNvPr id="5" name="Прямоугольник: скругленные углы 4">
            <a:extLst>
              <a:ext uri="{FF2B5EF4-FFF2-40B4-BE49-F238E27FC236}">
                <a16:creationId xmlns:a16="http://schemas.microsoft.com/office/drawing/2014/main" id="{858E5463-B2C5-1CF8-9E76-B0DD7A891642}"/>
              </a:ext>
            </a:extLst>
          </p:cNvPr>
          <p:cNvSpPr/>
          <p:nvPr/>
        </p:nvSpPr>
        <p:spPr>
          <a:xfrm>
            <a:off x="3312860" y="3447673"/>
            <a:ext cx="5279833" cy="56736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Рискларни бошқариш режаси</a:t>
            </a:r>
            <a:r>
              <a:rPr lang="ru-RU" sz="2400" dirty="0">
                <a:latin typeface="Times New Roman" panose="02020603050405020304" pitchFamily="18" charset="0"/>
                <a:cs typeface="Times New Roman" panose="02020603050405020304" pitchFamily="18" charset="0"/>
              </a:rPr>
              <a:t>;</a:t>
            </a:r>
          </a:p>
        </p:txBody>
      </p:sp>
      <p:sp>
        <p:nvSpPr>
          <p:cNvPr id="11" name="Прямоугольник: скругленные углы 10">
            <a:extLst>
              <a:ext uri="{FF2B5EF4-FFF2-40B4-BE49-F238E27FC236}">
                <a16:creationId xmlns:a16="http://schemas.microsoft.com/office/drawing/2014/main" id="{9659E29C-F3B3-28FA-8566-CA59BCD448E8}"/>
              </a:ext>
            </a:extLst>
          </p:cNvPr>
          <p:cNvSpPr/>
          <p:nvPr/>
        </p:nvSpPr>
        <p:spPr>
          <a:xfrm>
            <a:off x="3316531" y="4238876"/>
            <a:ext cx="5279833" cy="56736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Рисклар рейстри;</a:t>
            </a:r>
            <a:endParaRPr lang="ru-RU" sz="2400" dirty="0">
              <a:latin typeface="Times New Roman" panose="02020603050405020304" pitchFamily="18" charset="0"/>
              <a:cs typeface="Times New Roman" panose="02020603050405020304" pitchFamily="18" charset="0"/>
            </a:endParaRPr>
          </a:p>
        </p:txBody>
      </p:sp>
      <p:sp>
        <p:nvSpPr>
          <p:cNvPr id="6" name="Прямоугольник: скругленные углы 5">
            <a:extLst>
              <a:ext uri="{FF2B5EF4-FFF2-40B4-BE49-F238E27FC236}">
                <a16:creationId xmlns:a16="http://schemas.microsoft.com/office/drawing/2014/main" id="{7859B69B-4E33-70A8-19E0-4FA03CD20D4C}"/>
              </a:ext>
            </a:extLst>
          </p:cNvPr>
          <p:cNvSpPr/>
          <p:nvPr/>
        </p:nvSpPr>
        <p:spPr>
          <a:xfrm>
            <a:off x="3312859" y="1865267"/>
            <a:ext cx="5279833" cy="567363"/>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Ташкилий жараённинг активлари;</a:t>
            </a:r>
          </a:p>
        </p:txBody>
      </p:sp>
      <p:sp>
        <p:nvSpPr>
          <p:cNvPr id="7" name="Прямоугольник: скругленные углы 6">
            <a:extLst>
              <a:ext uri="{FF2B5EF4-FFF2-40B4-BE49-F238E27FC236}">
                <a16:creationId xmlns:a16="http://schemas.microsoft.com/office/drawing/2014/main" id="{E6BEEE48-DDA1-1814-F6D5-28280CD1D507}"/>
              </a:ext>
            </a:extLst>
          </p:cNvPr>
          <p:cNvSpPr/>
          <p:nvPr/>
        </p:nvSpPr>
        <p:spPr>
          <a:xfrm>
            <a:off x="3312859" y="5031305"/>
            <a:ext cx="5279833" cy="567365"/>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Лойиҳани бошқариш режаси.</a:t>
            </a:r>
          </a:p>
        </p:txBody>
      </p:sp>
    </p:spTree>
    <p:extLst>
      <p:ext uri="{BB962C8B-B14F-4D97-AF65-F5344CB8AC3E}">
        <p14:creationId xmlns:p14="http://schemas.microsoft.com/office/powerpoint/2010/main" val="39916197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366091" y="352540"/>
            <a:ext cx="9066881" cy="1244906"/>
          </a:xfrm>
          <a:prstGeom prst="roundRect">
            <a:avLst/>
          </a:prstGeom>
          <a:ln>
            <a:headEnd type="none" w="med" len="med"/>
            <a:tailEnd type="none" w="med" len="med"/>
          </a:ln>
        </p:spPr>
        <p:style>
          <a:lnRef idx="1">
            <a:schemeClr val="dk1"/>
          </a:lnRef>
          <a:fillRef idx="2">
            <a:schemeClr val="dk1"/>
          </a:fillRef>
          <a:effectRef idx="1">
            <a:schemeClr val="dk1"/>
          </a:effectRef>
          <a:fontRef idx="minor">
            <a:schemeClr val="dk1"/>
          </a:fontRef>
        </p:style>
        <p:txBody>
          <a:bodyPr rtlCol="0" anchor="ctr"/>
          <a:lstStyle/>
          <a:p>
            <a:pPr algn="ctr"/>
            <a:r>
              <a:rPr lang="uz-Cyrl-UZ" sz="2400" b="1" dirty="0">
                <a:solidFill>
                  <a:schemeClr val="bg1"/>
                </a:solidFill>
                <a:latin typeface="Times New Roman" panose="02020603050405020304" pitchFamily="18" charset="0"/>
                <a:cs typeface="Times New Roman" panose="02020603050405020304" pitchFamily="18" charset="0"/>
              </a:rPr>
              <a:t>МИҚДОРИЙ ХАВФ ТАҲЛИЛИ: ВОСИТАЛАР ВА УСУЛЛАР</a:t>
            </a:r>
          </a:p>
          <a:p>
            <a:pPr algn="ctr"/>
            <a:r>
              <a:rPr lang="uz-Cyrl-UZ" sz="2400" b="1" dirty="0">
                <a:solidFill>
                  <a:schemeClr val="bg1"/>
                </a:solidFill>
                <a:latin typeface="Times New Roman" panose="02020603050405020304" pitchFamily="18" charset="0"/>
                <a:cs typeface="Times New Roman" panose="02020603050405020304" pitchFamily="18" charset="0"/>
              </a:rPr>
              <a:t>МИҚДОРИЙ ТАҲЛИЛНИНГ ЭНГ КЕНГ ТАРҚАЛГАН УСУЛЛАРИ:</a:t>
            </a:r>
          </a:p>
        </p:txBody>
      </p:sp>
      <p:sp>
        <p:nvSpPr>
          <p:cNvPr id="6" name="Прямоугольник: скругленные углы 5">
            <a:extLst>
              <a:ext uri="{FF2B5EF4-FFF2-40B4-BE49-F238E27FC236}">
                <a16:creationId xmlns:a16="http://schemas.microsoft.com/office/drawing/2014/main" id="{7859B69B-4E33-70A8-19E0-4FA03CD20D4C}"/>
              </a:ext>
            </a:extLst>
          </p:cNvPr>
          <p:cNvSpPr/>
          <p:nvPr/>
        </p:nvSpPr>
        <p:spPr>
          <a:xfrm>
            <a:off x="907049" y="1864655"/>
            <a:ext cx="10091451" cy="84549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Сўровлар ва экспертлар текширишни ўз ичига олган маълумотларни тўплаш ва тақдим этиш усуллари;</a:t>
            </a:r>
          </a:p>
        </p:txBody>
      </p:sp>
      <p:sp>
        <p:nvSpPr>
          <p:cNvPr id="3" name="Прямоугольник: скругленные углы 2">
            <a:extLst>
              <a:ext uri="{FF2B5EF4-FFF2-40B4-BE49-F238E27FC236}">
                <a16:creationId xmlns:a16="http://schemas.microsoft.com/office/drawing/2014/main" id="{728E2E84-2E15-78D2-5CB8-D0EA888F71A5}"/>
              </a:ext>
            </a:extLst>
          </p:cNvPr>
          <p:cNvSpPr/>
          <p:nvPr/>
        </p:nvSpPr>
        <p:spPr>
          <a:xfrm>
            <a:off x="907049" y="2867190"/>
            <a:ext cx="10091451" cy="84549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Таъсирчанлик таҳлили қайси хавфлар лойиҳага энг катта таъсир кўрсатишини аниқлашга ёрдам беради;</a:t>
            </a:r>
          </a:p>
        </p:txBody>
      </p:sp>
      <p:sp>
        <p:nvSpPr>
          <p:cNvPr id="8" name="Прямоугольник: скругленные углы 7">
            <a:extLst>
              <a:ext uri="{FF2B5EF4-FFF2-40B4-BE49-F238E27FC236}">
                <a16:creationId xmlns:a16="http://schemas.microsoft.com/office/drawing/2014/main" id="{9525B5DB-19C2-2A01-5C6C-7D8CB40493CE}"/>
              </a:ext>
            </a:extLst>
          </p:cNvPr>
          <p:cNvSpPr/>
          <p:nvPr/>
        </p:nvSpPr>
        <p:spPr>
          <a:xfrm>
            <a:off x="907049" y="3869725"/>
            <a:ext cx="10091451" cy="845494"/>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Усулнинг ғояси ўрганилаётган лойиҳа ҳолатига таъсир қилувчи параметрларни кузатишдир;</a:t>
            </a:r>
          </a:p>
        </p:txBody>
      </p:sp>
      <p:sp>
        <p:nvSpPr>
          <p:cNvPr id="9" name="Прямоугольник: скругленные углы 8">
            <a:extLst>
              <a:ext uri="{FF2B5EF4-FFF2-40B4-BE49-F238E27FC236}">
                <a16:creationId xmlns:a16="http://schemas.microsoft.com/office/drawing/2014/main" id="{1E589762-10D8-977E-E12F-5833406D5E41}"/>
              </a:ext>
            </a:extLst>
          </p:cNvPr>
          <p:cNvSpPr/>
          <p:nvPr/>
        </p:nvSpPr>
        <p:spPr>
          <a:xfrm>
            <a:off x="907050" y="4872259"/>
            <a:ext cx="7741192" cy="1363287"/>
          </a:xfrm>
          <a:prstGeom prst="roundRect">
            <a:avLst>
              <a:gd name="adj" fmla="val 0"/>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Барча параметрларни тузатиш ва улардан фақат биттасини ўзгартириш орқали унинг таъсирини аниқлаш мумкин, текширилаётган вазиятда. </a:t>
            </a:r>
          </a:p>
        </p:txBody>
      </p:sp>
    </p:spTree>
    <p:extLst>
      <p:ext uri="{BB962C8B-B14F-4D97-AF65-F5344CB8AC3E}">
        <p14:creationId xmlns:p14="http://schemas.microsoft.com/office/powerpoint/2010/main" val="42152205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857479" y="385593"/>
            <a:ext cx="10477041" cy="90889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 РИСКЛАРИНИ БОШҚАРИШ УЧУН ОЛТИ ҚАДАМ</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549008" y="1630496"/>
            <a:ext cx="11093984" cy="2357610"/>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рискларини бошқариш - бу хавфларни аниқлаш, профилактика чораларини режалаштириш ва хавфларнинг пайдо бўлишини кузатиш. Ҳамма нарса нотўғри бўлиши даргумон. Эҳтимол, ҳеч қандай ёмон нарса бўлмайди. Аммо проактив рискларни баҳолаш ва ҳодисаларни бошқариш сизга тайёр бўлишга ёрдам беради ва агар керак бўлса, лойиҳа мақсадларига ўз вақтида ва бюджет доирасида эришиш учун режангизни тезда ўзгартиради.</a:t>
            </a:r>
          </a:p>
        </p:txBody>
      </p:sp>
      <p:sp>
        <p:nvSpPr>
          <p:cNvPr id="6" name="TextBox 5">
            <a:extLst>
              <a:ext uri="{FF2B5EF4-FFF2-40B4-BE49-F238E27FC236}">
                <a16:creationId xmlns:a16="http://schemas.microsoft.com/office/drawing/2014/main" id="{AC705AD2-30F8-9298-F467-45EE69E89983}"/>
              </a:ext>
            </a:extLst>
          </p:cNvPr>
          <p:cNvSpPr txBox="1"/>
          <p:nvPr/>
        </p:nvSpPr>
        <p:spPr>
          <a:xfrm>
            <a:off x="549008" y="4533415"/>
            <a:ext cx="7790761" cy="1938992"/>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Агар сиз лойиҳа таваккалчилигини бошқариш бўйича янги бўлсангиз, ушбу олти қадамдан бошланг. Ҳар бир қадам учун биз кейинги лойиҳангизда қандай кўринишини кўрсатиш учун Асанада лойиҳа рискларини бошқариш режасини тайёрладик.</a:t>
            </a:r>
          </a:p>
        </p:txBody>
      </p:sp>
    </p:spTree>
    <p:extLst>
      <p:ext uri="{BB962C8B-B14F-4D97-AF65-F5344CB8AC3E}">
        <p14:creationId xmlns:p14="http://schemas.microsoft.com/office/powerpoint/2010/main" val="4889643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857480" y="1145757"/>
            <a:ext cx="10477041" cy="90889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1. ИДЕНТИФИКАЦИЯ</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857479" y="2390660"/>
            <a:ext cx="10477041" cy="181778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рискларини бошқариш жараёнини яратишнинг биринчи босқичи барча мумкин бўлган хавф ҳодисалари рўйхатини тайёрлашдир. Хавф ҳодисаси - бу лойиҳанинг жадвали, бюджети ёки умумий муваффақиятига таъсир қилиши мумкин бўлган ҳар қандай нарса.</a:t>
            </a:r>
          </a:p>
        </p:txBody>
      </p:sp>
    </p:spTree>
    <p:extLst>
      <p:ext uri="{BB962C8B-B14F-4D97-AF65-F5344CB8AC3E}">
        <p14:creationId xmlns:p14="http://schemas.microsoft.com/office/powerpoint/2010/main" val="35881446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EF83D29C-A629-9809-2FF1-DA77438191AA}"/>
              </a:ext>
            </a:extLst>
          </p:cNvPr>
          <p:cNvSpPr/>
          <p:nvPr/>
        </p:nvSpPr>
        <p:spPr>
          <a:xfrm>
            <a:off x="861151" y="539829"/>
            <a:ext cx="10477041" cy="908893"/>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ru-RU" sz="2800" b="1" dirty="0">
                <a:latin typeface="Times New Roman" panose="02020603050405020304" pitchFamily="18" charset="0"/>
                <a:cs typeface="Times New Roman" panose="02020603050405020304" pitchFamily="18" charset="0"/>
              </a:rPr>
              <a:t>ЛОЙИҲА ХАВФЛАРИНИ АНИҚЛАШНИНГ КЎПЛАБ УСУЛЛАРИ МАВЖУД:</a:t>
            </a:r>
          </a:p>
        </p:txBody>
      </p:sp>
      <p:sp>
        <p:nvSpPr>
          <p:cNvPr id="4" name="Прямоугольник: скругленные углы 3">
            <a:extLst>
              <a:ext uri="{FF2B5EF4-FFF2-40B4-BE49-F238E27FC236}">
                <a16:creationId xmlns:a16="http://schemas.microsoft.com/office/drawing/2014/main" id="{0CC2561C-D8B2-1514-52F5-463899723D9F}"/>
              </a:ext>
            </a:extLst>
          </p:cNvPr>
          <p:cNvSpPr/>
          <p:nvPr/>
        </p:nvSpPr>
        <p:spPr>
          <a:xfrm>
            <a:off x="521465" y="1784732"/>
            <a:ext cx="11149069" cy="2798284"/>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Лойиҳанинг асосий иштирокчилари билан суҳбат. </a:t>
            </a:r>
            <a:r>
              <a:rPr lang="uz-Cyrl-UZ" sz="2400" dirty="0">
                <a:latin typeface="Times New Roman" panose="02020603050405020304" pitchFamily="18" charset="0"/>
                <a:cs typeface="Times New Roman" panose="02020603050405020304" pitchFamily="18" charset="0"/>
              </a:rPr>
              <a:t>Лойиҳа рискларини аниқлашнинг энг яхши усули уларни манфаатдор томонлар, менежерлар ва мавзу бўйича мутахассислар билан муҳокама қилишдир. Агар улар аллақачон шунга ўхшаш лойиҳаларга эга бўлган бўлса, улар қандай хавф-хатарларга дуч келганлигини ва уларни қандай қилиб олдини олишни сўранг. Шунга ўхшаш лойиҳалар бўлмаса ҳам, бирон бир муҳим таҳдидни ўтказиб юбормаслик учун лойиҳанинг асосий манфаатдор томонлари билан гаплашишни унутманг.</a:t>
            </a:r>
          </a:p>
        </p:txBody>
      </p:sp>
    </p:spTree>
    <p:extLst>
      <p:ext uri="{BB962C8B-B14F-4D97-AF65-F5344CB8AC3E}">
        <p14:creationId xmlns:p14="http://schemas.microsoft.com/office/powerpoint/2010/main" val="18781586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CC2561C-D8B2-1514-52F5-463899723D9F}"/>
              </a:ext>
            </a:extLst>
          </p:cNvPr>
          <p:cNvSpPr/>
          <p:nvPr/>
        </p:nvSpPr>
        <p:spPr>
          <a:xfrm>
            <a:off x="736293" y="1972019"/>
            <a:ext cx="10719413" cy="2192357"/>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иштирокчилари билан юзага келиши мумкин бўлган хавфларни муҳокама қилинг. </a:t>
            </a:r>
            <a:r>
              <a:rPr lang="uz-Cyrl-UZ" sz="2400" dirty="0">
                <a:latin typeface="Times New Roman" panose="02020603050405020304" pitchFamily="18" charset="0"/>
                <a:cs typeface="Times New Roman" panose="02020603050405020304" pitchFamily="18" charset="0"/>
              </a:rPr>
              <a:t>Лойиҳа жамоаси - бу лойиҳада сиз билан кундан-кунга ишлайдиган одамлар. Бошлашдан олдин, улар қандай потенциал хавфларни кўришларини сўранг. Лойиҳа учун мумкин бўлган катта хавфларни аниқлаш учун ақлий ҳужум сессиясини ўтказишни ўйлаб кўринг.</a:t>
            </a:r>
          </a:p>
        </p:txBody>
      </p:sp>
    </p:spTree>
    <p:extLst>
      <p:ext uri="{BB962C8B-B14F-4D97-AF65-F5344CB8AC3E}">
        <p14:creationId xmlns:p14="http://schemas.microsoft.com/office/powerpoint/2010/main" val="271003284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0CC2561C-D8B2-1514-52F5-463899723D9F}"/>
              </a:ext>
            </a:extLst>
          </p:cNvPr>
          <p:cNvSpPr/>
          <p:nvPr/>
        </p:nvSpPr>
        <p:spPr>
          <a:xfrm>
            <a:off x="582058" y="837282"/>
            <a:ext cx="11027883" cy="3547431"/>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Ҳужжат қилинг ва тахминларингизни синаб кўринг. </a:t>
            </a:r>
            <a:r>
              <a:rPr lang="uz-Cyrl-UZ" sz="2400" dirty="0">
                <a:latin typeface="Times New Roman" panose="02020603050405020304" pitchFamily="18" charset="0"/>
                <a:cs typeface="Times New Roman" panose="02020603050405020304" pitchFamily="18" charset="0"/>
              </a:rPr>
              <a:t>Лойиҳани бошқариш институтининг Лойиҳани бошқариш бўйича қўлланмасига (</a:t>
            </a:r>
            <a:r>
              <a:rPr lang="en-US" sz="2400" dirty="0">
                <a:latin typeface="Times New Roman" panose="02020603050405020304" pitchFamily="18" charset="0"/>
                <a:cs typeface="Times New Roman" panose="02020603050405020304" pitchFamily="18" charset="0"/>
              </a:rPr>
              <a:t>PMBOK®</a:t>
            </a:r>
            <a:r>
              <a:rPr lang="uz-Cyrl-UZ" sz="2400" dirty="0">
                <a:latin typeface="Times New Roman" panose="02020603050405020304" pitchFamily="18" charset="0"/>
                <a:cs typeface="Times New Roman" panose="02020603050405020304" pitchFamily="18" charset="0"/>
              </a:rPr>
              <a:t>) кўра, тахминлар лойиҳа билан нима юз бериши мумкинлиги ҳақидаги ҳар қандай фикр бўлиши мумкин - улар кафолатланган фактлар эмас. Сиз ўзингизнинг тахминларингиз асосида лойиҳа қарорларини ҳатто ўзингиз ҳам сезмасдан қабул қилаётган бўлишингиз мумкин. Аммо буни қилиш орқали - бундай тахминларни ҳужжатлаштирмасдан ёки тасдиқламасдан - сиз ўзингизни ва лойиҳани заиф ҳолатга қўясиз. Агар сизнинг тахминларингиз нотўғри бўлса, лойиҳанинг пойдевори силкиниши ва муваффақияти хавф остида қолиши мумкин.</a:t>
            </a:r>
          </a:p>
        </p:txBody>
      </p:sp>
    </p:spTree>
    <p:extLst>
      <p:ext uri="{BB962C8B-B14F-4D97-AF65-F5344CB8AC3E}">
        <p14:creationId xmlns:p14="http://schemas.microsoft.com/office/powerpoint/2010/main" val="331261677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A3E6C5-BB2C-F000-4D1C-ABF3E7A9A890}"/>
              </a:ext>
            </a:extLst>
          </p:cNvPr>
          <p:cNvSpPr txBox="1"/>
          <p:nvPr/>
        </p:nvSpPr>
        <p:spPr>
          <a:xfrm>
            <a:off x="642650" y="2032007"/>
            <a:ext cx="10906700" cy="2246769"/>
          </a:xfrm>
          <a:prstGeom prst="rect">
            <a:avLst/>
          </a:prstGeom>
          <a:noFill/>
        </p:spPr>
        <p:txBody>
          <a:bodyPr wrap="square">
            <a:spAutoFit/>
          </a:bodyPr>
          <a:lstStyle/>
          <a:p>
            <a:pPr algn="ctr"/>
            <a:r>
              <a:rPr lang="uz-Cyrl-UZ" sz="2800" dirty="0">
                <a:latin typeface="Times New Roman" panose="02020603050405020304" pitchFamily="18" charset="0"/>
                <a:cs typeface="Times New Roman" panose="02020603050405020304" pitchFamily="18" charset="0"/>
              </a:rPr>
              <a:t>Текшириш рўйхатларингизни текширинг. Сизнинг жамоангиз ёки бўлимингиз умумий хавфларнинг назорат рўйхатига эга ёки йўқлигини билиб олинг. Агар илгари назорат рўйхатларини яратмаган бўлсангиз, келажакдаги лойиҳалар муваффақиятли бўлишини таъминлаш учун уларни тайёрлашни бошланг.</a:t>
            </a:r>
          </a:p>
        </p:txBody>
      </p:sp>
    </p:spTree>
    <p:extLst>
      <p:ext uri="{BB962C8B-B14F-4D97-AF65-F5344CB8AC3E}">
        <p14:creationId xmlns:p14="http://schemas.microsoft.com/office/powerpoint/2010/main" val="304605047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EF83D29C-A629-9809-2FF1-DA77438191AA}"/>
              </a:ext>
            </a:extLst>
          </p:cNvPr>
          <p:cNvSpPr/>
          <p:nvPr/>
        </p:nvSpPr>
        <p:spPr>
          <a:xfrm>
            <a:off x="392933" y="385592"/>
            <a:ext cx="11406129" cy="1564393"/>
          </a:xfrm>
          <a:prstGeom prst="roundRect">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dirty="0">
                <a:latin typeface="Times New Roman" panose="02020603050405020304" pitchFamily="18" charset="0"/>
                <a:cs typeface="Times New Roman" panose="02020603050405020304" pitchFamily="18" charset="0"/>
              </a:rPr>
              <a:t>Мумкин бўлган хавф ҳодисалари аниқланганда, уларни хавфлар реестрига ёзинг. Номидан кўриниб турибдики, рисклар реестри лойиҳа учун барча мумкин бўлган хавфларнинг рўйхатидир. Хатарлар реестри сиз аниқлаган хавфлар ҳақидаги бир нечта саволларга жавоб бериши керак, жумладан:</a:t>
            </a:r>
          </a:p>
        </p:txBody>
      </p:sp>
      <p:sp>
        <p:nvSpPr>
          <p:cNvPr id="4" name="Прямоугольник: скругленные углы 3">
            <a:extLst>
              <a:ext uri="{FF2B5EF4-FFF2-40B4-BE49-F238E27FC236}">
                <a16:creationId xmlns:a16="http://schemas.microsoft.com/office/drawing/2014/main" id="{0CC2561C-D8B2-1514-52F5-463899723D9F}"/>
              </a:ext>
            </a:extLst>
          </p:cNvPr>
          <p:cNvSpPr/>
          <p:nvPr/>
        </p:nvSpPr>
        <p:spPr>
          <a:xfrm>
            <a:off x="521464" y="2166193"/>
            <a:ext cx="11149069" cy="60317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Ушбу хавф ҳодисасининг юзага келиш эҳтимоли қандай?</a:t>
            </a:r>
          </a:p>
        </p:txBody>
      </p:sp>
      <p:sp>
        <p:nvSpPr>
          <p:cNvPr id="3" name="Прямоугольник: скругленные углы 2">
            <a:extLst>
              <a:ext uri="{FF2B5EF4-FFF2-40B4-BE49-F238E27FC236}">
                <a16:creationId xmlns:a16="http://schemas.microsoft.com/office/drawing/2014/main" id="{7E8CCEF8-8B8E-47D6-7794-8B2895C597BB}"/>
              </a:ext>
            </a:extLst>
          </p:cNvPr>
          <p:cNvSpPr/>
          <p:nvPr/>
        </p:nvSpPr>
        <p:spPr>
          <a:xfrm>
            <a:off x="521462" y="3000723"/>
            <a:ext cx="11149069" cy="60317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Ушбу хавфнинг таъсири ва унинг жиддийлиги қандай?</a:t>
            </a:r>
          </a:p>
        </p:txBody>
      </p:sp>
      <p:sp>
        <p:nvSpPr>
          <p:cNvPr id="5" name="Прямоугольник: скругленные углы 4">
            <a:extLst>
              <a:ext uri="{FF2B5EF4-FFF2-40B4-BE49-F238E27FC236}">
                <a16:creationId xmlns:a16="http://schemas.microsoft.com/office/drawing/2014/main" id="{D955A155-1F02-ABCC-E1F9-2B9C1C2116A6}"/>
              </a:ext>
            </a:extLst>
          </p:cNvPr>
          <p:cNvSpPr/>
          <p:nvPr/>
        </p:nvSpPr>
        <p:spPr>
          <a:xfrm>
            <a:off x="521461" y="3835253"/>
            <a:ext cx="11149069" cy="60317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Бизнинг жавоб режамиз нима?</a:t>
            </a:r>
          </a:p>
        </p:txBody>
      </p:sp>
      <p:sp>
        <p:nvSpPr>
          <p:cNvPr id="6" name="Прямоугольник: скругленные углы 5">
            <a:extLst>
              <a:ext uri="{FF2B5EF4-FFF2-40B4-BE49-F238E27FC236}">
                <a16:creationId xmlns:a16="http://schemas.microsoft.com/office/drawing/2014/main" id="{915F7618-1675-0438-1B48-0A2E9D9D1B12}"/>
              </a:ext>
            </a:extLst>
          </p:cNvPr>
          <p:cNvSpPr/>
          <p:nvPr/>
        </p:nvSpPr>
        <p:spPr>
          <a:xfrm>
            <a:off x="521461" y="4669783"/>
            <a:ext cx="8369151" cy="819381"/>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Эҳтимоллик ва таъсирни ҳисобга олган ҳолда, бу хавфнинг устуворлиги нима?</a:t>
            </a:r>
          </a:p>
        </p:txBody>
      </p:sp>
      <p:sp>
        <p:nvSpPr>
          <p:cNvPr id="7" name="Прямоугольник: скругленные углы 6">
            <a:extLst>
              <a:ext uri="{FF2B5EF4-FFF2-40B4-BE49-F238E27FC236}">
                <a16:creationId xmlns:a16="http://schemas.microsoft.com/office/drawing/2014/main" id="{7502A715-5125-5558-74C1-1431EABE6594}"/>
              </a:ext>
            </a:extLst>
          </p:cNvPr>
          <p:cNvSpPr/>
          <p:nvPr/>
        </p:nvSpPr>
        <p:spPr>
          <a:xfrm>
            <a:off x="521461" y="5720521"/>
            <a:ext cx="8369151" cy="603173"/>
          </a:xfrm>
          <a:prstGeom prst="roundRect">
            <a:avLst>
              <a:gd name="adj" fmla="val 0"/>
            </a:avLst>
          </a:prstGeom>
          <a:noFill/>
          <a:ln w="9525"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Ушбу хавф учун ким жавобгар</a:t>
            </a:r>
            <a:r>
              <a:rPr lang="ru-RU" sz="2400" b="1"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3634563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77307" y="418643"/>
            <a:ext cx="6237385" cy="59490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2. ТАҲЛИЛ</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440675" y="1401629"/>
            <a:ext cx="11292289" cy="2930487"/>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Ҳар бир аниқланган хавф учун сиз юзага келиш, таъсир қилиш эҳтимолини таҳлил қилишингиз ва ҳаракат режасини тайёрлашингиз керак. Лойиҳа хавфларининг мураккаблигига қараб, сиз лойиҳа жамоаси билан таҳлил қилишни ёки асосий манфаатдор томонларни жалб қилишни ҳоҳлашингиз мумкин. Таъсирнинг жиддийлигини аниқлаш учун хавф лойиҳа мақсадларига қандай таъсир қилишини ўйлаб кўринг. Белгиланган муддатлар ўзгартириладими, бюджет бузиладими ёки лойиҳанинг кутилган натижаларининг таъсири камаядими?</a:t>
            </a:r>
          </a:p>
        </p:txBody>
      </p:sp>
      <p:sp>
        <p:nvSpPr>
          <p:cNvPr id="5" name="TextBox 4">
            <a:extLst>
              <a:ext uri="{FF2B5EF4-FFF2-40B4-BE49-F238E27FC236}">
                <a16:creationId xmlns:a16="http://schemas.microsoft.com/office/drawing/2014/main" id="{6F5EB3A1-1F7E-9E40-A176-45D3C6E054C6}"/>
              </a:ext>
            </a:extLst>
          </p:cNvPr>
          <p:cNvSpPr txBox="1"/>
          <p:nvPr/>
        </p:nvSpPr>
        <p:spPr>
          <a:xfrm>
            <a:off x="440675" y="4654092"/>
            <a:ext cx="8273668"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Кейин ҳар бир хавф учун ҳаракат режасини тузинг. Сизнинг ҳаракатлар режангиз ҳозир бажарилиши шарт эмас - аксинча, агар хавф ҳодисаси юзага келса, тезда ҳаракат қилиш учун жамоа нима қилиши кераклигини тасвирлаши керак.</a:t>
            </a:r>
          </a:p>
        </p:txBody>
      </p:sp>
    </p:spTree>
    <p:extLst>
      <p:ext uri="{BB962C8B-B14F-4D97-AF65-F5344CB8AC3E}">
        <p14:creationId xmlns:p14="http://schemas.microsoft.com/office/powerpoint/2010/main" val="25961678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75470" y="1156774"/>
            <a:ext cx="6237385" cy="59490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3. УСТУВОРЛИК</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626125" y="2139760"/>
            <a:ext cx="10939750" cy="202737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Хатарларни биринчи ўринга қўйиш учун ўзингиздан сўранг: Сиз аниқлаган ва таҳлил қилган таҳдидлардан қайси бири лойиҳага энг катта зарар етказиши мумкин? Энг юқори жиддийлик ва юзага келиш эҳтимоли бўлган хавфларни биринчи навбатда ҳал қилиш керак. Барча мумкин бўлган хавфларни кузатиб бориш ва уларга жавоб бериш керак, аммо буларга алоҳида эътибор бериш керак.</a:t>
            </a:r>
          </a:p>
        </p:txBody>
      </p:sp>
    </p:spTree>
    <p:extLst>
      <p:ext uri="{BB962C8B-B14F-4D97-AF65-F5344CB8AC3E}">
        <p14:creationId xmlns:p14="http://schemas.microsoft.com/office/powerpoint/2010/main" val="17171150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75470" y="1156774"/>
            <a:ext cx="6237385" cy="59490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4. МАҚСАД</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626125" y="2139760"/>
            <a:ext cx="10939750" cy="202737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Бу ихтиёрий қадам, лекин биз буни тавсия қиламиз. Хатарлар ҳали рўй бермаган бўлса ҳам, ходимларнинг тайёр бўлишини таъминлаш учун хавф эгасини тайинлаш фойдали бўлади. Бу шахс нафақат хавфни кузатиш, балки хавф юзага келган тақдирда уни камайтириш режасини ишлаб чиқиш учун ҳам жавобгар бўлади.</a:t>
            </a:r>
          </a:p>
        </p:txBody>
      </p:sp>
    </p:spTree>
    <p:extLst>
      <p:ext uri="{BB962C8B-B14F-4D97-AF65-F5344CB8AC3E}">
        <p14:creationId xmlns:p14="http://schemas.microsoft.com/office/powerpoint/2010/main" val="314862399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42371" y="319494"/>
            <a:ext cx="11677880" cy="128896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5. КУЗАТУВ</a:t>
            </a:r>
          </a:p>
          <a:p>
            <a:pPr algn="ctr"/>
            <a:r>
              <a:rPr lang="uz-Cyrl-UZ" sz="2000" dirty="0">
                <a:latin typeface="Times New Roman" panose="02020603050405020304" pitchFamily="18" charset="0"/>
                <a:cs typeface="Times New Roman" panose="02020603050405020304" pitchFamily="18" charset="0"/>
              </a:rPr>
              <a:t>Айни пайтда сизнинг лойиҳангиз аллақачон бошланган. Умид қиламизки, ҳамма нарса режа бўйича кетмоқда ва сиз лойиҳа мақсадларини кузатиб борасиз. Аммо ёқимсиз кутилмаган ҳодисалардан қочиш учун хавфларни фаол кузатишни унутмаслигингиз керак. Бунинг учун:</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154237" y="1765186"/>
            <a:ext cx="11920250" cy="713612"/>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Лойиҳа аъзолари ва манфаатдор томонларни нималар бўлаётганидан хабардор қилиш учун мунтазам янгиланишларни юборинг. Унутманг: рискларни бошқариш реактив эмас, проактив жараён бўлиши керак.</a:t>
            </a:r>
          </a:p>
        </p:txBody>
      </p:sp>
      <p:sp>
        <p:nvSpPr>
          <p:cNvPr id="3" name="Прямоугольник: скругленные углы 2">
            <a:extLst>
              <a:ext uri="{FF2B5EF4-FFF2-40B4-BE49-F238E27FC236}">
                <a16:creationId xmlns:a16="http://schemas.microsoft.com/office/drawing/2014/main" id="{A88DE762-5A20-64EC-3768-2D1444BCEFB8}"/>
              </a:ext>
            </a:extLst>
          </p:cNvPr>
          <p:cNvSpPr/>
          <p:nvPr/>
        </p:nvSpPr>
        <p:spPr>
          <a:xfrm>
            <a:off x="154237" y="2635521"/>
            <a:ext cx="11920250" cy="1022081"/>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000" dirty="0">
                <a:latin typeface="Times New Roman" panose="02020603050405020304" pitchFamily="18" charset="0"/>
                <a:cs typeface="Times New Roman" panose="02020603050405020304" pitchFamily="18" charset="0"/>
              </a:rPr>
              <a:t>Шахсий хавф эгалари билан алоқада бўлинг. Ҳар бир хавф менежери хавф ҳодисаси билан боғлиқ огоҳлантириш белгиларини кузатиши керак. Лойиҳа ёки гуруҳ раҳбари ҳамма нарса яхши кетаётганини билиш учун масъуллар билан доимий алоқада бўлиши керак.</a:t>
            </a:r>
          </a:p>
        </p:txBody>
      </p:sp>
      <p:sp>
        <p:nvSpPr>
          <p:cNvPr id="5" name="Прямоугольник: скругленные углы 4">
            <a:extLst>
              <a:ext uri="{FF2B5EF4-FFF2-40B4-BE49-F238E27FC236}">
                <a16:creationId xmlns:a16="http://schemas.microsoft.com/office/drawing/2014/main" id="{33FBAC28-A6C3-557B-6927-417D73FD6F9E}"/>
              </a:ext>
            </a:extLst>
          </p:cNvPr>
          <p:cNvSpPr/>
          <p:nvPr/>
        </p:nvSpPr>
        <p:spPr>
          <a:xfrm>
            <a:off x="154237" y="3814325"/>
            <a:ext cx="8846544" cy="1542897"/>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dirty="0">
                <a:latin typeface="Times New Roman" panose="02020603050405020304" pitchFamily="18" charset="0"/>
                <a:cs typeface="Times New Roman" panose="02020603050405020304" pitchFamily="18" charset="0"/>
              </a:rPr>
              <a:t>Хатарлар реестрини кузатиб боринг ва керакли ўзгаришларни киритинг. Агар хавфнинг юзага келиши эҳтимоли ўзгарган бўлса ёки хавфга жавоб бериш режаси янгиланса, бу ўзгаришлар хавфлар реестрида акс эттирилиши керак. Бошқа лойиҳаларни бошқариш ҳужжатлари сингари, рискларни бошқариш режаси ҳам жамоа ўз ишида фойдаланадиган доимий янгиланадиган ҳужжат бўлиши керак.</a:t>
            </a:r>
          </a:p>
        </p:txBody>
      </p:sp>
      <p:sp>
        <p:nvSpPr>
          <p:cNvPr id="6" name="Прямоугольник: скругленные углы 5">
            <a:extLst>
              <a:ext uri="{FF2B5EF4-FFF2-40B4-BE49-F238E27FC236}">
                <a16:creationId xmlns:a16="http://schemas.microsoft.com/office/drawing/2014/main" id="{E7C7BBC1-28E1-037A-7B71-9179FB65E5BE}"/>
              </a:ext>
            </a:extLst>
          </p:cNvPr>
          <p:cNvSpPr/>
          <p:nvPr/>
        </p:nvSpPr>
        <p:spPr>
          <a:xfrm>
            <a:off x="154237" y="5516432"/>
            <a:ext cx="8846544" cy="97250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dirty="0">
                <a:latin typeface="Times New Roman" panose="02020603050405020304" pitchFamily="18" charset="0"/>
                <a:cs typeface="Times New Roman" panose="02020603050405020304" pitchFamily="18" charset="0"/>
              </a:rPr>
              <a:t>Бу босқичда ҳамкорлик ҳам жуда муҳим. Кўпинча шундай бўладики, ходимлар янги муаммолар ёки хавфларни кўрадилар, лекин буни дарҳол айтишдан уяладилар. Жамоада ишлаш, очиқлик ва ҳалоллик маданиятини яратганингизга ишонч ҳосил қилинг.</a:t>
            </a:r>
          </a:p>
        </p:txBody>
      </p:sp>
    </p:spTree>
    <p:extLst>
      <p:ext uri="{BB962C8B-B14F-4D97-AF65-F5344CB8AC3E}">
        <p14:creationId xmlns:p14="http://schemas.microsoft.com/office/powerpoint/2010/main" val="66641303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977307" y="495762"/>
            <a:ext cx="6237385" cy="59490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800" b="1" dirty="0">
                <a:latin typeface="Times New Roman" panose="02020603050405020304" pitchFamily="18" charset="0"/>
                <a:cs typeface="Times New Roman" panose="02020603050405020304" pitchFamily="18" charset="0"/>
              </a:rPr>
              <a:t>6. ЖАВОБ</a:t>
            </a:r>
          </a:p>
        </p:txBody>
      </p:sp>
      <p:sp>
        <p:nvSpPr>
          <p:cNvPr id="4" name="Прямоугольник: скругленные углы 3">
            <a:extLst>
              <a:ext uri="{FF2B5EF4-FFF2-40B4-BE49-F238E27FC236}">
                <a16:creationId xmlns:a16="http://schemas.microsoft.com/office/drawing/2014/main" id="{22F0EC78-16E6-3139-E883-3A742CA2CC87}"/>
              </a:ext>
            </a:extLst>
          </p:cNvPr>
          <p:cNvSpPr/>
          <p:nvPr/>
        </p:nvSpPr>
        <p:spPr>
          <a:xfrm>
            <a:off x="626124" y="1401629"/>
            <a:ext cx="10939750" cy="1286487"/>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Агар бирон-бир нуқтада хавф ҳақиқатга айланса, сиз унга жавоб беришингиз керак бўлади. Аммо, эҳтимол, рисклар реестри ва лойиҳа рискларини бошқариш режасига эга бўлиш орқали сизда катта хавф режаси мавжуд.</a:t>
            </a:r>
          </a:p>
        </p:txBody>
      </p:sp>
      <p:sp>
        <p:nvSpPr>
          <p:cNvPr id="3" name="Прямоугольник: скругленные углы 2">
            <a:extLst>
              <a:ext uri="{FF2B5EF4-FFF2-40B4-BE49-F238E27FC236}">
                <a16:creationId xmlns:a16="http://schemas.microsoft.com/office/drawing/2014/main" id="{27F713AC-E67A-0C07-0565-A665F19E8356}"/>
              </a:ext>
            </a:extLst>
          </p:cNvPr>
          <p:cNvSpPr/>
          <p:nvPr/>
        </p:nvSpPr>
        <p:spPr>
          <a:xfrm>
            <a:off x="626124" y="2883398"/>
            <a:ext cx="10939750" cy="1633518"/>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Эсингизда бўлсин: хавфларни бошқариш хавфнинг олдини олиш билан бир хил эмас - гарчи у хавфларни олдини олишга ёрдам беради. Аксинча, лойиҳа рискларини бошқариш хавф-хатарларга тайёргарлик кўриш ва ҳеч нарса сизни ажаблантирмаслиги учун керакли режаларни амалга оширишдир.</a:t>
            </a:r>
          </a:p>
        </p:txBody>
      </p:sp>
    </p:spTree>
    <p:extLst>
      <p:ext uri="{BB962C8B-B14F-4D97-AF65-F5344CB8AC3E}">
        <p14:creationId xmlns:p14="http://schemas.microsoft.com/office/powerpoint/2010/main" val="6556039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626124" y="495762"/>
            <a:ext cx="10939750" cy="101354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ЛОЙИҲА РИСКЛАРИНИ БОШҚАРИШНИ КЕЙИНГИ ЛОЙИҲАНИ РЕЖАЛАШТИРИШ СЕССИЯСИНИНГ БИР ҚИСМИГА АЙЛАНТИРИНГ</a:t>
            </a:r>
          </a:p>
        </p:txBody>
      </p:sp>
      <p:sp>
        <p:nvSpPr>
          <p:cNvPr id="3" name="Прямоугольник: скругленные углы 2">
            <a:extLst>
              <a:ext uri="{FF2B5EF4-FFF2-40B4-BE49-F238E27FC236}">
                <a16:creationId xmlns:a16="http://schemas.microsoft.com/office/drawing/2014/main" id="{27F713AC-E67A-0C07-0565-A665F19E8356}"/>
              </a:ext>
            </a:extLst>
          </p:cNvPr>
          <p:cNvSpPr/>
          <p:nvPr/>
        </p:nvSpPr>
        <p:spPr>
          <a:xfrm>
            <a:off x="626125" y="1869849"/>
            <a:ext cx="10939750" cy="2481816"/>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Яхши лойиҳалар яхши ишлаб чиқилган режалар билан ажралиб туради ва режалаштиришнинг дастлабки босқичларида хавфларни бошқариш асосий ташвиш ҳисобланади. Лойиҳанинг хатарларни бошқариш режасини дастлабки режалаштириш босқичларида яратилган ҳужжатларга, масалан, лойиҳа баёнотига киритганингизга ишонч ҳосил қилинг. Бу ҳар бир кишига режадан фойда олиш ва юзага келадиган ҳар қандай хавфга жавоб бериш имконини беради.</a:t>
            </a:r>
          </a:p>
        </p:txBody>
      </p:sp>
    </p:spTree>
    <p:extLst>
      <p:ext uri="{BB962C8B-B14F-4D97-AF65-F5344CB8AC3E}">
        <p14:creationId xmlns:p14="http://schemas.microsoft.com/office/powerpoint/2010/main" val="428501248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0BDBE3-FA0A-6EA7-F067-CA3C990464F9}"/>
              </a:ext>
            </a:extLst>
          </p:cNvPr>
          <p:cNvSpPr txBox="1"/>
          <p:nvPr/>
        </p:nvSpPr>
        <p:spPr>
          <a:xfrm>
            <a:off x="279094" y="127700"/>
            <a:ext cx="11633812" cy="430887"/>
          </a:xfrm>
          <a:prstGeom prst="rect">
            <a:avLst/>
          </a:prstGeom>
          <a:noFill/>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РИСКЛАРНИ БОШҚАРИШ ВОСИТАЛАРИ</a:t>
            </a:r>
          </a:p>
        </p:txBody>
      </p:sp>
      <p:sp>
        <p:nvSpPr>
          <p:cNvPr id="4" name="TextBox 3">
            <a:extLst>
              <a:ext uri="{FF2B5EF4-FFF2-40B4-BE49-F238E27FC236}">
                <a16:creationId xmlns:a16="http://schemas.microsoft.com/office/drawing/2014/main" id="{0E6A6C50-19AE-E14A-26EC-16831069C391}"/>
              </a:ext>
            </a:extLst>
          </p:cNvPr>
          <p:cNvSpPr txBox="1"/>
          <p:nvPr/>
        </p:nvSpPr>
        <p:spPr>
          <a:xfrm>
            <a:off x="279094" y="4483531"/>
            <a:ext cx="8056086" cy="2246769"/>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Хатарлар реестри: Хатарлар реестри - бу лойиҳа билан боғлиқ барча хавфларни, шунингдек, уларнинг устувор даражаларини, камайтириш режаларини ва бошқа муҳим тафсилотларни ўз ичига олган жадвал. Хатарлар реестрини хавф матрицаси деб ҳам аташ мумкин. Сиз хавф регистрларини компиляция қилишда ёки электрон жадвалда ўзингизни яратишда ёрдам берадиган лойиҳаларни бошқариш дастурини топишингиз мумкин.</a:t>
            </a:r>
          </a:p>
        </p:txBody>
      </p:sp>
      <p:sp>
        <p:nvSpPr>
          <p:cNvPr id="6" name="TextBox 5">
            <a:extLst>
              <a:ext uri="{FF2B5EF4-FFF2-40B4-BE49-F238E27FC236}">
                <a16:creationId xmlns:a16="http://schemas.microsoft.com/office/drawing/2014/main" id="{6B9E7D02-2D23-4098-0682-A90DCD20B6D4}"/>
              </a:ext>
            </a:extLst>
          </p:cNvPr>
          <p:cNvSpPr txBox="1"/>
          <p:nvPr/>
        </p:nvSpPr>
        <p:spPr>
          <a:xfrm>
            <a:off x="4231396" y="2084633"/>
            <a:ext cx="7681510" cy="2246769"/>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Хатарларни бошқариш режаси: Хатарларни бошқариш режаси одатда сизнинг лойиҳангиздаги хавф билан боғлиқ барча маълумотларни ўз ичига олган тирик ҳужжатдир. Бу хулоса, хавфлар реестри, камайтириш режалари, хавф эгалари ва хавф билан боғлиқ бошқа маълумотларни ўз ичига олиши мумкин. Лойиҳа менежерлари лойиҳанинг ривожланиши ва эҳтиёжларнинг ўзгариши билан ҳужжатни янгилашлари мумкин.</a:t>
            </a:r>
          </a:p>
        </p:txBody>
      </p:sp>
      <p:sp>
        <p:nvSpPr>
          <p:cNvPr id="8" name="TextBox 7">
            <a:extLst>
              <a:ext uri="{FF2B5EF4-FFF2-40B4-BE49-F238E27FC236}">
                <a16:creationId xmlns:a16="http://schemas.microsoft.com/office/drawing/2014/main" id="{25CD3830-D86A-7456-E18F-5BA4A0B69B3F}"/>
              </a:ext>
            </a:extLst>
          </p:cNvPr>
          <p:cNvSpPr txBox="1"/>
          <p:nvPr/>
        </p:nvSpPr>
        <p:spPr>
          <a:xfrm>
            <a:off x="152400" y="659890"/>
            <a:ext cx="8309473" cy="1323439"/>
          </a:xfrm>
          <a:prstGeom prst="rect">
            <a:avLst/>
          </a:prstGeom>
          <a:noFill/>
        </p:spPr>
        <p:txBody>
          <a:bodyPr wrap="square">
            <a:spAutoFit/>
          </a:bodyPr>
          <a:lstStyle/>
          <a:p>
            <a:pPr algn="ctr"/>
            <a:r>
              <a:rPr lang="uz-Cyrl-UZ" sz="2000" dirty="0">
                <a:latin typeface="Times New Roman" panose="02020603050405020304" pitchFamily="18" charset="0"/>
                <a:cs typeface="Times New Roman" panose="02020603050405020304" pitchFamily="18" charset="0"/>
              </a:rPr>
              <a:t>Асбоблар сизни жамоангизнинг фикрлари ва ҳаракатлари учун тузилма билан таъминлаши ва лойиҳа давомида маълумот нуқтаси бўлиб хизмат қилиши мумкин. Бу ерда сиз хавфларни бошқариш жараёнида фойдаланишни ўйлаб кўришингиз мумкин бўлган бир нечта.</a:t>
            </a:r>
          </a:p>
        </p:txBody>
      </p:sp>
    </p:spTree>
    <p:extLst>
      <p:ext uri="{BB962C8B-B14F-4D97-AF65-F5344CB8AC3E}">
        <p14:creationId xmlns:p14="http://schemas.microsoft.com/office/powerpoint/2010/main" val="28811843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88A3FF5-D4B7-A4D6-5C8E-2D39E40E8770}"/>
              </a:ext>
            </a:extLst>
          </p:cNvPr>
          <p:cNvSpPr txBox="1"/>
          <p:nvPr/>
        </p:nvSpPr>
        <p:spPr>
          <a:xfrm>
            <a:off x="411296" y="100984"/>
            <a:ext cx="11354718" cy="769441"/>
          </a:xfrm>
          <a:prstGeom prst="rect">
            <a:avLst/>
          </a:prstGeom>
          <a:noFill/>
        </p:spPr>
        <p:txBody>
          <a:bodyPr wrap="square">
            <a:spAutoFit/>
          </a:bodyPr>
          <a:lstStyle/>
          <a:p>
            <a:pPr algn="ctr"/>
            <a:r>
              <a:rPr lang="uz-Cyrl-UZ" sz="2200" b="1" dirty="0">
                <a:latin typeface="Times New Roman" panose="02020603050405020304" pitchFamily="18" charset="0"/>
                <a:cs typeface="Times New Roman" panose="02020603050405020304" pitchFamily="18" charset="0"/>
              </a:rPr>
              <a:t>ЛОЙИҲА ЖАМОАСИ КОМПАНИЯНИ САЙТДАН ТАШҚАРИДА ТАЙЁРЛАЁТГАНДА РИСКЛАР РЕЕСТРИ ҚАНДАЙ КЎРИНИШИ МУМКИН.</a:t>
            </a:r>
          </a:p>
        </p:txBody>
      </p:sp>
      <p:graphicFrame>
        <p:nvGraphicFramePr>
          <p:cNvPr id="4" name="Таблица 4">
            <a:extLst>
              <a:ext uri="{FF2B5EF4-FFF2-40B4-BE49-F238E27FC236}">
                <a16:creationId xmlns:a16="http://schemas.microsoft.com/office/drawing/2014/main" id="{42031B5A-E319-0AD6-7A55-054B9F7A097B}"/>
              </a:ext>
            </a:extLst>
          </p:cNvPr>
          <p:cNvGraphicFramePr>
            <a:graphicFrameLocks noGrp="1"/>
          </p:cNvGraphicFramePr>
          <p:nvPr>
            <p:extLst>
              <p:ext uri="{D42A27DB-BD31-4B8C-83A1-F6EECF244321}">
                <p14:modId xmlns:p14="http://schemas.microsoft.com/office/powerpoint/2010/main" val="1363282818"/>
              </p:ext>
            </p:extLst>
          </p:nvPr>
        </p:nvGraphicFramePr>
        <p:xfrm>
          <a:off x="275422" y="998083"/>
          <a:ext cx="8956713" cy="5394960"/>
        </p:xfrm>
        <a:graphic>
          <a:graphicData uri="http://schemas.openxmlformats.org/drawingml/2006/table">
            <a:tbl>
              <a:tblPr firstRow="1" bandRow="1">
                <a:tableStyleId>{5C22544A-7EE6-4342-B048-85BDC9FD1C3A}</a:tableStyleId>
              </a:tblPr>
              <a:tblGrid>
                <a:gridCol w="1652530">
                  <a:extLst>
                    <a:ext uri="{9D8B030D-6E8A-4147-A177-3AD203B41FA5}">
                      <a16:colId xmlns:a16="http://schemas.microsoft.com/office/drawing/2014/main" val="2043192603"/>
                    </a:ext>
                  </a:extLst>
                </a:gridCol>
                <a:gridCol w="1126730">
                  <a:extLst>
                    <a:ext uri="{9D8B030D-6E8A-4147-A177-3AD203B41FA5}">
                      <a16:colId xmlns:a16="http://schemas.microsoft.com/office/drawing/2014/main" val="2520664816"/>
                    </a:ext>
                  </a:extLst>
                </a:gridCol>
                <a:gridCol w="1043593">
                  <a:extLst>
                    <a:ext uri="{9D8B030D-6E8A-4147-A177-3AD203B41FA5}">
                      <a16:colId xmlns:a16="http://schemas.microsoft.com/office/drawing/2014/main" val="2966898311"/>
                    </a:ext>
                  </a:extLst>
                </a:gridCol>
                <a:gridCol w="1178805">
                  <a:extLst>
                    <a:ext uri="{9D8B030D-6E8A-4147-A177-3AD203B41FA5}">
                      <a16:colId xmlns:a16="http://schemas.microsoft.com/office/drawing/2014/main" val="1999228799"/>
                    </a:ext>
                  </a:extLst>
                </a:gridCol>
                <a:gridCol w="1542361">
                  <a:extLst>
                    <a:ext uri="{9D8B030D-6E8A-4147-A177-3AD203B41FA5}">
                      <a16:colId xmlns:a16="http://schemas.microsoft.com/office/drawing/2014/main" val="3618187835"/>
                    </a:ext>
                  </a:extLst>
                </a:gridCol>
                <a:gridCol w="2412694">
                  <a:extLst>
                    <a:ext uri="{9D8B030D-6E8A-4147-A177-3AD203B41FA5}">
                      <a16:colId xmlns:a16="http://schemas.microsoft.com/office/drawing/2014/main" val="3958332831"/>
                    </a:ext>
                  </a:extLst>
                </a:gridCol>
              </a:tblGrid>
              <a:tr h="461995">
                <a:tc>
                  <a:txBody>
                    <a:bodyPr/>
                    <a:lstStyle/>
                    <a:p>
                      <a:pPr algn="ctr"/>
                      <a:r>
                        <a:rPr lang="uz-Cyrl-UZ" noProof="0" dirty="0">
                          <a:latin typeface="Times New Roman" panose="02020603050405020304" pitchFamily="18" charset="0"/>
                          <a:cs typeface="Times New Roman" panose="02020603050405020304" pitchFamily="18" charset="0"/>
                        </a:rPr>
                        <a:t>Хавф</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Эҳтимоллик</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Таъсир</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Хавф даражаси</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Эгаси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noProof="0" dirty="0">
                          <a:latin typeface="Times New Roman" panose="02020603050405020304" pitchFamily="18" charset="0"/>
                          <a:cs typeface="Times New Roman" panose="02020603050405020304" pitchFamily="18" charset="0"/>
                        </a:rPr>
                        <a:t>Юмшатиш режаси</a:t>
                      </a:r>
                    </a:p>
                  </a:txBody>
                  <a:tcPr anchor="ctr"/>
                </a:tc>
                <a:extLst>
                  <a:ext uri="{0D108BD9-81ED-4DB2-BD59-A6C34878D82A}">
                    <a16:rowId xmlns:a16="http://schemas.microsoft.com/office/drawing/2014/main" val="2779701625"/>
                  </a:ext>
                </a:extLst>
              </a:tr>
              <a:tr h="461995">
                <a:tc>
                  <a:txBody>
                    <a:bodyPr/>
                    <a:lstStyle/>
                    <a:p>
                      <a:pPr algn="ctr"/>
                      <a:r>
                        <a:rPr lang="uz-Cyrl-UZ" noProof="0" dirty="0">
                          <a:latin typeface="Times New Roman" panose="02020603050405020304" pitchFamily="18" charset="0"/>
                          <a:cs typeface="Times New Roman" panose="02020603050405020304" pitchFamily="18" charset="0"/>
                        </a:rPr>
                        <a:t>Ноқулай об-ҳаво</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50%</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Юқори</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Юқори</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Лойиҳалар бўйича менежер</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noProof="0" dirty="0">
                          <a:latin typeface="Times New Roman" panose="02020603050405020304" pitchFamily="18" charset="0"/>
                          <a:cs typeface="Times New Roman" panose="02020603050405020304" pitchFamily="18" charset="0"/>
                        </a:rPr>
                        <a:t>Қочиш: ёпиқ жойни танланг</a:t>
                      </a:r>
                    </a:p>
                  </a:txBody>
                  <a:tcPr anchor="ctr"/>
                </a:tc>
                <a:extLst>
                  <a:ext uri="{0D108BD9-81ED-4DB2-BD59-A6C34878D82A}">
                    <a16:rowId xmlns:a16="http://schemas.microsoft.com/office/drawing/2014/main" val="3824430870"/>
                  </a:ext>
                </a:extLst>
              </a:tr>
              <a:tr h="461995">
                <a:tc>
                  <a:txBody>
                    <a:bodyPr/>
                    <a:lstStyle/>
                    <a:p>
                      <a:pPr algn="ctr"/>
                      <a:r>
                        <a:rPr lang="uz-Cyrl-UZ" noProof="0" dirty="0">
                          <a:latin typeface="Times New Roman" panose="02020603050405020304" pitchFamily="18" charset="0"/>
                          <a:cs typeface="Times New Roman" panose="02020603050405020304" pitchFamily="18" charset="0"/>
                        </a:rPr>
                        <a:t>Иштирокчилар учун транспорт кечикмоқда</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10%</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Паст</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Паст</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Тадбир координатори</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noProof="0" dirty="0">
                          <a:latin typeface="Times New Roman" panose="02020603050405020304" pitchFamily="18" charset="0"/>
                          <a:cs typeface="Times New Roman" panose="02020603050405020304" pitchFamily="18" charset="0"/>
                        </a:rPr>
                        <a:t>Қабул қилинг</a:t>
                      </a:r>
                    </a:p>
                  </a:txBody>
                  <a:tcPr anchor="ctr"/>
                </a:tc>
                <a:extLst>
                  <a:ext uri="{0D108BD9-81ED-4DB2-BD59-A6C34878D82A}">
                    <a16:rowId xmlns:a16="http://schemas.microsoft.com/office/drawing/2014/main" val="1138093503"/>
                  </a:ext>
                </a:extLst>
              </a:tr>
              <a:tr h="461995">
                <a:tc>
                  <a:txBody>
                    <a:bodyPr/>
                    <a:lstStyle/>
                    <a:p>
                      <a:pPr algn="ctr"/>
                      <a:r>
                        <a:rPr lang="uz-Cyrl-UZ" noProof="0" dirty="0">
                          <a:latin typeface="Times New Roman" panose="02020603050405020304" pitchFamily="18" charset="0"/>
                          <a:cs typeface="Times New Roman" panose="02020603050405020304" pitchFamily="18" charset="0"/>
                        </a:rPr>
                        <a:t>Овқатланиш кутилганидан 1000 долларга қиммат туради</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30%</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Ўрта</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Ўрта</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Тадбир координатори</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Қочинг: олдиндан белгиланган нархни кафолатлай оладиган умумий овқатланиш корхонасини топинг</a:t>
                      </a:r>
                    </a:p>
                  </a:txBody>
                  <a:tcPr anchor="ctr"/>
                </a:tc>
                <a:extLst>
                  <a:ext uri="{0D108BD9-81ED-4DB2-BD59-A6C34878D82A}">
                    <a16:rowId xmlns:a16="http://schemas.microsoft.com/office/drawing/2014/main" val="1489633282"/>
                  </a:ext>
                </a:extLst>
              </a:tr>
              <a:tr h="461995">
                <a:tc>
                  <a:txBody>
                    <a:bodyPr/>
                    <a:lstStyle/>
                    <a:p>
                      <a:pPr algn="ctr"/>
                      <a:r>
                        <a:rPr lang="uz-Cyrl-UZ" noProof="0" dirty="0">
                          <a:latin typeface="Times New Roman" panose="02020603050405020304" pitchFamily="18" charset="0"/>
                          <a:cs typeface="Times New Roman" panose="02020603050405020304" pitchFamily="18" charset="0"/>
                        </a:rPr>
                        <a:t>Фаолият жароҳатларга олиб келиши мумкин</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10%</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Ўрта</a:t>
                      </a:r>
                    </a:p>
                  </a:txBody>
                  <a:tcPr anchor="ctr"/>
                </a:tc>
                <a:tc>
                  <a:txBody>
                    <a:bodyPr/>
                    <a:lstStyle/>
                    <a:p>
                      <a:pPr algn="ctr"/>
                      <a:r>
                        <a:rPr lang="uz-Cyrl-UZ" noProof="0" dirty="0">
                          <a:latin typeface="Times New Roman" panose="02020603050405020304" pitchFamily="18" charset="0"/>
                          <a:cs typeface="Times New Roman" panose="02020603050405020304" pitchFamily="18" charset="0"/>
                        </a:rPr>
                        <a:t>Ўрта</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noProof="0" dirty="0">
                          <a:latin typeface="Times New Roman" panose="02020603050405020304" pitchFamily="18" charset="0"/>
                          <a:cs typeface="Times New Roman" panose="02020603050405020304" pitchFamily="18" charset="0"/>
                        </a:rPr>
                        <a:t>Юридик шерик</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noProof="0" dirty="0">
                          <a:latin typeface="Times New Roman" panose="02020603050405020304" pitchFamily="18" charset="0"/>
                          <a:cs typeface="Times New Roman" panose="02020603050405020304" pitchFamily="18" charset="0"/>
                        </a:rPr>
                        <a:t>Ўтказиш: жавобгарликдан воз кечишни талаб қилинг</a:t>
                      </a:r>
                    </a:p>
                  </a:txBody>
                  <a:tcPr anchor="ctr"/>
                </a:tc>
                <a:extLst>
                  <a:ext uri="{0D108BD9-81ED-4DB2-BD59-A6C34878D82A}">
                    <a16:rowId xmlns:a16="http://schemas.microsoft.com/office/drawing/2014/main" val="3779618598"/>
                  </a:ext>
                </a:extLst>
              </a:tr>
            </a:tbl>
          </a:graphicData>
        </a:graphic>
      </p:graphicFrame>
    </p:spTree>
    <p:extLst>
      <p:ext uri="{BB962C8B-B14F-4D97-AF65-F5344CB8AC3E}">
        <p14:creationId xmlns:p14="http://schemas.microsoft.com/office/powerpoint/2010/main" val="32930374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34209B7-9993-EA29-5D75-34A668BD5200}"/>
              </a:ext>
            </a:extLst>
          </p:cNvPr>
          <p:cNvSpPr txBox="1"/>
          <p:nvPr/>
        </p:nvSpPr>
        <p:spPr>
          <a:xfrm>
            <a:off x="405784" y="192798"/>
            <a:ext cx="11380424" cy="1631216"/>
          </a:xfrm>
          <a:prstGeom prst="rect">
            <a:avLst/>
          </a:prstGeom>
          <a:noFill/>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Лойиҳа рискларини бошқариш</a:t>
            </a:r>
          </a:p>
          <a:p>
            <a:pPr algn="ctr"/>
            <a:r>
              <a:rPr lang="uz-Cyrl-UZ" sz="2000" dirty="0">
                <a:latin typeface="Times New Roman" panose="02020603050405020304" pitchFamily="18" charset="0"/>
                <a:cs typeface="Times New Roman" panose="02020603050405020304" pitchFamily="18" charset="0"/>
              </a:rPr>
              <a:t>Лойиҳа рискларини бошқариш нафақат восита, балки лойиҳа жамоаси томонидан лойиҳа муваффақиятини тарғиб қилиш учун ўрганиладиган хатти-ҳаракатлардир. Бу лойиҳа гуруҳларини олдинга интилиш ва фаол бўлишга ва жамоанинг ҳар бир аъзосини атайлаб биринчи ўринга қўйиш ва ресурсларни энг зарур бўлган жойда тақсимлашга жалб қилишга ундайди.</a:t>
            </a:r>
          </a:p>
        </p:txBody>
      </p:sp>
      <p:sp>
        <p:nvSpPr>
          <p:cNvPr id="4" name="Прямоугольник 3">
            <a:extLst>
              <a:ext uri="{FF2B5EF4-FFF2-40B4-BE49-F238E27FC236}">
                <a16:creationId xmlns:a16="http://schemas.microsoft.com/office/drawing/2014/main" id="{ABE7BBD8-CB82-4F5A-0460-71AF8E66E827}"/>
              </a:ext>
            </a:extLst>
          </p:cNvPr>
          <p:cNvSpPr/>
          <p:nvPr/>
        </p:nvSpPr>
        <p:spPr>
          <a:xfrm>
            <a:off x="405788" y="1889395"/>
            <a:ext cx="11492429" cy="1691087"/>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100" b="1" dirty="0">
                <a:latin typeface="Times New Roman" panose="02020603050405020304" pitchFamily="18" charset="0"/>
                <a:cs typeface="Times New Roman" panose="02020603050405020304" pitchFamily="18" charset="0"/>
              </a:rPr>
              <a:t>ЛББ </a:t>
            </a:r>
            <a:r>
              <a:rPr lang="en-US" sz="2100" b="1" dirty="0">
                <a:latin typeface="Times New Roman" panose="02020603050405020304" pitchFamily="18" charset="0"/>
                <a:cs typeface="Times New Roman" panose="02020603050405020304" pitchFamily="18" charset="0"/>
              </a:rPr>
              <a:t>(Management By Projects (MBP) </a:t>
            </a:r>
            <a:r>
              <a:rPr lang="en-US" sz="2100" dirty="0">
                <a:latin typeface="Times New Roman" panose="02020603050405020304" pitchFamily="18" charset="0"/>
                <a:cs typeface="Times New Roman" panose="02020603050405020304" pitchFamily="18" charset="0"/>
              </a:rPr>
              <a:t>- </a:t>
            </a:r>
            <a:r>
              <a:rPr lang="uz-Cyrl-UZ" sz="2100" b="1" dirty="0">
                <a:latin typeface="Times New Roman" panose="02020603050405020304" pitchFamily="18" charset="0"/>
                <a:cs typeface="Times New Roman" panose="02020603050405020304" pitchFamily="18" charset="0"/>
              </a:rPr>
              <a:t>Лойиҳалар бўйича бошқарув</a:t>
            </a:r>
            <a:r>
              <a:rPr lang="en-US" sz="2100" b="1" dirty="0">
                <a:latin typeface="Times New Roman" panose="02020603050405020304" pitchFamily="18" charset="0"/>
                <a:cs typeface="Times New Roman" panose="02020603050405020304" pitchFamily="18" charset="0"/>
              </a:rPr>
              <a:t>)</a:t>
            </a:r>
            <a:r>
              <a:rPr lang="uz-Cyrl-UZ" sz="2100" dirty="0">
                <a:latin typeface="Times New Roman" panose="02020603050405020304" pitchFamily="18" charset="0"/>
                <a:cs typeface="Times New Roman" panose="02020603050405020304" pitchFamily="18" charset="0"/>
              </a:rPr>
              <a:t>нинг рискларни бошқариш хизматлари лойиҳа ҳажми ва мураккаблигига мослаштирилган бир неча шаклларни олади, харажатлар ва режали хавфларни алоҳида ва тандемда ҳал қилади. Мижозларимиз танлаган рискларни бошқариш воситасидан қатъи назар, рискларни бошқаришнинг умумий тараққиёти бир хил бўлиб қолади:</a:t>
            </a:r>
          </a:p>
        </p:txBody>
      </p:sp>
      <p:sp>
        <p:nvSpPr>
          <p:cNvPr id="7" name="Прямоугольник 6">
            <a:extLst>
              <a:ext uri="{FF2B5EF4-FFF2-40B4-BE49-F238E27FC236}">
                <a16:creationId xmlns:a16="http://schemas.microsoft.com/office/drawing/2014/main" id="{50D12B8C-A5DF-C9FE-5C7B-157F9554EF4D}"/>
              </a:ext>
            </a:extLst>
          </p:cNvPr>
          <p:cNvSpPr/>
          <p:nvPr/>
        </p:nvSpPr>
        <p:spPr>
          <a:xfrm>
            <a:off x="405788" y="3734717"/>
            <a:ext cx="8639060" cy="46270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Хавфни режалаштириш</a:t>
            </a:r>
          </a:p>
        </p:txBody>
      </p:sp>
      <p:sp>
        <p:nvSpPr>
          <p:cNvPr id="8" name="Прямоугольник 7">
            <a:extLst>
              <a:ext uri="{FF2B5EF4-FFF2-40B4-BE49-F238E27FC236}">
                <a16:creationId xmlns:a16="http://schemas.microsoft.com/office/drawing/2014/main" id="{0A5E71D6-E039-0A3E-80AE-E669F08C8063}"/>
              </a:ext>
            </a:extLst>
          </p:cNvPr>
          <p:cNvSpPr/>
          <p:nvPr/>
        </p:nvSpPr>
        <p:spPr>
          <a:xfrm>
            <a:off x="405787" y="4351661"/>
            <a:ext cx="7812796" cy="46270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Хавфни аниқланг</a:t>
            </a:r>
          </a:p>
        </p:txBody>
      </p:sp>
      <p:sp>
        <p:nvSpPr>
          <p:cNvPr id="9" name="Прямоугольник 8">
            <a:extLst>
              <a:ext uri="{FF2B5EF4-FFF2-40B4-BE49-F238E27FC236}">
                <a16:creationId xmlns:a16="http://schemas.microsoft.com/office/drawing/2014/main" id="{76E86188-3EB5-6BCF-3CE4-97D30E774E60}"/>
              </a:ext>
            </a:extLst>
          </p:cNvPr>
          <p:cNvSpPr/>
          <p:nvPr/>
        </p:nvSpPr>
        <p:spPr>
          <a:xfrm>
            <a:off x="405784" y="6202493"/>
            <a:ext cx="4893329" cy="46270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Хавфни таҳлил қилиш</a:t>
            </a:r>
          </a:p>
        </p:txBody>
      </p:sp>
      <p:sp>
        <p:nvSpPr>
          <p:cNvPr id="10" name="Прямоугольник 9">
            <a:extLst>
              <a:ext uri="{FF2B5EF4-FFF2-40B4-BE49-F238E27FC236}">
                <a16:creationId xmlns:a16="http://schemas.microsoft.com/office/drawing/2014/main" id="{54AE795C-A221-0AE4-A38E-A02C7447B7C3}"/>
              </a:ext>
            </a:extLst>
          </p:cNvPr>
          <p:cNvSpPr/>
          <p:nvPr/>
        </p:nvSpPr>
        <p:spPr>
          <a:xfrm>
            <a:off x="405785" y="5585549"/>
            <a:ext cx="5884846" cy="46270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Хавфга жавоб беринг</a:t>
            </a:r>
          </a:p>
        </p:txBody>
      </p:sp>
      <p:sp>
        <p:nvSpPr>
          <p:cNvPr id="11" name="Прямоугольник 10">
            <a:extLst>
              <a:ext uri="{FF2B5EF4-FFF2-40B4-BE49-F238E27FC236}">
                <a16:creationId xmlns:a16="http://schemas.microsoft.com/office/drawing/2014/main" id="{8B00FE57-43FC-A4FB-6022-78EDF0BD0AAD}"/>
              </a:ext>
            </a:extLst>
          </p:cNvPr>
          <p:cNvSpPr/>
          <p:nvPr/>
        </p:nvSpPr>
        <p:spPr>
          <a:xfrm>
            <a:off x="405786" y="4968605"/>
            <a:ext cx="6744161" cy="46270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Хавфни кузатиш ва назорат қилиш</a:t>
            </a:r>
            <a:endParaRPr lang="ru-RU" sz="2200" dirty="0"/>
          </a:p>
        </p:txBody>
      </p:sp>
    </p:spTree>
    <p:extLst>
      <p:ext uri="{BB962C8B-B14F-4D97-AF65-F5344CB8AC3E}">
        <p14:creationId xmlns:p14="http://schemas.microsoft.com/office/powerpoint/2010/main" val="373552141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FF5B8C-4C03-0725-D5FC-1BE33167F994}"/>
              </a:ext>
            </a:extLst>
          </p:cNvPr>
          <p:cNvSpPr txBox="1"/>
          <p:nvPr/>
        </p:nvSpPr>
        <p:spPr>
          <a:xfrm>
            <a:off x="449855" y="365365"/>
            <a:ext cx="11292290" cy="4524315"/>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Харажатлар рискини таҳлил қилиш</a:t>
            </a:r>
          </a:p>
          <a:p>
            <a:pPr algn="ctr"/>
            <a:r>
              <a:rPr lang="uz-Cyrl-UZ" sz="2400" dirty="0">
                <a:latin typeface="Times New Roman" panose="02020603050405020304" pitchFamily="18" charset="0"/>
                <a:cs typeface="Times New Roman" panose="02020603050405020304" pitchFamily="18" charset="0"/>
              </a:rPr>
              <a:t>Харажатлар рискини таҳлил қилиш орқали </a:t>
            </a:r>
            <a:r>
              <a:rPr lang="en-US" sz="2400" dirty="0">
                <a:latin typeface="Times New Roman" panose="02020603050405020304" pitchFamily="18" charset="0"/>
                <a:cs typeface="Times New Roman" panose="02020603050405020304" pitchFamily="18" charset="0"/>
              </a:rPr>
              <a:t>MBP</a:t>
            </a:r>
            <a:r>
              <a:rPr lang="uz-Cyrl-UZ" sz="2400" dirty="0">
                <a:latin typeface="Times New Roman" panose="02020603050405020304" pitchFamily="18" charset="0"/>
                <a:cs typeface="Times New Roman" panose="02020603050405020304" pitchFamily="18" charset="0"/>
              </a:rPr>
              <a:t> лойиҳани режалаштириш ва лойиҳалаш босқичларида ажратиш учун тегишли харажатларни аниқлаши, шунингдек, қурилиш вақтида лойиҳанинг тахминий нархини аниқлаши мумкин. Мижозларимиз билан ҳамкорлик жараёни орқали биз:</a:t>
            </a: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Харажат омилларини аниқлаш учун хавфларни ва уларнинг кутилаётган эҳтимоли ва оқибатларини аниқланг;</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Симуляция воситалари билан хавф ва ноаниқликни моделлаштириш;</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Лойиҳанинг мумкин бўлган нархини тахмин қилиш;</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Мижозларга хавфларни биринчи ўринга қўйиш, камайтириш режаларини тузиш ва хавфларни кузатишда ёрдам беринг.</a:t>
            </a:r>
          </a:p>
        </p:txBody>
      </p:sp>
    </p:spTree>
    <p:extLst>
      <p:ext uri="{BB962C8B-B14F-4D97-AF65-F5344CB8AC3E}">
        <p14:creationId xmlns:p14="http://schemas.microsoft.com/office/powerpoint/2010/main" val="344443034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9B6E4E-8A46-692D-2EBC-9B9DE3030EF8}"/>
              </a:ext>
            </a:extLst>
          </p:cNvPr>
          <p:cNvSpPr txBox="1"/>
          <p:nvPr/>
        </p:nvSpPr>
        <p:spPr>
          <a:xfrm>
            <a:off x="339687" y="4321210"/>
            <a:ext cx="7790761" cy="2308324"/>
          </a:xfrm>
          <a:prstGeom prst="rect">
            <a:avLst/>
          </a:prstGeom>
          <a:noFill/>
        </p:spPr>
        <p:txBody>
          <a:bodyPr wrap="square">
            <a:spAutoFit/>
          </a:bodyPr>
          <a:lstStyle/>
          <a:p>
            <a:pPr algn="ctr"/>
            <a:r>
              <a:rPr lang="uz-Cyrl-UZ" dirty="0">
                <a:latin typeface="Times New Roman" panose="02020603050405020304" pitchFamily="18" charset="0"/>
                <a:cs typeface="Times New Roman" panose="02020603050405020304" pitchFamily="18" charset="0"/>
              </a:rPr>
              <a:t>Мижозларга ушбу муҳим кўрсаткичларни тақдим этганимиздан кейин бизнинг ёрдамимиз тугамайди. Биз мижозларимизга хавфларни камайтириш бўйича семинарларни ўтказиш орқали ёрдам берамиз, бу ерда лойиҳа гуруҳлари аниқланган хавфларнинг эҳтимоли ва таъсирини камайтириш учун камайтириш стратегияларини аниқлай олади. Шунингдек, биз мижозларимизга хавфларни доимий ва йўналтирилган янгиланишлар ва семинарлар каби хавфларни кузатиш учун лойиҳа рискларини бошқариш протоколларини амалга оширишда ёрдам берамиз.</a:t>
            </a:r>
          </a:p>
        </p:txBody>
      </p:sp>
      <p:sp>
        <p:nvSpPr>
          <p:cNvPr id="2" name="Прямоугольник 1">
            <a:extLst>
              <a:ext uri="{FF2B5EF4-FFF2-40B4-BE49-F238E27FC236}">
                <a16:creationId xmlns:a16="http://schemas.microsoft.com/office/drawing/2014/main" id="{6A150661-2466-5CCA-5DE5-7651C18391F7}"/>
              </a:ext>
            </a:extLst>
          </p:cNvPr>
          <p:cNvSpPr/>
          <p:nvPr/>
        </p:nvSpPr>
        <p:spPr>
          <a:xfrm>
            <a:off x="1039257" y="143219"/>
            <a:ext cx="10113485" cy="47372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РИСК ТАҲЛИЛИНИ РЕЖАЛАШТИРИШ</a:t>
            </a:r>
            <a:endParaRPr lang="ru-RU" sz="2400" dirty="0"/>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339687" y="798830"/>
            <a:ext cx="11512626" cy="79596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MBP</a:t>
            </a:r>
            <a:r>
              <a:rPr lang="uz-Cyrl-UZ" sz="2000" dirty="0">
                <a:latin typeface="Times New Roman" panose="02020603050405020304" pitchFamily="18" charset="0"/>
                <a:cs typeface="Times New Roman" panose="02020603050405020304" pitchFamily="18" charset="0"/>
              </a:rPr>
              <a:t> лойиҳанинг давомийлигини баҳолаш учун лойиҳанинг бутун ҳаёти давомида хавф-хатарларни таҳлил қилиш жадвалидан фойдаланади. Биз мижозларимизга қуйидагиларда ёрдам берамиз:</a:t>
            </a:r>
          </a:p>
        </p:txBody>
      </p:sp>
      <p:sp>
        <p:nvSpPr>
          <p:cNvPr id="5" name="Прямоугольник 4">
            <a:extLst>
              <a:ext uri="{FF2B5EF4-FFF2-40B4-BE49-F238E27FC236}">
                <a16:creationId xmlns:a16="http://schemas.microsoft.com/office/drawing/2014/main" id="{4252F0BE-5730-4907-4949-BF6FF4B371EC}"/>
              </a:ext>
            </a:extLst>
          </p:cNvPr>
          <p:cNvSpPr/>
          <p:nvPr/>
        </p:nvSpPr>
        <p:spPr>
          <a:xfrm>
            <a:off x="339687" y="1776678"/>
            <a:ext cx="11512626" cy="34957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Режалаштириш ва лойиҳалаш жараёнида тегишли лойиҳа муддатини аниқлаш;</a:t>
            </a:r>
          </a:p>
        </p:txBody>
      </p:sp>
      <p:sp>
        <p:nvSpPr>
          <p:cNvPr id="6" name="Прямоугольник 5">
            <a:extLst>
              <a:ext uri="{FF2B5EF4-FFF2-40B4-BE49-F238E27FC236}">
                <a16:creationId xmlns:a16="http://schemas.microsoft.com/office/drawing/2014/main" id="{E3234861-6903-055C-C579-B7100053BF99}"/>
              </a:ext>
            </a:extLst>
          </p:cNvPr>
          <p:cNvSpPr/>
          <p:nvPr/>
        </p:nvSpPr>
        <p:spPr>
          <a:xfrm>
            <a:off x="339687" y="2255676"/>
            <a:ext cx="11512626" cy="71609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Қурилиш давом этаётгандан сўнг, режалаштирилган тугатиш саналарига эришиш учун ишонч даражасини башорат қилиш;</a:t>
            </a:r>
          </a:p>
        </p:txBody>
      </p:sp>
      <p:sp>
        <p:nvSpPr>
          <p:cNvPr id="7" name="Прямоугольник 6">
            <a:extLst>
              <a:ext uri="{FF2B5EF4-FFF2-40B4-BE49-F238E27FC236}">
                <a16:creationId xmlns:a16="http://schemas.microsoft.com/office/drawing/2014/main" id="{A75C761F-BA37-FAED-3D73-EFECD9A655F2}"/>
              </a:ext>
            </a:extLst>
          </p:cNvPr>
          <p:cNvSpPr/>
          <p:nvPr/>
        </p:nvSpPr>
        <p:spPr>
          <a:xfrm>
            <a:off x="339687" y="3101193"/>
            <a:ext cx="11512626" cy="47950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Юқори устувор хавфларни ҳал қилиш учун зарур бўлган тегишли вақт жадвалини тавсия қилиш;</a:t>
            </a:r>
          </a:p>
        </p:txBody>
      </p:sp>
      <p:sp>
        <p:nvSpPr>
          <p:cNvPr id="8" name="Прямоугольник 7">
            <a:extLst>
              <a:ext uri="{FF2B5EF4-FFF2-40B4-BE49-F238E27FC236}">
                <a16:creationId xmlns:a16="http://schemas.microsoft.com/office/drawing/2014/main" id="{BFA06543-A963-F416-4FE2-1B3F906B52F3}"/>
              </a:ext>
            </a:extLst>
          </p:cNvPr>
          <p:cNvSpPr/>
          <p:nvPr/>
        </p:nvSpPr>
        <p:spPr>
          <a:xfrm>
            <a:off x="339687" y="3762581"/>
            <a:ext cx="11512626" cy="40428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Кузатилиши керак бўлган асосий хавф омилларини аниқлаш.</a:t>
            </a:r>
          </a:p>
        </p:txBody>
      </p:sp>
    </p:spTree>
    <p:extLst>
      <p:ext uri="{BB962C8B-B14F-4D97-AF65-F5344CB8AC3E}">
        <p14:creationId xmlns:p14="http://schemas.microsoft.com/office/powerpoint/2010/main" val="178064741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61291" y="638321"/>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РИСКЛАРНИ СИФАТЛИ БОШҚАРИШ</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317654" y="1380486"/>
            <a:ext cx="11512626" cy="8835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latin typeface="Times New Roman" panose="02020603050405020304" pitchFamily="18" charset="0"/>
                <a:cs typeface="Times New Roman" panose="02020603050405020304" pitchFamily="18" charset="0"/>
              </a:rPr>
              <a:t>MBP </a:t>
            </a:r>
            <a:r>
              <a:rPr lang="uz-Cyrl-UZ" sz="2400" b="1" dirty="0">
                <a:latin typeface="Times New Roman" panose="02020603050405020304" pitchFamily="18" charset="0"/>
                <a:cs typeface="Times New Roman" panose="02020603050405020304" pitchFamily="18" charset="0"/>
              </a:rPr>
              <a:t>МИЖОЗЛАРГА ЛОЙИҲА РИСКЛАРИНИ БОШҚАРИШНИНГ БИР НЕЧА БОСҚИЧЛАРИДА ЁРДАМ БЕРАДИ</a:t>
            </a:r>
            <a:r>
              <a:rPr lang="ru-RU" sz="2400" b="1" dirty="0">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4252F0BE-5730-4907-4949-BF6FF4B371EC}"/>
              </a:ext>
            </a:extLst>
          </p:cNvPr>
          <p:cNvSpPr/>
          <p:nvPr/>
        </p:nvSpPr>
        <p:spPr>
          <a:xfrm>
            <a:off x="317654" y="2393417"/>
            <a:ext cx="5598405" cy="4737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Хавфни режалаштириш</a:t>
            </a:r>
          </a:p>
        </p:txBody>
      </p:sp>
      <p:sp>
        <p:nvSpPr>
          <p:cNvPr id="7" name="Прямоугольник 6">
            <a:extLst>
              <a:ext uri="{FF2B5EF4-FFF2-40B4-BE49-F238E27FC236}">
                <a16:creationId xmlns:a16="http://schemas.microsoft.com/office/drawing/2014/main" id="{A75C761F-BA37-FAED-3D73-EFECD9A655F2}"/>
              </a:ext>
            </a:extLst>
          </p:cNvPr>
          <p:cNvSpPr/>
          <p:nvPr/>
        </p:nvSpPr>
        <p:spPr>
          <a:xfrm>
            <a:off x="317654" y="3618907"/>
            <a:ext cx="5598405" cy="47950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Хавфга жавобни режалаштириш</a:t>
            </a:r>
          </a:p>
        </p:txBody>
      </p:sp>
      <p:sp>
        <p:nvSpPr>
          <p:cNvPr id="9" name="Прямоугольник 8">
            <a:extLst>
              <a:ext uri="{FF2B5EF4-FFF2-40B4-BE49-F238E27FC236}">
                <a16:creationId xmlns:a16="http://schemas.microsoft.com/office/drawing/2014/main" id="{6F058AED-330C-506E-4694-517ADB64CD87}"/>
              </a:ext>
            </a:extLst>
          </p:cNvPr>
          <p:cNvSpPr/>
          <p:nvPr/>
        </p:nvSpPr>
        <p:spPr>
          <a:xfrm>
            <a:off x="6231877" y="2393417"/>
            <a:ext cx="5573616" cy="4737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Хавфни аниқлаш</a:t>
            </a:r>
          </a:p>
        </p:txBody>
      </p:sp>
      <p:sp>
        <p:nvSpPr>
          <p:cNvPr id="10" name="Прямоугольник 9">
            <a:extLst>
              <a:ext uri="{FF2B5EF4-FFF2-40B4-BE49-F238E27FC236}">
                <a16:creationId xmlns:a16="http://schemas.microsoft.com/office/drawing/2014/main" id="{66897AC2-D739-176C-C261-2C40435E61ED}"/>
              </a:ext>
            </a:extLst>
          </p:cNvPr>
          <p:cNvSpPr/>
          <p:nvPr/>
        </p:nvSpPr>
        <p:spPr>
          <a:xfrm>
            <a:off x="317654" y="3006162"/>
            <a:ext cx="5598405" cy="4737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Хавф таҳлили</a:t>
            </a:r>
          </a:p>
        </p:txBody>
      </p:sp>
      <p:sp>
        <p:nvSpPr>
          <p:cNvPr id="11" name="Прямоугольник 10">
            <a:extLst>
              <a:ext uri="{FF2B5EF4-FFF2-40B4-BE49-F238E27FC236}">
                <a16:creationId xmlns:a16="http://schemas.microsoft.com/office/drawing/2014/main" id="{5765E0B0-1C0D-F7D4-8635-CE92275F697B}"/>
              </a:ext>
            </a:extLst>
          </p:cNvPr>
          <p:cNvSpPr/>
          <p:nvPr/>
        </p:nvSpPr>
        <p:spPr>
          <a:xfrm>
            <a:off x="6231877" y="3006162"/>
            <a:ext cx="5573616" cy="4737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Хавфга жавобни режалаштириш</a:t>
            </a:r>
          </a:p>
        </p:txBody>
      </p:sp>
      <p:sp>
        <p:nvSpPr>
          <p:cNvPr id="12" name="Прямоугольник 11">
            <a:extLst>
              <a:ext uri="{FF2B5EF4-FFF2-40B4-BE49-F238E27FC236}">
                <a16:creationId xmlns:a16="http://schemas.microsoft.com/office/drawing/2014/main" id="{AB636EDB-395B-375B-50CF-39F420DF54E5}"/>
              </a:ext>
            </a:extLst>
          </p:cNvPr>
          <p:cNvSpPr/>
          <p:nvPr/>
        </p:nvSpPr>
        <p:spPr>
          <a:xfrm>
            <a:off x="6231877" y="3618906"/>
            <a:ext cx="5598405" cy="47950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000" dirty="0">
                <a:latin typeface="Times New Roman" panose="02020603050405020304" pitchFamily="18" charset="0"/>
                <a:cs typeface="Times New Roman" panose="02020603050405020304" pitchFamily="18" charset="0"/>
              </a:rPr>
              <a:t>Хавф мониторинги ва назорати</a:t>
            </a:r>
          </a:p>
        </p:txBody>
      </p:sp>
      <p:sp>
        <p:nvSpPr>
          <p:cNvPr id="14" name="TextBox 13">
            <a:extLst>
              <a:ext uri="{FF2B5EF4-FFF2-40B4-BE49-F238E27FC236}">
                <a16:creationId xmlns:a16="http://schemas.microsoft.com/office/drawing/2014/main" id="{AAC6F084-930E-2DC8-6609-7BB278B4E2E6}"/>
              </a:ext>
            </a:extLst>
          </p:cNvPr>
          <p:cNvSpPr txBox="1"/>
          <p:nvPr/>
        </p:nvSpPr>
        <p:spPr>
          <a:xfrm>
            <a:off x="404869" y="4594004"/>
            <a:ext cx="8056085" cy="1200329"/>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Бу мижозлар хавфларни бошқариш муваффақиятли амалга оширилиши ва қўллаб-қувватланишини таъминлаши учун осонлаштирилган риск семинарлари шаклида келади.</a:t>
            </a:r>
          </a:p>
        </p:txBody>
      </p:sp>
    </p:spTree>
    <p:extLst>
      <p:ext uri="{BB962C8B-B14F-4D97-AF65-F5344CB8AC3E}">
        <p14:creationId xmlns:p14="http://schemas.microsoft.com/office/powerpoint/2010/main" val="315278517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39257" y="373916"/>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РИСКНИ РЕЖАЛАШТИРИШ</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339687" y="1292351"/>
            <a:ext cx="11512626" cy="3334733"/>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Рискларни режалаштириш босқичида биз хавфларни бошқариш доираси, жамоаси ва стратегиясини</a:t>
            </a:r>
            <a:r>
              <a:rPr lang="ru-RU" sz="2200"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аниқлаймиз. </a:t>
            </a:r>
            <a:r>
              <a:rPr lang="en-US" sz="2200" dirty="0">
                <a:latin typeface="Times New Roman" panose="02020603050405020304" pitchFamily="18" charset="0"/>
                <a:cs typeface="Times New Roman" panose="02020603050405020304" pitchFamily="18" charset="0"/>
              </a:rPr>
              <a:t>MBP</a:t>
            </a:r>
            <a:r>
              <a:rPr lang="uz-Cyrl-UZ" sz="2200" dirty="0">
                <a:latin typeface="Times New Roman" panose="02020603050405020304" pitchFamily="18" charset="0"/>
                <a:cs typeface="Times New Roman" panose="02020603050405020304" pitchFamily="18" charset="0"/>
              </a:rPr>
              <a:t> мижозларга лойиҳа ва дастурга хос </a:t>
            </a:r>
            <a:r>
              <a:rPr lang="en-US" sz="2200" dirty="0">
                <a:latin typeface="Times New Roman" panose="02020603050405020304" pitchFamily="18" charset="0"/>
                <a:cs typeface="Times New Roman" panose="02020603050405020304" pitchFamily="18" charset="0"/>
              </a:rPr>
              <a:t>PRMP</a:t>
            </a:r>
            <a:r>
              <a:rPr lang="uz-Cyrl-UZ" sz="2200" dirty="0">
                <a:latin typeface="Times New Roman" panose="02020603050405020304" pitchFamily="18" charset="0"/>
                <a:cs typeface="Times New Roman" panose="02020603050405020304" pitchFamily="18" charset="0"/>
              </a:rPr>
              <a:t> (</a:t>
            </a:r>
            <a:r>
              <a:rPr lang="de-DE" sz="2200" dirty="0">
                <a:latin typeface="Times New Roman" panose="02020603050405020304" pitchFamily="18" charset="0"/>
                <a:cs typeface="Times New Roman" panose="02020603050405020304" pitchFamily="18" charset="0"/>
              </a:rPr>
              <a:t>Pharmion Risk Management Programme</a:t>
            </a:r>
            <a:r>
              <a:rPr lang="uz-Cyrl-UZ" sz="2200" dirty="0">
                <a:latin typeface="Times New Roman" panose="02020603050405020304" pitchFamily="18" charset="0"/>
                <a:cs typeface="Times New Roman" panose="02020603050405020304" pitchFamily="18" charset="0"/>
              </a:rPr>
              <a:t>) ларни ишлаб чиқишда ёрдам беради. Ушбу режалар лойиҳа хатарларини аниқлаш, таҳлил қилиш, жавоб чораларини режалаштириш, мониторинг ва назорат қилиш учун асос яратади. Режалаштириш босқичи, шунингдек, мижозларимиз ўзларининг Лойиҳа рискларини бошқариш гуруҳини (ЛРБГ - </a:t>
            </a:r>
            <a:r>
              <a:rPr lang="en-US" sz="2200" dirty="0">
                <a:latin typeface="Times New Roman" panose="02020603050405020304" pitchFamily="18" charset="0"/>
                <a:cs typeface="Times New Roman" panose="02020603050405020304" pitchFamily="18" charset="0"/>
              </a:rPr>
              <a:t>Project Risk Management Team (PRMT).</a:t>
            </a:r>
            <a:r>
              <a:rPr lang="uz-Cyrl-UZ" sz="2200" dirty="0">
                <a:latin typeface="Times New Roman" panose="02020603050405020304" pitchFamily="18" charset="0"/>
                <a:cs typeface="Times New Roman" panose="02020603050405020304" pitchFamily="18" charset="0"/>
              </a:rPr>
              <a:t>) йиғадиган нуқтадир. </a:t>
            </a:r>
            <a:r>
              <a:rPr lang="en-US" sz="2200" dirty="0">
                <a:latin typeface="Times New Roman" panose="02020603050405020304" pitchFamily="18" charset="0"/>
                <a:cs typeface="Times New Roman" panose="02020603050405020304" pitchFamily="18" charset="0"/>
              </a:rPr>
              <a:t>PRMT</a:t>
            </a:r>
            <a:r>
              <a:rPr lang="uz-Cyrl-UZ" sz="2200" dirty="0">
                <a:latin typeface="Times New Roman" panose="02020603050405020304" pitchFamily="18" charset="0"/>
                <a:cs typeface="Times New Roman" panose="02020603050405020304" pitchFamily="18" charset="0"/>
              </a:rPr>
              <a:t> чаққон бўлиб қолиши учун етарлича кичик бўлиши, лекин истиқболлар ва устуворликлар спектрини акс эттириш учун партиялар ва ролларнинг хилма-хил вакиллигига эга бўлиши муҳимдир</a:t>
            </a:r>
            <a:r>
              <a:rPr lang="ru-RU" sz="22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3261686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39257" y="373916"/>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ХАВФНИ АНИҚЛАШ</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339687" y="1292352"/>
            <a:ext cx="11512626" cy="255253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Ушбу босқичда лойиҳа гуруҳлари хавфларни аниқлайди ва баҳолайди ва уларнинг хусусиятларини ҳужжатлаштиради. Бу такрорланадиган жараён бўлади, чунки лойиҳа давом этар экан, янги хавфлар доимий равишда ўзини намоён қилади. </a:t>
            </a:r>
            <a:r>
              <a:rPr lang="en-US" sz="2200" dirty="0">
                <a:latin typeface="Times New Roman" panose="02020603050405020304" pitchFamily="18" charset="0"/>
                <a:cs typeface="Times New Roman" panose="02020603050405020304" pitchFamily="18" charset="0"/>
              </a:rPr>
              <a:t>MBP </a:t>
            </a:r>
            <a:r>
              <a:rPr lang="uz-Cyrl-UZ" sz="2200" dirty="0">
                <a:latin typeface="Times New Roman" panose="02020603050405020304" pitchFamily="18" charset="0"/>
                <a:cs typeface="Times New Roman" panose="02020603050405020304" pitchFamily="18" charset="0"/>
              </a:rPr>
              <a:t>осонлаштирилган рисклар бўйича семинар орқали мижозларимизга Лойиҳа рисклари реестрини ишлаб чиқишда ёрдам беради. Семинарнинг натижаси нафақат хавфнинг ўзи, балки унинг қўзғатувчиси (аломатлари ва огоҳлантириш белгилари), унинг эҳтимоли ва таъсирини ўз ичига олган регистр бўлади.</a:t>
            </a:r>
          </a:p>
        </p:txBody>
      </p:sp>
    </p:spTree>
    <p:extLst>
      <p:ext uri="{BB962C8B-B14F-4D97-AF65-F5344CB8AC3E}">
        <p14:creationId xmlns:p14="http://schemas.microsoft.com/office/powerpoint/2010/main" val="23693055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39257" y="373916"/>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ХАТАРЛАРНИ ТАҲЛИЛ ҚИЛИШ</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84741" y="1292352"/>
            <a:ext cx="11204155" cy="255253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Хатарларни аниқлаш ва уларни Хатарлар реестрида ҳужжатлаштириш етарли эмас. </a:t>
            </a:r>
            <a:r>
              <a:rPr lang="en-US" sz="2400" dirty="0">
                <a:latin typeface="Times New Roman" panose="02020603050405020304" pitchFamily="18" charset="0"/>
                <a:cs typeface="Times New Roman" panose="02020603050405020304" pitchFamily="18" charset="0"/>
              </a:rPr>
              <a:t>PRMT </a:t>
            </a:r>
            <a:r>
              <a:rPr lang="uz-Cyrl-UZ" sz="2400" dirty="0">
                <a:latin typeface="Times New Roman" panose="02020603050405020304" pitchFamily="18" charset="0"/>
                <a:cs typeface="Times New Roman" panose="02020603050405020304" pitchFamily="18" charset="0"/>
              </a:rPr>
              <a:t>хавф таҳлилида фаол иштирок этиши керак. Бироқ, кўпинча, Рисклар реестридаги хатарлар сони </a:t>
            </a:r>
            <a:r>
              <a:rPr lang="en-US" sz="2400" dirty="0">
                <a:latin typeface="Times New Roman" panose="02020603050405020304" pitchFamily="18" charset="0"/>
                <a:cs typeface="Times New Roman" panose="02020603050405020304" pitchFamily="18" charset="0"/>
              </a:rPr>
              <a:t>PRMT </a:t>
            </a:r>
            <a:r>
              <a:rPr lang="uz-Cyrl-UZ" sz="2400" dirty="0">
                <a:latin typeface="Times New Roman" panose="02020603050405020304" pitchFamily="18" charset="0"/>
                <a:cs typeface="Times New Roman" panose="02020603050405020304" pitchFamily="18" charset="0"/>
              </a:rPr>
              <a:t>учун жуда катта ва катта бўлиши мумкин. Шу сабабли, </a:t>
            </a:r>
            <a:r>
              <a:rPr lang="en-US" sz="2400" dirty="0">
                <a:latin typeface="Times New Roman" panose="02020603050405020304" pitchFamily="18" charset="0"/>
                <a:cs typeface="Times New Roman" panose="02020603050405020304" pitchFamily="18" charset="0"/>
              </a:rPr>
              <a:t>MBP </a:t>
            </a:r>
            <a:r>
              <a:rPr lang="uz-Cyrl-UZ" sz="2400" dirty="0">
                <a:latin typeface="Times New Roman" panose="02020603050405020304" pitchFamily="18" charset="0"/>
                <a:cs typeface="Times New Roman" panose="02020603050405020304" pitchFamily="18" charset="0"/>
              </a:rPr>
              <a:t>мижозларимизга хавфларни юзага келиш эҳтимоли, тегишли таъсири ва вақт оралиғи бўйича саралаб, лойиҳа рисклари реестрига устуворлик беришга ёрдам беради.</a:t>
            </a:r>
          </a:p>
        </p:txBody>
      </p:sp>
    </p:spTree>
    <p:extLst>
      <p:ext uri="{BB962C8B-B14F-4D97-AF65-F5344CB8AC3E}">
        <p14:creationId xmlns:p14="http://schemas.microsoft.com/office/powerpoint/2010/main" val="246819510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39257" y="373916"/>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ХАВФГА ЖАВОБНИ РЕЖАЛАШТИРИШ</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84741" y="1292352"/>
            <a:ext cx="11204155" cy="3026260"/>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 хавфига дуч келганда, хавфни бартараф этишнинг тўртта стратегияси мавжуд: узатиш, камайтириш, қабул қилиш ёки олдини олиш. </a:t>
            </a:r>
            <a:r>
              <a:rPr lang="en-US" sz="2400" dirty="0">
                <a:latin typeface="Times New Roman" panose="02020603050405020304" pitchFamily="18" charset="0"/>
                <a:cs typeface="Times New Roman" panose="02020603050405020304" pitchFamily="18" charset="0"/>
              </a:rPr>
              <a:t>MBP </a:t>
            </a:r>
            <a:r>
              <a:rPr lang="uz-Cyrl-UZ" sz="2400" dirty="0">
                <a:latin typeface="Times New Roman" panose="02020603050405020304" pitchFamily="18" charset="0"/>
                <a:cs typeface="Times New Roman" panose="02020603050405020304" pitchFamily="18" charset="0"/>
              </a:rPr>
              <a:t>мижозларимизга ўзларининг устувор лойиҳа хавфлари реестри билан ишлашда ва тегишли хавфга жавоб стратегиясини танлашда ёрдам беради. Кўпинча, хавфга жавоб бериш стратегияси хавфларни камайтиришдир. </a:t>
            </a:r>
            <a:r>
              <a:rPr lang="en-US" sz="2400" dirty="0">
                <a:latin typeface="Times New Roman" panose="02020603050405020304" pitchFamily="18" charset="0"/>
                <a:cs typeface="Times New Roman" panose="02020603050405020304" pitchFamily="18" charset="0"/>
              </a:rPr>
              <a:t>MBP </a:t>
            </a:r>
            <a:r>
              <a:rPr lang="uz-Cyrl-UZ" sz="2400" dirty="0">
                <a:latin typeface="Times New Roman" panose="02020603050405020304" pitchFamily="18" charset="0"/>
                <a:cs typeface="Times New Roman" panose="02020603050405020304" pitchFamily="18" charset="0"/>
              </a:rPr>
              <a:t>ушбу мунозараларни осонлаштиради, шунда лойиҳа жамоаси биргаликда мумкин бўлган юмшатиш стратегияларига эришади ва охир-оқибат хавф учун жавобгар бўладиган ҳаракат ходимини тайинлайди.</a:t>
            </a:r>
          </a:p>
        </p:txBody>
      </p:sp>
    </p:spTree>
    <p:extLst>
      <p:ext uri="{BB962C8B-B14F-4D97-AF65-F5344CB8AC3E}">
        <p14:creationId xmlns:p14="http://schemas.microsoft.com/office/powerpoint/2010/main" val="126171625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39257" y="219680"/>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ХАВФ МОНИТОРИНГИ ВА НАЗОРАТИ</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84741" y="1079653"/>
            <a:ext cx="11204155" cy="323895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Лойиҳа таваккалчилигини бошқаришнинг ушбу охирги босқичи лойиҳа муваффақияти учун жуда муҳим эканлигини тан олиш муҳимдир. Хатарлар рўйхати лойиҳанинг етуклигига қараб ўзгаради: янги хавфлар пайдо бўлади, кутилган хавфлар амалга ошмаслиги мумкин, аниқланган хавфлар самарали тарзда юмшатилади ва рўйхатдан олиб ташланади. Риск рейтинглари ва устуворликлари одатда лойиҳанинг ҳаёт айланиши давомида ўзгаради. Хавфнинг таъсири кутилганидан каттароқ бўлиши ва режалаштирилган камайтириш стратегияси ва ҳаракатлари етарли бўлмаслиги мумкин. Шу сабабларга кўра, хавфларни бошқариш бўйича йиғилишлар давом этиши ва лойиҳа жамоаси хавфларни аниқлаш, таҳлил қилиш ва жавоб бериш вазифаларини такрорлаши жуда муҳимдир.</a:t>
            </a:r>
          </a:p>
        </p:txBody>
      </p:sp>
      <p:sp>
        <p:nvSpPr>
          <p:cNvPr id="5" name="TextBox 4">
            <a:extLst>
              <a:ext uri="{FF2B5EF4-FFF2-40B4-BE49-F238E27FC236}">
                <a16:creationId xmlns:a16="http://schemas.microsoft.com/office/drawing/2014/main" id="{315C9F20-BFEF-CA7F-5E20-E9E242BF347E}"/>
              </a:ext>
            </a:extLst>
          </p:cNvPr>
          <p:cNvSpPr txBox="1"/>
          <p:nvPr/>
        </p:nvSpPr>
        <p:spPr>
          <a:xfrm>
            <a:off x="250634" y="4470981"/>
            <a:ext cx="8485742" cy="2246769"/>
          </a:xfrm>
          <a:prstGeom prst="rect">
            <a:avLst/>
          </a:prstGeom>
          <a:noFill/>
        </p:spPr>
        <p:txBody>
          <a:bodyPr wrap="square">
            <a:spAutoFit/>
          </a:bodyPr>
          <a:lstStyle/>
          <a:p>
            <a:pPr algn="ctr"/>
            <a:r>
              <a:rPr lang="en-US" sz="2000" dirty="0">
                <a:latin typeface="Times New Roman" panose="02020603050405020304" pitchFamily="18" charset="0"/>
                <a:cs typeface="Times New Roman" panose="02020603050405020304" pitchFamily="18" charset="0"/>
              </a:rPr>
              <a:t>MBP</a:t>
            </a:r>
            <a:r>
              <a:rPr lang="uz-Cyrl-UZ" sz="2000" dirty="0">
                <a:latin typeface="Times New Roman" panose="02020603050405020304" pitchFamily="18" charset="0"/>
                <a:cs typeface="Times New Roman" panose="02020603050405020304" pitchFamily="18" charset="0"/>
              </a:rPr>
              <a:t> мижозларга хавфларни бошқариш бўйича учрашувлар учун мос частотани танлашда ёрдам беради, шунда лойиҳа гуруҳлари лойиҳа таваккалчиликлари устидан керакли хабардорлик ва назоратга эга бўладилар. Биз ушбу учрашувлар учун ёрдамчи бўлиб хизмат қиламиз, хавфларни аниқлаш ва камайтириш бўйича самимий мунозараларни рағбатлантирамиз, шунингдек, хавфлар реестридаги янгиланишлар ва ўзгаришларни ҳужжатлаштирамиз.</a:t>
            </a:r>
          </a:p>
        </p:txBody>
      </p:sp>
    </p:spTree>
    <p:extLst>
      <p:ext uri="{BB962C8B-B14F-4D97-AF65-F5344CB8AC3E}">
        <p14:creationId xmlns:p14="http://schemas.microsoft.com/office/powerpoint/2010/main" val="119646226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123D26-22AB-141B-7B3D-FED85672FAE0}"/>
              </a:ext>
            </a:extLst>
          </p:cNvPr>
          <p:cNvSpPr txBox="1"/>
          <p:nvPr/>
        </p:nvSpPr>
        <p:spPr>
          <a:xfrm>
            <a:off x="323161" y="303984"/>
            <a:ext cx="11545677" cy="4893647"/>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Хавфли муносабатнинг учта асосий тоифаси:</a:t>
            </a:r>
          </a:p>
          <a:p>
            <a:pPr algn="ctr"/>
            <a:r>
              <a:rPr lang="uz-Cyrl-UZ" sz="2400" dirty="0">
                <a:latin typeface="Times New Roman" panose="02020603050405020304" pitchFamily="18" charset="0"/>
                <a:cs typeface="Times New Roman" panose="02020603050405020304" pitchFamily="18" charset="0"/>
              </a:rPr>
              <a:t>Рискни рад этувчи: хавф-хатарни ўз зиммасига олмайдиган шахс ёки ташкилот.</a:t>
            </a:r>
          </a:p>
          <a:p>
            <a:pPr algn="ctr"/>
            <a:r>
              <a:rPr lang="uz-Cyrl-UZ" sz="2400" dirty="0">
                <a:latin typeface="Times New Roman" panose="02020603050405020304" pitchFamily="18" charset="0"/>
                <a:cs typeface="Times New Roman" panose="02020603050405020304" pitchFamily="18" charset="0"/>
              </a:rPr>
              <a:t>Риск нейтрал: хавфга нейтрал муносабатда бўлган ва уни холисона ҳал қилишга ҳаракат қиладиган шахс ёки ташкилот.</a:t>
            </a:r>
          </a:p>
          <a:p>
            <a:pPr algn="ctr"/>
            <a:r>
              <a:rPr lang="uz-Cyrl-UZ" sz="2400" dirty="0">
                <a:latin typeface="Times New Roman" panose="02020603050405020304" pitchFamily="18" charset="0"/>
                <a:cs typeface="Times New Roman" panose="02020603050405020304" pitchFamily="18" charset="0"/>
              </a:rPr>
              <a:t>Риск қидириш: таваккал қилишга фаол жалб қилинган шахс ёки ташкилот, уларни ривожланиш ва муваффақият учун имкониятлар сифатида кўради.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Манфаатдор томонларнинг хавф-хатарга бўлган муносабатини баҳолаган ҳолда, лойиҳа менежерлари хавфларни бошқариш стратегиясини уларнинг афзалликларига мослаштириши мумкин, бу эса сотиб олиш ва қўллаб-қувватлашнинг ошишига олиб келади. Бу можаролар ва тушунмовчиликларнинг олдини олишга, самаралироқ стратегияни ишлаб чиқишга ва лойиҳа муваффақияти имкониятларини оширишга ёрдам беради.</a:t>
            </a:r>
          </a:p>
        </p:txBody>
      </p:sp>
    </p:spTree>
    <p:extLst>
      <p:ext uri="{BB962C8B-B14F-4D97-AF65-F5344CB8AC3E}">
        <p14:creationId xmlns:p14="http://schemas.microsoft.com/office/powerpoint/2010/main" val="77297979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48438" y="506119"/>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ХАТАРЛАРНИ ИДЕНТИФИКАЦИЯЛАШ ИШТИРОКЧИЛАРИ</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93922" y="1498294"/>
            <a:ext cx="11204155" cy="234934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Кўриб чиқилиши керак бўлган яна бир муҳим маълумот - бу хавфни аниқлашда иштирок этадиган шахслар. Буларга лойиҳа гуруҳи аъзолари, манфаатдор томонлар, хавф-хатар бўйича мутахассислар, мижозлар ёки охирги фойдаланувчилар ва мавзу бўйича экспертлар (МБЭ - </a:t>
            </a:r>
            <a:r>
              <a:rPr lang="en-US" sz="2400" dirty="0">
                <a:latin typeface="Times New Roman" panose="02020603050405020304" pitchFamily="18" charset="0"/>
                <a:cs typeface="Times New Roman" panose="02020603050405020304" pitchFamily="18" charset="0"/>
              </a:rPr>
              <a:t>subject matter experts (SMEs)) </a:t>
            </a:r>
            <a:r>
              <a:rPr lang="uz-Cyrl-UZ" sz="2400" dirty="0">
                <a:latin typeface="Times New Roman" panose="02020603050405020304" pitchFamily="18" charset="0"/>
                <a:cs typeface="Times New Roman" panose="02020603050405020304" pitchFamily="18" charset="0"/>
              </a:rPr>
              <a:t>кириши мумкин. Ушбу шахсларнинг ҳар бири хавфни аниқлаш жараёнига ноёб истиқбол ва тажриба олиб келади, бу эса потенциал хавфларнинг кенг доирасини аниқлашга ёрдам беради.</a:t>
            </a:r>
            <a:endParaRPr lang="uz-Cyrl-UZ"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15C9F20-BFEF-CA7F-5E20-E9E242BF347E}"/>
              </a:ext>
            </a:extLst>
          </p:cNvPr>
          <p:cNvSpPr txBox="1"/>
          <p:nvPr/>
        </p:nvSpPr>
        <p:spPr>
          <a:xfrm>
            <a:off x="250634" y="4470981"/>
            <a:ext cx="8485742"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Ушбу маълумотларни таҳлил қилиш орқали лойиҳа менежерлари ўз лойиҳаларида юзага келиши мумкин бўлган хавфларни тушунишлари ва уларни юмшатиш ёки олдини олиш учун зарур чораларни кўришлари мумкин.</a:t>
            </a:r>
          </a:p>
        </p:txBody>
      </p:sp>
    </p:spTree>
    <p:extLst>
      <p:ext uri="{BB962C8B-B14F-4D97-AF65-F5344CB8AC3E}">
        <p14:creationId xmlns:p14="http://schemas.microsoft.com/office/powerpoint/2010/main" val="51446642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1048438" y="1056963"/>
            <a:ext cx="10113485" cy="59224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ХАВФНИ ҲУЖЖАТЛАШТИРИШ</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93922" y="2049138"/>
            <a:ext cx="11204155" cy="212625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Хатарларни ҳужжатлаштириш ҳар қандай лойиҳа учун хавфларни бошқариш жараёнида муҳим қадамдир. Барча аниқланган хавфлар Хатарлар реестрида қайд этилиши керак. Ушбу ҳужжатда аниқланган хавфлар, хатарларнинг асосий сабаблари, юзага келиши мумкин бўлган хавфлар, лойиҳага потенциал таъсир ва агар юзага келган бўлса, ҳар бир хавфга жавоб бериш режаси аниқ тасвирланган.</a:t>
            </a:r>
          </a:p>
        </p:txBody>
      </p:sp>
    </p:spTree>
    <p:extLst>
      <p:ext uri="{BB962C8B-B14F-4D97-AF65-F5344CB8AC3E}">
        <p14:creationId xmlns:p14="http://schemas.microsoft.com/office/powerpoint/2010/main" val="362433207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257060" y="198309"/>
            <a:ext cx="11677880" cy="914395"/>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РИСКЛАР РЕЕСТРИ БИР НЕЧТА АСОСИЙ КОМПОНЕНТЛАРНИ ЎЗ ИЧИГА ОЛИШИ КЕРАК:</a:t>
            </a:r>
          </a:p>
        </p:txBody>
      </p:sp>
      <p:sp>
        <p:nvSpPr>
          <p:cNvPr id="3" name="Прямоугольник: скругленные углы 2">
            <a:extLst>
              <a:ext uri="{FF2B5EF4-FFF2-40B4-BE49-F238E27FC236}">
                <a16:creationId xmlns:a16="http://schemas.microsoft.com/office/drawing/2014/main" id="{A88DE762-5A20-64EC-3768-2D1444BCEFB8}"/>
              </a:ext>
            </a:extLst>
          </p:cNvPr>
          <p:cNvSpPr/>
          <p:nvPr/>
        </p:nvSpPr>
        <p:spPr>
          <a:xfrm>
            <a:off x="576549" y="1271914"/>
            <a:ext cx="11038902" cy="3167884"/>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Хавф тавсифи - Қайси ҳодиса лойиҳага таъсир қилиши мумкин?</a:t>
            </a:r>
          </a:p>
          <a:p>
            <a:pPr algn="ctr"/>
            <a:r>
              <a:rPr lang="uz-Cyrl-UZ" sz="2400" dirty="0">
                <a:latin typeface="Times New Roman" panose="02020603050405020304" pitchFamily="18" charset="0"/>
                <a:cs typeface="Times New Roman" panose="02020603050405020304" pitchFamily="18" charset="0"/>
              </a:rPr>
              <a:t>Хавф сабаби - бу турдаги хавфнинг асосий сабаби нима бўлиши мумкин?</a:t>
            </a:r>
          </a:p>
          <a:p>
            <a:pPr algn="ctr"/>
            <a:r>
              <a:rPr lang="uz-Cyrl-UZ" sz="2400" dirty="0">
                <a:latin typeface="Times New Roman" panose="02020603050405020304" pitchFamily="18" charset="0"/>
                <a:cs typeface="Times New Roman" panose="02020603050405020304" pitchFamily="18" charset="0"/>
              </a:rPr>
              <a:t>Хавф тоифаси - бу хавф рискларни бошқариш режасида белгиланган тоифаларга қаерда мос келади?</a:t>
            </a:r>
          </a:p>
          <a:p>
            <a:pPr algn="ctr"/>
            <a:r>
              <a:rPr lang="uz-Cyrl-UZ" sz="2400" dirty="0">
                <a:latin typeface="Times New Roman" panose="02020603050405020304" pitchFamily="18" charset="0"/>
                <a:cs typeface="Times New Roman" panose="02020603050405020304" pitchFamily="18" charset="0"/>
              </a:rPr>
              <a:t>Риск эгаси - Агар бу содир бўлса, бу хавф билан ким шуғулланади?</a:t>
            </a:r>
          </a:p>
          <a:p>
            <a:pPr algn="ctr"/>
            <a:r>
              <a:rPr lang="uz-Cyrl-UZ" sz="2400" dirty="0">
                <a:latin typeface="Times New Roman" panose="02020603050405020304" pitchFamily="18" charset="0"/>
                <a:cs typeface="Times New Roman" panose="02020603050405020304" pitchFamily="18" charset="0"/>
              </a:rPr>
              <a:t>Хавф эҳтимоли - бу хавфнинг юзага келиши эҳтимоли қанчалик катта?</a:t>
            </a:r>
          </a:p>
          <a:p>
            <a:pPr algn="ctr"/>
            <a:r>
              <a:rPr lang="uz-Cyrl-UZ" sz="2400" dirty="0">
                <a:latin typeface="Times New Roman" panose="02020603050405020304" pitchFamily="18" charset="0"/>
                <a:cs typeface="Times New Roman" panose="02020603050405020304" pitchFamily="18" charset="0"/>
              </a:rPr>
              <a:t>Риск таъсири - хавф лойиҳага қанчалик жиддий таъсир қилади?</a:t>
            </a:r>
          </a:p>
          <a:p>
            <a:pPr algn="ctr"/>
            <a:r>
              <a:rPr lang="uz-Cyrl-UZ" sz="2400" dirty="0">
                <a:latin typeface="Times New Roman" panose="02020603050405020304" pitchFamily="18" charset="0"/>
                <a:cs typeface="Times New Roman" panose="02020603050405020304" pitchFamily="18" charset="0"/>
              </a:rPr>
              <a:t>Хавфга жавоб - агар бу хавф содир бўлса, биз нима қиламиз?</a:t>
            </a:r>
          </a:p>
        </p:txBody>
      </p:sp>
      <p:sp>
        <p:nvSpPr>
          <p:cNvPr id="8" name="TextBox 7">
            <a:extLst>
              <a:ext uri="{FF2B5EF4-FFF2-40B4-BE49-F238E27FC236}">
                <a16:creationId xmlns:a16="http://schemas.microsoft.com/office/drawing/2014/main" id="{24DCE5D8-CDB6-6431-85A8-D2CCDC73A455}"/>
              </a:ext>
            </a:extLst>
          </p:cNvPr>
          <p:cNvSpPr txBox="1"/>
          <p:nvPr/>
        </p:nvSpPr>
        <p:spPr>
          <a:xfrm>
            <a:off x="257060" y="4801256"/>
            <a:ext cx="8523383" cy="1569660"/>
          </a:xfrm>
          <a:prstGeom prst="rect">
            <a:avLst/>
          </a:prstGeom>
          <a:noFill/>
        </p:spPr>
        <p:txBody>
          <a:bodyPr wrap="square">
            <a:spAutoFit/>
          </a:bodyPr>
          <a:lstStyle/>
          <a:p>
            <a:pPr algn="ctr"/>
            <a:r>
              <a:rPr lang="uz-Cyrl-UZ" sz="2400" dirty="0">
                <a:latin typeface="Times New Roman" panose="02020603050405020304" pitchFamily="18" charset="0"/>
                <a:cs typeface="Times New Roman" panose="02020603050405020304" pitchFamily="18" charset="0"/>
              </a:rPr>
              <a:t>Хатарларни Рисклар реестрида ҳужжатлаштириш орқали лойиҳа менежерлари ўз лойиҳа хавфларини аниқ ва ҳар томонлама тушунишлари ва улар юзага келган тақдирда самарали жавоб беришга тайёр бўлишлари мумкин.</a:t>
            </a:r>
          </a:p>
        </p:txBody>
      </p:sp>
    </p:spTree>
    <p:extLst>
      <p:ext uri="{BB962C8B-B14F-4D97-AF65-F5344CB8AC3E}">
        <p14:creationId xmlns:p14="http://schemas.microsoft.com/office/powerpoint/2010/main" val="123486354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67D087-0B3E-0945-1A44-390C3296EC8B}"/>
              </a:ext>
            </a:extLst>
          </p:cNvPr>
          <p:cNvSpPr txBox="1"/>
          <p:nvPr/>
        </p:nvSpPr>
        <p:spPr>
          <a:xfrm>
            <a:off x="405788" y="1160156"/>
            <a:ext cx="11380424" cy="2985433"/>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ХАТАРЛАРНИ АНИҚЛАШНИ ҚАНДАЙ ЎРГАНИШИМ МУМКИН?</a:t>
            </a:r>
            <a:endParaRPr lang="en-US" sz="2400" b="1" dirty="0">
              <a:latin typeface="Times New Roman" panose="02020603050405020304" pitchFamily="18" charset="0"/>
              <a:cs typeface="Times New Roman" panose="02020603050405020304" pitchFamily="18" charset="0"/>
            </a:endParaRPr>
          </a:p>
          <a:p>
            <a:pPr algn="ctr"/>
            <a:endParaRPr lang="uz-Cyrl-UZ" sz="2400" b="1" dirty="0">
              <a:latin typeface="Times New Roman" panose="02020603050405020304" pitchFamily="18" charset="0"/>
              <a:cs typeface="Times New Roman" panose="02020603050405020304" pitchFamily="18" charset="0"/>
            </a:endParaRPr>
          </a:p>
          <a:p>
            <a:pPr algn="ctr"/>
            <a:r>
              <a:rPr lang="uz-Cyrl-UZ" sz="2800" dirty="0">
                <a:latin typeface="Times New Roman" panose="02020603050405020304" pitchFamily="18" charset="0"/>
                <a:cs typeface="Times New Roman" panose="02020603050405020304" pitchFamily="18" charset="0"/>
              </a:rPr>
              <a:t>Лойиҳа рискларини қандай аниқлашни ўрганиш лойиҳани самарали бошқариш учун жуда муҳимдир. Потенциал хавфларни аниқлаш ва кутилмаган вазиятларни режалаштириш орқали лойиҳа менежерлари ўз лойиҳалари йўлда қолишини ва тезда тикланишини таъминлаши мумкин.</a:t>
            </a:r>
          </a:p>
        </p:txBody>
      </p:sp>
    </p:spTree>
    <p:extLst>
      <p:ext uri="{BB962C8B-B14F-4D97-AF65-F5344CB8AC3E}">
        <p14:creationId xmlns:p14="http://schemas.microsoft.com/office/powerpoint/2010/main" val="407635492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676400" y="377183"/>
            <a:ext cx="8839200" cy="60592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ХАТАРЛАРНИ ҚАНДАЙ БОШҚАРИШ КЕРАК?</a:t>
            </a:r>
          </a:p>
        </p:txBody>
      </p:sp>
      <p:sp>
        <p:nvSpPr>
          <p:cNvPr id="3" name="Прямоугольник: скругленные углы 2">
            <a:extLst>
              <a:ext uri="{FF2B5EF4-FFF2-40B4-BE49-F238E27FC236}">
                <a16:creationId xmlns:a16="http://schemas.microsoft.com/office/drawing/2014/main" id="{A88DE762-5A20-64EC-3768-2D1444BCEFB8}"/>
              </a:ext>
            </a:extLst>
          </p:cNvPr>
          <p:cNvSpPr/>
          <p:nvPr/>
        </p:nvSpPr>
        <p:spPr>
          <a:xfrm>
            <a:off x="576549" y="1199112"/>
            <a:ext cx="11038902" cy="1569660"/>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400" dirty="0">
                <a:latin typeface="Times New Roman" panose="02020603050405020304" pitchFamily="18" charset="0"/>
                <a:cs typeface="Times New Roman" panose="02020603050405020304" pitchFamily="18" charset="0"/>
              </a:rPr>
              <a:t>Лойиҳада хатарларни бошқариш доимий мониторинг ва мослашишни талаб қиладиган доимий жараёндир. Хатарларни самарали бошқариш учун уларнинг пайдо бўлиш эҳтимоли ва лойиҳага потенциал таъсирини таҳлил қилиш орқали уларга устуворлик бериш муҳимдир.</a:t>
            </a:r>
          </a:p>
        </p:txBody>
      </p:sp>
      <p:sp>
        <p:nvSpPr>
          <p:cNvPr id="5" name="TextBox 4">
            <a:extLst>
              <a:ext uri="{FF2B5EF4-FFF2-40B4-BE49-F238E27FC236}">
                <a16:creationId xmlns:a16="http://schemas.microsoft.com/office/drawing/2014/main" id="{A64C6C95-FEDA-3246-11F7-E855AF32A6CE}"/>
              </a:ext>
            </a:extLst>
          </p:cNvPr>
          <p:cNvSpPr txBox="1"/>
          <p:nvPr/>
        </p:nvSpPr>
        <p:spPr>
          <a:xfrm>
            <a:off x="576549" y="2987380"/>
            <a:ext cx="8446265" cy="3416320"/>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a:spAutoFit/>
          </a:bodyPr>
          <a:lstStyle/>
          <a:p>
            <a:pPr algn="ctr"/>
            <a:r>
              <a:rPr lang="uz-Cyrl-UZ" sz="1800" b="1" dirty="0">
                <a:latin typeface="Times New Roman" panose="02020603050405020304" pitchFamily="18" charset="0"/>
                <a:cs typeface="Times New Roman" panose="02020603050405020304" pitchFamily="18" charset="0"/>
              </a:rPr>
              <a:t>Хатарларни биринчи ўринга қўйинг</a:t>
            </a:r>
          </a:p>
          <a:p>
            <a:pPr algn="ctr"/>
            <a:r>
              <a:rPr lang="uz-Cyrl-UZ" sz="1800" b="1" dirty="0">
                <a:latin typeface="Times New Roman" panose="02020603050405020304" pitchFamily="18" charset="0"/>
                <a:cs typeface="Times New Roman" panose="02020603050405020304" pitchFamily="18" charset="0"/>
              </a:rPr>
              <a:t>Рискларни таҳлил қилишнинг энг кенг тарқалган усули </a:t>
            </a:r>
            <a:r>
              <a:rPr lang="uz-Cyrl-UZ" sz="1800" dirty="0">
                <a:latin typeface="Times New Roman" panose="02020603050405020304" pitchFamily="18" charset="0"/>
                <a:cs typeface="Times New Roman" panose="02020603050405020304" pitchFamily="18" charset="0"/>
              </a:rPr>
              <a:t>- бу сифатли хавф таҳлили. У ҳар бир хавф учун баллни ҳисоблаш учун эҳтимоллик ва таъсирни баҳолаш деб номланувчи маълумотларни таҳлил қилиш усулидан фойдаланади. Балл 1-5 шкала бўйича хавфнинг юзага келиш эҳтимолини баҳолаш ва хавфнинг лойиҳага таъсирини бир хил шкала бўйича баҳолаш орқали аниқланади. Кейинчалик хавф балли эҳтимолини таъсирга кўпайтириш йўли билан ҳисобланади.</a:t>
            </a:r>
          </a:p>
          <a:p>
            <a:pPr algn="ctr"/>
            <a:endParaRPr lang="uz-Cyrl-UZ" sz="1800" dirty="0">
              <a:latin typeface="Times New Roman" panose="02020603050405020304" pitchFamily="18" charset="0"/>
              <a:cs typeface="Times New Roman" panose="02020603050405020304" pitchFamily="18" charset="0"/>
            </a:endParaRPr>
          </a:p>
          <a:p>
            <a:pPr algn="ctr"/>
            <a:r>
              <a:rPr lang="uz-Cyrl-UZ" sz="1800" b="1" dirty="0">
                <a:latin typeface="Times New Roman" panose="02020603050405020304" pitchFamily="18" charset="0"/>
                <a:cs typeface="Times New Roman" panose="02020603050405020304" pitchFamily="18" charset="0"/>
              </a:rPr>
              <a:t>Хатарларни таҳлил қилишнинг яна бир усули </a:t>
            </a:r>
            <a:r>
              <a:rPr lang="uz-Cyrl-UZ" sz="1800" dirty="0">
                <a:latin typeface="Times New Roman" panose="02020603050405020304" pitchFamily="18" charset="0"/>
                <a:cs typeface="Times New Roman" panose="02020603050405020304" pitchFamily="18" charset="0"/>
              </a:rPr>
              <a:t>- бу статистик, математик ёки ҳисоблаш усулларидан, масалан, симуляция, сезгирлик таҳлили, қарор дарахти таҳлили ва таъсир диаграммасидан фойдаланадиган миқдорий хавф таҳлилидир. Ушбу ёндашув камроқ тарқалган.</a:t>
            </a:r>
          </a:p>
        </p:txBody>
      </p:sp>
    </p:spTree>
    <p:extLst>
      <p:ext uri="{BB962C8B-B14F-4D97-AF65-F5344CB8AC3E}">
        <p14:creationId xmlns:p14="http://schemas.microsoft.com/office/powerpoint/2010/main" val="111476265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B276463C-833C-6405-4244-914EBDB53728}"/>
              </a:ext>
            </a:extLst>
          </p:cNvPr>
          <p:cNvSpPr/>
          <p:nvPr/>
        </p:nvSpPr>
        <p:spPr>
          <a:xfrm>
            <a:off x="1676400" y="274502"/>
            <a:ext cx="8839200" cy="605922"/>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Хавфларга жавобларни режалаштириш ва амалга ошириш</a:t>
            </a:r>
          </a:p>
        </p:txBody>
      </p:sp>
      <p:sp>
        <p:nvSpPr>
          <p:cNvPr id="3" name="Прямоугольник: скругленные углы 2">
            <a:extLst>
              <a:ext uri="{FF2B5EF4-FFF2-40B4-BE49-F238E27FC236}">
                <a16:creationId xmlns:a16="http://schemas.microsoft.com/office/drawing/2014/main" id="{A88DE762-5A20-64EC-3768-2D1444BCEFB8}"/>
              </a:ext>
            </a:extLst>
          </p:cNvPr>
          <p:cNvSpPr/>
          <p:nvPr/>
        </p:nvSpPr>
        <p:spPr>
          <a:xfrm>
            <a:off x="367228" y="1055893"/>
            <a:ext cx="11457543" cy="1466970"/>
          </a:xfrm>
          <a:prstGeom prst="roundRect">
            <a:avLst>
              <a:gd name="adj" fmla="val 0"/>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uz-Cyrl-UZ" sz="2200" dirty="0">
                <a:latin typeface="Times New Roman" panose="02020603050405020304" pitchFamily="18" charset="0"/>
                <a:cs typeface="Times New Roman" panose="02020603050405020304" pitchFamily="18" charset="0"/>
              </a:rPr>
              <a:t>Рискларни бошқариш итератив жараён ва самарали лойиҳаларни бошқаришнинг муҳим жиҳати ҳисобланади. Хатарларни бошқаришнинг бир қисми сифатида хавфга жавоб чораларини режалаштириш ва амалга ошириш керак. Бу хавфларни аниқлаш ва устуворлик қилиш ва улар билан курашиш учун энг яхши стратегияни аниқлашни ўз ичига олади.</a:t>
            </a:r>
          </a:p>
        </p:txBody>
      </p:sp>
      <p:sp>
        <p:nvSpPr>
          <p:cNvPr id="5" name="TextBox 4">
            <a:extLst>
              <a:ext uri="{FF2B5EF4-FFF2-40B4-BE49-F238E27FC236}">
                <a16:creationId xmlns:a16="http://schemas.microsoft.com/office/drawing/2014/main" id="{A64C6C95-FEDA-3246-11F7-E855AF32A6CE}"/>
              </a:ext>
            </a:extLst>
          </p:cNvPr>
          <p:cNvSpPr txBox="1"/>
          <p:nvPr/>
        </p:nvSpPr>
        <p:spPr>
          <a:xfrm>
            <a:off x="367228" y="2698332"/>
            <a:ext cx="8446265" cy="3816429"/>
          </a:xfrm>
          <a:prstGeom prst="rect">
            <a:avLst/>
          </a:prstGeom>
          <a:noFill/>
          <a:ln>
            <a:noFill/>
          </a:ln>
        </p:spPr>
        <p:style>
          <a:lnRef idx="0">
            <a:scrgbClr r="0" g="0" b="0"/>
          </a:lnRef>
          <a:fillRef idx="0">
            <a:scrgbClr r="0" g="0" b="0"/>
          </a:fillRef>
          <a:effectRef idx="0">
            <a:scrgbClr r="0" g="0" b="0"/>
          </a:effectRef>
          <a:fontRef idx="minor">
            <a:schemeClr val="accent2"/>
          </a:fontRef>
        </p:style>
        <p:txBody>
          <a:bodyPr wrap="square">
            <a:spAutoFit/>
          </a:bodyPr>
          <a:lstStyle/>
          <a:p>
            <a:pPr algn="ctr"/>
            <a:r>
              <a:rPr lang="uz-Cyrl-UZ" sz="2200" dirty="0">
                <a:latin typeface="Times New Roman" panose="02020603050405020304" pitchFamily="18" charset="0"/>
                <a:cs typeface="Times New Roman" panose="02020603050405020304" pitchFamily="18" charset="0"/>
              </a:rPr>
              <a:t>Хавфга жавобни режалаштириш</a:t>
            </a:r>
          </a:p>
          <a:p>
            <a:pPr algn="ctr"/>
            <a:r>
              <a:rPr lang="uz-Cyrl-UZ" sz="2200" dirty="0">
                <a:latin typeface="Times New Roman" panose="02020603050405020304" pitchFamily="18" charset="0"/>
                <a:cs typeface="Times New Roman" panose="02020603050405020304" pitchFamily="18" charset="0"/>
              </a:rPr>
              <a:t>Хавфга жавоб беришни режалаштираётганда, хавф қачон юзага келишини кўрсатадиган қўзғатувчи ҳолатни ўрнатиш ва хавфга жавоб бериш стратегиясини танлаш жуда муҳимдир.</a:t>
            </a:r>
          </a:p>
          <a:p>
            <a:pPr algn="ctr"/>
            <a:endParaRPr lang="uz-Cyrl-UZ" sz="2200" dirty="0">
              <a:latin typeface="Times New Roman" panose="02020603050405020304" pitchFamily="18" charset="0"/>
              <a:cs typeface="Times New Roman" panose="02020603050405020304" pitchFamily="18" charset="0"/>
            </a:endParaRPr>
          </a:p>
          <a:p>
            <a:pPr algn="ctr"/>
            <a:r>
              <a:rPr lang="uz-Cyrl-UZ" sz="2200" dirty="0">
                <a:latin typeface="Times New Roman" panose="02020603050405020304" pitchFamily="18" charset="0"/>
                <a:cs typeface="Times New Roman" panose="02020603050405020304" pitchFamily="18" charset="0"/>
              </a:rPr>
              <a:t>Хавфга жавоб беришнинг умумий стратегияларига қуйидагилар киради:</a:t>
            </a:r>
          </a:p>
          <a:p>
            <a:pPr marL="342900" indent="-342900" algn="ctr">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Қочиш/фойдаланиш</a:t>
            </a:r>
          </a:p>
          <a:p>
            <a:pPr marL="342900" indent="-342900" algn="ctr">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Ўтказиш/улашиш</a:t>
            </a:r>
          </a:p>
          <a:p>
            <a:pPr marL="342900" indent="-342900" algn="ctr">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Юмшатиш/Яхшилаш</a:t>
            </a:r>
          </a:p>
          <a:p>
            <a:pPr marL="342900" indent="-342900" algn="ctr">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Қабул қилинг</a:t>
            </a:r>
          </a:p>
        </p:txBody>
      </p:sp>
    </p:spTree>
    <p:extLst>
      <p:ext uri="{BB962C8B-B14F-4D97-AF65-F5344CB8AC3E}">
        <p14:creationId xmlns:p14="http://schemas.microsoft.com/office/powerpoint/2010/main" val="362799525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8F9395-85DE-B242-0B53-286CF3AB9814}"/>
              </a:ext>
            </a:extLst>
          </p:cNvPr>
          <p:cNvSpPr txBox="1"/>
          <p:nvPr/>
        </p:nvSpPr>
        <p:spPr>
          <a:xfrm>
            <a:off x="488414" y="866754"/>
            <a:ext cx="11215171" cy="3416320"/>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Хавфларга жавоб чораларини амалга ошириш</a:t>
            </a:r>
            <a:endParaRPr lang="en-US" sz="2400" b="1" dirty="0">
              <a:latin typeface="Times New Roman" panose="02020603050405020304" pitchFamily="18" charset="0"/>
              <a:cs typeface="Times New Roman" panose="02020603050405020304" pitchFamily="18" charset="0"/>
            </a:endParaRPr>
          </a:p>
          <a:p>
            <a:pPr algn="ctr"/>
            <a:endParaRPr lang="uz-Cyrl-UZ" sz="2400" b="1"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Хавфга жавоб бериш режаси мавжуд бўлгандан сўнг, лойиҳа жамоаси ҳаракатга келиши ва белгиланган тетиклаш ҳолати юзага келганда жавоб режасини бажариши жуда муҳимдир. Амалга ошириш муваффақиятли бўлиши учун қуйидагилар зарур:</a:t>
            </a:r>
          </a:p>
          <a:p>
            <a:pPr algn="ctr"/>
            <a:endParaRPr lang="uz-Cyrl-UZ" sz="2400" dirty="0">
              <a:latin typeface="Times New Roman" panose="02020603050405020304" pitchFamily="18" charset="0"/>
              <a:cs typeface="Times New Roman" panose="02020603050405020304" pitchFamily="18" charset="0"/>
            </a:endParaRP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Риск эгаси тайинланган.</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Кутилаётган нарсанинг аниқ тахминлари (топширилган вазифалар).</a:t>
            </a:r>
          </a:p>
          <a:p>
            <a:pPr marL="342900" indent="-342900" algn="ctr">
              <a:buFont typeface="Arial" panose="020B0604020202020204" pitchFamily="34" charset="0"/>
              <a:buChar char="•"/>
            </a:pPr>
            <a:r>
              <a:rPr lang="uz-Cyrl-UZ" sz="2400" dirty="0">
                <a:latin typeface="Times New Roman" panose="02020603050405020304" pitchFamily="18" charset="0"/>
                <a:cs typeface="Times New Roman" panose="02020603050405020304" pitchFamily="18" charset="0"/>
              </a:rPr>
              <a:t>Вазифаларни бажариш учун охирги муддат.</a:t>
            </a:r>
          </a:p>
        </p:txBody>
      </p:sp>
    </p:spTree>
    <p:extLst>
      <p:ext uri="{BB962C8B-B14F-4D97-AF65-F5344CB8AC3E}">
        <p14:creationId xmlns:p14="http://schemas.microsoft.com/office/powerpoint/2010/main" val="356264474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352540" y="187285"/>
            <a:ext cx="11490593" cy="138812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хавфларини мониторинг қилиш</a:t>
            </a:r>
          </a:p>
          <a:p>
            <a:pPr algn="ctr"/>
            <a:r>
              <a:rPr lang="uz-Cyrl-UZ" sz="2000" dirty="0">
                <a:latin typeface="Times New Roman" panose="02020603050405020304" pitchFamily="18" charset="0"/>
                <a:cs typeface="Times New Roman" panose="02020603050405020304" pitchFamily="18" charset="0"/>
              </a:rPr>
              <a:t>Лойиҳа рискларини бошқариш доимий мониторинг ва янгиланишни талаб қиладиган доимий жараёндир. Лойиҳанинг ҳаётий цикли давомида қуйидаги босқичлар мунтазам равишда амалга оширилиши керак:</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93922" y="1707611"/>
            <a:ext cx="11204155" cy="134131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1. Самарали рискларни бошқаришнинг асосий таркибий қисмларидан бири рисклар реестрида аниқланган ва ҳужжатлаштирилган хавфларни мунтазам равишда кузатиб бориш ва янгилашдир. Бу лойиҳа давомида юзага келиши мумкин бўлган янги хавфларни аниқлашни ўз ичига олади.</a:t>
            </a:r>
          </a:p>
        </p:txBody>
      </p:sp>
      <p:sp>
        <p:nvSpPr>
          <p:cNvPr id="3" name="Прямоугольник 2">
            <a:extLst>
              <a:ext uri="{FF2B5EF4-FFF2-40B4-BE49-F238E27FC236}">
                <a16:creationId xmlns:a16="http://schemas.microsoft.com/office/drawing/2014/main" id="{1F4584E1-B616-103D-200C-ED6D0C215E57}"/>
              </a:ext>
            </a:extLst>
          </p:cNvPr>
          <p:cNvSpPr/>
          <p:nvPr/>
        </p:nvSpPr>
        <p:spPr>
          <a:xfrm>
            <a:off x="493922" y="3181124"/>
            <a:ext cx="11204155" cy="3773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ru-RU" sz="2200" dirty="0">
                <a:latin typeface="Times New Roman" panose="02020603050405020304" pitchFamily="18" charset="0"/>
                <a:cs typeface="Times New Roman" panose="02020603050405020304" pitchFamily="18" charset="0"/>
              </a:rPr>
              <a:t>2. </a:t>
            </a:r>
            <a:r>
              <a:rPr lang="uz-Cyrl-UZ" sz="2200" dirty="0">
                <a:latin typeface="Times New Roman" panose="02020603050405020304" pitchFamily="18" charset="0"/>
                <a:cs typeface="Times New Roman" panose="02020603050405020304" pitchFamily="18" charset="0"/>
              </a:rPr>
              <a:t>Хавф режаларининг бажарилишини мониторинг қилиш</a:t>
            </a:r>
            <a:r>
              <a:rPr lang="ru-RU" sz="2200" dirty="0">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EA4C705E-A22E-230D-D0D7-B9A9FD8A163C}"/>
              </a:ext>
            </a:extLst>
          </p:cNvPr>
          <p:cNvSpPr/>
          <p:nvPr/>
        </p:nvSpPr>
        <p:spPr>
          <a:xfrm>
            <a:off x="493921" y="3690651"/>
            <a:ext cx="8683129" cy="138812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3. Лойиҳа давомида хатарларни бошқариш жараёнининг самарадорлигини баҳолаш лойиҳанинг йўлда қолиши ва юзага келиши мумкин бўлган муаммоларни тезда ҳал қилинишини таъминлаш учун жуда муҳимдир.</a:t>
            </a:r>
          </a:p>
        </p:txBody>
      </p:sp>
      <p:sp>
        <p:nvSpPr>
          <p:cNvPr id="6" name="Прямоугольник 5">
            <a:extLst>
              <a:ext uri="{FF2B5EF4-FFF2-40B4-BE49-F238E27FC236}">
                <a16:creationId xmlns:a16="http://schemas.microsoft.com/office/drawing/2014/main" id="{89F96772-8822-ED6C-DF77-1F1BA42EB91F}"/>
              </a:ext>
            </a:extLst>
          </p:cNvPr>
          <p:cNvSpPr/>
          <p:nvPr/>
        </p:nvSpPr>
        <p:spPr>
          <a:xfrm>
            <a:off x="493922" y="5210979"/>
            <a:ext cx="8683129" cy="145973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4. Мониторинг орқали ўрганилган нарсаларга асосланиб, лойиҳанинг йўқолган ҳар қандай жиҳатларини тузатиш ёки келажакда жиддий муаммоларга айланишининг олдини олиш учун тузатувчи ёки профилактик ҳаракатлар зарур бўлиши мумкин.</a:t>
            </a:r>
          </a:p>
        </p:txBody>
      </p:sp>
    </p:spTree>
    <p:extLst>
      <p:ext uri="{BB962C8B-B14F-4D97-AF65-F5344CB8AC3E}">
        <p14:creationId xmlns:p14="http://schemas.microsoft.com/office/powerpoint/2010/main" val="134231450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350702" y="388343"/>
            <a:ext cx="11490593" cy="5838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ЛОЙИҲАНИ БОШҚАРИШДА САЛБИЙ ТАВАККАЛЧИЛИК МИСОЛЛАРИ</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93922" y="1335795"/>
            <a:ext cx="11204155" cy="1520327"/>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Бошқа томондан, салбий хавф режалаштирилмаган воқеа сизнинг лойиҳангизга салбий таъсир кўрсатишини англатади. Мисол учун, сиз белгиланган муддатдан ўтиб кетишингиз, бюджетингиздан ошиб кетишингиз ёки лойиҳанинг ўртасида етказиб берувчини ёпишингиз мумкин.</a:t>
            </a:r>
          </a:p>
        </p:txBody>
      </p:sp>
      <p:sp>
        <p:nvSpPr>
          <p:cNvPr id="5" name="Прямоугольник 4">
            <a:extLst>
              <a:ext uri="{FF2B5EF4-FFF2-40B4-BE49-F238E27FC236}">
                <a16:creationId xmlns:a16="http://schemas.microsoft.com/office/drawing/2014/main" id="{EA4C705E-A22E-230D-D0D7-B9A9FD8A163C}"/>
              </a:ext>
            </a:extLst>
          </p:cNvPr>
          <p:cNvSpPr/>
          <p:nvPr/>
        </p:nvSpPr>
        <p:spPr>
          <a:xfrm>
            <a:off x="493922" y="3219678"/>
            <a:ext cx="11204155" cy="93368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Салбий рискларни бошқаришнинг мақсадлари сиз мумкин бўлган хавфлардан қочиш ва муаммоларга айланадиган хавфларнинг таъсирини ўз ичига олишдир.</a:t>
            </a:r>
          </a:p>
        </p:txBody>
      </p:sp>
      <p:sp>
        <p:nvSpPr>
          <p:cNvPr id="6" name="Прямоугольник 5">
            <a:extLst>
              <a:ext uri="{FF2B5EF4-FFF2-40B4-BE49-F238E27FC236}">
                <a16:creationId xmlns:a16="http://schemas.microsoft.com/office/drawing/2014/main" id="{89F96772-8822-ED6C-DF77-1F1BA42EB91F}"/>
              </a:ext>
            </a:extLst>
          </p:cNvPr>
          <p:cNvSpPr/>
          <p:nvPr/>
        </p:nvSpPr>
        <p:spPr>
          <a:xfrm>
            <a:off x="493922" y="4516915"/>
            <a:ext cx="8683129" cy="186736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Масалан, етказиб берувчининг йўқолишини мумкин бўлган хавф сифатида аниқладингиз дейлик. Ушбу хавфни бошқариш учун сиз бошидан бир нечта етказиб берувчилар билан ишлашингиз мумкин. Ёки агар етказиб берувчи ёпилса ёки кечикишларга дуч келса, захира нусхасини тайёрлаб қўйишингиз мумкин.</a:t>
            </a:r>
          </a:p>
        </p:txBody>
      </p:sp>
    </p:spTree>
    <p:extLst>
      <p:ext uri="{BB962C8B-B14F-4D97-AF65-F5344CB8AC3E}">
        <p14:creationId xmlns:p14="http://schemas.microsoft.com/office/powerpoint/2010/main" val="220207644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C9BC6B-1143-3DB8-03C8-532F19F62198}"/>
              </a:ext>
            </a:extLst>
          </p:cNvPr>
          <p:cNvSpPr txBox="1"/>
          <p:nvPr/>
        </p:nvSpPr>
        <p:spPr>
          <a:xfrm>
            <a:off x="438838" y="404713"/>
            <a:ext cx="11314323" cy="4154984"/>
          </a:xfrm>
          <a:prstGeom prst="rect">
            <a:avLst/>
          </a:prstGeom>
          <a:noFill/>
        </p:spPr>
        <p:txBody>
          <a:bodyPr wrap="square">
            <a:spAutoFit/>
          </a:bodyPr>
          <a:lstStyle/>
          <a:p>
            <a:pPr algn="ctr"/>
            <a:r>
              <a:rPr lang="uz-Cyrl-UZ" sz="2400" b="1" dirty="0">
                <a:latin typeface="Times New Roman" panose="02020603050405020304" pitchFamily="18" charset="0"/>
                <a:cs typeface="Times New Roman" panose="02020603050405020304" pitchFamily="18" charset="0"/>
              </a:rPr>
              <a:t>Лойиҳанинг муваффақияти хавфларни ўз вақтида бошқаришга боғлиқ</a:t>
            </a:r>
          </a:p>
          <a:p>
            <a:pPr algn="ctr"/>
            <a:r>
              <a:rPr lang="uz-Cyrl-UZ" sz="2400" b="1" dirty="0">
                <a:latin typeface="Times New Roman" panose="02020603050405020304" pitchFamily="18" charset="0"/>
                <a:cs typeface="Times New Roman" panose="02020603050405020304" pitchFamily="18" charset="0"/>
              </a:rPr>
              <a:t>Эсингизда бўлсин, яхши ўйланган рискларни бошқариш режаси лойиҳаларингизни муваффақиятга олиб келади.</a:t>
            </a:r>
          </a:p>
          <a:p>
            <a:pPr algn="ctr"/>
            <a:endParaRPr lang="uz-Cyrl-UZ" sz="2400" dirty="0">
              <a:latin typeface="Times New Roman" panose="02020603050405020304" pitchFamily="18" charset="0"/>
              <a:cs typeface="Times New Roman" panose="02020603050405020304" pitchFamily="18" charset="0"/>
            </a:endParaRPr>
          </a:p>
          <a:p>
            <a:pPr algn="ctr"/>
            <a:r>
              <a:rPr lang="uz-Cyrl-UZ" sz="2400" dirty="0">
                <a:latin typeface="Times New Roman" panose="02020603050405020304" pitchFamily="18" charset="0"/>
                <a:cs typeface="Times New Roman" panose="02020603050405020304" pitchFamily="18" charset="0"/>
              </a:rPr>
              <a:t>Хатарларни ўз вақтида бошқариш лойиҳаларга потенциал хавфларни долзарб муаммоларга айланишидан олдин аниқлаш ва камайтириш орқали муваффақиятга эришишга ёрдам беради. Хатарларни бошқаришга проактив ёндашувни қўллаш орқали сиз лойиҳа муваффақиятсизликка олиб келиши мумкин бўлган кенг тарқалган тузоқлардан ва қиммат кечикишлардан қочишингиз мумкин. Лойиҳанинг бутун ҳаёти давомида хавфларни бошқариш жараёнини қайта кўриб чиқинг ва лойиҳангизни катта зарбага айлантиринг.</a:t>
            </a:r>
          </a:p>
        </p:txBody>
      </p:sp>
    </p:spTree>
    <p:extLst>
      <p:ext uri="{BB962C8B-B14F-4D97-AF65-F5344CB8AC3E}">
        <p14:creationId xmlns:p14="http://schemas.microsoft.com/office/powerpoint/2010/main" val="107404168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A150661-2466-5CCA-5DE5-7651C18391F7}"/>
              </a:ext>
            </a:extLst>
          </p:cNvPr>
          <p:cNvSpPr/>
          <p:nvPr/>
        </p:nvSpPr>
        <p:spPr>
          <a:xfrm>
            <a:off x="350702" y="231354"/>
            <a:ext cx="11490593" cy="11788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uz-Cyrl-UZ" sz="2400" b="1" dirty="0">
                <a:latin typeface="Times New Roman" panose="02020603050405020304" pitchFamily="18" charset="0"/>
                <a:cs typeface="Times New Roman" panose="02020603050405020304" pitchFamily="18" charset="0"/>
              </a:rPr>
              <a:t>Лойиҳа рискларини муваффақиятли бошқариш бўйича маслаҳатлар</a:t>
            </a:r>
          </a:p>
          <a:p>
            <a:pPr algn="ctr"/>
            <a:r>
              <a:rPr lang="uz-Cyrl-UZ" sz="2400" b="1" dirty="0">
                <a:latin typeface="Times New Roman" panose="02020603050405020304" pitchFamily="18" charset="0"/>
                <a:cs typeface="Times New Roman" panose="02020603050405020304" pitchFamily="18" charset="0"/>
              </a:rPr>
              <a:t>Лойиҳа муваффақиятини таъминлаш ҳақида гап кетганда, бу ерда хавфларни бошқариш бўйича бир нечта маслаҳатларга амал қилиш керак:</a:t>
            </a:r>
          </a:p>
        </p:txBody>
      </p:sp>
      <p:sp>
        <p:nvSpPr>
          <p:cNvPr id="4" name="Прямоугольник 3">
            <a:extLst>
              <a:ext uri="{FF2B5EF4-FFF2-40B4-BE49-F238E27FC236}">
                <a16:creationId xmlns:a16="http://schemas.microsoft.com/office/drawing/2014/main" id="{C134DFC0-3AAA-4C00-009F-1C53B2065881}"/>
              </a:ext>
            </a:extLst>
          </p:cNvPr>
          <p:cNvSpPr/>
          <p:nvPr/>
        </p:nvSpPr>
        <p:spPr>
          <a:xfrm>
            <a:off x="493922" y="1655286"/>
            <a:ext cx="11204155" cy="7684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42900" indent="-342900" algn="ctr">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Лойиҳангиз билан боғлиқ хавфларни аниқ тушуниб олинг. Бу сизнинг лойиҳа эҳтиёжларингизга мос келадиган юмшатиш режасини ишлаб чиқиш имконини беради.</a:t>
            </a:r>
          </a:p>
        </p:txBody>
      </p:sp>
      <p:sp>
        <p:nvSpPr>
          <p:cNvPr id="6" name="Прямоугольник 5">
            <a:extLst>
              <a:ext uri="{FF2B5EF4-FFF2-40B4-BE49-F238E27FC236}">
                <a16:creationId xmlns:a16="http://schemas.microsoft.com/office/drawing/2014/main" id="{89F96772-8822-ED6C-DF77-1F1BA42EB91F}"/>
              </a:ext>
            </a:extLst>
          </p:cNvPr>
          <p:cNvSpPr/>
          <p:nvPr/>
        </p:nvSpPr>
        <p:spPr>
          <a:xfrm>
            <a:off x="493920" y="4269033"/>
            <a:ext cx="8683129" cy="1239401"/>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Лойиҳанинг бутун ҳаёти давомида хавфларни кузатиб боринг ва керак бўлганда жавоб режангизга тузатишлар киритинг. Бу лойиҳанинг муваффақиятли натижаси ва муваффақиятсиз натижаси ўртасидаги фарқ бўлиши мумкин.</a:t>
            </a:r>
          </a:p>
        </p:txBody>
      </p:sp>
      <p:sp>
        <p:nvSpPr>
          <p:cNvPr id="3" name="Прямоугольник 2">
            <a:extLst>
              <a:ext uri="{FF2B5EF4-FFF2-40B4-BE49-F238E27FC236}">
                <a16:creationId xmlns:a16="http://schemas.microsoft.com/office/drawing/2014/main" id="{23A6CF3C-33CF-B842-6F9A-6E7A766F21E5}"/>
              </a:ext>
            </a:extLst>
          </p:cNvPr>
          <p:cNvSpPr/>
          <p:nvPr/>
        </p:nvSpPr>
        <p:spPr>
          <a:xfrm>
            <a:off x="493920" y="2525615"/>
            <a:ext cx="11204155" cy="7684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42900" indent="-342900" algn="ctr">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Ҳар бир хавфни бошқариш масъулиятини лойиҳа жамоаси аъзосига топширинг. Бу ҳар бир хавф тўғри бошқарилиши ва назорат қилинишига ёрдам беради.</a:t>
            </a:r>
          </a:p>
        </p:txBody>
      </p:sp>
      <p:sp>
        <p:nvSpPr>
          <p:cNvPr id="7" name="Прямоугольник 6">
            <a:extLst>
              <a:ext uri="{FF2B5EF4-FFF2-40B4-BE49-F238E27FC236}">
                <a16:creationId xmlns:a16="http://schemas.microsoft.com/office/drawing/2014/main" id="{6C3E3786-A223-C482-014F-BAF143755C73}"/>
              </a:ext>
            </a:extLst>
          </p:cNvPr>
          <p:cNvSpPr/>
          <p:nvPr/>
        </p:nvSpPr>
        <p:spPr>
          <a:xfrm>
            <a:off x="493920" y="3395944"/>
            <a:ext cx="11204155" cy="76842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42900" indent="-342900" algn="ctr">
              <a:buFont typeface="Arial" panose="020B0604020202020204" pitchFamily="34" charset="0"/>
              <a:buChar char="•"/>
            </a:pPr>
            <a:r>
              <a:rPr lang="uz-Cyrl-UZ" sz="2200" dirty="0">
                <a:latin typeface="Times New Roman" panose="02020603050405020304" pitchFamily="18" charset="0"/>
                <a:cs typeface="Times New Roman" panose="02020603050405020304" pitchFamily="18" charset="0"/>
              </a:rPr>
              <a:t>Ҳар бир аниқланган хавфни бошқариш режасини тузинг. Бу сизнинг лойиҳангизни йўлда сақлашга ва юзага келиши мумкин бўлган муаммоларни олдини олишга ёрдам беради.</a:t>
            </a:r>
          </a:p>
        </p:txBody>
      </p:sp>
      <p:sp>
        <p:nvSpPr>
          <p:cNvPr id="8" name="Прямоугольник 7">
            <a:extLst>
              <a:ext uri="{FF2B5EF4-FFF2-40B4-BE49-F238E27FC236}">
                <a16:creationId xmlns:a16="http://schemas.microsoft.com/office/drawing/2014/main" id="{3067008A-8C16-43CA-120F-AB5518347D81}"/>
              </a:ext>
            </a:extLst>
          </p:cNvPr>
          <p:cNvSpPr/>
          <p:nvPr/>
        </p:nvSpPr>
        <p:spPr>
          <a:xfrm>
            <a:off x="493919" y="5613097"/>
            <a:ext cx="8683129" cy="1013549"/>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marL="342900" indent="-342900" algn="ctr">
              <a:buFont typeface="Arial" panose="020B0604020202020204" pitchFamily="34" charset="0"/>
              <a:buChar char="•"/>
            </a:pPr>
            <a:r>
              <a:rPr lang="uz-Cyrl-UZ" sz="2000" dirty="0">
                <a:latin typeface="Times New Roman" panose="02020603050405020304" pitchFamily="18" charset="0"/>
                <a:cs typeface="Times New Roman" panose="02020603050405020304" pitchFamily="18" charset="0"/>
              </a:rPr>
              <a:t>Хавфли ҳодиса рўй берса, чора кўришга тайёр бўлинг. Режага эга бўлиш орқали сиз юзага келадиган ҳар қандай муаммоларни тез ва самарали ҳал қилишингиз мумкин.</a:t>
            </a:r>
          </a:p>
        </p:txBody>
      </p:sp>
    </p:spTree>
    <p:extLst>
      <p:ext uri="{BB962C8B-B14F-4D97-AF65-F5344CB8AC3E}">
        <p14:creationId xmlns:p14="http://schemas.microsoft.com/office/powerpoint/2010/main" val="97530734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9231" y="142387"/>
            <a:ext cx="10515600" cy="467213"/>
          </a:xfrm>
        </p:spPr>
        <p:txBody>
          <a:bodyPr>
            <a:normAutofit fontScale="90000"/>
          </a:body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РЎЙХАТИ</a:t>
            </a:r>
            <a:endParaRPr lang="en-US" sz="2800" b="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04800" y="609600"/>
            <a:ext cx="11664462" cy="5324535"/>
          </a:xfrm>
          <a:prstGeom prst="rect">
            <a:avLst/>
          </a:prstGeom>
        </p:spPr>
        <p:txBody>
          <a:bodyPr wrap="square">
            <a:spAutoFit/>
          </a:bodyPr>
          <a:lstStyle/>
          <a:p>
            <a:pPr algn="just"/>
            <a:r>
              <a:rPr lang="uz-Cyrl-UZ" sz="2000" dirty="0">
                <a:latin typeface="Times New Roman" panose="02020603050405020304" pitchFamily="18" charset="0"/>
                <a:cs typeface="Times New Roman" panose="02020603050405020304" pitchFamily="18" charset="0"/>
              </a:rPr>
              <a:t>1. Суюнов Д.Х., Холбаев Б.А. Лойиҳа бошқаруви: услуб ва стандартлар. Ўқув қўлланма. 2021. – 208 б.</a:t>
            </a:r>
          </a:p>
          <a:p>
            <a:pPr algn="just"/>
            <a:r>
              <a:rPr lang="uz-Cyrl-UZ" sz="2000"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Real Estate Project Finance. Different types of funding for a real estate development project. Written by CFI Team. Published January 28, 2020. Updated December 15, 2022. https://corporatefinanceinstitute.com/resources/commercial-real-estate/real-estate-project-finance/</a:t>
            </a:r>
          </a:p>
          <a:p>
            <a:pPr algn="just"/>
            <a:r>
              <a:rPr lang="uz-Cyrl-UZ" sz="20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Adam Hayes. Project Finance: How It Works, Definition, and Types of Loans. Updated August 20, 2021. https://www.investopedia.com/terms/p/projectfinance.asp</a:t>
            </a:r>
          </a:p>
          <a:p>
            <a:pPr algn="just"/>
            <a:r>
              <a:rPr lang="uz-Cyrl-UZ" sz="2000"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Project Finance: Definition, Structure, and Alternatives. 2023 Hexagon AB and or its subsidiaries and affiliates. All Rights Reserved. https://www.ecosys.net/knowledge/project-finance/</a:t>
            </a:r>
          </a:p>
          <a:p>
            <a:pPr algn="just"/>
            <a:r>
              <a:rPr lang="uz-Cyrl-UZ" sz="2000"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Shubham Gupta. What Is Project Risk Management? Here’s Everything You Need To Know. Published April 14, 2022. https://www.capterra.com/resources/what-is-project-risk-management/</a:t>
            </a:r>
          </a:p>
          <a:p>
            <a:pPr algn="just"/>
            <a:r>
              <a:rPr lang="uz-Cyrl-UZ" sz="2000" dirty="0">
                <a:latin typeface="Times New Roman" panose="02020603050405020304" pitchFamily="18" charset="0"/>
                <a:cs typeface="Times New Roman" panose="02020603050405020304" pitchFamily="18" charset="0"/>
              </a:rPr>
              <a:t>6. Harvard Business Review Project Management Handbook: How to Launch, Lead, and Sponsor Successful Projects (HBR Handbooks) Paperback – October 19, 2021.</a:t>
            </a:r>
          </a:p>
          <a:p>
            <a:pPr algn="just"/>
            <a:r>
              <a:rPr lang="uz-Cyrl-UZ" sz="2000" dirty="0">
                <a:latin typeface="Times New Roman" panose="02020603050405020304" pitchFamily="18" charset="0"/>
                <a:cs typeface="Times New Roman" panose="02020603050405020304" pitchFamily="18" charset="0"/>
              </a:rPr>
              <a:t>7. </a:t>
            </a:r>
            <a:r>
              <a:rPr lang="ru-RU" sz="2000" dirty="0">
                <a:latin typeface="Times New Roman" panose="02020603050405020304" pitchFamily="18" charset="0"/>
                <a:cs typeface="Times New Roman" panose="02020603050405020304" pitchFamily="18" charset="0"/>
              </a:rPr>
              <a:t>Разу М.Л. Управление проектом. Основы проектного управления: учебник.- М.:КНОРУС, 2006. - 768 с.</a:t>
            </a:r>
          </a:p>
          <a:p>
            <a:pPr algn="just"/>
            <a:r>
              <a:rPr lang="ru-RU" sz="2000" dirty="0">
                <a:latin typeface="Times New Roman" panose="02020603050405020304" pitchFamily="18" charset="0"/>
                <a:cs typeface="Times New Roman" panose="02020603050405020304" pitchFamily="18" charset="0"/>
              </a:rPr>
              <a:t>8. </a:t>
            </a:r>
            <a:r>
              <a:rPr lang="ru-RU" sz="2000" dirty="0" err="1">
                <a:latin typeface="Times New Roman" panose="02020603050405020304" pitchFamily="18" charset="0"/>
                <a:cs typeface="Times New Roman" panose="02020603050405020304" pitchFamily="18" charset="0"/>
              </a:rPr>
              <a:t>Просницкий</a:t>
            </a:r>
            <a:r>
              <a:rPr lang="ru-RU" sz="2000" dirty="0">
                <a:latin typeface="Times New Roman" panose="02020603050405020304" pitchFamily="18" charset="0"/>
                <a:cs typeface="Times New Roman" panose="02020603050405020304" pitchFamily="18" charset="0"/>
              </a:rPr>
              <a:t> А. Самоучитель “Управление проектами в </a:t>
            </a:r>
            <a:r>
              <a:rPr lang="ru-RU" sz="2000" dirty="0" err="1">
                <a:latin typeface="Times New Roman" panose="02020603050405020304" pitchFamily="18" charset="0"/>
                <a:cs typeface="Times New Roman" panose="02020603050405020304" pitchFamily="18" charset="0"/>
              </a:rPr>
              <a:t>Microsoft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Project</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Server</a:t>
            </a:r>
            <a:r>
              <a:rPr lang="ru-RU" sz="2000" dirty="0">
                <a:latin typeface="Times New Roman" panose="02020603050405020304" pitchFamily="18" charset="0"/>
                <a:cs typeface="Times New Roman" panose="02020603050405020304" pitchFamily="18" charset="0"/>
              </a:rPr>
              <a:t> 2010”. Киев, Казань, Красноярск, Рига, Санкт-Петербург, Львов, Черновцы, Ивано-Франковск, 2011. 249 с.</a:t>
            </a:r>
          </a:p>
          <a:p>
            <a:pPr algn="just"/>
            <a:r>
              <a:rPr lang="ru-RU" sz="2000"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https://mymanagementguide.com/basics/project-methodology-definition/</a:t>
            </a:r>
          </a:p>
          <a:p>
            <a:pPr algn="just"/>
            <a:r>
              <a:rPr lang="uz-Cyrl-UZ" sz="2000"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https://www.knowledgehut.com/blog/project-management/project-management-teams</a:t>
            </a:r>
          </a:p>
        </p:txBody>
      </p:sp>
    </p:spTree>
    <p:extLst>
      <p:ext uri="{BB962C8B-B14F-4D97-AF65-F5344CB8AC3E}">
        <p14:creationId xmlns:p14="http://schemas.microsoft.com/office/powerpoint/2010/main" val="206167183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13501"/>
            <a:ext cx="12192000" cy="830997"/>
          </a:xfrm>
          <a:prstGeom prst="rect">
            <a:avLst/>
          </a:prstGeom>
          <a:noFill/>
        </p:spPr>
        <p:txBody>
          <a:bodyPr wrap="square" rtlCol="0">
            <a:spAutoFit/>
          </a:bodyPr>
          <a:lstStyle/>
          <a:p>
            <a:pPr algn="ctr"/>
            <a:r>
              <a:rPr lang="ru-RU" sz="4800" b="1" dirty="0">
                <a:solidFill>
                  <a:srgbClr val="FF0000"/>
                </a:solidFill>
                <a:latin typeface="Times New Roman" panose="02020603050405020304" pitchFamily="18" charset="0"/>
                <a:cs typeface="Times New Roman" panose="02020603050405020304" pitchFamily="18" charset="0"/>
              </a:rPr>
              <a:t>ЭЪТИБОРИНГИЗ УЧУН РАХМАТ</a:t>
            </a:r>
            <a:endParaRPr lang="en-US" sz="4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4151"/>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1293</TotalTime>
  <Words>6904</Words>
  <Application>Microsoft Office PowerPoint</Application>
  <PresentationFormat>Широкоэкранный</PresentationFormat>
  <Paragraphs>525</Paragraphs>
  <Slides>92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92</vt:i4>
      </vt:variant>
    </vt:vector>
  </HeadingPairs>
  <TitlesOfParts>
    <vt:vector size="97"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ФОЙДАЛАНИЛГАН АДАБИЁТЛАР РЎЙХАТИ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Baxodir Alimov</dc:creator>
  <cp:lastModifiedBy>Baxodir Alimov</cp:lastModifiedBy>
  <cp:revision>174</cp:revision>
  <dcterms:created xsi:type="dcterms:W3CDTF">2023-09-26T08:48:01Z</dcterms:created>
  <dcterms:modified xsi:type="dcterms:W3CDTF">2023-10-24T05:52:35Z</dcterms:modified>
</cp:coreProperties>
</file>