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2" r:id="rId2"/>
    <p:sldId id="333" r:id="rId3"/>
    <p:sldId id="327" r:id="rId4"/>
    <p:sldId id="326" r:id="rId5"/>
    <p:sldId id="328" r:id="rId6"/>
    <p:sldId id="329" r:id="rId7"/>
    <p:sldId id="348" r:id="rId8"/>
    <p:sldId id="349" r:id="rId9"/>
    <p:sldId id="350" r:id="rId10"/>
    <p:sldId id="351" r:id="rId11"/>
    <p:sldId id="330" r:id="rId12"/>
    <p:sldId id="331" r:id="rId13"/>
    <p:sldId id="352" r:id="rId14"/>
    <p:sldId id="256" r:id="rId15"/>
    <p:sldId id="353" r:id="rId16"/>
    <p:sldId id="354" r:id="rId17"/>
    <p:sldId id="355" r:id="rId18"/>
    <p:sldId id="356" r:id="rId19"/>
    <p:sldId id="357" r:id="rId20"/>
    <p:sldId id="358" r:id="rId21"/>
    <p:sldId id="257" r:id="rId22"/>
    <p:sldId id="359" r:id="rId23"/>
    <p:sldId id="360" r:id="rId24"/>
    <p:sldId id="361" r:id="rId25"/>
    <p:sldId id="324" r:id="rId26"/>
    <p:sldId id="325" r:id="rId27"/>
    <p:sldId id="362" r:id="rId28"/>
    <p:sldId id="258" r:id="rId29"/>
    <p:sldId id="363" r:id="rId30"/>
    <p:sldId id="364" r:id="rId31"/>
    <p:sldId id="365" r:id="rId32"/>
    <p:sldId id="366" r:id="rId33"/>
    <p:sldId id="259" r:id="rId34"/>
    <p:sldId id="260" r:id="rId35"/>
    <p:sldId id="261" r:id="rId36"/>
    <p:sldId id="262" r:id="rId37"/>
    <p:sldId id="263" r:id="rId38"/>
    <p:sldId id="367" r:id="rId39"/>
    <p:sldId id="264" r:id="rId40"/>
    <p:sldId id="265" r:id="rId41"/>
    <p:sldId id="266" r:id="rId42"/>
    <p:sldId id="267" r:id="rId43"/>
    <p:sldId id="268" r:id="rId44"/>
    <p:sldId id="368" r:id="rId45"/>
    <p:sldId id="369" r:id="rId46"/>
    <p:sldId id="370" r:id="rId47"/>
    <p:sldId id="269" r:id="rId48"/>
    <p:sldId id="270" r:id="rId49"/>
    <p:sldId id="271" r:id="rId50"/>
    <p:sldId id="272" r:id="rId51"/>
    <p:sldId id="273" r:id="rId52"/>
    <p:sldId id="274" r:id="rId53"/>
    <p:sldId id="371" r:id="rId54"/>
    <p:sldId id="346" r:id="rId55"/>
    <p:sldId id="347" r:id="rId5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7" d="100"/>
          <a:sy n="87" d="100"/>
        </p:scale>
        <p:origin x="6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855EFE-E632-7B5B-81E0-97C9366BDF09}"/>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2B462E32-71B5-3544-4CBF-B1EF107ED5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C90CB0FB-6BC0-6F01-4C9A-91A4327CDF3B}"/>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2814D7F0-7758-4D91-6256-28FF990CE62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DBD64AC-274B-6D90-30A6-8633E965C4A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429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3D0C3B-0C2D-3415-6A80-E5EB734CF35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F7F3C0E-D5E3-D12B-9567-D09C19EE2544}"/>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1877C02-6C71-0820-0A64-387C8EAA19DF}"/>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6B064333-02B3-B66C-323F-39673C97848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3DC6C84-13FB-5E2D-B258-EE9E4DC99B8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245603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68F0128-ACD5-5C61-367E-22BFB5E3F4C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78F8B42-CF36-D614-0DF5-7CDBFAB84E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A27837B3-17FF-78DF-BB4C-6986C100736B}"/>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D074AC8A-981B-4097-5E2C-128D9F3994E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BB173B5-0764-9F45-4763-85BF99D35528}"/>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4557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8F8E8F-0CC6-DC25-1455-3C01FE35D68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323ABE8-A380-0333-D318-B5430A0DAA5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CEAE63B5-266B-83EA-18A9-2470B886E3F4}"/>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9F69469D-8D7E-131A-A137-2FF6DAE2AE9D}"/>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6" name="Нижний колонтитул 5">
            <a:extLst>
              <a:ext uri="{FF2B5EF4-FFF2-40B4-BE49-F238E27FC236}">
                <a16:creationId xmlns:a16="http://schemas.microsoft.com/office/drawing/2014/main" id="{5CB8FBEE-3B6A-5807-4238-FC43E9F3646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1A907EA-0D82-B273-C875-E7B33F5AFA03}"/>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613761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4A867D-D512-4C4B-D4F2-52F99349364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A578219-0E25-8ABF-730E-A01B7EF15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9AE2F908-E7A8-0F36-A3BA-EB2A173564DE}"/>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F994F9F8-AE66-4A1C-2135-818777E54B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C9E1D4F-1C34-DF21-06F6-29FF3818BC5E}"/>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4176759-1773-2597-5988-7D102FB5A8F8}"/>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8" name="Нижний колонтитул 7">
            <a:extLst>
              <a:ext uri="{FF2B5EF4-FFF2-40B4-BE49-F238E27FC236}">
                <a16:creationId xmlns:a16="http://schemas.microsoft.com/office/drawing/2014/main" id="{4E6C1E49-ACB4-B045-DECE-6FAE99BDE5F6}"/>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9A87861A-D8A4-2DBD-559B-F9279FCA9C3A}"/>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679941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B57D74-3F0A-CD89-B07A-8FE20E288A36}"/>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EFCCA64-E64E-A171-22E8-FC42E3B08074}"/>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4" name="Нижний колонтитул 3">
            <a:extLst>
              <a:ext uri="{FF2B5EF4-FFF2-40B4-BE49-F238E27FC236}">
                <a16:creationId xmlns:a16="http://schemas.microsoft.com/office/drawing/2014/main" id="{24AEE944-5908-6326-0084-C8DD79C13C53}"/>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B157C86-0BAA-D204-CCE2-6CCBB463C69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4110295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79035217-1851-D7FB-1DCC-7D2D0FF378D9}"/>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3" name="Нижний колонтитул 2">
            <a:extLst>
              <a:ext uri="{FF2B5EF4-FFF2-40B4-BE49-F238E27FC236}">
                <a16:creationId xmlns:a16="http://schemas.microsoft.com/office/drawing/2014/main" id="{32195AB5-AF57-AB87-B907-027D5A36A5C8}"/>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5F04DC4B-97CB-503D-30DB-945A17E29E22}"/>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8269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84E55E-ECB0-E06E-3D5A-004754F80EA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17DB1AAE-A289-2CA4-B5F2-E40C9CAE8B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40D9243-6787-7BB9-9630-4668793ACD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E6F30B2-43A7-9E78-FE42-7984FE2BDDF0}"/>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6" name="Нижний колонтитул 5">
            <a:extLst>
              <a:ext uri="{FF2B5EF4-FFF2-40B4-BE49-F238E27FC236}">
                <a16:creationId xmlns:a16="http://schemas.microsoft.com/office/drawing/2014/main" id="{9D9F8C9C-C7C0-5FAA-B0EE-EF391D2BA01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37E272C-4932-9BA6-4F46-CC7E8EA2786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040615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087602-527D-E0EF-BF45-49D20AB0954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600E7BA-53FB-8FB4-03BE-7A59D99AFB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C587317-3493-94A3-B6C8-289B842CAC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B3A3A9E-1042-F66F-0AB7-54BF76C3DED7}"/>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6" name="Нижний колонтитул 5">
            <a:extLst>
              <a:ext uri="{FF2B5EF4-FFF2-40B4-BE49-F238E27FC236}">
                <a16:creationId xmlns:a16="http://schemas.microsoft.com/office/drawing/2014/main" id="{2BB55266-0D98-A7D4-F52C-14DD5F01D4D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E5854AD-9098-D41E-692E-C62899F34B1B}"/>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438481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2943F7-31D7-1FFB-103E-24064916194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B8EC073-2C91-CAB1-0223-8D40E5D67057}"/>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A25E4C6-F948-5252-51D2-4BF9D669214B}"/>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6845CE6B-4417-BFB2-467B-5AEC5403EBF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776F902-1116-320A-B503-03219556DEF1}"/>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93811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B95F937-E8CC-A6CA-8924-91B2182D2B1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148C471-7014-2735-A9BB-CC7D27CCE7C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1F4A994-EDCD-113F-B957-E4617B852D51}"/>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ECB68A31-5ECA-8346-62FE-0749548163A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F47EB56-6330-4CBE-BD65-083C1FA89F1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357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11811F-01AE-D099-7056-E37CE31E41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E8A3D9B-58DD-7A4F-079C-698D307790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DB81AF4-99B5-3288-1648-40CCD13E09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4369F11C-41B4-5154-2CE4-1EC1DEB4C2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CD78BDC-02C0-DC6E-A3AB-BBE3B76DCB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262323-5199-4F17-98C3-2A1659958812}" type="slidenum">
              <a:rPr lang="ru-RU" smtClean="0"/>
              <a:t>‹#›</a:t>
            </a:fld>
            <a:endParaRPr lang="ru-RU"/>
          </a:p>
        </p:txBody>
      </p:sp>
    </p:spTree>
    <p:extLst>
      <p:ext uri="{BB962C8B-B14F-4D97-AF65-F5344CB8AC3E}">
        <p14:creationId xmlns:p14="http://schemas.microsoft.com/office/powerpoint/2010/main" val="2573822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0" y="506607"/>
            <a:ext cx="12191999" cy="2677656"/>
          </a:xfrm>
          <a:prstGeom prst="rect">
            <a:avLst/>
          </a:prstGeom>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28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2800" b="1" dirty="0">
              <a:solidFill>
                <a:srgbClr val="FF0000"/>
              </a:solidFill>
              <a:latin typeface="Times New Roman" panose="02020603050405020304" pitchFamily="18" charset="0"/>
              <a:cs typeface="Times New Roman" panose="02020603050405020304" pitchFamily="18" charset="0"/>
            </a:endParaRPr>
          </a:p>
          <a:p>
            <a:pPr algn="ctr"/>
            <a:endParaRPr lang="uz-Cyrl-UZ" sz="2800" b="1" dirty="0">
              <a:solidFill>
                <a:srgbClr val="FF0000"/>
              </a:solidFill>
              <a:latin typeface="Times New Roman" panose="02020603050405020304" pitchFamily="18" charset="0"/>
              <a:cs typeface="Times New Roman" panose="02020603050405020304" pitchFamily="18" charset="0"/>
            </a:endParaRPr>
          </a:p>
          <a:p>
            <a:pPr algn="ctr"/>
            <a:r>
              <a:rPr lang="en-US" sz="2800" b="1" dirty="0">
                <a:solidFill>
                  <a:srgbClr val="FF0000"/>
                </a:solidFill>
                <a:latin typeface="Times New Roman" panose="02020603050405020304" pitchFamily="18" charset="0"/>
                <a:cs typeface="Times New Roman" panose="02020603050405020304" pitchFamily="18" charset="0"/>
              </a:rPr>
              <a:t>MANAGEMENT SYSTEM OF INVESTMENT PROJECTS</a:t>
            </a:r>
          </a:p>
          <a:p>
            <a:pPr algn="ctr"/>
            <a:r>
              <a:rPr lang="ru-RU" sz="2800" b="1" dirty="0">
                <a:solidFill>
                  <a:srgbClr val="002060"/>
                </a:solidFill>
                <a:latin typeface="Times New Roman" panose="02020603050405020304" pitchFamily="18" charset="0"/>
                <a:cs typeface="Times New Roman" panose="02020603050405020304" pitchFamily="18" charset="0"/>
              </a:rPr>
              <a:t>ИНВЕСТИ</a:t>
            </a:r>
            <a:r>
              <a:rPr lang="uz-Cyrl-UZ" sz="2800" b="1" dirty="0">
                <a:solidFill>
                  <a:srgbClr val="002060"/>
                </a:solidFill>
                <a:latin typeface="Times New Roman" panose="02020603050405020304" pitchFamily="18" charset="0"/>
                <a:cs typeface="Times New Roman" panose="02020603050405020304" pitchFamily="18" charset="0"/>
              </a:rPr>
              <a:t>Ц</a:t>
            </a:r>
            <a:r>
              <a:rPr lang="ru-RU" sz="2800" b="1" dirty="0">
                <a:solidFill>
                  <a:srgbClr val="002060"/>
                </a:solidFill>
                <a:latin typeface="Times New Roman" panose="02020603050405020304" pitchFamily="18" charset="0"/>
                <a:cs typeface="Times New Roman" panose="02020603050405020304" pitchFamily="18" charset="0"/>
              </a:rPr>
              <a:t>ИЯ ЛОЙИҲАЛАРИНИ БОШҚАРИШ ТИЗИМИ</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07192" y="4045864"/>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9</a:t>
            </a:r>
            <a:endParaRPr lang="uz-Cyrl-UZ" sz="3200" b="1" dirty="0">
              <a:solidFill>
                <a:srgbClr val="002060"/>
              </a:solidFill>
              <a:latin typeface="Times New Roman" panose="02020603050405020304" pitchFamily="18" charset="0"/>
              <a:cs typeface="Times New Roman" panose="02020603050405020304" pitchFamily="18" charset="0"/>
            </a:endParaRP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9</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493501" y="5828173"/>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4" y="64470"/>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407624" y="710801"/>
            <a:ext cx="11192360" cy="4832092"/>
          </a:xfrm>
          <a:prstGeom prst="rect">
            <a:avLst/>
          </a:prstGeom>
          <a:noFill/>
        </p:spPr>
        <p:txBody>
          <a:bodyPr wrap="square">
            <a:spAutoFit/>
          </a:bodyPr>
          <a:lstStyle/>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Инвестиция лойиҳа нима?</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Инвестиция лойиҳасининг умумий таснифи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Инвестицион лойиҳаларни амалга ошириш ва бошқаришнинг  хусусиятлари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Инвестиция лойиҳаларини бошқариш билан шуғулланувчи муаассасаларнинг вазифалари ва функциялари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Инвестиция лойиҳаларини бошқаришда</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жаҳон амалиёти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Инвестиция лойиҳаларининг молиявий-иқтисодий самарадорлигини баҳолаш усуллари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Инвестицион лойиҳаларни бошқаришда </a:t>
            </a:r>
          </a:p>
          <a:p>
            <a:pPr algn="just"/>
            <a:r>
              <a:rPr lang="uz-Cyrl-UZ" sz="2800" dirty="0">
                <a:latin typeface="Times New Roman" panose="02020603050405020304" pitchFamily="18" charset="0"/>
                <a:cs typeface="Times New Roman" panose="02020603050405020304" pitchFamily="18" charset="0"/>
              </a:rPr>
              <a:t>    мониторинг ва назорат жараёнлари</a:t>
            </a: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4C7D85-A1C5-8036-A017-8308CB3779E5}"/>
              </a:ext>
            </a:extLst>
          </p:cNvPr>
          <p:cNvSpPr txBox="1"/>
          <p:nvPr/>
        </p:nvSpPr>
        <p:spPr>
          <a:xfrm>
            <a:off x="605928" y="1084615"/>
            <a:ext cx="11138053" cy="3416320"/>
          </a:xfrm>
          <a:prstGeom prst="rect">
            <a:avLst/>
          </a:prstGeom>
          <a:noFill/>
        </p:spPr>
        <p:txBody>
          <a:bodyPr wrap="square">
            <a:spAutoFit/>
          </a:bodyPr>
          <a:lstStyle/>
          <a:p>
            <a:pPr algn="ctr"/>
            <a:r>
              <a:rPr lang="uz-Cyrl-UZ" sz="2400" dirty="0">
                <a:effectLst/>
                <a:latin typeface="Times New Roman" panose="02020603050405020304" pitchFamily="18" charset="0"/>
                <a:ea typeface="Batang" panose="020B0503020000020004" pitchFamily="18" charset="-127"/>
              </a:rPr>
              <a:t>Ўзбекистон иқтисодиётини жадал суръатларда ривожланиб бориш даврида инвестициялар оқимини кўпайтиришда тараққий этган, ривожланган мамлакатлар иқтисодиётидан тажриба алмашиш жуда зарур. Ушбу мамлакатларда инвестициялар оқимининг кўпаётганини  гувоҳи бўлишимиз мумкин. Уларнинг иқтисодиётига киритилаётган тўғридан-тўғри инвестициялар улуши тез суръатлар билан ўсиб бормоқда. Ўз навбатида, инвестициялар самарадорлигини ошириш билан боғлиқ кўплаб муаммолар мавжудлиги инвестиция лойиҳаларини бошқаришни такомиллаштириш зарурлигини белгиловчи асосий омиллардан бири бўлиб қолмоқда. </a:t>
            </a:r>
            <a:endParaRPr lang="ru-RU" sz="2400" dirty="0"/>
          </a:p>
        </p:txBody>
      </p:sp>
    </p:spTree>
    <p:extLst>
      <p:ext uri="{BB962C8B-B14F-4D97-AF65-F5344CB8AC3E}">
        <p14:creationId xmlns:p14="http://schemas.microsoft.com/office/powerpoint/2010/main" val="4244709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6E01E7-C459-DFBE-71C1-7FD5CAB0CB7D}"/>
              </a:ext>
            </a:extLst>
          </p:cNvPr>
          <p:cNvSpPr txBox="1"/>
          <p:nvPr/>
        </p:nvSpPr>
        <p:spPr>
          <a:xfrm>
            <a:off x="554516" y="1432435"/>
            <a:ext cx="11082968" cy="3046988"/>
          </a:xfrm>
          <a:prstGeom prst="rect">
            <a:avLst/>
          </a:prstGeom>
          <a:noFill/>
        </p:spPr>
        <p:txBody>
          <a:bodyPr wrap="square">
            <a:spAutoFit/>
          </a:bodyPr>
          <a:lstStyle/>
          <a:p>
            <a:pPr algn="ctr"/>
            <a:r>
              <a:rPr lang="uz-Cyrl-UZ" sz="2400" dirty="0">
                <a:effectLst/>
                <a:latin typeface="Times New Roman" panose="02020603050405020304" pitchFamily="18" charset="0"/>
                <a:ea typeface="Batang" panose="020B0503020000020004" pitchFamily="18" charset="-127"/>
              </a:rPr>
              <a:t>Жаҳон амалиётида хорижий инвестицияларни жалб этиш ва уларни иқтисодиётнинг юқори технологияли тармоқларига жойлаштириш механизмларини оптималлаштириш, инвестиция лойиҳалари учун миллий инвестиция муҳитининг жозибадорлигини ошириш ва инвестисия фаолиятини молиявий бошқаришнинг изчиллигини таъминлаш муҳим аҳамиятга эга. Ш.M.Mирзиёев “Иқтисодиётимизга сармоя киритмоқчи бўлган сармоядорлар учун инвестиция лойиҳаларини ҳудудлар ва тармоқлар бўйича пухта ишлаб чиқа олсак, бу борада яхши натижага эришиш мумкин”, деб таъкидлади.</a:t>
            </a:r>
            <a:endParaRPr lang="ru-RU" sz="2400" b="1" dirty="0">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5190695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0757AF-00F1-C35C-5770-C4E802385505}"/>
              </a:ext>
            </a:extLst>
          </p:cNvPr>
          <p:cNvSpPr txBox="1"/>
          <p:nvPr/>
        </p:nvSpPr>
        <p:spPr>
          <a:xfrm>
            <a:off x="543498" y="928802"/>
            <a:ext cx="11105003" cy="3785652"/>
          </a:xfrm>
          <a:prstGeom prst="rect">
            <a:avLst/>
          </a:prstGeom>
          <a:noFill/>
        </p:spPr>
        <p:txBody>
          <a:bodyPr wrap="square">
            <a:spAutoFit/>
          </a:bodyPr>
          <a:lstStyle/>
          <a:p>
            <a:pPr algn="ctr"/>
            <a:r>
              <a:rPr lang="uz-Cyrl-UZ" sz="2400" dirty="0">
                <a:effectLst/>
                <a:latin typeface="Times New Roman" panose="02020603050405020304" pitchFamily="18" charset="0"/>
                <a:ea typeface="Batang" panose="020B0503020000020004" pitchFamily="18" charset="-127"/>
              </a:rPr>
              <a:t>2022 йил 12 январь куни Президент Шавкат Мирзиёев ҳузурида Инвестициялар ва ташқи савдо вазирлиги ҳамда Стратегик ривожланиш агентлиги фаолияти муҳокамаси юзасидан йиғилиш ўтказилди. Бунда “Мамлакатимиздаги барқарорлик ва қулай инвестиция муҳити натижасида ташқи иқтисодий алоқалар изчил ривожланмоқда. 2021 йилда жами 10 миллиард доллардан ортиқ, жумладан, 8 миллиард 100 миллион доллар тўғридан-тўғри хорижий инвестиция ўзлаштирилган. Бунинг натижасида 318 та йирик ва 15 мингдан зиёд ҳудудий лойиҳалар амалга оширилиб, 273 мингдан ортиқ иш ўрни ташкил этилган. Янги корхоналар жами 1 миллиард доллардан зиёд экспорт ва 530 миллион долларлик импорт ўрнини тўлдириш имкониятига эга.</a:t>
            </a:r>
            <a:endParaRPr lang="ru-RU" sz="2400" dirty="0"/>
          </a:p>
        </p:txBody>
      </p:sp>
    </p:spTree>
    <p:extLst>
      <p:ext uri="{BB962C8B-B14F-4D97-AF65-F5344CB8AC3E}">
        <p14:creationId xmlns:p14="http://schemas.microsoft.com/office/powerpoint/2010/main" val="4275615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672029" y="782198"/>
            <a:ext cx="10840598" cy="3062689"/>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0" dirty="0">
                <a:effectLst/>
                <a:latin typeface="Times New Roman" panose="02020603050405020304" pitchFamily="18" charset="0"/>
                <a:ea typeface="Calibri" panose="020F0502020204030204" pitchFamily="34" charset="0"/>
              </a:rPr>
              <a:t>Мамлакатимиз олимлари томонидан келтирилган таърифга кўра “</a:t>
            </a:r>
            <a:r>
              <a:rPr lang="uz-Cyrl-UZ" sz="2800" b="1" dirty="0">
                <a:effectLst/>
                <a:latin typeface="Times New Roman" panose="02020603050405020304" pitchFamily="18" charset="0"/>
                <a:ea typeface="Calibri" panose="020F0502020204030204" pitchFamily="34" charset="0"/>
              </a:rPr>
              <a:t>Инвестиция</a:t>
            </a:r>
            <a:r>
              <a:rPr lang="uz-Cyrl-UZ" sz="2800" b="0" dirty="0">
                <a:effectLst/>
                <a:latin typeface="Times New Roman" panose="02020603050405020304" pitchFamily="18" charset="0"/>
                <a:ea typeface="Calibri" panose="020F0502020204030204" pitchFamily="34" charset="0"/>
              </a:rPr>
              <a:t> деганда мулкдорнинг (инвесторнинг) пул маблағи, қимматбаҳо қоғозлари, техникаси ва технологияси, машина ва жиҳозларини, мулкка эгалик ҳуқуқи, интеллектуал мулки кабиларни ижтимоий ва иқтисодий жиҳатдан фойда олиш мақсадида тадбиркор фаолиятига қўйиш тушунилади.” </a:t>
            </a:r>
            <a:r>
              <a:rPr lang="en-US" sz="2800" b="0" dirty="0">
                <a:effectLst/>
                <a:latin typeface="Times New Roman" panose="02020603050405020304" pitchFamily="18" charset="0"/>
                <a:ea typeface="Calibri" panose="020F0502020204030204" pitchFamily="34" charset="0"/>
              </a:rPr>
              <a:t>[9]</a:t>
            </a:r>
          </a:p>
        </p:txBody>
      </p:sp>
    </p:spTree>
    <p:extLst>
      <p:ext uri="{BB962C8B-B14F-4D97-AF65-F5344CB8AC3E}">
        <p14:creationId xmlns:p14="http://schemas.microsoft.com/office/powerpoint/2010/main" val="3751470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675701" y="969484"/>
            <a:ext cx="10840598" cy="3087477"/>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0" dirty="0">
                <a:effectLst/>
                <a:latin typeface="Times New Roman" panose="02020603050405020304" pitchFamily="18" charset="0"/>
                <a:ea typeface="Calibri" panose="020F0502020204030204" pitchFamily="34" charset="0"/>
              </a:rPr>
              <a:t>Инвестиция, масалани қайси даражада ҳал қилишига қараб ҳам икки гуруҳга бўлинади: микроиқтисодиёт инвестицияси ҳамда макроиқтисодиёт инвестицияси. Микроиқтисодиёт инвесстицияси орқали бевосита иқтисодиётнинг кую буғинидаги, яъни корхона даражасидаги муаммоларни ҳал қилади. Макроиқтисодиёт инвестициясида эса бутун иқтисодиёт, унинг юқорги даражасидаги муаммолар ҳал қилинади.</a:t>
            </a:r>
            <a:endParaRPr lang="ru-RU" sz="2800" b="1" dirty="0">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3204292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528810" y="771181"/>
            <a:ext cx="11105002" cy="3285780"/>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b="0" dirty="0">
                <a:effectLst/>
                <a:latin typeface="Times New Roman" panose="02020603050405020304" pitchFamily="18" charset="0"/>
                <a:ea typeface="Calibri" panose="020F0502020204030204" pitchFamily="34" charset="0"/>
              </a:rPr>
              <a:t>“Инвестициялар миллий иқтисодиётда яратилган миллий бойликнинг таркибий қисми ҳисобланади ва истеъмолдан ортган даромадларнинг жамғарилиши натижасида қайта даромад топиш мақсадида тадбиркорлик фаолиятига жалб этиладиган манба ҳисобланади”. Бироқ, у чекланган бўлганлиги сабабли ундан самарали фойдаланишда инвестицияларнинг даромадлилиги, тез қопланувчанлиги, самарадорлигини таъминлашга бўлган эътиборни кучайтиради.</a:t>
            </a:r>
            <a:endParaRPr lang="ru-RU" sz="2800" b="1" dirty="0">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2830515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675701" y="1322025"/>
            <a:ext cx="10840598" cy="2203374"/>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3200" b="0" dirty="0">
                <a:effectLst/>
                <a:latin typeface="Times New Roman" panose="02020603050405020304" pitchFamily="18" charset="0"/>
                <a:ea typeface="Calibri" panose="020F0502020204030204" pitchFamily="34" charset="0"/>
              </a:rPr>
              <a:t>“Инвестиция лойиҳаси деганда фойда олиш мақсадида қўйилган инвестициядан фойдаланиш режасининг (стротегиясининг) асосли равишда ишлаб чиқилиши тушунилади”.</a:t>
            </a:r>
            <a:r>
              <a:rPr lang="en-US" sz="3200" b="0" dirty="0">
                <a:effectLst/>
                <a:latin typeface="Times New Roman" panose="02020603050405020304" pitchFamily="18" charset="0"/>
                <a:ea typeface="Calibri" panose="020F0502020204030204" pitchFamily="34" charset="0"/>
              </a:rPr>
              <a:t> [9]</a:t>
            </a:r>
            <a:endParaRPr lang="en-US" sz="2400" b="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155501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675701" y="495761"/>
            <a:ext cx="10840598" cy="826264"/>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effectLst/>
                <a:latin typeface="Times New Roman" panose="02020603050405020304" pitchFamily="18" charset="0"/>
                <a:ea typeface="Calibri" panose="020F0502020204030204" pitchFamily="34" charset="0"/>
              </a:rPr>
              <a:t>ИНВЕСТИЦИЯ ЛОЙИҲАСИ ИККИ ХИЛ МАЗМУНДА ТАЛҚИН ҚИЛИНАДИ:</a:t>
            </a:r>
          </a:p>
        </p:txBody>
      </p:sp>
      <p:sp>
        <p:nvSpPr>
          <p:cNvPr id="3" name="Прямоугольник 2">
            <a:extLst>
              <a:ext uri="{FF2B5EF4-FFF2-40B4-BE49-F238E27FC236}">
                <a16:creationId xmlns:a16="http://schemas.microsoft.com/office/drawing/2014/main" id="{E51083BB-9378-DD50-F1AC-D4BDA314D3B3}"/>
              </a:ext>
            </a:extLst>
          </p:cNvPr>
          <p:cNvSpPr/>
          <p:nvPr/>
        </p:nvSpPr>
        <p:spPr>
          <a:xfrm>
            <a:off x="3371162" y="1729649"/>
            <a:ext cx="8145138" cy="2225407"/>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dirty="0">
                <a:effectLst/>
                <a:latin typeface="Times New Roman" panose="02020603050405020304" pitchFamily="18" charset="0"/>
                <a:ea typeface="Calibri" panose="020F0502020204030204" pitchFamily="34" charset="0"/>
              </a:rPr>
              <a:t>1. Муайян мақсадларга эришишни таъминловчи қандайдир фаолиятлар йиғиндисини амалга оширишни назарда тутувчи иш, фаолият, тадбир сифатида тушунилади. Бундай ҳолларда “хўжалик тадбири”, “иш”, “лойиҳа” терминлари ушбу тушунчаларга мазмунан яқин келади. </a:t>
            </a:r>
          </a:p>
        </p:txBody>
      </p:sp>
      <p:sp>
        <p:nvSpPr>
          <p:cNvPr id="4" name="Прямоугольник 3">
            <a:extLst>
              <a:ext uri="{FF2B5EF4-FFF2-40B4-BE49-F238E27FC236}">
                <a16:creationId xmlns:a16="http://schemas.microsoft.com/office/drawing/2014/main" id="{A8DEFA9C-F92C-9322-9BB0-D824BF3B39C9}"/>
              </a:ext>
            </a:extLst>
          </p:cNvPr>
          <p:cNvSpPr/>
          <p:nvPr/>
        </p:nvSpPr>
        <p:spPr>
          <a:xfrm>
            <a:off x="675701" y="4263533"/>
            <a:ext cx="8145139" cy="1652526"/>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dirty="0">
                <a:effectLst/>
                <a:latin typeface="Times New Roman" panose="02020603050405020304" pitchFamily="18" charset="0"/>
                <a:ea typeface="Calibri" panose="020F0502020204030204" pitchFamily="34" charset="0"/>
              </a:rPr>
              <a:t>2. Қандайдир фаолиятларни амалга ошириш учун зарур бўлган ҳуқуқий-бошқарув ва молиявий-ҳисоб ҳужжатлари тизими ёки бундай фаолиятлар тизимини баён этувчи ҳужжатлар тўплами сифатида қаралади.</a:t>
            </a:r>
          </a:p>
        </p:txBody>
      </p:sp>
    </p:spTree>
    <p:extLst>
      <p:ext uri="{BB962C8B-B14F-4D97-AF65-F5344CB8AC3E}">
        <p14:creationId xmlns:p14="http://schemas.microsoft.com/office/powerpoint/2010/main" val="36754567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дпись 95">
            <a:extLst>
              <a:ext uri="{FF2B5EF4-FFF2-40B4-BE49-F238E27FC236}">
                <a16:creationId xmlns:a16="http://schemas.microsoft.com/office/drawing/2014/main" id="{ADF0F419-0345-E80B-BB7F-B05559550A15}"/>
              </a:ext>
            </a:extLst>
          </p:cNvPr>
          <p:cNvSpPr txBox="1">
            <a:spLocks noChangeArrowheads="1"/>
          </p:cNvSpPr>
          <p:nvPr/>
        </p:nvSpPr>
        <p:spPr bwMode="auto">
          <a:xfrm>
            <a:off x="4394835" y="116095"/>
            <a:ext cx="2733078" cy="276018"/>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ИНВЕСТИЦИОН ЛОЙИҲАЛАР</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sp>
        <p:nvSpPr>
          <p:cNvPr id="3" name="Надпись 91">
            <a:extLst>
              <a:ext uri="{FF2B5EF4-FFF2-40B4-BE49-F238E27FC236}">
                <a16:creationId xmlns:a16="http://schemas.microsoft.com/office/drawing/2014/main" id="{AE7C7CDC-88E1-FFEF-51D3-470483F3C032}"/>
              </a:ext>
            </a:extLst>
          </p:cNvPr>
          <p:cNvSpPr txBox="1">
            <a:spLocks noChangeArrowheads="1"/>
          </p:cNvSpPr>
          <p:nvPr/>
        </p:nvSpPr>
        <p:spPr bwMode="auto">
          <a:xfrm>
            <a:off x="800099" y="572282"/>
            <a:ext cx="2566031" cy="300815"/>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Инвестицион мақсадлари бўйича</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sp>
        <p:nvSpPr>
          <p:cNvPr id="4" name="Надпись 92">
            <a:extLst>
              <a:ext uri="{FF2B5EF4-FFF2-40B4-BE49-F238E27FC236}">
                <a16:creationId xmlns:a16="http://schemas.microsoft.com/office/drawing/2014/main" id="{752B6C90-2E29-E287-3077-1B550E410970}"/>
              </a:ext>
            </a:extLst>
          </p:cNvPr>
          <p:cNvSpPr txBox="1">
            <a:spLocks noChangeArrowheads="1"/>
          </p:cNvSpPr>
          <p:nvPr/>
        </p:nvSpPr>
        <p:spPr bwMode="auto">
          <a:xfrm>
            <a:off x="4302344" y="570148"/>
            <a:ext cx="2966739" cy="300814"/>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Инвестициялаш объекти бўйича</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sp>
        <p:nvSpPr>
          <p:cNvPr id="5" name="Надпись 93">
            <a:extLst>
              <a:ext uri="{FF2B5EF4-FFF2-40B4-BE49-F238E27FC236}">
                <a16:creationId xmlns:a16="http://schemas.microsoft.com/office/drawing/2014/main" id="{C94EAF32-F863-AC06-7489-DF0F95C1D640}"/>
              </a:ext>
            </a:extLst>
          </p:cNvPr>
          <p:cNvSpPr txBox="1">
            <a:spLocks noChangeArrowheads="1"/>
          </p:cNvSpPr>
          <p:nvPr/>
        </p:nvSpPr>
        <p:spPr bwMode="auto">
          <a:xfrm>
            <a:off x="8386590" y="570149"/>
            <a:ext cx="2566030" cy="300814"/>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Рискка тааллуқлилиги бўйича</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sp>
        <p:nvSpPr>
          <p:cNvPr id="6" name="Надпись 81">
            <a:extLst>
              <a:ext uri="{FF2B5EF4-FFF2-40B4-BE49-F238E27FC236}">
                <a16:creationId xmlns:a16="http://schemas.microsoft.com/office/drawing/2014/main" id="{721514C8-A4AA-DBBE-ABB6-0DFA875C35FD}"/>
              </a:ext>
            </a:extLst>
          </p:cNvPr>
          <p:cNvSpPr txBox="1">
            <a:spLocks noChangeArrowheads="1"/>
          </p:cNvSpPr>
          <p:nvPr/>
        </p:nvSpPr>
        <p:spPr bwMode="auto">
          <a:xfrm>
            <a:off x="369639" y="1049310"/>
            <a:ext cx="3276944" cy="709323"/>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Қуйидаги мақсадларни кўзловчи:</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Иқтисодий</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Ижтимоий-иқтисодий</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3. Бошқа.</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sp>
        <p:nvSpPr>
          <p:cNvPr id="7" name="Надпись 82">
            <a:extLst>
              <a:ext uri="{FF2B5EF4-FFF2-40B4-BE49-F238E27FC236}">
                <a16:creationId xmlns:a16="http://schemas.microsoft.com/office/drawing/2014/main" id="{28048A29-B47C-F749-E952-7FA58E2C111F}"/>
              </a:ext>
            </a:extLst>
          </p:cNvPr>
          <p:cNvSpPr txBox="1">
            <a:spLocks noChangeArrowheads="1"/>
          </p:cNvSpPr>
          <p:nvPr/>
        </p:nvSpPr>
        <p:spPr bwMode="auto">
          <a:xfrm>
            <a:off x="8482993" y="1035704"/>
            <a:ext cx="2458605" cy="409575"/>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Рискли</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Рисксиз</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cxnSp>
        <p:nvCxnSpPr>
          <p:cNvPr id="8" name="Прямая соединительная линия 7">
            <a:extLst>
              <a:ext uri="{FF2B5EF4-FFF2-40B4-BE49-F238E27FC236}">
                <a16:creationId xmlns:a16="http://schemas.microsoft.com/office/drawing/2014/main" id="{6BE552EF-5D4B-1327-471D-7D4448BA6DCB}"/>
              </a:ext>
            </a:extLst>
          </p:cNvPr>
          <p:cNvCxnSpPr>
            <a:cxnSpLocks noChangeShapeType="1"/>
          </p:cNvCxnSpPr>
          <p:nvPr/>
        </p:nvCxnSpPr>
        <p:spPr bwMode="auto">
          <a:xfrm flipV="1">
            <a:off x="1943100" y="269534"/>
            <a:ext cx="2463800" cy="192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9" name="Прямая соединительная линия 8">
            <a:extLst>
              <a:ext uri="{FF2B5EF4-FFF2-40B4-BE49-F238E27FC236}">
                <a16:creationId xmlns:a16="http://schemas.microsoft.com/office/drawing/2014/main" id="{40F8384F-B21F-9547-7719-82636F1B5BA0}"/>
              </a:ext>
            </a:extLst>
          </p:cNvPr>
          <p:cNvCxnSpPr>
            <a:cxnSpLocks noChangeShapeType="1"/>
          </p:cNvCxnSpPr>
          <p:nvPr/>
        </p:nvCxnSpPr>
        <p:spPr bwMode="auto">
          <a:xfrm>
            <a:off x="7127913" y="251453"/>
            <a:ext cx="278726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 name="Прямая соединительная линия 9">
            <a:extLst>
              <a:ext uri="{FF2B5EF4-FFF2-40B4-BE49-F238E27FC236}">
                <a16:creationId xmlns:a16="http://schemas.microsoft.com/office/drawing/2014/main" id="{BC2785C3-5CB6-E7D5-BB3E-C83A08A0712D}"/>
              </a:ext>
            </a:extLst>
          </p:cNvPr>
          <p:cNvCxnSpPr>
            <a:cxnSpLocks noChangeShapeType="1"/>
          </p:cNvCxnSpPr>
          <p:nvPr/>
        </p:nvCxnSpPr>
        <p:spPr bwMode="auto">
          <a:xfrm>
            <a:off x="1924303" y="251453"/>
            <a:ext cx="0" cy="31869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1" name="Прямая соединительная линия 10">
            <a:extLst>
              <a:ext uri="{FF2B5EF4-FFF2-40B4-BE49-F238E27FC236}">
                <a16:creationId xmlns:a16="http://schemas.microsoft.com/office/drawing/2014/main" id="{47283B82-75CA-B529-84A2-C927D91D556D}"/>
              </a:ext>
            </a:extLst>
          </p:cNvPr>
          <p:cNvCxnSpPr>
            <a:cxnSpLocks noChangeShapeType="1"/>
          </p:cNvCxnSpPr>
          <p:nvPr/>
        </p:nvCxnSpPr>
        <p:spPr bwMode="auto">
          <a:xfrm>
            <a:off x="9915181" y="240436"/>
            <a:ext cx="0" cy="329712"/>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3" name="Прямая соединительная линия 12">
            <a:extLst>
              <a:ext uri="{FF2B5EF4-FFF2-40B4-BE49-F238E27FC236}">
                <a16:creationId xmlns:a16="http://schemas.microsoft.com/office/drawing/2014/main" id="{DDF490C2-0E1E-8E48-02E4-21C8EE396F19}"/>
              </a:ext>
            </a:extLst>
          </p:cNvPr>
          <p:cNvCxnSpPr>
            <a:cxnSpLocks noChangeShapeType="1"/>
          </p:cNvCxnSpPr>
          <p:nvPr/>
        </p:nvCxnSpPr>
        <p:spPr bwMode="auto">
          <a:xfrm>
            <a:off x="5185301" y="1029287"/>
            <a:ext cx="0" cy="16065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Прямая соединительная линия 13">
            <a:extLst>
              <a:ext uri="{FF2B5EF4-FFF2-40B4-BE49-F238E27FC236}">
                <a16:creationId xmlns:a16="http://schemas.microsoft.com/office/drawing/2014/main" id="{48744576-E39E-8D60-CBC6-AE2A85365ED0}"/>
              </a:ext>
            </a:extLst>
          </p:cNvPr>
          <p:cNvCxnSpPr>
            <a:cxnSpLocks noChangeShapeType="1"/>
          </p:cNvCxnSpPr>
          <p:nvPr/>
        </p:nvCxnSpPr>
        <p:spPr bwMode="auto">
          <a:xfrm>
            <a:off x="9627852" y="877638"/>
            <a:ext cx="0" cy="16065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Прямая соединительная линия 14">
            <a:extLst>
              <a:ext uri="{FF2B5EF4-FFF2-40B4-BE49-F238E27FC236}">
                <a16:creationId xmlns:a16="http://schemas.microsoft.com/office/drawing/2014/main" id="{D820B4A5-27E3-DF69-F217-CFF5D95290FA}"/>
              </a:ext>
            </a:extLst>
          </p:cNvPr>
          <p:cNvCxnSpPr>
            <a:cxnSpLocks noChangeShapeType="1"/>
          </p:cNvCxnSpPr>
          <p:nvPr/>
        </p:nvCxnSpPr>
        <p:spPr bwMode="auto">
          <a:xfrm>
            <a:off x="5759556" y="875049"/>
            <a:ext cx="0" cy="16065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6" name="Прямая соединительная линия 15">
            <a:extLst>
              <a:ext uri="{FF2B5EF4-FFF2-40B4-BE49-F238E27FC236}">
                <a16:creationId xmlns:a16="http://schemas.microsoft.com/office/drawing/2014/main" id="{C6EF57C8-649B-C147-647C-F1F7736A4ED8}"/>
              </a:ext>
            </a:extLst>
          </p:cNvPr>
          <p:cNvCxnSpPr>
            <a:cxnSpLocks noChangeShapeType="1"/>
          </p:cNvCxnSpPr>
          <p:nvPr/>
        </p:nvCxnSpPr>
        <p:spPr bwMode="auto">
          <a:xfrm>
            <a:off x="5188056" y="1035704"/>
            <a:ext cx="114300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7" name="Надпись 87">
            <a:extLst>
              <a:ext uri="{FF2B5EF4-FFF2-40B4-BE49-F238E27FC236}">
                <a16:creationId xmlns:a16="http://schemas.microsoft.com/office/drawing/2014/main" id="{8227DFB2-5C9F-B6ED-31BE-B614117DB558}"/>
              </a:ext>
            </a:extLst>
          </p:cNvPr>
          <p:cNvSpPr txBox="1">
            <a:spLocks noChangeArrowheads="1"/>
          </p:cNvSpPr>
          <p:nvPr/>
        </p:nvSpPr>
        <p:spPr bwMode="auto">
          <a:xfrm>
            <a:off x="4045897" y="1189377"/>
            <a:ext cx="1715477" cy="1046775"/>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Инвестицияларга йўналтирилган лойиҳалар:</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Асосий ишлаб чиқаришга</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Ёрдамчи ишлаб чиқаришга</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3. Ноишлаб чиқариш соҳасига</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sp>
        <p:nvSpPr>
          <p:cNvPr id="18" name="Надпись 84">
            <a:extLst>
              <a:ext uri="{FF2B5EF4-FFF2-40B4-BE49-F238E27FC236}">
                <a16:creationId xmlns:a16="http://schemas.microsoft.com/office/drawing/2014/main" id="{3C19DE4A-FE77-62D3-3AB0-9DF90504234F}"/>
              </a:ext>
            </a:extLst>
          </p:cNvPr>
          <p:cNvSpPr txBox="1">
            <a:spLocks noChangeArrowheads="1"/>
          </p:cNvSpPr>
          <p:nvPr/>
        </p:nvSpPr>
        <p:spPr bwMode="auto">
          <a:xfrm>
            <a:off x="6039502" y="1189378"/>
            <a:ext cx="1969757" cy="1046777"/>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8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Инвестициялаш билан боғлиқ лойиҳалар:</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8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Асосий фондлар ишлаб чиқарилиши жараёнини белгиловчи</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8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Асосий фондлар ишлаб чиқарилишини белгиламайдиган</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8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3. Номажбурий асосий фондлар</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ko-KR" sz="8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4. Махсус объ</a:t>
            </a:r>
            <a:r>
              <a:rPr kumimoji="0" lang="uz-Cyrl-UZ" altLang="ko-KR" sz="8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е</a:t>
            </a:r>
            <a:r>
              <a:rPr kumimoji="0" lang="en-US" altLang="ko-KR" sz="8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ктлар</a:t>
            </a:r>
            <a:endParaRPr kumimoji="0" lang="en-US" altLang="ko-KR" sz="1800" b="0" i="0" u="none" strike="noStrike" cap="none" normalizeH="0" baseline="0" dirty="0">
              <a:ln>
                <a:noFill/>
              </a:ln>
              <a:solidFill>
                <a:schemeClr val="tx1"/>
              </a:solidFill>
              <a:effectLst/>
              <a:latin typeface="Arial" panose="020B0604020202020204" pitchFamily="34" charset="0"/>
            </a:endParaRPr>
          </a:p>
        </p:txBody>
      </p:sp>
      <p:sp>
        <p:nvSpPr>
          <p:cNvPr id="19" name="Надпись 76">
            <a:extLst>
              <a:ext uri="{FF2B5EF4-FFF2-40B4-BE49-F238E27FC236}">
                <a16:creationId xmlns:a16="http://schemas.microsoft.com/office/drawing/2014/main" id="{F9C330F9-531E-7C13-765C-4804D5B24FFB}"/>
              </a:ext>
            </a:extLst>
          </p:cNvPr>
          <p:cNvSpPr txBox="1">
            <a:spLocks noChangeArrowheads="1"/>
          </p:cNvSpPr>
          <p:nvPr/>
        </p:nvSpPr>
        <p:spPr bwMode="auto">
          <a:xfrm>
            <a:off x="369639" y="1918970"/>
            <a:ext cx="3276944" cy="303530"/>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Лойиҳалаштириш йўналиши бўйича</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sp>
        <p:nvSpPr>
          <p:cNvPr id="20" name="Надпись 80">
            <a:extLst>
              <a:ext uri="{FF2B5EF4-FFF2-40B4-BE49-F238E27FC236}">
                <a16:creationId xmlns:a16="http://schemas.microsoft.com/office/drawing/2014/main" id="{8B58E976-6C75-21CB-FFE2-20C6CFA0B6A4}"/>
              </a:ext>
            </a:extLst>
          </p:cNvPr>
          <p:cNvSpPr txBox="1">
            <a:spLocks noChangeArrowheads="1"/>
          </p:cNvSpPr>
          <p:nvPr/>
        </p:nvSpPr>
        <p:spPr bwMode="auto">
          <a:xfrm>
            <a:off x="8481219" y="1547186"/>
            <a:ext cx="2460379" cy="320675"/>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Қўлланилиш соҳаси бўйича</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cxnSp>
        <p:nvCxnSpPr>
          <p:cNvPr id="21" name="Прямая соединительная линия 20">
            <a:extLst>
              <a:ext uri="{FF2B5EF4-FFF2-40B4-BE49-F238E27FC236}">
                <a16:creationId xmlns:a16="http://schemas.microsoft.com/office/drawing/2014/main" id="{178DEA08-634F-BDF0-E39D-A551C603330C}"/>
              </a:ext>
            </a:extLst>
          </p:cNvPr>
          <p:cNvCxnSpPr>
            <a:cxnSpLocks noChangeShapeType="1"/>
          </p:cNvCxnSpPr>
          <p:nvPr/>
        </p:nvCxnSpPr>
        <p:spPr bwMode="auto">
          <a:xfrm>
            <a:off x="5749910" y="409493"/>
            <a:ext cx="0" cy="16065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2" name="Прямая соединительная линия 21">
            <a:extLst>
              <a:ext uri="{FF2B5EF4-FFF2-40B4-BE49-F238E27FC236}">
                <a16:creationId xmlns:a16="http://schemas.microsoft.com/office/drawing/2014/main" id="{51C57472-ACC1-246B-C071-512F33CDF1C9}"/>
              </a:ext>
            </a:extLst>
          </p:cNvPr>
          <p:cNvCxnSpPr>
            <a:cxnSpLocks noChangeShapeType="1"/>
          </p:cNvCxnSpPr>
          <p:nvPr/>
        </p:nvCxnSpPr>
        <p:spPr bwMode="auto">
          <a:xfrm>
            <a:off x="9680183" y="1872990"/>
            <a:ext cx="0" cy="16065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3" name="Надпись 73">
            <a:extLst>
              <a:ext uri="{FF2B5EF4-FFF2-40B4-BE49-F238E27FC236}">
                <a16:creationId xmlns:a16="http://schemas.microsoft.com/office/drawing/2014/main" id="{5CD636FD-42DE-A7A0-4C31-A85652B3EB62}"/>
              </a:ext>
            </a:extLst>
          </p:cNvPr>
          <p:cNvSpPr txBox="1">
            <a:spLocks noChangeArrowheads="1"/>
          </p:cNvSpPr>
          <p:nvPr/>
        </p:nvSpPr>
        <p:spPr bwMode="auto">
          <a:xfrm>
            <a:off x="369638" y="2382685"/>
            <a:ext cx="3276943" cy="716115"/>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ko-KR" sz="10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a:t>
            </a:r>
            <a:r>
              <a:rPr kumimoji="0" lang="uz-Cyrl-UZ" altLang="ko-KR" sz="10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Янги маҳсулот (иш, хизмат)ни яратиш лойиҳаси</a:t>
            </a:r>
            <a:endParaRPr kumimoji="0" lang="uz-Cyrl-UZ" altLang="ko-KR"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ko-KR" sz="10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Фирманинг рақобат статусини аниқлаш билан боғлиқ лойиҳа</a:t>
            </a:r>
            <a:endParaRPr kumimoji="0" lang="uz-Cyrl-UZ" altLang="ko-KR"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ko-KR" sz="10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3. Инжиниринг лойиҳаси</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sp>
        <p:nvSpPr>
          <p:cNvPr id="24" name="Надпись 77">
            <a:extLst>
              <a:ext uri="{FF2B5EF4-FFF2-40B4-BE49-F238E27FC236}">
                <a16:creationId xmlns:a16="http://schemas.microsoft.com/office/drawing/2014/main" id="{9E9C0CC6-373F-28D9-8A62-A631E13DDABC}"/>
              </a:ext>
            </a:extLst>
          </p:cNvPr>
          <p:cNvSpPr txBox="1">
            <a:spLocks noChangeArrowheads="1"/>
          </p:cNvSpPr>
          <p:nvPr/>
        </p:nvSpPr>
        <p:spPr bwMode="auto">
          <a:xfrm>
            <a:off x="8481218" y="2025973"/>
            <a:ext cx="2458603" cy="1199102"/>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a:t>
            </a: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Фаолиятни молиявий соғламлаштириш</a:t>
            </a:r>
            <a:endParaRPr kumimoji="0" lang="uz-Cyrl-UZ" altLang="ko-KR" sz="9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Тадбиркорлик фаолиятининг янги йўналишларини ривожлантириш (инновацион лойиҳалар)</a:t>
            </a:r>
            <a:endParaRPr kumimoji="0" lang="uz-Cyrl-UZ" altLang="ko-KR" sz="9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3. Ҳудудларни ривожлантириш</a:t>
            </a:r>
            <a:endParaRPr kumimoji="0" lang="uz-Cyrl-UZ" altLang="ko-KR" sz="9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4. Бошқалар</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sp>
        <p:nvSpPr>
          <p:cNvPr id="25" name="Надпись 71">
            <a:extLst>
              <a:ext uri="{FF2B5EF4-FFF2-40B4-BE49-F238E27FC236}">
                <a16:creationId xmlns:a16="http://schemas.microsoft.com/office/drawing/2014/main" id="{5EA6976A-44A6-13AF-5370-03F87E5A8217}"/>
              </a:ext>
            </a:extLst>
          </p:cNvPr>
          <p:cNvSpPr txBox="1">
            <a:spLocks noChangeArrowheads="1"/>
          </p:cNvSpPr>
          <p:nvPr/>
        </p:nvSpPr>
        <p:spPr bwMode="auto">
          <a:xfrm>
            <a:off x="4612416" y="2381078"/>
            <a:ext cx="2991981" cy="320675"/>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Тармоқлар иқтисодиёти бўйича</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sp>
        <p:nvSpPr>
          <p:cNvPr id="26" name="Надпись 69">
            <a:extLst>
              <a:ext uri="{FF2B5EF4-FFF2-40B4-BE49-F238E27FC236}">
                <a16:creationId xmlns:a16="http://schemas.microsoft.com/office/drawing/2014/main" id="{78AC6DE7-A7BE-8067-8959-F8A93F778C94}"/>
              </a:ext>
            </a:extLst>
          </p:cNvPr>
          <p:cNvSpPr txBox="1">
            <a:spLocks noChangeArrowheads="1"/>
          </p:cNvSpPr>
          <p:nvPr/>
        </p:nvSpPr>
        <p:spPr bwMode="auto">
          <a:xfrm>
            <a:off x="4045896" y="2871960"/>
            <a:ext cx="3963361" cy="985234"/>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Амалга ошириладиган лойиҳалар:</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Саноатда</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Қурилишда</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3. Ижтимоий аҳамиятга эга тармоқларда (соғлиқни сақлаш, маданият, таълим ва ш.к.)</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4. Бошқа тармоқларда</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cxnSp>
        <p:nvCxnSpPr>
          <p:cNvPr id="27" name="Прямая соединительная линия 26">
            <a:extLst>
              <a:ext uri="{FF2B5EF4-FFF2-40B4-BE49-F238E27FC236}">
                <a16:creationId xmlns:a16="http://schemas.microsoft.com/office/drawing/2014/main" id="{43223018-A639-F215-1A62-6AB1D5CF1017}"/>
              </a:ext>
            </a:extLst>
          </p:cNvPr>
          <p:cNvCxnSpPr>
            <a:cxnSpLocks noChangeShapeType="1"/>
          </p:cNvCxnSpPr>
          <p:nvPr/>
        </p:nvCxnSpPr>
        <p:spPr bwMode="auto">
          <a:xfrm>
            <a:off x="6034976" y="2708635"/>
            <a:ext cx="0" cy="16065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8" name="Прямая соединительная линия 27">
            <a:extLst>
              <a:ext uri="{FF2B5EF4-FFF2-40B4-BE49-F238E27FC236}">
                <a16:creationId xmlns:a16="http://schemas.microsoft.com/office/drawing/2014/main" id="{829D3DD5-3618-B874-6004-8EA4855D434E}"/>
              </a:ext>
            </a:extLst>
          </p:cNvPr>
          <p:cNvCxnSpPr>
            <a:cxnSpLocks noChangeShapeType="1"/>
          </p:cNvCxnSpPr>
          <p:nvPr/>
        </p:nvCxnSpPr>
        <p:spPr bwMode="auto">
          <a:xfrm>
            <a:off x="6331054" y="1022133"/>
            <a:ext cx="0" cy="16065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9" name="Прямая соединительная линия 28">
            <a:extLst>
              <a:ext uri="{FF2B5EF4-FFF2-40B4-BE49-F238E27FC236}">
                <a16:creationId xmlns:a16="http://schemas.microsoft.com/office/drawing/2014/main" id="{B7E30556-B842-BC67-8B87-CE78B6CDA907}"/>
              </a:ext>
            </a:extLst>
          </p:cNvPr>
          <p:cNvCxnSpPr>
            <a:cxnSpLocks noChangeShapeType="1"/>
          </p:cNvCxnSpPr>
          <p:nvPr/>
        </p:nvCxnSpPr>
        <p:spPr bwMode="auto">
          <a:xfrm>
            <a:off x="9714609" y="3710352"/>
            <a:ext cx="0" cy="16065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0" name="Надпись 60">
            <a:extLst>
              <a:ext uri="{FF2B5EF4-FFF2-40B4-BE49-F238E27FC236}">
                <a16:creationId xmlns:a16="http://schemas.microsoft.com/office/drawing/2014/main" id="{3DABDEEB-9CF1-42DA-9C2E-2D4849C9948F}"/>
              </a:ext>
            </a:extLst>
          </p:cNvPr>
          <p:cNvSpPr txBox="1">
            <a:spLocks noChangeArrowheads="1"/>
          </p:cNvSpPr>
          <p:nvPr/>
        </p:nvSpPr>
        <p:spPr bwMode="auto">
          <a:xfrm>
            <a:off x="4354413" y="4014874"/>
            <a:ext cx="3456546" cy="313921"/>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Натижалар талабгорлари бўйича</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sp>
        <p:nvSpPr>
          <p:cNvPr id="31" name="Надпись 57">
            <a:extLst>
              <a:ext uri="{FF2B5EF4-FFF2-40B4-BE49-F238E27FC236}">
                <a16:creationId xmlns:a16="http://schemas.microsoft.com/office/drawing/2014/main" id="{88979A06-FC87-9B09-10A5-1775CE08B2B0}"/>
              </a:ext>
            </a:extLst>
          </p:cNvPr>
          <p:cNvSpPr txBox="1">
            <a:spLocks noChangeArrowheads="1"/>
          </p:cNvSpPr>
          <p:nvPr/>
        </p:nvSpPr>
        <p:spPr bwMode="auto">
          <a:xfrm>
            <a:off x="369639" y="4502901"/>
            <a:ext cx="8005934" cy="501650"/>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ko-KR" sz="9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a:t>
            </a:r>
            <a:r>
              <a:rPr kumimoji="0" lang="uz-Cyrl-UZ" altLang="ko-KR" sz="9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Лойиҳани амалга оширувчи корхона раҳбарлари учун; 2. Давлат ижроия ҳокимияти ва маҳаллий ўз-ўзини бошқариш органлари учун; 3. Молия-кредит муассасалари учун; 4. Маҳаллий корхоналар-инвесторлар учун; 5. Суғурта компаниялари учун; 6. Реклама мақсадлари учун; 7. Чет эл инвесторлари учун</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cxnSp>
        <p:nvCxnSpPr>
          <p:cNvPr id="32" name="Прямая соединительная линия 31">
            <a:extLst>
              <a:ext uri="{FF2B5EF4-FFF2-40B4-BE49-F238E27FC236}">
                <a16:creationId xmlns:a16="http://schemas.microsoft.com/office/drawing/2014/main" id="{F10BB8A0-469D-DA15-5613-A8C0156056D5}"/>
              </a:ext>
            </a:extLst>
          </p:cNvPr>
          <p:cNvCxnSpPr>
            <a:cxnSpLocks noChangeShapeType="1"/>
          </p:cNvCxnSpPr>
          <p:nvPr/>
        </p:nvCxnSpPr>
        <p:spPr bwMode="auto">
          <a:xfrm>
            <a:off x="4051935" y="7904480"/>
            <a:ext cx="4445" cy="9969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3" name="Прямая соединительная линия 32">
            <a:extLst>
              <a:ext uri="{FF2B5EF4-FFF2-40B4-BE49-F238E27FC236}">
                <a16:creationId xmlns:a16="http://schemas.microsoft.com/office/drawing/2014/main" id="{EE94B952-F68D-A314-B30B-5AEAE00C45F4}"/>
              </a:ext>
            </a:extLst>
          </p:cNvPr>
          <p:cNvCxnSpPr>
            <a:cxnSpLocks noChangeShapeType="1"/>
          </p:cNvCxnSpPr>
          <p:nvPr/>
        </p:nvCxnSpPr>
        <p:spPr bwMode="auto">
          <a:xfrm>
            <a:off x="3896321" y="269534"/>
            <a:ext cx="0" cy="3905859"/>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35" name="Прямая соединительная линия 34">
            <a:extLst>
              <a:ext uri="{FF2B5EF4-FFF2-40B4-BE49-F238E27FC236}">
                <a16:creationId xmlns:a16="http://schemas.microsoft.com/office/drawing/2014/main" id="{97DD8590-9A49-BEFA-8E22-B9D36C1BC425}"/>
              </a:ext>
            </a:extLst>
          </p:cNvPr>
          <p:cNvCxnSpPr>
            <a:cxnSpLocks noChangeShapeType="1"/>
          </p:cNvCxnSpPr>
          <p:nvPr/>
        </p:nvCxnSpPr>
        <p:spPr bwMode="auto">
          <a:xfrm>
            <a:off x="2794635" y="7551420"/>
            <a:ext cx="228600"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6" name="Прямая соединительная линия 35">
            <a:extLst>
              <a:ext uri="{FF2B5EF4-FFF2-40B4-BE49-F238E27FC236}">
                <a16:creationId xmlns:a16="http://schemas.microsoft.com/office/drawing/2014/main" id="{89355E39-48DC-ED8C-E129-B8DBAB617521}"/>
              </a:ext>
            </a:extLst>
          </p:cNvPr>
          <p:cNvCxnSpPr>
            <a:cxnSpLocks noChangeShapeType="1"/>
          </p:cNvCxnSpPr>
          <p:nvPr/>
        </p:nvCxnSpPr>
        <p:spPr bwMode="auto">
          <a:xfrm flipH="1">
            <a:off x="8239730" y="251453"/>
            <a:ext cx="11017" cy="327275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37" name="Прямая соединительная линия 36">
            <a:extLst>
              <a:ext uri="{FF2B5EF4-FFF2-40B4-BE49-F238E27FC236}">
                <a16:creationId xmlns:a16="http://schemas.microsoft.com/office/drawing/2014/main" id="{F44135C9-D59C-2AAA-A827-7420A48571DF}"/>
              </a:ext>
            </a:extLst>
          </p:cNvPr>
          <p:cNvCxnSpPr>
            <a:cxnSpLocks noChangeShapeType="1"/>
          </p:cNvCxnSpPr>
          <p:nvPr/>
        </p:nvCxnSpPr>
        <p:spPr bwMode="auto">
          <a:xfrm>
            <a:off x="8250747" y="3516363"/>
            <a:ext cx="23047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8" name="Прямая соединительная линия 37">
            <a:extLst>
              <a:ext uri="{FF2B5EF4-FFF2-40B4-BE49-F238E27FC236}">
                <a16:creationId xmlns:a16="http://schemas.microsoft.com/office/drawing/2014/main" id="{8BE2143B-9C2F-B7FC-15DE-D10FAE624715}"/>
              </a:ext>
            </a:extLst>
          </p:cNvPr>
          <p:cNvCxnSpPr>
            <a:cxnSpLocks noChangeShapeType="1"/>
            <a:endCxn id="20" idx="1"/>
          </p:cNvCxnSpPr>
          <p:nvPr/>
        </p:nvCxnSpPr>
        <p:spPr bwMode="auto">
          <a:xfrm>
            <a:off x="8239730" y="1707524"/>
            <a:ext cx="241489"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9" name="Надпись 68">
            <a:extLst>
              <a:ext uri="{FF2B5EF4-FFF2-40B4-BE49-F238E27FC236}">
                <a16:creationId xmlns:a16="http://schemas.microsoft.com/office/drawing/2014/main" id="{F185ABF2-DE5E-CC3D-34F0-26A2C417A30B}"/>
              </a:ext>
            </a:extLst>
          </p:cNvPr>
          <p:cNvSpPr txBox="1">
            <a:spLocks noChangeArrowheads="1"/>
          </p:cNvSpPr>
          <p:nvPr/>
        </p:nvSpPr>
        <p:spPr bwMode="auto">
          <a:xfrm>
            <a:off x="369638" y="3241378"/>
            <a:ext cx="3276942" cy="284142"/>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0"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Корхонанинг ривожланиш тури бўйича</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sp>
        <p:nvSpPr>
          <p:cNvPr id="40" name="Надпись 64">
            <a:extLst>
              <a:ext uri="{FF2B5EF4-FFF2-40B4-BE49-F238E27FC236}">
                <a16:creationId xmlns:a16="http://schemas.microsoft.com/office/drawing/2014/main" id="{CEE61229-001E-2103-423C-FD741854C4C4}"/>
              </a:ext>
            </a:extLst>
          </p:cNvPr>
          <p:cNvSpPr txBox="1">
            <a:spLocks noChangeArrowheads="1"/>
          </p:cNvSpPr>
          <p:nvPr/>
        </p:nvSpPr>
        <p:spPr bwMode="auto">
          <a:xfrm>
            <a:off x="369638" y="3701128"/>
            <a:ext cx="3276942" cy="660718"/>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ko-KR" sz="8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a:t>
            </a:r>
            <a:r>
              <a:rPr kumimoji="0" lang="uz-Cyrl-UZ" altLang="ko-KR" sz="8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Ишлаб чиқаришнинг экстенсив йўлини кўзда тутувчи лойиҳалар</a:t>
            </a:r>
            <a:endParaRPr kumimoji="0" lang="uz-Cyrl-UZ" altLang="ko-KR" sz="900" b="0" i="0" u="none" strike="noStrike" cap="none" normalizeH="0" baseline="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8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Ишлаб чиқариш жараёнини интенсивлаштиришга йўналтирилган лойиҳалар</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sp>
        <p:nvSpPr>
          <p:cNvPr id="41" name="Надпись 67">
            <a:extLst>
              <a:ext uri="{FF2B5EF4-FFF2-40B4-BE49-F238E27FC236}">
                <a16:creationId xmlns:a16="http://schemas.microsoft.com/office/drawing/2014/main" id="{DED31220-902B-9FF3-4A84-0D39A1CAF93D}"/>
              </a:ext>
            </a:extLst>
          </p:cNvPr>
          <p:cNvSpPr txBox="1">
            <a:spLocks noChangeArrowheads="1"/>
          </p:cNvSpPr>
          <p:nvPr/>
        </p:nvSpPr>
        <p:spPr bwMode="auto">
          <a:xfrm>
            <a:off x="8481217" y="3378059"/>
            <a:ext cx="2458601" cy="320676"/>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1000" b="1" i="0" u="none" strike="noStrike" cap="none" normalizeH="0" baseline="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Бизнес-режа тузиш зарурияти бўйича</a:t>
            </a:r>
            <a:endParaRPr kumimoji="0" lang="uz-Cyrl-UZ" altLang="ko-KR" sz="1800" b="0" i="0" u="none" strike="noStrike" cap="none" normalizeH="0" baseline="0">
              <a:ln>
                <a:noFill/>
              </a:ln>
              <a:solidFill>
                <a:schemeClr val="tx1"/>
              </a:solidFill>
              <a:effectLst/>
              <a:latin typeface="Arial" panose="020B0604020202020204" pitchFamily="34" charset="0"/>
            </a:endParaRPr>
          </a:p>
        </p:txBody>
      </p:sp>
      <p:sp>
        <p:nvSpPr>
          <p:cNvPr id="42" name="Надпись 62">
            <a:extLst>
              <a:ext uri="{FF2B5EF4-FFF2-40B4-BE49-F238E27FC236}">
                <a16:creationId xmlns:a16="http://schemas.microsoft.com/office/drawing/2014/main" id="{85AED8F2-6ADA-ADFC-5B26-E62C3457073A}"/>
              </a:ext>
            </a:extLst>
          </p:cNvPr>
          <p:cNvSpPr txBox="1">
            <a:spLocks noChangeArrowheads="1"/>
          </p:cNvSpPr>
          <p:nvPr/>
        </p:nvSpPr>
        <p:spPr bwMode="auto">
          <a:xfrm>
            <a:off x="8481216" y="3851720"/>
            <a:ext cx="2471403" cy="651182"/>
          </a:xfrm>
          <a:prstGeom prst="rect">
            <a:avLst/>
          </a:prstGeom>
          <a:solidFill>
            <a:srgbClr val="FFFFFF"/>
          </a:solidFill>
          <a:ln w="9525">
            <a:solidFill>
              <a:srgbClr val="000000"/>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1"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Бизнес-режа учун лойиҳалар:</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1. Талаб этилмайди</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2. Ихтиёрий</a:t>
            </a:r>
            <a:endParaRPr kumimoji="0" lang="uz-Cyrl-UZ" altLang="ko-KR"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altLang="ko-KR" sz="900" b="0" i="0" u="none" strike="noStrike" cap="none" normalizeH="0" baseline="0" dirty="0">
                <a:ln>
                  <a:noFill/>
                </a:ln>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rPr>
              <a:t>3. Талаб этилади</a:t>
            </a:r>
            <a:endParaRPr kumimoji="0" lang="uz-Cyrl-UZ" altLang="ko-KR" sz="1800" b="0" i="0" u="none" strike="noStrike" cap="none" normalizeH="0" baseline="0" dirty="0">
              <a:ln>
                <a:noFill/>
              </a:ln>
              <a:solidFill>
                <a:schemeClr val="tx1"/>
              </a:solidFill>
              <a:effectLst/>
              <a:latin typeface="Arial" panose="020B0604020202020204" pitchFamily="34" charset="0"/>
            </a:endParaRPr>
          </a:p>
        </p:txBody>
      </p:sp>
      <p:cxnSp>
        <p:nvCxnSpPr>
          <p:cNvPr id="43" name="Прямая соединительная линия 42">
            <a:extLst>
              <a:ext uri="{FF2B5EF4-FFF2-40B4-BE49-F238E27FC236}">
                <a16:creationId xmlns:a16="http://schemas.microsoft.com/office/drawing/2014/main" id="{2A440D0F-64F1-F411-0ACC-B94E620CE005}"/>
              </a:ext>
            </a:extLst>
          </p:cNvPr>
          <p:cNvCxnSpPr>
            <a:cxnSpLocks noChangeShapeType="1"/>
          </p:cNvCxnSpPr>
          <p:nvPr/>
        </p:nvCxnSpPr>
        <p:spPr bwMode="auto">
          <a:xfrm>
            <a:off x="1920655" y="879220"/>
            <a:ext cx="0" cy="16065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4" name="Прямая соединительная линия 43">
            <a:extLst>
              <a:ext uri="{FF2B5EF4-FFF2-40B4-BE49-F238E27FC236}">
                <a16:creationId xmlns:a16="http://schemas.microsoft.com/office/drawing/2014/main" id="{34FD84DC-0D5E-1456-931D-D0715A477920}"/>
              </a:ext>
            </a:extLst>
          </p:cNvPr>
          <p:cNvCxnSpPr>
            <a:cxnSpLocks noChangeShapeType="1"/>
          </p:cNvCxnSpPr>
          <p:nvPr/>
        </p:nvCxnSpPr>
        <p:spPr bwMode="auto">
          <a:xfrm>
            <a:off x="6102448" y="4326019"/>
            <a:ext cx="0" cy="16065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5" name="Прямая соединительная линия 44">
            <a:extLst>
              <a:ext uri="{FF2B5EF4-FFF2-40B4-BE49-F238E27FC236}">
                <a16:creationId xmlns:a16="http://schemas.microsoft.com/office/drawing/2014/main" id="{A97D3776-83EA-2531-51B9-70573029D0D3}"/>
              </a:ext>
            </a:extLst>
          </p:cNvPr>
          <p:cNvCxnSpPr>
            <a:cxnSpLocks noChangeShapeType="1"/>
            <a:endCxn id="30" idx="1"/>
          </p:cNvCxnSpPr>
          <p:nvPr/>
        </p:nvCxnSpPr>
        <p:spPr bwMode="auto">
          <a:xfrm>
            <a:off x="3897214" y="4168504"/>
            <a:ext cx="457199" cy="3331"/>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47" name="Rectangle 46">
            <a:extLst>
              <a:ext uri="{FF2B5EF4-FFF2-40B4-BE49-F238E27FC236}">
                <a16:creationId xmlns:a16="http://schemas.microsoft.com/office/drawing/2014/main" id="{08A7991B-19B8-DC6A-BE87-FEAE04D4D3C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8" name="Rectangle 67">
            <a:extLst>
              <a:ext uri="{FF2B5EF4-FFF2-40B4-BE49-F238E27FC236}">
                <a16:creationId xmlns:a16="http://schemas.microsoft.com/office/drawing/2014/main" id="{A990418A-B4CE-E806-BD46-F23788C8089E}"/>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cxnSp>
        <p:nvCxnSpPr>
          <p:cNvPr id="57" name="Прямая соединительная линия 56">
            <a:extLst>
              <a:ext uri="{FF2B5EF4-FFF2-40B4-BE49-F238E27FC236}">
                <a16:creationId xmlns:a16="http://schemas.microsoft.com/office/drawing/2014/main" id="{91B342EB-A6B5-B7DF-9C78-74B261C6C5D8}"/>
              </a:ext>
            </a:extLst>
          </p:cNvPr>
          <p:cNvCxnSpPr>
            <a:cxnSpLocks noChangeShapeType="1"/>
          </p:cNvCxnSpPr>
          <p:nvPr/>
        </p:nvCxnSpPr>
        <p:spPr bwMode="auto">
          <a:xfrm flipH="1">
            <a:off x="3646583" y="2096107"/>
            <a:ext cx="249738"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9" name="Прямая соединительная линия 58">
            <a:extLst>
              <a:ext uri="{FF2B5EF4-FFF2-40B4-BE49-F238E27FC236}">
                <a16:creationId xmlns:a16="http://schemas.microsoft.com/office/drawing/2014/main" id="{79D49E26-88EA-993D-A64C-F25F2EDB303F}"/>
              </a:ext>
            </a:extLst>
          </p:cNvPr>
          <p:cNvCxnSpPr>
            <a:cxnSpLocks noChangeShapeType="1"/>
          </p:cNvCxnSpPr>
          <p:nvPr/>
        </p:nvCxnSpPr>
        <p:spPr bwMode="auto">
          <a:xfrm flipH="1">
            <a:off x="3646580" y="3369341"/>
            <a:ext cx="249738"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1" name="Прямая соединительная линия 60">
            <a:extLst>
              <a:ext uri="{FF2B5EF4-FFF2-40B4-BE49-F238E27FC236}">
                <a16:creationId xmlns:a16="http://schemas.microsoft.com/office/drawing/2014/main" id="{6D09A020-FCF0-6952-30E8-DF05C852763F}"/>
              </a:ext>
            </a:extLst>
          </p:cNvPr>
          <p:cNvCxnSpPr>
            <a:cxnSpLocks noChangeShapeType="1"/>
          </p:cNvCxnSpPr>
          <p:nvPr/>
        </p:nvCxnSpPr>
        <p:spPr bwMode="auto">
          <a:xfrm>
            <a:off x="1924303" y="2222500"/>
            <a:ext cx="0" cy="16065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2" name="Прямая соединительная линия 61">
            <a:extLst>
              <a:ext uri="{FF2B5EF4-FFF2-40B4-BE49-F238E27FC236}">
                <a16:creationId xmlns:a16="http://schemas.microsoft.com/office/drawing/2014/main" id="{A5254E69-102A-F9C3-C7B3-91A69AF72AA4}"/>
              </a:ext>
            </a:extLst>
          </p:cNvPr>
          <p:cNvCxnSpPr>
            <a:cxnSpLocks noChangeShapeType="1"/>
          </p:cNvCxnSpPr>
          <p:nvPr/>
        </p:nvCxnSpPr>
        <p:spPr bwMode="auto">
          <a:xfrm>
            <a:off x="1943100" y="3525520"/>
            <a:ext cx="0" cy="16065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75" name="TextBox 74">
            <a:extLst>
              <a:ext uri="{FF2B5EF4-FFF2-40B4-BE49-F238E27FC236}">
                <a16:creationId xmlns:a16="http://schemas.microsoft.com/office/drawing/2014/main" id="{E57B55DB-C318-A671-E004-22EF72680850}"/>
              </a:ext>
            </a:extLst>
          </p:cNvPr>
          <p:cNvSpPr txBox="1"/>
          <p:nvPr/>
        </p:nvSpPr>
        <p:spPr>
          <a:xfrm>
            <a:off x="597662" y="5550554"/>
            <a:ext cx="8447186" cy="830997"/>
          </a:xfrm>
          <a:prstGeom prst="rect">
            <a:avLst/>
          </a:prstGeom>
          <a:noFill/>
        </p:spPr>
        <p:txBody>
          <a:bodyPr wrap="square">
            <a:spAutoFit/>
          </a:bodyPr>
          <a:lstStyle/>
          <a:p>
            <a:pPr algn="ctr"/>
            <a:r>
              <a:rPr lang="uz-Cyrl-UZ" sz="2400" b="1" dirty="0">
                <a:solidFill>
                  <a:srgbClr val="FF0000"/>
                </a:solidFill>
                <a:effectLst/>
                <a:latin typeface="Times New Roman" panose="02020603050405020304" pitchFamily="18" charset="0"/>
                <a:ea typeface="Batang" panose="020B0503020000020004" pitchFamily="18" charset="-127"/>
              </a:rPr>
              <a:t>ИНВЕСТИЦИЯ ЛОЙИҲАСИНИНГ УМУМИЙ ТАСНИФИ</a:t>
            </a:r>
            <a:endParaRPr lang="ru-RU" sz="2400" dirty="0">
              <a:solidFill>
                <a:srgbClr val="FF0000"/>
              </a:solidFill>
            </a:endParaRPr>
          </a:p>
        </p:txBody>
      </p:sp>
    </p:spTree>
    <p:extLst>
      <p:ext uri="{BB962C8B-B14F-4D97-AF65-F5344CB8AC3E}">
        <p14:creationId xmlns:p14="http://schemas.microsoft.com/office/powerpoint/2010/main" val="3161135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9DE9A1DB-2BB5-4F29-C60F-195E584BE2E5}"/>
              </a:ext>
            </a:extLst>
          </p:cNvPr>
          <p:cNvGrpSpPr>
            <a:grpSpLocks/>
          </p:cNvGrpSpPr>
          <p:nvPr/>
        </p:nvGrpSpPr>
        <p:grpSpPr bwMode="auto">
          <a:xfrm>
            <a:off x="462084" y="309448"/>
            <a:ext cx="7723316" cy="5888133"/>
            <a:chOff x="1716" y="6285"/>
            <a:chExt cx="9729" cy="8116"/>
          </a:xfrm>
        </p:grpSpPr>
        <p:sp>
          <p:nvSpPr>
            <p:cNvPr id="3" name="Text Box 48">
              <a:extLst>
                <a:ext uri="{FF2B5EF4-FFF2-40B4-BE49-F238E27FC236}">
                  <a16:creationId xmlns:a16="http://schemas.microsoft.com/office/drawing/2014/main" id="{7D4AA8C7-36FE-7EB8-83CC-D469AC8585F9}"/>
                </a:ext>
              </a:extLst>
            </p:cNvPr>
            <p:cNvSpPr txBox="1">
              <a:spLocks noChangeArrowheads="1"/>
            </p:cNvSpPr>
            <p:nvPr/>
          </p:nvSpPr>
          <p:spPr bwMode="auto">
            <a:xfrm>
              <a:off x="5310" y="6285"/>
              <a:ext cx="2157" cy="462"/>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ЛОЙИҲАЛАР</a:t>
              </a:r>
              <a:endParaRPr lang="ru-RU" sz="1400" b="1">
                <a:effectLst/>
                <a:latin typeface="Times New Roman" panose="02020603050405020304" pitchFamily="18" charset="0"/>
                <a:ea typeface="Batang" panose="02030600000101010101" pitchFamily="18" charset="-127"/>
              </a:endParaRPr>
            </a:p>
          </p:txBody>
        </p:sp>
        <p:sp>
          <p:nvSpPr>
            <p:cNvPr id="4" name="Text Box 49">
              <a:extLst>
                <a:ext uri="{FF2B5EF4-FFF2-40B4-BE49-F238E27FC236}">
                  <a16:creationId xmlns:a16="http://schemas.microsoft.com/office/drawing/2014/main" id="{238C7086-565E-D28A-1A6E-F7B52A52910E}"/>
                </a:ext>
              </a:extLst>
            </p:cNvPr>
            <p:cNvSpPr txBox="1">
              <a:spLocks noChangeArrowheads="1"/>
            </p:cNvSpPr>
            <p:nvPr/>
          </p:nvSpPr>
          <p:spPr bwMode="auto">
            <a:xfrm>
              <a:off x="1716" y="7360"/>
              <a:ext cx="2516" cy="47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Давомийлиги бўйича</a:t>
              </a:r>
              <a:endParaRPr lang="ru-RU" sz="1400" b="1">
                <a:effectLst/>
                <a:latin typeface="Times New Roman" panose="02020603050405020304" pitchFamily="18" charset="0"/>
                <a:ea typeface="Batang" panose="02030600000101010101" pitchFamily="18" charset="-127"/>
              </a:endParaRPr>
            </a:p>
          </p:txBody>
        </p:sp>
        <p:sp>
          <p:nvSpPr>
            <p:cNvPr id="5" name="Text Box 50">
              <a:extLst>
                <a:ext uri="{FF2B5EF4-FFF2-40B4-BE49-F238E27FC236}">
                  <a16:creationId xmlns:a16="http://schemas.microsoft.com/office/drawing/2014/main" id="{176F7AA8-F409-CD1A-3E93-40DB0162E3D1}"/>
                </a:ext>
              </a:extLst>
            </p:cNvPr>
            <p:cNvSpPr txBox="1">
              <a:spLocks noChangeArrowheads="1"/>
            </p:cNvSpPr>
            <p:nvPr/>
          </p:nvSpPr>
          <p:spPr bwMode="auto">
            <a:xfrm>
              <a:off x="5146" y="7060"/>
              <a:ext cx="2516" cy="41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Қамровлилиги бўйича</a:t>
              </a:r>
              <a:endParaRPr lang="ru-RU" sz="1400" b="1">
                <a:effectLst/>
                <a:latin typeface="Times New Roman" panose="02020603050405020304" pitchFamily="18" charset="0"/>
                <a:ea typeface="Batang" panose="02030600000101010101" pitchFamily="18" charset="-127"/>
              </a:endParaRPr>
            </a:p>
          </p:txBody>
        </p:sp>
        <p:sp>
          <p:nvSpPr>
            <p:cNvPr id="6" name="Text Box 51">
              <a:extLst>
                <a:ext uri="{FF2B5EF4-FFF2-40B4-BE49-F238E27FC236}">
                  <a16:creationId xmlns:a16="http://schemas.microsoft.com/office/drawing/2014/main" id="{DF5224A8-41E9-4FF8-5F59-097A4724C558}"/>
                </a:ext>
              </a:extLst>
            </p:cNvPr>
            <p:cNvSpPr txBox="1">
              <a:spLocks noChangeArrowheads="1"/>
            </p:cNvSpPr>
            <p:nvPr/>
          </p:nvSpPr>
          <p:spPr bwMode="auto">
            <a:xfrm>
              <a:off x="8545" y="7375"/>
              <a:ext cx="2516" cy="43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Мураккаблиги бўйича</a:t>
              </a:r>
              <a:endParaRPr lang="ru-RU" sz="1400" b="1">
                <a:effectLst/>
                <a:latin typeface="Times New Roman" panose="02020603050405020304" pitchFamily="18" charset="0"/>
                <a:ea typeface="Batang" panose="02030600000101010101" pitchFamily="18" charset="-127"/>
              </a:endParaRPr>
            </a:p>
          </p:txBody>
        </p:sp>
        <p:sp>
          <p:nvSpPr>
            <p:cNvPr id="7" name="Text Box 52">
              <a:extLst>
                <a:ext uri="{FF2B5EF4-FFF2-40B4-BE49-F238E27FC236}">
                  <a16:creationId xmlns:a16="http://schemas.microsoft.com/office/drawing/2014/main" id="{846571C2-774D-CFB1-2922-F27B9DACE74A}"/>
                </a:ext>
              </a:extLst>
            </p:cNvPr>
            <p:cNvSpPr txBox="1">
              <a:spLocks noChangeArrowheads="1"/>
            </p:cNvSpPr>
            <p:nvPr/>
          </p:nvSpPr>
          <p:spPr bwMode="auto">
            <a:xfrm>
              <a:off x="1881" y="8346"/>
              <a:ext cx="2157" cy="89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r>
                <a:rPr lang="uz-Cyrl-UZ" sz="1000" b="1">
                  <a:effectLst/>
                  <a:latin typeface="Times New Roman" panose="02020603050405020304" pitchFamily="18" charset="0"/>
                  <a:ea typeface="Batang" panose="02030600000101010101" pitchFamily="18" charset="-127"/>
                </a:rPr>
                <a:t>1. Қисқа муддатли</a:t>
              </a:r>
              <a:endParaRPr lang="ru-RU" sz="1400" b="1">
                <a:effectLst/>
                <a:latin typeface="Times New Roman" panose="02020603050405020304" pitchFamily="18" charset="0"/>
                <a:ea typeface="Batang" panose="02030600000101010101" pitchFamily="18" charset="-127"/>
              </a:endParaRPr>
            </a:p>
            <a:p>
              <a:r>
                <a:rPr lang="uz-Cyrl-UZ" sz="1000" b="1">
                  <a:effectLst/>
                  <a:latin typeface="Times New Roman" panose="02020603050405020304" pitchFamily="18" charset="0"/>
                  <a:ea typeface="Batang" panose="02030600000101010101" pitchFamily="18" charset="-127"/>
                </a:rPr>
                <a:t>2. Ўрта муддатли</a:t>
              </a:r>
              <a:endParaRPr lang="ru-RU" sz="1400" b="1">
                <a:effectLst/>
                <a:latin typeface="Times New Roman" panose="02020603050405020304" pitchFamily="18" charset="0"/>
                <a:ea typeface="Batang" panose="02030600000101010101" pitchFamily="18" charset="-127"/>
              </a:endParaRPr>
            </a:p>
            <a:p>
              <a:r>
                <a:rPr lang="uz-Cyrl-UZ" sz="1000" b="1">
                  <a:effectLst/>
                  <a:latin typeface="Times New Roman" panose="02020603050405020304" pitchFamily="18" charset="0"/>
                  <a:ea typeface="Batang" panose="02030600000101010101" pitchFamily="18" charset="-127"/>
                </a:rPr>
                <a:t>3. Узоқ муддатли</a:t>
              </a:r>
              <a:endParaRPr lang="ru-RU" sz="1400" b="1">
                <a:effectLst/>
                <a:latin typeface="Times New Roman" panose="02020603050405020304" pitchFamily="18" charset="0"/>
                <a:ea typeface="Batang" panose="02030600000101010101" pitchFamily="18" charset="-127"/>
              </a:endParaRPr>
            </a:p>
          </p:txBody>
        </p:sp>
        <p:sp>
          <p:nvSpPr>
            <p:cNvPr id="8" name="Text Box 53">
              <a:extLst>
                <a:ext uri="{FF2B5EF4-FFF2-40B4-BE49-F238E27FC236}">
                  <a16:creationId xmlns:a16="http://schemas.microsoft.com/office/drawing/2014/main" id="{34DD8AE3-B3FB-FF8C-4F47-8D7CCBBB52B7}"/>
                </a:ext>
              </a:extLst>
            </p:cNvPr>
            <p:cNvSpPr txBox="1">
              <a:spLocks noChangeArrowheads="1"/>
            </p:cNvSpPr>
            <p:nvPr/>
          </p:nvSpPr>
          <p:spPr bwMode="auto">
            <a:xfrm>
              <a:off x="8800" y="8346"/>
              <a:ext cx="2156" cy="83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1. Оддий</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2. Мураккаб</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3. Ўта мураккаб</a:t>
              </a:r>
              <a:endParaRPr lang="ru-RU" sz="1400" b="1">
                <a:effectLst/>
                <a:latin typeface="Times New Roman" panose="02020603050405020304" pitchFamily="18" charset="0"/>
                <a:ea typeface="Batang" panose="02030600000101010101" pitchFamily="18" charset="-127"/>
              </a:endParaRPr>
            </a:p>
          </p:txBody>
        </p:sp>
        <p:cxnSp>
          <p:nvCxnSpPr>
            <p:cNvPr id="9" name="Line 54">
              <a:extLst>
                <a:ext uri="{FF2B5EF4-FFF2-40B4-BE49-F238E27FC236}">
                  <a16:creationId xmlns:a16="http://schemas.microsoft.com/office/drawing/2014/main" id="{32DA5B9C-A15B-F0B2-D59F-8F248245E182}"/>
                </a:ext>
              </a:extLst>
            </p:cNvPr>
            <p:cNvCxnSpPr>
              <a:cxnSpLocks noChangeShapeType="1"/>
            </p:cNvCxnSpPr>
            <p:nvPr/>
          </p:nvCxnSpPr>
          <p:spPr bwMode="auto">
            <a:xfrm>
              <a:off x="2974" y="6495"/>
              <a:ext cx="233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0" name="Line 55">
              <a:extLst>
                <a:ext uri="{FF2B5EF4-FFF2-40B4-BE49-F238E27FC236}">
                  <a16:creationId xmlns:a16="http://schemas.microsoft.com/office/drawing/2014/main" id="{D5E59285-62A9-43C9-1215-5B069D5FAE6E}"/>
                </a:ext>
              </a:extLst>
            </p:cNvPr>
            <p:cNvCxnSpPr>
              <a:cxnSpLocks noChangeShapeType="1"/>
            </p:cNvCxnSpPr>
            <p:nvPr/>
          </p:nvCxnSpPr>
          <p:spPr bwMode="auto">
            <a:xfrm>
              <a:off x="7467" y="6495"/>
              <a:ext cx="2336"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1" name="Line 56">
              <a:extLst>
                <a:ext uri="{FF2B5EF4-FFF2-40B4-BE49-F238E27FC236}">
                  <a16:creationId xmlns:a16="http://schemas.microsoft.com/office/drawing/2014/main" id="{024AEDD0-63EE-FCBD-CDAB-C15151B0BDDA}"/>
                </a:ext>
              </a:extLst>
            </p:cNvPr>
            <p:cNvCxnSpPr>
              <a:cxnSpLocks noChangeShapeType="1"/>
            </p:cNvCxnSpPr>
            <p:nvPr/>
          </p:nvCxnSpPr>
          <p:spPr bwMode="auto">
            <a:xfrm>
              <a:off x="2974" y="6495"/>
              <a:ext cx="0" cy="86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2" name="Line 57">
              <a:extLst>
                <a:ext uri="{FF2B5EF4-FFF2-40B4-BE49-F238E27FC236}">
                  <a16:creationId xmlns:a16="http://schemas.microsoft.com/office/drawing/2014/main" id="{FE103E9A-D3C4-D026-E2B5-34CC9C269027}"/>
                </a:ext>
              </a:extLst>
            </p:cNvPr>
            <p:cNvCxnSpPr>
              <a:cxnSpLocks noChangeShapeType="1"/>
            </p:cNvCxnSpPr>
            <p:nvPr/>
          </p:nvCxnSpPr>
          <p:spPr bwMode="auto">
            <a:xfrm>
              <a:off x="9780" y="6480"/>
              <a:ext cx="23" cy="895"/>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3" name="Line 58">
              <a:extLst>
                <a:ext uri="{FF2B5EF4-FFF2-40B4-BE49-F238E27FC236}">
                  <a16:creationId xmlns:a16="http://schemas.microsoft.com/office/drawing/2014/main" id="{27105392-5ECA-502D-F9B5-10CF001D45CB}"/>
                </a:ext>
              </a:extLst>
            </p:cNvPr>
            <p:cNvCxnSpPr>
              <a:cxnSpLocks noChangeShapeType="1"/>
            </p:cNvCxnSpPr>
            <p:nvPr/>
          </p:nvCxnSpPr>
          <p:spPr bwMode="auto">
            <a:xfrm flipH="1">
              <a:off x="6360" y="6750"/>
              <a:ext cx="0" cy="31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Line 59">
              <a:extLst>
                <a:ext uri="{FF2B5EF4-FFF2-40B4-BE49-F238E27FC236}">
                  <a16:creationId xmlns:a16="http://schemas.microsoft.com/office/drawing/2014/main" id="{77A4ECA1-F371-6F85-8536-55128623592C}"/>
                </a:ext>
              </a:extLst>
            </p:cNvPr>
            <p:cNvCxnSpPr>
              <a:cxnSpLocks noChangeShapeType="1"/>
            </p:cNvCxnSpPr>
            <p:nvPr/>
          </p:nvCxnSpPr>
          <p:spPr bwMode="auto">
            <a:xfrm>
              <a:off x="2974" y="7838"/>
              <a:ext cx="0" cy="508"/>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60">
              <a:extLst>
                <a:ext uri="{FF2B5EF4-FFF2-40B4-BE49-F238E27FC236}">
                  <a16:creationId xmlns:a16="http://schemas.microsoft.com/office/drawing/2014/main" id="{FCEFD0C1-42C2-7432-44FB-A40B59896F24}"/>
                </a:ext>
              </a:extLst>
            </p:cNvPr>
            <p:cNvCxnSpPr>
              <a:cxnSpLocks noChangeShapeType="1"/>
            </p:cNvCxnSpPr>
            <p:nvPr/>
          </p:nvCxnSpPr>
          <p:spPr bwMode="auto">
            <a:xfrm>
              <a:off x="9803" y="7838"/>
              <a:ext cx="0" cy="508"/>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Line 61">
              <a:extLst>
                <a:ext uri="{FF2B5EF4-FFF2-40B4-BE49-F238E27FC236}">
                  <a16:creationId xmlns:a16="http://schemas.microsoft.com/office/drawing/2014/main" id="{16F68E0E-0693-4A42-5551-6D38DBB87383}"/>
                </a:ext>
              </a:extLst>
            </p:cNvPr>
            <p:cNvCxnSpPr>
              <a:cxnSpLocks noChangeShapeType="1"/>
            </p:cNvCxnSpPr>
            <p:nvPr/>
          </p:nvCxnSpPr>
          <p:spPr bwMode="auto">
            <a:xfrm>
              <a:off x="6389" y="7463"/>
              <a:ext cx="0" cy="25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7" name="Line 62">
              <a:extLst>
                <a:ext uri="{FF2B5EF4-FFF2-40B4-BE49-F238E27FC236}">
                  <a16:creationId xmlns:a16="http://schemas.microsoft.com/office/drawing/2014/main" id="{DE204DD3-CB65-9FD4-5151-B5A7C79E61A1}"/>
                </a:ext>
              </a:extLst>
            </p:cNvPr>
            <p:cNvCxnSpPr>
              <a:cxnSpLocks noChangeShapeType="1"/>
            </p:cNvCxnSpPr>
            <p:nvPr/>
          </p:nvCxnSpPr>
          <p:spPr bwMode="auto">
            <a:xfrm>
              <a:off x="5490" y="7717"/>
              <a:ext cx="1797"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sp>
          <p:nvSpPr>
            <p:cNvPr id="18" name="Text Box 63">
              <a:extLst>
                <a:ext uri="{FF2B5EF4-FFF2-40B4-BE49-F238E27FC236}">
                  <a16:creationId xmlns:a16="http://schemas.microsoft.com/office/drawing/2014/main" id="{B1FEA493-062C-C659-6B7D-47664D70334B}"/>
                </a:ext>
              </a:extLst>
            </p:cNvPr>
            <p:cNvSpPr txBox="1">
              <a:spLocks noChangeArrowheads="1"/>
            </p:cNvSpPr>
            <p:nvPr/>
          </p:nvSpPr>
          <p:spPr bwMode="auto">
            <a:xfrm>
              <a:off x="4636" y="7971"/>
              <a:ext cx="1618" cy="110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1. Майда</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2. Ўрта</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3. Йирик</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4. Ўта йирик</a:t>
              </a:r>
              <a:endParaRPr lang="ru-RU" sz="1400" b="1">
                <a:effectLst/>
                <a:latin typeface="Times New Roman" panose="02020603050405020304" pitchFamily="18" charset="0"/>
                <a:ea typeface="Batang" panose="02030600000101010101" pitchFamily="18" charset="-127"/>
              </a:endParaRPr>
            </a:p>
          </p:txBody>
        </p:sp>
        <p:sp>
          <p:nvSpPr>
            <p:cNvPr id="19" name="Text Box 64">
              <a:extLst>
                <a:ext uri="{FF2B5EF4-FFF2-40B4-BE49-F238E27FC236}">
                  <a16:creationId xmlns:a16="http://schemas.microsoft.com/office/drawing/2014/main" id="{CEB566E0-6A84-1AA6-A3C8-AB99CE3D11A1}"/>
                </a:ext>
              </a:extLst>
            </p:cNvPr>
            <p:cNvSpPr txBox="1">
              <a:spLocks noChangeArrowheads="1"/>
            </p:cNvSpPr>
            <p:nvPr/>
          </p:nvSpPr>
          <p:spPr bwMode="auto">
            <a:xfrm>
              <a:off x="6360" y="7971"/>
              <a:ext cx="1826" cy="140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1. Глобал</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2. Йирик қамровли</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3. Ҳудудий, тармоқ ёки шаҳар</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4. Локал</a:t>
              </a:r>
              <a:endParaRPr lang="ru-RU" sz="1400" b="1">
                <a:effectLst/>
                <a:latin typeface="Times New Roman" panose="02020603050405020304" pitchFamily="18" charset="0"/>
                <a:ea typeface="Batang" panose="02030600000101010101" pitchFamily="18" charset="-127"/>
              </a:endParaRPr>
            </a:p>
          </p:txBody>
        </p:sp>
        <p:sp>
          <p:nvSpPr>
            <p:cNvPr id="20" name="Text Box 65">
              <a:extLst>
                <a:ext uri="{FF2B5EF4-FFF2-40B4-BE49-F238E27FC236}">
                  <a16:creationId xmlns:a16="http://schemas.microsoft.com/office/drawing/2014/main" id="{2196691D-FBF2-955F-35E3-891E2DB12328}"/>
                </a:ext>
              </a:extLst>
            </p:cNvPr>
            <p:cNvSpPr txBox="1">
              <a:spLocks noChangeArrowheads="1"/>
            </p:cNvSpPr>
            <p:nvPr/>
          </p:nvSpPr>
          <p:spPr bwMode="auto">
            <a:xfrm>
              <a:off x="1716" y="9527"/>
              <a:ext cx="2516" cy="51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Фаолият соҳаси бўйича</a:t>
              </a:r>
              <a:endParaRPr lang="ru-RU" sz="1400" b="1">
                <a:effectLst/>
                <a:latin typeface="Times New Roman" panose="02020603050405020304" pitchFamily="18" charset="0"/>
                <a:ea typeface="Batang" panose="02030600000101010101" pitchFamily="18" charset="-127"/>
              </a:endParaRPr>
            </a:p>
          </p:txBody>
        </p:sp>
        <p:sp>
          <p:nvSpPr>
            <p:cNvPr id="21" name="Text Box 66">
              <a:extLst>
                <a:ext uri="{FF2B5EF4-FFF2-40B4-BE49-F238E27FC236}">
                  <a16:creationId xmlns:a16="http://schemas.microsoft.com/office/drawing/2014/main" id="{3BC8ED5F-0F08-BB27-1A3D-2F2E4171CD6D}"/>
                </a:ext>
              </a:extLst>
            </p:cNvPr>
            <p:cNvSpPr txBox="1">
              <a:spLocks noChangeArrowheads="1"/>
            </p:cNvSpPr>
            <p:nvPr/>
          </p:nvSpPr>
          <p:spPr bwMode="auto">
            <a:xfrm>
              <a:off x="8545" y="9377"/>
              <a:ext cx="2516" cy="642"/>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Соҳа предмети тавсифи бўйича</a:t>
              </a:r>
              <a:endParaRPr lang="ru-RU" sz="1400" b="1">
                <a:effectLst/>
                <a:latin typeface="Times New Roman" panose="02020603050405020304" pitchFamily="18" charset="0"/>
                <a:ea typeface="Batang" panose="02030600000101010101" pitchFamily="18" charset="-127"/>
              </a:endParaRPr>
            </a:p>
          </p:txBody>
        </p:sp>
        <p:cxnSp>
          <p:nvCxnSpPr>
            <p:cNvPr id="22" name="Line 67">
              <a:extLst>
                <a:ext uri="{FF2B5EF4-FFF2-40B4-BE49-F238E27FC236}">
                  <a16:creationId xmlns:a16="http://schemas.microsoft.com/office/drawing/2014/main" id="{9A6A5472-4822-37C5-47BF-709D966BC0D7}"/>
                </a:ext>
              </a:extLst>
            </p:cNvPr>
            <p:cNvCxnSpPr>
              <a:cxnSpLocks noChangeShapeType="1"/>
            </p:cNvCxnSpPr>
            <p:nvPr/>
          </p:nvCxnSpPr>
          <p:spPr bwMode="auto">
            <a:xfrm>
              <a:off x="5490" y="7717"/>
              <a:ext cx="0" cy="254"/>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3" name="Line 68">
              <a:extLst>
                <a:ext uri="{FF2B5EF4-FFF2-40B4-BE49-F238E27FC236}">
                  <a16:creationId xmlns:a16="http://schemas.microsoft.com/office/drawing/2014/main" id="{B20F2C76-59AA-CEDD-E328-BF5F2D5DDFF6}"/>
                </a:ext>
              </a:extLst>
            </p:cNvPr>
            <p:cNvCxnSpPr>
              <a:cxnSpLocks noChangeShapeType="1"/>
            </p:cNvCxnSpPr>
            <p:nvPr/>
          </p:nvCxnSpPr>
          <p:spPr bwMode="auto">
            <a:xfrm>
              <a:off x="7287" y="7717"/>
              <a:ext cx="0" cy="254"/>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4" name="Text Box 69">
              <a:extLst>
                <a:ext uri="{FF2B5EF4-FFF2-40B4-BE49-F238E27FC236}">
                  <a16:creationId xmlns:a16="http://schemas.microsoft.com/office/drawing/2014/main" id="{C30DCD39-7256-2B84-39DC-76BE003DD9F4}"/>
                </a:ext>
              </a:extLst>
            </p:cNvPr>
            <p:cNvSpPr txBox="1">
              <a:spLocks noChangeArrowheads="1"/>
            </p:cNvSpPr>
            <p:nvPr/>
          </p:nvSpPr>
          <p:spPr bwMode="auto">
            <a:xfrm>
              <a:off x="1866" y="10559"/>
              <a:ext cx="2157" cy="134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1. Ижтимоий</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2. Иқтисодий</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3. Ташкилий</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4. Техник</a:t>
              </a:r>
              <a:endParaRPr lang="ru-RU" sz="1400" b="1">
                <a:effectLst/>
                <a:latin typeface="Times New Roman" panose="02020603050405020304" pitchFamily="18" charset="0"/>
                <a:ea typeface="Batang" panose="02030600000101010101" pitchFamily="18" charset="-127"/>
              </a:endParaRPr>
            </a:p>
            <a:p>
              <a:pPr algn="ctr"/>
              <a:r>
                <a:rPr lang="uz-Cyrl-UZ" sz="1000" b="1">
                  <a:effectLst/>
                  <a:latin typeface="Times New Roman" panose="02020603050405020304" pitchFamily="18" charset="0"/>
                  <a:ea typeface="Batang" panose="02030600000101010101" pitchFamily="18" charset="-127"/>
                </a:rPr>
                <a:t>5. Аралаш</a:t>
              </a:r>
              <a:endParaRPr lang="ru-RU" sz="1400" b="1">
                <a:effectLst/>
                <a:latin typeface="Times New Roman" panose="02020603050405020304" pitchFamily="18" charset="0"/>
                <a:ea typeface="Batang" panose="02030600000101010101" pitchFamily="18" charset="-127"/>
              </a:endParaRPr>
            </a:p>
          </p:txBody>
        </p:sp>
        <p:sp>
          <p:nvSpPr>
            <p:cNvPr id="25" name="Text Box 70">
              <a:extLst>
                <a:ext uri="{FF2B5EF4-FFF2-40B4-BE49-F238E27FC236}">
                  <a16:creationId xmlns:a16="http://schemas.microsoft.com/office/drawing/2014/main" id="{2893F56D-7843-F3E2-1A37-BF4EC665CEE7}"/>
                </a:ext>
              </a:extLst>
            </p:cNvPr>
            <p:cNvSpPr txBox="1">
              <a:spLocks noChangeArrowheads="1"/>
            </p:cNvSpPr>
            <p:nvPr/>
          </p:nvSpPr>
          <p:spPr bwMode="auto">
            <a:xfrm>
              <a:off x="8605" y="10529"/>
              <a:ext cx="2840" cy="125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dirty="0">
                  <a:effectLst/>
                  <a:latin typeface="Times New Roman" panose="02020603050405020304" pitchFamily="18" charset="0"/>
                  <a:ea typeface="Batang" panose="02030600000101010101" pitchFamily="18" charset="-127"/>
                </a:rPr>
                <a:t>1. Ўқув-таълим</a:t>
              </a:r>
              <a:endParaRPr lang="ru-RU" sz="1400" b="1" dirty="0">
                <a:effectLst/>
                <a:latin typeface="Times New Roman" panose="02020603050405020304" pitchFamily="18" charset="0"/>
                <a:ea typeface="Batang" panose="02030600000101010101" pitchFamily="18" charset="-127"/>
              </a:endParaRPr>
            </a:p>
            <a:p>
              <a:pPr algn="ctr"/>
              <a:r>
                <a:rPr lang="uz-Cyrl-UZ" sz="1000" b="1" dirty="0">
                  <a:effectLst/>
                  <a:latin typeface="Times New Roman" panose="02020603050405020304" pitchFamily="18" charset="0"/>
                  <a:ea typeface="Batang" panose="02030600000101010101" pitchFamily="18" charset="-127"/>
                </a:rPr>
                <a:t>2. Илмий тадқиқот ва ривожланиш</a:t>
              </a:r>
              <a:endParaRPr lang="ru-RU" sz="1400" b="1" dirty="0">
                <a:effectLst/>
                <a:latin typeface="Times New Roman" panose="02020603050405020304" pitchFamily="18" charset="0"/>
                <a:ea typeface="Batang" panose="02030600000101010101" pitchFamily="18" charset="-127"/>
              </a:endParaRPr>
            </a:p>
            <a:p>
              <a:pPr algn="ctr"/>
              <a:r>
                <a:rPr lang="uz-Cyrl-UZ" sz="1000" b="1" dirty="0">
                  <a:effectLst/>
                  <a:latin typeface="Times New Roman" panose="02020603050405020304" pitchFamily="18" charset="0"/>
                  <a:ea typeface="Batang" panose="02030600000101010101" pitchFamily="18" charset="-127"/>
                </a:rPr>
                <a:t>3. Инновацион</a:t>
              </a:r>
              <a:endParaRPr lang="ru-RU" sz="1400" b="1" dirty="0">
                <a:effectLst/>
                <a:latin typeface="Times New Roman" panose="02020603050405020304" pitchFamily="18" charset="0"/>
                <a:ea typeface="Batang" panose="02030600000101010101" pitchFamily="18" charset="-127"/>
              </a:endParaRPr>
            </a:p>
            <a:p>
              <a:pPr algn="ctr"/>
              <a:r>
                <a:rPr lang="uz-Cyrl-UZ" sz="1000" b="1" dirty="0">
                  <a:effectLst/>
                  <a:latin typeface="Times New Roman" panose="02020603050405020304" pitchFamily="18" charset="0"/>
                  <a:ea typeface="Batang" panose="02030600000101010101" pitchFamily="18" charset="-127"/>
                </a:rPr>
                <a:t>4. Инвестицион</a:t>
              </a:r>
              <a:endParaRPr lang="ru-RU" sz="1400" b="1" dirty="0">
                <a:effectLst/>
                <a:latin typeface="Times New Roman" panose="02020603050405020304" pitchFamily="18" charset="0"/>
                <a:ea typeface="Batang" panose="02030600000101010101" pitchFamily="18" charset="-127"/>
              </a:endParaRPr>
            </a:p>
            <a:p>
              <a:pPr algn="ctr"/>
              <a:r>
                <a:rPr lang="uz-Cyrl-UZ" sz="1000" b="1" dirty="0">
                  <a:effectLst/>
                  <a:latin typeface="Times New Roman" panose="02020603050405020304" pitchFamily="18" charset="0"/>
                  <a:ea typeface="Batang" panose="02030600000101010101" pitchFamily="18" charset="-127"/>
                </a:rPr>
                <a:t>5. Комбинацион</a:t>
              </a:r>
              <a:endParaRPr lang="ru-RU" sz="1400" b="1" dirty="0">
                <a:effectLst/>
                <a:latin typeface="Times New Roman" panose="02020603050405020304" pitchFamily="18" charset="0"/>
                <a:ea typeface="Batang" panose="02030600000101010101" pitchFamily="18" charset="-127"/>
              </a:endParaRPr>
            </a:p>
          </p:txBody>
        </p:sp>
        <p:sp>
          <p:nvSpPr>
            <p:cNvPr id="26" name="Text Box 71">
              <a:extLst>
                <a:ext uri="{FF2B5EF4-FFF2-40B4-BE49-F238E27FC236}">
                  <a16:creationId xmlns:a16="http://schemas.microsoft.com/office/drawing/2014/main" id="{F4EE5DC6-249B-2B31-104D-C348B526CD9A}"/>
                </a:ext>
              </a:extLst>
            </p:cNvPr>
            <p:cNvSpPr txBox="1">
              <a:spLocks noChangeArrowheads="1"/>
            </p:cNvSpPr>
            <p:nvPr/>
          </p:nvSpPr>
          <p:spPr bwMode="auto">
            <a:xfrm>
              <a:off x="4756" y="9930"/>
              <a:ext cx="3235" cy="86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Лойиҳанинг таркиби ва тузилиши ҳамда унинг соҳа предмети бўйича</a:t>
              </a:r>
              <a:endParaRPr lang="ru-RU" sz="1400" b="1">
                <a:effectLst/>
                <a:latin typeface="Times New Roman" panose="02020603050405020304" pitchFamily="18" charset="0"/>
                <a:ea typeface="Batang" panose="02030600000101010101" pitchFamily="18" charset="-127"/>
              </a:endParaRPr>
            </a:p>
          </p:txBody>
        </p:sp>
        <p:sp>
          <p:nvSpPr>
            <p:cNvPr id="27" name="Text Box 72">
              <a:extLst>
                <a:ext uri="{FF2B5EF4-FFF2-40B4-BE49-F238E27FC236}">
                  <a16:creationId xmlns:a16="http://schemas.microsoft.com/office/drawing/2014/main" id="{09E3FC7F-47F4-DA6F-4818-95561F10D59B}"/>
                </a:ext>
              </a:extLst>
            </p:cNvPr>
            <p:cNvSpPr txBox="1">
              <a:spLocks noChangeArrowheads="1"/>
            </p:cNvSpPr>
            <p:nvPr/>
          </p:nvSpPr>
          <p:spPr bwMode="auto">
            <a:xfrm>
              <a:off x="5070" y="11080"/>
              <a:ext cx="2520" cy="957"/>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spc="-50">
                  <a:effectLst/>
                  <a:latin typeface="Times New Roman" panose="02020603050405020304" pitchFamily="18" charset="0"/>
                  <a:ea typeface="Batang" panose="02030600000101010101" pitchFamily="18" charset="-127"/>
                </a:rPr>
                <a:t>1. Монолойиҳа</a:t>
              </a:r>
              <a:endParaRPr lang="ru-RU" sz="1400" b="1">
                <a:effectLst/>
                <a:latin typeface="Times New Roman" panose="02020603050405020304" pitchFamily="18" charset="0"/>
                <a:ea typeface="Batang" panose="02030600000101010101" pitchFamily="18" charset="-127"/>
              </a:endParaRPr>
            </a:p>
            <a:p>
              <a:pPr algn="ctr"/>
              <a:r>
                <a:rPr lang="uz-Cyrl-UZ" sz="1000" b="1" spc="-50">
                  <a:effectLst/>
                  <a:latin typeface="Times New Roman" panose="02020603050405020304" pitchFamily="18" charset="0"/>
                  <a:ea typeface="Batang" panose="02030600000101010101" pitchFamily="18" charset="-127"/>
                </a:rPr>
                <a:t>2. Мултилойиҳа</a:t>
              </a:r>
              <a:endParaRPr lang="ru-RU" sz="1400" b="1">
                <a:effectLst/>
                <a:latin typeface="Times New Roman" panose="02020603050405020304" pitchFamily="18" charset="0"/>
                <a:ea typeface="Batang" panose="02030600000101010101" pitchFamily="18" charset="-127"/>
              </a:endParaRPr>
            </a:p>
            <a:p>
              <a:pPr algn="ctr"/>
              <a:r>
                <a:rPr lang="uz-Cyrl-UZ" sz="1000" b="1" spc="-50">
                  <a:effectLst/>
                  <a:latin typeface="Times New Roman" panose="02020603050405020304" pitchFamily="18" charset="0"/>
                  <a:ea typeface="Batang" panose="02030600000101010101" pitchFamily="18" charset="-127"/>
                </a:rPr>
                <a:t>3. Мегалойиҳа</a:t>
              </a:r>
              <a:endParaRPr lang="ru-RU" sz="1400" b="1">
                <a:effectLst/>
                <a:latin typeface="Times New Roman" panose="02020603050405020304" pitchFamily="18" charset="0"/>
                <a:ea typeface="Batang" panose="02030600000101010101" pitchFamily="18" charset="-127"/>
              </a:endParaRPr>
            </a:p>
          </p:txBody>
        </p:sp>
        <p:cxnSp>
          <p:nvCxnSpPr>
            <p:cNvPr id="28" name="Line 73">
              <a:extLst>
                <a:ext uri="{FF2B5EF4-FFF2-40B4-BE49-F238E27FC236}">
                  <a16:creationId xmlns:a16="http://schemas.microsoft.com/office/drawing/2014/main" id="{0BA0A29D-22F0-46B9-FBC9-C37EB7252B3C}"/>
                </a:ext>
              </a:extLst>
            </p:cNvPr>
            <p:cNvCxnSpPr>
              <a:cxnSpLocks noChangeShapeType="1"/>
            </p:cNvCxnSpPr>
            <p:nvPr/>
          </p:nvCxnSpPr>
          <p:spPr bwMode="auto">
            <a:xfrm>
              <a:off x="6389" y="10781"/>
              <a:ext cx="0" cy="298"/>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9" name="Line 74">
              <a:extLst>
                <a:ext uri="{FF2B5EF4-FFF2-40B4-BE49-F238E27FC236}">
                  <a16:creationId xmlns:a16="http://schemas.microsoft.com/office/drawing/2014/main" id="{6ABA3143-95E2-51AE-CB85-892335B010CE}"/>
                </a:ext>
              </a:extLst>
            </p:cNvPr>
            <p:cNvCxnSpPr>
              <a:cxnSpLocks noChangeShapeType="1"/>
            </p:cNvCxnSpPr>
            <p:nvPr/>
          </p:nvCxnSpPr>
          <p:spPr bwMode="auto">
            <a:xfrm>
              <a:off x="2974" y="10035"/>
              <a:ext cx="0" cy="509"/>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0" name="Line 75">
              <a:extLst>
                <a:ext uri="{FF2B5EF4-FFF2-40B4-BE49-F238E27FC236}">
                  <a16:creationId xmlns:a16="http://schemas.microsoft.com/office/drawing/2014/main" id="{51BBC748-88EA-8207-003E-72DAB40C9564}"/>
                </a:ext>
              </a:extLst>
            </p:cNvPr>
            <p:cNvCxnSpPr>
              <a:cxnSpLocks noChangeShapeType="1"/>
            </p:cNvCxnSpPr>
            <p:nvPr/>
          </p:nvCxnSpPr>
          <p:spPr bwMode="auto">
            <a:xfrm>
              <a:off x="9803" y="10005"/>
              <a:ext cx="0" cy="509"/>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1" name="Text Box 76">
              <a:extLst>
                <a:ext uri="{FF2B5EF4-FFF2-40B4-BE49-F238E27FC236}">
                  <a16:creationId xmlns:a16="http://schemas.microsoft.com/office/drawing/2014/main" id="{D08E6FB4-5187-D122-6AE2-4A6DCB8731E5}"/>
                </a:ext>
              </a:extLst>
            </p:cNvPr>
            <p:cNvSpPr txBox="1">
              <a:spLocks noChangeArrowheads="1"/>
            </p:cNvSpPr>
            <p:nvPr/>
          </p:nvSpPr>
          <p:spPr bwMode="auto">
            <a:xfrm>
              <a:off x="4756" y="12277"/>
              <a:ext cx="5294" cy="42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000" b="1">
                  <a:effectLst/>
                  <a:latin typeface="Times New Roman" panose="02020603050405020304" pitchFamily="18" charset="0"/>
                  <a:ea typeface="Batang" panose="02030600000101010101" pitchFamily="18" charset="-127"/>
                </a:rPr>
                <a:t>Йўналтирилганлиги (бош мақсади) бўйича</a:t>
              </a:r>
              <a:endParaRPr lang="ru-RU" sz="1400" b="1">
                <a:effectLst/>
                <a:latin typeface="Times New Roman" panose="02020603050405020304" pitchFamily="18" charset="0"/>
                <a:ea typeface="Batang" panose="02030600000101010101" pitchFamily="18" charset="-127"/>
              </a:endParaRPr>
            </a:p>
          </p:txBody>
        </p:sp>
        <p:sp>
          <p:nvSpPr>
            <p:cNvPr id="32" name="Text Box 77">
              <a:extLst>
                <a:ext uri="{FF2B5EF4-FFF2-40B4-BE49-F238E27FC236}">
                  <a16:creationId xmlns:a16="http://schemas.microsoft.com/office/drawing/2014/main" id="{09BBFBE3-D9D5-CE6D-E371-ED07D0A26F62}"/>
                </a:ext>
              </a:extLst>
            </p:cNvPr>
            <p:cNvSpPr txBox="1">
              <a:spLocks noChangeArrowheads="1"/>
            </p:cNvSpPr>
            <p:nvPr/>
          </p:nvSpPr>
          <p:spPr bwMode="auto">
            <a:xfrm>
              <a:off x="1716" y="12878"/>
              <a:ext cx="9729" cy="152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just"/>
              <a:r>
                <a:rPr lang="uz-Cyrl-UZ" sz="1100" b="0" dirty="0">
                  <a:effectLst/>
                  <a:latin typeface="Times New Roman" panose="02020603050405020304" pitchFamily="18" charset="0"/>
                  <a:ea typeface="Batang" panose="02030600000101010101" pitchFamily="18" charset="-127"/>
                </a:rPr>
                <a:t>1. Ишлаб чиқаришни технологик ва моддий-техник янгилашга, асосий фондларни алмаштириш, ишлаб чиқариладиган маҳсулот сифатини ошириш ва ишлаб чиқариш самарадорлигини кўпайтиришга қаратилган лойиҳалар</a:t>
              </a:r>
              <a:endParaRPr lang="ru-RU" sz="1100" b="1" dirty="0">
                <a:effectLst/>
                <a:latin typeface="Times New Roman" panose="02020603050405020304" pitchFamily="18" charset="0"/>
                <a:ea typeface="Batang" panose="02030600000101010101" pitchFamily="18" charset="-127"/>
              </a:endParaRPr>
            </a:p>
            <a:p>
              <a:pPr algn="just"/>
              <a:r>
                <a:rPr lang="uz-Cyrl-UZ" sz="1100" b="0" dirty="0">
                  <a:effectLst/>
                  <a:latin typeface="Times New Roman" panose="02020603050405020304" pitchFamily="18" charset="0"/>
                  <a:ea typeface="Batang" panose="02030600000101010101" pitchFamily="18" charset="-127"/>
                </a:rPr>
                <a:t>2. Талабни янада тўлиқроқ қондириш мақсадида мазкур турдаги ишлаб чиқариладиган маҳсулот номенклатураси ва ишлаб чиқариш ҳажмини ошириш, маҳсулот сотиш бозорини кенгайтириш, фойдани кўпайтиришга қаратилган лойиҳалар</a:t>
              </a:r>
              <a:endParaRPr lang="ru-RU" sz="1100" b="1" dirty="0">
                <a:effectLst/>
                <a:latin typeface="Times New Roman" panose="02020603050405020304" pitchFamily="18" charset="0"/>
                <a:ea typeface="Batang" panose="02030600000101010101" pitchFamily="18" charset="-127"/>
              </a:endParaRPr>
            </a:p>
            <a:p>
              <a:pPr algn="just"/>
              <a:r>
                <a:rPr lang="uz-Cyrl-UZ" sz="1100" b="0" dirty="0">
                  <a:effectLst/>
                  <a:latin typeface="Times New Roman" panose="02020603050405020304" pitchFamily="18" charset="0"/>
                  <a:ea typeface="Batang" panose="02030600000101010101" pitchFamily="18" charset="-127"/>
                </a:rPr>
                <a:t>3. Бозорни эгаллаш учун янги турдаги маҳсулот (иш, хизмат) турларини ишлаб чиқаришни ўзлаштириш, бозорнинг янги сегментларини яратиш, ўзгарувчан талабларни қондириш ва шу орқали юқори фойда олишга қаратилган лойиҳалар.</a:t>
              </a:r>
              <a:endParaRPr lang="ru-RU" sz="1100" b="1" dirty="0">
                <a:effectLst/>
                <a:latin typeface="Times New Roman" panose="02020603050405020304" pitchFamily="18" charset="0"/>
                <a:ea typeface="Batang" panose="02030600000101010101" pitchFamily="18" charset="-127"/>
              </a:endParaRPr>
            </a:p>
          </p:txBody>
        </p:sp>
        <p:cxnSp>
          <p:nvCxnSpPr>
            <p:cNvPr id="33" name="Line 78">
              <a:extLst>
                <a:ext uri="{FF2B5EF4-FFF2-40B4-BE49-F238E27FC236}">
                  <a16:creationId xmlns:a16="http://schemas.microsoft.com/office/drawing/2014/main" id="{0EF0345F-A6EC-F970-B0D0-05C70A8A8BA9}"/>
                </a:ext>
              </a:extLst>
            </p:cNvPr>
            <p:cNvCxnSpPr>
              <a:cxnSpLocks noChangeShapeType="1"/>
            </p:cNvCxnSpPr>
            <p:nvPr/>
          </p:nvCxnSpPr>
          <p:spPr bwMode="auto">
            <a:xfrm>
              <a:off x="7334" y="12720"/>
              <a:ext cx="0" cy="151"/>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4" name="Line 79">
              <a:extLst>
                <a:ext uri="{FF2B5EF4-FFF2-40B4-BE49-F238E27FC236}">
                  <a16:creationId xmlns:a16="http://schemas.microsoft.com/office/drawing/2014/main" id="{4290DB46-C41F-12F8-7044-510671223CFF}"/>
                </a:ext>
              </a:extLst>
            </p:cNvPr>
            <p:cNvCxnSpPr>
              <a:cxnSpLocks noChangeShapeType="1"/>
            </p:cNvCxnSpPr>
            <p:nvPr/>
          </p:nvCxnSpPr>
          <p:spPr bwMode="auto">
            <a:xfrm flipH="1">
              <a:off x="4412" y="6510"/>
              <a:ext cx="0" cy="598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35" name="Line 80">
              <a:extLst>
                <a:ext uri="{FF2B5EF4-FFF2-40B4-BE49-F238E27FC236}">
                  <a16:creationId xmlns:a16="http://schemas.microsoft.com/office/drawing/2014/main" id="{3C5BBB47-A18B-1960-5A18-048BD1AAEF95}"/>
                </a:ext>
              </a:extLst>
            </p:cNvPr>
            <p:cNvCxnSpPr>
              <a:cxnSpLocks noChangeShapeType="1"/>
            </p:cNvCxnSpPr>
            <p:nvPr/>
          </p:nvCxnSpPr>
          <p:spPr bwMode="auto">
            <a:xfrm flipH="1">
              <a:off x="4232" y="9797"/>
              <a:ext cx="180"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6" name="Line 81">
              <a:extLst>
                <a:ext uri="{FF2B5EF4-FFF2-40B4-BE49-F238E27FC236}">
                  <a16:creationId xmlns:a16="http://schemas.microsoft.com/office/drawing/2014/main" id="{03A159E0-E586-B764-8CA7-9B2102780103}"/>
                </a:ext>
              </a:extLst>
            </p:cNvPr>
            <p:cNvCxnSpPr>
              <a:cxnSpLocks noChangeShapeType="1"/>
            </p:cNvCxnSpPr>
            <p:nvPr/>
          </p:nvCxnSpPr>
          <p:spPr bwMode="auto">
            <a:xfrm>
              <a:off x="4412" y="12474"/>
              <a:ext cx="359"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7" name="Line 82">
              <a:extLst>
                <a:ext uri="{FF2B5EF4-FFF2-40B4-BE49-F238E27FC236}">
                  <a16:creationId xmlns:a16="http://schemas.microsoft.com/office/drawing/2014/main" id="{80BFD560-8FA6-CC4A-80D9-F4AB82315D60}"/>
                </a:ext>
              </a:extLst>
            </p:cNvPr>
            <p:cNvCxnSpPr>
              <a:cxnSpLocks noChangeShapeType="1"/>
            </p:cNvCxnSpPr>
            <p:nvPr/>
          </p:nvCxnSpPr>
          <p:spPr bwMode="auto">
            <a:xfrm>
              <a:off x="8366" y="6465"/>
              <a:ext cx="0" cy="4094"/>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38" name="Line 83">
              <a:extLst>
                <a:ext uri="{FF2B5EF4-FFF2-40B4-BE49-F238E27FC236}">
                  <a16:creationId xmlns:a16="http://schemas.microsoft.com/office/drawing/2014/main" id="{17E0A6FF-B834-FAFA-DDE8-F24D5B0021E2}"/>
                </a:ext>
              </a:extLst>
            </p:cNvPr>
            <p:cNvCxnSpPr>
              <a:cxnSpLocks noChangeShapeType="1"/>
            </p:cNvCxnSpPr>
            <p:nvPr/>
          </p:nvCxnSpPr>
          <p:spPr bwMode="auto">
            <a:xfrm flipH="1">
              <a:off x="8006" y="10514"/>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9" name="Line 84">
              <a:extLst>
                <a:ext uri="{FF2B5EF4-FFF2-40B4-BE49-F238E27FC236}">
                  <a16:creationId xmlns:a16="http://schemas.microsoft.com/office/drawing/2014/main" id="{754A6C00-C138-B77A-1C51-632A6DE529BD}"/>
                </a:ext>
              </a:extLst>
            </p:cNvPr>
            <p:cNvCxnSpPr>
              <a:cxnSpLocks noChangeShapeType="1"/>
            </p:cNvCxnSpPr>
            <p:nvPr/>
          </p:nvCxnSpPr>
          <p:spPr bwMode="auto">
            <a:xfrm>
              <a:off x="8366" y="9737"/>
              <a:ext cx="179"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sp>
        <p:nvSpPr>
          <p:cNvPr id="41" name="TextBox 40">
            <a:extLst>
              <a:ext uri="{FF2B5EF4-FFF2-40B4-BE49-F238E27FC236}">
                <a16:creationId xmlns:a16="http://schemas.microsoft.com/office/drawing/2014/main" id="{6575B05C-CFA4-1736-F146-EF8A349D8A2F}"/>
              </a:ext>
            </a:extLst>
          </p:cNvPr>
          <p:cNvSpPr txBox="1"/>
          <p:nvPr/>
        </p:nvSpPr>
        <p:spPr>
          <a:xfrm>
            <a:off x="7851474" y="1063135"/>
            <a:ext cx="4118686" cy="830997"/>
          </a:xfrm>
          <a:prstGeom prst="rect">
            <a:avLst/>
          </a:prstGeom>
          <a:noFill/>
        </p:spPr>
        <p:txBody>
          <a:bodyPr wrap="square">
            <a:spAutoFit/>
          </a:bodyPr>
          <a:lstStyle/>
          <a:p>
            <a:pPr algn="ctr"/>
            <a:r>
              <a:rPr lang="uz-Cyrl-UZ" sz="2400" b="1" dirty="0">
                <a:solidFill>
                  <a:srgbClr val="FF0000"/>
                </a:solidFill>
                <a:effectLst/>
                <a:latin typeface="Times New Roman" panose="02020603050405020304" pitchFamily="18" charset="0"/>
                <a:ea typeface="Batang" panose="020B0503020000020004" pitchFamily="18" charset="-127"/>
              </a:rPr>
              <a:t>ЛОЙИҲАНИННГ УМУМИЙ ТАСНИФИ</a:t>
            </a:r>
            <a:endParaRPr lang="ru-RU" sz="2400" dirty="0">
              <a:solidFill>
                <a:srgbClr val="FF0000"/>
              </a:solidFill>
            </a:endParaRPr>
          </a:p>
        </p:txBody>
      </p:sp>
    </p:spTree>
    <p:extLst>
      <p:ext uri="{BB962C8B-B14F-4D97-AF65-F5344CB8AC3E}">
        <p14:creationId xmlns:p14="http://schemas.microsoft.com/office/powerpoint/2010/main" val="2841310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675701" y="550844"/>
            <a:ext cx="10840598" cy="3668616"/>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effectLst/>
                <a:latin typeface="Times New Roman" panose="02020603050405020304" pitchFamily="18" charset="0"/>
                <a:ea typeface="Calibri" panose="020F0502020204030204" pitchFamily="34" charset="0"/>
              </a:rPr>
              <a:t>Замонавий тушунчада лойиҳалар </a:t>
            </a:r>
            <a:r>
              <a:rPr lang="uz-Cyrl-UZ" sz="2400" b="0" dirty="0">
                <a:effectLst/>
                <a:latin typeface="Times New Roman" panose="02020603050405020304" pitchFamily="18" charset="0"/>
                <a:ea typeface="Calibri" panose="020F0502020204030204" pitchFamily="34" charset="0"/>
              </a:rPr>
              <a:t>- бу бизнинг ҳаётимизни ўзгартирувчи нарсалар: бино ёки саноат объекти қурилиши, илмий-тадқиқот ишлари дастури, корхонани реконструктсия ёки модернизатсия қилиш, янги корхона ташкил этиш, инновацияларни ишлаб чиқиш, кинофилм яратиш, ҳудудни ривожлантириш, тадбиркорликни қўлаб-қувватлаш дастури, аҳолини ижтимоий ҳимоялаш дастури, ёшларнинг илмий ижоди ва фаолиятини қўллаб-қувватлаш ва рағбатлантириш дастурлари, аҳолини ичимлик суви билан таъминлаш дастури, аҳолини уй-жой билан таъминлаш дастури ва бошқа шу кабилар - буларнинг барчаси лойиҳалар.</a:t>
            </a:r>
            <a:endParaRPr lang="ru-RU" sz="2400" b="1" dirty="0">
              <a:solidFill>
                <a:srgbClr val="FF0000"/>
              </a:solidFill>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26265900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F898E978-5C5C-9A93-C21E-F4D07A638899}"/>
              </a:ext>
            </a:extLst>
          </p:cNvPr>
          <p:cNvGrpSpPr>
            <a:grpSpLocks/>
          </p:cNvGrpSpPr>
          <p:nvPr/>
        </p:nvGrpSpPr>
        <p:grpSpPr bwMode="auto">
          <a:xfrm>
            <a:off x="380778" y="366476"/>
            <a:ext cx="8961526" cy="4723317"/>
            <a:chOff x="1701" y="6530"/>
            <a:chExt cx="9326" cy="5239"/>
          </a:xfrm>
        </p:grpSpPr>
        <p:sp>
          <p:nvSpPr>
            <p:cNvPr id="3" name="Oval 86">
              <a:extLst>
                <a:ext uri="{FF2B5EF4-FFF2-40B4-BE49-F238E27FC236}">
                  <a16:creationId xmlns:a16="http://schemas.microsoft.com/office/drawing/2014/main" id="{B477D9CE-A4C4-C6D7-749A-25EC7E7082AB}"/>
                </a:ext>
              </a:extLst>
            </p:cNvPr>
            <p:cNvSpPr>
              <a:spLocks noChangeArrowheads="1"/>
            </p:cNvSpPr>
            <p:nvPr/>
          </p:nvSpPr>
          <p:spPr bwMode="auto">
            <a:xfrm>
              <a:off x="4581" y="8515"/>
              <a:ext cx="3240" cy="1277"/>
            </a:xfrm>
            <a:prstGeom prst="ellipse">
              <a:avLst/>
            </a:prstGeom>
            <a:solidFill>
              <a:srgbClr val="FFFFFF"/>
            </a:solidFill>
            <a:ln w="9525">
              <a:solidFill>
                <a:srgbClr val="000000"/>
              </a:solidFill>
              <a:round/>
              <a:headEnd/>
              <a:tailEnd/>
            </a:ln>
          </p:spPr>
          <p:txBody>
            <a:bodyPr rot="0" vert="horz" wrap="square" lIns="91440" tIns="45720" rIns="91440" bIns="45720" anchor="ctr" anchorCtr="0" upright="1">
              <a:noAutofit/>
            </a:bodyPr>
            <a:lstStyle/>
            <a:p>
              <a:pPr algn="ctr"/>
              <a:r>
                <a:rPr lang="uz-Cyrl-UZ" sz="1600" b="1" dirty="0">
                  <a:effectLst/>
                  <a:latin typeface="Times New Roman" panose="02020603050405020304" pitchFamily="18" charset="0"/>
                  <a:ea typeface="Batang" panose="02030600000101010101" pitchFamily="18" charset="-127"/>
                </a:rPr>
                <a:t>ИНВЕСТИЦИОН ЛОЙИҲАЛАР</a:t>
              </a:r>
              <a:endParaRPr lang="ru-RU" sz="1600" b="1" dirty="0">
                <a:effectLst/>
                <a:latin typeface="Times New Roman" panose="02020603050405020304" pitchFamily="18" charset="0"/>
                <a:ea typeface="Batang" panose="02030600000101010101" pitchFamily="18" charset="-127"/>
              </a:endParaRPr>
            </a:p>
          </p:txBody>
        </p:sp>
        <p:sp>
          <p:nvSpPr>
            <p:cNvPr id="4" name="Text Box 87">
              <a:extLst>
                <a:ext uri="{FF2B5EF4-FFF2-40B4-BE49-F238E27FC236}">
                  <a16:creationId xmlns:a16="http://schemas.microsoft.com/office/drawing/2014/main" id="{C61C726E-D558-D85C-2BA1-129743299426}"/>
                </a:ext>
              </a:extLst>
            </p:cNvPr>
            <p:cNvSpPr txBox="1">
              <a:spLocks noChangeArrowheads="1"/>
            </p:cNvSpPr>
            <p:nvPr/>
          </p:nvSpPr>
          <p:spPr bwMode="auto">
            <a:xfrm>
              <a:off x="5121" y="6530"/>
              <a:ext cx="2520" cy="1187"/>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a:effectLst/>
                  <a:latin typeface="Times New Roman" panose="02020603050405020304" pitchFamily="18" charset="0"/>
                  <a:ea typeface="Batang" panose="02030600000101010101" pitchFamily="18" charset="-127"/>
                </a:rPr>
                <a:t>Фойда ёки ижтимоий самарага эришишга қаратилган бўлишлиги</a:t>
              </a:r>
              <a:endParaRPr lang="ru-RU" sz="1600">
                <a:effectLst/>
                <a:latin typeface="Times New Roman" panose="02020603050405020304" pitchFamily="18" charset="0"/>
                <a:ea typeface="Batang" panose="02030600000101010101" pitchFamily="18" charset="-127"/>
              </a:endParaRPr>
            </a:p>
          </p:txBody>
        </p:sp>
        <p:sp>
          <p:nvSpPr>
            <p:cNvPr id="5" name="Text Box 88">
              <a:extLst>
                <a:ext uri="{FF2B5EF4-FFF2-40B4-BE49-F238E27FC236}">
                  <a16:creationId xmlns:a16="http://schemas.microsoft.com/office/drawing/2014/main" id="{5BFB86F9-A973-0AD5-F94F-6AAE95B0E871}"/>
                </a:ext>
              </a:extLst>
            </p:cNvPr>
            <p:cNvSpPr txBox="1">
              <a:spLocks noChangeArrowheads="1"/>
            </p:cNvSpPr>
            <p:nvPr/>
          </p:nvSpPr>
          <p:spPr bwMode="auto">
            <a:xfrm>
              <a:off x="8181" y="8515"/>
              <a:ext cx="2819" cy="172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a:effectLst/>
                  <a:latin typeface="Times New Roman" panose="02020603050405020304" pitchFamily="18" charset="0"/>
                  <a:ea typeface="Batang" panose="02030600000101010101" pitchFamily="18" charset="-127"/>
                </a:rPr>
                <a:t>Кутилаётган натижаларга эришишнинг рисклилик даражасини олдиндан баҳолаш ва аниқлашнинг зарурлиги</a:t>
              </a:r>
              <a:endParaRPr lang="ru-RU" sz="1600">
                <a:effectLst/>
                <a:latin typeface="Times New Roman" panose="02020603050405020304" pitchFamily="18" charset="0"/>
                <a:ea typeface="Batang" panose="02030600000101010101" pitchFamily="18" charset="-127"/>
              </a:endParaRPr>
            </a:p>
          </p:txBody>
        </p:sp>
        <p:sp>
          <p:nvSpPr>
            <p:cNvPr id="6" name="Text Box 89">
              <a:extLst>
                <a:ext uri="{FF2B5EF4-FFF2-40B4-BE49-F238E27FC236}">
                  <a16:creationId xmlns:a16="http://schemas.microsoft.com/office/drawing/2014/main" id="{A12D3671-7DF7-5A49-AE43-E587FF998DBF}"/>
                </a:ext>
              </a:extLst>
            </p:cNvPr>
            <p:cNvSpPr txBox="1">
              <a:spLocks noChangeArrowheads="1"/>
            </p:cNvSpPr>
            <p:nvPr/>
          </p:nvSpPr>
          <p:spPr bwMode="auto">
            <a:xfrm>
              <a:off x="1715" y="7948"/>
              <a:ext cx="2520" cy="1975"/>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dirty="0">
                  <a:effectLst/>
                  <a:latin typeface="Times New Roman" panose="02020603050405020304" pitchFamily="18" charset="0"/>
                  <a:ea typeface="Batang" panose="02030600000101010101" pitchFamily="18" charset="-127"/>
                </a:rPr>
                <a:t>Қонун билан таъқиқланмаган тадбиркорлик фаолиятининг барча объектларига йўналтирилиши мумкинлиги</a:t>
              </a:r>
              <a:endParaRPr lang="ru-RU" sz="1600" dirty="0">
                <a:effectLst/>
                <a:latin typeface="Times New Roman" panose="02020603050405020304" pitchFamily="18" charset="0"/>
                <a:ea typeface="Batang" panose="02030600000101010101" pitchFamily="18" charset="-127"/>
              </a:endParaRPr>
            </a:p>
          </p:txBody>
        </p:sp>
        <p:sp>
          <p:nvSpPr>
            <p:cNvPr id="7" name="Text Box 90">
              <a:extLst>
                <a:ext uri="{FF2B5EF4-FFF2-40B4-BE49-F238E27FC236}">
                  <a16:creationId xmlns:a16="http://schemas.microsoft.com/office/drawing/2014/main" id="{5DF4999E-3D68-1207-3F2D-8F84597C5A84}"/>
                </a:ext>
              </a:extLst>
            </p:cNvPr>
            <p:cNvSpPr txBox="1">
              <a:spLocks noChangeArrowheads="1"/>
            </p:cNvSpPr>
            <p:nvPr/>
          </p:nvSpPr>
          <p:spPr bwMode="auto">
            <a:xfrm>
              <a:off x="4941" y="10590"/>
              <a:ext cx="2520" cy="1179"/>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a:effectLst/>
                  <a:latin typeface="Times New Roman" panose="02020603050405020304" pitchFamily="18" charset="0"/>
                  <a:ea typeface="Batang" panose="02030600000101010101" pitchFamily="18" charset="-127"/>
                </a:rPr>
                <a:t>Капитал қийматини сақлаб қолиш ёки ўстириб бориш имконини беришлиги</a:t>
              </a:r>
              <a:endParaRPr lang="ru-RU" sz="1600">
                <a:effectLst/>
                <a:latin typeface="Times New Roman" panose="02020603050405020304" pitchFamily="18" charset="0"/>
                <a:ea typeface="Batang" panose="02030600000101010101" pitchFamily="18" charset="-127"/>
              </a:endParaRPr>
            </a:p>
          </p:txBody>
        </p:sp>
        <p:sp>
          <p:nvSpPr>
            <p:cNvPr id="8" name="Text Box 91">
              <a:extLst>
                <a:ext uri="{FF2B5EF4-FFF2-40B4-BE49-F238E27FC236}">
                  <a16:creationId xmlns:a16="http://schemas.microsoft.com/office/drawing/2014/main" id="{3AD21DA0-EF2D-14F1-8882-E01D16D00448}"/>
                </a:ext>
              </a:extLst>
            </p:cNvPr>
            <p:cNvSpPr txBox="1">
              <a:spLocks noChangeArrowheads="1"/>
            </p:cNvSpPr>
            <p:nvPr/>
          </p:nvSpPr>
          <p:spPr bwMode="auto">
            <a:xfrm>
              <a:off x="1701" y="6600"/>
              <a:ext cx="3240" cy="119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dirty="0">
                  <a:effectLst/>
                  <a:latin typeface="Times New Roman" panose="02020603050405020304" pitchFamily="18" charset="0"/>
                  <a:ea typeface="Batang" panose="02030600000101010101" pitchFamily="18" charset="-127"/>
                </a:rPr>
                <a:t>Давлат, юридик ва жисмоний шахслар томонидан амалга оширилиши мумкинлиги</a:t>
              </a:r>
              <a:endParaRPr lang="ru-RU" sz="1600" dirty="0">
                <a:effectLst/>
                <a:latin typeface="Times New Roman" panose="02020603050405020304" pitchFamily="18" charset="0"/>
                <a:ea typeface="Batang" panose="02030600000101010101" pitchFamily="18" charset="-127"/>
              </a:endParaRPr>
            </a:p>
          </p:txBody>
        </p:sp>
        <p:sp>
          <p:nvSpPr>
            <p:cNvPr id="9" name="Text Box 92">
              <a:extLst>
                <a:ext uri="{FF2B5EF4-FFF2-40B4-BE49-F238E27FC236}">
                  <a16:creationId xmlns:a16="http://schemas.microsoft.com/office/drawing/2014/main" id="{8A4526DB-E14F-2D28-C47F-DC97C6C483B3}"/>
                </a:ext>
              </a:extLst>
            </p:cNvPr>
            <p:cNvSpPr txBox="1">
              <a:spLocks noChangeArrowheads="1"/>
            </p:cNvSpPr>
            <p:nvPr/>
          </p:nvSpPr>
          <p:spPr bwMode="auto">
            <a:xfrm>
              <a:off x="8181" y="6626"/>
              <a:ext cx="2846" cy="173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a:effectLst/>
                  <a:latin typeface="Times New Roman" panose="02020603050405020304" pitchFamily="18" charset="0"/>
                  <a:ea typeface="Batang" panose="02030600000101010101" pitchFamily="18" charset="-127"/>
                </a:rPr>
                <a:t>Барча турдаги мулкий, молиявий ва интеллектуал бойликларнинг сафарбар этилиши мумкинлиги</a:t>
              </a:r>
              <a:endParaRPr lang="ru-RU" sz="1600">
                <a:effectLst/>
                <a:latin typeface="Times New Roman" panose="02020603050405020304" pitchFamily="18" charset="0"/>
                <a:ea typeface="Batang" panose="02030600000101010101" pitchFamily="18" charset="-127"/>
              </a:endParaRPr>
            </a:p>
          </p:txBody>
        </p:sp>
        <p:sp>
          <p:nvSpPr>
            <p:cNvPr id="10" name="Text Box 93">
              <a:extLst>
                <a:ext uri="{FF2B5EF4-FFF2-40B4-BE49-F238E27FC236}">
                  <a16:creationId xmlns:a16="http://schemas.microsoft.com/office/drawing/2014/main" id="{56C85596-87DC-11B6-4E74-E73CA9FA9C8A}"/>
                </a:ext>
              </a:extLst>
            </p:cNvPr>
            <p:cNvSpPr txBox="1">
              <a:spLocks noChangeArrowheads="1"/>
            </p:cNvSpPr>
            <p:nvPr/>
          </p:nvSpPr>
          <p:spPr bwMode="auto">
            <a:xfrm>
              <a:off x="8167" y="10392"/>
              <a:ext cx="2833" cy="96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a:effectLst/>
                  <a:latin typeface="Times New Roman" panose="02020603050405020304" pitchFamily="18" charset="0"/>
                  <a:ea typeface="Batang" panose="02030600000101010101" pitchFamily="18" charset="-127"/>
                </a:rPr>
                <a:t>Узоқ муддат давомида амалга оширилишга мўлжалланганлиги</a:t>
              </a:r>
              <a:endParaRPr lang="ru-RU" sz="1600">
                <a:effectLst/>
                <a:latin typeface="Times New Roman" panose="02020603050405020304" pitchFamily="18" charset="0"/>
                <a:ea typeface="Batang" panose="02030600000101010101" pitchFamily="18" charset="-127"/>
              </a:endParaRPr>
            </a:p>
          </p:txBody>
        </p:sp>
        <p:sp>
          <p:nvSpPr>
            <p:cNvPr id="11" name="Text Box 94">
              <a:extLst>
                <a:ext uri="{FF2B5EF4-FFF2-40B4-BE49-F238E27FC236}">
                  <a16:creationId xmlns:a16="http://schemas.microsoft.com/office/drawing/2014/main" id="{732E4CF6-DC5E-6F2F-D9BB-9B1AB2EDB9C7}"/>
                </a:ext>
              </a:extLst>
            </p:cNvPr>
            <p:cNvSpPr txBox="1">
              <a:spLocks noChangeArrowheads="1"/>
            </p:cNvSpPr>
            <p:nvPr/>
          </p:nvSpPr>
          <p:spPr bwMode="auto">
            <a:xfrm>
              <a:off x="1701" y="10094"/>
              <a:ext cx="2520" cy="1262"/>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a:effectLst/>
                  <a:latin typeface="Times New Roman" panose="02020603050405020304" pitchFamily="18" charset="0"/>
                  <a:ea typeface="Batang" panose="02030600000101010101" pitchFamily="18" charset="-127"/>
                </a:rPr>
                <a:t>Кўзда тутилмаган йўқотишлар учун заҳира маблағларини ташкил қилиш</a:t>
              </a:r>
              <a:endParaRPr lang="ru-RU" sz="1600">
                <a:effectLst/>
                <a:latin typeface="Times New Roman" panose="02020603050405020304" pitchFamily="18" charset="0"/>
                <a:ea typeface="Batang" panose="02030600000101010101" pitchFamily="18" charset="-127"/>
              </a:endParaRPr>
            </a:p>
          </p:txBody>
        </p:sp>
        <p:cxnSp>
          <p:nvCxnSpPr>
            <p:cNvPr id="12" name="Line 95">
              <a:extLst>
                <a:ext uri="{FF2B5EF4-FFF2-40B4-BE49-F238E27FC236}">
                  <a16:creationId xmlns:a16="http://schemas.microsoft.com/office/drawing/2014/main" id="{FA514B44-53AC-39A6-28A6-BFCC25F4C428}"/>
                </a:ext>
              </a:extLst>
            </p:cNvPr>
            <p:cNvCxnSpPr>
              <a:cxnSpLocks noChangeShapeType="1"/>
            </p:cNvCxnSpPr>
            <p:nvPr/>
          </p:nvCxnSpPr>
          <p:spPr bwMode="auto">
            <a:xfrm flipV="1">
              <a:off x="6381" y="7717"/>
              <a:ext cx="0" cy="79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3" name="Line 96">
              <a:extLst>
                <a:ext uri="{FF2B5EF4-FFF2-40B4-BE49-F238E27FC236}">
                  <a16:creationId xmlns:a16="http://schemas.microsoft.com/office/drawing/2014/main" id="{6FDE3BB5-4D3E-2CCD-A298-B93D596BC202}"/>
                </a:ext>
              </a:extLst>
            </p:cNvPr>
            <p:cNvCxnSpPr>
              <a:cxnSpLocks noChangeShapeType="1"/>
            </p:cNvCxnSpPr>
            <p:nvPr/>
          </p:nvCxnSpPr>
          <p:spPr bwMode="auto">
            <a:xfrm flipH="1">
              <a:off x="6201" y="9792"/>
              <a:ext cx="0" cy="79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Line 97">
              <a:extLst>
                <a:ext uri="{FF2B5EF4-FFF2-40B4-BE49-F238E27FC236}">
                  <a16:creationId xmlns:a16="http://schemas.microsoft.com/office/drawing/2014/main" id="{7A66C19D-A23C-7B06-FFDF-E2B80DB52ED1}"/>
                </a:ext>
              </a:extLst>
            </p:cNvPr>
            <p:cNvCxnSpPr>
              <a:cxnSpLocks noChangeShapeType="1"/>
            </p:cNvCxnSpPr>
            <p:nvPr/>
          </p:nvCxnSpPr>
          <p:spPr bwMode="auto">
            <a:xfrm flipH="1">
              <a:off x="4221" y="9154"/>
              <a:ext cx="360" cy="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98">
              <a:extLst>
                <a:ext uri="{FF2B5EF4-FFF2-40B4-BE49-F238E27FC236}">
                  <a16:creationId xmlns:a16="http://schemas.microsoft.com/office/drawing/2014/main" id="{BCD59DFB-88D0-D75B-A466-46108CBCA122}"/>
                </a:ext>
              </a:extLst>
            </p:cNvPr>
            <p:cNvCxnSpPr>
              <a:cxnSpLocks noChangeShapeType="1"/>
            </p:cNvCxnSpPr>
            <p:nvPr/>
          </p:nvCxnSpPr>
          <p:spPr bwMode="auto">
            <a:xfrm>
              <a:off x="7821" y="9154"/>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Line 99">
              <a:extLst>
                <a:ext uri="{FF2B5EF4-FFF2-40B4-BE49-F238E27FC236}">
                  <a16:creationId xmlns:a16="http://schemas.microsoft.com/office/drawing/2014/main" id="{9FD2C52F-971D-0E17-BA0E-36194A8A4A7A}"/>
                </a:ext>
              </a:extLst>
            </p:cNvPr>
            <p:cNvCxnSpPr>
              <a:cxnSpLocks noChangeShapeType="1"/>
            </p:cNvCxnSpPr>
            <p:nvPr/>
          </p:nvCxnSpPr>
          <p:spPr bwMode="auto">
            <a:xfrm flipH="1">
              <a:off x="4235" y="9792"/>
              <a:ext cx="1246" cy="88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 name="Line 100">
              <a:extLst>
                <a:ext uri="{FF2B5EF4-FFF2-40B4-BE49-F238E27FC236}">
                  <a16:creationId xmlns:a16="http://schemas.microsoft.com/office/drawing/2014/main" id="{ADD1FBA5-57F1-7992-A518-6B47B81DDFE2}"/>
                </a:ext>
              </a:extLst>
            </p:cNvPr>
            <p:cNvCxnSpPr>
              <a:cxnSpLocks noChangeShapeType="1"/>
            </p:cNvCxnSpPr>
            <p:nvPr/>
          </p:nvCxnSpPr>
          <p:spPr bwMode="auto">
            <a:xfrm>
              <a:off x="6921" y="9792"/>
              <a:ext cx="1246" cy="107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8" name="Line 101">
              <a:extLst>
                <a:ext uri="{FF2B5EF4-FFF2-40B4-BE49-F238E27FC236}">
                  <a16:creationId xmlns:a16="http://schemas.microsoft.com/office/drawing/2014/main" id="{DF6AA14E-3502-BD6C-D435-34C04E51E0C4}"/>
                </a:ext>
              </a:extLst>
            </p:cNvPr>
            <p:cNvCxnSpPr>
              <a:cxnSpLocks noChangeShapeType="1"/>
            </p:cNvCxnSpPr>
            <p:nvPr/>
          </p:nvCxnSpPr>
          <p:spPr bwMode="auto">
            <a:xfrm flipH="1" flipV="1">
              <a:off x="4538" y="7825"/>
              <a:ext cx="583" cy="8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9" name="Line 102">
              <a:extLst>
                <a:ext uri="{FF2B5EF4-FFF2-40B4-BE49-F238E27FC236}">
                  <a16:creationId xmlns:a16="http://schemas.microsoft.com/office/drawing/2014/main" id="{6174A974-49B7-1AAB-1FAB-0B4787CE541E}"/>
                </a:ext>
              </a:extLst>
            </p:cNvPr>
            <p:cNvCxnSpPr>
              <a:cxnSpLocks noChangeShapeType="1"/>
            </p:cNvCxnSpPr>
            <p:nvPr/>
          </p:nvCxnSpPr>
          <p:spPr bwMode="auto">
            <a:xfrm flipV="1">
              <a:off x="7281" y="8037"/>
              <a:ext cx="900" cy="6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sp>
        <p:nvSpPr>
          <p:cNvPr id="21" name="TextBox 20">
            <a:extLst>
              <a:ext uri="{FF2B5EF4-FFF2-40B4-BE49-F238E27FC236}">
                <a16:creationId xmlns:a16="http://schemas.microsoft.com/office/drawing/2014/main" id="{754FEE3B-D000-4D89-86DF-435B3BB236C7}"/>
              </a:ext>
            </a:extLst>
          </p:cNvPr>
          <p:cNvSpPr txBox="1"/>
          <p:nvPr/>
        </p:nvSpPr>
        <p:spPr>
          <a:xfrm>
            <a:off x="308405" y="5412751"/>
            <a:ext cx="9177118" cy="830997"/>
          </a:xfrm>
          <a:prstGeom prst="rect">
            <a:avLst/>
          </a:prstGeom>
          <a:noFill/>
        </p:spPr>
        <p:txBody>
          <a:bodyPr wrap="square" anchor="ctr">
            <a:spAutoFit/>
          </a:bodyPr>
          <a:lstStyle/>
          <a:p>
            <a:pPr algn="ctr"/>
            <a:r>
              <a:rPr lang="uz-Cyrl-UZ" sz="2400" b="1" dirty="0">
                <a:solidFill>
                  <a:srgbClr val="FF0000"/>
                </a:solidFill>
                <a:effectLst/>
                <a:latin typeface="Times New Roman" panose="02020603050405020304" pitchFamily="18" charset="0"/>
                <a:ea typeface="Batang" panose="020B0503020000020004" pitchFamily="18" charset="-127"/>
              </a:rPr>
              <a:t>ИНВЕСТИЦИОН ЛОЙИҲАЛАРНИ АМАЛГА ОШИРИШ ВА БОШҚАРИШНИНГ ЎЗИГА ХОС ХУСУСИЯТЛАРИ</a:t>
            </a:r>
            <a:endParaRPr lang="ru-RU" sz="2400" dirty="0">
              <a:solidFill>
                <a:srgbClr val="FF0000"/>
              </a:solidFill>
            </a:endParaRPr>
          </a:p>
        </p:txBody>
      </p:sp>
    </p:spTree>
    <p:extLst>
      <p:ext uri="{BB962C8B-B14F-4D97-AF65-F5344CB8AC3E}">
        <p14:creationId xmlns:p14="http://schemas.microsoft.com/office/powerpoint/2010/main" val="30096588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526973" y="572878"/>
            <a:ext cx="11138053" cy="382285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Инвестиция лойиҳаларини бошқаришнинг ўзи нима, деган ҳақли савол туғилади. </a:t>
            </a:r>
            <a:r>
              <a:rPr lang="uz-Cyrl-UZ" sz="2400" b="1" dirty="0">
                <a:effectLst/>
                <a:latin typeface="Times New Roman" panose="02020603050405020304" pitchFamily="18" charset="0"/>
                <a:ea typeface="Calibri" panose="020F0502020204030204" pitchFamily="34" charset="0"/>
              </a:rPr>
              <a:t>Инвестиция лойиҳаларини бошқариш </a:t>
            </a:r>
            <a:r>
              <a:rPr lang="uz-Cyrl-UZ" sz="2400" dirty="0">
                <a:effectLst/>
                <a:latin typeface="Times New Roman" panose="02020603050405020304" pitchFamily="18" charset="0"/>
                <a:ea typeface="Calibri" panose="020F0502020204030204" pitchFamily="34" charset="0"/>
              </a:rPr>
              <a:t>инвестицияларни бошқариш (инвестиция менежменти) билан боғлиқ бўлиб, инвестиция менежментининг мақсади кўпроқ фойда (даромад) келтирувчи ва камроқ рискка эга бўлган инвестицияларни, инвестиция лойиҳаларини танлашдан иборатдир. </a:t>
            </a:r>
            <a:r>
              <a:rPr lang="uz-Cyrl-UZ" sz="2400" b="1" dirty="0">
                <a:effectLst/>
                <a:latin typeface="Times New Roman" panose="02020603050405020304" pitchFamily="18" charset="0"/>
                <a:ea typeface="Calibri" panose="020F0502020204030204" pitchFamily="34" charset="0"/>
              </a:rPr>
              <a:t>Инвестиция менежменти</a:t>
            </a:r>
            <a:r>
              <a:rPr lang="uz-Cyrl-UZ" sz="2400" dirty="0">
                <a:effectLst/>
                <a:latin typeface="Times New Roman" panose="02020603050405020304" pitchFamily="18" charset="0"/>
                <a:ea typeface="Calibri" panose="020F0502020204030204" pitchFamily="34" charset="0"/>
              </a:rPr>
              <a:t>нинг ўзи - бу бир санъатдир. Унинг аҳамияти шунда намоён бўладики, у сабаб инвесторда бошқа инвесторларга нисбатан кўпроқ даромад олиш ва нисбатан камроқ рискка дучор бўлишга имкон берувчи инвестиция объектлари, лойиҳаларини излаб топиш ва танлаш имконияти яратилади, ўз мақсади ва устунлигига эришади.</a:t>
            </a:r>
            <a:endParaRPr lang="ru-RU" sz="2400" dirty="0">
              <a:solidFill>
                <a:srgbClr val="FF0000"/>
              </a:solidFill>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1344889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526973" y="286439"/>
            <a:ext cx="11138053" cy="87033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effectLst/>
                <a:latin typeface="Times New Roman" panose="02020603050405020304" pitchFamily="18" charset="0"/>
                <a:ea typeface="Calibri" panose="020F0502020204030204" pitchFamily="34" charset="0"/>
              </a:rPr>
              <a:t>ИНВЕСТИЦИЯ ЛОЙИҲАЛАРИНИ БОШҚАРИШНИНГ ЗАРУРЛИГИНИ ҚУЙИДАГИЛАР БИЛАН ИЗОҲЛАШ МУМКИН:</a:t>
            </a:r>
          </a:p>
        </p:txBody>
      </p:sp>
      <p:sp>
        <p:nvSpPr>
          <p:cNvPr id="3" name="Прямоугольник 2">
            <a:extLst>
              <a:ext uri="{FF2B5EF4-FFF2-40B4-BE49-F238E27FC236}">
                <a16:creationId xmlns:a16="http://schemas.microsoft.com/office/drawing/2014/main" id="{A3929AB3-FA87-2014-7DF2-569B34EC6810}"/>
              </a:ext>
            </a:extLst>
          </p:cNvPr>
          <p:cNvSpPr/>
          <p:nvPr/>
        </p:nvSpPr>
        <p:spPr>
          <a:xfrm>
            <a:off x="330507" y="1432193"/>
            <a:ext cx="8912646" cy="5001658"/>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1. Молиявий нобарқарорлик шароитида инвестиция лойиҳаси бўйича инвестициялашнинг амалга оширилиши унинг самарадорлигини пасайтириб юбориш хавфини кучайтиради. Бу инвестиция лойиҳасидан кутиладиган самарани таъминлашда уни бошқаришга бўлган эҳтиёжни кучайтиради.</a:t>
            </a:r>
          </a:p>
          <a:p>
            <a:pPr indent="450215" algn="just"/>
            <a:endParaRPr lang="uz-Cyrl-UZ" sz="2200" dirty="0">
              <a:effectLst/>
              <a:latin typeface="Times New Roman" panose="02020603050405020304" pitchFamily="18" charset="0"/>
              <a:ea typeface="Calibri" panose="020F0502020204030204" pitchFamily="34" charset="0"/>
            </a:endParaRPr>
          </a:p>
          <a:p>
            <a:pPr indent="450215" algn="just"/>
            <a:r>
              <a:rPr lang="uz-Cyrl-UZ" sz="2200" dirty="0">
                <a:effectLst/>
                <a:latin typeface="Times New Roman" panose="02020603050405020304" pitchFamily="18" charset="0"/>
                <a:ea typeface="Calibri" panose="020F0502020204030204" pitchFamily="34" charset="0"/>
              </a:rPr>
              <a:t>Инвестиция лойиҳаси самарадорлиги уни баҳолашнинг бир қанча замонавий усулларини қўллаш асосида аниқланади. Бу инвестиция лойиҳаси бошқарувида муҳим ўрин эгаллайди ва унинг натижаларига асосланиб лойиҳа раҳбари, таъсисчилар, инвесторлар ва бошқа иштирокчиларда инвестиция лойиҳасига тегишли ўзгартиришлар киритиш ёки пировардида, ундан ўз вақтида воз кечиш юзасидан қарорлар қабул қилиш имкониятини туғдиради.</a:t>
            </a:r>
          </a:p>
        </p:txBody>
      </p:sp>
    </p:spTree>
    <p:extLst>
      <p:ext uri="{BB962C8B-B14F-4D97-AF65-F5344CB8AC3E}">
        <p14:creationId xmlns:p14="http://schemas.microsoft.com/office/powerpoint/2010/main" val="532798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526973" y="286439"/>
            <a:ext cx="11138053" cy="793214"/>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effectLst/>
                <a:latin typeface="Times New Roman" panose="02020603050405020304" pitchFamily="18" charset="0"/>
                <a:ea typeface="Calibri" panose="020F0502020204030204" pitchFamily="34" charset="0"/>
              </a:rPr>
              <a:t>ИНВЕСТИЦИЯ ЛОЙИҲАЛАРИНИ БОШҚАРИШНИНГ ЗАРУРЛИГИНИ ҚУЙИДАГИЛАР БИЛАН ИЗОҲЛАШ МУМКИН:</a:t>
            </a:r>
          </a:p>
        </p:txBody>
      </p:sp>
      <p:sp>
        <p:nvSpPr>
          <p:cNvPr id="3" name="Прямоугольник 2">
            <a:extLst>
              <a:ext uri="{FF2B5EF4-FFF2-40B4-BE49-F238E27FC236}">
                <a16:creationId xmlns:a16="http://schemas.microsoft.com/office/drawing/2014/main" id="{A3929AB3-FA87-2014-7DF2-569B34EC6810}"/>
              </a:ext>
            </a:extLst>
          </p:cNvPr>
          <p:cNvSpPr/>
          <p:nvPr/>
        </p:nvSpPr>
        <p:spPr>
          <a:xfrm>
            <a:off x="330507" y="1244906"/>
            <a:ext cx="8978746" cy="5326655"/>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effectLst/>
                <a:latin typeface="Times New Roman" panose="02020603050405020304" pitchFamily="18" charset="0"/>
                <a:ea typeface="Calibri" panose="020F0502020204030204" pitchFamily="34" charset="0"/>
              </a:rPr>
              <a:t>2. Инвестиция лойиҳаларини бошқариш вақт жараёни билан бевосита боғлиқ. Бу, ўз навбатида, вақтнинг инвестиция лойиҳаси натижаларига таъсирини мақбуллаштиришда муҳим ўрин эгаллайди. Пулнинг вақт мобайнида ўз қийматини йўқотиб бориши инвестиция жараёнида капиталнинг инвестор лойиҳадан кутган самарани ҳосил қилишини таъминлаш йўлида тўғри ва оптимал ишлатилишини таъминлаш заруриятини келтириб чиқаради ва оширади.</a:t>
            </a:r>
          </a:p>
          <a:p>
            <a:pPr indent="450215" algn="ctr"/>
            <a:endParaRPr lang="uz-Cyrl-UZ" sz="2200" dirty="0">
              <a:effectLst/>
              <a:latin typeface="Times New Roman" panose="02020603050405020304" pitchFamily="18" charset="0"/>
              <a:ea typeface="Calibri" panose="020F0502020204030204" pitchFamily="34" charset="0"/>
            </a:endParaRPr>
          </a:p>
          <a:p>
            <a:pPr indent="450215" algn="just"/>
            <a:r>
              <a:rPr lang="uz-Cyrl-UZ" sz="2200" dirty="0">
                <a:effectLst/>
                <a:latin typeface="Times New Roman" panose="02020603050405020304" pitchFamily="18" charset="0"/>
                <a:ea typeface="Calibri" panose="020F0502020204030204" pitchFamily="34" charset="0"/>
              </a:rPr>
              <a:t>Инвестициялаш бўш пул маблағларини жалб қилиш эвазига юз беради. Ҳаракатда бўлмаган пул ресурслари ўз қийматини йўқотиб бораверади. Бу йўқотиш аниқ мақсадга эга бўлмаган ва самараси таҳлил қилинмаган инвестициялашда кўпроқ юз беради. Бироқ, турли омиллар таъсири шароитида вақт ўтиши билан пухта ишлаб чиқилган инвестиция лойиҳасига йўналтирилган инвестициялашда ҳам капитал қиймати ўзгариши ёки ўзгаришсиз қолиши мумкин.</a:t>
            </a:r>
          </a:p>
        </p:txBody>
      </p:sp>
    </p:spTree>
    <p:extLst>
      <p:ext uri="{BB962C8B-B14F-4D97-AF65-F5344CB8AC3E}">
        <p14:creationId xmlns:p14="http://schemas.microsoft.com/office/powerpoint/2010/main" val="1951898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526973" y="583896"/>
            <a:ext cx="11138053" cy="793214"/>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effectLst/>
                <a:latin typeface="Times New Roman" panose="02020603050405020304" pitchFamily="18" charset="0"/>
                <a:ea typeface="Calibri" panose="020F0502020204030204" pitchFamily="34" charset="0"/>
              </a:rPr>
              <a:t>ИНВЕСТИЦИЯ ЛОЙИҲАЛАРИНИ БОШҚАРИШНИНГ ЗАРУРЛИГИНИ ҚУЙИДАГИЛАР БИЛАН ИЗОҲЛАШ МУМКИН:</a:t>
            </a:r>
          </a:p>
        </p:txBody>
      </p:sp>
      <p:sp>
        <p:nvSpPr>
          <p:cNvPr id="3" name="Прямоугольник 2">
            <a:extLst>
              <a:ext uri="{FF2B5EF4-FFF2-40B4-BE49-F238E27FC236}">
                <a16:creationId xmlns:a16="http://schemas.microsoft.com/office/drawing/2014/main" id="{A3929AB3-FA87-2014-7DF2-569B34EC6810}"/>
              </a:ext>
            </a:extLst>
          </p:cNvPr>
          <p:cNvSpPr/>
          <p:nvPr/>
        </p:nvSpPr>
        <p:spPr>
          <a:xfrm>
            <a:off x="526973" y="1652532"/>
            <a:ext cx="11138053" cy="2401677"/>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3. Инвестиция лойиҳасини амалга оширишнинг якуний натижасига таъсир кўрсатувчи муҳим омиллардан бири инфляция ҳисобланади. Бу, ўз навбатида, фоиз ставкасининг сурункали ўзгариб бориши, валюта курсининг ўзгариши, талаб ва таклифнинг ўзгариши, қонунчиликдаги нобарқарорлик (депозит ва кредитлар бўйича фоиз ставкалари, мажбурий захира меъёри, қайта молиялаштириш ставкаси, валюта сиёсати, божхона сиёсати ва ш.к.) кабилар натижасида юзага келади.</a:t>
            </a:r>
          </a:p>
        </p:txBody>
      </p:sp>
    </p:spTree>
    <p:extLst>
      <p:ext uri="{BB962C8B-B14F-4D97-AF65-F5344CB8AC3E}">
        <p14:creationId xmlns:p14="http://schemas.microsoft.com/office/powerpoint/2010/main" val="41997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526973" y="583896"/>
            <a:ext cx="11138053" cy="793214"/>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effectLst/>
                <a:latin typeface="Times New Roman" panose="02020603050405020304" pitchFamily="18" charset="0"/>
                <a:ea typeface="Calibri" panose="020F0502020204030204" pitchFamily="34" charset="0"/>
              </a:rPr>
              <a:t>ИНВЕСТИЦИЯ ЛОЙИҲАЛАРИНИ БОШҚАРИШНИНГ ЗАРУРЛИГИНИ ҚУЙИДАГИЛАР БИЛАН ИЗОҲЛАШ МУМКИН:</a:t>
            </a:r>
          </a:p>
        </p:txBody>
      </p:sp>
      <p:sp>
        <p:nvSpPr>
          <p:cNvPr id="3" name="Прямоугольник 2">
            <a:extLst>
              <a:ext uri="{FF2B5EF4-FFF2-40B4-BE49-F238E27FC236}">
                <a16:creationId xmlns:a16="http://schemas.microsoft.com/office/drawing/2014/main" id="{A3929AB3-FA87-2014-7DF2-569B34EC6810}"/>
              </a:ext>
            </a:extLst>
          </p:cNvPr>
          <p:cNvSpPr/>
          <p:nvPr/>
        </p:nvSpPr>
        <p:spPr>
          <a:xfrm>
            <a:off x="526973" y="1652532"/>
            <a:ext cx="11138053" cy="2148287"/>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4. Турли ноаниқликларнинг мавжудлиги ва таъсири сабаб, ноаниқлик омилларини ҳисобга олган ҳолда инвестиция лойиҳаларини, жараёнларни самарали бошқаришнинг замонавий тамойиллари, механизмлари ва усулларини билиш ҳамда улардан оптимал фойдаланиш иқтисодиёт ривожланишининг янги сифатига ўтиш имконини беради.</a:t>
            </a:r>
          </a:p>
        </p:txBody>
      </p:sp>
    </p:spTree>
    <p:extLst>
      <p:ext uri="{BB962C8B-B14F-4D97-AF65-F5344CB8AC3E}">
        <p14:creationId xmlns:p14="http://schemas.microsoft.com/office/powerpoint/2010/main" val="30929655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526973" y="583896"/>
            <a:ext cx="11138053" cy="793214"/>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b="1" dirty="0">
                <a:effectLst/>
                <a:latin typeface="Times New Roman" panose="02020603050405020304" pitchFamily="18" charset="0"/>
                <a:ea typeface="Calibri" panose="020F0502020204030204" pitchFamily="34" charset="0"/>
              </a:rPr>
              <a:t>ИНВЕСТИЦИЯ ЛОЙИҲАЛАРИНИ БОШҚАРИШНИНГ ЗАРУРЛИГИНИ ҚУЙИДАГИЛАР БИЛАН ИЗОҲЛАШ МУМКИН:</a:t>
            </a:r>
          </a:p>
        </p:txBody>
      </p:sp>
      <p:sp>
        <p:nvSpPr>
          <p:cNvPr id="3" name="Прямоугольник 2">
            <a:extLst>
              <a:ext uri="{FF2B5EF4-FFF2-40B4-BE49-F238E27FC236}">
                <a16:creationId xmlns:a16="http://schemas.microsoft.com/office/drawing/2014/main" id="{A3929AB3-FA87-2014-7DF2-569B34EC6810}"/>
              </a:ext>
            </a:extLst>
          </p:cNvPr>
          <p:cNvSpPr/>
          <p:nvPr/>
        </p:nvSpPr>
        <p:spPr>
          <a:xfrm>
            <a:off x="526973" y="1652532"/>
            <a:ext cx="11138053" cy="2489810"/>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5. Ҳар қандай инвестиция лойиҳасининг кучли ва ожиз томонлари бўлишини ҳисобга олган ҳолда уларни молиявий таҳлил қилиш ва диагностика қилиш орқали лойиҳани амалга ошириш жараёнида дуч келинадиган рисклар, инқирозли вазиятдан чиқиб кетиш юзасидан қарорлар қабул қилиш, чора-тадбирларни ишлаб чиқиш лозим бўлади. Бунда кўриладиган зарарлардан ўзини-ўзи суғурталаш амалиётини кучайтиришга эътибор қаратиш муҳим аҳамият касб этади.</a:t>
            </a:r>
          </a:p>
        </p:txBody>
      </p:sp>
    </p:spTree>
    <p:extLst>
      <p:ext uri="{BB962C8B-B14F-4D97-AF65-F5344CB8AC3E}">
        <p14:creationId xmlns:p14="http://schemas.microsoft.com/office/powerpoint/2010/main" val="2093879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2533F84C-95F9-69EA-5C58-51C0CCA5383A}"/>
              </a:ext>
            </a:extLst>
          </p:cNvPr>
          <p:cNvGrpSpPr>
            <a:grpSpLocks/>
          </p:cNvGrpSpPr>
          <p:nvPr/>
        </p:nvGrpSpPr>
        <p:grpSpPr bwMode="auto">
          <a:xfrm>
            <a:off x="408874" y="415824"/>
            <a:ext cx="11324089" cy="4079059"/>
            <a:chOff x="1701" y="5037"/>
            <a:chExt cx="9411" cy="4459"/>
          </a:xfrm>
        </p:grpSpPr>
        <p:sp>
          <p:nvSpPr>
            <p:cNvPr id="3" name="Text Box 3">
              <a:extLst>
                <a:ext uri="{FF2B5EF4-FFF2-40B4-BE49-F238E27FC236}">
                  <a16:creationId xmlns:a16="http://schemas.microsoft.com/office/drawing/2014/main" id="{10457D77-0F6B-8690-A89C-DC2C17E412E1}"/>
                </a:ext>
              </a:extLst>
            </p:cNvPr>
            <p:cNvSpPr txBox="1">
              <a:spLocks noChangeArrowheads="1"/>
            </p:cNvSpPr>
            <p:nvPr/>
          </p:nvSpPr>
          <p:spPr bwMode="auto">
            <a:xfrm>
              <a:off x="3141" y="5037"/>
              <a:ext cx="6660" cy="672"/>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1" dirty="0">
                  <a:effectLst/>
                  <a:latin typeface="Times New Roman" panose="02020603050405020304" pitchFamily="18" charset="0"/>
                  <a:ea typeface="Batang" panose="02030600000101010101" pitchFamily="18" charset="-127"/>
                </a:rPr>
                <a:t>ИНВЕСТИЦИЯ ЛОЙИҲАЛАРИНИ БОШҚАРИШ БИЛАН ШУҒУЛЛАНУВЧИ МУААССАСАЛАРНИНГ ВАЗИФАЛАРИ ВА ФУНКЦИЯЛАРИ</a:t>
              </a:r>
              <a:endParaRPr lang="ru-RU" sz="1600" b="1" dirty="0">
                <a:effectLst/>
                <a:latin typeface="Times New Roman" panose="02020603050405020304" pitchFamily="18" charset="0"/>
                <a:ea typeface="Batang" panose="02030600000101010101" pitchFamily="18" charset="-127"/>
              </a:endParaRPr>
            </a:p>
          </p:txBody>
        </p:sp>
        <p:sp>
          <p:nvSpPr>
            <p:cNvPr id="4" name="Text Box 4">
              <a:extLst>
                <a:ext uri="{FF2B5EF4-FFF2-40B4-BE49-F238E27FC236}">
                  <a16:creationId xmlns:a16="http://schemas.microsoft.com/office/drawing/2014/main" id="{6A7B3661-906B-E8EF-F220-A4C037CEF494}"/>
                </a:ext>
              </a:extLst>
            </p:cNvPr>
            <p:cNvSpPr txBox="1">
              <a:spLocks noChangeArrowheads="1"/>
            </p:cNvSpPr>
            <p:nvPr/>
          </p:nvSpPr>
          <p:spPr bwMode="auto">
            <a:xfrm>
              <a:off x="1701" y="5877"/>
              <a:ext cx="4534" cy="100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0">
                  <a:effectLst/>
                  <a:latin typeface="Times New Roman" panose="02020603050405020304" pitchFamily="18" charset="0"/>
                  <a:ea typeface="Batang" panose="02030600000101010101" pitchFamily="18" charset="-127"/>
                </a:rPr>
                <a:t>Инвестиция таклифларини, лойиҳа ҳужжатларини ишлаб чиқиш ва экспертизадан ўтказиш ҳамда хорижий инвестицияларни жалб этиш</a:t>
              </a:r>
              <a:endParaRPr lang="ru-RU" sz="1600" b="1">
                <a:effectLst/>
                <a:latin typeface="Times New Roman" panose="02020603050405020304" pitchFamily="18" charset="0"/>
                <a:ea typeface="Batang" panose="02030600000101010101" pitchFamily="18" charset="-127"/>
              </a:endParaRPr>
            </a:p>
          </p:txBody>
        </p:sp>
        <p:sp>
          <p:nvSpPr>
            <p:cNvPr id="5" name="Text Box 5">
              <a:extLst>
                <a:ext uri="{FF2B5EF4-FFF2-40B4-BE49-F238E27FC236}">
                  <a16:creationId xmlns:a16="http://schemas.microsoft.com/office/drawing/2014/main" id="{505F36CB-4A15-53DE-95E5-72B46C18F1CA}"/>
                </a:ext>
              </a:extLst>
            </p:cNvPr>
            <p:cNvSpPr txBox="1">
              <a:spLocks noChangeArrowheads="1"/>
            </p:cNvSpPr>
            <p:nvPr/>
          </p:nvSpPr>
          <p:spPr bwMode="auto">
            <a:xfrm>
              <a:off x="6381" y="5877"/>
              <a:ext cx="4680" cy="100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0" dirty="0">
                  <a:effectLst/>
                  <a:latin typeface="Times New Roman" panose="02020603050405020304" pitchFamily="18" charset="0"/>
                  <a:ea typeface="Batang" panose="02030600000101010101" pitchFamily="18" charset="-127"/>
                </a:rPr>
                <a:t>Инвестиция лойиҳалари, маҳалийлаштириш лойиҳалари амалга оширилиши </a:t>
              </a:r>
              <a:endParaRPr lang="ru-RU" sz="1600" b="1" dirty="0">
                <a:effectLst/>
                <a:latin typeface="Times New Roman" panose="02020603050405020304" pitchFamily="18" charset="0"/>
                <a:ea typeface="Batang" panose="02030600000101010101" pitchFamily="18" charset="-127"/>
              </a:endParaRPr>
            </a:p>
            <a:p>
              <a:pPr algn="ctr"/>
              <a:r>
                <a:rPr lang="uz-Cyrl-UZ" sz="1600" b="0" dirty="0">
                  <a:effectLst/>
                  <a:latin typeface="Times New Roman" panose="02020603050405020304" pitchFamily="18" charset="0"/>
                  <a:ea typeface="Batang" panose="02030600000101010101" pitchFamily="18" charset="-127"/>
                </a:rPr>
                <a:t>мониторингини юритиш</a:t>
              </a:r>
              <a:endParaRPr lang="ru-RU" sz="1600" b="1" dirty="0">
                <a:effectLst/>
                <a:latin typeface="Times New Roman" panose="02020603050405020304" pitchFamily="18" charset="0"/>
                <a:ea typeface="Batang" panose="02030600000101010101" pitchFamily="18" charset="-127"/>
              </a:endParaRPr>
            </a:p>
          </p:txBody>
        </p:sp>
        <p:sp>
          <p:nvSpPr>
            <p:cNvPr id="6" name="Text Box 6">
              <a:extLst>
                <a:ext uri="{FF2B5EF4-FFF2-40B4-BE49-F238E27FC236}">
                  <a16:creationId xmlns:a16="http://schemas.microsoft.com/office/drawing/2014/main" id="{09F035CD-5FF3-2626-81EB-E76D0D66AC9A}"/>
                </a:ext>
              </a:extLst>
            </p:cNvPr>
            <p:cNvSpPr txBox="1">
              <a:spLocks noChangeArrowheads="1"/>
            </p:cNvSpPr>
            <p:nvPr/>
          </p:nvSpPr>
          <p:spPr bwMode="auto">
            <a:xfrm>
              <a:off x="1701" y="7220"/>
              <a:ext cx="1909" cy="1769"/>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0">
                  <a:effectLst/>
                  <a:latin typeface="Times New Roman" panose="02020603050405020304" pitchFamily="18" charset="0"/>
                  <a:ea typeface="Batang" panose="02030600000101010101" pitchFamily="18" charset="-127"/>
                </a:rPr>
                <a:t>Янги технологиялар, инвестиция таклифларини ва маҳаллийлаштириш лойиҳаларини ишлаб чиқиш</a:t>
              </a:r>
              <a:endParaRPr lang="ru-RU" sz="1600" b="1">
                <a:effectLst/>
                <a:latin typeface="Times New Roman" panose="02020603050405020304" pitchFamily="18" charset="0"/>
                <a:ea typeface="Batang" panose="02030600000101010101" pitchFamily="18" charset="-127"/>
              </a:endParaRPr>
            </a:p>
          </p:txBody>
        </p:sp>
        <p:sp>
          <p:nvSpPr>
            <p:cNvPr id="7" name="Text Box 7">
              <a:extLst>
                <a:ext uri="{FF2B5EF4-FFF2-40B4-BE49-F238E27FC236}">
                  <a16:creationId xmlns:a16="http://schemas.microsoft.com/office/drawing/2014/main" id="{4C1541D0-9D40-8E0D-B87F-6FFE25F23616}"/>
                </a:ext>
              </a:extLst>
            </p:cNvPr>
            <p:cNvSpPr txBox="1">
              <a:spLocks noChangeArrowheads="1"/>
            </p:cNvSpPr>
            <p:nvPr/>
          </p:nvSpPr>
          <p:spPr bwMode="auto">
            <a:xfrm>
              <a:off x="3739" y="7220"/>
              <a:ext cx="1909" cy="1517"/>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0" dirty="0">
                  <a:effectLst/>
                  <a:latin typeface="Times New Roman" panose="02020603050405020304" pitchFamily="18" charset="0"/>
                  <a:ea typeface="Batang" panose="02030600000101010101" pitchFamily="18" charset="-127"/>
                </a:rPr>
                <a:t>Лойиҳа ҳужжатлари ишлаб чиқилиши ва экспертизадан ўтказилишини мувофиқлаштириш</a:t>
              </a:r>
              <a:endParaRPr lang="ru-RU" sz="1600" b="1" dirty="0">
                <a:effectLst/>
                <a:latin typeface="Times New Roman" panose="02020603050405020304" pitchFamily="18" charset="0"/>
                <a:ea typeface="Batang" panose="02030600000101010101" pitchFamily="18" charset="-127"/>
              </a:endParaRPr>
            </a:p>
          </p:txBody>
        </p:sp>
        <p:sp>
          <p:nvSpPr>
            <p:cNvPr id="8" name="Text Box 8">
              <a:extLst>
                <a:ext uri="{FF2B5EF4-FFF2-40B4-BE49-F238E27FC236}">
                  <a16:creationId xmlns:a16="http://schemas.microsoft.com/office/drawing/2014/main" id="{1950E245-C40C-6E6F-4E65-745EC1E7DC8F}"/>
                </a:ext>
              </a:extLst>
            </p:cNvPr>
            <p:cNvSpPr txBox="1">
              <a:spLocks noChangeArrowheads="1"/>
            </p:cNvSpPr>
            <p:nvPr/>
          </p:nvSpPr>
          <p:spPr bwMode="auto">
            <a:xfrm>
              <a:off x="5849" y="7220"/>
              <a:ext cx="2495" cy="218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0" dirty="0">
                  <a:effectLst/>
                  <a:latin typeface="Times New Roman" panose="02020603050405020304" pitchFamily="18" charset="0"/>
                  <a:ea typeface="Batang" panose="02030600000101010101" pitchFamily="18" charset="-127"/>
                </a:rPr>
                <a:t>Тендер ҳужжатлари ишлаб чиқлишини, тендер савдолари ўтказилишини, шартномалар тузилишини, экспертизадан ва рўйхатдан ўтказилишини мувофиқлаштириш</a:t>
              </a:r>
              <a:endParaRPr lang="ru-RU" sz="1600" b="1" dirty="0">
                <a:effectLst/>
                <a:latin typeface="Times New Roman" panose="02020603050405020304" pitchFamily="18" charset="0"/>
                <a:ea typeface="Batang" panose="02030600000101010101" pitchFamily="18" charset="-127"/>
              </a:endParaRPr>
            </a:p>
          </p:txBody>
        </p:sp>
        <p:sp>
          <p:nvSpPr>
            <p:cNvPr id="9" name="Text Box 9">
              <a:extLst>
                <a:ext uri="{FF2B5EF4-FFF2-40B4-BE49-F238E27FC236}">
                  <a16:creationId xmlns:a16="http://schemas.microsoft.com/office/drawing/2014/main" id="{FD299545-6BD1-EEF3-C0F4-1811A868C055}"/>
                </a:ext>
              </a:extLst>
            </p:cNvPr>
            <p:cNvSpPr txBox="1">
              <a:spLocks noChangeArrowheads="1"/>
            </p:cNvSpPr>
            <p:nvPr/>
          </p:nvSpPr>
          <p:spPr bwMode="auto">
            <a:xfrm>
              <a:off x="8459" y="7220"/>
              <a:ext cx="2653" cy="2276"/>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0">
                  <a:effectLst/>
                  <a:latin typeface="Times New Roman" panose="02020603050405020304" pitchFamily="18" charset="0"/>
                  <a:ea typeface="Batang" panose="02030600000101010101" pitchFamily="18" charset="-127"/>
                </a:rPr>
                <a:t>Лойиҳалар амалга оширилиши, инвестиция мажбуриятлари бажарилиши мониторингини олиб бориш ва лойиҳани амалга ошириш гуруҳлари фаолиятини мувофиқлаштириш</a:t>
              </a:r>
              <a:endParaRPr lang="ru-RU" sz="1600" b="1">
                <a:effectLst/>
                <a:latin typeface="Times New Roman" panose="02020603050405020304" pitchFamily="18" charset="0"/>
                <a:ea typeface="Batang" panose="02030600000101010101" pitchFamily="18" charset="-127"/>
              </a:endParaRPr>
            </a:p>
          </p:txBody>
        </p:sp>
        <p:cxnSp>
          <p:nvCxnSpPr>
            <p:cNvPr id="10" name="Line 10">
              <a:extLst>
                <a:ext uri="{FF2B5EF4-FFF2-40B4-BE49-F238E27FC236}">
                  <a16:creationId xmlns:a16="http://schemas.microsoft.com/office/drawing/2014/main" id="{95C954AE-0F20-C969-05CE-45F82C577506}"/>
                </a:ext>
              </a:extLst>
            </p:cNvPr>
            <p:cNvCxnSpPr>
              <a:cxnSpLocks noChangeShapeType="1"/>
            </p:cNvCxnSpPr>
            <p:nvPr/>
          </p:nvCxnSpPr>
          <p:spPr bwMode="auto">
            <a:xfrm flipH="1">
              <a:off x="2601" y="5373"/>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 name="Line 11">
              <a:extLst>
                <a:ext uri="{FF2B5EF4-FFF2-40B4-BE49-F238E27FC236}">
                  <a16:creationId xmlns:a16="http://schemas.microsoft.com/office/drawing/2014/main" id="{DB96A7CD-362B-6D1F-D689-2725FF838F39}"/>
                </a:ext>
              </a:extLst>
            </p:cNvPr>
            <p:cNvCxnSpPr>
              <a:cxnSpLocks noChangeShapeType="1"/>
            </p:cNvCxnSpPr>
            <p:nvPr/>
          </p:nvCxnSpPr>
          <p:spPr bwMode="auto">
            <a:xfrm>
              <a:off x="2601" y="5373"/>
              <a:ext cx="0" cy="50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2" name="Line 12">
              <a:extLst>
                <a:ext uri="{FF2B5EF4-FFF2-40B4-BE49-F238E27FC236}">
                  <a16:creationId xmlns:a16="http://schemas.microsoft.com/office/drawing/2014/main" id="{FFEE3B5A-EBFD-56B8-F0A7-375DC88D17DB}"/>
                </a:ext>
              </a:extLst>
            </p:cNvPr>
            <p:cNvCxnSpPr>
              <a:cxnSpLocks noChangeShapeType="1"/>
            </p:cNvCxnSpPr>
            <p:nvPr/>
          </p:nvCxnSpPr>
          <p:spPr bwMode="auto">
            <a:xfrm>
              <a:off x="9801" y="5373"/>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13">
              <a:extLst>
                <a:ext uri="{FF2B5EF4-FFF2-40B4-BE49-F238E27FC236}">
                  <a16:creationId xmlns:a16="http://schemas.microsoft.com/office/drawing/2014/main" id="{706A9FFD-6024-3643-0A8F-3BA30344B9AA}"/>
                </a:ext>
              </a:extLst>
            </p:cNvPr>
            <p:cNvCxnSpPr>
              <a:cxnSpLocks noChangeShapeType="1"/>
            </p:cNvCxnSpPr>
            <p:nvPr/>
          </p:nvCxnSpPr>
          <p:spPr bwMode="auto">
            <a:xfrm>
              <a:off x="10161" y="5373"/>
              <a:ext cx="0" cy="50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Line 14">
              <a:extLst>
                <a:ext uri="{FF2B5EF4-FFF2-40B4-BE49-F238E27FC236}">
                  <a16:creationId xmlns:a16="http://schemas.microsoft.com/office/drawing/2014/main" id="{0CD977A1-653E-2AC0-8740-C9F69B2A66B7}"/>
                </a:ext>
              </a:extLst>
            </p:cNvPr>
            <p:cNvCxnSpPr>
              <a:cxnSpLocks noChangeShapeType="1"/>
            </p:cNvCxnSpPr>
            <p:nvPr/>
          </p:nvCxnSpPr>
          <p:spPr bwMode="auto">
            <a:xfrm>
              <a:off x="2601" y="6885"/>
              <a:ext cx="0" cy="33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15">
              <a:extLst>
                <a:ext uri="{FF2B5EF4-FFF2-40B4-BE49-F238E27FC236}">
                  <a16:creationId xmlns:a16="http://schemas.microsoft.com/office/drawing/2014/main" id="{DF86184D-108A-08F6-4207-FC55144493A6}"/>
                </a:ext>
              </a:extLst>
            </p:cNvPr>
            <p:cNvCxnSpPr>
              <a:cxnSpLocks noChangeShapeType="1"/>
            </p:cNvCxnSpPr>
            <p:nvPr/>
          </p:nvCxnSpPr>
          <p:spPr bwMode="auto">
            <a:xfrm>
              <a:off x="4581" y="6885"/>
              <a:ext cx="0" cy="33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Line 16">
              <a:extLst>
                <a:ext uri="{FF2B5EF4-FFF2-40B4-BE49-F238E27FC236}">
                  <a16:creationId xmlns:a16="http://schemas.microsoft.com/office/drawing/2014/main" id="{F8A94B0B-109D-18FA-4029-17BB2D80600E}"/>
                </a:ext>
              </a:extLst>
            </p:cNvPr>
            <p:cNvCxnSpPr>
              <a:cxnSpLocks noChangeShapeType="1"/>
            </p:cNvCxnSpPr>
            <p:nvPr/>
          </p:nvCxnSpPr>
          <p:spPr bwMode="auto">
            <a:xfrm>
              <a:off x="7101" y="6885"/>
              <a:ext cx="0" cy="33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 name="Line 17">
              <a:extLst>
                <a:ext uri="{FF2B5EF4-FFF2-40B4-BE49-F238E27FC236}">
                  <a16:creationId xmlns:a16="http://schemas.microsoft.com/office/drawing/2014/main" id="{383E4250-5A7C-CB58-77F0-E4CDDA624250}"/>
                </a:ext>
              </a:extLst>
            </p:cNvPr>
            <p:cNvCxnSpPr>
              <a:cxnSpLocks noChangeShapeType="1"/>
            </p:cNvCxnSpPr>
            <p:nvPr/>
          </p:nvCxnSpPr>
          <p:spPr bwMode="auto">
            <a:xfrm>
              <a:off x="9981" y="6885"/>
              <a:ext cx="0" cy="33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sp>
        <p:nvSpPr>
          <p:cNvPr id="19" name="TextBox 18">
            <a:extLst>
              <a:ext uri="{FF2B5EF4-FFF2-40B4-BE49-F238E27FC236}">
                <a16:creationId xmlns:a16="http://schemas.microsoft.com/office/drawing/2014/main" id="{9F91AC6A-A2F8-8194-BE19-560D89F900FA}"/>
              </a:ext>
            </a:extLst>
          </p:cNvPr>
          <p:cNvSpPr txBox="1"/>
          <p:nvPr/>
        </p:nvSpPr>
        <p:spPr>
          <a:xfrm>
            <a:off x="408874" y="4934477"/>
            <a:ext cx="8261401" cy="1200329"/>
          </a:xfrm>
          <a:prstGeom prst="rect">
            <a:avLst/>
          </a:prstGeom>
          <a:noFill/>
        </p:spPr>
        <p:txBody>
          <a:bodyPr wrap="square" anchor="ctr">
            <a:spAutoFit/>
          </a:bodyPr>
          <a:lstStyle/>
          <a:p>
            <a:pPr algn="ctr"/>
            <a:r>
              <a:rPr lang="uz-Cyrl-UZ" sz="2400" b="1" dirty="0">
                <a:solidFill>
                  <a:srgbClr val="FF0000"/>
                </a:solidFill>
                <a:effectLst/>
                <a:latin typeface="Times New Roman" panose="02020603050405020304" pitchFamily="18" charset="0"/>
                <a:ea typeface="Batang" panose="020B0503020000020004" pitchFamily="18" charset="-127"/>
              </a:rPr>
              <a:t>ИНВЕСТИЦИЯ ЛОЙИҲАЛАРИНИ БОШҚАРИШ БИЛАН ШУҒУЛЛАНУВЧИ МУААССАСАЛАРНИНГ ВАЗИФАЛАРИ ВА ФУНКЦИЯЛАРИ</a:t>
            </a:r>
            <a:endParaRPr lang="ru-RU" sz="2400" dirty="0">
              <a:solidFill>
                <a:srgbClr val="FF0000"/>
              </a:solidFill>
            </a:endParaRPr>
          </a:p>
        </p:txBody>
      </p:sp>
    </p:spTree>
    <p:extLst>
      <p:ext uri="{BB962C8B-B14F-4D97-AF65-F5344CB8AC3E}">
        <p14:creationId xmlns:p14="http://schemas.microsoft.com/office/powerpoint/2010/main" val="18487535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015234F-68DD-3EEB-6FC7-B3638803EB31}"/>
              </a:ext>
            </a:extLst>
          </p:cNvPr>
          <p:cNvSpPr/>
          <p:nvPr/>
        </p:nvSpPr>
        <p:spPr>
          <a:xfrm>
            <a:off x="429660" y="418639"/>
            <a:ext cx="11312486" cy="146524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1" dirty="0">
                <a:effectLst/>
                <a:latin typeface="Times New Roman" panose="02020603050405020304" pitchFamily="18" charset="0"/>
                <a:ea typeface="Calibri" panose="020F0502020204030204" pitchFamily="34" charset="0"/>
              </a:rPr>
              <a:t>ИНВЕСТИЦИЯ ЛОЙИҲАЛАРИНИ АМАЛГА ОШИРИШ (ТЕНДЕРЛАР ЎТКАЗИШ, КОНТРАКТЛАР ТУЗИШ ВА УЛАРНИ РЎЙХАТГА ОЛИШ, ТАРМОҚ ЖАДВАЛЛАРИНИНГ, ИНВЕСТИЦИЯ МАЖБУРИЯТЛАРИНИНГ БАЖАРИЛИШИ), МАҲАЛЛИЙЛАШТИРИШ ДАСТУРЛАРИ МОНИТОРИНГИ СОҲАСИДА:</a:t>
            </a:r>
          </a:p>
        </p:txBody>
      </p:sp>
      <p:sp>
        <p:nvSpPr>
          <p:cNvPr id="3" name="Прямоугольник 2">
            <a:extLst>
              <a:ext uri="{FF2B5EF4-FFF2-40B4-BE49-F238E27FC236}">
                <a16:creationId xmlns:a16="http://schemas.microsoft.com/office/drawing/2014/main" id="{A3929AB3-FA87-2014-7DF2-569B34EC6810}"/>
              </a:ext>
            </a:extLst>
          </p:cNvPr>
          <p:cNvSpPr/>
          <p:nvPr/>
        </p:nvSpPr>
        <p:spPr>
          <a:xfrm>
            <a:off x="429660" y="2181341"/>
            <a:ext cx="11312486" cy="177371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саноатни техник ва технологик жиҳатдан қайта жиҳозлаш дастурларига, тармоқ дастурларига ва инвестиция дастурига киритилган инвестиция лойиҳаларини амалга оширишнинг тармоқ жадвалларини ишлаб чиқади, келишади ва белгиланган тартибда тасдиқлайди; </a:t>
            </a:r>
          </a:p>
        </p:txBody>
      </p:sp>
      <p:sp>
        <p:nvSpPr>
          <p:cNvPr id="4" name="Прямоугольник 3">
            <a:extLst>
              <a:ext uri="{FF2B5EF4-FFF2-40B4-BE49-F238E27FC236}">
                <a16:creationId xmlns:a16="http://schemas.microsoft.com/office/drawing/2014/main" id="{CC988D7F-9949-56F8-9179-478351A2469C}"/>
              </a:ext>
            </a:extLst>
          </p:cNvPr>
          <p:cNvSpPr/>
          <p:nvPr/>
        </p:nvSpPr>
        <p:spPr>
          <a:xfrm>
            <a:off x="429659" y="4252516"/>
            <a:ext cx="8648242" cy="230251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ижро этувчи агентлик тузилмасида амалга оширилаётган инвестиция лойиҳалари, шу жумладан, хорижий инвестициялар ва кредитлар иштирокидаги инвестиция лойиҳалари лойиҳани амалга ошириш тармоқ жадвалига мувофиқ уларни фойдаланишга топширишга қадар ўз вақтида ва самарали амалга оширилишини таъминлайди; </a:t>
            </a:r>
          </a:p>
        </p:txBody>
      </p:sp>
    </p:spTree>
    <p:extLst>
      <p:ext uri="{BB962C8B-B14F-4D97-AF65-F5344CB8AC3E}">
        <p14:creationId xmlns:p14="http://schemas.microsoft.com/office/powerpoint/2010/main" val="3105484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A3929AB3-FA87-2014-7DF2-569B34EC6810}"/>
              </a:ext>
            </a:extLst>
          </p:cNvPr>
          <p:cNvSpPr/>
          <p:nvPr/>
        </p:nvSpPr>
        <p:spPr>
          <a:xfrm>
            <a:off x="429659" y="2740444"/>
            <a:ext cx="11312486" cy="91991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тендер (танлов) савдолари ўз вақтида ўтказилишини, контрактлар тузилишини белгиланган тартибда таъминлайди, уларни экспертизадан ва рўйхатдан ўтказади;</a:t>
            </a:r>
          </a:p>
        </p:txBody>
      </p:sp>
      <p:sp>
        <p:nvSpPr>
          <p:cNvPr id="4" name="Прямоугольник 3">
            <a:extLst>
              <a:ext uri="{FF2B5EF4-FFF2-40B4-BE49-F238E27FC236}">
                <a16:creationId xmlns:a16="http://schemas.microsoft.com/office/drawing/2014/main" id="{CC988D7F-9949-56F8-9179-478351A2469C}"/>
              </a:ext>
            </a:extLst>
          </p:cNvPr>
          <p:cNvSpPr/>
          <p:nvPr/>
        </p:nvSpPr>
        <p:spPr>
          <a:xfrm>
            <a:off x="429659" y="3944037"/>
            <a:ext cx="8648242" cy="237964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Ўзбекистон Республикаси қонун ҳужжатларига, халқаро қоидаларга ҳамда тегишли халқаро молиявий иқтисодий институтлар ва хорижий ҳукумат молия ташкилотларининг тартиб-қоидаларига мувофиқ тузилган контрактлар бўйича асбоб-ускуналар, материаллар етказиб бериш ҳамда ишлар ва хизматларни бажариш мониторингини амалга оширади; </a:t>
            </a:r>
          </a:p>
        </p:txBody>
      </p:sp>
      <p:sp>
        <p:nvSpPr>
          <p:cNvPr id="5" name="Прямоугольник 4">
            <a:extLst>
              <a:ext uri="{FF2B5EF4-FFF2-40B4-BE49-F238E27FC236}">
                <a16:creationId xmlns:a16="http://schemas.microsoft.com/office/drawing/2014/main" id="{65030D67-5ECA-FD64-1655-BCBC02B8BF10}"/>
              </a:ext>
            </a:extLst>
          </p:cNvPr>
          <p:cNvSpPr/>
          <p:nvPr/>
        </p:nvSpPr>
        <p:spPr>
          <a:xfrm>
            <a:off x="429659" y="490254"/>
            <a:ext cx="11312486" cy="196651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тендер ҳужжатлари ўз вақтида ишлаб чиқилишини ва белгиланган тартибда келишилишини таъминлайди, тендер (танлов) савдолари ўтказилгунга қадар харид қилинадиган товарлар ва хизматлар бозори конъюктурасини маркетинг йўли билан, шу жумладан, Ўзбекистон Республикасида аккредитация қилинган консалтинг компанияларини жалб этган ҳолда ўрганади; </a:t>
            </a:r>
          </a:p>
        </p:txBody>
      </p:sp>
    </p:spTree>
    <p:extLst>
      <p:ext uri="{BB962C8B-B14F-4D97-AF65-F5344CB8AC3E}">
        <p14:creationId xmlns:p14="http://schemas.microsoft.com/office/powerpoint/2010/main" val="3669547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A3929AB3-FA87-2014-7DF2-569B34EC6810}"/>
              </a:ext>
            </a:extLst>
          </p:cNvPr>
          <p:cNvSpPr/>
          <p:nvPr/>
        </p:nvSpPr>
        <p:spPr>
          <a:xfrm>
            <a:off x="429659" y="2189600"/>
            <a:ext cx="11312486" cy="82902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Давлат инвестиция дастури ва бошқа дастурлар, шу жумладан, тармоқ дастурларини шакллантириш юзасидан таклифлар киритади; </a:t>
            </a:r>
          </a:p>
        </p:txBody>
      </p:sp>
      <p:sp>
        <p:nvSpPr>
          <p:cNvPr id="4" name="Прямоугольник 3">
            <a:extLst>
              <a:ext uri="{FF2B5EF4-FFF2-40B4-BE49-F238E27FC236}">
                <a16:creationId xmlns:a16="http://schemas.microsoft.com/office/drawing/2014/main" id="{CC988D7F-9949-56F8-9179-478351A2469C}"/>
              </a:ext>
            </a:extLst>
          </p:cNvPr>
          <p:cNvSpPr/>
          <p:nvPr/>
        </p:nvSpPr>
        <p:spPr>
          <a:xfrm>
            <a:off x="429659" y="4310350"/>
            <a:ext cx="8648242" cy="2269474"/>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effectLst/>
                <a:latin typeface="Times New Roman" panose="02020603050405020304" pitchFamily="18" charset="0"/>
                <a:ea typeface="Calibri" panose="020F0502020204030204" pitchFamily="34" charset="0"/>
              </a:rPr>
              <a:t>инвестициялар ва кредитлар жалб этилишига тўсқинлик қилаётган омилларни аниқлаш ва таҳлил қилиш асосида уларни тезкор бартараф этиш, инвестиция лойиҳаларини амалга ошириш, инвестицияларни жалб этиш соҳасида норматив-ҳуқуқий базани такомиллаштириш, инвестиция муҳитини янада яхшилаш ва ушбу йўналишда иш самарадорлигини ошириш бўйича таклифлар ишлаб чиқади. </a:t>
            </a:r>
          </a:p>
        </p:txBody>
      </p:sp>
      <p:sp>
        <p:nvSpPr>
          <p:cNvPr id="5" name="Прямоугольник 4">
            <a:extLst>
              <a:ext uri="{FF2B5EF4-FFF2-40B4-BE49-F238E27FC236}">
                <a16:creationId xmlns:a16="http://schemas.microsoft.com/office/drawing/2014/main" id="{65030D67-5ECA-FD64-1655-BCBC02B8BF10}"/>
              </a:ext>
            </a:extLst>
          </p:cNvPr>
          <p:cNvSpPr/>
          <p:nvPr/>
        </p:nvSpPr>
        <p:spPr>
          <a:xfrm>
            <a:off x="429659" y="490254"/>
            <a:ext cx="11312486" cy="146799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effectLst/>
                <a:latin typeface="Times New Roman" panose="02020603050405020304" pitchFamily="18" charset="0"/>
                <a:ea typeface="Calibri" panose="020F0502020204030204" pitchFamily="34" charset="0"/>
              </a:rPr>
              <a:t>имзоланган контрактлар бўйича инвестиция битимларининг хорижий шериклари, етказиб берувчилар ва пудратчилар, инвестиция лойиҳаларини тузилган контрактларга қатъий мувофиқ равишда ўз вақтида молиялаштириш бўйича ваколатли банклар томонидан мажбуриятлар бажарилиши устидан мониторинг олиб боради; </a:t>
            </a:r>
          </a:p>
        </p:txBody>
      </p:sp>
      <p:sp>
        <p:nvSpPr>
          <p:cNvPr id="2" name="Прямоугольник 1">
            <a:extLst>
              <a:ext uri="{FF2B5EF4-FFF2-40B4-BE49-F238E27FC236}">
                <a16:creationId xmlns:a16="http://schemas.microsoft.com/office/drawing/2014/main" id="{42CF57F4-B688-9230-607C-1B5537397079}"/>
              </a:ext>
            </a:extLst>
          </p:cNvPr>
          <p:cNvSpPr/>
          <p:nvPr/>
        </p:nvSpPr>
        <p:spPr>
          <a:xfrm>
            <a:off x="429659" y="3249975"/>
            <a:ext cx="11312486" cy="82902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инвестиция лойиҳалари амалга оширилиши тўғрисидаги ахборотни келишилган шакл бўйича мунтазамлилик асосида тегишли вазирликка тақдим этади; </a:t>
            </a:r>
          </a:p>
        </p:txBody>
      </p:sp>
    </p:spTree>
    <p:extLst>
      <p:ext uri="{BB962C8B-B14F-4D97-AF65-F5344CB8AC3E}">
        <p14:creationId xmlns:p14="http://schemas.microsoft.com/office/powerpoint/2010/main" val="15259758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a:extLst>
              <a:ext uri="{FF2B5EF4-FFF2-40B4-BE49-F238E27FC236}">
                <a16:creationId xmlns:a16="http://schemas.microsoft.com/office/drawing/2014/main" id="{8BC8A6DA-7085-07B8-3019-E3A214B5698A}"/>
              </a:ext>
            </a:extLst>
          </p:cNvPr>
          <p:cNvGraphicFramePr>
            <a:graphicFrameLocks noGrp="1"/>
          </p:cNvGraphicFramePr>
          <p:nvPr>
            <p:extLst>
              <p:ext uri="{D42A27DB-BD31-4B8C-83A1-F6EECF244321}">
                <p14:modId xmlns:p14="http://schemas.microsoft.com/office/powerpoint/2010/main" val="2570864562"/>
              </p:ext>
            </p:extLst>
          </p:nvPr>
        </p:nvGraphicFramePr>
        <p:xfrm>
          <a:off x="330678" y="859316"/>
          <a:ext cx="9088745" cy="5794876"/>
        </p:xfrm>
        <a:graphic>
          <a:graphicData uri="http://schemas.openxmlformats.org/drawingml/2006/table">
            <a:tbl>
              <a:tblPr>
                <a:tableStyleId>{5C22544A-7EE6-4342-B048-85BDC9FD1C3A}</a:tableStyleId>
              </a:tblPr>
              <a:tblGrid>
                <a:gridCol w="3989635">
                  <a:extLst>
                    <a:ext uri="{9D8B030D-6E8A-4147-A177-3AD203B41FA5}">
                      <a16:colId xmlns:a16="http://schemas.microsoft.com/office/drawing/2014/main" val="2543359"/>
                    </a:ext>
                  </a:extLst>
                </a:gridCol>
                <a:gridCol w="1048216">
                  <a:extLst>
                    <a:ext uri="{9D8B030D-6E8A-4147-A177-3AD203B41FA5}">
                      <a16:colId xmlns:a16="http://schemas.microsoft.com/office/drawing/2014/main" val="1854029887"/>
                    </a:ext>
                  </a:extLst>
                </a:gridCol>
                <a:gridCol w="1012238">
                  <a:extLst>
                    <a:ext uri="{9D8B030D-6E8A-4147-A177-3AD203B41FA5}">
                      <a16:colId xmlns:a16="http://schemas.microsoft.com/office/drawing/2014/main" val="4247702280"/>
                    </a:ext>
                  </a:extLst>
                </a:gridCol>
                <a:gridCol w="993762">
                  <a:extLst>
                    <a:ext uri="{9D8B030D-6E8A-4147-A177-3AD203B41FA5}">
                      <a16:colId xmlns:a16="http://schemas.microsoft.com/office/drawing/2014/main" val="3692123139"/>
                    </a:ext>
                  </a:extLst>
                </a:gridCol>
                <a:gridCol w="993762">
                  <a:extLst>
                    <a:ext uri="{9D8B030D-6E8A-4147-A177-3AD203B41FA5}">
                      <a16:colId xmlns:a16="http://schemas.microsoft.com/office/drawing/2014/main" val="2752231708"/>
                    </a:ext>
                  </a:extLst>
                </a:gridCol>
                <a:gridCol w="1051132">
                  <a:extLst>
                    <a:ext uri="{9D8B030D-6E8A-4147-A177-3AD203B41FA5}">
                      <a16:colId xmlns:a16="http://schemas.microsoft.com/office/drawing/2014/main" val="4029881067"/>
                    </a:ext>
                  </a:extLst>
                </a:gridCol>
              </a:tblGrid>
              <a:tr h="436146">
                <a:tc>
                  <a:txBody>
                    <a:bodyPr/>
                    <a:lstStyle/>
                    <a:p>
                      <a:pPr algn="ctr">
                        <a:lnSpc>
                          <a:spcPct val="107000"/>
                        </a:lnSpc>
                      </a:pPr>
                      <a:r>
                        <a:rPr lang="uz-Cyrl-UZ" sz="1400" b="1" dirty="0">
                          <a:effectLst/>
                          <a:latin typeface="Times New Roman" panose="02020603050405020304" pitchFamily="18" charset="0"/>
                          <a:cs typeface="Times New Roman" panose="02020603050405020304" pitchFamily="18" charset="0"/>
                        </a:rPr>
                        <a:t>Молиялаштириш манбалари</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b="1" dirty="0">
                          <a:effectLst/>
                          <a:latin typeface="Times New Roman" panose="02020603050405020304" pitchFamily="18" charset="0"/>
                          <a:cs typeface="Times New Roman" panose="02020603050405020304" pitchFamily="18" charset="0"/>
                        </a:rPr>
                        <a:t>2022 й.</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b="1" dirty="0">
                          <a:effectLst/>
                          <a:latin typeface="Times New Roman" panose="02020603050405020304" pitchFamily="18" charset="0"/>
                          <a:cs typeface="Times New Roman" panose="02020603050405020304" pitchFamily="18" charset="0"/>
                        </a:rPr>
                        <a:t>2023 й.</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b="1" dirty="0">
                          <a:effectLst/>
                          <a:latin typeface="Times New Roman" panose="02020603050405020304" pitchFamily="18" charset="0"/>
                          <a:cs typeface="Times New Roman" panose="02020603050405020304" pitchFamily="18" charset="0"/>
                        </a:rPr>
                        <a:t>2024 й.</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b="1" dirty="0">
                          <a:effectLst/>
                          <a:latin typeface="Times New Roman" panose="02020603050405020304" pitchFamily="18" charset="0"/>
                          <a:cs typeface="Times New Roman" panose="02020603050405020304" pitchFamily="18" charset="0"/>
                        </a:rPr>
                        <a:t>2025 й.</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b="1" dirty="0">
                          <a:effectLst/>
                          <a:latin typeface="Times New Roman" panose="02020603050405020304" pitchFamily="18" charset="0"/>
                          <a:cs typeface="Times New Roman" panose="02020603050405020304" pitchFamily="18" charset="0"/>
                        </a:rPr>
                        <a:t>2026 й.</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2475024191"/>
                  </a:ext>
                </a:extLst>
              </a:tr>
              <a:tr h="291860">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Капитал қўйилмалар, жами</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298772</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346848</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400318</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457659</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521603</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3804999640"/>
                  </a:ext>
                </a:extLst>
              </a:tr>
              <a:tr h="291860">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Шу жумладан: </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 </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 </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 </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 </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 </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793122184"/>
                  </a:ext>
                </a:extLst>
              </a:tr>
              <a:tr h="291860">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1. Марказлашган инвестициялар: </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50767</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61480</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72378</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76106</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83579</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1605499120"/>
                  </a:ext>
                </a:extLst>
              </a:tr>
              <a:tr h="291860">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Бюджет маблағлари</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23 790</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25 017</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28 074</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29 400</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30 388</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503218396"/>
                  </a:ext>
                </a:extLst>
              </a:tr>
              <a:tr h="905651">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Ўзбекистон Республикаси Тикланиш ва тараққиёт жамғармаси маблағлари (сўмда)</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1 613,2</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3 100</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3 450</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4 514</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4 937</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149141539"/>
                  </a:ext>
                </a:extLst>
              </a:tr>
              <a:tr h="598756">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Ўзбекистон Республикаси кафолати остидаги хорижий кредитлар (сўмда)</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25 363</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33 364</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40 854</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42 192</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48 255</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1926028212"/>
                  </a:ext>
                </a:extLst>
              </a:tr>
              <a:tr h="291860">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 Марказлашмаган инвестициялар:</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248006</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285368</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327940</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381553</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438024</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1039236763"/>
                  </a:ext>
                </a:extLst>
              </a:tr>
              <a:tr h="905651">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Корхона маблағлари, шу жумладан, корхоналарнинг ўз ихтиёрида қолдириладиган солиқлар</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69 433</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76 926</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92 465</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110 384</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129 026</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1967707028"/>
                  </a:ext>
                </a:extLst>
              </a:tr>
              <a:tr h="598756">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Тижорат банклари кредитлари ва бошқа қарз маблағлари</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49 606</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53 696</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64 861</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79 242</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91 458</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1402864496"/>
                  </a:ext>
                </a:extLst>
              </a:tr>
              <a:tr h="598756">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Тўғридан-тўғри хорижий инвестициялар ва кредитлар (сўмда)</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107 621</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130 186</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141 024</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157 094</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178 353</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85325452"/>
                  </a:ext>
                </a:extLst>
              </a:tr>
              <a:tr h="291860">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Аҳоли маблағлари</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21 346</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24 560</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29 590</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a:effectLst/>
                          <a:latin typeface="Times New Roman" panose="02020603050405020304" pitchFamily="18" charset="0"/>
                          <a:cs typeface="Times New Roman" panose="02020603050405020304" pitchFamily="18" charset="0"/>
                        </a:rPr>
                        <a:t>34 833</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tc>
                  <a:txBody>
                    <a:bodyPr/>
                    <a:lstStyle/>
                    <a:p>
                      <a:pPr algn="ctr">
                        <a:lnSpc>
                          <a:spcPct val="107000"/>
                        </a:lnSpc>
                      </a:pPr>
                      <a:r>
                        <a:rPr lang="uz-Cyrl-UZ" sz="1400" dirty="0">
                          <a:effectLst/>
                          <a:latin typeface="Times New Roman" panose="02020603050405020304" pitchFamily="18" charset="0"/>
                          <a:cs typeface="Times New Roman" panose="02020603050405020304" pitchFamily="18" charset="0"/>
                        </a:rPr>
                        <a:t>39 187</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5400" marR="25400" marT="0" marB="0" anchor="ctr"/>
                </a:tc>
                <a:extLst>
                  <a:ext uri="{0D108BD9-81ED-4DB2-BD59-A6C34878D82A}">
                    <a16:rowId xmlns:a16="http://schemas.microsoft.com/office/drawing/2014/main" val="4084369128"/>
                  </a:ext>
                </a:extLst>
              </a:tr>
            </a:tbl>
          </a:graphicData>
        </a:graphic>
      </p:graphicFrame>
      <p:sp>
        <p:nvSpPr>
          <p:cNvPr id="6" name="TextBox 5">
            <a:extLst>
              <a:ext uri="{FF2B5EF4-FFF2-40B4-BE49-F238E27FC236}">
                <a16:creationId xmlns:a16="http://schemas.microsoft.com/office/drawing/2014/main" id="{5DEFAEE8-EC4C-F779-D145-16E1A894DCFE}"/>
              </a:ext>
            </a:extLst>
          </p:cNvPr>
          <p:cNvSpPr txBox="1"/>
          <p:nvPr/>
        </p:nvSpPr>
        <p:spPr>
          <a:xfrm>
            <a:off x="330677" y="105704"/>
            <a:ext cx="11567539" cy="646331"/>
          </a:xfrm>
          <a:prstGeom prst="rect">
            <a:avLst/>
          </a:prstGeom>
          <a:noFill/>
        </p:spPr>
        <p:txBody>
          <a:bodyPr wrap="square">
            <a:spAutoFit/>
          </a:bodyPr>
          <a:lstStyle/>
          <a:p>
            <a:pPr algn="ctr"/>
            <a:r>
              <a:rPr lang="uz-Cyrl-UZ" sz="1800" b="1" dirty="0">
                <a:solidFill>
                  <a:srgbClr val="000000"/>
                </a:solidFill>
                <a:effectLst/>
                <a:latin typeface="Times New Roman" panose="02020603050405020304" pitchFamily="18" charset="0"/>
                <a:ea typeface="Batang" panose="020B0503020000020004" pitchFamily="18" charset="-127"/>
              </a:rPr>
              <a:t>Ўзбекистон Республикасининг инвестиция дастури доирасида капитал қўйилмаларнинг асосий параметрлари, млрд. сўмда</a:t>
            </a:r>
            <a:endParaRPr lang="ru-RU" dirty="0"/>
          </a:p>
        </p:txBody>
      </p:sp>
    </p:spTree>
    <p:extLst>
      <p:ext uri="{BB962C8B-B14F-4D97-AF65-F5344CB8AC3E}">
        <p14:creationId xmlns:p14="http://schemas.microsoft.com/office/powerpoint/2010/main" val="14562335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D4819599-8D2F-0BCA-02FD-695D0BE7150E}"/>
              </a:ext>
            </a:extLst>
          </p:cNvPr>
          <p:cNvGraphicFramePr>
            <a:graphicFrameLocks noGrp="1"/>
          </p:cNvGraphicFramePr>
          <p:nvPr>
            <p:extLst>
              <p:ext uri="{D42A27DB-BD31-4B8C-83A1-F6EECF244321}">
                <p14:modId xmlns:p14="http://schemas.microsoft.com/office/powerpoint/2010/main" val="3822185917"/>
              </p:ext>
            </p:extLst>
          </p:nvPr>
        </p:nvGraphicFramePr>
        <p:xfrm>
          <a:off x="187288" y="632712"/>
          <a:ext cx="9244812" cy="6065665"/>
        </p:xfrm>
        <a:graphic>
          <a:graphicData uri="http://schemas.openxmlformats.org/drawingml/2006/table">
            <a:tbl>
              <a:tblPr>
                <a:tableStyleId>{5C22544A-7EE6-4342-B048-85BDC9FD1C3A}</a:tableStyleId>
              </a:tblPr>
              <a:tblGrid>
                <a:gridCol w="414644">
                  <a:extLst>
                    <a:ext uri="{9D8B030D-6E8A-4147-A177-3AD203B41FA5}">
                      <a16:colId xmlns:a16="http://schemas.microsoft.com/office/drawing/2014/main" val="88961378"/>
                    </a:ext>
                  </a:extLst>
                </a:gridCol>
                <a:gridCol w="3080720">
                  <a:extLst>
                    <a:ext uri="{9D8B030D-6E8A-4147-A177-3AD203B41FA5}">
                      <a16:colId xmlns:a16="http://schemas.microsoft.com/office/drawing/2014/main" val="29961654"/>
                    </a:ext>
                  </a:extLst>
                </a:gridCol>
                <a:gridCol w="5749448">
                  <a:extLst>
                    <a:ext uri="{9D8B030D-6E8A-4147-A177-3AD203B41FA5}">
                      <a16:colId xmlns:a16="http://schemas.microsoft.com/office/drawing/2014/main" val="1825847892"/>
                    </a:ext>
                  </a:extLst>
                </a:gridCol>
              </a:tblGrid>
              <a:tr h="1434443">
                <a:tc>
                  <a:txBody>
                    <a:bodyPr/>
                    <a:lstStyle/>
                    <a:p>
                      <a:pPr marL="0" lvl="0" indent="0" algn="ctr">
                        <a:lnSpc>
                          <a:spcPct val="107000"/>
                        </a:lnSpc>
                        <a:buFont typeface="+mj-lt"/>
                        <a:buNone/>
                        <a:tabLst>
                          <a:tab pos="228600" algn="l"/>
                          <a:tab pos="685800" algn="l"/>
                        </a:tabLst>
                      </a:pPr>
                      <a:r>
                        <a:rPr lang="en-US" sz="1400" dirty="0">
                          <a:effectLst/>
                          <a:latin typeface="Times New Roman" panose="02020603050405020304" pitchFamily="18" charset="0"/>
                          <a:cs typeface="Times New Roman" panose="02020603050405020304" pitchFamily="18" charset="0"/>
                        </a:rPr>
                        <a:t>1.</a:t>
                      </a:r>
                      <a:r>
                        <a:rPr lang="uz-Cyrl-UZ" sz="1400" dirty="0">
                          <a:effectLst/>
                          <a:latin typeface="Times New Roman" panose="02020603050405020304" pitchFamily="18" charset="0"/>
                          <a:cs typeface="Times New Roman" panose="02020603050405020304" pitchFamily="18" charset="0"/>
                        </a:rPr>
                        <a:t> </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Ўзбекистон Республикаси Вазирлар Маҳкамасининг ташқи иқтисодий фаолиятни мувофиқлаштириш департаменти</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Қуйидаги жорий жараёнларни мувофиқлаштиради:</a:t>
                      </a:r>
                      <a:endParaRPr lang="ru-RU" sz="1400" dirty="0">
                        <a:effectLst/>
                        <a:latin typeface="Times New Roman" panose="02020603050405020304" pitchFamily="18" charset="0"/>
                        <a:cs typeface="Times New Roman" panose="02020603050405020304" pitchFamily="18" charset="0"/>
                      </a:endParaRPr>
                    </a:p>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 инвестиция фаолиятини, биринчи навбатда, чет эл инвестициялари билан амалга ошириладиган лойиҳаларни давлат томонидан қўллаб-қувватлаш бўйича зарур ҳукумат қарорларини ишлаб чиқиш;</a:t>
                      </a:r>
                      <a:endParaRPr lang="ru-RU" sz="1400" dirty="0">
                        <a:effectLst/>
                        <a:latin typeface="Times New Roman" panose="02020603050405020304" pitchFamily="18" charset="0"/>
                        <a:cs typeface="Times New Roman" panose="02020603050405020304" pitchFamily="18" charset="0"/>
                      </a:endParaRPr>
                    </a:p>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 давлат бошқаруви идоралари, вазирликлар ва идоралар ишини ташкил этиш ва бошқалар.</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2625798349"/>
                  </a:ext>
                </a:extLst>
              </a:tr>
              <a:tr h="950893">
                <a:tc>
                  <a:txBody>
                    <a:bodyPr/>
                    <a:lstStyle/>
                    <a:p>
                      <a:pPr marL="0" lvl="0" indent="0" algn="ctr">
                        <a:lnSpc>
                          <a:spcPct val="107000"/>
                        </a:lnSpc>
                        <a:buFont typeface="+mj-lt"/>
                        <a:buNone/>
                        <a:tabLst>
                          <a:tab pos="228600" algn="l"/>
                          <a:tab pos="685800" algn="l"/>
                        </a:tabLst>
                      </a:pPr>
                      <a:r>
                        <a:rPr lang="en-US" sz="1400" dirty="0">
                          <a:effectLst/>
                          <a:latin typeface="Times New Roman" panose="02020603050405020304" pitchFamily="18" charset="0"/>
                          <a:cs typeface="Times New Roman" panose="02020603050405020304" pitchFamily="18" charset="0"/>
                        </a:rPr>
                        <a:t>2.</a:t>
                      </a:r>
                      <a:r>
                        <a:rPr lang="uz-Cyrl-UZ" sz="1400" dirty="0">
                          <a:effectLst/>
                          <a:latin typeface="Times New Roman" panose="02020603050405020304" pitchFamily="18" charset="0"/>
                          <a:cs typeface="Times New Roman" panose="02020603050405020304" pitchFamily="18" charset="0"/>
                        </a:rPr>
                        <a:t> </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Ўзбекистон Республикаси Иқтисодий тараққиёт ва камбағалликни қисқартириш вазирлиги, Молия вазирлиги ва бошқ.</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Инвестиция сиёсатини ва дастурларини ишлаб чиқиш ва бошқалар</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1422694319"/>
                  </a:ext>
                </a:extLst>
              </a:tr>
              <a:tr h="1676218">
                <a:tc>
                  <a:txBody>
                    <a:bodyPr/>
                    <a:lstStyle/>
                    <a:p>
                      <a:pPr marL="0" lvl="0" indent="0" algn="ctr">
                        <a:lnSpc>
                          <a:spcPct val="107000"/>
                        </a:lnSpc>
                        <a:buFont typeface="+mj-lt"/>
                        <a:buNone/>
                        <a:tabLst>
                          <a:tab pos="228600" algn="l"/>
                          <a:tab pos="685800" algn="l"/>
                        </a:tabLst>
                      </a:pPr>
                      <a:r>
                        <a:rPr lang="en-US" sz="1400" dirty="0">
                          <a:effectLst/>
                          <a:latin typeface="Times New Roman" panose="02020603050405020304" pitchFamily="18" charset="0"/>
                          <a:cs typeface="Times New Roman" panose="02020603050405020304" pitchFamily="18" charset="0"/>
                        </a:rPr>
                        <a:t>3.</a:t>
                      </a:r>
                      <a:r>
                        <a:rPr lang="uz-Cyrl-UZ" sz="1400" dirty="0">
                          <a:effectLst/>
                          <a:latin typeface="Times New Roman" panose="02020603050405020304" pitchFamily="18" charset="0"/>
                          <a:cs typeface="Times New Roman" panose="02020603050405020304" pitchFamily="18" charset="0"/>
                        </a:rPr>
                        <a:t> </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a:effectLst/>
                          <a:latin typeface="Times New Roman" panose="02020603050405020304" pitchFamily="18" charset="0"/>
                          <a:cs typeface="Times New Roman" panose="02020603050405020304" pitchFamily="18" charset="0"/>
                        </a:rPr>
                        <a:t>Давлат активларини бошқариш агентлиги</a:t>
                      </a:r>
                      <a:r>
                        <a:rPr lang="ru-RU" sz="1400">
                          <a:effectLst/>
                          <a:latin typeface="Times New Roman" panose="02020603050405020304" pitchFamily="18" charset="0"/>
                          <a:cs typeface="Times New Roman" panose="02020603050405020304" pitchFamily="18" charset="0"/>
                        </a:rPr>
                        <a:t>, </a:t>
                      </a:r>
                      <a:r>
                        <a:rPr lang="uz-Cyrl-UZ" sz="1400">
                          <a:effectLst/>
                          <a:latin typeface="Times New Roman" panose="02020603050405020304" pitchFamily="18" charset="0"/>
                          <a:cs typeface="Times New Roman" panose="02020603050405020304" pitchFamily="18" charset="0"/>
                        </a:rPr>
                        <a:t>Монополияга қарши курашиш қўмитаси, Капитал бозорини ривожлантириш агентлиги</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Давлатга тегишли мулкни хусусийлаштириш ва тасарруф этиш жараёнларида чет эл инвестицияларини тартибга солиш, давлат активларини самарали бошқариш, монополияни тугатиш, капитал бозорига инвестициялар жалб қилиш, қимматли қоғозлар бозорини шакллантириш, ривожлантириш, назорат қилиш ва тартибга солиш соҳаларида давлат сиёсатини амалга ошириш. Мамлакат ва хорижий эмитентларнинг қимматли қоғозларини сотиб олиш орқали мажмуа инвестицияларини амалга ошириш ва бошқ.</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651653859"/>
                  </a:ext>
                </a:extLst>
              </a:tr>
              <a:tr h="467343">
                <a:tc>
                  <a:txBody>
                    <a:bodyPr/>
                    <a:lstStyle/>
                    <a:p>
                      <a:pPr marL="0" lvl="0" indent="0" algn="ctr">
                        <a:lnSpc>
                          <a:spcPct val="107000"/>
                        </a:lnSpc>
                        <a:buFont typeface="+mj-lt"/>
                        <a:buNone/>
                        <a:tabLst>
                          <a:tab pos="228600" algn="l"/>
                          <a:tab pos="685800" algn="l"/>
                        </a:tabLst>
                      </a:pPr>
                      <a:r>
                        <a:rPr lang="en-US" sz="1400" dirty="0">
                          <a:effectLst/>
                          <a:latin typeface="Times New Roman" panose="02020603050405020304" pitchFamily="18" charset="0"/>
                          <a:cs typeface="Times New Roman" panose="02020603050405020304" pitchFamily="18" charset="0"/>
                        </a:rPr>
                        <a:t>4.</a:t>
                      </a:r>
                      <a:r>
                        <a:rPr lang="uz-Cyrl-UZ" sz="1400" dirty="0">
                          <a:effectLst/>
                          <a:latin typeface="Times New Roman" panose="02020603050405020304" pitchFamily="18" charset="0"/>
                          <a:cs typeface="Times New Roman" panose="02020603050405020304" pitchFamily="18" charset="0"/>
                        </a:rPr>
                        <a:t> </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a:effectLst/>
                          <a:latin typeface="Times New Roman" panose="02020603050405020304" pitchFamily="18" charset="0"/>
                          <a:cs typeface="Times New Roman" panose="02020603050405020304" pitchFamily="18" charset="0"/>
                        </a:rPr>
                        <a:t>Ўзбекистон Республикаси Молия Вазирлиги</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Қарз сиёсати ва ҳукумат кафолатларини бериш ва бошқалар</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31724295"/>
                  </a:ext>
                </a:extLst>
              </a:tr>
              <a:tr h="467343">
                <a:tc>
                  <a:txBody>
                    <a:bodyPr/>
                    <a:lstStyle/>
                    <a:p>
                      <a:pPr marL="0" lvl="0" indent="0" algn="ctr">
                        <a:lnSpc>
                          <a:spcPct val="107000"/>
                        </a:lnSpc>
                        <a:buFont typeface="+mj-lt"/>
                        <a:buNone/>
                        <a:tabLst>
                          <a:tab pos="228600" algn="l"/>
                          <a:tab pos="685800" algn="l"/>
                        </a:tabLst>
                      </a:pPr>
                      <a:r>
                        <a:rPr lang="en-US" sz="1400" dirty="0">
                          <a:effectLst/>
                          <a:latin typeface="Times New Roman" panose="02020603050405020304" pitchFamily="18" charset="0"/>
                          <a:cs typeface="Times New Roman" panose="02020603050405020304" pitchFamily="18" charset="0"/>
                        </a:rPr>
                        <a:t>5.</a:t>
                      </a:r>
                      <a:r>
                        <a:rPr lang="ru-RU" sz="1400" dirty="0">
                          <a:effectLst/>
                          <a:latin typeface="Times New Roman" panose="02020603050405020304" pitchFamily="18" charset="0"/>
                          <a:cs typeface="Times New Roman" panose="02020603050405020304" pitchFamily="18" charset="0"/>
                        </a:rPr>
                        <a:t> </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a:effectLst/>
                          <a:latin typeface="Times New Roman" panose="02020603050405020304" pitchFamily="18" charset="0"/>
                          <a:cs typeface="Times New Roman" panose="02020603050405020304" pitchFamily="18" charset="0"/>
                        </a:rPr>
                        <a:t>Ўзбекистон Республикаси Адлия Вазирлиги</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Чет эл инвестициялари иштирокидаги корхоналарни рўйхатга олиш ва бошқалар</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730645573"/>
                  </a:ext>
                </a:extLst>
              </a:tr>
              <a:tr h="467343">
                <a:tc>
                  <a:txBody>
                    <a:bodyPr/>
                    <a:lstStyle/>
                    <a:p>
                      <a:pPr marL="0" lvl="0" indent="0" algn="ctr">
                        <a:lnSpc>
                          <a:spcPct val="107000"/>
                        </a:lnSpc>
                        <a:buFont typeface="+mj-lt"/>
                        <a:buNone/>
                        <a:tabLst>
                          <a:tab pos="228600" algn="l"/>
                          <a:tab pos="685800" algn="l"/>
                        </a:tabLst>
                      </a:pPr>
                      <a:r>
                        <a:rPr lang="en-US" sz="1400" dirty="0">
                          <a:effectLst/>
                          <a:latin typeface="Times New Roman" panose="02020603050405020304" pitchFamily="18" charset="0"/>
                          <a:cs typeface="Times New Roman" panose="02020603050405020304" pitchFamily="18" charset="0"/>
                        </a:rPr>
                        <a:t>6.</a:t>
                      </a:r>
                      <a:r>
                        <a:rPr lang="uz-Cyrl-UZ" sz="1400" dirty="0">
                          <a:effectLst/>
                          <a:latin typeface="Times New Roman" panose="02020603050405020304" pitchFamily="18" charset="0"/>
                          <a:cs typeface="Times New Roman" panose="02020603050405020304" pitchFamily="18" charset="0"/>
                        </a:rPr>
                        <a:t> </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a:effectLst/>
                          <a:latin typeface="Times New Roman" panose="02020603050405020304" pitchFamily="18" charset="0"/>
                          <a:cs typeface="Times New Roman" panose="02020603050405020304" pitchFamily="18" charset="0"/>
                        </a:rPr>
                        <a:t>Ўзбекистон Республикаси Ташқи ишлар вазирлиги</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Хорижий инвесторларга ва Ўзбекистонда ишлаётган ажнабий фуқароларга визалар бериш ва бошқ.</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369022520"/>
                  </a:ext>
                </a:extLst>
              </a:tr>
              <a:tr h="467343">
                <a:tc>
                  <a:txBody>
                    <a:bodyPr/>
                    <a:lstStyle/>
                    <a:p>
                      <a:pPr marL="0" lvl="0" indent="0" algn="ctr">
                        <a:lnSpc>
                          <a:spcPct val="107000"/>
                        </a:lnSpc>
                        <a:buFont typeface="+mj-lt"/>
                        <a:buNone/>
                        <a:tabLst>
                          <a:tab pos="228600" algn="l"/>
                          <a:tab pos="685800" algn="l"/>
                        </a:tabLst>
                      </a:pPr>
                      <a:r>
                        <a:rPr lang="en-US" sz="1400" dirty="0">
                          <a:effectLst/>
                          <a:latin typeface="Times New Roman" panose="02020603050405020304" pitchFamily="18" charset="0"/>
                          <a:cs typeface="Times New Roman" panose="02020603050405020304" pitchFamily="18" charset="0"/>
                        </a:rPr>
                        <a:t>7.</a:t>
                      </a:r>
                      <a:r>
                        <a:rPr lang="uz-Cyrl-UZ" sz="1400" dirty="0">
                          <a:effectLst/>
                          <a:latin typeface="Times New Roman" panose="02020603050405020304" pitchFamily="18" charset="0"/>
                          <a:cs typeface="Times New Roman" panose="02020603050405020304" pitchFamily="18" charset="0"/>
                        </a:rPr>
                        <a:t> </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a:effectLst/>
                          <a:latin typeface="Times New Roman" panose="02020603050405020304" pitchFamily="18" charset="0"/>
                          <a:cs typeface="Times New Roman" panose="02020603050405020304" pitchFamily="18" charset="0"/>
                        </a:rPr>
                        <a:t>Ўзбекистон Республикаси Ички ишлар вазирлиги</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400" dirty="0">
                          <a:effectLst/>
                          <a:latin typeface="Times New Roman" panose="02020603050405020304" pitchFamily="18" charset="0"/>
                          <a:cs typeface="Times New Roman" panose="02020603050405020304" pitchFamily="18" charset="0"/>
                        </a:rPr>
                        <a:t>Хорижий инвесторларни ва Ўзбекистонда ишлаётган ажнабий фуқароларни турар жойи бўйича рўйхатга олиш ва бошқ.</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661103305"/>
                  </a:ext>
                </a:extLst>
              </a:tr>
            </a:tbl>
          </a:graphicData>
        </a:graphic>
      </p:graphicFrame>
      <p:sp>
        <p:nvSpPr>
          <p:cNvPr id="4" name="TextBox 3">
            <a:extLst>
              <a:ext uri="{FF2B5EF4-FFF2-40B4-BE49-F238E27FC236}">
                <a16:creationId xmlns:a16="http://schemas.microsoft.com/office/drawing/2014/main" id="{03E53F21-1A37-F94D-D756-CD84A8F34EA1}"/>
              </a:ext>
            </a:extLst>
          </p:cNvPr>
          <p:cNvSpPr txBox="1"/>
          <p:nvPr/>
        </p:nvSpPr>
        <p:spPr>
          <a:xfrm>
            <a:off x="0" y="0"/>
            <a:ext cx="9432100" cy="646331"/>
          </a:xfrm>
          <a:prstGeom prst="rect">
            <a:avLst/>
          </a:prstGeom>
          <a:noFill/>
        </p:spPr>
        <p:txBody>
          <a:bodyPr wrap="square">
            <a:spAutoFit/>
          </a:bodyPr>
          <a:lstStyle/>
          <a:p>
            <a:pPr algn="ctr"/>
            <a:r>
              <a:rPr lang="uz-Cyrl-UZ" sz="1800" b="1" dirty="0">
                <a:solidFill>
                  <a:srgbClr val="000000"/>
                </a:solidFill>
                <a:effectLst/>
                <a:latin typeface="Times New Roman" panose="02020603050405020304" pitchFamily="18" charset="0"/>
                <a:ea typeface="Batang" panose="020B0503020000020004" pitchFamily="18" charset="-127"/>
              </a:rPr>
              <a:t>Ўзбекистон Республикасида инвестиция лойиҳаларини бошқариш ва мувофиқлаштириш билан шуғулланадиган расмий муассасалар</a:t>
            </a:r>
            <a:endParaRPr lang="ru-RU" dirty="0"/>
          </a:p>
        </p:txBody>
      </p:sp>
    </p:spTree>
    <p:extLst>
      <p:ext uri="{BB962C8B-B14F-4D97-AF65-F5344CB8AC3E}">
        <p14:creationId xmlns:p14="http://schemas.microsoft.com/office/powerpoint/2010/main" val="2223962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D4819599-8D2F-0BCA-02FD-695D0BE7150E}"/>
              </a:ext>
            </a:extLst>
          </p:cNvPr>
          <p:cNvGraphicFramePr>
            <a:graphicFrameLocks noGrp="1"/>
          </p:cNvGraphicFramePr>
          <p:nvPr>
            <p:extLst>
              <p:ext uri="{D42A27DB-BD31-4B8C-83A1-F6EECF244321}">
                <p14:modId xmlns:p14="http://schemas.microsoft.com/office/powerpoint/2010/main" val="1227006246"/>
              </p:ext>
            </p:extLst>
          </p:nvPr>
        </p:nvGraphicFramePr>
        <p:xfrm>
          <a:off x="187287" y="632712"/>
          <a:ext cx="9474507" cy="5981031"/>
        </p:xfrm>
        <a:graphic>
          <a:graphicData uri="http://schemas.openxmlformats.org/drawingml/2006/table">
            <a:tbl>
              <a:tblPr>
                <a:tableStyleId>{5C22544A-7EE6-4342-B048-85BDC9FD1C3A}</a:tableStyleId>
              </a:tblPr>
              <a:tblGrid>
                <a:gridCol w="424946">
                  <a:extLst>
                    <a:ext uri="{9D8B030D-6E8A-4147-A177-3AD203B41FA5}">
                      <a16:colId xmlns:a16="http://schemas.microsoft.com/office/drawing/2014/main" val="88961378"/>
                    </a:ext>
                  </a:extLst>
                </a:gridCol>
                <a:gridCol w="2968638">
                  <a:extLst>
                    <a:ext uri="{9D8B030D-6E8A-4147-A177-3AD203B41FA5}">
                      <a16:colId xmlns:a16="http://schemas.microsoft.com/office/drawing/2014/main" val="29961654"/>
                    </a:ext>
                  </a:extLst>
                </a:gridCol>
                <a:gridCol w="6080923">
                  <a:extLst>
                    <a:ext uri="{9D8B030D-6E8A-4147-A177-3AD203B41FA5}">
                      <a16:colId xmlns:a16="http://schemas.microsoft.com/office/drawing/2014/main" val="1825847892"/>
                    </a:ext>
                  </a:extLst>
                </a:gridCol>
              </a:tblGrid>
              <a:tr h="535244">
                <a:tc>
                  <a:txBody>
                    <a:bodyPr/>
                    <a:lstStyle/>
                    <a:p>
                      <a:pPr marL="0" lvl="0" indent="0" algn="ctr">
                        <a:lnSpc>
                          <a:spcPct val="107000"/>
                        </a:lnSpc>
                        <a:buFont typeface="+mj-lt"/>
                        <a:buNone/>
                        <a:tabLst>
                          <a:tab pos="228600" algn="l"/>
                          <a:tab pos="685800" algn="l"/>
                        </a:tabLst>
                      </a:pPr>
                      <a:r>
                        <a:rPr lang="en-US" sz="1600" dirty="0">
                          <a:effectLst/>
                          <a:latin typeface="Times New Roman" panose="02020603050405020304" pitchFamily="18" charset="0"/>
                          <a:cs typeface="Times New Roman" panose="02020603050405020304" pitchFamily="18" charset="0"/>
                        </a:rPr>
                        <a:t>8.</a:t>
                      </a:r>
                      <a:r>
                        <a:rPr lang="uz-Cyrl-UZ" sz="1600" dirty="0">
                          <a:effectLst/>
                          <a:latin typeface="Times New Roman" panose="02020603050405020304" pitchFamily="18" charset="0"/>
                          <a:cs typeface="Times New Roman" panose="02020603050405020304" pitchFamily="18" charset="0"/>
                        </a:rPr>
                        <a:t> </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Ўзбекистон Республикаси Давлат солиқ қўмитаси</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Чет эл инвестициялари иштирокидаги корхоналарни солиққа тортиш ва уларнинг божхона билан боғлиқ фаолиятини тартибга солиш.</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1214705852"/>
                  </a:ext>
                </a:extLst>
              </a:tr>
              <a:tr h="812200">
                <a:tc>
                  <a:txBody>
                    <a:bodyPr/>
                    <a:lstStyle/>
                    <a:p>
                      <a:pPr marL="0" lvl="0" indent="0" algn="ctr">
                        <a:lnSpc>
                          <a:spcPct val="107000"/>
                        </a:lnSpc>
                        <a:buFont typeface="+mj-lt"/>
                        <a:buNone/>
                        <a:tabLst>
                          <a:tab pos="228600" algn="l"/>
                          <a:tab pos="685800" algn="l"/>
                        </a:tabLst>
                      </a:pPr>
                      <a:r>
                        <a:rPr lang="en-US" sz="1600" dirty="0">
                          <a:effectLst/>
                          <a:latin typeface="Times New Roman" panose="02020603050405020304" pitchFamily="18" charset="0"/>
                          <a:cs typeface="Times New Roman" panose="02020603050405020304" pitchFamily="18" charset="0"/>
                        </a:rPr>
                        <a:t>9.</a:t>
                      </a:r>
                      <a:r>
                        <a:rPr lang="uz-Cyrl-UZ" sz="1600" dirty="0">
                          <a:effectLst/>
                          <a:latin typeface="Times New Roman" panose="02020603050405020304" pitchFamily="18" charset="0"/>
                          <a:cs typeface="Times New Roman" panose="02020603050405020304" pitchFamily="18" charset="0"/>
                        </a:rPr>
                        <a:t> </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Ўзбекистон Республикаси Марказий банки</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a:effectLst/>
                          <a:latin typeface="Times New Roman" panose="02020603050405020304" pitchFamily="18" charset="0"/>
                          <a:cs typeface="Times New Roman" panose="02020603050405020304" pitchFamily="18" charset="0"/>
                        </a:rPr>
                        <a:t>Конвертатсия тартиб-қоидаларини, шунингдек, унинг ўтказилишини, валюта маблағларидан фойдаланишни тартибга солиш, қарз сиёсати ва бошқ.</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2968290869"/>
                  </a:ext>
                </a:extLst>
              </a:tr>
              <a:tr h="535244">
                <a:tc>
                  <a:txBody>
                    <a:bodyPr/>
                    <a:lstStyle/>
                    <a:p>
                      <a:pPr marL="0" lvl="0" indent="0" algn="ctr">
                        <a:lnSpc>
                          <a:spcPct val="107000"/>
                        </a:lnSpc>
                        <a:buFont typeface="+mj-lt"/>
                        <a:buNone/>
                        <a:tabLst>
                          <a:tab pos="228600" algn="l"/>
                          <a:tab pos="685800" algn="l"/>
                        </a:tabLst>
                      </a:pPr>
                      <a:r>
                        <a:rPr lang="en-US" sz="1600" dirty="0">
                          <a:effectLst/>
                          <a:latin typeface="Times New Roman" panose="02020603050405020304" pitchFamily="18" charset="0"/>
                          <a:cs typeface="Times New Roman" panose="02020603050405020304" pitchFamily="18" charset="0"/>
                        </a:rPr>
                        <a:t>10.</a:t>
                      </a:r>
                      <a:r>
                        <a:rPr lang="uz-Cyrl-UZ" sz="1600" dirty="0">
                          <a:effectLst/>
                          <a:latin typeface="Times New Roman" panose="02020603050405020304" pitchFamily="18" charset="0"/>
                          <a:cs typeface="Times New Roman" panose="02020603050405020304" pitchFamily="18" charset="0"/>
                        </a:rPr>
                        <a:t> </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Ўзбекистон Республикаси Ташқи иқтисодий фаолият миллий банк</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Ташқи иқтисодий фаолиятга банк хизмати кўрсатиш ва лойиҳани молиялашни амалга ошириш ва бошқ.</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331187137"/>
                  </a:ext>
                </a:extLst>
              </a:tr>
              <a:tr h="3027855">
                <a:tc>
                  <a:txBody>
                    <a:bodyPr/>
                    <a:lstStyle/>
                    <a:p>
                      <a:pPr marL="0" lvl="0" indent="0" algn="ctr">
                        <a:lnSpc>
                          <a:spcPct val="107000"/>
                        </a:lnSpc>
                        <a:buFont typeface="+mj-lt"/>
                        <a:buNone/>
                        <a:tabLst>
                          <a:tab pos="228600" algn="l"/>
                          <a:tab pos="685800" algn="l"/>
                        </a:tabLst>
                      </a:pPr>
                      <a:r>
                        <a:rPr lang="en-US" sz="1600" dirty="0">
                          <a:effectLst/>
                          <a:latin typeface="Times New Roman" panose="02020603050405020304" pitchFamily="18" charset="0"/>
                          <a:cs typeface="Times New Roman" panose="02020603050405020304" pitchFamily="18" charset="0"/>
                        </a:rPr>
                        <a:t>11.</a:t>
                      </a:r>
                      <a:r>
                        <a:rPr lang="uz-Cyrl-UZ" sz="1600" dirty="0">
                          <a:effectLst/>
                          <a:latin typeface="Times New Roman" panose="02020603050405020304" pitchFamily="18" charset="0"/>
                          <a:cs typeface="Times New Roman" panose="02020603050405020304" pitchFamily="18" charset="0"/>
                        </a:rPr>
                        <a:t> </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Ўзбекистон Республикаси Инвестициялар ва ташқи савдо вазирлиги</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 мамлакат ва хориж инвесторларининг инвестиция таклифлари тўғрисида маълумотлар банкини шакллантириш;</a:t>
                      </a:r>
                      <a:endParaRPr lang="ru-RU" sz="1600" dirty="0">
                        <a:effectLst/>
                        <a:latin typeface="Times New Roman" panose="02020603050405020304" pitchFamily="18" charset="0"/>
                        <a:cs typeface="Times New Roman" panose="02020603050405020304" pitchFamily="18" charset="0"/>
                      </a:endParaRPr>
                    </a:p>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 инвестиция муҳитини ўрганиш;</a:t>
                      </a:r>
                      <a:endParaRPr lang="ru-RU" sz="1600" dirty="0">
                        <a:effectLst/>
                        <a:latin typeface="Times New Roman" panose="02020603050405020304" pitchFamily="18" charset="0"/>
                        <a:cs typeface="Times New Roman" panose="02020603050405020304" pitchFamily="18" charset="0"/>
                      </a:endParaRPr>
                    </a:p>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 хорижий инвесторларга ахборот ва бошқа хизматлар кўрсатиш;</a:t>
                      </a:r>
                      <a:endParaRPr lang="ru-RU" sz="1600" dirty="0">
                        <a:effectLst/>
                        <a:latin typeface="Times New Roman" panose="02020603050405020304" pitchFamily="18" charset="0"/>
                        <a:cs typeface="Times New Roman" panose="02020603050405020304" pitchFamily="18" charset="0"/>
                      </a:endParaRPr>
                    </a:p>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 инвестиция лойиҳаларини амалга оширишда мамлакат ва хориж инвесторларига ёрдам кўрсатиш;</a:t>
                      </a:r>
                      <a:endParaRPr lang="ru-RU" sz="1600" dirty="0">
                        <a:effectLst/>
                        <a:latin typeface="Times New Roman" panose="02020603050405020304" pitchFamily="18" charset="0"/>
                        <a:cs typeface="Times New Roman" panose="02020603050405020304" pitchFamily="18" charset="0"/>
                      </a:endParaRPr>
                    </a:p>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 чет эл капитали иштирокида амалга ошириладиган инвестиция лойиҳаларининг бажарилишини кузатиш (мониторинг);</a:t>
                      </a:r>
                      <a:endParaRPr lang="ru-RU" sz="1600" dirty="0">
                        <a:effectLst/>
                        <a:latin typeface="Times New Roman" panose="02020603050405020304" pitchFamily="18" charset="0"/>
                        <a:cs typeface="Times New Roman" panose="02020603050405020304" pitchFamily="18" charset="0"/>
                      </a:endParaRPr>
                    </a:p>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 хорижий инвесторларга давлат рўйхатидан ўтилганидан кейин юридик шахс сифатида фаолият кўрсатишида ёрдам бериш (Савдо-саноат палатаси билан ҳамкорликда)</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2906519188"/>
                  </a:ext>
                </a:extLst>
              </a:tr>
              <a:tr h="535244">
                <a:tc>
                  <a:txBody>
                    <a:bodyPr/>
                    <a:lstStyle/>
                    <a:p>
                      <a:pPr marL="0" lvl="0" indent="0" algn="ctr">
                        <a:lnSpc>
                          <a:spcPct val="107000"/>
                        </a:lnSpc>
                        <a:buFont typeface="+mj-lt"/>
                        <a:buNone/>
                        <a:tabLst>
                          <a:tab pos="228600" algn="l"/>
                          <a:tab pos="685800" algn="l"/>
                        </a:tabLst>
                      </a:pPr>
                      <a:r>
                        <a:rPr lang="en-US" sz="1600" dirty="0">
                          <a:effectLst/>
                          <a:latin typeface="Times New Roman" panose="02020603050405020304" pitchFamily="18" charset="0"/>
                          <a:cs typeface="Times New Roman" panose="02020603050405020304" pitchFamily="18" charset="0"/>
                        </a:rPr>
                        <a:t>12.</a:t>
                      </a:r>
                      <a:r>
                        <a:rPr lang="uz-Cyrl-UZ" sz="1600" dirty="0">
                          <a:effectLst/>
                          <a:latin typeface="Times New Roman" panose="02020603050405020304" pitchFamily="18" charset="0"/>
                          <a:cs typeface="Times New Roman" panose="02020603050405020304" pitchFamily="18" charset="0"/>
                        </a:rPr>
                        <a:t> </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a:effectLst/>
                          <a:latin typeface="Times New Roman" panose="02020603050405020304" pitchFamily="18" charset="0"/>
                          <a:cs typeface="Times New Roman" panose="02020603050405020304" pitchFamily="18" charset="0"/>
                        </a:rPr>
                        <a:t>“Ўзбекинвест” экспорт-импорт миллий суғурта компанияси</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Чет эл инвестицияларини инвестиция таваккалчилигидан суғурталаш</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3378520186"/>
                  </a:ext>
                </a:extLst>
              </a:tr>
              <a:tr h="535244">
                <a:tc>
                  <a:txBody>
                    <a:bodyPr/>
                    <a:lstStyle/>
                    <a:p>
                      <a:pPr marL="0" lvl="0" indent="0" algn="ctr">
                        <a:lnSpc>
                          <a:spcPct val="107000"/>
                        </a:lnSpc>
                        <a:buFont typeface="+mj-lt"/>
                        <a:buNone/>
                        <a:tabLst>
                          <a:tab pos="228600" algn="l"/>
                          <a:tab pos="685800" algn="l"/>
                        </a:tabLst>
                      </a:pPr>
                      <a:r>
                        <a:rPr lang="en-US" sz="1600" dirty="0">
                          <a:effectLst/>
                          <a:latin typeface="Times New Roman" panose="02020603050405020304" pitchFamily="18" charset="0"/>
                          <a:cs typeface="Times New Roman" panose="02020603050405020304" pitchFamily="18" charset="0"/>
                        </a:rPr>
                        <a:t>13.</a:t>
                      </a:r>
                      <a:r>
                        <a:rPr lang="uz-Cyrl-UZ" sz="1600" dirty="0">
                          <a:effectLst/>
                          <a:latin typeface="Times New Roman" panose="02020603050405020304" pitchFamily="18" charset="0"/>
                          <a:cs typeface="Times New Roman" panose="02020603050405020304" pitchFamily="18" charset="0"/>
                        </a:rPr>
                        <a:t> </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a:effectLst/>
                          <a:latin typeface="Times New Roman" panose="02020603050405020304" pitchFamily="18" charset="0"/>
                          <a:cs typeface="Times New Roman" panose="02020603050405020304" pitchFamily="18" charset="0"/>
                        </a:rPr>
                        <a:t>“Ўзбекинвестлойиҳа” миллий инжиниринг компанияси</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tc>
                  <a:txBody>
                    <a:bodyPr/>
                    <a:lstStyle/>
                    <a:p>
                      <a:pPr algn="ctr">
                        <a:lnSpc>
                          <a:spcPct val="107000"/>
                        </a:lnSpc>
                        <a:tabLst>
                          <a:tab pos="685800" algn="l"/>
                        </a:tabLst>
                      </a:pPr>
                      <a:r>
                        <a:rPr lang="uz-Cyrl-UZ" sz="1600" dirty="0">
                          <a:effectLst/>
                          <a:latin typeface="Times New Roman" panose="02020603050405020304" pitchFamily="18" charset="0"/>
                          <a:cs typeface="Times New Roman" panose="02020603050405020304" pitchFamily="18" charset="0"/>
                        </a:rPr>
                        <a:t>Дастлабки техник-иқтисодий асосномани ва инвестиция лойиҳалари техник-иқтисодий асосноиаларини тайёрлаш ва бошқ.</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29639" marR="29639" marT="0" marB="0" anchor="ctr"/>
                </a:tc>
                <a:extLst>
                  <a:ext uri="{0D108BD9-81ED-4DB2-BD59-A6C34878D82A}">
                    <a16:rowId xmlns:a16="http://schemas.microsoft.com/office/drawing/2014/main" val="1611722906"/>
                  </a:ext>
                </a:extLst>
              </a:tr>
            </a:tbl>
          </a:graphicData>
        </a:graphic>
      </p:graphicFrame>
      <p:sp>
        <p:nvSpPr>
          <p:cNvPr id="4" name="TextBox 3">
            <a:extLst>
              <a:ext uri="{FF2B5EF4-FFF2-40B4-BE49-F238E27FC236}">
                <a16:creationId xmlns:a16="http://schemas.microsoft.com/office/drawing/2014/main" id="{03E53F21-1A37-F94D-D756-CD84A8F34EA1}"/>
              </a:ext>
            </a:extLst>
          </p:cNvPr>
          <p:cNvSpPr txBox="1"/>
          <p:nvPr/>
        </p:nvSpPr>
        <p:spPr>
          <a:xfrm>
            <a:off x="0" y="0"/>
            <a:ext cx="9661794" cy="646331"/>
          </a:xfrm>
          <a:prstGeom prst="rect">
            <a:avLst/>
          </a:prstGeom>
          <a:noFill/>
        </p:spPr>
        <p:txBody>
          <a:bodyPr wrap="square">
            <a:spAutoFit/>
          </a:bodyPr>
          <a:lstStyle/>
          <a:p>
            <a:pPr algn="ctr"/>
            <a:r>
              <a:rPr lang="uz-Cyrl-UZ" sz="1800" b="1" dirty="0">
                <a:solidFill>
                  <a:srgbClr val="000000"/>
                </a:solidFill>
                <a:effectLst/>
                <a:latin typeface="Times New Roman" panose="02020603050405020304" pitchFamily="18" charset="0"/>
                <a:ea typeface="Batang" panose="020B0503020000020004" pitchFamily="18" charset="-127"/>
              </a:rPr>
              <a:t>Ўзбекистон Республикасида инвестиция лойиҳаларини бошқариш ва мувофиқлаштириш билан шуғулланадиган расмий муассасалар</a:t>
            </a:r>
            <a:endParaRPr lang="ru-RU" dirty="0"/>
          </a:p>
        </p:txBody>
      </p:sp>
    </p:spTree>
    <p:extLst>
      <p:ext uri="{BB962C8B-B14F-4D97-AF65-F5344CB8AC3E}">
        <p14:creationId xmlns:p14="http://schemas.microsoft.com/office/powerpoint/2010/main" val="6984947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7C3F9B14-0D5C-672E-B6E7-CCE317FC998C}"/>
              </a:ext>
            </a:extLst>
          </p:cNvPr>
          <p:cNvGrpSpPr/>
          <p:nvPr/>
        </p:nvGrpSpPr>
        <p:grpSpPr>
          <a:xfrm>
            <a:off x="312829" y="330883"/>
            <a:ext cx="9206952" cy="3965544"/>
            <a:chOff x="0" y="0"/>
            <a:chExt cx="5929829" cy="1937385"/>
          </a:xfrm>
        </p:grpSpPr>
        <p:sp>
          <p:nvSpPr>
            <p:cNvPr id="3" name="Прямоугольник: скругленные углы 2">
              <a:extLst>
                <a:ext uri="{FF2B5EF4-FFF2-40B4-BE49-F238E27FC236}">
                  <a16:creationId xmlns:a16="http://schemas.microsoft.com/office/drawing/2014/main" id="{8A1EEF7D-551A-0F7F-9871-CF4F71A94890}"/>
                </a:ext>
              </a:extLst>
            </p:cNvPr>
            <p:cNvSpPr/>
            <p:nvPr/>
          </p:nvSpPr>
          <p:spPr>
            <a:xfrm>
              <a:off x="3084394" y="6824"/>
              <a:ext cx="2845435" cy="395605"/>
            </a:xfrm>
            <a:prstGeom prst="roundRect">
              <a:avLst>
                <a:gd name="adj" fmla="val 0"/>
              </a:avLst>
            </a:prstGeom>
          </p:spPr>
          <p:style>
            <a:lnRef idx="1">
              <a:schemeClr val="accent2"/>
            </a:lnRef>
            <a:fillRef idx="2">
              <a:schemeClr val="accent2"/>
            </a:fillRef>
            <a:effectRef idx="1">
              <a:schemeClr val="accent2"/>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b="1">
                  <a:effectLst/>
                  <a:latin typeface="Times New Roman" panose="02020603050405020304" pitchFamily="18" charset="0"/>
                  <a:ea typeface="Batang" panose="02030600000101010101" pitchFamily="18" charset="-127"/>
                </a:rPr>
                <a:t>ПУЛ-КРЕДИТ СИЁСАТИ</a:t>
              </a:r>
              <a:endParaRPr lang="ru-RU" sz="2000" b="1">
                <a:effectLst/>
                <a:latin typeface="Times New Roman" panose="02020603050405020304" pitchFamily="18" charset="0"/>
                <a:ea typeface="Batang" panose="02030600000101010101" pitchFamily="18" charset="-127"/>
              </a:endParaRPr>
            </a:p>
          </p:txBody>
        </p:sp>
        <p:sp>
          <p:nvSpPr>
            <p:cNvPr id="4" name="Прямоугольник: скругленные углы 3">
              <a:extLst>
                <a:ext uri="{FF2B5EF4-FFF2-40B4-BE49-F238E27FC236}">
                  <a16:creationId xmlns:a16="http://schemas.microsoft.com/office/drawing/2014/main" id="{EA48BEC3-2FBB-FDD0-D9C1-8F64478DFFE0}"/>
                </a:ext>
              </a:extLst>
            </p:cNvPr>
            <p:cNvSpPr/>
            <p:nvPr/>
          </p:nvSpPr>
          <p:spPr>
            <a:xfrm>
              <a:off x="0" y="0"/>
              <a:ext cx="2804160" cy="1937385"/>
            </a:xfrm>
            <a:prstGeom prst="roundRect">
              <a:avLst>
                <a:gd name="adj" fmla="val 0"/>
              </a:avLst>
            </a:prstGeom>
          </p:spPr>
          <p:style>
            <a:lnRef idx="1">
              <a:schemeClr val="accent5"/>
            </a:lnRef>
            <a:fillRef idx="2">
              <a:schemeClr val="accent5"/>
            </a:fillRef>
            <a:effectRef idx="1">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800" b="1" dirty="0">
                  <a:effectLst/>
                  <a:latin typeface="Times New Roman" panose="02020603050405020304" pitchFamily="18" charset="0"/>
                  <a:ea typeface="Batang" panose="02030600000101010101" pitchFamily="18" charset="-127"/>
                </a:rPr>
                <a:t>ИНВЕСТИЦИЯ ЛОЙИҲАЛАРИНИ БОШҚАРИШНИНГ МАКРОИҚТИСОДИЙ ДАСТАКЛАРИ</a:t>
              </a:r>
              <a:endParaRPr lang="ru-RU" sz="2800" b="1" dirty="0">
                <a:effectLst/>
                <a:latin typeface="Times New Roman" panose="02020603050405020304" pitchFamily="18" charset="0"/>
                <a:ea typeface="Batang" panose="02030600000101010101" pitchFamily="18" charset="-127"/>
              </a:endParaRPr>
            </a:p>
          </p:txBody>
        </p:sp>
        <p:sp>
          <p:nvSpPr>
            <p:cNvPr id="5" name="Прямоугольник: скругленные углы 4">
              <a:extLst>
                <a:ext uri="{FF2B5EF4-FFF2-40B4-BE49-F238E27FC236}">
                  <a16:creationId xmlns:a16="http://schemas.microsoft.com/office/drawing/2014/main" id="{E0C71A74-4FBE-5981-CBFC-9BC7D6B6CE8D}"/>
                </a:ext>
              </a:extLst>
            </p:cNvPr>
            <p:cNvSpPr/>
            <p:nvPr/>
          </p:nvSpPr>
          <p:spPr>
            <a:xfrm>
              <a:off x="3084394" y="491320"/>
              <a:ext cx="2845435" cy="436245"/>
            </a:xfrm>
            <a:prstGeom prst="roundRect">
              <a:avLst>
                <a:gd name="adj" fmla="val 0"/>
              </a:avLst>
            </a:prstGeom>
          </p:spPr>
          <p:style>
            <a:lnRef idx="1">
              <a:schemeClr val="accent4"/>
            </a:lnRef>
            <a:fillRef idx="2">
              <a:schemeClr val="accent4"/>
            </a:fillRef>
            <a:effectRef idx="1">
              <a:schemeClr val="accent4"/>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b="1">
                  <a:effectLst/>
                  <a:latin typeface="Times New Roman" panose="02020603050405020304" pitchFamily="18" charset="0"/>
                  <a:ea typeface="Batang" panose="02030600000101010101" pitchFamily="18" charset="-127"/>
                </a:rPr>
                <a:t>СОЛИҚ ВА БОЖХОНА СИЁСАТИ (СУҒУРТА)</a:t>
              </a:r>
              <a:endParaRPr lang="ru-RU" sz="2000" b="1">
                <a:effectLst/>
                <a:latin typeface="Times New Roman" panose="02020603050405020304" pitchFamily="18" charset="0"/>
                <a:ea typeface="Batang" panose="02030600000101010101" pitchFamily="18" charset="-127"/>
              </a:endParaRPr>
            </a:p>
          </p:txBody>
        </p:sp>
        <p:sp>
          <p:nvSpPr>
            <p:cNvPr id="6" name="Прямоугольник: скругленные углы 5">
              <a:extLst>
                <a:ext uri="{FF2B5EF4-FFF2-40B4-BE49-F238E27FC236}">
                  <a16:creationId xmlns:a16="http://schemas.microsoft.com/office/drawing/2014/main" id="{23B5CA07-BE6A-081A-531C-0709E837985A}"/>
                </a:ext>
              </a:extLst>
            </p:cNvPr>
            <p:cNvSpPr/>
            <p:nvPr/>
          </p:nvSpPr>
          <p:spPr>
            <a:xfrm>
              <a:off x="3084394" y="1030406"/>
              <a:ext cx="2845435" cy="381000"/>
            </a:xfrm>
            <a:prstGeom prst="roundRect">
              <a:avLst>
                <a:gd name="adj" fmla="val 0"/>
              </a:avLst>
            </a:prstGeom>
          </p:spPr>
          <p:style>
            <a:lnRef idx="1">
              <a:schemeClr val="accent2"/>
            </a:lnRef>
            <a:fillRef idx="2">
              <a:schemeClr val="accent2"/>
            </a:fillRef>
            <a:effectRef idx="1">
              <a:schemeClr val="accent2"/>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b="1">
                  <a:effectLst/>
                  <a:latin typeface="Times New Roman" panose="02020603050405020304" pitchFamily="18" charset="0"/>
                  <a:ea typeface="Batang" panose="02030600000101010101" pitchFamily="18" charset="-127"/>
                </a:rPr>
                <a:t>ИНВЕСТИЦИЯ СИЁСАТИ</a:t>
              </a:r>
              <a:endParaRPr lang="ru-RU" sz="2000" b="1">
                <a:effectLst/>
                <a:latin typeface="Times New Roman" panose="02020603050405020304" pitchFamily="18" charset="0"/>
                <a:ea typeface="Batang" panose="02030600000101010101" pitchFamily="18" charset="-127"/>
              </a:endParaRPr>
            </a:p>
          </p:txBody>
        </p:sp>
        <p:sp>
          <p:nvSpPr>
            <p:cNvPr id="7" name="Прямоугольник: скругленные углы 6">
              <a:extLst>
                <a:ext uri="{FF2B5EF4-FFF2-40B4-BE49-F238E27FC236}">
                  <a16:creationId xmlns:a16="http://schemas.microsoft.com/office/drawing/2014/main" id="{428403DB-C14D-3835-B42E-280F50BE40C1}"/>
                </a:ext>
              </a:extLst>
            </p:cNvPr>
            <p:cNvSpPr/>
            <p:nvPr/>
          </p:nvSpPr>
          <p:spPr>
            <a:xfrm>
              <a:off x="3084394" y="1508078"/>
              <a:ext cx="2845435" cy="408305"/>
            </a:xfrm>
            <a:prstGeom prst="roundRect">
              <a:avLst>
                <a:gd name="adj" fmla="val 0"/>
              </a:avLst>
            </a:prstGeom>
          </p:spPr>
          <p:style>
            <a:lnRef idx="1">
              <a:schemeClr val="accent4"/>
            </a:lnRef>
            <a:fillRef idx="2">
              <a:schemeClr val="accent4"/>
            </a:fillRef>
            <a:effectRef idx="1">
              <a:schemeClr val="accent4"/>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b="1">
                  <a:effectLst/>
                  <a:latin typeface="Times New Roman" panose="02020603050405020304" pitchFamily="18" charset="0"/>
                  <a:ea typeface="Batang" panose="02030600000101010101" pitchFamily="18" charset="-127"/>
                </a:rPr>
                <a:t>АМОРТИЗАЦИЯ СИЁСАТИ</a:t>
              </a:r>
              <a:endParaRPr lang="ru-RU" sz="2000" b="1">
                <a:effectLst/>
                <a:latin typeface="Times New Roman" panose="02020603050405020304" pitchFamily="18" charset="0"/>
                <a:ea typeface="Batang" panose="02030600000101010101" pitchFamily="18" charset="-127"/>
              </a:endParaRPr>
            </a:p>
          </p:txBody>
        </p:sp>
        <p:sp>
          <p:nvSpPr>
            <p:cNvPr id="8" name="Стрелка: вправо 7">
              <a:extLst>
                <a:ext uri="{FF2B5EF4-FFF2-40B4-BE49-F238E27FC236}">
                  <a16:creationId xmlns:a16="http://schemas.microsoft.com/office/drawing/2014/main" id="{937508E7-B260-20C0-01BD-6E631A1C700A}"/>
                </a:ext>
              </a:extLst>
            </p:cNvPr>
            <p:cNvSpPr/>
            <p:nvPr/>
          </p:nvSpPr>
          <p:spPr>
            <a:xfrm>
              <a:off x="2866030" y="99515"/>
              <a:ext cx="170180" cy="259080"/>
            </a:xfrm>
            <a:prstGeom prst="rightArrow">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000"/>
            </a:p>
          </p:txBody>
        </p:sp>
        <p:sp>
          <p:nvSpPr>
            <p:cNvPr id="9" name="Стрелка: вправо 8">
              <a:extLst>
                <a:ext uri="{FF2B5EF4-FFF2-40B4-BE49-F238E27FC236}">
                  <a16:creationId xmlns:a16="http://schemas.microsoft.com/office/drawing/2014/main" id="{C072C684-45AD-38B8-8067-F7EC3C0F67D2}"/>
                </a:ext>
              </a:extLst>
            </p:cNvPr>
            <p:cNvSpPr/>
            <p:nvPr/>
          </p:nvSpPr>
          <p:spPr>
            <a:xfrm>
              <a:off x="2866030" y="570363"/>
              <a:ext cx="170180" cy="259080"/>
            </a:xfrm>
            <a:prstGeom prst="rightArrow">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000"/>
            </a:p>
          </p:txBody>
        </p:sp>
        <p:sp>
          <p:nvSpPr>
            <p:cNvPr id="10" name="Стрелка: вправо 9">
              <a:extLst>
                <a:ext uri="{FF2B5EF4-FFF2-40B4-BE49-F238E27FC236}">
                  <a16:creationId xmlns:a16="http://schemas.microsoft.com/office/drawing/2014/main" id="{E6C06E75-7260-1A19-C79B-850DFD9C59CA}"/>
                </a:ext>
              </a:extLst>
            </p:cNvPr>
            <p:cNvSpPr/>
            <p:nvPr/>
          </p:nvSpPr>
          <p:spPr>
            <a:xfrm>
              <a:off x="2866030" y="1075330"/>
              <a:ext cx="170180" cy="259080"/>
            </a:xfrm>
            <a:prstGeom prst="rightArrow">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000"/>
            </a:p>
          </p:txBody>
        </p:sp>
        <p:sp>
          <p:nvSpPr>
            <p:cNvPr id="11" name="Стрелка: вправо 10">
              <a:extLst>
                <a:ext uri="{FF2B5EF4-FFF2-40B4-BE49-F238E27FC236}">
                  <a16:creationId xmlns:a16="http://schemas.microsoft.com/office/drawing/2014/main" id="{B0F0EA20-DC1E-E4D5-2E41-1C54FE83B70B}"/>
                </a:ext>
              </a:extLst>
            </p:cNvPr>
            <p:cNvSpPr/>
            <p:nvPr/>
          </p:nvSpPr>
          <p:spPr>
            <a:xfrm>
              <a:off x="2866030" y="1573473"/>
              <a:ext cx="170180" cy="259080"/>
            </a:xfrm>
            <a:prstGeom prst="rightArrow">
              <a:avLst/>
            </a:prstGeom>
          </p:spPr>
          <p:style>
            <a:lnRef idx="1">
              <a:schemeClr val="accent6"/>
            </a:lnRef>
            <a:fillRef idx="2">
              <a:schemeClr val="accent6"/>
            </a:fillRef>
            <a:effectRef idx="1">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000"/>
            </a:p>
          </p:txBody>
        </p:sp>
      </p:grpSp>
      <p:sp>
        <p:nvSpPr>
          <p:cNvPr id="13" name="TextBox 12">
            <a:extLst>
              <a:ext uri="{FF2B5EF4-FFF2-40B4-BE49-F238E27FC236}">
                <a16:creationId xmlns:a16="http://schemas.microsoft.com/office/drawing/2014/main" id="{39462F50-E1F3-C2C3-9CAD-B217202FEEE4}"/>
              </a:ext>
            </a:extLst>
          </p:cNvPr>
          <p:cNvSpPr txBox="1"/>
          <p:nvPr/>
        </p:nvSpPr>
        <p:spPr>
          <a:xfrm>
            <a:off x="516879" y="5105958"/>
            <a:ext cx="8756015" cy="830997"/>
          </a:xfrm>
          <a:prstGeom prst="rect">
            <a:avLst/>
          </a:prstGeom>
          <a:noFill/>
        </p:spPr>
        <p:txBody>
          <a:bodyPr wrap="square">
            <a:spAutoFit/>
          </a:bodyPr>
          <a:lstStyle/>
          <a:p>
            <a:pPr algn="ctr"/>
            <a:r>
              <a:rPr lang="uz-Cyrl-UZ" sz="2400" b="1" dirty="0">
                <a:solidFill>
                  <a:srgbClr val="FF0000"/>
                </a:solidFill>
                <a:effectLst/>
                <a:latin typeface="Times New Roman" panose="02020603050405020304" pitchFamily="18" charset="0"/>
                <a:ea typeface="Batang" panose="020B0503020000020004" pitchFamily="18" charset="-127"/>
              </a:rPr>
              <a:t>ИНВЕСТИЦИЯ ЛОЙИҲАЛАРИНИ БОШҚАРИШНИНГ</a:t>
            </a:r>
            <a:r>
              <a:rPr lang="uz-Cyrl-UZ" sz="2400" dirty="0">
                <a:solidFill>
                  <a:srgbClr val="FF0000"/>
                </a:solidFill>
                <a:effectLst/>
                <a:latin typeface="Times New Roman" panose="02020603050405020304" pitchFamily="18" charset="0"/>
                <a:ea typeface="Batang" panose="020B0503020000020004" pitchFamily="18" charset="-127"/>
              </a:rPr>
              <a:t> </a:t>
            </a:r>
            <a:r>
              <a:rPr lang="uz-Cyrl-UZ" sz="2400" b="1" dirty="0">
                <a:solidFill>
                  <a:srgbClr val="FF0000"/>
                </a:solidFill>
                <a:effectLst/>
                <a:latin typeface="Times New Roman" panose="02020603050405020304" pitchFamily="18" charset="0"/>
                <a:ea typeface="Batang" panose="020B0503020000020004" pitchFamily="18" charset="-127"/>
              </a:rPr>
              <a:t>МАКРОИҚТИСОДИЙ ДАСТАКЛАРИ</a:t>
            </a:r>
            <a:endParaRPr lang="ru-RU" sz="2400" dirty="0">
              <a:solidFill>
                <a:srgbClr val="FF0000"/>
              </a:solidFill>
            </a:endParaRPr>
          </a:p>
        </p:txBody>
      </p:sp>
    </p:spTree>
    <p:extLst>
      <p:ext uri="{BB962C8B-B14F-4D97-AF65-F5344CB8AC3E}">
        <p14:creationId xmlns:p14="http://schemas.microsoft.com/office/powerpoint/2010/main" val="31518646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C988D7F-9949-56F8-9179-478351A2469C}"/>
              </a:ext>
            </a:extLst>
          </p:cNvPr>
          <p:cNvSpPr/>
          <p:nvPr/>
        </p:nvSpPr>
        <p:spPr>
          <a:xfrm>
            <a:off x="429659" y="2442575"/>
            <a:ext cx="8648242" cy="388111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Инвестиция лойиҳасида белгиланган натижаларга бажариладиган ишлар таркиби, ҳажми, қиймати, сифати ва лойиҳа иштирокчилари манфаатлари таъминланиши бўйича эришиш учун бошқарувнинг замонавий усуллари, техника ва технологиясидан фойдаланиш йўли билан лойиҳа мақсадларига самарали эришишга йўналтирилган лойиҳа даври оралиғида меҳнат, молиявий ва моддий-техникавий ресурсларни режалаштириш, ташкил этиш, бошқариш ва мувофиқлаштириш методологиясига инвестицион лойиҳаларни бошқариш дейилади.</a:t>
            </a:r>
          </a:p>
        </p:txBody>
      </p:sp>
      <p:sp>
        <p:nvSpPr>
          <p:cNvPr id="5" name="Прямоугольник 4">
            <a:extLst>
              <a:ext uri="{FF2B5EF4-FFF2-40B4-BE49-F238E27FC236}">
                <a16:creationId xmlns:a16="http://schemas.microsoft.com/office/drawing/2014/main" id="{65030D67-5ECA-FD64-1655-BCBC02B8BF10}"/>
              </a:ext>
            </a:extLst>
          </p:cNvPr>
          <p:cNvSpPr/>
          <p:nvPr/>
        </p:nvSpPr>
        <p:spPr>
          <a:xfrm>
            <a:off x="429659" y="490254"/>
            <a:ext cx="11312486" cy="1564014"/>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effectLst/>
                <a:latin typeface="Times New Roman" panose="02020603050405020304" pitchFamily="18" charset="0"/>
                <a:ea typeface="Calibri" panose="020F0502020204030204" pitchFamily="34" charset="0"/>
              </a:rPr>
              <a:t>Инвестицион лойиҳаларни бошқариш инвестицияларни бошқариш билан боғлиқ бўлиб, инвестиция менежментининг мақсади кўпроқ фойда келтирувчи ва камроқ рискка эга бўлган инвестицияларни, инвестиция лойиҳаларини танлашдан иборатдир.</a:t>
            </a:r>
          </a:p>
        </p:txBody>
      </p:sp>
    </p:spTree>
    <p:extLst>
      <p:ext uri="{BB962C8B-B14F-4D97-AF65-F5344CB8AC3E}">
        <p14:creationId xmlns:p14="http://schemas.microsoft.com/office/powerpoint/2010/main" val="18485421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C988D7F-9949-56F8-9179-478351A2469C}"/>
              </a:ext>
            </a:extLst>
          </p:cNvPr>
          <p:cNvSpPr/>
          <p:nvPr/>
        </p:nvSpPr>
        <p:spPr>
          <a:xfrm>
            <a:off x="429658" y="1878904"/>
            <a:ext cx="8852127" cy="460331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450215" algn="just"/>
            <a:r>
              <a:rPr lang="uz-Cyrl-UZ" sz="2200" b="0" dirty="0">
                <a:solidFill>
                  <a:srgbClr val="000000"/>
                </a:solidFill>
                <a:effectLst/>
                <a:latin typeface="Times New Roman" panose="02020603050405020304" pitchFamily="18" charset="0"/>
                <a:ea typeface="Batang" panose="020B0503020000020004" pitchFamily="18" charset="-127"/>
              </a:rPr>
              <a:t>1. Асосий тизим. Бунда лойиҳа раҳбари (менежери) буюртмачининг вакили (агенти) ҳисобланади ва у қабул қилинадиган қарорлар учун молиявий жавобгарликни ўз зиммасига олмайди. Лойиҳа менежери бўлиб, профессионал бошқариш учун лицензияга эга бўлган ҳар қандай лойиҳа иштирокчилари – юридик ёки жисмоний шахслар бўлиши мумкин. Мазкур ҳолатда лойиҳа менежери буюртмачидан ташқари лойиҳанинг бошқа иштирокчилари билан шартнома муносабатлари асосида фаолият юритиши мумкин эмас ва лойиҳанинг ишлаб чиқилиши ва амалга оширилиши устидан бошқариш ва мувофиқлаштириб боришни таъминлаши зарур. Мазкур тизимнинг афзаллиги - лойиҳа менежерининг объективлиги бўлса, камчилиги лойиҳа натижалари учун жавобгарлик тўлиқлигича буюртмачи зиммасига юклатилишидадир.</a:t>
            </a:r>
            <a:endParaRPr lang="ru-RU" sz="2200" b="1" dirty="0">
              <a:effectLst/>
              <a:latin typeface="Times New Roman" panose="02020603050405020304" pitchFamily="18" charset="0"/>
              <a:ea typeface="Batang" panose="020B0503020000020004" pitchFamily="18" charset="-127"/>
            </a:endParaRPr>
          </a:p>
        </p:txBody>
      </p:sp>
      <p:sp>
        <p:nvSpPr>
          <p:cNvPr id="2" name="Прямоугольник: скругленные углы 1">
            <a:extLst>
              <a:ext uri="{FF2B5EF4-FFF2-40B4-BE49-F238E27FC236}">
                <a16:creationId xmlns:a16="http://schemas.microsoft.com/office/drawing/2014/main" id="{F9B4A2EE-A9F2-879D-65B9-DBD9CBA6BEBB}"/>
              </a:ext>
            </a:extLst>
          </p:cNvPr>
          <p:cNvSpPr/>
          <p:nvPr/>
        </p:nvSpPr>
        <p:spPr>
          <a:xfrm>
            <a:off x="429659" y="375781"/>
            <a:ext cx="11269651" cy="1164920"/>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b="1" dirty="0">
                <a:solidFill>
                  <a:schemeClr val="accent1"/>
                </a:solidFill>
                <a:latin typeface="Times New Roman" panose="02020603050405020304" pitchFamily="18" charset="0"/>
              </a:rPr>
              <a:t>ИНВЕСТИЦИОН ЛОЙИҲАЛАРИНИ БОШҚАРИШНИ ТУРЛИ ТИЗИМЛАР АСОСИДА ҲАМ АМАЛГА ОШИРИШ МУМКИН ВА УНИ ҚУЙИДАГИ ВАРИАНТЛАРДА ИФОДАЛАШ МУМКИН:</a:t>
            </a:r>
            <a:endParaRPr lang="ru-RU" sz="2200" b="1" dirty="0">
              <a:solidFill>
                <a:schemeClr val="accent1"/>
              </a:solidFill>
              <a:latin typeface="Times New Roman" panose="02020603050405020304" pitchFamily="18" charset="0"/>
            </a:endParaRPr>
          </a:p>
        </p:txBody>
      </p:sp>
    </p:spTree>
    <p:extLst>
      <p:ext uri="{BB962C8B-B14F-4D97-AF65-F5344CB8AC3E}">
        <p14:creationId xmlns:p14="http://schemas.microsoft.com/office/powerpoint/2010/main" val="1873071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C988D7F-9949-56F8-9179-478351A2469C}"/>
              </a:ext>
            </a:extLst>
          </p:cNvPr>
          <p:cNvSpPr/>
          <p:nvPr/>
        </p:nvSpPr>
        <p:spPr>
          <a:xfrm>
            <a:off x="429659" y="2442576"/>
            <a:ext cx="8852127" cy="3645074"/>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450215" algn="just"/>
            <a:r>
              <a:rPr lang="uz-Cyrl-UZ" sz="2200" b="0" dirty="0">
                <a:solidFill>
                  <a:srgbClr val="000000"/>
                </a:solidFill>
                <a:effectLst/>
                <a:latin typeface="Times New Roman" panose="02020603050405020304" pitchFamily="18" charset="0"/>
                <a:ea typeface="Batang" panose="020B0503020000020004" pitchFamily="18" charset="-127"/>
              </a:rPr>
              <a:t>2. “Кенгайтирилган бошқариш” тизими. Мазкур тизимда лойиҳа раҳбари (менежери) қатъий, чекланган (смета) баҳо доирасида лойиҳа учун жавобгарликни ўз зиммасига олади.</a:t>
            </a:r>
          </a:p>
          <a:p>
            <a:pPr indent="450215" algn="just"/>
            <a:r>
              <a:rPr lang="uz-Cyrl-UZ" sz="2200" b="0" dirty="0">
                <a:solidFill>
                  <a:srgbClr val="000000"/>
                </a:solidFill>
                <a:effectLst/>
                <a:latin typeface="Times New Roman" panose="02020603050405020304" pitchFamily="18" charset="0"/>
                <a:ea typeface="Batang" panose="020B0503020000020004" pitchFamily="18" charset="-127"/>
              </a:rPr>
              <a:t>3. Лойиҳа менежери лойиҳа буюртмачиси ва иштирокчилари ўртасидаги битим бўйича лойиҳадаги жараёнларни бошқариш ва мувофиқлаштириб боришни таъминлайди. Бунда ҳам - асосий тизимдаги сингари ҳар қандай юридик ёки жисмоний шахс профессионал бошқариш лицензиясига эга бўлган ва буюртмачи олдида ўз мажбуриятлари бўйича жавоб беришга қодир бўлган лойиҳа иштирокчиси лойиҳа менежери бўлиши мумкин.</a:t>
            </a:r>
          </a:p>
        </p:txBody>
      </p:sp>
      <p:sp>
        <p:nvSpPr>
          <p:cNvPr id="2" name="Прямоугольник: скругленные углы 1">
            <a:extLst>
              <a:ext uri="{FF2B5EF4-FFF2-40B4-BE49-F238E27FC236}">
                <a16:creationId xmlns:a16="http://schemas.microsoft.com/office/drawing/2014/main" id="{F9B4A2EE-A9F2-879D-65B9-DBD9CBA6BEBB}"/>
              </a:ext>
            </a:extLst>
          </p:cNvPr>
          <p:cNvSpPr/>
          <p:nvPr/>
        </p:nvSpPr>
        <p:spPr>
          <a:xfrm>
            <a:off x="429659" y="770350"/>
            <a:ext cx="11269651" cy="1164920"/>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b="1" dirty="0">
                <a:solidFill>
                  <a:schemeClr val="accent1"/>
                </a:solidFill>
                <a:latin typeface="Times New Roman" panose="02020603050405020304" pitchFamily="18" charset="0"/>
              </a:rPr>
              <a:t>ИНВЕСТИЦИОН ЛОЙИҲАЛАРИНИ БОШҚАРИШНИ ТУРЛИ ТИЗИМЛАР АСОСИДА ҲАМ АМАЛГА ОШИРИШ МУМКИН ВА УНИ ҚУЙИДАГИ ВАРИАНТЛАРДА ИФОДАЛАШ МУМКИН:</a:t>
            </a:r>
            <a:endParaRPr lang="ru-RU" sz="2200" b="1" dirty="0">
              <a:solidFill>
                <a:schemeClr val="accent1"/>
              </a:solidFill>
              <a:latin typeface="Times New Roman" panose="02020603050405020304" pitchFamily="18" charset="0"/>
            </a:endParaRPr>
          </a:p>
        </p:txBody>
      </p:sp>
    </p:spTree>
    <p:extLst>
      <p:ext uri="{BB962C8B-B14F-4D97-AF65-F5344CB8AC3E}">
        <p14:creationId xmlns:p14="http://schemas.microsoft.com/office/powerpoint/2010/main" val="2420634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C988D7F-9949-56F8-9179-478351A2469C}"/>
              </a:ext>
            </a:extLst>
          </p:cNvPr>
          <p:cNvSpPr/>
          <p:nvPr/>
        </p:nvSpPr>
        <p:spPr>
          <a:xfrm>
            <a:off x="429659" y="1991639"/>
            <a:ext cx="8852127" cy="429642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indent="450215" algn="just"/>
            <a:r>
              <a:rPr lang="uz-Cyrl-UZ" sz="2200" b="0" dirty="0">
                <a:solidFill>
                  <a:srgbClr val="000000"/>
                </a:solidFill>
                <a:effectLst/>
                <a:latin typeface="Times New Roman" panose="02020603050405020304" pitchFamily="18" charset="0"/>
                <a:ea typeface="Batang" panose="020B0503020000020004" pitchFamily="18" charset="-127"/>
              </a:rPr>
              <a:t>4. “Калити билан” тизими. Бунда буюртмачи билан лойиҳанинг эълон қилинган қиймати бўйича “калити билан” топшириш шартномасини тузувчи лойиҳа-қурилиш корхонаси лойиҳа раҳбари (менежери) ҳисобланади.</a:t>
            </a:r>
            <a:endParaRPr lang="ru-RU" sz="2200" b="1" dirty="0">
              <a:effectLst/>
              <a:latin typeface="Times New Roman" panose="02020603050405020304" pitchFamily="18" charset="0"/>
              <a:ea typeface="Batang" panose="020B0503020000020004" pitchFamily="18" charset="-127"/>
            </a:endParaRPr>
          </a:p>
          <a:p>
            <a:pPr indent="450215" algn="just"/>
            <a:r>
              <a:rPr lang="uz-Cyrl-UZ" sz="2200" b="0" dirty="0">
                <a:solidFill>
                  <a:srgbClr val="000000"/>
                </a:solidFill>
                <a:effectLst/>
                <a:latin typeface="Times New Roman" panose="02020603050405020304" pitchFamily="18" charset="0"/>
                <a:ea typeface="Batang" panose="020B0503020000020004" pitchFamily="18" charset="-127"/>
              </a:rPr>
              <a:t>Юқоридагилардан келиб чиқиб, қайд этиш жоизки, инвестицион лойиҳаларни бошқаришни қуйидаги йўналишларда такомиллаштириш мақсадга мувофиқдир:</a:t>
            </a:r>
            <a:endParaRPr lang="ru-RU" sz="2200" b="1" dirty="0">
              <a:effectLst/>
              <a:latin typeface="Times New Roman" panose="02020603050405020304" pitchFamily="18" charset="0"/>
              <a:ea typeface="Batang" panose="020B0503020000020004" pitchFamily="18" charset="-127"/>
            </a:endParaRPr>
          </a:p>
          <a:p>
            <a:pPr indent="450215" algn="just"/>
            <a:r>
              <a:rPr lang="uz-Cyrl-UZ" sz="2200" b="0" dirty="0">
                <a:solidFill>
                  <a:srgbClr val="000000"/>
                </a:solidFill>
                <a:effectLst/>
                <a:latin typeface="Times New Roman" panose="02020603050405020304" pitchFamily="18" charset="0"/>
                <a:ea typeface="Batang" panose="020B0503020000020004" pitchFamily="18" charset="-127"/>
              </a:rPr>
              <a:t>- лойиҳа даврнинг инвестиция олди фазасида лойиҳаларни бошқаришни такомиллаштириш;</a:t>
            </a:r>
            <a:endParaRPr lang="ru-RU" sz="2200" b="1" dirty="0">
              <a:effectLst/>
              <a:latin typeface="Times New Roman" panose="02020603050405020304" pitchFamily="18" charset="0"/>
              <a:ea typeface="Batang" panose="020B0503020000020004" pitchFamily="18" charset="-127"/>
            </a:endParaRPr>
          </a:p>
          <a:p>
            <a:pPr indent="450215" algn="just"/>
            <a:r>
              <a:rPr lang="uz-Cyrl-UZ" sz="2200" b="0" dirty="0">
                <a:solidFill>
                  <a:srgbClr val="000000"/>
                </a:solidFill>
                <a:effectLst/>
                <a:latin typeface="Times New Roman" panose="02020603050405020304" pitchFamily="18" charset="0"/>
                <a:ea typeface="Batang" panose="020B0503020000020004" pitchFamily="18" charset="-127"/>
              </a:rPr>
              <a:t>- лойиҳа даврнинг инвестиция фазасида лойиҳаларни бошқаришни такомиллаштириш ҳамда лойиҳа даврнинг эксплуатация фазасида лойиҳаларни бошқаришни такомиллаштириш.</a:t>
            </a:r>
            <a:endParaRPr lang="ru-RU" sz="2200" b="1" dirty="0">
              <a:effectLst/>
              <a:latin typeface="Times New Roman" panose="02020603050405020304" pitchFamily="18" charset="0"/>
              <a:ea typeface="Batang" panose="020B0503020000020004" pitchFamily="18" charset="-127"/>
            </a:endParaRPr>
          </a:p>
        </p:txBody>
      </p:sp>
      <p:sp>
        <p:nvSpPr>
          <p:cNvPr id="2" name="Прямоугольник: скругленные углы 1">
            <a:extLst>
              <a:ext uri="{FF2B5EF4-FFF2-40B4-BE49-F238E27FC236}">
                <a16:creationId xmlns:a16="http://schemas.microsoft.com/office/drawing/2014/main" id="{F9B4A2EE-A9F2-879D-65B9-DBD9CBA6BEBB}"/>
              </a:ext>
            </a:extLst>
          </p:cNvPr>
          <p:cNvSpPr/>
          <p:nvPr/>
        </p:nvSpPr>
        <p:spPr>
          <a:xfrm>
            <a:off x="429659" y="375781"/>
            <a:ext cx="11269651" cy="1164920"/>
          </a:xfrm>
          <a:prstGeom prst="round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200" b="1" dirty="0">
                <a:solidFill>
                  <a:schemeClr val="accent1"/>
                </a:solidFill>
                <a:latin typeface="Times New Roman" panose="02020603050405020304" pitchFamily="18" charset="0"/>
              </a:rPr>
              <a:t>ИНВЕСТИЦИОН ЛОЙИҲАЛАРИНИ БОШҚАРИШНИ ТУРЛИ ТИЗИМЛАР АСОСИДА ҲАМ АМАЛГА ОШИРИШ МУМКИН ВА УНИ ҚУЙИДАГИ ВАРИАНТЛАРДА ИФОДАЛАШ МУМКИН:</a:t>
            </a:r>
            <a:endParaRPr lang="ru-RU" sz="2200" b="1" dirty="0">
              <a:solidFill>
                <a:schemeClr val="accent1"/>
              </a:solidFill>
              <a:latin typeface="Times New Roman" panose="02020603050405020304" pitchFamily="18" charset="0"/>
            </a:endParaRPr>
          </a:p>
        </p:txBody>
      </p:sp>
    </p:spTree>
    <p:extLst>
      <p:ext uri="{BB962C8B-B14F-4D97-AF65-F5344CB8AC3E}">
        <p14:creationId xmlns:p14="http://schemas.microsoft.com/office/powerpoint/2010/main" val="7420039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6CEBEBD-418F-62EC-F0EB-2DF6288BF882}"/>
              </a:ext>
            </a:extLst>
          </p:cNvPr>
          <p:cNvSpPr txBox="1"/>
          <p:nvPr/>
        </p:nvSpPr>
        <p:spPr>
          <a:xfrm>
            <a:off x="503128" y="1550033"/>
            <a:ext cx="11185743" cy="2677656"/>
          </a:xfrm>
          <a:prstGeom prst="rect">
            <a:avLst/>
          </a:prstGeom>
          <a:noFill/>
        </p:spPr>
        <p:txBody>
          <a:bodyPr wrap="square">
            <a:spAutoFit/>
          </a:bodyPr>
          <a:lstStyle/>
          <a:p>
            <a:pPr algn="ctr"/>
            <a:r>
              <a:rPr lang="uz-Cyrl-UZ" sz="2400" b="0" dirty="0">
                <a:solidFill>
                  <a:srgbClr val="000000"/>
                </a:solidFill>
                <a:effectLst/>
                <a:latin typeface="Times New Roman" panose="02020603050405020304" pitchFamily="18" charset="0"/>
                <a:ea typeface="Batang" panose="020B0503020000020004" pitchFamily="18" charset="-127"/>
              </a:rPr>
              <a:t>Самарали инвестицион лойиҳаларини ўзлаштириш орқали ривожланган бозор иқтисодиётини барпо этиш билан боғлиқ кўпгина вазифаларни ҳал этишга муваффақ бўламиз. Унинг амалга оширилиши биргина қўшимча фаолият ва ишлаб чиқаришнинг йўлга қўйилишини таъминлаб қолмасдан, балки жамият ҳаётининг ҳақиқий даражасини кўрсатиб берувчи аҳоли турмуш фаровонлигининг ошишига ва давлат бойлигининг кўпайишига ҳамда унинг иқтисодий қудратини оширишга хизмат қилади.</a:t>
            </a:r>
            <a:endParaRPr lang="ru-RU" sz="2400" b="1" dirty="0">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17487787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69C1B3B-6040-9DE0-360A-BAC58AB99F9A}"/>
              </a:ext>
            </a:extLst>
          </p:cNvPr>
          <p:cNvSpPr txBox="1"/>
          <p:nvPr/>
        </p:nvSpPr>
        <p:spPr>
          <a:xfrm>
            <a:off x="521465" y="1449749"/>
            <a:ext cx="11149070" cy="2677656"/>
          </a:xfrm>
          <a:prstGeom prst="rect">
            <a:avLst/>
          </a:prstGeom>
          <a:noFill/>
        </p:spPr>
        <p:txBody>
          <a:bodyPr wrap="square">
            <a:spAutoFit/>
          </a:bodyPr>
          <a:lstStyle/>
          <a:p>
            <a:pPr algn="ctr"/>
            <a:r>
              <a:rPr lang="uz-Cyrl-UZ" sz="2400" dirty="0">
                <a:effectLst/>
                <a:latin typeface="Times New Roman" panose="02020603050405020304" pitchFamily="18" charset="0"/>
                <a:ea typeface="Batang" panose="020B0503020000020004" pitchFamily="18" charset="-127"/>
              </a:rPr>
              <a:t>“Ўзэлтехсаноат” кейинги беш йилда 700 млн. АҚШ долларлик қийматда 168 та инвестиция лойиҳасини амалга оширишни режалаштирган. 2022 - 2026 йилларга мўлжалланган Тараққиёт стратегиясида юқори қийматли маҳсулотлар ишлаб чиқариш ҳажмини 2 баробарга ҳамда экспортни 3 баробарга ошириш вазифалари қўйилган. Жумладан, экспорт ҳажмини 2022 йилда 675 млн. долларга 2026 йилга келиб эса 1,3 миллиард долларга етказиш кўзда тутилган. Ишлаб чиқариш ҳажми 2022 йилда 19.трлн. сўмдан 2026 йилда 35 трлн. сўмга етиши кутилмоқда</a:t>
            </a:r>
            <a:endParaRPr lang="ru-RU" sz="2400" dirty="0"/>
          </a:p>
        </p:txBody>
      </p:sp>
    </p:spTree>
    <p:extLst>
      <p:ext uri="{BB962C8B-B14F-4D97-AF65-F5344CB8AC3E}">
        <p14:creationId xmlns:p14="http://schemas.microsoft.com/office/powerpoint/2010/main" val="2820296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6A7B970-AE99-4F2A-DFA8-479A34662CCC}"/>
              </a:ext>
            </a:extLst>
          </p:cNvPr>
          <p:cNvSpPr txBox="1"/>
          <p:nvPr/>
        </p:nvSpPr>
        <p:spPr>
          <a:xfrm>
            <a:off x="493922" y="1349020"/>
            <a:ext cx="11204155" cy="3046988"/>
          </a:xfrm>
          <a:prstGeom prst="rect">
            <a:avLst/>
          </a:prstGeom>
          <a:noFill/>
        </p:spPr>
        <p:txBody>
          <a:bodyPr wrap="square">
            <a:spAutoFit/>
          </a:bodyPr>
          <a:lstStyle/>
          <a:p>
            <a:pPr algn="ctr"/>
            <a:r>
              <a:rPr lang="uz-Cyrl-UZ" sz="2400" dirty="0">
                <a:effectLst/>
                <a:latin typeface="Times New Roman" panose="02020603050405020304" pitchFamily="18" charset="0"/>
                <a:ea typeface="Batang" panose="020B0503020000020004" pitchFamily="18" charset="-127"/>
              </a:rPr>
              <a:t>Самарқанд вилоятида 2022 йилда 7,1 триллион сўмлик 772 та лойиҳа амалга оширилиши режалаштирилган. Вилоятнинг ўсиш нуқталари, яъни драйверларини аниқлаб фаол инвестиция сиёсатини юритиш мақсадида 2022 йил учун ҳам аниқ мақсадга қаратилган режалар белгилаб олинган. Жумладан, тўғридан-тўғри хорижий инвестициялар ва давлат кафолати остида бўлмаган хорижий кредит маблағлари иштирокидаги жами 49 та лойиҳа амалга оширилиши ҳисобига 356,4 миллион доллар (шундан, 244,6 миллион доллари хорижий) инвестиция ўзлаштирилиши ва 9 850 та иш ўрни яратилиши режалаштирилган.</a:t>
            </a:r>
            <a:endParaRPr lang="ru-RU" sz="2400" dirty="0"/>
          </a:p>
        </p:txBody>
      </p:sp>
    </p:spTree>
    <p:extLst>
      <p:ext uri="{BB962C8B-B14F-4D97-AF65-F5344CB8AC3E}">
        <p14:creationId xmlns:p14="http://schemas.microsoft.com/office/powerpoint/2010/main" val="4575742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9A4E815-4F84-747C-EDCD-49D96D70E09C}"/>
              </a:ext>
            </a:extLst>
          </p:cNvPr>
          <p:cNvSpPr/>
          <p:nvPr/>
        </p:nvSpPr>
        <p:spPr>
          <a:xfrm>
            <a:off x="242371" y="440678"/>
            <a:ext cx="11655846" cy="99918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1800" b="1" dirty="0">
                <a:effectLst/>
                <a:latin typeface="Times New Roman" panose="02020603050405020304" pitchFamily="18" charset="0"/>
                <a:ea typeface="Batang" panose="020B0503020000020004" pitchFamily="18" charset="-127"/>
              </a:rPr>
              <a:t>Президент раислигида саноат зоналари ва йирик инвестиция лойиҳалари билан боғлиқ масалаларга бағишланган йиғилишида саноат зоналарига лойиҳани жойлаштириш тартиби қайта кўриб чиқилиб, бюрократиядан холи янги тизим яратилиши таъкидланди. Жумладан:</a:t>
            </a:r>
            <a:endParaRPr lang="ru-RU" sz="1800" b="1" dirty="0">
              <a:effectLst/>
              <a:latin typeface="Times New Roman" panose="02020603050405020304" pitchFamily="18" charset="0"/>
              <a:ea typeface="Batang" panose="020B0503020000020004" pitchFamily="18" charset="-127"/>
            </a:endParaRPr>
          </a:p>
        </p:txBody>
      </p:sp>
      <p:sp>
        <p:nvSpPr>
          <p:cNvPr id="5" name="Прямоугольник 4">
            <a:extLst>
              <a:ext uri="{FF2B5EF4-FFF2-40B4-BE49-F238E27FC236}">
                <a16:creationId xmlns:a16="http://schemas.microsoft.com/office/drawing/2014/main" id="{A20E2A77-7C38-E17C-23B2-66D5E44CA936}"/>
              </a:ext>
            </a:extLst>
          </p:cNvPr>
          <p:cNvSpPr/>
          <p:nvPr/>
        </p:nvSpPr>
        <p:spPr>
          <a:xfrm>
            <a:off x="242371" y="1587755"/>
            <a:ext cx="11655846" cy="7368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1800" b="0" dirty="0">
                <a:effectLst/>
                <a:latin typeface="Times New Roman" panose="02020603050405020304" pitchFamily="18" charset="0"/>
                <a:ea typeface="Batang" panose="020B0503020000020004" pitchFamily="18" charset="-127"/>
              </a:rPr>
              <a:t>эркин иқтисодий зоналарда амалга ошириладиган лойиҳаларни экспертиза қилиш ваколати Инвестициялар вазирлигига ўтказилади;</a:t>
            </a:r>
          </a:p>
        </p:txBody>
      </p:sp>
      <p:sp>
        <p:nvSpPr>
          <p:cNvPr id="6" name="Прямоугольник 5">
            <a:extLst>
              <a:ext uri="{FF2B5EF4-FFF2-40B4-BE49-F238E27FC236}">
                <a16:creationId xmlns:a16="http://schemas.microsoft.com/office/drawing/2014/main" id="{D30D37A5-6D40-BB5B-4FC1-D286A82378F6}"/>
              </a:ext>
            </a:extLst>
          </p:cNvPr>
          <p:cNvSpPr/>
          <p:nvPr/>
        </p:nvSpPr>
        <p:spPr>
          <a:xfrm>
            <a:off x="242371" y="2472453"/>
            <a:ext cx="11655846" cy="7368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1800" b="0" dirty="0">
                <a:effectLst/>
                <a:latin typeface="Times New Roman" panose="02020603050405020304" pitchFamily="18" charset="0"/>
                <a:ea typeface="Batang" panose="020B0503020000020004" pitchFamily="18" charset="-127"/>
              </a:rPr>
              <a:t>саноат зоналари бўйича маъмурий кенгашлар тугатилиб, уларнинг ваколатлари Инвестициялар вазирлигига берилади;</a:t>
            </a:r>
          </a:p>
        </p:txBody>
      </p:sp>
      <p:sp>
        <p:nvSpPr>
          <p:cNvPr id="7" name="Прямоугольник 6">
            <a:extLst>
              <a:ext uri="{FF2B5EF4-FFF2-40B4-BE49-F238E27FC236}">
                <a16:creationId xmlns:a16="http://schemas.microsoft.com/office/drawing/2014/main" id="{CFFF9972-8AA8-AE79-E7C9-9DAAA536722A}"/>
              </a:ext>
            </a:extLst>
          </p:cNvPr>
          <p:cNvSpPr/>
          <p:nvPr/>
        </p:nvSpPr>
        <p:spPr>
          <a:xfrm>
            <a:off x="242371" y="3357151"/>
            <a:ext cx="11655846" cy="93943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1800" b="0" dirty="0">
                <a:effectLst/>
                <a:latin typeface="Times New Roman" panose="02020603050405020304" pitchFamily="18" charset="0"/>
                <a:ea typeface="Batang" panose="020B0503020000020004" pitchFamily="18" charset="-127"/>
              </a:rPr>
              <a:t>саноат зоналари иштирокчиларига имтиёзларни қўллаш учун Лойиҳаларни ва импорт контрактларини комплекс экспертиза қилиш марказининг хулосасини олиш тартиби бекор қилинади. Бундан буён назоратни Давлат божхона қўмитаси амалга оширади;</a:t>
            </a:r>
          </a:p>
        </p:txBody>
      </p:sp>
      <p:sp>
        <p:nvSpPr>
          <p:cNvPr id="8" name="Прямоугольник 7">
            <a:extLst>
              <a:ext uri="{FF2B5EF4-FFF2-40B4-BE49-F238E27FC236}">
                <a16:creationId xmlns:a16="http://schemas.microsoft.com/office/drawing/2014/main" id="{ADAAE82D-E4EE-2628-C345-00299AA6F5AF}"/>
              </a:ext>
            </a:extLst>
          </p:cNvPr>
          <p:cNvSpPr/>
          <p:nvPr/>
        </p:nvSpPr>
        <p:spPr>
          <a:xfrm>
            <a:off x="242371" y="4444472"/>
            <a:ext cx="8835528" cy="6463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1800" b="0" dirty="0">
                <a:effectLst/>
                <a:latin typeface="Times New Roman" panose="02020603050405020304" pitchFamily="18" charset="0"/>
                <a:ea typeface="Batang" panose="020B0503020000020004" pitchFamily="18" charset="-127"/>
              </a:rPr>
              <a:t>саноат зоналаридаги ерлар аукционга дирекциялар томонидан чиқарилади (ҳозирда ҳокимлик томонидан аукционга қўйилади);</a:t>
            </a:r>
          </a:p>
        </p:txBody>
      </p:sp>
      <p:sp>
        <p:nvSpPr>
          <p:cNvPr id="9" name="Прямоугольник 8">
            <a:extLst>
              <a:ext uri="{FF2B5EF4-FFF2-40B4-BE49-F238E27FC236}">
                <a16:creationId xmlns:a16="http://schemas.microsoft.com/office/drawing/2014/main" id="{E44A3577-4535-3B84-263A-B4E05B053DF1}"/>
              </a:ext>
            </a:extLst>
          </p:cNvPr>
          <p:cNvSpPr/>
          <p:nvPr/>
        </p:nvSpPr>
        <p:spPr>
          <a:xfrm>
            <a:off x="242371" y="5238694"/>
            <a:ext cx="8835528" cy="6463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1800" b="0" dirty="0">
                <a:effectLst/>
                <a:latin typeface="Times New Roman" panose="02020603050405020304" pitchFamily="18" charset="0"/>
                <a:ea typeface="Batang" panose="020B0503020000020004" pitchFamily="18" charset="-127"/>
              </a:rPr>
              <a:t>инвестиция мажбуриятлари тўлиқ бажарилганидан кейин кичик саноат зоналаридаги объектларни хусусийлаштиришга рухсат берилади.</a:t>
            </a:r>
          </a:p>
        </p:txBody>
      </p:sp>
    </p:spTree>
    <p:extLst>
      <p:ext uri="{BB962C8B-B14F-4D97-AF65-F5344CB8AC3E}">
        <p14:creationId xmlns:p14="http://schemas.microsoft.com/office/powerpoint/2010/main" val="11702277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E84BBA-6152-7CF0-F47F-0635E5726360}"/>
              </a:ext>
            </a:extLst>
          </p:cNvPr>
          <p:cNvSpPr txBox="1"/>
          <p:nvPr/>
        </p:nvSpPr>
        <p:spPr>
          <a:xfrm>
            <a:off x="378245" y="432717"/>
            <a:ext cx="11435509" cy="4154984"/>
          </a:xfrm>
          <a:prstGeom prst="rect">
            <a:avLst/>
          </a:prstGeom>
          <a:noFill/>
        </p:spPr>
        <p:txBody>
          <a:bodyPr wrap="square">
            <a:spAutoFit/>
          </a:bodyPr>
          <a:lstStyle/>
          <a:p>
            <a:pPr indent="450215" algn="ctr"/>
            <a:r>
              <a:rPr lang="uz-Cyrl-UZ" sz="2200" b="0" dirty="0">
                <a:effectLst/>
                <a:latin typeface="Times New Roman" panose="02020603050405020304" pitchFamily="18" charset="0"/>
                <a:ea typeface="Batang" panose="020B0503020000020004" pitchFamily="18" charset="-127"/>
              </a:rPr>
              <a:t>Қораузак тумани ҳокимлиги мажлислар залида Ўзбекистон Республикаси Президентининг 2020 йил 11 ноябрда имзолаган “2020-2023 йилларда Қорақалпоғистон Республикасини комплекс ижтимоий-иқтисодий ривожлантириш чора-тадбирлари тўғрисида”ги ПҚ-4889 сонли Қарорининг  бажарилишини таъминлаш масаласига бағишланган мажлис бўлиб ўтди. Мажлисда таъкидлаб ўтилганидек, мазкур Қарорда Қорақалпоғистон Республикасининг барча ҳудудларини, иқтисодий ва ижтимоий соҳаларини ривожлантириш бўйича аниқ вазифалар белгилаб берилган. Жумладан, 2020</a:t>
            </a:r>
            <a:r>
              <a:rPr lang="en-US" sz="2200" b="0" dirty="0">
                <a:effectLst/>
                <a:latin typeface="Times New Roman" panose="02020603050405020304" pitchFamily="18" charset="0"/>
                <a:ea typeface="Batang" panose="020B0503020000020004" pitchFamily="18" charset="-127"/>
              </a:rPr>
              <a:t>-</a:t>
            </a:r>
            <a:r>
              <a:rPr lang="uz-Cyrl-UZ" sz="2200" b="0" dirty="0">
                <a:effectLst/>
                <a:latin typeface="Times New Roman" panose="02020603050405020304" pitchFamily="18" charset="0"/>
                <a:ea typeface="Batang" panose="020B0503020000020004" pitchFamily="18" charset="-127"/>
              </a:rPr>
              <a:t>2022 йилларда ҳудудий инвестиция лойиҳалари доирасида умумий қиймати 12,3 триллион сўмлик 1 359 та лойиҳани ишга тушириш ва 17,5 мингта янги иш ўринларини яратиш, шунингдек, 523 миллион АҚШ доллар миқдоридаги тўғридан-тўғри хорижий инвестицияларни ўзлаштириш ҳамда халқаро молия институтларининг 1 миллиард доллар миқдоридаги маблағларини муҳим инфратузилма лойиҳаларини амалга оширишга йўналтириш белгиланган.</a:t>
            </a:r>
            <a:endParaRPr lang="ru-RU" sz="2200" b="1" dirty="0">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6335741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9A4E815-4F84-747C-EDCD-49D96D70E09C}"/>
              </a:ext>
            </a:extLst>
          </p:cNvPr>
          <p:cNvSpPr/>
          <p:nvPr/>
        </p:nvSpPr>
        <p:spPr>
          <a:xfrm>
            <a:off x="242371" y="440678"/>
            <a:ext cx="11655846" cy="9033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2200" b="1" dirty="0">
                <a:effectLst/>
                <a:latin typeface="Times New Roman" panose="02020603050405020304" pitchFamily="18" charset="0"/>
                <a:ea typeface="Batang" panose="020B0503020000020004" pitchFamily="18" charset="-127"/>
              </a:rPr>
              <a:t>ЖАҲОН АМАЛИЁТИДА ИНВЕСТИЦИЯ ЛОЙИҲАЛАРИНИ БОШҚАРИШДА ҚУЙИДАГИЛАРГА АЛОҲИДА ЭЪТИБОР ҚАРАТИЛАДИ:</a:t>
            </a:r>
          </a:p>
        </p:txBody>
      </p:sp>
      <p:sp>
        <p:nvSpPr>
          <p:cNvPr id="5" name="Прямоугольник 4">
            <a:extLst>
              <a:ext uri="{FF2B5EF4-FFF2-40B4-BE49-F238E27FC236}">
                <a16:creationId xmlns:a16="http://schemas.microsoft.com/office/drawing/2014/main" id="{A20E2A77-7C38-E17C-23B2-66D5E44CA936}"/>
              </a:ext>
            </a:extLst>
          </p:cNvPr>
          <p:cNvSpPr/>
          <p:nvPr/>
        </p:nvSpPr>
        <p:spPr>
          <a:xfrm>
            <a:off x="517793" y="1587755"/>
            <a:ext cx="11116019" cy="9033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2400" b="0" dirty="0">
                <a:effectLst/>
                <a:latin typeface="Times New Roman" panose="02020603050405020304" pitchFamily="18" charset="0"/>
                <a:ea typeface="Batang" panose="020B0503020000020004" pitchFamily="18" charset="-127"/>
              </a:rPr>
              <a:t>1. Инвестиция ғояларининг шаклланиши, яъни ғояни танлаш ва дастлабки асослаш ёки дастлабки инвестицион консенсияни шакллантириш;</a:t>
            </a:r>
          </a:p>
        </p:txBody>
      </p:sp>
      <p:sp>
        <p:nvSpPr>
          <p:cNvPr id="6" name="Прямоугольник 5">
            <a:extLst>
              <a:ext uri="{FF2B5EF4-FFF2-40B4-BE49-F238E27FC236}">
                <a16:creationId xmlns:a16="http://schemas.microsoft.com/office/drawing/2014/main" id="{D30D37A5-6D40-BB5B-4FC1-D286A82378F6}"/>
              </a:ext>
            </a:extLst>
          </p:cNvPr>
          <p:cNvSpPr/>
          <p:nvPr/>
        </p:nvSpPr>
        <p:spPr>
          <a:xfrm>
            <a:off x="517793" y="2739506"/>
            <a:ext cx="11116019" cy="9033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2400" b="0" dirty="0">
                <a:effectLst/>
                <a:latin typeface="Times New Roman" panose="02020603050405020304" pitchFamily="18" charset="0"/>
                <a:ea typeface="Batang" panose="020B0503020000020004" pitchFamily="18" charset="-127"/>
              </a:rPr>
              <a:t>2. Инвестиция имкониятларини излаш, яъни ишлаб чиқариладиган маҳсулотга талабни ўрганиш, лойиҳанинг қиймати ва унинг самарасини аниқлаш;</a:t>
            </a:r>
          </a:p>
        </p:txBody>
      </p:sp>
      <p:sp>
        <p:nvSpPr>
          <p:cNvPr id="7" name="Прямоугольник 6">
            <a:extLst>
              <a:ext uri="{FF2B5EF4-FFF2-40B4-BE49-F238E27FC236}">
                <a16:creationId xmlns:a16="http://schemas.microsoft.com/office/drawing/2014/main" id="{CFFF9972-8AA8-AE79-E7C9-9DAAA536722A}"/>
              </a:ext>
            </a:extLst>
          </p:cNvPr>
          <p:cNvSpPr/>
          <p:nvPr/>
        </p:nvSpPr>
        <p:spPr>
          <a:xfrm>
            <a:off x="517794" y="3891257"/>
            <a:ext cx="8637224" cy="9033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2400" b="0" dirty="0">
                <a:effectLst/>
                <a:latin typeface="Times New Roman" panose="02020603050405020304" pitchFamily="18" charset="0"/>
                <a:ea typeface="Batang" panose="020B0503020000020004" pitchFamily="18" charset="-127"/>
              </a:rPr>
              <a:t>3. Лойиҳанинг техник-иқтисодий асосланиши ёки унинг техник - иқтисодий ва молиявий мақбуллигини баҳолаш;</a:t>
            </a:r>
          </a:p>
        </p:txBody>
      </p:sp>
      <p:sp>
        <p:nvSpPr>
          <p:cNvPr id="8" name="Прямоугольник 7">
            <a:extLst>
              <a:ext uri="{FF2B5EF4-FFF2-40B4-BE49-F238E27FC236}">
                <a16:creationId xmlns:a16="http://schemas.microsoft.com/office/drawing/2014/main" id="{ADAAE82D-E4EE-2628-C345-00299AA6F5AF}"/>
              </a:ext>
            </a:extLst>
          </p:cNvPr>
          <p:cNvSpPr/>
          <p:nvPr/>
        </p:nvSpPr>
        <p:spPr>
          <a:xfrm>
            <a:off x="517793" y="5043007"/>
            <a:ext cx="8637224" cy="90337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2400" b="0" dirty="0">
                <a:effectLst/>
                <a:latin typeface="Times New Roman" panose="02020603050405020304" pitchFamily="18" charset="0"/>
                <a:ea typeface="Batang" panose="020B0503020000020004" pitchFamily="18" charset="-127"/>
              </a:rPr>
              <a:t>4. Баҳоловчи хулосани тайёрлаш ва инвестициялаш учун қарор қабул қилиш.</a:t>
            </a:r>
          </a:p>
        </p:txBody>
      </p:sp>
    </p:spTree>
    <p:extLst>
      <p:ext uri="{BB962C8B-B14F-4D97-AF65-F5344CB8AC3E}">
        <p14:creationId xmlns:p14="http://schemas.microsoft.com/office/powerpoint/2010/main" val="27410509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a:extLst>
              <a:ext uri="{FF2B5EF4-FFF2-40B4-BE49-F238E27FC236}">
                <a16:creationId xmlns:a16="http://schemas.microsoft.com/office/drawing/2014/main" id="{83178773-51FF-9BAB-3F9C-2DA000D5E400}"/>
              </a:ext>
            </a:extLst>
          </p:cNvPr>
          <p:cNvGrpSpPr>
            <a:grpSpLocks/>
          </p:cNvGrpSpPr>
          <p:nvPr/>
        </p:nvGrpSpPr>
        <p:grpSpPr bwMode="auto">
          <a:xfrm>
            <a:off x="925417" y="727113"/>
            <a:ext cx="7970933" cy="4219460"/>
            <a:chOff x="2061" y="7434"/>
            <a:chExt cx="8820" cy="3780"/>
          </a:xfrm>
        </p:grpSpPr>
        <p:sp>
          <p:nvSpPr>
            <p:cNvPr id="5" name="Oval 58">
              <a:extLst>
                <a:ext uri="{FF2B5EF4-FFF2-40B4-BE49-F238E27FC236}">
                  <a16:creationId xmlns:a16="http://schemas.microsoft.com/office/drawing/2014/main" id="{6D961915-BF19-0D83-C454-B8567A4A3CE7}"/>
                </a:ext>
              </a:extLst>
            </p:cNvPr>
            <p:cNvSpPr>
              <a:spLocks noChangeArrowheads="1"/>
            </p:cNvSpPr>
            <p:nvPr/>
          </p:nvSpPr>
          <p:spPr bwMode="auto">
            <a:xfrm>
              <a:off x="2421" y="7614"/>
              <a:ext cx="7920" cy="3600"/>
            </a:xfrm>
            <a:prstGeom prst="ellipse">
              <a:avLst/>
            </a:prstGeom>
            <a:solidFill>
              <a:srgbClr val="FFFFFF"/>
            </a:solidFill>
            <a:ln w="9525">
              <a:solidFill>
                <a:srgbClr val="000000"/>
              </a:solidFill>
              <a:round/>
              <a:headEnd/>
              <a:tailEnd/>
            </a:ln>
          </p:spPr>
          <p:txBody>
            <a:bodyPr rot="0" vert="horz" wrap="square" lIns="91440" tIns="45720" rIns="91440" bIns="45720" anchor="ctr" anchorCtr="0" upright="1">
              <a:noAutofit/>
            </a:bodyPr>
            <a:lstStyle/>
            <a:p>
              <a:endParaRPr lang="ru-RU" sz="1600"/>
            </a:p>
          </p:txBody>
        </p:sp>
        <p:sp>
          <p:nvSpPr>
            <p:cNvPr id="6" name="Rectangle 59">
              <a:extLst>
                <a:ext uri="{FF2B5EF4-FFF2-40B4-BE49-F238E27FC236}">
                  <a16:creationId xmlns:a16="http://schemas.microsoft.com/office/drawing/2014/main" id="{F56D1775-BAE7-DD0B-96BF-02D4CEBE5DAF}"/>
                </a:ext>
              </a:extLst>
            </p:cNvPr>
            <p:cNvSpPr>
              <a:spLocks noChangeArrowheads="1"/>
            </p:cNvSpPr>
            <p:nvPr/>
          </p:nvSpPr>
          <p:spPr bwMode="auto">
            <a:xfrm>
              <a:off x="4761" y="7434"/>
              <a:ext cx="3240" cy="54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1">
                  <a:effectLst/>
                  <a:latin typeface="Times New Roman" panose="02020603050405020304" pitchFamily="18" charset="0"/>
                  <a:ea typeface="Batang" panose="02030600000101010101" pitchFamily="18" charset="-127"/>
                </a:rPr>
                <a:t>Стратегияни ишлаб чиқиш</a:t>
              </a:r>
              <a:endParaRPr lang="ru-RU" sz="1600" b="1">
                <a:effectLst/>
                <a:latin typeface="Times New Roman" panose="02020603050405020304" pitchFamily="18" charset="0"/>
                <a:ea typeface="Batang" panose="02030600000101010101" pitchFamily="18" charset="-127"/>
              </a:endParaRPr>
            </a:p>
          </p:txBody>
        </p:sp>
        <p:sp>
          <p:nvSpPr>
            <p:cNvPr id="7" name="Text Box 60">
              <a:extLst>
                <a:ext uri="{FF2B5EF4-FFF2-40B4-BE49-F238E27FC236}">
                  <a16:creationId xmlns:a16="http://schemas.microsoft.com/office/drawing/2014/main" id="{92FCA775-B020-503A-3148-38CB17523E49}"/>
                </a:ext>
              </a:extLst>
            </p:cNvPr>
            <p:cNvSpPr txBox="1">
              <a:spLocks noChangeArrowheads="1"/>
            </p:cNvSpPr>
            <p:nvPr/>
          </p:nvSpPr>
          <p:spPr bwMode="auto">
            <a:xfrm>
              <a:off x="2241" y="8154"/>
              <a:ext cx="2520" cy="108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1">
                  <a:effectLst/>
                  <a:latin typeface="Times New Roman" panose="02020603050405020304" pitchFamily="18" charset="0"/>
                  <a:ea typeface="Batang" panose="02030600000101010101" pitchFamily="18" charset="-127"/>
                </a:rPr>
                <a:t>Меъёрларни, кўрсаткичларни аниқлаш</a:t>
              </a:r>
              <a:endParaRPr lang="ru-RU" sz="1600" b="1">
                <a:effectLst/>
                <a:latin typeface="Times New Roman" panose="02020603050405020304" pitchFamily="18" charset="0"/>
                <a:ea typeface="Batang" panose="02030600000101010101" pitchFamily="18" charset="-127"/>
              </a:endParaRPr>
            </a:p>
          </p:txBody>
        </p:sp>
        <p:sp>
          <p:nvSpPr>
            <p:cNvPr id="8" name="Text Box 61">
              <a:extLst>
                <a:ext uri="{FF2B5EF4-FFF2-40B4-BE49-F238E27FC236}">
                  <a16:creationId xmlns:a16="http://schemas.microsoft.com/office/drawing/2014/main" id="{BEAA58DA-0A55-0A64-0B7E-B81661A022BF}"/>
                </a:ext>
              </a:extLst>
            </p:cNvPr>
            <p:cNvSpPr txBox="1">
              <a:spLocks noChangeArrowheads="1"/>
            </p:cNvSpPr>
            <p:nvPr/>
          </p:nvSpPr>
          <p:spPr bwMode="auto">
            <a:xfrm>
              <a:off x="2241" y="10134"/>
              <a:ext cx="2880" cy="72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1">
                  <a:effectLst/>
                  <a:latin typeface="Times New Roman" panose="02020603050405020304" pitchFamily="18" charset="0"/>
                  <a:ea typeface="Batang" panose="02030600000101010101" pitchFamily="18" charset="-127"/>
                </a:rPr>
                <a:t>Режаларни ишлаб чиқиш смета/бюджет</a:t>
              </a:r>
              <a:endParaRPr lang="ru-RU" sz="1600" b="1">
                <a:effectLst/>
                <a:latin typeface="Times New Roman" panose="02020603050405020304" pitchFamily="18" charset="0"/>
                <a:ea typeface="Batang" panose="02030600000101010101" pitchFamily="18" charset="-127"/>
              </a:endParaRPr>
            </a:p>
          </p:txBody>
        </p:sp>
        <p:sp>
          <p:nvSpPr>
            <p:cNvPr id="9" name="Text Box 62">
              <a:extLst>
                <a:ext uri="{FF2B5EF4-FFF2-40B4-BE49-F238E27FC236}">
                  <a16:creationId xmlns:a16="http://schemas.microsoft.com/office/drawing/2014/main" id="{C91A4FEF-EF5B-4D0E-4EDA-021C10C55EA7}"/>
                </a:ext>
              </a:extLst>
            </p:cNvPr>
            <p:cNvSpPr txBox="1">
              <a:spLocks noChangeArrowheads="1"/>
            </p:cNvSpPr>
            <p:nvPr/>
          </p:nvSpPr>
          <p:spPr bwMode="auto">
            <a:xfrm>
              <a:off x="7641" y="8334"/>
              <a:ext cx="3240" cy="72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1">
                  <a:effectLst/>
                  <a:latin typeface="Times New Roman" panose="02020603050405020304" pitchFamily="18" charset="0"/>
                  <a:ea typeface="Batang" panose="02030600000101010101" pitchFamily="18" charset="-127"/>
                </a:rPr>
                <a:t>Эришилган натижалар ва режаларни таққослаш</a:t>
              </a:r>
              <a:endParaRPr lang="ru-RU" sz="1600" b="1">
                <a:effectLst/>
                <a:latin typeface="Times New Roman" panose="02020603050405020304" pitchFamily="18" charset="0"/>
                <a:ea typeface="Batang" panose="02030600000101010101" pitchFamily="18" charset="-127"/>
              </a:endParaRPr>
            </a:p>
          </p:txBody>
        </p:sp>
        <p:sp>
          <p:nvSpPr>
            <p:cNvPr id="10" name="Text Box 63">
              <a:extLst>
                <a:ext uri="{FF2B5EF4-FFF2-40B4-BE49-F238E27FC236}">
                  <a16:creationId xmlns:a16="http://schemas.microsoft.com/office/drawing/2014/main" id="{991790C3-7D76-A4C7-141F-3C81AEE00D56}"/>
                </a:ext>
              </a:extLst>
            </p:cNvPr>
            <p:cNvSpPr txBox="1">
              <a:spLocks noChangeArrowheads="1"/>
            </p:cNvSpPr>
            <p:nvPr/>
          </p:nvSpPr>
          <p:spPr bwMode="auto">
            <a:xfrm>
              <a:off x="7641" y="9774"/>
              <a:ext cx="3240" cy="72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600" b="1">
                  <a:effectLst/>
                  <a:latin typeface="Times New Roman" panose="02020603050405020304" pitchFamily="18" charset="0"/>
                  <a:ea typeface="Batang" panose="02030600000101010101" pitchFamily="18" charset="-127"/>
                </a:rPr>
                <a:t>Ҳақиқий (реал) натижаларни ҳисобга олиш</a:t>
              </a:r>
              <a:endParaRPr lang="ru-RU" sz="1600" b="1">
                <a:effectLst/>
                <a:latin typeface="Times New Roman" panose="02020603050405020304" pitchFamily="18" charset="0"/>
                <a:ea typeface="Batang" panose="02030600000101010101" pitchFamily="18" charset="-127"/>
              </a:endParaRPr>
            </a:p>
          </p:txBody>
        </p:sp>
        <p:cxnSp>
          <p:nvCxnSpPr>
            <p:cNvPr id="11" name="Line 64">
              <a:extLst>
                <a:ext uri="{FF2B5EF4-FFF2-40B4-BE49-F238E27FC236}">
                  <a16:creationId xmlns:a16="http://schemas.microsoft.com/office/drawing/2014/main" id="{ED57A21A-C23D-DD7F-3E6B-BA4E3060E5B2}"/>
                </a:ext>
              </a:extLst>
            </p:cNvPr>
            <p:cNvCxnSpPr>
              <a:cxnSpLocks noChangeShapeType="1"/>
            </p:cNvCxnSpPr>
            <p:nvPr/>
          </p:nvCxnSpPr>
          <p:spPr bwMode="auto">
            <a:xfrm flipH="1">
              <a:off x="4761" y="8694"/>
              <a:ext cx="288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2" name="Line 65">
              <a:extLst>
                <a:ext uri="{FF2B5EF4-FFF2-40B4-BE49-F238E27FC236}">
                  <a16:creationId xmlns:a16="http://schemas.microsoft.com/office/drawing/2014/main" id="{2456538E-ED86-E91F-3C4E-2BD6BEB8BA83}"/>
                </a:ext>
              </a:extLst>
            </p:cNvPr>
            <p:cNvCxnSpPr>
              <a:cxnSpLocks noChangeShapeType="1"/>
            </p:cNvCxnSpPr>
            <p:nvPr/>
          </p:nvCxnSpPr>
          <p:spPr bwMode="auto">
            <a:xfrm flipH="1">
              <a:off x="3681" y="7614"/>
              <a:ext cx="72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3" name="Line 66">
              <a:extLst>
                <a:ext uri="{FF2B5EF4-FFF2-40B4-BE49-F238E27FC236}">
                  <a16:creationId xmlns:a16="http://schemas.microsoft.com/office/drawing/2014/main" id="{0711E710-392E-EAE4-8490-D58A1CCB9E9D}"/>
                </a:ext>
              </a:extLst>
            </p:cNvPr>
            <p:cNvCxnSpPr>
              <a:cxnSpLocks noChangeShapeType="1"/>
            </p:cNvCxnSpPr>
            <p:nvPr/>
          </p:nvCxnSpPr>
          <p:spPr bwMode="auto">
            <a:xfrm>
              <a:off x="2061" y="9414"/>
              <a:ext cx="360"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Line 67">
              <a:extLst>
                <a:ext uri="{FF2B5EF4-FFF2-40B4-BE49-F238E27FC236}">
                  <a16:creationId xmlns:a16="http://schemas.microsoft.com/office/drawing/2014/main" id="{46F107E0-58D1-BF75-FED2-0F2BFE12F2E9}"/>
                </a:ext>
              </a:extLst>
            </p:cNvPr>
            <p:cNvCxnSpPr>
              <a:cxnSpLocks noChangeShapeType="1"/>
            </p:cNvCxnSpPr>
            <p:nvPr/>
          </p:nvCxnSpPr>
          <p:spPr bwMode="auto">
            <a:xfrm flipH="1" flipV="1">
              <a:off x="8181" y="7614"/>
              <a:ext cx="144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68">
              <a:extLst>
                <a:ext uri="{FF2B5EF4-FFF2-40B4-BE49-F238E27FC236}">
                  <a16:creationId xmlns:a16="http://schemas.microsoft.com/office/drawing/2014/main" id="{9B72E27E-E21E-6449-AAFA-EADAB55110D4}"/>
                </a:ext>
              </a:extLst>
            </p:cNvPr>
            <p:cNvCxnSpPr>
              <a:cxnSpLocks noChangeShapeType="1"/>
            </p:cNvCxnSpPr>
            <p:nvPr/>
          </p:nvCxnSpPr>
          <p:spPr bwMode="auto">
            <a:xfrm flipV="1">
              <a:off x="10701" y="923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Line 69">
              <a:extLst>
                <a:ext uri="{FF2B5EF4-FFF2-40B4-BE49-F238E27FC236}">
                  <a16:creationId xmlns:a16="http://schemas.microsoft.com/office/drawing/2014/main" id="{46AB7C22-F170-1FA4-1D52-6B6503D13F4A}"/>
                </a:ext>
              </a:extLst>
            </p:cNvPr>
            <p:cNvCxnSpPr>
              <a:cxnSpLocks noChangeShapeType="1"/>
            </p:cNvCxnSpPr>
            <p:nvPr/>
          </p:nvCxnSpPr>
          <p:spPr bwMode="auto">
            <a:xfrm flipV="1">
              <a:off x="5661" y="10674"/>
              <a:ext cx="1980" cy="1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sp>
        <p:nvSpPr>
          <p:cNvPr id="18" name="TextBox 17">
            <a:extLst>
              <a:ext uri="{FF2B5EF4-FFF2-40B4-BE49-F238E27FC236}">
                <a16:creationId xmlns:a16="http://schemas.microsoft.com/office/drawing/2014/main" id="{5C46F1E5-FF73-2B35-4283-179ED946AFA1}"/>
              </a:ext>
            </a:extLst>
          </p:cNvPr>
          <p:cNvSpPr txBox="1"/>
          <p:nvPr/>
        </p:nvSpPr>
        <p:spPr>
          <a:xfrm>
            <a:off x="462708" y="5470912"/>
            <a:ext cx="8978747" cy="830997"/>
          </a:xfrm>
          <a:prstGeom prst="rect">
            <a:avLst/>
          </a:prstGeom>
          <a:noFill/>
        </p:spPr>
        <p:txBody>
          <a:bodyPr wrap="square">
            <a:spAutoFit/>
          </a:bodyPr>
          <a:lstStyle/>
          <a:p>
            <a:pPr algn="ctr"/>
            <a:r>
              <a:rPr lang="uz-Cyrl-UZ" sz="2400" b="1" dirty="0">
                <a:solidFill>
                  <a:srgbClr val="FF0000"/>
                </a:solidFill>
                <a:effectLst/>
                <a:latin typeface="Times New Roman" panose="02020603050405020304" pitchFamily="18" charset="0"/>
                <a:ea typeface="Batang" panose="020B0503020000020004" pitchFamily="18" charset="-127"/>
              </a:rPr>
              <a:t>ИНВЕСТИЦИЯ ЛОЙИҲАЛАРИ БОШҚАРУВИНИНГ НАМУНАВИЙ СХЕМАСИ</a:t>
            </a:r>
            <a:endParaRPr lang="ru-RU" sz="2400" dirty="0">
              <a:solidFill>
                <a:srgbClr val="FF0000"/>
              </a:solidFill>
            </a:endParaRPr>
          </a:p>
        </p:txBody>
      </p:sp>
    </p:spTree>
    <p:extLst>
      <p:ext uri="{BB962C8B-B14F-4D97-AF65-F5344CB8AC3E}">
        <p14:creationId xmlns:p14="http://schemas.microsoft.com/office/powerpoint/2010/main" val="2000072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B5C8786-6710-ACE6-4D87-B2DA65834BB0}"/>
              </a:ext>
            </a:extLst>
          </p:cNvPr>
          <p:cNvSpPr txBox="1"/>
          <p:nvPr/>
        </p:nvSpPr>
        <p:spPr>
          <a:xfrm>
            <a:off x="482906" y="492847"/>
            <a:ext cx="11226188" cy="3785652"/>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Инвестицион стратегия </a:t>
            </a:r>
            <a:r>
              <a:rPr lang="uz-Cyrl-UZ" sz="2400" dirty="0">
                <a:latin typeface="Times New Roman" panose="02020603050405020304" pitchFamily="18" charset="0"/>
                <a:cs typeface="Times New Roman" panose="02020603050405020304" pitchFamily="18" charset="0"/>
              </a:rPr>
              <a:t>- бу корхонанинг молиялаштиришдаги ўз маблағлари ва қарз маблағларини олиш имкониятлари эга бўлгандаги истиқболда танлаб олган ривожланиш йўлларидир. Инвестицион стратегияга қуйидагича изоҳ бериш мумкин, яъни мақсадлар вазифаларни белгилайди, стратегия эса уларни эчиш усулидир. “Сармояни ишлатишнинг бир мунча самарала усулларини аниқлаш инвестицион стратегияни ишлаб чиқишни тақозо этади”. Танланган инвестицион стратегия корхона тараққиётининг мукаммал йўналишини белгилайди ва тузилган молиявий ҳолат ҳамда молиявий ресурсларнинг ўзгариши тахмини ёрдамида корхона билан бозорнинг бошқа воситачилари ўртасидаги ўзаро муносабатларда риск даражасини олдиндан камайтира олишни таъминлайди.</a:t>
            </a:r>
          </a:p>
        </p:txBody>
      </p:sp>
    </p:spTree>
    <p:extLst>
      <p:ext uri="{BB962C8B-B14F-4D97-AF65-F5344CB8AC3E}">
        <p14:creationId xmlns:p14="http://schemas.microsoft.com/office/powerpoint/2010/main" val="29670969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96088CE4-140D-9F21-5B5D-C43AE17F098F}"/>
              </a:ext>
            </a:extLst>
          </p:cNvPr>
          <p:cNvGrpSpPr>
            <a:grpSpLocks/>
          </p:cNvGrpSpPr>
          <p:nvPr/>
        </p:nvGrpSpPr>
        <p:grpSpPr bwMode="auto">
          <a:xfrm>
            <a:off x="423002" y="196154"/>
            <a:ext cx="7674396" cy="6458034"/>
            <a:chOff x="1521" y="5493"/>
            <a:chExt cx="9540" cy="7094"/>
          </a:xfrm>
        </p:grpSpPr>
        <p:sp>
          <p:nvSpPr>
            <p:cNvPr id="3" name="Rectangle 84">
              <a:extLst>
                <a:ext uri="{FF2B5EF4-FFF2-40B4-BE49-F238E27FC236}">
                  <a16:creationId xmlns:a16="http://schemas.microsoft.com/office/drawing/2014/main" id="{2115E35C-E2BA-4CE2-29A1-FDE803B0DF97}"/>
                </a:ext>
              </a:extLst>
            </p:cNvPr>
            <p:cNvSpPr>
              <a:spLocks noChangeArrowheads="1"/>
            </p:cNvSpPr>
            <p:nvPr/>
          </p:nvSpPr>
          <p:spPr bwMode="auto">
            <a:xfrm>
              <a:off x="1521" y="6023"/>
              <a:ext cx="2340" cy="742"/>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Иқтисодий мақсадлар</a:t>
              </a:r>
              <a:endParaRPr lang="ru-RU" sz="1400" b="1">
                <a:effectLst/>
                <a:latin typeface="Times New Roman" panose="02020603050405020304" pitchFamily="18" charset="0"/>
                <a:ea typeface="Batang" panose="02030600000101010101" pitchFamily="18" charset="-127"/>
              </a:endParaRPr>
            </a:p>
          </p:txBody>
        </p:sp>
        <p:sp>
          <p:nvSpPr>
            <p:cNvPr id="4" name="Rectangle 85">
              <a:extLst>
                <a:ext uri="{FF2B5EF4-FFF2-40B4-BE49-F238E27FC236}">
                  <a16:creationId xmlns:a16="http://schemas.microsoft.com/office/drawing/2014/main" id="{AF785157-2B66-4924-D838-E2898B9102AB}"/>
                </a:ext>
              </a:extLst>
            </p:cNvPr>
            <p:cNvSpPr>
              <a:spLocks noChangeArrowheads="1"/>
            </p:cNvSpPr>
            <p:nvPr/>
          </p:nvSpPr>
          <p:spPr bwMode="auto">
            <a:xfrm>
              <a:off x="1521" y="8046"/>
              <a:ext cx="2340" cy="503"/>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Ижтимоий мақсадлар</a:t>
              </a:r>
              <a:endParaRPr lang="ru-RU" sz="1400" b="1">
                <a:effectLst/>
                <a:latin typeface="Times New Roman" panose="02020603050405020304" pitchFamily="18" charset="0"/>
                <a:ea typeface="Batang" panose="02030600000101010101" pitchFamily="18" charset="-127"/>
              </a:endParaRPr>
            </a:p>
          </p:txBody>
        </p:sp>
        <p:sp>
          <p:nvSpPr>
            <p:cNvPr id="5" name="Rectangle 86">
              <a:extLst>
                <a:ext uri="{FF2B5EF4-FFF2-40B4-BE49-F238E27FC236}">
                  <a16:creationId xmlns:a16="http://schemas.microsoft.com/office/drawing/2014/main" id="{AFD2EA2B-FAAB-362D-7755-3A342E5DFAF8}"/>
                </a:ext>
              </a:extLst>
            </p:cNvPr>
            <p:cNvSpPr>
              <a:spLocks noChangeArrowheads="1"/>
            </p:cNvSpPr>
            <p:nvPr/>
          </p:nvSpPr>
          <p:spPr bwMode="auto">
            <a:xfrm>
              <a:off x="1521" y="10557"/>
              <a:ext cx="2340" cy="49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Сиёсий мақсадлар</a:t>
              </a:r>
              <a:endParaRPr lang="ru-RU" sz="1400" b="1">
                <a:effectLst/>
                <a:latin typeface="Times New Roman" panose="02020603050405020304" pitchFamily="18" charset="0"/>
                <a:ea typeface="Batang" panose="02030600000101010101" pitchFamily="18" charset="-127"/>
              </a:endParaRPr>
            </a:p>
          </p:txBody>
        </p:sp>
        <p:sp>
          <p:nvSpPr>
            <p:cNvPr id="6" name="Rectangle 87">
              <a:extLst>
                <a:ext uri="{FF2B5EF4-FFF2-40B4-BE49-F238E27FC236}">
                  <a16:creationId xmlns:a16="http://schemas.microsoft.com/office/drawing/2014/main" id="{72FFC6AF-4B8A-333B-F18F-CA202320C19A}"/>
                </a:ext>
              </a:extLst>
            </p:cNvPr>
            <p:cNvSpPr>
              <a:spLocks noChangeArrowheads="1"/>
            </p:cNvSpPr>
            <p:nvPr/>
          </p:nvSpPr>
          <p:spPr bwMode="auto">
            <a:xfrm>
              <a:off x="4761" y="5493"/>
              <a:ext cx="3240" cy="73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Инвестициялашнинг устувор йўналишларини аниқлаш</a:t>
              </a:r>
              <a:endParaRPr lang="ru-RU" sz="1400" b="1">
                <a:effectLst/>
                <a:latin typeface="Times New Roman" panose="02020603050405020304" pitchFamily="18" charset="0"/>
                <a:ea typeface="Batang" panose="02030600000101010101" pitchFamily="18" charset="-127"/>
              </a:endParaRPr>
            </a:p>
          </p:txBody>
        </p:sp>
        <p:sp>
          <p:nvSpPr>
            <p:cNvPr id="7" name="Rectangle 88">
              <a:extLst>
                <a:ext uri="{FF2B5EF4-FFF2-40B4-BE49-F238E27FC236}">
                  <a16:creationId xmlns:a16="http://schemas.microsoft.com/office/drawing/2014/main" id="{ADDC51BD-C431-3A9C-E524-14F040C77C68}"/>
                </a:ext>
              </a:extLst>
            </p:cNvPr>
            <p:cNvSpPr>
              <a:spLocks noChangeArrowheads="1"/>
            </p:cNvSpPr>
            <p:nvPr/>
          </p:nvSpPr>
          <p:spPr bwMode="auto">
            <a:xfrm>
              <a:off x="4761" y="6493"/>
              <a:ext cx="3240" cy="73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solidFill>
                    <a:srgbClr val="000000"/>
                  </a:solidFill>
                  <a:effectLst/>
                  <a:latin typeface="Times New Roman" panose="02020603050405020304" pitchFamily="18" charset="0"/>
                  <a:ea typeface="Batang" panose="02030600000101010101" pitchFamily="18" charset="-127"/>
                  <a:cs typeface="Times New Roman" panose="02020603050405020304" pitchFamily="18" charset="0"/>
                </a:rPr>
                <a:t>Ишлаб чиқариш омилларидан самарали фойдаланиш</a:t>
              </a:r>
              <a:endParaRPr lang="ru-RU" sz="1400">
                <a:solidFill>
                  <a:srgbClr val="000000"/>
                </a:solidFill>
                <a:effectLst/>
                <a:latin typeface="Arial" panose="020B0604020202020204" pitchFamily="34" charset="0"/>
                <a:ea typeface="Batang" panose="02030600000101010101" pitchFamily="18" charset="-127"/>
                <a:cs typeface="Times New Roman" panose="02020603050405020304" pitchFamily="18" charset="0"/>
              </a:endParaRPr>
            </a:p>
          </p:txBody>
        </p:sp>
        <p:sp>
          <p:nvSpPr>
            <p:cNvPr id="8" name="Rectangle 89">
              <a:extLst>
                <a:ext uri="{FF2B5EF4-FFF2-40B4-BE49-F238E27FC236}">
                  <a16:creationId xmlns:a16="http://schemas.microsoft.com/office/drawing/2014/main" id="{FF88CCDA-CCEA-C930-A756-6F64EEA25E43}"/>
                </a:ext>
              </a:extLst>
            </p:cNvPr>
            <p:cNvSpPr>
              <a:spLocks noChangeArrowheads="1"/>
            </p:cNvSpPr>
            <p:nvPr/>
          </p:nvSpPr>
          <p:spPr bwMode="auto">
            <a:xfrm>
              <a:off x="8901" y="6040"/>
              <a:ext cx="1980" cy="647"/>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Иқтисодий ўсиш</a:t>
              </a:r>
              <a:endParaRPr lang="ru-RU" sz="1400" b="1">
                <a:effectLst/>
                <a:latin typeface="Times New Roman" panose="02020603050405020304" pitchFamily="18" charset="0"/>
                <a:ea typeface="Batang" panose="02030600000101010101" pitchFamily="18" charset="-127"/>
              </a:endParaRPr>
            </a:p>
          </p:txBody>
        </p:sp>
        <p:cxnSp>
          <p:nvCxnSpPr>
            <p:cNvPr id="9" name="Line 90">
              <a:extLst>
                <a:ext uri="{FF2B5EF4-FFF2-40B4-BE49-F238E27FC236}">
                  <a16:creationId xmlns:a16="http://schemas.microsoft.com/office/drawing/2014/main" id="{854285E6-0B9A-0350-C3AE-BECACF9942AF}"/>
                </a:ext>
              </a:extLst>
            </p:cNvPr>
            <p:cNvCxnSpPr>
              <a:cxnSpLocks noChangeShapeType="1"/>
            </p:cNvCxnSpPr>
            <p:nvPr/>
          </p:nvCxnSpPr>
          <p:spPr bwMode="auto">
            <a:xfrm flipH="1">
              <a:off x="4401" y="5820"/>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Line 91">
              <a:extLst>
                <a:ext uri="{FF2B5EF4-FFF2-40B4-BE49-F238E27FC236}">
                  <a16:creationId xmlns:a16="http://schemas.microsoft.com/office/drawing/2014/main" id="{CCB987BC-7C83-9FD4-9C51-368DE20F9CE9}"/>
                </a:ext>
              </a:extLst>
            </p:cNvPr>
            <p:cNvCxnSpPr>
              <a:cxnSpLocks noChangeShapeType="1"/>
            </p:cNvCxnSpPr>
            <p:nvPr/>
          </p:nvCxnSpPr>
          <p:spPr bwMode="auto">
            <a:xfrm flipH="1">
              <a:off x="4401" y="6867"/>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 name="Line 92">
              <a:extLst>
                <a:ext uri="{FF2B5EF4-FFF2-40B4-BE49-F238E27FC236}">
                  <a16:creationId xmlns:a16="http://schemas.microsoft.com/office/drawing/2014/main" id="{1C9C9C70-62F6-7F82-D6F9-8B8CC623C0A6}"/>
                </a:ext>
              </a:extLst>
            </p:cNvPr>
            <p:cNvCxnSpPr>
              <a:cxnSpLocks noChangeShapeType="1"/>
            </p:cNvCxnSpPr>
            <p:nvPr/>
          </p:nvCxnSpPr>
          <p:spPr bwMode="auto">
            <a:xfrm>
              <a:off x="4401" y="5820"/>
              <a:ext cx="0" cy="104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93">
              <a:extLst>
                <a:ext uri="{FF2B5EF4-FFF2-40B4-BE49-F238E27FC236}">
                  <a16:creationId xmlns:a16="http://schemas.microsoft.com/office/drawing/2014/main" id="{D4ECB51C-E8B1-51DB-7092-902B0895097A}"/>
                </a:ext>
              </a:extLst>
            </p:cNvPr>
            <p:cNvCxnSpPr>
              <a:cxnSpLocks noChangeShapeType="1"/>
            </p:cNvCxnSpPr>
            <p:nvPr/>
          </p:nvCxnSpPr>
          <p:spPr bwMode="auto">
            <a:xfrm>
              <a:off x="3861" y="6370"/>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94">
              <a:extLst>
                <a:ext uri="{FF2B5EF4-FFF2-40B4-BE49-F238E27FC236}">
                  <a16:creationId xmlns:a16="http://schemas.microsoft.com/office/drawing/2014/main" id="{25181DD2-11AA-245E-362B-5ABE218CD5C9}"/>
                </a:ext>
              </a:extLst>
            </p:cNvPr>
            <p:cNvCxnSpPr>
              <a:cxnSpLocks noChangeShapeType="1"/>
            </p:cNvCxnSpPr>
            <p:nvPr/>
          </p:nvCxnSpPr>
          <p:spPr bwMode="auto">
            <a:xfrm>
              <a:off x="8001" y="5820"/>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Line 95">
              <a:extLst>
                <a:ext uri="{FF2B5EF4-FFF2-40B4-BE49-F238E27FC236}">
                  <a16:creationId xmlns:a16="http://schemas.microsoft.com/office/drawing/2014/main" id="{21E126A0-F0EE-E358-A19A-DA9642D01A04}"/>
                </a:ext>
              </a:extLst>
            </p:cNvPr>
            <p:cNvCxnSpPr>
              <a:cxnSpLocks noChangeShapeType="1"/>
            </p:cNvCxnSpPr>
            <p:nvPr/>
          </p:nvCxnSpPr>
          <p:spPr bwMode="auto">
            <a:xfrm>
              <a:off x="8001" y="6867"/>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5" name="Line 96">
              <a:extLst>
                <a:ext uri="{FF2B5EF4-FFF2-40B4-BE49-F238E27FC236}">
                  <a16:creationId xmlns:a16="http://schemas.microsoft.com/office/drawing/2014/main" id="{AEED7F58-08F6-AAB2-EE4F-159F2D4B5C57}"/>
                </a:ext>
              </a:extLst>
            </p:cNvPr>
            <p:cNvCxnSpPr>
              <a:cxnSpLocks noChangeShapeType="1"/>
            </p:cNvCxnSpPr>
            <p:nvPr/>
          </p:nvCxnSpPr>
          <p:spPr bwMode="auto">
            <a:xfrm>
              <a:off x="8361" y="5820"/>
              <a:ext cx="0" cy="1047"/>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6" name="Line 97">
              <a:extLst>
                <a:ext uri="{FF2B5EF4-FFF2-40B4-BE49-F238E27FC236}">
                  <a16:creationId xmlns:a16="http://schemas.microsoft.com/office/drawing/2014/main" id="{9D291091-0FBE-B4A9-8C37-C2BF6A074188}"/>
                </a:ext>
              </a:extLst>
            </p:cNvPr>
            <p:cNvCxnSpPr>
              <a:cxnSpLocks noChangeShapeType="1"/>
            </p:cNvCxnSpPr>
            <p:nvPr/>
          </p:nvCxnSpPr>
          <p:spPr bwMode="auto">
            <a:xfrm>
              <a:off x="8361" y="6426"/>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7" name="Rectangle 98">
              <a:extLst>
                <a:ext uri="{FF2B5EF4-FFF2-40B4-BE49-F238E27FC236}">
                  <a16:creationId xmlns:a16="http://schemas.microsoft.com/office/drawing/2014/main" id="{FA228C1F-7B01-4B2C-E599-A8079AA5EB3B}"/>
                </a:ext>
              </a:extLst>
            </p:cNvPr>
            <p:cNvSpPr>
              <a:spLocks noChangeArrowheads="1"/>
            </p:cNvSpPr>
            <p:nvPr/>
          </p:nvSpPr>
          <p:spPr bwMode="auto">
            <a:xfrm>
              <a:off x="4761" y="7407"/>
              <a:ext cx="3240" cy="73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Ижтимоий инфратузилманинг ривожланганлиги</a:t>
              </a:r>
              <a:endParaRPr lang="ru-RU" sz="1400" b="1">
                <a:effectLst/>
                <a:latin typeface="Times New Roman" panose="02020603050405020304" pitchFamily="18" charset="0"/>
                <a:ea typeface="Batang" panose="02030600000101010101" pitchFamily="18" charset="-127"/>
              </a:endParaRPr>
            </a:p>
          </p:txBody>
        </p:sp>
        <p:sp>
          <p:nvSpPr>
            <p:cNvPr id="18" name="Rectangle 99">
              <a:extLst>
                <a:ext uri="{FF2B5EF4-FFF2-40B4-BE49-F238E27FC236}">
                  <a16:creationId xmlns:a16="http://schemas.microsoft.com/office/drawing/2014/main" id="{DB80AA8E-10EB-8B58-1CC7-4C028F4A4D8D}"/>
                </a:ext>
              </a:extLst>
            </p:cNvPr>
            <p:cNvSpPr>
              <a:spLocks noChangeArrowheads="1"/>
            </p:cNvSpPr>
            <p:nvPr/>
          </p:nvSpPr>
          <p:spPr bwMode="auto">
            <a:xfrm>
              <a:off x="4761" y="8341"/>
              <a:ext cx="3240" cy="72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Фуқароларнинг тенг ҳуқуқлилиги</a:t>
              </a:r>
              <a:endParaRPr lang="ru-RU" sz="1400" b="1">
                <a:effectLst/>
                <a:latin typeface="Times New Roman" panose="02020603050405020304" pitchFamily="18" charset="0"/>
                <a:ea typeface="Batang" panose="02030600000101010101" pitchFamily="18" charset="-127"/>
              </a:endParaRPr>
            </a:p>
          </p:txBody>
        </p:sp>
        <p:sp>
          <p:nvSpPr>
            <p:cNvPr id="19" name="Rectangle 100">
              <a:extLst>
                <a:ext uri="{FF2B5EF4-FFF2-40B4-BE49-F238E27FC236}">
                  <a16:creationId xmlns:a16="http://schemas.microsoft.com/office/drawing/2014/main" id="{424E7EF7-98F6-FBDD-7327-59BAA8AA318B}"/>
                </a:ext>
              </a:extLst>
            </p:cNvPr>
            <p:cNvSpPr>
              <a:spLocks noChangeArrowheads="1"/>
            </p:cNvSpPr>
            <p:nvPr/>
          </p:nvSpPr>
          <p:spPr bwMode="auto">
            <a:xfrm>
              <a:off x="8901" y="7786"/>
              <a:ext cx="1980" cy="1071"/>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Аҳолининг ижтимоий фаровонлиги</a:t>
              </a:r>
              <a:endParaRPr lang="ru-RU" sz="1400" b="1">
                <a:effectLst/>
                <a:latin typeface="Times New Roman" panose="02020603050405020304" pitchFamily="18" charset="0"/>
                <a:ea typeface="Batang" panose="02030600000101010101" pitchFamily="18" charset="-127"/>
              </a:endParaRPr>
            </a:p>
          </p:txBody>
        </p:sp>
        <p:cxnSp>
          <p:nvCxnSpPr>
            <p:cNvPr id="20" name="Line 101">
              <a:extLst>
                <a:ext uri="{FF2B5EF4-FFF2-40B4-BE49-F238E27FC236}">
                  <a16:creationId xmlns:a16="http://schemas.microsoft.com/office/drawing/2014/main" id="{9816087C-4585-1F84-4EAA-66AB866F3D5C}"/>
                </a:ext>
              </a:extLst>
            </p:cNvPr>
            <p:cNvCxnSpPr>
              <a:cxnSpLocks noChangeShapeType="1"/>
            </p:cNvCxnSpPr>
            <p:nvPr/>
          </p:nvCxnSpPr>
          <p:spPr bwMode="auto">
            <a:xfrm flipH="1">
              <a:off x="4401" y="7767"/>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1" name="Line 102">
              <a:extLst>
                <a:ext uri="{FF2B5EF4-FFF2-40B4-BE49-F238E27FC236}">
                  <a16:creationId xmlns:a16="http://schemas.microsoft.com/office/drawing/2014/main" id="{0B007875-F8FD-D35B-A1DD-25CEC02C83F9}"/>
                </a:ext>
              </a:extLst>
            </p:cNvPr>
            <p:cNvCxnSpPr>
              <a:cxnSpLocks noChangeShapeType="1"/>
            </p:cNvCxnSpPr>
            <p:nvPr/>
          </p:nvCxnSpPr>
          <p:spPr bwMode="auto">
            <a:xfrm>
              <a:off x="4401" y="7767"/>
              <a:ext cx="0" cy="90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2" name="Line 103">
              <a:extLst>
                <a:ext uri="{FF2B5EF4-FFF2-40B4-BE49-F238E27FC236}">
                  <a16:creationId xmlns:a16="http://schemas.microsoft.com/office/drawing/2014/main" id="{DBF21E95-9513-7A10-566A-D016740096F0}"/>
                </a:ext>
              </a:extLst>
            </p:cNvPr>
            <p:cNvCxnSpPr>
              <a:cxnSpLocks noChangeShapeType="1"/>
            </p:cNvCxnSpPr>
            <p:nvPr/>
          </p:nvCxnSpPr>
          <p:spPr bwMode="auto">
            <a:xfrm flipV="1">
              <a:off x="4401" y="8662"/>
              <a:ext cx="360" cy="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3" name="Line 104">
              <a:extLst>
                <a:ext uri="{FF2B5EF4-FFF2-40B4-BE49-F238E27FC236}">
                  <a16:creationId xmlns:a16="http://schemas.microsoft.com/office/drawing/2014/main" id="{6FD53C7A-F4BC-8AAE-2D05-7389F5CB601A}"/>
                </a:ext>
              </a:extLst>
            </p:cNvPr>
            <p:cNvCxnSpPr>
              <a:cxnSpLocks noChangeShapeType="1"/>
            </p:cNvCxnSpPr>
            <p:nvPr/>
          </p:nvCxnSpPr>
          <p:spPr bwMode="auto">
            <a:xfrm>
              <a:off x="8001" y="7989"/>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4" name="Line 105">
              <a:extLst>
                <a:ext uri="{FF2B5EF4-FFF2-40B4-BE49-F238E27FC236}">
                  <a16:creationId xmlns:a16="http://schemas.microsoft.com/office/drawing/2014/main" id="{6BD04F88-4581-B5B4-044E-FDC8E47220DE}"/>
                </a:ext>
              </a:extLst>
            </p:cNvPr>
            <p:cNvCxnSpPr>
              <a:cxnSpLocks noChangeShapeType="1"/>
            </p:cNvCxnSpPr>
            <p:nvPr/>
          </p:nvCxnSpPr>
          <p:spPr bwMode="auto">
            <a:xfrm>
              <a:off x="8361" y="7989"/>
              <a:ext cx="0" cy="67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5" name="Line 106">
              <a:extLst>
                <a:ext uri="{FF2B5EF4-FFF2-40B4-BE49-F238E27FC236}">
                  <a16:creationId xmlns:a16="http://schemas.microsoft.com/office/drawing/2014/main" id="{1214F34A-008A-DC74-E7C7-CEBC05C23569}"/>
                </a:ext>
              </a:extLst>
            </p:cNvPr>
            <p:cNvCxnSpPr>
              <a:cxnSpLocks noChangeShapeType="1"/>
            </p:cNvCxnSpPr>
            <p:nvPr/>
          </p:nvCxnSpPr>
          <p:spPr bwMode="auto">
            <a:xfrm>
              <a:off x="3861" y="8307"/>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6" name="Line 107">
              <a:extLst>
                <a:ext uri="{FF2B5EF4-FFF2-40B4-BE49-F238E27FC236}">
                  <a16:creationId xmlns:a16="http://schemas.microsoft.com/office/drawing/2014/main" id="{FADCECCA-DB3B-87E2-980D-2D613E21280B}"/>
                </a:ext>
              </a:extLst>
            </p:cNvPr>
            <p:cNvCxnSpPr>
              <a:cxnSpLocks noChangeShapeType="1"/>
            </p:cNvCxnSpPr>
            <p:nvPr/>
          </p:nvCxnSpPr>
          <p:spPr bwMode="auto">
            <a:xfrm flipH="1">
              <a:off x="8361" y="8307"/>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7" name="Line 108">
              <a:extLst>
                <a:ext uri="{FF2B5EF4-FFF2-40B4-BE49-F238E27FC236}">
                  <a16:creationId xmlns:a16="http://schemas.microsoft.com/office/drawing/2014/main" id="{ECADA0AF-E086-97BD-4842-7132C044F174}"/>
                </a:ext>
              </a:extLst>
            </p:cNvPr>
            <p:cNvCxnSpPr>
              <a:cxnSpLocks noChangeShapeType="1"/>
            </p:cNvCxnSpPr>
            <p:nvPr/>
          </p:nvCxnSpPr>
          <p:spPr bwMode="auto">
            <a:xfrm>
              <a:off x="8001" y="8667"/>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8" name="Line 109">
              <a:extLst>
                <a:ext uri="{FF2B5EF4-FFF2-40B4-BE49-F238E27FC236}">
                  <a16:creationId xmlns:a16="http://schemas.microsoft.com/office/drawing/2014/main" id="{92424891-2EC0-3502-B4D8-67C6AFC4A542}"/>
                </a:ext>
              </a:extLst>
            </p:cNvPr>
            <p:cNvCxnSpPr>
              <a:cxnSpLocks noChangeShapeType="1"/>
            </p:cNvCxnSpPr>
            <p:nvPr/>
          </p:nvCxnSpPr>
          <p:spPr bwMode="auto">
            <a:xfrm>
              <a:off x="4401" y="7037"/>
              <a:ext cx="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9" name="Rectangle 110">
              <a:extLst>
                <a:ext uri="{FF2B5EF4-FFF2-40B4-BE49-F238E27FC236}">
                  <a16:creationId xmlns:a16="http://schemas.microsoft.com/office/drawing/2014/main" id="{4DE28E1B-96F4-A2C8-DE58-A16E357C6609}"/>
                </a:ext>
              </a:extLst>
            </p:cNvPr>
            <p:cNvSpPr>
              <a:spLocks noChangeArrowheads="1"/>
            </p:cNvSpPr>
            <p:nvPr/>
          </p:nvSpPr>
          <p:spPr bwMode="auto">
            <a:xfrm>
              <a:off x="4761" y="9186"/>
              <a:ext cx="3240" cy="945"/>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Мамлакатда ижтимоий-сиёсий барқарорлик учун яратилган шарт-шароитлар</a:t>
              </a:r>
              <a:endParaRPr lang="ru-RU" sz="1400" b="1">
                <a:effectLst/>
                <a:latin typeface="Times New Roman" panose="02020603050405020304" pitchFamily="18" charset="0"/>
                <a:ea typeface="Batang" panose="02030600000101010101" pitchFamily="18" charset="-127"/>
              </a:endParaRPr>
            </a:p>
          </p:txBody>
        </p:sp>
        <p:sp>
          <p:nvSpPr>
            <p:cNvPr id="30" name="Rectangle 111">
              <a:extLst>
                <a:ext uri="{FF2B5EF4-FFF2-40B4-BE49-F238E27FC236}">
                  <a16:creationId xmlns:a16="http://schemas.microsoft.com/office/drawing/2014/main" id="{924C6A9E-BC5D-59F5-A80C-64092F19CCE8}"/>
                </a:ext>
              </a:extLst>
            </p:cNvPr>
            <p:cNvSpPr>
              <a:spLocks noChangeArrowheads="1"/>
            </p:cNvSpPr>
            <p:nvPr/>
          </p:nvSpPr>
          <p:spPr bwMode="auto">
            <a:xfrm>
              <a:off x="4761" y="10287"/>
              <a:ext cx="3240" cy="96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Марказлар ва ҳудудлар билан ўрнатилган муносабатлар ва уларнинг ривожланиши</a:t>
              </a:r>
              <a:endParaRPr lang="ru-RU" sz="1400" b="1">
                <a:effectLst/>
                <a:latin typeface="Times New Roman" panose="02020603050405020304" pitchFamily="18" charset="0"/>
                <a:ea typeface="Batang" panose="02030600000101010101" pitchFamily="18" charset="-127"/>
              </a:endParaRPr>
            </a:p>
          </p:txBody>
        </p:sp>
        <p:sp>
          <p:nvSpPr>
            <p:cNvPr id="31" name="Rectangle 112">
              <a:extLst>
                <a:ext uri="{FF2B5EF4-FFF2-40B4-BE49-F238E27FC236}">
                  <a16:creationId xmlns:a16="http://schemas.microsoft.com/office/drawing/2014/main" id="{87C87D60-E1E7-2DDC-08C8-5C9B9E4EBB12}"/>
                </a:ext>
              </a:extLst>
            </p:cNvPr>
            <p:cNvSpPr>
              <a:spLocks noChangeArrowheads="1"/>
            </p:cNvSpPr>
            <p:nvPr/>
          </p:nvSpPr>
          <p:spPr bwMode="auto">
            <a:xfrm>
              <a:off x="4761" y="11367"/>
              <a:ext cx="3240" cy="122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Мамлакатнинг ҳудудий дахлсизлиги сақланиши ва хавфсизликинг қўллаб-қувватланиши</a:t>
              </a:r>
              <a:endParaRPr lang="ru-RU" sz="1400" b="1">
                <a:effectLst/>
                <a:latin typeface="Times New Roman" panose="02020603050405020304" pitchFamily="18" charset="0"/>
                <a:ea typeface="Batang" panose="02030600000101010101" pitchFamily="18" charset="-127"/>
              </a:endParaRPr>
            </a:p>
          </p:txBody>
        </p:sp>
        <p:sp>
          <p:nvSpPr>
            <p:cNvPr id="32" name="Rectangle 113">
              <a:extLst>
                <a:ext uri="{FF2B5EF4-FFF2-40B4-BE49-F238E27FC236}">
                  <a16:creationId xmlns:a16="http://schemas.microsoft.com/office/drawing/2014/main" id="{5EE9467D-A743-7405-D72F-4ED03AE4C082}"/>
                </a:ext>
              </a:extLst>
            </p:cNvPr>
            <p:cNvSpPr>
              <a:spLocks noChangeArrowheads="1"/>
            </p:cNvSpPr>
            <p:nvPr/>
          </p:nvSpPr>
          <p:spPr bwMode="auto">
            <a:xfrm>
              <a:off x="8901" y="10107"/>
              <a:ext cx="2160" cy="1080"/>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1400" b="1">
                  <a:effectLst/>
                  <a:latin typeface="Times New Roman" panose="02020603050405020304" pitchFamily="18" charset="0"/>
                  <a:ea typeface="Batang" panose="02030600000101010101" pitchFamily="18" charset="-127"/>
                </a:rPr>
                <a:t>Миллий ғоянинг бутунлиги ва барқарорлиги</a:t>
              </a:r>
              <a:endParaRPr lang="ru-RU" sz="1400" b="1">
                <a:effectLst/>
                <a:latin typeface="Times New Roman" panose="02020603050405020304" pitchFamily="18" charset="0"/>
                <a:ea typeface="Batang" panose="02030600000101010101" pitchFamily="18" charset="-127"/>
              </a:endParaRPr>
            </a:p>
          </p:txBody>
        </p:sp>
        <p:cxnSp>
          <p:nvCxnSpPr>
            <p:cNvPr id="33" name="Line 114">
              <a:extLst>
                <a:ext uri="{FF2B5EF4-FFF2-40B4-BE49-F238E27FC236}">
                  <a16:creationId xmlns:a16="http://schemas.microsoft.com/office/drawing/2014/main" id="{D630AD6F-0646-F1B2-0FC0-79CFBD31A9B0}"/>
                </a:ext>
              </a:extLst>
            </p:cNvPr>
            <p:cNvCxnSpPr>
              <a:cxnSpLocks noChangeShapeType="1"/>
            </p:cNvCxnSpPr>
            <p:nvPr/>
          </p:nvCxnSpPr>
          <p:spPr bwMode="auto">
            <a:xfrm flipH="1">
              <a:off x="4401" y="9567"/>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Line 115">
              <a:extLst>
                <a:ext uri="{FF2B5EF4-FFF2-40B4-BE49-F238E27FC236}">
                  <a16:creationId xmlns:a16="http://schemas.microsoft.com/office/drawing/2014/main" id="{291EF3B4-F5D2-99B8-7EFF-904C76ECAF1A}"/>
                </a:ext>
              </a:extLst>
            </p:cNvPr>
            <p:cNvCxnSpPr>
              <a:cxnSpLocks noChangeShapeType="1"/>
            </p:cNvCxnSpPr>
            <p:nvPr/>
          </p:nvCxnSpPr>
          <p:spPr bwMode="auto">
            <a:xfrm flipH="1">
              <a:off x="4401" y="10827"/>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5" name="Line 116">
              <a:extLst>
                <a:ext uri="{FF2B5EF4-FFF2-40B4-BE49-F238E27FC236}">
                  <a16:creationId xmlns:a16="http://schemas.microsoft.com/office/drawing/2014/main" id="{4F9E8A0E-E7F2-D25C-28D6-FC09F4C1709A}"/>
                </a:ext>
              </a:extLst>
            </p:cNvPr>
            <p:cNvCxnSpPr>
              <a:cxnSpLocks noChangeShapeType="1"/>
            </p:cNvCxnSpPr>
            <p:nvPr/>
          </p:nvCxnSpPr>
          <p:spPr bwMode="auto">
            <a:xfrm flipH="1">
              <a:off x="4401" y="12291"/>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6" name="Line 117">
              <a:extLst>
                <a:ext uri="{FF2B5EF4-FFF2-40B4-BE49-F238E27FC236}">
                  <a16:creationId xmlns:a16="http://schemas.microsoft.com/office/drawing/2014/main" id="{D0FB0886-ED88-341E-341C-89DC43F96EFB}"/>
                </a:ext>
              </a:extLst>
            </p:cNvPr>
            <p:cNvCxnSpPr>
              <a:cxnSpLocks noChangeShapeType="1"/>
            </p:cNvCxnSpPr>
            <p:nvPr/>
          </p:nvCxnSpPr>
          <p:spPr bwMode="auto">
            <a:xfrm>
              <a:off x="4401" y="9567"/>
              <a:ext cx="0" cy="27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7" name="Line 118">
              <a:extLst>
                <a:ext uri="{FF2B5EF4-FFF2-40B4-BE49-F238E27FC236}">
                  <a16:creationId xmlns:a16="http://schemas.microsoft.com/office/drawing/2014/main" id="{70E0613C-D085-28F2-C94C-D53DD517B0E7}"/>
                </a:ext>
              </a:extLst>
            </p:cNvPr>
            <p:cNvCxnSpPr>
              <a:cxnSpLocks noChangeShapeType="1"/>
            </p:cNvCxnSpPr>
            <p:nvPr/>
          </p:nvCxnSpPr>
          <p:spPr bwMode="auto">
            <a:xfrm flipH="1">
              <a:off x="3861" y="10827"/>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8" name="Line 119">
              <a:extLst>
                <a:ext uri="{FF2B5EF4-FFF2-40B4-BE49-F238E27FC236}">
                  <a16:creationId xmlns:a16="http://schemas.microsoft.com/office/drawing/2014/main" id="{168127CC-243A-2AFE-9AA3-9AE58C4E6D01}"/>
                </a:ext>
              </a:extLst>
            </p:cNvPr>
            <p:cNvCxnSpPr>
              <a:cxnSpLocks noChangeShapeType="1"/>
            </p:cNvCxnSpPr>
            <p:nvPr/>
          </p:nvCxnSpPr>
          <p:spPr bwMode="auto">
            <a:xfrm>
              <a:off x="8001" y="9567"/>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9" name="Line 120">
              <a:extLst>
                <a:ext uri="{FF2B5EF4-FFF2-40B4-BE49-F238E27FC236}">
                  <a16:creationId xmlns:a16="http://schemas.microsoft.com/office/drawing/2014/main" id="{C163C1B1-66EC-181B-97B2-EC9C511FD53D}"/>
                </a:ext>
              </a:extLst>
            </p:cNvPr>
            <p:cNvCxnSpPr>
              <a:cxnSpLocks noChangeShapeType="1"/>
            </p:cNvCxnSpPr>
            <p:nvPr/>
          </p:nvCxnSpPr>
          <p:spPr bwMode="auto">
            <a:xfrm>
              <a:off x="8001" y="10647"/>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0" name="Line 121">
              <a:extLst>
                <a:ext uri="{FF2B5EF4-FFF2-40B4-BE49-F238E27FC236}">
                  <a16:creationId xmlns:a16="http://schemas.microsoft.com/office/drawing/2014/main" id="{97BB037C-7AA3-CA7F-53D6-37DF7515B340}"/>
                </a:ext>
              </a:extLst>
            </p:cNvPr>
            <p:cNvCxnSpPr>
              <a:cxnSpLocks noChangeShapeType="1"/>
            </p:cNvCxnSpPr>
            <p:nvPr/>
          </p:nvCxnSpPr>
          <p:spPr bwMode="auto">
            <a:xfrm>
              <a:off x="8001" y="12291"/>
              <a:ext cx="3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1" name="Line 122">
              <a:extLst>
                <a:ext uri="{FF2B5EF4-FFF2-40B4-BE49-F238E27FC236}">
                  <a16:creationId xmlns:a16="http://schemas.microsoft.com/office/drawing/2014/main" id="{521A1159-B005-402A-BA5F-8B2EE6F0C2A8}"/>
                </a:ext>
              </a:extLst>
            </p:cNvPr>
            <p:cNvCxnSpPr>
              <a:cxnSpLocks noChangeShapeType="1"/>
            </p:cNvCxnSpPr>
            <p:nvPr/>
          </p:nvCxnSpPr>
          <p:spPr bwMode="auto">
            <a:xfrm>
              <a:off x="8361" y="9567"/>
              <a:ext cx="0" cy="275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42" name="Line 123">
              <a:extLst>
                <a:ext uri="{FF2B5EF4-FFF2-40B4-BE49-F238E27FC236}">
                  <a16:creationId xmlns:a16="http://schemas.microsoft.com/office/drawing/2014/main" id="{7C577BE7-45A6-04D8-28FA-D63074A1F325}"/>
                </a:ext>
              </a:extLst>
            </p:cNvPr>
            <p:cNvCxnSpPr>
              <a:cxnSpLocks noChangeShapeType="1"/>
            </p:cNvCxnSpPr>
            <p:nvPr/>
          </p:nvCxnSpPr>
          <p:spPr bwMode="auto">
            <a:xfrm flipH="1">
              <a:off x="8361" y="10647"/>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sp>
        <p:nvSpPr>
          <p:cNvPr id="44" name="TextBox 43">
            <a:extLst>
              <a:ext uri="{FF2B5EF4-FFF2-40B4-BE49-F238E27FC236}">
                <a16:creationId xmlns:a16="http://schemas.microsoft.com/office/drawing/2014/main" id="{20FFC505-48FC-1F67-7596-04808176DBD9}"/>
              </a:ext>
            </a:extLst>
          </p:cNvPr>
          <p:cNvSpPr txBox="1"/>
          <p:nvPr/>
        </p:nvSpPr>
        <p:spPr>
          <a:xfrm>
            <a:off x="8207571" y="1283113"/>
            <a:ext cx="3984430" cy="1477328"/>
          </a:xfrm>
          <a:prstGeom prst="rect">
            <a:avLst/>
          </a:prstGeom>
          <a:noFill/>
        </p:spPr>
        <p:txBody>
          <a:bodyPr wrap="square">
            <a:spAutoFit/>
          </a:bodyPr>
          <a:lstStyle/>
          <a:p>
            <a:pPr algn="ctr"/>
            <a:r>
              <a:rPr lang="uz-Cyrl-UZ" sz="1800" b="1" dirty="0">
                <a:solidFill>
                  <a:srgbClr val="FF0000"/>
                </a:solidFill>
                <a:effectLst/>
                <a:latin typeface="Times New Roman" panose="02020603050405020304" pitchFamily="18" charset="0"/>
                <a:ea typeface="Batang" panose="020B0503020000020004" pitchFamily="18" charset="-127"/>
              </a:rPr>
              <a:t>ЛОЙИҲАЛАРНИ БОШҚАРИШДА ИНВЕСТИЦИОН СТРАТЕГИЯСИНИНГ УМУМИЙ ТАВСИФИ ВА ТАРКИБИЙ ТУЗИЛИШИ</a:t>
            </a:r>
            <a:endParaRPr lang="ru-RU" dirty="0">
              <a:solidFill>
                <a:srgbClr val="FF0000"/>
              </a:solidFill>
            </a:endParaRPr>
          </a:p>
        </p:txBody>
      </p:sp>
    </p:spTree>
    <p:extLst>
      <p:ext uri="{BB962C8B-B14F-4D97-AF65-F5344CB8AC3E}">
        <p14:creationId xmlns:p14="http://schemas.microsoft.com/office/powerpoint/2010/main" val="16309213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231EC1C-4BDF-A18D-E0AB-788D4A2E6392}"/>
              </a:ext>
            </a:extLst>
          </p:cNvPr>
          <p:cNvSpPr txBox="1"/>
          <p:nvPr/>
        </p:nvSpPr>
        <p:spPr>
          <a:xfrm>
            <a:off x="493923" y="642352"/>
            <a:ext cx="11204154" cy="3416320"/>
          </a:xfrm>
          <a:prstGeom prst="rect">
            <a:avLst/>
          </a:prstGeom>
          <a:noFill/>
        </p:spPr>
        <p:txBody>
          <a:bodyPr wrap="square" anchor="ctr">
            <a:spAutoFit/>
          </a:bodyPr>
          <a:lstStyle/>
          <a:p>
            <a:pPr algn="ctr"/>
            <a:r>
              <a:rPr lang="uz-Cyrl-UZ" sz="2400" b="0" dirty="0">
                <a:effectLst/>
                <a:latin typeface="Times New Roman" panose="02020603050405020304" pitchFamily="18" charset="0"/>
                <a:ea typeface="Batang" panose="020B0503020000020004" pitchFamily="18" charset="-127"/>
              </a:rPr>
              <a:t>Инвестицион лойиҳаларни бошқариш тизимида бошқарув функцияси марказий ўринни эгаллайди. Инвестицион лойиҳаларни бошқариш бўйича фаолиятни кўриб чиқиш ва баҳолашда бир қанча жиҳатларни (ёндашувларни) кўриб чиқиш мумкин. Улардан асосийлари функцонал, динамик ва предметли.</a:t>
            </a:r>
          </a:p>
          <a:p>
            <a:pPr algn="ctr"/>
            <a:endParaRPr lang="ru-RU" sz="2400" b="1" dirty="0">
              <a:effectLst/>
              <a:latin typeface="Times New Roman" panose="02020603050405020304" pitchFamily="18" charset="0"/>
              <a:ea typeface="Batang" panose="020B0503020000020004" pitchFamily="18" charset="-127"/>
            </a:endParaRPr>
          </a:p>
          <a:p>
            <a:pPr algn="ctr"/>
            <a:r>
              <a:rPr lang="uz-Cyrl-UZ" sz="2400" b="0" dirty="0">
                <a:effectLst/>
                <a:latin typeface="Times New Roman" panose="02020603050405020304" pitchFamily="18" charset="0"/>
                <a:ea typeface="Batang" panose="020B0503020000020004" pitchFamily="18" charset="-127"/>
              </a:rPr>
              <a:t>Лойиҳаларни бошқаришнинг функционал жиҳати лойиҳани бошқаришдаги муаммоларнинг умумий жиҳатини акс эттиради ва бошқаришнинг (бошқариш фаолияти турларини) асосий функцияларини кўриб чиқишни кўзда тутади: таҳлил қилиш; режалаштириш; ташкил этиш; назорат қилиш; тартибга солиш.</a:t>
            </a:r>
            <a:endParaRPr lang="ru-RU" sz="2400" b="1" dirty="0">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41923609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CA4CD873-16B2-BA56-49CB-0B24F82949C8}"/>
              </a:ext>
            </a:extLst>
          </p:cNvPr>
          <p:cNvGrpSpPr>
            <a:grpSpLocks/>
          </p:cNvGrpSpPr>
          <p:nvPr/>
        </p:nvGrpSpPr>
        <p:grpSpPr bwMode="auto">
          <a:xfrm>
            <a:off x="394771" y="1167788"/>
            <a:ext cx="11402458" cy="1564395"/>
            <a:chOff x="1701" y="12189"/>
            <a:chExt cx="9360" cy="1164"/>
          </a:xfrm>
        </p:grpSpPr>
        <p:sp>
          <p:nvSpPr>
            <p:cNvPr id="3" name="Text Box 71">
              <a:extLst>
                <a:ext uri="{FF2B5EF4-FFF2-40B4-BE49-F238E27FC236}">
                  <a16:creationId xmlns:a16="http://schemas.microsoft.com/office/drawing/2014/main" id="{C3121929-C6F6-F55C-BF19-9E6CE9A87C5C}"/>
                </a:ext>
              </a:extLst>
            </p:cNvPr>
            <p:cNvSpPr txBox="1">
              <a:spLocks noChangeArrowheads="1"/>
            </p:cNvSpPr>
            <p:nvPr/>
          </p:nvSpPr>
          <p:spPr bwMode="auto">
            <a:xfrm>
              <a:off x="1701" y="12189"/>
              <a:ext cx="2278" cy="798"/>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2400" b="1">
                  <a:effectLst/>
                  <a:latin typeface="Times New Roman" panose="02020603050405020304" pitchFamily="18" charset="0"/>
                  <a:ea typeface="Batang" panose="02030600000101010101" pitchFamily="18" charset="-127"/>
                </a:rPr>
                <a:t>Лойиҳа ҳолатини таҳлил қилиш</a:t>
              </a:r>
              <a:endParaRPr lang="ru-RU" sz="2400" b="1">
                <a:effectLst/>
                <a:latin typeface="Times New Roman" panose="02020603050405020304" pitchFamily="18" charset="0"/>
                <a:ea typeface="Batang" panose="02030600000101010101" pitchFamily="18" charset="-127"/>
              </a:endParaRPr>
            </a:p>
          </p:txBody>
        </p:sp>
        <p:sp>
          <p:nvSpPr>
            <p:cNvPr id="4" name="Text Box 72">
              <a:extLst>
                <a:ext uri="{FF2B5EF4-FFF2-40B4-BE49-F238E27FC236}">
                  <a16:creationId xmlns:a16="http://schemas.microsoft.com/office/drawing/2014/main" id="{FA458CC3-6854-1B82-4F42-07497F05BE31}"/>
                </a:ext>
              </a:extLst>
            </p:cNvPr>
            <p:cNvSpPr txBox="1">
              <a:spLocks noChangeArrowheads="1"/>
            </p:cNvSpPr>
            <p:nvPr/>
          </p:nvSpPr>
          <p:spPr bwMode="auto">
            <a:xfrm>
              <a:off x="4336" y="12202"/>
              <a:ext cx="1883" cy="744"/>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2200" b="1" dirty="0">
                  <a:effectLst/>
                  <a:latin typeface="Times New Roman" panose="02020603050405020304" pitchFamily="18" charset="0"/>
                  <a:ea typeface="Batang" panose="02030600000101010101" pitchFamily="18" charset="-127"/>
                </a:rPr>
                <a:t>Режалаштириш</a:t>
              </a:r>
              <a:endParaRPr lang="ru-RU" sz="2200" b="1" dirty="0">
                <a:effectLst/>
                <a:latin typeface="Times New Roman" panose="02020603050405020304" pitchFamily="18" charset="0"/>
                <a:ea typeface="Batang" panose="02030600000101010101" pitchFamily="18" charset="-127"/>
              </a:endParaRPr>
            </a:p>
          </p:txBody>
        </p:sp>
        <p:sp>
          <p:nvSpPr>
            <p:cNvPr id="5" name="Text Box 73">
              <a:extLst>
                <a:ext uri="{FF2B5EF4-FFF2-40B4-BE49-F238E27FC236}">
                  <a16:creationId xmlns:a16="http://schemas.microsoft.com/office/drawing/2014/main" id="{2D16DAD3-1C33-A62C-D8C8-4FA55E067563}"/>
                </a:ext>
              </a:extLst>
            </p:cNvPr>
            <p:cNvSpPr txBox="1">
              <a:spLocks noChangeArrowheads="1"/>
            </p:cNvSpPr>
            <p:nvPr/>
          </p:nvSpPr>
          <p:spPr bwMode="auto">
            <a:xfrm>
              <a:off x="6601" y="12202"/>
              <a:ext cx="1074" cy="811"/>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2200" b="1" dirty="0">
                  <a:effectLst/>
                  <a:latin typeface="Times New Roman" panose="02020603050405020304" pitchFamily="18" charset="0"/>
                  <a:ea typeface="Batang" panose="02030600000101010101" pitchFamily="18" charset="-127"/>
                </a:rPr>
                <a:t>Ташкил этиш</a:t>
              </a:r>
              <a:endParaRPr lang="ru-RU" sz="2200" b="1" dirty="0">
                <a:effectLst/>
                <a:latin typeface="Times New Roman" panose="02020603050405020304" pitchFamily="18" charset="0"/>
                <a:ea typeface="Batang" panose="02030600000101010101" pitchFamily="18" charset="-127"/>
              </a:endParaRPr>
            </a:p>
          </p:txBody>
        </p:sp>
        <p:sp>
          <p:nvSpPr>
            <p:cNvPr id="6" name="Text Box 74">
              <a:extLst>
                <a:ext uri="{FF2B5EF4-FFF2-40B4-BE49-F238E27FC236}">
                  <a16:creationId xmlns:a16="http://schemas.microsoft.com/office/drawing/2014/main" id="{F46DD82B-7C78-9285-245F-223CE06C6589}"/>
                </a:ext>
              </a:extLst>
            </p:cNvPr>
            <p:cNvSpPr txBox="1">
              <a:spLocks noChangeArrowheads="1"/>
            </p:cNvSpPr>
            <p:nvPr/>
          </p:nvSpPr>
          <p:spPr bwMode="auto">
            <a:xfrm>
              <a:off x="8021" y="12296"/>
              <a:ext cx="1260" cy="581"/>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2400" b="1">
                  <a:effectLst/>
                  <a:latin typeface="Times New Roman" panose="02020603050405020304" pitchFamily="18" charset="0"/>
                  <a:ea typeface="Batang" panose="02030600000101010101" pitchFamily="18" charset="-127"/>
                </a:rPr>
                <a:t>Назорат</a:t>
              </a:r>
              <a:endParaRPr lang="ru-RU" sz="2400" b="1">
                <a:effectLst/>
                <a:latin typeface="Times New Roman" panose="02020603050405020304" pitchFamily="18" charset="0"/>
                <a:ea typeface="Batang" panose="02030600000101010101" pitchFamily="18" charset="-127"/>
              </a:endParaRPr>
            </a:p>
          </p:txBody>
        </p:sp>
        <p:sp>
          <p:nvSpPr>
            <p:cNvPr id="7" name="Text Box 75">
              <a:extLst>
                <a:ext uri="{FF2B5EF4-FFF2-40B4-BE49-F238E27FC236}">
                  <a16:creationId xmlns:a16="http://schemas.microsoft.com/office/drawing/2014/main" id="{43C52B01-0868-29F1-A01D-0FECFAA0A9E0}"/>
                </a:ext>
              </a:extLst>
            </p:cNvPr>
            <p:cNvSpPr txBox="1">
              <a:spLocks noChangeArrowheads="1"/>
            </p:cNvSpPr>
            <p:nvPr/>
          </p:nvSpPr>
          <p:spPr bwMode="auto">
            <a:xfrm>
              <a:off x="9645" y="12202"/>
              <a:ext cx="1416" cy="785"/>
            </a:xfrm>
            <a:prstGeom prst="rect">
              <a:avLst/>
            </a:prstGeom>
            <a:solidFill>
              <a:srgbClr val="FFFFFF"/>
            </a:solidFill>
            <a:ln w="9525">
              <a:solidFill>
                <a:srgbClr val="000000"/>
              </a:solidFill>
              <a:miter lim="800000"/>
              <a:headEnd/>
              <a:tailEnd/>
            </a:ln>
          </p:spPr>
          <p:txBody>
            <a:bodyPr rot="0" vert="horz" wrap="square" lIns="91440" tIns="45720" rIns="91440" bIns="45720" anchor="ctr" anchorCtr="0" upright="1">
              <a:noAutofit/>
            </a:bodyPr>
            <a:lstStyle/>
            <a:p>
              <a:pPr algn="ctr"/>
              <a:r>
                <a:rPr lang="uz-Cyrl-UZ" sz="2400" b="1">
                  <a:effectLst/>
                  <a:latin typeface="Times New Roman" panose="02020603050405020304" pitchFamily="18" charset="0"/>
                  <a:ea typeface="Batang" panose="02030600000101010101" pitchFamily="18" charset="-127"/>
                </a:rPr>
                <a:t>Тартибга солиш</a:t>
              </a:r>
              <a:endParaRPr lang="ru-RU" sz="2400" b="1">
                <a:effectLst/>
                <a:latin typeface="Times New Roman" panose="02020603050405020304" pitchFamily="18" charset="0"/>
                <a:ea typeface="Batang" panose="02030600000101010101" pitchFamily="18" charset="-127"/>
              </a:endParaRPr>
            </a:p>
          </p:txBody>
        </p:sp>
        <p:cxnSp>
          <p:nvCxnSpPr>
            <p:cNvPr id="8" name="Line 76">
              <a:extLst>
                <a:ext uri="{FF2B5EF4-FFF2-40B4-BE49-F238E27FC236}">
                  <a16:creationId xmlns:a16="http://schemas.microsoft.com/office/drawing/2014/main" id="{57117583-E906-2DC1-6B5E-07D501FD8A1F}"/>
                </a:ext>
              </a:extLst>
            </p:cNvPr>
            <p:cNvCxnSpPr>
              <a:cxnSpLocks noChangeShapeType="1"/>
            </p:cNvCxnSpPr>
            <p:nvPr/>
          </p:nvCxnSpPr>
          <p:spPr bwMode="auto">
            <a:xfrm>
              <a:off x="3979" y="12581"/>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9" name="Line 77">
              <a:extLst>
                <a:ext uri="{FF2B5EF4-FFF2-40B4-BE49-F238E27FC236}">
                  <a16:creationId xmlns:a16="http://schemas.microsoft.com/office/drawing/2014/main" id="{7527C48B-DA7C-D12F-EAFB-E97995F67F0B}"/>
                </a:ext>
              </a:extLst>
            </p:cNvPr>
            <p:cNvCxnSpPr>
              <a:cxnSpLocks noChangeShapeType="1"/>
            </p:cNvCxnSpPr>
            <p:nvPr/>
          </p:nvCxnSpPr>
          <p:spPr bwMode="auto">
            <a:xfrm>
              <a:off x="6221" y="1255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0" name="Line 78">
              <a:extLst>
                <a:ext uri="{FF2B5EF4-FFF2-40B4-BE49-F238E27FC236}">
                  <a16:creationId xmlns:a16="http://schemas.microsoft.com/office/drawing/2014/main" id="{9D9F694A-5A65-0B3F-6CC3-9CD62783FC2E}"/>
                </a:ext>
              </a:extLst>
            </p:cNvPr>
            <p:cNvCxnSpPr>
              <a:cxnSpLocks noChangeShapeType="1"/>
            </p:cNvCxnSpPr>
            <p:nvPr/>
          </p:nvCxnSpPr>
          <p:spPr bwMode="auto">
            <a:xfrm>
              <a:off x="7661" y="1255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1" name="Line 79">
              <a:extLst>
                <a:ext uri="{FF2B5EF4-FFF2-40B4-BE49-F238E27FC236}">
                  <a16:creationId xmlns:a16="http://schemas.microsoft.com/office/drawing/2014/main" id="{D5DAAC63-1486-8520-94C0-642E594F5614}"/>
                </a:ext>
              </a:extLst>
            </p:cNvPr>
            <p:cNvCxnSpPr>
              <a:cxnSpLocks noChangeShapeType="1"/>
            </p:cNvCxnSpPr>
            <p:nvPr/>
          </p:nvCxnSpPr>
          <p:spPr bwMode="auto">
            <a:xfrm>
              <a:off x="9281" y="1255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2" name="Line 80">
              <a:extLst>
                <a:ext uri="{FF2B5EF4-FFF2-40B4-BE49-F238E27FC236}">
                  <a16:creationId xmlns:a16="http://schemas.microsoft.com/office/drawing/2014/main" id="{BE7E6A0F-66EB-59BD-B4F6-3ADCD133E66C}"/>
                </a:ext>
              </a:extLst>
            </p:cNvPr>
            <p:cNvCxnSpPr>
              <a:cxnSpLocks noChangeShapeType="1"/>
            </p:cNvCxnSpPr>
            <p:nvPr/>
          </p:nvCxnSpPr>
          <p:spPr bwMode="auto">
            <a:xfrm>
              <a:off x="2421" y="13353"/>
              <a:ext cx="79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81">
              <a:extLst>
                <a:ext uri="{FF2B5EF4-FFF2-40B4-BE49-F238E27FC236}">
                  <a16:creationId xmlns:a16="http://schemas.microsoft.com/office/drawing/2014/main" id="{4E816A99-4340-1EC3-3C1C-82A9280A8ED4}"/>
                </a:ext>
              </a:extLst>
            </p:cNvPr>
            <p:cNvCxnSpPr>
              <a:cxnSpLocks noChangeShapeType="1"/>
            </p:cNvCxnSpPr>
            <p:nvPr/>
          </p:nvCxnSpPr>
          <p:spPr bwMode="auto">
            <a:xfrm flipV="1">
              <a:off x="10341" y="12993"/>
              <a:ext cx="0" cy="3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Line 82">
              <a:extLst>
                <a:ext uri="{FF2B5EF4-FFF2-40B4-BE49-F238E27FC236}">
                  <a16:creationId xmlns:a16="http://schemas.microsoft.com/office/drawing/2014/main" id="{33D696C1-54DC-BE31-67B1-3FCCDB97EDD1}"/>
                </a:ext>
              </a:extLst>
            </p:cNvPr>
            <p:cNvCxnSpPr>
              <a:cxnSpLocks noChangeShapeType="1"/>
            </p:cNvCxnSpPr>
            <p:nvPr/>
          </p:nvCxnSpPr>
          <p:spPr bwMode="auto">
            <a:xfrm flipV="1">
              <a:off x="2421" y="12993"/>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sp>
        <p:nvSpPr>
          <p:cNvPr id="16" name="TextBox 15">
            <a:extLst>
              <a:ext uri="{FF2B5EF4-FFF2-40B4-BE49-F238E27FC236}">
                <a16:creationId xmlns:a16="http://schemas.microsoft.com/office/drawing/2014/main" id="{19111888-CA0B-3F5A-9DAA-034CA9EB1535}"/>
              </a:ext>
            </a:extLst>
          </p:cNvPr>
          <p:cNvSpPr txBox="1"/>
          <p:nvPr/>
        </p:nvSpPr>
        <p:spPr>
          <a:xfrm>
            <a:off x="1271883" y="3345703"/>
            <a:ext cx="9648234" cy="461665"/>
          </a:xfrm>
          <a:prstGeom prst="rect">
            <a:avLst/>
          </a:prstGeom>
          <a:noFill/>
        </p:spPr>
        <p:txBody>
          <a:bodyPr wrap="square">
            <a:spAutoFit/>
          </a:bodyPr>
          <a:lstStyle/>
          <a:p>
            <a:pPr algn="ctr"/>
            <a:r>
              <a:rPr lang="uz-Cyrl-UZ" sz="2400" b="1" dirty="0">
                <a:solidFill>
                  <a:srgbClr val="FF0000"/>
                </a:solidFill>
                <a:effectLst/>
                <a:latin typeface="Times New Roman" panose="02020603050405020304" pitchFamily="18" charset="0"/>
                <a:ea typeface="Batang" panose="020B0503020000020004" pitchFamily="18" charset="-127"/>
              </a:rPr>
              <a:t>ЛОЙИҲА МЕНЕЖМЕНТИ ФУНК</a:t>
            </a:r>
            <a:r>
              <a:rPr lang="uz-Cyrl-UZ" sz="2400" b="1" dirty="0">
                <a:solidFill>
                  <a:srgbClr val="FF0000"/>
                </a:solidFill>
                <a:latin typeface="Times New Roman" panose="02020603050405020304" pitchFamily="18" charset="0"/>
                <a:ea typeface="Batang" panose="020B0503020000020004" pitchFamily="18" charset="-127"/>
              </a:rPr>
              <a:t>Ц</a:t>
            </a:r>
            <a:r>
              <a:rPr lang="uz-Cyrl-UZ" sz="2400" b="1" dirty="0">
                <a:solidFill>
                  <a:srgbClr val="FF0000"/>
                </a:solidFill>
                <a:effectLst/>
                <a:latin typeface="Times New Roman" panose="02020603050405020304" pitchFamily="18" charset="0"/>
                <a:ea typeface="Batang" panose="020B0503020000020004" pitchFamily="18" charset="-127"/>
              </a:rPr>
              <a:t>ИЯСИ</a:t>
            </a:r>
            <a:endParaRPr lang="ru-RU" sz="2400" dirty="0">
              <a:solidFill>
                <a:srgbClr val="FF0000"/>
              </a:solidFill>
            </a:endParaRPr>
          </a:p>
        </p:txBody>
      </p:sp>
    </p:spTree>
    <p:extLst>
      <p:ext uri="{BB962C8B-B14F-4D97-AF65-F5344CB8AC3E}">
        <p14:creationId xmlns:p14="http://schemas.microsoft.com/office/powerpoint/2010/main" val="42738704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9A4E815-4F84-747C-EDCD-49D96D70E09C}"/>
              </a:ext>
            </a:extLst>
          </p:cNvPr>
          <p:cNvSpPr/>
          <p:nvPr/>
        </p:nvSpPr>
        <p:spPr>
          <a:xfrm>
            <a:off x="242371" y="330506"/>
            <a:ext cx="11655846" cy="10135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2200" b="1" dirty="0">
                <a:effectLst/>
                <a:latin typeface="Times New Roman" panose="02020603050405020304" pitchFamily="18" charset="0"/>
                <a:ea typeface="Batang" panose="020B0503020000020004" pitchFamily="18" charset="-127"/>
              </a:rPr>
              <a:t>ИНВЕСТИЦИОН ЛОЙИҲАЛАРНИ БОШҚАРИШНИ ТАРТИБГА СОЛИШ УСУЛИДА ҚУЙИДАГИ ҲОЛАТЛАР НАЗОРАТ ҚИЛИНАДИ ВА ТАҲЛИЛ ЭТИЛАДИ:</a:t>
            </a:r>
          </a:p>
        </p:txBody>
      </p:sp>
      <p:sp>
        <p:nvSpPr>
          <p:cNvPr id="5" name="Прямоугольник 4">
            <a:extLst>
              <a:ext uri="{FF2B5EF4-FFF2-40B4-BE49-F238E27FC236}">
                <a16:creationId xmlns:a16="http://schemas.microsoft.com/office/drawing/2014/main" id="{A20E2A77-7C38-E17C-23B2-66D5E44CA936}"/>
              </a:ext>
            </a:extLst>
          </p:cNvPr>
          <p:cNvSpPr/>
          <p:nvPr/>
        </p:nvSpPr>
        <p:spPr>
          <a:xfrm>
            <a:off x="517793" y="1587755"/>
            <a:ext cx="11116019" cy="9033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режа билан ҳақиқатда бажарилган ишларнинг фарқи таҳлил қилинади;</a:t>
            </a:r>
          </a:p>
        </p:txBody>
      </p:sp>
      <p:sp>
        <p:nvSpPr>
          <p:cNvPr id="6" name="Прямоугольник 5">
            <a:extLst>
              <a:ext uri="{FF2B5EF4-FFF2-40B4-BE49-F238E27FC236}">
                <a16:creationId xmlns:a16="http://schemas.microsoft.com/office/drawing/2014/main" id="{D30D37A5-6D40-BB5B-4FC1-D286A82378F6}"/>
              </a:ext>
            </a:extLst>
          </p:cNvPr>
          <p:cNvSpPr/>
          <p:nvPr/>
        </p:nvSpPr>
        <p:spPr>
          <a:xfrm>
            <a:off x="517793" y="2739506"/>
            <a:ext cx="11116019" cy="9033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аниқланган фарқни бартараф этиш (тугатиш) бўйича ишлар режалаштирилади;</a:t>
            </a:r>
          </a:p>
        </p:txBody>
      </p:sp>
      <p:sp>
        <p:nvSpPr>
          <p:cNvPr id="7" name="Прямоугольник 6">
            <a:extLst>
              <a:ext uri="{FF2B5EF4-FFF2-40B4-BE49-F238E27FC236}">
                <a16:creationId xmlns:a16="http://schemas.microsoft.com/office/drawing/2014/main" id="{CFFF9972-8AA8-AE79-E7C9-9DAAA536722A}"/>
              </a:ext>
            </a:extLst>
          </p:cNvPr>
          <p:cNvSpPr/>
          <p:nvPr/>
        </p:nvSpPr>
        <p:spPr>
          <a:xfrm>
            <a:off x="517794" y="3891257"/>
            <a:ext cx="8637224" cy="9033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аниқланган фарқни бартараф этиш (тугатиш) бўйича фаолият ташкил қилинади;</a:t>
            </a:r>
          </a:p>
        </p:txBody>
      </p:sp>
      <p:sp>
        <p:nvSpPr>
          <p:cNvPr id="8" name="Прямоугольник 7">
            <a:extLst>
              <a:ext uri="{FF2B5EF4-FFF2-40B4-BE49-F238E27FC236}">
                <a16:creationId xmlns:a16="http://schemas.microsoft.com/office/drawing/2014/main" id="{ADAAE82D-E4EE-2628-C345-00299AA6F5AF}"/>
              </a:ext>
            </a:extLst>
          </p:cNvPr>
          <p:cNvSpPr/>
          <p:nvPr/>
        </p:nvSpPr>
        <p:spPr>
          <a:xfrm>
            <a:off x="517793" y="5043007"/>
            <a:ext cx="8637224" cy="90337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r>
              <a:rPr lang="uz-Cyrl-UZ" sz="2400" b="0" dirty="0">
                <a:effectLst/>
                <a:latin typeface="Times New Roman" panose="02020603050405020304" pitchFamily="18" charset="0"/>
                <a:ea typeface="Batang" panose="020B0503020000020004" pitchFamily="18" charset="-127"/>
              </a:rPr>
              <a:t>режадаги ишлар билан ҳақиқатда бажарилган ишлар назорат қилинади.</a:t>
            </a:r>
          </a:p>
        </p:txBody>
      </p:sp>
    </p:spTree>
    <p:extLst>
      <p:ext uri="{BB962C8B-B14F-4D97-AF65-F5344CB8AC3E}">
        <p14:creationId xmlns:p14="http://schemas.microsoft.com/office/powerpoint/2010/main" val="1027894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9A4E815-4F84-747C-EDCD-49D96D70E09C}"/>
              </a:ext>
            </a:extLst>
          </p:cNvPr>
          <p:cNvSpPr/>
          <p:nvPr/>
        </p:nvSpPr>
        <p:spPr>
          <a:xfrm>
            <a:off x="242371" y="440678"/>
            <a:ext cx="11655846" cy="9033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indent="450215" algn="ctr"/>
            <a:r>
              <a:rPr lang="uz-Cyrl-UZ" sz="2200" b="1" dirty="0">
                <a:effectLst/>
                <a:latin typeface="Times New Roman" panose="02020603050405020304" pitchFamily="18" charset="0"/>
                <a:ea typeface="Batang" panose="020B0503020000020004" pitchFamily="18" charset="-127"/>
              </a:rPr>
              <a:t>ИНВЕСТИЦИОН ЛОЙИҲАЛАРНИ БОШҚАРИШДА НАЗОРАТ ҚУЙИДАГИЛАРНИ ТАЪМИНЛАШИ ЗАРУР:</a:t>
            </a:r>
          </a:p>
        </p:txBody>
      </p:sp>
      <p:sp>
        <p:nvSpPr>
          <p:cNvPr id="5" name="Прямоугольник 4">
            <a:extLst>
              <a:ext uri="{FF2B5EF4-FFF2-40B4-BE49-F238E27FC236}">
                <a16:creationId xmlns:a16="http://schemas.microsoft.com/office/drawing/2014/main" id="{A20E2A77-7C38-E17C-23B2-66D5E44CA936}"/>
              </a:ext>
            </a:extLst>
          </p:cNvPr>
          <p:cNvSpPr/>
          <p:nvPr/>
        </p:nvSpPr>
        <p:spPr>
          <a:xfrm>
            <a:off x="517793" y="1587755"/>
            <a:ext cx="11116019" cy="9033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мониторингни – лойиҳа амалга оширилишинипг барча жараёнларни мунтазам ва режали кузатиш;</a:t>
            </a:r>
          </a:p>
        </p:txBody>
      </p:sp>
      <p:sp>
        <p:nvSpPr>
          <p:cNvPr id="6" name="Прямоугольник 5">
            <a:extLst>
              <a:ext uri="{FF2B5EF4-FFF2-40B4-BE49-F238E27FC236}">
                <a16:creationId xmlns:a16="http://schemas.microsoft.com/office/drawing/2014/main" id="{D30D37A5-6D40-BB5B-4FC1-D286A82378F6}"/>
              </a:ext>
            </a:extLst>
          </p:cNvPr>
          <p:cNvSpPr/>
          <p:nvPr/>
        </p:nvSpPr>
        <p:spPr>
          <a:xfrm>
            <a:off x="517793" y="2739506"/>
            <a:ext cx="11116019" cy="9033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лойиҳа режаларини, бюджетини, турли харажатларни таҳлил қилиш асосида лойиҳа амалга оширилиш мақсадларидан четлашишларни аниқлаш;</a:t>
            </a:r>
          </a:p>
        </p:txBody>
      </p:sp>
      <p:sp>
        <p:nvSpPr>
          <p:cNvPr id="7" name="Прямоугольник 6">
            <a:extLst>
              <a:ext uri="{FF2B5EF4-FFF2-40B4-BE49-F238E27FC236}">
                <a16:creationId xmlns:a16="http://schemas.microsoft.com/office/drawing/2014/main" id="{CFFF9972-8AA8-AE79-E7C9-9DAAA536722A}"/>
              </a:ext>
            </a:extLst>
          </p:cNvPr>
          <p:cNvSpPr/>
          <p:nvPr/>
        </p:nvSpPr>
        <p:spPr>
          <a:xfrm>
            <a:off x="517794" y="3891257"/>
            <a:ext cx="8637224" cy="9033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юзага келган вазият оқибатларини башорат қилиш;</a:t>
            </a:r>
          </a:p>
        </p:txBody>
      </p:sp>
      <p:sp>
        <p:nvSpPr>
          <p:cNvPr id="8" name="Прямоугольник 7">
            <a:extLst>
              <a:ext uri="{FF2B5EF4-FFF2-40B4-BE49-F238E27FC236}">
                <a16:creationId xmlns:a16="http://schemas.microsoft.com/office/drawing/2014/main" id="{ADAAE82D-E4EE-2628-C345-00299AA6F5AF}"/>
              </a:ext>
            </a:extLst>
          </p:cNvPr>
          <p:cNvSpPr/>
          <p:nvPr/>
        </p:nvSpPr>
        <p:spPr>
          <a:xfrm>
            <a:off x="517793" y="5043007"/>
            <a:ext cx="8637224" cy="90337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indent="450215" algn="ctr"/>
            <a:r>
              <a:rPr lang="uz-Cyrl-UZ" sz="2400" b="0" dirty="0">
                <a:effectLst/>
                <a:latin typeface="Times New Roman" panose="02020603050405020304" pitchFamily="18" charset="0"/>
                <a:ea typeface="Batang" panose="020B0503020000020004" pitchFamily="18" charset="-127"/>
              </a:rPr>
              <a:t>лойиҳага ўзгартириш киритиш бўйича қарорнинг зарурлигини асослаш.</a:t>
            </a:r>
          </a:p>
        </p:txBody>
      </p:sp>
    </p:spTree>
    <p:extLst>
      <p:ext uri="{BB962C8B-B14F-4D97-AF65-F5344CB8AC3E}">
        <p14:creationId xmlns:p14="http://schemas.microsoft.com/office/powerpoint/2010/main" val="170114278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9A4E815-4F84-747C-EDCD-49D96D70E09C}"/>
              </a:ext>
            </a:extLst>
          </p:cNvPr>
          <p:cNvSpPr/>
          <p:nvPr/>
        </p:nvSpPr>
        <p:spPr>
          <a:xfrm>
            <a:off x="268077" y="341527"/>
            <a:ext cx="11655846" cy="9033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indent="450215" algn="ctr"/>
            <a:r>
              <a:rPr lang="uz-Cyrl-UZ" sz="2200" b="1" dirty="0">
                <a:effectLst/>
                <a:latin typeface="Times New Roman" panose="02020603050405020304" pitchFamily="18" charset="0"/>
                <a:ea typeface="Batang" panose="020B0503020000020004" pitchFamily="18" charset="-127"/>
              </a:rPr>
              <a:t>ИНВЕСТИЦИЯ ЛОЙИҲАЛАРИНИ ИҚТИСОДИЙ БАҲОЛАШДА ҚУЙИДАГИЛАРГА АЛОҲИДА ЭЪТИБОР ҚАРАТГАН: </a:t>
            </a:r>
          </a:p>
        </p:txBody>
      </p:sp>
      <p:sp>
        <p:nvSpPr>
          <p:cNvPr id="5" name="Прямоугольник 4">
            <a:extLst>
              <a:ext uri="{FF2B5EF4-FFF2-40B4-BE49-F238E27FC236}">
                <a16:creationId xmlns:a16="http://schemas.microsoft.com/office/drawing/2014/main" id="{A20E2A77-7C38-E17C-23B2-66D5E44CA936}"/>
              </a:ext>
            </a:extLst>
          </p:cNvPr>
          <p:cNvSpPr/>
          <p:nvPr/>
        </p:nvSpPr>
        <p:spPr>
          <a:xfrm>
            <a:off x="537990" y="1484489"/>
            <a:ext cx="11116019" cy="59909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лойиҳанинг миллий иқтисодиётни ривожлантиришга таъсири баҳоланади;</a:t>
            </a:r>
          </a:p>
        </p:txBody>
      </p:sp>
      <p:sp>
        <p:nvSpPr>
          <p:cNvPr id="6" name="Прямоугольник 5">
            <a:extLst>
              <a:ext uri="{FF2B5EF4-FFF2-40B4-BE49-F238E27FC236}">
                <a16:creationId xmlns:a16="http://schemas.microsoft.com/office/drawing/2014/main" id="{D30D37A5-6D40-BB5B-4FC1-D286A82378F6}"/>
              </a:ext>
            </a:extLst>
          </p:cNvPr>
          <p:cNvSpPr/>
          <p:nvPr/>
        </p:nvSpPr>
        <p:spPr>
          <a:xfrm>
            <a:off x="537990" y="2323163"/>
            <a:ext cx="11116019" cy="903380"/>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киритилаётган ресурслар ва олинаётган маҳсулотлар уларнинг миллий иқтисо-диёт учун ҳақиқий қадр-қимматини акс эттирадиган ноаниқ баҳоларда баҳоланади;</a:t>
            </a:r>
          </a:p>
        </p:txBody>
      </p:sp>
      <p:sp>
        <p:nvSpPr>
          <p:cNvPr id="7" name="Прямоугольник 6">
            <a:extLst>
              <a:ext uri="{FF2B5EF4-FFF2-40B4-BE49-F238E27FC236}">
                <a16:creationId xmlns:a16="http://schemas.microsoft.com/office/drawing/2014/main" id="{CFFF9972-8AA8-AE79-E7C9-9DAAA536722A}"/>
              </a:ext>
            </a:extLst>
          </p:cNvPr>
          <p:cNvSpPr/>
          <p:nvPr/>
        </p:nvSpPr>
        <p:spPr>
          <a:xfrm>
            <a:off x="537990" y="3466124"/>
            <a:ext cx="8637224" cy="1976209"/>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sz="2400" b="0" dirty="0">
                <a:effectLst/>
                <a:latin typeface="Times New Roman" panose="02020603050405020304" pitchFamily="18" charset="0"/>
                <a:ea typeface="Batang" panose="020B0503020000020004" pitchFamily="18" charset="-127"/>
              </a:rPr>
              <a:t>таҳлилга иқтисодиёт учун бевосита таъсир этувчи жиҳатлар киритилади (импортга, экспортга, аҳоли бандлилигига, чет эл валютасига, талаб ва таклифга, экологик аҳволга ва ш.к.), шунингдек билвосита таъсирлар (бошқа соҳаларга бўлган таъсири, ш.к.) ҳам киритилади; </a:t>
            </a:r>
          </a:p>
        </p:txBody>
      </p:sp>
      <p:sp>
        <p:nvSpPr>
          <p:cNvPr id="8" name="Прямоугольник 7">
            <a:extLst>
              <a:ext uri="{FF2B5EF4-FFF2-40B4-BE49-F238E27FC236}">
                <a16:creationId xmlns:a16="http://schemas.microsoft.com/office/drawing/2014/main" id="{ADAAE82D-E4EE-2628-C345-00299AA6F5AF}"/>
              </a:ext>
            </a:extLst>
          </p:cNvPr>
          <p:cNvSpPr/>
          <p:nvPr/>
        </p:nvSpPr>
        <p:spPr>
          <a:xfrm>
            <a:off x="537990" y="5681914"/>
            <a:ext cx="8637224" cy="54812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indent="450215" algn="ctr"/>
            <a:r>
              <a:rPr lang="uz-Cyrl-UZ" sz="2400" b="0" dirty="0">
                <a:effectLst/>
                <a:latin typeface="Times New Roman" panose="02020603050405020304" pitchFamily="18" charset="0"/>
                <a:ea typeface="Batang" panose="020B0503020000020004" pitchFamily="18" charset="-127"/>
              </a:rPr>
              <a:t>ижтимоий шарт-шароитлар ҳисобга олинади ва ҳоказолар.</a:t>
            </a:r>
          </a:p>
        </p:txBody>
      </p:sp>
    </p:spTree>
    <p:extLst>
      <p:ext uri="{BB962C8B-B14F-4D97-AF65-F5344CB8AC3E}">
        <p14:creationId xmlns:p14="http://schemas.microsoft.com/office/powerpoint/2010/main" val="7777050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a:extLst>
              <a:ext uri="{FF2B5EF4-FFF2-40B4-BE49-F238E27FC236}">
                <a16:creationId xmlns:a16="http://schemas.microsoft.com/office/drawing/2014/main" id="{D3285849-736E-5E9A-44CF-655C33348A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8560106" cy="6863640"/>
          </a:xfrm>
          <a:prstGeom prst="rect">
            <a:avLst/>
          </a:prstGeom>
        </p:spPr>
      </p:pic>
      <p:sp>
        <p:nvSpPr>
          <p:cNvPr id="12" name="TextBox 11">
            <a:extLst>
              <a:ext uri="{FF2B5EF4-FFF2-40B4-BE49-F238E27FC236}">
                <a16:creationId xmlns:a16="http://schemas.microsoft.com/office/drawing/2014/main" id="{A2286125-60D8-557F-5479-A600042D3069}"/>
              </a:ext>
            </a:extLst>
          </p:cNvPr>
          <p:cNvSpPr txBox="1"/>
          <p:nvPr/>
        </p:nvSpPr>
        <p:spPr>
          <a:xfrm>
            <a:off x="8713424" y="359614"/>
            <a:ext cx="3478576" cy="1938992"/>
          </a:xfrm>
          <a:prstGeom prst="rect">
            <a:avLst/>
          </a:prstGeom>
          <a:noFill/>
        </p:spPr>
        <p:txBody>
          <a:bodyPr wrap="square" anchor="ctr">
            <a:spAutoFit/>
          </a:bodyPr>
          <a:lstStyle/>
          <a:p>
            <a:pPr algn="ctr"/>
            <a:r>
              <a:rPr lang="uz-Latn-UZ" sz="2400" b="1" dirty="0">
                <a:effectLst/>
                <a:latin typeface="Times New Roman" panose="02020603050405020304" pitchFamily="18" charset="0"/>
                <a:ea typeface="Calibri" panose="020F0502020204030204" pitchFamily="34" charset="0"/>
              </a:rPr>
              <a:t>Инвестиция лойиҳаларининг молиявий-иқтисодий самарадорлигини баҳолаш усуллари</a:t>
            </a:r>
            <a:r>
              <a:rPr lang="en-US" sz="2400" b="1" dirty="0">
                <a:effectLst/>
                <a:latin typeface="Times New Roman" panose="02020603050405020304" pitchFamily="18" charset="0"/>
                <a:ea typeface="Calibri" panose="020F0502020204030204" pitchFamily="34" charset="0"/>
              </a:rPr>
              <a:t> [8]</a:t>
            </a:r>
            <a:endParaRPr lang="ru-RU" sz="2400" dirty="0"/>
          </a:p>
        </p:txBody>
      </p:sp>
    </p:spTree>
    <p:extLst>
      <p:ext uri="{BB962C8B-B14F-4D97-AF65-F5344CB8AC3E}">
        <p14:creationId xmlns:p14="http://schemas.microsoft.com/office/powerpoint/2010/main" val="14544844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FDBA28B7-7E5D-1204-759B-E29EB7C26AFD}"/>
              </a:ext>
            </a:extLst>
          </p:cNvPr>
          <p:cNvGraphicFramePr>
            <a:graphicFrameLocks noGrp="1"/>
          </p:cNvGraphicFramePr>
          <p:nvPr>
            <p:extLst>
              <p:ext uri="{D42A27DB-BD31-4B8C-83A1-F6EECF244321}">
                <p14:modId xmlns:p14="http://schemas.microsoft.com/office/powerpoint/2010/main" val="1123415967"/>
              </p:ext>
            </p:extLst>
          </p:nvPr>
        </p:nvGraphicFramePr>
        <p:xfrm>
          <a:off x="150908" y="1266940"/>
          <a:ext cx="9224446" cy="5332159"/>
        </p:xfrm>
        <a:graphic>
          <a:graphicData uri="http://schemas.openxmlformats.org/drawingml/2006/table">
            <a:tbl>
              <a:tblPr firstRow="1" firstCol="1" bandRow="1">
                <a:tableStyleId>{5C22544A-7EE6-4342-B048-85BDC9FD1C3A}</a:tableStyleId>
              </a:tblPr>
              <a:tblGrid>
                <a:gridCol w="1611791">
                  <a:extLst>
                    <a:ext uri="{9D8B030D-6E8A-4147-A177-3AD203B41FA5}">
                      <a16:colId xmlns:a16="http://schemas.microsoft.com/office/drawing/2014/main" val="2434645882"/>
                    </a:ext>
                  </a:extLst>
                </a:gridCol>
                <a:gridCol w="2853368">
                  <a:extLst>
                    <a:ext uri="{9D8B030D-6E8A-4147-A177-3AD203B41FA5}">
                      <a16:colId xmlns:a16="http://schemas.microsoft.com/office/drawing/2014/main" val="2147029487"/>
                    </a:ext>
                  </a:extLst>
                </a:gridCol>
                <a:gridCol w="2452436">
                  <a:extLst>
                    <a:ext uri="{9D8B030D-6E8A-4147-A177-3AD203B41FA5}">
                      <a16:colId xmlns:a16="http://schemas.microsoft.com/office/drawing/2014/main" val="261151334"/>
                    </a:ext>
                  </a:extLst>
                </a:gridCol>
                <a:gridCol w="2306851">
                  <a:extLst>
                    <a:ext uri="{9D8B030D-6E8A-4147-A177-3AD203B41FA5}">
                      <a16:colId xmlns:a16="http://schemas.microsoft.com/office/drawing/2014/main" val="1404777242"/>
                    </a:ext>
                  </a:extLst>
                </a:gridCol>
              </a:tblGrid>
              <a:tr h="820333">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Лойиҳа даври</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Пул оқими</a:t>
                      </a:r>
                      <a:endParaRPr lang="ru-RU" sz="2400" dirty="0">
                        <a:solidFill>
                          <a:schemeClr val="tx1"/>
                        </a:solidFill>
                        <a:effectLst/>
                        <a:latin typeface="Times New Roman" panose="02020603050405020304" pitchFamily="18" charset="0"/>
                        <a:cs typeface="Times New Roman" panose="02020603050405020304" pitchFamily="18" charset="0"/>
                      </a:endParaRPr>
                    </a:p>
                    <a:p>
                      <a:pPr algn="ctr"/>
                      <a:r>
                        <a:rPr lang="uz-Latn-UZ" sz="2400" dirty="0">
                          <a:solidFill>
                            <a:schemeClr val="tx1"/>
                          </a:solidFill>
                          <a:effectLst/>
                          <a:latin typeface="Times New Roman" panose="02020603050405020304" pitchFamily="18" charset="0"/>
                          <a:cs typeface="Times New Roman" panose="02020603050405020304" pitchFamily="18" charset="0"/>
                        </a:rPr>
                        <a:t>(чиқим)</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Пул оқими</a:t>
                      </a:r>
                      <a:endParaRPr lang="ru-RU" sz="2400" dirty="0">
                        <a:solidFill>
                          <a:schemeClr val="tx1"/>
                        </a:solidFill>
                        <a:effectLst/>
                        <a:latin typeface="Times New Roman" panose="02020603050405020304" pitchFamily="18" charset="0"/>
                        <a:cs typeface="Times New Roman" panose="02020603050405020304" pitchFamily="18" charset="0"/>
                      </a:endParaRPr>
                    </a:p>
                    <a:p>
                      <a:pPr algn="ctr"/>
                      <a:r>
                        <a:rPr lang="uz-Latn-UZ" sz="2400" dirty="0">
                          <a:solidFill>
                            <a:schemeClr val="tx1"/>
                          </a:solidFill>
                          <a:effectLst/>
                          <a:latin typeface="Times New Roman" panose="02020603050405020304" pitchFamily="18" charset="0"/>
                          <a:cs typeface="Times New Roman" panose="02020603050405020304" pitchFamily="18" charset="0"/>
                        </a:rPr>
                        <a:t>(тушум)</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6">
                        <a:lumMod val="40000"/>
                        <a:lumOff val="60000"/>
                      </a:schemeClr>
                    </a:solidFill>
                  </a:tcPr>
                </a:tc>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Дисконт ставка</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6">
                        <a:lumMod val="40000"/>
                        <a:lumOff val="60000"/>
                      </a:schemeClr>
                    </a:solidFill>
                  </a:tcPr>
                </a:tc>
                <a:extLst>
                  <a:ext uri="{0D108BD9-81ED-4DB2-BD59-A6C34878D82A}">
                    <a16:rowId xmlns:a16="http://schemas.microsoft.com/office/drawing/2014/main" val="1767435238"/>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0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3 000 000 000</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0</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12%</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2660230841"/>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1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8 300 000 000</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0</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12%</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2821587372"/>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2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5 500 000 000</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1 400 000 000</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12%</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975338861"/>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3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3 080 000 000</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12%</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2285873617"/>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4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3 388 000 000</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12%</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1090744283"/>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5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3 726 800 000</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12%</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4113368246"/>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6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4 099 480 000</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12%</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2298683320"/>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7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4 509 428 000</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12%</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3208005500"/>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8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4 960 370 800</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12%</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2197291835"/>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9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5 456 407 880</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12%</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2883504567"/>
                  </a:ext>
                </a:extLst>
              </a:tr>
              <a:tr h="410166">
                <a:tc>
                  <a:txBody>
                    <a:bodyPr/>
                    <a:lstStyle/>
                    <a:p>
                      <a:pPr algn="ctr"/>
                      <a:r>
                        <a:rPr lang="uz-Latn-UZ" sz="2400" dirty="0">
                          <a:solidFill>
                            <a:schemeClr val="tx1"/>
                          </a:solidFill>
                          <a:effectLst/>
                          <a:latin typeface="Times New Roman" panose="02020603050405020304" pitchFamily="18" charset="0"/>
                          <a:cs typeface="Times New Roman" panose="02020603050405020304" pitchFamily="18" charset="0"/>
                        </a:rPr>
                        <a:t>10 йил</a:t>
                      </a:r>
                      <a:endParaRPr lang="ru-RU" sz="2400" b="1" dirty="0">
                        <a:solidFill>
                          <a:schemeClr val="tx1"/>
                        </a:solidFill>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2">
                        <a:lumMod val="20000"/>
                        <a:lumOff val="8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a:effectLst/>
                          <a:latin typeface="Times New Roman" panose="02020603050405020304" pitchFamily="18" charset="0"/>
                          <a:cs typeface="Times New Roman" panose="02020603050405020304" pitchFamily="18" charset="0"/>
                        </a:rPr>
                        <a:t>3 001 024 334</a:t>
                      </a:r>
                      <a:endParaRPr lang="ru-RU" sz="2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tc>
                  <a:txBody>
                    <a:bodyPr/>
                    <a:lstStyle/>
                    <a:p>
                      <a:pPr algn="ctr"/>
                      <a:r>
                        <a:rPr lang="uz-Latn-UZ" sz="2400" dirty="0">
                          <a:effectLst/>
                          <a:latin typeface="Times New Roman" panose="02020603050405020304" pitchFamily="18" charset="0"/>
                          <a:cs typeface="Times New Roman" panose="02020603050405020304" pitchFamily="18" charset="0"/>
                        </a:rPr>
                        <a:t>12%</a:t>
                      </a:r>
                      <a:endParaRPr lang="ru-RU" sz="2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solidFill>
                      <a:schemeClr val="accent5">
                        <a:lumMod val="40000"/>
                        <a:lumOff val="60000"/>
                      </a:schemeClr>
                    </a:solidFill>
                  </a:tcPr>
                </a:tc>
                <a:extLst>
                  <a:ext uri="{0D108BD9-81ED-4DB2-BD59-A6C34878D82A}">
                    <a16:rowId xmlns:a16="http://schemas.microsoft.com/office/drawing/2014/main" val="1345909946"/>
                  </a:ext>
                </a:extLst>
              </a:tr>
            </a:tbl>
          </a:graphicData>
        </a:graphic>
      </p:graphicFrame>
      <p:sp>
        <p:nvSpPr>
          <p:cNvPr id="4" name="TextBox 3">
            <a:extLst>
              <a:ext uri="{FF2B5EF4-FFF2-40B4-BE49-F238E27FC236}">
                <a16:creationId xmlns:a16="http://schemas.microsoft.com/office/drawing/2014/main" id="{45B4B665-411F-3179-91F1-CA0D56A2DF28}"/>
              </a:ext>
            </a:extLst>
          </p:cNvPr>
          <p:cNvSpPr txBox="1"/>
          <p:nvPr/>
        </p:nvSpPr>
        <p:spPr>
          <a:xfrm>
            <a:off x="176786" y="94687"/>
            <a:ext cx="9198568" cy="1200329"/>
          </a:xfrm>
          <a:prstGeom prst="rect">
            <a:avLst/>
          </a:prstGeom>
          <a:noFill/>
        </p:spPr>
        <p:txBody>
          <a:bodyPr wrap="square">
            <a:spAutoFit/>
          </a:bodyPr>
          <a:lstStyle/>
          <a:p>
            <a:pPr algn="ctr"/>
            <a:r>
              <a:rPr lang="uz-Latn-UZ" sz="2400" b="1" dirty="0">
                <a:effectLst/>
                <a:latin typeface="Times New Roman" panose="02020603050405020304" pitchFamily="18" charset="0"/>
                <a:ea typeface="Calibri" panose="020F0502020204030204" pitchFamily="34" charset="0"/>
              </a:rPr>
              <a:t>“Angor-textile” инвестиция лойиҳаси амалга ошириш жараёнида йўналтириладиган пул маблағлари ва пул тушумлари кўрсаткичи</a:t>
            </a:r>
            <a:endParaRPr lang="ru-RU" sz="2400" dirty="0"/>
          </a:p>
        </p:txBody>
      </p:sp>
    </p:spTree>
    <p:extLst>
      <p:ext uri="{BB962C8B-B14F-4D97-AF65-F5344CB8AC3E}">
        <p14:creationId xmlns:p14="http://schemas.microsoft.com/office/powerpoint/2010/main" val="25826302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A4DF5D-8B50-059A-E421-BC1B1EEDB281}"/>
              </a:ext>
            </a:extLst>
          </p:cNvPr>
          <p:cNvSpPr txBox="1"/>
          <p:nvPr/>
        </p:nvSpPr>
        <p:spPr>
          <a:xfrm>
            <a:off x="493923" y="1880676"/>
            <a:ext cx="11204154" cy="1883657"/>
          </a:xfrm>
          <a:prstGeom prst="rect">
            <a:avLst/>
          </a:prstGeom>
          <a:noFill/>
        </p:spPr>
        <p:txBody>
          <a:bodyPr wrap="square">
            <a:spAutoFit/>
          </a:bodyPr>
          <a:lstStyle/>
          <a:p>
            <a:pPr indent="450215" algn="ctr">
              <a:lnSpc>
                <a:spcPct val="150000"/>
              </a:lnSpc>
            </a:pPr>
            <a:r>
              <a:rPr lang="uz-Latn-UZ" sz="2000" b="1" dirty="0">
                <a:effectLst/>
                <a:latin typeface="Times New Roman" panose="02020603050405020304" pitchFamily="18" charset="0"/>
                <a:ea typeface="Calibri" panose="020F0502020204030204" pitchFamily="34" charset="0"/>
              </a:rPr>
              <a:t>NPV = [1 400 000 000/(1+0,12)</a:t>
            </a:r>
            <a:r>
              <a:rPr lang="uz-Latn-UZ" sz="2000" b="1" baseline="30000" dirty="0">
                <a:effectLst/>
                <a:latin typeface="Times New Roman" panose="02020603050405020304" pitchFamily="18" charset="0"/>
                <a:ea typeface="Calibri" panose="020F0502020204030204" pitchFamily="34" charset="0"/>
              </a:rPr>
              <a:t>2</a:t>
            </a:r>
            <a:r>
              <a:rPr lang="uz-Latn-UZ" sz="2000" b="1" dirty="0">
                <a:effectLst/>
                <a:latin typeface="Times New Roman" panose="02020603050405020304" pitchFamily="18" charset="0"/>
                <a:ea typeface="Calibri" panose="020F0502020204030204" pitchFamily="34" charset="0"/>
              </a:rPr>
              <a:t> + 3 080 000 000/(1+0,12)</a:t>
            </a:r>
            <a:r>
              <a:rPr lang="uz-Latn-UZ" sz="2000" b="1" baseline="30000" dirty="0">
                <a:effectLst/>
                <a:latin typeface="Times New Roman" panose="02020603050405020304" pitchFamily="18" charset="0"/>
                <a:ea typeface="Calibri" panose="020F0502020204030204" pitchFamily="34" charset="0"/>
              </a:rPr>
              <a:t>3</a:t>
            </a:r>
            <a:r>
              <a:rPr lang="uz-Latn-UZ" sz="2000" b="1" dirty="0">
                <a:effectLst/>
                <a:latin typeface="Times New Roman" panose="02020603050405020304" pitchFamily="18" charset="0"/>
                <a:ea typeface="Calibri" panose="020F0502020204030204" pitchFamily="34" charset="0"/>
              </a:rPr>
              <a:t> + 3 388 000 000/(1+0,12)</a:t>
            </a:r>
            <a:r>
              <a:rPr lang="uz-Latn-UZ" sz="2000" b="1" baseline="30000" dirty="0">
                <a:effectLst/>
                <a:latin typeface="Times New Roman" panose="02020603050405020304" pitchFamily="18" charset="0"/>
                <a:ea typeface="Calibri" panose="020F0502020204030204" pitchFamily="34" charset="0"/>
              </a:rPr>
              <a:t>4</a:t>
            </a:r>
            <a:r>
              <a:rPr lang="uz-Latn-UZ" sz="2000" b="1" dirty="0">
                <a:effectLst/>
                <a:latin typeface="Times New Roman" panose="02020603050405020304" pitchFamily="18" charset="0"/>
                <a:ea typeface="Calibri" panose="020F0502020204030204" pitchFamily="34" charset="0"/>
              </a:rPr>
              <a:t> + 3 726 800 000/(1+0,12)</a:t>
            </a:r>
            <a:r>
              <a:rPr lang="uz-Latn-UZ" sz="2000" b="1" baseline="30000" dirty="0">
                <a:effectLst/>
                <a:latin typeface="Times New Roman" panose="02020603050405020304" pitchFamily="18" charset="0"/>
                <a:ea typeface="Calibri" panose="020F0502020204030204" pitchFamily="34" charset="0"/>
              </a:rPr>
              <a:t>5</a:t>
            </a:r>
            <a:r>
              <a:rPr lang="uz-Latn-UZ" sz="2000" b="1" dirty="0">
                <a:effectLst/>
                <a:latin typeface="Times New Roman" panose="02020603050405020304" pitchFamily="18" charset="0"/>
                <a:ea typeface="Calibri" panose="020F0502020204030204" pitchFamily="34" charset="0"/>
              </a:rPr>
              <a:t> + 4 099 480 000/(1+0,12)</a:t>
            </a:r>
            <a:r>
              <a:rPr lang="uz-Latn-UZ" sz="2000" b="1" baseline="30000" dirty="0">
                <a:effectLst/>
                <a:latin typeface="Times New Roman" panose="02020603050405020304" pitchFamily="18" charset="0"/>
                <a:ea typeface="Calibri" panose="020F0502020204030204" pitchFamily="34" charset="0"/>
              </a:rPr>
              <a:t>6</a:t>
            </a:r>
            <a:r>
              <a:rPr lang="uz-Latn-UZ" sz="2000" b="1" dirty="0">
                <a:effectLst/>
                <a:latin typeface="Times New Roman" panose="02020603050405020304" pitchFamily="18" charset="0"/>
                <a:ea typeface="Calibri" panose="020F0502020204030204" pitchFamily="34" charset="0"/>
              </a:rPr>
              <a:t> + 4 509 428 000/(1+0,12)</a:t>
            </a:r>
            <a:r>
              <a:rPr lang="uz-Latn-UZ" sz="2000" b="1" baseline="30000" dirty="0">
                <a:effectLst/>
                <a:latin typeface="Times New Roman" panose="02020603050405020304" pitchFamily="18" charset="0"/>
                <a:ea typeface="Calibri" panose="020F0502020204030204" pitchFamily="34" charset="0"/>
              </a:rPr>
              <a:t>7</a:t>
            </a:r>
            <a:r>
              <a:rPr lang="uz-Latn-UZ" sz="2000" b="1" dirty="0">
                <a:effectLst/>
                <a:latin typeface="Times New Roman" panose="02020603050405020304" pitchFamily="18" charset="0"/>
                <a:ea typeface="Calibri" panose="020F0502020204030204" pitchFamily="34" charset="0"/>
              </a:rPr>
              <a:t> + 4 960 370 800/(1+0,12)</a:t>
            </a:r>
            <a:r>
              <a:rPr lang="uz-Latn-UZ" sz="2000" b="1" baseline="30000" dirty="0">
                <a:effectLst/>
                <a:latin typeface="Times New Roman" panose="02020603050405020304" pitchFamily="18" charset="0"/>
                <a:ea typeface="Calibri" panose="020F0502020204030204" pitchFamily="34" charset="0"/>
              </a:rPr>
              <a:t>8</a:t>
            </a:r>
            <a:r>
              <a:rPr lang="uz-Latn-UZ" sz="2000" b="1" dirty="0">
                <a:effectLst/>
                <a:latin typeface="Times New Roman" panose="02020603050405020304" pitchFamily="18" charset="0"/>
                <a:ea typeface="Calibri" panose="020F0502020204030204" pitchFamily="34" charset="0"/>
              </a:rPr>
              <a:t> + 5 456 407 880/(1+0,12)</a:t>
            </a:r>
            <a:r>
              <a:rPr lang="uz-Latn-UZ" sz="2000" b="1" baseline="30000" dirty="0">
                <a:effectLst/>
                <a:latin typeface="Times New Roman" panose="02020603050405020304" pitchFamily="18" charset="0"/>
                <a:ea typeface="Calibri" panose="020F0502020204030204" pitchFamily="34" charset="0"/>
              </a:rPr>
              <a:t>9</a:t>
            </a:r>
            <a:r>
              <a:rPr lang="uz-Latn-UZ" sz="2000" b="1" dirty="0">
                <a:effectLst/>
                <a:latin typeface="Times New Roman" panose="02020603050405020304" pitchFamily="18" charset="0"/>
                <a:ea typeface="Calibri" panose="020F0502020204030204" pitchFamily="34" charset="0"/>
              </a:rPr>
              <a:t> + 3 001 024 334/(1+0,12)</a:t>
            </a:r>
            <a:r>
              <a:rPr lang="uz-Latn-UZ" sz="2000" b="1" baseline="30000" dirty="0">
                <a:effectLst/>
                <a:latin typeface="Times New Roman" panose="02020603050405020304" pitchFamily="18" charset="0"/>
                <a:ea typeface="Calibri" panose="020F0502020204030204" pitchFamily="34" charset="0"/>
              </a:rPr>
              <a:t>10</a:t>
            </a:r>
            <a:r>
              <a:rPr lang="uz-Latn-UZ" sz="2000" b="1" dirty="0">
                <a:effectLst/>
                <a:latin typeface="Times New Roman" panose="02020603050405020304" pitchFamily="18" charset="0"/>
                <a:ea typeface="Calibri" panose="020F0502020204030204" pitchFamily="34" charset="0"/>
              </a:rPr>
              <a:t>] - [3 000 000 000/(1+0.12)</a:t>
            </a:r>
            <a:r>
              <a:rPr lang="uz-Latn-UZ" sz="2000" b="1" baseline="30000" dirty="0">
                <a:effectLst/>
                <a:latin typeface="Times New Roman" panose="02020603050405020304" pitchFamily="18" charset="0"/>
                <a:ea typeface="Calibri" panose="020F0502020204030204" pitchFamily="34" charset="0"/>
              </a:rPr>
              <a:t>1</a:t>
            </a:r>
            <a:r>
              <a:rPr lang="uz-Latn-UZ" sz="2000" b="1" dirty="0">
                <a:effectLst/>
                <a:latin typeface="Times New Roman" panose="02020603050405020304" pitchFamily="18" charset="0"/>
                <a:ea typeface="Calibri" panose="020F0502020204030204" pitchFamily="34" charset="0"/>
              </a:rPr>
              <a:t> + 8 300 000 000/(1+0.12)</a:t>
            </a:r>
            <a:r>
              <a:rPr lang="uz-Latn-UZ" sz="2000" b="1" baseline="30000" dirty="0">
                <a:effectLst/>
                <a:latin typeface="Times New Roman" panose="02020603050405020304" pitchFamily="18" charset="0"/>
                <a:ea typeface="Calibri" panose="020F0502020204030204" pitchFamily="34" charset="0"/>
              </a:rPr>
              <a:t>2</a:t>
            </a:r>
            <a:r>
              <a:rPr lang="uz-Latn-UZ" sz="2000" b="1" dirty="0">
                <a:effectLst/>
                <a:latin typeface="Times New Roman" panose="02020603050405020304" pitchFamily="18" charset="0"/>
                <a:ea typeface="Calibri" panose="020F0502020204030204" pitchFamily="34" charset="0"/>
              </a:rPr>
              <a:t> + 5 500 000 000/(1+0.12)</a:t>
            </a:r>
            <a:r>
              <a:rPr lang="uz-Latn-UZ" sz="2000" b="1" baseline="30000" dirty="0">
                <a:effectLst/>
                <a:latin typeface="Times New Roman" panose="02020603050405020304" pitchFamily="18" charset="0"/>
                <a:ea typeface="Calibri" panose="020F0502020204030204" pitchFamily="34" charset="0"/>
              </a:rPr>
              <a:t>3</a:t>
            </a:r>
            <a:r>
              <a:rPr lang="uz-Latn-UZ" sz="2000" b="1" dirty="0">
                <a:effectLst/>
                <a:latin typeface="Times New Roman" panose="02020603050405020304" pitchFamily="18" charset="0"/>
                <a:ea typeface="Calibri" panose="020F0502020204030204" pitchFamily="34" charset="0"/>
              </a:rPr>
              <a:t>] = 16 630 232 084 – 13 210 071 975 = 3 420 160 109</a:t>
            </a:r>
            <a:endParaRPr lang="ru-RU" sz="2000" b="1" dirty="0">
              <a:effectLst/>
              <a:latin typeface="Times New Roman" panose="02020603050405020304" pitchFamily="18" charset="0"/>
              <a:ea typeface="Batang" panose="020B0503020000020004" pitchFamily="18" charset="-127"/>
            </a:endParaRPr>
          </a:p>
        </p:txBody>
      </p:sp>
    </p:spTree>
    <p:extLst>
      <p:ext uri="{BB962C8B-B14F-4D97-AF65-F5344CB8AC3E}">
        <p14:creationId xmlns:p14="http://schemas.microsoft.com/office/powerpoint/2010/main" val="29005470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FAAE3D45-B493-173E-ED8E-6C6B109FD365}"/>
              </a:ext>
            </a:extLst>
          </p:cNvPr>
          <p:cNvGraphicFramePr>
            <a:graphicFrameLocks noGrp="1"/>
          </p:cNvGraphicFramePr>
          <p:nvPr>
            <p:extLst>
              <p:ext uri="{D42A27DB-BD31-4B8C-83A1-F6EECF244321}">
                <p14:modId xmlns:p14="http://schemas.microsoft.com/office/powerpoint/2010/main" val="1407706981"/>
              </p:ext>
            </p:extLst>
          </p:nvPr>
        </p:nvGraphicFramePr>
        <p:xfrm>
          <a:off x="273689" y="952376"/>
          <a:ext cx="9222851" cy="5723849"/>
        </p:xfrm>
        <a:graphic>
          <a:graphicData uri="http://schemas.openxmlformats.org/drawingml/2006/table">
            <a:tbl>
              <a:tblPr firstRow="1" firstCol="1" bandRow="1">
                <a:tableStyleId>{5C22544A-7EE6-4342-B048-85BDC9FD1C3A}</a:tableStyleId>
              </a:tblPr>
              <a:tblGrid>
                <a:gridCol w="910351">
                  <a:extLst>
                    <a:ext uri="{9D8B030D-6E8A-4147-A177-3AD203B41FA5}">
                      <a16:colId xmlns:a16="http://schemas.microsoft.com/office/drawing/2014/main" val="389936474"/>
                    </a:ext>
                  </a:extLst>
                </a:gridCol>
                <a:gridCol w="1275281">
                  <a:extLst>
                    <a:ext uri="{9D8B030D-6E8A-4147-A177-3AD203B41FA5}">
                      <a16:colId xmlns:a16="http://schemas.microsoft.com/office/drawing/2014/main" val="170371517"/>
                    </a:ext>
                  </a:extLst>
                </a:gridCol>
                <a:gridCol w="1641196">
                  <a:extLst>
                    <a:ext uri="{9D8B030D-6E8A-4147-A177-3AD203B41FA5}">
                      <a16:colId xmlns:a16="http://schemas.microsoft.com/office/drawing/2014/main" val="3487873130"/>
                    </a:ext>
                  </a:extLst>
                </a:gridCol>
                <a:gridCol w="1235828">
                  <a:extLst>
                    <a:ext uri="{9D8B030D-6E8A-4147-A177-3AD203B41FA5}">
                      <a16:colId xmlns:a16="http://schemas.microsoft.com/office/drawing/2014/main" val="2489861696"/>
                    </a:ext>
                  </a:extLst>
                </a:gridCol>
                <a:gridCol w="1788154">
                  <a:extLst>
                    <a:ext uri="{9D8B030D-6E8A-4147-A177-3AD203B41FA5}">
                      <a16:colId xmlns:a16="http://schemas.microsoft.com/office/drawing/2014/main" val="542066988"/>
                    </a:ext>
                  </a:extLst>
                </a:gridCol>
                <a:gridCol w="2372041">
                  <a:extLst>
                    <a:ext uri="{9D8B030D-6E8A-4147-A177-3AD203B41FA5}">
                      <a16:colId xmlns:a16="http://schemas.microsoft.com/office/drawing/2014/main" val="1782736064"/>
                    </a:ext>
                  </a:extLst>
                </a:gridCol>
              </a:tblGrid>
              <a:tr h="1144769">
                <a:tc>
                  <a:txBody>
                    <a:bodyPr/>
                    <a:lstStyle/>
                    <a:p>
                      <a:pPr algn="ctr"/>
                      <a:r>
                        <a:rPr lang="uz-Latn-UZ" sz="1600" dirty="0">
                          <a:effectLst/>
                          <a:latin typeface="Times New Roman" panose="02020603050405020304" pitchFamily="18" charset="0"/>
                          <a:cs typeface="Times New Roman" panose="02020603050405020304" pitchFamily="18" charset="0"/>
                        </a:rPr>
                        <a:t>Йиллар</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dirty="0">
                          <a:effectLst/>
                          <a:latin typeface="Times New Roman" panose="02020603050405020304" pitchFamily="18" charset="0"/>
                          <a:cs typeface="Times New Roman" panose="02020603050405020304" pitchFamily="18" charset="0"/>
                        </a:rPr>
                        <a:t>CF</a:t>
                      </a:r>
                      <a:endParaRPr lang="ru-RU" sz="1600" dirty="0">
                        <a:effectLst/>
                        <a:latin typeface="Times New Roman" panose="02020603050405020304" pitchFamily="18" charset="0"/>
                        <a:cs typeface="Times New Roman" panose="02020603050405020304" pitchFamily="18" charset="0"/>
                      </a:endParaRPr>
                    </a:p>
                    <a:p>
                      <a:pPr algn="ctr"/>
                      <a:r>
                        <a:rPr lang="uz-Latn-UZ" sz="1600" dirty="0">
                          <a:effectLst/>
                          <a:latin typeface="Times New Roman" panose="02020603050405020304" pitchFamily="18" charset="0"/>
                          <a:cs typeface="Times New Roman" panose="02020603050405020304" pitchFamily="18" charset="0"/>
                        </a:rPr>
                        <a:t>(Cash Flow)</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Тегишли йиллар дисконт ставкаси</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Дисконт-ланган СF</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Cyrl-UZ" sz="1600">
                          <a:effectLst/>
                          <a:latin typeface="Times New Roman" panose="02020603050405020304" pitchFamily="18" charset="0"/>
                          <a:cs typeface="Times New Roman" panose="02020603050405020304" pitchFamily="18" charset="0"/>
                        </a:rPr>
                        <a:t>Инвестициянинг қопланиш ҳолати</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Cyrl-UZ" sz="1600">
                          <a:effectLst/>
                          <a:latin typeface="Times New Roman" panose="02020603050405020304" pitchFamily="18" charset="0"/>
                          <a:cs typeface="Times New Roman" panose="02020603050405020304" pitchFamily="18" charset="0"/>
                        </a:rPr>
                        <a:t> </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extLst>
                  <a:ext uri="{0D108BD9-81ED-4DB2-BD59-A6C34878D82A}">
                    <a16:rowId xmlns:a16="http://schemas.microsoft.com/office/drawing/2014/main" val="2972851325"/>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1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1,12</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Cyrl-UZ" sz="1600">
                          <a:effectLst/>
                          <a:latin typeface="Times New Roman" panose="02020603050405020304" pitchFamily="18" charset="0"/>
                          <a:cs typeface="Times New Roman" panose="02020603050405020304" pitchFamily="18" charset="0"/>
                        </a:rPr>
                        <a:t>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rowSpan="7">
                  <a:txBody>
                    <a:bodyPr/>
                    <a:lstStyle/>
                    <a:p>
                      <a:pPr algn="ctr"/>
                      <a:r>
                        <a:rPr lang="uz-Cyrl-UZ" sz="1600" dirty="0">
                          <a:effectLst/>
                          <a:latin typeface="Times New Roman" panose="02020603050405020304" pitchFamily="18" charset="0"/>
                          <a:cs typeface="Times New Roman" panose="02020603050405020304" pitchFamily="18" charset="0"/>
                        </a:rPr>
                        <a:t>Лойиҳанинг етти йилида 11692936614 сўми қопланган, қолган 1517135361 сўми саккизинчи йилда қопланган.</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extLst>
                  <a:ext uri="{0D108BD9-81ED-4DB2-BD59-A6C34878D82A}">
                    <a16:rowId xmlns:a16="http://schemas.microsoft.com/office/drawing/2014/main" val="4283093276"/>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2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1400000000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1,25</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1116071429</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Cyrl-UZ" sz="1600">
                          <a:effectLst/>
                          <a:latin typeface="Times New Roman" panose="02020603050405020304" pitchFamily="18" charset="0"/>
                          <a:cs typeface="Times New Roman" panose="02020603050405020304" pitchFamily="18" charset="0"/>
                        </a:rPr>
                        <a:t>1116071429</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778267184"/>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3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3080000000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dirty="0">
                          <a:effectLst/>
                          <a:latin typeface="Times New Roman" panose="02020603050405020304" pitchFamily="18" charset="0"/>
                          <a:cs typeface="Times New Roman" panose="02020603050405020304" pitchFamily="18" charset="0"/>
                        </a:rPr>
                        <a:t>1,41</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2192283163</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Cyrl-UZ" sz="1600">
                          <a:effectLst/>
                          <a:latin typeface="Times New Roman" panose="02020603050405020304" pitchFamily="18" charset="0"/>
                          <a:cs typeface="Times New Roman" panose="02020603050405020304" pitchFamily="18" charset="0"/>
                        </a:rPr>
                        <a:t>3308354592</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558629824"/>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4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3388000000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1,57</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2153135250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Cyrl-UZ" sz="1600">
                          <a:effectLst/>
                          <a:latin typeface="Times New Roman" panose="02020603050405020304" pitchFamily="18" charset="0"/>
                          <a:cs typeface="Times New Roman" panose="02020603050405020304" pitchFamily="18" charset="0"/>
                        </a:rPr>
                        <a:t>5461489842</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367485895"/>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5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3726800000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1,76</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2114686406</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Cyrl-UZ" sz="1600">
                          <a:effectLst/>
                          <a:latin typeface="Times New Roman" panose="02020603050405020304" pitchFamily="18" charset="0"/>
                          <a:cs typeface="Times New Roman" panose="02020603050405020304" pitchFamily="18" charset="0"/>
                        </a:rPr>
                        <a:t>7576176248</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48240474"/>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6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4099480000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1,97</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dirty="0">
                          <a:effectLst/>
                          <a:latin typeface="Times New Roman" panose="02020603050405020304" pitchFamily="18" charset="0"/>
                          <a:cs typeface="Times New Roman" panose="02020603050405020304" pitchFamily="18" charset="0"/>
                        </a:rPr>
                        <a:t>2076924149</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Cyrl-UZ" sz="1600">
                          <a:effectLst/>
                          <a:latin typeface="Times New Roman" panose="02020603050405020304" pitchFamily="18" charset="0"/>
                          <a:cs typeface="Times New Roman" panose="02020603050405020304" pitchFamily="18" charset="0"/>
                        </a:rPr>
                        <a:t>9653100397</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937967030"/>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7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4509428000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2,21</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2039836217</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11692936614</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3029890987"/>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8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4960370800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2,48</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2003410571</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dirty="0">
                          <a:effectLst/>
                          <a:latin typeface="Times New Roman" panose="02020603050405020304" pitchFamily="18" charset="0"/>
                          <a:cs typeface="Times New Roman" panose="02020603050405020304" pitchFamily="18" charset="0"/>
                        </a:rPr>
                        <a:t>13696347185</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rowSpan="3">
                  <a:txBody>
                    <a:bodyPr/>
                    <a:lstStyle/>
                    <a:p>
                      <a:pPr algn="ctr"/>
                      <a:r>
                        <a:rPr lang="uz-Latn-UZ" sz="1600">
                          <a:effectLst/>
                          <a:latin typeface="Times New Roman" panose="02020603050405020304" pitchFamily="18" charset="0"/>
                          <a:cs typeface="Times New Roman" panose="02020603050405020304" pitchFamily="18" charset="0"/>
                        </a:rPr>
                        <a:t>8-йилдан: 277 кун </a:t>
                      </a:r>
                      <a:r>
                        <a:rPr lang="uz-Cyrl-UZ" sz="1600">
                          <a:effectLst/>
                          <a:latin typeface="Times New Roman" panose="02020603050405020304" pitchFamily="18" charset="0"/>
                          <a:cs typeface="Times New Roman" panose="02020603050405020304" pitchFamily="18" charset="0"/>
                        </a:rPr>
                        <a:t>(</a:t>
                      </a:r>
                      <a:r>
                        <a:rPr lang="uz-Latn-UZ" sz="1600">
                          <a:effectLst/>
                          <a:latin typeface="Times New Roman" panose="02020603050405020304" pitchFamily="18" charset="0"/>
                          <a:cs typeface="Times New Roman" panose="02020603050405020304" pitchFamily="18" charset="0"/>
                        </a:rPr>
                        <a:t>1517135361</a:t>
                      </a:r>
                      <a:r>
                        <a:rPr lang="uz-Cyrl-UZ" sz="1600">
                          <a:effectLst/>
                          <a:latin typeface="Times New Roman" panose="02020603050405020304" pitchFamily="18" charset="0"/>
                          <a:cs typeface="Times New Roman" panose="02020603050405020304" pitchFamily="18" charset="0"/>
                        </a:rPr>
                        <a:t>/</a:t>
                      </a:r>
                      <a:r>
                        <a:rPr lang="uz-Latn-UZ" sz="1600">
                          <a:effectLst/>
                          <a:latin typeface="Times New Roman" panose="02020603050405020304" pitchFamily="18" charset="0"/>
                          <a:cs typeface="Times New Roman" panose="02020603050405020304" pitchFamily="18" charset="0"/>
                        </a:rPr>
                        <a:t>2003410571</a:t>
                      </a:r>
                      <a:r>
                        <a:rPr lang="uz-Cyrl-UZ" sz="1600">
                          <a:effectLst/>
                          <a:latin typeface="Times New Roman" panose="02020603050405020304" pitchFamily="18" charset="0"/>
                          <a:cs typeface="Times New Roman" panose="02020603050405020304" pitchFamily="18" charset="0"/>
                        </a:rPr>
                        <a:t>) </a:t>
                      </a:r>
                      <a:r>
                        <a:rPr lang="uz-Latn-UZ" sz="1600">
                          <a:effectLst/>
                          <a:latin typeface="Times New Roman" panose="02020603050405020304" pitchFamily="18" charset="0"/>
                          <a:cs typeface="Times New Roman" panose="02020603050405020304" pitchFamily="18" charset="0"/>
                        </a:rPr>
                        <a:t>∗365=277</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extLst>
                  <a:ext uri="{0D108BD9-81ED-4DB2-BD59-A6C34878D82A}">
                    <a16:rowId xmlns:a16="http://schemas.microsoft.com/office/drawing/2014/main" val="3236484647"/>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9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5456407880</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2,77</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1967635382</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15663982567</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2332408978"/>
                  </a:ext>
                </a:extLst>
              </a:tr>
              <a:tr h="381590">
                <a:tc>
                  <a:txBody>
                    <a:bodyPr/>
                    <a:lstStyle/>
                    <a:p>
                      <a:pPr algn="ctr"/>
                      <a:r>
                        <a:rPr lang="uz-Latn-UZ" sz="1600">
                          <a:effectLst/>
                          <a:latin typeface="Times New Roman" panose="02020603050405020304" pitchFamily="18" charset="0"/>
                          <a:cs typeface="Times New Roman" panose="02020603050405020304" pitchFamily="18" charset="0"/>
                        </a:rPr>
                        <a:t>10 йил</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3001024334</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3,11</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a:effectLst/>
                          <a:latin typeface="Times New Roman" panose="02020603050405020304" pitchFamily="18" charset="0"/>
                          <a:cs typeface="Times New Roman" panose="02020603050405020304" pitchFamily="18" charset="0"/>
                        </a:rPr>
                        <a:t>966249518</a:t>
                      </a:r>
                      <a:endParaRPr lang="ru-RU" sz="16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a:txBody>
                    <a:bodyPr/>
                    <a:lstStyle/>
                    <a:p>
                      <a:pPr algn="ctr"/>
                      <a:r>
                        <a:rPr lang="uz-Latn-UZ" sz="1600" dirty="0">
                          <a:effectLst/>
                          <a:latin typeface="Times New Roman" panose="02020603050405020304" pitchFamily="18" charset="0"/>
                          <a:cs typeface="Times New Roman" panose="02020603050405020304" pitchFamily="18" charset="0"/>
                        </a:rPr>
                        <a:t>16630232085</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nchor="ctr"/>
                </a:tc>
                <a:tc vMerge="1">
                  <a:txBody>
                    <a:bodyPr/>
                    <a:lstStyle/>
                    <a:p>
                      <a:endParaRPr lang="ru-RU"/>
                    </a:p>
                  </a:txBody>
                  <a:tcPr/>
                </a:tc>
                <a:extLst>
                  <a:ext uri="{0D108BD9-81ED-4DB2-BD59-A6C34878D82A}">
                    <a16:rowId xmlns:a16="http://schemas.microsoft.com/office/drawing/2014/main" val="1068245092"/>
                  </a:ext>
                </a:extLst>
              </a:tr>
              <a:tr h="381590">
                <a:tc gridSpan="6">
                  <a:txBody>
                    <a:bodyPr/>
                    <a:lstStyle/>
                    <a:p>
                      <a:pPr algn="ctr"/>
                      <a:r>
                        <a:rPr lang="uz-Cyrl-UZ" sz="1600" dirty="0">
                          <a:effectLst/>
                          <a:latin typeface="Times New Roman" panose="02020603050405020304" pitchFamily="18" charset="0"/>
                          <a:cs typeface="Times New Roman" panose="02020603050405020304" pitchFamily="18" charset="0"/>
                        </a:rPr>
                        <a:t>DCF(Σ) = 13210071975</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857795582"/>
                  </a:ext>
                </a:extLst>
              </a:tr>
              <a:tr h="381590">
                <a:tc gridSpan="6">
                  <a:txBody>
                    <a:bodyPr/>
                    <a:lstStyle/>
                    <a:p>
                      <a:pPr algn="ctr"/>
                      <a:r>
                        <a:rPr lang="uz-Cyrl-UZ" sz="1600" dirty="0">
                          <a:effectLst/>
                          <a:latin typeface="Times New Roman" panose="02020603050405020304" pitchFamily="18" charset="0"/>
                          <a:cs typeface="Times New Roman" panose="02020603050405020304" pitchFamily="18" charset="0"/>
                        </a:rPr>
                        <a:t>DPP = 7 йил 9 ой 7 кундан иборат</a:t>
                      </a:r>
                      <a:endParaRPr lang="ru-RU" sz="16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4104266543"/>
                  </a:ext>
                </a:extLst>
              </a:tr>
            </a:tbl>
          </a:graphicData>
        </a:graphic>
      </p:graphicFrame>
      <p:sp>
        <p:nvSpPr>
          <p:cNvPr id="4" name="TextBox 3">
            <a:extLst>
              <a:ext uri="{FF2B5EF4-FFF2-40B4-BE49-F238E27FC236}">
                <a16:creationId xmlns:a16="http://schemas.microsoft.com/office/drawing/2014/main" id="{313FB510-1939-272E-95A3-3E30377D64CD}"/>
              </a:ext>
            </a:extLst>
          </p:cNvPr>
          <p:cNvSpPr txBox="1"/>
          <p:nvPr/>
        </p:nvSpPr>
        <p:spPr>
          <a:xfrm>
            <a:off x="273689" y="100984"/>
            <a:ext cx="9222850" cy="830997"/>
          </a:xfrm>
          <a:prstGeom prst="rect">
            <a:avLst/>
          </a:prstGeom>
          <a:noFill/>
        </p:spPr>
        <p:txBody>
          <a:bodyPr wrap="square">
            <a:spAutoFit/>
          </a:bodyPr>
          <a:lstStyle/>
          <a:p>
            <a:pPr algn="ctr"/>
            <a:r>
              <a:rPr lang="uz-Cyrl-UZ" sz="2400" b="1" dirty="0">
                <a:effectLst/>
                <a:latin typeface="Times New Roman" panose="02020603050405020304" pitchFamily="18" charset="0"/>
                <a:ea typeface="Calibri" panose="020F0502020204030204" pitchFamily="34" charset="0"/>
              </a:rPr>
              <a:t>“Angor-textile” инвестиция лойиҳасининг дисконтлашга асосланган қоплаш муддатини ҳисоблаш кўрстакичлари</a:t>
            </a:r>
            <a:endParaRPr lang="ru-RU" sz="2400" dirty="0"/>
          </a:p>
        </p:txBody>
      </p:sp>
    </p:spTree>
    <p:extLst>
      <p:ext uri="{BB962C8B-B14F-4D97-AF65-F5344CB8AC3E}">
        <p14:creationId xmlns:p14="http://schemas.microsoft.com/office/powerpoint/2010/main" val="27631431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1F14A0FE-CCD8-8692-BE3F-70BFBB282A51}"/>
              </a:ext>
            </a:extLst>
          </p:cNvPr>
          <p:cNvGraphicFramePr>
            <a:graphicFrameLocks noGrp="1"/>
          </p:cNvGraphicFramePr>
          <p:nvPr>
            <p:extLst>
              <p:ext uri="{D42A27DB-BD31-4B8C-83A1-F6EECF244321}">
                <p14:modId xmlns:p14="http://schemas.microsoft.com/office/powerpoint/2010/main" val="144978160"/>
              </p:ext>
            </p:extLst>
          </p:nvPr>
        </p:nvGraphicFramePr>
        <p:xfrm>
          <a:off x="249829" y="670527"/>
          <a:ext cx="9279761" cy="6057922"/>
        </p:xfrm>
        <a:graphic>
          <a:graphicData uri="http://schemas.openxmlformats.org/drawingml/2006/table">
            <a:tbl>
              <a:tblPr firstRow="1" firstCol="1" bandRow="1">
                <a:tableStyleId>{5C22544A-7EE6-4342-B048-85BDC9FD1C3A}</a:tableStyleId>
              </a:tblPr>
              <a:tblGrid>
                <a:gridCol w="1600746">
                  <a:extLst>
                    <a:ext uri="{9D8B030D-6E8A-4147-A177-3AD203B41FA5}">
                      <a16:colId xmlns:a16="http://schemas.microsoft.com/office/drawing/2014/main" val="3753015641"/>
                    </a:ext>
                  </a:extLst>
                </a:gridCol>
                <a:gridCol w="1491514">
                  <a:extLst>
                    <a:ext uri="{9D8B030D-6E8A-4147-A177-3AD203B41FA5}">
                      <a16:colId xmlns:a16="http://schemas.microsoft.com/office/drawing/2014/main" val="1730154804"/>
                    </a:ext>
                  </a:extLst>
                </a:gridCol>
                <a:gridCol w="1267092">
                  <a:extLst>
                    <a:ext uri="{9D8B030D-6E8A-4147-A177-3AD203B41FA5}">
                      <a16:colId xmlns:a16="http://schemas.microsoft.com/office/drawing/2014/main" val="906766489"/>
                    </a:ext>
                  </a:extLst>
                </a:gridCol>
                <a:gridCol w="1683167">
                  <a:extLst>
                    <a:ext uri="{9D8B030D-6E8A-4147-A177-3AD203B41FA5}">
                      <a16:colId xmlns:a16="http://schemas.microsoft.com/office/drawing/2014/main" val="801427332"/>
                    </a:ext>
                  </a:extLst>
                </a:gridCol>
                <a:gridCol w="3237242">
                  <a:extLst>
                    <a:ext uri="{9D8B030D-6E8A-4147-A177-3AD203B41FA5}">
                      <a16:colId xmlns:a16="http://schemas.microsoft.com/office/drawing/2014/main" val="2049637934"/>
                    </a:ext>
                  </a:extLst>
                </a:gridCol>
              </a:tblGrid>
              <a:tr h="1037364">
                <a:tc>
                  <a:txBody>
                    <a:bodyPr/>
                    <a:lstStyle/>
                    <a:p>
                      <a:pPr algn="ctr"/>
                      <a:r>
                        <a:rPr lang="uz-Latn-UZ" sz="1400" dirty="0">
                          <a:effectLst/>
                          <a:latin typeface="Times New Roman" panose="02020603050405020304" pitchFamily="18" charset="0"/>
                          <a:cs typeface="Times New Roman" panose="02020603050405020304" pitchFamily="18" charset="0"/>
                        </a:rPr>
                        <a:t>Иқтисодий баҳолаш кўрсаткичлари</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dirty="0">
                          <a:effectLst/>
                          <a:latin typeface="Times New Roman" panose="02020603050405020304" pitchFamily="18" charset="0"/>
                          <a:cs typeface="Times New Roman" panose="02020603050405020304" pitchFamily="18" charset="0"/>
                        </a:rPr>
                        <a:t>Мавжуд ҳолатга кўра кўрсаткичлар натижалари</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dirty="0">
                          <a:effectLst/>
                          <a:latin typeface="Times New Roman" panose="02020603050405020304" pitchFamily="18" charset="0"/>
                          <a:cs typeface="Times New Roman" panose="02020603050405020304" pitchFamily="18" charset="0"/>
                        </a:rPr>
                        <a:t>Инвестор қарор қабул қилиши шартлари</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Лойиҳани амалга ошириш ҳисобига олинадиган реал натижалар</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Муаммоли вазиятнинг солиштирма таҳлилига изоҳ</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extLst>
                  <a:ext uri="{0D108BD9-81ED-4DB2-BD59-A6C34878D82A}">
                    <a16:rowId xmlns:a16="http://schemas.microsoft.com/office/drawing/2014/main" val="2741719463"/>
                  </a:ext>
                </a:extLst>
              </a:tr>
              <a:tr h="1037364">
                <a:tc>
                  <a:txBody>
                    <a:bodyPr/>
                    <a:lstStyle/>
                    <a:p>
                      <a:pPr algn="ctr"/>
                      <a:r>
                        <a:rPr lang="uz-Latn-UZ" sz="1400">
                          <a:effectLst/>
                          <a:latin typeface="Times New Roman" panose="02020603050405020304" pitchFamily="18" charset="0"/>
                          <a:cs typeface="Times New Roman" panose="02020603050405020304" pitchFamily="18" charset="0"/>
                        </a:rPr>
                        <a:t>NPV</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3 420 160 109</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NPV &gt; 0</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dirty="0">
                          <a:effectLst/>
                          <a:latin typeface="Times New Roman" panose="02020603050405020304" pitchFamily="18" charset="0"/>
                          <a:cs typeface="Times New Roman" panose="02020603050405020304" pitchFamily="18" charset="0"/>
                        </a:rPr>
                        <a:t>1 834 951 472</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just"/>
                      <a:r>
                        <a:rPr lang="uz-Latn-UZ" sz="1400" dirty="0">
                          <a:effectLst/>
                          <a:latin typeface="Times New Roman" panose="02020603050405020304" pitchFamily="18" charset="0"/>
                          <a:cs typeface="Times New Roman" panose="02020603050405020304" pitchFamily="18" charset="0"/>
                        </a:rPr>
                        <a:t>Бизга маълумки NPV &gt; 0 бўлганлиги сабали лойиҳани амалга оширамиз. Аммо биз кутган даражадаги ижобий натижага эриша олмаймиз.</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extLst>
                  <a:ext uri="{0D108BD9-81ED-4DB2-BD59-A6C34878D82A}">
                    <a16:rowId xmlns:a16="http://schemas.microsoft.com/office/drawing/2014/main" val="757556064"/>
                  </a:ext>
                </a:extLst>
              </a:tr>
              <a:tr h="1244837">
                <a:tc>
                  <a:txBody>
                    <a:bodyPr/>
                    <a:lstStyle/>
                    <a:p>
                      <a:pPr algn="ctr"/>
                      <a:r>
                        <a:rPr lang="uz-Latn-UZ" sz="1400">
                          <a:effectLst/>
                          <a:latin typeface="Times New Roman" panose="02020603050405020304" pitchFamily="18" charset="0"/>
                          <a:cs typeface="Times New Roman" panose="02020603050405020304" pitchFamily="18" charset="0"/>
                        </a:rPr>
                        <a:t>IRR</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19,33 %</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IRR &gt; 18%</a:t>
                      </a:r>
                      <a:endParaRPr lang="ru-RU" sz="1400">
                        <a:effectLst/>
                        <a:latin typeface="Times New Roman" panose="02020603050405020304" pitchFamily="18" charset="0"/>
                        <a:cs typeface="Times New Roman" panose="02020603050405020304" pitchFamily="18" charset="0"/>
                      </a:endParaRPr>
                    </a:p>
                    <a:p>
                      <a:pPr algn="ctr"/>
                      <a:r>
                        <a:rPr lang="uz-Latn-UZ" sz="1400">
                          <a:effectLst/>
                          <a:latin typeface="Times New Roman" panose="02020603050405020304" pitchFamily="18" charset="0"/>
                          <a:cs typeface="Times New Roman" panose="02020603050405020304" pitchFamily="18" charset="0"/>
                        </a:rPr>
                        <a:t>HR = 18%</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14,83 %</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just"/>
                      <a:r>
                        <a:rPr lang="uz-Latn-UZ" sz="1400" dirty="0">
                          <a:effectLst/>
                          <a:latin typeface="Times New Roman" panose="02020603050405020304" pitchFamily="18" charset="0"/>
                          <a:cs typeface="Times New Roman" panose="02020603050405020304" pitchFamily="18" charset="0"/>
                        </a:rPr>
                        <a:t>Агар инвесторни мақсад қилган фойда олиш даражаси ёки кредит учун фоиз 18% бўлса, бу лойиҳани амалга ошириш мақсадга мувофиқ эмас.</a:t>
                      </a:r>
                      <a:endParaRPr lang="ru-RU" sz="1400" dirty="0">
                        <a:effectLst/>
                        <a:latin typeface="Times New Roman" panose="02020603050405020304" pitchFamily="18" charset="0"/>
                        <a:cs typeface="Times New Roman" panose="02020603050405020304" pitchFamily="18" charset="0"/>
                      </a:endParaRPr>
                    </a:p>
                    <a:p>
                      <a:pPr algn="just"/>
                      <a:r>
                        <a:rPr lang="uz-Latn-UZ" sz="1400" dirty="0">
                          <a:effectLst/>
                          <a:latin typeface="Times New Roman" panose="02020603050405020304" pitchFamily="18" charset="0"/>
                          <a:cs typeface="Times New Roman" panose="02020603050405020304" pitchFamily="18" charset="0"/>
                        </a:rPr>
                        <a:t>IRR &lt; HR</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extLst>
                  <a:ext uri="{0D108BD9-81ED-4DB2-BD59-A6C34878D82A}">
                    <a16:rowId xmlns:a16="http://schemas.microsoft.com/office/drawing/2014/main" val="2776606042"/>
                  </a:ext>
                </a:extLst>
              </a:tr>
              <a:tr h="1452310">
                <a:tc>
                  <a:txBody>
                    <a:bodyPr/>
                    <a:lstStyle/>
                    <a:p>
                      <a:pPr algn="ctr"/>
                      <a:r>
                        <a:rPr lang="uz-Latn-UZ" sz="1400">
                          <a:effectLst/>
                          <a:latin typeface="Times New Roman" panose="02020603050405020304" pitchFamily="18" charset="0"/>
                          <a:cs typeface="Times New Roman" panose="02020603050405020304" pitchFamily="18" charset="0"/>
                        </a:rPr>
                        <a:t>PI</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1,259</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PI &gt; 1,20</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1,124</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just"/>
                      <a:r>
                        <a:rPr lang="uz-Latn-UZ" sz="1400" dirty="0">
                          <a:effectLst/>
                          <a:latin typeface="Times New Roman" panose="02020603050405020304" pitchFamily="18" charset="0"/>
                          <a:cs typeface="Times New Roman" panose="02020603050405020304" pitchFamily="18" charset="0"/>
                        </a:rPr>
                        <a:t>Инвестиция лойиҳасини амалга ошириш ҳисобига инвесторлар ўз маблағларини тўлов қобилиятини сақлаган ҳолда 20% лик капиталлашувини таъминламоқчи бўлса, бу лойиҳа улар учун аҳамиятсиз бўлади.</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extLst>
                  <a:ext uri="{0D108BD9-81ED-4DB2-BD59-A6C34878D82A}">
                    <a16:rowId xmlns:a16="http://schemas.microsoft.com/office/drawing/2014/main" val="1580781676"/>
                  </a:ext>
                </a:extLst>
              </a:tr>
              <a:tr h="1244837">
                <a:tc>
                  <a:txBody>
                    <a:bodyPr/>
                    <a:lstStyle/>
                    <a:p>
                      <a:pPr algn="ctr"/>
                      <a:r>
                        <a:rPr lang="uz-Latn-UZ" sz="1400">
                          <a:effectLst/>
                          <a:latin typeface="Times New Roman" panose="02020603050405020304" pitchFamily="18" charset="0"/>
                          <a:cs typeface="Times New Roman" panose="02020603050405020304" pitchFamily="18" charset="0"/>
                        </a:rPr>
                        <a:t>DPP</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7 йил 9 ой 7 кун</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DPP &lt; 8 йил</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ctr"/>
                      <a:r>
                        <a:rPr lang="uz-Latn-UZ" sz="1400">
                          <a:effectLst/>
                          <a:latin typeface="Times New Roman" panose="02020603050405020304" pitchFamily="18" charset="0"/>
                          <a:cs typeface="Times New Roman" panose="02020603050405020304" pitchFamily="18" charset="0"/>
                        </a:rPr>
                        <a:t>8 йил 6 ой 24 кун</a:t>
                      </a:r>
                      <a:endParaRPr lang="ru-RU" sz="1400" b="1">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tc>
                  <a:txBody>
                    <a:bodyPr/>
                    <a:lstStyle/>
                    <a:p>
                      <a:pPr algn="just"/>
                      <a:r>
                        <a:rPr lang="uz-Latn-UZ" sz="1400" dirty="0">
                          <a:effectLst/>
                          <a:latin typeface="Times New Roman" panose="02020603050405020304" pitchFamily="18" charset="0"/>
                          <a:cs typeface="Times New Roman" panose="02020603050405020304" pitchFamily="18" charset="0"/>
                        </a:rPr>
                        <a:t>Лойиҳани дисконтлашга асосланган қоплаш муддати лойиҳанинг ҳаётийлик даврига яқин, агар пул тушумлари даври билан солиштирсак деярли тенгдир.</a:t>
                      </a:r>
                      <a:endParaRPr lang="ru-RU" sz="1400" b="1" dirty="0">
                        <a:effectLst/>
                        <a:latin typeface="Times New Roman" panose="02020603050405020304" pitchFamily="18" charset="0"/>
                        <a:ea typeface="Batang" panose="020B0503020000020004" pitchFamily="18" charset="-127"/>
                        <a:cs typeface="Times New Roman" panose="02020603050405020304" pitchFamily="18" charset="0"/>
                      </a:endParaRPr>
                    </a:p>
                  </a:txBody>
                  <a:tcPr marL="67521" marR="67521" marT="0" marB="0" anchor="ctr"/>
                </a:tc>
                <a:extLst>
                  <a:ext uri="{0D108BD9-81ED-4DB2-BD59-A6C34878D82A}">
                    <a16:rowId xmlns:a16="http://schemas.microsoft.com/office/drawing/2014/main" val="1454359008"/>
                  </a:ext>
                </a:extLst>
              </a:tr>
            </a:tbl>
          </a:graphicData>
        </a:graphic>
      </p:graphicFrame>
    </p:spTree>
    <p:extLst>
      <p:ext uri="{BB962C8B-B14F-4D97-AF65-F5344CB8AC3E}">
        <p14:creationId xmlns:p14="http://schemas.microsoft.com/office/powerpoint/2010/main" val="253145458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5C14B7E2-44C2-638C-7826-93D72478B7DE}"/>
              </a:ext>
            </a:extLst>
          </p:cNvPr>
          <p:cNvGrpSpPr/>
          <p:nvPr/>
        </p:nvGrpSpPr>
        <p:grpSpPr>
          <a:xfrm>
            <a:off x="912564" y="910532"/>
            <a:ext cx="10366871" cy="3778785"/>
            <a:chOff x="0" y="0"/>
            <a:chExt cx="5916305" cy="2340590"/>
          </a:xfrm>
        </p:grpSpPr>
        <p:sp>
          <p:nvSpPr>
            <p:cNvPr id="3" name="Прямоугольник: скругленные углы 2">
              <a:extLst>
                <a:ext uri="{FF2B5EF4-FFF2-40B4-BE49-F238E27FC236}">
                  <a16:creationId xmlns:a16="http://schemas.microsoft.com/office/drawing/2014/main" id="{5C14CCAD-996C-8C2D-0B5E-67D1B622C79F}"/>
                </a:ext>
              </a:extLst>
            </p:cNvPr>
            <p:cNvSpPr/>
            <p:nvPr/>
          </p:nvSpPr>
          <p:spPr>
            <a:xfrm>
              <a:off x="0" y="0"/>
              <a:ext cx="5916305" cy="375313"/>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ru-RU" sz="2400" b="1">
                  <a:effectLst/>
                  <a:latin typeface="Times New Roman" panose="02020603050405020304" pitchFamily="18" charset="0"/>
                  <a:ea typeface="Batang" panose="02030600000101010101" pitchFamily="18" charset="-127"/>
                </a:rPr>
                <a:t>МОНИТОРИНГНИ АМАЛГА ОШИРИШ ВАЗИФАЛАРИ</a:t>
              </a:r>
            </a:p>
          </p:txBody>
        </p:sp>
        <p:sp>
          <p:nvSpPr>
            <p:cNvPr id="4" name="Прямоугольник: скругленные углы 3">
              <a:extLst>
                <a:ext uri="{FF2B5EF4-FFF2-40B4-BE49-F238E27FC236}">
                  <a16:creationId xmlns:a16="http://schemas.microsoft.com/office/drawing/2014/main" id="{E730BD57-6085-B5A7-8320-D1F022930BEE}"/>
                </a:ext>
              </a:extLst>
            </p:cNvPr>
            <p:cNvSpPr/>
            <p:nvPr/>
          </p:nvSpPr>
          <p:spPr>
            <a:xfrm>
              <a:off x="300251" y="504967"/>
              <a:ext cx="5616044" cy="375313"/>
            </a:xfrm>
            <a:prstGeom prst="roundRect">
              <a:avLst/>
            </a:prstGeom>
            <a:gradFill rotWithShape="1">
              <a:gsLst>
                <a:gs pos="0">
                  <a:srgbClr val="5B9BD5">
                    <a:lumMod val="110000"/>
                    <a:satMod val="105000"/>
                    <a:tint val="67000"/>
                  </a:srgbClr>
                </a:gs>
                <a:gs pos="50000">
                  <a:srgbClr val="5B9BD5">
                    <a:lumMod val="105000"/>
                    <a:satMod val="103000"/>
                    <a:tint val="73000"/>
                  </a:srgbClr>
                </a:gs>
                <a:gs pos="100000">
                  <a:srgbClr val="5B9BD5">
                    <a:lumMod val="105000"/>
                    <a:satMod val="109000"/>
                    <a:tint val="81000"/>
                  </a:srgbClr>
                </a:gs>
              </a:gsLst>
              <a:lin ang="5400000" scaled="0"/>
            </a:gradFill>
            <a:ln w="6350" cap="flat" cmpd="sng" algn="ctr">
              <a:solidFill>
                <a:srgbClr val="5B9BD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ru-RU" sz="2400" b="1">
                  <a:effectLst/>
                  <a:latin typeface="Times New Roman" panose="02020603050405020304" pitchFamily="18" charset="0"/>
                  <a:ea typeface="Batang" panose="02030600000101010101" pitchFamily="18" charset="-127"/>
                </a:rPr>
                <a:t>ЛОЙИҲАНИ УЗИЛ-КЕСИЛ КЎРИБ ЧИҚИШ</a:t>
              </a:r>
            </a:p>
          </p:txBody>
        </p:sp>
        <p:sp>
          <p:nvSpPr>
            <p:cNvPr id="5" name="Прямоугольник: скругленные углы 4">
              <a:extLst>
                <a:ext uri="{FF2B5EF4-FFF2-40B4-BE49-F238E27FC236}">
                  <a16:creationId xmlns:a16="http://schemas.microsoft.com/office/drawing/2014/main" id="{D53DE469-404A-89C0-8615-84C985FA026F}"/>
                </a:ext>
              </a:extLst>
            </p:cNvPr>
            <p:cNvSpPr/>
            <p:nvPr/>
          </p:nvSpPr>
          <p:spPr>
            <a:xfrm>
              <a:off x="300251" y="989462"/>
              <a:ext cx="5616044" cy="375313"/>
            </a:xfrm>
            <a:prstGeom prst="roundRect">
              <a:avLst/>
            </a:prstGeom>
            <a:gradFill rotWithShape="1">
              <a:gsLst>
                <a:gs pos="0">
                  <a:srgbClr val="A5A5A5">
                    <a:lumMod val="110000"/>
                    <a:satMod val="105000"/>
                    <a:tint val="67000"/>
                  </a:srgbClr>
                </a:gs>
                <a:gs pos="50000">
                  <a:srgbClr val="A5A5A5">
                    <a:lumMod val="105000"/>
                    <a:satMod val="103000"/>
                    <a:tint val="73000"/>
                  </a:srgbClr>
                </a:gs>
                <a:gs pos="100000">
                  <a:srgbClr val="A5A5A5">
                    <a:lumMod val="105000"/>
                    <a:satMod val="109000"/>
                    <a:tint val="81000"/>
                  </a:srgbClr>
                </a:gs>
              </a:gsLst>
              <a:lin ang="5400000" scaled="0"/>
            </a:gradFill>
            <a:ln w="635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ru-RU" sz="2400" b="1" dirty="0">
                  <a:effectLst/>
                  <a:latin typeface="Times New Roman" panose="02020603050405020304" pitchFamily="18" charset="0"/>
                  <a:ea typeface="Batang" panose="02030600000101010101" pitchFamily="18" charset="-127"/>
                </a:rPr>
                <a:t>ЯКУНИЙ ЛОЙИҲАНИ ШАКЛЛАНТИРИШ</a:t>
              </a:r>
            </a:p>
          </p:txBody>
        </p:sp>
        <p:sp>
          <p:nvSpPr>
            <p:cNvPr id="6" name="Прямоугольник: скругленные углы 5">
              <a:extLst>
                <a:ext uri="{FF2B5EF4-FFF2-40B4-BE49-F238E27FC236}">
                  <a16:creationId xmlns:a16="http://schemas.microsoft.com/office/drawing/2014/main" id="{BE403A9A-0AB4-9B70-7373-6B0F514413AA}"/>
                </a:ext>
              </a:extLst>
            </p:cNvPr>
            <p:cNvSpPr/>
            <p:nvPr/>
          </p:nvSpPr>
          <p:spPr>
            <a:xfrm>
              <a:off x="300251" y="1473958"/>
              <a:ext cx="5616044" cy="375313"/>
            </a:xfrm>
            <a:prstGeom prst="roundRect">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ru-RU" sz="2400" b="1">
                  <a:effectLst/>
                  <a:latin typeface="Times New Roman" panose="02020603050405020304" pitchFamily="18" charset="0"/>
                  <a:ea typeface="Batang" panose="02030600000101010101" pitchFamily="18" charset="-127"/>
                </a:rPr>
                <a:t>ИНВЕСТИЦИЯ КОНЦЕПЦИЯЛАРИНИ ҚИДИРИШ</a:t>
              </a:r>
            </a:p>
          </p:txBody>
        </p:sp>
        <p:sp>
          <p:nvSpPr>
            <p:cNvPr id="7" name="Прямоугольник: скругленные углы 6">
              <a:extLst>
                <a:ext uri="{FF2B5EF4-FFF2-40B4-BE49-F238E27FC236}">
                  <a16:creationId xmlns:a16="http://schemas.microsoft.com/office/drawing/2014/main" id="{B15D7D45-4EF5-E1E8-DEC4-8C18D1F89455}"/>
                </a:ext>
              </a:extLst>
            </p:cNvPr>
            <p:cNvSpPr/>
            <p:nvPr/>
          </p:nvSpPr>
          <p:spPr>
            <a:xfrm>
              <a:off x="300251" y="1965277"/>
              <a:ext cx="5616044" cy="375313"/>
            </a:xfrm>
            <a:prstGeom prst="roundRect">
              <a:avLst/>
            </a:prstGeom>
            <a:gradFill rotWithShape="1">
              <a:gsLst>
                <a:gs pos="0">
                  <a:srgbClr val="4472C4">
                    <a:lumMod val="110000"/>
                    <a:satMod val="105000"/>
                    <a:tint val="67000"/>
                  </a:srgbClr>
                </a:gs>
                <a:gs pos="50000">
                  <a:srgbClr val="4472C4">
                    <a:lumMod val="105000"/>
                    <a:satMod val="103000"/>
                    <a:tint val="73000"/>
                  </a:srgbClr>
                </a:gs>
                <a:gs pos="100000">
                  <a:srgbClr val="4472C4">
                    <a:lumMod val="105000"/>
                    <a:satMod val="109000"/>
                    <a:tint val="81000"/>
                  </a:srgbClr>
                </a:gs>
              </a:gsLst>
              <a:lin ang="5400000" scaled="0"/>
            </a:gradFill>
            <a:ln w="6350" cap="flat" cmpd="sng" algn="ctr">
              <a:solidFill>
                <a:srgbClr val="4472C4"/>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ru-RU" sz="2400" b="1">
                  <a:effectLst/>
                  <a:latin typeface="Times New Roman" panose="02020603050405020304" pitchFamily="18" charset="0"/>
                  <a:ea typeface="Batang" panose="02030600000101010101" pitchFamily="18" charset="-127"/>
                </a:rPr>
                <a:t>БОШЛАНҒИЧ ЛОЙИҲАНИ ТАЙЁРЛАШ</a:t>
              </a:r>
            </a:p>
          </p:txBody>
        </p:sp>
        <p:sp>
          <p:nvSpPr>
            <p:cNvPr id="8" name="Стрелка: вправо 7">
              <a:extLst>
                <a:ext uri="{FF2B5EF4-FFF2-40B4-BE49-F238E27FC236}">
                  <a16:creationId xmlns:a16="http://schemas.microsoft.com/office/drawing/2014/main" id="{3FE09EA3-6E9D-60AC-13F0-FAC7064E0BE3}"/>
                </a:ext>
              </a:extLst>
            </p:cNvPr>
            <p:cNvSpPr/>
            <p:nvPr/>
          </p:nvSpPr>
          <p:spPr>
            <a:xfrm>
              <a:off x="95534" y="578608"/>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9" name="Стрелка: вправо 8">
              <a:extLst>
                <a:ext uri="{FF2B5EF4-FFF2-40B4-BE49-F238E27FC236}">
                  <a16:creationId xmlns:a16="http://schemas.microsoft.com/office/drawing/2014/main" id="{0182312A-5641-D475-47FB-DFCB1A5C090C}"/>
                </a:ext>
              </a:extLst>
            </p:cNvPr>
            <p:cNvSpPr/>
            <p:nvPr/>
          </p:nvSpPr>
          <p:spPr>
            <a:xfrm>
              <a:off x="95534" y="1069927"/>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10" name="Стрелка: вправо 9">
              <a:extLst>
                <a:ext uri="{FF2B5EF4-FFF2-40B4-BE49-F238E27FC236}">
                  <a16:creationId xmlns:a16="http://schemas.microsoft.com/office/drawing/2014/main" id="{3E415C83-9066-B514-26DA-8CC93473EB50}"/>
                </a:ext>
              </a:extLst>
            </p:cNvPr>
            <p:cNvSpPr/>
            <p:nvPr/>
          </p:nvSpPr>
          <p:spPr>
            <a:xfrm>
              <a:off x="95534" y="1547599"/>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11" name="Стрелка: вправо 10">
              <a:extLst>
                <a:ext uri="{FF2B5EF4-FFF2-40B4-BE49-F238E27FC236}">
                  <a16:creationId xmlns:a16="http://schemas.microsoft.com/office/drawing/2014/main" id="{13F87D10-82E2-2584-819C-F78CB387DEA2}"/>
                </a:ext>
              </a:extLst>
            </p:cNvPr>
            <p:cNvSpPr/>
            <p:nvPr/>
          </p:nvSpPr>
          <p:spPr>
            <a:xfrm>
              <a:off x="95534" y="1991151"/>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grpSp>
      <p:sp>
        <p:nvSpPr>
          <p:cNvPr id="13" name="TextBox 12">
            <a:extLst>
              <a:ext uri="{FF2B5EF4-FFF2-40B4-BE49-F238E27FC236}">
                <a16:creationId xmlns:a16="http://schemas.microsoft.com/office/drawing/2014/main" id="{C91A0132-9AC7-EEFE-2A51-1BA06E0AEB50}"/>
              </a:ext>
            </a:extLst>
          </p:cNvPr>
          <p:cNvSpPr txBox="1"/>
          <p:nvPr/>
        </p:nvSpPr>
        <p:spPr>
          <a:xfrm>
            <a:off x="339687" y="79535"/>
            <a:ext cx="11512626" cy="830997"/>
          </a:xfrm>
          <a:prstGeom prst="rect">
            <a:avLst/>
          </a:prstGeom>
          <a:noFill/>
        </p:spPr>
        <p:txBody>
          <a:bodyPr wrap="square">
            <a:spAutoFit/>
          </a:bodyPr>
          <a:lstStyle/>
          <a:p>
            <a:pPr algn="ctr"/>
            <a:r>
              <a:rPr lang="uz-Cyrl-UZ" sz="2400" b="1" dirty="0">
                <a:latin typeface="Times New Roman" panose="02020603050405020304" pitchFamily="18" charset="0"/>
                <a:ea typeface="Calibri" panose="020F0502020204030204" pitchFamily="34" charset="0"/>
              </a:rPr>
              <a:t>ИНВЕСТИЦИОН</a:t>
            </a:r>
            <a:r>
              <a:rPr lang="en-US" sz="2400" b="1" dirty="0">
                <a:effectLst/>
                <a:latin typeface="Times New Roman" panose="02020603050405020304" pitchFamily="18" charset="0"/>
                <a:ea typeface="Calibri" panose="020F0502020204030204" pitchFamily="34" charset="0"/>
              </a:rPr>
              <a:t> </a:t>
            </a:r>
            <a:r>
              <a:rPr lang="uz-Cyrl-UZ" sz="2400" b="1" dirty="0">
                <a:effectLst/>
                <a:latin typeface="Times New Roman" panose="02020603050405020304" pitchFamily="18" charset="0"/>
                <a:ea typeface="Calibri" panose="020F0502020204030204" pitchFamily="34" charset="0"/>
              </a:rPr>
              <a:t>ЛОЙИҲАНИ МОЛИЯЛАШТИРИШГА ҚАДАР ЎТКАЗИЛАДИГАН МОНИТОРИНГ</a:t>
            </a:r>
            <a:endParaRPr lang="ru-RU" sz="2400" dirty="0"/>
          </a:p>
        </p:txBody>
      </p:sp>
    </p:spTree>
    <p:extLst>
      <p:ext uri="{BB962C8B-B14F-4D97-AF65-F5344CB8AC3E}">
        <p14:creationId xmlns:p14="http://schemas.microsoft.com/office/powerpoint/2010/main" val="29205819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5C14B7E2-44C2-638C-7826-93D72478B7DE}"/>
              </a:ext>
            </a:extLst>
          </p:cNvPr>
          <p:cNvGrpSpPr/>
          <p:nvPr/>
        </p:nvGrpSpPr>
        <p:grpSpPr>
          <a:xfrm>
            <a:off x="407624" y="286440"/>
            <a:ext cx="11402458" cy="6117724"/>
            <a:chOff x="-288166" y="-386565"/>
            <a:chExt cx="6507308" cy="3789336"/>
          </a:xfrm>
        </p:grpSpPr>
        <p:sp>
          <p:nvSpPr>
            <p:cNvPr id="3" name="Прямоугольник: скругленные углы 2">
              <a:extLst>
                <a:ext uri="{FF2B5EF4-FFF2-40B4-BE49-F238E27FC236}">
                  <a16:creationId xmlns:a16="http://schemas.microsoft.com/office/drawing/2014/main" id="{5C14CCAD-996C-8C2D-0B5E-67D1B622C79F}"/>
                </a:ext>
              </a:extLst>
            </p:cNvPr>
            <p:cNvSpPr/>
            <p:nvPr/>
          </p:nvSpPr>
          <p:spPr>
            <a:xfrm>
              <a:off x="-288166" y="-386565"/>
              <a:ext cx="6507308" cy="665638"/>
            </a:xfrm>
            <a:prstGeom prst="roundRect">
              <a:avLst/>
            </a:prstGeom>
            <a:gradFill rotWithShape="1">
              <a:gsLst>
                <a:gs pos="0">
                  <a:srgbClr val="ED7D31">
                    <a:lumMod val="110000"/>
                    <a:satMod val="105000"/>
                    <a:tint val="67000"/>
                  </a:srgbClr>
                </a:gs>
                <a:gs pos="50000">
                  <a:srgbClr val="ED7D31">
                    <a:lumMod val="105000"/>
                    <a:satMod val="103000"/>
                    <a:tint val="73000"/>
                  </a:srgbClr>
                </a:gs>
                <a:gs pos="100000">
                  <a:srgbClr val="ED7D31">
                    <a:lumMod val="105000"/>
                    <a:satMod val="109000"/>
                    <a:tint val="81000"/>
                  </a:srgbClr>
                </a:gs>
              </a:gsLst>
              <a:lin ang="5400000" scaled="0"/>
            </a:gradFill>
            <a:ln w="6350" cap="flat" cmpd="sng" algn="ctr">
              <a:solidFill>
                <a:srgbClr val="ED7D3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b="1" dirty="0">
                  <a:effectLst/>
                  <a:latin typeface="Times New Roman" panose="02020603050405020304" pitchFamily="18" charset="0"/>
                  <a:ea typeface="Batang" panose="02030600000101010101" pitchFamily="18" charset="-127"/>
                </a:rPr>
                <a:t>АМАЛИЁТДА, ИНВЕСТИЦИЯ ЛОЙИҲАЛАРИНИ БОШҚАРИШГА ЭЪТИБОР ҚАРАТИЛСА-ДА, БИРОҚ, УНИ ОЛИБ БОРИШДА МУВАФФАҚИЯТСИЗЛИККА УЧРАШ ҲОЛАТЛАРИ ҲАМ КЎП УЧРАБ ТУРАДИ. БУНГА БИР ҚАНЧА САБАБЛАРНИ КЕЛТИРИШ МУМКИН</a:t>
              </a:r>
              <a:r>
                <a:rPr lang="ru-RU" sz="2000" b="1" dirty="0">
                  <a:effectLst/>
                  <a:latin typeface="Times New Roman" panose="02020603050405020304" pitchFamily="18" charset="0"/>
                  <a:ea typeface="Batang" panose="02030600000101010101" pitchFamily="18" charset="-127"/>
                </a:rPr>
                <a:t>:</a:t>
              </a:r>
            </a:p>
          </p:txBody>
        </p:sp>
        <p:sp>
          <p:nvSpPr>
            <p:cNvPr id="4" name="Прямоугольник: скругленные углы 3">
              <a:extLst>
                <a:ext uri="{FF2B5EF4-FFF2-40B4-BE49-F238E27FC236}">
                  <a16:creationId xmlns:a16="http://schemas.microsoft.com/office/drawing/2014/main" id="{E730BD57-6085-B5A7-8320-D1F022930BEE}"/>
                </a:ext>
              </a:extLst>
            </p:cNvPr>
            <p:cNvSpPr/>
            <p:nvPr/>
          </p:nvSpPr>
          <p:spPr>
            <a:xfrm>
              <a:off x="23612" y="368487"/>
              <a:ext cx="6195530" cy="298830"/>
            </a:xfrm>
            <a:prstGeom prst="roundRect">
              <a:avLst/>
            </a:prstGeom>
            <a:gradFill rotWithShape="1">
              <a:gsLst>
                <a:gs pos="0">
                  <a:srgbClr val="5B9BD5">
                    <a:lumMod val="110000"/>
                    <a:satMod val="105000"/>
                    <a:tint val="67000"/>
                  </a:srgbClr>
                </a:gs>
                <a:gs pos="50000">
                  <a:srgbClr val="5B9BD5">
                    <a:lumMod val="105000"/>
                    <a:satMod val="103000"/>
                    <a:tint val="73000"/>
                  </a:srgbClr>
                </a:gs>
                <a:gs pos="100000">
                  <a:srgbClr val="5B9BD5">
                    <a:lumMod val="105000"/>
                    <a:satMod val="109000"/>
                    <a:tint val="81000"/>
                  </a:srgbClr>
                </a:gs>
              </a:gsLst>
              <a:lin ang="5400000" scaled="0"/>
            </a:gradFill>
            <a:ln w="6350" cap="flat" cmpd="sng" algn="ctr">
              <a:solidFill>
                <a:srgbClr val="5B9BD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dirty="0">
                  <a:effectLst/>
                  <a:latin typeface="Times New Roman" panose="02020603050405020304" pitchFamily="18" charset="0"/>
                  <a:ea typeface="Batang" panose="02030600000101010101" pitchFamily="18" charset="-127"/>
                </a:rPr>
                <a:t>инвестиция лойиҳасини бошқаришдаги тажрибасизлик;</a:t>
              </a:r>
            </a:p>
          </p:txBody>
        </p:sp>
        <p:sp>
          <p:nvSpPr>
            <p:cNvPr id="5" name="Прямоугольник: скругленные углы 4">
              <a:extLst>
                <a:ext uri="{FF2B5EF4-FFF2-40B4-BE49-F238E27FC236}">
                  <a16:creationId xmlns:a16="http://schemas.microsoft.com/office/drawing/2014/main" id="{D53DE469-404A-89C0-8615-84C985FA026F}"/>
                </a:ext>
              </a:extLst>
            </p:cNvPr>
            <p:cNvSpPr/>
            <p:nvPr/>
          </p:nvSpPr>
          <p:spPr>
            <a:xfrm>
              <a:off x="23612" y="757446"/>
              <a:ext cx="6195530" cy="298830"/>
            </a:xfrm>
            <a:prstGeom prst="roundRect">
              <a:avLst/>
            </a:prstGeom>
            <a:gradFill rotWithShape="1">
              <a:gsLst>
                <a:gs pos="0">
                  <a:srgbClr val="A5A5A5">
                    <a:lumMod val="110000"/>
                    <a:satMod val="105000"/>
                    <a:tint val="67000"/>
                  </a:srgbClr>
                </a:gs>
                <a:gs pos="50000">
                  <a:srgbClr val="A5A5A5">
                    <a:lumMod val="105000"/>
                    <a:satMod val="103000"/>
                    <a:tint val="73000"/>
                  </a:srgbClr>
                </a:gs>
                <a:gs pos="100000">
                  <a:srgbClr val="A5A5A5">
                    <a:lumMod val="105000"/>
                    <a:satMod val="109000"/>
                    <a:tint val="81000"/>
                  </a:srgbClr>
                </a:gs>
              </a:gsLst>
              <a:lin ang="5400000" scaled="0"/>
            </a:gradFill>
            <a:ln w="635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dirty="0">
                  <a:effectLst/>
                  <a:latin typeface="Times New Roman" panose="02020603050405020304" pitchFamily="18" charset="0"/>
                  <a:ea typeface="Batang" panose="02030600000101010101" pitchFamily="18" charset="-127"/>
                </a:rPr>
                <a:t>инвестиция лойиҳасини бошқариш бўйича етарли малака ва кўникмага эга бўлмаслик;</a:t>
              </a:r>
            </a:p>
          </p:txBody>
        </p:sp>
        <p:sp>
          <p:nvSpPr>
            <p:cNvPr id="6" name="Прямоугольник: скругленные углы 5">
              <a:extLst>
                <a:ext uri="{FF2B5EF4-FFF2-40B4-BE49-F238E27FC236}">
                  <a16:creationId xmlns:a16="http://schemas.microsoft.com/office/drawing/2014/main" id="{BE403A9A-0AB4-9B70-7373-6B0F514413AA}"/>
                </a:ext>
              </a:extLst>
            </p:cNvPr>
            <p:cNvSpPr/>
            <p:nvPr/>
          </p:nvSpPr>
          <p:spPr>
            <a:xfrm>
              <a:off x="23612" y="1146405"/>
              <a:ext cx="6195530" cy="298830"/>
            </a:xfrm>
            <a:prstGeom prst="roundRect">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dirty="0">
                  <a:effectLst/>
                  <a:latin typeface="Times New Roman" panose="02020603050405020304" pitchFamily="18" charset="0"/>
                  <a:ea typeface="Batang" panose="02030600000101010101" pitchFamily="18" charset="-127"/>
                </a:rPr>
                <a:t>бошқаришнинг ғоянинг инвестиция лойиҳасига айланиш давридан бошлаб олиб борилмаслиги;</a:t>
              </a:r>
            </a:p>
          </p:txBody>
        </p:sp>
        <p:sp>
          <p:nvSpPr>
            <p:cNvPr id="7" name="Прямоугольник: скругленные углы 6">
              <a:extLst>
                <a:ext uri="{FF2B5EF4-FFF2-40B4-BE49-F238E27FC236}">
                  <a16:creationId xmlns:a16="http://schemas.microsoft.com/office/drawing/2014/main" id="{B15D7D45-4EF5-E1E8-DEC4-8C18D1F89455}"/>
                </a:ext>
              </a:extLst>
            </p:cNvPr>
            <p:cNvSpPr/>
            <p:nvPr/>
          </p:nvSpPr>
          <p:spPr>
            <a:xfrm>
              <a:off x="23612" y="1540763"/>
              <a:ext cx="6195530" cy="411828"/>
            </a:xfrm>
            <a:prstGeom prst="roundRect">
              <a:avLst/>
            </a:prstGeom>
            <a:gradFill rotWithShape="1">
              <a:gsLst>
                <a:gs pos="0">
                  <a:srgbClr val="4472C4">
                    <a:lumMod val="110000"/>
                    <a:satMod val="105000"/>
                    <a:tint val="67000"/>
                  </a:srgbClr>
                </a:gs>
                <a:gs pos="50000">
                  <a:srgbClr val="4472C4">
                    <a:lumMod val="105000"/>
                    <a:satMod val="103000"/>
                    <a:tint val="73000"/>
                  </a:srgbClr>
                </a:gs>
                <a:gs pos="100000">
                  <a:srgbClr val="4472C4">
                    <a:lumMod val="105000"/>
                    <a:satMod val="109000"/>
                    <a:tint val="81000"/>
                  </a:srgbClr>
                </a:gs>
              </a:gsLst>
              <a:lin ang="5400000" scaled="0"/>
            </a:gradFill>
            <a:ln w="6350" cap="flat" cmpd="sng" algn="ctr">
              <a:solidFill>
                <a:srgbClr val="4472C4"/>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dirty="0">
                  <a:effectLst/>
                  <a:latin typeface="Times New Roman" panose="02020603050405020304" pitchFamily="18" charset="0"/>
                  <a:ea typeface="Batang" panose="02030600000101010101" pitchFamily="18" charset="-127"/>
                </a:rPr>
                <a:t>инвестиция лойиҳаси амал қилувчи тармоқ, ҳудудга хос хусусият ва муаммоларнинг тўлиқ ўрганиб чиқилмаганлиги;</a:t>
              </a:r>
            </a:p>
          </p:txBody>
        </p:sp>
        <p:sp>
          <p:nvSpPr>
            <p:cNvPr id="8" name="Стрелка: вправо 7">
              <a:extLst>
                <a:ext uri="{FF2B5EF4-FFF2-40B4-BE49-F238E27FC236}">
                  <a16:creationId xmlns:a16="http://schemas.microsoft.com/office/drawing/2014/main" id="{3FE09EA3-6E9D-60AC-13F0-FAC7064E0BE3}"/>
                </a:ext>
              </a:extLst>
            </p:cNvPr>
            <p:cNvSpPr/>
            <p:nvPr/>
          </p:nvSpPr>
          <p:spPr>
            <a:xfrm>
              <a:off x="-181104" y="401184"/>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9" name="Стрелка: вправо 8">
              <a:extLst>
                <a:ext uri="{FF2B5EF4-FFF2-40B4-BE49-F238E27FC236}">
                  <a16:creationId xmlns:a16="http://schemas.microsoft.com/office/drawing/2014/main" id="{0182312A-5641-D475-47FB-DFCB1A5C090C}"/>
                </a:ext>
              </a:extLst>
            </p:cNvPr>
            <p:cNvSpPr/>
            <p:nvPr/>
          </p:nvSpPr>
          <p:spPr>
            <a:xfrm>
              <a:off x="-181104" y="790143"/>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10" name="Стрелка: вправо 9">
              <a:extLst>
                <a:ext uri="{FF2B5EF4-FFF2-40B4-BE49-F238E27FC236}">
                  <a16:creationId xmlns:a16="http://schemas.microsoft.com/office/drawing/2014/main" id="{3E415C83-9066-B514-26DA-8CC93473EB50}"/>
                </a:ext>
              </a:extLst>
            </p:cNvPr>
            <p:cNvSpPr/>
            <p:nvPr/>
          </p:nvSpPr>
          <p:spPr>
            <a:xfrm>
              <a:off x="-181104" y="1165453"/>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11" name="Стрелка: вправо 10">
              <a:extLst>
                <a:ext uri="{FF2B5EF4-FFF2-40B4-BE49-F238E27FC236}">
                  <a16:creationId xmlns:a16="http://schemas.microsoft.com/office/drawing/2014/main" id="{13F87D10-82E2-2584-819C-F78CB387DEA2}"/>
                </a:ext>
              </a:extLst>
            </p:cNvPr>
            <p:cNvSpPr/>
            <p:nvPr/>
          </p:nvSpPr>
          <p:spPr>
            <a:xfrm>
              <a:off x="-181104" y="1621228"/>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12" name="Прямоугольник: скругленные углы 11">
              <a:extLst>
                <a:ext uri="{FF2B5EF4-FFF2-40B4-BE49-F238E27FC236}">
                  <a16:creationId xmlns:a16="http://schemas.microsoft.com/office/drawing/2014/main" id="{74A9E258-8247-96C7-0442-81D085C59FF0}"/>
                </a:ext>
              </a:extLst>
            </p:cNvPr>
            <p:cNvSpPr/>
            <p:nvPr/>
          </p:nvSpPr>
          <p:spPr>
            <a:xfrm>
              <a:off x="23612" y="2048119"/>
              <a:ext cx="4806047" cy="458337"/>
            </a:xfrm>
            <a:prstGeom prst="roundRect">
              <a:avLst/>
            </a:prstGeom>
            <a:gradFill rotWithShape="1">
              <a:gsLst>
                <a:gs pos="0">
                  <a:srgbClr val="A5A5A5">
                    <a:lumMod val="110000"/>
                    <a:satMod val="105000"/>
                    <a:tint val="67000"/>
                  </a:srgbClr>
                </a:gs>
                <a:gs pos="50000">
                  <a:srgbClr val="A5A5A5">
                    <a:lumMod val="105000"/>
                    <a:satMod val="103000"/>
                    <a:tint val="73000"/>
                  </a:srgbClr>
                </a:gs>
                <a:gs pos="100000">
                  <a:srgbClr val="A5A5A5">
                    <a:lumMod val="105000"/>
                    <a:satMod val="109000"/>
                    <a:tint val="81000"/>
                  </a:srgbClr>
                </a:gs>
              </a:gsLst>
              <a:lin ang="5400000" scaled="0"/>
            </a:gradFill>
            <a:ln w="635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dirty="0">
                  <a:effectLst/>
                  <a:latin typeface="Times New Roman" panose="02020603050405020304" pitchFamily="18" charset="0"/>
                  <a:ea typeface="Batang" panose="02030600000101010101" pitchFamily="18" charset="-127"/>
                </a:rPr>
                <a:t>инвестиция лойиҳаси самарадорлиги ва унга таъсир этувчи омилларни мукаммал даражада баҳолаш имкониятига эга бўлмаслик;</a:t>
              </a:r>
            </a:p>
          </p:txBody>
        </p:sp>
        <p:sp>
          <p:nvSpPr>
            <p:cNvPr id="14" name="Прямоугольник: скругленные углы 13">
              <a:extLst>
                <a:ext uri="{FF2B5EF4-FFF2-40B4-BE49-F238E27FC236}">
                  <a16:creationId xmlns:a16="http://schemas.microsoft.com/office/drawing/2014/main" id="{E0C9F330-1DC6-ADBE-3E32-35349EB3C92F}"/>
                </a:ext>
              </a:extLst>
            </p:cNvPr>
            <p:cNvSpPr/>
            <p:nvPr/>
          </p:nvSpPr>
          <p:spPr>
            <a:xfrm>
              <a:off x="23612" y="2596584"/>
              <a:ext cx="4806047" cy="298830"/>
            </a:xfrm>
            <a:prstGeom prst="roundRect">
              <a:avLst/>
            </a:prstGeom>
            <a:gradFill rotWithShape="1">
              <a:gsLst>
                <a:gs pos="0">
                  <a:srgbClr val="FFC000">
                    <a:lumMod val="110000"/>
                    <a:satMod val="105000"/>
                    <a:tint val="67000"/>
                  </a:srgbClr>
                </a:gs>
                <a:gs pos="50000">
                  <a:srgbClr val="FFC000">
                    <a:lumMod val="105000"/>
                    <a:satMod val="103000"/>
                    <a:tint val="73000"/>
                  </a:srgbClr>
                </a:gs>
                <a:gs pos="100000">
                  <a:srgbClr val="FFC000">
                    <a:lumMod val="105000"/>
                    <a:satMod val="109000"/>
                    <a:tint val="81000"/>
                  </a:srgbClr>
                </a:gs>
              </a:gsLst>
              <a:lin ang="5400000" scaled="0"/>
            </a:gradFill>
            <a:ln w="635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dirty="0">
                  <a:effectLst/>
                  <a:latin typeface="Times New Roman" panose="02020603050405020304" pitchFamily="18" charset="0"/>
                  <a:ea typeface="Batang" panose="02030600000101010101" pitchFamily="18" charset="-127"/>
                </a:rPr>
                <a:t>инвестиция лойиҳаси стратегиясининг таъминланмаслиги</a:t>
              </a:r>
              <a:r>
                <a:rPr lang="en-US" sz="2000" dirty="0">
                  <a:latin typeface="Times New Roman" panose="02020603050405020304" pitchFamily="18" charset="0"/>
                  <a:ea typeface="Batang" panose="02030600000101010101" pitchFamily="18" charset="-127"/>
                </a:rPr>
                <a:t>;</a:t>
              </a:r>
              <a:endParaRPr lang="uz-Cyrl-UZ" sz="2000" dirty="0">
                <a:effectLst/>
                <a:latin typeface="Times New Roman" panose="02020603050405020304" pitchFamily="18" charset="0"/>
                <a:ea typeface="Batang" panose="02030600000101010101" pitchFamily="18" charset="-127"/>
              </a:endParaRPr>
            </a:p>
          </p:txBody>
        </p:sp>
        <p:sp>
          <p:nvSpPr>
            <p:cNvPr id="15" name="Прямоугольник: скругленные углы 14">
              <a:extLst>
                <a:ext uri="{FF2B5EF4-FFF2-40B4-BE49-F238E27FC236}">
                  <a16:creationId xmlns:a16="http://schemas.microsoft.com/office/drawing/2014/main" id="{E605A2A8-E859-939C-4181-29FA82170F77}"/>
                </a:ext>
              </a:extLst>
            </p:cNvPr>
            <p:cNvSpPr/>
            <p:nvPr/>
          </p:nvSpPr>
          <p:spPr>
            <a:xfrm>
              <a:off x="23612" y="2990943"/>
              <a:ext cx="4806047" cy="411828"/>
            </a:xfrm>
            <a:prstGeom prst="roundRect">
              <a:avLst/>
            </a:prstGeom>
            <a:gradFill rotWithShape="1">
              <a:gsLst>
                <a:gs pos="0">
                  <a:srgbClr val="4472C4">
                    <a:lumMod val="110000"/>
                    <a:satMod val="105000"/>
                    <a:tint val="67000"/>
                  </a:srgbClr>
                </a:gs>
                <a:gs pos="50000">
                  <a:srgbClr val="4472C4">
                    <a:lumMod val="105000"/>
                    <a:satMod val="103000"/>
                    <a:tint val="73000"/>
                  </a:srgbClr>
                </a:gs>
                <a:gs pos="100000">
                  <a:srgbClr val="4472C4">
                    <a:lumMod val="105000"/>
                    <a:satMod val="109000"/>
                    <a:tint val="81000"/>
                  </a:srgbClr>
                </a:gs>
              </a:gsLst>
              <a:lin ang="5400000" scaled="0"/>
            </a:gradFill>
            <a:ln w="6350" cap="flat" cmpd="sng" algn="ctr">
              <a:solidFill>
                <a:srgbClr val="4472C4"/>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uz-Cyrl-UZ" sz="2000" dirty="0">
                  <a:effectLst/>
                  <a:latin typeface="Times New Roman" panose="02020603050405020304" pitchFamily="18" charset="0"/>
                  <a:ea typeface="Batang" panose="02030600000101010101" pitchFamily="18" charset="-127"/>
                </a:rPr>
                <a:t>инвестиция лойиҳаси бўйича маркетинг тадқиқотларини олиб боришга бўлган эътиборнинг сустлиги ёки унинг қониқарли олиб борилмаслиги;</a:t>
              </a:r>
            </a:p>
          </p:txBody>
        </p:sp>
        <p:sp>
          <p:nvSpPr>
            <p:cNvPr id="16" name="Стрелка: вправо 15">
              <a:extLst>
                <a:ext uri="{FF2B5EF4-FFF2-40B4-BE49-F238E27FC236}">
                  <a16:creationId xmlns:a16="http://schemas.microsoft.com/office/drawing/2014/main" id="{54A65028-6F85-147F-12EF-EAFC9D6FEC88}"/>
                </a:ext>
              </a:extLst>
            </p:cNvPr>
            <p:cNvSpPr/>
            <p:nvPr/>
          </p:nvSpPr>
          <p:spPr>
            <a:xfrm>
              <a:off x="-181104" y="2165258"/>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17" name="Стрелка: вправо 16">
              <a:extLst>
                <a:ext uri="{FF2B5EF4-FFF2-40B4-BE49-F238E27FC236}">
                  <a16:creationId xmlns:a16="http://schemas.microsoft.com/office/drawing/2014/main" id="{51C7FBC5-17B2-72DD-D414-0F24A7CE8445}"/>
                </a:ext>
              </a:extLst>
            </p:cNvPr>
            <p:cNvSpPr/>
            <p:nvPr/>
          </p:nvSpPr>
          <p:spPr>
            <a:xfrm>
              <a:off x="-181104" y="2615633"/>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sp>
          <p:nvSpPr>
            <p:cNvPr id="18" name="Стрелка: вправо 17">
              <a:extLst>
                <a:ext uri="{FF2B5EF4-FFF2-40B4-BE49-F238E27FC236}">
                  <a16:creationId xmlns:a16="http://schemas.microsoft.com/office/drawing/2014/main" id="{E1BDECB3-5AE4-B49B-6AA8-E4CD2A0363F6}"/>
                </a:ext>
              </a:extLst>
            </p:cNvPr>
            <p:cNvSpPr/>
            <p:nvPr/>
          </p:nvSpPr>
          <p:spPr>
            <a:xfrm>
              <a:off x="-181104" y="3071407"/>
              <a:ext cx="191069" cy="225188"/>
            </a:xfrm>
            <a:prstGeom prst="rightArrow">
              <a:avLst/>
            </a:prstGeom>
            <a:solidFill>
              <a:srgbClr val="70AD47"/>
            </a:solidFill>
            <a:ln w="12700" cap="flat" cmpd="sng" algn="ctr">
              <a:solidFill>
                <a:srgbClr val="70AD47">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sz="2400"/>
            </a:p>
          </p:txBody>
        </p:sp>
      </p:grpSp>
    </p:spTree>
    <p:extLst>
      <p:ext uri="{BB962C8B-B14F-4D97-AF65-F5344CB8AC3E}">
        <p14:creationId xmlns:p14="http://schemas.microsoft.com/office/powerpoint/2010/main" val="31541941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796886"/>
            <a:ext cx="11664462" cy="5078313"/>
          </a:xfrm>
          <a:prstGeom prst="rect">
            <a:avLst/>
          </a:prstGeom>
        </p:spPr>
        <p:txBody>
          <a:bodyPr wrap="square">
            <a:spAutoFit/>
          </a:bodyPr>
          <a:lstStyle/>
          <a:p>
            <a:pPr algn="just"/>
            <a:r>
              <a:rPr lang="uz-Cyrl-UZ"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Real Estate Project Finance. Different types of funding for a real estate development project. Written by CFI Team. Published January 28, 2020. Updated December 15, 2022. https://corporatefinanceinstitute.com/resources/commercial-real-estate/real-estate-project-finance/</a:t>
            </a:r>
          </a:p>
          <a:p>
            <a:pPr algn="just"/>
            <a:r>
              <a:rPr lang="uz-Cyrl-UZ"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Adam Hayes. Project Finance: How It Works, Definition, and Types of Loans. Updated August 20, 2021. https://www.investopedia.com/terms/p/projectfinance.asp</a:t>
            </a:r>
          </a:p>
          <a:p>
            <a:pPr algn="just"/>
            <a:r>
              <a:rPr lang="uz-Cyrl-UZ"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Project Finance: Definition, Structure, and Alternatives. 2023 Hexagon AB and or its subsidiaries and affiliates. All Rights Reserved. https://www.ecosys.net/knowledge/project-finance/</a:t>
            </a:r>
          </a:p>
          <a:p>
            <a:pPr algn="just"/>
            <a:r>
              <a:rPr lang="uz-Cyrl-UZ" dirty="0">
                <a:latin typeface="Times New Roman" panose="02020603050405020304" pitchFamily="18" charset="0"/>
                <a:cs typeface="Times New Roman" panose="02020603050405020304" pitchFamily="18" charset="0"/>
              </a:rPr>
              <a:t>5. A Guide to the Project Management Body of Knowledge (PMBOK® Guide) – Seventh Edition and The Standard for Project Management (ENGLISH) Seventh edition</a:t>
            </a:r>
          </a:p>
          <a:p>
            <a:pPr algn="just"/>
            <a:r>
              <a:rPr lang="uz-Cyrl-UZ" dirty="0">
                <a:latin typeface="Times New Roman" panose="02020603050405020304" pitchFamily="18" charset="0"/>
                <a:cs typeface="Times New Roman" panose="02020603050405020304" pitchFamily="18" charset="0"/>
              </a:rPr>
              <a:t>6. Harvard Business Review Project Management Handbook: How to Launch, Lead, and Sponsor Successful Projects (HBR Handbooks) Paperback – October 19, 2021.</a:t>
            </a:r>
          </a:p>
          <a:p>
            <a:pPr algn="just"/>
            <a:r>
              <a:rPr lang="uz-Cyrl-UZ" dirty="0">
                <a:latin typeface="Times New Roman" panose="02020603050405020304" pitchFamily="18" charset="0"/>
                <a:cs typeface="Times New Roman" panose="02020603050405020304" pitchFamily="18" charset="0"/>
              </a:rPr>
              <a:t>7. </a:t>
            </a:r>
            <a:r>
              <a:rPr lang="ru-RU" dirty="0">
                <a:latin typeface="Times New Roman" panose="02020603050405020304" pitchFamily="18" charset="0"/>
                <a:cs typeface="Times New Roman" panose="02020603050405020304" pitchFamily="18" charset="0"/>
              </a:rPr>
              <a:t>Разу М.Л. Управление проектом. Основы проектного управления: учебник.- М.:КНОРУС, 2006. - 768 с.</a:t>
            </a:r>
          </a:p>
          <a:p>
            <a:pPr algn="just"/>
            <a:r>
              <a:rPr lang="ru-RU" dirty="0">
                <a:latin typeface="Times New Roman" panose="02020603050405020304" pitchFamily="18" charset="0"/>
                <a:cs typeface="Times New Roman" panose="02020603050405020304" pitchFamily="18" charset="0"/>
              </a:rPr>
              <a:t>8.</a:t>
            </a: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Бозоров Р.Ҳ. Ўзбекистонда инвестиция лойиҳаларининг иқтисодий </a:t>
            </a:r>
          </a:p>
          <a:p>
            <a:pPr algn="just"/>
            <a:r>
              <a:rPr lang="uz-Cyrl-UZ" dirty="0">
                <a:latin typeface="Times New Roman" panose="02020603050405020304" pitchFamily="18" charset="0"/>
                <a:cs typeface="Times New Roman" panose="02020603050405020304" pitchFamily="18" charset="0"/>
              </a:rPr>
              <a:t>самарадорлигини баҳолашни такомиллаштириш. “Иқтисодиёт ва инновацион </a:t>
            </a:r>
          </a:p>
          <a:p>
            <a:pPr algn="just"/>
            <a:r>
              <a:rPr lang="uz-Cyrl-UZ" dirty="0">
                <a:latin typeface="Times New Roman" panose="02020603050405020304" pitchFamily="18" charset="0"/>
                <a:cs typeface="Times New Roman" panose="02020603050405020304" pitchFamily="18" charset="0"/>
              </a:rPr>
              <a:t>технологиялар” илмий электрон журнали. № 2, март-апрель, 2018 й.</a:t>
            </a:r>
          </a:p>
          <a:p>
            <a:pPr algn="just"/>
            <a:r>
              <a:rPr lang="uz-Cyrl-UZ" dirty="0">
                <a:latin typeface="Times New Roman" panose="02020603050405020304" pitchFamily="18" charset="0"/>
                <a:cs typeface="Times New Roman" panose="02020603050405020304" pitchFamily="18" charset="0"/>
              </a:rPr>
              <a:t>9. Пардаев М. Қ., Холиқулов А.Н., Жумаева Г.. Инвестицион лойиҳалар таҳлили. </a:t>
            </a:r>
          </a:p>
          <a:p>
            <a:pPr algn="just"/>
            <a:r>
              <a:rPr lang="uz-Cyrl-UZ" dirty="0">
                <a:latin typeface="Times New Roman" panose="02020603050405020304" pitchFamily="18" charset="0"/>
                <a:cs typeface="Times New Roman" panose="02020603050405020304" pitchFamily="18" charset="0"/>
              </a:rPr>
              <a:t>Ўқув қўлланма. – Т.: “Фан ва технология” нашриёти, 2019. - 234 бет.</a:t>
            </a:r>
          </a:p>
        </p:txBody>
      </p:sp>
    </p:spTree>
    <p:extLst>
      <p:ext uri="{BB962C8B-B14F-4D97-AF65-F5344CB8AC3E}">
        <p14:creationId xmlns:p14="http://schemas.microsoft.com/office/powerpoint/2010/main" val="20616718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423</TotalTime>
  <Words>5111</Words>
  <Application>Microsoft Office PowerPoint</Application>
  <PresentationFormat>Широкоэкранный</PresentationFormat>
  <Paragraphs>526</Paragraphs>
  <Slides>55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55</vt:i4>
      </vt:variant>
    </vt:vector>
  </HeadingPairs>
  <TitlesOfParts>
    <vt:vector size="60"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49</cp:revision>
  <dcterms:created xsi:type="dcterms:W3CDTF">2023-09-26T16:19:17Z</dcterms:created>
  <dcterms:modified xsi:type="dcterms:W3CDTF">2023-10-26T13:35:51Z</dcterms:modified>
</cp:coreProperties>
</file>