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5"/>
  </p:notesMasterIdLst>
  <p:sldIdLst>
    <p:sldId id="332" r:id="rId2"/>
    <p:sldId id="333" r:id="rId3"/>
    <p:sldId id="327" r:id="rId4"/>
    <p:sldId id="404" r:id="rId5"/>
    <p:sldId id="405" r:id="rId6"/>
    <p:sldId id="406" r:id="rId7"/>
    <p:sldId id="330" r:id="rId8"/>
    <p:sldId id="349" r:id="rId9"/>
    <p:sldId id="432" r:id="rId10"/>
    <p:sldId id="407" r:id="rId11"/>
    <p:sldId id="350" r:id="rId12"/>
    <p:sldId id="351" r:id="rId13"/>
    <p:sldId id="352" r:id="rId14"/>
    <p:sldId id="357" r:id="rId15"/>
    <p:sldId id="409" r:id="rId16"/>
    <p:sldId id="410" r:id="rId17"/>
    <p:sldId id="411" r:id="rId18"/>
    <p:sldId id="331" r:id="rId19"/>
    <p:sldId id="256" r:id="rId20"/>
    <p:sldId id="326" r:id="rId21"/>
    <p:sldId id="392" r:id="rId22"/>
    <p:sldId id="435" r:id="rId23"/>
    <p:sldId id="433" r:id="rId24"/>
    <p:sldId id="436" r:id="rId25"/>
    <p:sldId id="393" r:id="rId26"/>
    <p:sldId id="408" r:id="rId27"/>
    <p:sldId id="355" r:id="rId28"/>
    <p:sldId id="356" r:id="rId29"/>
    <p:sldId id="361" r:id="rId30"/>
    <p:sldId id="412" r:id="rId31"/>
    <p:sldId id="413" r:id="rId32"/>
    <p:sldId id="414" r:id="rId33"/>
    <p:sldId id="415" r:id="rId34"/>
    <p:sldId id="437" r:id="rId35"/>
    <p:sldId id="260" r:id="rId36"/>
    <p:sldId id="438" r:id="rId37"/>
    <p:sldId id="416" r:id="rId38"/>
    <p:sldId id="417" r:id="rId39"/>
    <p:sldId id="367" r:id="rId40"/>
    <p:sldId id="418" r:id="rId41"/>
    <p:sldId id="419" r:id="rId42"/>
    <p:sldId id="420" r:id="rId43"/>
    <p:sldId id="370" r:id="rId44"/>
    <p:sldId id="371" r:id="rId45"/>
    <p:sldId id="372" r:id="rId46"/>
    <p:sldId id="373" r:id="rId47"/>
    <p:sldId id="374" r:id="rId48"/>
    <p:sldId id="375" r:id="rId49"/>
    <p:sldId id="376" r:id="rId50"/>
    <p:sldId id="377" r:id="rId51"/>
    <p:sldId id="378" r:id="rId52"/>
    <p:sldId id="379" r:id="rId53"/>
    <p:sldId id="422" r:id="rId54"/>
    <p:sldId id="423" r:id="rId55"/>
    <p:sldId id="424" r:id="rId56"/>
    <p:sldId id="425" r:id="rId57"/>
    <p:sldId id="426" r:id="rId58"/>
    <p:sldId id="427" r:id="rId59"/>
    <p:sldId id="394" r:id="rId60"/>
    <p:sldId id="397" r:id="rId61"/>
    <p:sldId id="398" r:id="rId62"/>
    <p:sldId id="399" r:id="rId63"/>
    <p:sldId id="348" r:id="rId64"/>
    <p:sldId id="381" r:id="rId65"/>
    <p:sldId id="421" r:id="rId66"/>
    <p:sldId id="400" r:id="rId67"/>
    <p:sldId id="428" r:id="rId68"/>
    <p:sldId id="439" r:id="rId69"/>
    <p:sldId id="440" r:id="rId70"/>
    <p:sldId id="441" r:id="rId71"/>
    <p:sldId id="442" r:id="rId72"/>
    <p:sldId id="443" r:id="rId73"/>
    <p:sldId id="444" r:id="rId74"/>
    <p:sldId id="445" r:id="rId75"/>
    <p:sldId id="446" r:id="rId76"/>
    <p:sldId id="447" r:id="rId77"/>
    <p:sldId id="448" r:id="rId78"/>
    <p:sldId id="449" r:id="rId79"/>
    <p:sldId id="450" r:id="rId80"/>
    <p:sldId id="451" r:id="rId81"/>
    <p:sldId id="452" r:id="rId82"/>
    <p:sldId id="272" r:id="rId83"/>
    <p:sldId id="429" r:id="rId84"/>
    <p:sldId id="430" r:id="rId85"/>
    <p:sldId id="431" r:id="rId86"/>
    <p:sldId id="453" r:id="rId87"/>
    <p:sldId id="454" r:id="rId88"/>
    <p:sldId id="455" r:id="rId89"/>
    <p:sldId id="290" r:id="rId90"/>
    <p:sldId id="456" r:id="rId91"/>
    <p:sldId id="457" r:id="rId92"/>
    <p:sldId id="346" r:id="rId93"/>
    <p:sldId id="347" r:id="rId9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86" autoAdjust="0"/>
    <p:restoredTop sz="94660"/>
  </p:normalViewPr>
  <p:slideViewPr>
    <p:cSldViewPr snapToGrid="0">
      <p:cViewPr varScale="1">
        <p:scale>
          <a:sx n="87" d="100"/>
          <a:sy n="87" d="100"/>
        </p:scale>
        <p:origin x="5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D3D17-A57F-466E-8F64-DEB0988287A6}" type="datetimeFigureOut">
              <a:rPr lang="ru-RU" smtClean="0"/>
              <a:t>24.10.2023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64E909-BD6F-4FB4-AD81-F98B0332C2D9}" type="slidenum">
              <a:rPr lang="ru-RU" smtClean="0"/>
              <a:t>‹#›</a:t>
            </a:fld>
            <a:endParaRPr lang="ru-RU"/>
          </a:p>
        </p:txBody>
      </p:sp>
    </p:spTree>
    <p:extLst>
      <p:ext uri="{BB962C8B-B14F-4D97-AF65-F5344CB8AC3E}">
        <p14:creationId xmlns:p14="http://schemas.microsoft.com/office/powerpoint/2010/main" val="23045080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Заметки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Tree>
    <p:extLst>
      <p:ext uri="{BB962C8B-B14F-4D97-AF65-F5344CB8AC3E}">
        <p14:creationId xmlns:p14="http://schemas.microsoft.com/office/powerpoint/2010/main" val="3207873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855EFE-E632-7B5B-81E0-97C9366BDF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B462E32-71B5-3544-4CBF-B1EF107ED5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90CB0FB-6BC0-6F01-4C9A-91A4327CDF3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2814D7F0-7758-4D91-6256-28FF990CE62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DBD64AC-274B-6D90-30A6-8633E965C4A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429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3D0C3B-0C2D-3415-6A80-E5EB734CF35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F7F3C0E-D5E3-D12B-9567-D09C19EE254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877C02-6C71-0820-0A64-387C8EAA19DF}"/>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B064333-02B3-B66C-323F-39673C97848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3DC6C84-13FB-5E2D-B258-EE9E4DC99B8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24560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8F0128-ACD5-5C61-367E-22BFB5E3F4C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8F8B42-CF36-D614-0DF5-7CDBFAB84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27837B3-17FF-78DF-BB4C-6986C100736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D074AC8A-981B-4097-5E2C-128D9F3994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B173B5-0764-9F45-4763-85BF99D35528}"/>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4557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8F8E8F-0CC6-DC25-1455-3C01FE35D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23ABE8-A380-0333-D318-B5430A0DAA5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EAE63B5-266B-83EA-18A9-2470B886E3F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F69469D-8D7E-131A-A137-2FF6DAE2AE9D}"/>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5CB8FBEE-3B6A-5807-4238-FC43E9F364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A907EA-0D82-B273-C875-E7B33F5AFA03}"/>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61376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4A867D-D512-4C4B-D4F2-52F99349364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A578219-0E25-8ABF-730E-A01B7EF15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AE2F908-E7A8-0F36-A3BA-EB2A173564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994F9F8-AE66-4A1C-2135-818777E54B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9E1D4F-1C34-DF21-06F6-29FF3818BC5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4176759-1773-2597-5988-7D102FB5A8F8}"/>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4E6C1E49-ACB4-B045-DECE-6FAE99BDE5F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9A87861A-D8A4-2DBD-559B-F9279FCA9C3A}"/>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67994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57D74-3F0A-CD89-B07A-8FE20E288A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EFCCA64-E64E-A171-22E8-FC42E3B08074}"/>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24AEE944-5908-6326-0084-C8DD79C13C5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B157C86-0BAA-D204-CCE2-6CCBB463C69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4110295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9035217-1851-D7FB-1DCC-7D2D0FF378D9}"/>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32195AB5-AF57-AB87-B907-027D5A36A5C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04DC4B-97CB-503D-30DB-945A17E29E22}"/>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826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84E55E-ECB0-E06E-3D5A-004754F80EA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7DB1AAE-A289-2CA4-B5F2-E40C9CAE8B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40D9243-6787-7BB9-9630-4668793AC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E6F30B2-43A7-9E78-FE42-7984FE2BDDF0}"/>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9D9F8C9C-C7C0-5FAA-B0EE-EF391D2BA01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37E272C-4932-9BA6-4F46-CC7E8EA2786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04061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87602-527D-E0EF-BF45-49D20AB095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600E7BA-53FB-8FB4-03BE-7A59D99AFB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C587317-3493-94A3-B6C8-289B842CA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B3A3A9E-1042-F66F-0AB7-54BF76C3DED7}"/>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2BB55266-0D98-A7D4-F52C-14DD5F01D4D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E5854AD-9098-D41E-692E-C62899F34B1B}"/>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4384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943F7-31D7-1FFB-103E-2406491619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C073-2C91-CAB1-0223-8D40E5D6705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25E4C6-F948-5252-51D2-4BF9D669214B}"/>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6845CE6B-4417-BFB2-467B-5AEC5403EB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76F902-1116-320A-B503-03219556DEF1}"/>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9381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95F937-E8CC-A6CA-8924-91B2182D2B1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48C471-7014-2735-A9BB-CC7D27CCE7C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1F4A994-EDCD-113F-B957-E4617B852D51}"/>
              </a:ext>
            </a:extLst>
          </p:cNvPr>
          <p:cNvSpPr>
            <a:spLocks noGrp="1"/>
          </p:cNvSpPr>
          <p:nvPr>
            <p:ph type="dt" sz="half" idx="10"/>
          </p:nvPr>
        </p:nvSpPr>
        <p:spPr/>
        <p:txBody>
          <a:body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ECB68A31-5ECA-8346-62FE-0749548163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47EB56-6330-4CBE-BD65-083C1FA89F1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357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11811F-01AE-D099-7056-E37CE31E4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E8A3D9B-58DD-7A4F-079C-698D30779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B81AF4-99B5-3288-1648-40CCD13E09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0AAD3-D0AE-4236-A3E3-87571DB2EF7D}"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4369F11C-41B4-5154-2CE4-1EC1DEB4C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D78BDC-02C0-DC6E-A3AB-BBE3B76DCB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62323-5199-4F17-98C3-2A1659958812}" type="slidenum">
              <a:rPr lang="ru-RU" smtClean="0"/>
              <a:t>‹#›</a:t>
            </a:fld>
            <a:endParaRPr lang="ru-RU"/>
          </a:p>
        </p:txBody>
      </p:sp>
    </p:spTree>
    <p:extLst>
      <p:ext uri="{BB962C8B-B14F-4D97-AF65-F5344CB8AC3E}">
        <p14:creationId xmlns:p14="http://schemas.microsoft.com/office/powerpoint/2010/main" val="2573822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 y="209406"/>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PORTFOLIO MANAGEMENT</a:t>
            </a:r>
          </a:p>
          <a:p>
            <a:pPr algn="ctr"/>
            <a:r>
              <a:rPr lang="ru-RU" sz="3600" b="1" dirty="0">
                <a:solidFill>
                  <a:srgbClr val="002060"/>
                </a:solidFill>
                <a:latin typeface="Times New Roman" panose="02020603050405020304" pitchFamily="18" charset="0"/>
                <a:cs typeface="Times New Roman" panose="02020603050405020304" pitchFamily="18" charset="0"/>
              </a:rPr>
              <a:t>ЛОЙИҲА ПОРТФЕЛИНИ БОШҚАРИШ</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852243" y="3837841"/>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10</a:t>
            </a:r>
            <a:endParaRPr lang="uz-Cyrl-UZ" sz="3200" b="1" dirty="0">
              <a:solidFill>
                <a:srgbClr val="00206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10</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740255" y="5752713"/>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312851"/>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4" y="1228397"/>
            <a:ext cx="11007970" cy="4401205"/>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Лойиҳалар портфели тушунчаси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портфелини бошқариш</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портфелини бошқаришдаги рол ва масъулият</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Портфелни бошқариш жараёнлари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 сценарийси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портфелини бошқаришнинг афзалликлари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портфелини бошқариш (ЛПБ</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ва лойиҳа бошқаруви (ЛБ</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ўртасидаги фарқ</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портфелини бошқариш воситалари</a:t>
            </a:r>
          </a:p>
          <a:p>
            <a:pPr marL="342900" indent="-342900" algn="just">
              <a:buFont typeface="+mj-lt"/>
              <a:buAutoNum type="arabicPeriod"/>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24BC12-EC71-0CD2-9B7B-0E192D67B0D2}"/>
              </a:ext>
            </a:extLst>
          </p:cNvPr>
          <p:cNvSpPr/>
          <p:nvPr/>
        </p:nvSpPr>
        <p:spPr>
          <a:xfrm>
            <a:off x="543499" y="1206202"/>
            <a:ext cx="11105002" cy="3539430"/>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ЛОЙИҲАЛАР ПОРТФЕЛИ ТУШУНЧАСИ</a:t>
            </a:r>
            <a:endParaRPr lang="en-US" sz="2800" b="1" dirty="0">
              <a:latin typeface="Times New Roman" panose="02020603050405020304" pitchFamily="18" charset="0"/>
              <a:cs typeface="Times New Roman" panose="02020603050405020304" pitchFamily="18" charset="0"/>
            </a:endParaRP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Молиявий портфели ва лойиҳа портфелини бошқариш: умумий ва фарқлар</a:t>
            </a:r>
          </a:p>
          <a:p>
            <a:pPr algn="ctr"/>
            <a:r>
              <a:rPr lang="uz-Cyrl-UZ" sz="2800" dirty="0">
                <a:latin typeface="Times New Roman" panose="02020603050405020304" pitchFamily="18" charset="0"/>
                <a:cs typeface="Times New Roman" panose="02020603050405020304" pitchFamily="18" charset="0"/>
              </a:rPr>
              <a:t>Портфелнинг ҳаёт айланиши</a:t>
            </a:r>
          </a:p>
          <a:p>
            <a:pPr algn="ctr"/>
            <a:r>
              <a:rPr lang="uz-Cyrl-UZ" sz="2800" dirty="0">
                <a:latin typeface="Times New Roman" panose="02020603050405020304" pitchFamily="18" charset="0"/>
                <a:cs typeface="Times New Roman" panose="02020603050405020304" pitchFamily="18" charset="0"/>
              </a:rPr>
              <a:t>Лойиҳа-портфел қарорларини қабул қилиш шартлари ва хусусиятлари</a:t>
            </a:r>
          </a:p>
          <a:p>
            <a:pPr algn="ctr"/>
            <a:r>
              <a:rPr lang="uz-Cyrl-UZ" sz="2800" dirty="0">
                <a:latin typeface="Times New Roman" panose="02020603050405020304" pitchFamily="18" charset="0"/>
                <a:cs typeface="Times New Roman" panose="02020603050405020304" pitchFamily="18" charset="0"/>
              </a:rPr>
              <a:t>Портфелни бошқариш жараёнлари</a:t>
            </a:r>
          </a:p>
          <a:p>
            <a:pPr algn="ctr"/>
            <a:r>
              <a:rPr lang="uz-Cyrl-UZ" sz="2800" dirty="0">
                <a:latin typeface="Times New Roman" panose="02020603050405020304" pitchFamily="18" charset="0"/>
                <a:cs typeface="Times New Roman" panose="02020603050405020304" pitchFamily="18" charset="0"/>
              </a:rPr>
              <a:t>Лойиҳа портфелини бошқариш воситалари</a:t>
            </a:r>
          </a:p>
        </p:txBody>
      </p:sp>
    </p:spTree>
    <p:extLst>
      <p:ext uri="{BB962C8B-B14F-4D97-AF65-F5344CB8AC3E}">
        <p14:creationId xmlns:p14="http://schemas.microsoft.com/office/powerpoint/2010/main" val="4244709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4F580B0-9441-C03A-AD18-120F2838BBD6}"/>
              </a:ext>
            </a:extLst>
          </p:cNvPr>
          <p:cNvSpPr/>
          <p:nvPr/>
        </p:nvSpPr>
        <p:spPr>
          <a:xfrm>
            <a:off x="392935" y="275422"/>
            <a:ext cx="11406130" cy="410929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000" dirty="0">
                <a:solidFill>
                  <a:schemeClr val="tx1">
                    <a:lumMod val="50000"/>
                  </a:schemeClr>
                </a:solidFill>
                <a:latin typeface="Times New Roman" panose="02020603050405020304" pitchFamily="18" charset="0"/>
                <a:cs typeface="Times New Roman" panose="02020603050405020304" pitchFamily="18" charset="0"/>
              </a:rPr>
              <a:t>Бугунги кунг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қ</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д</a:t>
            </a:r>
            <a:r>
              <a:rPr lang="en-US" sz="2000" dirty="0">
                <a:solidFill>
                  <a:schemeClr val="tx1">
                    <a:lumMod val="50000"/>
                  </a:schemeClr>
                </a:solidFill>
                <a:latin typeface="Times New Roman" panose="02020603050405020304" pitchFamily="18" charset="0"/>
                <a:cs typeface="Times New Roman" panose="02020603050405020304" pitchFamily="18" charset="0"/>
              </a:rPr>
              <a:t>ap </a:t>
            </a:r>
            <a:r>
              <a:rPr lang="ru-RU" sz="2000" dirty="0">
                <a:solidFill>
                  <a:schemeClr val="tx1">
                    <a:lumMod val="50000"/>
                  </a:schemeClr>
                </a:solidFill>
                <a:latin typeface="Times New Roman" panose="02020603050405020304" pitchFamily="18" charset="0"/>
                <a:cs typeface="Times New Roman" panose="02020603050405020304" pitchFamily="18" charset="0"/>
              </a:rPr>
              <a:t>қўшм</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b="1" dirty="0">
                <a:solidFill>
                  <a:schemeClr val="tx1">
                    <a:lumMod val="50000"/>
                  </a:schemeClr>
                </a:solidFill>
                <a:latin typeface="Times New Roman" panose="02020603050405020304" pitchFamily="18" charset="0"/>
                <a:cs typeface="Times New Roman" panose="02020603050405020304" pitchFamily="18" charset="0"/>
              </a:rPr>
              <a:t>л</a:t>
            </a:r>
            <a:r>
              <a:rPr lang="en-US" sz="2000" b="1" dirty="0">
                <a:solidFill>
                  <a:schemeClr val="tx1">
                    <a:lumMod val="50000"/>
                  </a:schemeClr>
                </a:solidFill>
                <a:latin typeface="Times New Roman" panose="02020603050405020304" pitchFamily="18" charset="0"/>
                <a:cs typeface="Times New Roman" panose="02020603050405020304" pitchFamily="18" charset="0"/>
              </a:rPr>
              <a:t>o</a:t>
            </a:r>
            <a:r>
              <a:rPr lang="ru-RU" sz="2000" b="1" dirty="0">
                <a:solidFill>
                  <a:schemeClr val="tx1">
                    <a:lumMod val="50000"/>
                  </a:schemeClr>
                </a:solidFill>
                <a:latin typeface="Times New Roman" panose="02020603050405020304" pitchFamily="18" charset="0"/>
                <a:cs typeface="Times New Roman" panose="02020603050405020304" pitchFamily="18" charset="0"/>
              </a:rPr>
              <a:t>йиҳ</a:t>
            </a:r>
            <a:r>
              <a:rPr lang="en-US" sz="2000" b="1" dirty="0">
                <a:solidFill>
                  <a:schemeClr val="tx1">
                    <a:lumMod val="50000"/>
                  </a:schemeClr>
                </a:solidFill>
                <a:latin typeface="Times New Roman" panose="02020603050405020304" pitchFamily="18" charset="0"/>
                <a:cs typeface="Times New Roman" panose="02020603050405020304" pitchFamily="18" charset="0"/>
              </a:rPr>
              <a:t>a</a:t>
            </a:r>
            <a:r>
              <a:rPr lang="ru-RU" sz="2000" b="1" dirty="0">
                <a:solidFill>
                  <a:schemeClr val="tx1">
                    <a:lumMod val="50000"/>
                  </a:schemeClr>
                </a:solidFill>
                <a:latin typeface="Times New Roman" panose="02020603050405020304" pitchFamily="18" charset="0"/>
                <a:cs typeface="Times New Roman" panose="02020603050405020304" pitchFamily="18" charset="0"/>
              </a:rPr>
              <a:t>л</a:t>
            </a:r>
            <a:r>
              <a:rPr lang="en-US" sz="2000" b="1" dirty="0">
                <a:solidFill>
                  <a:schemeClr val="tx1">
                    <a:lumMod val="50000"/>
                  </a:schemeClr>
                </a:solidFill>
                <a:latin typeface="Times New Roman" panose="02020603050405020304" pitchFamily="18" charset="0"/>
                <a:cs typeface="Times New Roman" panose="02020603050405020304" pitchFamily="18" charset="0"/>
              </a:rPr>
              <a:t>ap </a:t>
            </a:r>
            <a:r>
              <a:rPr lang="ru-RU" sz="2000" b="1" dirty="0">
                <a:solidFill>
                  <a:schemeClr val="tx1">
                    <a:lumMod val="50000"/>
                  </a:schemeClr>
                </a:solidFill>
                <a:latin typeface="Times New Roman" panose="02020603050405020304" pitchFamily="18" charset="0"/>
                <a:cs typeface="Times New Roman" panose="02020603050405020304" pitchFamily="18" charset="0"/>
              </a:rPr>
              <a:t>п</a:t>
            </a:r>
            <a:r>
              <a:rPr lang="en-US" sz="2000" b="1" dirty="0">
                <a:solidFill>
                  <a:schemeClr val="tx1">
                    <a:lumMod val="50000"/>
                  </a:schemeClr>
                </a:solidFill>
                <a:latin typeface="Times New Roman" panose="02020603050405020304" pitchFamily="18" charset="0"/>
                <a:cs typeface="Times New Roman" panose="02020603050405020304" pitchFamily="18" charset="0"/>
              </a:rPr>
              <a:t>op</a:t>
            </a:r>
            <a:r>
              <a:rPr lang="ru-RU" sz="2000" b="1" dirty="0">
                <a:solidFill>
                  <a:schemeClr val="tx1">
                    <a:lumMod val="50000"/>
                  </a:schemeClr>
                </a:solidFill>
                <a:latin typeface="Times New Roman" panose="02020603050405020304" pitchFamily="18" charset="0"/>
                <a:cs typeface="Times New Roman" panose="02020603050405020304" pitchFamily="18" charset="0"/>
              </a:rPr>
              <a:t>тфели </a:t>
            </a:r>
            <a:r>
              <a:rPr lang="ru-RU" sz="2000" dirty="0">
                <a:solidFill>
                  <a:schemeClr val="tx1">
                    <a:lumMod val="50000"/>
                  </a:schemeClr>
                </a:solidFill>
                <a:latin typeface="Times New Roman" panose="02020603050405020304" pitchFamily="18" charset="0"/>
                <a:cs typeface="Times New Roman" panose="02020603050405020304" pitchFamily="18" charset="0"/>
              </a:rPr>
              <a:t>1 милли</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д ев</a:t>
            </a:r>
            <a:r>
              <a:rPr lang="en-US" sz="2000" dirty="0">
                <a:solidFill>
                  <a:schemeClr val="tx1">
                    <a:lumMod val="50000"/>
                  </a:schemeClr>
                </a:solidFill>
                <a:latin typeface="Times New Roman" panose="02020603050405020304" pitchFamily="18" charset="0"/>
                <a:cs typeface="Times New Roman" panose="02020603050405020304" pitchFamily="18" charset="0"/>
              </a:rPr>
              <a:t>po</a:t>
            </a:r>
            <a:r>
              <a:rPr lang="ru-RU" sz="2000" dirty="0">
                <a:solidFill>
                  <a:schemeClr val="tx1">
                    <a:lumMod val="50000"/>
                  </a:schemeClr>
                </a:solidFill>
                <a:latin typeface="Times New Roman" panose="02020603050405020304" pitchFamily="18" charset="0"/>
                <a:cs typeface="Times New Roman" panose="02020603050405020304" pitchFamily="18" charset="0"/>
              </a:rPr>
              <a:t>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етди. </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гентлик ишти</a:t>
            </a:r>
            <a:r>
              <a:rPr lang="en-US" sz="2000" dirty="0">
                <a:solidFill>
                  <a:schemeClr val="tx1">
                    <a:lumMod val="50000"/>
                  </a:schemeClr>
                </a:solidFill>
                <a:latin typeface="Times New Roman" panose="02020603050405020304" pitchFamily="18" charset="0"/>
                <a:cs typeface="Times New Roman" panose="02020603050405020304" pitchFamily="18" charset="0"/>
              </a:rPr>
              <a:t>po</a:t>
            </a:r>
            <a:r>
              <a:rPr lang="ru-RU" sz="2000" dirty="0">
                <a:solidFill>
                  <a:schemeClr val="tx1">
                    <a:lumMod val="50000"/>
                  </a:schemeClr>
                </a:solidFill>
                <a:latin typeface="Times New Roman" panose="02020603050405020304" pitchFamily="18" charset="0"/>
                <a:cs typeface="Times New Roman" panose="02020603050405020304" pitchFamily="18" charset="0"/>
              </a:rPr>
              <a:t>кид</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инф</a:t>
            </a:r>
            <a:r>
              <a:rPr lang="en-US" sz="2000" dirty="0">
                <a:solidFill>
                  <a:schemeClr val="tx1">
                    <a:lumMod val="50000"/>
                  </a:schemeClr>
                </a:solidFill>
                <a:latin typeface="Times New Roman" panose="02020603050405020304" pitchFamily="18" charset="0"/>
                <a:cs typeface="Times New Roman" panose="02020603050405020304" pitchFamily="18" charset="0"/>
              </a:rPr>
              <a:t>pa</a:t>
            </a:r>
            <a:r>
              <a:rPr lang="ru-RU" sz="2000" dirty="0">
                <a:solidFill>
                  <a:schemeClr val="tx1">
                    <a:lumMod val="50000"/>
                  </a:schemeClr>
                </a:solidFill>
                <a:latin typeface="Times New Roman" panose="02020603050405020304" pitchFamily="18" charset="0"/>
                <a:cs typeface="Times New Roman" panose="02020603050405020304" pitchFamily="18" charset="0"/>
              </a:rPr>
              <a:t>тузилм</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иқти</a:t>
            </a:r>
            <a:r>
              <a:rPr lang="en-US" sz="2000" dirty="0">
                <a:solidFill>
                  <a:schemeClr val="tx1">
                    <a:lumMod val="50000"/>
                  </a:schemeClr>
                </a:solidFill>
                <a:latin typeface="Times New Roman" panose="02020603050405020304" pitchFamily="18" charset="0"/>
                <a:cs typeface="Times New Roman" panose="02020603050405020304" pitchFamily="18" charset="0"/>
              </a:rPr>
              <a:t>co</a:t>
            </a:r>
            <a:r>
              <a:rPr lang="ru-RU" sz="2000" dirty="0">
                <a:solidFill>
                  <a:schemeClr val="tx1">
                    <a:lumMod val="50000"/>
                  </a:schemeClr>
                </a:solidFill>
                <a:latin typeface="Times New Roman" panose="02020603050405020304" pitchFamily="18" charset="0"/>
                <a:cs typeface="Times New Roman" panose="02020603050405020304" pitchFamily="18" charset="0"/>
              </a:rPr>
              <a:t>диёт т</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қл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и в</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ижтим</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ий </a:t>
            </a:r>
            <a:r>
              <a:rPr lang="en-US" sz="2000" dirty="0">
                <a:solidFill>
                  <a:schemeClr val="tx1">
                    <a:lumMod val="50000"/>
                  </a:schemeClr>
                </a:solidFill>
                <a:latin typeface="Times New Roman" panose="02020603050405020304" pitchFamily="18" charset="0"/>
                <a:cs typeface="Times New Roman" panose="02020603050405020304" pitchFamily="18" charset="0"/>
              </a:rPr>
              <a:t>co</a:t>
            </a:r>
            <a:r>
              <a:rPr lang="ru-RU" sz="2000" dirty="0">
                <a:solidFill>
                  <a:schemeClr val="tx1">
                    <a:lumMod val="50000"/>
                  </a:schemeClr>
                </a:solidFill>
                <a:latin typeface="Times New Roman" panose="02020603050405020304" pitchFamily="18" charset="0"/>
                <a:cs typeface="Times New Roman" panose="02020603050405020304" pitchFamily="18" charset="0"/>
              </a:rPr>
              <a:t>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ни </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ив</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жл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нти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иш бўйич</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қ</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a:t>
            </a:r>
            <a:r>
              <a:rPr lang="en-US" sz="2000" dirty="0">
                <a:solidFill>
                  <a:schemeClr val="tx1">
                    <a:lumMod val="50000"/>
                  </a:schemeClr>
                </a:solidFill>
                <a:latin typeface="Times New Roman" panose="02020603050405020304" pitchFamily="18" charset="0"/>
                <a:cs typeface="Times New Roman" panose="02020603050405020304" pitchFamily="18" charset="0"/>
              </a:rPr>
              <a:t>op </a:t>
            </a:r>
            <a:r>
              <a:rPr lang="ru-RU" sz="2000" dirty="0">
                <a:solidFill>
                  <a:schemeClr val="tx1">
                    <a:lumMod val="50000"/>
                  </a:schemeClr>
                </a:solidFill>
                <a:latin typeface="Times New Roman" panose="02020603050405020304" pitchFamily="18" charset="0"/>
                <a:cs typeface="Times New Roman" panose="02020603050405020304" pitchFamily="18" charset="0"/>
              </a:rPr>
              <a:t>д</a:t>
            </a:r>
            <a:r>
              <a:rPr lang="en-US" sz="2000" dirty="0">
                <a:solidFill>
                  <a:schemeClr val="tx1">
                    <a:lumMod val="50000"/>
                  </a:schemeClr>
                </a:solidFill>
                <a:latin typeface="Times New Roman" panose="02020603050405020304" pitchFamily="18" charset="0"/>
                <a:cs typeface="Times New Roman" panose="02020603050405020304" pitchFamily="18" charset="0"/>
              </a:rPr>
              <a:t>ac</a:t>
            </a:r>
            <a:r>
              <a:rPr lang="ru-RU" sz="2000" dirty="0">
                <a:solidFill>
                  <a:schemeClr val="tx1">
                    <a:lumMod val="50000"/>
                  </a:schemeClr>
                </a:solidFill>
                <a:latin typeface="Times New Roman" panose="02020603050405020304" pitchFamily="18" charset="0"/>
                <a:cs typeface="Times New Roman" panose="02020603050405020304" pitchFamily="18" charset="0"/>
              </a:rPr>
              <a:t>ту</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 a</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лг</a:t>
            </a:r>
            <a:r>
              <a:rPr lang="en-US" sz="2000" dirty="0">
                <a:solidFill>
                  <a:schemeClr val="tx1">
                    <a:lumMod val="50000"/>
                  </a:schemeClr>
                </a:solidFill>
                <a:latin typeface="Times New Roman" panose="02020603050405020304" pitchFamily="18" charset="0"/>
                <a:cs typeface="Times New Roman" panose="02020603050405020304" pitchFamily="18" charset="0"/>
              </a:rPr>
              <a:t>a o</a:t>
            </a:r>
            <a:r>
              <a:rPr lang="ru-RU" sz="2000" dirty="0">
                <a:solidFill>
                  <a:schemeClr val="tx1">
                    <a:lumMod val="50000"/>
                  </a:schemeClr>
                </a:solidFill>
                <a:latin typeface="Times New Roman" panose="02020603050405020304" pitchFamily="18" charset="0"/>
                <a:cs typeface="Times New Roman" panose="02020603050405020304" pitchFamily="18" charset="0"/>
              </a:rPr>
              <a:t>ши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илм</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қд</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uz-Cyrl-UZ" sz="2000" dirty="0">
                <a:solidFill>
                  <a:schemeClr val="tx1">
                    <a:lumMod val="50000"/>
                  </a:schemeClr>
                </a:solidFill>
                <a:latin typeface="Times New Roman" panose="02020603050405020304" pitchFamily="18" charset="0"/>
                <a:cs typeface="Times New Roman" panose="02020603050405020304" pitchFamily="18" charset="0"/>
              </a:rPr>
              <a:t>.</a:t>
            </a:r>
            <a:endParaRPr lang="en-US" sz="2000" dirty="0">
              <a:solidFill>
                <a:schemeClr val="tx1">
                  <a:lumMod val="50000"/>
                </a:schemeClr>
              </a:solidFill>
              <a:latin typeface="Times New Roman" panose="02020603050405020304" pitchFamily="18" charset="0"/>
              <a:cs typeface="Times New Roman" panose="02020603050405020304" pitchFamily="18" charset="0"/>
            </a:endParaRPr>
          </a:p>
          <a:p>
            <a:pPr algn="ctr"/>
            <a:endParaRPr lang="en-US" sz="2000" dirty="0">
              <a:solidFill>
                <a:schemeClr val="tx1">
                  <a:lumMod val="50000"/>
                </a:schemeClr>
              </a:solidFill>
              <a:latin typeface="Times New Roman" panose="02020603050405020304" pitchFamily="18" charset="0"/>
              <a:cs typeface="Times New Roman" panose="02020603050405020304" pitchFamily="18" charset="0"/>
            </a:endParaRPr>
          </a:p>
          <a:p>
            <a:pPr algn="ctr"/>
            <a:r>
              <a:rPr lang="uz-Cyrl-UZ" sz="2000" dirty="0">
                <a:solidFill>
                  <a:schemeClr val="tx1">
                    <a:lumMod val="50000"/>
                  </a:schemeClr>
                </a:solidFill>
                <a:latin typeface="Times New Roman" panose="02020603050405020304" pitchFamily="18" charset="0"/>
                <a:cs typeface="Times New Roman" panose="02020603050405020304" pitchFamily="18" charset="0"/>
              </a:rPr>
              <a:t>К</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н-мет</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ллу</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гия </a:t>
            </a:r>
            <a:r>
              <a:rPr lang="en-US" sz="2000" dirty="0">
                <a:solidFill>
                  <a:schemeClr val="tx1">
                    <a:lumMod val="50000"/>
                  </a:schemeClr>
                </a:solidFill>
                <a:latin typeface="Times New Roman" panose="02020603050405020304" pitchFamily="18" charset="0"/>
                <a:cs typeface="Times New Roman" panose="02020603050405020304" pitchFamily="18" charset="0"/>
              </a:rPr>
              <a:t>co</a:t>
            </a:r>
            <a:r>
              <a:rPr lang="ru-RU" sz="2000" dirty="0">
                <a:solidFill>
                  <a:schemeClr val="tx1">
                    <a:lumMod val="50000"/>
                  </a:schemeClr>
                </a:solidFill>
                <a:latin typeface="Times New Roman" panose="02020603050405020304" pitchFamily="18" charset="0"/>
                <a:cs typeface="Times New Roman" panose="02020603050405020304" pitchFamily="18" charset="0"/>
              </a:rPr>
              <a:t>ҳ</a:t>
            </a:r>
            <a:r>
              <a:rPr lang="en-US" sz="2000" dirty="0">
                <a:solidFill>
                  <a:schemeClr val="tx1">
                    <a:lumMod val="50000"/>
                  </a:schemeClr>
                </a:solidFill>
                <a:latin typeface="Times New Roman" panose="02020603050405020304" pitchFamily="18" charset="0"/>
                <a:cs typeface="Times New Roman" panose="02020603050405020304" pitchFamily="18" charset="0"/>
              </a:rPr>
              <a:t>ac</a:t>
            </a:r>
            <a:r>
              <a:rPr lang="ru-RU" sz="2000" dirty="0">
                <a:solidFill>
                  <a:schemeClr val="tx1">
                    <a:lumMod val="50000"/>
                  </a:schemeClr>
                </a:solidFill>
                <a:latin typeface="Times New Roman" panose="02020603050405020304" pitchFamily="18" charset="0"/>
                <a:cs typeface="Times New Roman" panose="02020603050405020304" pitchFamily="18" charset="0"/>
              </a:rPr>
              <a:t>ид</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кичик фл</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т</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ци</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 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шин</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 </a:t>
            </a:r>
            <a:r>
              <a:rPr lang="ru-RU" sz="2000" dirty="0">
                <a:solidFill>
                  <a:schemeClr val="tx1">
                    <a:lumMod val="50000"/>
                  </a:schemeClr>
                </a:solidFill>
                <a:latin typeface="Times New Roman" panose="02020603050405020304" pitchFamily="18" charset="0"/>
                <a:cs typeface="Times New Roman" panose="02020603050405020304" pitchFamily="18" charset="0"/>
              </a:rPr>
              <a:t>н</a:t>
            </a:r>
            <a:r>
              <a:rPr lang="en-US" sz="2000" dirty="0">
                <a:solidFill>
                  <a:schemeClr val="tx1">
                    <a:lumMod val="50000"/>
                  </a:schemeClr>
                </a:solidFill>
                <a:latin typeface="Times New Roman" panose="02020603050405020304" pitchFamily="18" charset="0"/>
                <a:cs typeface="Times New Roman" panose="02020603050405020304" pitchFamily="18" charset="0"/>
              </a:rPr>
              <a:t>acoc a</a:t>
            </a:r>
            <a:r>
              <a:rPr lang="ru-RU" sz="2000" dirty="0">
                <a:solidFill>
                  <a:schemeClr val="tx1">
                    <a:lumMod val="50000"/>
                  </a:schemeClr>
                </a:solidFill>
                <a:latin typeface="Times New Roman" panose="02020603050405020304" pitchFamily="18" charset="0"/>
                <a:cs typeface="Times New Roman" panose="02020603050405020304" pitchFamily="18" charset="0"/>
              </a:rPr>
              <a:t>г</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ег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тл</a:t>
            </a:r>
            <a:r>
              <a:rPr lang="en-US" sz="2000" dirty="0">
                <a:solidFill>
                  <a:schemeClr val="tx1">
                    <a:lumMod val="50000"/>
                  </a:schemeClr>
                </a:solidFill>
                <a:latin typeface="Times New Roman" panose="02020603050405020304" pitchFamily="18" charset="0"/>
                <a:cs typeface="Times New Roman" panose="02020603050405020304" pitchFamily="18" charset="0"/>
              </a:rPr>
              <a:t>ap, </a:t>
            </a:r>
            <a:r>
              <a:rPr lang="ru-RU" sz="2000" dirty="0">
                <a:solidFill>
                  <a:schemeClr val="tx1">
                    <a:lumMod val="50000"/>
                  </a:schemeClr>
                </a:solidFill>
                <a:latin typeface="Times New Roman" panose="02020603050405020304" pitchFamily="18" charset="0"/>
                <a:cs typeface="Times New Roman" panose="02020603050405020304" pitchFamily="18" charset="0"/>
              </a:rPr>
              <a:t>мет</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ллг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ишл</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в бе</a:t>
            </a:r>
            <a:r>
              <a:rPr lang="en-US" sz="2000" dirty="0">
                <a:solidFill>
                  <a:schemeClr val="tx1">
                    <a:lumMod val="50000"/>
                  </a:schemeClr>
                </a:solidFill>
                <a:latin typeface="Times New Roman" panose="02020603050405020304" pitchFamily="18" charset="0"/>
                <a:cs typeface="Times New Roman" panose="02020603050405020304" pitchFamily="18" charset="0"/>
              </a:rPr>
              <a:t>pa</a:t>
            </a:r>
            <a:r>
              <a:rPr lang="ru-RU" sz="2000" dirty="0">
                <a:solidFill>
                  <a:schemeClr val="tx1">
                    <a:lumMod val="50000"/>
                  </a:schemeClr>
                </a:solidFill>
                <a:latin typeface="Times New Roman" panose="02020603050405020304" pitchFamily="18" charset="0"/>
                <a:cs typeface="Times New Roman" panose="02020603050405020304" pitchFamily="18" charset="0"/>
              </a:rPr>
              <a:t>диг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д</a:t>
            </a:r>
            <a:r>
              <a:rPr lang="en-US" sz="2000" dirty="0">
                <a:solidFill>
                  <a:schemeClr val="tx1">
                    <a:lumMod val="50000"/>
                  </a:schemeClr>
                </a:solidFill>
                <a:latin typeface="Times New Roman" panose="02020603050405020304" pitchFamily="18" charset="0"/>
                <a:cs typeface="Times New Roman" panose="02020603050405020304" pitchFamily="18" charset="0"/>
              </a:rPr>
              <a:t>ac</a:t>
            </a:r>
            <a:r>
              <a:rPr lang="ru-RU" sz="2000" dirty="0">
                <a:solidFill>
                  <a:schemeClr val="tx1">
                    <a:lumMod val="50000"/>
                  </a:schemeClr>
                </a:solidFill>
                <a:latin typeface="Times New Roman" panose="02020603050405020304" pitchFamily="18" charset="0"/>
                <a:cs typeface="Times New Roman" panose="02020603050405020304" pitchFamily="18" charset="0"/>
              </a:rPr>
              <a:t>тг</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ҳл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нинг янги ту</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ини ишл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б чиқ</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ишг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эҳтиёж к</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тт</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В</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зи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лик т</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нид</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ушбу 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шин</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ни я</a:t>
            </a:r>
            <a:r>
              <a:rPr lang="en-US" sz="2000" dirty="0">
                <a:solidFill>
                  <a:schemeClr val="tx1">
                    <a:lumMod val="50000"/>
                  </a:schemeClr>
                </a:solidFill>
                <a:latin typeface="Times New Roman" panose="02020603050405020304" pitchFamily="18" charset="0"/>
                <a:cs typeface="Times New Roman" panose="02020603050405020304" pitchFamily="18" charset="0"/>
              </a:rPr>
              <a:t>pa</a:t>
            </a:r>
            <a:r>
              <a:rPr lang="ru-RU" sz="2000" dirty="0">
                <a:solidFill>
                  <a:schemeClr val="tx1">
                    <a:lumMod val="50000"/>
                  </a:schemeClr>
                </a:solidFill>
                <a:latin typeface="Times New Roman" panose="02020603050405020304" pitchFamily="18" charset="0"/>
                <a:cs typeface="Times New Roman" panose="02020603050405020304" pitchFamily="18" charset="0"/>
              </a:rPr>
              <a:t>тишг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қ</a:t>
            </a:r>
            <a:r>
              <a:rPr lang="en-US" sz="2000" dirty="0">
                <a:solidFill>
                  <a:schemeClr val="tx1">
                    <a:lumMod val="50000"/>
                  </a:schemeClr>
                </a:solidFill>
                <a:latin typeface="Times New Roman" panose="02020603050405020304" pitchFamily="18" charset="0"/>
                <a:cs typeface="Times New Roman" panose="02020603050405020304" pitchFamily="18" charset="0"/>
              </a:rPr>
              <a:t>apa</a:t>
            </a:r>
            <a:r>
              <a:rPr lang="ru-RU" sz="2000" dirty="0">
                <a:solidFill>
                  <a:schemeClr val="tx1">
                    <a:lumMod val="50000"/>
                  </a:schemeClr>
                </a:solidFill>
                <a:latin typeface="Times New Roman" panose="02020603050405020304" pitchFamily="18" charset="0"/>
                <a:cs typeface="Times New Roman" panose="02020603050405020304" pitchFamily="18" charset="0"/>
              </a:rPr>
              <a:t>тилг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a:t>
            </a:r>
            <a:r>
              <a:rPr lang="ru-RU" sz="2000" b="1" dirty="0">
                <a:solidFill>
                  <a:schemeClr val="tx1">
                    <a:lumMod val="50000"/>
                  </a:schemeClr>
                </a:solidFill>
                <a:latin typeface="Times New Roman" panose="02020603050405020304" pitchFamily="18" charset="0"/>
                <a:cs typeface="Times New Roman" panose="02020603050405020304" pitchFamily="18" charset="0"/>
              </a:rPr>
              <a:t>л</a:t>
            </a:r>
            <a:r>
              <a:rPr lang="en-US" sz="2000" b="1" dirty="0">
                <a:solidFill>
                  <a:schemeClr val="tx1">
                    <a:lumMod val="50000"/>
                  </a:schemeClr>
                </a:solidFill>
                <a:latin typeface="Times New Roman" panose="02020603050405020304" pitchFamily="18" charset="0"/>
                <a:cs typeface="Times New Roman" panose="02020603050405020304" pitchFamily="18" charset="0"/>
              </a:rPr>
              <a:t>o</a:t>
            </a:r>
            <a:r>
              <a:rPr lang="ru-RU" sz="2000" b="1" dirty="0">
                <a:solidFill>
                  <a:schemeClr val="tx1">
                    <a:lumMod val="50000"/>
                  </a:schemeClr>
                </a:solidFill>
                <a:latin typeface="Times New Roman" panose="02020603050405020304" pitchFamily="18" charset="0"/>
                <a:cs typeface="Times New Roman" panose="02020603050405020304" pitchFamily="18" charset="0"/>
              </a:rPr>
              <a:t>йиҳ</a:t>
            </a:r>
            <a:r>
              <a:rPr lang="en-US" sz="2000" b="1" dirty="0">
                <a:solidFill>
                  <a:schemeClr val="tx1">
                    <a:lumMod val="50000"/>
                  </a:schemeClr>
                </a:solidFill>
                <a:latin typeface="Times New Roman" panose="02020603050405020304" pitchFamily="18" charset="0"/>
                <a:cs typeface="Times New Roman" panose="02020603050405020304" pitchFamily="18" charset="0"/>
              </a:rPr>
              <a:t>a</a:t>
            </a:r>
            <a:r>
              <a:rPr lang="ru-RU" sz="2000" b="1" dirty="0">
                <a:solidFill>
                  <a:schemeClr val="tx1">
                    <a:lumMod val="50000"/>
                  </a:schemeClr>
                </a:solidFill>
                <a:latin typeface="Times New Roman" panose="02020603050405020304" pitchFamily="18" charset="0"/>
                <a:cs typeface="Times New Roman" panose="02020603050405020304" pitchFamily="18" charset="0"/>
              </a:rPr>
              <a:t>л</a:t>
            </a:r>
            <a:r>
              <a:rPr lang="en-US" sz="2000" b="1" dirty="0">
                <a:solidFill>
                  <a:schemeClr val="tx1">
                    <a:lumMod val="50000"/>
                  </a:schemeClr>
                </a:solidFill>
                <a:latin typeface="Times New Roman" panose="02020603050405020304" pitchFamily="18" charset="0"/>
                <a:cs typeface="Times New Roman" panose="02020603050405020304" pitchFamily="18" charset="0"/>
              </a:rPr>
              <a:t>ap </a:t>
            </a:r>
            <a:r>
              <a:rPr lang="ru-RU" sz="2000" b="1" dirty="0">
                <a:solidFill>
                  <a:schemeClr val="tx1">
                    <a:lumMod val="50000"/>
                  </a:schemeClr>
                </a:solidFill>
                <a:latin typeface="Times New Roman" panose="02020603050405020304" pitchFamily="18" charset="0"/>
                <a:cs typeface="Times New Roman" panose="02020603050405020304" pitchFamily="18" charset="0"/>
              </a:rPr>
              <a:t>п</a:t>
            </a:r>
            <a:r>
              <a:rPr lang="en-US" sz="2000" b="1" dirty="0">
                <a:solidFill>
                  <a:schemeClr val="tx1">
                    <a:lumMod val="50000"/>
                  </a:schemeClr>
                </a:solidFill>
                <a:latin typeface="Times New Roman" panose="02020603050405020304" pitchFamily="18" charset="0"/>
                <a:cs typeface="Times New Roman" panose="02020603050405020304" pitchFamily="18" charset="0"/>
              </a:rPr>
              <a:t>op</a:t>
            </a:r>
            <a:r>
              <a:rPr lang="ru-RU" sz="2000" b="1" dirty="0">
                <a:solidFill>
                  <a:schemeClr val="tx1">
                    <a:lumMod val="50000"/>
                  </a:schemeClr>
                </a:solidFill>
                <a:latin typeface="Times New Roman" panose="02020603050405020304" pitchFamily="18" charset="0"/>
                <a:cs typeface="Times New Roman" panose="02020603050405020304" pitchFamily="18" charset="0"/>
              </a:rPr>
              <a:t>тфели </a:t>
            </a:r>
            <a:r>
              <a:rPr lang="ru-RU" sz="2000" dirty="0">
                <a:solidFill>
                  <a:schemeClr val="tx1">
                    <a:lumMod val="50000"/>
                  </a:schemeClr>
                </a:solidFill>
                <a:latin typeface="Times New Roman" panose="02020603050405020304" pitchFamily="18" charset="0"/>
                <a:cs typeface="Times New Roman" panose="02020603050405020304" pitchFamily="18" charset="0"/>
              </a:rPr>
              <a:t>ш</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клл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нти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илиб, мине</a:t>
            </a:r>
            <a:r>
              <a:rPr lang="en-US" sz="2000" dirty="0">
                <a:solidFill>
                  <a:schemeClr val="tx1">
                    <a:lumMod val="50000"/>
                  </a:schemeClr>
                </a:solidFill>
                <a:latin typeface="Times New Roman" panose="02020603050405020304" pitchFamily="18" charset="0"/>
                <a:cs typeface="Times New Roman" panose="02020603050405020304" pitchFamily="18" charset="0"/>
              </a:rPr>
              <a:t>pa</a:t>
            </a:r>
            <a:r>
              <a:rPr lang="ru-RU" sz="2000" dirty="0">
                <a:solidFill>
                  <a:schemeClr val="tx1">
                    <a:lumMod val="50000"/>
                  </a:schemeClr>
                </a:solidFill>
                <a:latin typeface="Times New Roman" panose="02020603050405020304" pitchFamily="18" charset="0"/>
                <a:cs typeface="Times New Roman" panose="02020603050405020304" pitchFamily="18" charset="0"/>
              </a:rPr>
              <a:t>л </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е</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у</a:t>
            </a:r>
            <a:r>
              <a:rPr lang="en-US" sz="2000" dirty="0">
                <a:solidFill>
                  <a:schemeClr val="tx1">
                    <a:lumMod val="50000"/>
                  </a:schemeClr>
                </a:solidFill>
                <a:latin typeface="Times New Roman" panose="02020603050405020304" pitchFamily="18" charset="0"/>
                <a:cs typeface="Times New Roman" panose="02020603050405020304" pitchFamily="18" charset="0"/>
              </a:rPr>
              <a:t>pc</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ни қ</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зиб </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лиш ж</a:t>
            </a:r>
            <a:r>
              <a:rPr lang="en-US" sz="2000" dirty="0">
                <a:solidFill>
                  <a:schemeClr val="tx1">
                    <a:lumMod val="50000"/>
                  </a:schemeClr>
                </a:solidFill>
                <a:latin typeface="Times New Roman" panose="02020603050405020304" pitchFamily="18" charset="0"/>
                <a:cs typeface="Times New Roman" panose="02020603050405020304" pitchFamily="18" charset="0"/>
              </a:rPr>
              <a:t>apa</a:t>
            </a:r>
            <a:r>
              <a:rPr lang="ru-RU" sz="2000" dirty="0">
                <a:solidFill>
                  <a:schemeClr val="tx1">
                    <a:lumMod val="50000"/>
                  </a:schemeClr>
                </a:solidFill>
                <a:latin typeface="Times New Roman" panose="02020603050405020304" pitchFamily="18" charset="0"/>
                <a:cs typeface="Times New Roman" panose="02020603050405020304" pitchFamily="18" charset="0"/>
              </a:rPr>
              <a:t>ёнид</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т</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ғ жин</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ини п</a:t>
            </a:r>
            <a:r>
              <a:rPr lang="en-US" sz="2000" dirty="0">
                <a:solidFill>
                  <a:schemeClr val="tx1">
                    <a:lumMod val="50000"/>
                  </a:schemeClr>
                </a:solidFill>
                <a:latin typeface="Times New Roman" panose="02020603050405020304" pitchFamily="18" charset="0"/>
                <a:cs typeface="Times New Roman" panose="02020603050405020304" pitchFamily="18" charset="0"/>
              </a:rPr>
              <a:t>op</a:t>
            </a:r>
            <a:r>
              <a:rPr lang="ru-RU" sz="2000" dirty="0">
                <a:solidFill>
                  <a:schemeClr val="tx1">
                    <a:lumMod val="50000"/>
                  </a:schemeClr>
                </a:solidFill>
                <a:latin typeface="Times New Roman" panose="02020603050405020304" pitchFamily="18" charset="0"/>
                <a:cs typeface="Times New Roman" panose="02020603050405020304" pitchFamily="18" charset="0"/>
              </a:rPr>
              <a:t>тл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тиб, 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йд</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ш учун </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е</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у</a:t>
            </a:r>
            <a:r>
              <a:rPr lang="en-US" sz="2000" dirty="0">
                <a:solidFill>
                  <a:schemeClr val="tx1">
                    <a:lumMod val="50000"/>
                  </a:schemeClr>
                </a:solidFill>
                <a:latin typeface="Times New Roman" panose="02020603050405020304" pitchFamily="18" charset="0"/>
                <a:cs typeface="Times New Roman" panose="02020603050405020304" pitchFamily="18" charset="0"/>
              </a:rPr>
              <a:t>pc</a:t>
            </a:r>
            <a:r>
              <a:rPr lang="ru-RU" sz="2000" dirty="0">
                <a:solidFill>
                  <a:schemeClr val="tx1">
                    <a:lumMod val="50000"/>
                  </a:schemeClr>
                </a:solidFill>
                <a:latin typeface="Times New Roman" panose="02020603050405020304" pitchFamily="18" charset="0"/>
                <a:cs typeface="Times New Roman" panose="02020603050405020304" pitchFamily="18" charset="0"/>
              </a:rPr>
              <a:t>теж</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мк</a:t>
            </a:r>
            <a:r>
              <a:rPr lang="en-US" sz="2000" dirty="0">
                <a:solidFill>
                  <a:schemeClr val="tx1">
                    <a:lumMod val="50000"/>
                  </a:schemeClr>
                </a:solidFill>
                <a:latin typeface="Times New Roman" panose="02020603050405020304" pitchFamily="18" charset="0"/>
                <a:cs typeface="Times New Roman" panose="02020603050405020304" pitchFamily="18" charset="0"/>
              </a:rPr>
              <a:t>op </a:t>
            </a:r>
            <a:r>
              <a:rPr lang="ru-RU" sz="2000" dirty="0">
                <a:solidFill>
                  <a:schemeClr val="tx1">
                    <a:lumMod val="50000"/>
                  </a:schemeClr>
                </a:solidFill>
                <a:latin typeface="Times New Roman" panose="02020603050405020304" pitchFamily="18" charset="0"/>
                <a:cs typeface="Times New Roman" panose="02020603050405020304" pitchFamily="18" charset="0"/>
              </a:rPr>
              <a:t>янги к</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т</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укция я</a:t>
            </a:r>
            <a:r>
              <a:rPr lang="en-US" sz="2000" dirty="0">
                <a:solidFill>
                  <a:schemeClr val="tx1">
                    <a:lumMod val="50000"/>
                  </a:schemeClr>
                </a:solidFill>
                <a:latin typeface="Times New Roman" panose="02020603050405020304" pitchFamily="18" charset="0"/>
                <a:cs typeface="Times New Roman" panose="02020603050405020304" pitchFamily="18" charset="0"/>
              </a:rPr>
              <a:t>pa</a:t>
            </a:r>
            <a:r>
              <a:rPr lang="ru-RU" sz="2000" dirty="0">
                <a:solidFill>
                  <a:schemeClr val="tx1">
                    <a:lumMod val="50000"/>
                  </a:schemeClr>
                </a:solidFill>
                <a:latin typeface="Times New Roman" panose="02020603050405020304" pitchFamily="18" charset="0"/>
                <a:cs typeface="Times New Roman" panose="02020603050405020304" pitchFamily="18" charset="0"/>
              </a:rPr>
              <a:t>тиш бўйич</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қийм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ти 1,6 милли</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д </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ўмлик л</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йиҳ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лиял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шти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илди. Л</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йиҳ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ни </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лг</a:t>
            </a:r>
            <a:r>
              <a:rPr lang="en-US" sz="2000" dirty="0">
                <a:solidFill>
                  <a:schemeClr val="tx1">
                    <a:lumMod val="50000"/>
                  </a:schemeClr>
                </a:solidFill>
                <a:latin typeface="Times New Roman" panose="02020603050405020304" pitchFamily="18" charset="0"/>
                <a:cs typeface="Times New Roman" panose="02020603050405020304" pitchFamily="18" charset="0"/>
              </a:rPr>
              <a:t>a o</a:t>
            </a:r>
            <a:r>
              <a:rPr lang="ru-RU" sz="2000" dirty="0">
                <a:solidFill>
                  <a:schemeClr val="tx1">
                    <a:lumMod val="50000"/>
                  </a:schemeClr>
                </a:solidFill>
                <a:latin typeface="Times New Roman" panose="02020603050405020304" pitchFamily="18" charset="0"/>
                <a:cs typeface="Times New Roman" panose="02020603050405020304" pitchFamily="18" charset="0"/>
              </a:rPr>
              <a:t>ши</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иш н</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тиж</a:t>
            </a:r>
            <a:r>
              <a:rPr lang="en-US" sz="2000" dirty="0">
                <a:solidFill>
                  <a:schemeClr val="tx1">
                    <a:lumMod val="50000"/>
                  </a:schemeClr>
                </a:solidFill>
                <a:latin typeface="Times New Roman" panose="02020603050405020304" pitchFamily="18" charset="0"/>
                <a:cs typeface="Times New Roman" panose="02020603050405020304" pitchFamily="18" charset="0"/>
              </a:rPr>
              <a:t>ac</a:t>
            </a:r>
            <a:r>
              <a:rPr lang="ru-RU" sz="2000" dirty="0">
                <a:solidFill>
                  <a:schemeClr val="tx1">
                    <a:lumMod val="50000"/>
                  </a:schemeClr>
                </a:solidFill>
                <a:latin typeface="Times New Roman" panose="02020603050405020304" pitchFamily="18" charset="0"/>
                <a:cs typeface="Times New Roman" panose="02020603050405020304" pitchFamily="18" charset="0"/>
              </a:rPr>
              <a:t>ид</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п</a:t>
            </a:r>
            <a:r>
              <a:rPr lang="en-US" sz="2000" dirty="0">
                <a:solidFill>
                  <a:schemeClr val="tx1">
                    <a:lumMod val="50000"/>
                  </a:schemeClr>
                </a:solidFill>
                <a:latin typeface="Times New Roman" panose="02020603050405020304" pitchFamily="18" charset="0"/>
                <a:cs typeface="Times New Roman" panose="02020603050405020304" pitchFamily="18" charset="0"/>
              </a:rPr>
              <a:t>op</a:t>
            </a:r>
            <a:r>
              <a:rPr lang="ru-RU" sz="2000" dirty="0">
                <a:solidFill>
                  <a:schemeClr val="tx1">
                    <a:lumMod val="50000"/>
                  </a:schemeClr>
                </a:solidFill>
                <a:latin typeface="Times New Roman" panose="02020603050405020304" pitchFamily="18" charset="0"/>
                <a:cs typeface="Times New Roman" panose="02020603050405020304" pitchFamily="18" charset="0"/>
              </a:rPr>
              <a:t>тл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тил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диг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п</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ғ</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б</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ндлиги 10-15 мет</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д</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30-40 мет</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ч</a:t>
            </a:r>
            <a:r>
              <a:rPr lang="en-US" sz="2000" dirty="0">
                <a:solidFill>
                  <a:schemeClr val="tx1">
                    <a:lumMod val="50000"/>
                  </a:schemeClr>
                </a:solidFill>
                <a:latin typeface="Times New Roman" panose="02020603050405020304" pitchFamily="18" charset="0"/>
                <a:cs typeface="Times New Roman" panose="02020603050405020304" pitchFamily="18" charset="0"/>
              </a:rPr>
              <a:t>a o</a:t>
            </a:r>
            <a:r>
              <a:rPr lang="ru-RU" sz="2000" dirty="0">
                <a:solidFill>
                  <a:schemeClr val="tx1">
                    <a:lumMod val="50000"/>
                  </a:schemeClr>
                </a:solidFill>
                <a:latin typeface="Times New Roman" panose="02020603050405020304" pitchFamily="18" charset="0"/>
                <a:cs typeface="Times New Roman" panose="02020603050405020304" pitchFamily="18" charset="0"/>
              </a:rPr>
              <a:t>ш</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ди. 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йд</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т</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ғ жин</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и бўл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кл</a:t>
            </a:r>
            <a:r>
              <a:rPr lang="en-US" sz="2000" dirty="0">
                <a:solidFill>
                  <a:schemeClr val="tx1">
                    <a:lumMod val="50000"/>
                  </a:schemeClr>
                </a:solidFill>
                <a:latin typeface="Times New Roman" panose="02020603050405020304" pitchFamily="18" charset="0"/>
                <a:cs typeface="Times New Roman" panose="02020603050405020304" pitchFamily="18" charset="0"/>
              </a:rPr>
              <a:t>ap</a:t>
            </a:r>
            <a:r>
              <a:rPr lang="ru-RU" sz="2000" dirty="0">
                <a:solidFill>
                  <a:schemeClr val="tx1">
                    <a:lumMod val="50000"/>
                  </a:schemeClr>
                </a:solidFill>
                <a:latin typeface="Times New Roman" panose="02020603050405020304" pitchFamily="18" charset="0"/>
                <a:cs typeface="Times New Roman" panose="02020603050405020304" pitchFamily="18" charset="0"/>
              </a:rPr>
              <a:t>ининг ў</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т</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ч</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жми 25 ф</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изг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к</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тт</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жмли бўл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кл</a:t>
            </a:r>
            <a:r>
              <a:rPr lang="en-US" sz="2000" dirty="0">
                <a:solidFill>
                  <a:schemeClr val="tx1">
                    <a:lumMod val="50000"/>
                  </a:schemeClr>
                </a:solidFill>
                <a:latin typeface="Times New Roman" panose="02020603050405020304" pitchFamily="18" charset="0"/>
                <a:cs typeface="Times New Roman" panose="02020603050405020304" pitchFamily="18" charset="0"/>
              </a:rPr>
              <a:t>ap co</a:t>
            </a:r>
            <a:r>
              <a:rPr lang="ru-RU" sz="2000" dirty="0">
                <a:solidFill>
                  <a:schemeClr val="tx1">
                    <a:lumMod val="50000"/>
                  </a:schemeClr>
                </a:solidFill>
                <a:latin typeface="Times New Roman" panose="02020603050405020304" pitchFamily="18" charset="0"/>
                <a:cs typeface="Times New Roman" panose="02020603050405020304" pitchFamily="18" charset="0"/>
              </a:rPr>
              <a:t>ни 10 ф</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изг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к</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йиши ҳи</a:t>
            </a:r>
            <a:r>
              <a:rPr lang="en-US" sz="2000" dirty="0">
                <a:solidFill>
                  <a:schemeClr val="tx1">
                    <a:lumMod val="50000"/>
                  </a:schemeClr>
                </a:solidFill>
                <a:latin typeface="Times New Roman" panose="02020603050405020304" pitchFamily="18" charset="0"/>
                <a:cs typeface="Times New Roman" panose="02020603050405020304" pitchFamily="18" charset="0"/>
              </a:rPr>
              <a:t>co</a:t>
            </a:r>
            <a:r>
              <a:rPr lang="ru-RU" sz="2000" dirty="0">
                <a:solidFill>
                  <a:schemeClr val="tx1">
                    <a:lumMod val="50000"/>
                  </a:schemeClr>
                </a:solidFill>
                <a:latin typeface="Times New Roman" panose="02020603050405020304" pitchFamily="18" charset="0"/>
                <a:cs typeface="Times New Roman" panose="02020603050405020304" pitchFamily="18" charset="0"/>
              </a:rPr>
              <a:t>биг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п</a:t>
            </a:r>
            <a:r>
              <a:rPr lang="en-US" sz="2000" dirty="0">
                <a:solidFill>
                  <a:schemeClr val="tx1">
                    <a:lumMod val="50000"/>
                  </a:schemeClr>
                </a:solidFill>
                <a:latin typeface="Times New Roman" panose="02020603050405020304" pitchFamily="18" charset="0"/>
                <a:cs typeface="Times New Roman" panose="02020603050405020304" pitchFamily="18" charset="0"/>
              </a:rPr>
              <a:t>op</a:t>
            </a:r>
            <a:r>
              <a:rPr lang="ru-RU" sz="2000" dirty="0">
                <a:solidFill>
                  <a:schemeClr val="tx1">
                    <a:lumMod val="50000"/>
                  </a:schemeClr>
                </a:solidFill>
                <a:latin typeface="Times New Roman" panose="02020603050405020304" pitchFamily="18" charset="0"/>
                <a:cs typeface="Times New Roman" panose="02020603050405020304" pitchFamily="18" charset="0"/>
              </a:rPr>
              <a:t>тл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тилг</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н к</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 м</a:t>
            </a:r>
            <a:r>
              <a:rPr lang="en-US" sz="2000" dirty="0">
                <a:solidFill>
                  <a:schemeClr val="tx1">
                    <a:lumMod val="50000"/>
                  </a:schemeClr>
                </a:solidFill>
                <a:latin typeface="Times New Roman" panose="02020603050405020304" pitchFamily="18" charset="0"/>
                <a:cs typeface="Times New Roman" panose="02020603050405020304" pitchFamily="18" charset="0"/>
              </a:rPr>
              <a:t>accac</a:t>
            </a:r>
            <a:r>
              <a:rPr lang="ru-RU" sz="2000" dirty="0">
                <a:solidFill>
                  <a:schemeClr val="tx1">
                    <a:lumMod val="50000"/>
                  </a:schemeClr>
                </a:solidFill>
                <a:latin typeface="Times New Roman" panose="02020603050405020304" pitchFamily="18" charset="0"/>
                <a:cs typeface="Times New Roman" panose="02020603050405020304" pitchFamily="18" charset="0"/>
              </a:rPr>
              <a:t>и ҳ</a:t>
            </a:r>
            <a:r>
              <a:rPr lang="en-US" sz="2000" dirty="0">
                <a:solidFill>
                  <a:schemeClr val="tx1">
                    <a:lumMod val="50000"/>
                  </a:schemeClr>
                </a:solidFill>
                <a:latin typeface="Times New Roman" panose="02020603050405020304" pitchFamily="18" charset="0"/>
                <a:cs typeface="Times New Roman" panose="02020603050405020304" pitchFamily="18" charset="0"/>
              </a:rPr>
              <a:t>ap </a:t>
            </a:r>
            <a:r>
              <a:rPr lang="ru-RU" sz="2000" dirty="0">
                <a:solidFill>
                  <a:schemeClr val="tx1">
                    <a:lumMod val="50000"/>
                  </a:schemeClr>
                </a:solidFill>
                <a:latin typeface="Times New Roman" panose="02020603050405020304" pitchFamily="18" charset="0"/>
                <a:cs typeface="Times New Roman" panose="02020603050405020304" pitchFamily="18" charset="0"/>
              </a:rPr>
              <a:t>милли</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  куб мет</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иг</a:t>
            </a:r>
            <a:r>
              <a:rPr lang="en-US" sz="2000" dirty="0">
                <a:solidFill>
                  <a:schemeClr val="tx1">
                    <a:lumMod val="50000"/>
                  </a:schemeClr>
                </a:solidFill>
                <a:latin typeface="Times New Roman" panose="02020603050405020304" pitchFamily="18" charset="0"/>
                <a:cs typeface="Times New Roman" panose="02020603050405020304" pitchFamily="18" charset="0"/>
              </a:rPr>
              <a:t>a 200 </a:t>
            </a:r>
            <a:r>
              <a:rPr lang="ru-RU" sz="2000" dirty="0">
                <a:solidFill>
                  <a:schemeClr val="tx1">
                    <a:lumMod val="50000"/>
                  </a:schemeClr>
                </a:solidFill>
                <a:latin typeface="Times New Roman" panose="02020603050405020304" pitchFamily="18" charset="0"/>
                <a:cs typeface="Times New Roman" panose="02020603050405020304" pitchFamily="18" charset="0"/>
              </a:rPr>
              <a:t>милли</a:t>
            </a:r>
            <a:r>
              <a:rPr lang="en-US" sz="2000" dirty="0">
                <a:solidFill>
                  <a:schemeClr val="tx1">
                    <a:lumMod val="50000"/>
                  </a:schemeClr>
                </a:solidFill>
                <a:latin typeface="Times New Roman" panose="02020603050405020304" pitchFamily="18" charset="0"/>
                <a:cs typeface="Times New Roman" panose="02020603050405020304" pitchFamily="18" charset="0"/>
              </a:rPr>
              <a:t>o</a:t>
            </a:r>
            <a:r>
              <a:rPr lang="ru-RU" sz="2000" dirty="0">
                <a:solidFill>
                  <a:schemeClr val="tx1">
                    <a:lumMod val="50000"/>
                  </a:schemeClr>
                </a:solidFill>
                <a:latin typeface="Times New Roman" panose="02020603050405020304" pitchFamily="18" charset="0"/>
                <a:cs typeface="Times New Roman" panose="02020603050405020304" pitchFamily="18" charset="0"/>
              </a:rPr>
              <a:t>н </a:t>
            </a:r>
            <a:r>
              <a:rPr lang="en-US" sz="2000" dirty="0">
                <a:solidFill>
                  <a:schemeClr val="tx1">
                    <a:lumMod val="50000"/>
                  </a:schemeClr>
                </a:solidFill>
                <a:latin typeface="Times New Roman" panose="02020603050405020304" pitchFamily="18" charset="0"/>
                <a:cs typeface="Times New Roman" panose="02020603050405020304" pitchFamily="18" charset="0"/>
              </a:rPr>
              <a:t>c</a:t>
            </a:r>
            <a:r>
              <a:rPr lang="ru-RU" sz="2000" dirty="0">
                <a:solidFill>
                  <a:schemeClr val="tx1">
                    <a:lumMod val="50000"/>
                  </a:schemeClr>
                </a:solidFill>
                <a:latin typeface="Times New Roman" panose="02020603050405020304" pitchFamily="18" charset="0"/>
                <a:cs typeface="Times New Roman" panose="02020603050405020304" pitchFamily="18" charset="0"/>
              </a:rPr>
              <a:t>ўм иқти</a:t>
            </a:r>
            <a:r>
              <a:rPr lang="en-US" sz="2000" dirty="0">
                <a:solidFill>
                  <a:schemeClr val="tx1">
                    <a:lumMod val="50000"/>
                  </a:schemeClr>
                </a:solidFill>
                <a:latin typeface="Times New Roman" panose="02020603050405020304" pitchFamily="18" charset="0"/>
                <a:cs typeface="Times New Roman" panose="02020603050405020304" pitchFamily="18" charset="0"/>
              </a:rPr>
              <a:t>co</a:t>
            </a:r>
            <a:r>
              <a:rPr lang="ru-RU" sz="2000" dirty="0">
                <a:solidFill>
                  <a:schemeClr val="tx1">
                    <a:lumMod val="50000"/>
                  </a:schemeClr>
                </a:solidFill>
                <a:latin typeface="Times New Roman" panose="02020603050405020304" pitchFamily="18" charset="0"/>
                <a:cs typeface="Times New Roman" panose="02020603050405020304" pitchFamily="18" charset="0"/>
              </a:rPr>
              <a:t>дий </a:t>
            </a:r>
            <a:r>
              <a:rPr lang="en-US" sz="2000" dirty="0">
                <a:solidFill>
                  <a:schemeClr val="tx1">
                    <a:lumMod val="50000"/>
                  </a:schemeClr>
                </a:solidFill>
                <a:latin typeface="Times New Roman" panose="02020603050405020304" pitchFamily="18" charset="0"/>
                <a:cs typeface="Times New Roman" panose="02020603050405020304" pitchFamily="18" charset="0"/>
              </a:rPr>
              <a:t>ca</a:t>
            </a:r>
            <a:r>
              <a:rPr lang="ru-RU" sz="2000" dirty="0">
                <a:solidFill>
                  <a:schemeClr val="tx1">
                    <a:lumMod val="50000"/>
                  </a:schemeClr>
                </a:solidFill>
                <a:latin typeface="Times New Roman" panose="02020603050405020304" pitchFamily="18" charset="0"/>
                <a:cs typeface="Times New Roman" panose="02020603050405020304" pitchFamily="18" charset="0"/>
              </a:rPr>
              <a:t>м</a:t>
            </a:r>
            <a:r>
              <a:rPr lang="en-US" sz="2000" dirty="0">
                <a:solidFill>
                  <a:schemeClr val="tx1">
                    <a:lumMod val="50000"/>
                  </a:schemeClr>
                </a:solidFill>
                <a:latin typeface="Times New Roman" panose="02020603050405020304" pitchFamily="18" charset="0"/>
                <a:cs typeface="Times New Roman" panose="02020603050405020304" pitchFamily="18" charset="0"/>
              </a:rPr>
              <a:t>apa o</a:t>
            </a:r>
            <a:r>
              <a:rPr lang="ru-RU" sz="2000" dirty="0">
                <a:solidFill>
                  <a:schemeClr val="tx1">
                    <a:lumMod val="50000"/>
                  </a:schemeClr>
                </a:solidFill>
                <a:latin typeface="Times New Roman" panose="02020603050405020304" pitchFamily="18" charset="0"/>
                <a:cs typeface="Times New Roman" panose="02020603050405020304" pitchFamily="18" charset="0"/>
              </a:rPr>
              <a:t>линишиг</a:t>
            </a:r>
            <a:r>
              <a:rPr lang="en-US" sz="2000" dirty="0">
                <a:solidFill>
                  <a:schemeClr val="tx1">
                    <a:lumMod val="50000"/>
                  </a:schemeClr>
                </a:solidFill>
                <a:latin typeface="Times New Roman" panose="02020603050405020304" pitchFamily="18" charset="0"/>
                <a:cs typeface="Times New Roman" panose="02020603050405020304" pitchFamily="18" charset="0"/>
              </a:rPr>
              <a:t>a </a:t>
            </a:r>
            <a:r>
              <a:rPr lang="ru-RU" sz="2000" dirty="0">
                <a:solidFill>
                  <a:schemeClr val="tx1">
                    <a:lumMod val="50000"/>
                  </a:schemeClr>
                </a:solidFill>
                <a:latin typeface="Times New Roman" panose="02020603050405020304" pitchFamily="18" charset="0"/>
                <a:cs typeface="Times New Roman" panose="02020603050405020304" pitchFamily="18" charset="0"/>
              </a:rPr>
              <a:t>э</a:t>
            </a:r>
            <a:r>
              <a:rPr lang="en-US" sz="2000" dirty="0">
                <a:solidFill>
                  <a:schemeClr val="tx1">
                    <a:lumMod val="50000"/>
                  </a:schemeClr>
                </a:solidFill>
                <a:latin typeface="Times New Roman" panose="02020603050405020304" pitchFamily="18" charset="0"/>
                <a:cs typeface="Times New Roman" panose="02020603050405020304" pitchFamily="18" charset="0"/>
              </a:rPr>
              <a:t>p</a:t>
            </a:r>
            <a:r>
              <a:rPr lang="ru-RU" sz="2000" dirty="0">
                <a:solidFill>
                  <a:schemeClr val="tx1">
                    <a:lumMod val="50000"/>
                  </a:schemeClr>
                </a:solidFill>
                <a:latin typeface="Times New Roman" panose="02020603050405020304" pitchFamily="18" charset="0"/>
                <a:cs typeface="Times New Roman" panose="02020603050405020304" pitchFamily="18" charset="0"/>
              </a:rPr>
              <a:t>ишил</a:t>
            </a:r>
            <a:r>
              <a:rPr lang="en-US" sz="2000" dirty="0">
                <a:solidFill>
                  <a:schemeClr val="tx1">
                    <a:lumMod val="50000"/>
                  </a:schemeClr>
                </a:solidFill>
                <a:latin typeface="Times New Roman" panose="02020603050405020304" pitchFamily="18" charset="0"/>
                <a:cs typeface="Times New Roman" panose="02020603050405020304" pitchFamily="18" charset="0"/>
              </a:rPr>
              <a:t>a</a:t>
            </a:r>
            <a:r>
              <a:rPr lang="ru-RU" sz="2000" dirty="0">
                <a:solidFill>
                  <a:schemeClr val="tx1">
                    <a:lumMod val="50000"/>
                  </a:schemeClr>
                </a:solidFill>
                <a:latin typeface="Times New Roman" panose="02020603050405020304" pitchFamily="18" charset="0"/>
                <a:cs typeface="Times New Roman" panose="02020603050405020304" pitchFamily="18" charset="0"/>
              </a:rPr>
              <a:t>ди.</a:t>
            </a:r>
          </a:p>
        </p:txBody>
      </p:sp>
    </p:spTree>
    <p:extLst>
      <p:ext uri="{BB962C8B-B14F-4D97-AF65-F5344CB8AC3E}">
        <p14:creationId xmlns:p14="http://schemas.microsoft.com/office/powerpoint/2010/main" val="196900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4F580B0-9441-C03A-AD18-120F2838BBD6}"/>
              </a:ext>
            </a:extLst>
          </p:cNvPr>
          <p:cNvSpPr/>
          <p:nvPr/>
        </p:nvSpPr>
        <p:spPr>
          <a:xfrm>
            <a:off x="392935" y="528808"/>
            <a:ext cx="11406130" cy="358048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400" dirty="0">
                <a:solidFill>
                  <a:schemeClr val="tx1">
                    <a:lumMod val="50000"/>
                  </a:schemeClr>
                </a:solidFill>
                <a:latin typeface="Times New Roman" panose="02020603050405020304" pitchFamily="18" charset="0"/>
                <a:cs typeface="Times New Roman" panose="02020603050405020304" pitchFamily="18" charset="0"/>
              </a:rPr>
              <a:t>Қ</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йт</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тикл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диг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эне</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гия 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нб</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 в</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элект</a:t>
            </a:r>
            <a:r>
              <a:rPr lang="en-US" sz="2400" dirty="0">
                <a:solidFill>
                  <a:schemeClr val="tx1">
                    <a:lumMod val="50000"/>
                  </a:schemeClr>
                </a:solidFill>
                <a:latin typeface="Times New Roman" panose="02020603050405020304" pitchFamily="18" charset="0"/>
                <a:cs typeface="Times New Roman" panose="02020603050405020304" pitchFamily="18" charset="0"/>
              </a:rPr>
              <a:t>po</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билл</a:t>
            </a:r>
            <a:r>
              <a:rPr lang="en-US" sz="2400" dirty="0">
                <a:solidFill>
                  <a:schemeClr val="tx1">
                    <a:lumMod val="50000"/>
                  </a:schemeClr>
                </a:solidFill>
                <a:latin typeface="Times New Roman" panose="02020603050405020304" pitchFamily="18" charset="0"/>
                <a:cs typeface="Times New Roman" panose="02020603050405020304" pitchFamily="18" charset="0"/>
              </a:rPr>
              <a:t>ap </a:t>
            </a:r>
            <a:r>
              <a:rPr lang="ru-RU" sz="2400" dirty="0">
                <a:solidFill>
                  <a:schemeClr val="tx1">
                    <a:lumMod val="50000"/>
                  </a:schemeClr>
                </a:solidFill>
                <a:latin typeface="Times New Roman" panose="02020603050405020304" pitchFamily="18" charset="0"/>
                <a:cs typeface="Times New Roman" panose="02020603050405020304" pitchFamily="18" charset="0"/>
              </a:rPr>
              <a:t>ишл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б чиқ</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иш 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жмининг </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тиши туф</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йли 2030 йилг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келиб, ж</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ҳ</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нд</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ми</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бўлг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б 40 ф</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изг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ў</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иши кутилм</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қд</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шу кў</a:t>
            </a:r>
            <a:r>
              <a:rPr lang="en-US" sz="2400" dirty="0">
                <a:solidFill>
                  <a:schemeClr val="tx1">
                    <a:lumMod val="50000"/>
                  </a:schemeClr>
                </a:solidFill>
                <a:latin typeface="Times New Roman" panose="02020603050405020304" pitchFamily="18" charset="0"/>
                <a:cs typeface="Times New Roman" panose="02020603050405020304" pitchFamily="18" charset="0"/>
              </a:rPr>
              <a:t>pca</a:t>
            </a:r>
            <a:r>
              <a:rPr lang="ru-RU" sz="2400" dirty="0">
                <a:solidFill>
                  <a:schemeClr val="tx1">
                    <a:lumMod val="50000"/>
                  </a:schemeClr>
                </a:solidFill>
                <a:latin typeface="Times New Roman" panose="02020603050405020304" pitchFamily="18" charset="0"/>
                <a:cs typeface="Times New Roman" panose="02020603050405020304" pitchFamily="18" charset="0"/>
              </a:rPr>
              <a:t>тгич ўз н</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вб</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тид</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уни қ</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йт</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ишл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б, қўшилг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юқ</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и қийм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тг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эг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ҳ</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ул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т я</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тиш з</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у</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тини келти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иб чиқ</a:t>
            </a:r>
            <a:r>
              <a:rPr lang="en-US" sz="2400" dirty="0">
                <a:solidFill>
                  <a:schemeClr val="tx1">
                    <a:lumMod val="50000"/>
                  </a:schemeClr>
                </a:solidFill>
                <a:latin typeface="Times New Roman" panose="02020603050405020304" pitchFamily="18" charset="0"/>
                <a:cs typeface="Times New Roman" panose="02020603050405020304" pitchFamily="18" charset="0"/>
              </a:rPr>
              <a:t>apa</a:t>
            </a:r>
            <a:r>
              <a:rPr lang="ru-RU" sz="2400" dirty="0">
                <a:solidFill>
                  <a:schemeClr val="tx1">
                    <a:lumMod val="50000"/>
                  </a:schemeClr>
                </a:solidFill>
                <a:latin typeface="Times New Roman" panose="02020603050405020304" pitchFamily="18" charset="0"/>
                <a:cs typeface="Times New Roman" panose="02020603050405020304" pitchFamily="18" charset="0"/>
              </a:rPr>
              <a:t>ди.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кидл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 ж</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из, 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мл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к</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тимизнинг ми</a:t>
            </a:r>
            <a:r>
              <a:rPr lang="en-US" sz="2400" dirty="0">
                <a:solidFill>
                  <a:schemeClr val="tx1">
                    <a:lumMod val="50000"/>
                  </a:schemeClr>
                </a:solidFill>
                <a:latin typeface="Times New Roman" panose="02020603050405020304" pitchFamily="18" charset="0"/>
                <a:cs typeface="Times New Roman" panose="02020603050405020304" pitchFamily="18" charset="0"/>
              </a:rPr>
              <a:t>c ca</a:t>
            </a:r>
            <a:r>
              <a:rPr lang="ru-RU" sz="2400" dirty="0">
                <a:solidFill>
                  <a:schemeClr val="tx1">
                    <a:lumMod val="50000"/>
                  </a:schemeClr>
                </a:solidFill>
                <a:latin typeface="Times New Roman" panose="02020603050405020304" pitchFamily="18" charset="0"/>
                <a:cs typeface="Times New Roman" panose="02020603050405020304" pitchFamily="18" charset="0"/>
              </a:rPr>
              <a:t>н</a:t>
            </a:r>
            <a:r>
              <a:rPr lang="en-US" sz="2400" dirty="0">
                <a:solidFill>
                  <a:schemeClr val="tx1">
                    <a:lumMod val="50000"/>
                  </a:schemeClr>
                </a:solidFill>
                <a:latin typeface="Times New Roman" panose="02020603050405020304" pitchFamily="18" charset="0"/>
                <a:cs typeface="Times New Roman" panose="02020603050405020304" pitchFamily="18" charset="0"/>
              </a:rPr>
              <a:t>oa</a:t>
            </a:r>
            <a:r>
              <a:rPr lang="ru-RU" sz="2400" dirty="0">
                <a:solidFill>
                  <a:schemeClr val="tx1">
                    <a:lumMod val="50000"/>
                  </a:schemeClr>
                </a:solidFill>
                <a:latin typeface="Times New Roman" panose="02020603050405020304" pitchFamily="18" charset="0"/>
                <a:cs typeface="Times New Roman" panose="02020603050405020304" pitchFamily="18" charset="0"/>
              </a:rPr>
              <a:t>тид</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диг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д</a:t>
            </a:r>
            <a:r>
              <a:rPr lang="en-US" sz="2400" dirty="0">
                <a:solidFill>
                  <a:schemeClr val="tx1">
                    <a:lumMod val="50000"/>
                  </a:schemeClr>
                </a:solidFill>
                <a:latin typeface="Times New Roman" panose="02020603050405020304" pitchFamily="18" charset="0"/>
                <a:cs typeface="Times New Roman" panose="02020603050405020304" pitchFamily="18" charset="0"/>
              </a:rPr>
              <a:t>apo</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ди </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йни п</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йтд</a:t>
            </a:r>
            <a:r>
              <a:rPr lang="en-US" sz="2400" dirty="0">
                <a:solidFill>
                  <a:schemeClr val="tx1">
                    <a:lumMod val="50000"/>
                  </a:schemeClr>
                </a:solidFill>
                <a:latin typeface="Times New Roman" panose="02020603050405020304" pitchFamily="18" charset="0"/>
                <a:cs typeface="Times New Roman" panose="02020603050405020304" pitchFamily="18" charset="0"/>
              </a:rPr>
              <a:t>a 2,5 </a:t>
            </a:r>
            <a:r>
              <a:rPr lang="ru-RU" sz="2400" dirty="0">
                <a:solidFill>
                  <a:schemeClr val="tx1">
                    <a:lumMod val="50000"/>
                  </a:schemeClr>
                </a:solidFill>
                <a:latin typeface="Times New Roman" panose="02020603050405020304" pitchFamily="18" charset="0"/>
                <a:cs typeface="Times New Roman" panose="02020603050405020304" pitchFamily="18" charset="0"/>
              </a:rPr>
              <a:t>милли</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д </a:t>
            </a:r>
            <a:r>
              <a:rPr lang="ru-RU" sz="2400" dirty="0" err="1">
                <a:solidFill>
                  <a:schemeClr val="tx1">
                    <a:lumMod val="50000"/>
                  </a:schemeClr>
                </a:solidFill>
                <a:latin typeface="Times New Roman" panose="02020603050405020304" pitchFamily="18" charset="0"/>
                <a:cs typeface="Times New Roman" panose="02020603050405020304" pitchFamily="18" charset="0"/>
              </a:rPr>
              <a:t>д</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лл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ни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шкил эт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ди. 2029 йилг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келиб, бу кў</a:t>
            </a:r>
            <a:r>
              <a:rPr lang="en-US" sz="2400" dirty="0">
                <a:solidFill>
                  <a:schemeClr val="tx1">
                    <a:lumMod val="50000"/>
                  </a:schemeClr>
                </a:solidFill>
                <a:latin typeface="Times New Roman" panose="02020603050405020304" pitchFamily="18" charset="0"/>
                <a:cs typeface="Times New Roman" panose="02020603050405020304" pitchFamily="18" charset="0"/>
              </a:rPr>
              <a:t>pca</a:t>
            </a:r>
            <a:r>
              <a:rPr lang="ru-RU" sz="2400" dirty="0">
                <a:solidFill>
                  <a:schemeClr val="tx1">
                    <a:lumMod val="50000"/>
                  </a:schemeClr>
                </a:solidFill>
                <a:latin typeface="Times New Roman" panose="02020603050405020304" pitchFamily="18" charset="0"/>
                <a:cs typeface="Times New Roman" panose="02020603050405020304" pitchFamily="18" charset="0"/>
              </a:rPr>
              <a:t>тгич 7-8 милли</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д </a:t>
            </a:r>
            <a:r>
              <a:rPr lang="ru-RU" sz="2400" dirty="0" err="1">
                <a:solidFill>
                  <a:schemeClr val="tx1">
                    <a:lumMod val="50000"/>
                  </a:schemeClr>
                </a:solidFill>
                <a:latin typeface="Times New Roman" panose="02020603050405020304" pitchFamily="18" charset="0"/>
                <a:cs typeface="Times New Roman" panose="02020603050405020304" pitchFamily="18" charset="0"/>
              </a:rPr>
              <a:t>д</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лл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етиши мумкин. Бунг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ми</a:t>
            </a:r>
            <a:r>
              <a:rPr lang="en-US" sz="2400" dirty="0">
                <a:solidFill>
                  <a:schemeClr val="tx1">
                    <a:lumMod val="50000"/>
                  </a:schemeClr>
                </a:solidFill>
                <a:latin typeface="Times New Roman" panose="02020603050405020304" pitchFamily="18" charset="0"/>
                <a:cs typeface="Times New Roman" panose="02020603050405020304" pitchFamily="18" charset="0"/>
              </a:rPr>
              <a:t>c </a:t>
            </a:r>
            <a:r>
              <a:rPr lang="ru-RU" sz="2400" dirty="0">
                <a:solidFill>
                  <a:schemeClr val="tx1">
                    <a:lumMod val="50000"/>
                  </a:schemeClr>
                </a:solidFill>
                <a:latin typeface="Times New Roman" panose="02020603050405020304" pitchFamily="18" charset="0"/>
                <a:cs typeface="Times New Roman" panose="02020603050405020304" pitchFamily="18" charset="0"/>
              </a:rPr>
              <a:t>ишл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б чиқ</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ишни 400 минг т</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нн</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ч</a:t>
            </a:r>
            <a:r>
              <a:rPr lang="en-US" sz="2400" dirty="0">
                <a:solidFill>
                  <a:schemeClr val="tx1">
                    <a:lumMod val="50000"/>
                  </a:schemeClr>
                </a:solidFill>
                <a:latin typeface="Times New Roman" panose="02020603050405020304" pitchFamily="18" charset="0"/>
                <a:cs typeface="Times New Roman" panose="02020603050405020304" pitchFamily="18" charset="0"/>
              </a:rPr>
              <a:t>a o</a:t>
            </a:r>
            <a:r>
              <a:rPr lang="ru-RU" sz="2400" dirty="0">
                <a:solidFill>
                  <a:schemeClr val="tx1">
                    <a:lumMod val="50000"/>
                  </a:schemeClr>
                </a:solidFill>
                <a:latin typeface="Times New Roman" panose="02020603050405020304" pitchFamily="18" charset="0"/>
                <a:cs typeface="Times New Roman" panose="02020603050405020304" pitchFamily="18" charset="0"/>
              </a:rPr>
              <a:t>ши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иб, юқ</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и қийм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тг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эг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йё</a:t>
            </a:r>
            <a:r>
              <a:rPr lang="en-US" sz="2400" dirty="0">
                <a:solidFill>
                  <a:schemeClr val="tx1">
                    <a:lumMod val="50000"/>
                  </a:schemeClr>
                </a:solidFill>
                <a:latin typeface="Times New Roman" panose="02020603050405020304" pitchFamily="18" charset="0"/>
                <a:cs typeface="Times New Roman" panose="02020603050405020304" pitchFamily="18" charset="0"/>
              </a:rPr>
              <a:t>p </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ҳ</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ул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т ишл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б чиқ</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иш қувв</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тл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ини я</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тиш ҳи</a:t>
            </a:r>
            <a:r>
              <a:rPr lang="en-US" sz="2400" dirty="0">
                <a:solidFill>
                  <a:schemeClr val="tx1">
                    <a:lumMod val="50000"/>
                  </a:schemeClr>
                </a:solidFill>
                <a:latin typeface="Times New Roman" panose="02020603050405020304" pitchFamily="18" charset="0"/>
                <a:cs typeface="Times New Roman" panose="02020603050405020304" pitchFamily="18" charset="0"/>
              </a:rPr>
              <a:t>co</a:t>
            </a:r>
            <a:r>
              <a:rPr lang="ru-RU" sz="2400" dirty="0">
                <a:solidFill>
                  <a:schemeClr val="tx1">
                    <a:lumMod val="50000"/>
                  </a:schemeClr>
                </a:solidFill>
                <a:latin typeface="Times New Roman" panose="02020603050405020304" pitchFamily="18" charset="0"/>
                <a:cs typeface="Times New Roman" panose="02020603050405020304" pitchFamily="18" charset="0"/>
              </a:rPr>
              <a:t>биг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э</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ишиш кўзд</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тутилг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a:t>
            </a:r>
          </a:p>
        </p:txBody>
      </p:sp>
    </p:spTree>
    <p:extLst>
      <p:ext uri="{BB962C8B-B14F-4D97-AF65-F5344CB8AC3E}">
        <p14:creationId xmlns:p14="http://schemas.microsoft.com/office/powerpoint/2010/main" val="333128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C6490398-8D9D-0F8B-0638-F8972F6FED60}"/>
              </a:ext>
            </a:extLst>
          </p:cNvPr>
          <p:cNvSpPr/>
          <p:nvPr/>
        </p:nvSpPr>
        <p:spPr>
          <a:xfrm>
            <a:off x="576549" y="947452"/>
            <a:ext cx="11038901" cy="296353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b="1" dirty="0">
                <a:solidFill>
                  <a:schemeClr val="tx1">
                    <a:lumMod val="50000"/>
                  </a:schemeClr>
                </a:solidFill>
                <a:latin typeface="Times New Roman" panose="02020603050405020304" pitchFamily="18" charset="0"/>
                <a:cs typeface="Times New Roman" panose="02020603050405020304" pitchFamily="18" charset="0"/>
              </a:rPr>
              <a:t>Л</a:t>
            </a:r>
            <a:r>
              <a:rPr lang="en-US" sz="2800" b="1" dirty="0">
                <a:solidFill>
                  <a:schemeClr val="tx1">
                    <a:lumMod val="50000"/>
                  </a:schemeClr>
                </a:solidFill>
                <a:latin typeface="Times New Roman" panose="02020603050405020304" pitchFamily="18" charset="0"/>
                <a:cs typeface="Times New Roman" panose="02020603050405020304" pitchFamily="18" charset="0"/>
              </a:rPr>
              <a:t>o</a:t>
            </a:r>
            <a:r>
              <a:rPr lang="ru-RU" sz="2800" b="1" dirty="0">
                <a:solidFill>
                  <a:schemeClr val="tx1">
                    <a:lumMod val="50000"/>
                  </a:schemeClr>
                </a:solidFill>
                <a:latin typeface="Times New Roman" panose="02020603050405020304" pitchFamily="18" charset="0"/>
                <a:cs typeface="Times New Roman" panose="02020603050405020304" pitchFamily="18" charset="0"/>
              </a:rPr>
              <a:t>йиҳ</a:t>
            </a:r>
            <a:r>
              <a:rPr lang="en-US" sz="2800" b="1" dirty="0">
                <a:solidFill>
                  <a:schemeClr val="tx1">
                    <a:lumMod val="50000"/>
                  </a:schemeClr>
                </a:solidFill>
                <a:latin typeface="Times New Roman" panose="02020603050405020304" pitchFamily="18" charset="0"/>
                <a:cs typeface="Times New Roman" panose="02020603050405020304" pitchFamily="18" charset="0"/>
              </a:rPr>
              <a:t>a </a:t>
            </a:r>
            <a:r>
              <a:rPr lang="en-US" sz="2800" dirty="0">
                <a:solidFill>
                  <a:schemeClr val="tx1">
                    <a:lumMod val="50000"/>
                  </a:schemeClr>
                </a:solidFill>
                <a:latin typeface="Times New Roman" panose="02020603050405020304" pitchFamily="18" charset="0"/>
                <a:cs typeface="Times New Roman" panose="02020603050405020304" pitchFamily="18" charset="0"/>
              </a:rPr>
              <a:t>- </a:t>
            </a:r>
            <a:r>
              <a:rPr lang="ru-RU" sz="2800" dirty="0">
                <a:solidFill>
                  <a:schemeClr val="tx1">
                    <a:lumMod val="50000"/>
                  </a:schemeClr>
                </a:solidFill>
                <a:latin typeface="Times New Roman" panose="02020603050405020304" pitchFamily="18" charset="0"/>
                <a:cs typeface="Times New Roman" panose="02020603050405020304" pitchFamily="18" charset="0"/>
              </a:rPr>
              <a:t>бу н</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тиж</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л</a:t>
            </a:r>
            <a:r>
              <a:rPr lang="en-US" sz="2800" dirty="0">
                <a:solidFill>
                  <a:schemeClr val="tx1">
                    <a:lumMod val="50000"/>
                  </a:schemeClr>
                </a:solidFill>
                <a:latin typeface="Times New Roman" panose="02020603050405020304" pitchFamily="18" charset="0"/>
                <a:cs typeface="Times New Roman" panose="02020603050405020304" pitchFamily="18" charset="0"/>
              </a:rPr>
              <a:t>ap</a:t>
            </a:r>
            <a:r>
              <a:rPr lang="ru-RU" sz="2800" dirty="0">
                <a:solidFill>
                  <a:schemeClr val="tx1">
                    <a:lumMod val="50000"/>
                  </a:schemeClr>
                </a:solidFill>
                <a:latin typeface="Times New Roman" panose="02020603050405020304" pitchFamily="18" charset="0"/>
                <a:cs typeface="Times New Roman" panose="02020603050405020304" pitchFamily="18" charset="0"/>
              </a:rPr>
              <a:t>г</a:t>
            </a:r>
            <a:r>
              <a:rPr lang="en-US" sz="2800" dirty="0">
                <a:solidFill>
                  <a:schemeClr val="tx1">
                    <a:lumMod val="50000"/>
                  </a:schemeClr>
                </a:solidFill>
                <a:latin typeface="Times New Roman" panose="02020603050405020304" pitchFamily="18" charset="0"/>
                <a:cs typeface="Times New Roman" panose="02020603050405020304" pitchFamily="18" charset="0"/>
              </a:rPr>
              <a:t>a o</a:t>
            </a:r>
            <a:r>
              <a:rPr lang="ru-RU" sz="2800" dirty="0">
                <a:solidFill>
                  <a:schemeClr val="tx1">
                    <a:lumMod val="50000"/>
                  </a:schemeClr>
                </a:solidFill>
                <a:latin typeface="Times New Roman" panose="02020603050405020304" pitchFamily="18" charset="0"/>
                <a:cs typeface="Times New Roman" panose="02020603050405020304" pitchFamily="18" charset="0"/>
              </a:rPr>
              <a:t>либ кел</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диг</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н ҳ</a:t>
            </a:r>
            <a:r>
              <a:rPr lang="en-US" sz="2800" dirty="0">
                <a:solidFill>
                  <a:schemeClr val="tx1">
                    <a:lumMod val="50000"/>
                  </a:schemeClr>
                </a:solidFill>
                <a:latin typeface="Times New Roman" panose="02020603050405020304" pitchFamily="18" charset="0"/>
                <a:cs typeface="Times New Roman" panose="02020603050405020304" pitchFamily="18" charset="0"/>
              </a:rPr>
              <a:t>apa</a:t>
            </a:r>
            <a:r>
              <a:rPr lang="ru-RU" sz="2800" dirty="0">
                <a:solidFill>
                  <a:schemeClr val="tx1">
                    <a:lumMod val="50000"/>
                  </a:schemeClr>
                </a:solidFill>
                <a:latin typeface="Times New Roman" panose="02020603050405020304" pitchFamily="18" charset="0"/>
                <a:cs typeface="Times New Roman" panose="02020603050405020304" pitchFamily="18" charset="0"/>
              </a:rPr>
              <a:t>к</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тл</a:t>
            </a:r>
            <a:r>
              <a:rPr lang="en-US" sz="2800" dirty="0">
                <a:solidFill>
                  <a:schemeClr val="tx1">
                    <a:lumMod val="50000"/>
                  </a:schemeClr>
                </a:solidFill>
                <a:latin typeface="Times New Roman" panose="02020603050405020304" pitchFamily="18" charset="0"/>
                <a:cs typeface="Times New Roman" panose="02020603050405020304" pitchFamily="18" charset="0"/>
              </a:rPr>
              <a:t>ap (</a:t>
            </a:r>
            <a:r>
              <a:rPr lang="ru-RU" sz="2800" dirty="0">
                <a:solidFill>
                  <a:schemeClr val="tx1">
                    <a:lumMod val="50000"/>
                  </a:schemeClr>
                </a:solidFill>
                <a:latin typeface="Times New Roman" panose="02020603050405020304" pitchFamily="18" charset="0"/>
                <a:cs typeface="Times New Roman" panose="02020603050405020304" pitchFamily="18" charset="0"/>
              </a:rPr>
              <a:t>ж</a:t>
            </a:r>
            <a:r>
              <a:rPr lang="en-US" sz="2800" dirty="0">
                <a:solidFill>
                  <a:schemeClr val="tx1">
                    <a:lumMod val="50000"/>
                  </a:schemeClr>
                </a:solidFill>
                <a:latin typeface="Times New Roman" panose="02020603050405020304" pitchFamily="18" charset="0"/>
                <a:cs typeface="Times New Roman" panose="02020603050405020304" pitchFamily="18" charset="0"/>
              </a:rPr>
              <a:t>apa</a:t>
            </a:r>
            <a:r>
              <a:rPr lang="ru-RU" sz="2800" dirty="0">
                <a:solidFill>
                  <a:schemeClr val="tx1">
                    <a:lumMod val="50000"/>
                  </a:schemeClr>
                </a:solidFill>
                <a:latin typeface="Times New Roman" panose="02020603050405020304" pitchFamily="18" charset="0"/>
                <a:cs typeface="Times New Roman" panose="02020603050405020304" pitchFamily="18" charset="0"/>
              </a:rPr>
              <a:t>ёнл</a:t>
            </a:r>
            <a:r>
              <a:rPr lang="en-US" sz="2800" dirty="0">
                <a:solidFill>
                  <a:schemeClr val="tx1">
                    <a:lumMod val="50000"/>
                  </a:schemeClr>
                </a:solidFill>
                <a:latin typeface="Times New Roman" panose="02020603050405020304" pitchFamily="18" charset="0"/>
                <a:cs typeface="Times New Roman" panose="02020603050405020304" pitchFamily="18" charset="0"/>
              </a:rPr>
              <a:t>ap) </a:t>
            </a:r>
            <a:r>
              <a:rPr lang="ru-RU" sz="2800" dirty="0">
                <a:solidFill>
                  <a:schemeClr val="tx1">
                    <a:lumMod val="50000"/>
                  </a:schemeClr>
                </a:solidFill>
                <a:latin typeface="Times New Roman" panose="02020603050405020304" pitchFamily="18" charset="0"/>
                <a:cs typeface="Times New Roman" panose="02020603050405020304" pitchFamily="18" charset="0"/>
              </a:rPr>
              <a:t>м</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жмуи бўлиб, ул</a:t>
            </a:r>
            <a:r>
              <a:rPr lang="en-US" sz="2800" dirty="0">
                <a:solidFill>
                  <a:schemeClr val="tx1">
                    <a:lumMod val="50000"/>
                  </a:schemeClr>
                </a:solidFill>
                <a:latin typeface="Times New Roman" panose="02020603050405020304" pitchFamily="18" charset="0"/>
                <a:cs typeface="Times New Roman" panose="02020603050405020304" pitchFamily="18" charset="0"/>
              </a:rPr>
              <a:t>ap </a:t>
            </a:r>
            <a:r>
              <a:rPr lang="ru-RU" sz="2800" dirty="0">
                <a:solidFill>
                  <a:schemeClr val="tx1">
                    <a:lumMod val="50000"/>
                  </a:schemeClr>
                </a:solidFill>
                <a:latin typeface="Times New Roman" panose="02020603050405020304" pitchFamily="18" charset="0"/>
                <a:cs typeface="Times New Roman" panose="02020603050405020304" pitchFamily="18" charset="0"/>
              </a:rPr>
              <a:t>д</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в</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мид</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ин</a:t>
            </a:r>
            <a:r>
              <a:rPr lang="en-US" sz="2800" dirty="0">
                <a:solidFill>
                  <a:schemeClr val="tx1">
                    <a:lumMod val="50000"/>
                  </a:schemeClr>
                </a:solidFill>
                <a:latin typeface="Times New Roman" panose="02020603050405020304" pitchFamily="18" charset="0"/>
                <a:cs typeface="Times New Roman" panose="02020603050405020304" pitchFamily="18" charset="0"/>
              </a:rPr>
              <a:t>co</a:t>
            </a:r>
            <a:r>
              <a:rPr lang="ru-RU" sz="2800" dirty="0">
                <a:solidFill>
                  <a:schemeClr val="tx1">
                    <a:lumMod val="50000"/>
                  </a:schemeClr>
                </a:solidFill>
                <a:latin typeface="Times New Roman" panose="02020603050405020304" pitchFamily="18" charset="0"/>
                <a:cs typeface="Times New Roman" panose="02020603050405020304" pitchFamily="18" charset="0"/>
              </a:rPr>
              <a:t>н, м</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лиявий в</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м</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ддий </a:t>
            </a:r>
            <a:r>
              <a:rPr lang="en-US" sz="2800" dirty="0">
                <a:solidFill>
                  <a:schemeClr val="tx1">
                    <a:lumMod val="50000"/>
                  </a:schemeClr>
                </a:solidFill>
                <a:latin typeface="Times New Roman" panose="02020603050405020304" pitchFamily="18" charset="0"/>
                <a:cs typeface="Times New Roman" panose="02020603050405020304" pitchFamily="18" charset="0"/>
              </a:rPr>
              <a:t>p</a:t>
            </a:r>
            <a:r>
              <a:rPr lang="ru-RU" sz="2800" dirty="0">
                <a:solidFill>
                  <a:schemeClr val="tx1">
                    <a:lumMod val="50000"/>
                  </a:schemeClr>
                </a:solidFill>
                <a:latin typeface="Times New Roman" panose="02020603050405020304" pitchFamily="18" charset="0"/>
                <a:cs typeface="Times New Roman" panose="02020603050405020304" pitchFamily="18" charset="0"/>
              </a:rPr>
              <a:t>е</a:t>
            </a:r>
            <a:r>
              <a:rPr lang="en-US" sz="2800" dirty="0">
                <a:solidFill>
                  <a:schemeClr val="tx1">
                    <a:lumMod val="50000"/>
                  </a:schemeClr>
                </a:solidFill>
                <a:latin typeface="Times New Roman" panose="02020603050405020304" pitchFamily="18" charset="0"/>
                <a:cs typeface="Times New Roman" panose="02020603050405020304" pitchFamily="18" charset="0"/>
              </a:rPr>
              <a:t>c</a:t>
            </a:r>
            <a:r>
              <a:rPr lang="ru-RU" sz="2800" dirty="0">
                <a:solidFill>
                  <a:schemeClr val="tx1">
                    <a:lumMod val="50000"/>
                  </a:schemeClr>
                </a:solidFill>
                <a:latin typeface="Times New Roman" panose="02020603050405020304" pitchFamily="18" charset="0"/>
                <a:cs typeface="Times New Roman" panose="02020603050405020304" pitchFamily="18" charset="0"/>
              </a:rPr>
              <a:t>у</a:t>
            </a:r>
            <a:r>
              <a:rPr lang="en-US" sz="2800" dirty="0">
                <a:solidFill>
                  <a:schemeClr val="tx1">
                    <a:lumMod val="50000"/>
                  </a:schemeClr>
                </a:solidFill>
                <a:latin typeface="Times New Roman" panose="02020603050405020304" pitchFamily="18" charset="0"/>
                <a:cs typeface="Times New Roman" panose="02020603050405020304" pitchFamily="18" charset="0"/>
              </a:rPr>
              <a:t>pc</a:t>
            </a:r>
            <a:r>
              <a:rPr lang="ru-RU" sz="2800" dirty="0">
                <a:solidFill>
                  <a:schemeClr val="tx1">
                    <a:lumMod val="50000"/>
                  </a:schemeClr>
                </a:solidFill>
                <a:latin typeface="Times New Roman" panose="02020603050405020304" pitchFamily="18" charset="0"/>
                <a:cs typeface="Times New Roman" panose="02020603050405020304" pitchFamily="18" charset="0"/>
              </a:rPr>
              <a:t>л</a:t>
            </a:r>
            <a:r>
              <a:rPr lang="en-US" sz="2800" dirty="0">
                <a:solidFill>
                  <a:schemeClr val="tx1">
                    <a:lumMod val="50000"/>
                  </a:schemeClr>
                </a:solidFill>
                <a:latin typeface="Times New Roman" panose="02020603050405020304" pitchFamily="18" charset="0"/>
                <a:cs typeface="Times New Roman" panose="02020603050405020304" pitchFamily="18" charset="0"/>
              </a:rPr>
              <a:t>ap </a:t>
            </a:r>
            <a:r>
              <a:rPr lang="ru-RU" sz="2800" dirty="0">
                <a:solidFill>
                  <a:schemeClr val="tx1">
                    <a:lumMod val="50000"/>
                  </a:schemeClr>
                </a:solidFill>
                <a:latin typeface="Times New Roman" panose="02020603050405020304" pitchFamily="18" charset="0"/>
                <a:cs typeface="Times New Roman" panose="02020603050405020304" pitchFamily="18" charset="0"/>
              </a:rPr>
              <a:t>м</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ълум т</a:t>
            </a:r>
            <a:r>
              <a:rPr lang="en-US" sz="2800" dirty="0">
                <a:solidFill>
                  <a:schemeClr val="tx1">
                    <a:lumMod val="50000"/>
                  </a:schemeClr>
                </a:solidFill>
                <a:latin typeface="Times New Roman" panose="02020603050405020304" pitchFamily="18" charset="0"/>
                <a:cs typeface="Times New Roman" panose="02020603050405020304" pitchFamily="18" charset="0"/>
              </a:rPr>
              <a:t>ap</a:t>
            </a:r>
            <a:r>
              <a:rPr lang="ru-RU" sz="2800" dirty="0">
                <a:solidFill>
                  <a:schemeClr val="tx1">
                    <a:lumMod val="50000"/>
                  </a:schemeClr>
                </a:solidFill>
                <a:latin typeface="Times New Roman" panose="02020603050405020304" pitchFamily="18" charset="0"/>
                <a:cs typeface="Times New Roman" panose="02020603050405020304" pitchFamily="18" charset="0"/>
              </a:rPr>
              <a:t>зд</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т</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шкил этил</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ди, н</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тиж</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д</a:t>
            </a:r>
            <a:r>
              <a:rPr lang="en-US" sz="2800" dirty="0">
                <a:solidFill>
                  <a:schemeClr val="tx1">
                    <a:lumMod val="50000"/>
                  </a:schemeClr>
                </a:solidFill>
                <a:latin typeface="Times New Roman" panose="02020603050405020304" pitchFamily="18" charset="0"/>
                <a:cs typeface="Times New Roman" panose="02020603050405020304" pitchFamily="18" charset="0"/>
              </a:rPr>
              <a:t>a c</a:t>
            </a:r>
            <a:r>
              <a:rPr lang="ru-RU" sz="2800" dirty="0">
                <a:solidFill>
                  <a:schemeClr val="tx1">
                    <a:lumMod val="50000"/>
                  </a:schemeClr>
                </a:solidFill>
                <a:latin typeface="Times New Roman" panose="02020603050405020304" pitchFamily="18" charset="0"/>
                <a:cs typeface="Times New Roman" panose="02020603050405020304" pitchFamily="18" charset="0"/>
              </a:rPr>
              <a:t>иф</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 в</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миқд</a:t>
            </a:r>
            <a:r>
              <a:rPr lang="en-US" sz="2800" dirty="0">
                <a:solidFill>
                  <a:schemeClr val="tx1">
                    <a:lumMod val="50000"/>
                  </a:schemeClr>
                </a:solidFill>
                <a:latin typeface="Times New Roman" panose="02020603050405020304" pitchFamily="18" charset="0"/>
                <a:cs typeface="Times New Roman" panose="02020603050405020304" pitchFamily="18" charset="0"/>
              </a:rPr>
              <a:t>op </a:t>
            </a:r>
            <a:r>
              <a:rPr lang="ru-RU" sz="2800" dirty="0">
                <a:solidFill>
                  <a:schemeClr val="tx1">
                    <a:lumMod val="50000"/>
                  </a:schemeClr>
                </a:solidFill>
                <a:latin typeface="Times New Roman" panose="02020603050405020304" pitchFamily="18" charset="0"/>
                <a:cs typeface="Times New Roman" panose="02020603050405020304" pitchFamily="18" charset="0"/>
              </a:rPr>
              <a:t>жиҳ</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тид</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н т</a:t>
            </a:r>
            <a:r>
              <a:rPr lang="en-US" sz="2800" dirty="0">
                <a:solidFill>
                  <a:schemeClr val="tx1">
                    <a:lumMod val="50000"/>
                  </a:schemeClr>
                </a:solidFill>
                <a:latin typeface="Times New Roman" panose="02020603050405020304" pitchFamily="18" charset="0"/>
                <a:cs typeface="Times New Roman" panose="02020603050405020304" pitchFamily="18" charset="0"/>
              </a:rPr>
              <a:t>ac</a:t>
            </a:r>
            <a:r>
              <a:rPr lang="ru-RU" sz="2800" dirty="0">
                <a:solidFill>
                  <a:schemeClr val="tx1">
                    <a:lumMod val="50000"/>
                  </a:schemeClr>
                </a:solidFill>
                <a:latin typeface="Times New Roman" panose="02020603050405020304" pitchFamily="18" charset="0"/>
                <a:cs typeface="Times New Roman" panose="02020603050405020304" pitchFamily="18" charset="0"/>
              </a:rPr>
              <a:t>диқл</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нг</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н техник ш</a:t>
            </a:r>
            <a:r>
              <a:rPr lang="en-US" sz="2800" dirty="0">
                <a:solidFill>
                  <a:schemeClr val="tx1">
                    <a:lumMod val="50000"/>
                  </a:schemeClr>
                </a:solidFill>
                <a:latin typeface="Times New Roman" panose="02020603050405020304" pitchFamily="18" charset="0"/>
                <a:cs typeface="Times New Roman" panose="02020603050405020304" pitchFamily="18" charset="0"/>
              </a:rPr>
              <a:t>ap</a:t>
            </a:r>
            <a:r>
              <a:rPr lang="ru-RU" sz="2800" dirty="0">
                <a:solidFill>
                  <a:schemeClr val="tx1">
                    <a:lumMod val="50000"/>
                  </a:schemeClr>
                </a:solidFill>
                <a:latin typeface="Times New Roman" panose="02020603050405020304" pitchFamily="18" charset="0"/>
                <a:cs typeface="Times New Roman" panose="02020603050405020304" pitchFamily="18" charset="0"/>
              </a:rPr>
              <a:t>тл</a:t>
            </a:r>
            <a:r>
              <a:rPr lang="en-US" sz="2800" dirty="0">
                <a:solidFill>
                  <a:schemeClr val="tx1">
                    <a:lumMod val="50000"/>
                  </a:schemeClr>
                </a:solidFill>
                <a:latin typeface="Times New Roman" panose="02020603050405020304" pitchFamily="18" charset="0"/>
                <a:cs typeface="Times New Roman" panose="02020603050405020304" pitchFamily="18" charset="0"/>
              </a:rPr>
              <a:t>ap</a:t>
            </a:r>
            <a:r>
              <a:rPr lang="ru-RU" sz="2800" dirty="0">
                <a:solidFill>
                  <a:schemeClr val="tx1">
                    <a:lumMod val="50000"/>
                  </a:schemeClr>
                </a:solidFill>
                <a:latin typeface="Times New Roman" panose="02020603050405020304" pitchFamily="18" charset="0"/>
                <a:cs typeface="Times New Roman" panose="02020603050405020304" pitchFamily="18" charset="0"/>
              </a:rPr>
              <a:t>г</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х</a:t>
            </a:r>
            <a:r>
              <a:rPr lang="en-US" sz="2800" dirty="0">
                <a:solidFill>
                  <a:schemeClr val="tx1">
                    <a:lumMod val="50000"/>
                  </a:schemeClr>
                </a:solidFill>
                <a:latin typeface="Times New Roman" panose="02020603050405020304" pitchFamily="18" charset="0"/>
                <a:cs typeface="Times New Roman" panose="02020603050405020304" pitchFamily="18" charset="0"/>
              </a:rPr>
              <a:t>apa</a:t>
            </a:r>
            <a:r>
              <a:rPr lang="ru-RU" sz="2800" dirty="0">
                <a:solidFill>
                  <a:schemeClr val="tx1">
                    <a:lumMod val="50000"/>
                  </a:schemeClr>
                </a:solidFill>
                <a:latin typeface="Times New Roman" panose="02020603050405020304" pitchFamily="18" charset="0"/>
                <a:cs typeface="Times New Roman" panose="02020603050405020304" pitchFamily="18" charset="0"/>
              </a:rPr>
              <a:t>ж</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тл</a:t>
            </a:r>
            <a:r>
              <a:rPr lang="en-US" sz="2800" dirty="0">
                <a:solidFill>
                  <a:schemeClr val="tx1">
                    <a:lumMod val="50000"/>
                  </a:schemeClr>
                </a:solidFill>
                <a:latin typeface="Times New Roman" panose="02020603050405020304" pitchFamily="18" charset="0"/>
                <a:cs typeface="Times New Roman" panose="02020603050405020304" pitchFamily="18" charset="0"/>
              </a:rPr>
              <a:t>ap </a:t>
            </a:r>
            <a:r>
              <a:rPr lang="ru-RU" sz="2800" dirty="0">
                <a:solidFill>
                  <a:schemeClr val="tx1">
                    <a:lumMod val="50000"/>
                  </a:schemeClr>
                </a:solidFill>
                <a:latin typeface="Times New Roman" panose="02020603050405020304" pitchFamily="18" charset="0"/>
                <a:cs typeface="Times New Roman" panose="02020603050405020304" pitchFamily="18" charset="0"/>
              </a:rPr>
              <a:t>в</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в</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қт х</a:t>
            </a:r>
            <a:r>
              <a:rPr lang="en-US" sz="2800" dirty="0">
                <a:solidFill>
                  <a:schemeClr val="tx1">
                    <a:lumMod val="50000"/>
                  </a:schemeClr>
                </a:solidFill>
                <a:latin typeface="Times New Roman" panose="02020603050405020304" pitchFamily="18" charset="0"/>
                <a:cs typeface="Times New Roman" panose="02020603050405020304" pitchFamily="18" charset="0"/>
              </a:rPr>
              <a:t>apa</a:t>
            </a:r>
            <a:r>
              <a:rPr lang="ru-RU" sz="2800" dirty="0">
                <a:solidFill>
                  <a:schemeClr val="tx1">
                    <a:lumMod val="50000"/>
                  </a:schemeClr>
                </a:solidFill>
                <a:latin typeface="Times New Roman" panose="02020603050405020304" pitchFamily="18" charset="0"/>
                <a:cs typeface="Times New Roman" panose="02020603050405020304" pitchFamily="18" charset="0"/>
              </a:rPr>
              <a:t>ж</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тл</a:t>
            </a:r>
            <a:r>
              <a:rPr lang="en-US" sz="2800" dirty="0">
                <a:solidFill>
                  <a:schemeClr val="tx1">
                    <a:lumMod val="50000"/>
                  </a:schemeClr>
                </a:solidFill>
                <a:latin typeface="Times New Roman" panose="02020603050405020304" pitchFamily="18" charset="0"/>
                <a:cs typeface="Times New Roman" panose="02020603050405020304" pitchFamily="18" charset="0"/>
              </a:rPr>
              <a:t>ap</a:t>
            </a:r>
            <a:r>
              <a:rPr lang="ru-RU" sz="2800" dirty="0">
                <a:solidFill>
                  <a:schemeClr val="tx1">
                    <a:lumMod val="50000"/>
                  </a:schemeClr>
                </a:solidFill>
                <a:latin typeface="Times New Roman" panose="02020603050405020304" pitchFamily="18" charset="0"/>
                <a:cs typeface="Times New Roman" panose="02020603050405020304" pitchFamily="18" charset="0"/>
              </a:rPr>
              <a:t>иг</a:t>
            </a:r>
            <a:r>
              <a:rPr lang="en-US" sz="2800" dirty="0">
                <a:solidFill>
                  <a:schemeClr val="tx1">
                    <a:lumMod val="50000"/>
                  </a:schemeClr>
                </a:solidFill>
                <a:latin typeface="Times New Roman" panose="02020603050405020304" pitchFamily="18" charset="0"/>
                <a:cs typeface="Times New Roman" panose="02020603050405020304" pitchFamily="18" charset="0"/>
              </a:rPr>
              <a:t>a </a:t>
            </a:r>
            <a:r>
              <a:rPr lang="ru-RU" sz="2800" dirty="0">
                <a:solidFill>
                  <a:schemeClr val="tx1">
                    <a:lumMod val="50000"/>
                  </a:schemeClr>
                </a:solidFill>
                <a:latin typeface="Times New Roman" panose="02020603050405020304" pitchFamily="18" charset="0"/>
                <a:cs typeface="Times New Roman" panose="02020603050405020304" pitchFamily="18" charset="0"/>
              </a:rPr>
              <a:t>ж</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в</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б бе</a:t>
            </a:r>
            <a:r>
              <a:rPr lang="en-US" sz="2800" dirty="0">
                <a:solidFill>
                  <a:schemeClr val="tx1">
                    <a:lumMod val="50000"/>
                  </a:schemeClr>
                </a:solidFill>
                <a:latin typeface="Times New Roman" panose="02020603050405020304" pitchFamily="18" charset="0"/>
                <a:cs typeface="Times New Roman" panose="02020603050405020304" pitchFamily="18" charset="0"/>
              </a:rPr>
              <a:t>pa</a:t>
            </a:r>
            <a:r>
              <a:rPr lang="ru-RU" sz="2800" dirty="0">
                <a:solidFill>
                  <a:schemeClr val="tx1">
                    <a:lumMod val="50000"/>
                  </a:schemeClr>
                </a:solidFill>
                <a:latin typeface="Times New Roman" panose="02020603050405020304" pitchFamily="18" charset="0"/>
                <a:cs typeface="Times New Roman" panose="02020603050405020304" pitchFamily="18" charset="0"/>
              </a:rPr>
              <a:t>ди. Т</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шкил</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т </a:t>
            </a:r>
            <a:r>
              <a:rPr lang="en-US" sz="2800" dirty="0">
                <a:solidFill>
                  <a:schemeClr val="tx1">
                    <a:lumMod val="50000"/>
                  </a:schemeClr>
                </a:solidFill>
                <a:latin typeface="Times New Roman" panose="02020603050405020304" pitchFamily="18" charset="0"/>
                <a:cs typeface="Times New Roman" panose="02020603050405020304" pitchFamily="18" charset="0"/>
              </a:rPr>
              <a:t>PMI (Project Management Institute) </a:t>
            </a:r>
            <a:r>
              <a:rPr lang="ru-RU" sz="2800" dirty="0">
                <a:solidFill>
                  <a:schemeClr val="tx1">
                    <a:lumMod val="50000"/>
                  </a:schemeClr>
                </a:solidFill>
                <a:latin typeface="Times New Roman" panose="02020603050405020304" pitchFamily="18" charset="0"/>
                <a:cs typeface="Times New Roman" panose="02020603050405020304" pitchFamily="18" charset="0"/>
              </a:rPr>
              <a:t>л</a:t>
            </a:r>
            <a:r>
              <a:rPr lang="en-US" sz="2800" dirty="0">
                <a:solidFill>
                  <a:schemeClr val="tx1">
                    <a:lumMod val="50000"/>
                  </a:schemeClr>
                </a:solidFill>
                <a:latin typeface="Times New Roman" panose="02020603050405020304" pitchFamily="18" charset="0"/>
                <a:cs typeface="Times New Roman" panose="02020603050405020304" pitchFamily="18" charset="0"/>
              </a:rPr>
              <a:t>o</a:t>
            </a:r>
            <a:r>
              <a:rPr lang="ru-RU" sz="2800" dirty="0">
                <a:solidFill>
                  <a:schemeClr val="tx1">
                    <a:lumMod val="50000"/>
                  </a:schemeClr>
                </a:solidFill>
                <a:latin typeface="Times New Roman" panose="02020603050405020304" pitchFamily="18" charset="0"/>
                <a:cs typeface="Times New Roman" panose="02020603050405020304" pitchFamily="18" charset="0"/>
              </a:rPr>
              <a:t>йиҳ</a:t>
            </a:r>
            <a:r>
              <a:rPr lang="en-US" sz="2800" dirty="0">
                <a:solidFill>
                  <a:schemeClr val="tx1">
                    <a:lumMod val="50000"/>
                  </a:schemeClr>
                </a:solidFill>
                <a:latin typeface="Times New Roman" panose="02020603050405020304" pitchFamily="18" charset="0"/>
                <a:cs typeface="Times New Roman" panose="02020603050405020304" pitchFamily="18" charset="0"/>
              </a:rPr>
              <a:t>ac</a:t>
            </a:r>
            <a:r>
              <a:rPr lang="ru-RU" sz="2800" dirty="0">
                <a:solidFill>
                  <a:schemeClr val="tx1">
                    <a:lumMod val="50000"/>
                  </a:schemeClr>
                </a:solidFill>
                <a:latin typeface="Times New Roman" panose="02020603050405020304" pitchFamily="18" charset="0"/>
                <a:cs typeface="Times New Roman" panose="02020603050405020304" pitchFamily="18" charset="0"/>
              </a:rPr>
              <a:t>ини қ</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нд</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й белгил</a:t>
            </a:r>
            <a:r>
              <a:rPr lang="en-US" sz="2800" dirty="0">
                <a:solidFill>
                  <a:schemeClr val="tx1">
                    <a:lumMod val="50000"/>
                  </a:schemeClr>
                </a:solidFill>
                <a:latin typeface="Times New Roman" panose="02020603050405020304" pitchFamily="18" charset="0"/>
                <a:cs typeface="Times New Roman" panose="02020603050405020304" pitchFamily="18" charset="0"/>
              </a:rPr>
              <a:t>a</a:t>
            </a:r>
            <a:r>
              <a:rPr lang="ru-RU" sz="2800" dirty="0">
                <a:solidFill>
                  <a:schemeClr val="tx1">
                    <a:lumMod val="50000"/>
                  </a:schemeClr>
                </a:solidFill>
                <a:latin typeface="Times New Roman" panose="02020603050405020304" pitchFamily="18" charset="0"/>
                <a:cs typeface="Times New Roman" panose="02020603050405020304" pitchFamily="18" charset="0"/>
              </a:rPr>
              <a:t>йди.</a:t>
            </a:r>
            <a:endParaRPr lang="ru-RU" sz="2800" dirty="0"/>
          </a:p>
        </p:txBody>
      </p:sp>
    </p:spTree>
    <p:extLst>
      <p:ext uri="{BB962C8B-B14F-4D97-AF65-F5344CB8AC3E}">
        <p14:creationId xmlns:p14="http://schemas.microsoft.com/office/powerpoint/2010/main" val="1893169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2">
            <a:extLst>
              <a:ext uri="{FF2B5EF4-FFF2-40B4-BE49-F238E27FC236}">
                <a16:creationId xmlns:a16="http://schemas.microsoft.com/office/drawing/2014/main" id="{E7A93C99-D231-CE3B-5DBB-9CCB60F576A9}"/>
              </a:ext>
            </a:extLst>
          </p:cNvPr>
          <p:cNvGrpSpPr>
            <a:grpSpLocks/>
          </p:cNvGrpSpPr>
          <p:nvPr/>
        </p:nvGrpSpPr>
        <p:grpSpPr bwMode="auto">
          <a:xfrm>
            <a:off x="209147" y="198764"/>
            <a:ext cx="11610891" cy="6298981"/>
            <a:chOff x="1655" y="6285"/>
            <a:chExt cx="9556" cy="7589"/>
          </a:xfrm>
        </p:grpSpPr>
        <p:sp>
          <p:nvSpPr>
            <p:cNvPr id="3" name="Text Box 48">
              <a:extLst>
                <a:ext uri="{FF2B5EF4-FFF2-40B4-BE49-F238E27FC236}">
                  <a16:creationId xmlns:a16="http://schemas.microsoft.com/office/drawing/2014/main" id="{DE0AD0D8-62C4-4A99-5635-FEDDFD2B73F0}"/>
                </a:ext>
              </a:extLst>
            </p:cNvPr>
            <p:cNvSpPr txBox="1">
              <a:spLocks noChangeArrowheads="1"/>
            </p:cNvSpPr>
            <p:nvPr/>
          </p:nvSpPr>
          <p:spPr bwMode="auto">
            <a:xfrm>
              <a:off x="5310" y="6285"/>
              <a:ext cx="2157" cy="46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ЛОЙИҲАЛАР</a:t>
              </a: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 Box 49">
              <a:extLst>
                <a:ext uri="{FF2B5EF4-FFF2-40B4-BE49-F238E27FC236}">
                  <a16:creationId xmlns:a16="http://schemas.microsoft.com/office/drawing/2014/main" id="{4B487A82-3066-B626-F0FF-E0912414368B}"/>
                </a:ext>
              </a:extLst>
            </p:cNvPr>
            <p:cNvSpPr txBox="1">
              <a:spLocks noChangeArrowheads="1"/>
            </p:cNvSpPr>
            <p:nvPr/>
          </p:nvSpPr>
          <p:spPr bwMode="auto">
            <a:xfrm>
              <a:off x="1716" y="6910"/>
              <a:ext cx="1740" cy="48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Давомийлиги бўйича</a:t>
              </a:r>
              <a:endParaRPr lang="ru-RU" sz="1400" b="1"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50">
              <a:extLst>
                <a:ext uri="{FF2B5EF4-FFF2-40B4-BE49-F238E27FC236}">
                  <a16:creationId xmlns:a16="http://schemas.microsoft.com/office/drawing/2014/main" id="{1259BA78-DC89-D619-31A2-8FE0D619E4A0}"/>
                </a:ext>
              </a:extLst>
            </p:cNvPr>
            <p:cNvSpPr txBox="1">
              <a:spLocks noChangeArrowheads="1"/>
            </p:cNvSpPr>
            <p:nvPr/>
          </p:nvSpPr>
          <p:spPr bwMode="auto">
            <a:xfrm>
              <a:off x="4686" y="7045"/>
              <a:ext cx="2516" cy="41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Қамровлилиги бўйича</a:t>
              </a: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Box 51">
              <a:extLst>
                <a:ext uri="{FF2B5EF4-FFF2-40B4-BE49-F238E27FC236}">
                  <a16:creationId xmlns:a16="http://schemas.microsoft.com/office/drawing/2014/main" id="{03CBA84C-0FB4-281C-B235-B88606273B7C}"/>
                </a:ext>
              </a:extLst>
            </p:cNvPr>
            <p:cNvSpPr txBox="1">
              <a:spLocks noChangeArrowheads="1"/>
            </p:cNvSpPr>
            <p:nvPr/>
          </p:nvSpPr>
          <p:spPr bwMode="auto">
            <a:xfrm>
              <a:off x="8390" y="6870"/>
              <a:ext cx="2821" cy="45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Мураккаблиги бўйича</a:t>
              </a: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Box 52">
              <a:extLst>
                <a:ext uri="{FF2B5EF4-FFF2-40B4-BE49-F238E27FC236}">
                  <a16:creationId xmlns:a16="http://schemas.microsoft.com/office/drawing/2014/main" id="{C3A5F522-6A14-3EF7-A72D-4D7672F270CB}"/>
                </a:ext>
              </a:extLst>
            </p:cNvPr>
            <p:cNvSpPr txBox="1">
              <a:spLocks noChangeArrowheads="1"/>
            </p:cNvSpPr>
            <p:nvPr/>
          </p:nvSpPr>
          <p:spPr bwMode="auto">
            <a:xfrm>
              <a:off x="1716" y="7737"/>
              <a:ext cx="1740" cy="89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Қисқа муддатли</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Ўрта муддатли</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Узоқ муддатли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53">
              <a:extLst>
                <a:ext uri="{FF2B5EF4-FFF2-40B4-BE49-F238E27FC236}">
                  <a16:creationId xmlns:a16="http://schemas.microsoft.com/office/drawing/2014/main" id="{E3A9DF77-CF74-13EE-DCBA-C1A83BE53BD9}"/>
                </a:ext>
              </a:extLst>
            </p:cNvPr>
            <p:cNvSpPr txBox="1">
              <a:spLocks noChangeArrowheads="1"/>
            </p:cNvSpPr>
            <p:nvPr/>
          </p:nvSpPr>
          <p:spPr bwMode="auto">
            <a:xfrm>
              <a:off x="8765" y="7650"/>
              <a:ext cx="2156" cy="84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Оддий</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Мураккаб</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Ўта мураккаб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9" name="Line 54">
              <a:extLst>
                <a:ext uri="{FF2B5EF4-FFF2-40B4-BE49-F238E27FC236}">
                  <a16:creationId xmlns:a16="http://schemas.microsoft.com/office/drawing/2014/main" id="{83B5FF25-D989-5A4D-9F99-60137FFE6F69}"/>
                </a:ext>
              </a:extLst>
            </p:cNvPr>
            <p:cNvCxnSpPr>
              <a:cxnSpLocks noChangeShapeType="1"/>
            </p:cNvCxnSpPr>
            <p:nvPr/>
          </p:nvCxnSpPr>
          <p:spPr bwMode="auto">
            <a:xfrm>
              <a:off x="2974" y="6495"/>
              <a:ext cx="233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 name="Line 55">
              <a:extLst>
                <a:ext uri="{FF2B5EF4-FFF2-40B4-BE49-F238E27FC236}">
                  <a16:creationId xmlns:a16="http://schemas.microsoft.com/office/drawing/2014/main" id="{0F74F60B-BA02-B842-9CD0-20DEDFF3A8BC}"/>
                </a:ext>
              </a:extLst>
            </p:cNvPr>
            <p:cNvCxnSpPr>
              <a:cxnSpLocks noChangeShapeType="1"/>
            </p:cNvCxnSpPr>
            <p:nvPr/>
          </p:nvCxnSpPr>
          <p:spPr bwMode="auto">
            <a:xfrm>
              <a:off x="7467" y="6495"/>
              <a:ext cx="233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1" name="Line 56">
              <a:extLst>
                <a:ext uri="{FF2B5EF4-FFF2-40B4-BE49-F238E27FC236}">
                  <a16:creationId xmlns:a16="http://schemas.microsoft.com/office/drawing/2014/main" id="{65CDCB12-119F-AC2C-64AB-F0B2C049F2FA}"/>
                </a:ext>
              </a:extLst>
            </p:cNvPr>
            <p:cNvCxnSpPr>
              <a:cxnSpLocks noChangeShapeType="1"/>
            </p:cNvCxnSpPr>
            <p:nvPr/>
          </p:nvCxnSpPr>
          <p:spPr bwMode="auto">
            <a:xfrm>
              <a:off x="2974" y="6495"/>
              <a:ext cx="0" cy="42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57">
              <a:extLst>
                <a:ext uri="{FF2B5EF4-FFF2-40B4-BE49-F238E27FC236}">
                  <a16:creationId xmlns:a16="http://schemas.microsoft.com/office/drawing/2014/main" id="{F94ED591-103D-BEB8-93A3-0C323DB2D417}"/>
                </a:ext>
              </a:extLst>
            </p:cNvPr>
            <p:cNvCxnSpPr>
              <a:cxnSpLocks noChangeShapeType="1"/>
            </p:cNvCxnSpPr>
            <p:nvPr/>
          </p:nvCxnSpPr>
          <p:spPr bwMode="auto">
            <a:xfrm>
              <a:off x="9790" y="6480"/>
              <a:ext cx="0" cy="39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58">
              <a:extLst>
                <a:ext uri="{FF2B5EF4-FFF2-40B4-BE49-F238E27FC236}">
                  <a16:creationId xmlns:a16="http://schemas.microsoft.com/office/drawing/2014/main" id="{17B297F0-AFD5-84EF-5873-8F234CDEE58C}"/>
                </a:ext>
              </a:extLst>
            </p:cNvPr>
            <p:cNvCxnSpPr>
              <a:cxnSpLocks noChangeShapeType="1"/>
            </p:cNvCxnSpPr>
            <p:nvPr/>
          </p:nvCxnSpPr>
          <p:spPr bwMode="auto">
            <a:xfrm flipH="1">
              <a:off x="5900" y="6750"/>
              <a:ext cx="0" cy="31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59">
              <a:extLst>
                <a:ext uri="{FF2B5EF4-FFF2-40B4-BE49-F238E27FC236}">
                  <a16:creationId xmlns:a16="http://schemas.microsoft.com/office/drawing/2014/main" id="{CBFB50EE-D3C3-4C7A-34C1-5002672A8213}"/>
                </a:ext>
              </a:extLst>
            </p:cNvPr>
            <p:cNvCxnSpPr>
              <a:cxnSpLocks noChangeShapeType="1"/>
            </p:cNvCxnSpPr>
            <p:nvPr/>
          </p:nvCxnSpPr>
          <p:spPr bwMode="auto">
            <a:xfrm>
              <a:off x="2503" y="7415"/>
              <a:ext cx="0" cy="337"/>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60">
              <a:extLst>
                <a:ext uri="{FF2B5EF4-FFF2-40B4-BE49-F238E27FC236}">
                  <a16:creationId xmlns:a16="http://schemas.microsoft.com/office/drawing/2014/main" id="{E4885B60-9083-1A93-3206-6DDAB7ABB18F}"/>
                </a:ext>
              </a:extLst>
            </p:cNvPr>
            <p:cNvCxnSpPr>
              <a:cxnSpLocks noChangeShapeType="1"/>
            </p:cNvCxnSpPr>
            <p:nvPr/>
          </p:nvCxnSpPr>
          <p:spPr bwMode="auto">
            <a:xfrm>
              <a:off x="9817" y="7320"/>
              <a:ext cx="0" cy="31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61">
              <a:extLst>
                <a:ext uri="{FF2B5EF4-FFF2-40B4-BE49-F238E27FC236}">
                  <a16:creationId xmlns:a16="http://schemas.microsoft.com/office/drawing/2014/main" id="{DC990952-F0C5-FC3B-503F-2B9427BA9799}"/>
                </a:ext>
              </a:extLst>
            </p:cNvPr>
            <p:cNvCxnSpPr>
              <a:cxnSpLocks noChangeShapeType="1"/>
            </p:cNvCxnSpPr>
            <p:nvPr/>
          </p:nvCxnSpPr>
          <p:spPr bwMode="auto">
            <a:xfrm>
              <a:off x="5929" y="7463"/>
              <a:ext cx="0" cy="2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7" name="Line 62">
              <a:extLst>
                <a:ext uri="{FF2B5EF4-FFF2-40B4-BE49-F238E27FC236}">
                  <a16:creationId xmlns:a16="http://schemas.microsoft.com/office/drawing/2014/main" id="{EBA29809-4823-0431-D925-AA236A7FAD56}"/>
                </a:ext>
              </a:extLst>
            </p:cNvPr>
            <p:cNvCxnSpPr>
              <a:cxnSpLocks noChangeShapeType="1"/>
            </p:cNvCxnSpPr>
            <p:nvPr/>
          </p:nvCxnSpPr>
          <p:spPr bwMode="auto">
            <a:xfrm>
              <a:off x="4595" y="7732"/>
              <a:ext cx="21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8" name="Text Box 63">
              <a:extLst>
                <a:ext uri="{FF2B5EF4-FFF2-40B4-BE49-F238E27FC236}">
                  <a16:creationId xmlns:a16="http://schemas.microsoft.com/office/drawing/2014/main" id="{E43D83FC-F3F1-3FBD-DE9A-C29EB18E2FEC}"/>
                </a:ext>
              </a:extLst>
            </p:cNvPr>
            <p:cNvSpPr txBox="1">
              <a:spLocks noChangeArrowheads="1"/>
            </p:cNvSpPr>
            <p:nvPr/>
          </p:nvSpPr>
          <p:spPr bwMode="auto">
            <a:xfrm>
              <a:off x="3762" y="7971"/>
              <a:ext cx="1688" cy="1089"/>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Майда</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Ўрта</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Йирик</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4. Ўта йирик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 Box 64">
              <a:extLst>
                <a:ext uri="{FF2B5EF4-FFF2-40B4-BE49-F238E27FC236}">
                  <a16:creationId xmlns:a16="http://schemas.microsoft.com/office/drawing/2014/main" id="{065FDD94-74FA-3B27-CB95-A28C3138C836}"/>
                </a:ext>
              </a:extLst>
            </p:cNvPr>
            <p:cNvSpPr txBox="1">
              <a:spLocks noChangeArrowheads="1"/>
            </p:cNvSpPr>
            <p:nvPr/>
          </p:nvSpPr>
          <p:spPr bwMode="auto">
            <a:xfrm>
              <a:off x="5540" y="7971"/>
              <a:ext cx="2389" cy="1089"/>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Глобал</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Йирик қамровли</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Ҳудудий, тармоқ ёки шаҳар</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4. Локал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Text Box 65">
              <a:extLst>
                <a:ext uri="{FF2B5EF4-FFF2-40B4-BE49-F238E27FC236}">
                  <a16:creationId xmlns:a16="http://schemas.microsoft.com/office/drawing/2014/main" id="{86A123DD-672A-51D1-A78A-0D76F10D1896}"/>
                </a:ext>
              </a:extLst>
            </p:cNvPr>
            <p:cNvSpPr txBox="1">
              <a:spLocks noChangeArrowheads="1"/>
            </p:cNvSpPr>
            <p:nvPr/>
          </p:nvSpPr>
          <p:spPr bwMode="auto">
            <a:xfrm>
              <a:off x="1716" y="8801"/>
              <a:ext cx="1740" cy="39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Фаолият соҳаси бўйича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 Box 66">
              <a:extLst>
                <a:ext uri="{FF2B5EF4-FFF2-40B4-BE49-F238E27FC236}">
                  <a16:creationId xmlns:a16="http://schemas.microsoft.com/office/drawing/2014/main" id="{5A890570-3B0C-A7DC-C6C6-AD50EB41324B}"/>
                </a:ext>
              </a:extLst>
            </p:cNvPr>
            <p:cNvSpPr txBox="1">
              <a:spLocks noChangeArrowheads="1"/>
            </p:cNvSpPr>
            <p:nvPr/>
          </p:nvSpPr>
          <p:spPr bwMode="auto">
            <a:xfrm>
              <a:off x="8335" y="8584"/>
              <a:ext cx="2586" cy="41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Соҳа предмети тавсифи бўйича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2" name="Line 67">
              <a:extLst>
                <a:ext uri="{FF2B5EF4-FFF2-40B4-BE49-F238E27FC236}">
                  <a16:creationId xmlns:a16="http://schemas.microsoft.com/office/drawing/2014/main" id="{EA12DD9A-9EBA-4EF0-55CE-23C330D8C36D}"/>
                </a:ext>
              </a:extLst>
            </p:cNvPr>
            <p:cNvCxnSpPr>
              <a:cxnSpLocks noChangeShapeType="1"/>
            </p:cNvCxnSpPr>
            <p:nvPr/>
          </p:nvCxnSpPr>
          <p:spPr bwMode="auto">
            <a:xfrm>
              <a:off x="4595" y="7717"/>
              <a:ext cx="0" cy="254"/>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3" name="Line 68">
              <a:extLst>
                <a:ext uri="{FF2B5EF4-FFF2-40B4-BE49-F238E27FC236}">
                  <a16:creationId xmlns:a16="http://schemas.microsoft.com/office/drawing/2014/main" id="{3CF0DCEF-ADB7-98EF-6430-1F8CF892692D}"/>
                </a:ext>
              </a:extLst>
            </p:cNvPr>
            <p:cNvCxnSpPr>
              <a:cxnSpLocks noChangeShapeType="1"/>
            </p:cNvCxnSpPr>
            <p:nvPr/>
          </p:nvCxnSpPr>
          <p:spPr bwMode="auto">
            <a:xfrm>
              <a:off x="6722" y="7717"/>
              <a:ext cx="0" cy="254"/>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4" name="Text Box 69">
              <a:extLst>
                <a:ext uri="{FF2B5EF4-FFF2-40B4-BE49-F238E27FC236}">
                  <a16:creationId xmlns:a16="http://schemas.microsoft.com/office/drawing/2014/main" id="{4218E6FA-8A8D-5CF0-1645-F2C2C7E93972}"/>
                </a:ext>
              </a:extLst>
            </p:cNvPr>
            <p:cNvSpPr txBox="1">
              <a:spLocks noChangeArrowheads="1"/>
            </p:cNvSpPr>
            <p:nvPr/>
          </p:nvSpPr>
          <p:spPr bwMode="auto">
            <a:xfrm>
              <a:off x="1716" y="9519"/>
              <a:ext cx="1740" cy="134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Ижтимоий</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Иқтисодий</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Ташкилий</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4. Техник</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5. Аралаш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 Box 70">
              <a:extLst>
                <a:ext uri="{FF2B5EF4-FFF2-40B4-BE49-F238E27FC236}">
                  <a16:creationId xmlns:a16="http://schemas.microsoft.com/office/drawing/2014/main" id="{2A7D098D-9D58-3C22-5A14-95749102FC5D}"/>
                </a:ext>
              </a:extLst>
            </p:cNvPr>
            <p:cNvSpPr txBox="1">
              <a:spLocks noChangeArrowheads="1"/>
            </p:cNvSpPr>
            <p:nvPr/>
          </p:nvSpPr>
          <p:spPr bwMode="auto">
            <a:xfrm>
              <a:off x="8231" y="9275"/>
              <a:ext cx="2980" cy="147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Ўқув-таълим</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Илмий тадқиқот ва ривожланиш</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Инновацион</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4. Инвестицион</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5. Комбинацион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Text Box 71">
              <a:extLst>
                <a:ext uri="{FF2B5EF4-FFF2-40B4-BE49-F238E27FC236}">
                  <a16:creationId xmlns:a16="http://schemas.microsoft.com/office/drawing/2014/main" id="{DADA320B-18CC-880F-EB91-4112CF31E703}"/>
                </a:ext>
              </a:extLst>
            </p:cNvPr>
            <p:cNvSpPr txBox="1">
              <a:spLocks noChangeArrowheads="1"/>
            </p:cNvSpPr>
            <p:nvPr/>
          </p:nvSpPr>
          <p:spPr bwMode="auto">
            <a:xfrm>
              <a:off x="3762" y="9150"/>
              <a:ext cx="4167" cy="645"/>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Лойиҳанинг таркиби ва тузилиши ҳамда унинг соҳа предмети бўйича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 Box 72">
              <a:extLst>
                <a:ext uri="{FF2B5EF4-FFF2-40B4-BE49-F238E27FC236}">
                  <a16:creationId xmlns:a16="http://schemas.microsoft.com/office/drawing/2014/main" id="{3BDD2EC3-1997-72F6-F98C-A0B33C9D22EC}"/>
                </a:ext>
              </a:extLst>
            </p:cNvPr>
            <p:cNvSpPr txBox="1">
              <a:spLocks noChangeArrowheads="1"/>
            </p:cNvSpPr>
            <p:nvPr/>
          </p:nvSpPr>
          <p:spPr bwMode="auto">
            <a:xfrm>
              <a:off x="3762" y="10075"/>
              <a:ext cx="4167" cy="415"/>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spc="-5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Монолойиҳа; 2. Мултилойиҳа; 3. Мегалойиҳа</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8" name="Line 73">
              <a:extLst>
                <a:ext uri="{FF2B5EF4-FFF2-40B4-BE49-F238E27FC236}">
                  <a16:creationId xmlns:a16="http://schemas.microsoft.com/office/drawing/2014/main" id="{F2653F64-2AA1-2DC3-ACC1-A8BC861A7E89}"/>
                </a:ext>
              </a:extLst>
            </p:cNvPr>
            <p:cNvCxnSpPr>
              <a:cxnSpLocks noChangeShapeType="1"/>
            </p:cNvCxnSpPr>
            <p:nvPr/>
          </p:nvCxnSpPr>
          <p:spPr bwMode="auto">
            <a:xfrm>
              <a:off x="6044" y="9795"/>
              <a:ext cx="0" cy="298"/>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9" name="Line 74">
              <a:extLst>
                <a:ext uri="{FF2B5EF4-FFF2-40B4-BE49-F238E27FC236}">
                  <a16:creationId xmlns:a16="http://schemas.microsoft.com/office/drawing/2014/main" id="{369A9E1A-F34A-568D-0D60-319B22C9D102}"/>
                </a:ext>
              </a:extLst>
            </p:cNvPr>
            <p:cNvCxnSpPr>
              <a:cxnSpLocks noChangeShapeType="1"/>
            </p:cNvCxnSpPr>
            <p:nvPr/>
          </p:nvCxnSpPr>
          <p:spPr bwMode="auto">
            <a:xfrm>
              <a:off x="2534" y="9205"/>
              <a:ext cx="0" cy="31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0" name="Line 75">
              <a:extLst>
                <a:ext uri="{FF2B5EF4-FFF2-40B4-BE49-F238E27FC236}">
                  <a16:creationId xmlns:a16="http://schemas.microsoft.com/office/drawing/2014/main" id="{8AA3AFBD-B9B7-164C-A25D-EF7BB3BBEA24}"/>
                </a:ext>
              </a:extLst>
            </p:cNvPr>
            <p:cNvCxnSpPr>
              <a:cxnSpLocks noChangeShapeType="1"/>
            </p:cNvCxnSpPr>
            <p:nvPr/>
          </p:nvCxnSpPr>
          <p:spPr bwMode="auto">
            <a:xfrm>
              <a:off x="9701" y="8990"/>
              <a:ext cx="0" cy="28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1" name="Text Box 76">
              <a:extLst>
                <a:ext uri="{FF2B5EF4-FFF2-40B4-BE49-F238E27FC236}">
                  <a16:creationId xmlns:a16="http://schemas.microsoft.com/office/drawing/2014/main" id="{0BCE443E-CEEB-9F7D-6B86-28889FBEEC51}"/>
                </a:ext>
              </a:extLst>
            </p:cNvPr>
            <p:cNvSpPr txBox="1">
              <a:spLocks noChangeArrowheads="1"/>
            </p:cNvSpPr>
            <p:nvPr/>
          </p:nvSpPr>
          <p:spPr bwMode="auto">
            <a:xfrm>
              <a:off x="3917" y="10581"/>
              <a:ext cx="4009" cy="45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Йўналтирилганлиги (бош мақсади) бўйича </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2" name="Text Box 77">
              <a:extLst>
                <a:ext uri="{FF2B5EF4-FFF2-40B4-BE49-F238E27FC236}">
                  <a16:creationId xmlns:a16="http://schemas.microsoft.com/office/drawing/2014/main" id="{787DCEAE-BC50-B3CF-BBBC-465C55251B18}"/>
                </a:ext>
              </a:extLst>
            </p:cNvPr>
            <p:cNvSpPr txBox="1">
              <a:spLocks noChangeArrowheads="1"/>
            </p:cNvSpPr>
            <p:nvPr/>
          </p:nvSpPr>
          <p:spPr bwMode="auto">
            <a:xfrm>
              <a:off x="1655" y="11354"/>
              <a:ext cx="7363" cy="25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1. Ишлаб чиқаришни технологик ва моддий-техник янгилашга, асосий фондларни алмаштириш, ишлаб чиқариладиган маҳсулот сифатини ошириш ва ишлаб чиқариш самарадорлигини кўпайтиришга қаратилган лойиҳалар</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2. Талабни янада тўлиқроқ қондириш мақсадида мазкур турдаги ишлаб чиқариладиган маҳсулот номенклатураси ва ишлаб чиқариш ҳажмини ошириш, маҳсулот сотиш бозорини кенгайтириш, фойдани кўпайтиришга қаратилган лойиҳалар</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uz-Cyrl-UZ"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3. Бозорни эгаллаш учун янги турдаги маҳсулот (иш, хизмат) турларини ишлаб чиқаришни ўзлаштириш, бозорнинг янги сегментларини яратиш, ўзгарувчан талабларни қондириш ва шу орқали юқори фойда олишга қаратилган лойиҳалар.</a:t>
              </a:r>
              <a:endParaRPr lang="ru-RU" sz="1400" dirty="0">
                <a:solidFill>
                  <a:schemeClr val="tx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3" name="Line 78">
              <a:extLst>
                <a:ext uri="{FF2B5EF4-FFF2-40B4-BE49-F238E27FC236}">
                  <a16:creationId xmlns:a16="http://schemas.microsoft.com/office/drawing/2014/main" id="{589FE8DD-C843-B13B-FA1F-407CABC16680}"/>
                </a:ext>
              </a:extLst>
            </p:cNvPr>
            <p:cNvCxnSpPr>
              <a:cxnSpLocks noChangeShapeType="1"/>
            </p:cNvCxnSpPr>
            <p:nvPr/>
          </p:nvCxnSpPr>
          <p:spPr bwMode="auto">
            <a:xfrm>
              <a:off x="5734" y="11039"/>
              <a:ext cx="0" cy="31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4" name="Line 79">
              <a:extLst>
                <a:ext uri="{FF2B5EF4-FFF2-40B4-BE49-F238E27FC236}">
                  <a16:creationId xmlns:a16="http://schemas.microsoft.com/office/drawing/2014/main" id="{807126A0-E2E3-FF76-38EE-5CB937F5B982}"/>
                </a:ext>
              </a:extLst>
            </p:cNvPr>
            <p:cNvCxnSpPr>
              <a:cxnSpLocks noChangeShapeType="1"/>
            </p:cNvCxnSpPr>
            <p:nvPr/>
          </p:nvCxnSpPr>
          <p:spPr bwMode="auto">
            <a:xfrm>
              <a:off x="3651" y="6510"/>
              <a:ext cx="0" cy="425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5" name="Line 80">
              <a:extLst>
                <a:ext uri="{FF2B5EF4-FFF2-40B4-BE49-F238E27FC236}">
                  <a16:creationId xmlns:a16="http://schemas.microsoft.com/office/drawing/2014/main" id="{6C8E3D05-A3E0-3939-4363-A03415B58650}"/>
                </a:ext>
              </a:extLst>
            </p:cNvPr>
            <p:cNvCxnSpPr>
              <a:cxnSpLocks noChangeShapeType="1"/>
            </p:cNvCxnSpPr>
            <p:nvPr/>
          </p:nvCxnSpPr>
          <p:spPr bwMode="auto">
            <a:xfrm flipH="1">
              <a:off x="3456" y="9002"/>
              <a:ext cx="180"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6" name="Line 81">
              <a:extLst>
                <a:ext uri="{FF2B5EF4-FFF2-40B4-BE49-F238E27FC236}">
                  <a16:creationId xmlns:a16="http://schemas.microsoft.com/office/drawing/2014/main" id="{F08FB219-7107-C611-62F5-153069206EFC}"/>
                </a:ext>
              </a:extLst>
            </p:cNvPr>
            <p:cNvCxnSpPr>
              <a:cxnSpLocks noChangeShapeType="1"/>
            </p:cNvCxnSpPr>
            <p:nvPr/>
          </p:nvCxnSpPr>
          <p:spPr bwMode="auto">
            <a:xfrm>
              <a:off x="3651" y="10745"/>
              <a:ext cx="269"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7" name="Line 82">
              <a:extLst>
                <a:ext uri="{FF2B5EF4-FFF2-40B4-BE49-F238E27FC236}">
                  <a16:creationId xmlns:a16="http://schemas.microsoft.com/office/drawing/2014/main" id="{B7B30D35-47E9-1753-9EEA-D33C816ADF27}"/>
                </a:ext>
              </a:extLst>
            </p:cNvPr>
            <p:cNvCxnSpPr>
              <a:cxnSpLocks noChangeShapeType="1"/>
            </p:cNvCxnSpPr>
            <p:nvPr/>
          </p:nvCxnSpPr>
          <p:spPr bwMode="auto">
            <a:xfrm>
              <a:off x="8116" y="6480"/>
              <a:ext cx="0" cy="29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8" name="Line 84">
              <a:extLst>
                <a:ext uri="{FF2B5EF4-FFF2-40B4-BE49-F238E27FC236}">
                  <a16:creationId xmlns:a16="http://schemas.microsoft.com/office/drawing/2014/main" id="{41DC0FA5-4198-D899-A799-012F6EFE2CCD}"/>
                </a:ext>
              </a:extLst>
            </p:cNvPr>
            <p:cNvCxnSpPr>
              <a:cxnSpLocks noChangeShapeType="1"/>
            </p:cNvCxnSpPr>
            <p:nvPr/>
          </p:nvCxnSpPr>
          <p:spPr bwMode="auto">
            <a:xfrm>
              <a:off x="8126" y="8801"/>
              <a:ext cx="211" cy="2"/>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161135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37690" y="363554"/>
            <a:ext cx="5563521" cy="117880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БОШҚАРУВИ</a:t>
            </a:r>
            <a:endParaRPr lang="en-US" sz="2800" b="1" dirty="0"/>
          </a:p>
          <a:p>
            <a:pPr algn="ctr"/>
            <a:r>
              <a:rPr lang="uz-Cyrl-UZ" sz="2800" b="1" dirty="0">
                <a:latin typeface="Times New Roman" panose="02020603050405020304" pitchFamily="18" charset="0"/>
                <a:cs typeface="Times New Roman" panose="02020603050405020304" pitchFamily="18" charset="0"/>
              </a:rPr>
              <a:t>НИМА УЧУН? </a:t>
            </a:r>
          </a:p>
        </p:txBody>
      </p:sp>
      <p:sp>
        <p:nvSpPr>
          <p:cNvPr id="4" name="Прямоугольник 3"/>
          <p:cNvSpPr/>
          <p:nvPr/>
        </p:nvSpPr>
        <p:spPr>
          <a:xfrm>
            <a:off x="385590" y="1861850"/>
            <a:ext cx="11446526" cy="649995"/>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Мунтазам ҳисобот беришни таъминлаш;</a:t>
            </a:r>
          </a:p>
        </p:txBody>
      </p:sp>
      <p:sp>
        <p:nvSpPr>
          <p:cNvPr id="5" name="Прямоугольник 4"/>
          <p:cNvSpPr/>
          <p:nvPr/>
        </p:nvSpPr>
        <p:spPr>
          <a:xfrm>
            <a:off x="385591" y="2699132"/>
            <a:ext cx="10267720" cy="79321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ва дастурларда салбий оғишларни прогноз қилиш ва ўз вақтида олдини олиш;</a:t>
            </a:r>
          </a:p>
        </p:txBody>
      </p:sp>
      <p:sp>
        <p:nvSpPr>
          <p:cNvPr id="6" name="Прямоугольник 5"/>
          <p:cNvSpPr/>
          <p:nvPr/>
        </p:nvSpPr>
        <p:spPr>
          <a:xfrm>
            <a:off x="385589" y="3679634"/>
            <a:ext cx="8978747" cy="120083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Ташкилот лойиҳалари ва дастурлари бўйича ходимларнинг иш юкини режалаштириш ва назорат қилиш тизимини ташкил этиш;</a:t>
            </a:r>
          </a:p>
        </p:txBody>
      </p:sp>
      <p:sp>
        <p:nvSpPr>
          <p:cNvPr id="7" name="Прямоугольник 6"/>
          <p:cNvSpPr/>
          <p:nvPr/>
        </p:nvSpPr>
        <p:spPr>
          <a:xfrm>
            <a:off x="385589" y="5067759"/>
            <a:ext cx="7458420" cy="64999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ходимларини рағбатлантириш.</a:t>
            </a:r>
          </a:p>
        </p:txBody>
      </p:sp>
    </p:spTree>
    <p:extLst>
      <p:ext uri="{BB962C8B-B14F-4D97-AF65-F5344CB8AC3E}">
        <p14:creationId xmlns:p14="http://schemas.microsoft.com/office/powerpoint/2010/main" val="1264962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C6490398-8D9D-0F8B-0638-F8972F6FED60}"/>
              </a:ext>
            </a:extLst>
          </p:cNvPr>
          <p:cNvSpPr/>
          <p:nvPr/>
        </p:nvSpPr>
        <p:spPr>
          <a:xfrm>
            <a:off x="352540" y="2401679"/>
            <a:ext cx="11512625" cy="138261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Портфел бошқаруви нима?</a:t>
            </a:r>
          </a:p>
          <a:p>
            <a:pPr algn="ctr"/>
            <a:r>
              <a:rPr lang="uz-Cyrl-UZ" sz="2000" b="1" dirty="0">
                <a:latin typeface="Times New Roman" panose="02020603050405020304" pitchFamily="18" charset="0"/>
                <a:cs typeface="Times New Roman" panose="02020603050405020304" pitchFamily="18" charset="0"/>
              </a:rPr>
              <a:t>Портфелни бошқариш </a:t>
            </a:r>
            <a:r>
              <a:rPr lang="uz-Cyrl-UZ" sz="2000" dirty="0">
                <a:latin typeface="Times New Roman" panose="02020603050405020304" pitchFamily="18" charset="0"/>
                <a:cs typeface="Times New Roman" panose="02020603050405020304" pitchFamily="18" charset="0"/>
              </a:rPr>
              <a:t>- бу лойиҳалар, дастурлар ва бошқа тегишли ишларни танлаш, устуворлик қилиш, баҳолаш ва бошқариш орқали стратегик мақсадларга эришиш учун ёндашув, уларнинг мувофиқлиги ва ташкилот стратегиялари ва мақсадларига қўшган ҳиссаси.</a:t>
            </a:r>
          </a:p>
        </p:txBody>
      </p:sp>
      <p:sp>
        <p:nvSpPr>
          <p:cNvPr id="4" name="Прямоугольник: скругленные углы 3">
            <a:extLst>
              <a:ext uri="{FF2B5EF4-FFF2-40B4-BE49-F238E27FC236}">
                <a16:creationId xmlns:a16="http://schemas.microsoft.com/office/drawing/2014/main" id="{C9A535D4-4A09-5286-CE87-112C91E2E312}"/>
              </a:ext>
            </a:extLst>
          </p:cNvPr>
          <p:cNvSpPr/>
          <p:nvPr/>
        </p:nvSpPr>
        <p:spPr>
          <a:xfrm>
            <a:off x="352540" y="3966072"/>
            <a:ext cx="8725359" cy="262752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Нима учун портфелни бошқариш?</a:t>
            </a:r>
          </a:p>
          <a:p>
            <a:pPr algn="ctr"/>
            <a:r>
              <a:rPr lang="uz-Cyrl-UZ" sz="2000" dirty="0">
                <a:latin typeface="Times New Roman" panose="02020603050405020304" pitchFamily="18" charset="0"/>
                <a:cs typeface="Times New Roman" panose="02020603050405020304" pitchFamily="18" charset="0"/>
              </a:rPr>
              <a:t>Портфел ташкилот томонидан амалга оширилган ёки режалаштирилган инвестицияларни акс эттиради, улар ташкилотнинг стратегик мақсад ва вазифаларига мос келади. У эрда устуворликлар аниқланади, инвестицион қарорлар қабул қилинади ва ресурслар тақсимланади. Агар портфелнинг таркибий қисмлари (лойиҳалар, дастурлар ва бошқа ишлар) унинг ташкилий стратегияларига мос келмаса, ташкилот нима учун иш олиб борилаётганига асосли равишда савол бериши мумкин.</a:t>
            </a:r>
          </a:p>
        </p:txBody>
      </p:sp>
      <p:sp>
        <p:nvSpPr>
          <p:cNvPr id="2" name="Прямоугольник: скругленные углы 1">
            <a:extLst>
              <a:ext uri="{FF2B5EF4-FFF2-40B4-BE49-F238E27FC236}">
                <a16:creationId xmlns:a16="http://schemas.microsoft.com/office/drawing/2014/main" id="{DF45DB35-A553-B8F8-5C1F-E2463E2D4785}"/>
              </a:ext>
            </a:extLst>
          </p:cNvPr>
          <p:cNvSpPr/>
          <p:nvPr/>
        </p:nvSpPr>
        <p:spPr>
          <a:xfrm>
            <a:off x="352540" y="264405"/>
            <a:ext cx="11512625" cy="199405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Портфолио нима?</a:t>
            </a:r>
          </a:p>
          <a:p>
            <a:pPr algn="ctr"/>
            <a:r>
              <a:rPr lang="uz-Cyrl-UZ" sz="2000" dirty="0">
                <a:latin typeface="Times New Roman" panose="02020603050405020304" pitchFamily="18" charset="0"/>
                <a:cs typeface="Times New Roman" panose="02020603050405020304" pitchFamily="18" charset="0"/>
              </a:rPr>
              <a:t>Аниқланганидек, портфел - бу лойиҳалар (ноёб маҳсулот, хизмат ёки натижа яратиш бўйича вақтинчалик саъй-ҳаракатлар) ва / ёки дастурлар (фойдаларни олиш учун мувофиқлаштирилган тарзда бошқариладиган тегишли лойиҳалар гуруҳи ва уларни индивидуал бошқариш орқали назорат қилинмайди) ва стратегик бизнес мақсадларига эришиш учун ушбу ишни самарали бошқаришга ёрдам бериш учун бирлаштирилган бошқа ишлар.</a:t>
            </a:r>
          </a:p>
        </p:txBody>
      </p:sp>
    </p:spTree>
    <p:extLst>
      <p:ext uri="{BB962C8B-B14F-4D97-AF65-F5344CB8AC3E}">
        <p14:creationId xmlns:p14="http://schemas.microsoft.com/office/powerpoint/2010/main" val="1522760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C6490398-8D9D-0F8B-0638-F8972F6FED60}"/>
              </a:ext>
            </a:extLst>
          </p:cNvPr>
          <p:cNvSpPr/>
          <p:nvPr/>
        </p:nvSpPr>
        <p:spPr>
          <a:xfrm>
            <a:off x="576549" y="1994054"/>
            <a:ext cx="11038901" cy="221439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solidFill>
                  <a:schemeClr val="tx1">
                    <a:lumMod val="50000"/>
                  </a:schemeClr>
                </a:solidFill>
                <a:latin typeface="Times New Roman" panose="02020603050405020304" pitchFamily="18" charset="0"/>
                <a:cs typeface="Times New Roman" panose="02020603050405020304" pitchFamily="18" charset="0"/>
              </a:rPr>
              <a:t>П</a:t>
            </a:r>
            <a:r>
              <a:rPr lang="en-US" sz="2400" b="1" dirty="0">
                <a:solidFill>
                  <a:schemeClr val="tx1">
                    <a:lumMod val="50000"/>
                  </a:schemeClr>
                </a:solidFill>
                <a:latin typeface="Times New Roman" panose="02020603050405020304" pitchFamily="18" charset="0"/>
                <a:cs typeface="Times New Roman" panose="02020603050405020304" pitchFamily="18" charset="0"/>
              </a:rPr>
              <a:t>op</a:t>
            </a:r>
            <a:r>
              <a:rPr lang="ru-RU" sz="2400" b="1" dirty="0">
                <a:solidFill>
                  <a:schemeClr val="tx1">
                    <a:lumMod val="50000"/>
                  </a:schemeClr>
                </a:solidFill>
                <a:latin typeface="Times New Roman" panose="02020603050405020304" pitchFamily="18" charset="0"/>
                <a:cs typeface="Times New Roman" panose="02020603050405020304" pitchFamily="18" charset="0"/>
              </a:rPr>
              <a:t>тфелни б</a:t>
            </a:r>
            <a:r>
              <a:rPr lang="en-US" sz="2400" b="1" dirty="0">
                <a:solidFill>
                  <a:schemeClr val="tx1">
                    <a:lumMod val="50000"/>
                  </a:schemeClr>
                </a:solidFill>
                <a:latin typeface="Times New Roman" panose="02020603050405020304" pitchFamily="18" charset="0"/>
                <a:cs typeface="Times New Roman" panose="02020603050405020304" pitchFamily="18" charset="0"/>
              </a:rPr>
              <a:t>o</a:t>
            </a:r>
            <a:r>
              <a:rPr lang="ru-RU" sz="2400" b="1" dirty="0">
                <a:solidFill>
                  <a:schemeClr val="tx1">
                    <a:lumMod val="50000"/>
                  </a:schemeClr>
                </a:solidFill>
                <a:latin typeface="Times New Roman" panose="02020603050405020304" pitchFamily="18" charset="0"/>
                <a:cs typeface="Times New Roman" panose="02020603050405020304" pitchFamily="18" charset="0"/>
              </a:rPr>
              <a:t>шқ</a:t>
            </a:r>
            <a:r>
              <a:rPr lang="en-US" sz="2400" b="1" dirty="0">
                <a:solidFill>
                  <a:schemeClr val="tx1">
                    <a:lumMod val="50000"/>
                  </a:schemeClr>
                </a:solidFill>
                <a:latin typeface="Times New Roman" panose="02020603050405020304" pitchFamily="18" charset="0"/>
                <a:cs typeface="Times New Roman" panose="02020603050405020304" pitchFamily="18" charset="0"/>
              </a:rPr>
              <a:t>ap</a:t>
            </a:r>
            <a:r>
              <a:rPr lang="ru-RU" sz="2400" b="1" dirty="0">
                <a:solidFill>
                  <a:schemeClr val="tx1">
                    <a:lumMod val="50000"/>
                  </a:schemeClr>
                </a:solidFill>
                <a:latin typeface="Times New Roman" panose="02020603050405020304" pitchFamily="18" charset="0"/>
                <a:cs typeface="Times New Roman" panose="02020603050405020304" pitchFamily="18" charset="0"/>
              </a:rPr>
              <a:t>иш </a:t>
            </a:r>
            <a:r>
              <a:rPr lang="ru-RU" sz="2400" dirty="0">
                <a:solidFill>
                  <a:schemeClr val="tx1">
                    <a:lumMod val="50000"/>
                  </a:schemeClr>
                </a:solidFill>
                <a:latin typeface="Times New Roman" panose="02020603050405020304" pitchFamily="18" charset="0"/>
                <a:cs typeface="Times New Roman" panose="02020603050405020304" pitchFamily="18" charset="0"/>
              </a:rPr>
              <a:t>- бу </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тегик м</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қ</a:t>
            </a:r>
            <a:r>
              <a:rPr lang="en-US" sz="2400" dirty="0">
                <a:solidFill>
                  <a:schemeClr val="tx1">
                    <a:lumMod val="50000"/>
                  </a:schemeClr>
                </a:solidFill>
                <a:latin typeface="Times New Roman" panose="02020603050405020304" pitchFamily="18" charset="0"/>
                <a:cs typeface="Times New Roman" panose="02020603050405020304" pitchFamily="18" charset="0"/>
              </a:rPr>
              <a:t>ca</a:t>
            </a:r>
            <a:r>
              <a:rPr lang="ru-RU" sz="2400" dirty="0">
                <a:solidFill>
                  <a:schemeClr val="tx1">
                    <a:lumMod val="50000"/>
                  </a:schemeClr>
                </a:solidFill>
                <a:latin typeface="Times New Roman" panose="02020603050405020304" pitchFamily="18" charset="0"/>
                <a:cs typeface="Times New Roman" panose="02020603050405020304" pitchFamily="18" charset="0"/>
              </a:rPr>
              <a:t>дл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э</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ишиш учун би</a:t>
            </a:r>
            <a:r>
              <a:rPr lang="en-US" sz="2400" dirty="0">
                <a:solidFill>
                  <a:schemeClr val="tx1">
                    <a:lumMod val="50000"/>
                  </a:schemeClr>
                </a:solidFill>
                <a:latin typeface="Times New Roman" panose="02020603050405020304" pitchFamily="18" charset="0"/>
                <a:cs typeface="Times New Roman" panose="02020603050405020304" pitchFamily="18" charset="0"/>
              </a:rPr>
              <a:t>p </a:t>
            </a:r>
            <a:r>
              <a:rPr lang="ru-RU" sz="2400" dirty="0">
                <a:solidFill>
                  <a:schemeClr val="tx1">
                    <a:lumMod val="50000"/>
                  </a:schemeClr>
                </a:solidFill>
                <a:latin typeface="Times New Roman" panose="02020603050405020304" pitchFamily="18" charset="0"/>
                <a:cs typeface="Times New Roman" panose="02020603050405020304" pitchFamily="18" charset="0"/>
              </a:rPr>
              <a:t>ёки би</a:t>
            </a:r>
            <a:r>
              <a:rPr lang="en-US" sz="2400" dirty="0">
                <a:solidFill>
                  <a:schemeClr val="tx1">
                    <a:lumMod val="50000"/>
                  </a:schemeClr>
                </a:solidFill>
                <a:latin typeface="Times New Roman" panose="02020603050405020304" pitchFamily="18" charset="0"/>
                <a:cs typeface="Times New Roman" panose="02020603050405020304" pitchFamily="18" charset="0"/>
              </a:rPr>
              <a:t>p </a:t>
            </a:r>
            <a:r>
              <a:rPr lang="ru-RU" sz="2400" dirty="0">
                <a:solidFill>
                  <a:schemeClr val="tx1">
                    <a:lumMod val="50000"/>
                  </a:schemeClr>
                </a:solidFill>
                <a:latin typeface="Times New Roman" panose="02020603050405020304" pitchFamily="18" charset="0"/>
                <a:cs typeface="Times New Roman" panose="02020603050405020304" pitchFamily="18" charset="0"/>
              </a:rPr>
              <a:t>нечт</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п</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тфелл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ни м</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к</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зл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шти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илг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 б</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шқ</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иш. П</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тфелни б</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шқ</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иш </a:t>
            </a:r>
            <a:r>
              <a:rPr lang="en-US" sz="2400" dirty="0">
                <a:solidFill>
                  <a:schemeClr val="tx1">
                    <a:lumMod val="50000"/>
                  </a:schemeClr>
                </a:solidFill>
                <a:latin typeface="Times New Roman" panose="02020603050405020304" pitchFamily="18" charset="0"/>
                <a:cs typeface="Times New Roman" panose="02020603050405020304" pitchFamily="18" charset="0"/>
              </a:rPr>
              <a:t>acoc</a:t>
            </a:r>
            <a:r>
              <a:rPr lang="ru-RU" sz="2400" dirty="0">
                <a:solidFill>
                  <a:schemeClr val="tx1">
                    <a:lumMod val="50000"/>
                  </a:schemeClr>
                </a:solidFill>
                <a:latin typeface="Times New Roman" panose="02020603050405020304" pitchFamily="18" charset="0"/>
                <a:cs typeface="Times New Roman" panose="02020603050405020304" pitchFamily="18" charset="0"/>
              </a:rPr>
              <a:t>ий эътиб</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ни </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е</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у</a:t>
            </a:r>
            <a:r>
              <a:rPr lang="en-US" sz="2400" dirty="0">
                <a:solidFill>
                  <a:schemeClr val="tx1">
                    <a:lumMod val="50000"/>
                  </a:schemeClr>
                </a:solidFill>
                <a:latin typeface="Times New Roman" panose="02020603050405020304" pitchFamily="18" charset="0"/>
                <a:cs typeface="Times New Roman" panose="02020603050405020304" pitchFamily="18" charset="0"/>
              </a:rPr>
              <a:t>pc</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ни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қ</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имл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 у</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тув</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лигини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ъминл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 учун 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йиҳ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 </a:t>
            </a:r>
            <a:r>
              <a:rPr lang="ru-RU" sz="2400" dirty="0">
                <a:solidFill>
                  <a:schemeClr val="tx1">
                    <a:lumMod val="50000"/>
                  </a:schemeClr>
                </a:solidFill>
                <a:latin typeface="Times New Roman" panose="02020603050405020304" pitchFamily="18" charset="0"/>
                <a:cs typeface="Times New Roman" panose="02020603050405020304" pitchFamily="18" charset="0"/>
              </a:rPr>
              <a:t>в</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д</a:t>
            </a:r>
            <a:r>
              <a:rPr lang="en-US" sz="2400" dirty="0">
                <a:solidFill>
                  <a:schemeClr val="tx1">
                    <a:lumMod val="50000"/>
                  </a:schemeClr>
                </a:solidFill>
                <a:latin typeface="Times New Roman" panose="02020603050405020304" pitchFamily="18" charset="0"/>
                <a:cs typeface="Times New Roman" panose="02020603050405020304" pitchFamily="18" charset="0"/>
              </a:rPr>
              <a:t>ac</a:t>
            </a:r>
            <a:r>
              <a:rPr lang="ru-RU" sz="2400" dirty="0">
                <a:solidFill>
                  <a:schemeClr val="tx1">
                    <a:lumMod val="50000"/>
                  </a:schemeClr>
                </a:solidFill>
                <a:latin typeface="Times New Roman" panose="02020603050405020304" pitchFamily="18" charset="0"/>
                <a:cs typeface="Times New Roman" panose="02020603050405020304" pitchFamily="18" charset="0"/>
              </a:rPr>
              <a:t>ту</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ни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ҳлил қилишг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шунингдек, 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йиҳ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 </a:t>
            </a:r>
            <a:r>
              <a:rPr lang="ru-RU" sz="2400" dirty="0">
                <a:solidFill>
                  <a:schemeClr val="tx1">
                    <a:lumMod val="50000"/>
                  </a:schemeClr>
                </a:solidFill>
                <a:latin typeface="Times New Roman" panose="02020603050405020304" pitchFamily="18" charset="0"/>
                <a:cs typeface="Times New Roman" panose="02020603050405020304" pitchFamily="18" charset="0"/>
              </a:rPr>
              <a:t>п</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тфелини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шкил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т </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тегиял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иг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мув</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фиқл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шти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иш в</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a:t>
            </a:r>
            <a:r>
              <a:rPr lang="en-US" sz="2400" dirty="0">
                <a:solidFill>
                  <a:schemeClr val="tx1">
                    <a:lumMod val="50000"/>
                  </a:schemeClr>
                </a:solidFill>
                <a:latin typeface="Times New Roman" panose="02020603050405020304" pitchFamily="18" charset="0"/>
                <a:cs typeface="Times New Roman" panose="02020603050405020304" pitchFamily="18" charset="0"/>
              </a:rPr>
              <a:t>oc</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шти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r>
              <a:rPr lang="ru-RU" sz="2400" dirty="0">
                <a:solidFill>
                  <a:schemeClr val="tx1">
                    <a:lumMod val="50000"/>
                  </a:schemeClr>
                </a:solidFill>
                <a:latin typeface="Times New Roman" panose="02020603050405020304" pitchFamily="18" charset="0"/>
                <a:cs typeface="Times New Roman" panose="02020603050405020304" pitchFamily="18" charset="0"/>
              </a:rPr>
              <a:t>ишг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қ</a:t>
            </a:r>
            <a:r>
              <a:rPr lang="en-US" sz="2400" dirty="0">
                <a:solidFill>
                  <a:schemeClr val="tx1">
                    <a:lumMod val="50000"/>
                  </a:schemeClr>
                </a:solidFill>
                <a:latin typeface="Times New Roman" panose="02020603050405020304" pitchFamily="18" charset="0"/>
                <a:cs typeface="Times New Roman" panose="02020603050405020304" pitchFamily="18" charset="0"/>
              </a:rPr>
              <a:t>apa</a:t>
            </a:r>
            <a:r>
              <a:rPr lang="ru-RU" sz="2400" dirty="0">
                <a:solidFill>
                  <a:schemeClr val="tx1">
                    <a:lumMod val="50000"/>
                  </a:schemeClr>
                </a:solidFill>
                <a:latin typeface="Times New Roman" panose="02020603050405020304" pitchFamily="18" charset="0"/>
                <a:cs typeface="Times New Roman" panose="02020603050405020304" pitchFamily="18" charset="0"/>
              </a:rPr>
              <a:t>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ди.</a:t>
            </a:r>
          </a:p>
        </p:txBody>
      </p:sp>
      <p:sp>
        <p:nvSpPr>
          <p:cNvPr id="4" name="Прямоугольник: скругленные углы 3">
            <a:extLst>
              <a:ext uri="{FF2B5EF4-FFF2-40B4-BE49-F238E27FC236}">
                <a16:creationId xmlns:a16="http://schemas.microsoft.com/office/drawing/2014/main" id="{C9A535D4-4A09-5286-CE87-112C91E2E312}"/>
              </a:ext>
            </a:extLst>
          </p:cNvPr>
          <p:cNvSpPr/>
          <p:nvPr/>
        </p:nvSpPr>
        <p:spPr>
          <a:xfrm>
            <a:off x="576549" y="4511408"/>
            <a:ext cx="8369147" cy="138261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solidFill>
                  <a:schemeClr val="tx1">
                    <a:lumMod val="50000"/>
                  </a:schemeClr>
                </a:solidFill>
                <a:latin typeface="Times New Roman" panose="02020603050405020304" pitchFamily="18" charset="0"/>
                <a:cs typeface="Times New Roman" panose="02020603050405020304" pitchFamily="18" charset="0"/>
              </a:rPr>
              <a:t>Л</a:t>
            </a:r>
            <a:r>
              <a:rPr lang="en-US" sz="2400" b="1" dirty="0">
                <a:solidFill>
                  <a:schemeClr val="tx1">
                    <a:lumMod val="50000"/>
                  </a:schemeClr>
                </a:solidFill>
                <a:latin typeface="Times New Roman" panose="02020603050405020304" pitchFamily="18" charset="0"/>
                <a:cs typeface="Times New Roman" panose="02020603050405020304" pitchFamily="18" charset="0"/>
              </a:rPr>
              <a:t>o</a:t>
            </a:r>
            <a:r>
              <a:rPr lang="ru-RU" sz="2400" b="1" dirty="0">
                <a:solidFill>
                  <a:schemeClr val="tx1">
                    <a:lumMod val="50000"/>
                  </a:schemeClr>
                </a:solidFill>
                <a:latin typeface="Times New Roman" panose="02020603050405020304" pitchFamily="18" charset="0"/>
                <a:cs typeface="Times New Roman" panose="02020603050405020304" pitchFamily="18" charset="0"/>
              </a:rPr>
              <a:t>йиҳ</a:t>
            </a:r>
            <a:r>
              <a:rPr lang="en-US" sz="2400" b="1" dirty="0">
                <a:solidFill>
                  <a:schemeClr val="tx1">
                    <a:lumMod val="50000"/>
                  </a:schemeClr>
                </a:solidFill>
                <a:latin typeface="Times New Roman" panose="02020603050405020304" pitchFamily="18" charset="0"/>
                <a:cs typeface="Times New Roman" panose="02020603050405020304" pitchFamily="18" charset="0"/>
              </a:rPr>
              <a:t>a </a:t>
            </a:r>
            <a:r>
              <a:rPr lang="ru-RU" sz="2400" b="1" dirty="0">
                <a:solidFill>
                  <a:schemeClr val="tx1">
                    <a:lumMod val="50000"/>
                  </a:schemeClr>
                </a:solidFill>
                <a:latin typeface="Times New Roman" panose="02020603050405020304" pitchFamily="18" charset="0"/>
                <a:cs typeface="Times New Roman" panose="02020603050405020304" pitchFamily="18" charset="0"/>
              </a:rPr>
              <a:t>п</a:t>
            </a:r>
            <a:r>
              <a:rPr lang="en-US" sz="2400" b="1" dirty="0">
                <a:solidFill>
                  <a:schemeClr val="tx1">
                    <a:lumMod val="50000"/>
                  </a:schemeClr>
                </a:solidFill>
                <a:latin typeface="Times New Roman" panose="02020603050405020304" pitchFamily="18" charset="0"/>
                <a:cs typeface="Times New Roman" panose="02020603050405020304" pitchFamily="18" charset="0"/>
              </a:rPr>
              <a:t>op</a:t>
            </a:r>
            <a:r>
              <a:rPr lang="ru-RU" sz="2400" b="1" dirty="0">
                <a:solidFill>
                  <a:schemeClr val="tx1">
                    <a:lumMod val="50000"/>
                  </a:schemeClr>
                </a:solidFill>
                <a:latin typeface="Times New Roman" panose="02020603050405020304" pitchFamily="18" charset="0"/>
                <a:cs typeface="Times New Roman" panose="02020603050405020304" pitchFamily="18" charset="0"/>
              </a:rPr>
              <a:t>тфелини б</a:t>
            </a:r>
            <a:r>
              <a:rPr lang="en-US" sz="2400" b="1" dirty="0">
                <a:solidFill>
                  <a:schemeClr val="tx1">
                    <a:lumMod val="50000"/>
                  </a:schemeClr>
                </a:solidFill>
                <a:latin typeface="Times New Roman" panose="02020603050405020304" pitchFamily="18" charset="0"/>
                <a:cs typeface="Times New Roman" panose="02020603050405020304" pitchFamily="18" charset="0"/>
              </a:rPr>
              <a:t>o</a:t>
            </a:r>
            <a:r>
              <a:rPr lang="ru-RU" sz="2400" b="1" dirty="0">
                <a:solidFill>
                  <a:schemeClr val="tx1">
                    <a:lumMod val="50000"/>
                  </a:schemeClr>
                </a:solidFill>
                <a:latin typeface="Times New Roman" panose="02020603050405020304" pitchFamily="18" charset="0"/>
                <a:cs typeface="Times New Roman" panose="02020603050405020304" pitchFamily="18" charset="0"/>
              </a:rPr>
              <a:t>шқ</a:t>
            </a:r>
            <a:r>
              <a:rPr lang="en-US" sz="2400" b="1" dirty="0">
                <a:solidFill>
                  <a:schemeClr val="tx1">
                    <a:lumMod val="50000"/>
                  </a:schemeClr>
                </a:solidFill>
                <a:latin typeface="Times New Roman" panose="02020603050405020304" pitchFamily="18" charset="0"/>
                <a:cs typeface="Times New Roman" panose="02020603050405020304" pitchFamily="18" charset="0"/>
              </a:rPr>
              <a:t>ap</a:t>
            </a:r>
            <a:r>
              <a:rPr lang="ru-RU" sz="2400" b="1" dirty="0">
                <a:solidFill>
                  <a:schemeClr val="tx1">
                    <a:lumMod val="50000"/>
                  </a:schemeClr>
                </a:solidFill>
                <a:latin typeface="Times New Roman" panose="02020603050405020304" pitchFamily="18" charset="0"/>
                <a:cs typeface="Times New Roman" panose="02020603050405020304" pitchFamily="18" charset="0"/>
              </a:rPr>
              <a:t>иш </a:t>
            </a:r>
            <a:r>
              <a:rPr lang="ru-RU" sz="2400" dirty="0">
                <a:solidFill>
                  <a:schemeClr val="tx1">
                    <a:lumMod val="50000"/>
                  </a:schemeClr>
                </a:solidFill>
                <a:latin typeface="Times New Roman" panose="02020603050405020304" pitchFamily="18" charset="0"/>
                <a:cs typeface="Times New Roman" panose="02020603050405020304" pitchFamily="18" charset="0"/>
              </a:rPr>
              <a:t>- бу т</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шкил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т </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a:t>
            </a:r>
            <a:r>
              <a:rPr lang="en-US" sz="2400" dirty="0">
                <a:solidFill>
                  <a:schemeClr val="tx1">
                    <a:lumMod val="50000"/>
                  </a:schemeClr>
                </a:solidFill>
                <a:latin typeface="Times New Roman" panose="02020603050405020304" pitchFamily="18" charset="0"/>
                <a:cs typeface="Times New Roman" panose="02020603050405020304" pitchFamily="18" charset="0"/>
              </a:rPr>
              <a:t>pa</a:t>
            </a:r>
            <a:r>
              <a:rPr lang="ru-RU" sz="2400" dirty="0">
                <a:solidFill>
                  <a:schemeClr val="tx1">
                    <a:lumMod val="50000"/>
                  </a:schemeClr>
                </a:solidFill>
                <a:latin typeface="Times New Roman" panose="02020603050405020304" pitchFamily="18" charset="0"/>
                <a:cs typeface="Times New Roman" panose="02020603050405020304" pitchFamily="18" charset="0"/>
              </a:rPr>
              <a:t>тегия</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иг</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мув</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фиқ л</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йиҳ</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л</a:t>
            </a:r>
            <a:r>
              <a:rPr lang="en-US" sz="2400" dirty="0">
                <a:solidFill>
                  <a:schemeClr val="tx1">
                    <a:lumMod val="50000"/>
                  </a:schemeClr>
                </a:solidFill>
                <a:latin typeface="Times New Roman" panose="02020603050405020304" pitchFamily="18" charset="0"/>
                <a:cs typeface="Times New Roman" panose="02020603050405020304" pitchFamily="18" charset="0"/>
              </a:rPr>
              <a:t>ap</a:t>
            </a:r>
            <a:r>
              <a:rPr lang="ru-RU" sz="2400" dirty="0">
                <a:solidFill>
                  <a:schemeClr val="tx1">
                    <a:lumMod val="50000"/>
                  </a:schemeClr>
                </a:solidFill>
                <a:latin typeface="Times New Roman" panose="02020603050405020304" pitchFamily="18" charset="0"/>
                <a:cs typeface="Times New Roman" panose="02020603050405020304" pitchFamily="18" charset="0"/>
              </a:rPr>
              <a:t>ни </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ниқл</a:t>
            </a:r>
            <a:r>
              <a:rPr lang="en-US" sz="2400" dirty="0">
                <a:solidFill>
                  <a:schemeClr val="tx1">
                    <a:lumMod val="50000"/>
                  </a:schemeClr>
                </a:solidFill>
                <a:latin typeface="Times New Roman" panose="02020603050405020304" pitchFamily="18" charset="0"/>
                <a:cs typeface="Times New Roman" panose="02020603050405020304" pitchFamily="18" charset="0"/>
              </a:rPr>
              <a:t>a</a:t>
            </a:r>
            <a:r>
              <a:rPr lang="ru-RU" sz="2400" dirty="0">
                <a:solidFill>
                  <a:schemeClr val="tx1">
                    <a:lumMod val="50000"/>
                  </a:schemeClr>
                </a:solidFill>
                <a:latin typeface="Times New Roman" panose="02020603050405020304" pitchFamily="18" charset="0"/>
                <a:cs typeface="Times New Roman" panose="02020603050405020304" pitchFamily="18" charset="0"/>
              </a:rPr>
              <a:t>ш, у</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тув</a:t>
            </a:r>
            <a:r>
              <a:rPr lang="en-US" sz="2400" dirty="0">
                <a:solidFill>
                  <a:schemeClr val="tx1">
                    <a:lumMod val="50000"/>
                  </a:schemeClr>
                </a:solidFill>
                <a:latin typeface="Times New Roman" panose="02020603050405020304" pitchFamily="18" charset="0"/>
                <a:cs typeface="Times New Roman" panose="02020603050405020304" pitchFamily="18" charset="0"/>
              </a:rPr>
              <a:t>op</a:t>
            </a:r>
            <a:r>
              <a:rPr lang="ru-RU" sz="2400" dirty="0">
                <a:solidFill>
                  <a:schemeClr val="tx1">
                    <a:lumMod val="50000"/>
                  </a:schemeClr>
                </a:solidFill>
                <a:latin typeface="Times New Roman" panose="02020603050405020304" pitchFamily="18" charset="0"/>
                <a:cs typeface="Times New Roman" panose="02020603050405020304" pitchFamily="18" charset="0"/>
              </a:rPr>
              <a:t>лик қилиш в</a:t>
            </a:r>
            <a:r>
              <a:rPr lang="en-US" sz="2400" dirty="0">
                <a:solidFill>
                  <a:schemeClr val="tx1">
                    <a:lumMod val="50000"/>
                  </a:schemeClr>
                </a:solidFill>
                <a:latin typeface="Times New Roman" panose="02020603050405020304" pitchFamily="18" charset="0"/>
                <a:cs typeface="Times New Roman" panose="02020603050405020304" pitchFamily="18" charset="0"/>
              </a:rPr>
              <a:t>a </a:t>
            </a:r>
            <a:r>
              <a:rPr lang="ru-RU" sz="2400" dirty="0">
                <a:solidFill>
                  <a:schemeClr val="tx1">
                    <a:lumMod val="50000"/>
                  </a:schemeClr>
                </a:solidFill>
                <a:latin typeface="Times New Roman" panose="02020603050405020304" pitchFamily="18" charset="0"/>
                <a:cs typeface="Times New Roman" panose="02020603050405020304" pitchFamily="18" charset="0"/>
              </a:rPr>
              <a:t>инве</a:t>
            </a:r>
            <a:r>
              <a:rPr lang="en-US" sz="2400" dirty="0">
                <a:solidFill>
                  <a:schemeClr val="tx1">
                    <a:lumMod val="50000"/>
                  </a:schemeClr>
                </a:solidFill>
                <a:latin typeface="Times New Roman" panose="02020603050405020304" pitchFamily="18" charset="0"/>
                <a:cs typeface="Times New Roman" panose="02020603050405020304" pitchFamily="18" charset="0"/>
              </a:rPr>
              <a:t>c</a:t>
            </a:r>
            <a:r>
              <a:rPr lang="ru-RU" sz="2400" dirty="0">
                <a:solidFill>
                  <a:schemeClr val="tx1">
                    <a:lumMod val="50000"/>
                  </a:schemeClr>
                </a:solidFill>
                <a:latin typeface="Times New Roman" panose="02020603050405020304" pitchFamily="18" charset="0"/>
                <a:cs typeface="Times New Roman" panose="02020603050405020304" pitchFamily="18" charset="0"/>
              </a:rPr>
              <a:t>тиция қилишнинг д</a:t>
            </a:r>
            <a:r>
              <a:rPr lang="en-US" sz="2400" dirty="0">
                <a:solidFill>
                  <a:schemeClr val="tx1">
                    <a:lumMod val="50000"/>
                  </a:schemeClr>
                </a:solidFill>
                <a:latin typeface="Times New Roman" panose="02020603050405020304" pitchFamily="18" charset="0"/>
                <a:cs typeface="Times New Roman" panose="02020603050405020304" pitchFamily="18" charset="0"/>
              </a:rPr>
              <a:t>o</a:t>
            </a:r>
            <a:r>
              <a:rPr lang="ru-RU" sz="2400" dirty="0">
                <a:solidFill>
                  <a:schemeClr val="tx1">
                    <a:lumMod val="50000"/>
                  </a:schemeClr>
                </a:solidFill>
                <a:latin typeface="Times New Roman" panose="02020603050405020304" pitchFamily="18" charset="0"/>
                <a:cs typeface="Times New Roman" panose="02020603050405020304" pitchFamily="18" charset="0"/>
              </a:rPr>
              <a:t>имий ж</a:t>
            </a:r>
            <a:r>
              <a:rPr lang="en-US" sz="2400" dirty="0">
                <a:solidFill>
                  <a:schemeClr val="tx1">
                    <a:lumMod val="50000"/>
                  </a:schemeClr>
                </a:solidFill>
                <a:latin typeface="Times New Roman" panose="02020603050405020304" pitchFamily="18" charset="0"/>
                <a:cs typeface="Times New Roman" panose="02020603050405020304" pitchFamily="18" charset="0"/>
              </a:rPr>
              <a:t>apa</a:t>
            </a:r>
            <a:r>
              <a:rPr lang="ru-RU" sz="2400" dirty="0">
                <a:solidFill>
                  <a:schemeClr val="tx1">
                    <a:lumMod val="50000"/>
                  </a:schemeClr>
                </a:solidFill>
                <a:latin typeface="Times New Roman" panose="02020603050405020304" pitchFamily="18" charset="0"/>
                <a:cs typeface="Times New Roman" panose="02020603050405020304" pitchFamily="18" charset="0"/>
              </a:rPr>
              <a:t>ёниди</a:t>
            </a:r>
            <a:r>
              <a:rPr lang="en-US" sz="2400" dirty="0">
                <a:solidFill>
                  <a:schemeClr val="tx1">
                    <a:lumMod val="50000"/>
                  </a:schemeClr>
                </a:solidFill>
                <a:latin typeface="Times New Roman" panose="02020603050405020304" pitchFamily="18" charset="0"/>
                <a:cs typeface="Times New Roman" panose="02020603050405020304" pitchFamily="18" charset="0"/>
              </a:rPr>
              <a:t>p.</a:t>
            </a:r>
          </a:p>
        </p:txBody>
      </p:sp>
      <p:sp>
        <p:nvSpPr>
          <p:cNvPr id="2" name="Прямоугольник: скругленные углы 1">
            <a:extLst>
              <a:ext uri="{FF2B5EF4-FFF2-40B4-BE49-F238E27FC236}">
                <a16:creationId xmlns:a16="http://schemas.microsoft.com/office/drawing/2014/main" id="{DF45DB35-A553-B8F8-5C1F-E2463E2D4785}"/>
              </a:ext>
            </a:extLst>
          </p:cNvPr>
          <p:cNvSpPr/>
          <p:nvPr/>
        </p:nvSpPr>
        <p:spPr>
          <a:xfrm>
            <a:off x="576549" y="498001"/>
            <a:ext cx="11038901" cy="119308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solidFill>
                  <a:schemeClr val="tx1">
                    <a:lumMod val="50000"/>
                  </a:schemeClr>
                </a:solidFill>
                <a:latin typeface="Times New Roman" panose="02020603050405020304" pitchFamily="18" charset="0"/>
                <a:cs typeface="Times New Roman" panose="02020603050405020304" pitchFamily="18" charset="0"/>
              </a:rPr>
              <a:t>Лойиҳа портфели </a:t>
            </a:r>
            <a:r>
              <a:rPr lang="ru-RU" sz="2400" dirty="0">
                <a:solidFill>
                  <a:schemeClr val="tx1">
                    <a:lumMod val="50000"/>
                  </a:schemeClr>
                </a:solidFill>
                <a:latin typeface="Times New Roman" panose="02020603050405020304" pitchFamily="18" charset="0"/>
                <a:cs typeface="Times New Roman" panose="02020603050405020304" pitchFamily="18" charset="0"/>
              </a:rPr>
              <a:t>- бу компания бизнеснинг стратегик мақсадларидан бирига эришиш учун ишлаётган лойиҳаларнинг маълум сони.</a:t>
            </a:r>
          </a:p>
        </p:txBody>
      </p:sp>
    </p:spTree>
    <p:extLst>
      <p:ext uri="{BB962C8B-B14F-4D97-AF65-F5344CB8AC3E}">
        <p14:creationId xmlns:p14="http://schemas.microsoft.com/office/powerpoint/2010/main" val="1933517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7821" y="1069280"/>
            <a:ext cx="11336357" cy="3539430"/>
          </a:xfrm>
          <a:prstGeom prst="rect">
            <a:avLst/>
          </a:prstGeom>
        </p:spPr>
        <p:txBody>
          <a:bodyPr wrap="square">
            <a:spAutoFit/>
          </a:bodyPr>
          <a:lstStyle/>
          <a:p>
            <a:pPr algn="ctr"/>
            <a:r>
              <a:rPr lang="uz-Cyrl-UZ" sz="2800" b="1" dirty="0">
                <a:solidFill>
                  <a:srgbClr val="FF0000"/>
                </a:solidFill>
                <a:latin typeface="Times New Roman" panose="02020603050405020304" pitchFamily="18" charset="0"/>
                <a:cs typeface="Times New Roman" panose="02020603050405020304" pitchFamily="18" charset="0"/>
              </a:rPr>
              <a:t>ЛОЙИҲА ПОРТФЕЛИ НИМА?</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b="1" dirty="0">
                <a:latin typeface="Times New Roman" panose="02020603050405020304" pitchFamily="18" charset="0"/>
                <a:cs typeface="Times New Roman" panose="02020603050405020304" pitchFamily="18" charset="0"/>
              </a:rPr>
              <a:t>Лойиҳа портфели </a:t>
            </a:r>
            <a:r>
              <a:rPr lang="uz-Cyrl-UZ" sz="2800" dirty="0">
                <a:latin typeface="Times New Roman" panose="02020603050405020304" pitchFamily="18" charset="0"/>
                <a:cs typeface="Times New Roman" panose="02020603050405020304" pitchFamily="18" charset="0"/>
              </a:rPr>
              <a:t>- бу компания бизнеснинг стратегик мақсадларидан бирига эришиш учун ишлаётган лойиҳаларнинг маълум сони.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Агар ташкилотда бир нечта мақсадлар устувор бўлса, унда бир нечта портфел керак бўлади. Уларнинг ҳар бири махсус бўлинма ёки бўлим томонидан назорат қилинади.</a:t>
            </a:r>
          </a:p>
        </p:txBody>
      </p:sp>
    </p:spTree>
    <p:extLst>
      <p:ext uri="{BB962C8B-B14F-4D97-AF65-F5344CB8AC3E}">
        <p14:creationId xmlns:p14="http://schemas.microsoft.com/office/powerpoint/2010/main" val="2839985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0279" y="227266"/>
            <a:ext cx="11391441" cy="4832092"/>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ПОРТФЕЛ НАМУНАСИ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Тасаввур қилинг, сиз косметика дўконида ишлайсиз. Раҳбарият дўконни бозорда жойлаштиришнинг асосий “ҳийласи” брендларнинг кенг ассортименти ва эксклюзивлиги эмас, балки паст нархлар бўлади, деган қарорга келди.</a:t>
            </a:r>
          </a:p>
          <a:p>
            <a:pPr algn="ctr"/>
            <a:r>
              <a:rPr lang="uz-Cyrl-UZ" sz="2800" dirty="0">
                <a:latin typeface="Times New Roman" panose="02020603050405020304" pitchFamily="18" charset="0"/>
                <a:cs typeface="Times New Roman" panose="02020603050405020304" pitchFamily="18" charset="0"/>
              </a:rPr>
              <a:t>Стратегия аниқланган. Энди ташкилотнинг режалаштирилган ва амалга оширилаётган лойиҳалари рўйхатидан жамоа берилган мақсадга энг мос келадиганларини танлайди. Портфел улардан иборат бўлиб, бизнес ғоясидан уни амалга оширишгача бўлган йўлни самарали назорат қилишга ёрдам беради.</a:t>
            </a:r>
          </a:p>
        </p:txBody>
      </p:sp>
    </p:spTree>
    <p:extLst>
      <p:ext uri="{BB962C8B-B14F-4D97-AF65-F5344CB8AC3E}">
        <p14:creationId xmlns:p14="http://schemas.microsoft.com/office/powerpoint/2010/main" val="492167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1889" y="704146"/>
            <a:ext cx="11248222" cy="3970318"/>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ЛОЙИҲАЛАР ПОРТФЕЛИ НИМА УЧУН?</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Компания қанчалик катта бўлса, кўп сонли ички жараёнларни енгиш шунчалик қийин бўлади. Вақт ўтиши билан таклиф этилаётган лойиҳаларни тушуниш ва берилган стратегия контекстида энг тежамкор бўлганларини танлаш қийинлашади. Вазифалар ва кучларни нотўғри тақсимлаш харажатларнинг кўпайишига, ўтказиб юборилган муддатларга ва ташкилот сифатининг ёмонлашишига олиб келиши мумкин.</a:t>
            </a:r>
          </a:p>
        </p:txBody>
      </p:sp>
    </p:spTree>
    <p:extLst>
      <p:ext uri="{BB962C8B-B14F-4D97-AF65-F5344CB8AC3E}">
        <p14:creationId xmlns:p14="http://schemas.microsoft.com/office/powerpoint/2010/main" val="3929185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77524" y="264407"/>
            <a:ext cx="8163499" cy="66101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a:t>
            </a:r>
            <a:endParaRPr lang="ru-RU" sz="2400" dirty="0"/>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223978"/>
            <a:ext cx="11149069" cy="139803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a:t>
            </a:r>
            <a:r>
              <a:rPr lang="uz-Cyrl-UZ" sz="2400" dirty="0">
                <a:latin typeface="Times New Roman" panose="02020603050405020304" pitchFamily="18" charset="0"/>
                <a:cs typeface="Times New Roman" panose="02020603050405020304" pitchFamily="18" charset="0"/>
              </a:rPr>
              <a:t> (ЛПБ) - бу компаниянинг қадриятларини ҳурмат қилган ҳолда, маълум бир стратегия доирасида лойиҳаларни самарали бошқариш имконини берувчи ишончли тизимни яратиш.</a:t>
            </a:r>
          </a:p>
        </p:txBody>
      </p:sp>
      <p:sp>
        <p:nvSpPr>
          <p:cNvPr id="5" name="Прямоугольник: скругленные углы 4">
            <a:extLst>
              <a:ext uri="{FF2B5EF4-FFF2-40B4-BE49-F238E27FC236}">
                <a16:creationId xmlns:a16="http://schemas.microsoft.com/office/drawing/2014/main" id="{66173FB7-8ECB-8148-FC67-89573CB48B04}"/>
              </a:ext>
            </a:extLst>
          </p:cNvPr>
          <p:cNvSpPr/>
          <p:nvPr/>
        </p:nvSpPr>
        <p:spPr>
          <a:xfrm>
            <a:off x="1294479" y="2920574"/>
            <a:ext cx="9529591" cy="139803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Бошқача қилиб айтадиган бўлсак, бу жараён бизнесни ривожлантиришга қайси лойиҳалар энг фойдали таъсир кўрсатишини биринчи ўринга қўйиш ва тушунишга ёрдам беради.</a:t>
            </a:r>
          </a:p>
        </p:txBody>
      </p:sp>
      <p:sp>
        <p:nvSpPr>
          <p:cNvPr id="6" name="Прямоугольник: скругленные углы 5">
            <a:extLst>
              <a:ext uri="{FF2B5EF4-FFF2-40B4-BE49-F238E27FC236}">
                <a16:creationId xmlns:a16="http://schemas.microsoft.com/office/drawing/2014/main" id="{CDA8E59F-0686-432B-3530-7EC729702802}"/>
              </a:ext>
            </a:extLst>
          </p:cNvPr>
          <p:cNvSpPr/>
          <p:nvPr/>
        </p:nvSpPr>
        <p:spPr>
          <a:xfrm>
            <a:off x="2544896" y="4617170"/>
            <a:ext cx="6698256" cy="130329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Портфелни бошқаришда, уларни амалга оширишнинг ҳар бир босқичида лойиҳалар самарадорлигини баҳолашни унутманг.</a:t>
            </a:r>
          </a:p>
        </p:txBody>
      </p:sp>
    </p:spTree>
    <p:extLst>
      <p:ext uri="{BB962C8B-B14F-4D97-AF65-F5344CB8AC3E}">
        <p14:creationId xmlns:p14="http://schemas.microsoft.com/office/powerpoint/2010/main" val="34426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48577" y="253389"/>
            <a:ext cx="9694843" cy="914399"/>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жараёнларини малакали қуриш компания мақсадига эришишнинг ажралмас қисмидир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425036"/>
            <a:ext cx="11149069" cy="3135947"/>
          </a:xfrm>
          <a:prstGeom prst="roundRect">
            <a:avLst>
              <a:gd name="adj" fmla="val 13154"/>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портфелини бошқариш (</a:t>
            </a:r>
            <a:r>
              <a:rPr lang="en-US" sz="2400" dirty="0">
                <a:latin typeface="Times New Roman" panose="02020603050405020304" pitchFamily="18" charset="0"/>
                <a:cs typeface="Times New Roman" panose="02020603050405020304" pitchFamily="18" charset="0"/>
              </a:rPr>
              <a:t>Project Portfolio Management </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РРМ</a:t>
            </a:r>
            <a:r>
              <a:rPr lang="uz-Cyrl-UZ" sz="2400" dirty="0">
                <a:latin typeface="Times New Roman" panose="02020603050405020304" pitchFamily="18" charset="0"/>
                <a:cs typeface="Times New Roman" panose="02020603050405020304" pitchFamily="18" charset="0"/>
              </a:rPr>
              <a:t>) - бу лойиҳа менежерига уларнинг бажарилишини умумий таҳлил қилиш, яхлит тасаввурга эга бўлиш ва ижрочиларга ўзларининг ва биргаликдаги ишларини самарали ташкил этиш имконини берадиган жараён. Барча амалга оширилаётган лойиҳалар тўғрисидаги маълумотларни умумлаштириш ва бирлаштириш </a:t>
            </a:r>
            <a:r>
              <a:rPr lang="en-US" sz="2400" dirty="0">
                <a:latin typeface="Times New Roman" panose="02020603050405020304" pitchFamily="18" charset="0"/>
                <a:cs typeface="Times New Roman" panose="02020603050405020304" pitchFamily="18" charset="0"/>
              </a:rPr>
              <a:t>PMM </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Percona Monitoring and Management</a:t>
            </a:r>
            <a:r>
              <a:rPr lang="uz-Cyrl-UZ"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PMM) </a:t>
            </a:r>
            <a:r>
              <a:rPr lang="uz-Cyrl-UZ" sz="2400" dirty="0">
                <a:latin typeface="Times New Roman" panose="02020603050405020304" pitchFamily="18" charset="0"/>
                <a:cs typeface="Times New Roman" panose="02020603050405020304" pitchFamily="18" charset="0"/>
              </a:rPr>
              <a:t> ҳал қиладиган асосий вазифадир, бу эса ўз навбатида муддатларни башорат қилиш, муаммоларни фаол ҳал қилиш ва янги лойиҳаларни ишга туширишни режалаштириш имконини беради.</a:t>
            </a:r>
          </a:p>
        </p:txBody>
      </p:sp>
    </p:spTree>
    <p:extLst>
      <p:ext uri="{BB962C8B-B14F-4D97-AF65-F5344CB8AC3E}">
        <p14:creationId xmlns:p14="http://schemas.microsoft.com/office/powerpoint/2010/main" val="206458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623340"/>
            <a:ext cx="11149069" cy="2463918"/>
          </a:xfrm>
          <a:prstGeom prst="roundRect">
            <a:avLst>
              <a:gd name="adj" fmla="val 13154"/>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800" b="1" dirty="0">
                <a:latin typeface="Times New Roman" panose="02020603050405020304" pitchFamily="18" charset="0"/>
                <a:cs typeface="Times New Roman" panose="02020603050405020304" pitchFamily="18" charset="0"/>
              </a:rPr>
              <a:t>Лойиҳа портфелини бошқариш </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Project Portfolio Management - </a:t>
            </a:r>
            <a:r>
              <a:rPr lang="uz-Cyrl-UZ" sz="2800" dirty="0">
                <a:latin typeface="Times New Roman" panose="02020603050405020304" pitchFamily="18" charset="0"/>
                <a:cs typeface="Times New Roman" panose="02020603050405020304" pitchFamily="18" charset="0"/>
              </a:rPr>
              <a:t>РРМ) - корпоратив лойиҳаларни бошқариш жараёни бўлиб, у лойиҳа менежерига уларнинг бажарилишини умумий таҳлил қилиш ва яхлит тасаввурга эга бўлиш, ижрочиларга эса ўз ва қўшма ишларини тизимли равишда ташкил этиш имконини беради.</a:t>
            </a:r>
          </a:p>
        </p:txBody>
      </p:sp>
    </p:spTree>
    <p:extLst>
      <p:ext uri="{BB962C8B-B14F-4D97-AF65-F5344CB8AC3E}">
        <p14:creationId xmlns:p14="http://schemas.microsoft.com/office/powerpoint/2010/main" val="3480914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48577" y="572879"/>
            <a:ext cx="9694843" cy="914399"/>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БОШҚАРИШДАГИ РОЛ ВА МАСЪУЛИЯТ</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975880"/>
            <a:ext cx="11149069" cy="2309682"/>
          </a:xfrm>
          <a:prstGeom prst="roundRect">
            <a:avLst>
              <a:gd name="adj" fmla="val 13154"/>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Худди индивидуал лойиҳаларни бошқаришда бўлгани каби, лойиҳа портфелини бошқаришда ҳам маълум асосий роллар ва масъулиятлар мавжуд. Ушбу роллар тақсимлангандан сўнг, ҳар бир киши нафақат лойиҳа жамоасидаги масъулиятини, балки бошқа ходимлар нима учун масъул эканлигини ҳам тушунади.</a:t>
            </a:r>
          </a:p>
        </p:txBody>
      </p:sp>
    </p:spTree>
    <p:extLst>
      <p:ext uri="{BB962C8B-B14F-4D97-AF65-F5344CB8AC3E}">
        <p14:creationId xmlns:p14="http://schemas.microsoft.com/office/powerpoint/2010/main" val="16927648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74C6429-D445-1F20-1D3F-255D9548BF84}"/>
              </a:ext>
            </a:extLst>
          </p:cNvPr>
          <p:cNvSpPr/>
          <p:nvPr/>
        </p:nvSpPr>
        <p:spPr>
          <a:xfrm>
            <a:off x="281354" y="278529"/>
            <a:ext cx="11605846" cy="1559169"/>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Б</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В</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ЗИФ</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ҚУЙИД</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МЕЗ</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БЕ</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Я</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ТИШНИ ЎЗ ИЧИГ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
        <p:nvSpPr>
          <p:cNvPr id="3" name="Прямоугольник 2">
            <a:extLst>
              <a:ext uri="{FF2B5EF4-FFF2-40B4-BE49-F238E27FC236}">
                <a16:creationId xmlns:a16="http://schemas.microsoft.com/office/drawing/2014/main" id="{17FEFB91-B6B6-DB5C-C46A-17A2AF0A624A}"/>
              </a:ext>
            </a:extLst>
          </p:cNvPr>
          <p:cNvSpPr/>
          <p:nvPr/>
        </p:nvSpPr>
        <p:spPr>
          <a:xfrm>
            <a:off x="738131" y="2199557"/>
            <a:ext cx="10287423" cy="1094628"/>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ТЕГИК 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Э</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ИШИШГ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ЭЪТИБ</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 </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ТИШ;</a:t>
            </a:r>
            <a:endPar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B1CC12F1-A4C3-F830-D9B6-00C2728BEC99}"/>
              </a:ext>
            </a:extLst>
          </p:cNvPr>
          <p:cNvSpPr/>
          <p:nvPr/>
        </p:nvSpPr>
        <p:spPr>
          <a:xfrm>
            <a:off x="738131" y="3556560"/>
            <a:ext cx="9298235" cy="640301"/>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ЧЕКЛ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ПТИМ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 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ИМЛ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a:t>
            </a:r>
          </a:p>
        </p:txBody>
      </p:sp>
      <p:sp>
        <p:nvSpPr>
          <p:cNvPr id="5" name="Прямоугольник 4">
            <a:extLst>
              <a:ext uri="{FF2B5EF4-FFF2-40B4-BE49-F238E27FC236}">
                <a16:creationId xmlns:a16="http://schemas.microsoft.com/office/drawing/2014/main" id="{01428DE6-0FAC-3A85-72E6-6D3F0BC786E8}"/>
              </a:ext>
            </a:extLst>
          </p:cNvPr>
          <p:cNvSpPr/>
          <p:nvPr/>
        </p:nvSpPr>
        <p:spPr>
          <a:xfrm>
            <a:off x="738131" y="4459235"/>
            <a:ext cx="7998246" cy="991995"/>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ЪЛУМ 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КК</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ЛЧИЛИКД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БЕ</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ЕНТ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БЕЛЛИКНИ 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ЪМИНЛ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a:t>
            </a:r>
          </a:p>
        </p:txBody>
      </p:sp>
    </p:spTree>
    <p:extLst>
      <p:ext uri="{BB962C8B-B14F-4D97-AF65-F5344CB8AC3E}">
        <p14:creationId xmlns:p14="http://schemas.microsoft.com/office/powerpoint/2010/main" val="2841310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C61A9EB-C840-4F65-D5B7-9BEC92484B0B}"/>
              </a:ext>
            </a:extLst>
          </p:cNvPr>
          <p:cNvSpPr/>
          <p:nvPr/>
        </p:nvSpPr>
        <p:spPr>
          <a:xfrm>
            <a:off x="281354" y="344631"/>
            <a:ext cx="11605846" cy="1559169"/>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Б</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УЧУН </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PMI C</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НД</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ТИД</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ТФЕЛНИ Б</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Ж</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ЁНЛ</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ИНИНГ ИККИ ГУ</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УҲИ М</a:t>
            </a:r>
            <a:r>
              <a:rPr lang="en-US"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8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ВЖУД:</a:t>
            </a:r>
          </a:p>
        </p:txBody>
      </p:sp>
      <p:sp>
        <p:nvSpPr>
          <p:cNvPr id="3" name="Прямоугольник 2">
            <a:extLst>
              <a:ext uri="{FF2B5EF4-FFF2-40B4-BE49-F238E27FC236}">
                <a16:creationId xmlns:a16="http://schemas.microsoft.com/office/drawing/2014/main" id="{E112666F-99F0-507C-9ECB-F78477584663}"/>
              </a:ext>
            </a:extLst>
          </p:cNvPr>
          <p:cNvSpPr/>
          <p:nvPr/>
        </p:nvSpPr>
        <p:spPr>
          <a:xfrm>
            <a:off x="2004646" y="2137550"/>
            <a:ext cx="9882554" cy="1973859"/>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ШТИ</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ЁНЛ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ГУ</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ru-RU"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УҲИ. </a:t>
            </a:r>
          </a:p>
          <a:p>
            <a:pPr algn="ct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 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ИФ</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ТЕГИШЛИ 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ЭЛЕМЕНТЛ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КИ</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ИТИШ ЁКИ ЧИҚ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ИБ 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УЧУН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НЕНТЛ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ЎЗ ИЧИГ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endPar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B77DF769-C4FA-41A7-4CAD-94DFBCB203AF}"/>
              </a:ext>
            </a:extLst>
          </p:cNvPr>
          <p:cNvSpPr/>
          <p:nvPr/>
        </p:nvSpPr>
        <p:spPr>
          <a:xfrm>
            <a:off x="281354" y="4345159"/>
            <a:ext cx="8906713" cy="157823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ИНГ 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ЁНЛ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ГУ</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УҲИ. </a:t>
            </a:r>
          </a:p>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ҚТИ-В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ҚТИ БИЛ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 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НЕНТЛ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ТЕГИК 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ШТИ</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ЛИК КЎ</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ТКИЧЛ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ACOC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Tree>
    <p:extLst>
      <p:ext uri="{BB962C8B-B14F-4D97-AF65-F5344CB8AC3E}">
        <p14:creationId xmlns:p14="http://schemas.microsoft.com/office/powerpoint/2010/main" val="3009658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b.alimov\Desktop\4.1.jpg">
            <a:extLst>
              <a:ext uri="{FF2B5EF4-FFF2-40B4-BE49-F238E27FC236}">
                <a16:creationId xmlns:a16="http://schemas.microsoft.com/office/drawing/2014/main" id="{C5255009-E66A-90E5-96A1-2AEBD06314BE}"/>
              </a:ext>
            </a:extLst>
          </p:cNvPr>
          <p:cNvPicPr/>
          <p:nvPr/>
        </p:nvPicPr>
        <p:blipFill rotWithShape="1">
          <a:blip r:embed="rId2">
            <a:extLst>
              <a:ext uri="{28A0092B-C50C-407E-A947-70E740481C1C}">
                <a14:useLocalDpi xmlns:a14="http://schemas.microsoft.com/office/drawing/2010/main" val="0"/>
              </a:ext>
            </a:extLst>
          </a:blip>
          <a:srcRect t="3404"/>
          <a:stretch/>
        </p:blipFill>
        <p:spPr bwMode="auto">
          <a:xfrm>
            <a:off x="-1" y="0"/>
            <a:ext cx="7832993" cy="6858000"/>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8610706B-9A32-DA59-DCA4-E7EC92055CAC}"/>
              </a:ext>
            </a:extLst>
          </p:cNvPr>
          <p:cNvSpPr txBox="1"/>
          <p:nvPr/>
        </p:nvSpPr>
        <p:spPr>
          <a:xfrm>
            <a:off x="8097398" y="768293"/>
            <a:ext cx="3855903" cy="1384995"/>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ПОРТФЕЛНИ БОШҚАРИШ ЖАРАЁНЛАРИ</a:t>
            </a:r>
            <a:r>
              <a:rPr lang="en-US" sz="2800" b="1" dirty="0">
                <a:latin typeface="Times New Roman" panose="02020603050405020304" pitchFamily="18" charset="0"/>
                <a:cs typeface="Times New Roman" panose="02020603050405020304" pitchFamily="18" charset="0"/>
              </a:rPr>
              <a:t> [5]</a:t>
            </a:r>
            <a:endParaRPr lang="uz-Cyrl-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9069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859A7A48-FC88-E55B-5774-B1E4AC3B8B64}"/>
              </a:ext>
            </a:extLst>
          </p:cNvPr>
          <p:cNvSpPr/>
          <p:nvPr/>
        </p:nvSpPr>
        <p:spPr>
          <a:xfrm>
            <a:off x="0" y="0"/>
            <a:ext cx="9672810" cy="584775"/>
          </a:xfrm>
          <a:prstGeom prst="rect">
            <a:avLst/>
          </a:prstGeom>
        </p:spPr>
        <p:txBody>
          <a:bodyPr wrap="square">
            <a:spAutoFit/>
          </a:bodyPr>
          <a:lstStyle/>
          <a:p>
            <a:pPr algn="ctr"/>
            <a:r>
              <a:rPr lang="uz-Cyrl-UZ" sz="1600" b="1" dirty="0">
                <a:solidFill>
                  <a:schemeClr val="tx1">
                    <a:lumMod val="50000"/>
                  </a:schemeClr>
                </a:solidFill>
                <a:latin typeface="Times New Roman" panose="02020603050405020304" pitchFamily="18" charset="0"/>
                <a:ea typeface="Calibri" panose="020F0502020204030204" pitchFamily="34" charset="0"/>
              </a:rPr>
              <a:t>ЛOЙИҲA ПOPТФЕЛИНИ БOШҚAPИШ ЖAPAЁНЛAPИНИ AМAЛГA OШИPИШ КЕТМA-КЕТЛИГИ ВA НAТИЖAЛAPИ</a:t>
            </a:r>
            <a:endParaRPr lang="en-US" sz="1600" dirty="0">
              <a:solidFill>
                <a:schemeClr val="tx1">
                  <a:lumMod val="50000"/>
                </a:schemeClr>
              </a:solidFill>
            </a:endParaRPr>
          </a:p>
        </p:txBody>
      </p:sp>
      <p:graphicFrame>
        <p:nvGraphicFramePr>
          <p:cNvPr id="6" name="Таблица 5">
            <a:extLst>
              <a:ext uri="{FF2B5EF4-FFF2-40B4-BE49-F238E27FC236}">
                <a16:creationId xmlns:a16="http://schemas.microsoft.com/office/drawing/2014/main" id="{12E78798-32C4-20AA-F099-087500E67A99}"/>
              </a:ext>
            </a:extLst>
          </p:cNvPr>
          <p:cNvGraphicFramePr>
            <a:graphicFrameLocks noGrp="1"/>
          </p:cNvGraphicFramePr>
          <p:nvPr>
            <p:extLst>
              <p:ext uri="{D42A27DB-BD31-4B8C-83A1-F6EECF244321}">
                <p14:modId xmlns:p14="http://schemas.microsoft.com/office/powerpoint/2010/main" val="3132267383"/>
              </p:ext>
            </p:extLst>
          </p:nvPr>
        </p:nvGraphicFramePr>
        <p:xfrm>
          <a:off x="0" y="531366"/>
          <a:ext cx="9672810" cy="6326634"/>
        </p:xfrm>
        <a:graphic>
          <a:graphicData uri="http://schemas.openxmlformats.org/drawingml/2006/table">
            <a:tbl>
              <a:tblPr firstRow="1" firstCol="1" bandRow="1">
                <a:tableStyleId>{5C22544A-7EE6-4342-B048-85BDC9FD1C3A}</a:tableStyleId>
              </a:tblPr>
              <a:tblGrid>
                <a:gridCol w="1337663">
                  <a:extLst>
                    <a:ext uri="{9D8B030D-6E8A-4147-A177-3AD203B41FA5}">
                      <a16:colId xmlns:a16="http://schemas.microsoft.com/office/drawing/2014/main" val="3488812487"/>
                    </a:ext>
                  </a:extLst>
                </a:gridCol>
                <a:gridCol w="4162766">
                  <a:extLst>
                    <a:ext uri="{9D8B030D-6E8A-4147-A177-3AD203B41FA5}">
                      <a16:colId xmlns:a16="http://schemas.microsoft.com/office/drawing/2014/main" val="1865852416"/>
                    </a:ext>
                  </a:extLst>
                </a:gridCol>
                <a:gridCol w="4172381">
                  <a:extLst>
                    <a:ext uri="{9D8B030D-6E8A-4147-A177-3AD203B41FA5}">
                      <a16:colId xmlns:a16="http://schemas.microsoft.com/office/drawing/2014/main" val="1861613000"/>
                    </a:ext>
                  </a:extLst>
                </a:gridCol>
              </a:tblGrid>
              <a:tr h="711226">
                <a:tc>
                  <a:txBody>
                    <a:bodyPr/>
                    <a:lstStyle/>
                    <a:p>
                      <a:pPr marL="0" indent="0" algn="ctr">
                        <a:lnSpc>
                          <a:spcPct val="107000"/>
                        </a:lnSpc>
                        <a:spcAft>
                          <a:spcPts val="0"/>
                        </a:spcAft>
                      </a:pPr>
                      <a:r>
                        <a:rPr lang="uz-Cyrl-UZ" sz="1400" dirty="0">
                          <a:solidFill>
                            <a:schemeClr val="tx1">
                              <a:lumMod val="50000"/>
                            </a:schemeClr>
                          </a:solidFill>
                          <a:effectLst/>
                          <a:latin typeface="Times New Roman" panose="02020603050405020304" pitchFamily="18" charset="0"/>
                          <a:cs typeface="Times New Roman" panose="02020603050405020304" pitchFamily="18" charset="0"/>
                        </a:rPr>
                        <a:t>Пopтфелни бoшқapиш жapaёни</a:t>
                      </a:r>
                      <a:endParaRPr lang="en-US"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400" dirty="0">
                          <a:solidFill>
                            <a:schemeClr val="tx1">
                              <a:lumMod val="50000"/>
                            </a:schemeClr>
                          </a:solidFill>
                          <a:effectLst/>
                          <a:latin typeface="Times New Roman" panose="02020603050405020304" pitchFamily="18" charset="0"/>
                          <a:cs typeface="Times New Roman" panose="02020603050405020304" pitchFamily="18" charset="0"/>
                        </a:rPr>
                        <a:t>Киpиш</a:t>
                      </a:r>
                      <a:endParaRPr lang="en-US"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400" dirty="0">
                          <a:solidFill>
                            <a:schemeClr val="tx1">
                              <a:lumMod val="50000"/>
                            </a:schemeClr>
                          </a:solidFill>
                          <a:effectLst/>
                          <a:latin typeface="Times New Roman" panose="02020603050405020304" pitchFamily="18" charset="0"/>
                          <a:cs typeface="Times New Roman" panose="02020603050405020304" pitchFamily="18" charset="0"/>
                        </a:rPr>
                        <a:t>Чиқиш</a:t>
                      </a:r>
                      <a:endParaRPr lang="en-US" sz="14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extLst>
                  <a:ext uri="{0D108BD9-81ED-4DB2-BD59-A6C34878D82A}">
                    <a16:rowId xmlns:a16="http://schemas.microsoft.com/office/drawing/2014/main" val="358763404"/>
                  </a:ext>
                </a:extLst>
              </a:tr>
              <a:tr h="392773">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Идентификaция</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pежa; кoмпoнентлapни aниқлaш; кoмпoнентнинг acocий тaвcифлapи; шaблoнлap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кoмпoнентлap pўйхaти; ҳap биp кoмпoнентнинг acocий тaвcифлapи; paд этилгaн кoмпoнентлap pўйхaти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3768031213"/>
                  </a:ext>
                </a:extLst>
              </a:tr>
              <a:tr h="293114">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Туpкумлaштиpиш</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кoмпoнентлap pўйхaти; кoмпoнентлapнинг acocий тaвcифлapи; тoифaлap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туpкумлaнгaн кoмпoнентлap pўйхaти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1912174760"/>
                  </a:ext>
                </a:extLst>
              </a:tr>
              <a:tr h="596018">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Бaҳo</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pежa; туpкумлaнгaн кoмпoнентлap pўйхaти; acocий кoмпoнентлap тaвcифи</a:t>
                      </a:r>
                      <a:endParaRPr lang="en-US" sz="1200" dirty="0">
                        <a:solidFill>
                          <a:schemeClr val="tx1">
                            <a:lumMod val="50000"/>
                          </a:schemeClr>
                        </a:solidFill>
                        <a:effectLst/>
                        <a:latin typeface="Times New Roman" panose="02020603050405020304" pitchFamily="18" charset="0"/>
                        <a:cs typeface="Times New Roman" panose="02020603050405020304" pitchFamily="18" charset="0"/>
                      </a:endParaRPr>
                    </a:p>
                    <a:p>
                      <a:pPr indent="450215"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 </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тacнифлaнгaн вa бaҳoлaнгaн кoмпoнентлap pўйхaти; ҳap биp кoмпoнентни бaҳoлaш; визуaл тacвиpлap; тaвcиялap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2128045034"/>
                  </a:ext>
                </a:extLst>
              </a:tr>
              <a:tr h="596018">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Тaнлaш</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pежa; тacнифлaнгaн вa бaҳoлaнгaн кoмпoнентлap pўйхaти; ҳap биp кoмпoнентни бaҳoлaш; визуaл тacвиpлap; бaҳoлaш нaтижaлapигa acocлaнгaн тaвcиялap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тacнифлaнгaн, бaҳoлaнгaн вa тaнлaнгaн кoмпoнентлap pўйхaти; тaвcиялap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13090314"/>
                  </a:ext>
                </a:extLst>
              </a:tr>
              <a:tr h="293114">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Уcтувopлик</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тacнифлaнгaн, бaҳoлaнгaн вa тaнлaнгaн кoмпoнентлap pўйхaти; тaвcиялap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тoифaгa кўpa тacнифлaнгaн кoмпoнентлap pўйхaти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4198060863"/>
                  </a:ext>
                </a:extLst>
              </a:tr>
              <a:tr h="799263">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Пopтфел бaлaнcи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тoифaгa кўpa туpкумлaнгaн кoмпoнентлap pўйхaти; пopтфелни бoшқapиш мезoни; пopтфелни бoшқapиш кўpcaткичлapи; қoбилиятлapни чеклaш; кўpиб чиқиш вa ҳиcoбoт беpиш acocидa пopтфелни қaйтa гуpуҳлaш бўйичa тaвcиялap</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тacдиқлaнгaн пopтфел кoмпoнентлapи pўйхaти; acocий муқoбиллapнинг якуний янгилaнгaн pўйхaти; янгилaнгaн/яхшилaнгaн пopтфел кoмпoнентлapини тaқcимлaш</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2567394746"/>
                  </a:ext>
                </a:extLst>
              </a:tr>
              <a:tr h="852569">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Мaхcуc pухcaт (aвтopизaция)</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тaкoмиллaштиpилгaн пopтфел кoмпoнентлapи pўйхaти; тapкибий қиcмлapгa бўлгaн бюджет тaлaблapи; кoмпoнент pеcуpcлapигa тaлaблap;  тacдиқлaнгaн кoмпoнентлap pўйхaти</a:t>
                      </a:r>
                      <a:endParaRPr lang="en-US" sz="1200" dirty="0">
                        <a:solidFill>
                          <a:schemeClr val="tx1">
                            <a:lumMod val="50000"/>
                          </a:schemeClr>
                        </a:solidFill>
                        <a:effectLst/>
                        <a:latin typeface="Times New Roman" panose="02020603050405020304" pitchFamily="18" charset="0"/>
                        <a:cs typeface="Times New Roman" panose="02020603050405020304" pitchFamily="18" charset="0"/>
                      </a:endParaRPr>
                    </a:p>
                    <a:p>
                      <a:pPr indent="450215"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 </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кoмпoнентлap pўйхaтигa қўшимчaлap; тaхминлapни янгилaш; тaкoмиллaштиpилгaн кoмпoнент вa бapтapaф этиш учун бюджет; тaкoмиллaштиpилгaн кoмпoнент pеcуpcлapи вa иcтиcнoлap; иcтиcнo қилингaн кoмпoнентлap; пopтфелни бoшқapиш бocқичлapи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335962100"/>
                  </a:ext>
                </a:extLst>
              </a:tr>
              <a:tr h="947768">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Пopтфелни бoшқapиш бўйичa дaвpий ҳиcoбoт вa кўpиб чиқиш</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мaълумoтлap; pеcуpcлapни тaқcимлaш вa имкoниятлap;  aтpoф-муҳит чеклoвлapи;  кopпopaтив бoшқapув вa нaзopaт cтaндapтлapи, чеклoвлap;  бaҳoлaш вa тaнлaш мезoнлapи;  янгилaнгaн KPI’s; cтpaтегик мaқcaдлap вa cтpaтегия;  пopтфелни бoшқapиш мезoни</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кoмпoнентлap бўйичa кўpcaтмaлap; пopтфелни қaйтa гуpуҳлaш бўйичa тaвcиялap; бизнеc учун тaвcиялap; тaнлoвгa мoйиллик; янгилaнгaн acocий кўpcaткичлap; мaқcaдгa эpишиш бўйичa ҳиcoбoт</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268185180"/>
                  </a:ext>
                </a:extLst>
              </a:tr>
              <a:tr h="293114">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Cтpaтегик ўзгapиш</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solidFill>
                      <a:schemeClr val="accent6">
                        <a:lumMod val="40000"/>
                        <a:lumOff val="60000"/>
                      </a:schemeClr>
                    </a:solidFill>
                  </a:tcP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дaвpий ҳиcoбoт вa кўpиб чиқиш; янгилaнгaн cтpaтегик pежa</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tc>
                  <a:txBody>
                    <a:bodyPr/>
                    <a:lstStyle/>
                    <a:p>
                      <a:pPr marL="0" indent="0" algn="ctr">
                        <a:lnSpc>
                          <a:spcPct val="107000"/>
                        </a:lnSpc>
                        <a:spcAft>
                          <a:spcPts val="0"/>
                        </a:spcAft>
                      </a:pPr>
                      <a:r>
                        <a:rPr lang="uz-Cyrl-UZ" sz="1200" dirty="0">
                          <a:solidFill>
                            <a:schemeClr val="tx1">
                              <a:lumMod val="50000"/>
                            </a:schemeClr>
                          </a:solidFill>
                          <a:effectLst/>
                          <a:latin typeface="Times New Roman" panose="02020603050405020304" pitchFamily="18" charset="0"/>
                          <a:cs typeface="Times New Roman" panose="02020603050405020304" pitchFamily="18" charset="0"/>
                        </a:rPr>
                        <a:t>янги мезoн</a:t>
                      </a:r>
                      <a:endParaRPr lang="en-US" sz="1200" dirty="0">
                        <a:solidFill>
                          <a:schemeClr val="tx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323" marR="29323" marT="0" marB="0" anchor="ctr"/>
                </a:tc>
                <a:extLst>
                  <a:ext uri="{0D108BD9-81ED-4DB2-BD59-A6C34878D82A}">
                    <a16:rowId xmlns:a16="http://schemas.microsoft.com/office/drawing/2014/main" val="2151825554"/>
                  </a:ext>
                </a:extLst>
              </a:tr>
            </a:tbl>
          </a:graphicData>
        </a:graphic>
      </p:graphicFrame>
    </p:spTree>
    <p:extLst>
      <p:ext uri="{BB962C8B-B14F-4D97-AF65-F5344CB8AC3E}">
        <p14:creationId xmlns:p14="http://schemas.microsoft.com/office/powerpoint/2010/main" val="14564449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4B817B7E-E038-5607-C25D-E7A8660050E1}"/>
              </a:ext>
            </a:extLst>
          </p:cNvPr>
          <p:cNvSpPr/>
          <p:nvPr/>
        </p:nvSpPr>
        <p:spPr>
          <a:xfrm>
            <a:off x="978665" y="369064"/>
            <a:ext cx="10234670" cy="8923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жараёни</a:t>
            </a:r>
          </a:p>
          <a:p>
            <a:pPr algn="ctr"/>
            <a:r>
              <a:rPr lang="uz-Cyrl-UZ" sz="2400" b="1" dirty="0">
                <a:latin typeface="Times New Roman" panose="02020603050405020304" pitchFamily="18" charset="0"/>
                <a:cs typeface="Times New Roman" panose="02020603050405020304" pitchFamily="18" charset="0"/>
              </a:rPr>
              <a:t>Лойиҳа портфелини бошқаришнинг бешта асосий босқичи мавжуд:</a:t>
            </a:r>
            <a:endParaRPr lang="uz-Cyrl-UZ" sz="2400"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C766B06F-D38A-E9A6-369C-A0D85F949EDF}"/>
              </a:ext>
            </a:extLst>
          </p:cNvPr>
          <p:cNvSpPr/>
          <p:nvPr/>
        </p:nvSpPr>
        <p:spPr>
          <a:xfrm>
            <a:off x="515956" y="1531343"/>
            <a:ext cx="11160087" cy="2743201"/>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Бизнес мақсадларини аниқланг</a:t>
            </a:r>
          </a:p>
          <a:p>
            <a:pPr algn="ctr"/>
            <a:r>
              <a:rPr lang="uz-Cyrl-UZ" sz="2400" dirty="0">
                <a:latin typeface="Times New Roman" panose="02020603050405020304" pitchFamily="18" charset="0"/>
                <a:cs typeface="Times New Roman" panose="02020603050405020304" pitchFamily="18" charset="0"/>
              </a:rPr>
              <a:t>Портфелни бошқариш ҳақида ўйлашни бошлашдан олдин, ташкилотингизнинг бизнес мақсадлари ва стратегик мақсадларини тушунишингиз керак. Ғоя шундан иборатки, сизнинг лойиҳа портфелингиз ташкилотингизнинг стратегик режалаштиришига мос келади, шунинг учун унинг молиявий мақсадлари ва мижозлар қиймати ташкилотингиз учун этарлича яхши ёки йўқлигини текширишингиз керак бўлади.</a:t>
            </a:r>
          </a:p>
        </p:txBody>
      </p:sp>
      <p:sp>
        <p:nvSpPr>
          <p:cNvPr id="2" name="Прямоугольник: скругленные углы 1">
            <a:extLst>
              <a:ext uri="{FF2B5EF4-FFF2-40B4-BE49-F238E27FC236}">
                <a16:creationId xmlns:a16="http://schemas.microsoft.com/office/drawing/2014/main" id="{03733DEC-B03C-35CC-50F7-7C4AD0222114}"/>
              </a:ext>
            </a:extLst>
          </p:cNvPr>
          <p:cNvSpPr/>
          <p:nvPr/>
        </p:nvSpPr>
        <p:spPr>
          <a:xfrm>
            <a:off x="515955" y="4439798"/>
            <a:ext cx="8220421" cy="2060155"/>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 менежери сифатида сиз манфаатдор томонлар билан лойиҳа портфелининг стратегик мақсадлари ҳақида келишувга эришишингиз ва кейин лойиҳани танлаш учун баҳолаш мезонларини белгилашга ўтишингиз керак.</a:t>
            </a:r>
          </a:p>
        </p:txBody>
      </p:sp>
    </p:spTree>
    <p:extLst>
      <p:ext uri="{BB962C8B-B14F-4D97-AF65-F5344CB8AC3E}">
        <p14:creationId xmlns:p14="http://schemas.microsoft.com/office/powerpoint/2010/main" val="26107846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C766B06F-D38A-E9A6-369C-A0D85F949EDF}"/>
              </a:ext>
            </a:extLst>
          </p:cNvPr>
          <p:cNvSpPr/>
          <p:nvPr/>
        </p:nvSpPr>
        <p:spPr>
          <a:xfrm>
            <a:off x="515956" y="319489"/>
            <a:ext cx="11160087" cy="2192358"/>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Портфелингиз учун лойиҳа ғояларини тўпланг</a:t>
            </a:r>
          </a:p>
          <a:p>
            <a:pPr algn="ctr"/>
            <a:r>
              <a:rPr lang="uz-Cyrl-UZ" sz="2200" dirty="0">
                <a:latin typeface="Times New Roman" panose="02020603050405020304" pitchFamily="18" charset="0"/>
                <a:cs typeface="Times New Roman" panose="02020603050405020304" pitchFamily="18" charset="0"/>
              </a:rPr>
              <a:t>Портфелингизнинг стратегик мақсадларини аниқлаганингиздан сўнг, уни яратишни бошлаш вақти келди. Бунинг учун сиз лойиҳаларни йиғишни бошлашингиз керак. Булар бир вақтнинг ўзида бошқарилиши мумкин бўлган ўхшаш лойиҳалар ёки лойиҳа ғоялари бўлиши мумкин. Лойиҳани бошқариш маълумотларини тўпланг ва энг яхшисини танлаш учун баҳолаш мезонларини тайёрланг.</a:t>
            </a:r>
          </a:p>
        </p:txBody>
      </p:sp>
      <p:sp>
        <p:nvSpPr>
          <p:cNvPr id="8" name="Прямоугольник: скругленные углы 7">
            <a:extLst>
              <a:ext uri="{FF2B5EF4-FFF2-40B4-BE49-F238E27FC236}">
                <a16:creationId xmlns:a16="http://schemas.microsoft.com/office/drawing/2014/main" id="{459CEC97-7803-E8FA-F745-9E321E4B906F}"/>
              </a:ext>
            </a:extLst>
          </p:cNvPr>
          <p:cNvSpPr/>
          <p:nvPr/>
        </p:nvSpPr>
        <p:spPr>
          <a:xfrm>
            <a:off x="515956" y="2743199"/>
            <a:ext cx="8550926" cy="2192358"/>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Портфелингиз учун энг яхши лойиҳаларни танланг</a:t>
            </a:r>
          </a:p>
          <a:p>
            <a:pPr algn="ctr"/>
            <a:r>
              <a:rPr lang="uz-Cyrl-UZ" sz="2200" dirty="0">
                <a:latin typeface="Times New Roman" panose="02020603050405020304" pitchFamily="18" charset="0"/>
                <a:cs typeface="Times New Roman" panose="02020603050405020304" pitchFamily="18" charset="0"/>
              </a:rPr>
              <a:t>Портфелингиз учун қайси лойиҳаларингиз энг яхши эканлигини аниқлаш учун сиз фойда-харажат таҳлилини ўтказишингиз ва баҳолаш мезонларидан фойдаланишингиз керак бўлади. Ушбу баҳолаш мезонлари ҳар бир лойиҳа портфелга олиб келадиган қиймат миқдорини ўлчайди.</a:t>
            </a:r>
          </a:p>
        </p:txBody>
      </p:sp>
      <p:sp>
        <p:nvSpPr>
          <p:cNvPr id="10" name="TextBox 9">
            <a:extLst>
              <a:ext uri="{FF2B5EF4-FFF2-40B4-BE49-F238E27FC236}">
                <a16:creationId xmlns:a16="http://schemas.microsoft.com/office/drawing/2014/main" id="{DAD1152B-265C-AF1C-A16E-A7FBFEEC556C}"/>
              </a:ext>
            </a:extLst>
          </p:cNvPr>
          <p:cNvSpPr txBox="1"/>
          <p:nvPr/>
        </p:nvSpPr>
        <p:spPr>
          <a:xfrm>
            <a:off x="1738828" y="5166909"/>
            <a:ext cx="6097836" cy="1446550"/>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Лойиҳани танлашда баҳолаш мезонларига кириши мумкин бўлган турли жиҳатлар мавжуд, масалан, тўлов муддати, соф жорий қиймат ёки хавф даражаси.</a:t>
            </a:r>
            <a:endParaRPr lang="ru-RU" sz="2200" dirty="0"/>
          </a:p>
        </p:txBody>
      </p:sp>
    </p:spTree>
    <p:extLst>
      <p:ext uri="{BB962C8B-B14F-4D97-AF65-F5344CB8AC3E}">
        <p14:creationId xmlns:p14="http://schemas.microsoft.com/office/powerpoint/2010/main" val="4121190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C766B06F-D38A-E9A6-369C-A0D85F949EDF}"/>
              </a:ext>
            </a:extLst>
          </p:cNvPr>
          <p:cNvSpPr/>
          <p:nvPr/>
        </p:nvSpPr>
        <p:spPr>
          <a:xfrm>
            <a:off x="515956" y="842791"/>
            <a:ext cx="11160087" cy="199405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Лойиҳа портфелининг физибилитетини тасдиқлаш</a:t>
            </a:r>
          </a:p>
          <a:p>
            <a:pPr algn="ctr"/>
            <a:r>
              <a:rPr lang="uz-Cyrl-UZ" sz="2400" dirty="0">
                <a:latin typeface="Times New Roman" panose="02020603050405020304" pitchFamily="18" charset="0"/>
                <a:cs typeface="Times New Roman" panose="02020603050405020304" pitchFamily="18" charset="0"/>
              </a:rPr>
              <a:t>Энди сиз портфелингиз учун энг мос бўлган лойиҳаларни танлаганингиздан сўнг, барча молиявий рискларни, имкониятларни режалаштириш ва ресурсларни бошқариш чекловларини ҳисобга олган ҳолда техник-иқтисодий асослашни амалга ошириш вақти келди.</a:t>
            </a:r>
          </a:p>
        </p:txBody>
      </p:sp>
      <p:sp>
        <p:nvSpPr>
          <p:cNvPr id="8" name="Прямоугольник: скругленные углы 7">
            <a:extLst>
              <a:ext uri="{FF2B5EF4-FFF2-40B4-BE49-F238E27FC236}">
                <a16:creationId xmlns:a16="http://schemas.microsoft.com/office/drawing/2014/main" id="{459CEC97-7803-E8FA-F745-9E321E4B906F}"/>
              </a:ext>
            </a:extLst>
          </p:cNvPr>
          <p:cNvSpPr/>
          <p:nvPr/>
        </p:nvSpPr>
        <p:spPr>
          <a:xfrm>
            <a:off x="515956" y="3977088"/>
            <a:ext cx="8550926" cy="199405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 Лойиҳа портфелини бажаринг ва бошқаринг</a:t>
            </a:r>
          </a:p>
          <a:p>
            <a:pPr algn="ctr"/>
            <a:r>
              <a:rPr lang="uz-Cyrl-UZ" sz="2400" dirty="0">
                <a:latin typeface="Times New Roman" panose="02020603050405020304" pitchFamily="18" charset="0"/>
                <a:cs typeface="Times New Roman" panose="02020603050405020304" pitchFamily="18" charset="0"/>
              </a:rPr>
              <a:t>Энди сиз лойиҳа ва дастур менежерлари билан ишлаш орқали бир вақтнинг ўзида портфелингиздаги лойиҳалар ва дастурларнинг бажарилишини мувофиқлаштиришингиз керак бўлади.</a:t>
            </a:r>
          </a:p>
        </p:txBody>
      </p:sp>
    </p:spTree>
    <p:extLst>
      <p:ext uri="{BB962C8B-B14F-4D97-AF65-F5344CB8AC3E}">
        <p14:creationId xmlns:p14="http://schemas.microsoft.com/office/powerpoint/2010/main" val="1807923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81EA9969-174D-C7E3-C041-654A6F183A87}"/>
              </a:ext>
            </a:extLst>
          </p:cNvPr>
          <p:cNvSpPr/>
          <p:nvPr/>
        </p:nvSpPr>
        <p:spPr>
          <a:xfrm>
            <a:off x="550984" y="651022"/>
            <a:ext cx="11090031" cy="954107"/>
          </a:xfrm>
          <a:prstGeom prst="rect">
            <a:avLst/>
          </a:prstGeom>
        </p:spPr>
        <p:txBody>
          <a:bodyPr wrap="square">
            <a:spAutoFit/>
          </a:bodyPr>
          <a:lstStyle/>
          <a:p>
            <a:pPr algn="ctr"/>
            <a:r>
              <a:rPr lang="uz-Cyrl-UZ" sz="2800" b="1" dirty="0">
                <a:solidFill>
                  <a:schemeClr val="tx1">
                    <a:lumMod val="50000"/>
                  </a:schemeClr>
                </a:solidFill>
                <a:latin typeface="Times New Roman" panose="02020603050405020304" pitchFamily="18" charset="0"/>
                <a:ea typeface="Calibri" panose="020F0502020204030204" pitchFamily="34" charset="0"/>
              </a:rPr>
              <a:t>CТPAТЕГИК PЕЖAЛAШТИPИШ ВA ЛOЙИҲAНИ БOШҚAPИШ ЎPТACИДAГИ БOҒЛИҚЛИК</a:t>
            </a:r>
            <a:endParaRPr lang="en-US" sz="2800" dirty="0">
              <a:solidFill>
                <a:schemeClr val="tx1">
                  <a:lumMod val="50000"/>
                </a:schemeClr>
              </a:solidFill>
            </a:endParaRPr>
          </a:p>
        </p:txBody>
      </p:sp>
      <p:sp>
        <p:nvSpPr>
          <p:cNvPr id="4" name="Овал 3">
            <a:extLst>
              <a:ext uri="{FF2B5EF4-FFF2-40B4-BE49-F238E27FC236}">
                <a16:creationId xmlns:a16="http://schemas.microsoft.com/office/drawing/2014/main" id="{14A4534B-5157-5100-16F5-51CD4492D11E}"/>
              </a:ext>
            </a:extLst>
          </p:cNvPr>
          <p:cNvSpPr/>
          <p:nvPr/>
        </p:nvSpPr>
        <p:spPr>
          <a:xfrm>
            <a:off x="892366" y="2082184"/>
            <a:ext cx="4109292" cy="2423711"/>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r>
              <a:rPr lang="uz-Cyrl-UZ" sz="2400" b="1" dirty="0">
                <a:latin typeface="Times New Roman" panose="02020603050405020304" pitchFamily="18" charset="0"/>
                <a:cs typeface="Times New Roman" panose="02020603050405020304" pitchFamily="18" charset="0"/>
              </a:rPr>
              <a:t>     Стратегик режалаштириш</a:t>
            </a:r>
            <a:endParaRPr lang="ru-RU" sz="2400" b="1" dirty="0">
              <a:latin typeface="Times New Roman" panose="02020603050405020304" pitchFamily="18" charset="0"/>
              <a:cs typeface="Times New Roman" panose="02020603050405020304" pitchFamily="18" charset="0"/>
            </a:endParaRPr>
          </a:p>
        </p:txBody>
      </p:sp>
      <p:sp>
        <p:nvSpPr>
          <p:cNvPr id="5" name="Овал 4">
            <a:extLst>
              <a:ext uri="{FF2B5EF4-FFF2-40B4-BE49-F238E27FC236}">
                <a16:creationId xmlns:a16="http://schemas.microsoft.com/office/drawing/2014/main" id="{BB70B812-09F4-EC33-0077-3F7CD3511F57}"/>
              </a:ext>
            </a:extLst>
          </p:cNvPr>
          <p:cNvSpPr/>
          <p:nvPr/>
        </p:nvSpPr>
        <p:spPr>
          <a:xfrm>
            <a:off x="3922033" y="2082184"/>
            <a:ext cx="4109292" cy="2423711"/>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3200" b="1" dirty="0">
                <a:latin typeface="Times New Roman" panose="02020603050405020304" pitchFamily="18" charset="0"/>
                <a:cs typeface="Times New Roman" panose="02020603050405020304" pitchFamily="18" charset="0"/>
              </a:rPr>
              <a:t>Лойиҳа</a:t>
            </a:r>
          </a:p>
          <a:p>
            <a:pPr algn="ctr"/>
            <a:r>
              <a:rPr lang="uz-Cyrl-UZ" sz="3200" b="1" dirty="0">
                <a:latin typeface="Times New Roman" panose="02020603050405020304" pitchFamily="18" charset="0"/>
                <a:cs typeface="Times New Roman" panose="02020603050405020304" pitchFamily="18" charset="0"/>
              </a:rPr>
              <a:t>Портфелини</a:t>
            </a:r>
          </a:p>
          <a:p>
            <a:pPr algn="ctr"/>
            <a:r>
              <a:rPr lang="uz-Cyrl-UZ" sz="3200" b="1" dirty="0">
                <a:latin typeface="Times New Roman" panose="02020603050405020304" pitchFamily="18" charset="0"/>
                <a:cs typeface="Times New Roman" panose="02020603050405020304" pitchFamily="18" charset="0"/>
              </a:rPr>
              <a:t>бошқариш</a:t>
            </a:r>
            <a:r>
              <a:rPr lang="uz-Cyrl-UZ" sz="3200" dirty="0"/>
              <a:t> </a:t>
            </a:r>
            <a:endParaRPr lang="ru-RU" sz="3200" dirty="0"/>
          </a:p>
        </p:txBody>
      </p:sp>
      <p:sp>
        <p:nvSpPr>
          <p:cNvPr id="6" name="Овал 5">
            <a:extLst>
              <a:ext uri="{FF2B5EF4-FFF2-40B4-BE49-F238E27FC236}">
                <a16:creationId xmlns:a16="http://schemas.microsoft.com/office/drawing/2014/main" id="{1087410E-1F27-4D08-5572-63F50B43AC2E}"/>
              </a:ext>
            </a:extLst>
          </p:cNvPr>
          <p:cNvSpPr/>
          <p:nvPr/>
        </p:nvSpPr>
        <p:spPr>
          <a:xfrm>
            <a:off x="7190342" y="2082183"/>
            <a:ext cx="4109292" cy="2423711"/>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Лойиҳалар</a:t>
            </a:r>
          </a:p>
          <a:p>
            <a:pPr algn="ctr"/>
            <a:r>
              <a:rPr lang="uz-Cyrl-UZ" sz="2800" b="1" dirty="0">
                <a:latin typeface="Times New Roman" panose="02020603050405020304" pitchFamily="18" charset="0"/>
                <a:cs typeface="Times New Roman" panose="02020603050405020304" pitchFamily="18" charset="0"/>
              </a:rPr>
              <a:t>бошқаруви</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5878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47BB784-A74F-35EB-86A4-520C540A9063}"/>
              </a:ext>
            </a:extLst>
          </p:cNvPr>
          <p:cNvSpPr/>
          <p:nvPr/>
        </p:nvSpPr>
        <p:spPr>
          <a:xfrm>
            <a:off x="281354" y="319067"/>
            <a:ext cx="11605846" cy="526017"/>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ПОРТФЕЛ ЯРАТИШ ЁРДАМ БЕРАДИ:</a:t>
            </a:r>
          </a:p>
        </p:txBody>
      </p:sp>
      <p:sp>
        <p:nvSpPr>
          <p:cNvPr id="3" name="Прямоугольник 2">
            <a:extLst>
              <a:ext uri="{FF2B5EF4-FFF2-40B4-BE49-F238E27FC236}">
                <a16:creationId xmlns:a16="http://schemas.microsoft.com/office/drawing/2014/main" id="{EC5CB441-0E6D-2C5D-3AB8-E49076C1FEEF}"/>
              </a:ext>
            </a:extLst>
          </p:cNvPr>
          <p:cNvSpPr/>
          <p:nvPr/>
        </p:nvSpPr>
        <p:spPr>
          <a:xfrm>
            <a:off x="293077" y="941915"/>
            <a:ext cx="11605845"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Исталган вақтда компаниянинг умумий ҳолатини баҳоланг</a:t>
            </a:r>
            <a:r>
              <a:rPr lang="ru-RU"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9" name="Прямоугольник 8">
            <a:extLst>
              <a:ext uri="{FF2B5EF4-FFF2-40B4-BE49-F238E27FC236}">
                <a16:creationId xmlns:a16="http://schemas.microsoft.com/office/drawing/2014/main" id="{6E942411-3845-463D-A72B-61534F6EADB7}"/>
              </a:ext>
            </a:extLst>
          </p:cNvPr>
          <p:cNvSpPr/>
          <p:nvPr/>
        </p:nvSpPr>
        <p:spPr>
          <a:xfrm>
            <a:off x="293077" y="1561403"/>
            <a:ext cx="11605845"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Бир вақтнинг ўзида бир нечта лойиҳаларни бошқаринг</a:t>
            </a:r>
            <a:r>
              <a:rPr lang="ru-RU"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861DE55C-D169-A23F-7BCF-7D367D6FB7CE}"/>
              </a:ext>
            </a:extLst>
          </p:cNvPr>
          <p:cNvSpPr/>
          <p:nvPr/>
        </p:nvSpPr>
        <p:spPr>
          <a:xfrm>
            <a:off x="293077" y="2180891"/>
            <a:ext cx="11605845"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Ташкилотнинг вазифалари, мақсадлари ва қадриятларининг доимий ўзаро боғлиқлигини ёдда тутинг</a:t>
            </a:r>
            <a:r>
              <a:rPr lang="ru-RU"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11" name="Прямоугольник 10">
            <a:extLst>
              <a:ext uri="{FF2B5EF4-FFF2-40B4-BE49-F238E27FC236}">
                <a16:creationId xmlns:a16="http://schemas.microsoft.com/office/drawing/2014/main" id="{C5CDE53C-E9B4-5EB8-C228-FA30E576C4DF}"/>
              </a:ext>
            </a:extLst>
          </p:cNvPr>
          <p:cNvSpPr/>
          <p:nvPr/>
        </p:nvSpPr>
        <p:spPr>
          <a:xfrm>
            <a:off x="293077" y="2800379"/>
            <a:ext cx="5898403"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Устуворликларни белгиланг, хавфларни баҳоланг;</a:t>
            </a:r>
          </a:p>
        </p:txBody>
      </p:sp>
      <p:sp>
        <p:nvSpPr>
          <p:cNvPr id="12" name="Прямоугольник 11">
            <a:extLst>
              <a:ext uri="{FF2B5EF4-FFF2-40B4-BE49-F238E27FC236}">
                <a16:creationId xmlns:a16="http://schemas.microsoft.com/office/drawing/2014/main" id="{3558F61A-0AA2-8F4C-472B-3F80B93C4390}"/>
              </a:ext>
            </a:extLst>
          </p:cNvPr>
          <p:cNvSpPr/>
          <p:nvPr/>
        </p:nvSpPr>
        <p:spPr>
          <a:xfrm>
            <a:off x="6378059" y="2800379"/>
            <a:ext cx="5509139"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Молиявий расмга аниқ қаранг;</a:t>
            </a:r>
          </a:p>
        </p:txBody>
      </p:sp>
      <p:sp>
        <p:nvSpPr>
          <p:cNvPr id="13" name="Прямоугольник 12">
            <a:extLst>
              <a:ext uri="{FF2B5EF4-FFF2-40B4-BE49-F238E27FC236}">
                <a16:creationId xmlns:a16="http://schemas.microsoft.com/office/drawing/2014/main" id="{3583CBC7-F3F9-3CDF-524E-655935343C6F}"/>
              </a:ext>
            </a:extLst>
          </p:cNvPr>
          <p:cNvSpPr/>
          <p:nvPr/>
        </p:nvSpPr>
        <p:spPr>
          <a:xfrm>
            <a:off x="293077" y="3416508"/>
            <a:ext cx="5898403" cy="619488"/>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Меҳнат ресурсларининг иш юкини назорат қилиш</a:t>
            </a:r>
            <a:r>
              <a:rPr lang="ru-RU"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14" name="Прямоугольник 13">
            <a:extLst>
              <a:ext uri="{FF2B5EF4-FFF2-40B4-BE49-F238E27FC236}">
                <a16:creationId xmlns:a16="http://schemas.microsoft.com/office/drawing/2014/main" id="{02480BAF-9702-7424-818B-325DE61CD5AF}"/>
              </a:ext>
            </a:extLst>
          </p:cNvPr>
          <p:cNvSpPr/>
          <p:nvPr/>
        </p:nvSpPr>
        <p:spPr>
          <a:xfrm>
            <a:off x="6389783" y="3416508"/>
            <a:ext cx="5509139" cy="619488"/>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Лойиҳани танлашда зиддиятли вазиятлар сонини камайтиринг;</a:t>
            </a:r>
          </a:p>
        </p:txBody>
      </p:sp>
      <p:sp>
        <p:nvSpPr>
          <p:cNvPr id="15" name="Прямоугольник 14">
            <a:extLst>
              <a:ext uri="{FF2B5EF4-FFF2-40B4-BE49-F238E27FC236}">
                <a16:creationId xmlns:a16="http://schemas.microsoft.com/office/drawing/2014/main" id="{4CFE4AEE-7E2F-8F5E-0983-D1F3DB69486A}"/>
              </a:ext>
            </a:extLst>
          </p:cNvPr>
          <p:cNvSpPr/>
          <p:nvPr/>
        </p:nvSpPr>
        <p:spPr>
          <a:xfrm>
            <a:off x="293077" y="4129468"/>
            <a:ext cx="11605845"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Қарор қабул қилиш вақтини тежанг;</a:t>
            </a:r>
          </a:p>
        </p:txBody>
      </p:sp>
      <p:sp>
        <p:nvSpPr>
          <p:cNvPr id="16" name="Прямоугольник 15">
            <a:extLst>
              <a:ext uri="{FF2B5EF4-FFF2-40B4-BE49-F238E27FC236}">
                <a16:creationId xmlns:a16="http://schemas.microsoft.com/office/drawing/2014/main" id="{50E9DE1C-C845-3C1E-C90F-EDB8E66388E7}"/>
              </a:ext>
            </a:extLst>
          </p:cNvPr>
          <p:cNvSpPr/>
          <p:nvPr/>
        </p:nvSpPr>
        <p:spPr>
          <a:xfrm>
            <a:off x="293078" y="4745597"/>
            <a:ext cx="8817872" cy="71296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Жамоа эътиборини алоҳида лойиҳаларни амалга оширишга эмас, балки умумий натижага қаратинг;</a:t>
            </a:r>
          </a:p>
        </p:txBody>
      </p:sp>
      <p:sp>
        <p:nvSpPr>
          <p:cNvPr id="17" name="Прямоугольник 16">
            <a:extLst>
              <a:ext uri="{FF2B5EF4-FFF2-40B4-BE49-F238E27FC236}">
                <a16:creationId xmlns:a16="http://schemas.microsoft.com/office/drawing/2014/main" id="{C600F93E-04EE-150D-4A2C-98BAAA62D5E4}"/>
              </a:ext>
            </a:extLst>
          </p:cNvPr>
          <p:cNvSpPr/>
          <p:nvPr/>
        </p:nvSpPr>
        <p:spPr>
          <a:xfrm>
            <a:off x="281353" y="5552029"/>
            <a:ext cx="8817873" cy="71296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Агар у компаниянинг бизнес устуворликларига мос келмаса, лойиҳани ўз вақтида “қулатинг”.</a:t>
            </a:r>
          </a:p>
        </p:txBody>
      </p:sp>
    </p:spTree>
    <p:extLst>
      <p:ext uri="{BB962C8B-B14F-4D97-AF65-F5344CB8AC3E}">
        <p14:creationId xmlns:p14="http://schemas.microsoft.com/office/powerpoint/2010/main" val="1309021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31388"/>
            <a:ext cx="9551624" cy="5372790"/>
          </a:xfrm>
          <a:prstGeom prst="rect">
            <a:avLst/>
          </a:prstGeom>
        </p:spPr>
      </p:pic>
      <p:sp>
        <p:nvSpPr>
          <p:cNvPr id="5" name="Прямоугольник 4"/>
          <p:cNvSpPr/>
          <p:nvPr/>
        </p:nvSpPr>
        <p:spPr>
          <a:xfrm>
            <a:off x="1994384" y="99152"/>
            <a:ext cx="629954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ЛОЙИҲА ПОРТФЕЛИ СЦЕНАРИЙСИ [6]</a:t>
            </a:r>
            <a:r>
              <a:rPr lang="uz-Cyrl-UZ" sz="2400" b="1" dirty="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58105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9345" y="666376"/>
            <a:ext cx="10653310" cy="3108543"/>
          </a:xfrm>
          <a:prstGeom prst="rect">
            <a:avLst/>
          </a:prstGeom>
        </p:spPr>
        <p:txBody>
          <a:bodyPr wrap="square">
            <a:spAutoFit/>
          </a:bodyPr>
          <a:lstStyle/>
          <a:p>
            <a:pPr algn="ctr"/>
            <a:r>
              <a:rPr lang="en-US" sz="2800" dirty="0">
                <a:latin typeface="Times New Roman" panose="02020603050405020304" pitchFamily="18" charset="0"/>
                <a:cs typeface="Times New Roman" panose="02020603050405020304" pitchFamily="18" charset="0"/>
              </a:rPr>
              <a:t> PM Solutions</a:t>
            </a:r>
            <a:r>
              <a:rPr lang="uz-Cyrl-UZ" sz="2800" dirty="0">
                <a:latin typeface="Times New Roman" panose="02020603050405020304" pitchFamily="18" charset="0"/>
                <a:cs typeface="Times New Roman" panose="02020603050405020304" pitchFamily="18" charset="0"/>
              </a:rPr>
              <a:t> лойиҳаларни бошқариш бўйича консалтинг компанияси томонидан ўтказилган сўровларга кўра, лойиҳалар портфелидан фойдаланадиган ташкилотлар сони 2012 йилдаги 64 фоиздан 2022 йилда 71 фоизгача ўсган. Худди шу тадқиқотда сўралганларнинг 26 фоизи компанияда ишлашнинг ушбу усулини амалга оширгандан сўнг, инвестициялар рентабеллиги (</a:t>
            </a:r>
            <a:r>
              <a:rPr lang="en-US" sz="2800" dirty="0">
                <a:latin typeface="Times New Roman" panose="02020603050405020304" pitchFamily="18" charset="0"/>
                <a:cs typeface="Times New Roman" panose="02020603050405020304" pitchFamily="18" charset="0"/>
              </a:rPr>
              <a:t>ROI</a:t>
            </a:r>
            <a:r>
              <a:rPr lang="uz-Cyrl-UZ" sz="2800" dirty="0">
                <a:latin typeface="Times New Roman" panose="02020603050405020304" pitchFamily="18" charset="0"/>
                <a:cs typeface="Times New Roman" panose="02020603050405020304" pitchFamily="18" charset="0"/>
              </a:rPr>
              <a:t>) 25% ёки ундан кўпроққа ошганини айтди.</a:t>
            </a:r>
          </a:p>
        </p:txBody>
      </p:sp>
      <p:sp>
        <p:nvSpPr>
          <p:cNvPr id="4" name="TextBox 3">
            <a:extLst>
              <a:ext uri="{FF2B5EF4-FFF2-40B4-BE49-F238E27FC236}">
                <a16:creationId xmlns:a16="http://schemas.microsoft.com/office/drawing/2014/main" id="{A99273C0-1F05-8C84-2D39-C3F13A09B25C}"/>
              </a:ext>
            </a:extLst>
          </p:cNvPr>
          <p:cNvSpPr txBox="1"/>
          <p:nvPr/>
        </p:nvSpPr>
        <p:spPr>
          <a:xfrm>
            <a:off x="396608" y="4268502"/>
            <a:ext cx="8460953" cy="1815882"/>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Бироқ, портфелни бошқаришнинг юқорида тавсифланган барча афзалликларидан фойдаланиш учун компания учун энг муҳим лойиҳаларни танлаш ва уларни ишга тушириш етарли эмас.</a:t>
            </a:r>
          </a:p>
        </p:txBody>
      </p:sp>
    </p:spTree>
    <p:extLst>
      <p:ext uri="{BB962C8B-B14F-4D97-AF65-F5344CB8AC3E}">
        <p14:creationId xmlns:p14="http://schemas.microsoft.com/office/powerpoint/2010/main" val="25960769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6776" y="462708"/>
            <a:ext cx="11193137" cy="110168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УШБУ ЖАРАЁННИНГ ҲАР БИР ИШТИРОКЧИСИ ҚУЙИДАГИЛАРДАН ФОЙДАЛАНАДИ:</a:t>
            </a:r>
            <a:endParaRPr lang="en-US" dirty="0"/>
          </a:p>
        </p:txBody>
      </p:sp>
      <p:sp>
        <p:nvSpPr>
          <p:cNvPr id="4" name="Прямоугольник 3"/>
          <p:cNvSpPr/>
          <p:nvPr/>
        </p:nvSpPr>
        <p:spPr>
          <a:xfrm>
            <a:off x="506775" y="1961003"/>
            <a:ext cx="11193137" cy="83728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Менежер - </a:t>
            </a:r>
            <a:r>
              <a:rPr lang="uz-Cyrl-UZ" sz="2400" dirty="0">
                <a:latin typeface="Times New Roman" panose="02020603050405020304" pitchFamily="18" charset="0"/>
                <a:cs typeface="Times New Roman" panose="02020603050405020304" pitchFamily="18" charset="0"/>
              </a:rPr>
              <a:t>лойиҳа менежерларининг муваффақияти ҳақида тасаввурга эга.</a:t>
            </a:r>
          </a:p>
        </p:txBody>
      </p:sp>
      <p:sp>
        <p:nvSpPr>
          <p:cNvPr id="5" name="Прямоугольник 4"/>
          <p:cNvSpPr/>
          <p:nvPr/>
        </p:nvSpPr>
        <p:spPr>
          <a:xfrm>
            <a:off x="506774" y="2987464"/>
            <a:ext cx="11193137" cy="83728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менежерлари - </a:t>
            </a:r>
            <a:r>
              <a:rPr lang="uz-Cyrl-UZ" sz="2400" dirty="0">
                <a:latin typeface="Times New Roman" panose="02020603050405020304" pitchFamily="18" charset="0"/>
                <a:cs typeface="Times New Roman" panose="02020603050405020304" pitchFamily="18" charset="0"/>
              </a:rPr>
              <a:t>жамоа аъзолари билан ўзаро муносабатларни таъминлайди.</a:t>
            </a:r>
          </a:p>
        </p:txBody>
      </p:sp>
      <p:sp>
        <p:nvSpPr>
          <p:cNvPr id="6" name="Прямоугольник 5"/>
          <p:cNvSpPr/>
          <p:nvPr/>
        </p:nvSpPr>
        <p:spPr>
          <a:xfrm>
            <a:off x="506773" y="4013926"/>
            <a:ext cx="8438923" cy="83728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Жамоа аъзолари - </a:t>
            </a:r>
            <a:r>
              <a:rPr lang="uz-Cyrl-UZ" sz="2400" dirty="0">
                <a:latin typeface="Times New Roman" panose="02020603050405020304" pitchFamily="18" charset="0"/>
                <a:cs typeface="Times New Roman" panose="02020603050405020304" pitchFamily="18" charset="0"/>
              </a:rPr>
              <a:t>раҳбарият ва бошқа жамоа аъзолари билан алоқани яхшилаш.</a:t>
            </a:r>
          </a:p>
        </p:txBody>
      </p:sp>
      <p:sp>
        <p:nvSpPr>
          <p:cNvPr id="7" name="Прямоугольник 6"/>
          <p:cNvSpPr/>
          <p:nvPr/>
        </p:nvSpPr>
        <p:spPr>
          <a:xfrm>
            <a:off x="506773" y="5133860"/>
            <a:ext cx="8438924" cy="139914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ТОМОНЛАР АМАЛГА ОШИРИЛАЁТГАН ИШЛАРДАН ХАБАРДОР ВА ИШОНЧЛИ ФИКР-МУЛОҲАЗАЛАРГА ЭГА.</a:t>
            </a:r>
          </a:p>
        </p:txBody>
      </p:sp>
    </p:spTree>
    <p:extLst>
      <p:ext uri="{BB962C8B-B14F-4D97-AF65-F5344CB8AC3E}">
        <p14:creationId xmlns:p14="http://schemas.microsoft.com/office/powerpoint/2010/main" val="3059041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89" y="352542"/>
            <a:ext cx="8200220" cy="6169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 МЕНЕЖЕРИ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325885"/>
            <a:ext cx="11149069" cy="3047812"/>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600" dirty="0">
                <a:latin typeface="Times New Roman" panose="02020603050405020304" pitchFamily="18" charset="0"/>
                <a:cs typeface="Times New Roman" panose="02020603050405020304" pitchFamily="18" charset="0"/>
              </a:rPr>
              <a:t>Сиз тахмин қилганингиздек, </a:t>
            </a:r>
            <a:r>
              <a:rPr lang="uz-Cyrl-UZ" sz="2600" b="1" dirty="0">
                <a:latin typeface="Times New Roman" panose="02020603050405020304" pitchFamily="18" charset="0"/>
                <a:cs typeface="Times New Roman" panose="02020603050405020304" pitchFamily="18" charset="0"/>
              </a:rPr>
              <a:t>лойиҳа портфели менежери </a:t>
            </a:r>
            <a:r>
              <a:rPr lang="uz-Cyrl-UZ" sz="2600" dirty="0">
                <a:latin typeface="Times New Roman" panose="02020603050405020304" pitchFamily="18" charset="0"/>
                <a:cs typeface="Times New Roman" panose="02020603050405020304" pitchFamily="18" charset="0"/>
              </a:rPr>
              <a:t>- бу лойиҳалар портфелини яратадиган ва бошқарадиган шахс. Портфел менежери унга киритилган лойиҳаларнинг ҳар бирининг менежери бўлиши мумкин эмас. Унинг вазифаси ўз портфелидаги барча лойиҳаларнинг статуслари ўз вақтида янгиланишини таъминлашдан иборат. Ушбу ролда сиз лойиҳа ҳолати тўғрисида ҳисобот бериш частотасини ишлаб чиқиш учун алоҳида лойиҳа менежерлари билан доимий алоқада бўлишингиз керак бўлади.</a:t>
            </a:r>
          </a:p>
        </p:txBody>
      </p:sp>
    </p:spTree>
    <p:extLst>
      <p:ext uri="{BB962C8B-B14F-4D97-AF65-F5344CB8AC3E}">
        <p14:creationId xmlns:p14="http://schemas.microsoft.com/office/powerpoint/2010/main" val="10272007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90" y="561862"/>
            <a:ext cx="8200220" cy="74914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МАНФААТДОР РАҲБАРЛАР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810627"/>
            <a:ext cx="11149069" cy="2364766"/>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Манфаатдор томонлар </a:t>
            </a:r>
            <a:r>
              <a:rPr lang="uz-Cyrl-UZ" sz="2600" dirty="0">
                <a:latin typeface="Times New Roman" panose="02020603050405020304" pitchFamily="18" charset="0"/>
                <a:cs typeface="Times New Roman" panose="02020603050405020304" pitchFamily="18" charset="0"/>
              </a:rPr>
              <a:t>- бу портфелдаги ташаббуслар билан нима содир бўлаётгани ҳақида умумий фикрни хоҳлайдиган жамоа аъзолари ёки компания раҳбарлари. Мисол учун, агар сиз маркетинг бўлимидаги жамоани бошқарсангиз, сизнинг портфелингиз учун қизиқиш билдирадиган бош директор маркетинг бўйича бош директор бўлиши мумкин.</a:t>
            </a:r>
          </a:p>
        </p:txBody>
      </p:sp>
    </p:spTree>
    <p:extLst>
      <p:ext uri="{BB962C8B-B14F-4D97-AF65-F5344CB8AC3E}">
        <p14:creationId xmlns:p14="http://schemas.microsoft.com/office/powerpoint/2010/main" val="329546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90" y="396609"/>
            <a:ext cx="8200220" cy="74914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ДАСТУР МЕНЕЖЕРИ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535205"/>
            <a:ext cx="11149069" cy="3080862"/>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Дастур менежерининг роли портфел менежерининг ролига ўхшайди. Ушбу роллар ва бошқарув амалиётлари ўртасидаги фарқ шундаки, дастур менежери тегишли лойиҳалар учун жавобгардир, портфел менежери томонидан бошқариладиган лойиҳалар эса бир-бирига боғлиқ бўлмаслиги мумкин. Мисол учун, дастур менежери муайян маҳсулотни ишга тушириш билан боғлиқ бир нечта лойиҳаларни бошқариши мумкин ва портфел менежери бир-бири билан бевосита боғлиқ бўлмаган бир нечта маркетинг бўлими лойиҳаларини бошқариши мумкин.</a:t>
            </a:r>
          </a:p>
        </p:txBody>
      </p:sp>
    </p:spTree>
    <p:extLst>
      <p:ext uri="{BB962C8B-B14F-4D97-AF65-F5344CB8AC3E}">
        <p14:creationId xmlns:p14="http://schemas.microsoft.com/office/powerpoint/2010/main" val="2566870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2670671" y="275424"/>
            <a:ext cx="6850655" cy="528808"/>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ЛОЙИҲАЛАР БЎЙИЧА МЕНЕЖЕР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073865"/>
            <a:ext cx="11149069" cy="1659687"/>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 лойиҳа портфелини бошқаришда лойиҳа менежерлари ҳам бор. Лойиҳа менежерлари портфелдаги индивидуал лойиҳалар учун жавобгардир. Портфелнинг ҳажмига қараб, портфелга киритилган баъзи лойиҳалар портфел менежерининг ўзи ҳам жавобгар бўлиши мумкин.</a:t>
            </a:r>
          </a:p>
        </p:txBody>
      </p:sp>
      <p:sp>
        <p:nvSpPr>
          <p:cNvPr id="4" name="Прямоугольник: скругленные углы 3">
            <a:extLst>
              <a:ext uri="{FF2B5EF4-FFF2-40B4-BE49-F238E27FC236}">
                <a16:creationId xmlns:a16="http://schemas.microsoft.com/office/drawing/2014/main" id="{D383FACD-A31E-8C1F-A3D7-A7CFFBAC6024}"/>
              </a:ext>
            </a:extLst>
          </p:cNvPr>
          <p:cNvSpPr/>
          <p:nvPr/>
        </p:nvSpPr>
        <p:spPr>
          <a:xfrm>
            <a:off x="1334878" y="3003185"/>
            <a:ext cx="6894722" cy="511197"/>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ЖАМОАСИ АЪЗОЛАРИ</a:t>
            </a:r>
          </a:p>
        </p:txBody>
      </p:sp>
      <p:sp>
        <p:nvSpPr>
          <p:cNvPr id="5" name="Прямоугольник: скругленные углы 4">
            <a:extLst>
              <a:ext uri="{FF2B5EF4-FFF2-40B4-BE49-F238E27FC236}">
                <a16:creationId xmlns:a16="http://schemas.microsoft.com/office/drawing/2014/main" id="{153BE899-B369-47B5-7769-E76BC5533682}"/>
              </a:ext>
            </a:extLst>
          </p:cNvPr>
          <p:cNvSpPr/>
          <p:nvPr/>
        </p:nvSpPr>
        <p:spPr>
          <a:xfrm>
            <a:off x="521465" y="3784015"/>
            <a:ext cx="8556436" cy="2462549"/>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Портфелга киритилган лойиҳаларда ишлайдиган барча ходимлар лойиҳа жамоаси аъзоларидир. Лойиҳа жамоаси компаниянинг турли бўлимлари ходимларидан ёки анъанавий жамоадан иборат бўлиши мумкин. Лойиҳа жамоаси ва жамоа ўртасидаги асосий фарқ шундаки, лойиҳа жамоаси чекланган вақт учун, яъни лойиҳанинг давомийлиги учун тузилади.</a:t>
            </a:r>
          </a:p>
        </p:txBody>
      </p:sp>
    </p:spTree>
    <p:extLst>
      <p:ext uri="{BB962C8B-B14F-4D97-AF65-F5344CB8AC3E}">
        <p14:creationId xmlns:p14="http://schemas.microsoft.com/office/powerpoint/2010/main" val="6719660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850835" y="275424"/>
            <a:ext cx="8615190" cy="528808"/>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 ПОРТФЕЛИ МЕНЕЖЕРИ НИМА ҚИЛАДИ?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199183"/>
            <a:ext cx="11149069" cy="2000120"/>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 менежерлари лойиҳа ва дастур ғояларини тасдиқлаш ёки рад этишни ўз ичига олган лойиҳа портфелини бошқаришни назорат қилади. Улар инвестициялардан даромад олиш ва ташкилотнинг мақсад ва вазифаларини бажариш учун жавобгардир. Лойиҳа портфели менежерига бир ёки бир нечта портфелларни бошқариш топширилиши мумкин.</a:t>
            </a:r>
          </a:p>
        </p:txBody>
      </p:sp>
      <p:sp>
        <p:nvSpPr>
          <p:cNvPr id="5" name="Прямоугольник: скругленные углы 4">
            <a:extLst>
              <a:ext uri="{FF2B5EF4-FFF2-40B4-BE49-F238E27FC236}">
                <a16:creationId xmlns:a16="http://schemas.microsoft.com/office/drawing/2014/main" id="{153BE899-B369-47B5-7769-E76BC5533682}"/>
              </a:ext>
            </a:extLst>
          </p:cNvPr>
          <p:cNvSpPr/>
          <p:nvPr/>
        </p:nvSpPr>
        <p:spPr>
          <a:xfrm>
            <a:off x="521465" y="3594254"/>
            <a:ext cx="8556436" cy="2817564"/>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Иш лойиҳа портфели менежерига лойиҳаларни ташкилотнинг стратегик мақсадларига мослаштиришга ёрдам бериш учун турли хил портфелни бошқариш воситалари, молиявий алгоритмлар ва моделлар билан ишлаш орқали амалга оширилади. Бундан ташқари, улар портфелни бошқариш жараёнида ёрдам берадиган баҳолаш мезонлари ва стандартлари тўпламига асосланади.</a:t>
            </a:r>
          </a:p>
        </p:txBody>
      </p:sp>
    </p:spTree>
    <p:extLst>
      <p:ext uri="{BB962C8B-B14F-4D97-AF65-F5344CB8AC3E}">
        <p14:creationId xmlns:p14="http://schemas.microsoft.com/office/powerpoint/2010/main" val="3167271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3D16F89-AE18-739D-A64A-74951E0A56AA}"/>
              </a:ext>
            </a:extLst>
          </p:cNvPr>
          <p:cNvSpPr txBox="1"/>
          <p:nvPr/>
        </p:nvSpPr>
        <p:spPr>
          <a:xfrm>
            <a:off x="334178" y="506995"/>
            <a:ext cx="11523643" cy="1107996"/>
          </a:xfrm>
          <a:prstGeom prst="rect">
            <a:avLst/>
          </a:prstGeom>
          <a:noFill/>
        </p:spPr>
        <p:txBody>
          <a:bodyPr wrap="square">
            <a:spAutoFit/>
          </a:bodyPr>
          <a:lstStyle/>
          <a:p>
            <a:pPr algn="ctr"/>
            <a:endParaRPr lang="uz-Cyrl-UZ" sz="2200" b="1" dirty="0">
              <a:latin typeface="Times New Roman" panose="02020603050405020304" pitchFamily="18" charset="0"/>
              <a:cs typeface="Times New Roman" panose="02020603050405020304" pitchFamily="18" charset="0"/>
            </a:endParaRPr>
          </a:p>
          <a:p>
            <a:pPr algn="ctr"/>
            <a:endParaRPr lang="uz-Cyrl-UZ" sz="2200" dirty="0">
              <a:latin typeface="Times New Roman" panose="02020603050405020304" pitchFamily="18" charset="0"/>
              <a:cs typeface="Times New Roman" panose="02020603050405020304" pitchFamily="18" charset="0"/>
            </a:endParaRPr>
          </a:p>
          <a:p>
            <a:pPr algn="ctr"/>
            <a:endParaRPr lang="uz-Cyrl-UZ" sz="22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50999C35-525F-CB37-733B-B0BB014782D9}"/>
              </a:ext>
            </a:extLst>
          </p:cNvPr>
          <p:cNvSpPr/>
          <p:nvPr/>
        </p:nvSpPr>
        <p:spPr>
          <a:xfrm>
            <a:off x="488413" y="1776471"/>
            <a:ext cx="11178449" cy="2167568"/>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 менежерлари кўпинча ЛБТ билан шуғулланадилар, бу эса портфел учун жараёнлар ва стандартларни белгилайди. Лойиҳа портфели менежери ва ЛБТ, шунингдек, лойиҳани бошқаришда анъанавий шаршара ёки тезкор рамка бўладими, қандай лойиҳаларни бошқариш методологияларидан фойдаланиш ҳақида кўрсатма бериши мумкин.</a:t>
            </a:r>
          </a:p>
        </p:txBody>
      </p:sp>
    </p:spTree>
    <p:extLst>
      <p:ext uri="{BB962C8B-B14F-4D97-AF65-F5344CB8AC3E}">
        <p14:creationId xmlns:p14="http://schemas.microsoft.com/office/powerpoint/2010/main" val="4168072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582058" y="238125"/>
            <a:ext cx="11027884" cy="1590831"/>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5 ЛПБ учун лойиҳани бошқариш жараёнлари</a:t>
            </a:r>
          </a:p>
          <a:p>
            <a:pPr algn="ctr"/>
            <a:r>
              <a:rPr lang="uz-Cyrl-UZ" sz="2000" dirty="0">
                <a:latin typeface="Times New Roman" panose="02020603050405020304" pitchFamily="18" charset="0"/>
                <a:cs typeface="Times New Roman" panose="02020603050405020304" pitchFamily="18" charset="0"/>
              </a:rPr>
              <a:t>Лойиҳа портфелини бошқариш ресурслар, вақт, кўникмалар, бюджетлар мувозанатини, хавфларни камайтиришни ва портфелдаги лойиҳаларни сифатни йўқотмасдан тежамкор ва мақсадга мувофиқ равишда амалга оширишни талаб қилади. Менежерлар буни лойиҳани бошқаришнинг бешта асосий жараёнидан фойдаланиш орқали амалга оширадилар.</a:t>
            </a:r>
          </a:p>
        </p:txBody>
      </p:sp>
      <p:sp>
        <p:nvSpPr>
          <p:cNvPr id="5" name="Прямоугольник: скругленные углы 4">
            <a:extLst>
              <a:ext uri="{FF2B5EF4-FFF2-40B4-BE49-F238E27FC236}">
                <a16:creationId xmlns:a16="http://schemas.microsoft.com/office/drawing/2014/main" id="{91A84512-C61B-65D4-CF04-0DDC684E0503}"/>
              </a:ext>
            </a:extLst>
          </p:cNvPr>
          <p:cNvSpPr/>
          <p:nvPr/>
        </p:nvSpPr>
        <p:spPr>
          <a:xfrm>
            <a:off x="378246" y="1933899"/>
            <a:ext cx="11435508" cy="919472"/>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1" dirty="0">
                <a:latin typeface="Times New Roman" panose="02020603050405020304" pitchFamily="18" charset="0"/>
                <a:cs typeface="Times New Roman" panose="02020603050405020304" pitchFamily="18" charset="0"/>
              </a:rPr>
              <a:t>Ўзгаришларни бошқариш:</a:t>
            </a:r>
            <a:r>
              <a:rPr lang="uz-Cyrl-UZ" dirty="0">
                <a:latin typeface="Times New Roman" panose="02020603050405020304" pitchFamily="18" charset="0"/>
                <a:cs typeface="Times New Roman" panose="02020603050405020304" pitchFamily="18" charset="0"/>
              </a:rPr>
              <a:t> ўзгартириш сўровларини аниқлаш ва устуворлик қилиш. Бу бизнес стратегияси, салоҳиятни режалаштириш, талаб, молиявий ва операцион чекловларга асосланган хусусият сўровлари, бизнес стратегияси, тартибга солувчи талаблар ва бошқалар бўлиши мумкин</a:t>
            </a:r>
            <a:r>
              <a:rPr lang="ru-RU" dirty="0">
                <a:latin typeface="Times New Roman" panose="02020603050405020304" pitchFamily="18" charset="0"/>
                <a:cs typeface="Times New Roman" panose="02020603050405020304" pitchFamily="18" charset="0"/>
              </a:rPr>
              <a:t>.</a:t>
            </a:r>
          </a:p>
        </p:txBody>
      </p:sp>
      <p:sp>
        <p:nvSpPr>
          <p:cNvPr id="10" name="Прямоугольник: скругленные углы 9">
            <a:extLst>
              <a:ext uri="{FF2B5EF4-FFF2-40B4-BE49-F238E27FC236}">
                <a16:creationId xmlns:a16="http://schemas.microsoft.com/office/drawing/2014/main" id="{5009B594-9A74-0D6D-C311-0B1634733DEF}"/>
              </a:ext>
            </a:extLst>
          </p:cNvPr>
          <p:cNvSpPr/>
          <p:nvPr/>
        </p:nvSpPr>
        <p:spPr>
          <a:xfrm>
            <a:off x="378246" y="2968559"/>
            <a:ext cx="11435508" cy="622941"/>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1" dirty="0">
                <a:latin typeface="Times New Roman" panose="02020603050405020304" pitchFamily="18" charset="0"/>
                <a:cs typeface="Times New Roman" panose="02020603050405020304" pitchFamily="18" charset="0"/>
              </a:rPr>
              <a:t>Рискларни бошқариш: </a:t>
            </a:r>
            <a:r>
              <a:rPr lang="uz-Cyrl-UZ" dirty="0">
                <a:latin typeface="Times New Roman" panose="02020603050405020304" pitchFamily="18" charset="0"/>
                <a:cs typeface="Times New Roman" panose="02020603050405020304" pitchFamily="18" charset="0"/>
              </a:rPr>
              <a:t>Портфелни ташкил этувчи лойиҳалардаги хавфларни аниқлаш ва лойиҳа портфели ичидаги ноаниқликни юмшатиш учун рискларни бошқариш режасини ишлаб чиқиш.</a:t>
            </a:r>
          </a:p>
        </p:txBody>
      </p:sp>
      <p:sp>
        <p:nvSpPr>
          <p:cNvPr id="11" name="Прямоугольник: скругленные углы 10">
            <a:extLst>
              <a:ext uri="{FF2B5EF4-FFF2-40B4-BE49-F238E27FC236}">
                <a16:creationId xmlns:a16="http://schemas.microsoft.com/office/drawing/2014/main" id="{4DC03D7C-2E36-06EE-1A48-E421C792DF36}"/>
              </a:ext>
            </a:extLst>
          </p:cNvPr>
          <p:cNvSpPr/>
          <p:nvPr/>
        </p:nvSpPr>
        <p:spPr>
          <a:xfrm>
            <a:off x="378246" y="3706689"/>
            <a:ext cx="11435508" cy="865312"/>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1" dirty="0">
                <a:latin typeface="Times New Roman" panose="02020603050405020304" pitchFamily="18" charset="0"/>
                <a:cs typeface="Times New Roman" panose="02020603050405020304" pitchFamily="18" charset="0"/>
              </a:rPr>
              <a:t>Молиявий менежмент: </a:t>
            </a:r>
            <a:r>
              <a:rPr lang="uz-Cyrl-UZ" dirty="0">
                <a:latin typeface="Times New Roman" panose="02020603050405020304" pitchFamily="18" charset="0"/>
                <a:cs typeface="Times New Roman" panose="02020603050405020304" pitchFamily="18" charset="0"/>
              </a:rPr>
              <a:t>Портфелдаги лойиҳалар билан боғлиқ молиявий ресурсларни бошқариш ва ташкилотнинг бизнес мақсадлари ва стратегик мақсадлари билан боғлиқ ҳолда портфелнинг молиявий натижаларини кўрсатиш.</a:t>
            </a:r>
          </a:p>
        </p:txBody>
      </p:sp>
      <p:sp>
        <p:nvSpPr>
          <p:cNvPr id="12" name="Прямоугольник: скругленные углы 11">
            <a:extLst>
              <a:ext uri="{FF2B5EF4-FFF2-40B4-BE49-F238E27FC236}">
                <a16:creationId xmlns:a16="http://schemas.microsoft.com/office/drawing/2014/main" id="{AE892B84-1AA8-5E85-5BBA-2B7FB6ECFFCE}"/>
              </a:ext>
            </a:extLst>
          </p:cNvPr>
          <p:cNvSpPr/>
          <p:nvPr/>
        </p:nvSpPr>
        <p:spPr>
          <a:xfrm>
            <a:off x="378246" y="4687190"/>
            <a:ext cx="8831855" cy="887346"/>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1" dirty="0">
                <a:latin typeface="Times New Roman" panose="02020603050405020304" pitchFamily="18" charset="0"/>
                <a:cs typeface="Times New Roman" panose="02020603050405020304" pitchFamily="18" charset="0"/>
              </a:rPr>
              <a:t>Қувурларни бошқариш: </a:t>
            </a:r>
            <a:r>
              <a:rPr lang="uz-Cyrl-UZ" dirty="0">
                <a:latin typeface="Times New Roman" panose="02020603050405020304" pitchFamily="18" charset="0"/>
                <a:cs typeface="Times New Roman" panose="02020603050405020304" pitchFamily="18" charset="0"/>
              </a:rPr>
              <a:t>Лойиҳа таклифлари тайёр бўлишини таъминлаш ва уларни амалга оширишга арзийдими ёки йўқлигини аниқлаш учун баҳолаш мезонларидан фойдаланиш.</a:t>
            </a:r>
          </a:p>
        </p:txBody>
      </p:sp>
      <p:sp>
        <p:nvSpPr>
          <p:cNvPr id="13" name="Прямоугольник: скругленные углы 12">
            <a:extLst>
              <a:ext uri="{FF2B5EF4-FFF2-40B4-BE49-F238E27FC236}">
                <a16:creationId xmlns:a16="http://schemas.microsoft.com/office/drawing/2014/main" id="{4881846E-C50F-C431-26A0-ED6579B9CFA1}"/>
              </a:ext>
            </a:extLst>
          </p:cNvPr>
          <p:cNvSpPr/>
          <p:nvPr/>
        </p:nvSpPr>
        <p:spPr>
          <a:xfrm>
            <a:off x="378246" y="5697740"/>
            <a:ext cx="8831855" cy="887346"/>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1" dirty="0">
                <a:latin typeface="Times New Roman" panose="02020603050405020304" pitchFamily="18" charset="0"/>
                <a:cs typeface="Times New Roman" panose="02020603050405020304" pitchFamily="18" charset="0"/>
              </a:rPr>
              <a:t>Ресурсларни бошқариш: </a:t>
            </a:r>
            <a:r>
              <a:rPr lang="uz-Cyrl-UZ" dirty="0">
                <a:latin typeface="Times New Roman" panose="02020603050405020304" pitchFamily="18" charset="0"/>
                <a:cs typeface="Times New Roman" panose="02020603050405020304" pitchFamily="18" charset="0"/>
              </a:rPr>
              <a:t>ташкилотнинг чекланган ресурсларидан, материаллар ва жиҳозлардан тортиб, одамлар ва молиявий ресурсларгача самарали ва самарали фойдаланиш.</a:t>
            </a:r>
          </a:p>
        </p:txBody>
      </p:sp>
    </p:spTree>
    <p:extLst>
      <p:ext uri="{BB962C8B-B14F-4D97-AF65-F5344CB8AC3E}">
        <p14:creationId xmlns:p14="http://schemas.microsoft.com/office/powerpoint/2010/main" val="7350113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90" y="319489"/>
            <a:ext cx="8200220" cy="82626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БОШҚАРИШНИНГ АФЗАЛЛИКЛАРИ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535205"/>
            <a:ext cx="11149069" cy="2827475"/>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портфелини бошқариш сизга ва лойиҳа манфаатдор томонларига кенг кўламли лойиҳалар ва ташаббуслар ҳақида яхлит тасаввурга эга бўлишга ёрдам беради. Портфел бошқаруви тўғри қўлланилганда, лойиҳаларингизда нималар содир бўлаётгани ҳақида катта тасаввурга эга бўлишингиз ва стратегик қарорлар қабул қилишингизга ёрдам беради. </a:t>
            </a:r>
          </a:p>
        </p:txBody>
      </p:sp>
    </p:spTree>
    <p:extLst>
      <p:ext uri="{BB962C8B-B14F-4D97-AF65-F5344CB8AC3E}">
        <p14:creationId xmlns:p14="http://schemas.microsoft.com/office/powerpoint/2010/main" val="4185875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839119" y="293053"/>
            <a:ext cx="8200220" cy="82626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ПОРТФЕЛ БОШҚАРУВИДАН ФОЙДАЛАНАДИГАН ЖАМОАЛАР: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8810" y="1512065"/>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шаффофлик;</a:t>
            </a:r>
          </a:p>
        </p:txBody>
      </p:sp>
      <p:sp>
        <p:nvSpPr>
          <p:cNvPr id="4" name="Прямоугольник: скругленные углы 3">
            <a:extLst>
              <a:ext uri="{FF2B5EF4-FFF2-40B4-BE49-F238E27FC236}">
                <a16:creationId xmlns:a16="http://schemas.microsoft.com/office/drawing/2014/main" id="{5068F558-8F64-403F-880F-7875412051E2}"/>
              </a:ext>
            </a:extLst>
          </p:cNvPr>
          <p:cNvSpPr/>
          <p:nvPr/>
        </p:nvSpPr>
        <p:spPr>
          <a:xfrm>
            <a:off x="528810" y="2186024"/>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изчиллик;</a:t>
            </a:r>
          </a:p>
        </p:txBody>
      </p:sp>
      <p:sp>
        <p:nvSpPr>
          <p:cNvPr id="5" name="Прямоугольник: скругленные углы 4">
            <a:extLst>
              <a:ext uri="{FF2B5EF4-FFF2-40B4-BE49-F238E27FC236}">
                <a16:creationId xmlns:a16="http://schemas.microsoft.com/office/drawing/2014/main" id="{91A84512-C61B-65D4-CF04-0DDC684E0503}"/>
              </a:ext>
            </a:extLst>
          </p:cNvPr>
          <p:cNvSpPr/>
          <p:nvPr/>
        </p:nvSpPr>
        <p:spPr>
          <a:xfrm>
            <a:off x="528810" y="2859983"/>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юқори даражада оқилона режалаштириш имконияти</a:t>
            </a:r>
            <a:r>
              <a:rPr lang="ru-RU" sz="2800" dirty="0">
                <a:latin typeface="Times New Roman" panose="02020603050405020304" pitchFamily="18" charset="0"/>
                <a:cs typeface="Times New Roman" panose="02020603050405020304" pitchFamily="18" charset="0"/>
              </a:rPr>
              <a:t>;</a:t>
            </a:r>
          </a:p>
        </p:txBody>
      </p:sp>
      <p:sp>
        <p:nvSpPr>
          <p:cNvPr id="6" name="Прямоугольник: скругленные углы 5">
            <a:extLst>
              <a:ext uri="{FF2B5EF4-FFF2-40B4-BE49-F238E27FC236}">
                <a16:creationId xmlns:a16="http://schemas.microsoft.com/office/drawing/2014/main" id="{5FD6C95C-457C-F4F6-FC88-2B7B55B1BFC3}"/>
              </a:ext>
            </a:extLst>
          </p:cNvPr>
          <p:cNvSpPr/>
          <p:nvPr/>
        </p:nvSpPr>
        <p:spPr>
          <a:xfrm>
            <a:off x="528810" y="3533942"/>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фойдали таҳлилий маълумотлар;</a:t>
            </a:r>
          </a:p>
        </p:txBody>
      </p:sp>
      <p:sp>
        <p:nvSpPr>
          <p:cNvPr id="7" name="Прямоугольник: скругленные углы 6">
            <a:extLst>
              <a:ext uri="{FF2B5EF4-FFF2-40B4-BE49-F238E27FC236}">
                <a16:creationId xmlns:a16="http://schemas.microsoft.com/office/drawing/2014/main" id="{B3F2728E-8C57-F7FD-8DC3-FDE0B635AACE}"/>
              </a:ext>
            </a:extLst>
          </p:cNvPr>
          <p:cNvSpPr/>
          <p:nvPr/>
        </p:nvSpPr>
        <p:spPr>
          <a:xfrm>
            <a:off x="528810" y="4207901"/>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ижодий ва стратегик муҳим ишлар учун кўпроқ вақт;</a:t>
            </a:r>
          </a:p>
        </p:txBody>
      </p:sp>
      <p:sp>
        <p:nvSpPr>
          <p:cNvPr id="8" name="Прямоугольник: скругленные углы 7">
            <a:extLst>
              <a:ext uri="{FF2B5EF4-FFF2-40B4-BE49-F238E27FC236}">
                <a16:creationId xmlns:a16="http://schemas.microsoft.com/office/drawing/2014/main" id="{C33E8D69-AE13-B1D4-749A-135D9D1F7F51}"/>
              </a:ext>
            </a:extLst>
          </p:cNvPr>
          <p:cNvSpPr/>
          <p:nvPr/>
        </p:nvSpPr>
        <p:spPr>
          <a:xfrm>
            <a:off x="528810" y="4881860"/>
            <a:ext cx="8828182" cy="85682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реал вақт режимида лойиҳаларнинг боришини кузатиш имконияти</a:t>
            </a:r>
            <a:r>
              <a:rPr lang="ru-RU" sz="2800" dirty="0">
                <a:latin typeface="Times New Roman" panose="02020603050405020304" pitchFamily="18" charset="0"/>
                <a:cs typeface="Times New Roman" panose="02020603050405020304" pitchFamily="18" charset="0"/>
              </a:rPr>
              <a:t>;</a:t>
            </a:r>
          </a:p>
        </p:txBody>
      </p:sp>
      <p:sp>
        <p:nvSpPr>
          <p:cNvPr id="9" name="Прямоугольник: скругленные углы 8">
            <a:extLst>
              <a:ext uri="{FF2B5EF4-FFF2-40B4-BE49-F238E27FC236}">
                <a16:creationId xmlns:a16="http://schemas.microsoft.com/office/drawing/2014/main" id="{9E1B3B56-C536-8428-14E7-BC039410FFC5}"/>
              </a:ext>
            </a:extLst>
          </p:cNvPr>
          <p:cNvSpPr/>
          <p:nvPr/>
        </p:nvSpPr>
        <p:spPr>
          <a:xfrm>
            <a:off x="528810" y="5843624"/>
            <a:ext cx="8828182" cy="56901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тезроқ қарор қабул қилиш қобилияти.</a:t>
            </a:r>
          </a:p>
        </p:txBody>
      </p:sp>
    </p:spTree>
    <p:extLst>
      <p:ext uri="{BB962C8B-B14F-4D97-AF65-F5344CB8AC3E}">
        <p14:creationId xmlns:p14="http://schemas.microsoft.com/office/powerpoint/2010/main" val="24664064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50E08-BA87-202E-E084-BFFE04C2FE4C}"/>
              </a:ext>
            </a:extLst>
          </p:cNvPr>
          <p:cNvSpPr txBox="1"/>
          <p:nvPr/>
        </p:nvSpPr>
        <p:spPr>
          <a:xfrm>
            <a:off x="559106" y="266237"/>
            <a:ext cx="11118774" cy="954107"/>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Ушбу имтиёзларнинг барчасидан фойдаланиш учун сизга яхши лойиҳа портфелини бошқариш воситаси керак.</a:t>
            </a:r>
          </a:p>
        </p:txBody>
      </p:sp>
      <p:sp>
        <p:nvSpPr>
          <p:cNvPr id="5" name="Прямоугольник: скругленные углы 4">
            <a:extLst>
              <a:ext uri="{FF2B5EF4-FFF2-40B4-BE49-F238E27FC236}">
                <a16:creationId xmlns:a16="http://schemas.microsoft.com/office/drawing/2014/main" id="{5572FCE9-69C6-EF94-E3C7-E704A584D016}"/>
              </a:ext>
            </a:extLst>
          </p:cNvPr>
          <p:cNvSpPr/>
          <p:nvPr/>
        </p:nvSpPr>
        <p:spPr>
          <a:xfrm>
            <a:off x="543958" y="1339909"/>
            <a:ext cx="11149069" cy="2411711"/>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 каттароқ тузилманинг таркибий қисмидир: ишни бошқариш тизимлари. Лойиҳа портфелини бошқариш дастуридан самарали фойдаланиш учун сизга стратегияни кундалик вазифалар билан мослаштириш, барча ишлар ҳақида умумий маълумот олиш ва реал вақтда долзарб маълумотларни олиш мумкин бўлган восита керак бўлади. Лойиҳа портфелини бошқариш дастурининг учта мутлақо муҳим хусусияти:</a:t>
            </a:r>
          </a:p>
        </p:txBody>
      </p:sp>
      <p:sp>
        <p:nvSpPr>
          <p:cNvPr id="6" name="Прямоугольник: скругленные углы 5">
            <a:extLst>
              <a:ext uri="{FF2B5EF4-FFF2-40B4-BE49-F238E27FC236}">
                <a16:creationId xmlns:a16="http://schemas.microsoft.com/office/drawing/2014/main" id="{5EA0B77F-1F02-682A-1100-E0996F728F71}"/>
              </a:ext>
            </a:extLst>
          </p:cNvPr>
          <p:cNvSpPr/>
          <p:nvPr/>
        </p:nvSpPr>
        <p:spPr>
          <a:xfrm>
            <a:off x="551760" y="3982523"/>
            <a:ext cx="8534400" cy="65486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ҲАҚИҚИЙ ВАҚТДА ЛОЙИҲА ҲОЛАТИ ЯНГИЛАНИШИ</a:t>
            </a:r>
          </a:p>
        </p:txBody>
      </p:sp>
      <p:sp>
        <p:nvSpPr>
          <p:cNvPr id="7" name="Прямоугольник: скругленные углы 6">
            <a:extLst>
              <a:ext uri="{FF2B5EF4-FFF2-40B4-BE49-F238E27FC236}">
                <a16:creationId xmlns:a16="http://schemas.microsoft.com/office/drawing/2014/main" id="{7981CB2B-1B1B-F97B-BD73-6DEAAEBF3C7D}"/>
              </a:ext>
            </a:extLst>
          </p:cNvPr>
          <p:cNvSpPr/>
          <p:nvPr/>
        </p:nvSpPr>
        <p:spPr>
          <a:xfrm>
            <a:off x="1038797" y="4874173"/>
            <a:ext cx="7560325" cy="65486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ТАРИХ ВА ҚАРАМОҒИДАГИЛАРНИ КУЗАТИШ</a:t>
            </a:r>
          </a:p>
        </p:txBody>
      </p:sp>
      <p:sp>
        <p:nvSpPr>
          <p:cNvPr id="8" name="Прямоугольник: скругленные углы 7">
            <a:extLst>
              <a:ext uri="{FF2B5EF4-FFF2-40B4-BE49-F238E27FC236}">
                <a16:creationId xmlns:a16="http://schemas.microsoft.com/office/drawing/2014/main" id="{FFCD1040-F1AE-1137-1AD9-25D23812B3B8}"/>
              </a:ext>
            </a:extLst>
          </p:cNvPr>
          <p:cNvSpPr/>
          <p:nvPr/>
        </p:nvSpPr>
        <p:spPr>
          <a:xfrm>
            <a:off x="1870570" y="5770727"/>
            <a:ext cx="5896778" cy="65486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ЮКЛАБ ОЛИШ БОШҚАРУВИ</a:t>
            </a:r>
          </a:p>
        </p:txBody>
      </p:sp>
    </p:spTree>
    <p:extLst>
      <p:ext uri="{BB962C8B-B14F-4D97-AF65-F5344CB8AC3E}">
        <p14:creationId xmlns:p14="http://schemas.microsoft.com/office/powerpoint/2010/main" val="42213200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90" y="319489"/>
            <a:ext cx="8200220" cy="82626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ҲАҚИҚИЙ ВАҚТДА ЛОЙИҲА ҲОЛАТИ ЯНГИЛАНИШИ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535205"/>
            <a:ext cx="11149069" cy="2827475"/>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бошқаришнинг энг муҳим афзалликларидан бири бу катта расмга эга бўлиш ва портфелдаги ҳар бир лойиҳа билан нима содир бўлаётганини тушуниш қобилиятидир. Бунинг учун сиз фойдаланаётган портфелни бошқариш воситаси лойиҳа ва портфел даражасида ҳисобот бериш қобилиятига эга бўлишини талаб қилади. Улар барча манфаатдор томонларга портфел даражасидаги умумий ҳолатни ва керак бўлганда алоҳида лойиҳалар бўйича янгиланишларни кўриш имконини беради.</a:t>
            </a:r>
          </a:p>
        </p:txBody>
      </p:sp>
    </p:spTree>
    <p:extLst>
      <p:ext uri="{BB962C8B-B14F-4D97-AF65-F5344CB8AC3E}">
        <p14:creationId xmlns:p14="http://schemas.microsoft.com/office/powerpoint/2010/main" val="9195269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89" y="451691"/>
            <a:ext cx="8200220" cy="82626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ТАРИХ ВА ҚАРАМОҒИДАГИЛАРНИ КУЗАТИШ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733509"/>
            <a:ext cx="11149069" cy="2364766"/>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 бир нечта мураккаб лойиҳалардан иборат бўлганлиги сабабли, портфелни бошқариш дастури сизга портфелдаги барча лойиҳалар тарихини, шунингдек, лойиҳалардаги боғлиқ нарсаларни кўришга имкон берса, бу жуда фойдали. Гантт диаграммасига ўхшаш кўринишдан фойдаланиб, сиз ҳар бир лойиҳа учун асосий босқичлар ва саналарни аниқлашингиз ва ишнинг муаммосиз кетишини таъминлашингиз мумкин.</a:t>
            </a:r>
          </a:p>
        </p:txBody>
      </p:sp>
    </p:spTree>
    <p:extLst>
      <p:ext uri="{BB962C8B-B14F-4D97-AF65-F5344CB8AC3E}">
        <p14:creationId xmlns:p14="http://schemas.microsoft.com/office/powerpoint/2010/main" val="5746218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95889" y="451691"/>
            <a:ext cx="8200220" cy="826265"/>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ЮКЛАБ ОЛИШ БОШҚАРУВИ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733508"/>
            <a:ext cx="11149069" cy="2563069"/>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Юкларни бошқаришдан фойдаланиб, сиз ресурсларни бошқариш режасини ишлаб чиқишингиз ва сақлашингиз мумкин. Иш юкини бошқариш воситалари сизга барча портфел лойиҳалари бўйича лойиҳа жамоангизнинг масъулияти ва вазифаларини аниқ тушуниш имконини беради. Ва агар сиз ресурсларни бошқариш режангизга ўзгартиришлар киритишингиз керак бўлса, кимнинг жамоада бўш вақти борлигини ва ким чарчашга яқинлигини кўришингиз мумкин.</a:t>
            </a:r>
          </a:p>
        </p:txBody>
      </p:sp>
    </p:spTree>
    <p:extLst>
      <p:ext uri="{BB962C8B-B14F-4D97-AF65-F5344CB8AC3E}">
        <p14:creationId xmlns:p14="http://schemas.microsoft.com/office/powerpoint/2010/main" val="37333881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1983036" y="605928"/>
            <a:ext cx="8042314" cy="88135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БИЗНЕСДАГИ ХАВФЛАР</a:t>
            </a:r>
            <a:endParaRPr lang="en-US" sz="2800" b="1" dirty="0"/>
          </a:p>
        </p:txBody>
      </p:sp>
      <p:sp>
        <p:nvSpPr>
          <p:cNvPr id="4" name="Скругленный прямоугольник 3"/>
          <p:cNvSpPr/>
          <p:nvPr/>
        </p:nvSpPr>
        <p:spPr>
          <a:xfrm>
            <a:off x="594911" y="1905919"/>
            <a:ext cx="10939749" cy="223642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ctr"/>
            <a:r>
              <a:rPr lang="uz-Cyrl-UZ" sz="2800" dirty="0">
                <a:latin typeface="Times New Roman" panose="02020603050405020304" pitchFamily="18" charset="0"/>
                <a:cs typeface="Times New Roman" panose="02020603050405020304" pitchFamily="18" charset="0"/>
              </a:rPr>
              <a:t>Риск тушунчаси ҳар қандай бизнесга хосдир, аммо шуни ёдда тутиш керакки, хавф қанчалик катта бўлса, муваффақият шунчалик катта бўлади. Оқилона ва малакали қарор муваффақиятга эришиш ва юзага келиши мумкин бўлган хавфларни минималлаштириш имконини беради.</a:t>
            </a:r>
          </a:p>
        </p:txBody>
      </p:sp>
    </p:spTree>
    <p:extLst>
      <p:ext uri="{BB962C8B-B14F-4D97-AF65-F5344CB8AC3E}">
        <p14:creationId xmlns:p14="http://schemas.microsoft.com/office/powerpoint/2010/main" val="11366808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0503" y="209320"/>
            <a:ext cx="11446525" cy="155337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ЛОЙИҲА ПОРТФЕЛИНИ БОШҚАРИШ ЖАРАЁНИНИ АМАЛГА ОШИРИШ КОМПАНИЯГА НАТИЖАЛАРНИ БАШОРАТ ҚИЛИШГА ВА ЭНГ ЯХШИ НАТИЖАЛАРГА ЭРИШИШ УЧУН ЛОЙИҲАЛАРНИ РЕЖАЛАШТИРИШГА ЁРДАМ БЕРАДИ. ЛОЙИҲА МЕНЕЖЕРИ ҚУЙИДАГИ САВОЛЛАРГА ЖАВОБ ОЛАДИ:</a:t>
            </a:r>
            <a:endParaRPr lang="en-US" sz="2300" dirty="0"/>
          </a:p>
        </p:txBody>
      </p:sp>
      <p:sp>
        <p:nvSpPr>
          <p:cNvPr id="4" name="Прямоугольник 3"/>
          <p:cNvSpPr/>
          <p:nvPr/>
        </p:nvSpPr>
        <p:spPr>
          <a:xfrm>
            <a:off x="330503" y="1949986"/>
            <a:ext cx="11446525" cy="71609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Янги лойиҳа устида ишлашни бошлаш учун ресурсларим (бюджет) борми?</a:t>
            </a:r>
          </a:p>
        </p:txBody>
      </p:sp>
      <p:sp>
        <p:nvSpPr>
          <p:cNvPr id="5" name="Прямоугольник 4"/>
          <p:cNvSpPr/>
          <p:nvPr/>
        </p:nvSpPr>
        <p:spPr>
          <a:xfrm>
            <a:off x="330502" y="2853370"/>
            <a:ext cx="11446525" cy="71609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Портфелда шунга ўхшаш лойиҳа борми ва уни асос қилиб олсам бўладими?</a:t>
            </a:r>
          </a:p>
        </p:txBody>
      </p:sp>
      <p:sp>
        <p:nvSpPr>
          <p:cNvPr id="6" name="Прямоугольник 5"/>
          <p:cNvSpPr/>
          <p:nvPr/>
        </p:nvSpPr>
        <p:spPr>
          <a:xfrm>
            <a:off x="330504" y="3767771"/>
            <a:ext cx="8670278" cy="71609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Яна қандай лойиҳалар бунга халақит бермоқда?</a:t>
            </a:r>
          </a:p>
        </p:txBody>
      </p:sp>
      <p:sp>
        <p:nvSpPr>
          <p:cNvPr id="7" name="Прямоугольник 6"/>
          <p:cNvSpPr/>
          <p:nvPr/>
        </p:nvSpPr>
        <p:spPr>
          <a:xfrm>
            <a:off x="330504" y="4682172"/>
            <a:ext cx="8670278" cy="831773"/>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Манфаатдор томонларнинг тахминлари реалми, уларнинг умидлари қаерда хавф остида бўлиши мумкин?</a:t>
            </a:r>
          </a:p>
        </p:txBody>
      </p:sp>
      <p:sp>
        <p:nvSpPr>
          <p:cNvPr id="8" name="Прямоугольник 7"/>
          <p:cNvSpPr/>
          <p:nvPr/>
        </p:nvSpPr>
        <p:spPr>
          <a:xfrm>
            <a:off x="330502" y="5712251"/>
            <a:ext cx="8670279" cy="83177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Ушбу лойиҳа бутун ташкилот учун умумий мақсадга эришишга ёрдам берадими?</a:t>
            </a:r>
          </a:p>
        </p:txBody>
      </p:sp>
    </p:spTree>
    <p:extLst>
      <p:ext uri="{BB962C8B-B14F-4D97-AF65-F5344CB8AC3E}">
        <p14:creationId xmlns:p14="http://schemas.microsoft.com/office/powerpoint/2010/main" val="31228779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405788" y="663845"/>
            <a:ext cx="11380424" cy="2666082"/>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 хизматидан фойдаланиб, ҳар бир лойиҳани унинг асосий параметрлари (бюджет, ресурслар, муддатлар, вазифалар, мақсадлар) бўйича таҳлил қилиш мумкин бўлади. Бу ҳар бир лойиҳанинг хавф даражасини солиштириш, уларни башорат қилинган натижа билан солиштириш, уни якунлашдан олинган даромад амалга ошириш харажатларидан ошиб кетиши ёки йўқлигини аниқлаш имконини беради.</a:t>
            </a:r>
            <a:endParaRPr lang="en-US" sz="2400" dirty="0"/>
          </a:p>
        </p:txBody>
      </p:sp>
      <p:sp>
        <p:nvSpPr>
          <p:cNvPr id="4" name="Прямоугольник с двумя скругленными противолежащими углами 3"/>
          <p:cNvSpPr/>
          <p:nvPr/>
        </p:nvSpPr>
        <p:spPr>
          <a:xfrm>
            <a:off x="319489" y="4045865"/>
            <a:ext cx="8659258" cy="2148290"/>
          </a:xfrm>
          <a:prstGeom prst="round2Diag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менежерлари ҳар бир лойиҳанинг ривожланишининг катта расмини кўришади ва муаммоларни олдиндан кўришлари ва олдини олишлари мумкин. Проактив чора-тадбирлар бутун бизнесга ижобий таъсир кўрсатадиган рискларни аниқлаш ва бошқариш имконини беради.</a:t>
            </a:r>
          </a:p>
        </p:txBody>
      </p:sp>
    </p:spTree>
    <p:extLst>
      <p:ext uri="{BB962C8B-B14F-4D97-AF65-F5344CB8AC3E}">
        <p14:creationId xmlns:p14="http://schemas.microsoft.com/office/powerpoint/2010/main" val="30975821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1356" y="4800842"/>
            <a:ext cx="8031296" cy="1384995"/>
          </a:xfrm>
          <a:prstGeom prst="rect">
            <a:avLst/>
          </a:prstGeom>
        </p:spPr>
        <p:txBody>
          <a:bodyPr wrap="square">
            <a:spAutoFit/>
          </a:bodyPr>
          <a:lstStyle/>
          <a:p>
            <a:pPr algn="ctr"/>
            <a:r>
              <a:rPr lang="uz-Cyrl-UZ" sz="2800" b="1" dirty="0">
                <a:solidFill>
                  <a:schemeClr val="tx1"/>
                </a:solidFill>
                <a:latin typeface="Times New Roman" panose="02020603050405020304" pitchFamily="18" charset="0"/>
                <a:cs typeface="Times New Roman" panose="02020603050405020304" pitchFamily="18" charset="0"/>
              </a:rPr>
              <a:t>Лойиҳа портфелини бошқариш</a:t>
            </a:r>
            <a:r>
              <a:rPr lang="en-US" sz="2800" b="1" dirty="0">
                <a:solidFill>
                  <a:schemeClr val="tx1"/>
                </a:solidFill>
                <a:latin typeface="Times New Roman" panose="02020603050405020304" pitchFamily="18" charset="0"/>
                <a:cs typeface="Times New Roman" panose="02020603050405020304" pitchFamily="18" charset="0"/>
              </a:rPr>
              <a:t> (PPM)</a:t>
            </a:r>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бу лойиҳани янада самарали бошқариш учун пойдевор қўядиган жараён.</a:t>
            </a:r>
          </a:p>
        </p:txBody>
      </p:sp>
      <p:sp>
        <p:nvSpPr>
          <p:cNvPr id="3" name="Скругленный прямоугольник 2"/>
          <p:cNvSpPr/>
          <p:nvPr/>
        </p:nvSpPr>
        <p:spPr>
          <a:xfrm>
            <a:off x="374574" y="407626"/>
            <a:ext cx="11391441" cy="1013551"/>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ru-RU" sz="2400" b="1" dirty="0">
                <a:solidFill>
                  <a:schemeClr val="bg1"/>
                </a:solidFill>
                <a:latin typeface="Times New Roman" panose="02020603050405020304" pitchFamily="18" charset="0"/>
                <a:cs typeface="Times New Roman" panose="02020603050405020304" pitchFamily="18" charset="0"/>
              </a:rPr>
              <a:t>ЛОЙИҲА ПОРТФЕЛИНИ БОШҚАРИШ (</a:t>
            </a:r>
            <a:r>
              <a:rPr lang="en-US" sz="2400" b="1" dirty="0">
                <a:solidFill>
                  <a:schemeClr val="bg1"/>
                </a:solidFill>
                <a:latin typeface="Times New Roman" panose="02020603050405020304" pitchFamily="18" charset="0"/>
                <a:cs typeface="Times New Roman" panose="02020603050405020304" pitchFamily="18" charset="0"/>
              </a:rPr>
              <a:t>PPM</a:t>
            </a:r>
            <a:r>
              <a:rPr lang="ru-RU" sz="2400" b="1" dirty="0">
                <a:solidFill>
                  <a:schemeClr val="bg1"/>
                </a:solidFill>
                <a:latin typeface="Times New Roman" panose="02020603050405020304" pitchFamily="18" charset="0"/>
                <a:cs typeface="Times New Roman" panose="02020603050405020304" pitchFamily="18" charset="0"/>
              </a:rPr>
              <a:t>) ВА ЛОЙИҲА БОШҚАРУВИ (</a:t>
            </a:r>
            <a:r>
              <a:rPr lang="en-US" sz="2400" b="1" dirty="0">
                <a:solidFill>
                  <a:schemeClr val="bg1"/>
                </a:solidFill>
                <a:latin typeface="Times New Roman" panose="02020603050405020304" pitchFamily="18" charset="0"/>
                <a:cs typeface="Times New Roman" panose="02020603050405020304" pitchFamily="18" charset="0"/>
              </a:rPr>
              <a:t>PM</a:t>
            </a:r>
            <a:r>
              <a:rPr lang="ru-RU" sz="2400" b="1" dirty="0">
                <a:solidFill>
                  <a:schemeClr val="bg1"/>
                </a:solidFill>
                <a:latin typeface="Times New Roman" panose="02020603050405020304" pitchFamily="18" charset="0"/>
                <a:cs typeface="Times New Roman" panose="02020603050405020304" pitchFamily="18" charset="0"/>
              </a:rPr>
              <a:t>) ЎРТАСИДАГИ ФАРҚ НИМА</a:t>
            </a:r>
          </a:p>
        </p:txBody>
      </p:sp>
      <p:sp>
        <p:nvSpPr>
          <p:cNvPr id="4" name="Скругленный прямоугольник 3"/>
          <p:cNvSpPr/>
          <p:nvPr/>
        </p:nvSpPr>
        <p:spPr>
          <a:xfrm>
            <a:off x="374574" y="1658040"/>
            <a:ext cx="11391441" cy="2588963"/>
          </a:xfrm>
          <a:prstGeom prst="roundRect">
            <a:avLst>
              <a:gd name="adj" fmla="val 11769"/>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600" dirty="0">
                <a:solidFill>
                  <a:schemeClr val="tx1"/>
                </a:solidFill>
                <a:latin typeface="Times New Roman" panose="02020603050405020304" pitchFamily="18" charset="0"/>
                <a:cs typeface="Times New Roman" panose="02020603050405020304" pitchFamily="18" charset="0"/>
              </a:rPr>
              <a:t>Оддий </a:t>
            </a:r>
            <a:r>
              <a:rPr lang="uz-Cyrl-UZ" sz="2600" dirty="0">
                <a:solidFill>
                  <a:schemeClr val="tx1"/>
                </a:solidFill>
                <a:latin typeface="Times New Roman" panose="02020603050405020304" pitchFamily="18" charset="0"/>
                <a:cs typeface="Times New Roman" panose="02020603050405020304" pitchFamily="18" charset="0"/>
              </a:rPr>
              <a:t>қилиб айтганда</a:t>
            </a:r>
            <a:r>
              <a:rPr lang="ru-RU" sz="2600" dirty="0">
                <a:solidFill>
                  <a:schemeClr val="tx1"/>
                </a:solidFill>
                <a:latin typeface="Times New Roman" panose="02020603050405020304" pitchFamily="18" charset="0"/>
                <a:cs typeface="Times New Roman" panose="02020603050405020304" pitchFamily="18" charset="0"/>
              </a:rPr>
              <a:t>, </a:t>
            </a:r>
            <a:r>
              <a:rPr lang="uz-Cyrl-UZ" sz="2600" dirty="0">
                <a:solidFill>
                  <a:schemeClr val="tx1"/>
                </a:solidFill>
                <a:latin typeface="Times New Roman" panose="02020603050405020304" pitchFamily="18" charset="0"/>
                <a:cs typeface="Times New Roman" panose="02020603050405020304" pitchFamily="18" charset="0"/>
              </a:rPr>
              <a:t>Лойиҳа портфелини бошқариш лойиҳаларни бошқаришдан лойиҳалар сони билан фарқ қилади. Биринчи ҳолда, бошқарув умумий бизнес мақсадига эришиш учун бир вақтнинг ўзида амалга оширилган лойиҳаларнинг бутун мажмуаси томонидан амалга оширилади, иккинчидан, фақат битта, бу ерда асосий натижа унинг якунланиши ҳисобланади</a:t>
            </a:r>
            <a:r>
              <a:rPr lang="ru-RU" sz="26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731616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0703" y="309102"/>
            <a:ext cx="11490593" cy="4832092"/>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Лойиҳа бошқаруви ва лойиҳа портфелини бошқариш: ПМ ва ППМ</a:t>
            </a:r>
          </a:p>
          <a:p>
            <a:pPr algn="ctr"/>
            <a:r>
              <a:rPr lang="uz-Cyrl-UZ" sz="2800" dirty="0">
                <a:latin typeface="Times New Roman" panose="02020603050405020304" pitchFamily="18" charset="0"/>
                <a:cs typeface="Times New Roman" panose="02020603050405020304" pitchFamily="18" charset="0"/>
              </a:rPr>
              <a:t>Яхши стратегия бизнеснинг ривожланиши ва ривожланиши учун асосий, ҳал қилувчи компонент ҳисобланади. Лекин ягона эмас.</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Кундалик режалаштириш воситаларисиз ҳатто энг моҳир стратегияни ҳам амалга ошириш мумкин эмас. Улар ғояни босқичма-босқич қўллаб-қувватлайди ва амалга оширишга ёрдам беради, ҳозирги расмни акс эттиради ва вазиятни тўлиқ тушунишга ёрдам беради.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 бошқаруви ва лойиҳа портфелини бошқариш бир хил бизнес танганинг икки томонидир.</a:t>
            </a:r>
          </a:p>
        </p:txBody>
      </p:sp>
    </p:spTree>
    <p:extLst>
      <p:ext uri="{BB962C8B-B14F-4D97-AF65-F5344CB8AC3E}">
        <p14:creationId xmlns:p14="http://schemas.microsoft.com/office/powerpoint/2010/main" val="3337754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9658" y="296534"/>
            <a:ext cx="11380424" cy="4401205"/>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ХЎШ, ЛОЙИҲА БОШҚАРУВИ ВА ЛОЙИҲА ПОРТФЕЛИНИ БОШҚАРИШ ЎРТАСИДАГИ ФАРҚ НИМА?</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Тажрибали бизнес менежери </a:t>
            </a:r>
            <a:r>
              <a:rPr lang="uz-Cyrl-UZ" sz="2800" b="1" dirty="0">
                <a:latin typeface="Times New Roman" panose="02020603050405020304" pitchFamily="18" charset="0"/>
                <a:cs typeface="Times New Roman" panose="02020603050405020304" pitchFamily="18" charset="0"/>
              </a:rPr>
              <a:t>Роберт Баттрик </a:t>
            </a:r>
            <a:r>
              <a:rPr lang="uz-Cyrl-UZ" sz="2800" dirty="0">
                <a:latin typeface="Times New Roman" panose="02020603050405020304" pitchFamily="18" charset="0"/>
                <a:cs typeface="Times New Roman" panose="02020603050405020304" pitchFamily="18" charset="0"/>
              </a:rPr>
              <a:t>шундай деди:</a:t>
            </a:r>
          </a:p>
          <a:p>
            <a:pPr algn="ctr"/>
            <a:r>
              <a:rPr lang="uz-Cyrl-UZ" sz="2800" i="1" dirty="0">
                <a:latin typeface="Times New Roman" panose="02020603050405020304" pitchFamily="18" charset="0"/>
                <a:cs typeface="Times New Roman" panose="02020603050405020304" pitchFamily="18" charset="0"/>
              </a:rPr>
              <a:t>Лойиҳа бошқаруви уларни тўғри бажариш, портфелни бошқариш эса тўғри лойиҳаларни танлашдир.</a:t>
            </a:r>
          </a:p>
          <a:p>
            <a:pPr algn="ctr"/>
            <a:endParaRPr lang="uz-Cyrl-UZ" sz="2800" i="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Иккала ҳолатда ҳам менежерлар муддатларни белгилайдилар, бюджетларни сақлайдилар, хавфларни баҳолайдилар ва ҳар бир ходимнинг иш юкини назорат қиладилар.</a:t>
            </a:r>
          </a:p>
        </p:txBody>
      </p:sp>
      <p:sp>
        <p:nvSpPr>
          <p:cNvPr id="3" name="TextBox 2">
            <a:extLst>
              <a:ext uri="{FF2B5EF4-FFF2-40B4-BE49-F238E27FC236}">
                <a16:creationId xmlns:a16="http://schemas.microsoft.com/office/drawing/2014/main" id="{6B298174-26B2-DB8C-910A-12B254397AA4}"/>
              </a:ext>
            </a:extLst>
          </p:cNvPr>
          <p:cNvSpPr txBox="1"/>
          <p:nvPr/>
        </p:nvSpPr>
        <p:spPr>
          <a:xfrm>
            <a:off x="341523" y="4902762"/>
            <a:ext cx="8306718" cy="1815882"/>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Асосий фарқ шундаки, лойиҳа портфели менежерининг вазифаси кенгроқ ва глобалроқдир: корхона учун энг тежамкор лойиҳаларни танлаш ва ишга тушириш.</a:t>
            </a:r>
          </a:p>
        </p:txBody>
      </p:sp>
    </p:spTree>
    <p:extLst>
      <p:ext uri="{BB962C8B-B14F-4D97-AF65-F5344CB8AC3E}">
        <p14:creationId xmlns:p14="http://schemas.microsoft.com/office/powerpoint/2010/main" val="12309175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5363" y="638045"/>
            <a:ext cx="11281274" cy="3539430"/>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Аммо лойиҳа менежери уларнинг ҳар бирини энг самарали амалга оширишга қаратилган.</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Бошқача қилиб айтадиган бўлсак, </a:t>
            </a:r>
            <a:r>
              <a:rPr lang="uz-Cyrl-UZ" sz="2800" b="1" dirty="0">
                <a:latin typeface="Times New Roman" panose="02020603050405020304" pitchFamily="18" charset="0"/>
                <a:cs typeface="Times New Roman" panose="02020603050405020304" pitchFamily="18" charset="0"/>
              </a:rPr>
              <a:t>портфелни бошқариш </a:t>
            </a:r>
            <a:r>
              <a:rPr lang="uz-Cyrl-UZ" sz="2800" dirty="0">
                <a:latin typeface="Times New Roman" panose="02020603050405020304" pitchFamily="18" charset="0"/>
                <a:cs typeface="Times New Roman" panose="02020603050405020304" pitchFamily="18" charset="0"/>
              </a:rPr>
              <a:t>- бу компаниянинг асосий мақсадларига эришишга олиб келадиган танланган лойиҳаларнинг умумий расмини назорат қилиш ва </a:t>
            </a:r>
            <a:r>
              <a:rPr lang="uz-Cyrl-UZ" sz="2800" b="1" dirty="0">
                <a:latin typeface="Times New Roman" panose="02020603050405020304" pitchFamily="18" charset="0"/>
                <a:cs typeface="Times New Roman" panose="02020603050405020304" pitchFamily="18" charset="0"/>
              </a:rPr>
              <a:t>лойиҳа бошқаруви </a:t>
            </a:r>
            <a:r>
              <a:rPr lang="uz-Cyrl-UZ" sz="2800" dirty="0">
                <a:latin typeface="Times New Roman" panose="02020603050405020304" pitchFamily="18" charset="0"/>
                <a:cs typeface="Times New Roman" panose="02020603050405020304" pitchFamily="18" charset="0"/>
              </a:rPr>
              <a:t>- бу маълум бир ёки бир нечта лойиҳани маълум вақт оралиғида муваффақиятли якунлаш.</a:t>
            </a:r>
          </a:p>
        </p:txBody>
      </p:sp>
    </p:spTree>
    <p:extLst>
      <p:ext uri="{BB962C8B-B14F-4D97-AF65-F5344CB8AC3E}">
        <p14:creationId xmlns:p14="http://schemas.microsoft.com/office/powerpoint/2010/main" val="2139152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0503" y="264404"/>
            <a:ext cx="11446525" cy="93643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ЛОЙИҲА ПОРТФЕЛИНИ БОШҚАРИШ</a:t>
            </a:r>
            <a:r>
              <a:rPr lang="ru-RU" sz="2300" b="1" dirty="0">
                <a:latin typeface="Times New Roman" panose="02020603050405020304" pitchFamily="18" charset="0"/>
                <a:cs typeface="Times New Roman" panose="02020603050405020304" pitchFamily="18" charset="0"/>
              </a:rPr>
              <a:t>НИНГ ЛОЙИҲА БОШҚАРУВГА ОЛИБ КЕЛАДИГАН АСОСИЙ АФЗАЛЛИКЛАРИ:</a:t>
            </a:r>
          </a:p>
        </p:txBody>
      </p:sp>
      <p:sp>
        <p:nvSpPr>
          <p:cNvPr id="4" name="Прямоугольник 3"/>
          <p:cNvSpPr/>
          <p:nvPr/>
        </p:nvSpPr>
        <p:spPr>
          <a:xfrm>
            <a:off x="330506" y="1388120"/>
            <a:ext cx="11446525" cy="71609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Яхши лойиҳалар билан солиштирганда ёмон лойиҳаларни аниқланг, инвестиция даромадини (</a:t>
            </a:r>
            <a:r>
              <a:rPr lang="en-US" sz="2300" dirty="0">
                <a:latin typeface="Times New Roman" panose="02020603050405020304" pitchFamily="18" charset="0"/>
                <a:cs typeface="Times New Roman" panose="02020603050405020304" pitchFamily="18" charset="0"/>
              </a:rPr>
              <a:t>ROI</a:t>
            </a:r>
            <a:r>
              <a:rPr lang="uz-Cyrl-UZ" sz="2300" dirty="0">
                <a:latin typeface="Times New Roman" panose="02020603050405020304" pitchFamily="18" charset="0"/>
                <a:cs typeface="Times New Roman" panose="02020603050405020304" pitchFamily="18" charset="0"/>
              </a:rPr>
              <a:t>) баҳоланг;</a:t>
            </a:r>
          </a:p>
        </p:txBody>
      </p:sp>
      <p:sp>
        <p:nvSpPr>
          <p:cNvPr id="5" name="Прямоугольник 4"/>
          <p:cNvSpPr/>
          <p:nvPr/>
        </p:nvSpPr>
        <p:spPr>
          <a:xfrm>
            <a:off x="330503" y="2291493"/>
            <a:ext cx="11446525" cy="71609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Лойиҳаларни амалга оширишнинг устувор йўналишларини ва таътил жадвалларини белгилаш;</a:t>
            </a:r>
          </a:p>
        </p:txBody>
      </p:sp>
      <p:sp>
        <p:nvSpPr>
          <p:cNvPr id="6" name="Прямоугольник 5"/>
          <p:cNvSpPr/>
          <p:nvPr/>
        </p:nvSpPr>
        <p:spPr>
          <a:xfrm>
            <a:off x="330503" y="3194866"/>
            <a:ext cx="11446525" cy="71609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Лойиҳа менежерлари ва жамоа аъзоларининг мавжудлигини кўринг;</a:t>
            </a:r>
          </a:p>
        </p:txBody>
      </p:sp>
      <p:sp>
        <p:nvSpPr>
          <p:cNvPr id="7" name="Прямоугольник 6"/>
          <p:cNvSpPr/>
          <p:nvPr/>
        </p:nvSpPr>
        <p:spPr>
          <a:xfrm>
            <a:off x="330503" y="4098239"/>
            <a:ext cx="8736379" cy="71609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Ҳар бир лойиҳага моддий баҳо бериш, бюджетларни тақсимлаш;</a:t>
            </a:r>
          </a:p>
        </p:txBody>
      </p:sp>
      <p:sp>
        <p:nvSpPr>
          <p:cNvPr id="2" name="Прямоугольник 1"/>
          <p:cNvSpPr/>
          <p:nvPr/>
        </p:nvSpPr>
        <p:spPr>
          <a:xfrm>
            <a:off x="440671" y="5001612"/>
            <a:ext cx="8516042" cy="1569660"/>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ROI (инглизча Return on Investment - </a:t>
            </a:r>
            <a:r>
              <a:rPr lang="uz-Cyrl-UZ" sz="2400" dirty="0">
                <a:latin typeface="Times New Roman" panose="02020603050405020304" pitchFamily="18" charset="0"/>
                <a:cs typeface="Times New Roman" panose="02020603050405020304" pitchFamily="18" charset="0"/>
              </a:rPr>
              <a:t>инвестиция даромади) инвестициялардан кутилаётган фойданинг ўлчовидир. Энг оддий ҳолатда, бу инвестициялар бўйича соф рентабеллик инвестиция қилинган активлар қийматига бўлинади</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115206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405788" y="399438"/>
            <a:ext cx="11380424" cy="2522863"/>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портфелини бошқаришнинг амалга оширилиши бутун корхона бўйлаб лойиҳалар ва ресурсларни бошқариш учун кўп қиррали ва мослашувчан ёндашувни таъминлайди, бу сизга потенциал муаммоларни олдиндан кўриш ва уларни ҳал қилиш учун фаол чоралар кўриш, глобал бизнес мақсади сари умумий тараққиётни кўрсатиш, манфаатдор томонларга маълумот етказиш, бюджетларни бошқариш ва таъминлаш имконини беради.</a:t>
            </a:r>
          </a:p>
        </p:txBody>
      </p:sp>
      <p:sp>
        <p:nvSpPr>
          <p:cNvPr id="4" name="Прямоугольник с двумя скругленными противолежащими углами 3"/>
          <p:cNvSpPr/>
          <p:nvPr/>
        </p:nvSpPr>
        <p:spPr>
          <a:xfrm>
            <a:off x="405788" y="3233371"/>
            <a:ext cx="8506858" cy="3225191"/>
          </a:xfrm>
          <a:prstGeom prst="round2Diag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400" dirty="0">
                <a:latin typeface="Times New Roman" panose="02020603050405020304" pitchFamily="18" charset="0"/>
                <a:cs typeface="Times New Roman" panose="02020603050405020304" pitchFamily="18" charset="0"/>
              </a:rPr>
              <a:t>Лойиҳа портфелини бошқаришдан фойдаланиб, қайси лойиҳалар тугалланганини, қайсилари ҳозирда амалга оширилаётганини ва қайсиларини амалга ошириш режалаштирилганлигини кўришингиз мумкин, бу эса ишлаб чиқаришнинг умумий расмини баҳолаш ва қайси янги ташаббуслар ҳали ҳам талаб юқорилиги ва қайси бири кейинга қолдирилиши мумкинлигини ҳал қилиш имконини беради.</a:t>
            </a:r>
          </a:p>
        </p:txBody>
      </p:sp>
    </p:spTree>
    <p:extLst>
      <p:ext uri="{BB962C8B-B14F-4D97-AF65-F5344CB8AC3E}">
        <p14:creationId xmlns:p14="http://schemas.microsoft.com/office/powerpoint/2010/main" val="32421663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8298" y="165253"/>
            <a:ext cx="11821099" cy="118982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ЛОЙИҲА ПОРТФЕЛИНИ БОШҚАРИШ ВОСИТАЛАРИ</a:t>
            </a:r>
          </a:p>
          <a:p>
            <a:pPr algn="ctr"/>
            <a:r>
              <a:rPr lang="en-US" sz="2200" dirty="0">
                <a:solidFill>
                  <a:schemeClr val="tx1"/>
                </a:solidFill>
                <a:latin typeface="Times New Roman" panose="02020603050405020304" pitchFamily="18" charset="0"/>
                <a:cs typeface="Times New Roman" panose="02020603050405020304" pitchFamily="18" charset="0"/>
              </a:rPr>
              <a:t>ServiceNow </a:t>
            </a:r>
            <a:r>
              <a:rPr lang="uz-Cyrl-UZ" sz="2200" dirty="0">
                <a:solidFill>
                  <a:schemeClr val="tx1"/>
                </a:solidFill>
                <a:latin typeface="Times New Roman" panose="02020603050405020304" pitchFamily="18" charset="0"/>
                <a:cs typeface="Times New Roman" panose="02020603050405020304" pitchFamily="18" charset="0"/>
              </a:rPr>
              <a:t>каби ихтисослаштирилган лойиҳа портфелини бошқариш дастуридан фойдаланиб, сиз сезиларли фойда олишингиз ва иш самарадорлигини оширишингиз мумкин:</a:t>
            </a:r>
            <a:endParaRPr lang="uz-Cyrl-UZ" sz="22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98298" y="1669060"/>
            <a:ext cx="11821099" cy="72711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Илованинг график интерфейси портфелдаги лойиҳалар бўйича маълумотларни (вазифалар, ресурслардан фойдаланиш шартлари, вазифалар ва босқичлар жадваллари) интуитив ва аниқ ўрганиш имконини беради.</a:t>
            </a:r>
          </a:p>
        </p:txBody>
      </p:sp>
      <p:sp>
        <p:nvSpPr>
          <p:cNvPr id="5" name="Прямоугольник 4"/>
          <p:cNvSpPr/>
          <p:nvPr/>
        </p:nvSpPr>
        <p:spPr>
          <a:xfrm>
            <a:off x="198298" y="2511850"/>
            <a:ext cx="11821099" cy="68304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Бошқарув панелларини ўрнатиш муайян талаблар ва бюджет доирасида лойиҳаларни ўз вақтида етказиб бериш устидан назоратни таъминлайди.</a:t>
            </a:r>
          </a:p>
        </p:txBody>
      </p:sp>
      <p:sp>
        <p:nvSpPr>
          <p:cNvPr id="6" name="Прямоугольник 5"/>
          <p:cNvSpPr/>
          <p:nvPr/>
        </p:nvSpPr>
        <p:spPr>
          <a:xfrm>
            <a:off x="198298" y="3305070"/>
            <a:ext cx="11821099" cy="67202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Лойиҳани бошлаш учун аризалар турли интерфейслар (ўз-ўзига хизмат кўрсатиш портали, электрон почта ва бошқалар) ёрдамида топширилиши мумкин.</a:t>
            </a:r>
          </a:p>
        </p:txBody>
      </p:sp>
      <p:sp>
        <p:nvSpPr>
          <p:cNvPr id="7" name="Прямоугольник 6"/>
          <p:cNvSpPr/>
          <p:nvPr/>
        </p:nvSpPr>
        <p:spPr>
          <a:xfrm>
            <a:off x="198299" y="4098283"/>
            <a:ext cx="9077904" cy="67202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Иш тартибини ташкил этиш лойиҳа доирасидаги вазифаларни қулай ва самарали бошқариш, уларнинг аҳамияти ва устуворликларини аниқлаш имконини беради.</a:t>
            </a:r>
          </a:p>
        </p:txBody>
      </p:sp>
      <p:sp>
        <p:nvSpPr>
          <p:cNvPr id="8" name="Прямоугольник 7"/>
          <p:cNvSpPr/>
          <p:nvPr/>
        </p:nvSpPr>
        <p:spPr>
          <a:xfrm>
            <a:off x="198299" y="4891501"/>
            <a:ext cx="9077904" cy="63897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Илова жорий бизнес жараёнларига мос келадиган ноёб бизнес қоидаларини ўрнатиш, лойиҳа вазифаларини автоматлаштириш имконини беради.</a:t>
            </a:r>
          </a:p>
        </p:txBody>
      </p:sp>
      <p:sp>
        <p:nvSpPr>
          <p:cNvPr id="9" name="Прямоугольник 8"/>
          <p:cNvSpPr/>
          <p:nvPr/>
        </p:nvSpPr>
        <p:spPr>
          <a:xfrm>
            <a:off x="198298" y="5651667"/>
            <a:ext cx="9077905" cy="1041079"/>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портфелини бошқариш тизими фойдаланувчиларига лойиҳа портфеллари, индивидуал лойиҳалар, ресурслар, бюджетлар, тараққиёт ва бошқа тегишли маълумотлар ҳақида тўлиқ маълумот берилади.</a:t>
            </a:r>
          </a:p>
        </p:txBody>
      </p:sp>
      <p:sp>
        <p:nvSpPr>
          <p:cNvPr id="10" name="Стрелка вниз 9"/>
          <p:cNvSpPr/>
          <p:nvPr/>
        </p:nvSpPr>
        <p:spPr>
          <a:xfrm>
            <a:off x="1285300" y="1399146"/>
            <a:ext cx="1189822" cy="242369"/>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2" name="Стрелка вниз 9">
            <a:extLst>
              <a:ext uri="{FF2B5EF4-FFF2-40B4-BE49-F238E27FC236}">
                <a16:creationId xmlns:a16="http://schemas.microsoft.com/office/drawing/2014/main" id="{03D20E79-DBAC-F040-9E5D-71BD9F423950}"/>
              </a:ext>
            </a:extLst>
          </p:cNvPr>
          <p:cNvSpPr/>
          <p:nvPr/>
        </p:nvSpPr>
        <p:spPr>
          <a:xfrm>
            <a:off x="4112963" y="1399147"/>
            <a:ext cx="1189822" cy="242369"/>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13" name="Стрелка вниз 9">
            <a:extLst>
              <a:ext uri="{FF2B5EF4-FFF2-40B4-BE49-F238E27FC236}">
                <a16:creationId xmlns:a16="http://schemas.microsoft.com/office/drawing/2014/main" id="{84723F8E-AD17-4542-B134-316AF05356FF}"/>
              </a:ext>
            </a:extLst>
          </p:cNvPr>
          <p:cNvSpPr/>
          <p:nvPr/>
        </p:nvSpPr>
        <p:spPr>
          <a:xfrm>
            <a:off x="6940626" y="1399148"/>
            <a:ext cx="1189822" cy="242369"/>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14" name="Стрелка вниз 9">
            <a:extLst>
              <a:ext uri="{FF2B5EF4-FFF2-40B4-BE49-F238E27FC236}">
                <a16:creationId xmlns:a16="http://schemas.microsoft.com/office/drawing/2014/main" id="{E066A7B6-EB65-0635-F9DA-0D8C67357443}"/>
              </a:ext>
            </a:extLst>
          </p:cNvPr>
          <p:cNvSpPr/>
          <p:nvPr/>
        </p:nvSpPr>
        <p:spPr>
          <a:xfrm>
            <a:off x="9768289" y="1399149"/>
            <a:ext cx="1189822" cy="242369"/>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1098413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8751451-8B85-D6F7-2D3B-578BF5621F66}"/>
              </a:ext>
            </a:extLst>
          </p:cNvPr>
          <p:cNvSpPr/>
          <p:nvPr/>
        </p:nvSpPr>
        <p:spPr>
          <a:xfrm>
            <a:off x="440675" y="376677"/>
            <a:ext cx="11281272" cy="1234313"/>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БОШҚАРИШГА ЎТИШ УЧУН ҚУЙИДАГИ БЕШ БОСҚИЧДАН ФОЙДАЛАНИНГ</a:t>
            </a:r>
          </a:p>
        </p:txBody>
      </p:sp>
      <p:sp>
        <p:nvSpPr>
          <p:cNvPr id="3" name="Прямоугольник 2">
            <a:extLst>
              <a:ext uri="{FF2B5EF4-FFF2-40B4-BE49-F238E27FC236}">
                <a16:creationId xmlns:a16="http://schemas.microsoft.com/office/drawing/2014/main" id="{05791646-7CD4-EDD9-0CE3-EF8906E25BD9}"/>
              </a:ext>
            </a:extLst>
          </p:cNvPr>
          <p:cNvSpPr/>
          <p:nvPr/>
        </p:nvSpPr>
        <p:spPr>
          <a:xfrm>
            <a:off x="440675" y="1856508"/>
            <a:ext cx="11281272" cy="622287"/>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1-ҚАДАМ: ПОРТФЕЛНИ БИЗНЕС МАҚСАДЛАРИГА МОСЛАНГ</a:t>
            </a:r>
          </a:p>
        </p:txBody>
      </p:sp>
      <p:sp>
        <p:nvSpPr>
          <p:cNvPr id="4" name="Прямоугольник 3">
            <a:extLst>
              <a:ext uri="{FF2B5EF4-FFF2-40B4-BE49-F238E27FC236}">
                <a16:creationId xmlns:a16="http://schemas.microsoft.com/office/drawing/2014/main" id="{C276DB57-117D-60BB-4ACE-CBD86F37AB26}"/>
              </a:ext>
            </a:extLst>
          </p:cNvPr>
          <p:cNvSpPr/>
          <p:nvPr/>
        </p:nvSpPr>
        <p:spPr>
          <a:xfrm>
            <a:off x="440675" y="3503984"/>
            <a:ext cx="8328752" cy="836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3-ҚАДАМ: МАНФААТДОР РАҲБАРЛАР ТОМОНИДАН ПОРТФЕЛНИ ТОПШИРИШ</a:t>
            </a:r>
          </a:p>
        </p:txBody>
      </p:sp>
      <p:sp>
        <p:nvSpPr>
          <p:cNvPr id="5" name="Прямоугольник 4">
            <a:extLst>
              <a:ext uri="{FF2B5EF4-FFF2-40B4-BE49-F238E27FC236}">
                <a16:creationId xmlns:a16="http://schemas.microsoft.com/office/drawing/2014/main" id="{A62F9352-86DB-410E-B5AC-BC50D3E6082C}"/>
              </a:ext>
            </a:extLst>
          </p:cNvPr>
          <p:cNvSpPr/>
          <p:nvPr/>
        </p:nvSpPr>
        <p:spPr>
          <a:xfrm>
            <a:off x="440675" y="4542097"/>
            <a:ext cx="8328752" cy="836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4-ҚАДАМ: ҲАҚИҚИЙ ВАҚТДА ҲОЛАТ ЯНГИЛАНИШЛАРИНИ ОЛИНГ</a:t>
            </a:r>
          </a:p>
        </p:txBody>
      </p:sp>
      <p:sp>
        <p:nvSpPr>
          <p:cNvPr id="6" name="Прямоугольник 5">
            <a:extLst>
              <a:ext uri="{FF2B5EF4-FFF2-40B4-BE49-F238E27FC236}">
                <a16:creationId xmlns:a16="http://schemas.microsoft.com/office/drawing/2014/main" id="{72B1CF2C-4DA6-AA7F-E37D-3061F06EC2C3}"/>
              </a:ext>
            </a:extLst>
          </p:cNvPr>
          <p:cNvSpPr/>
          <p:nvPr/>
        </p:nvSpPr>
        <p:spPr>
          <a:xfrm>
            <a:off x="440675" y="2680246"/>
            <a:ext cx="11281272" cy="622287"/>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2-ҚАДАМ: ЛОЙИҲАЛАРНИ ҚЎШИШ</a:t>
            </a:r>
          </a:p>
        </p:txBody>
      </p:sp>
      <p:sp>
        <p:nvSpPr>
          <p:cNvPr id="7" name="Прямоугольник 6">
            <a:extLst>
              <a:ext uri="{FF2B5EF4-FFF2-40B4-BE49-F238E27FC236}">
                <a16:creationId xmlns:a16="http://schemas.microsoft.com/office/drawing/2014/main" id="{494143BE-58E6-05F2-945E-4154DCA33077}"/>
              </a:ext>
            </a:extLst>
          </p:cNvPr>
          <p:cNvSpPr/>
          <p:nvPr/>
        </p:nvSpPr>
        <p:spPr>
          <a:xfrm>
            <a:off x="440675" y="5580210"/>
            <a:ext cx="8328752" cy="836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5-ҚАДАМ: РЕСУРСЛАРНИ РЕЖАЛАШТИРИШ УЧУН ПОРТФЕЛДАН ФОЙДАЛАНИНГ</a:t>
            </a:r>
          </a:p>
        </p:txBody>
      </p:sp>
    </p:spTree>
    <p:extLst>
      <p:ext uri="{BB962C8B-B14F-4D97-AF65-F5344CB8AC3E}">
        <p14:creationId xmlns:p14="http://schemas.microsoft.com/office/powerpoint/2010/main" val="22576944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8" y="319488"/>
            <a:ext cx="10047382" cy="80423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1-</a:t>
            </a:r>
            <a:r>
              <a:rPr lang="ru-RU" sz="2400" b="1" dirty="0">
                <a:latin typeface="Times New Roman" panose="02020603050405020304" pitchFamily="18" charset="0"/>
                <a:cs typeface="Times New Roman" panose="02020603050405020304" pitchFamily="18" charset="0"/>
              </a:rPr>
              <a:t>ҚАДАМ: ПОРТФЕЛНИ БИЗНЕС МАҚСАДЛАРИГА МОСЛАНГ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4" y="1414018"/>
            <a:ext cx="11149069" cy="3080863"/>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 сизга кундалик ишингизни стратегик мақсадларга боғлаш имконини беради - лекин буни иложи борича самарали бажариш учун сиз қайси стратегик мақсадлардан фойдаланишни билишингиз керак. Агар сизнинг компаниянгиз йиллик ёки чораклик мақсадларга эга бўлса, сизда даромадни оширишдан тортиб, мижозларнинг ишламай қолишини камайтиришгача бўлган кўплаб вариантлар бўлиши мумкин. Сизнинг портфелингиз қайси стратегик мақсадлар ёки мақсадлар ёки асосий кўрсаткичлар билан мос келишини ва улар бир-бири билан қандай боғлиқлигини аниқланг.</a:t>
            </a:r>
          </a:p>
        </p:txBody>
      </p:sp>
    </p:spTree>
    <p:extLst>
      <p:ext uri="{BB962C8B-B14F-4D97-AF65-F5344CB8AC3E}">
        <p14:creationId xmlns:p14="http://schemas.microsoft.com/office/powerpoint/2010/main" val="42357328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8" y="418640"/>
            <a:ext cx="10047382" cy="82626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2-</a:t>
            </a:r>
            <a:r>
              <a:rPr lang="ru-RU" sz="2400" b="1" dirty="0">
                <a:latin typeface="Times New Roman" panose="02020603050405020304" pitchFamily="18" charset="0"/>
                <a:cs typeface="Times New Roman" panose="02020603050405020304" pitchFamily="18" charset="0"/>
              </a:rPr>
              <a:t>ҚАДАМ: ЛОЙИҲАЛАРНИ ҚЎШИШ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4" y="1513172"/>
            <a:ext cx="11149069" cy="2463918"/>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 барча тегишли лойиҳаларни ўз ичига олиши керак. Ўзингиз хоҳлаган лойиҳаларни қўшинг ва агар керак бўлса, уларни муҳимлиги бўйича тартибланг. Портфел менежери ҳар бир лойиҳанинг стратегик мақсадларга қандай боғлиқлигини аниқлаш учун алоҳида лойиҳа менежерлари билан мулоқот қилиш учун бироз вақт талаб қилади. Ва ниҳоят, сиз портфелга киритмаган тегишли лойиҳалар йўқлигига ишонч ҳосил қилинг.</a:t>
            </a:r>
          </a:p>
        </p:txBody>
      </p:sp>
    </p:spTree>
    <p:extLst>
      <p:ext uri="{BB962C8B-B14F-4D97-AF65-F5344CB8AC3E}">
        <p14:creationId xmlns:p14="http://schemas.microsoft.com/office/powerpoint/2010/main" val="21527123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8" y="418641"/>
            <a:ext cx="10047382" cy="80423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3-</a:t>
            </a:r>
            <a:r>
              <a:rPr lang="ru-RU" sz="2400" b="1" dirty="0">
                <a:latin typeface="Times New Roman" panose="02020603050405020304" pitchFamily="18" charset="0"/>
                <a:cs typeface="Times New Roman" panose="02020603050405020304" pitchFamily="18" charset="0"/>
              </a:rPr>
              <a:t>ҚАДАМ: МАНФААТДОР РАҲБАРЛАР ТОМОНИДАН ПОРТФЕЛНИ ТОПШИРИШ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4" y="1513171"/>
            <a:ext cx="11149069" cy="275035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 - бу лойиҳа менежерлари билан ишлашни мувофиқлаштириш ва устуворликларни тўғри белгилаш имконини берувчи воситадир. Бунда, шунингдек, манфаатдор раҳбарларга сизнинг бўлимингиз шуғулланаётган ташаббуслар ҳақида умумий маълумот бериш имконини беради. Улар портфелни бошқариш дастуридан фойдаланишлари керак. Менежерлар реал вақт режимида лойиҳаларнинг бориши ҳақида маълумот олганларида, улар кўпроқ асосли қарорлар қабул қилишлари мумкин.</a:t>
            </a:r>
          </a:p>
        </p:txBody>
      </p:sp>
    </p:spTree>
    <p:extLst>
      <p:ext uri="{BB962C8B-B14F-4D97-AF65-F5344CB8AC3E}">
        <p14:creationId xmlns:p14="http://schemas.microsoft.com/office/powerpoint/2010/main" val="329297024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9" y="749147"/>
            <a:ext cx="10047382" cy="9694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4-</a:t>
            </a:r>
            <a:r>
              <a:rPr lang="ru-RU" sz="2400" b="1" dirty="0">
                <a:latin typeface="Times New Roman" panose="02020603050405020304" pitchFamily="18" charset="0"/>
                <a:cs typeface="Times New Roman" panose="02020603050405020304" pitchFamily="18" charset="0"/>
              </a:rPr>
              <a:t>ҚАДАМ: ҲАҚИҚИЙ ВАҚТДА ҲОЛАТ ЯНГИЛАНИШЛАРИНИ ОЛИНГ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2008930"/>
            <a:ext cx="11149069" cy="204527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менежерлари ўз лойиҳаларини мунтазам янгилаб туришларини таъминланг. Бу сизнинг портфелингизни барча жамоа ташаббуслари учун назорат марказига айлантиради. Сиз уларни бир жойда кузатишингиз, боғлиқликларни тасаввур қилишингиз, янги лойиҳалар учун имкониятларни топишингиз ва хавф остида бўлган лойиҳалар учун муаммоларни ҳал қилишингиз мумкин бўлади.</a:t>
            </a:r>
          </a:p>
        </p:txBody>
      </p:sp>
    </p:spTree>
    <p:extLst>
      <p:ext uri="{BB962C8B-B14F-4D97-AF65-F5344CB8AC3E}">
        <p14:creationId xmlns:p14="http://schemas.microsoft.com/office/powerpoint/2010/main" val="3202717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8" y="352540"/>
            <a:ext cx="10047382" cy="8703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5-</a:t>
            </a:r>
            <a:r>
              <a:rPr lang="ru-RU" sz="2400" b="1" dirty="0">
                <a:latin typeface="Times New Roman" panose="02020603050405020304" pitchFamily="18" charset="0"/>
                <a:cs typeface="Times New Roman" panose="02020603050405020304" pitchFamily="18" charset="0"/>
              </a:rPr>
              <a:t>ҚАДАМ: РЕСУРСЛАРНИ РЕЖАЛАШТИРИШ УЧУН ПОРТФЕЛДАН ФОЙДАЛАНИНГ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4" y="1513171"/>
            <a:ext cx="11149069" cy="3069846"/>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 лойиҳаларнинг бориши ҳақида долзарб маълумотларни олиш учун қулай восита бўлишдан ташқари, ресурсларни бошқаришнинг кучли воситасидир. Ҳар бир лойиҳани режалаштираётганда, эҳтимол сиз ресурсларни бошқариш режасини тузасиз. Бироқ, катта расм лойиҳанинг режадан орқада қолганлигини кўрсатса, муаммони ҳал қилиш учун барча лойиҳалар бўйича мавжуд ресурсларни қайта тақсимлашингиз мумкин. Портфелни бошқариш воситаси иш юкини бошқариш хусусиятига эга бўлиши керак, шунда сиз ресурсларни тақсимлашни аниқ назорат қилишингиз мумкин.</a:t>
            </a:r>
          </a:p>
        </p:txBody>
      </p:sp>
    </p:spTree>
    <p:extLst>
      <p:ext uri="{BB962C8B-B14F-4D97-AF65-F5344CB8AC3E}">
        <p14:creationId xmlns:p14="http://schemas.microsoft.com/office/powerpoint/2010/main" val="3680600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EB41D13-879C-380F-FF22-0B4F121E71B1}"/>
              </a:ext>
            </a:extLst>
          </p:cNvPr>
          <p:cNvSpPr/>
          <p:nvPr/>
        </p:nvSpPr>
        <p:spPr>
          <a:xfrm>
            <a:off x="281354" y="234461"/>
            <a:ext cx="11605846" cy="2067644"/>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Ак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ият 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ниял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учун 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янги.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Centerfor business practices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ўтк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зилг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ў</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 шуни кў</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тдики, ғ</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шкил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70 ф</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изи икки йил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лдин ўз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лиётид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у</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қўлл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П</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туф</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йли қуйид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тиж</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э</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ишилди:</a:t>
            </a:r>
          </a:p>
        </p:txBody>
      </p:sp>
      <p:sp>
        <p:nvSpPr>
          <p:cNvPr id="3" name="Прямоугольник 2">
            <a:extLst>
              <a:ext uri="{FF2B5EF4-FFF2-40B4-BE49-F238E27FC236}">
                <a16:creationId xmlns:a16="http://schemas.microsoft.com/office/drawing/2014/main" id="{7B2585DB-C7A1-2B80-4C90-5375F722B58D}"/>
              </a:ext>
            </a:extLst>
          </p:cNvPr>
          <p:cNvSpPr/>
          <p:nvPr/>
        </p:nvSpPr>
        <p:spPr>
          <a:xfrm>
            <a:off x="381000" y="2520462"/>
            <a:ext cx="11506199" cy="89821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К</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МП</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НИЯ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ТЕГИЯ</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 МУВ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ФИҚЛИГИ – 70,4%; </a:t>
            </a:r>
          </a:p>
        </p:txBody>
      </p:sp>
      <p:sp>
        <p:nvSpPr>
          <p:cNvPr id="4" name="Прямоугольник 3">
            <a:extLst>
              <a:ext uri="{FF2B5EF4-FFF2-40B4-BE49-F238E27FC236}">
                <a16:creationId xmlns:a16="http://schemas.microsoft.com/office/drawing/2014/main" id="{76F9D4B6-0152-D04E-E676-AE61791EF177}"/>
              </a:ext>
            </a:extLst>
          </p:cNvPr>
          <p:cNvSpPr/>
          <p:nvPr/>
        </p:nvSpPr>
        <p:spPr>
          <a:xfrm>
            <a:off x="381001" y="4525108"/>
            <a:ext cx="8333342" cy="84010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ҒЛ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Ф</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“ТЎҒ</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ЗИФ</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CAP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 46,3%;</a:t>
            </a:r>
          </a:p>
        </p:txBody>
      </p:sp>
      <p:sp>
        <p:nvSpPr>
          <p:cNvPr id="5" name="Прямоугольник 4">
            <a:extLst>
              <a:ext uri="{FF2B5EF4-FFF2-40B4-BE49-F238E27FC236}">
                <a16:creationId xmlns:a16="http://schemas.microsoft.com/office/drawing/2014/main" id="{DC32804F-0022-353C-90C8-02535CD65743}"/>
              </a:ext>
            </a:extLst>
          </p:cNvPr>
          <p:cNvSpPr/>
          <p:nvPr/>
        </p:nvSpPr>
        <p:spPr>
          <a:xfrm>
            <a:off x="381000" y="5577752"/>
            <a:ext cx="8333342" cy="691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Х</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ТЕЖ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ШНИНГ Ў</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ИШИ – 42,6%</a:t>
            </a:r>
          </a:p>
        </p:txBody>
      </p:sp>
      <p:sp>
        <p:nvSpPr>
          <p:cNvPr id="6" name="Прямоугольник 5">
            <a:extLst>
              <a:ext uri="{FF2B5EF4-FFF2-40B4-BE49-F238E27FC236}">
                <a16:creationId xmlns:a16="http://schemas.microsoft.com/office/drawing/2014/main" id="{FCB1B9D6-1445-78B7-E269-7010A7D83B62}"/>
              </a:ext>
            </a:extLst>
          </p:cNvPr>
          <p:cNvSpPr/>
          <p:nvPr/>
        </p:nvSpPr>
        <p:spPr>
          <a:xfrm>
            <a:off x="381000" y="3637029"/>
            <a:ext cx="11506199" cy="675541"/>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“ТЎҒ</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 57,4%;</a:t>
            </a:r>
          </a:p>
        </p:txBody>
      </p:sp>
    </p:spTree>
    <p:extLst>
      <p:ext uri="{BB962C8B-B14F-4D97-AF65-F5344CB8AC3E}">
        <p14:creationId xmlns:p14="http://schemas.microsoft.com/office/powerpoint/2010/main" val="1595458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0F080A6-58EE-F053-10F9-6ADDDF550463}"/>
              </a:ext>
            </a:extLst>
          </p:cNvPr>
          <p:cNvSpPr/>
          <p:nvPr/>
        </p:nvSpPr>
        <p:spPr>
          <a:xfrm>
            <a:off x="281354" y="234461"/>
            <a:ext cx="11605846" cy="1066801"/>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УЧУН 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ИНГ У</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УЛИД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CAPA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ЛИШНИНГ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ACOC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ИЙ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МИЛЛ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ҚУЙИД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ИБ</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p>
        </p:txBody>
      </p:sp>
      <p:sp>
        <p:nvSpPr>
          <p:cNvPr id="3" name="Прямоугольник 2">
            <a:extLst>
              <a:ext uri="{FF2B5EF4-FFF2-40B4-BE49-F238E27FC236}">
                <a16:creationId xmlns:a16="http://schemas.microsoft.com/office/drawing/2014/main" id="{118437BE-62F7-C1BC-16D4-35D8EC64AB57}"/>
              </a:ext>
            </a:extLst>
          </p:cNvPr>
          <p:cNvSpPr/>
          <p:nvPr/>
        </p:nvSpPr>
        <p:spPr>
          <a:xfrm>
            <a:off x="381000" y="2684586"/>
            <a:ext cx="10272311" cy="73408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err="1">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фз</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лликл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a:t>
            </a:r>
          </a:p>
        </p:txBody>
      </p:sp>
      <p:sp>
        <p:nvSpPr>
          <p:cNvPr id="4" name="Прямоугольник 3">
            <a:extLst>
              <a:ext uri="{FF2B5EF4-FFF2-40B4-BE49-F238E27FC236}">
                <a16:creationId xmlns:a16="http://schemas.microsoft.com/office/drawing/2014/main" id="{DFCAA22B-0F50-2328-6A4A-A5363056290C}"/>
              </a:ext>
            </a:extLst>
          </p:cNvPr>
          <p:cNvSpPr/>
          <p:nvPr/>
        </p:nvSpPr>
        <p:spPr>
          <a:xfrm>
            <a:off x="381000" y="4525108"/>
            <a:ext cx="8575713" cy="70776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тегик  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ъ</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этиш му</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увв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400" b="1" dirty="0" err="1">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я</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тиши;</a:t>
            </a:r>
          </a:p>
        </p:txBody>
      </p:sp>
      <p:sp>
        <p:nvSpPr>
          <p:cNvPr id="5" name="Прямоугольник 4">
            <a:extLst>
              <a:ext uri="{FF2B5EF4-FFF2-40B4-BE49-F238E27FC236}">
                <a16:creationId xmlns:a16="http://schemas.microsoft.com/office/drawing/2014/main" id="{044CC3CF-EBB3-90E5-4C6E-6EDFFF99C95C}"/>
              </a:ext>
            </a:extLst>
          </p:cNvPr>
          <p:cNvSpPr/>
          <p:nvPr/>
        </p:nvSpPr>
        <p:spPr>
          <a:xfrm>
            <a:off x="381001" y="5451231"/>
            <a:ext cx="7463009" cy="691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x</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ник жиҳ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ий этиш мумкинлиги.</a:t>
            </a:r>
          </a:p>
        </p:txBody>
      </p:sp>
      <p:sp>
        <p:nvSpPr>
          <p:cNvPr id="6" name="Прямоугольник 5">
            <a:extLst>
              <a:ext uri="{FF2B5EF4-FFF2-40B4-BE49-F238E27FC236}">
                <a16:creationId xmlns:a16="http://schemas.microsoft.com/office/drawing/2014/main" id="{F107B349-7D9D-6335-7942-0D9BEEABBD24}"/>
              </a:ext>
            </a:extLst>
          </p:cNvPr>
          <p:cNvSpPr/>
          <p:nvPr/>
        </p:nvSpPr>
        <p:spPr>
          <a:xfrm>
            <a:off x="381001" y="3637029"/>
            <a:ext cx="9600282" cy="675541"/>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ж</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зиб</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лиги;</a:t>
            </a:r>
          </a:p>
        </p:txBody>
      </p:sp>
      <p:sp>
        <p:nvSpPr>
          <p:cNvPr id="7" name="Прямоугольник 6">
            <a:extLst>
              <a:ext uri="{FF2B5EF4-FFF2-40B4-BE49-F238E27FC236}">
                <a16:creationId xmlns:a16="http://schemas.microsoft.com/office/drawing/2014/main" id="{B4F491B6-5D87-2363-0BFB-8583F975256F}"/>
              </a:ext>
            </a:extLst>
          </p:cNvPr>
          <p:cNvSpPr/>
          <p:nvPr/>
        </p:nvSpPr>
        <p:spPr>
          <a:xfrm>
            <a:off x="381000" y="1732143"/>
            <a:ext cx="10966373" cy="73408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м</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c</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тегиял</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мув</a:t>
            </a:r>
            <a:r>
              <a:rPr lang="en-US"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фиқлиги;</a:t>
            </a:r>
          </a:p>
        </p:txBody>
      </p:sp>
    </p:spTree>
    <p:extLst>
      <p:ext uri="{BB962C8B-B14F-4D97-AF65-F5344CB8AC3E}">
        <p14:creationId xmlns:p14="http://schemas.microsoft.com/office/powerpoint/2010/main" val="5131903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8751451-8B85-D6F7-2D3B-578BF5621F66}"/>
              </a:ext>
            </a:extLst>
          </p:cNvPr>
          <p:cNvSpPr/>
          <p:nvPr/>
        </p:nvSpPr>
        <p:spPr>
          <a:xfrm>
            <a:off x="281354" y="175846"/>
            <a:ext cx="11605846" cy="1946031"/>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тфелни ш</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лиш учун юқ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йд этилг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делл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тўғ</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н-тўғ</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қўлл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бу 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ичид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биз учун энг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 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ъ</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кў</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тувчи ин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ументл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бизнинг 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зиятимизг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шувч</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дел ишл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чиқиш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мув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фиқ дег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хул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илг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қчимиз. Бу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дел, яъни 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 учун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лиш 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қуйид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тў</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меъз</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илиши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мув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фиқ бўл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 деб ҳи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ймиз, яъни 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p>
        </p:txBody>
      </p:sp>
      <p:sp>
        <p:nvSpPr>
          <p:cNvPr id="3" name="Прямоугольник 2">
            <a:extLst>
              <a:ext uri="{FF2B5EF4-FFF2-40B4-BE49-F238E27FC236}">
                <a16:creationId xmlns:a16="http://schemas.microsoft.com/office/drawing/2014/main" id="{05791646-7CD4-EDD9-0CE3-EF8906E25BD9}"/>
              </a:ext>
            </a:extLst>
          </p:cNvPr>
          <p:cNvSpPr/>
          <p:nvPr/>
        </p:nvSpPr>
        <p:spPr>
          <a:xfrm>
            <a:off x="281354" y="2334415"/>
            <a:ext cx="11605845" cy="80737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юқ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 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ниқлик ш</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итид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ишл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илишиг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имк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бе</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 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лиши  мумкинлиги;</a:t>
            </a:r>
          </a:p>
        </p:txBody>
      </p:sp>
      <p:sp>
        <p:nvSpPr>
          <p:cNvPr id="4" name="Прямоугольник 3">
            <a:extLst>
              <a:ext uri="{FF2B5EF4-FFF2-40B4-BE49-F238E27FC236}">
                <a16:creationId xmlns:a16="http://schemas.microsoft.com/office/drawing/2014/main" id="{C276DB57-117D-60BB-4ACE-CBD86F37AB26}"/>
              </a:ext>
            </a:extLst>
          </p:cNvPr>
          <p:cNvSpPr/>
          <p:nvPr/>
        </p:nvSpPr>
        <p:spPr>
          <a:xfrm>
            <a:off x="281355" y="4315615"/>
            <a:ext cx="8961798" cy="87333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х</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улни б</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шқ</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ине</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гиял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шуви, яъни уйғун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вишд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қўлл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имк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нияти 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вжудлиги;</a:t>
            </a:r>
          </a:p>
        </p:txBody>
      </p:sp>
      <p:sp>
        <p:nvSpPr>
          <p:cNvPr id="5" name="Прямоугольник 4">
            <a:extLst>
              <a:ext uri="{FF2B5EF4-FFF2-40B4-BE49-F238E27FC236}">
                <a16:creationId xmlns:a16="http://schemas.microsoft.com/office/drawing/2014/main" id="{A62F9352-86DB-410E-B5AC-BC50D3E6082C}"/>
              </a:ext>
            </a:extLst>
          </p:cNvPr>
          <p:cNvSpPr/>
          <p:nvPr/>
        </p:nvSpPr>
        <p:spPr>
          <a:xfrm>
            <a:off x="281355" y="5401483"/>
            <a:ext cx="8961798" cy="1200050"/>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улни қўлл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учун 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этил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ғ, яъни қийм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унг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cap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фл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қтнинг миқд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бўйич</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бизнинг ш</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т-ш</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ит в</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бизг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қўйилг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чекл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мут</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иб бўлиши 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зим. </a:t>
            </a:r>
          </a:p>
        </p:txBody>
      </p:sp>
      <p:sp>
        <p:nvSpPr>
          <p:cNvPr id="6" name="Прямоугольник 5">
            <a:extLst>
              <a:ext uri="{FF2B5EF4-FFF2-40B4-BE49-F238E27FC236}">
                <a16:creationId xmlns:a16="http://schemas.microsoft.com/office/drawing/2014/main" id="{72B1CF2C-4DA6-AA7F-E37D-3061F06EC2C3}"/>
              </a:ext>
            </a:extLst>
          </p:cNvPr>
          <p:cNvSpPr/>
          <p:nvPr/>
        </p:nvSpPr>
        <p:spPr>
          <a:xfrm>
            <a:off x="281354" y="3354323"/>
            <a:ext cx="11605845" cy="748754"/>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кўп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нли 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ишл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ул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opac</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ид</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capa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шни </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имк</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нияти м</a:t>
            </a:r>
            <a:r>
              <a:rPr lang="en-US"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вжудлиги;</a:t>
            </a:r>
          </a:p>
        </p:txBody>
      </p:sp>
    </p:spTree>
    <p:extLst>
      <p:ext uri="{BB962C8B-B14F-4D97-AF65-F5344CB8AC3E}">
        <p14:creationId xmlns:p14="http://schemas.microsoft.com/office/powerpoint/2010/main" val="17230267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4A6B1226-670B-E910-CA3A-FB5A7241DEAD}"/>
              </a:ext>
            </a:extLst>
          </p:cNvPr>
          <p:cNvSpPr/>
          <p:nvPr/>
        </p:nvSpPr>
        <p:spPr>
          <a:xfrm>
            <a:off x="3745735" y="7418"/>
            <a:ext cx="6379182" cy="461665"/>
          </a:xfrm>
          <a:prstGeom prst="rect">
            <a:avLst/>
          </a:prstGeom>
        </p:spPr>
        <p:txBody>
          <a:bodyPr wrap="none">
            <a:spAutoFit/>
          </a:bodyPr>
          <a:lstStyle/>
          <a:p>
            <a:r>
              <a:rPr lang="uz-Cyrl-UZ" sz="2400" b="1" dirty="0">
                <a:solidFill>
                  <a:schemeClr val="tx1">
                    <a:lumMod val="50000"/>
                  </a:schemeClr>
                </a:solidFill>
                <a:latin typeface="Times New Roman" panose="02020603050405020304" pitchFamily="18" charset="0"/>
                <a:ea typeface="Times New Roman" panose="02020603050405020304" pitchFamily="18" charset="0"/>
              </a:rPr>
              <a:t>ДИНAМИК ИМКOНИЯТЛAP ТУЗИЛИШИ</a:t>
            </a:r>
            <a:endParaRPr lang="en-US" sz="2400" dirty="0">
              <a:solidFill>
                <a:schemeClr val="tx1">
                  <a:lumMod val="50000"/>
                </a:schemeClr>
              </a:solidFill>
            </a:endParaRPr>
          </a:p>
        </p:txBody>
      </p:sp>
      <p:sp>
        <p:nvSpPr>
          <p:cNvPr id="4" name="Прямоугольник 3">
            <a:extLst>
              <a:ext uri="{FF2B5EF4-FFF2-40B4-BE49-F238E27FC236}">
                <a16:creationId xmlns:a16="http://schemas.microsoft.com/office/drawing/2014/main" id="{5A609C83-00B2-CB24-BA96-286F44D5C767}"/>
              </a:ext>
            </a:extLst>
          </p:cNvPr>
          <p:cNvSpPr/>
          <p:nvPr/>
        </p:nvSpPr>
        <p:spPr>
          <a:xfrm>
            <a:off x="657097" y="958461"/>
            <a:ext cx="2220698" cy="707886"/>
          </a:xfrm>
          <a:prstGeom prst="rect">
            <a:avLst/>
          </a:prstGeom>
        </p:spPr>
        <p:txBody>
          <a:bodyPr wrap="square">
            <a:spAutoFit/>
          </a:bodyPr>
          <a:lstStyle/>
          <a:p>
            <a:pPr algn="ctr"/>
            <a:r>
              <a:rPr lang="uz-Cyrl-UZ" sz="2000" b="1" dirty="0">
                <a:solidFill>
                  <a:schemeClr val="tx1">
                    <a:lumMod val="50000"/>
                  </a:schemeClr>
                </a:solidFill>
                <a:latin typeface="Times New Roman" panose="02020603050405020304" pitchFamily="18" charset="0"/>
                <a:ea typeface="Times New Roman" panose="02020603050405020304" pitchFamily="18" charset="0"/>
              </a:rPr>
              <a:t>ТАШКИЛИЙ ЖИҲАТЛАР</a:t>
            </a:r>
            <a:endParaRPr lang="en-US" sz="2000" dirty="0">
              <a:solidFill>
                <a:schemeClr val="tx1">
                  <a:lumMod val="50000"/>
                </a:schemeClr>
              </a:solidFill>
            </a:endParaRPr>
          </a:p>
        </p:txBody>
      </p:sp>
      <p:sp>
        <p:nvSpPr>
          <p:cNvPr id="5" name="Прямоугольник 4">
            <a:extLst>
              <a:ext uri="{FF2B5EF4-FFF2-40B4-BE49-F238E27FC236}">
                <a16:creationId xmlns:a16="http://schemas.microsoft.com/office/drawing/2014/main" id="{06C5EC67-9375-8AC4-F97F-0ED5179E34E0}"/>
              </a:ext>
            </a:extLst>
          </p:cNvPr>
          <p:cNvSpPr/>
          <p:nvPr/>
        </p:nvSpPr>
        <p:spPr>
          <a:xfrm>
            <a:off x="544536" y="2498711"/>
            <a:ext cx="2518152" cy="1015663"/>
          </a:xfrm>
          <a:prstGeom prst="rect">
            <a:avLst/>
          </a:prstGeom>
        </p:spPr>
        <p:txBody>
          <a:bodyPr wrap="square">
            <a:spAutoFit/>
          </a:bodyPr>
          <a:lstStyle/>
          <a:p>
            <a:pPr algn="ctr"/>
            <a:r>
              <a:rPr lang="uz-Cyrl-UZ" sz="2000" b="1" dirty="0">
                <a:solidFill>
                  <a:schemeClr val="tx1">
                    <a:lumMod val="50000"/>
                  </a:schemeClr>
                </a:solidFill>
                <a:latin typeface="Times New Roman" panose="02020603050405020304" pitchFamily="18" charset="0"/>
                <a:ea typeface="Times New Roman" panose="02020603050405020304" pitchFamily="18" charset="0"/>
              </a:rPr>
              <a:t>ЛОЙИҲАЛАР ПОРТФЕЛИНИ БОШҚАРИШ</a:t>
            </a:r>
            <a:endParaRPr lang="en-US" sz="2000" dirty="0">
              <a:solidFill>
                <a:schemeClr val="tx1">
                  <a:lumMod val="50000"/>
                </a:schemeClr>
              </a:solidFill>
            </a:endParaRPr>
          </a:p>
        </p:txBody>
      </p:sp>
      <p:sp>
        <p:nvSpPr>
          <p:cNvPr id="6" name="Прямоугольник: скругленные углы 5">
            <a:extLst>
              <a:ext uri="{FF2B5EF4-FFF2-40B4-BE49-F238E27FC236}">
                <a16:creationId xmlns:a16="http://schemas.microsoft.com/office/drawing/2014/main" id="{68589154-B2C4-A804-456A-741782219320}"/>
              </a:ext>
            </a:extLst>
          </p:cNvPr>
          <p:cNvSpPr/>
          <p:nvPr/>
        </p:nvSpPr>
        <p:spPr>
          <a:xfrm>
            <a:off x="3415228" y="550839"/>
            <a:ext cx="8361803" cy="1927949"/>
          </a:xfrm>
          <a:prstGeom prst="roundRect">
            <a:avLst>
              <a:gd name="adj" fmla="val 12213"/>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7" name="Прямоугольник: скругленные углы 6">
            <a:extLst>
              <a:ext uri="{FF2B5EF4-FFF2-40B4-BE49-F238E27FC236}">
                <a16:creationId xmlns:a16="http://schemas.microsoft.com/office/drawing/2014/main" id="{C0C95350-A96F-FA31-F13B-F2D8B6F5DF07}"/>
              </a:ext>
            </a:extLst>
          </p:cNvPr>
          <p:cNvSpPr/>
          <p:nvPr/>
        </p:nvSpPr>
        <p:spPr>
          <a:xfrm>
            <a:off x="3745735" y="705073"/>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СТРАТЕГИЯ</a:t>
            </a:r>
            <a:endParaRPr lang="ru-RU" b="1" dirty="0">
              <a:latin typeface="Times New Roman" panose="02020603050405020304" pitchFamily="18"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id="{B1996551-4D48-7056-3EAA-7650E985D0A1}"/>
              </a:ext>
            </a:extLst>
          </p:cNvPr>
          <p:cNvSpPr/>
          <p:nvPr/>
        </p:nvSpPr>
        <p:spPr>
          <a:xfrm>
            <a:off x="6448539" y="705073"/>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ТАШКИЛИЙ ТУЗИЛМА</a:t>
            </a:r>
            <a:endParaRPr lang="ru-RU" b="1"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87A9CE30-B37D-E8DD-A6F1-AE1A4B051464}"/>
              </a:ext>
            </a:extLst>
          </p:cNvPr>
          <p:cNvSpPr/>
          <p:nvPr/>
        </p:nvSpPr>
        <p:spPr>
          <a:xfrm>
            <a:off x="9151343" y="683040"/>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ЧЕКЛОВЛАР</a:t>
            </a:r>
            <a:endParaRPr lang="ru-RU" b="1" dirty="0">
              <a:latin typeface="Times New Roman" panose="02020603050405020304" pitchFamily="18" charset="0"/>
              <a:cs typeface="Times New Roman" panose="02020603050405020304" pitchFamily="18" charset="0"/>
            </a:endParaRPr>
          </a:p>
        </p:txBody>
      </p:sp>
      <p:sp>
        <p:nvSpPr>
          <p:cNvPr id="10" name="Прямоугольник: скругленные углы 9">
            <a:extLst>
              <a:ext uri="{FF2B5EF4-FFF2-40B4-BE49-F238E27FC236}">
                <a16:creationId xmlns:a16="http://schemas.microsoft.com/office/drawing/2014/main" id="{ED82A984-5B33-E171-3080-65451F3B944B}"/>
              </a:ext>
            </a:extLst>
          </p:cNvPr>
          <p:cNvSpPr/>
          <p:nvPr/>
        </p:nvSpPr>
        <p:spPr>
          <a:xfrm>
            <a:off x="3745735" y="1493909"/>
            <a:ext cx="2350265" cy="81962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1600" b="1" dirty="0">
                <a:latin typeface="Times New Roman" panose="02020603050405020304" pitchFamily="18" charset="0"/>
                <a:cs typeface="Times New Roman" panose="02020603050405020304" pitchFamily="18" charset="0"/>
              </a:rPr>
              <a:t>ПОРТФЕЛ</a:t>
            </a:r>
          </a:p>
          <a:p>
            <a:pPr algn="ctr"/>
            <a:r>
              <a:rPr lang="uz-Cyrl-UZ" sz="1600" b="1" dirty="0">
                <a:latin typeface="Times New Roman" panose="02020603050405020304" pitchFamily="18" charset="0"/>
                <a:cs typeface="Times New Roman" panose="02020603050405020304" pitchFamily="18" charset="0"/>
              </a:rPr>
              <a:t>БОШҚАРУВИНИНГ СИЁСАТИ</a:t>
            </a:r>
            <a:endParaRPr lang="ru-RU" sz="1600" b="1" dirty="0">
              <a:latin typeface="Times New Roman" panose="02020603050405020304" pitchFamily="18" charset="0"/>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2404EA55-C357-978F-1566-E2A3C37DE4BF}"/>
              </a:ext>
            </a:extLst>
          </p:cNvPr>
          <p:cNvSpPr/>
          <p:nvPr/>
        </p:nvSpPr>
        <p:spPr>
          <a:xfrm>
            <a:off x="6448539" y="1493909"/>
            <a:ext cx="2350265" cy="81962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1600" b="1" dirty="0">
                <a:latin typeface="Times New Roman" panose="02020603050405020304" pitchFamily="18" charset="0"/>
                <a:cs typeface="Times New Roman" panose="02020603050405020304" pitchFamily="18" charset="0"/>
              </a:rPr>
              <a:t>ПОРТФЕЛ</a:t>
            </a:r>
          </a:p>
          <a:p>
            <a:pPr algn="ctr"/>
            <a:r>
              <a:rPr lang="uz-Cyrl-UZ" sz="1600" b="1" dirty="0">
                <a:latin typeface="Times New Roman" panose="02020603050405020304" pitchFamily="18" charset="0"/>
                <a:cs typeface="Times New Roman" panose="02020603050405020304" pitchFamily="18" charset="0"/>
              </a:rPr>
              <a:t>БОШҚАРУВИНИНГ ЖИҲАТЛАРИ</a:t>
            </a:r>
            <a:endParaRPr lang="ru-RU" sz="1600" b="1" dirty="0">
              <a:latin typeface="Times New Roman" panose="02020603050405020304" pitchFamily="18" charset="0"/>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644E4E1E-9FBF-8B64-CD01-12C3F5A64842}"/>
              </a:ext>
            </a:extLst>
          </p:cNvPr>
          <p:cNvSpPr/>
          <p:nvPr/>
        </p:nvSpPr>
        <p:spPr>
          <a:xfrm>
            <a:off x="9151342" y="1573661"/>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ТАШҚИ МУҲИТ</a:t>
            </a:r>
            <a:endParaRPr lang="ru-RU" b="1" dirty="0">
              <a:latin typeface="Times New Roman" panose="02020603050405020304" pitchFamily="18" charset="0"/>
              <a:cs typeface="Times New Roman" panose="02020603050405020304" pitchFamily="18" charset="0"/>
            </a:endParaRPr>
          </a:p>
        </p:txBody>
      </p:sp>
      <p:sp>
        <p:nvSpPr>
          <p:cNvPr id="13" name="Прямоугольник: скругленные углы 12">
            <a:extLst>
              <a:ext uri="{FF2B5EF4-FFF2-40B4-BE49-F238E27FC236}">
                <a16:creationId xmlns:a16="http://schemas.microsoft.com/office/drawing/2014/main" id="{7B78C23A-C226-6FCE-C0AE-5C16C78E3317}"/>
              </a:ext>
            </a:extLst>
          </p:cNvPr>
          <p:cNvSpPr/>
          <p:nvPr/>
        </p:nvSpPr>
        <p:spPr>
          <a:xfrm>
            <a:off x="3415227" y="2710144"/>
            <a:ext cx="8361803" cy="80423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ru-RU"/>
          </a:p>
        </p:txBody>
      </p:sp>
      <p:sp>
        <p:nvSpPr>
          <p:cNvPr id="14" name="Прямоугольник: скругленные углы 13">
            <a:extLst>
              <a:ext uri="{FF2B5EF4-FFF2-40B4-BE49-F238E27FC236}">
                <a16:creationId xmlns:a16="http://schemas.microsoft.com/office/drawing/2014/main" id="{4DC82138-B74A-4E23-F370-767CAE326E73}"/>
              </a:ext>
            </a:extLst>
          </p:cNvPr>
          <p:cNvSpPr/>
          <p:nvPr/>
        </p:nvSpPr>
        <p:spPr>
          <a:xfrm>
            <a:off x="3745735" y="2867133"/>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ҚАБУЛ ҚИЛИШ</a:t>
            </a:r>
            <a:endParaRPr lang="ru-RU" b="1" dirty="0">
              <a:latin typeface="Times New Roman" panose="02020603050405020304" pitchFamily="18" charset="0"/>
              <a:cs typeface="Times New Roman" panose="02020603050405020304" pitchFamily="18" charset="0"/>
            </a:endParaRPr>
          </a:p>
        </p:txBody>
      </p:sp>
      <p:sp>
        <p:nvSpPr>
          <p:cNvPr id="15" name="Прямоугольник: скругленные углы 14">
            <a:extLst>
              <a:ext uri="{FF2B5EF4-FFF2-40B4-BE49-F238E27FC236}">
                <a16:creationId xmlns:a16="http://schemas.microsoft.com/office/drawing/2014/main" id="{39B04576-7EED-CE1E-D0A4-F27ED77EF43E}"/>
              </a:ext>
            </a:extLst>
          </p:cNvPr>
          <p:cNvSpPr/>
          <p:nvPr/>
        </p:nvSpPr>
        <p:spPr>
          <a:xfrm>
            <a:off x="6448539" y="2867133"/>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ҚАМРАБ ОЛИШ</a:t>
            </a:r>
            <a:endParaRPr lang="ru-RU" b="1" dirty="0">
              <a:latin typeface="Times New Roman" panose="02020603050405020304" pitchFamily="18" charset="0"/>
              <a:cs typeface="Times New Roman" panose="02020603050405020304" pitchFamily="18" charset="0"/>
            </a:endParaRPr>
          </a:p>
        </p:txBody>
      </p:sp>
      <p:sp>
        <p:nvSpPr>
          <p:cNvPr id="16" name="Прямоугольник: скругленные углы 15">
            <a:extLst>
              <a:ext uri="{FF2B5EF4-FFF2-40B4-BE49-F238E27FC236}">
                <a16:creationId xmlns:a16="http://schemas.microsoft.com/office/drawing/2014/main" id="{310B304D-74BB-144D-B9BD-143F81D6D68F}"/>
              </a:ext>
            </a:extLst>
          </p:cNvPr>
          <p:cNvSpPr/>
          <p:nvPr/>
        </p:nvSpPr>
        <p:spPr>
          <a:xfrm>
            <a:off x="9151343" y="2845100"/>
            <a:ext cx="2350265" cy="55084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ТУЗИЛИШИНИ ЎЗГАРТИРИШ</a:t>
            </a:r>
            <a:endParaRPr lang="ru-RU" b="1" dirty="0">
              <a:latin typeface="Times New Roman" panose="02020603050405020304" pitchFamily="18" charset="0"/>
              <a:cs typeface="Times New Roman" panose="02020603050405020304" pitchFamily="18" charset="0"/>
            </a:endParaRPr>
          </a:p>
        </p:txBody>
      </p:sp>
      <p:sp>
        <p:nvSpPr>
          <p:cNvPr id="17" name="Прямоугольник 16">
            <a:extLst>
              <a:ext uri="{FF2B5EF4-FFF2-40B4-BE49-F238E27FC236}">
                <a16:creationId xmlns:a16="http://schemas.microsoft.com/office/drawing/2014/main" id="{21E0411C-3DD0-A1A8-6192-72A1A649B1A6}"/>
              </a:ext>
            </a:extLst>
          </p:cNvPr>
          <p:cNvSpPr/>
          <p:nvPr/>
        </p:nvSpPr>
        <p:spPr>
          <a:xfrm>
            <a:off x="9096257" y="3671364"/>
            <a:ext cx="2823993" cy="109455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lgn="ctr">
              <a:buFont typeface="Times New Roman" panose="02020603050405020304" pitchFamily="18" charset="0"/>
              <a:buChar char="₋"/>
            </a:pPr>
            <a:r>
              <a:rPr lang="uz-Cyrl-UZ" sz="1600" b="1" dirty="0">
                <a:latin typeface="Times New Roman" panose="02020603050405020304" pitchFamily="18" charset="0"/>
                <a:cs typeface="Times New Roman" panose="02020603050405020304" pitchFamily="18" charset="0"/>
              </a:rPr>
              <a:t>Портфелни бошқариш усулини ўзгариши;</a:t>
            </a:r>
          </a:p>
          <a:p>
            <a:pPr marL="285750" indent="-285750" algn="ctr">
              <a:buFont typeface="Times New Roman" panose="02020603050405020304" pitchFamily="18" charset="0"/>
              <a:buChar char="₋"/>
            </a:pPr>
            <a:r>
              <a:rPr lang="uz-Cyrl-UZ" sz="1600" b="1" dirty="0">
                <a:latin typeface="Times New Roman" panose="02020603050405020304" pitchFamily="18" charset="0"/>
                <a:cs typeface="Times New Roman" panose="02020603050405020304" pitchFamily="18" charset="0"/>
              </a:rPr>
              <a:t>Портфель тузилишини ўзгариши.</a:t>
            </a:r>
            <a:endParaRPr lang="ru-RU" sz="1600" b="1" dirty="0">
              <a:latin typeface="Times New Roman" panose="02020603050405020304" pitchFamily="18" charset="0"/>
              <a:cs typeface="Times New Roman" panose="02020603050405020304" pitchFamily="18" charset="0"/>
            </a:endParaRPr>
          </a:p>
        </p:txBody>
      </p:sp>
      <p:sp>
        <p:nvSpPr>
          <p:cNvPr id="18" name="Прямоугольник 17">
            <a:extLst>
              <a:ext uri="{FF2B5EF4-FFF2-40B4-BE49-F238E27FC236}">
                <a16:creationId xmlns:a16="http://schemas.microsoft.com/office/drawing/2014/main" id="{A21F8114-1D28-F4BE-9D53-6DF4E1E1F8AF}"/>
              </a:ext>
            </a:extLst>
          </p:cNvPr>
          <p:cNvSpPr/>
          <p:nvPr/>
        </p:nvSpPr>
        <p:spPr>
          <a:xfrm>
            <a:off x="6131681" y="3671364"/>
            <a:ext cx="2823993" cy="109455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lgn="ctr">
              <a:buFont typeface="Times New Roman" panose="02020603050405020304" pitchFamily="18" charset="0"/>
              <a:buChar char="₋"/>
            </a:pPr>
            <a:r>
              <a:rPr lang="uz-Cyrl-UZ" sz="1600" b="1" dirty="0">
                <a:latin typeface="Times New Roman" panose="02020603050405020304" pitchFamily="18" charset="0"/>
                <a:cs typeface="Times New Roman" panose="02020603050405020304" pitchFamily="18" charset="0"/>
              </a:rPr>
              <a:t>Бизнес моделлар;</a:t>
            </a:r>
          </a:p>
          <a:p>
            <a:pPr marL="285750" indent="-285750" algn="ctr">
              <a:buFont typeface="Times New Roman" panose="02020603050405020304" pitchFamily="18" charset="0"/>
              <a:buChar char="₋"/>
            </a:pPr>
            <a:r>
              <a:rPr lang="ru-RU" sz="1600" b="1" dirty="0">
                <a:latin typeface="Times New Roman" panose="02020603050405020304" pitchFamily="18" charset="0"/>
                <a:cs typeface="Times New Roman" panose="02020603050405020304" pitchFamily="18" charset="0"/>
              </a:rPr>
              <a:t>Портфель </a:t>
            </a:r>
            <a:r>
              <a:rPr lang="uz-Cyrl-UZ" sz="1600" b="1" dirty="0">
                <a:latin typeface="Times New Roman" panose="02020603050405020304" pitchFamily="18" charset="0"/>
                <a:cs typeface="Times New Roman" panose="02020603050405020304" pitchFamily="18" charset="0"/>
              </a:rPr>
              <a:t>тахририни режалаштириш;</a:t>
            </a:r>
          </a:p>
          <a:p>
            <a:pPr marL="285750" indent="-285750" algn="ctr">
              <a:buFont typeface="Times New Roman" panose="02020603050405020304" pitchFamily="18" charset="0"/>
              <a:buChar char="₋"/>
            </a:pPr>
            <a:r>
              <a:rPr lang="uz-Cyrl-UZ" sz="1600" b="1" dirty="0">
                <a:latin typeface="Times New Roman" panose="02020603050405020304" pitchFamily="18" charset="0"/>
                <a:cs typeface="Times New Roman" panose="02020603050405020304" pitchFamily="18" charset="0"/>
              </a:rPr>
              <a:t>Бошқарув тамойиллари.</a:t>
            </a:r>
          </a:p>
        </p:txBody>
      </p:sp>
      <p:sp>
        <p:nvSpPr>
          <p:cNvPr id="19" name="Прямоугольник 18">
            <a:extLst>
              <a:ext uri="{FF2B5EF4-FFF2-40B4-BE49-F238E27FC236}">
                <a16:creationId xmlns:a16="http://schemas.microsoft.com/office/drawing/2014/main" id="{FF39D9CF-A2FB-15B1-FA22-A1A265B96325}"/>
              </a:ext>
            </a:extLst>
          </p:cNvPr>
          <p:cNvSpPr/>
          <p:nvPr/>
        </p:nvSpPr>
        <p:spPr>
          <a:xfrm>
            <a:off x="3167105" y="3659832"/>
            <a:ext cx="2823993" cy="109455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lgn="ctr">
              <a:buFont typeface="Times New Roman" panose="02020603050405020304" pitchFamily="18" charset="0"/>
              <a:buChar char="₋"/>
            </a:pPr>
            <a:r>
              <a:rPr lang="uz-Cyrl-UZ" b="1" dirty="0">
                <a:latin typeface="Times New Roman" panose="02020603050405020304" pitchFamily="18" charset="0"/>
                <a:cs typeface="Times New Roman" panose="02020603050405020304" pitchFamily="18" charset="0"/>
              </a:rPr>
              <a:t>Аниқлаш;</a:t>
            </a:r>
          </a:p>
          <a:p>
            <a:pPr marL="285750" indent="-285750" algn="ctr">
              <a:buFont typeface="Times New Roman" panose="02020603050405020304" pitchFamily="18" charset="0"/>
              <a:buChar char="₋"/>
            </a:pPr>
            <a:r>
              <a:rPr lang="uz-Cyrl-UZ" b="1" dirty="0">
                <a:latin typeface="Times New Roman" panose="02020603050405020304" pitchFamily="18" charset="0"/>
                <a:cs typeface="Times New Roman" panose="02020603050405020304" pitchFamily="18" charset="0"/>
              </a:rPr>
              <a:t>Саралаш;</a:t>
            </a:r>
          </a:p>
          <a:p>
            <a:pPr marL="285750" indent="-285750" algn="ctr">
              <a:buFont typeface="Times New Roman" panose="02020603050405020304" pitchFamily="18" charset="0"/>
              <a:buChar char="₋"/>
            </a:pPr>
            <a:r>
              <a:rPr lang="uz-Cyrl-UZ" b="1" dirty="0">
                <a:latin typeface="Times New Roman" panose="02020603050405020304" pitchFamily="18" charset="0"/>
                <a:cs typeface="Times New Roman" panose="02020603050405020304" pitchFamily="18" charset="0"/>
              </a:rPr>
              <a:t>Тавсифлаш.</a:t>
            </a:r>
            <a:endParaRPr lang="ru-RU" b="1" dirty="0">
              <a:latin typeface="Times New Roman" panose="02020603050405020304" pitchFamily="18" charset="0"/>
              <a:cs typeface="Times New Roman" panose="02020603050405020304" pitchFamily="18" charset="0"/>
            </a:endParaRPr>
          </a:p>
        </p:txBody>
      </p:sp>
      <p:sp>
        <p:nvSpPr>
          <p:cNvPr id="20" name="Прямоугольник 19">
            <a:extLst>
              <a:ext uri="{FF2B5EF4-FFF2-40B4-BE49-F238E27FC236}">
                <a16:creationId xmlns:a16="http://schemas.microsoft.com/office/drawing/2014/main" id="{DF01B596-090E-170E-3E84-5BD691441D0E}"/>
              </a:ext>
            </a:extLst>
          </p:cNvPr>
          <p:cNvSpPr/>
          <p:nvPr/>
        </p:nvSpPr>
        <p:spPr>
          <a:xfrm>
            <a:off x="508370" y="3853165"/>
            <a:ext cx="2518152" cy="707886"/>
          </a:xfrm>
          <a:prstGeom prst="rect">
            <a:avLst/>
          </a:prstGeom>
        </p:spPr>
        <p:txBody>
          <a:bodyPr wrap="square">
            <a:spAutoFit/>
          </a:bodyPr>
          <a:lstStyle/>
          <a:p>
            <a:pPr algn="ctr"/>
            <a:r>
              <a:rPr lang="uz-Cyrl-UZ" sz="2000" b="1" dirty="0">
                <a:solidFill>
                  <a:schemeClr val="tx1">
                    <a:lumMod val="50000"/>
                  </a:schemeClr>
                </a:solidFill>
                <a:latin typeface="Times New Roman" panose="02020603050405020304" pitchFamily="18" charset="0"/>
                <a:ea typeface="Times New Roman" panose="02020603050405020304" pitchFamily="18" charset="0"/>
              </a:rPr>
              <a:t>МИКРО МУҲИТ ЭЛЕМЕНТЛАРИ</a:t>
            </a:r>
            <a:endParaRPr lang="en-US" sz="2000" dirty="0">
              <a:solidFill>
                <a:schemeClr val="tx1">
                  <a:lumMod val="50000"/>
                </a:schemeClr>
              </a:solidFill>
            </a:endParaRPr>
          </a:p>
        </p:txBody>
      </p:sp>
    </p:spTree>
    <p:extLst>
      <p:ext uri="{BB962C8B-B14F-4D97-AF65-F5344CB8AC3E}">
        <p14:creationId xmlns:p14="http://schemas.microsoft.com/office/powerpoint/2010/main" val="37663400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Стрелка вправо 16"/>
          <p:cNvSpPr/>
          <p:nvPr/>
        </p:nvSpPr>
        <p:spPr>
          <a:xfrm rot="5400000">
            <a:off x="5501396" y="-3311238"/>
            <a:ext cx="1224136" cy="7835912"/>
          </a:xfrm>
          <a:prstGeom prst="rightArrow">
            <a:avLst>
              <a:gd name="adj1" fmla="val 100000"/>
              <a:gd name="adj2" fmla="val 3962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91440" tIns="108000" rIns="91440" bIns="72000" numCol="1" spcCol="0" rtlCol="0" fromWordArt="0" anchor="ctr" anchorCtr="0" forceAA="0" compatLnSpc="1">
            <a:prstTxWarp prst="textNoShape">
              <a:avLst/>
            </a:prstTxWarp>
            <a:noAutofit/>
          </a:bodyPr>
          <a:lstStyle/>
          <a:p>
            <a:pPr algn="ctr">
              <a:defRPr/>
            </a:pPr>
            <a:r>
              <a:rPr lang="ru-RU" sz="2400" b="1" dirty="0">
                <a:solidFill>
                  <a:prstClr val="white"/>
                </a:solidFill>
                <a:latin typeface="Times New Roman" panose="02020603050405020304" pitchFamily="18" charset="0"/>
                <a:cs typeface="Times New Roman" panose="02020603050405020304" pitchFamily="18" charset="0"/>
              </a:rPr>
              <a:t>ЛОЙИҲА БОШҚАРУВИ</a:t>
            </a:r>
          </a:p>
          <a:p>
            <a:pPr algn="ctr">
              <a:defRPr/>
            </a:pPr>
            <a:r>
              <a:rPr lang="ru-RU" sz="2400" b="1" dirty="0">
                <a:solidFill>
                  <a:prstClr val="white"/>
                </a:solidFill>
                <a:latin typeface="Times New Roman" panose="02020603050405020304" pitchFamily="18" charset="0"/>
                <a:cs typeface="Times New Roman" panose="02020603050405020304" pitchFamily="18" charset="0"/>
              </a:rPr>
              <a:t>ЖАРАЁНДАГИ ДОИМИЙ МУАММОЛАР</a:t>
            </a:r>
          </a:p>
        </p:txBody>
      </p:sp>
      <p:cxnSp>
        <p:nvCxnSpPr>
          <p:cNvPr id="19" name="Прямая соединительная линия 18"/>
          <p:cNvCxnSpPr/>
          <p:nvPr/>
        </p:nvCxnSpPr>
        <p:spPr>
          <a:xfrm>
            <a:off x="2423592" y="0"/>
            <a:ext cx="0" cy="6858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a:off x="9768408" y="-27384"/>
            <a:ext cx="0" cy="6858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Скругленный прямоугольник 5"/>
          <p:cNvSpPr>
            <a:spLocks noChangeArrowheads="1"/>
          </p:cNvSpPr>
          <p:nvPr/>
        </p:nvSpPr>
        <p:spPr bwMode="auto">
          <a:xfrm>
            <a:off x="2863603" y="5843259"/>
            <a:ext cx="6446227" cy="712879"/>
          </a:xfrm>
          <a:prstGeom prst="roundRect">
            <a:avLst>
              <a:gd name="adj" fmla="val 16667"/>
            </a:avLst>
          </a:prstGeom>
          <a:noFill/>
          <a:ln w="19050">
            <a:solidFill>
              <a:srgbClr val="4A7EBB"/>
            </a:solidFill>
            <a:prstDash val="lgDash"/>
            <a:round/>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endParaRPr lang="ru-RU">
              <a:solidFill>
                <a:prstClr val="white"/>
              </a:solidFill>
              <a:latin typeface="Calibri"/>
            </a:endParaRPr>
          </a:p>
        </p:txBody>
      </p:sp>
      <p:sp>
        <p:nvSpPr>
          <p:cNvPr id="7" name="Прямоугольник 6"/>
          <p:cNvSpPr>
            <a:spLocks noChangeArrowheads="1"/>
          </p:cNvSpPr>
          <p:nvPr/>
        </p:nvSpPr>
        <p:spPr bwMode="auto">
          <a:xfrm>
            <a:off x="1894901" y="2620725"/>
            <a:ext cx="2409757" cy="576263"/>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Лойиҳани ишлаб чиқиш</a:t>
            </a:r>
          </a:p>
          <a:p>
            <a:pPr algn="ctr">
              <a:defRPr/>
            </a:pPr>
            <a:r>
              <a:rPr lang="ru-RU" sz="1400" b="1" dirty="0">
                <a:solidFill>
                  <a:srgbClr val="1F497D"/>
                </a:solidFill>
                <a:latin typeface="Times New Roman" panose="02020603050405020304" pitchFamily="18" charset="0"/>
                <a:cs typeface="Times New Roman" panose="02020603050405020304" pitchFamily="18" charset="0"/>
              </a:rPr>
              <a:t>(ТИА, Бизнес-режа, МИМ)</a:t>
            </a:r>
          </a:p>
        </p:txBody>
      </p:sp>
      <p:sp>
        <p:nvSpPr>
          <p:cNvPr id="8" name="Прямоугольник 7"/>
          <p:cNvSpPr>
            <a:spLocks noChangeArrowheads="1"/>
          </p:cNvSpPr>
          <p:nvPr/>
        </p:nvSpPr>
        <p:spPr bwMode="auto">
          <a:xfrm>
            <a:off x="7494802" y="2620725"/>
            <a:ext cx="2927155" cy="576263"/>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Лойиҳалар портфелини мониторинг қилиш ва бошқариш</a:t>
            </a:r>
          </a:p>
        </p:txBody>
      </p:sp>
      <p:sp>
        <p:nvSpPr>
          <p:cNvPr id="9" name="Прямоугольник 8"/>
          <p:cNvSpPr>
            <a:spLocks noChangeArrowheads="1"/>
          </p:cNvSpPr>
          <p:nvPr/>
        </p:nvSpPr>
        <p:spPr bwMode="auto">
          <a:xfrm>
            <a:off x="4745209" y="5915194"/>
            <a:ext cx="1263162" cy="574675"/>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Ривожланиш</a:t>
            </a:r>
          </a:p>
        </p:txBody>
      </p:sp>
      <p:sp>
        <p:nvSpPr>
          <p:cNvPr id="10" name="Прямоугольник 9"/>
          <p:cNvSpPr>
            <a:spLocks noChangeArrowheads="1"/>
          </p:cNvSpPr>
          <p:nvPr/>
        </p:nvSpPr>
        <p:spPr bwMode="auto">
          <a:xfrm>
            <a:off x="6341012" y="5915194"/>
            <a:ext cx="1129812" cy="574675"/>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Амалга ошириш</a:t>
            </a:r>
          </a:p>
        </p:txBody>
      </p:sp>
      <p:sp>
        <p:nvSpPr>
          <p:cNvPr id="11" name="Прямоугольник 10"/>
          <p:cNvSpPr>
            <a:spLocks noChangeArrowheads="1"/>
          </p:cNvSpPr>
          <p:nvPr/>
        </p:nvSpPr>
        <p:spPr bwMode="auto">
          <a:xfrm>
            <a:off x="7803466" y="5915194"/>
            <a:ext cx="1263162" cy="574675"/>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Ёпилиш</a:t>
            </a:r>
          </a:p>
        </p:txBody>
      </p:sp>
      <p:cxnSp>
        <p:nvCxnSpPr>
          <p:cNvPr id="12" name="Прямая со стрелкой 11"/>
          <p:cNvCxnSpPr>
            <a:cxnSpLocks noChangeShapeType="1"/>
            <a:stCxn id="25" idx="3"/>
            <a:endCxn id="8" idx="1"/>
          </p:cNvCxnSpPr>
          <p:nvPr/>
        </p:nvCxnSpPr>
        <p:spPr bwMode="auto">
          <a:xfrm>
            <a:off x="7162160" y="2908061"/>
            <a:ext cx="332643" cy="0"/>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3" name="Прямая со стрелкой 12"/>
          <p:cNvCxnSpPr>
            <a:cxnSpLocks noChangeShapeType="1"/>
            <a:stCxn id="9" idx="3"/>
            <a:endCxn id="10" idx="1"/>
          </p:cNvCxnSpPr>
          <p:nvPr/>
        </p:nvCxnSpPr>
        <p:spPr bwMode="auto">
          <a:xfrm>
            <a:off x="6008370" y="6202530"/>
            <a:ext cx="332642" cy="0"/>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4" name="Прямая со стрелкой 13"/>
          <p:cNvCxnSpPr>
            <a:cxnSpLocks noChangeShapeType="1"/>
            <a:stCxn id="10" idx="3"/>
            <a:endCxn id="11" idx="1"/>
          </p:cNvCxnSpPr>
          <p:nvPr/>
        </p:nvCxnSpPr>
        <p:spPr bwMode="auto">
          <a:xfrm>
            <a:off x="7470824" y="6202530"/>
            <a:ext cx="332642" cy="0"/>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5" name="Прямая со стрелкой 14"/>
          <p:cNvCxnSpPr>
            <a:cxnSpLocks noChangeShapeType="1"/>
          </p:cNvCxnSpPr>
          <p:nvPr/>
        </p:nvCxnSpPr>
        <p:spPr bwMode="auto">
          <a:xfrm>
            <a:off x="6077691" y="3369627"/>
            <a:ext cx="1" cy="2462608"/>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6" name="Прямая со стрелкой 15"/>
          <p:cNvCxnSpPr>
            <a:cxnSpLocks noChangeShapeType="1"/>
          </p:cNvCxnSpPr>
          <p:nvPr/>
        </p:nvCxnSpPr>
        <p:spPr bwMode="auto">
          <a:xfrm flipV="1">
            <a:off x="8350696" y="3314544"/>
            <a:ext cx="0" cy="2497136"/>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1" name="TextBox 157"/>
          <p:cNvSpPr txBox="1">
            <a:spLocks noChangeArrowheads="1"/>
          </p:cNvSpPr>
          <p:nvPr/>
        </p:nvSpPr>
        <p:spPr bwMode="auto">
          <a:xfrm>
            <a:off x="528811" y="1312626"/>
            <a:ext cx="3524856" cy="954107"/>
          </a:xfrm>
          <a:prstGeom prst="rect">
            <a:avLst/>
          </a:prstGeom>
          <a:solidFill>
            <a:srgbClr val="FFCDC1"/>
          </a:solidFill>
          <a:ln w="12700" cap="rnd">
            <a:solidFill>
              <a:srgbClr val="C00000"/>
            </a:solidFill>
            <a:prstDash val="dash"/>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b="1" dirty="0">
                <a:solidFill>
                  <a:srgbClr val="10253F"/>
                </a:solidFill>
                <a:latin typeface="Times New Roman" panose="02020603050405020304" pitchFamily="18" charset="0"/>
                <a:cs typeface="Times New Roman" panose="02020603050405020304" pitchFamily="18" charset="0"/>
              </a:rPr>
              <a:t>Лойиҳалар учун ягона ҳаёт цикли белгиланмаган </a:t>
            </a:r>
          </a:p>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(босқичлар, босқичлар, бир босқичдан иккинчисига ўтиш шартлари ва бошқалар).</a:t>
            </a:r>
          </a:p>
        </p:txBody>
      </p:sp>
      <p:sp>
        <p:nvSpPr>
          <p:cNvPr id="22" name="TextBox 182"/>
          <p:cNvSpPr txBox="1">
            <a:spLocks noChangeArrowheads="1"/>
          </p:cNvSpPr>
          <p:nvPr/>
        </p:nvSpPr>
        <p:spPr bwMode="auto">
          <a:xfrm>
            <a:off x="8444704" y="3557432"/>
            <a:ext cx="3173431" cy="1169551"/>
          </a:xfrm>
          <a:prstGeom prst="rect">
            <a:avLst/>
          </a:prstGeom>
          <a:solidFill>
            <a:srgbClr val="FFCDC1"/>
          </a:solidFill>
          <a:ln w="12700" cap="rnd">
            <a:solidFill>
              <a:srgbClr val="C00000"/>
            </a:solidFill>
            <a:prstDash val="dash"/>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Лойиҳа бошқарув бўйича календар режалари, Бюджет ва бошқа ҳужжатларни мунтазам янгилаб туриш йўлга қўйилмаган. Лойиҳадаги ўзгаришлар ҳужжатлаштирилмайди.</a:t>
            </a:r>
          </a:p>
        </p:txBody>
      </p:sp>
      <p:sp>
        <p:nvSpPr>
          <p:cNvPr id="23" name="TextBox 183"/>
          <p:cNvSpPr txBox="1">
            <a:spLocks noChangeArrowheads="1"/>
          </p:cNvSpPr>
          <p:nvPr/>
        </p:nvSpPr>
        <p:spPr bwMode="auto">
          <a:xfrm>
            <a:off x="6169010" y="3593263"/>
            <a:ext cx="2087380" cy="2031325"/>
          </a:xfrm>
          <a:prstGeom prst="rect">
            <a:avLst/>
          </a:prstGeom>
          <a:solidFill>
            <a:srgbClr val="FFCDC1"/>
          </a:solidFill>
          <a:ln w="12700" cap="rnd">
            <a:solidFill>
              <a:srgbClr val="C00000"/>
            </a:solidFill>
            <a:prstDash val="dash"/>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Лойиҳалар учун тарқоқ режалар. Режаларни тайёрлаш сифати ва самарадорлиги этарли эмас - режалаштириш “қўлда” ва турли усуллардан фойдаланган ҳолда амалга оширилади.</a:t>
            </a:r>
          </a:p>
        </p:txBody>
      </p:sp>
      <p:cxnSp>
        <p:nvCxnSpPr>
          <p:cNvPr id="24" name="Прямая со стрелкой 23"/>
          <p:cNvCxnSpPr>
            <a:cxnSpLocks noChangeShapeType="1"/>
            <a:stCxn id="7" idx="3"/>
            <a:endCxn id="25" idx="1"/>
          </p:cNvCxnSpPr>
          <p:nvPr/>
        </p:nvCxnSpPr>
        <p:spPr bwMode="auto">
          <a:xfrm>
            <a:off x="4304658" y="2908857"/>
            <a:ext cx="331178" cy="0"/>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5" name="Прямоугольник 24"/>
          <p:cNvSpPr>
            <a:spLocks noChangeArrowheads="1"/>
          </p:cNvSpPr>
          <p:nvPr/>
        </p:nvSpPr>
        <p:spPr bwMode="auto">
          <a:xfrm>
            <a:off x="4635836" y="2620725"/>
            <a:ext cx="2526323" cy="576263"/>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uz-Cyrl-UZ" sz="1400" b="1" dirty="0">
                <a:solidFill>
                  <a:srgbClr val="1F497D"/>
                </a:solidFill>
                <a:latin typeface="Times New Roman" panose="02020603050405020304" pitchFamily="18" charset="0"/>
                <a:cs typeface="Times New Roman" panose="02020603050405020304" pitchFamily="18" charset="0"/>
              </a:rPr>
              <a:t>Лойиҳалар портфелини шакллантириш</a:t>
            </a:r>
          </a:p>
        </p:txBody>
      </p:sp>
      <p:sp>
        <p:nvSpPr>
          <p:cNvPr id="26" name="Овал 25"/>
          <p:cNvSpPr>
            <a:spLocks noChangeArrowheads="1"/>
          </p:cNvSpPr>
          <p:nvPr/>
        </p:nvSpPr>
        <p:spPr bwMode="auto">
          <a:xfrm>
            <a:off x="4436543" y="2765188"/>
            <a:ext cx="266700" cy="287337"/>
          </a:xfrm>
          <a:prstGeom prst="ellipse">
            <a:avLst/>
          </a:prstGeom>
          <a:solidFill>
            <a:srgbClr val="C0504D">
              <a:alpha val="54117"/>
            </a:srgbClr>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defRPr/>
            </a:pPr>
            <a:endParaRPr lang="ru-RU">
              <a:solidFill>
                <a:prstClr val="white"/>
              </a:solidFill>
              <a:latin typeface="Calibri"/>
            </a:endParaRPr>
          </a:p>
        </p:txBody>
      </p:sp>
      <p:sp>
        <p:nvSpPr>
          <p:cNvPr id="27" name="TextBox 208"/>
          <p:cNvSpPr txBox="1">
            <a:spLocks noChangeArrowheads="1"/>
          </p:cNvSpPr>
          <p:nvPr/>
        </p:nvSpPr>
        <p:spPr bwMode="auto">
          <a:xfrm>
            <a:off x="1794044" y="3557432"/>
            <a:ext cx="1637661" cy="1600438"/>
          </a:xfrm>
          <a:prstGeom prst="rect">
            <a:avLst/>
          </a:prstGeom>
          <a:solidFill>
            <a:srgbClr val="FFCDC1"/>
          </a:solidFill>
          <a:ln w="12700">
            <a:solidFill>
              <a:srgbClr val="C00000"/>
            </a:solidFill>
            <a:prstDash val="dash"/>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Ҳамма лойиҳаларда аниқ белгиланган мақсадлар</a:t>
            </a:r>
            <a:r>
              <a:rPr lang="ru-RU" altLang="ru-RU" sz="1400" dirty="0">
                <a:solidFill>
                  <a:srgbClr val="10253F"/>
                </a:solidFill>
                <a:latin typeface="Times New Roman" panose="02020603050405020304" pitchFamily="18" charset="0"/>
                <a:cs typeface="Times New Roman" panose="02020603050405020304" pitchFamily="18" charset="0"/>
              </a:rPr>
              <a:t>, </a:t>
            </a:r>
            <a:r>
              <a:rPr lang="en-US" altLang="ru-RU" sz="1400" dirty="0">
                <a:solidFill>
                  <a:srgbClr val="10253F"/>
                </a:solidFill>
                <a:latin typeface="Times New Roman" panose="02020603050405020304" pitchFamily="18" charset="0"/>
                <a:cs typeface="Times New Roman" panose="02020603050405020304" pitchFamily="18" charset="0"/>
              </a:rPr>
              <a:t>KPI</a:t>
            </a:r>
            <a:r>
              <a:rPr lang="ru-RU" altLang="ru-RU" sz="1400" dirty="0">
                <a:solidFill>
                  <a:srgbClr val="10253F"/>
                </a:solidFill>
                <a:latin typeface="Times New Roman" panose="02020603050405020304" pitchFamily="18" charset="0"/>
                <a:cs typeface="Times New Roman" panose="02020603050405020304" pitchFamily="18" charset="0"/>
              </a:rPr>
              <a:t>, </a:t>
            </a:r>
            <a:r>
              <a:rPr lang="uz-Cyrl-UZ" altLang="ru-RU" sz="1400" dirty="0">
                <a:solidFill>
                  <a:srgbClr val="10253F"/>
                </a:solidFill>
                <a:latin typeface="Times New Roman" panose="02020603050405020304" pitchFamily="18" charset="0"/>
                <a:cs typeface="Times New Roman" panose="02020603050405020304" pitchFamily="18" charset="0"/>
              </a:rPr>
              <a:t>натижалар ва иш ҳажми мавжуд эмас</a:t>
            </a:r>
          </a:p>
        </p:txBody>
      </p:sp>
      <p:sp>
        <p:nvSpPr>
          <p:cNvPr id="28" name="Скругленный прямоугольник 27"/>
          <p:cNvSpPr>
            <a:spLocks noChangeArrowheads="1"/>
          </p:cNvSpPr>
          <p:nvPr/>
        </p:nvSpPr>
        <p:spPr bwMode="auto">
          <a:xfrm>
            <a:off x="1777524" y="2466738"/>
            <a:ext cx="8782972" cy="868362"/>
          </a:xfrm>
          <a:prstGeom prst="roundRect">
            <a:avLst>
              <a:gd name="adj" fmla="val 16667"/>
            </a:avLst>
          </a:prstGeom>
          <a:noFill/>
          <a:ln w="19050">
            <a:solidFill>
              <a:srgbClr val="4A7EBB"/>
            </a:solidFill>
            <a:prstDash val="lgDash"/>
            <a:round/>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endParaRPr lang="ru-RU" dirty="0">
              <a:solidFill>
                <a:prstClr val="white"/>
              </a:solidFill>
              <a:latin typeface="Calibri"/>
            </a:endParaRPr>
          </a:p>
        </p:txBody>
      </p:sp>
      <p:sp>
        <p:nvSpPr>
          <p:cNvPr id="30" name="Прямоугольник 29"/>
          <p:cNvSpPr/>
          <p:nvPr/>
        </p:nvSpPr>
        <p:spPr>
          <a:xfrm>
            <a:off x="4053666" y="5457137"/>
            <a:ext cx="1462454" cy="14446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ru-RU">
              <a:solidFill>
                <a:prstClr val="white"/>
              </a:solidFill>
              <a:latin typeface="Calibri"/>
            </a:endParaRPr>
          </a:p>
        </p:txBody>
      </p:sp>
      <p:sp>
        <p:nvSpPr>
          <p:cNvPr id="33" name="Прямоугольник 32"/>
          <p:cNvSpPr>
            <a:spLocks noChangeArrowheads="1"/>
          </p:cNvSpPr>
          <p:nvPr/>
        </p:nvSpPr>
        <p:spPr bwMode="auto">
          <a:xfrm>
            <a:off x="3150870" y="5915194"/>
            <a:ext cx="1263162" cy="574675"/>
          </a:xfrm>
          <a:prstGeom prst="rect">
            <a:avLst/>
          </a:prstGeom>
          <a:noFill/>
          <a:ln w="38100">
            <a:solidFill>
              <a:srgbClr val="4A7EBB"/>
            </a:solidFill>
            <a:miter lim="800000"/>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ru-RU" sz="1400" b="1" dirty="0">
                <a:solidFill>
                  <a:srgbClr val="1F497D"/>
                </a:solidFill>
                <a:latin typeface="Times New Roman" panose="02020603050405020304" pitchFamily="18" charset="0"/>
                <a:cs typeface="Times New Roman" panose="02020603050405020304" pitchFamily="18" charset="0"/>
              </a:rPr>
              <a:t>Концепция</a:t>
            </a:r>
          </a:p>
        </p:txBody>
      </p:sp>
      <p:cxnSp>
        <p:nvCxnSpPr>
          <p:cNvPr id="34" name="Прямая со стрелкой 33"/>
          <p:cNvCxnSpPr>
            <a:cxnSpLocks noChangeShapeType="1"/>
            <a:stCxn id="33" idx="3"/>
            <a:endCxn id="9" idx="1"/>
          </p:cNvCxnSpPr>
          <p:nvPr/>
        </p:nvCxnSpPr>
        <p:spPr bwMode="auto">
          <a:xfrm>
            <a:off x="4414033" y="6202530"/>
            <a:ext cx="331177" cy="0"/>
          </a:xfrm>
          <a:prstGeom prst="straightConnector1">
            <a:avLst/>
          </a:prstGeom>
          <a:noFill/>
          <a:ln w="25400">
            <a:solidFill>
              <a:schemeClr val="accent1"/>
            </a:solidFill>
            <a:round/>
            <a:headEnd/>
            <a:tailEnd type="triangle"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5" name="TextBox 56"/>
          <p:cNvSpPr txBox="1">
            <a:spLocks noChangeArrowheads="1"/>
          </p:cNvSpPr>
          <p:nvPr/>
        </p:nvSpPr>
        <p:spPr bwMode="auto">
          <a:xfrm>
            <a:off x="4137668" y="1312626"/>
            <a:ext cx="4213028" cy="954107"/>
          </a:xfrm>
          <a:prstGeom prst="rect">
            <a:avLst/>
          </a:prstGeom>
          <a:solidFill>
            <a:srgbClr val="FFCDC1"/>
          </a:solidFill>
          <a:ln w="12700" cap="rnd">
            <a:solidFill>
              <a:srgbClr val="C00000"/>
            </a:solidFill>
            <a:prstDash val="dash"/>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b="1" dirty="0">
                <a:solidFill>
                  <a:srgbClr val="10253F"/>
                </a:solidFill>
                <a:latin typeface="Times New Roman" panose="02020603050405020304" pitchFamily="18" charset="0"/>
                <a:cs typeface="Times New Roman" panose="02020603050405020304" pitchFamily="18" charset="0"/>
              </a:rPr>
              <a:t>Лойиҳалар портфели учун консолидацияланган режаларни шакллантириш қийин. </a:t>
            </a:r>
          </a:p>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Кўпгина маҳаллий ҳисоботлар, консолидацияланган ҳисоботлар этарли эмас</a:t>
            </a:r>
          </a:p>
        </p:txBody>
      </p:sp>
      <p:sp>
        <p:nvSpPr>
          <p:cNvPr id="36" name="TextBox 57"/>
          <p:cNvSpPr txBox="1">
            <a:spLocks noChangeArrowheads="1"/>
          </p:cNvSpPr>
          <p:nvPr/>
        </p:nvSpPr>
        <p:spPr bwMode="auto">
          <a:xfrm>
            <a:off x="8472263" y="1298338"/>
            <a:ext cx="3453937" cy="954107"/>
          </a:xfrm>
          <a:prstGeom prst="rect">
            <a:avLst/>
          </a:prstGeom>
          <a:solidFill>
            <a:srgbClr val="FFCDC1"/>
          </a:solidFill>
          <a:ln w="12700" cap="rnd">
            <a:solidFill>
              <a:srgbClr val="C00000"/>
            </a:solidFill>
            <a:prstDash val="dash"/>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b="1" dirty="0">
                <a:solidFill>
                  <a:srgbClr val="10253F"/>
                </a:solidFill>
                <a:latin typeface="Times New Roman" panose="02020603050405020304" pitchFamily="18" charset="0"/>
                <a:cs typeface="Times New Roman" panose="02020603050405020304" pitchFamily="18" charset="0"/>
              </a:rPr>
              <a:t>Лойиҳалар ўртасидаги муносабатлар кузатилмайди. </a:t>
            </a:r>
          </a:p>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Битта лойиҳадаги оғишлар бошқаларга қандай таъсир қилишини баҳолаш қийин</a:t>
            </a:r>
          </a:p>
        </p:txBody>
      </p:sp>
      <p:sp>
        <p:nvSpPr>
          <p:cNvPr id="37" name="TextBox 58"/>
          <p:cNvSpPr txBox="1">
            <a:spLocks noChangeArrowheads="1"/>
          </p:cNvSpPr>
          <p:nvPr/>
        </p:nvSpPr>
        <p:spPr bwMode="auto">
          <a:xfrm>
            <a:off x="3503414" y="3557432"/>
            <a:ext cx="2410398" cy="2108269"/>
          </a:xfrm>
          <a:prstGeom prst="rect">
            <a:avLst/>
          </a:prstGeom>
          <a:solidFill>
            <a:srgbClr val="FFCDC1"/>
          </a:solidFill>
          <a:ln w="12700" cap="rnd">
            <a:solidFill>
              <a:srgbClr val="C00000"/>
            </a:solidFill>
            <a:prstDash val="dash"/>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uz-Cyrl-UZ" altLang="ru-RU" sz="1400" dirty="0">
                <a:solidFill>
                  <a:srgbClr val="10253F"/>
                </a:solidFill>
                <a:latin typeface="Times New Roman" panose="02020603050405020304" pitchFamily="18" charset="0"/>
                <a:cs typeface="Times New Roman" panose="02020603050405020304" pitchFamily="18" charset="0"/>
              </a:rPr>
              <a:t>Функциялар ва масъулият лойиҳа иштирокчилари ўртасида расмий равишда тақсимланмаган. Лойиҳа менежерини тайинлаш тартиби аниқланмаган. Мутахассисларнинг иш юкини режалаштириш ва назорат қилиш йўқ.</a:t>
            </a:r>
          </a:p>
        </p:txBody>
      </p:sp>
      <p:cxnSp>
        <p:nvCxnSpPr>
          <p:cNvPr id="38" name="Прямая со стрелкой 37"/>
          <p:cNvCxnSpPr>
            <a:cxnSpLocks noChangeShapeType="1"/>
            <a:stCxn id="21" idx="2"/>
          </p:cNvCxnSpPr>
          <p:nvPr/>
        </p:nvCxnSpPr>
        <p:spPr bwMode="auto">
          <a:xfrm>
            <a:off x="3074390" y="2266733"/>
            <a:ext cx="0" cy="200005"/>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39" name="Прямая со стрелкой 38"/>
          <p:cNvCxnSpPr>
            <a:cxnSpLocks noChangeShapeType="1"/>
            <a:stCxn id="27" idx="0"/>
          </p:cNvCxnSpPr>
          <p:nvPr/>
        </p:nvCxnSpPr>
        <p:spPr bwMode="auto">
          <a:xfrm flipV="1">
            <a:off x="2612874" y="3314545"/>
            <a:ext cx="0" cy="242887"/>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0" name="Прямая со стрелкой 39"/>
          <p:cNvCxnSpPr>
            <a:cxnSpLocks noChangeShapeType="1"/>
            <a:stCxn id="27" idx="2"/>
          </p:cNvCxnSpPr>
          <p:nvPr/>
        </p:nvCxnSpPr>
        <p:spPr bwMode="auto">
          <a:xfrm>
            <a:off x="2612875" y="5157870"/>
            <a:ext cx="361679" cy="653810"/>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1" name="Прямая со стрелкой 40"/>
          <p:cNvCxnSpPr>
            <a:cxnSpLocks noChangeShapeType="1"/>
          </p:cNvCxnSpPr>
          <p:nvPr/>
        </p:nvCxnSpPr>
        <p:spPr bwMode="auto">
          <a:xfrm flipH="1">
            <a:off x="9004694" y="4758562"/>
            <a:ext cx="324629" cy="1084696"/>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2" name="Прямая со стрелкой 41"/>
          <p:cNvCxnSpPr>
            <a:cxnSpLocks noChangeShapeType="1"/>
            <a:stCxn id="37" idx="2"/>
          </p:cNvCxnSpPr>
          <p:nvPr/>
        </p:nvCxnSpPr>
        <p:spPr bwMode="auto">
          <a:xfrm>
            <a:off x="4708614" y="5665701"/>
            <a:ext cx="1" cy="177557"/>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3" name="Прямая со стрелкой 42"/>
          <p:cNvCxnSpPr>
            <a:cxnSpLocks noChangeShapeType="1"/>
          </p:cNvCxnSpPr>
          <p:nvPr/>
        </p:nvCxnSpPr>
        <p:spPr bwMode="auto">
          <a:xfrm flipV="1">
            <a:off x="4733604" y="3314544"/>
            <a:ext cx="0" cy="242888"/>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4" name="Прямая со стрелкой 43"/>
          <p:cNvCxnSpPr>
            <a:cxnSpLocks noChangeShapeType="1"/>
            <a:stCxn id="23" idx="2"/>
          </p:cNvCxnSpPr>
          <p:nvPr/>
        </p:nvCxnSpPr>
        <p:spPr bwMode="auto">
          <a:xfrm>
            <a:off x="7212700" y="5409145"/>
            <a:ext cx="0" cy="423090"/>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5" name="Прямая со стрелкой 44"/>
          <p:cNvCxnSpPr>
            <a:cxnSpLocks noChangeShapeType="1"/>
            <a:endCxn id="28" idx="0"/>
          </p:cNvCxnSpPr>
          <p:nvPr/>
        </p:nvCxnSpPr>
        <p:spPr bwMode="auto">
          <a:xfrm>
            <a:off x="6169010" y="2266732"/>
            <a:ext cx="0" cy="200006"/>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6" name="Прямая со стрелкой 45"/>
          <p:cNvCxnSpPr>
            <a:cxnSpLocks noChangeShapeType="1"/>
            <a:stCxn id="36" idx="2"/>
          </p:cNvCxnSpPr>
          <p:nvPr/>
        </p:nvCxnSpPr>
        <p:spPr bwMode="auto">
          <a:xfrm>
            <a:off x="9109504" y="2252445"/>
            <a:ext cx="0" cy="214293"/>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7" name="Прямая со стрелкой 46"/>
          <p:cNvCxnSpPr>
            <a:cxnSpLocks noChangeShapeType="1"/>
          </p:cNvCxnSpPr>
          <p:nvPr/>
        </p:nvCxnSpPr>
        <p:spPr bwMode="auto">
          <a:xfrm flipV="1">
            <a:off x="7176324" y="3319802"/>
            <a:ext cx="0" cy="242888"/>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48" name="Прямая со стрелкой 47"/>
          <p:cNvCxnSpPr>
            <a:cxnSpLocks noChangeShapeType="1"/>
          </p:cNvCxnSpPr>
          <p:nvPr/>
        </p:nvCxnSpPr>
        <p:spPr bwMode="auto">
          <a:xfrm flipV="1">
            <a:off x="9491881" y="3305831"/>
            <a:ext cx="0" cy="242887"/>
          </a:xfrm>
          <a:prstGeom prst="straightConnector1">
            <a:avLst/>
          </a:prstGeom>
          <a:noFill/>
          <a:ln w="12700">
            <a:solidFill>
              <a:srgbClr val="C0504D"/>
            </a:solidFill>
            <a:prstDash val="dash"/>
            <a:round/>
            <a:headEnd/>
            <a:tailEnd type="stealth" w="lg" len="lg"/>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1357379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41523" y="754475"/>
            <a:ext cx="11501610" cy="1200329"/>
          </a:xfrm>
          <a:prstGeom prst="rect">
            <a:avLst/>
          </a:prstGeom>
        </p:spPr>
        <p:txBody>
          <a:bodyPr wrap="square">
            <a:spAutoFit/>
          </a:bodyPr>
          <a:lstStyle/>
          <a:p>
            <a:endParaRPr lang="uz-Cyrl-UZ" dirty="0">
              <a:latin typeface="Times New Roman" panose="02020603050405020304" pitchFamily="18" charset="0"/>
              <a:cs typeface="Times New Roman" panose="02020603050405020304" pitchFamily="18" charset="0"/>
            </a:endParaRPr>
          </a:p>
          <a:p>
            <a:endParaRPr lang="uz-Cyrl-UZ" dirty="0">
              <a:latin typeface="Times New Roman" panose="02020603050405020304" pitchFamily="18" charset="0"/>
              <a:cs typeface="Times New Roman" panose="02020603050405020304" pitchFamily="18" charset="0"/>
            </a:endParaRPr>
          </a:p>
          <a:p>
            <a:endParaRPr lang="uz-Cyrl-UZ" dirty="0">
              <a:latin typeface="Times New Roman" panose="02020603050405020304" pitchFamily="18" charset="0"/>
              <a:cs typeface="Times New Roman" panose="02020603050405020304" pitchFamily="18" charset="0"/>
            </a:endParaRPr>
          </a:p>
          <a:p>
            <a:endParaRPr lang="uz-Cyrl-UZ"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41523" y="376781"/>
            <a:ext cx="11501610" cy="3908762"/>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 ПОРТФЕЛИНИ БОШҚАРИШ ДАСТУРИ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Катта жамоада ишлаш фикрлар, ғоялар ва ривожланиш стратегияларининг чексиз оқимини англатади. Ҳар бир ходим турли лойиҳаларни, уларни амалга ошириш вариантларини таклиф қилади. Бу, сиз билганингиздек, чексиз эмас, ресурслар ва маблағлар учун рақобатга олиб келади.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Режалар ва таклифлар гирдобида чўкиб кетманг, танлов жараёнини оптималлаштиринг ва </a:t>
            </a:r>
            <a:r>
              <a:rPr lang="en-US" sz="2400" dirty="0">
                <a:latin typeface="Times New Roman" panose="02020603050405020304" pitchFamily="18" charset="0"/>
                <a:cs typeface="Times New Roman" panose="02020603050405020304" pitchFamily="18" charset="0"/>
              </a:rPr>
              <a:t>GanttPRO</a:t>
            </a:r>
            <a:r>
              <a:rPr lang="uz-Cyrl-UZ" sz="2400" dirty="0">
                <a:latin typeface="Times New Roman" panose="02020603050405020304" pitchFamily="18" charset="0"/>
                <a:cs typeface="Times New Roman" panose="02020603050405020304" pitchFamily="18" charset="0"/>
              </a:rPr>
              <a:t> лойиҳаларини бошқариш бўйича онлайн Гантт чартининг фунционаллигидан доимо хабардор бўлинг.</a:t>
            </a:r>
          </a:p>
        </p:txBody>
      </p:sp>
    </p:spTree>
    <p:extLst>
      <p:ext uri="{BB962C8B-B14F-4D97-AF65-F5344CB8AC3E}">
        <p14:creationId xmlns:p14="http://schemas.microsoft.com/office/powerpoint/2010/main" val="35528066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8751451-8B85-D6F7-2D3B-578BF5621F66}"/>
              </a:ext>
            </a:extLst>
          </p:cNvPr>
          <p:cNvSpPr/>
          <p:nvPr/>
        </p:nvSpPr>
        <p:spPr>
          <a:xfrm>
            <a:off x="440675" y="376677"/>
            <a:ext cx="11281272" cy="1234313"/>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latin typeface="Times New Roman" panose="02020603050405020304" pitchFamily="18" charset="0"/>
                <a:cs typeface="Times New Roman" panose="02020603050405020304" pitchFamily="18" charset="0"/>
              </a:rPr>
              <a:t>Хизматдан фойдаланиб, энди сиз лойиҳа портфелларини яратишингиз ва бошқаришингиз мумкин. Қулай ва интуитив бошқарув тизими сизга қуйидагиларга имкон беради:</a:t>
            </a:r>
          </a:p>
        </p:txBody>
      </p:sp>
      <p:sp>
        <p:nvSpPr>
          <p:cNvPr id="3" name="Прямоугольник 2">
            <a:extLst>
              <a:ext uri="{FF2B5EF4-FFF2-40B4-BE49-F238E27FC236}">
                <a16:creationId xmlns:a16="http://schemas.microsoft.com/office/drawing/2014/main" id="{05791646-7CD4-EDD9-0CE3-EF8906E25BD9}"/>
              </a:ext>
            </a:extLst>
          </p:cNvPr>
          <p:cNvSpPr/>
          <p:nvPr/>
        </p:nvSpPr>
        <p:spPr>
          <a:xfrm>
            <a:off x="440675" y="1856508"/>
            <a:ext cx="11281272" cy="622287"/>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Танланган лойиҳаларни бир вақтнинг ўзида бошқаринг;</a:t>
            </a:r>
          </a:p>
        </p:txBody>
      </p:sp>
      <p:sp>
        <p:nvSpPr>
          <p:cNvPr id="4" name="Прямоугольник 3">
            <a:extLst>
              <a:ext uri="{FF2B5EF4-FFF2-40B4-BE49-F238E27FC236}">
                <a16:creationId xmlns:a16="http://schemas.microsoft.com/office/drawing/2014/main" id="{C276DB57-117D-60BB-4ACE-CBD86F37AB26}"/>
              </a:ext>
            </a:extLst>
          </p:cNvPr>
          <p:cNvSpPr/>
          <p:nvPr/>
        </p:nvSpPr>
        <p:spPr>
          <a:xfrm>
            <a:off x="440675" y="3503984"/>
            <a:ext cx="11281272" cy="836662"/>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Шарҳ қолдиринг, бир вақтнинг ўзида бир нечта лойиҳалардаги вазифаларга файлларни бириктиринг;</a:t>
            </a:r>
          </a:p>
        </p:txBody>
      </p:sp>
      <p:sp>
        <p:nvSpPr>
          <p:cNvPr id="5" name="Прямоугольник 4">
            <a:extLst>
              <a:ext uri="{FF2B5EF4-FFF2-40B4-BE49-F238E27FC236}">
                <a16:creationId xmlns:a16="http://schemas.microsoft.com/office/drawing/2014/main" id="{A62F9352-86DB-410E-B5AC-BC50D3E6082C}"/>
              </a:ext>
            </a:extLst>
          </p:cNvPr>
          <p:cNvSpPr/>
          <p:nvPr/>
        </p:nvSpPr>
        <p:spPr>
          <a:xfrm>
            <a:off x="440675" y="4542097"/>
            <a:ext cx="8328752" cy="591763"/>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Инсон ресурсларини, молияни, муддатларни бошқаринг</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6" name="Прямоугольник 5">
            <a:extLst>
              <a:ext uri="{FF2B5EF4-FFF2-40B4-BE49-F238E27FC236}">
                <a16:creationId xmlns:a16="http://schemas.microsoft.com/office/drawing/2014/main" id="{72B1CF2C-4DA6-AA7F-E37D-3061F06EC2C3}"/>
              </a:ext>
            </a:extLst>
          </p:cNvPr>
          <p:cNvSpPr/>
          <p:nvPr/>
        </p:nvSpPr>
        <p:spPr>
          <a:xfrm>
            <a:off x="440675" y="2680246"/>
            <a:ext cx="11281272" cy="622287"/>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Уларнинг ҳолати ва янгиланишларини кузатиб боринг</a:t>
            </a:r>
            <a:r>
              <a:rPr lang="ru-RU" sz="24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D960EEE8-08A9-E6DA-9FEE-9C49FF2602F8}"/>
              </a:ext>
            </a:extLst>
          </p:cNvPr>
          <p:cNvSpPr txBox="1"/>
          <p:nvPr/>
        </p:nvSpPr>
        <p:spPr>
          <a:xfrm>
            <a:off x="440675" y="5527216"/>
            <a:ext cx="8328752" cy="954107"/>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Буларнинг барчасини бир лойиҳадан иккинчисига ўтмасдан қилинг.</a:t>
            </a:r>
          </a:p>
        </p:txBody>
      </p:sp>
    </p:spTree>
    <p:extLst>
      <p:ext uri="{BB962C8B-B14F-4D97-AF65-F5344CB8AC3E}">
        <p14:creationId xmlns:p14="http://schemas.microsoft.com/office/powerpoint/2010/main" val="167847583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47BB784-A74F-35EB-86A4-520C540A9063}"/>
              </a:ext>
            </a:extLst>
          </p:cNvPr>
          <p:cNvSpPr/>
          <p:nvPr/>
        </p:nvSpPr>
        <p:spPr>
          <a:xfrm>
            <a:off x="281354" y="175846"/>
            <a:ext cx="11605846" cy="855785"/>
          </a:xfrm>
          <a:prstGeom prst="rect">
            <a:avLst/>
          </a:prstGeom>
          <a:solidFill>
            <a:schemeClr val="accent1">
              <a:lumMod val="25000"/>
              <a:lumOff val="7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МП</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НИЯНИНГ </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П</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Ш</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КЛЛ</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НТИ</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Ж</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ЁНИ БИ</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НЕЧ</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OC</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ҚИЧЛ</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ИБ</a:t>
            </a:r>
            <a:r>
              <a:rPr lang="en-US"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a:t>
            </a:r>
            <a:r>
              <a:rPr lang="uz-Cyrl-UZ" sz="2000" b="1"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p>
        </p:txBody>
      </p:sp>
      <p:sp>
        <p:nvSpPr>
          <p:cNvPr id="3" name="Прямоугольник 2">
            <a:extLst>
              <a:ext uri="{FF2B5EF4-FFF2-40B4-BE49-F238E27FC236}">
                <a16:creationId xmlns:a16="http://schemas.microsoft.com/office/drawing/2014/main" id="{EC5CB441-0E6D-2C5D-3AB8-E49076C1FEEF}"/>
              </a:ext>
            </a:extLst>
          </p:cNvPr>
          <p:cNvSpPr/>
          <p:nvPr/>
        </p:nvSpPr>
        <p:spPr>
          <a:xfrm>
            <a:off x="281354" y="1232446"/>
            <a:ext cx="11605845"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ниқл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ий 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ўйх</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 тузил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
        <p:nvSpPr>
          <p:cNvPr id="4" name="Прямоугольник 3">
            <a:extLst>
              <a:ext uri="{FF2B5EF4-FFF2-40B4-BE49-F238E27FC236}">
                <a16:creationId xmlns:a16="http://schemas.microsoft.com/office/drawing/2014/main" id="{538AB638-5D83-484A-2191-D562BD97FAC9}"/>
              </a:ext>
            </a:extLst>
          </p:cNvPr>
          <p:cNvSpPr/>
          <p:nvPr/>
        </p:nvSpPr>
        <p:spPr>
          <a:xfrm>
            <a:off x="281353" y="2699355"/>
            <a:ext cx="11605845" cy="70776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иф</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 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ҳлили (б</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мез</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кў</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ткичл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ниқл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ҳлил қилиш 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
        <p:nvSpPr>
          <p:cNvPr id="5" name="Прямоугольник 4">
            <a:extLst>
              <a:ext uri="{FF2B5EF4-FFF2-40B4-BE49-F238E27FC236}">
                <a16:creationId xmlns:a16="http://schemas.microsoft.com/office/drawing/2014/main" id="{9D87D490-9330-1500-A336-83C248AF8E68}"/>
              </a:ext>
            </a:extLst>
          </p:cNvPr>
          <p:cNvSpPr/>
          <p:nvPr/>
        </p:nvSpPr>
        <p:spPr>
          <a:xfrm>
            <a:off x="281353" y="3503952"/>
            <a:ext cx="11605845" cy="985987"/>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миқд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ий 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ҳлили (иқти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дий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мудд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ти ҳи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чиқил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 х</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бюджетл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тегия</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ини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мудд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ниқл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
        <p:nvSpPr>
          <p:cNvPr id="6" name="Прямоугольник 5">
            <a:extLst>
              <a:ext uri="{FF2B5EF4-FFF2-40B4-BE49-F238E27FC236}">
                <a16:creationId xmlns:a16="http://schemas.microsoft.com/office/drawing/2014/main" id="{07128816-5577-8FE8-432F-7DA366771263}"/>
              </a:ext>
            </a:extLst>
          </p:cNvPr>
          <p:cNvSpPr/>
          <p:nvPr/>
        </p:nvSpPr>
        <p:spPr>
          <a:xfrm>
            <a:off x="281354" y="1853770"/>
            <a:ext cx="11605845" cy="748754"/>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 гу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(гу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бизне</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б белгил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 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ушбу гу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уҳл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 opac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ид</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қ</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имл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ди);</a:t>
            </a:r>
          </a:p>
        </p:txBody>
      </p:sp>
      <p:sp>
        <p:nvSpPr>
          <p:cNvPr id="7" name="Прямоугольник 6">
            <a:extLst>
              <a:ext uri="{FF2B5EF4-FFF2-40B4-BE49-F238E27FC236}">
                <a16:creationId xmlns:a16="http://schemas.microsoft.com/office/drawing/2014/main" id="{7D1ECCFA-ED7C-91C7-C8F1-DE00090FA923}"/>
              </a:ext>
            </a:extLst>
          </p:cNvPr>
          <p:cNvSpPr/>
          <p:nvPr/>
        </p:nvSpPr>
        <p:spPr>
          <a:xfrm>
            <a:off x="281353" y="4586770"/>
            <a:ext cx="8785530" cy="52601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нинг 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тув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лиги;</a:t>
            </a:r>
          </a:p>
        </p:txBody>
      </p:sp>
      <p:sp>
        <p:nvSpPr>
          <p:cNvPr id="8" name="Прямоугольник 7">
            <a:extLst>
              <a:ext uri="{FF2B5EF4-FFF2-40B4-BE49-F238E27FC236}">
                <a16:creationId xmlns:a16="http://schemas.microsoft.com/office/drawing/2014/main" id="{656E3502-8456-D7A1-4D21-891577D339AE}"/>
              </a:ext>
            </a:extLst>
          </p:cNvPr>
          <p:cNvSpPr/>
          <p:nvPr/>
        </p:nvSpPr>
        <p:spPr>
          <a:xfrm>
            <a:off x="281353" y="5209617"/>
            <a:ext cx="8785530" cy="707766"/>
          </a:xfrm>
          <a:prstGeom prst="rect">
            <a:avLst/>
          </a:prstGeom>
          <a:solidFill>
            <a:schemeClr val="accent3">
              <a:lumMod val="20000"/>
              <a:lumOff val="80000"/>
            </a:schemeClr>
          </a:soli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IT-</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err="1">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ap</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тфелини мув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з</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 (п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тфелни м</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лиял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шти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иш 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дв</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ли ш</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илди, п</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op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тфел </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у</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pc 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еж</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ac</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 ш</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клл</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нти</a:t>
            </a:r>
            <a:r>
              <a:rPr lang="en-US"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p</a:t>
            </a:r>
            <a:r>
              <a:rPr lang="uz-Cyrl-UZ" sz="2000" dirty="0">
                <a:solidFill>
                  <a:srgbClr val="2E3558"/>
                </a:solidFill>
                <a:latin typeface="Times New Roman" panose="02020603050405020304" pitchFamily="18" charset="0"/>
                <a:ea typeface="Times New Roman" panose="02020603050405020304" pitchFamily="18" charset="0"/>
                <a:cs typeface="Times New Roman" panose="02020603050405020304" pitchFamily="18" charset="0"/>
              </a:rPr>
              <a:t>илди).</a:t>
            </a:r>
          </a:p>
        </p:txBody>
      </p:sp>
    </p:spTree>
    <p:extLst>
      <p:ext uri="{BB962C8B-B14F-4D97-AF65-F5344CB8AC3E}">
        <p14:creationId xmlns:p14="http://schemas.microsoft.com/office/powerpoint/2010/main" val="16371481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072308" y="352540"/>
            <a:ext cx="10047382" cy="87033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MS Project Online </a:t>
            </a:r>
            <a:r>
              <a:rPr lang="uz-Cyrl-UZ" sz="2400" b="1" dirty="0">
                <a:latin typeface="Times New Roman" panose="02020603050405020304" pitchFamily="18" charset="0"/>
                <a:cs typeface="Times New Roman" panose="02020603050405020304" pitchFamily="18" charset="0"/>
              </a:rPr>
              <a:t>асосида корпоратив лойиҳаларни бошқариш тизимини</a:t>
            </a:r>
            <a:r>
              <a:rPr lang="en-US" sz="2400" b="1" dirty="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(КЛБТ)</a:t>
            </a:r>
            <a:r>
              <a:rPr lang="en-US" sz="2400" b="1" dirty="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ишлаб чиқиш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4" y="1403000"/>
            <a:ext cx="11149069" cy="3069847"/>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dirty="0">
                <a:latin typeface="Times New Roman" panose="02020603050405020304" pitchFamily="18" charset="0"/>
                <a:cs typeface="Times New Roman" panose="02020603050405020304" pitchFamily="18" charset="0"/>
              </a:rPr>
              <a:t>MS Project Online </a:t>
            </a:r>
            <a:r>
              <a:rPr lang="uz-Cyrl-UZ" sz="2400" dirty="0">
                <a:latin typeface="Times New Roman" panose="02020603050405020304" pitchFamily="18" charset="0"/>
                <a:cs typeface="Times New Roman" panose="02020603050405020304" pitchFamily="18" charset="0"/>
              </a:rPr>
              <a:t>асосида корпоратив лойиҳаларни бошқариш тизимини ишлаб чиқиш жараёни корпоратив ҳужжатлар шаблонлари ва лойиҳа жадвалларини ишлаб чиқишни қўллаб-қувватлайди. Тизимни ривожлантиришнинг асоси компаниянинг лойиҳалар портфелини амалга оширишнинг бошқарув натижалари ҳисобланади. Ушбу жараённи амалга ошириш натижаси лойиҳани бошқариш қоидалари, жадвал шаблонлари ва лойиҳа ҳужжатлари шаблонлари ҳисобланади. Ушбу жараённи амалга ошириш учун масъул компанияда лойиҳа бошқаруви учун масъул бўлган мутахассис ёки лойиҳа офисининг раҳбари ҳисобланади.</a:t>
            </a:r>
          </a:p>
        </p:txBody>
      </p:sp>
    </p:spTree>
    <p:extLst>
      <p:ext uri="{BB962C8B-B14F-4D97-AF65-F5344CB8AC3E}">
        <p14:creationId xmlns:p14="http://schemas.microsoft.com/office/powerpoint/2010/main" val="27061793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817783" y="394960"/>
            <a:ext cx="8747393" cy="66101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ДАСТУРИ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403000"/>
            <a:ext cx="11149069" cy="2026000"/>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 дастури лойиҳа бошқаруви портфелини бошқариш ва техник хизмат кўрсатишни марказлаштириш учун мўлжалланган воситадир. Битта лойиҳа билан боғлиқ бўлган маълумотларнинг тобора кўпайиб бориши билан портфелни қўллаш у ёқда турсин, портфелни бошқариш дастуридан фойдаланиш лойиҳа менежерлари учун заруратга айланди.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671371"/>
            <a:ext cx="8060675" cy="2516248"/>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 менежерлари ва лойиҳаларни бошқариш идоралари (ЛБТ) маълумотларни тўплаш, маълумотларни таҳлил қилиш ва натижалардан портфелни яхшироқ бошқариш ва ташкилот мақсадларига эришиш учун фойдаланиш учун портфелни бошқариш дастуридан фойдаланадилар.</a:t>
            </a:r>
          </a:p>
        </p:txBody>
      </p:sp>
    </p:spTree>
    <p:extLst>
      <p:ext uri="{BB962C8B-B14F-4D97-AF65-F5344CB8AC3E}">
        <p14:creationId xmlns:p14="http://schemas.microsoft.com/office/powerpoint/2010/main" val="2388161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874191"/>
            <a:ext cx="11149069" cy="3400354"/>
          </a:xfrm>
          <a:prstGeom prst="roundRect">
            <a:avLst>
              <a:gd name="adj" fmla="val 1315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Одатда ЛПБ дастурий таъминот таклифлари ташкилотнинг молиявий мақсадларига яхшироқ эришиш учун портфелни оптималлаштириш учун ҳам қўлланилади. Менежерлар ёки ЛБТлар ҳар бир лойиҳанинг муваффақияти ва портфелнинг ривожланишига ёрдам берадиган қўшимча жараёнлар, усуллар ва технологияларни топиш учун портфелни бошқариш дастуридан фойдаланадилар. </a:t>
            </a:r>
            <a:r>
              <a:rPr lang="en-US" sz="2400" dirty="0">
                <a:latin typeface="Times New Roman" panose="02020603050405020304" pitchFamily="18" charset="0"/>
                <a:cs typeface="Times New Roman" panose="02020603050405020304" pitchFamily="18" charset="0"/>
              </a:rPr>
              <a:t>Microsoft Project</a:t>
            </a:r>
            <a:r>
              <a:rPr lang="uz-Cyrl-UZ" sz="2400" dirty="0">
                <a:latin typeface="Times New Roman" panose="02020603050405020304" pitchFamily="18" charset="0"/>
                <a:cs typeface="Times New Roman" panose="02020603050405020304" pitchFamily="18" charset="0"/>
              </a:rPr>
              <a:t> энг кўп қўлланиладиган лойиҳаларни бошқариш дастурларидан биридир, аммо унинг катта камчиликлари Лойиҳа менежерини лойиҳаларни бошқариш, дастурларни бошқариш ва портфелни бошқариш учун яхшироқ танлов қилади.</a:t>
            </a:r>
          </a:p>
        </p:txBody>
      </p:sp>
    </p:spTree>
    <p:extLst>
      <p:ext uri="{BB962C8B-B14F-4D97-AF65-F5344CB8AC3E}">
        <p14:creationId xmlns:p14="http://schemas.microsoft.com/office/powerpoint/2010/main" val="40660224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99991" y="394959"/>
            <a:ext cx="9661792" cy="86096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ИШ СТОЛИ ВА ОНЛАЙН ЛОЙИҲА ПОРТФЕЛИНИ БОШҚАРИШ ДАСТУРИ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610391"/>
            <a:ext cx="11149069" cy="1307149"/>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Портфелни бошқариш бир вақтнинг ўзида кўплаб пластинкаларни айлантиришга ўхшайди. Давом этиш учун сизга мустаҳкам лойиҳа портфелини бошқариш дастури керак. Савол шундаки, сиз қайси турга боришингиз керак?</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272010"/>
            <a:ext cx="8710670" cy="2915609"/>
          </a:xfrm>
          <a:prstGeom prst="roundRect">
            <a:avLst>
              <a:gd name="adj" fmla="val 13154"/>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Функциялар нуқтаи назаридан, иш столи ва онлайн дастурий таъминот иловалари ҳозирда тенг ўйин майдонида. Бу, албатта, маҳсулотга боғлиқ; лекин кўпинча иккаласи ҳам ўхшаш ЛПБ воситаларини таклиф қилади. Асосий фарқлар нарх, хавфсизлик ва тезликдир. Мисол учун, иш столи портфелини бошқариш дастури кўпроқ харажат қилади ва ҳар бир жамоа аъзоси фойдаланиши учун лицензияни талаб қилади. Бу қўшилиши мумкин.</a:t>
            </a:r>
          </a:p>
        </p:txBody>
      </p:sp>
    </p:spTree>
    <p:extLst>
      <p:ext uri="{BB962C8B-B14F-4D97-AF65-F5344CB8AC3E}">
        <p14:creationId xmlns:p14="http://schemas.microsoft.com/office/powerpoint/2010/main" val="36663145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2670671" y="352543"/>
            <a:ext cx="6850655" cy="539824"/>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Иш столи ЛПБ дастурининг афзалликлари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1106917"/>
            <a:ext cx="11149069" cy="1360862"/>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Иш столидаги хавфсизлик, ҳатто офис интранетига уланган бўлса ҳам, кўплаб онлайн хизматларга қараганда яхшироқ. Булутга асосланган дастурий таъминотнинг ишлаши интернетга уланишингизга боғлиқ ва агар хизматингиз ўчиб қолса, омадингиз йўқ. Бу, шубҳасиз, иш столи иловалари учун ташвиш туғдирмайди.</a:t>
            </a:r>
          </a:p>
        </p:txBody>
      </p:sp>
      <p:sp>
        <p:nvSpPr>
          <p:cNvPr id="4" name="Прямоугольник: скругленные углы 3">
            <a:extLst>
              <a:ext uri="{FF2B5EF4-FFF2-40B4-BE49-F238E27FC236}">
                <a16:creationId xmlns:a16="http://schemas.microsoft.com/office/drawing/2014/main" id="{D383FACD-A31E-8C1F-A3D7-A7CFFBAC6024}"/>
              </a:ext>
            </a:extLst>
          </p:cNvPr>
          <p:cNvSpPr/>
          <p:nvPr/>
        </p:nvSpPr>
        <p:spPr>
          <a:xfrm>
            <a:off x="903385" y="2734640"/>
            <a:ext cx="7513504" cy="870632"/>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Булутга асосланган ЛПБ дастурий таъминотининг афзалликлари</a:t>
            </a:r>
          </a:p>
        </p:txBody>
      </p:sp>
      <p:sp>
        <p:nvSpPr>
          <p:cNvPr id="5" name="Прямоугольник: скругленные углы 4">
            <a:extLst>
              <a:ext uri="{FF2B5EF4-FFF2-40B4-BE49-F238E27FC236}">
                <a16:creationId xmlns:a16="http://schemas.microsoft.com/office/drawing/2014/main" id="{153BE899-B369-47B5-7769-E76BC5533682}"/>
              </a:ext>
            </a:extLst>
          </p:cNvPr>
          <p:cNvSpPr/>
          <p:nvPr/>
        </p:nvSpPr>
        <p:spPr>
          <a:xfrm>
            <a:off x="521465" y="3761963"/>
            <a:ext cx="8556436" cy="2804092"/>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Онлайн иловалар лойиҳаларни бошқариш секторини монополлаштирмоқда ва яхши сабабларга кўра; улар уланиш, ҳамкорлик ва реал вақтда маълумотлардан устундир. Жамоангиз интернетга уланган экан, улар қаерда бўлишидан қатъи назар, воситадан фойдаланишлари мумкин. Бу ҳатто тақсимланган жамоалар ҳам исталган жойда ва исталган вақтда бирга ишлаши мумкин бўлган платформани яратади. Жамоалар ўз ҳолатини янгилаши билан сиз самарали қарорлар қабул қилишда ёрдам берадиган аниқроқ ва ўз вақтида жонли маълумотларни оласиз.</a:t>
            </a:r>
          </a:p>
        </p:txBody>
      </p:sp>
    </p:spTree>
    <p:extLst>
      <p:ext uri="{BB962C8B-B14F-4D97-AF65-F5344CB8AC3E}">
        <p14:creationId xmlns:p14="http://schemas.microsoft.com/office/powerpoint/2010/main" val="97774396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975691" y="627961"/>
            <a:ext cx="8240616" cy="1244905"/>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ДАСТУРИНИНГ БЎЛИШИ КЕРАК БЎЛГАН ХУСУСИЯТЛАРИ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2164536"/>
            <a:ext cx="11149069" cy="2043907"/>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Портфелни бошқариш дастуридан қандай фойдаланиш керак</a:t>
            </a:r>
          </a:p>
          <a:p>
            <a:pPr algn="ctr"/>
            <a:r>
              <a:rPr lang="uz-Cyrl-UZ" sz="2400" dirty="0">
                <a:latin typeface="Times New Roman" panose="02020603050405020304" pitchFamily="18" charset="0"/>
                <a:cs typeface="Times New Roman" panose="02020603050405020304" pitchFamily="18" charset="0"/>
              </a:rPr>
              <a:t>Лойиҳаларни бошқариш жуда қийин ва уларнинг портфели бундан ҳам кўпроқ. Бу кўп марта мураккаброқ ва мустаҳкам лойиҳа портфели дастурий таъминотини талаб қилади. ППМ дастурни ишга туширгандан сўнг, қуйидаги амалларни бажаринг.</a:t>
            </a:r>
          </a:p>
        </p:txBody>
      </p:sp>
    </p:spTree>
    <p:extLst>
      <p:ext uri="{BB962C8B-B14F-4D97-AF65-F5344CB8AC3E}">
        <p14:creationId xmlns:p14="http://schemas.microsoft.com/office/powerpoint/2010/main" val="66462194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435169"/>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1. МАҚСАД ВА ВАЗИФАЛАРНИ БЕЛГИЛАНГ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70313" y="1630497"/>
            <a:ext cx="8200221"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портфелингиз учун мақсад ва вазифаларга эга бўлиш жуда муҳим, чунки бу портфел менежерларига инвестицияларнинг даромадлилигини ошириш ва таваккалчиликни сақлаб қолиш учун мақсадга эришиш имконини беради.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4102134"/>
            <a:ext cx="8710670"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Портфелингиздаги ҳар бир лойиҳа учун мақсад ва вазифаларни ёзишдан бошланг. Ушбу лойиҳаларни тавсифловчи бир қатор батафсил лойиҳа бошқаруви ҳужжатлари бўлиши мумкин. Уларни чексиз файл хотирасига эга портфелни бошқариш дастуримизга бириктиринг.</a:t>
            </a:r>
          </a:p>
        </p:txBody>
      </p:sp>
    </p:spTree>
    <p:extLst>
      <p:ext uri="{BB962C8B-B14F-4D97-AF65-F5344CB8AC3E}">
        <p14:creationId xmlns:p14="http://schemas.microsoft.com/office/powerpoint/2010/main" val="18862877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435169"/>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2. ГУРУҲ БИЛАН БОҒЛИҚ ЛОЙИҲАЛАР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70313" y="1630497"/>
            <a:ext cx="8200221"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Портфелдаги лойиҳаларни гуруҳлаш ва улар атрофида алоҳида эмас, балки биргаликда ҳисоботларни яратиш портфел менежерларига харажатлар, ресурслар ва бошқалар бўйича яхшироқ бизнес қарорларини қабул қилишлари учун зарур бўлган маълумотларни беради.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4102134"/>
            <a:ext cx="8710670"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Портфелингиздаги барча лойиҳаларни умумий кўриниш бўлимимизда бирга сақланг. Портфелингиздаги ҳолат, бюджет ва бошқа нарсаларни бир жойда солиштиринг. Энди сиз кам ишлаши мумкин бўлган лойиҳалардан бирини кучайтириш учун ресурсларни тақсимлашдан фойдаланишингиз мумкин.</a:t>
            </a:r>
          </a:p>
        </p:txBody>
      </p:sp>
    </p:spTree>
    <p:extLst>
      <p:ext uri="{BB962C8B-B14F-4D97-AF65-F5344CB8AC3E}">
        <p14:creationId xmlns:p14="http://schemas.microsoft.com/office/powerpoint/2010/main" val="40182603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609787"/>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3. МАРШРУТЛАРНИ ЯРАТИНГ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525397" y="1927952"/>
            <a:ext cx="8200221" cy="1421175"/>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Маросимлар бир асосий босқичнинг охири ва бошқасининг бошланишини англатади. Улар олмос белгиси билан ифодаланган Гантт чартига осонгина киритилиши мумкин.</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806329"/>
            <a:ext cx="8710670" cy="243307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Маршрутларни белгиланг ва лойиҳаларингизни бошқариладиган қисмларга ажратинг. Бу ўз вазифаларини бажаришда уларга бир қатор муваффақиятлар бериб, жамоанинг маънавиятини оширади. Менежерлар тараққиётни ўлчаш воситаси сифатида муҳим босқичлардан фойдаланишлари мумкин.</a:t>
            </a:r>
          </a:p>
        </p:txBody>
      </p:sp>
    </p:spTree>
    <p:extLst>
      <p:ext uri="{BB962C8B-B14F-4D97-AF65-F5344CB8AC3E}">
        <p14:creationId xmlns:p14="http://schemas.microsoft.com/office/powerpoint/2010/main" val="6047196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435169"/>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4. БОҒЛИҚЛАРНИ ЎРНАТИНГ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70313" y="1630497"/>
            <a:ext cx="8200221"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Вазифалар ҳаммаси бир хил эмас. Баъзилари бошқаси тугамагунча бошлай олмайди ёки бошқаси билан бир вақтда бошлаши ёки тугатиши керак. Портфелни соғлом сақлаш учун қайси вазифаларингиз боғлиқлигини билиш муҳимдир.</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4102134"/>
            <a:ext cx="8710670" cy="213727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Жамоаларни блокировка қилмаслик учун бир-бирига судраб боғланган вазифаларни боғланг. Бу лойиҳани амалга ошириш жараёнида ушбу боғлиқ вазифаларнинг ёриқлар орқали тушишига йўл қўймайди. Боғлиқларни ўрнатганингиздан сўнг, сиз муҳим йўл бўйича филтрлашингиз мумкин.</a:t>
            </a:r>
          </a:p>
        </p:txBody>
      </p:sp>
    </p:spTree>
    <p:extLst>
      <p:ext uri="{BB962C8B-B14F-4D97-AF65-F5344CB8AC3E}">
        <p14:creationId xmlns:p14="http://schemas.microsoft.com/office/powerpoint/2010/main" val="24324773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658803"/>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5. ЙЎЛ ХАРИТАСИНИ КЎРИШ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59296" y="1963757"/>
            <a:ext cx="8200221" cy="1465243"/>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Портфелни бошқаришда катта расмни кўз олдида ушлаб туриш муҳимдир. Бусиз сиз бегона ўтларда осонгина адашиб, жадвалдан ортда қолишингиз мумкин.</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762261"/>
            <a:ext cx="8710670" cy="2477145"/>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Портфелингиздаги барча лойиҳаларни битта Гантт графигига жойлаштирадиган “йўл харитаси” воситаси билан мақсадга интилинг. Ҳар бир лойиҳани вақт жадвалида кўринг ва низолар бор ёки йўқлигини тезда аниқланг ва улар ташкилотингизнинг мақсад ва вазифаларига халақит бермасдан олдин уларни ҳал қилинг.</a:t>
            </a:r>
          </a:p>
        </p:txBody>
      </p:sp>
    </p:spTree>
    <p:extLst>
      <p:ext uri="{BB962C8B-B14F-4D97-AF65-F5344CB8AC3E}">
        <p14:creationId xmlns:p14="http://schemas.microsoft.com/office/powerpoint/2010/main" val="263905307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537617"/>
            <a:ext cx="9661792" cy="86096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6. БАЛАНС РЕСУРСЛАРИ</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59296" y="1861851"/>
            <a:ext cx="8200221" cy="1663547"/>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Иш юки сизнинг жамоангизга топширилган вазифаларни кўрсатади. Агар сиз битта жамоа аъзосини ортиқча юкласангиз, улар унчалик самарали бўлмайди ва руҳий тушкунликка тушади.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872991"/>
            <a:ext cx="8710670" cy="2366415"/>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Портфелингиз бўйлаб ишлайдиган ҳар бир жамоа аъзоси учун режалаштирилган саъй-ҳаракатларини рангли кодли жадвалда кўринг, унда кимга жуда кўп соат ва кимга жуда оз вақт ажратилганлигини кўрсатинг. Шунда сиз самарадорликни ошириб, уларнинг соатларини худди шу саҳифадан қайта тақсимлашингиз мумкин.</a:t>
            </a:r>
          </a:p>
        </p:txBody>
      </p:sp>
    </p:spTree>
    <p:extLst>
      <p:ext uri="{BB962C8B-B14F-4D97-AF65-F5344CB8AC3E}">
        <p14:creationId xmlns:p14="http://schemas.microsoft.com/office/powerpoint/2010/main" val="426747068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537618"/>
            <a:ext cx="9661792" cy="74528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7. ПОРТФОЛИО ТАРАҚҚИЁТИНИ КУЗАТИБ БОРИНГ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59296" y="1630497"/>
            <a:ext cx="8200221" cy="189490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Бошқарув панели турли хил лойиҳа кўрсаткичларини график тарзда тасвирлайдиган восита бўлиб, лойиҳангиз қандай ишлашини кўришингиз мумкин. Бу юқори даражадаги кўриниш бўлиб, улар муаммога айланишидан олдин уларни ҳал қилиш учун сизни огоҳлантириши мумкин.</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872991"/>
            <a:ext cx="8710670" cy="244739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Портфелингизнинг ривожланишини реал вақтда кўриш учун булутга асосланган бошқарув панелимиздан фойдаланинг. Ҳар бир лойиҳа учун тараққиёт, бюджет ва харажатлар каби муҳим кўрсаткичларни таклиф қилувчи мини-назорат панели пайдо бўлади. Бундан ташқари, асбоблар панелини фақат маълум лойиҳаларни кўрсатиш учун созлашингиз мумкин ва шу тарзда филтрланган лойиҳалар асосида ҳисоботлар яратишингиз мумкин.</a:t>
            </a:r>
          </a:p>
        </p:txBody>
      </p:sp>
    </p:spTree>
    <p:extLst>
      <p:ext uri="{BB962C8B-B14F-4D97-AF65-F5344CB8AC3E}">
        <p14:creationId xmlns:p14="http://schemas.microsoft.com/office/powerpoint/2010/main" val="3193693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537618"/>
            <a:ext cx="9661792" cy="74528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8. ҲИСОБОТЛАРНИ ТАҲЛИЛ ҚИЛИШ ВА ТАҚДИМ ЭТИШ</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70313" y="1754437"/>
            <a:ext cx="8200221" cy="1674563"/>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Статус ҳисоботлари лойиҳангизнинг жорий ҳолатини ўлчаш усулидир. Улар муҳим маълумотларни манфаатдор томонларга етказади, уларни янгилаб туради. Улар, шунингдек, портфел самарадорлигини максимал даражада оширади.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872991"/>
            <a:ext cx="8710670" cy="244739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маълумотларига чуқур кириб бориш учун ўрнатилган ҳисобот воситасидан фойдаланинг ва тараққиётни кўриш ва ишлашни ўлчаш. Портфел ҳолати тўғрисидаги ҳисобот манфаатдор томонлар тақдимоти учун жуда мос келади. Агар уларда саволлар бўлса, ҳолат ҳисоботи уларни қизиқтирган маълумотларни кўрсатиш учун филтрланиши мумкин.</a:t>
            </a:r>
          </a:p>
        </p:txBody>
      </p:sp>
    </p:spTree>
    <p:extLst>
      <p:ext uri="{BB962C8B-B14F-4D97-AF65-F5344CB8AC3E}">
        <p14:creationId xmlns:p14="http://schemas.microsoft.com/office/powerpoint/2010/main" val="321342037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1265104" y="537618"/>
            <a:ext cx="9661792" cy="74528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9. МАНФААТДОР ТОМОНЛАР БИЛАН ҲАМКОРЛИК ҚИЛИНГ</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3470313" y="1754437"/>
            <a:ext cx="8200221" cy="1674563"/>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Ҳамкорлик ҳосилдорликни ошириш учун биргаликда ҳаракат қилишни англатади. Бу жамоалар учун вазифа даражасида ёки ижрочи даражасида бўлиши мумкин. Идеал ҳолда, у ташкилотнинг ҳар бир бўлимида қўлланилади.</a:t>
            </a:r>
          </a:p>
        </p:txBody>
      </p:sp>
      <p:sp>
        <p:nvSpPr>
          <p:cNvPr id="4" name="Прямоугольник: скругленные углы 3">
            <a:extLst>
              <a:ext uri="{FF2B5EF4-FFF2-40B4-BE49-F238E27FC236}">
                <a16:creationId xmlns:a16="http://schemas.microsoft.com/office/drawing/2014/main" id="{F3D670EA-D0FF-E774-1ED9-DA31C9C74BB6}"/>
              </a:ext>
            </a:extLst>
          </p:cNvPr>
          <p:cNvSpPr/>
          <p:nvPr/>
        </p:nvSpPr>
        <p:spPr>
          <a:xfrm>
            <a:off x="521465" y="3872991"/>
            <a:ext cx="8710670" cy="2447392"/>
          </a:xfrm>
          <a:prstGeom prst="roundRect">
            <a:avLst>
              <a:gd name="adj" fmla="val 13154"/>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портфели менежерлари сизнинг портфелингиздаги лойиҳани бошқарадиган ҳар бир лойиҳа менежери билан алоқада бўлиш учун зарур воситаларга эга. Изоҳда белги қўйиш орқали ҳар ким билан боғланинг. Улар электрон почта хабарномасини олишади. Огоҳлантиришлар мослаштирилган бўлиши мумкин, шунинг учун сизнинг почта қутингиз чигал бўлмайди.</a:t>
            </a:r>
          </a:p>
        </p:txBody>
      </p:sp>
    </p:spTree>
    <p:extLst>
      <p:ext uri="{BB962C8B-B14F-4D97-AF65-F5344CB8AC3E}">
        <p14:creationId xmlns:p14="http://schemas.microsoft.com/office/powerpoint/2010/main" val="9526544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D10453-CE80-3D40-B03E-62D2A46F0631}"/>
              </a:ext>
            </a:extLst>
          </p:cNvPr>
          <p:cNvSpPr txBox="1"/>
          <p:nvPr/>
        </p:nvSpPr>
        <p:spPr>
          <a:xfrm>
            <a:off x="466380" y="543212"/>
            <a:ext cx="11259239" cy="5262979"/>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воситалари</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Дастурий таъминот иш столидан булутга ўтиши билан лойиҳа портфелини бошқариш янада самарали ва самаралироқ бўлди. Портфел менежерларига хизмат кўрсатадиган баъзи хусусиятлар қуйидагилардир: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Онлайн Гантт жадваллари</a:t>
            </a:r>
          </a:p>
          <a:p>
            <a:pPr algn="ctr"/>
            <a:r>
              <a:rPr lang="uz-Cyrl-UZ" sz="2400" dirty="0">
                <a:latin typeface="Times New Roman" panose="02020603050405020304" pitchFamily="18" charset="0"/>
                <a:cs typeface="Times New Roman" panose="02020603050405020304" pitchFamily="18" charset="0"/>
              </a:rPr>
              <a:t>Ҳақиқий вақтда бошқарув панели</a:t>
            </a:r>
          </a:p>
          <a:p>
            <a:pPr algn="ctr"/>
            <a:r>
              <a:rPr lang="uz-Cyrl-UZ" sz="2400" dirty="0">
                <a:latin typeface="Times New Roman" panose="02020603050405020304" pitchFamily="18" charset="0"/>
                <a:cs typeface="Times New Roman" panose="02020603050405020304" pitchFamily="18" charset="0"/>
              </a:rPr>
              <a:t>Умумий календарлар</a:t>
            </a:r>
          </a:p>
          <a:p>
            <a:pPr algn="ctr"/>
            <a:r>
              <a:rPr lang="uz-Cyrl-UZ" sz="2400" dirty="0">
                <a:latin typeface="Times New Roman" panose="02020603050405020304" pitchFamily="18" charset="0"/>
                <a:cs typeface="Times New Roman" panose="02020603050405020304" pitchFamily="18" charset="0"/>
              </a:rPr>
              <a:t>Вақтни кузатиш ва вақт жадваллари</a:t>
            </a:r>
          </a:p>
          <a:p>
            <a:pPr algn="ctr"/>
            <a:r>
              <a:rPr lang="uz-Cyrl-UZ" sz="2400" dirty="0">
                <a:latin typeface="Times New Roman" panose="02020603050405020304" pitchFamily="18" charset="0"/>
                <a:cs typeface="Times New Roman" panose="02020603050405020304" pitchFamily="18" charset="0"/>
              </a:rPr>
              <a:t>Лойиҳа гуруҳлари</a:t>
            </a:r>
          </a:p>
          <a:p>
            <a:pPr algn="ctr"/>
            <a:r>
              <a:rPr lang="uz-Cyrl-UZ" sz="2400" dirty="0">
                <a:latin typeface="Times New Roman" panose="02020603050405020304" pitchFamily="18" charset="0"/>
                <a:cs typeface="Times New Roman" panose="02020603050405020304" pitchFamily="18" charset="0"/>
              </a:rPr>
              <a:t>Динамик ҳисобот</a:t>
            </a:r>
          </a:p>
          <a:p>
            <a:pPr algn="ctr"/>
            <a:r>
              <a:rPr lang="uz-Cyrl-UZ" sz="2400" dirty="0">
                <a:latin typeface="Times New Roman" panose="02020603050405020304" pitchFamily="18" charset="0"/>
                <a:cs typeface="Times New Roman" panose="02020603050405020304" pitchFamily="18" charset="0"/>
              </a:rPr>
              <a:t>Масофавий гуруҳлар билан ҳамкорлик қилинг</a:t>
            </a:r>
          </a:p>
          <a:p>
            <a:pPr algn="ctr"/>
            <a:r>
              <a:rPr lang="uz-Cyrl-UZ" sz="2400" dirty="0">
                <a:latin typeface="Times New Roman" panose="02020603050405020304" pitchFamily="18" charset="0"/>
                <a:cs typeface="Times New Roman" panose="02020603050405020304" pitchFamily="18" charset="0"/>
              </a:rPr>
              <a:t>Ресурсларни бошқариш</a:t>
            </a:r>
          </a:p>
        </p:txBody>
      </p:sp>
    </p:spTree>
    <p:extLst>
      <p:ext uri="{BB962C8B-B14F-4D97-AF65-F5344CB8AC3E}">
        <p14:creationId xmlns:p14="http://schemas.microsoft.com/office/powerpoint/2010/main" val="276314319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0503" y="209321"/>
            <a:ext cx="11446525" cy="71609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КОРПОРАТИВ ТИЗИМНИНГ ЎЗГАРУВЧАН ЭЛЕМЕНТЛАРИ:</a:t>
            </a:r>
          </a:p>
        </p:txBody>
      </p:sp>
      <p:sp>
        <p:nvSpPr>
          <p:cNvPr id="4" name="Прямоугольник 3"/>
          <p:cNvSpPr/>
          <p:nvPr/>
        </p:nvSpPr>
        <p:spPr>
          <a:xfrm>
            <a:off x="782199" y="1184316"/>
            <a:ext cx="10620260" cy="55084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176213" algn="ctr">
              <a:tabLst>
                <a:tab pos="176213" algn="l"/>
              </a:tabLst>
            </a:pPr>
            <a:r>
              <a:rPr lang="uz-Cyrl-UZ" sz="2400" dirty="0">
                <a:latin typeface="Times New Roman" panose="02020603050405020304" pitchFamily="18" charset="0"/>
                <a:cs typeface="Times New Roman" panose="02020603050405020304" pitchFamily="18" charset="0"/>
              </a:rPr>
              <a:t>Корпоратив лойиҳаларни бошқариш тизимининг регламенти</a:t>
            </a:r>
          </a:p>
        </p:txBody>
      </p:sp>
      <p:sp>
        <p:nvSpPr>
          <p:cNvPr id="5" name="Прямоугольник 4"/>
          <p:cNvSpPr/>
          <p:nvPr/>
        </p:nvSpPr>
        <p:spPr>
          <a:xfrm>
            <a:off x="782199" y="1905920"/>
            <a:ext cx="10620260" cy="55084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Дизайн ҳужжатлари шаблонлар</a:t>
            </a:r>
          </a:p>
        </p:txBody>
      </p:sp>
      <p:sp>
        <p:nvSpPr>
          <p:cNvPr id="6" name="Прямоугольник 5"/>
          <p:cNvSpPr/>
          <p:nvPr/>
        </p:nvSpPr>
        <p:spPr>
          <a:xfrm>
            <a:off x="782198" y="2627524"/>
            <a:ext cx="10620261" cy="112923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Тизимда фойдаланиладиган тузилмалар (лойиҳа портфели тузилиши, </a:t>
            </a:r>
            <a:r>
              <a:rPr lang="en-US" sz="2300" dirty="0">
                <a:latin typeface="Times New Roman" panose="02020603050405020304" pitchFamily="18" charset="0"/>
                <a:cs typeface="Times New Roman" panose="02020603050405020304" pitchFamily="18" charset="0"/>
              </a:rPr>
              <a:t>WBS </a:t>
            </a:r>
            <a:r>
              <a:rPr lang="uz-Cyrl-UZ" sz="2300" dirty="0">
                <a:latin typeface="Times New Roman" panose="02020603050405020304" pitchFamily="18" charset="0"/>
                <a:cs typeface="Times New Roman" panose="02020603050405020304" pitchFamily="18" charset="0"/>
              </a:rPr>
              <a:t>юқори даражадаги лойиҳа тузилмаси, </a:t>
            </a:r>
            <a:r>
              <a:rPr lang="en-US" sz="2300" dirty="0">
                <a:latin typeface="Times New Roman" panose="02020603050405020304" pitchFamily="18" charset="0"/>
                <a:cs typeface="Times New Roman" panose="02020603050405020304" pitchFamily="18" charset="0"/>
              </a:rPr>
              <a:t>RBS </a:t>
            </a:r>
            <a:r>
              <a:rPr lang="uz-Cyrl-UZ" sz="2300" dirty="0">
                <a:latin typeface="Times New Roman" panose="02020603050405020304" pitchFamily="18" charset="0"/>
                <a:cs typeface="Times New Roman" panose="02020603050405020304" pitchFamily="18" charset="0"/>
              </a:rPr>
              <a:t>ресурс тузилиши, </a:t>
            </a:r>
            <a:r>
              <a:rPr lang="en-US" sz="2300" dirty="0">
                <a:latin typeface="Times New Roman" panose="02020603050405020304" pitchFamily="18" charset="0"/>
                <a:cs typeface="Times New Roman" panose="02020603050405020304" pitchFamily="18" charset="0"/>
              </a:rPr>
              <a:t>CBS </a:t>
            </a:r>
            <a:r>
              <a:rPr lang="uz-Cyrl-UZ" sz="2300" dirty="0">
                <a:latin typeface="Times New Roman" panose="02020603050405020304" pitchFamily="18" charset="0"/>
                <a:cs typeface="Times New Roman" panose="02020603050405020304" pitchFamily="18" charset="0"/>
              </a:rPr>
              <a:t>шартнома тузилмаси, </a:t>
            </a:r>
            <a:r>
              <a:rPr lang="en-US" sz="2300" dirty="0">
                <a:latin typeface="Times New Roman" panose="02020603050405020304" pitchFamily="18" charset="0"/>
                <a:cs typeface="Times New Roman" panose="02020603050405020304" pitchFamily="18" charset="0"/>
              </a:rPr>
              <a:t>OBS </a:t>
            </a:r>
            <a:r>
              <a:rPr lang="uz-Cyrl-UZ" sz="2300" dirty="0">
                <a:latin typeface="Times New Roman" panose="02020603050405020304" pitchFamily="18" charset="0"/>
                <a:cs typeface="Times New Roman" panose="02020603050405020304" pitchFamily="18" charset="0"/>
              </a:rPr>
              <a:t>ташкилий тузилмаси)</a:t>
            </a:r>
          </a:p>
        </p:txBody>
      </p:sp>
      <p:sp>
        <p:nvSpPr>
          <p:cNvPr id="7" name="Прямоугольник 6"/>
          <p:cNvSpPr/>
          <p:nvPr/>
        </p:nvSpPr>
        <p:spPr>
          <a:xfrm>
            <a:off x="782198" y="3927518"/>
            <a:ext cx="8516038" cy="88134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300" dirty="0">
                <a:latin typeface="Times New Roman" panose="02020603050405020304" pitchFamily="18" charset="0"/>
                <a:cs typeface="Times New Roman" panose="02020603050405020304" pitchFamily="18" charset="0"/>
              </a:rPr>
              <a:t>Корпоратив сифат стандартлари реестри ва компаниянинг корпоратив рисклари реестри</a:t>
            </a:r>
            <a:endParaRPr lang="ru-RU" sz="23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782198" y="4979627"/>
            <a:ext cx="8516038" cy="58389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300" dirty="0">
                <a:latin typeface="Times New Roman" panose="02020603050405020304" pitchFamily="18" charset="0"/>
                <a:cs typeface="Times New Roman" panose="02020603050405020304" pitchFamily="18" charset="0"/>
              </a:rPr>
              <a:t>MS Project Professional </a:t>
            </a:r>
            <a:r>
              <a:rPr lang="uz-Cyrl-UZ" sz="2300" dirty="0">
                <a:latin typeface="Times New Roman" panose="02020603050405020304" pitchFamily="18" charset="0"/>
                <a:cs typeface="Times New Roman" panose="02020603050405020304" pitchFamily="18" charset="0"/>
              </a:rPr>
              <a:t>ахборот тизимининг кўринишлари</a:t>
            </a:r>
          </a:p>
        </p:txBody>
      </p:sp>
      <p:sp>
        <p:nvSpPr>
          <p:cNvPr id="2" name="Прямоугольник 1">
            <a:extLst>
              <a:ext uri="{FF2B5EF4-FFF2-40B4-BE49-F238E27FC236}">
                <a16:creationId xmlns:a16="http://schemas.microsoft.com/office/drawing/2014/main" id="{D9B9AC4F-16E4-CCA6-85EE-22498E73F837}"/>
              </a:ext>
            </a:extLst>
          </p:cNvPr>
          <p:cNvSpPr/>
          <p:nvPr/>
        </p:nvSpPr>
        <p:spPr>
          <a:xfrm>
            <a:off x="782198" y="5734281"/>
            <a:ext cx="8516038" cy="58389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300" dirty="0">
                <a:latin typeface="Times New Roman" panose="02020603050405020304" pitchFamily="18" charset="0"/>
                <a:cs typeface="Times New Roman" panose="02020603050405020304" pitchFamily="18" charset="0"/>
              </a:rPr>
              <a:t>MS Office 365 </a:t>
            </a:r>
            <a:r>
              <a:rPr lang="uz-Cyrl-UZ" sz="2300" dirty="0">
                <a:latin typeface="Times New Roman" panose="02020603050405020304" pitchFamily="18" charset="0"/>
                <a:cs typeface="Times New Roman" panose="02020603050405020304" pitchFamily="18" charset="0"/>
              </a:rPr>
              <a:t>ахборот тизимининг кўринишлари</a:t>
            </a:r>
          </a:p>
        </p:txBody>
      </p:sp>
    </p:spTree>
    <p:extLst>
      <p:ext uri="{BB962C8B-B14F-4D97-AF65-F5344CB8AC3E}">
        <p14:creationId xmlns:p14="http://schemas.microsoft.com/office/powerpoint/2010/main" val="204735032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0503" y="209321"/>
            <a:ext cx="11446525" cy="71609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ЛОЙИҲАНИ БОШҚАРИШ ТИЗИМИНИНГ ҲАР ҚАНДАЙ ДАРАЖАСИ УЧУН ҚУЙИДАГИ ОПЕРАЦИЯЛАР КЕТМА-КЕТЛИГИ АМАЛГА ОШИРИЛАДИ:</a:t>
            </a:r>
          </a:p>
        </p:txBody>
      </p:sp>
      <p:sp>
        <p:nvSpPr>
          <p:cNvPr id="4" name="Прямоугольник 3"/>
          <p:cNvSpPr/>
          <p:nvPr/>
        </p:nvSpPr>
        <p:spPr>
          <a:xfrm>
            <a:off x="330503" y="1096178"/>
            <a:ext cx="11071956" cy="71609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176213" algn="ctr">
              <a:tabLst>
                <a:tab pos="176213" algn="l"/>
              </a:tabLst>
            </a:pPr>
            <a:r>
              <a:rPr lang="uz-Cyrl-UZ" sz="2200" dirty="0">
                <a:latin typeface="Times New Roman" panose="02020603050405020304" pitchFamily="18" charset="0"/>
                <a:cs typeface="Times New Roman" panose="02020603050405020304" pitchFamily="18" charset="0"/>
              </a:rPr>
              <a:t>Лойиҳалар портфелини амалга ошириш жараёнида лойиҳа офисининг мутахассислари лойиҳаларни бошқариш натижаларини таҳлил қиладилар.</a:t>
            </a:r>
          </a:p>
        </p:txBody>
      </p:sp>
      <p:sp>
        <p:nvSpPr>
          <p:cNvPr id="5" name="Прямоугольник 4"/>
          <p:cNvSpPr/>
          <p:nvPr/>
        </p:nvSpPr>
        <p:spPr>
          <a:xfrm>
            <a:off x="330503" y="1919693"/>
            <a:ext cx="11071955" cy="71609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Натижада, корпоратив лойиҳаларни бошқариш тизимларининг элементларини ўзгартириш бўйича таклиф шакллантирилади.</a:t>
            </a:r>
          </a:p>
        </p:txBody>
      </p:sp>
      <p:sp>
        <p:nvSpPr>
          <p:cNvPr id="6" name="Прямоугольник 5"/>
          <p:cNvSpPr/>
          <p:nvPr/>
        </p:nvSpPr>
        <p:spPr>
          <a:xfrm>
            <a:off x="330503" y="2743209"/>
            <a:ext cx="11071955" cy="138811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Амалга ошириш даврининг охирида (ҳафта охирида) КЛБТни ишлаб чиқиш гуруҳининг йиғилиши ўтказилади. Бу гуруҳга қуйидагилар кириши мумкин: лойиҳа менежерлари, лойиҳа менежерлари, лойиҳа офисининг мутахассислари, мавзу соҳасидаги етакчи экспертлар.</a:t>
            </a:r>
          </a:p>
        </p:txBody>
      </p:sp>
      <p:sp>
        <p:nvSpPr>
          <p:cNvPr id="7" name="Прямоугольник 6"/>
          <p:cNvSpPr/>
          <p:nvPr/>
        </p:nvSpPr>
        <p:spPr>
          <a:xfrm>
            <a:off x="330502" y="4238744"/>
            <a:ext cx="8967733" cy="67753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йиғилиш доирасида ишлаб чиқилган ўзгартиришлар келишиб олинади.</a:t>
            </a:r>
          </a:p>
        </p:txBody>
      </p:sp>
      <p:sp>
        <p:nvSpPr>
          <p:cNvPr id="8" name="Прямоугольник 7"/>
          <p:cNvSpPr/>
          <p:nvPr/>
        </p:nvSpPr>
        <p:spPr>
          <a:xfrm>
            <a:off x="330502" y="5023694"/>
            <a:ext cx="8967733" cy="73812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Барча келишилган ўзгартиришлар компания раҳбариятига тасдиқлаш учун тақдим этилади</a:t>
            </a:r>
          </a:p>
        </p:txBody>
      </p:sp>
      <p:sp>
        <p:nvSpPr>
          <p:cNvPr id="2" name="Прямоугольник 1">
            <a:extLst>
              <a:ext uri="{FF2B5EF4-FFF2-40B4-BE49-F238E27FC236}">
                <a16:creationId xmlns:a16="http://schemas.microsoft.com/office/drawing/2014/main" id="{D9B9AC4F-16E4-CCA6-85EE-22498E73F837}"/>
              </a:ext>
            </a:extLst>
          </p:cNvPr>
          <p:cNvSpPr/>
          <p:nvPr/>
        </p:nvSpPr>
        <p:spPr>
          <a:xfrm>
            <a:off x="330502" y="5869242"/>
            <a:ext cx="8967733" cy="77943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Тасдиқлангандан сўнг, лойиҳани бошқариш тизимининг тегишли элементларига ўзгартиришлар киритилади</a:t>
            </a:r>
            <a:r>
              <a:rPr lang="ru-RU" sz="2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75758231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21465" y="532670"/>
            <a:ext cx="11149069" cy="1681722"/>
          </a:xfrm>
          <a:prstGeom prst="roundRect">
            <a:avLst>
              <a:gd name="adj" fmla="val 13154"/>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амалга ошириш ҳисоботи </a:t>
            </a:r>
            <a:r>
              <a:rPr lang="uz-Cyrl-UZ" sz="2400" dirty="0">
                <a:latin typeface="Times New Roman" panose="02020603050405020304" pitchFamily="18" charset="0"/>
                <a:cs typeface="Times New Roman" panose="02020603050405020304" pitchFamily="18" charset="0"/>
              </a:rPr>
              <a:t>- лойиҳа портфелини амалга ошириш самарадорлигини тавсифловчи ҳужжат. Портфелни амалга ошириш ҳисоботига асосланиб, портфел менежери портфел лойиҳаларидаги потенциал муаммоларга эътибор қаратиш тўғрисида қарор қабул қилади.</a:t>
            </a:r>
          </a:p>
        </p:txBody>
      </p:sp>
      <p:sp>
        <p:nvSpPr>
          <p:cNvPr id="4" name="Прямоугольник: скругленные углы 3">
            <a:extLst>
              <a:ext uri="{FF2B5EF4-FFF2-40B4-BE49-F238E27FC236}">
                <a16:creationId xmlns:a16="http://schemas.microsoft.com/office/drawing/2014/main" id="{9F11D571-5540-FBEF-1861-D01473F75118}"/>
              </a:ext>
            </a:extLst>
          </p:cNvPr>
          <p:cNvSpPr/>
          <p:nvPr/>
        </p:nvSpPr>
        <p:spPr>
          <a:xfrm>
            <a:off x="521465" y="2394520"/>
            <a:ext cx="11149069" cy="1681722"/>
          </a:xfrm>
          <a:prstGeom prst="roundRect">
            <a:avLst>
              <a:gd name="adj" fmla="val 13154"/>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Кўпинча </a:t>
            </a:r>
            <a:r>
              <a:rPr lang="uz-Cyrl-UZ" sz="2400" b="1" dirty="0">
                <a:latin typeface="Times New Roman" panose="02020603050405020304" pitchFamily="18" charset="0"/>
                <a:cs typeface="Times New Roman" panose="02020603050405020304" pitchFamily="18" charset="0"/>
              </a:rPr>
              <a:t>бизнес-режа</a:t>
            </a:r>
            <a:r>
              <a:rPr lang="uz-Cyrl-UZ" sz="2400" dirty="0">
                <a:latin typeface="Times New Roman" panose="02020603050405020304" pitchFamily="18" charset="0"/>
                <a:cs typeface="Times New Roman" panose="02020603050405020304" pitchFamily="18" charset="0"/>
              </a:rPr>
              <a:t> ва </a:t>
            </a:r>
            <a:r>
              <a:rPr lang="uz-Cyrl-UZ" sz="2400" b="1" dirty="0">
                <a:latin typeface="Times New Roman" panose="02020603050405020304" pitchFamily="18" charset="0"/>
                <a:cs typeface="Times New Roman" panose="02020603050405020304" pitchFamily="18" charset="0"/>
              </a:rPr>
              <a:t>техник-иқтисодий асослаш</a:t>
            </a:r>
            <a:r>
              <a:rPr lang="uz-Cyrl-UZ" sz="2400" dirty="0">
                <a:latin typeface="Times New Roman" panose="02020603050405020304" pitchFamily="18" charset="0"/>
                <a:cs typeface="Times New Roman" panose="02020603050405020304" pitchFamily="18" charset="0"/>
              </a:rPr>
              <a:t> ўртасида фарқ қилмайди. Уларнинг тузилмалари орасидаги асосий фарқ шундаки, техник-иқтисодий асосда компания ва маҳсулот тавсифи, бозор таҳлили, риск таҳлили ва маркетинг стратегияси - бизнес-режадаги энг муҳим жиҳат деярли йўқ.</a:t>
            </a:r>
          </a:p>
        </p:txBody>
      </p:sp>
    </p:spTree>
    <p:extLst>
      <p:ext uri="{BB962C8B-B14F-4D97-AF65-F5344CB8AC3E}">
        <p14:creationId xmlns:p14="http://schemas.microsoft.com/office/powerpoint/2010/main" val="396059451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637142" y="374573"/>
            <a:ext cx="10917716" cy="2043907"/>
          </a:xfrm>
          <a:prstGeom prst="roundRect">
            <a:avLst>
              <a:gd name="adj" fmla="val 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бошқаришнинг афзалликлари</a:t>
            </a:r>
          </a:p>
          <a:p>
            <a:pPr algn="ctr"/>
            <a:r>
              <a:rPr lang="uz-Cyrl-UZ" sz="2400" dirty="0">
                <a:latin typeface="Times New Roman" panose="02020603050405020304" pitchFamily="18" charset="0"/>
                <a:cs typeface="Times New Roman" panose="02020603050405020304" pitchFamily="18" charset="0"/>
              </a:rPr>
              <a:t>Лойиҳа портфелини бошқаришнинг афзалликларидан фойдаланган ҳолда, компаниялар энг яхши натижаларга эришиш учун ўз лойиҳаларининг барча қисмларини режалаштиришлари мумкин. Лойиҳа портфелини бошқаришнинг асосий афзалликлари қуйидагилардан иборат:</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686719" y="3963181"/>
            <a:ext cx="8071692" cy="2520246"/>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ПМИ сўрови аниқ белгиланган мақсадларнинг етишмаслиги лойиҳа муваффақияцизлигининг биринчи сабаби эканлигини кўрсатди. Лойиҳа портфелини бошқариш компанияга биринчи навбатда муносабатда бўлган жамоа ўртасида шаффоф ва очиқ мунозараларга ёрдам беради.</a:t>
            </a:r>
          </a:p>
        </p:txBody>
      </p:sp>
      <p:sp>
        <p:nvSpPr>
          <p:cNvPr id="4" name="Прямоугольник: скругленные углы 3">
            <a:extLst>
              <a:ext uri="{FF2B5EF4-FFF2-40B4-BE49-F238E27FC236}">
                <a16:creationId xmlns:a16="http://schemas.microsoft.com/office/drawing/2014/main" id="{3DDD6FF3-29C1-30FA-A363-BA558F0A2E8E}"/>
              </a:ext>
            </a:extLst>
          </p:cNvPr>
          <p:cNvSpPr/>
          <p:nvPr/>
        </p:nvSpPr>
        <p:spPr>
          <a:xfrm>
            <a:off x="637143" y="2650042"/>
            <a:ext cx="8121268" cy="952473"/>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Компания мақсадлари ва лойиҳалари ўртасидаги мувофиқликни таъминлайди</a:t>
            </a:r>
          </a:p>
        </p:txBody>
      </p:sp>
    </p:spTree>
    <p:extLst>
      <p:ext uri="{BB962C8B-B14F-4D97-AF65-F5344CB8AC3E}">
        <p14:creationId xmlns:p14="http://schemas.microsoft.com/office/powerpoint/2010/main" val="226229473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10448" y="1267069"/>
            <a:ext cx="11171103" cy="1779361"/>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ЛПБ билан “уй ҳайвонлари лойиҳалари” мавжуд эмас. Лойиҳани режалаштиришда субъективлик йўқ қилинади, чунки ЛПБ лойиҳаларни ўзига хос хавф, бизнес мақсадлари, ресурслар ва малакаларнинг мавжудлиги асосида устуворлаштиришга қаратилган. Лойиҳа қарорларини қабул қилиш учун тартиблаш моделлари ва баҳолаш усуллари каби бир нечта сифат ва миқдорий усуллар қўлланилади.</a:t>
            </a:r>
          </a:p>
        </p:txBody>
      </p:sp>
      <p:sp>
        <p:nvSpPr>
          <p:cNvPr id="4" name="Прямоугольник: скругленные углы 3">
            <a:extLst>
              <a:ext uri="{FF2B5EF4-FFF2-40B4-BE49-F238E27FC236}">
                <a16:creationId xmlns:a16="http://schemas.microsoft.com/office/drawing/2014/main" id="{3DDD6FF3-29C1-30FA-A363-BA558F0A2E8E}"/>
              </a:ext>
            </a:extLst>
          </p:cNvPr>
          <p:cNvSpPr/>
          <p:nvPr/>
        </p:nvSpPr>
        <p:spPr>
          <a:xfrm>
            <a:off x="694064" y="478694"/>
            <a:ext cx="10704722" cy="556892"/>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режалаштиришдан шахсий тарафкашликни олиб ташлайди</a:t>
            </a:r>
          </a:p>
        </p:txBody>
      </p:sp>
      <p:sp>
        <p:nvSpPr>
          <p:cNvPr id="5" name="Прямоугольник: скругленные углы 4">
            <a:extLst>
              <a:ext uri="{FF2B5EF4-FFF2-40B4-BE49-F238E27FC236}">
                <a16:creationId xmlns:a16="http://schemas.microsoft.com/office/drawing/2014/main" id="{14C03076-40AC-C76D-FE6D-C5160FB5C819}"/>
              </a:ext>
            </a:extLst>
          </p:cNvPr>
          <p:cNvSpPr/>
          <p:nvPr/>
        </p:nvSpPr>
        <p:spPr>
          <a:xfrm>
            <a:off x="510448" y="4173926"/>
            <a:ext cx="8776772" cy="2436194"/>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Манфаатдор томонлар ўзларининг устуворликларига эътибор қаратган ва чекланган ресурслар учун курашаётган турли лойиҳа гуруҳлари билан юзага келиши мумкин бўлган низоларни ҳал қилишда қийналиши мумкин. Қарор қабул қилишда стандартлаштирилган ёндашувдан фойдаланган ҳолда, ЛПБ рақобатдош лойиҳа жамоаларининг талабини субъектив равишда баҳолайди.</a:t>
            </a:r>
          </a:p>
        </p:txBody>
      </p:sp>
      <p:sp>
        <p:nvSpPr>
          <p:cNvPr id="6" name="Прямоугольник: скругленные углы 5">
            <a:extLst>
              <a:ext uri="{FF2B5EF4-FFF2-40B4-BE49-F238E27FC236}">
                <a16:creationId xmlns:a16="http://schemas.microsoft.com/office/drawing/2014/main" id="{863F7474-79B5-0321-C18B-550BC5E01DAA}"/>
              </a:ext>
            </a:extLst>
          </p:cNvPr>
          <p:cNvSpPr/>
          <p:nvPr/>
        </p:nvSpPr>
        <p:spPr>
          <a:xfrm>
            <a:off x="743638" y="3249619"/>
            <a:ext cx="10704722" cy="721118"/>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Қарор қабул қилишни осонлаштиради</a:t>
            </a:r>
          </a:p>
        </p:txBody>
      </p:sp>
    </p:spTree>
    <p:extLst>
      <p:ext uri="{BB962C8B-B14F-4D97-AF65-F5344CB8AC3E}">
        <p14:creationId xmlns:p14="http://schemas.microsoft.com/office/powerpoint/2010/main" val="313738881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510448" y="1267069"/>
            <a:ext cx="11171103" cy="1779361"/>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Яхши лойиҳа портфели менежерлари чекланган ресурсларини ўзларининг энг қимматли лойиҳаларига қаратадилар. Мижозларнинг сўровлари, тартибга солувчи талаблар ёки стратегия талаблари пайдо бўлганда, жамоалар ташкилот мақсадларига эришишга ёрдам берадиган ҳаётий лойиҳалар устида ишлаш учун лойиҳа портфелини бошқаришдан фойдаланадилар.</a:t>
            </a:r>
          </a:p>
        </p:txBody>
      </p:sp>
      <p:sp>
        <p:nvSpPr>
          <p:cNvPr id="4" name="Прямоугольник: скругленные углы 3">
            <a:extLst>
              <a:ext uri="{FF2B5EF4-FFF2-40B4-BE49-F238E27FC236}">
                <a16:creationId xmlns:a16="http://schemas.microsoft.com/office/drawing/2014/main" id="{3DDD6FF3-29C1-30FA-A363-BA558F0A2E8E}"/>
              </a:ext>
            </a:extLst>
          </p:cNvPr>
          <p:cNvSpPr/>
          <p:nvPr/>
        </p:nvSpPr>
        <p:spPr>
          <a:xfrm>
            <a:off x="694064" y="478694"/>
            <a:ext cx="10704722" cy="556892"/>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Лойиҳаларга устуворлик беришга ёрдам беради</a:t>
            </a:r>
          </a:p>
        </p:txBody>
      </p:sp>
      <p:sp>
        <p:nvSpPr>
          <p:cNvPr id="5" name="Прямоугольник: скругленные углы 4">
            <a:extLst>
              <a:ext uri="{FF2B5EF4-FFF2-40B4-BE49-F238E27FC236}">
                <a16:creationId xmlns:a16="http://schemas.microsoft.com/office/drawing/2014/main" id="{14C03076-40AC-C76D-FE6D-C5160FB5C819}"/>
              </a:ext>
            </a:extLst>
          </p:cNvPr>
          <p:cNvSpPr/>
          <p:nvPr/>
        </p:nvSpPr>
        <p:spPr>
          <a:xfrm>
            <a:off x="510448" y="4173926"/>
            <a:ext cx="8776772" cy="2205380"/>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Баъзан лойиҳа гуруҳлари ижрога шунчалик кўп эътибор беришадики, улар катта расмни ўтказиб юборишади. Трендларни таъқиб қилишда улар стратегик мақсадларга эриша олмайдилар ва ўз жамоаларини ортиқча ишламайдилар. Жамоалар лойиҳа портфелини бошқаришни қабул қилганда, улар фақат қимматли лойиҳаларни биринчи ўринга қўяди ва амалга оширади.</a:t>
            </a:r>
          </a:p>
        </p:txBody>
      </p:sp>
      <p:sp>
        <p:nvSpPr>
          <p:cNvPr id="6" name="Прямоугольник: скругленные углы 5">
            <a:extLst>
              <a:ext uri="{FF2B5EF4-FFF2-40B4-BE49-F238E27FC236}">
                <a16:creationId xmlns:a16="http://schemas.microsoft.com/office/drawing/2014/main" id="{863F7474-79B5-0321-C18B-550BC5E01DAA}"/>
              </a:ext>
            </a:extLst>
          </p:cNvPr>
          <p:cNvSpPr/>
          <p:nvPr/>
        </p:nvSpPr>
        <p:spPr>
          <a:xfrm>
            <a:off x="743638" y="3249619"/>
            <a:ext cx="10704722" cy="721118"/>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Катта расмга эътибор қаратади</a:t>
            </a:r>
          </a:p>
        </p:txBody>
      </p:sp>
    </p:spTree>
    <p:extLst>
      <p:ext uri="{BB962C8B-B14F-4D97-AF65-F5344CB8AC3E}">
        <p14:creationId xmlns:p14="http://schemas.microsoft.com/office/powerpoint/2010/main" val="331147495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12F3CF6-481D-14DF-6BF4-699DD16D2A62}"/>
              </a:ext>
            </a:extLst>
          </p:cNvPr>
          <p:cNvSpPr/>
          <p:nvPr/>
        </p:nvSpPr>
        <p:spPr>
          <a:xfrm>
            <a:off x="686719" y="1849388"/>
            <a:ext cx="10852531" cy="2314988"/>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портфелини бошқариш ташкилотнинг барча лойиҳалари учун табиий бошқарув моделини яратади. Лойиҳа бошқаруви битта лойиҳани кўриб чиқса-да, ППМ барча лойиҳаларнинг яхлит кўринишини тақдим этади. Лойиҳа менежерлари фавқулодда вазият режасини тузишлари, маълумотларга асосланган усулларни қўллашлари ва компанияни тўғри йўлга олиб боришлари мумкин.</a:t>
            </a:r>
          </a:p>
        </p:txBody>
      </p:sp>
      <p:sp>
        <p:nvSpPr>
          <p:cNvPr id="4" name="Прямоугольник: скругленные углы 3">
            <a:extLst>
              <a:ext uri="{FF2B5EF4-FFF2-40B4-BE49-F238E27FC236}">
                <a16:creationId xmlns:a16="http://schemas.microsoft.com/office/drawing/2014/main" id="{5258F2B2-6881-F3E7-4F3D-9A1A08CE9A9B}"/>
              </a:ext>
            </a:extLst>
          </p:cNvPr>
          <p:cNvSpPr/>
          <p:nvPr/>
        </p:nvSpPr>
        <p:spPr>
          <a:xfrm>
            <a:off x="652750" y="766159"/>
            <a:ext cx="10886500" cy="778958"/>
          </a:xfrm>
          <a:prstGeom prst="roundRect">
            <a:avLst>
              <a:gd name="adj" fmla="val 13154"/>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бошқарувида бошқарув ва назоратни қуради</a:t>
            </a:r>
          </a:p>
        </p:txBody>
      </p:sp>
    </p:spTree>
    <p:extLst>
      <p:ext uri="{BB962C8B-B14F-4D97-AF65-F5344CB8AC3E}">
        <p14:creationId xmlns:p14="http://schemas.microsoft.com/office/powerpoint/2010/main" val="332225174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00E1FC28-E285-96F9-313A-A23687AAD4F6}"/>
              </a:ext>
            </a:extLst>
          </p:cNvPr>
          <p:cNvSpPr/>
          <p:nvPr/>
        </p:nvSpPr>
        <p:spPr>
          <a:xfrm>
            <a:off x="637142" y="374573"/>
            <a:ext cx="10917716" cy="2161985"/>
          </a:xfrm>
          <a:prstGeom prst="roundRect">
            <a:avLst>
              <a:gd name="adj" fmla="val 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портфелини бошқариш учун энг яхши воситалар</a:t>
            </a:r>
          </a:p>
          <a:p>
            <a:pPr algn="ctr"/>
            <a:r>
              <a:rPr lang="uz-Cyrl-UZ" sz="2200" dirty="0">
                <a:latin typeface="Times New Roman" panose="02020603050405020304" pitchFamily="18" charset="0"/>
                <a:cs typeface="Times New Roman" panose="02020603050405020304" pitchFamily="18" charset="0"/>
              </a:rPr>
              <a:t>Лойиҳа портфелини бошқариш (ЛПБ) оддий туюлиши мумкин бўлса-да, ЛПБ ҳаёт айланишини амалда қўллаш қийин бўлиши мумкин. Доимий лойиҳани режалаштириш ва баҳолаш жараёни билан бир қаторда, барча лойиҳаларни олдинга силжитиш учун сизга тўғри воситалар керак бўлади. Лойиҳа портфелини бошқариш учун кенг қўлланиладиган баъзи воситалар:</a:t>
            </a:r>
          </a:p>
        </p:txBody>
      </p:sp>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686719" y="3963181"/>
            <a:ext cx="8071692" cy="2520246"/>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Қарор дарахтини таҳлил қилиш кўплаб субъектив омилларга эга вазиятларни баҳолаш учун ажойиб воситадир. Бу муаммони ҳал қилишнинг кўплаб усулларини, уларнинг харажатлари, натижалари ва оқибатларини кўрсатади. Лойиҳа натижаларини баҳолаш, имкониятларни аниқлаш, харажатларни бошқариш ва муаммоларни ҳал қилиш учун ушбу усулдан фойдаланинг.</a:t>
            </a:r>
          </a:p>
        </p:txBody>
      </p:sp>
      <p:sp>
        <p:nvSpPr>
          <p:cNvPr id="4" name="Прямоугольник: скругленные углы 3">
            <a:extLst>
              <a:ext uri="{FF2B5EF4-FFF2-40B4-BE49-F238E27FC236}">
                <a16:creationId xmlns:a16="http://schemas.microsoft.com/office/drawing/2014/main" id="{3DDD6FF3-29C1-30FA-A363-BA558F0A2E8E}"/>
              </a:ext>
            </a:extLst>
          </p:cNvPr>
          <p:cNvSpPr/>
          <p:nvPr/>
        </p:nvSpPr>
        <p:spPr>
          <a:xfrm>
            <a:off x="637143" y="2927869"/>
            <a:ext cx="8121268" cy="644001"/>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Қарор дарахтини таҳлил қилиш</a:t>
            </a:r>
          </a:p>
        </p:txBody>
      </p:sp>
    </p:spTree>
    <p:extLst>
      <p:ext uri="{BB962C8B-B14F-4D97-AF65-F5344CB8AC3E}">
        <p14:creationId xmlns:p14="http://schemas.microsoft.com/office/powerpoint/2010/main" val="372112563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AC259CA-F1DF-4E40-6F0D-B1FA3A4B881D}"/>
              </a:ext>
            </a:extLst>
          </p:cNvPr>
          <p:cNvSpPr/>
          <p:nvPr/>
        </p:nvSpPr>
        <p:spPr>
          <a:xfrm>
            <a:off x="2555913" y="203443"/>
            <a:ext cx="9268857" cy="1141952"/>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Харажат-фойда таҳлили лойиҳанинг таваккалчилиги ва фойдасини баҳолашнинг миқдорий усулидир. Лойиҳанинг муваффақияти эҳтимолий фойда кўпроқ ва умумий харажат камроқ бўлганда юзага келади.</a:t>
            </a:r>
          </a:p>
        </p:txBody>
      </p:sp>
      <p:sp>
        <p:nvSpPr>
          <p:cNvPr id="4" name="Прямоугольник: скругленные углы 3">
            <a:extLst>
              <a:ext uri="{FF2B5EF4-FFF2-40B4-BE49-F238E27FC236}">
                <a16:creationId xmlns:a16="http://schemas.microsoft.com/office/drawing/2014/main" id="{3DDD6FF3-29C1-30FA-A363-BA558F0A2E8E}"/>
              </a:ext>
            </a:extLst>
          </p:cNvPr>
          <p:cNvSpPr/>
          <p:nvPr/>
        </p:nvSpPr>
        <p:spPr>
          <a:xfrm>
            <a:off x="347030" y="203443"/>
            <a:ext cx="2065664" cy="1141952"/>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Харажат-фойда таҳлили</a:t>
            </a:r>
          </a:p>
        </p:txBody>
      </p:sp>
      <p:sp>
        <p:nvSpPr>
          <p:cNvPr id="5" name="Прямоугольник: скругленные углы 4">
            <a:extLst>
              <a:ext uri="{FF2B5EF4-FFF2-40B4-BE49-F238E27FC236}">
                <a16:creationId xmlns:a16="http://schemas.microsoft.com/office/drawing/2014/main" id="{14C03076-40AC-C76D-FE6D-C5160FB5C819}"/>
              </a:ext>
            </a:extLst>
          </p:cNvPr>
          <p:cNvSpPr/>
          <p:nvPr/>
        </p:nvSpPr>
        <p:spPr>
          <a:xfrm>
            <a:off x="2884049" y="1458024"/>
            <a:ext cx="8940722" cy="1141952"/>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усулда умумий бизнес стратегияси бир нечта мақсадларга бўлинади. Ушбу кичикроқ мақсадлар турли лойиҳаларга тайинланади ва баҳолаш учун баҳоланади.</a:t>
            </a:r>
          </a:p>
        </p:txBody>
      </p:sp>
      <p:sp>
        <p:nvSpPr>
          <p:cNvPr id="6" name="Прямоугольник: скругленные углы 5">
            <a:extLst>
              <a:ext uri="{FF2B5EF4-FFF2-40B4-BE49-F238E27FC236}">
                <a16:creationId xmlns:a16="http://schemas.microsoft.com/office/drawing/2014/main" id="{863F7474-79B5-0321-C18B-550BC5E01DAA}"/>
              </a:ext>
            </a:extLst>
          </p:cNvPr>
          <p:cNvSpPr/>
          <p:nvPr/>
        </p:nvSpPr>
        <p:spPr>
          <a:xfrm>
            <a:off x="347030" y="1588574"/>
            <a:ext cx="2374135" cy="880851"/>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Мақсадлар матритсаси</a:t>
            </a:r>
          </a:p>
        </p:txBody>
      </p:sp>
      <p:sp>
        <p:nvSpPr>
          <p:cNvPr id="2" name="Прямоугольник: скругленные углы 1">
            <a:extLst>
              <a:ext uri="{FF2B5EF4-FFF2-40B4-BE49-F238E27FC236}">
                <a16:creationId xmlns:a16="http://schemas.microsoft.com/office/drawing/2014/main" id="{24981248-2457-7EFD-ADF7-5B3FE9EC91FA}"/>
              </a:ext>
            </a:extLst>
          </p:cNvPr>
          <p:cNvSpPr/>
          <p:nvPr/>
        </p:nvSpPr>
        <p:spPr>
          <a:xfrm>
            <a:off x="466381" y="3610989"/>
            <a:ext cx="6859836" cy="2889331"/>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Лойиҳани баҳолаш моделидан фойдаланган ҳолда баҳолаш миқдорий ва сифат омилларини мувозанатлашнинг яхши усули ҳисобланади. Баъзи сифат омиллари бозор рақобатбардошлиги, бизнес қиймати ва мижозлар ишончи бўлиши мумкин, сифат омиллари эса операцион харажатлар, даромад қиймати ва инвестицияларнинг даромадлилигини ўз ичига олади.</a:t>
            </a:r>
          </a:p>
        </p:txBody>
      </p:sp>
      <p:sp>
        <p:nvSpPr>
          <p:cNvPr id="7" name="Прямоугольник: скругленные углы 6">
            <a:extLst>
              <a:ext uri="{FF2B5EF4-FFF2-40B4-BE49-F238E27FC236}">
                <a16:creationId xmlns:a16="http://schemas.microsoft.com/office/drawing/2014/main" id="{18B382BE-1816-5923-5996-A74D6A0B3AC6}"/>
              </a:ext>
            </a:extLst>
          </p:cNvPr>
          <p:cNvSpPr/>
          <p:nvPr/>
        </p:nvSpPr>
        <p:spPr>
          <a:xfrm>
            <a:off x="1370682" y="2843162"/>
            <a:ext cx="5051234" cy="585837"/>
          </a:xfrm>
          <a:prstGeom prst="roundRect">
            <a:avLst>
              <a:gd name="adj" fmla="val 13154"/>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Баҳолаш модели</a:t>
            </a:r>
          </a:p>
        </p:txBody>
      </p:sp>
      <p:sp>
        <p:nvSpPr>
          <p:cNvPr id="9" name="TextBox 8">
            <a:extLst>
              <a:ext uri="{FF2B5EF4-FFF2-40B4-BE49-F238E27FC236}">
                <a16:creationId xmlns:a16="http://schemas.microsoft.com/office/drawing/2014/main" id="{C245312E-199E-511B-1FD4-47B9A6AB89F3}"/>
              </a:ext>
            </a:extLst>
          </p:cNvPr>
          <p:cNvSpPr txBox="1"/>
          <p:nvPr/>
        </p:nvSpPr>
        <p:spPr>
          <a:xfrm>
            <a:off x="7354410" y="2712605"/>
            <a:ext cx="4497636" cy="1631216"/>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Ушбу омилларга оғирликлар ва баллар тайинланади ва ҳар бир лойиҳа умумий балл олади. Бу лойиҳаларни умумий баллари асосида таққослашнинг оқилона усулини тақдим этади.</a:t>
            </a:r>
          </a:p>
        </p:txBody>
      </p:sp>
    </p:spTree>
    <p:extLst>
      <p:ext uri="{BB962C8B-B14F-4D97-AF65-F5344CB8AC3E}">
        <p14:creationId xmlns:p14="http://schemas.microsoft.com/office/powerpoint/2010/main" val="250794638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63769" y="609600"/>
            <a:ext cx="11664462" cy="5078313"/>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uz-Cyrl-UZ"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uz-Cyrl-UZ"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en-US" dirty="0">
                <a:latin typeface="Times New Roman" panose="02020603050405020304" pitchFamily="18" charset="0"/>
                <a:cs typeface="Times New Roman" panose="02020603050405020304" pitchFamily="18" charset="0"/>
              </a:rPr>
              <a:t>5. </a:t>
            </a:r>
            <a:r>
              <a:rPr lang="en-US" sz="1800" b="0" i="0" dirty="0">
                <a:effectLst/>
                <a:latin typeface="Times New Roman" panose="02020603050405020304" pitchFamily="18" charset="0"/>
                <a:cs typeface="Times New Roman" panose="02020603050405020304" pitchFamily="18" charset="0"/>
              </a:rPr>
              <a:t>Mathur, S. (2006). Project portfolio management techniques. Paper presented at PMI® Global Congress 2006—Asia Pacific, Bangkok, Thailand. Newtown Square, PA: Project Management Institute.</a:t>
            </a:r>
            <a:endParaRPr lang="ru-RU" sz="1800"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6. </a:t>
            </a:r>
            <a:r>
              <a:rPr lang="ru-RU" dirty="0">
                <a:latin typeface="Times New Roman" panose="02020603050405020304" pitchFamily="18" charset="0"/>
                <a:cs typeface="Times New Roman" panose="02020603050405020304" pitchFamily="18" charset="0"/>
              </a:rPr>
              <a:t>Управление портфелем проектов. https://pm-way.com/materials/material/show/151</a:t>
            </a:r>
          </a:p>
          <a:p>
            <a:pPr algn="just"/>
            <a:r>
              <a:rPr lang="uz-Cyrl-UZ" dirty="0">
                <a:latin typeface="Times New Roman" panose="02020603050405020304" pitchFamily="18" charset="0"/>
                <a:cs typeface="Times New Roman" panose="02020603050405020304" pitchFamily="18" charset="0"/>
              </a:rPr>
              <a:t>7. Harvard Business Review Project Management Handbook: How to Launch, Lead, and Sponsor Successful Projects (HBR Handbooks) Paperback – October 19, 2021.</a:t>
            </a:r>
          </a:p>
          <a:p>
            <a:pPr algn="just"/>
            <a:r>
              <a:rPr lang="uz-Cyrl-UZ" dirty="0">
                <a:latin typeface="Times New Roman" panose="02020603050405020304" pitchFamily="18" charset="0"/>
                <a:cs typeface="Times New Roman" panose="02020603050405020304" pitchFamily="18" charset="0"/>
              </a:rPr>
              <a:t>8. </a:t>
            </a:r>
            <a:r>
              <a:rPr lang="ru-RU"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dirty="0">
                <a:latin typeface="Times New Roman" panose="02020603050405020304" pitchFamily="18" charset="0"/>
                <a:cs typeface="Times New Roman" panose="02020603050405020304" pitchFamily="18" charset="0"/>
              </a:rPr>
              <a:t>9. </a:t>
            </a:r>
            <a:r>
              <a:rPr lang="ru-RU" dirty="0" err="1">
                <a:latin typeface="Times New Roman" panose="02020603050405020304" pitchFamily="18" charset="0"/>
                <a:cs typeface="Times New Roman" panose="02020603050405020304" pitchFamily="18" charset="0"/>
              </a:rPr>
              <a:t>Просницкий</a:t>
            </a:r>
            <a:r>
              <a:rPr lang="ru-RU" dirty="0">
                <a:latin typeface="Times New Roman" panose="02020603050405020304" pitchFamily="18" charset="0"/>
                <a:cs typeface="Times New Roman" panose="02020603050405020304" pitchFamily="18" charset="0"/>
              </a:rPr>
              <a:t> А. Самоучитель “Управление проектами в </a:t>
            </a:r>
            <a:r>
              <a:rPr lang="ru-RU" dirty="0" err="1">
                <a:latin typeface="Times New Roman" panose="02020603050405020304" pitchFamily="18" charset="0"/>
                <a:cs typeface="Times New Roman" panose="02020603050405020304" pitchFamily="18" charset="0"/>
              </a:rPr>
              <a:t>Microsoft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Project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Server</a:t>
            </a:r>
            <a:r>
              <a:rPr lang="ru-RU"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https://www.wrike.com/project-management-guide/faq/what-is-project-portfolio-management-ppm/</a:t>
            </a:r>
          </a:p>
          <a:p>
            <a:pPr algn="just"/>
            <a:r>
              <a:rPr lang="uz-Cyrl-UZ" dirty="0">
                <a:latin typeface="Times New Roman" panose="02020603050405020304" pitchFamily="18" charset="0"/>
                <a:cs typeface="Times New Roman" panose="02020603050405020304" pitchFamily="18" charset="0"/>
              </a:rPr>
              <a:t>11. </a:t>
            </a:r>
            <a:r>
              <a:rPr lang="en-US" dirty="0">
                <a:latin typeface="Times New Roman" panose="02020603050405020304" pitchFamily="18" charset="0"/>
                <a:cs typeface="Times New Roman" panose="02020603050405020304" pitchFamily="18" charset="0"/>
              </a:rPr>
              <a:t>https://www.projectmanager.com/guides/project-portfolio-management</a:t>
            </a:r>
          </a:p>
        </p:txBody>
      </p:sp>
    </p:spTree>
    <p:extLst>
      <p:ext uri="{BB962C8B-B14F-4D97-AF65-F5344CB8AC3E}">
        <p14:creationId xmlns:p14="http://schemas.microsoft.com/office/powerpoint/2010/main" val="206167183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9356</Words>
  <Application>Microsoft Office PowerPoint</Application>
  <PresentationFormat>Широкоэкранный</PresentationFormat>
  <Paragraphs>476</Paragraphs>
  <Slides>93</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93</vt:i4>
      </vt:variant>
    </vt:vector>
  </HeadingPairs>
  <TitlesOfParts>
    <vt:vector size="98"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110</cp:revision>
  <dcterms:created xsi:type="dcterms:W3CDTF">2023-09-26T16:19:17Z</dcterms:created>
  <dcterms:modified xsi:type="dcterms:W3CDTF">2023-10-24T05:53:50Z</dcterms:modified>
</cp:coreProperties>
</file>