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32" r:id="rId2"/>
    <p:sldId id="333" r:id="rId3"/>
    <p:sldId id="372" r:id="rId4"/>
    <p:sldId id="280" r:id="rId5"/>
    <p:sldId id="353" r:id="rId6"/>
    <p:sldId id="327" r:id="rId7"/>
    <p:sldId id="362" r:id="rId8"/>
    <p:sldId id="374" r:id="rId9"/>
    <p:sldId id="375" r:id="rId10"/>
    <p:sldId id="376" r:id="rId11"/>
    <p:sldId id="377" r:id="rId12"/>
    <p:sldId id="378" r:id="rId13"/>
    <p:sldId id="363" r:id="rId14"/>
    <p:sldId id="364" r:id="rId15"/>
    <p:sldId id="365" r:id="rId16"/>
    <p:sldId id="366" r:id="rId17"/>
    <p:sldId id="367" r:id="rId18"/>
    <p:sldId id="368" r:id="rId19"/>
    <p:sldId id="369" r:id="rId20"/>
    <p:sldId id="261" r:id="rId21"/>
    <p:sldId id="370" r:id="rId22"/>
    <p:sldId id="371" r:id="rId23"/>
    <p:sldId id="373" r:id="rId24"/>
    <p:sldId id="379" r:id="rId25"/>
    <p:sldId id="271" r:id="rId26"/>
    <p:sldId id="272" r:id="rId27"/>
    <p:sldId id="380" r:id="rId28"/>
    <p:sldId id="310" r:id="rId29"/>
    <p:sldId id="381" r:id="rId30"/>
    <p:sldId id="382" r:id="rId31"/>
    <p:sldId id="383" r:id="rId32"/>
    <p:sldId id="384" r:id="rId33"/>
    <p:sldId id="385" r:id="rId34"/>
    <p:sldId id="386" r:id="rId35"/>
    <p:sldId id="387" r:id="rId36"/>
    <p:sldId id="388" r:id="rId37"/>
    <p:sldId id="389" r:id="rId38"/>
    <p:sldId id="390" r:id="rId39"/>
    <p:sldId id="391" r:id="rId40"/>
    <p:sldId id="316" r:id="rId41"/>
    <p:sldId id="279" r:id="rId42"/>
    <p:sldId id="318" r:id="rId43"/>
    <p:sldId id="281" r:id="rId44"/>
    <p:sldId id="392" r:id="rId45"/>
    <p:sldId id="393" r:id="rId46"/>
    <p:sldId id="282" r:id="rId47"/>
    <p:sldId id="394" r:id="rId48"/>
    <p:sldId id="283" r:id="rId49"/>
    <p:sldId id="284" r:id="rId50"/>
    <p:sldId id="395" r:id="rId51"/>
    <p:sldId id="396" r:id="rId52"/>
    <p:sldId id="285" r:id="rId53"/>
    <p:sldId id="287" r:id="rId54"/>
    <p:sldId id="286" r:id="rId55"/>
    <p:sldId id="288" r:id="rId56"/>
    <p:sldId id="397" r:id="rId57"/>
    <p:sldId id="398" r:id="rId58"/>
    <p:sldId id="290" r:id="rId59"/>
    <p:sldId id="291" r:id="rId60"/>
    <p:sldId id="292" r:id="rId61"/>
    <p:sldId id="289" r:id="rId62"/>
    <p:sldId id="293" r:id="rId63"/>
    <p:sldId id="294" r:id="rId64"/>
    <p:sldId id="295" r:id="rId65"/>
    <p:sldId id="399" r:id="rId66"/>
    <p:sldId id="296" r:id="rId67"/>
    <p:sldId id="401" r:id="rId68"/>
    <p:sldId id="402" r:id="rId69"/>
    <p:sldId id="403" r:id="rId70"/>
    <p:sldId id="303" r:id="rId71"/>
    <p:sldId id="405" r:id="rId72"/>
    <p:sldId id="319" r:id="rId73"/>
    <p:sldId id="406" r:id="rId74"/>
    <p:sldId id="320" r:id="rId75"/>
    <p:sldId id="407" r:id="rId76"/>
    <p:sldId id="321" r:id="rId77"/>
    <p:sldId id="408" r:id="rId78"/>
    <p:sldId id="322" r:id="rId79"/>
    <p:sldId id="409" r:id="rId80"/>
    <p:sldId id="259" r:id="rId81"/>
    <p:sldId id="410" r:id="rId82"/>
    <p:sldId id="323" r:id="rId83"/>
    <p:sldId id="411" r:id="rId84"/>
    <p:sldId id="338" r:id="rId85"/>
    <p:sldId id="339" r:id="rId86"/>
    <p:sldId id="340" r:id="rId87"/>
    <p:sldId id="341" r:id="rId88"/>
    <p:sldId id="337" r:id="rId89"/>
    <p:sldId id="342" r:id="rId90"/>
    <p:sldId id="412" r:id="rId91"/>
    <p:sldId id="343" r:id="rId92"/>
    <p:sldId id="344" r:id="rId93"/>
    <p:sldId id="345" r:id="rId94"/>
    <p:sldId id="335" r:id="rId95"/>
    <p:sldId id="336" r:id="rId96"/>
    <p:sldId id="346" r:id="rId97"/>
    <p:sldId id="347" r:id="rId98"/>
    <p:sldId id="413" r:id="rId99"/>
    <p:sldId id="348" r:id="rId100"/>
    <p:sldId id="349" r:id="rId101"/>
    <p:sldId id="414" r:id="rId102"/>
    <p:sldId id="359" r:id="rId103"/>
    <p:sldId id="360" r:id="rId10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87" d="100"/>
          <a:sy n="87" d="100"/>
        </p:scale>
        <p:origin x="61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theme" Target="theme/theme1.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1855EFE-E632-7B5B-81E0-97C9366BDF09}"/>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2B462E32-71B5-3544-4CBF-B1EF107ED58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C90CB0FB-6BC0-6F01-4C9A-91A4327CDF3B}"/>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2814D7F0-7758-4D91-6256-28FF990CE62B}"/>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EDBD64AC-274B-6D90-30A6-8633E965C4A7}"/>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3834291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B3D0C3B-0C2D-3415-6A80-E5EB734CF359}"/>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F7F3C0E-D5E3-D12B-9567-D09C19EE2544}"/>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1877C02-6C71-0820-0A64-387C8EAA19DF}"/>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6B064333-02B3-B66C-323F-39673C97848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C3DC6C84-13FB-5E2D-B258-EE9E4DC99B8E}"/>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12456034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68F0128-ACD5-5C61-367E-22BFB5E3F4CD}"/>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078F8B42-CF36-D614-0DF5-7CDBFAB84EB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A27837B3-17FF-78DF-BB4C-6986C100736B}"/>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D074AC8A-981B-4097-5E2C-128D9F3994EF}"/>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BB173B5-0764-9F45-4763-85BF99D35528}"/>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14455756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58F8E8F-0CC6-DC25-1455-3C01FE35D683}"/>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323ABE8-A380-0333-D318-B5430A0DAA5B}"/>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CEAE63B5-266B-83EA-18A9-2470B886E3F4}"/>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9F69469D-8D7E-131A-A137-2FF6DAE2AE9D}"/>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6" name="Нижний колонтитул 5">
            <a:extLst>
              <a:ext uri="{FF2B5EF4-FFF2-40B4-BE49-F238E27FC236}">
                <a16:creationId xmlns:a16="http://schemas.microsoft.com/office/drawing/2014/main" id="{5CB8FBEE-3B6A-5807-4238-FC43E9F3646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A1A907EA-0D82-B273-C875-E7B33F5AFA03}"/>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2613761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C4A867D-D512-4C4B-D4F2-52F993493641}"/>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4A578219-0E25-8ABF-730E-A01B7EF15D9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9AE2F908-E7A8-0F36-A3BA-EB2A173564DE}"/>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F994F9F8-AE66-4A1C-2135-818777E54BE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9C9E1D4F-1C34-DF21-06F6-29FF3818BC5E}"/>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44176759-1773-2597-5988-7D102FB5A8F8}"/>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8" name="Нижний колонтитул 7">
            <a:extLst>
              <a:ext uri="{FF2B5EF4-FFF2-40B4-BE49-F238E27FC236}">
                <a16:creationId xmlns:a16="http://schemas.microsoft.com/office/drawing/2014/main" id="{4E6C1E49-ACB4-B045-DECE-6FAE99BDE5F6}"/>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9A87861A-D8A4-2DBD-559B-F9279FCA9C3A}"/>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16799413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EB57D74-3F0A-CD89-B07A-8FE20E288A36}"/>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FEFCCA64-E64E-A171-22E8-FC42E3B08074}"/>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4" name="Нижний колонтитул 3">
            <a:extLst>
              <a:ext uri="{FF2B5EF4-FFF2-40B4-BE49-F238E27FC236}">
                <a16:creationId xmlns:a16="http://schemas.microsoft.com/office/drawing/2014/main" id="{24AEE944-5908-6326-0084-C8DD79C13C53}"/>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CB157C86-0BAA-D204-CCE2-6CCBB463C69E}"/>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4110295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79035217-1851-D7FB-1DCC-7D2D0FF378D9}"/>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3" name="Нижний колонтитул 2">
            <a:extLst>
              <a:ext uri="{FF2B5EF4-FFF2-40B4-BE49-F238E27FC236}">
                <a16:creationId xmlns:a16="http://schemas.microsoft.com/office/drawing/2014/main" id="{32195AB5-AF57-AB87-B907-027D5A36A5C8}"/>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5F04DC4B-97CB-503D-30DB-945A17E29E22}"/>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148269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A84E55E-ECB0-E06E-3D5A-004754F80EAA}"/>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17DB1AAE-A289-2CA4-B5F2-E40C9CAE8B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240D9243-6787-7BB9-9630-4668793ACD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9E6F30B2-43A7-9E78-FE42-7984FE2BDDF0}"/>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6" name="Нижний колонтитул 5">
            <a:extLst>
              <a:ext uri="{FF2B5EF4-FFF2-40B4-BE49-F238E27FC236}">
                <a16:creationId xmlns:a16="http://schemas.microsoft.com/office/drawing/2014/main" id="{9D9F8C9C-C7C0-5FAA-B0EE-EF391D2BA01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437E272C-4932-9BA6-4F46-CC7E8EA2786E}"/>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2040615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5087602-527D-E0EF-BF45-49D20AB09544}"/>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0600E7BA-53FB-8FB4-03BE-7A59D99AFBF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0C587317-3493-94A3-B6C8-289B842CAC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5B3A3A9E-1042-F66F-0AB7-54BF76C3DED7}"/>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6" name="Нижний колонтитул 5">
            <a:extLst>
              <a:ext uri="{FF2B5EF4-FFF2-40B4-BE49-F238E27FC236}">
                <a16:creationId xmlns:a16="http://schemas.microsoft.com/office/drawing/2014/main" id="{2BB55266-0D98-A7D4-F52C-14DD5F01D4D9}"/>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CE5854AD-9098-D41E-692E-C62899F34B1B}"/>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3438481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62943F7-31D7-1FFB-103E-24064916194F}"/>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B8EC073-2C91-CAB1-0223-8D40E5D67057}"/>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A25E4C6-F948-5252-51D2-4BF9D669214B}"/>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6845CE6B-4417-BFB2-467B-5AEC5403EBF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B776F902-1116-320A-B503-03219556DEF1}"/>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193811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FB95F937-E8CC-A6CA-8924-91B2182D2B17}"/>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E148C471-7014-2735-A9BB-CC7D27CCE7C2}"/>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51F4A994-EDCD-113F-B957-E4617B852D51}"/>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ECB68A31-5ECA-8346-62FE-0749548163A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F47EB56-6330-4CBE-BD65-083C1FA89F17}"/>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3833571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711811F-01AE-D099-7056-E37CE31E41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9E8A3D9B-58DD-7A4F-079C-698D307790F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DB81AF4-99B5-3288-1648-40CCD13E09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10AAD3-D0AE-4236-A3E3-87571DB2EF7D}"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4369F11C-41B4-5154-2CE4-1EC1DEB4C2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4CD78BDC-02C0-DC6E-A3AB-BBE3B76DCB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262323-5199-4F17-98C3-2A1659958812}" type="slidenum">
              <a:rPr lang="ru-RU" smtClean="0"/>
              <a:t>‹#›</a:t>
            </a:fld>
            <a:endParaRPr lang="ru-RU"/>
          </a:p>
        </p:txBody>
      </p:sp>
    </p:spTree>
    <p:extLst>
      <p:ext uri="{BB962C8B-B14F-4D97-AF65-F5344CB8AC3E}">
        <p14:creationId xmlns:p14="http://schemas.microsoft.com/office/powerpoint/2010/main" val="25738228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 y="283314"/>
            <a:ext cx="12191999" cy="3539430"/>
          </a:xfrm>
          <a:prstGeom prst="rect">
            <a:avLst/>
          </a:prstGeom>
        </p:spPr>
        <p:txBody>
          <a:bodyPr wrap="square">
            <a:spAutoFit/>
          </a:bodyPr>
          <a:lstStyle/>
          <a:p>
            <a:pPr algn="ctr"/>
            <a:r>
              <a:rPr lang="en-US" sz="3200" b="1" dirty="0">
                <a:solidFill>
                  <a:srgbClr val="FF0000"/>
                </a:solidFill>
                <a:latin typeface="Times New Roman" panose="02020603050405020304" pitchFamily="18" charset="0"/>
                <a:cs typeface="Times New Roman" panose="02020603050405020304" pitchFamily="18" charset="0"/>
              </a:rPr>
              <a:t>Course Name: FUNDAMENTALS OF PROJECT MANAGEMENT</a:t>
            </a:r>
          </a:p>
          <a:p>
            <a:pPr algn="ctr"/>
            <a:r>
              <a:rPr lang="uz-Cyrl-UZ" sz="3200" b="1" dirty="0">
                <a:solidFill>
                  <a:srgbClr val="002060"/>
                </a:solidFill>
                <a:latin typeface="Times New Roman" panose="02020603050405020304" pitchFamily="18" charset="0"/>
                <a:cs typeface="Times New Roman" panose="02020603050405020304" pitchFamily="18" charset="0"/>
              </a:rPr>
              <a:t>Курс номи: ЛОЙИҲА БОШҚАРУВИ АСОСЛАРИ </a:t>
            </a:r>
          </a:p>
          <a:p>
            <a:pPr algn="ctr"/>
            <a:endParaRPr lang="uz-Cyrl-UZ" sz="3200" b="1" dirty="0">
              <a:solidFill>
                <a:srgbClr val="FF0000"/>
              </a:solidFill>
              <a:latin typeface="Times New Roman" panose="02020603050405020304" pitchFamily="18" charset="0"/>
              <a:cs typeface="Times New Roman" panose="02020603050405020304" pitchFamily="18" charset="0"/>
            </a:endParaRPr>
          </a:p>
          <a:p>
            <a:pPr algn="ctr"/>
            <a:r>
              <a:rPr lang="en-US" sz="3200" b="1" dirty="0">
                <a:solidFill>
                  <a:srgbClr val="FF0000"/>
                </a:solidFill>
                <a:latin typeface="Times New Roman" panose="02020603050405020304" pitchFamily="18" charset="0"/>
                <a:cs typeface="Times New Roman" panose="02020603050405020304" pitchFamily="18" charset="0"/>
              </a:rPr>
              <a:t>PROJECT MANAGEMENT USING DIGITAL PROGRAMS AND MODELS</a:t>
            </a:r>
          </a:p>
          <a:p>
            <a:pPr algn="ctr"/>
            <a:r>
              <a:rPr lang="ru-RU" sz="3200" b="1" dirty="0">
                <a:solidFill>
                  <a:srgbClr val="002060"/>
                </a:solidFill>
                <a:latin typeface="Times New Roman" panose="02020603050405020304" pitchFamily="18" charset="0"/>
                <a:cs typeface="Times New Roman" panose="02020603050405020304" pitchFamily="18" charset="0"/>
              </a:rPr>
              <a:t>РАҚАМЛИ ДАСТУРЛАР ВА МОДЕЛЛАР ЁРДАМИДА ЛОЙИҲАНИ БОШҚАРИШ</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2101255" y="4133999"/>
            <a:ext cx="4243755" cy="1077218"/>
          </a:xfrm>
          <a:prstGeom prst="rect">
            <a:avLst/>
          </a:prstGeom>
        </p:spPr>
        <p:txBody>
          <a:bodyPr wrap="square">
            <a:spAutoFit/>
          </a:bodyPr>
          <a:lstStyle/>
          <a:p>
            <a:pPr algn="ctr"/>
            <a:r>
              <a:rPr lang="en-US" sz="3200" b="1" dirty="0">
                <a:solidFill>
                  <a:srgbClr val="FF0000"/>
                </a:solidFill>
                <a:latin typeface="Times New Roman" panose="02020603050405020304" pitchFamily="18" charset="0"/>
                <a:cs typeface="Times New Roman" panose="02020603050405020304" pitchFamily="18" charset="0"/>
              </a:rPr>
              <a:t>Topic</a:t>
            </a:r>
            <a:r>
              <a:rPr lang="uz-Cyrl-UZ" sz="3200" b="1" dirty="0">
                <a:solidFill>
                  <a:srgbClr val="002060"/>
                </a:solidFill>
                <a:latin typeface="Times New Roman" panose="02020603050405020304" pitchFamily="18" charset="0"/>
                <a:cs typeface="Times New Roman" panose="02020603050405020304" pitchFamily="18" charset="0"/>
              </a:rPr>
              <a:t> (Мавзу) </a:t>
            </a:r>
            <a:r>
              <a:rPr lang="en-US" sz="3200" b="1" dirty="0">
                <a:solidFill>
                  <a:srgbClr val="002060"/>
                </a:solidFill>
                <a:latin typeface="Times New Roman" panose="02020603050405020304" pitchFamily="18" charset="0"/>
                <a:cs typeface="Times New Roman" panose="02020603050405020304" pitchFamily="18" charset="0"/>
              </a:rPr>
              <a:t># </a:t>
            </a:r>
            <a:r>
              <a:rPr lang="uz-Cyrl-UZ" sz="3200" b="1" dirty="0">
                <a:solidFill>
                  <a:srgbClr val="002060"/>
                </a:solidFill>
                <a:latin typeface="Times New Roman" panose="02020603050405020304" pitchFamily="18" charset="0"/>
                <a:cs typeface="Times New Roman" panose="02020603050405020304" pitchFamily="18" charset="0"/>
              </a:rPr>
              <a:t>11</a:t>
            </a:r>
          </a:p>
          <a:p>
            <a:pPr algn="ctr"/>
            <a:r>
              <a:rPr lang="en-US" sz="3200" b="1" dirty="0">
                <a:solidFill>
                  <a:srgbClr val="FF0000"/>
                </a:solidFill>
                <a:latin typeface="Times New Roman" panose="02020603050405020304" pitchFamily="18" charset="0"/>
                <a:cs typeface="Times New Roman" panose="02020603050405020304" pitchFamily="18" charset="0"/>
              </a:rPr>
              <a:t>Week</a:t>
            </a:r>
            <a:r>
              <a:rPr lang="en-US" sz="3200" b="1" dirty="0">
                <a:solidFill>
                  <a:srgbClr val="002060"/>
                </a:solidFill>
                <a:latin typeface="Times New Roman" panose="02020603050405020304" pitchFamily="18" charset="0"/>
                <a:cs typeface="Times New Roman" panose="02020603050405020304" pitchFamily="18" charset="0"/>
              </a:rPr>
              <a:t> (</a:t>
            </a:r>
            <a:r>
              <a:rPr lang="uz-Cyrl-UZ" sz="3200" b="1" dirty="0">
                <a:solidFill>
                  <a:srgbClr val="002060"/>
                </a:solidFill>
                <a:latin typeface="Times New Roman" panose="02020603050405020304" pitchFamily="18" charset="0"/>
                <a:cs typeface="Times New Roman" panose="02020603050405020304" pitchFamily="18" charset="0"/>
              </a:rPr>
              <a:t>Хафта</a:t>
            </a:r>
            <a:r>
              <a:rPr lang="en-US" sz="3200" b="1" dirty="0">
                <a:solidFill>
                  <a:srgbClr val="002060"/>
                </a:solidFill>
                <a:latin typeface="Times New Roman" panose="02020603050405020304" pitchFamily="18" charset="0"/>
                <a:cs typeface="Times New Roman" panose="02020603050405020304" pitchFamily="18" charset="0"/>
              </a:rPr>
              <a:t>)</a:t>
            </a:r>
            <a:r>
              <a:rPr lang="uz-Cyrl-UZ" sz="3200" b="1" dirty="0">
                <a:solidFill>
                  <a:srgbClr val="002060"/>
                </a:solidFill>
                <a:latin typeface="Times New Roman" panose="02020603050405020304" pitchFamily="18" charset="0"/>
                <a:cs typeface="Times New Roman" panose="02020603050405020304" pitchFamily="18" charset="0"/>
              </a:rPr>
              <a:t> </a:t>
            </a:r>
            <a:r>
              <a:rPr lang="en-US" sz="3200" b="1" dirty="0">
                <a:solidFill>
                  <a:srgbClr val="002060"/>
                </a:solidFill>
                <a:latin typeface="Times New Roman" panose="02020603050405020304" pitchFamily="18" charset="0"/>
                <a:cs typeface="Times New Roman" panose="02020603050405020304" pitchFamily="18" charset="0"/>
              </a:rPr>
              <a:t># </a:t>
            </a:r>
            <a:r>
              <a:rPr lang="uz-Cyrl-UZ" sz="3200" b="1" dirty="0">
                <a:solidFill>
                  <a:srgbClr val="002060"/>
                </a:solidFill>
                <a:latin typeface="Times New Roman" panose="02020603050405020304" pitchFamily="18" charset="0"/>
                <a:cs typeface="Times New Roman" panose="02020603050405020304" pitchFamily="18" charset="0"/>
              </a:rPr>
              <a:t>11</a:t>
            </a:r>
            <a:endParaRPr lang="en-US" sz="3200" dirty="0"/>
          </a:p>
        </p:txBody>
      </p:sp>
      <p:sp>
        <p:nvSpPr>
          <p:cNvPr id="3" name="Прямоугольник 2">
            <a:extLst>
              <a:ext uri="{FF2B5EF4-FFF2-40B4-BE49-F238E27FC236}">
                <a16:creationId xmlns:a16="http://schemas.microsoft.com/office/drawing/2014/main" id="{311D2836-220C-4EEE-BE21-D06E64194D29}"/>
              </a:ext>
            </a:extLst>
          </p:cNvPr>
          <p:cNvSpPr/>
          <p:nvPr/>
        </p:nvSpPr>
        <p:spPr>
          <a:xfrm>
            <a:off x="1121463" y="5828173"/>
            <a:ext cx="6467733" cy="523220"/>
          </a:xfrm>
          <a:prstGeom prst="rect">
            <a:avLst/>
          </a:prstGeom>
        </p:spPr>
        <p:txBody>
          <a:bodyPr wrap="none">
            <a:spAutoFit/>
          </a:bodyPr>
          <a:lstStyle/>
          <a:p>
            <a:r>
              <a:rPr lang="en-US" sz="2800" b="1" dirty="0">
                <a:solidFill>
                  <a:srgbClr val="002060"/>
                </a:solidFill>
                <a:latin typeface="Times New Roman" panose="02020603050405020304" pitchFamily="18" charset="0"/>
                <a:cs typeface="Times New Roman" panose="02020603050405020304" pitchFamily="18" charset="0"/>
              </a:rPr>
              <a:t>PhD, </a:t>
            </a:r>
            <a:r>
              <a:rPr lang="uz-Cyrl-UZ" sz="2800" b="1" dirty="0">
                <a:solidFill>
                  <a:srgbClr val="002060"/>
                </a:solidFill>
                <a:latin typeface="Times New Roman" panose="02020603050405020304" pitchFamily="18" charset="0"/>
                <a:cs typeface="Times New Roman" panose="02020603050405020304" pitchFamily="18" charset="0"/>
              </a:rPr>
              <a:t>dosent Alimov Bakhodir Batirovich</a:t>
            </a:r>
            <a:endParaRPr lang="ru-RU" sz="2800" dirty="0"/>
          </a:p>
        </p:txBody>
      </p:sp>
    </p:spTree>
    <p:extLst>
      <p:ext uri="{BB962C8B-B14F-4D97-AF65-F5344CB8AC3E}">
        <p14:creationId xmlns:p14="http://schemas.microsoft.com/office/powerpoint/2010/main" val="9445610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5199184" y="268783"/>
            <a:ext cx="1793631" cy="646331"/>
          </a:xfrm>
          <a:prstGeom prst="rect">
            <a:avLst/>
          </a:prstGeom>
          <a:noFill/>
        </p:spPr>
        <p:txBody>
          <a:bodyPr wrap="square" rtlCol="0">
            <a:spAutoFit/>
          </a:bodyPr>
          <a:lstStyle/>
          <a:p>
            <a:pPr algn="ctr"/>
            <a:r>
              <a:rPr lang="uz-Cyrl-UZ" sz="3600" b="1" dirty="0">
                <a:latin typeface="Times New Roman" panose="02020603050405020304" pitchFamily="18" charset="0"/>
                <a:cs typeface="Times New Roman" panose="02020603050405020304" pitchFamily="18" charset="0"/>
              </a:rPr>
              <a:t>РЕЖА</a:t>
            </a:r>
            <a:endParaRPr lang="en-US" sz="36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999BA05F-B03F-FA07-C613-F22C8EACB193}"/>
              </a:ext>
            </a:extLst>
          </p:cNvPr>
          <p:cNvSpPr txBox="1"/>
          <p:nvPr/>
        </p:nvSpPr>
        <p:spPr>
          <a:xfrm>
            <a:off x="592014" y="1230647"/>
            <a:ext cx="11007970" cy="3539430"/>
          </a:xfrm>
          <a:prstGeom prst="rect">
            <a:avLst/>
          </a:prstGeom>
          <a:noFill/>
        </p:spPr>
        <p:txBody>
          <a:bodyPr wrap="square">
            <a:spAutoFit/>
          </a:bodyPr>
          <a:lstStyle/>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Рақамли трансформация нима?</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Рақамли трансформацияда лойиҳа бошқаруви нима</a:t>
            </a:r>
            <a:r>
              <a:rPr lang="ru-RU" sz="2800" dirty="0">
                <a:latin typeface="Times New Roman" panose="02020603050405020304" pitchFamily="18" charset="0"/>
                <a:cs typeface="Times New Roman" panose="02020603050405020304" pitchFamily="18" charset="0"/>
              </a:rPr>
              <a:t>?</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Рақамли трансформациянинг лойиҳа бошқарувига таъсири</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Рақамли лойиҳа менежери нима қилади</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Рақамли лойиҳаларни бошқариш бўйича профессионал сертификат</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Лойиҳа модели</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Лойиҳани моделлаштириш нима ва у қандай ишлайди</a:t>
            </a:r>
            <a:r>
              <a:rPr lang="ru-RU" sz="2800" dirty="0">
                <a:latin typeface="Times New Roman" panose="02020603050405020304" pitchFamily="18" charset="0"/>
                <a:cs typeface="Times New Roman" panose="02020603050405020304" pitchFamily="18" charset="0"/>
              </a:rPr>
              <a:t>?</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Лойиҳа бизнесини автоматлаштириш режаси</a:t>
            </a:r>
          </a:p>
        </p:txBody>
      </p:sp>
    </p:spTree>
    <p:extLst>
      <p:ext uri="{BB962C8B-B14F-4D97-AF65-F5344CB8AC3E}">
        <p14:creationId xmlns:p14="http://schemas.microsoft.com/office/powerpoint/2010/main" val="2882128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F0F58D19-30A4-18A9-FFA1-FA5EE2B8C98F}"/>
              </a:ext>
            </a:extLst>
          </p:cNvPr>
          <p:cNvSpPr/>
          <p:nvPr/>
        </p:nvSpPr>
        <p:spPr>
          <a:xfrm>
            <a:off x="2688116" y="297456"/>
            <a:ext cx="9268856" cy="4395729"/>
          </a:xfrm>
          <a:prstGeom prst="roundRect">
            <a:avLst>
              <a:gd name="adj" fmla="val 7759"/>
            </a:avLst>
          </a:prstGeom>
          <a:noFill/>
          <a:ln>
            <a:noFill/>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Рақамли лойиҳаларни бошқариш</a:t>
            </a:r>
            <a:r>
              <a:rPr lang="uz-Cyrl-UZ" sz="2200" dirty="0">
                <a:latin typeface="Times New Roman" panose="02020603050405020304" pitchFamily="18" charset="0"/>
                <a:cs typeface="Times New Roman" panose="02020603050405020304" pitchFamily="18" charset="0"/>
              </a:rPr>
              <a:t> - бу рақамли лойиҳаларни режалаштириш, амалга ошириш ва бошқариш жараёни. Ушбу турдаги лойиҳалар одатда мижоз ёки охирги фойдаланувчига қаратилган рақамли маҳсулотларни етказиб бериш учун веб-технологиялардан фойдаланади. Масалан, рақамли лойиҳалар турлари веб-сайтлар, мобил иловалар, видеолар ёки ижтимоий медиа кампанияларини ўз ичига олиши мумкин. Рақамли лойиҳа менежерлари ушбу лойиҳаларни мижозлар ва манфаатдор томонлар билан мулоқот қилиш, ресурсларни ташкил қилиш, жараёнларни кўриб чиқиш ва лойиҳанинг муваффақиятли натижаларини етказиб бериш учун гуруҳ аъзоларини бошқариш орқали назорат қилади. Рақамли лойиҳаларни бошқаришнинг мақсади лойиҳани кутилган бюджет ва вақт жадвалида якунлаш ва инвестициялардан максимал фойда олишдир. </a:t>
            </a:r>
            <a:r>
              <a:rPr lang="en-US" sz="2200" dirty="0">
                <a:latin typeface="Times New Roman" panose="02020603050405020304" pitchFamily="18" charset="0"/>
                <a:cs typeface="Times New Roman" panose="02020603050405020304" pitchFamily="18" charset="0"/>
              </a:rPr>
              <a:t>[9]</a:t>
            </a:r>
            <a:endParaRPr lang="uz-Cyrl-UZ" sz="2200" dirty="0">
              <a:latin typeface="Times New Roman" panose="02020603050405020304" pitchFamily="18" charset="0"/>
              <a:cs typeface="Times New Roman" panose="02020603050405020304" pitchFamily="18" charset="0"/>
            </a:endParaRPr>
          </a:p>
        </p:txBody>
      </p:sp>
      <p:sp>
        <p:nvSpPr>
          <p:cNvPr id="4" name="Прямоугольник: скругленные углы 3">
            <a:extLst>
              <a:ext uri="{FF2B5EF4-FFF2-40B4-BE49-F238E27FC236}">
                <a16:creationId xmlns:a16="http://schemas.microsoft.com/office/drawing/2014/main" id="{C489AE31-D147-22BF-A4DD-22B6763FD67C}"/>
              </a:ext>
            </a:extLst>
          </p:cNvPr>
          <p:cNvSpPr/>
          <p:nvPr/>
        </p:nvSpPr>
        <p:spPr>
          <a:xfrm>
            <a:off x="235028" y="1426684"/>
            <a:ext cx="2254783" cy="2137271"/>
          </a:xfrm>
          <a:prstGeom prst="roundRect">
            <a:avLst>
              <a:gd name="adj" fmla="val 172"/>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РАҚАМЛИ ЛОЙИҲА БОШҚАРУВИ НИМА?</a:t>
            </a:r>
          </a:p>
        </p:txBody>
      </p:sp>
    </p:spTree>
    <p:extLst>
      <p:ext uri="{BB962C8B-B14F-4D97-AF65-F5344CB8AC3E}">
        <p14:creationId xmlns:p14="http://schemas.microsoft.com/office/powerpoint/2010/main" val="1481945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10EECD5A-22C6-1AF6-B437-3FD1F658F41D}"/>
              </a:ext>
            </a:extLst>
          </p:cNvPr>
          <p:cNvSpPr/>
          <p:nvPr/>
        </p:nvSpPr>
        <p:spPr>
          <a:xfrm>
            <a:off x="475561" y="1608465"/>
            <a:ext cx="11240876" cy="2795382"/>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Ривожланиш, атроф-муҳит ва гуманитар ташкилотлар ҳар куни дунёни ўзгартиришга ёрдам бермоқда - қишлоқ хўжалиги, соғлиқни сақлаш, микромолия, табиатни муҳофаза қилиш, арзон уй-жой, бошпана, таълим, инфратузилма, инсон ҳуқуқлари, табиий офатларга тайёргарлик ва фавқулодда вазиятларга жавоб бериш орқали бенефициар жамоалар билан ишлаш.</a:t>
            </a:r>
          </a:p>
        </p:txBody>
      </p:sp>
      <p:sp>
        <p:nvSpPr>
          <p:cNvPr id="4" name="Прямоугольник: скругленные углы 3">
            <a:extLst>
              <a:ext uri="{FF2B5EF4-FFF2-40B4-BE49-F238E27FC236}">
                <a16:creationId xmlns:a16="http://schemas.microsoft.com/office/drawing/2014/main" id="{DC257E85-B792-B4B4-52E8-0C928E1376F0}"/>
              </a:ext>
            </a:extLst>
          </p:cNvPr>
          <p:cNvSpPr/>
          <p:nvPr/>
        </p:nvSpPr>
        <p:spPr>
          <a:xfrm>
            <a:off x="2375971" y="561861"/>
            <a:ext cx="7440056" cy="594912"/>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ЛОЙИҲАЛАРНИ БОШҚАРИШ</a:t>
            </a:r>
          </a:p>
        </p:txBody>
      </p:sp>
    </p:spTree>
    <p:extLst>
      <p:ext uri="{BB962C8B-B14F-4D97-AF65-F5344CB8AC3E}">
        <p14:creationId xmlns:p14="http://schemas.microsoft.com/office/powerpoint/2010/main" val="4207217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E13CA5B-F879-258F-CABE-BEE8EA403046}"/>
              </a:ext>
            </a:extLst>
          </p:cNvPr>
          <p:cNvSpPr txBox="1"/>
          <p:nvPr/>
        </p:nvSpPr>
        <p:spPr>
          <a:xfrm>
            <a:off x="515956" y="758829"/>
            <a:ext cx="11160087" cy="3785652"/>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РАҚАМЛИ ТРАНСФОРМАЦИЯДА ЛОЙИҲА БОШҚАРУВИ НИМА?</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Рақамли трансформацияда лойиҳани бошқариш лойиҳани бошқариш воситалари ва методологияларидан фойдаланган ҳолда рақамли трансформация ташаббусларини режалаштириш, амалга ошириш ва мониторинг қилиш усулини ўз ичига олади. Бу лойиҳа стратегиясини ишлаб чиқишни, бир нечта жамоалар ва манфаатдор томонларнинг ишини боғлашни ва белгиланган муддатларнинг бюджет доирасида бажарилишини таъминлашни ўз ичига олади. Рақамли трансформация лойиҳасини бошқаришнинг мақсади компания ўз мақсадларига эришишини ва истеъмолчиларга қиймат беришини кафолатлашдир.</a:t>
            </a:r>
          </a:p>
        </p:txBody>
      </p:sp>
    </p:spTree>
    <p:extLst>
      <p:ext uri="{BB962C8B-B14F-4D97-AF65-F5344CB8AC3E}">
        <p14:creationId xmlns:p14="http://schemas.microsoft.com/office/powerpoint/2010/main" val="86165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F0F58D19-30A4-18A9-FFA1-FA5EE2B8C98F}"/>
              </a:ext>
            </a:extLst>
          </p:cNvPr>
          <p:cNvSpPr/>
          <p:nvPr/>
        </p:nvSpPr>
        <p:spPr>
          <a:xfrm>
            <a:off x="2963537" y="1299992"/>
            <a:ext cx="8740047" cy="2434728"/>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Рақамли трансформация </a:t>
            </a:r>
            <a:r>
              <a:rPr lang="uz-Cyrl-UZ" sz="2400" dirty="0">
                <a:latin typeface="Times New Roman" panose="02020603050405020304" pitchFamily="18" charset="0"/>
                <a:cs typeface="Times New Roman" panose="02020603050405020304" pitchFamily="18" charset="0"/>
              </a:rPr>
              <a:t>- бу рақамли технологияларни ташкилотнинг бизнес функцияларига интеграциялашуви. Бу бизнес тизимларини такомиллаштириш ва бутун ташкилотда самарадорлик ва тезкорликни ошириш учун рақамли технологияларнинг аниқлиги, ҳисобдорлиги ва аниқлигидан фойдаланади.</a:t>
            </a:r>
          </a:p>
        </p:txBody>
      </p:sp>
      <p:sp>
        <p:nvSpPr>
          <p:cNvPr id="4" name="Прямоугольник: скругленные углы 3">
            <a:extLst>
              <a:ext uri="{FF2B5EF4-FFF2-40B4-BE49-F238E27FC236}">
                <a16:creationId xmlns:a16="http://schemas.microsoft.com/office/drawing/2014/main" id="{C489AE31-D147-22BF-A4DD-22B6763FD67C}"/>
              </a:ext>
            </a:extLst>
          </p:cNvPr>
          <p:cNvSpPr/>
          <p:nvPr/>
        </p:nvSpPr>
        <p:spPr>
          <a:xfrm>
            <a:off x="2375971" y="418642"/>
            <a:ext cx="7440056" cy="594912"/>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РАҚАМЛИ ТРАНСФОРМАЦИЯ НИМА?</a:t>
            </a:r>
          </a:p>
        </p:txBody>
      </p:sp>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488413" y="4142344"/>
            <a:ext cx="8303047" cy="2115239"/>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Муваффақиятли рақамли трансформация стратегияси муҳим хусусият бўлиб, муваффақиятли натижалар ва лойиҳаларга, самарали бизнес жараёнларга ва жамоа аъзолари ўртасидаги узлуксиз ўзаро таъсирга қаратилган синергетик муҳитни ривожлантиришга ёрдам беради.</a:t>
            </a:r>
          </a:p>
        </p:txBody>
      </p:sp>
    </p:spTree>
    <p:extLst>
      <p:ext uri="{BB962C8B-B14F-4D97-AF65-F5344CB8AC3E}">
        <p14:creationId xmlns:p14="http://schemas.microsoft.com/office/powerpoint/2010/main" val="42447092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F0F58D19-30A4-18A9-FFA1-FA5EE2B8C98F}"/>
              </a:ext>
            </a:extLst>
          </p:cNvPr>
          <p:cNvSpPr/>
          <p:nvPr/>
        </p:nvSpPr>
        <p:spPr>
          <a:xfrm>
            <a:off x="2963537" y="1299992"/>
            <a:ext cx="8740047" cy="2129008"/>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Рақамли трансформация лойиҳа менежерларининг ишлашини ўзгартиради. Лойиҳа менежерлари ҳар доим лойиҳаларни режалаштириш, харид қилиш ва амалга ошириш учун масъул бўлган бўлса-да, улар янги лойиҳаларни бошқариш ечимларини қабул қилишда олдинги қаторда.</a:t>
            </a:r>
          </a:p>
        </p:txBody>
      </p:sp>
      <p:sp>
        <p:nvSpPr>
          <p:cNvPr id="4" name="Прямоугольник: скругленные углы 3">
            <a:extLst>
              <a:ext uri="{FF2B5EF4-FFF2-40B4-BE49-F238E27FC236}">
                <a16:creationId xmlns:a16="http://schemas.microsoft.com/office/drawing/2014/main" id="{C489AE31-D147-22BF-A4DD-22B6763FD67C}"/>
              </a:ext>
            </a:extLst>
          </p:cNvPr>
          <p:cNvSpPr/>
          <p:nvPr/>
        </p:nvSpPr>
        <p:spPr>
          <a:xfrm>
            <a:off x="1237561" y="418642"/>
            <a:ext cx="9716877" cy="594912"/>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БОШҚАРУВИДА РАҚАМЛИ ТРАНСФОРМАЦИЯ</a:t>
            </a:r>
          </a:p>
        </p:txBody>
      </p:sp>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488413" y="3707176"/>
            <a:ext cx="8468300" cy="2732182"/>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Дарҳақиқат, кўпчилик лойиҳа менежерлари жараённи автоматлаштириш ва иш жараёни технологиясини аллақачон қабул қилган, ҳатто ҳисобот бериш ёки режалаштириш каби бир нечта соҳаларда бўлса ҳам. Ва уларнинг аксарияти лойиҳаларни бошқариш ролини рақамли лойиҳаларни бошқариш платформаларидан фойдаланиш орқали ошириш мумкинлигини тушунишади.</a:t>
            </a:r>
            <a:r>
              <a:rPr lang="en-US" sz="2400" dirty="0">
                <a:latin typeface="Times New Roman" panose="02020603050405020304" pitchFamily="18" charset="0"/>
                <a:cs typeface="Times New Roman" panose="02020603050405020304" pitchFamily="18" charset="0"/>
              </a:rPr>
              <a:t> [7]</a:t>
            </a:r>
            <a:endParaRPr lang="uz-Cyrl-UZ"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14320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489AE31-D147-22BF-A4DD-22B6763FD67C}"/>
              </a:ext>
            </a:extLst>
          </p:cNvPr>
          <p:cNvSpPr/>
          <p:nvPr/>
        </p:nvSpPr>
        <p:spPr>
          <a:xfrm>
            <a:off x="488413" y="154236"/>
            <a:ext cx="11145399" cy="1531345"/>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РАҚАМЛИ ЛОЙИҲАЛАРНИ БОШҚАРИШ КЎНИКМАЛАРИ</a:t>
            </a:r>
          </a:p>
          <a:p>
            <a:pPr algn="ctr"/>
            <a:r>
              <a:rPr lang="uz-Cyrl-UZ" sz="2400" b="1" dirty="0">
                <a:solidFill>
                  <a:schemeClr val="tx1"/>
                </a:solidFill>
                <a:latin typeface="Times New Roman" panose="02020603050405020304" pitchFamily="18" charset="0"/>
                <a:cs typeface="Times New Roman" panose="02020603050405020304" pitchFamily="18" charset="0"/>
              </a:rPr>
              <a:t>Ушбу ролларда профессионаллар учун фойдали бўлиши мумкин бўлган кўплаб қаттиқ ва юмшоқ кўникмалар мавжуд. Ушбу кўникмаларга қуйидагилар киради:</a:t>
            </a:r>
          </a:p>
        </p:txBody>
      </p:sp>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330506" y="1949986"/>
            <a:ext cx="9132983" cy="4594033"/>
          </a:xfrm>
          <a:prstGeom prst="roundRect">
            <a:avLst>
              <a:gd name="adj" fmla="val 9473"/>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ТЕХНИК</a:t>
            </a:r>
          </a:p>
          <a:p>
            <a:pPr indent="363538" algn="just"/>
            <a:r>
              <a:rPr lang="uz-Cyrl-UZ" sz="2200" dirty="0">
                <a:latin typeface="Times New Roman" panose="02020603050405020304" pitchFamily="18" charset="0"/>
                <a:cs typeface="Times New Roman" panose="02020603050405020304" pitchFamily="18" charset="0"/>
              </a:rPr>
              <a:t>Рақамли лойиҳа менежерлари ўз ролларининг талабларига асосланган турли хил техник кўникмаларга эга бўлиши мумкин. Мисол учун, рақамли маркетинг кампанияларида ишлайдиган рақамли лойиҳа менежери қидирув тизимини оптималлаштириш (СЕО) ва ижтимоий медиа бўйича кўникмаларга эга бўлишдан фойда олиши мумкин. Ушбу соҳадаги кўплаб шахслар эга бўлган баъзи умумий техник кўникмаларга таркибни яратиш ва жойлаштириш имконини берувчи контентни бошқариш тизимлари ҳамда онлайн контентни форматлашда ёрдам берадиган ҲТМЛ ва </a:t>
            </a:r>
            <a:r>
              <a:rPr lang="en-US" sz="2200" dirty="0">
                <a:latin typeface="Times New Roman" panose="02020603050405020304" pitchFamily="18" charset="0"/>
                <a:cs typeface="Times New Roman" panose="02020603050405020304" pitchFamily="18" charset="0"/>
              </a:rPr>
              <a:t>C</a:t>
            </a:r>
            <a:r>
              <a:rPr lang="uz-Cyrl-UZ" sz="2200" dirty="0">
                <a:latin typeface="Times New Roman" panose="02020603050405020304" pitchFamily="18" charset="0"/>
                <a:cs typeface="Times New Roman" panose="02020603050405020304" pitchFamily="18" charset="0"/>
              </a:rPr>
              <a:t>СС киради. Улар, шунингдек, лойиҳаларни режалаштириш, ресурсларни тақсимлаш ва бюджетларни бошқариш каби вазифаларни бажариш учун лойиҳаларни бошқариш дастуридан фойдаланишлари мумкин.</a:t>
            </a:r>
          </a:p>
        </p:txBody>
      </p:sp>
    </p:spTree>
    <p:extLst>
      <p:ext uri="{BB962C8B-B14F-4D97-AF65-F5344CB8AC3E}">
        <p14:creationId xmlns:p14="http://schemas.microsoft.com/office/powerpoint/2010/main" val="1783276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489AE31-D147-22BF-A4DD-22B6763FD67C}"/>
              </a:ext>
            </a:extLst>
          </p:cNvPr>
          <p:cNvSpPr/>
          <p:nvPr/>
        </p:nvSpPr>
        <p:spPr>
          <a:xfrm>
            <a:off x="488413" y="154236"/>
            <a:ext cx="11145399" cy="1531345"/>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РАҚАМЛИ ЛОЙИҲАЛАРНИ БОШҚАРИШ КЎНИКМАЛАРИ</a:t>
            </a:r>
          </a:p>
          <a:p>
            <a:pPr algn="ctr"/>
            <a:r>
              <a:rPr lang="uz-Cyrl-UZ" sz="2400" b="1" dirty="0">
                <a:solidFill>
                  <a:schemeClr val="tx1"/>
                </a:solidFill>
                <a:latin typeface="Times New Roman" panose="02020603050405020304" pitchFamily="18" charset="0"/>
                <a:cs typeface="Times New Roman" panose="02020603050405020304" pitchFamily="18" charset="0"/>
              </a:rPr>
              <a:t>Ушбу ролларда профессионаллар учун фойдали бўлиши мумкин бўлган кўплаб қаттиқ ва юмшоқ кўникмалар мавжуд. Ушбу кўникмаларга қуйидагилар киради:</a:t>
            </a:r>
          </a:p>
        </p:txBody>
      </p:sp>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330506" y="1949986"/>
            <a:ext cx="9132983" cy="4594033"/>
          </a:xfrm>
          <a:prstGeom prst="roundRect">
            <a:avLst>
              <a:gd name="adj" fmla="val 9473"/>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ИШБИЛАРМОНЛИК ҚОБИЛИЯТИ</a:t>
            </a:r>
          </a:p>
          <a:p>
            <a:pPr indent="363538" algn="just"/>
            <a:r>
              <a:rPr lang="uz-Cyrl-UZ" sz="2200" dirty="0">
                <a:latin typeface="Times New Roman" panose="02020603050405020304" pitchFamily="18" charset="0"/>
                <a:cs typeface="Times New Roman" panose="02020603050405020304" pitchFamily="18" charset="0"/>
              </a:rPr>
              <a:t>Ушбу турдаги кўникмалар рақамли лойиҳа менежерлари учун мижознинг мақсадлари ва лойиҳага бўлган қарашларига мос келадиган натижаларни этказиб беришни назорат қилишда ёрдам бериш учун фойдали бўлиши мумкин. Рақамли лойиҳа менежерлари жамоанинг кутилган лойиҳа натижаларини ишлаб чиқаришини таъминлаш учун стратегик режалаштиришдан фойдаланадилар. Улар лойиҳа харажатларини аниқлаш ва умумий бюджет доирасида қолиш учун ушбу харажатларни бошқариш учун бюджет тузиш ва таҳлил қилиш каби молиявий кўникмалардан фойдаланадилар. Рақамли лойиҳа менежерлари вазиятни таҳлил қилиш ва самарали натижаларни аниқлаш учун ўзларининг бизнес мулоҳазалари ёрдамида муаммоларни ҳал қилишади.</a:t>
            </a:r>
          </a:p>
        </p:txBody>
      </p:sp>
    </p:spTree>
    <p:extLst>
      <p:ext uri="{BB962C8B-B14F-4D97-AF65-F5344CB8AC3E}">
        <p14:creationId xmlns:p14="http://schemas.microsoft.com/office/powerpoint/2010/main" val="4242034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489AE31-D147-22BF-A4DD-22B6763FD67C}"/>
              </a:ext>
            </a:extLst>
          </p:cNvPr>
          <p:cNvSpPr/>
          <p:nvPr/>
        </p:nvSpPr>
        <p:spPr>
          <a:xfrm>
            <a:off x="523300" y="264404"/>
            <a:ext cx="11145399" cy="1531345"/>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РАҚАМЛИ ЛОЙИҲАЛАРНИ БОШҚАРИШ КЎНИКМАЛАРИ</a:t>
            </a:r>
          </a:p>
          <a:p>
            <a:pPr algn="ctr"/>
            <a:r>
              <a:rPr lang="uz-Cyrl-UZ" sz="2400" b="1" dirty="0">
                <a:solidFill>
                  <a:schemeClr val="tx1"/>
                </a:solidFill>
                <a:latin typeface="Times New Roman" panose="02020603050405020304" pitchFamily="18" charset="0"/>
                <a:cs typeface="Times New Roman" panose="02020603050405020304" pitchFamily="18" charset="0"/>
              </a:rPr>
              <a:t>Ушбу ролларда профессионаллар учун фойдали бўлиши мумкин бўлган кўплаб қаттиқ ва юмшоқ кўникмалар мавжуд. Ушбу кўникмаларга қуйидагилар киради:</a:t>
            </a:r>
          </a:p>
        </p:txBody>
      </p:sp>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330506" y="2115240"/>
            <a:ext cx="9132983" cy="4318612"/>
          </a:xfrm>
          <a:prstGeom prst="roundRect">
            <a:avLst>
              <a:gd name="adj" fmla="val 9473"/>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ЕТАКЧИЛИК</a:t>
            </a:r>
          </a:p>
          <a:p>
            <a:pPr indent="363538" algn="just"/>
            <a:r>
              <a:rPr lang="uz-Cyrl-UZ" sz="2200" dirty="0">
                <a:latin typeface="Times New Roman" panose="02020603050405020304" pitchFamily="18" charset="0"/>
                <a:cs typeface="Times New Roman" panose="02020603050405020304" pitchFamily="18" charset="0"/>
              </a:rPr>
              <a:t>Рақамли лойиҳа менежери лойиҳа жамоасида етакчи ролга эга бўлганлиги сабабли, улар бошқа ходимларга йўл-йўриқ ва кўрсатмалар беришда ишончни ҳис қилишлари муҳимдир. Улар вазиятни баҳолаш, маълумотни таҳлил қилиш ва жамоага лойиҳа мақсадлари сари самарали ишлашда ёрдам бериш учун тезкор қарор қабул қилиш учун қарор қабул қилиш қобилиятларидан фойдаланишлари мумкин. Шунингдек, улар ўзларининг жамоа аъзолари билан алоқаларни ўрнатиш учун муносабатларни ўрнатиш қобилиятларидан фойдаланадилар, бу эса ишончни ўрнатишга ёрдам беради. Бу ишонч рақамли лойиҳа менежерларига ўз жамоаларини лойиҳанинг кутганлари ва талабларига жавоб беришга ундашда ёрдам беради.</a:t>
            </a:r>
          </a:p>
        </p:txBody>
      </p:sp>
    </p:spTree>
    <p:extLst>
      <p:ext uri="{BB962C8B-B14F-4D97-AF65-F5344CB8AC3E}">
        <p14:creationId xmlns:p14="http://schemas.microsoft.com/office/powerpoint/2010/main" val="12293970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489AE31-D147-22BF-A4DD-22B6763FD67C}"/>
              </a:ext>
            </a:extLst>
          </p:cNvPr>
          <p:cNvSpPr/>
          <p:nvPr/>
        </p:nvSpPr>
        <p:spPr>
          <a:xfrm>
            <a:off x="523300" y="264404"/>
            <a:ext cx="11145399" cy="1531345"/>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РАҚАМЛИ ЛОЙИҲАЛАРНИ БОШҚАРИШ КЎНИКМАЛАРИ</a:t>
            </a:r>
          </a:p>
          <a:p>
            <a:pPr algn="ctr"/>
            <a:r>
              <a:rPr lang="uz-Cyrl-UZ" sz="2400" b="1" dirty="0">
                <a:solidFill>
                  <a:schemeClr val="tx1"/>
                </a:solidFill>
                <a:latin typeface="Times New Roman" panose="02020603050405020304" pitchFamily="18" charset="0"/>
                <a:cs typeface="Times New Roman" panose="02020603050405020304" pitchFamily="18" charset="0"/>
              </a:rPr>
              <a:t>Ушбу ролларда профессионаллар учун фойдали бўлиши мумкин бўлган кўплаб қаттиқ ва юмшоқ кўникмалар мавжуд. Ушбу кўникмаларга қуйидагилар киради:</a:t>
            </a:r>
          </a:p>
        </p:txBody>
      </p:sp>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330506" y="2115240"/>
            <a:ext cx="9132983" cy="4318612"/>
          </a:xfrm>
          <a:prstGeom prst="roundRect">
            <a:avLst>
              <a:gd name="adj" fmla="val 9473"/>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ТАШКИЛОТ</a:t>
            </a:r>
          </a:p>
          <a:p>
            <a:pPr indent="363538" algn="just"/>
            <a:r>
              <a:rPr lang="uz-Cyrl-UZ" sz="2000" dirty="0">
                <a:latin typeface="Times New Roman" panose="02020603050405020304" pitchFamily="18" charset="0"/>
                <a:cs typeface="Times New Roman" panose="02020603050405020304" pitchFamily="18" charset="0"/>
              </a:rPr>
              <a:t>Рақамли лойиҳа менежерлари ўз вақтларини самарали бошқариш, турли вазифаларни биринчи ўринга қўйиш ва лойиҳаларни концепциядан то якунлашгача режалаштириш учун ташкилий кўникмалардан фойдаланадилар. Ушбу лойиҳа менежерлари бюджетларни бошқариш ва сифатни таъминлаш каби кўплаб масъулиятларга эга бўлганлиги сабабли, улар иш куни давомида бажармоқчи бўлган вазифаларни режалаштириш учун вақтни бошқариш кўникмаларидан фойдаланадилар. Улар лойиҳа мақсадларидан келиб чиққан ҳолда вазифаларни қандай қилиб биринчи ўринга қўйиш кераклигини тушунадилар ва ўз жамоа аъзоларига муҳимлик тартибида вазифаларни тайинлайдилар. Шунингдек, улар лойиҳа учун вақт жадвалини яратиш ва лойиҳани жадвал бўйича ушлаб туриш учун турли босқичлар учун муддатларни белгилаш учун режалаштириш қобилиятларидан фойдаланадилар.</a:t>
            </a:r>
          </a:p>
        </p:txBody>
      </p:sp>
    </p:spTree>
    <p:extLst>
      <p:ext uri="{BB962C8B-B14F-4D97-AF65-F5344CB8AC3E}">
        <p14:creationId xmlns:p14="http://schemas.microsoft.com/office/powerpoint/2010/main" val="18627548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489AE31-D147-22BF-A4DD-22B6763FD67C}"/>
              </a:ext>
            </a:extLst>
          </p:cNvPr>
          <p:cNvSpPr/>
          <p:nvPr/>
        </p:nvSpPr>
        <p:spPr>
          <a:xfrm>
            <a:off x="523300" y="264404"/>
            <a:ext cx="11145399" cy="1531345"/>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РАҚАМЛИ ЛОЙИҲАЛАРНИ БОШҚАРИШ КЎНИКМАЛАРИ</a:t>
            </a:r>
          </a:p>
          <a:p>
            <a:pPr algn="ctr"/>
            <a:r>
              <a:rPr lang="uz-Cyrl-UZ" sz="2400" b="1" dirty="0">
                <a:solidFill>
                  <a:schemeClr val="tx1"/>
                </a:solidFill>
                <a:latin typeface="Times New Roman" panose="02020603050405020304" pitchFamily="18" charset="0"/>
                <a:cs typeface="Times New Roman" panose="02020603050405020304" pitchFamily="18" charset="0"/>
              </a:rPr>
              <a:t>Ушбу ролларда профессионаллар учун фойдали бўлиши мумкин бўлган кўплаб қаттиқ ва юмшоқ кўникмалар мавжуд. Ушбу кўникмаларга қуйидагилар киради:</a:t>
            </a:r>
          </a:p>
        </p:txBody>
      </p:sp>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330506" y="2115240"/>
            <a:ext cx="9132983" cy="4318612"/>
          </a:xfrm>
          <a:prstGeom prst="roundRect">
            <a:avLst>
              <a:gd name="adj" fmla="val 9473"/>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АЛОҚА</a:t>
            </a:r>
          </a:p>
          <a:p>
            <a:pPr indent="363538" algn="just"/>
            <a:r>
              <a:rPr lang="uz-Cyrl-UZ" sz="2000" dirty="0">
                <a:latin typeface="Times New Roman" panose="02020603050405020304" pitchFamily="18" charset="0"/>
                <a:cs typeface="Times New Roman" panose="02020603050405020304" pitchFamily="18" charset="0"/>
              </a:rPr>
              <a:t>Рақамли лойиҳа менежерлари ўз ишининг кўплаб соҳаларида мулоқот қилиш қобилиятидан фойдаланадилар. Улар учун мижозларни тинглаш ва уларнинг рақамли лойиҳага бўлган талабларини тушуниш жуда муҳимдир. Ушбу мутахассислар турли вазифаларни тушунтириш учун жамоа аъзолари билан мулоқот қиладилар ва уларнинг бажарилиши учун тахминларни белгилайдилар. Рақамли лойиҳа менежерлари ўз ишларида ёзма мулоқот қобилиятларидан фойдаланишлари мумкин, масалан, улар мижозлар ёки манфаатдор томонлар учун ҳисоботларни лойиҳада янгилаш учун тайёрлаётганда. Шунингдек, улар фикр алмашиш ёки таклифлар бериш учун жамоа аъзолари билан ёзма равишда мулоқот қилиш учун хабар алмашиш платформалари ёки электрон почта каби рақамли воситалардан фойдаланишлари мумкин.</a:t>
            </a:r>
          </a:p>
        </p:txBody>
      </p:sp>
    </p:spTree>
    <p:extLst>
      <p:ext uri="{BB962C8B-B14F-4D97-AF65-F5344CB8AC3E}">
        <p14:creationId xmlns:p14="http://schemas.microsoft.com/office/powerpoint/2010/main" val="7060721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489AE31-D147-22BF-A4DD-22B6763FD67C}"/>
              </a:ext>
            </a:extLst>
          </p:cNvPr>
          <p:cNvSpPr/>
          <p:nvPr/>
        </p:nvSpPr>
        <p:spPr>
          <a:xfrm>
            <a:off x="488412" y="385593"/>
            <a:ext cx="11215171" cy="804234"/>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ru-RU" sz="2400" b="1" dirty="0">
                <a:latin typeface="Times New Roman" panose="02020603050405020304" pitchFamily="18" charset="0"/>
                <a:cs typeface="Times New Roman" panose="02020603050405020304" pitchFamily="18" charset="0"/>
              </a:rPr>
              <a:t>РАҚАМЛИ ТРАНСФОРМАЦИЯНИНГ ЛОЙИҲА БОШҚАРУВИГА ТАЪСИРИ</a:t>
            </a:r>
          </a:p>
        </p:txBody>
      </p:sp>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488413" y="3150825"/>
            <a:ext cx="8468300" cy="3288534"/>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1. Ҳамкорлик жуда соддалаштирилган</a:t>
            </a:r>
          </a:p>
          <a:p>
            <a:pPr algn="ctr"/>
            <a:r>
              <a:rPr lang="uz-Cyrl-UZ" sz="2400" dirty="0">
                <a:latin typeface="Times New Roman" panose="02020603050405020304" pitchFamily="18" charset="0"/>
                <a:cs typeface="Times New Roman" panose="02020603050405020304" pitchFamily="18" charset="0"/>
              </a:rPr>
              <a:t>Янги рақамли воситалар нотўғри электрон почта занжирлари ёки ортиқча </a:t>
            </a:r>
            <a:r>
              <a:rPr lang="en-US" sz="2400" dirty="0">
                <a:latin typeface="Times New Roman" panose="02020603050405020304" pitchFamily="18" charset="0"/>
                <a:cs typeface="Times New Roman" panose="02020603050405020304" pitchFamily="18" charset="0"/>
              </a:rPr>
              <a:t>Zoom</a:t>
            </a:r>
            <a:r>
              <a:rPr lang="uz-Cyrl-UZ" sz="2400" dirty="0">
                <a:latin typeface="Times New Roman" panose="02020603050405020304" pitchFamily="18" charset="0"/>
                <a:cs typeface="Times New Roman" panose="02020603050405020304" pitchFamily="18" charset="0"/>
              </a:rPr>
              <a:t> учрашувларисиз лойиҳанинг барча аъзолари ўртасида реал вақт режимида ҳамкорлик қилиш имконини беради. Лойиҳа менежерлари томонидан бошқариладиган юқори даражадаги ҳамкорлик муносабатларни яхшилайди, ижодий кўк осмон учун кўпроқ вақт ва ходимларни юқори ушлаб туришга ёрдам беради.</a:t>
            </a:r>
          </a:p>
        </p:txBody>
      </p:sp>
      <p:sp>
        <p:nvSpPr>
          <p:cNvPr id="3" name="Прямоугольник: скругленные углы 2">
            <a:extLst>
              <a:ext uri="{FF2B5EF4-FFF2-40B4-BE49-F238E27FC236}">
                <a16:creationId xmlns:a16="http://schemas.microsoft.com/office/drawing/2014/main" id="{32D281B0-7EDD-1A44-95B8-23A7CF077950}"/>
              </a:ext>
            </a:extLst>
          </p:cNvPr>
          <p:cNvSpPr/>
          <p:nvPr/>
        </p:nvSpPr>
        <p:spPr>
          <a:xfrm>
            <a:off x="488412" y="1553380"/>
            <a:ext cx="11215171" cy="123389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Мана олтита усул рақамлаштириш қўшимча технологияга асосланган ечимларга ўтишни кучайтиради ва лойиҳаларни бошқариш ролларини ўзгартиради. Кўпгина ташкилотлар ҳозирда</a:t>
            </a:r>
            <a:r>
              <a:rPr lang="ru-RU" sz="2400" b="1"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2056732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3275681" y="322242"/>
            <a:ext cx="8468300" cy="3139808"/>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2. Лойиҳа жамоаси аъзолари ўртасидаги мулоқот янада самаралироқ</a:t>
            </a:r>
          </a:p>
          <a:p>
            <a:pPr algn="ctr"/>
            <a:r>
              <a:rPr lang="en-US" sz="2400" dirty="0">
                <a:latin typeface="Times New Roman" panose="02020603050405020304" pitchFamily="18" charset="0"/>
                <a:cs typeface="Times New Roman" panose="02020603050405020304" pitchFamily="18" charset="0"/>
              </a:rPr>
              <a:t>COVID</a:t>
            </a:r>
            <a:r>
              <a:rPr lang="uz-Cyrl-UZ" sz="2400" dirty="0">
                <a:latin typeface="Times New Roman" panose="02020603050405020304" pitchFamily="18" charset="0"/>
                <a:cs typeface="Times New Roman" panose="02020603050405020304" pitchFamily="18" charset="0"/>
              </a:rPr>
              <a:t>-19 нинг жисмоний йиғилиш ва масофавий ишларга таъсири туфайли виртуал алоқа сақланиб қолади. Собиқ алоқа юлдузи, электрон почта, энди жисмоний офис биноларидан узоқдаги офисларга бир лаҳзали алоқани осонлаштириш учун реал вақтда алоқа воситалари билан алмаштирилмоқда.</a:t>
            </a:r>
          </a:p>
        </p:txBody>
      </p:sp>
      <p:sp>
        <p:nvSpPr>
          <p:cNvPr id="2" name="Прямоугольник: скругленные углы 1">
            <a:extLst>
              <a:ext uri="{FF2B5EF4-FFF2-40B4-BE49-F238E27FC236}">
                <a16:creationId xmlns:a16="http://schemas.microsoft.com/office/drawing/2014/main" id="{C22CA13E-66B0-7380-E10C-BA085EDBB395}"/>
              </a:ext>
            </a:extLst>
          </p:cNvPr>
          <p:cNvSpPr/>
          <p:nvPr/>
        </p:nvSpPr>
        <p:spPr>
          <a:xfrm>
            <a:off x="407624" y="3833870"/>
            <a:ext cx="8468300" cy="2734938"/>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3. Ресурсларни тақсимлаш ва бошқариш осонроқ</a:t>
            </a:r>
          </a:p>
          <a:p>
            <a:pPr algn="ctr"/>
            <a:r>
              <a:rPr lang="uz-Cyrl-UZ" sz="2400" dirty="0">
                <a:latin typeface="Times New Roman" panose="02020603050405020304" pitchFamily="18" charset="0"/>
                <a:cs typeface="Times New Roman" panose="02020603050405020304" pitchFamily="18" charset="0"/>
              </a:rPr>
              <a:t>Лойиҳа менежерлари бир зумда нима бўлаётганини кўришлари керак. Мураккаб интерфейсларга эга рақамли воситалар бунга имкон беради. Улар ресурсларни бошқариши, вазифаларни белгилаши ва рақамли воситалар орқали исталган миқдордаги лойиҳага оид статистикани текшириши мумкин.</a:t>
            </a:r>
          </a:p>
        </p:txBody>
      </p:sp>
    </p:spTree>
    <p:extLst>
      <p:ext uri="{BB962C8B-B14F-4D97-AF65-F5344CB8AC3E}">
        <p14:creationId xmlns:p14="http://schemas.microsoft.com/office/powerpoint/2010/main" val="1989974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2478795" y="322242"/>
            <a:ext cx="9265186" cy="1936216"/>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4. Натижалар энди жараёндан устун туради</a:t>
            </a:r>
          </a:p>
          <a:p>
            <a:pPr algn="ctr"/>
            <a:r>
              <a:rPr lang="uz-Cyrl-UZ" sz="2400" dirty="0">
                <a:latin typeface="Times New Roman" panose="02020603050405020304" pitchFamily="18" charset="0"/>
                <a:cs typeface="Times New Roman" panose="02020603050405020304" pitchFamily="18" charset="0"/>
              </a:rPr>
              <a:t>Лойиҳа менежери куннинг кўп қисмини одамларни ўз жараёнлари ва ҳисоботларига риоя қилишга мажбурлаш учун сарфлайдиган кунлар ўтди. Бугунги рақамли дунёда буларнинг барчаси миқдорий натижаларни берадиган ишни қўллаб-қувватлаш билан боғлиқ.</a:t>
            </a:r>
          </a:p>
        </p:txBody>
      </p:sp>
      <p:sp>
        <p:nvSpPr>
          <p:cNvPr id="2" name="Прямоугольник: скругленные углы 1">
            <a:extLst>
              <a:ext uri="{FF2B5EF4-FFF2-40B4-BE49-F238E27FC236}">
                <a16:creationId xmlns:a16="http://schemas.microsoft.com/office/drawing/2014/main" id="{C22CA13E-66B0-7380-E10C-BA085EDBB395}"/>
              </a:ext>
            </a:extLst>
          </p:cNvPr>
          <p:cNvSpPr/>
          <p:nvPr/>
        </p:nvSpPr>
        <p:spPr>
          <a:xfrm>
            <a:off x="418641" y="2506339"/>
            <a:ext cx="11424492" cy="1936216"/>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5. Қарорлар тахминлар асосида эмас, балки маълумотлар орқали қабул қилинади</a:t>
            </a:r>
          </a:p>
          <a:p>
            <a:pPr algn="ctr"/>
            <a:r>
              <a:rPr lang="uz-Cyrl-UZ" sz="2200" dirty="0">
                <a:latin typeface="Times New Roman" panose="02020603050405020304" pitchFamily="18" charset="0"/>
                <a:cs typeface="Times New Roman" panose="02020603050405020304" pitchFamily="18" charset="0"/>
              </a:rPr>
              <a:t>Компания қанчалик рақамлаштирилган бўлса, қарор қабул қилиш учун шунчалик катта маълумотлар ва асосий ишлаш кўрсаткичлари буюрилади. Маълумотлар бир жойда бўлса ва уларга кириш ва таҳлил қилиш осон бўлса, у лойиҳаларни бошқариш, меҳнат таҳлиллари ва бюджет прогнозлари учун маълумотларнинг олтин конини ифодалайди.</a:t>
            </a:r>
          </a:p>
        </p:txBody>
      </p:sp>
      <p:sp>
        <p:nvSpPr>
          <p:cNvPr id="4" name="TextBox 3">
            <a:extLst>
              <a:ext uri="{FF2B5EF4-FFF2-40B4-BE49-F238E27FC236}">
                <a16:creationId xmlns:a16="http://schemas.microsoft.com/office/drawing/2014/main" id="{26676B64-29BB-1D2A-DE33-DE8C8E4FF610}"/>
              </a:ext>
            </a:extLst>
          </p:cNvPr>
          <p:cNvSpPr txBox="1"/>
          <p:nvPr/>
        </p:nvSpPr>
        <p:spPr>
          <a:xfrm>
            <a:off x="418641" y="4888739"/>
            <a:ext cx="7810959" cy="1569660"/>
          </a:xfrm>
          <a:prstGeom prst="rect">
            <a:avLst/>
          </a:prstGeom>
          <a:noFill/>
          <a:ln>
            <a:noFill/>
          </a:ln>
        </p:spPr>
        <p:style>
          <a:lnRef idx="0">
            <a:scrgbClr r="0" g="0" b="0"/>
          </a:lnRef>
          <a:fillRef idx="0">
            <a:scrgbClr r="0" g="0" b="0"/>
          </a:fillRef>
          <a:effectRef idx="0">
            <a:scrgbClr r="0" g="0" b="0"/>
          </a:effectRef>
          <a:fontRef idx="minor">
            <a:schemeClr val="accent2"/>
          </a:fontRef>
        </p:style>
        <p:txBody>
          <a:bodyPr wrap="square">
            <a:spAutoFit/>
          </a:bodyPr>
          <a:lstStyle/>
          <a:p>
            <a:pPr algn="ctr"/>
            <a:r>
              <a:rPr lang="uz-Cyrl-UZ" sz="2400" dirty="0">
                <a:latin typeface="Times New Roman" panose="02020603050405020304" pitchFamily="18" charset="0"/>
                <a:cs typeface="Times New Roman" panose="02020603050405020304" pitchFamily="18" charset="0"/>
              </a:rPr>
              <a:t>Ушбу қимматли маълумотлардан ҳисоботлар, мувофиқлик ҳужжатлари ва бошқа ахборот билан боғлиқ активлар билан боғлиқ лойиҳани бошқариш жараёнларини ўзгартиришда ҳам фойдаланиш мумкин.</a:t>
            </a:r>
          </a:p>
        </p:txBody>
      </p:sp>
    </p:spTree>
    <p:extLst>
      <p:ext uri="{BB962C8B-B14F-4D97-AF65-F5344CB8AC3E}">
        <p14:creationId xmlns:p14="http://schemas.microsoft.com/office/powerpoint/2010/main" val="9617547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405788" y="454444"/>
            <a:ext cx="11380424" cy="3842134"/>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6. Лойиҳа жамоалари ва жамоа аъзолари эгалик ҳуқуқини кўрсатади</a:t>
            </a:r>
          </a:p>
          <a:p>
            <a:pPr algn="ctr"/>
            <a:r>
              <a:rPr lang="uz-Cyrl-UZ" sz="2400" dirty="0">
                <a:latin typeface="Times New Roman" panose="02020603050405020304" pitchFamily="18" charset="0"/>
                <a:cs typeface="Times New Roman" panose="02020603050405020304" pitchFamily="18" charset="0"/>
              </a:rPr>
              <a:t>Ҳамкорлик кенгайтирилган рақамли имкониятларнинг асосий афзаллиги бўлиб, у нафақат ички лойиҳа жамоаси ёки компанияга ёрдам беради, балки технологик платформада ўз ўрнига эга бўлган ҳар бир кишида эгалик туйғусини уйғотади. Фойдаланувчилар ўзларининг шахсий тишлари компания ғилдирагига қандай таъсир қилишини тушунганларида, улар яхшиланиши керак бўлган жойларни кўришлари, лойиҳа иш юкларини янада самаралироқ прогнозлаш ва режалаштириш, келажакдаги ташаббусларни режалаштириш ва лойиҳа бошқаруви жамоаси учун кўпроқ ажралмас бўлиш имкониятига эга бўладилар. Компания томонидан эришилган муваффақиятли лойиҳа натижалари.</a:t>
            </a:r>
          </a:p>
        </p:txBody>
      </p:sp>
    </p:spTree>
    <p:extLst>
      <p:ext uri="{BB962C8B-B14F-4D97-AF65-F5344CB8AC3E}">
        <p14:creationId xmlns:p14="http://schemas.microsoft.com/office/powerpoint/2010/main" val="12741504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F0F58D19-30A4-18A9-FFA1-FA5EE2B8C98F}"/>
              </a:ext>
            </a:extLst>
          </p:cNvPr>
          <p:cNvSpPr/>
          <p:nvPr/>
        </p:nvSpPr>
        <p:spPr>
          <a:xfrm>
            <a:off x="3415226" y="1845321"/>
            <a:ext cx="8303047" cy="1740668"/>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Рақамли тадқиқот лойиҳалари илмий қизиқиш объектларини, шу жумладан матн ва тасвирларни ихтисослаштирилган, кенгайтирилган ёки масофавий таҳлил қилиш учун электрон шаклга айлантиришни ўз ичига олади.</a:t>
            </a:r>
          </a:p>
        </p:txBody>
      </p:sp>
      <p:sp>
        <p:nvSpPr>
          <p:cNvPr id="4" name="Прямоугольник: скругленные углы 3">
            <a:extLst>
              <a:ext uri="{FF2B5EF4-FFF2-40B4-BE49-F238E27FC236}">
                <a16:creationId xmlns:a16="http://schemas.microsoft.com/office/drawing/2014/main" id="{C489AE31-D147-22BF-A4DD-22B6763FD67C}"/>
              </a:ext>
            </a:extLst>
          </p:cNvPr>
          <p:cNvSpPr/>
          <p:nvPr/>
        </p:nvSpPr>
        <p:spPr>
          <a:xfrm>
            <a:off x="2375972" y="674775"/>
            <a:ext cx="7440056" cy="59491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uz-Cyrl-UZ" sz="2400" b="1" dirty="0">
                <a:solidFill>
                  <a:schemeClr val="bg1"/>
                </a:solidFill>
                <a:latin typeface="Times New Roman" panose="02020603050405020304" pitchFamily="18" charset="0"/>
                <a:cs typeface="Times New Roman" panose="02020603050405020304" pitchFamily="18" charset="0"/>
              </a:rPr>
              <a:t>РАҚАМЛИ ЛОЙИҲА НИМА?</a:t>
            </a:r>
          </a:p>
        </p:txBody>
      </p:sp>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488413" y="4142345"/>
            <a:ext cx="8303047" cy="2027102"/>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Рақамли лойиҳа электрон нашрларни яратишга кетадиган режалаштириш, тайёрлаш ва ишлаб чиқаришни ўз ичига олади. Мумкин бўлган электрон нашрларга қуйидагилар киради: веб-сайтлар, электрон китоблар, рақамли тасвирлар ва бошқалар.</a:t>
            </a:r>
          </a:p>
        </p:txBody>
      </p:sp>
    </p:spTree>
    <p:extLst>
      <p:ext uri="{BB962C8B-B14F-4D97-AF65-F5344CB8AC3E}">
        <p14:creationId xmlns:p14="http://schemas.microsoft.com/office/powerpoint/2010/main" val="32111805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F0F58D19-30A4-18A9-FFA1-FA5EE2B8C98F}"/>
              </a:ext>
            </a:extLst>
          </p:cNvPr>
          <p:cNvSpPr/>
          <p:nvPr/>
        </p:nvSpPr>
        <p:spPr>
          <a:xfrm>
            <a:off x="407625" y="1162275"/>
            <a:ext cx="11376750" cy="1553380"/>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Рақамли лойиҳаларнинг асосий афзаллиги шундаки, битта кодланган матнли ҳужжат бир нечта чиқиш вариантларини ишлаб чиқиши мумкин. Бундан ташқари, лойиҳа аудио, визуал ёки матнли хусусиятларнинг ҳар қандай комбинациясини ўз ичига олиши мумкин.</a:t>
            </a:r>
          </a:p>
        </p:txBody>
      </p:sp>
      <p:sp>
        <p:nvSpPr>
          <p:cNvPr id="4" name="Прямоугольник: скругленные углы 3">
            <a:extLst>
              <a:ext uri="{FF2B5EF4-FFF2-40B4-BE49-F238E27FC236}">
                <a16:creationId xmlns:a16="http://schemas.microsoft.com/office/drawing/2014/main" id="{C489AE31-D147-22BF-A4DD-22B6763FD67C}"/>
              </a:ext>
            </a:extLst>
          </p:cNvPr>
          <p:cNvSpPr/>
          <p:nvPr/>
        </p:nvSpPr>
        <p:spPr>
          <a:xfrm>
            <a:off x="1788405" y="250624"/>
            <a:ext cx="8615190" cy="59491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uz-Cyrl-UZ" sz="2400" b="1" dirty="0">
                <a:solidFill>
                  <a:schemeClr val="bg1"/>
                </a:solidFill>
                <a:latin typeface="Times New Roman" panose="02020603050405020304" pitchFamily="18" charset="0"/>
                <a:cs typeface="Times New Roman" panose="02020603050405020304" pitchFamily="18" charset="0"/>
              </a:rPr>
              <a:t>РАҚАМЛИ ЛОЙИҲАНИНГ АФЗАЛЛИКЛАРИ</a:t>
            </a:r>
          </a:p>
        </p:txBody>
      </p:sp>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332340" y="3872420"/>
            <a:ext cx="8745559" cy="815257"/>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материални онлайн кўрсатиш орқали нодир ва мўрт материалларга зарар етказилишининг олдини олиш;</a:t>
            </a:r>
          </a:p>
        </p:txBody>
      </p:sp>
      <p:sp>
        <p:nvSpPr>
          <p:cNvPr id="3" name="Прямоугольник: скругленные углы 2">
            <a:extLst>
              <a:ext uri="{FF2B5EF4-FFF2-40B4-BE49-F238E27FC236}">
                <a16:creationId xmlns:a16="http://schemas.microsoft.com/office/drawing/2014/main" id="{BB12DEAF-30AB-9CAB-797B-8D549B07DD5A}"/>
              </a:ext>
            </a:extLst>
          </p:cNvPr>
          <p:cNvSpPr/>
          <p:nvPr/>
        </p:nvSpPr>
        <p:spPr>
          <a:xfrm>
            <a:off x="332340" y="2886409"/>
            <a:ext cx="11532825" cy="815257"/>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uz-Cyrl-UZ" sz="2400" b="1" dirty="0">
                <a:solidFill>
                  <a:schemeClr val="bg1"/>
                </a:solidFill>
                <a:latin typeface="Times New Roman" panose="02020603050405020304" pitchFamily="18" charset="0"/>
                <a:cs typeface="Times New Roman" panose="02020603050405020304" pitchFamily="18" charset="0"/>
              </a:rPr>
              <a:t>Интернетга кириш учун матнни кодлашнинг бошқа афзалликлари қуйидагилардан иборат:</a:t>
            </a:r>
          </a:p>
        </p:txBody>
      </p:sp>
      <p:sp>
        <p:nvSpPr>
          <p:cNvPr id="6" name="Прямоугольник: скругленные углы 5">
            <a:extLst>
              <a:ext uri="{FF2B5EF4-FFF2-40B4-BE49-F238E27FC236}">
                <a16:creationId xmlns:a16="http://schemas.microsoft.com/office/drawing/2014/main" id="{D33BB41C-62FB-3728-B0E3-B05100D7B1F3}"/>
              </a:ext>
            </a:extLst>
          </p:cNvPr>
          <p:cNvSpPr/>
          <p:nvPr/>
        </p:nvSpPr>
        <p:spPr>
          <a:xfrm>
            <a:off x="332340" y="4852922"/>
            <a:ext cx="8745559" cy="815257"/>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акс ҳолда мавжуд бўлмаган материалларга онлайн киришга рухсат бериш;</a:t>
            </a:r>
          </a:p>
        </p:txBody>
      </p:sp>
      <p:sp>
        <p:nvSpPr>
          <p:cNvPr id="7" name="Прямоугольник: скругленные углы 6">
            <a:extLst>
              <a:ext uri="{FF2B5EF4-FFF2-40B4-BE49-F238E27FC236}">
                <a16:creationId xmlns:a16="http://schemas.microsoft.com/office/drawing/2014/main" id="{393570D2-FCF2-164B-F81C-8125E8F84CB9}"/>
              </a:ext>
            </a:extLst>
          </p:cNvPr>
          <p:cNvSpPr/>
          <p:nvPr/>
        </p:nvSpPr>
        <p:spPr>
          <a:xfrm>
            <a:off x="332340" y="5833424"/>
            <a:ext cx="8745559" cy="815257"/>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бошқа форматларда қидириб бўлмайдиган материалларни онлайн қидириш.</a:t>
            </a:r>
          </a:p>
        </p:txBody>
      </p:sp>
    </p:spTree>
    <p:extLst>
      <p:ext uri="{BB962C8B-B14F-4D97-AF65-F5344CB8AC3E}">
        <p14:creationId xmlns:p14="http://schemas.microsoft.com/office/powerpoint/2010/main" val="27201146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3119605" y="2037965"/>
            <a:ext cx="8745559" cy="815257"/>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кодлаш учун материал;</a:t>
            </a:r>
          </a:p>
        </p:txBody>
      </p:sp>
      <p:sp>
        <p:nvSpPr>
          <p:cNvPr id="3" name="Прямоугольник: скругленные углы 2">
            <a:extLst>
              <a:ext uri="{FF2B5EF4-FFF2-40B4-BE49-F238E27FC236}">
                <a16:creationId xmlns:a16="http://schemas.microsoft.com/office/drawing/2014/main" id="{BB12DEAF-30AB-9CAB-797B-8D549B07DD5A}"/>
              </a:ext>
            </a:extLst>
          </p:cNvPr>
          <p:cNvSpPr/>
          <p:nvPr/>
        </p:nvSpPr>
        <p:spPr>
          <a:xfrm>
            <a:off x="332340" y="374564"/>
            <a:ext cx="11532825" cy="1311017"/>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uz-Cyrl-UZ" sz="2400" b="1" dirty="0">
                <a:solidFill>
                  <a:schemeClr val="bg1"/>
                </a:solidFill>
                <a:latin typeface="Times New Roman" panose="02020603050405020304" pitchFamily="18" charset="0"/>
                <a:cs typeface="Times New Roman" panose="02020603050405020304" pitchFamily="18" charset="0"/>
              </a:rPr>
              <a:t>РАҚАМЛИ ЛОЙИҲА УЧУН МАТЕРИАЛЛАР</a:t>
            </a:r>
          </a:p>
          <a:p>
            <a:pPr algn="ctr"/>
            <a:r>
              <a:rPr lang="uz-Cyrl-UZ" sz="2400" b="1" dirty="0">
                <a:solidFill>
                  <a:schemeClr val="bg1"/>
                </a:solidFill>
                <a:latin typeface="Times New Roman" panose="02020603050405020304" pitchFamily="18" charset="0"/>
                <a:cs typeface="Times New Roman" panose="02020603050405020304" pitchFamily="18" charset="0"/>
              </a:rPr>
              <a:t>Қуйида рақамли лойиҳа устида ишлаш учун зарур бўлган асосий жиҳозлар рўйхати келтирилган:</a:t>
            </a:r>
          </a:p>
        </p:txBody>
      </p:sp>
      <p:sp>
        <p:nvSpPr>
          <p:cNvPr id="6" name="Прямоугольник: скругленные углы 5">
            <a:extLst>
              <a:ext uri="{FF2B5EF4-FFF2-40B4-BE49-F238E27FC236}">
                <a16:creationId xmlns:a16="http://schemas.microsoft.com/office/drawing/2014/main" id="{D33BB41C-62FB-3728-B0E3-B05100D7B1F3}"/>
              </a:ext>
            </a:extLst>
          </p:cNvPr>
          <p:cNvSpPr/>
          <p:nvPr/>
        </p:nvSpPr>
        <p:spPr>
          <a:xfrm>
            <a:off x="332338" y="5310131"/>
            <a:ext cx="8745559" cy="1173305"/>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марказ рақамли лойиҳа устида ишлаш учун зарур бўлган компютер ускуналари ва дастурий таъминот билан таъминлайди.</a:t>
            </a:r>
          </a:p>
        </p:txBody>
      </p:sp>
      <p:sp>
        <p:nvSpPr>
          <p:cNvPr id="8" name="Прямоугольник: скругленные углы 7">
            <a:extLst>
              <a:ext uri="{FF2B5EF4-FFF2-40B4-BE49-F238E27FC236}">
                <a16:creationId xmlns:a16="http://schemas.microsoft.com/office/drawing/2014/main" id="{C9AEE0C1-9DFA-AB00-00F0-F18F1FB822A7}"/>
              </a:ext>
            </a:extLst>
          </p:cNvPr>
          <p:cNvSpPr/>
          <p:nvPr/>
        </p:nvSpPr>
        <p:spPr>
          <a:xfrm>
            <a:off x="3119606" y="3128687"/>
            <a:ext cx="8745559" cy="815257"/>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матн муҳаррири бўлган компютер;</a:t>
            </a:r>
          </a:p>
        </p:txBody>
      </p:sp>
      <p:sp>
        <p:nvSpPr>
          <p:cNvPr id="9" name="Прямоугольник: скругленные углы 8">
            <a:extLst>
              <a:ext uri="{FF2B5EF4-FFF2-40B4-BE49-F238E27FC236}">
                <a16:creationId xmlns:a16="http://schemas.microsoft.com/office/drawing/2014/main" id="{ADBAD161-5864-9EA5-D1EB-576760ED47C8}"/>
              </a:ext>
            </a:extLst>
          </p:cNvPr>
          <p:cNvSpPr/>
          <p:nvPr/>
        </p:nvSpPr>
        <p:spPr>
          <a:xfrm>
            <a:off x="332338" y="4219409"/>
            <a:ext cx="8745559" cy="815257"/>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кодлашни қайта ишлаш учун дастурий таъминот;</a:t>
            </a:r>
          </a:p>
        </p:txBody>
      </p:sp>
    </p:spTree>
    <p:extLst>
      <p:ext uri="{BB962C8B-B14F-4D97-AF65-F5344CB8AC3E}">
        <p14:creationId xmlns:p14="http://schemas.microsoft.com/office/powerpoint/2010/main" val="29378975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815257B-A848-6AF7-AF63-09896C836635}"/>
              </a:ext>
            </a:extLst>
          </p:cNvPr>
          <p:cNvSpPr txBox="1"/>
          <p:nvPr/>
        </p:nvSpPr>
        <p:spPr>
          <a:xfrm>
            <a:off x="609600" y="1906173"/>
            <a:ext cx="10972800" cy="2246769"/>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КЎРИБ ЧИҚИЛАДИГАН НАРСАЛАР</a:t>
            </a:r>
          </a:p>
          <a:p>
            <a:pPr algn="ctr"/>
            <a:endParaRPr lang="uz-Cyrl-UZ" sz="2800"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Рақамли лойиҳа учун кодлаш учун материалларни танлашда, лойиҳанинг қийматини ва шунга ўхшаш лойиҳалар аллақачон бошқа жойларда кодланганлигини муҳокама қилиш фойдали бўлади.</a:t>
            </a:r>
          </a:p>
        </p:txBody>
      </p:sp>
    </p:spTree>
    <p:extLst>
      <p:ext uri="{BB962C8B-B14F-4D97-AF65-F5344CB8AC3E}">
        <p14:creationId xmlns:p14="http://schemas.microsoft.com/office/powerpoint/2010/main" val="4575742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4792337" y="1217251"/>
            <a:ext cx="7072827" cy="600626"/>
          </a:xfrm>
          <a:prstGeom prst="roundRect">
            <a:avLst/>
          </a:prstGeom>
          <a:noFill/>
          <a:ln w="9525" cap="flat" cmpd="sng" algn="ctr">
            <a:solidFill>
              <a:schemeClr val="accent3"/>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кодлаш учун материалларнинг мавжудлиги;</a:t>
            </a:r>
          </a:p>
        </p:txBody>
      </p:sp>
      <p:sp>
        <p:nvSpPr>
          <p:cNvPr id="3" name="Прямоугольник: скругленные углы 2">
            <a:extLst>
              <a:ext uri="{FF2B5EF4-FFF2-40B4-BE49-F238E27FC236}">
                <a16:creationId xmlns:a16="http://schemas.microsoft.com/office/drawing/2014/main" id="{BB12DEAF-30AB-9CAB-797B-8D549B07DD5A}"/>
              </a:ext>
            </a:extLst>
          </p:cNvPr>
          <p:cNvSpPr/>
          <p:nvPr/>
        </p:nvSpPr>
        <p:spPr>
          <a:xfrm>
            <a:off x="332340" y="374565"/>
            <a:ext cx="11532825" cy="650004"/>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КЎРИБ ЧИҚИЛИШИ КЕРАК БЎЛГАН БОШҚА МАСАЛАЛАР:</a:t>
            </a:r>
          </a:p>
        </p:txBody>
      </p:sp>
      <p:sp>
        <p:nvSpPr>
          <p:cNvPr id="8" name="Прямоугольник: скругленные углы 7">
            <a:extLst>
              <a:ext uri="{FF2B5EF4-FFF2-40B4-BE49-F238E27FC236}">
                <a16:creationId xmlns:a16="http://schemas.microsoft.com/office/drawing/2014/main" id="{C9AEE0C1-9DFA-AB00-00F0-F18F1FB822A7}"/>
              </a:ext>
            </a:extLst>
          </p:cNvPr>
          <p:cNvSpPr/>
          <p:nvPr/>
        </p:nvSpPr>
        <p:spPr>
          <a:xfrm>
            <a:off x="332338" y="1988587"/>
            <a:ext cx="7577773" cy="650004"/>
          </a:xfrm>
          <a:prstGeom prst="roundRect">
            <a:avLst/>
          </a:prstGeom>
          <a:noFill/>
          <a:ln w="9525" cap="flat" cmpd="sng" algn="ctr">
            <a:solidFill>
              <a:schemeClr val="accent3"/>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муаллифлик ҳуқуқи муаммолари;</a:t>
            </a:r>
          </a:p>
        </p:txBody>
      </p:sp>
      <p:sp>
        <p:nvSpPr>
          <p:cNvPr id="2" name="Прямоугольник: скругленные углы 1">
            <a:extLst>
              <a:ext uri="{FF2B5EF4-FFF2-40B4-BE49-F238E27FC236}">
                <a16:creationId xmlns:a16="http://schemas.microsoft.com/office/drawing/2014/main" id="{0DAECCB0-5A55-C642-EEEE-78784DAC9B5B}"/>
              </a:ext>
            </a:extLst>
          </p:cNvPr>
          <p:cNvSpPr/>
          <p:nvPr/>
        </p:nvSpPr>
        <p:spPr>
          <a:xfrm>
            <a:off x="326836" y="1217251"/>
            <a:ext cx="4157029" cy="600626"/>
          </a:xfrm>
          <a:prstGeom prst="roundRect">
            <a:avLst/>
          </a:prstGeom>
          <a:noFill/>
          <a:ln w="9525" cap="flat" cmpd="sng" algn="ctr">
            <a:solidFill>
              <a:schemeClr val="accent3"/>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вақт чекловлари;</a:t>
            </a:r>
          </a:p>
        </p:txBody>
      </p:sp>
      <p:sp>
        <p:nvSpPr>
          <p:cNvPr id="4" name="Прямоугольник: скругленные углы 3">
            <a:extLst>
              <a:ext uri="{FF2B5EF4-FFF2-40B4-BE49-F238E27FC236}">
                <a16:creationId xmlns:a16="http://schemas.microsoft.com/office/drawing/2014/main" id="{5013EA7B-5A09-71F5-F95A-E9137740E85E}"/>
              </a:ext>
            </a:extLst>
          </p:cNvPr>
          <p:cNvSpPr/>
          <p:nvPr/>
        </p:nvSpPr>
        <p:spPr>
          <a:xfrm>
            <a:off x="8323246" y="1988587"/>
            <a:ext cx="3536416" cy="650004"/>
          </a:xfrm>
          <a:prstGeom prst="roundRect">
            <a:avLst/>
          </a:prstGeom>
          <a:noFill/>
          <a:ln w="9525" cap="flat" cmpd="sng" algn="ctr">
            <a:solidFill>
              <a:schemeClr val="accent3"/>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молиявий ресурслар;</a:t>
            </a:r>
          </a:p>
        </p:txBody>
      </p:sp>
      <p:sp>
        <p:nvSpPr>
          <p:cNvPr id="7" name="Прямоугольник: скругленные углы 6">
            <a:extLst>
              <a:ext uri="{FF2B5EF4-FFF2-40B4-BE49-F238E27FC236}">
                <a16:creationId xmlns:a16="http://schemas.microsoft.com/office/drawing/2014/main" id="{849419EB-8033-1651-F9CF-C2828CE05A38}"/>
              </a:ext>
            </a:extLst>
          </p:cNvPr>
          <p:cNvSpPr/>
          <p:nvPr/>
        </p:nvSpPr>
        <p:spPr>
          <a:xfrm>
            <a:off x="3114103" y="2828154"/>
            <a:ext cx="8745559" cy="600626"/>
          </a:xfrm>
          <a:prstGeom prst="roundRect">
            <a:avLst/>
          </a:prstGeom>
          <a:noFill/>
          <a:ln w="9525" cap="flat" cmpd="sng" algn="ctr">
            <a:solidFill>
              <a:schemeClr val="accent3"/>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тугалланган лойиҳа қаерда эълон қилиниши мумкин;</a:t>
            </a:r>
          </a:p>
        </p:txBody>
      </p:sp>
      <p:sp>
        <p:nvSpPr>
          <p:cNvPr id="10" name="Прямоугольник: скругленные углы 9">
            <a:extLst>
              <a:ext uri="{FF2B5EF4-FFF2-40B4-BE49-F238E27FC236}">
                <a16:creationId xmlns:a16="http://schemas.microsoft.com/office/drawing/2014/main" id="{3541400B-02C8-5A75-1889-8785FDA9683D}"/>
              </a:ext>
            </a:extLst>
          </p:cNvPr>
          <p:cNvSpPr/>
          <p:nvPr/>
        </p:nvSpPr>
        <p:spPr>
          <a:xfrm>
            <a:off x="326836" y="3618343"/>
            <a:ext cx="8745559" cy="650004"/>
          </a:xfrm>
          <a:prstGeom prst="roundRect">
            <a:avLst/>
          </a:prstGeom>
          <a:noFill/>
          <a:ln w="9525" cap="flat" cmpd="sng" algn="ctr">
            <a:solidFill>
              <a:schemeClr val="accent3"/>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тугалланган лойиҳа жойлашган сервер;</a:t>
            </a:r>
          </a:p>
        </p:txBody>
      </p:sp>
      <p:sp>
        <p:nvSpPr>
          <p:cNvPr id="11" name="Прямоугольник: скругленные углы 10">
            <a:extLst>
              <a:ext uri="{FF2B5EF4-FFF2-40B4-BE49-F238E27FC236}">
                <a16:creationId xmlns:a16="http://schemas.microsoft.com/office/drawing/2014/main" id="{3A59BE25-BD4C-2024-4698-CFDEA995DC91}"/>
              </a:ext>
            </a:extLst>
          </p:cNvPr>
          <p:cNvSpPr/>
          <p:nvPr/>
        </p:nvSpPr>
        <p:spPr>
          <a:xfrm>
            <a:off x="326835" y="4439057"/>
            <a:ext cx="7473107" cy="650004"/>
          </a:xfrm>
          <a:prstGeom prst="roundRect">
            <a:avLst/>
          </a:prstGeom>
          <a:noFill/>
          <a:ln w="9525" cap="flat" cmpd="sng" algn="ctr">
            <a:solidFill>
              <a:schemeClr val="accent3"/>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мўлжалланган аудитория;</a:t>
            </a:r>
          </a:p>
        </p:txBody>
      </p:sp>
      <p:sp>
        <p:nvSpPr>
          <p:cNvPr id="12" name="Прямоугольник: скругленные углы 11">
            <a:extLst>
              <a:ext uri="{FF2B5EF4-FFF2-40B4-BE49-F238E27FC236}">
                <a16:creationId xmlns:a16="http://schemas.microsoft.com/office/drawing/2014/main" id="{F6EDD5C1-5800-B3DA-7BC5-0E88604569CE}"/>
              </a:ext>
            </a:extLst>
          </p:cNvPr>
          <p:cNvSpPr/>
          <p:nvPr/>
        </p:nvSpPr>
        <p:spPr>
          <a:xfrm>
            <a:off x="326836" y="5259771"/>
            <a:ext cx="6118032" cy="650004"/>
          </a:xfrm>
          <a:prstGeom prst="roundRect">
            <a:avLst/>
          </a:prstGeom>
          <a:noFill/>
          <a:ln w="9525" cap="flat" cmpd="sng" algn="ctr">
            <a:solidFill>
              <a:schemeClr val="accent3"/>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лойиҳанинг мақсадлари;</a:t>
            </a:r>
          </a:p>
        </p:txBody>
      </p:sp>
    </p:spTree>
    <p:extLst>
      <p:ext uri="{BB962C8B-B14F-4D97-AF65-F5344CB8AC3E}">
        <p14:creationId xmlns:p14="http://schemas.microsoft.com/office/powerpoint/2010/main" val="3234765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3119605" y="2037965"/>
            <a:ext cx="8745559" cy="815257"/>
          </a:xfrm>
          <a:prstGeom prst="roundRect">
            <a:avLst/>
          </a:prstGeom>
          <a:noFill/>
          <a:ln w="9525" cap="flat" cmpd="sng" algn="ctr">
            <a:solidFill>
              <a:schemeClr val="accent3"/>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у яратган маҳсулотнинг рақамли табиати;</a:t>
            </a:r>
          </a:p>
        </p:txBody>
      </p:sp>
      <p:sp>
        <p:nvSpPr>
          <p:cNvPr id="3" name="Прямоугольник: скругленные углы 2">
            <a:extLst>
              <a:ext uri="{FF2B5EF4-FFF2-40B4-BE49-F238E27FC236}">
                <a16:creationId xmlns:a16="http://schemas.microsoft.com/office/drawing/2014/main" id="{BB12DEAF-30AB-9CAB-797B-8D549B07DD5A}"/>
              </a:ext>
            </a:extLst>
          </p:cNvPr>
          <p:cNvSpPr/>
          <p:nvPr/>
        </p:nvSpPr>
        <p:spPr>
          <a:xfrm>
            <a:off x="572877" y="374564"/>
            <a:ext cx="10917716" cy="1311017"/>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РАҚАМЛИ ЛОЙИҲАНИНГ ТЎРТ ЎЛЧОВИ</a:t>
            </a:r>
          </a:p>
          <a:p>
            <a:pPr algn="ctr"/>
            <a:r>
              <a:rPr lang="uz-Cyrl-UZ" sz="2400" b="1" dirty="0">
                <a:solidFill>
                  <a:schemeClr val="tx1"/>
                </a:solidFill>
                <a:latin typeface="Times New Roman" panose="02020603050405020304" pitchFamily="18" charset="0"/>
                <a:cs typeface="Times New Roman" panose="02020603050405020304" pitchFamily="18" charset="0"/>
              </a:rPr>
              <a:t>Лойиҳани рақамли деб белгилаш учун бир-бирига аралашадиган тўртта асосий ўлчов мавжуд:</a:t>
            </a:r>
          </a:p>
        </p:txBody>
      </p:sp>
      <p:sp>
        <p:nvSpPr>
          <p:cNvPr id="6" name="Прямоугольник: скругленные углы 5">
            <a:extLst>
              <a:ext uri="{FF2B5EF4-FFF2-40B4-BE49-F238E27FC236}">
                <a16:creationId xmlns:a16="http://schemas.microsoft.com/office/drawing/2014/main" id="{D33BB41C-62FB-3728-B0E3-B05100D7B1F3}"/>
              </a:ext>
            </a:extLst>
          </p:cNvPr>
          <p:cNvSpPr/>
          <p:nvPr/>
        </p:nvSpPr>
        <p:spPr>
          <a:xfrm>
            <a:off x="332338" y="5310132"/>
            <a:ext cx="8745559" cy="815258"/>
          </a:xfrm>
          <a:prstGeom prst="roundRect">
            <a:avLst/>
          </a:prstGeom>
          <a:noFill/>
          <a:ln w="9525" cap="flat" cmpd="sng" algn="ctr">
            <a:solidFill>
              <a:schemeClr val="accent3"/>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лойиҳа мақсадларига эришиш учун фойдаланиладиган рақамли воситалар.</a:t>
            </a:r>
          </a:p>
        </p:txBody>
      </p:sp>
      <p:sp>
        <p:nvSpPr>
          <p:cNvPr id="8" name="Прямоугольник: скругленные углы 7">
            <a:extLst>
              <a:ext uri="{FF2B5EF4-FFF2-40B4-BE49-F238E27FC236}">
                <a16:creationId xmlns:a16="http://schemas.microsoft.com/office/drawing/2014/main" id="{C9AEE0C1-9DFA-AB00-00F0-F18F1FB822A7}"/>
              </a:ext>
            </a:extLst>
          </p:cNvPr>
          <p:cNvSpPr/>
          <p:nvPr/>
        </p:nvSpPr>
        <p:spPr>
          <a:xfrm>
            <a:off x="3119606" y="3128687"/>
            <a:ext cx="8745559" cy="815257"/>
          </a:xfrm>
          <a:prstGeom prst="roundRect">
            <a:avLst/>
          </a:prstGeom>
          <a:noFill/>
          <a:ln w="9525" cap="flat" cmpd="sng" algn="ctr">
            <a:solidFill>
              <a:schemeClr val="accent3"/>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рақамли контекстда лойиҳани бошқариш методологиясидан стратегик фойдаланиш;</a:t>
            </a:r>
          </a:p>
        </p:txBody>
      </p:sp>
      <p:sp>
        <p:nvSpPr>
          <p:cNvPr id="9" name="Прямоугольник: скругленные углы 8">
            <a:extLst>
              <a:ext uri="{FF2B5EF4-FFF2-40B4-BE49-F238E27FC236}">
                <a16:creationId xmlns:a16="http://schemas.microsoft.com/office/drawing/2014/main" id="{ADBAD161-5864-9EA5-D1EB-576760ED47C8}"/>
              </a:ext>
            </a:extLst>
          </p:cNvPr>
          <p:cNvSpPr/>
          <p:nvPr/>
        </p:nvSpPr>
        <p:spPr>
          <a:xfrm>
            <a:off x="332338" y="4219409"/>
            <a:ext cx="8745559" cy="815257"/>
          </a:xfrm>
          <a:prstGeom prst="roundRect">
            <a:avLst/>
          </a:prstGeom>
          <a:noFill/>
          <a:ln w="9525" cap="flat" cmpd="sng" algn="ctr">
            <a:solidFill>
              <a:schemeClr val="accent3"/>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рақамли технология орқали қиймат яратиш учун зарур бўлган фанлар аралашмаси;</a:t>
            </a:r>
          </a:p>
        </p:txBody>
      </p:sp>
    </p:spTree>
    <p:extLst>
      <p:ext uri="{BB962C8B-B14F-4D97-AF65-F5344CB8AC3E}">
        <p14:creationId xmlns:p14="http://schemas.microsoft.com/office/powerpoint/2010/main" val="14709814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F0F58D19-30A4-18A9-FFA1-FA5EE2B8C98F}"/>
              </a:ext>
            </a:extLst>
          </p:cNvPr>
          <p:cNvSpPr/>
          <p:nvPr/>
        </p:nvSpPr>
        <p:spPr>
          <a:xfrm>
            <a:off x="301127" y="870337"/>
            <a:ext cx="11589745" cy="1140244"/>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dirty="0">
                <a:latin typeface="Times New Roman" panose="02020603050405020304" pitchFamily="18" charset="0"/>
                <a:cs typeface="Times New Roman" panose="02020603050405020304" pitchFamily="18" charset="0"/>
              </a:rPr>
              <a:t>Рақамли лойиҳа менежерининг роли компания ва улар бошқарадиган рақамли лойиҳалар турига қараб фарқ қилиши мумкин. Одатда, бу шахслар лойиҳа жамоасида етакчи ролга эга бўлиб, лойиҳани муваффақиятли якунлаш учун бошқа жамоа аъзолари билан мулоқот қилишади. Ушбу ролларда баъзи умумий иш мажбуриятлари қуйидагиларни ўз ичига олади:</a:t>
            </a:r>
          </a:p>
        </p:txBody>
      </p:sp>
      <p:sp>
        <p:nvSpPr>
          <p:cNvPr id="4" name="Прямоугольник: скругленные углы 3">
            <a:extLst>
              <a:ext uri="{FF2B5EF4-FFF2-40B4-BE49-F238E27FC236}">
                <a16:creationId xmlns:a16="http://schemas.microsoft.com/office/drawing/2014/main" id="{C489AE31-D147-22BF-A4DD-22B6763FD67C}"/>
              </a:ext>
            </a:extLst>
          </p:cNvPr>
          <p:cNvSpPr/>
          <p:nvPr/>
        </p:nvSpPr>
        <p:spPr>
          <a:xfrm>
            <a:off x="1546034" y="187287"/>
            <a:ext cx="9099932" cy="539828"/>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РАҚАМЛИ ЛОЙИҲА МЕНЕЖЕРИ НИМА ҚИЛАДИ?</a:t>
            </a:r>
          </a:p>
        </p:txBody>
      </p:sp>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301127" y="2115240"/>
            <a:ext cx="11589745" cy="462707"/>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dirty="0">
                <a:latin typeface="Times New Roman" panose="02020603050405020304" pitchFamily="18" charset="0"/>
                <a:cs typeface="Times New Roman" panose="02020603050405020304" pitchFamily="18" charset="0"/>
              </a:rPr>
              <a:t>Лойиҳа ҳажмини аниқлаш ва вақт жадвалини ва бюджетни ўз ичига олган лойиҳа режасини яратиш;</a:t>
            </a:r>
          </a:p>
        </p:txBody>
      </p:sp>
      <p:sp>
        <p:nvSpPr>
          <p:cNvPr id="3" name="Прямоугольник: скругленные углы 2">
            <a:extLst>
              <a:ext uri="{FF2B5EF4-FFF2-40B4-BE49-F238E27FC236}">
                <a16:creationId xmlns:a16="http://schemas.microsoft.com/office/drawing/2014/main" id="{DF1830BD-CC6C-887C-5989-752926487490}"/>
              </a:ext>
            </a:extLst>
          </p:cNvPr>
          <p:cNvSpPr/>
          <p:nvPr/>
        </p:nvSpPr>
        <p:spPr>
          <a:xfrm>
            <a:off x="301127" y="2682607"/>
            <a:ext cx="11589745" cy="567370"/>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dirty="0">
                <a:latin typeface="Times New Roman" panose="02020603050405020304" pitchFamily="18" charset="0"/>
                <a:cs typeface="Times New Roman" panose="02020603050405020304" pitchFamily="18" charset="0"/>
              </a:rPr>
              <a:t>Жамоа аъзоларига топшириқлар бериш ва улар билан уларнинг муваффақияти ҳақида мунтазам равишда мулоқот қилиш;</a:t>
            </a:r>
          </a:p>
        </p:txBody>
      </p:sp>
      <p:sp>
        <p:nvSpPr>
          <p:cNvPr id="6" name="Прямоугольник: скругленные углы 5">
            <a:extLst>
              <a:ext uri="{FF2B5EF4-FFF2-40B4-BE49-F238E27FC236}">
                <a16:creationId xmlns:a16="http://schemas.microsoft.com/office/drawing/2014/main" id="{CB95CFFB-AFF6-A50F-0E13-5FC597198905}"/>
              </a:ext>
            </a:extLst>
          </p:cNvPr>
          <p:cNvSpPr/>
          <p:nvPr/>
        </p:nvSpPr>
        <p:spPr>
          <a:xfrm>
            <a:off x="301127" y="3354638"/>
            <a:ext cx="11589745" cy="567370"/>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dirty="0">
                <a:latin typeface="Times New Roman" panose="02020603050405020304" pitchFamily="18" charset="0"/>
                <a:cs typeface="Times New Roman" panose="02020603050405020304" pitchFamily="18" charset="0"/>
              </a:rPr>
              <a:t>Мобил операцион тизимни янгилаш каби потенциал лойиҳа хатарларини баҳолаш ва самарали ечимларни таҳлил қилиш</a:t>
            </a:r>
            <a:r>
              <a:rPr lang="ru-RU" dirty="0">
                <a:latin typeface="Times New Roman" panose="02020603050405020304" pitchFamily="18" charset="0"/>
                <a:cs typeface="Times New Roman" panose="02020603050405020304" pitchFamily="18" charset="0"/>
              </a:rPr>
              <a:t>;</a:t>
            </a:r>
          </a:p>
        </p:txBody>
      </p:sp>
      <p:sp>
        <p:nvSpPr>
          <p:cNvPr id="7" name="Прямоугольник: скругленные углы 6">
            <a:extLst>
              <a:ext uri="{FF2B5EF4-FFF2-40B4-BE49-F238E27FC236}">
                <a16:creationId xmlns:a16="http://schemas.microsoft.com/office/drawing/2014/main" id="{BB1EC339-2163-25D7-D820-4D3EBAAA9EB2}"/>
              </a:ext>
            </a:extLst>
          </p:cNvPr>
          <p:cNvSpPr/>
          <p:nvPr/>
        </p:nvSpPr>
        <p:spPr>
          <a:xfrm>
            <a:off x="301127" y="4026668"/>
            <a:ext cx="9074227" cy="611425"/>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dirty="0">
                <a:latin typeface="Times New Roman" panose="02020603050405020304" pitchFamily="18" charset="0"/>
                <a:cs typeface="Times New Roman" panose="02020603050405020304" pitchFamily="18" charset="0"/>
              </a:rPr>
              <a:t>Лойиҳанинг бюджет доирасида қолишига ишонч ҳосил қилиш учун лойиҳа ресурсларини бошқариш ва харажатларни баҳолаш;</a:t>
            </a:r>
          </a:p>
        </p:txBody>
      </p:sp>
      <p:sp>
        <p:nvSpPr>
          <p:cNvPr id="8" name="Прямоугольник: скругленные углы 7">
            <a:extLst>
              <a:ext uri="{FF2B5EF4-FFF2-40B4-BE49-F238E27FC236}">
                <a16:creationId xmlns:a16="http://schemas.microsoft.com/office/drawing/2014/main" id="{2F71B8A1-785E-9860-0CB8-54BEDD4EE6E0}"/>
              </a:ext>
            </a:extLst>
          </p:cNvPr>
          <p:cNvSpPr/>
          <p:nvPr/>
        </p:nvSpPr>
        <p:spPr>
          <a:xfrm>
            <a:off x="301127" y="4742753"/>
            <a:ext cx="9074227" cy="413141"/>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dirty="0">
                <a:latin typeface="Times New Roman" panose="02020603050405020304" pitchFamily="18" charset="0"/>
                <a:cs typeface="Times New Roman" panose="02020603050405020304" pitchFamily="18" charset="0"/>
              </a:rPr>
              <a:t>Мижозларга ёки манфаатдор томонларга тараққиёт янгиланишларини тақдим этиш;</a:t>
            </a:r>
          </a:p>
        </p:txBody>
      </p:sp>
      <p:sp>
        <p:nvSpPr>
          <p:cNvPr id="9" name="Прямоугольник: скругленные углы 8">
            <a:extLst>
              <a:ext uri="{FF2B5EF4-FFF2-40B4-BE49-F238E27FC236}">
                <a16:creationId xmlns:a16="http://schemas.microsoft.com/office/drawing/2014/main" id="{F847702B-B062-16AE-8125-01278B5B0715}"/>
              </a:ext>
            </a:extLst>
          </p:cNvPr>
          <p:cNvSpPr/>
          <p:nvPr/>
        </p:nvSpPr>
        <p:spPr>
          <a:xfrm>
            <a:off x="301127" y="5260555"/>
            <a:ext cx="9074227" cy="413142"/>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dirty="0">
                <a:latin typeface="Times New Roman" panose="02020603050405020304" pitchFamily="18" charset="0"/>
                <a:cs typeface="Times New Roman" panose="02020603050405020304" pitchFamily="18" charset="0"/>
              </a:rPr>
              <a:t>Сифат кафолати ва фойдаланувчи тажрибаси учун лойиҳа натижаларини баҳолаш;</a:t>
            </a:r>
          </a:p>
        </p:txBody>
      </p:sp>
      <p:sp>
        <p:nvSpPr>
          <p:cNvPr id="10" name="Прямоугольник: скругленные углы 9">
            <a:extLst>
              <a:ext uri="{FF2B5EF4-FFF2-40B4-BE49-F238E27FC236}">
                <a16:creationId xmlns:a16="http://schemas.microsoft.com/office/drawing/2014/main" id="{6B0E0DB6-B4A4-F457-670F-5F52A9FFE2AC}"/>
              </a:ext>
            </a:extLst>
          </p:cNvPr>
          <p:cNvSpPr/>
          <p:nvPr/>
        </p:nvSpPr>
        <p:spPr>
          <a:xfrm>
            <a:off x="301127" y="5778358"/>
            <a:ext cx="9074227" cy="600408"/>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dirty="0">
                <a:latin typeface="Times New Roman" panose="02020603050405020304" pitchFamily="18" charset="0"/>
                <a:cs typeface="Times New Roman" panose="02020603050405020304" pitchFamily="18" charset="0"/>
              </a:rPr>
              <a:t>Лойиҳанинг якуний натижалари кутилган талабларга жавоб бериши ва фойдаланувчи учун тўғри ишлашини таъминлаш.</a:t>
            </a:r>
          </a:p>
        </p:txBody>
      </p:sp>
    </p:spTree>
    <p:extLst>
      <p:ext uri="{BB962C8B-B14F-4D97-AF65-F5344CB8AC3E}">
        <p14:creationId xmlns:p14="http://schemas.microsoft.com/office/powerpoint/2010/main" val="29928495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489AE31-D147-22BF-A4DD-22B6763FD67C}"/>
              </a:ext>
            </a:extLst>
          </p:cNvPr>
          <p:cNvSpPr/>
          <p:nvPr/>
        </p:nvSpPr>
        <p:spPr>
          <a:xfrm>
            <a:off x="523300" y="528809"/>
            <a:ext cx="11145399" cy="121185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РАҚАМЛИ ЛОЙИҲАЛАРНИ БОШҚАРИШ БЎЙИЧА МАСЛАҲАТЛАР</a:t>
            </a:r>
          </a:p>
          <a:p>
            <a:pPr algn="ctr"/>
            <a:r>
              <a:rPr lang="uz-Cyrl-UZ" sz="2400" b="1" dirty="0">
                <a:solidFill>
                  <a:schemeClr val="tx1"/>
                </a:solidFill>
                <a:latin typeface="Times New Roman" panose="02020603050405020304" pitchFamily="18" charset="0"/>
                <a:cs typeface="Times New Roman" panose="02020603050405020304" pitchFamily="18" charset="0"/>
              </a:rPr>
              <a:t>Рақамли лойиҳаларни бошқаришда сизга ёрдам берадиган баъзи маслаҳатлар:</a:t>
            </a:r>
          </a:p>
        </p:txBody>
      </p:sp>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330506" y="2423717"/>
            <a:ext cx="8879595" cy="3547430"/>
          </a:xfrm>
          <a:prstGeom prst="roundRect">
            <a:avLst>
              <a:gd name="adj" fmla="val 9473"/>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Сертификатга эга бўлинг</a:t>
            </a:r>
          </a:p>
          <a:p>
            <a:pPr algn="ctr"/>
            <a:r>
              <a:rPr lang="uz-Cyrl-UZ" sz="2400" dirty="0">
                <a:latin typeface="Times New Roman" panose="02020603050405020304" pitchFamily="18" charset="0"/>
                <a:cs typeface="Times New Roman" panose="02020603050405020304" pitchFamily="18" charset="0"/>
              </a:rPr>
              <a:t>Рақамли лойиҳа менежерлари учун рақамли лойиҳаларни самарали бошқаришга ёрдам берадиган янги техникаларни ўрганишни давом эттириш муҳим. Сертификат олиш техник билимларингизни кенгайтириш ва лойиҳаларни бошқаришнинг янги кўникмаларига эга бўлишнинг ажойиб усули бўлиши мумкин. Рақамли лойиҳа менежери сифатида фойдаланишни танлашингиз мумкин бўлган баъзи сертификатлар қуйидагиларни ўз ичига олади:</a:t>
            </a:r>
          </a:p>
        </p:txBody>
      </p:sp>
    </p:spTree>
    <p:extLst>
      <p:ext uri="{BB962C8B-B14F-4D97-AF65-F5344CB8AC3E}">
        <p14:creationId xmlns:p14="http://schemas.microsoft.com/office/powerpoint/2010/main" val="28813825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3E977-6BD9-A062-D426-A2279B2CC0EF}"/>
              </a:ext>
            </a:extLst>
          </p:cNvPr>
          <p:cNvSpPr txBox="1"/>
          <p:nvPr/>
        </p:nvSpPr>
        <p:spPr>
          <a:xfrm>
            <a:off x="3048918" y="1446595"/>
            <a:ext cx="6097836" cy="646331"/>
          </a:xfrm>
          <a:prstGeom prst="rect">
            <a:avLst/>
          </a:prstGeom>
          <a:noFill/>
        </p:spPr>
        <p:txBody>
          <a:bodyPr wrap="square">
            <a:spAutoFit/>
          </a:bodyPr>
          <a:lstStyle/>
          <a:p>
            <a:endParaRPr lang="ru-RU" dirty="0"/>
          </a:p>
          <a:p>
            <a:endParaRPr lang="ru-RU" dirty="0"/>
          </a:p>
        </p:txBody>
      </p:sp>
      <p:sp>
        <p:nvSpPr>
          <p:cNvPr id="4" name="TextBox 3">
            <a:extLst>
              <a:ext uri="{FF2B5EF4-FFF2-40B4-BE49-F238E27FC236}">
                <a16:creationId xmlns:a16="http://schemas.microsoft.com/office/drawing/2014/main" id="{827E3001-3A78-F055-A9C1-2CCF8C81EA26}"/>
              </a:ext>
            </a:extLst>
          </p:cNvPr>
          <p:cNvSpPr txBox="1"/>
          <p:nvPr/>
        </p:nvSpPr>
        <p:spPr>
          <a:xfrm>
            <a:off x="598583" y="1758464"/>
            <a:ext cx="10994834" cy="2677656"/>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Рақамли лойиҳаларни бошқариш бўйича профессионал сертификат</a:t>
            </a:r>
            <a:r>
              <a:rPr lang="uz-Cyrl-UZ" sz="2400" dirty="0">
                <a:latin typeface="Times New Roman" panose="02020603050405020304" pitchFamily="18" charset="0"/>
                <a:cs typeface="Times New Roman" panose="02020603050405020304" pitchFamily="18" charset="0"/>
              </a:rPr>
              <a:t>: Бостон коллежининг ушбу сертификати мутахассисларга рақамли лойиҳаларни бошқариш, жумладан, рақамли лойиҳа дизайни, аппарат ва дастурий платформалар ва ўзаро функционал ҳамкорлик бўйича кўникмаларга эга бўлишга ёрдам беради. Ўрта мактаб дипломига эга бўлган ҳар бир киши 16 ҳафталик онлайн курсни тугатгандан сўнг абитуриентлар оладиган сертификатга ариза топшириши мумкин.</a:t>
            </a:r>
          </a:p>
        </p:txBody>
      </p:sp>
    </p:spTree>
    <p:extLst>
      <p:ext uri="{BB962C8B-B14F-4D97-AF65-F5344CB8AC3E}">
        <p14:creationId xmlns:p14="http://schemas.microsoft.com/office/powerpoint/2010/main" val="29005470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FCA950B-5D1A-C3E1-736F-F8A01BFA312F}"/>
              </a:ext>
            </a:extLst>
          </p:cNvPr>
          <p:cNvSpPr txBox="1"/>
          <p:nvPr/>
        </p:nvSpPr>
        <p:spPr>
          <a:xfrm>
            <a:off x="400279" y="1668487"/>
            <a:ext cx="11391441" cy="2308324"/>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Лойиҳани бошқариш бўйича мутахассис</a:t>
            </a:r>
            <a:r>
              <a:rPr lang="uz-Cyrl-UZ" sz="2400" dirty="0">
                <a:latin typeface="Times New Roman" panose="02020603050405020304" pitchFamily="18" charset="0"/>
                <a:cs typeface="Times New Roman" panose="02020603050405020304" pitchFamily="18" charset="0"/>
              </a:rPr>
              <a:t>: Лойиҳа бошқаруви институти томонидан эътироф этилган ушбу лойиҳа бошқаруви сертификати мутахассиснинг лойиҳаларни, жумладан, етакчилик, техник жараёнлар ва бизнес муҳитини бошқариш учун зарур кўникмаларга эга эканлигини кўрсатади. Ариза берувчилар таълим, иш тажрибаси ва лойиҳаларни бошқариш бўйича тренинг талабларига жавоб берадиган бўлса, ушбу сертификатни олиш учун имтиҳон топширишлари мумкин.</a:t>
            </a:r>
          </a:p>
        </p:txBody>
      </p:sp>
    </p:spTree>
    <p:extLst>
      <p:ext uri="{BB962C8B-B14F-4D97-AF65-F5344CB8AC3E}">
        <p14:creationId xmlns:p14="http://schemas.microsoft.com/office/powerpoint/2010/main" val="27631431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FCA950B-5D1A-C3E1-736F-F8A01BFA312F}"/>
              </a:ext>
            </a:extLst>
          </p:cNvPr>
          <p:cNvSpPr txBox="1"/>
          <p:nvPr/>
        </p:nvSpPr>
        <p:spPr>
          <a:xfrm>
            <a:off x="495759" y="1734587"/>
            <a:ext cx="11182121" cy="2308324"/>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Сертификатланган Скрум Мастер</a:t>
            </a:r>
            <a:r>
              <a:rPr lang="uz-Cyrl-UZ" sz="2400" dirty="0">
                <a:latin typeface="Times New Roman" panose="02020603050405020304" pitchFamily="18" charset="0"/>
                <a:cs typeface="Times New Roman" panose="02020603050405020304" pitchFamily="18" charset="0"/>
              </a:rPr>
              <a:t>: Скрум Аллианcе томонидан берилган ушбу сертификат профессионал Скрум бўйича илғор билимга эга эканлигини кўрсатади, бу асосан техник лойиҳалар учун қўлланилади, бу ерда жамоалар бир қатор спринтларда вазифаларни бажарадилар. Ҳисоб маълумотларига ҳеч қандай талаблар йўқ ва абитуриентлар икки кунлик курсни тугатиб, имтиҳондан ўтгандан сўнг сертификат оладилар.</a:t>
            </a:r>
          </a:p>
        </p:txBody>
      </p:sp>
    </p:spTree>
    <p:extLst>
      <p:ext uri="{BB962C8B-B14F-4D97-AF65-F5344CB8AC3E}">
        <p14:creationId xmlns:p14="http://schemas.microsoft.com/office/powerpoint/2010/main" val="21174240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4E46AB3E-2565-7D72-755E-D83BDF76ED50}"/>
              </a:ext>
            </a:extLst>
          </p:cNvPr>
          <p:cNvSpPr/>
          <p:nvPr/>
        </p:nvSpPr>
        <p:spPr>
          <a:xfrm>
            <a:off x="403951" y="258904"/>
            <a:ext cx="11373080" cy="2368620"/>
          </a:xfrm>
          <a:prstGeom prst="roundRect">
            <a:avLst>
              <a:gd name="adj" fmla="val 9473"/>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Рақамли лойиҳаларни бошқариш жуда қизиқ мавзу. Рақамли лойиҳа нима? Рақамли лойиҳалар рақамли равишда ишлаб чиқилган ва етказиб бериладиган маҳсулотлардир. Ҳозирги кунда бу деярли ҳамма нарса бўлиши мумкин. Дастурий таъминот иловаси, веб-сайт, онлайн маркетинг кампанияси ва бошқалар. Барча рақамли лойиҳаларга тўғри келадиган нарса шундаки, улар мижозга хизмат сифатида тақдим этиладиган виртуал маҳсулотлардир.</a:t>
            </a:r>
          </a:p>
        </p:txBody>
      </p:sp>
      <p:sp>
        <p:nvSpPr>
          <p:cNvPr id="4" name="Прямоугольник: скругленные углы 3">
            <a:extLst>
              <a:ext uri="{FF2B5EF4-FFF2-40B4-BE49-F238E27FC236}">
                <a16:creationId xmlns:a16="http://schemas.microsoft.com/office/drawing/2014/main" id="{D100CB95-1CCC-C3A2-BEC3-D3B171A66626}"/>
              </a:ext>
            </a:extLst>
          </p:cNvPr>
          <p:cNvSpPr/>
          <p:nvPr/>
        </p:nvSpPr>
        <p:spPr>
          <a:xfrm>
            <a:off x="403951" y="3040655"/>
            <a:ext cx="8508695" cy="3558441"/>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indent="363538" algn="just"/>
            <a:r>
              <a:rPr lang="uz-Cyrl-UZ" sz="2200" dirty="0">
                <a:latin typeface="Times New Roman" panose="02020603050405020304" pitchFamily="18" charset="0"/>
                <a:cs typeface="Times New Roman" panose="02020603050405020304" pitchFamily="18" charset="0"/>
              </a:rPr>
              <a:t>Рақамли лойиҳалар турли лойиҳаларни бошқариш методологиялари ёрдамида бошқарилиши мумкин. Агиле билан Скрум - бу дастурий таъминотни ишлаб чиқишда жуда кенг тарқалган ёндашув, аммо шунга ўхшаш бошқа усуллар рақамли лойиҳаларни жўнатишда </a:t>
            </a:r>
            <a:r>
              <a:rPr lang="en-US" sz="2200" dirty="0">
                <a:latin typeface="Times New Roman" panose="02020603050405020304" pitchFamily="18" charset="0"/>
                <a:cs typeface="Times New Roman" panose="02020603050405020304" pitchFamily="18" charset="0"/>
              </a:rPr>
              <a:t>Waterfall</a:t>
            </a:r>
            <a:r>
              <a:rPr lang="uz-Cyrl-UZ" sz="2200" dirty="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PRINCE2</a:t>
            </a:r>
            <a:r>
              <a:rPr lang="uz-Cyrl-UZ" sz="2200" dirty="0">
                <a:latin typeface="Times New Roman" panose="02020603050405020304" pitchFamily="18" charset="0"/>
                <a:cs typeface="Times New Roman" panose="02020603050405020304" pitchFamily="18" charset="0"/>
              </a:rPr>
              <a:t> ва </a:t>
            </a:r>
            <a:r>
              <a:rPr lang="en-US" sz="2200" dirty="0">
                <a:latin typeface="Times New Roman" panose="02020603050405020304" pitchFamily="18" charset="0"/>
                <a:cs typeface="Times New Roman" panose="02020603050405020304" pitchFamily="18" charset="0"/>
              </a:rPr>
              <a:t>Extreme Programming</a:t>
            </a:r>
            <a:r>
              <a:rPr lang="uz-Cyrl-UZ" sz="2200" dirty="0">
                <a:latin typeface="Times New Roman" panose="02020603050405020304" pitchFamily="18" charset="0"/>
                <a:cs typeface="Times New Roman" panose="02020603050405020304" pitchFamily="18" charset="0"/>
              </a:rPr>
              <a:t> ишлатилади. Бу ерда ҳеч қандай методология де-факто энг яхшиси эмаслигини унутмаслик керак. Баъзилар баъзи жамоалар ва лойиҳалар учун яхшироқ ишлайди, бошқалари эса бошқа жамоалар ва лойиҳалар учун яхшироқ ишлайди. Бу сизнинг лойиҳангизнинг афзалликлари ва табиати масаласидир.</a:t>
            </a:r>
            <a:r>
              <a:rPr lang="en-US" sz="2200" dirty="0">
                <a:latin typeface="Times New Roman" panose="02020603050405020304" pitchFamily="18" charset="0"/>
                <a:cs typeface="Times New Roman" panose="02020603050405020304" pitchFamily="18" charset="0"/>
              </a:rPr>
              <a:t> [10]</a:t>
            </a:r>
            <a:endParaRPr lang="uz-Cyrl-UZ"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29098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4E46AB3E-2565-7D72-755E-D83BDF76ED50}"/>
              </a:ext>
            </a:extLst>
          </p:cNvPr>
          <p:cNvSpPr/>
          <p:nvPr/>
        </p:nvSpPr>
        <p:spPr>
          <a:xfrm>
            <a:off x="403951" y="258904"/>
            <a:ext cx="11373080" cy="1680065"/>
          </a:xfrm>
          <a:prstGeom prst="roundRect">
            <a:avLst>
              <a:gd name="adj" fmla="val 9473"/>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Яхши лойиҳа менежери сизнинг жамоангиз ва лойиҳангиз учун тўғри лойиҳани бошқариш усулини танлаши ва амалга ошириши мумкин, аммо методологияни танлашдан қатъи назар, аксарият рақамли лойиҳалар бир хил беш босқичдан ўтади:</a:t>
            </a:r>
          </a:p>
        </p:txBody>
      </p:sp>
      <p:sp>
        <p:nvSpPr>
          <p:cNvPr id="4" name="Прямоугольник: скругленные углы 3">
            <a:extLst>
              <a:ext uri="{FF2B5EF4-FFF2-40B4-BE49-F238E27FC236}">
                <a16:creationId xmlns:a16="http://schemas.microsoft.com/office/drawing/2014/main" id="{D100CB95-1CCC-C3A2-BEC3-D3B171A66626}"/>
              </a:ext>
            </a:extLst>
          </p:cNvPr>
          <p:cNvSpPr/>
          <p:nvPr/>
        </p:nvSpPr>
        <p:spPr>
          <a:xfrm>
            <a:off x="403951" y="2225408"/>
            <a:ext cx="8475644" cy="649996"/>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indent="363538" algn="ctr"/>
            <a:r>
              <a:rPr lang="uz-Cyrl-UZ" sz="2800" dirty="0">
                <a:latin typeface="Times New Roman" panose="02020603050405020304" pitchFamily="18" charset="0"/>
                <a:cs typeface="Times New Roman" panose="02020603050405020304" pitchFamily="18" charset="0"/>
              </a:rPr>
              <a:t>Дастлабки режалаштириш - </a:t>
            </a:r>
            <a:r>
              <a:rPr lang="en-US" sz="2800" dirty="0">
                <a:latin typeface="Times New Roman" panose="02020603050405020304" pitchFamily="18" charset="0"/>
                <a:cs typeface="Times New Roman" panose="02020603050405020304" pitchFamily="18" charset="0"/>
              </a:rPr>
              <a:t>Initial planning</a:t>
            </a:r>
          </a:p>
        </p:txBody>
      </p:sp>
      <p:sp>
        <p:nvSpPr>
          <p:cNvPr id="3" name="Прямоугольник: скругленные углы 2">
            <a:extLst>
              <a:ext uri="{FF2B5EF4-FFF2-40B4-BE49-F238E27FC236}">
                <a16:creationId xmlns:a16="http://schemas.microsoft.com/office/drawing/2014/main" id="{4DEE382E-D4EE-2C2C-CC26-5CE6D0B2B0FB}"/>
              </a:ext>
            </a:extLst>
          </p:cNvPr>
          <p:cNvSpPr/>
          <p:nvPr/>
        </p:nvSpPr>
        <p:spPr>
          <a:xfrm>
            <a:off x="403951" y="3139811"/>
            <a:ext cx="8475644" cy="649996"/>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indent="363538" algn="ctr"/>
            <a:r>
              <a:rPr lang="uz-Cyrl-UZ" sz="2800" dirty="0">
                <a:latin typeface="Times New Roman" panose="02020603050405020304" pitchFamily="18" charset="0"/>
                <a:cs typeface="Times New Roman" panose="02020603050405020304" pitchFamily="18" charset="0"/>
              </a:rPr>
              <a:t>Қамровни аниқлаш - </a:t>
            </a:r>
            <a:r>
              <a:rPr lang="en-US" sz="2800" dirty="0">
                <a:latin typeface="Times New Roman" panose="02020603050405020304" pitchFamily="18" charset="0"/>
                <a:cs typeface="Times New Roman" panose="02020603050405020304" pitchFamily="18" charset="0"/>
              </a:rPr>
              <a:t>Scoping</a:t>
            </a:r>
          </a:p>
        </p:txBody>
      </p:sp>
      <p:sp>
        <p:nvSpPr>
          <p:cNvPr id="5" name="Прямоугольник: скругленные углы 4">
            <a:extLst>
              <a:ext uri="{FF2B5EF4-FFF2-40B4-BE49-F238E27FC236}">
                <a16:creationId xmlns:a16="http://schemas.microsoft.com/office/drawing/2014/main" id="{C7BA22B5-D62B-01FD-B7B8-796670BD0295}"/>
              </a:ext>
            </a:extLst>
          </p:cNvPr>
          <p:cNvSpPr/>
          <p:nvPr/>
        </p:nvSpPr>
        <p:spPr>
          <a:xfrm>
            <a:off x="403951" y="4054214"/>
            <a:ext cx="8475644" cy="649996"/>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indent="363538" algn="ctr"/>
            <a:r>
              <a:rPr lang="uz-Cyrl-UZ" sz="2800" dirty="0">
                <a:latin typeface="Times New Roman" panose="02020603050405020304" pitchFamily="18" charset="0"/>
                <a:cs typeface="Times New Roman" panose="02020603050405020304" pitchFamily="18" charset="0"/>
              </a:rPr>
              <a:t>Ривожланиш - </a:t>
            </a:r>
            <a:r>
              <a:rPr lang="en-US" sz="2800" dirty="0">
                <a:latin typeface="Times New Roman" panose="02020603050405020304" pitchFamily="18" charset="0"/>
                <a:cs typeface="Times New Roman" panose="02020603050405020304" pitchFamily="18" charset="0"/>
              </a:rPr>
              <a:t>Development</a:t>
            </a:r>
          </a:p>
        </p:txBody>
      </p:sp>
      <p:sp>
        <p:nvSpPr>
          <p:cNvPr id="6" name="Прямоугольник: скругленные углы 5">
            <a:extLst>
              <a:ext uri="{FF2B5EF4-FFF2-40B4-BE49-F238E27FC236}">
                <a16:creationId xmlns:a16="http://schemas.microsoft.com/office/drawing/2014/main" id="{E3C2E0D8-D42F-6EDA-AC86-4E84A9E47780}"/>
              </a:ext>
            </a:extLst>
          </p:cNvPr>
          <p:cNvSpPr/>
          <p:nvPr/>
        </p:nvSpPr>
        <p:spPr>
          <a:xfrm>
            <a:off x="403951" y="4968617"/>
            <a:ext cx="8475644" cy="649996"/>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indent="363538" algn="ctr"/>
            <a:r>
              <a:rPr lang="uz-Cyrl-UZ" sz="2800" dirty="0">
                <a:latin typeface="Times New Roman" panose="02020603050405020304" pitchFamily="18" charset="0"/>
                <a:cs typeface="Times New Roman" panose="02020603050405020304" pitchFamily="18" charset="0"/>
              </a:rPr>
              <a:t>Синов ва жойлаштириш - </a:t>
            </a:r>
            <a:r>
              <a:rPr lang="en-US" sz="2800" dirty="0">
                <a:latin typeface="Times New Roman" panose="02020603050405020304" pitchFamily="18" charset="0"/>
                <a:cs typeface="Times New Roman" panose="02020603050405020304" pitchFamily="18" charset="0"/>
              </a:rPr>
              <a:t>Testing &amp; Deployment</a:t>
            </a:r>
          </a:p>
        </p:txBody>
      </p:sp>
      <p:sp>
        <p:nvSpPr>
          <p:cNvPr id="7" name="Прямоугольник: скругленные углы 6">
            <a:extLst>
              <a:ext uri="{FF2B5EF4-FFF2-40B4-BE49-F238E27FC236}">
                <a16:creationId xmlns:a16="http://schemas.microsoft.com/office/drawing/2014/main" id="{5D0D0345-6032-4E0C-8386-389A84A3543E}"/>
              </a:ext>
            </a:extLst>
          </p:cNvPr>
          <p:cNvSpPr/>
          <p:nvPr/>
        </p:nvSpPr>
        <p:spPr>
          <a:xfrm>
            <a:off x="403951" y="5883020"/>
            <a:ext cx="8475644" cy="649996"/>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indent="363538" algn="ctr"/>
            <a:r>
              <a:rPr lang="uz-Cyrl-UZ" sz="2800" dirty="0">
                <a:latin typeface="Times New Roman" panose="02020603050405020304" pitchFamily="18" charset="0"/>
                <a:cs typeface="Times New Roman" panose="02020603050405020304" pitchFamily="18" charset="0"/>
              </a:rPr>
              <a:t>Хизмат - </a:t>
            </a:r>
            <a:r>
              <a:rPr lang="en-US" sz="2800" dirty="0">
                <a:latin typeface="Times New Roman" panose="02020603050405020304" pitchFamily="18" charset="0"/>
                <a:cs typeface="Times New Roman" panose="02020603050405020304" pitchFamily="18" charset="0"/>
              </a:rPr>
              <a:t>Maintenance</a:t>
            </a:r>
          </a:p>
        </p:txBody>
      </p:sp>
    </p:spTree>
    <p:extLst>
      <p:ext uri="{BB962C8B-B14F-4D97-AF65-F5344CB8AC3E}">
        <p14:creationId xmlns:p14="http://schemas.microsoft.com/office/powerpoint/2010/main" val="12003702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489AE31-D147-22BF-A4DD-22B6763FD67C}"/>
              </a:ext>
            </a:extLst>
          </p:cNvPr>
          <p:cNvSpPr/>
          <p:nvPr/>
        </p:nvSpPr>
        <p:spPr>
          <a:xfrm>
            <a:off x="2332821" y="583890"/>
            <a:ext cx="7526357" cy="638979"/>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1. Дастлабки режалаштириш</a:t>
            </a:r>
          </a:p>
        </p:txBody>
      </p:sp>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440675" y="1689711"/>
            <a:ext cx="11215171" cy="2007824"/>
          </a:xfrm>
          <a:prstGeom prst="roundRect">
            <a:avLst>
              <a:gd name="adj" fmla="val 9473"/>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Дастлабки режалаштириш рақамли лойиҳани тўғри бошлаш учун зарур босқичдир. Бу ерда сиз ғоя, лойиҳа ва бозор билан боғлиқ потенциал таҳдидлар ва муаммолар билан биргаликда вариантлар ва имкониятларни баҳолаб, ғоя ҳақида фикр юритасиз. Ушбу баҳолаш асосида сиз талаблар ва тахминлар билан лойиҳа таклифи ва асосий лойиҳа режасини яратишни бошлайсиз.</a:t>
            </a:r>
          </a:p>
        </p:txBody>
      </p:sp>
      <p:sp>
        <p:nvSpPr>
          <p:cNvPr id="2" name="Прямоугольник: скругленные углы 1">
            <a:extLst>
              <a:ext uri="{FF2B5EF4-FFF2-40B4-BE49-F238E27FC236}">
                <a16:creationId xmlns:a16="http://schemas.microsoft.com/office/drawing/2014/main" id="{8881AC44-A26B-5E88-02B2-59F1C03F8D98}"/>
              </a:ext>
            </a:extLst>
          </p:cNvPr>
          <p:cNvSpPr/>
          <p:nvPr/>
        </p:nvSpPr>
        <p:spPr>
          <a:xfrm>
            <a:off x="440675" y="4164377"/>
            <a:ext cx="8339769" cy="2007824"/>
          </a:xfrm>
          <a:prstGeom prst="roundRect">
            <a:avLst>
              <a:gd name="adj" fmla="val 9473"/>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Дастлабки режалаштиришнинг мақсади лойиҳани кенг миқёсда аниқлаш ва уни қабул қилиш мумкинми ёки йўқлигини ҳал қилишдир. Кўпинча, бу қадам сотувчи жамоа ва лойиҳа жамоаси ўртасидаги ҳамкорликни ўз ичига олади.</a:t>
            </a:r>
          </a:p>
        </p:txBody>
      </p:sp>
    </p:spTree>
    <p:extLst>
      <p:ext uri="{BB962C8B-B14F-4D97-AF65-F5344CB8AC3E}">
        <p14:creationId xmlns:p14="http://schemas.microsoft.com/office/powerpoint/2010/main" val="19641536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489AE31-D147-22BF-A4DD-22B6763FD67C}"/>
              </a:ext>
            </a:extLst>
          </p:cNvPr>
          <p:cNvSpPr/>
          <p:nvPr/>
        </p:nvSpPr>
        <p:spPr>
          <a:xfrm>
            <a:off x="449855" y="366309"/>
            <a:ext cx="11292289" cy="638979"/>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sz="2400" b="1" dirty="0">
                <a:solidFill>
                  <a:schemeClr val="tx1"/>
                </a:solidFill>
                <a:latin typeface="Times New Roman" panose="02020603050405020304" pitchFamily="18" charset="0"/>
                <a:cs typeface="Times New Roman" panose="02020603050405020304" pitchFamily="18" charset="0"/>
              </a:rPr>
              <a:t>ДАСТЛАБКИ РЕЖАЛАШТИРИШ ҚУЙИДАГИЛАРНИ ЎЗ ИЧИГА ОЛАДИ:</a:t>
            </a:r>
          </a:p>
        </p:txBody>
      </p:sp>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449855" y="1215986"/>
            <a:ext cx="11292289" cy="778067"/>
          </a:xfrm>
          <a:prstGeom prst="roundRect">
            <a:avLst>
              <a:gd name="adj" fmla="val 9473"/>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Мижоз билан ғоя ва мия ҳужуми сессиялари, бу ерда ғояни амалга ошириш учун талаблар аниқланади, вақт ва харажат баҳоси ўрнатилади;</a:t>
            </a:r>
          </a:p>
        </p:txBody>
      </p:sp>
      <p:sp>
        <p:nvSpPr>
          <p:cNvPr id="3" name="Прямоугольник: скругленные углы 2">
            <a:extLst>
              <a:ext uri="{FF2B5EF4-FFF2-40B4-BE49-F238E27FC236}">
                <a16:creationId xmlns:a16="http://schemas.microsoft.com/office/drawing/2014/main" id="{CAE9DF64-E5C0-BBBA-3833-478ED776D1CA}"/>
              </a:ext>
            </a:extLst>
          </p:cNvPr>
          <p:cNvSpPr/>
          <p:nvPr/>
        </p:nvSpPr>
        <p:spPr>
          <a:xfrm>
            <a:off x="449855" y="2195800"/>
            <a:ext cx="11292289" cy="497824"/>
          </a:xfrm>
          <a:prstGeom prst="roundRect">
            <a:avLst>
              <a:gd name="adj" fmla="val 9473"/>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Жамоа бўйлаб учрашув, асосий босқичлар ва ролларни муҳокама қилиш;</a:t>
            </a:r>
          </a:p>
        </p:txBody>
      </p:sp>
      <p:sp>
        <p:nvSpPr>
          <p:cNvPr id="6" name="Прямоугольник: скругленные углы 5">
            <a:extLst>
              <a:ext uri="{FF2B5EF4-FFF2-40B4-BE49-F238E27FC236}">
                <a16:creationId xmlns:a16="http://schemas.microsoft.com/office/drawing/2014/main" id="{5403ED9E-A481-5206-9A5C-CDD3243A2D18}"/>
              </a:ext>
            </a:extLst>
          </p:cNvPr>
          <p:cNvSpPr/>
          <p:nvPr/>
        </p:nvSpPr>
        <p:spPr>
          <a:xfrm>
            <a:off x="449855" y="2895371"/>
            <a:ext cx="11292289" cy="497824"/>
          </a:xfrm>
          <a:prstGeom prst="roundRect">
            <a:avLst>
              <a:gd name="adj" fmla="val 9473"/>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Лойиҳанинг мақсади ва талабларини тавсифловчи лойиҳани бошлаш ҳужжати.</a:t>
            </a:r>
          </a:p>
        </p:txBody>
      </p:sp>
      <p:sp>
        <p:nvSpPr>
          <p:cNvPr id="8" name="TextBox 7">
            <a:extLst>
              <a:ext uri="{FF2B5EF4-FFF2-40B4-BE49-F238E27FC236}">
                <a16:creationId xmlns:a16="http://schemas.microsoft.com/office/drawing/2014/main" id="{EA860189-DFA8-0C07-9926-65EC2DFD8DF8}"/>
              </a:ext>
            </a:extLst>
          </p:cNvPr>
          <p:cNvSpPr txBox="1"/>
          <p:nvPr/>
        </p:nvSpPr>
        <p:spPr>
          <a:xfrm>
            <a:off x="449854" y="3716129"/>
            <a:ext cx="8639061" cy="2800767"/>
          </a:xfrm>
          <a:prstGeom prst="rect">
            <a:avLst/>
          </a:prstGeom>
          <a:noFill/>
        </p:spPr>
        <p:txBody>
          <a:bodyPr wrap="square">
            <a:spAutoFit/>
          </a:bodyPr>
          <a:lstStyle/>
          <a:p>
            <a:pPr algn="ctr"/>
            <a:r>
              <a:rPr lang="uz-Cyrl-UZ" sz="2200" dirty="0">
                <a:latin typeface="Times New Roman" panose="02020603050405020304" pitchFamily="18" charset="0"/>
                <a:cs typeface="Times New Roman" panose="02020603050405020304" pitchFamily="18" charset="0"/>
              </a:rPr>
              <a:t>Дастлабки режалаштириш билан боғлиқ бўлган умумий муаммо бу лойиҳани ҳисоб менежерларидан лойиҳа менежерларига топширишдир, чунки жуда кўп компаниялар ўнг қўл чап томон нима қилаётганини билмайди. Ҳамма бир хил саҳифада қолишига ишонч ҳосил қилиш ва лойиҳа менежерлари сотилган нарсаларни етказиб бериш учун, дастлабки тахминлар қондирилиши учун базани ўрнатиш ва унга қарши ишлаш тавсия этилади. Бу лойиҳа амалга оширилаётганда ҳаммани муаммо дунёсидан қутқаради.</a:t>
            </a:r>
          </a:p>
        </p:txBody>
      </p:sp>
    </p:spTree>
    <p:extLst>
      <p:ext uri="{BB962C8B-B14F-4D97-AF65-F5344CB8AC3E}">
        <p14:creationId xmlns:p14="http://schemas.microsoft.com/office/powerpoint/2010/main" val="23839790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489AE31-D147-22BF-A4DD-22B6763FD67C}"/>
              </a:ext>
            </a:extLst>
          </p:cNvPr>
          <p:cNvSpPr/>
          <p:nvPr/>
        </p:nvSpPr>
        <p:spPr>
          <a:xfrm>
            <a:off x="2332821" y="583890"/>
            <a:ext cx="7526357" cy="638979"/>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2. Қамровни белгилаш</a:t>
            </a:r>
          </a:p>
        </p:txBody>
      </p:sp>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440675" y="1689711"/>
            <a:ext cx="11215171" cy="1739289"/>
          </a:xfrm>
          <a:prstGeom prst="roundRect">
            <a:avLst>
              <a:gd name="adj" fmla="val 9473"/>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Биринчи босқичда ғоя ва дастлабки режалаштиришдан сўнг, батафсилроқ режалаштиришни бошлаш мумкин. Сиз яна бир бор асосий манфаатдор томонларингиз билан ўтириб, у ерга бориш учун фунционаллик, талаблар ва йўл харитасини муҳокама қиласиз.</a:t>
            </a:r>
          </a:p>
        </p:txBody>
      </p:sp>
      <p:sp>
        <p:nvSpPr>
          <p:cNvPr id="2" name="Прямоугольник: скругленные углы 1">
            <a:extLst>
              <a:ext uri="{FF2B5EF4-FFF2-40B4-BE49-F238E27FC236}">
                <a16:creationId xmlns:a16="http://schemas.microsoft.com/office/drawing/2014/main" id="{8881AC44-A26B-5E88-02B2-59F1C03F8D98}"/>
              </a:ext>
            </a:extLst>
          </p:cNvPr>
          <p:cNvSpPr/>
          <p:nvPr/>
        </p:nvSpPr>
        <p:spPr>
          <a:xfrm>
            <a:off x="440675" y="3825610"/>
            <a:ext cx="8339769" cy="2448500"/>
          </a:xfrm>
          <a:prstGeom prst="roundRect">
            <a:avLst>
              <a:gd name="adj" fmla="val 9473"/>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Ижодий жараён бошланади. Фойдаланувчи тажрибаси таркиб структурасини аниқлаш учун </a:t>
            </a:r>
            <a:r>
              <a:rPr lang="en-US" sz="2400" dirty="0">
                <a:solidFill>
                  <a:schemeClr val="tx1"/>
                </a:solidFill>
                <a:latin typeface="Times New Roman" panose="02020603050405020304" pitchFamily="18" charset="0"/>
                <a:cs typeface="Times New Roman" panose="02020603050405020304" pitchFamily="18" charset="0"/>
              </a:rPr>
              <a:t>Wireframes</a:t>
            </a:r>
            <a:r>
              <a:rPr lang="uz-Cyrl-UZ" sz="2400" dirty="0">
                <a:solidFill>
                  <a:schemeClr val="tx1"/>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User Journeys</a:t>
            </a:r>
            <a:r>
              <a:rPr lang="uz-Cyrl-UZ" sz="2400" dirty="0">
                <a:solidFill>
                  <a:schemeClr val="tx1"/>
                </a:solidFill>
                <a:latin typeface="Times New Roman" panose="02020603050405020304" pitchFamily="18" charset="0"/>
                <a:cs typeface="Times New Roman" panose="02020603050405020304" pitchFamily="18" charset="0"/>
              </a:rPr>
              <a:t> ва </a:t>
            </a:r>
            <a:r>
              <a:rPr lang="en-US" sz="2400" dirty="0">
                <a:solidFill>
                  <a:schemeClr val="tx1"/>
                </a:solidFill>
                <a:latin typeface="Times New Roman" panose="02020603050405020304" pitchFamily="18" charset="0"/>
                <a:cs typeface="Times New Roman" panose="02020603050405020304" pitchFamily="18" charset="0"/>
              </a:rPr>
              <a:t>Information Architecture</a:t>
            </a:r>
            <a:r>
              <a:rPr lang="uz-Cyrl-UZ" sz="2400" dirty="0">
                <a:solidFill>
                  <a:schemeClr val="tx1"/>
                </a:solidFill>
                <a:latin typeface="Times New Roman" panose="02020603050405020304" pitchFamily="18" charset="0"/>
                <a:cs typeface="Times New Roman" panose="02020603050405020304" pitchFamily="18" charset="0"/>
              </a:rPr>
              <a:t> ёрдамида шакллана бошлайди. Жараённинг бу қисми кўпинча фойдаланувчи тажрибаси (ФТ - </a:t>
            </a:r>
            <a:r>
              <a:rPr lang="en-US" sz="2400" dirty="0">
                <a:solidFill>
                  <a:schemeClr val="tx1"/>
                </a:solidFill>
                <a:latin typeface="Times New Roman" panose="02020603050405020304" pitchFamily="18" charset="0"/>
                <a:cs typeface="Times New Roman" panose="02020603050405020304" pitchFamily="18" charset="0"/>
              </a:rPr>
              <a:t>User Experience (UX)</a:t>
            </a:r>
            <a:r>
              <a:rPr lang="uz-Cyrl-UZ" sz="2400" dirty="0">
                <a:solidFill>
                  <a:schemeClr val="tx1"/>
                </a:solidFill>
                <a:latin typeface="Times New Roman" panose="02020603050405020304" pitchFamily="18" charset="0"/>
                <a:cs typeface="Times New Roman" panose="02020603050405020304" pitchFamily="18" charset="0"/>
              </a:rPr>
              <a:t>), дизайн, маркетинг ва ишлаб чиқиш жамоалари ўртасидаги ҳамкорликдир.</a:t>
            </a:r>
          </a:p>
        </p:txBody>
      </p:sp>
    </p:spTree>
    <p:extLst>
      <p:ext uri="{BB962C8B-B14F-4D97-AF65-F5344CB8AC3E}">
        <p14:creationId xmlns:p14="http://schemas.microsoft.com/office/powerpoint/2010/main" val="17728195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489AE31-D147-22BF-A4DD-22B6763FD67C}"/>
              </a:ext>
            </a:extLst>
          </p:cNvPr>
          <p:cNvSpPr/>
          <p:nvPr/>
        </p:nvSpPr>
        <p:spPr>
          <a:xfrm>
            <a:off x="449855" y="366309"/>
            <a:ext cx="11292289" cy="638979"/>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sz="2400" b="1" dirty="0">
                <a:solidFill>
                  <a:schemeClr val="tx1"/>
                </a:solidFill>
                <a:latin typeface="Times New Roman" panose="02020603050405020304" pitchFamily="18" charset="0"/>
                <a:cs typeface="Times New Roman" panose="02020603050405020304" pitchFamily="18" charset="0"/>
              </a:rPr>
              <a:t>ҚЎЛЛАШ ДОИРАСИ ҚУЙИДАГИЛАРНИ ЎЗ ИЧИГА ОЛАДИ:</a:t>
            </a:r>
          </a:p>
        </p:txBody>
      </p:sp>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449855" y="1215987"/>
            <a:ext cx="11292289" cy="778066"/>
          </a:xfrm>
          <a:prstGeom prst="roundRect">
            <a:avLst>
              <a:gd name="adj" fmla="val 9473"/>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Ғояни амалга оширишнинг батафсил режаси ишлаб чиқилиб, келишилган йўл харитасига киритилади;</a:t>
            </a:r>
          </a:p>
        </p:txBody>
      </p:sp>
      <p:sp>
        <p:nvSpPr>
          <p:cNvPr id="3" name="Прямоугольник: скругленные углы 2">
            <a:extLst>
              <a:ext uri="{FF2B5EF4-FFF2-40B4-BE49-F238E27FC236}">
                <a16:creationId xmlns:a16="http://schemas.microsoft.com/office/drawing/2014/main" id="{CAE9DF64-E5C0-BBBA-3833-478ED776D1CA}"/>
              </a:ext>
            </a:extLst>
          </p:cNvPr>
          <p:cNvSpPr/>
          <p:nvPr/>
        </p:nvSpPr>
        <p:spPr>
          <a:xfrm>
            <a:off x="449855" y="2195800"/>
            <a:ext cx="11292289" cy="679602"/>
          </a:xfrm>
          <a:prstGeom prst="roundRect">
            <a:avLst>
              <a:gd name="adj" fmla="val 9473"/>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Ижодий гуруҳлар шуғулланади ва истеъмолчининг фойдаланувчи тажрибаси бошланади ва ишлаб чиқилади;</a:t>
            </a:r>
          </a:p>
        </p:txBody>
      </p:sp>
      <p:sp>
        <p:nvSpPr>
          <p:cNvPr id="2" name="Прямоугольник: скругленные углы 1">
            <a:extLst>
              <a:ext uri="{FF2B5EF4-FFF2-40B4-BE49-F238E27FC236}">
                <a16:creationId xmlns:a16="http://schemas.microsoft.com/office/drawing/2014/main" id="{DA2486EE-155C-4B5C-1565-54BC53A44625}"/>
              </a:ext>
            </a:extLst>
          </p:cNvPr>
          <p:cNvSpPr/>
          <p:nvPr/>
        </p:nvSpPr>
        <p:spPr>
          <a:xfrm>
            <a:off x="449855" y="3077149"/>
            <a:ext cx="11292289" cy="493004"/>
          </a:xfrm>
          <a:prstGeom prst="roundRect">
            <a:avLst>
              <a:gd name="adj" fmla="val 9473"/>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Талаблар ва дизайн йўриқномалари кейинги босқичда Ишлаб чиқишга топширилади;</a:t>
            </a:r>
          </a:p>
        </p:txBody>
      </p:sp>
      <p:sp>
        <p:nvSpPr>
          <p:cNvPr id="7" name="Прямоугольник: скругленные углы 6">
            <a:extLst>
              <a:ext uri="{FF2B5EF4-FFF2-40B4-BE49-F238E27FC236}">
                <a16:creationId xmlns:a16="http://schemas.microsoft.com/office/drawing/2014/main" id="{A03F6485-DFBE-D587-B6BB-64E602595EB9}"/>
              </a:ext>
            </a:extLst>
          </p:cNvPr>
          <p:cNvSpPr/>
          <p:nvPr/>
        </p:nvSpPr>
        <p:spPr>
          <a:xfrm>
            <a:off x="449855" y="3771900"/>
            <a:ext cx="8639061" cy="1361960"/>
          </a:xfrm>
          <a:prstGeom prst="roundRect">
            <a:avLst>
              <a:gd name="adj" fmla="val 9473"/>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Иш тўғрисидаги баёнот асосий манфаатдор томонларга тақдим этилади, шу жумладан. харажатлар ва дастлабки талаблар. Агар келишилган бўлса, </a:t>
            </a:r>
            <a:r>
              <a:rPr lang="en-US" sz="2200" dirty="0">
                <a:solidFill>
                  <a:schemeClr val="tx1"/>
                </a:solidFill>
                <a:latin typeface="Times New Roman" panose="02020603050405020304" pitchFamily="18" charset="0"/>
                <a:cs typeface="Times New Roman" panose="02020603050405020304" pitchFamily="18" charset="0"/>
              </a:rPr>
              <a:t>SOW </a:t>
            </a:r>
            <a:r>
              <a:rPr lang="uz-Cyrl-UZ" sz="2200" dirty="0">
                <a:solidFill>
                  <a:schemeClr val="tx1"/>
                </a:solidFill>
                <a:latin typeface="Times New Roman" panose="02020603050405020304" pitchFamily="18" charset="0"/>
                <a:cs typeface="Times New Roman" panose="02020603050405020304" pitchFamily="18" charset="0"/>
              </a:rPr>
              <a:t>ҳар икки томон, яъни агентлик ва мижоз томонидан имзоланади.</a:t>
            </a:r>
          </a:p>
        </p:txBody>
      </p:sp>
      <p:sp>
        <p:nvSpPr>
          <p:cNvPr id="10" name="TextBox 9">
            <a:extLst>
              <a:ext uri="{FF2B5EF4-FFF2-40B4-BE49-F238E27FC236}">
                <a16:creationId xmlns:a16="http://schemas.microsoft.com/office/drawing/2014/main" id="{1E74D14C-7D49-8EFF-D41C-6EC477980098}"/>
              </a:ext>
            </a:extLst>
          </p:cNvPr>
          <p:cNvSpPr txBox="1"/>
          <p:nvPr/>
        </p:nvSpPr>
        <p:spPr>
          <a:xfrm>
            <a:off x="338769" y="5291362"/>
            <a:ext cx="8750147" cy="1200329"/>
          </a:xfrm>
          <a:prstGeom prst="rect">
            <a:avLst/>
          </a:prstGeom>
          <a:noFill/>
        </p:spPr>
        <p:txBody>
          <a:bodyPr wrap="square">
            <a:spAutoFit/>
          </a:bodyPr>
          <a:lstStyle/>
          <a:p>
            <a:pPr algn="ctr"/>
            <a:r>
              <a:rPr lang="uz-Cyrl-UZ" sz="1800" dirty="0">
                <a:latin typeface="Times New Roman" panose="02020603050405020304" pitchFamily="18" charset="0"/>
                <a:cs typeface="Times New Roman" panose="02020603050405020304" pitchFamily="18" charset="0"/>
              </a:rPr>
              <a:t>Лойиҳани қамраб олиш ва асосий босқичларни вазифаларга ажратишда лойиҳа менежерлари учун батафсил режани биринчи босқичда белгиланган асосий режа билан солиштириш жуда муҳимдир. Фақатгина ушбу чизиқларни чизиш орқали сиз лойиҳанинг фойдали эканлигига ишонч ҳосил қилишингиз мумкин.</a:t>
            </a:r>
          </a:p>
        </p:txBody>
      </p:sp>
    </p:spTree>
    <p:extLst>
      <p:ext uri="{BB962C8B-B14F-4D97-AF65-F5344CB8AC3E}">
        <p14:creationId xmlns:p14="http://schemas.microsoft.com/office/powerpoint/2010/main" val="36031012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489AE31-D147-22BF-A4DD-22B6763FD67C}"/>
              </a:ext>
            </a:extLst>
          </p:cNvPr>
          <p:cNvSpPr/>
          <p:nvPr/>
        </p:nvSpPr>
        <p:spPr>
          <a:xfrm>
            <a:off x="2332821" y="253384"/>
            <a:ext cx="7526357" cy="638979"/>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3. Ривожланиш</a:t>
            </a:r>
          </a:p>
        </p:txBody>
      </p:sp>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407624" y="1160902"/>
            <a:ext cx="11215171" cy="3069576"/>
          </a:xfrm>
          <a:prstGeom prst="roundRect">
            <a:avLst>
              <a:gd name="adj" fmla="val 9473"/>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Талаблар ва қўпол дизайн спецификациялари энди жойида бўлиши ва ишлаб чиқиш гуруҳига топширилиши керак. Амалга ошириш энди бошланиши мумкин. Ривожланиш жараёни орқа томондан фронт-эндгача бўлган табиий ривожланиш ва ҳар бирининг такомиллаштирилишини кузатиб боради. Орқа томонни созлаш кейинги ривожланиш ва якуний тажриба учун асос сифатида жуда муҳимдир.</a:t>
            </a:r>
          </a:p>
          <a:p>
            <a:pPr algn="ctr"/>
            <a:r>
              <a:rPr lang="uz-Cyrl-UZ" sz="2400" dirty="0">
                <a:solidFill>
                  <a:schemeClr val="tx1"/>
                </a:solidFill>
                <a:latin typeface="Times New Roman" panose="02020603050405020304" pitchFamily="18" charset="0"/>
                <a:cs typeface="Times New Roman" panose="02020603050405020304" pitchFamily="18" charset="0"/>
              </a:rPr>
              <a:t>Якуний маҳсулотнинг алфа ва бета версиялари кўпинча тўғридан-тўғри йўл харитасида муҳим босқичлар сифатида акс эттирилади ва Синов ва тарқатиш йўлидаги табиий ривожланиш сифатида ишлайди.</a:t>
            </a:r>
          </a:p>
        </p:txBody>
      </p:sp>
    </p:spTree>
    <p:extLst>
      <p:ext uri="{BB962C8B-B14F-4D97-AF65-F5344CB8AC3E}">
        <p14:creationId xmlns:p14="http://schemas.microsoft.com/office/powerpoint/2010/main" val="13199303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489AE31-D147-22BF-A4DD-22B6763FD67C}"/>
              </a:ext>
            </a:extLst>
          </p:cNvPr>
          <p:cNvSpPr/>
          <p:nvPr/>
        </p:nvSpPr>
        <p:spPr>
          <a:xfrm>
            <a:off x="449855" y="366309"/>
            <a:ext cx="11292289" cy="638979"/>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sz="2400" b="1" dirty="0">
                <a:solidFill>
                  <a:schemeClr val="tx1"/>
                </a:solidFill>
                <a:latin typeface="Times New Roman" panose="02020603050405020304" pitchFamily="18" charset="0"/>
                <a:cs typeface="Times New Roman" panose="02020603050405020304" pitchFamily="18" charset="0"/>
              </a:rPr>
              <a:t>РИВОЖЛАНИШ ҚУЙИДАГИЛАРНИ ЎЗ ИЧИГА ОЛАДИ:</a:t>
            </a:r>
          </a:p>
        </p:txBody>
      </p:sp>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449855" y="1215987"/>
            <a:ext cx="11292289" cy="778066"/>
          </a:xfrm>
          <a:prstGeom prst="roundRect">
            <a:avLst>
              <a:gd name="adj" fmla="val 9473"/>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Ривожланишни ва якуний маҳсулотни қўллаб-қувватлайдиган архитектурани орқа томондан ишлаб чиқиш бошланиши мумкин;</a:t>
            </a:r>
          </a:p>
        </p:txBody>
      </p:sp>
      <p:sp>
        <p:nvSpPr>
          <p:cNvPr id="3" name="Прямоугольник: скругленные углы 2">
            <a:extLst>
              <a:ext uri="{FF2B5EF4-FFF2-40B4-BE49-F238E27FC236}">
                <a16:creationId xmlns:a16="http://schemas.microsoft.com/office/drawing/2014/main" id="{CAE9DF64-E5C0-BBBA-3833-478ED776D1CA}"/>
              </a:ext>
            </a:extLst>
          </p:cNvPr>
          <p:cNvSpPr/>
          <p:nvPr/>
        </p:nvSpPr>
        <p:spPr>
          <a:xfrm>
            <a:off x="449855" y="2195800"/>
            <a:ext cx="11292289" cy="679602"/>
          </a:xfrm>
          <a:prstGeom prst="roundRect">
            <a:avLst>
              <a:gd name="adj" fmla="val 9473"/>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Алъфа ва Бетта версиялари орқа томоннинг тепасида қурилган ва якуний дизайн спецификациялари олдинги қисмга амалга оширилади;</a:t>
            </a:r>
          </a:p>
        </p:txBody>
      </p:sp>
      <p:sp>
        <p:nvSpPr>
          <p:cNvPr id="2" name="Прямоугольник: скругленные углы 1">
            <a:extLst>
              <a:ext uri="{FF2B5EF4-FFF2-40B4-BE49-F238E27FC236}">
                <a16:creationId xmlns:a16="http://schemas.microsoft.com/office/drawing/2014/main" id="{DA2486EE-155C-4B5C-1565-54BC53A44625}"/>
              </a:ext>
            </a:extLst>
          </p:cNvPr>
          <p:cNvSpPr/>
          <p:nvPr/>
        </p:nvSpPr>
        <p:spPr>
          <a:xfrm>
            <a:off x="449855" y="3077148"/>
            <a:ext cx="11292289" cy="1109261"/>
          </a:xfrm>
          <a:prstGeom prst="roundRect">
            <a:avLst>
              <a:gd name="adj" fmla="val 9473"/>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Асосий манфаатдор томонлар яна жалб қилинади: Қайта кўриб чиқиш ва парлатиш мижоз билан ҳамкорликда амалга оширилади. Фикр-мулоҳаза қабул қилинади ва тузатишлар киритилади;</a:t>
            </a:r>
          </a:p>
        </p:txBody>
      </p:sp>
      <p:sp>
        <p:nvSpPr>
          <p:cNvPr id="6" name="Прямоугольник: скругленные углы 5">
            <a:extLst>
              <a:ext uri="{FF2B5EF4-FFF2-40B4-BE49-F238E27FC236}">
                <a16:creationId xmlns:a16="http://schemas.microsoft.com/office/drawing/2014/main" id="{3A2416D6-6E73-E851-E391-1F9439745E33}"/>
              </a:ext>
            </a:extLst>
          </p:cNvPr>
          <p:cNvSpPr/>
          <p:nvPr/>
        </p:nvSpPr>
        <p:spPr>
          <a:xfrm>
            <a:off x="449855" y="4399171"/>
            <a:ext cx="8639061" cy="734689"/>
          </a:xfrm>
          <a:prstGeom prst="roundRect">
            <a:avLst>
              <a:gd name="adj" fmla="val 9473"/>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Синов ва жойлаштиришга тайёрланиш учун якуний тегинишлар амалга оширилди.</a:t>
            </a:r>
          </a:p>
        </p:txBody>
      </p:sp>
      <p:sp>
        <p:nvSpPr>
          <p:cNvPr id="9" name="TextBox 8">
            <a:extLst>
              <a:ext uri="{FF2B5EF4-FFF2-40B4-BE49-F238E27FC236}">
                <a16:creationId xmlns:a16="http://schemas.microsoft.com/office/drawing/2014/main" id="{8FEDA7F5-8802-DCBD-F98B-757E1808CE7E}"/>
              </a:ext>
            </a:extLst>
          </p:cNvPr>
          <p:cNvSpPr txBox="1"/>
          <p:nvPr/>
        </p:nvSpPr>
        <p:spPr>
          <a:xfrm>
            <a:off x="449854" y="5476028"/>
            <a:ext cx="8639061" cy="1015663"/>
          </a:xfrm>
          <a:prstGeom prst="rect">
            <a:avLst/>
          </a:prstGeom>
          <a:noFill/>
        </p:spPr>
        <p:txBody>
          <a:bodyPr wrap="square">
            <a:spAutoFit/>
          </a:bodyPr>
          <a:lstStyle/>
          <a:p>
            <a:pPr algn="ctr"/>
            <a:r>
              <a:rPr lang="uz-Cyrl-UZ" sz="2000" dirty="0">
                <a:latin typeface="Times New Roman" panose="02020603050405020304" pitchFamily="18" charset="0"/>
                <a:cs typeface="Times New Roman" panose="02020603050405020304" pitchFamily="18" charset="0"/>
              </a:rPr>
              <a:t>Жамоа вазифалар устида ишлашни бошлаганда, лойиҳангизнинг боришини кузатиб боринг. Буни Канбан ёки Спринт тахтасидан фойдаланиб, топшириқлар бўйича вақтни қайд этиш имкониятига эга бўлиш мумкин.</a:t>
            </a:r>
          </a:p>
        </p:txBody>
      </p:sp>
    </p:spTree>
    <p:extLst>
      <p:ext uri="{BB962C8B-B14F-4D97-AF65-F5344CB8AC3E}">
        <p14:creationId xmlns:p14="http://schemas.microsoft.com/office/powerpoint/2010/main" val="11657101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489AE31-D147-22BF-A4DD-22B6763FD67C}"/>
              </a:ext>
            </a:extLst>
          </p:cNvPr>
          <p:cNvSpPr/>
          <p:nvPr/>
        </p:nvSpPr>
        <p:spPr>
          <a:xfrm>
            <a:off x="2332821" y="826259"/>
            <a:ext cx="7526357" cy="638979"/>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4. Синов ва жойлаштириш</a:t>
            </a:r>
          </a:p>
        </p:txBody>
      </p:sp>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539827" y="1733777"/>
            <a:ext cx="11027884" cy="2474665"/>
          </a:xfrm>
          <a:prstGeom prst="roundRect">
            <a:avLst>
              <a:gd name="adj" fmla="val 9473"/>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Жойлаштириш</a:t>
            </a:r>
            <a:r>
              <a:rPr lang="uz-Cyrl-UZ" sz="2400" dirty="0">
                <a:solidFill>
                  <a:schemeClr val="tx1"/>
                </a:solidFill>
                <a:latin typeface="Times New Roman" panose="02020603050405020304" pitchFamily="18" charset="0"/>
                <a:cs typeface="Times New Roman" panose="02020603050405020304" pitchFamily="18" charset="0"/>
              </a:rPr>
              <a:t> - бу маҳсулот охирги фойдаланувчи қўлида бўлишидан олдинги якуний босқич. Бу оддий туюлиши мумкин, аммо жойлаштириш жуда муҳим қадамдир. Ҳар бир нарсани синаб кўриш керак ва турли хил фойдаланиш ҳолатларини ҳисобга олиш керак. Код ва якуний маҳсулот сифатини баҳолаш (СБ - </a:t>
            </a:r>
            <a:r>
              <a:rPr lang="en-US" sz="2400" dirty="0">
                <a:solidFill>
                  <a:schemeClr val="tx1"/>
                </a:solidFill>
                <a:latin typeface="Times New Roman" panose="02020603050405020304" pitchFamily="18" charset="0"/>
                <a:cs typeface="Times New Roman" panose="02020603050405020304" pitchFamily="18" charset="0"/>
              </a:rPr>
              <a:t>Quality Assessment (QA)</a:t>
            </a:r>
            <a:r>
              <a:rPr lang="uz-Cyrl-UZ" sz="2400" dirty="0">
                <a:solidFill>
                  <a:schemeClr val="tx1"/>
                </a:solidFill>
                <a:latin typeface="Times New Roman" panose="02020603050405020304" pitchFamily="18" charset="0"/>
                <a:cs typeface="Times New Roman" panose="02020603050405020304" pitchFamily="18" charset="0"/>
              </a:rPr>
              <a:t>) ўтказилади ва лойиҳа ишга тушади ва жамоатчиликка тақдим этилади.</a:t>
            </a:r>
          </a:p>
        </p:txBody>
      </p:sp>
    </p:spTree>
    <p:extLst>
      <p:ext uri="{BB962C8B-B14F-4D97-AF65-F5344CB8AC3E}">
        <p14:creationId xmlns:p14="http://schemas.microsoft.com/office/powerpoint/2010/main" val="26871962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489AE31-D147-22BF-A4DD-22B6763FD67C}"/>
              </a:ext>
            </a:extLst>
          </p:cNvPr>
          <p:cNvSpPr/>
          <p:nvPr/>
        </p:nvSpPr>
        <p:spPr>
          <a:xfrm>
            <a:off x="449855" y="696819"/>
            <a:ext cx="11292289" cy="638979"/>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sz="2400" b="1" dirty="0">
                <a:solidFill>
                  <a:schemeClr val="tx1"/>
                </a:solidFill>
                <a:latin typeface="Times New Roman" panose="02020603050405020304" pitchFamily="18" charset="0"/>
                <a:cs typeface="Times New Roman" panose="02020603050405020304" pitchFamily="18" charset="0"/>
              </a:rPr>
              <a:t>СИНОВ ВА ЖОЙЛАШТИРИШ ҚУЙИДАГИЛАРНИ ЎЗ ИЧИГА ОЛАДИ:</a:t>
            </a:r>
          </a:p>
        </p:txBody>
      </p:sp>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449855" y="1546497"/>
            <a:ext cx="11292289" cy="778066"/>
          </a:xfrm>
          <a:prstGeom prst="roundRect">
            <a:avLst>
              <a:gd name="adj" fmla="val 9473"/>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Кодни ва фойдаланиш ҳолатларини синовдан ўтказиш. Барча талаблар ва спецификациялар муваффақиятли амалга оширилдими?</a:t>
            </a:r>
          </a:p>
        </p:txBody>
      </p:sp>
      <p:sp>
        <p:nvSpPr>
          <p:cNvPr id="3" name="Прямоугольник: скругленные углы 2">
            <a:extLst>
              <a:ext uri="{FF2B5EF4-FFF2-40B4-BE49-F238E27FC236}">
                <a16:creationId xmlns:a16="http://schemas.microsoft.com/office/drawing/2014/main" id="{CAE9DF64-E5C0-BBBA-3833-478ED776D1CA}"/>
              </a:ext>
            </a:extLst>
          </p:cNvPr>
          <p:cNvSpPr/>
          <p:nvPr/>
        </p:nvSpPr>
        <p:spPr>
          <a:xfrm>
            <a:off x="449855" y="2526310"/>
            <a:ext cx="11292289" cy="679602"/>
          </a:xfrm>
          <a:prstGeom prst="roundRect">
            <a:avLst>
              <a:gd name="adj" fmla="val 9473"/>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Сифатни баҳолаш (ҚА) якуний маҳсулотни жонли эфирга узатишдан олдин таҳлил қилади.</a:t>
            </a:r>
          </a:p>
        </p:txBody>
      </p:sp>
      <p:sp>
        <p:nvSpPr>
          <p:cNvPr id="2" name="Прямоугольник: скругленные углы 1">
            <a:extLst>
              <a:ext uri="{FF2B5EF4-FFF2-40B4-BE49-F238E27FC236}">
                <a16:creationId xmlns:a16="http://schemas.microsoft.com/office/drawing/2014/main" id="{DA2486EE-155C-4B5C-1565-54BC53A44625}"/>
              </a:ext>
            </a:extLst>
          </p:cNvPr>
          <p:cNvSpPr/>
          <p:nvPr/>
        </p:nvSpPr>
        <p:spPr>
          <a:xfrm>
            <a:off x="449855" y="3407659"/>
            <a:ext cx="11292289" cy="679602"/>
          </a:xfrm>
          <a:prstGeom prst="roundRect">
            <a:avLst>
              <a:gd name="adj" fmla="val 9473"/>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Маҳсулот ишга туширилди ва ишга тушади.</a:t>
            </a:r>
          </a:p>
        </p:txBody>
      </p:sp>
      <p:sp>
        <p:nvSpPr>
          <p:cNvPr id="6" name="Прямоугольник: скругленные углы 5">
            <a:extLst>
              <a:ext uri="{FF2B5EF4-FFF2-40B4-BE49-F238E27FC236}">
                <a16:creationId xmlns:a16="http://schemas.microsoft.com/office/drawing/2014/main" id="{3A2416D6-6E73-E851-E391-1F9439745E33}"/>
              </a:ext>
            </a:extLst>
          </p:cNvPr>
          <p:cNvSpPr/>
          <p:nvPr/>
        </p:nvSpPr>
        <p:spPr>
          <a:xfrm>
            <a:off x="449854" y="4292450"/>
            <a:ext cx="8639061" cy="679602"/>
          </a:xfrm>
          <a:prstGeom prst="roundRect">
            <a:avLst>
              <a:gd name="adj" fmla="val 9473"/>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Лойиҳа техник хизмат кўрсатиш босқичига ўтади.</a:t>
            </a:r>
          </a:p>
        </p:txBody>
      </p:sp>
    </p:spTree>
    <p:extLst>
      <p:ext uri="{BB962C8B-B14F-4D97-AF65-F5344CB8AC3E}">
        <p14:creationId xmlns:p14="http://schemas.microsoft.com/office/powerpoint/2010/main" val="17267571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489AE31-D147-22BF-A4DD-22B6763FD67C}"/>
              </a:ext>
            </a:extLst>
          </p:cNvPr>
          <p:cNvSpPr/>
          <p:nvPr/>
        </p:nvSpPr>
        <p:spPr>
          <a:xfrm>
            <a:off x="2332821" y="826259"/>
            <a:ext cx="7526357" cy="638979"/>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5. Хизмат кўрсатиш</a:t>
            </a:r>
          </a:p>
        </p:txBody>
      </p:sp>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539827" y="1733777"/>
            <a:ext cx="11027884" cy="2100093"/>
          </a:xfrm>
          <a:prstGeom prst="roundRect">
            <a:avLst>
              <a:gd name="adj" fmla="val 9473"/>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Маҳсулот етказиб берилгандан сўнг, Техник хизмат кўрсатиш босқичи бошланади. Техник хизмат кўрсатиш - бу маҳсулотнинг фунционаллигини, барқарорлигини яхшилаш ва қўллаб-қувватлашни таклиф қилишнинг узлуксиз босқичидир. Лойиҳангизнинг хусусиятига қараб, кейинги ривожланиш жорий лойиҳанинг бир қисми бўлиши ёки иккинчи доимий лойиҳага айланиши мумкин.</a:t>
            </a:r>
          </a:p>
        </p:txBody>
      </p:sp>
    </p:spTree>
    <p:extLst>
      <p:ext uri="{BB962C8B-B14F-4D97-AF65-F5344CB8AC3E}">
        <p14:creationId xmlns:p14="http://schemas.microsoft.com/office/powerpoint/2010/main" val="25926403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489AE31-D147-22BF-A4DD-22B6763FD67C}"/>
              </a:ext>
            </a:extLst>
          </p:cNvPr>
          <p:cNvSpPr/>
          <p:nvPr/>
        </p:nvSpPr>
        <p:spPr>
          <a:xfrm>
            <a:off x="449855" y="696819"/>
            <a:ext cx="11292289" cy="638979"/>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sz="2400" b="1" dirty="0">
                <a:solidFill>
                  <a:schemeClr val="tx1"/>
                </a:solidFill>
                <a:latin typeface="Times New Roman" panose="02020603050405020304" pitchFamily="18" charset="0"/>
                <a:cs typeface="Times New Roman" panose="02020603050405020304" pitchFamily="18" charset="0"/>
              </a:rPr>
              <a:t>ТАЪМИРЛАШ ҚУЙИДАГИЛАРНИ ЎЗ ИЧИГА ОЛАДИ:</a:t>
            </a:r>
          </a:p>
        </p:txBody>
      </p:sp>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1079653" y="1690748"/>
            <a:ext cx="9726057" cy="778066"/>
          </a:xfrm>
          <a:prstGeom prst="roundRect">
            <a:avLst>
              <a:gd name="adj" fmla="val 9473"/>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Функционалликни яхшилаш ва хатоларни тузатиш</a:t>
            </a:r>
            <a:r>
              <a:rPr lang="en-US" sz="2400" dirty="0">
                <a:solidFill>
                  <a:schemeClr val="tx1"/>
                </a:solidFill>
                <a:latin typeface="Times New Roman" panose="02020603050405020304" pitchFamily="18" charset="0"/>
                <a:cs typeface="Times New Roman" panose="02020603050405020304" pitchFamily="18" charset="0"/>
              </a:rPr>
              <a:t>;</a:t>
            </a:r>
            <a:endParaRPr lang="uz-Cyrl-UZ" sz="2400" dirty="0">
              <a:solidFill>
                <a:schemeClr val="tx1"/>
              </a:solidFill>
              <a:latin typeface="Times New Roman" panose="02020603050405020304" pitchFamily="18" charset="0"/>
              <a:cs typeface="Times New Roman" panose="02020603050405020304" pitchFamily="18" charset="0"/>
            </a:endParaRPr>
          </a:p>
        </p:txBody>
      </p:sp>
      <p:sp>
        <p:nvSpPr>
          <p:cNvPr id="3" name="Прямоугольник: скругленные углы 2">
            <a:extLst>
              <a:ext uri="{FF2B5EF4-FFF2-40B4-BE49-F238E27FC236}">
                <a16:creationId xmlns:a16="http://schemas.microsoft.com/office/drawing/2014/main" id="{CAE9DF64-E5C0-BBBA-3833-478ED776D1CA}"/>
              </a:ext>
            </a:extLst>
          </p:cNvPr>
          <p:cNvSpPr/>
          <p:nvPr/>
        </p:nvSpPr>
        <p:spPr>
          <a:xfrm>
            <a:off x="1079653" y="2725301"/>
            <a:ext cx="9726057" cy="778066"/>
          </a:xfrm>
          <a:prstGeom prst="roundRect">
            <a:avLst>
              <a:gd name="adj" fmla="val 9473"/>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Барқарорлик муаммоларини ҳал қилиш ва тизимнинг ишлашини таъминлаш</a:t>
            </a:r>
            <a:r>
              <a:rPr lang="en-US" sz="2400" dirty="0">
                <a:solidFill>
                  <a:schemeClr val="tx1"/>
                </a:solidFill>
                <a:latin typeface="Times New Roman" panose="02020603050405020304" pitchFamily="18" charset="0"/>
                <a:cs typeface="Times New Roman" panose="02020603050405020304" pitchFamily="18" charset="0"/>
              </a:rPr>
              <a:t>;</a:t>
            </a:r>
            <a:endParaRPr lang="uz-Cyrl-UZ" sz="2400" dirty="0">
              <a:solidFill>
                <a:schemeClr val="tx1"/>
              </a:solidFill>
              <a:latin typeface="Times New Roman" panose="02020603050405020304" pitchFamily="18" charset="0"/>
              <a:cs typeface="Times New Roman" panose="02020603050405020304" pitchFamily="18" charset="0"/>
            </a:endParaRPr>
          </a:p>
        </p:txBody>
      </p:sp>
      <p:sp>
        <p:nvSpPr>
          <p:cNvPr id="2" name="Прямоугольник: скругленные углы 1">
            <a:extLst>
              <a:ext uri="{FF2B5EF4-FFF2-40B4-BE49-F238E27FC236}">
                <a16:creationId xmlns:a16="http://schemas.microsoft.com/office/drawing/2014/main" id="{DA2486EE-155C-4B5C-1565-54BC53A44625}"/>
              </a:ext>
            </a:extLst>
          </p:cNvPr>
          <p:cNvSpPr/>
          <p:nvPr/>
        </p:nvSpPr>
        <p:spPr>
          <a:xfrm>
            <a:off x="1079653" y="3705114"/>
            <a:ext cx="9726057" cy="679602"/>
          </a:xfrm>
          <a:prstGeom prst="roundRect">
            <a:avLst>
              <a:gd name="adj" fmla="val 9473"/>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Маҳсулотни қўллаб-қувватлаш</a:t>
            </a:r>
            <a:r>
              <a:rPr lang="en-US" sz="2400" dirty="0">
                <a:solidFill>
                  <a:schemeClr val="tx1"/>
                </a:solidFill>
                <a:latin typeface="Times New Roman" panose="02020603050405020304" pitchFamily="18" charset="0"/>
                <a:cs typeface="Times New Roman" panose="02020603050405020304" pitchFamily="18" charset="0"/>
              </a:rPr>
              <a:t>.</a:t>
            </a:r>
            <a:endParaRPr lang="uz-Cyrl-UZ"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89391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B78B465-75C1-A1AD-EA7B-325C57D3B3D1}"/>
              </a:ext>
            </a:extLst>
          </p:cNvPr>
          <p:cNvSpPr txBox="1"/>
          <p:nvPr/>
        </p:nvSpPr>
        <p:spPr>
          <a:xfrm>
            <a:off x="273585" y="1420219"/>
            <a:ext cx="11644829" cy="3046988"/>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Юқоридагилар рақамли лойиҳанинг одатда қандай ривожланишининг умумий жараёнидир. Бутун вақт жадвалида сиз лойиҳани ҳажмда, бюджетда ва ўз вақтида ушлаб туришингиз жуда муҳимдир. Бу ўз-ўзидан катта қийинчилик бўлиши мумкин, аммо ёрдам берадиган воситалар мавжуд. Прогноз - бу сизнинг жамоангизга дастлабки босқичдан охирги босқичгача ёрдам бериш учун махсус яратилган вариантлардан биридир. У юқоридаги беш босқични қўллаб-қувватловчи табиий оқимга амал қилади ва вақт ва харажатларни ҳисоблашда ёрдам бериш учун сунъий интеллектдан фойдаланади.</a:t>
            </a:r>
          </a:p>
        </p:txBody>
      </p:sp>
    </p:spTree>
    <p:extLst>
      <p:ext uri="{BB962C8B-B14F-4D97-AF65-F5344CB8AC3E}">
        <p14:creationId xmlns:p14="http://schemas.microsoft.com/office/powerpoint/2010/main" val="8419293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288594C-6D21-C57F-66E5-60615C3EDF0E}"/>
              </a:ext>
            </a:extLst>
          </p:cNvPr>
          <p:cNvSpPr txBox="1"/>
          <p:nvPr/>
        </p:nvSpPr>
        <p:spPr>
          <a:xfrm>
            <a:off x="3047082" y="2844225"/>
            <a:ext cx="6097836" cy="707886"/>
          </a:xfrm>
          <a:prstGeom prst="rect">
            <a:avLst/>
          </a:prstGeom>
          <a:noFill/>
        </p:spPr>
        <p:txBody>
          <a:bodyPr wrap="square">
            <a:spAutoFit/>
          </a:bodyPr>
          <a:lstStyle/>
          <a:p>
            <a:pPr algn="ctr"/>
            <a:r>
              <a:rPr lang="ru-RU" sz="4000" b="1" dirty="0">
                <a:latin typeface="Times New Roman" panose="02020603050405020304" pitchFamily="18" charset="0"/>
                <a:cs typeface="Times New Roman" panose="02020603050405020304" pitchFamily="18" charset="0"/>
              </a:rPr>
              <a:t>ЛОЙИҲА МОДЕЛИ</a:t>
            </a:r>
          </a:p>
        </p:txBody>
      </p:sp>
    </p:spTree>
    <p:extLst>
      <p:ext uri="{BB962C8B-B14F-4D97-AF65-F5344CB8AC3E}">
        <p14:creationId xmlns:p14="http://schemas.microsoft.com/office/powerpoint/2010/main" val="3701527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E03A6C70-5AC0-991A-3300-02BBF8B6FECE}"/>
              </a:ext>
            </a:extLst>
          </p:cNvPr>
          <p:cNvSpPr txBox="1"/>
          <p:nvPr/>
        </p:nvSpPr>
        <p:spPr>
          <a:xfrm>
            <a:off x="510448" y="1726749"/>
            <a:ext cx="11171104" cy="2677656"/>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ЛОЙИҲАНИ БОШҚАРИШ МОДЕЛЛАРИ</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Лойиҳаларни бошқаришда асосан иккита умумий модел қўлланилади, яъни анъанавий ва фавқулодда/тезкор лойиҳаларни бошқариш. Анъанавий лойиҳа бошқаруви - бу лойиҳани бошлаш ва созлаш учун жой қолдирмасдан тугатиш учун жой мавжуд. </a:t>
            </a:r>
            <a:r>
              <a:rPr lang="en-US" sz="2400" dirty="0">
                <a:latin typeface="Times New Roman" panose="02020603050405020304" pitchFamily="18" charset="0"/>
                <a:cs typeface="Times New Roman" panose="02020603050405020304" pitchFamily="18" charset="0"/>
              </a:rPr>
              <a:t>Agile</a:t>
            </a:r>
            <a:r>
              <a:rPr lang="uz-Cyrl-UZ" sz="2400" dirty="0">
                <a:latin typeface="Times New Roman" panose="02020603050405020304" pitchFamily="18" charset="0"/>
                <a:cs typeface="Times New Roman" panose="02020603050405020304" pitchFamily="18" charset="0"/>
              </a:rPr>
              <a:t> эса жараён такрорланадиган жойдир. Яъни, ўзгаришлар ва тузатишлар учун жой бор.</a:t>
            </a:r>
          </a:p>
        </p:txBody>
      </p:sp>
    </p:spTree>
    <p:extLst>
      <p:ext uri="{BB962C8B-B14F-4D97-AF65-F5344CB8AC3E}">
        <p14:creationId xmlns:p14="http://schemas.microsoft.com/office/powerpoint/2010/main" val="63577176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D298F8C-8AE7-C397-8586-706226C55B7D}"/>
              </a:ext>
            </a:extLst>
          </p:cNvPr>
          <p:cNvSpPr txBox="1"/>
          <p:nvPr/>
        </p:nvSpPr>
        <p:spPr>
          <a:xfrm>
            <a:off x="1029158" y="2324466"/>
            <a:ext cx="5176091" cy="1384995"/>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ЛОЙИҲАНИ МОДЕЛЛАШТИРИШ НИМА ВА У ҚАНДАЙ ИШЛАЙДИ?</a:t>
            </a:r>
          </a:p>
        </p:txBody>
      </p:sp>
      <p:pic>
        <p:nvPicPr>
          <p:cNvPr id="4" name="Рисунок 3">
            <a:extLst>
              <a:ext uri="{FF2B5EF4-FFF2-40B4-BE49-F238E27FC236}">
                <a16:creationId xmlns:a16="http://schemas.microsoft.com/office/drawing/2014/main" id="{BD4A31AC-4F2C-95EF-33DE-EED5A34D4FDB}"/>
              </a:ext>
            </a:extLst>
          </p:cNvPr>
          <p:cNvPicPr>
            <a:picLocks noChangeAspect="1"/>
          </p:cNvPicPr>
          <p:nvPr/>
        </p:nvPicPr>
        <p:blipFill>
          <a:blip r:embed="rId2"/>
          <a:stretch>
            <a:fillRect/>
          </a:stretch>
        </p:blipFill>
        <p:spPr>
          <a:xfrm>
            <a:off x="7017745" y="0"/>
            <a:ext cx="5174255" cy="3447743"/>
          </a:xfrm>
          <a:prstGeom prst="rect">
            <a:avLst/>
          </a:prstGeom>
        </p:spPr>
      </p:pic>
      <p:sp>
        <p:nvSpPr>
          <p:cNvPr id="6" name="TextBox 5">
            <a:extLst>
              <a:ext uri="{FF2B5EF4-FFF2-40B4-BE49-F238E27FC236}">
                <a16:creationId xmlns:a16="http://schemas.microsoft.com/office/drawing/2014/main" id="{6C21F66E-9487-AEDA-2038-88AB62ED3480}"/>
              </a:ext>
            </a:extLst>
          </p:cNvPr>
          <p:cNvSpPr txBox="1"/>
          <p:nvPr/>
        </p:nvSpPr>
        <p:spPr>
          <a:xfrm>
            <a:off x="7017744" y="3429000"/>
            <a:ext cx="5176091" cy="954107"/>
          </a:xfrm>
          <a:prstGeom prst="rect">
            <a:avLst/>
          </a:prstGeom>
          <a:noFill/>
        </p:spPr>
        <p:txBody>
          <a:bodyPr wrap="square">
            <a:spAutoFit/>
          </a:bodyPr>
          <a:lstStyle/>
          <a:p>
            <a:pPr algn="ctr"/>
            <a:r>
              <a:rPr lang="en-US" sz="1400" i="0" dirty="0">
                <a:solidFill>
                  <a:srgbClr val="FF0000"/>
                </a:solidFill>
                <a:effectLst/>
                <a:latin typeface="Times New Roman" panose="02020603050405020304" pitchFamily="18" charset="0"/>
                <a:cs typeface="Times New Roman" panose="02020603050405020304" pitchFamily="18" charset="0"/>
              </a:rPr>
              <a:t>What is Project Modeling and How Does it Work?</a:t>
            </a:r>
            <a:r>
              <a:rPr lang="ru-RU" sz="1400" i="0" dirty="0">
                <a:solidFill>
                  <a:srgbClr val="FF0000"/>
                </a:solidFill>
                <a:effectLst/>
                <a:latin typeface="Times New Roman" panose="02020603050405020304" pitchFamily="18" charset="0"/>
                <a:cs typeface="Times New Roman" panose="02020603050405020304" pitchFamily="18" charset="0"/>
              </a:rPr>
              <a:t> </a:t>
            </a:r>
            <a:r>
              <a:rPr lang="en-US" sz="1400" i="0" dirty="0">
                <a:solidFill>
                  <a:srgbClr val="FF0000"/>
                </a:solidFill>
                <a:effectLst/>
                <a:latin typeface="Times New Roman" panose="02020603050405020304" pitchFamily="18" charset="0"/>
                <a:cs typeface="Times New Roman" panose="02020603050405020304" pitchFamily="18" charset="0"/>
              </a:rPr>
              <a:t>September 25, 2023</a:t>
            </a:r>
            <a:r>
              <a:rPr lang="ru-RU" sz="1400" i="0" dirty="0">
                <a:solidFill>
                  <a:srgbClr val="FF0000"/>
                </a:solidFill>
                <a:effectLst/>
                <a:latin typeface="Times New Roman" panose="02020603050405020304" pitchFamily="18" charset="0"/>
                <a:cs typeface="Times New Roman" panose="02020603050405020304" pitchFamily="18" charset="0"/>
              </a:rPr>
              <a:t>. </a:t>
            </a:r>
            <a:r>
              <a:rPr lang="en-US" sz="1400" i="0" dirty="0">
                <a:solidFill>
                  <a:srgbClr val="FF0000"/>
                </a:solidFill>
                <a:effectLst/>
                <a:latin typeface="Times New Roman" panose="02020603050405020304" pitchFamily="18" charset="0"/>
                <a:cs typeface="Times New Roman" panose="02020603050405020304" pitchFamily="18" charset="0"/>
              </a:rPr>
              <a:t>Copyright © 2023 </a:t>
            </a:r>
            <a:r>
              <a:rPr lang="en-US" sz="1400" i="0" dirty="0" err="1">
                <a:solidFill>
                  <a:srgbClr val="FF0000"/>
                </a:solidFill>
                <a:effectLst/>
                <a:latin typeface="Times New Roman" panose="02020603050405020304" pitchFamily="18" charset="0"/>
                <a:cs typeface="Times New Roman" panose="02020603050405020304" pitchFamily="18" charset="0"/>
              </a:rPr>
              <a:t>Adeaca</a:t>
            </a:r>
            <a:r>
              <a:rPr lang="en-US" sz="1400" i="0" dirty="0">
                <a:solidFill>
                  <a:srgbClr val="FF0000"/>
                </a:solidFill>
                <a:effectLst/>
                <a:latin typeface="Times New Roman" panose="02020603050405020304" pitchFamily="18" charset="0"/>
                <a:cs typeface="Times New Roman" panose="02020603050405020304" pitchFamily="18" charset="0"/>
              </a:rPr>
              <a:t> Corp.</a:t>
            </a:r>
            <a:r>
              <a:rPr lang="ru-RU" sz="1400" i="0" dirty="0">
                <a:solidFill>
                  <a:srgbClr val="FF0000"/>
                </a:solidFill>
                <a:effectLst/>
                <a:latin typeface="Times New Roman" panose="02020603050405020304" pitchFamily="18" charset="0"/>
                <a:cs typeface="Times New Roman" panose="02020603050405020304" pitchFamily="18" charset="0"/>
              </a:rPr>
              <a:t> </a:t>
            </a:r>
            <a:r>
              <a:rPr lang="en-US" sz="1400" i="0" dirty="0">
                <a:solidFill>
                  <a:srgbClr val="FF0000"/>
                </a:solidFill>
                <a:effectLst/>
                <a:latin typeface="Times New Roman" panose="02020603050405020304" pitchFamily="18" charset="0"/>
                <a:cs typeface="Times New Roman" panose="02020603050405020304" pitchFamily="18" charset="0"/>
              </a:rPr>
              <a:t>https://www.adeaca.com/blog/what-is-project-modeling-and-how-does-it-work/</a:t>
            </a:r>
          </a:p>
        </p:txBody>
      </p:sp>
    </p:spTree>
    <p:extLst>
      <p:ext uri="{BB962C8B-B14F-4D97-AF65-F5344CB8AC3E}">
        <p14:creationId xmlns:p14="http://schemas.microsoft.com/office/powerpoint/2010/main" val="173206419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3249975" y="852430"/>
            <a:ext cx="8393017" cy="2507717"/>
          </a:xfrm>
          <a:prstGeom prst="roundRect">
            <a:avLst>
              <a:gd name="adj" fmla="val 9473"/>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Лойиҳалар ўнлаб йиллар давомида худди шундай қурилган. Сотувчилар ва лойиҳа менежерлари энг яхши тажрибаларни қамраб олувчи моделлар орқали аниқликни таъминлаш ўрнига, мураккаб лойиҳаларни яратишга, тахминлар асосида лойиҳа таклифларини яратишга кўп вақт ва ресурсларни сарфладилар.</a:t>
            </a:r>
          </a:p>
        </p:txBody>
      </p:sp>
      <p:sp>
        <p:nvSpPr>
          <p:cNvPr id="2" name="Прямоугольник: скругленные углы 1">
            <a:extLst>
              <a:ext uri="{FF2B5EF4-FFF2-40B4-BE49-F238E27FC236}">
                <a16:creationId xmlns:a16="http://schemas.microsoft.com/office/drawing/2014/main" id="{7B3CD4B6-C2F7-5EA1-8A45-5034C366C373}"/>
              </a:ext>
            </a:extLst>
          </p:cNvPr>
          <p:cNvSpPr/>
          <p:nvPr/>
        </p:nvSpPr>
        <p:spPr>
          <a:xfrm>
            <a:off x="352539" y="3860035"/>
            <a:ext cx="8393017" cy="2199246"/>
          </a:xfrm>
          <a:prstGeom prst="roundRect">
            <a:avLst>
              <a:gd name="adj" fmla="val 9473"/>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Ҳозир лойиҳани яратиш жараёнини такомиллаштириш ва тезлик ва эпчилликни оширадиган ечимни амалга ошириш, шу билан бирга лойиҳа бошқарувини, жараёнлар ва маълумотларни бошқаришга стандартлаштирилган ёндашувни ошириш вақти келди.</a:t>
            </a:r>
          </a:p>
        </p:txBody>
      </p:sp>
    </p:spTree>
    <p:extLst>
      <p:ext uri="{BB962C8B-B14F-4D97-AF65-F5344CB8AC3E}">
        <p14:creationId xmlns:p14="http://schemas.microsoft.com/office/powerpoint/2010/main" val="63343432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1899491" y="163872"/>
            <a:ext cx="8393017" cy="508157"/>
          </a:xfrm>
          <a:prstGeom prst="roundRect">
            <a:avLst>
              <a:gd name="adj" fmla="val 9473"/>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ЛОЙИҲАНИ МОДЕЛЛАШТИРИШ НИМА?</a:t>
            </a:r>
          </a:p>
        </p:txBody>
      </p:sp>
      <p:sp>
        <p:nvSpPr>
          <p:cNvPr id="2" name="Прямоугольник: скругленные углы 1">
            <a:extLst>
              <a:ext uri="{FF2B5EF4-FFF2-40B4-BE49-F238E27FC236}">
                <a16:creationId xmlns:a16="http://schemas.microsoft.com/office/drawing/2014/main" id="{7B3CD4B6-C2F7-5EA1-8A45-5034C366C373}"/>
              </a:ext>
            </a:extLst>
          </p:cNvPr>
          <p:cNvSpPr/>
          <p:nvPr/>
        </p:nvSpPr>
        <p:spPr>
          <a:xfrm>
            <a:off x="3525396" y="1899032"/>
            <a:ext cx="8393017" cy="2022973"/>
          </a:xfrm>
          <a:prstGeom prst="roundRect">
            <a:avLst>
              <a:gd name="adj" fmla="val 9473"/>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Лойиҳани моделлаштириш </a:t>
            </a:r>
            <a:r>
              <a:rPr lang="uz-Cyrl-UZ" sz="2400" dirty="0">
                <a:latin typeface="Times New Roman" panose="02020603050405020304" pitchFamily="18" charset="0"/>
                <a:cs typeface="Times New Roman" panose="02020603050405020304" pitchFamily="18" charset="0"/>
              </a:rPr>
              <a:t>- бу лойиҳани сотиш ва бошлаш босқичига мутлақо янги ёндашув. Бу сизга қисқа вақт ичида аниқроқ режаларни ишлаб чиқиш, сотиш жараёнини тезлаштириш ва пировардида мижозларингиз учун яхши натижаларга эришиш имконини беради.</a:t>
            </a:r>
          </a:p>
        </p:txBody>
      </p:sp>
      <p:sp>
        <p:nvSpPr>
          <p:cNvPr id="3" name="Прямоугольник: скругленные углы 2">
            <a:extLst>
              <a:ext uri="{FF2B5EF4-FFF2-40B4-BE49-F238E27FC236}">
                <a16:creationId xmlns:a16="http://schemas.microsoft.com/office/drawing/2014/main" id="{4482C627-1185-3F23-08D7-09632A4C8760}"/>
              </a:ext>
            </a:extLst>
          </p:cNvPr>
          <p:cNvSpPr/>
          <p:nvPr/>
        </p:nvSpPr>
        <p:spPr>
          <a:xfrm>
            <a:off x="352539" y="802850"/>
            <a:ext cx="11446526" cy="882731"/>
          </a:xfrm>
          <a:prstGeom prst="roundRect">
            <a:avLst>
              <a:gd name="adj" fmla="val 9473"/>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Лойиҳанинг муваффақияти сотишдан бошланишини билиш, энг бошиданоқ оптимал лойиҳа жадвалларини ва молиявий параметрик сметаларни яратиш жуда муҳимдир.</a:t>
            </a:r>
          </a:p>
        </p:txBody>
      </p:sp>
      <p:sp>
        <p:nvSpPr>
          <p:cNvPr id="4" name="Прямоугольник: скругленные углы 3">
            <a:extLst>
              <a:ext uri="{FF2B5EF4-FFF2-40B4-BE49-F238E27FC236}">
                <a16:creationId xmlns:a16="http://schemas.microsoft.com/office/drawing/2014/main" id="{393C1351-6C99-36BF-7303-3BBE6F86674E}"/>
              </a:ext>
            </a:extLst>
          </p:cNvPr>
          <p:cNvSpPr/>
          <p:nvPr/>
        </p:nvSpPr>
        <p:spPr>
          <a:xfrm>
            <a:off x="352539" y="4135456"/>
            <a:ext cx="8393017" cy="2375513"/>
          </a:xfrm>
          <a:prstGeom prst="roundRect">
            <a:avLst>
              <a:gd name="adj" fmla="val 9473"/>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Ишлаб чиқариш учун маҳсулот конфигураторига ўхшаб, лойиҳа моделлаштирувчиси олдиндан белгиланган моделлар тўпламидан лойиҳанинг таркибий қисмларини (яъни вазифалари ва харажатларини) қуради. Лойиҳани моделлаштириш лойиҳага асосланган компанияларга лойиҳани сотишдан амалга оширишгача бўлган энг яхши амалиётларни миқёслаш ва автоматлаштириш имконини берувчи соддалаштирилган режалаштириш ва баҳолаш жараёнини яратади.</a:t>
            </a:r>
          </a:p>
        </p:txBody>
      </p:sp>
    </p:spTree>
    <p:extLst>
      <p:ext uri="{BB962C8B-B14F-4D97-AF65-F5344CB8AC3E}">
        <p14:creationId xmlns:p14="http://schemas.microsoft.com/office/powerpoint/2010/main" val="230051099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6A34E225-E7D8-4FF5-A8FE-91A5892937F6}"/>
              </a:ext>
            </a:extLst>
          </p:cNvPr>
          <p:cNvSpPr/>
          <p:nvPr/>
        </p:nvSpPr>
        <p:spPr>
          <a:xfrm>
            <a:off x="510447" y="793214"/>
            <a:ext cx="11171105" cy="3183875"/>
          </a:xfrm>
          <a:prstGeom prst="roundRect">
            <a:avLst>
              <a:gd name="adj" fmla="val 9473"/>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Ҳар қандай турдаги лойиҳани моделлаштириш мумкин, хоҳ у асосан меҳнат, масалан, маслаҳат ва профессионал хизматлар ёки қурилиш ва </a:t>
            </a:r>
            <a:r>
              <a:rPr lang="en-US" sz="2800" dirty="0">
                <a:latin typeface="Times New Roman" panose="02020603050405020304" pitchFamily="18" charset="0"/>
                <a:cs typeface="Times New Roman" panose="02020603050405020304" pitchFamily="18" charset="0"/>
              </a:rPr>
              <a:t>ETO</a:t>
            </a:r>
            <a:r>
              <a:rPr lang="uz-Cyrl-UZ" sz="2800" dirty="0">
                <a:latin typeface="Times New Roman" panose="02020603050405020304" pitchFamily="18" charset="0"/>
                <a:cs typeface="Times New Roman" panose="02020603050405020304" pitchFamily="18" charset="0"/>
              </a:rPr>
              <a:t> ишлаб чиқариш каби мураккаб таъминот занжири ва ишлаб чиқариш ускуналарини ўз ичига олади. Лойиҳанинг натижаси нима бўлишидан ёки унинг тузилиши мазмунидан қатъи назар, компания қайта-қайта амалга оширадиган ҳар қандай турдаги лойиҳа лойиҳани моделлаштириш учун номзоддир.</a:t>
            </a:r>
          </a:p>
        </p:txBody>
      </p:sp>
    </p:spTree>
    <p:extLst>
      <p:ext uri="{BB962C8B-B14F-4D97-AF65-F5344CB8AC3E}">
        <p14:creationId xmlns:p14="http://schemas.microsoft.com/office/powerpoint/2010/main" val="263979859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731E7CB9-599E-C0EB-11A8-A60C99603727}"/>
              </a:ext>
            </a:extLst>
          </p:cNvPr>
          <p:cNvSpPr/>
          <p:nvPr/>
        </p:nvSpPr>
        <p:spPr>
          <a:xfrm>
            <a:off x="1215526" y="315346"/>
            <a:ext cx="9760944" cy="552225"/>
          </a:xfrm>
          <a:prstGeom prst="roundRect">
            <a:avLst>
              <a:gd name="adj" fmla="val 9473"/>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2400" b="1" dirty="0">
                <a:solidFill>
                  <a:schemeClr val="tx1"/>
                </a:solidFill>
                <a:latin typeface="Times New Roman" panose="02020603050405020304" pitchFamily="18" charset="0"/>
                <a:cs typeface="Times New Roman" panose="02020603050405020304" pitchFamily="18" charset="0"/>
              </a:rPr>
              <a:t>ЛОЙИҲАНИ МОДЕЛЛАШТИРИШ ҚАНДАЙ ИШЛАЙДИ?</a:t>
            </a:r>
          </a:p>
        </p:txBody>
      </p:sp>
      <p:sp>
        <p:nvSpPr>
          <p:cNvPr id="3" name="Прямоугольник: скругленные углы 2">
            <a:extLst>
              <a:ext uri="{FF2B5EF4-FFF2-40B4-BE49-F238E27FC236}">
                <a16:creationId xmlns:a16="http://schemas.microsoft.com/office/drawing/2014/main" id="{4482C627-1185-3F23-08D7-09632A4C8760}"/>
              </a:ext>
            </a:extLst>
          </p:cNvPr>
          <p:cNvSpPr/>
          <p:nvPr/>
        </p:nvSpPr>
        <p:spPr>
          <a:xfrm>
            <a:off x="372736" y="2207504"/>
            <a:ext cx="11446526" cy="2014712"/>
          </a:xfrm>
          <a:prstGeom prst="roundRect">
            <a:avLst>
              <a:gd name="adj" fmla="val 9473"/>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модели бутун лойиҳани ёки лойиҳанинг бир қисми бўлган вазифалар тўпламини ифодалаши мумкин. Қандай бўлмасин, сиз лойиҳа шаблонидан бошлашингиз керак. Шаблонда белгиланган Харажатларни тақсимлаш тузилмаси (ХТТ - </a:t>
            </a:r>
            <a:r>
              <a:rPr lang="en-US" sz="2400" dirty="0">
                <a:latin typeface="Times New Roman" panose="02020603050405020304" pitchFamily="18" charset="0"/>
                <a:cs typeface="Times New Roman" panose="02020603050405020304" pitchFamily="18" charset="0"/>
              </a:rPr>
              <a:t>Cost Breakdown Structure (CBS)</a:t>
            </a:r>
            <a:r>
              <a:rPr lang="uz-Cyrl-UZ" sz="2400" dirty="0">
                <a:latin typeface="Times New Roman" panose="02020603050405020304" pitchFamily="18" charset="0"/>
                <a:cs typeface="Times New Roman" panose="02020603050405020304" pitchFamily="18" charset="0"/>
              </a:rPr>
              <a:t>) ва тегишли Ишларни тақсимлаш тузилмаси (ИТТ - </a:t>
            </a:r>
            <a:r>
              <a:rPr lang="en-US" sz="2400" dirty="0">
                <a:latin typeface="Times New Roman" panose="02020603050405020304" pitchFamily="18" charset="0"/>
                <a:cs typeface="Times New Roman" panose="02020603050405020304" pitchFamily="18" charset="0"/>
              </a:rPr>
              <a:t>Work Breakdown Structure (WBS)</a:t>
            </a:r>
            <a:r>
              <a:rPr lang="uz-Cyrl-UZ" sz="2400" dirty="0">
                <a:latin typeface="Times New Roman" panose="02020603050405020304" pitchFamily="18" charset="0"/>
                <a:cs typeface="Times New Roman" panose="02020603050405020304" pitchFamily="18" charset="0"/>
              </a:rPr>
              <a:t>) мавжуд.</a:t>
            </a:r>
          </a:p>
        </p:txBody>
      </p:sp>
      <p:sp>
        <p:nvSpPr>
          <p:cNvPr id="4" name="Прямоугольник: скругленные углы 3">
            <a:extLst>
              <a:ext uri="{FF2B5EF4-FFF2-40B4-BE49-F238E27FC236}">
                <a16:creationId xmlns:a16="http://schemas.microsoft.com/office/drawing/2014/main" id="{393C1351-6C99-36BF-7303-3BBE6F86674E}"/>
              </a:ext>
            </a:extLst>
          </p:cNvPr>
          <p:cNvSpPr/>
          <p:nvPr/>
        </p:nvSpPr>
        <p:spPr>
          <a:xfrm>
            <a:off x="372737" y="4545835"/>
            <a:ext cx="8393017" cy="1764085"/>
          </a:xfrm>
          <a:prstGeom prst="roundRect">
            <a:avLst>
              <a:gd name="adj" fmla="val 9473"/>
            </a:avLst>
          </a:prstGeom>
          <a:noFill/>
          <a:ln>
            <a:noFill/>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Ушбу шаблондан </a:t>
            </a:r>
            <a:r>
              <a:rPr lang="en-US" sz="2400" dirty="0">
                <a:latin typeface="Times New Roman" panose="02020603050405020304" pitchFamily="18" charset="0"/>
                <a:cs typeface="Times New Roman" panose="02020603050405020304" pitchFamily="18" charset="0"/>
              </a:rPr>
              <a:t>Project Modeler </a:t>
            </a:r>
            <a:r>
              <a:rPr lang="uz-Cyrl-UZ" sz="2400" dirty="0">
                <a:latin typeface="Times New Roman" panose="02020603050405020304" pitchFamily="18" charset="0"/>
                <a:cs typeface="Times New Roman" panose="02020603050405020304" pitchFamily="18" charset="0"/>
              </a:rPr>
              <a:t>сизга лойиҳанинг ўзгарувчан компонентларини аниқлаш ва фойдаланувчи танлаши ва белгилаши мумкин бўлган параметрларни ўрнатиш имконини беради.</a:t>
            </a:r>
          </a:p>
        </p:txBody>
      </p:sp>
      <p:sp>
        <p:nvSpPr>
          <p:cNvPr id="6" name="Прямоугольник: скругленные углы 5">
            <a:extLst>
              <a:ext uri="{FF2B5EF4-FFF2-40B4-BE49-F238E27FC236}">
                <a16:creationId xmlns:a16="http://schemas.microsoft.com/office/drawing/2014/main" id="{231DC55E-B124-49D4-F822-D028C23CD077}"/>
              </a:ext>
            </a:extLst>
          </p:cNvPr>
          <p:cNvSpPr/>
          <p:nvPr/>
        </p:nvSpPr>
        <p:spPr>
          <a:xfrm>
            <a:off x="1899489" y="1266928"/>
            <a:ext cx="8393017" cy="508157"/>
          </a:xfrm>
          <a:prstGeom prst="roundRect">
            <a:avLst>
              <a:gd name="adj" fmla="val 9473"/>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Моделни лойиҳалаш</a:t>
            </a:r>
          </a:p>
        </p:txBody>
      </p:sp>
    </p:spTree>
    <p:extLst>
      <p:ext uri="{BB962C8B-B14F-4D97-AF65-F5344CB8AC3E}">
        <p14:creationId xmlns:p14="http://schemas.microsoft.com/office/powerpoint/2010/main" val="172158046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F99BDDF5-B82A-72F0-4074-8B47B5474613}"/>
              </a:ext>
            </a:extLst>
          </p:cNvPr>
          <p:cNvSpPr/>
          <p:nvPr/>
        </p:nvSpPr>
        <p:spPr>
          <a:xfrm>
            <a:off x="438838" y="532939"/>
            <a:ext cx="11446526" cy="2752840"/>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Масалан, тижорат </a:t>
            </a:r>
            <a:r>
              <a:rPr lang="en-US" sz="2400" dirty="0">
                <a:latin typeface="Times New Roman" panose="02020603050405020304" pitchFamily="18" charset="0"/>
                <a:cs typeface="Times New Roman" panose="02020603050405020304" pitchFamily="18" charset="0"/>
              </a:rPr>
              <a:t>HVAC</a:t>
            </a:r>
            <a:r>
              <a:rPr lang="uz-Cyrl-UZ" sz="2400" dirty="0">
                <a:latin typeface="Times New Roman" panose="02020603050405020304" pitchFamily="18" charset="0"/>
                <a:cs typeface="Times New Roman" panose="02020603050405020304" pitchFamily="18" charset="0"/>
              </a:rPr>
              <a:t> пудратчиси фойдаланувчига бир нечта турли хил ўзгарувчан ток мосламаларини танлашга, шунингдек, ушбу бирликлар сонини аниқлашга рухсат бериши мумкин. Танланган бирликлар турига асосланиб, модел талаб қилинадиган турли периферик компонентларни танлаш имконини берадиган тарзда ўрнатилиши мумкин. Ушбу компонентларнинг ҳар бири кейинчалик улар билан боғлиқ харажатлар ва ўрнатиш талаблари, шу жумладан меҳнат ва вақт оралиғи билан таққосланади.</a:t>
            </a:r>
          </a:p>
        </p:txBody>
      </p:sp>
      <p:sp>
        <p:nvSpPr>
          <p:cNvPr id="4" name="Прямоугольник: скругленные углы 3">
            <a:extLst>
              <a:ext uri="{FF2B5EF4-FFF2-40B4-BE49-F238E27FC236}">
                <a16:creationId xmlns:a16="http://schemas.microsoft.com/office/drawing/2014/main" id="{35DF9DF1-F8AA-7611-E229-DB3F718E1711}"/>
              </a:ext>
            </a:extLst>
          </p:cNvPr>
          <p:cNvSpPr/>
          <p:nvPr/>
        </p:nvSpPr>
        <p:spPr>
          <a:xfrm>
            <a:off x="438838" y="3637121"/>
            <a:ext cx="8393018" cy="2739069"/>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Аслини олганда, ташкилот энг яхши амалиётлардан фойдаланган ҳолда ўз лойиҳаларининг аксарият қисмини акс эттирувчи Лойиҳа моделларининг бутун кутубхонасини яратиши мумкин. Бу лойиҳа менежерлари ва сотувчиларга тез ва компания томонидан белгиланган кўрсатмалар доирасида лойиҳаларни яратиш учун моделлардан фойдаланиш имконини беради.</a:t>
            </a:r>
          </a:p>
        </p:txBody>
      </p:sp>
    </p:spTree>
    <p:extLst>
      <p:ext uri="{BB962C8B-B14F-4D97-AF65-F5344CB8AC3E}">
        <p14:creationId xmlns:p14="http://schemas.microsoft.com/office/powerpoint/2010/main" val="357575776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6052033F-03FC-1F24-074D-6223ABCD65CB}"/>
              </a:ext>
            </a:extLst>
          </p:cNvPr>
          <p:cNvSpPr/>
          <p:nvPr/>
        </p:nvSpPr>
        <p:spPr>
          <a:xfrm>
            <a:off x="372736" y="2207503"/>
            <a:ext cx="11446526" cy="2078057"/>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dirty="0">
                <a:latin typeface="Times New Roman" panose="02020603050405020304" pitchFamily="18" charset="0"/>
                <a:cs typeface="Times New Roman" panose="02020603050405020304" pitchFamily="18" charset="0"/>
              </a:rPr>
              <a:t>Project Modeler</a:t>
            </a:r>
            <a:r>
              <a:rPr lang="uz-Cyrl-UZ" sz="2400" dirty="0">
                <a:latin typeface="Times New Roman" panose="02020603050405020304" pitchFamily="18" charset="0"/>
                <a:cs typeface="Times New Roman" panose="02020603050405020304" pitchFamily="18" charset="0"/>
              </a:rPr>
              <a:t> фойдаланувчиси биринчи навбатда янги лойиҳа учун моделни танлайди, сўнгра модел компонентларини маълум бир лойиҳа учун спецификациялар билан созлайди. Кейин лойиҳа режаси ва сметалари олдиндан белгиланган қоидалар тизими орқали тузилади. Кейинчалик, фойдаланувчи бир қатор саволларга жавоб беради ва тизим автоматик равишда </a:t>
            </a:r>
            <a:r>
              <a:rPr lang="en-US" sz="2400" dirty="0">
                <a:latin typeface="Times New Roman" panose="02020603050405020304" pitchFamily="18" charset="0"/>
                <a:cs typeface="Times New Roman" panose="02020603050405020304" pitchFamily="18" charset="0"/>
              </a:rPr>
              <a:t>WBS</a:t>
            </a:r>
            <a:r>
              <a:rPr lang="uz-Cyrl-UZ" sz="2400" dirty="0">
                <a:latin typeface="Times New Roman" panose="02020603050405020304" pitchFamily="18" charset="0"/>
                <a:cs typeface="Times New Roman" panose="02020603050405020304" pitchFamily="18" charset="0"/>
              </a:rPr>
              <a:t> ва </a:t>
            </a:r>
            <a:r>
              <a:rPr lang="en-US" sz="2400" dirty="0">
                <a:latin typeface="Times New Roman" panose="02020603050405020304" pitchFamily="18" charset="0"/>
                <a:cs typeface="Times New Roman" panose="02020603050405020304" pitchFamily="18" charset="0"/>
              </a:rPr>
              <a:t>CBS</a:t>
            </a:r>
            <a:r>
              <a:rPr lang="uz-Cyrl-UZ" sz="2400" dirty="0">
                <a:latin typeface="Times New Roman" panose="02020603050405020304" pitchFamily="18" charset="0"/>
                <a:cs typeface="Times New Roman" panose="02020603050405020304" pitchFamily="18" charset="0"/>
              </a:rPr>
              <a:t> ни яратади.</a:t>
            </a:r>
          </a:p>
        </p:txBody>
      </p:sp>
      <p:sp>
        <p:nvSpPr>
          <p:cNvPr id="4" name="Прямоугольник: скругленные углы 3">
            <a:extLst>
              <a:ext uri="{FF2B5EF4-FFF2-40B4-BE49-F238E27FC236}">
                <a16:creationId xmlns:a16="http://schemas.microsoft.com/office/drawing/2014/main" id="{123FD020-42F1-A173-00A8-AB67F932953F}"/>
              </a:ext>
            </a:extLst>
          </p:cNvPr>
          <p:cNvSpPr/>
          <p:nvPr/>
        </p:nvSpPr>
        <p:spPr>
          <a:xfrm>
            <a:off x="1899489" y="1156772"/>
            <a:ext cx="8393017" cy="618314"/>
          </a:xfrm>
          <a:prstGeom prst="roundRect">
            <a:avLst>
              <a:gd name="adj" fmla="val 9473"/>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Моделдан фойдаланиш</a:t>
            </a:r>
          </a:p>
        </p:txBody>
      </p:sp>
    </p:spTree>
    <p:extLst>
      <p:ext uri="{BB962C8B-B14F-4D97-AF65-F5344CB8AC3E}">
        <p14:creationId xmlns:p14="http://schemas.microsoft.com/office/powerpoint/2010/main" val="342614877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6052033F-03FC-1F24-074D-6223ABCD65CB}"/>
              </a:ext>
            </a:extLst>
          </p:cNvPr>
          <p:cNvSpPr/>
          <p:nvPr/>
        </p:nvSpPr>
        <p:spPr>
          <a:xfrm>
            <a:off x="372737" y="1075521"/>
            <a:ext cx="11446526" cy="2078057"/>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Келинг, бошқа мисолни кўриб чиқайлик. Муҳандислик фирмаси ўзлари таклиф қиладиган турли хизматлар учун Лойиҳа Моделларидан фойдаланиши мумкин. Геотекник пойдеворни лойиҳалаш лойиҳасининг таркибий қисмлари лойиҳа менежери лойиҳани қураётганда, сайтни дастлабки текширишдан якуний лойиҳани етказиб беришгача бўлган талаб бўйича танланиши ва созланиши мумкин.</a:t>
            </a:r>
          </a:p>
        </p:txBody>
      </p:sp>
      <p:sp>
        <p:nvSpPr>
          <p:cNvPr id="5" name="TextBox 4">
            <a:extLst>
              <a:ext uri="{FF2B5EF4-FFF2-40B4-BE49-F238E27FC236}">
                <a16:creationId xmlns:a16="http://schemas.microsoft.com/office/drawing/2014/main" id="{EA46361C-1576-C504-2CFC-74C534D46394}"/>
              </a:ext>
            </a:extLst>
          </p:cNvPr>
          <p:cNvSpPr txBox="1"/>
          <p:nvPr/>
        </p:nvSpPr>
        <p:spPr>
          <a:xfrm>
            <a:off x="594911" y="3704423"/>
            <a:ext cx="7832992" cy="2246769"/>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Бу лойиҳа бизнесининг ҳар қандай туридаги сотувчиларга </a:t>
            </a:r>
            <a:r>
              <a:rPr lang="en-US" sz="2800" dirty="0">
                <a:latin typeface="Times New Roman" panose="02020603050405020304" pitchFamily="18" charset="0"/>
                <a:cs typeface="Times New Roman" panose="02020603050405020304" pitchFamily="18" charset="0"/>
              </a:rPr>
              <a:t>Project Modeler</a:t>
            </a:r>
            <a:r>
              <a:rPr lang="uz-Cyrl-UZ" sz="2800" dirty="0">
                <a:latin typeface="Times New Roman" panose="02020603050405020304" pitchFamily="18" charset="0"/>
                <a:cs typeface="Times New Roman" panose="02020603050405020304" pitchFamily="18" charset="0"/>
              </a:rPr>
              <a:t> натижасига асосланган ҳолда аниқ таклиф билан истиқболларга тезда жавоб бериш имкониятини беради.</a:t>
            </a:r>
          </a:p>
        </p:txBody>
      </p:sp>
    </p:spTree>
    <p:extLst>
      <p:ext uri="{BB962C8B-B14F-4D97-AF65-F5344CB8AC3E}">
        <p14:creationId xmlns:p14="http://schemas.microsoft.com/office/powerpoint/2010/main" val="246010149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6052033F-03FC-1F24-074D-6223ABCD65CB}"/>
              </a:ext>
            </a:extLst>
          </p:cNvPr>
          <p:cNvSpPr/>
          <p:nvPr/>
        </p:nvSpPr>
        <p:spPr>
          <a:xfrm>
            <a:off x="372736" y="1729649"/>
            <a:ext cx="11446526" cy="2555912"/>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ru-RU" sz="2400" dirty="0">
                <a:latin typeface="Times New Roman" panose="02020603050405020304" pitchFamily="18" charset="0"/>
                <a:cs typeface="Times New Roman" panose="02020603050405020304" pitchFamily="18" charset="0"/>
              </a:rPr>
              <a:t>Аслини олганда, </a:t>
            </a:r>
            <a:r>
              <a:rPr lang="en-US" sz="2400" dirty="0">
                <a:latin typeface="Times New Roman" panose="02020603050405020304" pitchFamily="18" charset="0"/>
                <a:cs typeface="Times New Roman" panose="02020603050405020304" pitchFamily="18" charset="0"/>
              </a:rPr>
              <a:t>Project Model</a:t>
            </a:r>
            <a:r>
              <a:rPr lang="uz-Cyrl-UZ" sz="2400" dirty="0">
                <a:latin typeface="Times New Roman" panose="02020603050405020304" pitchFamily="18" charset="0"/>
                <a:cs typeface="Times New Roman" panose="02020603050405020304" pitchFamily="18" charset="0"/>
              </a:rPr>
              <a:t> лар</a:t>
            </a:r>
            <a:r>
              <a:rPr lang="ru-RU" sz="2400" dirty="0">
                <a:latin typeface="Times New Roman" panose="02020603050405020304" pitchFamily="18" charset="0"/>
                <a:cs typeface="Times New Roman" panose="02020603050405020304" pitchFamily="18" charset="0"/>
              </a:rPr>
              <a:t> ҳар ким томонидан такрорланиши мумкин бўлган лойиҳани яратишда энг яхши жараённи амалга оширади. Янги энг яхши амалиётлар ва йўриқномалар пайдо бўлганда, </a:t>
            </a:r>
            <a:r>
              <a:rPr lang="en-US" sz="2400" dirty="0">
                <a:latin typeface="Times New Roman" panose="02020603050405020304" pitchFamily="18" charset="0"/>
                <a:cs typeface="Times New Roman" panose="02020603050405020304" pitchFamily="18" charset="0"/>
              </a:rPr>
              <a:t>Project Model</a:t>
            </a:r>
            <a:r>
              <a:rPr lang="uz-Cyrl-UZ" sz="2400" dirty="0">
                <a:latin typeface="Times New Roman" panose="02020603050405020304" pitchFamily="18" charset="0"/>
                <a:cs typeface="Times New Roman" panose="02020603050405020304" pitchFamily="18" charset="0"/>
              </a:rPr>
              <a:t> лар </a:t>
            </a:r>
            <a:r>
              <a:rPr lang="ru-RU" sz="2400" dirty="0">
                <a:latin typeface="Times New Roman" panose="02020603050405020304" pitchFamily="18" charset="0"/>
                <a:cs typeface="Times New Roman" panose="02020603050405020304" pitchFamily="18" charset="0"/>
              </a:rPr>
              <a:t>уларни осонгина қўлга киритиш ва марказий модел кутубхонаси орқали алмашиш имконини беради. Ўйлаб кўринг, агар сиз камроқ вақт ичида аниқроқ режалар ишлаб чиқсангиз ва сотиш жараёнини тезлаштирсангиз, шундай эмасми?</a:t>
            </a:r>
          </a:p>
        </p:txBody>
      </p:sp>
      <p:sp>
        <p:nvSpPr>
          <p:cNvPr id="4" name="Прямоугольник: скругленные углы 3">
            <a:extLst>
              <a:ext uri="{FF2B5EF4-FFF2-40B4-BE49-F238E27FC236}">
                <a16:creationId xmlns:a16="http://schemas.microsoft.com/office/drawing/2014/main" id="{123FD020-42F1-A173-00A8-AB67F932953F}"/>
              </a:ext>
            </a:extLst>
          </p:cNvPr>
          <p:cNvSpPr/>
          <p:nvPr/>
        </p:nvSpPr>
        <p:spPr>
          <a:xfrm>
            <a:off x="1676859" y="694063"/>
            <a:ext cx="8838279" cy="618314"/>
          </a:xfrm>
          <a:prstGeom prst="roundRect">
            <a:avLst>
              <a:gd name="adj" fmla="val 9473"/>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Лойиҳаларни қуриш услубингизни инқилоб қилинг</a:t>
            </a:r>
          </a:p>
        </p:txBody>
      </p:sp>
      <p:sp>
        <p:nvSpPr>
          <p:cNvPr id="5" name="TextBox 4">
            <a:extLst>
              <a:ext uri="{FF2B5EF4-FFF2-40B4-BE49-F238E27FC236}">
                <a16:creationId xmlns:a16="http://schemas.microsoft.com/office/drawing/2014/main" id="{770DB35F-41FF-304D-B2AE-98EAA5FC7FBD}"/>
              </a:ext>
            </a:extLst>
          </p:cNvPr>
          <p:cNvSpPr txBox="1"/>
          <p:nvPr/>
        </p:nvSpPr>
        <p:spPr>
          <a:xfrm>
            <a:off x="504021" y="4778942"/>
            <a:ext cx="8045067" cy="1384995"/>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Ушбу туркумдаги кейинги блог лойиҳани моделлаштиришнинг бизнес афзалликларини тушунтириб беради.</a:t>
            </a:r>
          </a:p>
        </p:txBody>
      </p:sp>
    </p:spTree>
    <p:extLst>
      <p:ext uri="{BB962C8B-B14F-4D97-AF65-F5344CB8AC3E}">
        <p14:creationId xmlns:p14="http://schemas.microsoft.com/office/powerpoint/2010/main" val="402302354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C888031-7338-AC32-9617-C8574E22FF4D}"/>
              </a:ext>
            </a:extLst>
          </p:cNvPr>
          <p:cNvSpPr txBox="1"/>
          <p:nvPr/>
        </p:nvSpPr>
        <p:spPr>
          <a:xfrm>
            <a:off x="352540" y="338600"/>
            <a:ext cx="11457542" cy="769441"/>
          </a:xfrm>
          <a:prstGeom prst="rect">
            <a:avLst/>
          </a:prstGeom>
          <a:noFill/>
        </p:spPr>
        <p:txBody>
          <a:bodyPr wrap="square">
            <a:spAutoFit/>
          </a:bodyPr>
          <a:lstStyle/>
          <a:p>
            <a:pPr algn="ctr"/>
            <a:endParaRPr lang="uz-Cyrl-UZ" sz="2200" dirty="0">
              <a:latin typeface="Times New Roman" panose="02020603050405020304" pitchFamily="18" charset="0"/>
              <a:cs typeface="Times New Roman" panose="02020603050405020304" pitchFamily="18" charset="0"/>
            </a:endParaRPr>
          </a:p>
          <a:p>
            <a:pPr algn="ctr"/>
            <a:endParaRPr lang="uz-Cyrl-UZ" sz="22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AF271F0-EFC1-A80D-29EB-811E710D54A7}"/>
              </a:ext>
            </a:extLst>
          </p:cNvPr>
          <p:cNvSpPr txBox="1"/>
          <p:nvPr/>
        </p:nvSpPr>
        <p:spPr>
          <a:xfrm>
            <a:off x="556352" y="1519005"/>
            <a:ext cx="11049918" cy="2677656"/>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Агар бирор нарса сизнинг бизнесингиз учун ҳақиқатан ҳам муҳим бўлса, сизга бизнес тизими керак.</a:t>
            </a:r>
          </a:p>
          <a:p>
            <a:pPr algn="ctr"/>
            <a:r>
              <a:rPr lang="uz-Cyrl-UZ" sz="2800" dirty="0">
                <a:latin typeface="Times New Roman" panose="02020603050405020304" pitchFamily="18" charset="0"/>
                <a:cs typeface="Times New Roman" panose="02020603050405020304" pitchFamily="18" charset="0"/>
              </a:rPr>
              <a:t>Биз мижозлар билан муносабатларимизни ёки компаниямизнинг молиявий ҳисоботларини энди электрон жадвалларда бошқармаймиз, шундай эмасми? </a:t>
            </a:r>
          </a:p>
          <a:p>
            <a:pPr algn="ctr"/>
            <a:r>
              <a:rPr lang="uz-Cyrl-UZ" sz="2800" dirty="0">
                <a:latin typeface="Times New Roman" panose="02020603050405020304" pitchFamily="18" charset="0"/>
                <a:cs typeface="Times New Roman" panose="02020603050405020304" pitchFamily="18" charset="0"/>
              </a:rPr>
              <a:t>Нима учун лойиҳалар бошқача бўлиши керак?</a:t>
            </a:r>
          </a:p>
        </p:txBody>
      </p:sp>
    </p:spTree>
    <p:extLst>
      <p:ext uri="{BB962C8B-B14F-4D97-AF65-F5344CB8AC3E}">
        <p14:creationId xmlns:p14="http://schemas.microsoft.com/office/powerpoint/2010/main" val="317928717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DB8E06BB-ED30-3349-A0C2-B654C18B33E8}"/>
              </a:ext>
            </a:extLst>
          </p:cNvPr>
          <p:cNvPicPr>
            <a:picLocks noChangeAspect="1"/>
          </p:cNvPicPr>
          <p:nvPr/>
        </p:nvPicPr>
        <p:blipFill>
          <a:blip r:embed="rId2"/>
          <a:stretch>
            <a:fillRect/>
          </a:stretch>
        </p:blipFill>
        <p:spPr>
          <a:xfrm>
            <a:off x="356506" y="434680"/>
            <a:ext cx="9040882" cy="5192824"/>
          </a:xfrm>
          <a:prstGeom prst="rect">
            <a:avLst/>
          </a:prstGeom>
        </p:spPr>
      </p:pic>
      <p:sp>
        <p:nvSpPr>
          <p:cNvPr id="9" name="TextBox 8">
            <a:extLst>
              <a:ext uri="{FF2B5EF4-FFF2-40B4-BE49-F238E27FC236}">
                <a16:creationId xmlns:a16="http://schemas.microsoft.com/office/drawing/2014/main" id="{78D09857-00B7-37B2-173B-1C351F560505}"/>
              </a:ext>
            </a:extLst>
          </p:cNvPr>
          <p:cNvSpPr txBox="1"/>
          <p:nvPr/>
        </p:nvSpPr>
        <p:spPr>
          <a:xfrm>
            <a:off x="246337" y="5900100"/>
            <a:ext cx="9151051" cy="523220"/>
          </a:xfrm>
          <a:prstGeom prst="rect">
            <a:avLst/>
          </a:prstGeom>
          <a:noFill/>
        </p:spPr>
        <p:txBody>
          <a:bodyPr wrap="square">
            <a:spAutoFit/>
          </a:bodyPr>
          <a:lstStyle/>
          <a:p>
            <a:pPr algn="ctr"/>
            <a:r>
              <a:rPr lang="en-US" sz="1400" i="0" dirty="0">
                <a:solidFill>
                  <a:srgbClr val="FF0000"/>
                </a:solidFill>
                <a:effectLst/>
                <a:latin typeface="Times New Roman" panose="02020603050405020304" pitchFamily="18" charset="0"/>
                <a:cs typeface="Times New Roman" panose="02020603050405020304" pitchFamily="18" charset="0"/>
              </a:rPr>
              <a:t>What is Project Modeling and How Does it Work?</a:t>
            </a:r>
            <a:r>
              <a:rPr lang="ru-RU" sz="1400" i="0" dirty="0">
                <a:solidFill>
                  <a:srgbClr val="FF0000"/>
                </a:solidFill>
                <a:effectLst/>
                <a:latin typeface="Times New Roman" panose="02020603050405020304" pitchFamily="18" charset="0"/>
                <a:cs typeface="Times New Roman" panose="02020603050405020304" pitchFamily="18" charset="0"/>
              </a:rPr>
              <a:t> </a:t>
            </a:r>
            <a:r>
              <a:rPr lang="en-US" sz="1400" i="0" dirty="0">
                <a:solidFill>
                  <a:srgbClr val="FF0000"/>
                </a:solidFill>
                <a:effectLst/>
                <a:latin typeface="Times New Roman" panose="02020603050405020304" pitchFamily="18" charset="0"/>
                <a:cs typeface="Times New Roman" panose="02020603050405020304" pitchFamily="18" charset="0"/>
              </a:rPr>
              <a:t>September 25, 2023</a:t>
            </a:r>
            <a:r>
              <a:rPr lang="ru-RU" sz="1400" i="0" dirty="0">
                <a:solidFill>
                  <a:srgbClr val="FF0000"/>
                </a:solidFill>
                <a:effectLst/>
                <a:latin typeface="Times New Roman" panose="02020603050405020304" pitchFamily="18" charset="0"/>
                <a:cs typeface="Times New Roman" panose="02020603050405020304" pitchFamily="18" charset="0"/>
              </a:rPr>
              <a:t>. </a:t>
            </a:r>
            <a:r>
              <a:rPr lang="en-US" sz="1400" i="0" dirty="0">
                <a:solidFill>
                  <a:srgbClr val="FF0000"/>
                </a:solidFill>
                <a:effectLst/>
                <a:latin typeface="Times New Roman" panose="02020603050405020304" pitchFamily="18" charset="0"/>
                <a:cs typeface="Times New Roman" panose="02020603050405020304" pitchFamily="18" charset="0"/>
              </a:rPr>
              <a:t>Copyright © 2023 </a:t>
            </a:r>
            <a:r>
              <a:rPr lang="en-US" sz="1400" i="0" dirty="0" err="1">
                <a:solidFill>
                  <a:srgbClr val="FF0000"/>
                </a:solidFill>
                <a:effectLst/>
                <a:latin typeface="Times New Roman" panose="02020603050405020304" pitchFamily="18" charset="0"/>
                <a:cs typeface="Times New Roman" panose="02020603050405020304" pitchFamily="18" charset="0"/>
              </a:rPr>
              <a:t>Adeaca</a:t>
            </a:r>
            <a:r>
              <a:rPr lang="en-US" sz="1400" i="0" dirty="0">
                <a:solidFill>
                  <a:srgbClr val="FF0000"/>
                </a:solidFill>
                <a:effectLst/>
                <a:latin typeface="Times New Roman" panose="02020603050405020304" pitchFamily="18" charset="0"/>
                <a:cs typeface="Times New Roman" panose="02020603050405020304" pitchFamily="18" charset="0"/>
              </a:rPr>
              <a:t> Corp.</a:t>
            </a:r>
            <a:r>
              <a:rPr lang="ru-RU" sz="1400" i="0" dirty="0">
                <a:solidFill>
                  <a:srgbClr val="FF0000"/>
                </a:solidFill>
                <a:effectLst/>
                <a:latin typeface="Times New Roman" panose="02020603050405020304" pitchFamily="18" charset="0"/>
                <a:cs typeface="Times New Roman" panose="02020603050405020304" pitchFamily="18" charset="0"/>
              </a:rPr>
              <a:t> </a:t>
            </a:r>
            <a:r>
              <a:rPr lang="en-US" sz="1400" i="0" dirty="0">
                <a:solidFill>
                  <a:srgbClr val="FF0000"/>
                </a:solidFill>
                <a:effectLst/>
                <a:latin typeface="Times New Roman" panose="02020603050405020304" pitchFamily="18" charset="0"/>
                <a:cs typeface="Times New Roman" panose="02020603050405020304" pitchFamily="18" charset="0"/>
              </a:rPr>
              <a:t>https://www.adeaca.com/blog/what-is-project-modeling-and-how-does-it-work/</a:t>
            </a:r>
          </a:p>
        </p:txBody>
      </p:sp>
    </p:spTree>
    <p:extLst>
      <p:ext uri="{BB962C8B-B14F-4D97-AF65-F5344CB8AC3E}">
        <p14:creationId xmlns:p14="http://schemas.microsoft.com/office/powerpoint/2010/main" val="125329001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294CE4-5F55-846B-BBE9-3D49CA84B3CE}"/>
              </a:ext>
            </a:extLst>
          </p:cNvPr>
          <p:cNvSpPr txBox="1"/>
          <p:nvPr/>
        </p:nvSpPr>
        <p:spPr>
          <a:xfrm>
            <a:off x="455364" y="800354"/>
            <a:ext cx="11281272" cy="3539430"/>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Лойиҳа бизнесини автоматлаштириш: лойиҳалар учун бизнес тизими</a:t>
            </a:r>
          </a:p>
          <a:p>
            <a:pPr algn="ctr"/>
            <a:r>
              <a:rPr lang="en-US" sz="2800" dirty="0">
                <a:latin typeface="Times New Roman" panose="02020603050405020304" pitchFamily="18" charset="0"/>
                <a:cs typeface="Times New Roman" panose="02020603050405020304" pitchFamily="18" charset="0"/>
              </a:rPr>
              <a:t>ERP</a:t>
            </a:r>
            <a:r>
              <a:rPr lang="uz-Cyrl-UZ" sz="2800" dirty="0">
                <a:latin typeface="Times New Roman" panose="02020603050405020304" pitchFamily="18" charset="0"/>
                <a:cs typeface="Times New Roman" panose="02020603050405020304" pitchFamily="18" charset="0"/>
              </a:rPr>
              <a:t> сизнинг компаниянгиз молиясини ташкил қилгани каби, </a:t>
            </a:r>
            <a:r>
              <a:rPr lang="en-US" sz="2800" dirty="0">
                <a:latin typeface="Times New Roman" panose="02020603050405020304" pitchFamily="18" charset="0"/>
                <a:cs typeface="Times New Roman" panose="02020603050405020304" pitchFamily="18" charset="0"/>
              </a:rPr>
              <a:t>PBA</a:t>
            </a:r>
            <a:r>
              <a:rPr lang="uz-Cyrl-UZ" sz="2800" dirty="0">
                <a:latin typeface="Times New Roman" panose="02020603050405020304" pitchFamily="18" charset="0"/>
                <a:cs typeface="Times New Roman" panose="02020603050405020304" pitchFamily="18" charset="0"/>
              </a:rPr>
              <a:t> ҳам компаниянгиз лойиҳаларини ташкил қилади.</a:t>
            </a:r>
          </a:p>
          <a:p>
            <a:pPr algn="ctr"/>
            <a:r>
              <a:rPr lang="uz-Cyrl-UZ" sz="2800" dirty="0">
                <a:latin typeface="Times New Roman" panose="02020603050405020304" pitchFamily="18" charset="0"/>
                <a:cs typeface="Times New Roman" panose="02020603050405020304" pitchFamily="18" charset="0"/>
              </a:rPr>
              <a:t>Битта тизимда лойиҳа ҳаёт цикли орқали барча лойиҳа бизнес жараёнларингизни бошқаринг ва тартибга солинг.</a:t>
            </a:r>
          </a:p>
          <a:p>
            <a:pPr algn="ctr"/>
            <a:r>
              <a:rPr lang="en-US" sz="2800" dirty="0">
                <a:latin typeface="Times New Roman" panose="02020603050405020304" pitchFamily="18" charset="0"/>
                <a:cs typeface="Times New Roman" panose="02020603050405020304" pitchFamily="18" charset="0"/>
              </a:rPr>
              <a:t>PBA</a:t>
            </a:r>
            <a:r>
              <a:rPr lang="uz-Cyrl-UZ" sz="2800" dirty="0">
                <a:latin typeface="Times New Roman" panose="02020603050405020304" pitchFamily="18" charset="0"/>
                <a:cs typeface="Times New Roman" panose="02020603050405020304" pitchFamily="18" charset="0"/>
              </a:rPr>
              <a:t> сизга мос келадими?</a:t>
            </a:r>
          </a:p>
          <a:p>
            <a:pPr algn="ctr"/>
            <a:r>
              <a:rPr lang="uz-Cyrl-UZ" sz="2800" dirty="0">
                <a:latin typeface="Times New Roman" panose="02020603050405020304" pitchFamily="18" charset="0"/>
                <a:cs typeface="Times New Roman" panose="02020603050405020304" pitchFamily="18" charset="0"/>
              </a:rPr>
              <a:t>Ушбу қўлланма билан компаниянгиз учун </a:t>
            </a:r>
            <a:r>
              <a:rPr lang="en-US" sz="2800" dirty="0">
                <a:latin typeface="Times New Roman" panose="02020603050405020304" pitchFamily="18" charset="0"/>
                <a:cs typeface="Times New Roman" panose="02020603050405020304" pitchFamily="18" charset="0"/>
              </a:rPr>
              <a:t>PBA</a:t>
            </a:r>
            <a:r>
              <a:rPr lang="uz-Cyrl-UZ" sz="2800" dirty="0">
                <a:latin typeface="Times New Roman" panose="02020603050405020304" pitchFamily="18" charset="0"/>
                <a:cs typeface="Times New Roman" panose="02020603050405020304" pitchFamily="18" charset="0"/>
              </a:rPr>
              <a:t>ни қандай баҳолашни билиб олинг.</a:t>
            </a:r>
          </a:p>
        </p:txBody>
      </p:sp>
    </p:spTree>
    <p:extLst>
      <p:ext uri="{BB962C8B-B14F-4D97-AF65-F5344CB8AC3E}">
        <p14:creationId xmlns:p14="http://schemas.microsoft.com/office/powerpoint/2010/main" val="83298897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7932BA9-C206-3FBA-BD6D-BF453BE7B4B2}"/>
              </a:ext>
            </a:extLst>
          </p:cNvPr>
          <p:cNvSpPr txBox="1"/>
          <p:nvPr/>
        </p:nvSpPr>
        <p:spPr>
          <a:xfrm>
            <a:off x="0" y="2564042"/>
            <a:ext cx="12192000" cy="1200329"/>
          </a:xfrm>
          <a:prstGeom prst="rect">
            <a:avLst/>
          </a:prstGeom>
          <a:noFill/>
        </p:spPr>
        <p:txBody>
          <a:bodyPr wrap="square">
            <a:spAutoFit/>
          </a:bodyPr>
          <a:lstStyle/>
          <a:p>
            <a:pPr algn="ctr"/>
            <a:r>
              <a:rPr lang="ru-RU" sz="3600" b="1" dirty="0">
                <a:latin typeface="Times New Roman" panose="02020603050405020304" pitchFamily="18" charset="0"/>
                <a:cs typeface="Times New Roman" panose="02020603050405020304" pitchFamily="18" charset="0"/>
              </a:rPr>
              <a:t>ЛОЙИҲА БИЗНЕСИНИ АВТОМАТЛАШТИРИШ РЕЖАСИ</a:t>
            </a:r>
          </a:p>
        </p:txBody>
      </p:sp>
    </p:spTree>
    <p:extLst>
      <p:ext uri="{BB962C8B-B14F-4D97-AF65-F5344CB8AC3E}">
        <p14:creationId xmlns:p14="http://schemas.microsoft.com/office/powerpoint/2010/main" val="191167535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489AE31-D147-22BF-A4DD-22B6763FD67C}"/>
              </a:ext>
            </a:extLst>
          </p:cNvPr>
          <p:cNvSpPr/>
          <p:nvPr/>
        </p:nvSpPr>
        <p:spPr>
          <a:xfrm>
            <a:off x="449855" y="179022"/>
            <a:ext cx="11292289" cy="133028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Project Business Automation - </a:t>
            </a:r>
            <a:r>
              <a:rPr lang="uz-Cyrl-UZ" sz="2000" b="1" dirty="0">
                <a:solidFill>
                  <a:schemeClr val="bg1"/>
                </a:solidFill>
                <a:latin typeface="Times New Roman" panose="02020603050405020304" pitchFamily="18" charset="0"/>
                <a:cs typeface="Times New Roman" panose="02020603050405020304" pitchFamily="18" charset="0"/>
              </a:rPr>
              <a:t>бу лойиҳага асосланган компаниялар учун дастурий таъминот тизимларининг янги тоифаси бўлиб, энди </a:t>
            </a:r>
            <a:r>
              <a:rPr lang="en-US" sz="2000" b="1" dirty="0">
                <a:solidFill>
                  <a:schemeClr val="bg1"/>
                </a:solidFill>
                <a:latin typeface="Times New Roman" panose="02020603050405020304" pitchFamily="18" charset="0"/>
                <a:cs typeface="Times New Roman" panose="02020603050405020304" pitchFamily="18" charset="0"/>
              </a:rPr>
              <a:t>Forrester </a:t>
            </a:r>
            <a:r>
              <a:rPr lang="ru-RU" sz="2000" b="1" dirty="0">
                <a:solidFill>
                  <a:schemeClr val="bg1"/>
                </a:solidFill>
                <a:latin typeface="Times New Roman" panose="02020603050405020304" pitchFamily="18" charset="0"/>
                <a:cs typeface="Times New Roman" panose="02020603050405020304" pitchFamily="18" charset="0"/>
              </a:rPr>
              <a:t>томонидан </a:t>
            </a:r>
            <a:r>
              <a:rPr lang="uz-Cyrl-UZ" sz="2000" b="1" dirty="0">
                <a:solidFill>
                  <a:schemeClr val="bg1"/>
                </a:solidFill>
                <a:latin typeface="Times New Roman" panose="02020603050405020304" pitchFamily="18" charset="0"/>
                <a:cs typeface="Times New Roman" panose="02020603050405020304" pitchFamily="18" charset="0"/>
              </a:rPr>
              <a:t>кейинги парадигмани ўзгартириш ечими сифатида тан олинган. </a:t>
            </a:r>
            <a:r>
              <a:rPr lang="en-US" sz="2000" b="1" dirty="0">
                <a:solidFill>
                  <a:schemeClr val="bg1"/>
                </a:solidFill>
                <a:latin typeface="Times New Roman" panose="02020603050405020304" pitchFamily="18" charset="0"/>
                <a:cs typeface="Times New Roman" panose="02020603050405020304" pitchFamily="18" charset="0"/>
              </a:rPr>
              <a:t>Project Business Automation </a:t>
            </a:r>
            <a:r>
              <a:rPr lang="uz-Cyrl-UZ" sz="2000" b="1" dirty="0">
                <a:solidFill>
                  <a:schemeClr val="bg1"/>
                </a:solidFill>
                <a:latin typeface="Times New Roman" panose="02020603050405020304" pitchFamily="18" charset="0"/>
                <a:cs typeface="Times New Roman" panose="02020603050405020304" pitchFamily="18" charset="0"/>
              </a:rPr>
              <a:t>лойиҳага асосланган соҳаларни кескин ўзгартиради, жумладан</a:t>
            </a:r>
            <a:r>
              <a:rPr lang="ru-RU" sz="2000" b="1" dirty="0">
                <a:solidFill>
                  <a:schemeClr val="bg1"/>
                </a:solidFill>
                <a:latin typeface="Times New Roman" panose="02020603050405020304" pitchFamily="18" charset="0"/>
                <a:cs typeface="Times New Roman" panose="02020603050405020304" pitchFamily="18" charset="0"/>
              </a:rPr>
              <a:t>:</a:t>
            </a:r>
          </a:p>
        </p:txBody>
      </p:sp>
      <p:sp>
        <p:nvSpPr>
          <p:cNvPr id="3" name="Прямоугольник: скругленные углы 2">
            <a:extLst>
              <a:ext uri="{FF2B5EF4-FFF2-40B4-BE49-F238E27FC236}">
                <a16:creationId xmlns:a16="http://schemas.microsoft.com/office/drawing/2014/main" id="{CAE9DF64-E5C0-BBBA-3833-478ED776D1CA}"/>
              </a:ext>
            </a:extLst>
          </p:cNvPr>
          <p:cNvSpPr/>
          <p:nvPr/>
        </p:nvSpPr>
        <p:spPr>
          <a:xfrm>
            <a:off x="449855" y="1702796"/>
            <a:ext cx="11292289" cy="493004"/>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Архитектура, муҳандислик ва қурилиш;</a:t>
            </a:r>
          </a:p>
        </p:txBody>
      </p:sp>
      <p:sp>
        <p:nvSpPr>
          <p:cNvPr id="2" name="Прямоугольник: скругленные углы 1">
            <a:extLst>
              <a:ext uri="{FF2B5EF4-FFF2-40B4-BE49-F238E27FC236}">
                <a16:creationId xmlns:a16="http://schemas.microsoft.com/office/drawing/2014/main" id="{DA2486EE-155C-4B5C-1565-54BC53A44625}"/>
              </a:ext>
            </a:extLst>
          </p:cNvPr>
          <p:cNvSpPr/>
          <p:nvPr/>
        </p:nvSpPr>
        <p:spPr>
          <a:xfrm>
            <a:off x="449854" y="2865920"/>
            <a:ext cx="11292289" cy="493004"/>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Профессионал хизматлар;</a:t>
            </a:r>
          </a:p>
        </p:txBody>
      </p:sp>
      <p:sp>
        <p:nvSpPr>
          <p:cNvPr id="6" name="Прямоугольник: скругленные углы 5">
            <a:extLst>
              <a:ext uri="{FF2B5EF4-FFF2-40B4-BE49-F238E27FC236}">
                <a16:creationId xmlns:a16="http://schemas.microsoft.com/office/drawing/2014/main" id="{A473067F-8787-8A83-5E18-F554B778641F}"/>
              </a:ext>
            </a:extLst>
          </p:cNvPr>
          <p:cNvSpPr/>
          <p:nvPr/>
        </p:nvSpPr>
        <p:spPr>
          <a:xfrm>
            <a:off x="449854" y="2284358"/>
            <a:ext cx="11292289" cy="493004"/>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200" dirty="0">
                <a:solidFill>
                  <a:schemeClr val="tx1"/>
                </a:solidFill>
                <a:latin typeface="Times New Roman" panose="02020603050405020304" pitchFamily="18" charset="0"/>
                <a:cs typeface="Times New Roman" panose="02020603050405020304" pitchFamily="18" charset="0"/>
              </a:rPr>
              <a:t>ETO/</a:t>
            </a:r>
            <a:r>
              <a:rPr lang="uz-Cyrl-UZ" sz="2200" dirty="0">
                <a:solidFill>
                  <a:schemeClr val="tx1"/>
                </a:solidFill>
                <a:latin typeface="Times New Roman" panose="02020603050405020304" pitchFamily="18" charset="0"/>
                <a:cs typeface="Times New Roman" panose="02020603050405020304" pitchFamily="18" charset="0"/>
              </a:rPr>
              <a:t>Шартномали ишлаб чиқариш;</a:t>
            </a:r>
          </a:p>
        </p:txBody>
      </p:sp>
      <p:sp>
        <p:nvSpPr>
          <p:cNvPr id="8" name="Прямоугольник: скругленные углы 7">
            <a:extLst>
              <a:ext uri="{FF2B5EF4-FFF2-40B4-BE49-F238E27FC236}">
                <a16:creationId xmlns:a16="http://schemas.microsoft.com/office/drawing/2014/main" id="{9B136092-F58F-E801-8E12-22F443AF0B09}"/>
              </a:ext>
            </a:extLst>
          </p:cNvPr>
          <p:cNvSpPr/>
          <p:nvPr/>
        </p:nvSpPr>
        <p:spPr>
          <a:xfrm>
            <a:off x="449854" y="4029044"/>
            <a:ext cx="11292289" cy="493004"/>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Энергия ва коммунал хизматлар.</a:t>
            </a:r>
          </a:p>
        </p:txBody>
      </p:sp>
      <p:sp>
        <p:nvSpPr>
          <p:cNvPr id="9" name="Прямоугольник: скругленные углы 8">
            <a:extLst>
              <a:ext uri="{FF2B5EF4-FFF2-40B4-BE49-F238E27FC236}">
                <a16:creationId xmlns:a16="http://schemas.microsoft.com/office/drawing/2014/main" id="{ED008837-4BCA-5637-594B-C537C0881ECC}"/>
              </a:ext>
            </a:extLst>
          </p:cNvPr>
          <p:cNvSpPr/>
          <p:nvPr/>
        </p:nvSpPr>
        <p:spPr>
          <a:xfrm>
            <a:off x="449854" y="3447482"/>
            <a:ext cx="11292289" cy="493004"/>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Аэрокосмик ва мудофаа;</a:t>
            </a:r>
          </a:p>
        </p:txBody>
      </p:sp>
      <p:sp>
        <p:nvSpPr>
          <p:cNvPr id="12" name="TextBox 11">
            <a:extLst>
              <a:ext uri="{FF2B5EF4-FFF2-40B4-BE49-F238E27FC236}">
                <a16:creationId xmlns:a16="http://schemas.microsoft.com/office/drawing/2014/main" id="{1B0BCFD3-3A98-7B4F-64A9-271A89D45996}"/>
              </a:ext>
            </a:extLst>
          </p:cNvPr>
          <p:cNvSpPr txBox="1"/>
          <p:nvPr/>
        </p:nvSpPr>
        <p:spPr>
          <a:xfrm>
            <a:off x="449854" y="4775859"/>
            <a:ext cx="8716180" cy="178510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sz="2200" dirty="0">
                <a:latin typeface="Times New Roman" panose="02020603050405020304" pitchFamily="18" charset="0"/>
                <a:cs typeface="Times New Roman" panose="02020603050405020304" pitchFamily="18" charset="0"/>
              </a:rPr>
              <a:t>PBA Blueprint</a:t>
            </a:r>
            <a:r>
              <a:rPr lang="uz-Cyrl-UZ" sz="2200" dirty="0">
                <a:latin typeface="Times New Roman" panose="02020603050405020304" pitchFamily="18" charset="0"/>
                <a:cs typeface="Times New Roman" panose="02020603050405020304" pitchFamily="18" charset="0"/>
              </a:rPr>
              <a:t> сизга лойиҳага асосланган компания сифатида асосий бизнес драйверларингизни яхшилаш учун янги қоидаларни қандай қўллашни тушунишга ёрдам беради. У </a:t>
            </a:r>
            <a:r>
              <a:rPr lang="en-US" sz="2200" dirty="0">
                <a:latin typeface="Times New Roman" panose="02020603050405020304" pitchFamily="18" charset="0"/>
                <a:cs typeface="Times New Roman" panose="02020603050405020304" pitchFamily="18" charset="0"/>
              </a:rPr>
              <a:t>PBA</a:t>
            </a:r>
            <a:r>
              <a:rPr lang="uz-Cyrl-UZ" sz="2200" dirty="0">
                <a:latin typeface="Times New Roman" panose="02020603050405020304" pitchFamily="18" charset="0"/>
                <a:cs typeface="Times New Roman" panose="02020603050405020304" pitchFamily="18" charset="0"/>
              </a:rPr>
              <a:t> нима эканлигини, у қандай ишлашини ва бозорда нима учун кераклигини тавсифловчи тафсилотларни ўз ичига олади.</a:t>
            </a:r>
          </a:p>
        </p:txBody>
      </p:sp>
    </p:spTree>
    <p:extLst>
      <p:ext uri="{BB962C8B-B14F-4D97-AF65-F5344CB8AC3E}">
        <p14:creationId xmlns:p14="http://schemas.microsoft.com/office/powerpoint/2010/main" val="332443871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489AE31-D147-22BF-A4DD-22B6763FD67C}"/>
              </a:ext>
            </a:extLst>
          </p:cNvPr>
          <p:cNvSpPr/>
          <p:nvPr/>
        </p:nvSpPr>
        <p:spPr>
          <a:xfrm>
            <a:off x="449853" y="334830"/>
            <a:ext cx="11292289" cy="57012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PBA </a:t>
            </a:r>
            <a:r>
              <a:rPr lang="uz-Cyrl-UZ" sz="2800" b="1" dirty="0">
                <a:solidFill>
                  <a:schemeClr val="bg1"/>
                </a:solidFill>
                <a:latin typeface="Times New Roman" panose="02020603050405020304" pitchFamily="18" charset="0"/>
                <a:cs typeface="Times New Roman" panose="02020603050405020304" pitchFamily="18" charset="0"/>
              </a:rPr>
              <a:t>режасида нима </a:t>
            </a:r>
            <a:r>
              <a:rPr lang="ru-RU" sz="2800" b="1" dirty="0">
                <a:solidFill>
                  <a:schemeClr val="bg1"/>
                </a:solidFill>
                <a:latin typeface="Times New Roman" panose="02020603050405020304" pitchFamily="18" charset="0"/>
                <a:cs typeface="Times New Roman" panose="02020603050405020304" pitchFamily="18" charset="0"/>
              </a:rPr>
              <a:t>бор:</a:t>
            </a:r>
          </a:p>
        </p:txBody>
      </p:sp>
      <p:sp>
        <p:nvSpPr>
          <p:cNvPr id="3" name="Прямоугольник: скругленные углы 2">
            <a:extLst>
              <a:ext uri="{FF2B5EF4-FFF2-40B4-BE49-F238E27FC236}">
                <a16:creationId xmlns:a16="http://schemas.microsoft.com/office/drawing/2014/main" id="{CAE9DF64-E5C0-BBBA-3833-478ED776D1CA}"/>
              </a:ext>
            </a:extLst>
          </p:cNvPr>
          <p:cNvSpPr/>
          <p:nvPr/>
        </p:nvSpPr>
        <p:spPr>
          <a:xfrm>
            <a:off x="449853" y="1812522"/>
            <a:ext cx="11292289" cy="493004"/>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PBA нинг асосий элементлари ва улар қандай ишлайди;</a:t>
            </a:r>
          </a:p>
        </p:txBody>
      </p:sp>
      <p:sp>
        <p:nvSpPr>
          <p:cNvPr id="2" name="Прямоугольник: скругленные углы 1">
            <a:extLst>
              <a:ext uri="{FF2B5EF4-FFF2-40B4-BE49-F238E27FC236}">
                <a16:creationId xmlns:a16="http://schemas.microsoft.com/office/drawing/2014/main" id="{DA2486EE-155C-4B5C-1565-54BC53A44625}"/>
              </a:ext>
            </a:extLst>
          </p:cNvPr>
          <p:cNvSpPr/>
          <p:nvPr/>
        </p:nvSpPr>
        <p:spPr>
          <a:xfrm>
            <a:off x="449853" y="3217757"/>
            <a:ext cx="11292289" cy="493004"/>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dirty="0">
                <a:solidFill>
                  <a:schemeClr val="tx1"/>
                </a:solidFill>
                <a:latin typeface="Times New Roman" panose="02020603050405020304" pitchFamily="18" charset="0"/>
                <a:cs typeface="Times New Roman" panose="02020603050405020304" pitchFamily="18" charset="0"/>
              </a:rPr>
              <a:t>PBA </a:t>
            </a:r>
            <a:r>
              <a:rPr lang="uz-Cyrl-UZ" sz="2400" dirty="0">
                <a:solidFill>
                  <a:schemeClr val="tx1"/>
                </a:solidFill>
                <a:latin typeface="Times New Roman" panose="02020603050405020304" pitchFamily="18" charset="0"/>
                <a:cs typeface="Times New Roman" panose="02020603050405020304" pitchFamily="18" charset="0"/>
              </a:rPr>
              <a:t>учун бизнес иши ва ҳар бир манфаатдор томон учун имтиёзлар;</a:t>
            </a:r>
          </a:p>
        </p:txBody>
      </p:sp>
      <p:sp>
        <p:nvSpPr>
          <p:cNvPr id="6" name="Прямоугольник: скругленные углы 5">
            <a:extLst>
              <a:ext uri="{FF2B5EF4-FFF2-40B4-BE49-F238E27FC236}">
                <a16:creationId xmlns:a16="http://schemas.microsoft.com/office/drawing/2014/main" id="{A473067F-8787-8A83-5E18-F554B778641F}"/>
              </a:ext>
            </a:extLst>
          </p:cNvPr>
          <p:cNvSpPr/>
          <p:nvPr/>
        </p:nvSpPr>
        <p:spPr>
          <a:xfrm>
            <a:off x="449853" y="2515417"/>
            <a:ext cx="11292289" cy="493004"/>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Сизнинг компаниянгиз учун PBA -ни қандай оширишингиз мумкин;</a:t>
            </a:r>
          </a:p>
        </p:txBody>
      </p:sp>
      <p:sp>
        <p:nvSpPr>
          <p:cNvPr id="9" name="Прямоугольник: скругленные углы 8">
            <a:extLst>
              <a:ext uri="{FF2B5EF4-FFF2-40B4-BE49-F238E27FC236}">
                <a16:creationId xmlns:a16="http://schemas.microsoft.com/office/drawing/2014/main" id="{ED008837-4BCA-5637-594B-C537C0881ECC}"/>
              </a:ext>
            </a:extLst>
          </p:cNvPr>
          <p:cNvSpPr/>
          <p:nvPr/>
        </p:nvSpPr>
        <p:spPr>
          <a:xfrm>
            <a:off x="449854" y="3921208"/>
            <a:ext cx="11292289" cy="493004"/>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Лойиҳа бизнесининг келажаги учун PBA нимани англатади;</a:t>
            </a:r>
          </a:p>
        </p:txBody>
      </p:sp>
      <p:sp>
        <p:nvSpPr>
          <p:cNvPr id="5" name="Прямоугольник: скругленные углы 4">
            <a:extLst>
              <a:ext uri="{FF2B5EF4-FFF2-40B4-BE49-F238E27FC236}">
                <a16:creationId xmlns:a16="http://schemas.microsoft.com/office/drawing/2014/main" id="{98F007C1-D6C7-537E-5747-9E6DD72868C6}"/>
              </a:ext>
            </a:extLst>
          </p:cNvPr>
          <p:cNvSpPr/>
          <p:nvPr/>
        </p:nvSpPr>
        <p:spPr>
          <a:xfrm>
            <a:off x="449853" y="1115402"/>
            <a:ext cx="11292289" cy="493004"/>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Муаммо PBA ҳал қилади ва нима учун керак;</a:t>
            </a:r>
          </a:p>
        </p:txBody>
      </p:sp>
      <p:sp>
        <p:nvSpPr>
          <p:cNvPr id="10" name="TextBox 9">
            <a:extLst>
              <a:ext uri="{FF2B5EF4-FFF2-40B4-BE49-F238E27FC236}">
                <a16:creationId xmlns:a16="http://schemas.microsoft.com/office/drawing/2014/main" id="{B6090B86-A1E7-19CB-DD03-3003CA8C61E6}"/>
              </a:ext>
            </a:extLst>
          </p:cNvPr>
          <p:cNvSpPr txBox="1"/>
          <p:nvPr/>
        </p:nvSpPr>
        <p:spPr>
          <a:xfrm>
            <a:off x="859315" y="4773045"/>
            <a:ext cx="7788925" cy="1569660"/>
          </a:xfrm>
          <a:prstGeom prst="rect">
            <a:avLst/>
          </a:prstGeom>
          <a:noFill/>
        </p:spPr>
        <p:txBody>
          <a:bodyPr wrap="square">
            <a:spAutoFit/>
          </a:bodyPr>
          <a:lstStyle/>
          <a:p>
            <a:pPr algn="ctr"/>
            <a:r>
              <a:rPr lang="en-US" sz="2400" dirty="0">
                <a:latin typeface="Times New Roman" panose="02020603050405020304" pitchFamily="18" charset="0"/>
                <a:cs typeface="Times New Roman" panose="02020603050405020304" pitchFamily="18" charset="0"/>
              </a:rPr>
              <a:t>PBA</a:t>
            </a:r>
            <a:r>
              <a:rPr lang="uz-Cyrl-UZ" sz="2400" dirty="0">
                <a:latin typeface="Times New Roman" panose="02020603050405020304" pitchFamily="18" charset="0"/>
                <a:cs typeface="Times New Roman" panose="02020603050405020304" pitchFamily="18" charset="0"/>
              </a:rPr>
              <a:t> бутун дунё бўйлаб лойиҳа саноатини ўзгартиришни ваъда қилмоқда. Фактларни олинг ва компаниянгиз учун ушбу технологиядан қандай фойдаланиш мумкинлигини тушунинг.</a:t>
            </a:r>
          </a:p>
        </p:txBody>
      </p:sp>
    </p:spTree>
    <p:extLst>
      <p:ext uri="{BB962C8B-B14F-4D97-AF65-F5344CB8AC3E}">
        <p14:creationId xmlns:p14="http://schemas.microsoft.com/office/powerpoint/2010/main" val="162421271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F9DC806-AE56-8467-5846-0A8AD78B58AE}"/>
              </a:ext>
            </a:extLst>
          </p:cNvPr>
          <p:cNvSpPr txBox="1"/>
          <p:nvPr/>
        </p:nvSpPr>
        <p:spPr>
          <a:xfrm>
            <a:off x="582057" y="1822758"/>
            <a:ext cx="11027885" cy="2246769"/>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Моделларни ёрлиқлар сифатида тасаввур қилинг: тажрибадан ўтган ва ташкилотингиз учун 99% қўлланилиши мумкин бўлган фикрлаш тарзини тақдим этадиган ёндашувлар. Улар сизга вазиятга қандай жавоб бериш ёки лойиҳа сценарийси билан шуғулланиш учун асос беради.</a:t>
            </a:r>
          </a:p>
        </p:txBody>
      </p:sp>
    </p:spTree>
    <p:extLst>
      <p:ext uri="{BB962C8B-B14F-4D97-AF65-F5344CB8AC3E}">
        <p14:creationId xmlns:p14="http://schemas.microsoft.com/office/powerpoint/2010/main" val="332225174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4D8FD1A-5412-201F-E72F-7F5DA510AAB7}"/>
              </a:ext>
            </a:extLst>
          </p:cNvPr>
          <p:cNvSpPr txBox="1"/>
          <p:nvPr/>
        </p:nvSpPr>
        <p:spPr>
          <a:xfrm>
            <a:off x="554515" y="853261"/>
            <a:ext cx="11082969" cy="3416320"/>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Кўрсатилган моделлар сизнинг лойиҳангизга тегишли бўлиши мумкин бўлган дунёдаги ҳар бир моделнинг тўлиқ рўйхатини кўрсатмаслиги керак ва улар тавсиялар сифатида белгиланмаган. Бунинг ўрнига, лойиҳаларни бошқаришда бўлгани каби, улар сизнинг асбоблар қутингизнинг бир қисмидир ва сиз вазиятингизнинг ўзига хос хусусиятларига қараб нима фойдали бўлишини танлаш ва танлаш имкониятига эга бўлишингиз керак.</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Яхши лойиҳа бошқаруви тикувчиликка тушади ва бу сиз тўғри танлов қилишингиз мумкин бўлган жойнинг яна бир мисолидир.</a:t>
            </a:r>
          </a:p>
        </p:txBody>
      </p:sp>
    </p:spTree>
    <p:extLst>
      <p:ext uri="{BB962C8B-B14F-4D97-AF65-F5344CB8AC3E}">
        <p14:creationId xmlns:p14="http://schemas.microsoft.com/office/powerpoint/2010/main" val="15924887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74168A3A-3461-8382-E6CE-BA0B0D17185F}"/>
              </a:ext>
            </a:extLst>
          </p:cNvPr>
          <p:cNvSpPr/>
          <p:nvPr/>
        </p:nvSpPr>
        <p:spPr>
          <a:xfrm>
            <a:off x="2417284" y="731437"/>
            <a:ext cx="7357429" cy="75584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z-Cyrl-UZ" sz="2800" b="1" dirty="0">
                <a:solidFill>
                  <a:schemeClr val="bg1"/>
                </a:solidFill>
                <a:latin typeface="Times New Roman" panose="02020603050405020304" pitchFamily="18" charset="0"/>
                <a:cs typeface="Times New Roman" panose="02020603050405020304" pitchFamily="18" charset="0"/>
              </a:rPr>
              <a:t>Моделлар тоифалари</a:t>
            </a:r>
          </a:p>
        </p:txBody>
      </p:sp>
      <p:sp>
        <p:nvSpPr>
          <p:cNvPr id="4" name="Прямоугольник: скругленные углы 3">
            <a:extLst>
              <a:ext uri="{FF2B5EF4-FFF2-40B4-BE49-F238E27FC236}">
                <a16:creationId xmlns:a16="http://schemas.microsoft.com/office/drawing/2014/main" id="{CA3CC0EC-4BE8-0F2A-583B-730DB854B09E}"/>
              </a:ext>
            </a:extLst>
          </p:cNvPr>
          <p:cNvSpPr/>
          <p:nvPr/>
        </p:nvSpPr>
        <p:spPr>
          <a:xfrm>
            <a:off x="874923" y="2051835"/>
            <a:ext cx="10442153" cy="1991355"/>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Лойиҳа менежери ҳаётининг бир қисми бўлган кенг тарқалган ишлатиладиган моделлар танлови мавжуд. Лойиҳани бошқариш бўйича профессионал (</a:t>
            </a:r>
            <a:r>
              <a:rPr lang="en-US" sz="2400" dirty="0">
                <a:solidFill>
                  <a:schemeClr val="tx1"/>
                </a:solidFill>
                <a:latin typeface="Times New Roman" panose="02020603050405020304" pitchFamily="18" charset="0"/>
                <a:cs typeface="Times New Roman" panose="02020603050405020304" pitchFamily="18" charset="0"/>
              </a:rPr>
              <a:t>PMP</a:t>
            </a:r>
            <a:r>
              <a:rPr lang="uz-Cyrl-UZ" sz="2400" dirty="0">
                <a:solidFill>
                  <a:schemeClr val="tx1"/>
                </a:solidFill>
                <a:latin typeface="Times New Roman" panose="02020603050405020304" pitchFamily="18" charset="0"/>
                <a:cs typeface="Times New Roman" panose="02020603050405020304" pitchFamily="18" charset="0"/>
              </a:rPr>
              <a:t>®) тадқиқотларида ва лойиҳа менежери сифатидаги ишингизда пайдо бўлиши мумкин бўлган лойиҳаларни бошқариш моделлари:</a:t>
            </a:r>
          </a:p>
        </p:txBody>
      </p:sp>
    </p:spTree>
    <p:extLst>
      <p:ext uri="{BB962C8B-B14F-4D97-AF65-F5344CB8AC3E}">
        <p14:creationId xmlns:p14="http://schemas.microsoft.com/office/powerpoint/2010/main" val="387015741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C44D112-81B2-1504-D32B-AFBB83EE162F}"/>
              </a:ext>
            </a:extLst>
          </p:cNvPr>
          <p:cNvSpPr/>
          <p:nvPr/>
        </p:nvSpPr>
        <p:spPr>
          <a:xfrm>
            <a:off x="477399" y="226533"/>
            <a:ext cx="11292289" cy="493004"/>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Вазиятли етакчилик</a:t>
            </a:r>
            <a:r>
              <a:rPr lang="en-US" sz="2200" dirty="0">
                <a:solidFill>
                  <a:schemeClr val="tx1"/>
                </a:solidFill>
                <a:latin typeface="Times New Roman" panose="02020603050405020304" pitchFamily="18" charset="0"/>
                <a:cs typeface="Times New Roman" panose="02020603050405020304" pitchFamily="18" charset="0"/>
              </a:rPr>
              <a:t> - Situational leadership</a:t>
            </a:r>
            <a:r>
              <a:rPr lang="uz-Cyrl-UZ" sz="2200" dirty="0">
                <a:solidFill>
                  <a:schemeClr val="tx1"/>
                </a:solidFill>
                <a:latin typeface="Times New Roman" panose="02020603050405020304" pitchFamily="18" charset="0"/>
                <a:cs typeface="Times New Roman" panose="02020603050405020304" pitchFamily="18" charset="0"/>
              </a:rPr>
              <a:t>;</a:t>
            </a:r>
          </a:p>
        </p:txBody>
      </p:sp>
      <p:sp>
        <p:nvSpPr>
          <p:cNvPr id="4" name="Прямоугольник: скругленные углы 3">
            <a:extLst>
              <a:ext uri="{FF2B5EF4-FFF2-40B4-BE49-F238E27FC236}">
                <a16:creationId xmlns:a16="http://schemas.microsoft.com/office/drawing/2014/main" id="{4EC064E8-ED3D-D105-9EF5-B95DCB8C2784}"/>
              </a:ext>
            </a:extLst>
          </p:cNvPr>
          <p:cNvSpPr/>
          <p:nvPr/>
        </p:nvSpPr>
        <p:spPr>
          <a:xfrm>
            <a:off x="477398" y="1389657"/>
            <a:ext cx="11292289" cy="493004"/>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Мотивация - </a:t>
            </a:r>
            <a:r>
              <a:rPr lang="en-US" sz="2200" dirty="0">
                <a:solidFill>
                  <a:schemeClr val="tx1"/>
                </a:solidFill>
                <a:latin typeface="Times New Roman" panose="02020603050405020304" pitchFamily="18" charset="0"/>
                <a:cs typeface="Times New Roman" panose="02020603050405020304" pitchFamily="18" charset="0"/>
              </a:rPr>
              <a:t>Motivation</a:t>
            </a:r>
            <a:r>
              <a:rPr lang="uz-Cyrl-UZ" sz="2200" dirty="0">
                <a:solidFill>
                  <a:schemeClr val="tx1"/>
                </a:solidFill>
                <a:latin typeface="Times New Roman" panose="02020603050405020304" pitchFamily="18" charset="0"/>
                <a:cs typeface="Times New Roman" panose="02020603050405020304" pitchFamily="18" charset="0"/>
              </a:rPr>
              <a:t>;</a:t>
            </a:r>
          </a:p>
        </p:txBody>
      </p:sp>
      <p:sp>
        <p:nvSpPr>
          <p:cNvPr id="5" name="Прямоугольник: скругленные углы 4">
            <a:extLst>
              <a:ext uri="{FF2B5EF4-FFF2-40B4-BE49-F238E27FC236}">
                <a16:creationId xmlns:a16="http://schemas.microsoft.com/office/drawing/2014/main" id="{182FDD5C-069E-BEAC-DB07-10D50D2DBA68}"/>
              </a:ext>
            </a:extLst>
          </p:cNvPr>
          <p:cNvSpPr/>
          <p:nvPr/>
        </p:nvSpPr>
        <p:spPr>
          <a:xfrm>
            <a:off x="477398" y="808095"/>
            <a:ext cx="11292289" cy="493004"/>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ru-RU" sz="2200" dirty="0">
                <a:solidFill>
                  <a:schemeClr val="tx1"/>
                </a:solidFill>
                <a:latin typeface="Times New Roman" panose="02020603050405020304" pitchFamily="18" charset="0"/>
                <a:cs typeface="Times New Roman" panose="02020603050405020304" pitchFamily="18" charset="0"/>
              </a:rPr>
              <a:t>Алоқа - </a:t>
            </a:r>
            <a:r>
              <a:rPr lang="en-US" sz="2200" dirty="0">
                <a:solidFill>
                  <a:schemeClr val="tx1"/>
                </a:solidFill>
                <a:latin typeface="Times New Roman" panose="02020603050405020304" pitchFamily="18" charset="0"/>
                <a:cs typeface="Times New Roman" panose="02020603050405020304" pitchFamily="18" charset="0"/>
              </a:rPr>
              <a:t>Communication</a:t>
            </a:r>
            <a:r>
              <a:rPr lang="uz-Cyrl-UZ" sz="2200" dirty="0">
                <a:solidFill>
                  <a:schemeClr val="tx1"/>
                </a:solidFill>
                <a:latin typeface="Times New Roman" panose="02020603050405020304" pitchFamily="18" charset="0"/>
                <a:cs typeface="Times New Roman" panose="02020603050405020304" pitchFamily="18" charset="0"/>
              </a:rPr>
              <a:t>;</a:t>
            </a:r>
          </a:p>
        </p:txBody>
      </p:sp>
      <p:sp>
        <p:nvSpPr>
          <p:cNvPr id="6" name="Прямоугольник: скругленные углы 5">
            <a:extLst>
              <a:ext uri="{FF2B5EF4-FFF2-40B4-BE49-F238E27FC236}">
                <a16:creationId xmlns:a16="http://schemas.microsoft.com/office/drawing/2014/main" id="{9EAC40FA-5062-D08F-6108-420E0C5FD529}"/>
              </a:ext>
            </a:extLst>
          </p:cNvPr>
          <p:cNvSpPr/>
          <p:nvPr/>
        </p:nvSpPr>
        <p:spPr>
          <a:xfrm>
            <a:off x="477398" y="2552781"/>
            <a:ext cx="11292289" cy="493004"/>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Мураккаблик – </a:t>
            </a:r>
            <a:r>
              <a:rPr lang="en-US" sz="2200" dirty="0">
                <a:solidFill>
                  <a:schemeClr val="tx1"/>
                </a:solidFill>
                <a:latin typeface="Times New Roman" panose="02020603050405020304" pitchFamily="18" charset="0"/>
                <a:cs typeface="Times New Roman" panose="02020603050405020304" pitchFamily="18" charset="0"/>
              </a:rPr>
              <a:t>Complexity</a:t>
            </a:r>
            <a:r>
              <a:rPr lang="uz-Cyrl-UZ" sz="2200" dirty="0">
                <a:solidFill>
                  <a:schemeClr val="tx1"/>
                </a:solidFill>
                <a:latin typeface="Times New Roman" panose="02020603050405020304" pitchFamily="18" charset="0"/>
                <a:cs typeface="Times New Roman" panose="02020603050405020304" pitchFamily="18" charset="0"/>
              </a:rPr>
              <a:t>;</a:t>
            </a:r>
          </a:p>
        </p:txBody>
      </p:sp>
      <p:sp>
        <p:nvSpPr>
          <p:cNvPr id="7" name="Прямоугольник: скругленные углы 6">
            <a:extLst>
              <a:ext uri="{FF2B5EF4-FFF2-40B4-BE49-F238E27FC236}">
                <a16:creationId xmlns:a16="http://schemas.microsoft.com/office/drawing/2014/main" id="{2F29F854-A335-3825-0B48-311987A02A57}"/>
              </a:ext>
            </a:extLst>
          </p:cNvPr>
          <p:cNvSpPr/>
          <p:nvPr/>
        </p:nvSpPr>
        <p:spPr>
          <a:xfrm>
            <a:off x="477398" y="1971219"/>
            <a:ext cx="11292289" cy="493004"/>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Ўзгаришларни бошқариш - </a:t>
            </a:r>
            <a:r>
              <a:rPr lang="en-US" sz="2200" dirty="0">
                <a:solidFill>
                  <a:schemeClr val="tx1"/>
                </a:solidFill>
                <a:latin typeface="Times New Roman" panose="02020603050405020304" pitchFamily="18" charset="0"/>
                <a:cs typeface="Times New Roman" panose="02020603050405020304" pitchFamily="18" charset="0"/>
              </a:rPr>
              <a:t>Change management</a:t>
            </a:r>
            <a:r>
              <a:rPr lang="uz-Cyrl-UZ" sz="2200" dirty="0">
                <a:solidFill>
                  <a:schemeClr val="tx1"/>
                </a:solidFill>
                <a:latin typeface="Times New Roman" panose="02020603050405020304" pitchFamily="18" charset="0"/>
                <a:cs typeface="Times New Roman" panose="02020603050405020304" pitchFamily="18" charset="0"/>
              </a:rPr>
              <a:t>;</a:t>
            </a:r>
          </a:p>
        </p:txBody>
      </p:sp>
      <p:sp>
        <p:nvSpPr>
          <p:cNvPr id="8" name="Прямоугольник: скругленные углы 7">
            <a:extLst>
              <a:ext uri="{FF2B5EF4-FFF2-40B4-BE49-F238E27FC236}">
                <a16:creationId xmlns:a16="http://schemas.microsoft.com/office/drawing/2014/main" id="{898BCBC5-2D52-7C36-FCAD-6A9A7B212B71}"/>
              </a:ext>
            </a:extLst>
          </p:cNvPr>
          <p:cNvSpPr/>
          <p:nvPr/>
        </p:nvSpPr>
        <p:spPr>
          <a:xfrm>
            <a:off x="477398" y="3715905"/>
            <a:ext cx="11292289" cy="724361"/>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Лойиҳа жамоасини ишлаб чиқиш моделлари (масалан, Такман) - </a:t>
            </a:r>
            <a:r>
              <a:rPr lang="en-US" sz="2200" dirty="0">
                <a:solidFill>
                  <a:schemeClr val="tx1"/>
                </a:solidFill>
                <a:latin typeface="Times New Roman" panose="02020603050405020304" pitchFamily="18" charset="0"/>
                <a:cs typeface="Times New Roman" panose="02020603050405020304" pitchFamily="18" charset="0"/>
              </a:rPr>
              <a:t>Project team development models (e.g. Tuckman)</a:t>
            </a:r>
            <a:r>
              <a:rPr lang="uz-Cyrl-UZ" sz="2200" dirty="0">
                <a:solidFill>
                  <a:schemeClr val="tx1"/>
                </a:solidFill>
                <a:latin typeface="Times New Roman" panose="02020603050405020304" pitchFamily="18" charset="0"/>
                <a:cs typeface="Times New Roman" panose="02020603050405020304" pitchFamily="18" charset="0"/>
              </a:rPr>
              <a:t>;</a:t>
            </a:r>
          </a:p>
        </p:txBody>
      </p:sp>
      <p:sp>
        <p:nvSpPr>
          <p:cNvPr id="9" name="Прямоугольник: скругленные углы 8">
            <a:extLst>
              <a:ext uri="{FF2B5EF4-FFF2-40B4-BE49-F238E27FC236}">
                <a16:creationId xmlns:a16="http://schemas.microsoft.com/office/drawing/2014/main" id="{19912E15-FBF8-CF68-AEFB-691288B7D484}"/>
              </a:ext>
            </a:extLst>
          </p:cNvPr>
          <p:cNvSpPr/>
          <p:nvPr/>
        </p:nvSpPr>
        <p:spPr>
          <a:xfrm>
            <a:off x="477398" y="3134343"/>
            <a:ext cx="11292289" cy="493004"/>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ru-RU" sz="2200" dirty="0">
                <a:solidFill>
                  <a:schemeClr val="tx1"/>
                </a:solidFill>
                <a:latin typeface="Times New Roman" panose="02020603050405020304" pitchFamily="18" charset="0"/>
                <a:cs typeface="Times New Roman" panose="02020603050405020304" pitchFamily="18" charset="0"/>
              </a:rPr>
              <a:t>Можаро - </a:t>
            </a:r>
            <a:r>
              <a:rPr lang="en-US" sz="2200" dirty="0">
                <a:solidFill>
                  <a:schemeClr val="tx1"/>
                </a:solidFill>
                <a:latin typeface="Times New Roman" panose="02020603050405020304" pitchFamily="18" charset="0"/>
                <a:cs typeface="Times New Roman" panose="02020603050405020304" pitchFamily="18" charset="0"/>
              </a:rPr>
              <a:t>Conflict</a:t>
            </a:r>
            <a:r>
              <a:rPr lang="uz-Cyrl-UZ" sz="2200" dirty="0">
                <a:solidFill>
                  <a:schemeClr val="tx1"/>
                </a:solidFill>
                <a:latin typeface="Times New Roman" panose="02020603050405020304" pitchFamily="18" charset="0"/>
                <a:cs typeface="Times New Roman" panose="02020603050405020304" pitchFamily="18" charset="0"/>
              </a:rPr>
              <a:t>;</a:t>
            </a:r>
          </a:p>
        </p:txBody>
      </p:sp>
      <p:sp>
        <p:nvSpPr>
          <p:cNvPr id="10" name="Прямоугольник: скругленные углы 9">
            <a:extLst>
              <a:ext uri="{FF2B5EF4-FFF2-40B4-BE49-F238E27FC236}">
                <a16:creationId xmlns:a16="http://schemas.microsoft.com/office/drawing/2014/main" id="{DF02B609-3F9D-A034-F66C-68F8020663D9}"/>
              </a:ext>
            </a:extLst>
          </p:cNvPr>
          <p:cNvSpPr/>
          <p:nvPr/>
        </p:nvSpPr>
        <p:spPr>
          <a:xfrm>
            <a:off x="477399" y="5110386"/>
            <a:ext cx="8358130" cy="493004"/>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Режалаштириш – </a:t>
            </a:r>
            <a:r>
              <a:rPr lang="en-US" sz="2200" dirty="0">
                <a:solidFill>
                  <a:schemeClr val="tx1"/>
                </a:solidFill>
                <a:latin typeface="Times New Roman" panose="02020603050405020304" pitchFamily="18" charset="0"/>
                <a:cs typeface="Times New Roman" panose="02020603050405020304" pitchFamily="18" charset="0"/>
              </a:rPr>
              <a:t>Planning</a:t>
            </a:r>
            <a:r>
              <a:rPr lang="uz-Cyrl-UZ" sz="2200" dirty="0">
                <a:solidFill>
                  <a:schemeClr val="tx1"/>
                </a:solidFill>
                <a:latin typeface="Times New Roman" panose="02020603050405020304" pitchFamily="18" charset="0"/>
                <a:cs typeface="Times New Roman" panose="02020603050405020304" pitchFamily="18" charset="0"/>
              </a:rPr>
              <a:t>;</a:t>
            </a:r>
          </a:p>
        </p:txBody>
      </p:sp>
      <p:sp>
        <p:nvSpPr>
          <p:cNvPr id="11" name="Прямоугольник: скругленные углы 10">
            <a:extLst>
              <a:ext uri="{FF2B5EF4-FFF2-40B4-BE49-F238E27FC236}">
                <a16:creationId xmlns:a16="http://schemas.microsoft.com/office/drawing/2014/main" id="{145CF5FB-F7B1-8165-0821-25D5FC24E8A3}"/>
              </a:ext>
            </a:extLst>
          </p:cNvPr>
          <p:cNvSpPr/>
          <p:nvPr/>
        </p:nvSpPr>
        <p:spPr>
          <a:xfrm>
            <a:off x="477399" y="4528824"/>
            <a:ext cx="8358130" cy="493004"/>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Музокаралар олиб бормоқда - </a:t>
            </a:r>
            <a:r>
              <a:rPr lang="en-US" sz="2200" dirty="0">
                <a:solidFill>
                  <a:schemeClr val="tx1"/>
                </a:solidFill>
                <a:latin typeface="Times New Roman" panose="02020603050405020304" pitchFamily="18" charset="0"/>
                <a:cs typeface="Times New Roman" panose="02020603050405020304" pitchFamily="18" charset="0"/>
              </a:rPr>
              <a:t>Negotiating</a:t>
            </a:r>
            <a:r>
              <a:rPr lang="uz-Cyrl-UZ" sz="2200" dirty="0">
                <a:solidFill>
                  <a:schemeClr val="tx1"/>
                </a:solidFill>
                <a:latin typeface="Times New Roman" panose="02020603050405020304" pitchFamily="18" charset="0"/>
                <a:cs typeface="Times New Roman" panose="02020603050405020304" pitchFamily="18" charset="0"/>
              </a:rPr>
              <a:t>;</a:t>
            </a:r>
          </a:p>
        </p:txBody>
      </p:sp>
      <p:sp>
        <p:nvSpPr>
          <p:cNvPr id="12" name="Прямоугольник: скругленные углы 11">
            <a:extLst>
              <a:ext uri="{FF2B5EF4-FFF2-40B4-BE49-F238E27FC236}">
                <a16:creationId xmlns:a16="http://schemas.microsoft.com/office/drawing/2014/main" id="{D338E559-374F-8C84-A79F-FCDB1909A6A8}"/>
              </a:ext>
            </a:extLst>
          </p:cNvPr>
          <p:cNvSpPr/>
          <p:nvPr/>
        </p:nvSpPr>
        <p:spPr>
          <a:xfrm>
            <a:off x="477399" y="6275653"/>
            <a:ext cx="8358130" cy="493004"/>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Манфаатдор томонларнинг аҳамияти – </a:t>
            </a:r>
            <a:r>
              <a:rPr lang="en-US" sz="2200" dirty="0">
                <a:solidFill>
                  <a:schemeClr val="tx1"/>
                </a:solidFill>
                <a:latin typeface="Times New Roman" panose="02020603050405020304" pitchFamily="18" charset="0"/>
                <a:cs typeface="Times New Roman" panose="02020603050405020304" pitchFamily="18" charset="0"/>
              </a:rPr>
              <a:t>Stakeholder salience</a:t>
            </a:r>
            <a:r>
              <a:rPr lang="uz-Cyrl-UZ" sz="2200" dirty="0">
                <a:solidFill>
                  <a:schemeClr val="tx1"/>
                </a:solidFill>
                <a:latin typeface="Times New Roman" panose="02020603050405020304" pitchFamily="18" charset="0"/>
                <a:cs typeface="Times New Roman" panose="02020603050405020304" pitchFamily="18" charset="0"/>
              </a:rPr>
              <a:t>.</a:t>
            </a:r>
          </a:p>
        </p:txBody>
      </p:sp>
      <p:sp>
        <p:nvSpPr>
          <p:cNvPr id="13" name="Прямоугольник: скругленные углы 12">
            <a:extLst>
              <a:ext uri="{FF2B5EF4-FFF2-40B4-BE49-F238E27FC236}">
                <a16:creationId xmlns:a16="http://schemas.microsoft.com/office/drawing/2014/main" id="{05834B50-808A-F965-A712-90B26DFD6D6E}"/>
              </a:ext>
            </a:extLst>
          </p:cNvPr>
          <p:cNvSpPr/>
          <p:nvPr/>
        </p:nvSpPr>
        <p:spPr>
          <a:xfrm>
            <a:off x="477399" y="5694091"/>
            <a:ext cx="8358130" cy="493004"/>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Жараён гуруҳлари - </a:t>
            </a:r>
            <a:r>
              <a:rPr lang="en-US" sz="2200" dirty="0">
                <a:solidFill>
                  <a:schemeClr val="tx1"/>
                </a:solidFill>
                <a:latin typeface="Times New Roman" panose="02020603050405020304" pitchFamily="18" charset="0"/>
                <a:cs typeface="Times New Roman" panose="02020603050405020304" pitchFamily="18" charset="0"/>
              </a:rPr>
              <a:t>Process groups</a:t>
            </a:r>
            <a:r>
              <a:rPr lang="uz-Cyrl-UZ" sz="22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57789028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0DCAFEF-9BB1-B7C7-5F23-C7C574188A26}"/>
              </a:ext>
            </a:extLst>
          </p:cNvPr>
          <p:cNvSpPr txBox="1"/>
          <p:nvPr/>
        </p:nvSpPr>
        <p:spPr>
          <a:xfrm>
            <a:off x="1506556" y="1720840"/>
            <a:ext cx="4012894" cy="369332"/>
          </a:xfrm>
          <a:prstGeom prst="rect">
            <a:avLst/>
          </a:prstGeom>
          <a:noFill/>
        </p:spPr>
        <p:txBody>
          <a:bodyPr wrap="square">
            <a:spAutoFit/>
          </a:bodyPr>
          <a:lstStyle/>
          <a:p>
            <a:r>
              <a:rPr lang="ru-RU" dirty="0"/>
              <a:t>.</a:t>
            </a:r>
          </a:p>
        </p:txBody>
      </p:sp>
      <p:sp>
        <p:nvSpPr>
          <p:cNvPr id="7" name="TextBox 6">
            <a:extLst>
              <a:ext uri="{FF2B5EF4-FFF2-40B4-BE49-F238E27FC236}">
                <a16:creationId xmlns:a16="http://schemas.microsoft.com/office/drawing/2014/main" id="{A7129FD7-E979-564A-8DFE-66B05FDEA99F}"/>
              </a:ext>
            </a:extLst>
          </p:cNvPr>
          <p:cNvSpPr txBox="1"/>
          <p:nvPr/>
        </p:nvSpPr>
        <p:spPr>
          <a:xfrm>
            <a:off x="5880253" y="1699050"/>
            <a:ext cx="4387468" cy="369332"/>
          </a:xfrm>
          <a:prstGeom prst="rect">
            <a:avLst/>
          </a:prstGeom>
          <a:noFill/>
        </p:spPr>
        <p:txBody>
          <a:bodyPr wrap="square">
            <a:spAutoFit/>
          </a:bodyPr>
          <a:lstStyle/>
          <a:p>
            <a:r>
              <a:rPr lang="ru-RU" dirty="0"/>
              <a:t>.</a:t>
            </a:r>
          </a:p>
        </p:txBody>
      </p:sp>
      <p:sp>
        <p:nvSpPr>
          <p:cNvPr id="3" name="TextBox 2">
            <a:extLst>
              <a:ext uri="{FF2B5EF4-FFF2-40B4-BE49-F238E27FC236}">
                <a16:creationId xmlns:a16="http://schemas.microsoft.com/office/drawing/2014/main" id="{72B27442-0D1D-E1EF-2DB4-D8DFC9C9D9D4}"/>
              </a:ext>
            </a:extLst>
          </p:cNvPr>
          <p:cNvSpPr txBox="1"/>
          <p:nvPr/>
        </p:nvSpPr>
        <p:spPr>
          <a:xfrm>
            <a:off x="537990" y="1720840"/>
            <a:ext cx="11116019" cy="2246769"/>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Улардан баъзилари </a:t>
            </a:r>
            <a:r>
              <a:rPr lang="en-US" sz="2800" dirty="0">
                <a:latin typeface="Times New Roman" panose="02020603050405020304" pitchFamily="18" charset="0"/>
                <a:cs typeface="Times New Roman" panose="02020603050405020304" pitchFamily="18" charset="0"/>
              </a:rPr>
              <a:t>ADKAR</a:t>
            </a:r>
            <a:r>
              <a:rPr lang="uz-Cyrl-UZ" sz="2800" dirty="0">
                <a:latin typeface="Times New Roman" panose="02020603050405020304" pitchFamily="18" charset="0"/>
                <a:cs typeface="Times New Roman" panose="02020603050405020304" pitchFamily="18" charset="0"/>
              </a:rPr>
              <a:t> (Просcиъдан) ва Ситуацион Лидерлик (мен аспирант сифатида ўргандим ва ташкилотдаги турли даражадаги одамлар билан ўзаро муносабатларимни қандай бошқаришимни шакллантирдим - ваколат бериш учун жуда фойдали) каби хусусий моделлардир.</a:t>
            </a:r>
          </a:p>
        </p:txBody>
      </p:sp>
    </p:spTree>
    <p:extLst>
      <p:ext uri="{BB962C8B-B14F-4D97-AF65-F5344CB8AC3E}">
        <p14:creationId xmlns:p14="http://schemas.microsoft.com/office/powerpoint/2010/main" val="119824781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D37B296-CB86-196A-1D01-5A9C08F0BD43}"/>
              </a:ext>
            </a:extLst>
          </p:cNvPr>
          <p:cNvSpPr txBox="1"/>
          <p:nvPr/>
        </p:nvSpPr>
        <p:spPr>
          <a:xfrm>
            <a:off x="510448" y="1729892"/>
            <a:ext cx="11171103" cy="2246769"/>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Жараён гуруҳлари</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Юқоридаги рўйхатда лойиҳани бошқариш жараёни гуруҳларини кўрдингизми? Агар улар еттинчи нашрга қандай мослашгани ҳақида қизиқсангиз, улар шу ерда!</a:t>
            </a:r>
          </a:p>
        </p:txBody>
      </p:sp>
    </p:spTree>
    <p:extLst>
      <p:ext uri="{BB962C8B-B14F-4D97-AF65-F5344CB8AC3E}">
        <p14:creationId xmlns:p14="http://schemas.microsoft.com/office/powerpoint/2010/main" val="75403341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1F51312-FD4C-1FF5-3224-1BC74F450A27}"/>
              </a:ext>
            </a:extLst>
          </p:cNvPr>
          <p:cNvSpPr txBox="1"/>
          <p:nvPr/>
        </p:nvSpPr>
        <p:spPr>
          <a:xfrm>
            <a:off x="466380" y="1585084"/>
            <a:ext cx="11259239" cy="2677656"/>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Лойиҳани бошқариш моделларидан қандай фойдаланиш керак</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Баъзи моделларда улардан фойдаланишнинг бир неча усуллари мавжуд. Масалан, лойиҳанинг мураккаблиги моделлари портфел, дастур ва лойиҳа даражасида, шунингдек, индивидуал ҳомийларга мураккаблик омилларини ҳал қилиш учун нима учун қўшимча ресурслар ёки бюджет кераклигини тушунтириш учун фойдали бўлиши мумкин.</a:t>
            </a:r>
          </a:p>
        </p:txBody>
      </p:sp>
    </p:spTree>
    <p:extLst>
      <p:ext uri="{BB962C8B-B14F-4D97-AF65-F5344CB8AC3E}">
        <p14:creationId xmlns:p14="http://schemas.microsoft.com/office/powerpoint/2010/main" val="309933445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1F51312-FD4C-1FF5-3224-1BC74F450A27}"/>
              </a:ext>
            </a:extLst>
          </p:cNvPr>
          <p:cNvSpPr txBox="1"/>
          <p:nvPr/>
        </p:nvSpPr>
        <p:spPr>
          <a:xfrm>
            <a:off x="466380" y="1342711"/>
            <a:ext cx="11259239" cy="3046988"/>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Моделнинг баъзи тоифалари ичида бир нечта вариант бўлиши мумкин. Мисол учун, жамоани ривожлантириш учун бир нечта моделлар мавжуд, аммо сиз ва сизнинг жамоангиз фойдаланишга қарор қилгани - бу доимий машҳур Такман (у </a:t>
            </a:r>
            <a:r>
              <a:rPr lang="en-US" sz="2400" dirty="0">
                <a:latin typeface="Times New Roman" panose="02020603050405020304" pitchFamily="18" charset="0"/>
                <a:cs typeface="Times New Roman" panose="02020603050405020304" pitchFamily="18" charset="0"/>
              </a:rPr>
              <a:t>Forming, Storming, Norming, Performing, Adjourning</a:t>
            </a:r>
            <a:r>
              <a:rPr lang="uz-Cyrl-UZ" sz="2400" dirty="0">
                <a:latin typeface="Times New Roman" panose="02020603050405020304" pitchFamily="18" charset="0"/>
                <a:cs typeface="Times New Roman" panose="02020603050405020304" pitchFamily="18" charset="0"/>
              </a:rPr>
              <a:t> шон-шарафи).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Баъзи моделлар турли лойиҳа ишлаш соҳалари учун энг мос келади. Масалан, сиз жамоавий ишлаш соҳасида зиддиятли моделлардан (масалан, </a:t>
            </a:r>
            <a:r>
              <a:rPr lang="en-US" sz="2400" dirty="0">
                <a:latin typeface="Times New Roman" panose="02020603050405020304" pitchFamily="18" charset="0"/>
                <a:cs typeface="Times New Roman" panose="02020603050405020304" pitchFamily="18" charset="0"/>
              </a:rPr>
              <a:t>Thomas-Kilmann</a:t>
            </a:r>
            <a:r>
              <a:rPr lang="uz-Cyrl-UZ" sz="2400" dirty="0">
                <a:latin typeface="Times New Roman" panose="02020603050405020304" pitchFamily="18" charset="0"/>
                <a:cs typeface="Times New Roman" panose="02020603050405020304" pitchFamily="18" charset="0"/>
              </a:rPr>
              <a:t>) фойдаланасиз.</a:t>
            </a:r>
          </a:p>
        </p:txBody>
      </p:sp>
    </p:spTree>
    <p:extLst>
      <p:ext uri="{BB962C8B-B14F-4D97-AF65-F5344CB8AC3E}">
        <p14:creationId xmlns:p14="http://schemas.microsoft.com/office/powerpoint/2010/main" val="39923998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EC3FDB9-4D5D-582E-2556-186F3EED339B}"/>
              </a:ext>
            </a:extLst>
          </p:cNvPr>
          <p:cNvSpPr txBox="1"/>
          <p:nvPr/>
        </p:nvSpPr>
        <p:spPr>
          <a:xfrm>
            <a:off x="504939" y="560515"/>
            <a:ext cx="11182121" cy="3970318"/>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Мисол: </a:t>
            </a:r>
            <a:r>
              <a:rPr lang="en-US" sz="2800" b="1" dirty="0">
                <a:latin typeface="Times New Roman" panose="02020603050405020304" pitchFamily="18" charset="0"/>
                <a:cs typeface="Times New Roman" panose="02020603050405020304" pitchFamily="18" charset="0"/>
              </a:rPr>
              <a:t>ADKAR</a:t>
            </a:r>
            <a:r>
              <a:rPr lang="uz-Cyrl-UZ" sz="2800" b="1" dirty="0">
                <a:latin typeface="Times New Roman" panose="02020603050405020304" pitchFamily="18" charset="0"/>
                <a:cs typeface="Times New Roman" panose="02020603050405020304" pitchFamily="18" charset="0"/>
              </a:rPr>
              <a:t> дан фойдаланиш</a:t>
            </a:r>
          </a:p>
          <a:p>
            <a:pPr algn="ctr"/>
            <a:r>
              <a:rPr lang="uz-Cyrl-UZ" sz="2800" dirty="0">
                <a:latin typeface="Times New Roman" panose="02020603050405020304" pitchFamily="18" charset="0"/>
                <a:cs typeface="Times New Roman" panose="02020603050405020304" pitchFamily="18" charset="0"/>
              </a:rPr>
              <a:t>Айтайлик, сиз жараённи ўзгартириш элементига эга бўлган лойиҳани тақдим қиляпсиз ва бу 10 фойдаланувчи ўз ишларини бошқача бажариши кераклигини англатади.</a:t>
            </a:r>
          </a:p>
          <a:p>
            <a:pPr algn="ctr"/>
            <a:endParaRPr lang="uz-Cyrl-UZ" sz="2800" dirty="0">
              <a:latin typeface="Times New Roman" panose="02020603050405020304" pitchFamily="18" charset="0"/>
              <a:cs typeface="Times New Roman" panose="02020603050405020304" pitchFamily="18" charset="0"/>
            </a:endParaRPr>
          </a:p>
          <a:p>
            <a:pPr algn="ctr"/>
            <a:r>
              <a:rPr lang="en-US" sz="2800" dirty="0">
                <a:latin typeface="Times New Roman" panose="02020603050405020304" pitchFamily="18" charset="0"/>
                <a:cs typeface="Times New Roman" panose="02020603050405020304" pitchFamily="18" charset="0"/>
              </a:rPr>
              <a:t>ADKAR</a:t>
            </a:r>
            <a:r>
              <a:rPr lang="uz-Cyrl-UZ" sz="2800" dirty="0">
                <a:latin typeface="Times New Roman" panose="02020603050405020304" pitchFamily="18" charset="0"/>
                <a:cs typeface="Times New Roman" panose="02020603050405020304" pitchFamily="18" charset="0"/>
              </a:rPr>
              <a:t> ўзгаришларни бошқариш моделидан лойиҳангиз оқибатлари ҳақида ўйлашга ёрдам бериш ва ўзгаришларни янада ёқимли ва таъсирланган одамлар томонидан қабул қилиниши учун нима қилишингиз мумкинлигини режалаштиришингиз мумкин.</a:t>
            </a:r>
          </a:p>
        </p:txBody>
      </p:sp>
    </p:spTree>
    <p:extLst>
      <p:ext uri="{BB962C8B-B14F-4D97-AF65-F5344CB8AC3E}">
        <p14:creationId xmlns:p14="http://schemas.microsoft.com/office/powerpoint/2010/main" val="322322097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74168A3A-3461-8382-E6CE-BA0B0D17185F}"/>
              </a:ext>
            </a:extLst>
          </p:cNvPr>
          <p:cNvSpPr/>
          <p:nvPr/>
        </p:nvSpPr>
        <p:spPr>
          <a:xfrm>
            <a:off x="874924" y="220337"/>
            <a:ext cx="10442152" cy="96948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ADKAR </a:t>
            </a:r>
            <a:r>
              <a:rPr lang="uz-Cyrl-UZ" sz="2400" b="1" dirty="0">
                <a:solidFill>
                  <a:schemeClr val="bg1"/>
                </a:solidFill>
                <a:latin typeface="Times New Roman" panose="02020603050405020304" pitchFamily="18" charset="0"/>
                <a:cs typeface="Times New Roman" panose="02020603050405020304" pitchFamily="18" charset="0"/>
              </a:rPr>
              <a:t>энг яхши амалиётга асосланган ўзгаришларни амалга ошириш учун </a:t>
            </a:r>
            <a:r>
              <a:rPr lang="en-US" sz="2400" b="1" dirty="0">
                <a:solidFill>
                  <a:schemeClr val="bg1"/>
                </a:solidFill>
                <a:latin typeface="Times New Roman" panose="02020603050405020304" pitchFamily="18" charset="0"/>
                <a:cs typeface="Times New Roman" panose="02020603050405020304" pitchFamily="18" charset="0"/>
              </a:rPr>
              <a:t>Prosci </a:t>
            </a:r>
            <a:r>
              <a:rPr lang="uz-Cyrl-UZ" sz="2400" b="1" dirty="0">
                <a:solidFill>
                  <a:schemeClr val="bg1"/>
                </a:solidFill>
                <a:latin typeface="Times New Roman" panose="02020603050405020304" pitchFamily="18" charset="0"/>
                <a:cs typeface="Times New Roman" panose="02020603050405020304" pitchFamily="18" charset="0"/>
              </a:rPr>
              <a:t>моделидир. Бу қуйидагиларни англатади:</a:t>
            </a:r>
          </a:p>
        </p:txBody>
      </p:sp>
      <p:sp>
        <p:nvSpPr>
          <p:cNvPr id="4" name="Прямоугольник: скругленные углы 3">
            <a:extLst>
              <a:ext uri="{FF2B5EF4-FFF2-40B4-BE49-F238E27FC236}">
                <a16:creationId xmlns:a16="http://schemas.microsoft.com/office/drawing/2014/main" id="{CA3CC0EC-4BE8-0F2A-583B-730DB854B09E}"/>
              </a:ext>
            </a:extLst>
          </p:cNvPr>
          <p:cNvSpPr/>
          <p:nvPr/>
        </p:nvSpPr>
        <p:spPr>
          <a:xfrm>
            <a:off x="874924" y="1428031"/>
            <a:ext cx="10442153" cy="691365"/>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a:solidFill>
                  <a:srgbClr val="FF0000"/>
                </a:solidFill>
                <a:latin typeface="Times New Roman" panose="02020603050405020304" pitchFamily="18" charset="0"/>
                <a:cs typeface="Times New Roman" panose="02020603050405020304" pitchFamily="18" charset="0"/>
              </a:rPr>
              <a:t>A</a:t>
            </a:r>
            <a:r>
              <a:rPr lang="en-US" sz="2400" dirty="0">
                <a:solidFill>
                  <a:schemeClr val="tx1"/>
                </a:solidFill>
                <a:latin typeface="Times New Roman" panose="02020603050405020304" pitchFamily="18" charset="0"/>
                <a:cs typeface="Times New Roman" panose="02020603050405020304" pitchFamily="18" charset="0"/>
              </a:rPr>
              <a:t>wareness of the need for change - </a:t>
            </a:r>
            <a:r>
              <a:rPr lang="uz-Cyrl-UZ" sz="2400" dirty="0">
                <a:solidFill>
                  <a:schemeClr val="tx1"/>
                </a:solidFill>
                <a:latin typeface="Times New Roman" panose="02020603050405020304" pitchFamily="18" charset="0"/>
                <a:cs typeface="Times New Roman" panose="02020603050405020304" pitchFamily="18" charset="0"/>
              </a:rPr>
              <a:t>Ўзгаришлар зарурлигини англаш;</a:t>
            </a:r>
          </a:p>
        </p:txBody>
      </p:sp>
      <p:sp>
        <p:nvSpPr>
          <p:cNvPr id="3" name="Прямоугольник: скругленные углы 2">
            <a:extLst>
              <a:ext uri="{FF2B5EF4-FFF2-40B4-BE49-F238E27FC236}">
                <a16:creationId xmlns:a16="http://schemas.microsoft.com/office/drawing/2014/main" id="{4FC1C9BE-6327-0547-0709-A7755A7C8BB2}"/>
              </a:ext>
            </a:extLst>
          </p:cNvPr>
          <p:cNvSpPr/>
          <p:nvPr/>
        </p:nvSpPr>
        <p:spPr>
          <a:xfrm>
            <a:off x="878596" y="2357604"/>
            <a:ext cx="10442153" cy="691365"/>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a:solidFill>
                  <a:srgbClr val="FF0000"/>
                </a:solidFill>
                <a:latin typeface="Times New Roman" panose="02020603050405020304" pitchFamily="18" charset="0"/>
                <a:cs typeface="Times New Roman" panose="02020603050405020304" pitchFamily="18" charset="0"/>
              </a:rPr>
              <a:t>D</a:t>
            </a:r>
            <a:r>
              <a:rPr lang="en-US" sz="2400" dirty="0">
                <a:latin typeface="Times New Roman" panose="02020603050405020304" pitchFamily="18" charset="0"/>
                <a:cs typeface="Times New Roman" panose="02020603050405020304" pitchFamily="18" charset="0"/>
              </a:rPr>
              <a:t>esire to support the change</a:t>
            </a:r>
            <a:r>
              <a:rPr lang="uz-Cyrl-UZ" sz="2400" dirty="0">
                <a:latin typeface="Times New Roman" panose="02020603050405020304" pitchFamily="18" charset="0"/>
                <a:cs typeface="Times New Roman" panose="02020603050405020304" pitchFamily="18" charset="0"/>
              </a:rPr>
              <a:t> - Ўзгаришларни қўллаб-қувватлаш истаги;</a:t>
            </a:r>
          </a:p>
        </p:txBody>
      </p:sp>
      <p:sp>
        <p:nvSpPr>
          <p:cNvPr id="5" name="Прямоугольник: скругленные углы 4">
            <a:extLst>
              <a:ext uri="{FF2B5EF4-FFF2-40B4-BE49-F238E27FC236}">
                <a16:creationId xmlns:a16="http://schemas.microsoft.com/office/drawing/2014/main" id="{361CDFB0-9B74-D49F-E885-39B0AC15D5EE}"/>
              </a:ext>
            </a:extLst>
          </p:cNvPr>
          <p:cNvSpPr/>
          <p:nvPr/>
        </p:nvSpPr>
        <p:spPr>
          <a:xfrm>
            <a:off x="874924" y="3287177"/>
            <a:ext cx="10442153" cy="691365"/>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a:solidFill>
                  <a:srgbClr val="FF0000"/>
                </a:solidFill>
                <a:latin typeface="Times New Roman" panose="02020603050405020304" pitchFamily="18" charset="0"/>
                <a:cs typeface="Times New Roman" panose="02020603050405020304" pitchFamily="18" charset="0"/>
              </a:rPr>
              <a:t>K</a:t>
            </a:r>
            <a:r>
              <a:rPr lang="en-US" sz="2400" dirty="0">
                <a:latin typeface="Times New Roman" panose="02020603050405020304" pitchFamily="18" charset="0"/>
                <a:cs typeface="Times New Roman" panose="02020603050405020304" pitchFamily="18" charset="0"/>
              </a:rPr>
              <a:t>nowledge of how to change</a:t>
            </a:r>
            <a:r>
              <a:rPr lang="uz-Cyrl-UZ" sz="2400" dirty="0">
                <a:latin typeface="Times New Roman" panose="02020603050405020304" pitchFamily="18" charset="0"/>
                <a:cs typeface="Times New Roman" panose="02020603050405020304" pitchFamily="18" charset="0"/>
              </a:rPr>
              <a:t> - Қандай ўзгартириш кераклигини билиш;</a:t>
            </a:r>
          </a:p>
        </p:txBody>
      </p:sp>
      <p:sp>
        <p:nvSpPr>
          <p:cNvPr id="6" name="Прямоугольник: скругленные углы 5">
            <a:extLst>
              <a:ext uri="{FF2B5EF4-FFF2-40B4-BE49-F238E27FC236}">
                <a16:creationId xmlns:a16="http://schemas.microsoft.com/office/drawing/2014/main" id="{264B5AA1-B3CF-9C02-6A8D-3762B225D581}"/>
              </a:ext>
            </a:extLst>
          </p:cNvPr>
          <p:cNvSpPr/>
          <p:nvPr/>
        </p:nvSpPr>
        <p:spPr>
          <a:xfrm>
            <a:off x="874925" y="4216750"/>
            <a:ext cx="8059756" cy="929573"/>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a:solidFill>
                  <a:srgbClr val="FF0000"/>
                </a:solidFill>
                <a:latin typeface="Times New Roman" panose="02020603050405020304" pitchFamily="18" charset="0"/>
                <a:cs typeface="Times New Roman" panose="02020603050405020304" pitchFamily="18" charset="0"/>
              </a:rPr>
              <a:t>A</a:t>
            </a:r>
            <a:r>
              <a:rPr lang="en-US" sz="2400" dirty="0">
                <a:solidFill>
                  <a:schemeClr val="tx1"/>
                </a:solidFill>
                <a:latin typeface="Times New Roman" panose="02020603050405020304" pitchFamily="18" charset="0"/>
                <a:cs typeface="Times New Roman" panose="02020603050405020304" pitchFamily="18" charset="0"/>
              </a:rPr>
              <a:t>bility to demonstrate skills and behaviors - </a:t>
            </a:r>
            <a:r>
              <a:rPr lang="uz-Cyrl-UZ" sz="2400" dirty="0">
                <a:solidFill>
                  <a:schemeClr val="tx1"/>
                </a:solidFill>
                <a:latin typeface="Times New Roman" panose="02020603050405020304" pitchFamily="18" charset="0"/>
                <a:cs typeface="Times New Roman" panose="02020603050405020304" pitchFamily="18" charset="0"/>
              </a:rPr>
              <a:t>Кўникма ва хулқ-атворни кўрсатиш қобилияти;</a:t>
            </a:r>
          </a:p>
        </p:txBody>
      </p:sp>
      <p:sp>
        <p:nvSpPr>
          <p:cNvPr id="7" name="Прямоугольник: скругленные углы 6">
            <a:extLst>
              <a:ext uri="{FF2B5EF4-FFF2-40B4-BE49-F238E27FC236}">
                <a16:creationId xmlns:a16="http://schemas.microsoft.com/office/drawing/2014/main" id="{374F0912-60EA-5709-7C7F-D90B560850AB}"/>
              </a:ext>
            </a:extLst>
          </p:cNvPr>
          <p:cNvSpPr/>
          <p:nvPr/>
        </p:nvSpPr>
        <p:spPr>
          <a:xfrm>
            <a:off x="874925" y="5429969"/>
            <a:ext cx="8059756" cy="929573"/>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a:solidFill>
                  <a:srgbClr val="FF0000"/>
                </a:solidFill>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einforcement to make the change stick</a:t>
            </a:r>
            <a:r>
              <a:rPr lang="uz-Cyrl-UZ" sz="2400" dirty="0">
                <a:latin typeface="Times New Roman" panose="02020603050405020304" pitchFamily="18" charset="0"/>
                <a:cs typeface="Times New Roman" panose="02020603050405020304" pitchFamily="18" charset="0"/>
              </a:rPr>
              <a:t> - Ўзгаришларни таёқ қилиш учун мустаҳкамлаш.</a:t>
            </a:r>
          </a:p>
        </p:txBody>
      </p:sp>
    </p:spTree>
    <p:extLst>
      <p:ext uri="{BB962C8B-B14F-4D97-AF65-F5344CB8AC3E}">
        <p14:creationId xmlns:p14="http://schemas.microsoft.com/office/powerpoint/2010/main" val="138110459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B99E3E6-6016-D4D2-343E-796FA4D55BE7}"/>
              </a:ext>
            </a:extLst>
          </p:cNvPr>
          <p:cNvSpPr txBox="1"/>
          <p:nvPr/>
        </p:nvSpPr>
        <p:spPr>
          <a:xfrm>
            <a:off x="262569" y="1313197"/>
            <a:ext cx="11666862" cy="3046988"/>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ТИЗИМ ДИЗАЙНИ</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Кейинчалик, сиз лойиҳани тўғри режалаштиришни бошлашингиз мумкин. Сиз тадқиқотни амалга оширдингиз ва манфаатдор томонларингиздан нима кутилаётганини биласиз. Энди сиз тизим дизайнини яратиш орқали якуний натижага қандай эришишингизни аниқлашингиз керак. Биринчи босқичда тўпланган маълумотларга асосланиб, сиз лойиҳа учун зарур бўлган аппарат ва дастурий таъминот талабларини ва тизим архитектурасини аниқлайсиз.</a:t>
            </a:r>
          </a:p>
        </p:txBody>
      </p:sp>
    </p:spTree>
    <p:extLst>
      <p:ext uri="{BB962C8B-B14F-4D97-AF65-F5344CB8AC3E}">
        <p14:creationId xmlns:p14="http://schemas.microsoft.com/office/powerpoint/2010/main" val="295049705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B99E3E6-6016-D4D2-343E-796FA4D55BE7}"/>
              </a:ext>
            </a:extLst>
          </p:cNvPr>
          <p:cNvSpPr txBox="1"/>
          <p:nvPr/>
        </p:nvSpPr>
        <p:spPr>
          <a:xfrm>
            <a:off x="571041" y="1396098"/>
            <a:ext cx="11049918" cy="3046988"/>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Вазифаларни тўплаш</a:t>
            </a:r>
            <a:r>
              <a:rPr lang="uz-Cyrl-UZ" sz="2400" dirty="0">
                <a:latin typeface="Times New Roman" panose="02020603050405020304" pitchFamily="18" charset="0"/>
                <a:cs typeface="Times New Roman" panose="02020603050405020304" pitchFamily="18" charset="0"/>
              </a:rPr>
              <a:t>: Якуний натижага эришиш учун зарур бўлган барча вазифаларни санаб ўтиш учун ишни тақсимлаш тузилмасидан фойдаланинг.</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b="1" dirty="0">
                <a:latin typeface="Times New Roman" panose="02020603050405020304" pitchFamily="18" charset="0"/>
                <a:cs typeface="Times New Roman" panose="02020603050405020304" pitchFamily="18" charset="0"/>
              </a:rPr>
              <a:t>Жадвални яратинг</a:t>
            </a:r>
            <a:r>
              <a:rPr lang="uz-Cyrl-UZ" sz="2400" dirty="0">
                <a:latin typeface="Times New Roman" panose="02020603050405020304" pitchFamily="18" charset="0"/>
                <a:cs typeface="Times New Roman" panose="02020603050405020304" pitchFamily="18" charset="0"/>
              </a:rPr>
              <a:t>: Вазифаларингиз жойида бўлса, энди ҳар бир вазифага қанча вақт керак бўлишини тахмин қилишингиз керак. Буни тушунганингиздан сўнг, уларни Гантт диаграммаси билан таққосланг ва боғлиқликларни диққат билан боғланг. Шунингдек, сиз Ганттга харажатларни қўшишингиз ва бюджет яратишни бошлашингиз мумкин.</a:t>
            </a:r>
          </a:p>
        </p:txBody>
      </p:sp>
    </p:spTree>
    <p:extLst>
      <p:ext uri="{BB962C8B-B14F-4D97-AF65-F5344CB8AC3E}">
        <p14:creationId xmlns:p14="http://schemas.microsoft.com/office/powerpoint/2010/main" val="264801333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9E1E429-20BE-BF0D-BADE-E5B41B21C538}"/>
              </a:ext>
            </a:extLst>
          </p:cNvPr>
          <p:cNvSpPr/>
          <p:nvPr/>
        </p:nvSpPr>
        <p:spPr>
          <a:xfrm>
            <a:off x="558188" y="633470"/>
            <a:ext cx="11075624" cy="2610998"/>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АМАЛГА ОШИРИШ</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Энди сиз жиддий бошлашга тайёрсиз. Бу дастурни яратиш ва синовдан ўтказиш босқичидир. Олдинги босқичдаги тизим биринчи навбатда бирликлар деб номланувчи кичикроқ дастурларда ишлаб чиқилган. Кейин ҳар бири интеграциялашувдан олдин бирлик синовидан ўтади.</a:t>
            </a:r>
            <a:endParaRPr lang="ru-RU" sz="2400" dirty="0"/>
          </a:p>
        </p:txBody>
      </p:sp>
      <p:sp>
        <p:nvSpPr>
          <p:cNvPr id="5" name="Прямоугольник 4">
            <a:extLst>
              <a:ext uri="{FF2B5EF4-FFF2-40B4-BE49-F238E27FC236}">
                <a16:creationId xmlns:a16="http://schemas.microsoft.com/office/drawing/2014/main" id="{4828A5B1-872C-92C4-FAAA-35F9A95ED04C}"/>
              </a:ext>
            </a:extLst>
          </p:cNvPr>
          <p:cNvSpPr/>
          <p:nvPr/>
        </p:nvSpPr>
        <p:spPr>
          <a:xfrm>
            <a:off x="558188" y="3767768"/>
            <a:ext cx="8729031" cy="2291509"/>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Жамоа вазифаларини белгилаш</a:t>
            </a:r>
            <a:r>
              <a:rPr lang="uz-Cyrl-UZ" sz="2400" dirty="0">
                <a:latin typeface="Times New Roman" panose="02020603050405020304" pitchFamily="18" charset="0"/>
                <a:cs typeface="Times New Roman" panose="02020603050405020304" pitchFamily="18" charset="0"/>
              </a:rPr>
              <a:t>: </a:t>
            </a:r>
          </a:p>
          <a:p>
            <a:pPr algn="ctr"/>
            <a:r>
              <a:rPr lang="uz-Cyrl-UZ" sz="2400" dirty="0">
                <a:latin typeface="Times New Roman" panose="02020603050405020304" pitchFamily="18" charset="0"/>
                <a:cs typeface="Times New Roman" panose="02020603050405020304" pitchFamily="18" charset="0"/>
              </a:rPr>
              <a:t>Жамоа аъзолари ўз вазифаларига эга бўладилар ва уларни бажариш ва жамоанинг қолган қисми билан ҳамкорлик қилиш учун жавобгар бўладилар. Сиз ушбу вазифаларни Гантт диаграммасидан қилишингиз ва тавсифлар, устуворликлар ва бошқаларни қўшишингиз мумкин.</a:t>
            </a:r>
          </a:p>
        </p:txBody>
      </p:sp>
    </p:spTree>
    <p:extLst>
      <p:ext uri="{BB962C8B-B14F-4D97-AF65-F5344CB8AC3E}">
        <p14:creationId xmlns:p14="http://schemas.microsoft.com/office/powerpoint/2010/main" val="16002340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9E1E429-20BE-BF0D-BADE-E5B41B21C538}"/>
              </a:ext>
            </a:extLst>
          </p:cNvPr>
          <p:cNvSpPr/>
          <p:nvPr/>
        </p:nvSpPr>
        <p:spPr>
          <a:xfrm>
            <a:off x="558188" y="313982"/>
            <a:ext cx="11075624" cy="1195330"/>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Мониторинг &amp; Траcк</a:t>
            </a:r>
            <a:r>
              <a:rPr lang="uz-Cyrl-UZ" sz="2400" dirty="0">
                <a:latin typeface="Times New Roman" panose="02020603050405020304" pitchFamily="18" charset="0"/>
                <a:cs typeface="Times New Roman" panose="02020603050405020304" pitchFamily="18" charset="0"/>
              </a:rPr>
              <a:t>: Жамоа вазифаларни бажараётганда, лойиҳа сизнинг жадвалингиз бўйича олдинга силжишига ишонч ҳосил қилиш учун уларнинг тараққиётини кузатиб боришингиз керак.</a:t>
            </a:r>
          </a:p>
        </p:txBody>
      </p:sp>
      <p:sp>
        <p:nvSpPr>
          <p:cNvPr id="2" name="Прямоугольник 1">
            <a:extLst>
              <a:ext uri="{FF2B5EF4-FFF2-40B4-BE49-F238E27FC236}">
                <a16:creationId xmlns:a16="http://schemas.microsoft.com/office/drawing/2014/main" id="{04177B65-DEF8-8B74-4447-74125BC761FE}"/>
              </a:ext>
            </a:extLst>
          </p:cNvPr>
          <p:cNvSpPr/>
          <p:nvPr/>
        </p:nvSpPr>
        <p:spPr>
          <a:xfrm>
            <a:off x="558188" y="1680074"/>
            <a:ext cx="11075624" cy="1195330"/>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Ресурслар ва иш юкини бошқариш</a:t>
            </a:r>
            <a:r>
              <a:rPr lang="uz-Cyrl-UZ" sz="2400" dirty="0">
                <a:latin typeface="Times New Roman" panose="02020603050405020304" pitchFamily="18" charset="0"/>
                <a:cs typeface="Times New Roman" panose="02020603050405020304" pitchFamily="18" charset="0"/>
              </a:rPr>
              <a:t>: Сиз кузатаётганингизда муаммоларни аниқлайсиз ва қийинчиликларни олдини олиш учун ресурсларни қайта тақсимлашингиз ва иш юкини мувозанатлашингиз керак бўлади.</a:t>
            </a:r>
          </a:p>
        </p:txBody>
      </p:sp>
      <p:sp>
        <p:nvSpPr>
          <p:cNvPr id="3" name="Прямоугольник 2">
            <a:extLst>
              <a:ext uri="{FF2B5EF4-FFF2-40B4-BE49-F238E27FC236}">
                <a16:creationId xmlns:a16="http://schemas.microsoft.com/office/drawing/2014/main" id="{D8F6FFF2-6816-E2B9-D822-70AA0A62FF41}"/>
              </a:ext>
            </a:extLst>
          </p:cNvPr>
          <p:cNvSpPr/>
          <p:nvPr/>
        </p:nvSpPr>
        <p:spPr>
          <a:xfrm>
            <a:off x="558188" y="3046166"/>
            <a:ext cx="11075624" cy="1195330"/>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Манфаатдор томонларга ҳисобот</a:t>
            </a:r>
            <a:r>
              <a:rPr lang="uz-Cyrl-UZ" sz="2400" dirty="0">
                <a:latin typeface="Times New Roman" panose="02020603050405020304" pitchFamily="18" charset="0"/>
                <a:cs typeface="Times New Roman" panose="02020603050405020304" pitchFamily="18" charset="0"/>
              </a:rPr>
              <a:t>: Лойиҳа давомида манфаатдор томонлар тараққиётни кўрсатиш учун янгиланишларга муҳтож. Улар билан учрашинг ва тақдимотлар учун мунтазам жадвални муҳокама қилинг.</a:t>
            </a:r>
          </a:p>
        </p:txBody>
      </p:sp>
      <p:sp>
        <p:nvSpPr>
          <p:cNvPr id="6" name="Прямоугольник 5">
            <a:extLst>
              <a:ext uri="{FF2B5EF4-FFF2-40B4-BE49-F238E27FC236}">
                <a16:creationId xmlns:a16="http://schemas.microsoft.com/office/drawing/2014/main" id="{9D7F2655-E7AA-1C02-DC9B-0674CC0E7D32}"/>
              </a:ext>
            </a:extLst>
          </p:cNvPr>
          <p:cNvSpPr/>
          <p:nvPr/>
        </p:nvSpPr>
        <p:spPr>
          <a:xfrm>
            <a:off x="558188" y="4412257"/>
            <a:ext cx="8530728" cy="1030075"/>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Синов</a:t>
            </a:r>
            <a:r>
              <a:rPr lang="uz-Cyrl-UZ" sz="2000" dirty="0">
                <a:latin typeface="Times New Roman" panose="02020603050405020304" pitchFamily="18" charset="0"/>
                <a:cs typeface="Times New Roman" panose="02020603050405020304" pitchFamily="18" charset="0"/>
              </a:rPr>
              <a:t>: Жамоа ишчи иловани етказиб бергандан сўнг, ҳамма нарса мўлжалланганидек ишлаётганига ишонч ҳосил қилиш учун кенг қамровли синовдан ўтиши керак.</a:t>
            </a:r>
          </a:p>
        </p:txBody>
      </p:sp>
      <p:sp>
        <p:nvSpPr>
          <p:cNvPr id="7" name="Прямоугольник 6">
            <a:extLst>
              <a:ext uri="{FF2B5EF4-FFF2-40B4-BE49-F238E27FC236}">
                <a16:creationId xmlns:a16="http://schemas.microsoft.com/office/drawing/2014/main" id="{DAA9C2D6-0E93-5F8E-036F-48D4DBB961EF}"/>
              </a:ext>
            </a:extLst>
          </p:cNvPr>
          <p:cNvSpPr/>
          <p:nvPr/>
        </p:nvSpPr>
        <p:spPr>
          <a:xfrm>
            <a:off x="558188" y="5613093"/>
            <a:ext cx="8530728" cy="820758"/>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Иловани етказиб бериш</a:t>
            </a:r>
            <a:r>
              <a:rPr lang="uz-Cyrl-UZ" sz="2000" dirty="0">
                <a:latin typeface="Times New Roman" panose="02020603050405020304" pitchFamily="18" charset="0"/>
                <a:cs typeface="Times New Roman" panose="02020603050405020304" pitchFamily="18" charset="0"/>
              </a:rPr>
              <a:t>: Барча хатолар ишлаб чиқилгандан сўнг, сиз тайёр иловани манфаатдор томонларга беришга тайёрмиз.</a:t>
            </a:r>
          </a:p>
        </p:txBody>
      </p:sp>
    </p:spTree>
    <p:extLst>
      <p:ext uri="{BB962C8B-B14F-4D97-AF65-F5344CB8AC3E}">
        <p14:creationId xmlns:p14="http://schemas.microsoft.com/office/powerpoint/2010/main" val="29165655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061C345-9CF4-A26D-3D93-9201F15132D2}"/>
              </a:ext>
            </a:extLst>
          </p:cNvPr>
          <p:cNvSpPr txBox="1"/>
          <p:nvPr/>
        </p:nvSpPr>
        <p:spPr>
          <a:xfrm>
            <a:off x="521465" y="1586648"/>
            <a:ext cx="11149069" cy="2677656"/>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Шаршара модели (</a:t>
            </a:r>
            <a:r>
              <a:rPr lang="en-US" sz="2400" b="1" dirty="0">
                <a:latin typeface="Times New Roman" panose="02020603050405020304" pitchFamily="18" charset="0"/>
                <a:cs typeface="Times New Roman" panose="02020603050405020304" pitchFamily="18" charset="0"/>
              </a:rPr>
              <a:t>Waterfall model</a:t>
            </a:r>
            <a:r>
              <a:rPr lang="uz-Cyrl-UZ" sz="2400" b="1"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 Лойиҳани бошқариш жараёнидаги асосий моделлардан бири сувдан тушиш моделидир. Сув тушиши модели биринчи марта 1970 йилда </a:t>
            </a:r>
            <a:r>
              <a:rPr lang="en-US" sz="2400" dirty="0">
                <a:latin typeface="Times New Roman" panose="02020603050405020304" pitchFamily="18" charset="0"/>
                <a:cs typeface="Times New Roman" panose="02020603050405020304" pitchFamily="18" charset="0"/>
              </a:rPr>
              <a:t>Winston W. Royce </a:t>
            </a:r>
            <a:r>
              <a:rPr lang="uz-Cyrl-UZ" sz="2400" dirty="0">
                <a:latin typeface="Times New Roman" panose="02020603050405020304" pitchFamily="18" charset="0"/>
                <a:cs typeface="Times New Roman" panose="02020603050405020304" pitchFamily="18" charset="0"/>
              </a:rPr>
              <a:t>томонидан таклиф қилинган ва унинг таклифининг сабаби дастурий таъминотни яратиш жараёни ва дастурий таъминотни ишлаб чиқишнинг мураккаблиги учун мумкин бўлган ечимни аниқлаш эди. Сув тушиши модели олти босқичдан иборат бўлиб, бир босқич тугагандан сўнг, унга қайтишнинг иложи йўқ. </a:t>
            </a:r>
          </a:p>
        </p:txBody>
      </p:sp>
    </p:spTree>
    <p:extLst>
      <p:ext uri="{BB962C8B-B14F-4D97-AF65-F5344CB8AC3E}">
        <p14:creationId xmlns:p14="http://schemas.microsoft.com/office/powerpoint/2010/main" val="183744578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061C345-9CF4-A26D-3D93-9201F15132D2}"/>
              </a:ext>
            </a:extLst>
          </p:cNvPr>
          <p:cNvSpPr txBox="1"/>
          <p:nvPr/>
        </p:nvSpPr>
        <p:spPr>
          <a:xfrm>
            <a:off x="389262" y="551063"/>
            <a:ext cx="11413475" cy="3816429"/>
          </a:xfrm>
          <a:prstGeom prst="rect">
            <a:avLst/>
          </a:prstGeom>
          <a:noFill/>
        </p:spPr>
        <p:txBody>
          <a:bodyPr wrap="square">
            <a:spAutoFit/>
          </a:bodyPr>
          <a:lstStyle/>
          <a:p>
            <a:pPr algn="ctr"/>
            <a:r>
              <a:rPr lang="uz-Cyrl-UZ" sz="2200" dirty="0">
                <a:latin typeface="Times New Roman" panose="02020603050405020304" pitchFamily="18" charset="0"/>
                <a:cs typeface="Times New Roman" panose="02020603050405020304" pitchFamily="18" charset="0"/>
              </a:rPr>
              <a:t>У кетма-кет модел деб аталади, чунки лойиҳа менежери давом эттиришдан олдин лойиҳа қаерга бориши ҳақида аниқ йўналишга эга бўлиши керак, чунки босқич тугаллангандан кейин қайтиб келмайди. Кейинги босқичга ўтишдан олдин ҳар бир модел тўлиқ бажарилиши керак. Ушбу модел дастурий таъминотни ишлаб чиқиш лойиҳаларида қўлланилиши мумкин эмас, чунки лойиҳалар мураккаб ва фойдаланувчиларнинг иштироки ва фикр-мулоҳазаларини талаб қилади.</a:t>
            </a:r>
          </a:p>
          <a:p>
            <a:pPr algn="ctr"/>
            <a:r>
              <a:rPr lang="uz-Cyrl-UZ" sz="2200" dirty="0">
                <a:latin typeface="Times New Roman" panose="02020603050405020304" pitchFamily="18" charset="0"/>
                <a:cs typeface="Times New Roman" panose="02020603050405020304" pitchFamily="18" charset="0"/>
              </a:rPr>
              <a:t>Шаршара моделидан фойдаланиш, тушуниш, бошқариш ва кичикроқ лойиҳалар билан ишлаш жуда осон бўлиши мумкин, аммо унинг қийинчиликлари бор, масалан, орқага қайтиш ва аллақачон тугалланган босқичга ўзгартириш киритиш жуда қийин. Ушбу турдаги модел билан боғлиқ кўплаб хавфлар мавжуд, айниқса лойиҳаларда яхши аниқланмаган талаблар бўлса.</a:t>
            </a:r>
          </a:p>
        </p:txBody>
      </p:sp>
    </p:spTree>
    <p:extLst>
      <p:ext uri="{BB962C8B-B14F-4D97-AF65-F5344CB8AC3E}">
        <p14:creationId xmlns:p14="http://schemas.microsoft.com/office/powerpoint/2010/main" val="261866509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FE3CAD8-B1BB-B617-AA66-A00F232EA462}"/>
              </a:ext>
            </a:extLst>
          </p:cNvPr>
          <p:cNvSpPr txBox="1"/>
          <p:nvPr/>
        </p:nvSpPr>
        <p:spPr>
          <a:xfrm>
            <a:off x="400279" y="1613413"/>
            <a:ext cx="11391441" cy="2677656"/>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Агиле модел (</a:t>
            </a:r>
            <a:r>
              <a:rPr lang="en-US" sz="2400" b="1" dirty="0">
                <a:latin typeface="Times New Roman" panose="02020603050405020304" pitchFamily="18" charset="0"/>
                <a:cs typeface="Times New Roman" panose="02020603050405020304" pitchFamily="18" charset="0"/>
              </a:rPr>
              <a:t>Agile model</a:t>
            </a:r>
            <a:r>
              <a:rPr lang="uz-Cyrl-UZ" sz="2400" b="1"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 Агиле лойиҳа бошқаруви моделида такрорий такрорланувчи босқичлар ёки босқичлар мавжуд. Ушбу моделдаги босқичлар қуйидагиларни ўз ичига олади; режалаштириш босқичи, талабларни текшириш, лойиҳалаш босқичи, амалга ошириш, синовдан ўтказиш ва баҳолаш ва фойдаланиш. Агиле лойиҳа бошқаруви билан қарор қабул қилиш осон, ҳар бир жамоа аъзоси жамоанинг қолган аъзолари билан бир хил мақсадга эришишга эътибор қаратади ва роллар жамоа аъзолари ўртасида тақсимланади. </a:t>
            </a:r>
          </a:p>
        </p:txBody>
      </p:sp>
    </p:spTree>
    <p:extLst>
      <p:ext uri="{BB962C8B-B14F-4D97-AF65-F5344CB8AC3E}">
        <p14:creationId xmlns:p14="http://schemas.microsoft.com/office/powerpoint/2010/main" val="19894907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FE3CAD8-B1BB-B617-AA66-A00F232EA462}"/>
              </a:ext>
            </a:extLst>
          </p:cNvPr>
          <p:cNvSpPr txBox="1"/>
          <p:nvPr/>
        </p:nvSpPr>
        <p:spPr>
          <a:xfrm>
            <a:off x="400279" y="1613413"/>
            <a:ext cx="11391441" cy="2677656"/>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Агар мижоз натижалардан қониқмаса, жараёнлар итератив равишда такрорланади. Бу ерда лойиҳа менежери лойиҳа жамоаси аъзоларини қўллаб-қувватлаши ва рағбатлантириши керак, шунда улар лойиҳага иштиёқли бўлишади. </a:t>
            </a:r>
            <a:r>
              <a:rPr lang="en-US" sz="2400" dirty="0">
                <a:latin typeface="Times New Roman" panose="02020603050405020304" pitchFamily="18" charset="0"/>
                <a:cs typeface="Times New Roman" panose="02020603050405020304" pitchFamily="18" charset="0"/>
              </a:rPr>
              <a:t>KCCA</a:t>
            </a:r>
            <a:r>
              <a:rPr lang="uz-Cyrl-UZ" sz="2400" dirty="0">
                <a:latin typeface="Times New Roman" panose="02020603050405020304" pitchFamily="18" charset="0"/>
                <a:cs typeface="Times New Roman" panose="02020603050405020304" pitchFamily="18" charset="0"/>
              </a:rPr>
              <a:t>-даги лойиҳалар итератив тарзда қурилган, яъни ҳокимият тезкор лойиҳа бошқарувини қўллайди ва бу унинг лойиҳалари муваффақиятига олиб келди, чунки фойдаланувчилар ушбу лойиҳаларда иштирок этадилар. Бу ташкилотга рақобатдош устунликка эришиш имконини беради.</a:t>
            </a:r>
          </a:p>
        </p:txBody>
      </p:sp>
    </p:spTree>
    <p:extLst>
      <p:ext uri="{BB962C8B-B14F-4D97-AF65-F5344CB8AC3E}">
        <p14:creationId xmlns:p14="http://schemas.microsoft.com/office/powerpoint/2010/main" val="157669345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F323175-96D2-A905-5A5A-CFD6E2BB2C0E}"/>
              </a:ext>
            </a:extLst>
          </p:cNvPr>
          <p:cNvSpPr txBox="1"/>
          <p:nvPr/>
        </p:nvSpPr>
        <p:spPr>
          <a:xfrm>
            <a:off x="482906" y="1725160"/>
            <a:ext cx="11226188" cy="1938992"/>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В- Модел (</a:t>
            </a:r>
            <a:r>
              <a:rPr lang="en-US" sz="2400" b="1" dirty="0">
                <a:latin typeface="Times New Roman" panose="02020603050405020304" pitchFamily="18" charset="0"/>
                <a:cs typeface="Times New Roman" panose="02020603050405020304" pitchFamily="18" charset="0"/>
              </a:rPr>
              <a:t>V- Model</a:t>
            </a:r>
            <a:r>
              <a:rPr lang="uz-Cyrl-UZ" sz="2400" b="1"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 В-модели номи текшириш ва текширишдан келиб чиққан. В-модели шаршара моделига ўхшайди, унда бир босқичнинг тугаши бошқа босқичнинг бошланишига олиб келади. Шаршара ва В-модел ўртасидаги фарқ шундаки, иккинчиси техник тажрибага эга бўлган ўрта лойиҳаларда қўлланилади ва улар палапартишлик моделидан жуда қийин.</a:t>
            </a:r>
          </a:p>
        </p:txBody>
      </p:sp>
    </p:spTree>
    <p:extLst>
      <p:ext uri="{BB962C8B-B14F-4D97-AF65-F5344CB8AC3E}">
        <p14:creationId xmlns:p14="http://schemas.microsoft.com/office/powerpoint/2010/main" val="94640424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F323175-96D2-A905-5A5A-CFD6E2BB2C0E}"/>
              </a:ext>
            </a:extLst>
          </p:cNvPr>
          <p:cNvSpPr txBox="1"/>
          <p:nvPr/>
        </p:nvSpPr>
        <p:spPr>
          <a:xfrm>
            <a:off x="482906" y="1791260"/>
            <a:ext cx="11226188" cy="2677656"/>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Инcрементал модел (</a:t>
            </a:r>
            <a:r>
              <a:rPr lang="en-US" sz="2400" b="1" dirty="0">
                <a:latin typeface="Times New Roman" panose="02020603050405020304" pitchFamily="18" charset="0"/>
                <a:cs typeface="Times New Roman" panose="02020603050405020304" pitchFamily="18" charset="0"/>
              </a:rPr>
              <a:t>Incremental Model</a:t>
            </a:r>
            <a:r>
              <a:rPr lang="uz-Cyrl-UZ" sz="2400" b="1"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 Бундай моделларда кўп цикллар содир бўлади, лекин улар кичик қисмларда бошқарилади. Тўлиқ маҳсулот ишлаб чиқилгунга қадар ҳар бир қисм талабларнинг тўрт босқичи, дизайн, амалга ошириш ва синов босқичидан ўтади. Инcрементал модел арзонроқ, мослашувчан ва мижоз қурилиши мумкин бўлган ҳар бир босқич ҳақида фикр билдиради. Бошқа томондан, лойиҳа менежери ишлаб чиқувчилар билан биргаликда бутун тизимни кичик қисмларга бўлишдан олдин тўлиқ аниқлаши керак.</a:t>
            </a:r>
          </a:p>
        </p:txBody>
      </p:sp>
    </p:spTree>
    <p:extLst>
      <p:ext uri="{BB962C8B-B14F-4D97-AF65-F5344CB8AC3E}">
        <p14:creationId xmlns:p14="http://schemas.microsoft.com/office/powerpoint/2010/main" val="224446954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30CE1A4-8ED1-8AE7-B659-D8738E9F5AA6}"/>
              </a:ext>
            </a:extLst>
          </p:cNvPr>
          <p:cNvSpPr txBox="1"/>
          <p:nvPr/>
        </p:nvSpPr>
        <p:spPr>
          <a:xfrm>
            <a:off x="565532" y="1992719"/>
            <a:ext cx="11060935" cy="1938992"/>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РАД модели (</a:t>
            </a:r>
            <a:r>
              <a:rPr lang="en-US" sz="2400" b="1" dirty="0">
                <a:latin typeface="Times New Roman" panose="02020603050405020304" pitchFamily="18" charset="0"/>
                <a:cs typeface="Times New Roman" panose="02020603050405020304" pitchFamily="18" charset="0"/>
              </a:rPr>
              <a:t>RAD model</a:t>
            </a:r>
            <a:r>
              <a:rPr lang="uz-Cyrl-UZ" sz="2400" b="1"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 РАД сифатида қисқартирилган тез иловаларни ишлаб чиқиш инкрементал моделнинг бир туридир. Ушбу моделнинг таркибий қисмлари мини лойиҳалар мавжуд бўлган тарзда ишлаб чиқилган. Прототиплар ишлаб чиқилади ва мижозларга якуний тизим тугагандан сўнг қандай пайдо бўлишини кўрсатиш учун берилади.</a:t>
            </a:r>
          </a:p>
        </p:txBody>
      </p:sp>
    </p:spTree>
    <p:extLst>
      <p:ext uri="{BB962C8B-B14F-4D97-AF65-F5344CB8AC3E}">
        <p14:creationId xmlns:p14="http://schemas.microsoft.com/office/powerpoint/2010/main" val="87397298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30CE1A4-8ED1-8AE7-B659-D8738E9F5AA6}"/>
              </a:ext>
            </a:extLst>
          </p:cNvPr>
          <p:cNvSpPr txBox="1"/>
          <p:nvPr/>
        </p:nvSpPr>
        <p:spPr>
          <a:xfrm>
            <a:off x="565532" y="1838483"/>
            <a:ext cx="11060935" cy="2308324"/>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Итератив модел (</a:t>
            </a:r>
            <a:r>
              <a:rPr lang="en-US" sz="2400" b="1" dirty="0">
                <a:latin typeface="Times New Roman" panose="02020603050405020304" pitchFamily="18" charset="0"/>
                <a:cs typeface="Times New Roman" panose="02020603050405020304" pitchFamily="18" charset="0"/>
              </a:rPr>
              <a:t>Iterative Model</a:t>
            </a:r>
            <a:r>
              <a:rPr lang="uz-Cyrl-UZ" sz="2400" b="1"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 Номидан кўриниб турибдики, итератив модел жараённинг такрорланишини билдиради.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b="1" dirty="0">
                <a:latin typeface="Times New Roman" panose="02020603050405020304" pitchFamily="18" charset="0"/>
                <a:cs typeface="Times New Roman" panose="02020603050405020304" pitchFamily="18" charset="0"/>
              </a:rPr>
              <a:t>Спирал модел (</a:t>
            </a:r>
            <a:r>
              <a:rPr lang="en-US" sz="2400" b="1" dirty="0">
                <a:latin typeface="Times New Roman" panose="02020603050405020304" pitchFamily="18" charset="0"/>
                <a:cs typeface="Times New Roman" panose="02020603050405020304" pitchFamily="18" charset="0"/>
              </a:rPr>
              <a:t>Spiral Model</a:t>
            </a:r>
            <a:r>
              <a:rPr lang="uz-Cyrl-UZ" sz="2400" b="1"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 Бундай модел асосан хавфларни таҳлил қилишга қаратилган. У режалаштириш, хавф таҳлили, муҳандислик ва баҳолашнинг тўрт босқичидан иборат. Фазалар бир неча марта спираллардан ўтади.</a:t>
            </a:r>
          </a:p>
        </p:txBody>
      </p:sp>
    </p:spTree>
    <p:extLst>
      <p:ext uri="{BB962C8B-B14F-4D97-AF65-F5344CB8AC3E}">
        <p14:creationId xmlns:p14="http://schemas.microsoft.com/office/powerpoint/2010/main" val="3956138175"/>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7C21057-37BD-590F-04D8-86E788562C91}"/>
              </a:ext>
            </a:extLst>
          </p:cNvPr>
          <p:cNvSpPr txBox="1"/>
          <p:nvPr/>
        </p:nvSpPr>
        <p:spPr>
          <a:xfrm>
            <a:off x="315817" y="5420136"/>
            <a:ext cx="8673947" cy="1015663"/>
          </a:xfrm>
          <a:prstGeom prst="rect">
            <a:avLst/>
          </a:prstGeom>
          <a:noFill/>
        </p:spPr>
        <p:txBody>
          <a:bodyPr wrap="square">
            <a:spAutoFit/>
          </a:bodyPr>
          <a:lstStyle/>
          <a:p>
            <a:pPr algn="ctr"/>
            <a:r>
              <a:rPr lang="uz-Cyrl-UZ" sz="2000" dirty="0">
                <a:latin typeface="Times New Roman" panose="02020603050405020304" pitchFamily="18" charset="0"/>
                <a:cs typeface="Times New Roman" panose="02020603050405020304" pitchFamily="18" charset="0"/>
              </a:rPr>
              <a:t>Кўп жиҳатдан, бу лойиҳани бошқаришнинг анъанавий шарҳидан фарқ қилмайди. Аммо асбоблар ва технологияларни аралаштириб, таҳрирлар ва шарҳларни орқага ва олдинга қўшсангиз, у бироз мураккаблашади.</a:t>
            </a:r>
          </a:p>
        </p:txBody>
      </p:sp>
      <p:sp>
        <p:nvSpPr>
          <p:cNvPr id="2" name="Прямоугольник 1">
            <a:extLst>
              <a:ext uri="{FF2B5EF4-FFF2-40B4-BE49-F238E27FC236}">
                <a16:creationId xmlns:a16="http://schemas.microsoft.com/office/drawing/2014/main" id="{5C922676-0875-5A35-D253-061EB306D236}"/>
              </a:ext>
            </a:extLst>
          </p:cNvPr>
          <p:cNvSpPr/>
          <p:nvPr/>
        </p:nvSpPr>
        <p:spPr>
          <a:xfrm>
            <a:off x="315818" y="231353"/>
            <a:ext cx="11560364" cy="121185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РАҚАМЛИ ЛОЙИҲАНИНГ БОСҚИЧЛАРИ</a:t>
            </a:r>
          </a:p>
          <a:p>
            <a:pPr algn="ctr"/>
            <a:r>
              <a:rPr lang="uz-Cyrl-UZ" sz="2400" dirty="0">
                <a:latin typeface="Times New Roman" panose="02020603050405020304" pitchFamily="18" charset="0"/>
                <a:cs typeface="Times New Roman" panose="02020603050405020304" pitchFamily="18" charset="0"/>
              </a:rPr>
              <a:t>Биз буни кейинроқ кўриб чиқамиз, аммо рақамли лойиҳа нимани ўз ичига олиши ҳақида умумий маълумот бериш учун биз уни тўртта асосий босқичга ажратдик:</a:t>
            </a:r>
            <a:endParaRPr lang="ru-RU" sz="2400" dirty="0"/>
          </a:p>
        </p:txBody>
      </p:sp>
      <p:sp>
        <p:nvSpPr>
          <p:cNvPr id="3" name="Прямоугольник 2">
            <a:extLst>
              <a:ext uri="{FF2B5EF4-FFF2-40B4-BE49-F238E27FC236}">
                <a16:creationId xmlns:a16="http://schemas.microsoft.com/office/drawing/2014/main" id="{C6DD3BB5-0C22-7796-A2FC-C9BF6CA0937B}"/>
              </a:ext>
            </a:extLst>
          </p:cNvPr>
          <p:cNvSpPr/>
          <p:nvPr/>
        </p:nvSpPr>
        <p:spPr>
          <a:xfrm>
            <a:off x="315818" y="1652529"/>
            <a:ext cx="11560364" cy="85639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Бошлаш - </a:t>
            </a:r>
            <a:r>
              <a:rPr lang="uz-Cyrl-UZ" sz="2400" dirty="0">
                <a:latin typeface="Times New Roman" panose="02020603050405020304" pitchFamily="18" charset="0"/>
                <a:cs typeface="Times New Roman" panose="02020603050405020304" pitchFamily="18" charset="0"/>
              </a:rPr>
              <a:t>бу лойиҳани йўлга қўйиш ва лойиҳанинг муваффақиятли бўлишини таъминлаш учун мижозларни тўғри йўлга қўйишни ўз ичига олади;</a:t>
            </a:r>
          </a:p>
        </p:txBody>
      </p:sp>
      <p:sp>
        <p:nvSpPr>
          <p:cNvPr id="5" name="Прямоугольник 4">
            <a:extLst>
              <a:ext uri="{FF2B5EF4-FFF2-40B4-BE49-F238E27FC236}">
                <a16:creationId xmlns:a16="http://schemas.microsoft.com/office/drawing/2014/main" id="{FF79467A-D3DD-EAD0-A56A-C06C9AB2EC02}"/>
              </a:ext>
            </a:extLst>
          </p:cNvPr>
          <p:cNvSpPr/>
          <p:nvPr/>
        </p:nvSpPr>
        <p:spPr>
          <a:xfrm>
            <a:off x="315818" y="2646802"/>
            <a:ext cx="11560364" cy="85639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Режалаштириш - </a:t>
            </a:r>
            <a:r>
              <a:rPr lang="uz-Cyrl-UZ" sz="2400" dirty="0">
                <a:latin typeface="Times New Roman" panose="02020603050405020304" pitchFamily="18" charset="0"/>
                <a:cs typeface="Times New Roman" panose="02020603050405020304" pitchFamily="18" charset="0"/>
              </a:rPr>
              <a:t>бу вақт жадвалларини, кўламини ва тегишли мутахассисларга вазифаларни тақсимлашни ўз ичига олади;</a:t>
            </a:r>
          </a:p>
        </p:txBody>
      </p:sp>
      <p:sp>
        <p:nvSpPr>
          <p:cNvPr id="6" name="Прямоугольник 5">
            <a:extLst>
              <a:ext uri="{FF2B5EF4-FFF2-40B4-BE49-F238E27FC236}">
                <a16:creationId xmlns:a16="http://schemas.microsoft.com/office/drawing/2014/main" id="{4F96A90B-4BD3-B365-F3C2-DDF66333354F}"/>
              </a:ext>
            </a:extLst>
          </p:cNvPr>
          <p:cNvSpPr/>
          <p:nvPr/>
        </p:nvSpPr>
        <p:spPr>
          <a:xfrm>
            <a:off x="315818" y="3641075"/>
            <a:ext cx="11560364" cy="50126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Амалга ошириш - </a:t>
            </a:r>
            <a:r>
              <a:rPr lang="uz-Cyrl-UZ" sz="2400" dirty="0">
                <a:latin typeface="Times New Roman" panose="02020603050405020304" pitchFamily="18" charset="0"/>
                <a:cs typeface="Times New Roman" panose="02020603050405020304" pitchFamily="18" charset="0"/>
              </a:rPr>
              <a:t>бу асосий активлар яратиладиган қисм;</a:t>
            </a:r>
          </a:p>
        </p:txBody>
      </p:sp>
      <p:sp>
        <p:nvSpPr>
          <p:cNvPr id="7" name="Прямоугольник 6">
            <a:extLst>
              <a:ext uri="{FF2B5EF4-FFF2-40B4-BE49-F238E27FC236}">
                <a16:creationId xmlns:a16="http://schemas.microsoft.com/office/drawing/2014/main" id="{21C7058B-C870-B654-9C5E-C09F6B51FCEE}"/>
              </a:ext>
            </a:extLst>
          </p:cNvPr>
          <p:cNvSpPr/>
          <p:nvPr/>
        </p:nvSpPr>
        <p:spPr>
          <a:xfrm>
            <a:off x="315817" y="4304843"/>
            <a:ext cx="8773099" cy="90062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Ўраш - </a:t>
            </a:r>
            <a:r>
              <a:rPr lang="uz-Cyrl-UZ" sz="2400" dirty="0">
                <a:latin typeface="Times New Roman" panose="02020603050405020304" pitchFamily="18" charset="0"/>
                <a:cs typeface="Times New Roman" panose="02020603050405020304" pitchFamily="18" charset="0"/>
              </a:rPr>
              <a:t>бу топшириқларни топширишни ва барча иштирокчилар билан брифингни ўз ичига олади.</a:t>
            </a:r>
          </a:p>
        </p:txBody>
      </p:sp>
    </p:spTree>
    <p:extLst>
      <p:ext uri="{BB962C8B-B14F-4D97-AF65-F5344CB8AC3E}">
        <p14:creationId xmlns:p14="http://schemas.microsoft.com/office/powerpoint/2010/main" val="174877874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74168A3A-3461-8382-E6CE-BA0B0D17185F}"/>
              </a:ext>
            </a:extLst>
          </p:cNvPr>
          <p:cNvSpPr/>
          <p:nvPr/>
        </p:nvSpPr>
        <p:spPr>
          <a:xfrm>
            <a:off x="649995" y="209320"/>
            <a:ext cx="10917715" cy="99151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z-Cyrl-UZ" sz="2400" b="1" dirty="0">
                <a:solidFill>
                  <a:schemeClr val="bg1"/>
                </a:solidFill>
                <a:latin typeface="Times New Roman" panose="02020603050405020304" pitchFamily="18" charset="0"/>
                <a:cs typeface="Times New Roman" panose="02020603050405020304" pitchFamily="18" charset="0"/>
              </a:rPr>
              <a:t>РАҚАМЛИ ЛОЙИҲАНИНГ ҲАР БИР БОСҚИЧИНИ БОШҚАРИШ</a:t>
            </a:r>
          </a:p>
          <a:p>
            <a:pPr algn="ctr"/>
            <a:r>
              <a:rPr lang="uz-Cyrl-UZ" sz="2400" dirty="0">
                <a:solidFill>
                  <a:schemeClr val="bg1"/>
                </a:solidFill>
                <a:latin typeface="Times New Roman" panose="02020603050405020304" pitchFamily="18" charset="0"/>
                <a:cs typeface="Times New Roman" panose="02020603050405020304" pitchFamily="18" charset="0"/>
              </a:rPr>
              <a:t>Муваффақиятли рақамли лойиҳа уни бошқариш билан боғлиқ</a:t>
            </a:r>
          </a:p>
        </p:txBody>
      </p:sp>
      <p:sp>
        <p:nvSpPr>
          <p:cNvPr id="4" name="Прямоугольник: скругленные углы 3">
            <a:extLst>
              <a:ext uri="{FF2B5EF4-FFF2-40B4-BE49-F238E27FC236}">
                <a16:creationId xmlns:a16="http://schemas.microsoft.com/office/drawing/2014/main" id="{CA3CC0EC-4BE8-0F2A-583B-730DB854B09E}"/>
              </a:ext>
            </a:extLst>
          </p:cNvPr>
          <p:cNvSpPr/>
          <p:nvPr/>
        </p:nvSpPr>
        <p:spPr>
          <a:xfrm>
            <a:off x="411296" y="1368566"/>
            <a:ext cx="11369407" cy="1561698"/>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Жуда кўп ҳаракатланувчи қисмлар билан нима қилинганлиги ва ким нима қилаётганини йўқотиш осон. Рақамли лойиҳа ҳақида умуман ўйлаш жуда қийин бўлиши мумкин, шунинг учун уни осон ҳазм бўладиган босқичларга бўлиш мантиқан.</a:t>
            </a:r>
          </a:p>
        </p:txBody>
      </p:sp>
      <p:sp>
        <p:nvSpPr>
          <p:cNvPr id="3" name="Прямоугольник: скругленные углы 2">
            <a:extLst>
              <a:ext uri="{FF2B5EF4-FFF2-40B4-BE49-F238E27FC236}">
                <a16:creationId xmlns:a16="http://schemas.microsoft.com/office/drawing/2014/main" id="{1EA37D4F-FBFC-1AB2-0001-FD538D6DB0A9}"/>
              </a:ext>
            </a:extLst>
          </p:cNvPr>
          <p:cNvSpPr/>
          <p:nvPr/>
        </p:nvSpPr>
        <p:spPr>
          <a:xfrm>
            <a:off x="532481" y="3183874"/>
            <a:ext cx="8611519" cy="3371161"/>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0-босқич: бошлаш</a:t>
            </a:r>
          </a:p>
          <a:p>
            <a:pPr algn="ctr"/>
            <a:r>
              <a:rPr lang="uz-Cyrl-UZ" sz="2400" dirty="0">
                <a:latin typeface="Times New Roman" panose="02020603050405020304" pitchFamily="18" charset="0"/>
                <a:cs typeface="Times New Roman" panose="02020603050405020304" pitchFamily="18" charset="0"/>
              </a:rPr>
              <a:t>Рақамли лойиҳа тўғри бошланишидан олдин бошланади. Бу лойиҳани қониқарли даражада бажариш учун зарур бўлган ҳужжатларни тайёрлаш ва ресурсларни тўплашни ўз ичига олади.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Ушбу босқич, шунингдек, кашфиёт қўнғироқлари, пудратчиларни ёллаш ва янги мижозларни ишга туширишни ўз ичига олиши мумкин.</a:t>
            </a:r>
          </a:p>
        </p:txBody>
      </p:sp>
    </p:spTree>
    <p:extLst>
      <p:ext uri="{BB962C8B-B14F-4D97-AF65-F5344CB8AC3E}">
        <p14:creationId xmlns:p14="http://schemas.microsoft.com/office/powerpoint/2010/main" val="424180633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7112D4A-482A-050D-3D20-671B7D7DB965}"/>
              </a:ext>
            </a:extLst>
          </p:cNvPr>
          <p:cNvSpPr txBox="1"/>
          <p:nvPr/>
        </p:nvSpPr>
        <p:spPr>
          <a:xfrm>
            <a:off x="488414" y="612844"/>
            <a:ext cx="11215171" cy="830997"/>
          </a:xfrm>
          <a:prstGeom prst="rect">
            <a:avLst/>
          </a:prstGeom>
          <a:noFill/>
        </p:spPr>
        <p:txBody>
          <a:bodyPr wrap="square">
            <a:spAutoFit/>
          </a:bodyPr>
          <a:lstStyle/>
          <a:p>
            <a:pPr algn="ctr"/>
            <a:endParaRPr lang="uz-Cyrl-UZ" sz="2400" dirty="0">
              <a:latin typeface="Times New Roman" panose="02020603050405020304" pitchFamily="18" charset="0"/>
              <a:cs typeface="Times New Roman" panose="02020603050405020304" pitchFamily="18" charset="0"/>
            </a:endParaRPr>
          </a:p>
          <a:p>
            <a:pPr algn="ctr"/>
            <a:endParaRPr lang="uz-Cyrl-UZ"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F9E32CB-F75B-5812-0F8B-5E0A021F0178}"/>
              </a:ext>
            </a:extLst>
          </p:cNvPr>
          <p:cNvSpPr txBox="1"/>
          <p:nvPr/>
        </p:nvSpPr>
        <p:spPr>
          <a:xfrm>
            <a:off x="609599" y="1336439"/>
            <a:ext cx="10972800" cy="3108543"/>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Ҳужжатлар ва ресурсларни тайёрлаш</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Рақамли лойиҳани тайёрлаш босқичлари баъзан бажариш босқичлари каби муҳимдир. Ахир, агар сиз тузган шартнома муҳим элементни ўтказиб юборса ёки мижозга лойиҳанинг муаммосиз давом этишини таъминлаш учун зарур бўлган барча маълумотларни бермасангиз, ишлар тезда пастга тушиши мумкин.</a:t>
            </a:r>
          </a:p>
        </p:txBody>
      </p:sp>
    </p:spTree>
    <p:extLst>
      <p:ext uri="{BB962C8B-B14F-4D97-AF65-F5344CB8AC3E}">
        <p14:creationId xmlns:p14="http://schemas.microsoft.com/office/powerpoint/2010/main" val="336659157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A3CC0EC-4BE8-0F2A-583B-730DB854B09E}"/>
              </a:ext>
            </a:extLst>
          </p:cNvPr>
          <p:cNvSpPr/>
          <p:nvPr/>
        </p:nvSpPr>
        <p:spPr>
          <a:xfrm>
            <a:off x="411296" y="575352"/>
            <a:ext cx="11369407" cy="967010"/>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Лойиҳани бошлашдан олдин ҳужжатларни тайёрлаш ва зарур ресурсларни тайёрлаш ҳақида ўйлаётганда, қуйидаги нарсаларни кўриб чиқинг:</a:t>
            </a:r>
          </a:p>
        </p:txBody>
      </p:sp>
      <p:sp>
        <p:nvSpPr>
          <p:cNvPr id="3" name="Прямоугольник: скругленные углы 2">
            <a:extLst>
              <a:ext uri="{FF2B5EF4-FFF2-40B4-BE49-F238E27FC236}">
                <a16:creationId xmlns:a16="http://schemas.microsoft.com/office/drawing/2014/main" id="{1EA37D4F-FBFC-1AB2-0001-FD538D6DB0A9}"/>
              </a:ext>
            </a:extLst>
          </p:cNvPr>
          <p:cNvSpPr/>
          <p:nvPr/>
        </p:nvSpPr>
        <p:spPr>
          <a:xfrm>
            <a:off x="411296" y="1762699"/>
            <a:ext cx="10682690" cy="716097"/>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Кучли шартнома;</a:t>
            </a:r>
          </a:p>
        </p:txBody>
      </p:sp>
      <p:sp>
        <p:nvSpPr>
          <p:cNvPr id="5" name="Прямоугольник: скругленные углы 4">
            <a:extLst>
              <a:ext uri="{FF2B5EF4-FFF2-40B4-BE49-F238E27FC236}">
                <a16:creationId xmlns:a16="http://schemas.microsoft.com/office/drawing/2014/main" id="{2BD480DB-49A6-8D19-019C-EB7EE03989F2}"/>
              </a:ext>
            </a:extLst>
          </p:cNvPr>
          <p:cNvSpPr/>
          <p:nvPr/>
        </p:nvSpPr>
        <p:spPr>
          <a:xfrm>
            <a:off x="411296" y="2699133"/>
            <a:ext cx="9966593" cy="716097"/>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Янги рақамли папкалар ва файлларни яратиш;</a:t>
            </a:r>
          </a:p>
        </p:txBody>
      </p:sp>
      <p:sp>
        <p:nvSpPr>
          <p:cNvPr id="6" name="Прямоугольник: скругленные углы 5">
            <a:extLst>
              <a:ext uri="{FF2B5EF4-FFF2-40B4-BE49-F238E27FC236}">
                <a16:creationId xmlns:a16="http://schemas.microsoft.com/office/drawing/2014/main" id="{A2BE45CF-1DEC-E701-426C-5D9B1B04135B}"/>
              </a:ext>
            </a:extLst>
          </p:cNvPr>
          <p:cNvSpPr/>
          <p:nvPr/>
        </p:nvSpPr>
        <p:spPr>
          <a:xfrm>
            <a:off x="411296" y="3635567"/>
            <a:ext cx="9129311" cy="716097"/>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Лойиҳани бошқариш воситасида янги лойиҳа яратиш;</a:t>
            </a:r>
          </a:p>
        </p:txBody>
      </p:sp>
      <p:sp>
        <p:nvSpPr>
          <p:cNvPr id="7" name="Прямоугольник: скругленные углы 6">
            <a:extLst>
              <a:ext uri="{FF2B5EF4-FFF2-40B4-BE49-F238E27FC236}">
                <a16:creationId xmlns:a16="http://schemas.microsoft.com/office/drawing/2014/main" id="{7F272846-B2A2-BAB3-A520-507F58454B9E}"/>
              </a:ext>
            </a:extLst>
          </p:cNvPr>
          <p:cNvSpPr/>
          <p:nvPr/>
        </p:nvSpPr>
        <p:spPr>
          <a:xfrm>
            <a:off x="411297" y="4572001"/>
            <a:ext cx="8303046" cy="936433"/>
          </a:xfrm>
          <a:prstGeom prst="roundRect">
            <a:avLst>
              <a:gd name="adj" fmla="val 9473"/>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Нима қилиш кераклигини ва қачон амалга оширилиши ҳақида умумий маълумотни кўрсатадиган мижоз таклифи.</a:t>
            </a:r>
          </a:p>
        </p:txBody>
      </p:sp>
    </p:spTree>
    <p:extLst>
      <p:ext uri="{BB962C8B-B14F-4D97-AF65-F5344CB8AC3E}">
        <p14:creationId xmlns:p14="http://schemas.microsoft.com/office/powerpoint/2010/main" val="401588401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38B90F5-1E62-3B2C-DAFE-3C1A9CE38166}"/>
              </a:ext>
            </a:extLst>
          </p:cNvPr>
          <p:cNvSpPr txBox="1"/>
          <p:nvPr/>
        </p:nvSpPr>
        <p:spPr>
          <a:xfrm>
            <a:off x="422313" y="719482"/>
            <a:ext cx="11347373" cy="3416320"/>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БОРТГА КИРИШ</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Муваффақиятли бортга кириш - бу муаммосиз рақамли лойиҳанинг калитидир.</a:t>
            </a:r>
          </a:p>
          <a:p>
            <a:pPr algn="ctr"/>
            <a:r>
              <a:rPr lang="uz-Cyrl-UZ" sz="2400" dirty="0">
                <a:latin typeface="Times New Roman" panose="02020603050405020304" pitchFamily="18" charset="0"/>
                <a:cs typeface="Times New Roman" panose="02020603050405020304" pitchFamily="18" charset="0"/>
              </a:rPr>
              <a:t>Бу сизнинг мижозларингизга лойиҳа давомида керак бўладиган барча маълумотларни, жумладан сиз фойдаланадиган воситаларни, компаниянгиз қандай ишлашини, уларнинг асосий алоқа нуқтаси ким бўлишини ва асосий усулларни тақдим этадиган қисмдир. Бундан ташқари, сиз фойдаланадиган воситалар ва сиз ишлайдиган жараёнлар билан таниш бўлиши керак бўлган янги пудратчиларни ишга туширишингиз керак бўлиши мумкин.</a:t>
            </a:r>
          </a:p>
        </p:txBody>
      </p:sp>
    </p:spTree>
    <p:extLst>
      <p:ext uri="{BB962C8B-B14F-4D97-AF65-F5344CB8AC3E}">
        <p14:creationId xmlns:p14="http://schemas.microsoft.com/office/powerpoint/2010/main" val="69672690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9D26169-383B-D21B-4B93-2C586AAB5C16}"/>
              </a:ext>
            </a:extLst>
          </p:cNvPr>
          <p:cNvSpPr txBox="1"/>
          <p:nvPr/>
        </p:nvSpPr>
        <p:spPr>
          <a:xfrm>
            <a:off x="593074" y="1210533"/>
            <a:ext cx="11005851" cy="3108543"/>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ЖАМОА ЙИҒИШ</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Бошлаш босқичининг якуний қисми лойиҳа орзуси жамоасини йиғишдир. Бу сизнинг лойиҳада ишлайдиган тўғри истеъдод ва кўникмаларга эга эканлигингизга ишонч ҳосил қилишни ва танланган жамоанинг ҳар бир аъзосига улардан нима кутилаётганини билдиришни ўз ичига олади.</a:t>
            </a:r>
          </a:p>
        </p:txBody>
      </p:sp>
    </p:spTree>
    <p:extLst>
      <p:ext uri="{BB962C8B-B14F-4D97-AF65-F5344CB8AC3E}">
        <p14:creationId xmlns:p14="http://schemas.microsoft.com/office/powerpoint/2010/main" val="365377980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A55DA88-09F2-D5AC-98A0-6C55F27173E8}"/>
              </a:ext>
            </a:extLst>
          </p:cNvPr>
          <p:cNvSpPr txBox="1"/>
          <p:nvPr/>
        </p:nvSpPr>
        <p:spPr>
          <a:xfrm>
            <a:off x="506775" y="1312829"/>
            <a:ext cx="10972800" cy="3046988"/>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1-босқич: Режалаштириш</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Бортга кириш тугаллангандан ва барча ҳужжатлар юборилган ва имзолангандан сўнг, сиз рақамли лойиҳаларни бошқаришнинг кейинги босқичига ўтишингиз мумкин: режалаштириш.</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Бу ерда сиз барча носозликларни ишлаб чиқасиз ва барча активлар ўз вақтида ва тўғри тарзда яратилишига ишонч ҳосил қилиш учун олдиндан режалаштирасиз.</a:t>
            </a:r>
          </a:p>
        </p:txBody>
      </p:sp>
    </p:spTree>
    <p:extLst>
      <p:ext uri="{BB962C8B-B14F-4D97-AF65-F5344CB8AC3E}">
        <p14:creationId xmlns:p14="http://schemas.microsoft.com/office/powerpoint/2010/main" val="2875054275"/>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6F0AA44-2275-DBBB-B529-7785A1A34D90}"/>
              </a:ext>
            </a:extLst>
          </p:cNvPr>
          <p:cNvSpPr txBox="1"/>
          <p:nvPr/>
        </p:nvSpPr>
        <p:spPr>
          <a:xfrm>
            <a:off x="554515" y="1223116"/>
            <a:ext cx="11082969" cy="2677656"/>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Вазифалар рўйхатини яратинг</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Лойиҳани ташкил этадиган жуда кўп вазифалар мавжуд ва агар улар нима эканлигини ёки энг муҳими, уларни қандай тартибда бажариш кераклигини яхши тушунмасангиз, тезда бошингизга киришингиз мумкин.</a:t>
            </a:r>
          </a:p>
        </p:txBody>
      </p:sp>
    </p:spTree>
    <p:extLst>
      <p:ext uri="{BB962C8B-B14F-4D97-AF65-F5344CB8AC3E}">
        <p14:creationId xmlns:p14="http://schemas.microsoft.com/office/powerpoint/2010/main" val="1575782294"/>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8DC8320-159C-2509-A343-A16050CA9C5D}"/>
              </a:ext>
            </a:extLst>
          </p:cNvPr>
          <p:cNvSpPr txBox="1"/>
          <p:nvPr/>
        </p:nvSpPr>
        <p:spPr>
          <a:xfrm>
            <a:off x="550843" y="615599"/>
            <a:ext cx="11082969" cy="1785104"/>
          </a:xfrm>
          <a:prstGeom prst="rect">
            <a:avLst/>
          </a:prstGeom>
          <a:noFill/>
        </p:spPr>
        <p:txBody>
          <a:bodyPr wrap="square">
            <a:spAutoFit/>
          </a:bodyPr>
          <a:lstStyle/>
          <a:p>
            <a:pPr algn="ctr"/>
            <a:endParaRPr lang="uz-Cyrl-UZ" sz="2200" dirty="0">
              <a:latin typeface="Times New Roman" panose="02020603050405020304" pitchFamily="18" charset="0"/>
              <a:cs typeface="Times New Roman" panose="02020603050405020304" pitchFamily="18" charset="0"/>
            </a:endParaRPr>
          </a:p>
          <a:p>
            <a:pPr algn="ctr"/>
            <a:endParaRPr lang="uz-Cyrl-UZ" sz="2200" dirty="0">
              <a:latin typeface="Times New Roman" panose="02020603050405020304" pitchFamily="18" charset="0"/>
              <a:cs typeface="Times New Roman" panose="02020603050405020304" pitchFamily="18" charset="0"/>
            </a:endParaRPr>
          </a:p>
          <a:p>
            <a:pPr marL="342900" indent="-342900" algn="ctr">
              <a:buFont typeface="Arial" panose="020B0604020202020204" pitchFamily="34" charset="0"/>
              <a:buChar char="•"/>
            </a:pPr>
            <a:endParaRPr lang="uz-Cyrl-UZ" sz="2200" dirty="0">
              <a:latin typeface="Times New Roman" panose="02020603050405020304" pitchFamily="18" charset="0"/>
              <a:cs typeface="Times New Roman" panose="02020603050405020304" pitchFamily="18" charset="0"/>
            </a:endParaRPr>
          </a:p>
          <a:p>
            <a:pPr marL="342900" indent="-342900" algn="ctr">
              <a:buFont typeface="Arial" panose="020B0604020202020204" pitchFamily="34" charset="0"/>
              <a:buChar char="•"/>
            </a:pPr>
            <a:endParaRPr lang="uz-Cyrl-UZ" sz="2200" dirty="0">
              <a:latin typeface="Times New Roman" panose="02020603050405020304" pitchFamily="18" charset="0"/>
              <a:cs typeface="Times New Roman" panose="02020603050405020304" pitchFamily="18" charset="0"/>
            </a:endParaRPr>
          </a:p>
          <a:p>
            <a:pPr marL="342900" indent="-342900" algn="ctr">
              <a:buFont typeface="Arial" panose="020B0604020202020204" pitchFamily="34" charset="0"/>
              <a:buChar char="•"/>
            </a:pPr>
            <a:endParaRPr lang="uz-Cyrl-UZ" sz="22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41A2130-FD8B-16AA-ACBF-D6E7A58C7227}"/>
              </a:ext>
            </a:extLst>
          </p:cNvPr>
          <p:cNvSpPr txBox="1"/>
          <p:nvPr/>
        </p:nvSpPr>
        <p:spPr>
          <a:xfrm>
            <a:off x="661011" y="2010044"/>
            <a:ext cx="10862632" cy="2246769"/>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Бутун лойиҳани яратиш учун бирлашадиган катта ва кичик вазифалар рўйхатини ёзишдан бошланг. Шарҳлар ва мижозлар қўнғироқлари каби нарсаларни киритганингизга ишонч ҳосил қилинг, чунки улардан аниқ натижа бўлмаса ҳам, улар жараённинг муҳим қисмини ташкил қилади.</a:t>
            </a:r>
          </a:p>
        </p:txBody>
      </p:sp>
    </p:spTree>
    <p:extLst>
      <p:ext uri="{BB962C8B-B14F-4D97-AF65-F5344CB8AC3E}">
        <p14:creationId xmlns:p14="http://schemas.microsoft.com/office/powerpoint/2010/main" val="352215627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EC13C9D-B0BE-D02C-5E51-D3B1769A38AD}"/>
              </a:ext>
            </a:extLst>
          </p:cNvPr>
          <p:cNvSpPr txBox="1"/>
          <p:nvPr/>
        </p:nvSpPr>
        <p:spPr>
          <a:xfrm>
            <a:off x="416804" y="1547312"/>
            <a:ext cx="11358391" cy="2677656"/>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БЮДЖЕТ БЕЛГИЛАНГ</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Бюджет муқаррар равишда бошланғич босқичида пайдо бўлса-да, фақат сиз ўз ичига олган вазифаларни хариталашни бошлаганингизда, сиз унга аниқлик киритишингиз мумкин. Бюджетни белгилаш нафақат активларни яратиш харажатларини ўз ичига олади, балки материаллар, пудратчилар ва пайдо бўлиши мумкин бўлган ҳар қандай қўшимчалар учун бюджетни ҳам ўз ичига олади.</a:t>
            </a:r>
          </a:p>
        </p:txBody>
      </p:sp>
    </p:spTree>
    <p:extLst>
      <p:ext uri="{BB962C8B-B14F-4D97-AF65-F5344CB8AC3E}">
        <p14:creationId xmlns:p14="http://schemas.microsoft.com/office/powerpoint/2010/main" val="124609812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EC13C9D-B0BE-D02C-5E51-D3B1769A38AD}"/>
              </a:ext>
            </a:extLst>
          </p:cNvPr>
          <p:cNvSpPr txBox="1"/>
          <p:nvPr/>
        </p:nvSpPr>
        <p:spPr>
          <a:xfrm>
            <a:off x="416804" y="1282908"/>
            <a:ext cx="11358391" cy="3046988"/>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Лойиҳа жадвалини тузинг</a:t>
            </a:r>
          </a:p>
          <a:p>
            <a:pPr algn="ctr"/>
            <a:r>
              <a:rPr lang="uz-Cyrl-UZ" sz="2400" b="1" dirty="0">
                <a:latin typeface="Times New Roman" panose="02020603050405020304" pitchFamily="18" charset="0"/>
                <a:cs typeface="Times New Roman" panose="02020603050405020304" pitchFamily="18" charset="0"/>
              </a:rPr>
              <a:t>Бу эрда режалаштириш босқичи бирлашади.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Вазифалар рўйхатини олинг ва бошқа вазифалар амалга ошиши учун биринчи навбатда нима қилиш кераклиги асосида уларга устуворлик беринг. Одатда лойиҳаларнинг ривожланиши учун органик оқим мавжуд, лекин кўпинча лойиҳани босқичларга бўлиш ва кейин ушбу босқичларнинг ҳар бири учун вазифаларни қуриш блокларини яратишга ёрдам беради.</a:t>
            </a:r>
          </a:p>
        </p:txBody>
      </p:sp>
    </p:spTree>
    <p:extLst>
      <p:ext uri="{BB962C8B-B14F-4D97-AF65-F5344CB8AC3E}">
        <p14:creationId xmlns:p14="http://schemas.microsoft.com/office/powerpoint/2010/main" val="4294792230"/>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BC306B4-CFE1-436D-C9D3-6A476C7D9F19}"/>
              </a:ext>
            </a:extLst>
          </p:cNvPr>
          <p:cNvSpPr txBox="1"/>
          <p:nvPr/>
        </p:nvSpPr>
        <p:spPr>
          <a:xfrm>
            <a:off x="648159" y="1799147"/>
            <a:ext cx="10895682" cy="2677656"/>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ВАЗИФАЛАРНИ БЕЛГИЛАШ</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Энди сизда вазифалар рўйхати ва улар учун вақт жадвали бор, сиз ҳар бир элементни керакли жамоа аъзосига белгилашингиз мумкин. Жамоага ким нима устида ишлаётгани тўғрисида хабардор қилинганлигига ва ўз вазифаларини бажариш учун эришиш мумкин бўлган муддатлар берилганлигига ишонч ҳосил қилинг.</a:t>
            </a:r>
          </a:p>
        </p:txBody>
      </p:sp>
    </p:spTree>
    <p:extLst>
      <p:ext uri="{BB962C8B-B14F-4D97-AF65-F5344CB8AC3E}">
        <p14:creationId xmlns:p14="http://schemas.microsoft.com/office/powerpoint/2010/main" val="252570512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8E3F6F1-997A-1434-CD26-BBCF1B919BB4}"/>
              </a:ext>
            </a:extLst>
          </p:cNvPr>
          <p:cNvSpPr txBox="1"/>
          <p:nvPr/>
        </p:nvSpPr>
        <p:spPr>
          <a:xfrm>
            <a:off x="422313" y="562092"/>
            <a:ext cx="11347373" cy="3785652"/>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2-босқич: Амалга ошириш</a:t>
            </a:r>
          </a:p>
          <a:p>
            <a:pPr algn="ctr"/>
            <a:r>
              <a:rPr lang="uz-Cyrl-UZ" sz="2400" dirty="0">
                <a:latin typeface="Times New Roman" panose="02020603050405020304" pitchFamily="18" charset="0"/>
                <a:cs typeface="Times New Roman" panose="02020603050405020304" pitchFamily="18" charset="0"/>
              </a:rPr>
              <a:t>Лойиҳани бошқаришнинг амалга ошириш босқичи энг тўлиқ ҳисобланади. Айнан шу пайтда ишлар олдинга силжийди ва лойиҳа амалга ошади.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b="1" dirty="0">
                <a:latin typeface="Times New Roman" panose="02020603050405020304" pitchFamily="18" charset="0"/>
                <a:cs typeface="Times New Roman" panose="02020603050405020304" pitchFamily="18" charset="0"/>
              </a:rPr>
              <a:t>Вазифаларни бошқариш</a:t>
            </a:r>
          </a:p>
          <a:p>
            <a:pPr algn="ctr"/>
            <a:r>
              <a:rPr lang="uz-Cyrl-UZ" sz="2400" dirty="0">
                <a:latin typeface="Times New Roman" panose="02020603050405020304" pitchFamily="18" charset="0"/>
                <a:cs typeface="Times New Roman" panose="02020603050405020304" pitchFamily="18" charset="0"/>
              </a:rPr>
              <a:t>Қайси вазифалар бажарилаётганини ва гуруҳ аъзолари лойиҳанинг қайси босқичида эканлигини диққат билан кузатиб боришингиз жуда муҳимдир. Бу эрда у лойиҳанинг умумий кўринишини ҳамда активларни етказиб беришнинг тахминий вақтларини таъминлайдиган ишончли вазифаларни бошқариш воситасига эга бўлишга ёрдам беради.</a:t>
            </a:r>
          </a:p>
        </p:txBody>
      </p:sp>
      <p:sp>
        <p:nvSpPr>
          <p:cNvPr id="4" name="TextBox 3">
            <a:extLst>
              <a:ext uri="{FF2B5EF4-FFF2-40B4-BE49-F238E27FC236}">
                <a16:creationId xmlns:a16="http://schemas.microsoft.com/office/drawing/2014/main" id="{7B58FCD7-2A74-02C5-1BC3-8331CCBB19D1}"/>
              </a:ext>
            </a:extLst>
          </p:cNvPr>
          <p:cNvSpPr txBox="1"/>
          <p:nvPr/>
        </p:nvSpPr>
        <p:spPr>
          <a:xfrm>
            <a:off x="422313" y="4726248"/>
            <a:ext cx="8369147" cy="1569660"/>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Айниқса, узоқроқ лойиҳаларда, мунтазам равишда рўйхатдан ўтиш ва аллақачон содир бўлган вазифаларни текшириш муҳимдир. Бу сизнинг олдинга силжишда давом этишингизга ишонч ҳосил қилади</a:t>
            </a:r>
          </a:p>
        </p:txBody>
      </p:sp>
    </p:spTree>
    <p:extLst>
      <p:ext uri="{BB962C8B-B14F-4D97-AF65-F5344CB8AC3E}">
        <p14:creationId xmlns:p14="http://schemas.microsoft.com/office/powerpoint/2010/main" val="3181859487"/>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75D5C01-8CB4-91C7-989F-7335640BA428}"/>
              </a:ext>
            </a:extLst>
          </p:cNvPr>
          <p:cNvSpPr txBox="1"/>
          <p:nvPr/>
        </p:nvSpPr>
        <p:spPr>
          <a:xfrm>
            <a:off x="659176" y="886311"/>
            <a:ext cx="10873648" cy="3785652"/>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Ҳамкорлик</a:t>
            </a:r>
          </a:p>
          <a:p>
            <a:pPr algn="ctr"/>
            <a:r>
              <a:rPr lang="uz-Cyrl-UZ" sz="2400" dirty="0">
                <a:latin typeface="Times New Roman" panose="02020603050405020304" pitchFamily="18" charset="0"/>
                <a:cs typeface="Times New Roman" panose="02020603050405020304" pitchFamily="18" charset="0"/>
              </a:rPr>
              <a:t>Кўпинча, рақамли лойиҳада ҳамкорлик қилишингиз керак бўлган бир қатор турли манфаатдор томонлар бўлади. Бу пудратчилар, жамоа аъзолари, мижозлар ёки бошқа томонлар бўлиши мумкин ва лойиҳанинг узлуксиз ишлаши учун ҳамкорлик яхши бошқарилиши муҳимдир.</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Бу ҳамкорлик қилиш учун тўғри платформаларни танлашни, ҳамкорлар билан мулоқот қилишнинг осон усулини таъминлашни ва ҳар бир ҳамкорнинг қониқиш даражасини пасайтириш учун мунтазам текширувларни ўтказишни ўз ичига олади.</a:t>
            </a:r>
          </a:p>
        </p:txBody>
      </p:sp>
    </p:spTree>
    <p:extLst>
      <p:ext uri="{BB962C8B-B14F-4D97-AF65-F5344CB8AC3E}">
        <p14:creationId xmlns:p14="http://schemas.microsoft.com/office/powerpoint/2010/main" val="2340927102"/>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CDD1844-C482-89C8-A7A3-79CB4DADF2CE}"/>
              </a:ext>
            </a:extLst>
          </p:cNvPr>
          <p:cNvSpPr txBox="1"/>
          <p:nvPr/>
        </p:nvSpPr>
        <p:spPr>
          <a:xfrm>
            <a:off x="587566" y="824931"/>
            <a:ext cx="11016868" cy="3416320"/>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Вақт бошқариш</a:t>
            </a:r>
          </a:p>
          <a:p>
            <a:pPr algn="ctr"/>
            <a:r>
              <a:rPr lang="uz-Cyrl-UZ" sz="2400" dirty="0">
                <a:latin typeface="Times New Roman" panose="02020603050405020304" pitchFamily="18" charset="0"/>
                <a:cs typeface="Times New Roman" panose="02020603050405020304" pitchFamily="18" charset="0"/>
              </a:rPr>
              <a:t>Муаммолар кўпинча рақамли лойиҳа давомида пайдо бўлади.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Эҳтимол, тўғри пудратчини топиш учун одатдагидан кўпроқ вақт керак бўлади ёки таҳрирларнинг биринчи босқичи сиз кутганингиздек қабул қилинмагандир.</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Бу ерда вақтни бошқариш муҳим рол ўйнайди. Ҳатто энг кичик вазифалар учун ҳам вақт чегараларини тақдим этиш билан бир қаторда, нотўғри кетиши мумкин бўлган нарсалар учун қўшимча вақтни ҳисобга олишга ёрдам беради.</a:t>
            </a:r>
          </a:p>
        </p:txBody>
      </p:sp>
    </p:spTree>
    <p:extLst>
      <p:ext uri="{BB962C8B-B14F-4D97-AF65-F5344CB8AC3E}">
        <p14:creationId xmlns:p14="http://schemas.microsoft.com/office/powerpoint/2010/main" val="1242642454"/>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2660ED0-4A8A-CFAF-3702-E209412C8AC2}"/>
              </a:ext>
            </a:extLst>
          </p:cNvPr>
          <p:cNvSpPr txBox="1"/>
          <p:nvPr/>
        </p:nvSpPr>
        <p:spPr>
          <a:xfrm>
            <a:off x="774853" y="2036798"/>
            <a:ext cx="10642294" cy="1938992"/>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Ҳисобот</a:t>
            </a:r>
          </a:p>
          <a:p>
            <a:pPr algn="ctr"/>
            <a:r>
              <a:rPr lang="uz-Cyrl-UZ" sz="2400" dirty="0">
                <a:latin typeface="Times New Roman" panose="02020603050405020304" pitchFamily="18" charset="0"/>
                <a:cs typeface="Times New Roman" panose="02020603050405020304" pitchFamily="18" charset="0"/>
              </a:rPr>
              <a:t>Тараққиёт ва етказиб берилган активлар тўғрисида мунтазам равишда ҳисобот бериш барча иштирокчиларга нима қилинганлиги ва нима қилиш кераклигини кўришини таъминлайди. Бу барчани ҳалқада ушлаб туради ва кейинги қадамларни мустаҳкамлашга ёрдам беради.</a:t>
            </a:r>
          </a:p>
        </p:txBody>
      </p:sp>
    </p:spTree>
    <p:extLst>
      <p:ext uri="{BB962C8B-B14F-4D97-AF65-F5344CB8AC3E}">
        <p14:creationId xmlns:p14="http://schemas.microsoft.com/office/powerpoint/2010/main" val="1277186710"/>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E475A3E-4079-1DE8-4F23-0E4C1844DE29}"/>
              </a:ext>
            </a:extLst>
          </p:cNvPr>
          <p:cNvSpPr txBox="1"/>
          <p:nvPr/>
        </p:nvSpPr>
        <p:spPr>
          <a:xfrm>
            <a:off x="539827" y="974447"/>
            <a:ext cx="10884665" cy="3416320"/>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3-босқич: Якунлаш</a:t>
            </a:r>
          </a:p>
          <a:p>
            <a:pPr algn="ctr"/>
            <a:r>
              <a:rPr lang="en-US" sz="2400" dirty="0">
                <a:latin typeface="Times New Roman" panose="02020603050405020304" pitchFamily="18" charset="0"/>
                <a:cs typeface="Times New Roman" panose="02020603050405020304" pitchFamily="18" charset="0"/>
              </a:rPr>
              <a:t>Hoorah</a:t>
            </a:r>
            <a:r>
              <a:rPr lang="uz-Cyrl-UZ" sz="2400" dirty="0">
                <a:latin typeface="Times New Roman" panose="02020603050405020304" pitchFamily="18" charset="0"/>
                <a:cs typeface="Times New Roman" panose="02020603050405020304" pitchFamily="18" charset="0"/>
              </a:rPr>
              <a:t> - лойиҳангизни деярли тугатдингиз! Аммо бу вақтда зерикманг. Аслида, лойиҳани якунлаш ва тугатиш кўпинча дастлабки босқичлар каби муҳимдир.</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b="1" dirty="0">
                <a:latin typeface="Times New Roman" panose="02020603050405020304" pitchFamily="18" charset="0"/>
                <a:cs typeface="Times New Roman" panose="02020603050405020304" pitchFamily="18" charset="0"/>
              </a:rPr>
              <a:t>Етказиб беришни яратинг ва топширинг</a:t>
            </a:r>
          </a:p>
          <a:p>
            <a:pPr algn="ctr"/>
            <a:r>
              <a:rPr lang="uz-Cyrl-UZ" sz="2400" dirty="0">
                <a:latin typeface="Times New Roman" panose="02020603050405020304" pitchFamily="18" charset="0"/>
                <a:cs typeface="Times New Roman" panose="02020603050405020304" pitchFamily="18" charset="0"/>
              </a:rPr>
              <a:t>Аввало, сиз рақамли лойиҳа давомида яратилган маҳсулотлар ва активларни топширишингиз ёки уларни кўриб чиқишингиз керак. Ушбу тартибни сақлаш бу жараённи анча осонлаштиради ва мижозлар ёки бошқа жамоа аъзолари билан ишлашда ноқулай вазиятлардан қочади.</a:t>
            </a:r>
          </a:p>
        </p:txBody>
      </p:sp>
    </p:spTree>
    <p:extLst>
      <p:ext uri="{BB962C8B-B14F-4D97-AF65-F5344CB8AC3E}">
        <p14:creationId xmlns:p14="http://schemas.microsoft.com/office/powerpoint/2010/main" val="1480888157"/>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5F99C8E-4885-013B-F944-C117B0372E5B}"/>
              </a:ext>
            </a:extLst>
          </p:cNvPr>
          <p:cNvSpPr txBox="1"/>
          <p:nvPr/>
        </p:nvSpPr>
        <p:spPr>
          <a:xfrm>
            <a:off x="537990" y="1603973"/>
            <a:ext cx="11116019" cy="2308324"/>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Кўриб чиқинг ва таҳрирланг</a:t>
            </a:r>
          </a:p>
          <a:p>
            <a:pPr algn="ctr"/>
            <a:r>
              <a:rPr lang="uz-Cyrl-UZ" sz="2400" dirty="0">
                <a:latin typeface="Times New Roman" panose="02020603050405020304" pitchFamily="18" charset="0"/>
                <a:cs typeface="Times New Roman" panose="02020603050405020304" pitchFamily="18" charset="0"/>
              </a:rPr>
              <a:t>Манфаатдор томонлар натижаларга бир нечта ўзгартиришлар киритишни хоҳлашлари эҳтимоли катта. Бунда кўриб чиқиш ва таҳрирлаш жараёни ўз зиммасига олади ва асосий, умумий лойиҳага алоҳида мини-лойиҳа сифатида бошқарилиши керак. Жараённинг ушбу қисми учун ҳам олдинги босқичларга қайтишингиз мумкин.</a:t>
            </a:r>
          </a:p>
        </p:txBody>
      </p:sp>
    </p:spTree>
    <p:extLst>
      <p:ext uri="{BB962C8B-B14F-4D97-AF65-F5344CB8AC3E}">
        <p14:creationId xmlns:p14="http://schemas.microsoft.com/office/powerpoint/2010/main" val="90686680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5F99C8E-4885-013B-F944-C117B0372E5B}"/>
              </a:ext>
            </a:extLst>
          </p:cNvPr>
          <p:cNvSpPr txBox="1"/>
          <p:nvPr/>
        </p:nvSpPr>
        <p:spPr>
          <a:xfrm>
            <a:off x="537990" y="1482787"/>
            <a:ext cx="11116019" cy="2677656"/>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Хулоса</a:t>
            </a:r>
          </a:p>
          <a:p>
            <a:pPr algn="ctr"/>
            <a:r>
              <a:rPr lang="uz-Cyrl-UZ" sz="2400" dirty="0">
                <a:latin typeface="Times New Roman" panose="02020603050405020304" pitchFamily="18" charset="0"/>
                <a:cs typeface="Times New Roman" panose="02020603050405020304" pitchFamily="18" charset="0"/>
              </a:rPr>
              <a:t>Лойиҳани амалга ошириш учун барчани бирлаштиринг. Пудратчилар, ҳамкорлар ва манфаатдор томонларни нима яхши бўлганини ва кейинги сафар нимани яхшилаш мумкинлигини аниқлашга ундаш.</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b="1" dirty="0">
                <a:latin typeface="Times New Roman" panose="02020603050405020304" pitchFamily="18" charset="0"/>
                <a:cs typeface="Times New Roman" panose="02020603050405020304" pitchFamily="18" charset="0"/>
              </a:rPr>
              <a:t>Рақамли лойиҳани бошқариш </a:t>
            </a:r>
            <a:r>
              <a:rPr lang="uz-Cyrl-UZ" sz="2400" dirty="0">
                <a:latin typeface="Times New Roman" panose="02020603050405020304" pitchFamily="18" charset="0"/>
                <a:cs typeface="Times New Roman" panose="02020603050405020304" pitchFamily="18" charset="0"/>
              </a:rPr>
              <a:t>- бу ўрганиш жараёни ва сиз қанчалик баланд ва паст даражаларни ўргансангиз, келажакда у шунчалик осон бўлади.</a:t>
            </a:r>
          </a:p>
        </p:txBody>
      </p:sp>
    </p:spTree>
    <p:extLst>
      <p:ext uri="{BB962C8B-B14F-4D97-AF65-F5344CB8AC3E}">
        <p14:creationId xmlns:p14="http://schemas.microsoft.com/office/powerpoint/2010/main" val="2910925592"/>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96DE559-BAD4-2717-4C60-C3941B0ABDB6}"/>
              </a:ext>
            </a:extLst>
          </p:cNvPr>
          <p:cNvSpPr txBox="1"/>
          <p:nvPr/>
        </p:nvSpPr>
        <p:spPr>
          <a:xfrm>
            <a:off x="554516" y="1333284"/>
            <a:ext cx="11082968" cy="3046988"/>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Рақамли лойиҳаларни бошқариш дастурлари ва воситалари</a:t>
            </a:r>
          </a:p>
          <a:p>
            <a:pPr algn="ctr"/>
            <a:r>
              <a:rPr lang="uz-Cyrl-UZ" sz="2400" dirty="0">
                <a:latin typeface="Times New Roman" panose="02020603050405020304" pitchFamily="18" charset="0"/>
                <a:cs typeface="Times New Roman" panose="02020603050405020304" pitchFamily="18" charset="0"/>
              </a:rPr>
              <a:t>Фойдали воситалар ва дастурий таъминотни ўз ичига олганингизда рақамли лойиҳани бошқариш анча осонлашади. Бу ҳар кимга вазифалар рўйхати ва муддатларига кириш ҳуқуқини бериш орқали ҳамкорликда ёрдам бериши мумкин.</a:t>
            </a:r>
          </a:p>
          <a:p>
            <a:pPr algn="ctr"/>
            <a:endParaRPr lang="uz-Cyrl-UZ" sz="2400" dirty="0">
              <a:latin typeface="Times New Roman" panose="02020603050405020304" pitchFamily="18" charset="0"/>
              <a:cs typeface="Times New Roman" panose="02020603050405020304" pitchFamily="18" charset="0"/>
            </a:endParaRPr>
          </a:p>
          <a:p>
            <a:pPr algn="ctr"/>
            <a:r>
              <a:rPr lang="en-US" sz="2400" dirty="0">
                <a:latin typeface="Times New Roman" panose="02020603050405020304" pitchFamily="18" charset="0"/>
                <a:cs typeface="Times New Roman" panose="02020603050405020304" pitchFamily="18" charset="0"/>
              </a:rPr>
              <a:t>PWC</a:t>
            </a:r>
            <a:r>
              <a:rPr lang="uz-Cyrl-UZ" sz="2400" dirty="0">
                <a:latin typeface="Times New Roman" panose="02020603050405020304" pitchFamily="18" charset="0"/>
                <a:cs typeface="Times New Roman" panose="02020603050405020304" pitchFamily="18" charset="0"/>
              </a:rPr>
              <a:t> тадқиқотига кўра, рақамли лойиҳаларни бошқариш дастурий таъминоти самарадорликни оширади - аслида юқори самарали лойиҳаларнинг 77 фоизи лойиҳа бошқаруви дастурий таъминотига қасамёд қилади.</a:t>
            </a:r>
          </a:p>
        </p:txBody>
      </p:sp>
    </p:spTree>
    <p:extLst>
      <p:ext uri="{BB962C8B-B14F-4D97-AF65-F5344CB8AC3E}">
        <p14:creationId xmlns:p14="http://schemas.microsoft.com/office/powerpoint/2010/main" val="3551614722"/>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6B034801-7911-9A06-3406-8CE1B9AB22F2}"/>
              </a:ext>
            </a:extLst>
          </p:cNvPr>
          <p:cNvSpPr/>
          <p:nvPr/>
        </p:nvSpPr>
        <p:spPr>
          <a:xfrm>
            <a:off x="771181" y="297455"/>
            <a:ext cx="10521108" cy="1189822"/>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Рақамли трансформацияда лойиҳа бошқарувининг аҳамияти</a:t>
            </a:r>
          </a:p>
          <a:p>
            <a:pPr algn="ctr"/>
            <a:r>
              <a:rPr lang="uz-Cyrl-UZ" sz="2400" dirty="0">
                <a:latin typeface="Times New Roman" panose="02020603050405020304" pitchFamily="18" charset="0"/>
                <a:cs typeface="Times New Roman" panose="02020603050405020304" pitchFamily="18" charset="0"/>
              </a:rPr>
              <a:t>Лойиҳани бошқариш бир неча сабабларга кўра рақамли трансформацияда муҳим аҳамиятга эга</a:t>
            </a:r>
          </a:p>
        </p:txBody>
      </p:sp>
      <p:sp>
        <p:nvSpPr>
          <p:cNvPr id="4" name="Прямоугольник: скругленные углы 3">
            <a:extLst>
              <a:ext uri="{FF2B5EF4-FFF2-40B4-BE49-F238E27FC236}">
                <a16:creationId xmlns:a16="http://schemas.microsoft.com/office/drawing/2014/main" id="{3AA1912E-1087-4F40-D132-D3AB0F4956A3}"/>
              </a:ext>
            </a:extLst>
          </p:cNvPr>
          <p:cNvSpPr/>
          <p:nvPr/>
        </p:nvSpPr>
        <p:spPr>
          <a:xfrm>
            <a:off x="473725" y="1696599"/>
            <a:ext cx="11246385" cy="1299990"/>
          </a:xfrm>
          <a:prstGeom prst="roundRect">
            <a:avLst>
              <a:gd name="adj" fmla="val 133"/>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Мақсадларни мувофиқлаштиришни таъминлайди (</a:t>
            </a:r>
            <a:r>
              <a:rPr lang="en-US" sz="2000" b="1" dirty="0">
                <a:latin typeface="Times New Roman" panose="02020603050405020304" pitchFamily="18" charset="0"/>
                <a:cs typeface="Times New Roman" panose="02020603050405020304" pitchFamily="18" charset="0"/>
              </a:rPr>
              <a:t>Ensures Goal Alignment</a:t>
            </a:r>
            <a:r>
              <a:rPr lang="uz-Cyrl-UZ" sz="2000" b="1" dirty="0">
                <a:latin typeface="Times New Roman" panose="02020603050405020304" pitchFamily="18" charset="0"/>
                <a:cs typeface="Times New Roman" panose="02020603050405020304" pitchFamily="18" charset="0"/>
              </a:rPr>
              <a:t>)</a:t>
            </a:r>
            <a:r>
              <a:rPr lang="uz-Cyrl-UZ" sz="2000" dirty="0">
                <a:latin typeface="Times New Roman" panose="02020603050405020304" pitchFamily="18" charset="0"/>
                <a:cs typeface="Times New Roman" panose="02020603050405020304" pitchFamily="18" charset="0"/>
              </a:rPr>
              <a:t> - Рақамли трансформация ташаббуслари кўпинча бир нечта жамоалар ва манфаатдор томонларни ўз ичига олади ва лойиҳа бошқаруви барча томонлар бир хил мақсад ва мақсадларга эришиш учун ҳаракат қилишини таъминлашга ёрдам беради.</a:t>
            </a:r>
          </a:p>
        </p:txBody>
      </p:sp>
      <p:sp>
        <p:nvSpPr>
          <p:cNvPr id="5" name="Прямоугольник: скругленные углы 4">
            <a:extLst>
              <a:ext uri="{FF2B5EF4-FFF2-40B4-BE49-F238E27FC236}">
                <a16:creationId xmlns:a16="http://schemas.microsoft.com/office/drawing/2014/main" id="{90BEA45B-09C5-35B2-0A72-16D13CAAA8A6}"/>
              </a:ext>
            </a:extLst>
          </p:cNvPr>
          <p:cNvSpPr/>
          <p:nvPr/>
        </p:nvSpPr>
        <p:spPr>
          <a:xfrm>
            <a:off x="473725" y="3095741"/>
            <a:ext cx="11246385" cy="1299990"/>
          </a:xfrm>
          <a:prstGeom prst="roundRect">
            <a:avLst>
              <a:gd name="adj" fmla="val 133"/>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Ўзгаришларни бошқаришни осонлаштиради (</a:t>
            </a:r>
            <a:r>
              <a:rPr lang="en-US" sz="2000" b="1" dirty="0">
                <a:latin typeface="Times New Roman" panose="02020603050405020304" pitchFamily="18" charset="0"/>
                <a:cs typeface="Times New Roman" panose="02020603050405020304" pitchFamily="18" charset="0"/>
              </a:rPr>
              <a:t>Facilitates Change Management) - </a:t>
            </a:r>
            <a:r>
              <a:rPr lang="uz-Cyrl-UZ" sz="2000" dirty="0">
                <a:latin typeface="Times New Roman" panose="02020603050405020304" pitchFamily="18" charset="0"/>
                <a:cs typeface="Times New Roman" panose="02020603050405020304" pitchFamily="18" charset="0"/>
              </a:rPr>
              <a:t>Рақамли трансформация ташаббуслари мураккаб ва динамик бўлганлиги сабабли, лойиҳа бошқаруви ўзгаришларни қандай кўриб чиқиш ва манфаатдор томонларга етказишни белгилаш орқали ўзгаришларни бошқариш имконини беради.</a:t>
            </a:r>
          </a:p>
        </p:txBody>
      </p:sp>
      <p:sp>
        <p:nvSpPr>
          <p:cNvPr id="6" name="Прямоугольник: скругленные углы 5">
            <a:extLst>
              <a:ext uri="{FF2B5EF4-FFF2-40B4-BE49-F238E27FC236}">
                <a16:creationId xmlns:a16="http://schemas.microsoft.com/office/drawing/2014/main" id="{4AEA50BA-A278-8588-6854-78DC5E1E4F71}"/>
              </a:ext>
            </a:extLst>
          </p:cNvPr>
          <p:cNvSpPr/>
          <p:nvPr/>
        </p:nvSpPr>
        <p:spPr>
          <a:xfrm>
            <a:off x="473725" y="4511406"/>
            <a:ext cx="8879595" cy="1713124"/>
          </a:xfrm>
          <a:prstGeom prst="roundRect">
            <a:avLst>
              <a:gd name="adj" fmla="val 133"/>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Лойиҳанинг жадаллигини сақлаб туради (</a:t>
            </a:r>
            <a:r>
              <a:rPr lang="en-US" sz="2000" b="1" dirty="0">
                <a:latin typeface="Times New Roman" panose="02020603050405020304" pitchFamily="18" charset="0"/>
                <a:cs typeface="Times New Roman" panose="02020603050405020304" pitchFamily="18" charset="0"/>
              </a:rPr>
              <a:t>Maintains the Project's Momentum) - </a:t>
            </a:r>
            <a:r>
              <a:rPr lang="uz-Cyrl-UZ" sz="2000" dirty="0">
                <a:latin typeface="Times New Roman" panose="02020603050405020304" pitchFamily="18" charset="0"/>
                <a:cs typeface="Times New Roman" panose="02020603050405020304" pitchFamily="18" charset="0"/>
              </a:rPr>
              <a:t>Лойиҳа бошқаруви режалаштириш, бажариш ва самарадорликни мониторинг қилиш учун тузилмани таъминлайди, бу лойиҳа мақсадда қолишини кафолатлайди ва ҳар қандай қийинчиликларни тезда аниқлаш ва бошқаришни таъминлайди.</a:t>
            </a:r>
          </a:p>
        </p:txBody>
      </p:sp>
    </p:spTree>
    <p:extLst>
      <p:ext uri="{BB962C8B-B14F-4D97-AF65-F5344CB8AC3E}">
        <p14:creationId xmlns:p14="http://schemas.microsoft.com/office/powerpoint/2010/main" val="374860627"/>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6B034801-7911-9A06-3406-8CE1B9AB22F2}"/>
              </a:ext>
            </a:extLst>
          </p:cNvPr>
          <p:cNvSpPr/>
          <p:nvPr/>
        </p:nvSpPr>
        <p:spPr>
          <a:xfrm>
            <a:off x="835445" y="627960"/>
            <a:ext cx="10521108" cy="1189822"/>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Рақамли трансформацияда лойиҳа бошқарувининг аҳамияти</a:t>
            </a:r>
          </a:p>
          <a:p>
            <a:pPr algn="ctr"/>
            <a:r>
              <a:rPr lang="uz-Cyrl-UZ" sz="2400" dirty="0">
                <a:latin typeface="Times New Roman" panose="02020603050405020304" pitchFamily="18" charset="0"/>
                <a:cs typeface="Times New Roman" panose="02020603050405020304" pitchFamily="18" charset="0"/>
              </a:rPr>
              <a:t>Лойиҳани бошқариш бир неча сабабларга кўра рақамли трансформацияда муҳим аҳамиятга эга</a:t>
            </a:r>
          </a:p>
        </p:txBody>
      </p:sp>
      <p:sp>
        <p:nvSpPr>
          <p:cNvPr id="4" name="Прямоугольник: скругленные углы 3">
            <a:extLst>
              <a:ext uri="{FF2B5EF4-FFF2-40B4-BE49-F238E27FC236}">
                <a16:creationId xmlns:a16="http://schemas.microsoft.com/office/drawing/2014/main" id="{3AA1912E-1087-4F40-D132-D3AB0F4956A3}"/>
              </a:ext>
            </a:extLst>
          </p:cNvPr>
          <p:cNvSpPr/>
          <p:nvPr/>
        </p:nvSpPr>
        <p:spPr>
          <a:xfrm>
            <a:off x="472807" y="2269475"/>
            <a:ext cx="11246385" cy="1652529"/>
          </a:xfrm>
          <a:prstGeom prst="roundRect">
            <a:avLst>
              <a:gd name="adj" fmla="val 133"/>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Самарадорлик ва маҳсулдорликни оширади (</a:t>
            </a:r>
            <a:r>
              <a:rPr lang="en-US" sz="2400" b="1" dirty="0">
                <a:latin typeface="Times New Roman" panose="02020603050405020304" pitchFamily="18" charset="0"/>
                <a:cs typeface="Times New Roman" panose="02020603050405020304" pitchFamily="18" charset="0"/>
              </a:rPr>
              <a:t>Improves Efficiency and Productivity) - </a:t>
            </a:r>
            <a:r>
              <a:rPr lang="uz-Cyrl-UZ" sz="2400" dirty="0">
                <a:latin typeface="Times New Roman" panose="02020603050405020304" pitchFamily="18" charset="0"/>
                <a:cs typeface="Times New Roman" panose="02020603050405020304" pitchFamily="18" charset="0"/>
              </a:rPr>
              <a:t>Лойиҳа бошқаруви лойиҳаларни бошқаришнинг тежамкор ва самарали усулини рағбатлантиради, бу эса чиқиндилар ва маҳсулдорликни камайтиришга ёрдам беради.</a:t>
            </a:r>
          </a:p>
        </p:txBody>
      </p:sp>
      <p:sp>
        <p:nvSpPr>
          <p:cNvPr id="5" name="Прямоугольник: скругленные углы 4">
            <a:extLst>
              <a:ext uri="{FF2B5EF4-FFF2-40B4-BE49-F238E27FC236}">
                <a16:creationId xmlns:a16="http://schemas.microsoft.com/office/drawing/2014/main" id="{90BEA45B-09C5-35B2-0A72-16D13CAAA8A6}"/>
              </a:ext>
            </a:extLst>
          </p:cNvPr>
          <p:cNvSpPr/>
          <p:nvPr/>
        </p:nvSpPr>
        <p:spPr>
          <a:xfrm>
            <a:off x="472807" y="4373697"/>
            <a:ext cx="8671193" cy="2071169"/>
          </a:xfrm>
          <a:prstGeom prst="roundRect">
            <a:avLst>
              <a:gd name="adj" fmla="val 133"/>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Сифат назоратини кучайтиради (</a:t>
            </a:r>
            <a:r>
              <a:rPr lang="en-US" sz="2400" b="1" dirty="0">
                <a:latin typeface="Times New Roman" panose="02020603050405020304" pitchFamily="18" charset="0"/>
                <a:cs typeface="Times New Roman" panose="02020603050405020304" pitchFamily="18" charset="0"/>
              </a:rPr>
              <a:t>Enhances Quality Control) - </a:t>
            </a:r>
            <a:r>
              <a:rPr lang="uz-Cyrl-UZ" sz="2400" dirty="0">
                <a:latin typeface="Times New Roman" panose="02020603050405020304" pitchFamily="18" charset="0"/>
                <a:cs typeface="Times New Roman" panose="02020603050405020304" pitchFamily="18" charset="0"/>
              </a:rPr>
              <a:t>Лойиҳа бошқаруви тез-тез синовдан ўтказиш ва сифат стандартларини рағбатлантиради, бу эса якуний натижанинг мукаммал сифатга эга бўлишини ва барча зарур мезонларга жавоб беришига ёрдам беради.</a:t>
            </a:r>
          </a:p>
        </p:txBody>
      </p:sp>
    </p:spTree>
    <p:extLst>
      <p:ext uri="{BB962C8B-B14F-4D97-AF65-F5344CB8AC3E}">
        <p14:creationId xmlns:p14="http://schemas.microsoft.com/office/powerpoint/2010/main" val="1061723342"/>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79231" y="219506"/>
            <a:ext cx="10515600" cy="467213"/>
          </a:xfrm>
        </p:spPr>
        <p:txBody>
          <a:bodyPr>
            <a:normAutofit fontScale="90000"/>
          </a:bodyPr>
          <a:lstStyle/>
          <a:p>
            <a:pPr algn="ctr"/>
            <a:r>
              <a:rPr lang="uz-Cyrl-UZ" sz="2800" b="1" dirty="0">
                <a:latin typeface="Times New Roman" panose="02020603050405020304" pitchFamily="18" charset="0"/>
                <a:cs typeface="Times New Roman" panose="02020603050405020304" pitchFamily="18" charset="0"/>
              </a:rPr>
              <a:t>ФОЙДАЛАНИЛГАН АДАБИЁТЛАР РЎЙХАТИ</a:t>
            </a:r>
            <a:endParaRPr lang="en-US" sz="2800" b="1"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04800" y="807906"/>
            <a:ext cx="11664462" cy="5632311"/>
          </a:xfrm>
          <a:prstGeom prst="rect">
            <a:avLst/>
          </a:prstGeom>
        </p:spPr>
        <p:txBody>
          <a:bodyPr wrap="square">
            <a:spAutoFit/>
          </a:bodyPr>
          <a:lstStyle/>
          <a:p>
            <a:pPr algn="just"/>
            <a:r>
              <a:rPr lang="uz-Cyrl-UZ" sz="2000" dirty="0">
                <a:latin typeface="Times New Roman" panose="02020603050405020304" pitchFamily="18" charset="0"/>
                <a:cs typeface="Times New Roman" panose="02020603050405020304" pitchFamily="18" charset="0"/>
              </a:rPr>
              <a:t>1. Суюнов Д.Х., Холбаев Б.А. Лойиҳа бошқаруви: услуб ва стандартлар. Ўқув қўлланма. 2021. – 208 б.</a:t>
            </a:r>
          </a:p>
          <a:p>
            <a:pPr algn="just"/>
            <a:r>
              <a:rPr lang="uz-Cyrl-UZ" sz="2000" dirty="0">
                <a:latin typeface="Times New Roman" panose="02020603050405020304" pitchFamily="18" charset="0"/>
                <a:cs typeface="Times New Roman" panose="02020603050405020304" pitchFamily="18" charset="0"/>
              </a:rPr>
              <a:t>2. Harold Kerzner PMI. Project ManageMent. A Systems Approach to Planning, Scheduling, and Controlling Published by John Wiley &amp; Sons, Inc., Hoboken, New Jersey. Published simultaneously in Canada, 2017, p. 840</a:t>
            </a:r>
          </a:p>
          <a:p>
            <a:pPr algn="just"/>
            <a:r>
              <a:rPr lang="uz-Cyrl-UZ" sz="2000" dirty="0">
                <a:latin typeface="Times New Roman" panose="02020603050405020304" pitchFamily="18" charset="0"/>
                <a:cs typeface="Times New Roman" panose="02020603050405020304" pitchFamily="18" charset="0"/>
              </a:rPr>
              <a:t>3. </a:t>
            </a:r>
            <a:r>
              <a:rPr lang="ru-RU" sz="2000" dirty="0" err="1">
                <a:latin typeface="Times New Roman" panose="02020603050405020304" pitchFamily="18" charset="0"/>
                <a:cs typeface="Times New Roman" panose="02020603050405020304" pitchFamily="18" charset="0"/>
              </a:rPr>
              <a:t>Joseph</a:t>
            </a:r>
            <a:r>
              <a:rPr lang="ru-RU" sz="2000" dirty="0">
                <a:latin typeface="Times New Roman" panose="02020603050405020304" pitchFamily="18" charset="0"/>
                <a:cs typeface="Times New Roman" panose="02020603050405020304" pitchFamily="18" charset="0"/>
              </a:rPr>
              <a:t> W. </a:t>
            </a:r>
            <a:r>
              <a:rPr lang="ru-RU" sz="2000" dirty="0" err="1">
                <a:latin typeface="Times New Roman" panose="02020603050405020304" pitchFamily="18" charset="0"/>
                <a:cs typeface="Times New Roman" panose="02020603050405020304" pitchFamily="18" charset="0"/>
              </a:rPr>
              <a:t>Weiss</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Robert</a:t>
            </a:r>
            <a:r>
              <a:rPr lang="ru-RU" sz="2000" dirty="0">
                <a:latin typeface="Times New Roman" panose="02020603050405020304" pitchFamily="18" charset="0"/>
                <a:cs typeface="Times New Roman" panose="02020603050405020304" pitchFamily="18" charset="0"/>
              </a:rPr>
              <a:t> K. </a:t>
            </a:r>
            <a:r>
              <a:rPr lang="ru-RU" sz="2000" dirty="0" err="1">
                <a:latin typeface="Times New Roman" panose="02020603050405020304" pitchFamily="18" charset="0"/>
                <a:cs typeface="Times New Roman" panose="02020603050405020304" pitchFamily="18" charset="0"/>
              </a:rPr>
              <a:t>Wysocki</a:t>
            </a:r>
            <a:r>
              <a:rPr lang="ru-RU" sz="2000" dirty="0">
                <a:latin typeface="Times New Roman" panose="02020603050405020304" pitchFamily="18" charset="0"/>
                <a:cs typeface="Times New Roman" panose="02020603050405020304" pitchFamily="18" charset="0"/>
              </a:rPr>
              <a:t>, «Пять стадий управления проектом. Практическое </a:t>
            </a:r>
            <a:r>
              <a:rPr lang="ru-RU" sz="2000" dirty="0" err="1">
                <a:latin typeface="Times New Roman" panose="02020603050405020304" pitchFamily="18" charset="0"/>
                <a:cs typeface="Times New Roman" panose="02020603050405020304" pitchFamily="18" charset="0"/>
              </a:rPr>
              <a:t>руко-водство</a:t>
            </a:r>
            <a:r>
              <a:rPr lang="ru-RU" sz="2000" dirty="0">
                <a:latin typeface="Times New Roman" panose="02020603050405020304" pitchFamily="18" charset="0"/>
                <a:cs typeface="Times New Roman" panose="02020603050405020304" pitchFamily="18" charset="0"/>
              </a:rPr>
              <a:t> по планированию и реализации» -http://financepro.ru</a:t>
            </a:r>
            <a:endParaRPr lang="uz-Cyrl-UZ"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4. Rohrbeck R. Corporate Foresight. Towards a Maturity Model for the Future Orientation of a Firm // Springer-Verlag Berlin Heidelberg,  2011. – 220</a:t>
            </a:r>
          </a:p>
          <a:p>
            <a:pPr algn="just"/>
            <a:r>
              <a:rPr lang="uz-Cyrl-UZ" sz="2000" dirty="0">
                <a:latin typeface="Times New Roman" panose="02020603050405020304" pitchFamily="18" charset="0"/>
                <a:cs typeface="Times New Roman" panose="02020603050405020304" pitchFamily="18" charset="0"/>
              </a:rPr>
              <a:t>5. A Guide to the Project Management Body of Knowledge (PMBOK® Guide) – Seventh Edition and The Standard for Project Management (ENGLISH) Seventh edition</a:t>
            </a:r>
          </a:p>
          <a:p>
            <a:pPr algn="just"/>
            <a:r>
              <a:rPr lang="uz-Cyrl-UZ" sz="2000" dirty="0">
                <a:latin typeface="Times New Roman" panose="02020603050405020304" pitchFamily="18" charset="0"/>
                <a:cs typeface="Times New Roman" panose="02020603050405020304" pitchFamily="18" charset="0"/>
              </a:rPr>
              <a:t>6. Harvard Business Review Project Management Handbook: How to Launch, Lead, and Sponsor Successful Projects (HBR Handbooks) Paperback – October 19, 2021.</a:t>
            </a:r>
          </a:p>
          <a:p>
            <a:pPr algn="just"/>
            <a:r>
              <a:rPr lang="uz-Cyrl-UZ" sz="2000"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Matt </a:t>
            </a:r>
            <a:r>
              <a:rPr lang="en-US" sz="2000" dirty="0" err="1">
                <a:latin typeface="Times New Roman" panose="02020603050405020304" pitchFamily="18" charset="0"/>
                <a:cs typeface="Times New Roman" panose="02020603050405020304" pitchFamily="18" charset="0"/>
              </a:rPr>
              <a:t>Lieberson</a:t>
            </a:r>
            <a:r>
              <a:rPr lang="en-US" sz="2000" dirty="0">
                <a:latin typeface="Times New Roman" panose="02020603050405020304" pitchFamily="18" charset="0"/>
                <a:cs typeface="Times New Roman" panose="02020603050405020304" pitchFamily="18" charset="0"/>
              </a:rPr>
              <a:t>. Digital Transformation and Project Management. December 15, 2021. https://www.quickbase.com/blog/digital-transformation-in-project-management</a:t>
            </a:r>
          </a:p>
          <a:p>
            <a:pPr algn="just"/>
            <a:r>
              <a:rPr lang="ru-RU" sz="2000" dirty="0">
                <a:latin typeface="Times New Roman" panose="02020603050405020304" pitchFamily="18" charset="0"/>
                <a:cs typeface="Times New Roman" panose="02020603050405020304" pitchFamily="18" charset="0"/>
              </a:rPr>
              <a:t>8. </a:t>
            </a:r>
            <a:r>
              <a:rPr lang="ru-RU" sz="2000" dirty="0" err="1">
                <a:latin typeface="Times New Roman" panose="02020603050405020304" pitchFamily="18" charset="0"/>
                <a:cs typeface="Times New Roman" panose="02020603050405020304" pitchFamily="18" charset="0"/>
              </a:rPr>
              <a:t>Просницкий</a:t>
            </a:r>
            <a:r>
              <a:rPr lang="ru-RU" sz="2000" dirty="0">
                <a:latin typeface="Times New Roman" panose="02020603050405020304" pitchFamily="18" charset="0"/>
                <a:cs typeface="Times New Roman" panose="02020603050405020304" pitchFamily="18" charset="0"/>
              </a:rPr>
              <a:t> А. Самоучитель “Управление проектами в Microsoft Project Server </a:t>
            </a:r>
          </a:p>
          <a:p>
            <a:pPr algn="just"/>
            <a:r>
              <a:rPr lang="ru-RU" sz="2000" dirty="0">
                <a:latin typeface="Times New Roman" panose="02020603050405020304" pitchFamily="18" charset="0"/>
                <a:cs typeface="Times New Roman" panose="02020603050405020304" pitchFamily="18" charset="0"/>
              </a:rPr>
              <a:t>2010”. Киев, Казань, Красноярск, Рига, Санкт-Петербург, Львов, Черновцы, </a:t>
            </a:r>
          </a:p>
          <a:p>
            <a:pPr algn="just"/>
            <a:r>
              <a:rPr lang="ru-RU" sz="2000" dirty="0">
                <a:latin typeface="Times New Roman" panose="02020603050405020304" pitchFamily="18" charset="0"/>
                <a:cs typeface="Times New Roman" panose="02020603050405020304" pitchFamily="18" charset="0"/>
              </a:rPr>
              <a:t>Ивано-Франковск, 2011. 249 с.</a:t>
            </a:r>
          </a:p>
          <a:p>
            <a:pPr algn="just"/>
            <a:r>
              <a:rPr lang="ru-RU" sz="2000" dirty="0">
                <a:latin typeface="Times New Roman" panose="02020603050405020304" pitchFamily="18" charset="0"/>
                <a:cs typeface="Times New Roman" panose="02020603050405020304" pitchFamily="18" charset="0"/>
              </a:rPr>
              <a:t>9. </a:t>
            </a:r>
            <a:r>
              <a:rPr lang="en-US" sz="2000" dirty="0">
                <a:latin typeface="Times New Roman" panose="02020603050405020304" pitchFamily="18" charset="0"/>
                <a:cs typeface="Times New Roman" panose="02020603050405020304" pitchFamily="18" charset="0"/>
              </a:rPr>
              <a:t>https://www.indeed.com/career-advice/career-development/digital-project-management</a:t>
            </a:r>
          </a:p>
          <a:p>
            <a:pPr algn="just"/>
            <a:r>
              <a:rPr lang="uz-Cyrl-UZ" sz="2000"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https://www.forecast.app/blog/5-steps-to-managing-a-digital-project</a:t>
            </a:r>
          </a:p>
        </p:txBody>
      </p:sp>
    </p:spTree>
    <p:extLst>
      <p:ext uri="{BB962C8B-B14F-4D97-AF65-F5344CB8AC3E}">
        <p14:creationId xmlns:p14="http://schemas.microsoft.com/office/powerpoint/2010/main" val="2061671838"/>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13501"/>
            <a:ext cx="12192000" cy="830997"/>
          </a:xfrm>
          <a:prstGeom prst="rect">
            <a:avLst/>
          </a:prstGeom>
          <a:noFill/>
        </p:spPr>
        <p:txBody>
          <a:bodyPr wrap="square" rtlCol="0">
            <a:spAutoFit/>
          </a:bodyPr>
          <a:lstStyle/>
          <a:p>
            <a:pPr algn="ctr"/>
            <a:r>
              <a:rPr lang="ru-RU" sz="4800" b="1" dirty="0">
                <a:solidFill>
                  <a:srgbClr val="FF0000"/>
                </a:solidFill>
                <a:latin typeface="Times New Roman" panose="02020603050405020304" pitchFamily="18" charset="0"/>
                <a:cs typeface="Times New Roman" panose="02020603050405020304" pitchFamily="18" charset="0"/>
              </a:rPr>
              <a:t>ЭЪТИБОРИНГИЗ УЧУН РАХМАТ</a:t>
            </a:r>
            <a:endParaRPr lang="en-US" sz="4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0164151"/>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568</TotalTime>
  <Words>7260</Words>
  <Application>Microsoft Office PowerPoint</Application>
  <PresentationFormat>Широкоэкранный</PresentationFormat>
  <Paragraphs>385</Paragraphs>
  <Slides>103</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103</vt:i4>
      </vt:variant>
    </vt:vector>
  </HeadingPairs>
  <TitlesOfParts>
    <vt:vector size="108"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ФОЙДАЛАНИЛГАН АДАБИЁТЛАР РЎЙХАТИ</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Baxodir Alimov</dc:creator>
  <cp:lastModifiedBy>Baxodir Alimov</cp:lastModifiedBy>
  <cp:revision>135</cp:revision>
  <dcterms:created xsi:type="dcterms:W3CDTF">2023-09-26T16:19:17Z</dcterms:created>
  <dcterms:modified xsi:type="dcterms:W3CDTF">2023-10-24T05:55:08Z</dcterms:modified>
</cp:coreProperties>
</file>