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32" r:id="rId2"/>
    <p:sldId id="333" r:id="rId3"/>
    <p:sldId id="348" r:id="rId4"/>
    <p:sldId id="380" r:id="rId5"/>
    <p:sldId id="381" r:id="rId6"/>
    <p:sldId id="379" r:id="rId7"/>
    <p:sldId id="383" r:id="rId8"/>
    <p:sldId id="389" r:id="rId9"/>
    <p:sldId id="392" r:id="rId10"/>
    <p:sldId id="393" r:id="rId11"/>
    <p:sldId id="385" r:id="rId12"/>
    <p:sldId id="382" r:id="rId13"/>
    <p:sldId id="386" r:id="rId14"/>
    <p:sldId id="387" r:id="rId15"/>
    <p:sldId id="331" r:id="rId16"/>
    <p:sldId id="351" r:id="rId17"/>
    <p:sldId id="352" r:id="rId18"/>
    <p:sldId id="354" r:id="rId19"/>
    <p:sldId id="353" r:id="rId20"/>
    <p:sldId id="355" r:id="rId21"/>
    <p:sldId id="369" r:id="rId22"/>
    <p:sldId id="370" r:id="rId23"/>
    <p:sldId id="371" r:id="rId24"/>
    <p:sldId id="372" r:id="rId25"/>
    <p:sldId id="367" r:id="rId26"/>
    <p:sldId id="384" r:id="rId27"/>
    <p:sldId id="388" r:id="rId28"/>
    <p:sldId id="390" r:id="rId29"/>
    <p:sldId id="391" r:id="rId30"/>
    <p:sldId id="394" r:id="rId31"/>
    <p:sldId id="397" r:id="rId32"/>
    <p:sldId id="401" r:id="rId33"/>
    <p:sldId id="402" r:id="rId34"/>
    <p:sldId id="403" r:id="rId35"/>
    <p:sldId id="404" r:id="rId36"/>
    <p:sldId id="405" r:id="rId37"/>
    <p:sldId id="373" r:id="rId38"/>
    <p:sldId id="374" r:id="rId39"/>
    <p:sldId id="375" r:id="rId40"/>
    <p:sldId id="406" r:id="rId41"/>
    <p:sldId id="365" r:id="rId42"/>
    <p:sldId id="328" r:id="rId43"/>
    <p:sldId id="376" r:id="rId44"/>
    <p:sldId id="377" r:id="rId45"/>
    <p:sldId id="378" r:id="rId46"/>
    <p:sldId id="326" r:id="rId47"/>
    <p:sldId id="329" r:id="rId48"/>
    <p:sldId id="349" r:id="rId49"/>
    <p:sldId id="350" r:id="rId50"/>
    <p:sldId id="368" r:id="rId51"/>
    <p:sldId id="324" r:id="rId52"/>
    <p:sldId id="356" r:id="rId53"/>
    <p:sldId id="357" r:id="rId54"/>
    <p:sldId id="257" r:id="rId55"/>
    <p:sldId id="258" r:id="rId56"/>
    <p:sldId id="259" r:id="rId57"/>
    <p:sldId id="260" r:id="rId58"/>
    <p:sldId id="261" r:id="rId59"/>
    <p:sldId id="262" r:id="rId60"/>
    <p:sldId id="263" r:id="rId61"/>
    <p:sldId id="264" r:id="rId62"/>
    <p:sldId id="265" r:id="rId63"/>
    <p:sldId id="266" r:id="rId64"/>
    <p:sldId id="267" r:id="rId65"/>
    <p:sldId id="268" r:id="rId66"/>
    <p:sldId id="358" r:id="rId67"/>
    <p:sldId id="359" r:id="rId68"/>
    <p:sldId id="360" r:id="rId69"/>
    <p:sldId id="361" r:id="rId70"/>
    <p:sldId id="362" r:id="rId71"/>
    <p:sldId id="363" r:id="rId72"/>
    <p:sldId id="364" r:id="rId73"/>
    <p:sldId id="346" r:id="rId74"/>
    <p:sldId id="347" r:id="rId7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87" d="100"/>
          <a:sy n="87" d="100"/>
        </p:scale>
        <p:origin x="61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1855EFE-E632-7B5B-81E0-97C9366BDF09}"/>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2B462E32-71B5-3544-4CBF-B1EF107ED58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C90CB0FB-6BC0-6F01-4C9A-91A4327CDF3B}"/>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2814D7F0-7758-4D91-6256-28FF990CE62B}"/>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EDBD64AC-274B-6D90-30A6-8633E965C4A7}"/>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3834291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B3D0C3B-0C2D-3415-6A80-E5EB734CF359}"/>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F7F3C0E-D5E3-D12B-9567-D09C19EE2544}"/>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1877C02-6C71-0820-0A64-387C8EAA19DF}"/>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6B064333-02B3-B66C-323F-39673C97848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3DC6C84-13FB-5E2D-B258-EE9E4DC99B8E}"/>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2456034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68F0128-ACD5-5C61-367E-22BFB5E3F4CD}"/>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078F8B42-CF36-D614-0DF5-7CDBFAB84EB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A27837B3-17FF-78DF-BB4C-6986C100736B}"/>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D074AC8A-981B-4097-5E2C-128D9F3994EF}"/>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BB173B5-0764-9F45-4763-85BF99D35528}"/>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4455756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58F8E8F-0CC6-DC25-1455-3C01FE35D683}"/>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323ABE8-A380-0333-D318-B5430A0DAA5B}"/>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CEAE63B5-266B-83EA-18A9-2470B886E3F4}"/>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9F69469D-8D7E-131A-A137-2FF6DAE2AE9D}"/>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6" name="Нижний колонтитул 5">
            <a:extLst>
              <a:ext uri="{FF2B5EF4-FFF2-40B4-BE49-F238E27FC236}">
                <a16:creationId xmlns:a16="http://schemas.microsoft.com/office/drawing/2014/main" id="{5CB8FBEE-3B6A-5807-4238-FC43E9F3646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A1A907EA-0D82-B273-C875-E7B33F5AFA03}"/>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2613761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C4A867D-D512-4C4B-D4F2-52F993493641}"/>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4A578219-0E25-8ABF-730E-A01B7EF15D9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9AE2F908-E7A8-0F36-A3BA-EB2A173564DE}"/>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F994F9F8-AE66-4A1C-2135-818777E54BE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9C9E1D4F-1C34-DF21-06F6-29FF3818BC5E}"/>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44176759-1773-2597-5988-7D102FB5A8F8}"/>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8" name="Нижний колонтитул 7">
            <a:extLst>
              <a:ext uri="{FF2B5EF4-FFF2-40B4-BE49-F238E27FC236}">
                <a16:creationId xmlns:a16="http://schemas.microsoft.com/office/drawing/2014/main" id="{4E6C1E49-ACB4-B045-DECE-6FAE99BDE5F6}"/>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9A87861A-D8A4-2DBD-559B-F9279FCA9C3A}"/>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6799413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EB57D74-3F0A-CD89-B07A-8FE20E288A36}"/>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FEFCCA64-E64E-A171-22E8-FC42E3B08074}"/>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4" name="Нижний колонтитул 3">
            <a:extLst>
              <a:ext uri="{FF2B5EF4-FFF2-40B4-BE49-F238E27FC236}">
                <a16:creationId xmlns:a16="http://schemas.microsoft.com/office/drawing/2014/main" id="{24AEE944-5908-6326-0084-C8DD79C13C53}"/>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CB157C86-0BAA-D204-CCE2-6CCBB463C69E}"/>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4110295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79035217-1851-D7FB-1DCC-7D2D0FF378D9}"/>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3" name="Нижний колонтитул 2">
            <a:extLst>
              <a:ext uri="{FF2B5EF4-FFF2-40B4-BE49-F238E27FC236}">
                <a16:creationId xmlns:a16="http://schemas.microsoft.com/office/drawing/2014/main" id="{32195AB5-AF57-AB87-B907-027D5A36A5C8}"/>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5F04DC4B-97CB-503D-30DB-945A17E29E22}"/>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48269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A84E55E-ECB0-E06E-3D5A-004754F80EAA}"/>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17DB1AAE-A289-2CA4-B5F2-E40C9CAE8B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240D9243-6787-7BB9-9630-4668793ACD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9E6F30B2-43A7-9E78-FE42-7984FE2BDDF0}"/>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6" name="Нижний колонтитул 5">
            <a:extLst>
              <a:ext uri="{FF2B5EF4-FFF2-40B4-BE49-F238E27FC236}">
                <a16:creationId xmlns:a16="http://schemas.microsoft.com/office/drawing/2014/main" id="{9D9F8C9C-C7C0-5FAA-B0EE-EF391D2BA01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437E272C-4932-9BA6-4F46-CC7E8EA2786E}"/>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2040615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5087602-527D-E0EF-BF45-49D20AB09544}"/>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0600E7BA-53FB-8FB4-03BE-7A59D99AFBF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0C587317-3493-94A3-B6C8-289B842CAC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5B3A3A9E-1042-F66F-0AB7-54BF76C3DED7}"/>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6" name="Нижний колонтитул 5">
            <a:extLst>
              <a:ext uri="{FF2B5EF4-FFF2-40B4-BE49-F238E27FC236}">
                <a16:creationId xmlns:a16="http://schemas.microsoft.com/office/drawing/2014/main" id="{2BB55266-0D98-A7D4-F52C-14DD5F01D4D9}"/>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CE5854AD-9098-D41E-692E-C62899F34B1B}"/>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3438481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62943F7-31D7-1FFB-103E-24064916194F}"/>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B8EC073-2C91-CAB1-0223-8D40E5D67057}"/>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A25E4C6-F948-5252-51D2-4BF9D669214B}"/>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6845CE6B-4417-BFB2-467B-5AEC5403EBF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B776F902-1116-320A-B503-03219556DEF1}"/>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93811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FB95F937-E8CC-A6CA-8924-91B2182D2B17}"/>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E148C471-7014-2735-A9BB-CC7D27CCE7C2}"/>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51F4A994-EDCD-113F-B957-E4617B852D51}"/>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ECB68A31-5ECA-8346-62FE-0749548163A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F47EB56-6330-4CBE-BD65-083C1FA89F17}"/>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3833571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711811F-01AE-D099-7056-E37CE31E41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9E8A3D9B-58DD-7A4F-079C-698D307790F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DB81AF4-99B5-3288-1648-40CCD13E09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10AAD3-D0AE-4236-A3E3-87571DB2EF7D}"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4369F11C-41B4-5154-2CE4-1EC1DEB4C2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4CD78BDC-02C0-DC6E-A3AB-BBE3B76DCB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262323-5199-4F17-98C3-2A1659958812}" type="slidenum">
              <a:rPr lang="ru-RU" smtClean="0"/>
              <a:t>‹#›</a:t>
            </a:fld>
            <a:endParaRPr lang="ru-RU"/>
          </a:p>
        </p:txBody>
      </p:sp>
    </p:spTree>
    <p:extLst>
      <p:ext uri="{BB962C8B-B14F-4D97-AF65-F5344CB8AC3E}">
        <p14:creationId xmlns:p14="http://schemas.microsoft.com/office/powerpoint/2010/main" val="25738228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simplilearn.com/authors/simplilearn"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43225" y="459584"/>
            <a:ext cx="12191999" cy="3416320"/>
          </a:xfrm>
          <a:prstGeom prst="rect">
            <a:avLst/>
          </a:prstGeom>
        </p:spPr>
        <p:txBody>
          <a:bodyPr wrap="square">
            <a:spAutoFit/>
          </a:bodyPr>
          <a:lstStyle/>
          <a:p>
            <a:pPr algn="ctr"/>
            <a:r>
              <a:rPr lang="en-US" sz="3600" b="1" dirty="0">
                <a:solidFill>
                  <a:srgbClr val="FF0000"/>
                </a:solidFill>
                <a:latin typeface="Times New Roman" panose="02020603050405020304" pitchFamily="18" charset="0"/>
                <a:cs typeface="Times New Roman" panose="02020603050405020304" pitchFamily="18" charset="0"/>
              </a:rPr>
              <a:t>Course Name: FUNDAMENTALS OF PROJECT MANAGEMENT</a:t>
            </a:r>
          </a:p>
          <a:p>
            <a:pPr algn="ctr"/>
            <a:r>
              <a:rPr lang="uz-Cyrl-UZ" sz="3600" b="1" dirty="0">
                <a:solidFill>
                  <a:srgbClr val="002060"/>
                </a:solidFill>
                <a:latin typeface="Times New Roman" panose="02020603050405020304" pitchFamily="18" charset="0"/>
                <a:cs typeface="Times New Roman" panose="02020603050405020304" pitchFamily="18" charset="0"/>
              </a:rPr>
              <a:t>Курс номи: ЛОЙИҲА БОШҚАРУВИ АСОСЛАРИ </a:t>
            </a:r>
          </a:p>
          <a:p>
            <a:pPr algn="ctr"/>
            <a:endParaRPr lang="uz-Cyrl-UZ" sz="3600" b="1" dirty="0">
              <a:solidFill>
                <a:srgbClr val="002060"/>
              </a:solidFill>
              <a:latin typeface="Times New Roman" panose="02020603050405020304" pitchFamily="18" charset="0"/>
              <a:cs typeface="Times New Roman" panose="02020603050405020304" pitchFamily="18" charset="0"/>
            </a:endParaRPr>
          </a:p>
          <a:p>
            <a:pPr algn="ctr"/>
            <a:r>
              <a:rPr lang="en-US" sz="3600" b="1" dirty="0">
                <a:solidFill>
                  <a:srgbClr val="FF0000"/>
                </a:solidFill>
                <a:latin typeface="Times New Roman" panose="02020603050405020304" pitchFamily="18" charset="0"/>
                <a:cs typeface="Times New Roman" panose="02020603050405020304" pitchFamily="18" charset="0"/>
              </a:rPr>
              <a:t>PROJECT CONTRACT MANAGEMENT</a:t>
            </a:r>
            <a:endParaRPr lang="uz-Cyrl-UZ" sz="3600" b="1" dirty="0">
              <a:solidFill>
                <a:srgbClr val="FF0000"/>
              </a:solidFill>
              <a:latin typeface="Times New Roman" panose="02020603050405020304" pitchFamily="18" charset="0"/>
              <a:cs typeface="Times New Roman" panose="02020603050405020304" pitchFamily="18" charset="0"/>
            </a:endParaRPr>
          </a:p>
          <a:p>
            <a:pPr algn="ctr"/>
            <a:r>
              <a:rPr lang="ru-RU" sz="3600" b="1" dirty="0">
                <a:solidFill>
                  <a:srgbClr val="002060"/>
                </a:solidFill>
                <a:latin typeface="Times New Roman" panose="02020603050405020304" pitchFamily="18" charset="0"/>
                <a:cs typeface="Times New Roman" panose="02020603050405020304" pitchFamily="18" charset="0"/>
              </a:rPr>
              <a:t>ЛОЙИҲА ШАРТНОМАСИНИ БОШҚАРИШ</a:t>
            </a:r>
            <a:endParaRPr lang="en-US" sz="3600" b="1"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936002" y="4266294"/>
            <a:ext cx="4243755" cy="1077218"/>
          </a:xfrm>
          <a:prstGeom prst="rect">
            <a:avLst/>
          </a:prstGeom>
        </p:spPr>
        <p:txBody>
          <a:bodyPr wrap="square">
            <a:spAutoFit/>
          </a:bodyPr>
          <a:lstStyle/>
          <a:p>
            <a:pPr algn="ctr"/>
            <a:r>
              <a:rPr lang="en-US" sz="3200" b="1" dirty="0">
                <a:solidFill>
                  <a:srgbClr val="FF0000"/>
                </a:solidFill>
                <a:latin typeface="Times New Roman" panose="02020603050405020304" pitchFamily="18" charset="0"/>
                <a:cs typeface="Times New Roman" panose="02020603050405020304" pitchFamily="18" charset="0"/>
              </a:rPr>
              <a:t>Topic</a:t>
            </a:r>
            <a:r>
              <a:rPr lang="uz-Cyrl-UZ" sz="3200" b="1" dirty="0">
                <a:solidFill>
                  <a:srgbClr val="002060"/>
                </a:solidFill>
                <a:latin typeface="Times New Roman" panose="02020603050405020304" pitchFamily="18" charset="0"/>
                <a:cs typeface="Times New Roman" panose="02020603050405020304" pitchFamily="18" charset="0"/>
              </a:rPr>
              <a:t> (Мавзу) </a:t>
            </a:r>
            <a:r>
              <a:rPr lang="en-US" sz="3200" b="1"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12</a:t>
            </a:r>
          </a:p>
          <a:p>
            <a:pPr algn="ctr"/>
            <a:r>
              <a:rPr lang="en-US" sz="3200" b="1" dirty="0">
                <a:solidFill>
                  <a:srgbClr val="FF0000"/>
                </a:solidFill>
                <a:latin typeface="Times New Roman" panose="02020603050405020304" pitchFamily="18" charset="0"/>
                <a:cs typeface="Times New Roman" panose="02020603050405020304" pitchFamily="18" charset="0"/>
              </a:rPr>
              <a:t>Week</a:t>
            </a:r>
            <a:r>
              <a:rPr lang="en-US" sz="3200" b="1"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Хафта</a:t>
            </a:r>
            <a:r>
              <a:rPr lang="en-US" sz="3200" b="1" dirty="0">
                <a:solidFill>
                  <a:srgbClr val="002060"/>
                </a:solidFill>
                <a:latin typeface="Times New Roman" panose="02020603050405020304" pitchFamily="18" charset="0"/>
                <a:cs typeface="Times New Roman" panose="02020603050405020304" pitchFamily="18" charset="0"/>
              </a:rPr>
              <a:t>)</a:t>
            </a:r>
            <a:r>
              <a:rPr lang="uz-Cyrl-UZ" sz="3200" b="1" dirty="0">
                <a:solidFill>
                  <a:srgbClr val="002060"/>
                </a:solidFill>
                <a:latin typeface="Times New Roman" panose="02020603050405020304" pitchFamily="18" charset="0"/>
                <a:cs typeface="Times New Roman" panose="02020603050405020304" pitchFamily="18" charset="0"/>
              </a:rPr>
              <a:t> </a:t>
            </a:r>
            <a:r>
              <a:rPr lang="en-US" sz="3200" b="1"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12</a:t>
            </a:r>
            <a:endParaRPr lang="en-US" sz="3200" dirty="0"/>
          </a:p>
        </p:txBody>
      </p:sp>
      <p:sp>
        <p:nvSpPr>
          <p:cNvPr id="3" name="Прямоугольник 2">
            <a:extLst>
              <a:ext uri="{FF2B5EF4-FFF2-40B4-BE49-F238E27FC236}">
                <a16:creationId xmlns:a16="http://schemas.microsoft.com/office/drawing/2014/main" id="{311D2836-220C-4EEE-BE21-D06E64194D29}"/>
              </a:ext>
            </a:extLst>
          </p:cNvPr>
          <p:cNvSpPr/>
          <p:nvPr/>
        </p:nvSpPr>
        <p:spPr>
          <a:xfrm>
            <a:off x="912143" y="5733902"/>
            <a:ext cx="6467733" cy="523220"/>
          </a:xfrm>
          <a:prstGeom prst="rect">
            <a:avLst/>
          </a:prstGeom>
        </p:spPr>
        <p:txBody>
          <a:bodyPr wrap="none">
            <a:spAutoFit/>
          </a:bodyPr>
          <a:lstStyle/>
          <a:p>
            <a:r>
              <a:rPr lang="en-US" sz="2800" b="1" dirty="0">
                <a:solidFill>
                  <a:srgbClr val="002060"/>
                </a:solidFill>
                <a:latin typeface="Times New Roman" panose="02020603050405020304" pitchFamily="18" charset="0"/>
                <a:cs typeface="Times New Roman" panose="02020603050405020304" pitchFamily="18" charset="0"/>
              </a:rPr>
              <a:t>PhD, </a:t>
            </a:r>
            <a:r>
              <a:rPr lang="uz-Cyrl-UZ" sz="2800" b="1" dirty="0">
                <a:solidFill>
                  <a:srgbClr val="002060"/>
                </a:solidFill>
                <a:latin typeface="Times New Roman" panose="02020603050405020304" pitchFamily="18" charset="0"/>
                <a:cs typeface="Times New Roman" panose="02020603050405020304" pitchFamily="18" charset="0"/>
              </a:rPr>
              <a:t>dosent Alimov Bakhodir Batirovich</a:t>
            </a:r>
            <a:endParaRPr lang="ru-RU" sz="2800" dirty="0"/>
          </a:p>
        </p:txBody>
      </p:sp>
    </p:spTree>
    <p:extLst>
      <p:ext uri="{BB962C8B-B14F-4D97-AF65-F5344CB8AC3E}">
        <p14:creationId xmlns:p14="http://schemas.microsoft.com/office/powerpoint/2010/main" val="9445610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5199184" y="224716"/>
            <a:ext cx="1793631" cy="646331"/>
          </a:xfrm>
          <a:prstGeom prst="rect">
            <a:avLst/>
          </a:prstGeom>
          <a:noFill/>
        </p:spPr>
        <p:txBody>
          <a:bodyPr wrap="square" rtlCol="0">
            <a:spAutoFit/>
          </a:bodyPr>
          <a:lstStyle/>
          <a:p>
            <a:pPr algn="ctr"/>
            <a:r>
              <a:rPr lang="uz-Cyrl-UZ" sz="3600" b="1" dirty="0">
                <a:latin typeface="Times New Roman" panose="02020603050405020304" pitchFamily="18" charset="0"/>
                <a:cs typeface="Times New Roman" panose="02020603050405020304" pitchFamily="18" charset="0"/>
              </a:rPr>
              <a:t>РЕЖА</a:t>
            </a:r>
            <a:endParaRPr lang="en-US" sz="36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999BA05F-B03F-FA07-C613-F22C8EACB193}"/>
              </a:ext>
            </a:extLst>
          </p:cNvPr>
          <p:cNvSpPr txBox="1"/>
          <p:nvPr/>
        </p:nvSpPr>
        <p:spPr>
          <a:xfrm>
            <a:off x="592015" y="1638272"/>
            <a:ext cx="11007970" cy="3539430"/>
          </a:xfrm>
          <a:prstGeom prst="rect">
            <a:avLst/>
          </a:prstGeom>
          <a:noFill/>
        </p:spPr>
        <p:txBody>
          <a:bodyPr wrap="square">
            <a:spAutoFit/>
          </a:bodyPr>
          <a:lstStyle/>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Шартнома тўғрисида тушунчалар</a:t>
            </a:r>
            <a:endParaRPr lang="en-US" sz="2800"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Шартнома турлари</a:t>
            </a:r>
            <a:endParaRPr lang="en-US" sz="2800"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Лойиҳа бошқарувида шартнома нима?</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Лойиҳа бошқарувида контрактларни самарали бошқариш бўйича илғор тажрибалар</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Лойиҳа шартномасини бошқаришнинг тўрт босқичи</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Лойиҳани муваффақиятли бошқариш учун контракт стратегиясини такомиллаштириш бўйича 8 та маслаҳат</a:t>
            </a:r>
          </a:p>
        </p:txBody>
      </p:sp>
    </p:spTree>
    <p:extLst>
      <p:ext uri="{BB962C8B-B14F-4D97-AF65-F5344CB8AC3E}">
        <p14:creationId xmlns:p14="http://schemas.microsoft.com/office/powerpoint/2010/main" val="2882128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B7CF2984-7CC6-D1AF-03BA-EC1770D464B8}"/>
              </a:ext>
            </a:extLst>
          </p:cNvPr>
          <p:cNvSpPr/>
          <p:nvPr/>
        </p:nvSpPr>
        <p:spPr>
          <a:xfrm>
            <a:off x="3778785" y="1067594"/>
            <a:ext cx="7869715" cy="188492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Шартнома икки ёки ундан ортиқ томонлар ўртасида тузилган шартнома бўлиб, улар ўртасида қонуний мажбуриятларни келтириб чиқаради.</a:t>
            </a:r>
          </a:p>
        </p:txBody>
      </p:sp>
      <p:sp>
        <p:nvSpPr>
          <p:cNvPr id="2" name="Прямоугольник: скругленные углы 1">
            <a:extLst>
              <a:ext uri="{FF2B5EF4-FFF2-40B4-BE49-F238E27FC236}">
                <a16:creationId xmlns:a16="http://schemas.microsoft.com/office/drawing/2014/main" id="{C891D147-EA43-6EC2-76D4-7D9E47BE3DD2}"/>
              </a:ext>
            </a:extLst>
          </p:cNvPr>
          <p:cNvSpPr/>
          <p:nvPr/>
        </p:nvSpPr>
        <p:spPr>
          <a:xfrm>
            <a:off x="627960" y="3594255"/>
            <a:ext cx="7869715" cy="188492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Шартномада ушбу мажбуриятлар ва улар бажарилмаган тақдирда қандай чоралар кўрилиши мумкинлиги кўрсатилган.</a:t>
            </a:r>
          </a:p>
        </p:txBody>
      </p:sp>
    </p:spTree>
    <p:extLst>
      <p:ext uri="{BB962C8B-B14F-4D97-AF65-F5344CB8AC3E}">
        <p14:creationId xmlns:p14="http://schemas.microsoft.com/office/powerpoint/2010/main" val="25850118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B7CF2984-7CC6-D1AF-03BA-EC1770D464B8}"/>
              </a:ext>
            </a:extLst>
          </p:cNvPr>
          <p:cNvSpPr/>
          <p:nvPr/>
        </p:nvSpPr>
        <p:spPr>
          <a:xfrm>
            <a:off x="627960" y="593869"/>
            <a:ext cx="7869715" cy="168662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Шартнома камида иккала томон ўртасида қонуний мажбурий ҳужжат бўлиб, у битим томонларининг ҳуқуқлари ва мажбуриятларини белгилайди ва бошқаради.</a:t>
            </a:r>
          </a:p>
        </p:txBody>
      </p:sp>
      <p:sp>
        <p:nvSpPr>
          <p:cNvPr id="2" name="Прямоугольник: скругленные углы 1">
            <a:extLst>
              <a:ext uri="{FF2B5EF4-FFF2-40B4-BE49-F238E27FC236}">
                <a16:creationId xmlns:a16="http://schemas.microsoft.com/office/drawing/2014/main" id="{C891D147-EA43-6EC2-76D4-7D9E47BE3DD2}"/>
              </a:ext>
            </a:extLst>
          </p:cNvPr>
          <p:cNvSpPr/>
          <p:nvPr/>
        </p:nvSpPr>
        <p:spPr>
          <a:xfrm>
            <a:off x="2875401" y="2486536"/>
            <a:ext cx="8835529" cy="188492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Шартнома қонуний кучга эга, чунки у қонун талаблари ва тасдиқланишига жавоб беради. Шартнома одатда товар, хизмат, пул ёки улардан бирон бирининг ваъдасини алмаштиришни ўз ичига олади.</a:t>
            </a:r>
          </a:p>
        </p:txBody>
      </p:sp>
      <p:sp>
        <p:nvSpPr>
          <p:cNvPr id="3" name="Прямоугольник: скругленные углы 2">
            <a:extLst>
              <a:ext uri="{FF2B5EF4-FFF2-40B4-BE49-F238E27FC236}">
                <a16:creationId xmlns:a16="http://schemas.microsoft.com/office/drawing/2014/main" id="{98F4DC18-C5E5-61C3-F6CB-AD158B497AEB}"/>
              </a:ext>
            </a:extLst>
          </p:cNvPr>
          <p:cNvSpPr/>
          <p:nvPr/>
        </p:nvSpPr>
        <p:spPr>
          <a:xfrm>
            <a:off x="627960" y="4577506"/>
            <a:ext cx="7869715" cy="168662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Шартномани бузиш</a:t>
            </a:r>
            <a:r>
              <a:rPr lang="en-US"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 шуни англатадики, қонунда жабрланган томонга кириш ҳуқуқи берилиши керак ҳуқуқий воситалар каби зарар ёки бекор қилиш</a:t>
            </a:r>
            <a:r>
              <a:rPr lang="en-US" sz="2800" dirty="0">
                <a:latin typeface="Times New Roman" panose="02020603050405020304" pitchFamily="18" charset="0"/>
                <a:cs typeface="Times New Roman" panose="02020603050405020304" pitchFamily="18" charset="0"/>
              </a:rPr>
              <a:t>.</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34413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B7CF2984-7CC6-D1AF-03BA-EC1770D464B8}"/>
              </a:ext>
            </a:extLst>
          </p:cNvPr>
          <p:cNvSpPr/>
          <p:nvPr/>
        </p:nvSpPr>
        <p:spPr>
          <a:xfrm>
            <a:off x="385590" y="527767"/>
            <a:ext cx="11424492" cy="2446786"/>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Англия-Америка умумий ҳуқуқи, шартнома тузиш одатда  аввал таклифни талаб қилади, кейин қабул қилиш, кўриб чиқиш ва боғланиш учун ўзаро ният. </a:t>
            </a:r>
            <a:br>
              <a:rPr lang="uz-Cyrl-UZ" sz="2400" dirty="0">
                <a:latin typeface="Times New Roman" panose="02020603050405020304" pitchFamily="18" charset="0"/>
                <a:cs typeface="Times New Roman" panose="02020603050405020304" pitchFamily="18" charset="0"/>
              </a:rPr>
            </a:br>
            <a:r>
              <a:rPr lang="uz-Cyrl-UZ" sz="2400" dirty="0">
                <a:latin typeface="Times New Roman" panose="02020603050405020304" pitchFamily="18" charset="0"/>
                <a:cs typeface="Times New Roman" panose="02020603050405020304" pitchFamily="18" charset="0"/>
              </a:rPr>
              <a:t>Ҳар бир томон шартнома бўйича мажбурий бўлган шахслар бўлиши керак.</a:t>
            </a:r>
            <a:br>
              <a:rPr lang="uz-Cyrl-UZ" sz="2400" dirty="0">
                <a:latin typeface="Times New Roman" panose="02020603050405020304" pitchFamily="18" charset="0"/>
                <a:cs typeface="Times New Roman" panose="02020603050405020304" pitchFamily="18" charset="0"/>
              </a:rPr>
            </a:br>
            <a:r>
              <a:rPr lang="uz-Cyrl-UZ" sz="2400" dirty="0">
                <a:latin typeface="Times New Roman" panose="02020603050405020304" pitchFamily="18" charset="0"/>
                <a:cs typeface="Times New Roman" panose="02020603050405020304" pitchFamily="18" charset="0"/>
              </a:rPr>
              <a:t>Гарчи оғзаки шартномаларнинг аксарияти мажбурий бўлса-да, айрим турдаги шартномалар расмиятчиликни талаб қилиниши мумкин - ёзма шаклда бўлиш каби далолатнома.</a:t>
            </a:r>
          </a:p>
        </p:txBody>
      </p:sp>
      <p:sp>
        <p:nvSpPr>
          <p:cNvPr id="3" name="Прямоугольник: скругленные углы 2">
            <a:extLst>
              <a:ext uri="{FF2B5EF4-FFF2-40B4-BE49-F238E27FC236}">
                <a16:creationId xmlns:a16="http://schemas.microsoft.com/office/drawing/2014/main" id="{98F4DC18-C5E5-61C3-F6CB-AD158B497AEB}"/>
              </a:ext>
            </a:extLst>
          </p:cNvPr>
          <p:cNvSpPr/>
          <p:nvPr/>
        </p:nvSpPr>
        <p:spPr>
          <a:xfrm>
            <a:off x="385590" y="3362897"/>
            <a:ext cx="8703326" cy="3059935"/>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Икки  томонидан тан олинган ҳар бир мамлакат халқаро хусусий ҳуқуқ шартномаларни бошқариш учун ўз миллий қонун тизимига эга. </a:t>
            </a:r>
            <a:br>
              <a:rPr lang="uz-Cyrl-UZ" sz="2400" dirty="0">
                <a:latin typeface="Times New Roman" panose="02020603050405020304" pitchFamily="18" charset="0"/>
                <a:cs typeface="Times New Roman" panose="02020603050405020304" pitchFamily="18" charset="0"/>
              </a:rPr>
            </a:br>
            <a:r>
              <a:rPr lang="uz-Cyrl-UZ" sz="2400" dirty="0">
                <a:latin typeface="Times New Roman" panose="02020603050405020304" pitchFamily="18" charset="0"/>
                <a:cs typeface="Times New Roman" panose="02020603050405020304" pitchFamily="18" charset="0"/>
              </a:rPr>
              <a:t>Гарчи шартнома ҳуқуқи тизимлари ўхшашликларга эга бўлиши мумкин бўлса-да, улар сезиларли фарқларни ўз ичига олиши мумкин. </a:t>
            </a:r>
            <a:br>
              <a:rPr lang="uz-Cyrl-UZ" sz="2400" dirty="0">
                <a:latin typeface="Times New Roman" panose="02020603050405020304" pitchFamily="18" charset="0"/>
                <a:cs typeface="Times New Roman" panose="02020603050405020304" pitchFamily="18" charset="0"/>
              </a:rPr>
            </a:br>
            <a:r>
              <a:rPr lang="uz-Cyrl-UZ" sz="2400" dirty="0">
                <a:latin typeface="Times New Roman" panose="02020603050405020304" pitchFamily="18" charset="0"/>
                <a:cs typeface="Times New Roman" panose="02020603050405020304" pitchFamily="18" charset="0"/>
              </a:rPr>
              <a:t>Шунга кўра, кўплаб шартномаларда қонун бандини ва юрисдикция моддасини танлаш талаб қилинади.</a:t>
            </a:r>
          </a:p>
        </p:txBody>
      </p:sp>
    </p:spTree>
    <p:extLst>
      <p:ext uri="{BB962C8B-B14F-4D97-AF65-F5344CB8AC3E}">
        <p14:creationId xmlns:p14="http://schemas.microsoft.com/office/powerpoint/2010/main" val="26878828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4440748E-BC79-6EEA-8C65-53AB6B4B5520}"/>
              </a:ext>
            </a:extLst>
          </p:cNvPr>
          <p:cNvSpPr txBox="1"/>
          <p:nvPr/>
        </p:nvSpPr>
        <p:spPr>
          <a:xfrm>
            <a:off x="341522" y="2006879"/>
            <a:ext cx="11347374" cy="830997"/>
          </a:xfrm>
          <a:prstGeom prst="rect">
            <a:avLst/>
          </a:prstGeom>
          <a:noFill/>
        </p:spPr>
        <p:txBody>
          <a:bodyPr wrap="square">
            <a:spAutoFit/>
          </a:bodyPr>
          <a:lstStyle/>
          <a:p>
            <a:pPr algn="ctr"/>
            <a:br>
              <a:rPr lang="uz-Cyrl-UZ" sz="2400" dirty="0">
                <a:latin typeface="Times New Roman" panose="02020603050405020304" pitchFamily="18" charset="0"/>
                <a:cs typeface="Times New Roman" panose="02020603050405020304" pitchFamily="18" charset="0"/>
              </a:rPr>
            </a:br>
            <a:r>
              <a:rPr lang="uz-Cyrl-UZ" sz="2400" dirty="0">
                <a:latin typeface="Times New Roman" panose="02020603050405020304" pitchFamily="18" charset="0"/>
                <a:cs typeface="Times New Roman" panose="02020603050405020304" pitchFamily="18" charset="0"/>
              </a:rPr>
              <a:t> </a:t>
            </a:r>
          </a:p>
        </p:txBody>
      </p:sp>
      <p:sp>
        <p:nvSpPr>
          <p:cNvPr id="10" name="Прямоугольник: скругленные углы 9">
            <a:extLst>
              <a:ext uri="{FF2B5EF4-FFF2-40B4-BE49-F238E27FC236}">
                <a16:creationId xmlns:a16="http://schemas.microsoft.com/office/drawing/2014/main" id="{9787C14D-447D-33D4-25AF-85B0946D59AE}"/>
              </a:ext>
            </a:extLst>
          </p:cNvPr>
          <p:cNvSpPr/>
          <p:nvPr/>
        </p:nvSpPr>
        <p:spPr>
          <a:xfrm>
            <a:off x="385590" y="527767"/>
            <a:ext cx="11424492" cy="2446786"/>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Ушбу қоидалар шартномани тартибга солувчи мамлакат қонунларини ва тегишли равишда низолар ҳал қилинадиган мамлакат ёки бошқа форумларни белгилайди. </a:t>
            </a:r>
            <a:br>
              <a:rPr lang="uz-Cyrl-UZ" sz="2400" dirty="0">
                <a:latin typeface="Times New Roman" panose="02020603050405020304" pitchFamily="18" charset="0"/>
                <a:cs typeface="Times New Roman" panose="02020603050405020304" pitchFamily="18" charset="0"/>
              </a:rPr>
            </a:br>
            <a:r>
              <a:rPr lang="uz-Cyrl-UZ" sz="2400" dirty="0">
                <a:latin typeface="Times New Roman" panose="02020603050405020304" pitchFamily="18" charset="0"/>
                <a:cs typeface="Times New Roman" panose="02020603050405020304" pitchFamily="18" charset="0"/>
              </a:rPr>
              <a:t>Шартноманинг ўзида ушбу масалалар бўйича аниқ келишувга эришилмаса, мамлакатлар шартномани тартибга солувчи қонунни ва низоларнинг юрисдикциясини белгилайдиган қоидаларга эга. </a:t>
            </a:r>
          </a:p>
        </p:txBody>
      </p:sp>
      <p:sp>
        <p:nvSpPr>
          <p:cNvPr id="11" name="Прямоугольник: скругленные углы 10">
            <a:extLst>
              <a:ext uri="{FF2B5EF4-FFF2-40B4-BE49-F238E27FC236}">
                <a16:creationId xmlns:a16="http://schemas.microsoft.com/office/drawing/2014/main" id="{19E56155-DA9B-D811-00B3-6FFD01989DE1}"/>
              </a:ext>
            </a:extLst>
          </p:cNvPr>
          <p:cNvSpPr/>
          <p:nvPr/>
        </p:nvSpPr>
        <p:spPr>
          <a:xfrm>
            <a:off x="385590" y="3646582"/>
            <a:ext cx="7755875" cy="2027105"/>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Масалан, Европа аъзо давлатлари ушбу моддасининг 4-моддасини қўллайдилар Рим </a:t>
            </a:r>
            <a:r>
              <a:rPr lang="en-US" sz="2400" dirty="0">
                <a:latin typeface="Times New Roman" panose="02020603050405020304" pitchFamily="18" charset="0"/>
                <a:cs typeface="Times New Roman" panose="02020603050405020304" pitchFamily="18" charset="0"/>
              </a:rPr>
              <a:t>I</a:t>
            </a:r>
            <a:r>
              <a:rPr lang="uz-Cyrl-UZ" sz="2400" dirty="0">
                <a:latin typeface="Times New Roman" panose="02020603050405020304" pitchFamily="18" charset="0"/>
                <a:cs typeface="Times New Roman" panose="02020603050405020304" pitchFamily="18" charset="0"/>
              </a:rPr>
              <a:t> Низоми шартномани тартибга солувчи қонунни ҳал қилиш ва Брюссел </a:t>
            </a:r>
            <a:r>
              <a:rPr lang="en-US" sz="2400" dirty="0">
                <a:latin typeface="Times New Roman" panose="02020603050405020304" pitchFamily="18" charset="0"/>
                <a:cs typeface="Times New Roman" panose="02020603050405020304" pitchFamily="18" charset="0"/>
              </a:rPr>
              <a:t>I</a:t>
            </a:r>
            <a:r>
              <a:rPr lang="uz-Cyrl-UZ" sz="2400" dirty="0">
                <a:latin typeface="Times New Roman" panose="02020603050405020304" pitchFamily="18" charset="0"/>
                <a:cs typeface="Times New Roman" panose="02020603050405020304" pitchFamily="18" charset="0"/>
              </a:rPr>
              <a:t> Низоми юрисдикцияни ҳал қилиш деб тушунади.</a:t>
            </a:r>
          </a:p>
        </p:txBody>
      </p:sp>
    </p:spTree>
    <p:extLst>
      <p:ext uri="{BB962C8B-B14F-4D97-AF65-F5344CB8AC3E}">
        <p14:creationId xmlns:p14="http://schemas.microsoft.com/office/powerpoint/2010/main" val="39398837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скругленные углы 9">
            <a:extLst>
              <a:ext uri="{FF2B5EF4-FFF2-40B4-BE49-F238E27FC236}">
                <a16:creationId xmlns:a16="http://schemas.microsoft.com/office/drawing/2014/main" id="{9787C14D-447D-33D4-25AF-85B0946D59AE}"/>
              </a:ext>
            </a:extLst>
          </p:cNvPr>
          <p:cNvSpPr/>
          <p:nvPr/>
        </p:nvSpPr>
        <p:spPr>
          <a:xfrm>
            <a:off x="385590" y="527767"/>
            <a:ext cx="11424492" cy="948493"/>
          </a:xfrm>
          <a:prstGeom prst="roundRect">
            <a:avLst>
              <a:gd name="adj" fmla="val 0"/>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Шаклланиш</a:t>
            </a:r>
            <a:br>
              <a:rPr lang="uz-Cyrl-UZ" sz="2400" b="1" dirty="0">
                <a:latin typeface="Times New Roman" panose="02020603050405020304" pitchFamily="18" charset="0"/>
                <a:cs typeface="Times New Roman" panose="02020603050405020304" pitchFamily="18" charset="0"/>
              </a:rPr>
            </a:br>
            <a:r>
              <a:rPr lang="uz-Cyrl-UZ" sz="2400" b="1" dirty="0">
                <a:latin typeface="Times New Roman" panose="02020603050405020304" pitchFamily="18" charset="0"/>
                <a:cs typeface="Times New Roman" panose="02020603050405020304" pitchFamily="18" charset="0"/>
              </a:rPr>
              <a:t>Оддий ҳуқуқда шартнома элементлари қуйидагилардан иборат: </a:t>
            </a:r>
          </a:p>
        </p:txBody>
      </p:sp>
      <p:sp>
        <p:nvSpPr>
          <p:cNvPr id="11" name="Прямоугольник: скругленные углы 10">
            <a:extLst>
              <a:ext uri="{FF2B5EF4-FFF2-40B4-BE49-F238E27FC236}">
                <a16:creationId xmlns:a16="http://schemas.microsoft.com/office/drawing/2014/main" id="{19E56155-DA9B-D811-00B3-6FFD01989DE1}"/>
              </a:ext>
            </a:extLst>
          </p:cNvPr>
          <p:cNvSpPr/>
          <p:nvPr/>
        </p:nvSpPr>
        <p:spPr>
          <a:xfrm>
            <a:off x="4465503" y="1663548"/>
            <a:ext cx="3260994" cy="506776"/>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таклиф</a:t>
            </a:r>
          </a:p>
        </p:txBody>
      </p:sp>
      <p:sp>
        <p:nvSpPr>
          <p:cNvPr id="3" name="Прямоугольник: скругленные углы 2">
            <a:extLst>
              <a:ext uri="{FF2B5EF4-FFF2-40B4-BE49-F238E27FC236}">
                <a16:creationId xmlns:a16="http://schemas.microsoft.com/office/drawing/2014/main" id="{46CC2B34-4B89-0387-A240-9E0E378CA5BB}"/>
              </a:ext>
            </a:extLst>
          </p:cNvPr>
          <p:cNvSpPr/>
          <p:nvPr/>
        </p:nvSpPr>
        <p:spPr>
          <a:xfrm>
            <a:off x="4465503" y="2280492"/>
            <a:ext cx="3260994" cy="506776"/>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қабул қилиш</a:t>
            </a:r>
          </a:p>
        </p:txBody>
      </p:sp>
      <p:sp>
        <p:nvSpPr>
          <p:cNvPr id="4" name="Прямоугольник: скругленные углы 3">
            <a:extLst>
              <a:ext uri="{FF2B5EF4-FFF2-40B4-BE49-F238E27FC236}">
                <a16:creationId xmlns:a16="http://schemas.microsoft.com/office/drawing/2014/main" id="{05999F35-437B-C121-034E-F3ED75DB677D}"/>
              </a:ext>
            </a:extLst>
          </p:cNvPr>
          <p:cNvSpPr/>
          <p:nvPr/>
        </p:nvSpPr>
        <p:spPr>
          <a:xfrm>
            <a:off x="2478796" y="2897436"/>
            <a:ext cx="7171980" cy="506776"/>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ҳуқуқий муносабатларни яратиш нияти</a:t>
            </a:r>
          </a:p>
        </p:txBody>
      </p:sp>
      <p:sp>
        <p:nvSpPr>
          <p:cNvPr id="5" name="Прямоугольник: скругленные углы 4">
            <a:extLst>
              <a:ext uri="{FF2B5EF4-FFF2-40B4-BE49-F238E27FC236}">
                <a16:creationId xmlns:a16="http://schemas.microsoft.com/office/drawing/2014/main" id="{25F6032B-CA9F-289F-BFA6-90219404C359}"/>
              </a:ext>
            </a:extLst>
          </p:cNvPr>
          <p:cNvSpPr/>
          <p:nvPr/>
        </p:nvSpPr>
        <p:spPr>
          <a:xfrm>
            <a:off x="4465503" y="3514380"/>
            <a:ext cx="3260994" cy="506776"/>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кўриб чиқиш </a:t>
            </a:r>
          </a:p>
        </p:txBody>
      </p:sp>
      <p:sp>
        <p:nvSpPr>
          <p:cNvPr id="6" name="Прямоугольник: скругленные углы 5">
            <a:extLst>
              <a:ext uri="{FF2B5EF4-FFF2-40B4-BE49-F238E27FC236}">
                <a16:creationId xmlns:a16="http://schemas.microsoft.com/office/drawing/2014/main" id="{CA1C8E30-07C0-1FCE-FCB8-D6F8CB458FE8}"/>
              </a:ext>
            </a:extLst>
          </p:cNvPr>
          <p:cNvSpPr/>
          <p:nvPr/>
        </p:nvSpPr>
        <p:spPr>
          <a:xfrm>
            <a:off x="1211855" y="4131324"/>
            <a:ext cx="7910112" cy="506776"/>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иккала шакл ва мазмун қонунийлиги тасдиқланиши.</a:t>
            </a:r>
          </a:p>
        </p:txBody>
      </p:sp>
      <p:sp>
        <p:nvSpPr>
          <p:cNvPr id="9" name="TextBox 8">
            <a:extLst>
              <a:ext uri="{FF2B5EF4-FFF2-40B4-BE49-F238E27FC236}">
                <a16:creationId xmlns:a16="http://schemas.microsoft.com/office/drawing/2014/main" id="{DA5B38BD-5DCC-EEF2-A525-57DF9C1C9D77}"/>
              </a:ext>
            </a:extLst>
          </p:cNvPr>
          <p:cNvSpPr txBox="1"/>
          <p:nvPr/>
        </p:nvSpPr>
        <p:spPr>
          <a:xfrm>
            <a:off x="539827" y="5129904"/>
            <a:ext cx="8328752" cy="1200329"/>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Ҳамма келишувлар шартнома шарти билан амалга оширилмайди, чунки томонлар одатда шартномага эга деб ҳисобланиши керак қонуний боғлиқ бўлиш нияти. </a:t>
            </a:r>
          </a:p>
        </p:txBody>
      </p:sp>
    </p:spTree>
    <p:extLst>
      <p:ext uri="{BB962C8B-B14F-4D97-AF65-F5344CB8AC3E}">
        <p14:creationId xmlns:p14="http://schemas.microsoft.com/office/powerpoint/2010/main" val="10579179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80ACA744-65A1-0D7F-A64A-91F4D3AC4194}"/>
              </a:ext>
            </a:extLst>
          </p:cNvPr>
          <p:cNvSpPr/>
          <p:nvPr/>
        </p:nvSpPr>
        <p:spPr>
          <a:xfrm>
            <a:off x="383754" y="1023525"/>
            <a:ext cx="11424492" cy="290123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Шартнома </a:t>
            </a:r>
            <a:r>
              <a:rPr lang="en-US" sz="2400"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 фуқаролик ҳуқуқида 2 ёки бир неча шахснинг фуқаролик ҳуқуқ ва бурчларини вужудга келтириш, бурчларини ўзгартириш ёки бекор қилиш ҳақидаги келишуви, битимнииг тури, шарҳидан келиб чиқувчи фуқаролик ҳуқуқий муносабат ҳам, шунингдек, ёзма равишда тузилган Шартнома мазмуни баён қилинган ҳужжат ҳам “Шартнома” термини билан аталади. </a:t>
            </a:r>
          </a:p>
          <a:p>
            <a:pPr algn="ctr"/>
            <a:r>
              <a:rPr lang="uz-Cyrl-UZ" sz="2400" dirty="0">
                <a:latin typeface="Times New Roman" panose="02020603050405020304" pitchFamily="18" charset="0"/>
                <a:cs typeface="Times New Roman" panose="02020603050405020304" pitchFamily="18" charset="0"/>
              </a:rPr>
              <a:t>“Шартнома” сўзининг синоними </a:t>
            </a:r>
            <a:r>
              <a:rPr lang="en-US" sz="2400"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 контракт. </a:t>
            </a:r>
          </a:p>
          <a:p>
            <a:pPr algn="ctr"/>
            <a:r>
              <a:rPr lang="uz-Cyrl-UZ" sz="2400" dirty="0">
                <a:latin typeface="Times New Roman" panose="02020603050405020304" pitchFamily="18" charset="0"/>
                <a:cs typeface="Times New Roman" panose="02020603050405020304" pitchFamily="18" charset="0"/>
              </a:rPr>
              <a:t>Фуқаролар ва юридик шахслар Шартнома тузишда эркиндирлар. </a:t>
            </a:r>
          </a:p>
        </p:txBody>
      </p:sp>
    </p:spTree>
    <p:extLst>
      <p:ext uri="{BB962C8B-B14F-4D97-AF65-F5344CB8AC3E}">
        <p14:creationId xmlns:p14="http://schemas.microsoft.com/office/powerpoint/2010/main" val="24347740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80ACA744-65A1-0D7F-A64A-91F4D3AC4194}"/>
              </a:ext>
            </a:extLst>
          </p:cNvPr>
          <p:cNvSpPr/>
          <p:nvPr/>
        </p:nvSpPr>
        <p:spPr>
          <a:xfrm>
            <a:off x="2897436" y="385590"/>
            <a:ext cx="8910809" cy="3470313"/>
          </a:xfrm>
          <a:prstGeom prst="roundRect">
            <a:avLst>
              <a:gd name="adj" fmla="val 12540"/>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Шартнома тузишга мажбур қилинишга йўл қўйилмайди, Шартнома тузиш бурчи қонун мажбуриятда назарда тутилган ҳоллар бундан мустасно. </a:t>
            </a:r>
          </a:p>
          <a:p>
            <a:pPr algn="ctr"/>
            <a:r>
              <a:rPr lang="uz-Cyrl-UZ" sz="2400" dirty="0">
                <a:latin typeface="Times New Roman" panose="02020603050405020304" pitchFamily="18" charset="0"/>
                <a:cs typeface="Times New Roman" panose="02020603050405020304" pitchFamily="18" charset="0"/>
              </a:rPr>
              <a:t>Тарафлар қонун ҳужжатларида назарда тутилмаган шарҳни ҳам тузишлари мумкин. </a:t>
            </a:r>
          </a:p>
          <a:p>
            <a:pPr algn="ctr"/>
            <a:r>
              <a:rPr lang="uz-Cyrl-UZ" sz="2400" dirty="0">
                <a:latin typeface="Times New Roman" panose="02020603050405020304" pitchFamily="18" charset="0"/>
                <a:cs typeface="Times New Roman" panose="02020603050405020304" pitchFamily="18" charset="0"/>
              </a:rPr>
              <a:t>Ўзбекистон Республикасининг ФКда Шартнома тўғрисидаги умумий қоидалар, шарҳнинг кўринишлари, Шартнома тузиш, уни ўзгартириш ва бекор қилиш тартиби баён қилиб берилган (ФК, 353-385 моддалар).</a:t>
            </a:r>
          </a:p>
        </p:txBody>
      </p:sp>
      <p:sp>
        <p:nvSpPr>
          <p:cNvPr id="3" name="Прямоугольник: скругленные углы 2">
            <a:extLst>
              <a:ext uri="{FF2B5EF4-FFF2-40B4-BE49-F238E27FC236}">
                <a16:creationId xmlns:a16="http://schemas.microsoft.com/office/drawing/2014/main" id="{17A1DDBB-8E45-723C-549A-6E9A010EEB15}"/>
              </a:ext>
            </a:extLst>
          </p:cNvPr>
          <p:cNvSpPr/>
          <p:nvPr/>
        </p:nvSpPr>
        <p:spPr>
          <a:xfrm>
            <a:off x="383754" y="4155071"/>
            <a:ext cx="8275504" cy="240547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Халқаро ҳуқуқдаги Шартнома тушунчаси тўғрисида халқаро шартнома, меҳнат ҳуқуқидаги Шартнома тушунчаси тўғрисида меҳнат шартномаси, тадбиркорлик фаолияти субъектлари ўртасида тузиладиган фуқаролик ҳуқуқий Шартнома ҳақида хўжалик шартномаси мақолаларига қаранг. </a:t>
            </a:r>
          </a:p>
        </p:txBody>
      </p:sp>
    </p:spTree>
    <p:extLst>
      <p:ext uri="{BB962C8B-B14F-4D97-AF65-F5344CB8AC3E}">
        <p14:creationId xmlns:p14="http://schemas.microsoft.com/office/powerpoint/2010/main" val="32631804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80ACA744-65A1-0D7F-A64A-91F4D3AC4194}"/>
              </a:ext>
            </a:extLst>
          </p:cNvPr>
          <p:cNvSpPr/>
          <p:nvPr/>
        </p:nvSpPr>
        <p:spPr>
          <a:xfrm>
            <a:off x="383754" y="297456"/>
            <a:ext cx="11424491" cy="1443210"/>
          </a:xfrm>
          <a:prstGeom prst="roundRect">
            <a:avLst>
              <a:gd name="adj" fmla="val 12540"/>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Турли ташкилотлар иштирокидаги лойиҳа бўйича ишларнинг кўп қисми шартнома характерига эга бўлганлиги сабабли, ушбу иловада шартномаларнинг ҳар хил турлари, уларнинг кучли ва заиф томонлари ҳамда шартнома турли иштирокчиларнинг мотивлари ва умидларига қандай таъсир қилиши муҳокама қилинади. </a:t>
            </a:r>
          </a:p>
        </p:txBody>
      </p:sp>
      <p:sp>
        <p:nvSpPr>
          <p:cNvPr id="3" name="Прямоугольник: скругленные углы 2">
            <a:extLst>
              <a:ext uri="{FF2B5EF4-FFF2-40B4-BE49-F238E27FC236}">
                <a16:creationId xmlns:a16="http://schemas.microsoft.com/office/drawing/2014/main" id="{17A1DDBB-8E45-723C-549A-6E9A010EEB15}"/>
              </a:ext>
            </a:extLst>
          </p:cNvPr>
          <p:cNvSpPr/>
          <p:nvPr/>
        </p:nvSpPr>
        <p:spPr>
          <a:xfrm>
            <a:off x="725277" y="3347753"/>
            <a:ext cx="9674646" cy="515038"/>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Шартнома</a:t>
            </a:r>
            <a:r>
              <a:rPr lang="uz-Cyrl-UZ" sz="2400" dirty="0">
                <a:latin typeface="Times New Roman" panose="02020603050405020304" pitchFamily="18" charset="0"/>
                <a:cs typeface="Times New Roman" panose="02020603050405020304" pitchFamily="18" charset="0"/>
              </a:rPr>
              <a:t> икки томон ўртасидаги келишувдан кўпроқ нарсадир.</a:t>
            </a:r>
          </a:p>
        </p:txBody>
      </p:sp>
      <p:sp>
        <p:nvSpPr>
          <p:cNvPr id="4" name="Прямоугольник: скругленные углы 3">
            <a:extLst>
              <a:ext uri="{FF2B5EF4-FFF2-40B4-BE49-F238E27FC236}">
                <a16:creationId xmlns:a16="http://schemas.microsoft.com/office/drawing/2014/main" id="{8F88D471-5B90-2949-422D-699EAD26D8A4}"/>
              </a:ext>
            </a:extLst>
          </p:cNvPr>
          <p:cNvSpPr/>
          <p:nvPr/>
        </p:nvSpPr>
        <p:spPr>
          <a:xfrm>
            <a:off x="383754" y="1949988"/>
            <a:ext cx="11424491" cy="1181559"/>
          </a:xfrm>
          <a:prstGeom prst="roundRect">
            <a:avLst>
              <a:gd name="adj" fmla="val 12540"/>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Шартнома</a:t>
            </a:r>
            <a:r>
              <a:rPr lang="uz-Cyrl-UZ" sz="2400" dirty="0">
                <a:latin typeface="Times New Roman" panose="02020603050405020304" pitchFamily="18" charset="0"/>
                <a:cs typeface="Times New Roman" panose="02020603050405020304" pitchFamily="18" charset="0"/>
              </a:rPr>
              <a:t> - бу икки томон ўртасидаги расмий келишув бўлиб, унда бир томон (пудратчи) йи таъминлаш мажбуриятини олади ва бошқа томон (мижоз) эвазига бирор нарса қилиш мажбуриятини олади, одатда пудратчига тўлов шаклида.</a:t>
            </a:r>
          </a:p>
        </p:txBody>
      </p:sp>
      <p:sp>
        <p:nvSpPr>
          <p:cNvPr id="5" name="Прямоугольник: скругленные углы 4">
            <a:extLst>
              <a:ext uri="{FF2B5EF4-FFF2-40B4-BE49-F238E27FC236}">
                <a16:creationId xmlns:a16="http://schemas.microsoft.com/office/drawing/2014/main" id="{A9795F7B-86CF-77F6-472C-7891A48AA6D2}"/>
              </a:ext>
            </a:extLst>
          </p:cNvPr>
          <p:cNvSpPr/>
          <p:nvPr/>
        </p:nvSpPr>
        <p:spPr>
          <a:xfrm>
            <a:off x="383754" y="4065224"/>
            <a:ext cx="8661095" cy="2396169"/>
          </a:xfrm>
          <a:prstGeom prst="roundRect">
            <a:avLst>
              <a:gd name="adj" fmla="val 12540"/>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Шартнома</a:t>
            </a:r>
            <a:r>
              <a:rPr lang="uz-Cyrl-UZ" sz="2400" dirty="0">
                <a:latin typeface="Times New Roman" panose="02020603050405020304" pitchFamily="18" charset="0"/>
                <a:cs typeface="Times New Roman" panose="02020603050405020304" pitchFamily="18" charset="0"/>
              </a:rPr>
              <a:t> - бу томонлар ўртасидаги муносабатларни тартибга солувчи хусусий ҳуқуқни тизимлаштириш. У мажбуриятларни белгилайди, уларнинг амал қилиш шартларини тушунтиради, томонларнинг бир-бирига нисбатан ҳуқуқларини белгилайди ва томонлардан бири мажбуриятларни бузган тақдирда уларни ҳимоя қилиш чораларини кўради.</a:t>
            </a:r>
          </a:p>
        </p:txBody>
      </p:sp>
    </p:spTree>
    <p:extLst>
      <p:ext uri="{BB962C8B-B14F-4D97-AF65-F5344CB8AC3E}">
        <p14:creationId xmlns:p14="http://schemas.microsoft.com/office/powerpoint/2010/main" val="8709306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D232F56-F3E1-10D5-B856-D99BDB71D3C0}"/>
              </a:ext>
            </a:extLst>
          </p:cNvPr>
          <p:cNvSpPr txBox="1"/>
          <p:nvPr/>
        </p:nvSpPr>
        <p:spPr>
          <a:xfrm>
            <a:off x="771180" y="4720729"/>
            <a:ext cx="7733841" cy="1569660"/>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Белгиланган нарх шартномасидан фарқли ўлароқ, якуний нарх лойиҳа тугагунига қадар маълум эмас. </a:t>
            </a:r>
          </a:p>
          <a:p>
            <a:pPr algn="ctr"/>
            <a:r>
              <a:rPr lang="uz-Cyrl-UZ" sz="2400" dirty="0">
                <a:latin typeface="Times New Roman" panose="02020603050405020304" pitchFamily="18" charset="0"/>
                <a:cs typeface="Times New Roman" panose="02020603050405020304" pitchFamily="18" charset="0"/>
              </a:rPr>
              <a:t>Ушбу икки шартноманинг турли хил вариантлари мавжуд.</a:t>
            </a:r>
          </a:p>
        </p:txBody>
      </p:sp>
      <p:sp>
        <p:nvSpPr>
          <p:cNvPr id="8" name="Прямоугольник 7">
            <a:extLst>
              <a:ext uri="{FF2B5EF4-FFF2-40B4-BE49-F238E27FC236}">
                <a16:creationId xmlns:a16="http://schemas.microsoft.com/office/drawing/2014/main" id="{46550E1A-F5F4-FCB4-5545-F06D7D9A8DF8}"/>
              </a:ext>
            </a:extLst>
          </p:cNvPr>
          <p:cNvSpPr/>
          <p:nvPr/>
        </p:nvSpPr>
        <p:spPr>
          <a:xfrm>
            <a:off x="429658" y="396606"/>
            <a:ext cx="11248222" cy="1531345"/>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Шартнома битимлар тузиш билан боғлиқ мажбуриятлар, шунингдек шартномани бажариш билан боғлиқ қўшимча харажатлар билан боғлиқ. Ноаниқ ва мунозарали шартномани тушуниш ва амалга ошириш қийин. Асосан икки турдаги шартномалар мавжуд.</a:t>
            </a:r>
          </a:p>
        </p:txBody>
      </p:sp>
      <p:sp>
        <p:nvSpPr>
          <p:cNvPr id="9" name="Прямоугольник 8">
            <a:extLst>
              <a:ext uri="{FF2B5EF4-FFF2-40B4-BE49-F238E27FC236}">
                <a16:creationId xmlns:a16="http://schemas.microsoft.com/office/drawing/2014/main" id="{A2AF6B1B-7820-0C7E-F778-A6AD6E331CF6}"/>
              </a:ext>
            </a:extLst>
          </p:cNvPr>
          <p:cNvSpPr/>
          <p:nvPr/>
        </p:nvSpPr>
        <p:spPr>
          <a:xfrm>
            <a:off x="429658" y="2136339"/>
            <a:ext cx="11248222" cy="121279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Биринчиси, “белгиланган нарх шартномаси” бўлиб, унда нархлар олдиндан келишиб олинади ва шартноманинг кўлами ёки шартлари ўзгартирилгунга қадар ўзгармас қолади. </a:t>
            </a:r>
          </a:p>
        </p:txBody>
      </p:sp>
      <p:sp>
        <p:nvSpPr>
          <p:cNvPr id="10" name="Прямоугольник 9">
            <a:extLst>
              <a:ext uri="{FF2B5EF4-FFF2-40B4-BE49-F238E27FC236}">
                <a16:creationId xmlns:a16="http://schemas.microsoft.com/office/drawing/2014/main" id="{E17C5579-DF75-5E5A-A8BE-14AA1AA657F3}"/>
              </a:ext>
            </a:extLst>
          </p:cNvPr>
          <p:cNvSpPr/>
          <p:nvPr/>
        </p:nvSpPr>
        <p:spPr>
          <a:xfrm>
            <a:off x="429658" y="3552942"/>
            <a:ext cx="11248222" cy="89787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Иккинчи тур - “харажат-фойда” шартномаси бўлиб, пудратчи шартномани бажариш билан боғлиқ харажатларнинг тўлиқ ёки бир қисмини қоплайди.</a:t>
            </a:r>
          </a:p>
        </p:txBody>
      </p:sp>
    </p:spTree>
    <p:extLst>
      <p:ext uri="{BB962C8B-B14F-4D97-AF65-F5344CB8AC3E}">
        <p14:creationId xmlns:p14="http://schemas.microsoft.com/office/powerpoint/2010/main" val="27196904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9604066-B3E7-750C-331E-A2943292CF38}"/>
              </a:ext>
            </a:extLst>
          </p:cNvPr>
          <p:cNvSpPr txBox="1"/>
          <p:nvPr/>
        </p:nvSpPr>
        <p:spPr>
          <a:xfrm>
            <a:off x="242371" y="5761018"/>
            <a:ext cx="8967730" cy="769441"/>
          </a:xfrm>
          <a:prstGeom prst="rect">
            <a:avLst/>
          </a:prstGeom>
          <a:noFill/>
        </p:spPr>
        <p:txBody>
          <a:bodyPr wrap="square">
            <a:spAutoFit/>
          </a:bodyPr>
          <a:lstStyle/>
          <a:p>
            <a:pPr algn="ctr"/>
            <a:r>
              <a:rPr lang="uz-Cyrl-UZ" sz="2200" dirty="0">
                <a:latin typeface="Times New Roman" panose="02020603050405020304" pitchFamily="18" charset="0"/>
                <a:cs typeface="Times New Roman" panose="02020603050405020304" pitchFamily="18" charset="0"/>
              </a:rPr>
              <a:t>Тайёрланган таклифга асосланиб, мижоз қуриш ёки сотиб олиш тўғрисида қарор қабул қилиши мумкин.</a:t>
            </a:r>
          </a:p>
        </p:txBody>
      </p:sp>
      <p:sp>
        <p:nvSpPr>
          <p:cNvPr id="8" name="Прямоугольник 7">
            <a:extLst>
              <a:ext uri="{FF2B5EF4-FFF2-40B4-BE49-F238E27FC236}">
                <a16:creationId xmlns:a16="http://schemas.microsoft.com/office/drawing/2014/main" id="{4DFBA0B7-8791-CEAD-3ECA-B3E1A298D662}"/>
              </a:ext>
            </a:extLst>
          </p:cNvPr>
          <p:cNvSpPr/>
          <p:nvPr/>
        </p:nvSpPr>
        <p:spPr>
          <a:xfrm>
            <a:off x="242371" y="242371"/>
            <a:ext cx="11688896" cy="1795749"/>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1800" b="1" dirty="0">
                <a:latin typeface="Times New Roman" panose="02020603050405020304" pitchFamily="18" charset="0"/>
                <a:cs typeface="Times New Roman" panose="02020603050405020304" pitchFamily="18" charset="0"/>
              </a:rPr>
              <a:t>ШАРТНОМАНИНГ МАҚСАДИ</a:t>
            </a:r>
          </a:p>
          <a:p>
            <a:pPr algn="ctr"/>
            <a:r>
              <a:rPr lang="uz-Cyrl-UZ" sz="1800" dirty="0">
                <a:latin typeface="Times New Roman" panose="02020603050405020304" pitchFamily="18" charset="0"/>
                <a:cs typeface="Times New Roman" panose="02020603050405020304" pitchFamily="18" charset="0"/>
              </a:rPr>
              <a:t>Шартноманинг асосий вазифаси буюртмачи (мижоз компания, харидор) ва пудратчи (сотувчи компания, сотувчи) ўртасидаги келишувларни белгилашдан иборат. Мижознинг (харидорнинг) мақсади - белгиланган бонуслар кўринишидаги қўшимча рағбатлантириш имкониятини қолдириб, сотувчига максимал бажариш хавфини белгилаш.</a:t>
            </a:r>
          </a:p>
          <a:p>
            <a:pPr algn="ctr"/>
            <a:r>
              <a:rPr lang="uz-Cyrl-UZ" sz="1800" dirty="0">
                <a:latin typeface="Times New Roman" panose="02020603050405020304" pitchFamily="18" charset="0"/>
                <a:cs typeface="Times New Roman" panose="02020603050405020304" pitchFamily="18" charset="0"/>
              </a:rPr>
              <a:t>Сотувчининг мақсади уларнинг рискларини минималлаштириш ва шу билан бирга максимал фойда олишдир.</a:t>
            </a:r>
          </a:p>
          <a:p>
            <a:pPr algn="ctr"/>
            <a:r>
              <a:rPr lang="uz-Cyrl-UZ" sz="1800" dirty="0">
                <a:latin typeface="Times New Roman" panose="02020603050405020304" pitchFamily="18" charset="0"/>
                <a:cs typeface="Times New Roman" panose="02020603050405020304" pitchFamily="18" charset="0"/>
              </a:rPr>
              <a:t>Шунингдек, шартномани тузишнинг мақсади қуйидагилар бўлиши мумкин:</a:t>
            </a:r>
          </a:p>
        </p:txBody>
      </p:sp>
      <p:sp>
        <p:nvSpPr>
          <p:cNvPr id="9" name="Прямоугольник 8">
            <a:extLst>
              <a:ext uri="{FF2B5EF4-FFF2-40B4-BE49-F238E27FC236}">
                <a16:creationId xmlns:a16="http://schemas.microsoft.com/office/drawing/2014/main" id="{BDA16079-1F55-436A-FEC3-89BFD4F67136}"/>
              </a:ext>
            </a:extLst>
          </p:cNvPr>
          <p:cNvSpPr/>
          <p:nvPr/>
        </p:nvSpPr>
        <p:spPr>
          <a:xfrm>
            <a:off x="242371" y="2224071"/>
            <a:ext cx="11688896" cy="506764"/>
          </a:xfrm>
          <a:prstGeom prst="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1800" dirty="0">
                <a:latin typeface="Times New Roman" panose="02020603050405020304" pitchFamily="18" charset="0"/>
                <a:cs typeface="Times New Roman" panose="02020603050405020304" pitchFamily="18" charset="0"/>
              </a:rPr>
              <a:t>лойиҳа қийматининг дастлабки ҳисоб-китоби;</a:t>
            </a:r>
          </a:p>
        </p:txBody>
      </p:sp>
      <p:sp>
        <p:nvSpPr>
          <p:cNvPr id="10" name="Прямоугольник 9">
            <a:extLst>
              <a:ext uri="{FF2B5EF4-FFF2-40B4-BE49-F238E27FC236}">
                <a16:creationId xmlns:a16="http://schemas.microsoft.com/office/drawing/2014/main" id="{EB50EA36-5CFC-37F9-7091-018496C584A7}"/>
              </a:ext>
            </a:extLst>
          </p:cNvPr>
          <p:cNvSpPr/>
          <p:nvPr/>
        </p:nvSpPr>
        <p:spPr>
          <a:xfrm>
            <a:off x="242371" y="2808291"/>
            <a:ext cx="11688896" cy="506764"/>
          </a:xfrm>
          <a:prstGeom prst="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1800" dirty="0">
                <a:latin typeface="Times New Roman" panose="02020603050405020304" pitchFamily="18" charset="0"/>
                <a:cs typeface="Times New Roman" panose="02020603050405020304" pitchFamily="18" charset="0"/>
              </a:rPr>
              <a:t>ишларни бажариш учун зарур ресурсларни баҳолаш;</a:t>
            </a:r>
          </a:p>
        </p:txBody>
      </p:sp>
      <p:sp>
        <p:nvSpPr>
          <p:cNvPr id="11" name="Прямоугольник 10">
            <a:extLst>
              <a:ext uri="{FF2B5EF4-FFF2-40B4-BE49-F238E27FC236}">
                <a16:creationId xmlns:a16="http://schemas.microsoft.com/office/drawing/2014/main" id="{D5422D46-B5D5-F414-11D5-7B5E5A1A43E7}"/>
              </a:ext>
            </a:extLst>
          </p:cNvPr>
          <p:cNvSpPr/>
          <p:nvPr/>
        </p:nvSpPr>
        <p:spPr>
          <a:xfrm>
            <a:off x="242371" y="3392511"/>
            <a:ext cx="11688896" cy="506764"/>
          </a:xfrm>
          <a:prstGeom prst="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1800" dirty="0">
                <a:latin typeface="Times New Roman" panose="02020603050405020304" pitchFamily="18" charset="0"/>
                <a:cs typeface="Times New Roman" panose="02020603050405020304" pitchFamily="18" charset="0"/>
              </a:rPr>
              <a:t>мижознинг талабларини амалга ошириш имкониятларини баҳолаш;</a:t>
            </a:r>
          </a:p>
        </p:txBody>
      </p:sp>
      <p:sp>
        <p:nvSpPr>
          <p:cNvPr id="12" name="Прямоугольник 11">
            <a:extLst>
              <a:ext uri="{FF2B5EF4-FFF2-40B4-BE49-F238E27FC236}">
                <a16:creationId xmlns:a16="http://schemas.microsoft.com/office/drawing/2014/main" id="{32802EA2-E3CC-C806-E8B3-8F6BD483002D}"/>
              </a:ext>
            </a:extLst>
          </p:cNvPr>
          <p:cNvSpPr/>
          <p:nvPr/>
        </p:nvSpPr>
        <p:spPr>
          <a:xfrm>
            <a:off x="242371" y="3976731"/>
            <a:ext cx="8967730" cy="506764"/>
          </a:xfrm>
          <a:prstGeom prst="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1800" dirty="0">
                <a:latin typeface="Times New Roman" panose="02020603050405020304" pitchFamily="18" charset="0"/>
                <a:cs typeface="Times New Roman" panose="02020603050405020304" pitchFamily="18" charset="0"/>
              </a:rPr>
              <a:t>ишнинг давомийлигини баҳолаш;</a:t>
            </a:r>
          </a:p>
        </p:txBody>
      </p:sp>
      <p:sp>
        <p:nvSpPr>
          <p:cNvPr id="13" name="Прямоугольник 12">
            <a:extLst>
              <a:ext uri="{FF2B5EF4-FFF2-40B4-BE49-F238E27FC236}">
                <a16:creationId xmlns:a16="http://schemas.microsoft.com/office/drawing/2014/main" id="{D03468AB-89D1-48AF-EF7D-C94165E78B6D}"/>
              </a:ext>
            </a:extLst>
          </p:cNvPr>
          <p:cNvSpPr/>
          <p:nvPr/>
        </p:nvSpPr>
        <p:spPr>
          <a:xfrm>
            <a:off x="242371" y="4560951"/>
            <a:ext cx="8967730" cy="506764"/>
          </a:xfrm>
          <a:prstGeom prst="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1800" dirty="0">
                <a:latin typeface="Times New Roman" panose="02020603050405020304" pitchFamily="18" charset="0"/>
                <a:cs typeface="Times New Roman" panose="02020603050405020304" pitchFamily="18" charset="0"/>
              </a:rPr>
              <a:t>юзага келиши мумкин бўлган низолар ва чиқиш стратегияларини муҳокама қилиш;</a:t>
            </a:r>
          </a:p>
        </p:txBody>
      </p:sp>
      <p:sp>
        <p:nvSpPr>
          <p:cNvPr id="15" name="Прямоугольник 14">
            <a:extLst>
              <a:ext uri="{FF2B5EF4-FFF2-40B4-BE49-F238E27FC236}">
                <a16:creationId xmlns:a16="http://schemas.microsoft.com/office/drawing/2014/main" id="{E3C96D89-9D5E-05F2-B745-4E1387B11600}"/>
              </a:ext>
            </a:extLst>
          </p:cNvPr>
          <p:cNvSpPr/>
          <p:nvPr/>
        </p:nvSpPr>
        <p:spPr>
          <a:xfrm>
            <a:off x="242371" y="5145171"/>
            <a:ext cx="8967730" cy="506764"/>
          </a:xfrm>
          <a:prstGeom prst="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1800" dirty="0">
                <a:latin typeface="Times New Roman" panose="02020603050405020304" pitchFamily="18" charset="0"/>
                <a:cs typeface="Times New Roman" panose="02020603050405020304" pitchFamily="18" charset="0"/>
              </a:rPr>
              <a:t>хавф ва имкониятларни, шунингдек, тахминлар ва қарамликларни муҳокама қилиш.</a:t>
            </a:r>
          </a:p>
        </p:txBody>
      </p:sp>
    </p:spTree>
    <p:extLst>
      <p:ext uri="{BB962C8B-B14F-4D97-AF65-F5344CB8AC3E}">
        <p14:creationId xmlns:p14="http://schemas.microsoft.com/office/powerpoint/2010/main" val="38284647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a:extLst>
              <a:ext uri="{FF2B5EF4-FFF2-40B4-BE49-F238E27FC236}">
                <a16:creationId xmlns:a16="http://schemas.microsoft.com/office/drawing/2014/main" id="{4DFBA0B7-8791-CEAD-3ECA-B3E1A298D662}"/>
              </a:ext>
            </a:extLst>
          </p:cNvPr>
          <p:cNvSpPr/>
          <p:nvPr/>
        </p:nvSpPr>
        <p:spPr>
          <a:xfrm>
            <a:off x="242371" y="242372"/>
            <a:ext cx="11688896" cy="1145754"/>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ТЎРТ ТУРДАГИ ШАРТНОМА</a:t>
            </a:r>
          </a:p>
          <a:p>
            <a:pPr algn="ctr"/>
            <a:r>
              <a:rPr lang="uz-Cyrl-UZ" sz="2400" dirty="0">
                <a:latin typeface="Times New Roman" panose="02020603050405020304" pitchFamily="18" charset="0"/>
                <a:cs typeface="Times New Roman" panose="02020603050405020304" pitchFamily="18" charset="0"/>
              </a:rPr>
              <a:t>Уларнинг ҳар бири мижоз ва сотувчининг рисклари ва имкониятлари нисбатида фарқланади:</a:t>
            </a:r>
          </a:p>
        </p:txBody>
      </p:sp>
      <p:sp>
        <p:nvSpPr>
          <p:cNvPr id="9" name="Прямоугольник 8">
            <a:extLst>
              <a:ext uri="{FF2B5EF4-FFF2-40B4-BE49-F238E27FC236}">
                <a16:creationId xmlns:a16="http://schemas.microsoft.com/office/drawing/2014/main" id="{BDA16079-1F55-436A-FEC3-89BFD4F67136}"/>
              </a:ext>
            </a:extLst>
          </p:cNvPr>
          <p:cNvSpPr/>
          <p:nvPr/>
        </p:nvSpPr>
        <p:spPr>
          <a:xfrm>
            <a:off x="2225407" y="1511495"/>
            <a:ext cx="7722824" cy="604580"/>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Вақт ва материаллар</a:t>
            </a:r>
            <a:r>
              <a:rPr lang="ru-RU"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Time  and material - T&amp;M</a:t>
            </a:r>
            <a:r>
              <a:rPr lang="ru-RU" sz="2400" dirty="0">
                <a:latin typeface="Times New Roman" panose="02020603050405020304" pitchFamily="18" charset="0"/>
                <a:cs typeface="Times New Roman" panose="02020603050405020304" pitchFamily="18" charset="0"/>
              </a:rPr>
              <a:t>);</a:t>
            </a:r>
          </a:p>
        </p:txBody>
      </p:sp>
      <p:sp>
        <p:nvSpPr>
          <p:cNvPr id="10" name="Прямоугольник 9">
            <a:extLst>
              <a:ext uri="{FF2B5EF4-FFF2-40B4-BE49-F238E27FC236}">
                <a16:creationId xmlns:a16="http://schemas.microsoft.com/office/drawing/2014/main" id="{EB50EA36-5CFC-37F9-7091-018496C584A7}"/>
              </a:ext>
            </a:extLst>
          </p:cNvPr>
          <p:cNvSpPr/>
          <p:nvPr/>
        </p:nvSpPr>
        <p:spPr>
          <a:xfrm>
            <a:off x="2225407" y="2216062"/>
            <a:ext cx="7722824" cy="604580"/>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Рухсат этилган нарх билан </a:t>
            </a:r>
            <a:r>
              <a:rPr lang="ru-RU"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Fixed Price - FP</a:t>
            </a:r>
            <a:r>
              <a:rPr lang="ru-RU" sz="2400" dirty="0">
                <a:latin typeface="Times New Roman" panose="02020603050405020304" pitchFamily="18" charset="0"/>
                <a:cs typeface="Times New Roman" panose="02020603050405020304" pitchFamily="18" charset="0"/>
              </a:rPr>
              <a:t>);</a:t>
            </a:r>
          </a:p>
        </p:txBody>
      </p:sp>
      <p:sp>
        <p:nvSpPr>
          <p:cNvPr id="11" name="Прямоугольник 10">
            <a:extLst>
              <a:ext uri="{FF2B5EF4-FFF2-40B4-BE49-F238E27FC236}">
                <a16:creationId xmlns:a16="http://schemas.microsoft.com/office/drawing/2014/main" id="{D5422D46-B5D5-F414-11D5-7B5E5A1A43E7}"/>
              </a:ext>
            </a:extLst>
          </p:cNvPr>
          <p:cNvSpPr/>
          <p:nvPr/>
        </p:nvSpPr>
        <p:spPr>
          <a:xfrm>
            <a:off x="2225407" y="2920629"/>
            <a:ext cx="7722824" cy="604580"/>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Фирма белгиланган нарх </a:t>
            </a:r>
            <a:r>
              <a:rPr lang="ru-RU"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Firm Fixed Price (FFP)</a:t>
            </a:r>
            <a:r>
              <a:rPr lang="ru-RU" sz="2400" dirty="0">
                <a:latin typeface="Times New Roman" panose="02020603050405020304" pitchFamily="18" charset="0"/>
                <a:cs typeface="Times New Roman" panose="02020603050405020304" pitchFamily="18" charset="0"/>
              </a:rPr>
              <a:t>);</a:t>
            </a:r>
          </a:p>
        </p:txBody>
      </p:sp>
      <p:sp>
        <p:nvSpPr>
          <p:cNvPr id="12" name="Прямоугольник 11">
            <a:extLst>
              <a:ext uri="{FF2B5EF4-FFF2-40B4-BE49-F238E27FC236}">
                <a16:creationId xmlns:a16="http://schemas.microsoft.com/office/drawing/2014/main" id="{32802EA2-E3CC-C806-E8B3-8F6BD483002D}"/>
              </a:ext>
            </a:extLst>
          </p:cNvPr>
          <p:cNvSpPr/>
          <p:nvPr/>
        </p:nvSpPr>
        <p:spPr>
          <a:xfrm>
            <a:off x="242371" y="3625196"/>
            <a:ext cx="11688896" cy="604580"/>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Рухсат этилган нархни рағбатлантириш тўлови </a:t>
            </a:r>
            <a:r>
              <a:rPr lang="en-US" sz="2400" dirty="0">
                <a:latin typeface="Times New Roman" panose="02020603050405020304" pitchFamily="18" charset="0"/>
                <a:cs typeface="Times New Roman" panose="02020603050405020304" pitchFamily="18" charset="0"/>
              </a:rPr>
              <a:t>(Fixed Price Incentive Fee (FPIF)</a:t>
            </a:r>
            <a:r>
              <a:rPr lang="uz-Cyrl-UZ" sz="2400" dirty="0">
                <a:latin typeface="Times New Roman" panose="02020603050405020304" pitchFamily="18" charset="0"/>
                <a:cs typeface="Times New Roman" panose="02020603050405020304" pitchFamily="18" charset="0"/>
              </a:rPr>
              <a:t>;</a:t>
            </a:r>
          </a:p>
        </p:txBody>
      </p:sp>
      <p:sp>
        <p:nvSpPr>
          <p:cNvPr id="13" name="Прямоугольник 12">
            <a:extLst>
              <a:ext uri="{FF2B5EF4-FFF2-40B4-BE49-F238E27FC236}">
                <a16:creationId xmlns:a16="http://schemas.microsoft.com/office/drawing/2014/main" id="{D03468AB-89D1-48AF-EF7D-C94165E78B6D}"/>
              </a:ext>
            </a:extLst>
          </p:cNvPr>
          <p:cNvSpPr/>
          <p:nvPr/>
        </p:nvSpPr>
        <p:spPr>
          <a:xfrm>
            <a:off x="242372" y="4329896"/>
            <a:ext cx="8637224" cy="903115"/>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Рухсат этилган нарх мукофоти тўлови </a:t>
            </a:r>
            <a:r>
              <a:rPr lang="en-US" sz="2400" dirty="0">
                <a:latin typeface="Times New Roman" panose="02020603050405020304" pitchFamily="18" charset="0"/>
                <a:cs typeface="Times New Roman" panose="02020603050405020304" pitchFamily="18" charset="0"/>
              </a:rPr>
              <a:t>(Fixed Price Award Fee (FPAF)</a:t>
            </a:r>
            <a:r>
              <a:rPr lang="uz-Cyrl-UZ" sz="2400" dirty="0">
                <a:latin typeface="Times New Roman" panose="02020603050405020304" pitchFamily="18" charset="0"/>
                <a:cs typeface="Times New Roman" panose="02020603050405020304" pitchFamily="18" charset="0"/>
              </a:rPr>
              <a:t>;</a:t>
            </a:r>
          </a:p>
        </p:txBody>
      </p:sp>
      <p:sp>
        <p:nvSpPr>
          <p:cNvPr id="15" name="Прямоугольник 14">
            <a:extLst>
              <a:ext uri="{FF2B5EF4-FFF2-40B4-BE49-F238E27FC236}">
                <a16:creationId xmlns:a16="http://schemas.microsoft.com/office/drawing/2014/main" id="{E3C96D89-9D5E-05F2-B745-4E1387B11600}"/>
              </a:ext>
            </a:extLst>
          </p:cNvPr>
          <p:cNvSpPr/>
          <p:nvPr/>
        </p:nvSpPr>
        <p:spPr>
          <a:xfrm>
            <a:off x="242371" y="5333131"/>
            <a:ext cx="8637224" cy="903114"/>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Рухсат этилган нархнинг иқтисодий нархини созлаш (</a:t>
            </a:r>
            <a:r>
              <a:rPr lang="en-US" sz="2400" dirty="0">
                <a:latin typeface="Times New Roman" panose="02020603050405020304" pitchFamily="18" charset="0"/>
                <a:cs typeface="Times New Roman" panose="02020603050405020304" pitchFamily="18" charset="0"/>
              </a:rPr>
              <a:t>Fixed Price Economic Price Adjustment (FPEPA)</a:t>
            </a:r>
            <a:r>
              <a:rPr lang="uz-Cyrl-UZ"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7208630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a:extLst>
              <a:ext uri="{FF2B5EF4-FFF2-40B4-BE49-F238E27FC236}">
                <a16:creationId xmlns:a16="http://schemas.microsoft.com/office/drawing/2014/main" id="{4DFBA0B7-8791-CEAD-3ECA-B3E1A298D662}"/>
              </a:ext>
            </a:extLst>
          </p:cNvPr>
          <p:cNvSpPr/>
          <p:nvPr/>
        </p:nvSpPr>
        <p:spPr>
          <a:xfrm>
            <a:off x="242371" y="319465"/>
            <a:ext cx="8637224" cy="604580"/>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Қопланадиган харажатлар (</a:t>
            </a:r>
            <a:r>
              <a:rPr lang="en-US" sz="2400" b="1" dirty="0">
                <a:latin typeface="Times New Roman" panose="02020603050405020304" pitchFamily="18" charset="0"/>
                <a:cs typeface="Times New Roman" panose="02020603050405020304" pitchFamily="18" charset="0"/>
              </a:rPr>
              <a:t>CR</a:t>
            </a:r>
            <a:r>
              <a:rPr lang="uz-Cyrl-UZ" sz="2400" b="1" dirty="0">
                <a:latin typeface="Times New Roman" panose="02020603050405020304" pitchFamily="18" charset="0"/>
                <a:cs typeface="Times New Roman" panose="02020603050405020304" pitchFamily="18" charset="0"/>
              </a:rPr>
              <a:t>):</a:t>
            </a:r>
          </a:p>
        </p:txBody>
      </p:sp>
      <p:sp>
        <p:nvSpPr>
          <p:cNvPr id="9" name="Прямоугольник 8">
            <a:extLst>
              <a:ext uri="{FF2B5EF4-FFF2-40B4-BE49-F238E27FC236}">
                <a16:creationId xmlns:a16="http://schemas.microsoft.com/office/drawing/2014/main" id="{BDA16079-1F55-436A-FEC3-89BFD4F67136}"/>
              </a:ext>
            </a:extLst>
          </p:cNvPr>
          <p:cNvSpPr/>
          <p:nvPr/>
        </p:nvSpPr>
        <p:spPr>
          <a:xfrm>
            <a:off x="1107195" y="1026752"/>
            <a:ext cx="6907576" cy="604580"/>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Харажат шартномаси;</a:t>
            </a:r>
          </a:p>
        </p:txBody>
      </p:sp>
      <p:sp>
        <p:nvSpPr>
          <p:cNvPr id="10" name="Прямоугольник 9">
            <a:extLst>
              <a:ext uri="{FF2B5EF4-FFF2-40B4-BE49-F238E27FC236}">
                <a16:creationId xmlns:a16="http://schemas.microsoft.com/office/drawing/2014/main" id="{EB50EA36-5CFC-37F9-7091-018496C584A7}"/>
              </a:ext>
            </a:extLst>
          </p:cNvPr>
          <p:cNvSpPr/>
          <p:nvPr/>
        </p:nvSpPr>
        <p:spPr>
          <a:xfrm>
            <a:off x="1107195" y="1731319"/>
            <a:ext cx="6907576" cy="604580"/>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Харажатга мукофоти тўлови </a:t>
            </a:r>
            <a:r>
              <a:rPr lang="ru-RU"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CPAF</a:t>
            </a:r>
            <a:r>
              <a:rPr lang="ru-RU"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
        <p:nvSpPr>
          <p:cNvPr id="11" name="Прямоугольник 10">
            <a:extLst>
              <a:ext uri="{FF2B5EF4-FFF2-40B4-BE49-F238E27FC236}">
                <a16:creationId xmlns:a16="http://schemas.microsoft.com/office/drawing/2014/main" id="{D5422D46-B5D5-F414-11D5-7B5E5A1A43E7}"/>
              </a:ext>
            </a:extLst>
          </p:cNvPr>
          <p:cNvSpPr/>
          <p:nvPr/>
        </p:nvSpPr>
        <p:spPr>
          <a:xfrm>
            <a:off x="1107195" y="2435886"/>
            <a:ext cx="6907576" cy="604580"/>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Харажатнинг улуши (</a:t>
            </a:r>
            <a:r>
              <a:rPr lang="en-US" sz="2400" dirty="0">
                <a:latin typeface="Times New Roman" panose="02020603050405020304" pitchFamily="18" charset="0"/>
                <a:cs typeface="Times New Roman" panose="02020603050405020304" pitchFamily="18" charset="0"/>
              </a:rPr>
              <a:t>CPPC)</a:t>
            </a:r>
            <a:r>
              <a:rPr lang="ru-RU" sz="2400" dirty="0">
                <a:latin typeface="Times New Roman" panose="02020603050405020304" pitchFamily="18" charset="0"/>
                <a:cs typeface="Times New Roman" panose="02020603050405020304" pitchFamily="18" charset="0"/>
              </a:rPr>
              <a:t>;</a:t>
            </a:r>
          </a:p>
        </p:txBody>
      </p:sp>
      <p:sp>
        <p:nvSpPr>
          <p:cNvPr id="12" name="Прямоугольник 11">
            <a:extLst>
              <a:ext uri="{FF2B5EF4-FFF2-40B4-BE49-F238E27FC236}">
                <a16:creationId xmlns:a16="http://schemas.microsoft.com/office/drawing/2014/main" id="{32802EA2-E3CC-C806-E8B3-8F6BD483002D}"/>
              </a:ext>
            </a:extLst>
          </p:cNvPr>
          <p:cNvSpPr/>
          <p:nvPr/>
        </p:nvSpPr>
        <p:spPr>
          <a:xfrm>
            <a:off x="1107195" y="3140453"/>
            <a:ext cx="6907576" cy="604580"/>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Харажат ва қатъий белгиланган тўлов (</a:t>
            </a:r>
            <a:r>
              <a:rPr lang="en-US" sz="2400" dirty="0">
                <a:latin typeface="Times New Roman" panose="02020603050405020304" pitchFamily="18" charset="0"/>
                <a:cs typeface="Times New Roman" panose="02020603050405020304" pitchFamily="18" charset="0"/>
              </a:rPr>
              <a:t>CPFF</a:t>
            </a:r>
            <a:r>
              <a:rPr lang="ru-RU" sz="2400" dirty="0">
                <a:latin typeface="Times New Roman" panose="02020603050405020304" pitchFamily="18" charset="0"/>
                <a:cs typeface="Times New Roman" panose="02020603050405020304" pitchFamily="18" charset="0"/>
              </a:rPr>
              <a:t>);</a:t>
            </a:r>
          </a:p>
        </p:txBody>
      </p:sp>
      <p:sp>
        <p:nvSpPr>
          <p:cNvPr id="13" name="Прямоугольник 12">
            <a:extLst>
              <a:ext uri="{FF2B5EF4-FFF2-40B4-BE49-F238E27FC236}">
                <a16:creationId xmlns:a16="http://schemas.microsoft.com/office/drawing/2014/main" id="{D03468AB-89D1-48AF-EF7D-C94165E78B6D}"/>
              </a:ext>
            </a:extLst>
          </p:cNvPr>
          <p:cNvSpPr/>
          <p:nvPr/>
        </p:nvSpPr>
        <p:spPr>
          <a:xfrm>
            <a:off x="1107195" y="3845152"/>
            <a:ext cx="6907576" cy="604581"/>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Харажат ва рағбатлантириш тўлови </a:t>
            </a:r>
            <a:r>
              <a:rPr lang="ru-RU"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CPIF</a:t>
            </a:r>
            <a:r>
              <a:rPr lang="ru-RU" sz="2400"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a:t>
            </a:r>
          </a:p>
        </p:txBody>
      </p:sp>
      <p:sp>
        <p:nvSpPr>
          <p:cNvPr id="15" name="Прямоугольник 14">
            <a:extLst>
              <a:ext uri="{FF2B5EF4-FFF2-40B4-BE49-F238E27FC236}">
                <a16:creationId xmlns:a16="http://schemas.microsoft.com/office/drawing/2014/main" id="{E3C96D89-9D5E-05F2-B745-4E1387B11600}"/>
              </a:ext>
            </a:extLst>
          </p:cNvPr>
          <p:cNvSpPr/>
          <p:nvPr/>
        </p:nvSpPr>
        <p:spPr>
          <a:xfrm>
            <a:off x="242371" y="4549852"/>
            <a:ext cx="8791461" cy="870447"/>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200" dirty="0">
                <a:latin typeface="Times New Roman" panose="02020603050405020304" pitchFamily="18" charset="0"/>
                <a:cs typeface="Times New Roman" panose="02020603050405020304" pitchFamily="18" charset="0"/>
              </a:rPr>
              <a:t>Dedicated Development Center (DDC) - </a:t>
            </a:r>
            <a:r>
              <a:rPr lang="uz-Cyrl-UZ" sz="2200" dirty="0">
                <a:latin typeface="Times New Roman" panose="02020603050405020304" pitchFamily="18" charset="0"/>
                <a:cs typeface="Times New Roman" panose="02020603050405020304" pitchFamily="18" charset="0"/>
              </a:rPr>
              <a:t>агар мижоз узоқ муддатли асосда офшор жамоаси орқали ўз ходимларини кенгайтирмоқчи бўлса. </a:t>
            </a:r>
          </a:p>
        </p:txBody>
      </p:sp>
      <p:sp>
        <p:nvSpPr>
          <p:cNvPr id="3" name="TextBox 2">
            <a:extLst>
              <a:ext uri="{FF2B5EF4-FFF2-40B4-BE49-F238E27FC236}">
                <a16:creationId xmlns:a16="http://schemas.microsoft.com/office/drawing/2014/main" id="{ADAAD3BC-2CA6-6BA9-2DD1-A778FBB7BC90}"/>
              </a:ext>
            </a:extLst>
          </p:cNvPr>
          <p:cNvSpPr txBox="1"/>
          <p:nvPr/>
        </p:nvSpPr>
        <p:spPr>
          <a:xfrm>
            <a:off x="294700" y="5584411"/>
            <a:ext cx="8673029" cy="1107996"/>
          </a:xfrm>
          <a:prstGeom prst="rect">
            <a:avLst/>
          </a:prstGeom>
          <a:noFill/>
        </p:spPr>
        <p:txBody>
          <a:bodyPr wrap="square">
            <a:spAutoFit/>
          </a:bodyPr>
          <a:lstStyle/>
          <a:p>
            <a:pPr algn="ctr"/>
            <a:r>
              <a:rPr lang="uz-Cyrl-UZ" sz="2200" dirty="0">
                <a:latin typeface="Times New Roman" panose="02020603050405020304" pitchFamily="18" charset="0"/>
                <a:cs typeface="Times New Roman" panose="02020603050405020304" pitchFamily="18" charset="0"/>
              </a:rPr>
              <a:t>Шартномани танлашга турли омиллар таъсир кўрсатиши мумкин, масалан, маълумотларнинг мавжудлиги ёки йўқлиги, мижоз ва сотувчи ўртасидаги муносабатлар даражаси.</a:t>
            </a:r>
          </a:p>
        </p:txBody>
      </p:sp>
    </p:spTree>
    <p:extLst>
      <p:ext uri="{BB962C8B-B14F-4D97-AF65-F5344CB8AC3E}">
        <p14:creationId xmlns:p14="http://schemas.microsoft.com/office/powerpoint/2010/main" val="32391602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MP Study: 3 Types of Contracts in Project Management">
            <a:extLst>
              <a:ext uri="{FF2B5EF4-FFF2-40B4-BE49-F238E27FC236}">
                <a16:creationId xmlns:a16="http://schemas.microsoft.com/office/drawing/2014/main" id="{49251323-965C-04CC-ACAC-EFF4985876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00310" y="0"/>
            <a:ext cx="6491690" cy="365157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7CBC32F-1916-3110-A870-007D385288B5}"/>
              </a:ext>
            </a:extLst>
          </p:cNvPr>
          <p:cNvSpPr txBox="1"/>
          <p:nvPr/>
        </p:nvSpPr>
        <p:spPr>
          <a:xfrm>
            <a:off x="5700310" y="3651576"/>
            <a:ext cx="6491690" cy="523220"/>
          </a:xfrm>
          <a:prstGeom prst="rect">
            <a:avLst/>
          </a:prstGeom>
          <a:noFill/>
        </p:spPr>
        <p:txBody>
          <a:bodyPr wrap="square">
            <a:spAutoFit/>
          </a:bodyPr>
          <a:lstStyle/>
          <a:p>
            <a:pPr algn="ctr"/>
            <a:r>
              <a:rPr lang="en-US" sz="1400" b="0" i="0" dirty="0">
                <a:effectLst/>
                <a:latin typeface="Times New Roman" panose="02020603050405020304" pitchFamily="18" charset="0"/>
                <a:cs typeface="Times New Roman" panose="02020603050405020304" pitchFamily="18" charset="0"/>
              </a:rPr>
              <a:t>PMP Study: 3 Types of Contracts in Project Management</a:t>
            </a:r>
            <a:r>
              <a:rPr lang="uz-Cyrl-UZ" sz="1400" b="0" i="0" dirty="0">
                <a:effectLst/>
                <a:latin typeface="Times New Roman" panose="02020603050405020304" pitchFamily="18" charset="0"/>
                <a:cs typeface="Times New Roman" panose="02020603050405020304" pitchFamily="18" charset="0"/>
              </a:rPr>
              <a:t>. </a:t>
            </a:r>
            <a:r>
              <a:rPr lang="en-US" sz="1400" b="0" i="0" strike="noStrike" dirty="0">
                <a:solidFill>
                  <a:srgbClr val="0563C1"/>
                </a:solidFill>
                <a:effectLst/>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By </a:t>
            </a:r>
            <a:r>
              <a:rPr lang="en-US" sz="1400" b="0" i="0" strike="noStrike" dirty="0" err="1">
                <a:effectLst/>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Simplilearn</a:t>
            </a:r>
            <a:r>
              <a:rPr lang="uz-Cyrl-UZ" sz="1400" b="0" i="0" strike="noStrike" dirty="0">
                <a:effectLst/>
                <a:latin typeface="Times New Roman" panose="02020603050405020304" pitchFamily="18" charset="0"/>
                <a:cs typeface="Times New Roman" panose="02020603050405020304" pitchFamily="18" charset="0"/>
              </a:rPr>
              <a:t>. </a:t>
            </a:r>
            <a:r>
              <a:rPr lang="en-US" sz="1400" b="0" i="0" dirty="0">
                <a:effectLst/>
                <a:latin typeface="Times New Roman" panose="02020603050405020304" pitchFamily="18" charset="0"/>
                <a:cs typeface="Times New Roman" panose="02020603050405020304" pitchFamily="18" charset="0"/>
              </a:rPr>
              <a:t>Last updated on Aug 8, 2023</a:t>
            </a:r>
            <a:r>
              <a:rPr lang="uz-Cyrl-UZ" sz="1400" b="0" i="0" dirty="0">
                <a:effectLst/>
                <a:latin typeface="Times New Roman" panose="02020603050405020304" pitchFamily="18" charset="0"/>
                <a:cs typeface="Times New Roman" panose="02020603050405020304" pitchFamily="18" charset="0"/>
              </a:rPr>
              <a:t>. </a:t>
            </a:r>
            <a:r>
              <a:rPr lang="en-US" sz="1400" b="0" i="0" dirty="0">
                <a:effectLst/>
                <a:latin typeface="Times New Roman" panose="02020603050405020304" pitchFamily="18" charset="0"/>
                <a:cs typeface="Times New Roman" panose="02020603050405020304" pitchFamily="18" charset="0"/>
              </a:rPr>
              <a:t>https://www.simplilearn.com/project-management-contracts-article</a:t>
            </a:r>
            <a:endParaRPr lang="ru-RU" sz="14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E3640417-6559-79F0-A331-431AA48DA0DC}"/>
              </a:ext>
            </a:extLst>
          </p:cNvPr>
          <p:cNvSpPr txBox="1"/>
          <p:nvPr/>
        </p:nvSpPr>
        <p:spPr>
          <a:xfrm>
            <a:off x="374572" y="404881"/>
            <a:ext cx="4924539" cy="5847755"/>
          </a:xfrm>
          <a:prstGeom prst="rect">
            <a:avLst/>
          </a:prstGeom>
          <a:noFill/>
        </p:spPr>
        <p:txBody>
          <a:bodyPr wrap="square">
            <a:spAutoFit/>
          </a:bodyPr>
          <a:lstStyle/>
          <a:p>
            <a:pPr algn="ctr"/>
            <a:r>
              <a:rPr lang="uz-Cyrl-UZ" sz="2200" dirty="0">
                <a:latin typeface="Times New Roman" panose="02020603050405020304" pitchFamily="18" charset="0"/>
                <a:cs typeface="Times New Roman" panose="02020603050405020304" pitchFamily="18" charset="0"/>
              </a:rPr>
              <a:t>Лойиҳа менежери сифатида сиз лойиҳа бошқарувидаги шартномаларнинг ҳар хил турлари ва уларнинг қонунийлигидан хабардор бўлишингиз керак. Тасаввур қилинг-а, лойиҳангиз ўртасида жараён ёки маҳсулотни учинчи томон субпудратчилар ёки сотувчиларга топширишингиз керак. Учинчи томон хизмат кўрсатувчи провайдер учун қайси турдаги лойиҳани бошқариш шартномасидан фойдаланасиз? Шу каби вазиятлар, лойиҳа менежерлари шартнома бўйича музокараларни осонликча ҳал қилишлари учун турли хил лойиҳаларни бошқариш шартномалари турларини яхши тушунишлари керак.</a:t>
            </a:r>
          </a:p>
        </p:txBody>
      </p:sp>
    </p:spTree>
    <p:extLst>
      <p:ext uri="{BB962C8B-B14F-4D97-AF65-F5344CB8AC3E}">
        <p14:creationId xmlns:p14="http://schemas.microsoft.com/office/powerpoint/2010/main" val="29856112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23193797-8E99-BF64-7D61-2E58AA330E43}"/>
              </a:ext>
            </a:extLst>
          </p:cNvPr>
          <p:cNvSpPr/>
          <p:nvPr/>
        </p:nvSpPr>
        <p:spPr>
          <a:xfrm>
            <a:off x="378245" y="374576"/>
            <a:ext cx="11435509" cy="1575410"/>
          </a:xfrm>
          <a:prstGeom prst="round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ШАРТНОМА ТУРЛАРИ</a:t>
            </a:r>
          </a:p>
          <a:p>
            <a:pPr algn="ctr"/>
            <a:r>
              <a:rPr lang="uz-Cyrl-UZ" sz="2400" b="1" dirty="0">
                <a:latin typeface="Times New Roman" panose="02020603050405020304" pitchFamily="18" charset="0"/>
                <a:cs typeface="Times New Roman" panose="02020603050405020304" pitchFamily="18" charset="0"/>
              </a:rPr>
              <a:t>Учта асосий шартнома турини аниқлаймиз ва уларнинг ҳар биридан қачон фойдаланишни тушунишга ёрдам берадиган мисоллар келтирамиз.</a:t>
            </a:r>
          </a:p>
        </p:txBody>
      </p:sp>
      <p:sp>
        <p:nvSpPr>
          <p:cNvPr id="7" name="Прямоугольник: скругленные углы 6">
            <a:extLst>
              <a:ext uri="{FF2B5EF4-FFF2-40B4-BE49-F238E27FC236}">
                <a16:creationId xmlns:a16="http://schemas.microsoft.com/office/drawing/2014/main" id="{EBAFFA7E-F4EF-EC92-0C7C-F017FBA37AAD}"/>
              </a:ext>
            </a:extLst>
          </p:cNvPr>
          <p:cNvSpPr/>
          <p:nvPr/>
        </p:nvSpPr>
        <p:spPr>
          <a:xfrm>
            <a:off x="1801257" y="2178587"/>
            <a:ext cx="8589486" cy="876185"/>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Белгиланган нарх шартномаси (БН)</a:t>
            </a:r>
          </a:p>
          <a:p>
            <a:pPr algn="ctr"/>
            <a:r>
              <a:rPr lang="en-US" sz="2400" dirty="0">
                <a:latin typeface="Times New Roman" panose="02020603050405020304" pitchFamily="18" charset="0"/>
                <a:cs typeface="Times New Roman" panose="02020603050405020304" pitchFamily="18" charset="0"/>
              </a:rPr>
              <a:t>Fixed Price Contract (FP)</a:t>
            </a:r>
            <a:endParaRPr lang="uz-Cyrl-UZ" sz="2400" dirty="0">
              <a:latin typeface="Times New Roman" panose="02020603050405020304" pitchFamily="18" charset="0"/>
              <a:cs typeface="Times New Roman" panose="02020603050405020304" pitchFamily="18" charset="0"/>
            </a:endParaRPr>
          </a:p>
        </p:txBody>
      </p:sp>
      <p:sp>
        <p:nvSpPr>
          <p:cNvPr id="2" name="Прямоугольник: скругленные углы 1">
            <a:extLst>
              <a:ext uri="{FF2B5EF4-FFF2-40B4-BE49-F238E27FC236}">
                <a16:creationId xmlns:a16="http://schemas.microsoft.com/office/drawing/2014/main" id="{12207682-43B0-654D-9A2E-C3167D443669}"/>
              </a:ext>
            </a:extLst>
          </p:cNvPr>
          <p:cNvSpPr/>
          <p:nvPr/>
        </p:nvSpPr>
        <p:spPr>
          <a:xfrm>
            <a:off x="2303441" y="3283373"/>
            <a:ext cx="7585115" cy="876185"/>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Вақт ва моддий шартнома (В&amp;М)</a:t>
            </a:r>
          </a:p>
          <a:p>
            <a:pPr algn="ctr"/>
            <a:r>
              <a:rPr lang="en-US" sz="2400" dirty="0">
                <a:latin typeface="Times New Roman" panose="02020603050405020304" pitchFamily="18" charset="0"/>
                <a:cs typeface="Times New Roman" panose="02020603050405020304" pitchFamily="18" charset="0"/>
              </a:rPr>
              <a:t>Time and Material Contract (T&amp;M)</a:t>
            </a:r>
            <a:endParaRPr lang="ru-RU" sz="2400" dirty="0">
              <a:latin typeface="Times New Roman" panose="02020603050405020304" pitchFamily="18" charset="0"/>
              <a:cs typeface="Times New Roman" panose="02020603050405020304" pitchFamily="18" charset="0"/>
            </a:endParaRPr>
          </a:p>
        </p:txBody>
      </p:sp>
      <p:sp>
        <p:nvSpPr>
          <p:cNvPr id="3" name="Прямоугольник: скругленные углы 2">
            <a:extLst>
              <a:ext uri="{FF2B5EF4-FFF2-40B4-BE49-F238E27FC236}">
                <a16:creationId xmlns:a16="http://schemas.microsoft.com/office/drawing/2014/main" id="{57D0FBDA-4865-296B-15F6-6F527C851CE6}"/>
              </a:ext>
            </a:extLst>
          </p:cNvPr>
          <p:cNvSpPr/>
          <p:nvPr/>
        </p:nvSpPr>
        <p:spPr>
          <a:xfrm>
            <a:off x="2964452" y="4382304"/>
            <a:ext cx="6263091" cy="876185"/>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Харажатларни қоплаш шартномаси (ХҚ)</a:t>
            </a:r>
          </a:p>
          <a:p>
            <a:pPr algn="ctr"/>
            <a:r>
              <a:rPr lang="en-US" sz="2400" dirty="0">
                <a:latin typeface="Times New Roman" panose="02020603050405020304" pitchFamily="18" charset="0"/>
                <a:cs typeface="Times New Roman" panose="02020603050405020304" pitchFamily="18" charset="0"/>
              </a:rPr>
              <a:t>Cost Reimbursable Contract (CR)</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22393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23193797-8E99-BF64-7D61-2E58AA330E43}"/>
              </a:ext>
            </a:extLst>
          </p:cNvPr>
          <p:cNvSpPr/>
          <p:nvPr/>
        </p:nvSpPr>
        <p:spPr>
          <a:xfrm>
            <a:off x="378245" y="374576"/>
            <a:ext cx="11435509" cy="876185"/>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Белгиланган нарх шартномаси (БН)</a:t>
            </a:r>
          </a:p>
          <a:p>
            <a:pPr algn="ctr"/>
            <a:r>
              <a:rPr lang="en-US" sz="2400" b="1" dirty="0">
                <a:latin typeface="Times New Roman" panose="02020603050405020304" pitchFamily="18" charset="0"/>
                <a:cs typeface="Times New Roman" panose="02020603050405020304" pitchFamily="18" charset="0"/>
              </a:rPr>
              <a:t>Fixed Price Contract (FP)</a:t>
            </a:r>
          </a:p>
        </p:txBody>
      </p:sp>
      <p:sp>
        <p:nvSpPr>
          <p:cNvPr id="2" name="Прямоугольник: скругленные углы 1">
            <a:extLst>
              <a:ext uri="{FF2B5EF4-FFF2-40B4-BE49-F238E27FC236}">
                <a16:creationId xmlns:a16="http://schemas.microsoft.com/office/drawing/2014/main" id="{12207682-43B0-654D-9A2E-C3167D443669}"/>
              </a:ext>
            </a:extLst>
          </p:cNvPr>
          <p:cNvSpPr/>
          <p:nvPr/>
        </p:nvSpPr>
        <p:spPr>
          <a:xfrm>
            <a:off x="3580482" y="1589182"/>
            <a:ext cx="8233272" cy="2509093"/>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000" dirty="0">
                <a:latin typeface="Times New Roman" panose="02020603050405020304" pitchFamily="18" charset="0"/>
                <a:cs typeface="Times New Roman" panose="02020603050405020304" pitchFamily="18" charset="0"/>
              </a:rPr>
              <a:t>Улар, шунингдек, бир марталик шартномалар сифатида ҳам танилган. Сотувчи ва харидор лойиҳа учун белгиланган нарх ҳақида келишиб оладилар. Ушбу турдаги шартномада сотувчи кўпинча юқори даражадаги хавфни қабул қилади. Харидор энг кам хавф тоифасига киради, чунки сотувчи рози бўлган нарх белгиланган. Ушбу турдаги шартномада харидор фойдаланадиган сотувчи томонидан тўлиқ батафсил спецификациялар, назорат рўйхатлари ва лойиҳа доираси баённомалари мавжудлигига ишонч ҳосил қилинг.</a:t>
            </a:r>
          </a:p>
        </p:txBody>
      </p:sp>
      <p:sp>
        <p:nvSpPr>
          <p:cNvPr id="8" name="Прямоугольник: скругленные углы 7">
            <a:extLst>
              <a:ext uri="{FF2B5EF4-FFF2-40B4-BE49-F238E27FC236}">
                <a16:creationId xmlns:a16="http://schemas.microsoft.com/office/drawing/2014/main" id="{66898D1B-CCFD-FAAC-2B2F-F9B4A668B685}"/>
              </a:ext>
            </a:extLst>
          </p:cNvPr>
          <p:cNvSpPr/>
          <p:nvPr/>
        </p:nvSpPr>
        <p:spPr>
          <a:xfrm>
            <a:off x="378246" y="4417764"/>
            <a:ext cx="8545418" cy="2106284"/>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000" dirty="0">
                <a:latin typeface="Times New Roman" panose="02020603050405020304" pitchFamily="18" charset="0"/>
                <a:cs typeface="Times New Roman" panose="02020603050405020304" pitchFamily="18" charset="0"/>
              </a:rPr>
              <a:t>Ушбу турдаги шартнома билан сотувчилар лойиҳаларни ўз вақтида ва бюджет доирасида етказиб бериш ҳажмини қисқартиришга ҳаракат қилишлари мумкин. Агар лойиҳа ўз вақтида керакли сифатда тугатилган бўлса, лойиҳа ушбу шартнома учун тугайди. Бироқ, агар лойиҳа кечиктирилса ва ортиқча харажатлар бўлса, сотувчи барча қўшимча харажатларни ўзлаштиради.</a:t>
            </a:r>
          </a:p>
        </p:txBody>
      </p:sp>
    </p:spTree>
    <p:extLst>
      <p:ext uri="{BB962C8B-B14F-4D97-AF65-F5344CB8AC3E}">
        <p14:creationId xmlns:p14="http://schemas.microsoft.com/office/powerpoint/2010/main" val="34182869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23193797-8E99-BF64-7D61-2E58AA330E43}"/>
              </a:ext>
            </a:extLst>
          </p:cNvPr>
          <p:cNvSpPr/>
          <p:nvPr/>
        </p:nvSpPr>
        <p:spPr>
          <a:xfrm>
            <a:off x="378245" y="319491"/>
            <a:ext cx="11435509" cy="969482"/>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ru-RU" sz="2400" b="1" dirty="0">
                <a:latin typeface="Times New Roman" panose="02020603050405020304" pitchFamily="18" charset="0"/>
                <a:cs typeface="Times New Roman" panose="02020603050405020304" pitchFamily="18" charset="0"/>
              </a:rPr>
              <a:t>ҚУЙИДА БЕЛГИЛАНГАН НАРХДАГИ ШАРТНОМАЛАРНИНГ БИР НЕЧА ТУРЛАРИ КЕЛТИРИЛГАН:</a:t>
            </a:r>
          </a:p>
        </p:txBody>
      </p:sp>
      <p:sp>
        <p:nvSpPr>
          <p:cNvPr id="7" name="Прямоугольник: скругленные углы 6">
            <a:extLst>
              <a:ext uri="{FF2B5EF4-FFF2-40B4-BE49-F238E27FC236}">
                <a16:creationId xmlns:a16="http://schemas.microsoft.com/office/drawing/2014/main" id="{EBAFFA7E-F4EF-EC92-0C7C-F017FBA37AAD}"/>
              </a:ext>
            </a:extLst>
          </p:cNvPr>
          <p:cNvSpPr/>
          <p:nvPr/>
        </p:nvSpPr>
        <p:spPr>
          <a:xfrm>
            <a:off x="572877" y="1500878"/>
            <a:ext cx="11071952" cy="1806936"/>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Рухсат этилган нархни рағбатлантириш тўлови (РЭНРТ)</a:t>
            </a:r>
          </a:p>
          <a:p>
            <a:pPr algn="ctr"/>
            <a:r>
              <a:rPr lang="en-US" sz="2200" b="1" dirty="0">
                <a:latin typeface="Times New Roman" panose="02020603050405020304" pitchFamily="18" charset="0"/>
                <a:cs typeface="Times New Roman" panose="02020603050405020304" pitchFamily="18" charset="0"/>
              </a:rPr>
              <a:t>Fixed Price Incentive Fee (FPIF)</a:t>
            </a:r>
            <a:endParaRPr lang="uz-Cyrl-UZ" sz="2200" b="1" dirty="0">
              <a:latin typeface="Times New Roman" panose="02020603050405020304" pitchFamily="18" charset="0"/>
              <a:cs typeface="Times New Roman" panose="02020603050405020304" pitchFamily="18" charset="0"/>
            </a:endParaRPr>
          </a:p>
          <a:p>
            <a:pPr algn="ctr"/>
            <a:r>
              <a:rPr lang="uz-Cyrl-UZ" sz="2200" dirty="0">
                <a:latin typeface="Times New Roman" panose="02020603050405020304" pitchFamily="18" charset="0"/>
                <a:cs typeface="Times New Roman" panose="02020603050405020304" pitchFamily="18" charset="0"/>
              </a:rPr>
              <a:t>Нарх белгиланган бўлса-да, сотувчига ишлашга асосланган рағбатлантириш таклиф этилади. Рағбатлантириш бир ёки бир нечта лойиҳа кўрсаткичларига боғлиқ бўлиши мумкин, масалан, самарадорлик, харажат ёки вақт.</a:t>
            </a:r>
          </a:p>
        </p:txBody>
      </p:sp>
      <p:sp>
        <p:nvSpPr>
          <p:cNvPr id="2" name="Прямоугольник: скругленные углы 1">
            <a:extLst>
              <a:ext uri="{FF2B5EF4-FFF2-40B4-BE49-F238E27FC236}">
                <a16:creationId xmlns:a16="http://schemas.microsoft.com/office/drawing/2014/main" id="{12207682-43B0-654D-9A2E-C3167D443669}"/>
              </a:ext>
            </a:extLst>
          </p:cNvPr>
          <p:cNvSpPr/>
          <p:nvPr/>
        </p:nvSpPr>
        <p:spPr>
          <a:xfrm>
            <a:off x="572877" y="3429000"/>
            <a:ext cx="8769427" cy="1399142"/>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Рухсат этилган нарх мукофоти тўлови (РЭНМТ)</a:t>
            </a:r>
          </a:p>
          <a:p>
            <a:pPr algn="ctr"/>
            <a:r>
              <a:rPr lang="en-US" sz="2200" b="1" dirty="0">
                <a:latin typeface="Times New Roman" panose="02020603050405020304" pitchFamily="18" charset="0"/>
                <a:cs typeface="Times New Roman" panose="02020603050405020304" pitchFamily="18" charset="0"/>
              </a:rPr>
              <a:t>Fixed Price Award Fee (FPAF)</a:t>
            </a:r>
            <a:endParaRPr lang="uz-Cyrl-UZ" sz="2200" b="1" dirty="0">
              <a:latin typeface="Times New Roman" panose="02020603050405020304" pitchFamily="18" charset="0"/>
              <a:cs typeface="Times New Roman" panose="02020603050405020304" pitchFamily="18" charset="0"/>
            </a:endParaRPr>
          </a:p>
          <a:p>
            <a:pPr algn="ctr"/>
            <a:r>
              <a:rPr lang="uz-Cyrl-UZ" sz="2200" dirty="0">
                <a:latin typeface="Times New Roman" panose="02020603050405020304" pitchFamily="18" charset="0"/>
                <a:cs typeface="Times New Roman" panose="02020603050405020304" pitchFamily="18" charset="0"/>
              </a:rPr>
              <a:t>Агар сотувчининг ишлаши кутилганидан ошса, сотувчига қўшимча миқдор (яъни, умумий нархнинг 10%) тўланади.</a:t>
            </a:r>
          </a:p>
        </p:txBody>
      </p:sp>
      <p:sp>
        <p:nvSpPr>
          <p:cNvPr id="3" name="Прямоугольник: скругленные углы 2">
            <a:extLst>
              <a:ext uri="{FF2B5EF4-FFF2-40B4-BE49-F238E27FC236}">
                <a16:creationId xmlns:a16="http://schemas.microsoft.com/office/drawing/2014/main" id="{57D0FBDA-4865-296B-15F6-6F527C851CE6}"/>
              </a:ext>
            </a:extLst>
          </p:cNvPr>
          <p:cNvSpPr/>
          <p:nvPr/>
        </p:nvSpPr>
        <p:spPr>
          <a:xfrm>
            <a:off x="572877" y="5128180"/>
            <a:ext cx="7359268" cy="1399143"/>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Рухсат этилган нархларни иқтисодий созлаш (РЭНИС)</a:t>
            </a:r>
          </a:p>
          <a:p>
            <a:pPr algn="ctr"/>
            <a:r>
              <a:rPr lang="en-US" sz="2200" b="1" dirty="0">
                <a:latin typeface="Times New Roman" panose="02020603050405020304" pitchFamily="18" charset="0"/>
                <a:cs typeface="Times New Roman" panose="02020603050405020304" pitchFamily="18" charset="0"/>
              </a:rPr>
              <a:t>Fixed Price Economic Price Adjustment (FPEPA)</a:t>
            </a:r>
            <a:endParaRPr lang="uz-Cyrl-UZ" sz="2200" b="1" dirty="0">
              <a:latin typeface="Times New Roman" panose="02020603050405020304" pitchFamily="18" charset="0"/>
              <a:cs typeface="Times New Roman" panose="02020603050405020304" pitchFamily="18" charset="0"/>
            </a:endParaRPr>
          </a:p>
          <a:p>
            <a:pPr algn="ctr"/>
            <a:r>
              <a:rPr lang="uz-Cyrl-UZ" sz="2200" dirty="0">
                <a:latin typeface="Times New Roman" panose="02020603050405020304" pitchFamily="18" charset="0"/>
                <a:cs typeface="Times New Roman" panose="02020603050405020304" pitchFamily="18" charset="0"/>
              </a:rPr>
              <a:t>Рухсат этилган нарх бозор баҳоси даражасига қараб қайта белгиланиши мумкин.</a:t>
            </a:r>
          </a:p>
        </p:txBody>
      </p:sp>
    </p:spTree>
    <p:extLst>
      <p:ext uri="{BB962C8B-B14F-4D97-AF65-F5344CB8AC3E}">
        <p14:creationId xmlns:p14="http://schemas.microsoft.com/office/powerpoint/2010/main" val="26195711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23193797-8E99-BF64-7D61-2E58AA330E43}"/>
              </a:ext>
            </a:extLst>
          </p:cNvPr>
          <p:cNvSpPr/>
          <p:nvPr/>
        </p:nvSpPr>
        <p:spPr>
          <a:xfrm>
            <a:off x="378245" y="374576"/>
            <a:ext cx="11435509" cy="876185"/>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Харажатларни қоплаш шартномаси (ХҚ)</a:t>
            </a:r>
          </a:p>
          <a:p>
            <a:pPr algn="ctr"/>
            <a:r>
              <a:rPr lang="en-US" sz="2400" b="1" dirty="0">
                <a:latin typeface="Times New Roman" panose="02020603050405020304" pitchFamily="18" charset="0"/>
                <a:cs typeface="Times New Roman" panose="02020603050405020304" pitchFamily="18" charset="0"/>
              </a:rPr>
              <a:t>Cost Reimbursable Contract (CR)</a:t>
            </a:r>
          </a:p>
        </p:txBody>
      </p:sp>
      <p:sp>
        <p:nvSpPr>
          <p:cNvPr id="2" name="Прямоугольник: скругленные углы 1">
            <a:extLst>
              <a:ext uri="{FF2B5EF4-FFF2-40B4-BE49-F238E27FC236}">
                <a16:creationId xmlns:a16="http://schemas.microsoft.com/office/drawing/2014/main" id="{12207682-43B0-654D-9A2E-C3167D443669}"/>
              </a:ext>
            </a:extLst>
          </p:cNvPr>
          <p:cNvSpPr/>
          <p:nvPr/>
        </p:nvSpPr>
        <p:spPr>
          <a:xfrm>
            <a:off x="3382178" y="1531691"/>
            <a:ext cx="8431576" cy="1530998"/>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200" dirty="0">
                <a:latin typeface="Times New Roman" panose="02020603050405020304" pitchFamily="18" charset="0"/>
                <a:cs typeface="Times New Roman" panose="02020603050405020304" pitchFamily="18" charset="0"/>
              </a:rPr>
              <a:t>Иш доираси аниқ бўлмаса нима қиласиз? Белгиланган нархдаги шартнома ҳақида гап бўлиши мумкин эмас, чунки сиз лойиҳа нима талаб қилишига ишончингиз комил эмас. Бу ерда сиз ҳақ тўланадиган шартномадан фойдаланасиз.</a:t>
            </a:r>
          </a:p>
        </p:txBody>
      </p:sp>
      <p:sp>
        <p:nvSpPr>
          <p:cNvPr id="8" name="Прямоугольник: скругленные углы 7">
            <a:extLst>
              <a:ext uri="{FF2B5EF4-FFF2-40B4-BE49-F238E27FC236}">
                <a16:creationId xmlns:a16="http://schemas.microsoft.com/office/drawing/2014/main" id="{66898D1B-CCFD-FAAC-2B2F-F9B4A668B685}"/>
              </a:ext>
            </a:extLst>
          </p:cNvPr>
          <p:cNvSpPr/>
          <p:nvPr/>
        </p:nvSpPr>
        <p:spPr>
          <a:xfrm>
            <a:off x="378245" y="3343619"/>
            <a:ext cx="8633552" cy="3269947"/>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200" dirty="0">
                <a:latin typeface="Times New Roman" panose="02020603050405020304" pitchFamily="18" charset="0"/>
                <a:cs typeface="Times New Roman" panose="02020603050405020304" pitchFamily="18" charset="0"/>
              </a:rPr>
              <a:t>Харажатларни қоплаш шартномаси (шунингдек, харажатлар тўланадиган шартнома сифатида ҳам танилган) лойиҳа ҳажми ноаниқ бўлса ёки лойиҳа юқори хавфга эга бўлганда қўлланилади. Харидор барча харажатларни тўлайди, шунинг учун харидор барча хавфларни ўз зиммасига олади. Харажатлари қопланадиган шартномага кўра, сотувчи маълум вақт давомида ишлайди ва ишни тугатгандан сўнг ҳисобни оширади - шартнома бўйича фойдани ифодаловчи тўлов. Тўлов танланган лойиҳа самарадорлигига ёки бошқа кўрсаткичларга боғлиқ бўлиши мумкин.</a:t>
            </a:r>
          </a:p>
        </p:txBody>
      </p:sp>
    </p:spTree>
    <p:extLst>
      <p:ext uri="{BB962C8B-B14F-4D97-AF65-F5344CB8AC3E}">
        <p14:creationId xmlns:p14="http://schemas.microsoft.com/office/powerpoint/2010/main" val="13000568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23193797-8E99-BF64-7D61-2E58AA330E43}"/>
              </a:ext>
            </a:extLst>
          </p:cNvPr>
          <p:cNvSpPr/>
          <p:nvPr/>
        </p:nvSpPr>
        <p:spPr>
          <a:xfrm>
            <a:off x="396606" y="225847"/>
            <a:ext cx="11380426" cy="1404650"/>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Ушбу турдаги шартноманинг асосий камчилиги шундаки, сотувчи харидор тўлашга мажбур бўлган чексиз ёки номаълум миқдорни олиши мумкин. Шунинг учун харажатлар қопланадиган шартномалар камдан-кам қўлланилади. Қуйида бир неча турдаги харажатлар қопланадиган шартномалар келтирилган:</a:t>
            </a:r>
          </a:p>
        </p:txBody>
      </p:sp>
      <p:sp>
        <p:nvSpPr>
          <p:cNvPr id="7" name="Прямоугольник: скругленные углы 6">
            <a:extLst>
              <a:ext uri="{FF2B5EF4-FFF2-40B4-BE49-F238E27FC236}">
                <a16:creationId xmlns:a16="http://schemas.microsoft.com/office/drawing/2014/main" id="{EBAFFA7E-F4EF-EC92-0C7C-F017FBA37AAD}"/>
              </a:ext>
            </a:extLst>
          </p:cNvPr>
          <p:cNvSpPr/>
          <p:nvPr/>
        </p:nvSpPr>
        <p:spPr>
          <a:xfrm>
            <a:off x="297455" y="1779392"/>
            <a:ext cx="11600762" cy="1173129"/>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b="1" dirty="0">
                <a:latin typeface="Times New Roman" panose="02020603050405020304" pitchFamily="18" charset="0"/>
                <a:cs typeface="Times New Roman" panose="02020603050405020304" pitchFamily="18" charset="0"/>
              </a:rPr>
              <a:t>Харажат плюс тўлови (ХПТ) ёки Харажатларнинг харажат улуши (ХХУ</a:t>
            </a:r>
            <a:r>
              <a:rPr lang="en-US" b="1" dirty="0">
                <a:latin typeface="Times New Roman" panose="02020603050405020304" pitchFamily="18" charset="0"/>
                <a:cs typeface="Times New Roman" panose="02020603050405020304" pitchFamily="18" charset="0"/>
              </a:rPr>
              <a:t>)</a:t>
            </a:r>
            <a:endParaRPr lang="uz-Cyrl-UZ" b="1" dirty="0">
              <a:latin typeface="Times New Roman" panose="02020603050405020304" pitchFamily="18" charset="0"/>
              <a:cs typeface="Times New Roman" panose="02020603050405020304" pitchFamily="18" charset="0"/>
            </a:endParaRPr>
          </a:p>
          <a:p>
            <a:pPr algn="ctr"/>
            <a:r>
              <a:rPr lang="en-US" b="1" dirty="0">
                <a:latin typeface="Times New Roman" panose="02020603050405020304" pitchFamily="18" charset="0"/>
                <a:cs typeface="Times New Roman" panose="02020603050405020304" pitchFamily="18" charset="0"/>
              </a:rPr>
              <a:t>Cost Plus Fee (CPF) or Cost Plus Percentage of Costs (CPPC)</a:t>
            </a:r>
          </a:p>
          <a:p>
            <a:pPr algn="ctr"/>
            <a:r>
              <a:rPr lang="uz-Cyrl-UZ" dirty="0">
                <a:latin typeface="Times New Roman" panose="02020603050405020304" pitchFamily="18" charset="0"/>
                <a:cs typeface="Times New Roman" panose="02020603050405020304" pitchFamily="18" charset="0"/>
              </a:rPr>
              <a:t>Сотувчи лойиҳа давомида қилган умумий харажатини ва тўловнинг нархидан бир фоизини олади; Бу ҳар доим сотувчи учун фойдалидир.</a:t>
            </a:r>
          </a:p>
        </p:txBody>
      </p:sp>
      <p:sp>
        <p:nvSpPr>
          <p:cNvPr id="2" name="Прямоугольник: скругленные углы 1">
            <a:extLst>
              <a:ext uri="{FF2B5EF4-FFF2-40B4-BE49-F238E27FC236}">
                <a16:creationId xmlns:a16="http://schemas.microsoft.com/office/drawing/2014/main" id="{12207682-43B0-654D-9A2E-C3167D443669}"/>
              </a:ext>
            </a:extLst>
          </p:cNvPr>
          <p:cNvSpPr/>
          <p:nvPr/>
        </p:nvSpPr>
        <p:spPr>
          <a:xfrm>
            <a:off x="297454" y="4357341"/>
            <a:ext cx="9066883" cy="969144"/>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b="1" dirty="0">
                <a:latin typeface="Times New Roman" panose="02020603050405020304" pitchFamily="18" charset="0"/>
                <a:cs typeface="Times New Roman" panose="02020603050405020304" pitchFamily="18" charset="0"/>
              </a:rPr>
              <a:t>Харажат ва қатъий белгиланган тўлов (ХҚБТ) - </a:t>
            </a:r>
            <a:r>
              <a:rPr lang="en-US" b="1" dirty="0">
                <a:latin typeface="Times New Roman" panose="02020603050405020304" pitchFamily="18" charset="0"/>
                <a:cs typeface="Times New Roman" panose="02020603050405020304" pitchFamily="18" charset="0"/>
              </a:rPr>
              <a:t>Cost Plus Fixed Fee (CPFF)</a:t>
            </a:r>
            <a:endParaRPr lang="uz-Cyrl-UZ" b="1" dirty="0">
              <a:latin typeface="Times New Roman" panose="02020603050405020304" pitchFamily="18" charset="0"/>
              <a:cs typeface="Times New Roman" panose="02020603050405020304" pitchFamily="18" charset="0"/>
            </a:endParaRPr>
          </a:p>
          <a:p>
            <a:pPr algn="ctr"/>
            <a:r>
              <a:rPr lang="uz-Cyrl-UZ" dirty="0">
                <a:latin typeface="Times New Roman" panose="02020603050405020304" pitchFamily="18" charset="0"/>
                <a:cs typeface="Times New Roman" panose="02020603050405020304" pitchFamily="18" charset="0"/>
              </a:rPr>
              <a:t>Сотувчига иш бошланишидан олдин келишилган қатъий миқдор тўланади. Лойиҳанинг бажарилишидан қатъи назар, лойиҳага сарфланган харажатлар қопланади.</a:t>
            </a:r>
          </a:p>
        </p:txBody>
      </p:sp>
      <p:sp>
        <p:nvSpPr>
          <p:cNvPr id="3" name="Прямоугольник: скругленные углы 2">
            <a:extLst>
              <a:ext uri="{FF2B5EF4-FFF2-40B4-BE49-F238E27FC236}">
                <a16:creationId xmlns:a16="http://schemas.microsoft.com/office/drawing/2014/main" id="{57D0FBDA-4865-296B-15F6-6F527C851CE6}"/>
              </a:ext>
            </a:extLst>
          </p:cNvPr>
          <p:cNvSpPr/>
          <p:nvPr/>
        </p:nvSpPr>
        <p:spPr>
          <a:xfrm>
            <a:off x="297454" y="3068367"/>
            <a:ext cx="11600761" cy="1173130"/>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b="1" dirty="0">
                <a:latin typeface="Times New Roman" panose="02020603050405020304" pitchFamily="18" charset="0"/>
                <a:cs typeface="Times New Roman" panose="02020603050405020304" pitchFamily="18" charset="0"/>
              </a:rPr>
              <a:t>Харажат ва рағбатлантириш тўлови (ХРТ) - </a:t>
            </a:r>
            <a:r>
              <a:rPr lang="en-US" b="1" dirty="0">
                <a:latin typeface="Times New Roman" panose="02020603050405020304" pitchFamily="18" charset="0"/>
                <a:cs typeface="Times New Roman" panose="02020603050405020304" pitchFamily="18" charset="0"/>
              </a:rPr>
              <a:t>Cost Plus Incentive Fee (CPIF)</a:t>
            </a:r>
            <a:endParaRPr lang="uz-Cyrl-UZ" b="1" dirty="0">
              <a:latin typeface="Times New Roman" panose="02020603050405020304" pitchFamily="18" charset="0"/>
              <a:cs typeface="Times New Roman" panose="02020603050405020304" pitchFamily="18" charset="0"/>
            </a:endParaRPr>
          </a:p>
          <a:p>
            <a:pPr algn="ctr"/>
            <a:r>
              <a:rPr lang="uz-Cyrl-UZ" dirty="0">
                <a:latin typeface="Times New Roman" panose="02020603050405020304" pitchFamily="18" charset="0"/>
                <a:cs typeface="Times New Roman" panose="02020603050405020304" pitchFamily="18" charset="0"/>
              </a:rPr>
              <a:t>Самарадорликка асосланган рағбатлантириш тўлови сотувчига лойиҳалар бўйича қилган ҳақиқий харажатларидан юқорироқ ва юқорироқ миқдорда тўланади. Ушбу турдаги шартнома билан рағбатлантириш сотувчини лойиҳанинг ишлаш кўрсаткичларини қондириш ёки ундан ошиб кетиши учун рағбатлантирувчи омил ҳисобланади.</a:t>
            </a:r>
          </a:p>
        </p:txBody>
      </p:sp>
      <p:sp>
        <p:nvSpPr>
          <p:cNvPr id="4" name="Прямоугольник: скругленные углы 3">
            <a:extLst>
              <a:ext uri="{FF2B5EF4-FFF2-40B4-BE49-F238E27FC236}">
                <a16:creationId xmlns:a16="http://schemas.microsoft.com/office/drawing/2014/main" id="{AB9DE974-8187-9E37-7338-861D5E21857F}"/>
              </a:ext>
            </a:extLst>
          </p:cNvPr>
          <p:cNvSpPr/>
          <p:nvPr/>
        </p:nvSpPr>
        <p:spPr>
          <a:xfrm>
            <a:off x="297454" y="5442328"/>
            <a:ext cx="9066883" cy="1156775"/>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b="1" dirty="0">
                <a:latin typeface="Times New Roman" panose="02020603050405020304" pitchFamily="18" charset="0"/>
                <a:cs typeface="Times New Roman" panose="02020603050405020304" pitchFamily="18" charset="0"/>
              </a:rPr>
              <a:t>Харажат ва мукофот мукофоти (ХММ) - </a:t>
            </a:r>
            <a:r>
              <a:rPr lang="en-US" b="1" dirty="0">
                <a:latin typeface="Times New Roman" panose="02020603050405020304" pitchFamily="18" charset="0"/>
                <a:cs typeface="Times New Roman" panose="02020603050405020304" pitchFamily="18" charset="0"/>
              </a:rPr>
              <a:t>Cost Plus Award Fee (CPAF)</a:t>
            </a:r>
            <a:endParaRPr lang="uz-Cyrl-UZ" b="1" dirty="0">
              <a:latin typeface="Times New Roman" panose="02020603050405020304" pitchFamily="18" charset="0"/>
              <a:cs typeface="Times New Roman" panose="02020603050405020304" pitchFamily="18" charset="0"/>
            </a:endParaRPr>
          </a:p>
          <a:p>
            <a:pPr algn="ctr"/>
            <a:r>
              <a:rPr lang="uz-Cyrl-UZ" dirty="0">
                <a:latin typeface="Times New Roman" panose="02020603050405020304" pitchFamily="18" charset="0"/>
                <a:cs typeface="Times New Roman" panose="02020603050405020304" pitchFamily="18" charset="0"/>
              </a:rPr>
              <a:t>Сотувчи бонус миқдорини (мукофот тўлови) ва лойиҳалар бўйича амалга оширилган ҳақиқий харажатларни олади; ушбу турдаги шартнома </a:t>
            </a:r>
            <a:r>
              <a:rPr lang="en-US" dirty="0">
                <a:latin typeface="Times New Roman" panose="02020603050405020304" pitchFamily="18" charset="0"/>
                <a:cs typeface="Times New Roman" panose="02020603050405020304" pitchFamily="18" charset="0"/>
              </a:rPr>
              <a:t>C</a:t>
            </a:r>
            <a:r>
              <a:rPr lang="uz-Cyrl-UZ" dirty="0">
                <a:latin typeface="Times New Roman" panose="02020603050405020304" pitchFamily="18" charset="0"/>
                <a:cs typeface="Times New Roman" panose="02020603050405020304" pitchFamily="18" charset="0"/>
              </a:rPr>
              <a:t>ПИФ шартномасига жуда ўхшайди.</a:t>
            </a:r>
          </a:p>
        </p:txBody>
      </p:sp>
    </p:spTree>
    <p:extLst>
      <p:ext uri="{BB962C8B-B14F-4D97-AF65-F5344CB8AC3E}">
        <p14:creationId xmlns:p14="http://schemas.microsoft.com/office/powerpoint/2010/main" val="3350966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23193797-8E99-BF64-7D61-2E58AA330E43}"/>
              </a:ext>
            </a:extLst>
          </p:cNvPr>
          <p:cNvSpPr/>
          <p:nvPr/>
        </p:nvSpPr>
        <p:spPr>
          <a:xfrm>
            <a:off x="378245" y="594911"/>
            <a:ext cx="11435509" cy="2016086"/>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ЛОЙИҲАНИ БОШҚАРИШДА 3 ТУРДАГИ ШАРТНОМАЛАР</a:t>
            </a:r>
          </a:p>
          <a:p>
            <a:pPr algn="ctr"/>
            <a:r>
              <a:rPr lang="uz-Cyrl-UZ" sz="2400" dirty="0">
                <a:latin typeface="Times New Roman" panose="02020603050405020304" pitchFamily="18" charset="0"/>
                <a:cs typeface="Times New Roman" panose="02020603050405020304" pitchFamily="18" charset="0"/>
              </a:rPr>
              <a:t>Лойиҳа бошқарувида шартномаларнинг учта асосий тури мавжуд. Сиз шартнома тузаётган лойиҳа турига ва тўлов қандай амалга оширилишига қараб, улардан бири меҳнат муносабатларининг ҳуқуқий асосини яратиш учун энг яхши бошланиш нуқтасидир.</a:t>
            </a:r>
          </a:p>
        </p:txBody>
      </p:sp>
      <p:sp>
        <p:nvSpPr>
          <p:cNvPr id="7" name="Прямоугольник: скругленные углы 6">
            <a:extLst>
              <a:ext uri="{FF2B5EF4-FFF2-40B4-BE49-F238E27FC236}">
                <a16:creationId xmlns:a16="http://schemas.microsoft.com/office/drawing/2014/main" id="{EBAFFA7E-F4EF-EC92-0C7C-F017FBA37AAD}"/>
              </a:ext>
            </a:extLst>
          </p:cNvPr>
          <p:cNvSpPr/>
          <p:nvPr/>
        </p:nvSpPr>
        <p:spPr>
          <a:xfrm>
            <a:off x="1801257" y="2839598"/>
            <a:ext cx="8589486" cy="876185"/>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Рухсат этилган нарх (РЭН) шартномалари</a:t>
            </a:r>
          </a:p>
          <a:p>
            <a:pPr algn="ctr"/>
            <a:r>
              <a:rPr lang="en-US" sz="2400" dirty="0">
                <a:latin typeface="Times New Roman" panose="02020603050405020304" pitchFamily="18" charset="0"/>
                <a:cs typeface="Times New Roman" panose="02020603050405020304" pitchFamily="18" charset="0"/>
              </a:rPr>
              <a:t>Fixed price (FP) contracts </a:t>
            </a:r>
            <a:endParaRPr lang="uz-Cyrl-UZ" sz="2400" dirty="0">
              <a:latin typeface="Times New Roman" panose="02020603050405020304" pitchFamily="18" charset="0"/>
              <a:cs typeface="Times New Roman" panose="02020603050405020304" pitchFamily="18" charset="0"/>
            </a:endParaRPr>
          </a:p>
        </p:txBody>
      </p:sp>
      <p:sp>
        <p:nvSpPr>
          <p:cNvPr id="2" name="Прямоугольник: скругленные углы 1">
            <a:extLst>
              <a:ext uri="{FF2B5EF4-FFF2-40B4-BE49-F238E27FC236}">
                <a16:creationId xmlns:a16="http://schemas.microsoft.com/office/drawing/2014/main" id="{12207682-43B0-654D-9A2E-C3167D443669}"/>
              </a:ext>
            </a:extLst>
          </p:cNvPr>
          <p:cNvSpPr/>
          <p:nvPr/>
        </p:nvSpPr>
        <p:spPr>
          <a:xfrm>
            <a:off x="2303441" y="3944384"/>
            <a:ext cx="7585115" cy="876185"/>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Вақт ва моддий (В&amp;М) шартномалари</a:t>
            </a:r>
          </a:p>
          <a:p>
            <a:pPr algn="ctr"/>
            <a:r>
              <a:rPr lang="en-US" sz="2400" dirty="0">
                <a:latin typeface="Times New Roman" panose="02020603050405020304" pitchFamily="18" charset="0"/>
                <a:cs typeface="Times New Roman" panose="02020603050405020304" pitchFamily="18" charset="0"/>
              </a:rPr>
              <a:t>Time and material (T&amp;M) contracts</a:t>
            </a:r>
            <a:endParaRPr lang="ru-RU" sz="2400" dirty="0">
              <a:latin typeface="Times New Roman" panose="02020603050405020304" pitchFamily="18" charset="0"/>
              <a:cs typeface="Times New Roman" panose="02020603050405020304" pitchFamily="18" charset="0"/>
            </a:endParaRPr>
          </a:p>
        </p:txBody>
      </p:sp>
      <p:sp>
        <p:nvSpPr>
          <p:cNvPr id="3" name="Прямоугольник: скругленные углы 2">
            <a:extLst>
              <a:ext uri="{FF2B5EF4-FFF2-40B4-BE49-F238E27FC236}">
                <a16:creationId xmlns:a16="http://schemas.microsoft.com/office/drawing/2014/main" id="{57D0FBDA-4865-296B-15F6-6F527C851CE6}"/>
              </a:ext>
            </a:extLst>
          </p:cNvPr>
          <p:cNvSpPr/>
          <p:nvPr/>
        </p:nvSpPr>
        <p:spPr>
          <a:xfrm>
            <a:off x="2964452" y="5043315"/>
            <a:ext cx="6263091" cy="876185"/>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Харажатларни қоплаш (ХҚ) шартномалари</a:t>
            </a:r>
          </a:p>
          <a:p>
            <a:pPr algn="ctr"/>
            <a:r>
              <a:rPr lang="en-US" sz="2400" dirty="0">
                <a:latin typeface="Times New Roman" panose="02020603050405020304" pitchFamily="18" charset="0"/>
                <a:cs typeface="Times New Roman" panose="02020603050405020304" pitchFamily="18" charset="0"/>
              </a:rPr>
              <a:t>Cost reimbursable (CR) contracts</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05826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0F0A666-90D4-6267-322B-641A33CC03A0}"/>
              </a:ext>
            </a:extLst>
          </p:cNvPr>
          <p:cNvSpPr txBox="1"/>
          <p:nvPr/>
        </p:nvSpPr>
        <p:spPr>
          <a:xfrm>
            <a:off x="438838" y="544766"/>
            <a:ext cx="11314323" cy="5632311"/>
          </a:xfrm>
          <a:prstGeom prst="rect">
            <a:avLst/>
          </a:prstGeom>
          <a:noFill/>
        </p:spPr>
        <p:txBody>
          <a:bodyPr wrap="square">
            <a:spAutoFit/>
          </a:bodyPr>
          <a:lstStyle/>
          <a:p>
            <a:pPr algn="ctr"/>
            <a:r>
              <a:rPr lang="uz-Cyrl-UZ" sz="2000" b="1" dirty="0">
                <a:latin typeface="Times New Roman" panose="02020603050405020304" pitchFamily="18" charset="0"/>
                <a:cs typeface="Times New Roman" panose="02020603050405020304" pitchFamily="18" charset="0"/>
              </a:rPr>
              <a:t>Рухсат этилган нарх (РЭН) шартномалари</a:t>
            </a:r>
          </a:p>
          <a:p>
            <a:pPr algn="ctr"/>
            <a:r>
              <a:rPr lang="uz-Cyrl-UZ" sz="2000" dirty="0">
                <a:latin typeface="Times New Roman" panose="02020603050405020304" pitchFamily="18" charset="0"/>
                <a:cs typeface="Times New Roman" panose="02020603050405020304" pitchFamily="18" charset="0"/>
              </a:rPr>
              <a:t>Рухсат этилган нарх шартномалари лойиҳа доираси аниқ белгиланган ва тушунарли бўлганда фойдали бўлади. Лойиҳанинг параметрлари бошиданоқ аниқ кўрсатилганлиги сабабли, сотувчи ёки етказиб берувчи иш учун аниқ нарх таклифини тақдим этиши мумкин. Номидан кўриниб турибдики, нарх белгиланган ва харидор шартлар ва шартларга рози бўлгандан кейин ўзгартирилиши мумкин эмас (расмий шартномага ўзгартиришлар киритмасдан). РЭН шартномалари сотувчи учун фойдали бўлиши мумкин, агар улар шартномада кўрсатилган ишни дастлаб ўйлаганидан камроқ эвазига бажара олсалар, бу уларга фойдани капиталлаштиришга имкон беради. Бироқ, РЭН шартномасида етказиб берувчи харажатлар билан боғлиқ рискларни ўз зиммасига олади, чунки агар лойиҳа давомида кутилмаган харажатлар юзага келса, улар ўз нархларини ошира олмайди.</a:t>
            </a:r>
          </a:p>
          <a:p>
            <a:pPr algn="ctr"/>
            <a:endParaRPr lang="uz-Cyrl-UZ" sz="2000" dirty="0">
              <a:latin typeface="Times New Roman" panose="02020603050405020304" pitchFamily="18" charset="0"/>
              <a:cs typeface="Times New Roman" panose="02020603050405020304" pitchFamily="18" charset="0"/>
            </a:endParaRPr>
          </a:p>
          <a:p>
            <a:pPr algn="ctr"/>
            <a:r>
              <a:rPr lang="uz-Cyrl-UZ" sz="2000" dirty="0">
                <a:latin typeface="Times New Roman" panose="02020603050405020304" pitchFamily="18" charset="0"/>
                <a:cs typeface="Times New Roman" panose="02020603050405020304" pitchFamily="18" charset="0"/>
              </a:rPr>
              <a:t>РЭН шартномалари бир марталик шартномалар ҳисобланади, чунки лойиҳа тугаллангандан кейин тўланиши керак бўлган битта нарх мавжуд. РЭН шартномаларининг бир неча турлари мавжуд, жумладан:</a:t>
            </a:r>
          </a:p>
          <a:p>
            <a:pPr algn="ctr"/>
            <a:endParaRPr lang="uz-Cyrl-UZ" sz="20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Қатъий белгиланган нарх шартномаси;</a:t>
            </a:r>
          </a:p>
          <a:p>
            <a:pPr marL="342900" indent="-342900" algn="ctr">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Рухсат этилган нархдаги рағбатлантириш тўлови;</a:t>
            </a:r>
          </a:p>
          <a:p>
            <a:pPr marL="342900" indent="-342900" algn="ctr">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Иқтисодий нархни созлаш билан белгиланган нарх.</a:t>
            </a:r>
          </a:p>
        </p:txBody>
      </p:sp>
    </p:spTree>
    <p:extLst>
      <p:ext uri="{BB962C8B-B14F-4D97-AF65-F5344CB8AC3E}">
        <p14:creationId xmlns:p14="http://schemas.microsoft.com/office/powerpoint/2010/main" val="7931923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0F0A666-90D4-6267-322B-641A33CC03A0}"/>
              </a:ext>
            </a:extLst>
          </p:cNvPr>
          <p:cNvSpPr txBox="1"/>
          <p:nvPr/>
        </p:nvSpPr>
        <p:spPr>
          <a:xfrm>
            <a:off x="438838" y="544766"/>
            <a:ext cx="11314323" cy="3416320"/>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Вақт ва моддий (В&amp;М) шартномалари</a:t>
            </a:r>
          </a:p>
          <a:p>
            <a:pPr algn="ctr"/>
            <a:r>
              <a:rPr lang="uz-Cyrl-UZ" sz="2400" dirty="0">
                <a:latin typeface="Times New Roman" panose="02020603050405020304" pitchFamily="18" charset="0"/>
                <a:cs typeface="Times New Roman" panose="02020603050405020304" pitchFamily="18" charset="0"/>
              </a:rPr>
              <a:t>В&amp;М шартномалари лойиҳанинг бошиданоқ нима истаётганига амин бўлмаган харидорлар учун яхши танловдир. В&amp;М шартномаси билан харидор сотувчи билан ишлатилган материаллар ва ишлаган соатлар ёки кунлар каби ўзгарувчилар учун тарифлар асосида шартнома тузади. Шартнома материаллар нархига мумкин бўлган қўшимчалар билан барча ставкаларни ўз ичига олиши керак. Шартнома имзолангандан сўнг, келишилган ставкалар бутун лойиҳа давомида ўз жойида қолади ва харидор бажарган ишига қараб етказиб бериш учун қарздор бўлган якуний миқдорни ҳисоблаш учун ишлатилади.</a:t>
            </a:r>
          </a:p>
        </p:txBody>
      </p:sp>
    </p:spTree>
    <p:extLst>
      <p:ext uri="{BB962C8B-B14F-4D97-AF65-F5344CB8AC3E}">
        <p14:creationId xmlns:p14="http://schemas.microsoft.com/office/powerpoint/2010/main" val="30636870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0F0A666-90D4-6267-322B-641A33CC03A0}"/>
              </a:ext>
            </a:extLst>
          </p:cNvPr>
          <p:cNvSpPr txBox="1"/>
          <p:nvPr/>
        </p:nvSpPr>
        <p:spPr>
          <a:xfrm>
            <a:off x="438838" y="544766"/>
            <a:ext cx="11314323" cy="5324535"/>
          </a:xfrm>
          <a:prstGeom prst="rect">
            <a:avLst/>
          </a:prstGeom>
          <a:noFill/>
        </p:spPr>
        <p:txBody>
          <a:bodyPr wrap="square">
            <a:spAutoFit/>
          </a:bodyPr>
          <a:lstStyle/>
          <a:p>
            <a:pPr algn="ctr"/>
            <a:r>
              <a:rPr lang="uz-Cyrl-UZ" sz="2000" b="1" dirty="0">
                <a:latin typeface="Times New Roman" panose="02020603050405020304" pitchFamily="18" charset="0"/>
                <a:cs typeface="Times New Roman" panose="02020603050405020304" pitchFamily="18" charset="0"/>
              </a:rPr>
              <a:t>Харажатларни қоплаш (ХҚ) шартномалари</a:t>
            </a:r>
          </a:p>
          <a:p>
            <a:pPr algn="ctr"/>
            <a:r>
              <a:rPr lang="uz-Cyrl-UZ" sz="2000" dirty="0">
                <a:latin typeface="Times New Roman" panose="02020603050405020304" pitchFamily="18" charset="0"/>
                <a:cs typeface="Times New Roman" panose="02020603050405020304" pitchFamily="18" charset="0"/>
              </a:rPr>
              <a:t>Лойиҳани бошлаган барча томонлар учун кам маълумот бўлса, </a:t>
            </a:r>
            <a:r>
              <a:rPr lang="ru-RU" sz="2000" dirty="0">
                <a:latin typeface="Times New Roman" panose="02020603050405020304" pitchFamily="18" charset="0"/>
                <a:cs typeface="Times New Roman" panose="02020603050405020304" pitchFamily="18" charset="0"/>
              </a:rPr>
              <a:t>ХҚ</a:t>
            </a:r>
            <a:r>
              <a:rPr lang="uz-Cyrl-UZ" sz="2000" dirty="0">
                <a:latin typeface="Times New Roman" panose="02020603050405020304" pitchFamily="18" charset="0"/>
                <a:cs typeface="Times New Roman" panose="02020603050405020304" pitchFamily="18" charset="0"/>
              </a:rPr>
              <a:t> шартномаси кўпинча энг яхши танловдир. Мисол учун, агар бу тадқиқот ёки ишланма ташаббуси бўлса, </a:t>
            </a:r>
            <a:r>
              <a:rPr lang="ru-RU" sz="2000" dirty="0">
                <a:latin typeface="Times New Roman" panose="02020603050405020304" pitchFamily="18" charset="0"/>
                <a:cs typeface="Times New Roman" panose="02020603050405020304" pitchFamily="18" charset="0"/>
              </a:rPr>
              <a:t>ХҚ</a:t>
            </a:r>
            <a:r>
              <a:rPr lang="uz-Cyrl-UZ" sz="2000" dirty="0">
                <a:latin typeface="Times New Roman" panose="02020603050405020304" pitchFamily="18" charset="0"/>
                <a:cs typeface="Times New Roman" panose="02020603050405020304" pitchFamily="18" charset="0"/>
              </a:rPr>
              <a:t> модели башорат қилиш ёки башорат қилиш қийин бўлган иш учун белгиланган ставкаларни белгилаш заруратини йўқ қилади. Бунинг ўрнига, харидор лойиҳани охиригача кўриш учун зарур бўлган ҳар қандай материаллар, маҳсулотлар ёки меҳнат харажатларини ўз зиммасига олади.</a:t>
            </a:r>
          </a:p>
          <a:p>
            <a:pPr algn="ctr"/>
            <a:endParaRPr lang="uz-Cyrl-UZ" sz="2000" dirty="0">
              <a:latin typeface="Times New Roman" panose="02020603050405020304" pitchFamily="18" charset="0"/>
              <a:cs typeface="Times New Roman" panose="02020603050405020304" pitchFamily="18" charset="0"/>
            </a:endParaRPr>
          </a:p>
          <a:p>
            <a:pPr algn="ctr"/>
            <a:r>
              <a:rPr lang="uz-Cyrl-UZ" sz="2000" dirty="0">
                <a:latin typeface="Times New Roman" panose="02020603050405020304" pitchFamily="18" charset="0"/>
                <a:cs typeface="Times New Roman" panose="02020603050405020304" pitchFamily="18" charset="0"/>
              </a:rPr>
              <a:t>Масъулият фақат харидор зиммасига тушади ва етказиб берувчига барча моддий харажатлар ва уларнинг хизматлари учун тўлов қопланишини кафолатлайди. </a:t>
            </a:r>
            <a:r>
              <a:rPr lang="ru-RU" sz="2000" dirty="0">
                <a:latin typeface="Times New Roman" panose="02020603050405020304" pitchFamily="18" charset="0"/>
                <a:cs typeface="Times New Roman" panose="02020603050405020304" pitchFamily="18" charset="0"/>
              </a:rPr>
              <a:t>ХҚ</a:t>
            </a:r>
            <a:r>
              <a:rPr lang="uz-Cyrl-UZ" sz="2000" dirty="0">
                <a:latin typeface="Times New Roman" panose="02020603050405020304" pitchFamily="18" charset="0"/>
                <a:cs typeface="Times New Roman" panose="02020603050405020304" pitchFamily="18" charset="0"/>
              </a:rPr>
              <a:t> шартномалари бўлса, харидор лойиҳа харажатларини диққат билан кузатиб бориши керак, чунки сотувчи ёки етказиб берувчи томонидан бюджет доирасида қолиш учун харажатларни камайтириш мажбурияти йўқ. Иш доирасидаги барча харажатлар харидор зиммасига тушади. </a:t>
            </a:r>
            <a:r>
              <a:rPr lang="ru-RU" sz="2000" dirty="0">
                <a:latin typeface="Times New Roman" panose="02020603050405020304" pitchFamily="18" charset="0"/>
                <a:cs typeface="Times New Roman" panose="02020603050405020304" pitchFamily="18" charset="0"/>
              </a:rPr>
              <a:t>ХҚ</a:t>
            </a:r>
            <a:r>
              <a:rPr lang="uz-Cyrl-UZ" sz="2000" dirty="0">
                <a:latin typeface="Times New Roman" panose="02020603050405020304" pitchFamily="18" charset="0"/>
                <a:cs typeface="Times New Roman" panose="02020603050405020304" pitchFamily="18" charset="0"/>
              </a:rPr>
              <a:t> шартномаларининг ҳар хил турлари:</a:t>
            </a:r>
          </a:p>
          <a:p>
            <a:pPr algn="ctr"/>
            <a:endParaRPr lang="uz-Cyrl-UZ" sz="20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Харажат плюс харажат фоизи;</a:t>
            </a:r>
          </a:p>
          <a:p>
            <a:pPr marL="342900" indent="-342900" algn="ctr">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Харажат ва белгиланган тўлов;</a:t>
            </a:r>
          </a:p>
          <a:p>
            <a:pPr marL="342900" indent="-342900" algn="ctr">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Харажат ва рағбатлантириш тўлови;</a:t>
            </a:r>
          </a:p>
          <a:p>
            <a:pPr marL="342900" indent="-342900" algn="ctr">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Харажат ва мукофот тўлови (ХМТ).</a:t>
            </a:r>
          </a:p>
        </p:txBody>
      </p:sp>
    </p:spTree>
    <p:extLst>
      <p:ext uri="{BB962C8B-B14F-4D97-AF65-F5344CB8AC3E}">
        <p14:creationId xmlns:p14="http://schemas.microsoft.com/office/powerpoint/2010/main" val="25219508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23193797-8E99-BF64-7D61-2E58AA330E43}"/>
              </a:ext>
            </a:extLst>
          </p:cNvPr>
          <p:cNvSpPr/>
          <p:nvPr/>
        </p:nvSpPr>
        <p:spPr>
          <a:xfrm>
            <a:off x="396606" y="589405"/>
            <a:ext cx="11380426" cy="86482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ru-RU" sz="2400" b="1" dirty="0">
                <a:latin typeface="Times New Roman" panose="02020603050405020304" pitchFamily="18" charset="0"/>
                <a:cs typeface="Times New Roman" panose="02020603050405020304" pitchFamily="18" charset="0"/>
              </a:rPr>
              <a:t>ВАҚТ ВА МОДДИЙ ШАРТНОМАЛАР ЁКИ БИРЛИК НАРХЛАРИ ШАРТНОМАЛАРИ</a:t>
            </a:r>
          </a:p>
        </p:txBody>
      </p:sp>
      <p:sp>
        <p:nvSpPr>
          <p:cNvPr id="4" name="Прямоугольник: скругленные углы 3">
            <a:extLst>
              <a:ext uri="{FF2B5EF4-FFF2-40B4-BE49-F238E27FC236}">
                <a16:creationId xmlns:a16="http://schemas.microsoft.com/office/drawing/2014/main" id="{AB9DE974-8187-9E37-7338-861D5E21857F}"/>
              </a:ext>
            </a:extLst>
          </p:cNvPr>
          <p:cNvSpPr/>
          <p:nvPr/>
        </p:nvSpPr>
        <p:spPr>
          <a:xfrm>
            <a:off x="670193" y="1801251"/>
            <a:ext cx="10851614" cy="2886424"/>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Бирлик нархлари шартномалари биз одатда соатлик тариф шартномалари деб аталадиган нарсадир. Ушбу турдаги шартнома харажатлари қопланадиган ва белгиланган нархдаги шартноманинг гибридидир. Мисол учун, агар сотувчи соатига 100 доллар бўлган лойиҳага 1200 соат сарфласа, сотувчига харидор томонидан 120 000 доллар тўланади. Ушбу турдаги шартнома фрилансерлар учун кенг тарқалган бўлиб, ушбу шартнома турининг асосий афзаллиги шундаки, сотувчи лойиҳа устида ишлаган ҳар бир соат учун пул ишлаб чиқаради.</a:t>
            </a:r>
          </a:p>
        </p:txBody>
      </p:sp>
    </p:spTree>
    <p:extLst>
      <p:ext uri="{BB962C8B-B14F-4D97-AF65-F5344CB8AC3E}">
        <p14:creationId xmlns:p14="http://schemas.microsoft.com/office/powerpoint/2010/main" val="23487076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1F24E7D2-BD75-2544-DD8A-50A754ABFF47}"/>
              </a:ext>
            </a:extLst>
          </p:cNvPr>
          <p:cNvSpPr txBox="1"/>
          <p:nvPr/>
        </p:nvSpPr>
        <p:spPr>
          <a:xfrm>
            <a:off x="482906" y="694282"/>
            <a:ext cx="11226188" cy="461665"/>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 </a:t>
            </a:r>
          </a:p>
        </p:txBody>
      </p:sp>
      <p:pic>
        <p:nvPicPr>
          <p:cNvPr id="10" name="Рисунок 9">
            <a:extLst>
              <a:ext uri="{FF2B5EF4-FFF2-40B4-BE49-F238E27FC236}">
                <a16:creationId xmlns:a16="http://schemas.microsoft.com/office/drawing/2014/main" id="{BF455967-C41E-F470-FDF8-8F841B9366F9}"/>
              </a:ext>
            </a:extLst>
          </p:cNvPr>
          <p:cNvPicPr>
            <a:picLocks noChangeAspect="1"/>
          </p:cNvPicPr>
          <p:nvPr/>
        </p:nvPicPr>
        <p:blipFill>
          <a:blip r:embed="rId2"/>
          <a:stretch>
            <a:fillRect/>
          </a:stretch>
        </p:blipFill>
        <p:spPr>
          <a:xfrm>
            <a:off x="0" y="798723"/>
            <a:ext cx="4488353" cy="6059277"/>
          </a:xfrm>
          <a:prstGeom prst="rect">
            <a:avLst/>
          </a:prstGeom>
        </p:spPr>
      </p:pic>
      <p:pic>
        <p:nvPicPr>
          <p:cNvPr id="11" name="Рисунок 10">
            <a:extLst>
              <a:ext uri="{FF2B5EF4-FFF2-40B4-BE49-F238E27FC236}">
                <a16:creationId xmlns:a16="http://schemas.microsoft.com/office/drawing/2014/main" id="{C2C61097-CF79-89E0-03F4-A5F855A34207}"/>
              </a:ext>
            </a:extLst>
          </p:cNvPr>
          <p:cNvPicPr>
            <a:picLocks noChangeAspect="1"/>
          </p:cNvPicPr>
          <p:nvPr/>
        </p:nvPicPr>
        <p:blipFill>
          <a:blip r:embed="rId3"/>
          <a:stretch>
            <a:fillRect/>
          </a:stretch>
        </p:blipFill>
        <p:spPr>
          <a:xfrm>
            <a:off x="4488353" y="798723"/>
            <a:ext cx="4988267" cy="6059277"/>
          </a:xfrm>
          <a:prstGeom prst="rect">
            <a:avLst/>
          </a:prstGeom>
        </p:spPr>
      </p:pic>
      <p:sp>
        <p:nvSpPr>
          <p:cNvPr id="15" name="TextBox 14">
            <a:extLst>
              <a:ext uri="{FF2B5EF4-FFF2-40B4-BE49-F238E27FC236}">
                <a16:creationId xmlns:a16="http://schemas.microsoft.com/office/drawing/2014/main" id="{4F8A366E-8E03-A91D-4BA1-586759BB2C34}"/>
              </a:ext>
            </a:extLst>
          </p:cNvPr>
          <p:cNvSpPr txBox="1"/>
          <p:nvPr/>
        </p:nvSpPr>
        <p:spPr>
          <a:xfrm>
            <a:off x="0" y="20188"/>
            <a:ext cx="12192000" cy="707886"/>
          </a:xfrm>
          <a:prstGeom prst="rect">
            <a:avLst/>
          </a:prstGeom>
          <a:noFill/>
        </p:spPr>
        <p:txBody>
          <a:bodyPr wrap="square">
            <a:spAutoFit/>
          </a:bodyPr>
          <a:lstStyle/>
          <a:p>
            <a:pPr algn="ctr"/>
            <a:r>
              <a:rPr lang="uz-Cyrl-UZ" sz="2000" i="0" dirty="0">
                <a:solidFill>
                  <a:srgbClr val="00B050"/>
                </a:solidFill>
                <a:effectLst/>
                <a:latin typeface="Times New Roman" panose="02020603050405020304" pitchFamily="18" charset="0"/>
                <a:cs typeface="Times New Roman" panose="02020603050405020304" pitchFamily="18" charset="0"/>
              </a:rPr>
              <a:t>Ўзбекистон Республикаси Вазирлар Маҳкамаси ҳузуридаги Прогнозлаш ва макроиқтисодий тадқиқотлар институти учун бинони реконструкция қилиш деярли 2,6 миллион долларга тушади.</a:t>
            </a:r>
            <a:r>
              <a:rPr lang="en-US" sz="2000" i="0" dirty="0">
                <a:solidFill>
                  <a:srgbClr val="00B050"/>
                </a:solidFill>
                <a:effectLst/>
                <a:latin typeface="Times New Roman" panose="02020603050405020304" pitchFamily="18" charset="0"/>
                <a:cs typeface="Times New Roman" panose="02020603050405020304" pitchFamily="18" charset="0"/>
              </a:rPr>
              <a:t>[5]</a:t>
            </a:r>
            <a:endParaRPr lang="uz-Cyrl-UZ" sz="2000" dirty="0"/>
          </a:p>
        </p:txBody>
      </p:sp>
    </p:spTree>
    <p:extLst>
      <p:ext uri="{BB962C8B-B14F-4D97-AF65-F5344CB8AC3E}">
        <p14:creationId xmlns:p14="http://schemas.microsoft.com/office/powerpoint/2010/main" val="23873678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7F7A5E-080C-8C5D-2587-A552E252C737}"/>
              </a:ext>
            </a:extLst>
          </p:cNvPr>
          <p:cNvSpPr txBox="1"/>
          <p:nvPr/>
        </p:nvSpPr>
        <p:spPr>
          <a:xfrm>
            <a:off x="317653" y="428178"/>
            <a:ext cx="11556693" cy="1200329"/>
          </a:xfrm>
          <a:prstGeom prst="rect">
            <a:avLst/>
          </a:prstGeom>
          <a:noFill/>
        </p:spPr>
        <p:txBody>
          <a:bodyPr wrap="square">
            <a:spAutoFit/>
          </a:bodyPr>
          <a:lstStyle/>
          <a:p>
            <a:pPr algn="ctr"/>
            <a:endParaRPr lang="uz-Cyrl-UZ" sz="2400" dirty="0">
              <a:latin typeface="Times New Roman" panose="02020603050405020304" pitchFamily="18" charset="0"/>
              <a:cs typeface="Times New Roman" panose="02020603050405020304" pitchFamily="18" charset="0"/>
            </a:endParaRPr>
          </a:p>
          <a:p>
            <a:pPr algn="ctr"/>
            <a:endParaRPr lang="uz-Cyrl-UZ" sz="2400" dirty="0">
              <a:latin typeface="Times New Roman" panose="02020603050405020304" pitchFamily="18" charset="0"/>
              <a:cs typeface="Times New Roman" panose="02020603050405020304" pitchFamily="18" charset="0"/>
            </a:endParaRPr>
          </a:p>
          <a:p>
            <a:pPr algn="ctr"/>
            <a:endParaRPr lang="uz-Cyrl-UZ" sz="24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7B725A17-1BEB-BB3F-ADFC-8280C4971E1C}"/>
              </a:ext>
            </a:extLst>
          </p:cNvPr>
          <p:cNvSpPr txBox="1"/>
          <p:nvPr/>
        </p:nvSpPr>
        <p:spPr>
          <a:xfrm>
            <a:off x="317653" y="244192"/>
            <a:ext cx="11556693" cy="1785104"/>
          </a:xfrm>
          <a:prstGeom prst="rect">
            <a:avLst/>
          </a:prstGeom>
          <a:noFill/>
        </p:spPr>
        <p:txBody>
          <a:bodyPr wrap="square">
            <a:spAutoFit/>
          </a:bodyPr>
          <a:lstStyle/>
          <a:p>
            <a:pPr algn="ctr"/>
            <a:r>
              <a:rPr lang="uz-Cyrl-UZ" sz="2200" dirty="0">
                <a:solidFill>
                  <a:srgbClr val="00B050"/>
                </a:solidFill>
                <a:latin typeface="Times New Roman" panose="02020603050405020304" pitchFamily="18" charset="0"/>
                <a:cs typeface="Times New Roman" panose="02020603050405020304" pitchFamily="18" charset="0"/>
              </a:rPr>
              <a:t>Тошкент шаҳар ҳокимлиги ҳузуридаги “Ягона мижоз хизмати” томонидан Ўзбекистон Республикаси Вазирлар Маҳкамаси ҳузуридаги Прогнозлаштириш ва макроиқтисодий тадқиқотлар институти (ПМТИ) биносини реконструкция қилиш учун наманганлик қурувчи танланди. Ишларнинг қиймати 27,3 миллиард сўм (деярли 2,6 миллион доллар)га баҳоланмоқда. Ҳукумат лойиҳани тендерсиз амалга оширишга рухсат берди.</a:t>
            </a:r>
          </a:p>
        </p:txBody>
      </p:sp>
      <p:sp>
        <p:nvSpPr>
          <p:cNvPr id="7" name="TextBox 6">
            <a:extLst>
              <a:ext uri="{FF2B5EF4-FFF2-40B4-BE49-F238E27FC236}">
                <a16:creationId xmlns:a16="http://schemas.microsoft.com/office/drawing/2014/main" id="{66E2283E-D1C8-98CF-A77F-B438DCF916DA}"/>
              </a:ext>
            </a:extLst>
          </p:cNvPr>
          <p:cNvSpPr txBox="1"/>
          <p:nvPr/>
        </p:nvSpPr>
        <p:spPr>
          <a:xfrm>
            <a:off x="317653" y="2707845"/>
            <a:ext cx="8978747" cy="3477875"/>
          </a:xfrm>
          <a:prstGeom prst="rect">
            <a:avLst/>
          </a:prstGeom>
          <a:noFill/>
        </p:spPr>
        <p:txBody>
          <a:bodyPr wrap="square">
            <a:spAutoFit/>
          </a:bodyPr>
          <a:lstStyle/>
          <a:p>
            <a:pPr algn="ctr"/>
            <a:r>
              <a:rPr lang="uz-Cyrl-UZ" sz="2000" dirty="0">
                <a:solidFill>
                  <a:srgbClr val="002060"/>
                </a:solidFill>
                <a:latin typeface="Times New Roman" panose="02020603050405020304" pitchFamily="18" charset="0"/>
                <a:cs typeface="Times New Roman" panose="02020603050405020304" pitchFamily="18" charset="0"/>
              </a:rPr>
              <a:t>Тошкентнинг Шайхонтохур туманида Ўзбекистон Республикаси Вазирлар Маҳкамаси ҳузуридаги Прогнозлаштириш ва макроиқтисодий тадқиқотлар институти (ПМТИ) биносини реконструкция қилиш 27,3 миллиард сўм (Марказий банкнинг 3-майдаги курси бўйича 2,59 миллион доллар)га тушиши мумкин. </a:t>
            </a:r>
          </a:p>
          <a:p>
            <a:pPr algn="ctr"/>
            <a:r>
              <a:rPr lang="uz-Cyrl-UZ" sz="2000" dirty="0">
                <a:solidFill>
                  <a:srgbClr val="002060"/>
                </a:solidFill>
                <a:latin typeface="Times New Roman" panose="02020603050405020304" pitchFamily="18" charset="0"/>
                <a:cs typeface="Times New Roman" panose="02020603050405020304" pitchFamily="18" charset="0"/>
              </a:rPr>
              <a:t>Портал маълумотларига кўра, Тошкент шаҳар ҳокимлиги ҳузуридаги “Ягона мижоз хизмати” инжиниринг компанияси Наманган шаҳридаги “Инвест Технолог ХК” компанияси билан 2020-йил 28-май куни шартнома тузган. Ўшанда ишларнинг қиймати 25,3 миллиард сўмга баҳоланган, бироқ лойиҳа-смета ҳужжатлари доирасида ва амалда бажарилган ишларни ҳисобга олган ҳолда нарх аниқланиши таъкидланган.</a:t>
            </a:r>
          </a:p>
        </p:txBody>
      </p:sp>
    </p:spTree>
    <p:extLst>
      <p:ext uri="{BB962C8B-B14F-4D97-AF65-F5344CB8AC3E}">
        <p14:creationId xmlns:p14="http://schemas.microsoft.com/office/powerpoint/2010/main" val="36046565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369D3E3-5B6D-F12C-69FE-06E036AFB0CA}"/>
              </a:ext>
            </a:extLst>
          </p:cNvPr>
          <p:cNvSpPr txBox="1"/>
          <p:nvPr/>
        </p:nvSpPr>
        <p:spPr>
          <a:xfrm>
            <a:off x="460872" y="569966"/>
            <a:ext cx="11270256" cy="4154984"/>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Вазирлар Маҳкамасининг 2020-йил 27-апрелдаги (224-сонли) қарори билан 2020-йил 31-декабрга қадар қурилиш-монтаж ишларини лойиҳа-смета ҳужжатларини ишлаб чиқиш билан бир вақтда амалга оширишга рухсат берилди. Худди шу фармон лойиҳани тендерсиз амалга ошириш имконини беради.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Лойиҳани 2020-йил 1-октябрга қадар якунлаш режалаштирилган бўлиб, уни амалга ошириш тўлиқ давлат бюджети ҳисобидан молиялаштирилади.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Жорий йилнинг 4 март куни томонлар ўртасида қўшимча келишув имзоланиб, бажарилган ишлар қиймати 27,3 миллиард сўмга ошган. Шундан 2020-йилда 1,8 миллиард сўми молиялаштирилди.</a:t>
            </a:r>
          </a:p>
        </p:txBody>
      </p:sp>
    </p:spTree>
    <p:extLst>
      <p:ext uri="{BB962C8B-B14F-4D97-AF65-F5344CB8AC3E}">
        <p14:creationId xmlns:p14="http://schemas.microsoft.com/office/powerpoint/2010/main" val="16035489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лок-схема: альтернативный процесс 3">
            <a:extLst>
              <a:ext uri="{FF2B5EF4-FFF2-40B4-BE49-F238E27FC236}">
                <a16:creationId xmlns:a16="http://schemas.microsoft.com/office/drawing/2014/main" id="{1C77A6D9-B5B9-6A93-4E8E-35AB1D38396A}"/>
              </a:ext>
            </a:extLst>
          </p:cNvPr>
          <p:cNvSpPr/>
          <p:nvPr/>
        </p:nvSpPr>
        <p:spPr>
          <a:xfrm>
            <a:off x="440675" y="523302"/>
            <a:ext cx="11193137" cy="2346594"/>
          </a:xfrm>
          <a:prstGeom prst="flowChartAlternateProcess">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en-US" sz="2400" b="1" dirty="0">
                <a:latin typeface="Times New Roman" panose="02020603050405020304" pitchFamily="18" charset="0"/>
                <a:cs typeface="Times New Roman" panose="02020603050405020304" pitchFamily="18" charset="0"/>
              </a:rPr>
              <a:t>PMC</a:t>
            </a:r>
            <a:r>
              <a:rPr lang="ru-RU"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(Лойиҳаларни бошқариш шартномаси) - бу буюртмачи ва пудратчиларнинг ресурсларини бошқаришни ўз ичига олган лойиҳани бошқариш шартномаси.</a:t>
            </a:r>
          </a:p>
          <a:p>
            <a:pPr algn="ctr"/>
            <a:r>
              <a:rPr lang="uz-Cyrl-UZ" sz="2400" dirty="0">
                <a:latin typeface="Times New Roman" panose="02020603050405020304" pitchFamily="18" charset="0"/>
                <a:cs typeface="Times New Roman" panose="02020603050405020304" pitchFamily="18" charset="0"/>
              </a:rPr>
              <a:t>Лойиҳани бошқаришнинг муҳим воситалари орасида биз лойиҳани ресурс билан таъминлайдиган воситаларга алоҳида тўхталиб ўтишимиз керак.</a:t>
            </a:r>
          </a:p>
          <a:p>
            <a:pPr algn="ctr"/>
            <a:r>
              <a:rPr lang="uz-Cyrl-UZ" sz="2400" dirty="0">
                <a:latin typeface="Times New Roman" panose="02020603050405020304" pitchFamily="18" charset="0"/>
                <a:cs typeface="Times New Roman" panose="02020603050405020304" pitchFamily="18" charset="0"/>
              </a:rPr>
              <a:t>Ушбу жараённинг сифати лойиҳанинг белгиланган муддатларини бажаришга ҳам, лойиҳа сифатини таъминлашга ҳам таъсир қилади.</a:t>
            </a:r>
          </a:p>
        </p:txBody>
      </p:sp>
      <p:sp>
        <p:nvSpPr>
          <p:cNvPr id="5" name="Блок-схема: альтернативный процесс 4">
            <a:extLst>
              <a:ext uri="{FF2B5EF4-FFF2-40B4-BE49-F238E27FC236}">
                <a16:creationId xmlns:a16="http://schemas.microsoft.com/office/drawing/2014/main" id="{03504A66-6A67-3FE3-7242-CFB20EF563BA}"/>
              </a:ext>
            </a:extLst>
          </p:cNvPr>
          <p:cNvSpPr/>
          <p:nvPr/>
        </p:nvSpPr>
        <p:spPr>
          <a:xfrm>
            <a:off x="440675" y="3249976"/>
            <a:ext cx="8604173" cy="3073706"/>
          </a:xfrm>
          <a:prstGeom prst="flowChartAlternateProcess">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200" dirty="0">
                <a:latin typeface="Times New Roman" panose="02020603050405020304" pitchFamily="18" charset="0"/>
                <a:cs typeface="Times New Roman" panose="02020603050405020304" pitchFamily="18" charset="0"/>
              </a:rPr>
              <a:t>Лойиҳани ресурслар билан таъминлашда харидлар алоҳида ўрин тутади. Ҳозирги вақтда рақобатбардош тартиблар ёрдамида харидлар ҳажми ортиб бормоқда. Ушбу восита савдолар натижасида шартнома нархини пасайтириш орқали лойиҳанинг нархига сезиларли таъсир кўрсатиши мумкин. Бироқ, танлов тартиб-қоидалари, шунингдек, қўшимча харажатларни талаб қилади, ҳам молиявий, ҳам тартиб бўйича тендерларни ташкил этиш учун сарфланган вақт ва баъзан бу харажатлар жуда катта.</a:t>
            </a:r>
          </a:p>
        </p:txBody>
      </p:sp>
    </p:spTree>
    <p:extLst>
      <p:ext uri="{BB962C8B-B14F-4D97-AF65-F5344CB8AC3E}">
        <p14:creationId xmlns:p14="http://schemas.microsoft.com/office/powerpoint/2010/main" val="27970848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лок-схема: альтернативный процесс 3">
            <a:extLst>
              <a:ext uri="{FF2B5EF4-FFF2-40B4-BE49-F238E27FC236}">
                <a16:creationId xmlns:a16="http://schemas.microsoft.com/office/drawing/2014/main" id="{61D79D06-BC3F-7DEB-A0FA-297B12716037}"/>
              </a:ext>
            </a:extLst>
          </p:cNvPr>
          <p:cNvSpPr/>
          <p:nvPr/>
        </p:nvSpPr>
        <p:spPr>
          <a:xfrm>
            <a:off x="499431" y="512287"/>
            <a:ext cx="11193137" cy="1911426"/>
          </a:xfrm>
          <a:prstGeom prst="flowChartAlternateProcess">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Буюртмачининг нуқтаи назаридан (ва нафақат давлат харидлари соҳасида, гарчи ушбу сектор бозорда муҳим бўлса-да), очиқлик ва рақобатбардошлик тамойиллари қизиқарли, чунки улар энг самарали шартнома тузишда ёрдам бериши мумкин (пастроқ нарх билан). Шартнома нархи ёки белгиланган баҳолаш мезонларига қараб янада сифатли таклифлар билан).</a:t>
            </a:r>
          </a:p>
        </p:txBody>
      </p:sp>
      <p:sp>
        <p:nvSpPr>
          <p:cNvPr id="5" name="Блок-схема: альтернативный процесс 4">
            <a:extLst>
              <a:ext uri="{FF2B5EF4-FFF2-40B4-BE49-F238E27FC236}">
                <a16:creationId xmlns:a16="http://schemas.microsoft.com/office/drawing/2014/main" id="{C8845784-8A58-5700-7E2C-2DB6ACE3F1B0}"/>
              </a:ext>
            </a:extLst>
          </p:cNvPr>
          <p:cNvSpPr/>
          <p:nvPr/>
        </p:nvSpPr>
        <p:spPr>
          <a:xfrm>
            <a:off x="587566" y="2594475"/>
            <a:ext cx="11193137" cy="1239397"/>
          </a:xfrm>
          <a:prstGeom prst="flowChartAlternateProcess">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Аммо, агар лойиҳа иштирокчилари лойиҳани бошқариш нуқтаи назаридан харидларнинг ўзига хос хусусиятларини яхши билсалар, лойиҳа параметрларини яхшилаш учун ушбу афзалликлардан самарали фойдаланиш мумкин.</a:t>
            </a:r>
          </a:p>
        </p:txBody>
      </p:sp>
      <p:sp>
        <p:nvSpPr>
          <p:cNvPr id="6" name="Блок-схема: альтернативный процесс 5">
            <a:extLst>
              <a:ext uri="{FF2B5EF4-FFF2-40B4-BE49-F238E27FC236}">
                <a16:creationId xmlns:a16="http://schemas.microsoft.com/office/drawing/2014/main" id="{B1C61871-986A-7E38-71A9-4B312E464258}"/>
              </a:ext>
            </a:extLst>
          </p:cNvPr>
          <p:cNvSpPr/>
          <p:nvPr/>
        </p:nvSpPr>
        <p:spPr>
          <a:xfrm>
            <a:off x="587567" y="4004635"/>
            <a:ext cx="8622534" cy="1019060"/>
          </a:xfrm>
          <a:prstGeom prst="flowChartAlternateProcess">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Лойиҳани режалаштириш босқичида сотиб олиш бўйича менежер дуч келадиган биринчи савол - бу харид қилиш усули.</a:t>
            </a:r>
          </a:p>
        </p:txBody>
      </p:sp>
      <p:sp>
        <p:nvSpPr>
          <p:cNvPr id="7" name="Блок-схема: альтернативный процесс 6">
            <a:extLst>
              <a:ext uri="{FF2B5EF4-FFF2-40B4-BE49-F238E27FC236}">
                <a16:creationId xmlns:a16="http://schemas.microsoft.com/office/drawing/2014/main" id="{6038778D-9061-5143-34D8-415B3D4B0590}"/>
              </a:ext>
            </a:extLst>
          </p:cNvPr>
          <p:cNvSpPr/>
          <p:nvPr/>
        </p:nvSpPr>
        <p:spPr>
          <a:xfrm>
            <a:off x="587566" y="5194458"/>
            <a:ext cx="8622533" cy="1019060"/>
          </a:xfrm>
          <a:prstGeom prst="flowChartAlternateProcess">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Бу рақобатбардош харид усули бўладими ёки битта етказиб берувчидан харид бўладими, буни аниқлаш жуда муҳимдир.</a:t>
            </a:r>
          </a:p>
        </p:txBody>
      </p:sp>
    </p:spTree>
    <p:extLst>
      <p:ext uri="{BB962C8B-B14F-4D97-AF65-F5344CB8AC3E}">
        <p14:creationId xmlns:p14="http://schemas.microsoft.com/office/powerpoint/2010/main" val="39029905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лок-схема: альтернативный процесс 3">
            <a:extLst>
              <a:ext uri="{FF2B5EF4-FFF2-40B4-BE49-F238E27FC236}">
                <a16:creationId xmlns:a16="http://schemas.microsoft.com/office/drawing/2014/main" id="{951F1062-10BD-3C5C-5388-CD9E3858F3CC}"/>
              </a:ext>
            </a:extLst>
          </p:cNvPr>
          <p:cNvSpPr/>
          <p:nvPr/>
        </p:nvSpPr>
        <p:spPr>
          <a:xfrm>
            <a:off x="2555913" y="657742"/>
            <a:ext cx="7061812" cy="886853"/>
          </a:xfrm>
          <a:prstGeom prst="flowChartAlternateProcess">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ru-RU" sz="2400" b="1" dirty="0">
                <a:latin typeface="Times New Roman" panose="02020603050405020304" pitchFamily="18" charset="0"/>
                <a:cs typeface="Times New Roman" panose="02020603050405020304" pitchFamily="18" charset="0"/>
              </a:rPr>
              <a:t>ШАРТНОМА КОНТРАКТДАН НИМАСИ БИЛАН ФАРҚ ҚИЛАДИ? </a:t>
            </a:r>
          </a:p>
        </p:txBody>
      </p:sp>
      <p:sp>
        <p:nvSpPr>
          <p:cNvPr id="5" name="Блок-схема: альтернативный процесс 4">
            <a:extLst>
              <a:ext uri="{FF2B5EF4-FFF2-40B4-BE49-F238E27FC236}">
                <a16:creationId xmlns:a16="http://schemas.microsoft.com/office/drawing/2014/main" id="{5846D27F-9FED-CC76-B657-AC95310EA88D}"/>
              </a:ext>
            </a:extLst>
          </p:cNvPr>
          <p:cNvSpPr/>
          <p:nvPr/>
        </p:nvSpPr>
        <p:spPr>
          <a:xfrm>
            <a:off x="572878" y="1790249"/>
            <a:ext cx="11027883" cy="1096174"/>
          </a:xfrm>
          <a:prstGeom prst="flowChartAlternateProcess">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Шартнома ва контракт ўртасидаги фарқни ушбу ҳужжатларнинг белгилари, рўйхатга олиш мақсадлари ва тафсилотларида кўриш мумкин.</a:t>
            </a:r>
          </a:p>
        </p:txBody>
      </p:sp>
      <p:sp>
        <p:nvSpPr>
          <p:cNvPr id="6" name="Блок-схема: альтернативный процесс 5">
            <a:extLst>
              <a:ext uri="{FF2B5EF4-FFF2-40B4-BE49-F238E27FC236}">
                <a16:creationId xmlns:a16="http://schemas.microsoft.com/office/drawing/2014/main" id="{023AE855-1FD5-D413-B95D-22D0999AF4E3}"/>
              </a:ext>
            </a:extLst>
          </p:cNvPr>
          <p:cNvSpPr/>
          <p:nvPr/>
        </p:nvSpPr>
        <p:spPr>
          <a:xfrm>
            <a:off x="1584592" y="3132077"/>
            <a:ext cx="9022815" cy="923330"/>
          </a:xfrm>
          <a:prstGeom prst="flowChartAlternateProcess">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Шартнома - </a:t>
            </a:r>
            <a:r>
              <a:rPr lang="uz-Cyrl-UZ" sz="2400" dirty="0">
                <a:latin typeface="Times New Roman" panose="02020603050405020304" pitchFamily="18" charset="0"/>
                <a:cs typeface="Times New Roman" panose="02020603050405020304" pitchFamily="18" charset="0"/>
              </a:rPr>
              <a:t>бу икки томон ўртасидаги келишув ва бошқа томоннинг ўзаро ҳуқуқ ва мажбуриятлари.</a:t>
            </a:r>
          </a:p>
        </p:txBody>
      </p:sp>
    </p:spTree>
    <p:extLst>
      <p:ext uri="{BB962C8B-B14F-4D97-AF65-F5344CB8AC3E}">
        <p14:creationId xmlns:p14="http://schemas.microsoft.com/office/powerpoint/2010/main" val="30450793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лок-схема: альтернативный процесс 3">
            <a:extLst>
              <a:ext uri="{FF2B5EF4-FFF2-40B4-BE49-F238E27FC236}">
                <a16:creationId xmlns:a16="http://schemas.microsoft.com/office/drawing/2014/main" id="{951F1062-10BD-3C5C-5388-CD9E3858F3CC}"/>
              </a:ext>
            </a:extLst>
          </p:cNvPr>
          <p:cNvSpPr/>
          <p:nvPr/>
        </p:nvSpPr>
        <p:spPr>
          <a:xfrm>
            <a:off x="572878" y="297456"/>
            <a:ext cx="11027883" cy="1333040"/>
          </a:xfrm>
          <a:prstGeom prst="flowChartAlternateProcess">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ҲАР ҚАНДАЙ РАСМИЙ ҲУЖЖАТ СИНГАРИ, ШАРТНОМАДА УНИ БОШҚА ШАРТНОМАЛАРДАН АЖРАТИБ ТУРАДИГАН ТАФСИЛОТЛАР БЎЛИШИ КЕРАК. БУСИЗ У ҲАҚИҚИЙ ЭМАС ДЕБ ҲИСОБЛАНАДИ. ШАРТНОМАНИНГ МАЖБУРИЙ ТАФСИЛОТЛАРИ:</a:t>
            </a:r>
          </a:p>
        </p:txBody>
      </p:sp>
      <p:sp>
        <p:nvSpPr>
          <p:cNvPr id="6" name="Блок-схема: альтернативный процесс 5">
            <a:extLst>
              <a:ext uri="{FF2B5EF4-FFF2-40B4-BE49-F238E27FC236}">
                <a16:creationId xmlns:a16="http://schemas.microsoft.com/office/drawing/2014/main" id="{023AE855-1FD5-D413-B95D-22D0999AF4E3}"/>
              </a:ext>
            </a:extLst>
          </p:cNvPr>
          <p:cNvSpPr/>
          <p:nvPr/>
        </p:nvSpPr>
        <p:spPr>
          <a:xfrm>
            <a:off x="3115019" y="1799038"/>
            <a:ext cx="5961962" cy="426370"/>
          </a:xfrm>
          <a:prstGeom prst="flowChartAlternateProcess">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latin typeface="Times New Roman" panose="02020603050405020304" pitchFamily="18" charset="0"/>
                <a:cs typeface="Times New Roman" panose="02020603050405020304" pitchFamily="18" charset="0"/>
              </a:rPr>
              <a:t>Номи, санаси ва жойи.</a:t>
            </a:r>
          </a:p>
        </p:txBody>
      </p:sp>
      <p:sp>
        <p:nvSpPr>
          <p:cNvPr id="7" name="Блок-схема: альтернативный процесс 6">
            <a:extLst>
              <a:ext uri="{FF2B5EF4-FFF2-40B4-BE49-F238E27FC236}">
                <a16:creationId xmlns:a16="http://schemas.microsoft.com/office/drawing/2014/main" id="{4946A2EB-3B64-F7CD-928C-AB5B6F3DC121}"/>
              </a:ext>
            </a:extLst>
          </p:cNvPr>
          <p:cNvSpPr/>
          <p:nvPr/>
        </p:nvSpPr>
        <p:spPr>
          <a:xfrm>
            <a:off x="374573" y="2360897"/>
            <a:ext cx="11446526" cy="723825"/>
          </a:xfrm>
          <a:prstGeom prst="flowChartAlternateProcess">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latin typeface="Times New Roman" panose="02020603050405020304" pitchFamily="18" charset="0"/>
                <a:cs typeface="Times New Roman" panose="02020603050405020304" pitchFamily="18" charset="0"/>
              </a:rPr>
              <a:t>Томонларнинг номи ва асосий маълумотлари, шу жумладан юридик шахслар ва тадбиркорлар учун ИНН, жисмоний шахслар учун паспорт маълумотлари.</a:t>
            </a:r>
          </a:p>
        </p:txBody>
      </p:sp>
      <p:sp>
        <p:nvSpPr>
          <p:cNvPr id="8" name="Блок-схема: альтернативный процесс 7">
            <a:extLst>
              <a:ext uri="{FF2B5EF4-FFF2-40B4-BE49-F238E27FC236}">
                <a16:creationId xmlns:a16="http://schemas.microsoft.com/office/drawing/2014/main" id="{6836DD16-119F-E0BB-EF19-91F32A5CC9B9}"/>
              </a:ext>
            </a:extLst>
          </p:cNvPr>
          <p:cNvSpPr/>
          <p:nvPr/>
        </p:nvSpPr>
        <p:spPr>
          <a:xfrm>
            <a:off x="374573" y="3209194"/>
            <a:ext cx="5405611" cy="393319"/>
          </a:xfrm>
          <a:prstGeom prst="flowChartAlternateProcess">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latin typeface="Times New Roman" panose="02020603050405020304" pitchFamily="18" charset="0"/>
                <a:cs typeface="Times New Roman" panose="02020603050405020304" pitchFamily="18" charset="0"/>
              </a:rPr>
              <a:t>Томонлар имзоси. </a:t>
            </a:r>
          </a:p>
        </p:txBody>
      </p:sp>
      <p:sp>
        <p:nvSpPr>
          <p:cNvPr id="9" name="Блок-схема: альтернативный процесс 8">
            <a:extLst>
              <a:ext uri="{FF2B5EF4-FFF2-40B4-BE49-F238E27FC236}">
                <a16:creationId xmlns:a16="http://schemas.microsoft.com/office/drawing/2014/main" id="{870805B3-D063-E287-2EA2-6CCBFD14D3A5}"/>
              </a:ext>
            </a:extLst>
          </p:cNvPr>
          <p:cNvSpPr/>
          <p:nvPr/>
        </p:nvSpPr>
        <p:spPr>
          <a:xfrm>
            <a:off x="6411817" y="3209194"/>
            <a:ext cx="5396429" cy="393319"/>
          </a:xfrm>
          <a:prstGeom prst="flowChartAlternateProcess">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latin typeface="Times New Roman" panose="02020603050405020304" pitchFamily="18" charset="0"/>
                <a:cs typeface="Times New Roman" panose="02020603050405020304" pitchFamily="18" charset="0"/>
              </a:rPr>
              <a:t>Шартнома мавзуси.</a:t>
            </a:r>
          </a:p>
        </p:txBody>
      </p:sp>
      <p:sp>
        <p:nvSpPr>
          <p:cNvPr id="10" name="Блок-схема: альтернативный процесс 9">
            <a:extLst>
              <a:ext uri="{FF2B5EF4-FFF2-40B4-BE49-F238E27FC236}">
                <a16:creationId xmlns:a16="http://schemas.microsoft.com/office/drawing/2014/main" id="{8303E8C6-D136-7CC3-7E92-D879562BB444}"/>
              </a:ext>
            </a:extLst>
          </p:cNvPr>
          <p:cNvSpPr/>
          <p:nvPr/>
        </p:nvSpPr>
        <p:spPr>
          <a:xfrm>
            <a:off x="3115018" y="3738004"/>
            <a:ext cx="5961963" cy="393319"/>
          </a:xfrm>
          <a:prstGeom prst="flowChartAlternateProcess">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latin typeface="Times New Roman" panose="02020603050405020304" pitchFamily="18" charset="0"/>
                <a:cs typeface="Times New Roman" panose="02020603050405020304" pitchFamily="18" charset="0"/>
              </a:rPr>
              <a:t>Томонларнинг ҳуқуқ ва мажбуриятлари. </a:t>
            </a:r>
          </a:p>
        </p:txBody>
      </p:sp>
      <p:sp>
        <p:nvSpPr>
          <p:cNvPr id="11" name="Блок-схема: альтернативный процесс 10">
            <a:extLst>
              <a:ext uri="{FF2B5EF4-FFF2-40B4-BE49-F238E27FC236}">
                <a16:creationId xmlns:a16="http://schemas.microsoft.com/office/drawing/2014/main" id="{4CB9A0E1-4875-644F-A0B1-A32ED9FE0476}"/>
              </a:ext>
            </a:extLst>
          </p:cNvPr>
          <p:cNvSpPr/>
          <p:nvPr/>
        </p:nvSpPr>
        <p:spPr>
          <a:xfrm>
            <a:off x="374573" y="4266814"/>
            <a:ext cx="8702408" cy="789924"/>
          </a:xfrm>
          <a:prstGeom prst="flowChartAlternateProcess">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latin typeface="Times New Roman" panose="02020603050405020304" pitchFamily="18" charset="0"/>
                <a:cs typeface="Times New Roman" panose="02020603050405020304" pitchFamily="18" charset="0"/>
              </a:rPr>
              <a:t>Низоларни ҳал қилиш усуллари ва тартиби. Шартларни ўзгартириш тартиби, тугатиш асослари ва муддатидан олдин тугатиш. </a:t>
            </a:r>
          </a:p>
        </p:txBody>
      </p:sp>
      <p:sp>
        <p:nvSpPr>
          <p:cNvPr id="12" name="Блок-схема: альтернативный процесс 11">
            <a:extLst>
              <a:ext uri="{FF2B5EF4-FFF2-40B4-BE49-F238E27FC236}">
                <a16:creationId xmlns:a16="http://schemas.microsoft.com/office/drawing/2014/main" id="{1BC0473B-2C75-3E6A-E8A8-CE78BF941C98}"/>
              </a:ext>
            </a:extLst>
          </p:cNvPr>
          <p:cNvSpPr/>
          <p:nvPr/>
        </p:nvSpPr>
        <p:spPr>
          <a:xfrm>
            <a:off x="374572" y="5192229"/>
            <a:ext cx="5405611" cy="1517043"/>
          </a:xfrm>
          <a:prstGeom prst="flowChartAlternateProcess">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latin typeface="Times New Roman" panose="02020603050405020304" pitchFamily="18" charset="0"/>
                <a:cs typeface="Times New Roman" panose="02020603050405020304" pitchFamily="18" charset="0"/>
              </a:rPr>
              <a:t>Нархи: сотилган товарлар ёки бошқа мулк; бажарилган ишлар; кўрсатилган хизматлар.</a:t>
            </a:r>
          </a:p>
          <a:p>
            <a:pPr algn="ctr"/>
            <a:r>
              <a:rPr lang="uz-Cyrl-UZ" sz="2200" dirty="0">
                <a:latin typeface="Times New Roman" panose="02020603050405020304" pitchFamily="18" charset="0"/>
                <a:cs typeface="Times New Roman" panose="02020603050405020304" pitchFamily="18" charset="0"/>
              </a:rPr>
              <a:t>Томонларнинг жавобгарлиги.</a:t>
            </a:r>
          </a:p>
        </p:txBody>
      </p:sp>
    </p:spTree>
    <p:extLst>
      <p:ext uri="{BB962C8B-B14F-4D97-AF65-F5344CB8AC3E}">
        <p14:creationId xmlns:p14="http://schemas.microsoft.com/office/powerpoint/2010/main" val="7885331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лок-схема: альтернативный процесс 3">
            <a:extLst>
              <a:ext uri="{FF2B5EF4-FFF2-40B4-BE49-F238E27FC236}">
                <a16:creationId xmlns:a16="http://schemas.microsoft.com/office/drawing/2014/main" id="{951F1062-10BD-3C5C-5388-CD9E3858F3CC}"/>
              </a:ext>
            </a:extLst>
          </p:cNvPr>
          <p:cNvSpPr/>
          <p:nvPr/>
        </p:nvSpPr>
        <p:spPr>
          <a:xfrm>
            <a:off x="3512544" y="382321"/>
            <a:ext cx="5166911" cy="664282"/>
          </a:xfrm>
          <a:prstGeom prst="flowChartAlternateProcess">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ru-RU" sz="2800" b="1" dirty="0">
                <a:latin typeface="Times New Roman" panose="02020603050405020304" pitchFamily="18" charset="0"/>
                <a:cs typeface="Times New Roman" panose="02020603050405020304" pitchFamily="18" charset="0"/>
              </a:rPr>
              <a:t>КОНТРАКТ ТУРЛАРИ</a:t>
            </a:r>
          </a:p>
        </p:txBody>
      </p:sp>
      <p:sp>
        <p:nvSpPr>
          <p:cNvPr id="5" name="Блок-схема: альтернативный процесс 4">
            <a:extLst>
              <a:ext uri="{FF2B5EF4-FFF2-40B4-BE49-F238E27FC236}">
                <a16:creationId xmlns:a16="http://schemas.microsoft.com/office/drawing/2014/main" id="{5846D27F-9FED-CC76-B657-AC95310EA88D}"/>
              </a:ext>
            </a:extLst>
          </p:cNvPr>
          <p:cNvSpPr/>
          <p:nvPr/>
        </p:nvSpPr>
        <p:spPr>
          <a:xfrm>
            <a:off x="582058" y="1266939"/>
            <a:ext cx="11027883" cy="1299994"/>
          </a:xfrm>
          <a:prstGeom prst="flowChartAlternateProcess">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en-US" sz="2400" b="1" dirty="0">
                <a:latin typeface="Times New Roman" panose="02020603050405020304" pitchFamily="18" charset="0"/>
                <a:cs typeface="Times New Roman" panose="02020603050405020304" pitchFamily="18" charset="0"/>
              </a:rPr>
              <a:t>1. </a:t>
            </a:r>
            <a:r>
              <a:rPr lang="uz-Cyrl-UZ" sz="2400" b="1" dirty="0">
                <a:latin typeface="Times New Roman" panose="02020603050405020304" pitchFamily="18" charset="0"/>
                <a:cs typeface="Times New Roman" panose="02020603050405020304" pitchFamily="18" charset="0"/>
              </a:rPr>
              <a:t>Рухсат этилган нарх шартномаси ва ишлаш тўлови</a:t>
            </a:r>
          </a:p>
          <a:p>
            <a:pPr algn="ctr"/>
            <a:r>
              <a:rPr lang="uz-Cyrl-UZ" sz="2400" dirty="0">
                <a:latin typeface="Times New Roman" panose="02020603050405020304" pitchFamily="18" charset="0"/>
                <a:cs typeface="Times New Roman" panose="02020603050405020304" pitchFamily="18" charset="0"/>
              </a:rPr>
              <a:t>Бу ерда, агар етказиб берувчи лойиҳани муддатидан олдин, сифатлироқ ёки бошқа кўрсаткичлардан ортиқроқ бажарса, харидор рағбатлантириш тўловини тўлайди.</a:t>
            </a:r>
          </a:p>
        </p:txBody>
      </p:sp>
      <p:sp>
        <p:nvSpPr>
          <p:cNvPr id="6" name="Блок-схема: альтернативный процесс 5">
            <a:extLst>
              <a:ext uri="{FF2B5EF4-FFF2-40B4-BE49-F238E27FC236}">
                <a16:creationId xmlns:a16="http://schemas.microsoft.com/office/drawing/2014/main" id="{023AE855-1FD5-D413-B95D-22D0999AF4E3}"/>
              </a:ext>
            </a:extLst>
          </p:cNvPr>
          <p:cNvSpPr/>
          <p:nvPr/>
        </p:nvSpPr>
        <p:spPr>
          <a:xfrm>
            <a:off x="582058" y="2845639"/>
            <a:ext cx="11027883" cy="1299993"/>
          </a:xfrm>
          <a:prstGeom prst="flowChartAlternateProcess">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en-US" sz="2400" b="1" dirty="0">
                <a:latin typeface="Times New Roman" panose="02020603050405020304" pitchFamily="18" charset="0"/>
                <a:cs typeface="Times New Roman" panose="02020603050405020304" pitchFamily="18" charset="0"/>
              </a:rPr>
              <a:t>2. </a:t>
            </a:r>
            <a:r>
              <a:rPr lang="uz-Cyrl-UZ" sz="2400" b="1" dirty="0">
                <a:latin typeface="Times New Roman" panose="02020603050405020304" pitchFamily="18" charset="0"/>
                <a:cs typeface="Times New Roman" panose="02020603050405020304" pitchFamily="18" charset="0"/>
              </a:rPr>
              <a:t>Рухсат этилган нарх шартномаси ва иқтисодий тузатиш. </a:t>
            </a:r>
          </a:p>
          <a:p>
            <a:pPr algn="ctr"/>
            <a:r>
              <a:rPr lang="uz-Cyrl-UZ" sz="2400" dirty="0">
                <a:latin typeface="Times New Roman" panose="02020603050405020304" pitchFamily="18" charset="0"/>
                <a:cs typeface="Times New Roman" panose="02020603050405020304" pitchFamily="18" charset="0"/>
              </a:rPr>
              <a:t>Бу ерда етказиб берувчи ўзини салбий бозор ва иқтисодий ўзгаришлардан, масалан, инфляциядан суғурта қилади.</a:t>
            </a:r>
          </a:p>
        </p:txBody>
      </p:sp>
      <p:sp>
        <p:nvSpPr>
          <p:cNvPr id="3" name="TextBox 2">
            <a:extLst>
              <a:ext uri="{FF2B5EF4-FFF2-40B4-BE49-F238E27FC236}">
                <a16:creationId xmlns:a16="http://schemas.microsoft.com/office/drawing/2014/main" id="{761A8AEE-54FF-7FC7-8CA6-7FC11C4237E9}"/>
              </a:ext>
            </a:extLst>
          </p:cNvPr>
          <p:cNvSpPr txBox="1"/>
          <p:nvPr/>
        </p:nvSpPr>
        <p:spPr>
          <a:xfrm>
            <a:off x="582058" y="4536687"/>
            <a:ext cx="8187369" cy="1938992"/>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Шартнома бир неча даврларга бўлинади.</a:t>
            </a:r>
          </a:p>
          <a:p>
            <a:pPr algn="ctr"/>
            <a:r>
              <a:rPr lang="uz-Cyrl-UZ" sz="2400" dirty="0">
                <a:latin typeface="Times New Roman" panose="02020603050405020304" pitchFamily="18" charset="0"/>
                <a:cs typeface="Times New Roman" panose="02020603050405020304" pitchFamily="18" charset="0"/>
              </a:rPr>
              <a:t>Ҳар бир давр охирида давр учун шартнома нархи давр учун ўртача фоизга мувофиқ (юқорига ҳам, пастга ҳам маълум формуладан фойдаланган ҳолда) давр учун асосий нархга нисбатан тузатилади. </a:t>
            </a:r>
          </a:p>
        </p:txBody>
      </p:sp>
    </p:spTree>
    <p:extLst>
      <p:ext uri="{BB962C8B-B14F-4D97-AF65-F5344CB8AC3E}">
        <p14:creationId xmlns:p14="http://schemas.microsoft.com/office/powerpoint/2010/main" val="15299036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лок-схема: альтернативный процесс 3">
            <a:extLst>
              <a:ext uri="{FF2B5EF4-FFF2-40B4-BE49-F238E27FC236}">
                <a16:creationId xmlns:a16="http://schemas.microsoft.com/office/drawing/2014/main" id="{951F1062-10BD-3C5C-5388-CD9E3858F3CC}"/>
              </a:ext>
            </a:extLst>
          </p:cNvPr>
          <p:cNvSpPr/>
          <p:nvPr/>
        </p:nvSpPr>
        <p:spPr>
          <a:xfrm>
            <a:off x="3512544" y="382321"/>
            <a:ext cx="5166911" cy="664282"/>
          </a:xfrm>
          <a:prstGeom prst="flowChartAlternateProcess">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ru-RU" sz="2800" b="1" dirty="0">
                <a:latin typeface="Times New Roman" panose="02020603050405020304" pitchFamily="18" charset="0"/>
                <a:cs typeface="Times New Roman" panose="02020603050405020304" pitchFamily="18" charset="0"/>
              </a:rPr>
              <a:t>КОНТРАКТ ТУРЛАРИ</a:t>
            </a:r>
          </a:p>
        </p:txBody>
      </p:sp>
      <p:sp>
        <p:nvSpPr>
          <p:cNvPr id="5" name="Блок-схема: альтернативный процесс 4">
            <a:extLst>
              <a:ext uri="{FF2B5EF4-FFF2-40B4-BE49-F238E27FC236}">
                <a16:creationId xmlns:a16="http://schemas.microsoft.com/office/drawing/2014/main" id="{5846D27F-9FED-CC76-B657-AC95310EA88D}"/>
              </a:ext>
            </a:extLst>
          </p:cNvPr>
          <p:cNvSpPr/>
          <p:nvPr/>
        </p:nvSpPr>
        <p:spPr>
          <a:xfrm>
            <a:off x="582058" y="1266939"/>
            <a:ext cx="11027883" cy="3150825"/>
          </a:xfrm>
          <a:prstGeom prst="flowChartAlternateProcess">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en-US" sz="2400" b="1" dirty="0">
                <a:latin typeface="Times New Roman" panose="02020603050405020304" pitchFamily="18" charset="0"/>
                <a:cs typeface="Times New Roman" panose="02020603050405020304" pitchFamily="18" charset="0"/>
              </a:rPr>
              <a:t>3. </a:t>
            </a:r>
            <a:r>
              <a:rPr lang="uz-Cyrl-UZ" sz="2400" b="1" dirty="0">
                <a:latin typeface="Times New Roman" panose="02020603050405020304" pitchFamily="18" charset="0"/>
                <a:cs typeface="Times New Roman" panose="02020603050405020304" pitchFamily="18" charset="0"/>
              </a:rPr>
              <a:t>Харажат қопланадиган ва белгиланган тўлов шартномаси. </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Оддий харажатларни қайтариш шартномасидан фарқли ўлароқ, бу ерда етказиб берувчининг фойдаси белгиланади.</a:t>
            </a:r>
          </a:p>
          <a:p>
            <a:pPr algn="ctr"/>
            <a:r>
              <a:rPr lang="uz-Cyrl-UZ" sz="2400" dirty="0">
                <a:latin typeface="Times New Roman" panose="02020603050405020304" pitchFamily="18" charset="0"/>
                <a:cs typeface="Times New Roman" panose="02020603050405020304" pitchFamily="18" charset="0"/>
              </a:rPr>
              <a:t>Етказиб берувчининг харажатларни назорат қилишига унчалик рағбатланмайди, чунки харажатларнинг ошиб кетиши қўшимча мукофот (фойда) олиб келмайди. </a:t>
            </a:r>
          </a:p>
          <a:p>
            <a:pPr algn="ctr"/>
            <a:r>
              <a:rPr lang="uz-Cyrl-UZ" sz="2400" dirty="0">
                <a:latin typeface="Times New Roman" panose="02020603050405020304" pitchFamily="18" charset="0"/>
                <a:cs typeface="Times New Roman" panose="02020603050405020304" pitchFamily="18" charset="0"/>
              </a:rPr>
              <a:t>Харидор шартнома бўйича ишларни топширгандан сўнг барча харажатларни ва келишилган миқдорни қоплайди.</a:t>
            </a:r>
          </a:p>
        </p:txBody>
      </p:sp>
    </p:spTree>
    <p:extLst>
      <p:ext uri="{BB962C8B-B14F-4D97-AF65-F5344CB8AC3E}">
        <p14:creationId xmlns:p14="http://schemas.microsoft.com/office/powerpoint/2010/main" val="24437047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лок-схема: альтернативный процесс 3">
            <a:extLst>
              <a:ext uri="{FF2B5EF4-FFF2-40B4-BE49-F238E27FC236}">
                <a16:creationId xmlns:a16="http://schemas.microsoft.com/office/drawing/2014/main" id="{951F1062-10BD-3C5C-5388-CD9E3858F3CC}"/>
              </a:ext>
            </a:extLst>
          </p:cNvPr>
          <p:cNvSpPr/>
          <p:nvPr/>
        </p:nvSpPr>
        <p:spPr>
          <a:xfrm>
            <a:off x="3512544" y="382321"/>
            <a:ext cx="5166911" cy="664282"/>
          </a:xfrm>
          <a:prstGeom prst="flowChartAlternateProcess">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ru-RU" sz="2800" b="1" dirty="0">
                <a:latin typeface="Times New Roman" panose="02020603050405020304" pitchFamily="18" charset="0"/>
                <a:cs typeface="Times New Roman" panose="02020603050405020304" pitchFamily="18" charset="0"/>
              </a:rPr>
              <a:t>КОНТРАКТ ТУРЛАРИ</a:t>
            </a:r>
          </a:p>
        </p:txBody>
      </p:sp>
      <p:sp>
        <p:nvSpPr>
          <p:cNvPr id="5" name="Блок-схема: альтернативный процесс 4">
            <a:extLst>
              <a:ext uri="{FF2B5EF4-FFF2-40B4-BE49-F238E27FC236}">
                <a16:creationId xmlns:a16="http://schemas.microsoft.com/office/drawing/2014/main" id="{5846D27F-9FED-CC76-B657-AC95310EA88D}"/>
              </a:ext>
            </a:extLst>
          </p:cNvPr>
          <p:cNvSpPr/>
          <p:nvPr/>
        </p:nvSpPr>
        <p:spPr>
          <a:xfrm>
            <a:off x="582058" y="1266940"/>
            <a:ext cx="11027883" cy="1850834"/>
          </a:xfrm>
          <a:prstGeom prst="flowChartAlternateProcess">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4. Харажатларни қоплаган шартнома ва харажатлар фоизи.</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Бу ерда иш ҳақи белгиланган фоиз сифатида белгиланади, бу эса харажатларга қўшилади. Ушбу турдаги шартнома харидор учун жуда ноқулай.</a:t>
            </a:r>
          </a:p>
        </p:txBody>
      </p:sp>
      <p:sp>
        <p:nvSpPr>
          <p:cNvPr id="2" name="Блок-схема: альтернативный процесс 1">
            <a:extLst>
              <a:ext uri="{FF2B5EF4-FFF2-40B4-BE49-F238E27FC236}">
                <a16:creationId xmlns:a16="http://schemas.microsoft.com/office/drawing/2014/main" id="{ECFC60CD-1465-9C0F-70E6-2368D9D5618A}"/>
              </a:ext>
            </a:extLst>
          </p:cNvPr>
          <p:cNvSpPr/>
          <p:nvPr/>
        </p:nvSpPr>
        <p:spPr>
          <a:xfrm>
            <a:off x="582058" y="3338111"/>
            <a:ext cx="8097398" cy="2996588"/>
          </a:xfrm>
          <a:prstGeom prst="flowChartAlternateProcess">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5. Харажатлари қопланадиган шартнома ва даврий бонуслар. </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Шартнома даврларга (масалан, чоракларга) бўлинади, улар, масалан, муҳим босқичларга тўғри келиши мумкин. </a:t>
            </a:r>
          </a:p>
          <a:p>
            <a:pPr algn="ctr"/>
            <a:r>
              <a:rPr lang="uz-Cyrl-UZ" sz="2400" dirty="0">
                <a:latin typeface="Times New Roman" panose="02020603050405020304" pitchFamily="18" charset="0"/>
                <a:cs typeface="Times New Roman" panose="02020603050405020304" pitchFamily="18" charset="0"/>
              </a:rPr>
              <a:t>Ва иш ҳақи ҳар бир давр охирида тўланади, бу етказиб берувчини ишнинг кейинги қисмини бажаришга ундайди.</a:t>
            </a:r>
          </a:p>
        </p:txBody>
      </p:sp>
    </p:spTree>
    <p:extLst>
      <p:ext uri="{BB962C8B-B14F-4D97-AF65-F5344CB8AC3E}">
        <p14:creationId xmlns:p14="http://schemas.microsoft.com/office/powerpoint/2010/main" val="15258056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лок-схема: альтернативный процесс 3">
            <a:extLst>
              <a:ext uri="{FF2B5EF4-FFF2-40B4-BE49-F238E27FC236}">
                <a16:creationId xmlns:a16="http://schemas.microsoft.com/office/drawing/2014/main" id="{951F1062-10BD-3C5C-5388-CD9E3858F3CC}"/>
              </a:ext>
            </a:extLst>
          </p:cNvPr>
          <p:cNvSpPr/>
          <p:nvPr/>
        </p:nvSpPr>
        <p:spPr>
          <a:xfrm>
            <a:off x="3512544" y="382321"/>
            <a:ext cx="5166911" cy="664282"/>
          </a:xfrm>
          <a:prstGeom prst="flowChartAlternateProcess">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ru-RU" sz="2800" b="1" dirty="0">
                <a:latin typeface="Times New Roman" panose="02020603050405020304" pitchFamily="18" charset="0"/>
                <a:cs typeface="Times New Roman" panose="02020603050405020304" pitchFamily="18" charset="0"/>
              </a:rPr>
              <a:t>КОНТРАКТ ТУРЛАРИ</a:t>
            </a:r>
          </a:p>
        </p:txBody>
      </p:sp>
      <p:sp>
        <p:nvSpPr>
          <p:cNvPr id="5" name="Блок-схема: альтернативный процесс 4">
            <a:extLst>
              <a:ext uri="{FF2B5EF4-FFF2-40B4-BE49-F238E27FC236}">
                <a16:creationId xmlns:a16="http://schemas.microsoft.com/office/drawing/2014/main" id="{5846D27F-9FED-CC76-B657-AC95310EA88D}"/>
              </a:ext>
            </a:extLst>
          </p:cNvPr>
          <p:cNvSpPr/>
          <p:nvPr/>
        </p:nvSpPr>
        <p:spPr>
          <a:xfrm>
            <a:off x="582058" y="1266939"/>
            <a:ext cx="11027883" cy="3150825"/>
          </a:xfrm>
          <a:prstGeom prst="flowChartAlternateProcess">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6</a:t>
            </a:r>
            <a:r>
              <a:rPr lang="en-US" sz="2400" b="1" dirty="0">
                <a:latin typeface="Times New Roman" panose="02020603050405020304" pitchFamily="18" charset="0"/>
                <a:cs typeface="Times New Roman" panose="02020603050405020304" pitchFamily="18" charset="0"/>
              </a:rPr>
              <a:t>. </a:t>
            </a:r>
            <a:r>
              <a:rPr lang="uz-Cyrl-UZ" sz="2400" b="1" dirty="0">
                <a:latin typeface="Times New Roman" panose="02020603050405020304" pitchFamily="18" charset="0"/>
                <a:cs typeface="Times New Roman" panose="02020603050405020304" pitchFamily="18" charset="0"/>
              </a:rPr>
              <a:t>Харажатларни қоплаш шартномаси ва ишлаш тўлови.</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Агар етказиб берувчи лойиҳани муддатидан олдин, сифатлироқ ёки бошқа мезонлардан ортиқроқ бажарса, харажатлари қопланадиган шартномага, шунингдек, белгиланган тўлов ва иш самарадорлиги учун бонусга тенг.</a:t>
            </a:r>
          </a:p>
          <a:p>
            <a:pPr algn="ctr"/>
            <a:r>
              <a:rPr lang="uz-Cyrl-UZ" sz="2400" dirty="0">
                <a:latin typeface="Times New Roman" panose="02020603050405020304" pitchFamily="18" charset="0"/>
                <a:cs typeface="Times New Roman" panose="02020603050405020304" pitchFamily="18" charset="0"/>
              </a:rPr>
              <a:t>Яъни, етказиб берувчига тўланадиган тўловлар миқдори уч қисмдан иборат: харажатлар + қатъий иш ҳақи + бонус, фақат кўрсаткичлар ошиб кетганда тўланади ва етказиб берувчи учун рағбатдир.</a:t>
            </a:r>
          </a:p>
        </p:txBody>
      </p:sp>
    </p:spTree>
    <p:extLst>
      <p:ext uri="{BB962C8B-B14F-4D97-AF65-F5344CB8AC3E}">
        <p14:creationId xmlns:p14="http://schemas.microsoft.com/office/powerpoint/2010/main" val="16595411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B7CF2984-7CC6-D1AF-03BA-EC1770D464B8}"/>
              </a:ext>
            </a:extLst>
          </p:cNvPr>
          <p:cNvSpPr/>
          <p:nvPr/>
        </p:nvSpPr>
        <p:spPr>
          <a:xfrm>
            <a:off x="616945" y="1377108"/>
            <a:ext cx="8681291" cy="5166911"/>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indent="539750" algn="just"/>
            <a:r>
              <a:rPr lang="uz-Cyrl-UZ" sz="2000" dirty="0">
                <a:latin typeface="Times New Roman" panose="02020603050405020304" pitchFamily="18" charset="0"/>
                <a:cs typeface="Times New Roman" panose="02020603050405020304" pitchFamily="18" charset="0"/>
              </a:rPr>
              <a:t>Шартномаларни бошқариш ҳар қандай лойиҳани бошқариш методологиясининг муҳим элементидир. У шартномаларни яратиш, бажариш ва кўриб чиқиш, келишилган шартлар ва шартлар ҳар икки томон томонидан бажарилишини таъминлаш ва шартноманинг ҳаёт айланишининг барча жиҳатларини бошидан охиригача бошқариш жараёнини ўз ичига олади. Шартномаларни бошқариш лойиҳани бошқаришда муҳим рол ўйнайди, чунки у лойиҳа жамоаси ва манфаатдор томонлар, етказиб берувчилар, сотувчилар ёки учинчи томон хизмат кўрсатувчи провайдерлар ўртасида қонуний кучга эга бўлган шартномалар тузишни ўз ичига олади. Унинг асосий мақсади лойиҳада иштирок этаётган барча томонлар шартномада кўрсатилган шартларга риоя қилишларини таъминлаш, потенциал хавфларни минималлаштириш ва компания ёки ташкилот манфаатларини ҳимоя қилишдир. Шартномаларни бошқариш, шунингдек, лойиҳа жамоаси ва бошқа томонлар ўртасидаги алоқани осонлаштиришга, лойиҳанинг боришини кузатишга ва лойиҳанинг ҳаёт айланиши давомида юзага келиши мумкин бўлган ҳар қандай низоларни юмшатишга ёрдам беради.</a:t>
            </a:r>
          </a:p>
        </p:txBody>
      </p:sp>
      <p:sp>
        <p:nvSpPr>
          <p:cNvPr id="2" name="Прямоугольник: скругленные углы 1">
            <a:extLst>
              <a:ext uri="{FF2B5EF4-FFF2-40B4-BE49-F238E27FC236}">
                <a16:creationId xmlns:a16="http://schemas.microsoft.com/office/drawing/2014/main" id="{4FC82ED1-E215-A2EC-F003-D8223663AD4D}"/>
              </a:ext>
            </a:extLst>
          </p:cNvPr>
          <p:cNvSpPr/>
          <p:nvPr/>
        </p:nvSpPr>
        <p:spPr>
          <a:xfrm>
            <a:off x="616945" y="313981"/>
            <a:ext cx="8681291" cy="853807"/>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1. ЛОЙИҲА БОШҚАРУВИДА КОНТРАКТ БОШҚАРУВИНИНГ ТАЪРИФИ</a:t>
            </a:r>
          </a:p>
        </p:txBody>
      </p:sp>
    </p:spTree>
    <p:extLst>
      <p:ext uri="{BB962C8B-B14F-4D97-AF65-F5344CB8AC3E}">
        <p14:creationId xmlns:p14="http://schemas.microsoft.com/office/powerpoint/2010/main" val="14948199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B7CF2984-7CC6-D1AF-03BA-EC1770D464B8}"/>
              </a:ext>
            </a:extLst>
          </p:cNvPr>
          <p:cNvSpPr/>
          <p:nvPr/>
        </p:nvSpPr>
        <p:spPr>
          <a:xfrm>
            <a:off x="616945" y="1377109"/>
            <a:ext cx="8681291" cy="4891490"/>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indent="539750" algn="just"/>
            <a:r>
              <a:rPr lang="uz-Cyrl-UZ" sz="2000" dirty="0">
                <a:latin typeface="Times New Roman" panose="02020603050405020304" pitchFamily="18" charset="0"/>
                <a:cs typeface="Times New Roman" panose="02020603050405020304" pitchFamily="18" charset="0"/>
              </a:rPr>
              <a:t>Шартномани бошқариш ҳажми ёки ҳажмидан қатъи назар, ҳар қандай лойиҳанинг муҳим элементидир. Ушбу жараён лойиҳа жамоаси ва ташқи манфаатдор томонлар ўртасидаги шартномаларни режалаштириш, музокаралар олиб бориш, бажариш ва мониторингини ўз ичига олади. Лойиҳанинг муваффақияти кўпинча шартномаларни самарали бошқаришга боғлиқ, чунки у лойиҳанинг сифати, нархи ва муддатига таъсир қилиши мумкин. Самарали контрактларни бошқариш стратегияларидан фойдаланган ҳолда, лойиҳа менежерлари шартномалар билан боғлиқ хавфларни, масалан, кўламнинг қисқариши, харажатларнинг ошиши ва кечикишларни камайтириши мумкин. Шартномани самарали бошқариш нафақат ҳуқуқий ва молиявий мажбуриятларнинг бажарилишини таъминлайди, балки лойиҳада иштирок этаётган томонлар ўртасида самарали мулоқот, ҳамкорлик ва жавобгарликни ҳам осонлаштиради. Умуман олганда, шартнома бошқаруви лойиҳани муваффақиятли амалга ошириш имконини берувчи лойиҳа бошқарувининг муҳим таркибий қисмидир.</a:t>
            </a:r>
          </a:p>
        </p:txBody>
      </p:sp>
      <p:sp>
        <p:nvSpPr>
          <p:cNvPr id="2" name="Прямоугольник: скругленные углы 1">
            <a:extLst>
              <a:ext uri="{FF2B5EF4-FFF2-40B4-BE49-F238E27FC236}">
                <a16:creationId xmlns:a16="http://schemas.microsoft.com/office/drawing/2014/main" id="{4FC82ED1-E215-A2EC-F003-D8223663AD4D}"/>
              </a:ext>
            </a:extLst>
          </p:cNvPr>
          <p:cNvSpPr/>
          <p:nvPr/>
        </p:nvSpPr>
        <p:spPr>
          <a:xfrm>
            <a:off x="616945" y="313981"/>
            <a:ext cx="8681291" cy="853807"/>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ru-RU" sz="2000" b="1" dirty="0">
                <a:latin typeface="Times New Roman" panose="02020603050405020304" pitchFamily="18" charset="0"/>
                <a:cs typeface="Times New Roman" panose="02020603050405020304" pitchFamily="18" charset="0"/>
              </a:rPr>
              <a:t>2. ЛОЙИҲА БОШҚАРУВИДА КОНТРАКТ БОШҚАРУВИНИНГ АҲАМИЯТИ</a:t>
            </a:r>
          </a:p>
        </p:txBody>
      </p:sp>
    </p:spTree>
    <p:extLst>
      <p:ext uri="{BB962C8B-B14F-4D97-AF65-F5344CB8AC3E}">
        <p14:creationId xmlns:p14="http://schemas.microsoft.com/office/powerpoint/2010/main" val="1750695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B7CF2984-7CC6-D1AF-03BA-EC1770D464B8}"/>
              </a:ext>
            </a:extLst>
          </p:cNvPr>
          <p:cNvSpPr/>
          <p:nvPr/>
        </p:nvSpPr>
        <p:spPr>
          <a:xfrm>
            <a:off x="616945" y="1377108"/>
            <a:ext cx="8681291" cy="5166911"/>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indent="539750" algn="just"/>
            <a:r>
              <a:rPr lang="uz-Cyrl-UZ" sz="2000" dirty="0">
                <a:latin typeface="Times New Roman" panose="02020603050405020304" pitchFamily="18" charset="0"/>
                <a:cs typeface="Times New Roman" panose="02020603050405020304" pitchFamily="18" charset="0"/>
              </a:rPr>
              <a:t>Шартномаларни бошқариш лойиҳани бошқариш доирасидаги муҳим жараён бўлиб, у лойиҳа шартномаларини бошидан охиригача кузатиш ва кузатишни ўз ичига олади. Бу лойиҳада иштирок этаётган барча томонлар ўз роллари ва масъулиятлари учун жавобгарлигини таъминлашнинг асосий компонентидир. Шартномани самарали бошқариш бир нечта асосий компонентларни, жумладан, шартномани тузиш, бажариш, музокаралар олиб бориш ва янгилашни ўз ичига олади. Шартнома шартлари, жумладан, лойиҳа кўлами, етказиб бериш муддати, муддатлари ва тўлов жадвалларини аниқ тушуниш муҳимдир. Шартномада иштирок этувчи барча томонлар билан самарали алоқа ўрнатиш, шунингдек, кутилган натижаларни таъминлаш ва юзага келиши мумкин бўлган муаммолар ўз вақтида ҳал қилинишини таъминлаш учун муҳимдир. Лойиҳани бошқариш дастурлари ва воситаларидан фойдаланиш шартномаларни бошқариш жараёнларини соддалаштириш ва умумий лойиҳа самарадорлигини оширишда ҳам муҳим рол ўйнаши мумкин.</a:t>
            </a:r>
          </a:p>
        </p:txBody>
      </p:sp>
      <p:sp>
        <p:nvSpPr>
          <p:cNvPr id="2" name="Прямоугольник: скругленные углы 1">
            <a:extLst>
              <a:ext uri="{FF2B5EF4-FFF2-40B4-BE49-F238E27FC236}">
                <a16:creationId xmlns:a16="http://schemas.microsoft.com/office/drawing/2014/main" id="{4FC82ED1-E215-A2EC-F003-D8223663AD4D}"/>
              </a:ext>
            </a:extLst>
          </p:cNvPr>
          <p:cNvSpPr/>
          <p:nvPr/>
        </p:nvSpPr>
        <p:spPr>
          <a:xfrm>
            <a:off x="616945" y="313981"/>
            <a:ext cx="8681291" cy="853807"/>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ru-RU" sz="2000" b="1" dirty="0">
                <a:latin typeface="Times New Roman" panose="02020603050405020304" pitchFamily="18" charset="0"/>
                <a:cs typeface="Times New Roman" panose="02020603050405020304" pitchFamily="18" charset="0"/>
              </a:rPr>
              <a:t>3. ЛОЙИҲА БОШҚАРУВИДА КОНТРАКТ БОШҚАРУВИНИНГ АСОСИЙ КОМПОНЕНТЛАРИ</a:t>
            </a:r>
          </a:p>
        </p:txBody>
      </p:sp>
    </p:spTree>
    <p:extLst>
      <p:ext uri="{BB962C8B-B14F-4D97-AF65-F5344CB8AC3E}">
        <p14:creationId xmlns:p14="http://schemas.microsoft.com/office/powerpoint/2010/main" val="10807947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лок-схема: альтернативный процесс 3">
            <a:extLst>
              <a:ext uri="{FF2B5EF4-FFF2-40B4-BE49-F238E27FC236}">
                <a16:creationId xmlns:a16="http://schemas.microsoft.com/office/drawing/2014/main" id="{951F1062-10BD-3C5C-5388-CD9E3858F3CC}"/>
              </a:ext>
            </a:extLst>
          </p:cNvPr>
          <p:cNvSpPr/>
          <p:nvPr/>
        </p:nvSpPr>
        <p:spPr>
          <a:xfrm>
            <a:off x="352539" y="382320"/>
            <a:ext cx="11501609" cy="2294779"/>
          </a:xfrm>
          <a:prstGeom prst="flowChartAlternateProcess">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ШАРТНОМАНИ БУЗИШ ҲОЛЛАРИ БУНДАН МУСТАСНО, АГАР БУ ҲАРАКАТЛАР ЖИДДИЙ ҲУҚУҚБУЗАРЛИК СИФАТИДА БАҲОЛАНИШИ МУМКИН БЎЛСА (ЯЪНИ, КОНТРАГЕНТ ШАРТНОМА ТУЗИШДА ИШОНИШ ҲУҚУҚИГА ЭГА БЎЛГАН НАРСАНИ СЕЗИЛАРЛИ ДАРАЖАДА ЙЎҚОТАДИГАН БУНДАЙ ЗАРАРГА ОЛИБ КЕЛАДИГАН БУЗИЛИШ), ВА ҚОНУН ЁКИ ШАРТНОМАДА НАЗАРДА ТУТИЛГАН БОШҚА ҲОЛАТЛАР.</a:t>
            </a:r>
          </a:p>
          <a:p>
            <a:pPr algn="ctr"/>
            <a:r>
              <a:rPr lang="uz-Cyrl-UZ" sz="2000" b="1" dirty="0">
                <a:latin typeface="Times New Roman" panose="02020603050405020304" pitchFamily="18" charset="0"/>
                <a:cs typeface="Times New Roman" panose="02020603050405020304" pitchFamily="18" charset="0"/>
              </a:rPr>
              <a:t>ЖИДДИЙ ҚОИДАБУЗАРЛИКЛАРГА ТОПШИРИШ ШАРТНОМАСИНИНГ ҚУЙИДАГИ ШАРТЛАРИ КИРАДИ: </a:t>
            </a:r>
          </a:p>
        </p:txBody>
      </p:sp>
      <p:sp>
        <p:nvSpPr>
          <p:cNvPr id="5" name="Блок-схема: альтернативный процесс 4">
            <a:extLst>
              <a:ext uri="{FF2B5EF4-FFF2-40B4-BE49-F238E27FC236}">
                <a16:creationId xmlns:a16="http://schemas.microsoft.com/office/drawing/2014/main" id="{5846D27F-9FED-CC76-B657-AC95310EA88D}"/>
              </a:ext>
            </a:extLst>
          </p:cNvPr>
          <p:cNvSpPr/>
          <p:nvPr/>
        </p:nvSpPr>
        <p:spPr>
          <a:xfrm>
            <a:off x="352539" y="4836405"/>
            <a:ext cx="8725360" cy="1639275"/>
          </a:xfrm>
          <a:prstGeom prst="flowChartAlternateProcess">
            <a:avLst/>
          </a:prstGeom>
          <a:noFill/>
          <a:ln>
            <a:noFill/>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Шартномани суд қарори билан ўзгартириш ёки бекор қилишнинг зарур шарти шартнома тарафлари ўртасида тўғридан-тўғри низони судгача ҳал қилишнинг махсус тартибига риоя қилишдир.</a:t>
            </a:r>
          </a:p>
        </p:txBody>
      </p:sp>
      <p:sp>
        <p:nvSpPr>
          <p:cNvPr id="2" name="Блок-схема: альтернативный процесс 1">
            <a:extLst>
              <a:ext uri="{FF2B5EF4-FFF2-40B4-BE49-F238E27FC236}">
                <a16:creationId xmlns:a16="http://schemas.microsoft.com/office/drawing/2014/main" id="{42A7AB47-C9A2-F562-5495-EBF978C7BD8F}"/>
              </a:ext>
            </a:extLst>
          </p:cNvPr>
          <p:cNvSpPr/>
          <p:nvPr/>
        </p:nvSpPr>
        <p:spPr>
          <a:xfrm>
            <a:off x="582057" y="2933800"/>
            <a:ext cx="11106838" cy="990400"/>
          </a:xfrm>
          <a:prstGeom prst="flowChartAlternateProcess">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dirty="0">
                <a:latin typeface="Times New Roman" panose="02020603050405020304" pitchFamily="18" charset="0"/>
                <a:cs typeface="Times New Roman" panose="02020603050405020304" pitchFamily="18" charset="0"/>
              </a:rPr>
              <a:t>қурилиш-монтаж ишларини ўз вақтида тугатмаслик ва объектни фойдаланишга топшириш, инвестиция лойиҳасини амалга оширишда иштирок этувчи пудратчилар учун ишларни тайёрлашни тизимли равишда кечиктириш; </a:t>
            </a:r>
          </a:p>
        </p:txBody>
      </p:sp>
      <p:sp>
        <p:nvSpPr>
          <p:cNvPr id="3" name="Блок-схема: альтернативный процесс 2">
            <a:extLst>
              <a:ext uri="{FF2B5EF4-FFF2-40B4-BE49-F238E27FC236}">
                <a16:creationId xmlns:a16="http://schemas.microsoft.com/office/drawing/2014/main" id="{6DEAF30A-BE70-D6FF-9CD2-5D3EF7FC5711}"/>
              </a:ext>
            </a:extLst>
          </p:cNvPr>
          <p:cNvSpPr/>
          <p:nvPr/>
        </p:nvSpPr>
        <p:spPr>
          <a:xfrm>
            <a:off x="621534" y="4120308"/>
            <a:ext cx="8456365" cy="519988"/>
          </a:xfrm>
          <a:prstGeom prst="flowChartAlternateProcess">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бажарилган ишларнинг паст сифати ва бошқалар</a:t>
            </a:r>
            <a:r>
              <a:rPr lang="ru-RU" sz="20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7106535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E81C578-9103-0844-D714-B339B787C1CA}"/>
              </a:ext>
            </a:extLst>
          </p:cNvPr>
          <p:cNvSpPr txBox="1"/>
          <p:nvPr/>
        </p:nvSpPr>
        <p:spPr>
          <a:xfrm>
            <a:off x="440675" y="377946"/>
            <a:ext cx="11358390" cy="3785652"/>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ЛОЙИҲА БОШҚАРУВИДА ШАРТНОМА НИМА?</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Лойиҳани бошқаришда шартнома харидор ва сотувчи ёки етказиб берувчи томонидан тузилган шартномани белгилайди. Харидор ва сотувчи имзолаган шартнома уларнинг бизнес битимининг барча жиҳатларини белгилайди. Лойиҳани бошқариш институти маълумотларига кўра, томонлар ўртасидаги шартнома оғзаки ёки ёзма бўлиши мумкин ва уларнинг муносабатларини белгилайдиган қонуний кучга эга бўлган шартномадир. Сизнинг хизматларингиз ёки маҳсулотларингизда </a:t>
            </a:r>
            <a:r>
              <a:rPr lang="en-US" sz="2400" dirty="0">
                <a:latin typeface="Times New Roman" panose="02020603050405020304" pitchFamily="18" charset="0"/>
                <a:cs typeface="Times New Roman" panose="02020603050405020304" pitchFamily="18" charset="0"/>
              </a:rPr>
              <a:t>PMI</a:t>
            </a:r>
            <a:r>
              <a:rPr lang="uz-Cyrl-UZ" sz="2400" dirty="0">
                <a:latin typeface="Times New Roman" panose="02020603050405020304" pitchFamily="18" charset="0"/>
                <a:cs typeface="Times New Roman" panose="02020603050405020304" pitchFamily="18" charset="0"/>
              </a:rPr>
              <a:t> рўйхатдан ўтган белгиси ёки лойиҳа белгисидан ҳар қандай фойдаланиш тегишли савдо белгиси белгиларини ўз ичига олиши керак.</a:t>
            </a:r>
          </a:p>
        </p:txBody>
      </p:sp>
      <p:sp>
        <p:nvSpPr>
          <p:cNvPr id="7" name="TextBox 6">
            <a:extLst>
              <a:ext uri="{FF2B5EF4-FFF2-40B4-BE49-F238E27FC236}">
                <a16:creationId xmlns:a16="http://schemas.microsoft.com/office/drawing/2014/main" id="{41A7BA5F-646E-A09F-821A-C5E5510A43E4}"/>
              </a:ext>
            </a:extLst>
          </p:cNvPr>
          <p:cNvSpPr txBox="1"/>
          <p:nvPr/>
        </p:nvSpPr>
        <p:spPr>
          <a:xfrm>
            <a:off x="440675" y="4369549"/>
            <a:ext cx="8273667" cy="2123658"/>
          </a:xfrm>
          <a:prstGeom prst="rect">
            <a:avLst/>
          </a:prstGeom>
          <a:noFill/>
        </p:spPr>
        <p:txBody>
          <a:bodyPr wrap="square">
            <a:spAutoFit/>
          </a:bodyPr>
          <a:lstStyle/>
          <a:p>
            <a:pPr algn="ctr"/>
            <a:r>
              <a:rPr lang="uz-Cyrl-UZ" sz="2200" dirty="0">
                <a:latin typeface="Times New Roman" panose="02020603050405020304" pitchFamily="18" charset="0"/>
                <a:cs typeface="Times New Roman" panose="02020603050405020304" pitchFamily="18" charset="0"/>
              </a:rPr>
              <a:t>Лойиҳани бошқариш бўйича шартномалар тоифасида ҳар хил турдаги шартномалар мавжуд. Буларга қатъий белгиланган нарх шартномалари, вақт ва моддий шартномалар ва харажатларни қоплайдиган шартномалар киради. Шартномада битим ёки битим амалга ошириладиган муддат, қандай тўлов бўлиши ва тўлов қачон амалга оширилиши белгилаб қўйилган.</a:t>
            </a:r>
          </a:p>
        </p:txBody>
      </p:sp>
    </p:spTree>
    <p:extLst>
      <p:ext uri="{BB962C8B-B14F-4D97-AF65-F5344CB8AC3E}">
        <p14:creationId xmlns:p14="http://schemas.microsoft.com/office/powerpoint/2010/main" val="14923726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23193797-8E99-BF64-7D61-2E58AA330E43}"/>
              </a:ext>
            </a:extLst>
          </p:cNvPr>
          <p:cNvSpPr/>
          <p:nvPr/>
        </p:nvSpPr>
        <p:spPr>
          <a:xfrm>
            <a:off x="378245" y="374576"/>
            <a:ext cx="11435509" cy="58389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ЛОЙИҲАНИ БОШҚАРИШДА ШАРТНОМАЛАРНИНГ АҲАМИЯТИ</a:t>
            </a:r>
            <a:endParaRPr lang="ru-RU" sz="2400" dirty="0"/>
          </a:p>
        </p:txBody>
      </p:sp>
      <p:sp>
        <p:nvSpPr>
          <p:cNvPr id="6" name="Прямоугольник: скругленные углы 5">
            <a:extLst>
              <a:ext uri="{FF2B5EF4-FFF2-40B4-BE49-F238E27FC236}">
                <a16:creationId xmlns:a16="http://schemas.microsoft.com/office/drawing/2014/main" id="{70D1C4C6-7EC4-08B9-BB4C-CA944AA8E438}"/>
              </a:ext>
            </a:extLst>
          </p:cNvPr>
          <p:cNvSpPr/>
          <p:nvPr/>
        </p:nvSpPr>
        <p:spPr>
          <a:xfrm>
            <a:off x="378245" y="1170198"/>
            <a:ext cx="11435509" cy="2002661"/>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Шартнома бошқаруви лойиҳа менежерлари учун жуда муҳим ва аксарият лойиҳалар учун марказий аҳамиятга эга. Шартномалар шартнома қонунчилиги билан тартибга солинади. Лойиҳа менежерлари ҳар қандай таклиф қилинган шартноманинг ҳуқуқий оқибатлари тўлиқ тушунилишини таъминлаш учун ҳар доим мутахассислардан маслаҳат олишлари керак.</a:t>
            </a:r>
          </a:p>
        </p:txBody>
      </p:sp>
      <p:sp>
        <p:nvSpPr>
          <p:cNvPr id="7" name="Прямоугольник: скругленные углы 6">
            <a:extLst>
              <a:ext uri="{FF2B5EF4-FFF2-40B4-BE49-F238E27FC236}">
                <a16:creationId xmlns:a16="http://schemas.microsoft.com/office/drawing/2014/main" id="{EBAFFA7E-F4EF-EC92-0C7C-F017FBA37AAD}"/>
              </a:ext>
            </a:extLst>
          </p:cNvPr>
          <p:cNvSpPr/>
          <p:nvPr/>
        </p:nvSpPr>
        <p:spPr>
          <a:xfrm>
            <a:off x="378245" y="3384587"/>
            <a:ext cx="8589486" cy="2850960"/>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Пудратчилар ва етказиб берувчиларни танлаш ва бошқаришда муайян асосий тамойилларга риоя қилинишини таъминлаш лойиҳа менежерининг масъулиятидир. Масалан, шахсий имтиёзлар таъсиридан қочиб, пудратчини танлашда объектив жараёндан фойдаланиш; пудратчи келишувлардан нимани хоҳлаётганини тушунишга ишонч ҳосил қилиш; ва пудратчини лойиҳа жамоасининг амалий фаолиятига жалб қилиш.</a:t>
            </a:r>
          </a:p>
        </p:txBody>
      </p:sp>
    </p:spTree>
    <p:extLst>
      <p:ext uri="{BB962C8B-B14F-4D97-AF65-F5344CB8AC3E}">
        <p14:creationId xmlns:p14="http://schemas.microsoft.com/office/powerpoint/2010/main" val="26633759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B7CF2984-7CC6-D1AF-03BA-EC1770D464B8}"/>
              </a:ext>
            </a:extLst>
          </p:cNvPr>
          <p:cNvSpPr/>
          <p:nvPr/>
        </p:nvSpPr>
        <p:spPr>
          <a:xfrm>
            <a:off x="385590" y="1211857"/>
            <a:ext cx="11413475" cy="2655066"/>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indent="539750" algn="ctr"/>
            <a:r>
              <a:rPr lang="uz-Cyrl-UZ" sz="2000" dirty="0">
                <a:latin typeface="Times New Roman" panose="02020603050405020304" pitchFamily="18" charset="0"/>
                <a:cs typeface="Times New Roman" panose="02020603050405020304" pitchFamily="18" charset="0"/>
              </a:rPr>
              <a:t>Шартномаларни бошқариш лойиҳани бошқаришнинг муҳим жиҳати ҳисобланади. Самарали шартнома бошқаруви ташкилотларга лойиҳаларни ўз вақтида ва бюджет доирасида бажарилишини таъминлашга ёрдам беради. Бироқ, шартномани бошқариш жараёнига тўсқинлик қиладиган бир нечта умумий муаммолар мавжуд. Асосий муаммолардан бири шартноманинг асосий шартлари ва муддатларини кузатиб боришдир. Бу, айниқса, турли лойиҳалар бўйича бир нечта шартномалар билан ишлашда қийин бўлиши мумкин. Бошқа қийинчиликларга шартномалар тегишли қонун ва қоидаларга мувофиқлигини таъминлаш, шартномага ўзгартиришлар ва ўзгартиришларни бошқариш ва шартномалар бажарилишини назорат қилиш киради. </a:t>
            </a:r>
          </a:p>
        </p:txBody>
      </p:sp>
      <p:sp>
        <p:nvSpPr>
          <p:cNvPr id="2" name="Прямоугольник: скругленные углы 1">
            <a:extLst>
              <a:ext uri="{FF2B5EF4-FFF2-40B4-BE49-F238E27FC236}">
                <a16:creationId xmlns:a16="http://schemas.microsoft.com/office/drawing/2014/main" id="{4FC82ED1-E215-A2EC-F003-D8223663AD4D}"/>
              </a:ext>
            </a:extLst>
          </p:cNvPr>
          <p:cNvSpPr/>
          <p:nvPr/>
        </p:nvSpPr>
        <p:spPr>
          <a:xfrm>
            <a:off x="616945" y="247879"/>
            <a:ext cx="11027884" cy="776689"/>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ru-RU" sz="2000" b="1" dirty="0">
                <a:latin typeface="Times New Roman" panose="02020603050405020304" pitchFamily="18" charset="0"/>
                <a:cs typeface="Times New Roman" panose="02020603050405020304" pitchFamily="18" charset="0"/>
              </a:rPr>
              <a:t>4. ШАРТНОМА БОШҚАРУВИДАГИ УМУМИЙ ҚИЙИНЧИЛИКЛАР ВА УЛАРНИ БАРТАРАФ ЭТИШ УСУЛЛАРИ</a:t>
            </a:r>
          </a:p>
        </p:txBody>
      </p:sp>
      <p:sp>
        <p:nvSpPr>
          <p:cNvPr id="3" name="Прямоугольник: скругленные углы 2">
            <a:extLst>
              <a:ext uri="{FF2B5EF4-FFF2-40B4-BE49-F238E27FC236}">
                <a16:creationId xmlns:a16="http://schemas.microsoft.com/office/drawing/2014/main" id="{005EA14B-342B-B4E1-86A6-45AB26AAD9A2}"/>
              </a:ext>
            </a:extLst>
          </p:cNvPr>
          <p:cNvSpPr/>
          <p:nvPr/>
        </p:nvSpPr>
        <p:spPr>
          <a:xfrm>
            <a:off x="385590" y="4032173"/>
            <a:ext cx="8267273" cy="2655066"/>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indent="539750" algn="just"/>
            <a:r>
              <a:rPr lang="uz-Cyrl-UZ" sz="2000" dirty="0">
                <a:latin typeface="Times New Roman" panose="02020603050405020304" pitchFamily="18" charset="0"/>
                <a:cs typeface="Times New Roman" panose="02020603050405020304" pitchFamily="18" charset="0"/>
              </a:rPr>
              <a:t>Ушбу қийинчиликларни бартараф этиш учун ташкилотлар шартномаларни бошқариш дастурий таъминотига сармоя киритишлари, шартномаларни бошқариш учун аниқ жараёнлар ва тартибларни ўрнатишлари ва шартномаларни бошқариш учун масъул бўлган ходимларнинг етарли даражада ўқитилган ва малакали бўлишини таъминлашлари мумкин. Ушбу муаммоларни ҳал қилиш орқали ташкилотлар шартномаларни бошқариш қобилиятини ошириши ва шартнома билан боғлиқ рискларни минималлаштириши мумкин.</a:t>
            </a:r>
          </a:p>
        </p:txBody>
      </p:sp>
    </p:spTree>
    <p:extLst>
      <p:ext uri="{BB962C8B-B14F-4D97-AF65-F5344CB8AC3E}">
        <p14:creationId xmlns:p14="http://schemas.microsoft.com/office/powerpoint/2010/main" val="10303836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B7CF2984-7CC6-D1AF-03BA-EC1770D464B8}"/>
              </a:ext>
            </a:extLst>
          </p:cNvPr>
          <p:cNvSpPr/>
          <p:nvPr/>
        </p:nvSpPr>
        <p:spPr>
          <a:xfrm>
            <a:off x="394771" y="1211856"/>
            <a:ext cx="11402458" cy="3249976"/>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indent="539750" algn="just"/>
            <a:r>
              <a:rPr lang="uz-Cyrl-UZ" sz="2000" dirty="0">
                <a:latin typeface="Times New Roman" panose="02020603050405020304" pitchFamily="18" charset="0"/>
                <a:cs typeface="Times New Roman" panose="02020603050405020304" pitchFamily="18" charset="0"/>
              </a:rPr>
              <a:t>Шартномаларни бошқариш лойиҳани бошқаришнинг муҳим жиҳати бўлиб, томонлар ўртасидаги шартномаларни яратиш, бажариш ва мониторинг қилишнинг бутун жараёнини бошқариш ва назорат қилишни ўз ичига олади. Ташкилотнинг шартнома ишларида муваффақиятини таъминлаш учун шартномани самарали бошқариш бўйича илғор тажрибаларни ўрнатиш жуда муҳимдир. Лойиҳани бошқаришда шартномаларни бошқариш учун бешта энг яхши амалиёт. Биринчидан, барча иштирокчилар шартнома шартларини тўлиқ тушунишлари ва уларга қатъий риоя қилишлари керак. Иккинчидан, лойиҳа давомида барча шартнома ҳужжатлари ва ёзувларни кузатиб боринг. Учинчидан, шартномалар ва буюртмаларни ўзгартириш учун аниқ белгиланган тасдиқлаш жараёнини ўрнатинг. Тўртинчидан, лойиҳани амалга ошириш жараёнида юзага келиши мумкин бўлган ҳар қандай низоларни ўз вақтида мулоқот қилиш ва ҳал қилишни таъминлаш. </a:t>
            </a:r>
          </a:p>
        </p:txBody>
      </p:sp>
      <p:sp>
        <p:nvSpPr>
          <p:cNvPr id="2" name="Прямоугольник: скругленные углы 1">
            <a:extLst>
              <a:ext uri="{FF2B5EF4-FFF2-40B4-BE49-F238E27FC236}">
                <a16:creationId xmlns:a16="http://schemas.microsoft.com/office/drawing/2014/main" id="{4FC82ED1-E215-A2EC-F003-D8223663AD4D}"/>
              </a:ext>
            </a:extLst>
          </p:cNvPr>
          <p:cNvSpPr/>
          <p:nvPr/>
        </p:nvSpPr>
        <p:spPr>
          <a:xfrm>
            <a:off x="616945" y="313982"/>
            <a:ext cx="10862631" cy="710588"/>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ru-RU" sz="2000" b="1" dirty="0">
                <a:latin typeface="Times New Roman" panose="02020603050405020304" pitchFamily="18" charset="0"/>
                <a:cs typeface="Times New Roman" panose="02020603050405020304" pitchFamily="18" charset="0"/>
              </a:rPr>
              <a:t>5. ЛОЙИҲА БОШҚАРУВИДА КОНТРАКТЛАРНИ САМАРАЛИ БОШҚАРИШ БЎЙИЧА ИЛҒОР ТАЖРИБАЛАР</a:t>
            </a:r>
          </a:p>
        </p:txBody>
      </p:sp>
      <p:sp>
        <p:nvSpPr>
          <p:cNvPr id="3" name="Прямоугольник: скругленные углы 2">
            <a:extLst>
              <a:ext uri="{FF2B5EF4-FFF2-40B4-BE49-F238E27FC236}">
                <a16:creationId xmlns:a16="http://schemas.microsoft.com/office/drawing/2014/main" id="{C1A94FCA-587E-DC2D-03F2-CBEDBDD3E9E8}"/>
              </a:ext>
            </a:extLst>
          </p:cNvPr>
          <p:cNvSpPr/>
          <p:nvPr/>
        </p:nvSpPr>
        <p:spPr>
          <a:xfrm>
            <a:off x="394771" y="4781319"/>
            <a:ext cx="8154318" cy="1751682"/>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indent="539750" algn="ctr"/>
            <a:r>
              <a:rPr lang="uz-Cyrl-UZ" sz="2000" dirty="0">
                <a:latin typeface="Times New Roman" panose="02020603050405020304" pitchFamily="18" charset="0"/>
                <a:cs typeface="Times New Roman" panose="02020603050405020304" pitchFamily="18" charset="0"/>
              </a:rPr>
              <a:t>Ниҳоят, барча манфаатдор томонларга тушунча бериш учун шартнома ва лойиҳанинг тегишли мониторинги ва ҳисоботини олиб боринг. Шартномани самарали бошқариш лойиҳани муваффақиятли амалга ошириш учун асос яратади ва шартномани бажариш билан боғлиқ хавфларни камайтиришга ёрдам беради.</a:t>
            </a:r>
          </a:p>
        </p:txBody>
      </p:sp>
    </p:spTree>
    <p:extLst>
      <p:ext uri="{BB962C8B-B14F-4D97-AF65-F5344CB8AC3E}">
        <p14:creationId xmlns:p14="http://schemas.microsoft.com/office/powerpoint/2010/main" val="317911948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15AAA04-AE7A-DFDF-EDC0-2C1C4F45CD33}"/>
              </a:ext>
            </a:extLst>
          </p:cNvPr>
          <p:cNvSpPr txBox="1"/>
          <p:nvPr/>
        </p:nvSpPr>
        <p:spPr>
          <a:xfrm>
            <a:off x="466380" y="462940"/>
            <a:ext cx="11259239" cy="4524315"/>
          </a:xfrm>
          <a:prstGeom prst="rect">
            <a:avLst/>
          </a:prstGeom>
          <a:noFill/>
        </p:spPr>
        <p:txBody>
          <a:bodyPr wrap="square">
            <a:spAutoFit/>
          </a:bodyPr>
          <a:lstStyle/>
          <a:p>
            <a:pPr indent="539750" algn="ctr"/>
            <a:r>
              <a:rPr lang="uz-Cyrl-UZ" sz="2400" dirty="0">
                <a:latin typeface="Times New Roman" panose="02020603050405020304" pitchFamily="18" charset="0"/>
                <a:cs typeface="Times New Roman" panose="02020603050405020304" pitchFamily="18" charset="0"/>
              </a:rPr>
              <a:t>Хулоса қилиб айтадиган бўлсак, шартномани бошқариш лойиҳани бошқаришнинг муҳим жиҳати бўлиб, лойиҳа шартномаларининг самарали бажарилишини таъминлайди. Бу шартнома тузиш, музокаралар, иш фаолиятини кузатиш, ўзгартириш ва бекор қилиш каби бир неча босқичларни ўз ичига олади. Шартномаларни бошқариш лойиҳа харажатларини камайтириш, қонуний талабларга риоя қилишни таъминлаш ва хавфларни камайтиришда ҳал қилувчи рол ўйнайди. Шартномани бошқаришнинг яхши амалиётларини жорий қилиш орқали лойиҳа менежерлари кечикишлардан қочишлари, келишмовчиликларни камайтиришлари ва лойиҳа муваффақиятини оширишлари мумкин. Лойиҳани муаммосиз ва муваффақиятли етказиб беришга ёрдам бериш учун лойиҳанинг бутун ҳаёти давомида шартнома бошқарувига тегишли эътибор берилишини таъминлаш муҳимдир.</a:t>
            </a:r>
          </a:p>
        </p:txBody>
      </p:sp>
    </p:spTree>
    <p:extLst>
      <p:ext uri="{BB962C8B-B14F-4D97-AF65-F5344CB8AC3E}">
        <p14:creationId xmlns:p14="http://schemas.microsoft.com/office/powerpoint/2010/main" val="130876824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B7CF2984-7CC6-D1AF-03BA-EC1770D464B8}"/>
              </a:ext>
            </a:extLst>
          </p:cNvPr>
          <p:cNvSpPr/>
          <p:nvPr/>
        </p:nvSpPr>
        <p:spPr>
          <a:xfrm>
            <a:off x="616945" y="902340"/>
            <a:ext cx="11031556" cy="359149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Шартномалар лойиҳа мутахассислари ва етказиб берувчилар ўртасида тахминларни белгилаши мумкин - қандай шартнома қўлланилишини тушуниш лойиҳани етказиб беришга тўсқинлик қиладиган муаммоларни олдини олади. Лойиҳа мутахассислари ва пудратчилар ўртасидаги муносабатлар яхши, ўзаро ҳурмат билан бўлиши керак, шунда лойиҳалар муваффақиятли бўлади. Шартномалар лойиҳаларда муҳим аҳамиятга эга ва Лойиҳа муваффақиятининг динамик шартлари бўйича янги тадқиқотлар шуни кўрсатадики, улар лойиҳа муваффақиятини таъминлайдиган шартлардир. Лойиҳа натижаларини яхшилайдиган шартлар ҳақида кўпроқ ўқинг.</a:t>
            </a:r>
          </a:p>
        </p:txBody>
      </p:sp>
    </p:spTree>
    <p:extLst>
      <p:ext uri="{BB962C8B-B14F-4D97-AF65-F5344CB8AC3E}">
        <p14:creationId xmlns:p14="http://schemas.microsoft.com/office/powerpoint/2010/main" val="51906959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94EE6A35-3B25-EA14-F6F3-F79122D05879}"/>
              </a:ext>
            </a:extLst>
          </p:cNvPr>
          <p:cNvSpPr/>
          <p:nvPr/>
        </p:nvSpPr>
        <p:spPr>
          <a:xfrm>
            <a:off x="539827" y="385589"/>
            <a:ext cx="11138053" cy="1927953"/>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менежери ва мижоз ўртасидаги шартнома келишилганидан ва шартнома тузилганидан сўнг, лойиҳа мутахассислари шартномага мувофиқ етказиб берувчининг иш фаолиятини назорат қилиш ва бошқаришни ташкил қилади. Лойиҳа мутахассислари ўрнатиши керак бўлган барча шартномалар билан боғлиқ баъзи муҳим назоратлар мавжуд:</a:t>
            </a:r>
            <a:endParaRPr lang="ru-RU" sz="2400" dirty="0"/>
          </a:p>
        </p:txBody>
      </p:sp>
      <p:sp>
        <p:nvSpPr>
          <p:cNvPr id="6" name="Прямоугольник 5">
            <a:extLst>
              <a:ext uri="{FF2B5EF4-FFF2-40B4-BE49-F238E27FC236}">
                <a16:creationId xmlns:a16="http://schemas.microsoft.com/office/drawing/2014/main" id="{BC48DFD2-386D-2768-6FC5-1064B218AE0A}"/>
              </a:ext>
            </a:extLst>
          </p:cNvPr>
          <p:cNvSpPr/>
          <p:nvPr/>
        </p:nvSpPr>
        <p:spPr>
          <a:xfrm>
            <a:off x="539827" y="2513133"/>
            <a:ext cx="11138053" cy="615657"/>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Шартнома мажбуриятларини тушуниш</a:t>
            </a:r>
          </a:p>
        </p:txBody>
      </p:sp>
      <p:sp>
        <p:nvSpPr>
          <p:cNvPr id="7" name="Прямоугольник 6">
            <a:extLst>
              <a:ext uri="{FF2B5EF4-FFF2-40B4-BE49-F238E27FC236}">
                <a16:creationId xmlns:a16="http://schemas.microsoft.com/office/drawing/2014/main" id="{F4A55C5A-1E56-CEA9-7124-4D1986231D24}"/>
              </a:ext>
            </a:extLst>
          </p:cNvPr>
          <p:cNvSpPr/>
          <p:nvPr/>
        </p:nvSpPr>
        <p:spPr>
          <a:xfrm>
            <a:off x="539827" y="3318009"/>
            <a:ext cx="11138053" cy="824333"/>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Ривожланишни кўриб чиқиш ва муаммоларни аниқлаш учун режалаштирилган учрашувлар</a:t>
            </a:r>
          </a:p>
        </p:txBody>
      </p:sp>
      <p:sp>
        <p:nvSpPr>
          <p:cNvPr id="8" name="Прямоугольник 7">
            <a:extLst>
              <a:ext uri="{FF2B5EF4-FFF2-40B4-BE49-F238E27FC236}">
                <a16:creationId xmlns:a16="http://schemas.microsoft.com/office/drawing/2014/main" id="{330563D0-EB02-309D-2D16-D32B4846B1CF}"/>
              </a:ext>
            </a:extLst>
          </p:cNvPr>
          <p:cNvSpPr/>
          <p:nvPr/>
        </p:nvSpPr>
        <p:spPr>
          <a:xfrm>
            <a:off x="539827" y="4331561"/>
            <a:ext cx="8582139" cy="615657"/>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Расмийлаштирилган ҳисобот, алоқа ва эскалация йўллари</a:t>
            </a:r>
          </a:p>
        </p:txBody>
      </p:sp>
      <p:sp>
        <p:nvSpPr>
          <p:cNvPr id="9" name="Прямоугольник 8">
            <a:extLst>
              <a:ext uri="{FF2B5EF4-FFF2-40B4-BE49-F238E27FC236}">
                <a16:creationId xmlns:a16="http://schemas.microsoft.com/office/drawing/2014/main" id="{F9665422-22F9-AD6A-C933-FB5E54643631}"/>
              </a:ext>
            </a:extLst>
          </p:cNvPr>
          <p:cNvSpPr/>
          <p:nvPr/>
        </p:nvSpPr>
        <p:spPr>
          <a:xfrm>
            <a:off x="539827" y="5136437"/>
            <a:ext cx="8582139" cy="867756"/>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Хавф ҳақидаги тасаввурларни алмашиш ва самарали жавобларни ўрнатиш йўли</a:t>
            </a:r>
          </a:p>
        </p:txBody>
      </p:sp>
    </p:spTree>
    <p:extLst>
      <p:ext uri="{BB962C8B-B14F-4D97-AF65-F5344CB8AC3E}">
        <p14:creationId xmlns:p14="http://schemas.microsoft.com/office/powerpoint/2010/main" val="375147085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94EE6A35-3B25-EA14-F6F3-F79122D05879}"/>
              </a:ext>
            </a:extLst>
          </p:cNvPr>
          <p:cNvSpPr/>
          <p:nvPr/>
        </p:nvSpPr>
        <p:spPr>
          <a:xfrm>
            <a:off x="539827" y="238151"/>
            <a:ext cx="11138053" cy="468218"/>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ЛОЙИҲАНИ БОШҚАРИШДА ШАРТНОМАЛАРНИНГ ҲАР ХИЛ ТУРЛАРИ:</a:t>
            </a:r>
          </a:p>
        </p:txBody>
      </p:sp>
      <p:sp>
        <p:nvSpPr>
          <p:cNvPr id="6" name="Прямоугольник 5">
            <a:extLst>
              <a:ext uri="{FF2B5EF4-FFF2-40B4-BE49-F238E27FC236}">
                <a16:creationId xmlns:a16="http://schemas.microsoft.com/office/drawing/2014/main" id="{BC48DFD2-386D-2768-6FC5-1064B218AE0A}"/>
              </a:ext>
            </a:extLst>
          </p:cNvPr>
          <p:cNvSpPr/>
          <p:nvPr/>
        </p:nvSpPr>
        <p:spPr>
          <a:xfrm>
            <a:off x="539827" y="916942"/>
            <a:ext cx="11138053" cy="647453"/>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marL="285750" indent="-285750" algn="ctr">
              <a:buFont typeface="Arial" panose="020B0604020202020204" pitchFamily="34" charset="0"/>
              <a:buChar char="•"/>
            </a:pPr>
            <a:r>
              <a:rPr lang="uz-Cyrl-UZ" sz="2000" b="1" dirty="0">
                <a:latin typeface="Times New Roman" panose="02020603050405020304" pitchFamily="18" charset="0"/>
                <a:cs typeface="Times New Roman" panose="02020603050405020304" pitchFamily="18" charset="0"/>
              </a:rPr>
              <a:t>Шартнома бўйича энг оддий келишув </a:t>
            </a:r>
            <a:r>
              <a:rPr lang="uz-Cyrl-UZ" sz="2000" dirty="0">
                <a:latin typeface="Times New Roman" panose="02020603050405020304" pitchFamily="18" charset="0"/>
                <a:cs typeface="Times New Roman" panose="02020603050405020304" pitchFamily="18" charset="0"/>
              </a:rPr>
              <a:t>- бу битта етказиб берувчи лойиҳа учун зарур бўлган ҳамма нарса учун жавобгар бўлган кенг қамровли шартнома.</a:t>
            </a:r>
          </a:p>
        </p:txBody>
      </p:sp>
      <p:sp>
        <p:nvSpPr>
          <p:cNvPr id="7" name="Прямоугольник 6">
            <a:extLst>
              <a:ext uri="{FF2B5EF4-FFF2-40B4-BE49-F238E27FC236}">
                <a16:creationId xmlns:a16="http://schemas.microsoft.com/office/drawing/2014/main" id="{F4A55C5A-1E56-CEA9-7124-4D1986231D24}"/>
              </a:ext>
            </a:extLst>
          </p:cNvPr>
          <p:cNvSpPr/>
          <p:nvPr/>
        </p:nvSpPr>
        <p:spPr>
          <a:xfrm>
            <a:off x="539827" y="1721562"/>
            <a:ext cx="11138053" cy="1550447"/>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marL="285750" indent="-285750" algn="ctr">
              <a:buFont typeface="Arial" panose="020B0604020202020204" pitchFamily="34" charset="0"/>
              <a:buChar char="•"/>
            </a:pPr>
            <a:r>
              <a:rPr lang="uz-Cyrl-UZ" sz="2000" b="1" dirty="0">
                <a:latin typeface="Times New Roman" panose="02020603050405020304" pitchFamily="18" charset="0"/>
                <a:cs typeface="Times New Roman" panose="02020603050405020304" pitchFamily="18" charset="0"/>
              </a:rPr>
              <a:t>Кетма-кет шартнома </a:t>
            </a:r>
            <a:r>
              <a:rPr lang="uz-Cyrl-UZ" sz="2000" dirty="0">
                <a:latin typeface="Times New Roman" panose="02020603050405020304" pitchFamily="18" charset="0"/>
                <a:cs typeface="Times New Roman" panose="02020603050405020304" pitchFamily="18" charset="0"/>
              </a:rPr>
              <a:t>- бу лойиҳа давомида икки ёки ундан ортиқ пудратчилардан фойдаланиш. Масалан, жамоат ишларининг анъанавий тизимида лойиҳани лойиҳалаш учун бир ташкилот ва уни қуриш учун бошқа ташкилот жалб қилиниши мумкин. Бундай келишувлардаги иккинчи шартнома лойиҳани бажариш учун зарур бўлган барча товарлар ва қолган хизматларни етказиб бериш бўйича кенг қамровли мажбурият бўлиши мумкин.</a:t>
            </a:r>
          </a:p>
        </p:txBody>
      </p:sp>
      <p:sp>
        <p:nvSpPr>
          <p:cNvPr id="8" name="Прямоугольник 7">
            <a:extLst>
              <a:ext uri="{FF2B5EF4-FFF2-40B4-BE49-F238E27FC236}">
                <a16:creationId xmlns:a16="http://schemas.microsoft.com/office/drawing/2014/main" id="{330563D0-EB02-309D-2D16-D32B4846B1CF}"/>
              </a:ext>
            </a:extLst>
          </p:cNvPr>
          <p:cNvSpPr/>
          <p:nvPr/>
        </p:nvSpPr>
        <p:spPr>
          <a:xfrm>
            <a:off x="539827" y="3428823"/>
            <a:ext cx="11138053" cy="1264363"/>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marL="285750" indent="-285750" algn="ctr">
              <a:buFont typeface="Arial" panose="020B0604020202020204" pitchFamily="34" charset="0"/>
              <a:buChar char="•"/>
            </a:pPr>
            <a:r>
              <a:rPr lang="uz-Cyrl-UZ" sz="2000" b="1" dirty="0">
                <a:latin typeface="Times New Roman" panose="02020603050405020304" pitchFamily="18" charset="0"/>
                <a:cs typeface="Times New Roman" panose="02020603050405020304" pitchFamily="18" charset="0"/>
              </a:rPr>
              <a:t>Параллел шартнома </a:t>
            </a:r>
            <a:r>
              <a:rPr lang="uz-Cyrl-UZ" sz="2000" dirty="0">
                <a:latin typeface="Times New Roman" panose="02020603050405020304" pitchFamily="18" charset="0"/>
                <a:cs typeface="Times New Roman" panose="02020603050405020304" pitchFamily="18" charset="0"/>
              </a:rPr>
              <a:t>- бу икки ёки ундан ортиқ етказиб берувчиларга ўхшаш иш ҳажми берилган ва улар тўлиқ лойиҳани етказиб бериш учун параллел равишда ишлайди. Мисол учун, уч қаватли офис блокини таъмирлаш шартномаси, бу ерда бир пудратчи биринчи қаватни, бошқаси биринчи ва иккинчисини ва ҳоказо.</a:t>
            </a:r>
          </a:p>
        </p:txBody>
      </p:sp>
      <p:sp>
        <p:nvSpPr>
          <p:cNvPr id="9" name="Прямоугольник 8">
            <a:extLst>
              <a:ext uri="{FF2B5EF4-FFF2-40B4-BE49-F238E27FC236}">
                <a16:creationId xmlns:a16="http://schemas.microsoft.com/office/drawing/2014/main" id="{F9665422-22F9-AD6A-C933-FB5E54643631}"/>
              </a:ext>
            </a:extLst>
          </p:cNvPr>
          <p:cNvSpPr/>
          <p:nvPr/>
        </p:nvSpPr>
        <p:spPr>
          <a:xfrm>
            <a:off x="539827" y="4850000"/>
            <a:ext cx="8835527" cy="727113"/>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marL="285750" indent="-285750" algn="ctr">
              <a:buFont typeface="Arial" panose="020B0604020202020204" pitchFamily="34" charset="0"/>
              <a:buChar char="•"/>
            </a:pPr>
            <a:r>
              <a:rPr lang="uz-Cyrl-UZ" sz="2000" b="1" dirty="0">
                <a:latin typeface="Times New Roman" panose="02020603050405020304" pitchFamily="18" charset="0"/>
                <a:cs typeface="Times New Roman" panose="02020603050405020304" pitchFamily="18" charset="0"/>
              </a:rPr>
              <a:t>Субпудрат шартноманинг </a:t>
            </a:r>
            <a:r>
              <a:rPr lang="uz-Cyrl-UZ" sz="2000" dirty="0">
                <a:latin typeface="Times New Roman" panose="02020603050405020304" pitchFamily="18" charset="0"/>
                <a:cs typeface="Times New Roman" panose="02020603050405020304" pitchFamily="18" charset="0"/>
              </a:rPr>
              <a:t>бир тури бўлиб, унда асосий пудратчи шартнома тузади, кейин эса уни бажариш учун бошқаларга субпудрат қилади.</a:t>
            </a:r>
          </a:p>
        </p:txBody>
      </p:sp>
      <p:sp>
        <p:nvSpPr>
          <p:cNvPr id="2" name="Прямоугольник 1">
            <a:extLst>
              <a:ext uri="{FF2B5EF4-FFF2-40B4-BE49-F238E27FC236}">
                <a16:creationId xmlns:a16="http://schemas.microsoft.com/office/drawing/2014/main" id="{5DA69633-8C8E-983B-5E74-E53053D743CA}"/>
              </a:ext>
            </a:extLst>
          </p:cNvPr>
          <p:cNvSpPr/>
          <p:nvPr/>
        </p:nvSpPr>
        <p:spPr>
          <a:xfrm>
            <a:off x="539828" y="5733927"/>
            <a:ext cx="8009262" cy="997379"/>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marL="285750" indent="-285750" algn="ctr">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Ҳамкорлик ёки қўшма корхона йирик лойиҳаларни бир қанча етказиб берувчилар томонидан ҳамкорликни ташкил қилиш учун бирлаштирган ҳолда якунлашдир.</a:t>
            </a:r>
          </a:p>
        </p:txBody>
      </p:sp>
    </p:spTree>
    <p:extLst>
      <p:ext uri="{BB962C8B-B14F-4D97-AF65-F5344CB8AC3E}">
        <p14:creationId xmlns:p14="http://schemas.microsoft.com/office/powerpoint/2010/main" val="22156811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B7CF2984-7CC6-D1AF-03BA-EC1770D464B8}"/>
              </a:ext>
            </a:extLst>
          </p:cNvPr>
          <p:cNvSpPr/>
          <p:nvPr/>
        </p:nvSpPr>
        <p:spPr>
          <a:xfrm>
            <a:off x="407624" y="436354"/>
            <a:ext cx="8464625" cy="157973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Шартномаларнинг мураккаблиги спектри мавжуд; лойиҳаларни бошқаришда қанчалик кўп тажрибага эга бўлсангиз, шартномалар ва харидларга кўпроқ дуч келасиз ва улар шунчалик мураккаблашади.</a:t>
            </a:r>
          </a:p>
        </p:txBody>
      </p:sp>
      <p:sp>
        <p:nvSpPr>
          <p:cNvPr id="2" name="Прямоугольник: скругленные углы 1">
            <a:extLst>
              <a:ext uri="{FF2B5EF4-FFF2-40B4-BE49-F238E27FC236}">
                <a16:creationId xmlns:a16="http://schemas.microsoft.com/office/drawing/2014/main" id="{C891D147-EA43-6EC2-76D4-7D9E47BE3DD2}"/>
              </a:ext>
            </a:extLst>
          </p:cNvPr>
          <p:cNvSpPr/>
          <p:nvPr/>
        </p:nvSpPr>
        <p:spPr>
          <a:xfrm>
            <a:off x="3327094" y="2324560"/>
            <a:ext cx="8464625" cy="1927952"/>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Ўзаро манфаатли “ғалаба қозониш” шартномаларига ўтишнинг умумий тенденцияси мавжуд, бу ерда хавф оғриқ/даромад улуши асосида тақсимланади. Таъминот занжирида мижозлар ва пудратчилар ўртасида ҳамкорлик мавжуд бўлганда лойиҳалар энг яхши ишлайди.</a:t>
            </a:r>
          </a:p>
        </p:txBody>
      </p:sp>
      <p:sp>
        <p:nvSpPr>
          <p:cNvPr id="3" name="Прямоугольник: скругленные углы 2">
            <a:extLst>
              <a:ext uri="{FF2B5EF4-FFF2-40B4-BE49-F238E27FC236}">
                <a16:creationId xmlns:a16="http://schemas.microsoft.com/office/drawing/2014/main" id="{DB693725-59E9-5310-E4E2-E698AE3F1048}"/>
              </a:ext>
            </a:extLst>
          </p:cNvPr>
          <p:cNvSpPr/>
          <p:nvPr/>
        </p:nvSpPr>
        <p:spPr>
          <a:xfrm>
            <a:off x="407624" y="4841914"/>
            <a:ext cx="8464625" cy="1432195"/>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Пудратчи билан ҳамкорлик алоқалари ресурслардан максимал даражада фойдаланиш, лойиҳа натижаларига эришиш ва харажатларни бошқариш эҳтимоли кўпроқ.</a:t>
            </a:r>
          </a:p>
        </p:txBody>
      </p:sp>
    </p:spTree>
    <p:extLst>
      <p:ext uri="{BB962C8B-B14F-4D97-AF65-F5344CB8AC3E}">
        <p14:creationId xmlns:p14="http://schemas.microsoft.com/office/powerpoint/2010/main" val="404057373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23193797-8E99-BF64-7D61-2E58AA330E43}"/>
              </a:ext>
            </a:extLst>
          </p:cNvPr>
          <p:cNvSpPr/>
          <p:nvPr/>
        </p:nvSpPr>
        <p:spPr>
          <a:xfrm>
            <a:off x="396606" y="523303"/>
            <a:ext cx="11380426" cy="86482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ru-RU" sz="2400" b="1" dirty="0">
                <a:latin typeface="Times New Roman" panose="02020603050405020304" pitchFamily="18" charset="0"/>
                <a:cs typeface="Times New Roman" panose="02020603050405020304" pitchFamily="18" charset="0"/>
              </a:rPr>
              <a:t>НИМА УЧУН ШАРТНОМАЛАР ЛОЙИҲАНИ БОШҚАРИШДА МУҲИМ?</a:t>
            </a:r>
          </a:p>
        </p:txBody>
      </p:sp>
      <p:sp>
        <p:nvSpPr>
          <p:cNvPr id="4" name="Прямоугольник: скругленные углы 3">
            <a:extLst>
              <a:ext uri="{FF2B5EF4-FFF2-40B4-BE49-F238E27FC236}">
                <a16:creationId xmlns:a16="http://schemas.microsoft.com/office/drawing/2014/main" id="{AB9DE974-8187-9E37-7338-861D5E21857F}"/>
              </a:ext>
            </a:extLst>
          </p:cNvPr>
          <p:cNvSpPr/>
          <p:nvPr/>
        </p:nvSpPr>
        <p:spPr>
          <a:xfrm>
            <a:off x="670193" y="1735149"/>
            <a:ext cx="10851614" cy="3057188"/>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учун тўғри шартномага эга бўлиш муддатлар ва тўлов тафсилотлари бўйича ноаниқликни камайтирадиган иш учун қонуний асос яратади. Шартномада қандай иш талаб қилиниши, кўрсатилган вазифаларни бажариш учун ким жавобгар бўлиши, лойиҳанинг охирги муддати ва тўлов қандай олиниши кўрсатилган. Лойиҳа учун қонуний кучга эга бўлган шартномага эга бўлиш, топшириқ ўз вақтида бажарилиши ва тўлов келишилган миқдорда олинишига ишонч ҳосил қилиш орқали харидор ва етказиб берувчи ўртасида ижобий муносабатларни мустаҳкамлашга ёрдам беради.</a:t>
            </a:r>
          </a:p>
        </p:txBody>
      </p:sp>
    </p:spTree>
    <p:extLst>
      <p:ext uri="{BB962C8B-B14F-4D97-AF65-F5344CB8AC3E}">
        <p14:creationId xmlns:p14="http://schemas.microsoft.com/office/powerpoint/2010/main" val="117952058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E10C0BE8-EFB0-8B49-DFE5-534F726C1353}"/>
              </a:ext>
            </a:extLst>
          </p:cNvPr>
          <p:cNvSpPr/>
          <p:nvPr/>
        </p:nvSpPr>
        <p:spPr>
          <a:xfrm>
            <a:off x="653667" y="638977"/>
            <a:ext cx="10884665" cy="3109512"/>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БОШҚАРУВИДА ҚОНУНИЙ МАЖБУРИЙ ШАРТНОМАНИНГ ЭЛЕМЕНТЛАРИ НИМАЛАРДАН ИБОРАТ?</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Лойиҳани бошқаришда қонуний кучга эга бўлган шартноманинг элементлари ҳар қандай бошқа турдаги шартномалар билан бир хил. Бироқ, лойиҳани бошқариш контекстида қўшимча элементлар амалга оширилаётган лойиҳанинг табиатига хос бўлиши мумкин. Лойиҳани бошқаришда қонуний мажбурий шартноманинг муҳим элементларидан баъзилари:</a:t>
            </a:r>
          </a:p>
        </p:txBody>
      </p:sp>
      <p:sp>
        <p:nvSpPr>
          <p:cNvPr id="3" name="Прямоугольник 2">
            <a:extLst>
              <a:ext uri="{FF2B5EF4-FFF2-40B4-BE49-F238E27FC236}">
                <a16:creationId xmlns:a16="http://schemas.microsoft.com/office/drawing/2014/main" id="{9D8419AE-7FD2-2B9B-72AA-854C750AD0ED}"/>
              </a:ext>
            </a:extLst>
          </p:cNvPr>
          <p:cNvSpPr/>
          <p:nvPr/>
        </p:nvSpPr>
        <p:spPr>
          <a:xfrm>
            <a:off x="649995" y="4516913"/>
            <a:ext cx="8604175" cy="157541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1. Иш ҳажми: </a:t>
            </a:r>
            <a:r>
              <a:rPr lang="uz-Cyrl-UZ" sz="2400" dirty="0">
                <a:latin typeface="Times New Roman" panose="02020603050405020304" pitchFamily="18" charset="0"/>
                <a:cs typeface="Times New Roman" panose="02020603050405020304" pitchFamily="18" charset="0"/>
              </a:rPr>
              <a:t>Иш ҳажми шартнома бўйича бажарилиши кутилаётган аниқ вазифалар ёки натижаларни белгилайди. Бу ҳар икки томон томонидан аниқ белгиланиши ва келишилган бўлиши керак.</a:t>
            </a:r>
          </a:p>
        </p:txBody>
      </p:sp>
    </p:spTree>
    <p:extLst>
      <p:ext uri="{BB962C8B-B14F-4D97-AF65-F5344CB8AC3E}">
        <p14:creationId xmlns:p14="http://schemas.microsoft.com/office/powerpoint/2010/main" val="145623352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C73B89B-2AE8-B20B-1FC4-45FF0EF8D9F3}"/>
              </a:ext>
            </a:extLst>
          </p:cNvPr>
          <p:cNvSpPr/>
          <p:nvPr/>
        </p:nvSpPr>
        <p:spPr>
          <a:xfrm>
            <a:off x="517793" y="859314"/>
            <a:ext cx="11138053" cy="1266943"/>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2. Лойиҳанинг Хронологияси: </a:t>
            </a:r>
            <a:r>
              <a:rPr lang="uz-Cyrl-UZ" sz="2400" dirty="0">
                <a:latin typeface="Times New Roman" panose="02020603050405020304" pitchFamily="18" charset="0"/>
                <a:cs typeface="Times New Roman" panose="02020603050405020304" pitchFamily="18" charset="0"/>
              </a:rPr>
              <a:t>Вақт жадвали лойиҳанинг бошланиш ва тугаш саналарини, шунингдек, йўл давомидаги муҳим босқичларни белгилайди. Бу реал ва эришиш мумкин бўлиши керак.</a:t>
            </a:r>
          </a:p>
        </p:txBody>
      </p:sp>
      <p:sp>
        <p:nvSpPr>
          <p:cNvPr id="4" name="Прямоугольник 3">
            <a:extLst>
              <a:ext uri="{FF2B5EF4-FFF2-40B4-BE49-F238E27FC236}">
                <a16:creationId xmlns:a16="http://schemas.microsoft.com/office/drawing/2014/main" id="{93C1B75C-C8CD-7DDE-3A50-EA31498288E5}"/>
              </a:ext>
            </a:extLst>
          </p:cNvPr>
          <p:cNvSpPr/>
          <p:nvPr/>
        </p:nvSpPr>
        <p:spPr>
          <a:xfrm>
            <a:off x="517793" y="2462272"/>
            <a:ext cx="9551624" cy="92542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3. Тўлов шартлари: </a:t>
            </a:r>
            <a:r>
              <a:rPr lang="uz-Cyrl-UZ" sz="2400" dirty="0">
                <a:latin typeface="Times New Roman" panose="02020603050405020304" pitchFamily="18" charset="0"/>
                <a:cs typeface="Times New Roman" panose="02020603050405020304" pitchFamily="18" charset="0"/>
              </a:rPr>
              <a:t>Шартлар пудратчига ўз иши учун тўланадиган тўловлар миқдори ва муддатларини белгилайди. Бу аниқ бўлиши керак.</a:t>
            </a:r>
          </a:p>
        </p:txBody>
      </p:sp>
      <p:sp>
        <p:nvSpPr>
          <p:cNvPr id="5" name="Прямоугольник 4">
            <a:extLst>
              <a:ext uri="{FF2B5EF4-FFF2-40B4-BE49-F238E27FC236}">
                <a16:creationId xmlns:a16="http://schemas.microsoft.com/office/drawing/2014/main" id="{F8FA0701-6E1F-63F6-2DD6-A108A446A169}"/>
              </a:ext>
            </a:extLst>
          </p:cNvPr>
          <p:cNvSpPr/>
          <p:nvPr/>
        </p:nvSpPr>
        <p:spPr>
          <a:xfrm>
            <a:off x="517793" y="3723707"/>
            <a:ext cx="7832993" cy="1994049"/>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4. Ўзгаришларни бошқариш: </a:t>
            </a:r>
            <a:r>
              <a:rPr lang="uz-Cyrl-UZ" sz="2400" dirty="0">
                <a:latin typeface="Times New Roman" panose="02020603050405020304" pitchFamily="18" charset="0"/>
                <a:cs typeface="Times New Roman" panose="02020603050405020304" pitchFamily="18" charset="0"/>
              </a:rPr>
              <a:t>Ўзгаришларни бошқариш жараёни лойиҳанинг кўлами, вақт жадвали ёки бюджетидаги ўзгаришлар қандай бошқарилишини белгилайди. Иккала томон ҳам бу ҳақда келишиб олишлари керак.</a:t>
            </a:r>
          </a:p>
        </p:txBody>
      </p:sp>
    </p:spTree>
    <p:extLst>
      <p:ext uri="{BB962C8B-B14F-4D97-AF65-F5344CB8AC3E}">
        <p14:creationId xmlns:p14="http://schemas.microsoft.com/office/powerpoint/2010/main" val="132999865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C73B89B-2AE8-B20B-1FC4-45FF0EF8D9F3}"/>
              </a:ext>
            </a:extLst>
          </p:cNvPr>
          <p:cNvSpPr/>
          <p:nvPr/>
        </p:nvSpPr>
        <p:spPr>
          <a:xfrm>
            <a:off x="400279" y="341516"/>
            <a:ext cx="11391441" cy="1266943"/>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5. Рискларни бошқариш: </a:t>
            </a:r>
            <a:r>
              <a:rPr lang="uz-Cyrl-UZ" sz="2400" dirty="0">
                <a:latin typeface="Times New Roman" panose="02020603050405020304" pitchFamily="18" charset="0"/>
                <a:cs typeface="Times New Roman" panose="02020603050405020304" pitchFamily="18" charset="0"/>
              </a:rPr>
              <a:t>Хатарларни бошқариш режаси лойиҳа билан боғлиқ хавфларни қандай аниқлаш, баҳолаш ва камайтиришни белгилайди. У мунтазам равишда кўриб чиқилиши ва янгиланиши керак.</a:t>
            </a:r>
          </a:p>
        </p:txBody>
      </p:sp>
      <p:sp>
        <p:nvSpPr>
          <p:cNvPr id="4" name="Прямоугольник 3">
            <a:extLst>
              <a:ext uri="{FF2B5EF4-FFF2-40B4-BE49-F238E27FC236}">
                <a16:creationId xmlns:a16="http://schemas.microsoft.com/office/drawing/2014/main" id="{93C1B75C-C8CD-7DDE-3A50-EA31498288E5}"/>
              </a:ext>
            </a:extLst>
          </p:cNvPr>
          <p:cNvSpPr/>
          <p:nvPr/>
        </p:nvSpPr>
        <p:spPr>
          <a:xfrm>
            <a:off x="400279" y="1816725"/>
            <a:ext cx="10308116" cy="1266943"/>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6. Махфийлик ва интеллектуал мулк: </a:t>
            </a:r>
            <a:r>
              <a:rPr lang="uz-Cyrl-UZ" sz="2400" dirty="0">
                <a:latin typeface="Times New Roman" panose="02020603050405020304" pitchFamily="18" charset="0"/>
                <a:cs typeface="Times New Roman" panose="02020603050405020304" pitchFamily="18" charset="0"/>
              </a:rPr>
              <a:t>Шартнома лойиҳа билан боғлиқ маълумотлар ва лойиҳа давомида ишлаб чиқилган ҳар қандай интеллектуал мулкнинг махфийлигини ҳимоя қилиш қоидаларини ўз ичига олиши керак.</a:t>
            </a:r>
          </a:p>
        </p:txBody>
      </p:sp>
      <p:sp>
        <p:nvSpPr>
          <p:cNvPr id="5" name="Прямоугольник 4">
            <a:extLst>
              <a:ext uri="{FF2B5EF4-FFF2-40B4-BE49-F238E27FC236}">
                <a16:creationId xmlns:a16="http://schemas.microsoft.com/office/drawing/2014/main" id="{F8FA0701-6E1F-63F6-2DD6-A108A446A169}"/>
              </a:ext>
            </a:extLst>
          </p:cNvPr>
          <p:cNvSpPr/>
          <p:nvPr/>
        </p:nvSpPr>
        <p:spPr>
          <a:xfrm>
            <a:off x="400279" y="3291934"/>
            <a:ext cx="8831856" cy="1266943"/>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7. Тугатиш: </a:t>
            </a:r>
            <a:r>
              <a:rPr lang="uz-Cyrl-UZ" sz="2400" dirty="0">
                <a:latin typeface="Times New Roman" panose="02020603050405020304" pitchFamily="18" charset="0"/>
                <a:cs typeface="Times New Roman" panose="02020603050405020304" pitchFamily="18" charset="0"/>
              </a:rPr>
              <a:t>Шартнома бекор қилиш қоидаларини, шу жумладан томонлардан бири шартномани бекор қилиши мумкин бўлган шартларни ўз ичига олиши керак.</a:t>
            </a:r>
          </a:p>
        </p:txBody>
      </p:sp>
      <p:sp>
        <p:nvSpPr>
          <p:cNvPr id="6" name="TextBox 5">
            <a:extLst>
              <a:ext uri="{FF2B5EF4-FFF2-40B4-BE49-F238E27FC236}">
                <a16:creationId xmlns:a16="http://schemas.microsoft.com/office/drawing/2014/main" id="{CB4306FB-3730-3097-E5F3-F474391B307B}"/>
              </a:ext>
            </a:extLst>
          </p:cNvPr>
          <p:cNvSpPr txBox="1"/>
          <p:nvPr/>
        </p:nvSpPr>
        <p:spPr>
          <a:xfrm>
            <a:off x="400279" y="4775448"/>
            <a:ext cx="8714342" cy="1785104"/>
          </a:xfrm>
          <a:prstGeom prst="rect">
            <a:avLst/>
          </a:prstGeom>
          <a:noFill/>
        </p:spPr>
        <p:txBody>
          <a:bodyPr wrap="square">
            <a:spAutoFit/>
          </a:bodyPr>
          <a:lstStyle/>
          <a:p>
            <a:pPr algn="ctr"/>
            <a:r>
              <a:rPr lang="uz-Cyrl-UZ" sz="2200" dirty="0">
                <a:latin typeface="Times New Roman" panose="02020603050405020304" pitchFamily="18" charset="0"/>
                <a:cs typeface="Times New Roman" panose="02020603050405020304" pitchFamily="18" charset="0"/>
              </a:rPr>
              <a:t>Ушбу элементларнинг барчаси лойиҳани бошқаришда қонуний кучга эга бўлган шартнома учун жуда муҳимдир. Уларнинг ҳар икки томон томонидан аниқ белгиланиши ва келишилганлигини таъминлаш орқали шартнома лойиҳанинг муваффақиятли якунланишини ва барча иштирокчиларни қондиришини таъминлаши мумкин.</a:t>
            </a:r>
          </a:p>
        </p:txBody>
      </p:sp>
    </p:spTree>
    <p:extLst>
      <p:ext uri="{BB962C8B-B14F-4D97-AF65-F5344CB8AC3E}">
        <p14:creationId xmlns:p14="http://schemas.microsoft.com/office/powerpoint/2010/main" val="171859038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Таблица 5">
            <a:extLst>
              <a:ext uri="{FF2B5EF4-FFF2-40B4-BE49-F238E27FC236}">
                <a16:creationId xmlns:a16="http://schemas.microsoft.com/office/drawing/2014/main" id="{040C4FD1-027A-DCE0-9192-FCFB5B459A89}"/>
              </a:ext>
            </a:extLst>
          </p:cNvPr>
          <p:cNvGraphicFramePr>
            <a:graphicFrameLocks noGrp="1"/>
          </p:cNvGraphicFramePr>
          <p:nvPr>
            <p:extLst>
              <p:ext uri="{D42A27DB-BD31-4B8C-83A1-F6EECF244321}">
                <p14:modId xmlns:p14="http://schemas.microsoft.com/office/powerpoint/2010/main" val="2084140113"/>
              </p:ext>
            </p:extLst>
          </p:nvPr>
        </p:nvGraphicFramePr>
        <p:xfrm>
          <a:off x="554515" y="422211"/>
          <a:ext cx="11082969" cy="3980130"/>
        </p:xfrm>
        <a:graphic>
          <a:graphicData uri="http://schemas.openxmlformats.org/drawingml/2006/table">
            <a:tbl>
              <a:tblPr firstRow="1" bandRow="1">
                <a:tableStyleId>{5C22544A-7EE6-4342-B048-85BDC9FD1C3A}</a:tableStyleId>
              </a:tblPr>
              <a:tblGrid>
                <a:gridCol w="3694323">
                  <a:extLst>
                    <a:ext uri="{9D8B030D-6E8A-4147-A177-3AD203B41FA5}">
                      <a16:colId xmlns:a16="http://schemas.microsoft.com/office/drawing/2014/main" val="4243814486"/>
                    </a:ext>
                  </a:extLst>
                </a:gridCol>
                <a:gridCol w="3694323">
                  <a:extLst>
                    <a:ext uri="{9D8B030D-6E8A-4147-A177-3AD203B41FA5}">
                      <a16:colId xmlns:a16="http://schemas.microsoft.com/office/drawing/2014/main" val="332006591"/>
                    </a:ext>
                  </a:extLst>
                </a:gridCol>
                <a:gridCol w="3694323">
                  <a:extLst>
                    <a:ext uri="{9D8B030D-6E8A-4147-A177-3AD203B41FA5}">
                      <a16:colId xmlns:a16="http://schemas.microsoft.com/office/drawing/2014/main" val="3908729314"/>
                    </a:ext>
                  </a:extLst>
                </a:gridCol>
              </a:tblGrid>
              <a:tr h="1054050">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400" noProof="0" dirty="0">
                          <a:latin typeface="Times New Roman" panose="02020603050405020304" pitchFamily="18" charset="0"/>
                          <a:cs typeface="Times New Roman" panose="02020603050405020304" pitchFamily="18" charset="0"/>
                        </a:rPr>
                        <a:t>Энг яхши шаҳарларда бизнинг </a:t>
                      </a:r>
                      <a:r>
                        <a:rPr lang="en-US" sz="2400" noProof="0" dirty="0">
                          <a:latin typeface="Times New Roman" panose="02020603050405020304" pitchFamily="18" charset="0"/>
                          <a:cs typeface="Times New Roman" panose="02020603050405020304" pitchFamily="18" charset="0"/>
                        </a:rPr>
                        <a:t>PMP</a:t>
                      </a:r>
                      <a:r>
                        <a:rPr lang="uz-Cyrl-UZ" sz="2400" noProof="0" dirty="0">
                          <a:latin typeface="Times New Roman" panose="02020603050405020304" pitchFamily="18" charset="0"/>
                          <a:cs typeface="Times New Roman" panose="02020603050405020304" pitchFamily="18" charset="0"/>
                        </a:rPr>
                        <a:t> (</a:t>
                      </a:r>
                      <a:r>
                        <a:rPr lang="en-US" sz="2400" noProof="0" dirty="0">
                          <a:latin typeface="Times New Roman" panose="02020603050405020304" pitchFamily="18" charset="0"/>
                          <a:cs typeface="Times New Roman" panose="02020603050405020304" pitchFamily="18" charset="0"/>
                        </a:rPr>
                        <a:t>Project Management Professional (PMP)®</a:t>
                      </a:r>
                      <a:r>
                        <a:rPr lang="uz-Cyrl-UZ" sz="2400" noProof="0" dirty="0">
                          <a:latin typeface="Times New Roman" panose="02020603050405020304" pitchFamily="18" charset="0"/>
                          <a:cs typeface="Times New Roman" panose="02020603050405020304" pitchFamily="18" charset="0"/>
                        </a:rPr>
                        <a:t>) тренингимизни топинг</a:t>
                      </a:r>
                    </a:p>
                  </a:txBody>
                  <a:tcPr anchor="ctr"/>
                </a:tc>
                <a:tc hMerge="1">
                  <a:txBody>
                    <a:bodyPr/>
                    <a:lstStyle/>
                    <a:p>
                      <a:endParaRPr lang="ru-RU" dirty="0"/>
                    </a:p>
                  </a:txBody>
                  <a:tcPr/>
                </a:tc>
                <a:tc hMerge="1">
                  <a:txBody>
                    <a:bodyPr/>
                    <a:lstStyle/>
                    <a:p>
                      <a:endParaRPr lang="ru-RU" dirty="0"/>
                    </a:p>
                  </a:txBody>
                  <a:tcPr/>
                </a:tc>
                <a:extLst>
                  <a:ext uri="{0D108BD9-81ED-4DB2-BD59-A6C34878D82A}">
                    <a16:rowId xmlns:a16="http://schemas.microsoft.com/office/drawing/2014/main" val="2669179633"/>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400" noProof="0" dirty="0">
                          <a:latin typeface="Times New Roman" panose="02020603050405020304" pitchFamily="18" charset="0"/>
                          <a:cs typeface="Times New Roman" panose="02020603050405020304" pitchFamily="18" charset="0"/>
                        </a:rPr>
                        <a:t>Ҳиндистон</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400" noProof="0" dirty="0">
                          <a:latin typeface="Times New Roman" panose="02020603050405020304" pitchFamily="18" charset="0"/>
                          <a:cs typeface="Times New Roman" panose="02020603050405020304" pitchFamily="18" charset="0"/>
                        </a:rPr>
                        <a:t>Қўшма Штатлар</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400" noProof="0" dirty="0">
                          <a:latin typeface="Times New Roman" panose="02020603050405020304" pitchFamily="18" charset="0"/>
                          <a:cs typeface="Times New Roman" panose="02020603050405020304" pitchFamily="18" charset="0"/>
                        </a:rPr>
                        <a:t>Бошқа давлатлар</a:t>
                      </a:r>
                    </a:p>
                  </a:txBody>
                  <a:tcPr anchor="ctr"/>
                </a:tc>
                <a:extLst>
                  <a:ext uri="{0D108BD9-81ED-4DB2-BD59-A6C34878D82A}">
                    <a16:rowId xmlns:a16="http://schemas.microsoft.com/office/drawing/2014/main" val="2588563663"/>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400" noProof="0" dirty="0">
                          <a:latin typeface="Times New Roman" panose="02020603050405020304" pitchFamily="18" charset="0"/>
                          <a:cs typeface="Times New Roman" panose="02020603050405020304" pitchFamily="18" charset="0"/>
                        </a:rPr>
                        <a:t>Бангалорда </a:t>
                      </a:r>
                      <a:r>
                        <a:rPr lang="en-US" sz="2400" noProof="0" dirty="0">
                          <a:latin typeface="Times New Roman" panose="02020603050405020304" pitchFamily="18" charset="0"/>
                          <a:cs typeface="Times New Roman" panose="02020603050405020304" pitchFamily="18" charset="0"/>
                        </a:rPr>
                        <a:t>PMP</a:t>
                      </a:r>
                      <a:r>
                        <a:rPr lang="uz-Cyrl-UZ" sz="2400" noProof="0" dirty="0">
                          <a:latin typeface="Times New Roman" panose="02020603050405020304" pitchFamily="18" charset="0"/>
                          <a:cs typeface="Times New Roman" panose="02020603050405020304" pitchFamily="18" charset="0"/>
                        </a:rPr>
                        <a:t> сертификати</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400" noProof="0" dirty="0">
                          <a:latin typeface="Times New Roman" panose="02020603050405020304" pitchFamily="18" charset="0"/>
                          <a:cs typeface="Times New Roman" panose="02020603050405020304" pitchFamily="18" charset="0"/>
                        </a:rPr>
                        <a:t>Шарлоттадаги </a:t>
                      </a:r>
                      <a:r>
                        <a:rPr lang="en-US" sz="2400" noProof="0" dirty="0">
                          <a:latin typeface="Times New Roman" panose="02020603050405020304" pitchFamily="18" charset="0"/>
                          <a:cs typeface="Times New Roman" panose="02020603050405020304" pitchFamily="18" charset="0"/>
                        </a:rPr>
                        <a:t>PMP</a:t>
                      </a:r>
                      <a:r>
                        <a:rPr lang="uz-Cyrl-UZ" sz="2400" noProof="0" dirty="0">
                          <a:latin typeface="Times New Roman" panose="02020603050405020304" pitchFamily="18" charset="0"/>
                          <a:cs typeface="Times New Roman" panose="02020603050405020304" pitchFamily="18" charset="0"/>
                        </a:rPr>
                        <a:t> сертификати</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400" noProof="0" dirty="0">
                          <a:latin typeface="Times New Roman" panose="02020603050405020304" pitchFamily="18" charset="0"/>
                          <a:cs typeface="Times New Roman" panose="02020603050405020304" pitchFamily="18" charset="0"/>
                        </a:rPr>
                        <a:t>Дубайда </a:t>
                      </a:r>
                      <a:r>
                        <a:rPr lang="en-US" sz="2400" noProof="0" dirty="0">
                          <a:latin typeface="Times New Roman" panose="02020603050405020304" pitchFamily="18" charset="0"/>
                          <a:cs typeface="Times New Roman" panose="02020603050405020304" pitchFamily="18" charset="0"/>
                        </a:rPr>
                        <a:t>PMP</a:t>
                      </a:r>
                      <a:r>
                        <a:rPr lang="uz-Cyrl-UZ" sz="2400" noProof="0" dirty="0">
                          <a:latin typeface="Times New Roman" panose="02020603050405020304" pitchFamily="18" charset="0"/>
                          <a:cs typeface="Times New Roman" panose="02020603050405020304" pitchFamily="18" charset="0"/>
                        </a:rPr>
                        <a:t> сертификати</a:t>
                      </a:r>
                    </a:p>
                  </a:txBody>
                  <a:tcPr anchor="ctr"/>
                </a:tc>
                <a:extLst>
                  <a:ext uri="{0D108BD9-81ED-4DB2-BD59-A6C34878D82A}">
                    <a16:rowId xmlns:a16="http://schemas.microsoft.com/office/drawing/2014/main" val="4272171196"/>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400" noProof="0" dirty="0">
                          <a:latin typeface="Times New Roman" panose="02020603050405020304" pitchFamily="18" charset="0"/>
                          <a:cs typeface="Times New Roman" panose="02020603050405020304" pitchFamily="18" charset="0"/>
                        </a:rPr>
                        <a:t>Деҳлида </a:t>
                      </a:r>
                      <a:r>
                        <a:rPr lang="en-US" sz="2400" noProof="0" dirty="0">
                          <a:latin typeface="Times New Roman" panose="02020603050405020304" pitchFamily="18" charset="0"/>
                          <a:cs typeface="Times New Roman" panose="02020603050405020304" pitchFamily="18" charset="0"/>
                        </a:rPr>
                        <a:t>PMP</a:t>
                      </a:r>
                      <a:r>
                        <a:rPr lang="uz-Cyrl-UZ" sz="2400" noProof="0" dirty="0">
                          <a:latin typeface="Times New Roman" panose="02020603050405020304" pitchFamily="18" charset="0"/>
                          <a:cs typeface="Times New Roman" panose="02020603050405020304" pitchFamily="18" charset="0"/>
                        </a:rPr>
                        <a:t> сертификати</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400" noProof="0" dirty="0">
                          <a:latin typeface="Times New Roman" panose="02020603050405020304" pitchFamily="18" charset="0"/>
                          <a:cs typeface="Times New Roman" panose="02020603050405020304" pitchFamily="18" charset="0"/>
                        </a:rPr>
                        <a:t>Лос-Анжелесда </a:t>
                      </a:r>
                      <a:r>
                        <a:rPr lang="en-US" sz="2400" noProof="0" dirty="0">
                          <a:latin typeface="Times New Roman" panose="02020603050405020304" pitchFamily="18" charset="0"/>
                          <a:cs typeface="Times New Roman" panose="02020603050405020304" pitchFamily="18" charset="0"/>
                        </a:rPr>
                        <a:t>PMP</a:t>
                      </a:r>
                      <a:r>
                        <a:rPr lang="uz-Cyrl-UZ" sz="2400" noProof="0" dirty="0">
                          <a:latin typeface="Times New Roman" panose="02020603050405020304" pitchFamily="18" charset="0"/>
                          <a:cs typeface="Times New Roman" panose="02020603050405020304" pitchFamily="18" charset="0"/>
                        </a:rPr>
                        <a:t> сертификати</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400" noProof="0" dirty="0">
                          <a:latin typeface="Times New Roman" panose="02020603050405020304" pitchFamily="18" charset="0"/>
                          <a:cs typeface="Times New Roman" panose="02020603050405020304" pitchFamily="18" charset="0"/>
                        </a:rPr>
                        <a:t>Қоҳирада </a:t>
                      </a:r>
                      <a:r>
                        <a:rPr lang="en-US" sz="2400" noProof="0" dirty="0">
                          <a:latin typeface="Times New Roman" panose="02020603050405020304" pitchFamily="18" charset="0"/>
                          <a:cs typeface="Times New Roman" panose="02020603050405020304" pitchFamily="18" charset="0"/>
                        </a:rPr>
                        <a:t>PMP</a:t>
                      </a:r>
                      <a:r>
                        <a:rPr lang="uz-Cyrl-UZ" sz="2400" noProof="0" dirty="0">
                          <a:latin typeface="Times New Roman" panose="02020603050405020304" pitchFamily="18" charset="0"/>
                          <a:cs typeface="Times New Roman" panose="02020603050405020304" pitchFamily="18" charset="0"/>
                        </a:rPr>
                        <a:t> сертификати</a:t>
                      </a:r>
                    </a:p>
                  </a:txBody>
                  <a:tcPr anchor="ctr"/>
                </a:tc>
                <a:extLst>
                  <a:ext uri="{0D108BD9-81ED-4DB2-BD59-A6C34878D82A}">
                    <a16:rowId xmlns:a16="http://schemas.microsoft.com/office/drawing/2014/main" val="1640695046"/>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400" noProof="0" dirty="0">
                          <a:latin typeface="Times New Roman" panose="02020603050405020304" pitchFamily="18" charset="0"/>
                          <a:cs typeface="Times New Roman" panose="02020603050405020304" pitchFamily="18" charset="0"/>
                        </a:rPr>
                        <a:t>Пуне шаҳридаги </a:t>
                      </a:r>
                      <a:r>
                        <a:rPr lang="en-US" sz="2400" noProof="0" dirty="0">
                          <a:latin typeface="Times New Roman" panose="02020603050405020304" pitchFamily="18" charset="0"/>
                          <a:cs typeface="Times New Roman" panose="02020603050405020304" pitchFamily="18" charset="0"/>
                        </a:rPr>
                        <a:t>PMP</a:t>
                      </a:r>
                      <a:r>
                        <a:rPr lang="uz-Cyrl-UZ" sz="2400" noProof="0" dirty="0">
                          <a:latin typeface="Times New Roman" panose="02020603050405020304" pitchFamily="18" charset="0"/>
                          <a:cs typeface="Times New Roman" panose="02020603050405020304" pitchFamily="18" charset="0"/>
                        </a:rPr>
                        <a:t> сертификати</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400" noProof="0" dirty="0">
                          <a:latin typeface="Times New Roman" panose="02020603050405020304" pitchFamily="18" charset="0"/>
                          <a:cs typeface="Times New Roman" panose="02020603050405020304" pitchFamily="18" charset="0"/>
                        </a:rPr>
                        <a:t>Сан-Францискода </a:t>
                      </a:r>
                      <a:r>
                        <a:rPr lang="en-US" sz="2400" noProof="0" dirty="0">
                          <a:latin typeface="Times New Roman" panose="02020603050405020304" pitchFamily="18" charset="0"/>
                          <a:cs typeface="Times New Roman" panose="02020603050405020304" pitchFamily="18" charset="0"/>
                        </a:rPr>
                        <a:t>PMP</a:t>
                      </a:r>
                      <a:r>
                        <a:rPr lang="uz-Cyrl-UZ" sz="2400" noProof="0" dirty="0">
                          <a:latin typeface="Times New Roman" panose="02020603050405020304" pitchFamily="18" charset="0"/>
                          <a:cs typeface="Times New Roman" panose="02020603050405020304" pitchFamily="18" charset="0"/>
                        </a:rPr>
                        <a:t> сертификати</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400" noProof="0" dirty="0">
                          <a:latin typeface="Times New Roman" panose="02020603050405020304" pitchFamily="18" charset="0"/>
                          <a:cs typeface="Times New Roman" panose="02020603050405020304" pitchFamily="18" charset="0"/>
                        </a:rPr>
                        <a:t>Манилада </a:t>
                      </a:r>
                      <a:r>
                        <a:rPr lang="en-US" sz="2400" noProof="0" dirty="0">
                          <a:latin typeface="Times New Roman" panose="02020603050405020304" pitchFamily="18" charset="0"/>
                          <a:cs typeface="Times New Roman" panose="02020603050405020304" pitchFamily="18" charset="0"/>
                        </a:rPr>
                        <a:t>PMP</a:t>
                      </a:r>
                      <a:r>
                        <a:rPr lang="uz-Cyrl-UZ" sz="2400" noProof="0" dirty="0">
                          <a:latin typeface="Times New Roman" panose="02020603050405020304" pitchFamily="18" charset="0"/>
                          <a:cs typeface="Times New Roman" panose="02020603050405020304" pitchFamily="18" charset="0"/>
                        </a:rPr>
                        <a:t> сертификати</a:t>
                      </a:r>
                    </a:p>
                  </a:txBody>
                  <a:tcPr anchor="ctr"/>
                </a:tc>
                <a:extLst>
                  <a:ext uri="{0D108BD9-81ED-4DB2-BD59-A6C34878D82A}">
                    <a16:rowId xmlns:a16="http://schemas.microsoft.com/office/drawing/2014/main" val="960871127"/>
                  </a:ext>
                </a:extLst>
              </a:tr>
            </a:tbl>
          </a:graphicData>
        </a:graphic>
      </p:graphicFrame>
    </p:spTree>
    <p:extLst>
      <p:ext uri="{BB962C8B-B14F-4D97-AF65-F5344CB8AC3E}">
        <p14:creationId xmlns:p14="http://schemas.microsoft.com/office/powerpoint/2010/main" val="184875356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9E3430F-3D78-5011-911E-EEE98D58A414}"/>
              </a:ext>
            </a:extLst>
          </p:cNvPr>
          <p:cNvSpPr txBox="1"/>
          <p:nvPr/>
        </p:nvSpPr>
        <p:spPr>
          <a:xfrm>
            <a:off x="471889" y="807616"/>
            <a:ext cx="11248222" cy="3785652"/>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Лойиҳа менежери сифатида сиз шартномалар лойиҳани бошқариш учун қанчалик ажралмас эканлигини биласиз. Шартномалар асосий товарлар қачон етказиб берилишини ва улар учун қанча тўлашингизни белгилайди. Ёмон келишилган ёки бажарилмаган шартнома лойиҳани режадан ташқари ва бюджетдан ташқарига чиқариб юбориши мумкин.</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Шартномалар лойиҳани амалга ошириши ёки бузиши мумкинлиги сабабли, лойиҳани муваффақиятли бошқариш учун шартнома стратегиясини ишлаб чиқиш муҳим ва бу стратегиянинг бир қисми шартномаларни бошқаришнинг автоматлаштирилган дастурий таъминотини ўз ичига олиши керак.</a:t>
            </a:r>
          </a:p>
        </p:txBody>
      </p:sp>
    </p:spTree>
    <p:extLst>
      <p:ext uri="{BB962C8B-B14F-4D97-AF65-F5344CB8AC3E}">
        <p14:creationId xmlns:p14="http://schemas.microsoft.com/office/powerpoint/2010/main" val="315186462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604EC75-6BD8-27FE-801C-E8935AD27851}"/>
              </a:ext>
            </a:extLst>
          </p:cNvPr>
          <p:cNvSpPr txBox="1"/>
          <p:nvPr/>
        </p:nvSpPr>
        <p:spPr>
          <a:xfrm>
            <a:off x="466381" y="316578"/>
            <a:ext cx="11259238" cy="4524315"/>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Асосий хулосалар</a:t>
            </a:r>
          </a:p>
          <a:p>
            <a:pPr algn="ctr"/>
            <a:endParaRPr lang="uz-Cyrl-UZ" sz="24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Шартномалар кўпгина йирик лойиҳаларнинг ажралмас қисмидир</a:t>
            </a:r>
          </a:p>
          <a:p>
            <a:pPr marL="342900" indent="-342900" algn="just">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Лойиҳани бошқариш муваффақияти учун шартномани бошқариш муҳим аҳамиятга эга</a:t>
            </a:r>
          </a:p>
          <a:p>
            <a:pPr marL="342900" indent="-342900" algn="just">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Шартнома стратегиянгиз шартнома ҳажмини аниқлаш, зарур ресурсларни йиғиш, рол ва масъулиятни белгилашни ўз ичига олиши керак.</a:t>
            </a:r>
          </a:p>
          <a:p>
            <a:pPr marL="342900" indent="-342900" algn="just">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Шунингдек, сиз етказиб бериш муддатини яратишингиз, потенциал хавфларни аниқлашингиз, нархларни агрессив тарзда муҳокама қилишингиз ва ўз вақтида етказиб беришни рағбатлантиришингиз керак.</a:t>
            </a:r>
          </a:p>
          <a:p>
            <a:pPr marL="342900" indent="-342900" algn="just">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Лойиҳаларингиздаги шартномаларни бошқаришнинг энг яхши усули бу автоматлаштирилган </a:t>
            </a:r>
            <a:r>
              <a:rPr lang="en-US" sz="2400" dirty="0">
                <a:latin typeface="Times New Roman" panose="02020603050405020304" pitchFamily="18" charset="0"/>
                <a:cs typeface="Times New Roman" panose="02020603050405020304" pitchFamily="18" charset="0"/>
              </a:rPr>
              <a:t>CLM</a:t>
            </a:r>
            <a:r>
              <a:rPr lang="uz-Cyrl-UZ" sz="2400" dirty="0">
                <a:latin typeface="Times New Roman" panose="02020603050405020304" pitchFamily="18" charset="0"/>
                <a:cs typeface="Times New Roman" panose="02020603050405020304" pitchFamily="18" charset="0"/>
              </a:rPr>
              <a:t> дастуридан фойдаланишдир</a:t>
            </a:r>
          </a:p>
        </p:txBody>
      </p:sp>
    </p:spTree>
    <p:extLst>
      <p:ext uri="{BB962C8B-B14F-4D97-AF65-F5344CB8AC3E}">
        <p14:creationId xmlns:p14="http://schemas.microsoft.com/office/powerpoint/2010/main" val="174877874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18A8A24-0F5D-50A3-EDF1-744B9FB8187A}"/>
              </a:ext>
            </a:extLst>
          </p:cNvPr>
          <p:cNvSpPr txBox="1"/>
          <p:nvPr/>
        </p:nvSpPr>
        <p:spPr>
          <a:xfrm>
            <a:off x="549007" y="876873"/>
            <a:ext cx="11093986" cy="3416320"/>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НИМА УЧУН ШАРТНОМА БОШҚАРУВИ ЛОЙИҲА БОШҚАРУВИ МУТАХАССИСЛАРИ УЧУН МУҲИМ</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Аксарият бизнес лойиҳалари кўплаб ҳаракатланувчи қисмлар ва қисмларга эга ва кўпинча етказиб бериш ва қўшимча хизматлар учун учинчи томонлар билан шартнома тузишни ўз ичига олади. Сиз ушбу учинчи томонлар билан музокаралар олиб борадиган ва имзолаган шартномаларда ушбу товарлар ва хизматлар учун қанча тўлашингиз, етказиб бериш муддати ва турли функциялар учун ким масъул эканлиги батафсил кўрсатилган.</a:t>
            </a:r>
          </a:p>
        </p:txBody>
      </p:sp>
    </p:spTree>
    <p:extLst>
      <p:ext uri="{BB962C8B-B14F-4D97-AF65-F5344CB8AC3E}">
        <p14:creationId xmlns:p14="http://schemas.microsoft.com/office/powerpoint/2010/main" val="28202968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86CD1A6-32CD-0330-7A3C-BE80AEDCD8FC}"/>
              </a:ext>
            </a:extLst>
          </p:cNvPr>
          <p:cNvSpPr txBox="1"/>
          <p:nvPr/>
        </p:nvSpPr>
        <p:spPr>
          <a:xfrm>
            <a:off x="466381" y="384245"/>
            <a:ext cx="11259238" cy="5632311"/>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Учинчи томон шартномалари лойиҳанинг муваффақияти ёки муваффақияцизлигига катта таъсир кўрсатиши мумкинлиги сабабли, шартномани бошқариш учун зарур ресурсларни ажратиш муҳимдир. Шартномани бошқариш - бу ўзига хос талаблар, музокаралар, хавфлар ва мукофотларга эга бўлган жараён, аммо бу лойиҳани муваффақиятли бошқаришнинг зарурий қисмидир.</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Афсуски, шартномани нотўғри бошқариш ҳар қандай лойиҳанинг муваффақиятли якунланишига таъсир қилиши мумкин. Лойиҳа бошқаруви институти маълумотларига кўра, ресурсларнинг 11,4 фоизи лойиҳаларни бошқариш жараёнлари, жумладан, шартнома бошқаруви туфайли беҳуда сарфланади. Веллингстон компаниясининг “Лойиҳаларни бошқариш ҳолати 2020” ҳисоботида аниқланганидек, шартнома бошқаруви лойиҳа жадвалларига ҳам таъсир қилади. Веллингстоннинг хабар беришича, ташкилотларнинг атиги 29 фоизи ўз лойиҳаларини доимий равишда ўз вақтида якунлайди ва фақат 43 фоизи доимий равишда бюджетда қолади.</a:t>
            </a:r>
          </a:p>
        </p:txBody>
      </p:sp>
    </p:spTree>
    <p:extLst>
      <p:ext uri="{BB962C8B-B14F-4D97-AF65-F5344CB8AC3E}">
        <p14:creationId xmlns:p14="http://schemas.microsoft.com/office/powerpoint/2010/main" val="45757428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AE75DA6-74F2-2ACD-5B9F-504C5E2D0844}"/>
              </a:ext>
            </a:extLst>
          </p:cNvPr>
          <p:cNvSpPr txBox="1"/>
          <p:nvPr/>
        </p:nvSpPr>
        <p:spPr>
          <a:xfrm>
            <a:off x="631633" y="584137"/>
            <a:ext cx="10928733" cy="4401205"/>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Лойиҳа шартномасини бошқаришнинг тўрт босқичи</a:t>
            </a:r>
          </a:p>
          <a:p>
            <a:pPr algn="ctr"/>
            <a:r>
              <a:rPr lang="uz-Cyrl-UZ" sz="2800" dirty="0">
                <a:latin typeface="Times New Roman" panose="02020603050405020304" pitchFamily="18" charset="0"/>
                <a:cs typeface="Times New Roman" panose="02020603050405020304" pitchFamily="18" charset="0"/>
              </a:rPr>
              <a:t>Шу сабабларга кўра ва яна кўп нарсалар учун сиз ташкилотингизнинг муҳим лойиҳалари учун батафсил шартнома стратегиясини ишлаб чиқишингиз керак. Лойиҳа шартномасини бошқариш, баъзилар буни тўртта асосий босқичдан иборат:</a:t>
            </a:r>
          </a:p>
          <a:p>
            <a:pPr algn="ctr"/>
            <a:endParaRPr lang="uz-Cyrl-UZ" sz="28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r>
              <a:rPr lang="uz-Cyrl-UZ" sz="2800" dirty="0">
                <a:latin typeface="Times New Roman" panose="02020603050405020304" pitchFamily="18" charset="0"/>
                <a:cs typeface="Times New Roman" panose="02020603050405020304" pitchFamily="18" charset="0"/>
              </a:rPr>
              <a:t>Фикрлаш ва яратиш;</a:t>
            </a:r>
          </a:p>
          <a:p>
            <a:pPr marL="342900" indent="-342900" algn="ctr">
              <a:buFont typeface="Arial" panose="020B0604020202020204" pitchFamily="34" charset="0"/>
              <a:buChar char="•"/>
            </a:pPr>
            <a:r>
              <a:rPr lang="uz-Cyrl-UZ" sz="2800" dirty="0">
                <a:latin typeface="Times New Roman" panose="02020603050405020304" pitchFamily="18" charset="0"/>
                <a:cs typeface="Times New Roman" panose="02020603050405020304" pitchFamily="18" charset="0"/>
              </a:rPr>
              <a:t>Ўтиш;</a:t>
            </a:r>
          </a:p>
          <a:p>
            <a:pPr marL="342900" indent="-342900" algn="ctr">
              <a:buFont typeface="Arial" panose="020B0604020202020204" pitchFamily="34" charset="0"/>
              <a:buChar char="•"/>
            </a:pPr>
            <a:r>
              <a:rPr lang="uz-Cyrl-UZ" sz="2800" dirty="0">
                <a:latin typeface="Times New Roman" panose="02020603050405020304" pitchFamily="18" charset="0"/>
                <a:cs typeface="Times New Roman" panose="02020603050405020304" pitchFamily="18" charset="0"/>
              </a:rPr>
              <a:t>Шартнома бошқаруви;</a:t>
            </a:r>
          </a:p>
          <a:p>
            <a:pPr marL="342900" indent="-342900" algn="ctr">
              <a:buFont typeface="Arial" panose="020B0604020202020204" pitchFamily="34" charset="0"/>
              <a:buChar char="•"/>
            </a:pPr>
            <a:r>
              <a:rPr lang="uz-Cyrl-UZ" sz="2800" dirty="0">
                <a:latin typeface="Times New Roman" panose="02020603050405020304" pitchFamily="18" charset="0"/>
                <a:cs typeface="Times New Roman" panose="02020603050405020304" pitchFamily="18" charset="0"/>
              </a:rPr>
              <a:t>Баҳолаш ва ёпиш.</a:t>
            </a:r>
          </a:p>
        </p:txBody>
      </p:sp>
    </p:spTree>
    <p:extLst>
      <p:ext uri="{BB962C8B-B14F-4D97-AF65-F5344CB8AC3E}">
        <p14:creationId xmlns:p14="http://schemas.microsoft.com/office/powerpoint/2010/main" val="117022772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C4A7C5B-E5C2-8EC6-D117-4FB7460B1AF1}"/>
              </a:ext>
            </a:extLst>
          </p:cNvPr>
          <p:cNvSpPr txBox="1"/>
          <p:nvPr/>
        </p:nvSpPr>
        <p:spPr>
          <a:xfrm>
            <a:off x="626125" y="412587"/>
            <a:ext cx="10939749" cy="4524315"/>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1-босқич: Ғоя ва ижод (</a:t>
            </a:r>
            <a:r>
              <a:rPr lang="en-US" sz="2400" b="1" dirty="0">
                <a:latin typeface="Times New Roman" panose="02020603050405020304" pitchFamily="18" charset="0"/>
                <a:cs typeface="Times New Roman" panose="02020603050405020304" pitchFamily="18" charset="0"/>
              </a:rPr>
              <a:t>Ideation and Creation</a:t>
            </a:r>
            <a:r>
              <a:rPr lang="uz-Cyrl-UZ" sz="2400" b="1" dirty="0">
                <a:latin typeface="Times New Roman" panose="02020603050405020304" pitchFamily="18" charset="0"/>
                <a:cs typeface="Times New Roman" panose="02020603050405020304" pitchFamily="18" charset="0"/>
              </a:rPr>
              <a:t>)</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Лойиҳа шартномасини бошқаришнинг биринчи босқичи қуйидаги асосий тадбирлардан иборат:</a:t>
            </a:r>
          </a:p>
          <a:p>
            <a:pPr algn="ctr"/>
            <a:endParaRPr lang="uz-Cyrl-UZ" sz="24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Манфаатдор томонлар шартномага бизнес эҳтиёжини аниқлайдилар;</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Сиз керакли пудратчини танлайсиз;</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Икки томон шартнома шартларини муҳокама қилади;</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Сиз, сизнинг ходимларингиз ёки одатда учинчи томон шартнома лойиҳасини тузасиз;</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Барча томонлар музокаралар олиб боради, шартномани тасдиқлайди ва имзолайди.</a:t>
            </a:r>
          </a:p>
        </p:txBody>
      </p:sp>
    </p:spTree>
    <p:extLst>
      <p:ext uri="{BB962C8B-B14F-4D97-AF65-F5344CB8AC3E}">
        <p14:creationId xmlns:p14="http://schemas.microsoft.com/office/powerpoint/2010/main" val="63357410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A2CE6C8-83EC-AB35-EB3D-460B95C54C97}"/>
              </a:ext>
            </a:extLst>
          </p:cNvPr>
          <p:cNvSpPr txBox="1"/>
          <p:nvPr/>
        </p:nvSpPr>
        <p:spPr>
          <a:xfrm>
            <a:off x="526973" y="247333"/>
            <a:ext cx="11138053" cy="4893647"/>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2-босқич: Ўтиш (</a:t>
            </a:r>
            <a:r>
              <a:rPr lang="en-US" sz="2400" b="1" dirty="0">
                <a:latin typeface="Times New Roman" panose="02020603050405020304" pitchFamily="18" charset="0"/>
                <a:cs typeface="Times New Roman" panose="02020603050405020304" pitchFamily="18" charset="0"/>
              </a:rPr>
              <a:t>Transition</a:t>
            </a:r>
            <a:r>
              <a:rPr lang="uz-Cyrl-UZ" sz="2400" b="1" dirty="0">
                <a:latin typeface="Times New Roman" panose="02020603050405020304" pitchFamily="18" charset="0"/>
                <a:cs typeface="Times New Roman" panose="02020603050405020304" pitchFamily="18" charset="0"/>
              </a:rPr>
              <a:t>)</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Ўтиш босқичи - шартнома тўлиқ ҳажмда лойиҳага кириши. У қуйидаги тадбирларни ўз ичига олади:</a:t>
            </a:r>
          </a:p>
          <a:p>
            <a:pPr algn="ctr"/>
            <a:endParaRPr lang="uz-Cyrl-UZ" sz="24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Шартномани топшириш, бу ерда сиз шартномани назорат қиласиз ва тафсилотлар билан танишасиз;</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Режалаштириш, бу ерда сиз шартнома билан боғлиқ вақт жадвалини, ролларни ва ресурсларни аниқлайсиз;</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Шартномани бошқариш воситаларини, оддий жадваллар ва календарлар ёки янада мураккаб </a:t>
            </a:r>
            <a:r>
              <a:rPr lang="en-US" sz="2400" dirty="0">
                <a:latin typeface="Times New Roman" panose="02020603050405020304" pitchFamily="18" charset="0"/>
                <a:cs typeface="Times New Roman" panose="02020603050405020304" pitchFamily="18" charset="0"/>
              </a:rPr>
              <a:t> CLM</a:t>
            </a:r>
            <a:r>
              <a:rPr lang="uz-Cyrl-UZ" sz="2400" dirty="0">
                <a:latin typeface="Times New Roman" panose="02020603050405020304" pitchFamily="18" charset="0"/>
                <a:cs typeface="Times New Roman" panose="02020603050405020304" pitchFamily="18" charset="0"/>
              </a:rPr>
              <a:t> дастурини созланг;</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Жараёнга барча тегишли манфаатдор томонларни жалб қилиш учун бошланғич йиғилишни ўтказинг.</a:t>
            </a:r>
          </a:p>
        </p:txBody>
      </p:sp>
    </p:spTree>
    <p:extLst>
      <p:ext uri="{BB962C8B-B14F-4D97-AF65-F5344CB8AC3E}">
        <p14:creationId xmlns:p14="http://schemas.microsoft.com/office/powerpoint/2010/main" val="200007255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E81A73A-2472-9A3A-D3DF-EC15300AD7C1}"/>
              </a:ext>
            </a:extLst>
          </p:cNvPr>
          <p:cNvSpPr txBox="1"/>
          <p:nvPr/>
        </p:nvSpPr>
        <p:spPr>
          <a:xfrm>
            <a:off x="631634" y="1075176"/>
            <a:ext cx="10928732" cy="3416320"/>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3-босқич: Шартномаларни бошқариш (</a:t>
            </a:r>
            <a:r>
              <a:rPr lang="en-US" sz="2400" b="1" dirty="0">
                <a:latin typeface="Times New Roman" panose="02020603050405020304" pitchFamily="18" charset="0"/>
                <a:cs typeface="Times New Roman" panose="02020603050405020304" pitchFamily="18" charset="0"/>
              </a:rPr>
              <a:t>Contract Management</a:t>
            </a:r>
            <a:r>
              <a:rPr lang="uz-Cyrl-UZ" sz="2400" b="1" dirty="0">
                <a:latin typeface="Times New Roman" panose="02020603050405020304" pitchFamily="18" charset="0"/>
                <a:cs typeface="Times New Roman" panose="02020603050405020304" pitchFamily="18" charset="0"/>
              </a:rPr>
              <a:t>)</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Жараённинг учинчи босқичи - шартномани тўғри бошқариш, шу жумладан қуйидаги тадбирлар:</a:t>
            </a:r>
          </a:p>
          <a:p>
            <a:pPr algn="ctr"/>
            <a:endParaRPr lang="uz-Cyrl-UZ" sz="24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Шартноманинг бажарилишини бошқариш;</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Шартномани бошқариш учун ҳар қандай маъмурий фаолиятни бошлаш;</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Агар керак бўлса, хавфни камайтириш чораларини кўринг;</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Шартнома талаб қиладиган ҳар қандай ўзгаришларни бошқаринг.</a:t>
            </a:r>
          </a:p>
        </p:txBody>
      </p:sp>
    </p:spTree>
    <p:extLst>
      <p:ext uri="{BB962C8B-B14F-4D97-AF65-F5344CB8AC3E}">
        <p14:creationId xmlns:p14="http://schemas.microsoft.com/office/powerpoint/2010/main" val="296709698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7705371-2B42-7041-7841-2E1CAB3EED4E}"/>
              </a:ext>
            </a:extLst>
          </p:cNvPr>
          <p:cNvSpPr txBox="1"/>
          <p:nvPr/>
        </p:nvSpPr>
        <p:spPr>
          <a:xfrm>
            <a:off x="576549" y="533772"/>
            <a:ext cx="11038901" cy="4154984"/>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4-босқич: Баҳолаш ва ёпиш (</a:t>
            </a:r>
            <a:r>
              <a:rPr lang="en-US" sz="2400" b="1" dirty="0">
                <a:latin typeface="Times New Roman" panose="02020603050405020304" pitchFamily="18" charset="0"/>
                <a:cs typeface="Times New Roman" panose="02020603050405020304" pitchFamily="18" charset="0"/>
              </a:rPr>
              <a:t>Evaluation and Close</a:t>
            </a:r>
            <a:r>
              <a:rPr lang="uz-Cyrl-UZ" sz="2400" b="1" dirty="0">
                <a:latin typeface="Times New Roman" panose="02020603050405020304" pitchFamily="18" charset="0"/>
                <a:cs typeface="Times New Roman" panose="02020603050405020304" pitchFamily="18" charset="0"/>
              </a:rPr>
              <a:t>)</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Лойиҳа шартномасини бошқаришнинг якуний босқичи шартномани бажаришдан кейин содир бўлади. Бунга қуйидагилар киради:</a:t>
            </a:r>
          </a:p>
          <a:p>
            <a:pPr algn="ctr"/>
            <a:endParaRPr lang="uz-Cyrl-UZ" sz="24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Барча ишларнинг тугалланганлигига ишонч ҳосил қилиш учун шартнома тафсилотларини кўриб чиқиш;</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Ушбу шартнома учун жараён қандай ўтганини баҳоланг ва келажакдаги лойиҳалар учун ҳар қандай ўзгаришларни таклиф қилинг;</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Агар керак бўлса, шартномани ёпиш, янгилаш ёки қайта кўриб чиқиш тўғрисида қарор қабул қилинг.</a:t>
            </a:r>
          </a:p>
        </p:txBody>
      </p:sp>
    </p:spTree>
    <p:extLst>
      <p:ext uri="{BB962C8B-B14F-4D97-AF65-F5344CB8AC3E}">
        <p14:creationId xmlns:p14="http://schemas.microsoft.com/office/powerpoint/2010/main" val="163092138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CB6B437-9E35-4380-F0A5-31534C5D2EDB}"/>
              </a:ext>
            </a:extLst>
          </p:cNvPr>
          <p:cNvSpPr/>
          <p:nvPr/>
        </p:nvSpPr>
        <p:spPr>
          <a:xfrm>
            <a:off x="231355" y="407625"/>
            <a:ext cx="11666862" cy="1344058"/>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ЛОЙИҲАНИ МУВАФФАҚИЯТЛИ БОШҚАРИШ УЧУН КОНТРАКТ СТРАТЕГИЯСИНИ ТАКОМИЛЛАШТИРИШ БЎЙИЧА 8 ТА МАСЛАҲАТ</a:t>
            </a:r>
          </a:p>
          <a:p>
            <a:pPr algn="ctr"/>
            <a:r>
              <a:rPr lang="uz-Cyrl-UZ" sz="2000" dirty="0">
                <a:latin typeface="Times New Roman" panose="02020603050405020304" pitchFamily="18" charset="0"/>
                <a:cs typeface="Times New Roman" panose="02020603050405020304" pitchFamily="18" charset="0"/>
              </a:rPr>
              <a:t>Тўғри шартнома стратегияси лойиҳанинг ўз вақтида ва бюджет доирасида келишига ҳисса қўшиши мумкин. Лойиҳани муваффақиятли бошқариш учун фойдаланишингиз мумкин бўлган саккизта маслаҳат.</a:t>
            </a:r>
          </a:p>
        </p:txBody>
      </p:sp>
      <p:sp>
        <p:nvSpPr>
          <p:cNvPr id="3" name="Прямоугольник 2">
            <a:extLst>
              <a:ext uri="{FF2B5EF4-FFF2-40B4-BE49-F238E27FC236}">
                <a16:creationId xmlns:a16="http://schemas.microsoft.com/office/drawing/2014/main" id="{9120B31E-9E53-1A91-8C23-2C569281A71C}"/>
              </a:ext>
            </a:extLst>
          </p:cNvPr>
          <p:cNvSpPr/>
          <p:nvPr/>
        </p:nvSpPr>
        <p:spPr>
          <a:xfrm>
            <a:off x="231354" y="2442991"/>
            <a:ext cx="11171103" cy="440679"/>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200" dirty="0">
                <a:latin typeface="Times New Roman" panose="02020603050405020304" pitchFamily="18" charset="0"/>
                <a:cs typeface="Times New Roman" panose="02020603050405020304" pitchFamily="18" charset="0"/>
              </a:rPr>
              <a:t>2. </a:t>
            </a:r>
            <a:r>
              <a:rPr lang="uz-Cyrl-UZ" sz="2200" dirty="0">
                <a:latin typeface="Times New Roman" panose="02020603050405020304" pitchFamily="18" charset="0"/>
                <a:cs typeface="Times New Roman" panose="02020603050405020304" pitchFamily="18" charset="0"/>
              </a:rPr>
              <a:t>Керакли ресурсларни йиғинг</a:t>
            </a:r>
          </a:p>
        </p:txBody>
      </p:sp>
      <p:sp>
        <p:nvSpPr>
          <p:cNvPr id="4" name="Прямоугольник 3">
            <a:extLst>
              <a:ext uri="{FF2B5EF4-FFF2-40B4-BE49-F238E27FC236}">
                <a16:creationId xmlns:a16="http://schemas.microsoft.com/office/drawing/2014/main" id="{56B9B85D-C112-A5E1-90B7-A84FAEE4AD61}"/>
              </a:ext>
            </a:extLst>
          </p:cNvPr>
          <p:cNvSpPr/>
          <p:nvPr/>
        </p:nvSpPr>
        <p:spPr>
          <a:xfrm>
            <a:off x="231355" y="1865982"/>
            <a:ext cx="11666862" cy="440679"/>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200">
                <a:latin typeface="Times New Roman" panose="02020603050405020304" pitchFamily="18" charset="0"/>
                <a:cs typeface="Times New Roman" panose="02020603050405020304" pitchFamily="18" charset="0"/>
              </a:rPr>
              <a:t>1. </a:t>
            </a:r>
            <a:r>
              <a:rPr lang="uz-Cyrl-UZ" sz="2200">
                <a:latin typeface="Times New Roman" panose="02020603050405020304" pitchFamily="18" charset="0"/>
                <a:cs typeface="Times New Roman" panose="02020603050405020304" pitchFamily="18" charset="0"/>
              </a:rPr>
              <a:t>Шартнома доирасини ва етказиб беришни аниқ белгиланг</a:t>
            </a:r>
            <a:endParaRPr lang="uz-Cyrl-UZ" sz="2200"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024C7DAF-837E-8E43-74F4-5EDA2711EBB5}"/>
              </a:ext>
            </a:extLst>
          </p:cNvPr>
          <p:cNvSpPr/>
          <p:nvPr/>
        </p:nvSpPr>
        <p:spPr>
          <a:xfrm>
            <a:off x="231354" y="3015862"/>
            <a:ext cx="10631276" cy="440679"/>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200" dirty="0">
                <a:latin typeface="Times New Roman" panose="02020603050405020304" pitchFamily="18" charset="0"/>
                <a:cs typeface="Times New Roman" panose="02020603050405020304" pitchFamily="18" charset="0"/>
              </a:rPr>
              <a:t>3. </a:t>
            </a:r>
            <a:r>
              <a:rPr lang="uz-Cyrl-UZ" sz="2200" dirty="0">
                <a:latin typeface="Times New Roman" panose="02020603050405020304" pitchFamily="18" charset="0"/>
                <a:cs typeface="Times New Roman" panose="02020603050405020304" pitchFamily="18" charset="0"/>
              </a:rPr>
              <a:t>Рол ва масъулиятни белгиланг</a:t>
            </a:r>
          </a:p>
        </p:txBody>
      </p:sp>
      <p:sp>
        <p:nvSpPr>
          <p:cNvPr id="6" name="Прямоугольник 5">
            <a:extLst>
              <a:ext uri="{FF2B5EF4-FFF2-40B4-BE49-F238E27FC236}">
                <a16:creationId xmlns:a16="http://schemas.microsoft.com/office/drawing/2014/main" id="{F87D678D-B437-38D5-D509-1F4BC25FCC13}"/>
              </a:ext>
            </a:extLst>
          </p:cNvPr>
          <p:cNvSpPr/>
          <p:nvPr/>
        </p:nvSpPr>
        <p:spPr>
          <a:xfrm>
            <a:off x="231354" y="3588733"/>
            <a:ext cx="10036365" cy="440679"/>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200" dirty="0">
                <a:latin typeface="Times New Roman" panose="02020603050405020304" pitchFamily="18" charset="0"/>
                <a:cs typeface="Times New Roman" panose="02020603050405020304" pitchFamily="18" charset="0"/>
              </a:rPr>
              <a:t>4. </a:t>
            </a:r>
            <a:r>
              <a:rPr lang="uz-Cyrl-UZ" sz="2200" dirty="0">
                <a:latin typeface="Times New Roman" panose="02020603050405020304" pitchFamily="18" charset="0"/>
                <a:cs typeface="Times New Roman" panose="02020603050405020304" pitchFamily="18" charset="0"/>
              </a:rPr>
              <a:t>Етказиб бериладиган вақт жадвалини яратинг</a:t>
            </a:r>
          </a:p>
        </p:txBody>
      </p:sp>
      <p:sp>
        <p:nvSpPr>
          <p:cNvPr id="7" name="Прямоугольник 6">
            <a:extLst>
              <a:ext uri="{FF2B5EF4-FFF2-40B4-BE49-F238E27FC236}">
                <a16:creationId xmlns:a16="http://schemas.microsoft.com/office/drawing/2014/main" id="{D6140B81-B7A1-EB87-C234-E45FA1BDA0A7}"/>
              </a:ext>
            </a:extLst>
          </p:cNvPr>
          <p:cNvSpPr/>
          <p:nvPr/>
        </p:nvSpPr>
        <p:spPr>
          <a:xfrm>
            <a:off x="231354" y="4158830"/>
            <a:ext cx="9397387" cy="440679"/>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200" dirty="0">
                <a:latin typeface="Times New Roman" panose="02020603050405020304" pitchFamily="18" charset="0"/>
                <a:cs typeface="Times New Roman" panose="02020603050405020304" pitchFamily="18" charset="0"/>
              </a:rPr>
              <a:t>5. </a:t>
            </a:r>
            <a:r>
              <a:rPr lang="uz-Cyrl-UZ" sz="2200" dirty="0">
                <a:latin typeface="Times New Roman" panose="02020603050405020304" pitchFamily="18" charset="0"/>
                <a:cs typeface="Times New Roman" panose="02020603050405020304" pitchFamily="18" charset="0"/>
              </a:rPr>
              <a:t>Шартнома рискларини аниқланг</a:t>
            </a:r>
          </a:p>
        </p:txBody>
      </p:sp>
      <p:sp>
        <p:nvSpPr>
          <p:cNvPr id="8" name="Прямоугольник 7">
            <a:extLst>
              <a:ext uri="{FF2B5EF4-FFF2-40B4-BE49-F238E27FC236}">
                <a16:creationId xmlns:a16="http://schemas.microsoft.com/office/drawing/2014/main" id="{09D39A09-A350-04BB-8397-B9B1BD87C339}"/>
              </a:ext>
            </a:extLst>
          </p:cNvPr>
          <p:cNvSpPr/>
          <p:nvPr/>
        </p:nvSpPr>
        <p:spPr>
          <a:xfrm>
            <a:off x="231354" y="4728927"/>
            <a:ext cx="8780443" cy="440679"/>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200" dirty="0">
                <a:latin typeface="Times New Roman" panose="02020603050405020304" pitchFamily="18" charset="0"/>
                <a:cs typeface="Times New Roman" panose="02020603050405020304" pitchFamily="18" charset="0"/>
              </a:rPr>
              <a:t>6. </a:t>
            </a:r>
            <a:r>
              <a:rPr lang="uz-Cyrl-UZ" sz="2200" dirty="0">
                <a:latin typeface="Times New Roman" panose="02020603050405020304" pitchFamily="18" charset="0"/>
                <a:cs typeface="Times New Roman" panose="02020603050405020304" pitchFamily="18" charset="0"/>
              </a:rPr>
              <a:t>Нархлар бўйича агрессив музокаралар олиб боринг</a:t>
            </a:r>
          </a:p>
        </p:txBody>
      </p:sp>
      <p:sp>
        <p:nvSpPr>
          <p:cNvPr id="9" name="Прямоугольник 8">
            <a:extLst>
              <a:ext uri="{FF2B5EF4-FFF2-40B4-BE49-F238E27FC236}">
                <a16:creationId xmlns:a16="http://schemas.microsoft.com/office/drawing/2014/main" id="{841A549F-CDE0-B6F2-A93D-0DCDD3166FF4}"/>
              </a:ext>
            </a:extLst>
          </p:cNvPr>
          <p:cNvSpPr/>
          <p:nvPr/>
        </p:nvSpPr>
        <p:spPr>
          <a:xfrm>
            <a:off x="231354" y="5299024"/>
            <a:ext cx="8097397" cy="440679"/>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200" dirty="0">
                <a:latin typeface="Times New Roman" panose="02020603050405020304" pitchFamily="18" charset="0"/>
                <a:cs typeface="Times New Roman" panose="02020603050405020304" pitchFamily="18" charset="0"/>
              </a:rPr>
              <a:t>7. </a:t>
            </a:r>
            <a:r>
              <a:rPr lang="uz-Cyrl-UZ" sz="2200" dirty="0">
                <a:latin typeface="Times New Roman" panose="02020603050405020304" pitchFamily="18" charset="0"/>
                <a:cs typeface="Times New Roman" panose="02020603050405020304" pitchFamily="18" charset="0"/>
              </a:rPr>
              <a:t>Ўз вақтида етказиб беришни рағбатлантириш</a:t>
            </a:r>
          </a:p>
        </p:txBody>
      </p:sp>
      <p:sp>
        <p:nvSpPr>
          <p:cNvPr id="10" name="Прямоугольник 9">
            <a:extLst>
              <a:ext uri="{FF2B5EF4-FFF2-40B4-BE49-F238E27FC236}">
                <a16:creationId xmlns:a16="http://schemas.microsoft.com/office/drawing/2014/main" id="{2612F601-661B-886D-D863-A551481E62EB}"/>
              </a:ext>
            </a:extLst>
          </p:cNvPr>
          <p:cNvSpPr/>
          <p:nvPr/>
        </p:nvSpPr>
        <p:spPr>
          <a:xfrm>
            <a:off x="231354" y="5869121"/>
            <a:ext cx="7293165" cy="440679"/>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200" dirty="0">
                <a:latin typeface="Times New Roman" panose="02020603050405020304" pitchFamily="18" charset="0"/>
                <a:cs typeface="Times New Roman" panose="02020603050405020304" pitchFamily="18" charset="0"/>
              </a:rPr>
              <a:t>8. </a:t>
            </a:r>
            <a:r>
              <a:rPr lang="uz-Cyrl-UZ" sz="2200" dirty="0">
                <a:latin typeface="Times New Roman" panose="02020603050405020304" pitchFamily="18" charset="0"/>
                <a:cs typeface="Times New Roman" panose="02020603050405020304" pitchFamily="18" charset="0"/>
              </a:rPr>
              <a:t>Делегат жавобгарлиги</a:t>
            </a:r>
          </a:p>
        </p:txBody>
      </p:sp>
    </p:spTree>
    <p:extLst>
      <p:ext uri="{BB962C8B-B14F-4D97-AF65-F5344CB8AC3E}">
        <p14:creationId xmlns:p14="http://schemas.microsoft.com/office/powerpoint/2010/main" val="419236091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A42042C1-3D44-C591-E3B9-24622AB77AD9}"/>
              </a:ext>
            </a:extLst>
          </p:cNvPr>
          <p:cNvSpPr/>
          <p:nvPr/>
        </p:nvSpPr>
        <p:spPr>
          <a:xfrm>
            <a:off x="901546" y="727113"/>
            <a:ext cx="10388907" cy="3800820"/>
          </a:xfrm>
          <a:prstGeom prst="rect">
            <a:avLst/>
          </a:prstGeom>
          <a:noFill/>
          <a:ln>
            <a:noFill/>
          </a:ln>
        </p:spPr>
        <p:style>
          <a:lnRef idx="0">
            <a:scrgbClr r="0" g="0" b="0"/>
          </a:lnRef>
          <a:fillRef idx="0">
            <a:scrgbClr r="0" g="0" b="0"/>
          </a:fillRef>
          <a:effectRef idx="0">
            <a:scrgbClr r="0" g="0" b="0"/>
          </a:effectRef>
          <a:fontRef idx="minor">
            <a:schemeClr val="accent1"/>
          </a:fontRef>
        </p:style>
        <p:txBody>
          <a:bodyPr rtlCol="0" anchor="ctr"/>
          <a:lstStyle/>
          <a:p>
            <a:pPr marL="514350" indent="-514350" algn="ctr">
              <a:buAutoNum type="arabicPeriod"/>
            </a:pPr>
            <a:r>
              <a:rPr lang="uz-Cyrl-UZ" sz="2800" b="1" dirty="0">
                <a:latin typeface="Times New Roman" panose="02020603050405020304" pitchFamily="18" charset="0"/>
                <a:cs typeface="Times New Roman" panose="02020603050405020304" pitchFamily="18" charset="0"/>
              </a:rPr>
              <a:t>ШАРТНОМА ДОИРАСИНИ ВА ЕТКАЗИБ БЕРИШНИ АНИҚ БЕЛГИЛАНГ</a:t>
            </a:r>
          </a:p>
          <a:p>
            <a:pPr marL="514350" indent="-514350" algn="ctr">
              <a:buAutoNum type="arabicPeriod"/>
            </a:pP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Ҳар қандай шартномани тузишдан олдин сиз шартноманинг ҳажмини, хусусан, шартноманинг натижаларини аниқ белгилашингиз керак. Шартнома диққатни жамлаш ва кўламнинг ўзгаришини олдини олиш учун нимани қамраб олиши кераклигини аниқланг.</a:t>
            </a:r>
          </a:p>
        </p:txBody>
      </p:sp>
    </p:spTree>
    <p:extLst>
      <p:ext uri="{BB962C8B-B14F-4D97-AF65-F5344CB8AC3E}">
        <p14:creationId xmlns:p14="http://schemas.microsoft.com/office/powerpoint/2010/main" val="427387048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A42042C1-3D44-C591-E3B9-24622AB77AD9}"/>
              </a:ext>
            </a:extLst>
          </p:cNvPr>
          <p:cNvSpPr/>
          <p:nvPr/>
        </p:nvSpPr>
        <p:spPr>
          <a:xfrm>
            <a:off x="901546" y="727113"/>
            <a:ext cx="10388907" cy="3800820"/>
          </a:xfrm>
          <a:prstGeom prst="rect">
            <a:avLst/>
          </a:prstGeom>
          <a:noFill/>
          <a:ln>
            <a:noFill/>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2. КЕРАКЛИ РЕСУРСЛАРНИ ЙИҒИНГ</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Шартномани муваффақиятли тузиш ва бошқариш учун сизга нима ва ким керак? Сиз қайси жамоа аъзоларини жалб қилиш кераклигини ва бошқа зарур ресурсларни белгилашингиз керак. (Ушбу ресурслар </a:t>
            </a:r>
            <a:r>
              <a:rPr lang="en-US" sz="2800" dirty="0">
                <a:latin typeface="Times New Roman" panose="02020603050405020304" pitchFamily="18" charset="0"/>
                <a:cs typeface="Times New Roman" panose="02020603050405020304" pitchFamily="18" charset="0"/>
              </a:rPr>
              <a:t>CLM </a:t>
            </a:r>
            <a:r>
              <a:rPr lang="uz-Cyrl-UZ" sz="2800" dirty="0">
                <a:latin typeface="Times New Roman" panose="02020603050405020304" pitchFamily="18" charset="0"/>
                <a:cs typeface="Times New Roman" panose="02020603050405020304" pitchFamily="18" charset="0"/>
              </a:rPr>
              <a:t>дастурини ўз ичига олиши мумкин, чунки сиз тез орада билиб оласиз.)</a:t>
            </a:r>
          </a:p>
        </p:txBody>
      </p:sp>
    </p:spTree>
    <p:extLst>
      <p:ext uri="{BB962C8B-B14F-4D97-AF65-F5344CB8AC3E}">
        <p14:creationId xmlns:p14="http://schemas.microsoft.com/office/powerpoint/2010/main" val="387740324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A42042C1-3D44-C591-E3B9-24622AB77AD9}"/>
              </a:ext>
            </a:extLst>
          </p:cNvPr>
          <p:cNvSpPr/>
          <p:nvPr/>
        </p:nvSpPr>
        <p:spPr>
          <a:xfrm>
            <a:off x="901546" y="727113"/>
            <a:ext cx="10388907" cy="3800820"/>
          </a:xfrm>
          <a:prstGeom prst="rect">
            <a:avLst/>
          </a:prstGeom>
          <a:noFill/>
          <a:ln>
            <a:noFill/>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3. РОЛ ВА МАСЪУЛИЯТНИ БЕЛГИЛАНГ</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Шартномани бошқаришда ким бўлиши кераклигини аниқлаганингизда, ҳар бир шахснинг роли ва масъулиятини ҳам кўрсатишингиз керак. Ким нима учун жавобгар эканлиги аниқ бўлиши керак, акс ҳолда сизда этишмаётган қисмлар бўлади. Ушбу қадам учун МҲМХ (масъулиятли, ҳисобдор, маслаҳатлашган, хабардор) моделидан фойдаланинг.</a:t>
            </a:r>
          </a:p>
        </p:txBody>
      </p:sp>
    </p:spTree>
    <p:extLst>
      <p:ext uri="{BB962C8B-B14F-4D97-AF65-F5344CB8AC3E}">
        <p14:creationId xmlns:p14="http://schemas.microsoft.com/office/powerpoint/2010/main" val="41567346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A42042C1-3D44-C591-E3B9-24622AB77AD9}"/>
              </a:ext>
            </a:extLst>
          </p:cNvPr>
          <p:cNvSpPr/>
          <p:nvPr/>
        </p:nvSpPr>
        <p:spPr>
          <a:xfrm>
            <a:off x="653667" y="903383"/>
            <a:ext cx="10884665" cy="3800820"/>
          </a:xfrm>
          <a:prstGeom prst="rect">
            <a:avLst/>
          </a:prstGeom>
          <a:noFill/>
          <a:ln>
            <a:noFill/>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4. ЕТКАЗИБ БЕРИЛАДИГАН ВАҚТ ЖАДВАЛИНИ ЯРАТИНГ</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Лойиҳанинг умумий вақт жадвалини яратганингиздек, барча шартномаларингиз учун вақт жадвалини яратишингиз керак. Бу вақт жадвалида лойиҳанинг белгиланган муддатларини қондириш учун зарур бўлган босқичлар, натижалар ва бошқа муҳим саналар бўлиши керак.</a:t>
            </a:r>
          </a:p>
        </p:txBody>
      </p:sp>
    </p:spTree>
    <p:extLst>
      <p:ext uri="{BB962C8B-B14F-4D97-AF65-F5344CB8AC3E}">
        <p14:creationId xmlns:p14="http://schemas.microsoft.com/office/powerpoint/2010/main" val="408861978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A42042C1-3D44-C591-E3B9-24622AB77AD9}"/>
              </a:ext>
            </a:extLst>
          </p:cNvPr>
          <p:cNvSpPr/>
          <p:nvPr/>
        </p:nvSpPr>
        <p:spPr>
          <a:xfrm>
            <a:off x="901546" y="881350"/>
            <a:ext cx="10388907" cy="3800820"/>
          </a:xfrm>
          <a:prstGeom prst="rect">
            <a:avLst/>
          </a:prstGeom>
          <a:noFill/>
          <a:ln>
            <a:noFill/>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5. ШАРТНОМА РИСКЛАРИНИ АНИҚЛАНГ</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Барча шартномалар маълум даражада хавф туғдиради. Лойиҳани бошқариш билан боғлиқ бўлган энг муҳим хавф - бу ўтказиб юборилган муддатлар ва ортиқча харажатлар. Агар энг ёмони содир бўлса, нима қилиш кераклиги ҳақидаги барча хавфларни ва фавқулодда вазиятлар режаларини тузинг.</a:t>
            </a:r>
          </a:p>
        </p:txBody>
      </p:sp>
    </p:spTree>
    <p:extLst>
      <p:ext uri="{BB962C8B-B14F-4D97-AF65-F5344CB8AC3E}">
        <p14:creationId xmlns:p14="http://schemas.microsoft.com/office/powerpoint/2010/main" val="76768316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A42042C1-3D44-C591-E3B9-24622AB77AD9}"/>
              </a:ext>
            </a:extLst>
          </p:cNvPr>
          <p:cNvSpPr/>
          <p:nvPr/>
        </p:nvSpPr>
        <p:spPr>
          <a:xfrm>
            <a:off x="609600" y="539827"/>
            <a:ext cx="10972800" cy="4395730"/>
          </a:xfrm>
          <a:prstGeom prst="rect">
            <a:avLst/>
          </a:prstGeom>
          <a:noFill/>
          <a:ln>
            <a:noFill/>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6. НАРХЛАР БЎЙИЧА АГРЕССИВ МУЗОКАРАЛАР ОЛИБ БОРИНГ</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Лойиҳани муваффақиятли бошқариш учун харажатларни бошқариш зарур. Харажатларни ҳал қилишнинг асосий жойларидан бири етказиб берувчилар билан имзолаган шартномалардир. Бу нархлар ва бошқа шартлар бўйича агрессив музокаралар олиб боришни англатади. Пастроқ нархга эга бўлиш учун етказиб бериш саналарида муросага тайёр бўлинг. Иккала томон учун ҳам мос келадиган энг яхши нархни муҳокама қилинг.</a:t>
            </a:r>
          </a:p>
        </p:txBody>
      </p:sp>
    </p:spTree>
    <p:extLst>
      <p:ext uri="{BB962C8B-B14F-4D97-AF65-F5344CB8AC3E}">
        <p14:creationId xmlns:p14="http://schemas.microsoft.com/office/powerpoint/2010/main" val="257549819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A42042C1-3D44-C591-E3B9-24622AB77AD9}"/>
              </a:ext>
            </a:extLst>
          </p:cNvPr>
          <p:cNvSpPr/>
          <p:nvPr/>
        </p:nvSpPr>
        <p:spPr>
          <a:xfrm>
            <a:off x="609600" y="903383"/>
            <a:ext cx="10972800" cy="3503363"/>
          </a:xfrm>
          <a:prstGeom prst="rect">
            <a:avLst/>
          </a:prstGeom>
          <a:noFill/>
          <a:ln>
            <a:noFill/>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7. ЎЗ ВАҚТИДА ЕТКАЗИБ БЕРИШНИ РАҒБАТЛАНТИРИШ</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Баъзида етказиб бериш санаси нархдан муҳимроқдир. Лойиҳангизни жадвалга мувофиқ ушлаб туриш учун тезлаштирилган етказиб бериш санаси учун кўпроқ пул тўлашга тайёр бўлинг. Буни маълум бир санада етказиб бериш учун бонус ёки эрта санага мос келмаслик учун жарима сифатида музокара қилишни хоҳлашингиз мумкин.</a:t>
            </a:r>
          </a:p>
        </p:txBody>
      </p:sp>
    </p:spTree>
    <p:extLst>
      <p:ext uri="{BB962C8B-B14F-4D97-AF65-F5344CB8AC3E}">
        <p14:creationId xmlns:p14="http://schemas.microsoft.com/office/powerpoint/2010/main" val="329535328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A42042C1-3D44-C591-E3B9-24622AB77AD9}"/>
              </a:ext>
            </a:extLst>
          </p:cNvPr>
          <p:cNvSpPr/>
          <p:nvPr/>
        </p:nvSpPr>
        <p:spPr>
          <a:xfrm>
            <a:off x="609600" y="1244906"/>
            <a:ext cx="10972800" cy="3503363"/>
          </a:xfrm>
          <a:prstGeom prst="rect">
            <a:avLst/>
          </a:prstGeom>
          <a:noFill/>
          <a:ln>
            <a:noFill/>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8. ДЕЛЕГАТ ЖАВОБГАРЛИГИ</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Шартномаларингизда музокара қилишингиз мумкин бўлган яна бир нарса - бу жавобгарлик. Сиз бажармаган ҳаракатларингиз учун жавобгар бўлишни хоҳламайсиз, шунинг учун етказиб берувчилар ва субпудратчиларга имкон қадар кўпроқ жавобгарликни ўтказиб юборинг.</a:t>
            </a:r>
          </a:p>
        </p:txBody>
      </p:sp>
    </p:spTree>
    <p:extLst>
      <p:ext uri="{BB962C8B-B14F-4D97-AF65-F5344CB8AC3E}">
        <p14:creationId xmlns:p14="http://schemas.microsoft.com/office/powerpoint/2010/main" val="360910023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79231" y="142387"/>
            <a:ext cx="10515600" cy="467213"/>
          </a:xfrm>
        </p:spPr>
        <p:txBody>
          <a:bodyPr>
            <a:normAutofit fontScale="90000"/>
          </a:bodyPr>
          <a:lstStyle/>
          <a:p>
            <a:pPr algn="ctr"/>
            <a:r>
              <a:rPr lang="uz-Cyrl-UZ" sz="2800" b="1" dirty="0">
                <a:latin typeface="Times New Roman" panose="02020603050405020304" pitchFamily="18" charset="0"/>
                <a:cs typeface="Times New Roman" panose="02020603050405020304" pitchFamily="18" charset="0"/>
              </a:rPr>
              <a:t>ФОЙДАЛАНИЛГАН АДАБИЁТЛАР РЎЙХАТИ</a:t>
            </a:r>
            <a:endParaRPr lang="en-US" sz="2800" b="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04800" y="609600"/>
            <a:ext cx="11664462" cy="5355312"/>
          </a:xfrm>
          <a:prstGeom prst="rect">
            <a:avLst/>
          </a:prstGeom>
        </p:spPr>
        <p:txBody>
          <a:bodyPr wrap="square">
            <a:spAutoFit/>
          </a:bodyPr>
          <a:lstStyle/>
          <a:p>
            <a:pPr algn="just"/>
            <a:r>
              <a:rPr lang="uz-Cyrl-UZ" dirty="0">
                <a:latin typeface="Times New Roman" panose="02020603050405020304" pitchFamily="18" charset="0"/>
                <a:cs typeface="Times New Roman" panose="02020603050405020304" pitchFamily="18" charset="0"/>
              </a:rPr>
              <a:t>1. Суюнов Д.Х., Холбаев Б.А. Лойиҳа бошқаруви: услуб ва стандартлар. Ўқув қўлланма. 2021. – 208 б.</a:t>
            </a:r>
          </a:p>
          <a:p>
            <a:pPr algn="just"/>
            <a:r>
              <a:rPr lang="uz-Cyrl-UZ" dirty="0">
                <a:latin typeface="Times New Roman" panose="02020603050405020304" pitchFamily="18" charset="0"/>
                <a:cs typeface="Times New Roman" panose="02020603050405020304" pitchFamily="18" charset="0"/>
              </a:rPr>
              <a:t>2. </a:t>
            </a:r>
            <a:r>
              <a:rPr lang="en-US" dirty="0">
                <a:latin typeface="Times New Roman" panose="02020603050405020304" pitchFamily="18" charset="0"/>
                <a:cs typeface="Times New Roman" panose="02020603050405020304" pitchFamily="18" charset="0"/>
              </a:rPr>
              <a:t>Real Estate Project Finance. Different types of funding for a real estate development project. Written by CFI Team. Published January 28, 2020. Updated December 15, 2022. https://corporatefinanceinstitute.com/resources/commercial-real-estate/real-estate-project-finance/</a:t>
            </a:r>
          </a:p>
          <a:p>
            <a:pPr algn="just"/>
            <a:r>
              <a:rPr lang="uz-Cyrl-UZ" dirty="0">
                <a:latin typeface="Times New Roman" panose="02020603050405020304" pitchFamily="18" charset="0"/>
                <a:cs typeface="Times New Roman" panose="02020603050405020304" pitchFamily="18" charset="0"/>
              </a:rPr>
              <a:t>3. </a:t>
            </a:r>
            <a:r>
              <a:rPr lang="en-US" dirty="0">
                <a:latin typeface="Times New Roman" panose="02020603050405020304" pitchFamily="18" charset="0"/>
                <a:cs typeface="Times New Roman" panose="02020603050405020304" pitchFamily="18" charset="0"/>
              </a:rPr>
              <a:t>Adam Hayes. Project Finance: How It Works, Definition, and Types of Loans. Updated August 20, 2021. https://www.investopedia.com/terms/p/projectfinance.asp</a:t>
            </a:r>
          </a:p>
          <a:p>
            <a:pPr algn="just"/>
            <a:r>
              <a:rPr lang="uz-Cyrl-UZ" dirty="0">
                <a:latin typeface="Times New Roman" panose="02020603050405020304" pitchFamily="18" charset="0"/>
                <a:cs typeface="Times New Roman" panose="02020603050405020304" pitchFamily="18" charset="0"/>
              </a:rPr>
              <a:t>4. </a:t>
            </a:r>
            <a:r>
              <a:rPr lang="en-US" dirty="0">
                <a:latin typeface="Times New Roman" panose="02020603050405020304" pitchFamily="18" charset="0"/>
                <a:cs typeface="Times New Roman" panose="02020603050405020304" pitchFamily="18" charset="0"/>
              </a:rPr>
              <a:t>Project Finance: Definition, Structure, and Alternatives. 2023 Hexagon AB and or its subsidiaries and affiliates. All Rights Reserved. https://www.ecosys.net/knowledge/project-finance/</a:t>
            </a:r>
          </a:p>
          <a:p>
            <a:pPr algn="just"/>
            <a:r>
              <a:rPr lang="uz-Cyrl-UZ" dirty="0">
                <a:latin typeface="Times New Roman" panose="02020603050405020304" pitchFamily="18" charset="0"/>
                <a:cs typeface="Times New Roman" panose="02020603050405020304" pitchFamily="18" charset="0"/>
              </a:rPr>
              <a:t>5. </a:t>
            </a:r>
            <a:r>
              <a:rPr lang="ru-RU" dirty="0">
                <a:latin typeface="Times New Roman" panose="02020603050405020304" pitchFamily="18" charset="0"/>
                <a:cs typeface="Times New Roman" panose="02020603050405020304" pitchFamily="18" charset="0"/>
              </a:rPr>
              <a:t>Реконструкция здания для ИПМИ обойдётся почти в $2,6 млн. «Служба единого заказчика» при хокимияте Ташкента выбрала наманганского застройщика для реконструкции здания для Института прогнозирования и макроэкономических исследований (ИПМИ) при Минэкономразвития в Ташкенте. Стоимость работ оценивается в 27,3 млрд сумов (почти $2,6 млн). Правительство разрешило реализовать проект без тендера. В ИПМИ прокомментировали ситуацию. 4 мая 2021, 19:21   Экономика. </a:t>
            </a:r>
            <a:r>
              <a:rPr lang="en-US" dirty="0">
                <a:latin typeface="Times New Roman" panose="02020603050405020304" pitchFamily="18" charset="0"/>
                <a:cs typeface="Times New Roman" panose="02020603050405020304" pitchFamily="18" charset="0"/>
              </a:rPr>
              <a:t>https://www.gazeta.uz/ru/2021/05/04/no-tender/</a:t>
            </a:r>
            <a:endParaRPr lang="uz-Cyrl-UZ" dirty="0">
              <a:latin typeface="Times New Roman" panose="02020603050405020304" pitchFamily="18" charset="0"/>
              <a:cs typeface="Times New Roman" panose="02020603050405020304" pitchFamily="18" charset="0"/>
            </a:endParaRPr>
          </a:p>
          <a:p>
            <a:pPr algn="just"/>
            <a:r>
              <a:rPr lang="uz-Cyrl-UZ" dirty="0">
                <a:latin typeface="Times New Roman" panose="02020603050405020304" pitchFamily="18" charset="0"/>
                <a:cs typeface="Times New Roman" panose="02020603050405020304" pitchFamily="18" charset="0"/>
              </a:rPr>
              <a:t>6. Harvard Business Review Project Management Handbook: How to Launch, Lead, and Sponsor Successful Projects (HBR Handbooks) Paperback – October 19, 2021.</a:t>
            </a:r>
          </a:p>
          <a:p>
            <a:pPr algn="just"/>
            <a:r>
              <a:rPr lang="uz-Cyrl-UZ" dirty="0">
                <a:latin typeface="Times New Roman" panose="02020603050405020304" pitchFamily="18" charset="0"/>
                <a:cs typeface="Times New Roman" panose="02020603050405020304" pitchFamily="18" charset="0"/>
              </a:rPr>
              <a:t>7. </a:t>
            </a:r>
            <a:r>
              <a:rPr lang="ru-RU" dirty="0" err="1">
                <a:latin typeface="Times New Roman" panose="02020603050405020304" pitchFamily="18" charset="0"/>
                <a:cs typeface="Times New Roman" panose="02020603050405020304" pitchFamily="18" charset="0"/>
              </a:rPr>
              <a:t>Просницкий</a:t>
            </a:r>
            <a:r>
              <a:rPr lang="ru-RU" dirty="0">
                <a:latin typeface="Times New Roman" panose="02020603050405020304" pitchFamily="18" charset="0"/>
                <a:cs typeface="Times New Roman" panose="02020603050405020304" pitchFamily="18" charset="0"/>
              </a:rPr>
              <a:t> А. Самоучитель “Управление проектами в </a:t>
            </a:r>
            <a:r>
              <a:rPr lang="ru-RU" dirty="0" err="1">
                <a:latin typeface="Times New Roman" panose="02020603050405020304" pitchFamily="18" charset="0"/>
                <a:cs typeface="Times New Roman" panose="02020603050405020304" pitchFamily="18" charset="0"/>
              </a:rPr>
              <a:t>Microsoft</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Project</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Server</a:t>
            </a:r>
            <a:r>
              <a:rPr lang="ru-RU" dirty="0">
                <a:latin typeface="Times New Roman" panose="02020603050405020304" pitchFamily="18" charset="0"/>
                <a:cs typeface="Times New Roman" panose="02020603050405020304" pitchFamily="18" charset="0"/>
              </a:rPr>
              <a:t> 2010”. Киев, </a:t>
            </a:r>
          </a:p>
          <a:p>
            <a:pPr algn="just"/>
            <a:r>
              <a:rPr lang="ru-RU" dirty="0">
                <a:latin typeface="Times New Roman" panose="02020603050405020304" pitchFamily="18" charset="0"/>
                <a:cs typeface="Times New Roman" panose="02020603050405020304" pitchFamily="18" charset="0"/>
              </a:rPr>
              <a:t>Казань, Красноярск, Рига, Санкт-Петербург, Львов, Черновцы, Ивано-Франковск, 2011. 249 с.</a:t>
            </a:r>
          </a:p>
          <a:p>
            <a:pPr algn="just"/>
            <a:r>
              <a:rPr lang="ru-RU" dirty="0">
                <a:latin typeface="Times New Roman" panose="02020603050405020304" pitchFamily="18" charset="0"/>
                <a:cs typeface="Times New Roman" panose="02020603050405020304" pitchFamily="18" charset="0"/>
              </a:rPr>
              <a:t>8. </a:t>
            </a:r>
            <a:r>
              <a:rPr lang="en-US" dirty="0">
                <a:latin typeface="Times New Roman" panose="02020603050405020304" pitchFamily="18" charset="0"/>
                <a:cs typeface="Times New Roman" panose="02020603050405020304" pitchFamily="18" charset="0"/>
              </a:rPr>
              <a:t>https://mymanagementguide.com/basics/project-methodology-definition/</a:t>
            </a:r>
          </a:p>
          <a:p>
            <a:pPr algn="just"/>
            <a:r>
              <a:rPr lang="uz-Cyrl-UZ" dirty="0">
                <a:latin typeface="Times New Roman" panose="02020603050405020304" pitchFamily="18" charset="0"/>
                <a:cs typeface="Times New Roman" panose="02020603050405020304" pitchFamily="18" charset="0"/>
              </a:rPr>
              <a:t>9. </a:t>
            </a:r>
            <a:r>
              <a:rPr lang="en-US" dirty="0">
                <a:latin typeface="Times New Roman" panose="02020603050405020304" pitchFamily="18" charset="0"/>
                <a:cs typeface="Times New Roman" panose="02020603050405020304" pitchFamily="18" charset="0"/>
              </a:rPr>
              <a:t>https://www.knowledgehut.com/blog/project-management/project-management-teams</a:t>
            </a:r>
          </a:p>
        </p:txBody>
      </p:sp>
    </p:spTree>
    <p:extLst>
      <p:ext uri="{BB962C8B-B14F-4D97-AF65-F5344CB8AC3E}">
        <p14:creationId xmlns:p14="http://schemas.microsoft.com/office/powerpoint/2010/main" val="206167183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13501"/>
            <a:ext cx="12192000" cy="830997"/>
          </a:xfrm>
          <a:prstGeom prst="rect">
            <a:avLst/>
          </a:prstGeom>
          <a:noFill/>
        </p:spPr>
        <p:txBody>
          <a:bodyPr wrap="square" rtlCol="0">
            <a:spAutoFit/>
          </a:bodyPr>
          <a:lstStyle/>
          <a:p>
            <a:pPr algn="ctr"/>
            <a:r>
              <a:rPr lang="ru-RU" sz="4800" b="1" dirty="0">
                <a:solidFill>
                  <a:srgbClr val="FF0000"/>
                </a:solidFill>
                <a:latin typeface="Times New Roman" panose="02020603050405020304" pitchFamily="18" charset="0"/>
                <a:cs typeface="Times New Roman" panose="02020603050405020304" pitchFamily="18" charset="0"/>
              </a:rPr>
              <a:t>ЭЪТИБОРИНГИЗ УЧУН РАХМАТ</a:t>
            </a:r>
            <a:endParaRPr lang="en-US" sz="4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0164151"/>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643</TotalTime>
  <Words>6722</Words>
  <Application>Microsoft Office PowerPoint</Application>
  <PresentationFormat>Широкоэкранный</PresentationFormat>
  <Paragraphs>366</Paragraphs>
  <Slides>74</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74</vt:i4>
      </vt:variant>
    </vt:vector>
  </HeadingPairs>
  <TitlesOfParts>
    <vt:vector size="79"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ФОЙДАЛАНИЛГАН АДАБИЁТЛАР РЎЙХАТИ</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Baxodir Alimov</dc:creator>
  <cp:lastModifiedBy>Baxodir Alimov</cp:lastModifiedBy>
  <cp:revision>90</cp:revision>
  <dcterms:created xsi:type="dcterms:W3CDTF">2023-09-26T16:19:17Z</dcterms:created>
  <dcterms:modified xsi:type="dcterms:W3CDTF">2023-10-24T06:00:14Z</dcterms:modified>
</cp:coreProperties>
</file>