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3"/>
  </p:notesMasterIdLst>
  <p:sldIdLst>
    <p:sldId id="257" r:id="rId2"/>
    <p:sldId id="258" r:id="rId3"/>
    <p:sldId id="256" r:id="rId4"/>
    <p:sldId id="395" r:id="rId5"/>
    <p:sldId id="355" r:id="rId6"/>
    <p:sldId id="354" r:id="rId7"/>
    <p:sldId id="353" r:id="rId8"/>
    <p:sldId id="370" r:id="rId9"/>
    <p:sldId id="356" r:id="rId10"/>
    <p:sldId id="357" r:id="rId11"/>
    <p:sldId id="358" r:id="rId12"/>
    <p:sldId id="331" r:id="rId13"/>
    <p:sldId id="414" r:id="rId14"/>
    <p:sldId id="332" r:id="rId15"/>
    <p:sldId id="415" r:id="rId16"/>
    <p:sldId id="359" r:id="rId17"/>
    <p:sldId id="306" r:id="rId18"/>
    <p:sldId id="360" r:id="rId19"/>
    <p:sldId id="361" r:id="rId20"/>
    <p:sldId id="362" r:id="rId21"/>
    <p:sldId id="363" r:id="rId22"/>
    <p:sldId id="307" r:id="rId23"/>
    <p:sldId id="364" r:id="rId24"/>
    <p:sldId id="308" r:id="rId25"/>
    <p:sldId id="365" r:id="rId26"/>
    <p:sldId id="366" r:id="rId27"/>
    <p:sldId id="367" r:id="rId28"/>
    <p:sldId id="368" r:id="rId29"/>
    <p:sldId id="309" r:id="rId30"/>
    <p:sldId id="396" r:id="rId31"/>
    <p:sldId id="310" r:id="rId32"/>
    <p:sldId id="311" r:id="rId33"/>
    <p:sldId id="312" r:id="rId34"/>
    <p:sldId id="399" r:id="rId35"/>
    <p:sldId id="400" r:id="rId36"/>
    <p:sldId id="313" r:id="rId37"/>
    <p:sldId id="401" r:id="rId38"/>
    <p:sldId id="402" r:id="rId39"/>
    <p:sldId id="316" r:id="rId40"/>
    <p:sldId id="403" r:id="rId41"/>
    <p:sldId id="321" r:id="rId42"/>
    <p:sldId id="404" r:id="rId43"/>
    <p:sldId id="405" r:id="rId44"/>
    <p:sldId id="406" r:id="rId45"/>
    <p:sldId id="322" r:id="rId46"/>
    <p:sldId id="408" r:id="rId47"/>
    <p:sldId id="407" r:id="rId48"/>
    <p:sldId id="409" r:id="rId49"/>
    <p:sldId id="410" r:id="rId50"/>
    <p:sldId id="411" r:id="rId51"/>
    <p:sldId id="323" r:id="rId52"/>
    <p:sldId id="324" r:id="rId53"/>
    <p:sldId id="412" r:id="rId54"/>
    <p:sldId id="325" r:id="rId55"/>
    <p:sldId id="326" r:id="rId56"/>
    <p:sldId id="327" r:id="rId57"/>
    <p:sldId id="413" r:id="rId58"/>
    <p:sldId id="329" r:id="rId59"/>
    <p:sldId id="333" r:id="rId60"/>
    <p:sldId id="416" r:id="rId61"/>
    <p:sldId id="334" r:id="rId62"/>
    <p:sldId id="336" r:id="rId63"/>
    <p:sldId id="342" r:id="rId64"/>
    <p:sldId id="417" r:id="rId65"/>
    <p:sldId id="418" r:id="rId66"/>
    <p:sldId id="419" r:id="rId67"/>
    <p:sldId id="420" r:id="rId68"/>
    <p:sldId id="421" r:id="rId69"/>
    <p:sldId id="422" r:id="rId70"/>
    <p:sldId id="423" r:id="rId71"/>
    <p:sldId id="349" r:id="rId72"/>
    <p:sldId id="384" r:id="rId73"/>
    <p:sldId id="424" r:id="rId74"/>
    <p:sldId id="425" r:id="rId75"/>
    <p:sldId id="385" r:id="rId76"/>
    <p:sldId id="427" r:id="rId77"/>
    <p:sldId id="428" r:id="rId78"/>
    <p:sldId id="426" r:id="rId79"/>
    <p:sldId id="429" r:id="rId80"/>
    <p:sldId id="430" r:id="rId81"/>
    <p:sldId id="431" r:id="rId82"/>
    <p:sldId id="386" r:id="rId83"/>
    <p:sldId id="387" r:id="rId84"/>
    <p:sldId id="388" r:id="rId85"/>
    <p:sldId id="432" r:id="rId86"/>
    <p:sldId id="433" r:id="rId87"/>
    <p:sldId id="434" r:id="rId88"/>
    <p:sldId id="435" r:id="rId89"/>
    <p:sldId id="436" r:id="rId90"/>
    <p:sldId id="304" r:id="rId91"/>
    <p:sldId id="305" r:id="rId9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25FF30-28FA-4C18-BED8-BF580F267497}" type="datetimeFigureOut">
              <a:rPr lang="ru-RU" smtClean="0"/>
              <a:t>24.10.2023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816C86-649D-406B-BB3C-9BF2C2E09154}" type="slidenum">
              <a:rPr lang="ru-RU" smtClean="0"/>
              <a:t>‹#›</a:t>
            </a:fld>
            <a:endParaRPr lang="ru-RU"/>
          </a:p>
        </p:txBody>
      </p:sp>
    </p:spTree>
    <p:extLst>
      <p:ext uri="{BB962C8B-B14F-4D97-AF65-F5344CB8AC3E}">
        <p14:creationId xmlns:p14="http://schemas.microsoft.com/office/powerpoint/2010/main" val="3815864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38" name="Google Shape;538;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44" name="Google Shape;544;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D1E49B-1A53-7595-277E-E425E6655A3F}"/>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F44B4AF9-4BA8-97CC-F235-BDB610091B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E0A91F3-9101-6C6E-A113-7931276D8ACD}"/>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BB5271EB-1018-518D-08FD-A7C02224811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4E3C779-F7B9-63AE-3967-F52C4FE3574F}"/>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93417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46B936-CBD2-9809-10F1-6F6E49D09C3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ED31142-D04B-0465-587D-B45F033277E2}"/>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5039163-0906-EE89-EF5B-80A2F7855174}"/>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1B5F9F96-3C31-AFE1-865A-912F074D5DC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908EE7B-7044-D36F-1B97-E9A3D31472B7}"/>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191981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E73F4BA-0C43-B860-5687-2851FCC1B887}"/>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A014B6AE-0015-5175-A1D2-0CB6029733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C896D9A-7AB6-553B-3C40-6EB9B19A1A4A}"/>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1887918D-055F-777F-30B6-26571B368C5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0B60E60-DC28-C14E-7018-CA379CF8EFC0}"/>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368776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95EB90-6D3A-9398-FCBE-1A4D5F8093D4}"/>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A9DA8B7-2E80-D054-FEE3-7F1879CB7C1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2FF886B0-09F9-CFDD-594C-C646282CDDFD}"/>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E62CD870-0CBD-3914-9EDC-91C292CA4757}"/>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85A8B391-37F7-572C-4214-F777818D89A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DC62A4E-25A0-5312-E4CB-DC5E613ECE95}"/>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1801483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CE495D-6794-C0A4-8741-9E53234B0B72}"/>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21C1B110-408B-ACD8-3476-B4DB75A3E0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1BE59079-2F45-D8FC-518E-DC69D020753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1348A56C-2D1F-1F02-FFA1-8E74FF0FC5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CBDE9F9B-2AB5-CFE0-F10E-B7260AD341EC}"/>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7137E3A3-986C-A344-93F8-AA1385879FA4}"/>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8" name="Нижний колонтитул 7">
            <a:extLst>
              <a:ext uri="{FF2B5EF4-FFF2-40B4-BE49-F238E27FC236}">
                <a16:creationId xmlns:a16="http://schemas.microsoft.com/office/drawing/2014/main" id="{8001F4B1-B847-0F9B-31E4-23B966AA0B95}"/>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E56F1B34-F8D8-CE3A-67E5-D3A3E9D759D7}"/>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2317227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62F39A-995A-6785-90AB-125163D5E7FE}"/>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1CE7A0E4-B25E-A257-C90F-410693D12CD7}"/>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4" name="Нижний колонтитул 3">
            <a:extLst>
              <a:ext uri="{FF2B5EF4-FFF2-40B4-BE49-F238E27FC236}">
                <a16:creationId xmlns:a16="http://schemas.microsoft.com/office/drawing/2014/main" id="{4C4B8A96-0B4C-8276-1A68-D2EBFA38AC6F}"/>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AAB876B3-5093-9F96-7231-3DD3CA5FBFF9}"/>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2565542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F2D9A385-05A7-FF4A-9704-7DF9D757038D}"/>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3" name="Нижний колонтитул 2">
            <a:extLst>
              <a:ext uri="{FF2B5EF4-FFF2-40B4-BE49-F238E27FC236}">
                <a16:creationId xmlns:a16="http://schemas.microsoft.com/office/drawing/2014/main" id="{36A72EEF-2724-73EC-F58B-51FF72F1EB0B}"/>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8943B48-EEEA-911A-2F1E-CE6BEDE9B8B9}"/>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1754960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9F0636-1AA7-5529-B1C9-E5EBB038FED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99618B0-DD2F-7F6D-DD7F-A29E48E5C7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DA35D9B-D7D8-A401-8FC4-02EF5E6A6A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93E56B2-ED84-0CB3-9B41-E9C16B926387}"/>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C165D799-021B-A5E1-BD26-B1A30E50D74D}"/>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27A398A-C405-5641-CC2C-A3EB70954A24}"/>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4025662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21FED58-D22D-7C8F-3C5F-B9B56551B21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E7795EC9-B849-7765-B5E7-59EBA81CC5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7DA52B2-6195-9EAA-D79F-9997D70D61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542F773-DC76-C596-940B-D9B07E4088DC}"/>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38CB87CE-1614-D49C-E4A1-61106E9C33F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C493536-BFFA-C68D-B902-577A5273DEA9}"/>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2205646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65E9551-EB6A-FDB4-1026-C5687DA6809D}"/>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8F89117-352B-98F3-8BE2-C95D820588ED}"/>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FCCD81D-D31C-17E6-A32C-DDEA750CB3AA}"/>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10F4916F-B4CD-E131-DD89-40190F80D6D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BEA1C54-F160-4F50-5F93-9AB30D532FA8}"/>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1990539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8BBF1F3-646F-D268-A17E-7A6265E8B73A}"/>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B27BE897-AB9F-270B-257F-C48E6C2ABAF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FF82397-7B08-2A48-B0E7-72B5A2C46E18}"/>
              </a:ext>
            </a:extLst>
          </p:cNvPr>
          <p:cNvSpPr>
            <a:spLocks noGrp="1"/>
          </p:cNvSpPr>
          <p:nvPr>
            <p:ph type="dt" sz="half" idx="10"/>
          </p:nvPr>
        </p:nvSpPr>
        <p:spPr/>
        <p:txBody>
          <a:bodyPr/>
          <a:lstStyle/>
          <a:p>
            <a:fld id="{4B95F583-2446-4816-A6DA-BE8948137B9B}"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B790695F-CACF-1462-FFF4-536903EA0B6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C37859B-4241-359E-D36F-2C258617F04B}"/>
              </a:ext>
            </a:extLst>
          </p:cNvPr>
          <p:cNvSpPr>
            <a:spLocks noGrp="1"/>
          </p:cNvSpPr>
          <p:nvPr>
            <p:ph type="sldNum" sz="quarter" idx="12"/>
          </p:nvPr>
        </p:nvSpPr>
        <p:spPr/>
        <p:txBody>
          <a:bodyPr/>
          <a:lstStyle/>
          <a:p>
            <a:fld id="{A6AA85D4-6255-49A6-83BB-25E59802CC50}" type="slidenum">
              <a:rPr lang="ru-RU" smtClean="0"/>
              <a:t>‹#›</a:t>
            </a:fld>
            <a:endParaRPr lang="ru-RU"/>
          </a:p>
        </p:txBody>
      </p:sp>
    </p:spTree>
    <p:extLst>
      <p:ext uri="{BB962C8B-B14F-4D97-AF65-F5344CB8AC3E}">
        <p14:creationId xmlns:p14="http://schemas.microsoft.com/office/powerpoint/2010/main" val="1713438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9013474-2754-EB57-A14B-0F75DCB688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E6CE663E-F6BB-A60C-9A40-7463987B97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CEAD729-489E-BAF1-219C-89F3B34115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95F583-2446-4816-A6DA-BE8948137B9B}"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9F035AF8-547F-60C1-EFBB-13241906FA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18EFF11-EA8B-B6F1-2800-C99158EAB6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A85D4-6255-49A6-83BB-25E59802CC50}" type="slidenum">
              <a:rPr lang="ru-RU" smtClean="0"/>
              <a:t>‹#›</a:t>
            </a:fld>
            <a:endParaRPr lang="ru-RU"/>
          </a:p>
        </p:txBody>
      </p:sp>
    </p:spTree>
    <p:extLst>
      <p:ext uri="{BB962C8B-B14F-4D97-AF65-F5344CB8AC3E}">
        <p14:creationId xmlns:p14="http://schemas.microsoft.com/office/powerpoint/2010/main" val="29253734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
          <p:cNvSpPr txBox="1"/>
          <p:nvPr/>
        </p:nvSpPr>
        <p:spPr>
          <a:xfrm>
            <a:off x="0" y="398585"/>
            <a:ext cx="12191999" cy="538604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dirty="0">
                <a:solidFill>
                  <a:srgbClr val="FF0000"/>
                </a:solidFill>
                <a:latin typeface="Times New Roman"/>
                <a:ea typeface="Times New Roman"/>
                <a:cs typeface="Times New Roman"/>
                <a:sym typeface="Times New Roman"/>
              </a:rPr>
              <a:t>Course Name: FUNDAMENTALS OF PROJECT MANAGEMENT</a:t>
            </a:r>
          </a:p>
          <a:p>
            <a:pPr marL="0" marR="0" lvl="0" indent="0" algn="ctr" rtl="0">
              <a:lnSpc>
                <a:spcPct val="100000"/>
              </a:lnSpc>
              <a:spcBef>
                <a:spcPts val="0"/>
              </a:spcBef>
              <a:spcAft>
                <a:spcPts val="0"/>
              </a:spcAft>
              <a:buClr>
                <a:srgbClr val="000000"/>
              </a:buClr>
              <a:buSzPts val="3200"/>
              <a:buFont typeface="Arial"/>
              <a:buNone/>
            </a:pPr>
            <a:r>
              <a:rPr lang="ru-RU" sz="3200" b="1" i="0" u="none" strike="noStrike" cap="none" dirty="0">
                <a:solidFill>
                  <a:srgbClr val="002060"/>
                </a:solidFill>
                <a:latin typeface="Times New Roman"/>
                <a:ea typeface="Times New Roman"/>
                <a:cs typeface="Times New Roman"/>
                <a:sym typeface="Times New Roman"/>
              </a:rPr>
              <a:t>Курс </a:t>
            </a:r>
            <a:r>
              <a:rPr lang="ru-RU" sz="3200" b="1" i="0" u="none" strike="noStrike" cap="none" dirty="0" err="1">
                <a:solidFill>
                  <a:srgbClr val="002060"/>
                </a:solidFill>
                <a:latin typeface="Times New Roman"/>
                <a:ea typeface="Times New Roman"/>
                <a:cs typeface="Times New Roman"/>
                <a:sym typeface="Times New Roman"/>
              </a:rPr>
              <a:t>номи</a:t>
            </a:r>
            <a:r>
              <a:rPr lang="ru-RU" sz="3200" b="1" i="0" u="none" strike="noStrike" cap="none" dirty="0">
                <a:solidFill>
                  <a:srgbClr val="002060"/>
                </a:solidFill>
                <a:latin typeface="Times New Roman"/>
                <a:ea typeface="Times New Roman"/>
                <a:cs typeface="Times New Roman"/>
                <a:sym typeface="Times New Roman"/>
              </a:rPr>
              <a:t>: ЛОЙИҲА БОШҚАРУВИ АСОСЛАРИ </a:t>
            </a:r>
          </a:p>
          <a:p>
            <a:pPr marL="0" marR="0" lvl="0" indent="0" algn="ctr" rtl="0">
              <a:lnSpc>
                <a:spcPct val="100000"/>
              </a:lnSpc>
              <a:spcBef>
                <a:spcPts val="0"/>
              </a:spcBef>
              <a:spcAft>
                <a:spcPts val="0"/>
              </a:spcAft>
              <a:buClr>
                <a:srgbClr val="000000"/>
              </a:buClr>
              <a:buSzPts val="3200"/>
              <a:buFont typeface="Arial"/>
              <a:buNone/>
            </a:pPr>
            <a:endParaRPr lang="uz-Cyrl-UZ" sz="32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dirty="0">
                <a:solidFill>
                  <a:srgbClr val="FF0000"/>
                </a:solidFill>
                <a:latin typeface="Times New Roman"/>
                <a:ea typeface="Times New Roman"/>
                <a:cs typeface="Times New Roman"/>
                <a:sym typeface="Times New Roman"/>
              </a:rPr>
              <a:t>PROJECT STAKEHOLDER MANAGEMENT</a:t>
            </a:r>
          </a:p>
          <a:p>
            <a:pPr marL="0" marR="0" lvl="0" indent="0" algn="ctr" rtl="0">
              <a:lnSpc>
                <a:spcPct val="100000"/>
              </a:lnSpc>
              <a:spcBef>
                <a:spcPts val="0"/>
              </a:spcBef>
              <a:spcAft>
                <a:spcPts val="0"/>
              </a:spcAft>
              <a:buClr>
                <a:srgbClr val="000000"/>
              </a:buClr>
              <a:buSzPts val="3200"/>
              <a:buFont typeface="Arial"/>
              <a:buNone/>
            </a:pPr>
            <a:r>
              <a:rPr lang="ru-RU" sz="3200" b="1" i="0" u="none" strike="noStrike" cap="none" dirty="0">
                <a:solidFill>
                  <a:srgbClr val="002060"/>
                </a:solidFill>
                <a:latin typeface="Times New Roman"/>
                <a:ea typeface="Times New Roman"/>
                <a:cs typeface="Times New Roman"/>
                <a:sym typeface="Times New Roman"/>
              </a:rPr>
              <a:t>ЛОЙИҲАНИНГ МАНФААТДОР ТОМОНЛАРИНИ БОШҚАРИШ</a:t>
            </a:r>
          </a:p>
          <a:p>
            <a:pPr marL="0" marR="0" lvl="0" indent="0" algn="ctr" rtl="0">
              <a:lnSpc>
                <a:spcPct val="100000"/>
              </a:lnSpc>
              <a:spcBef>
                <a:spcPts val="0"/>
              </a:spcBef>
              <a:spcAft>
                <a:spcPts val="0"/>
              </a:spcAft>
              <a:buClr>
                <a:srgbClr val="000000"/>
              </a:buClr>
              <a:buSzPts val="3200"/>
              <a:buFont typeface="Arial"/>
              <a:buNone/>
            </a:pPr>
            <a:endParaRPr lang="ru-RU" sz="32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dirty="0">
                <a:solidFill>
                  <a:srgbClr val="FF0000"/>
                </a:solidFill>
                <a:latin typeface="Times New Roman"/>
                <a:ea typeface="Times New Roman"/>
                <a:cs typeface="Times New Roman"/>
                <a:sym typeface="Times New Roman"/>
              </a:rPr>
              <a:t>Topic</a:t>
            </a:r>
            <a:r>
              <a:rPr sz="3200" b="1" i="0" u="none" strike="noStrike" cap="none" dirty="0">
                <a:solidFill>
                  <a:srgbClr val="002060"/>
                </a:solidFill>
                <a:latin typeface="Times New Roman"/>
                <a:ea typeface="Times New Roman"/>
                <a:cs typeface="Times New Roman"/>
                <a:sym typeface="Times New Roman"/>
              </a:rPr>
              <a:t> (</a:t>
            </a:r>
            <a:r>
              <a:rPr lang="uz-Cyrl-UZ" sz="3200" b="1" i="0" u="none" strike="noStrike" cap="none" dirty="0">
                <a:solidFill>
                  <a:srgbClr val="002060"/>
                </a:solidFill>
                <a:latin typeface="Times New Roman"/>
                <a:ea typeface="Times New Roman"/>
                <a:cs typeface="Times New Roman"/>
                <a:sym typeface="Times New Roman"/>
              </a:rPr>
              <a:t>Мавзу</a:t>
            </a:r>
            <a:r>
              <a:rPr sz="3200" b="1" i="0" u="none" strike="noStrike" cap="none" dirty="0">
                <a:solidFill>
                  <a:srgbClr val="002060"/>
                </a:solidFill>
                <a:latin typeface="Times New Roman"/>
                <a:ea typeface="Times New Roman"/>
                <a:cs typeface="Times New Roman"/>
                <a:sym typeface="Times New Roman"/>
              </a:rPr>
              <a:t>) # 1</a:t>
            </a:r>
            <a:r>
              <a:rPr lang="uz-Cyrl-UZ" sz="3200" b="1" i="0" u="none" strike="noStrike" cap="none" dirty="0">
                <a:solidFill>
                  <a:srgbClr val="002060"/>
                </a:solidFill>
                <a:latin typeface="Times New Roman"/>
                <a:ea typeface="Times New Roman"/>
                <a:cs typeface="Times New Roman"/>
                <a:sym typeface="Times New Roman"/>
              </a:rPr>
              <a:t>3</a:t>
            </a:r>
            <a:r>
              <a:rPr sz="3200" b="1" i="0" u="none" strike="noStrike" cap="none" dirty="0">
                <a:solidFill>
                  <a:srgbClr val="002060"/>
                </a:solidFill>
                <a:latin typeface="Times New Roman"/>
                <a:ea typeface="Times New Roman"/>
                <a:cs typeface="Times New Roman"/>
                <a:sym typeface="Times New Roman"/>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dirty="0">
                <a:solidFill>
                  <a:srgbClr val="FF0000"/>
                </a:solidFill>
                <a:latin typeface="Times New Roman"/>
                <a:ea typeface="Times New Roman"/>
                <a:cs typeface="Times New Roman"/>
                <a:sym typeface="Times New Roman"/>
              </a:rPr>
              <a:t>Week</a:t>
            </a:r>
            <a:r>
              <a:rPr sz="3200" b="1" i="0" u="none" strike="noStrike" cap="none" dirty="0">
                <a:solidFill>
                  <a:srgbClr val="002060"/>
                </a:solidFill>
                <a:latin typeface="Times New Roman"/>
                <a:ea typeface="Times New Roman"/>
                <a:cs typeface="Times New Roman"/>
                <a:sym typeface="Times New Roman"/>
              </a:rPr>
              <a:t> (</a:t>
            </a:r>
            <a:r>
              <a:rPr lang="uz-Cyrl-UZ" sz="3200" b="1" i="0" u="none" strike="noStrike" cap="none" dirty="0">
                <a:solidFill>
                  <a:srgbClr val="002060"/>
                </a:solidFill>
                <a:latin typeface="Times New Roman"/>
                <a:ea typeface="Times New Roman"/>
                <a:cs typeface="Times New Roman"/>
                <a:sym typeface="Times New Roman"/>
              </a:rPr>
              <a:t>Хафта</a:t>
            </a:r>
            <a:r>
              <a:rPr sz="3200" b="1" i="0" u="none" strike="noStrike" cap="none" dirty="0">
                <a:solidFill>
                  <a:srgbClr val="002060"/>
                </a:solidFill>
                <a:latin typeface="Times New Roman"/>
                <a:ea typeface="Times New Roman"/>
                <a:cs typeface="Times New Roman"/>
                <a:sym typeface="Times New Roman"/>
              </a:rPr>
              <a:t>) # 1</a:t>
            </a:r>
            <a:r>
              <a:rPr lang="uz-Cyrl-UZ" sz="3200" b="1" i="0" u="none" strike="noStrike" cap="none" dirty="0">
                <a:solidFill>
                  <a:srgbClr val="002060"/>
                </a:solidFill>
                <a:latin typeface="Times New Roman"/>
                <a:ea typeface="Times New Roman"/>
                <a:cs typeface="Times New Roman"/>
                <a:sym typeface="Times New Roman"/>
              </a:rPr>
              <a:t>3</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dirty="0">
              <a:solidFill>
                <a:srgbClr val="00206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400"/>
              <a:buFont typeface="Arial"/>
              <a:buNone/>
            </a:pPr>
            <a:r>
              <a:rPr sz="2400" b="1" i="0" u="none" strike="noStrike" cap="none" dirty="0">
                <a:solidFill>
                  <a:srgbClr val="002060"/>
                </a:solidFill>
                <a:latin typeface="Times New Roman"/>
                <a:ea typeface="Times New Roman"/>
                <a:cs typeface="Times New Roman"/>
                <a:sym typeface="Times New Roman"/>
              </a:rPr>
              <a:t>PhD, </a:t>
            </a:r>
            <a:r>
              <a:rPr lang="uz-Cyrl-UZ" sz="2400" b="1" i="0" u="none" strike="noStrike" cap="none" dirty="0">
                <a:solidFill>
                  <a:srgbClr val="002060"/>
                </a:solidFill>
                <a:latin typeface="Times New Roman"/>
                <a:ea typeface="Times New Roman"/>
                <a:cs typeface="Times New Roman"/>
                <a:sym typeface="Times New Roman"/>
              </a:rPr>
              <a:t>dosent Alimov Bakhodir Batirovich</a:t>
            </a:r>
            <a:r>
              <a:rPr sz="1800" b="0" i="0" u="none" strike="noStrike" cap="none" dirty="0">
                <a:solidFill>
                  <a:schemeClr val="dk1"/>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
          <p:cNvSpPr/>
          <p:nvPr/>
        </p:nvSpPr>
        <p:spPr>
          <a:xfrm>
            <a:off x="457200" y="691892"/>
            <a:ext cx="11277600" cy="366250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sz="3600" b="1" i="0" u="none" strike="noStrike" cap="none" dirty="0">
                <a:solidFill>
                  <a:srgbClr val="002060"/>
                </a:solidFill>
                <a:latin typeface="Times New Roman"/>
                <a:ea typeface="Times New Roman"/>
                <a:cs typeface="Times New Roman"/>
                <a:sym typeface="Times New Roman"/>
              </a:rPr>
              <a:t>РЕЖА</a:t>
            </a:r>
            <a:endParaRPr sz="1400" b="0" i="0" u="none" strike="noStrike" cap="none" dirty="0">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0" i="0" u="none" strike="noStrike" cap="none" dirty="0">
              <a:solidFill>
                <a:srgbClr val="002060"/>
              </a:solidFill>
              <a:latin typeface="Times New Roman"/>
              <a:ea typeface="Times New Roman"/>
              <a:cs typeface="Times New Roman"/>
              <a:sym typeface="Times New Roman"/>
            </a:endParaRP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Лойиҳанинг манфаатдор томонларини бошқариш нима</a:t>
            </a:r>
            <a:r>
              <a:rPr lang="ru-RU" sz="2800" b="0" i="0" u="none" strike="noStrike" cap="none" dirty="0">
                <a:solidFill>
                  <a:srgbClr val="002060"/>
                </a:solidFill>
                <a:latin typeface="Times New Roman"/>
                <a:ea typeface="Times New Roman"/>
                <a:cs typeface="Times New Roman"/>
                <a:sym typeface="Times New Roman"/>
              </a:rPr>
              <a:t>?</a:t>
            </a:r>
            <a:endParaRPr lang="ru-RU" sz="1400" b="0" i="0" u="none" strike="noStrike" cap="none" dirty="0">
              <a:solidFill>
                <a:srgbClr val="002060"/>
              </a:solidFill>
              <a:latin typeface="Arial"/>
              <a:ea typeface="Arial"/>
              <a:cs typeface="Arial"/>
              <a:sym typeface="Arial"/>
            </a:endParaRP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Манфаатдор томонлар таҳлилини қандай якунлаш керак</a:t>
            </a:r>
            <a:endParaRPr lang="ru-RU" sz="1400" b="0" i="0" u="none" strike="noStrike" cap="none" dirty="0">
              <a:solidFill>
                <a:srgbClr val="002060"/>
              </a:solidFill>
              <a:latin typeface="Arial"/>
              <a:ea typeface="Arial"/>
              <a:cs typeface="Arial"/>
              <a:sym typeface="Arial"/>
            </a:endParaRP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Лойиҳа манфаатдор томонларини самарали бошқариш</a:t>
            </a:r>
            <a:r>
              <a:rPr sz="2800" b="0" i="0" u="none" strike="noStrike" cap="none" dirty="0">
                <a:solidFill>
                  <a:srgbClr val="002060"/>
                </a:solidFill>
                <a:latin typeface="Times New Roman"/>
                <a:ea typeface="Times New Roman"/>
                <a:cs typeface="Times New Roman"/>
                <a:sym typeface="Times New Roman"/>
              </a:rPr>
              <a:t> </a:t>
            </a:r>
            <a:endParaRPr sz="1400" b="0" i="0" u="none" strike="noStrike" cap="none" dirty="0">
              <a:solidFill>
                <a:srgbClr val="002060"/>
              </a:solidFill>
              <a:latin typeface="Arial"/>
              <a:ea typeface="Arial"/>
              <a:cs typeface="Arial"/>
              <a:sym typeface="Arial"/>
            </a:endParaRP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Лойиҳанинг манфаатдор томонларини бошқариш стратегиялари</a:t>
            </a:r>
          </a:p>
          <a:p>
            <a:pPr marL="514350" indent="-514350" algn="just">
              <a:buClr>
                <a:srgbClr val="002060"/>
              </a:buClr>
              <a:buSzPts val="2800"/>
              <a:buFont typeface="Calibri"/>
              <a:buAutoNum type="arabicPeriod"/>
            </a:pPr>
            <a:r>
              <a:rPr lang="uz-Cyrl-UZ" sz="2800" dirty="0">
                <a:solidFill>
                  <a:srgbClr val="002060"/>
                </a:solidFill>
                <a:latin typeface="Times New Roman" panose="02020603050405020304" pitchFamily="18" charset="0"/>
                <a:cs typeface="Times New Roman" panose="02020603050405020304" pitchFamily="18" charset="0"/>
              </a:rPr>
              <a:t>Лойиҳанинг манфаатдор томонларини бошқариш бўйича 7 та муҳим сабоқ</a:t>
            </a:r>
            <a:endParaRPr lang="uz-Cyrl-UZ" sz="2800" i="0" u="none" strike="noStrike" cap="none" dirty="0">
              <a:solidFill>
                <a:srgbClr val="00206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541583" y="304800"/>
            <a:ext cx="9108831" cy="105507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ЛОЙИҲАНИНГ МАНФААТДОР ТОМОНЛАРИНИ БОШҚАРИШ НИМА?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68923" y="1524000"/>
            <a:ext cx="11230708" cy="2766645"/>
          </a:xfrm>
          <a:prstGeom prst="roundRect">
            <a:avLst>
              <a:gd name="adj" fmla="val 1243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Лойиҳанинг манфаатдор томонларини бошқариш </a:t>
            </a:r>
            <a:r>
              <a:rPr lang="uz-Cyrl-UZ" sz="2800" dirty="0">
                <a:latin typeface="Times New Roman" panose="02020603050405020304" pitchFamily="18" charset="0"/>
                <a:cs typeface="Times New Roman" panose="02020603050405020304" pitchFamily="18" charset="0"/>
              </a:rPr>
              <a:t>- бу манфаатдор томонлар билан мулоқотни ташкил этиш ва манфаатдор томонларнинг тахминларини бошқариш жараёни. Лойиҳа менежерлари лойиҳаларнинг кўп жиҳатларини, шу жумладан манфаатдор томонларни бошқаришни мувофиқлаштиради. Манфаатдор томонлар одатда лойиҳага қизиқиш ёки таъсирга эга.</a:t>
            </a:r>
          </a:p>
        </p:txBody>
      </p:sp>
    </p:spTree>
    <p:extLst>
      <p:ext uri="{BB962C8B-B14F-4D97-AF65-F5344CB8AC3E}">
        <p14:creationId xmlns:p14="http://schemas.microsoft.com/office/powerpoint/2010/main" val="1999589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541583" y="211017"/>
            <a:ext cx="9108831" cy="844062"/>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ЛОЙИҲАНИНГ МАНФААТДОР ТОМОНЛАРИНИ БОШҚАРИШ НИМА?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45830" y="1172308"/>
            <a:ext cx="11500339" cy="3739661"/>
          </a:xfrm>
          <a:prstGeom prst="roundRect">
            <a:avLst>
              <a:gd name="adj" fmla="val 0"/>
            </a:avLst>
          </a:prstGeom>
          <a:noFill/>
          <a:ln>
            <a:noFill/>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Қарама-қарши мақсадлар туфайли манфаатдор томонларнинг умидларини бошқариш кўпинча қийин. Масалан: дейлик, бир асосий манфаатдор томон (</a:t>
            </a:r>
            <a:r>
              <a:rPr lang="en-US" sz="2400" dirty="0">
                <a:latin typeface="Times New Roman" panose="02020603050405020304" pitchFamily="18" charset="0"/>
                <a:cs typeface="Times New Roman" panose="02020603050405020304" pitchFamily="18" charset="0"/>
              </a:rPr>
              <a:t>CFO) </a:t>
            </a:r>
            <a:r>
              <a:rPr lang="uz-Cyrl-UZ" sz="2400" dirty="0">
                <a:latin typeface="Times New Roman" panose="02020603050405020304" pitchFamily="18" charset="0"/>
                <a:cs typeface="Times New Roman" panose="02020603050405020304" pitchFamily="18" charset="0"/>
              </a:rPr>
              <a:t>энг кам харажат қиладиган янги </a:t>
            </a:r>
            <a:r>
              <a:rPr lang="en-US" sz="2400" dirty="0">
                <a:latin typeface="Times New Roman" panose="02020603050405020304" pitchFamily="18" charset="0"/>
                <a:cs typeface="Times New Roman" panose="02020603050405020304" pitchFamily="18" charset="0"/>
              </a:rPr>
              <a:t>IT </a:t>
            </a:r>
            <a:r>
              <a:rPr lang="uz-Cyrl-UZ" sz="2400" dirty="0">
                <a:latin typeface="Times New Roman" panose="02020603050405020304" pitchFamily="18" charset="0"/>
                <a:cs typeface="Times New Roman" panose="02020603050405020304" pitchFamily="18" charset="0"/>
              </a:rPr>
              <a:t>тизимини хоҳлайди, бошқа манфаатдор томонлар гуруҳи (</a:t>
            </a:r>
            <a:r>
              <a:rPr lang="en-US" sz="2400" dirty="0">
                <a:latin typeface="Times New Roman" panose="02020603050405020304" pitchFamily="18" charset="0"/>
                <a:cs typeface="Times New Roman" panose="02020603050405020304" pitchFamily="18" charset="0"/>
              </a:rPr>
              <a:t>IT </a:t>
            </a:r>
            <a:r>
              <a:rPr lang="uz-Cyrl-UZ" sz="2400" dirty="0">
                <a:latin typeface="Times New Roman" panose="02020603050405020304" pitchFamily="18" charset="0"/>
                <a:cs typeface="Times New Roman" panose="02020603050405020304" pitchFamily="18" charset="0"/>
              </a:rPr>
              <a:t>жамоаси) эса энг кучли функционалликка эга тизимни хоҳлайди. Ушбу қарама-қарши талабларни қандай ҳал қиласиз? Умуман олганда, ечим мижознинг эҳтиёжларини қондириш учун ҳал қилиниши керак, чунки мижоз маҳсулот ёки хизматдан фойдаланади. Бироқ, бу бошқа манфаатдор томонларнинг эҳтиёжлари ва умидларини инкор этмайди. Лойиҳа менежери бу каби келишмовчиликларни дўстона тарзда ҳал қилиши керак. Бу лойиҳани бошқариш баъзан қийин иш бўлишининг сабабларидан биридир.</a:t>
            </a:r>
          </a:p>
        </p:txBody>
      </p:sp>
    </p:spTree>
    <p:extLst>
      <p:ext uri="{BB962C8B-B14F-4D97-AF65-F5344CB8AC3E}">
        <p14:creationId xmlns:p14="http://schemas.microsoft.com/office/powerpoint/2010/main" val="3184632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504091"/>
            <a:ext cx="11230708" cy="949569"/>
          </a:xfrm>
          <a:prstGeom prst="roundRect">
            <a:avLst>
              <a:gd name="adj" fmla="val 32716"/>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МАНФААТДОР ТОМОНЛАР ҚУЙИДАГИЛАРНИ ЎЗ ИЧИГА ОЛИШИ МУМКИН:</a:t>
            </a:r>
            <a:endParaRPr lang="uz-Cyrl-UZ" sz="2800"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509D106E-F52B-C8D4-0BA2-74D1C1189F67}"/>
              </a:ext>
            </a:extLst>
          </p:cNvPr>
          <p:cNvSpPr/>
          <p:nvPr/>
        </p:nvSpPr>
        <p:spPr>
          <a:xfrm>
            <a:off x="480646" y="1582613"/>
            <a:ext cx="11230708" cy="1195754"/>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Жамоа аъзолари</a:t>
            </a:r>
            <a:r>
              <a:rPr lang="uz-Cyrl-UZ" sz="2400" dirty="0">
                <a:latin typeface="Times New Roman" panose="02020603050405020304" pitchFamily="18" charset="0"/>
                <a:cs typeface="Times New Roman" panose="02020603050405020304" pitchFamily="18" charset="0"/>
              </a:rPr>
              <a:t>: Лойиҳа жамоаси аъзолари бевосита манфаатдор томонлардир, чунки лойиҳанинг муваффақияти уларнинг ишдаги самарадорлигига таъсир қилиши мумкин;</a:t>
            </a:r>
          </a:p>
        </p:txBody>
      </p:sp>
      <p:sp>
        <p:nvSpPr>
          <p:cNvPr id="2" name="Прямоугольник: скругленные углы 1">
            <a:extLst>
              <a:ext uri="{FF2B5EF4-FFF2-40B4-BE49-F238E27FC236}">
                <a16:creationId xmlns:a16="http://schemas.microsoft.com/office/drawing/2014/main" id="{D7977D76-21A7-F225-D4F7-D1805D063D3E}"/>
              </a:ext>
            </a:extLst>
          </p:cNvPr>
          <p:cNvSpPr/>
          <p:nvPr/>
        </p:nvSpPr>
        <p:spPr>
          <a:xfrm>
            <a:off x="480646" y="2907320"/>
            <a:ext cx="11230708" cy="1195754"/>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Раҳбарлар: </a:t>
            </a:r>
            <a:r>
              <a:rPr lang="uz-Cyrl-UZ" sz="2400" dirty="0">
                <a:latin typeface="Times New Roman" panose="02020603050405020304" pitchFamily="18" charset="0"/>
                <a:cs typeface="Times New Roman" panose="02020603050405020304" pitchFamily="18" charset="0"/>
              </a:rPr>
              <a:t>Ташкилот раҳбарлари ҳам лойиҳада манфаатдор томонлар бўлиши мумкин, чунки лойиҳалар компаниянинг обрўси ва муваффақиятига таъсир қилиши мумкин;</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4232027"/>
            <a:ext cx="8581292" cy="1676402"/>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Мижозлар: </a:t>
            </a:r>
            <a:r>
              <a:rPr lang="uz-Cyrl-UZ" sz="2400" dirty="0">
                <a:latin typeface="Times New Roman" panose="02020603050405020304" pitchFamily="18" charset="0"/>
                <a:cs typeface="Times New Roman" panose="02020603050405020304" pitchFamily="18" charset="0"/>
              </a:rPr>
              <a:t>Мижозлар манфаатдор томонларнинг яна бир муҳим гуруҳидир, чунки улар кўпинча лойиҳаларга молиявий сармоя киритадилар ва уларнинг кутганларига мос келадиган лойиҳадан манфаатдордирлар.</a:t>
            </a:r>
          </a:p>
        </p:txBody>
      </p:sp>
    </p:spTree>
    <p:extLst>
      <p:ext uri="{BB962C8B-B14F-4D97-AF65-F5344CB8AC3E}">
        <p14:creationId xmlns:p14="http://schemas.microsoft.com/office/powerpoint/2010/main" val="667125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433752"/>
            <a:ext cx="8522677" cy="105507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НИМА УЧУН ЛОЙИҲА МАНФААТДОР ТОМОНЛАРИНИ БОШҚАРИШ МУҲИМ?</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2028090"/>
            <a:ext cx="8522677" cy="4021015"/>
          </a:xfrm>
          <a:prstGeom prst="roundRect">
            <a:avLst>
              <a:gd name="adj" fmla="val 12877"/>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Лойиҳанинг манфаатдор томонларини бошқариш жуда муҳим, чунки у лойиҳа менежерларига ўз лойиҳалари манфаатдор томонларнинг кутганларини қондиришига ёрдам бериши мумкин. Агар лойиҳа ушбу мақсадга эришса, бу лойиҳа муваффақиятли бўлганлигини англатади. Манфаатдор томонлар одатда лойиҳанинг қандай ривожланишига таъсир қилади, шунинг учун улар билан мунтазам равишда натижаларни билдириш муҳимдир. Уларнинг қониқиши келажакдаги бизнес имкониятлари ва ишбилармонлик обрўсига ҳам таъсир қилиши мумкин.</a:t>
            </a:r>
          </a:p>
        </p:txBody>
      </p:sp>
    </p:spTree>
    <p:extLst>
      <p:ext uri="{BB962C8B-B14F-4D97-AF65-F5344CB8AC3E}">
        <p14:creationId xmlns:p14="http://schemas.microsoft.com/office/powerpoint/2010/main" val="3814327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269631"/>
            <a:ext cx="11230708" cy="150055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МАНФААТДОР ТОМОНЛАР ТАҲЛИЛИ НИМА?</a:t>
            </a:r>
          </a:p>
          <a:p>
            <a:pPr algn="ctr"/>
            <a:r>
              <a:rPr lang="uz-Cyrl-UZ" sz="2400" dirty="0">
                <a:latin typeface="Times New Roman" panose="02020603050405020304" pitchFamily="18" charset="0"/>
                <a:cs typeface="Times New Roman" panose="02020603050405020304" pitchFamily="18" charset="0"/>
              </a:rPr>
              <a:t>Манфаатдор томонлар таҳлили манфаатдор томонларни таснифлаш ва профиллаш воситасидир. Ушбу таҳлилни ўтказганингизда, қуйидагиларни аниқлашингиз мумкин:</a:t>
            </a:r>
            <a:endParaRPr lang="uz-Cyrl-UZ" sz="2800" dirty="0">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1858109"/>
            <a:ext cx="11230708" cy="504092"/>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сизнинг манфаатдор томонларингизнинг устувор даражалари;</a:t>
            </a:r>
          </a:p>
        </p:txBody>
      </p:sp>
      <p:sp>
        <p:nvSpPr>
          <p:cNvPr id="4" name="Прямоугольник: скругленные углы 3">
            <a:extLst>
              <a:ext uri="{FF2B5EF4-FFF2-40B4-BE49-F238E27FC236}">
                <a16:creationId xmlns:a16="http://schemas.microsoft.com/office/drawing/2014/main" id="{509D106E-F52B-C8D4-0BA2-74D1C1189F67}"/>
              </a:ext>
            </a:extLst>
          </p:cNvPr>
          <p:cNvSpPr/>
          <p:nvPr/>
        </p:nvSpPr>
        <p:spPr>
          <a:xfrm>
            <a:off x="480646" y="2450125"/>
            <a:ext cx="11230708" cy="785444"/>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сизнинг манфаатдор томонларингизнинг эҳтиёжлари, шу жумладан аниқ маълумотлар;</a:t>
            </a:r>
          </a:p>
        </p:txBody>
      </p:sp>
      <p:sp>
        <p:nvSpPr>
          <p:cNvPr id="5" name="Прямоугольник: скругленные углы 4">
            <a:extLst>
              <a:ext uri="{FF2B5EF4-FFF2-40B4-BE49-F238E27FC236}">
                <a16:creationId xmlns:a16="http://schemas.microsoft.com/office/drawing/2014/main" id="{91FE195D-E1E9-EC82-F768-4211E8F29669}"/>
              </a:ext>
            </a:extLst>
          </p:cNvPr>
          <p:cNvSpPr/>
          <p:nvPr/>
        </p:nvSpPr>
        <p:spPr>
          <a:xfrm>
            <a:off x="480646" y="3317635"/>
            <a:ext cx="11230708" cy="504092"/>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уларнинг эҳтиёжларини қандай қондиришни режалаштирасиз;</a:t>
            </a:r>
          </a:p>
        </p:txBody>
      </p:sp>
      <p:sp>
        <p:nvSpPr>
          <p:cNvPr id="8" name="Прямоугольник: скругленные углы 7">
            <a:extLst>
              <a:ext uri="{FF2B5EF4-FFF2-40B4-BE49-F238E27FC236}">
                <a16:creationId xmlns:a16="http://schemas.microsoft.com/office/drawing/2014/main" id="{1CB83176-FF8A-9A03-B4A9-0F3231D2FF51}"/>
              </a:ext>
            </a:extLst>
          </p:cNvPr>
          <p:cNvSpPr/>
          <p:nvPr/>
        </p:nvSpPr>
        <p:spPr>
          <a:xfrm>
            <a:off x="480646" y="3903793"/>
            <a:ext cx="11230708" cy="504092"/>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қайси алоқа каналларидан фойдаланишни режалаштиряпсиз;</a:t>
            </a:r>
          </a:p>
        </p:txBody>
      </p:sp>
      <p:sp>
        <p:nvSpPr>
          <p:cNvPr id="9" name="Прямоугольник: скругленные углы 8">
            <a:extLst>
              <a:ext uri="{FF2B5EF4-FFF2-40B4-BE49-F238E27FC236}">
                <a16:creationId xmlns:a16="http://schemas.microsoft.com/office/drawing/2014/main" id="{09909F11-E164-F8FA-0432-500665646B81}"/>
              </a:ext>
            </a:extLst>
          </p:cNvPr>
          <p:cNvSpPr/>
          <p:nvPr/>
        </p:nvSpPr>
        <p:spPr>
          <a:xfrm>
            <a:off x="480646" y="4489951"/>
            <a:ext cx="8874369" cy="504092"/>
          </a:xfrm>
          <a:prstGeom prst="roundRect">
            <a:avLst>
              <a:gd name="adj" fmla="val 1875"/>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лойиҳангизга манфаатдор томонларни жалб қилиш усуллари.</a:t>
            </a:r>
          </a:p>
        </p:txBody>
      </p:sp>
      <p:sp>
        <p:nvSpPr>
          <p:cNvPr id="11" name="TextBox 10">
            <a:extLst>
              <a:ext uri="{FF2B5EF4-FFF2-40B4-BE49-F238E27FC236}">
                <a16:creationId xmlns:a16="http://schemas.microsoft.com/office/drawing/2014/main" id="{5CB3662F-8AFB-7387-4462-A293CAEB6DE6}"/>
              </a:ext>
            </a:extLst>
          </p:cNvPr>
          <p:cNvSpPr txBox="1"/>
          <p:nvPr/>
        </p:nvSpPr>
        <p:spPr>
          <a:xfrm>
            <a:off x="480645" y="5182997"/>
            <a:ext cx="8874369" cy="1200329"/>
          </a:xfrm>
          <a:prstGeom prst="rect">
            <a:avLst/>
          </a:prstGeom>
          <a:noFill/>
          <a:ln>
            <a:noFill/>
          </a:ln>
        </p:spPr>
        <p:style>
          <a:lnRef idx="0">
            <a:scrgbClr r="0" g="0" b="0"/>
          </a:lnRef>
          <a:fillRef idx="0">
            <a:scrgbClr r="0" g="0" b="0"/>
          </a:fillRef>
          <a:effectRef idx="0">
            <a:scrgbClr r="0" g="0" b="0"/>
          </a:effectRef>
          <a:fontRef idx="minor">
            <a:schemeClr val="accent5"/>
          </a:fontRef>
        </p:style>
        <p:txBody>
          <a:bodyPr wrap="square">
            <a:spAutoFit/>
          </a:bodyPr>
          <a:lstStyle/>
          <a:p>
            <a:pPr algn="ctr"/>
            <a:r>
              <a:rPr lang="uz-Cyrl-UZ" sz="2400" dirty="0">
                <a:solidFill>
                  <a:schemeClr val="accent5"/>
                </a:solidFill>
                <a:latin typeface="Times New Roman" panose="02020603050405020304" pitchFamily="18" charset="0"/>
                <a:cs typeface="Times New Roman" panose="02020603050405020304" pitchFamily="18" charset="0"/>
              </a:rPr>
              <a:t>Ҳар бир манфаатдор томон билан мулоқот қилишда сизга ёрдам бериш учун умумий лойиҳа режангизга манфаатдор томонлар таҳлилини қўшишингиз мумкин.</a:t>
            </a:r>
          </a:p>
        </p:txBody>
      </p:sp>
    </p:spTree>
    <p:extLst>
      <p:ext uri="{BB962C8B-B14F-4D97-AF65-F5344CB8AC3E}">
        <p14:creationId xmlns:p14="http://schemas.microsoft.com/office/powerpoint/2010/main" val="3738003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7C8B68E-3BB3-5D5D-E0E6-83D97F741ED0}"/>
              </a:ext>
            </a:extLst>
          </p:cNvPr>
          <p:cNvSpPr txBox="1"/>
          <p:nvPr/>
        </p:nvSpPr>
        <p:spPr>
          <a:xfrm>
            <a:off x="527538" y="388764"/>
            <a:ext cx="11136924" cy="489364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бошқарувида манфаатдор томонлар таҳлили нима?</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Ҳар қандай манфаатдор томонларни бошқаришдан олдин, сиз асосий манфаатдор томонларингиз кимлигини билишингиз керак. Манфаатдор томонларни таҳлил қилиш - бу манфаатдор томонларни таснифлаш ва уларнинг барча эҳтиёжлари ва талабларини аниқлаш. Ушбу таҳлилнинг бир қисми уларнинг ахборот эҳтиёжларини ўз ичига олади. Лойиҳанинг алоқа режасини тузганингиздан сўнг, қуйидагиларни билишингиз керак:</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Уларга қандай маълумотлар керак бўлади;</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Ушбу маълумот манбалари;</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Маълумотни етказиб бериш учун фойдаланадиган </a:t>
            </a:r>
          </a:p>
          <a:p>
            <a:pPr algn="ctr"/>
            <a:r>
              <a:rPr lang="uz-Cyrl-UZ" sz="2400" dirty="0">
                <a:latin typeface="Times New Roman" panose="02020603050405020304" pitchFamily="18" charset="0"/>
                <a:cs typeface="Times New Roman" panose="02020603050405020304" pitchFamily="18" charset="0"/>
              </a:rPr>
              <a:t>усуллар ва технологиялар.</a:t>
            </a:r>
          </a:p>
        </p:txBody>
      </p:sp>
    </p:spTree>
    <p:extLst>
      <p:ext uri="{BB962C8B-B14F-4D97-AF65-F5344CB8AC3E}">
        <p14:creationId xmlns:p14="http://schemas.microsoft.com/office/powerpoint/2010/main" val="2037164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1793630"/>
            <a:ext cx="11230708" cy="949569"/>
          </a:xfrm>
          <a:prstGeom prst="roundRect">
            <a:avLst>
              <a:gd name="adj" fmla="val 32716"/>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1. МАНФААТДОР ТОМОНЛАРНИ АНИҚЛАНГ</a:t>
            </a:r>
          </a:p>
        </p:txBody>
      </p:sp>
      <p:sp>
        <p:nvSpPr>
          <p:cNvPr id="2" name="Прямоугольник: скругленные углы 1">
            <a:extLst>
              <a:ext uri="{FF2B5EF4-FFF2-40B4-BE49-F238E27FC236}">
                <a16:creationId xmlns:a16="http://schemas.microsoft.com/office/drawing/2014/main" id="{D7977D76-21A7-F225-D4F7-D1805D063D3E}"/>
              </a:ext>
            </a:extLst>
          </p:cNvPr>
          <p:cNvSpPr/>
          <p:nvPr/>
        </p:nvSpPr>
        <p:spPr>
          <a:xfrm>
            <a:off x="480646" y="386863"/>
            <a:ext cx="11230708" cy="1195754"/>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 ТАҲЛИЛИНИ ҚАНДАЙ ЯКУНЛАШ КЕРАК</a:t>
            </a:r>
          </a:p>
          <a:p>
            <a:pPr algn="ctr"/>
            <a:r>
              <a:rPr lang="uz-Cyrl-UZ" sz="2400" b="1" dirty="0">
                <a:latin typeface="Times New Roman" panose="02020603050405020304" pitchFamily="18" charset="0"/>
                <a:cs typeface="Times New Roman" panose="02020603050405020304" pitchFamily="18" charset="0"/>
              </a:rPr>
              <a:t>Лойиҳангиз учун манфаатдор томонларни таҳлил қилиш учун қуйидаги босқичларни бажаринг:</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3118334"/>
            <a:ext cx="8581292" cy="2977665"/>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 таҳлилини ўтказишнинг биринчи босқичи сизнинг манфаатдор томонларингизни аниқлашдир. Буни лойиҳангиз таъсир қиладиган барча шахслар рўйхатини яратиш орқали қилишингиз мумкин. Ушбу манфаатдор томонлар мижозлар, ҳамкасблар, инвесторлар, бизнес шериклар ва бошқа шахслар бўлиши мумкин ва улар ички ёки ташқи бўлиши мумкин.</a:t>
            </a:r>
          </a:p>
        </p:txBody>
      </p:sp>
    </p:spTree>
    <p:extLst>
      <p:ext uri="{BB962C8B-B14F-4D97-AF65-F5344CB8AC3E}">
        <p14:creationId xmlns:p14="http://schemas.microsoft.com/office/powerpoint/2010/main" val="621776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1652954"/>
            <a:ext cx="11230708" cy="949569"/>
          </a:xfrm>
          <a:prstGeom prst="roundRect">
            <a:avLst>
              <a:gd name="adj" fmla="val 32716"/>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2. МАНФААТДОР ТОМОНЛАРНИ УСТУВОРЛИК ТАРТИБИ БЎЙИЧА РЎЙХАТЛАНГ</a:t>
            </a:r>
          </a:p>
        </p:txBody>
      </p:sp>
      <p:sp>
        <p:nvSpPr>
          <p:cNvPr id="2" name="Прямоугольник: скругленные углы 1">
            <a:extLst>
              <a:ext uri="{FF2B5EF4-FFF2-40B4-BE49-F238E27FC236}">
                <a16:creationId xmlns:a16="http://schemas.microsoft.com/office/drawing/2014/main" id="{D7977D76-21A7-F225-D4F7-D1805D063D3E}"/>
              </a:ext>
            </a:extLst>
          </p:cNvPr>
          <p:cNvSpPr/>
          <p:nvPr/>
        </p:nvSpPr>
        <p:spPr>
          <a:xfrm>
            <a:off x="480646" y="246187"/>
            <a:ext cx="11230708" cy="1195754"/>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 ТАҲЛИЛИНИ ҚАНДАЙ ЯКУНЛАШ КЕРАК</a:t>
            </a:r>
          </a:p>
          <a:p>
            <a:pPr algn="ctr"/>
            <a:r>
              <a:rPr lang="uz-Cyrl-UZ" sz="2400" b="1" dirty="0">
                <a:latin typeface="Times New Roman" panose="02020603050405020304" pitchFamily="18" charset="0"/>
                <a:cs typeface="Times New Roman" panose="02020603050405020304" pitchFamily="18" charset="0"/>
              </a:rPr>
              <a:t>Лойиҳангиз учун манфаатдор томонларни таҳлил қилиш учун қуйидаги босқичларни бажаринг:</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351692" y="2848706"/>
            <a:ext cx="11488616" cy="1535727"/>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 рўйхатига эга бўлгач, уларни устуворлик даражасига кўра ташкил қилишингиз мумкин. Одатда, устувор манфаатдор томонлар сизнинг лойиҳангизда алоҳида манфаатларга эга бўлган ёки бошқаларга қараганда юқори таъсир даражасига эга бўлганлардир.</a:t>
            </a:r>
          </a:p>
        </p:txBody>
      </p:sp>
      <p:sp>
        <p:nvSpPr>
          <p:cNvPr id="4" name="Прямоугольник: скругленные углы 3">
            <a:extLst>
              <a:ext uri="{FF2B5EF4-FFF2-40B4-BE49-F238E27FC236}">
                <a16:creationId xmlns:a16="http://schemas.microsoft.com/office/drawing/2014/main" id="{485D2A3F-FEA4-F4D0-939B-7F52DEA43DBC}"/>
              </a:ext>
            </a:extLst>
          </p:cNvPr>
          <p:cNvSpPr/>
          <p:nvPr/>
        </p:nvSpPr>
        <p:spPr>
          <a:xfrm>
            <a:off x="351692" y="4630616"/>
            <a:ext cx="8698523" cy="1981197"/>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000" dirty="0">
                <a:latin typeface="Times New Roman" panose="02020603050405020304" pitchFamily="18" charset="0"/>
                <a:cs typeface="Times New Roman" panose="02020603050405020304" pitchFamily="18" charset="0"/>
              </a:rPr>
              <a:t>Сиз манфаатдор томонларнинг рўйхатини манфаатдор томонларнинг қизиқишлари ва таъсир даражаларига кўра таснифлайдиган тўрт бўлимли график бўлган манфаатдор томонларнинг энергия манфаати тармоғи каби усулдан фойдаланган ҳолда ташкил қилишингиз мумкин. Ушбу усулдан фойдаланиб, сиз ҳар бир манфаатдор томонларни қуйидагича таснифлашингиз мумкин:</a:t>
            </a:r>
          </a:p>
        </p:txBody>
      </p:sp>
    </p:spTree>
    <p:extLst>
      <p:ext uri="{BB962C8B-B14F-4D97-AF65-F5344CB8AC3E}">
        <p14:creationId xmlns:p14="http://schemas.microsoft.com/office/powerpoint/2010/main" val="39738669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17096AF0-7237-2D44-2644-60A4FF897B95}"/>
              </a:ext>
            </a:extLst>
          </p:cNvPr>
          <p:cNvSpPr/>
          <p:nvPr/>
        </p:nvSpPr>
        <p:spPr>
          <a:xfrm>
            <a:off x="351692" y="339972"/>
            <a:ext cx="11488616" cy="1137136"/>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Юқори куч, юқори қизиқиш: </a:t>
            </a:r>
            <a:r>
              <a:rPr lang="uz-Cyrl-UZ" sz="2200" dirty="0">
                <a:latin typeface="Times New Roman" panose="02020603050405020304" pitchFamily="18" charset="0"/>
                <a:cs typeface="Times New Roman" panose="02020603050405020304" pitchFamily="18" charset="0"/>
              </a:rPr>
              <a:t>Бу манфаатдор томонлар одатда энг юқори даражадаги устуворликка эга, чунки улар лойиҳага алоҳида қизиқиш ва кучли таъсирга эга. Юқори кучга эга, юқори фоизли манфаатдор томонларнинг мисоли инвестордир.</a:t>
            </a:r>
          </a:p>
        </p:txBody>
      </p:sp>
      <p:sp>
        <p:nvSpPr>
          <p:cNvPr id="7" name="Прямоугольник: скругленные углы 6">
            <a:extLst>
              <a:ext uri="{FF2B5EF4-FFF2-40B4-BE49-F238E27FC236}">
                <a16:creationId xmlns:a16="http://schemas.microsoft.com/office/drawing/2014/main" id="{666F148A-A330-522A-470E-3EE4B50B7464}"/>
              </a:ext>
            </a:extLst>
          </p:cNvPr>
          <p:cNvSpPr/>
          <p:nvPr/>
        </p:nvSpPr>
        <p:spPr>
          <a:xfrm>
            <a:off x="351692" y="1588467"/>
            <a:ext cx="11488616" cy="1424364"/>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Юқори қувват, кам қизиқиш: </a:t>
            </a:r>
            <a:r>
              <a:rPr lang="uz-Cyrl-UZ" sz="2200" dirty="0">
                <a:latin typeface="Times New Roman" panose="02020603050405020304" pitchFamily="18" charset="0"/>
                <a:cs typeface="Times New Roman" panose="02020603050405020304" pitchFamily="18" charset="0"/>
              </a:rPr>
              <a:t>Юқори қувват, паст фоизли манфаатдор томонлар лойиҳага катта таъсир кўрсатади, аммо унчалик қизиқиш билдирмайди. Ушбу манфаатдор томонларга тартибга солиш кўринишида ҳокимиятга эга бўлиши мумкин бўлган, лекин ҳақиқий лойиҳага унчалик қизиқмайдиган давлат ташкилотлари кириши мумкин.</a:t>
            </a:r>
          </a:p>
        </p:txBody>
      </p:sp>
      <p:sp>
        <p:nvSpPr>
          <p:cNvPr id="8" name="Прямоугольник: скругленные углы 7">
            <a:extLst>
              <a:ext uri="{FF2B5EF4-FFF2-40B4-BE49-F238E27FC236}">
                <a16:creationId xmlns:a16="http://schemas.microsoft.com/office/drawing/2014/main" id="{A69B9701-1FBE-8F72-9C89-90A69752F9B5}"/>
              </a:ext>
            </a:extLst>
          </p:cNvPr>
          <p:cNvSpPr/>
          <p:nvPr/>
        </p:nvSpPr>
        <p:spPr>
          <a:xfrm>
            <a:off x="351692" y="3124189"/>
            <a:ext cx="8616462" cy="1705718"/>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Кам қувват, юқори қизиқиш: </a:t>
            </a:r>
            <a:r>
              <a:rPr lang="uz-Cyrl-UZ" sz="2200" dirty="0">
                <a:latin typeface="Times New Roman" panose="02020603050405020304" pitchFamily="18" charset="0"/>
                <a:cs typeface="Times New Roman" panose="02020603050405020304" pitchFamily="18" charset="0"/>
              </a:rPr>
              <a:t>Бу манфаатдор томонлар лойиҳага жуда қизиқади, лекин унчалик таъсир қилмайди. Кам қувватли, юқори манфаатли манфаатдор томонларга мисол сифатида сизнинг мақсадингизни қўллаб-қувватлайдиган, лекин лойиҳангиз устидан озгина кучга эга бўлган жамоат коалицияси бўлиши мумкин.</a:t>
            </a:r>
          </a:p>
        </p:txBody>
      </p:sp>
      <p:sp>
        <p:nvSpPr>
          <p:cNvPr id="9" name="Прямоугольник: скругленные углы 8">
            <a:extLst>
              <a:ext uri="{FF2B5EF4-FFF2-40B4-BE49-F238E27FC236}">
                <a16:creationId xmlns:a16="http://schemas.microsoft.com/office/drawing/2014/main" id="{96693774-EE68-6F53-27E7-2EAE3C715CDA}"/>
              </a:ext>
            </a:extLst>
          </p:cNvPr>
          <p:cNvSpPr/>
          <p:nvPr/>
        </p:nvSpPr>
        <p:spPr>
          <a:xfrm>
            <a:off x="351692" y="4941265"/>
            <a:ext cx="8616462" cy="1535745"/>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Кам қувват, паст фоиз: </a:t>
            </a:r>
            <a:r>
              <a:rPr lang="uz-Cyrl-UZ" sz="2200" dirty="0">
                <a:latin typeface="Times New Roman" panose="02020603050405020304" pitchFamily="18" charset="0"/>
                <a:cs typeface="Times New Roman" panose="02020603050405020304" pitchFamily="18" charset="0"/>
              </a:rPr>
              <a:t>Кам қувватли, паст фоизли манфаатдор томонлар энг паст устуворликдир. Одатда, бу манфаатдор томонлар сизнинг лойиҳангизга қизиқиши ёки таъсири бўлмаган жамоатчилик вакилларини ўз ичига олади.</a:t>
            </a:r>
          </a:p>
        </p:txBody>
      </p:sp>
    </p:spTree>
    <p:extLst>
      <p:ext uri="{BB962C8B-B14F-4D97-AF65-F5344CB8AC3E}">
        <p14:creationId xmlns:p14="http://schemas.microsoft.com/office/powerpoint/2010/main" val="1934159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0FDEE36-5F9F-C52F-166C-759C1DF9534B}"/>
              </a:ext>
            </a:extLst>
          </p:cNvPr>
          <p:cNvSpPr txBox="1"/>
          <p:nvPr/>
        </p:nvSpPr>
        <p:spPr>
          <a:xfrm>
            <a:off x="468923" y="1034876"/>
            <a:ext cx="11254154" cy="353943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Юқори кучга эга, жуда манфаатдор одамлар </a:t>
            </a:r>
            <a:r>
              <a:rPr lang="uz-Cyrl-UZ" sz="2800" dirty="0">
                <a:latin typeface="Times New Roman" panose="02020603050405020304" pitchFamily="18" charset="0"/>
                <a:cs typeface="Times New Roman" panose="02020603050405020304" pitchFamily="18" charset="0"/>
              </a:rPr>
              <a:t>- яқиндан бошқаринг</a:t>
            </a:r>
          </a:p>
          <a:p>
            <a:pPr algn="ctr"/>
            <a:r>
              <a:rPr lang="uz-Cyrl-UZ" sz="2800" dirty="0">
                <a:latin typeface="Times New Roman" panose="02020603050405020304" pitchFamily="18" charset="0"/>
                <a:cs typeface="Times New Roman" panose="02020603050405020304" pitchFamily="18" charset="0"/>
              </a:rPr>
              <a:t>Бу одамлар сизнинг ишингиз ва муваффақиятингизга ёрдам бериш учун катта қизиқиш уйғотади. Бу одамларни жалб қилиш ва уларнинг қониқишларига ишонч ҳосил қилиш жуда муҳимдир. Янги лойиҳани бошлашдан олдин улар билан маслаҳатлашинг, уларнинг фикр-мулоҳазаларига эътибор беринг ва иложи борича ғояларини амалга оширинг. Бошқа бировнинг ғоялари танланганда уларни кузатиб боринг ва бунинг сабабини уларга хабар беринг.</a:t>
            </a:r>
          </a:p>
        </p:txBody>
      </p:sp>
    </p:spTree>
    <p:extLst>
      <p:ext uri="{BB962C8B-B14F-4D97-AF65-F5344CB8AC3E}">
        <p14:creationId xmlns:p14="http://schemas.microsoft.com/office/powerpoint/2010/main" val="1864990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0FDEE36-5F9F-C52F-166C-759C1DF9534B}"/>
              </a:ext>
            </a:extLst>
          </p:cNvPr>
          <p:cNvSpPr txBox="1"/>
          <p:nvPr/>
        </p:nvSpPr>
        <p:spPr>
          <a:xfrm>
            <a:off x="468923" y="1269337"/>
            <a:ext cx="11254154"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Юқори кучга эга, камроқ қизиққан одамлар </a:t>
            </a:r>
            <a:r>
              <a:rPr lang="uz-Cyrl-UZ" sz="2800" dirty="0">
                <a:latin typeface="Times New Roman" panose="02020603050405020304" pitchFamily="18" charset="0"/>
                <a:cs typeface="Times New Roman" panose="02020603050405020304" pitchFamily="18" charset="0"/>
              </a:rPr>
              <a:t>- мамнун бўлинг</a:t>
            </a:r>
          </a:p>
          <a:p>
            <a:pPr algn="ctr"/>
            <a:r>
              <a:rPr lang="uz-Cyrl-UZ" sz="2800" dirty="0">
                <a:latin typeface="Times New Roman" panose="02020603050405020304" pitchFamily="18" charset="0"/>
                <a:cs typeface="Times New Roman" panose="02020603050405020304" pitchFamily="18" charset="0"/>
              </a:rPr>
              <a:t>Бу одамлар сизнинг ишингизга унчалик қизиқмайдилар, лекин улар жуда кучли. Уларни мамнун қилиш учун қўлингиздан келганини қилинг, лекин уларнинг кўп вақтини олманг. Катта қарорлар ҳақида уларнинг тушунчаларини изланг ва ишингиз уларга қандай ижобий таъсир қилишини тушунишларига ишонч ҳосил қилинг. Бу одамлар ғалаба қозонганингиздан сўнг кучли чемпион бўлишади.</a:t>
            </a:r>
          </a:p>
        </p:txBody>
      </p:sp>
    </p:spTree>
    <p:extLst>
      <p:ext uri="{BB962C8B-B14F-4D97-AF65-F5344CB8AC3E}">
        <p14:creationId xmlns:p14="http://schemas.microsoft.com/office/powerpoint/2010/main" val="82467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A47040-9D6C-60C6-27B0-A514CEC78238}"/>
              </a:ext>
            </a:extLst>
          </p:cNvPr>
          <p:cNvSpPr txBox="1"/>
          <p:nvPr/>
        </p:nvSpPr>
        <p:spPr>
          <a:xfrm>
            <a:off x="445477" y="1193807"/>
            <a:ext cx="11301046"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Кам қувватли, жуда қизиққан одамлар </a:t>
            </a:r>
            <a:r>
              <a:rPr lang="uz-Cyrl-UZ" sz="2800" dirty="0">
                <a:latin typeface="Times New Roman" panose="02020603050405020304" pitchFamily="18" charset="0"/>
                <a:cs typeface="Times New Roman" panose="02020603050405020304" pitchFamily="18" charset="0"/>
              </a:rPr>
              <a:t>- хабардор бўлинг</a:t>
            </a:r>
          </a:p>
          <a:p>
            <a:pPr algn="ctr"/>
            <a:r>
              <a:rPr lang="uz-Cyrl-UZ" sz="2800" dirty="0">
                <a:latin typeface="Times New Roman" panose="02020603050405020304" pitchFamily="18" charset="0"/>
                <a:cs typeface="Times New Roman" panose="02020603050405020304" pitchFamily="18" charset="0"/>
              </a:rPr>
              <a:t>Бу одамлар лойиҳага иштиёқлидир ва бошқаларга ўз қўллаб-қувватлашларини айтадилар, лекин куч ёки таъсирга эга эмаслар. Уларни доимий равишда кузатиб боринг ва ҳар қандай муҳим ўзгаришлар ҳақида хабар беринг. Сизнинг ишингиз бу одамларга бевосита таъсир қилиши мумкин, шунинг учун улар сизга ёрдам беришга тайёр.</a:t>
            </a:r>
          </a:p>
        </p:txBody>
      </p:sp>
    </p:spTree>
    <p:extLst>
      <p:ext uri="{BB962C8B-B14F-4D97-AF65-F5344CB8AC3E}">
        <p14:creationId xmlns:p14="http://schemas.microsoft.com/office/powerpoint/2010/main" val="3406069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A47040-9D6C-60C6-27B0-A514CEC78238}"/>
              </a:ext>
            </a:extLst>
          </p:cNvPr>
          <p:cNvSpPr txBox="1"/>
          <p:nvPr/>
        </p:nvSpPr>
        <p:spPr>
          <a:xfrm>
            <a:off x="445477" y="443531"/>
            <a:ext cx="11301046"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Кам қувватли, камроқ қизиққан одамлар </a:t>
            </a:r>
            <a:r>
              <a:rPr lang="uz-Cyrl-UZ" sz="2400" dirty="0">
                <a:latin typeface="Times New Roman" panose="02020603050405020304" pitchFamily="18" charset="0"/>
                <a:cs typeface="Times New Roman" panose="02020603050405020304" pitchFamily="18" charset="0"/>
              </a:rPr>
              <a:t>- монитор</a:t>
            </a:r>
          </a:p>
          <a:p>
            <a:pPr algn="ctr"/>
            <a:r>
              <a:rPr lang="uz-Cyrl-UZ" sz="2400" dirty="0">
                <a:latin typeface="Times New Roman" panose="02020603050405020304" pitchFamily="18" charset="0"/>
                <a:cs typeface="Times New Roman" panose="02020603050405020304" pitchFamily="18" charset="0"/>
              </a:rPr>
              <a:t>Тўданинг энг бепарвоси, бу одамлар сизнинг ишингиздан энг кам таъсирланади ва кам вақт ва эътибор талаб қилади. Уларнинг патларини силкитманг, улар сизнинг йўлингиздан узоқда қоладилар.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Юқоридаги матритсадан фойдаланиб, чемпионлар ва потенциал қораловчиларни тезда аниқланг. Аммо маслаҳат беринг: фаол чемпион бир кечада йўл тўсиғига айланиши мумкин. Тўлқиннинг ўзгаришини кутиш учун манфаатдор томонларни бошқаринг ва уларнинг ҳолатини кўриб чиқиш электрон почта хабарларини ёки шарҳларини кузатиб боринг. Ҳар қандай ўсиб бораётган салбийни бартараф этиш учун алоқа каналларини очиқ тутинг.</a:t>
            </a:r>
          </a:p>
        </p:txBody>
      </p:sp>
    </p:spTree>
    <p:extLst>
      <p:ext uri="{BB962C8B-B14F-4D97-AF65-F5344CB8AC3E}">
        <p14:creationId xmlns:p14="http://schemas.microsoft.com/office/powerpoint/2010/main" val="2988041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1899137"/>
            <a:ext cx="11230708" cy="949569"/>
          </a:xfrm>
          <a:prstGeom prst="roundRect">
            <a:avLst>
              <a:gd name="adj" fmla="val 32716"/>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3. МАНФААТДОР ТОМОНЛАР ҲАҚИДА ТУШУНЧАГА ЭГА БЎЛИШ</a:t>
            </a:r>
          </a:p>
        </p:txBody>
      </p:sp>
      <p:sp>
        <p:nvSpPr>
          <p:cNvPr id="2" name="Прямоугольник: скругленные углы 1">
            <a:extLst>
              <a:ext uri="{FF2B5EF4-FFF2-40B4-BE49-F238E27FC236}">
                <a16:creationId xmlns:a16="http://schemas.microsoft.com/office/drawing/2014/main" id="{D7977D76-21A7-F225-D4F7-D1805D063D3E}"/>
              </a:ext>
            </a:extLst>
          </p:cNvPr>
          <p:cNvSpPr/>
          <p:nvPr/>
        </p:nvSpPr>
        <p:spPr>
          <a:xfrm>
            <a:off x="480646" y="410309"/>
            <a:ext cx="11230708" cy="1195754"/>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 ТАҲЛИЛИНИ ҚАНДАЙ ЯКУНЛАШ КЕРАК</a:t>
            </a:r>
          </a:p>
          <a:p>
            <a:pPr algn="ctr"/>
            <a:r>
              <a:rPr lang="uz-Cyrl-UZ" sz="2400" b="1" dirty="0">
                <a:latin typeface="Times New Roman" panose="02020603050405020304" pitchFamily="18" charset="0"/>
                <a:cs typeface="Times New Roman" panose="02020603050405020304" pitchFamily="18" charset="0"/>
              </a:rPr>
              <a:t>Лойиҳангиз учун манфаатдор томонларни таҳлил қилиш учун қуйидаги босқичларни бажаринг:</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351692" y="3176950"/>
            <a:ext cx="8675077" cy="2883879"/>
          </a:xfrm>
          <a:prstGeom prst="roundRect">
            <a:avLst>
              <a:gd name="adj" fmla="val 1875"/>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томонларни таҳлил қилиш жараёнидаги яна бир муҳим қадам тушунчаларга эга бўлишдир. Буни манфаатдор томонларингиз бўйича чуқур тадқиқот ўтказиш орқали амалга оширишингиз мумкин. Сўров - бу тушунчаларни йиғишнинг машҳур усули. Сўровни онлайн, телефон орқали, шахсан ёки бошқа канал орқали ўтказишингиз мумкин. Сўровингизда қуйидаги саволларни беринг:</a:t>
            </a:r>
          </a:p>
        </p:txBody>
      </p:sp>
    </p:spTree>
    <p:extLst>
      <p:ext uri="{BB962C8B-B14F-4D97-AF65-F5344CB8AC3E}">
        <p14:creationId xmlns:p14="http://schemas.microsoft.com/office/powerpoint/2010/main" val="3138847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8D064A91-D0B2-EE07-8D10-6B95CD69C90D}"/>
              </a:ext>
            </a:extLst>
          </p:cNvPr>
          <p:cNvSpPr txBox="1"/>
          <p:nvPr/>
        </p:nvSpPr>
        <p:spPr>
          <a:xfrm>
            <a:off x="334107" y="4584875"/>
            <a:ext cx="8516815" cy="1815882"/>
          </a:xfrm>
          <a:prstGeom prst="rect">
            <a:avLst/>
          </a:prstGeom>
          <a:noFill/>
          <a:ln>
            <a:noFill/>
          </a:ln>
        </p:spPr>
        <p:style>
          <a:lnRef idx="0">
            <a:scrgbClr r="0" g="0" b="0"/>
          </a:lnRef>
          <a:fillRef idx="0">
            <a:scrgbClr r="0" g="0" b="0"/>
          </a:fillRef>
          <a:effectRef idx="0">
            <a:scrgbClr r="0" g="0" b="0"/>
          </a:effectRef>
          <a:fontRef idx="minor">
            <a:schemeClr val="accent6"/>
          </a:fontRef>
        </p:style>
        <p:txBody>
          <a:bodyPr wrap="square">
            <a:spAutoFit/>
          </a:bodyPr>
          <a:lstStyle/>
          <a:p>
            <a:pPr algn="ctr"/>
            <a:r>
              <a:rPr lang="uz-Cyrl-UZ" sz="2800" dirty="0">
                <a:latin typeface="Times New Roman" panose="02020603050405020304" pitchFamily="18" charset="0"/>
                <a:cs typeface="Times New Roman" panose="02020603050405020304" pitchFamily="18" charset="0"/>
              </a:rPr>
              <a:t>Бу саволларга берилган жавоблар манфаатдор томонларни яхшироқ тушунишга ва лойиҳа давомида ҳар бири билан қандай мулоқот қилиш режасини тузишга ёрдам беради.</a:t>
            </a:r>
          </a:p>
        </p:txBody>
      </p:sp>
      <p:sp>
        <p:nvSpPr>
          <p:cNvPr id="16" name="Прямоугольник: скругленные углы 15">
            <a:extLst>
              <a:ext uri="{FF2B5EF4-FFF2-40B4-BE49-F238E27FC236}">
                <a16:creationId xmlns:a16="http://schemas.microsoft.com/office/drawing/2014/main" id="{4279430A-872D-FD36-1A1F-F9FE593BCE7C}"/>
              </a:ext>
            </a:extLst>
          </p:cNvPr>
          <p:cNvSpPr/>
          <p:nvPr/>
        </p:nvSpPr>
        <p:spPr>
          <a:xfrm>
            <a:off x="480646" y="410309"/>
            <a:ext cx="11230708" cy="738553"/>
          </a:xfrm>
          <a:prstGeom prst="roundRect">
            <a:avLst>
              <a:gd name="adj" fmla="val 44032"/>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400" b="1" dirty="0">
                <a:latin typeface="Times New Roman" panose="02020603050405020304" pitchFamily="18" charset="0"/>
                <a:cs typeface="Times New Roman" panose="02020603050405020304" pitchFamily="18" charset="0"/>
              </a:rPr>
              <a:t>ҚАЙСИ АЛОҚА КАНАЛЛАРИНИ АФЗАЛ КЎРАСИЗ?</a:t>
            </a:r>
          </a:p>
        </p:txBody>
      </p:sp>
      <p:sp>
        <p:nvSpPr>
          <p:cNvPr id="17" name="Прямоугольник: скругленные углы 16">
            <a:extLst>
              <a:ext uri="{FF2B5EF4-FFF2-40B4-BE49-F238E27FC236}">
                <a16:creationId xmlns:a16="http://schemas.microsoft.com/office/drawing/2014/main" id="{360237BC-2B8D-313C-FABD-9A86D7245DFA}"/>
              </a:ext>
            </a:extLst>
          </p:cNvPr>
          <p:cNvSpPr/>
          <p:nvPr/>
        </p:nvSpPr>
        <p:spPr>
          <a:xfrm>
            <a:off x="480646" y="1365184"/>
            <a:ext cx="11230708" cy="738553"/>
          </a:xfrm>
          <a:prstGeom prst="roundRect">
            <a:avLst>
              <a:gd name="adj" fmla="val 44032"/>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 ҲАҚИДА ФИКРИНГИЗ ҚАНДАЙ?</a:t>
            </a:r>
          </a:p>
        </p:txBody>
      </p:sp>
      <p:sp>
        <p:nvSpPr>
          <p:cNvPr id="18" name="Прямоугольник: скругленные углы 17">
            <a:extLst>
              <a:ext uri="{FF2B5EF4-FFF2-40B4-BE49-F238E27FC236}">
                <a16:creationId xmlns:a16="http://schemas.microsoft.com/office/drawing/2014/main" id="{3DEACC29-16C4-F241-15DD-592CBE30D4F7}"/>
              </a:ext>
            </a:extLst>
          </p:cNvPr>
          <p:cNvSpPr/>
          <p:nvPr/>
        </p:nvSpPr>
        <p:spPr>
          <a:xfrm>
            <a:off x="480646" y="2320059"/>
            <a:ext cx="11230708" cy="738553"/>
          </a:xfrm>
          <a:prstGeom prst="roundRect">
            <a:avLst>
              <a:gd name="adj" fmla="val 44032"/>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ЛОЙИҲАГА ҚАНДАЙ ҚИЗИҚИШИНГИЗ БОР?</a:t>
            </a:r>
          </a:p>
        </p:txBody>
      </p:sp>
      <p:sp>
        <p:nvSpPr>
          <p:cNvPr id="19" name="Прямоугольник: скругленные углы 18">
            <a:extLst>
              <a:ext uri="{FF2B5EF4-FFF2-40B4-BE49-F238E27FC236}">
                <a16:creationId xmlns:a16="http://schemas.microsoft.com/office/drawing/2014/main" id="{19026218-68AA-23B5-7A04-2304A0143A4D}"/>
              </a:ext>
            </a:extLst>
          </p:cNvPr>
          <p:cNvSpPr/>
          <p:nvPr/>
        </p:nvSpPr>
        <p:spPr>
          <a:xfrm>
            <a:off x="480646" y="3274934"/>
            <a:ext cx="11230708" cy="892066"/>
          </a:xfrm>
          <a:prstGeom prst="roundRect">
            <a:avLst>
              <a:gd name="adj" fmla="val 44032"/>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ЛОЙИҲАНИ ҚЎЛЛАБ-ҚУВВАТЛАШИНГИЗ УЧУН НИМА ҚИЛИШИМИЗ МУМКИН?</a:t>
            </a:r>
          </a:p>
        </p:txBody>
      </p:sp>
    </p:spTree>
    <p:extLst>
      <p:ext uri="{BB962C8B-B14F-4D97-AF65-F5344CB8AC3E}">
        <p14:creationId xmlns:p14="http://schemas.microsoft.com/office/powerpoint/2010/main" val="4170222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433752"/>
            <a:ext cx="8522677" cy="105507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МАНФААТДОР ТОМОНЛАР ТАҲЛИЛИНИ ҚАНДАЙ ЯРАТИШ МУМКИН (МИСОЛ БИЛАН)</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1863969"/>
            <a:ext cx="8522677" cy="4560279"/>
          </a:xfrm>
          <a:prstGeom prst="roundRect">
            <a:avLst>
              <a:gd name="adj" fmla="val 12877"/>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Бизнесда манфаатдор шахс компания ёки лойиҳага қизиқиш билдирувчи шахсдир. Компаниялар лойиҳалар бўйича режалар, прогнозлар ва қарорлар қабул қилганда, уларнинг танловлари манфаатдор томонларга қандай таъсир қилиши мумкинлигини ҳисобга олишлари керак. Ушбу шахслар билан мустаҳкам муносабатларни сақлаб қолиш лойиҳанинг муаммосиз кетишини таъминлаши мумкин ва манфаатдор томонларни таҳлил қилиш уларга ушбу муносабатларни баҳолаш ва лойиҳани режалаштириш жараёнида энг таъсирли манфаатдор томонларга устуворлик бериш имконини беради.</a:t>
            </a:r>
          </a:p>
        </p:txBody>
      </p:sp>
    </p:spTree>
    <p:extLst>
      <p:ext uri="{BB962C8B-B14F-4D97-AF65-F5344CB8AC3E}">
        <p14:creationId xmlns:p14="http://schemas.microsoft.com/office/powerpoint/2010/main" val="8068122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433753"/>
            <a:ext cx="8522677" cy="80889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МАНФААТДОР ТОМОНЛАР ТАҲЛИЛИ НИМА?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1699846"/>
            <a:ext cx="8522677" cy="4560279"/>
          </a:xfrm>
          <a:prstGeom prst="roundRect">
            <a:avLst>
              <a:gd name="adj" fmla="val 12877"/>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400" b="1" dirty="0">
                <a:latin typeface="Times New Roman" panose="02020603050405020304" pitchFamily="18" charset="0"/>
                <a:cs typeface="Times New Roman" panose="02020603050405020304" pitchFamily="18" charset="0"/>
              </a:rPr>
              <a:t>Манфаатдор томонлар таҳлили </a:t>
            </a:r>
            <a:r>
              <a:rPr lang="uz-Cyrl-UZ" sz="2400" dirty="0">
                <a:latin typeface="Times New Roman" panose="02020603050405020304" pitchFamily="18" charset="0"/>
                <a:cs typeface="Times New Roman" panose="02020603050405020304" pitchFamily="18" charset="0"/>
              </a:rPr>
              <a:t>- бу бизнес эгалари, лойиҳа менежерлари ва бошқа мутахассислар лойиҳа, сиёсат ёки дастурда ҳар бир манфаатдор томоннинг қизиқиши, таъсири ва иштирокини аниқлаш учун фойдаланадиган воситадир. Лойиҳани бошлашдан олдин ёки лойиҳа давомида қарор қабул қилишда манфаатдор томонлар таҳлилини ўтказишингиз мумкин. Кичик бизнес эгалари ўзларининг янги бизнеслари турли манфаатдор томонларга қандай таъсир қилишини таҳлил қилиш учун ўз бизнесларини ташкил этишнинг дастлабки босқичларида манфаатдор томонларни таҳлил қилишлари мумкин.</a:t>
            </a:r>
          </a:p>
        </p:txBody>
      </p:sp>
    </p:spTree>
    <p:extLst>
      <p:ext uri="{BB962C8B-B14F-4D97-AF65-F5344CB8AC3E}">
        <p14:creationId xmlns:p14="http://schemas.microsoft.com/office/powerpoint/2010/main" val="194220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39969" y="269631"/>
            <a:ext cx="11535508" cy="150055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томонларнинг мотивацияси ва таъсирини тушунганингиздан сўнг, сиз бизнес стратегияси ва қарор қабул қилиш жараёнлари билан мулоқот қилиш ва уларни жалб қилиш режасини яратишингиз мумкин. Манфаатдор томонларни таҳлил қилиш сизга ёрдам бериши мумкин:</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1858109"/>
            <a:ext cx="11230708" cy="504092"/>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томонларни ва уларнинг мотивларини аниқланг;</a:t>
            </a:r>
          </a:p>
        </p:txBody>
      </p:sp>
      <p:sp>
        <p:nvSpPr>
          <p:cNvPr id="5" name="Прямоугольник: скругленные углы 4">
            <a:extLst>
              <a:ext uri="{FF2B5EF4-FFF2-40B4-BE49-F238E27FC236}">
                <a16:creationId xmlns:a16="http://schemas.microsoft.com/office/drawing/2014/main" id="{91FE195D-E1E9-EC82-F768-4211E8F29669}"/>
              </a:ext>
            </a:extLst>
          </p:cNvPr>
          <p:cNvSpPr/>
          <p:nvPr/>
        </p:nvSpPr>
        <p:spPr>
          <a:xfrm>
            <a:off x="480645" y="3075931"/>
            <a:ext cx="11230708" cy="504092"/>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 билан самарали мулоқот қилинг;</a:t>
            </a:r>
          </a:p>
        </p:txBody>
      </p:sp>
      <p:sp>
        <p:nvSpPr>
          <p:cNvPr id="8" name="Прямоугольник: скругленные углы 7">
            <a:extLst>
              <a:ext uri="{FF2B5EF4-FFF2-40B4-BE49-F238E27FC236}">
                <a16:creationId xmlns:a16="http://schemas.microsoft.com/office/drawing/2014/main" id="{1CB83176-FF8A-9A03-B4A9-0F3231D2FF51}"/>
              </a:ext>
            </a:extLst>
          </p:cNvPr>
          <p:cNvSpPr/>
          <p:nvPr/>
        </p:nvSpPr>
        <p:spPr>
          <a:xfrm>
            <a:off x="480645" y="3684842"/>
            <a:ext cx="11230708" cy="504092"/>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Кутишларни бошқаринг ва манфаатдор томонларни жалб қилинг;</a:t>
            </a:r>
          </a:p>
        </p:txBody>
      </p:sp>
      <p:sp>
        <p:nvSpPr>
          <p:cNvPr id="9" name="Прямоугольник: скругленные углы 8">
            <a:extLst>
              <a:ext uri="{FF2B5EF4-FFF2-40B4-BE49-F238E27FC236}">
                <a16:creationId xmlns:a16="http://schemas.microsoft.com/office/drawing/2014/main" id="{09909F11-E164-F8FA-0432-500665646B81}"/>
              </a:ext>
            </a:extLst>
          </p:cNvPr>
          <p:cNvSpPr/>
          <p:nvPr/>
        </p:nvSpPr>
        <p:spPr>
          <a:xfrm>
            <a:off x="480644" y="4293752"/>
            <a:ext cx="8874369" cy="794063"/>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яхшилаш учун манфаатдор томонларнинг маслаҳати ва фикрларидан фойдаланинг;</a:t>
            </a:r>
          </a:p>
        </p:txBody>
      </p:sp>
      <p:sp>
        <p:nvSpPr>
          <p:cNvPr id="2" name="Прямоугольник: скругленные углы 1">
            <a:extLst>
              <a:ext uri="{FF2B5EF4-FFF2-40B4-BE49-F238E27FC236}">
                <a16:creationId xmlns:a16="http://schemas.microsoft.com/office/drawing/2014/main" id="{8C5D3D0B-0948-6DD4-6F20-AB8A458B41CD}"/>
              </a:ext>
            </a:extLst>
          </p:cNvPr>
          <p:cNvSpPr/>
          <p:nvPr/>
        </p:nvSpPr>
        <p:spPr>
          <a:xfrm>
            <a:off x="480645" y="2467020"/>
            <a:ext cx="11230708" cy="504092"/>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Лойиҳаларга манфаатдор томонларни қандай жалб қилишни ҳал қилинг;</a:t>
            </a:r>
          </a:p>
        </p:txBody>
      </p:sp>
      <p:sp>
        <p:nvSpPr>
          <p:cNvPr id="3" name="Прямоугольник: скругленные углы 2">
            <a:extLst>
              <a:ext uri="{FF2B5EF4-FFF2-40B4-BE49-F238E27FC236}">
                <a16:creationId xmlns:a16="http://schemas.microsoft.com/office/drawing/2014/main" id="{AA958908-0073-6876-791A-3917DCD89649}"/>
              </a:ext>
            </a:extLst>
          </p:cNvPr>
          <p:cNvSpPr/>
          <p:nvPr/>
        </p:nvSpPr>
        <p:spPr>
          <a:xfrm>
            <a:off x="480644" y="5192633"/>
            <a:ext cx="8874369" cy="794063"/>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Лойиҳага манфаатдор томонларнинг қизиқишини ёки қўллаб-қувватлашини ошириш йўлларини топинг;</a:t>
            </a:r>
          </a:p>
        </p:txBody>
      </p:sp>
      <p:sp>
        <p:nvSpPr>
          <p:cNvPr id="10" name="Прямоугольник: скругленные углы 9">
            <a:extLst>
              <a:ext uri="{FF2B5EF4-FFF2-40B4-BE49-F238E27FC236}">
                <a16:creationId xmlns:a16="http://schemas.microsoft.com/office/drawing/2014/main" id="{FEBF018D-928D-3999-E789-79EDD5164E56}"/>
              </a:ext>
            </a:extLst>
          </p:cNvPr>
          <p:cNvSpPr/>
          <p:nvPr/>
        </p:nvSpPr>
        <p:spPr>
          <a:xfrm>
            <a:off x="480644" y="6091514"/>
            <a:ext cx="8874369"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Пул, вақт ва ходимлар каби ресурсларга эга бўлинг</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73657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1717431"/>
            <a:ext cx="11230708" cy="480647"/>
          </a:xfrm>
          <a:prstGeom prst="roundRect">
            <a:avLst>
              <a:gd name="adj" fmla="val 32716"/>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1. МАНФААТДОР ТОМОНЛАРНИ АНИҚЛАНГ</a:t>
            </a:r>
          </a:p>
        </p:txBody>
      </p:sp>
      <p:sp>
        <p:nvSpPr>
          <p:cNvPr id="2" name="Прямоугольник: скругленные углы 1">
            <a:extLst>
              <a:ext uri="{FF2B5EF4-FFF2-40B4-BE49-F238E27FC236}">
                <a16:creationId xmlns:a16="http://schemas.microsoft.com/office/drawing/2014/main" id="{D7977D76-21A7-F225-D4F7-D1805D063D3E}"/>
              </a:ext>
            </a:extLst>
          </p:cNvPr>
          <p:cNvSpPr/>
          <p:nvPr/>
        </p:nvSpPr>
        <p:spPr>
          <a:xfrm>
            <a:off x="480646" y="222741"/>
            <a:ext cx="11230708" cy="119575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 ТАҲЛИЛИНИ ҚАНДАЙ ЎТКАЗИШ КЕРАК</a:t>
            </a:r>
          </a:p>
          <a:p>
            <a:pPr algn="ctr"/>
            <a:r>
              <a:rPr lang="uz-Cyrl-UZ" sz="2400" b="1" dirty="0">
                <a:latin typeface="Times New Roman" panose="02020603050405020304" pitchFamily="18" charset="0"/>
                <a:cs typeface="Times New Roman" panose="02020603050405020304" pitchFamily="18" charset="0"/>
              </a:rPr>
              <a:t>Сиз қуйидаги босқичларни бажариш орқали манфаатдор томонлар таҳлилини амалга оширишингиз мумкин:</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2497015"/>
            <a:ext cx="8839200" cy="3997570"/>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Биринчидан, барча потенциал манфаатдор томонлар рўйхатини тузишга ҳаракат қилинг. Бу сизнинг бизнесингиз муваффақиятли бўладими ёки бизнесингиз кимга таъсир қилишидан манфаатдор шахслар. Манфаатдор томонлар компаниянинг ички ва ташқи бўлиши мумкин. Масалан, бизнес ҳамкори ва ходимлар ички манфаатдор томонлар, маҳаллий ҳамжамият аъзолари ва етказиб берувчилар эса ташқи манфаатдор томонлардир.</a:t>
            </a:r>
          </a:p>
          <a:p>
            <a:pPr algn="ctr"/>
            <a:endParaRPr lang="uz-Cyrl-UZ" sz="2200"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Улар ташкилотлар, гуруҳлар ёки шахслар ҳам бўлиши мумкин. Агар манфаатдор томон ташкилот бўлса, ташкилотда ким билан мулоқот қилиш кераклигини аниқлашга ҳаракат қилинг. </a:t>
            </a:r>
          </a:p>
        </p:txBody>
      </p:sp>
    </p:spTree>
    <p:extLst>
      <p:ext uri="{BB962C8B-B14F-4D97-AF65-F5344CB8AC3E}">
        <p14:creationId xmlns:p14="http://schemas.microsoft.com/office/powerpoint/2010/main" val="3674408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скругленные углы 13">
            <a:extLst>
              <a:ext uri="{FF2B5EF4-FFF2-40B4-BE49-F238E27FC236}">
                <a16:creationId xmlns:a16="http://schemas.microsoft.com/office/drawing/2014/main" id="{E2AEE070-17E3-8DEA-343F-DD53FE0AAE00}"/>
              </a:ext>
            </a:extLst>
          </p:cNvPr>
          <p:cNvSpPr/>
          <p:nvPr/>
        </p:nvSpPr>
        <p:spPr>
          <a:xfrm>
            <a:off x="480647" y="917835"/>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Маслаҳатчилар;</a:t>
            </a:r>
          </a:p>
        </p:txBody>
      </p:sp>
      <p:sp>
        <p:nvSpPr>
          <p:cNvPr id="15" name="Прямоугольник: скругленные углы 14">
            <a:extLst>
              <a:ext uri="{FF2B5EF4-FFF2-40B4-BE49-F238E27FC236}">
                <a16:creationId xmlns:a16="http://schemas.microsoft.com/office/drawing/2014/main" id="{477B7610-743E-B49F-FD64-86F3BB59027A}"/>
              </a:ext>
            </a:extLst>
          </p:cNvPr>
          <p:cNvSpPr/>
          <p:nvPr/>
        </p:nvSpPr>
        <p:spPr>
          <a:xfrm>
            <a:off x="480646" y="196863"/>
            <a:ext cx="11230708" cy="496855"/>
          </a:xfrm>
          <a:prstGeom prst="roundRect">
            <a:avLst>
              <a:gd name="adj" fmla="val 32716"/>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Манфаатдор томонлар қуйидагиларни ўз ичига олиши мумкин:</a:t>
            </a:r>
          </a:p>
        </p:txBody>
      </p:sp>
      <p:sp>
        <p:nvSpPr>
          <p:cNvPr id="16" name="Прямоугольник: скругленные углы 15">
            <a:extLst>
              <a:ext uri="{FF2B5EF4-FFF2-40B4-BE49-F238E27FC236}">
                <a16:creationId xmlns:a16="http://schemas.microsoft.com/office/drawing/2014/main" id="{54A69B18-873F-BA97-EDA7-785AA6333F35}"/>
              </a:ext>
            </a:extLst>
          </p:cNvPr>
          <p:cNvSpPr/>
          <p:nvPr/>
        </p:nvSpPr>
        <p:spPr>
          <a:xfrm>
            <a:off x="6353911" y="919737"/>
            <a:ext cx="5357444"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Компания раҳбарлари;</a:t>
            </a:r>
          </a:p>
        </p:txBody>
      </p:sp>
      <p:sp>
        <p:nvSpPr>
          <p:cNvPr id="17" name="Прямоугольник: скругленные углы 16">
            <a:extLst>
              <a:ext uri="{FF2B5EF4-FFF2-40B4-BE49-F238E27FC236}">
                <a16:creationId xmlns:a16="http://schemas.microsoft.com/office/drawing/2014/main" id="{85849C9B-D959-3A82-4CF9-AE937D994D64}"/>
              </a:ext>
            </a:extLst>
          </p:cNvPr>
          <p:cNvSpPr/>
          <p:nvPr/>
        </p:nvSpPr>
        <p:spPr>
          <a:xfrm>
            <a:off x="480647" y="1575657"/>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Маҳаллий ҳамжамият;</a:t>
            </a:r>
          </a:p>
        </p:txBody>
      </p:sp>
      <p:sp>
        <p:nvSpPr>
          <p:cNvPr id="18" name="Прямоугольник: скругленные углы 17">
            <a:extLst>
              <a:ext uri="{FF2B5EF4-FFF2-40B4-BE49-F238E27FC236}">
                <a16:creationId xmlns:a16="http://schemas.microsoft.com/office/drawing/2014/main" id="{A3F4AE2B-99BE-1DAE-A2B0-E3C00AB02DF9}"/>
              </a:ext>
            </a:extLst>
          </p:cNvPr>
          <p:cNvSpPr/>
          <p:nvPr/>
        </p:nvSpPr>
        <p:spPr>
          <a:xfrm>
            <a:off x="6353911" y="1577559"/>
            <a:ext cx="5357444"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Харидорлар;</a:t>
            </a:r>
          </a:p>
        </p:txBody>
      </p:sp>
      <p:sp>
        <p:nvSpPr>
          <p:cNvPr id="19" name="Прямоугольник: скругленные углы 18">
            <a:extLst>
              <a:ext uri="{FF2B5EF4-FFF2-40B4-BE49-F238E27FC236}">
                <a16:creationId xmlns:a16="http://schemas.microsoft.com/office/drawing/2014/main" id="{75FC0571-5190-1DE2-6974-AA7DC810FC86}"/>
              </a:ext>
            </a:extLst>
          </p:cNvPr>
          <p:cNvSpPr/>
          <p:nvPr/>
        </p:nvSpPr>
        <p:spPr>
          <a:xfrm>
            <a:off x="480646" y="2231577"/>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Ходимлар;</a:t>
            </a:r>
          </a:p>
        </p:txBody>
      </p:sp>
      <p:sp>
        <p:nvSpPr>
          <p:cNvPr id="20" name="Прямоугольник: скругленные углы 19">
            <a:extLst>
              <a:ext uri="{FF2B5EF4-FFF2-40B4-BE49-F238E27FC236}">
                <a16:creationId xmlns:a16="http://schemas.microsoft.com/office/drawing/2014/main" id="{09587B0D-A39C-6DE2-A4F5-15CB753FBAB2}"/>
              </a:ext>
            </a:extLst>
          </p:cNvPr>
          <p:cNvSpPr/>
          <p:nvPr/>
        </p:nvSpPr>
        <p:spPr>
          <a:xfrm>
            <a:off x="6353910" y="2233479"/>
            <a:ext cx="5357444"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Оила;</a:t>
            </a:r>
          </a:p>
        </p:txBody>
      </p:sp>
      <p:sp>
        <p:nvSpPr>
          <p:cNvPr id="21" name="Прямоугольник: скругленные углы 20">
            <a:extLst>
              <a:ext uri="{FF2B5EF4-FFF2-40B4-BE49-F238E27FC236}">
                <a16:creationId xmlns:a16="http://schemas.microsoft.com/office/drawing/2014/main" id="{25D62677-25D7-BBCF-8EA4-9E9D3769F66F}"/>
              </a:ext>
            </a:extLst>
          </p:cNvPr>
          <p:cNvSpPr/>
          <p:nvPr/>
        </p:nvSpPr>
        <p:spPr>
          <a:xfrm>
            <a:off x="480646" y="2893359"/>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 органлари;</a:t>
            </a:r>
          </a:p>
        </p:txBody>
      </p:sp>
      <p:sp>
        <p:nvSpPr>
          <p:cNvPr id="22" name="Прямоугольник: скругленные углы 21">
            <a:extLst>
              <a:ext uri="{FF2B5EF4-FFF2-40B4-BE49-F238E27FC236}">
                <a16:creationId xmlns:a16="http://schemas.microsoft.com/office/drawing/2014/main" id="{65863154-3021-5036-5A35-2E0BCBD93011}"/>
              </a:ext>
            </a:extLst>
          </p:cNvPr>
          <p:cNvSpPr/>
          <p:nvPr/>
        </p:nvSpPr>
        <p:spPr>
          <a:xfrm>
            <a:off x="6353910" y="2895261"/>
            <a:ext cx="5357444"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Инвесторлар;</a:t>
            </a:r>
          </a:p>
        </p:txBody>
      </p:sp>
      <p:sp>
        <p:nvSpPr>
          <p:cNvPr id="23" name="Прямоугольник: скругленные углы 22">
            <a:extLst>
              <a:ext uri="{FF2B5EF4-FFF2-40B4-BE49-F238E27FC236}">
                <a16:creationId xmlns:a16="http://schemas.microsoft.com/office/drawing/2014/main" id="{47171BD5-D5FE-3F2E-6A6A-D652FDFB026B}"/>
              </a:ext>
            </a:extLst>
          </p:cNvPr>
          <p:cNvSpPr/>
          <p:nvPr/>
        </p:nvSpPr>
        <p:spPr>
          <a:xfrm>
            <a:off x="480646" y="3543577"/>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Менежерлар;</a:t>
            </a:r>
          </a:p>
        </p:txBody>
      </p:sp>
      <p:sp>
        <p:nvSpPr>
          <p:cNvPr id="24" name="Прямоугольник: скругленные углы 23">
            <a:extLst>
              <a:ext uri="{FF2B5EF4-FFF2-40B4-BE49-F238E27FC236}">
                <a16:creationId xmlns:a16="http://schemas.microsoft.com/office/drawing/2014/main" id="{06671617-A0FB-C9FE-152D-0C4C356D0811}"/>
              </a:ext>
            </a:extLst>
          </p:cNvPr>
          <p:cNvSpPr/>
          <p:nvPr/>
        </p:nvSpPr>
        <p:spPr>
          <a:xfrm>
            <a:off x="6353910" y="3545479"/>
            <a:ext cx="5357444"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ОАВ;</a:t>
            </a:r>
          </a:p>
        </p:txBody>
      </p:sp>
      <p:sp>
        <p:nvSpPr>
          <p:cNvPr id="25" name="Прямоугольник: скругленные углы 24">
            <a:extLst>
              <a:ext uri="{FF2B5EF4-FFF2-40B4-BE49-F238E27FC236}">
                <a16:creationId xmlns:a16="http://schemas.microsoft.com/office/drawing/2014/main" id="{7671DA19-ABBE-95F8-63B9-178588400DAA}"/>
              </a:ext>
            </a:extLst>
          </p:cNvPr>
          <p:cNvSpPr/>
          <p:nvPr/>
        </p:nvSpPr>
        <p:spPr>
          <a:xfrm>
            <a:off x="480646" y="4191893"/>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Ҳамкорлар;</a:t>
            </a:r>
          </a:p>
        </p:txBody>
      </p:sp>
      <p:sp>
        <p:nvSpPr>
          <p:cNvPr id="26" name="Прямоугольник: скругленные углы 25">
            <a:extLst>
              <a:ext uri="{FF2B5EF4-FFF2-40B4-BE49-F238E27FC236}">
                <a16:creationId xmlns:a16="http://schemas.microsoft.com/office/drawing/2014/main" id="{203821F9-15B6-D9FA-583F-50F34DF1ABA9}"/>
              </a:ext>
            </a:extLst>
          </p:cNvPr>
          <p:cNvSpPr/>
          <p:nvPr/>
        </p:nvSpPr>
        <p:spPr>
          <a:xfrm>
            <a:off x="486510" y="6136357"/>
            <a:ext cx="5357444"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Профессионал ташкилотлар;</a:t>
            </a:r>
          </a:p>
        </p:txBody>
      </p:sp>
      <p:sp>
        <p:nvSpPr>
          <p:cNvPr id="27" name="Прямоугольник: скругленные углы 26">
            <a:extLst>
              <a:ext uri="{FF2B5EF4-FFF2-40B4-BE49-F238E27FC236}">
                <a16:creationId xmlns:a16="http://schemas.microsoft.com/office/drawing/2014/main" id="{3B576112-EA2F-3CCE-24C9-C8370A41513E}"/>
              </a:ext>
            </a:extLst>
          </p:cNvPr>
          <p:cNvSpPr/>
          <p:nvPr/>
        </p:nvSpPr>
        <p:spPr>
          <a:xfrm>
            <a:off x="480646" y="4839725"/>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Акциядорлар;</a:t>
            </a:r>
          </a:p>
        </p:txBody>
      </p:sp>
      <p:sp>
        <p:nvSpPr>
          <p:cNvPr id="28" name="Прямоугольник: скругленные углы 27">
            <a:extLst>
              <a:ext uri="{FF2B5EF4-FFF2-40B4-BE49-F238E27FC236}">
                <a16:creationId xmlns:a16="http://schemas.microsoft.com/office/drawing/2014/main" id="{7BCEC15F-9E3A-C1D2-3BC0-958306381940}"/>
              </a:ext>
            </a:extLst>
          </p:cNvPr>
          <p:cNvSpPr/>
          <p:nvPr/>
        </p:nvSpPr>
        <p:spPr>
          <a:xfrm>
            <a:off x="480646" y="5488041"/>
            <a:ext cx="5357445" cy="496855"/>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Етказиб берувчилар;</a:t>
            </a:r>
          </a:p>
        </p:txBody>
      </p:sp>
    </p:spTree>
    <p:extLst>
      <p:ext uri="{BB962C8B-B14F-4D97-AF65-F5344CB8AC3E}">
        <p14:creationId xmlns:p14="http://schemas.microsoft.com/office/powerpoint/2010/main" val="781152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Прямоугольник: скругленные углы 14">
            <a:extLst>
              <a:ext uri="{FF2B5EF4-FFF2-40B4-BE49-F238E27FC236}">
                <a16:creationId xmlns:a16="http://schemas.microsoft.com/office/drawing/2014/main" id="{477B7610-743E-B49F-FD64-86F3BB59027A}"/>
              </a:ext>
            </a:extLst>
          </p:cNvPr>
          <p:cNvSpPr/>
          <p:nvPr/>
        </p:nvSpPr>
        <p:spPr>
          <a:xfrm>
            <a:off x="386862" y="196862"/>
            <a:ext cx="5709138" cy="6285999"/>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МАНФААТДОР ТОМОНЛАРИНГИЗГА УСТУВОРЛИК БЕРИНГ</a:t>
            </a:r>
          </a:p>
          <a:p>
            <a:pPr algn="ctr"/>
            <a:endParaRPr lang="uz-Cyrl-UZ" sz="2400" b="1" dirty="0">
              <a:latin typeface="Times New Roman" panose="02020603050405020304" pitchFamily="18" charset="0"/>
              <a:cs typeface="Times New Roman" panose="02020603050405020304" pitchFamily="18" charset="0"/>
            </a:endParaRPr>
          </a:p>
          <a:p>
            <a:pPr indent="539750" algn="just"/>
            <a:r>
              <a:rPr lang="uz-Cyrl-UZ" sz="2400" dirty="0">
                <a:latin typeface="Times New Roman" panose="02020603050405020304" pitchFamily="18" charset="0"/>
                <a:cs typeface="Times New Roman" panose="02020603050405020304" pitchFamily="18" charset="0"/>
              </a:rPr>
              <a:t>Манфаатдор томонларингизни уларнинг кучи ва фаолиятингизга қизиқиши бўйича тоифаларга ажратинг. Баъзи манфаатдор томонлар сизнинг бизнесингизга бошқалардан кўра кўпроқ таъсир кўрсатади ва қизиқиш уйғотади ва уларнинг аҳамият даражасини билиш уларни жалб қилиш ва улар билан тўғри мулоқот қилишингизга ёрдам беради. Манфаатдор томонларнинг лойиҳага таъсирини аниқлашга уринаётганда, қуйидаги омилларни ҳисобга олинг:</a:t>
            </a:r>
          </a:p>
        </p:txBody>
      </p:sp>
      <p:sp>
        <p:nvSpPr>
          <p:cNvPr id="16" name="Прямоугольник: скругленные углы 15">
            <a:extLst>
              <a:ext uri="{FF2B5EF4-FFF2-40B4-BE49-F238E27FC236}">
                <a16:creationId xmlns:a16="http://schemas.microsoft.com/office/drawing/2014/main" id="{54A69B18-873F-BA97-EDA7-785AA6333F35}"/>
              </a:ext>
            </a:extLst>
          </p:cNvPr>
          <p:cNvSpPr/>
          <p:nvPr/>
        </p:nvSpPr>
        <p:spPr>
          <a:xfrm>
            <a:off x="6353910" y="767338"/>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Ресурсларни назорат қилиш;</a:t>
            </a:r>
          </a:p>
        </p:txBody>
      </p:sp>
      <p:sp>
        <p:nvSpPr>
          <p:cNvPr id="18" name="Прямоугольник: скругленные углы 17">
            <a:extLst>
              <a:ext uri="{FF2B5EF4-FFF2-40B4-BE49-F238E27FC236}">
                <a16:creationId xmlns:a16="http://schemas.microsoft.com/office/drawing/2014/main" id="{A3F4AE2B-99BE-1DAE-A2B0-E3C00AB02DF9}"/>
              </a:ext>
            </a:extLst>
          </p:cNvPr>
          <p:cNvSpPr/>
          <p:nvPr/>
        </p:nvSpPr>
        <p:spPr>
          <a:xfrm>
            <a:off x="6353909" y="1276721"/>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Музокаралар кучи;</a:t>
            </a:r>
          </a:p>
        </p:txBody>
      </p:sp>
      <p:sp>
        <p:nvSpPr>
          <p:cNvPr id="20" name="Прямоугольник: скругленные углы 19">
            <a:extLst>
              <a:ext uri="{FF2B5EF4-FFF2-40B4-BE49-F238E27FC236}">
                <a16:creationId xmlns:a16="http://schemas.microsoft.com/office/drawing/2014/main" id="{09587B0D-A39C-6DE2-A4F5-15CB753FBAB2}"/>
              </a:ext>
            </a:extLst>
          </p:cNvPr>
          <p:cNvSpPr/>
          <p:nvPr/>
        </p:nvSpPr>
        <p:spPr>
          <a:xfrm>
            <a:off x="6353909" y="1786104"/>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Юридик куч;</a:t>
            </a:r>
          </a:p>
        </p:txBody>
      </p:sp>
      <p:sp>
        <p:nvSpPr>
          <p:cNvPr id="22" name="Прямоугольник: скругленные углы 21">
            <a:extLst>
              <a:ext uri="{FF2B5EF4-FFF2-40B4-BE49-F238E27FC236}">
                <a16:creationId xmlns:a16="http://schemas.microsoft.com/office/drawing/2014/main" id="{65863154-3021-5036-5A35-2E0BCBD93011}"/>
              </a:ext>
            </a:extLst>
          </p:cNvPr>
          <p:cNvSpPr/>
          <p:nvPr/>
        </p:nvSpPr>
        <p:spPr>
          <a:xfrm>
            <a:off x="6353909" y="2295487"/>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Махсус билим ва кўникмалар;</a:t>
            </a:r>
          </a:p>
        </p:txBody>
      </p:sp>
      <p:sp>
        <p:nvSpPr>
          <p:cNvPr id="24" name="Прямоугольник: скругленные углы 23">
            <a:extLst>
              <a:ext uri="{FF2B5EF4-FFF2-40B4-BE49-F238E27FC236}">
                <a16:creationId xmlns:a16="http://schemas.microsoft.com/office/drawing/2014/main" id="{06671617-A0FB-C9FE-152D-0C4C356D0811}"/>
              </a:ext>
            </a:extLst>
          </p:cNvPr>
          <p:cNvSpPr/>
          <p:nvPr/>
        </p:nvSpPr>
        <p:spPr>
          <a:xfrm>
            <a:off x="6353909" y="2804870"/>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Иқтисодий, сиёсий ва ижтимоий мавқеи;</a:t>
            </a:r>
          </a:p>
        </p:txBody>
      </p:sp>
      <p:sp>
        <p:nvSpPr>
          <p:cNvPr id="2" name="Прямоугольник: скругленные углы 1">
            <a:extLst>
              <a:ext uri="{FF2B5EF4-FFF2-40B4-BE49-F238E27FC236}">
                <a16:creationId xmlns:a16="http://schemas.microsoft.com/office/drawing/2014/main" id="{AEF0BFD0-A188-5B1B-2C81-DB1D215A87EB}"/>
              </a:ext>
            </a:extLst>
          </p:cNvPr>
          <p:cNvSpPr/>
          <p:nvPr/>
        </p:nvSpPr>
        <p:spPr>
          <a:xfrm>
            <a:off x="6353909" y="257955"/>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Етакчилик;</a:t>
            </a:r>
          </a:p>
        </p:txBody>
      </p:sp>
      <p:sp>
        <p:nvSpPr>
          <p:cNvPr id="3" name="Прямоугольник: скругленные углы 2">
            <a:extLst>
              <a:ext uri="{FF2B5EF4-FFF2-40B4-BE49-F238E27FC236}">
                <a16:creationId xmlns:a16="http://schemas.microsoft.com/office/drawing/2014/main" id="{BBAA8253-6474-CA4F-2969-E18233615C34}"/>
              </a:ext>
            </a:extLst>
          </p:cNvPr>
          <p:cNvSpPr/>
          <p:nvPr/>
        </p:nvSpPr>
        <p:spPr>
          <a:xfrm>
            <a:off x="6353909" y="3314253"/>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Бошқа манфаатдор томонларга таъсир қилиш;</a:t>
            </a:r>
          </a:p>
        </p:txBody>
      </p:sp>
      <p:sp>
        <p:nvSpPr>
          <p:cNvPr id="4" name="Прямоугольник: скругленные углы 3">
            <a:extLst>
              <a:ext uri="{FF2B5EF4-FFF2-40B4-BE49-F238E27FC236}">
                <a16:creationId xmlns:a16="http://schemas.microsoft.com/office/drawing/2014/main" id="{0FCDCC43-9DA3-EC39-DF53-C95FC1384767}"/>
              </a:ext>
            </a:extLst>
          </p:cNvPr>
          <p:cNvSpPr/>
          <p:nvPr/>
        </p:nvSpPr>
        <p:spPr>
          <a:xfrm>
            <a:off x="6353909" y="3823636"/>
            <a:ext cx="5603627" cy="39853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Бошқа манфаатдор томонларга боғлиқлик.</a:t>
            </a:r>
          </a:p>
        </p:txBody>
      </p:sp>
    </p:spTree>
    <p:extLst>
      <p:ext uri="{BB962C8B-B14F-4D97-AF65-F5344CB8AC3E}">
        <p14:creationId xmlns:p14="http://schemas.microsoft.com/office/powerpoint/2010/main" val="3028448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CDE0D7D-31D1-F840-1900-A94A3133C49F}"/>
              </a:ext>
            </a:extLst>
          </p:cNvPr>
          <p:cNvSpPr txBox="1"/>
          <p:nvPr/>
        </p:nvSpPr>
        <p:spPr>
          <a:xfrm>
            <a:off x="451338" y="369674"/>
            <a:ext cx="11289323"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Манфаатдор томонларни биринчи ўринга қўйиш учун сиз ушбу шахсларни визуал тарзда баҳолаш имконини берувчи манфаатдор томонларнинг энергия манфаати тармоғидан фойдаланишингиз мумкин. Ҳар бир манфаатдор томонни тармоққа жойлаштирган жойингиз улар билан қандай муносабатда бўлишингиз мумкинлигини кўрсатади. Манфаатдор томонлар харитаси деб ҳам аталади, манфаатдор томонларни тоифалашнинг ушбу визуал усули сизнинг бизнесингиз ва лойиҳаларингизга қизиққан ёки жалб қилинган кўп одамлар бўлса фойдали бўлиши мумкин. Бу сизга алоҳида шахс сифатида эмас, балки уларни гуруҳлар сифатида ўйлаш, улар билан мулоқот қилиш ва бошқариш имконини беради, бу эса электрон почта хабарлари, ахборотномалар ва пресс-релизларни тайёрлашда вақтни тежаш имконини беради. Электр фоизлари тармоғи қуйидаги тоифаларни ўз ичига олади:</a:t>
            </a:r>
          </a:p>
        </p:txBody>
      </p:sp>
    </p:spTree>
    <p:extLst>
      <p:ext uri="{BB962C8B-B14F-4D97-AF65-F5344CB8AC3E}">
        <p14:creationId xmlns:p14="http://schemas.microsoft.com/office/powerpoint/2010/main" val="5401070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539263"/>
            <a:ext cx="11230708" cy="627186"/>
          </a:xfrm>
          <a:prstGeom prst="roundRect">
            <a:avLst>
              <a:gd name="adj" fmla="val 32716"/>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ЮҚОРИ ҚУВВАТ, ЮҚОРИ ҚИЗИҚИШ</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1617785"/>
            <a:ext cx="8780585" cy="4290647"/>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Бундай манфаатдор томонларга мисол сифатида бизнес ҳамкорлари ёки инвесторлар киради. Ушбу манфаатдор томонларни яқиндан бошқаришга ҳаракат қилинг ва уларни жалб қилиш ва қондириш учун қўлингиздан келганини қилинг. Ушбу гуруҳдаги ҳаракатларингизга эътиборингизни оширинг ва улар билан мунтазам равишда янгилаб туринг ва маслаҳатлашинг. Бу шахсий маълумот алмашиш ёки тўғридан-тўғри алоқа каби махсус даволашни ўз ичига олиши мумкин.</a:t>
            </a:r>
          </a:p>
        </p:txBody>
      </p:sp>
    </p:spTree>
    <p:extLst>
      <p:ext uri="{BB962C8B-B14F-4D97-AF65-F5344CB8AC3E}">
        <p14:creationId xmlns:p14="http://schemas.microsoft.com/office/powerpoint/2010/main" val="2824054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539263"/>
            <a:ext cx="11230708" cy="627186"/>
          </a:xfrm>
          <a:prstGeom prst="roundRect">
            <a:avLst>
              <a:gd name="adj" fmla="val 32716"/>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ЮҚОРИ ҚУВВАТ, ПАСТ ФОИЗ</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1617785"/>
            <a:ext cx="8780585" cy="4700952"/>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Ушбу гуруҳдаги шахслар ёки ташкилотлар лойиҳа ёки компанияга унинг муваффақияти учун минимал инвестиция билан муҳим таъсир кўрсатади, масалан, тартибга солувчи ва назорат қилувчи органлар. Ушбу субъектлар лойиҳанинг бажарилишини ўзгартириш ёки олдини олиш ҳуқуқига эга бўлиши мумкинлиги сабабли, уларнинг эҳтиёжлари ва сўровларини қондириш учун улар билан маълумот алмашиш муҳимдир. Мувофиқликни кўрсатиш кўпинча ушбу тоифадагиларни қониқтиради.</a:t>
            </a:r>
          </a:p>
        </p:txBody>
      </p:sp>
    </p:spTree>
    <p:extLst>
      <p:ext uri="{BB962C8B-B14F-4D97-AF65-F5344CB8AC3E}">
        <p14:creationId xmlns:p14="http://schemas.microsoft.com/office/powerpoint/2010/main" val="10826676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386864"/>
            <a:ext cx="11230708" cy="627186"/>
          </a:xfrm>
          <a:prstGeom prst="roundRect">
            <a:avLst>
              <a:gd name="adj" fmla="val 32716"/>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КАМ ҚУВВАТ, ЮҚОРИ ҚИЗИҚИШ</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1395046"/>
            <a:ext cx="8780585" cy="4876800"/>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Жамоа гуруҳлари ва ходимлар ушбу турдаги манфаатдор томонларга мисол бўла олади. Ушбу гуруҳдаги жисмоний шахслар ва юридик шахслар муҳим қарорлар устидан назоратни камайтирдилар, аммо улар ҳали ҳам компания муваффақиятига инвестиция қилишмоқда. Ушбу манфаатдор томонларни яхши хабардор қилишга ҳаракат қилинг ва керак бўлганда маслаҳат ва ёрдам учун уларга мурожаат қилинг. Уларни хавфли қарорлар қабул қилишга жалб қилинг ва лойиҳанинг бориши ҳақида фикр-мулоҳазаларини олинг.</a:t>
            </a:r>
          </a:p>
        </p:txBody>
      </p:sp>
    </p:spTree>
    <p:extLst>
      <p:ext uri="{BB962C8B-B14F-4D97-AF65-F5344CB8AC3E}">
        <p14:creationId xmlns:p14="http://schemas.microsoft.com/office/powerpoint/2010/main" val="28624056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80646" y="386864"/>
            <a:ext cx="11230708" cy="627186"/>
          </a:xfrm>
          <a:prstGeom prst="roundRect">
            <a:avLst>
              <a:gd name="adj" fmla="val 32716"/>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КАМ ҚУВВАТ, ПАСТ ФОИЗ</a:t>
            </a:r>
          </a:p>
        </p:txBody>
      </p:sp>
      <p:sp>
        <p:nvSpPr>
          <p:cNvPr id="3" name="Прямоугольник: скругленные углы 2">
            <a:extLst>
              <a:ext uri="{FF2B5EF4-FFF2-40B4-BE49-F238E27FC236}">
                <a16:creationId xmlns:a16="http://schemas.microsoft.com/office/drawing/2014/main" id="{03F7C388-5205-5C15-D5D5-45E4A2BA47F6}"/>
              </a:ext>
            </a:extLst>
          </p:cNvPr>
          <p:cNvSpPr/>
          <p:nvPr/>
        </p:nvSpPr>
        <p:spPr>
          <a:xfrm>
            <a:off x="480646" y="1395046"/>
            <a:ext cx="8780585" cy="4876800"/>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Булар сизнинг компаниянгизнинг хатти-ҳаракатлари таъсир қилиши мумкин бўлган шахслар ёки ташкилотлардир, лекин улар компанияга қизиқиш ёки инвестиция кўрсатмаган. Сизнинг ҳаракатларингиздан бехабар ёки яқиндан кузатмайдиган жамоатчилик вакиллари ушбу гуруҳга жойлашадилар. Тегишли ва хавфсиз бўлиши мумкин бўлган маълумотларни очиқ қилиш ушбу гуруҳдагиларга маълумот бериши мумкин, бу эса уларни келажакда кўпроқ сармоя киритадиган гуруҳга айлантириш имконини беради.</a:t>
            </a:r>
          </a:p>
        </p:txBody>
      </p:sp>
    </p:spTree>
    <p:extLst>
      <p:ext uri="{BB962C8B-B14F-4D97-AF65-F5344CB8AC3E}">
        <p14:creationId xmlns:p14="http://schemas.microsoft.com/office/powerpoint/2010/main" val="242759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C41DB3B-4B85-3DBE-9716-6BEE47584524}"/>
              </a:ext>
            </a:extLst>
          </p:cNvPr>
          <p:cNvSpPr txBox="1"/>
          <p:nvPr/>
        </p:nvSpPr>
        <p:spPr>
          <a:xfrm>
            <a:off x="492368" y="1038396"/>
            <a:ext cx="11207263"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3. Сизнинг манфаатдор томонларингизни тушунинг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Манфаатдор томонлар бизнес ёки лойиҳа ҳақида қандай фикрда эканлигини билиш учун ўзингизга, жамоангизга ёки манфаатдор томонларга саволлар беришингиз мумкин. Лойиҳани бошлашдан олдин сиз ушбу маълумотни манфаатдор томонлардан сўровнома ёки учрашув орқали олишингиз мумкин. Кейин ҳар бир манфаатдор томон билан қандай боғланиш ва мулоқот қилишни режалаштириш учун ушбу саволларга жавоблардан фойдаланишингиз мумкин. Бериладиган саволларга мисоллар:</a:t>
            </a:r>
          </a:p>
        </p:txBody>
      </p:sp>
    </p:spTree>
    <p:extLst>
      <p:ext uri="{BB962C8B-B14F-4D97-AF65-F5344CB8AC3E}">
        <p14:creationId xmlns:p14="http://schemas.microsoft.com/office/powerpoint/2010/main" val="2987455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88093DE-55F5-CC35-6E95-8ADB8B8C5586}"/>
              </a:ext>
            </a:extLst>
          </p:cNvPr>
          <p:cNvSpPr/>
          <p:nvPr/>
        </p:nvSpPr>
        <p:spPr>
          <a:xfrm>
            <a:off x="480646" y="410310"/>
            <a:ext cx="11230708"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Сизнинг бизнесингиз муваффақиятига молиявий ёки ҳиссий қизиқишингиз қандай?</a:t>
            </a:r>
          </a:p>
        </p:txBody>
      </p:sp>
      <p:sp>
        <p:nvSpPr>
          <p:cNvPr id="3" name="Прямоугольник: скругленные углы 2">
            <a:extLst>
              <a:ext uri="{FF2B5EF4-FFF2-40B4-BE49-F238E27FC236}">
                <a16:creationId xmlns:a16="http://schemas.microsoft.com/office/drawing/2014/main" id="{E8617E4F-61E1-6EC6-BC67-41F5C1B05015}"/>
              </a:ext>
            </a:extLst>
          </p:cNvPr>
          <p:cNvSpPr/>
          <p:nvPr/>
        </p:nvSpPr>
        <p:spPr>
          <a:xfrm>
            <a:off x="480646" y="5133456"/>
            <a:ext cx="7057292"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ҳақида қандай фикрдасиз?</a:t>
            </a:r>
          </a:p>
        </p:txBody>
      </p:sp>
      <p:sp>
        <p:nvSpPr>
          <p:cNvPr id="4" name="Прямоугольник: скругленные углы 3">
            <a:extLst>
              <a:ext uri="{FF2B5EF4-FFF2-40B4-BE49-F238E27FC236}">
                <a16:creationId xmlns:a16="http://schemas.microsoft.com/office/drawing/2014/main" id="{009B7B3B-9762-D852-8F9A-24E7A208B848}"/>
              </a:ext>
            </a:extLst>
          </p:cNvPr>
          <p:cNvSpPr/>
          <p:nvPr/>
        </p:nvSpPr>
        <p:spPr>
          <a:xfrm>
            <a:off x="480646" y="1043477"/>
            <a:ext cx="11230708" cy="79716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Сизни нима ундайди? Сизнинг истакларингиз, эҳтиёжларингиз, қадриятларингиз ёки ҳуқуқларингиз қандай?</a:t>
            </a:r>
          </a:p>
        </p:txBody>
      </p:sp>
      <p:sp>
        <p:nvSpPr>
          <p:cNvPr id="5" name="Прямоугольник: скругленные углы 4">
            <a:extLst>
              <a:ext uri="{FF2B5EF4-FFF2-40B4-BE49-F238E27FC236}">
                <a16:creationId xmlns:a16="http://schemas.microsoft.com/office/drawing/2014/main" id="{7882408E-1D41-E89C-5AF9-46CBBBEB9D67}"/>
              </a:ext>
            </a:extLst>
          </p:cNvPr>
          <p:cNvSpPr/>
          <p:nvPr/>
        </p:nvSpPr>
        <p:spPr>
          <a:xfrm>
            <a:off x="480646" y="5769273"/>
            <a:ext cx="6060831"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Қайси ресурсларни назорат қиласиз?</a:t>
            </a:r>
          </a:p>
        </p:txBody>
      </p:sp>
      <p:sp>
        <p:nvSpPr>
          <p:cNvPr id="6" name="Прямоугольник: скругленные углы 5">
            <a:extLst>
              <a:ext uri="{FF2B5EF4-FFF2-40B4-BE49-F238E27FC236}">
                <a16:creationId xmlns:a16="http://schemas.microsoft.com/office/drawing/2014/main" id="{30E8B6C9-0348-CB5A-7EB3-E69B8A9463E1}"/>
              </a:ext>
            </a:extLst>
          </p:cNvPr>
          <p:cNvSpPr/>
          <p:nvPr/>
        </p:nvSpPr>
        <p:spPr>
          <a:xfrm>
            <a:off x="480646" y="4497639"/>
            <a:ext cx="8030308"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Бизнесдан қайси маълумотларни кўпроқ қадрлайсиз?</a:t>
            </a:r>
          </a:p>
        </p:txBody>
      </p:sp>
      <p:sp>
        <p:nvSpPr>
          <p:cNvPr id="7" name="Прямоугольник: скругленные углы 6">
            <a:extLst>
              <a:ext uri="{FF2B5EF4-FFF2-40B4-BE49-F238E27FC236}">
                <a16:creationId xmlns:a16="http://schemas.microsoft.com/office/drawing/2014/main" id="{12841415-0FEB-3574-2048-14C200B409B1}"/>
              </a:ext>
            </a:extLst>
          </p:cNvPr>
          <p:cNvSpPr/>
          <p:nvPr/>
        </p:nvSpPr>
        <p:spPr>
          <a:xfrm>
            <a:off x="480646" y="3861822"/>
            <a:ext cx="9190892"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Сизга маълумот етказишнинг энг яхши усули қандай?</a:t>
            </a:r>
          </a:p>
        </p:txBody>
      </p:sp>
      <p:sp>
        <p:nvSpPr>
          <p:cNvPr id="8" name="Прямоугольник: скругленные углы 7">
            <a:extLst>
              <a:ext uri="{FF2B5EF4-FFF2-40B4-BE49-F238E27FC236}">
                <a16:creationId xmlns:a16="http://schemas.microsoft.com/office/drawing/2014/main" id="{A402FB2C-6E60-953E-CCD0-7CF897D89A08}"/>
              </a:ext>
            </a:extLst>
          </p:cNvPr>
          <p:cNvSpPr/>
          <p:nvPr/>
        </p:nvSpPr>
        <p:spPr>
          <a:xfrm>
            <a:off x="480646" y="1954371"/>
            <a:ext cx="11230708"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Сизнинг бизнесингиз ҳақидаги фикрингизга ким ёки нима таъсир қилади?</a:t>
            </a:r>
          </a:p>
        </p:txBody>
      </p:sp>
      <p:sp>
        <p:nvSpPr>
          <p:cNvPr id="9" name="Прямоугольник: скругленные углы 8">
            <a:extLst>
              <a:ext uri="{FF2B5EF4-FFF2-40B4-BE49-F238E27FC236}">
                <a16:creationId xmlns:a16="http://schemas.microsoft.com/office/drawing/2014/main" id="{703402B3-C293-830E-9D28-1DB479911205}"/>
              </a:ext>
            </a:extLst>
          </p:cNvPr>
          <p:cNvSpPr/>
          <p:nvPr/>
        </p:nvSpPr>
        <p:spPr>
          <a:xfrm>
            <a:off x="480646" y="2590188"/>
            <a:ext cx="10832123"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Сизнинг қўллаб-қувватлашингизни кўпроқ олиш учун нима қилишимиз мумкин?</a:t>
            </a:r>
          </a:p>
        </p:txBody>
      </p:sp>
      <p:sp>
        <p:nvSpPr>
          <p:cNvPr id="10" name="Прямоугольник: скругленные углы 9">
            <a:extLst>
              <a:ext uri="{FF2B5EF4-FFF2-40B4-BE49-F238E27FC236}">
                <a16:creationId xmlns:a16="http://schemas.microsoft.com/office/drawing/2014/main" id="{6A4E9A70-1A60-EA6C-3AD2-4130B5BC7926}"/>
              </a:ext>
            </a:extLst>
          </p:cNvPr>
          <p:cNvSpPr/>
          <p:nvPr/>
        </p:nvSpPr>
        <p:spPr>
          <a:xfrm>
            <a:off x="480646" y="3226005"/>
            <a:ext cx="9952892"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Бизнес ҳақидаги фикрингизни бошқариш учун нима қилишимиз мумкин?</a:t>
            </a:r>
          </a:p>
        </p:txBody>
      </p:sp>
    </p:spTree>
    <p:extLst>
      <p:ext uri="{BB962C8B-B14F-4D97-AF65-F5344CB8AC3E}">
        <p14:creationId xmlns:p14="http://schemas.microsoft.com/office/powerpoint/2010/main" val="24497784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305972"/>
            <a:ext cx="11629292" cy="257790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Манфаатдор томонлар таҳлили матритсасини яратинг</a:t>
            </a:r>
          </a:p>
          <a:p>
            <a:pPr algn="ctr"/>
            <a:r>
              <a:rPr lang="uz-Cyrl-UZ" sz="2200" dirty="0">
                <a:latin typeface="Times New Roman" panose="02020603050405020304" pitchFamily="18" charset="0"/>
                <a:cs typeface="Times New Roman" panose="02020603050405020304" pitchFamily="18" charset="0"/>
              </a:rPr>
              <a:t>Сиз манфаатдор томонларни таҳлил қилиш матритсаси ёрдамида асосий манфаатдор томонларингиз ҳақидаги маълумотларни сақлашингиз мумкин. Бу сизнинг манфаатдор томонларингиз ҳақидаги асосий маълумотларни бир жойда кўрсатади ва муҳим қарорлар қабул қилишда уларга кириш имконини беради. Матритсангизни эҳтиёжларингизни қондириш учун созлашингиз мумкин бўлса-да, ҳар бир манфаатдор томон учун танлашни танлашингиз мумкин бўлган асосий маълумотлар қуйидагиларни ўз ичига олади:</a:t>
            </a:r>
          </a:p>
        </p:txBody>
      </p:sp>
      <p:sp>
        <p:nvSpPr>
          <p:cNvPr id="5" name="Прямоугольник: скругленные углы 4">
            <a:extLst>
              <a:ext uri="{FF2B5EF4-FFF2-40B4-BE49-F238E27FC236}">
                <a16:creationId xmlns:a16="http://schemas.microsoft.com/office/drawing/2014/main" id="{5BCA58FF-7757-B8F4-285A-78DC13B17E5C}"/>
              </a:ext>
            </a:extLst>
          </p:cNvPr>
          <p:cNvSpPr/>
          <p:nvPr/>
        </p:nvSpPr>
        <p:spPr>
          <a:xfrm>
            <a:off x="281357" y="3018694"/>
            <a:ext cx="9108828"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Қувват ва қизиқиш даражаси</a:t>
            </a:r>
          </a:p>
        </p:txBody>
      </p:sp>
      <p:sp>
        <p:nvSpPr>
          <p:cNvPr id="6" name="Прямоугольник: скругленные углы 5">
            <a:extLst>
              <a:ext uri="{FF2B5EF4-FFF2-40B4-BE49-F238E27FC236}">
                <a16:creationId xmlns:a16="http://schemas.microsoft.com/office/drawing/2014/main" id="{80A335B1-AB66-E66C-DD9D-9C632B81E36B}"/>
              </a:ext>
            </a:extLst>
          </p:cNvPr>
          <p:cNvSpPr/>
          <p:nvPr/>
        </p:nvSpPr>
        <p:spPr>
          <a:xfrm>
            <a:off x="281356" y="3613362"/>
            <a:ext cx="8452336"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Иштирок этиш стратегияси</a:t>
            </a:r>
          </a:p>
        </p:txBody>
      </p:sp>
      <p:sp>
        <p:nvSpPr>
          <p:cNvPr id="7" name="Прямоугольник: скругленные углы 6">
            <a:extLst>
              <a:ext uri="{FF2B5EF4-FFF2-40B4-BE49-F238E27FC236}">
                <a16:creationId xmlns:a16="http://schemas.microsoft.com/office/drawing/2014/main" id="{539B0DA5-C6D1-08E2-C623-6537AFC55FE9}"/>
              </a:ext>
            </a:extLst>
          </p:cNvPr>
          <p:cNvSpPr/>
          <p:nvPr/>
        </p:nvSpPr>
        <p:spPr>
          <a:xfrm>
            <a:off x="281355" y="4208030"/>
            <a:ext cx="7596553"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Лойиҳанинг таъсири</a:t>
            </a:r>
          </a:p>
        </p:txBody>
      </p:sp>
      <p:sp>
        <p:nvSpPr>
          <p:cNvPr id="8" name="Прямоугольник: скругленные углы 7">
            <a:extLst>
              <a:ext uri="{FF2B5EF4-FFF2-40B4-BE49-F238E27FC236}">
                <a16:creationId xmlns:a16="http://schemas.microsoft.com/office/drawing/2014/main" id="{94BF575B-613F-6727-8FB2-D340239F0DB6}"/>
              </a:ext>
            </a:extLst>
          </p:cNvPr>
          <p:cNvSpPr/>
          <p:nvPr/>
        </p:nvSpPr>
        <p:spPr>
          <a:xfrm>
            <a:off x="281354" y="4802698"/>
            <a:ext cx="6869723"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Алоқа нуқтаси</a:t>
            </a:r>
          </a:p>
        </p:txBody>
      </p:sp>
      <p:sp>
        <p:nvSpPr>
          <p:cNvPr id="9" name="Прямоугольник: скругленные углы 8">
            <a:extLst>
              <a:ext uri="{FF2B5EF4-FFF2-40B4-BE49-F238E27FC236}">
                <a16:creationId xmlns:a16="http://schemas.microsoft.com/office/drawing/2014/main" id="{48231796-9545-4CC7-951A-4E476D4C9661}"/>
              </a:ext>
            </a:extLst>
          </p:cNvPr>
          <p:cNvSpPr/>
          <p:nvPr/>
        </p:nvSpPr>
        <p:spPr>
          <a:xfrm>
            <a:off x="281354" y="5397366"/>
            <a:ext cx="6060831"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Устуворликлар</a:t>
            </a:r>
          </a:p>
        </p:txBody>
      </p:sp>
      <p:sp>
        <p:nvSpPr>
          <p:cNvPr id="10" name="Прямоугольник: скругленные углы 9">
            <a:extLst>
              <a:ext uri="{FF2B5EF4-FFF2-40B4-BE49-F238E27FC236}">
                <a16:creationId xmlns:a16="http://schemas.microsoft.com/office/drawing/2014/main" id="{9D2FA6DF-C928-26C5-7A47-E00ED6C281A8}"/>
              </a:ext>
            </a:extLst>
          </p:cNvPr>
          <p:cNvSpPr/>
          <p:nvPr/>
        </p:nvSpPr>
        <p:spPr>
          <a:xfrm>
            <a:off x="281354" y="5992034"/>
            <a:ext cx="5193324" cy="51581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Исм</a:t>
            </a:r>
          </a:p>
        </p:txBody>
      </p:sp>
    </p:spTree>
    <p:extLst>
      <p:ext uri="{BB962C8B-B14F-4D97-AF65-F5344CB8AC3E}">
        <p14:creationId xmlns:p14="http://schemas.microsoft.com/office/powerpoint/2010/main" val="1577178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CBF7EC-1041-DF4B-F556-E93BA959F42D}"/>
              </a:ext>
            </a:extLst>
          </p:cNvPr>
          <p:cNvSpPr txBox="1"/>
          <p:nvPr/>
        </p:nvSpPr>
        <p:spPr>
          <a:xfrm>
            <a:off x="762000" y="1531930"/>
            <a:ext cx="10668000" cy="2677656"/>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Манфаатдор томонлар таҳлили шаблони</a:t>
            </a:r>
          </a:p>
          <a:p>
            <a:pPr algn="ctr"/>
            <a:r>
              <a:rPr lang="uz-Cyrl-UZ" sz="2800" dirty="0">
                <a:latin typeface="Times New Roman" panose="02020603050405020304" pitchFamily="18" charset="0"/>
                <a:cs typeface="Times New Roman" panose="02020603050405020304" pitchFamily="18" charset="0"/>
              </a:rPr>
              <a:t>Барча манфаатдор томонларингиз ҳақида маълумот тўплаганингиздан сўнг, уни турли йўллар билан, жумладан, сиз учун энг муҳим бўлган омилларни ташкил қилишингиз мумкин. Манфаатдор томонлар таҳлилини бошлаш учун ушбу оддий шаблондан фойдаланинг:</a:t>
            </a:r>
          </a:p>
        </p:txBody>
      </p:sp>
    </p:spTree>
    <p:extLst>
      <p:ext uri="{BB962C8B-B14F-4D97-AF65-F5344CB8AC3E}">
        <p14:creationId xmlns:p14="http://schemas.microsoft.com/office/powerpoint/2010/main" val="1830573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6562848-BD9B-B249-714C-F9A20AD28ECC}"/>
              </a:ext>
            </a:extLst>
          </p:cNvPr>
          <p:cNvSpPr txBox="1"/>
          <p:nvPr/>
        </p:nvSpPr>
        <p:spPr>
          <a:xfrm>
            <a:off x="480647" y="335845"/>
            <a:ext cx="11476892" cy="4401205"/>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 МАНФААТДОР ТОМОНЛАРИНИ САМАРАЛИ БОШҚАРИШ БЎЙИЧА МАСЛАҲАТЛАР</a:t>
            </a:r>
          </a:p>
          <a:p>
            <a:pPr algn="ctr"/>
            <a:r>
              <a:rPr lang="uz-Cyrl-UZ" sz="2800" b="1" dirty="0">
                <a:latin typeface="Times New Roman" panose="02020603050405020304" pitchFamily="18" charset="0"/>
                <a:cs typeface="Times New Roman" panose="02020603050405020304" pitchFamily="18" charset="0"/>
              </a:rPr>
              <a:t>Лойиҳа манфаатдор томонларини бошқариш бўйича баъзи қўшимча маслаҳатлар:</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Лойиҳани бошқариш қобилиятингизни ривожлантиринг</a:t>
            </a:r>
          </a:p>
          <a:p>
            <a:pPr algn="ctr"/>
            <a:r>
              <a:rPr lang="uz-Cyrl-UZ" sz="2800" dirty="0">
                <a:latin typeface="Times New Roman" panose="02020603050405020304" pitchFamily="18" charset="0"/>
                <a:cs typeface="Times New Roman" panose="02020603050405020304" pitchFamily="18" charset="0"/>
              </a:rPr>
              <a:t>Манфаатдор томонларингизни янада самарали бошқариш учун маслаҳатлардан бири бу лойиҳани бошқариш кўникмаларингизни ривожлантиришдир. Лойиҳа менежерлари учун муҳим кўникмаларга қуйидагилар киради:</a:t>
            </a:r>
          </a:p>
        </p:txBody>
      </p:sp>
    </p:spTree>
    <p:extLst>
      <p:ext uri="{BB962C8B-B14F-4D97-AF65-F5344CB8AC3E}">
        <p14:creationId xmlns:p14="http://schemas.microsoft.com/office/powerpoint/2010/main" val="34879007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DE2F6360-C91E-CCEB-4D90-F4F0E293B9D4}"/>
              </a:ext>
            </a:extLst>
          </p:cNvPr>
          <p:cNvSpPr/>
          <p:nvPr/>
        </p:nvSpPr>
        <p:spPr>
          <a:xfrm>
            <a:off x="468922" y="285209"/>
            <a:ext cx="8311662" cy="170915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Етакчилик:</a:t>
            </a:r>
            <a:r>
              <a:rPr lang="uz-Cyrl-UZ" sz="2400" dirty="0">
                <a:latin typeface="Times New Roman" panose="02020603050405020304" pitchFamily="18" charset="0"/>
                <a:cs typeface="Times New Roman" panose="02020603050405020304" pitchFamily="18" charset="0"/>
              </a:rPr>
              <a:t> Лойиҳа менежерлари лойиҳада етакчи ролига эга, шунинг учун уларга кучли етакчилик қобилияти керак. Ушбу кўникмаларга ишонч, ваколат бериш ва жамоа аъзоларини рағбатлантириш қобилияти киради.</a:t>
            </a:r>
          </a:p>
        </p:txBody>
      </p:sp>
      <p:sp>
        <p:nvSpPr>
          <p:cNvPr id="4" name="Прямоугольник: скругленные углы 3">
            <a:extLst>
              <a:ext uri="{FF2B5EF4-FFF2-40B4-BE49-F238E27FC236}">
                <a16:creationId xmlns:a16="http://schemas.microsoft.com/office/drawing/2014/main" id="{B6605DBC-7928-D453-308D-BE783A40BD28}"/>
              </a:ext>
            </a:extLst>
          </p:cNvPr>
          <p:cNvSpPr/>
          <p:nvPr/>
        </p:nvSpPr>
        <p:spPr>
          <a:xfrm>
            <a:off x="3071445" y="2253478"/>
            <a:ext cx="8651631" cy="197148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Мулоқот: </a:t>
            </a:r>
            <a:r>
              <a:rPr lang="uz-Cyrl-UZ" sz="2400" dirty="0">
                <a:latin typeface="Times New Roman" panose="02020603050405020304" pitchFamily="18" charset="0"/>
                <a:cs typeface="Times New Roman" panose="02020603050405020304" pitchFamily="18" charset="0"/>
              </a:rPr>
              <a:t>Алоқа лойиҳа бошқаруви учун ҳам зарур, чунки лойиҳа менежерлари кўпинча ҳисобот ёзадилар ва оғзаки тақдимотлар қиладилар. Шунингдек, улар манфаатдор томонлар билан учрашадилар, бу эса шахслараро мулоқот қобилиятларини муҳим қилади.</a:t>
            </a:r>
          </a:p>
        </p:txBody>
      </p:sp>
      <p:sp>
        <p:nvSpPr>
          <p:cNvPr id="5" name="Прямоугольник: скругленные углы 4">
            <a:extLst>
              <a:ext uri="{FF2B5EF4-FFF2-40B4-BE49-F238E27FC236}">
                <a16:creationId xmlns:a16="http://schemas.microsoft.com/office/drawing/2014/main" id="{74A54FEF-14FD-3F8B-C5CA-79C9632FA467}"/>
              </a:ext>
            </a:extLst>
          </p:cNvPr>
          <p:cNvSpPr/>
          <p:nvPr/>
        </p:nvSpPr>
        <p:spPr>
          <a:xfrm>
            <a:off x="468923" y="4484077"/>
            <a:ext cx="8311662" cy="197148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Ташкилот: </a:t>
            </a:r>
            <a:r>
              <a:rPr lang="uz-Cyrl-UZ" sz="2400" dirty="0">
                <a:latin typeface="Times New Roman" panose="02020603050405020304" pitchFamily="18" charset="0"/>
                <a:cs typeface="Times New Roman" panose="02020603050405020304" pitchFamily="18" charset="0"/>
              </a:rPr>
              <a:t>Ташкилот кўникмалари лойиҳа менежерларига режалар тузишда ва лойиҳаларни муаммосиз бажаришда ёрдам беради. Улар ушбу қобилиятлардан жадвалга риоя қилиш ва ҳар бир манфаатдор томонни кузатиб бориш учун фойдаланишлари мумкин.</a:t>
            </a:r>
          </a:p>
        </p:txBody>
      </p:sp>
    </p:spTree>
    <p:extLst>
      <p:ext uri="{BB962C8B-B14F-4D97-AF65-F5344CB8AC3E}">
        <p14:creationId xmlns:p14="http://schemas.microsoft.com/office/powerpoint/2010/main" val="28688885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DE2F6360-C91E-CCEB-4D90-F4F0E293B9D4}"/>
              </a:ext>
            </a:extLst>
          </p:cNvPr>
          <p:cNvSpPr/>
          <p:nvPr/>
        </p:nvSpPr>
        <p:spPr>
          <a:xfrm>
            <a:off x="468922" y="285209"/>
            <a:ext cx="8311662" cy="170915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Технология: </a:t>
            </a:r>
            <a:r>
              <a:rPr lang="uz-Cyrl-UZ" sz="2400" dirty="0">
                <a:latin typeface="Times New Roman" panose="02020603050405020304" pitchFamily="18" charset="0"/>
                <a:cs typeface="Times New Roman" panose="02020603050405020304" pitchFamily="18" charset="0"/>
              </a:rPr>
              <a:t>Лойиҳа менежерлари лойиҳа самарадорлигини ошириши мумкин бўлган лойиҳа бошқаруви дастурий воситалари билан ишлаш учун техник кўникмалардан фойдаланишлари мумкин.</a:t>
            </a:r>
          </a:p>
        </p:txBody>
      </p:sp>
      <p:sp>
        <p:nvSpPr>
          <p:cNvPr id="4" name="Прямоугольник: скругленные углы 3">
            <a:extLst>
              <a:ext uri="{FF2B5EF4-FFF2-40B4-BE49-F238E27FC236}">
                <a16:creationId xmlns:a16="http://schemas.microsoft.com/office/drawing/2014/main" id="{B6605DBC-7928-D453-308D-BE783A40BD28}"/>
              </a:ext>
            </a:extLst>
          </p:cNvPr>
          <p:cNvSpPr/>
          <p:nvPr/>
        </p:nvSpPr>
        <p:spPr>
          <a:xfrm>
            <a:off x="3071445" y="2253478"/>
            <a:ext cx="8651631" cy="197148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Муаммони ҳал қилиш: </a:t>
            </a:r>
            <a:r>
              <a:rPr lang="uz-Cyrl-UZ" sz="2400" dirty="0">
                <a:latin typeface="Times New Roman" panose="02020603050405020304" pitchFamily="18" charset="0"/>
                <a:cs typeface="Times New Roman" panose="02020603050405020304" pitchFamily="18" charset="0"/>
              </a:rPr>
              <a:t>Муаммони ҳал қилиш қобилиятлари лойиҳа менежерларига лойиҳани амалга оширишда юзага келадиган муаммоларни ҳал қилишда ёрдам беради. Бу мутахассислар кўпинча ўзларининг муаммоларни ҳал қилиш жараёнини ишлаб чиқадилар.</a:t>
            </a:r>
          </a:p>
        </p:txBody>
      </p:sp>
      <p:sp>
        <p:nvSpPr>
          <p:cNvPr id="5" name="Прямоугольник: скругленные углы 4">
            <a:extLst>
              <a:ext uri="{FF2B5EF4-FFF2-40B4-BE49-F238E27FC236}">
                <a16:creationId xmlns:a16="http://schemas.microsoft.com/office/drawing/2014/main" id="{74A54FEF-14FD-3F8B-C5CA-79C9632FA467}"/>
              </a:ext>
            </a:extLst>
          </p:cNvPr>
          <p:cNvSpPr/>
          <p:nvPr/>
        </p:nvSpPr>
        <p:spPr>
          <a:xfrm>
            <a:off x="468923" y="4484077"/>
            <a:ext cx="8311662" cy="1971484"/>
          </a:xfrm>
          <a:prstGeom prst="roundRect">
            <a:avLst>
              <a:gd name="adj" fmla="val 187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Мослашувчанлик: </a:t>
            </a:r>
            <a:r>
              <a:rPr lang="uz-Cyrl-UZ" sz="2400" dirty="0">
                <a:latin typeface="Times New Roman" panose="02020603050405020304" pitchFamily="18" charset="0"/>
                <a:cs typeface="Times New Roman" panose="02020603050405020304" pitchFamily="18" charset="0"/>
              </a:rPr>
              <a:t>Лойиҳа менежерлари лойиҳалардаги олдиндан айтиб бўлмайдиган ўзгаришларга, масалан, манфаатдор томонларнинг янги тахминларига жавоб бера олишлари учун мослашувчан бўлишлари муҳимдир.</a:t>
            </a:r>
          </a:p>
        </p:txBody>
      </p:sp>
    </p:spTree>
    <p:extLst>
      <p:ext uri="{BB962C8B-B14F-4D97-AF65-F5344CB8AC3E}">
        <p14:creationId xmlns:p14="http://schemas.microsoft.com/office/powerpoint/2010/main" val="21564397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941BD1-05ED-E587-E932-C43700FE48EF}"/>
              </a:ext>
            </a:extLst>
          </p:cNvPr>
          <p:cNvSpPr txBox="1"/>
          <p:nvPr/>
        </p:nvSpPr>
        <p:spPr>
          <a:xfrm>
            <a:off x="545123" y="1015279"/>
            <a:ext cx="11101754"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САМАРАЛИ МУЛОҚОТ ҚИЛИНГ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Мулоқот, айниқса манфаатдор томонлар билан ишлашда лойиҳа бошқарувининг асосий компонентидир. Манфаатдор томонларни тараққиёт ҳисоботлари билан мунтазам янгилаб туриш учун марказлаштирилган алоқа каналларини ташкил этиш муҳим. Мунтазам мулоқот ҳам лойиҳангизнинг манфаатдор томонлари билан мустаҳкам алоқаларни ривожлантиришга ёрдам беради. Менежмент стратегиялари ва ёндашувларингиз билан йўлда қолишингизга ёрдам берадиган манфаатдор томонларни бошқариш режасини ишлаб чиқишингиз мумкин.</a:t>
            </a:r>
          </a:p>
        </p:txBody>
      </p:sp>
    </p:spTree>
    <p:extLst>
      <p:ext uri="{BB962C8B-B14F-4D97-AF65-F5344CB8AC3E}">
        <p14:creationId xmlns:p14="http://schemas.microsoft.com/office/powerpoint/2010/main" val="2784269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941BD1-05ED-E587-E932-C43700FE48EF}"/>
              </a:ext>
            </a:extLst>
          </p:cNvPr>
          <p:cNvSpPr txBox="1"/>
          <p:nvPr/>
        </p:nvSpPr>
        <p:spPr>
          <a:xfrm>
            <a:off x="545123" y="1015279"/>
            <a:ext cx="11101754"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ДАСТУРИЙ ЕЧИМЛАРНИ ҚАБУЛ ҚИЛИНГ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Манфаатдор томонларни бошқариш бўйича яна бир маслаҳат - бу лойиҳа бошқаруви дастурий таъминот дастурларини ишлатишдир. Ушбу рақамли воситалар лойиҳангизни тартибга солишга ва турли манфаатдор томонларни кузатиб боришга ёрдам беради. Сиз ушбу воситалардан манфаатдор томонларга автоматик ҳисоботларни юбориш учун ҳам фойдаланишингиз мумкин, бу уларни лойиҳа давомида хабардор қилишда ёрдам беради.</a:t>
            </a:r>
          </a:p>
        </p:txBody>
      </p:sp>
    </p:spTree>
    <p:extLst>
      <p:ext uri="{BB962C8B-B14F-4D97-AF65-F5344CB8AC3E}">
        <p14:creationId xmlns:p14="http://schemas.microsoft.com/office/powerpoint/2010/main" val="380972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941BD1-05ED-E587-E932-C43700FE48EF}"/>
              </a:ext>
            </a:extLst>
          </p:cNvPr>
          <p:cNvSpPr txBox="1"/>
          <p:nvPr/>
        </p:nvSpPr>
        <p:spPr>
          <a:xfrm>
            <a:off x="445476" y="300172"/>
            <a:ext cx="11336215"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НИМА УЧУН ЛОЙИҲА МАНФААТДОР ТОМОНЛАРИНИ БОШҚАРИШ МУҲИМ?</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Ҳар қандай лойиҳа, агар у ўз мақсадларига жавоб берса ва лойиҳанинг манфаатдор томонларининг кутганларини бажарса (ёки идеал ҳолда, ошиб кетган бўлса) муваффақиятли ҳисобланади. Лойиҳа менежерининг масъулияти асосий манфаатдор томонларнинг талаблари ва талабларини бошқариш ва ҳатто таъсир қилишдир. Шунинг учун лойиҳанинг манфаатдор томонларини бошқариш лойиҳа муваффақияти учун жуда муҳимдир. Манфаатдор томонлар ким эканлигини ва улар лойиҳага қандай таъсир қилишини тўлиқ тушуниш учун “лойиҳани бошқаришда манфаатдор томон” саҳифамизга ташриф буюринг.</a:t>
            </a:r>
          </a:p>
        </p:txBody>
      </p:sp>
    </p:spTree>
    <p:extLst>
      <p:ext uri="{BB962C8B-B14F-4D97-AF65-F5344CB8AC3E}">
        <p14:creationId xmlns:p14="http://schemas.microsoft.com/office/powerpoint/2010/main" val="42438749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0A2FA8-25E6-65CA-372A-1DAB17281ED1}"/>
              </a:ext>
            </a:extLst>
          </p:cNvPr>
          <p:cNvSpPr txBox="1"/>
          <p:nvPr/>
        </p:nvSpPr>
        <p:spPr>
          <a:xfrm>
            <a:off x="457200" y="944611"/>
            <a:ext cx="11277600"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ЛОЙИҲАНИНГ МАНФААТДОР ТОМОНЛАРИНИ БОШҚАРИШ СТРАТЕГИЯЛАРИ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Муайян асосий манфаатдор томонлар билан қандай муомала қиласиз? Уларнинг умидларини бошқариш ва уларга ҳисобот бериш учун қандай яхши стратегиялар бор? </a:t>
            </a:r>
          </a:p>
          <a:p>
            <a:pPr algn="ctr"/>
            <a:r>
              <a:rPr lang="uz-Cyrl-UZ" sz="2800" dirty="0">
                <a:latin typeface="Times New Roman" panose="02020603050405020304" pitchFamily="18" charset="0"/>
                <a:cs typeface="Times New Roman" panose="02020603050405020304" pitchFamily="18" charset="0"/>
              </a:rPr>
              <a:t>Биз қуйида бир нечта фойдали маслаҳатларни санаб ўтдик.</a:t>
            </a:r>
          </a:p>
        </p:txBody>
      </p:sp>
    </p:spTree>
    <p:extLst>
      <p:ext uri="{BB962C8B-B14F-4D97-AF65-F5344CB8AC3E}">
        <p14:creationId xmlns:p14="http://schemas.microsoft.com/office/powerpoint/2010/main" val="18741793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3920D9C8-4F45-4F31-5AE1-2D9C174B91CA}"/>
              </a:ext>
            </a:extLst>
          </p:cNvPr>
          <p:cNvSpPr/>
          <p:nvPr/>
        </p:nvSpPr>
        <p:spPr>
          <a:xfrm>
            <a:off x="316523" y="238317"/>
            <a:ext cx="11570675" cy="1531868"/>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Мижозлар: </a:t>
            </a:r>
            <a:r>
              <a:rPr lang="uz-Cyrl-UZ" sz="2400" dirty="0">
                <a:latin typeface="Times New Roman" panose="02020603050405020304" pitchFamily="18" charset="0"/>
                <a:cs typeface="Times New Roman" panose="02020603050405020304" pitchFamily="18" charset="0"/>
              </a:rPr>
              <a:t>Бу ерда асосий нарса билимдир. Мижознинг эҳтиёжлари, маданияти, бизнесдаги оғриқлари ҳақида маълумот тўплаш ва лойиҳани амалга ошириш бошланишидан олдин уларни ҳужжатлаштириш ҳар доим низолар юзага келганда ёрдам беради.</a:t>
            </a:r>
          </a:p>
        </p:txBody>
      </p:sp>
      <p:sp>
        <p:nvSpPr>
          <p:cNvPr id="4" name="Прямоугольник: скругленные углы 3">
            <a:extLst>
              <a:ext uri="{FF2B5EF4-FFF2-40B4-BE49-F238E27FC236}">
                <a16:creationId xmlns:a16="http://schemas.microsoft.com/office/drawing/2014/main" id="{A2FA9004-E2AD-6BBC-A2D5-698BFCF8A0C2}"/>
              </a:ext>
            </a:extLst>
          </p:cNvPr>
          <p:cNvSpPr/>
          <p:nvPr/>
        </p:nvSpPr>
        <p:spPr>
          <a:xfrm>
            <a:off x="316523" y="1897132"/>
            <a:ext cx="11570675" cy="1531868"/>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жамоаси аъзолари: </a:t>
            </a:r>
            <a:r>
              <a:rPr lang="uz-Cyrl-UZ" sz="2400" dirty="0">
                <a:latin typeface="Times New Roman" panose="02020603050405020304" pitchFamily="18" charset="0"/>
                <a:cs typeface="Times New Roman" panose="02020603050405020304" pitchFamily="18" charset="0"/>
              </a:rPr>
              <a:t>Жамоа кутганларини бошқаришнинг калити доимий мулоқотдир. Гуруҳнинг кайфиятини билиш учун ҳар бир аъзо билан норасмий яккама-якка учрашувларни режалаштиринг. Исталган вақтда сизга мурожаат қилишлари мумкинлигини билдиринг.</a:t>
            </a:r>
          </a:p>
        </p:txBody>
      </p:sp>
      <p:sp>
        <p:nvSpPr>
          <p:cNvPr id="5" name="Прямоугольник: скругленные углы 4">
            <a:extLst>
              <a:ext uri="{FF2B5EF4-FFF2-40B4-BE49-F238E27FC236}">
                <a16:creationId xmlns:a16="http://schemas.microsoft.com/office/drawing/2014/main" id="{5E9F221F-5AB3-93B7-5292-78168119B37F}"/>
              </a:ext>
            </a:extLst>
          </p:cNvPr>
          <p:cNvSpPr/>
          <p:nvPr/>
        </p:nvSpPr>
        <p:spPr>
          <a:xfrm>
            <a:off x="316523" y="3555947"/>
            <a:ext cx="8698523" cy="1531868"/>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Раҳбарлар: </a:t>
            </a:r>
            <a:r>
              <a:rPr lang="uz-Cyrl-UZ" sz="2400" dirty="0">
                <a:latin typeface="Times New Roman" panose="02020603050405020304" pitchFamily="18" charset="0"/>
                <a:cs typeface="Times New Roman" panose="02020603050405020304" pitchFamily="18" charset="0"/>
              </a:rPr>
              <a:t>Бу ерда асосий нарса уларга муҳим босқичлар билан кенг қамровли режани тақдим этишдир. Кейин уларни доимий равишда ахборотга бўлган эҳтиёжидан келиб чиққан ҳолда лойиҳа хавфлари бўйича янгилаб туринг.</a:t>
            </a:r>
          </a:p>
        </p:txBody>
      </p:sp>
      <p:sp>
        <p:nvSpPr>
          <p:cNvPr id="6" name="Прямоугольник: скругленные углы 5">
            <a:extLst>
              <a:ext uri="{FF2B5EF4-FFF2-40B4-BE49-F238E27FC236}">
                <a16:creationId xmlns:a16="http://schemas.microsoft.com/office/drawing/2014/main" id="{928E3821-8BB7-393A-16E8-F5F8718EA36D}"/>
              </a:ext>
            </a:extLst>
          </p:cNvPr>
          <p:cNvSpPr/>
          <p:nvPr/>
        </p:nvSpPr>
        <p:spPr>
          <a:xfrm>
            <a:off x="316522" y="5191315"/>
            <a:ext cx="8698523" cy="1531868"/>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Ресурс менежерлари: </a:t>
            </a:r>
            <a:r>
              <a:rPr lang="uz-Cyrl-UZ" sz="2400" dirty="0">
                <a:latin typeface="Times New Roman" panose="02020603050405020304" pitchFamily="18" charset="0"/>
                <a:cs typeface="Times New Roman" panose="02020603050405020304" pitchFamily="18" charset="0"/>
              </a:rPr>
              <a:t>Бу ерда асосий нарса яхши муносабатлар ўрнатишдир. Агар сиз ресурс менежери билан яхши муносабатда бўлсангиз, ускуна ёки ишчи кучига бўлган сўровларингиз ҳеч қачон тўсқинлик қилмайди.</a:t>
            </a:r>
          </a:p>
        </p:txBody>
      </p:sp>
    </p:spTree>
    <p:extLst>
      <p:ext uri="{BB962C8B-B14F-4D97-AF65-F5344CB8AC3E}">
        <p14:creationId xmlns:p14="http://schemas.microsoft.com/office/powerpoint/2010/main" val="18536438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B13268-A734-DD24-6481-653189C83333}"/>
              </a:ext>
            </a:extLst>
          </p:cNvPr>
          <p:cNvSpPr txBox="1"/>
          <p:nvPr/>
        </p:nvSpPr>
        <p:spPr>
          <a:xfrm>
            <a:off x="398584" y="803316"/>
            <a:ext cx="11394832"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Нима учун манфаатдор томонларни бошқариш муҳим?</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Агар сиз двигател каби лойиҳа ҳақида ўйлаётган бўлсангиз, манфаатдор томонларни бошқариш функциялари ғилдиракларнинг айланишини таъминлайдиган мойдир. Манфаатдор томонларнинг турли шахсиятларини, умидларини ёки мулоқот услубларини бошқара оладиган одамсиз лойиҳани ўзгартириш мумкин. Манфаатдор томонларни бошқариш бўйича малакага эга бўлган киши ўз ҳаёти давомида лойиҳаларни тўхтатиб қўйиши ёки кечиктириши мумкин бўлган вазиятларни саралаши ва муваффақияти йўлда қолишини таъминлаш учун элементларни созлаши мумкин.</a:t>
            </a:r>
          </a:p>
        </p:txBody>
      </p:sp>
    </p:spTree>
    <p:extLst>
      <p:ext uri="{BB962C8B-B14F-4D97-AF65-F5344CB8AC3E}">
        <p14:creationId xmlns:p14="http://schemas.microsoft.com/office/powerpoint/2010/main" val="11911790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B13268-A734-DD24-6481-653189C83333}"/>
              </a:ext>
            </a:extLst>
          </p:cNvPr>
          <p:cNvSpPr txBox="1"/>
          <p:nvPr/>
        </p:nvSpPr>
        <p:spPr>
          <a:xfrm>
            <a:off x="445476" y="1037778"/>
            <a:ext cx="11301047"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Манфаатдор томонларни бошқариш бир қатор сабабларга кўра жуда муҳимдир. Масалан, манфаатдор томонларни бошқариш лойиҳа жамоаси ва лойиҳанинг манфаатдор томонлари ўртасида аниқ алоқани таъминлайди. Манфаатдор томонларни тўғри бошқариш лойиҳанинг бориши тўғрисида манфаатдор томонларни мунтазам равишда янгилаб туриш, умидларни бошқариш учун юзага келадиган ҳар қандай тўсиқлар ёки ўзгаришларни муҳокама қилиш ва умидлар ёки вақт жадваллари билан тушунмовчиликларни ҳал қилишни ўз ичига олади - буларнинг барчаси манфаатдор томонларнинг ижобий муносабатларига ҳисса қўшади.</a:t>
            </a:r>
          </a:p>
        </p:txBody>
      </p:sp>
    </p:spTree>
    <p:extLst>
      <p:ext uri="{BB962C8B-B14F-4D97-AF65-F5344CB8AC3E}">
        <p14:creationId xmlns:p14="http://schemas.microsoft.com/office/powerpoint/2010/main" val="42481283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B13268-A734-DD24-6481-653189C83333}"/>
              </a:ext>
            </a:extLst>
          </p:cNvPr>
          <p:cNvSpPr txBox="1"/>
          <p:nvPr/>
        </p:nvSpPr>
        <p:spPr>
          <a:xfrm>
            <a:off x="486507" y="1096393"/>
            <a:ext cx="11218986"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Манфаатдор томонларни самарали бошқариш, шунингдек, яхшироқ қарор қабул қилиш имконини беради, чунки манфаатдор томонларнинг манфаатлари ҳақида аниқроқ тасаввурга эга бўлиш лойиҳани амалга ошириш учун янада самарали стратегияларга олиб келиши мумкин. Бу, шунингдек, манфаатдор томонларнинг иштирокини ошириши мумкин, улар ўзларини эшитган ва қадрли эканлигини ҳис қилишлари, акс ҳолда лойиҳанинг бир қисмига эгалик қила олмайдиган манфаатдор томонларни жалб қилишлари мумкин. Манфаатдор томонларни бошқариш билан шуғулланадиганлар, эҳтимол, бу лойиҳа ҳақида кўпроқ ижобий ҳис-туйғуларни келтириб чиқариши мумкин.</a:t>
            </a:r>
          </a:p>
        </p:txBody>
      </p:sp>
    </p:spTree>
    <p:extLst>
      <p:ext uri="{BB962C8B-B14F-4D97-AF65-F5344CB8AC3E}">
        <p14:creationId xmlns:p14="http://schemas.microsoft.com/office/powerpoint/2010/main" val="39575439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B13268-A734-DD24-6481-653189C83333}"/>
              </a:ext>
            </a:extLst>
          </p:cNvPr>
          <p:cNvSpPr txBox="1"/>
          <p:nvPr/>
        </p:nvSpPr>
        <p:spPr>
          <a:xfrm>
            <a:off x="504092" y="1940454"/>
            <a:ext cx="11183816" cy="1815882"/>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Кўпгина лойиҳа менежерлари учун манфаатдор томонларни бошқариш битта лойиҳа доирасидан ташқарига чиқади. Манфаатдор томонлар билан узоқ муддатли муносабатларни ўрнатиш бу жараённинг келажакда ўз мевасини бериши мумкин бўлган яна бир фойдасидир.</a:t>
            </a:r>
          </a:p>
        </p:txBody>
      </p:sp>
    </p:spTree>
    <p:extLst>
      <p:ext uri="{BB962C8B-B14F-4D97-AF65-F5344CB8AC3E}">
        <p14:creationId xmlns:p14="http://schemas.microsoft.com/office/powerpoint/2010/main" val="1654060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965D492B-2AB1-F8E3-0899-41549E79C444}"/>
              </a:ext>
            </a:extLst>
          </p:cNvPr>
          <p:cNvSpPr/>
          <p:nvPr/>
        </p:nvSpPr>
        <p:spPr>
          <a:xfrm>
            <a:off x="316523" y="238317"/>
            <a:ext cx="11570675" cy="1695992"/>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томонни билдирувчи қизил байроқлар қийинлашиши мумкин</a:t>
            </a:r>
          </a:p>
          <a:p>
            <a:pPr algn="ctr"/>
            <a:r>
              <a:rPr lang="uz-Cyrl-UZ" sz="2400" dirty="0">
                <a:latin typeface="Times New Roman" panose="02020603050405020304" pitchFamily="18" charset="0"/>
                <a:cs typeface="Times New Roman" panose="02020603050405020304" pitchFamily="18" charset="0"/>
              </a:rPr>
              <a:t>Лойиҳанинг манфаатдор томонларини бошқариш стратегиясини яратиш ва ишлаб чиқиш бажаришдан кўра осонроқдир. Манфаатдор томонларни бошқариш қийин бўлиши мумкин, айниқса улар умумий ишни бузадиган ҳаракатлар қилсалар.</a:t>
            </a:r>
          </a:p>
        </p:txBody>
      </p:sp>
      <p:sp>
        <p:nvSpPr>
          <p:cNvPr id="5" name="Прямоугольник: скругленные углы 4">
            <a:extLst>
              <a:ext uri="{FF2B5EF4-FFF2-40B4-BE49-F238E27FC236}">
                <a16:creationId xmlns:a16="http://schemas.microsoft.com/office/drawing/2014/main" id="{3A222F27-4C05-CBF4-E40F-9431B6618665}"/>
              </a:ext>
            </a:extLst>
          </p:cNvPr>
          <p:cNvSpPr/>
          <p:nvPr/>
        </p:nvSpPr>
        <p:spPr>
          <a:xfrm>
            <a:off x="310662" y="2147119"/>
            <a:ext cx="11570675" cy="1281881"/>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Муаммоли манфаатдор томонларни аниқлашга ёрдам бериш учун биз сиз билан шуғулланишингиз мумкинлигини кўрсатадиган баъзи аниқ белгиларни тўпладик:</a:t>
            </a:r>
          </a:p>
        </p:txBody>
      </p:sp>
      <p:sp>
        <p:nvSpPr>
          <p:cNvPr id="6" name="Прямоугольник: скругленные углы 5">
            <a:extLst>
              <a:ext uri="{FF2B5EF4-FFF2-40B4-BE49-F238E27FC236}">
                <a16:creationId xmlns:a16="http://schemas.microsoft.com/office/drawing/2014/main" id="{C6669642-CE58-E395-222A-45DE296DB636}"/>
              </a:ext>
            </a:extLst>
          </p:cNvPr>
          <p:cNvSpPr/>
          <p:nvPr/>
        </p:nvSpPr>
        <p:spPr>
          <a:xfrm>
            <a:off x="310661" y="3641811"/>
            <a:ext cx="8657493" cy="2782435"/>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indent="363538"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Манфаатдор томонни билдирувчи қизил байроқлар қийинлашиши мумкин;</a:t>
            </a:r>
          </a:p>
          <a:p>
            <a:pPr indent="363538"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Лойиҳанинг манфаатдор томонларини бошқариш стратегиясини яратиш ва ишлаб чиқиш бажаришдан кўра осонроқдир. Манфаатдор томонларни бошқариш қийин бўлиши мумкин, айниқса улар умумий ишни бузадиган ҳаракатлар қилсалар.</a:t>
            </a:r>
          </a:p>
        </p:txBody>
      </p:sp>
    </p:spTree>
    <p:extLst>
      <p:ext uri="{BB962C8B-B14F-4D97-AF65-F5344CB8AC3E}">
        <p14:creationId xmlns:p14="http://schemas.microsoft.com/office/powerpoint/2010/main" val="23765498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3A222F27-4C05-CBF4-E40F-9431B6618665}"/>
              </a:ext>
            </a:extLst>
          </p:cNvPr>
          <p:cNvSpPr/>
          <p:nvPr/>
        </p:nvSpPr>
        <p:spPr>
          <a:xfrm>
            <a:off x="310662" y="224536"/>
            <a:ext cx="11570675" cy="1217404"/>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Муаммоли манфаатдор томонларни аниқлашга ёрдам бериш учун биз сиз билан шуғулланишингиз мумкинлигини кўрсатадиган баъзи аниқ белгиларни тўпладик:</a:t>
            </a:r>
          </a:p>
        </p:txBody>
      </p:sp>
      <p:sp>
        <p:nvSpPr>
          <p:cNvPr id="6" name="Прямоугольник: скругленные углы 5">
            <a:extLst>
              <a:ext uri="{FF2B5EF4-FFF2-40B4-BE49-F238E27FC236}">
                <a16:creationId xmlns:a16="http://schemas.microsoft.com/office/drawing/2014/main" id="{C6669642-CE58-E395-222A-45DE296DB636}"/>
              </a:ext>
            </a:extLst>
          </p:cNvPr>
          <p:cNvSpPr/>
          <p:nvPr/>
        </p:nvSpPr>
        <p:spPr>
          <a:xfrm>
            <a:off x="310662" y="1590272"/>
            <a:ext cx="11570675" cy="2336959"/>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Улар ёмон мулоқот қилишади</a:t>
            </a:r>
          </a:p>
          <a:p>
            <a:pPr algn="ctr"/>
            <a:r>
              <a:rPr lang="uz-Cyrl-UZ" sz="2400" b="1" dirty="0">
                <a:latin typeface="Times New Roman" panose="02020603050405020304" pitchFamily="18" charset="0"/>
                <a:cs typeface="Times New Roman" panose="02020603050405020304" pitchFamily="18" charset="0"/>
              </a:rPr>
              <a:t>Мулоқотнинг ёмонлиги </a:t>
            </a:r>
            <a:r>
              <a:rPr lang="uz-Cyrl-UZ" sz="2400" dirty="0">
                <a:latin typeface="Times New Roman" panose="02020603050405020304" pitchFamily="18" charset="0"/>
                <a:cs typeface="Times New Roman" panose="02020603050405020304" pitchFamily="18" charset="0"/>
              </a:rPr>
              <a:t>- олдинда бўлган денгизларнинг биринчи белгиларидан бири. Агар манфаатдор томонлар яхши мулоқот қилмаса, бу уларнинг кутганлари лойиҳа қандай давом этаётганига мос келмаслигини англатиши мумкин. Ёки маълумот ёки фикр-мулоҳаза сўралганда ўз вақтида жавоб бермаса, лойиҳа бошқаруви жамоаси лойиҳани олдинга силжитиш учун керакли нарсаларни олмасликлари мумкин.</a:t>
            </a:r>
          </a:p>
        </p:txBody>
      </p:sp>
      <p:sp>
        <p:nvSpPr>
          <p:cNvPr id="2" name="Прямоугольник: скругленные углы 1">
            <a:extLst>
              <a:ext uri="{FF2B5EF4-FFF2-40B4-BE49-F238E27FC236}">
                <a16:creationId xmlns:a16="http://schemas.microsoft.com/office/drawing/2014/main" id="{A4073644-3C41-B3A9-1EF4-26093A7A3CFD}"/>
              </a:ext>
            </a:extLst>
          </p:cNvPr>
          <p:cNvSpPr/>
          <p:nvPr/>
        </p:nvSpPr>
        <p:spPr>
          <a:xfrm>
            <a:off x="310662" y="4075563"/>
            <a:ext cx="8891954" cy="2557901"/>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Самарали мулоқот бўлмаса, манфаатдор томонлар етказиб бериш санасининг ўзгариши каби сўнгги лойиҳа маълумотларидан хабардор бўлмайдилар, бу эса лойиҳа якунланиши билан катта умидсизликка олиб келиши мумкин. Бу, шунингдек, манфаатдор томоннинг лойиҳага қизиқиши ёки ишончи йўқлигининг белгиси бўлиши мумкин, бу эса тасдиқлаш ёки молиялаштириш билан боғлиқ муаммоларга олиб келиши мумкин.</a:t>
            </a:r>
          </a:p>
        </p:txBody>
      </p:sp>
    </p:spTree>
    <p:extLst>
      <p:ext uri="{BB962C8B-B14F-4D97-AF65-F5344CB8AC3E}">
        <p14:creationId xmlns:p14="http://schemas.microsoft.com/office/powerpoint/2010/main" val="34452936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86BA38-54AC-6F8D-1C0F-825E93111D6D}"/>
              </a:ext>
            </a:extLst>
          </p:cNvPr>
          <p:cNvSpPr txBox="1"/>
          <p:nvPr/>
        </p:nvSpPr>
        <p:spPr>
          <a:xfrm>
            <a:off x="334107" y="587727"/>
            <a:ext cx="11523785" cy="923330"/>
          </a:xfrm>
          <a:prstGeom prst="rect">
            <a:avLst/>
          </a:prstGeom>
          <a:noFill/>
        </p:spPr>
        <p:txBody>
          <a:bodyPr wrap="square">
            <a:spAutoFit/>
          </a:bodyPr>
          <a:lstStyle/>
          <a:p>
            <a:endParaRPr lang="ru-RU" dirty="0"/>
          </a:p>
          <a:p>
            <a:endParaRPr lang="ru-RU" dirty="0"/>
          </a:p>
          <a:p>
            <a:endParaRPr lang="ru-RU" dirty="0"/>
          </a:p>
        </p:txBody>
      </p:sp>
      <p:sp>
        <p:nvSpPr>
          <p:cNvPr id="4" name="TextBox 3">
            <a:extLst>
              <a:ext uri="{FF2B5EF4-FFF2-40B4-BE49-F238E27FC236}">
                <a16:creationId xmlns:a16="http://schemas.microsoft.com/office/drawing/2014/main" id="{2854D55E-7464-4D9C-9F10-B691401D05EC}"/>
              </a:ext>
            </a:extLst>
          </p:cNvPr>
          <p:cNvSpPr txBox="1"/>
          <p:nvPr/>
        </p:nvSpPr>
        <p:spPr>
          <a:xfrm>
            <a:off x="533399" y="1217584"/>
            <a:ext cx="11125200"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Улар фақат танқидий фикрларни баҳам кўришади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Сизнинг манфаатдор томонларингиз фақат ўз фикрларини билдирганда салбий шарҳлар қўшадими? Бу сизнинг қийин манфаатдор томонлар билан ишлаётганингизнинг яна бир огоҳлантирувчи белгисидир: лойиҳангиз давомида манфаатдор томонлар учрашувларидан салбий шарҳларни эшитишингиз мумкин.</a:t>
            </a:r>
          </a:p>
        </p:txBody>
      </p:sp>
    </p:spTree>
    <p:extLst>
      <p:ext uri="{BB962C8B-B14F-4D97-AF65-F5344CB8AC3E}">
        <p14:creationId xmlns:p14="http://schemas.microsoft.com/office/powerpoint/2010/main" val="40424384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86BA38-54AC-6F8D-1C0F-825E93111D6D}"/>
              </a:ext>
            </a:extLst>
          </p:cNvPr>
          <p:cNvSpPr txBox="1"/>
          <p:nvPr/>
        </p:nvSpPr>
        <p:spPr>
          <a:xfrm>
            <a:off x="334107" y="587727"/>
            <a:ext cx="11523785" cy="923330"/>
          </a:xfrm>
          <a:prstGeom prst="rect">
            <a:avLst/>
          </a:prstGeom>
          <a:noFill/>
        </p:spPr>
        <p:txBody>
          <a:bodyPr wrap="square">
            <a:spAutoFit/>
          </a:bodyPr>
          <a:lstStyle/>
          <a:p>
            <a:endParaRPr lang="ru-RU" dirty="0"/>
          </a:p>
          <a:p>
            <a:endParaRPr lang="ru-RU" dirty="0"/>
          </a:p>
          <a:p>
            <a:endParaRPr lang="ru-RU" dirty="0"/>
          </a:p>
        </p:txBody>
      </p:sp>
      <p:sp>
        <p:nvSpPr>
          <p:cNvPr id="4" name="TextBox 3">
            <a:extLst>
              <a:ext uri="{FF2B5EF4-FFF2-40B4-BE49-F238E27FC236}">
                <a16:creationId xmlns:a16="http://schemas.microsoft.com/office/drawing/2014/main" id="{FC12B41E-2D7E-6BFB-DDA1-E25A05A187D2}"/>
              </a:ext>
            </a:extLst>
          </p:cNvPr>
          <p:cNvSpPr txBox="1"/>
          <p:nvPr/>
        </p:nvSpPr>
        <p:spPr>
          <a:xfrm>
            <a:off x="656491" y="1511057"/>
            <a:ext cx="10879015" cy="2677656"/>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Лойиҳа ҳолати тўғрисидаги ҳисоботдан норози бўлган мижозга қандай жавоб беришни тушуниш жуда қийин бўлиши мумкин. Албатта, конструктив танқид ҳеч қачон ҳеч кимга зарар келтирмаган - ва сиз ҳатто вақти-вақти билан дадил ҳалолликдан фойда олишингиз мумкин. Бироқ, баъзи манфаатдор томонлар ҳеч қандай сабабсиз қўпол ва ҳамкорлик қилмасликлари мумкин.</a:t>
            </a:r>
          </a:p>
        </p:txBody>
      </p:sp>
    </p:spTree>
    <p:extLst>
      <p:ext uri="{BB962C8B-B14F-4D97-AF65-F5344CB8AC3E}">
        <p14:creationId xmlns:p14="http://schemas.microsoft.com/office/powerpoint/2010/main" val="5605617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86BA38-54AC-6F8D-1C0F-825E93111D6D}"/>
              </a:ext>
            </a:extLst>
          </p:cNvPr>
          <p:cNvSpPr txBox="1"/>
          <p:nvPr/>
        </p:nvSpPr>
        <p:spPr>
          <a:xfrm>
            <a:off x="334107" y="587727"/>
            <a:ext cx="11523785" cy="923330"/>
          </a:xfrm>
          <a:prstGeom prst="rect">
            <a:avLst/>
          </a:prstGeom>
          <a:noFill/>
        </p:spPr>
        <p:txBody>
          <a:bodyPr wrap="square">
            <a:spAutoFit/>
          </a:bodyPr>
          <a:lstStyle/>
          <a:p>
            <a:endParaRPr lang="ru-RU" dirty="0"/>
          </a:p>
          <a:p>
            <a:endParaRPr lang="ru-RU" dirty="0"/>
          </a:p>
          <a:p>
            <a:endParaRPr lang="ru-RU" dirty="0"/>
          </a:p>
        </p:txBody>
      </p:sp>
      <p:sp>
        <p:nvSpPr>
          <p:cNvPr id="4" name="TextBox 3">
            <a:extLst>
              <a:ext uri="{FF2B5EF4-FFF2-40B4-BE49-F238E27FC236}">
                <a16:creationId xmlns:a16="http://schemas.microsoft.com/office/drawing/2014/main" id="{942A7BB5-30A3-1032-16A6-0B12F96AC897}"/>
              </a:ext>
            </a:extLst>
          </p:cNvPr>
          <p:cNvSpPr txBox="1"/>
          <p:nvPr/>
        </p:nvSpPr>
        <p:spPr>
          <a:xfrm>
            <a:off x="580291" y="438670"/>
            <a:ext cx="11031415" cy="3970318"/>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Улар шошилинчлик ҳиссини баҳам кўрмайдилар</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Сизнинг манфаатдор томонларингиз бошидан охиригача бир хил шошилинчлик ҳиссини баҳам кўришлари керак. Ахир, қанчалик тез тугатсангиз, чўнтагингизда шунча кўп доллар бўлади! Агар манфаатдор томонлар лойиҳангизга тормоз бераётгандек туюлса ёки кечикиб фикр билдиришса, бу уларнинг онгида энди шошилинчлик ҳисси йўқлигини кўрсатиши мумкин. Шошилинчлик туйғусини етказа олмайдиган манфаатдор томонлар асосий қизил байроқдир.</a:t>
            </a:r>
          </a:p>
        </p:txBody>
      </p:sp>
    </p:spTree>
    <p:extLst>
      <p:ext uri="{BB962C8B-B14F-4D97-AF65-F5344CB8AC3E}">
        <p14:creationId xmlns:p14="http://schemas.microsoft.com/office/powerpoint/2010/main" val="24484874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86BA38-54AC-6F8D-1C0F-825E93111D6D}"/>
              </a:ext>
            </a:extLst>
          </p:cNvPr>
          <p:cNvSpPr txBox="1"/>
          <p:nvPr/>
        </p:nvSpPr>
        <p:spPr>
          <a:xfrm>
            <a:off x="334107" y="587727"/>
            <a:ext cx="11523785" cy="923330"/>
          </a:xfrm>
          <a:prstGeom prst="rect">
            <a:avLst/>
          </a:prstGeom>
          <a:noFill/>
        </p:spPr>
        <p:txBody>
          <a:bodyPr wrap="square">
            <a:spAutoFit/>
          </a:bodyPr>
          <a:lstStyle/>
          <a:p>
            <a:endParaRPr lang="ru-RU" dirty="0"/>
          </a:p>
          <a:p>
            <a:endParaRPr lang="ru-RU" dirty="0"/>
          </a:p>
          <a:p>
            <a:endParaRPr lang="ru-RU" dirty="0"/>
          </a:p>
        </p:txBody>
      </p:sp>
      <p:sp>
        <p:nvSpPr>
          <p:cNvPr id="4" name="TextBox 3">
            <a:extLst>
              <a:ext uri="{FF2B5EF4-FFF2-40B4-BE49-F238E27FC236}">
                <a16:creationId xmlns:a16="http://schemas.microsoft.com/office/drawing/2014/main" id="{D2FFEC46-DBF6-261B-1276-97C0D536408C}"/>
              </a:ext>
            </a:extLst>
          </p:cNvPr>
          <p:cNvSpPr txBox="1"/>
          <p:nvPr/>
        </p:nvSpPr>
        <p:spPr>
          <a:xfrm>
            <a:off x="545122" y="1161146"/>
            <a:ext cx="11101754"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Шошилинчлик туйғусини етказа олмайдиган манфаатдор томонлар асосий қизил байроқдир, чунки улар режалаштирилган марраларга эриша олмаслигингизга олиб келиши мумкин. Агар сиз манфаатдор томонларнинг розилиги ёки фикр-мулоҳазаларини кутаётган бўлсангиз, чунки улар лойиҳани тугатиш учун зудлик ҳиссига эга эмаслар, сизнинг бутун лойиҳа вақт жадвалингиз таъсир қилиши мумкин.</a:t>
            </a:r>
          </a:p>
        </p:txBody>
      </p:sp>
    </p:spTree>
    <p:extLst>
      <p:ext uri="{BB962C8B-B14F-4D97-AF65-F5344CB8AC3E}">
        <p14:creationId xmlns:p14="http://schemas.microsoft.com/office/powerpoint/2010/main" val="3188417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0FA222-67E0-2B01-6590-FF9BB77C8EAA}"/>
              </a:ext>
            </a:extLst>
          </p:cNvPr>
          <p:cNvSpPr txBox="1"/>
          <p:nvPr/>
        </p:nvSpPr>
        <p:spPr>
          <a:xfrm>
            <a:off x="486507" y="973478"/>
            <a:ext cx="11218985"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Улар лойиҳадан ресурсларни муддатидан олдин тортиб олишади</a:t>
            </a:r>
          </a:p>
          <a:p>
            <a:pPr algn="ctr"/>
            <a:r>
              <a:rPr lang="uz-Cyrl-UZ" sz="2400" dirty="0">
                <a:latin typeface="Times New Roman" panose="02020603050405020304" pitchFamily="18" charset="0"/>
                <a:cs typeface="Times New Roman" panose="02020603050405020304" pitchFamily="18" charset="0"/>
              </a:rPr>
              <a:t>Агар функционал менежерлар ва бошқа манфаатдор томонлар лойиҳани бошлаш учун зарур бўлган ресурсларни бўшатишдан бош тортсалар, улар лойиҳадаги қийматни кўришлари шарт эмас.</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Натижада, лойиҳангиз сифат муаммолари ва кечикишларга дуч келиши мумкин. Бу ерда сизнинг энг яхши танловингиз - бу манфаатдор томонларнинг лойиҳага ишончини оширишга ёрдам берадиган кампаниянинг тўлиқ шаффофлигини мақсад қилишдир.</a:t>
            </a:r>
          </a:p>
        </p:txBody>
      </p:sp>
    </p:spTree>
    <p:extLst>
      <p:ext uri="{BB962C8B-B14F-4D97-AF65-F5344CB8AC3E}">
        <p14:creationId xmlns:p14="http://schemas.microsoft.com/office/powerpoint/2010/main" val="923804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67474C68-57A3-F747-449B-0A84AF6660EC}"/>
              </a:ext>
            </a:extLst>
          </p:cNvPr>
          <p:cNvSpPr/>
          <p:nvPr/>
        </p:nvSpPr>
        <p:spPr>
          <a:xfrm>
            <a:off x="1312984" y="218670"/>
            <a:ext cx="9530861" cy="859853"/>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ҚИЙИН МАНФААТДОР ТОМОНЛАР БИЛАН ИШЛАШНИНГ ТЎРТТА СТРАТЕГИЯСИ</a:t>
            </a:r>
          </a:p>
        </p:txBody>
      </p:sp>
      <p:sp>
        <p:nvSpPr>
          <p:cNvPr id="5" name="Прямоугольник: скругленные углы 4">
            <a:extLst>
              <a:ext uri="{FF2B5EF4-FFF2-40B4-BE49-F238E27FC236}">
                <a16:creationId xmlns:a16="http://schemas.microsoft.com/office/drawing/2014/main" id="{93F1A668-1CEB-C865-F966-3996E6396CDF}"/>
              </a:ext>
            </a:extLst>
          </p:cNvPr>
          <p:cNvSpPr/>
          <p:nvPr/>
        </p:nvSpPr>
        <p:spPr>
          <a:xfrm>
            <a:off x="3317630" y="1297193"/>
            <a:ext cx="8557847" cy="1961822"/>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Қийин манфаатдор томонлар билан ишлаш манфаатдор томонларни бошқаришнинг муҳим таркибий қисми бўлиб, лойиҳага салбий таъсир кўрсатадиган манфаатдор томонлар билан курашиш учун турли стратегиялардан фойдаланишингиз мумкин.</a:t>
            </a:r>
          </a:p>
        </p:txBody>
      </p:sp>
      <p:sp>
        <p:nvSpPr>
          <p:cNvPr id="6" name="Прямоугольник: скругленные углы 5">
            <a:extLst>
              <a:ext uri="{FF2B5EF4-FFF2-40B4-BE49-F238E27FC236}">
                <a16:creationId xmlns:a16="http://schemas.microsoft.com/office/drawing/2014/main" id="{9248565B-9589-4A99-71E4-7D470F937DE7}"/>
              </a:ext>
            </a:extLst>
          </p:cNvPr>
          <p:cNvSpPr/>
          <p:nvPr/>
        </p:nvSpPr>
        <p:spPr>
          <a:xfrm>
            <a:off x="316523" y="3477685"/>
            <a:ext cx="8557847" cy="3161644"/>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Эсда тутиш керак бўлган энг муҳим нарса шундаки, манфаатдор томонлар ҳам лойиҳанинг муваффақиятли бўлишини хоҳлашади, аммо бу истакни ифодалаш усуллари лойиҳа давомида ўзгариши мумкин. Бир куни улар сизни қўллаб-қувватлайдилар ва эртаси куни улар иш муайян тарзда бажарилмаса, баҳслашадилар. Аммо улар “томонларни алмаштириш” эмас - уларнинг томони лойиҳа муваффақияти. Бу сиз уларга қарши эмас.</a:t>
            </a:r>
          </a:p>
        </p:txBody>
      </p:sp>
    </p:spTree>
    <p:extLst>
      <p:ext uri="{BB962C8B-B14F-4D97-AF65-F5344CB8AC3E}">
        <p14:creationId xmlns:p14="http://schemas.microsoft.com/office/powerpoint/2010/main" val="39095975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5E925BC-2410-233D-8648-EBBE0C52288F}"/>
              </a:ext>
            </a:extLst>
          </p:cNvPr>
          <p:cNvSpPr/>
          <p:nvPr/>
        </p:nvSpPr>
        <p:spPr>
          <a:xfrm>
            <a:off x="527538" y="703385"/>
            <a:ext cx="11136923" cy="3552091"/>
          </a:xfrm>
          <a:prstGeom prst="roundRect">
            <a:avLst>
              <a:gd name="adj" fmla="val 0"/>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ҚАРШИЛИКНИ ШАХСАН ҚАБУЛ ҚИЛМАНГ ВА ЭСДА ТУТИНГ: БИЗНЕС - БУ БИЗНЕС.</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Кўприкларни ёқиш мартаба муваффақияти учун зарарли. Сиз қийин манфаатдор томонларни рад эта олмайсиз. Сиз улар билан (ёки уларнинг атрофида) ишлаш ва вазиятни бартараф этиш йўлини топишингиз керак. Манфаатдор томонлар билан ишлаш учун мустаҳкам пойдевор яратишнинг ишончли усулларидан бири бу сизга юзага келиши мумкин бўлган мослаштириш муаммоларини ҳал қилишга ёрдам берадиган самарали ишни бошқариш дастурига сармоя киритишдир.</a:t>
            </a:r>
          </a:p>
        </p:txBody>
      </p:sp>
    </p:spTree>
    <p:extLst>
      <p:ext uri="{BB962C8B-B14F-4D97-AF65-F5344CB8AC3E}">
        <p14:creationId xmlns:p14="http://schemas.microsoft.com/office/powerpoint/2010/main" val="9086389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19FB75-AD29-71B8-2DD0-B7F83C00A3DA}"/>
              </a:ext>
            </a:extLst>
          </p:cNvPr>
          <p:cNvSpPr txBox="1"/>
          <p:nvPr/>
        </p:nvSpPr>
        <p:spPr>
          <a:xfrm>
            <a:off x="457200" y="853332"/>
            <a:ext cx="11277600"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Бу ерда ҳатто энг қийин манфаатдор томонлар билан ишлаш ва лойиҳаларингиз олдинга силжишини таъминлашнинг тўртта исботланган усули мавжуд.</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1. Уларни аниқланг ва диққат билан кузатиб боринг</a:t>
            </a:r>
          </a:p>
          <a:p>
            <a:pPr algn="ctr"/>
            <a:r>
              <a:rPr lang="uz-Cyrl-UZ" sz="2400" dirty="0">
                <a:latin typeface="Times New Roman" panose="02020603050405020304" pitchFamily="18" charset="0"/>
                <a:cs typeface="Times New Roman" panose="02020603050405020304" pitchFamily="18" charset="0"/>
              </a:rPr>
              <a:t>Биринчи қадам сизнинг манфаатдор томонларингизни аниқлаш ва уларни нима ундаётганини аниқлашдир. Манфаатдор томон - бу сизнинг ишингиздан таъсирланган, унга таъсир ёки кучга эга бўлган ёки унинг муваффақиятидан манфаатдор бўлган ҳар бир киши. Қуйида манфаатдор шахслар ёки гуруҳларнинг умумий мисоллари келтирилган:</a:t>
            </a:r>
          </a:p>
        </p:txBody>
      </p:sp>
    </p:spTree>
    <p:extLst>
      <p:ext uri="{BB962C8B-B14F-4D97-AF65-F5344CB8AC3E}">
        <p14:creationId xmlns:p14="http://schemas.microsoft.com/office/powerpoint/2010/main" val="966889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4">
            <a:extLst>
              <a:ext uri="{FF2B5EF4-FFF2-40B4-BE49-F238E27FC236}">
                <a16:creationId xmlns:a16="http://schemas.microsoft.com/office/drawing/2014/main" id="{4B4A1A6D-D5AC-CE66-DEDB-6D57B1E2741E}"/>
              </a:ext>
            </a:extLst>
          </p:cNvPr>
          <p:cNvGraphicFramePr>
            <a:graphicFrameLocks noGrp="1"/>
          </p:cNvGraphicFramePr>
          <p:nvPr>
            <p:extLst>
              <p:ext uri="{D42A27DB-BD31-4B8C-83A1-F6EECF244321}">
                <p14:modId xmlns:p14="http://schemas.microsoft.com/office/powerpoint/2010/main" val="4210553617"/>
              </p:ext>
            </p:extLst>
          </p:nvPr>
        </p:nvGraphicFramePr>
        <p:xfrm>
          <a:off x="300892" y="609602"/>
          <a:ext cx="11590215" cy="3570012"/>
        </p:xfrm>
        <a:graphic>
          <a:graphicData uri="http://schemas.openxmlformats.org/drawingml/2006/table">
            <a:tbl>
              <a:tblPr firstRow="1" bandRow="1">
                <a:tableStyleId>{5C22544A-7EE6-4342-B048-85BDC9FD1C3A}</a:tableStyleId>
              </a:tblPr>
              <a:tblGrid>
                <a:gridCol w="3863405">
                  <a:extLst>
                    <a:ext uri="{9D8B030D-6E8A-4147-A177-3AD203B41FA5}">
                      <a16:colId xmlns:a16="http://schemas.microsoft.com/office/drawing/2014/main" val="1748486850"/>
                    </a:ext>
                  </a:extLst>
                </a:gridCol>
                <a:gridCol w="3863405">
                  <a:extLst>
                    <a:ext uri="{9D8B030D-6E8A-4147-A177-3AD203B41FA5}">
                      <a16:colId xmlns:a16="http://schemas.microsoft.com/office/drawing/2014/main" val="2757385357"/>
                    </a:ext>
                  </a:extLst>
                </a:gridCol>
                <a:gridCol w="3863405">
                  <a:extLst>
                    <a:ext uri="{9D8B030D-6E8A-4147-A177-3AD203B41FA5}">
                      <a16:colId xmlns:a16="http://schemas.microsoft.com/office/drawing/2014/main" val="3056451402"/>
                    </a:ext>
                  </a:extLst>
                </a:gridCol>
              </a:tblGrid>
              <a:tr h="4584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Сизнинг хўжайинингиз</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Таҳлилчилар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Инвесторлар</a:t>
                      </a:r>
                    </a:p>
                  </a:txBody>
                  <a:tcPr anchor="ctr"/>
                </a:tc>
                <a:extLst>
                  <a:ext uri="{0D108BD9-81ED-4DB2-BD59-A6C34878D82A}">
                    <a16:rowId xmlns:a16="http://schemas.microsoft.com/office/drawing/2014/main" val="2667122907"/>
                  </a:ext>
                </a:extLst>
              </a:tr>
              <a:tr h="6605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Акциядорлар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Келажакда ишга қабул қилинганлар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Ҳамкасблар</a:t>
                      </a:r>
                    </a:p>
                  </a:txBody>
                  <a:tcPr anchor="ctr"/>
                </a:tc>
                <a:extLst>
                  <a:ext uri="{0D108BD9-81ED-4DB2-BD59-A6C34878D82A}">
                    <a16:rowId xmlns:a16="http://schemas.microsoft.com/office/drawing/2014/main" val="546656571"/>
                  </a:ext>
                </a:extLst>
              </a:tr>
              <a:tr h="36828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Ҳукумат</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Матбуот</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Савдо уюшмалари</a:t>
                      </a:r>
                    </a:p>
                  </a:txBody>
                  <a:tcPr anchor="ctr"/>
                </a:tc>
                <a:extLst>
                  <a:ext uri="{0D108BD9-81ED-4DB2-BD59-A6C34878D82A}">
                    <a16:rowId xmlns:a16="http://schemas.microsoft.com/office/drawing/2014/main" val="2845027133"/>
                  </a:ext>
                </a:extLst>
              </a:tr>
              <a:tr h="66225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Юқори лавозимли раҳбарлар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Етказиб берувчилар</a:t>
                      </a:r>
                    </a:p>
                    <a:p>
                      <a:pPr algn="ctr"/>
                      <a:endParaRPr lang="uz-Cyrl-UZ" sz="2000" noProof="0" dirty="0">
                        <a:latin typeface="Times New Roman" panose="02020603050405020304" pitchFamily="18"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Қизиқиш гуруҳлари</a:t>
                      </a:r>
                    </a:p>
                  </a:txBody>
                  <a:tcPr anchor="ctr"/>
                </a:tc>
                <a:extLst>
                  <a:ext uri="{0D108BD9-81ED-4DB2-BD59-A6C34878D82A}">
                    <a16:rowId xmlns:a16="http://schemas.microsoft.com/office/drawing/2014/main" val="165791534"/>
                  </a:ext>
                </a:extLst>
              </a:tr>
              <a:tr h="4584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Сизнинг жамоангиз</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Харидорлар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Сизнинг оилангиз</a:t>
                      </a:r>
                    </a:p>
                  </a:txBody>
                  <a:tcPr anchor="ctr"/>
                </a:tc>
                <a:extLst>
                  <a:ext uri="{0D108BD9-81ED-4DB2-BD59-A6C34878D82A}">
                    <a16:rowId xmlns:a16="http://schemas.microsoft.com/office/drawing/2014/main" val="3890214054"/>
                  </a:ext>
                </a:extLst>
              </a:tr>
              <a:tr h="4584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Истиқболлар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Асосий ҳисса қўшувчилар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Жамоатчилик</a:t>
                      </a:r>
                    </a:p>
                  </a:txBody>
                  <a:tcPr anchor="ctr"/>
                </a:tc>
                <a:extLst>
                  <a:ext uri="{0D108BD9-81ED-4DB2-BD59-A6C34878D82A}">
                    <a16:rowId xmlns:a16="http://schemas.microsoft.com/office/drawing/2014/main" val="109359484"/>
                  </a:ext>
                </a:extLst>
              </a:tr>
              <a:tr h="36828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Алянс ҳамкорлари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Маслаҳатчилар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Жамият</a:t>
                      </a:r>
                    </a:p>
                  </a:txBody>
                  <a:tcPr anchor="ctr"/>
                </a:tc>
                <a:extLst>
                  <a:ext uri="{0D108BD9-81ED-4DB2-BD59-A6C34878D82A}">
                    <a16:rowId xmlns:a16="http://schemas.microsoft.com/office/drawing/2014/main" val="2694320997"/>
                  </a:ext>
                </a:extLst>
              </a:tr>
            </a:tbl>
          </a:graphicData>
        </a:graphic>
      </p:graphicFrame>
    </p:spTree>
    <p:extLst>
      <p:ext uri="{BB962C8B-B14F-4D97-AF65-F5344CB8AC3E}">
        <p14:creationId xmlns:p14="http://schemas.microsoft.com/office/powerpoint/2010/main" val="40616588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89A440-C8E9-51A8-DF5C-289A1DB56366}"/>
              </a:ext>
            </a:extLst>
          </p:cNvPr>
          <p:cNvSpPr txBox="1"/>
          <p:nvPr/>
        </p:nvSpPr>
        <p:spPr>
          <a:xfrm>
            <a:off x="474784" y="878121"/>
            <a:ext cx="11242431"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Сиз манфаатдор томонларни учта асосий тоифага бўлишингиз мумкин:</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b="1" dirty="0">
                <a:latin typeface="Times New Roman" panose="02020603050405020304" pitchFamily="18" charset="0"/>
                <a:cs typeface="Times New Roman" panose="02020603050405020304" pitchFamily="18" charset="0"/>
              </a:rPr>
              <a:t>Асосий манфаатдор томонлар</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Асосий манфаатдор томонлар иш билан бевосита таъсир қиладиган одамлардир. Улар одатда лойиҳа бенефициарлари. Кўпинча мижозлар ушбу тоифага киради.</a:t>
            </a:r>
          </a:p>
        </p:txBody>
      </p:sp>
    </p:spTree>
    <p:extLst>
      <p:ext uri="{BB962C8B-B14F-4D97-AF65-F5344CB8AC3E}">
        <p14:creationId xmlns:p14="http://schemas.microsoft.com/office/powerpoint/2010/main" val="38286257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89A440-C8E9-51A8-DF5C-289A1DB56366}"/>
              </a:ext>
            </a:extLst>
          </p:cNvPr>
          <p:cNvSpPr txBox="1"/>
          <p:nvPr/>
        </p:nvSpPr>
        <p:spPr>
          <a:xfrm>
            <a:off x="474784" y="385752"/>
            <a:ext cx="11242431" cy="4401205"/>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Иккиламчи манфаатдор томонлар</a:t>
            </a:r>
          </a:p>
          <a:p>
            <a:pPr algn="ctr"/>
            <a:r>
              <a:rPr lang="uz-Cyrl-UZ" sz="2800" dirty="0">
                <a:latin typeface="Times New Roman" panose="02020603050405020304" pitchFamily="18" charset="0"/>
                <a:cs typeface="Times New Roman" panose="02020603050405020304" pitchFamily="18" charset="0"/>
              </a:rPr>
              <a:t>Иккиламчи манфаатдор томонлар - бу иш билвосита таъсир қиладиган одамлар. Иккиламчи манфаатдор томонларга лойиҳани қўллаб-қувватловчи ва унинг натижалари таъсир кўрсатадиган жамоалар киради.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b="1" dirty="0">
                <a:latin typeface="Times New Roman" panose="02020603050405020304" pitchFamily="18" charset="0"/>
                <a:cs typeface="Times New Roman" panose="02020603050405020304" pitchFamily="18" charset="0"/>
              </a:rPr>
              <a:t>Асосий манфаатдор томонлар</a:t>
            </a:r>
          </a:p>
          <a:p>
            <a:pPr algn="ctr"/>
            <a:r>
              <a:rPr lang="uz-Cyrl-UZ" sz="2800" dirty="0">
                <a:latin typeface="Times New Roman" panose="02020603050405020304" pitchFamily="18" charset="0"/>
                <a:cs typeface="Times New Roman" panose="02020603050405020304" pitchFamily="18" charset="0"/>
              </a:rPr>
              <a:t>Асосий манфаатдор томонлар - бу ишга кучли таъсир кўрсатадиган ва унинг муваффақиятидан манфаатдор бўлган одамлар. Бу гуруҳга раҳбарлар киради.</a:t>
            </a:r>
          </a:p>
        </p:txBody>
      </p:sp>
    </p:spTree>
    <p:extLst>
      <p:ext uri="{BB962C8B-B14F-4D97-AF65-F5344CB8AC3E}">
        <p14:creationId xmlns:p14="http://schemas.microsoft.com/office/powerpoint/2010/main" val="34381066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EB6249-8FDA-8C46-F7A7-BCDDEEC54318}"/>
              </a:ext>
            </a:extLst>
          </p:cNvPr>
          <p:cNvSpPr txBox="1"/>
          <p:nvPr/>
        </p:nvSpPr>
        <p:spPr>
          <a:xfrm>
            <a:off x="609600" y="1132509"/>
            <a:ext cx="10972800"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Ҳар бир гуруҳ турли хил қизиқишлар, мақсадлар ва кун тартибига эга - кўпчилик рақобатлашади. Лойиҳанинг ҳаракатини давом эттириш ва ҳар томонга тортилишдан қочиш учун уларнинг таъсири ва қизиқишларини аниқланг ва тартибланг. Ҳамма манфаатдор томонлар тенг яратилган эмас, шунинг учун ким ҳукмронлик қилаётганини ва сизнинг энг яхши чемпионингиз эканлигини аниқлаш сизни стрессдан халос қилади.</a:t>
            </a:r>
          </a:p>
        </p:txBody>
      </p:sp>
    </p:spTree>
    <p:extLst>
      <p:ext uri="{BB962C8B-B14F-4D97-AF65-F5344CB8AC3E}">
        <p14:creationId xmlns:p14="http://schemas.microsoft.com/office/powerpoint/2010/main" val="40780882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55364B-C868-2B92-5C32-B27FE49696EA}"/>
              </a:ext>
            </a:extLst>
          </p:cNvPr>
          <p:cNvSpPr txBox="1"/>
          <p:nvPr/>
        </p:nvSpPr>
        <p:spPr>
          <a:xfrm>
            <a:off x="316523" y="704958"/>
            <a:ext cx="11558954"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2. Уларнинг гапларини тингланг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Алоқа каналларини ёпманг, чунки сиз эшитган нарсангизни ёқтирмайсиз. Қийин манфаатдор томонлар қаердан келаётганини кўришга ҳаракат қилинг ва уларнинг мотивацияси ва мақсадларини тушуниш учун ўзингизни уларнинг ўрнига қўйинг.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Уларнинг нуқтаи назарини тушунишга ҳаракат қилинг. Агар уларнинг гаплари сизни асабийлаштирса, ўзингиздан сўранг: уларнинг эҳтиёжлари сизнинг лойиҳангиз мақсадларига мос келадими? Улар шунчаки ишларнинг бошқача тарзда бажарилишини хоҳлашадими? Умумий тил топишга ҳаракат қилинг.</a:t>
            </a:r>
          </a:p>
        </p:txBody>
      </p:sp>
    </p:spTree>
    <p:extLst>
      <p:ext uri="{BB962C8B-B14F-4D97-AF65-F5344CB8AC3E}">
        <p14:creationId xmlns:p14="http://schemas.microsoft.com/office/powerpoint/2010/main" val="35810241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55364B-C868-2B92-5C32-B27FE49696EA}"/>
              </a:ext>
            </a:extLst>
          </p:cNvPr>
          <p:cNvSpPr txBox="1"/>
          <p:nvPr/>
        </p:nvSpPr>
        <p:spPr>
          <a:xfrm>
            <a:off x="410307" y="376712"/>
            <a:ext cx="11371385"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Энг муҳими, одамлар ўзларини тушунишни ва уларнинг фикрлари қадрланишини ҳис қилишни хоҳлашади. Манфаатдор томонларни бошқариш ва уларга муҳимлигини кўрсатишнинг бир неча усуллари: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Одамларнинг қизиқишлари ва истеъдодларига мос келадиган лойиҳа ролларини топинг</a:t>
            </a:r>
          </a:p>
          <a:p>
            <a:pPr algn="ctr"/>
            <a:r>
              <a:rPr lang="uz-Cyrl-UZ" sz="2400" dirty="0">
                <a:latin typeface="Times New Roman" panose="02020603050405020304" pitchFamily="18" charset="0"/>
                <a:cs typeface="Times New Roman" panose="02020603050405020304" pitchFamily="18" charset="0"/>
              </a:rPr>
              <a:t>Ҳар доим одамларга ҳурмат билан муносабатда бўлинг, ҳатто асабийлашса ҳам</a:t>
            </a:r>
          </a:p>
          <a:p>
            <a:pPr algn="ctr"/>
            <a:r>
              <a:rPr lang="uz-Cyrl-UZ" sz="2400" dirty="0">
                <a:latin typeface="Times New Roman" panose="02020603050405020304" pitchFamily="18" charset="0"/>
                <a:cs typeface="Times New Roman" panose="02020603050405020304" pitchFamily="18" charset="0"/>
              </a:rPr>
              <a:t>Тез-тез мақтов айтинг, айниқса ижобий хатти-ҳаракатни сезсангиз</a:t>
            </a:r>
          </a:p>
          <a:p>
            <a:pPr algn="ctr"/>
            <a:r>
              <a:rPr lang="uz-Cyrl-UZ" sz="2400" dirty="0">
                <a:latin typeface="Times New Roman" panose="02020603050405020304" pitchFamily="18" charset="0"/>
                <a:cs typeface="Times New Roman" panose="02020603050405020304" pitchFamily="18" charset="0"/>
              </a:rPr>
              <a:t>Барча иштирокчиларни тренинг ва мураббийлик билан таъминланг</a:t>
            </a:r>
          </a:p>
          <a:p>
            <a:pPr algn="ctr"/>
            <a:r>
              <a:rPr lang="uz-Cyrl-UZ" sz="2400" dirty="0">
                <a:latin typeface="Times New Roman" panose="02020603050405020304" pitchFamily="18" charset="0"/>
                <a:cs typeface="Times New Roman" panose="02020603050405020304" pitchFamily="18" charset="0"/>
              </a:rPr>
              <a:t>Одамларга ўз тушунчалари ва фикрларини гуруҳ билан бўлишиш ва қарор қабул қилишда ёрдам бериш имкониятини беринг</a:t>
            </a:r>
          </a:p>
        </p:txBody>
      </p:sp>
    </p:spTree>
    <p:extLst>
      <p:ext uri="{BB962C8B-B14F-4D97-AF65-F5344CB8AC3E}">
        <p14:creationId xmlns:p14="http://schemas.microsoft.com/office/powerpoint/2010/main" val="11989701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9FFD9E-7081-87D3-F587-39159D030770}"/>
              </a:ext>
            </a:extLst>
          </p:cNvPr>
          <p:cNvSpPr txBox="1"/>
          <p:nvPr/>
        </p:nvSpPr>
        <p:spPr>
          <a:xfrm>
            <a:off x="480646" y="314071"/>
            <a:ext cx="11230708"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3. Улар билан бирма-бир танишинг</a:t>
            </a:r>
          </a:p>
          <a:p>
            <a:pPr algn="ctr"/>
            <a:r>
              <a:rPr lang="uz-Cyrl-UZ" sz="2400" dirty="0">
                <a:latin typeface="Times New Roman" panose="02020603050405020304" pitchFamily="18" charset="0"/>
                <a:cs typeface="Times New Roman" panose="02020603050405020304" pitchFamily="18" charset="0"/>
              </a:rPr>
              <a:t>Қийин манфаатдор томонлар билан алоҳида учрашиш учун вақт ажратинг. Хонадаги бошқа манфаатдор томонларсиз учрашув босимни олиб ташлайди ва уларни янада қулай ҳис қилади. Бу янада аниқ ва хотиржам суҳбатларга олиб келади.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Уларнинг нуқтаи назарини ва афзал кўрган эчимларини ўрганиш учун вақт ажратинг. Бироқ, нима учун улар сизнинг режангизни ёқтирмаслигини очиқчасига сўраманг. Бунинг ўрнига, уларнинг фикрлари ва лойиҳанинг ривожланишини қандай ҳис қилишлари ҳақида очиқ саволлар беринг.</a:t>
            </a:r>
          </a:p>
        </p:txBody>
      </p:sp>
      <p:sp>
        <p:nvSpPr>
          <p:cNvPr id="5" name="TextBox 4">
            <a:extLst>
              <a:ext uri="{FF2B5EF4-FFF2-40B4-BE49-F238E27FC236}">
                <a16:creationId xmlns:a16="http://schemas.microsoft.com/office/drawing/2014/main" id="{A4661816-B50D-DF87-3F44-8BB7A3A712CE}"/>
              </a:ext>
            </a:extLst>
          </p:cNvPr>
          <p:cNvSpPr txBox="1"/>
          <p:nvPr/>
        </p:nvSpPr>
        <p:spPr>
          <a:xfrm>
            <a:off x="328246" y="4284674"/>
            <a:ext cx="8182708"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Манфаатдор томонларни яккама-якка бошқариш уларнинг салбий фикрларини лойиҳага бошқаларга таъсир қилишининг олдини олади. Фикр-мулоҳаза конструктивдан соф негативлик чегарасини кесиб ўтганда, манфаатдор томонни ажратиб, вазиятни шахсий ҳал қилиш яхшидир.</a:t>
            </a:r>
          </a:p>
        </p:txBody>
      </p:sp>
    </p:spTree>
    <p:extLst>
      <p:ext uri="{BB962C8B-B14F-4D97-AF65-F5344CB8AC3E}">
        <p14:creationId xmlns:p14="http://schemas.microsoft.com/office/powerpoint/2010/main" val="8062532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5601A7-D14C-B321-5BF3-0E46460E5D9E}"/>
              </a:ext>
            </a:extLst>
          </p:cNvPr>
          <p:cNvSpPr txBox="1"/>
          <p:nvPr/>
        </p:nvSpPr>
        <p:spPr>
          <a:xfrm>
            <a:off x="445477" y="402336"/>
            <a:ext cx="11301046"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4. Уларнинг мотивациясини аниқланг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Сизнинг манфаатдор томонларингизнинг тўсатдан қаршилигига нима сабаб бўлмоқда? </a:t>
            </a:r>
          </a:p>
          <a:p>
            <a:pPr algn="ctr"/>
            <a:r>
              <a:rPr lang="uz-Cyrl-UZ" sz="2400" dirty="0">
                <a:latin typeface="Times New Roman" panose="02020603050405020304" pitchFamily="18" charset="0"/>
                <a:cs typeface="Times New Roman" panose="02020603050405020304" pitchFamily="18" charset="0"/>
              </a:rPr>
              <a:t>Улар бюджетни ошириб юборишдан хавотирдами? </a:t>
            </a:r>
          </a:p>
          <a:p>
            <a:pPr algn="ctr"/>
            <a:r>
              <a:rPr lang="uz-Cyrl-UZ" sz="2400" dirty="0">
                <a:latin typeface="Times New Roman" panose="02020603050405020304" pitchFamily="18" charset="0"/>
                <a:cs typeface="Times New Roman" panose="02020603050405020304" pitchFamily="18" charset="0"/>
              </a:rPr>
              <a:t>Лойиҳа улар ўйлагандек бўлмаётганидан хавотирдамисиз? </a:t>
            </a:r>
          </a:p>
          <a:p>
            <a:pPr algn="ctr"/>
            <a:r>
              <a:rPr lang="uz-Cyrl-UZ" sz="2400" dirty="0">
                <a:latin typeface="Times New Roman" panose="02020603050405020304" pitchFamily="18" charset="0"/>
                <a:cs typeface="Times New Roman" panose="02020603050405020304" pitchFamily="18" charset="0"/>
              </a:rPr>
              <a:t>Улар ўзларининг шубҳалари бўлган директорлар кенгашига жавоб беришяптими?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Манфаатдор томонларни бошқаришнинг калити, уларнинг қаршилиги остида ётган мотивацияни ҳал қилиш, муросага келишга, ғалаба қозониш ечимини яратишга ва лойиҳани тугатишга ёрдам беради.</a:t>
            </a:r>
          </a:p>
        </p:txBody>
      </p:sp>
    </p:spTree>
    <p:extLst>
      <p:ext uri="{BB962C8B-B14F-4D97-AF65-F5344CB8AC3E}">
        <p14:creationId xmlns:p14="http://schemas.microsoft.com/office/powerpoint/2010/main" val="28830855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54CFB9-AAEB-F888-AF56-FAF00E0AB68D}"/>
              </a:ext>
            </a:extLst>
          </p:cNvPr>
          <p:cNvSpPr txBox="1"/>
          <p:nvPr/>
        </p:nvSpPr>
        <p:spPr>
          <a:xfrm>
            <a:off x="0" y="2351782"/>
            <a:ext cx="12192000" cy="1077218"/>
          </a:xfrm>
          <a:prstGeom prst="rect">
            <a:avLst/>
          </a:prstGeom>
          <a:noFill/>
        </p:spPr>
        <p:txBody>
          <a:bodyPr wrap="square">
            <a:spAutoFit/>
          </a:bodyPr>
          <a:lstStyle/>
          <a:p>
            <a:pPr algn="ctr"/>
            <a:r>
              <a:rPr lang="ru-RU" sz="3200" b="1" dirty="0">
                <a:latin typeface="Times New Roman" panose="02020603050405020304" pitchFamily="18" charset="0"/>
                <a:cs typeface="Times New Roman" panose="02020603050405020304" pitchFamily="18" charset="0"/>
              </a:rPr>
              <a:t>ЛОЙИҲАНИНГ МАНФААТДОР ТОМОНЛАРИНИ БОШҚАРИШ БЎЙИЧА 7 ТА МУҲИМ САБОҚ</a:t>
            </a:r>
          </a:p>
        </p:txBody>
      </p:sp>
    </p:spTree>
    <p:extLst>
      <p:ext uri="{BB962C8B-B14F-4D97-AF65-F5344CB8AC3E}">
        <p14:creationId xmlns:p14="http://schemas.microsoft.com/office/powerpoint/2010/main" val="14931647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235634"/>
            <a:ext cx="11629292" cy="80772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buAutoNum type="arabicPeriod"/>
            </a:pPr>
            <a:r>
              <a:rPr lang="uz-Cyrl-UZ" sz="2400" b="1" dirty="0">
                <a:latin typeface="Times New Roman" panose="02020603050405020304" pitchFamily="18" charset="0"/>
                <a:cs typeface="Times New Roman" panose="02020603050405020304" pitchFamily="18" charset="0"/>
              </a:rPr>
              <a:t>РАДАРИНГИЗНИ КУЗАТИБ БОРИШ УЧУН ТУРЛИ ХИЛ ЛОЙИҲА МАНФААТДОР ТОМОНЛАРИ</a:t>
            </a:r>
          </a:p>
        </p:txBody>
      </p:sp>
      <p:sp>
        <p:nvSpPr>
          <p:cNvPr id="5" name="Прямоугольник: скругленные углы 4">
            <a:extLst>
              <a:ext uri="{FF2B5EF4-FFF2-40B4-BE49-F238E27FC236}">
                <a16:creationId xmlns:a16="http://schemas.microsoft.com/office/drawing/2014/main" id="{5BCA58FF-7757-B8F4-285A-78DC13B17E5C}"/>
              </a:ext>
            </a:extLst>
          </p:cNvPr>
          <p:cNvSpPr/>
          <p:nvPr/>
        </p:nvSpPr>
        <p:spPr>
          <a:xfrm>
            <a:off x="281354" y="1227717"/>
            <a:ext cx="11629292" cy="69486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Лойиҳангизнинг манфаатдор томонлари қаторига лойиҳа натижасига қизиққан ҲАР КИМ, жумладан, жамоа аъзолари, ҳомийлар ва охирги фойдаланувчилар киради.</a:t>
            </a:r>
          </a:p>
        </p:txBody>
      </p:sp>
      <p:sp>
        <p:nvSpPr>
          <p:cNvPr id="2" name="Прямоугольник: скругленные углы 1">
            <a:extLst>
              <a:ext uri="{FF2B5EF4-FFF2-40B4-BE49-F238E27FC236}">
                <a16:creationId xmlns:a16="http://schemas.microsoft.com/office/drawing/2014/main" id="{8C9E0EFD-62E3-612D-03E3-BC06C6A8DBE8}"/>
              </a:ext>
            </a:extLst>
          </p:cNvPr>
          <p:cNvSpPr/>
          <p:nvPr/>
        </p:nvSpPr>
        <p:spPr>
          <a:xfrm>
            <a:off x="281354" y="2106946"/>
            <a:ext cx="11629292" cy="170743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Кўпинча манфаатдор томонларни эътиборсиз қолдирадилар: лойиҳангиз таъсир қилган одамлар. Бунга (лекин улар билан чекланмаган ҳолда) мижозлар, лойиҳа жамоасида бўлмаган ходимлар, пудратчилар, етказиб берувчилар, касаба уюшмалари, акциядорлар, молиячилар, ҳукумат, махсус манфаатдор гуруҳлар, жамоатчилик, кенг жамоатчилик ва келажак авлодлар киради.</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281353" y="3998739"/>
            <a:ext cx="8897815" cy="135870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Натижаларни маъқуллайдиган манфаатдор томонларни ва лойиҳангиздан молиялаштиришни тўхтата оладиган ёки тортиб оладиган томонларни диққат билан кузатиб боринг. Ва уларнинг таъсирчанлари.</a:t>
            </a:r>
          </a:p>
        </p:txBody>
      </p:sp>
      <p:sp>
        <p:nvSpPr>
          <p:cNvPr id="11" name="Прямоугольник: скругленные углы 10">
            <a:extLst>
              <a:ext uri="{FF2B5EF4-FFF2-40B4-BE49-F238E27FC236}">
                <a16:creationId xmlns:a16="http://schemas.microsoft.com/office/drawing/2014/main" id="{483E4A5F-C7BC-C510-D5B9-181FC35BE003}"/>
              </a:ext>
            </a:extLst>
          </p:cNvPr>
          <p:cNvSpPr/>
          <p:nvPr/>
        </p:nvSpPr>
        <p:spPr>
          <a:xfrm>
            <a:off x="281353" y="5541809"/>
            <a:ext cx="8897815" cy="105508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Уларнинг барчасини тўғри сақлашни таклиф қилинг: манфаатдор томонларингизни уларнинг таъсир даражаси ва натижа уларга қанчалик таъсир қилишига қараб аниқланг ва тартибланг.</a:t>
            </a:r>
          </a:p>
        </p:txBody>
      </p:sp>
    </p:spTree>
    <p:extLst>
      <p:ext uri="{BB962C8B-B14F-4D97-AF65-F5344CB8AC3E}">
        <p14:creationId xmlns:p14="http://schemas.microsoft.com/office/powerpoint/2010/main" val="17752791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294249"/>
            <a:ext cx="11629292" cy="80772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СИЗГА ҲИСОБОТ БЕРМАЙДИГАН ЛОЙИҲА АЪЗОЛАРИНИ РАҒБАТЛАНТИРИШ ВА БОШҚАРИШ БЎЙИЧА МАСЛАҲАТЛАР</a:t>
            </a:r>
          </a:p>
        </p:txBody>
      </p:sp>
      <p:sp>
        <p:nvSpPr>
          <p:cNvPr id="5" name="Прямоугольник: скругленные углы 4">
            <a:extLst>
              <a:ext uri="{FF2B5EF4-FFF2-40B4-BE49-F238E27FC236}">
                <a16:creationId xmlns:a16="http://schemas.microsoft.com/office/drawing/2014/main" id="{5BCA58FF-7757-B8F4-285A-78DC13B17E5C}"/>
              </a:ext>
            </a:extLst>
          </p:cNvPr>
          <p:cNvSpPr/>
          <p:nvPr/>
        </p:nvSpPr>
        <p:spPr>
          <a:xfrm>
            <a:off x="2110152" y="1204778"/>
            <a:ext cx="7069015" cy="53023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Энг бошида лойиҳангизнинг мақсадини таъкидланг.</a:t>
            </a:r>
          </a:p>
        </p:txBody>
      </p:sp>
      <p:sp>
        <p:nvSpPr>
          <p:cNvPr id="2" name="Прямоугольник: скругленные углы 1">
            <a:extLst>
              <a:ext uri="{FF2B5EF4-FFF2-40B4-BE49-F238E27FC236}">
                <a16:creationId xmlns:a16="http://schemas.microsoft.com/office/drawing/2014/main" id="{8C9E0EFD-62E3-612D-03E3-BC06C6A8DBE8}"/>
              </a:ext>
            </a:extLst>
          </p:cNvPr>
          <p:cNvSpPr/>
          <p:nvPr/>
        </p:nvSpPr>
        <p:spPr>
          <a:xfrm>
            <a:off x="2110152" y="1838488"/>
            <a:ext cx="9800493" cy="105508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Режалаштиришнинг дастлабки босқичларида лойиҳа манфаатдор томонларнинг фикрини изланг. Улар нима муҳим деб ўйлаётганини билиб олинг. Уларни эртароқ сотиб олишга таклиф қилинг.</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281353" y="4154929"/>
            <a:ext cx="8897815" cy="70221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Агар кимдир лойиҳани яхшилаган ва ўзгаришлар қилган бўлса, мақтанг. Кредит керак бўлган жойда кредит беринг.</a:t>
            </a:r>
          </a:p>
        </p:txBody>
      </p:sp>
      <p:sp>
        <p:nvSpPr>
          <p:cNvPr id="11" name="Прямоугольник: скругленные углы 10">
            <a:extLst>
              <a:ext uri="{FF2B5EF4-FFF2-40B4-BE49-F238E27FC236}">
                <a16:creationId xmlns:a16="http://schemas.microsoft.com/office/drawing/2014/main" id="{483E4A5F-C7BC-C510-D5B9-181FC35BE003}"/>
              </a:ext>
            </a:extLst>
          </p:cNvPr>
          <p:cNvSpPr/>
          <p:nvPr/>
        </p:nvSpPr>
        <p:spPr>
          <a:xfrm>
            <a:off x="281353" y="4959952"/>
            <a:ext cx="8897815" cy="105508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Яхши лойиҳа менежерлари хулқ-атвор бўйича олимлар бўлиши керак; одамларга нима мажбур қилишини билиб олинг ва уларни мотивация қилиш учун фойдаланинг!</a:t>
            </a:r>
          </a:p>
        </p:txBody>
      </p:sp>
      <p:sp>
        <p:nvSpPr>
          <p:cNvPr id="6" name="Прямоугольник: скругленные углы 5">
            <a:extLst>
              <a:ext uri="{FF2B5EF4-FFF2-40B4-BE49-F238E27FC236}">
                <a16:creationId xmlns:a16="http://schemas.microsoft.com/office/drawing/2014/main" id="{B6493476-7C49-B843-DA16-4F27E30E33CC}"/>
              </a:ext>
            </a:extLst>
          </p:cNvPr>
          <p:cNvSpPr/>
          <p:nvPr/>
        </p:nvSpPr>
        <p:spPr>
          <a:xfrm>
            <a:off x="2110154" y="2997041"/>
            <a:ext cx="9800492" cy="105508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Ҳар бир инсон ўзини ҳурмат қилишига ишонч ҳосил қилиш учун маслаҳатни жиддий қабул қилинг. Бошқаларга ўзингизга қандай муносабатда бўлишни хоҳласангиз, шундай муносабатда бўлинг.</a:t>
            </a:r>
          </a:p>
        </p:txBody>
      </p:sp>
      <p:sp>
        <p:nvSpPr>
          <p:cNvPr id="7" name="Прямоугольник: скругленные углы 6">
            <a:extLst>
              <a:ext uri="{FF2B5EF4-FFF2-40B4-BE49-F238E27FC236}">
                <a16:creationId xmlns:a16="http://schemas.microsoft.com/office/drawing/2014/main" id="{3DEC2D5B-FBC0-917B-2036-AB9D6D6263D8}"/>
              </a:ext>
            </a:extLst>
          </p:cNvPr>
          <p:cNvSpPr/>
          <p:nvPr/>
        </p:nvSpPr>
        <p:spPr>
          <a:xfrm>
            <a:off x="281352" y="6117840"/>
            <a:ext cx="8897815" cy="54086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Уларга конфет билан пора беринг</a:t>
            </a:r>
            <a:r>
              <a:rPr lang="ru-RU" sz="2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6657810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341141"/>
            <a:ext cx="11629292" cy="80772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ЛОЙИҲАНГИЗГА ВАҚТ АЖРАТИШ УЧУН МАНФААТДОР ТОМОНЛАРНИ ЖАЛБ ҚИЛИШ</a:t>
            </a:r>
          </a:p>
        </p:txBody>
      </p:sp>
      <p:sp>
        <p:nvSpPr>
          <p:cNvPr id="2" name="Прямоугольник: скругленные углы 1">
            <a:extLst>
              <a:ext uri="{FF2B5EF4-FFF2-40B4-BE49-F238E27FC236}">
                <a16:creationId xmlns:a16="http://schemas.microsoft.com/office/drawing/2014/main" id="{8C9E0EFD-62E3-612D-03E3-BC06C6A8DBE8}"/>
              </a:ext>
            </a:extLst>
          </p:cNvPr>
          <p:cNvSpPr/>
          <p:nvPr/>
        </p:nvSpPr>
        <p:spPr>
          <a:xfrm>
            <a:off x="281354" y="1249634"/>
            <a:ext cx="11629292" cy="70812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Сизга керак бўлишидан олдин манфаатдор томонлар билан яхши муносабатлар ўрнатинг. Сўров қилиш вақти келганда, яккама-якка суҳбатлашинг (идеал ҳолда шахсан).</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281353" y="4312292"/>
            <a:ext cx="8897815" cy="93288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Кўпроқ одамлардан кўпроқ вақт талаб қилишдан кўра, энг ишончли одамлардан (ва асосий манфаатдор томонлардан) қисқа вақт талаб қилинг.</a:t>
            </a:r>
          </a:p>
        </p:txBody>
      </p:sp>
      <p:sp>
        <p:nvSpPr>
          <p:cNvPr id="11" name="Прямоугольник: скругленные углы 10">
            <a:extLst>
              <a:ext uri="{FF2B5EF4-FFF2-40B4-BE49-F238E27FC236}">
                <a16:creationId xmlns:a16="http://schemas.microsoft.com/office/drawing/2014/main" id="{483E4A5F-C7BC-C510-D5B9-181FC35BE003}"/>
              </a:ext>
            </a:extLst>
          </p:cNvPr>
          <p:cNvSpPr/>
          <p:nvPr/>
        </p:nvSpPr>
        <p:spPr>
          <a:xfrm>
            <a:off x="281353" y="5346813"/>
            <a:ext cx="8897815" cy="128850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Вақтни оқилона баҳоланг, шунда улар ўзларини нимага жалб қилишларини аниқ билишади. Уларнинг бошқа устуворликлари борлигини ҳурмат қилинг ва лойиҳангиз каттароқ расмга қандай мос келишини билиб олинг.</a:t>
            </a:r>
          </a:p>
        </p:txBody>
      </p:sp>
      <p:sp>
        <p:nvSpPr>
          <p:cNvPr id="6" name="Прямоугольник: скругленные углы 5">
            <a:extLst>
              <a:ext uri="{FF2B5EF4-FFF2-40B4-BE49-F238E27FC236}">
                <a16:creationId xmlns:a16="http://schemas.microsoft.com/office/drawing/2014/main" id="{B6493476-7C49-B843-DA16-4F27E30E33CC}"/>
              </a:ext>
            </a:extLst>
          </p:cNvPr>
          <p:cNvSpPr/>
          <p:nvPr/>
        </p:nvSpPr>
        <p:spPr>
          <a:xfrm>
            <a:off x="281354" y="3155577"/>
            <a:ext cx="11629292" cy="105508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натижасини, лойиҳа муваффақияти йўлидаги ҳар бир кишининг ролини ва уларнинг партияси учун фойдаларини аниқ белгилаб қўйинг. Умумий мақсадлар ва қарашларингиз қандай мос келишини таъкидлаб, улар лойиҳангизни сотиб олганлигига ишонч ҳосил қилинг.</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281354" y="2055496"/>
            <a:ext cx="11629292" cy="9984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Уларнинг нуқтаи назарини тушуниш учун асосий манфаатдор томонлар билан ерта суҳбатлашинг. Лойиҳани сиз ёки индивидуал манфаатдор томон эмас, балки мижоз ва бизнес ҳақида қилинг.</a:t>
            </a:r>
          </a:p>
        </p:txBody>
      </p:sp>
    </p:spTree>
    <p:extLst>
      <p:ext uri="{BB962C8B-B14F-4D97-AF65-F5344CB8AC3E}">
        <p14:creationId xmlns:p14="http://schemas.microsoft.com/office/powerpoint/2010/main" val="22225551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586617"/>
            <a:ext cx="11629292" cy="57819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4. ЛОЙИҲА ҲОМИЙЛАРИНИ ДОИМИЙ РАВИШДА ЖАЛБ ҚИЛИНГ</a:t>
            </a:r>
          </a:p>
        </p:txBody>
      </p:sp>
      <p:sp>
        <p:nvSpPr>
          <p:cNvPr id="2" name="Прямоугольник: скругленные углы 1">
            <a:extLst>
              <a:ext uri="{FF2B5EF4-FFF2-40B4-BE49-F238E27FC236}">
                <a16:creationId xmlns:a16="http://schemas.microsoft.com/office/drawing/2014/main" id="{8C9E0EFD-62E3-612D-03E3-BC06C6A8DBE8}"/>
              </a:ext>
            </a:extLst>
          </p:cNvPr>
          <p:cNvSpPr/>
          <p:nvPr/>
        </p:nvSpPr>
        <p:spPr>
          <a:xfrm>
            <a:off x="281354" y="1545128"/>
            <a:ext cx="11629292" cy="89568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Лойиҳангиз ҳомийлари билан шахсан учрашинг, муваффақиятга бўлган иштиёқингизни кўрсатинг ва лойиҳангиз учун ғайратли чеерлидер бўлинг.</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281354" y="5608366"/>
            <a:ext cx="8897815" cy="84586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Яхши хабар ёки матбуот бўлганда, диққатни ўзингизга эмас, чемпионларингизга қаратинг.</a:t>
            </a:r>
          </a:p>
        </p:txBody>
      </p:sp>
      <p:sp>
        <p:nvSpPr>
          <p:cNvPr id="6" name="Прямоугольник: скругленные углы 5">
            <a:extLst>
              <a:ext uri="{FF2B5EF4-FFF2-40B4-BE49-F238E27FC236}">
                <a16:creationId xmlns:a16="http://schemas.microsoft.com/office/drawing/2014/main" id="{B6493476-7C49-B843-DA16-4F27E30E33CC}"/>
              </a:ext>
            </a:extLst>
          </p:cNvPr>
          <p:cNvSpPr/>
          <p:nvPr/>
        </p:nvSpPr>
        <p:spPr>
          <a:xfrm>
            <a:off x="281354" y="4245823"/>
            <a:ext cx="8897815" cy="114679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Уларнинг лойиҳадаги манфаатларига қаратилган ҳақиқий рақамлар ва натижалар билан изчил янгиланишларни тақдим этинг.</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281354" y="2656568"/>
            <a:ext cx="11629292" cy="137350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Аниқ тахминларни белгиланг ва ҳар бир лойиҳа ҳомийси билан ҳомийлик йўл харитасини тузинг. Лойиҳа жамоаси, менежерлар ва бошқалар билан нима қилишлари кераклигини киритинг. Уларни лойиҳа ва унинг натижаларида фаол иштирок этинг.</a:t>
            </a:r>
          </a:p>
        </p:txBody>
      </p:sp>
    </p:spTree>
    <p:extLst>
      <p:ext uri="{BB962C8B-B14F-4D97-AF65-F5344CB8AC3E}">
        <p14:creationId xmlns:p14="http://schemas.microsoft.com/office/powerpoint/2010/main" val="9518407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269129"/>
            <a:ext cx="11629292" cy="89568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 САЛБИЙ ЎЗГАРУВЧАНЛИКНИ БОШҚАРИШ ВА ОЛДИНИ ОЛИШ УСУЛЛАРИ</a:t>
            </a:r>
          </a:p>
        </p:txBody>
      </p:sp>
      <p:sp>
        <p:nvSpPr>
          <p:cNvPr id="2" name="Прямоугольник: скругленные углы 1">
            <a:extLst>
              <a:ext uri="{FF2B5EF4-FFF2-40B4-BE49-F238E27FC236}">
                <a16:creationId xmlns:a16="http://schemas.microsoft.com/office/drawing/2014/main" id="{8C9E0EFD-62E3-612D-03E3-BC06C6A8DBE8}"/>
              </a:ext>
            </a:extLst>
          </p:cNvPr>
          <p:cNvSpPr/>
          <p:nvPr/>
        </p:nvSpPr>
        <p:spPr>
          <a:xfrm>
            <a:off x="281354" y="1321953"/>
            <a:ext cx="11629292" cy="72958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режаларингизни аниқ ва тушунарли қилинг. Янги сўровлар келганда, ушбу сўровларнинг лойиҳа жадвалига таъсирини таъкидланг.</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269630" y="5608365"/>
            <a:ext cx="8897815" cy="84586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Кутишларни бошқариш, талабларни бошқариш ва энг муҳими - ўзгаришларни бошқаришга сармоя киритинг.</a:t>
            </a:r>
          </a:p>
        </p:txBody>
      </p:sp>
      <p:sp>
        <p:nvSpPr>
          <p:cNvPr id="6" name="Прямоугольник: скругленные углы 5">
            <a:extLst>
              <a:ext uri="{FF2B5EF4-FFF2-40B4-BE49-F238E27FC236}">
                <a16:creationId xmlns:a16="http://schemas.microsoft.com/office/drawing/2014/main" id="{B6493476-7C49-B843-DA16-4F27E30E33CC}"/>
              </a:ext>
            </a:extLst>
          </p:cNvPr>
          <p:cNvSpPr/>
          <p:nvPr/>
        </p:nvSpPr>
        <p:spPr>
          <a:xfrm>
            <a:off x="269631" y="4310598"/>
            <a:ext cx="8897815" cy="114679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Дастлабки лойиҳа режангизни қандай иш қилинаётганини кўрсатиш ўрнига, ҳал қилинаётган муаммолар (ва нима ҳал қилинмаётгани) нуқтаи назаридан ёзинг.</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281354" y="2208674"/>
            <a:ext cx="11629292" cy="105034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Сизнинг манфаатдор томонларингиздан лойиҳа мақсадларини бир-бирлари билан баҳам кўринг. Рақобатчи ёки судралувчи сўровларни муҳокама қилиш учун барчани бир жойга тўпланг. Лойиҳа менежери сифатида сизнинг ролингиз бирлаштириш ва аниқлаштиришдир.</a:t>
            </a:r>
          </a:p>
        </p:txBody>
      </p:sp>
      <p:sp>
        <p:nvSpPr>
          <p:cNvPr id="5" name="Прямоугольник: скругленные углы 4">
            <a:extLst>
              <a:ext uri="{FF2B5EF4-FFF2-40B4-BE49-F238E27FC236}">
                <a16:creationId xmlns:a16="http://schemas.microsoft.com/office/drawing/2014/main" id="{000869E8-B70B-F97C-1F58-15D22432218A}"/>
              </a:ext>
            </a:extLst>
          </p:cNvPr>
          <p:cNvSpPr/>
          <p:nvPr/>
        </p:nvSpPr>
        <p:spPr>
          <a:xfrm>
            <a:off x="281354" y="3416151"/>
            <a:ext cx="11629292" cy="74347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режасини имзолаш учун ҳаммани таклиф қилинг. Лойиҳа низомингиз билан бошида бир марта ва талаблар ўзгарганда лойиҳа давомида.</a:t>
            </a:r>
          </a:p>
        </p:txBody>
      </p:sp>
    </p:spTree>
    <p:extLst>
      <p:ext uri="{BB962C8B-B14F-4D97-AF65-F5344CB8AC3E}">
        <p14:creationId xmlns:p14="http://schemas.microsoft.com/office/powerpoint/2010/main" val="209306911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1477107" y="269129"/>
            <a:ext cx="9237786" cy="89568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6. МУМКИН БЎЛГАН МУАММОЛАРНИ ФАОЛ РАВИШДА АНИҚЛАШ ВА ОЛДИНИ ОЛИШ</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468921" y="1461727"/>
            <a:ext cx="8018587" cy="84586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Ичакингизга ишонинг. Агар бирор нарса нотўғри бўлса, дарҳол текшириб кўринг ва ҳаракат қилинг.</a:t>
            </a:r>
          </a:p>
        </p:txBody>
      </p:sp>
      <p:sp>
        <p:nvSpPr>
          <p:cNvPr id="6" name="Прямоугольник: скругленные углы 5">
            <a:extLst>
              <a:ext uri="{FF2B5EF4-FFF2-40B4-BE49-F238E27FC236}">
                <a16:creationId xmlns:a16="http://schemas.microsoft.com/office/drawing/2014/main" id="{B6493476-7C49-B843-DA16-4F27E30E33CC}"/>
              </a:ext>
            </a:extLst>
          </p:cNvPr>
          <p:cNvSpPr/>
          <p:nvPr/>
        </p:nvSpPr>
        <p:spPr>
          <a:xfrm>
            <a:off x="3868615" y="2806516"/>
            <a:ext cx="7819292" cy="124496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Ҳозирги жамоа аъзоларидан ва шунга ўхшаш лойиҳаларда ишлаган одамлардан юзага келиши мумкин бўлган муаммолар ҳақида фикр-мулоҳазаларни сўранг.</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468921" y="4466955"/>
            <a:ext cx="8018587" cy="176972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тўғри бошқаришни ўрганинг: энг ёмон сценарийларни ва уларнинг ечимларини тасаввур қилинг. Иложи бўлса, хавфларни бошқариш бўйича семинарлар, олинган сабоқлар ва тарихий маълумотларни тақдим этинг.</a:t>
            </a:r>
          </a:p>
        </p:txBody>
      </p:sp>
    </p:spTree>
    <p:extLst>
      <p:ext uri="{BB962C8B-B14F-4D97-AF65-F5344CB8AC3E}">
        <p14:creationId xmlns:p14="http://schemas.microsoft.com/office/powerpoint/2010/main" val="22944226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81354" y="222237"/>
            <a:ext cx="11629292" cy="89568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7. ЛОЙИҲА ДАВОМИДА МАНФААТДОР ТОМОНЛАР БИЛАН МУЛОҚОТ ҚИЛИШНИНГ ЭНГ ЯХШИ УСУЛЛАРИ</a:t>
            </a:r>
          </a:p>
        </p:txBody>
      </p:sp>
      <p:sp>
        <p:nvSpPr>
          <p:cNvPr id="2" name="Прямоугольник: скругленные углы 1">
            <a:extLst>
              <a:ext uri="{FF2B5EF4-FFF2-40B4-BE49-F238E27FC236}">
                <a16:creationId xmlns:a16="http://schemas.microsoft.com/office/drawing/2014/main" id="{8C9E0EFD-62E3-612D-03E3-BC06C6A8DBE8}"/>
              </a:ext>
            </a:extLst>
          </p:cNvPr>
          <p:cNvSpPr/>
          <p:nvPr/>
        </p:nvSpPr>
        <p:spPr>
          <a:xfrm>
            <a:off x="281354" y="1268900"/>
            <a:ext cx="11629292" cy="112752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Эрта ва тез-тез! Норасмий, шунингдек, расмий ҳолат янгиланишлари. Ҳисоботларингизни такрорланг ва айтмоқчи “янги нарсангиз” бўлмаса ҳам, мулоқот қилинг.</a:t>
            </a:r>
          </a:p>
        </p:txBody>
      </p:sp>
      <p:sp>
        <p:nvSpPr>
          <p:cNvPr id="3" name="Прямоугольник: скругленные углы 2">
            <a:extLst>
              <a:ext uri="{FF2B5EF4-FFF2-40B4-BE49-F238E27FC236}">
                <a16:creationId xmlns:a16="http://schemas.microsoft.com/office/drawing/2014/main" id="{F9528A0B-5E73-6ED3-2E5D-58B013927C49}"/>
              </a:ext>
            </a:extLst>
          </p:cNvPr>
          <p:cNvSpPr/>
          <p:nvPr/>
        </p:nvSpPr>
        <p:spPr>
          <a:xfrm>
            <a:off x="269630" y="5608365"/>
            <a:ext cx="8897815" cy="114679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Ҳамманинг вақтини беҳуда сарфлайдиган ҳолатни янгилаш учрашувларидан сақланинг. Лойиҳани муҳокама қилиш учун гуруҳни йиғинг ва “чўлоқ бўлманг”.</a:t>
            </a:r>
          </a:p>
        </p:txBody>
      </p:sp>
      <p:sp>
        <p:nvSpPr>
          <p:cNvPr id="6" name="Прямоугольник: скругленные углы 5">
            <a:extLst>
              <a:ext uri="{FF2B5EF4-FFF2-40B4-BE49-F238E27FC236}">
                <a16:creationId xmlns:a16="http://schemas.microsoft.com/office/drawing/2014/main" id="{B6493476-7C49-B843-DA16-4F27E30E33CC}"/>
              </a:ext>
            </a:extLst>
          </p:cNvPr>
          <p:cNvSpPr/>
          <p:nvPr/>
        </p:nvSpPr>
        <p:spPr>
          <a:xfrm>
            <a:off x="269631" y="4310598"/>
            <a:ext cx="8897815" cy="114679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Ҳисоботларни лойиҳанинг манфаатдор томонлари манфаатларига мослаштириш. Улар фикр билдирганда, улар айтганларини тингланг.</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281354" y="2547402"/>
            <a:ext cx="11629292" cy="161222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Одамлар билан сизнинг услубингизга эмас, балки уларнинг услубига мос келадиган тарзда мулоқот қилинг: юзма-юз ва телефон қўнғироқлари ёки электрон почта, ҳафталик ҳисоботлар, ойлик бюллетенлар орқали виртуал мулоқот қилинг. Ҳамма бир хил тарзда мулоқот қилишни хоҳлайди деб ўйламанг.</a:t>
            </a:r>
          </a:p>
        </p:txBody>
      </p:sp>
    </p:spTree>
    <p:extLst>
      <p:ext uri="{BB962C8B-B14F-4D97-AF65-F5344CB8AC3E}">
        <p14:creationId xmlns:p14="http://schemas.microsoft.com/office/powerpoint/2010/main" val="260769414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5C5F3D7-A6B8-121E-08CA-9AC775AF0317}"/>
              </a:ext>
            </a:extLst>
          </p:cNvPr>
          <p:cNvSpPr txBox="1"/>
          <p:nvPr/>
        </p:nvSpPr>
        <p:spPr>
          <a:xfrm>
            <a:off x="539261" y="1285745"/>
            <a:ext cx="11113477" cy="2677656"/>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МАНФААТДОР ТОМОНЛАРНИ БОШҚАРИШ РЕЖАСИ НИМА?</a:t>
            </a:r>
            <a:endParaRPr lang="en-US" sz="2800" b="1" dirty="0">
              <a:latin typeface="Times New Roman" panose="02020603050405020304" pitchFamily="18" charset="0"/>
              <a:cs typeface="Times New Roman" panose="02020603050405020304" pitchFamily="18" charset="0"/>
            </a:endParaRP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Юқорида айтиб ўтилганидек, манфаатдор томонларни бошқариш режаси лойиҳанинг манфаатдор томонларини ва улар билан мулоқот қилиш ва уларнинг талабларига жавоб бериш учун фойдаланадиган стратегияларни аниқлайдиган лойиҳа бошқаруви ҳужжатидир.</a:t>
            </a:r>
          </a:p>
        </p:txBody>
      </p:sp>
    </p:spTree>
    <p:extLst>
      <p:ext uri="{BB962C8B-B14F-4D97-AF65-F5344CB8AC3E}">
        <p14:creationId xmlns:p14="http://schemas.microsoft.com/office/powerpoint/2010/main" val="272498718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3C36CB-0E9B-7694-0F32-ECAE65C8F7CC}"/>
              </a:ext>
            </a:extLst>
          </p:cNvPr>
          <p:cNvSpPr txBox="1"/>
          <p:nvPr/>
        </p:nvSpPr>
        <p:spPr>
          <a:xfrm>
            <a:off x="474784" y="331491"/>
            <a:ext cx="11242431"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МАНФААТДОР ТОМОНЛАРНИ БОШҚАРИШ РЕЖАСИ ОДАТДА ҚУЙИДАГИ ЭЛЕМЕНТЛАРНИ ЎЗ ИЧИГА ОЛАДИ</a:t>
            </a:r>
            <a:r>
              <a:rPr lang="en-US" sz="2400" b="1" dirty="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Лойиҳангизнинг барча манфаатдор томонлари рўйхати ва уларнинг асосий маълумотлари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Манфаатдор томонлар харитаси ёки кучга қизиқиш матрицаси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Манфаатдор томонларни устуворлаштириш бўлими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Манфаатдор томонлар билан мулоқот режаси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Можароларни ҳал қилиш ёки лойиҳа ҳолати ҳақида ҳисобот бериш усуллари каби турли сценарийларда қўлланилиши керак бўлган турли манфаатдор томонларни бошқариш стратегияларини тавсифловчи бўлим.</a:t>
            </a:r>
          </a:p>
        </p:txBody>
      </p:sp>
    </p:spTree>
    <p:extLst>
      <p:ext uri="{BB962C8B-B14F-4D97-AF65-F5344CB8AC3E}">
        <p14:creationId xmlns:p14="http://schemas.microsoft.com/office/powerpoint/2010/main" val="18381810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304801" y="296471"/>
            <a:ext cx="11605845" cy="272561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томонларни бошқариш режасини 5 босқичда қандай қилиш керак</a:t>
            </a:r>
          </a:p>
          <a:p>
            <a:pPr algn="ctr"/>
            <a:r>
              <a:rPr lang="uz-Cyrl-UZ" sz="2400" dirty="0">
                <a:latin typeface="Times New Roman" panose="02020603050405020304" pitchFamily="18" charset="0"/>
                <a:cs typeface="Times New Roman" panose="02020603050405020304" pitchFamily="18" charset="0"/>
              </a:rPr>
              <a:t>Ҳар бир манфаатдор томонларни бошқариш ёндашуви сизнинг лойиҳангиз ёки бизнесингиз эҳтиёжларига қараб фарқ қилиши мумкин бўлса ҳам, манфаатдор томонлар билан муносабатларни бошқариш учун баъзи энг яхши амалиётлар мавжуд.</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Манфаатдор томонларни бошқариш режасидаги барча асосларингиз қамраб олинганлигига ишонч ҳосил қилиш учун ушбу беш қадамни бажаринг:</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304801" y="3294185"/>
            <a:ext cx="8686800" cy="310661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 Манфаатдор томонларингизни аниқланг</a:t>
            </a:r>
          </a:p>
          <a:p>
            <a:pPr algn="ctr"/>
            <a:r>
              <a:rPr lang="uz-Cyrl-UZ" sz="2400" dirty="0">
                <a:latin typeface="Times New Roman" panose="02020603050405020304" pitchFamily="18" charset="0"/>
                <a:cs typeface="Times New Roman" panose="02020603050405020304" pitchFamily="18" charset="0"/>
              </a:rPr>
              <a:t>Ҳар қандай яхши манфаатдор томонларни бошқариш режасига биринчи қадам манфаатдор томонларни тўғри аниқлашдир. Лойиҳангиз ёки бизнесингиз учун асосий индивидуал манфаатдор томонлар ва манфаатдор томонлар гуруҳлари кимлигини аниқланг. Манфаатдор томонлар назарияси сизнинг манфаатдор томонларингиз кимлигини ва лойиҳангиз уларга қандай таъсир қилишини яхшироқ тушунишга ёрдам беради.</a:t>
            </a:r>
          </a:p>
        </p:txBody>
      </p:sp>
    </p:spTree>
    <p:extLst>
      <p:ext uri="{BB962C8B-B14F-4D97-AF65-F5344CB8AC3E}">
        <p14:creationId xmlns:p14="http://schemas.microsoft.com/office/powerpoint/2010/main" val="114617380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2754923" y="314055"/>
            <a:ext cx="9073662" cy="3167698"/>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Манфаатдор томонларингизга устуворлик беринг</a:t>
            </a:r>
          </a:p>
          <a:p>
            <a:pPr algn="ctr"/>
            <a:r>
              <a:rPr lang="uz-Cyrl-UZ" sz="2400" dirty="0">
                <a:latin typeface="Times New Roman" panose="02020603050405020304" pitchFamily="18" charset="0"/>
                <a:cs typeface="Times New Roman" panose="02020603050405020304" pitchFamily="18" charset="0"/>
              </a:rPr>
              <a:t>Қайси асосий манфаатдор томонлар лойиҳага кўпроқ таъсир қилишига эътибор беринг ва қайси босқичда уларнинг таъсири камроқ ёки кўпроқ бўлади. Сиз манфаатдор томонларнинг устуворлигини аниқлаш жараёни учун пиёз диаграммасидан фойдаланишингиз мумкин. Ҳар доим асосий манфаатдор томонлар билан муносабатларингизни кузатиб боринг, чунки улар лойиҳангиз ёки бизнесингизга энг юқори таъсир кўрсатиши мумкин.</a:t>
            </a:r>
          </a:p>
        </p:txBody>
      </p:sp>
      <p:sp>
        <p:nvSpPr>
          <p:cNvPr id="8" name="Прямоугольник: скругленные углы 7">
            <a:extLst>
              <a:ext uri="{FF2B5EF4-FFF2-40B4-BE49-F238E27FC236}">
                <a16:creationId xmlns:a16="http://schemas.microsoft.com/office/drawing/2014/main" id="{02383356-4796-1D75-34CF-FA8520E4B714}"/>
              </a:ext>
            </a:extLst>
          </p:cNvPr>
          <p:cNvSpPr/>
          <p:nvPr/>
        </p:nvSpPr>
        <p:spPr>
          <a:xfrm>
            <a:off x="339970" y="3818330"/>
            <a:ext cx="8053753" cy="272561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Манфаатдор томонларингиз билан суҳбатлашинг</a:t>
            </a:r>
          </a:p>
          <a:p>
            <a:pPr algn="ctr"/>
            <a:r>
              <a:rPr lang="uz-Cyrl-UZ" sz="2400" dirty="0">
                <a:latin typeface="Times New Roman" panose="02020603050405020304" pitchFamily="18" charset="0"/>
                <a:cs typeface="Times New Roman" panose="02020603050405020304" pitchFamily="18" charset="0"/>
              </a:rPr>
              <a:t>Янги манфаатдор томонлар билан ишлаш бошида қийин бўлиши мумкин. Манфаатдор томонларни билиш манфаатдор томонлар билан муносабатларни самарали бошқаришнинг калитидир. Шу сабабли, лойиҳангизнинг манфаатдор томонлари билан суҳбатлашиш тавсия этилади, бу ерда бир нечта мисоллар мавжуд.</a:t>
            </a:r>
          </a:p>
        </p:txBody>
      </p:sp>
    </p:spTree>
    <p:extLst>
      <p:ext uri="{BB962C8B-B14F-4D97-AF65-F5344CB8AC3E}">
        <p14:creationId xmlns:p14="http://schemas.microsoft.com/office/powerpoint/2010/main" val="89934436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F4C78-087F-6E82-D60A-ED13937167F9}"/>
              </a:ext>
            </a:extLst>
          </p:cNvPr>
          <p:cNvSpPr txBox="1"/>
          <p:nvPr/>
        </p:nvSpPr>
        <p:spPr>
          <a:xfrm>
            <a:off x="492368" y="985007"/>
            <a:ext cx="11207263"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Ушбу лойиҳадан нима кутмоқдасиз?</a:t>
            </a:r>
          </a:p>
          <a:p>
            <a:pPr algn="ctr"/>
            <a:r>
              <a:rPr lang="uz-Cyrl-UZ" sz="2800" dirty="0">
                <a:latin typeface="Times New Roman" panose="02020603050405020304" pitchFamily="18" charset="0"/>
                <a:cs typeface="Times New Roman" panose="02020603050405020304" pitchFamily="18" charset="0"/>
              </a:rPr>
              <a:t>Қайси етказиб беришлар сизни кўпроқ қизиқтиради?</a:t>
            </a:r>
          </a:p>
          <a:p>
            <a:pPr algn="ctr"/>
            <a:r>
              <a:rPr lang="uz-Cyrl-UZ" sz="2800" dirty="0">
                <a:latin typeface="Times New Roman" panose="02020603050405020304" pitchFamily="18" charset="0"/>
                <a:cs typeface="Times New Roman" panose="02020603050405020304" pitchFamily="18" charset="0"/>
              </a:rPr>
              <a:t>Ушбу лойиҳа ишга туширилгандан кейин нима ўзгаради деб умид қиласиз?</a:t>
            </a:r>
          </a:p>
          <a:p>
            <a:pPr algn="ctr"/>
            <a:r>
              <a:rPr lang="uz-Cyrl-UZ" sz="2800" dirty="0">
                <a:latin typeface="Times New Roman" panose="02020603050405020304" pitchFamily="18" charset="0"/>
                <a:cs typeface="Times New Roman" panose="02020603050405020304" pitchFamily="18" charset="0"/>
              </a:rPr>
              <a:t>Ушбу лойиҳа қанчалик тез амалга ошишини кўрасиз?</a:t>
            </a:r>
          </a:p>
          <a:p>
            <a:pPr algn="ctr"/>
            <a:r>
              <a:rPr lang="uz-Cyrl-UZ" sz="2800" dirty="0">
                <a:latin typeface="Times New Roman" panose="02020603050405020304" pitchFamily="18" charset="0"/>
                <a:cs typeface="Times New Roman" panose="02020603050405020304" pitchFamily="18" charset="0"/>
              </a:rPr>
              <a:t>Агар сиз ушбу лойиҳага ижобий муносабатда бўлсангиз, нега?</a:t>
            </a:r>
          </a:p>
          <a:p>
            <a:pPr algn="ctr"/>
            <a:r>
              <a:rPr lang="uz-Cyrl-UZ" sz="2800" dirty="0">
                <a:latin typeface="Times New Roman" panose="02020603050405020304" pitchFamily="18" charset="0"/>
                <a:cs typeface="Times New Roman" panose="02020603050405020304" pitchFamily="18" charset="0"/>
              </a:rPr>
              <a:t>Агар сиз ушбу лойиҳадан хавотирда бўлсангиз, нега?</a:t>
            </a:r>
          </a:p>
        </p:txBody>
      </p:sp>
    </p:spTree>
    <p:extLst>
      <p:ext uri="{BB962C8B-B14F-4D97-AF65-F5344CB8AC3E}">
        <p14:creationId xmlns:p14="http://schemas.microsoft.com/office/powerpoint/2010/main" val="305262780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375138" y="314055"/>
            <a:ext cx="11453447" cy="2534653"/>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4. Қувватга қизиқиш тўпламини яратинг</a:t>
            </a:r>
          </a:p>
          <a:p>
            <a:pPr algn="ctr"/>
            <a:r>
              <a:rPr lang="uz-Cyrl-UZ" sz="2800" dirty="0">
                <a:latin typeface="Times New Roman" panose="02020603050405020304" pitchFamily="18" charset="0"/>
                <a:cs typeface="Times New Roman" panose="02020603050405020304" pitchFamily="18" charset="0"/>
              </a:rPr>
              <a:t>Электр фоизлари тармоғи ёки лойиҳа фоизлари матритсаси - бу сизнинг манфаатдор томонларингизнинг лойиҳага эга бўлган куч ва қизиқиш даражасини аниқлаш имконини берувчи график. Бу манфаатдор томонларни таҳлил қилиш учун жуда фойдали лойиҳа бошқаруви воситаси.</a:t>
            </a:r>
          </a:p>
        </p:txBody>
      </p:sp>
      <p:sp>
        <p:nvSpPr>
          <p:cNvPr id="3" name="Прямоугольник: скругленные углы 2">
            <a:extLst>
              <a:ext uri="{FF2B5EF4-FFF2-40B4-BE49-F238E27FC236}">
                <a16:creationId xmlns:a16="http://schemas.microsoft.com/office/drawing/2014/main" id="{14C788BE-CF58-D7EE-0C0F-F5B85CA832A1}"/>
              </a:ext>
            </a:extLst>
          </p:cNvPr>
          <p:cNvSpPr/>
          <p:nvPr/>
        </p:nvSpPr>
        <p:spPr>
          <a:xfrm>
            <a:off x="375138" y="3024553"/>
            <a:ext cx="8651631" cy="351939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Ушбу воситадан фойдаланиб, ушбу тўртта манфаатдор томонлар гуруҳини аниқлашингиз мумкин. Улар муҳимлиги бўйича рўйхатга олинган.</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Юқори куч, юқори манфаатдор томонлар</a:t>
            </a:r>
          </a:p>
          <a:p>
            <a:pPr algn="ctr"/>
            <a:r>
              <a:rPr lang="uz-Cyrl-UZ" sz="2800" dirty="0">
                <a:latin typeface="Times New Roman" panose="02020603050405020304" pitchFamily="18" charset="0"/>
                <a:cs typeface="Times New Roman" panose="02020603050405020304" pitchFamily="18" charset="0"/>
              </a:rPr>
              <a:t>Юқори куч, паст манфаатдор томонлар</a:t>
            </a:r>
          </a:p>
          <a:p>
            <a:pPr algn="ctr"/>
            <a:r>
              <a:rPr lang="uz-Cyrl-UZ" sz="2800" dirty="0">
                <a:latin typeface="Times New Roman" panose="02020603050405020304" pitchFamily="18" charset="0"/>
                <a:cs typeface="Times New Roman" panose="02020603050405020304" pitchFamily="18" charset="0"/>
              </a:rPr>
              <a:t>Кам қувват, юқори манфаатдор томонлар</a:t>
            </a:r>
          </a:p>
          <a:p>
            <a:pPr algn="ctr"/>
            <a:r>
              <a:rPr lang="uz-Cyrl-UZ" sz="2800" dirty="0">
                <a:latin typeface="Times New Roman" panose="02020603050405020304" pitchFamily="18" charset="0"/>
                <a:cs typeface="Times New Roman" panose="02020603050405020304" pitchFamily="18" charset="0"/>
              </a:rPr>
              <a:t>Кам қувват, кам манфаатдор томонлар</a:t>
            </a:r>
          </a:p>
        </p:txBody>
      </p:sp>
    </p:spTree>
    <p:extLst>
      <p:ext uri="{BB962C8B-B14F-4D97-AF65-F5344CB8AC3E}">
        <p14:creationId xmlns:p14="http://schemas.microsoft.com/office/powerpoint/2010/main" val="2528264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26E4536-BCA7-7E72-CB62-91F090FE84DC}"/>
              </a:ext>
            </a:extLst>
          </p:cNvPr>
          <p:cNvSpPr/>
          <p:nvPr/>
        </p:nvSpPr>
        <p:spPr>
          <a:xfrm>
            <a:off x="369276" y="407839"/>
            <a:ext cx="11453447" cy="3601453"/>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5. Кутишларни белгилаш ва бошқариш</a:t>
            </a:r>
          </a:p>
          <a:p>
            <a:pPr algn="ctr"/>
            <a:r>
              <a:rPr lang="uz-Cyrl-UZ" sz="2800" dirty="0">
                <a:latin typeface="Times New Roman" panose="02020603050405020304" pitchFamily="18" charset="0"/>
                <a:cs typeface="Times New Roman" panose="02020603050405020304" pitchFamily="18" charset="0"/>
              </a:rPr>
              <a:t>Ҳар бир асосий манфаатдор томон қайси босқичларда иштирок этишини ва уларнинг фикр-мулоҳазалари зарур бўлган вақт жадвалларини аниқ белгиланг. Манфаатдор томонлар билан муносабатларингизни қандай бошқаришингизни аниқлаш учун манфаатдор томонлар иштироки ёки манфаатдор томонлар билан алоқа режасини тузинг. Ҳар доимгидек, лойиҳани бошқаришнинг ҳар бир босқичида реал, шаффоф ва ҳалол бўлинг.</a:t>
            </a:r>
          </a:p>
        </p:txBody>
      </p:sp>
    </p:spTree>
    <p:extLst>
      <p:ext uri="{BB962C8B-B14F-4D97-AF65-F5344CB8AC3E}">
        <p14:creationId xmlns:p14="http://schemas.microsoft.com/office/powerpoint/2010/main" val="415134356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F4C78-087F-6E82-D60A-ED13937167F9}"/>
              </a:ext>
            </a:extLst>
          </p:cNvPr>
          <p:cNvSpPr txBox="1"/>
          <p:nvPr/>
        </p:nvSpPr>
        <p:spPr>
          <a:xfrm>
            <a:off x="275492" y="4115068"/>
            <a:ext cx="11641016" cy="400110"/>
          </a:xfrm>
          <a:prstGeom prst="rect">
            <a:avLst/>
          </a:prstGeom>
          <a:noFill/>
        </p:spPr>
        <p:txBody>
          <a:bodyPr wrap="square">
            <a:spAutoFit/>
          </a:bodyPr>
          <a:lstStyle/>
          <a:p>
            <a:endParaRPr lang="ru-RU" sz="1000" dirty="0"/>
          </a:p>
          <a:p>
            <a:endParaRPr lang="ru-RU" sz="1000" dirty="0"/>
          </a:p>
        </p:txBody>
      </p:sp>
      <p:sp>
        <p:nvSpPr>
          <p:cNvPr id="4" name="TextBox 3">
            <a:extLst>
              <a:ext uri="{FF2B5EF4-FFF2-40B4-BE49-F238E27FC236}">
                <a16:creationId xmlns:a16="http://schemas.microsoft.com/office/drawing/2014/main" id="{321E6824-DBEE-436B-A5E6-0DED089A7D7F}"/>
              </a:ext>
            </a:extLst>
          </p:cNvPr>
          <p:cNvSpPr txBox="1"/>
          <p:nvPr/>
        </p:nvSpPr>
        <p:spPr>
          <a:xfrm>
            <a:off x="498230" y="819328"/>
            <a:ext cx="11195539" cy="3847207"/>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МАНФААТДОР ТОМОНЛАРНИ БОШҚАРИШ ЖАРАЁНИ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1. Манфаатдор томонларни таҳлил қилиш</a:t>
            </a:r>
          </a:p>
          <a:p>
            <a:pPr algn="ctr"/>
            <a:r>
              <a:rPr lang="uz-Cyrl-UZ" sz="2400" dirty="0">
                <a:latin typeface="Times New Roman" panose="02020603050405020304" pitchFamily="18" charset="0"/>
                <a:cs typeface="Times New Roman" panose="02020603050405020304" pitchFamily="18" charset="0"/>
              </a:rPr>
              <a:t>Манфаатдор томонлар таҳлили бир қадам эмас, балки бир қатор қадамлар, манфаатдор томонларни аниқлаш, манфаатдор томонларни хариталаш ва манфаатдор томонларнинг устуворлигини аниқлашдир. Оддий сўзлар билан айтганда, манфаатдор томонларни таҳлил қилиш сизнинг лойиҳангизнинг манфаатдор томонлари кимлигини, уларнинг таъсир даражаси ва иштироки қандай эканлигини ва уларнинг лойиҳангиз ёки бизнесингиз учун аҳамиятини тушуниш жараёни сифатида белгиланиши мумкин.</a:t>
            </a:r>
          </a:p>
        </p:txBody>
      </p:sp>
    </p:spTree>
    <p:extLst>
      <p:ext uri="{BB962C8B-B14F-4D97-AF65-F5344CB8AC3E}">
        <p14:creationId xmlns:p14="http://schemas.microsoft.com/office/powerpoint/2010/main" val="137628936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F4C78-087F-6E82-D60A-ED13937167F9}"/>
              </a:ext>
            </a:extLst>
          </p:cNvPr>
          <p:cNvSpPr txBox="1"/>
          <p:nvPr/>
        </p:nvSpPr>
        <p:spPr>
          <a:xfrm>
            <a:off x="275492" y="4115068"/>
            <a:ext cx="11641016" cy="400110"/>
          </a:xfrm>
          <a:prstGeom prst="rect">
            <a:avLst/>
          </a:prstGeom>
          <a:noFill/>
        </p:spPr>
        <p:txBody>
          <a:bodyPr wrap="square">
            <a:spAutoFit/>
          </a:bodyPr>
          <a:lstStyle/>
          <a:p>
            <a:endParaRPr lang="ru-RU" sz="1000" dirty="0"/>
          </a:p>
          <a:p>
            <a:endParaRPr lang="ru-RU" sz="1000" dirty="0"/>
          </a:p>
        </p:txBody>
      </p:sp>
      <p:sp>
        <p:nvSpPr>
          <p:cNvPr id="4" name="TextBox 3">
            <a:extLst>
              <a:ext uri="{FF2B5EF4-FFF2-40B4-BE49-F238E27FC236}">
                <a16:creationId xmlns:a16="http://schemas.microsoft.com/office/drawing/2014/main" id="{321E6824-DBEE-436B-A5E6-0DED089A7D7F}"/>
              </a:ext>
            </a:extLst>
          </p:cNvPr>
          <p:cNvSpPr txBox="1"/>
          <p:nvPr/>
        </p:nvSpPr>
        <p:spPr>
          <a:xfrm>
            <a:off x="498230" y="975748"/>
            <a:ext cx="11195539" cy="353943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2. Манфаатдор томонларни аниқлаш</a:t>
            </a:r>
          </a:p>
          <a:p>
            <a:pPr algn="ctr"/>
            <a:r>
              <a:rPr lang="uz-Cyrl-UZ" sz="2800" dirty="0">
                <a:latin typeface="Times New Roman" panose="02020603050405020304" pitchFamily="18" charset="0"/>
                <a:cs typeface="Times New Roman" panose="02020603050405020304" pitchFamily="18" charset="0"/>
              </a:rPr>
              <a:t>Манфаатдор томонларни идентификация қилиш манфаатдор томонларни таҳлил қилиш жараёнидаги биринчи қадам бўлиб, бу сизнинг манфаатдор томонларни бошқариш режангизнинг асосидир. Номидан кўриниб турибдики, бу жараён сизнинг барча ички ва ташқи манфаатдор томонларингизни аниқлашдан иборат. Кейинчалик бу манфаатдор томонлар таҳлил қилинади, устуворликлари аниқланади ва жалб қилинади.</a:t>
            </a:r>
          </a:p>
        </p:txBody>
      </p:sp>
    </p:spTree>
    <p:extLst>
      <p:ext uri="{BB962C8B-B14F-4D97-AF65-F5344CB8AC3E}">
        <p14:creationId xmlns:p14="http://schemas.microsoft.com/office/powerpoint/2010/main" val="176546491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F4C78-087F-6E82-D60A-ED13937167F9}"/>
              </a:ext>
            </a:extLst>
          </p:cNvPr>
          <p:cNvSpPr txBox="1"/>
          <p:nvPr/>
        </p:nvSpPr>
        <p:spPr>
          <a:xfrm>
            <a:off x="275492" y="4115068"/>
            <a:ext cx="11641016" cy="400110"/>
          </a:xfrm>
          <a:prstGeom prst="rect">
            <a:avLst/>
          </a:prstGeom>
          <a:noFill/>
        </p:spPr>
        <p:txBody>
          <a:bodyPr wrap="square">
            <a:spAutoFit/>
          </a:bodyPr>
          <a:lstStyle/>
          <a:p>
            <a:endParaRPr lang="ru-RU" sz="1000" dirty="0"/>
          </a:p>
          <a:p>
            <a:endParaRPr lang="ru-RU" sz="1000" dirty="0"/>
          </a:p>
        </p:txBody>
      </p:sp>
      <p:sp>
        <p:nvSpPr>
          <p:cNvPr id="4" name="TextBox 3">
            <a:extLst>
              <a:ext uri="{FF2B5EF4-FFF2-40B4-BE49-F238E27FC236}">
                <a16:creationId xmlns:a16="http://schemas.microsoft.com/office/drawing/2014/main" id="{321E6824-DBEE-436B-A5E6-0DED089A7D7F}"/>
              </a:ext>
            </a:extLst>
          </p:cNvPr>
          <p:cNvSpPr txBox="1"/>
          <p:nvPr/>
        </p:nvSpPr>
        <p:spPr>
          <a:xfrm>
            <a:off x="275492" y="335442"/>
            <a:ext cx="11541370" cy="413959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МЕНЕЖЕРЛАРИ МАНФААТДОР ТОМОНЛАРНИ АНИҚЛАШ ЖАРАЁНИДА ЭЪТИБОРГА ОЛИШЛАРИ КЕРАК БЎЛГАН БАЪЗИ НАРСАЛАР: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300" dirty="0">
                <a:latin typeface="Times New Roman" panose="02020603050405020304" pitchFamily="18" charset="0"/>
                <a:cs typeface="Times New Roman" panose="02020603050405020304" pitchFamily="18" charset="0"/>
              </a:rPr>
              <a:t>Манфаатдор томонлар маълумотларини топишга ёрдам бериш учун лойиҳа низомингиз каби лойиҳани режалаштириш ҳужжатларини кўриб чиқинг.</a:t>
            </a:r>
          </a:p>
          <a:p>
            <a:pPr algn="ctr"/>
            <a:r>
              <a:rPr lang="uz-Cyrl-UZ" sz="2300" dirty="0">
                <a:latin typeface="Times New Roman" panose="02020603050405020304" pitchFamily="18" charset="0"/>
                <a:cs typeface="Times New Roman" panose="02020603050405020304" pitchFamily="18" charset="0"/>
              </a:rPr>
              <a:t>Лойиҳангизга тааллуқли бўлиши мумкин бўлган ҳар қандай ҳукумат қоидаларини қидиринг. Агар шундай бўлса, ўша давлат идоралари лойиҳа манфаатдор томонларига айланади.</a:t>
            </a:r>
          </a:p>
          <a:p>
            <a:pPr algn="ctr"/>
            <a:r>
              <a:rPr lang="uz-Cyrl-UZ" sz="2300" dirty="0">
                <a:latin typeface="Times New Roman" panose="02020603050405020304" pitchFamily="18" charset="0"/>
                <a:cs typeface="Times New Roman" panose="02020603050405020304" pitchFamily="18" charset="0"/>
              </a:rPr>
              <a:t>Жамоа аъзоларидан ва бошқа ички манфаатдор томонлардан фикр-мулоҳазаларини сўранг.</a:t>
            </a:r>
          </a:p>
          <a:p>
            <a:pPr algn="ctr"/>
            <a:r>
              <a:rPr lang="uz-Cyrl-UZ" sz="2300" dirty="0">
                <a:latin typeface="Times New Roman" panose="02020603050405020304" pitchFamily="18" charset="0"/>
                <a:cs typeface="Times New Roman" panose="02020603050405020304" pitchFamily="18" charset="0"/>
              </a:rPr>
              <a:t>Таъминот занжирига алоқадор барча одамлар ва ташкилотларни аниқланг.</a:t>
            </a:r>
          </a:p>
        </p:txBody>
      </p:sp>
    </p:spTree>
    <p:extLst>
      <p:ext uri="{BB962C8B-B14F-4D97-AF65-F5344CB8AC3E}">
        <p14:creationId xmlns:p14="http://schemas.microsoft.com/office/powerpoint/2010/main" val="194524209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F4C78-087F-6E82-D60A-ED13937167F9}"/>
              </a:ext>
            </a:extLst>
          </p:cNvPr>
          <p:cNvSpPr txBox="1"/>
          <p:nvPr/>
        </p:nvSpPr>
        <p:spPr>
          <a:xfrm>
            <a:off x="275492" y="4115068"/>
            <a:ext cx="11641016" cy="400110"/>
          </a:xfrm>
          <a:prstGeom prst="rect">
            <a:avLst/>
          </a:prstGeom>
          <a:noFill/>
        </p:spPr>
        <p:txBody>
          <a:bodyPr wrap="square">
            <a:spAutoFit/>
          </a:bodyPr>
          <a:lstStyle/>
          <a:p>
            <a:endParaRPr lang="ru-RU" sz="1000" dirty="0"/>
          </a:p>
          <a:p>
            <a:endParaRPr lang="ru-RU" sz="1000" dirty="0"/>
          </a:p>
        </p:txBody>
      </p:sp>
      <p:sp>
        <p:nvSpPr>
          <p:cNvPr id="4" name="TextBox 3">
            <a:extLst>
              <a:ext uri="{FF2B5EF4-FFF2-40B4-BE49-F238E27FC236}">
                <a16:creationId xmlns:a16="http://schemas.microsoft.com/office/drawing/2014/main" id="{321E6824-DBEE-436B-A5E6-0DED089A7D7F}"/>
              </a:ext>
            </a:extLst>
          </p:cNvPr>
          <p:cNvSpPr txBox="1"/>
          <p:nvPr/>
        </p:nvSpPr>
        <p:spPr>
          <a:xfrm>
            <a:off x="498230" y="1206580"/>
            <a:ext cx="11195539"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3. Манфаатдор томонлар харитаси</a:t>
            </a:r>
          </a:p>
          <a:p>
            <a:pPr algn="ctr"/>
            <a:r>
              <a:rPr lang="uz-Cyrl-UZ" sz="2800" dirty="0">
                <a:latin typeface="Times New Roman" panose="02020603050405020304" pitchFamily="18" charset="0"/>
                <a:cs typeface="Times New Roman" panose="02020603050405020304" pitchFamily="18" charset="0"/>
              </a:rPr>
              <a:t>Энди сиз барча ички ва ташқи манфаатдор томонларингизни аниқлаганингиздан сўнг, уларнинг қизиқиш даражасини ва уларнинг лойиҳага таъсирини аниқлаш вақти келди. Бу манфаатдор томонлар ўртасидаги муносабатларни бошқариш жараёнида муҳим қадамдир, чунки бунда сиз манфаатдор томонларни устуворлаштириш учун керакли маълумотларни оласиз.</a:t>
            </a:r>
          </a:p>
        </p:txBody>
      </p:sp>
    </p:spTree>
    <p:extLst>
      <p:ext uri="{BB962C8B-B14F-4D97-AF65-F5344CB8AC3E}">
        <p14:creationId xmlns:p14="http://schemas.microsoft.com/office/powerpoint/2010/main" val="346531532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69A7FFB-4D1A-EF0A-774C-D27C0D2576D3}"/>
              </a:ext>
            </a:extLst>
          </p:cNvPr>
          <p:cNvSpPr txBox="1"/>
          <p:nvPr/>
        </p:nvSpPr>
        <p:spPr>
          <a:xfrm>
            <a:off x="269631" y="1067209"/>
            <a:ext cx="11652738" cy="523220"/>
          </a:xfrm>
          <a:prstGeom prst="rect">
            <a:avLst/>
          </a:prstGeom>
          <a:noFill/>
        </p:spPr>
        <p:txBody>
          <a:bodyPr wrap="square">
            <a:spAutoFit/>
          </a:bodyPr>
          <a:lstStyle/>
          <a:p>
            <a:endParaRPr lang="ru-RU" sz="1400" dirty="0"/>
          </a:p>
          <a:p>
            <a:endParaRPr lang="ru-RU" sz="1400" dirty="0"/>
          </a:p>
        </p:txBody>
      </p:sp>
      <p:sp>
        <p:nvSpPr>
          <p:cNvPr id="3" name="TextBox 2">
            <a:extLst>
              <a:ext uri="{FF2B5EF4-FFF2-40B4-BE49-F238E27FC236}">
                <a16:creationId xmlns:a16="http://schemas.microsoft.com/office/drawing/2014/main" id="{C682274C-468E-6B9F-6167-E6A9E253F6FD}"/>
              </a:ext>
            </a:extLst>
          </p:cNvPr>
          <p:cNvSpPr txBox="1"/>
          <p:nvPr/>
        </p:nvSpPr>
        <p:spPr>
          <a:xfrm>
            <a:off x="509953" y="968386"/>
            <a:ext cx="11172093"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4. Манфаатдор томонларнинг устуворлиги</a:t>
            </a:r>
          </a:p>
          <a:p>
            <a:pPr algn="ctr"/>
            <a:r>
              <a:rPr lang="uz-Cyrl-UZ" sz="2400" dirty="0">
                <a:latin typeface="Times New Roman" panose="02020603050405020304" pitchFamily="18" charset="0"/>
                <a:cs typeface="Times New Roman" panose="02020603050405020304" pitchFamily="18" charset="0"/>
              </a:rPr>
              <a:t>Тўлиқ рўйхатга эга бўлганингиздан сўнг, сиз ўзингизнинг лойиҳа манфаатдор томонларини лойиҳа учун аҳамиятига қараб устуворлаштиришни бошлашингиз мумкин. Улардан ким лойиҳага кўпроқ таъсир қилиши ва у таъсир қилиши ҳақида қарор қабул қилинг.</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Сизнинг асосий манфаатдор томонларингиз кимлигини аниқлаганингиздан сўнг, уларни кузатиб бориш ва уларни қондириш учун манфаатдор томонларни бошқаришнинг энг яхши стратегияларини аниқлаш осонроқ бўлади.</a:t>
            </a:r>
          </a:p>
        </p:txBody>
      </p:sp>
    </p:spTree>
    <p:extLst>
      <p:ext uri="{BB962C8B-B14F-4D97-AF65-F5344CB8AC3E}">
        <p14:creationId xmlns:p14="http://schemas.microsoft.com/office/powerpoint/2010/main" val="267485794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37ED9F-C439-BD8D-AB8F-D5C7AE9A80BA}"/>
              </a:ext>
            </a:extLst>
          </p:cNvPr>
          <p:cNvSpPr txBox="1"/>
          <p:nvPr/>
        </p:nvSpPr>
        <p:spPr>
          <a:xfrm>
            <a:off x="468924" y="820847"/>
            <a:ext cx="11265876"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5. Манфаатдор томонларнинг иштироки</a:t>
            </a:r>
          </a:p>
          <a:p>
            <a:pPr algn="ctr"/>
            <a:r>
              <a:rPr lang="uz-Cyrl-UZ" sz="2400" dirty="0">
                <a:latin typeface="Times New Roman" panose="02020603050405020304" pitchFamily="18" charset="0"/>
                <a:cs typeface="Times New Roman" panose="02020603050405020304" pitchFamily="18" charset="0"/>
              </a:rPr>
              <a:t>Ниҳоят, манфаатдор томонлар харитасида яратилган маълумотлар билан сиз манфаатдор томонларни қандай жалб қилишни аниқлайсиз. Бу сизнинг лойиҳа манфаатдор томонларингиз билан қандай мулоқот қилиш ва ўзаро муносабатда бўлишингизни ҳал қиладиган жараёндир.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 сиз ва лойиҳанинг ҳар бир манфаатдор томони ўртасидаги алоқа каналлари ва частотасини тавсифловчи манфаатдор томонлар билан алоқа режасига олиб келади. Бошлаш учун сиз бизнинг алоқа режамиз шаблонидан фойдаланишингиз мумкин.</a:t>
            </a:r>
          </a:p>
        </p:txBody>
      </p:sp>
    </p:spTree>
    <p:extLst>
      <p:ext uri="{BB962C8B-B14F-4D97-AF65-F5344CB8AC3E}">
        <p14:creationId xmlns:p14="http://schemas.microsoft.com/office/powerpoint/2010/main" val="109220594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59435DC-B211-9213-E16B-EBCFC42164DF}"/>
              </a:ext>
            </a:extLst>
          </p:cNvPr>
          <p:cNvSpPr/>
          <p:nvPr/>
        </p:nvSpPr>
        <p:spPr>
          <a:xfrm>
            <a:off x="380999" y="293077"/>
            <a:ext cx="11453447" cy="373966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US" sz="2400" b="1" dirty="0">
                <a:latin typeface="Times New Roman" panose="02020603050405020304" pitchFamily="18" charset="0"/>
                <a:cs typeface="Times New Roman" panose="02020603050405020304" pitchFamily="18" charset="0"/>
              </a:rPr>
              <a:t>PROJECT MANAGER </a:t>
            </a:r>
            <a:r>
              <a:rPr lang="uz-Cyrl-UZ" sz="2400" b="1" dirty="0">
                <a:latin typeface="Times New Roman" panose="02020603050405020304" pitchFamily="18" charset="0"/>
                <a:cs typeface="Times New Roman" panose="02020603050405020304" pitchFamily="18" charset="0"/>
              </a:rPr>
              <a:t>МАНФААТДОР ТОМОНЛАРНИ БОШҚАРИШДА ҚАНДАЙ ЁРДАМ БЕРАДИ</a:t>
            </a:r>
          </a:p>
          <a:p>
            <a:pPr indent="539750" algn="just"/>
            <a:r>
              <a:rPr lang="uz-Cyrl-UZ" sz="2400" dirty="0">
                <a:latin typeface="Times New Roman" panose="02020603050405020304" pitchFamily="18" charset="0"/>
                <a:cs typeface="Times New Roman" panose="02020603050405020304" pitchFamily="18" charset="0"/>
              </a:rPr>
              <a:t>Манфаатдор томонларни таҳлил қилиш, манфаатдор томонларни бошқариш ва манфаатдор томонлар билан алоқа қилиш мураккаб бўлиши мумкин. Бу мавжуд лойиҳага пайванд қилинган лойиҳага ўхшайди, бу эса ишларни қийинлаштириши мумкин. Яхшиямки, сиз манфаатдор томонларни бошқариш жараёнида сизга ёрдам бериш учун лойиҳа бошқаруви дастурий воситаларидан фойдаланишингиз мумкин. </a:t>
            </a:r>
            <a:r>
              <a:rPr lang="en-US" sz="2400" dirty="0">
                <a:latin typeface="Times New Roman" panose="02020603050405020304" pitchFamily="18" charset="0"/>
                <a:cs typeface="Times New Roman" panose="02020603050405020304" pitchFamily="18" charset="0"/>
              </a:rPr>
              <a:t>Project Manager - </a:t>
            </a:r>
            <a:r>
              <a:rPr lang="uz-Cyrl-UZ" sz="2400" dirty="0">
                <a:latin typeface="Times New Roman" panose="02020603050405020304" pitchFamily="18" charset="0"/>
                <a:cs typeface="Times New Roman" panose="02020603050405020304" pitchFamily="18" charset="0"/>
              </a:rPr>
              <a:t>бу сизга самаралироқ ишлашингизга ёрдам бериш учун лойиҳаларингиз, жамоаларингиз ва манфаатдор томонларингизни тартибга солувчи мукофотга сазовор бўлган лойиҳаларни бошқариш воситаси.</a:t>
            </a:r>
          </a:p>
        </p:txBody>
      </p:sp>
      <p:sp>
        <p:nvSpPr>
          <p:cNvPr id="4" name="Прямоугольник: скругленные углы 3">
            <a:extLst>
              <a:ext uri="{FF2B5EF4-FFF2-40B4-BE49-F238E27FC236}">
                <a16:creationId xmlns:a16="http://schemas.microsoft.com/office/drawing/2014/main" id="{092B865F-D4C7-F08C-8C5F-1802A133E1F6}"/>
              </a:ext>
            </a:extLst>
          </p:cNvPr>
          <p:cNvSpPr/>
          <p:nvPr/>
        </p:nvSpPr>
        <p:spPr>
          <a:xfrm>
            <a:off x="380999" y="4255476"/>
            <a:ext cx="8036170" cy="230944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1. Жадвал тузинг</a:t>
            </a:r>
          </a:p>
          <a:p>
            <a:pPr algn="ctr"/>
            <a:r>
              <a:rPr lang="uz-Cyrl-UZ" sz="2800" dirty="0">
                <a:latin typeface="Times New Roman" panose="02020603050405020304" pitchFamily="18" charset="0"/>
                <a:cs typeface="Times New Roman" panose="02020603050405020304" pitchFamily="18" charset="0"/>
              </a:rPr>
              <a:t>Манфаатдор томонларни бошқариш тадбирларни қўлга киритиш ва ҳар ким ўз ҳиссасини қўшиши мумкин бўлган жойни таъминлаш учун жадвалдан бошланади.</a:t>
            </a:r>
          </a:p>
        </p:txBody>
      </p:sp>
    </p:spTree>
    <p:extLst>
      <p:ext uri="{BB962C8B-B14F-4D97-AF65-F5344CB8AC3E}">
        <p14:creationId xmlns:p14="http://schemas.microsoft.com/office/powerpoint/2010/main" val="293332580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59435DC-B211-9213-E16B-EBCFC42164DF}"/>
              </a:ext>
            </a:extLst>
          </p:cNvPr>
          <p:cNvSpPr/>
          <p:nvPr/>
        </p:nvSpPr>
        <p:spPr>
          <a:xfrm>
            <a:off x="492369" y="445477"/>
            <a:ext cx="11218985" cy="1934308"/>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режаси ва жадвали билан манфаатдор томонларни таништириш учун интерактив </a:t>
            </a:r>
            <a:r>
              <a:rPr lang="uz-Cyrl-UZ" sz="2800" b="1" dirty="0">
                <a:latin typeface="Times New Roman" panose="02020603050405020304" pitchFamily="18" charset="0"/>
                <a:cs typeface="Times New Roman" panose="02020603050405020304" pitchFamily="18" charset="0"/>
              </a:rPr>
              <a:t>Гантт диаграммамиздан</a:t>
            </a:r>
            <a:r>
              <a:rPr lang="uz-Cyrl-UZ" sz="2800" dirty="0">
                <a:latin typeface="Times New Roman" panose="02020603050405020304" pitchFamily="18" charset="0"/>
                <a:cs typeface="Times New Roman" panose="02020603050405020304" pitchFamily="18" charset="0"/>
              </a:rPr>
              <a:t> фойдаланинг. У осонгина бўлишиши мумкин ва улар қўшилиши мумкин бўлган ҳамкорлик платформаси сифатида ишлайди.</a:t>
            </a:r>
          </a:p>
        </p:txBody>
      </p:sp>
      <p:sp>
        <p:nvSpPr>
          <p:cNvPr id="4" name="Прямоугольник: скругленные углы 3">
            <a:extLst>
              <a:ext uri="{FF2B5EF4-FFF2-40B4-BE49-F238E27FC236}">
                <a16:creationId xmlns:a16="http://schemas.microsoft.com/office/drawing/2014/main" id="{092B865F-D4C7-F08C-8C5F-1802A133E1F6}"/>
              </a:ext>
            </a:extLst>
          </p:cNvPr>
          <p:cNvSpPr/>
          <p:nvPr/>
        </p:nvSpPr>
        <p:spPr>
          <a:xfrm>
            <a:off x="492369" y="3018692"/>
            <a:ext cx="8036170" cy="313592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2. Ишни тайинлаш</a:t>
            </a:r>
          </a:p>
          <a:p>
            <a:pPr algn="ctr"/>
            <a:r>
              <a:rPr lang="uz-Cyrl-UZ" sz="2800" dirty="0">
                <a:latin typeface="Times New Roman" panose="02020603050405020304" pitchFamily="18" charset="0"/>
                <a:cs typeface="Times New Roman" panose="02020603050405020304" pitchFamily="18" charset="0"/>
              </a:rPr>
              <a:t>Жадвал бажарилгунга қадар шунчаки мавҳумликдир. Бу жамоанинг иштирокини талаб қилади. Манфаатдор томонлар бу тафсилотларга аралашишлари шарт эмас, лекин улар буни кўришлари керак.</a:t>
            </a:r>
          </a:p>
        </p:txBody>
      </p:sp>
    </p:spTree>
    <p:extLst>
      <p:ext uri="{BB962C8B-B14F-4D97-AF65-F5344CB8AC3E}">
        <p14:creationId xmlns:p14="http://schemas.microsoft.com/office/powerpoint/2010/main" val="268474925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59435DC-B211-9213-E16B-EBCFC42164DF}"/>
              </a:ext>
            </a:extLst>
          </p:cNvPr>
          <p:cNvSpPr/>
          <p:nvPr/>
        </p:nvSpPr>
        <p:spPr>
          <a:xfrm>
            <a:off x="486507" y="1887416"/>
            <a:ext cx="11218985" cy="1934308"/>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3. Прогресс мониторинги</a:t>
            </a:r>
          </a:p>
          <a:p>
            <a:pPr algn="ctr"/>
            <a:r>
              <a:rPr lang="uz-Cyrl-UZ" sz="2800" dirty="0">
                <a:latin typeface="Times New Roman" panose="02020603050405020304" pitchFamily="18" charset="0"/>
                <a:cs typeface="Times New Roman" panose="02020603050405020304" pitchFamily="18" charset="0"/>
              </a:rPr>
              <a:t>Манфаатдор томонлар лойиҳа қандай давом этаётганига жуда қизиқишмоқда. Улар билан бегона ўтларга тушишингиз керак эмас, лекин кенг зарбалар муҳим аҳамиятга эга.</a:t>
            </a:r>
          </a:p>
        </p:txBody>
      </p:sp>
    </p:spTree>
    <p:extLst>
      <p:ext uri="{BB962C8B-B14F-4D97-AF65-F5344CB8AC3E}">
        <p14:creationId xmlns:p14="http://schemas.microsoft.com/office/powerpoint/2010/main" val="312826570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59435DC-B211-9213-E16B-EBCFC42164DF}"/>
              </a:ext>
            </a:extLst>
          </p:cNvPr>
          <p:cNvSpPr/>
          <p:nvPr/>
        </p:nvSpPr>
        <p:spPr>
          <a:xfrm>
            <a:off x="486507" y="1981201"/>
            <a:ext cx="11218985" cy="1934308"/>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4. Иш юкини мувозанатлаш</a:t>
            </a:r>
          </a:p>
          <a:p>
            <a:pPr algn="ctr"/>
            <a:r>
              <a:rPr lang="uz-Cyrl-UZ" sz="2800" dirty="0">
                <a:latin typeface="Times New Roman" panose="02020603050405020304" pitchFamily="18" charset="0"/>
                <a:cs typeface="Times New Roman" panose="02020603050405020304" pitchFamily="18" charset="0"/>
              </a:rPr>
              <a:t>Жамоаларингизни самарали сақлаш орқали манфаатдор томонларни хурсанд қилинг. Сиз уларнинг иш юкини кузатиб бориш ва уларни ёниб кетмаслиги учун керак бўлганда созлашни хоҳлайсиз.</a:t>
            </a:r>
          </a:p>
        </p:txBody>
      </p:sp>
    </p:spTree>
    <p:extLst>
      <p:ext uri="{BB962C8B-B14F-4D97-AF65-F5344CB8AC3E}">
        <p14:creationId xmlns:p14="http://schemas.microsoft.com/office/powerpoint/2010/main" val="118895136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59435DC-B211-9213-E16B-EBCFC42164DF}"/>
              </a:ext>
            </a:extLst>
          </p:cNvPr>
          <p:cNvSpPr/>
          <p:nvPr/>
        </p:nvSpPr>
        <p:spPr>
          <a:xfrm>
            <a:off x="486507" y="1735015"/>
            <a:ext cx="11218985" cy="235633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5. Чоп этиш, алмашиш, Гантт ва ҳисоботлар</a:t>
            </a:r>
          </a:p>
          <a:p>
            <a:pPr algn="ctr"/>
            <a:r>
              <a:rPr lang="uz-Cyrl-UZ" sz="2800" dirty="0">
                <a:latin typeface="Times New Roman" panose="02020603050405020304" pitchFamily="18" charset="0"/>
                <a:cs typeface="Times New Roman" panose="02020603050405020304" pitchFamily="18" charset="0"/>
              </a:rPr>
              <a:t>Манфаатдор томонларни янгилаб туриш манфаатдор томонларни бошқаришнинг асосидир. Сизга манфаатдор томонлар билан маълумотларни улар хоҳлаган тарзда алмашиш учун мослашувчан восита керак.</a:t>
            </a:r>
          </a:p>
        </p:txBody>
      </p:sp>
    </p:spTree>
    <p:extLst>
      <p:ext uri="{BB962C8B-B14F-4D97-AF65-F5344CB8AC3E}">
        <p14:creationId xmlns:p14="http://schemas.microsoft.com/office/powerpoint/2010/main" val="102828689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659435DC-B211-9213-E16B-EBCFC42164DF}"/>
              </a:ext>
            </a:extLst>
          </p:cNvPr>
          <p:cNvSpPr/>
          <p:nvPr/>
        </p:nvSpPr>
        <p:spPr>
          <a:xfrm>
            <a:off x="486507" y="375139"/>
            <a:ext cx="11218985" cy="410307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6. Портфелни бошқариш</a:t>
            </a:r>
          </a:p>
          <a:p>
            <a:pPr algn="ctr"/>
            <a:r>
              <a:rPr lang="uz-Cyrl-UZ" sz="2800" dirty="0">
                <a:latin typeface="Times New Roman" panose="02020603050405020304" pitchFamily="18" charset="0"/>
                <a:cs typeface="Times New Roman" panose="02020603050405020304" pitchFamily="18" charset="0"/>
              </a:rPr>
              <a:t>Манфаатдор томонлар нафақат индивидуал лойиҳалар билан шуғулланадилар, балки улар ҳамфикр лойиҳалар дастурига ёки ҳатто портфелга сармоя киритилиши мумкин. Сизга кенгайиши мумкин бўлган лойиҳани бошқариш воситаси керак.</a:t>
            </a:r>
          </a:p>
          <a:p>
            <a:pPr algn="ctr"/>
            <a:r>
              <a:rPr lang="uz-Cyrl-UZ" sz="2800" i="1" dirty="0">
                <a:solidFill>
                  <a:srgbClr val="002060"/>
                </a:solidFill>
                <a:latin typeface="Times New Roman" panose="02020603050405020304" pitchFamily="18" charset="0"/>
                <a:cs typeface="Times New Roman" panose="02020603050405020304" pitchFamily="18" charset="0"/>
              </a:rPr>
              <a:t>Бир саҳифада барча лойиҳалар ҳақида умумий маълумот берувчи воситалар ёрдамида лойиҳалар, дастурлар ёки портфелни кузатиб боринг. Шунингдек, портфелингизни стратегик мақсадларга мослаштириш учун портфел бошқарув панели ва йўл харитаси мавжуд.</a:t>
            </a:r>
          </a:p>
        </p:txBody>
      </p:sp>
    </p:spTree>
    <p:extLst>
      <p:ext uri="{BB962C8B-B14F-4D97-AF65-F5344CB8AC3E}">
        <p14:creationId xmlns:p14="http://schemas.microsoft.com/office/powerpoint/2010/main" val="81848969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2"/>
          <p:cNvSpPr txBox="1">
            <a:spLocks noGrp="1"/>
          </p:cNvSpPr>
          <p:nvPr>
            <p:ph type="title"/>
          </p:nvPr>
        </p:nvSpPr>
        <p:spPr>
          <a:xfrm>
            <a:off x="879231" y="142387"/>
            <a:ext cx="10515600" cy="46721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Times New Roman"/>
              <a:buNone/>
            </a:pPr>
            <a:r>
              <a:rPr sz="2800" b="1">
                <a:latin typeface="Times New Roman"/>
                <a:ea typeface="Times New Roman"/>
                <a:cs typeface="Times New Roman"/>
                <a:sym typeface="Times New Roman"/>
              </a:rPr>
              <a:t>ФОЙДАЛАНИЛГАН АДАБИЁТЛАР РЎЙХАТИ</a:t>
            </a:r>
          </a:p>
        </p:txBody>
      </p:sp>
      <p:sp>
        <p:nvSpPr>
          <p:cNvPr id="541" name="Google Shape;541;p52"/>
          <p:cNvSpPr/>
          <p:nvPr/>
        </p:nvSpPr>
        <p:spPr>
          <a:xfrm>
            <a:off x="304800" y="609600"/>
            <a:ext cx="11664462" cy="480131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1. </a:t>
            </a:r>
            <a:r>
              <a:rPr sz="1800" b="0" i="0" u="none" strike="noStrike" cap="none" dirty="0" err="1">
                <a:solidFill>
                  <a:schemeClr val="dk1"/>
                </a:solidFill>
                <a:latin typeface="Times New Roman"/>
                <a:ea typeface="Times New Roman"/>
                <a:cs typeface="Times New Roman"/>
                <a:sym typeface="Times New Roman"/>
              </a:rPr>
              <a:t>Суюнов</a:t>
            </a:r>
            <a:r>
              <a:rPr sz="1800" b="0" i="0" u="none" strike="noStrike" cap="none" dirty="0">
                <a:solidFill>
                  <a:schemeClr val="dk1"/>
                </a:solidFill>
                <a:latin typeface="Times New Roman"/>
                <a:ea typeface="Times New Roman"/>
                <a:cs typeface="Times New Roman"/>
                <a:sym typeface="Times New Roman"/>
              </a:rPr>
              <a:t> Д.Х., </a:t>
            </a:r>
            <a:r>
              <a:rPr sz="1800" b="0" i="0" u="none" strike="noStrike" cap="none" dirty="0" err="1">
                <a:solidFill>
                  <a:schemeClr val="dk1"/>
                </a:solidFill>
                <a:latin typeface="Times New Roman"/>
                <a:ea typeface="Times New Roman"/>
                <a:cs typeface="Times New Roman"/>
                <a:sym typeface="Times New Roman"/>
              </a:rPr>
              <a:t>Холбаев</a:t>
            </a:r>
            <a:r>
              <a:rPr sz="1800" b="0" i="0" u="none" strike="noStrike" cap="none" dirty="0">
                <a:solidFill>
                  <a:schemeClr val="dk1"/>
                </a:solidFill>
                <a:latin typeface="Times New Roman"/>
                <a:ea typeface="Times New Roman"/>
                <a:cs typeface="Times New Roman"/>
                <a:sym typeface="Times New Roman"/>
              </a:rPr>
              <a:t> Б.А. </a:t>
            </a:r>
            <a:r>
              <a:rPr sz="1800" b="0" i="0" u="none" strike="noStrike" cap="none" dirty="0" err="1">
                <a:solidFill>
                  <a:schemeClr val="dk1"/>
                </a:solidFill>
                <a:latin typeface="Times New Roman"/>
                <a:ea typeface="Times New Roman"/>
                <a:cs typeface="Times New Roman"/>
                <a:sym typeface="Times New Roman"/>
              </a:rPr>
              <a:t>Лойиҳа</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бошқаруви</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услуб</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ва</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стандартлар</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Ўқув</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қўлланма</a:t>
            </a:r>
            <a:r>
              <a:rPr sz="1800" b="0" i="0" u="none" strike="noStrike" cap="none" dirty="0">
                <a:solidFill>
                  <a:schemeClr val="dk1"/>
                </a:solidFill>
                <a:latin typeface="Times New Roman"/>
                <a:ea typeface="Times New Roman"/>
                <a:cs typeface="Times New Roman"/>
                <a:sym typeface="Times New Roman"/>
              </a:rPr>
              <a:t>. 2021. – 208 б.</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2. Harold Kerzner PMI. Project </a:t>
            </a:r>
            <a:r>
              <a:rPr sz="1800" b="0" i="0" u="none" strike="noStrike" cap="none" dirty="0" err="1">
                <a:solidFill>
                  <a:schemeClr val="dk1"/>
                </a:solidFill>
                <a:latin typeface="Times New Roman"/>
                <a:ea typeface="Times New Roman"/>
                <a:cs typeface="Times New Roman"/>
                <a:sym typeface="Times New Roman"/>
              </a:rPr>
              <a:t>ManageMent</a:t>
            </a:r>
            <a:r>
              <a:rPr sz="1800" b="0" i="0" u="none" strike="noStrike" cap="none" dirty="0">
                <a:solidFill>
                  <a:schemeClr val="dk1"/>
                </a:solidFill>
                <a:latin typeface="Times New Roman"/>
                <a:ea typeface="Times New Roman"/>
                <a:cs typeface="Times New Roman"/>
                <a:sym typeface="Times New Roman"/>
              </a:rPr>
              <a:t>. A Systems Approach to Planning, Scheduling, and Controlling Published by John Wiley &amp; Sons, Inc., Hoboken, New Jersey. Published simultaneously in Canada, 2017, p. 840</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3. Joseph W. Weiss, Robert K. Wysocki, «</a:t>
            </a:r>
            <a:r>
              <a:rPr sz="1800" b="0" i="0" u="none" strike="noStrike" cap="none" dirty="0" err="1">
                <a:solidFill>
                  <a:schemeClr val="dk1"/>
                </a:solidFill>
                <a:latin typeface="Times New Roman"/>
                <a:ea typeface="Times New Roman"/>
                <a:cs typeface="Times New Roman"/>
                <a:sym typeface="Times New Roman"/>
              </a:rPr>
              <a:t>Пять</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стадий</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управления</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проектом</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Практическое</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руко-водство</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по</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планированию</a:t>
            </a:r>
            <a:r>
              <a:rPr sz="1800" b="0" i="0" u="none" strike="noStrike" cap="none" dirty="0">
                <a:solidFill>
                  <a:schemeClr val="dk1"/>
                </a:solidFill>
                <a:latin typeface="Times New Roman"/>
                <a:ea typeface="Times New Roman"/>
                <a:cs typeface="Times New Roman"/>
                <a:sym typeface="Times New Roman"/>
              </a:rPr>
              <a:t> и </a:t>
            </a:r>
            <a:r>
              <a:rPr sz="1800" b="0" i="0" u="none" strike="noStrike" cap="none" dirty="0" err="1">
                <a:solidFill>
                  <a:schemeClr val="dk1"/>
                </a:solidFill>
                <a:latin typeface="Times New Roman"/>
                <a:ea typeface="Times New Roman"/>
                <a:cs typeface="Times New Roman"/>
                <a:sym typeface="Times New Roman"/>
              </a:rPr>
              <a:t>реализации</a:t>
            </a:r>
            <a:r>
              <a:rPr sz="1800" b="0" i="0" u="none" strike="noStrike" cap="none" dirty="0">
                <a:solidFill>
                  <a:schemeClr val="dk1"/>
                </a:solidFill>
                <a:latin typeface="Times New Roman"/>
                <a:ea typeface="Times New Roman"/>
                <a:cs typeface="Times New Roman"/>
                <a:sym typeface="Times New Roman"/>
              </a:rPr>
              <a:t>» -http://financepro.ru</a:t>
            </a: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4. </a:t>
            </a:r>
            <a:r>
              <a:rPr sz="1800" b="0" i="0" u="none" strike="noStrike" cap="none" dirty="0" err="1">
                <a:solidFill>
                  <a:schemeClr val="dk1"/>
                </a:solidFill>
                <a:latin typeface="Times New Roman"/>
                <a:ea typeface="Times New Roman"/>
                <a:cs typeface="Times New Roman"/>
                <a:sym typeface="Times New Roman"/>
              </a:rPr>
              <a:t>Rohrbeck</a:t>
            </a:r>
            <a:r>
              <a:rPr sz="1800" b="0" i="0" u="none" strike="noStrike" cap="none" dirty="0">
                <a:solidFill>
                  <a:schemeClr val="dk1"/>
                </a:solidFill>
                <a:latin typeface="Times New Roman"/>
                <a:ea typeface="Times New Roman"/>
                <a:cs typeface="Times New Roman"/>
                <a:sym typeface="Times New Roman"/>
              </a:rPr>
              <a:t> R. Corporate Foresight. Towards a Maturity Model for the Future Orientation of a Firm // Springer-Verlag Berlin Heidelberg,  2011. – 220</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5. A Guide to the Project Management Body of Knowledge (PMBOK® Guide) – Seventh Edition and The Standard for Project Management (ENGLISH) Seventh edition</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6. Harvard Business Review Project Management Handbook: How to Launch, Lead, and Sponsor Successful Projects (HBR Handbooks) Paperback – October 19, 2021.</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7. </a:t>
            </a:r>
            <a:r>
              <a:rPr sz="1800" b="0" i="0" u="none" strike="noStrike" cap="none" dirty="0" err="1">
                <a:solidFill>
                  <a:schemeClr val="dk1"/>
                </a:solidFill>
                <a:latin typeface="Times New Roman"/>
                <a:ea typeface="Times New Roman"/>
                <a:cs typeface="Times New Roman"/>
                <a:sym typeface="Times New Roman"/>
              </a:rPr>
              <a:t>Разу</a:t>
            </a:r>
            <a:r>
              <a:rPr sz="1800" b="0" i="0" u="none" strike="noStrike" cap="none" dirty="0">
                <a:solidFill>
                  <a:schemeClr val="dk1"/>
                </a:solidFill>
                <a:latin typeface="Times New Roman"/>
                <a:ea typeface="Times New Roman"/>
                <a:cs typeface="Times New Roman"/>
                <a:sym typeface="Times New Roman"/>
              </a:rPr>
              <a:t> М.Л. </a:t>
            </a:r>
            <a:r>
              <a:rPr sz="1800" b="0" i="0" u="none" strike="noStrike" cap="none" dirty="0" err="1">
                <a:solidFill>
                  <a:schemeClr val="dk1"/>
                </a:solidFill>
                <a:latin typeface="Times New Roman"/>
                <a:ea typeface="Times New Roman"/>
                <a:cs typeface="Times New Roman"/>
                <a:sym typeface="Times New Roman"/>
              </a:rPr>
              <a:t>Управление</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проектом</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Основы</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проектного</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управления</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учебник</a:t>
            </a:r>
            <a:r>
              <a:rPr sz="1800" b="0" i="0" u="none" strike="noStrike" cap="none" dirty="0">
                <a:solidFill>
                  <a:schemeClr val="dk1"/>
                </a:solidFill>
                <a:latin typeface="Times New Roman"/>
                <a:ea typeface="Times New Roman"/>
                <a:cs typeface="Times New Roman"/>
                <a:sym typeface="Times New Roman"/>
              </a:rPr>
              <a:t>.- М.:КНОРУС, 2006. - 768 с.</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8. </a:t>
            </a:r>
            <a:r>
              <a:rPr sz="1800" b="0" i="0" u="none" strike="noStrike" cap="none" dirty="0" err="1">
                <a:solidFill>
                  <a:schemeClr val="dk1"/>
                </a:solidFill>
                <a:latin typeface="Times New Roman"/>
                <a:ea typeface="Times New Roman"/>
                <a:cs typeface="Times New Roman"/>
                <a:sym typeface="Times New Roman"/>
              </a:rPr>
              <a:t>Просницкий</a:t>
            </a:r>
            <a:r>
              <a:rPr sz="1800" b="0" i="0" u="none" strike="noStrike" cap="none" dirty="0">
                <a:solidFill>
                  <a:schemeClr val="dk1"/>
                </a:solidFill>
                <a:latin typeface="Times New Roman"/>
                <a:ea typeface="Times New Roman"/>
                <a:cs typeface="Times New Roman"/>
                <a:sym typeface="Times New Roman"/>
              </a:rPr>
              <a:t> А. </a:t>
            </a:r>
            <a:r>
              <a:rPr sz="1800" b="0" i="0" u="none" strike="noStrike" cap="none" dirty="0" err="1">
                <a:solidFill>
                  <a:schemeClr val="dk1"/>
                </a:solidFill>
                <a:latin typeface="Times New Roman"/>
                <a:ea typeface="Times New Roman"/>
                <a:cs typeface="Times New Roman"/>
                <a:sym typeface="Times New Roman"/>
              </a:rPr>
              <a:t>Самоучитель</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Управление</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проектами</a:t>
            </a:r>
            <a:r>
              <a:rPr sz="1800" b="0" i="0" u="none" strike="noStrike" cap="none" dirty="0">
                <a:solidFill>
                  <a:schemeClr val="dk1"/>
                </a:solidFill>
                <a:latin typeface="Times New Roman"/>
                <a:ea typeface="Times New Roman"/>
                <a:cs typeface="Times New Roman"/>
                <a:sym typeface="Times New Roman"/>
              </a:rPr>
              <a:t> в Microsoft Project Server 2010”. </a:t>
            </a:r>
            <a:r>
              <a:rPr sz="1800" b="0" i="0" u="none" strike="noStrike" cap="none" dirty="0" err="1">
                <a:solidFill>
                  <a:schemeClr val="dk1"/>
                </a:solidFill>
                <a:latin typeface="Times New Roman"/>
                <a:ea typeface="Times New Roman"/>
                <a:cs typeface="Times New Roman"/>
                <a:sym typeface="Times New Roman"/>
              </a:rPr>
              <a:t>Киев</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Казань</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Красноярск</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Рига</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Санкт-Петербург</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Львов</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Черновцы</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Ивано-Франковск</a:t>
            </a:r>
            <a:r>
              <a:rPr sz="1800" b="0" i="0" u="none" strike="noStrike" cap="none" dirty="0">
                <a:solidFill>
                  <a:schemeClr val="dk1"/>
                </a:solidFill>
                <a:latin typeface="Times New Roman"/>
                <a:ea typeface="Times New Roman"/>
                <a:cs typeface="Times New Roman"/>
                <a:sym typeface="Times New Roman"/>
              </a:rPr>
              <a:t>, 2011. 249 с.</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9. http://lmsoft.ru/expertise/projectmanagement/</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10. https://www.simplypsychology.org/maslow.html</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11. http://lmsoft.ru/expertise/projectmanagement/</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53"/>
          <p:cNvSpPr txBox="1"/>
          <p:nvPr/>
        </p:nvSpPr>
        <p:spPr>
          <a:xfrm>
            <a:off x="689502" y="3013501"/>
            <a:ext cx="1068404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sz="4800" b="1" i="0" u="none" strike="noStrike" cap="none">
                <a:solidFill>
                  <a:schemeClr val="dk1"/>
                </a:solidFill>
                <a:latin typeface="Times New Roman"/>
                <a:ea typeface="Times New Roman"/>
                <a:cs typeface="Times New Roman"/>
                <a:sym typeface="Times New Roman"/>
              </a:rPr>
              <a:t>ЭЪТИБОРИНГИЗ УЧУН РАХМАТ</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807</TotalTime>
  <Words>6757</Words>
  <Application>Microsoft Office PowerPoint</Application>
  <PresentationFormat>Широкоэкранный</PresentationFormat>
  <Paragraphs>402</Paragraphs>
  <Slides>91</Slides>
  <Notes>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91</vt:i4>
      </vt:variant>
    </vt:vector>
  </HeadingPairs>
  <TitlesOfParts>
    <vt:vector size="96"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117</cp:revision>
  <dcterms:created xsi:type="dcterms:W3CDTF">2023-10-20T06:35:43Z</dcterms:created>
  <dcterms:modified xsi:type="dcterms:W3CDTF">2023-10-24T05:51:30Z</dcterms:modified>
</cp:coreProperties>
</file>