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5"/>
  </p:notesMasterIdLst>
  <p:sldIdLst>
    <p:sldId id="332" r:id="rId2"/>
    <p:sldId id="333" r:id="rId3"/>
    <p:sldId id="373" r:id="rId4"/>
    <p:sldId id="327" r:id="rId5"/>
    <p:sldId id="326" r:id="rId6"/>
    <p:sldId id="328" r:id="rId7"/>
    <p:sldId id="374" r:id="rId8"/>
    <p:sldId id="271" r:id="rId9"/>
    <p:sldId id="329" r:id="rId10"/>
    <p:sldId id="330" r:id="rId11"/>
    <p:sldId id="348" r:id="rId12"/>
    <p:sldId id="364" r:id="rId13"/>
    <p:sldId id="349" r:id="rId14"/>
    <p:sldId id="350" r:id="rId15"/>
    <p:sldId id="351" r:id="rId16"/>
    <p:sldId id="352" r:id="rId17"/>
    <p:sldId id="365" r:id="rId18"/>
    <p:sldId id="353" r:id="rId19"/>
    <p:sldId id="331" r:id="rId20"/>
    <p:sldId id="256" r:id="rId21"/>
    <p:sldId id="257" r:id="rId22"/>
    <p:sldId id="324" r:id="rId23"/>
    <p:sldId id="354" r:id="rId24"/>
    <p:sldId id="355" r:id="rId25"/>
    <p:sldId id="325" r:id="rId26"/>
    <p:sldId id="356" r:id="rId27"/>
    <p:sldId id="368" r:id="rId28"/>
    <p:sldId id="258" r:id="rId29"/>
    <p:sldId id="357" r:id="rId30"/>
    <p:sldId id="367" r:id="rId31"/>
    <p:sldId id="260" r:id="rId32"/>
    <p:sldId id="261" r:id="rId33"/>
    <p:sldId id="262" r:id="rId34"/>
    <p:sldId id="263" r:id="rId35"/>
    <p:sldId id="366" r:id="rId36"/>
    <p:sldId id="264" r:id="rId37"/>
    <p:sldId id="370" r:id="rId38"/>
    <p:sldId id="371" r:id="rId39"/>
    <p:sldId id="267" r:id="rId40"/>
    <p:sldId id="268" r:id="rId41"/>
    <p:sldId id="358" r:id="rId42"/>
    <p:sldId id="359" r:id="rId43"/>
    <p:sldId id="269" r:id="rId44"/>
    <p:sldId id="360" r:id="rId45"/>
    <p:sldId id="372" r:id="rId46"/>
    <p:sldId id="375" r:id="rId47"/>
    <p:sldId id="369" r:id="rId48"/>
    <p:sldId id="376" r:id="rId49"/>
    <p:sldId id="274" r:id="rId50"/>
    <p:sldId id="377" r:id="rId51"/>
    <p:sldId id="378" r:id="rId52"/>
    <p:sldId id="276" r:id="rId53"/>
    <p:sldId id="275" r:id="rId54"/>
    <p:sldId id="379" r:id="rId55"/>
    <p:sldId id="277" r:id="rId56"/>
    <p:sldId id="278" r:id="rId57"/>
    <p:sldId id="380" r:id="rId58"/>
    <p:sldId id="279" r:id="rId59"/>
    <p:sldId id="381" r:id="rId60"/>
    <p:sldId id="382" r:id="rId61"/>
    <p:sldId id="383" r:id="rId62"/>
    <p:sldId id="285" r:id="rId63"/>
    <p:sldId id="286" r:id="rId64"/>
    <p:sldId id="384" r:id="rId65"/>
    <p:sldId id="288" r:id="rId66"/>
    <p:sldId id="289" r:id="rId67"/>
    <p:sldId id="385" r:id="rId68"/>
    <p:sldId id="386" r:id="rId69"/>
    <p:sldId id="387" r:id="rId70"/>
    <p:sldId id="292" r:id="rId71"/>
    <p:sldId id="293" r:id="rId72"/>
    <p:sldId id="295" r:id="rId73"/>
    <p:sldId id="294" r:id="rId74"/>
    <p:sldId id="296" r:id="rId75"/>
    <p:sldId id="388" r:id="rId76"/>
    <p:sldId id="297" r:id="rId77"/>
    <p:sldId id="389" r:id="rId78"/>
    <p:sldId id="298" r:id="rId79"/>
    <p:sldId id="390" r:id="rId80"/>
    <p:sldId id="392" r:id="rId81"/>
    <p:sldId id="391" r:id="rId82"/>
    <p:sldId id="346" r:id="rId83"/>
    <p:sldId id="347" r:id="rId8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snapToGrid="0">
      <p:cViewPr varScale="1">
        <p:scale>
          <a:sx n="82" d="100"/>
          <a:sy n="82" d="100"/>
        </p:scale>
        <p:origin x="81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B9D243-AEBE-458D-B5C7-39DB1BD99AB0}" type="datetimeFigureOut">
              <a:rPr lang="ru-RU" smtClean="0"/>
              <a:t>26.10.2023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BDD575-4919-40CF-ACD0-C7677BE13D90}" type="slidenum">
              <a:rPr lang="ru-RU" smtClean="0"/>
              <a:t>‹#›</a:t>
            </a:fld>
            <a:endParaRPr lang="ru-RU"/>
          </a:p>
        </p:txBody>
      </p:sp>
    </p:spTree>
    <p:extLst>
      <p:ext uri="{BB962C8B-B14F-4D97-AF65-F5344CB8AC3E}">
        <p14:creationId xmlns:p14="http://schemas.microsoft.com/office/powerpoint/2010/main" val="1260039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11BDD575-4919-40CF-ACD0-C7677BE13D90}" type="slidenum">
              <a:rPr lang="ru-RU" smtClean="0"/>
              <a:t>2</a:t>
            </a:fld>
            <a:endParaRPr lang="ru-RU"/>
          </a:p>
        </p:txBody>
      </p:sp>
    </p:spTree>
    <p:extLst>
      <p:ext uri="{BB962C8B-B14F-4D97-AF65-F5344CB8AC3E}">
        <p14:creationId xmlns:p14="http://schemas.microsoft.com/office/powerpoint/2010/main" val="4149851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1855EFE-E632-7B5B-81E0-97C9366BDF09}"/>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2B462E32-71B5-3544-4CBF-B1EF107ED5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C90CB0FB-6BC0-6F01-4C9A-91A4327CDF3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2814D7F0-7758-4D91-6256-28FF990CE62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DBD64AC-274B-6D90-30A6-8633E965C4A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429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3D0C3B-0C2D-3415-6A80-E5EB734CF359}"/>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F7F3C0E-D5E3-D12B-9567-D09C19EE254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1877C02-6C71-0820-0A64-387C8EAA19DF}"/>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6B064333-02B3-B66C-323F-39673C97848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3DC6C84-13FB-5E2D-B258-EE9E4DC99B8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245603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8F0128-ACD5-5C61-367E-22BFB5E3F4CD}"/>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78F8B42-CF36-D614-0DF5-7CDBFAB84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A27837B3-17FF-78DF-BB4C-6986C100736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D074AC8A-981B-4097-5E2C-128D9F3994E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BB173B5-0764-9F45-4763-85BF99D35528}"/>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45575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58F8E8F-0CC6-DC25-1455-3C01FE35D683}"/>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23ABE8-A380-0333-D318-B5430A0DAA5B}"/>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CEAE63B5-266B-83EA-18A9-2470B886E3F4}"/>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F69469D-8D7E-131A-A137-2FF6DAE2AE9D}"/>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5CB8FBEE-3B6A-5807-4238-FC43E9F3646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A1A907EA-0D82-B273-C875-E7B33F5AFA03}"/>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613761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4A867D-D512-4C4B-D4F2-52F993493641}"/>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4A578219-0E25-8ABF-730E-A01B7EF15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9AE2F908-E7A8-0F36-A3BA-EB2A173564DE}"/>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F994F9F8-AE66-4A1C-2135-818777E54BE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C9E1D4F-1C34-DF21-06F6-29FF3818BC5E}"/>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4176759-1773-2597-5988-7D102FB5A8F8}"/>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8" name="Нижний колонтитул 7">
            <a:extLst>
              <a:ext uri="{FF2B5EF4-FFF2-40B4-BE49-F238E27FC236}">
                <a16:creationId xmlns:a16="http://schemas.microsoft.com/office/drawing/2014/main" id="{4E6C1E49-ACB4-B045-DECE-6FAE99BDE5F6}"/>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9A87861A-D8A4-2DBD-559B-F9279FCA9C3A}"/>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67994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B57D74-3F0A-CD89-B07A-8FE20E288A36}"/>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EFCCA64-E64E-A171-22E8-FC42E3B08074}"/>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4" name="Нижний колонтитул 3">
            <a:extLst>
              <a:ext uri="{FF2B5EF4-FFF2-40B4-BE49-F238E27FC236}">
                <a16:creationId xmlns:a16="http://schemas.microsoft.com/office/drawing/2014/main" id="{24AEE944-5908-6326-0084-C8DD79C13C53}"/>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B157C86-0BAA-D204-CCE2-6CCBB463C69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4110295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79035217-1851-D7FB-1DCC-7D2D0FF378D9}"/>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3" name="Нижний колонтитул 2">
            <a:extLst>
              <a:ext uri="{FF2B5EF4-FFF2-40B4-BE49-F238E27FC236}">
                <a16:creationId xmlns:a16="http://schemas.microsoft.com/office/drawing/2014/main" id="{32195AB5-AF57-AB87-B907-027D5A36A5C8}"/>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5F04DC4B-97CB-503D-30DB-945A17E29E22}"/>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48269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84E55E-ECB0-E06E-3D5A-004754F80EA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17DB1AAE-A289-2CA4-B5F2-E40C9CAE8B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240D9243-6787-7BB9-9630-4668793ACD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9E6F30B2-43A7-9E78-FE42-7984FE2BDDF0}"/>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9D9F8C9C-C7C0-5FAA-B0EE-EF391D2BA01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37E272C-4932-9BA6-4F46-CC7E8EA2786E}"/>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204061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87602-527D-E0EF-BF45-49D20AB0954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600E7BA-53FB-8FB4-03BE-7A59D99AFB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C587317-3493-94A3-B6C8-289B842CAC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5B3A3A9E-1042-F66F-0AB7-54BF76C3DED7}"/>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6" name="Нижний колонтитул 5">
            <a:extLst>
              <a:ext uri="{FF2B5EF4-FFF2-40B4-BE49-F238E27FC236}">
                <a16:creationId xmlns:a16="http://schemas.microsoft.com/office/drawing/2014/main" id="{2BB55266-0D98-A7D4-F52C-14DD5F01D4D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E5854AD-9098-D41E-692E-C62899F34B1B}"/>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4384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62943F7-31D7-1FFB-103E-24064916194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B8EC073-2C91-CAB1-0223-8D40E5D67057}"/>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A25E4C6-F948-5252-51D2-4BF9D669214B}"/>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6845CE6B-4417-BFB2-467B-5AEC5403EB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776F902-1116-320A-B503-03219556DEF1}"/>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193811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FB95F937-E8CC-A6CA-8924-91B2182D2B1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148C471-7014-2735-A9BB-CC7D27CCE7C2}"/>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1F4A994-EDCD-113F-B957-E4617B852D51}"/>
              </a:ext>
            </a:extLst>
          </p:cNvPr>
          <p:cNvSpPr>
            <a:spLocks noGrp="1"/>
          </p:cNvSpPr>
          <p:nvPr>
            <p:ph type="dt" sz="half" idx="10"/>
          </p:nvPr>
        </p:nvSpPr>
        <p:spPr/>
        <p:txBody>
          <a:body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ECB68A31-5ECA-8346-62FE-0749548163A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F47EB56-6330-4CBE-BD65-083C1FA89F17}"/>
              </a:ext>
            </a:extLst>
          </p:cNvPr>
          <p:cNvSpPr>
            <a:spLocks noGrp="1"/>
          </p:cNvSpPr>
          <p:nvPr>
            <p:ph type="sldNum" sz="quarter" idx="12"/>
          </p:nvPr>
        </p:nvSpPr>
        <p:spPr/>
        <p:txBody>
          <a:bodyPr/>
          <a:lstStyle/>
          <a:p>
            <a:fld id="{97262323-5199-4F17-98C3-2A1659958812}" type="slidenum">
              <a:rPr lang="ru-RU" smtClean="0"/>
              <a:t>‹#›</a:t>
            </a:fld>
            <a:endParaRPr lang="ru-RU"/>
          </a:p>
        </p:txBody>
      </p:sp>
    </p:spTree>
    <p:extLst>
      <p:ext uri="{BB962C8B-B14F-4D97-AF65-F5344CB8AC3E}">
        <p14:creationId xmlns:p14="http://schemas.microsoft.com/office/powerpoint/2010/main" val="3833571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11811F-01AE-D099-7056-E37CE31E41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E8A3D9B-58DD-7A4F-079C-698D307790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7DB81AF4-99B5-3288-1648-40CCD13E09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0AAD3-D0AE-4236-A3E3-87571DB2EF7D}" type="datetimeFigureOut">
              <a:rPr lang="ru-RU" smtClean="0"/>
              <a:t>26.10.2023</a:t>
            </a:fld>
            <a:endParaRPr lang="ru-RU"/>
          </a:p>
        </p:txBody>
      </p:sp>
      <p:sp>
        <p:nvSpPr>
          <p:cNvPr id="5" name="Нижний колонтитул 4">
            <a:extLst>
              <a:ext uri="{FF2B5EF4-FFF2-40B4-BE49-F238E27FC236}">
                <a16:creationId xmlns:a16="http://schemas.microsoft.com/office/drawing/2014/main" id="{4369F11C-41B4-5154-2CE4-1EC1DEB4C2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D78BDC-02C0-DC6E-A3AB-BBE3B76DCB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262323-5199-4F17-98C3-2A1659958812}" type="slidenum">
              <a:rPr lang="ru-RU" smtClean="0"/>
              <a:t>‹#›</a:t>
            </a:fld>
            <a:endParaRPr lang="ru-RU"/>
          </a:p>
        </p:txBody>
      </p:sp>
    </p:spTree>
    <p:extLst>
      <p:ext uri="{BB962C8B-B14F-4D97-AF65-F5344CB8AC3E}">
        <p14:creationId xmlns:p14="http://schemas.microsoft.com/office/powerpoint/2010/main" val="2573822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hyperlink" Target="http://www.iupr.ru/"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 y="363040"/>
            <a:ext cx="12191999" cy="2677656"/>
          </a:xfrm>
          <a:prstGeom prst="rect">
            <a:avLst/>
          </a:prstGeom>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uz-Cyrl-UZ" sz="2800" b="1" dirty="0">
                <a:solidFill>
                  <a:srgbClr val="002060"/>
                </a:solidFill>
                <a:latin typeface="Times New Roman" panose="02020603050405020304" pitchFamily="18" charset="0"/>
                <a:cs typeface="Times New Roman" panose="02020603050405020304" pitchFamily="18" charset="0"/>
              </a:rPr>
              <a:t>Курс номи: ЛОЙИҲА БОШҚАРУВИ АСОСЛАРИ </a:t>
            </a:r>
          </a:p>
          <a:p>
            <a:pPr algn="ctr"/>
            <a:endParaRPr lang="uz-Cyrl-UZ" sz="2800" b="1" dirty="0">
              <a:solidFill>
                <a:srgbClr val="FF0000"/>
              </a:solidFill>
              <a:latin typeface="Times New Roman" panose="02020603050405020304" pitchFamily="18" charset="0"/>
              <a:cs typeface="Times New Roman" panose="02020603050405020304" pitchFamily="18" charset="0"/>
            </a:endParaRPr>
          </a:p>
          <a:p>
            <a:pPr algn="ctr"/>
            <a:endParaRPr lang="uz-Cyrl-UZ" sz="2800" b="1" dirty="0">
              <a:solidFill>
                <a:srgbClr val="FF0000"/>
              </a:solidFill>
              <a:latin typeface="Times New Roman" panose="02020603050405020304" pitchFamily="18" charset="0"/>
              <a:cs typeface="Times New Roman" panose="02020603050405020304" pitchFamily="18" charset="0"/>
            </a:endParaRPr>
          </a:p>
          <a:p>
            <a:pPr algn="ctr"/>
            <a:r>
              <a:rPr lang="en-US" sz="2800" b="1" dirty="0">
                <a:solidFill>
                  <a:srgbClr val="FF0000"/>
                </a:solidFill>
                <a:latin typeface="Times New Roman" panose="02020603050405020304" pitchFamily="18" charset="0"/>
                <a:cs typeface="Times New Roman" panose="02020603050405020304" pitchFamily="18" charset="0"/>
              </a:rPr>
              <a:t>PUBLIC-PRIVATE PARTNERSHIP PROJECTS</a:t>
            </a:r>
          </a:p>
          <a:p>
            <a:pPr algn="ctr"/>
            <a:r>
              <a:rPr lang="ru-RU" sz="2800" b="1" dirty="0">
                <a:solidFill>
                  <a:srgbClr val="002060"/>
                </a:solidFill>
                <a:latin typeface="Times New Roman" panose="02020603050405020304" pitchFamily="18" charset="0"/>
                <a:cs typeface="Times New Roman" panose="02020603050405020304" pitchFamily="18" charset="0"/>
              </a:rPr>
              <a:t>ДАВЛАТ-ХУСУСИЙ ШЕРИКЛИК ЛОЙИҲАЛАРИ</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974122" y="3781459"/>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8</a:t>
            </a:r>
            <a:endParaRPr lang="uz-Cyrl-UZ" sz="3200" b="1" dirty="0">
              <a:solidFill>
                <a:srgbClr val="002060"/>
              </a:solidFill>
              <a:latin typeface="Times New Roman" panose="02020603050405020304" pitchFamily="18" charset="0"/>
              <a:cs typeface="Times New Roman" panose="02020603050405020304" pitchFamily="18" charset="0"/>
            </a:endParaRP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8</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2718909" y="4940688"/>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202682"/>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4" y="988277"/>
            <a:ext cx="11007970" cy="3970318"/>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Давлат-хусусий шериклик?</a:t>
            </a:r>
            <a:endParaRPr lang="en-US" sz="2800"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Давлат-хусусий шериклик лойиҳаси нима?</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Давлат хусусий шерикликдан манфаатдор субъектларининг ўзаро боғлиқлиги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Хусусийлаштириш ва Давлат хусусий шерикликнинг фарқланиши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Давлат хусусий шериклик</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лойиҳаси менежменти доирасида бошқарув функциялари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Давлат-хусусий шериклик лойиҳаларида ҳал қилувчи ва мавҳум кўрсаткичларни аниқлаш</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6EFBF5-B180-1B0A-A96E-88F53123D5B5}"/>
              </a:ext>
            </a:extLst>
          </p:cNvPr>
          <p:cNvSpPr txBox="1"/>
          <p:nvPr/>
        </p:nvSpPr>
        <p:spPr>
          <a:xfrm>
            <a:off x="714260" y="2219364"/>
            <a:ext cx="10763479" cy="1815882"/>
          </a:xfrm>
          <a:prstGeom prst="rect">
            <a:avLst/>
          </a:prstGeom>
          <a:noFill/>
        </p:spPr>
        <p:txBody>
          <a:bodyPr wrap="square">
            <a:spAutoFit/>
          </a:bodyPr>
          <a:lstStyle/>
          <a:p>
            <a:pPr algn="ctr"/>
            <a:r>
              <a:rPr lang="uz-Cyrl-UZ" sz="2800" b="1"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a:t>
            </a:r>
            <a:r>
              <a:rPr lang="uz-Cyrl-UZ" sz="2800" b="0" i="0" u="none" strike="noStrike" dirty="0">
                <a:solidFill>
                  <a:srgbClr val="000000"/>
                </a:solidFill>
                <a:effectLst/>
                <a:latin typeface="Times New Roman" panose="02020603050405020304" pitchFamily="18" charset="0"/>
                <a:cs typeface="Times New Roman" panose="02020603050405020304" pitchFamily="18" charset="0"/>
              </a:rPr>
              <a:t> - давлат шериги ва хусусий шерикнинг муайян муддатга юридик жиҳатдан расмийлаштирилган, давлат-хусусий шериклик лойиҳасини амалга ошириш учун ўз ресурсларини бирлаштиришига асосланган ҳамкорлиги.</a:t>
            </a:r>
            <a:endParaRPr lang="uz-Cyrl-UZ" sz="28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576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DD2C56-B489-6E7C-FC54-EB43910D76D0}"/>
              </a:ext>
            </a:extLst>
          </p:cNvPr>
          <p:cNvSpPr txBox="1"/>
          <p:nvPr/>
        </p:nvSpPr>
        <p:spPr>
          <a:xfrm>
            <a:off x="543499" y="855535"/>
            <a:ext cx="11105002" cy="3539430"/>
          </a:xfrm>
          <a:prstGeom prst="rect">
            <a:avLst/>
          </a:prstGeom>
          <a:noFill/>
        </p:spPr>
        <p:txBody>
          <a:bodyPr wrap="square">
            <a:spAutoFit/>
          </a:bodyPr>
          <a:lstStyle/>
          <a:p>
            <a:pPr algn="ctr"/>
            <a:r>
              <a:rPr lang="uz-Cyrl-UZ" sz="2800" dirty="0">
                <a:effectLst/>
                <a:latin typeface="Times New Roman" panose="02020603050405020304" pitchFamily="18" charset="0"/>
                <a:ea typeface="Times New Roman" panose="02020603050405020304" pitchFamily="18" charset="0"/>
              </a:rPr>
              <a:t>2022-2026 йилларга мўлжалланган Янги Ўзбекистоннинг тараққиёт стратегиясида 6-мақсад: Хусусий секторга ўтказиладиган айрим давлат функциялари сонини 3 баробарга ошириш, давлат-хусусий шерикликни кенгайтириш ҳамда рақамли технологияларни кенг жорий этиш; </a:t>
            </a:r>
            <a:br>
              <a:rPr lang="uz-Cyrl-UZ" sz="2800" dirty="0">
                <a:effectLst/>
                <a:latin typeface="Times New Roman" panose="02020603050405020304" pitchFamily="18" charset="0"/>
                <a:ea typeface="Times New Roman" panose="02020603050405020304" pitchFamily="18" charset="0"/>
              </a:rPr>
            </a:br>
            <a:r>
              <a:rPr lang="uz-Cyrl-UZ" sz="2800" dirty="0">
                <a:effectLst/>
                <a:latin typeface="Times New Roman" panose="02020603050405020304" pitchFamily="18" charset="0"/>
                <a:ea typeface="Times New Roman" panose="02020603050405020304" pitchFamily="18" charset="0"/>
              </a:rPr>
              <a:t>22-мақсад: Кимё ва газ-кимёси соҳаларини ривожлантириш ва табиий газни қайта ишлаш даражасини 8 фоиздан 20 фоизга етказиш орқали кимё саноатида 2 миллиард АҚШ долларига тенг маҳсулот ишлаб чиқариш масалалари алоҳида белғоягилаб берилган.</a:t>
            </a:r>
            <a:endParaRPr lang="ru-RU"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4709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4803F83-888D-9D1D-0610-C07D7D3E7112}"/>
              </a:ext>
            </a:extLst>
          </p:cNvPr>
          <p:cNvSpPr txBox="1"/>
          <p:nvPr/>
        </p:nvSpPr>
        <p:spPr>
          <a:xfrm>
            <a:off x="560024" y="1476503"/>
            <a:ext cx="11071951" cy="3046988"/>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Сўнгги 30-40 йил ичида жаҳон иқтисодиётида технологик тараққиёт ва корхоналарни бошқаришдаги ташкилий ўзгаришлар сезиларли даражада ўзгарди. Дунё мамлакатлари олдида жадал ўсиб бораётган урбанизация шароитида эҳтиёжларни қондириш, эскирган инфратузилмани қайта тиклаш ва кенгайтириш, аҳоли сонига мос равишда коммунал хўжалик тармоқларни кенгайтириш зарурияти турибди. Бундан ташқари, ишлаб чиқариш ва инфратузилма хизматларини кўрсатиш кўпгина ҳолларда субсидиялар ҳисобига қопланади ва маълум бир бюджет тақчилликларини келтириб чиқаради. </a:t>
            </a:r>
          </a:p>
        </p:txBody>
      </p:sp>
    </p:spTree>
    <p:extLst>
      <p:ext uri="{BB962C8B-B14F-4D97-AF65-F5344CB8AC3E}">
        <p14:creationId xmlns:p14="http://schemas.microsoft.com/office/powerpoint/2010/main" val="51906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18809D-EAA7-60CE-BFCD-438410FDC29F}"/>
              </a:ext>
            </a:extLst>
          </p:cNvPr>
          <p:cNvSpPr txBox="1"/>
          <p:nvPr/>
        </p:nvSpPr>
        <p:spPr>
          <a:xfrm>
            <a:off x="539827" y="1515845"/>
            <a:ext cx="11138053" cy="2677656"/>
          </a:xfrm>
          <a:prstGeom prst="rect">
            <a:avLst/>
          </a:prstGeom>
          <a:noFill/>
        </p:spPr>
        <p:txBody>
          <a:bodyPr wrap="square">
            <a:spAutoFit/>
          </a:bodyP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ДХШларни тўғри ёндашган ҳолда маҳаллий, минтақавий ёки халқаро миқёсда фойдаланиш мумкин бўлган  хусусий сектор ресурсларини сафарбар қилиш мумкин. Хусусий секторнинг ДХШларда иштирок этишдан мақсад, уларнинг бизнесни бошқаришдаги қобилиятлари ва илғор тажрибасидан самарали фойдаланишдир. Хусусий сектор албатта, ўзи томонилдан кўрсатилган хизматлар учун қўйилган капиталдан муайян даромад олишга интилади ва бу орқали мулкдан самарали фойдаланишга ҳаракат қилади.</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5615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6D2DD65-CA07-EDD0-0D45-FDDFC9F8EFFE}"/>
              </a:ext>
            </a:extLst>
          </p:cNvPr>
          <p:cNvSpPr txBox="1"/>
          <p:nvPr/>
        </p:nvSpPr>
        <p:spPr>
          <a:xfrm>
            <a:off x="664684" y="2224085"/>
            <a:ext cx="10862632" cy="1815882"/>
          </a:xfrm>
          <a:prstGeom prst="rect">
            <a:avLst/>
          </a:prstGeom>
          <a:noFill/>
        </p:spPr>
        <p:txBody>
          <a:bodyPr wrap="square">
            <a:spAutoFit/>
          </a:bodyPr>
          <a:lstStyle/>
          <a:p>
            <a:pPr algn="ctr"/>
            <a:r>
              <a:rPr lang="uz-Cyrl-UZ" sz="2800" b="1"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a:t>
            </a:r>
            <a:r>
              <a:rPr lang="uz-Cyrl-UZ" sz="2800" b="0" i="0" u="none" strike="noStrike" dirty="0">
                <a:solidFill>
                  <a:srgbClr val="000000"/>
                </a:solidFill>
                <a:effectLst/>
                <a:latin typeface="Times New Roman" panose="02020603050405020304" pitchFamily="18" charset="0"/>
                <a:cs typeface="Times New Roman" panose="02020603050405020304" pitchFamily="18" charset="0"/>
              </a:rPr>
              <a:t> - иқтисодий, ижтимоий ва инфратузилмавий вазифаларни ҳал этишга қаратилган, хусусий инвестицияларни жалб этиш ва (ёки) илғор бошқарув тажрибасини жорий этиш асосида амалга ошириладиган тадбирлар мажмуи.</a:t>
            </a:r>
            <a:endParaRPr lang="uz-Cyrl-UZ" sz="28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8340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693270-24E0-7303-1C76-27448C940D00}"/>
              </a:ext>
            </a:extLst>
          </p:cNvPr>
          <p:cNvSpPr txBox="1"/>
          <p:nvPr/>
        </p:nvSpPr>
        <p:spPr>
          <a:xfrm>
            <a:off x="670192" y="1265594"/>
            <a:ext cx="10851615" cy="3108543"/>
          </a:xfrm>
          <a:prstGeom prst="rect">
            <a:avLst/>
          </a:prstGeom>
          <a:noFill/>
        </p:spPr>
        <p:txBody>
          <a:bodyPr wrap="square">
            <a:spAutoFit/>
          </a:bodyPr>
          <a:lstStyle/>
          <a:p>
            <a:pPr algn="ctr"/>
            <a:r>
              <a:rPr lang="uz-Cyrl-UZ" sz="2800" b="1"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лойиҳасининг концепцияси</a:t>
            </a:r>
            <a:r>
              <a:rPr lang="uz-Cyrl-UZ" sz="2800" b="0" i="0" u="none" strike="noStrike" dirty="0">
                <a:solidFill>
                  <a:srgbClr val="000000"/>
                </a:solidFill>
                <a:effectLst/>
                <a:latin typeface="Times New Roman" panose="02020603050405020304" pitchFamily="18" charset="0"/>
                <a:cs typeface="Times New Roman" panose="02020603050405020304" pitchFamily="18" charset="0"/>
              </a:rPr>
              <a:t> - давлат шериги ва (ёки) хусусий ташаббускор томонидан тайёрланган, давлат-хусусий шериклик лойиҳасини амалга ошириш тўғрисида қарор қабул қилиш учун танловни асослаб берадиган, лойиҳанинг қийматини, лойиҳани молиялаштириш манбаини ҳамда рентабеллигини белгилайдиган, уни амалга оширишнинг самарадорлиги ва долзарблиги асосларини ўз ичига олган ҳужжат.</a:t>
            </a:r>
            <a:endParaRPr lang="uz-Cyrl-UZ" sz="28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339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1057618" y="429392"/>
            <a:ext cx="10201619" cy="914400"/>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БУГУНГИ КУНДА ДХШ ИНСТИТУТИНИНГ ДОЛЗАРБЛИГИ БИР ҚАТОР ҲОЛАТЛАР БИЛАН БОҒЛИҚ</a:t>
            </a:r>
            <a:endParaRPr lang="ru-RU" sz="24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36E7BED-6954-4AA1-92A1-EEF58446C1FC}"/>
              </a:ext>
            </a:extLst>
          </p:cNvPr>
          <p:cNvSpPr/>
          <p:nvPr/>
        </p:nvSpPr>
        <p:spPr>
          <a:xfrm>
            <a:off x="383753" y="1586430"/>
            <a:ext cx="11424491" cy="91440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Биринчидан, кўплаб мамлакатларда иқтисодиётда ижтимоий аҳамиятга эга (асосан инфратузилма) лойиҳаларни ривожлантириш учун маблағ етишмаслиги мавжуд; </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3202233" y="2919205"/>
            <a:ext cx="8606011" cy="1333470"/>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Иккинчи томондан, давлат хизматларини кўрсатишнинг хусусий хизмат кўрсатиш сифатига нисбатан паст даражад бўлиши и ижтимоий кескинликни кучайтириб юбориши умкин; </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352540" y="4853196"/>
            <a:ext cx="8606011" cy="1575412"/>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Учинчидан, юқоридаги икки омил туфайли бюджетни тўлдириш солиқларнинг кўпайишига олиб келиши сабабли имконсиз бўлиб, бюджетдан ташқари инвестиция манбаларини излашни тақозо этади.</a:t>
            </a:r>
          </a:p>
        </p:txBody>
      </p:sp>
    </p:spTree>
    <p:extLst>
      <p:ext uri="{BB962C8B-B14F-4D97-AF65-F5344CB8AC3E}">
        <p14:creationId xmlns:p14="http://schemas.microsoft.com/office/powerpoint/2010/main" val="3751470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B1D143-19E8-7016-4AE3-44D180371128}"/>
              </a:ext>
            </a:extLst>
          </p:cNvPr>
          <p:cNvSpPr/>
          <p:nvPr/>
        </p:nvSpPr>
        <p:spPr>
          <a:xfrm>
            <a:off x="653667" y="1531346"/>
            <a:ext cx="10884666" cy="2555912"/>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Жаҳон банки ДХШ ни “давлат органлари билан ва хусусий бизнес субъектлари ўртасида ишлаб чиқариш ёки хизматларни тақдим этиш бўйича инвестицияларни жалб қилиш асосида бюджет тушумини кўпайтириш воситаси кўринишида тузилган битим” деб таърифлайди.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1135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B1D143-19E8-7016-4AE3-44D180371128}"/>
              </a:ext>
            </a:extLst>
          </p:cNvPr>
          <p:cNvSpPr/>
          <p:nvPr/>
        </p:nvSpPr>
        <p:spPr>
          <a:xfrm>
            <a:off x="653667" y="958467"/>
            <a:ext cx="10884666" cy="3128791"/>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fontAlgn="t">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Европа Иттифоқи мамлакатларида ДХШ </a:t>
            </a: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  инфратузилма  объектларни қуриш, реконструкциялаш, бошқариш ва фойдаланиш ёки уларга хизмат кўрсатишда имтиёзлар бериш ёки шартнома асосида давлат ва хусусий бизнес субъектлари билан ҳамкорликнинг бир шакли бўлиб ҳисобланади. Замонавий  назария ва амалиётда давлат-хусусий шериклик фаолиятини таърифлашда турлича атамалар қўлланилади. Масалан, давлат ва хусусий сектор ўртасидаги шериклик, жамият-хусусий ҳамкорлик, ижтимоий ҳамкорлик, оммавий-хусусий шериклик ва бошқалар. </a:t>
            </a:r>
          </a:p>
        </p:txBody>
      </p:sp>
    </p:spTree>
    <p:extLst>
      <p:ext uri="{BB962C8B-B14F-4D97-AF65-F5344CB8AC3E}">
        <p14:creationId xmlns:p14="http://schemas.microsoft.com/office/powerpoint/2010/main" val="13336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550FFDFC-3879-88AE-088E-A3B6E3C32FD1}"/>
              </a:ext>
            </a:extLst>
          </p:cNvPr>
          <p:cNvPicPr>
            <a:picLocks noChangeAspect="1"/>
          </p:cNvPicPr>
          <p:nvPr/>
        </p:nvPicPr>
        <p:blipFill>
          <a:blip r:embed="rId2"/>
          <a:stretch>
            <a:fillRect/>
          </a:stretch>
        </p:blipFill>
        <p:spPr>
          <a:xfrm>
            <a:off x="0" y="0"/>
            <a:ext cx="9907383" cy="5034708"/>
          </a:xfrm>
          <a:prstGeom prst="rect">
            <a:avLst/>
          </a:prstGeom>
        </p:spPr>
      </p:pic>
      <p:sp>
        <p:nvSpPr>
          <p:cNvPr id="9" name="TextBox 8">
            <a:extLst>
              <a:ext uri="{FF2B5EF4-FFF2-40B4-BE49-F238E27FC236}">
                <a16:creationId xmlns:a16="http://schemas.microsoft.com/office/drawing/2014/main" id="{63A63A6D-C500-4C2B-8C2C-B6D835D5CA48}"/>
              </a:ext>
            </a:extLst>
          </p:cNvPr>
          <p:cNvSpPr txBox="1"/>
          <p:nvPr/>
        </p:nvSpPr>
        <p:spPr>
          <a:xfrm>
            <a:off x="743871" y="5648764"/>
            <a:ext cx="8419640" cy="523220"/>
          </a:xfrm>
          <a:prstGeom prst="rect">
            <a:avLst/>
          </a:prstGeom>
          <a:noFill/>
        </p:spPr>
        <p:txBody>
          <a:bodyPr wrap="square">
            <a:spAutoFit/>
          </a:bodyPr>
          <a:lstStyle/>
          <a:p>
            <a:r>
              <a:rPr lang="uz-Cyrl-UZ" sz="2800" b="1" dirty="0">
                <a:latin typeface="Times New Roman" panose="02020603050405020304" pitchFamily="18" charset="0"/>
                <a:cs typeface="Times New Roman" panose="02020603050405020304" pitchFamily="18" charset="0"/>
              </a:rPr>
              <a:t>ДХШ иштирокчиларининг ўзаро боғлиқлиги</a:t>
            </a:r>
            <a:r>
              <a:rPr lang="en-US" sz="2800" b="1" dirty="0">
                <a:latin typeface="Times New Roman" panose="02020603050405020304" pitchFamily="18" charset="0"/>
                <a:cs typeface="Times New Roman" panose="02020603050405020304" pitchFamily="18" charset="0"/>
              </a:rPr>
              <a:t> [8]</a:t>
            </a:r>
            <a:endParaRPr lang="uz-Cyrl-UZ"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5474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86441"/>
            <a:ext cx="11655845" cy="124464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ФИКРИМИЗЧА, ДШХДА ҚАНДАЙ АТАМАЛАР ҚЎЛЛАНИШИДАН ҚАТЪИЙ НАЗАР, БУНДАЙ ҲАМКОРЛИК  ҚУЙИДАГИ САБАБЛАРГА КЎРА ФАОЛЛАШАДИ: </a:t>
            </a:r>
          </a:p>
        </p:txBody>
      </p:sp>
      <p:sp>
        <p:nvSpPr>
          <p:cNvPr id="5" name="Прямоугольник 4">
            <a:extLst>
              <a:ext uri="{FF2B5EF4-FFF2-40B4-BE49-F238E27FC236}">
                <a16:creationId xmlns:a16="http://schemas.microsoft.com/office/drawing/2014/main" id="{D36E7BED-6954-4AA1-92A1-EEF58446C1FC}"/>
              </a:ext>
            </a:extLst>
          </p:cNvPr>
          <p:cNvSpPr/>
          <p:nvPr/>
        </p:nvSpPr>
        <p:spPr>
          <a:xfrm>
            <a:off x="383754" y="1773719"/>
            <a:ext cx="8727196" cy="91440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аксарият ҳоларда ДХШ лойиҳаларини ташкил этиш ва амалга оширишда асосий ташаббускор бўлиб давлат ҳисобланади; </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3204072" y="2930757"/>
            <a:ext cx="8727196" cy="124464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ДХШ лойиҳасида шакллантирилган мулкка даставвал давлат эгалик қилишда устун мавқега эга бўлса, кейинчалик у хусусий бизнесга ўтказилади. </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383754" y="4418035"/>
            <a:ext cx="8727196" cy="1960734"/>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ДХШ унинг иштирокчилари ўртасидаги иқтисодий муносабатлар тенглик тамойилларига асослансада, бироқ давлат ёки унинг ваколатли органлари  ДХШда  жамият манфаатларини ҳимоя қилувчи ва қўллаб қувватловчи  субъект вазифасини ҳам бажарадилар.</a:t>
            </a:r>
          </a:p>
        </p:txBody>
      </p:sp>
    </p:spTree>
    <p:extLst>
      <p:ext uri="{BB962C8B-B14F-4D97-AF65-F5344CB8AC3E}">
        <p14:creationId xmlns:p14="http://schemas.microsoft.com/office/powerpoint/2010/main" val="2943676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B1D143-19E8-7016-4AE3-44D180371128}"/>
              </a:ext>
            </a:extLst>
          </p:cNvPr>
          <p:cNvSpPr/>
          <p:nvPr/>
        </p:nvSpPr>
        <p:spPr>
          <a:xfrm>
            <a:off x="455362" y="418641"/>
            <a:ext cx="11299635" cy="3657599"/>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ДХШнинг моҳиятини белгилаш бўйича таҳлил қилиш доирасида унинг дастлабки ривожланиши Буюк Британия, Ирландия, Канада ва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ҚШ мамлакатлари иқтисодиётида намоён бўлади.</a:t>
            </a:r>
          </a:p>
          <a:p>
            <a:pPr algn="ctr" fontAlgn="t"/>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Англияда ДХШга миллий иқтисодиёт рақобатбардошлигини ошириш стратегиясининг муҳим элементи сифатида қаралади. ДХШ доирасида  қўшма корхоналар ва миллий корхоналарга молиявий имтиёзлар берилади бу ҳам билвосита давлат молияси сифатида эътироф этилади. Шунингдек, давлат ихтиёридаги тижорат объектлари акцияларини сотиш,  аутсорсинг ва бошқалар ҳам ДХШнинг турлича шакл шамойилларини акс эттиради</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[10]</a:t>
            </a:r>
            <a:endPar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8952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B1D143-19E8-7016-4AE3-44D180371128}"/>
              </a:ext>
            </a:extLst>
          </p:cNvPr>
          <p:cNvSpPr/>
          <p:nvPr/>
        </p:nvSpPr>
        <p:spPr>
          <a:xfrm>
            <a:off x="446182" y="1421176"/>
            <a:ext cx="11299635" cy="2732183"/>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Америка Қўшма Штатлари давлат ва хусусий компания ўртасида тузилган шартномага биноан, кўпроқ давлат мулкида муайян тарзда иштирок этишига имкон беради. ДХШ энг содда шартномалардан тортиб, техник жиҳатдан мураккаб бўлган объектларни қуриш, модернизациялаш  ва уларни бошқаришда хусусий бизнес вакили рискларни ўз зиммасига олади</a:t>
            </a:r>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 [11]</a:t>
            </a:r>
            <a:endPar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3105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B1D143-19E8-7016-4AE3-44D180371128}"/>
              </a:ext>
            </a:extLst>
          </p:cNvPr>
          <p:cNvSpPr/>
          <p:nvPr/>
        </p:nvSpPr>
        <p:spPr>
          <a:xfrm>
            <a:off x="446182" y="1421176"/>
            <a:ext cx="11299635" cy="2732183"/>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Ирландияда ДХШ маълум бир лойиҳани амалга ошириш ёки аҳолига ижтимоий характердаги хизматларни кўрсатиш учун давлат ва хусусий секторлар ўртасидаги ҳамкорлик деб ҳисобланади.</a:t>
            </a:r>
          </a:p>
          <a:p>
            <a:pPr algn="ctr" fontAlgn="t"/>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Канадада ДХШ ҳар бир иштирокчининг тажрибаси уларнинг ресурсларини, рисклар ва фойдани тақсимлаш асосида ҳамкорлик ҳаракатидир.</a:t>
            </a:r>
          </a:p>
        </p:txBody>
      </p:sp>
    </p:spTree>
    <p:extLst>
      <p:ext uri="{BB962C8B-B14F-4D97-AF65-F5344CB8AC3E}">
        <p14:creationId xmlns:p14="http://schemas.microsoft.com/office/powerpoint/2010/main" val="18259594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1EE10E4-9FB2-7AD6-6649-81A92D5448A9}"/>
              </a:ext>
            </a:extLst>
          </p:cNvPr>
          <p:cNvSpPr txBox="1"/>
          <p:nvPr/>
        </p:nvSpPr>
        <p:spPr>
          <a:xfrm>
            <a:off x="363557" y="4650950"/>
            <a:ext cx="8153400" cy="1384995"/>
          </a:xfrm>
          <a:prstGeom prst="rect">
            <a:avLst/>
          </a:prstGeom>
          <a:noFill/>
        </p:spPr>
        <p:txBody>
          <a:bodyPr wrap="square">
            <a:spAutoFit/>
          </a:bodyPr>
          <a:lstStyle/>
          <a:p>
            <a:pPr algn="ctr"/>
            <a:r>
              <a:rPr lang="ru-RU" sz="2800" b="1" dirty="0">
                <a:latin typeface="Times New Roman" panose="02020603050405020304" pitchFamily="18" charset="0"/>
                <a:cs typeface="Times New Roman" panose="02020603050405020304" pitchFamily="18" charset="0"/>
              </a:rPr>
              <a:t>ДАВЛАТ ХУСУСИЙ ШЕРИКЛИКДАН МАНФААТДОР СУБЪЕКТЛАРИНИНГ ЎЗАРО БОҒЛИҚЛИГИ</a:t>
            </a:r>
            <a:r>
              <a:rPr lang="en-US" sz="2800" b="1" dirty="0">
                <a:latin typeface="Times New Roman" panose="02020603050405020304" pitchFamily="18" charset="0"/>
                <a:cs typeface="Times New Roman" panose="02020603050405020304" pitchFamily="18" charset="0"/>
              </a:rPr>
              <a:t> [8]</a:t>
            </a:r>
            <a:endParaRPr lang="ru-RU" sz="2800" b="1" dirty="0">
              <a:latin typeface="Times New Roman" panose="02020603050405020304" pitchFamily="18" charset="0"/>
              <a:cs typeface="Times New Roman" panose="02020603050405020304" pitchFamily="18" charset="0"/>
            </a:endParaRPr>
          </a:p>
        </p:txBody>
      </p:sp>
      <p:pic>
        <p:nvPicPr>
          <p:cNvPr id="7" name="Рисунок 6">
            <a:extLst>
              <a:ext uri="{FF2B5EF4-FFF2-40B4-BE49-F238E27FC236}">
                <a16:creationId xmlns:a16="http://schemas.microsoft.com/office/drawing/2014/main" id="{C703A2BE-1BF4-8FAD-3A63-890C7AEDDEF4}"/>
              </a:ext>
            </a:extLst>
          </p:cNvPr>
          <p:cNvPicPr>
            <a:picLocks noChangeAspect="1"/>
          </p:cNvPicPr>
          <p:nvPr/>
        </p:nvPicPr>
        <p:blipFill>
          <a:blip r:embed="rId2"/>
          <a:stretch>
            <a:fillRect/>
          </a:stretch>
        </p:blipFill>
        <p:spPr>
          <a:xfrm>
            <a:off x="0" y="0"/>
            <a:ext cx="12158926" cy="4527933"/>
          </a:xfrm>
          <a:prstGeom prst="rect">
            <a:avLst/>
          </a:prstGeom>
        </p:spPr>
      </p:pic>
    </p:spTree>
    <p:extLst>
      <p:ext uri="{BB962C8B-B14F-4D97-AF65-F5344CB8AC3E}">
        <p14:creationId xmlns:p14="http://schemas.microsoft.com/office/powerpoint/2010/main" val="3067305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86439"/>
            <a:ext cx="11655845" cy="236746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ДХШни жамият манфаатларига жавоб бериш ва ижтимоий-иқтисодий сиёсатни амалга оширишда моддий, молиявий ва бошқа ресурсларни бирлаштириш ҳамда улардан фойдаланиш билан боғлиқ хатарларни қайта тақсимлаш механизми сифатида намоён бўлади. Тадқиқот натижалари асосида ДХШ нинг кенг қўлланилишига тўсқинлик қиладиган чекловларни таъкидлашимиз мумкин. Уларнинг асосийси қуйидагиларни ўз ичига олади:</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68078" y="2931689"/>
            <a:ext cx="11655844"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1. Давлат-хусусий шериклик соҳасида самарали ягона қонунчилик базасининг етишмаслиги; </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383754" y="5508434"/>
            <a:ext cx="8727196" cy="771181"/>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4. Давлат ва хусусий шерикликни ривожлантириш учун зарур бўлган билим ва малакаларнинг етишмаслиги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EDBB36A9-8E51-99DF-938B-F248863C1CCD}"/>
              </a:ext>
            </a:extLst>
          </p:cNvPr>
          <p:cNvSpPr/>
          <p:nvPr/>
        </p:nvSpPr>
        <p:spPr>
          <a:xfrm>
            <a:off x="275422" y="3696694"/>
            <a:ext cx="11655844"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2. Хусусий сектор томонидан қизиқишнинг паст даражаси; </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383754" y="4461699"/>
            <a:ext cx="8727196" cy="77118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3. Давлат-хусусий шерикликни ривожлантириш бўйича умумий институтларнинг етишмаслиги; </a:t>
            </a:r>
          </a:p>
        </p:txBody>
      </p:sp>
    </p:spTree>
    <p:extLst>
      <p:ext uri="{BB962C8B-B14F-4D97-AF65-F5344CB8AC3E}">
        <p14:creationId xmlns:p14="http://schemas.microsoft.com/office/powerpoint/2010/main" val="2680912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E0EDFDA6-76A7-F179-B63F-AADFDC8F633E}"/>
              </a:ext>
            </a:extLst>
          </p:cNvPr>
          <p:cNvSpPr txBox="1"/>
          <p:nvPr/>
        </p:nvSpPr>
        <p:spPr>
          <a:xfrm>
            <a:off x="477397" y="1006087"/>
            <a:ext cx="11237205" cy="3416320"/>
          </a:xfrm>
          <a:prstGeom prst="rect">
            <a:avLst/>
          </a:prstGeom>
          <a:noFill/>
        </p:spPr>
        <p:txBody>
          <a:bodyPr wrap="square" anchor="ctr">
            <a:spAutoFit/>
          </a:bodyPr>
          <a:lstStyle/>
          <a:p>
            <a:pPr algn="ctr">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Формал кўринишда ДХШ шартнома ёки шартномалар тўплами асосида тузилади, бунда хусусий шериклар деб аталадиган шахслар аниқ белгиланган хизмат турини ишлаб чиқиш ва тақдим этиш мажбуриятини оладилар. Хусусий шерик (ёки шериклар) лойиҳаларнинг олдиндан белгилаб олинган  босқичларида бажарилиши лозим бўлган ишларни амалга ошириш учун жавобгардир. Давлат органи ўз эътиборини асосан лойиҳа бўйича эришилиши керак бўлган мақсадларга, нарх-навонинг мақбуллигига ҳамда талаб этилган сифатини аниқлашга, лойиҳани амалга ошириш жараёнларининг боришини мониторингини олиб боришга, шунингдек шартномада кўзда тузилган бошқа шартларнинг бажарилишига қаратади.</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1310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Группа 1">
            <a:extLst>
              <a:ext uri="{FF2B5EF4-FFF2-40B4-BE49-F238E27FC236}">
                <a16:creationId xmlns:a16="http://schemas.microsoft.com/office/drawing/2014/main" id="{B34790D3-7408-2220-DAC7-ACAE32D73607}"/>
              </a:ext>
            </a:extLst>
          </p:cNvPr>
          <p:cNvGrpSpPr>
            <a:grpSpLocks/>
          </p:cNvGrpSpPr>
          <p:nvPr/>
        </p:nvGrpSpPr>
        <p:grpSpPr>
          <a:xfrm>
            <a:off x="99151" y="88135"/>
            <a:ext cx="7557572" cy="6687237"/>
            <a:chOff x="573567" y="0"/>
            <a:chExt cx="2962684" cy="3742718"/>
          </a:xfrm>
        </p:grpSpPr>
        <p:sp>
          <p:nvSpPr>
            <p:cNvPr id="3" name="Овал 2">
              <a:extLst>
                <a:ext uri="{FF2B5EF4-FFF2-40B4-BE49-F238E27FC236}">
                  <a16:creationId xmlns:a16="http://schemas.microsoft.com/office/drawing/2014/main" id="{3130C509-2A95-A95B-D49F-BE4762611C44}"/>
                </a:ext>
              </a:extLst>
            </p:cNvPr>
            <p:cNvSpPr/>
            <p:nvPr/>
          </p:nvSpPr>
          <p:spPr>
            <a:xfrm>
              <a:off x="1211073" y="0"/>
              <a:ext cx="1860835" cy="248103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Нотижотрат сектори</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p:txBody>
        </p:sp>
        <p:sp>
          <p:nvSpPr>
            <p:cNvPr id="4" name="Овал 3">
              <a:extLst>
                <a:ext uri="{FF2B5EF4-FFF2-40B4-BE49-F238E27FC236}">
                  <a16:creationId xmlns:a16="http://schemas.microsoft.com/office/drawing/2014/main" id="{D7DC85AE-F2B8-73C5-B66A-005D690A4021}"/>
                </a:ext>
              </a:extLst>
            </p:cNvPr>
            <p:cNvSpPr/>
            <p:nvPr/>
          </p:nvSpPr>
          <p:spPr>
            <a:xfrm>
              <a:off x="573567" y="1207378"/>
              <a:ext cx="1809967" cy="2492992"/>
            </a:xfrm>
            <a:prstGeom prst="ellipse">
              <a:avLst/>
            </a:prstGeom>
            <a:solidFill>
              <a:srgbClr val="FDEADA">
                <a:alpha val="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Давлат </a:t>
              </a:r>
              <a:b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сектори         </a:t>
              </a:r>
              <a:endParaRPr lang="ru-RU" sz="2400">
                <a:effectLst/>
                <a:ea typeface="Times New Roman" panose="02020603050405020304" pitchFamily="18" charset="0"/>
                <a:cs typeface="Times New Roman" panose="02020603050405020304" pitchFamily="18" charset="0"/>
              </a:endParaRPr>
            </a:p>
          </p:txBody>
        </p:sp>
        <p:sp>
          <p:nvSpPr>
            <p:cNvPr id="5" name="Овал 4">
              <a:extLst>
                <a:ext uri="{FF2B5EF4-FFF2-40B4-BE49-F238E27FC236}">
                  <a16:creationId xmlns:a16="http://schemas.microsoft.com/office/drawing/2014/main" id="{EE9B305D-F586-0413-FD2F-5668EE08F4BE}"/>
                </a:ext>
              </a:extLst>
            </p:cNvPr>
            <p:cNvSpPr/>
            <p:nvPr/>
          </p:nvSpPr>
          <p:spPr>
            <a:xfrm>
              <a:off x="1732976" y="1293318"/>
              <a:ext cx="1803275" cy="2449400"/>
            </a:xfrm>
            <a:prstGeom prst="ellipse">
              <a:avLst/>
            </a:prstGeom>
            <a:solidFill>
              <a:srgbClr val="DBEEF4">
                <a:alpha val="0"/>
              </a:srgb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Тижорат</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сектори</a:t>
              </a:r>
              <a:endParaRPr lang="ru-RU" sz="2400">
                <a:effectLst/>
                <a:ea typeface="Times New Roman" panose="02020603050405020304" pitchFamily="18" charset="0"/>
                <a:cs typeface="Times New Roman" panose="02020603050405020304" pitchFamily="18" charset="0"/>
              </a:endParaRPr>
            </a:p>
            <a:p>
              <a:pPr algn="ctr">
                <a:lnSpc>
                  <a:spcPct val="115000"/>
                </a:lnSpc>
                <a:spcAft>
                  <a:spcPts val="1000"/>
                </a:spcAft>
              </a:pPr>
              <a:r>
                <a:rPr lang="ru-RU" sz="2400">
                  <a:effectLst/>
                  <a:ea typeface="Times New Roman" panose="02020603050405020304" pitchFamily="18" charset="0"/>
                  <a:cs typeface="Times New Roman" panose="02020603050405020304" pitchFamily="18" charset="0"/>
                </a:rPr>
                <a:t> </a:t>
              </a:r>
            </a:p>
          </p:txBody>
        </p:sp>
        <p:sp>
          <p:nvSpPr>
            <p:cNvPr id="6" name="Прямоугольник 5">
              <a:extLst>
                <a:ext uri="{FF2B5EF4-FFF2-40B4-BE49-F238E27FC236}">
                  <a16:creationId xmlns:a16="http://schemas.microsoft.com/office/drawing/2014/main" id="{2C676EFD-5799-9675-0A4A-18197CA30D97}"/>
                </a:ext>
              </a:extLst>
            </p:cNvPr>
            <p:cNvSpPr/>
            <p:nvPr/>
          </p:nvSpPr>
          <p:spPr>
            <a:xfrm>
              <a:off x="1147335" y="1358548"/>
              <a:ext cx="741369" cy="345057"/>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ДНТШ</a:t>
              </a:r>
              <a:endParaRPr lang="ru-RU" sz="2400">
                <a:effectLst/>
                <a:ea typeface="Times New Roman" panose="02020603050405020304" pitchFamily="18"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72F2D673-2876-5D98-B00F-3C0C42B03B1C}"/>
                </a:ext>
              </a:extLst>
            </p:cNvPr>
            <p:cNvSpPr/>
            <p:nvPr/>
          </p:nvSpPr>
          <p:spPr>
            <a:xfrm>
              <a:off x="2330825" y="1386618"/>
              <a:ext cx="741369" cy="345057"/>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НТТШ</a:t>
              </a:r>
              <a:endParaRPr lang="ru-RU" sz="2400">
                <a:effectLst/>
                <a:ea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711FC78F-7302-52D6-3533-719FB7B49799}"/>
                </a:ext>
              </a:extLst>
            </p:cNvPr>
            <p:cNvSpPr/>
            <p:nvPr/>
          </p:nvSpPr>
          <p:spPr>
            <a:xfrm>
              <a:off x="1682151" y="1824374"/>
              <a:ext cx="741045" cy="344805"/>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УТШ</a:t>
              </a:r>
              <a:endParaRPr lang="ru-RU" sz="2400">
                <a:effectLst/>
                <a:ea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29B44A97-F306-5C54-3FAC-4B1EC46D7903}"/>
                </a:ext>
              </a:extLst>
            </p:cNvPr>
            <p:cNvSpPr/>
            <p:nvPr/>
          </p:nvSpPr>
          <p:spPr>
            <a:xfrm>
              <a:off x="1667324" y="2564886"/>
              <a:ext cx="741369" cy="345057"/>
            </a:xfrm>
            <a:prstGeom prst="rect">
              <a:avLst/>
            </a:prstGeom>
            <a:solidFill>
              <a:srgbClr val="FFFFFF">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uz-Cyrl-UZ" sz="24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a:effectLst/>
                <a:ea typeface="Times New Roman" panose="02020603050405020304" pitchFamily="18" charset="0"/>
                <a:cs typeface="Times New Roman" panose="02020603050405020304" pitchFamily="18" charset="0"/>
              </a:endParaRPr>
            </a:p>
          </p:txBody>
        </p:sp>
      </p:grpSp>
      <p:sp>
        <p:nvSpPr>
          <p:cNvPr id="11" name="TextBox 10">
            <a:extLst>
              <a:ext uri="{FF2B5EF4-FFF2-40B4-BE49-F238E27FC236}">
                <a16:creationId xmlns:a16="http://schemas.microsoft.com/office/drawing/2014/main" id="{2AB4299B-61F4-6BCB-529D-663BD0F39416}"/>
              </a:ext>
            </a:extLst>
          </p:cNvPr>
          <p:cNvSpPr txBox="1"/>
          <p:nvPr/>
        </p:nvSpPr>
        <p:spPr>
          <a:xfrm>
            <a:off x="6712176" y="403911"/>
            <a:ext cx="5440496" cy="2585323"/>
          </a:xfrm>
          <a:prstGeom prst="rect">
            <a:avLst/>
          </a:prstGeom>
          <a:noFill/>
        </p:spPr>
        <p:txBody>
          <a:bodyPr wrap="square" anchor="ctr">
            <a:spAutoFit/>
          </a:bodyPr>
          <a:lstStyle/>
          <a:p>
            <a:pPr algn="ctr"/>
            <a:r>
              <a:rPr lang="uz-Cyrl-UZ" sz="2400" b="1" kern="0" dirty="0">
                <a:effectLst/>
                <a:latin typeface="Times New Roman" panose="02020603050405020304" pitchFamily="18" charset="0"/>
                <a:ea typeface="Calibri" panose="020F0502020204030204" pitchFamily="34" charset="0"/>
                <a:cs typeface="Times New Roman" panose="02020603050405020304" pitchFamily="18" charset="0"/>
              </a:rPr>
              <a:t>ИҚТИСОДИЁТ ТАРМОҚЛАРИДА ТУРЛИ КЎРИНИШДАГИ ШЕРИКЛИК</a:t>
            </a:r>
          </a:p>
          <a:p>
            <a:pPr algn="ctr"/>
            <a:endParaRPr lang="uz-Cyrl-UZ" sz="1800" b="1" kern="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r>
              <a:rPr lang="uz-Cyrl-UZ" sz="1800" kern="0" dirty="0">
                <a:effectLst/>
                <a:latin typeface="Times New Roman" panose="02020603050405020304" pitchFamily="18" charset="0"/>
                <a:ea typeface="Calibri" panose="020F0502020204030204" pitchFamily="34" charset="0"/>
                <a:cs typeface="Times New Roman" panose="02020603050405020304" pitchFamily="18" charset="0"/>
              </a:rPr>
              <a:t>ДНТШ-Давлат-нотижорат шериклиги; </a:t>
            </a:r>
          </a:p>
          <a:p>
            <a:pPr algn="ctr"/>
            <a:r>
              <a:rPr lang="uz-Cyrl-UZ" sz="1800" kern="0" dirty="0">
                <a:effectLst/>
                <a:latin typeface="Times New Roman" panose="02020603050405020304" pitchFamily="18" charset="0"/>
                <a:ea typeface="Calibri" panose="020F0502020204030204" pitchFamily="34" charset="0"/>
                <a:cs typeface="Times New Roman" panose="02020603050405020304" pitchFamily="18" charset="0"/>
              </a:rPr>
              <a:t>НТТШ-нотижорат-тижорат </a:t>
            </a:r>
            <a:r>
              <a:rPr lang="uz-Cyrl-UZ" sz="1800" kern="0" dirty="0">
                <a:effectLst/>
                <a:latin typeface="Times New Roman" panose="02020603050405020304" pitchFamily="18" charset="0"/>
                <a:ea typeface="Calibri" panose="020F0502020204030204" pitchFamily="34" charset="0"/>
              </a:rPr>
              <a:t>шериклиги; </a:t>
            </a:r>
          </a:p>
          <a:p>
            <a:pPr algn="ctr"/>
            <a:r>
              <a:rPr lang="uz-Cyrl-UZ" sz="1800" kern="0" dirty="0">
                <a:effectLst/>
                <a:latin typeface="Times New Roman" panose="02020603050405020304" pitchFamily="18" charset="0"/>
                <a:ea typeface="Calibri" panose="020F0502020204030204" pitchFamily="34" charset="0"/>
              </a:rPr>
              <a:t>УТШ-уч томонлама шериклик</a:t>
            </a:r>
            <a:r>
              <a:rPr lang="uz-Cyrl-UZ" kern="0" dirty="0">
                <a:latin typeface="Times New Roman" panose="02020603050405020304" pitchFamily="18" charset="0"/>
                <a:ea typeface="Calibri" panose="020F0502020204030204" pitchFamily="34" charset="0"/>
              </a:rPr>
              <a:t>;</a:t>
            </a:r>
            <a:endParaRPr lang="uz-Cyrl-UZ" sz="1800" kern="0" dirty="0">
              <a:effectLst/>
              <a:latin typeface="Times New Roman" panose="02020603050405020304" pitchFamily="18" charset="0"/>
              <a:ea typeface="Calibri" panose="020F0502020204030204" pitchFamily="34" charset="0"/>
            </a:endParaRPr>
          </a:p>
          <a:p>
            <a:pPr algn="ctr"/>
            <a:r>
              <a:rPr lang="uz-Cyrl-UZ" sz="1800" kern="0" dirty="0">
                <a:effectLst/>
                <a:latin typeface="Times New Roman" panose="02020603050405020304" pitchFamily="18" charset="0"/>
                <a:ea typeface="Calibri" panose="020F0502020204030204" pitchFamily="34" charset="0"/>
              </a:rPr>
              <a:t>ДХШ-давлат-хусусий шериклик.</a:t>
            </a:r>
            <a:endParaRPr lang="ru-RU" dirty="0"/>
          </a:p>
        </p:txBody>
      </p:sp>
    </p:spTree>
    <p:extLst>
      <p:ext uri="{BB962C8B-B14F-4D97-AF65-F5344CB8AC3E}">
        <p14:creationId xmlns:p14="http://schemas.microsoft.com/office/powerpoint/2010/main" val="30096588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B3F811-B28C-705D-D045-B988C8473413}"/>
              </a:ext>
            </a:extLst>
          </p:cNvPr>
          <p:cNvSpPr txBox="1"/>
          <p:nvPr/>
        </p:nvSpPr>
        <p:spPr>
          <a:xfrm>
            <a:off x="455363" y="580983"/>
            <a:ext cx="11281273" cy="4154984"/>
          </a:xfrm>
          <a:prstGeom prst="rect">
            <a:avLst/>
          </a:prstGeom>
          <a:noFill/>
        </p:spPr>
        <p:txBody>
          <a:bodyPr wrap="square">
            <a:spAutoFit/>
          </a:bodyPr>
          <a:lstStyle/>
          <a:p>
            <a:pPr algn="ctr"/>
            <a:r>
              <a:rPr lang="uz-Cyrl-UZ" sz="2400" dirty="0">
                <a:effectLst/>
                <a:latin typeface="Times New Roman" panose="02020603050405020304" pitchFamily="18" charset="0"/>
                <a:ea typeface="Times New Roman" panose="02020603050405020304" pitchFamily="18" charset="0"/>
              </a:rPr>
              <a:t>ДХШ моҳиятини очиб беришда унинг умумий характердаги шерикликлардан алоҳида ажратиб кўрсатиш мақсадга мувофиқ. ДХШда давлат секторини асосан тартибга солиш ва назорат қилиш учун масъул бўлса, хусусий шерикни инвестициялар учун янги объектлардан манфаатдорлик  қизиқтиради. ДХШ муҳим, стратегик аҳамиятга эга давлат мулкини хусусийлаштиришга муқобил бир варианлардан ҳисобланади. Aнъанавий давлат харидларини амалга ошириш учун шартномалар билан солиштирганда, ДХШ шартномалари кўпроқ хавф ва масъулиятни хусусий шерикка юклайди. Давлат якуний маҳсулот ва унинг техник параметрларини белгилайди, уни ишлаб чиқариш масъулиятини хусусий шерикка қолдиради. ДХШ ва хусусийлаштириш тушунчалари ўртасида қуйидагича аниқ фарқлар мавжуд.</a:t>
            </a:r>
            <a:endParaRPr lang="ru-RU" sz="2400" dirty="0"/>
          </a:p>
        </p:txBody>
      </p:sp>
    </p:spTree>
    <p:extLst>
      <p:ext uri="{BB962C8B-B14F-4D97-AF65-F5344CB8AC3E}">
        <p14:creationId xmlns:p14="http://schemas.microsoft.com/office/powerpoint/2010/main" val="18487535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C64F180-0003-A584-3B71-A3ACF438BB0C}"/>
              </a:ext>
            </a:extLst>
          </p:cNvPr>
          <p:cNvSpPr txBox="1"/>
          <p:nvPr/>
        </p:nvSpPr>
        <p:spPr>
          <a:xfrm>
            <a:off x="234479" y="0"/>
            <a:ext cx="8833142" cy="461665"/>
          </a:xfrm>
          <a:prstGeom prst="rect">
            <a:avLst/>
          </a:prstGeom>
          <a:noFill/>
        </p:spPr>
        <p:txBody>
          <a:bodyPr wrap="square">
            <a:spAutoFit/>
          </a:bodyPr>
          <a:lstStyle/>
          <a:p>
            <a:pPr algn="ctr"/>
            <a:r>
              <a:rPr lang="uz-Cyrl-UZ" sz="2400" b="1" dirty="0">
                <a:effectLst/>
                <a:latin typeface="Times New Roman" panose="02020603050405020304" pitchFamily="18" charset="0"/>
                <a:ea typeface="Times New Roman" panose="02020603050405020304" pitchFamily="18" charset="0"/>
              </a:rPr>
              <a:t>Хусусийлаштириш ва ДХШнинг фарқланиши</a:t>
            </a:r>
            <a:endParaRPr lang="ru-RU" sz="2400" dirty="0"/>
          </a:p>
        </p:txBody>
      </p:sp>
      <p:graphicFrame>
        <p:nvGraphicFramePr>
          <p:cNvPr id="3" name="Таблица 4">
            <a:extLst>
              <a:ext uri="{FF2B5EF4-FFF2-40B4-BE49-F238E27FC236}">
                <a16:creationId xmlns:a16="http://schemas.microsoft.com/office/drawing/2014/main" id="{B28E232A-137D-AD42-0754-FDF857067918}"/>
              </a:ext>
            </a:extLst>
          </p:cNvPr>
          <p:cNvGraphicFramePr>
            <a:graphicFrameLocks noGrp="1"/>
          </p:cNvGraphicFramePr>
          <p:nvPr>
            <p:extLst>
              <p:ext uri="{D42A27DB-BD31-4B8C-83A1-F6EECF244321}">
                <p14:modId xmlns:p14="http://schemas.microsoft.com/office/powerpoint/2010/main" val="239174695"/>
              </p:ext>
            </p:extLst>
          </p:nvPr>
        </p:nvGraphicFramePr>
        <p:xfrm>
          <a:off x="234479" y="504319"/>
          <a:ext cx="9328162" cy="5605522"/>
        </p:xfrm>
        <a:graphic>
          <a:graphicData uri="http://schemas.openxmlformats.org/drawingml/2006/table">
            <a:tbl>
              <a:tblPr firstRow="1" bandRow="1">
                <a:tableStyleId>{5C22544A-7EE6-4342-B048-85BDC9FD1C3A}</a:tableStyleId>
              </a:tblPr>
              <a:tblGrid>
                <a:gridCol w="476226">
                  <a:extLst>
                    <a:ext uri="{9D8B030D-6E8A-4147-A177-3AD203B41FA5}">
                      <a16:colId xmlns:a16="http://schemas.microsoft.com/office/drawing/2014/main" val="1940720137"/>
                    </a:ext>
                  </a:extLst>
                </a:gridCol>
                <a:gridCol w="1637912">
                  <a:extLst>
                    <a:ext uri="{9D8B030D-6E8A-4147-A177-3AD203B41FA5}">
                      <a16:colId xmlns:a16="http://schemas.microsoft.com/office/drawing/2014/main" val="3592927618"/>
                    </a:ext>
                  </a:extLst>
                </a:gridCol>
                <a:gridCol w="3513548">
                  <a:extLst>
                    <a:ext uri="{9D8B030D-6E8A-4147-A177-3AD203B41FA5}">
                      <a16:colId xmlns:a16="http://schemas.microsoft.com/office/drawing/2014/main" val="1464355416"/>
                    </a:ext>
                  </a:extLst>
                </a:gridCol>
                <a:gridCol w="3700476">
                  <a:extLst>
                    <a:ext uri="{9D8B030D-6E8A-4147-A177-3AD203B41FA5}">
                      <a16:colId xmlns:a16="http://schemas.microsoft.com/office/drawing/2014/main" val="842503390"/>
                    </a:ext>
                  </a:extLst>
                </a:gridCol>
              </a:tblGrid>
              <a:tr h="515362">
                <a:tc>
                  <a:txBody>
                    <a:bodyPr/>
                    <a:lstStyle/>
                    <a:p>
                      <a:pPr algn="ctr"/>
                      <a:r>
                        <a:rPr lang="uz-Cyrl-UZ" sz="1600" dirty="0">
                          <a:latin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600" dirty="0">
                          <a:latin typeface="Times New Roman" panose="02020603050405020304" pitchFamily="18" charset="0"/>
                          <a:cs typeface="Times New Roman" panose="02020603050405020304" pitchFamily="18" charset="0"/>
                        </a:rPr>
                        <a:t>Механизмлар</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600" dirty="0">
                          <a:latin typeface="Times New Roman" panose="02020603050405020304" pitchFamily="18" charset="0"/>
                          <a:cs typeface="Times New Roman" panose="02020603050405020304" pitchFamily="18" charset="0"/>
                        </a:rPr>
                        <a:t>Хусусийлаштириш</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600" dirty="0">
                          <a:latin typeface="Times New Roman" panose="02020603050405020304" pitchFamily="18" charset="0"/>
                          <a:cs typeface="Times New Roman" panose="02020603050405020304" pitchFamily="18" charset="0"/>
                        </a:rPr>
                        <a:t>ДХШ</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477114984"/>
                  </a:ext>
                </a:extLst>
              </a:tr>
              <a:tr h="515362">
                <a:tc>
                  <a:txBody>
                    <a:bodyPr/>
                    <a:lstStyle/>
                    <a:p>
                      <a:pPr algn="ctr"/>
                      <a:r>
                        <a:rPr lang="uz-Cyrl-UZ" sz="1600" dirty="0">
                          <a:latin typeface="Times New Roman" panose="02020603050405020304" pitchFamily="18" charset="0"/>
                          <a:cs typeface="Times New Roman" panose="02020603050405020304" pitchFamily="18" charset="0"/>
                        </a:rPr>
                        <a:t>1</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Институционал механизм</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Принципал-агент муносабатлари шаклида бўлади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Маълум даражада ўзаро ишонч ва ҳамкорликка асосланган шериклик</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728867562"/>
                  </a:ext>
                </a:extLst>
              </a:tr>
              <a:tr h="515362">
                <a:tc>
                  <a:txBody>
                    <a:bodyPr/>
                    <a:lstStyle/>
                    <a:p>
                      <a:pPr algn="ctr"/>
                      <a:r>
                        <a:rPr lang="uz-Cyrl-UZ" sz="1600" dirty="0">
                          <a:latin typeface="Times New Roman" panose="02020603050405020304" pitchFamily="18" charset="0"/>
                          <a:cs typeface="Times New Roman" panose="02020603050405020304" pitchFamily="18" charset="0"/>
                        </a:rPr>
                        <a:t>2</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Мақсад ва вазифаларга эътибор қаратиш</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Хизматларни тез ва арзонроқ етказиб бериш учун самарадорликни ошириш</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Маҳсулотнинг самарадорлиги ўзаро таъсири ва юқори сифатини таъминлаш билан боғлиқ</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414065235"/>
                  </a:ext>
                </a:extLst>
              </a:tr>
              <a:tr h="515362">
                <a:tc>
                  <a:txBody>
                    <a:bodyPr/>
                    <a:lstStyle/>
                    <a:p>
                      <a:pPr algn="ctr"/>
                      <a:r>
                        <a:rPr lang="uz-Cyrl-UZ" sz="1600" dirty="0">
                          <a:latin typeface="Times New Roman" panose="02020603050405020304" pitchFamily="18" charset="0"/>
                          <a:cs typeface="Times New Roman" panose="02020603050405020304" pitchFamily="18" charset="0"/>
                        </a:rPr>
                        <a:t>3</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Мувоффақият омиллари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Муаммонинг равшанлигига, исталган натижага, лойиҳа хусусиятларига ва адолатли таомиллар ва бошқа омилларга боғлиқ</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Ўзаро таъсир ва бошқа индивидуал келишувлар тартибида белгиланган мақсадларнинг ўзаро боғлиқлигига таянади</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147537300"/>
                  </a:ext>
                </a:extLst>
              </a:tr>
              <a:tr h="515362">
                <a:tc>
                  <a:txBody>
                    <a:bodyPr/>
                    <a:lstStyle/>
                    <a:p>
                      <a:pPr algn="ctr"/>
                      <a:r>
                        <a:rPr lang="uz-Cyrl-UZ" sz="1600" dirty="0">
                          <a:latin typeface="Times New Roman" panose="02020603050405020304" pitchFamily="18" charset="0"/>
                          <a:cs typeface="Times New Roman" panose="02020603050405020304" pitchFamily="18" charset="0"/>
                        </a:rPr>
                        <a:t>4</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Бошқарув шакли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Маълум бир лойиҳа хусусиятлари билан лойиҳани бошқариш шакли. Лойиҳа параметрларини аниқ белгилаш мумкин бўлганда мурожаат қилинади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Бошқарув жараёни мақсадларнинг умумийлигига таянади ва иштирокчилар ўртасидаги муносабатлар жараёнининг самарадорлигига йўналтирилган</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126190280"/>
                  </a:ext>
                </a:extLst>
              </a:tr>
              <a:tr h="515362">
                <a:tc>
                  <a:txBody>
                    <a:bodyPr/>
                    <a:lstStyle/>
                    <a:p>
                      <a:pPr algn="ctr"/>
                      <a:r>
                        <a:rPr lang="uz-Cyrl-UZ" sz="1600" dirty="0">
                          <a:latin typeface="Times New Roman" panose="02020603050405020304" pitchFamily="18" charset="0"/>
                          <a:cs typeface="Times New Roman" panose="02020603050405020304" pitchFamily="18" charset="0"/>
                        </a:rPr>
                        <a:t>5</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Ўзаро муносабатлар приципи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Ҳамма вақт ҳам шаффофлик талаб этилмайди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600" dirty="0">
                          <a:latin typeface="Times New Roman" panose="02020603050405020304" pitchFamily="18" charset="0"/>
                          <a:cs typeface="Times New Roman" panose="02020603050405020304" pitchFamily="18" charset="0"/>
                        </a:rPr>
                        <a:t>Ўзаро ишонч давлат-хусусий муносабатлар нуқтаи назаридан ДХШларнинг асосий харакатлантирувчи кучи ҳисобланади</a:t>
                      </a:r>
                      <a:endParaRPr lang="ru-RU" sz="16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902731452"/>
                  </a:ext>
                </a:extLst>
              </a:tr>
            </a:tbl>
          </a:graphicData>
        </a:graphic>
      </p:graphicFrame>
    </p:spTree>
    <p:extLst>
      <p:ext uri="{BB962C8B-B14F-4D97-AF65-F5344CB8AC3E}">
        <p14:creationId xmlns:p14="http://schemas.microsoft.com/office/powerpoint/2010/main" val="1456233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86439"/>
            <a:ext cx="11655845" cy="123388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ДХШни қўллаш соҳалари аксарият ҳолларда инфратузилмавий лойиҳалари амалга оширишга тўғри келади. Улар қуйидаги йўналишлар бўйича амалга оширилиши мумкин:</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75423" y="1764404"/>
            <a:ext cx="11655844"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электр энергияси ишлаб чиқариш ва истеъмолчиларга етказиб бериш</a:t>
            </a: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268078" y="5459720"/>
            <a:ext cx="8828182" cy="771181"/>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ахборот тизимлари, электрон тўлов, электрон ҳукумат ва бошқаларни ташкил этиш ва қўллаб-қувватлаш.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EDBB36A9-8E51-99DF-938B-F248863C1CCD}"/>
              </a:ext>
            </a:extLst>
          </p:cNvPr>
          <p:cNvSpPr/>
          <p:nvPr/>
        </p:nvSpPr>
        <p:spPr>
          <a:xfrm>
            <a:off x="268078" y="2445446"/>
            <a:ext cx="11655844"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аҳолининг ичимлик суви таъминотини яхшилаш</a:t>
            </a: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268078" y="4775603"/>
            <a:ext cx="8828182"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темир йўл  ва атомобиль йўлларини сақлаш ва бошқариш</a:t>
            </a: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6D12EDF2-9E30-C831-BDFB-C17F8A107CF6}"/>
              </a:ext>
            </a:extLst>
          </p:cNvPr>
          <p:cNvSpPr/>
          <p:nvPr/>
        </p:nvSpPr>
        <p:spPr>
          <a:xfrm>
            <a:off x="268078" y="3126488"/>
            <a:ext cx="11655844" cy="771181"/>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таълим, тиббиёт ва спорт, ижтимоий ва уй-жой объектлари  қурилишларини амалга ошириш ёки бошқариш;</a:t>
            </a:r>
          </a:p>
        </p:txBody>
      </p:sp>
      <p:sp>
        <p:nvSpPr>
          <p:cNvPr id="8" name="Прямоугольник 7">
            <a:extLst>
              <a:ext uri="{FF2B5EF4-FFF2-40B4-BE49-F238E27FC236}">
                <a16:creationId xmlns:a16="http://schemas.microsoft.com/office/drawing/2014/main" id="{31518F5D-BA15-FAC8-DABE-E2B92F749882}"/>
              </a:ext>
            </a:extLst>
          </p:cNvPr>
          <p:cNvSpPr/>
          <p:nvPr/>
        </p:nvSpPr>
        <p:spPr>
          <a:xfrm>
            <a:off x="268078" y="4091486"/>
            <a:ext cx="8828183" cy="4872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авианазорат ишларини такшкил этиш ва бошқариш</a:t>
            </a:r>
            <a:r>
              <a:rPr lang="ru-RU" sz="24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53208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86441"/>
            <a:ext cx="11655845" cy="1046598"/>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ДХШ ҳамкорликнинг асосий хусусиятларини кўриб чиқамиз: бундай хусусиятлар сифатида экспертлар қуйидагиларни ажратиб кўрсатадилар:</a:t>
            </a:r>
          </a:p>
        </p:txBody>
      </p:sp>
      <p:sp>
        <p:nvSpPr>
          <p:cNvPr id="5" name="Прямоугольник 4">
            <a:extLst>
              <a:ext uri="{FF2B5EF4-FFF2-40B4-BE49-F238E27FC236}">
                <a16:creationId xmlns:a16="http://schemas.microsoft.com/office/drawing/2014/main" id="{D36E7BED-6954-4AA1-92A1-EEF58446C1FC}"/>
              </a:ext>
            </a:extLst>
          </p:cNvPr>
          <p:cNvSpPr/>
          <p:nvPr/>
        </p:nvSpPr>
        <p:spPr>
          <a:xfrm>
            <a:off x="383754" y="1922443"/>
            <a:ext cx="8727196" cy="1046599"/>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хизматлар тақдим этилиш даврининг узоқ муддатлилиги (баъзан 75 йилгача);</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3204071" y="3564091"/>
            <a:ext cx="8727196" cy="660742"/>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рискларни хусусий секторга бериш;</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383754" y="4935557"/>
            <a:ext cx="8727196" cy="1443212"/>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юридик шахслар давлат муниципал тузилмалари билан тузадиган узоқ муддатли контрактлар шаклларининг турли-туманлиги.</a:t>
            </a:r>
          </a:p>
        </p:txBody>
      </p:sp>
    </p:spTree>
    <p:extLst>
      <p:ext uri="{BB962C8B-B14F-4D97-AF65-F5344CB8AC3E}">
        <p14:creationId xmlns:p14="http://schemas.microsoft.com/office/powerpoint/2010/main" val="38662750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25AB458-240B-018F-D656-8F61CB8AF70B}"/>
              </a:ext>
            </a:extLst>
          </p:cNvPr>
          <p:cNvSpPr txBox="1"/>
          <p:nvPr/>
        </p:nvSpPr>
        <p:spPr>
          <a:xfrm>
            <a:off x="471889" y="1199936"/>
            <a:ext cx="11248222" cy="3108543"/>
          </a:xfrm>
          <a:prstGeom prst="rect">
            <a:avLst/>
          </a:prstGeom>
          <a:noFill/>
        </p:spPr>
        <p:txBody>
          <a:bodyPr wrap="square" anchor="ctr">
            <a:spAutoFit/>
          </a:bodyPr>
          <a:lstStyle/>
          <a:p>
            <a:pPr algn="ctr" fontAlgn="base"/>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Юқорида кўриб чиқилаётган барча асосий хусусиятлар вариатив бўлганлиги сабабли, ана шу тавсифларни ўз ичига олган давлат-хусусий сектор ҳамкорлиги асосидаги инвестиция лойиҳасининг рўёбга чиқарилиш “модели” тушунчасидан фойдаланамиз. Айтиш лозимки, ДХШ моделлари кўпинча тармоққа ёки сегментга оид хусусиятларга эга бўлиб, улар давлатнинг инфратузилмани ривожлантиришга бўлган турли эҳтиёжларини акс эттирадилар.</a:t>
            </a:r>
            <a:endParaRPr lang="ru-RU" sz="2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962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20337"/>
            <a:ext cx="11655845" cy="175309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Шунинг учун 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Ш нинг энг к</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нг қўлл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нил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диг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 м</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рининг ўзиг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xo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сликл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ри 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қид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ян</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к</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нгр</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қ тушунч</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эга бўлиш м</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қс</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дид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инфр</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структур</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йиҳ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рини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м</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шириш ж</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ёнид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п</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йд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бўлиши в</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кўзд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 к</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чирилиши з</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рур бўлг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н бир қ</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т</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 т</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вв</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к</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 т</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снифл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рини кўриб чиқ</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миз. Ул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рг</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энг </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вв</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қуйид</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гил</a:t>
            </a:r>
            <a:r>
              <a:rPr lang="en-US"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рни киритиш мумкин:</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75423" y="2115237"/>
            <a:ext cx="11655844" cy="1374214"/>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а) қурилиш ж</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ёнид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п</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бўлиши мумкин бўлг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му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 яъни инфр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структур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объектл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 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қурилишид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нинг чэгар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 (қурилиш 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жми)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ниқ 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вишд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лгил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 қурилиш учун з</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рур бўлг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сл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ёки шунг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ў</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 буюмл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рни к</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гид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ртиқ ишл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тиб юб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рилиш му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объектни ф</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ниш учун 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пширилиш 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сид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юз</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к</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лувчи му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268078" y="5848542"/>
            <a:ext cx="8828182" cy="680361"/>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 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 бил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ғлиқ му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 яъни 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з</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рни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лдинд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ис қилиш ж</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ёнининг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ниқ 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ж</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рилм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275422" y="5026376"/>
            <a:ext cx="8828182" cy="68036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ртн</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лгил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ишл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 чиқ</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риш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ёки ф</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ниш бўлимл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 ўз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қтид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ёки 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ж</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 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йдиг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ж</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dirty="0" err="1">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ширилиши;</a:t>
            </a:r>
          </a:p>
        </p:txBody>
      </p:sp>
      <p:sp>
        <p:nvSpPr>
          <p:cNvPr id="5" name="Прямоугольник 4">
            <a:extLst>
              <a:ext uri="{FF2B5EF4-FFF2-40B4-BE49-F238E27FC236}">
                <a16:creationId xmlns:a16="http://schemas.microsoft.com/office/drawing/2014/main" id="{6D12EDF2-9E30-C831-BDFB-C17F8A107CF6}"/>
              </a:ext>
            </a:extLst>
          </p:cNvPr>
          <p:cNvSpPr/>
          <p:nvPr/>
        </p:nvSpPr>
        <p:spPr>
          <a:xfrm>
            <a:off x="268078" y="3631257"/>
            <a:ext cx="8828182" cy="1253313"/>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 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йиҳ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нинг амалг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қўйилиш 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мид</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унинг н</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и ўзг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ришиг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нкнинг ўрн</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тилг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н ф</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из қийм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тл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рининг ёҳуд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лют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қийм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тл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 ўзг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риши, эн</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ргия в</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т</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 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сурсл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рнинг н</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x</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рининг ўзг</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риши к</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би  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лиявий му</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мм</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л</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р;</a:t>
            </a:r>
          </a:p>
        </p:txBody>
      </p:sp>
    </p:spTree>
    <p:extLst>
      <p:ext uri="{BB962C8B-B14F-4D97-AF65-F5344CB8AC3E}">
        <p14:creationId xmlns:p14="http://schemas.microsoft.com/office/powerpoint/2010/main" val="2869564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B8FFBDC4-8276-73FF-3038-FD2957181F68}"/>
              </a:ext>
            </a:extLst>
          </p:cNvPr>
          <p:cNvPicPr>
            <a:picLocks noChangeAspect="1"/>
          </p:cNvPicPr>
          <p:nvPr/>
        </p:nvPicPr>
        <p:blipFill>
          <a:blip r:embed="rId2"/>
          <a:stretch>
            <a:fillRect/>
          </a:stretch>
        </p:blipFill>
        <p:spPr>
          <a:xfrm>
            <a:off x="-1" y="-1"/>
            <a:ext cx="9737947" cy="6858001"/>
          </a:xfrm>
          <a:prstGeom prst="rect">
            <a:avLst/>
          </a:prstGeom>
        </p:spPr>
      </p:pic>
      <p:sp>
        <p:nvSpPr>
          <p:cNvPr id="7" name="TextBox 6">
            <a:extLst>
              <a:ext uri="{FF2B5EF4-FFF2-40B4-BE49-F238E27FC236}">
                <a16:creationId xmlns:a16="http://schemas.microsoft.com/office/drawing/2014/main" id="{C42E6612-54FB-EAC3-2610-55D3249467C5}"/>
              </a:ext>
            </a:extLst>
          </p:cNvPr>
          <p:cNvSpPr txBox="1"/>
          <p:nvPr/>
        </p:nvSpPr>
        <p:spPr>
          <a:xfrm>
            <a:off x="9331287" y="1153884"/>
            <a:ext cx="2765234" cy="1938992"/>
          </a:xfrm>
          <a:prstGeom prst="rect">
            <a:avLst/>
          </a:prstGeom>
          <a:noFill/>
        </p:spPr>
        <p:txBody>
          <a:bodyPr wrap="square">
            <a:spAutoFit/>
          </a:bodyPr>
          <a:lstStyle/>
          <a:p>
            <a:pPr algn="ctr"/>
            <a:r>
              <a:rPr lang="uz-Cyrl-UZ" sz="2400" b="1" dirty="0">
                <a:solidFill>
                  <a:srgbClr val="FF0000"/>
                </a:solidFill>
                <a:latin typeface="Times New Roman" panose="02020603050405020304" pitchFamily="18" charset="0"/>
                <a:cs typeface="Times New Roman" panose="02020603050405020304" pitchFamily="18" charset="0"/>
              </a:rPr>
              <a:t>Давлат-хусусий шериклиги соҳасида институционал база</a:t>
            </a:r>
            <a:r>
              <a:rPr lang="en-US" sz="2400" b="1" dirty="0">
                <a:solidFill>
                  <a:srgbClr val="FF0000"/>
                </a:solidFill>
                <a:latin typeface="Times New Roman" panose="02020603050405020304" pitchFamily="18" charset="0"/>
                <a:cs typeface="Times New Roman" panose="02020603050405020304" pitchFamily="18" charset="0"/>
              </a:rPr>
              <a:t> [6]</a:t>
            </a:r>
            <a:endParaRPr lang="uz-Cyrl-UZ"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807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2F8DB86C-D0DC-4570-B156-6AC25B670C0A}"/>
              </a:ext>
            </a:extLst>
          </p:cNvPr>
          <p:cNvSpPr/>
          <p:nvPr/>
        </p:nvSpPr>
        <p:spPr>
          <a:xfrm>
            <a:off x="407624" y="1334084"/>
            <a:ext cx="11380424" cy="2819275"/>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 ва шериклик тузилишига оид замонавий иқтисодий назариянинг кўп қисми бошқарувнинг расмий элементларига, жумладан, ўз капитали орқали биргаликда эгалик қилишга қаратилган. Aммо норасмий элементлар ҳам мўлжалланган натижаларга еришишда жуда муҳим рол ўйнаши мумкин. Бундай норасмий омилга шериклар ўртасидаги ишончни мисол қилиш мумкин. Дарҳақиқат, кўплаб иқтисодчилар ҳамкорликдаги расмий ва норасмий келишувларни бир-бирини тўлдирувчи деб билишади.</a:t>
            </a:r>
            <a:endParaRPr lang="ru-RU" sz="2400" dirty="0"/>
          </a:p>
        </p:txBody>
      </p:sp>
    </p:spTree>
    <p:extLst>
      <p:ext uri="{BB962C8B-B14F-4D97-AF65-F5344CB8AC3E}">
        <p14:creationId xmlns:p14="http://schemas.microsoft.com/office/powerpoint/2010/main" val="3151864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2F8DB86C-D0DC-4570-B156-6AC25B670C0A}"/>
              </a:ext>
            </a:extLst>
          </p:cNvPr>
          <p:cNvSpPr/>
          <p:nvPr/>
        </p:nvSpPr>
        <p:spPr>
          <a:xfrm>
            <a:off x="405788" y="1278999"/>
            <a:ext cx="11380424" cy="2973511"/>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Бошқарув тузилмасини танлашни таҳлил қилишда муҳим нуқта уларнинг ўзаро алоқасидир. Бошқарув тузилмаси шериклар ўртасидаги ўзаро муносабатлардаги механизмлар тўплами бўлганлиги сабабли, шериклик маълум даражада хавф ва харажатларни бошқаришнинг мақбул даражасига эришиш учун ушбу механизмларнинг турли комбинацияларидан фойдаланиши мумкин.</a:t>
            </a:r>
          </a:p>
        </p:txBody>
      </p:sp>
    </p:spTree>
    <p:extLst>
      <p:ext uri="{BB962C8B-B14F-4D97-AF65-F5344CB8AC3E}">
        <p14:creationId xmlns:p14="http://schemas.microsoft.com/office/powerpoint/2010/main" val="36313638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C8CA575F-0628-618F-D081-8BF17D7FC1CF}"/>
              </a:ext>
            </a:extLst>
          </p:cNvPr>
          <p:cNvPicPr>
            <a:picLocks noChangeAspect="1"/>
          </p:cNvPicPr>
          <p:nvPr/>
        </p:nvPicPr>
        <p:blipFill>
          <a:blip r:embed="rId2"/>
          <a:stretch>
            <a:fillRect/>
          </a:stretch>
        </p:blipFill>
        <p:spPr>
          <a:xfrm>
            <a:off x="0" y="-1"/>
            <a:ext cx="9857626" cy="4968607"/>
          </a:xfrm>
          <a:prstGeom prst="rect">
            <a:avLst/>
          </a:prstGeom>
        </p:spPr>
      </p:pic>
      <p:sp>
        <p:nvSpPr>
          <p:cNvPr id="7" name="TextBox 6">
            <a:extLst>
              <a:ext uri="{FF2B5EF4-FFF2-40B4-BE49-F238E27FC236}">
                <a16:creationId xmlns:a16="http://schemas.microsoft.com/office/drawing/2014/main" id="{15960B98-5B62-7A00-AB5E-A21E1A25BCC2}"/>
              </a:ext>
            </a:extLst>
          </p:cNvPr>
          <p:cNvSpPr txBox="1"/>
          <p:nvPr/>
        </p:nvSpPr>
        <p:spPr>
          <a:xfrm>
            <a:off x="253388" y="5190777"/>
            <a:ext cx="9132983" cy="83099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ДХШ лойиҳаси менежменти доирасида бошқарув функцияларини тақсимлаш</a:t>
            </a:r>
            <a:r>
              <a:rPr lang="en-US" sz="2400" b="1" dirty="0">
                <a:latin typeface="Times New Roman" panose="02020603050405020304" pitchFamily="18" charset="0"/>
                <a:cs typeface="Times New Roman" panose="02020603050405020304" pitchFamily="18" charset="0"/>
              </a:rPr>
              <a:t> [6]</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3907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D2BBA21-DA30-6860-6C00-B26E154AC5E6}"/>
              </a:ext>
            </a:extLst>
          </p:cNvPr>
          <p:cNvSpPr txBox="1"/>
          <p:nvPr/>
        </p:nvSpPr>
        <p:spPr>
          <a:xfrm>
            <a:off x="339686" y="378000"/>
            <a:ext cx="11512627" cy="4493538"/>
          </a:xfrm>
          <a:prstGeom prst="rect">
            <a:avLst/>
          </a:prstGeom>
          <a:noFill/>
        </p:spPr>
        <p:txBody>
          <a:bodyPr wrap="square" anchor="ctr">
            <a:spAutoFit/>
          </a:bodyPr>
          <a:lstStyle/>
          <a:p>
            <a:pPr algn="ctr" fontAlgn="base">
              <a:spcAft>
                <a:spcPts val="1000"/>
              </a:spcAft>
            </a:pPr>
            <a:r>
              <a:rPr lang="uz-Cyrl-UZ"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Aкциядорлик капиталида иштирок этиш</a:t>
            </a:r>
            <a:r>
              <a:rPr lang="uz-Cyrl-UZ" sz="2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ДХШдаги фаолиятнинг мураккаблигини ҳисобга олган ҳолда, шерикнинг хатти-ҳаракатларини самарали назорат қилишни таъминлаш учун капиталга асосланган тузилмани қўллаш мумкин. Бироқ, давлат институтларининг иштироки ўзига хос хусусиятларга эга. Икки ёки ундан ортиқ хусусий фирмалар барча томонлар тенг эгалик ва бошқарув ҳуқуқларига эга бўлган қўшма корхона ёки шериклик кабиларни ташкил қилгандан кўра, давлат ташкилоти томонидан ДХШга инвестиция қилиш қийинроқ. Хусусан, ҳуқуқий чекловлар, шунингдек, давлат органлари учун фойда мотивациясининг тубдан номақбуллиги туфайли қийинчиликлар юзага келади. Биринчидан, ДХШлар хизматлар учун ҳақ олишлари мумкин бўлса-да, улар тизимли равишда тижорат корхоналари сифатида ташкил этилмайди, чунки ДХШ лойиҳасининг асосий вазифаси фойда олиш эмас, балки ижтимоий-иқтисодий аҳамиятга эга бўлган муаммони ҳал қилишдир. Натижада, давлат буюртмачи органлари ДХШ самарадорлигига эришиш учун кўпроқ акциядорлик бўлмаган механизмларга таянадилар.</a:t>
            </a:r>
            <a:endParaRPr lang="ru-RU" sz="2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296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AC1CD03-5F3A-283E-B790-787673DD7061}"/>
              </a:ext>
            </a:extLst>
          </p:cNvPr>
          <p:cNvSpPr txBox="1"/>
          <p:nvPr/>
        </p:nvSpPr>
        <p:spPr>
          <a:xfrm>
            <a:off x="383754" y="798973"/>
            <a:ext cx="11424492" cy="3816429"/>
          </a:xfrm>
          <a:prstGeom prst="rect">
            <a:avLst/>
          </a:prstGeom>
          <a:noFill/>
        </p:spPr>
        <p:txBody>
          <a:bodyPr wrap="square">
            <a:spAutoFit/>
          </a:bodyPr>
          <a:lstStyle/>
          <a:p>
            <a:pPr algn="ctr">
              <a:spcAft>
                <a:spcPts val="1000"/>
              </a:spcAft>
            </a:pPr>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2. Контракт битимлари</a:t>
            </a: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 Контракт шартномасига асосланган шериклик, гарчи акциядорлик жамиятлари каби шерикликларга қараганда анча кам ўрганилган бўлса-да, расмий мувофиқлаштириш ва назорат қилиш механизмлари ҳақида гап кетганда, ДХШнинг асосий ҳуқуқий шакли сифатида қаралади. Бундай шартномалар, одатда, ҳар бир иштирочи томонларнинг мажбуриятларини, уларнинг шерикликда иштирок этиш доираси ва шаклларини, даромадларнинг бир қисмига бўлган ҳуқуқларини, шунингдек, низоларни ҳал қилиш механизмларини белгилайди. Лойиҳани амалга ошириш жараёнида юзага келиши мумкин бўлган барча муаммоли масалларни, хусусан, оппортунизм намоён бўлишининг барча шаклларини белгилашнинг иложи йўқлиги сабабли, расмий шартномалар потенциал оппортунизмдан тўлиқ ҳимоя қила олмайди.  Қоида тариқасида, бундай ҳолларда мониторинг ёки аудит талаблари шартнома шартларига киритилади. </a:t>
            </a:r>
            <a:endParaRPr lang="ru-RU" sz="2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75742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A56D0-1409-3297-2A56-815E5D6D2F97}"/>
              </a:ext>
            </a:extLst>
          </p:cNvPr>
          <p:cNvSpPr txBox="1"/>
          <p:nvPr/>
        </p:nvSpPr>
        <p:spPr>
          <a:xfrm>
            <a:off x="537990" y="1829459"/>
            <a:ext cx="11116019" cy="2067233"/>
          </a:xfrm>
          <a:prstGeom prst="rect">
            <a:avLst/>
          </a:prstGeom>
          <a:noFill/>
        </p:spPr>
        <p:txBody>
          <a:bodyPr wrap="square">
            <a:spAutoFit/>
          </a:bodyPr>
          <a:lstStyle/>
          <a:p>
            <a:pPr algn="ctr">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3. Ҳамкорлик доираси</a:t>
            </a: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 Бу бизга самарали назорат механизмини бериб, ДХШ доирасида ижтимоий харажатлар ва хусусий шериклар иштироки доирасини чеклайди.</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1000"/>
              </a:spcAft>
            </a:pPr>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4. Ишонч механизми</a:t>
            </a: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 Ҳар қандай шериклик сингари, ДХШ ҳам шериклар ўртасидаги ишонч каби норасмий бошқарув механизмларини ўз ичига олади. </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0227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86CD1B95-E5DB-167F-BAAA-895E0E3AD725}"/>
              </a:ext>
            </a:extLst>
          </p:cNvPr>
          <p:cNvSpPr/>
          <p:nvPr/>
        </p:nvSpPr>
        <p:spPr>
          <a:xfrm>
            <a:off x="1590101" y="330505"/>
            <a:ext cx="9011797" cy="67202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ДХШ аосий принциплари қуйидагилардан иборат</a:t>
            </a:r>
          </a:p>
        </p:txBody>
      </p:sp>
      <p:sp>
        <p:nvSpPr>
          <p:cNvPr id="7" name="Прямоугольник: скругленные углы 6">
            <a:extLst>
              <a:ext uri="{FF2B5EF4-FFF2-40B4-BE49-F238E27FC236}">
                <a16:creationId xmlns:a16="http://schemas.microsoft.com/office/drawing/2014/main" id="{193074C3-6AF4-4646-F5ED-D1B50764537E}"/>
              </a:ext>
            </a:extLst>
          </p:cNvPr>
          <p:cNvSpPr/>
          <p:nvPr/>
        </p:nvSpPr>
        <p:spPr>
          <a:xfrm>
            <a:off x="554516" y="1244905"/>
            <a:ext cx="10047382" cy="6720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шеригининг ва хусусий шерикнинг қонун олдида тенглиги;</a:t>
            </a:r>
          </a:p>
        </p:txBody>
      </p:sp>
      <p:sp>
        <p:nvSpPr>
          <p:cNvPr id="8" name="Прямоугольник: скругленные углы 7">
            <a:extLst>
              <a:ext uri="{FF2B5EF4-FFF2-40B4-BE49-F238E27FC236}">
                <a16:creationId xmlns:a16="http://schemas.microsoft.com/office/drawing/2014/main" id="{8A560790-C607-5D5E-2E8A-3D6E42364FDD}"/>
              </a:ext>
            </a:extLst>
          </p:cNvPr>
          <p:cNvSpPr/>
          <p:nvPr/>
        </p:nvSpPr>
        <p:spPr>
          <a:xfrm>
            <a:off x="554516" y="2126253"/>
            <a:ext cx="10047382" cy="83728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давлат-хусусий шерикликни амалга оширишдаги қоидалар ва тартибтаомилларнинг шаффофлиги;</a:t>
            </a:r>
          </a:p>
        </p:txBody>
      </p:sp>
      <p:sp>
        <p:nvSpPr>
          <p:cNvPr id="9" name="Прямоугольник: скругленные углы 8">
            <a:extLst>
              <a:ext uri="{FF2B5EF4-FFF2-40B4-BE49-F238E27FC236}">
                <a16:creationId xmlns:a16="http://schemas.microsoft.com/office/drawing/2014/main" id="{45242E81-A74B-1C1E-0CE2-FB33F1D66662}"/>
              </a:ext>
            </a:extLst>
          </p:cNvPr>
          <p:cNvSpPr/>
          <p:nvPr/>
        </p:nvSpPr>
        <p:spPr>
          <a:xfrm>
            <a:off x="554516" y="3172856"/>
            <a:ext cx="10047382" cy="6720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хусусий шерикни танлашдаги баҳслашув ва холислик</a:t>
            </a:r>
            <a:r>
              <a:rPr lang="ru-RU"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
        <p:nvSpPr>
          <p:cNvPr id="10" name="Прямоугольник: скругленные углы 9">
            <a:extLst>
              <a:ext uri="{FF2B5EF4-FFF2-40B4-BE49-F238E27FC236}">
                <a16:creationId xmlns:a16="http://schemas.microsoft.com/office/drawing/2014/main" id="{10B7FBD6-EF2F-3798-2D3C-C86E6E5D197C}"/>
              </a:ext>
            </a:extLst>
          </p:cNvPr>
          <p:cNvSpPr/>
          <p:nvPr/>
        </p:nvSpPr>
        <p:spPr>
          <a:xfrm>
            <a:off x="554516" y="4054204"/>
            <a:ext cx="8644568" cy="6720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камситишга йўл қўймаслик;</a:t>
            </a:r>
          </a:p>
        </p:txBody>
      </p:sp>
      <p:sp>
        <p:nvSpPr>
          <p:cNvPr id="11" name="Прямоугольник: скругленные углы 10">
            <a:extLst>
              <a:ext uri="{FF2B5EF4-FFF2-40B4-BE49-F238E27FC236}">
                <a16:creationId xmlns:a16="http://schemas.microsoft.com/office/drawing/2014/main" id="{2C861624-19B4-37E2-CDF6-8B7A0FB4A6C6}"/>
              </a:ext>
            </a:extLst>
          </p:cNvPr>
          <p:cNvSpPr/>
          <p:nvPr/>
        </p:nvSpPr>
        <p:spPr>
          <a:xfrm>
            <a:off x="554516" y="4935549"/>
            <a:ext cx="7719151" cy="672029"/>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коррупцияга йўл қўймаслик</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35741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D48874D-B749-F88D-79CF-EB77ED380274}"/>
              </a:ext>
            </a:extLst>
          </p:cNvPr>
          <p:cNvSpPr txBox="1"/>
          <p:nvPr/>
        </p:nvSpPr>
        <p:spPr>
          <a:xfrm>
            <a:off x="473724" y="255220"/>
            <a:ext cx="11182121" cy="83099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ДХШ лойиҳасининг концепциясини тасдиқлаш учун ёндошувлар ва уларни реестрга киритиш тартиби</a:t>
            </a:r>
          </a:p>
        </p:txBody>
      </p:sp>
      <p:graphicFrame>
        <p:nvGraphicFramePr>
          <p:cNvPr id="6" name="Таблица 6">
            <a:extLst>
              <a:ext uri="{FF2B5EF4-FFF2-40B4-BE49-F238E27FC236}">
                <a16:creationId xmlns:a16="http://schemas.microsoft.com/office/drawing/2014/main" id="{96A0D32A-81F8-2A92-D114-F7608C5D54E7}"/>
              </a:ext>
            </a:extLst>
          </p:cNvPr>
          <p:cNvGraphicFramePr>
            <a:graphicFrameLocks noGrp="1"/>
          </p:cNvGraphicFramePr>
          <p:nvPr>
            <p:extLst>
              <p:ext uri="{D42A27DB-BD31-4B8C-83A1-F6EECF244321}">
                <p14:modId xmlns:p14="http://schemas.microsoft.com/office/powerpoint/2010/main" val="2447520967"/>
              </p:ext>
            </p:extLst>
          </p:nvPr>
        </p:nvGraphicFramePr>
        <p:xfrm>
          <a:off x="378245" y="1086217"/>
          <a:ext cx="11435510" cy="3505200"/>
        </p:xfrm>
        <a:graphic>
          <a:graphicData uri="http://schemas.openxmlformats.org/drawingml/2006/table">
            <a:tbl>
              <a:tblPr firstRow="1" bandRow="1">
                <a:tableStyleId>{5C22544A-7EE6-4342-B048-85BDC9FD1C3A}</a:tableStyleId>
              </a:tblPr>
              <a:tblGrid>
                <a:gridCol w="5717755">
                  <a:extLst>
                    <a:ext uri="{9D8B030D-6E8A-4147-A177-3AD203B41FA5}">
                      <a16:colId xmlns:a16="http://schemas.microsoft.com/office/drawing/2014/main" val="4250881679"/>
                    </a:ext>
                  </a:extLst>
                </a:gridCol>
                <a:gridCol w="5717755">
                  <a:extLst>
                    <a:ext uri="{9D8B030D-6E8A-4147-A177-3AD203B41FA5}">
                      <a16:colId xmlns:a16="http://schemas.microsoft.com/office/drawing/2014/main" val="3460205510"/>
                    </a:ext>
                  </a:extLst>
                </a:gridCol>
              </a:tblGrid>
              <a:tr h="370840">
                <a:tc gridSpan="2">
                  <a:txBody>
                    <a:bodyPr/>
                    <a:lstStyle/>
                    <a:p>
                      <a:pPr algn="ctr"/>
                      <a:r>
                        <a:rPr lang="uz-Cyrl-UZ" sz="2000" noProof="0" dirty="0">
                          <a:latin typeface="Times New Roman" panose="02020603050405020304" pitchFamily="18" charset="0"/>
                          <a:cs typeface="Times New Roman" panose="02020603050405020304" pitchFamily="18" charset="0"/>
                        </a:rPr>
                        <a:t>Давлат-хусусий шериклик лойиҳасининг концепциясини тасдиқлаш</a:t>
                      </a:r>
                    </a:p>
                  </a:txBody>
                  <a:tcPr anchor="ctr"/>
                </a:tc>
                <a:tc hMerge="1">
                  <a:txBody>
                    <a:bodyPr/>
                    <a:lstStyle/>
                    <a:p>
                      <a:endParaRPr lang="ru-RU" dirty="0"/>
                    </a:p>
                  </a:txBody>
                  <a:tcPr/>
                </a:tc>
                <a:extLst>
                  <a:ext uri="{0D108BD9-81ED-4DB2-BD59-A6C34878D82A}">
                    <a16:rowId xmlns:a16="http://schemas.microsoft.com/office/drawing/2014/main" val="33969954"/>
                  </a:ext>
                </a:extLst>
              </a:tr>
              <a:tr h="370840">
                <a:tc>
                  <a:txBody>
                    <a:bodyPr/>
                    <a:lstStyle/>
                    <a:p>
                      <a:pPr algn="ctr"/>
                      <a:r>
                        <a:rPr lang="uz-Cyrl-UZ" sz="2000" noProof="0" dirty="0">
                          <a:latin typeface="Times New Roman" panose="02020603050405020304" pitchFamily="18" charset="0"/>
                          <a:cs typeface="Times New Roman" panose="02020603050405020304" pitchFamily="18" charset="0"/>
                        </a:rPr>
                        <a:t>Бир миллион АҚШ долларига қадар</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Тегишли давлат органи (ташкилоти) томонидан мустақил равишда амалга оширилади.</a:t>
                      </a:r>
                    </a:p>
                  </a:txBody>
                  <a:tcPr anchor="ctr"/>
                </a:tc>
                <a:extLst>
                  <a:ext uri="{0D108BD9-81ED-4DB2-BD59-A6C34878D82A}">
                    <a16:rowId xmlns:a16="http://schemas.microsoft.com/office/drawing/2014/main" val="2513444888"/>
                  </a:ext>
                </a:extLst>
              </a:tr>
              <a:tr h="370840">
                <a:tc>
                  <a:txBody>
                    <a:bodyPr/>
                    <a:lstStyle/>
                    <a:p>
                      <a:pPr algn="ctr"/>
                      <a:r>
                        <a:rPr lang="uz-Cyrl-UZ" sz="2000" noProof="0" dirty="0">
                          <a:latin typeface="Times New Roman" panose="02020603050405020304" pitchFamily="18" charset="0"/>
                          <a:cs typeface="Times New Roman" panose="02020603050405020304" pitchFamily="18" charset="0"/>
                        </a:rPr>
                        <a:t>Бир миллион АҚШ долларидан ортиқ ва ўн миллион АҚШ долларига қадар</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Тегишли давлат органи (ташкилоти) томонидан ваколатли давлат органи ДХШ агентлиги билан келишувга кўра амалга оширилади.</a:t>
                      </a:r>
                    </a:p>
                  </a:txBody>
                  <a:tcPr anchor="ctr"/>
                </a:tc>
                <a:extLst>
                  <a:ext uri="{0D108BD9-81ED-4DB2-BD59-A6C34878D82A}">
                    <a16:rowId xmlns:a16="http://schemas.microsoft.com/office/drawing/2014/main" val="953740771"/>
                  </a:ext>
                </a:extLst>
              </a:tr>
              <a:tr h="370840">
                <a:tc>
                  <a:txBody>
                    <a:bodyPr/>
                    <a:lstStyle/>
                    <a:p>
                      <a:pPr algn="ctr"/>
                      <a:r>
                        <a:rPr lang="uz-Cyrl-UZ" sz="2000" noProof="0" dirty="0">
                          <a:latin typeface="Times New Roman" panose="02020603050405020304" pitchFamily="18" charset="0"/>
                          <a:cs typeface="Times New Roman" panose="02020603050405020304" pitchFamily="18" charset="0"/>
                        </a:rPr>
                        <a:t>Ўн миллион АҚШ долларидан ортиқ</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Ўзбекистон Республикаси Вазирлар Маҳкамаси томонидан амалга оширилади. </a:t>
                      </a:r>
                    </a:p>
                  </a:txBody>
                  <a:tcPr anchor="ctr"/>
                </a:tc>
                <a:extLst>
                  <a:ext uri="{0D108BD9-81ED-4DB2-BD59-A6C34878D82A}">
                    <a16:rowId xmlns:a16="http://schemas.microsoft.com/office/drawing/2014/main" val="2612121979"/>
                  </a:ext>
                </a:extLst>
              </a:tr>
              <a:tr h="370840">
                <a:tc gridSpan="2">
                  <a:txBody>
                    <a:bodyPr/>
                    <a:lstStyle/>
                    <a:p>
                      <a:pPr algn="ctr"/>
                      <a:r>
                        <a:rPr lang="uz-Cyrl-UZ" sz="2000" noProof="0" dirty="0">
                          <a:solidFill>
                            <a:srgbClr val="FF0000"/>
                          </a:solidFill>
                          <a:latin typeface="Times New Roman" panose="02020603050405020304" pitchFamily="18" charset="0"/>
                          <a:cs typeface="Times New Roman" panose="02020603050405020304" pitchFamily="18" charset="0"/>
                        </a:rPr>
                        <a:t>Давлат-хусусий шериклик лойиҳаларининг реестрига киритилгандан кейин қарор қабул қилиш муддати 30 кун </a:t>
                      </a:r>
                    </a:p>
                  </a:txBody>
                  <a:tcPr anchor="ctr"/>
                </a:tc>
                <a:tc hMerge="1">
                  <a:txBody>
                    <a:bodyPr/>
                    <a:lstStyle/>
                    <a:p>
                      <a:endParaRPr lang="ru-RU" dirty="0"/>
                    </a:p>
                  </a:txBody>
                  <a:tcPr/>
                </a:tc>
                <a:extLst>
                  <a:ext uri="{0D108BD9-81ED-4DB2-BD59-A6C34878D82A}">
                    <a16:rowId xmlns:a16="http://schemas.microsoft.com/office/drawing/2014/main" val="3693002876"/>
                  </a:ext>
                </a:extLst>
              </a:tr>
            </a:tbl>
          </a:graphicData>
        </a:graphic>
      </p:graphicFrame>
    </p:spTree>
    <p:extLst>
      <p:ext uri="{BB962C8B-B14F-4D97-AF65-F5344CB8AC3E}">
        <p14:creationId xmlns:p14="http://schemas.microsoft.com/office/powerpoint/2010/main" val="1780648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50DB1C-ABEC-E707-ED23-4105DA4AC57E}"/>
              </a:ext>
            </a:extLst>
          </p:cNvPr>
          <p:cNvSpPr txBox="1"/>
          <p:nvPr/>
        </p:nvSpPr>
        <p:spPr>
          <a:xfrm>
            <a:off x="3047082" y="85247"/>
            <a:ext cx="6097836" cy="523220"/>
          </a:xfrm>
          <a:prstGeom prst="rect">
            <a:avLst/>
          </a:prstGeom>
          <a:noFill/>
        </p:spPr>
        <p:txBody>
          <a:bodyPr wrap="square">
            <a:spAutoFit/>
          </a:bodyPr>
          <a:lstStyle/>
          <a:p>
            <a:pPr algn="ctr"/>
            <a:r>
              <a:rPr lang="uz-Cyrl-UZ" sz="2800" b="1" dirty="0">
                <a:effectLst/>
                <a:latin typeface="Times New Roman" panose="02020603050405020304" pitchFamily="18" charset="0"/>
                <a:ea typeface="Times New Roman" panose="02020603050405020304" pitchFamily="18" charset="0"/>
              </a:rPr>
              <a:t>ДХШ шаклини танлаш мезонлари</a:t>
            </a:r>
            <a:endParaRPr lang="ru-RU" sz="2800" dirty="0"/>
          </a:p>
        </p:txBody>
      </p:sp>
      <p:graphicFrame>
        <p:nvGraphicFramePr>
          <p:cNvPr id="2" name="Таблица 4">
            <a:extLst>
              <a:ext uri="{FF2B5EF4-FFF2-40B4-BE49-F238E27FC236}">
                <a16:creationId xmlns:a16="http://schemas.microsoft.com/office/drawing/2014/main" id="{690D3271-E4E6-F8AC-32EC-CFECF471C8ED}"/>
              </a:ext>
            </a:extLst>
          </p:cNvPr>
          <p:cNvGraphicFramePr>
            <a:graphicFrameLocks noGrp="1"/>
          </p:cNvGraphicFramePr>
          <p:nvPr>
            <p:extLst>
              <p:ext uri="{D42A27DB-BD31-4B8C-83A1-F6EECF244321}">
                <p14:modId xmlns:p14="http://schemas.microsoft.com/office/powerpoint/2010/main" val="771498261"/>
              </p:ext>
            </p:extLst>
          </p:nvPr>
        </p:nvGraphicFramePr>
        <p:xfrm>
          <a:off x="324385" y="653562"/>
          <a:ext cx="11551794" cy="3566160"/>
        </p:xfrm>
        <a:graphic>
          <a:graphicData uri="http://schemas.openxmlformats.org/drawingml/2006/table">
            <a:tbl>
              <a:tblPr firstRow="1" bandRow="1">
                <a:tableStyleId>{5C22544A-7EE6-4342-B048-85BDC9FD1C3A}</a:tableStyleId>
              </a:tblPr>
              <a:tblGrid>
                <a:gridCol w="2495933">
                  <a:extLst>
                    <a:ext uri="{9D8B030D-6E8A-4147-A177-3AD203B41FA5}">
                      <a16:colId xmlns:a16="http://schemas.microsoft.com/office/drawing/2014/main" val="4152602455"/>
                    </a:ext>
                  </a:extLst>
                </a:gridCol>
                <a:gridCol w="1266940">
                  <a:extLst>
                    <a:ext uri="{9D8B030D-6E8A-4147-A177-3AD203B41FA5}">
                      <a16:colId xmlns:a16="http://schemas.microsoft.com/office/drawing/2014/main" val="324629023"/>
                    </a:ext>
                  </a:extLst>
                </a:gridCol>
                <a:gridCol w="1718631">
                  <a:extLst>
                    <a:ext uri="{9D8B030D-6E8A-4147-A177-3AD203B41FA5}">
                      <a16:colId xmlns:a16="http://schemas.microsoft.com/office/drawing/2014/main" val="3403111758"/>
                    </a:ext>
                  </a:extLst>
                </a:gridCol>
                <a:gridCol w="1156771">
                  <a:extLst>
                    <a:ext uri="{9D8B030D-6E8A-4147-A177-3AD203B41FA5}">
                      <a16:colId xmlns:a16="http://schemas.microsoft.com/office/drawing/2014/main" val="2706298556"/>
                    </a:ext>
                  </a:extLst>
                </a:gridCol>
                <a:gridCol w="1156771">
                  <a:extLst>
                    <a:ext uri="{9D8B030D-6E8A-4147-A177-3AD203B41FA5}">
                      <a16:colId xmlns:a16="http://schemas.microsoft.com/office/drawing/2014/main" val="4198861782"/>
                    </a:ext>
                  </a:extLst>
                </a:gridCol>
                <a:gridCol w="3756748">
                  <a:extLst>
                    <a:ext uri="{9D8B030D-6E8A-4147-A177-3AD203B41FA5}">
                      <a16:colId xmlns:a16="http://schemas.microsoft.com/office/drawing/2014/main" val="494797661"/>
                    </a:ext>
                  </a:extLst>
                </a:gridCol>
              </a:tblGrid>
              <a:tr h="566774">
                <a:tc>
                  <a:txBody>
                    <a:bodyPr/>
                    <a:lstStyle/>
                    <a:p>
                      <a:pPr algn="ctr"/>
                      <a:r>
                        <a:rPr lang="uz-Cyrl-UZ" dirty="0">
                          <a:latin typeface="Times New Roman" panose="02020603050405020304" pitchFamily="18" charset="0"/>
                          <a:cs typeface="Times New Roman" panose="02020603050405020304" pitchFamily="18" charset="0"/>
                        </a:rPr>
                        <a:t>ДХШ шакли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Сиёсий мотивлар</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Харажатларни қоплаш</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Ҳуқуқий асоси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Ахборот базаси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Давлат органининг шартнома тузиш, назорат ва таҳлил қилиш қобилияти</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316140909"/>
                  </a:ext>
                </a:extLst>
              </a:tr>
              <a:tr h="566774">
                <a:tc>
                  <a:txBody>
                    <a:bodyPr/>
                    <a:lstStyle/>
                    <a:p>
                      <a:pPr algn="ctr"/>
                      <a:r>
                        <a:rPr lang="uz-Cyrl-UZ" dirty="0">
                          <a:latin typeface="Times New Roman" panose="02020603050405020304" pitchFamily="18" charset="0"/>
                          <a:cs typeface="Times New Roman" panose="02020603050405020304" pitchFamily="18" charset="0"/>
                        </a:rPr>
                        <a:t>Хизматлар кўрсатиш битими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Паст</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Паст</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Заиф</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Заиф</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938609726"/>
                  </a:ext>
                </a:extLst>
              </a:tr>
              <a:tr h="248718">
                <a:tc>
                  <a:txBody>
                    <a:bodyPr/>
                    <a:lstStyle/>
                    <a:p>
                      <a:pPr algn="ctr"/>
                      <a:r>
                        <a:rPr lang="uz-Cyrl-UZ" dirty="0">
                          <a:latin typeface="Times New Roman" panose="02020603050405020304" pitchFamily="18" charset="0"/>
                          <a:cs typeface="Times New Roman" panose="02020603050405020304" pitchFamily="18" charset="0"/>
                        </a:rPr>
                        <a:t>Бошқарувга шартнома</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Заиф</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914600114"/>
                  </a:ext>
                </a:extLst>
              </a:tr>
              <a:tr h="257532">
                <a:tc>
                  <a:txBody>
                    <a:bodyPr/>
                    <a:lstStyle/>
                    <a:p>
                      <a:pPr algn="ctr"/>
                      <a:r>
                        <a:rPr lang="uz-Cyrl-UZ" dirty="0">
                          <a:latin typeface="Times New Roman" panose="02020603050405020304" pitchFamily="18" charset="0"/>
                          <a:cs typeface="Times New Roman" panose="02020603050405020304" pitchFamily="18" charset="0"/>
                        </a:rPr>
                        <a:t>Лизинг</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Ўртача</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690131449"/>
                  </a:ext>
                </a:extLst>
              </a:tr>
              <a:tr h="0">
                <a:tc>
                  <a:txBody>
                    <a:bodyPr/>
                    <a:lstStyle/>
                    <a:p>
                      <a:pPr algn="ctr"/>
                      <a:r>
                        <a:rPr lang="uz-Cyrl-UZ" dirty="0">
                          <a:latin typeface="Times New Roman" panose="02020603050405020304" pitchFamily="18" charset="0"/>
                          <a:cs typeface="Times New Roman" panose="02020603050405020304" pitchFamily="18" charset="0"/>
                        </a:rPr>
                        <a:t>Концессия</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39831890"/>
                  </a:ext>
                </a:extLst>
              </a:tr>
              <a:tr h="566774">
                <a:tc>
                  <a:txBody>
                    <a:bodyPr/>
                    <a:lstStyle/>
                    <a:p>
                      <a:pPr algn="ctr"/>
                      <a:r>
                        <a:rPr lang="uz-Cyrl-UZ" dirty="0">
                          <a:latin typeface="Times New Roman" panose="02020603050405020304" pitchFamily="18" charset="0"/>
                          <a:cs typeface="Times New Roman" panose="02020603050405020304" pitchFamily="18" charset="0"/>
                        </a:rPr>
                        <a:t>Қурилиш-бошқариш-ўтказиш ва бошқа шакллар</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Ўзгарувчан</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Кучли</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Юқори</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215905512"/>
                  </a:ext>
                </a:extLst>
              </a:tr>
            </a:tbl>
          </a:graphicData>
        </a:graphic>
      </p:graphicFrame>
    </p:spTree>
    <p:extLst>
      <p:ext uri="{BB962C8B-B14F-4D97-AF65-F5344CB8AC3E}">
        <p14:creationId xmlns:p14="http://schemas.microsoft.com/office/powerpoint/2010/main" val="20000725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86CD1B95-E5DB-167F-BAAA-895E0E3AD725}"/>
              </a:ext>
            </a:extLst>
          </p:cNvPr>
          <p:cNvSpPr/>
          <p:nvPr/>
        </p:nvSpPr>
        <p:spPr>
          <a:xfrm>
            <a:off x="1590101" y="369074"/>
            <a:ext cx="9011797" cy="572878"/>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ДХШ нинг асосий шаклларига қуйидагилар киради:</a:t>
            </a:r>
          </a:p>
        </p:txBody>
      </p:sp>
      <p:sp>
        <p:nvSpPr>
          <p:cNvPr id="7" name="Прямоугольник: скругленные углы 6">
            <a:extLst>
              <a:ext uri="{FF2B5EF4-FFF2-40B4-BE49-F238E27FC236}">
                <a16:creationId xmlns:a16="http://schemas.microsoft.com/office/drawing/2014/main" id="{193074C3-6AF4-4646-F5ED-D1B50764537E}"/>
              </a:ext>
            </a:extLst>
          </p:cNvPr>
          <p:cNvSpPr/>
          <p:nvPr/>
        </p:nvSpPr>
        <p:spPr>
          <a:xfrm>
            <a:off x="1072309" y="1046613"/>
            <a:ext cx="10047382" cy="473718"/>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ўзаро ҳамкорликнинг шакллари;</a:t>
            </a:r>
          </a:p>
        </p:txBody>
      </p:sp>
      <p:sp>
        <p:nvSpPr>
          <p:cNvPr id="8" name="Прямоугольник: скругленные углы 7">
            <a:extLst>
              <a:ext uri="{FF2B5EF4-FFF2-40B4-BE49-F238E27FC236}">
                <a16:creationId xmlns:a16="http://schemas.microsoft.com/office/drawing/2014/main" id="{8A560790-C607-5D5E-2E8A-3D6E42364FDD}"/>
              </a:ext>
            </a:extLst>
          </p:cNvPr>
          <p:cNvSpPr/>
          <p:nvPr/>
        </p:nvSpPr>
        <p:spPr>
          <a:xfrm>
            <a:off x="1072309" y="1633254"/>
            <a:ext cx="10047382" cy="473718"/>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билан хусусий бизнес (ХБ) ўртасидаги шартномавий муносабатлар</a:t>
            </a:r>
            <a:r>
              <a:rPr lang="ru-RU" sz="2400" dirty="0">
                <a:latin typeface="Times New Roman" panose="02020603050405020304" pitchFamily="18" charset="0"/>
                <a:cs typeface="Times New Roman" panose="02020603050405020304" pitchFamily="18" charset="0"/>
              </a:rPr>
              <a:t>; </a:t>
            </a:r>
            <a:endParaRPr lang="uz-Cyrl-UZ" sz="24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45242E81-A74B-1C1E-0CE2-FB33F1D66662}"/>
              </a:ext>
            </a:extLst>
          </p:cNvPr>
          <p:cNvSpPr/>
          <p:nvPr/>
        </p:nvSpPr>
        <p:spPr>
          <a:xfrm>
            <a:off x="1072309" y="2219895"/>
            <a:ext cx="10047382" cy="473719"/>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ижарага олиш ёки ижарага бериш шартномалари; </a:t>
            </a:r>
          </a:p>
        </p:txBody>
      </p:sp>
      <p:sp>
        <p:nvSpPr>
          <p:cNvPr id="10" name="Прямоугольник: скругленные углы 9">
            <a:extLst>
              <a:ext uri="{FF2B5EF4-FFF2-40B4-BE49-F238E27FC236}">
                <a16:creationId xmlns:a16="http://schemas.microsoft.com/office/drawing/2014/main" id="{10B7FBD6-EF2F-3798-2D3C-C86E6E5D197C}"/>
              </a:ext>
            </a:extLst>
          </p:cNvPr>
          <p:cNvSpPr/>
          <p:nvPr/>
        </p:nvSpPr>
        <p:spPr>
          <a:xfrm>
            <a:off x="1072309" y="2806538"/>
            <a:ext cx="10047382" cy="473720"/>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молиявий ёки оператив лизинг муносабатлари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2C861624-19B4-37E2-CDF6-8B7A0FB4A6C6}"/>
              </a:ext>
            </a:extLst>
          </p:cNvPr>
          <p:cNvSpPr/>
          <p:nvPr/>
        </p:nvSpPr>
        <p:spPr>
          <a:xfrm>
            <a:off x="1072309" y="3393182"/>
            <a:ext cx="10047382" cy="473721"/>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ДХШ шаклидаги корхоналарни ташкил этиш</a:t>
            </a:r>
            <a:r>
              <a:rPr lang="ru-RU" sz="2400" dirty="0">
                <a:latin typeface="Times New Roman" panose="02020603050405020304" pitchFamily="18" charset="0"/>
                <a:cs typeface="Times New Roman" panose="02020603050405020304" pitchFamily="18" charset="0"/>
              </a:rPr>
              <a:t>; </a:t>
            </a:r>
          </a:p>
        </p:txBody>
      </p:sp>
      <p:sp>
        <p:nvSpPr>
          <p:cNvPr id="2" name="Прямоугольник: скругленные углы 1">
            <a:extLst>
              <a:ext uri="{FF2B5EF4-FFF2-40B4-BE49-F238E27FC236}">
                <a16:creationId xmlns:a16="http://schemas.microsoft.com/office/drawing/2014/main" id="{520A652D-F2FA-2724-DB1C-694540F6E541}"/>
              </a:ext>
            </a:extLst>
          </p:cNvPr>
          <p:cNvSpPr/>
          <p:nvPr/>
        </p:nvSpPr>
        <p:spPr>
          <a:xfrm>
            <a:off x="1072309" y="3974355"/>
            <a:ext cx="8093725" cy="784934"/>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ва ХБ ўртасида маҳсулотларни ўзаро тақсимлаш ёки бўлишиш тўғрисида шартнома; </a:t>
            </a:r>
          </a:p>
        </p:txBody>
      </p:sp>
      <p:sp>
        <p:nvSpPr>
          <p:cNvPr id="3" name="Прямоугольник: скругленные углы 2">
            <a:extLst>
              <a:ext uri="{FF2B5EF4-FFF2-40B4-BE49-F238E27FC236}">
                <a16:creationId xmlns:a16="http://schemas.microsoft.com/office/drawing/2014/main" id="{AD71AE3B-9635-4BB2-86C5-35D75E094E49}"/>
              </a:ext>
            </a:extLst>
          </p:cNvPr>
          <p:cNvSpPr/>
          <p:nvPr/>
        </p:nvSpPr>
        <p:spPr>
          <a:xfrm>
            <a:off x="1072308" y="4866741"/>
            <a:ext cx="8093726" cy="473718"/>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мулки асосида қўшма корхоналарни ташкил этиш; </a:t>
            </a:r>
          </a:p>
        </p:txBody>
      </p:sp>
      <p:sp>
        <p:nvSpPr>
          <p:cNvPr id="4" name="Прямоугольник: скругленные углы 3">
            <a:extLst>
              <a:ext uri="{FF2B5EF4-FFF2-40B4-BE49-F238E27FC236}">
                <a16:creationId xmlns:a16="http://schemas.microsoft.com/office/drawing/2014/main" id="{2631D8BB-E62C-8108-FA08-836EB9DB98B5}"/>
              </a:ext>
            </a:extLst>
          </p:cNvPr>
          <p:cNvSpPr/>
          <p:nvPr/>
        </p:nvSpPr>
        <p:spPr>
          <a:xfrm>
            <a:off x="1072308" y="5447911"/>
            <a:ext cx="8093726" cy="892386"/>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давлат корхоналари ва ХБ ташкилотлари билан концессия шартномаларини тузиш ва бошқалар</a:t>
            </a:r>
            <a:r>
              <a:rPr lang="ru-RU"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2390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86CD1B95-E5DB-167F-BAAA-895E0E3AD725}"/>
              </a:ext>
            </a:extLst>
          </p:cNvPr>
          <p:cNvSpPr/>
          <p:nvPr/>
        </p:nvSpPr>
        <p:spPr>
          <a:xfrm>
            <a:off x="359885" y="336015"/>
            <a:ext cx="11435508" cy="850984"/>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Халқаро лойиҳаларни молиялаштириш ассоциацияси ДХШ нинг уч турини ажратиб кўрсатади:</a:t>
            </a:r>
          </a:p>
        </p:txBody>
      </p:sp>
      <p:sp>
        <p:nvSpPr>
          <p:cNvPr id="9" name="Прямоугольник: скругленные углы 8">
            <a:extLst>
              <a:ext uri="{FF2B5EF4-FFF2-40B4-BE49-F238E27FC236}">
                <a16:creationId xmlns:a16="http://schemas.microsoft.com/office/drawing/2014/main" id="{45242E81-A74B-1C1E-0CE2-FB33F1D66662}"/>
              </a:ext>
            </a:extLst>
          </p:cNvPr>
          <p:cNvSpPr/>
          <p:nvPr/>
        </p:nvSpPr>
        <p:spPr>
          <a:xfrm>
            <a:off x="367229" y="1416992"/>
            <a:ext cx="11431836" cy="685835"/>
          </a:xfrm>
          <a:prstGeom prst="roundRect">
            <a:avLst>
              <a:gd name="adj" fmla="val 271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1) озчиликни ҳам, назорат пакетини ҳам сотиш орқали давлат назорати остидаги лойиҳаларга хусусий шерикни жалб қилиш;</a:t>
            </a:r>
          </a:p>
        </p:txBody>
      </p:sp>
      <p:sp>
        <p:nvSpPr>
          <p:cNvPr id="5" name="Прямоугольник: скругленные углы 4">
            <a:extLst>
              <a:ext uri="{FF2B5EF4-FFF2-40B4-BE49-F238E27FC236}">
                <a16:creationId xmlns:a16="http://schemas.microsoft.com/office/drawing/2014/main" id="{3C8F2C22-E0B5-704D-8FF0-D9008616A18E}"/>
              </a:ext>
            </a:extLst>
          </p:cNvPr>
          <p:cNvSpPr/>
          <p:nvPr/>
        </p:nvSpPr>
        <p:spPr>
          <a:xfrm>
            <a:off x="367229" y="2332821"/>
            <a:ext cx="11431836" cy="685835"/>
          </a:xfrm>
          <a:prstGeom prst="roundRect">
            <a:avLst>
              <a:gd name="adj" fmla="val 271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2) узоқ муддатли шартномалар тузиш, унга мувофиқ давлат узоқ муддатли асосда бизнес томонидан тақдим етиладиган юқори сифатли хизматларни сотиб олиш мажбуриятини олади;</a:t>
            </a:r>
          </a:p>
        </p:txBody>
      </p:sp>
      <p:sp>
        <p:nvSpPr>
          <p:cNvPr id="13" name="TextBox 12">
            <a:extLst>
              <a:ext uri="{FF2B5EF4-FFF2-40B4-BE49-F238E27FC236}">
                <a16:creationId xmlns:a16="http://schemas.microsoft.com/office/drawing/2014/main" id="{CA38117D-1176-A2F6-7920-2AB5F57B225A}"/>
              </a:ext>
            </a:extLst>
          </p:cNvPr>
          <p:cNvSpPr txBox="1"/>
          <p:nvPr/>
        </p:nvSpPr>
        <p:spPr>
          <a:xfrm>
            <a:off x="363557" y="3141098"/>
            <a:ext cx="11431836" cy="1477328"/>
          </a:xfrm>
          <a:prstGeom prst="rect">
            <a:avLst/>
          </a:prstGeom>
          <a:noFill/>
        </p:spPr>
        <p:txBody>
          <a:bodyPr wrap="square">
            <a:spAutoFit/>
          </a:bodyPr>
          <a:lstStyle/>
          <a:p>
            <a:pPr algn="ctr"/>
            <a:r>
              <a:rPr lang="uz-Cyrl-UZ" sz="1800" dirty="0">
                <a:latin typeface="Times New Roman" panose="02020603050405020304" pitchFamily="18" charset="0"/>
                <a:cs typeface="Times New Roman" panose="02020603050405020304" pitchFamily="18" charset="0"/>
              </a:rPr>
              <a:t>Бундай узоқ муддатли шартномалар концессия ёки франчайзинг шартномалари ёрдамида тузилиши мумкин. Шу билан бирга, бундай шартномалар нафақат хусусий шерикнинг маълум хизматларни узоқ муддатли асосда тақдим етиш мажбуриятларини, балки унинг мавжуд активларини тўғри сақлаш ва янгилаш учун жавобгарлигини, шунингдек, янги нарсаларни яратиш зарурлигини ўз ичига олади. Тақдим этилаётган хизматлар сифатини етарли даражада ушлаб туриш учун активлар хизмат қилади.</a:t>
            </a:r>
          </a:p>
        </p:txBody>
      </p:sp>
      <p:sp>
        <p:nvSpPr>
          <p:cNvPr id="15" name="Прямоугольник: скругленные углы 14">
            <a:extLst>
              <a:ext uri="{FF2B5EF4-FFF2-40B4-BE49-F238E27FC236}">
                <a16:creationId xmlns:a16="http://schemas.microsoft.com/office/drawing/2014/main" id="{4DCE04E1-1027-4861-4ADF-5A6782E26F57}"/>
              </a:ext>
            </a:extLst>
          </p:cNvPr>
          <p:cNvSpPr/>
          <p:nvPr/>
        </p:nvSpPr>
        <p:spPr>
          <a:xfrm>
            <a:off x="363557" y="5155895"/>
            <a:ext cx="8457282" cy="1366090"/>
          </a:xfrm>
          <a:prstGeom prst="roundRect">
            <a:avLst>
              <a:gd name="adj" fmla="val 2713"/>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3) шериклик шартномалари, унда хусусий шерикнинг тўплаган тажрибаси, унинг шартнома асосида унга берилган давлат активларидан энг самарали фойдаланиш учун унинг инновацион, ишлаб чиқариш, технологик ва молиявий салоҳияти ҳал қилувчи аҳамиятга эга.</a:t>
            </a:r>
          </a:p>
        </p:txBody>
      </p:sp>
    </p:spTree>
    <p:extLst>
      <p:ext uri="{BB962C8B-B14F-4D97-AF65-F5344CB8AC3E}">
        <p14:creationId xmlns:p14="http://schemas.microsoft.com/office/powerpoint/2010/main" val="34298756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58D7B4-BECF-4FAF-0704-0FB6DA920E51}"/>
              </a:ext>
            </a:extLst>
          </p:cNvPr>
          <p:cNvSpPr txBox="1"/>
          <p:nvPr/>
        </p:nvSpPr>
        <p:spPr>
          <a:xfrm>
            <a:off x="1768005" y="87081"/>
            <a:ext cx="6097836" cy="369332"/>
          </a:xfrm>
          <a:prstGeom prst="rect">
            <a:avLst/>
          </a:prstGeom>
          <a:noFill/>
        </p:spPr>
        <p:txBody>
          <a:bodyPr wrap="square">
            <a:spAutoFit/>
          </a:bodyPr>
          <a:lstStyle/>
          <a:p>
            <a:pPr algn="ctr" fontAlgn="t"/>
            <a:r>
              <a:rPr lang="uz-Cyrl-UZ"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Халқаро амалиётда қўлланиладиган ДХШ турлари</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Таблица 3">
            <a:extLst>
              <a:ext uri="{FF2B5EF4-FFF2-40B4-BE49-F238E27FC236}">
                <a16:creationId xmlns:a16="http://schemas.microsoft.com/office/drawing/2014/main" id="{D9817556-D680-2D71-A73A-736814725458}"/>
              </a:ext>
            </a:extLst>
          </p:cNvPr>
          <p:cNvGraphicFramePr>
            <a:graphicFrameLocks noGrp="1"/>
          </p:cNvGraphicFramePr>
          <p:nvPr>
            <p:extLst>
              <p:ext uri="{D42A27DB-BD31-4B8C-83A1-F6EECF244321}">
                <p14:modId xmlns:p14="http://schemas.microsoft.com/office/powerpoint/2010/main" val="3161552463"/>
              </p:ext>
            </p:extLst>
          </p:nvPr>
        </p:nvGraphicFramePr>
        <p:xfrm>
          <a:off x="170356" y="506516"/>
          <a:ext cx="9293134" cy="6214300"/>
        </p:xfrm>
        <a:graphic>
          <a:graphicData uri="http://schemas.openxmlformats.org/drawingml/2006/table">
            <a:tbl>
              <a:tblPr firstRow="1" firstCol="1" bandRow="1">
                <a:tableStyleId>{5C22544A-7EE6-4342-B048-85BDC9FD1C3A}</a:tableStyleId>
              </a:tblPr>
              <a:tblGrid>
                <a:gridCol w="1854116">
                  <a:extLst>
                    <a:ext uri="{9D8B030D-6E8A-4147-A177-3AD203B41FA5}">
                      <a16:colId xmlns:a16="http://schemas.microsoft.com/office/drawing/2014/main" val="636690044"/>
                    </a:ext>
                  </a:extLst>
                </a:gridCol>
                <a:gridCol w="3080971">
                  <a:extLst>
                    <a:ext uri="{9D8B030D-6E8A-4147-A177-3AD203B41FA5}">
                      <a16:colId xmlns:a16="http://schemas.microsoft.com/office/drawing/2014/main" val="1601725005"/>
                    </a:ext>
                  </a:extLst>
                </a:gridCol>
                <a:gridCol w="1452341">
                  <a:extLst>
                    <a:ext uri="{9D8B030D-6E8A-4147-A177-3AD203B41FA5}">
                      <a16:colId xmlns:a16="http://schemas.microsoft.com/office/drawing/2014/main" val="670784763"/>
                    </a:ext>
                  </a:extLst>
                </a:gridCol>
                <a:gridCol w="1453365">
                  <a:extLst>
                    <a:ext uri="{9D8B030D-6E8A-4147-A177-3AD203B41FA5}">
                      <a16:colId xmlns:a16="http://schemas.microsoft.com/office/drawing/2014/main" val="3578498315"/>
                    </a:ext>
                  </a:extLst>
                </a:gridCol>
                <a:gridCol w="1452341">
                  <a:extLst>
                    <a:ext uri="{9D8B030D-6E8A-4147-A177-3AD203B41FA5}">
                      <a16:colId xmlns:a16="http://schemas.microsoft.com/office/drawing/2014/main" val="2703292713"/>
                    </a:ext>
                  </a:extLst>
                </a:gridCol>
              </a:tblGrid>
              <a:tr h="365849">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Тури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Тавсифи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dirty="0">
                          <a:effectLst/>
                          <a:latin typeface="Times New Roman" panose="02020603050405020304" pitchFamily="18" charset="0"/>
                          <a:cs typeface="Times New Roman" panose="02020603050405020304" pitchFamily="18" charset="0"/>
                        </a:rPr>
                        <a:t>Мулк ҳуқуқини ўтказиш </a:t>
                      </a:r>
                      <a:endParaRPr lang="ru-RU"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Ҳамкор-лик муддати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285844088"/>
                  </a:ext>
                </a:extLst>
              </a:tr>
              <a:tr h="869044">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Фойдаланиш ва қўллаб-қувватлаш / </a:t>
                      </a:r>
                      <a:endParaRPr lang="ru-RU" sz="1000">
                        <a:effectLst/>
                        <a:latin typeface="Times New Roman" panose="02020603050405020304" pitchFamily="18" charset="0"/>
                        <a:cs typeface="Times New Roman" panose="02020603050405020304" pitchFamily="18" charset="0"/>
                      </a:endParaRPr>
                    </a:p>
                    <a:p>
                      <a:pPr algn="ctr"/>
                      <a:r>
                        <a:rPr lang="en-US" sz="1000">
                          <a:effectLst/>
                          <a:latin typeface="Times New Roman" panose="02020603050405020304" pitchFamily="18" charset="0"/>
                          <a:cs typeface="Times New Roman" panose="02020603050405020304" pitchFamily="18" charset="0"/>
                        </a:rPr>
                        <a:t>(Operate and Maintain) </a:t>
                      </a:r>
                      <a:endParaRPr lang="ru-RU" sz="1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Ушбу схема хусусий ташкилот томонидан давлат мулкини эксплуатация қилиш бўйича шартномани тузиш ва уни маълум вақтгача жорий таъмирлашни назарда тутади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муддати давомида давлатга тегишли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муддати давомида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Сервис шартно-маси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2856285199"/>
                  </a:ext>
                </a:extLst>
              </a:tr>
              <a:tr h="869044">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Лойиҳалаш, қуриш (қўллаб-қувватлаш) / </a:t>
                      </a:r>
                      <a:endParaRPr lang="ru-RU" sz="1000">
                        <a:effectLst/>
                        <a:latin typeface="Times New Roman" panose="02020603050405020304" pitchFamily="18" charset="0"/>
                        <a:cs typeface="Times New Roman" panose="02020603050405020304" pitchFamily="18" charset="0"/>
                      </a:endParaRPr>
                    </a:p>
                    <a:p>
                      <a:pPr algn="ctr"/>
                      <a:r>
                        <a:rPr lang="ru-RU" sz="1000">
                          <a:effectLst/>
                          <a:latin typeface="Times New Roman" panose="02020603050405020304" pitchFamily="18" charset="0"/>
                          <a:cs typeface="Times New Roman" panose="02020603050405020304" pitchFamily="18" charset="0"/>
                        </a:rPr>
                        <a:t>Design and Build </a:t>
                      </a:r>
                    </a:p>
                    <a:p>
                      <a:pP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Хусусий ташкилот ўз маблағлари ҳисобидан лойиҳани лойиҳалаштириш ва қуриш учун шартнома тузади  Давлат қурилиш ишлари тугагандан сўнг маълум миқдорни тўлайди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Қурилиш тугагандан сўнг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Мулк ҳуқуқи ўткази-лишидан олдин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Бошқарув шартно-маси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2767299895"/>
                  </a:ext>
                </a:extLst>
              </a:tr>
              <a:tr h="840393">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Лойиҳалаш, қуриш, лизинг, ўтказиш / </a:t>
                      </a:r>
                      <a:endParaRPr lang="ru-RU" sz="1000">
                        <a:effectLst/>
                        <a:latin typeface="Times New Roman" panose="02020603050405020304" pitchFamily="18" charset="0"/>
                        <a:cs typeface="Times New Roman" panose="02020603050405020304" pitchFamily="18" charset="0"/>
                      </a:endParaRPr>
                    </a:p>
                    <a:p>
                      <a:pPr algn="ctr"/>
                      <a:r>
                        <a:rPr lang="en-US" sz="1000">
                          <a:effectLst/>
                          <a:latin typeface="Times New Roman" panose="02020603050405020304" pitchFamily="18" charset="0"/>
                          <a:cs typeface="Times New Roman" panose="02020603050405020304" pitchFamily="18" charset="0"/>
                        </a:rPr>
                        <a:t>Build Lease Transfer </a:t>
                      </a:r>
                      <a:endParaRPr lang="ru-RU" sz="1000">
                        <a:effectLst/>
                        <a:latin typeface="Times New Roman" panose="02020603050405020304" pitchFamily="18" charset="0"/>
                        <a:cs typeface="Times New Roman" panose="02020603050405020304" pitchFamily="18" charset="0"/>
                      </a:endParaRPr>
                    </a:p>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Хусусий ташкилот ўз маблағлари ҳисобига лойиҳа қурилишини лойиҳалаштиради ва амалга оширади, сўнгра мулкни лизинг орқали давлат мулкига ўтказади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Лизинг тўловлари тугагандан сўнг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Мулк ҳуқуқи ўткази-лишидан олдин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Лизинг</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1557762014"/>
                  </a:ext>
                </a:extLst>
              </a:tr>
              <a:tr h="1032179">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Лойиҳалаш, қуриш, молиялаш-тириш, эксплуатация ва қўллаб-қувватлаш / </a:t>
                      </a:r>
                      <a:endParaRPr lang="ru-RU" sz="1000">
                        <a:effectLst/>
                        <a:latin typeface="Times New Roman" panose="02020603050405020304" pitchFamily="18" charset="0"/>
                        <a:cs typeface="Times New Roman" panose="02020603050405020304" pitchFamily="18" charset="0"/>
                      </a:endParaRPr>
                    </a:p>
                    <a:p>
                      <a:pPr algn="ctr"/>
                      <a:r>
                        <a:rPr lang="ru-RU" sz="1000">
                          <a:effectLst/>
                          <a:latin typeface="Times New Roman" panose="02020603050405020304" pitchFamily="18" charset="0"/>
                          <a:cs typeface="Times New Roman" panose="02020603050405020304" pitchFamily="18" charset="0"/>
                        </a:rPr>
                        <a:t>Design Build Finance Operate </a:t>
                      </a:r>
                      <a:endParaRPr lang="ru-RU" sz="1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Хусусий ташкилот белгиланган муддатга лойиҳалаштириш, қуриш, молиялаштириш бўйича шартнома тузади.  Хизмат кўрсатганлик учун давлат ушбу муассасани бошқарган даврда тўлайди</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муддати давомида давлатга тегишли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муддати давомида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Кон</a:t>
                      </a:r>
                      <a:r>
                        <a:rPr lang="ru-RU" sz="1000">
                          <a:effectLst/>
                          <a:latin typeface="Times New Roman" panose="02020603050405020304" pitchFamily="18" charset="0"/>
                          <a:cs typeface="Times New Roman" panose="02020603050405020304" pitchFamily="18" charset="0"/>
                        </a:rPr>
                        <a:t>ц</a:t>
                      </a:r>
                      <a:r>
                        <a:rPr lang="uz-Cyrl-UZ" sz="1000">
                          <a:effectLst/>
                          <a:latin typeface="Times New Roman" panose="02020603050405020304" pitchFamily="18" charset="0"/>
                          <a:cs typeface="Times New Roman" panose="02020603050405020304" pitchFamily="18" charset="0"/>
                        </a:rPr>
                        <a:t>ессия шартно-</a:t>
                      </a:r>
                      <a:endParaRPr lang="ru-RU" sz="1000">
                        <a:effectLst/>
                        <a:latin typeface="Times New Roman" panose="02020603050405020304" pitchFamily="18" charset="0"/>
                        <a:cs typeface="Times New Roman" panose="02020603050405020304" pitchFamily="18" charset="0"/>
                      </a:endParaRPr>
                    </a:p>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маси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4052137218"/>
                  </a:ext>
                </a:extLst>
              </a:tr>
              <a:tr h="1477377">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Қурилиш, бошқариш, ўтказиш / </a:t>
                      </a:r>
                      <a:endParaRPr lang="ru-RU" sz="1000">
                        <a:effectLst/>
                        <a:latin typeface="Times New Roman" panose="02020603050405020304" pitchFamily="18" charset="0"/>
                        <a:cs typeface="Times New Roman" panose="02020603050405020304" pitchFamily="18" charset="0"/>
                      </a:endParaRPr>
                    </a:p>
                    <a:p>
                      <a:pPr algn="ctr"/>
                      <a:r>
                        <a:rPr lang="uz-Cyrl-UZ" sz="1000">
                          <a:effectLst/>
                          <a:latin typeface="Times New Roman" panose="02020603050405020304" pitchFamily="18" charset="0"/>
                          <a:cs typeface="Times New Roman" panose="02020603050405020304" pitchFamily="18" charset="0"/>
                        </a:rPr>
                        <a:t>Build Operate Transfer </a:t>
                      </a:r>
                      <a:endParaRPr lang="ru-RU" sz="1000">
                        <a:effectLst/>
                        <a:latin typeface="Times New Roman" panose="02020603050405020304" pitchFamily="18" charset="0"/>
                        <a:cs typeface="Times New Roman" panose="02020603050405020304" pitchFamily="18" charset="0"/>
                      </a:endParaRPr>
                    </a:p>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ёки реконструкция қилиш, бошқариш, ўтказиш / </a:t>
                      </a:r>
                      <a:endParaRPr lang="ru-RU" sz="1000">
                        <a:effectLst/>
                        <a:latin typeface="Times New Roman" panose="02020603050405020304" pitchFamily="18" charset="0"/>
                        <a:cs typeface="Times New Roman" panose="02020603050405020304" pitchFamily="18" charset="0"/>
                      </a:endParaRPr>
                    </a:p>
                    <a:p>
                      <a:pPr algn="ctr"/>
                      <a:r>
                        <a:rPr lang="ru-RU" sz="1000">
                          <a:effectLst/>
                          <a:latin typeface="Times New Roman" panose="02020603050405020304" pitchFamily="18" charset="0"/>
                          <a:cs typeface="Times New Roman" panose="02020603050405020304" pitchFamily="18" charset="0"/>
                        </a:rPr>
                        <a:t>Rehabilitale Operate Transfer </a:t>
                      </a:r>
                      <a:endParaRPr lang="ru-RU" sz="1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Хусусий корхона белгиланган муддатга объектни лойиҳалаштириш, қуриш, молиялаштириш ва бошқариш учун концессия шартномасини тузади.  Ташкилот сармояланган маблағлардан шартнома муддати давомида олдиндан келишилган шартлар асосида пул олади.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Имтиёз муддати одатда объектнинг ишлаш муддати-дан анча қисқа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тугашидан олдин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Мулк ҳуқуқи ўткази-лишидан олдин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2448001289"/>
                  </a:ext>
                </a:extLst>
              </a:tr>
              <a:tr h="760414">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Лойиҳалаш, қуриш, эгалик қилиш, бошқариш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Хусусий субъект объектни лойиҳалаштириш, қуриш, молиялаштириш ва бошқариш учун концессия шартномасини объектнинг бутун муддати давомида тузади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ru-RU" sz="1000">
                          <a:effectLst/>
                          <a:latin typeface="Times New Roman" panose="02020603050405020304" pitchFamily="18" charset="0"/>
                          <a:cs typeface="Times New Roman" panose="02020603050405020304" pitchFamily="18" charset="0"/>
                        </a:rPr>
                        <a:t>Фаолият давомида хусусий ташкилотга тегишли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a:effectLst/>
                          <a:latin typeface="Times New Roman" panose="02020603050405020304" pitchFamily="18" charset="0"/>
                          <a:cs typeface="Times New Roman" panose="02020603050405020304" pitchFamily="18" charset="0"/>
                        </a:rPr>
                        <a:t>Шартнома муддати давомида </a:t>
                      </a:r>
                      <a:endParaRPr lang="ru-RU" sz="1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tc>
                  <a:txBody>
                    <a:bodyPr/>
                    <a:lstStyle/>
                    <a:p>
                      <a:pPr algn="ctr" fontAlgn="t">
                        <a:lnSpc>
                          <a:spcPct val="115000"/>
                        </a:lnSpc>
                        <a:spcAft>
                          <a:spcPts val="1000"/>
                        </a:spcAft>
                      </a:pPr>
                      <a:r>
                        <a:rPr lang="uz-Cyrl-UZ" sz="1000" dirty="0">
                          <a:effectLst/>
                          <a:latin typeface="Times New Roman" panose="02020603050405020304" pitchFamily="18" charset="0"/>
                          <a:cs typeface="Times New Roman" panose="02020603050405020304" pitchFamily="18" charset="0"/>
                        </a:rPr>
                        <a:t>Хусусий иштирок-чига ҳуқуқлар-ни ўтказиш </a:t>
                      </a:r>
                      <a:endParaRPr lang="ru-RU" sz="1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5384" marR="25384" marT="0" marB="0" anchor="ctr"/>
                </a:tc>
                <a:extLst>
                  <a:ext uri="{0D108BD9-81ED-4DB2-BD59-A6C34878D82A}">
                    <a16:rowId xmlns:a16="http://schemas.microsoft.com/office/drawing/2014/main" val="2278953601"/>
                  </a:ext>
                </a:extLst>
              </a:tr>
            </a:tbl>
          </a:graphicData>
        </a:graphic>
      </p:graphicFrame>
    </p:spTree>
    <p:extLst>
      <p:ext uri="{BB962C8B-B14F-4D97-AF65-F5344CB8AC3E}">
        <p14:creationId xmlns:p14="http://schemas.microsoft.com/office/powerpoint/2010/main" val="41923609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580B06-2CCE-6F82-4A25-F39CACD0319A}"/>
              </a:ext>
            </a:extLst>
          </p:cNvPr>
          <p:cNvSpPr txBox="1"/>
          <p:nvPr/>
        </p:nvSpPr>
        <p:spPr>
          <a:xfrm>
            <a:off x="455364" y="1388541"/>
            <a:ext cx="11281272" cy="3046988"/>
          </a:xfrm>
          <a:prstGeom prst="rect">
            <a:avLst/>
          </a:prstGeom>
          <a:noFill/>
        </p:spPr>
        <p:txBody>
          <a:bodyPr wrap="square" anchor="ctr">
            <a:spAutoFit/>
          </a:bodyPr>
          <a:lstStyle/>
          <a:p>
            <a:pPr algn="ctr" fontAlgn="base">
              <a:spcAft>
                <a:spcPts val="1000"/>
              </a:spcAft>
            </a:pP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Ўзбекистон Республикаси Президентининг 2018 йил 20 октябрдаги “Давлат-хусусий шерикликни ривожлантиришнинг ҳуқуқий ва институционал базасини яратиш бўйича биринчи навбатдаги чора-тадбирлар тўғрисида” ПҚ-3980-сон қарори ижросини таъминлаш мақсадида Вазирлар Маҳкамасининг 2018 йил 13 декабрдаги “ Ўзбекистон Республикаси Молия вазирлиги ҳузуридаги давлат-хусусий шерикликни ривожлантириш агентлиги фаолиятини ташкил этиш тўғрисида”  </a:t>
            </a:r>
            <a:b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uz-Cyrl-UZ"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№1009-сон қарори билан Ўзбекистон Республикаси Молия вазирлиги ҳузурида Давлат-хусусий шерикликни ривожлантириш агентлиги фаолияти ташкил этилди. </a:t>
            </a:r>
            <a:endParaRPr lang="ru-RU"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8704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352542"/>
            <a:ext cx="11655845" cy="137421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Ўзбекистон Республикаси Вазирлар Маҳкамасининг 2020 йил 26  апрелдаги № 259-сон  қарори билан ДХШ лойиҳаларини амалга ошириш механизми қуйидаги босқичларни ўз ичига олади:</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75423" y="1907261"/>
            <a:ext cx="11655844" cy="68036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лойиҳа ташаббусини юритиш ва ҳамкорни танлаш;</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268078" y="5195925"/>
            <a:ext cx="8828182" cy="984539"/>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ДХШ лойиҳалар маълумотлари асосида уларнинг давлат реестрини юритиш.</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268078" y="4373759"/>
            <a:ext cx="8828182" cy="68036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мавжуд лойиҳалар бўйича ҳисоботларни тақдим этиш;</a:t>
            </a:r>
          </a:p>
        </p:txBody>
      </p:sp>
      <p:sp>
        <p:nvSpPr>
          <p:cNvPr id="2" name="Прямоугольник 1">
            <a:extLst>
              <a:ext uri="{FF2B5EF4-FFF2-40B4-BE49-F238E27FC236}">
                <a16:creationId xmlns:a16="http://schemas.microsoft.com/office/drawing/2014/main" id="{FA4C5C75-48B6-465D-0A58-8C3D14009AD1}"/>
              </a:ext>
            </a:extLst>
          </p:cNvPr>
          <p:cNvSpPr/>
          <p:nvPr/>
        </p:nvSpPr>
        <p:spPr>
          <a:xfrm>
            <a:off x="275423" y="2729427"/>
            <a:ext cx="11655844" cy="68036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лойиҳани дастлабки экспертизаси ва баҳолаш;</a:t>
            </a:r>
          </a:p>
        </p:txBody>
      </p:sp>
      <p:sp>
        <p:nvSpPr>
          <p:cNvPr id="8" name="Прямоугольник 7">
            <a:extLst>
              <a:ext uri="{FF2B5EF4-FFF2-40B4-BE49-F238E27FC236}">
                <a16:creationId xmlns:a16="http://schemas.microsoft.com/office/drawing/2014/main" id="{F18102A3-0A1B-AEE2-1EF4-C2E6D1905236}"/>
              </a:ext>
            </a:extLst>
          </p:cNvPr>
          <p:cNvSpPr/>
          <p:nvPr/>
        </p:nvSpPr>
        <p:spPr>
          <a:xfrm>
            <a:off x="275423" y="3551593"/>
            <a:ext cx="11655844" cy="680360"/>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лойиҳанинг концептуал ғоясини шакллантириш;</a:t>
            </a:r>
          </a:p>
        </p:txBody>
      </p:sp>
    </p:spTree>
    <p:extLst>
      <p:ext uri="{BB962C8B-B14F-4D97-AF65-F5344CB8AC3E}">
        <p14:creationId xmlns:p14="http://schemas.microsoft.com/office/powerpoint/2010/main" val="4158436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352542"/>
            <a:ext cx="11655845" cy="68036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800" b="1" dirty="0">
                <a:effectLst/>
                <a:latin typeface="Times New Roman" panose="02020603050405020304" pitchFamily="18" charset="0"/>
                <a:ea typeface="Times New Roman" panose="02020603050405020304" pitchFamily="18" charset="0"/>
                <a:cs typeface="Times New Roman" panose="02020603050405020304" pitchFamily="18" charset="0"/>
              </a:rPr>
              <a:t>ЛОЙИҲА ТАШАББУСИ ҚУЙИДАГИЛАРДАН ИБОРАТ:</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705080" y="1308926"/>
            <a:ext cx="10862632" cy="913057"/>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лойиҳа концепцияси ишлаб чиқилади, атрофлича баҳоланади ҳамда келишиш ва тасдиқлаш учун тақдим этилади;</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705078" y="5302422"/>
            <a:ext cx="7777911" cy="913057"/>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лойиҳа давлат реестрида рўйхатга олинади</a:t>
            </a: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705078" y="3611372"/>
            <a:ext cx="7777910" cy="1412319"/>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концепция давлат томонидан иштирокчи-шерик ёки Вазирлар Маҳкамаси томонидан тасдиқланиши</a:t>
            </a: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2" name="Прямоугольник 1">
            <a:extLst>
              <a:ext uri="{FF2B5EF4-FFF2-40B4-BE49-F238E27FC236}">
                <a16:creationId xmlns:a16="http://schemas.microsoft.com/office/drawing/2014/main" id="{FA4C5C75-48B6-465D-0A58-8C3D14009AD1}"/>
              </a:ext>
            </a:extLst>
          </p:cNvPr>
          <p:cNvSpPr/>
          <p:nvPr/>
        </p:nvSpPr>
        <p:spPr>
          <a:xfrm>
            <a:off x="705078" y="2460150"/>
            <a:ext cx="10862633" cy="91305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ваколатга эга давлат органи концепцияни кўриб чиқади ва маъқуллайди</a:t>
            </a:r>
            <a:r>
              <a:rPr lang="ru-RU" sz="28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321992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C17D4F8-7BF8-3CA8-7C63-9DB416CC5818}"/>
              </a:ext>
            </a:extLst>
          </p:cNvPr>
          <p:cNvSpPr txBox="1"/>
          <p:nvPr/>
        </p:nvSpPr>
        <p:spPr>
          <a:xfrm>
            <a:off x="397101" y="0"/>
            <a:ext cx="8923167" cy="707886"/>
          </a:xfrm>
          <a:prstGeom prst="rect">
            <a:avLst/>
          </a:prstGeom>
          <a:noFill/>
        </p:spPr>
        <p:txBody>
          <a:bodyPr wrap="square">
            <a:spAutoFit/>
          </a:bodyPr>
          <a:lstStyle/>
          <a:p>
            <a:pPr algn="ctr"/>
            <a:r>
              <a:rPr lang="uz-Cyrl-UZ" sz="2000" b="1" dirty="0">
                <a:solidFill>
                  <a:srgbClr val="0E0E0E"/>
                </a:solidFill>
                <a:effectLst/>
                <a:latin typeface="Times New Roman" panose="02020603050405020304" pitchFamily="18" charset="0"/>
                <a:ea typeface="Times New Roman" panose="02020603050405020304" pitchFamily="18" charset="0"/>
              </a:rPr>
              <a:t>2019-2021 йилларда давлат-хусусий шерикчилик асосида амалга ошириладиган лойиҳалар</a:t>
            </a:r>
            <a:endParaRPr lang="ru-RU" sz="2000" dirty="0"/>
          </a:p>
        </p:txBody>
      </p:sp>
      <p:graphicFrame>
        <p:nvGraphicFramePr>
          <p:cNvPr id="8" name="Таблица 7">
            <a:extLst>
              <a:ext uri="{FF2B5EF4-FFF2-40B4-BE49-F238E27FC236}">
                <a16:creationId xmlns:a16="http://schemas.microsoft.com/office/drawing/2014/main" id="{AB3A5BA5-9B47-0B03-80D4-D5BED23C8DE8}"/>
              </a:ext>
            </a:extLst>
          </p:cNvPr>
          <p:cNvGraphicFramePr>
            <a:graphicFrameLocks noGrp="1"/>
          </p:cNvGraphicFramePr>
          <p:nvPr>
            <p:extLst>
              <p:ext uri="{D42A27DB-BD31-4B8C-83A1-F6EECF244321}">
                <p14:modId xmlns:p14="http://schemas.microsoft.com/office/powerpoint/2010/main" val="1225923046"/>
              </p:ext>
            </p:extLst>
          </p:nvPr>
        </p:nvGraphicFramePr>
        <p:xfrm>
          <a:off x="397101" y="707886"/>
          <a:ext cx="8923167" cy="5896830"/>
        </p:xfrm>
        <a:graphic>
          <a:graphicData uri="http://schemas.openxmlformats.org/drawingml/2006/table">
            <a:tbl>
              <a:tblPr firstRow="1" firstCol="1" bandRow="1">
                <a:tableStyleId>{5C22544A-7EE6-4342-B048-85BDC9FD1C3A}</a:tableStyleId>
              </a:tblPr>
              <a:tblGrid>
                <a:gridCol w="596236">
                  <a:extLst>
                    <a:ext uri="{9D8B030D-6E8A-4147-A177-3AD203B41FA5}">
                      <a16:colId xmlns:a16="http://schemas.microsoft.com/office/drawing/2014/main" val="1008183989"/>
                    </a:ext>
                  </a:extLst>
                </a:gridCol>
                <a:gridCol w="2548021">
                  <a:extLst>
                    <a:ext uri="{9D8B030D-6E8A-4147-A177-3AD203B41FA5}">
                      <a16:colId xmlns:a16="http://schemas.microsoft.com/office/drawing/2014/main" val="4021194501"/>
                    </a:ext>
                  </a:extLst>
                </a:gridCol>
                <a:gridCol w="2023128">
                  <a:extLst>
                    <a:ext uri="{9D8B030D-6E8A-4147-A177-3AD203B41FA5}">
                      <a16:colId xmlns:a16="http://schemas.microsoft.com/office/drawing/2014/main" val="1197116549"/>
                    </a:ext>
                  </a:extLst>
                </a:gridCol>
                <a:gridCol w="1732654">
                  <a:extLst>
                    <a:ext uri="{9D8B030D-6E8A-4147-A177-3AD203B41FA5}">
                      <a16:colId xmlns:a16="http://schemas.microsoft.com/office/drawing/2014/main" val="3009417044"/>
                    </a:ext>
                  </a:extLst>
                </a:gridCol>
                <a:gridCol w="2023128">
                  <a:extLst>
                    <a:ext uri="{9D8B030D-6E8A-4147-A177-3AD203B41FA5}">
                      <a16:colId xmlns:a16="http://schemas.microsoft.com/office/drawing/2014/main" val="812914488"/>
                    </a:ext>
                  </a:extLst>
                </a:gridCol>
              </a:tblGrid>
              <a:tr h="1022119">
                <a:tc>
                  <a:txBody>
                    <a:bodyPr/>
                    <a:lstStyle/>
                    <a:p>
                      <a:pPr algn="ctr">
                        <a:lnSpc>
                          <a:spcPct val="115000"/>
                        </a:lnSpc>
                        <a:spcAft>
                          <a:spcPts val="1000"/>
                        </a:spcAft>
                      </a:pPr>
                      <a:r>
                        <a:rPr lang="ru-RU" sz="16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ru-RU" sz="1600">
                          <a:effectLst/>
                          <a:latin typeface="Times New Roman" panose="02020603050405020304" pitchFamily="18" charset="0"/>
                          <a:cs typeface="Times New Roman" panose="02020603050405020304" pitchFamily="18" charset="0"/>
                        </a:rPr>
                        <a:t>Со</a:t>
                      </a:r>
                      <a:r>
                        <a:rPr lang="uz-Cyrl-UZ" sz="1600">
                          <a:effectLst/>
                          <a:latin typeface="Times New Roman" panose="02020603050405020304" pitchFamily="18" charset="0"/>
                          <a:cs typeface="Times New Roman" panose="02020603050405020304" pitchFamily="18" charset="0"/>
                        </a:rPr>
                        <a:t>ҳ</a:t>
                      </a:r>
                      <a:r>
                        <a:rPr lang="ru-RU" sz="1600">
                          <a:effectLst/>
                          <a:latin typeface="Times New Roman" panose="02020603050405020304" pitchFamily="18" charset="0"/>
                          <a:cs typeface="Times New Roman" panose="02020603050405020304" pitchFamily="18" charset="0"/>
                        </a:rPr>
                        <a:t>а, тармо</a:t>
                      </a:r>
                      <a:r>
                        <a:rPr lang="uz-Cyrl-UZ" sz="1600">
                          <a:effectLst/>
                          <a:latin typeface="Times New Roman" panose="02020603050405020304" pitchFamily="18" charset="0"/>
                          <a:cs typeface="Times New Roman" panose="02020603050405020304" pitchFamily="18" charset="0"/>
                        </a:rPr>
                        <a:t>қ</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Лойиҳалар сони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Лойиҳа қиймати,  млн АҚШ долл.</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Лойиҳаларнинг ўртача муддати, йил</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3601033663"/>
                  </a:ext>
                </a:extLst>
              </a:tr>
              <a:tr h="243183">
                <a:tc gridSpan="5">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Давлат ташаббуси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32973009"/>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Энергетика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3910,0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25</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3082779357"/>
                  </a:ext>
                </a:extLst>
              </a:tr>
              <a:tr h="502828">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Коммунал хўжалик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206,9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10-30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2858131665"/>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транспорт</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2141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15-30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356745193"/>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4</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Соғлиқни сақлаш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16,2</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62335868"/>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5</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Таълим соҳаси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60,0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3241514568"/>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Маданият</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435028869"/>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Туризм</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487414578"/>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8</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Жами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6283,4</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 </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3199072358"/>
                  </a:ext>
                </a:extLst>
              </a:tr>
              <a:tr h="243183">
                <a:tc gridSpan="5">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Хусусий ташаббус</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3393025912"/>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Энергетика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1520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25</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50589202"/>
                  </a:ext>
                </a:extLst>
              </a:tr>
              <a:tr h="502828">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Коммунал хўжалик</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4</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5,6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863313540"/>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Сув хўжалиги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120,0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30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492490198"/>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4</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Соғлиқни сақлаш</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10-20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1499758151"/>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5</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Таълим соҳаси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20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589460725"/>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Жами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1665,6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 </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3007584474"/>
                  </a:ext>
                </a:extLst>
              </a:tr>
              <a:tr h="243183">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Ҳаммаси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48</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a:effectLst/>
                          <a:latin typeface="Times New Roman" panose="02020603050405020304" pitchFamily="18" charset="0"/>
                          <a:cs typeface="Times New Roman" panose="02020603050405020304" pitchFamily="18" charset="0"/>
                        </a:rPr>
                        <a:t>7949,0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tc>
                  <a:txBody>
                    <a:bodyPr/>
                    <a:lstStyle/>
                    <a:p>
                      <a:pPr algn="ctr">
                        <a:lnSpc>
                          <a:spcPct val="115000"/>
                        </a:lnSpc>
                        <a:spcAft>
                          <a:spcPts val="1000"/>
                        </a:spcAft>
                      </a:pPr>
                      <a:r>
                        <a:rPr lang="uz-Cyrl-UZ" sz="1600" dirty="0">
                          <a:effectLst/>
                          <a:latin typeface="Times New Roman" panose="02020603050405020304" pitchFamily="18" charset="0"/>
                          <a:cs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5640" marR="55640" marT="0" marB="0" anchor="ctr"/>
                </a:tc>
                <a:extLst>
                  <a:ext uri="{0D108BD9-81ED-4DB2-BD59-A6C34878D82A}">
                    <a16:rowId xmlns:a16="http://schemas.microsoft.com/office/drawing/2014/main" val="2767871542"/>
                  </a:ext>
                </a:extLst>
              </a:tr>
            </a:tbl>
          </a:graphicData>
        </a:graphic>
      </p:graphicFrame>
    </p:spTree>
    <p:extLst>
      <p:ext uri="{BB962C8B-B14F-4D97-AF65-F5344CB8AC3E}">
        <p14:creationId xmlns:p14="http://schemas.microsoft.com/office/powerpoint/2010/main" val="14544844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352542"/>
            <a:ext cx="11655845" cy="68036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Хусусий ҳамкорлар ДХШ асосида қуйидаги кўринишда манфаатдор бўладилар: </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75423" y="1226901"/>
            <a:ext cx="11655844" cy="49441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ўз манфаатларига эришиш йўлида қўшимча имкониятларга эга бўлиш;</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275422" y="5455090"/>
            <a:ext cx="9132982" cy="984539"/>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давлат томонидан хусусий шерикларнинг бошқарув ва технологик ноу-хауларидан фойдаланиш имконияти яратилади.</a:t>
            </a:r>
          </a:p>
        </p:txBody>
      </p:sp>
      <p:sp>
        <p:nvSpPr>
          <p:cNvPr id="3" name="Прямоугольник 2">
            <a:extLst>
              <a:ext uri="{FF2B5EF4-FFF2-40B4-BE49-F238E27FC236}">
                <a16:creationId xmlns:a16="http://schemas.microsoft.com/office/drawing/2014/main" id="{E90C81CD-F841-AF30-245D-7AA36FFDAC76}"/>
              </a:ext>
            </a:extLst>
          </p:cNvPr>
          <p:cNvSpPr/>
          <p:nvPr/>
        </p:nvSpPr>
        <p:spPr>
          <a:xfrm>
            <a:off x="268077" y="4440161"/>
            <a:ext cx="9140327" cy="762925"/>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турли даражадаги бюджетларга давлат хусусий шерикчилик лойиҳаларини амалга оширишдан тушадиган молиявий тушумларни ошириш; </a:t>
            </a:r>
          </a:p>
        </p:txBody>
      </p:sp>
      <p:sp>
        <p:nvSpPr>
          <p:cNvPr id="2" name="Прямоугольник 1">
            <a:extLst>
              <a:ext uri="{FF2B5EF4-FFF2-40B4-BE49-F238E27FC236}">
                <a16:creationId xmlns:a16="http://schemas.microsoft.com/office/drawing/2014/main" id="{FA4C5C75-48B6-465D-0A58-8C3D14009AD1}"/>
              </a:ext>
            </a:extLst>
          </p:cNvPr>
          <p:cNvSpPr/>
          <p:nvPr/>
        </p:nvSpPr>
        <p:spPr>
          <a:xfrm>
            <a:off x="275423" y="1860367"/>
            <a:ext cx="11655844" cy="49441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хусусий капитални жалб этилиши сабабли бюджет харажатларини қисқартириш; </a:t>
            </a:r>
          </a:p>
        </p:txBody>
      </p:sp>
      <p:sp>
        <p:nvSpPr>
          <p:cNvPr id="8" name="Прямоугольник 7">
            <a:extLst>
              <a:ext uri="{FF2B5EF4-FFF2-40B4-BE49-F238E27FC236}">
                <a16:creationId xmlns:a16="http://schemas.microsoft.com/office/drawing/2014/main" id="{F18102A3-0A1B-AEE2-1EF4-C2E6D1905236}"/>
              </a:ext>
            </a:extLst>
          </p:cNvPr>
          <p:cNvSpPr/>
          <p:nvPr/>
        </p:nvSpPr>
        <p:spPr>
          <a:xfrm>
            <a:off x="275423" y="2493833"/>
            <a:ext cx="11655844" cy="49441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давлат мулки бўлган асосий воситалар қийматининг ошиши; </a:t>
            </a:r>
          </a:p>
        </p:txBody>
      </p:sp>
      <p:sp>
        <p:nvSpPr>
          <p:cNvPr id="5" name="Прямоугольник 4">
            <a:extLst>
              <a:ext uri="{FF2B5EF4-FFF2-40B4-BE49-F238E27FC236}">
                <a16:creationId xmlns:a16="http://schemas.microsoft.com/office/drawing/2014/main" id="{B990046E-3659-ADFD-8267-D57BF79E54B6}"/>
              </a:ext>
            </a:extLst>
          </p:cNvPr>
          <p:cNvSpPr/>
          <p:nvPr/>
        </p:nvSpPr>
        <p:spPr>
          <a:xfrm>
            <a:off x="275423" y="3105449"/>
            <a:ext cx="11655844" cy="49441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давлат мулки объектларига хизмат кўрсатиш ва техник фойдаланиш даражасини ошириш; </a:t>
            </a:r>
          </a:p>
        </p:txBody>
      </p:sp>
      <p:sp>
        <p:nvSpPr>
          <p:cNvPr id="9" name="Прямоугольник 8">
            <a:extLst>
              <a:ext uri="{FF2B5EF4-FFF2-40B4-BE49-F238E27FC236}">
                <a16:creationId xmlns:a16="http://schemas.microsoft.com/office/drawing/2014/main" id="{62792D28-847C-1593-CA6A-B999EDEE3941}"/>
              </a:ext>
            </a:extLst>
          </p:cNvPr>
          <p:cNvSpPr/>
          <p:nvPr/>
        </p:nvSpPr>
        <p:spPr>
          <a:xfrm>
            <a:off x="275423" y="3738915"/>
            <a:ext cx="11655844" cy="494416"/>
          </a:xfrm>
          <a:prstGeom prst="rect">
            <a:avLst/>
          </a:prstGeom>
          <a:ln>
            <a:headEnd type="none" w="med" len="med"/>
            <a:tailEnd type="none" w="med" len="med"/>
          </a:ln>
        </p:spPr>
        <p:style>
          <a:lnRef idx="2">
            <a:schemeClr val="accent1"/>
          </a:lnRef>
          <a:fillRef idx="1">
            <a:schemeClr val="lt1"/>
          </a:fillRef>
          <a:effectRef idx="0">
            <a:schemeClr val="accent1"/>
          </a:effectRef>
          <a:fontRef idx="minor">
            <a:schemeClr val="dk1"/>
          </a:fontRef>
        </p:style>
        <p:txBody>
          <a:bodyPr rtlCol="0" anchor="ctr"/>
          <a:lstStyle/>
          <a:p>
            <a:pPr algn="ctr" fontAlgn="t">
              <a:spcAft>
                <a:spcPts val="1000"/>
              </a:spcAft>
            </a:pPr>
            <a:r>
              <a:rPr lang="uz-Cyrl-UZ" sz="2400" dirty="0">
                <a:effectLst/>
                <a:latin typeface="Times New Roman" panose="02020603050405020304" pitchFamily="18" charset="0"/>
                <a:ea typeface="Times New Roman" panose="02020603050405020304" pitchFamily="18" charset="0"/>
                <a:cs typeface="Times New Roman" panose="02020603050405020304" pitchFamily="18" charset="0"/>
              </a:rPr>
              <a:t>янги иш ўринларини яратиш; </a:t>
            </a:r>
          </a:p>
        </p:txBody>
      </p:sp>
    </p:spTree>
    <p:extLst>
      <p:ext uri="{BB962C8B-B14F-4D97-AF65-F5344CB8AC3E}">
        <p14:creationId xmlns:p14="http://schemas.microsoft.com/office/powerpoint/2010/main" val="4818825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31355"/>
            <a:ext cx="11655845" cy="517792"/>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fontAlgn="t"/>
            <a:r>
              <a:rPr lang="uz-Cyrl-UZ" sz="2800" b="1" dirty="0">
                <a:effectLst/>
                <a:latin typeface="Times New Roman" panose="02020603050405020304" pitchFamily="18" charset="0"/>
                <a:ea typeface="Times New Roman" panose="02020603050405020304" pitchFamily="18" charset="0"/>
                <a:cs typeface="Times New Roman" panose="02020603050405020304" pitchFamily="18" charset="0"/>
              </a:rPr>
              <a:t>ДХШ қонуни (тамойиллар)</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279095" y="883350"/>
            <a:ext cx="11655844" cy="1739498"/>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 ва хусусий шериклар нисбати (5-модда):</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мажбурий шартнома шартномаси;</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ўзаро мажбуриятлар, шу жумладан ликвидлик ва бошқалар; </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мажбуриятларнинг бажарилиши кафолати;</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жарималар ва ишончлилик;</a:t>
            </a:r>
          </a:p>
        </p:txBody>
      </p:sp>
      <p:sp>
        <p:nvSpPr>
          <p:cNvPr id="7" name="Прямоугольник 6">
            <a:extLst>
              <a:ext uri="{FF2B5EF4-FFF2-40B4-BE49-F238E27FC236}">
                <a16:creationId xmlns:a16="http://schemas.microsoft.com/office/drawing/2014/main" id="{EFBAA4EA-F368-8743-740C-4354FFCE8D34}"/>
              </a:ext>
            </a:extLst>
          </p:cNvPr>
          <p:cNvSpPr/>
          <p:nvPr/>
        </p:nvSpPr>
        <p:spPr>
          <a:xfrm>
            <a:off x="275422" y="3983367"/>
            <a:ext cx="8846544" cy="1092113"/>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Рақобатбардошлик ва холислик (7-модда):</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холис рақобат ва хусусий шерик танлаш;</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объектив ва асосли мезонлар.</a:t>
            </a:r>
          </a:p>
        </p:txBody>
      </p:sp>
      <p:sp>
        <p:nvSpPr>
          <p:cNvPr id="10" name="Прямоугольник 9">
            <a:extLst>
              <a:ext uri="{FF2B5EF4-FFF2-40B4-BE49-F238E27FC236}">
                <a16:creationId xmlns:a16="http://schemas.microsoft.com/office/drawing/2014/main" id="{486D762E-33AC-251A-B400-B969B110BB6B}"/>
              </a:ext>
            </a:extLst>
          </p:cNvPr>
          <p:cNvSpPr/>
          <p:nvPr/>
        </p:nvSpPr>
        <p:spPr>
          <a:xfrm>
            <a:off x="275423" y="2757051"/>
            <a:ext cx="11655844" cy="1092113"/>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Танлов жараёнининг шаффофлиги (6-модда):</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очиқ тендер, эълонларни чоп этиш;</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бепул ва фойдаланиш мумкин бўлган маълумотлар, жамоатчилик муҳокамаси.</a:t>
            </a:r>
          </a:p>
        </p:txBody>
      </p:sp>
      <p:sp>
        <p:nvSpPr>
          <p:cNvPr id="11" name="Прямоугольник 10">
            <a:extLst>
              <a:ext uri="{FF2B5EF4-FFF2-40B4-BE49-F238E27FC236}">
                <a16:creationId xmlns:a16="http://schemas.microsoft.com/office/drawing/2014/main" id="{A0090772-7AC8-ADD9-1CD0-700ADD8E0ED1}"/>
              </a:ext>
            </a:extLst>
          </p:cNvPr>
          <p:cNvSpPr/>
          <p:nvPr/>
        </p:nvSpPr>
        <p:spPr>
          <a:xfrm>
            <a:off x="275422" y="5209683"/>
            <a:ext cx="8846544" cy="1416962"/>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Камситмаслик ва коррупцияга қарши чоралар (8 ва 9-моддалар):</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барча иштирокчиларга тенг муносабатда бўлиш;</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очиқ, холис ва тенг танлов;</a:t>
            </a:r>
          </a:p>
          <a:p>
            <a:pPr marL="342900" indent="-342900" algn="ctr" fontAlgn="t">
              <a:buFont typeface="Arial" panose="020B0604020202020204" pitchFamily="34" charset="0"/>
              <a:buChar char="•"/>
            </a:pPr>
            <a:r>
              <a:rPr lang="uz-Cyrl-UZ" sz="2200" dirty="0">
                <a:effectLst/>
                <a:latin typeface="Times New Roman" panose="02020603050405020304" pitchFamily="18" charset="0"/>
                <a:ea typeface="Times New Roman" panose="02020603050405020304" pitchFamily="18" charset="0"/>
                <a:cs typeface="Times New Roman" panose="02020603050405020304" pitchFamily="18" charset="0"/>
              </a:rPr>
              <a:t>қатъий талаблар ва аниқ тартиб-қоидалар.</a:t>
            </a:r>
          </a:p>
        </p:txBody>
      </p:sp>
    </p:spTree>
    <p:extLst>
      <p:ext uri="{BB962C8B-B14F-4D97-AF65-F5344CB8AC3E}">
        <p14:creationId xmlns:p14="http://schemas.microsoft.com/office/powerpoint/2010/main" val="5235545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2" y="286439"/>
            <a:ext cx="11655845" cy="1344057"/>
          </a:xfrm>
          <a:prstGeom prst="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fontAlgn="t"/>
            <a:r>
              <a:rPr lang="uz-Cyrl-UZ" sz="20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 давлат органи (ташкилоти) (бундан буён матнда давлат ташаббускори деб юритилади) ва (ёки) якка тартибдаги тадбиркор ёхуд юридик шахс (бундан буён матнда хусусий ташаббускор деб юритилади) томонидан ташаббус қилиниши мумкин.</a:t>
            </a:r>
          </a:p>
          <a:p>
            <a:pPr algn="ctr" fontAlgn="t"/>
            <a:r>
              <a:rPr lang="uz-Cyrl-UZ" sz="20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 ташаббус қилиш:</a:t>
            </a:r>
          </a:p>
        </p:txBody>
      </p:sp>
      <p:sp>
        <p:nvSpPr>
          <p:cNvPr id="10" name="Прямоугольник 9">
            <a:extLst>
              <a:ext uri="{FF2B5EF4-FFF2-40B4-BE49-F238E27FC236}">
                <a16:creationId xmlns:a16="http://schemas.microsoft.com/office/drawing/2014/main" id="{486D762E-33AC-251A-B400-B969B110BB6B}"/>
              </a:ext>
            </a:extLst>
          </p:cNvPr>
          <p:cNvSpPr/>
          <p:nvPr/>
        </p:nvSpPr>
        <p:spPr>
          <a:xfrm>
            <a:off x="275423" y="1764699"/>
            <a:ext cx="11655844" cy="448857"/>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 концепциясини ишлаб чиқишни;</a:t>
            </a:r>
          </a:p>
        </p:txBody>
      </p:sp>
      <p:sp>
        <p:nvSpPr>
          <p:cNvPr id="2" name="Прямоугольник 1">
            <a:extLst>
              <a:ext uri="{FF2B5EF4-FFF2-40B4-BE49-F238E27FC236}">
                <a16:creationId xmlns:a16="http://schemas.microsoft.com/office/drawing/2014/main" id="{6C61DF8F-0788-8AE2-2A4F-E39F583495A5}"/>
              </a:ext>
            </a:extLst>
          </p:cNvPr>
          <p:cNvSpPr/>
          <p:nvPr/>
        </p:nvSpPr>
        <p:spPr>
          <a:xfrm>
            <a:off x="275423" y="2318515"/>
            <a:ext cx="11655844" cy="71112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лойиҳасининг концепциясини баҳолаш, келишиш ва тасдиқлаш учун тегишли давлат органига юборишни;</a:t>
            </a:r>
          </a:p>
        </p:txBody>
      </p:sp>
      <p:sp>
        <p:nvSpPr>
          <p:cNvPr id="3" name="Прямоугольник 2">
            <a:extLst>
              <a:ext uri="{FF2B5EF4-FFF2-40B4-BE49-F238E27FC236}">
                <a16:creationId xmlns:a16="http://schemas.microsoft.com/office/drawing/2014/main" id="{42C37B33-FAAA-BF6B-0F2A-46E0297392F2}"/>
              </a:ext>
            </a:extLst>
          </p:cNvPr>
          <p:cNvSpPr/>
          <p:nvPr/>
        </p:nvSpPr>
        <p:spPr>
          <a:xfrm>
            <a:off x="275423" y="3134715"/>
            <a:ext cx="11655844" cy="47798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ваколатли давлат органи томонидан давлат-хусусий шериклик лойиҳаси концепциясини кўриб чиқишни</a:t>
            </a:r>
            <a:r>
              <a:rPr lang="ru-RU" sz="2000" dirty="0">
                <a:effectLst/>
                <a:latin typeface="Times New Roman" panose="02020603050405020304" pitchFamily="18" charset="0"/>
                <a:ea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CE9131AD-EDEF-A09F-2CCB-38C4FDF42FF3}"/>
              </a:ext>
            </a:extLst>
          </p:cNvPr>
          <p:cNvSpPr/>
          <p:nvPr/>
        </p:nvSpPr>
        <p:spPr>
          <a:xfrm>
            <a:off x="275423" y="3717775"/>
            <a:ext cx="11655844" cy="711124"/>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 концепциясини ваколатли давлат органи томонидан маъқуллашни, рад этишни ёки маромига етказиш учун қайтаришни;</a:t>
            </a:r>
          </a:p>
        </p:txBody>
      </p:sp>
      <p:sp>
        <p:nvSpPr>
          <p:cNvPr id="8" name="Прямоугольник 7">
            <a:extLst>
              <a:ext uri="{FF2B5EF4-FFF2-40B4-BE49-F238E27FC236}">
                <a16:creationId xmlns:a16="http://schemas.microsoft.com/office/drawing/2014/main" id="{9ECC2D0C-DA71-B688-650B-67B4248EEFAC}"/>
              </a:ext>
            </a:extLst>
          </p:cNvPr>
          <p:cNvSpPr/>
          <p:nvPr/>
        </p:nvSpPr>
        <p:spPr>
          <a:xfrm>
            <a:off x="275423" y="4533975"/>
            <a:ext cx="8725358" cy="952426"/>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лойиҳасининг келишиб олинган концепциясининг давлат шериги ёки Ўзбекистон Республикаси Вазирлар Маҳкамаси томонидан тасдиқланишини;</a:t>
            </a:r>
          </a:p>
        </p:txBody>
      </p:sp>
      <p:sp>
        <p:nvSpPr>
          <p:cNvPr id="9" name="Прямоугольник 8">
            <a:extLst>
              <a:ext uri="{FF2B5EF4-FFF2-40B4-BE49-F238E27FC236}">
                <a16:creationId xmlns:a16="http://schemas.microsoft.com/office/drawing/2014/main" id="{1550AB7D-E6F8-C593-D99E-3EF3C718C2E7}"/>
              </a:ext>
            </a:extLst>
          </p:cNvPr>
          <p:cNvSpPr/>
          <p:nvPr/>
        </p:nvSpPr>
        <p:spPr>
          <a:xfrm>
            <a:off x="275423" y="5591477"/>
            <a:ext cx="8725358" cy="952426"/>
          </a:xfrm>
          <a:prstGeom prst="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fontAlgn="t"/>
            <a:r>
              <a:rPr lang="uz-Cyrl-UZ" sz="2000"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лойиҳасининг концепциясини ваколатли давлат органи томонидан Давлат-хусусий шериклик лойиҳаларининг реестрига киритишни ўз ичига олади.</a:t>
            </a:r>
          </a:p>
        </p:txBody>
      </p:sp>
    </p:spTree>
    <p:extLst>
      <p:ext uri="{BB962C8B-B14F-4D97-AF65-F5344CB8AC3E}">
        <p14:creationId xmlns:p14="http://schemas.microsoft.com/office/powerpoint/2010/main" val="28590043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5DB3FA92-CBE1-3996-FC30-D32E7BEEED4F}"/>
              </a:ext>
            </a:extLst>
          </p:cNvPr>
          <p:cNvSpPr/>
          <p:nvPr/>
        </p:nvSpPr>
        <p:spPr>
          <a:xfrm>
            <a:off x="708751" y="319489"/>
            <a:ext cx="10774497" cy="914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ДАВЛАТ-ХУСУСИЙ ШЕРИКЛИК ЛОЙИҲАЛАРИДА ҲАЛ ҚИЛУВЧИ ВА МАВҲУМ КЎРСАТКИЧЛАРНИ АНИҚЛАШ</a:t>
            </a:r>
            <a:endParaRPr lang="ru-RU" sz="2400" b="1" dirty="0">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A1BD790D-CF81-B539-E362-69E1D625C480}"/>
              </a:ext>
            </a:extLst>
          </p:cNvPr>
          <p:cNvSpPr/>
          <p:nvPr/>
        </p:nvSpPr>
        <p:spPr>
          <a:xfrm>
            <a:off x="422314" y="1520328"/>
            <a:ext cx="6848820"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Давлат ва хусусий сектор иштирокчиларининг даромадларини соф жорий қиймат (</a:t>
            </a:r>
            <a:r>
              <a:rPr lang="en-US" sz="2000" dirty="0">
                <a:latin typeface="Times New Roman" panose="02020603050405020304" pitchFamily="18" charset="0"/>
                <a:cs typeface="Times New Roman" panose="02020603050405020304" pitchFamily="18" charset="0"/>
              </a:rPr>
              <a:t>NPV</a:t>
            </a:r>
            <a:r>
              <a:rPr lang="uz-Cyrl-UZ"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методида таҳлил ўтказиш</a:t>
            </a:r>
            <a:endParaRPr lang="ru-RU" sz="2000" dirty="0">
              <a:latin typeface="Times New Roman" panose="02020603050405020304" pitchFamily="18" charset="0"/>
              <a:cs typeface="Times New Roman" panose="02020603050405020304" pitchFamily="18" charset="0"/>
            </a:endParaRPr>
          </a:p>
        </p:txBody>
      </p:sp>
      <p:sp>
        <p:nvSpPr>
          <p:cNvPr id="8" name="Стрелка: вниз 7">
            <a:extLst>
              <a:ext uri="{FF2B5EF4-FFF2-40B4-BE49-F238E27FC236}">
                <a16:creationId xmlns:a16="http://schemas.microsoft.com/office/drawing/2014/main" id="{5B4877FE-3198-1B38-A5B0-5C5D2829DCAE}"/>
              </a:ext>
            </a:extLst>
          </p:cNvPr>
          <p:cNvSpPr/>
          <p:nvPr/>
        </p:nvSpPr>
        <p:spPr>
          <a:xfrm>
            <a:off x="3139805" y="1266940"/>
            <a:ext cx="649995" cy="209321"/>
          </a:xfrm>
          <a:prstGeom prst="down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9" name="Стрелка: вниз 8">
            <a:extLst>
              <a:ext uri="{FF2B5EF4-FFF2-40B4-BE49-F238E27FC236}">
                <a16:creationId xmlns:a16="http://schemas.microsoft.com/office/drawing/2014/main" id="{222390FA-65B5-2FE6-4ED2-600D4043B206}"/>
              </a:ext>
            </a:extLst>
          </p:cNvPr>
          <p:cNvSpPr/>
          <p:nvPr/>
        </p:nvSpPr>
        <p:spPr>
          <a:xfrm>
            <a:off x="3139804" y="2467779"/>
            <a:ext cx="649995" cy="209321"/>
          </a:xfrm>
          <a:prstGeom prst="down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0" name="Прямоугольник: скругленные углы 9">
            <a:extLst>
              <a:ext uri="{FF2B5EF4-FFF2-40B4-BE49-F238E27FC236}">
                <a16:creationId xmlns:a16="http://schemas.microsoft.com/office/drawing/2014/main" id="{8D893CC5-7BC0-391E-8874-9ABF8834621B}"/>
              </a:ext>
            </a:extLst>
          </p:cNvPr>
          <p:cNvSpPr/>
          <p:nvPr/>
        </p:nvSpPr>
        <p:spPr>
          <a:xfrm>
            <a:off x="422314" y="2722082"/>
            <a:ext cx="6848820" cy="91440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Минимал кафолатланган даромад ва лойиҳа муддати ўзгаришининг интервалларини аниқлаш</a:t>
            </a:r>
            <a:endParaRPr lang="ru-RU" sz="2000" dirty="0">
              <a:latin typeface="Times New Roman" panose="02020603050405020304" pitchFamily="18" charset="0"/>
              <a:cs typeface="Times New Roman" panose="02020603050405020304" pitchFamily="18" charset="0"/>
            </a:endParaRPr>
          </a:p>
        </p:txBody>
      </p:sp>
      <p:sp>
        <p:nvSpPr>
          <p:cNvPr id="11" name="Прямоугольник: скругленные углы 10">
            <a:extLst>
              <a:ext uri="{FF2B5EF4-FFF2-40B4-BE49-F238E27FC236}">
                <a16:creationId xmlns:a16="http://schemas.microsoft.com/office/drawing/2014/main" id="{08DA5975-8BDA-CD40-DEE5-DBE759456606}"/>
              </a:ext>
            </a:extLst>
          </p:cNvPr>
          <p:cNvSpPr/>
          <p:nvPr/>
        </p:nvSpPr>
        <p:spPr>
          <a:xfrm>
            <a:off x="7601639" y="1520328"/>
            <a:ext cx="4168049" cy="2116154"/>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Киритилган инвестициялардан кутилаётган даромадлилик даражасини прогноз қилиш</a:t>
            </a:r>
            <a:endParaRPr lang="ru-RU" sz="2400" dirty="0">
              <a:latin typeface="Times New Roman" panose="02020603050405020304" pitchFamily="18" charset="0"/>
              <a:cs typeface="Times New Roman" panose="02020603050405020304" pitchFamily="18" charset="0"/>
            </a:endParaRPr>
          </a:p>
        </p:txBody>
      </p:sp>
      <p:sp>
        <p:nvSpPr>
          <p:cNvPr id="13" name="Стрелка: вниз 12">
            <a:extLst>
              <a:ext uri="{FF2B5EF4-FFF2-40B4-BE49-F238E27FC236}">
                <a16:creationId xmlns:a16="http://schemas.microsoft.com/office/drawing/2014/main" id="{0FB371CF-A17A-B7DF-C780-C34B40E7A197}"/>
              </a:ext>
            </a:extLst>
          </p:cNvPr>
          <p:cNvSpPr/>
          <p:nvPr/>
        </p:nvSpPr>
        <p:spPr>
          <a:xfrm>
            <a:off x="9360665" y="1273362"/>
            <a:ext cx="649995" cy="209321"/>
          </a:xfrm>
          <a:prstGeom prst="down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4" name="Стрелка: вниз 13">
            <a:extLst>
              <a:ext uri="{FF2B5EF4-FFF2-40B4-BE49-F238E27FC236}">
                <a16:creationId xmlns:a16="http://schemas.microsoft.com/office/drawing/2014/main" id="{24E39BD6-FDAF-98C4-33D7-D6B54216853F}"/>
              </a:ext>
            </a:extLst>
          </p:cNvPr>
          <p:cNvSpPr/>
          <p:nvPr/>
        </p:nvSpPr>
        <p:spPr>
          <a:xfrm>
            <a:off x="9360665" y="3679635"/>
            <a:ext cx="649995" cy="209321"/>
          </a:xfrm>
          <a:prstGeom prst="down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5" name="Стрелка: вниз 14">
            <a:extLst>
              <a:ext uri="{FF2B5EF4-FFF2-40B4-BE49-F238E27FC236}">
                <a16:creationId xmlns:a16="http://schemas.microsoft.com/office/drawing/2014/main" id="{D9075E55-88AE-BE8F-5655-CDFCD403A240}"/>
              </a:ext>
            </a:extLst>
          </p:cNvPr>
          <p:cNvSpPr/>
          <p:nvPr/>
        </p:nvSpPr>
        <p:spPr>
          <a:xfrm>
            <a:off x="3139803" y="3679635"/>
            <a:ext cx="649995" cy="209321"/>
          </a:xfrm>
          <a:prstGeom prst="downArrow">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ru-RU"/>
          </a:p>
        </p:txBody>
      </p:sp>
      <p:sp>
        <p:nvSpPr>
          <p:cNvPr id="16" name="Прямоугольник: скругленные углы 15">
            <a:extLst>
              <a:ext uri="{FF2B5EF4-FFF2-40B4-BE49-F238E27FC236}">
                <a16:creationId xmlns:a16="http://schemas.microsoft.com/office/drawing/2014/main" id="{A69B1F99-660F-D84A-37A0-2451092A041E}"/>
              </a:ext>
            </a:extLst>
          </p:cNvPr>
          <p:cNvSpPr/>
          <p:nvPr/>
        </p:nvSpPr>
        <p:spPr>
          <a:xfrm>
            <a:off x="422314" y="3933025"/>
            <a:ext cx="11347374" cy="727110"/>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Давлат-хусусий шериклиги учун лойиҳанинг ижро этиш муддати ва минимал кутилаётган даромадлилик ўртасидаги оптимал боғлиқликни аниқлаш</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07418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275423" y="170995"/>
            <a:ext cx="11655845" cy="125018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16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 ташаббускори давлат-хусусий шериклик лойиҳасининг концепциясини, қоида тариқасида, иқтисодиёт ва ижтимоий соҳанинг ўз ваколати соҳасига кирувчи устувор йўналишлари бўйича ишлаб чиқади.</a:t>
            </a:r>
          </a:p>
          <a:p>
            <a:pPr algn="ctr" fontAlgn="t"/>
            <a:r>
              <a:rPr lang="uz-Cyrl-UZ" sz="16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 тайёрлаш давлат-хусусий шериклик лойиҳасининг оқилоналиги ва самарадорлигини ҳамда бу лойиҳани амалга ошириш мақсадида унинг мақбул шаклини аниқлашни таъминловчи дастлабки молиявий ҳисоб-китоблар асосида, хусусан:</a:t>
            </a:r>
          </a:p>
        </p:txBody>
      </p:sp>
      <p:sp>
        <p:nvSpPr>
          <p:cNvPr id="10" name="Прямоугольник 9">
            <a:extLst>
              <a:ext uri="{FF2B5EF4-FFF2-40B4-BE49-F238E27FC236}">
                <a16:creationId xmlns:a16="http://schemas.microsoft.com/office/drawing/2014/main" id="{486D762E-33AC-251A-B400-B969B110BB6B}"/>
              </a:ext>
            </a:extLst>
          </p:cNvPr>
          <p:cNvSpPr/>
          <p:nvPr/>
        </p:nvSpPr>
        <p:spPr>
          <a:xfrm>
            <a:off x="275423" y="1511308"/>
            <a:ext cx="11655844" cy="37197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лойиҳасининг молиявий-иқтисодий самарадорлиги кўрсаткичлари;</a:t>
            </a:r>
          </a:p>
        </p:txBody>
      </p:sp>
      <p:sp>
        <p:nvSpPr>
          <p:cNvPr id="2" name="Прямоугольник 1">
            <a:extLst>
              <a:ext uri="{FF2B5EF4-FFF2-40B4-BE49-F238E27FC236}">
                <a16:creationId xmlns:a16="http://schemas.microsoft.com/office/drawing/2014/main" id="{6C61DF8F-0788-8AE2-2A4F-E39F583495A5}"/>
              </a:ext>
            </a:extLst>
          </p:cNvPr>
          <p:cNvSpPr/>
          <p:nvPr/>
        </p:nvSpPr>
        <p:spPr>
          <a:xfrm>
            <a:off x="275423" y="1966327"/>
            <a:ext cx="11655844" cy="86500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тўғрисидаги битимга мувофиқ хусусий шерик томонидан лойиҳалаштирилаётган, барпо этилаётган, молиялаштирилаётган, реконструкция қилинаётган, фойдаланилаётган ёки хизмат кўрсатилаётган давлат-хусусий шериклик объектининг таркиби ва параметрлари;</a:t>
            </a:r>
          </a:p>
        </p:txBody>
      </p:sp>
      <p:sp>
        <p:nvSpPr>
          <p:cNvPr id="5" name="Прямоугольник 4">
            <a:extLst>
              <a:ext uri="{FF2B5EF4-FFF2-40B4-BE49-F238E27FC236}">
                <a16:creationId xmlns:a16="http://schemas.microsoft.com/office/drawing/2014/main" id="{CE9131AD-EDEF-A09F-2CCB-38C4FDF42FF3}"/>
              </a:ext>
            </a:extLst>
          </p:cNvPr>
          <p:cNvSpPr/>
          <p:nvPr/>
        </p:nvSpPr>
        <p:spPr>
          <a:xfrm>
            <a:off x="275423" y="2903360"/>
            <a:ext cx="11655844" cy="56695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хусусий шерикнинг кутилаётган инвестициялари ҳажми ва Ўзбекистон Республикаси бюджет тизими бюджетларидан тахмин қилинаётган молиялаштириш ҳажми;</a:t>
            </a:r>
          </a:p>
        </p:txBody>
      </p:sp>
      <p:sp>
        <p:nvSpPr>
          <p:cNvPr id="8" name="Прямоугольник 7">
            <a:extLst>
              <a:ext uri="{FF2B5EF4-FFF2-40B4-BE49-F238E27FC236}">
                <a16:creationId xmlns:a16="http://schemas.microsoft.com/office/drawing/2014/main" id="{9ECC2D0C-DA71-B688-650B-67B4248EEFAC}"/>
              </a:ext>
            </a:extLst>
          </p:cNvPr>
          <p:cNvSpPr/>
          <p:nvPr/>
        </p:nvSpPr>
        <p:spPr>
          <a:xfrm>
            <a:off x="275423" y="4202399"/>
            <a:ext cx="8725358" cy="38570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 шеригининг ва хусусий шерикнинг мажбуриятлари;</a:t>
            </a:r>
          </a:p>
        </p:txBody>
      </p:sp>
      <p:sp>
        <p:nvSpPr>
          <p:cNvPr id="9" name="Прямоугольник 8">
            <a:extLst>
              <a:ext uri="{FF2B5EF4-FFF2-40B4-BE49-F238E27FC236}">
                <a16:creationId xmlns:a16="http://schemas.microsoft.com/office/drawing/2014/main" id="{1550AB7D-E6F8-C593-D99E-3EF3C718C2E7}"/>
              </a:ext>
            </a:extLst>
          </p:cNvPr>
          <p:cNvSpPr/>
          <p:nvPr/>
        </p:nvSpPr>
        <p:spPr>
          <a:xfrm>
            <a:off x="275423" y="5136235"/>
            <a:ext cx="8725358" cy="38570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музокаралар ўтказиш муддатлари;</a:t>
            </a:r>
          </a:p>
        </p:txBody>
      </p:sp>
      <p:sp>
        <p:nvSpPr>
          <p:cNvPr id="6" name="Прямоугольник 5">
            <a:extLst>
              <a:ext uri="{FF2B5EF4-FFF2-40B4-BE49-F238E27FC236}">
                <a16:creationId xmlns:a16="http://schemas.microsoft.com/office/drawing/2014/main" id="{F4011744-E1FF-4823-6E6F-49ED06233417}"/>
              </a:ext>
            </a:extLst>
          </p:cNvPr>
          <p:cNvSpPr/>
          <p:nvPr/>
        </p:nvSpPr>
        <p:spPr>
          <a:xfrm>
            <a:off x="275422" y="4669317"/>
            <a:ext cx="8725358" cy="385704"/>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хусусий шерикка кўрсатиладиган давлат кўмагининг турлари;</a:t>
            </a:r>
          </a:p>
        </p:txBody>
      </p:sp>
      <p:sp>
        <p:nvSpPr>
          <p:cNvPr id="7" name="Прямоугольник 6">
            <a:extLst>
              <a:ext uri="{FF2B5EF4-FFF2-40B4-BE49-F238E27FC236}">
                <a16:creationId xmlns:a16="http://schemas.microsoft.com/office/drawing/2014/main" id="{53BEFAFF-9F27-37D6-3167-D0B7E38AACE4}"/>
              </a:ext>
            </a:extLst>
          </p:cNvPr>
          <p:cNvSpPr/>
          <p:nvPr/>
        </p:nvSpPr>
        <p:spPr>
          <a:xfrm>
            <a:off x="260732" y="3554235"/>
            <a:ext cx="11655843" cy="56695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объектидан фойдаланган ҳолда тақдим этиладиган товарлардан (ишлардан, хизматлардан) фойдаланиш шартлари ҳисобга олинган ҳолда амалга оширилади.</a:t>
            </a:r>
          </a:p>
        </p:txBody>
      </p:sp>
      <p:sp>
        <p:nvSpPr>
          <p:cNvPr id="12" name="TextBox 11">
            <a:extLst>
              <a:ext uri="{FF2B5EF4-FFF2-40B4-BE49-F238E27FC236}">
                <a16:creationId xmlns:a16="http://schemas.microsoft.com/office/drawing/2014/main" id="{31334012-5809-BBFF-E1ED-0E00A7CEDA2D}"/>
              </a:ext>
            </a:extLst>
          </p:cNvPr>
          <p:cNvSpPr txBox="1"/>
          <p:nvPr/>
        </p:nvSpPr>
        <p:spPr>
          <a:xfrm>
            <a:off x="275422" y="5603153"/>
            <a:ext cx="8740048" cy="1200329"/>
          </a:xfrm>
          <a:prstGeom prst="rect">
            <a:avLst/>
          </a:prstGeom>
          <a:noFill/>
        </p:spPr>
        <p:txBody>
          <a:bodyPr wrap="square">
            <a:spAutoFit/>
          </a:bodyPr>
          <a:lstStyle/>
          <a:p>
            <a:pPr algn="ctr"/>
            <a:r>
              <a:rPr lang="uz-Cyrl-UZ" sz="1800" b="0" i="0" u="none" strike="noStrike" dirty="0">
                <a:solidFill>
                  <a:srgbClr val="000000"/>
                </a:solidFill>
                <a:effectLst/>
                <a:latin typeface="Times New Roman" panose="02020603050405020304" pitchFamily="18" charset="0"/>
                <a:cs typeface="Times New Roman" panose="02020603050405020304" pitchFamily="18" charset="0"/>
              </a:rPr>
              <a:t>Аҳолининг, товарларни (ишларни, хизматларни) истеъмол қилувчиларнинг, улардан фойдаланувчиларнинг манфаатларини ҳисобга олиш мақсадида давлат-хусусий шериклик лойиҳасини тайёрлаш жамоатчилик муҳокамалари билан бирга олиб борилиши керак.</a:t>
            </a:r>
            <a:endParaRPr lang="uz-Cyrl-UZ"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7325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A0C512-D92C-7D5A-A330-980D5F21109F}"/>
              </a:ext>
            </a:extLst>
          </p:cNvPr>
          <p:cNvSpPr txBox="1"/>
          <p:nvPr/>
        </p:nvSpPr>
        <p:spPr>
          <a:xfrm>
            <a:off x="554515" y="1190904"/>
            <a:ext cx="11082969" cy="3416320"/>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 давлат-хусусий шериклик лойиҳасининг концепциясини ишлаб чиқишга ва потенциал давлат шеригига тақдим этишга ҳақли. Давлат-хусусий шериклик лойиҳасининг концепцияси мавжуд муаммоларни ҳал қилишга доир инновацион ёндашувни ўз ичига олиши ва тарафлар учун мақбул бўлган мутаносиб нафни таъминлаши керак.</a:t>
            </a:r>
            <a:endParaRPr lang="uz-Cyrl-UZ" sz="2400" b="0" i="0" dirty="0">
              <a:solidFill>
                <a:srgbClr val="000000"/>
              </a:solidFill>
              <a:effectLst/>
              <a:latin typeface="Times New Roman" panose="02020603050405020304" pitchFamily="18" charset="0"/>
              <a:cs typeface="Times New Roman" panose="02020603050405020304" pitchFamily="18" charset="0"/>
            </a:endParaRPr>
          </a:p>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 давлат-хусусий шериклик лойиҳасининг концепциясини тақдим этишдан олдин дастлабки муҳокама ўтказиши, шунингдек потенциал давлат шериги билан давлат-хусусий шериклик тўғрисида ахборот алмашиши мумкин.</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05819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A0C512-D92C-7D5A-A330-980D5F21109F}"/>
              </a:ext>
            </a:extLst>
          </p:cNvPr>
          <p:cNvSpPr txBox="1"/>
          <p:nvPr/>
        </p:nvSpPr>
        <p:spPr>
          <a:xfrm>
            <a:off x="587566" y="1234972"/>
            <a:ext cx="11016868" cy="3416320"/>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 ушбу Қонуннинг </a:t>
            </a:r>
            <a:r>
              <a:rPr lang="uz-Cyrl-UZ" sz="2400" b="0" i="0" u="none" strike="noStrike" dirty="0">
                <a:solidFill>
                  <a:srgbClr val="008080"/>
                </a:solidFill>
                <a:effectLst/>
                <a:latin typeface="Times New Roman" panose="02020603050405020304" pitchFamily="18" charset="0"/>
                <a:cs typeface="Times New Roman" panose="02020603050405020304" pitchFamily="18" charset="0"/>
              </a:rPr>
              <a:t>23-моддасига</a:t>
            </a:r>
            <a:r>
              <a:rPr lang="uz-Cyrl-UZ" sz="2400" b="0" i="0" dirty="0">
                <a:solidFill>
                  <a:srgbClr val="000000"/>
                </a:solidFill>
                <a:effectLst/>
                <a:latin typeface="Times New Roman" panose="02020603050405020304" pitchFamily="18" charset="0"/>
                <a:cs typeface="Times New Roman" panose="02020603050405020304" pitchFamily="18" charset="0"/>
              </a:rPr>
              <a:t> мувофиқ дастлабки малакалашдан ўтган тақдирда, давлат-хусусий шериклик лойиҳасининг концепциясини олган потенциал давлат шериги унинг амалга оширилишини маъқуллаш ёки рад этиш тўғрисида ўттиз календарь кун ичида қарор қабул қилади.</a:t>
            </a:r>
          </a:p>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ташаббускорнинг умумий қиймати бир миллион АҚШ долларидан ортиқ бўлган эквивалентдаги давлат-хусусий шериклик лойиҳаси концепцияси маъқулланган тақдирда, потенциал давлат шериги ушбу концепцияни ваколатли давлат органига келишиш учун юборади.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33243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506777" y="418644"/>
            <a:ext cx="11182120" cy="848298"/>
          </a:xfrm>
          <a:prstGeom prst="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ЛОЙИҲАСИНИ АМАЛГА ОШИРИШНИ РАД ЭТИШ УЧУН ҚУЙИДАГИЛАР АСОС БЎЛАДИ:</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6777" y="1529443"/>
            <a:ext cx="11182120" cy="848298"/>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ташаббускорнинг ушбу Қонунда белгиланган талабларга жавоб бермаслиги;</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0ACCD8D2-968A-522B-6E97-174B91114C8B}"/>
              </a:ext>
            </a:extLst>
          </p:cNvPr>
          <p:cNvSpPr/>
          <p:nvPr/>
        </p:nvSpPr>
        <p:spPr>
          <a:xfrm>
            <a:off x="506776" y="2510896"/>
            <a:ext cx="11182121" cy="848298"/>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потенциал давлат шеригида давлат-хусусий шериклик объектига нисбатан хўжалик юритиш ҳуқуқининг ёки оператив бошқарув ҳуқуқининг мавжуд эмаслиги;</a:t>
            </a:r>
          </a:p>
        </p:txBody>
      </p:sp>
      <p:sp>
        <p:nvSpPr>
          <p:cNvPr id="3" name="Прямоугольник 2">
            <a:extLst>
              <a:ext uri="{FF2B5EF4-FFF2-40B4-BE49-F238E27FC236}">
                <a16:creationId xmlns:a16="http://schemas.microsoft.com/office/drawing/2014/main" id="{786037DF-EE4B-3A9B-CE15-8F6E796DBDE1}"/>
              </a:ext>
            </a:extLst>
          </p:cNvPr>
          <p:cNvSpPr/>
          <p:nvPr/>
        </p:nvSpPr>
        <p:spPr>
          <a:xfrm>
            <a:off x="506775" y="3492349"/>
            <a:ext cx="8438922" cy="1542362"/>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объектини лойиҳалаштириш, қуриш, барпо этиш, молиялаштириш, реконструкция қилиш, ундан фойдаланиш ва унга хизмат кўрсатиш заруриятининг мавжуд эмаслиги;</a:t>
            </a:r>
          </a:p>
        </p:txBody>
      </p:sp>
      <p:sp>
        <p:nvSpPr>
          <p:cNvPr id="5" name="Прямоугольник 4">
            <a:extLst>
              <a:ext uri="{FF2B5EF4-FFF2-40B4-BE49-F238E27FC236}">
                <a16:creationId xmlns:a16="http://schemas.microsoft.com/office/drawing/2014/main" id="{E28E3029-AB34-15D7-C9CB-87CD6F3A439C}"/>
              </a:ext>
            </a:extLst>
          </p:cNvPr>
          <p:cNvSpPr/>
          <p:nvPr/>
        </p:nvSpPr>
        <p:spPr>
          <a:xfrm>
            <a:off x="506775" y="5173984"/>
            <a:ext cx="8438922" cy="1182751"/>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лойиҳани амалга оширишнинг иқтисодий жиҳатдан мақсадга мувофиқ эмаслиги ва (ёки) бунга ижтимоий эҳтиёжнинг мавжуд эмаслиги.</a:t>
            </a:r>
          </a:p>
        </p:txBody>
      </p:sp>
    </p:spTree>
    <p:extLst>
      <p:ext uri="{BB962C8B-B14F-4D97-AF65-F5344CB8AC3E}">
        <p14:creationId xmlns:p14="http://schemas.microsoft.com/office/powerpoint/2010/main" val="34426147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E7730A-2916-B628-DAD4-2848FE679A60}"/>
              </a:ext>
            </a:extLst>
          </p:cNvPr>
          <p:cNvSpPr txBox="1"/>
          <p:nvPr/>
        </p:nvSpPr>
        <p:spPr>
          <a:xfrm>
            <a:off x="407624" y="313424"/>
            <a:ext cx="11402458" cy="4524315"/>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Агар давлат-хусусий шериклик лойиҳасининг концепцияси эълон қилинган пайтдан эътиборан қирқ беш календарь кун ичида потенциал давлат шеригига бирор-бир якка тартибдаги тадбиркор ёки юридик шахс давлат-хусусий шериклик лойиҳасини амалга оширишдан ўзининг манфаатдорлигини маълум қилмаса, потенциал давлат шериги давлат-хусусий шериклик лойиҳасини хусусий ташаббускор билан амалга ошириш ҳақида қарор қабул қилади ва хусусий ташаббускор билан тўғридан-тўғри музокаралар ўтказишга киришади, давлат-хусусий шериклик тўғрисидаги битим лойиҳасини ваколатли давлат органи билан келишиб олади ҳамда давлат-хусусий шериклик тўғрисидаги битим лойиҳаси ваколатли давлат органи билан келишиб олинган кундан эътиборан олтмиш кун ичида хусусий ташаббускор ёки махсус лойиҳалаштириш компанияси билан тендер ўтказмаган ҳолда давлат-хусусий шериклик тўғрисида битим тузади.</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21562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A1903F-0D2F-AB3A-5830-FD8E93F67F4E}"/>
              </a:ext>
            </a:extLst>
          </p:cNvPr>
          <p:cNvSpPr txBox="1"/>
          <p:nvPr/>
        </p:nvSpPr>
        <p:spPr>
          <a:xfrm>
            <a:off x="383754" y="1478056"/>
            <a:ext cx="11424491" cy="2246769"/>
          </a:xfrm>
          <a:prstGeom prst="rect">
            <a:avLst/>
          </a:prstGeom>
          <a:noFill/>
        </p:spPr>
        <p:txBody>
          <a:bodyPr wrap="square">
            <a:spAutoFit/>
          </a:bodyPr>
          <a:lstStyle/>
          <a:p>
            <a:pPr algn="ctr"/>
            <a:r>
              <a:rPr lang="uz-Cyrl-UZ" sz="2800" b="0" i="0" u="none" strike="noStrike" dirty="0">
                <a:solidFill>
                  <a:srgbClr val="000000"/>
                </a:solidFill>
                <a:effectLst/>
                <a:latin typeface="Times New Roman" panose="02020603050405020304" pitchFamily="18" charset="0"/>
                <a:cs typeface="Times New Roman" panose="02020603050405020304" pitchFamily="18" charset="0"/>
              </a:rPr>
              <a:t>Агар бирор-бир якка тартибдаги тадбиркор ёки юридик шахс давлат-хусусий шериклик лойиҳасини амалга оширишдан ўзининг манфаатдорлигини маълум қилса, давлат-хусусий шериклик лойиҳасини амалга ошириш учун хусусий шерикни аниқлаш тендер асосида амалга оширилади.</a:t>
            </a:r>
            <a:endParaRPr lang="uz-Cyrl-UZ" sz="28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76774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A1903F-0D2F-AB3A-5830-FD8E93F67F4E}"/>
              </a:ext>
            </a:extLst>
          </p:cNvPr>
          <p:cNvSpPr txBox="1"/>
          <p:nvPr/>
        </p:nvSpPr>
        <p:spPr>
          <a:xfrm>
            <a:off x="383754" y="1103483"/>
            <a:ext cx="11424491" cy="3477875"/>
          </a:xfrm>
          <a:prstGeom prst="rect">
            <a:avLst/>
          </a:prstGeom>
          <a:noFill/>
        </p:spPr>
        <p:txBody>
          <a:bodyPr wrap="square">
            <a:spAutoFit/>
          </a:bodyP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Бунда давлат-хусусий шериклик лойиҳасининг қийматидан қатъи назар, бир босқичли тендер ўтказилади ва тендер ўтказиш тўғрисидаги эълон оммавий ахборот воситаларига ҳамда давлат шеригининг ва ваколатли давлат органининг расмий веб-сайтларига такроран жойлаштирилмасдан, ушбу Қонуннинг </a:t>
            </a:r>
            <a:r>
              <a:rPr lang="uz-Cyrl-UZ" sz="2200" b="0" i="0" u="none" strike="noStrike" dirty="0">
                <a:solidFill>
                  <a:srgbClr val="008080"/>
                </a:solidFill>
                <a:effectLst/>
                <a:latin typeface="Times New Roman" panose="02020603050405020304" pitchFamily="18" charset="0"/>
                <a:cs typeface="Times New Roman" panose="02020603050405020304" pitchFamily="18" charset="0"/>
              </a:rPr>
              <a:t>23-моддасида </a:t>
            </a:r>
            <a:r>
              <a:rPr lang="uz-Cyrl-UZ" sz="2200" b="0" i="0" dirty="0">
                <a:solidFill>
                  <a:srgbClr val="000000"/>
                </a:solidFill>
                <a:effectLst/>
                <a:latin typeface="Times New Roman" panose="02020603050405020304" pitchFamily="18" charset="0"/>
                <a:cs typeface="Times New Roman" panose="02020603050405020304" pitchFamily="18" charset="0"/>
              </a:rPr>
              <a:t>назарда тутилган тендерга оид мезонларга жавоб берадиган талабгорларга давлат шериги томонидан тендер ҳужжатлари тўплами ўттиз кун ичида тақдим этилади. Талабгорлар томонидан талабномаларни бериш учун сўнгги муддат тендер таклифларини тақдим этишга доир сўровда кўрсатилади ва бу муддат талабгорларга ушбу сўров юборилган санадан эътиборан қирқ беш кундан кам бўлмаслиги керак. Тендер комиссияси тендер ғолибини ва тендернинг захирадаги ғолибини уларнинг тендер таклифларини баҳолаш орқали аниқлайди.</a:t>
            </a:r>
          </a:p>
        </p:txBody>
      </p:sp>
    </p:spTree>
    <p:extLst>
      <p:ext uri="{BB962C8B-B14F-4D97-AF65-F5344CB8AC3E}">
        <p14:creationId xmlns:p14="http://schemas.microsoft.com/office/powerpoint/2010/main" val="10449439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874CE00-60BB-570C-DBAA-46B6EBBA827E}"/>
              </a:ext>
            </a:extLst>
          </p:cNvPr>
          <p:cNvSpPr txBox="1"/>
          <p:nvPr/>
        </p:nvSpPr>
        <p:spPr>
          <a:xfrm>
            <a:off x="306636" y="865970"/>
            <a:ext cx="11578727" cy="3785652"/>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Манфаатдор бўлган талабгорлардан ҳеч бири дастлабки малака ҳужжатлари тўпламини тақдим этиш тўғрисидаги сўров бўйича малака ҳужжатларини белгиланган муддатда тақдим этмаган тақдирда (хусусий ташаббускордан ташқари), тендер такроран ўтказилиши мумкин эмас ва потенциал давлат шериги хусусий ташаббускор билан тўғридан-тўғри музокаралар ўтказишга киришади.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Хусусий ташаббускор тендер ғолиби бўлмаган тақдирда, хусусий ташаббускорга давлат-хусусий шериклик лойиҳасини тайёрлаш билан боғлиқ ҳақиқий харажатларнинг ўрни давлат-хусусий шериклик лойиҳаси умумий қийматининг бир фоизидан ошмайдиган миқдорда тендер ғолибининг ёки захирадаги ғолиби маблағлари ҳисобидан қопланади.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01745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B2544B-E0B6-4B92-6277-AE8D93E41222}"/>
              </a:ext>
            </a:extLst>
          </p:cNvPr>
          <p:cNvSpPr txBox="1"/>
          <p:nvPr/>
        </p:nvSpPr>
        <p:spPr>
          <a:xfrm>
            <a:off x="466380" y="1229378"/>
            <a:ext cx="11259240" cy="3416320"/>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Умумий қиймати бир миллион АҚШ долларига қадар бўлган эквивалентдаги давлат-хусусий шериклик лойиҳасининг концепциясини тасдиқлаш, унга ўзгартишлар ва (ёки) қўшимчалар киритиш тегишли давлат органи (ташкилоти) томонидан мустақил равишда амалга оширилади.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Умумий қиймати бир миллион АҚШ долларидан ортиқ ва ўн миллион АҚШ долларига қадар бўлган эквивалентдаги давлат-хусусий шериклик лойиҳасининг концепциясини тасдиқлаш, унга ўзгартишлар ва (ёки) қўшимчалар киритиш тегишли давлат органи (ташкилоти) томонидан ваколатли давлат органи билан келишувга кўра амалга оширилади.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16308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B2544B-E0B6-4B92-6277-AE8D93E41222}"/>
              </a:ext>
            </a:extLst>
          </p:cNvPr>
          <p:cNvSpPr txBox="1"/>
          <p:nvPr/>
        </p:nvSpPr>
        <p:spPr>
          <a:xfrm>
            <a:off x="460872" y="1725137"/>
            <a:ext cx="11270255" cy="2677656"/>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Умумий қиймати ўн миллион АҚШ долларидан ортиқ бўлган эквивалентдаги давлат-хусусий шериклик лойиҳасининг концепциясини тасдиқлаш, унга ўзгартишлар ва (ёки) қўшимчалар киритиш Ўзбекистон Республикаси Вазирлар Маҳкамаси томонидан амалга оширилади.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лойиҳасининг концепцияси тасдиқланганидан кейин давлат шериги давлат-хусусий шериклик лойиҳасини амалга оширишнинг кейинги босқичларига ўтади.</a:t>
            </a:r>
            <a:endParaRPr lang="uz-Cyrl-UZ"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12398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30690F-E9BB-1909-AF0C-FBC7D9D3F7A0}"/>
              </a:ext>
            </a:extLst>
          </p:cNvPr>
          <p:cNvSpPr txBox="1"/>
          <p:nvPr/>
        </p:nvSpPr>
        <p:spPr>
          <a:xfrm>
            <a:off x="532482" y="1452905"/>
            <a:ext cx="11127035" cy="3046988"/>
          </a:xfrm>
          <a:prstGeom prst="rect">
            <a:avLst/>
          </a:prstGeom>
          <a:noFill/>
        </p:spPr>
        <p:txBody>
          <a:bodyPr wrap="square">
            <a:spAutoFit/>
          </a:bodyP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лойиҳасининг концепциясига хусусий ташаббускорнинг, тўғридан-тўғри музокаралар иштирокчисининг, давлат шеригининг, ваколатли давлат органининг ёки Ўзбекистон Республикаси Вазирлар Маҳкамасининг таклифига биноан белгиланган тартибда ўзгартиш ва (ёки) қўшимчалар киритилиши мумкин.</a:t>
            </a:r>
          </a:p>
          <a:p>
            <a:pPr algn="ctr"/>
            <a:r>
              <a:rPr lang="uz-Cyrl-UZ" sz="2400" b="0" i="0"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лойиҳаларининг реестри амалга оширилаётган давлат-хусусий шериклик лойиҳалари тўғрисидаги маълумотларни ва ахборотни ўз ичига олган ягона ахборот тизимидир.</a:t>
            </a:r>
          </a:p>
        </p:txBody>
      </p:sp>
    </p:spTree>
    <p:extLst>
      <p:ext uri="{BB962C8B-B14F-4D97-AF65-F5344CB8AC3E}">
        <p14:creationId xmlns:p14="http://schemas.microsoft.com/office/powerpoint/2010/main" val="37015278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30690F-E9BB-1909-AF0C-FBC7D9D3F7A0}"/>
              </a:ext>
            </a:extLst>
          </p:cNvPr>
          <p:cNvSpPr txBox="1"/>
          <p:nvPr/>
        </p:nvSpPr>
        <p:spPr>
          <a:xfrm>
            <a:off x="532482" y="1651208"/>
            <a:ext cx="11127035" cy="2677656"/>
          </a:xfrm>
          <a:prstGeom prst="rect">
            <a:avLst/>
          </a:prstGeom>
          <a:noFill/>
        </p:spPr>
        <p:txBody>
          <a:bodyPr wrap="square">
            <a:spAutoFit/>
          </a:bodyPr>
          <a:lstStyle/>
          <a:p>
            <a:pPr algn="ctr"/>
            <a:r>
              <a:rPr lang="uz-Cyrl-UZ" sz="2400" b="0" i="0"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лойиҳаларининг реестри Интернет жаҳон ахборот тармоғига жойлаштириладиган, ҳамма фойдаланиши мумкин бўлган ахборот ресурсидир.</a:t>
            </a:r>
          </a:p>
          <a:p>
            <a:pPr algn="ctr"/>
            <a:r>
              <a:rPr lang="uz-Cyrl-UZ" sz="2400" b="0" i="0"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лойиҳаларининг реестри ваколатли давлат органи томонидан юритилади.</a:t>
            </a:r>
          </a:p>
          <a:p>
            <a:pPr algn="ctr"/>
            <a:r>
              <a:rPr lang="uz-Cyrl-UZ" sz="2400" b="0" i="0"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лойиҳаларининг реестрини юритиш тартиби Ўзбекистон Республикаси Вазирлар Маҳкамаси томонидан белгиланади.</a:t>
            </a:r>
          </a:p>
        </p:txBody>
      </p:sp>
    </p:spTree>
    <p:extLst>
      <p:ext uri="{BB962C8B-B14F-4D97-AF65-F5344CB8AC3E}">
        <p14:creationId xmlns:p14="http://schemas.microsoft.com/office/powerpoint/2010/main" val="39991805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506777" y="242371"/>
            <a:ext cx="11182120" cy="121090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лойиҳалари тўғрисидаги қуйидаги маълумотлар давлат шеригининг ва ваколатли давлат органининг расмий веб-сайтларига жойлаштирилади, бундан давлат сири билан боғлиқ бўлган ҳоллар мустасно:</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6777" y="1586429"/>
            <a:ext cx="11182120" cy="41864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 тарафларининг номи;</a:t>
            </a:r>
          </a:p>
        </p:txBody>
      </p:sp>
      <p:sp>
        <p:nvSpPr>
          <p:cNvPr id="7" name="Прямоугольник 6">
            <a:extLst>
              <a:ext uri="{FF2B5EF4-FFF2-40B4-BE49-F238E27FC236}">
                <a16:creationId xmlns:a16="http://schemas.microsoft.com/office/drawing/2014/main" id="{21A6B622-5E4E-75C3-9D30-3BD43B5667CF}"/>
              </a:ext>
            </a:extLst>
          </p:cNvPr>
          <p:cNvSpPr/>
          <p:nvPr/>
        </p:nvSpPr>
        <p:spPr>
          <a:xfrm>
            <a:off x="506777" y="2138225"/>
            <a:ext cx="11182120" cy="41864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лойиҳанинг фаолият йўналиши;</a:t>
            </a:r>
          </a:p>
        </p:txBody>
      </p:sp>
      <p:sp>
        <p:nvSpPr>
          <p:cNvPr id="8" name="Прямоугольник 7">
            <a:extLst>
              <a:ext uri="{FF2B5EF4-FFF2-40B4-BE49-F238E27FC236}">
                <a16:creationId xmlns:a16="http://schemas.microsoft.com/office/drawing/2014/main" id="{A20F8896-1782-D096-14F1-E4865FC1E20A}"/>
              </a:ext>
            </a:extLst>
          </p:cNvPr>
          <p:cNvSpPr/>
          <p:nvPr/>
        </p:nvSpPr>
        <p:spPr>
          <a:xfrm>
            <a:off x="506777" y="2686214"/>
            <a:ext cx="11182120" cy="41864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лойиҳанинг жойлашган ери;</a:t>
            </a:r>
          </a:p>
        </p:txBody>
      </p:sp>
      <p:sp>
        <p:nvSpPr>
          <p:cNvPr id="9" name="Прямоугольник 8">
            <a:extLst>
              <a:ext uri="{FF2B5EF4-FFF2-40B4-BE49-F238E27FC236}">
                <a16:creationId xmlns:a16="http://schemas.microsoft.com/office/drawing/2014/main" id="{09AB40FB-86CB-171B-356F-0B2264A0CBAD}"/>
              </a:ext>
            </a:extLst>
          </p:cNvPr>
          <p:cNvSpPr/>
          <p:nvPr/>
        </p:nvSpPr>
        <p:spPr>
          <a:xfrm>
            <a:off x="506777" y="3234204"/>
            <a:ext cx="11182120" cy="41864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лойиҳани амалга ошириш муддати;</a:t>
            </a:r>
          </a:p>
        </p:txBody>
      </p:sp>
      <p:sp>
        <p:nvSpPr>
          <p:cNvPr id="10" name="Прямоугольник 9">
            <a:extLst>
              <a:ext uri="{FF2B5EF4-FFF2-40B4-BE49-F238E27FC236}">
                <a16:creationId xmlns:a16="http://schemas.microsoft.com/office/drawing/2014/main" id="{8FB4ABF8-06EA-3AA2-B77A-19D5A22F1D99}"/>
              </a:ext>
            </a:extLst>
          </p:cNvPr>
          <p:cNvSpPr/>
          <p:nvPr/>
        </p:nvSpPr>
        <p:spPr>
          <a:xfrm>
            <a:off x="506777" y="3782195"/>
            <a:ext cx="8527054" cy="115336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истеъмолчиларга реализация қилинадиган товарларнинг (ишларнинг, хизматларнинг) тарифлари (мавжуд бўлган тақдирда);</a:t>
            </a:r>
          </a:p>
        </p:txBody>
      </p:sp>
      <p:sp>
        <p:nvSpPr>
          <p:cNvPr id="11" name="Прямоугольник 10">
            <a:extLst>
              <a:ext uri="{FF2B5EF4-FFF2-40B4-BE49-F238E27FC236}">
                <a16:creationId xmlns:a16="http://schemas.microsoft.com/office/drawing/2014/main" id="{3F723E19-B80D-A24C-BB6B-2940DA82F5FB}"/>
              </a:ext>
            </a:extLst>
          </p:cNvPr>
          <p:cNvSpPr/>
          <p:nvPr/>
        </p:nvSpPr>
        <p:spPr>
          <a:xfrm>
            <a:off x="506777" y="5064906"/>
            <a:ext cx="8527054" cy="46556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лойиҳанинг умумий қиймати;</a:t>
            </a:r>
          </a:p>
        </p:txBody>
      </p:sp>
      <p:sp>
        <p:nvSpPr>
          <p:cNvPr id="12" name="Прямоугольник 11">
            <a:extLst>
              <a:ext uri="{FF2B5EF4-FFF2-40B4-BE49-F238E27FC236}">
                <a16:creationId xmlns:a16="http://schemas.microsoft.com/office/drawing/2014/main" id="{D5EABE4E-A900-296D-99F1-C53B49450E52}"/>
              </a:ext>
            </a:extLst>
          </p:cNvPr>
          <p:cNvSpPr/>
          <p:nvPr/>
        </p:nvSpPr>
        <p:spPr>
          <a:xfrm>
            <a:off x="506777" y="5659816"/>
            <a:ext cx="8527054" cy="84013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0" i="0" u="none" strike="noStrike" dirty="0">
                <a:solidFill>
                  <a:srgbClr val="000000"/>
                </a:solidFill>
                <a:effectLst/>
                <a:latin typeface="Times New Roman" panose="02020603050405020304" pitchFamily="18" charset="0"/>
                <a:cs typeface="Times New Roman" panose="02020603050405020304" pitchFamily="18" charset="0"/>
              </a:rPr>
              <a:t>давлат томонидан қўллаб-қувватлаш ҳажми ва турлари (мавжуд бўлган тақдирда).</a:t>
            </a:r>
          </a:p>
        </p:txBody>
      </p:sp>
    </p:spTree>
    <p:extLst>
      <p:ext uri="{BB962C8B-B14F-4D97-AF65-F5344CB8AC3E}">
        <p14:creationId xmlns:p14="http://schemas.microsoft.com/office/powerpoint/2010/main" val="27093267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341523" y="297456"/>
            <a:ext cx="11501610" cy="1031783"/>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fontAlgn="t"/>
            <a:r>
              <a:rPr lang="uz-Cyrl-UZ" sz="2200" b="1" dirty="0">
                <a:effectLst/>
                <a:latin typeface="Times New Roman" panose="02020603050405020304" pitchFamily="18" charset="0"/>
                <a:ea typeface="Times New Roman" panose="02020603050405020304" pitchFamily="18" charset="0"/>
                <a:cs typeface="Times New Roman" panose="02020603050405020304" pitchFamily="18" charset="0"/>
              </a:rPr>
              <a:t>Давлат-хусусий шериклик тўғрисидаги битим доирасида хусусий шерикнинг ва (ёки) кредиторнинг (кредиторларнинг) манфаатларини ҳимоя қилиш мақсадида Ўзбекистон Республикаси қўллаб-қувватлашнинг қуйидаги турларини тақдим этиши мумкин:</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6777" y="1443209"/>
            <a:ext cx="11182120" cy="643142"/>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субсидиялар, шу жумладан хусусий шерикнинг давлат-хусусий шериклик лойиҳасини амалга оширишдан оладиган, кафолатланган энг кам даромадини таъминлашга йўналтириладиган субсидиялар;</a:t>
            </a:r>
          </a:p>
        </p:txBody>
      </p:sp>
      <p:sp>
        <p:nvSpPr>
          <p:cNvPr id="11" name="Прямоугольник 10">
            <a:extLst>
              <a:ext uri="{FF2B5EF4-FFF2-40B4-BE49-F238E27FC236}">
                <a16:creationId xmlns:a16="http://schemas.microsoft.com/office/drawing/2014/main" id="{3F723E19-B80D-A24C-BB6B-2940DA82F5FB}"/>
              </a:ext>
            </a:extLst>
          </p:cNvPr>
          <p:cNvSpPr/>
          <p:nvPr/>
        </p:nvSpPr>
        <p:spPr>
          <a:xfrm>
            <a:off x="506777" y="4152403"/>
            <a:ext cx="8527054" cy="661969"/>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бюджет ссудаларини, қарзларини, грантларини, кредит линияларини ва молиялаштиришнинг бошқа турларини бериш;</a:t>
            </a:r>
          </a:p>
        </p:txBody>
      </p:sp>
      <p:sp>
        <p:nvSpPr>
          <p:cNvPr id="2" name="Прямоугольник 1">
            <a:extLst>
              <a:ext uri="{FF2B5EF4-FFF2-40B4-BE49-F238E27FC236}">
                <a16:creationId xmlns:a16="http://schemas.microsoft.com/office/drawing/2014/main" id="{DA4C4452-03AA-81C4-BE16-4CDAB3193045}"/>
              </a:ext>
            </a:extLst>
          </p:cNvPr>
          <p:cNvSpPr/>
          <p:nvPr/>
        </p:nvSpPr>
        <p:spPr>
          <a:xfrm>
            <a:off x="506777" y="2200321"/>
            <a:ext cx="11182120" cy="61924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лойиҳасини амалга ошириш учун зарур бўлган активлар ва мол-мулк тарзидаги қўйилмалар;</a:t>
            </a:r>
          </a:p>
        </p:txBody>
      </p:sp>
      <p:sp>
        <p:nvSpPr>
          <p:cNvPr id="3" name="Прямоугольник 2">
            <a:extLst>
              <a:ext uri="{FF2B5EF4-FFF2-40B4-BE49-F238E27FC236}">
                <a16:creationId xmlns:a16="http://schemas.microsoft.com/office/drawing/2014/main" id="{B652D8B0-6298-00B4-5766-0F58AFD45F14}"/>
              </a:ext>
            </a:extLst>
          </p:cNvPr>
          <p:cNvSpPr/>
          <p:nvPr/>
        </p:nvSpPr>
        <p:spPr>
          <a:xfrm>
            <a:off x="506777" y="2933538"/>
            <a:ext cx="11182120" cy="110489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давлат-хусусий шериклик лойиҳасини амалга ошириш жараёнида ишлаб чиқарилган ёки етказиб берилган товарларнинг (ишларнинг, хизматларнинг) муайян миқдорини ёки бир қисмини истеъмол қилганлик ёки улардан фойдаланганлик учун тўловга йўналтириладиган Ўзбекистон Республикаси бюджети тизимининг бюджетлар маблағлари;</a:t>
            </a:r>
          </a:p>
        </p:txBody>
      </p:sp>
      <p:sp>
        <p:nvSpPr>
          <p:cNvPr id="5" name="Прямоугольник 4">
            <a:extLst>
              <a:ext uri="{FF2B5EF4-FFF2-40B4-BE49-F238E27FC236}">
                <a16:creationId xmlns:a16="http://schemas.microsoft.com/office/drawing/2014/main" id="{B6FE5AAF-0315-EB45-9013-3AFB46419257}"/>
              </a:ext>
            </a:extLst>
          </p:cNvPr>
          <p:cNvSpPr/>
          <p:nvPr/>
        </p:nvSpPr>
        <p:spPr>
          <a:xfrm>
            <a:off x="506777" y="4930791"/>
            <a:ext cx="8527054" cy="566627"/>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инвесторлар томонидан мажбуриятларнинг бажарилишини таъминлаш мақсадида ўзаро келишувга кўра қўшимча кафолатлар;</a:t>
            </a:r>
          </a:p>
        </p:txBody>
      </p:sp>
      <p:sp>
        <p:nvSpPr>
          <p:cNvPr id="13" name="Прямоугольник 12">
            <a:extLst>
              <a:ext uri="{FF2B5EF4-FFF2-40B4-BE49-F238E27FC236}">
                <a16:creationId xmlns:a16="http://schemas.microsoft.com/office/drawing/2014/main" id="{08D2CCDB-080D-C72D-07A8-AA6004E739F4}"/>
              </a:ext>
            </a:extLst>
          </p:cNvPr>
          <p:cNvSpPr/>
          <p:nvPr/>
        </p:nvSpPr>
        <p:spPr>
          <a:xfrm>
            <a:off x="506777" y="5613837"/>
            <a:ext cx="8527054" cy="41239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солиқ имтиёзлари ва преференциялари, шунингдек бошқа имтиёзлар;</a:t>
            </a:r>
          </a:p>
        </p:txBody>
      </p:sp>
      <p:sp>
        <p:nvSpPr>
          <p:cNvPr id="14" name="Прямоугольник 13">
            <a:extLst>
              <a:ext uri="{FF2B5EF4-FFF2-40B4-BE49-F238E27FC236}">
                <a16:creationId xmlns:a16="http://schemas.microsoft.com/office/drawing/2014/main" id="{84A6D0AE-0583-935B-2600-CF5A798EA4A4}"/>
              </a:ext>
            </a:extLst>
          </p:cNvPr>
          <p:cNvSpPr/>
          <p:nvPr/>
        </p:nvSpPr>
        <p:spPr>
          <a:xfrm>
            <a:off x="506777" y="6142647"/>
            <a:ext cx="8527054" cy="412391"/>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бошқа кафолатлар ва (ёки) компенсациялар.</a:t>
            </a:r>
          </a:p>
        </p:txBody>
      </p:sp>
    </p:spTree>
    <p:extLst>
      <p:ext uri="{BB962C8B-B14F-4D97-AF65-F5344CB8AC3E}">
        <p14:creationId xmlns:p14="http://schemas.microsoft.com/office/powerpoint/2010/main" val="5976107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A36CD7-821C-5617-DF25-6350F011C3A4}"/>
              </a:ext>
            </a:extLst>
          </p:cNvPr>
          <p:cNvSpPr txBox="1"/>
          <p:nvPr/>
        </p:nvSpPr>
        <p:spPr>
          <a:xfrm>
            <a:off x="708752" y="839103"/>
            <a:ext cx="10774496"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ТЕНДЕР</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ДХШ қонуни (5-боб) хусусий шерикни танлашнинг асосий механизми сифатида тендерни белгилайди.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Тендер қуйидагича бўлиши мумкин:</a:t>
            </a:r>
          </a:p>
          <a:p>
            <a:pPr algn="ctr"/>
            <a:r>
              <a:rPr lang="uz-Cyrl-UZ" sz="2800" dirty="0">
                <a:latin typeface="Times New Roman" panose="02020603050405020304" pitchFamily="18" charset="0"/>
                <a:cs typeface="Times New Roman" panose="02020603050405020304" pitchFamily="18" charset="0"/>
              </a:rPr>
              <a:t>Бир босқичли (ДХШ лойиҳаси қиймати ˂ 1 миллион доллар); Ва</a:t>
            </a:r>
          </a:p>
          <a:p>
            <a:pPr algn="ctr"/>
            <a:r>
              <a:rPr lang="uz-Cyrl-UZ" sz="2800" dirty="0">
                <a:latin typeface="Times New Roman" panose="02020603050405020304" pitchFamily="18" charset="0"/>
                <a:cs typeface="Times New Roman" panose="02020603050405020304" pitchFamily="18" charset="0"/>
              </a:rPr>
              <a:t>Икки босқичли (ДХШ лойиҳаси қиймати ˃ 1 миллион доллар).</a:t>
            </a:r>
          </a:p>
        </p:txBody>
      </p:sp>
    </p:spTree>
    <p:extLst>
      <p:ext uri="{BB962C8B-B14F-4D97-AF65-F5344CB8AC3E}">
        <p14:creationId xmlns:p14="http://schemas.microsoft.com/office/powerpoint/2010/main" val="31792871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A61BC1-65F0-E9AE-0CC5-A227A7A53BF3}"/>
              </a:ext>
            </a:extLst>
          </p:cNvPr>
          <p:cNvSpPr txBox="1"/>
          <p:nvPr/>
        </p:nvSpPr>
        <p:spPr>
          <a:xfrm>
            <a:off x="648159" y="1441887"/>
            <a:ext cx="10895682" cy="3108543"/>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ҲУКУМАТ ҲАМКОРИНИНГ РОЛИ</a:t>
            </a:r>
          </a:p>
          <a:p>
            <a:pPr algn="ctr"/>
            <a:endParaRPr lang="uz-Cyrl-UZ" sz="28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Давлат ҳамкори қуйидагилар учун жавобгардир:</a:t>
            </a:r>
          </a:p>
          <a:p>
            <a:pPr algn="ctr"/>
            <a:r>
              <a:rPr lang="uz-Cyrl-UZ" sz="2800" dirty="0">
                <a:latin typeface="Times New Roman" panose="02020603050405020304" pitchFamily="18" charset="0"/>
                <a:cs typeface="Times New Roman" panose="02020603050405020304" pitchFamily="18" charset="0"/>
              </a:rPr>
              <a:t>Тендер ҳужжатларини, шу жумладан ДХШ битими лойиҳасини тайёрлаш учун;</a:t>
            </a:r>
          </a:p>
          <a:p>
            <a:pPr algn="ctr"/>
            <a:r>
              <a:rPr lang="uz-Cyrl-UZ" sz="2800" dirty="0">
                <a:latin typeface="Times New Roman" panose="02020603050405020304" pitchFamily="18" charset="0"/>
                <a:cs typeface="Times New Roman" panose="02020603050405020304" pitchFamily="18" charset="0"/>
              </a:rPr>
              <a:t>ДХШ агентлиги ва Вазирлар Маҳкамаси билан келишилган ҳолда тендер комиссиясини тузиш.</a:t>
            </a:r>
          </a:p>
        </p:txBody>
      </p:sp>
    </p:spTree>
    <p:extLst>
      <p:ext uri="{BB962C8B-B14F-4D97-AF65-F5344CB8AC3E}">
        <p14:creationId xmlns:p14="http://schemas.microsoft.com/office/powerpoint/2010/main" val="8329889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341523" y="297457"/>
            <a:ext cx="11501610" cy="53186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ru-RU" sz="2800" b="1" dirty="0">
                <a:effectLst/>
                <a:latin typeface="Times New Roman" panose="02020603050405020304" pitchFamily="18" charset="0"/>
                <a:ea typeface="Times New Roman" panose="02020603050405020304" pitchFamily="18" charset="0"/>
                <a:cs typeface="Times New Roman" panose="02020603050405020304" pitchFamily="18" charset="0"/>
              </a:rPr>
              <a:t>БИР БОСҚИЧЛИ ТЕНДЕР ЎТКАЗИШ ТАРТИБИ:</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6777" y="986392"/>
            <a:ext cx="11182120" cy="64314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эълонини оммавий ахборот воситаларида ва ҳукуматнинг расмий веб-сайтларида эълон қилиш. ҳамкор ва ДХШ агентлиги;</a:t>
            </a:r>
          </a:p>
        </p:txBody>
      </p:sp>
      <p:sp>
        <p:nvSpPr>
          <p:cNvPr id="11" name="Прямоугольник 10">
            <a:extLst>
              <a:ext uri="{FF2B5EF4-FFF2-40B4-BE49-F238E27FC236}">
                <a16:creationId xmlns:a16="http://schemas.microsoft.com/office/drawing/2014/main" id="{3F723E19-B80D-A24C-BB6B-2940DA82F5FB}"/>
              </a:ext>
            </a:extLst>
          </p:cNvPr>
          <p:cNvSpPr/>
          <p:nvPr/>
        </p:nvSpPr>
        <p:spPr>
          <a:xfrm>
            <a:off x="507694" y="4002001"/>
            <a:ext cx="11176611" cy="49546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аризаларини (таклифларини) баҳолаш;</a:t>
            </a:r>
          </a:p>
        </p:txBody>
      </p:sp>
      <p:sp>
        <p:nvSpPr>
          <p:cNvPr id="2" name="Прямоугольник 1">
            <a:extLst>
              <a:ext uri="{FF2B5EF4-FFF2-40B4-BE49-F238E27FC236}">
                <a16:creationId xmlns:a16="http://schemas.microsoft.com/office/drawing/2014/main" id="{DA4C4452-03AA-81C4-BE16-4CDAB3193045}"/>
              </a:ext>
            </a:extLst>
          </p:cNvPr>
          <p:cNvSpPr/>
          <p:nvPr/>
        </p:nvSpPr>
        <p:spPr>
          <a:xfrm>
            <a:off x="506777" y="1823705"/>
            <a:ext cx="11182120" cy="61924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тендерда иштирок этиш учун ариза берувчилардан расмий аризалар ва тендер аризаларини (таклифларини) қабул қилиш;</a:t>
            </a:r>
          </a:p>
        </p:txBody>
      </p:sp>
      <p:sp>
        <p:nvSpPr>
          <p:cNvPr id="3" name="Прямоугольник 2">
            <a:extLst>
              <a:ext uri="{FF2B5EF4-FFF2-40B4-BE49-F238E27FC236}">
                <a16:creationId xmlns:a16="http://schemas.microsoft.com/office/drawing/2014/main" id="{B652D8B0-6298-00B4-5766-0F58AFD45F14}"/>
              </a:ext>
            </a:extLst>
          </p:cNvPr>
          <p:cNvSpPr/>
          <p:nvPr/>
        </p:nvSpPr>
        <p:spPr>
          <a:xfrm>
            <a:off x="506777" y="2632327"/>
            <a:ext cx="11182120"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ҳужжатлари пакетини тақдим этиш;</a:t>
            </a:r>
          </a:p>
        </p:txBody>
      </p:sp>
      <p:sp>
        <p:nvSpPr>
          <p:cNvPr id="5" name="Прямоугольник 4">
            <a:extLst>
              <a:ext uri="{FF2B5EF4-FFF2-40B4-BE49-F238E27FC236}">
                <a16:creationId xmlns:a16="http://schemas.microsoft.com/office/drawing/2014/main" id="{B6FE5AAF-0315-EB45-9013-3AFB46419257}"/>
              </a:ext>
            </a:extLst>
          </p:cNvPr>
          <p:cNvSpPr/>
          <p:nvPr/>
        </p:nvSpPr>
        <p:spPr>
          <a:xfrm>
            <a:off x="507694" y="4686838"/>
            <a:ext cx="8527054" cy="49546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ғолибини ва захира ғолибини аниқлаш;</a:t>
            </a:r>
          </a:p>
        </p:txBody>
      </p:sp>
      <p:sp>
        <p:nvSpPr>
          <p:cNvPr id="13" name="Прямоугольник 12">
            <a:extLst>
              <a:ext uri="{FF2B5EF4-FFF2-40B4-BE49-F238E27FC236}">
                <a16:creationId xmlns:a16="http://schemas.microsoft.com/office/drawing/2014/main" id="{08D2CCDB-080D-C72D-07A8-AA6004E739F4}"/>
              </a:ext>
            </a:extLst>
          </p:cNvPr>
          <p:cNvSpPr/>
          <p:nvPr/>
        </p:nvSpPr>
        <p:spPr>
          <a:xfrm>
            <a:off x="506777" y="5371675"/>
            <a:ext cx="8527054"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 билан музокаралар олиб бориш;</a:t>
            </a:r>
          </a:p>
        </p:txBody>
      </p:sp>
      <p:sp>
        <p:nvSpPr>
          <p:cNvPr id="14" name="Прямоугольник 13">
            <a:extLst>
              <a:ext uri="{FF2B5EF4-FFF2-40B4-BE49-F238E27FC236}">
                <a16:creationId xmlns:a16="http://schemas.microsoft.com/office/drawing/2014/main" id="{84A6D0AE-0583-935B-2600-CF5A798EA4A4}"/>
              </a:ext>
            </a:extLst>
          </p:cNvPr>
          <p:cNvSpPr/>
          <p:nvPr/>
        </p:nvSpPr>
        <p:spPr>
          <a:xfrm>
            <a:off x="506777" y="6056511"/>
            <a:ext cx="8527054"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 билан ДХШ шартномасини тузиш!</a:t>
            </a:r>
          </a:p>
        </p:txBody>
      </p:sp>
      <p:sp>
        <p:nvSpPr>
          <p:cNvPr id="7" name="Прямоугольник 6">
            <a:extLst>
              <a:ext uri="{FF2B5EF4-FFF2-40B4-BE49-F238E27FC236}">
                <a16:creationId xmlns:a16="http://schemas.microsoft.com/office/drawing/2014/main" id="{FF4B39A1-1D3A-FAF6-99C4-2770CCB0A822}"/>
              </a:ext>
            </a:extLst>
          </p:cNvPr>
          <p:cNvSpPr/>
          <p:nvPr/>
        </p:nvSpPr>
        <p:spPr>
          <a:xfrm>
            <a:off x="501268" y="3317164"/>
            <a:ext cx="11182120"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ариза берувчиларнинг тендер аризалари (таклифлари) солинган конвертларни очиш;</a:t>
            </a:r>
          </a:p>
        </p:txBody>
      </p:sp>
    </p:spTree>
    <p:extLst>
      <p:ext uri="{BB962C8B-B14F-4D97-AF65-F5344CB8AC3E}">
        <p14:creationId xmlns:p14="http://schemas.microsoft.com/office/powerpoint/2010/main" val="29309803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007ADE-1AC8-9FB5-8982-1697F78D03B4}"/>
              </a:ext>
            </a:extLst>
          </p:cNvPr>
          <p:cNvSpPr txBox="1"/>
          <p:nvPr/>
        </p:nvSpPr>
        <p:spPr>
          <a:xfrm>
            <a:off x="532482" y="448782"/>
            <a:ext cx="11127036"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Бир босқичли тендер - муҳим фикрлар</a:t>
            </a:r>
          </a:p>
          <a:p>
            <a:pPr algn="ctr"/>
            <a:r>
              <a:rPr lang="uz-Cyrl-UZ" sz="2400" b="1" dirty="0">
                <a:latin typeface="Times New Roman" panose="02020603050405020304" pitchFamily="18" charset="0"/>
                <a:cs typeface="Times New Roman" panose="02020603050405020304" pitchFamily="18" charset="0"/>
              </a:rPr>
              <a:t>Тендер иштирокчилари ўз таклифларида:</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  консептуал ечимлар ва тендер ҳужжатларида кўрсатилган шартлар;</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  батафсил техник ва тижорат (молиявий) таклифлар;</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  нархлар (тарифлар).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Тендерни ташкил этиш жараёнида талабнома берувчилар билан тендер предмети параметрлари бўйича музокаралар ўтказишга рухсат этилади.</a:t>
            </a:r>
          </a:p>
          <a:p>
            <a:pPr algn="ctr"/>
            <a:r>
              <a:rPr lang="uz-Cyrl-UZ" sz="2400" dirty="0">
                <a:latin typeface="Times New Roman" panose="02020603050405020304" pitchFamily="18" charset="0"/>
                <a:cs typeface="Times New Roman" panose="02020603050405020304" pitchFamily="18" charset="0"/>
              </a:rPr>
              <a:t>Тендерда иштирок этиш учун тендер талабномаларини (таклифларини) тақдим этишнинг охирги муддати тендер ўтказиш тўғрисидаги эълон эълон қилинган кундан бошлаб ўттиз календар кундан кам бўлиши мумкин эмас.</a:t>
            </a:r>
          </a:p>
        </p:txBody>
      </p:sp>
    </p:spTree>
    <p:extLst>
      <p:ext uri="{BB962C8B-B14F-4D97-AF65-F5344CB8AC3E}">
        <p14:creationId xmlns:p14="http://schemas.microsoft.com/office/powerpoint/2010/main" val="191167535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6A45D3-67EF-D28F-C5D2-991FF559F2DC}"/>
              </a:ext>
            </a:extLst>
          </p:cNvPr>
          <p:cNvSpPr txBox="1"/>
          <p:nvPr/>
        </p:nvSpPr>
        <p:spPr>
          <a:xfrm>
            <a:off x="620617" y="2090172"/>
            <a:ext cx="10950766" cy="2677656"/>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Икки босқичли тендер жараёни</a:t>
            </a:r>
          </a:p>
          <a:p>
            <a:pPr algn="ctr"/>
            <a:r>
              <a:rPr lang="uz-Cyrl-UZ" sz="2800" dirty="0">
                <a:latin typeface="Times New Roman" panose="02020603050405020304" pitchFamily="18" charset="0"/>
                <a:cs typeface="Times New Roman" panose="02020603050405020304" pitchFamily="18" charset="0"/>
              </a:rPr>
              <a:t>Икки босқичли тендер қуйидаги босқичларни ўз ичига олади:</a:t>
            </a:r>
          </a:p>
          <a:p>
            <a:pPr algn="ctr"/>
            <a:endParaRPr lang="uz-Cyrl-UZ" sz="2800"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0) қизиқиш билдириш сўрови (бу босқич тендернинг алоҳида босқичи ҳисобланмаса ҳам мавжуд) олдиндан малака ошириш ва тендер ғолибини танлаш.</a:t>
            </a:r>
          </a:p>
        </p:txBody>
      </p:sp>
    </p:spTree>
    <p:extLst>
      <p:ext uri="{BB962C8B-B14F-4D97-AF65-F5344CB8AC3E}">
        <p14:creationId xmlns:p14="http://schemas.microsoft.com/office/powerpoint/2010/main" val="5778902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341523" y="354017"/>
            <a:ext cx="11501610" cy="53186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800" b="1" dirty="0">
                <a:effectLst/>
                <a:latin typeface="Times New Roman" panose="02020603050405020304" pitchFamily="18" charset="0"/>
                <a:ea typeface="Times New Roman" panose="02020603050405020304" pitchFamily="18" charset="0"/>
                <a:cs typeface="Times New Roman" panose="02020603050405020304" pitchFamily="18" charset="0"/>
              </a:rPr>
              <a:t>Хусусий шерикни икки босқичли танлаш - биринчи босқич:</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4940" y="1157790"/>
            <a:ext cx="11182120" cy="73220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тендер эълонини оммавий ахборот воситаларида ва ҳукуматнинг расмий веб-сайтларида эълон қилиш, ҳамкор ва ДХШ агентлиги;</a:t>
            </a:r>
          </a:p>
        </p:txBody>
      </p:sp>
      <p:sp>
        <p:nvSpPr>
          <p:cNvPr id="2" name="Прямоугольник 1">
            <a:extLst>
              <a:ext uri="{FF2B5EF4-FFF2-40B4-BE49-F238E27FC236}">
                <a16:creationId xmlns:a16="http://schemas.microsoft.com/office/drawing/2014/main" id="{DA4C4452-03AA-81C4-BE16-4CDAB3193045}"/>
              </a:ext>
            </a:extLst>
          </p:cNvPr>
          <p:cNvSpPr/>
          <p:nvPr/>
        </p:nvSpPr>
        <p:spPr>
          <a:xfrm>
            <a:off x="504940" y="2100743"/>
            <a:ext cx="11182120" cy="732208"/>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тендерда иштирок этиш учун ариза берувчилардан расмий аризаларни қабул қилиш (қизиқиш билдириш - </a:t>
            </a:r>
            <a:r>
              <a:rPr lang="en-US" sz="2200" b="0" i="0" u="none" strike="noStrike" dirty="0">
                <a:solidFill>
                  <a:srgbClr val="000000"/>
                </a:solidFill>
                <a:effectLst/>
                <a:latin typeface="Times New Roman" panose="02020603050405020304" pitchFamily="18" charset="0"/>
                <a:cs typeface="Times New Roman" panose="02020603050405020304" pitchFamily="18" charset="0"/>
              </a:rPr>
              <a:t>expression of interest);</a:t>
            </a:r>
          </a:p>
        </p:txBody>
      </p:sp>
      <p:sp>
        <p:nvSpPr>
          <p:cNvPr id="3" name="Прямоугольник 2">
            <a:extLst>
              <a:ext uri="{FF2B5EF4-FFF2-40B4-BE49-F238E27FC236}">
                <a16:creationId xmlns:a16="http://schemas.microsoft.com/office/drawing/2014/main" id="{B652D8B0-6298-00B4-5766-0F58AFD45F14}"/>
              </a:ext>
            </a:extLst>
          </p:cNvPr>
          <p:cNvSpPr/>
          <p:nvPr/>
        </p:nvSpPr>
        <p:spPr>
          <a:xfrm>
            <a:off x="501268" y="3037899"/>
            <a:ext cx="11182120"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тендерда иштирок этиш учун манфаатдор шахслар доирасини аниқлаш;</a:t>
            </a:r>
          </a:p>
        </p:txBody>
      </p:sp>
      <p:sp>
        <p:nvSpPr>
          <p:cNvPr id="5" name="Прямоугольник 4">
            <a:extLst>
              <a:ext uri="{FF2B5EF4-FFF2-40B4-BE49-F238E27FC236}">
                <a16:creationId xmlns:a16="http://schemas.microsoft.com/office/drawing/2014/main" id="{B6FE5AAF-0315-EB45-9013-3AFB46419257}"/>
              </a:ext>
            </a:extLst>
          </p:cNvPr>
          <p:cNvSpPr/>
          <p:nvPr/>
        </p:nvSpPr>
        <p:spPr>
          <a:xfrm>
            <a:off x="501268" y="5009995"/>
            <a:ext cx="8527054" cy="73194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талабгорларнинг малакасини тасдиқловчи дастлабки малака талабномаларини тўплаш ва баҳолаш - камида 30 кун;</a:t>
            </a:r>
          </a:p>
        </p:txBody>
      </p:sp>
      <p:sp>
        <p:nvSpPr>
          <p:cNvPr id="13" name="Прямоугольник 12">
            <a:extLst>
              <a:ext uri="{FF2B5EF4-FFF2-40B4-BE49-F238E27FC236}">
                <a16:creationId xmlns:a16="http://schemas.microsoft.com/office/drawing/2014/main" id="{08D2CCDB-080D-C72D-07A8-AA6004E739F4}"/>
              </a:ext>
            </a:extLst>
          </p:cNvPr>
          <p:cNvSpPr/>
          <p:nvPr/>
        </p:nvSpPr>
        <p:spPr>
          <a:xfrm>
            <a:off x="501268" y="5952680"/>
            <a:ext cx="8527054"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малака олдидан ўтган талабгорлар рўйхатини шакллантириш;</a:t>
            </a:r>
          </a:p>
        </p:txBody>
      </p:sp>
      <p:sp>
        <p:nvSpPr>
          <p:cNvPr id="7" name="Прямоугольник 6">
            <a:extLst>
              <a:ext uri="{FF2B5EF4-FFF2-40B4-BE49-F238E27FC236}">
                <a16:creationId xmlns:a16="http://schemas.microsoft.com/office/drawing/2014/main" id="{FF4B39A1-1D3A-FAF6-99C4-2770CCB0A822}"/>
              </a:ext>
            </a:extLst>
          </p:cNvPr>
          <p:cNvSpPr/>
          <p:nvPr/>
        </p:nvSpPr>
        <p:spPr>
          <a:xfrm>
            <a:off x="501268" y="3722735"/>
            <a:ext cx="8527054" cy="109788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b="0" i="0" u="none" strike="noStrike" dirty="0">
                <a:solidFill>
                  <a:srgbClr val="000000"/>
                </a:solidFill>
                <a:effectLst/>
                <a:latin typeface="Times New Roman" panose="02020603050405020304" pitchFamily="18" charset="0"/>
                <a:cs typeface="Times New Roman" panose="02020603050405020304" pitchFamily="18" charset="0"/>
              </a:rPr>
              <a:t>давлат ҳамкорлари томонидан тендерда иштирок этиш учун талабгорларга малака олди ҳужжатларини юбориш (малакали сўров - </a:t>
            </a:r>
            <a:r>
              <a:rPr lang="en-US" sz="2200" b="0" i="0" u="none" strike="noStrike" dirty="0">
                <a:solidFill>
                  <a:srgbClr val="000000"/>
                </a:solidFill>
                <a:effectLst/>
                <a:latin typeface="Times New Roman" panose="02020603050405020304" pitchFamily="18" charset="0"/>
                <a:cs typeface="Times New Roman" panose="02020603050405020304" pitchFamily="18" charset="0"/>
              </a:rPr>
              <a:t>request for qualification);</a:t>
            </a:r>
          </a:p>
        </p:txBody>
      </p:sp>
    </p:spTree>
    <p:extLst>
      <p:ext uri="{BB962C8B-B14F-4D97-AF65-F5344CB8AC3E}">
        <p14:creationId xmlns:p14="http://schemas.microsoft.com/office/powerpoint/2010/main" val="133758867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A73A3F8-4748-AC34-11A7-88129F82B687}"/>
              </a:ext>
            </a:extLst>
          </p:cNvPr>
          <p:cNvSpPr/>
          <p:nvPr/>
        </p:nvSpPr>
        <p:spPr>
          <a:xfrm>
            <a:off x="341523" y="297456"/>
            <a:ext cx="11501610" cy="60129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fontAlgn="t"/>
            <a:r>
              <a:rPr lang="uz-Cyrl-UZ" sz="2400" b="1" dirty="0">
                <a:effectLst/>
                <a:latin typeface="Times New Roman" panose="02020603050405020304" pitchFamily="18" charset="0"/>
                <a:ea typeface="Times New Roman" panose="02020603050405020304" pitchFamily="18" charset="0"/>
                <a:cs typeface="Times New Roman" panose="02020603050405020304" pitchFamily="18" charset="0"/>
              </a:rPr>
              <a:t>ХУСУСИЙ ШЕРИКНИ ИККИ БОСҚИЧЛИ ТАНЛАШ - ИККИНЧИ БОСҚИЧ:</a:t>
            </a:r>
          </a:p>
        </p:txBody>
      </p:sp>
      <p:sp>
        <p:nvSpPr>
          <p:cNvPr id="6" name="Прямоугольник 5">
            <a:extLst>
              <a:ext uri="{FF2B5EF4-FFF2-40B4-BE49-F238E27FC236}">
                <a16:creationId xmlns:a16="http://schemas.microsoft.com/office/drawing/2014/main" id="{E5EBD1B7-D79B-B515-FA26-752095A9ED52}"/>
              </a:ext>
            </a:extLst>
          </p:cNvPr>
          <p:cNvSpPr/>
          <p:nvPr/>
        </p:nvSpPr>
        <p:spPr>
          <a:xfrm>
            <a:off x="506777" y="1163372"/>
            <a:ext cx="11182120" cy="64314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давлат шериги томонидан тендер ҳужжатларини ва тендерда иштирок этиш учун тендер талабномаларини (таклифларини) тақдим этиш сўровини юбориш - камида 45 кун;</a:t>
            </a:r>
          </a:p>
        </p:txBody>
      </p:sp>
      <p:sp>
        <p:nvSpPr>
          <p:cNvPr id="11" name="Прямоугольник 10">
            <a:extLst>
              <a:ext uri="{FF2B5EF4-FFF2-40B4-BE49-F238E27FC236}">
                <a16:creationId xmlns:a16="http://schemas.microsoft.com/office/drawing/2014/main" id="{3F723E19-B80D-A24C-BB6B-2940DA82F5FB}"/>
              </a:ext>
            </a:extLst>
          </p:cNvPr>
          <p:cNvSpPr/>
          <p:nvPr/>
        </p:nvSpPr>
        <p:spPr>
          <a:xfrm>
            <a:off x="512286" y="3776263"/>
            <a:ext cx="8521545" cy="49546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аризаларини (таклифларини) баҳолаш;</a:t>
            </a:r>
          </a:p>
        </p:txBody>
      </p:sp>
      <p:sp>
        <p:nvSpPr>
          <p:cNvPr id="2" name="Прямоугольник 1">
            <a:extLst>
              <a:ext uri="{FF2B5EF4-FFF2-40B4-BE49-F238E27FC236}">
                <a16:creationId xmlns:a16="http://schemas.microsoft.com/office/drawing/2014/main" id="{DA4C4452-03AA-81C4-BE16-4CDAB3193045}"/>
              </a:ext>
            </a:extLst>
          </p:cNvPr>
          <p:cNvSpPr/>
          <p:nvPr/>
        </p:nvSpPr>
        <p:spPr>
          <a:xfrm>
            <a:off x="506777" y="2044819"/>
            <a:ext cx="11182120" cy="61924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тендерда иштирок этиш учун талабнома берувчилар томонидан техник ва тижорат (молиявий) таклифлар тақдим этилиши;</a:t>
            </a:r>
          </a:p>
        </p:txBody>
      </p:sp>
      <p:sp>
        <p:nvSpPr>
          <p:cNvPr id="3" name="Прямоугольник 2">
            <a:extLst>
              <a:ext uri="{FF2B5EF4-FFF2-40B4-BE49-F238E27FC236}">
                <a16:creationId xmlns:a16="http://schemas.microsoft.com/office/drawing/2014/main" id="{B652D8B0-6298-00B4-5766-0F58AFD45F14}"/>
              </a:ext>
            </a:extLst>
          </p:cNvPr>
          <p:cNvSpPr/>
          <p:nvPr/>
        </p:nvSpPr>
        <p:spPr>
          <a:xfrm>
            <a:off x="506777" y="2912425"/>
            <a:ext cx="11182120" cy="61924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тендерда иштирок этиш учун ариза берувчиларнинг тендер аризалари (таклифлари) солинган конвертларни очиш;</a:t>
            </a:r>
          </a:p>
        </p:txBody>
      </p:sp>
      <p:sp>
        <p:nvSpPr>
          <p:cNvPr id="5" name="Прямоугольник 4">
            <a:extLst>
              <a:ext uri="{FF2B5EF4-FFF2-40B4-BE49-F238E27FC236}">
                <a16:creationId xmlns:a16="http://schemas.microsoft.com/office/drawing/2014/main" id="{B6FE5AAF-0315-EB45-9013-3AFB46419257}"/>
              </a:ext>
            </a:extLst>
          </p:cNvPr>
          <p:cNvSpPr/>
          <p:nvPr/>
        </p:nvSpPr>
        <p:spPr>
          <a:xfrm>
            <a:off x="506777" y="4536346"/>
            <a:ext cx="8527054" cy="49546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ғолибини ва захира ғолибини аниқлаш;</a:t>
            </a:r>
          </a:p>
        </p:txBody>
      </p:sp>
      <p:sp>
        <p:nvSpPr>
          <p:cNvPr id="13" name="Прямоугольник 12">
            <a:extLst>
              <a:ext uri="{FF2B5EF4-FFF2-40B4-BE49-F238E27FC236}">
                <a16:creationId xmlns:a16="http://schemas.microsoft.com/office/drawing/2014/main" id="{08D2CCDB-080D-C72D-07A8-AA6004E739F4}"/>
              </a:ext>
            </a:extLst>
          </p:cNvPr>
          <p:cNvSpPr/>
          <p:nvPr/>
        </p:nvSpPr>
        <p:spPr>
          <a:xfrm>
            <a:off x="506777" y="5296429"/>
            <a:ext cx="8527054"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 билан музокаралар олиб бориш;</a:t>
            </a:r>
          </a:p>
        </p:txBody>
      </p:sp>
      <p:sp>
        <p:nvSpPr>
          <p:cNvPr id="14" name="Прямоугольник 13">
            <a:extLst>
              <a:ext uri="{FF2B5EF4-FFF2-40B4-BE49-F238E27FC236}">
                <a16:creationId xmlns:a16="http://schemas.microsoft.com/office/drawing/2014/main" id="{84A6D0AE-0583-935B-2600-CF5A798EA4A4}"/>
              </a:ext>
            </a:extLst>
          </p:cNvPr>
          <p:cNvSpPr/>
          <p:nvPr/>
        </p:nvSpPr>
        <p:spPr>
          <a:xfrm>
            <a:off x="506777" y="6056511"/>
            <a:ext cx="8527054" cy="495462"/>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b="0" i="0" u="none" strike="noStrike" dirty="0">
                <a:solidFill>
                  <a:srgbClr val="000000"/>
                </a:solidFill>
                <a:effectLst/>
                <a:latin typeface="Times New Roman" panose="02020603050405020304" pitchFamily="18" charset="0"/>
                <a:cs typeface="Times New Roman" panose="02020603050405020304" pitchFamily="18" charset="0"/>
              </a:rPr>
              <a:t>тендер ғолиби билан ДХШ шартномасини тузиш!</a:t>
            </a:r>
          </a:p>
        </p:txBody>
      </p:sp>
    </p:spTree>
    <p:extLst>
      <p:ext uri="{BB962C8B-B14F-4D97-AF65-F5344CB8AC3E}">
        <p14:creationId xmlns:p14="http://schemas.microsoft.com/office/powerpoint/2010/main" val="366120649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7BDDCE-0A09-2700-56EB-C575AE0043B6}"/>
              </a:ext>
            </a:extLst>
          </p:cNvPr>
          <p:cNvSpPr txBox="1"/>
          <p:nvPr/>
        </p:nvSpPr>
        <p:spPr>
          <a:xfrm>
            <a:off x="675701" y="1585083"/>
            <a:ext cx="10840598" cy="2677656"/>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Икки босқичли тендер - натижалар!</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Тендер аризаларини (таклифларини) баҳолаш тендер комиссияси томонидан белгиланган муддатда амалга оширилади ва тендер комиссияси томонидан белгиланган ҳар бир тендер мезонига мувофиқ амалга оширилади.</a:t>
            </a:r>
          </a:p>
          <a:p>
            <a:pPr algn="ctr"/>
            <a:r>
              <a:rPr lang="uz-Cyrl-UZ" sz="2400" dirty="0">
                <a:latin typeface="Times New Roman" panose="02020603050405020304" pitchFamily="18" charset="0"/>
                <a:cs typeface="Times New Roman" panose="02020603050405020304" pitchFamily="18" charset="0"/>
              </a:rPr>
              <a:t>Тендер иштирокчилари ёки уларнинг вакиллари тендер аризаларини (таклифларини) баҳолашда ҳозир бўлишга ҳақли эмас.</a:t>
            </a:r>
          </a:p>
        </p:txBody>
      </p:sp>
    </p:spTree>
    <p:extLst>
      <p:ext uri="{BB962C8B-B14F-4D97-AF65-F5344CB8AC3E}">
        <p14:creationId xmlns:p14="http://schemas.microsoft.com/office/powerpoint/2010/main" val="40985571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7BDDCE-0A09-2700-56EB-C575AE0043B6}"/>
              </a:ext>
            </a:extLst>
          </p:cNvPr>
          <p:cNvSpPr txBox="1"/>
          <p:nvPr/>
        </p:nvSpPr>
        <p:spPr>
          <a:xfrm>
            <a:off x="675701" y="1012206"/>
            <a:ext cx="10840598" cy="341632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Баҳолаш жараёнида тендер комиссияси талабнома берувчиларни тушунтиришлар бериш, улардан қўшимча маълумотларни сўраш ва тақдим этилган ҳужжатларнинг тўғрилигини тасдиқлаш учун чақиришга ҳақли.</a:t>
            </a:r>
          </a:p>
          <a:p>
            <a:pPr algn="ctr"/>
            <a:r>
              <a:rPr lang="uz-Cyrl-UZ" sz="2400" dirty="0">
                <a:latin typeface="Times New Roman" panose="02020603050405020304" pitchFamily="18" charset="0"/>
                <a:cs typeface="Times New Roman" panose="02020603050405020304" pitchFamily="18" charset="0"/>
              </a:rPr>
              <a:t>Агар тендер комиссияси барча талабгорларнинг тендер аризалари (таклифлари) тендер аризалари (таклифлари) тўғрисидаги сўров талабларига жавоб бермаслигини эътироф этса, у тендерни ҳақиқий эмас деб топади ва такрорий танлов эълон қилишга ҳақли.</a:t>
            </a:r>
          </a:p>
          <a:p>
            <a:pPr algn="ctr"/>
            <a:r>
              <a:rPr lang="uz-Cyrl-UZ" sz="2400" dirty="0">
                <a:solidFill>
                  <a:srgbClr val="FF0000"/>
                </a:solidFill>
                <a:latin typeface="Times New Roman" panose="02020603050405020304" pitchFamily="18" charset="0"/>
                <a:cs typeface="Times New Roman" panose="02020603050405020304" pitchFamily="18" charset="0"/>
              </a:rPr>
              <a:t>Тендер комиссияси тендер ғолиби тўғрисидаги маълумотларни давлат органларининг расмий веб-сайтларида эълон қилади, ҳамкор ва ДХШ агентлиги.</a:t>
            </a:r>
          </a:p>
        </p:txBody>
      </p:sp>
    </p:spTree>
    <p:extLst>
      <p:ext uri="{BB962C8B-B14F-4D97-AF65-F5344CB8AC3E}">
        <p14:creationId xmlns:p14="http://schemas.microsoft.com/office/powerpoint/2010/main" val="387015741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D56FF0C-CE17-1B27-F88D-12F532552D5A}"/>
              </a:ext>
            </a:extLst>
          </p:cNvPr>
          <p:cNvSpPr/>
          <p:nvPr/>
        </p:nvSpPr>
        <p:spPr>
          <a:xfrm>
            <a:off x="1421175" y="1316516"/>
            <a:ext cx="9239480" cy="685835"/>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ШАРТНОМА ТУЗИШ</a:t>
            </a:r>
          </a:p>
        </p:txBody>
      </p:sp>
      <p:sp>
        <p:nvSpPr>
          <p:cNvPr id="3" name="Прямоугольник: скругленные углы 2">
            <a:extLst>
              <a:ext uri="{FF2B5EF4-FFF2-40B4-BE49-F238E27FC236}">
                <a16:creationId xmlns:a16="http://schemas.microsoft.com/office/drawing/2014/main" id="{24B3702A-E6D2-9EA1-0E7F-FDEBFB9E988A}"/>
              </a:ext>
            </a:extLst>
          </p:cNvPr>
          <p:cNvSpPr/>
          <p:nvPr/>
        </p:nvSpPr>
        <p:spPr>
          <a:xfrm>
            <a:off x="484742" y="2397493"/>
            <a:ext cx="11060934" cy="1535528"/>
          </a:xfrm>
          <a:prstGeom prst="roundRect">
            <a:avLst>
              <a:gd name="adj" fmla="val 34999"/>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Давлат шериги тендерда ғолиб чиққан иштирокчи билан тендер ҳужжатларида белгиланган шартлар, шартлар ва тартибларга мувофиқ давлат-хусусий шериклик шартномасини тузади.</a:t>
            </a:r>
          </a:p>
        </p:txBody>
      </p:sp>
    </p:spTree>
    <p:extLst>
      <p:ext uri="{BB962C8B-B14F-4D97-AF65-F5344CB8AC3E}">
        <p14:creationId xmlns:p14="http://schemas.microsoft.com/office/powerpoint/2010/main" val="11982478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D05EEEA-71BE-85FD-ED7C-D4C486155BB1}"/>
              </a:ext>
            </a:extLst>
          </p:cNvPr>
          <p:cNvSpPr txBox="1"/>
          <p:nvPr/>
        </p:nvSpPr>
        <p:spPr>
          <a:xfrm>
            <a:off x="493923" y="431467"/>
            <a:ext cx="11204154"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Давлат-хусусий шериклик лойиҳаларини амалиётга жорий этишда, энг аввало, мукаммал лойиҳалаштириш босқичидан ўтиши ҳамда, иқтисодий ва молиявий жиҳатдан моделлаштирилган ҳолатда амалга ошириш мақсадга мувофиқдир. Республика ихтисослаштирилган онкология ва радиология илмий-амалий тиббиёт марказининг Тошкент шаҳар филиалида лаборатория хизматлари ташкил этиш борасида давлатхусусий шериклик лойиҳасини амалга ошириш учун давлат шериги сифатида Ўзбекистон Республикаси Соғлиқни сақлаш вазирлиги томонидан амалга оширилаётган ва хусусий шерик томонидан “</a:t>
            </a:r>
            <a:r>
              <a:rPr lang="en-US" sz="2400" dirty="0">
                <a:latin typeface="Times New Roman" panose="02020603050405020304" pitchFamily="18" charset="0"/>
                <a:cs typeface="Times New Roman" panose="02020603050405020304" pitchFamily="18" charset="0"/>
              </a:rPr>
              <a:t>LABCENTER</a:t>
            </a:r>
            <a:r>
              <a:rPr lang="uz-Cyrl-UZ"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МЧЖ </a:t>
            </a:r>
            <a:r>
              <a:rPr lang="uz-Cyrl-UZ" sz="2400" dirty="0">
                <a:latin typeface="Times New Roman" panose="02020603050405020304" pitchFamily="18" charset="0"/>
                <a:cs typeface="Times New Roman" panose="02020603050405020304" pitchFamily="18" charset="0"/>
              </a:rPr>
              <a:t>билан биргаликда амалга оширилиши режалаштирилган3 . Лойиҳа давлат-хусусий шериклик шаклларининг “Лойиҳалаштириш-қуриш-молиялаштириштопшириш-хизмат кўрсатиш” шаклида амалга оширилиши режалаштирилган.</a:t>
            </a:r>
          </a:p>
        </p:txBody>
      </p:sp>
    </p:spTree>
    <p:extLst>
      <p:ext uri="{BB962C8B-B14F-4D97-AF65-F5344CB8AC3E}">
        <p14:creationId xmlns:p14="http://schemas.microsoft.com/office/powerpoint/2010/main" val="30993344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D27D8EE-2E39-48B6-4738-7DB3941BA9E2}"/>
              </a:ext>
            </a:extLst>
          </p:cNvPr>
          <p:cNvSpPr txBox="1"/>
          <p:nvPr/>
        </p:nvSpPr>
        <p:spPr>
          <a:xfrm>
            <a:off x="1072308" y="1121067"/>
            <a:ext cx="10047384" cy="52322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ЛОЙИҲАНИНГ ИНВЕСТИЦИЯ ХАРАЖАТЛАРИ</a:t>
            </a:r>
          </a:p>
        </p:txBody>
      </p:sp>
      <p:graphicFrame>
        <p:nvGraphicFramePr>
          <p:cNvPr id="7" name="Таблица 7">
            <a:extLst>
              <a:ext uri="{FF2B5EF4-FFF2-40B4-BE49-F238E27FC236}">
                <a16:creationId xmlns:a16="http://schemas.microsoft.com/office/drawing/2014/main" id="{52CB2D7E-72D4-1981-61CE-09538C1C5890}"/>
              </a:ext>
            </a:extLst>
          </p:cNvPr>
          <p:cNvGraphicFramePr>
            <a:graphicFrameLocks noGrp="1"/>
          </p:cNvGraphicFramePr>
          <p:nvPr>
            <p:extLst>
              <p:ext uri="{D42A27DB-BD31-4B8C-83A1-F6EECF244321}">
                <p14:modId xmlns:p14="http://schemas.microsoft.com/office/powerpoint/2010/main" val="3576162962"/>
              </p:ext>
            </p:extLst>
          </p:nvPr>
        </p:nvGraphicFramePr>
        <p:xfrm>
          <a:off x="415227" y="2162876"/>
          <a:ext cx="11361546" cy="1828800"/>
        </p:xfrm>
        <a:graphic>
          <a:graphicData uri="http://schemas.openxmlformats.org/drawingml/2006/table">
            <a:tbl>
              <a:tblPr firstRow="1" bandRow="1">
                <a:tableStyleId>{5C22544A-7EE6-4342-B048-85BDC9FD1C3A}</a:tableStyleId>
              </a:tblPr>
              <a:tblGrid>
                <a:gridCol w="824738">
                  <a:extLst>
                    <a:ext uri="{9D8B030D-6E8A-4147-A177-3AD203B41FA5}">
                      <a16:colId xmlns:a16="http://schemas.microsoft.com/office/drawing/2014/main" val="2973101641"/>
                    </a:ext>
                  </a:extLst>
                </a:gridCol>
                <a:gridCol w="6749626">
                  <a:extLst>
                    <a:ext uri="{9D8B030D-6E8A-4147-A177-3AD203B41FA5}">
                      <a16:colId xmlns:a16="http://schemas.microsoft.com/office/drawing/2014/main" val="3278278828"/>
                    </a:ext>
                  </a:extLst>
                </a:gridCol>
                <a:gridCol w="3787182">
                  <a:extLst>
                    <a:ext uri="{9D8B030D-6E8A-4147-A177-3AD203B41FA5}">
                      <a16:colId xmlns:a16="http://schemas.microsoft.com/office/drawing/2014/main" val="2783037879"/>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Харажат турлари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Харажат миқдори</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558867064"/>
                  </a:ext>
                </a:extLst>
              </a:tr>
              <a:tr h="370840">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Асосий капиталга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7791,3 млн.сўм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04830060"/>
                  </a:ext>
                </a:extLst>
              </a:tr>
              <a:tr h="370840">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Лойиҳани фойдаланишга топшириш харажатлари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1000,0 млн.сўм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27729864"/>
                  </a:ext>
                </a:extLst>
              </a:tr>
              <a:tr h="370840">
                <a:tc>
                  <a:txBody>
                    <a:bodyPr/>
                    <a:lstStyle/>
                    <a:p>
                      <a:pPr algn="ctr"/>
                      <a:endParaRPr lang="ru-RU" sz="240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Жами харажатлар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8791,3 млн.сўм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792679498"/>
                  </a:ext>
                </a:extLst>
              </a:tr>
            </a:tbl>
          </a:graphicData>
        </a:graphic>
      </p:graphicFrame>
    </p:spTree>
    <p:extLst>
      <p:ext uri="{BB962C8B-B14F-4D97-AF65-F5344CB8AC3E}">
        <p14:creationId xmlns:p14="http://schemas.microsoft.com/office/powerpoint/2010/main" val="7540334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51B5F42-32D1-8D78-6FB0-1272CEB00618}"/>
              </a:ext>
            </a:extLst>
          </p:cNvPr>
          <p:cNvSpPr txBox="1"/>
          <p:nvPr/>
        </p:nvSpPr>
        <p:spPr>
          <a:xfrm>
            <a:off x="521465" y="313290"/>
            <a:ext cx="11149069" cy="4154984"/>
          </a:xfrm>
          <a:prstGeom prst="rect">
            <a:avLst/>
          </a:prstGeom>
          <a:noFill/>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Лойиҳани амалга ошириш жараёнида энг муҳим масалаларидан бири лойиҳанинг самарадорлик таҳлилини амалга ошириш ҳисобланади. Лойиҳанинг самарадорлик таҳлили бир неча босқичларда амалга оширилади. Дастлаб, давлат хусусий шериклик лойиҳасининг сифатини тўпланган маълумотлар асосида баҳолаш, бунда ахборотлар йиғиш ва таҳрирлаш жараёни амалга оширилади. Лойиҳада йилига 320 минг диагностик таҳлилларни ўтказиш режалаштирилган ва ушбу лойиҳа орқали 5757.8 миллион сўм тушиши режалаштирилган. Шундан йилига 175692 та таҳлилтекшируви давлат буюртмаси асосида имтиёзли нархларда ўтказилиши белгиланган. Хусусий шерик учун лойиҳа прогнозларига кўра йилига ўртача 6441,7 миллион сўм режалаштирилган. Сўнгра, лойиҳа харажатлари ҳисобга олинади. Харажатлар таҳлили амалга оширилиши жараёнида лойиҳанинг дастлабки инвестиция миқдори 8791.3 миллион сўмда ва лойиҳа амалга ошириш давридаги корхона рентабеллиги даражаси 25 % миқдорида белгиланган кўринишида акс эттирилиб борилади.</a:t>
            </a:r>
          </a:p>
        </p:txBody>
      </p:sp>
    </p:spTree>
    <p:extLst>
      <p:ext uri="{BB962C8B-B14F-4D97-AF65-F5344CB8AC3E}">
        <p14:creationId xmlns:p14="http://schemas.microsoft.com/office/powerpoint/2010/main" val="322322097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05E9257-E580-4805-0EEA-63FD345EB55C}"/>
              </a:ext>
            </a:extLst>
          </p:cNvPr>
          <p:cNvSpPr txBox="1"/>
          <p:nvPr/>
        </p:nvSpPr>
        <p:spPr>
          <a:xfrm>
            <a:off x="980501" y="477905"/>
            <a:ext cx="10135517" cy="52322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ЛОЙИҲАНИНГ САМАРАДОРЛИК КЎРСАТКИЧЛАРИ</a:t>
            </a:r>
          </a:p>
        </p:txBody>
      </p:sp>
      <p:graphicFrame>
        <p:nvGraphicFramePr>
          <p:cNvPr id="9" name="Таблица 7">
            <a:extLst>
              <a:ext uri="{FF2B5EF4-FFF2-40B4-BE49-F238E27FC236}">
                <a16:creationId xmlns:a16="http://schemas.microsoft.com/office/drawing/2014/main" id="{D2541A90-1BF9-42FD-DD5F-6F368D0DE83A}"/>
              </a:ext>
            </a:extLst>
          </p:cNvPr>
          <p:cNvGraphicFramePr>
            <a:graphicFrameLocks noGrp="1"/>
          </p:cNvGraphicFramePr>
          <p:nvPr>
            <p:extLst>
              <p:ext uri="{D42A27DB-BD31-4B8C-83A1-F6EECF244321}">
                <p14:modId xmlns:p14="http://schemas.microsoft.com/office/powerpoint/2010/main" val="209246831"/>
              </p:ext>
            </p:extLst>
          </p:nvPr>
        </p:nvGraphicFramePr>
        <p:xfrm>
          <a:off x="528811" y="1178099"/>
          <a:ext cx="11105002" cy="3108960"/>
        </p:xfrm>
        <a:graphic>
          <a:graphicData uri="http://schemas.openxmlformats.org/drawingml/2006/table">
            <a:tbl>
              <a:tblPr firstRow="1" bandRow="1">
                <a:tableStyleId>{5C22544A-7EE6-4342-B048-85BDC9FD1C3A}</a:tableStyleId>
              </a:tblPr>
              <a:tblGrid>
                <a:gridCol w="806115">
                  <a:extLst>
                    <a:ext uri="{9D8B030D-6E8A-4147-A177-3AD203B41FA5}">
                      <a16:colId xmlns:a16="http://schemas.microsoft.com/office/drawing/2014/main" val="2973101641"/>
                    </a:ext>
                  </a:extLst>
                </a:gridCol>
                <a:gridCol w="6597220">
                  <a:extLst>
                    <a:ext uri="{9D8B030D-6E8A-4147-A177-3AD203B41FA5}">
                      <a16:colId xmlns:a16="http://schemas.microsoft.com/office/drawing/2014/main" val="3278278828"/>
                    </a:ext>
                  </a:extLst>
                </a:gridCol>
                <a:gridCol w="3701667">
                  <a:extLst>
                    <a:ext uri="{9D8B030D-6E8A-4147-A177-3AD203B41FA5}">
                      <a16:colId xmlns:a16="http://schemas.microsoft.com/office/drawing/2014/main" val="2783037879"/>
                    </a:ext>
                  </a:extLst>
                </a:gridCol>
              </a:tblGrid>
              <a:tr h="370840">
                <a:tc>
                  <a:txBody>
                    <a:bodyPr/>
                    <a:lstStyle/>
                    <a:p>
                      <a:pPr algn="ctr"/>
                      <a:r>
                        <a:rPr lang="uz-Cyrl-UZ"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Кўрсаткичлар</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Натижа</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558867064"/>
                  </a:ext>
                </a:extLst>
              </a:tr>
              <a:tr h="370840">
                <a:tc>
                  <a:txBody>
                    <a:bodyPr/>
                    <a:lstStyle/>
                    <a:p>
                      <a:pPr algn="ctr"/>
                      <a:r>
                        <a:rPr lang="uz-Cyrl-UZ" sz="2400" dirty="0">
                          <a:latin typeface="Times New Roman" panose="02020603050405020304" pitchFamily="18" charset="0"/>
                          <a:cs typeface="Times New Roman" panose="02020603050405020304" pitchFamily="18" charset="0"/>
                        </a:rPr>
                        <a:t>1</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NPV, </a:t>
                      </a:r>
                      <a:r>
                        <a:rPr lang="uz-Cyrl-UZ" sz="2400" dirty="0">
                          <a:latin typeface="Times New Roman" panose="02020603050405020304" pitchFamily="18" charset="0"/>
                          <a:cs typeface="Times New Roman" panose="02020603050405020304" pitchFamily="18" charset="0"/>
                        </a:rPr>
                        <a:t>миллион сўмда</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625,6 млн.сўм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04830060"/>
                  </a:ext>
                </a:extLst>
              </a:tr>
              <a:tr h="370840">
                <a:tc>
                  <a:txBody>
                    <a:bodyPr/>
                    <a:lstStyle/>
                    <a:p>
                      <a:pPr algn="ctr"/>
                      <a:r>
                        <a:rPr lang="uz-Cyrl-UZ" sz="24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IRR, </a:t>
                      </a:r>
                      <a:r>
                        <a:rPr lang="uz-Cyrl-UZ" sz="2400" dirty="0">
                          <a:latin typeface="Times New Roman" panose="02020603050405020304" pitchFamily="18" charset="0"/>
                          <a:cs typeface="Times New Roman" panose="02020603050405020304" pitchFamily="18" charset="0"/>
                        </a:rPr>
                        <a:t>фоизда</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17,3 %</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27729864"/>
                  </a:ext>
                </a:extLst>
              </a:tr>
              <a:tr h="370840">
                <a:tc>
                  <a:txBody>
                    <a:bodyPr/>
                    <a:lstStyle/>
                    <a:p>
                      <a:pPr algn="ctr"/>
                      <a:r>
                        <a:rPr lang="uz-Cyrl-UZ" sz="2400" dirty="0">
                          <a:latin typeface="Times New Roman" panose="02020603050405020304" pitchFamily="18" charset="0"/>
                          <a:cs typeface="Times New Roman" panose="02020603050405020304" pitchFamily="18" charset="0"/>
                        </a:rPr>
                        <a:t>3</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PP, </a:t>
                      </a:r>
                      <a:r>
                        <a:rPr lang="uz-Cyrl-UZ" sz="2400" dirty="0">
                          <a:latin typeface="Times New Roman" panose="02020603050405020304" pitchFamily="18" charset="0"/>
                          <a:cs typeface="Times New Roman" panose="02020603050405020304" pitchFamily="18" charset="0"/>
                        </a:rPr>
                        <a:t>лойиҳанинг қопланиш муддати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6 йил</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792679498"/>
                  </a:ext>
                </a:extLst>
              </a:tr>
              <a:tr h="370840">
                <a:tc>
                  <a:txBody>
                    <a:bodyPr/>
                    <a:lstStyle/>
                    <a:p>
                      <a:pPr algn="ctr"/>
                      <a:r>
                        <a:rPr lang="uz-Cyrl-UZ" sz="2400" dirty="0">
                          <a:latin typeface="Times New Roman" panose="02020603050405020304" pitchFamily="18" charset="0"/>
                          <a:cs typeface="Times New Roman" panose="02020603050405020304" pitchFamily="18" charset="0"/>
                        </a:rPr>
                        <a:t>4</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DPP, </a:t>
                      </a:r>
                      <a:r>
                        <a:rPr lang="uz-Cyrl-UZ" sz="2400" dirty="0">
                          <a:latin typeface="Times New Roman" panose="02020603050405020304" pitchFamily="18" charset="0"/>
                          <a:cs typeface="Times New Roman" panose="02020603050405020304" pitchFamily="18" charset="0"/>
                        </a:rPr>
                        <a:t>лойиҳанинг дисконтланган қопланиш муддати</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17 йил</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963943722"/>
                  </a:ext>
                </a:extLst>
              </a:tr>
              <a:tr h="370840">
                <a:tc>
                  <a:txBody>
                    <a:bodyPr/>
                    <a:lstStyle/>
                    <a:p>
                      <a:pPr algn="ctr"/>
                      <a:r>
                        <a:rPr lang="uz-Cyrl-UZ" sz="2400" dirty="0">
                          <a:latin typeface="Times New Roman" panose="02020603050405020304" pitchFamily="18" charset="0"/>
                          <a:cs typeface="Times New Roman" panose="02020603050405020304" pitchFamily="18" charset="0"/>
                        </a:rPr>
                        <a:t>5</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WACC, </a:t>
                      </a:r>
                      <a:r>
                        <a:rPr lang="uz-Cyrl-UZ" sz="2400" dirty="0">
                          <a:latin typeface="Times New Roman" panose="02020603050405020304" pitchFamily="18" charset="0"/>
                          <a:cs typeface="Times New Roman" panose="02020603050405020304" pitchFamily="18" charset="0"/>
                        </a:rPr>
                        <a:t>капитал баҳоси, фоизда</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16 %</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718778681"/>
                  </a:ext>
                </a:extLst>
              </a:tr>
            </a:tbl>
          </a:graphicData>
        </a:graphic>
      </p:graphicFrame>
    </p:spTree>
    <p:extLst>
      <p:ext uri="{BB962C8B-B14F-4D97-AF65-F5344CB8AC3E}">
        <p14:creationId xmlns:p14="http://schemas.microsoft.com/office/powerpoint/2010/main" val="95489577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5E1BD2D-92E8-115D-9B82-1C1611317529}"/>
              </a:ext>
            </a:extLst>
          </p:cNvPr>
          <p:cNvSpPr txBox="1"/>
          <p:nvPr/>
        </p:nvSpPr>
        <p:spPr>
          <a:xfrm>
            <a:off x="598583" y="1626020"/>
            <a:ext cx="10994834" cy="2677656"/>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Лойиҳанинг самарадорлиги таҳлилини дисконтланган таҳлил усуллари – соф жорий қиймат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NPV), </a:t>
            </a:r>
            <a:r>
              <a:rPr lang="uz-Cyrl-UZ" sz="2400" dirty="0">
                <a:latin typeface="Times New Roman" panose="02020603050405020304" pitchFamily="18" charset="0"/>
                <a:cs typeface="Times New Roman" panose="02020603050405020304" pitchFamily="18" charset="0"/>
              </a:rPr>
              <a:t>Ички даромадлилик меъёри </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IRR), </a:t>
            </a:r>
            <a:r>
              <a:rPr lang="uz-Cyrl-UZ" sz="2400" dirty="0">
                <a:latin typeface="Times New Roman" panose="02020603050405020304" pitchFamily="18" charset="0"/>
                <a:cs typeface="Times New Roman" panose="02020603050405020304" pitchFamily="18" charset="0"/>
              </a:rPr>
              <a:t>лойиҳанинг ўзини ўзи қоплаш даврлари</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PP, DPP) </a:t>
            </a:r>
            <a:r>
              <a:rPr lang="uz-Cyrl-UZ" sz="2400" dirty="0">
                <a:latin typeface="Times New Roman" panose="02020603050405020304" pitchFamily="18" charset="0"/>
                <a:cs typeface="Times New Roman" panose="02020603050405020304" pitchFamily="18" charset="0"/>
              </a:rPr>
              <a:t>орқали таҳлил қилганимизда қуйидаги натижаларга эга бўламиз. Лойиҳадан кутилаётган соф даромадлилик даражаси йиллик даромаднинг 25 фоизини (давлат-хусусий шериклик лойиҳаларида соф даромадлилик юқорироқ бўлиши мумкин, чунки лойиҳаларда давлат шериги томонидан солиқ имтиёзлари тақдим этилиши мумкин) ташкил этади.</a:t>
            </a:r>
          </a:p>
        </p:txBody>
      </p:sp>
    </p:spTree>
    <p:extLst>
      <p:ext uri="{BB962C8B-B14F-4D97-AF65-F5344CB8AC3E}">
        <p14:creationId xmlns:p14="http://schemas.microsoft.com/office/powerpoint/2010/main" val="17005558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E75AD26-67BD-435D-63AC-D190BA6B266F}"/>
              </a:ext>
            </a:extLst>
          </p:cNvPr>
          <p:cNvSpPr txBox="1"/>
          <p:nvPr/>
        </p:nvSpPr>
        <p:spPr>
          <a:xfrm>
            <a:off x="510448" y="845399"/>
            <a:ext cx="11171103" cy="3816429"/>
          </a:xfrm>
          <a:prstGeom prst="rect">
            <a:avLst/>
          </a:prstGeom>
          <a:noFill/>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Лойиҳани соф жорий қиймат усулида таҳлил этилганда, соф жорий қиймат </a:t>
            </a:r>
            <a:r>
              <a:rPr lang="ru-RU" sz="22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NPV)</a:t>
            </a:r>
            <a:r>
              <a:rPr lang="ru-RU" sz="2200" dirty="0">
                <a:latin typeface="Times New Roman" panose="02020603050405020304" pitchFamily="18" charset="0"/>
                <a:cs typeface="Times New Roman" panose="02020603050405020304" pitchFamily="18" charset="0"/>
              </a:rPr>
              <a:t>ни </a:t>
            </a:r>
            <a:r>
              <a:rPr lang="uz-Cyrl-UZ" sz="2200" dirty="0">
                <a:latin typeface="Times New Roman" panose="02020603050405020304" pitchFamily="18" charset="0"/>
                <a:cs typeface="Times New Roman" panose="02020603050405020304" pitchFamily="18" charset="0"/>
              </a:rPr>
              <a:t>аниқлаш натижасидаги умумий хулоса шуки</a:t>
            </a:r>
            <a:r>
              <a:rPr lang="ru-RU"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NPV ˃0 </a:t>
            </a:r>
            <a:r>
              <a:rPr lang="uz-Cyrl-UZ" sz="2200" dirty="0">
                <a:latin typeface="Times New Roman" panose="02020603050405020304" pitchFamily="18" charset="0"/>
                <a:cs typeface="Times New Roman" panose="02020603050405020304" pitchFamily="18" charset="0"/>
              </a:rPr>
              <a:t>ҳолатда лойиҳа амалга ошириш учун қабул қилинади ва лойиҳа молиявий жиҳатдан самарали дея эътироф этилади. Агар ҳисоб-китоб қилинганда пул оқимларининг соф жорий қиймати ижобий </a:t>
            </a:r>
            <a:r>
              <a:rPr lang="ru-RU" sz="2200" dirty="0">
                <a:latin typeface="Times New Roman" panose="02020603050405020304" pitchFamily="18" charset="0"/>
                <a:cs typeface="Times New Roman" panose="02020603050405020304" pitchFamily="18" charset="0"/>
              </a:rPr>
              <a:t>(</a:t>
            </a:r>
            <a:r>
              <a:rPr lang="en-US" sz="2200" dirty="0">
                <a:latin typeface="Times New Roman" panose="02020603050405020304" pitchFamily="18" charset="0"/>
                <a:cs typeface="Times New Roman" panose="02020603050405020304" pitchFamily="18" charset="0"/>
              </a:rPr>
              <a:t>NPV ˃0) </a:t>
            </a:r>
            <a:r>
              <a:rPr lang="uz-Cyrl-UZ" sz="2200" dirty="0">
                <a:latin typeface="Times New Roman" panose="02020603050405020304" pitchFamily="18" charset="0"/>
                <a:cs typeface="Times New Roman" panose="02020603050405020304" pitchFamily="18" charset="0"/>
              </a:rPr>
              <a:t>бўлса, бу лойиҳани амалга ошириш вақти давомида дастлабки хара жатлар қоплангани ва даромадлилик меъёри талабига мос фойда олиниши таъминланганини англатади. Бошқача айтганда</a:t>
            </a:r>
            <a:r>
              <a:rPr lang="ru-RU"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NPV </a:t>
            </a:r>
            <a:r>
              <a:rPr lang="ru-RU" sz="2200" dirty="0">
                <a:latin typeface="Times New Roman" panose="02020603050405020304" pitchFamily="18" charset="0"/>
                <a:cs typeface="Times New Roman" panose="02020603050405020304" pitchFamily="18" charset="0"/>
              </a:rPr>
              <a:t>лойиҳани </a:t>
            </a:r>
            <a:r>
              <a:rPr lang="uz-Cyrl-UZ" sz="2200" dirty="0">
                <a:latin typeface="Times New Roman" panose="02020603050405020304" pitchFamily="18" charset="0"/>
                <a:cs typeface="Times New Roman" panose="02020603050405020304" pitchFamily="18" charset="0"/>
              </a:rPr>
              <a:t>муваффақиятли амалга ошириш натижасида эришилган, янгитдан яратилган қўшимча қиймат ҳисобланади. Салбий миқдордаги </a:t>
            </a:r>
            <a:r>
              <a:rPr lang="en-US" sz="2200" dirty="0">
                <a:latin typeface="Times New Roman" panose="02020603050405020304" pitchFamily="18" charset="0"/>
                <a:cs typeface="Times New Roman" panose="02020603050405020304" pitchFamily="18" charset="0"/>
              </a:rPr>
              <a:t>NPV </a:t>
            </a:r>
            <a:r>
              <a:rPr lang="uz-Cyrl-UZ" sz="2200" dirty="0">
                <a:latin typeface="Times New Roman" panose="02020603050405020304" pitchFamily="18" charset="0"/>
                <a:cs typeface="Times New Roman" panose="02020603050405020304" pitchFamily="18" charset="0"/>
              </a:rPr>
              <a:t>берилган даромадлилик меъёри лойиҳанинг зарар келтиришини ва ҳеч қандай қўшимча қиймат яратилмаслигини англатади</a:t>
            </a:r>
            <a:r>
              <a:rPr lang="ru-RU"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NPV = 0 </a:t>
            </a:r>
            <a:r>
              <a:rPr lang="ru-RU" sz="2200" dirty="0">
                <a:latin typeface="Times New Roman" panose="02020603050405020304" pitchFamily="18" charset="0"/>
                <a:cs typeface="Times New Roman" panose="02020603050405020304" pitchFamily="18" charset="0"/>
              </a:rPr>
              <a:t>да </a:t>
            </a:r>
            <a:r>
              <a:rPr lang="uz-Cyrl-UZ" sz="2200" dirty="0">
                <a:latin typeface="Times New Roman" panose="02020603050405020304" pitchFamily="18" charset="0"/>
                <a:cs typeface="Times New Roman" panose="02020603050405020304" pitchFamily="18" charset="0"/>
              </a:rPr>
              <a:t>эса лойиҳа ҳеч қандай даромад ҳам, зарар ҳам келтирмаслигини англатади</a:t>
            </a:r>
            <a:r>
              <a:rPr lang="ru-RU" sz="2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0723838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25703CE-80F9-742A-A48B-C8AE1965E448}"/>
              </a:ext>
            </a:extLst>
          </p:cNvPr>
          <p:cNvSpPr txBox="1"/>
          <p:nvPr/>
        </p:nvSpPr>
        <p:spPr>
          <a:xfrm>
            <a:off x="543499" y="415995"/>
            <a:ext cx="11105002" cy="52322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Инвестицион лойиҳалар самарадорлигининг сценарий таҳлили</a:t>
            </a:r>
          </a:p>
        </p:txBody>
      </p:sp>
      <p:graphicFrame>
        <p:nvGraphicFramePr>
          <p:cNvPr id="7" name="Таблица 7">
            <a:extLst>
              <a:ext uri="{FF2B5EF4-FFF2-40B4-BE49-F238E27FC236}">
                <a16:creationId xmlns:a16="http://schemas.microsoft.com/office/drawing/2014/main" id="{B011CA5E-B656-3B4E-7F9A-85D296A218C0}"/>
              </a:ext>
            </a:extLst>
          </p:cNvPr>
          <p:cNvGraphicFramePr>
            <a:graphicFrameLocks noGrp="1"/>
          </p:cNvGraphicFramePr>
          <p:nvPr>
            <p:extLst>
              <p:ext uri="{D42A27DB-BD31-4B8C-83A1-F6EECF244321}">
                <p14:modId xmlns:p14="http://schemas.microsoft.com/office/powerpoint/2010/main" val="791838287"/>
              </p:ext>
            </p:extLst>
          </p:nvPr>
        </p:nvGraphicFramePr>
        <p:xfrm>
          <a:off x="413745" y="1269720"/>
          <a:ext cx="11364510" cy="2499360"/>
        </p:xfrm>
        <a:graphic>
          <a:graphicData uri="http://schemas.openxmlformats.org/drawingml/2006/table">
            <a:tbl>
              <a:tblPr firstRow="1" bandRow="1">
                <a:tableStyleId>{5C22544A-7EE6-4342-B048-85BDC9FD1C3A}</a:tableStyleId>
              </a:tblPr>
              <a:tblGrid>
                <a:gridCol w="1894085">
                  <a:extLst>
                    <a:ext uri="{9D8B030D-6E8A-4147-A177-3AD203B41FA5}">
                      <a16:colId xmlns:a16="http://schemas.microsoft.com/office/drawing/2014/main" val="1746748788"/>
                    </a:ext>
                  </a:extLst>
                </a:gridCol>
                <a:gridCol w="1894085">
                  <a:extLst>
                    <a:ext uri="{9D8B030D-6E8A-4147-A177-3AD203B41FA5}">
                      <a16:colId xmlns:a16="http://schemas.microsoft.com/office/drawing/2014/main" val="3416333922"/>
                    </a:ext>
                  </a:extLst>
                </a:gridCol>
                <a:gridCol w="1894085">
                  <a:extLst>
                    <a:ext uri="{9D8B030D-6E8A-4147-A177-3AD203B41FA5}">
                      <a16:colId xmlns:a16="http://schemas.microsoft.com/office/drawing/2014/main" val="2951802758"/>
                    </a:ext>
                  </a:extLst>
                </a:gridCol>
                <a:gridCol w="1894085">
                  <a:extLst>
                    <a:ext uri="{9D8B030D-6E8A-4147-A177-3AD203B41FA5}">
                      <a16:colId xmlns:a16="http://schemas.microsoft.com/office/drawing/2014/main" val="1483129537"/>
                    </a:ext>
                  </a:extLst>
                </a:gridCol>
                <a:gridCol w="1894085">
                  <a:extLst>
                    <a:ext uri="{9D8B030D-6E8A-4147-A177-3AD203B41FA5}">
                      <a16:colId xmlns:a16="http://schemas.microsoft.com/office/drawing/2014/main" val="3001636477"/>
                    </a:ext>
                  </a:extLst>
                </a:gridCol>
                <a:gridCol w="1894085">
                  <a:extLst>
                    <a:ext uri="{9D8B030D-6E8A-4147-A177-3AD203B41FA5}">
                      <a16:colId xmlns:a16="http://schemas.microsoft.com/office/drawing/2014/main" val="1254061245"/>
                    </a:ext>
                  </a:extLst>
                </a:gridCol>
              </a:tblGrid>
              <a:tr h="370840">
                <a:tc>
                  <a:txBody>
                    <a:bodyPr/>
                    <a:lstStyle/>
                    <a:p>
                      <a:pPr algn="ctr"/>
                      <a:r>
                        <a:rPr lang="uz-Cyrl-UZ" sz="2000" dirty="0">
                          <a:latin typeface="Times New Roman" panose="02020603050405020304" pitchFamily="18" charset="0"/>
                          <a:cs typeface="Times New Roman" panose="02020603050405020304" pitchFamily="18" charset="0"/>
                        </a:rPr>
                        <a:t>Четланиш</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Инвестиция харажатлари (миллион сўм)</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en-US" sz="2000" dirty="0">
                          <a:latin typeface="Times New Roman" panose="02020603050405020304" pitchFamily="18" charset="0"/>
                          <a:cs typeface="Times New Roman" panose="02020603050405020304" pitchFamily="18" charset="0"/>
                        </a:rPr>
                        <a:t>NPV</a:t>
                      </a:r>
                      <a:r>
                        <a:rPr lang="uz-Cyrl-UZ" sz="2000" dirty="0">
                          <a:latin typeface="Times New Roman" panose="02020603050405020304" pitchFamily="18" charset="0"/>
                          <a:cs typeface="Times New Roman" panose="02020603050405020304" pitchFamily="18" charset="0"/>
                        </a:rPr>
                        <a:t> </a:t>
                      </a:r>
                    </a:p>
                    <a:p>
                      <a:pPr algn="ctr"/>
                      <a:r>
                        <a:rPr lang="uz-Cyrl-UZ" sz="2000" dirty="0">
                          <a:latin typeface="Times New Roman" panose="02020603050405020304" pitchFamily="18" charset="0"/>
                          <a:cs typeface="Times New Roman" panose="02020603050405020304" pitchFamily="18" charset="0"/>
                        </a:rPr>
                        <a:t>(миллион сўм)</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Четланиш</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Лойиҳадан кутилаётган даромадлилик (миллион сўм)</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en-US" sz="2000" dirty="0">
                          <a:latin typeface="Times New Roman" panose="02020603050405020304" pitchFamily="18" charset="0"/>
                          <a:cs typeface="Times New Roman" panose="02020603050405020304" pitchFamily="18" charset="0"/>
                        </a:rPr>
                        <a:t>NPV</a:t>
                      </a:r>
                      <a:r>
                        <a:rPr lang="uz-Cyrl-UZ" sz="2000" dirty="0">
                          <a:latin typeface="Times New Roman" panose="02020603050405020304" pitchFamily="18" charset="0"/>
                          <a:cs typeface="Times New Roman" panose="02020603050405020304" pitchFamily="18" charset="0"/>
                        </a:rPr>
                        <a:t> </a:t>
                      </a:r>
                    </a:p>
                    <a:p>
                      <a:pPr algn="ctr"/>
                      <a:r>
                        <a:rPr lang="uz-Cyrl-UZ" sz="2000" dirty="0">
                          <a:latin typeface="Times New Roman" panose="02020603050405020304" pitchFamily="18" charset="0"/>
                          <a:cs typeface="Times New Roman" panose="02020603050405020304" pitchFamily="18" charset="0"/>
                        </a:rPr>
                        <a:t>(миллион сўм)</a:t>
                      </a:r>
                      <a:endParaRPr lang="ru-RU" sz="20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173207777"/>
                  </a:ext>
                </a:extLst>
              </a:tr>
              <a:tr h="370840">
                <a:tc>
                  <a:txBody>
                    <a:bodyPr/>
                    <a:lstStyle/>
                    <a:p>
                      <a:pPr algn="ctr"/>
                      <a:r>
                        <a:rPr lang="uz-Cyrl-UZ" sz="2000" dirty="0">
                          <a:latin typeface="Times New Roman" panose="02020603050405020304" pitchFamily="18" charset="0"/>
                          <a:cs typeface="Times New Roman" panose="02020603050405020304" pitchFamily="18" charset="0"/>
                        </a:rPr>
                        <a:t>-30 %</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6153,91</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3265,2</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-30 %</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4509,2</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-2197,8</a:t>
                      </a:r>
                      <a:endParaRPr lang="ru-RU" sz="20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214594583"/>
                  </a:ext>
                </a:extLst>
              </a:tr>
              <a:tr h="370840">
                <a:tc>
                  <a:txBody>
                    <a:bodyPr/>
                    <a:lstStyle/>
                    <a:p>
                      <a:pPr algn="ctr"/>
                      <a:r>
                        <a:rPr lang="uz-Cyrl-UZ" sz="2000" dirty="0">
                          <a:latin typeface="Times New Roman" panose="02020603050405020304" pitchFamily="18" charset="0"/>
                          <a:cs typeface="Times New Roman" panose="02020603050405020304" pitchFamily="18" charset="0"/>
                        </a:rPr>
                        <a:t>0</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8791,3</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625,6</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0</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6441,7</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625,6</a:t>
                      </a:r>
                      <a:endParaRPr lang="ru-RU" sz="20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46681761"/>
                  </a:ext>
                </a:extLst>
              </a:tr>
              <a:tr h="370840">
                <a:tc>
                  <a:txBody>
                    <a:bodyPr/>
                    <a:lstStyle/>
                    <a:p>
                      <a:pPr algn="ctr"/>
                      <a:r>
                        <a:rPr lang="uz-Cyrl-UZ" sz="2000" dirty="0">
                          <a:latin typeface="Times New Roman" panose="02020603050405020304" pitchFamily="18" charset="0"/>
                          <a:cs typeface="Times New Roman" panose="02020603050405020304" pitchFamily="18" charset="0"/>
                        </a:rPr>
                        <a:t>+30 %</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11428,69</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-2009,5</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+30 %</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8374,2</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dirty="0">
                          <a:latin typeface="Times New Roman" panose="02020603050405020304" pitchFamily="18" charset="0"/>
                          <a:cs typeface="Times New Roman" panose="02020603050405020304" pitchFamily="18" charset="0"/>
                        </a:rPr>
                        <a:t>3453,6</a:t>
                      </a:r>
                      <a:endParaRPr lang="ru-RU" sz="20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18134501"/>
                  </a:ext>
                </a:extLst>
              </a:tr>
            </a:tbl>
          </a:graphicData>
        </a:graphic>
      </p:graphicFrame>
    </p:spTree>
    <p:extLst>
      <p:ext uri="{BB962C8B-B14F-4D97-AF65-F5344CB8AC3E}">
        <p14:creationId xmlns:p14="http://schemas.microsoft.com/office/powerpoint/2010/main" val="423712807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495160-5BFC-2125-925C-801921E50655}"/>
              </a:ext>
            </a:extLst>
          </p:cNvPr>
          <p:cNvSpPr txBox="1"/>
          <p:nvPr/>
        </p:nvSpPr>
        <p:spPr>
          <a:xfrm>
            <a:off x="440675" y="338600"/>
            <a:ext cx="11259238" cy="4093428"/>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Давлат-хусусий шериклиги учун лойиҳанинг ижро этиш муддати ва минимал кутилаётган даромадлилик ўртасидаги оптимал боғлиқликни турли хил сценарийлар асосида таҳлил этиш ва лойиҳадан кутилаётган даромадлиликни кутилиши мумкин бўлган минимал миқдорларини аниқлаш муҳим ҳисобланади. Бунинг учун эса илмий тақиқотларимизда лойиҳа таъсирчанлик таҳлили усулидан фойдаланишимиз мумкин бўлади. Бунда лойиҳа параметрларининг ўзгариши лойиҳанинг самарадорлигига қандай таъсир этишини кузатишимиз мумкин бўлади. Лойиҳа параметрларини турли ҳил сценарийлар асосида таҳлил қилганимизда, лойиҳанинг Соф жорий қиймати </a:t>
            </a:r>
            <a:r>
              <a:rPr lang="ru-RU"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NPV) </a:t>
            </a:r>
            <a:r>
              <a:rPr lang="uz-Cyrl-UZ" sz="2000" dirty="0">
                <a:latin typeface="Times New Roman" panose="02020603050405020304" pitchFamily="18" charset="0"/>
                <a:cs typeface="Times New Roman" panose="02020603050405020304" pitchFamily="18" charset="0"/>
              </a:rPr>
              <a:t>турлича самарадорликни кўрсатмоқда. Хусусан, Лойиҳа инвестиция харажатларини 30 фоизгача қисқартирилиши, лойиҳа </a:t>
            </a:r>
            <a:r>
              <a:rPr lang="en-US" sz="2000" dirty="0">
                <a:latin typeface="Times New Roman" panose="02020603050405020304" pitchFamily="18" charset="0"/>
                <a:cs typeface="Times New Roman" panose="02020603050405020304" pitchFamily="18" charset="0"/>
              </a:rPr>
              <a:t>NPV</a:t>
            </a:r>
            <a:r>
              <a:rPr lang="ru-RU" sz="2000" dirty="0">
                <a:latin typeface="Times New Roman" panose="02020603050405020304" pitchFamily="18" charset="0"/>
                <a:cs typeface="Times New Roman" panose="02020603050405020304" pitchFamily="18" charset="0"/>
              </a:rPr>
              <a:t>си 5 </a:t>
            </a:r>
            <a:r>
              <a:rPr lang="uz-Cyrl-UZ" sz="2000" dirty="0">
                <a:latin typeface="Times New Roman" panose="02020603050405020304" pitchFamily="18" charset="0"/>
                <a:cs typeface="Times New Roman" panose="02020603050405020304" pitchFamily="18" charset="0"/>
              </a:rPr>
              <a:t>баробарга ошиши ёки инвестицион харажатларнинг кўзда тутилган миқдорларидан кўра ошиб кетиши унинг соф жорий қийматининг манфий бўлишига сабаб бўлади. Шунингдек лойиҳадан кутилаётган даромадлиликнинг турли хил даражада прогноз кўрсаткичларидан четланиши бевосита унинг самарадорлигининг мутаносиб тарзда ошиши ёки камайишини аниқлаб олишимиз лозим бўлади</a:t>
            </a:r>
            <a:r>
              <a:rPr lang="ru-RU" sz="2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0976057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640F43-0CB2-E607-1E9E-4FF1466AAAC2}"/>
              </a:ext>
            </a:extLst>
          </p:cNvPr>
          <p:cNvSpPr txBox="1"/>
          <p:nvPr/>
        </p:nvSpPr>
        <p:spPr>
          <a:xfrm>
            <a:off x="543499" y="415998"/>
            <a:ext cx="8589484" cy="83099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КАПИТАЛ БАҲОСИНИНГ ЎЗГАРИШИ СОФ ЖОРИЙ ҚИЙМАТИГА ТАЪСИРИ</a:t>
            </a:r>
          </a:p>
        </p:txBody>
      </p:sp>
      <mc:AlternateContent xmlns:mc="http://schemas.openxmlformats.org/markup-compatibility/2006" xmlns:a14="http://schemas.microsoft.com/office/drawing/2010/main">
        <mc:Choice Requires="a14">
          <p:graphicFrame>
            <p:nvGraphicFramePr>
              <p:cNvPr id="5" name="Таблица 5">
                <a:extLst>
                  <a:ext uri="{FF2B5EF4-FFF2-40B4-BE49-F238E27FC236}">
                    <a16:creationId xmlns:a16="http://schemas.microsoft.com/office/drawing/2014/main" id="{A4AC2F9C-ABD8-D577-9612-D298BED76ED9}"/>
                  </a:ext>
                </a:extLst>
              </p:cNvPr>
              <p:cNvGraphicFramePr>
                <a:graphicFrameLocks noGrp="1"/>
              </p:cNvGraphicFramePr>
              <p:nvPr>
                <p:extLst>
                  <p:ext uri="{D42A27DB-BD31-4B8C-83A1-F6EECF244321}">
                    <p14:modId xmlns:p14="http://schemas.microsoft.com/office/powerpoint/2010/main" val="2120712681"/>
                  </p:ext>
                </p:extLst>
              </p:nvPr>
            </p:nvGraphicFramePr>
            <p:xfrm>
              <a:off x="543499" y="1512885"/>
              <a:ext cx="8589484" cy="4315040"/>
            </p:xfrm>
            <a:graphic>
              <a:graphicData uri="http://schemas.openxmlformats.org/drawingml/2006/table">
                <a:tbl>
                  <a:tblPr firstRow="1" bandRow="1">
                    <a:tableStyleId>{5C22544A-7EE6-4342-B048-85BDC9FD1C3A}</a:tableStyleId>
                  </a:tblPr>
                  <a:tblGrid>
                    <a:gridCol w="4294742">
                      <a:extLst>
                        <a:ext uri="{9D8B030D-6E8A-4147-A177-3AD203B41FA5}">
                          <a16:colId xmlns:a16="http://schemas.microsoft.com/office/drawing/2014/main" val="2389476714"/>
                        </a:ext>
                      </a:extLst>
                    </a:gridCol>
                    <a:gridCol w="4294742">
                      <a:extLst>
                        <a:ext uri="{9D8B030D-6E8A-4147-A177-3AD203B41FA5}">
                          <a16:colId xmlns:a16="http://schemas.microsoft.com/office/drawing/2014/main" val="1698276188"/>
                        </a:ext>
                      </a:extLst>
                    </a:gridCol>
                  </a:tblGrid>
                  <a:tr h="539380">
                    <a:tc>
                      <a:txBody>
                        <a:bodyPr/>
                        <a:lstStyle/>
                        <a:p>
                          <a:pPr algn="ctr"/>
                          <a14:m>
                            <m:oMathPara xmlns:m="http://schemas.openxmlformats.org/officeDocument/2006/math">
                              <m:oMathParaPr>
                                <m:jc m:val="centerGroup"/>
                              </m:oMathParaPr>
                              <m:oMath xmlns:m="http://schemas.openxmlformats.org/officeDocument/2006/math">
                                <m:sSup>
                                  <m:sSupPr>
                                    <m:ctrlPr>
                                      <a:rPr lang="en-US" sz="2400" i="1" smtClean="0">
                                        <a:latin typeface="Cambria Math" panose="02040503050406030204" pitchFamily="18" charset="0"/>
                                        <a:cs typeface="Times New Roman" panose="02020603050405020304" pitchFamily="18" charset="0"/>
                                      </a:rPr>
                                    </m:ctrlPr>
                                  </m:sSupPr>
                                  <m:e>
                                    <m:r>
                                      <m:rPr>
                                        <m:nor/>
                                      </m:rPr>
                                      <a:rPr lang="en-US" sz="2400" dirty="0" smtClean="0">
                                        <a:latin typeface="Times New Roman" panose="02020603050405020304" pitchFamily="18" charset="0"/>
                                        <a:cs typeface="Times New Roman" panose="02020603050405020304" pitchFamily="18" charset="0"/>
                                      </a:rPr>
                                      <m:t>WACC</m:t>
                                    </m:r>
                                  </m:e>
                                  <m:sup>
                                    <m:r>
                                      <a:rPr lang="en-US" sz="2400" i="1" smtClean="0">
                                        <a:latin typeface="Cambria Math" panose="02040503050406030204" pitchFamily="18" charset="0"/>
                                        <a:cs typeface="Times New Roman" panose="02020603050405020304" pitchFamily="18" charset="0"/>
                                      </a:rPr>
                                      <m:t>2</m:t>
                                    </m:r>
                                  </m:sup>
                                </m:sSup>
                              </m:oMath>
                            </m:oMathPara>
                          </a14:m>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(миллион 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14525492"/>
                      </a:ext>
                    </a:extLst>
                  </a:tr>
                  <a:tr h="539380">
                    <a:tc>
                      <a:txBody>
                        <a:bodyPr/>
                        <a:lstStyle/>
                        <a:p>
                          <a:pPr algn="ctr"/>
                          <a:r>
                            <a:rPr lang="uz-Cyrl-UZ" sz="2400" dirty="0">
                              <a:latin typeface="Times New Roman" panose="02020603050405020304" pitchFamily="18" charset="0"/>
                              <a:cs typeface="Times New Roman" panose="02020603050405020304" pitchFamily="18" charset="0"/>
                            </a:rPr>
                            <a:t>18 %</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-345,7</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67914240"/>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17 %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116,7</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445245269"/>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16 %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625,6</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88380288"/>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15 %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1194,8</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47066464"/>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14 %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1826,4</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409441053"/>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13 %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2532,5</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897025901"/>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12 %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3325,2</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84393461"/>
                      </a:ext>
                    </a:extLst>
                  </a:tr>
                </a:tbl>
              </a:graphicData>
            </a:graphic>
          </p:graphicFrame>
        </mc:Choice>
        <mc:Fallback xmlns="">
          <p:graphicFrame>
            <p:nvGraphicFramePr>
              <p:cNvPr id="5" name="Таблица 5">
                <a:extLst>
                  <a:ext uri="{FF2B5EF4-FFF2-40B4-BE49-F238E27FC236}">
                    <a16:creationId xmlns:a16="http://schemas.microsoft.com/office/drawing/2014/main" id="{A4AC2F9C-ABD8-D577-9612-D298BED76ED9}"/>
                  </a:ext>
                </a:extLst>
              </p:cNvPr>
              <p:cNvGraphicFramePr>
                <a:graphicFrameLocks noGrp="1"/>
              </p:cNvGraphicFramePr>
              <p:nvPr>
                <p:extLst>
                  <p:ext uri="{D42A27DB-BD31-4B8C-83A1-F6EECF244321}">
                    <p14:modId xmlns:p14="http://schemas.microsoft.com/office/powerpoint/2010/main" val="2120712681"/>
                  </p:ext>
                </p:extLst>
              </p:nvPr>
            </p:nvGraphicFramePr>
            <p:xfrm>
              <a:off x="543499" y="1512885"/>
              <a:ext cx="8589484" cy="4315040"/>
            </p:xfrm>
            <a:graphic>
              <a:graphicData uri="http://schemas.openxmlformats.org/drawingml/2006/table">
                <a:tbl>
                  <a:tblPr firstRow="1" bandRow="1">
                    <a:tableStyleId>{5C22544A-7EE6-4342-B048-85BDC9FD1C3A}</a:tableStyleId>
                  </a:tblPr>
                  <a:tblGrid>
                    <a:gridCol w="4294742">
                      <a:extLst>
                        <a:ext uri="{9D8B030D-6E8A-4147-A177-3AD203B41FA5}">
                          <a16:colId xmlns:a16="http://schemas.microsoft.com/office/drawing/2014/main" val="2389476714"/>
                        </a:ext>
                      </a:extLst>
                    </a:gridCol>
                    <a:gridCol w="4294742">
                      <a:extLst>
                        <a:ext uri="{9D8B030D-6E8A-4147-A177-3AD203B41FA5}">
                          <a16:colId xmlns:a16="http://schemas.microsoft.com/office/drawing/2014/main" val="1698276188"/>
                        </a:ext>
                      </a:extLst>
                    </a:gridCol>
                  </a:tblGrid>
                  <a:tr h="539380">
                    <a:tc>
                      <a:txBody>
                        <a:bodyPr/>
                        <a:lstStyle/>
                        <a:p>
                          <a:endParaRPr lang="ru-RU"/>
                        </a:p>
                      </a:txBody>
                      <a:tcPr anchor="ctr">
                        <a:blipFill>
                          <a:blip r:embed="rId2"/>
                          <a:stretch>
                            <a:fillRect l="-142" t="-1124" r="-100567" b="-713483"/>
                          </a:stretch>
                        </a:blipFill>
                      </a:tcPr>
                    </a:tc>
                    <a:tc>
                      <a:txBody>
                        <a:bodyPr/>
                        <a:lstStyle/>
                        <a:p>
                          <a:pPr algn="ctr"/>
                          <a:r>
                            <a:rPr lang="en-US" sz="2400" dirty="0">
                              <a:latin typeface="Times New Roman" panose="02020603050405020304" pitchFamily="18" charset="0"/>
                              <a:cs typeface="Times New Roman" panose="02020603050405020304" pitchFamily="18" charset="0"/>
                            </a:rPr>
                            <a:t>NPV</a:t>
                          </a:r>
                          <a:r>
                            <a:rPr lang="uz-Cyrl-UZ" sz="2400" dirty="0">
                              <a:latin typeface="Times New Roman" panose="02020603050405020304" pitchFamily="18" charset="0"/>
                              <a:cs typeface="Times New Roman" panose="02020603050405020304" pitchFamily="18" charset="0"/>
                            </a:rPr>
                            <a:t>  (миллион сўм)</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514525492"/>
                      </a:ext>
                    </a:extLst>
                  </a:tr>
                  <a:tr h="539380">
                    <a:tc>
                      <a:txBody>
                        <a:bodyPr/>
                        <a:lstStyle/>
                        <a:p>
                          <a:pPr algn="ctr"/>
                          <a:r>
                            <a:rPr lang="uz-Cyrl-UZ" sz="2400" dirty="0">
                              <a:latin typeface="Times New Roman" panose="02020603050405020304" pitchFamily="18" charset="0"/>
                              <a:cs typeface="Times New Roman" panose="02020603050405020304" pitchFamily="18" charset="0"/>
                            </a:rPr>
                            <a:t>18 %</a:t>
                          </a:r>
                          <a:endParaRPr lang="ru-RU" sz="24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-345,7</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67914240"/>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17 %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116,7</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445245269"/>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16 %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625,6</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588380288"/>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15 %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1194,8</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47066464"/>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14 %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1826,4</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409441053"/>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13 %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2532,5</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3897025901"/>
                      </a:ext>
                    </a:extLst>
                  </a:tr>
                  <a:tr h="5393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12 %</a:t>
                          </a:r>
                          <a:endParaRPr kumimoji="0" lang="ru-RU"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txBody>
                      <a:tcPr anchor="ctr"/>
                    </a:tc>
                    <a:tc>
                      <a:txBody>
                        <a:bodyPr/>
                        <a:lstStyle/>
                        <a:p>
                          <a:pPr algn="ctr"/>
                          <a:r>
                            <a:rPr lang="uz-Cyrl-UZ" sz="2400" dirty="0">
                              <a:latin typeface="Times New Roman" panose="02020603050405020304" pitchFamily="18" charset="0"/>
                              <a:cs typeface="Times New Roman" panose="02020603050405020304" pitchFamily="18" charset="0"/>
                            </a:rPr>
                            <a:t>3325,2</a:t>
                          </a:r>
                          <a:endParaRPr lang="ru-RU" sz="24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484393461"/>
                      </a:ext>
                    </a:extLst>
                  </a:tr>
                </a:tbl>
              </a:graphicData>
            </a:graphic>
          </p:graphicFrame>
        </mc:Fallback>
      </mc:AlternateContent>
    </p:spTree>
    <p:extLst>
      <p:ext uri="{BB962C8B-B14F-4D97-AF65-F5344CB8AC3E}">
        <p14:creationId xmlns:p14="http://schemas.microsoft.com/office/powerpoint/2010/main" val="197945714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490BD31-ED97-B031-FFB7-22A6484DB96F}"/>
              </a:ext>
            </a:extLst>
          </p:cNvPr>
          <p:cNvSpPr txBox="1"/>
          <p:nvPr/>
        </p:nvSpPr>
        <p:spPr>
          <a:xfrm>
            <a:off x="444347" y="352795"/>
            <a:ext cx="11303306" cy="4832092"/>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Минимал даромадлиликни кафолатлаш </a:t>
            </a:r>
            <a:r>
              <a:rPr lang="uz-Cyrl-UZ" sz="2200" dirty="0">
                <a:latin typeface="Times New Roman" panose="02020603050405020304" pitchFamily="18" charset="0"/>
                <a:cs typeface="Times New Roman" panose="02020603050405020304" pitchFamily="18" charset="0"/>
              </a:rPr>
              <a:t>– бу хусусий инвесторлар учун молиявий хатарларни камайтиришга қаратилган, давлат-хусусий шериклик лойиҳаларини ривожлантириш мақсадида лойиҳадан кутилаётган энг кам даромад меъёрларини белгилаш ҳисобланади. Минимал кутилаётган даромадлиликни белгилаш лойиҳаларнинг амалга оширилишида албатта хусусий инвесторни рағбарлантириш учун туртки бўлиб хизмат қилади. Зеро, лойиҳада иштирок этиш орқали ҳеч бўлмаганда маълум даражада даромадлиликка эришишни олдиндан билиш имкони бўлади. Бу эса лойиҳанинг самарадорлигига олдиндан баҳо бериш орқали эришилади. Давлат-хусусий шериклик лойиҳаларида хусусий инвесторга давлат томонидан минимал даромадлилик кафолатлари белгиланиб, агарда кутилган даромадлилик ушбу минимум даромадалиликдан кам бўлса давлат томонидан компенсация қилиниши лозим бўлади. Минимум даромадлилик меъёри лойиҳанинг капитал баҳосидан келиб чиқиб белгиланиши мақсадга мувофиқ ҳисобланади. Фикримизча, лойиҳанинг капитал баҳоси бевосита лойиҳа самарадорлигига ўз таъсирини кўрсатади.</a:t>
            </a:r>
          </a:p>
        </p:txBody>
      </p:sp>
    </p:spTree>
    <p:extLst>
      <p:ext uri="{BB962C8B-B14F-4D97-AF65-F5344CB8AC3E}">
        <p14:creationId xmlns:p14="http://schemas.microsoft.com/office/powerpoint/2010/main" val="47820015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5262979"/>
          </a:xfrm>
          <a:prstGeom prst="rect">
            <a:avLst/>
          </a:prstGeom>
        </p:spPr>
        <p:txBody>
          <a:bodyPr wrap="square">
            <a:spAutoFit/>
          </a:bodyPr>
          <a:lstStyle/>
          <a:p>
            <a:pPr algn="just"/>
            <a:r>
              <a:rPr lang="uz-Cyrl-UZ" sz="1600" dirty="0">
                <a:latin typeface="Times New Roman" panose="02020603050405020304" pitchFamily="18" charset="0"/>
                <a:cs typeface="Times New Roman" panose="02020603050405020304" pitchFamily="18" charset="0"/>
              </a:rPr>
              <a:t>1. </a:t>
            </a:r>
            <a:r>
              <a:rPr lang="uz-Cyrl-UZ" sz="1600" dirty="0">
                <a:effectLst/>
                <a:latin typeface="Times New Roman" panose="02020603050405020304" pitchFamily="18" charset="0"/>
                <a:ea typeface="Times New Roman" panose="02020603050405020304" pitchFamily="18" charset="0"/>
                <a:cs typeface="Times New Roman" panose="02020603050405020304" pitchFamily="18" charset="0"/>
              </a:rPr>
              <a:t>Ўзбекистон Республикаси Президентининг 2022 йил 28 январдаги “2022-2026 йилларга мўлжалланган Янги Ўзбекистоннинг тараққиёт стратегияси тўғрисида”ги ПФ-60-сонли Фармони</a:t>
            </a:r>
            <a:endParaRPr lang="uz-Cyrl-UZ"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2. Суюнов Д.Х., Холбаев Б.А. Лойиҳа бошқаруви: услуб ва стандартлар. Ўқув қўлланма. 2021. – 208 б.</a:t>
            </a:r>
          </a:p>
          <a:p>
            <a:pPr algn="just"/>
            <a:r>
              <a:rPr lang="en-US" sz="1600" dirty="0">
                <a:latin typeface="Times New Roman" panose="02020603050405020304" pitchFamily="18" charset="0"/>
                <a:cs typeface="Times New Roman" panose="02020603050405020304" pitchFamily="18" charset="0"/>
              </a:rPr>
              <a:t>3</a:t>
            </a:r>
            <a:r>
              <a:rPr lang="uz-Cyrl-UZ" sz="16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en-US" sz="1600" dirty="0">
                <a:latin typeface="Times New Roman" panose="02020603050405020304" pitchFamily="18" charset="0"/>
                <a:cs typeface="Times New Roman" panose="02020603050405020304" pitchFamily="18" charset="0"/>
              </a:rPr>
              <a:t>4</a:t>
            </a:r>
            <a:r>
              <a:rPr lang="uz-Cyrl-UZ" sz="16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en-US" sz="1600" dirty="0">
                <a:latin typeface="Times New Roman" panose="02020603050405020304" pitchFamily="18" charset="0"/>
                <a:cs typeface="Times New Roman" panose="02020603050405020304" pitchFamily="18" charset="0"/>
              </a:rPr>
              <a:t>5</a:t>
            </a:r>
            <a:r>
              <a:rPr lang="uz-Cyrl-UZ" sz="16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en-US" sz="1600" dirty="0">
                <a:latin typeface="Times New Roman" panose="02020603050405020304" pitchFamily="18" charset="0"/>
                <a:cs typeface="Times New Roman" panose="02020603050405020304" pitchFamily="18" charset="0"/>
              </a:rPr>
              <a:t>6</a:t>
            </a:r>
            <a:r>
              <a:rPr lang="uz-Cyrl-UZ" sz="1600" dirty="0">
                <a:latin typeface="Times New Roman" panose="02020603050405020304" pitchFamily="18" charset="0"/>
                <a:cs typeface="Times New Roman" panose="02020603050405020304" pitchFamily="18" charset="0"/>
              </a:rPr>
              <a:t>. Утегенов Қ.Ж</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Давлат-</a:t>
            </a:r>
            <a:r>
              <a:rPr lang="uz-Cyrl-UZ" sz="1600" dirty="0">
                <a:latin typeface="Times New Roman" panose="02020603050405020304" pitchFamily="18" charset="0"/>
                <a:cs typeface="Times New Roman" panose="02020603050405020304" pitchFamily="18" charset="0"/>
              </a:rPr>
              <a:t>хусусий шериклик лойиҳаларини бошқариш</a:t>
            </a:r>
            <a:r>
              <a:rPr lang="en-US" sz="1600"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хусусиятла</a:t>
            </a:r>
            <a:r>
              <a:rPr lang="ru-RU" sz="1600" dirty="0">
                <a:latin typeface="Times New Roman" panose="02020603050405020304" pitchFamily="18" charset="0"/>
                <a:cs typeface="Times New Roman" panose="02020603050405020304" pitchFamily="18" charset="0"/>
              </a:rPr>
              <a:t>ри</a:t>
            </a:r>
            <a:r>
              <a:rPr lang="en-US" sz="1600" dirty="0">
                <a:latin typeface="Times New Roman" panose="02020603050405020304" pitchFamily="18" charset="0"/>
                <a:cs typeface="Times New Roman" panose="02020603050405020304" pitchFamily="18" charset="0"/>
              </a:rPr>
              <a:t>. “</a:t>
            </a:r>
            <a:r>
              <a:rPr lang="ru-RU" sz="1600" dirty="0">
                <a:latin typeface="Times New Roman" panose="02020603050405020304" pitchFamily="18" charset="0"/>
                <a:cs typeface="Times New Roman" panose="02020603050405020304" pitchFamily="18" charset="0"/>
              </a:rPr>
              <a:t>Экономика и социум</a:t>
            </a:r>
            <a:r>
              <a:rPr lang="en-US" sz="1600" dirty="0">
                <a:latin typeface="Times New Roman" panose="02020603050405020304" pitchFamily="18" charset="0"/>
                <a:cs typeface="Times New Roman" panose="02020603050405020304" pitchFamily="18" charset="0"/>
              </a:rPr>
              <a:t>”</a:t>
            </a:r>
            <a:r>
              <a:rPr lang="ru-RU" sz="1600" dirty="0">
                <a:latin typeface="Times New Roman" panose="02020603050405020304" pitchFamily="18" charset="0"/>
                <a:cs typeface="Times New Roman" panose="02020603050405020304" pitchFamily="18" charset="0"/>
              </a:rPr>
              <a:t> №8(111) 2023 </a:t>
            </a:r>
            <a:r>
              <a:rPr lang="ru-RU" sz="16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www.iupr.ru</a:t>
            </a:r>
            <a:r>
              <a:rPr lang="en-US" sz="1600" dirty="0">
                <a:latin typeface="Times New Roman" panose="02020603050405020304" pitchFamily="18" charset="0"/>
                <a:cs typeface="Times New Roman" panose="02020603050405020304" pitchFamily="18" charset="0"/>
              </a:rPr>
              <a:t>. C. 1-6  </a:t>
            </a:r>
            <a:endParaRPr lang="uz-Cyrl-UZ"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7</a:t>
            </a:r>
            <a:r>
              <a:rPr lang="uz-Cyrl-UZ" sz="1600" dirty="0">
                <a:latin typeface="Times New Roman" panose="02020603050405020304" pitchFamily="18" charset="0"/>
                <a:cs typeface="Times New Roman" panose="02020603050405020304" pitchFamily="18" charset="0"/>
              </a:rPr>
              <a:t>. Harvard Business Review Project Management Handbook: How to Launch, Lead, and Sponsor Successful Projects (HBR Handbooks) Paperback – October 19, 2021.</a:t>
            </a:r>
          </a:p>
          <a:p>
            <a:pPr algn="just"/>
            <a:r>
              <a:rPr lang="en-US" sz="1600" dirty="0">
                <a:latin typeface="Times New Roman" panose="02020603050405020304" pitchFamily="18" charset="0"/>
                <a:cs typeface="Times New Roman" panose="02020603050405020304" pitchFamily="18" charset="0"/>
              </a:rPr>
              <a:t>8</a:t>
            </a:r>
            <a:r>
              <a:rPr lang="uz-Cyrl-UZ" sz="1600" dirty="0">
                <a:latin typeface="Times New Roman" panose="02020603050405020304" pitchFamily="18" charset="0"/>
                <a:cs typeface="Times New Roman" panose="02020603050405020304" pitchFamily="18" charset="0"/>
              </a:rPr>
              <a:t>. Тохиров Ж.Р. Давлат-хусусий шерикликни ташкил қилиш ва ривожлантиришнинг принциплари ва уларнинг таълим тизимидаги ўзига хос хусусиятлари</a:t>
            </a:r>
            <a:r>
              <a:rPr lang="ru-RU" sz="1600" dirty="0">
                <a:latin typeface="Times New Roman" panose="02020603050405020304" pitchFamily="18" charset="0"/>
                <a:cs typeface="Times New Roman" panose="02020603050405020304" pitchFamily="18" charset="0"/>
              </a:rPr>
              <a:t>. “</a:t>
            </a:r>
            <a:r>
              <a:rPr lang="uz-Cyrl-UZ" sz="1600" dirty="0">
                <a:latin typeface="Times New Roman" panose="02020603050405020304" pitchFamily="18" charset="0"/>
                <a:cs typeface="Times New Roman" panose="02020603050405020304" pitchFamily="18" charset="0"/>
              </a:rPr>
              <a:t>Iqtisodiyot va innovatsion texnologiyalar” ilmiy elektron jurnali. № 4, iyul-avgust, 2021 y</a:t>
            </a:r>
            <a:r>
              <a:rPr lang="en-US" sz="1600" dirty="0">
                <a:latin typeface="Times New Roman" panose="02020603050405020304" pitchFamily="18" charset="0"/>
                <a:cs typeface="Times New Roman" panose="02020603050405020304" pitchFamily="18" charset="0"/>
              </a:rPr>
              <a:t>il. 11 </a:t>
            </a:r>
            <a:r>
              <a:rPr lang="ru-RU" sz="1600" dirty="0">
                <a:latin typeface="Times New Roman" panose="02020603050405020304" pitchFamily="18" charset="0"/>
                <a:cs typeface="Times New Roman" panose="02020603050405020304" pitchFamily="18" charset="0"/>
              </a:rPr>
              <a:t>бет.</a:t>
            </a:r>
          </a:p>
          <a:p>
            <a:pPr algn="just"/>
            <a:r>
              <a:rPr lang="en-US" sz="1600" dirty="0">
                <a:latin typeface="Times New Roman" panose="02020603050405020304" pitchFamily="18" charset="0"/>
                <a:cs typeface="Times New Roman" panose="02020603050405020304" pitchFamily="18" charset="0"/>
              </a:rPr>
              <a:t>9</a:t>
            </a:r>
            <a:r>
              <a:rPr lang="ru-RU" sz="1600" dirty="0">
                <a:latin typeface="Times New Roman" panose="02020603050405020304" pitchFamily="18" charset="0"/>
                <a:cs typeface="Times New Roman" panose="02020603050405020304" pitchFamily="18" charset="0"/>
              </a:rPr>
              <a:t>. Волков Л.В. Зарубежная практика государственно-частного партнерства // Гуманитарные, социально-экономические и общественные науки. 2018. №4.</a:t>
            </a:r>
            <a:endParaRPr lang="en-US" sz="1600"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10</a:t>
            </a:r>
            <a:r>
              <a:rPr lang="ru-RU" sz="1600" dirty="0">
                <a:latin typeface="Times New Roman" panose="02020603050405020304" pitchFamily="18" charset="0"/>
                <a:cs typeface="Times New Roman" panose="02020603050405020304" pitchFamily="18" charset="0"/>
              </a:rPr>
              <a:t>. </a:t>
            </a:r>
            <a:r>
              <a:rPr lang="uz-Cyrl-UZ" sz="1600" kern="0" dirty="0">
                <a:effectLst/>
                <a:latin typeface="Times New Roman" panose="02020603050405020304" pitchFamily="18" charset="0"/>
                <a:ea typeface="Times New Roman" panose="02020603050405020304" pitchFamily="18" charset="0"/>
              </a:rPr>
              <a:t>Волкова Е.М. Совершенствование механизма государственно-частного партнерства</a:t>
            </a:r>
          </a:p>
          <a:p>
            <a:pPr algn="just"/>
            <a:r>
              <a:rPr lang="uz-Cyrl-UZ" sz="1600" kern="0" dirty="0">
                <a:effectLst/>
                <a:latin typeface="Times New Roman" panose="02020603050405020304" pitchFamily="18" charset="0"/>
                <a:ea typeface="Times New Roman" panose="02020603050405020304" pitchFamily="18" charset="0"/>
              </a:rPr>
              <a:t> при реализации социально-значимых проектов. Дис. ... канд. экон. наук. М., 2013</a:t>
            </a:r>
            <a:endParaRPr lang="en-US" sz="1600" dirty="0">
              <a:latin typeface="Times New Roman" panose="02020603050405020304" pitchFamily="18" charset="0"/>
              <a:cs typeface="Times New Roman" panose="02020603050405020304" pitchFamily="18" charset="0"/>
            </a:endParaRPr>
          </a:p>
          <a:p>
            <a:pPr algn="just"/>
            <a:r>
              <a:rPr lang="uz-Cyrl-UZ" sz="1600" dirty="0">
                <a:latin typeface="Times New Roman" panose="02020603050405020304" pitchFamily="18" charset="0"/>
                <a:cs typeface="Times New Roman" panose="02020603050405020304" pitchFamily="18" charset="0"/>
              </a:rPr>
              <a:t>1</a:t>
            </a:r>
            <a:r>
              <a:rPr lang="en-US" sz="1600" dirty="0">
                <a:latin typeface="Times New Roman" panose="02020603050405020304" pitchFamily="18" charset="0"/>
                <a:cs typeface="Times New Roman" panose="02020603050405020304" pitchFamily="18" charset="0"/>
              </a:rPr>
              <a:t>1</a:t>
            </a:r>
            <a:r>
              <a:rPr lang="uz-Cyrl-UZ" sz="1600" dirty="0">
                <a:latin typeface="Times New Roman" panose="02020603050405020304" pitchFamily="18" charset="0"/>
                <a:cs typeface="Times New Roman" panose="02020603050405020304" pitchFamily="18" charset="0"/>
              </a:rPr>
              <a:t>. </a:t>
            </a:r>
            <a:r>
              <a:rPr lang="ru-RU" sz="1600" kern="0" dirty="0">
                <a:effectLst/>
                <a:latin typeface="Times New Roman" panose="02020603050405020304" pitchFamily="18" charset="0"/>
                <a:ea typeface="Times New Roman" panose="02020603050405020304" pitchFamily="18" charset="0"/>
              </a:rPr>
              <a:t>Габдуллина Э.И. </a:t>
            </a:r>
            <a:r>
              <a:rPr lang="uz-Cyrl-UZ" sz="1600" kern="0" dirty="0">
                <a:effectLst/>
                <a:latin typeface="Times New Roman" panose="02020603050405020304" pitchFamily="18" charset="0"/>
                <a:ea typeface="Times New Roman" panose="02020603050405020304" pitchFamily="18" charset="0"/>
              </a:rPr>
              <a:t>О</a:t>
            </a:r>
            <a:r>
              <a:rPr lang="ru-RU" sz="1600" kern="0" dirty="0" err="1">
                <a:effectLst/>
                <a:latin typeface="Times New Roman" panose="02020603050405020304" pitchFamily="18" charset="0"/>
                <a:ea typeface="Times New Roman" panose="02020603050405020304" pitchFamily="18" charset="0"/>
              </a:rPr>
              <a:t>ценка</a:t>
            </a:r>
            <a:r>
              <a:rPr lang="ru-RU" sz="1600" kern="0" dirty="0">
                <a:effectLst/>
                <a:latin typeface="Times New Roman" panose="02020603050405020304" pitchFamily="18" charset="0"/>
                <a:ea typeface="Times New Roman" panose="02020603050405020304" pitchFamily="18" charset="0"/>
              </a:rPr>
              <a:t> эффективности проектов ГЧП как механизма взаимодействия</a:t>
            </a:r>
          </a:p>
          <a:p>
            <a:pPr algn="just"/>
            <a:r>
              <a:rPr lang="ru-RU" sz="1600" kern="0" dirty="0">
                <a:effectLst/>
                <a:latin typeface="Times New Roman" panose="02020603050405020304" pitchFamily="18" charset="0"/>
                <a:ea typeface="Times New Roman" panose="02020603050405020304" pitchFamily="18" charset="0"/>
              </a:rPr>
              <a:t> власти и бизнеса в регионе // Современные проблемы науки и образования. – 2012. – № 2.</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167183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476</TotalTime>
  <Words>6713</Words>
  <Application>Microsoft Office PowerPoint</Application>
  <PresentationFormat>Широкоэкранный</PresentationFormat>
  <Paragraphs>565</Paragraphs>
  <Slides>83</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83</vt:i4>
      </vt:variant>
    </vt:vector>
  </HeadingPairs>
  <TitlesOfParts>
    <vt:vector size="89" baseType="lpstr">
      <vt:lpstr>Arial</vt:lpstr>
      <vt:lpstr>Calibri</vt:lpstr>
      <vt:lpstr>Calibri Light</vt:lpstr>
      <vt:lpstr>Cambria Math</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95</cp:revision>
  <dcterms:created xsi:type="dcterms:W3CDTF">2023-09-26T16:19:17Z</dcterms:created>
  <dcterms:modified xsi:type="dcterms:W3CDTF">2023-10-26T13:37:43Z</dcterms:modified>
</cp:coreProperties>
</file>