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4"/>
  </p:notesMasterIdLst>
  <p:sldIdLst>
    <p:sldId id="316" r:id="rId2"/>
    <p:sldId id="317" r:id="rId3"/>
    <p:sldId id="320" r:id="rId4"/>
    <p:sldId id="337" r:id="rId5"/>
    <p:sldId id="363" r:id="rId6"/>
    <p:sldId id="362" r:id="rId7"/>
    <p:sldId id="364" r:id="rId8"/>
    <p:sldId id="365" r:id="rId9"/>
    <p:sldId id="366" r:id="rId10"/>
    <p:sldId id="367" r:id="rId11"/>
    <p:sldId id="321" r:id="rId12"/>
    <p:sldId id="256" r:id="rId13"/>
    <p:sldId id="257" r:id="rId14"/>
    <p:sldId id="322" r:id="rId15"/>
    <p:sldId id="338" r:id="rId16"/>
    <p:sldId id="323" r:id="rId17"/>
    <p:sldId id="339" r:id="rId18"/>
    <p:sldId id="324" r:id="rId19"/>
    <p:sldId id="340" r:id="rId20"/>
    <p:sldId id="325" r:id="rId21"/>
    <p:sldId id="341" r:id="rId22"/>
    <p:sldId id="326" r:id="rId23"/>
    <p:sldId id="342" r:id="rId24"/>
    <p:sldId id="327" r:id="rId25"/>
    <p:sldId id="328" r:id="rId26"/>
    <p:sldId id="329" r:id="rId27"/>
    <p:sldId id="330" r:id="rId28"/>
    <p:sldId id="331" r:id="rId29"/>
    <p:sldId id="258" r:id="rId30"/>
    <p:sldId id="343" r:id="rId31"/>
    <p:sldId id="344" r:id="rId32"/>
    <p:sldId id="345" r:id="rId33"/>
    <p:sldId id="346" r:id="rId34"/>
    <p:sldId id="259" r:id="rId35"/>
    <p:sldId id="260" r:id="rId36"/>
    <p:sldId id="261" r:id="rId37"/>
    <p:sldId id="262" r:id="rId38"/>
    <p:sldId id="263" r:id="rId39"/>
    <p:sldId id="264" r:id="rId40"/>
    <p:sldId id="347" r:id="rId41"/>
    <p:sldId id="348" r:id="rId42"/>
    <p:sldId id="349" r:id="rId43"/>
    <p:sldId id="350" r:id="rId44"/>
    <p:sldId id="351" r:id="rId45"/>
    <p:sldId id="352" r:id="rId46"/>
    <p:sldId id="353" r:id="rId47"/>
    <p:sldId id="354" r:id="rId48"/>
    <p:sldId id="355" r:id="rId49"/>
    <p:sldId id="265" r:id="rId50"/>
    <p:sldId id="267" r:id="rId51"/>
    <p:sldId id="356" r:id="rId52"/>
    <p:sldId id="357" r:id="rId53"/>
    <p:sldId id="358" r:id="rId54"/>
    <p:sldId id="359" r:id="rId55"/>
    <p:sldId id="360" r:id="rId56"/>
    <p:sldId id="361" r:id="rId57"/>
    <p:sldId id="268" r:id="rId58"/>
    <p:sldId id="266" r:id="rId59"/>
    <p:sldId id="269" r:id="rId60"/>
    <p:sldId id="270" r:id="rId61"/>
    <p:sldId id="368" r:id="rId62"/>
    <p:sldId id="369" r:id="rId63"/>
    <p:sldId id="370" r:id="rId64"/>
    <p:sldId id="371" r:id="rId65"/>
    <p:sldId id="372" r:id="rId66"/>
    <p:sldId id="373" r:id="rId67"/>
    <p:sldId id="272" r:id="rId68"/>
    <p:sldId id="271" r:id="rId69"/>
    <p:sldId id="273" r:id="rId70"/>
    <p:sldId id="275" r:id="rId71"/>
    <p:sldId id="274" r:id="rId72"/>
    <p:sldId id="276" r:id="rId73"/>
    <p:sldId id="375" r:id="rId74"/>
    <p:sldId id="374" r:id="rId75"/>
    <p:sldId id="277" r:id="rId76"/>
    <p:sldId id="278" r:id="rId77"/>
    <p:sldId id="279" r:id="rId78"/>
    <p:sldId id="280" r:id="rId79"/>
    <p:sldId id="376" r:id="rId80"/>
    <p:sldId id="377" r:id="rId81"/>
    <p:sldId id="281" r:id="rId82"/>
    <p:sldId id="378" r:id="rId83"/>
    <p:sldId id="379" r:id="rId84"/>
    <p:sldId id="380" r:id="rId85"/>
    <p:sldId id="282" r:id="rId86"/>
    <p:sldId id="332" r:id="rId87"/>
    <p:sldId id="333" r:id="rId88"/>
    <p:sldId id="334" r:id="rId89"/>
    <p:sldId id="335" r:id="rId90"/>
    <p:sldId id="336" r:id="rId91"/>
    <p:sldId id="318" r:id="rId92"/>
    <p:sldId id="319" r:id="rId9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7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6DD15A-05D4-4D5D-8306-2FE67E083582}" type="datetimeFigureOut">
              <a:rPr lang="ru-RU" smtClean="0"/>
              <a:t>24.10.2023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17AAA1-5848-4BD0-840A-58BDCF2CC7E0}" type="slidenum">
              <a:rPr lang="ru-RU" smtClean="0"/>
              <a:t>‹#›</a:t>
            </a:fld>
            <a:endParaRPr lang="ru-RU"/>
          </a:p>
        </p:txBody>
      </p:sp>
    </p:spTree>
    <p:extLst>
      <p:ext uri="{BB962C8B-B14F-4D97-AF65-F5344CB8AC3E}">
        <p14:creationId xmlns:p14="http://schemas.microsoft.com/office/powerpoint/2010/main" val="11280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38" name="Google Shape;538;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5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44" name="Google Shape;544;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4A7565D-D0D0-F5ED-9C21-6DB2784DFB0D}"/>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E405EF8C-9AEC-E50C-EEBB-16A8F3780D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237F2334-CAF1-4975-CBCC-324C0881BA2A}"/>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B401E018-794C-9F16-0A45-75165C56A46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3BEA168-02C5-0730-897B-319CEF38268F}"/>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974265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A63EFE1-2F39-DA47-AB42-FF75ED9CB0C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4333A06-4177-C007-0955-5C792D2CB136}"/>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9C62C19-9E67-C118-FC73-3B1D51EBD6AD}"/>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ADFBCCCD-3A64-A528-1D55-EE07E40EC1D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856CB52-00CD-FC6C-87CD-3E991C973C5A}"/>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4029754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5DC8C58-2C3C-6593-57A7-523C9AE8BD96}"/>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F36C6E81-2215-66E6-4BB6-8EEB31B34B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59FF59E-FA74-C7F1-A73F-81C13DA9BCAA}"/>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5C55219C-74B4-34CD-5440-25F87C43084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8677246-FDC2-D604-C3F9-5D70EDD63699}"/>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3763601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D9044B1-33CA-5DAB-B83D-DD65696E384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528A8F6-82C9-3C92-E9C3-3B1230CD32A6}"/>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47280C62-A72B-6A7F-9D68-61A0F44B02B8}"/>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04F0A14-09BF-A2FC-1D5B-A56FBBED36C1}"/>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2E270ECE-1011-3A4D-07C7-7042FB620BFD}"/>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134ADD1-70BC-EA49-D753-E4384E0037D3}"/>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1073679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DE0B57E-1558-C642-E5A3-B4581E29C172}"/>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F94F5CAC-CED2-4637-AF95-6895DD893B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2222ED0A-D5FB-BA32-F88F-11C618E2BAF1}"/>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DA420E61-4D9B-0B47-228F-9932E14A4C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51904E70-CF37-E839-B808-A41F949A4B16}"/>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6D58F41D-D9A4-3A82-B40B-A7CC9BEB453C}"/>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8" name="Нижний колонтитул 7">
            <a:extLst>
              <a:ext uri="{FF2B5EF4-FFF2-40B4-BE49-F238E27FC236}">
                <a16:creationId xmlns:a16="http://schemas.microsoft.com/office/drawing/2014/main" id="{6077E07A-2E28-353E-B8F9-8563C424070E}"/>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A3BB8171-A7C8-92D5-142E-5C496AAF97C5}"/>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2854549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028CCC4-C840-6F53-E7EC-1AFA29BEAFB0}"/>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BF66C27-AB5F-39C2-E453-5347F53F45D5}"/>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4" name="Нижний колонтитул 3">
            <a:extLst>
              <a:ext uri="{FF2B5EF4-FFF2-40B4-BE49-F238E27FC236}">
                <a16:creationId xmlns:a16="http://schemas.microsoft.com/office/drawing/2014/main" id="{5E3C285D-7C7E-A0D6-6702-F22FACB56FAE}"/>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9D2E4A60-3736-7609-78B4-D0C17CF6031A}"/>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1016305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DFD81938-15A6-D2B0-12AD-0B1290C28782}"/>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3" name="Нижний колонтитул 2">
            <a:extLst>
              <a:ext uri="{FF2B5EF4-FFF2-40B4-BE49-F238E27FC236}">
                <a16:creationId xmlns:a16="http://schemas.microsoft.com/office/drawing/2014/main" id="{E1F4D346-E2EC-CE6C-53F0-2CD0ADD6B26E}"/>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238C6071-F4FF-89E2-0A99-589DA4F0BF25}"/>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3814750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FBC6955-8D72-F05B-0B6E-D9CF6BBA70F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90BF50D5-A5CC-BBAF-0595-AF9FEC8BFB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B121919D-69A0-8EFE-B24B-97C1A6816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B577E0BE-54CD-4F99-9E12-660932180604}"/>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81C7950C-393B-CD51-22D3-85D5CB084DF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38F2880-C151-FAB0-DBC0-CEB27F6869F1}"/>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3176413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69A883-4B0D-2C8D-7680-6434EEC7136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CA3A29C6-59B9-18EF-5F8E-771E2890E3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C61FD9EC-6894-AEA7-1155-C534843590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FCECC5F-2EFA-4366-CCE7-2037E6F7AEBE}"/>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FFF3EB3C-7911-4E22-266E-B626D1A7405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24ADD82F-101F-4406-6A41-8728688DCFB1}"/>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2809979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42F93E-8527-3C6B-DD70-BFC707820BB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E2D7C25F-A2B9-26B7-727F-6388BB42B3A6}"/>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BAFD18C-ABEF-2EF5-F943-0E4D350A9970}"/>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0598B647-3F4C-7916-10E3-FB6E1404D58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DB7084A-434C-8981-78C3-30C089D6F0B0}"/>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3756559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94D1D3C3-FE2F-BFE7-2372-27F5CF3B6535}"/>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CC4109A9-7D6C-9A0C-411A-69BE74CF1F84}"/>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BFED0884-C88C-7561-0881-0FE6D0B8360B}"/>
              </a:ext>
            </a:extLst>
          </p:cNvPr>
          <p:cNvSpPr>
            <a:spLocks noGrp="1"/>
          </p:cNvSpPr>
          <p:nvPr>
            <p:ph type="dt" sz="half" idx="10"/>
          </p:nvPr>
        </p:nvSpPr>
        <p:spPr/>
        <p:txBody>
          <a:bodyPr/>
          <a:lstStyle/>
          <a:p>
            <a:fld id="{77AD358E-85C2-4BA5-BB0A-02E4C735BDA9}"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E0C30EA8-2498-E14A-DE2B-4690DC34751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3ED03C6-4958-5525-FE76-D320025C52C0}"/>
              </a:ext>
            </a:extLst>
          </p:cNvPr>
          <p:cNvSpPr>
            <a:spLocks noGrp="1"/>
          </p:cNvSpPr>
          <p:nvPr>
            <p:ph type="sldNum" sz="quarter" idx="12"/>
          </p:nvPr>
        </p:nvSpPr>
        <p:spPr/>
        <p:txBody>
          <a:bodyPr/>
          <a:lstStyle/>
          <a:p>
            <a:fld id="{D14F14D9-BA4F-4E40-9445-17595446D7B5}" type="slidenum">
              <a:rPr lang="ru-RU" smtClean="0"/>
              <a:t>‹#›</a:t>
            </a:fld>
            <a:endParaRPr lang="ru-RU"/>
          </a:p>
        </p:txBody>
      </p:sp>
    </p:spTree>
    <p:extLst>
      <p:ext uri="{BB962C8B-B14F-4D97-AF65-F5344CB8AC3E}">
        <p14:creationId xmlns:p14="http://schemas.microsoft.com/office/powerpoint/2010/main" val="650389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5DF4A7-8148-997E-CA75-77CE6FD9C2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7E1A8F11-44F8-C216-171C-18B796A5D3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20968F3-2D4B-9D3E-9BDB-06B235EFB4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AD358E-85C2-4BA5-BB0A-02E4C735BDA9}"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2FE460F2-1CC6-D5FF-2D13-6BAD9F1451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217E66BC-F610-95CD-6727-81054C70C5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4F14D9-BA4F-4E40-9445-17595446D7B5}" type="slidenum">
              <a:rPr lang="ru-RU" smtClean="0"/>
              <a:t>‹#›</a:t>
            </a:fld>
            <a:endParaRPr lang="ru-RU"/>
          </a:p>
        </p:txBody>
      </p:sp>
    </p:spTree>
    <p:extLst>
      <p:ext uri="{BB962C8B-B14F-4D97-AF65-F5344CB8AC3E}">
        <p14:creationId xmlns:p14="http://schemas.microsoft.com/office/powerpoint/2010/main" val="23806674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
          <p:cNvSpPr txBox="1"/>
          <p:nvPr/>
        </p:nvSpPr>
        <p:spPr>
          <a:xfrm>
            <a:off x="0" y="656492"/>
            <a:ext cx="12191999" cy="4893607"/>
          </a:xfrm>
          <a:prstGeom prst="rect">
            <a:avLst/>
          </a:prstGeom>
          <a:noFill/>
          <a:ln>
            <a:noFill/>
          </a:ln>
        </p:spPr>
        <p:txBody>
          <a:bodyPr spcFirstLastPara="1" wrap="square" lIns="91425" tIns="45700" rIns="91425" bIns="45700" anchor="t" anchorCtr="0">
            <a:spAutoFit/>
          </a:bodyPr>
          <a:lstStyle/>
          <a:p>
            <a:pPr algn="ctr">
              <a:buClr>
                <a:srgbClr val="000000"/>
              </a:buClr>
              <a:buSzPts val="3200"/>
            </a:pPr>
            <a:r>
              <a:rPr lang="en-US" sz="3200" b="1" dirty="0">
                <a:solidFill>
                  <a:srgbClr val="FF0000"/>
                </a:solidFill>
                <a:latin typeface="Times New Roman"/>
                <a:ea typeface="Times New Roman"/>
                <a:cs typeface="Times New Roman"/>
                <a:sym typeface="Times New Roman"/>
              </a:rPr>
              <a:t>Course Name: FUNDAMENTALS OF PROJECT MANAGEMENT</a:t>
            </a:r>
          </a:p>
          <a:p>
            <a:pPr marL="0" marR="0" lvl="0" indent="0" algn="ctr" rtl="0">
              <a:lnSpc>
                <a:spcPct val="100000"/>
              </a:lnSpc>
              <a:spcBef>
                <a:spcPts val="0"/>
              </a:spcBef>
              <a:spcAft>
                <a:spcPts val="0"/>
              </a:spcAft>
              <a:buClr>
                <a:srgbClr val="000000"/>
              </a:buClr>
              <a:buSzPts val="3200"/>
              <a:buFont typeface="Arial"/>
              <a:buNone/>
            </a:pPr>
            <a:r>
              <a:rPr lang="uz-Cyrl-UZ" sz="3200" b="1" i="0" u="none" strike="noStrike" cap="none" dirty="0">
                <a:solidFill>
                  <a:srgbClr val="002060"/>
                </a:solidFill>
                <a:latin typeface="Times New Roman"/>
                <a:ea typeface="Times New Roman"/>
                <a:cs typeface="Times New Roman"/>
                <a:sym typeface="Times New Roman"/>
              </a:rPr>
              <a:t>Курс номи: ЛОЙИҲА БОШҚАРУВИ АСОСЛАРИ </a:t>
            </a:r>
          </a:p>
          <a:p>
            <a:pPr marL="0" marR="0" lvl="0" indent="0" algn="ctr" rtl="0">
              <a:lnSpc>
                <a:spcPct val="100000"/>
              </a:lnSpc>
              <a:spcBef>
                <a:spcPts val="0"/>
              </a:spcBef>
              <a:spcAft>
                <a:spcPts val="0"/>
              </a:spcAft>
              <a:buClr>
                <a:srgbClr val="000000"/>
              </a:buClr>
              <a:buSzPts val="3200"/>
              <a:buFont typeface="Arial"/>
              <a:buNone/>
            </a:pPr>
            <a:endParaRPr lang="uz-Cyrl-UZ" sz="32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dirty="0">
                <a:solidFill>
                  <a:srgbClr val="FF0000"/>
                </a:solidFill>
                <a:latin typeface="Times New Roman"/>
                <a:ea typeface="Times New Roman"/>
                <a:cs typeface="Times New Roman"/>
                <a:sym typeface="Times New Roman"/>
              </a:rPr>
              <a:t>SUPPLY CHAIN MANAGEMENT</a:t>
            </a:r>
          </a:p>
          <a:p>
            <a:pPr marL="0" marR="0" lvl="0" indent="0" algn="ctr" rtl="0">
              <a:lnSpc>
                <a:spcPct val="100000"/>
              </a:lnSpc>
              <a:spcBef>
                <a:spcPts val="0"/>
              </a:spcBef>
              <a:spcAft>
                <a:spcPts val="0"/>
              </a:spcAft>
              <a:buClr>
                <a:srgbClr val="000000"/>
              </a:buClr>
              <a:buSzPts val="3200"/>
              <a:buFont typeface="Arial"/>
              <a:buNone/>
            </a:pPr>
            <a:r>
              <a:rPr lang="ru-RU" sz="3200" b="1" i="0" u="none" strike="noStrike" cap="none" dirty="0">
                <a:solidFill>
                  <a:srgbClr val="002060"/>
                </a:solidFill>
                <a:latin typeface="Times New Roman"/>
                <a:ea typeface="Times New Roman"/>
                <a:cs typeface="Times New Roman"/>
                <a:sym typeface="Times New Roman"/>
              </a:rPr>
              <a:t>ТАЪМИНОТ ЗАНЖИРИНИ БОШҚАРИШ</a:t>
            </a:r>
          </a:p>
          <a:p>
            <a:pPr marL="0" marR="0" lvl="0" indent="0" algn="ctr" rtl="0">
              <a:lnSpc>
                <a:spcPct val="100000"/>
              </a:lnSpc>
              <a:spcBef>
                <a:spcPts val="0"/>
              </a:spcBef>
              <a:spcAft>
                <a:spcPts val="0"/>
              </a:spcAft>
              <a:buClr>
                <a:srgbClr val="000000"/>
              </a:buClr>
              <a:buSzPts val="3200"/>
              <a:buFont typeface="Arial"/>
              <a:buNone/>
            </a:pPr>
            <a:endParaRPr lang="ru-RU" sz="32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3200"/>
              <a:buFont typeface="Arial"/>
              <a:buNone/>
            </a:pPr>
            <a:r>
              <a:rPr sz="3200" b="1" i="0" u="none" strike="noStrike" cap="none" dirty="0">
                <a:solidFill>
                  <a:srgbClr val="FF0000"/>
                </a:solidFill>
                <a:latin typeface="Times New Roman"/>
                <a:ea typeface="Times New Roman"/>
                <a:cs typeface="Times New Roman"/>
                <a:sym typeface="Times New Roman"/>
              </a:rPr>
              <a:t>Topic</a:t>
            </a:r>
            <a:r>
              <a:rPr sz="3200" b="1" i="0" u="none" strike="noStrike" cap="none" dirty="0">
                <a:solidFill>
                  <a:srgbClr val="002060"/>
                </a:solidFill>
                <a:latin typeface="Times New Roman"/>
                <a:ea typeface="Times New Roman"/>
                <a:cs typeface="Times New Roman"/>
                <a:sym typeface="Times New Roman"/>
              </a:rPr>
              <a:t> (</a:t>
            </a:r>
            <a:r>
              <a:rPr lang="uz-Cyrl-UZ" sz="3200" b="1" i="0" u="none" strike="noStrike" cap="none" dirty="0">
                <a:solidFill>
                  <a:srgbClr val="002060"/>
                </a:solidFill>
                <a:latin typeface="Times New Roman"/>
                <a:ea typeface="Times New Roman"/>
                <a:cs typeface="Times New Roman"/>
                <a:sym typeface="Times New Roman"/>
              </a:rPr>
              <a:t>Мавзу</a:t>
            </a:r>
            <a:r>
              <a:rPr sz="3200" b="1" i="0" u="none" strike="noStrike" cap="none" dirty="0">
                <a:solidFill>
                  <a:srgbClr val="002060"/>
                </a:solidFill>
                <a:latin typeface="Times New Roman"/>
                <a:ea typeface="Times New Roman"/>
                <a:cs typeface="Times New Roman"/>
                <a:sym typeface="Times New Roman"/>
              </a:rPr>
              <a:t>) # 1</a:t>
            </a:r>
            <a:r>
              <a:rPr lang="uz-Cyrl-UZ" sz="3200" b="1" i="0" u="none" strike="noStrike" cap="none" dirty="0">
                <a:solidFill>
                  <a:srgbClr val="002060"/>
                </a:solidFill>
                <a:latin typeface="Times New Roman"/>
                <a:ea typeface="Times New Roman"/>
                <a:cs typeface="Times New Roman"/>
                <a:sym typeface="Times New Roman"/>
              </a:rPr>
              <a:t>4</a:t>
            </a:r>
            <a:r>
              <a:rPr sz="3200" b="1" i="0" u="none" strike="noStrike" cap="none" dirty="0">
                <a:solidFill>
                  <a:srgbClr val="002060"/>
                </a:solidFill>
                <a:latin typeface="Times New Roman"/>
                <a:ea typeface="Times New Roman"/>
                <a:cs typeface="Times New Roman"/>
                <a:sym typeface="Times New Roman"/>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sz="3200" b="1" i="0" u="none" strike="noStrike" cap="none" dirty="0">
                <a:solidFill>
                  <a:srgbClr val="FF0000"/>
                </a:solidFill>
                <a:latin typeface="Times New Roman"/>
                <a:ea typeface="Times New Roman"/>
                <a:cs typeface="Times New Roman"/>
                <a:sym typeface="Times New Roman"/>
              </a:rPr>
              <a:t>Week</a:t>
            </a:r>
            <a:r>
              <a:rPr sz="3200" b="1" i="0" u="none" strike="noStrike" cap="none" dirty="0">
                <a:solidFill>
                  <a:srgbClr val="002060"/>
                </a:solidFill>
                <a:latin typeface="Times New Roman"/>
                <a:ea typeface="Times New Roman"/>
                <a:cs typeface="Times New Roman"/>
                <a:sym typeface="Times New Roman"/>
              </a:rPr>
              <a:t> (</a:t>
            </a:r>
            <a:r>
              <a:rPr lang="uz-Cyrl-UZ" sz="3200" b="1" i="0" u="none" strike="noStrike" cap="none" dirty="0">
                <a:solidFill>
                  <a:srgbClr val="002060"/>
                </a:solidFill>
                <a:latin typeface="Times New Roman"/>
                <a:ea typeface="Times New Roman"/>
                <a:cs typeface="Times New Roman"/>
                <a:sym typeface="Times New Roman"/>
              </a:rPr>
              <a:t>Хафта</a:t>
            </a:r>
            <a:r>
              <a:rPr sz="3200" b="1" i="0" u="none" strike="noStrike" cap="none" dirty="0">
                <a:solidFill>
                  <a:srgbClr val="002060"/>
                </a:solidFill>
                <a:latin typeface="Times New Roman"/>
                <a:ea typeface="Times New Roman"/>
                <a:cs typeface="Times New Roman"/>
                <a:sym typeface="Times New Roman"/>
              </a:rPr>
              <a:t>) # 1</a:t>
            </a:r>
            <a:r>
              <a:rPr lang="uz-Cyrl-UZ" sz="3200" b="1" i="0" u="none" strike="noStrike" cap="none" dirty="0">
                <a:solidFill>
                  <a:srgbClr val="002060"/>
                </a:solidFill>
                <a:latin typeface="Times New Roman"/>
                <a:ea typeface="Times New Roman"/>
                <a:cs typeface="Times New Roman"/>
                <a:sym typeface="Times New Roman"/>
              </a:rPr>
              <a:t>4</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dirty="0">
              <a:solidFill>
                <a:srgbClr val="00206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0000"/>
              </a:buClr>
              <a:buSzPts val="2400"/>
              <a:buFont typeface="Arial"/>
              <a:buNone/>
            </a:pPr>
            <a:r>
              <a:rPr sz="2400" b="1" i="0" u="none" strike="noStrike" cap="none" dirty="0">
                <a:solidFill>
                  <a:srgbClr val="002060"/>
                </a:solidFill>
                <a:latin typeface="Times New Roman"/>
                <a:ea typeface="Times New Roman"/>
                <a:cs typeface="Times New Roman"/>
                <a:sym typeface="Times New Roman"/>
              </a:rPr>
              <a:t>PhD, </a:t>
            </a:r>
            <a:r>
              <a:rPr lang="uz-Cyrl-UZ" sz="2400" b="1" i="0" u="none" strike="noStrike" cap="none" dirty="0">
                <a:solidFill>
                  <a:srgbClr val="002060"/>
                </a:solidFill>
                <a:latin typeface="Times New Roman"/>
                <a:ea typeface="Times New Roman"/>
                <a:cs typeface="Times New Roman"/>
                <a:sym typeface="Times New Roman"/>
              </a:rPr>
              <a:t>dosent Alimov Bakhodir Batirovich</a:t>
            </a:r>
            <a:r>
              <a:rPr sz="1800" b="0" i="0" u="none" strike="noStrike" cap="none" dirty="0">
                <a:solidFill>
                  <a:schemeClr val="dk1"/>
                </a:solidFill>
                <a:latin typeface="Calibri"/>
                <a:ea typeface="Calibri"/>
                <a:cs typeface="Calibri"/>
                <a:sym typeface="Calibri"/>
              </a:rPr>
              <a:t>	</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3"/>
          <p:cNvSpPr/>
          <p:nvPr/>
        </p:nvSpPr>
        <p:spPr>
          <a:xfrm>
            <a:off x="445477" y="422262"/>
            <a:ext cx="11218985" cy="495516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sz="3600" b="1" i="0" u="none" strike="noStrike" cap="none" dirty="0">
                <a:solidFill>
                  <a:srgbClr val="002060"/>
                </a:solidFill>
                <a:latin typeface="Times New Roman"/>
                <a:ea typeface="Times New Roman"/>
                <a:cs typeface="Times New Roman"/>
                <a:sym typeface="Times New Roman"/>
              </a:rPr>
              <a:t>РЕЖА</a:t>
            </a:r>
            <a:endParaRPr sz="1400" b="0" i="0" u="none" strike="noStrike" cap="none" dirty="0">
              <a:solidFill>
                <a:srgbClr val="00206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endParaRPr sz="2800" b="0" i="0" u="none" strike="noStrike" cap="none" dirty="0">
              <a:solidFill>
                <a:srgbClr val="002060"/>
              </a:solidFill>
              <a:latin typeface="Times New Roman"/>
              <a:ea typeface="Times New Roman"/>
              <a:cs typeface="Times New Roman"/>
              <a:sym typeface="Times New Roman"/>
            </a:endParaRPr>
          </a:p>
          <a:p>
            <a:pPr marL="514350" marR="0" lvl="0" indent="-514350" algn="just" rtl="0">
              <a:lnSpc>
                <a:spcPct val="100000"/>
              </a:lnSpc>
              <a:spcBef>
                <a:spcPts val="0"/>
              </a:spcBef>
              <a:spcAft>
                <a:spcPts val="0"/>
              </a:spcAft>
              <a:buClr>
                <a:srgbClr val="002060"/>
              </a:buClr>
              <a:buSzPts val="2800"/>
              <a:buFont typeface="Calibri"/>
              <a:buAutoNum type="arabicPeriod"/>
            </a:pPr>
            <a:r>
              <a:rPr lang="uz-Cyrl-UZ" sz="2800" b="0" i="0" u="none" strike="noStrike" cap="none" dirty="0">
                <a:solidFill>
                  <a:srgbClr val="002060"/>
                </a:solidFill>
                <a:latin typeface="Times New Roman"/>
                <a:ea typeface="Times New Roman"/>
                <a:cs typeface="Times New Roman"/>
                <a:sym typeface="Times New Roman"/>
              </a:rPr>
              <a:t>Таъминот занжири бошқаруви (ТЗБ) нима</a:t>
            </a:r>
            <a:r>
              <a:rPr lang="ru-RU" sz="2800" b="0" i="0" u="none" strike="noStrike" cap="none" dirty="0">
                <a:solidFill>
                  <a:srgbClr val="002060"/>
                </a:solidFill>
                <a:latin typeface="Times New Roman"/>
                <a:ea typeface="Times New Roman"/>
                <a:cs typeface="Times New Roman"/>
                <a:sym typeface="Times New Roman"/>
              </a:rPr>
              <a:t>?</a:t>
            </a:r>
          </a:p>
          <a:p>
            <a:pPr marL="514350" marR="0" lvl="0" indent="-514350" algn="just" rtl="0">
              <a:lnSpc>
                <a:spcPct val="100000"/>
              </a:lnSpc>
              <a:spcBef>
                <a:spcPts val="0"/>
              </a:spcBef>
              <a:spcAft>
                <a:spcPts val="0"/>
              </a:spcAft>
              <a:buClr>
                <a:srgbClr val="002060"/>
              </a:buClr>
              <a:buSzPts val="2800"/>
              <a:buFont typeface="Calibri"/>
              <a:buAutoNum type="arabicPeriod"/>
            </a:pPr>
            <a:r>
              <a:rPr lang="uz-Cyrl-UZ" sz="2800" b="0" i="0" u="none" strike="noStrike" cap="none" dirty="0">
                <a:solidFill>
                  <a:srgbClr val="002060"/>
                </a:solidFill>
                <a:latin typeface="Times New Roman"/>
                <a:ea typeface="Times New Roman"/>
                <a:cs typeface="Times New Roman"/>
                <a:sym typeface="Times New Roman"/>
              </a:rPr>
              <a:t>Таъминот занжири бошқаруви (ТЗБ) тарихи</a:t>
            </a:r>
          </a:p>
          <a:p>
            <a:pPr marL="514350" marR="0" lvl="0" indent="-514350" algn="just" rtl="0">
              <a:lnSpc>
                <a:spcPct val="100000"/>
              </a:lnSpc>
              <a:spcBef>
                <a:spcPts val="0"/>
              </a:spcBef>
              <a:spcAft>
                <a:spcPts val="0"/>
              </a:spcAft>
              <a:buClr>
                <a:srgbClr val="002060"/>
              </a:buClr>
              <a:buSzPts val="2800"/>
              <a:buFont typeface="Calibri"/>
              <a:buAutoNum type="arabicPeriod"/>
            </a:pPr>
            <a:r>
              <a:rPr lang="uz-Cyrl-UZ" sz="2800" b="0" i="0" u="none" strike="noStrike" cap="none" dirty="0">
                <a:solidFill>
                  <a:srgbClr val="002060"/>
                </a:solidFill>
                <a:latin typeface="Times New Roman"/>
                <a:ea typeface="Times New Roman"/>
                <a:cs typeface="Times New Roman"/>
                <a:sym typeface="Times New Roman"/>
              </a:rPr>
              <a:t>Таъминот занжири бошқаруви (ТЗБ) қандай ишлайди</a:t>
            </a:r>
          </a:p>
          <a:p>
            <a:pPr marL="514350" marR="0" lvl="0" indent="-514350" algn="just" rtl="0">
              <a:lnSpc>
                <a:spcPct val="100000"/>
              </a:lnSpc>
              <a:spcBef>
                <a:spcPts val="0"/>
              </a:spcBef>
              <a:spcAft>
                <a:spcPts val="0"/>
              </a:spcAft>
              <a:buClr>
                <a:srgbClr val="002060"/>
              </a:buClr>
              <a:buSzPts val="2800"/>
              <a:buFont typeface="Calibri"/>
              <a:buAutoNum type="arabicPeriod"/>
            </a:pPr>
            <a:r>
              <a:rPr lang="ru-RU" sz="2800" b="0" i="0" u="none" strike="noStrike" cap="none" dirty="0">
                <a:solidFill>
                  <a:srgbClr val="002060"/>
                </a:solidFill>
                <a:latin typeface="Times New Roman"/>
                <a:ea typeface="Times New Roman"/>
                <a:cs typeface="Times New Roman"/>
                <a:sym typeface="Times New Roman"/>
              </a:rPr>
              <a:t>ТЗБ </a:t>
            </a:r>
            <a:r>
              <a:rPr lang="uz-Cyrl-UZ" sz="2800" b="0" i="0" u="none" strike="noStrike" cap="none" dirty="0">
                <a:solidFill>
                  <a:srgbClr val="002060"/>
                </a:solidFill>
                <a:latin typeface="Times New Roman"/>
                <a:ea typeface="Times New Roman"/>
                <a:cs typeface="Times New Roman"/>
                <a:sym typeface="Times New Roman"/>
              </a:rPr>
              <a:t>ва таъминот занжирлари</a:t>
            </a:r>
          </a:p>
          <a:p>
            <a:pPr marL="514350" indent="-514350" algn="just">
              <a:buClr>
                <a:srgbClr val="002060"/>
              </a:buClr>
              <a:buSzPts val="2800"/>
              <a:buFont typeface="Calibri"/>
              <a:buAutoNum type="arabicPeriod"/>
            </a:pPr>
            <a:r>
              <a:rPr lang="uz-Cyrl-UZ" sz="2800" dirty="0">
                <a:solidFill>
                  <a:srgbClr val="002060"/>
                </a:solidFill>
                <a:latin typeface="Times New Roman" panose="02020603050405020304" pitchFamily="18" charset="0"/>
                <a:cs typeface="Times New Roman" panose="02020603050405020304" pitchFamily="18" charset="0"/>
              </a:rPr>
              <a:t>Таъминот занжирини самарали бошқаришнинг асосий хусусиятлари</a:t>
            </a:r>
          </a:p>
          <a:p>
            <a:pPr marL="514350" indent="-514350" algn="just">
              <a:buClr>
                <a:srgbClr val="002060"/>
              </a:buClr>
              <a:buSzPts val="2800"/>
              <a:buFont typeface="Calibri"/>
              <a:buAutoNum type="arabicPeriod"/>
            </a:pPr>
            <a:r>
              <a:rPr lang="uz-Cyrl-UZ" sz="2800" dirty="0">
                <a:solidFill>
                  <a:srgbClr val="002060"/>
                </a:solidFill>
                <a:latin typeface="Times New Roman" panose="02020603050405020304" pitchFamily="18" charset="0"/>
                <a:cs typeface="Times New Roman" panose="02020603050405020304" pitchFamily="18" charset="0"/>
              </a:rPr>
              <a:t>Таъминот занжири бошқарувидан фойдаланиш ҳолатлари</a:t>
            </a:r>
          </a:p>
          <a:p>
            <a:pPr marL="514350" indent="-514350" algn="just">
              <a:buClr>
                <a:srgbClr val="002060"/>
              </a:buClr>
              <a:buSzPts val="2800"/>
              <a:buFont typeface="Calibri"/>
              <a:buAutoNum type="arabicPeriod"/>
            </a:pPr>
            <a:r>
              <a:rPr lang="uz-Cyrl-UZ" sz="2800" dirty="0">
                <a:solidFill>
                  <a:srgbClr val="002060"/>
                </a:solidFill>
                <a:latin typeface="Times New Roman" panose="02020603050405020304" pitchFamily="18" charset="0"/>
                <a:cs typeface="Times New Roman" panose="02020603050405020304" pitchFamily="18" charset="0"/>
              </a:rPr>
              <a:t>Таъминот занжири бошқарув минораларининг турлари</a:t>
            </a:r>
          </a:p>
          <a:p>
            <a:pPr marL="514350" indent="-514350" algn="just">
              <a:buClr>
                <a:srgbClr val="002060"/>
              </a:buClr>
              <a:buSzPts val="2800"/>
              <a:buFont typeface="Calibri"/>
              <a:buAutoNum type="arabicPeriod"/>
            </a:pPr>
            <a:r>
              <a:rPr lang="uz-Cyrl-UZ" sz="2800" dirty="0">
                <a:solidFill>
                  <a:srgbClr val="002060"/>
                </a:solidFill>
                <a:latin typeface="Times New Roman" panose="02020603050405020304" pitchFamily="18" charset="0"/>
                <a:cs typeface="Times New Roman" panose="02020603050405020304" pitchFamily="18" charset="0"/>
              </a:rPr>
              <a:t>Ақллироқ бошқарув минораси билан таъминот занжирингизни бошқаринг</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541583" y="304800"/>
            <a:ext cx="9108831" cy="105507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ТАЪМИНОТ ЗАНЖИРИ БОШҚАРУВИ (ТЗБ) НИМА?</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68923" y="1817077"/>
            <a:ext cx="11230708" cy="2298283"/>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Таъминот занжирини бошқариш - </a:t>
            </a:r>
            <a:r>
              <a:rPr lang="uz-Cyrl-UZ" sz="2400" dirty="0">
                <a:latin typeface="Times New Roman" panose="02020603050405020304" pitchFamily="18" charset="0"/>
                <a:cs typeface="Times New Roman" panose="02020603050405020304" pitchFamily="18" charset="0"/>
              </a:rPr>
              <a:t>бу товарлар ва хизматлар оқимини бошқариш ва хом ашёни якуний маҳсулотга айлантирадиган барча жараёнларни ўз ичига олади. Бу мижозлар қийматини максимал даражада ошириш ва бозорда рақобатдош устунликка эга бўлиш учун бизнеснинг таъминот томонидаги фаолиятини фаол тартибга солишни ўз ичига олади.</a:t>
            </a:r>
          </a:p>
        </p:txBody>
      </p:sp>
    </p:spTree>
    <p:extLst>
      <p:ext uri="{BB962C8B-B14F-4D97-AF65-F5344CB8AC3E}">
        <p14:creationId xmlns:p14="http://schemas.microsoft.com/office/powerpoint/2010/main" val="1999589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715108"/>
            <a:ext cx="11230708" cy="3376246"/>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занжирини бошқариш - </a:t>
            </a:r>
            <a:r>
              <a:rPr lang="uz-Cyrl-UZ" sz="2800" dirty="0">
                <a:latin typeface="Times New Roman" panose="02020603050405020304" pitchFamily="18" charset="0"/>
                <a:cs typeface="Times New Roman" panose="02020603050405020304" pitchFamily="18" charset="0"/>
              </a:rPr>
              <a:t>бу товар ёки хизматнинг бутун ишлаб чиқариш оқимини - хом компонентлардан тортиб, якуний маҳсулотни истеъмолчига етказиб беришгача бўлган барча йўлларни бошқариш. Компания етказиб берувчилар тармоғини (занжирдаги ҳаволалар) яратади, улар маҳсулотни хом ашё етказиб берувчилардан бевосита фойдаланувчилар билан ишлайдиган ташкилотларга ўтказади.</a:t>
            </a:r>
          </a:p>
        </p:txBody>
      </p:sp>
    </p:spTree>
    <p:extLst>
      <p:ext uri="{BB962C8B-B14F-4D97-AF65-F5344CB8AC3E}">
        <p14:creationId xmlns:p14="http://schemas.microsoft.com/office/powerpoint/2010/main" val="4004936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541584" y="316526"/>
            <a:ext cx="9108831" cy="67993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ТЗБ (</a:t>
            </a:r>
            <a:r>
              <a:rPr lang="uz-Cyrl-UZ" sz="2800" b="1" dirty="0">
                <a:latin typeface="Times New Roman" panose="02020603050405020304" pitchFamily="18" charset="0"/>
                <a:cs typeface="Times New Roman" panose="02020603050405020304" pitchFamily="18" charset="0"/>
              </a:rPr>
              <a:t>Таъминот занжири бошқаруви) нима?</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5" y="1230923"/>
            <a:ext cx="11230708" cy="140676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Энг асосий даражада, </a:t>
            </a:r>
            <a:r>
              <a:rPr lang="uz-Cyrl-UZ" sz="2400" b="1" dirty="0">
                <a:latin typeface="Times New Roman" panose="02020603050405020304" pitchFamily="18" charset="0"/>
                <a:cs typeface="Times New Roman" panose="02020603050405020304" pitchFamily="18" charset="0"/>
              </a:rPr>
              <a:t>таъминот занжири бошқаруви (ТЗБ) - </a:t>
            </a:r>
            <a:r>
              <a:rPr lang="uz-Cyrl-UZ" sz="2400" dirty="0">
                <a:latin typeface="Times New Roman" panose="02020603050405020304" pitchFamily="18" charset="0"/>
                <a:cs typeface="Times New Roman" panose="02020603050405020304" pitchFamily="18" charset="0"/>
              </a:rPr>
              <a:t>бу маҳсулот ёки хизмат билан боғлиқ бўлган товарлар, маълумотлар ва молия оқимини, хом ашёни харид қилишдан то маҳсулотни якуний манзилга етказиб беришгача бошқариш.</a:t>
            </a:r>
          </a:p>
        </p:txBody>
      </p:sp>
      <p:sp>
        <p:nvSpPr>
          <p:cNvPr id="3" name="TextBox 2">
            <a:extLst>
              <a:ext uri="{FF2B5EF4-FFF2-40B4-BE49-F238E27FC236}">
                <a16:creationId xmlns:a16="http://schemas.microsoft.com/office/drawing/2014/main" id="{6AA37FE3-7CBA-A46B-AF95-AF4F10422C00}"/>
              </a:ext>
            </a:extLst>
          </p:cNvPr>
          <p:cNvSpPr txBox="1"/>
          <p:nvPr/>
        </p:nvSpPr>
        <p:spPr>
          <a:xfrm>
            <a:off x="316522" y="3018692"/>
            <a:ext cx="8593015" cy="3416320"/>
          </a:xfrm>
          <a:prstGeom prst="rect">
            <a:avLst/>
          </a:prstGeom>
          <a:noFill/>
        </p:spPr>
        <p:txBody>
          <a:bodyPr wrap="square">
            <a:spAutoFit/>
          </a:bodyPr>
          <a:lstStyle/>
          <a:p>
            <a:pPr indent="539750" algn="just"/>
            <a:r>
              <a:rPr lang="uz-Cyrl-UZ" sz="2400" dirty="0">
                <a:latin typeface="Times New Roman" panose="02020603050405020304" pitchFamily="18" charset="0"/>
                <a:cs typeface="Times New Roman" panose="02020603050405020304" pitchFamily="18" charset="0"/>
              </a:rPr>
              <a:t>Гарчи кўп одамлар таъминот занжирини логистика билан тенглаштирсалар ҳам, логистика аслида таъминот занжирининг фақат битта таркибий қисмидир. Бугунги рақамли асосланган ТЗБ тизимлари маҳсулот ёки хизматларни яратиш, буюртмаларни бажариш ва маълумотларни кузатишда иштирок этадиган барча томонлар учун материалларни қайта ишлаш ва дастурий таъминотни ўз ичига олади - етказиб берувчилар, ишлаб чиқарувчилар, улгуржи сотувчилар, транспорт ва логистика провайдерлари ва чакана сотувчилар.</a:t>
            </a:r>
          </a:p>
        </p:txBody>
      </p:sp>
    </p:spTree>
    <p:extLst>
      <p:ext uri="{BB962C8B-B14F-4D97-AF65-F5344CB8AC3E}">
        <p14:creationId xmlns:p14="http://schemas.microsoft.com/office/powerpoint/2010/main" val="3932646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7A0803-D454-9826-38F4-16D0719D2E92}"/>
              </a:ext>
            </a:extLst>
          </p:cNvPr>
          <p:cNvSpPr txBox="1"/>
          <p:nvPr/>
        </p:nvSpPr>
        <p:spPr>
          <a:xfrm>
            <a:off x="586154" y="759218"/>
            <a:ext cx="11019692" cy="3539430"/>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Таъминот занжири фаолияти харидларни, маҳсулотнинг ҳаёт айланишини бошқаришни, таъминот занжирини режалаштиришни (шу жумладан инвентарни режалаштириш ва корхона активлари ва ишлаб чиқариш линияларига техник хизмат кўрсатишни), логистика (шу жумладан транспорт ва паркларни бошқариш) ва буюртмаларни бошқаришни ўз ичига олади. ТЗБ шунингдек, глобал етказиб берувчилар ва кўп миллатли ишлаб чиқариш жараёнларини бошқариш каби глобал савдо соҳасидаги фаолиятни ҳам қамраб олиши мумкин.</a:t>
            </a:r>
          </a:p>
        </p:txBody>
      </p:sp>
    </p:spTree>
    <p:extLst>
      <p:ext uri="{BB962C8B-B14F-4D97-AF65-F5344CB8AC3E}">
        <p14:creationId xmlns:p14="http://schemas.microsoft.com/office/powerpoint/2010/main" val="2598926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7A0803-D454-9826-38F4-16D0719D2E92}"/>
              </a:ext>
            </a:extLst>
          </p:cNvPr>
          <p:cNvSpPr txBox="1"/>
          <p:nvPr/>
        </p:nvSpPr>
        <p:spPr>
          <a:xfrm>
            <a:off x="586154" y="149618"/>
            <a:ext cx="11019692" cy="4693593"/>
          </a:xfrm>
          <a:prstGeom prst="rect">
            <a:avLst/>
          </a:prstGeom>
          <a:noFill/>
        </p:spPr>
        <p:txBody>
          <a:bodyPr wrap="square">
            <a:spAutoFit/>
          </a:bodyPr>
          <a:lstStyle/>
          <a:p>
            <a:pPr algn="ctr"/>
            <a:r>
              <a:rPr lang="uz-Cyrl-UZ" sz="2300" b="1" dirty="0">
                <a:latin typeface="Times New Roman" panose="02020603050405020304" pitchFamily="18" charset="0"/>
                <a:cs typeface="Times New Roman" panose="02020603050405020304" pitchFamily="18" charset="0"/>
              </a:rPr>
              <a:t>ТЗБ тарихи</a:t>
            </a:r>
          </a:p>
          <a:p>
            <a:pPr algn="ctr"/>
            <a:r>
              <a:rPr lang="uz-Cyrl-UZ" sz="2300" dirty="0">
                <a:latin typeface="Times New Roman" panose="02020603050405020304" pitchFamily="18" charset="0"/>
                <a:cs typeface="Times New Roman" panose="02020603050405020304" pitchFamily="18" charset="0"/>
              </a:rPr>
              <a:t>Таъминот занжирлари яратилган ва сотилган биринчи маҳсулот ёки хизматдан бошлаб қадим замонлардан бери мавжуд. Саноатлаштиришнинг пайдо бўлиши билан ТЗБ янада мураккаблашди, бу компанияларга маҳсулот ва хизматларни ишлаб чиқариш ва етказиб бериш бўйича янада самарали ишларни бажаришга имкон берди. </a:t>
            </a:r>
          </a:p>
          <a:p>
            <a:pPr algn="ctr"/>
            <a:endParaRPr lang="uz-Cyrl-UZ" sz="2300" dirty="0">
              <a:latin typeface="Times New Roman" panose="02020603050405020304" pitchFamily="18" charset="0"/>
              <a:cs typeface="Times New Roman" panose="02020603050405020304" pitchFamily="18" charset="0"/>
            </a:endParaRPr>
          </a:p>
          <a:p>
            <a:pPr algn="ctr"/>
            <a:r>
              <a:rPr lang="uz-Cyrl-UZ" sz="2300" dirty="0">
                <a:latin typeface="Times New Roman" panose="02020603050405020304" pitchFamily="18" charset="0"/>
                <a:cs typeface="Times New Roman" panose="02020603050405020304" pitchFamily="18" charset="0"/>
              </a:rPr>
              <a:t>Мисол учун, Генри Форднинг автомобил қисмларини стандартлаштириши ўсиб бораётган мижозлар базаси талабларини қондириш учун товарларни оммавий ишлаб чиқаришга имкон берувчи ўйинни ўзгартирди. Вақт ўтиши билан босқичма-босқич ўзгаришлар (масалан, компютерлар ихтироси) ТЗБ тизимларига қўшимча мураккаблик даражасини олиб келди. Бироқ, авлодлар учун ТЗБ асосан таъминот занжири мутахассислари томонидан бошқариладиган чизиқли, ўчирилган функция бўлиб қолди.</a:t>
            </a:r>
          </a:p>
        </p:txBody>
      </p:sp>
    </p:spTree>
    <p:extLst>
      <p:ext uri="{BB962C8B-B14F-4D97-AF65-F5344CB8AC3E}">
        <p14:creationId xmlns:p14="http://schemas.microsoft.com/office/powerpoint/2010/main" val="2161686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7A0803-D454-9826-38F4-16D0719D2E92}"/>
              </a:ext>
            </a:extLst>
          </p:cNvPr>
          <p:cNvSpPr txBox="1"/>
          <p:nvPr/>
        </p:nvSpPr>
        <p:spPr>
          <a:xfrm>
            <a:off x="498230" y="1157802"/>
            <a:ext cx="11195539"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Интернет, технология инновацияси ва талабга асосланган глобал иқтисодиётнинг портлаши ҳаммасини ўзгартирди. Бугунги таъминот занжири энди чизиқли объект эмас. Аксинча, бу кунига 24 соат фойдаланиш мумкин бўлган турли хил тармоқларнинг мураккаб тўплами. Ушбу тармоқларнинг марказида истеъмолчилар ўз буюртмалари қачон хоҳласа, ўзлари хоҳлаган тарзда бажарилишини кутишади.</a:t>
            </a:r>
          </a:p>
        </p:txBody>
      </p:sp>
    </p:spTree>
    <p:extLst>
      <p:ext uri="{BB962C8B-B14F-4D97-AF65-F5344CB8AC3E}">
        <p14:creationId xmlns:p14="http://schemas.microsoft.com/office/powerpoint/2010/main" val="4143554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7A0803-D454-9826-38F4-16D0719D2E92}"/>
              </a:ext>
            </a:extLst>
          </p:cNvPr>
          <p:cNvSpPr txBox="1"/>
          <p:nvPr/>
        </p:nvSpPr>
        <p:spPr>
          <a:xfrm>
            <a:off x="498230" y="899894"/>
            <a:ext cx="11195539" cy="3539430"/>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Биз ҳозирда мисли кўрилмаган глобал бизнес ва савдо даврида яшаяпмиз, доимий технологик инновациялар ва тез ўзгариб бораётган мижозлар талаблари ҳақида гапирмаса ҳам бўлади. Бугунги куннинг энг яхши таъминот занжири стратегиялари товарлар ва хизматларни фавқулодда тезлик ва аниқлик билан етказиб бериш учун одамлар, жараёнлар ва технологияларни интеграциялашган имкониятлар атрофида муваффақиятли бирлаштира оладиган талабга асосланган операцион моделни талаб қилади.</a:t>
            </a:r>
          </a:p>
        </p:txBody>
      </p:sp>
    </p:spTree>
    <p:extLst>
      <p:ext uri="{BB962C8B-B14F-4D97-AF65-F5344CB8AC3E}">
        <p14:creationId xmlns:p14="http://schemas.microsoft.com/office/powerpoint/2010/main" val="1462814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7A0803-D454-9826-38F4-16D0719D2E92}"/>
              </a:ext>
            </a:extLst>
          </p:cNvPr>
          <p:cNvSpPr txBox="1"/>
          <p:nvPr/>
        </p:nvSpPr>
        <p:spPr>
          <a:xfrm>
            <a:off x="498230" y="1462602"/>
            <a:ext cx="11195539" cy="2677656"/>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ТЗБ ҳар доим корхонанинг асоси бўлган бўлса-да, бугунги кунда таъминот занжири бизнес муваффақиятининг белгиси сифатида ҳар қачонгидан ҳам муҳимроқдир. Бугунги ўзгарувчан ва доимий ўзгарувчан, технологияга асосланган бизнес муҳитига мослашиш учун таъминот занжирини самарали бошқара оладиган компаниялар омон қолади ва ривожланади.</a:t>
            </a:r>
          </a:p>
        </p:txBody>
      </p:sp>
    </p:spTree>
    <p:extLst>
      <p:ext uri="{BB962C8B-B14F-4D97-AF65-F5344CB8AC3E}">
        <p14:creationId xmlns:p14="http://schemas.microsoft.com/office/powerpoint/2010/main" val="933415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861646" y="328246"/>
            <a:ext cx="10468707" cy="52753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занжири бошқаруви </a:t>
            </a:r>
            <a:r>
              <a:rPr lang="ru-RU" sz="2800" b="1" dirty="0">
                <a:latin typeface="Times New Roman" panose="02020603050405020304" pitchFamily="18" charset="0"/>
                <a:cs typeface="Times New Roman" panose="02020603050405020304" pitchFamily="18" charset="0"/>
              </a:rPr>
              <a:t>(</a:t>
            </a:r>
            <a:r>
              <a:rPr lang="uz-Cyrl-UZ" sz="2800" b="1" dirty="0">
                <a:latin typeface="Times New Roman" panose="02020603050405020304" pitchFamily="18" charset="0"/>
                <a:cs typeface="Times New Roman" panose="02020603050405020304" pitchFamily="18" charset="0"/>
              </a:rPr>
              <a:t>ТЗБ</a:t>
            </a:r>
            <a:r>
              <a:rPr lang="ru-RU" sz="28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қандай ишлайди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281354" y="1031630"/>
            <a:ext cx="11594123" cy="144193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Таъминот занжири бошқаруви (ТЗБ) </a:t>
            </a:r>
            <a:r>
              <a:rPr lang="uz-Cyrl-UZ" sz="2000" dirty="0">
                <a:latin typeface="Times New Roman" panose="02020603050405020304" pitchFamily="18" charset="0"/>
                <a:cs typeface="Times New Roman" panose="02020603050405020304" pitchFamily="18" charset="0"/>
              </a:rPr>
              <a:t>етказиб берувчиларнинг иложи борича самарали ва тежамкор таъминот занжирларини ишлаб чиқиш ва амалга оширишга қаратилган саъй-ҳаракатларини ифодалайди. Таъминот занжирлари ишлаб чиқаришдан тортиб то маҳсулотни ишлаб чиқишгача, ушбу корхоналарни бошқариш учун зарур бўлган ахборот тизимларигача бўлган ҳамма нарсани қамраб олади.</a:t>
            </a:r>
          </a:p>
        </p:txBody>
      </p:sp>
      <p:sp>
        <p:nvSpPr>
          <p:cNvPr id="2" name="Прямоугольник: скругленные углы 1">
            <a:extLst>
              <a:ext uri="{FF2B5EF4-FFF2-40B4-BE49-F238E27FC236}">
                <a16:creationId xmlns:a16="http://schemas.microsoft.com/office/drawing/2014/main" id="{8BA64B9B-2B1A-8F3E-B61F-8A96A5EBDD14}"/>
              </a:ext>
            </a:extLst>
          </p:cNvPr>
          <p:cNvSpPr/>
          <p:nvPr/>
        </p:nvSpPr>
        <p:spPr>
          <a:xfrm>
            <a:off x="281353" y="2649414"/>
            <a:ext cx="11594123" cy="161778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Одатда, ТЗБ маҳсулотни ишлаб чиқариш, жўнатиш ва тарқатишни марказлаштирилган тарзда назорат қилишга ёки боғлашга ҳаракат қилади. Таъминот занжирини бошқариш орқали компаниялар ортиқча харажатларни қисқартириши ва маҳсулотларни истеъмолчига тезроқ етказиб бериши мумкин. Бу компаниянинг ички захиралари, ички ишлаб чиқариш, тарқатиш, сотиш ва компания сотувчилари инвентарларини қаттиқроқ назорат қилиш орқали амалга оширилади.</a:t>
            </a:r>
          </a:p>
        </p:txBody>
      </p:sp>
      <p:sp>
        <p:nvSpPr>
          <p:cNvPr id="3" name="Прямоугольник: скругленные углы 2">
            <a:extLst>
              <a:ext uri="{FF2B5EF4-FFF2-40B4-BE49-F238E27FC236}">
                <a16:creationId xmlns:a16="http://schemas.microsoft.com/office/drawing/2014/main" id="{F0D70499-7C48-A990-2F85-1A47DD3B5E99}"/>
              </a:ext>
            </a:extLst>
          </p:cNvPr>
          <p:cNvSpPr/>
          <p:nvPr/>
        </p:nvSpPr>
        <p:spPr>
          <a:xfrm>
            <a:off x="281352" y="4443045"/>
            <a:ext cx="8675079" cy="174674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ТЗБ бозорга чиқадиган деярли ҳар бир маҳсулот таъминот занжирини ташкил этувчи турли ташкилотларнинг саъй-ҳаракатлари натижаси деган ғояга асосланади. Гарчи таъминот занжирлари асрлар давомида мавжуд бўлса-да, аксарият компаниялар уларга ўз фаолиятига қўшимча қиймат сифатида яқинда эътибор беришди.</a:t>
            </a:r>
          </a:p>
        </p:txBody>
      </p:sp>
    </p:spTree>
    <p:extLst>
      <p:ext uri="{BB962C8B-B14F-4D97-AF65-F5344CB8AC3E}">
        <p14:creationId xmlns:p14="http://schemas.microsoft.com/office/powerpoint/2010/main" val="212410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FB3A0BD-A8CB-9C07-283A-187A785487C4}"/>
              </a:ext>
            </a:extLst>
          </p:cNvPr>
          <p:cNvSpPr txBox="1"/>
          <p:nvPr/>
        </p:nvSpPr>
        <p:spPr>
          <a:xfrm>
            <a:off x="351692" y="2103017"/>
            <a:ext cx="11488616" cy="646331"/>
          </a:xfrm>
          <a:prstGeom prst="rect">
            <a:avLst/>
          </a:prstGeom>
          <a:noFill/>
        </p:spPr>
        <p:txBody>
          <a:bodyPr wrap="square">
            <a:spAutoFit/>
          </a:bodyPr>
          <a:lstStyle/>
          <a:p>
            <a:endParaRPr lang="ru-RU" dirty="0"/>
          </a:p>
          <a:p>
            <a:endParaRPr lang="ru-RU" dirty="0"/>
          </a:p>
        </p:txBody>
      </p:sp>
      <p:sp>
        <p:nvSpPr>
          <p:cNvPr id="9" name="TextBox 8">
            <a:extLst>
              <a:ext uri="{FF2B5EF4-FFF2-40B4-BE49-F238E27FC236}">
                <a16:creationId xmlns:a16="http://schemas.microsoft.com/office/drawing/2014/main" id="{ABD18D85-D8D9-4983-BFF0-2FCB6637F500}"/>
              </a:ext>
            </a:extLst>
          </p:cNvPr>
          <p:cNvSpPr txBox="1"/>
          <p:nvPr/>
        </p:nvSpPr>
        <p:spPr>
          <a:xfrm>
            <a:off x="351692" y="764189"/>
            <a:ext cx="11488616" cy="3970318"/>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ТЗБнинг 5 қисми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Таъминот занжири менежери танқисликни камайтиришга ва харажатларни камайтиришга ҳаракат қилади. Иш фақат логистика ва инвентар сотиб олиш билан боғлиқ эмас. </a:t>
            </a:r>
          </a:p>
          <a:p>
            <a:pPr algn="ctr"/>
            <a:r>
              <a:rPr lang="uz-Cyrl-UZ" sz="2800" dirty="0">
                <a:latin typeface="Times New Roman" panose="02020603050405020304" pitchFamily="18" charset="0"/>
                <a:cs typeface="Times New Roman" panose="02020603050405020304" pitchFamily="18" charset="0"/>
              </a:rPr>
              <a:t>Таъминот занжири менежерлари ташкилотнинг таъминот занжири самарадорлигини ошириш ва харажатларни минималлаштириш учун умумий таъминот занжири ва логистика операцияларини назорат қилади ва бошқаради.</a:t>
            </a:r>
          </a:p>
        </p:txBody>
      </p:sp>
    </p:spTree>
    <p:extLst>
      <p:ext uri="{BB962C8B-B14F-4D97-AF65-F5344CB8AC3E}">
        <p14:creationId xmlns:p14="http://schemas.microsoft.com/office/powerpoint/2010/main" val="2485226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8B2E02-95FF-FE51-C38F-895197D66854}"/>
              </a:ext>
            </a:extLst>
          </p:cNvPr>
          <p:cNvSpPr txBox="1"/>
          <p:nvPr/>
        </p:nvSpPr>
        <p:spPr>
          <a:xfrm>
            <a:off x="568569" y="1196315"/>
            <a:ext cx="11054861"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Ҳосилдорлик ва самарадорликни ошириш тўғридан-тўғри компаниянинг пастки чизиғига бориши мумкин. Яхши таъминот занжири бошқаруви компанияларни сарлавҳалардан узоқда сақлайди ва қиммат қайтариб олиш ва суд жараёнларидан узоқда қолади. ТЗБда таъминот занжири менежери қуйидаги беш қисмдан иборат бўлган таъминот занжирининг барча жиҳатларини логистикани мувофиқлаштиради.</a:t>
            </a:r>
          </a:p>
        </p:txBody>
      </p:sp>
    </p:spTree>
    <p:extLst>
      <p:ext uri="{BB962C8B-B14F-4D97-AF65-F5344CB8AC3E}">
        <p14:creationId xmlns:p14="http://schemas.microsoft.com/office/powerpoint/2010/main" val="3648873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234462"/>
            <a:ext cx="6160476" cy="656492"/>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800" b="1" dirty="0">
                <a:latin typeface="Times New Roman" panose="02020603050405020304" pitchFamily="18" charset="0"/>
                <a:cs typeface="Times New Roman" panose="02020603050405020304" pitchFamily="18" charset="0"/>
              </a:rPr>
              <a:t>РЕЖАЛАШТИРИШ</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68923" y="1125415"/>
            <a:ext cx="11230708" cy="298994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ТЗБдан энг яхши натижаларга эришиш учун жараён одатда таъминотни мижозлар ва ишлаб чиқариш талаблари билан мослаштиришни режалаштиришдан бошланади. Фирмалар келажакдаги эҳтиёжлари қандай бўлишини олдиндан билишлари ва шунга мувофиқ ҳаракат қилишлари керак. Бу ишлаб чиқаришнинг ҳар бир босқичида зарур бўлган хомашё, ускунанинг сиғими ва чекловлари ва ТЗБ жараёни давомида ходимларга бўлган эҳтиёж билан боғлиқ. Йирик корхоналар кўпинча маълумотларни жамлаш ва режаларни тузиш учун </a:t>
            </a:r>
            <a:r>
              <a:rPr lang="en-US" sz="2400" dirty="0">
                <a:latin typeface="Times New Roman" panose="02020603050405020304" pitchFamily="18" charset="0"/>
                <a:cs typeface="Times New Roman" panose="02020603050405020304" pitchFamily="18" charset="0"/>
              </a:rPr>
              <a:t>ERP</a:t>
            </a:r>
            <a:r>
              <a:rPr lang="uz-Cyrl-UZ" sz="2400" dirty="0">
                <a:latin typeface="Times New Roman" panose="02020603050405020304" pitchFamily="18" charset="0"/>
                <a:cs typeface="Times New Roman" panose="02020603050405020304" pitchFamily="18" charset="0"/>
              </a:rPr>
              <a:t> тизими модулларига таянади.</a:t>
            </a:r>
          </a:p>
        </p:txBody>
      </p:sp>
    </p:spTree>
    <p:extLst>
      <p:ext uri="{BB962C8B-B14F-4D97-AF65-F5344CB8AC3E}">
        <p14:creationId xmlns:p14="http://schemas.microsoft.com/office/powerpoint/2010/main" val="865296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27485" y="762000"/>
            <a:ext cx="6160476" cy="65649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РЕЖАЛАШТИРИШ</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1652954"/>
            <a:ext cx="11230708" cy="2473570"/>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Мижозларнинг компания маҳсулоти ёки хизматига бўлган талабини қондириш учун зарур бўлган барча ресурсларни режалаштириш ва бошқариш. Таъминот занжири ўрнатилганда, таъминот занжири самарали, самарали, мижозларга қиймат етказиб бериш ва компания мақсадларига жавоб беришини ўлчаш учун кўрсаткичларни аниқланг.</a:t>
            </a:r>
          </a:p>
        </p:txBody>
      </p:sp>
    </p:spTree>
    <p:extLst>
      <p:ext uri="{BB962C8B-B14F-4D97-AF65-F5344CB8AC3E}">
        <p14:creationId xmlns:p14="http://schemas.microsoft.com/office/powerpoint/2010/main" val="314005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234462"/>
            <a:ext cx="6160476" cy="52753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800" b="1" dirty="0">
                <a:latin typeface="Times New Roman" panose="02020603050405020304" pitchFamily="18" charset="0"/>
                <a:cs typeface="Times New Roman" panose="02020603050405020304" pitchFamily="18" charset="0"/>
              </a:rPr>
              <a:t>МАНБА</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68923" y="926125"/>
            <a:ext cx="11230708" cy="165295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Самарали ТЗБ жараёнлари етказиб берувчилар билан мустаҳкам муносабатларга жуда боғлиқ. Манбалар ишлаб чиқариш жараёнида зарур бўлган хом ашёни етказиб бериш учун сотувчилар билан ишлашни ўз ичига олади. Компания товарларни олдиндан режалаштириш ва етказиб берувчи билан ишлаш имкониятига эга бўлиши мумкин. Шу билан бирга, турли соҳаларда турли хил манба талаблари бўлади. Умуман олганда, ТЗБ манбалари қуйидагиларни таъминлашни ўз ичига олади:</a:t>
            </a:r>
          </a:p>
        </p:txBody>
      </p:sp>
      <p:sp>
        <p:nvSpPr>
          <p:cNvPr id="2" name="Прямоугольник: скругленные углы 1">
            <a:extLst>
              <a:ext uri="{FF2B5EF4-FFF2-40B4-BE49-F238E27FC236}">
                <a16:creationId xmlns:a16="http://schemas.microsoft.com/office/drawing/2014/main" id="{63D3F92A-4E0C-03D6-A97A-9D4416A034F3}"/>
              </a:ext>
            </a:extLst>
          </p:cNvPr>
          <p:cNvSpPr/>
          <p:nvPr/>
        </p:nvSpPr>
        <p:spPr>
          <a:xfrm>
            <a:off x="175844" y="2708035"/>
            <a:ext cx="11816861" cy="48089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хом ашё маҳсулот ишлаб чиқариш учун зарур бўлган ишлаб чиқариш спецификациясига жавоб беради;</a:t>
            </a:r>
          </a:p>
        </p:txBody>
      </p:sp>
      <p:sp>
        <p:nvSpPr>
          <p:cNvPr id="3" name="Прямоугольник: скругленные углы 2">
            <a:extLst>
              <a:ext uri="{FF2B5EF4-FFF2-40B4-BE49-F238E27FC236}">
                <a16:creationId xmlns:a16="http://schemas.microsoft.com/office/drawing/2014/main" id="{8DA5EF98-FB6D-2D8A-D188-61AEA717F5D3}"/>
              </a:ext>
            </a:extLst>
          </p:cNvPr>
          <p:cNvSpPr/>
          <p:nvPr/>
        </p:nvSpPr>
        <p:spPr>
          <a:xfrm>
            <a:off x="175843" y="3276602"/>
            <a:ext cx="11816861" cy="48089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товарлар учун тўланган нархлар бозор тахминларига мос келади;</a:t>
            </a:r>
          </a:p>
        </p:txBody>
      </p:sp>
      <p:sp>
        <p:nvSpPr>
          <p:cNvPr id="4" name="Прямоугольник: скругленные углы 3">
            <a:extLst>
              <a:ext uri="{FF2B5EF4-FFF2-40B4-BE49-F238E27FC236}">
                <a16:creationId xmlns:a16="http://schemas.microsoft.com/office/drawing/2014/main" id="{8371BE63-48C1-5D14-CC1E-E5AFFD0B3E0A}"/>
              </a:ext>
            </a:extLst>
          </p:cNvPr>
          <p:cNvSpPr/>
          <p:nvPr/>
        </p:nvSpPr>
        <p:spPr>
          <a:xfrm>
            <a:off x="175843" y="3880338"/>
            <a:ext cx="9000394" cy="64119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сотувчи кутилмаган ҳодисалар туфайли фавқулодда материалларни етказиб бериш учун мослашувчанликка эга;</a:t>
            </a:r>
          </a:p>
        </p:txBody>
      </p:sp>
      <p:sp>
        <p:nvSpPr>
          <p:cNvPr id="5" name="Прямоугольник: скругленные углы 4">
            <a:extLst>
              <a:ext uri="{FF2B5EF4-FFF2-40B4-BE49-F238E27FC236}">
                <a16:creationId xmlns:a16="http://schemas.microsoft.com/office/drawing/2014/main" id="{1429A1A0-2FAA-B83D-BB98-0F038E08C358}"/>
              </a:ext>
            </a:extLst>
          </p:cNvPr>
          <p:cNvSpPr/>
          <p:nvPr/>
        </p:nvSpPr>
        <p:spPr>
          <a:xfrm>
            <a:off x="175843" y="4630614"/>
            <a:ext cx="9000395" cy="70338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сотувчи товарларни ўз вақтида ва сифатли етказиб бериш бўйича тасдиқланган рекордга эга.</a:t>
            </a:r>
          </a:p>
        </p:txBody>
      </p:sp>
      <p:sp>
        <p:nvSpPr>
          <p:cNvPr id="9" name="TextBox 8">
            <a:extLst>
              <a:ext uri="{FF2B5EF4-FFF2-40B4-BE49-F238E27FC236}">
                <a16:creationId xmlns:a16="http://schemas.microsoft.com/office/drawing/2014/main" id="{9E3CB33A-F42E-7699-C242-B72E26844E3F}"/>
              </a:ext>
            </a:extLst>
          </p:cNvPr>
          <p:cNvSpPr txBox="1"/>
          <p:nvPr/>
        </p:nvSpPr>
        <p:spPr>
          <a:xfrm>
            <a:off x="175844" y="5443082"/>
            <a:ext cx="9000394" cy="1323439"/>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algn="ctr"/>
            <a:r>
              <a:rPr lang="uz-Cyrl-UZ" sz="2000" dirty="0">
                <a:latin typeface="Times New Roman" panose="02020603050405020304" pitchFamily="18" charset="0"/>
                <a:cs typeface="Times New Roman" panose="02020603050405020304" pitchFamily="18" charset="0"/>
              </a:rPr>
              <a:t>Ишлаб чиқарувчилар тез бузиладиган маҳсулотлар билан ишлаганда таъминот занжирини бошқариш айниқса муҳимдир. Товарларни сотиб олаётганда, фирмалар етказиб бериш вақтини ва етказиб берувчининг ушбу эҳтиёжларга қанчалик мос келишини ёдда тутишлари керак.</a:t>
            </a:r>
          </a:p>
        </p:txBody>
      </p:sp>
    </p:spTree>
    <p:extLst>
      <p:ext uri="{BB962C8B-B14F-4D97-AF65-F5344CB8AC3E}">
        <p14:creationId xmlns:p14="http://schemas.microsoft.com/office/powerpoint/2010/main" val="3657597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234462"/>
            <a:ext cx="6160476" cy="527538"/>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МАНБА</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68923" y="926124"/>
            <a:ext cx="11230708" cy="2754921"/>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Маҳсулотни яратиш учун зарур бўлган товарлар ва хизматларни тақдим этиш учун етказиб берувчиларни танланг. Кейин етказиб берувчилар ўртасидаги муносабатларни кузатиш ва бошқариш жараёнларини ўрнатинг. Асосий жараёнларга қуйидагилар киради: буюртма бериш, қабул қилиш, инвентаризацияни бошқариш ва етказиб берувчи тўловларига рухсат бериш.</a:t>
            </a:r>
          </a:p>
        </p:txBody>
      </p:sp>
    </p:spTree>
    <p:extLst>
      <p:ext uri="{BB962C8B-B14F-4D97-AF65-F5344CB8AC3E}">
        <p14:creationId xmlns:p14="http://schemas.microsoft.com/office/powerpoint/2010/main" val="4012382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234462"/>
            <a:ext cx="6160476" cy="656492"/>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800" b="1" dirty="0">
                <a:latin typeface="Times New Roman" panose="02020603050405020304" pitchFamily="18" charset="0"/>
                <a:cs typeface="Times New Roman" panose="02020603050405020304" pitchFamily="18" charset="0"/>
              </a:rPr>
              <a:t>ИШЛАБ ЧИҚАРИШ</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68923" y="1125415"/>
            <a:ext cx="11230708" cy="1817077"/>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Таъминот занжирини бошқариш жараёнининг марказида компания янги нарсаларни яратиш учун машиналар, ишчилар ёки бошқа ташқи кучлар ёрдамида хом ашёни ўзгартиради. Ушбу якуний маҳсулот ишлаб чиқариш жараёнининг якуний мақсади ҳисобланади, гарчи у таъминот занжирини бошқаришнинг якуний босқичи эмас.</a:t>
            </a:r>
          </a:p>
        </p:txBody>
      </p:sp>
      <p:sp>
        <p:nvSpPr>
          <p:cNvPr id="2" name="TextBox 1">
            <a:extLst>
              <a:ext uri="{FF2B5EF4-FFF2-40B4-BE49-F238E27FC236}">
                <a16:creationId xmlns:a16="http://schemas.microsoft.com/office/drawing/2014/main" id="{C003F38B-FC20-36FE-B6E8-4E19B07668D8}"/>
              </a:ext>
            </a:extLst>
          </p:cNvPr>
          <p:cNvSpPr txBox="1"/>
          <p:nvPr/>
        </p:nvSpPr>
        <p:spPr>
          <a:xfrm>
            <a:off x="328245" y="3176953"/>
            <a:ext cx="8847993" cy="3416320"/>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algn="ctr"/>
            <a:r>
              <a:rPr lang="uz-Cyrl-UZ" sz="2400" dirty="0">
                <a:latin typeface="Times New Roman" panose="02020603050405020304" pitchFamily="18" charset="0"/>
                <a:cs typeface="Times New Roman" panose="02020603050405020304" pitchFamily="18" charset="0"/>
              </a:rPr>
              <a:t>Ишлаб чиқариш жараёнини йиғиш, синовдан ўтказиш, текшириш ёки қадоқлаш каби кичик вазифаларга бўлиш мумкин. Ишлаб чиқариш жараёнида фирма чиқиндиларни ёки дастлабки режалардан четга чиқишга олиб келиши мумкин бўлган бошқа назорат қилинадиган омилларни ёдда тутиши керак. Мисол учун, агар компания ходимларни ўқитишнинг этишмаслиги туфайли режалаштирилган ва манбалардан кўпроқ хом ашё ишлатса, фирма муаммони тўғирлаши ёки ТЗБнинг олдинги босқичларини қайта кўриб чиқиши керак.</a:t>
            </a:r>
          </a:p>
        </p:txBody>
      </p:sp>
    </p:spTree>
    <p:extLst>
      <p:ext uri="{BB962C8B-B14F-4D97-AF65-F5344CB8AC3E}">
        <p14:creationId xmlns:p14="http://schemas.microsoft.com/office/powerpoint/2010/main" val="34475091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2933700" y="1312985"/>
            <a:ext cx="6160476" cy="65649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ИШЛАБ ЧИҚАРИШ</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86861" y="2203938"/>
            <a:ext cx="11230708" cy="1617785"/>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Хом ашёни қабул қилиш, маҳсулотни ишлаб чиқариш, сифатни текшириш, жўнатиш учун қадоқлаш ва етказиб бериш жадвали бўйича зарур тадбирларни ташкил қилиш.</a:t>
            </a:r>
          </a:p>
        </p:txBody>
      </p:sp>
    </p:spTree>
    <p:extLst>
      <p:ext uri="{BB962C8B-B14F-4D97-AF65-F5344CB8AC3E}">
        <p14:creationId xmlns:p14="http://schemas.microsoft.com/office/powerpoint/2010/main" val="40022494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483003"/>
            <a:ext cx="6160476" cy="656492"/>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800" b="1" dirty="0">
                <a:latin typeface="Times New Roman" panose="02020603050405020304" pitchFamily="18" charset="0"/>
                <a:cs typeface="Times New Roman" panose="02020603050405020304" pitchFamily="18" charset="0"/>
              </a:rPr>
              <a:t>ЕТКАЗИБ БЕРИШ</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1519316"/>
            <a:ext cx="11230708" cy="239150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Маҳсулотлар ишлаб чиқарилгандан ва сотувлар якунлангандан сўнг, компания маҳсулотларни ўз мижозларининг қўлига топшириши керак. Тарқатиш жараёни кўпинча бренд имиджига ҳисса қўшувчи сифатида қаралади, чунки шу пайтгача мижоз ҳали маҳсулот билан ўзаро алоқада бўлмаган. Кучли ТЗБ жараёнларида компания маҳсулотларни ўз вақтида, хавфсиз ва арзон етказиб беришни таъминлаш учун мустаҳкам логистика имкониятлари ва етказиб бериш каналларига эга.</a:t>
            </a:r>
          </a:p>
        </p:txBody>
      </p:sp>
      <p:sp>
        <p:nvSpPr>
          <p:cNvPr id="2" name="TextBox 1">
            <a:extLst>
              <a:ext uri="{FF2B5EF4-FFF2-40B4-BE49-F238E27FC236}">
                <a16:creationId xmlns:a16="http://schemas.microsoft.com/office/drawing/2014/main" id="{C003F38B-FC20-36FE-B6E8-4E19B07668D8}"/>
              </a:ext>
            </a:extLst>
          </p:cNvPr>
          <p:cNvSpPr txBox="1"/>
          <p:nvPr/>
        </p:nvSpPr>
        <p:spPr>
          <a:xfrm>
            <a:off x="480646" y="4267199"/>
            <a:ext cx="8241323" cy="2308324"/>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algn="ctr"/>
            <a:r>
              <a:rPr lang="uz-Cyrl-UZ" sz="2400" dirty="0">
                <a:latin typeface="Times New Roman" panose="02020603050405020304" pitchFamily="18" charset="0"/>
                <a:cs typeface="Times New Roman" panose="02020603050405020304" pitchFamily="18" charset="0"/>
              </a:rPr>
              <a:t>Бу транспорт усулларидан бири вақтинча яроқсиз бўлган тақдирда захира ёки диверсификацияланган тарқатиш усулларига эга бўлишни ўз ичига олади. Мисол учун, тарқатиш марказлари ҳудудларида рекорд даражадаги қор ёғиши компаниянинг етказиб бериш жараёнига қандай таъсир қилиши мумкин?</a:t>
            </a:r>
          </a:p>
        </p:txBody>
      </p:sp>
    </p:spTree>
    <p:extLst>
      <p:ext uri="{BB962C8B-B14F-4D97-AF65-F5344CB8AC3E}">
        <p14:creationId xmlns:p14="http://schemas.microsoft.com/office/powerpoint/2010/main" val="3261256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1245003"/>
            <a:ext cx="6160476" cy="65649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ЕТКАЗИБ БЕРИШ</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80646" y="2281316"/>
            <a:ext cx="11230708" cy="156385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Мижозларнинг буюртмаларини мувофиқлаштириш, етказиб беришни режалаштириш, юкларни жўнатиш, мижозларга ҳисоб-китоб қилиш ва тўловларни қабул қилиш.</a:t>
            </a:r>
          </a:p>
        </p:txBody>
      </p:sp>
    </p:spTree>
    <p:extLst>
      <p:ext uri="{BB962C8B-B14F-4D97-AF65-F5344CB8AC3E}">
        <p14:creationId xmlns:p14="http://schemas.microsoft.com/office/powerpoint/2010/main" val="554837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282477"/>
            <a:ext cx="6160476" cy="656492"/>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800" b="1" dirty="0">
                <a:latin typeface="Times New Roman" panose="02020603050405020304" pitchFamily="18" charset="0"/>
                <a:cs typeface="Times New Roman" panose="02020603050405020304" pitchFamily="18" charset="0"/>
              </a:rPr>
              <a:t>ҚАЙТИШ</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8247" y="1148861"/>
            <a:ext cx="11547230" cy="3118337"/>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Таъминот занжирини бошқариш жараёни маҳсулотни қўллаб-қувватлаш ва мижозларни қайтариш билан якунланади. Мижоз маҳсулотни қайтариб бериши кераклиги жуда ёмон ва бу компаниянинг хатоси туфайли бўлса, бундан ҳам ёмони. Ушбу қайтариш жараёни кўпинча тескари логистика деб аталади ва компания қайтарилган маҳсулотларни олиш ва олинган даромадлар учун тўловларни тўғри белгилаш қобилиятига эга бўлишини таъминлаши керак. Компания маҳсулотни қайтариб олишни амалга оширяптими ёки мижоз маҳсулотдан шунчаки қониқмайдими, мижоз билан тузилган битим тузатилиши керак.</a:t>
            </a:r>
          </a:p>
        </p:txBody>
      </p:sp>
      <p:sp>
        <p:nvSpPr>
          <p:cNvPr id="2" name="TextBox 1">
            <a:extLst>
              <a:ext uri="{FF2B5EF4-FFF2-40B4-BE49-F238E27FC236}">
                <a16:creationId xmlns:a16="http://schemas.microsoft.com/office/drawing/2014/main" id="{C003F38B-FC20-36FE-B6E8-4E19B07668D8}"/>
              </a:ext>
            </a:extLst>
          </p:cNvPr>
          <p:cNvSpPr txBox="1"/>
          <p:nvPr/>
        </p:nvSpPr>
        <p:spPr>
          <a:xfrm>
            <a:off x="328247" y="4360983"/>
            <a:ext cx="8628183" cy="2246769"/>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algn="ctr"/>
            <a:r>
              <a:rPr lang="uz-Cyrl-UZ" sz="2000" dirty="0">
                <a:latin typeface="Times New Roman" panose="02020603050405020304" pitchFamily="18" charset="0"/>
                <a:cs typeface="Times New Roman" panose="02020603050405020304" pitchFamily="18" charset="0"/>
              </a:rPr>
              <a:t>Кўпчилик мижозларнинг даромадларини мижоз ва компания ўртасидаги ўзаро муносабатлар деб билади. Шу билан бирга, мижозларнинг қайтаришларининг жуда муҳим қисми нуқсонли маҳсулотлар, муддати ўтган маҳсулотлар ёки мос келмайдиган товарларни аниқлаш учун компаниялараро алоқадир. Мижоз қайтишининг асосий сабабини ҳал қилмасдан, таъминот занжирини бошқариш жараёни муваффақиятсиз бўлади ва келажакда даромадлар сақланиб қолади.</a:t>
            </a:r>
          </a:p>
        </p:txBody>
      </p:sp>
    </p:spTree>
    <p:extLst>
      <p:ext uri="{BB962C8B-B14F-4D97-AF65-F5344CB8AC3E}">
        <p14:creationId xmlns:p14="http://schemas.microsoft.com/office/powerpoint/2010/main" val="2964454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1337554"/>
            <a:ext cx="6160476" cy="656492"/>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ҚАЙТИШ</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2708031"/>
            <a:ext cx="11547230" cy="1101970"/>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Носоз, ортиқча ёки кераксиз маҳсулотларни қайтариб олиш учун тармоқ ёки жараён яратинг.</a:t>
            </a:r>
          </a:p>
        </p:txBody>
      </p:sp>
    </p:spTree>
    <p:extLst>
      <p:ext uri="{BB962C8B-B14F-4D97-AF65-F5344CB8AC3E}">
        <p14:creationId xmlns:p14="http://schemas.microsoft.com/office/powerpoint/2010/main" val="2380092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3015762" y="383932"/>
            <a:ext cx="6160476" cy="65649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ТЗБ ва таъминот занжирлари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1393580"/>
            <a:ext cx="11547230" cy="1922585"/>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Таъминот занжири </a:t>
            </a:r>
            <a:r>
              <a:rPr lang="uz-Cyrl-UZ" sz="2400" dirty="0">
                <a:latin typeface="Times New Roman" panose="02020603050405020304" pitchFamily="18" charset="0"/>
                <a:cs typeface="Times New Roman" panose="02020603050405020304" pitchFamily="18" charset="0"/>
              </a:rPr>
              <a:t>- бу маҳсулот ёки хизматни ишлаб чиқариш ва сотиш учун фойдаланиладиган шахслар, компаниялар, ресурслар, фаолият ва технологиялар тармоғидир. Таъминот занжири хом ашёни етказиб берувчидан ишлаб чиқарувчига етказиб беришдан бошланади ва тайёр маҳсулот ёки хизматни охирги истеъмолчига етказиб бериш билан тугайди.</a:t>
            </a:r>
          </a:p>
        </p:txBody>
      </p:sp>
      <p:sp>
        <p:nvSpPr>
          <p:cNvPr id="3" name="Прямоугольник: скругленные углы 2">
            <a:extLst>
              <a:ext uri="{FF2B5EF4-FFF2-40B4-BE49-F238E27FC236}">
                <a16:creationId xmlns:a16="http://schemas.microsoft.com/office/drawing/2014/main" id="{8878338D-4A8E-F1F2-F904-767C1EBED98D}"/>
              </a:ext>
            </a:extLst>
          </p:cNvPr>
          <p:cNvSpPr/>
          <p:nvPr/>
        </p:nvSpPr>
        <p:spPr>
          <a:xfrm>
            <a:off x="328247" y="3704491"/>
            <a:ext cx="8604738" cy="2790093"/>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ТЗБ компания маҳсулоти ёки хизматининг ҳар бир тегиниш нуқтасини, дастлабки яратилишидан то якуний сотилишига қадар назорат қилади. Таъминот занжири бўйлаб самарадорлик орқали қиймат қўшиши ёки харажатларни ошириш орқали қийматни йўқотиши мумкин бўлган жуда кўп жойлар билан тўғри ТЗБ даромадларни ошириши, харажатларни камайтириши ва компаниянинг даромадига таъсир қилиши мумкин.</a:t>
            </a:r>
          </a:p>
        </p:txBody>
      </p:sp>
    </p:spTree>
    <p:extLst>
      <p:ext uri="{BB962C8B-B14F-4D97-AF65-F5344CB8AC3E}">
        <p14:creationId xmlns:p14="http://schemas.microsoft.com/office/powerpoint/2010/main" val="15628574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178169" y="348763"/>
            <a:ext cx="9835662" cy="65649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ЗАНЖИРИ МОДЕЛЛАРИНИНГ ТУРЛАРИ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1393580"/>
            <a:ext cx="11547230" cy="2240574"/>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Таъминот занжири бошқаруви барча компаниялар учун бир хил кўринмайди. </a:t>
            </a:r>
            <a:r>
              <a:rPr lang="uz-Cyrl-UZ" sz="2400" dirty="0">
                <a:latin typeface="Times New Roman" panose="02020603050405020304" pitchFamily="18" charset="0"/>
                <a:cs typeface="Times New Roman" panose="02020603050405020304" pitchFamily="18" charset="0"/>
              </a:rPr>
              <a:t>Ҳар бир бизнеснинг ТЗБ жараёни қандай кўринишини шакллантирадиган ўз мақсадлари, чекловлари ва кучли томонлари бор. Умуман олганда, компания таъминот занжирини бошқариш жараёнларини бошқариш учун қабул қилиши мумкин бўлган олти хил асосий моделлар мавжуд.</a:t>
            </a:r>
          </a:p>
        </p:txBody>
      </p:sp>
    </p:spTree>
    <p:extLst>
      <p:ext uri="{BB962C8B-B14F-4D97-AF65-F5344CB8AC3E}">
        <p14:creationId xmlns:p14="http://schemas.microsoft.com/office/powerpoint/2010/main" val="36639233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423140" y="338502"/>
            <a:ext cx="8423030" cy="2756390"/>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Узлуксиз оқим модели</a:t>
            </a:r>
            <a:r>
              <a:rPr lang="uz-Cyrl-UZ" sz="2800" dirty="0">
                <a:latin typeface="Times New Roman" panose="02020603050405020304" pitchFamily="18" charset="0"/>
                <a:cs typeface="Times New Roman" panose="02020603050405020304" pitchFamily="18" charset="0"/>
              </a:rPr>
              <a:t>: Анъанавий таъминот занжири усулларидан бири, бу модел кўпинча етук тармоқлар учун энг яхшисидир. Узлуксиз оқим модели ишлаб чиқарувчининг бир хил маҳсулотни қайта-қайта ишлаб чиқаришига таянади ва мижозлар талабининг озгина ўзгаришини кутади.</a:t>
            </a:r>
          </a:p>
        </p:txBody>
      </p:sp>
      <p:sp>
        <p:nvSpPr>
          <p:cNvPr id="2" name="Прямоугольник: скругленные углы 1">
            <a:extLst>
              <a:ext uri="{FF2B5EF4-FFF2-40B4-BE49-F238E27FC236}">
                <a16:creationId xmlns:a16="http://schemas.microsoft.com/office/drawing/2014/main" id="{A558EB39-5174-FD46-7AC6-7A1A4A477BA1}"/>
              </a:ext>
            </a:extLst>
          </p:cNvPr>
          <p:cNvSpPr/>
          <p:nvPr/>
        </p:nvSpPr>
        <p:spPr>
          <a:xfrm>
            <a:off x="363416" y="3429000"/>
            <a:ext cx="8423030" cy="3043606"/>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2800" b="1" dirty="0">
                <a:latin typeface="Times New Roman" panose="02020603050405020304" pitchFamily="18" charset="0"/>
                <a:cs typeface="Times New Roman" panose="02020603050405020304" pitchFamily="18" charset="0"/>
              </a:rPr>
              <a:t>Agile</a:t>
            </a:r>
            <a:r>
              <a:rPr lang="uz-Cyrl-UZ" sz="2800" b="1" dirty="0">
                <a:latin typeface="Times New Roman" panose="02020603050405020304" pitchFamily="18" charset="0"/>
                <a:cs typeface="Times New Roman" panose="02020603050405020304" pitchFamily="18" charset="0"/>
              </a:rPr>
              <a:t> Модел: </a:t>
            </a:r>
            <a:r>
              <a:rPr lang="uz-Cyrl-UZ" sz="2800" dirty="0">
                <a:latin typeface="Times New Roman" panose="02020603050405020304" pitchFamily="18" charset="0"/>
                <a:cs typeface="Times New Roman" panose="02020603050405020304" pitchFamily="18" charset="0"/>
              </a:rPr>
              <a:t>Бу модел олдиндан айтиб бўлмайдиган талаб ёки мижозлар буюртмаси бўлган маҳсулотларга эга компаниялар учун энг яхшисидир. Ушбу модел мослашувчанликни биринчи ўринга қўяди, чунки компания ҳар қандай вақтда муайян эҳтиёжга эга бўлиши мумкин ва шунга мос равишда айланишга тайёр бўлиши керак.</a:t>
            </a:r>
          </a:p>
        </p:txBody>
      </p:sp>
    </p:spTree>
    <p:extLst>
      <p:ext uri="{BB962C8B-B14F-4D97-AF65-F5344CB8AC3E}">
        <p14:creationId xmlns:p14="http://schemas.microsoft.com/office/powerpoint/2010/main" val="18376797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423140" y="338502"/>
            <a:ext cx="8423030" cy="2756390"/>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Тез модел: </a:t>
            </a:r>
            <a:r>
              <a:rPr lang="uz-Cyrl-UZ" sz="2800" dirty="0">
                <a:latin typeface="Times New Roman" panose="02020603050405020304" pitchFamily="18" charset="0"/>
                <a:cs typeface="Times New Roman" panose="02020603050405020304" pitchFamily="18" charset="0"/>
              </a:rPr>
              <a:t>Ушбу модел қисқа умрга эга маҳсулотнинг тез айланишига урғу беради. Тез занжирли моделдан фойдаланиб, компания тенденцияни капиталлаштиришга, тезда маҳсулот ишлаб чиқаришга ва тренд тугашидан олдин маҳсулот тўлиқ сотилишини таъминлашга интилади.</a:t>
            </a:r>
          </a:p>
        </p:txBody>
      </p:sp>
      <p:sp>
        <p:nvSpPr>
          <p:cNvPr id="2" name="Прямоугольник: скругленные углы 1">
            <a:extLst>
              <a:ext uri="{FF2B5EF4-FFF2-40B4-BE49-F238E27FC236}">
                <a16:creationId xmlns:a16="http://schemas.microsoft.com/office/drawing/2014/main" id="{A558EB39-5174-FD46-7AC6-7A1A4A477BA1}"/>
              </a:ext>
            </a:extLst>
          </p:cNvPr>
          <p:cNvSpPr/>
          <p:nvPr/>
        </p:nvSpPr>
        <p:spPr>
          <a:xfrm>
            <a:off x="363416" y="3429000"/>
            <a:ext cx="8423030" cy="3043606"/>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Мослашувчан модел: </a:t>
            </a:r>
            <a:r>
              <a:rPr lang="uz-Cyrl-UZ" sz="2400" dirty="0">
                <a:latin typeface="Times New Roman" panose="02020603050405020304" pitchFamily="18" charset="0"/>
                <a:cs typeface="Times New Roman" panose="02020603050405020304" pitchFamily="18" charset="0"/>
              </a:rPr>
              <a:t>Мослашувчан модел мавсумийликдан таъсирланган компаниялар учун энг яхши ишлайди. Баъзи компаниялар энг юқори мавсумда талаб талаблари анча юқори бўлиши мумкин, бошқаларида эса паст ҳажм талаблари бўлиши мумкин. Таъминот занжирини бошқаришнинг мослашувчан модели ишлаб чиқаришни осонлик билан ошириш ёки қисқартириш имконини беради.</a:t>
            </a:r>
          </a:p>
        </p:txBody>
      </p:sp>
    </p:spTree>
    <p:extLst>
      <p:ext uri="{BB962C8B-B14F-4D97-AF65-F5344CB8AC3E}">
        <p14:creationId xmlns:p14="http://schemas.microsoft.com/office/powerpoint/2010/main" val="24732977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423140" y="373671"/>
            <a:ext cx="8423030" cy="3459775"/>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600" b="1" dirty="0">
                <a:latin typeface="Times New Roman" panose="02020603050405020304" pitchFamily="18" charset="0"/>
                <a:cs typeface="Times New Roman" panose="02020603050405020304" pitchFamily="18" charset="0"/>
              </a:rPr>
              <a:t>Самарали модел: </a:t>
            </a:r>
            <a:r>
              <a:rPr lang="uz-Cyrl-UZ" sz="2600" dirty="0">
                <a:latin typeface="Times New Roman" panose="02020603050405020304" pitchFamily="18" charset="0"/>
                <a:cs typeface="Times New Roman" panose="02020603050405020304" pitchFamily="18" charset="0"/>
              </a:rPr>
              <a:t>Жуда қаттиқ фойда маржаси бўлган соҳаларда рақобатлашадиган компаниялар учун компания таъминот занжирини бошқариш жараёнини энг самарали қилиш орқали афзалликларга эга бўлишга интилиши мумкин. Бу инвентаризацияни бошқариш ва буюртмаларни энг самарали қайта ишлаш билан бир қаторда асбоб-ускуналар ва механизмлардан энг идеал усулларда фойдаланишни ўз ичига олади.</a:t>
            </a:r>
          </a:p>
        </p:txBody>
      </p:sp>
      <p:sp>
        <p:nvSpPr>
          <p:cNvPr id="2" name="Прямоугольник: скругленные углы 1">
            <a:extLst>
              <a:ext uri="{FF2B5EF4-FFF2-40B4-BE49-F238E27FC236}">
                <a16:creationId xmlns:a16="http://schemas.microsoft.com/office/drawing/2014/main" id="{A558EB39-5174-FD46-7AC6-7A1A4A477BA1}"/>
              </a:ext>
            </a:extLst>
          </p:cNvPr>
          <p:cNvSpPr/>
          <p:nvPr/>
        </p:nvSpPr>
        <p:spPr>
          <a:xfrm>
            <a:off x="363416" y="4220309"/>
            <a:ext cx="8423030" cy="2252298"/>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600" b="1" dirty="0">
                <a:latin typeface="Times New Roman" panose="02020603050405020304" pitchFamily="18" charset="0"/>
                <a:cs typeface="Times New Roman" panose="02020603050405020304" pitchFamily="18" charset="0"/>
              </a:rPr>
              <a:t>Махсус модел: </a:t>
            </a:r>
            <a:r>
              <a:rPr lang="uz-Cyrl-UZ" sz="2600" dirty="0">
                <a:latin typeface="Times New Roman" panose="02020603050405020304" pitchFamily="18" charset="0"/>
                <a:cs typeface="Times New Roman" panose="02020603050405020304" pitchFamily="18" charset="0"/>
              </a:rPr>
              <a:t>Юқоридаги ҳар қандай модел компания эҳтиёжларига мос келмаса, у ҳар доим махсус моделга мурожаат қилиши мумкин. Бу кўпинча автомобил ишлаб чиқарувчиси каби юқори техник талабларга эга бўлган юқори ихтисослашган тармоқларга тегишли.</a:t>
            </a:r>
          </a:p>
        </p:txBody>
      </p:sp>
    </p:spTree>
    <p:extLst>
      <p:ext uri="{BB962C8B-B14F-4D97-AF65-F5344CB8AC3E}">
        <p14:creationId xmlns:p14="http://schemas.microsoft.com/office/powerpoint/2010/main" val="10926610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89E13DD2-7580-BD3C-872B-040348CE8901}"/>
              </a:ext>
            </a:extLst>
          </p:cNvPr>
          <p:cNvSpPr txBox="1"/>
          <p:nvPr/>
        </p:nvSpPr>
        <p:spPr>
          <a:xfrm>
            <a:off x="509953" y="382012"/>
            <a:ext cx="11172093"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ТЗБ </a:t>
            </a:r>
            <a:r>
              <a:rPr lang="ru-RU" sz="2400" b="1" dirty="0">
                <a:latin typeface="Times New Roman" panose="02020603050405020304" pitchFamily="18" charset="0"/>
                <a:cs typeface="Times New Roman" panose="02020603050405020304" pitchFamily="18" charset="0"/>
              </a:rPr>
              <a:t>га </a:t>
            </a:r>
            <a:r>
              <a:rPr lang="uz-Cyrl-UZ" sz="2400" b="1" dirty="0">
                <a:latin typeface="Times New Roman" panose="02020603050405020304" pitchFamily="18" charset="0"/>
                <a:cs typeface="Times New Roman" panose="02020603050405020304" pitchFamily="18" charset="0"/>
              </a:rPr>
              <a:t>мисол</a:t>
            </a:r>
          </a:p>
          <a:p>
            <a:pPr algn="ctr"/>
            <a:r>
              <a:rPr lang="uz-Cyrl-UZ" sz="2400" dirty="0">
                <a:latin typeface="Times New Roman" panose="02020603050405020304" pitchFamily="18" charset="0"/>
                <a:cs typeface="Times New Roman" panose="02020603050405020304" pitchFamily="18" charset="0"/>
              </a:rPr>
              <a:t>ТЗБ нинг ўз бизнеси учун аҳамиятини тушунган ҳолда</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Walgreens Boots Alliance Inc.</a:t>
            </a:r>
            <a:r>
              <a:rPr lang="ru-RU" sz="2400" dirty="0">
                <a:latin typeface="Times New Roman" panose="02020603050405020304" pitchFamily="18" charset="0"/>
                <a:cs typeface="Times New Roman" panose="02020603050405020304" pitchFamily="18" charset="0"/>
              </a:rPr>
              <a:t> бутун </a:t>
            </a:r>
            <a:r>
              <a:rPr lang="uz-Cyrl-UZ" sz="2400" dirty="0">
                <a:latin typeface="Times New Roman" panose="02020603050405020304" pitchFamily="18" charset="0"/>
                <a:cs typeface="Times New Roman" panose="02020603050405020304" pitchFamily="18" charset="0"/>
              </a:rPr>
              <a:t>жараённи соддалаштириш учун технологияга сармоя киритиш орқали таъминот занжирини ўзгартиришга қарор қилди. Бир неча йил давомида компания таъминот занжирини бошқариш жараёнига сармоя киритиб, янгилаб келмоқда</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Walgreens</a:t>
            </a:r>
            <a:r>
              <a:rPr lang="ru-RU" sz="2400" dirty="0">
                <a:latin typeface="Times New Roman" panose="02020603050405020304" pitchFamily="18" charset="0"/>
                <a:cs typeface="Times New Roman" panose="02020603050405020304" pitchFamily="18" charset="0"/>
              </a:rPr>
              <a:t> прогноз </a:t>
            </a:r>
            <a:r>
              <a:rPr lang="uz-Cyrl-UZ" sz="2400" dirty="0">
                <a:latin typeface="Times New Roman" panose="02020603050405020304" pitchFamily="18" charset="0"/>
                <a:cs typeface="Times New Roman" panose="02020603050405020304" pitchFamily="18" charset="0"/>
              </a:rPr>
              <a:t>қилиш имкониятларини яхшилаш ва сотиш ва инвентарни бошқариш жараёнларини яхшироқ бошқариш учун катта маълумотлардан фойдаланишга муваффақ бўлди</a:t>
            </a:r>
            <a:r>
              <a:rPr lang="ru-RU" sz="2400" dirty="0">
                <a:latin typeface="Times New Roman" panose="02020603050405020304" pitchFamily="18" charset="0"/>
                <a:cs typeface="Times New Roman" panose="02020603050405020304" pitchFamily="18" charset="0"/>
              </a:rPr>
              <a:t>.</a:t>
            </a:r>
          </a:p>
        </p:txBody>
      </p:sp>
      <p:sp>
        <p:nvSpPr>
          <p:cNvPr id="19" name="TextBox 18">
            <a:extLst>
              <a:ext uri="{FF2B5EF4-FFF2-40B4-BE49-F238E27FC236}">
                <a16:creationId xmlns:a16="http://schemas.microsoft.com/office/drawing/2014/main" id="{B5340182-EF1E-0A0C-FE25-8C96FC29A817}"/>
              </a:ext>
            </a:extLst>
          </p:cNvPr>
          <p:cNvSpPr txBox="1"/>
          <p:nvPr/>
        </p:nvSpPr>
        <p:spPr>
          <a:xfrm>
            <a:off x="509953" y="3771146"/>
            <a:ext cx="8001001" cy="2677656"/>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Бунга 2019 йилда биринчи бўлиб таъминот занжири бўйича бош директори Колин Нелсон қўшилган. Унинг роли мижозларнинг қониқишини оширишдан иборат, чунки компания рақамли мавжудлигини оширади. Бундан ташқари, 2021 йилда у ўз дўконларида 24 000 та маҳсулотни бир кунда икки соатлик бепул етказиб беришни эълон қилди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795151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453661" y="305922"/>
            <a:ext cx="9284677" cy="656492"/>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занжири бошқаруви нима учун муҳим?</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4" y="1184031"/>
            <a:ext cx="11547230" cy="3165230"/>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Таъминот занжирини бошқаришнинг самарали тизимлари ишлаб чиқариш циклидаги харажатларни, чиқиндиларни ва вақтни минималлаштиради. Саноат стандарти чакана савдо автоматик равишда ишлаб чиқарувчиларга тўлдириш буюртмаларини билдирадиган ўз вақтида етказиб бериш занжирига айланди. Чакана савдо жавонлари кейинчалик маҳсулот сотилганда деярли тезда тўлдирилиши мумкин. Ушбу жараённи янада такомиллаштиришнинг усулларидан бири таъминот занжири ҳамкорларидан олинган маълумотларни таҳлил қилиш ва қаерда янада яхшиланишларни амалга ошириш мумкинлигини кўришдир.</a:t>
            </a:r>
          </a:p>
        </p:txBody>
      </p:sp>
    </p:spTree>
    <p:extLst>
      <p:ext uri="{BB962C8B-B14F-4D97-AF65-F5344CB8AC3E}">
        <p14:creationId xmlns:p14="http://schemas.microsoft.com/office/powerpoint/2010/main" val="1829510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33754" y="270752"/>
            <a:ext cx="11324492" cy="1229802"/>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Ҳамкорлар маълумотларини таҳлил қилиш орқали </a:t>
            </a:r>
            <a:r>
              <a:rPr lang="en-US" sz="2400" b="1" dirty="0">
                <a:latin typeface="Times New Roman" panose="02020603050405020304" pitchFamily="18" charset="0"/>
                <a:cs typeface="Times New Roman" panose="02020603050405020304" pitchFamily="18" charset="0"/>
              </a:rPr>
              <a:t>CIO.com </a:t>
            </a:r>
            <a:r>
              <a:rPr lang="uz-Cyrl-UZ" sz="2400" b="1" dirty="0">
                <a:latin typeface="Times New Roman" panose="02020603050405020304" pitchFamily="18" charset="0"/>
                <a:cs typeface="Times New Roman" panose="02020603050405020304" pitchFamily="18" charset="0"/>
              </a:rPr>
              <a:t>пости таъминот занжирини самарали бошқариш таъминот занжири циклининг қийматини оширадиган учта сценарийни аниқлайди: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1642353"/>
            <a:ext cx="11547230" cy="1229802"/>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Потенциал муаммоларни аниқлаш</a:t>
            </a:r>
            <a:r>
              <a:rPr lang="uz-Cyrl-UZ" sz="2000" dirty="0">
                <a:latin typeface="Times New Roman" panose="02020603050405020304" pitchFamily="18" charset="0"/>
                <a:cs typeface="Times New Roman" panose="02020603050405020304" pitchFamily="18" charset="0"/>
              </a:rPr>
              <a:t>. Харидор ишлаб чиқарувчи етказиб бериши мумкин бўлган маҳсулотдан кўпроқ буюртма берганида, харидор ёмон хизмат ҳақида шикоят қилиши мумкин. Маълумотларни таҳлил қилиш орқали ишлаб чиқарувчилар харидорнинг ҳафсаласи пир бўлишидан олдин танқисликни олдиндан билишлари мумкин.</a:t>
            </a:r>
          </a:p>
        </p:txBody>
      </p:sp>
      <p:sp>
        <p:nvSpPr>
          <p:cNvPr id="2" name="Прямоугольник: скругленные углы 1">
            <a:extLst>
              <a:ext uri="{FF2B5EF4-FFF2-40B4-BE49-F238E27FC236}">
                <a16:creationId xmlns:a16="http://schemas.microsoft.com/office/drawing/2014/main" id="{9A3C8242-F847-B79B-1CA6-49D7C9D6AE65}"/>
              </a:ext>
            </a:extLst>
          </p:cNvPr>
          <p:cNvSpPr/>
          <p:nvPr/>
        </p:nvSpPr>
        <p:spPr>
          <a:xfrm>
            <a:off x="322385" y="3013954"/>
            <a:ext cx="11547230" cy="151115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Нархни динамик равишда оптималлаштириш</a:t>
            </a:r>
            <a:r>
              <a:rPr lang="uz-Cyrl-UZ" dirty="0">
                <a:latin typeface="Times New Roman" panose="02020603050405020304" pitchFamily="18" charset="0"/>
                <a:cs typeface="Times New Roman" panose="02020603050405020304" pitchFamily="18" charset="0"/>
              </a:rPr>
              <a:t>. Мавсумий маҳсулотлар чекланган сақлаш муддатига эга. Мавсум охирида бу маҳсулотлар одатда ташлаб юборилади ёки чуқур чегирмаларда сотилади. Тез бузиладиган “маҳсулотлар”га эга авиакомпаниялар, меҳмонхоналар ва бошқалар одатда талабни қондириш учун нархларни динамик равишда мослаштиради. Аналитик дастурий таъминотдан фойдаланган ҳолда, шунга ўхшаш прогнозлаш усуллари, ҳатто қаттиқ товарлар учун ҳам маржани яхшилаши мумкин.</a:t>
            </a:r>
          </a:p>
        </p:txBody>
      </p:sp>
      <p:sp>
        <p:nvSpPr>
          <p:cNvPr id="3" name="Прямоугольник: скругленные углы 2">
            <a:extLst>
              <a:ext uri="{FF2B5EF4-FFF2-40B4-BE49-F238E27FC236}">
                <a16:creationId xmlns:a16="http://schemas.microsoft.com/office/drawing/2014/main" id="{7E5B938A-3910-E562-26CB-BBA71D912E60}"/>
              </a:ext>
            </a:extLst>
          </p:cNvPr>
          <p:cNvSpPr/>
          <p:nvPr/>
        </p:nvSpPr>
        <p:spPr>
          <a:xfrm>
            <a:off x="322385" y="4666906"/>
            <a:ext cx="8704384" cy="1732771"/>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“Ваъда бериш мумкин” инвентарларини тақсимлашни такомиллаштириш. </a:t>
            </a:r>
            <a:r>
              <a:rPr lang="uz-Cyrl-UZ" dirty="0">
                <a:latin typeface="Times New Roman" panose="02020603050405020304" pitchFamily="18" charset="0"/>
                <a:cs typeface="Times New Roman" panose="02020603050405020304" pitchFamily="18" charset="0"/>
              </a:rPr>
              <a:t>Таҳлилий дастурий воситалар ресурсларни динамик равишда тақсимлаш ва сотиш прогнози, ҳақиқий буюртмалар ва хом ашёни ваъда қилинган етказиб бериш асосида ишларни режалаштиришга ёрдам беради. Буюртма берилганда ишлаб чиқарувчилар маҳсулотни етказиб бериш санасини тасдиқлашлари мумкин - бу нотўғри тўлдирилган буюртмаларни сезиларли даражада камайтиради.</a:t>
            </a:r>
          </a:p>
        </p:txBody>
      </p:sp>
    </p:spTree>
    <p:extLst>
      <p:ext uri="{BB962C8B-B14F-4D97-AF65-F5344CB8AC3E}">
        <p14:creationId xmlns:p14="http://schemas.microsoft.com/office/powerpoint/2010/main" val="35319561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453661" y="622444"/>
            <a:ext cx="9284677" cy="103050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ТАЪМИНОТ ЗАНЖИРИНИ САМАРАЛИ БОШҚАРИШНИНГ АСОСИЙ ХУСУСИЯТЛАРИ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04091" y="2098431"/>
            <a:ext cx="11183816" cy="1899138"/>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Таъминот занжири мижозлар ва истеъмолчилар учун бизнеснинг энг аниқ “юзи” дир. Компаниянинг таъминот занжири бошқаруви қанчалик яхши ва самарали бўлса, у ўзининг ишбилармонлик обрўсини ва узоқ муддатли барқарорлигини шунчалик яхши ҳимоя қилади.</a:t>
            </a:r>
          </a:p>
        </p:txBody>
      </p:sp>
    </p:spTree>
    <p:extLst>
      <p:ext uri="{BB962C8B-B14F-4D97-AF65-F5344CB8AC3E}">
        <p14:creationId xmlns:p14="http://schemas.microsoft.com/office/powerpoint/2010/main" val="40412071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433754" y="270752"/>
            <a:ext cx="11324492" cy="678817"/>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b="1" dirty="0">
                <a:latin typeface="Times New Roman" panose="02020603050405020304" pitchFamily="18" charset="0"/>
                <a:cs typeface="Times New Roman" panose="02020603050405020304" pitchFamily="18" charset="0"/>
              </a:rPr>
              <a:t>IDC</a:t>
            </a:r>
            <a:r>
              <a:rPr lang="uz-Cyrl-UZ" b="1" dirty="0">
                <a:latin typeface="Times New Roman" panose="02020603050405020304" pitchFamily="18" charset="0"/>
                <a:cs typeface="Times New Roman" panose="02020603050405020304" pitchFamily="18" charset="0"/>
              </a:rPr>
              <a:t> дан Саймон Эллис “Фикрланган таъминот занжири” асарида таъминот занжири бошқаруви нима эканлигини келажакда самарали таъминот занжири бошқарувининг бешта “</a:t>
            </a:r>
            <a:r>
              <a:rPr lang="en-US" b="1" dirty="0">
                <a:latin typeface="Times New Roman" panose="02020603050405020304" pitchFamily="18" charset="0"/>
                <a:cs typeface="Times New Roman" panose="02020603050405020304" pitchFamily="18" charset="0"/>
              </a:rPr>
              <a:t>C” </a:t>
            </a:r>
            <a:r>
              <a:rPr lang="uz-Cyrl-UZ" b="1" dirty="0">
                <a:latin typeface="Times New Roman" panose="02020603050405020304" pitchFamily="18" charset="0"/>
                <a:cs typeface="Times New Roman" panose="02020603050405020304" pitchFamily="18" charset="0"/>
              </a:rPr>
              <a:t>ни аниқлаб беради: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1055077"/>
            <a:ext cx="11547230" cy="854661"/>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Уланган (</a:t>
            </a:r>
            <a:r>
              <a:rPr lang="en-US" b="1" dirty="0">
                <a:latin typeface="Times New Roman" panose="02020603050405020304" pitchFamily="18" charset="0"/>
                <a:cs typeface="Times New Roman" panose="02020603050405020304" pitchFamily="18" charset="0"/>
              </a:rPr>
              <a:t>Connected</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Ижтимоий тармоқлардаги тузилмаган маълумотларга, нарсалар Интернети (НИ-</a:t>
            </a:r>
            <a:r>
              <a:rPr lang="en-US" dirty="0">
                <a:latin typeface="Times New Roman" panose="02020603050405020304" pitchFamily="18" charset="0"/>
                <a:cs typeface="Times New Roman" panose="02020603050405020304" pitchFamily="18" charset="0"/>
              </a:rPr>
              <a:t>The Internet of Things (IoT)</a:t>
            </a:r>
            <a:r>
              <a:rPr lang="uz-Cyrl-UZ" dirty="0">
                <a:latin typeface="Times New Roman" panose="02020603050405020304" pitchFamily="18" charset="0"/>
                <a:cs typeface="Times New Roman" panose="02020603050405020304" pitchFamily="18" charset="0"/>
              </a:rPr>
              <a:t>) дан тузилган маълумотлар ва анъанавий </a:t>
            </a:r>
            <a:r>
              <a:rPr lang="en-US" dirty="0">
                <a:latin typeface="Times New Roman" panose="02020603050405020304" pitchFamily="18" charset="0"/>
                <a:cs typeface="Times New Roman" panose="02020603050405020304" pitchFamily="18" charset="0"/>
              </a:rPr>
              <a:t>ERP</a:t>
            </a:r>
            <a:r>
              <a:rPr lang="uz-Cyrl-UZ" dirty="0">
                <a:latin typeface="Times New Roman" panose="02020603050405020304" pitchFamily="18" charset="0"/>
                <a:cs typeface="Times New Roman" panose="02020603050405020304" pitchFamily="18" charset="0"/>
              </a:rPr>
              <a:t> ва </a:t>
            </a:r>
            <a:r>
              <a:rPr lang="en-US" dirty="0">
                <a:latin typeface="Times New Roman" panose="02020603050405020304" pitchFamily="18" charset="0"/>
                <a:cs typeface="Times New Roman" panose="02020603050405020304" pitchFamily="18" charset="0"/>
              </a:rPr>
              <a:t>B2B</a:t>
            </a:r>
            <a:r>
              <a:rPr lang="uz-Cyrl-UZ" dirty="0">
                <a:latin typeface="Times New Roman" panose="02020603050405020304" pitchFamily="18" charset="0"/>
                <a:cs typeface="Times New Roman" panose="02020603050405020304" pitchFamily="18" charset="0"/>
              </a:rPr>
              <a:t> интеграция воситалари орқали мавжуд бўлган анъанавий маълумотлар тўпламларига кириш имконияти.</a:t>
            </a:r>
          </a:p>
        </p:txBody>
      </p:sp>
      <p:sp>
        <p:nvSpPr>
          <p:cNvPr id="2" name="Прямоугольник: скругленные углы 1">
            <a:extLst>
              <a:ext uri="{FF2B5EF4-FFF2-40B4-BE49-F238E27FC236}">
                <a16:creationId xmlns:a16="http://schemas.microsoft.com/office/drawing/2014/main" id="{9A3C8242-F847-B79B-1CA6-49D7C9D6AE65}"/>
              </a:ext>
            </a:extLst>
          </p:cNvPr>
          <p:cNvSpPr/>
          <p:nvPr/>
        </p:nvSpPr>
        <p:spPr>
          <a:xfrm>
            <a:off x="322385" y="2015246"/>
            <a:ext cx="11547230" cy="68355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Ҳамкорлик (</a:t>
            </a:r>
            <a:r>
              <a:rPr lang="en-US" b="1" dirty="0">
                <a:latin typeface="Times New Roman" panose="02020603050405020304" pitchFamily="18" charset="0"/>
                <a:cs typeface="Times New Roman" panose="02020603050405020304" pitchFamily="18" charset="0"/>
              </a:rPr>
              <a:t>Collaborative</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Етказиб берувчилар билан ҳамкорликни яхшилаш тобора кўпроқ кўп корпоратив ҳамкорлик ва иштирок этиш учун булутга асосланган тижорат тармоқларидан фойдаланишни англатади.</a:t>
            </a:r>
          </a:p>
        </p:txBody>
      </p:sp>
      <p:sp>
        <p:nvSpPr>
          <p:cNvPr id="3" name="Прямоугольник: скругленные углы 2">
            <a:extLst>
              <a:ext uri="{FF2B5EF4-FFF2-40B4-BE49-F238E27FC236}">
                <a16:creationId xmlns:a16="http://schemas.microsoft.com/office/drawing/2014/main" id="{7E5B938A-3910-E562-26CB-BBA71D912E60}"/>
              </a:ext>
            </a:extLst>
          </p:cNvPr>
          <p:cNvSpPr/>
          <p:nvPr/>
        </p:nvSpPr>
        <p:spPr>
          <a:xfrm>
            <a:off x="322384" y="4578109"/>
            <a:ext cx="8704384" cy="879231"/>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Кенг қамровли (</a:t>
            </a:r>
            <a:r>
              <a:rPr lang="en-US" b="1" dirty="0">
                <a:latin typeface="Times New Roman" panose="02020603050405020304" pitchFamily="18" charset="0"/>
                <a:cs typeface="Times New Roman" panose="02020603050405020304" pitchFamily="18" charset="0"/>
              </a:rPr>
              <a:t>Comprehensive</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Аналитика имкониятлари реал вақтда маълумотлар билан кенгайтирилиши керак. </a:t>
            </a:r>
            <a:r>
              <a:rPr lang="en-US" dirty="0">
                <a:latin typeface="Times New Roman" panose="02020603050405020304" pitchFamily="18" charset="0"/>
                <a:cs typeface="Times New Roman" panose="02020603050405020304" pitchFamily="18" charset="0"/>
              </a:rPr>
              <a:t>Insights</a:t>
            </a:r>
            <a:r>
              <a:rPr lang="uz-Cyrl-UZ" dirty="0">
                <a:latin typeface="Times New Roman" panose="02020603050405020304" pitchFamily="18" charset="0"/>
                <a:cs typeface="Times New Roman" panose="02020603050405020304" pitchFamily="18" charset="0"/>
              </a:rPr>
              <a:t> кенг қамровли ва тез бўлади. Келажакдаги таъминот занжирида кечикиш қабул қилиниши мумкин эмас.</a:t>
            </a:r>
          </a:p>
        </p:txBody>
      </p:sp>
      <p:sp>
        <p:nvSpPr>
          <p:cNvPr id="4" name="Прямоугольник: скругленные углы 3">
            <a:extLst>
              <a:ext uri="{FF2B5EF4-FFF2-40B4-BE49-F238E27FC236}">
                <a16:creationId xmlns:a16="http://schemas.microsoft.com/office/drawing/2014/main" id="{7D3A2368-B1D2-AFD5-F2FA-3BE2E4FAACEF}"/>
              </a:ext>
            </a:extLst>
          </p:cNvPr>
          <p:cNvSpPr/>
          <p:nvPr/>
        </p:nvSpPr>
        <p:spPr>
          <a:xfrm>
            <a:off x="322385" y="2804308"/>
            <a:ext cx="11547230" cy="68355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Кибер-хабардор (</a:t>
            </a:r>
            <a:r>
              <a:rPr lang="en-US" b="1" dirty="0">
                <a:latin typeface="Times New Roman" panose="02020603050405020304" pitchFamily="18" charset="0"/>
                <a:cs typeface="Times New Roman" panose="02020603050405020304" pitchFamily="18" charset="0"/>
              </a:rPr>
              <a:t>Cyber-aware</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Таъминот занжири ўз тизимларини мустаҳкамлаши ва уларни кибер-тажовузлардан ва бузғунчиликлардан ҳимоя қилиши керак, бу эса бутун корхонани ташвишга солиши керак.</a:t>
            </a:r>
          </a:p>
        </p:txBody>
      </p:sp>
      <p:sp>
        <p:nvSpPr>
          <p:cNvPr id="5" name="Прямоугольник: скругленные углы 4">
            <a:extLst>
              <a:ext uri="{FF2B5EF4-FFF2-40B4-BE49-F238E27FC236}">
                <a16:creationId xmlns:a16="http://schemas.microsoft.com/office/drawing/2014/main" id="{F820140E-C6B3-9E67-5A34-4CF031DA5197}"/>
              </a:ext>
            </a:extLst>
          </p:cNvPr>
          <p:cNvSpPr/>
          <p:nvPr/>
        </p:nvSpPr>
        <p:spPr>
          <a:xfrm>
            <a:off x="322384" y="3593370"/>
            <a:ext cx="11547229" cy="879231"/>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Когнитив жиҳатдан фаоллаштирилган (</a:t>
            </a:r>
            <a:r>
              <a:rPr lang="en-US" b="1" dirty="0">
                <a:latin typeface="Times New Roman" panose="02020603050405020304" pitchFamily="18" charset="0"/>
                <a:cs typeface="Times New Roman" panose="02020603050405020304" pitchFamily="18" charset="0"/>
              </a:rPr>
              <a:t>Cognitively enabled</a:t>
            </a:r>
            <a:r>
              <a:rPr lang="uz-Cyrl-UZ"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AI</a:t>
            </a:r>
            <a:r>
              <a:rPr lang="uz-Cyrl-UZ" dirty="0">
                <a:latin typeface="Times New Roman" panose="02020603050405020304" pitchFamily="18" charset="0"/>
                <a:cs typeface="Times New Roman" panose="02020603050405020304" pitchFamily="18" charset="0"/>
              </a:rPr>
              <a:t> платформаси занжир бўйлаб қарорлар ва ҳаракатларни тўплаш, мувофиқлаштириш ва амалга ошириш орқали замонавий таъминот занжирининг бошқарув минорасига айланади. Таъминот занжирининг аксарияти автоматлаштирилган ва ўз-ўзидан ўрганилади.</a:t>
            </a:r>
          </a:p>
        </p:txBody>
      </p:sp>
      <p:sp>
        <p:nvSpPr>
          <p:cNvPr id="9" name="TextBox 8">
            <a:extLst>
              <a:ext uri="{FF2B5EF4-FFF2-40B4-BE49-F238E27FC236}">
                <a16:creationId xmlns:a16="http://schemas.microsoft.com/office/drawing/2014/main" id="{E682DE97-613A-B47B-1091-F330D4C26B01}"/>
              </a:ext>
            </a:extLst>
          </p:cNvPr>
          <p:cNvSpPr txBox="1"/>
          <p:nvPr/>
        </p:nvSpPr>
        <p:spPr>
          <a:xfrm>
            <a:off x="322384" y="5562848"/>
            <a:ext cx="8704384" cy="1015663"/>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Кўпгина таъминот занжирлари ушбу жараённи булутга асосланган тижорат тармоқларида иштирок этиш билан бошладилар ва аналитик қобилиятларни кучайтириш бўйича катта саъй-ҳаракатлар олиб борилмоқда.</a:t>
            </a:r>
          </a:p>
        </p:txBody>
      </p:sp>
    </p:spTree>
    <p:extLst>
      <p:ext uri="{BB962C8B-B14F-4D97-AF65-F5344CB8AC3E}">
        <p14:creationId xmlns:p14="http://schemas.microsoft.com/office/powerpoint/2010/main" val="5088945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D1DE9DF6-4890-BD79-E79A-06E2B5ED7401}"/>
              </a:ext>
            </a:extLst>
          </p:cNvPr>
          <p:cNvSpPr txBox="1"/>
          <p:nvPr/>
        </p:nvSpPr>
        <p:spPr>
          <a:xfrm>
            <a:off x="527538" y="313565"/>
            <a:ext cx="11136923" cy="3970318"/>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ТАЪМИНОТ ЗАНЖИРИ БОШҚАРУВИНИНГ ЭВОЛЮЦИЯСИ</a:t>
            </a:r>
            <a:endParaRPr lang="en-US" sz="2800" b="1" dirty="0">
              <a:latin typeface="Times New Roman" panose="02020603050405020304" pitchFamily="18" charset="0"/>
              <a:cs typeface="Times New Roman" panose="02020603050405020304" pitchFamily="18" charset="0"/>
            </a:endParaRP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Кечаги таъминот занжирлари жисмоний активларнинг мавжудлиги, ҳаракати ва нархига қаратилган бўлса, бугунги таъминот занжирлари маълумотлар, хизматлар ва маҳсулотларни ечимларга тўпланган бошқариш билан боғлиқ. Таъминот занжирини бошқаришнинг замонавий тизимлари қаерда ва қачон эмас. Таъминот занжирини бошқариш маҳсулот ва хизмат сифати, етказиб бериш, харажатлар, мижозлар тажрибаси ва охир-оқибат рентабелликка таъсир қилади.</a:t>
            </a:r>
          </a:p>
        </p:txBody>
      </p:sp>
    </p:spTree>
    <p:extLst>
      <p:ext uri="{BB962C8B-B14F-4D97-AF65-F5344CB8AC3E}">
        <p14:creationId xmlns:p14="http://schemas.microsoft.com/office/powerpoint/2010/main" val="2583246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68001FA-048B-F53B-06FF-0508B7A73760}"/>
              </a:ext>
            </a:extLst>
          </p:cNvPr>
          <p:cNvSpPr txBox="1"/>
          <p:nvPr/>
        </p:nvSpPr>
        <p:spPr>
          <a:xfrm>
            <a:off x="527538" y="1278882"/>
            <a:ext cx="11136924"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Яқинда 2017 йилда одатий таъминот занжири беш йил олдингига қараганда 50 баравар кўпроқ маълумотларга киришга муваффақ бўлди. Бироқ, бу маълумотларнинг тўртдан бир қисмидан камроқ қисми таҳлил қилинмоқда. Бу шуни англатадики, об-ҳаво, тўсатдан ишчи кучи танқислиги, сиёсий тартибсизликлар ва талабдаги микро портлашлар ҳақидаги маълумотлар каби муҳим, вақтга сезгир маълумотларнинг қиймати йўқолиши мумкин.</a:t>
            </a:r>
          </a:p>
        </p:txBody>
      </p:sp>
    </p:spTree>
    <p:extLst>
      <p:ext uri="{BB962C8B-B14F-4D97-AF65-F5344CB8AC3E}">
        <p14:creationId xmlns:p14="http://schemas.microsoft.com/office/powerpoint/2010/main" val="24430321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FAA3E6-3C72-F0BF-38DA-210E45C4FC50}"/>
              </a:ext>
            </a:extLst>
          </p:cNvPr>
          <p:cNvSpPr txBox="1"/>
          <p:nvPr/>
        </p:nvSpPr>
        <p:spPr>
          <a:xfrm>
            <a:off x="568569" y="881970"/>
            <a:ext cx="11054861"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Замонавий таъминот занжирлари занжир жараёни томонидан яратилган катта ҳажмдаги маълумотлардан фойдаланади ва таҳлилий экспертлар ва маълумотлар олимлари томонидан бошқарилади. Келажакдаги таъминот занжири раҳбарлари ва улар бошқарадиган </a:t>
            </a:r>
            <a:r>
              <a:rPr lang="en-US" sz="2800" dirty="0">
                <a:latin typeface="Times New Roman" panose="02020603050405020304" pitchFamily="18" charset="0"/>
                <a:cs typeface="Times New Roman" panose="02020603050405020304" pitchFamily="18" charset="0"/>
              </a:rPr>
              <a:t>Enterprise Resource Planning (ERP)</a:t>
            </a:r>
            <a:r>
              <a:rPr lang="uz-Cyrl-UZ" sz="2800" dirty="0">
                <a:latin typeface="Times New Roman" panose="02020603050405020304" pitchFamily="18" charset="0"/>
                <a:cs typeface="Times New Roman" panose="02020603050405020304" pitchFamily="18" charset="0"/>
              </a:rPr>
              <a:t> тизимлари, эҳтимол, ушбу маълумотларнинг фойдалилигини оптималлаштиришга - уларни реал вақтда минимал кечикиш билан таҳлил қилишга эътибор қаратади.</a:t>
            </a:r>
          </a:p>
        </p:txBody>
      </p:sp>
    </p:spTree>
    <p:extLst>
      <p:ext uri="{BB962C8B-B14F-4D97-AF65-F5344CB8AC3E}">
        <p14:creationId xmlns:p14="http://schemas.microsoft.com/office/powerpoint/2010/main" val="10851030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02CCD6A-0CFA-1005-4ED6-735494E7F086}"/>
              </a:ext>
            </a:extLst>
          </p:cNvPr>
          <p:cNvSpPr txBox="1"/>
          <p:nvPr/>
        </p:nvSpPr>
        <p:spPr>
          <a:xfrm>
            <a:off x="509953" y="698756"/>
            <a:ext cx="11172093"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ТАЪМИНОТ ЗАНЖИРИ БЎЙИЧА МАСЛАҲАТ</a:t>
            </a:r>
          </a:p>
          <a:p>
            <a:pPr algn="ctr"/>
            <a:endParaRPr lang="uz-Cyrl-UZ" sz="2400" b="1"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IBM</a:t>
            </a:r>
            <a:r>
              <a:rPr lang="uz-Cyrl-UZ" sz="2400" dirty="0">
                <a:latin typeface="Times New Roman" panose="02020603050405020304" pitchFamily="18" charset="0"/>
                <a:cs typeface="Times New Roman" panose="02020603050405020304" pitchFamily="18" charset="0"/>
              </a:rPr>
              <a:t> Сервиcлар ёрдамида сиз таъминот занжири жараёнларини ақлли иш оқимларига айлантириб, сезгирлик ва инновацияларнинг янги даражаларига эришишингиз мумкин. Самарадорликни очиб бериш, жамоаларингизга бажариш ва етказиб бериш имконини бериш ҳамда </a:t>
            </a:r>
            <a:r>
              <a:rPr lang="en-US" sz="2400" dirty="0">
                <a:latin typeface="Times New Roman" panose="02020603050405020304" pitchFamily="18" charset="0"/>
                <a:cs typeface="Times New Roman" panose="02020603050405020304" pitchFamily="18" charset="0"/>
              </a:rPr>
              <a:t>AI</a:t>
            </a:r>
            <a:r>
              <a:rPr lang="uz-Cyrl-UZ" sz="2400" dirty="0">
                <a:latin typeface="Times New Roman" panose="02020603050405020304" pitchFamily="18" charset="0"/>
                <a:cs typeface="Times New Roman" panose="02020603050405020304" pitchFamily="18" charset="0"/>
              </a:rPr>
              <a:t> ва блокчейн каби ривожланаётган технологиялардан фойдаланиб, қиймат занжирининг ҳар бир босқичида – талабни режалаштиришдан тортиб буюртмаларни тартибга солиш ва бажаришгача бўлган имкониятларни очиш учун синовдан ўтказинг.</a:t>
            </a:r>
          </a:p>
        </p:txBody>
      </p:sp>
    </p:spTree>
    <p:extLst>
      <p:ext uri="{BB962C8B-B14F-4D97-AF65-F5344CB8AC3E}">
        <p14:creationId xmlns:p14="http://schemas.microsoft.com/office/powerpoint/2010/main" val="16505770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66C3A9-06B4-09B5-1367-3CDD4AC0BA37}"/>
              </a:ext>
            </a:extLst>
          </p:cNvPr>
          <p:cNvSpPr txBox="1"/>
          <p:nvPr/>
        </p:nvSpPr>
        <p:spPr>
          <a:xfrm>
            <a:off x="0" y="2228671"/>
            <a:ext cx="12192000" cy="1200329"/>
          </a:xfrm>
          <a:prstGeom prst="rect">
            <a:avLst/>
          </a:prstGeom>
          <a:noFill/>
        </p:spPr>
        <p:txBody>
          <a:bodyPr wrap="square">
            <a:spAutoFit/>
          </a:bodyPr>
          <a:lstStyle/>
          <a:p>
            <a:pPr algn="ctr"/>
            <a:r>
              <a:rPr lang="uz-Cyrl-UZ" sz="3600" b="1" dirty="0">
                <a:latin typeface="Times New Roman" panose="02020603050405020304" pitchFamily="18" charset="0"/>
                <a:cs typeface="Times New Roman" panose="02020603050405020304" pitchFamily="18" charset="0"/>
              </a:rPr>
              <a:t>ТАЪМИНОТ ЗАНЖИРИ БОШҚАРУВИДАН ФОЙДАЛАНИШ ҲОЛАТЛАРИ</a:t>
            </a:r>
          </a:p>
        </p:txBody>
      </p:sp>
    </p:spTree>
    <p:extLst>
      <p:ext uri="{BB962C8B-B14F-4D97-AF65-F5344CB8AC3E}">
        <p14:creationId xmlns:p14="http://schemas.microsoft.com/office/powerpoint/2010/main" val="8588317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D155E3-C052-E9C2-ECCC-C4BC7F21AD94}"/>
              </a:ext>
            </a:extLst>
          </p:cNvPr>
          <p:cNvSpPr txBox="1"/>
          <p:nvPr/>
        </p:nvSpPr>
        <p:spPr>
          <a:xfrm>
            <a:off x="597876" y="452404"/>
            <a:ext cx="10996247" cy="320087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ҲАЁТНИ ҚУТҚАРУВЧИ ДОРИЛАР БУТУН ДУНЁ БЎЙЛАБ ЕТКАЗИБ БЕРИЛАДИ</a:t>
            </a:r>
          </a:p>
          <a:p>
            <a:pPr algn="ctr"/>
            <a:endParaRPr lang="uz-Cyrl-UZ" sz="2200"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Жаҳон соғлиқни сақлаш ташкилоти маълумотларига кўра, 2018 йилда 770 000 киши ОИВ билан боғлиқ сабабларга кўра вафот этган, қурбонларнинг энг катта фоизи Африкада. Бугунги кунда ОИВ билан касалланган беморлар узоқ умр кўришлари мумкин бўлса-да, ОИВ билан касалланган катталарнинг атиги 62 фоизи инфекцияга қарши курашиш ва касалликнинг юқиш эҳтимолини камайтиришга ёрдам берадиган антиретровирус дориларни олади.</a:t>
            </a:r>
          </a:p>
        </p:txBody>
      </p:sp>
      <p:sp>
        <p:nvSpPr>
          <p:cNvPr id="5" name="TextBox 4">
            <a:extLst>
              <a:ext uri="{FF2B5EF4-FFF2-40B4-BE49-F238E27FC236}">
                <a16:creationId xmlns:a16="http://schemas.microsoft.com/office/drawing/2014/main" id="{B43D1BDD-9A77-B095-BA3B-17A5497D8A1C}"/>
              </a:ext>
            </a:extLst>
          </p:cNvPr>
          <p:cNvSpPr txBox="1"/>
          <p:nvPr/>
        </p:nvSpPr>
        <p:spPr>
          <a:xfrm>
            <a:off x="410307" y="3997552"/>
            <a:ext cx="8733693" cy="2123658"/>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2017-йилда халқаро ривожланиш пудратчиси </a:t>
            </a:r>
            <a:r>
              <a:rPr lang="en-US" sz="2200" dirty="0">
                <a:latin typeface="Times New Roman" panose="02020603050405020304" pitchFamily="18" charset="0"/>
                <a:cs typeface="Times New Roman" panose="02020603050405020304" pitchFamily="18" charset="0"/>
              </a:rPr>
              <a:t>Chemonics</a:t>
            </a:r>
            <a:r>
              <a:rPr lang="uz-Cyrl-UZ" sz="2200" dirty="0">
                <a:latin typeface="Times New Roman" panose="02020603050405020304" pitchFamily="18" charset="0"/>
                <a:cs typeface="Times New Roman" panose="02020603050405020304" pitchFamily="18" charset="0"/>
              </a:rPr>
              <a:t> ва </a:t>
            </a:r>
            <a:r>
              <a:rPr lang="en-US" sz="2200" dirty="0">
                <a:latin typeface="Times New Roman" panose="02020603050405020304" pitchFamily="18" charset="0"/>
                <a:cs typeface="Times New Roman" panose="02020603050405020304" pitchFamily="18" charset="0"/>
              </a:rPr>
              <a:t>IBM</a:t>
            </a:r>
            <a:r>
              <a:rPr lang="uz-Cyrl-UZ"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USAID</a:t>
            </a:r>
            <a:r>
              <a:rPr lang="uz-Cyrl-UZ" sz="2200" dirty="0">
                <a:latin typeface="Times New Roman" panose="02020603050405020304" pitchFamily="18" charset="0"/>
                <a:cs typeface="Times New Roman" panose="02020603050405020304" pitchFamily="18" charset="0"/>
              </a:rPr>
              <a:t>нинг тарихдаги энг йирик лойиҳаларидан бирини умумий қиймати қарийб 10 миллиард АҚШ долларига тенг бўлган лойиҳани назорат қилиш учун бирлашдилар. Уларнинг вазифаси дунёнинг 60 дан ортиқ мамлакатларига ОИВ/ОИТС, безгак ва репродуктив саломатлик учун тиббий воситаларни етказиб бериш эди.</a:t>
            </a:r>
          </a:p>
        </p:txBody>
      </p:sp>
    </p:spTree>
    <p:extLst>
      <p:ext uri="{BB962C8B-B14F-4D97-AF65-F5344CB8AC3E}">
        <p14:creationId xmlns:p14="http://schemas.microsoft.com/office/powerpoint/2010/main" val="41692518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423140" y="1078523"/>
            <a:ext cx="8423030" cy="2696308"/>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Таъминот занжири бошқарув минораси анъанавий равишда маълумотлар, асосий бизнес кўрсаткичлари ва таъминот занжири бўйлаб воқеаларнинг боғланган, шахсийлаштирилган бошқарув панели сифатида аниқланади. Таъминот занжирини бошқариш минораси ташкилотларга реал вақтда муҳим муаммоларни тўлиқроқ тушуниш, устуворлик қилиш ва ҳал қилиш имконини беради.</a:t>
            </a:r>
          </a:p>
        </p:txBody>
      </p:sp>
      <p:sp>
        <p:nvSpPr>
          <p:cNvPr id="2" name="Прямоугольник: скругленные углы 1">
            <a:extLst>
              <a:ext uri="{FF2B5EF4-FFF2-40B4-BE49-F238E27FC236}">
                <a16:creationId xmlns:a16="http://schemas.microsoft.com/office/drawing/2014/main" id="{A558EB39-5174-FD46-7AC6-7A1A4A477BA1}"/>
              </a:ext>
            </a:extLst>
          </p:cNvPr>
          <p:cNvSpPr/>
          <p:nvPr/>
        </p:nvSpPr>
        <p:spPr>
          <a:xfrm>
            <a:off x="363416" y="4009292"/>
            <a:ext cx="8423030" cy="246331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Таъминот занжири раҳбарлари мижозларга керакли нарсани - қачон ва қаерда керак бўлса - етказиб бериш, шунингдек, таъминот операцияларини оптималлаштириш ва харажатларни тежаш мақсадларига эришиш учун катта босим остида. Бу, айниқса, олдиндан айтиб бўлмайдиган, аммо муқаррар заифликлар ва узилишлар даврида жуда қийин.</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175238" y="240321"/>
            <a:ext cx="9841524" cy="603741"/>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ТАЪМИНОТ ЗАНЖИРИ НАЗОРАТ МИНОРАСИ АНИҚЛАНДИ</a:t>
            </a:r>
          </a:p>
        </p:txBody>
      </p:sp>
    </p:spTree>
    <p:extLst>
      <p:ext uri="{BB962C8B-B14F-4D97-AF65-F5344CB8AC3E}">
        <p14:creationId xmlns:p14="http://schemas.microsoft.com/office/powerpoint/2010/main" val="27134994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352801" y="867508"/>
            <a:ext cx="8423030" cy="2696308"/>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Ақлли бошқарув минораси таъминот занжири бўйлаб, айниқса кутилмаган ташқи ҳодисаларда учдан-учгача кўринишини таъминлаши керак. У маълумотлар силосларини синдириш, қўлда ишлов бериш жараёнларини қисқартириш ёки йўқ қилиш ҳамда реал вақтда амалга оширилиши мумкин бўлган тушунчаларни олишда ёрдам бериш учун машинани ўрганиш билан </a:t>
            </a:r>
            <a:r>
              <a:rPr lang="en-US" sz="2400" dirty="0">
                <a:latin typeface="Times New Roman" panose="02020603050405020304" pitchFamily="18" charset="0"/>
                <a:cs typeface="Times New Roman" panose="02020603050405020304" pitchFamily="18" charset="0"/>
              </a:rPr>
              <a:t>AI</a:t>
            </a:r>
            <a:r>
              <a:rPr lang="uz-Cyrl-UZ" sz="2400" dirty="0">
                <a:latin typeface="Times New Roman" panose="02020603050405020304" pitchFamily="18" charset="0"/>
                <a:cs typeface="Times New Roman" panose="02020603050405020304" pitchFamily="18" charset="0"/>
              </a:rPr>
              <a:t> каби илғор технологиялардан фойдаланиши керак.</a:t>
            </a:r>
          </a:p>
        </p:txBody>
      </p:sp>
      <p:sp>
        <p:nvSpPr>
          <p:cNvPr id="2" name="Прямоугольник: скругленные углы 1">
            <a:extLst>
              <a:ext uri="{FF2B5EF4-FFF2-40B4-BE49-F238E27FC236}">
                <a16:creationId xmlns:a16="http://schemas.microsoft.com/office/drawing/2014/main" id="{A558EB39-5174-FD46-7AC6-7A1A4A477BA1}"/>
              </a:ext>
            </a:extLst>
          </p:cNvPr>
          <p:cNvSpPr/>
          <p:nvPr/>
        </p:nvSpPr>
        <p:spPr>
          <a:xfrm>
            <a:off x="422032" y="3788023"/>
            <a:ext cx="8423030" cy="2696307"/>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Ақлли бошқарув минораси жамоалар ва савдо шериклари ўртасида ҳамкорлик қилиш имконини беради ва қарорлар қабул қилиш ва натижаларни яхшилаш ва тезлаштириш учун ташкилий билимларни сақлаб қолади. Охир оқибат, бу узилишларни яхшироқ башорат қилишга, чидамлиликни оширишга, истисноларни бошқаришга ва режалаштирилмаган ҳодисаларга жавоб беришга ёрдам беради.</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175238" y="252046"/>
            <a:ext cx="9841524" cy="474786"/>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ТАЪМИНОТ ЗАНЖИРИ НАЗОРАТ МИНОРАСИ АНИҚЛАНДИ</a:t>
            </a:r>
          </a:p>
        </p:txBody>
      </p:sp>
    </p:spTree>
    <p:extLst>
      <p:ext uri="{BB962C8B-B14F-4D97-AF65-F5344CB8AC3E}">
        <p14:creationId xmlns:p14="http://schemas.microsoft.com/office/powerpoint/2010/main" val="33429987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04800" y="1312984"/>
            <a:ext cx="11605846" cy="1336432"/>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Ҳақиқий вақтда, охиригача кўриш</a:t>
            </a:r>
          </a:p>
          <a:p>
            <a:pPr algn="ctr"/>
            <a:r>
              <a:rPr lang="uz-Cyrl-UZ" sz="2000" dirty="0">
                <a:latin typeface="Times New Roman" panose="02020603050405020304" pitchFamily="18" charset="0"/>
                <a:cs typeface="Times New Roman" panose="02020603050405020304" pitchFamily="18" charset="0"/>
              </a:rPr>
              <a:t>Истисноларни бошқаришингиз учун мумкин бўлган узилишлар тўғрисида амалий тушунчаларни тақдим этиш учун яширин тизимлар бўйлаб маълумотларни ташқи ҳодисалар маълумотлари билан боғлайдиган бошқарув минораси ёрдамида таъминот занжири бўйлаб учдан-учгача кўринишни ўрнатинг.</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422031" y="334107"/>
            <a:ext cx="11353799" cy="754668"/>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ТАЪМИНОТ ЗАНЖИРИНИ БОШҚАРИШ МИНОРАЛАРИНИНГ АСОСИЙ ИМКОНИЯТЛАРИ ВА АФЗАЛЛИКЛАРИ</a:t>
            </a:r>
          </a:p>
        </p:txBody>
      </p:sp>
      <p:sp>
        <p:nvSpPr>
          <p:cNvPr id="3" name="Прямоугольник: скругленные углы 2">
            <a:extLst>
              <a:ext uri="{FF2B5EF4-FFF2-40B4-BE49-F238E27FC236}">
                <a16:creationId xmlns:a16="http://schemas.microsoft.com/office/drawing/2014/main" id="{3076C7B3-7FFF-AC28-4108-48133DCEE797}"/>
              </a:ext>
            </a:extLst>
          </p:cNvPr>
          <p:cNvSpPr/>
          <p:nvPr/>
        </p:nvSpPr>
        <p:spPr>
          <a:xfrm>
            <a:off x="304800" y="2842845"/>
            <a:ext cx="11605846" cy="1336432"/>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Башоратли ва рецепт бўйича қарорларни қўллаб-қувватлаш</a:t>
            </a:r>
          </a:p>
          <a:p>
            <a:pPr algn="ctr"/>
            <a:r>
              <a:rPr lang="uz-Cyrl-UZ" sz="2000" dirty="0">
                <a:latin typeface="Times New Roman" panose="02020603050405020304" pitchFamily="18" charset="0"/>
                <a:cs typeface="Times New Roman" panose="02020603050405020304" pitchFamily="18" charset="0"/>
              </a:rPr>
              <a:t>Воқеаларнинг мижозларга юқори ва қуйи оқими таъсирини тушунишга ёрдам бериш учун ақлли огоҳлантиришлар ва реал вақтда амалга оширилиши мумкин бўлган тушунчалар ёрдамида узилишларни яхшироқ башорат қилинг ва чидамлиликни оширинг ва жавобингизни биринчи ўринга қўйинг.</a:t>
            </a:r>
          </a:p>
        </p:txBody>
      </p:sp>
      <p:sp>
        <p:nvSpPr>
          <p:cNvPr id="4" name="Прямоугольник: скругленные углы 3">
            <a:extLst>
              <a:ext uri="{FF2B5EF4-FFF2-40B4-BE49-F238E27FC236}">
                <a16:creationId xmlns:a16="http://schemas.microsoft.com/office/drawing/2014/main" id="{0F510093-945C-A85D-935D-8908D4B692E2}"/>
              </a:ext>
            </a:extLst>
          </p:cNvPr>
          <p:cNvSpPr/>
          <p:nvPr/>
        </p:nvSpPr>
        <p:spPr>
          <a:xfrm>
            <a:off x="304800" y="4443044"/>
            <a:ext cx="8921262" cy="1992924"/>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Биргаликда маълумот алмашиш</a:t>
            </a:r>
          </a:p>
          <a:p>
            <a:pPr algn="ctr"/>
            <a:r>
              <a:rPr lang="en-US" sz="2000" dirty="0">
                <a:latin typeface="Times New Roman" panose="02020603050405020304" pitchFamily="18" charset="0"/>
                <a:cs typeface="Times New Roman" panose="02020603050405020304" pitchFamily="18" charset="0"/>
              </a:rPr>
              <a:t>KPI</a:t>
            </a:r>
            <a:r>
              <a:rPr lang="uz-Cyrl-UZ" sz="2000" dirty="0">
                <a:latin typeface="Times New Roman" panose="02020603050405020304" pitchFamily="18" charset="0"/>
                <a:cs typeface="Times New Roman" panose="02020603050405020304" pitchFamily="18" charset="0"/>
              </a:rPr>
              <a:t> самарадорлигини ошириш учун режалаштирилмаган ҳодисаларга тезда жавоб беришга ва бажаришни яхшилашга ёрдам берадиган таъминот занжири иловалари билан биргаликда сунъий интеллект асосидаги рухсатлар хоналари ва рақамли ўйин китоблари билан бутун таъминот занжири бўйлаб истисноларни яхшироқ ҳамкорлик қилинг ва бошқаринг.</a:t>
            </a:r>
          </a:p>
        </p:txBody>
      </p:sp>
    </p:spTree>
    <p:extLst>
      <p:ext uri="{BB962C8B-B14F-4D97-AF65-F5344CB8AC3E}">
        <p14:creationId xmlns:p14="http://schemas.microsoft.com/office/powerpoint/2010/main" val="1586129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453660" y="305921"/>
            <a:ext cx="9284677" cy="103050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ТАЪМИНОТ ЗАНЖИРИ БОШҚАРУВ МИНОРАЛАРИНИНГ ТУРЛАРИ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04090" y="1529862"/>
            <a:ext cx="11183816" cy="603738"/>
          </a:xfrm>
          <a:prstGeom prst="roundRect">
            <a:avLst>
              <a:gd name="adj" fmla="val 48544"/>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Логистика/транспорт бошқарув миноралари</a:t>
            </a:r>
          </a:p>
        </p:txBody>
      </p:sp>
      <p:sp>
        <p:nvSpPr>
          <p:cNvPr id="2" name="Прямоугольник: скругленные углы 1">
            <a:extLst>
              <a:ext uri="{FF2B5EF4-FFF2-40B4-BE49-F238E27FC236}">
                <a16:creationId xmlns:a16="http://schemas.microsoft.com/office/drawing/2014/main" id="{8A28E566-BB6D-4E92-7BAF-10B95668FB21}"/>
              </a:ext>
            </a:extLst>
          </p:cNvPr>
          <p:cNvSpPr/>
          <p:nvPr/>
        </p:nvSpPr>
        <p:spPr>
          <a:xfrm>
            <a:off x="504090" y="2327032"/>
            <a:ext cx="11183816" cy="1899138"/>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Логистика/транспортни бошқариш миноралари олдиндан жўнатиш билдиришномалари, етказиб бериш маълумотлари ва кузатув ва кузатиш маълумотларини ҳамда кирувчи ва чиқувчи логистика кўринишини таклиф этади.</a:t>
            </a:r>
          </a:p>
        </p:txBody>
      </p:sp>
    </p:spTree>
    <p:extLst>
      <p:ext uri="{BB962C8B-B14F-4D97-AF65-F5344CB8AC3E}">
        <p14:creationId xmlns:p14="http://schemas.microsoft.com/office/powerpoint/2010/main" val="2155077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453660" y="305921"/>
            <a:ext cx="9284677" cy="103050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ТАЪМИНОТ ЗАНЖИРИ БОШҚАРУВ МИНОРАЛАРИНИНГ ТУРЛАРИ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04092" y="1600200"/>
            <a:ext cx="11183816" cy="603738"/>
          </a:xfrm>
          <a:prstGeom prst="roundRect">
            <a:avLst>
              <a:gd name="adj" fmla="val 48544"/>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Бажаришни назорат қилиш миноралари</a:t>
            </a:r>
          </a:p>
        </p:txBody>
      </p:sp>
      <p:sp>
        <p:nvSpPr>
          <p:cNvPr id="2" name="Прямоугольник: скругленные углы 1">
            <a:extLst>
              <a:ext uri="{FF2B5EF4-FFF2-40B4-BE49-F238E27FC236}">
                <a16:creationId xmlns:a16="http://schemas.microsoft.com/office/drawing/2014/main" id="{8A28E566-BB6D-4E92-7BAF-10B95668FB21}"/>
              </a:ext>
            </a:extLst>
          </p:cNvPr>
          <p:cNvSpPr/>
          <p:nvPr/>
        </p:nvSpPr>
        <p:spPr>
          <a:xfrm>
            <a:off x="504090" y="2584938"/>
            <a:ext cx="11183816" cy="1623645"/>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Тўловни назорат қилиш миноралари пакетларни жўнатишда ёрдам беришга ихтисослашган ва буюртмаларни тезлаштириш ва хизмат кўрсатиш учун умумий харажатларни камайтириш учун мўлжалланган.</a:t>
            </a:r>
          </a:p>
        </p:txBody>
      </p:sp>
    </p:spTree>
    <p:extLst>
      <p:ext uri="{BB962C8B-B14F-4D97-AF65-F5344CB8AC3E}">
        <p14:creationId xmlns:p14="http://schemas.microsoft.com/office/powerpoint/2010/main" val="31901186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453660" y="305921"/>
            <a:ext cx="9284677" cy="91327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ТАЪМИНОТ ЗАНЖИРИ БОШҚАРУВ МИНОРАЛАРИНИНГ ТУРЛАРИ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04092" y="1459523"/>
            <a:ext cx="11183816" cy="603738"/>
          </a:xfrm>
          <a:prstGeom prst="roundRect">
            <a:avLst>
              <a:gd name="adj" fmla="val 48544"/>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Инвентаризацияни назорат қилиш миноралари</a:t>
            </a:r>
          </a:p>
        </p:txBody>
      </p:sp>
      <p:sp>
        <p:nvSpPr>
          <p:cNvPr id="2" name="Прямоугольник: скругленные углы 1">
            <a:extLst>
              <a:ext uri="{FF2B5EF4-FFF2-40B4-BE49-F238E27FC236}">
                <a16:creationId xmlns:a16="http://schemas.microsoft.com/office/drawing/2014/main" id="{8A28E566-BB6D-4E92-7BAF-10B95668FB21}"/>
              </a:ext>
            </a:extLst>
          </p:cNvPr>
          <p:cNvSpPr/>
          <p:nvPr/>
        </p:nvSpPr>
        <p:spPr>
          <a:xfrm>
            <a:off x="504090" y="2303584"/>
            <a:ext cx="11183816" cy="1834662"/>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Инвентаризацияни назорат қилиш миноралари инвентарни бошқариш бўйича реал вақт режимида маълумот олиш имконини беради, бунда инвентар захиралари ва танқислигининг олдини олишга алоҳида эътибор берилади.</a:t>
            </a:r>
          </a:p>
        </p:txBody>
      </p:sp>
    </p:spTree>
    <p:extLst>
      <p:ext uri="{BB962C8B-B14F-4D97-AF65-F5344CB8AC3E}">
        <p14:creationId xmlns:p14="http://schemas.microsoft.com/office/powerpoint/2010/main" val="4330027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453660" y="305921"/>
            <a:ext cx="9284677" cy="91327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ТАЪМИНОТ ЗАНЖИРИ БОШҚАРУВ МИНОРАЛАРИНИНГ ТУРЛАРИ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04092" y="1459523"/>
            <a:ext cx="11183816" cy="603738"/>
          </a:xfrm>
          <a:prstGeom prst="roundRect">
            <a:avLst>
              <a:gd name="adj" fmla="val 48544"/>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Таъминотни назорат қилиш миноралари</a:t>
            </a:r>
          </a:p>
        </p:txBody>
      </p:sp>
      <p:sp>
        <p:nvSpPr>
          <p:cNvPr id="2" name="Прямоугольник: скругленные углы 1">
            <a:extLst>
              <a:ext uri="{FF2B5EF4-FFF2-40B4-BE49-F238E27FC236}">
                <a16:creationId xmlns:a16="http://schemas.microsoft.com/office/drawing/2014/main" id="{8A28E566-BB6D-4E92-7BAF-10B95668FB21}"/>
              </a:ext>
            </a:extLst>
          </p:cNvPr>
          <p:cNvSpPr/>
          <p:nvPr/>
        </p:nvSpPr>
        <p:spPr>
          <a:xfrm>
            <a:off x="504090" y="2303584"/>
            <a:ext cx="11183816" cy="1834662"/>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Таъминотни назорат қилиш миноралари етарли таъминот мавжудлигини, етказиб бериш учун кўпроқ таъминот режалаштирилганлигини ва таъминот билан боғлиқ бошқа масалаларни таъминлайди.</a:t>
            </a:r>
          </a:p>
        </p:txBody>
      </p:sp>
    </p:spTree>
    <p:extLst>
      <p:ext uri="{BB962C8B-B14F-4D97-AF65-F5344CB8AC3E}">
        <p14:creationId xmlns:p14="http://schemas.microsoft.com/office/powerpoint/2010/main" val="37770081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453660" y="305921"/>
            <a:ext cx="9284677" cy="913279"/>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ТАЪМИНОТ ЗАНЖИРИ БОШҚАРУВ МИНОРАЛАРИНИНГ ТУРЛАРИ</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04092" y="1459523"/>
            <a:ext cx="11183816" cy="603738"/>
          </a:xfrm>
          <a:prstGeom prst="roundRect">
            <a:avLst>
              <a:gd name="adj" fmla="val 48544"/>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latin typeface="Times New Roman" panose="02020603050405020304" pitchFamily="18" charset="0"/>
                <a:cs typeface="Times New Roman" panose="02020603050405020304" pitchFamily="18" charset="0"/>
              </a:rPr>
              <a:t>E2E</a:t>
            </a:r>
            <a:r>
              <a:rPr lang="uz-Cyrl-UZ" sz="2800" b="1" dirty="0">
                <a:latin typeface="Times New Roman" panose="02020603050405020304" pitchFamily="18" charset="0"/>
                <a:cs typeface="Times New Roman" panose="02020603050405020304" pitchFamily="18" charset="0"/>
              </a:rPr>
              <a:t> таъминот занжири бошқарув миноралари</a:t>
            </a:r>
          </a:p>
        </p:txBody>
      </p:sp>
      <p:sp>
        <p:nvSpPr>
          <p:cNvPr id="2" name="Прямоугольник: скругленные углы 1">
            <a:extLst>
              <a:ext uri="{FF2B5EF4-FFF2-40B4-BE49-F238E27FC236}">
                <a16:creationId xmlns:a16="http://schemas.microsoft.com/office/drawing/2014/main" id="{8A28E566-BB6D-4E92-7BAF-10B95668FB21}"/>
              </a:ext>
            </a:extLst>
          </p:cNvPr>
          <p:cNvSpPr/>
          <p:nvPr/>
        </p:nvSpPr>
        <p:spPr>
          <a:xfrm>
            <a:off x="504090" y="2303584"/>
            <a:ext cx="11183816" cy="1834662"/>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dirty="0">
                <a:latin typeface="Times New Roman" panose="02020603050405020304" pitchFamily="18" charset="0"/>
                <a:cs typeface="Times New Roman" panose="02020603050405020304" pitchFamily="18" charset="0"/>
              </a:rPr>
              <a:t>E2E</a:t>
            </a:r>
            <a:r>
              <a:rPr lang="uz-Cyrl-UZ" sz="2800" dirty="0">
                <a:latin typeface="Times New Roman" panose="02020603050405020304" pitchFamily="18" charset="0"/>
                <a:cs typeface="Times New Roman" panose="02020603050405020304" pitchFamily="18" charset="0"/>
              </a:rPr>
              <a:t> таъминот занжирини бошқариш миноралари турли бўлимлар ёки ташкилотлар учун иловалар билан ички ва ташқи тизимлар ва жараёнларда кўринишни таъминлаш учун ишлаб чиқилган.</a:t>
            </a:r>
          </a:p>
        </p:txBody>
      </p:sp>
    </p:spTree>
    <p:extLst>
      <p:ext uri="{BB962C8B-B14F-4D97-AF65-F5344CB8AC3E}">
        <p14:creationId xmlns:p14="http://schemas.microsoft.com/office/powerpoint/2010/main" val="40621634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352801" y="1746737"/>
            <a:ext cx="8423030" cy="240323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Жаҳон воқеалари глобал таъминот занжирлари бўйлаб чидамлиликни кучайтириш заруратини келтириб чиқарди. Корхоналар пайдо бўлиши ва қайта очилиши билан, таъминот занжири ва бажариш бўйича етакчилар дуч келадиган кундалик қийинчиликлар талаб ва таклифдаги катта узилишлар туфайли кучайиб бормоқда.</a:t>
            </a:r>
          </a:p>
        </p:txBody>
      </p:sp>
      <p:sp>
        <p:nvSpPr>
          <p:cNvPr id="2" name="Прямоугольник: скругленные углы 1">
            <a:extLst>
              <a:ext uri="{FF2B5EF4-FFF2-40B4-BE49-F238E27FC236}">
                <a16:creationId xmlns:a16="http://schemas.microsoft.com/office/drawing/2014/main" id="{A558EB39-5174-FD46-7AC6-7A1A4A477BA1}"/>
              </a:ext>
            </a:extLst>
          </p:cNvPr>
          <p:cNvSpPr/>
          <p:nvPr/>
        </p:nvSpPr>
        <p:spPr>
          <a:xfrm>
            <a:off x="422032" y="4654062"/>
            <a:ext cx="8423030" cy="1595807"/>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Тез ҳаракат қилиш зарурати ҳеч қачон бу қадар муҳим бўлмаган. Самарали жавоб бериш учун компаниялар узилишлар ва хавфларни камайтиришга ёрдам берадиган реал вақтда разведка ва амалий тавсияларга муҳтож.</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316521"/>
            <a:ext cx="8953500" cy="117816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ҚАНДАЙ ҚИЛИБ МАҚСАДЛИ ҚУРИЛГАН БОШҚАРУВ МИНОРАСИ ОХИРИГАЧА КЎРИНИШГА ЭРИШИШГА ЁРДАМ БЕРАДИ?</a:t>
            </a:r>
          </a:p>
        </p:txBody>
      </p:sp>
    </p:spTree>
    <p:extLst>
      <p:ext uri="{BB962C8B-B14F-4D97-AF65-F5344CB8AC3E}">
        <p14:creationId xmlns:p14="http://schemas.microsoft.com/office/powerpoint/2010/main" val="34416900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C11A0E-05D8-00FB-6746-D302AE5E915D}"/>
              </a:ext>
            </a:extLst>
          </p:cNvPr>
          <p:cNvSpPr txBox="1"/>
          <p:nvPr/>
        </p:nvSpPr>
        <p:spPr>
          <a:xfrm>
            <a:off x="187569" y="715846"/>
            <a:ext cx="11582400" cy="923330"/>
          </a:xfrm>
          <a:prstGeom prst="rect">
            <a:avLst/>
          </a:prstGeom>
          <a:noFill/>
        </p:spPr>
        <p:txBody>
          <a:bodyPr wrap="square">
            <a:spAutoFit/>
          </a:bodyPr>
          <a:lstStyle/>
          <a:p>
            <a:endParaRPr lang="ru-RU" dirty="0"/>
          </a:p>
          <a:p>
            <a:endParaRPr lang="ru-RU" dirty="0"/>
          </a:p>
          <a:p>
            <a:endParaRPr lang="ru-RU" dirty="0"/>
          </a:p>
        </p:txBody>
      </p:sp>
      <p:sp>
        <p:nvSpPr>
          <p:cNvPr id="5" name="TextBox 4">
            <a:extLst>
              <a:ext uri="{FF2B5EF4-FFF2-40B4-BE49-F238E27FC236}">
                <a16:creationId xmlns:a16="http://schemas.microsoft.com/office/drawing/2014/main" id="{EDAEFC30-B05B-612F-FA7A-3A3EF061180B}"/>
              </a:ext>
            </a:extLst>
          </p:cNvPr>
          <p:cNvSpPr txBox="1"/>
          <p:nvPr/>
        </p:nvSpPr>
        <p:spPr>
          <a:xfrm>
            <a:off x="351693" y="473510"/>
            <a:ext cx="11582399" cy="646331"/>
          </a:xfrm>
          <a:prstGeom prst="rect">
            <a:avLst/>
          </a:prstGeom>
          <a:noFill/>
        </p:spPr>
        <p:txBody>
          <a:bodyPr wrap="square">
            <a:spAutoFit/>
          </a:bodyPr>
          <a:lstStyle/>
          <a:p>
            <a:endParaRPr lang="ru-RU" dirty="0"/>
          </a:p>
          <a:p>
            <a:endParaRPr lang="ru-RU" dirty="0"/>
          </a:p>
        </p:txBody>
      </p:sp>
      <p:sp>
        <p:nvSpPr>
          <p:cNvPr id="9" name="TextBox 8">
            <a:extLst>
              <a:ext uri="{FF2B5EF4-FFF2-40B4-BE49-F238E27FC236}">
                <a16:creationId xmlns:a16="http://schemas.microsoft.com/office/drawing/2014/main" id="{FA8FBB22-74CC-7255-0B77-C44B5A260B76}"/>
              </a:ext>
            </a:extLst>
          </p:cNvPr>
          <p:cNvSpPr txBox="1"/>
          <p:nvPr/>
        </p:nvSpPr>
        <p:spPr>
          <a:xfrm>
            <a:off x="351693" y="1119841"/>
            <a:ext cx="11582399"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Бунга асосий таъминот занжири функцияларини оптималлаштириш учун мўлжалланган махсус қурилган бошқарув миноралари билан эришилади. Масалан, мақсадли қурилган бошқарув минораси сизга реал вақт режимида инвентаризацияни янада самарали бошқариш учун муҳим тушунчаларни бериши мумкин.</a:t>
            </a:r>
          </a:p>
          <a:p>
            <a:pPr algn="ctr"/>
            <a:endParaRPr lang="uz-Cyrl-UZ" sz="2400"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AI</a:t>
            </a:r>
            <a:r>
              <a:rPr lang="uz-Cyrl-UZ" sz="2400" dirty="0">
                <a:latin typeface="Times New Roman" panose="02020603050405020304" pitchFamily="18" charset="0"/>
                <a:cs typeface="Times New Roman" panose="02020603050405020304" pitchFamily="18" charset="0"/>
              </a:rPr>
              <a:t> ва машинани ўрганиш орқали ёқилган бўлса, таъминот занжири бошқарув минораси инвентар силослари ва турли хил тизимлар бўйлаб - хомашё мавжудлиги ва етказиб берувчи буюртмаларидан тортиб, харидорларни етказиб беришнинг сўнгги милясигача - охиригача кўриш имконини беради.</a:t>
            </a:r>
          </a:p>
        </p:txBody>
      </p:sp>
    </p:spTree>
    <p:extLst>
      <p:ext uri="{BB962C8B-B14F-4D97-AF65-F5344CB8AC3E}">
        <p14:creationId xmlns:p14="http://schemas.microsoft.com/office/powerpoint/2010/main" val="42726198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C5342F-FCA5-5B77-4EAB-EBD451142B5A}"/>
              </a:ext>
            </a:extLst>
          </p:cNvPr>
          <p:cNvSpPr txBox="1"/>
          <p:nvPr/>
        </p:nvSpPr>
        <p:spPr>
          <a:xfrm>
            <a:off x="650630" y="1742944"/>
            <a:ext cx="10890739" cy="224676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Бу яхшиланган қарорлар қабул қилиш ва натижаларга эришиш учун аниқ, реал вақтда, ваъда қилиш мумкин бўлган инвентаризацияни тақдим этади. Бу нафақат мумкин бўлган заифликлар ва узилишларни башорат қилиш, балки юқори ва қуйи оқим таъсирини тушунишга ёрдам беради ва тезроқ жавоб беришга имкон беради.</a:t>
            </a:r>
          </a:p>
        </p:txBody>
      </p:sp>
    </p:spTree>
    <p:extLst>
      <p:ext uri="{BB962C8B-B14F-4D97-AF65-F5344CB8AC3E}">
        <p14:creationId xmlns:p14="http://schemas.microsoft.com/office/powerpoint/2010/main" val="15485075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74432" y="1301263"/>
            <a:ext cx="11043138" cy="305972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Соғлиқни сақлаш</a:t>
            </a:r>
          </a:p>
          <a:p>
            <a:pPr algn="ctr"/>
            <a:r>
              <a:rPr lang="uz-Cyrl-UZ" sz="2800" dirty="0">
                <a:latin typeface="Times New Roman" panose="02020603050405020304" pitchFamily="18" charset="0"/>
                <a:cs typeface="Times New Roman" panose="02020603050405020304" pitchFamily="18" charset="0"/>
              </a:rPr>
              <a:t>Касалхоналар йўқолган ёки нотўғри жойлаштирилган нарсалар туфайли инвентар қийматининг 10 фоизини йўқотади. Инвентаризация инвестицияларини ҳимоя қилинг, самарадорликни оширинг ва тиббий хизмат сифатини яхшиланг, сизга зарур бўлган ҳаётий қутқарувчи асбоб-ускуналар ва жиҳозларни керакли жойда ва вақтда олишингизга ишонч ҳосил қилинг.</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269629"/>
            <a:ext cx="8953500" cy="79717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b="1" dirty="0">
                <a:latin typeface="Times New Roman" panose="02020603050405020304" pitchFamily="18" charset="0"/>
                <a:cs typeface="Times New Roman" panose="02020603050405020304" pitchFamily="18" charset="0"/>
              </a:rPr>
              <a:t>САНОАТ УЧУН ТАЪМИНОТ ЗАНЖИРИНИ БОШҚАРИШ МИНОРАЛАРИ</a:t>
            </a:r>
          </a:p>
        </p:txBody>
      </p:sp>
    </p:spTree>
    <p:extLst>
      <p:ext uri="{BB962C8B-B14F-4D97-AF65-F5344CB8AC3E}">
        <p14:creationId xmlns:p14="http://schemas.microsoft.com/office/powerpoint/2010/main" val="41902387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74432" y="1629507"/>
            <a:ext cx="11043138" cy="2684583"/>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Озиқ-овқат</a:t>
            </a:r>
          </a:p>
          <a:p>
            <a:pPr algn="ctr"/>
            <a:r>
              <a:rPr lang="uz-Cyrl-UZ" sz="2800" dirty="0">
                <a:latin typeface="Times New Roman" panose="02020603050405020304" pitchFamily="18" charset="0"/>
                <a:cs typeface="Times New Roman" panose="02020603050405020304" pitchFamily="18" charset="0"/>
              </a:rPr>
              <a:t>Катта талабни бошқаринг ва доимий равишда ошиб бораётган потенциал узилишларни кузатиш ва юмшатиш орқали товарларнинг мавжудлигини таъминланг. Омборлар ташқарисини, жумладан, дўкон ичидаги жойларни ва транспортда етказиб беришни кўриш учун токчаларни кенгайтирилган инвентар кўриниши билан сақланг.</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504089"/>
            <a:ext cx="8953500" cy="79717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b="1" dirty="0">
                <a:latin typeface="Times New Roman" panose="02020603050405020304" pitchFamily="18" charset="0"/>
                <a:cs typeface="Times New Roman" panose="02020603050405020304" pitchFamily="18" charset="0"/>
              </a:rPr>
              <a:t>САНОАТ УЧУН ТАЪМИНОТ ЗАНЖИРИНИ БОШҚАРИШ МИНОРАЛАРИ</a:t>
            </a:r>
          </a:p>
        </p:txBody>
      </p:sp>
    </p:spTree>
    <p:extLst>
      <p:ext uri="{BB962C8B-B14F-4D97-AF65-F5344CB8AC3E}">
        <p14:creationId xmlns:p14="http://schemas.microsoft.com/office/powerpoint/2010/main" val="18912640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74431" y="1277815"/>
            <a:ext cx="11043138" cy="311833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Саноат</a:t>
            </a:r>
          </a:p>
          <a:p>
            <a:pPr algn="ctr"/>
            <a:r>
              <a:rPr lang="uz-Cyrl-UZ" sz="2800" dirty="0">
                <a:latin typeface="Times New Roman" panose="02020603050405020304" pitchFamily="18" charset="0"/>
                <a:cs typeface="Times New Roman" panose="02020603050405020304" pitchFamily="18" charset="0"/>
              </a:rPr>
              <a:t>Хизмат кўрсатиш шартномасининг </a:t>
            </a:r>
            <a:r>
              <a:rPr lang="en-US" sz="2800" dirty="0">
                <a:latin typeface="Times New Roman" panose="02020603050405020304" pitchFamily="18" charset="0"/>
                <a:cs typeface="Times New Roman" panose="02020603050405020304" pitchFamily="18" charset="0"/>
              </a:rPr>
              <a:t>SLA</a:t>
            </a:r>
            <a:r>
              <a:rPr lang="uz-Cyrl-UZ" sz="2800" dirty="0">
                <a:latin typeface="Times New Roman" panose="02020603050405020304" pitchFamily="18" charset="0"/>
                <a:cs typeface="Times New Roman" panose="02020603050405020304" pitchFamily="18" charset="0"/>
              </a:rPr>
              <a:t>лари билан танишинг, шу билан бирга сиз эга бўлган инвентар миқдорини камайтиринг. </a:t>
            </a:r>
            <a:r>
              <a:rPr lang="en-US" sz="2800" dirty="0">
                <a:latin typeface="Times New Roman" panose="02020603050405020304" pitchFamily="18" charset="0"/>
                <a:cs typeface="Times New Roman" panose="02020603050405020304" pitchFamily="18" charset="0"/>
              </a:rPr>
              <a:t>ERP</a:t>
            </a:r>
            <a:r>
              <a:rPr lang="uz-Cyrl-UZ" sz="2800" dirty="0">
                <a:latin typeface="Times New Roman" panose="02020603050405020304" pitchFamily="18" charset="0"/>
                <a:cs typeface="Times New Roman" panose="02020603050405020304" pitchFamily="18" charset="0"/>
              </a:rPr>
              <a:t> ва бошқа тизимлар бўйлаб хизмат кўрсатиш қисмлари ва захира жойлашуви бўйича кўринишга эга бўлинг, бу мижозлар талабларини қондириш учун муҳим қисмлар захирада бўлишини таъминлашга ёрдам беради.</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269628"/>
            <a:ext cx="8953500" cy="79717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b="1" dirty="0">
                <a:latin typeface="Times New Roman" panose="02020603050405020304" pitchFamily="18" charset="0"/>
                <a:cs typeface="Times New Roman" panose="02020603050405020304" pitchFamily="18" charset="0"/>
              </a:rPr>
              <a:t>САНОАТ УЧУН ТАЪМИНОТ ЗАНЖИРИНИ БОШҚАРИШ МИНОРАЛАРИ</a:t>
            </a:r>
          </a:p>
        </p:txBody>
      </p:sp>
    </p:spTree>
    <p:extLst>
      <p:ext uri="{BB962C8B-B14F-4D97-AF65-F5344CB8AC3E}">
        <p14:creationId xmlns:p14="http://schemas.microsoft.com/office/powerpoint/2010/main" val="41267067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74431" y="1969478"/>
            <a:ext cx="11043138" cy="230944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Маълумотлар сифати</a:t>
            </a:r>
          </a:p>
          <a:p>
            <a:pPr algn="ctr"/>
            <a:r>
              <a:rPr lang="uz-Cyrl-UZ" sz="2800" dirty="0">
                <a:latin typeface="Times New Roman" panose="02020603050405020304" pitchFamily="18" charset="0"/>
                <a:cs typeface="Times New Roman" panose="02020603050405020304" pitchFamily="18" charset="0"/>
              </a:rPr>
              <a:t>Самарали таъминот занжири назорат минораси сифатли маълумотларга боғлиқ бўлиб, улар эришиш мумкин бўлган кўриниш даражасига, шунингдек, тушунчаларнинг чиқишига бевосита таъсир қилади.</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633045"/>
            <a:ext cx="8953500" cy="79717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b="1" dirty="0">
                <a:latin typeface="Times New Roman" panose="02020603050405020304" pitchFamily="18" charset="0"/>
                <a:cs typeface="Times New Roman" panose="02020603050405020304" pitchFamily="18" charset="0"/>
              </a:rPr>
              <a:t>ТАЪМИНОТ ЗАНЖИРИНИ БОШҚАРИШ МИНОРАСИНИ ЖОЙЛАШТИРИШДА ЭЪТИБОРГА ОЛИШ</a:t>
            </a:r>
          </a:p>
        </p:txBody>
      </p:sp>
    </p:spTree>
    <p:extLst>
      <p:ext uri="{BB962C8B-B14F-4D97-AF65-F5344CB8AC3E}">
        <p14:creationId xmlns:p14="http://schemas.microsoft.com/office/powerpoint/2010/main" val="38144415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74431" y="1969478"/>
            <a:ext cx="11043138" cy="230944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Амалий ва амалий натижалар</a:t>
            </a:r>
          </a:p>
          <a:p>
            <a:pPr algn="ctr"/>
            <a:r>
              <a:rPr lang="uz-Cyrl-UZ" sz="2800" dirty="0">
                <a:latin typeface="Times New Roman" panose="02020603050405020304" pitchFamily="18" charset="0"/>
                <a:cs typeface="Times New Roman" panose="02020603050405020304" pitchFamily="18" charset="0"/>
              </a:rPr>
              <a:t>Маълумотлар фойдали бўлиши учун аввало фойдаланишга яроқли бўлиши керак. Амалий ва амалий натижалар маълумотларнинг тушунарли ва умумий фаолият ва муаммоларга қўлланилишини таъминлайди.</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633045"/>
            <a:ext cx="8953500" cy="79717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b="1" dirty="0">
                <a:latin typeface="Times New Roman" panose="02020603050405020304" pitchFamily="18" charset="0"/>
                <a:cs typeface="Times New Roman" panose="02020603050405020304" pitchFamily="18" charset="0"/>
              </a:rPr>
              <a:t>ТАЪМИНОТ ЗАНЖИРИНИ БОШҚАРИШ МИНОРАСИНИ ЖОЙЛАШТИРИШДА ЭЪТИБОРГА ОЛИШ</a:t>
            </a:r>
          </a:p>
        </p:txBody>
      </p:sp>
    </p:spTree>
    <p:extLst>
      <p:ext uri="{BB962C8B-B14F-4D97-AF65-F5344CB8AC3E}">
        <p14:creationId xmlns:p14="http://schemas.microsoft.com/office/powerpoint/2010/main" val="42451959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74431" y="1969478"/>
            <a:ext cx="11043138" cy="185224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Фикрлаш тарзини ўзгартиришни бошқариш</a:t>
            </a:r>
          </a:p>
          <a:p>
            <a:pPr algn="ctr"/>
            <a:r>
              <a:rPr lang="uz-Cyrl-UZ" sz="2800" dirty="0">
                <a:latin typeface="Times New Roman" panose="02020603050405020304" pitchFamily="18" charset="0"/>
                <a:cs typeface="Times New Roman" panose="02020603050405020304" pitchFamily="18" charset="0"/>
              </a:rPr>
              <a:t>Бошқарув минорасини ўрнатиш одатда жуда кўп режалаштиришни ва ишда сезиларли ўзгаришларни ва мавжуд фикрлаш тарзидан узоқлашиш учун биргаликда ҳаракат қилишни талаб қилади.</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633045"/>
            <a:ext cx="8953500" cy="79717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400" b="1" dirty="0">
                <a:latin typeface="Times New Roman" panose="02020603050405020304" pitchFamily="18" charset="0"/>
                <a:cs typeface="Times New Roman" panose="02020603050405020304" pitchFamily="18" charset="0"/>
              </a:rPr>
              <a:t>ТАЪМИНОТ ЗАНЖИРИНИ БОШҚАРИШ МИНОРАСИНИ ЖОЙЛАШТИРИШДА ЭЪТИБОРГА ОЛИШ</a:t>
            </a:r>
          </a:p>
        </p:txBody>
      </p:sp>
    </p:spTree>
    <p:extLst>
      <p:ext uri="{BB962C8B-B14F-4D97-AF65-F5344CB8AC3E}">
        <p14:creationId xmlns:p14="http://schemas.microsoft.com/office/powerpoint/2010/main" val="41568866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81C29E-AE0F-69FD-A437-4D306F353639}"/>
              </a:ext>
            </a:extLst>
          </p:cNvPr>
          <p:cNvSpPr txBox="1"/>
          <p:nvPr/>
        </p:nvSpPr>
        <p:spPr>
          <a:xfrm>
            <a:off x="322384" y="1434802"/>
            <a:ext cx="11547231" cy="646331"/>
          </a:xfrm>
          <a:prstGeom prst="rect">
            <a:avLst/>
          </a:prstGeom>
          <a:noFill/>
        </p:spPr>
        <p:txBody>
          <a:bodyPr wrap="square">
            <a:spAutoFit/>
          </a:bodyPr>
          <a:lstStyle/>
          <a:p>
            <a:endParaRPr lang="ru-RU" dirty="0"/>
          </a:p>
          <a:p>
            <a:endParaRPr lang="ru-RU" dirty="0"/>
          </a:p>
        </p:txBody>
      </p:sp>
      <p:sp>
        <p:nvSpPr>
          <p:cNvPr id="9" name="TextBox 8">
            <a:extLst>
              <a:ext uri="{FF2B5EF4-FFF2-40B4-BE49-F238E27FC236}">
                <a16:creationId xmlns:a16="http://schemas.microsoft.com/office/drawing/2014/main" id="{D87F0893-AEB4-03A2-45D5-D64E3FA2826C}"/>
              </a:ext>
            </a:extLst>
          </p:cNvPr>
          <p:cNvSpPr txBox="1"/>
          <p:nvPr/>
        </p:nvSpPr>
        <p:spPr>
          <a:xfrm>
            <a:off x="486506" y="1179908"/>
            <a:ext cx="11218985"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Саноат 4.0 ва ТЗБ</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Бугунги кунда радикал янги технологияларнинг ишлаб чиқаришга татбиқ этилиши Саноат 4.0 ёки “тўртинчи саноат инқилоби” деб номланди. Саноатлаштиришнинг ушбу сўнгги итерациясида АИ, машиналарни ўрганиш, нарсалар интернети, автоматлаштириш ва сенсорлар каби технологиялар компанияларнинг янги маҳсулот ва хизматларни ишлаб чиқариш, сақлаш ва тарқатиш усулларини ўзгартирмоқда. Айтиш мумкинки, Саноат 4.0 таъминот занжири асосида қурилган.</a:t>
            </a:r>
          </a:p>
        </p:txBody>
      </p:sp>
    </p:spTree>
    <p:extLst>
      <p:ext uri="{BB962C8B-B14F-4D97-AF65-F5344CB8AC3E}">
        <p14:creationId xmlns:p14="http://schemas.microsoft.com/office/powerpoint/2010/main" val="41252377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00DB997-9B7A-F7CD-7F9C-99F142126EE2}"/>
              </a:ext>
            </a:extLst>
          </p:cNvPr>
          <p:cNvSpPr txBox="1"/>
          <p:nvPr/>
        </p:nvSpPr>
        <p:spPr>
          <a:xfrm>
            <a:off x="474784" y="281080"/>
            <a:ext cx="11242431" cy="830997"/>
          </a:xfrm>
          <a:prstGeom prst="rect">
            <a:avLst/>
          </a:prstGeom>
          <a:noFill/>
        </p:spPr>
        <p:txBody>
          <a:bodyPr wrap="square">
            <a:spAutoFit/>
          </a:bodyPr>
          <a:lstStyle/>
          <a:p>
            <a:pPr algn="ctr"/>
            <a:endParaRPr lang="uz-Cyrl-UZ" sz="2400" b="1" dirty="0">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8F955CF-3176-4653-19F6-E9B3FF4CB546}"/>
              </a:ext>
            </a:extLst>
          </p:cNvPr>
          <p:cNvSpPr txBox="1"/>
          <p:nvPr/>
        </p:nvSpPr>
        <p:spPr>
          <a:xfrm>
            <a:off x="586153" y="1112077"/>
            <a:ext cx="11019692" cy="3046988"/>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Саноат 4.0 да корхоналарнинг технологияни таъминот занжирига қўллаш усули улар ўтмишдагидан тубдан фарқ қилади. Масалан, техник хизмат кўрсатиш функцияси доирасида корхоналар одатда уни тузатиш учун машина нотўғри ишламагунча кутишади. Ақлли технология буни ўзгартирди. Энди биз муваффақияцизликни бу содир бўлишидан олдин башорат қилишимиз мумкин ва кейин таъминот занжири узлуксиз давом этиши учун унинг олдини олиш чораларини кўришимиз мумкин. Бугунги ТЗБ таъминот занжири ва корхонани ақлли қилиш учун технологиядан фойдаланишга қаратилган.</a:t>
            </a:r>
          </a:p>
        </p:txBody>
      </p:sp>
    </p:spTree>
    <p:extLst>
      <p:ext uri="{BB962C8B-B14F-4D97-AF65-F5344CB8AC3E}">
        <p14:creationId xmlns:p14="http://schemas.microsoft.com/office/powerpoint/2010/main" val="17509650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60BE3B-1D35-8E8D-BA0D-334B39831CF1}"/>
              </a:ext>
            </a:extLst>
          </p:cNvPr>
          <p:cNvSpPr txBox="1"/>
          <p:nvPr/>
        </p:nvSpPr>
        <p:spPr>
          <a:xfrm>
            <a:off x="509953" y="839938"/>
            <a:ext cx="11172093"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Саноат 4.0 ТЗБ анъанавий ТЗБга нисбатан муҳим афзалликларни ҳам таъминлайди, чунки у мувофиқлаштирилган режалаштириш ва амалга ошириш имконини беради ва шу билан бирга харажатларни сезиларли даражада тежайди. Масалан, “ишлаб чиқаришни режалаштириш” модели бўйича ишлайдиган компаниялар - маҳсулот ишлаб чиқариш мижозлар талаби билан иложи борича чамбарчас боғлиқ - аниқ прогнозни яратиши керак. Бу ишлаб чиқарилган маҳсулот бозор талабидан ошмаган ҳолда қондирилишини таъминлаш учун кўплаб маълумотларни ўз ичига олади. Интеллектуал ТЗБ ечимлари бир вақтнинг ўзида мижозлар талабини ва молиявий мақсадларни қондиришга ёрдам беради.</a:t>
            </a:r>
          </a:p>
        </p:txBody>
      </p:sp>
    </p:spTree>
    <p:extLst>
      <p:ext uri="{BB962C8B-B14F-4D97-AF65-F5344CB8AC3E}">
        <p14:creationId xmlns:p14="http://schemas.microsoft.com/office/powerpoint/2010/main" val="201872325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EB997FD-8161-EC30-45E6-1E6D1296A343}"/>
              </a:ext>
            </a:extLst>
          </p:cNvPr>
          <p:cNvSpPr txBox="1"/>
          <p:nvPr/>
        </p:nvSpPr>
        <p:spPr>
          <a:xfrm>
            <a:off x="556846" y="1128154"/>
            <a:ext cx="11078307" cy="3108543"/>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Интеллигент ТЗБ бошқа афзалликларга ҳам эга. Масалан, у таъминот занжири ходимларини бизнесга қўшимча қиймат қўшадиган тарзда ҳисса қўшиш учун бўшатиши мумкин. Оддий вазифаларни автоматлаштирадиган яхшироқ ТЗБ тизимлари таъминот занжири мутахассисларини таъминот занжири ишлаб чиқилган маҳсулот ва хизматларни муваффақиятли етказиб бериш учун зарур воситалар билан жиҳозлаши мумкин.</a:t>
            </a:r>
          </a:p>
        </p:txBody>
      </p:sp>
    </p:spTree>
    <p:extLst>
      <p:ext uri="{BB962C8B-B14F-4D97-AF65-F5344CB8AC3E}">
        <p14:creationId xmlns:p14="http://schemas.microsoft.com/office/powerpoint/2010/main" val="299464257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27892" y="1289539"/>
            <a:ext cx="11336215" cy="1688123"/>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ТЗБ тарихан самарадорликни ошириш ва харажатларни камайтиришга қаратилган. Гарчи бу эҳтиёжлар ўзгармаган бўлса-да, ўзгарган нарса шундаки, мижоз энди ТЗБ устуворликларини белгилашда олдинги ва марказ ролини ўйнайди. Айтишларича, “мижозларнинг тажрибаси етказиб бериш занжирида яшайди ва ўлади”.</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316523"/>
            <a:ext cx="8953500" cy="679940"/>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Бугунг</a:t>
            </a:r>
            <a:r>
              <a:rPr lang="ru-RU" sz="2800" b="1" dirty="0">
                <a:latin typeface="Times New Roman" panose="02020603050405020304" pitchFamily="18" charset="0"/>
                <a:cs typeface="Times New Roman" panose="02020603050405020304" pitchFamily="18" charset="0"/>
              </a:rPr>
              <a:t>и </a:t>
            </a:r>
            <a:r>
              <a:rPr lang="uz-Cyrl-UZ" sz="2800" b="1" dirty="0">
                <a:latin typeface="Times New Roman" panose="02020603050405020304" pitchFamily="18" charset="0"/>
                <a:cs typeface="Times New Roman" panose="02020603050405020304" pitchFamily="18" charset="0"/>
              </a:rPr>
              <a:t>ТЗБ</a:t>
            </a:r>
            <a:r>
              <a:rPr lang="ru-RU" sz="28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ҳаммаси мижозга тегишли</a:t>
            </a:r>
          </a:p>
        </p:txBody>
      </p:sp>
      <p:sp>
        <p:nvSpPr>
          <p:cNvPr id="3" name="TextBox 2">
            <a:extLst>
              <a:ext uri="{FF2B5EF4-FFF2-40B4-BE49-F238E27FC236}">
                <a16:creationId xmlns:a16="http://schemas.microsoft.com/office/drawing/2014/main" id="{8C160F92-BC1D-C050-93B2-DC29B7C70321}"/>
              </a:ext>
            </a:extLst>
          </p:cNvPr>
          <p:cNvSpPr txBox="1"/>
          <p:nvPr/>
        </p:nvSpPr>
        <p:spPr>
          <a:xfrm>
            <a:off x="427892" y="3270738"/>
            <a:ext cx="8610600" cy="3139321"/>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Мижозларнинг содиқлиги корхонанинг мижозлар кутганларини тез ва тўғри бажара олишига асосланади. Хом-ашё, ишлаб чиқариш, логистика, савдо ва буюртмаларни бошқариш, маълум бир маҳсулотни мижозга оқилона вақт ичида олиш учун мувофиқлаштирилиши керак. Буни амалга ошириш учун компаниялар ўзларининг таъминот занжирларига мижозларнинг кўзлари билан қарашлари керак. Бу шунчаки буюртмани мижозга ўз вақтида етказиш эмас; бу ҳамма нарсани тўғри вақтда - буюртмани етказиб беришдан олдин, етказиб бериш вақтида ва кейин бажариш ҳақида.</a:t>
            </a:r>
          </a:p>
        </p:txBody>
      </p:sp>
    </p:spTree>
    <p:extLst>
      <p:ext uri="{BB962C8B-B14F-4D97-AF65-F5344CB8AC3E}">
        <p14:creationId xmlns:p14="http://schemas.microsoft.com/office/powerpoint/2010/main" val="413486511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27892" y="1465385"/>
            <a:ext cx="11336215" cy="2801815"/>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Бугунги таъминот занжири кенг, чуқур ва доимий ривожланиб бормоқда, яъни самарали бўлиши учун у тезкор бўлиши керак. Ўтмишда таъминот занжирлари корхона ва мижозлар эҳтиёжларини бошидан охиригача ўзгартиришдан деярли таъсирланмаган модел орқали қондирарди. Энди истеъмолчиларда маҳсулотларни қандай сотиб олиш бўйича бир нечта танлов мавжуд - дўконларда, онлайнда ва бошқалар. Улар, шунингдек, хусусийлаштириш даражасини оширишни кутишган. Тезкор таъминот занжири бу умидларни амалга ошириши мумкин.</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1619250" y="316522"/>
            <a:ext cx="8953500" cy="879231"/>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ЗАНЖИРЛАРИ ВА УЛАРНИНГ ТЕЗКОРЛИККА БЎЛГАН ЭҲТИЁЖИ</a:t>
            </a:r>
          </a:p>
        </p:txBody>
      </p:sp>
    </p:spTree>
    <p:extLst>
      <p:ext uri="{BB962C8B-B14F-4D97-AF65-F5344CB8AC3E}">
        <p14:creationId xmlns:p14="http://schemas.microsoft.com/office/powerpoint/2010/main" val="53833190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27892" y="246185"/>
            <a:ext cx="11336215" cy="3182815"/>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Фақат бу эмас, таъминот занжири манбалари жуда суюқ бўлди. Масалан, геосиёсий ва иқтисодий ўзгаришлар ишлаб чиқариш таъминот занжирига сезиларли таъсир кўрсатиши мумкин. Агар ишлаб чиқарувчи алюминийга муҳтож бўлса ва уни савдо сиёсати туфайли битта етказиб берувчидан ололмаса, у алюминийни бошқа жойдан олиш учун тезда айлана олиши керак. Таъминот занжирингизни тезда қайта конфигурация қилиш қобилияти ушбу турдаги сценарийни муваффақиятли ҳал қилиш учун жуда муҳимдир. Чаққонлик бу турдаги реал вақтда қайта конфигурацияларга эришиш учун жуда муҳимдир.</a:t>
            </a:r>
          </a:p>
        </p:txBody>
      </p:sp>
      <p:sp>
        <p:nvSpPr>
          <p:cNvPr id="3" name="TextBox 2">
            <a:extLst>
              <a:ext uri="{FF2B5EF4-FFF2-40B4-BE49-F238E27FC236}">
                <a16:creationId xmlns:a16="http://schemas.microsoft.com/office/drawing/2014/main" id="{EA32E1F6-4895-1434-5181-BEE063012FFB}"/>
              </a:ext>
            </a:extLst>
          </p:cNvPr>
          <p:cNvSpPr txBox="1"/>
          <p:nvPr/>
        </p:nvSpPr>
        <p:spPr>
          <a:xfrm>
            <a:off x="427892" y="3604846"/>
            <a:ext cx="8698523" cy="2862322"/>
          </a:xfrm>
          <a:prstGeom prst="rect">
            <a:avLst/>
          </a:prstGeom>
          <a:noFill/>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Таъминот занжиридаги қийинчиликлар самарадорлик ва харажатларни бошқариш масалаларидан ташқарига чиқади. Вазиятларнинг ўзгариши тартибга солиш талабларига ҳам таъсир қилиши мумкин. Сизнинг ТЗБ тизимингиз таъминот занжиридаги ўзгаришлар натижасида юзага келадиган барча таъсирларни, шу жумладан ўзгарувчан ва турли хил тартибга солувчи талабларни юмшатиш учун етарлича мослашувчан бўлиши керак. Интеллектуал ТЗБ тизими доимий равишда ўзгариб турадиган турли хил қонуний ваколатларга риоя қилган ҳолда янада самаралироқ бўлишга ва харажатларни камайтиришга ёрдам беради.</a:t>
            </a:r>
          </a:p>
        </p:txBody>
      </p:sp>
    </p:spTree>
    <p:extLst>
      <p:ext uri="{BB962C8B-B14F-4D97-AF65-F5344CB8AC3E}">
        <p14:creationId xmlns:p14="http://schemas.microsoft.com/office/powerpoint/2010/main" val="16914188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427892" y="963757"/>
            <a:ext cx="11336215" cy="2485292"/>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Бугунги ТЗБ параметрлари билан булут табиий иттифоқчи ҳисобланади, чунки булутга асосланган иловалар табиатан кўпроқ мослашувчан ва ўзгаришларга мослашади. Кутилмаган манба муаммоси каби бугунги корхона муҳитида мунтазам равишда юзага келадиган ўзгарувчан ҳолатларга жавобан маҳаллий ва махсус кодланган иловаларни созлаш жуда қийин. Булутли ечимлар, шунингдек, Саноат 4.0 моделида кенг тарқалган технологиялардан яхшироқ фойдаланиш учун мўлжалланган. Ушбу технологиялар эски иловаларда ишлаши учун атроф-муҳитни қайта жиҳозлаш ҳам мураккаб, ҳам қиммат.</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2984255" y="178310"/>
            <a:ext cx="6223488" cy="539262"/>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ТЗБ ва булут</a:t>
            </a:r>
          </a:p>
        </p:txBody>
      </p:sp>
      <p:sp>
        <p:nvSpPr>
          <p:cNvPr id="2" name="Прямоугольник: скругленные углы 1">
            <a:extLst>
              <a:ext uri="{FF2B5EF4-FFF2-40B4-BE49-F238E27FC236}">
                <a16:creationId xmlns:a16="http://schemas.microsoft.com/office/drawing/2014/main" id="{A3D5C465-9567-27F3-DC92-E305D7834E41}"/>
              </a:ext>
            </a:extLst>
          </p:cNvPr>
          <p:cNvSpPr/>
          <p:nvPr/>
        </p:nvSpPr>
        <p:spPr>
          <a:xfrm>
            <a:off x="269630" y="3695234"/>
            <a:ext cx="8616461" cy="2984456"/>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Булутни ТЗБ тизимингизга интеграция қилишнинг яна бир муҳим афзаллиги шундаки, сиз тўлиқ миқёсли миграцияни амалга оширмасдан, ўзингизнинг бизнес эҳтиёжларингизга қараб булутга асосланган ТЗБ элементларини қабул қилишингиз мумкин. Кўпгина компаниялар булутга ўтишни рационализация қилиш учун қисқа муддатли эҳтиёжга дуч келишади. Энг яхши ТЗБ тизимлари жорий активларингиздан кўпроқ қиймат олиш ва булутли интеграцияни ТЗБ эҳтиёжларингизга ҳозир ва келажакда мослаштиришга ёрдам беради.</a:t>
            </a:r>
          </a:p>
        </p:txBody>
      </p:sp>
    </p:spTree>
    <p:extLst>
      <p:ext uri="{BB962C8B-B14F-4D97-AF65-F5344CB8AC3E}">
        <p14:creationId xmlns:p14="http://schemas.microsoft.com/office/powerpoint/2010/main" val="49183089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269630" y="963757"/>
            <a:ext cx="11652739" cy="1755997"/>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Сиз ҳар доим таъминот занжирингизнинг барча жабҳаларида нима содир бўлаётганини билишингиз керак. Ақлли ТЗБ ечимлари сизга бу имкониятни беради. ТЗБ ечимларини кўриб чиқаётганда, ушбу имкониятларни ТЗБ жараёнларида ўрнатиш орқали сиз учун кўриниш ва тушунишни осонлаштириш учун блокчейндан фойдаланадиган тизимни қидиринг. Бу сизнинг таъминот тармоғингиз бўйлаб кузатув, рад этиш ва ишончни таъминлайди.</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574431" y="192497"/>
            <a:ext cx="10961077" cy="539262"/>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ru-RU" sz="2800" b="1" dirty="0">
                <a:latin typeface="Times New Roman" panose="02020603050405020304" pitchFamily="18" charset="0"/>
                <a:cs typeface="Times New Roman" panose="02020603050405020304" pitchFamily="18" charset="0"/>
              </a:rPr>
              <a:t>БЛОCКЧАИН БИЛАН КУЗАТУВ, РАД ЭТИШ ВА ИШОНЧ</a:t>
            </a:r>
          </a:p>
        </p:txBody>
      </p:sp>
      <p:sp>
        <p:nvSpPr>
          <p:cNvPr id="3" name="Прямоугольник: скругленные углы 2">
            <a:extLst>
              <a:ext uri="{FF2B5EF4-FFF2-40B4-BE49-F238E27FC236}">
                <a16:creationId xmlns:a16="http://schemas.microsoft.com/office/drawing/2014/main" id="{6DB8A1FB-3B4F-831D-6B5C-F864503A0AD4}"/>
              </a:ext>
            </a:extLst>
          </p:cNvPr>
          <p:cNvSpPr/>
          <p:nvPr/>
        </p:nvSpPr>
        <p:spPr>
          <a:xfrm>
            <a:off x="269630" y="2816003"/>
            <a:ext cx="11652739" cy="1451197"/>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Айниқса озиқ-овқат саноати ушбу турдаги ТЗБдан катта фойда кўради. Масалан, бу </a:t>
            </a:r>
            <a:r>
              <a:rPr lang="en-US" sz="2200" dirty="0">
                <a:latin typeface="Times New Roman" panose="02020603050405020304" pitchFamily="18" charset="0"/>
                <a:cs typeface="Times New Roman" panose="02020603050405020304" pitchFamily="18" charset="0"/>
              </a:rPr>
              <a:t>LiDestri Food </a:t>
            </a:r>
            <a:r>
              <a:rPr lang="uz-Cyrl-UZ" sz="2200" dirty="0">
                <a:latin typeface="Times New Roman" panose="02020603050405020304" pitchFamily="18" charset="0"/>
                <a:cs typeface="Times New Roman" panose="02020603050405020304" pitchFamily="18" charset="0"/>
              </a:rPr>
              <a:t>ва</a:t>
            </a:r>
            <a:r>
              <a:rPr lang="en-US" sz="2200" dirty="0">
                <a:latin typeface="Times New Roman" panose="02020603050405020304" pitchFamily="18" charset="0"/>
                <a:cs typeface="Times New Roman" panose="02020603050405020304" pitchFamily="18" charset="0"/>
              </a:rPr>
              <a:t> Drink</a:t>
            </a:r>
            <a:r>
              <a:rPr lang="uz-Cyrl-UZ" sz="2200" dirty="0">
                <a:latin typeface="Times New Roman" panose="02020603050405020304" pitchFamily="18" charset="0"/>
                <a:cs typeface="Times New Roman" panose="02020603050405020304" pitchFamily="18" charset="0"/>
              </a:rPr>
              <a:t> компаниясига компания ва унинг мижозлари ўртасида чуқурроқ ишончни мустаҳкамлашда кўринишни ошириш, аниқроқ прогнозлаш ва кўпроқ рентабеллик учун жуда мураккаб таъминот занжирини бошқаришда муҳим рол ўйнади.</a:t>
            </a:r>
          </a:p>
        </p:txBody>
      </p:sp>
      <p:sp>
        <p:nvSpPr>
          <p:cNvPr id="6" name="TextBox 5">
            <a:extLst>
              <a:ext uri="{FF2B5EF4-FFF2-40B4-BE49-F238E27FC236}">
                <a16:creationId xmlns:a16="http://schemas.microsoft.com/office/drawing/2014/main" id="{8AE31372-1A91-62A7-8FF2-09AA2E7A9C67}"/>
              </a:ext>
            </a:extLst>
          </p:cNvPr>
          <p:cNvSpPr txBox="1"/>
          <p:nvPr/>
        </p:nvSpPr>
        <p:spPr>
          <a:xfrm>
            <a:off x="269630" y="4368902"/>
            <a:ext cx="8956432" cy="2308324"/>
          </a:xfrm>
          <a:prstGeom prst="rect">
            <a:avLst/>
          </a:prstGeom>
          <a:noFill/>
        </p:spPr>
        <p:txBody>
          <a:bodyPr wrap="square">
            <a:spAutoFit/>
          </a:bodyPr>
          <a:lstStyle/>
          <a:p>
            <a:pPr algn="ctr"/>
            <a:r>
              <a:rPr lang="uz-Cyrl-UZ" dirty="0">
                <a:latin typeface="Times New Roman" panose="02020603050405020304" pitchFamily="18" charset="0"/>
                <a:cs typeface="Times New Roman" panose="02020603050405020304" pitchFamily="18" charset="0"/>
              </a:rPr>
              <a:t>Бугунги энг илғор ТЗБ тизимлари корхоналарга таъминот занжирларини битта тўлиқ экотизим сифатида бошқариш ва оптималлаштиришга ёрдам берадиган якуний маҳсулот тўпламларидир. Улар тўлиқ интеграцияланган булутли технологиялар бўлганлиги сабабли, ушбу тизимлар таъминот занжири бўйлаб 100% кўринишни таъминлайди ва бозор ҳақиқатига жавоб бериш учун миқёсни катталайди ёки камайтиради. Замонавий, талабга асосланган таъминот занжири билан сиз мижозларнинг кутганлари ортиб бораётгани, маҳсулотнинг ишлаш муддати қисқариши ва ўзгарувчан талаб билан боғлиқ муаммоларни ҳал қилишингиз мумкин.</a:t>
            </a:r>
          </a:p>
        </p:txBody>
      </p:sp>
    </p:spTree>
    <p:extLst>
      <p:ext uri="{BB962C8B-B14F-4D97-AF65-F5344CB8AC3E}">
        <p14:creationId xmlns:p14="http://schemas.microsoft.com/office/powerpoint/2010/main" val="418229208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269630" y="963757"/>
            <a:ext cx="11652739" cy="1451197"/>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Келажакдаги таъминот занжири </a:t>
            </a:r>
            <a:r>
              <a:rPr lang="uz-Cyrl-UZ" sz="2200" dirty="0">
                <a:latin typeface="Times New Roman" panose="02020603050405020304" pitchFamily="18" charset="0"/>
                <a:cs typeface="Times New Roman" panose="02020603050405020304" pitchFamily="18" charset="0"/>
              </a:rPr>
              <a:t>- бу сезгирлик ва мижозлар тажрибаси - чизиқли модел эмас, балки тармоқ ичида тушунилади ва бошқарилади. Тармоқнинг ҳар бир тугунлари истеъмолчи эҳтиёжларига мослаштирилган ва мослашувчан бўлиши керак, шу билан бирга манбалар, савдо сиёсати, жўнатиш усуллари ва бошқалар каби омилларни ҳал қила олади.</a:t>
            </a:r>
          </a:p>
        </p:txBody>
      </p:sp>
      <p:sp>
        <p:nvSpPr>
          <p:cNvPr id="5" name="Прямоугольник: скругленные углы 4">
            <a:extLst>
              <a:ext uri="{FF2B5EF4-FFF2-40B4-BE49-F238E27FC236}">
                <a16:creationId xmlns:a16="http://schemas.microsoft.com/office/drawing/2014/main" id="{2A291E7E-37C0-BAF7-0AB2-D30F0EA69A44}"/>
              </a:ext>
            </a:extLst>
          </p:cNvPr>
          <p:cNvSpPr/>
          <p:nvPr/>
        </p:nvSpPr>
        <p:spPr>
          <a:xfrm>
            <a:off x="3130060" y="180774"/>
            <a:ext cx="5931877" cy="539262"/>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ТЗБ</a:t>
            </a:r>
            <a:r>
              <a:rPr lang="ru-RU" sz="28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келажаги</a:t>
            </a:r>
          </a:p>
        </p:txBody>
      </p:sp>
      <p:sp>
        <p:nvSpPr>
          <p:cNvPr id="3" name="Прямоугольник: скругленные углы 2">
            <a:extLst>
              <a:ext uri="{FF2B5EF4-FFF2-40B4-BE49-F238E27FC236}">
                <a16:creationId xmlns:a16="http://schemas.microsoft.com/office/drawing/2014/main" id="{6DB8A1FB-3B4F-831D-6B5C-F864503A0AD4}"/>
              </a:ext>
            </a:extLst>
          </p:cNvPr>
          <p:cNvSpPr/>
          <p:nvPr/>
        </p:nvSpPr>
        <p:spPr>
          <a:xfrm>
            <a:off x="269630" y="2580419"/>
            <a:ext cx="11652739" cy="1451197"/>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Илғор технологиялар ушбу тармоқ бўйлаб шаффофлик ва кўринишни яхшилаш, шунингдек уланиш ва ТЗБ фойдаланишни янада фаоллаштириш учун тобора кўпроқ фойдаланилади. Бутун ТЗБ режалаштириш функцияси истеъмолчилар талабларини ҳисобга олиш учун янада ақлли бўлади. Мослашиш қобилияти мандат бўлади.</a:t>
            </a:r>
          </a:p>
        </p:txBody>
      </p:sp>
      <p:sp>
        <p:nvSpPr>
          <p:cNvPr id="6" name="TextBox 5">
            <a:extLst>
              <a:ext uri="{FF2B5EF4-FFF2-40B4-BE49-F238E27FC236}">
                <a16:creationId xmlns:a16="http://schemas.microsoft.com/office/drawing/2014/main" id="{8AE31372-1A91-62A7-8FF2-09AA2E7A9C67}"/>
              </a:ext>
            </a:extLst>
          </p:cNvPr>
          <p:cNvSpPr txBox="1"/>
          <p:nvPr/>
        </p:nvSpPr>
        <p:spPr>
          <a:xfrm>
            <a:off x="269630" y="4267419"/>
            <a:ext cx="8792307" cy="2246769"/>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Ўтмишда таъминот занжирини режалаштириш даврий бизнес машғулотлари бўлган. Келажакка қараб, у доимий бўлади. Келажакдаги ТЗБ тизимлари режалаштириш ва амалга ошириш ўртасида янада қатъий мувофиқликни келтириб чиқаради, бу кўпчилик корхоналар учун ҳозирги ҳолат эмас. ТЗБда тезлик ва аниқликка бўлган эҳтиёж тобора ортиб бормоқда. Таъминот занжирингиз келажакка тайёр эканлигига ишонч ҳосил қилинг ва уни ақлли ТЗБ тизими билан қўллаб-қувватланг.</a:t>
            </a:r>
          </a:p>
        </p:txBody>
      </p:sp>
    </p:spTree>
    <p:extLst>
      <p:ext uri="{BB962C8B-B14F-4D97-AF65-F5344CB8AC3E}">
        <p14:creationId xmlns:p14="http://schemas.microsoft.com/office/powerpoint/2010/main" val="191603885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F36D70-9307-94AB-B37F-8E169D5398DD}"/>
              </a:ext>
            </a:extLst>
          </p:cNvPr>
          <p:cNvSpPr txBox="1"/>
          <p:nvPr/>
        </p:nvSpPr>
        <p:spPr>
          <a:xfrm>
            <a:off x="679938" y="1944415"/>
            <a:ext cx="10832123" cy="224676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Эртанги таъминот занжири эҳтиёжларини бугунги кунда ҳал қилиш</a:t>
            </a:r>
          </a:p>
          <a:p>
            <a:pPr algn="ctr"/>
            <a:r>
              <a:rPr lang="uz-Cyrl-UZ" sz="2800" dirty="0">
                <a:latin typeface="Times New Roman" panose="02020603050405020304" pitchFamily="18" charset="0"/>
                <a:cs typeface="Times New Roman" panose="02020603050405020304" pitchFamily="18" charset="0"/>
              </a:rPr>
              <a:t>Харид қилиш, маҳсулотнинг ҳаёт айланишини бошқариш ва таъминот занжирини режалаштиришдан логистика ва буюртмаларни бошқаришгача </a:t>
            </a:r>
            <a:r>
              <a:rPr lang="en-US" sz="2800" dirty="0">
                <a:latin typeface="Times New Roman" panose="02020603050405020304" pitchFamily="18" charset="0"/>
                <a:cs typeface="Times New Roman" panose="02020603050405020304" pitchFamily="18" charset="0"/>
              </a:rPr>
              <a:t>Oracle</a:t>
            </a:r>
            <a:r>
              <a:rPr lang="uz-Cyrl-UZ" sz="2800" dirty="0">
                <a:latin typeface="Times New Roman" panose="02020603050405020304" pitchFamily="18" charset="0"/>
                <a:cs typeface="Times New Roman" panose="02020603050405020304" pitchFamily="18" charset="0"/>
              </a:rPr>
              <a:t>нинг булутга асосланган ақлли ТЗБ ечимлари сизга етакчилик қилишда ёрдам беради.</a:t>
            </a:r>
          </a:p>
        </p:txBody>
      </p:sp>
    </p:spTree>
    <p:extLst>
      <p:ext uri="{BB962C8B-B14F-4D97-AF65-F5344CB8AC3E}">
        <p14:creationId xmlns:p14="http://schemas.microsoft.com/office/powerpoint/2010/main" val="189779485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BDA5866-53AE-78C9-462E-9ECB200FDE24}"/>
              </a:ext>
            </a:extLst>
          </p:cNvPr>
          <p:cNvSpPr txBox="1"/>
          <p:nvPr/>
        </p:nvSpPr>
        <p:spPr>
          <a:xfrm>
            <a:off x="339969" y="474345"/>
            <a:ext cx="11512062" cy="646331"/>
          </a:xfrm>
          <a:prstGeom prst="rect">
            <a:avLst/>
          </a:prstGeom>
          <a:noFill/>
        </p:spPr>
        <p:txBody>
          <a:bodyPr wrap="square">
            <a:spAutoFit/>
          </a:bodyPr>
          <a:lstStyle/>
          <a:p>
            <a:endParaRPr lang="ru-RU" dirty="0"/>
          </a:p>
          <a:p>
            <a:endParaRPr lang="ru-RU" dirty="0"/>
          </a:p>
        </p:txBody>
      </p:sp>
      <p:sp>
        <p:nvSpPr>
          <p:cNvPr id="9" name="TextBox 8">
            <a:extLst>
              <a:ext uri="{FF2B5EF4-FFF2-40B4-BE49-F238E27FC236}">
                <a16:creationId xmlns:a16="http://schemas.microsoft.com/office/drawing/2014/main" id="{85DD0BAD-2C3D-0A6E-7919-DD1E24654711}"/>
              </a:ext>
            </a:extLst>
          </p:cNvPr>
          <p:cNvSpPr txBox="1"/>
          <p:nvPr/>
        </p:nvSpPr>
        <p:spPr>
          <a:xfrm>
            <a:off x="381000" y="355443"/>
            <a:ext cx="11430000" cy="646331"/>
          </a:xfrm>
          <a:prstGeom prst="rect">
            <a:avLst/>
          </a:prstGeom>
          <a:noFill/>
        </p:spPr>
        <p:txBody>
          <a:bodyPr wrap="square">
            <a:spAutoFit/>
          </a:bodyPr>
          <a:lstStyle/>
          <a:p>
            <a:endParaRPr lang="ru-RU" dirty="0"/>
          </a:p>
          <a:p>
            <a:endParaRPr lang="ru-RU" dirty="0"/>
          </a:p>
        </p:txBody>
      </p:sp>
      <p:sp>
        <p:nvSpPr>
          <p:cNvPr id="13" name="TextBox 12">
            <a:extLst>
              <a:ext uri="{FF2B5EF4-FFF2-40B4-BE49-F238E27FC236}">
                <a16:creationId xmlns:a16="http://schemas.microsoft.com/office/drawing/2014/main" id="{FA274658-F5D4-AAEA-BB5C-61E05234A163}"/>
              </a:ext>
            </a:extLst>
          </p:cNvPr>
          <p:cNvSpPr txBox="1"/>
          <p:nvPr/>
        </p:nvSpPr>
        <p:spPr>
          <a:xfrm>
            <a:off x="0" y="2890391"/>
            <a:ext cx="12192000" cy="1077218"/>
          </a:xfrm>
          <a:prstGeom prst="rect">
            <a:avLst/>
          </a:prstGeom>
          <a:noFill/>
        </p:spPr>
        <p:txBody>
          <a:bodyPr wrap="square">
            <a:spAutoFit/>
          </a:bodyPr>
          <a:lstStyle/>
          <a:p>
            <a:pPr algn="ctr"/>
            <a:r>
              <a:rPr lang="ru-RU" sz="3200" b="1" dirty="0">
                <a:latin typeface="Times New Roman" panose="02020603050405020304" pitchFamily="18" charset="0"/>
                <a:cs typeface="Times New Roman" panose="02020603050405020304" pitchFamily="18" charset="0"/>
              </a:rPr>
              <a:t>АҚЛЛИРОҚ БОШҚАРУВ МИНОРАСИ БИЛАН ТАЪМИНОТ ЗАНЖИРИНГИЗНИ БОШҚАРИНГ</a:t>
            </a:r>
          </a:p>
        </p:txBody>
      </p:sp>
    </p:spTree>
    <p:extLst>
      <p:ext uri="{BB962C8B-B14F-4D97-AF65-F5344CB8AC3E}">
        <p14:creationId xmlns:p14="http://schemas.microsoft.com/office/powerpoint/2010/main" val="399940855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EBF518D-0418-F1F5-8B6D-C70865B7DE7E}"/>
              </a:ext>
            </a:extLst>
          </p:cNvPr>
          <p:cNvSpPr txBox="1"/>
          <p:nvPr/>
        </p:nvSpPr>
        <p:spPr>
          <a:xfrm>
            <a:off x="650630" y="1627708"/>
            <a:ext cx="10890739" cy="2246769"/>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1. Бошқарув миноралари марказий ўринни эгаллайди</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Таъминот занжирлари бизнинг кундалик ҳаётимиз учун муҳим хизмат, глобал иқтисодиётнинг асоси ва корхоналар учун фарқлаш ва инновацияларнинг ҳақиқий манбаидир.</a:t>
            </a:r>
          </a:p>
        </p:txBody>
      </p:sp>
    </p:spTree>
    <p:extLst>
      <p:ext uri="{BB962C8B-B14F-4D97-AF65-F5344CB8AC3E}">
        <p14:creationId xmlns:p14="http://schemas.microsoft.com/office/powerpoint/2010/main" val="90363780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0B091ED-0F6C-D00D-9943-ADEA94F727CB}"/>
              </a:ext>
            </a:extLst>
          </p:cNvPr>
          <p:cNvSpPr txBox="1"/>
          <p:nvPr/>
        </p:nvSpPr>
        <p:spPr>
          <a:xfrm>
            <a:off x="627184" y="1416876"/>
            <a:ext cx="10937631" cy="2677656"/>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Улар муаммосиз ишласа, мижозлар керакли маҳсулот ва хизматларни тўғри нархда, жойда ва вақтда олишади. Бироқ, мижозлар тажрибасини яхшилаш ва операциялар ва харажатларни доимий равишда оптималлаштириш учун босим, талаб, таъминот ва логистикадаги олдиндан айтиб бўлмайдиган узилишлар билан бирга таъминот занжирларининг заифлигини очиб берди.</a:t>
            </a:r>
          </a:p>
        </p:txBody>
      </p:sp>
    </p:spTree>
    <p:extLst>
      <p:ext uri="{BB962C8B-B14F-4D97-AF65-F5344CB8AC3E}">
        <p14:creationId xmlns:p14="http://schemas.microsoft.com/office/powerpoint/2010/main" val="202641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FB79DBD-9FE7-5F04-2DC8-22CDA854AC8C}"/>
              </a:ext>
            </a:extLst>
          </p:cNvPr>
          <p:cNvSpPr/>
          <p:nvPr/>
        </p:nvSpPr>
        <p:spPr>
          <a:xfrm>
            <a:off x="269630" y="5442488"/>
            <a:ext cx="8886093" cy="117211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Муҳим ускуналарнинг этишмаслиги, чунки компаниялар ўзларининг 2-даражали 10-даражали етказиб берувчиларни кўра олмадилар, бу ерда таъминот занжирининг 40% узилишлар содир бўлади.</a:t>
            </a:r>
          </a:p>
        </p:txBody>
      </p:sp>
      <p:sp>
        <p:nvSpPr>
          <p:cNvPr id="5" name="Прямоугольник: скругленные углы 4">
            <a:extLst>
              <a:ext uri="{FF2B5EF4-FFF2-40B4-BE49-F238E27FC236}">
                <a16:creationId xmlns:a16="http://schemas.microsoft.com/office/drawing/2014/main" id="{957B1749-DD9A-1A19-7663-A4756B2DFDAA}"/>
              </a:ext>
            </a:extLst>
          </p:cNvPr>
          <p:cNvSpPr/>
          <p:nvPr/>
        </p:nvSpPr>
        <p:spPr>
          <a:xfrm>
            <a:off x="269630" y="3906765"/>
            <a:ext cx="8886093" cy="139206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Инвентаризацияни бир нечта омборхоналар бўйлаб топиш ва маҳсулотлар мавжудлигини текшириш ёки ўтказиш учун одамларга электрон почта хабарларини юбориш ва қўнғироқ қилиш вақтни беҳуда сарфлади.</a:t>
            </a:r>
          </a:p>
        </p:txBody>
      </p:sp>
      <p:sp>
        <p:nvSpPr>
          <p:cNvPr id="6" name="Прямоугольник: скругленные углы 5">
            <a:extLst>
              <a:ext uri="{FF2B5EF4-FFF2-40B4-BE49-F238E27FC236}">
                <a16:creationId xmlns:a16="http://schemas.microsoft.com/office/drawing/2014/main" id="{B3AE4C8C-5665-7D69-043D-23A1AD0D92F5}"/>
              </a:ext>
            </a:extLst>
          </p:cNvPr>
          <p:cNvSpPr/>
          <p:nvPr/>
        </p:nvSpPr>
        <p:spPr>
          <a:xfrm>
            <a:off x="269630" y="3050979"/>
            <a:ext cx="11652739" cy="71213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Ҳақиқий вақтда талаб ва ҳақиқий инвентар мавжудлиги ўртасидаги бўшлиқлар туфайли мижозларга ҳаддан ташқари ваъда бериш.</a:t>
            </a:r>
          </a:p>
        </p:txBody>
      </p:sp>
      <p:sp>
        <p:nvSpPr>
          <p:cNvPr id="7" name="Прямоугольник: скругленные углы 6">
            <a:extLst>
              <a:ext uri="{FF2B5EF4-FFF2-40B4-BE49-F238E27FC236}">
                <a16:creationId xmlns:a16="http://schemas.microsoft.com/office/drawing/2014/main" id="{06658FF3-ADBE-A35A-394B-B87DC051F633}"/>
              </a:ext>
            </a:extLst>
          </p:cNvPr>
          <p:cNvSpPr/>
          <p:nvPr/>
        </p:nvSpPr>
        <p:spPr>
          <a:xfrm>
            <a:off x="269630" y="1845404"/>
            <a:ext cx="11652739" cy="106191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Об-ҳаво ва транспорт ҳодисалари, соғлиқ ва хавфсизлик билан боғлиқ муаммолар ёки омборлардаги захира нусхалари туфайли кечикишлар, жўнатилиш кечикишлари ҳақида деярли ҳеч қандай огоҳлантиришсиз.</a:t>
            </a:r>
          </a:p>
        </p:txBody>
      </p:sp>
      <p:sp>
        <p:nvSpPr>
          <p:cNvPr id="8" name="Прямоугольник: скругленные углы 7">
            <a:extLst>
              <a:ext uri="{FF2B5EF4-FFF2-40B4-BE49-F238E27FC236}">
                <a16:creationId xmlns:a16="http://schemas.microsoft.com/office/drawing/2014/main" id="{03A02D34-C6A7-A6F2-89C5-84D7AD2C2F4F}"/>
              </a:ext>
            </a:extLst>
          </p:cNvPr>
          <p:cNvSpPr/>
          <p:nvPr/>
        </p:nvSpPr>
        <p:spPr>
          <a:xfrm>
            <a:off x="269630" y="915543"/>
            <a:ext cx="11652739" cy="78620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Талабнинг ўзгариши баъзи чакана сотувчиларда бўш жавонларни яратади ёки товарларни бир неча ой давомида жавонларда ўтириб қолдиради, бошқаларида.</a:t>
            </a:r>
          </a:p>
        </p:txBody>
      </p:sp>
      <p:sp>
        <p:nvSpPr>
          <p:cNvPr id="10" name="Прямоугольник: скругленные углы 9">
            <a:extLst>
              <a:ext uri="{FF2B5EF4-FFF2-40B4-BE49-F238E27FC236}">
                <a16:creationId xmlns:a16="http://schemas.microsoft.com/office/drawing/2014/main" id="{5CCF780E-45D2-5E8B-6F5F-D48AC170EB41}"/>
              </a:ext>
            </a:extLst>
          </p:cNvPr>
          <p:cNvSpPr/>
          <p:nvPr/>
        </p:nvSpPr>
        <p:spPr>
          <a:xfrm>
            <a:off x="3493476" y="135354"/>
            <a:ext cx="4525109" cy="638369"/>
          </a:xfrm>
          <a:prstGeom prst="roundRect">
            <a:avLst>
              <a:gd name="adj" fmla="val 5000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3600" b="1" dirty="0">
                <a:latin typeface="Times New Roman" panose="02020603050405020304" pitchFamily="18" charset="0"/>
                <a:cs typeface="Times New Roman" panose="02020603050405020304" pitchFamily="18" charset="0"/>
              </a:rPr>
              <a:t>Биз кўрдик…</a:t>
            </a:r>
          </a:p>
        </p:txBody>
      </p:sp>
    </p:spTree>
    <p:extLst>
      <p:ext uri="{BB962C8B-B14F-4D97-AF65-F5344CB8AC3E}">
        <p14:creationId xmlns:p14="http://schemas.microsoft.com/office/powerpoint/2010/main" val="10764560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13DBC5B-C69C-A85F-F304-8DC8100474FB}"/>
              </a:ext>
            </a:extLst>
          </p:cNvPr>
          <p:cNvSpPr txBox="1"/>
          <p:nvPr/>
        </p:nvSpPr>
        <p:spPr>
          <a:xfrm>
            <a:off x="668215" y="973576"/>
            <a:ext cx="10855569" cy="353943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2. Кўриниш ва маълумотлар муаммолари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Анъанавий назорат миноралари турли хил ички манбалардан маълумотларни жамлашда ёрдам бериш ва барча таъминот занжири жамоаси аъзолари ва ҳамкорлари томонидан кўрилиши мумкин бўлган ягона бошқарув панелигача хизмат кўрсатиш орқали таъминот занжири раҳбарларининг кўриниши ва маълумотлар муаммоларини ҳал қилишга ҳаракат қилди.</a:t>
            </a:r>
          </a:p>
        </p:txBody>
      </p:sp>
    </p:spTree>
    <p:extLst>
      <p:ext uri="{BB962C8B-B14F-4D97-AF65-F5344CB8AC3E}">
        <p14:creationId xmlns:p14="http://schemas.microsoft.com/office/powerpoint/2010/main" val="25269253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скругленные углы 7">
            <a:extLst>
              <a:ext uri="{FF2B5EF4-FFF2-40B4-BE49-F238E27FC236}">
                <a16:creationId xmlns:a16="http://schemas.microsoft.com/office/drawing/2014/main" id="{03A02D34-C6A7-A6F2-89C5-84D7AD2C2F4F}"/>
              </a:ext>
            </a:extLst>
          </p:cNvPr>
          <p:cNvSpPr/>
          <p:nvPr/>
        </p:nvSpPr>
        <p:spPr>
          <a:xfrm>
            <a:off x="269630" y="1526304"/>
            <a:ext cx="11652739" cy="134701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Улар силосларни кўра олмайди - </a:t>
            </a:r>
            <a:r>
              <a:rPr lang="en-US" sz="2000" dirty="0">
                <a:latin typeface="Times New Roman" panose="02020603050405020304" pitchFamily="18" charset="0"/>
                <a:cs typeface="Times New Roman" panose="02020603050405020304" pitchFamily="18" charset="0"/>
              </a:rPr>
              <a:t>ERP</a:t>
            </a:r>
            <a:r>
              <a:rPr lang="uz-Cyrl-UZ" sz="2000" dirty="0">
                <a:latin typeface="Times New Roman" panose="02020603050405020304" pitchFamily="18" charset="0"/>
                <a:cs typeface="Times New Roman" panose="02020603050405020304" pitchFamily="18" charset="0"/>
              </a:rPr>
              <a:t> тизимлари, омборларни бошқариш, талабни режалаштириш, буюртмаларни бошқариш, электрон тижорат платформалари ва логистика. Катта расмни кўриш ва чегаралар бўйлаб ҳамкорликни ривожлантириш қийин. Савдо буюртмаларини инвентаризация билан ташиш билан боғлаш имконияти бўлмаса, мижозларга ишонч билан “ҳа” деб айтиш қийин.</a:t>
            </a:r>
          </a:p>
        </p:txBody>
      </p:sp>
      <p:sp>
        <p:nvSpPr>
          <p:cNvPr id="10" name="Прямоугольник: скругленные углы 9">
            <a:extLst>
              <a:ext uri="{FF2B5EF4-FFF2-40B4-BE49-F238E27FC236}">
                <a16:creationId xmlns:a16="http://schemas.microsoft.com/office/drawing/2014/main" id="{5CCF780E-45D2-5E8B-6F5F-D48AC170EB41}"/>
              </a:ext>
            </a:extLst>
          </p:cNvPr>
          <p:cNvSpPr/>
          <p:nvPr/>
        </p:nvSpPr>
        <p:spPr>
          <a:xfrm>
            <a:off x="269630" y="135354"/>
            <a:ext cx="11652739" cy="125027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АММО ТАЪМИНОТ ЗАНЖИРЛАРИНИНГ ГЛОБАЛ ТАРҚАЛИШИ, САВДО ҲАМКОРЛАРИ ҲАЖМИНИНГ ЎСИШИ ВА КАНАЛЛАРНИНГ КЎПАЙИШИ БИЛАН УШБУ НАЗОРАТ МИНОРАЛАРИ ЭНДИ ҚИСҚАРАДИ, ЧУНКИ:</a:t>
            </a:r>
          </a:p>
        </p:txBody>
      </p:sp>
      <p:sp>
        <p:nvSpPr>
          <p:cNvPr id="2" name="Прямоугольник: скругленные углы 1">
            <a:extLst>
              <a:ext uri="{FF2B5EF4-FFF2-40B4-BE49-F238E27FC236}">
                <a16:creationId xmlns:a16="http://schemas.microsoft.com/office/drawing/2014/main" id="{FFC89040-7A01-ADA9-EBFC-4755442D37EC}"/>
              </a:ext>
            </a:extLst>
          </p:cNvPr>
          <p:cNvSpPr/>
          <p:nvPr/>
        </p:nvSpPr>
        <p:spPr>
          <a:xfrm>
            <a:off x="269630" y="2977660"/>
            <a:ext cx="11652739" cy="1347012"/>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Аксарият бошқарув миноралари фақат ички кўринишни таъминлайди, чунки улар тегишли, учинчи томон маълумотлар манбалари билан интеграция қилиш қобилиятига эга эмас. Хавф ҳодисалари, об-ҳаво ва транспорт ҳодисалари каби қимматли маълумотларни инвентаризация мавжудлиги ва бажариш бўйича қарорлар қабул қилиб бўлмайди, бу эса мижозлар тажрибасини хавф остига қўяди.</a:t>
            </a:r>
          </a:p>
        </p:txBody>
      </p:sp>
      <p:sp>
        <p:nvSpPr>
          <p:cNvPr id="9" name="Прямоугольник: скругленные углы 8">
            <a:extLst>
              <a:ext uri="{FF2B5EF4-FFF2-40B4-BE49-F238E27FC236}">
                <a16:creationId xmlns:a16="http://schemas.microsoft.com/office/drawing/2014/main" id="{946084BC-23A2-C324-A2A2-2EF445B0A4F5}"/>
              </a:ext>
            </a:extLst>
          </p:cNvPr>
          <p:cNvSpPr/>
          <p:nvPr/>
        </p:nvSpPr>
        <p:spPr>
          <a:xfrm>
            <a:off x="269630" y="4429016"/>
            <a:ext cx="8804032" cy="227658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Улар ҳаракатларни бошқара олмайди, чунки уларда маълумотларнинг кенг ўзаро боғлиқлиги йўқ ёки улар аниқ кўринишга эга эмас. Анъанавий бошқарув миноралари кўпинча одамларга тўғри маълумотларни олиш ва таъминот занжири қарорларини қабул қилиш ва ҳаракат қилиш учун “нуқталарни улаш” учун таянади.</a:t>
            </a:r>
          </a:p>
        </p:txBody>
      </p:sp>
    </p:spTree>
    <p:extLst>
      <p:ext uri="{BB962C8B-B14F-4D97-AF65-F5344CB8AC3E}">
        <p14:creationId xmlns:p14="http://schemas.microsoft.com/office/powerpoint/2010/main" val="124480622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скругленные углы 8">
            <a:extLst>
              <a:ext uri="{FF2B5EF4-FFF2-40B4-BE49-F238E27FC236}">
                <a16:creationId xmlns:a16="http://schemas.microsoft.com/office/drawing/2014/main" id="{946084BC-23A2-C324-A2A2-2EF445B0A4F5}"/>
              </a:ext>
            </a:extLst>
          </p:cNvPr>
          <p:cNvSpPr/>
          <p:nvPr/>
        </p:nvSpPr>
        <p:spPr>
          <a:xfrm>
            <a:off x="269631" y="3569676"/>
            <a:ext cx="11652738" cy="75613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dirty="0">
                <a:latin typeface="Times New Roman" panose="02020603050405020304" pitchFamily="18" charset="0"/>
                <a:cs typeface="Times New Roman" panose="02020603050405020304" pitchFamily="18" charset="0"/>
              </a:rPr>
              <a:t>Шубҳасиз, ўн йилдан кўпроқ вақт олдин ишлаб чиқилган бошқарув миноралари бугунги замонавий таъминот занжирларининг эҳтиёжларини қондира олмайди. Мажбурий равишда улар ривожланишлари керак эди.</a:t>
            </a:r>
          </a:p>
        </p:txBody>
      </p:sp>
      <p:sp>
        <p:nvSpPr>
          <p:cNvPr id="11" name="Прямоугольник: скругленные углы 10">
            <a:extLst>
              <a:ext uri="{FF2B5EF4-FFF2-40B4-BE49-F238E27FC236}">
                <a16:creationId xmlns:a16="http://schemas.microsoft.com/office/drawing/2014/main" id="{EFFC7A2B-BAEE-0571-950D-4257E47EF72B}"/>
              </a:ext>
            </a:extLst>
          </p:cNvPr>
          <p:cNvSpPr/>
          <p:nvPr/>
        </p:nvSpPr>
        <p:spPr>
          <a:xfrm>
            <a:off x="269630" y="135354"/>
            <a:ext cx="11652739" cy="125027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АММО ТАЪМИНОТ ЗАНЖИРЛАРИНИНГ ГЛОБАЛ ТАРҚАЛИШИ, САВДО ҲАМКОРЛАРИ ҲАЖМИНИНГ ЎСИШИ ВА КАНАЛЛАРНИНГ КЎПАЙИШИ БИЛАН УШБУ НАЗОРАТ МИНОРАЛАРИ ЭНДИ ҚИСҚАРАДИ, ЧУНКИ:</a:t>
            </a:r>
          </a:p>
        </p:txBody>
      </p:sp>
      <p:sp>
        <p:nvSpPr>
          <p:cNvPr id="12" name="Прямоугольник: скругленные углы 11">
            <a:extLst>
              <a:ext uri="{FF2B5EF4-FFF2-40B4-BE49-F238E27FC236}">
                <a16:creationId xmlns:a16="http://schemas.microsoft.com/office/drawing/2014/main" id="{A068410C-7BC3-A8ED-10E2-F15366115D5B}"/>
              </a:ext>
            </a:extLst>
          </p:cNvPr>
          <p:cNvSpPr/>
          <p:nvPr/>
        </p:nvSpPr>
        <p:spPr>
          <a:xfrm>
            <a:off x="269630" y="1526304"/>
            <a:ext cx="11652739" cy="190269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Уларнинг маълумотлар тузилмаси ва архитектураси доимий равишда ривожланаётган таъминот занжирларига мослаша олмайди ва уларга мослаша олмайди. Бундан ташқари, улар одатда маълумотлар фанининг тез ўсиши ва таҳлилий имкониятларидан фойдалана олмайди, чунки улар бошқа таҳлил воситаларига осонликча уланмайди. Бошқарув миноралари кенгайтириладиган ва таъминот занжирининг мослашувчанлигини таъминлаш учун тезда мослаша оладиган замонавий технология архитектурасига асосланган бўлиши керак.</a:t>
            </a:r>
          </a:p>
        </p:txBody>
      </p:sp>
      <p:sp>
        <p:nvSpPr>
          <p:cNvPr id="14" name="TextBox 13">
            <a:extLst>
              <a:ext uri="{FF2B5EF4-FFF2-40B4-BE49-F238E27FC236}">
                <a16:creationId xmlns:a16="http://schemas.microsoft.com/office/drawing/2014/main" id="{A926D45C-8B81-A2EE-5B2F-C41879B949F0}"/>
              </a:ext>
            </a:extLst>
          </p:cNvPr>
          <p:cNvSpPr txBox="1"/>
          <p:nvPr/>
        </p:nvSpPr>
        <p:spPr>
          <a:xfrm>
            <a:off x="269630" y="4615587"/>
            <a:ext cx="8464062" cy="1200329"/>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Кутилмаган ҳодисаларни бошқариш ва чидамлиликни кучайтириш вазифаси юкланган таъминот занжири бўйича бош мутасаддиларга ушбу тўсиқларни энгиб ўтиш йўли керак.</a:t>
            </a:r>
          </a:p>
        </p:txBody>
      </p:sp>
    </p:spTree>
    <p:extLst>
      <p:ext uri="{BB962C8B-B14F-4D97-AF65-F5344CB8AC3E}">
        <p14:creationId xmlns:p14="http://schemas.microsoft.com/office/powerpoint/2010/main" val="7978885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95AF74-0545-9337-FDF7-13F21078EC13}"/>
              </a:ext>
            </a:extLst>
          </p:cNvPr>
          <p:cNvSpPr txBox="1"/>
          <p:nvPr/>
        </p:nvSpPr>
        <p:spPr>
          <a:xfrm>
            <a:off x="539261" y="1917956"/>
            <a:ext cx="11113477" cy="1815882"/>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3. Ақлли бошқарув минораси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Ақлли бошқарув миноралари ақлли таъминот занжирлари учун ишлаш нерв марказидир.</a:t>
            </a:r>
          </a:p>
        </p:txBody>
      </p:sp>
    </p:spTree>
    <p:extLst>
      <p:ext uri="{BB962C8B-B14F-4D97-AF65-F5344CB8AC3E}">
        <p14:creationId xmlns:p14="http://schemas.microsoft.com/office/powerpoint/2010/main" val="285888365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2E20DF-CDB7-A065-D0EF-631CE4FCB750}"/>
              </a:ext>
            </a:extLst>
          </p:cNvPr>
          <p:cNvSpPr txBox="1"/>
          <p:nvPr/>
        </p:nvSpPr>
        <p:spPr>
          <a:xfrm>
            <a:off x="474784" y="937572"/>
            <a:ext cx="11242431"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Инвентаризацияни бошқариш, таъминотни таъминлаш ва логистика каби муайян функцияларни ҳал қилиш учун мўлжалланган ақлли бошқарув миноралари стратегик ўзгаришларни амалга ошириш учун узоқроқ уфқни сақлаб, кундалик муаммоларни ҳал қилишда ёрдам бериш учун катталаштириб, асосий нарсалардан ташқарига чиқади. Улар </a:t>
            </a:r>
            <a:r>
              <a:rPr lang="en-US" sz="2400" dirty="0">
                <a:latin typeface="Times New Roman" panose="02020603050405020304" pitchFamily="18" charset="0"/>
                <a:cs typeface="Times New Roman" panose="02020603050405020304" pitchFamily="18" charset="0"/>
              </a:rPr>
              <a:t>KPI</a:t>
            </a:r>
            <a:r>
              <a:rPr lang="uz-Cyrl-UZ" sz="2400" dirty="0">
                <a:latin typeface="Times New Roman" panose="02020603050405020304" pitchFamily="18" charset="0"/>
                <a:cs typeface="Times New Roman" panose="02020603050405020304" pitchFamily="18" charset="0"/>
              </a:rPr>
              <a:t> ва воқеаларнинг шахсийлаштирилган бошқарув панелини тақдим этадилар ва </a:t>
            </a:r>
            <a:r>
              <a:rPr lang="en-US" sz="2400" dirty="0">
                <a:latin typeface="Times New Roman" panose="02020603050405020304" pitchFamily="18" charset="0"/>
                <a:cs typeface="Times New Roman" panose="02020603050405020304" pitchFamily="18" charset="0"/>
              </a:rPr>
              <a:t>AI</a:t>
            </a:r>
            <a:r>
              <a:rPr lang="uz-Cyrl-UZ" sz="2400" dirty="0">
                <a:latin typeface="Times New Roman" panose="02020603050405020304" pitchFamily="18" charset="0"/>
                <a:cs typeface="Times New Roman" panose="02020603050405020304" pitchFamily="18" charset="0"/>
              </a:rPr>
              <a:t> каби асосий технологиялардан фойдаланадилар, шунда сизнинг таъминот занжири жамоангиз реал вақт режимида муҳим муаммоларни осонгина тушуниши, устуворлигини белгилаши ва ҳал қилишда ёрдам беради, бу эса харажатларни камайтиришга ёрдам беради.</a:t>
            </a:r>
          </a:p>
        </p:txBody>
      </p:sp>
    </p:spTree>
    <p:extLst>
      <p:ext uri="{BB962C8B-B14F-4D97-AF65-F5344CB8AC3E}">
        <p14:creationId xmlns:p14="http://schemas.microsoft.com/office/powerpoint/2010/main" val="4126941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B4FBBC-8556-9074-094B-F5BBDAA6FAB8}"/>
              </a:ext>
            </a:extLst>
          </p:cNvPr>
          <p:cNvSpPr txBox="1"/>
          <p:nvPr/>
        </p:nvSpPr>
        <p:spPr>
          <a:xfrm>
            <a:off x="445477" y="943775"/>
            <a:ext cx="11265877" cy="3416320"/>
          </a:xfrm>
          <a:prstGeom prst="rect">
            <a:avLst/>
          </a:prstGeom>
          <a:noFill/>
        </p:spPr>
        <p:txBody>
          <a:bodyPr wrap="square">
            <a:spAutoFit/>
          </a:bodyPr>
          <a:lstStyle/>
          <a:p>
            <a:pPr algn="ctr"/>
            <a:r>
              <a:rPr lang="en-US" sz="2400" b="1" dirty="0">
                <a:latin typeface="Times New Roman" panose="02020603050405020304" pitchFamily="18" charset="0"/>
                <a:cs typeface="Times New Roman" panose="02020603050405020304" pitchFamily="18" charset="0"/>
              </a:rPr>
              <a:t>IBM</a:t>
            </a:r>
            <a:r>
              <a:rPr lang="uz-Cyrl-UZ" sz="2400" b="1" dirty="0">
                <a:latin typeface="Times New Roman" panose="02020603050405020304" pitchFamily="18" charset="0"/>
                <a:cs typeface="Times New Roman" panose="02020603050405020304" pitchFamily="18" charset="0"/>
              </a:rPr>
              <a:t> мижозларга ёрдам бериш учун сунъий интеллект ва машинани ўрганишдан фойдаланадиган ақлли бошқарув минорасини яратди: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Ҳақиқий охиригача кўриниш (</a:t>
            </a:r>
            <a:r>
              <a:rPr lang="en-US" sz="2400" b="1" dirty="0">
                <a:latin typeface="Times New Roman" panose="02020603050405020304" pitchFamily="18" charset="0"/>
                <a:cs typeface="Times New Roman" panose="02020603050405020304" pitchFamily="18" charset="0"/>
              </a:rPr>
              <a:t>True end-to-end visibility</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a:t>
            </a:r>
          </a:p>
          <a:p>
            <a:pPr algn="ctr"/>
            <a:r>
              <a:rPr lang="uz-Cyrl-UZ" sz="2400" dirty="0">
                <a:latin typeface="Times New Roman" panose="02020603050405020304" pitchFamily="18" charset="0"/>
                <a:cs typeface="Times New Roman" panose="02020603050405020304" pitchFamily="18" charset="0"/>
              </a:rPr>
              <a:t>Маълумотлар силосларини олиб ташланг ва стандартлаштирилган маълумотлар платформаси орқали глобал таъминот занжирингиз бўйлаб реал вақтда кўринишни ўрнатинг. </a:t>
            </a:r>
            <a:r>
              <a:rPr lang="en-US" sz="2400" dirty="0">
                <a:latin typeface="Times New Roman" panose="02020603050405020304" pitchFamily="18" charset="0"/>
                <a:cs typeface="Times New Roman" panose="02020603050405020304" pitchFamily="18" charset="0"/>
              </a:rPr>
              <a:t>KPI</a:t>
            </a:r>
            <a:r>
              <a:rPr lang="uz-Cyrl-UZ" sz="2400" dirty="0">
                <a:latin typeface="Times New Roman" panose="02020603050405020304" pitchFamily="18" charset="0"/>
                <a:cs typeface="Times New Roman" panose="02020603050405020304" pitchFamily="18" charset="0"/>
              </a:rPr>
              <a:t> ва муҳим таъминот занжири воқеаларининг 360 даража кўринишини таъминловчи шахсийлаштирилган асбоблар панели ёрдамида маълумотларни амалда бўладиган тушунчаларга айлантиринг.</a:t>
            </a:r>
          </a:p>
        </p:txBody>
      </p:sp>
    </p:spTree>
    <p:extLst>
      <p:ext uri="{BB962C8B-B14F-4D97-AF65-F5344CB8AC3E}">
        <p14:creationId xmlns:p14="http://schemas.microsoft.com/office/powerpoint/2010/main" val="71227921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0E1F7F-3564-66C3-3B8C-5AAB0F7E34D5}"/>
              </a:ext>
            </a:extLst>
          </p:cNvPr>
          <p:cNvSpPr txBox="1"/>
          <p:nvPr/>
        </p:nvSpPr>
        <p:spPr>
          <a:xfrm>
            <a:off x="521677" y="1304507"/>
            <a:ext cx="11148646"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Истисно бўйича бошқаринг (</a:t>
            </a:r>
            <a:r>
              <a:rPr lang="en-US" sz="2800" b="1" dirty="0">
                <a:latin typeface="Times New Roman" panose="02020603050405020304" pitchFamily="18" charset="0"/>
                <a:cs typeface="Times New Roman" panose="02020603050405020304" pitchFamily="18" charset="0"/>
              </a:rPr>
              <a:t>Manage by exception</a:t>
            </a:r>
            <a:r>
              <a:rPr lang="uz-Cyrl-UZ" sz="2800" b="1"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Иш навбатлари шу каби таъминот занжири муаммоларини аниқлайди ва кўрсатади ва реал вақт режимида устуворликларни белгилайди, бу сизга таъминот занжирингиздаги хавф ва узилишларни проактив тарзда бошқаришда муаммоларни тезда ҳис қилиш ва уларга жавоб бериш имконини беради.</a:t>
            </a:r>
          </a:p>
        </p:txBody>
      </p:sp>
    </p:spTree>
    <p:extLst>
      <p:ext uri="{BB962C8B-B14F-4D97-AF65-F5344CB8AC3E}">
        <p14:creationId xmlns:p14="http://schemas.microsoft.com/office/powerpoint/2010/main" val="365094646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0E1F7F-3564-66C3-3B8C-5AAB0F7E34D5}"/>
              </a:ext>
            </a:extLst>
          </p:cNvPr>
          <p:cNvSpPr txBox="1"/>
          <p:nvPr/>
        </p:nvSpPr>
        <p:spPr>
          <a:xfrm>
            <a:off x="521677" y="1304507"/>
            <a:ext cx="11148646"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Интеллектуал иш оқимлари (</a:t>
            </a:r>
            <a:r>
              <a:rPr lang="en-US" sz="2800" b="1" dirty="0">
                <a:latin typeface="Times New Roman" panose="02020603050405020304" pitchFamily="18" charset="0"/>
                <a:cs typeface="Times New Roman" panose="02020603050405020304" pitchFamily="18" charset="0"/>
              </a:rPr>
              <a:t>Intelligent workflows</a:t>
            </a:r>
            <a:r>
              <a:rPr lang="uz-Cyrl-UZ" sz="2800" b="1" dirty="0">
                <a:latin typeface="Times New Roman" panose="02020603050405020304" pitchFamily="18" charset="0"/>
                <a:cs typeface="Times New Roman" panose="02020603050405020304" pitchFamily="18" charset="0"/>
              </a:rPr>
              <a:t>): </a:t>
            </a:r>
          </a:p>
          <a:p>
            <a:pPr algn="ctr"/>
            <a:r>
              <a:rPr lang="uz-Cyrl-UZ" sz="2800" dirty="0">
                <a:latin typeface="Times New Roman" panose="02020603050405020304" pitchFamily="18" charset="0"/>
                <a:cs typeface="Times New Roman" panose="02020603050405020304" pitchFamily="18" charset="0"/>
              </a:rPr>
              <a:t>Амалга ошириладиган иш оқимлари манба транзакция тизимларида ҳаракатларни автоматлаштириш учун зарур бўлган ноёб талаблар ва жараён босқичларини қондириш учун мослаштирилиши мумкин. Табиий тилда қидирувдан фойдаланган ҳолда таъминот занжири маълумотлари асосида муаммоларга жавоб берадиган таъминот занжири виртуал ёрдамчиси билан онгли қарорлар қабул қилинг.</a:t>
            </a:r>
          </a:p>
        </p:txBody>
      </p:sp>
    </p:spTree>
    <p:extLst>
      <p:ext uri="{BB962C8B-B14F-4D97-AF65-F5344CB8AC3E}">
        <p14:creationId xmlns:p14="http://schemas.microsoft.com/office/powerpoint/2010/main" val="291524902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0E1F7F-3564-66C3-3B8C-5AAB0F7E34D5}"/>
              </a:ext>
            </a:extLst>
          </p:cNvPr>
          <p:cNvSpPr txBox="1"/>
          <p:nvPr/>
        </p:nvSpPr>
        <p:spPr>
          <a:xfrm>
            <a:off x="521677" y="1304507"/>
            <a:ext cx="11148646" cy="2677656"/>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Ақллироқ интеграция (</a:t>
            </a:r>
            <a:r>
              <a:rPr lang="en-US" sz="2800" b="1" dirty="0">
                <a:latin typeface="Times New Roman" panose="02020603050405020304" pitchFamily="18" charset="0"/>
                <a:cs typeface="Times New Roman" panose="02020603050405020304" pitchFamily="18" charset="0"/>
              </a:rPr>
              <a:t>Smarter integration</a:t>
            </a:r>
            <a:r>
              <a:rPr lang="uz-Cyrl-UZ" sz="2800" b="1" dirty="0">
                <a:latin typeface="Times New Roman" panose="02020603050405020304" pitchFamily="18" charset="0"/>
                <a:cs typeface="Times New Roman" panose="02020603050405020304" pitchFamily="18" charset="0"/>
              </a:rPr>
              <a:t>): </a:t>
            </a:r>
          </a:p>
          <a:p>
            <a:pPr algn="ctr"/>
            <a:r>
              <a:rPr lang="uz-Cyrl-UZ" sz="2800" dirty="0">
                <a:latin typeface="Times New Roman" panose="02020603050405020304" pitchFamily="18" charset="0"/>
                <a:cs typeface="Times New Roman" panose="02020603050405020304" pitchFamily="18" charset="0"/>
              </a:rPr>
              <a:t>Чиқарилган коннекторлар сизга реал вақт режимида таъминот занжири манфаатдор томонларингиз билан ҳамкорлик қилиш ва муаммоларни ҳал қилиш учун тезкор чоралар кўриш имконини берадиган рекорд ва таъминот занжири хизматларининг энг зўр тизимларига намунавий уланишларни таклиф қилади.</a:t>
            </a:r>
          </a:p>
        </p:txBody>
      </p:sp>
    </p:spTree>
    <p:extLst>
      <p:ext uri="{BB962C8B-B14F-4D97-AF65-F5344CB8AC3E}">
        <p14:creationId xmlns:p14="http://schemas.microsoft.com/office/powerpoint/2010/main" val="156127452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CE95B6F-3958-07DB-0D9B-C93C1CF46538}"/>
              </a:ext>
            </a:extLst>
          </p:cNvPr>
          <p:cNvSpPr txBox="1"/>
          <p:nvPr/>
        </p:nvSpPr>
        <p:spPr>
          <a:xfrm>
            <a:off x="621323" y="1742944"/>
            <a:ext cx="10949354" cy="2677656"/>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4. Бошқарув минораларининг кейинги авлоди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Кейинги авлод бошқарув миноралари жараённи оптималлаштиришни кенгайтириш учун очиқ платформалар кучи ва ақлли имкониятлардан фойдаланади, бу эса таъминот занжирларини янада динамик сезгир ва башоратли қилади.</a:t>
            </a:r>
          </a:p>
        </p:txBody>
      </p:sp>
    </p:spTree>
    <p:extLst>
      <p:ext uri="{BB962C8B-B14F-4D97-AF65-F5344CB8AC3E}">
        <p14:creationId xmlns:p14="http://schemas.microsoft.com/office/powerpoint/2010/main" val="426018538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скругленные углы 10">
            <a:extLst>
              <a:ext uri="{FF2B5EF4-FFF2-40B4-BE49-F238E27FC236}">
                <a16:creationId xmlns:a16="http://schemas.microsoft.com/office/drawing/2014/main" id="{EFFC7A2B-BAEE-0571-950D-4257E47EF72B}"/>
              </a:ext>
            </a:extLst>
          </p:cNvPr>
          <p:cNvSpPr/>
          <p:nvPr/>
        </p:nvSpPr>
        <p:spPr>
          <a:xfrm>
            <a:off x="269630" y="135354"/>
            <a:ext cx="11652739" cy="154104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УШБУ ЯНГИ АВЛОД БОШҚАРУВ МИНОРАЛАРИ, ШУНИНГДЕК, ЖАРАЁННИ ОПТИМАЛЛАШТИРИШНИ КЕНГАЙТИРИШ УЧУН ОЧИҚ ПЛАТФОРМАЛАР ВА АҚЛЛИ ИМКОНИЯТЛАРНИНГ КУЧИДАН ФОЙДАЛАНАДИ, ТАЪМИНОТ ЗАНЖИРЛАРИНИ ЯНАДА ДИНАМИКРОҚ СЕЗГИР ВА БАШОРАТЛИ ҚИЛАДИ:</a:t>
            </a:r>
          </a:p>
        </p:txBody>
      </p:sp>
      <p:sp>
        <p:nvSpPr>
          <p:cNvPr id="12" name="Прямоугольник: скругленные углы 11">
            <a:extLst>
              <a:ext uri="{FF2B5EF4-FFF2-40B4-BE49-F238E27FC236}">
                <a16:creationId xmlns:a16="http://schemas.microsoft.com/office/drawing/2014/main" id="{A068410C-7BC3-A8ED-10E2-F15366115D5B}"/>
              </a:ext>
            </a:extLst>
          </p:cNvPr>
          <p:cNvSpPr/>
          <p:nvPr/>
        </p:nvSpPr>
        <p:spPr>
          <a:xfrm>
            <a:off x="269630" y="1922585"/>
            <a:ext cx="8827478" cy="454855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539750" algn="ctr"/>
            <a:r>
              <a:rPr lang="uz-Cyrl-UZ" sz="2200" b="1" dirty="0">
                <a:latin typeface="Times New Roman" panose="02020603050405020304" pitchFamily="18" charset="0"/>
                <a:cs typeface="Times New Roman" panose="02020603050405020304" pitchFamily="18" charset="0"/>
              </a:rPr>
              <a:t>Автоматлаштиришни ёқинг (</a:t>
            </a:r>
            <a:r>
              <a:rPr lang="en-US" sz="2200" b="1" dirty="0">
                <a:latin typeface="Times New Roman" panose="02020603050405020304" pitchFamily="18" charset="0"/>
                <a:cs typeface="Times New Roman" panose="02020603050405020304" pitchFamily="18" charset="0"/>
              </a:rPr>
              <a:t>Enable automation</a:t>
            </a:r>
            <a:r>
              <a:rPr lang="uz-Cyrl-UZ" sz="2200" b="1" dirty="0">
                <a:latin typeface="Times New Roman" panose="02020603050405020304" pitchFamily="18" charset="0"/>
                <a:cs typeface="Times New Roman" panose="02020603050405020304" pitchFamily="18" charset="0"/>
              </a:rPr>
              <a:t>). </a:t>
            </a:r>
          </a:p>
          <a:p>
            <a:pPr indent="539750" algn="ctr"/>
            <a:r>
              <a:rPr lang="uz-Cyrl-UZ" sz="2200" dirty="0">
                <a:latin typeface="Times New Roman" panose="02020603050405020304" pitchFamily="18" charset="0"/>
                <a:cs typeface="Times New Roman" panose="02020603050405020304" pitchFamily="18" charset="0"/>
              </a:rPr>
              <a:t>Бошқарув миноралари анъанавий таъминот занжири жараёнларини ўзгартириш ва ишнинг қандай бажарилишини тубдан ўзгартириш учун қўллаб-қувватловчи технология бўлади. Улар ташкилотларга ходимлар ва мижозлар учун таъминот занжирларини қайта ихтиро қилиш учун орқа, ўрта ва олд офислар ўртасидаги анъанавий силосларни бузадиган ақлли иш оқимларини амалга оширишга имкон беради. Улар жараёнлар ва ҳамкорлар тармоғи бўйлаб самарадорликни очиб беради ва ҳаётий таъминот занжири маълумотларидан келажакдаги нақшларни башорат қилиш учун ўрганишдан фойдаланади - кутилмаганни олдиндан айтиб бўладиган ва таъминот занжирларига таъсир қилувчи узилишларга тайёр бўлишга имкон беради.</a:t>
            </a:r>
          </a:p>
        </p:txBody>
      </p:sp>
    </p:spTree>
    <p:extLst>
      <p:ext uri="{BB962C8B-B14F-4D97-AF65-F5344CB8AC3E}">
        <p14:creationId xmlns:p14="http://schemas.microsoft.com/office/powerpoint/2010/main" val="182325780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скругленные углы 10">
            <a:extLst>
              <a:ext uri="{FF2B5EF4-FFF2-40B4-BE49-F238E27FC236}">
                <a16:creationId xmlns:a16="http://schemas.microsoft.com/office/drawing/2014/main" id="{EFFC7A2B-BAEE-0571-950D-4257E47EF72B}"/>
              </a:ext>
            </a:extLst>
          </p:cNvPr>
          <p:cNvSpPr/>
          <p:nvPr/>
        </p:nvSpPr>
        <p:spPr>
          <a:xfrm>
            <a:off x="269630" y="135354"/>
            <a:ext cx="11652739" cy="148243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УШБУ ЯНГИ АВЛОД БОШҚАРУВ МИНОРАЛАРИ, ШУНИНГДЕК, ЖАРАЁННИ ОПТИМАЛЛАШТИРИШНИ КЕНГАЙТИРИШ УЧУН ОЧИҚ ПЛАТФОРМАЛАР ВА АҚЛЛИ ИМКОНИЯТЛАРНИНГ КУЧИДАН ФОЙДАЛАНАДИ, ТАЪМИНОТ ЗАНЖИРЛАРИНИ ЯНАДА ДИНАМИКРОҚ СЕЗГИР ВА БАШОРАТЛИ ҚИЛАДИ:</a:t>
            </a:r>
          </a:p>
        </p:txBody>
      </p:sp>
      <p:sp>
        <p:nvSpPr>
          <p:cNvPr id="12" name="Прямоугольник: скругленные углы 11">
            <a:extLst>
              <a:ext uri="{FF2B5EF4-FFF2-40B4-BE49-F238E27FC236}">
                <a16:creationId xmlns:a16="http://schemas.microsoft.com/office/drawing/2014/main" id="{A068410C-7BC3-A8ED-10E2-F15366115D5B}"/>
              </a:ext>
            </a:extLst>
          </p:cNvPr>
          <p:cNvSpPr/>
          <p:nvPr/>
        </p:nvSpPr>
        <p:spPr>
          <a:xfrm>
            <a:off x="269631" y="1828800"/>
            <a:ext cx="8827478" cy="474784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539750" algn="ctr"/>
            <a:r>
              <a:rPr lang="uz-Cyrl-UZ" sz="2200" b="1" dirty="0">
                <a:latin typeface="Times New Roman" panose="02020603050405020304" pitchFamily="18" charset="0"/>
                <a:cs typeface="Times New Roman" panose="02020603050405020304" pitchFamily="18" charset="0"/>
              </a:rPr>
              <a:t>Келажакни исботлаш ва фарқлаш (</a:t>
            </a:r>
            <a:r>
              <a:rPr lang="en-US" sz="2200" b="1" dirty="0">
                <a:latin typeface="Times New Roman" panose="02020603050405020304" pitchFamily="18" charset="0"/>
                <a:cs typeface="Times New Roman" panose="02020603050405020304" pitchFamily="18" charset="0"/>
              </a:rPr>
              <a:t>Future-proof and differentiate</a:t>
            </a:r>
            <a:r>
              <a:rPr lang="uz-Cyrl-UZ" sz="2200" b="1" dirty="0">
                <a:latin typeface="Times New Roman" panose="02020603050405020304" pitchFamily="18" charset="0"/>
                <a:cs typeface="Times New Roman" panose="02020603050405020304" pitchFamily="18" charset="0"/>
              </a:rPr>
              <a:t>). </a:t>
            </a:r>
          </a:p>
          <a:p>
            <a:pPr indent="539750" algn="ctr"/>
            <a:r>
              <a:rPr lang="uz-Cyrl-UZ" sz="2200" dirty="0">
                <a:latin typeface="Times New Roman" panose="02020603050405020304" pitchFamily="18" charset="0"/>
                <a:cs typeface="Times New Roman" panose="02020603050405020304" pitchFamily="18" charset="0"/>
              </a:rPr>
              <a:t>Очиқ платформа сифатида бошқарув миноралари ҳар бир таъминот занжирининг ўзига хос хусусиятларига мослаштирилган ва созланган бўлиши мумкин ва корхоналарни фарқлаш учун учинчи томон хизматларидан ўз синфидаги энг яхши имкониятларни ўз ичига олиши мумкин. Масалан, қабул қилишдан тортиб то етказиб беришгача бўлган транзитдаги кўр-кўрона жойларни йўқ қилиш учун ишончли темир йўл, океан, юк машинаси ва охирги мил шаффофлигини таъминлайдиган ечимлар билан интеграция. Ҳақиқий вақтда ташувчи маълумотларини </a:t>
            </a:r>
            <a:r>
              <a:rPr lang="en-US" sz="2200" dirty="0">
                <a:latin typeface="Times New Roman" panose="02020603050405020304" pitchFamily="18" charset="0"/>
                <a:cs typeface="Times New Roman" panose="02020603050405020304" pitchFamily="18" charset="0"/>
              </a:rPr>
              <a:t>IBM</a:t>
            </a:r>
            <a:r>
              <a:rPr lang="uz-Cyrl-UZ" sz="2200" dirty="0">
                <a:latin typeface="Times New Roman" panose="02020603050405020304" pitchFamily="18" charset="0"/>
                <a:cs typeface="Times New Roman" panose="02020603050405020304" pitchFamily="18" charset="0"/>
              </a:rPr>
              <a:t> бошқарув минораси имкониятлари билан бирлаштириб, жўнатувчилар тегишли воқеаларга тезкор жавоб бериш ва рақобатдош устунликка эришиш учун глобал логистика тушунчаларини яхшилашлари мумкин.</a:t>
            </a:r>
          </a:p>
        </p:txBody>
      </p:sp>
    </p:spTree>
    <p:extLst>
      <p:ext uri="{BB962C8B-B14F-4D97-AF65-F5344CB8AC3E}">
        <p14:creationId xmlns:p14="http://schemas.microsoft.com/office/powerpoint/2010/main" val="29245604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скругленные углы 10">
            <a:extLst>
              <a:ext uri="{FF2B5EF4-FFF2-40B4-BE49-F238E27FC236}">
                <a16:creationId xmlns:a16="http://schemas.microsoft.com/office/drawing/2014/main" id="{EFFC7A2B-BAEE-0571-950D-4257E47EF72B}"/>
              </a:ext>
            </a:extLst>
          </p:cNvPr>
          <p:cNvSpPr/>
          <p:nvPr/>
        </p:nvSpPr>
        <p:spPr>
          <a:xfrm>
            <a:off x="269630" y="135354"/>
            <a:ext cx="11652739" cy="148243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1" dirty="0">
                <a:latin typeface="Times New Roman" panose="02020603050405020304" pitchFamily="18" charset="0"/>
                <a:cs typeface="Times New Roman" panose="02020603050405020304" pitchFamily="18" charset="0"/>
              </a:rPr>
              <a:t>УШБУ ЯНГИ АВЛОД БОШҚАРУВ МИНОРАЛАРИ, ШУНИНГДЕК, ЖАРАЁННИ ОПТИМАЛЛАШТИРИШНИ КЕНГАЙТИРИШ УЧУН ОЧИҚ ПЛАТФОРМАЛАР ВА АҚЛЛИ ИМКОНИЯТЛАРНИНГ КУЧИДАН ФОЙДАЛАНАДИ, ТАЪМИНОТ ЗАНЖИРЛАРИНИ ЯНАДА ДИНАМИКРОҚ СЕЗГИР ВА БАШОРАТЛИ ҚИЛАДИ:</a:t>
            </a:r>
          </a:p>
        </p:txBody>
      </p:sp>
      <p:sp>
        <p:nvSpPr>
          <p:cNvPr id="12" name="Прямоугольник: скругленные углы 11">
            <a:extLst>
              <a:ext uri="{FF2B5EF4-FFF2-40B4-BE49-F238E27FC236}">
                <a16:creationId xmlns:a16="http://schemas.microsoft.com/office/drawing/2014/main" id="{A068410C-7BC3-A8ED-10E2-F15366115D5B}"/>
              </a:ext>
            </a:extLst>
          </p:cNvPr>
          <p:cNvSpPr/>
          <p:nvPr/>
        </p:nvSpPr>
        <p:spPr>
          <a:xfrm>
            <a:off x="269631" y="1828800"/>
            <a:ext cx="8827478" cy="474784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539750" algn="ctr"/>
            <a:r>
              <a:rPr lang="uz-Cyrl-UZ" sz="2200" b="1" dirty="0">
                <a:latin typeface="Times New Roman" panose="02020603050405020304" pitchFamily="18" charset="0"/>
                <a:cs typeface="Times New Roman" panose="02020603050405020304" pitchFamily="18" charset="0"/>
              </a:rPr>
              <a:t>Доимий равишда ўрганинг ва яхшиланг (</a:t>
            </a:r>
            <a:r>
              <a:rPr lang="en-US" sz="2200" b="1" dirty="0">
                <a:latin typeface="Times New Roman" panose="02020603050405020304" pitchFamily="18" charset="0"/>
                <a:cs typeface="Times New Roman" panose="02020603050405020304" pitchFamily="18" charset="0"/>
              </a:rPr>
              <a:t>Continuously learn and improve</a:t>
            </a:r>
            <a:r>
              <a:rPr lang="uz-Cyrl-UZ" sz="2200" b="1" dirty="0">
                <a:latin typeface="Times New Roman" panose="02020603050405020304" pitchFamily="18" charset="0"/>
                <a:cs typeface="Times New Roman" panose="02020603050405020304" pitchFamily="18" charset="0"/>
              </a:rPr>
              <a:t>). </a:t>
            </a:r>
          </a:p>
          <a:p>
            <a:pPr indent="539750" algn="ctr"/>
            <a:r>
              <a:rPr lang="uz-Cyrl-UZ" sz="2200" dirty="0">
                <a:latin typeface="Times New Roman" panose="02020603050405020304" pitchFamily="18" charset="0"/>
                <a:cs typeface="Times New Roman" panose="02020603050405020304" pitchFamily="18" charset="0"/>
              </a:rPr>
              <a:t>Сунъий интеллект (</a:t>
            </a:r>
            <a:r>
              <a:rPr lang="en-US" sz="2200" dirty="0">
                <a:latin typeface="Times New Roman" panose="02020603050405020304" pitchFamily="18" charset="0"/>
                <a:cs typeface="Times New Roman" panose="02020603050405020304" pitchFamily="18" charset="0"/>
              </a:rPr>
              <a:t>AI</a:t>
            </a:r>
            <a:r>
              <a:rPr lang="uz-Cyrl-UZ" sz="2200" dirty="0">
                <a:latin typeface="Times New Roman" panose="02020603050405020304" pitchFamily="18" charset="0"/>
                <a:cs typeface="Times New Roman" panose="02020603050405020304" pitchFamily="18" charset="0"/>
              </a:rPr>
              <a:t>) ўз-ўзини ўрганишда ва вақт ўтиши билан кўпроқ маълумотлар билан билимларни қуришда давом этмоқда, бошқарув минорасининг ҳар бир ноёб таъминот занжири учун тавсиялар ва кейинги энг яхши ҳаракатларни аниқ белгилаш қобилиятини оширмоқда. Масалан, потенциал маҳсулот ёки қисмларга алтернативаларни фаол равишда аниқлаш. Ташкилотлар </a:t>
            </a:r>
            <a:r>
              <a:rPr lang="en-US" sz="2200" dirty="0">
                <a:latin typeface="Times New Roman" panose="02020603050405020304" pitchFamily="18" charset="0"/>
                <a:cs typeface="Times New Roman" panose="02020603050405020304" pitchFamily="18" charset="0"/>
              </a:rPr>
              <a:t>AI</a:t>
            </a:r>
            <a:r>
              <a:rPr lang="uz-Cyrl-UZ" sz="2200" dirty="0">
                <a:latin typeface="Times New Roman" panose="02020603050405020304" pitchFamily="18" charset="0"/>
                <a:cs typeface="Times New Roman" panose="02020603050405020304" pitchFamily="18" charset="0"/>
              </a:rPr>
              <a:t>ни ресурсларни тақсимлаш, такрорланадиган фаолият ва ҳодисаларни бошқариш ва кузатиш, муаммолар юзага келганда тавсиялар бериш каби соҳаларда инсон имкониятларини кенгайтириш учун ишончли тарзда қўллаши мумкин.</a:t>
            </a:r>
          </a:p>
        </p:txBody>
      </p:sp>
    </p:spTree>
    <p:extLst>
      <p:ext uri="{BB962C8B-B14F-4D97-AF65-F5344CB8AC3E}">
        <p14:creationId xmlns:p14="http://schemas.microsoft.com/office/powerpoint/2010/main" val="352004201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7E00B2C-4CBE-11B1-8E6E-5CC60946CA90}"/>
              </a:ext>
            </a:extLst>
          </p:cNvPr>
          <p:cNvSpPr txBox="1"/>
          <p:nvPr/>
        </p:nvSpPr>
        <p:spPr>
          <a:xfrm>
            <a:off x="504092" y="344885"/>
            <a:ext cx="11183816"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5. Олти ҳафтадан камроқ вақт ичида маълумот олинг</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Сиз таъминот занжирингизни барқарорлик ва сезгирлик учун оптималлаштиришингиз мумкин ва </a:t>
            </a:r>
            <a:r>
              <a:rPr lang="en-US" sz="2400" dirty="0">
                <a:latin typeface="Times New Roman" panose="02020603050405020304" pitchFamily="18" charset="0"/>
                <a:cs typeface="Times New Roman" panose="02020603050405020304" pitchFamily="18" charset="0"/>
              </a:rPr>
              <a:t>IBM</a:t>
            </a:r>
            <a:r>
              <a:rPr lang="uz-Cyrl-UZ" sz="2400" dirty="0">
                <a:latin typeface="Times New Roman" panose="02020603050405020304" pitchFamily="18" charset="0"/>
                <a:cs typeface="Times New Roman" panose="02020603050405020304" pitchFamily="18" charset="0"/>
              </a:rPr>
              <a:t> ёрдам бериши мумкин.</a:t>
            </a:r>
          </a:p>
          <a:p>
            <a:pPr algn="ctr"/>
            <a:r>
              <a:rPr lang="uz-Cyrl-UZ" sz="2400" dirty="0">
                <a:latin typeface="Times New Roman" panose="02020603050405020304" pitchFamily="18" charset="0"/>
                <a:cs typeface="Times New Roman" panose="02020603050405020304" pitchFamily="18" charset="0"/>
              </a:rPr>
              <a:t>Минглаб муваффақиятли таъминот занжири ўрнатиш ва </a:t>
            </a:r>
            <a:r>
              <a:rPr lang="en-US" sz="2400" dirty="0">
                <a:latin typeface="Times New Roman" panose="02020603050405020304" pitchFamily="18" charset="0"/>
                <a:cs typeface="Times New Roman" panose="02020603050405020304" pitchFamily="18" charset="0"/>
              </a:rPr>
              <a:t>IBM</a:t>
            </a:r>
            <a:r>
              <a:rPr lang="uz-Cyrl-UZ" sz="2400" dirty="0">
                <a:latin typeface="Times New Roman" panose="02020603050405020304" pitchFamily="18" charset="0"/>
                <a:cs typeface="Times New Roman" panose="02020603050405020304" pitchFamily="18" charset="0"/>
              </a:rPr>
              <a:t>нинг глобал таъминот занжирини оптималлаштириш ва инновация қилиш тажрибаси билан биз маълумотларни тозалаш орқали эски қийинчиликларни ижодий тарзда енгиб чиқдик ва мазмунли қиймат бериш учун таъминот занжири имкониятларини қандай ўзгартиришни тушундик.</a:t>
            </a:r>
          </a:p>
        </p:txBody>
      </p:sp>
      <p:sp>
        <p:nvSpPr>
          <p:cNvPr id="9" name="TextBox 8">
            <a:extLst>
              <a:ext uri="{FF2B5EF4-FFF2-40B4-BE49-F238E27FC236}">
                <a16:creationId xmlns:a16="http://schemas.microsoft.com/office/drawing/2014/main" id="{B8B92693-5575-2802-7372-859C1581E169}"/>
              </a:ext>
            </a:extLst>
          </p:cNvPr>
          <p:cNvSpPr txBox="1"/>
          <p:nvPr/>
        </p:nvSpPr>
        <p:spPr>
          <a:xfrm>
            <a:off x="234461" y="4111007"/>
            <a:ext cx="8675077" cy="2308324"/>
          </a:xfrm>
          <a:prstGeom prst="rect">
            <a:avLst/>
          </a:prstGeom>
          <a:noFill/>
        </p:spPr>
        <p:txBody>
          <a:bodyPr wrap="square">
            <a:spAutoFit/>
          </a:bodyPr>
          <a:lstStyle/>
          <a:p>
            <a:pPr algn="ctr"/>
            <a:r>
              <a:rPr lang="en-US" sz="2400" dirty="0">
                <a:latin typeface="Times New Roman" panose="02020603050405020304" pitchFamily="18" charset="0"/>
                <a:cs typeface="Times New Roman" panose="02020603050405020304" pitchFamily="18" charset="0"/>
              </a:rPr>
              <a:t>IBM</a:t>
            </a:r>
            <a:r>
              <a:rPr lang="uz-Cyrl-UZ" sz="2400" dirty="0">
                <a:latin typeface="Times New Roman" panose="02020603050405020304" pitchFamily="18" charset="0"/>
                <a:cs typeface="Times New Roman" panose="02020603050405020304" pitchFamily="18" charset="0"/>
              </a:rPr>
              <a:t> таъминот занжирини бошқариш минораси олти ҳафтадан камроқ вақт ичида амалга оширилиши ва доимий ўзгарувчан дунёда ишонч билан тезроқ ҳаракат қилишлари учун жамоаларингизни реал вақтда тушунчалар билан тезда кучайтириш учун махсус конфигурациялар билан кенгайтирилиши мумкин.</a:t>
            </a:r>
          </a:p>
        </p:txBody>
      </p:sp>
    </p:spTree>
    <p:extLst>
      <p:ext uri="{BB962C8B-B14F-4D97-AF65-F5344CB8AC3E}">
        <p14:creationId xmlns:p14="http://schemas.microsoft.com/office/powerpoint/2010/main" val="301084243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178169" y="817686"/>
            <a:ext cx="9835662" cy="65649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занжирини бошқариш мисоли нима</a:t>
            </a:r>
            <a:r>
              <a:rPr lang="ru-RU" sz="2800" b="1" dirty="0">
                <a:latin typeface="Times New Roman" panose="02020603050405020304" pitchFamily="18" charset="0"/>
                <a:cs typeface="Times New Roman" panose="02020603050405020304" pitchFamily="18" charset="0"/>
              </a:rPr>
              <a:t>?</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1862503"/>
            <a:ext cx="11547230" cy="2240574"/>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занжири бошқаруви </a:t>
            </a:r>
            <a:r>
              <a:rPr lang="uz-Cyrl-UZ" sz="2800" dirty="0">
                <a:latin typeface="Times New Roman" panose="02020603050405020304" pitchFamily="18" charset="0"/>
                <a:cs typeface="Times New Roman" panose="02020603050405020304" pitchFamily="18" charset="0"/>
              </a:rPr>
              <a:t>- бу маҳсулот ва хизматларни ишлаб чиқариш ва етказиб бериш учун зарур бўлган турли хил тадбирларни мувофиқлаштириш амалиётидир. Таъминот занжири фаолиятига мисоллар лойиҳалаш, деҳқончилик, ишлаб чиқариш, қадоқлаш ёки ташишни ўз ичига олиши мумкин.</a:t>
            </a:r>
          </a:p>
        </p:txBody>
      </p:sp>
    </p:spTree>
    <p:extLst>
      <p:ext uri="{BB962C8B-B14F-4D97-AF65-F5344CB8AC3E}">
        <p14:creationId xmlns:p14="http://schemas.microsoft.com/office/powerpoint/2010/main" val="316766667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178169" y="348763"/>
            <a:ext cx="9835662" cy="65649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занжирини бошқариш нима учун муҳим</a:t>
            </a:r>
            <a:r>
              <a:rPr lang="ru-RU" sz="2800" b="1" dirty="0">
                <a:latin typeface="Times New Roman" panose="02020603050405020304" pitchFamily="18" charset="0"/>
                <a:cs typeface="Times New Roman" panose="02020603050405020304" pitchFamily="18" charset="0"/>
              </a:rPr>
              <a:t>?</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1217734"/>
            <a:ext cx="11547230" cy="3119805"/>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Таъминот занжири бошқаруви муҳим аҳамиятга эга, чунки у бир нечта бизнес мақсадларига эришишга ёрдам беради. Мисол учун, ишлаб чиқариш жараёнларини назорат қилиш маҳсулот сифатини яхшилаш, қайтариб олиш ва суд жараёнлари хавфини камайтириш ва кучли истеъмолчи брендини яратишга ёрдам беради. Шу билан бирга, жўнатиш тартиб-қоидалари устидан назорат қимматли танқислик ёки инвентарнинг ортиқча таъминланиш даврларини олдини олиш орқали мижозларга хизмат кўрсатишни яхшилаши мумкин. Умуман олганда, таъминот занжири бошқаруви компанияларга ўзларининг фойда маржаларини яхшилаш учун бир нечта имкониятларни тақдим этади ва айниқса йирик ва халқаро операцияларга эга компаниялар учун муҳимдир.</a:t>
            </a:r>
          </a:p>
        </p:txBody>
      </p:sp>
    </p:spTree>
    <p:extLst>
      <p:ext uri="{BB962C8B-B14F-4D97-AF65-F5344CB8AC3E}">
        <p14:creationId xmlns:p14="http://schemas.microsoft.com/office/powerpoint/2010/main" val="117870269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178169" y="348763"/>
            <a:ext cx="9835662" cy="65649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Этика ва таъминот занжири бошқаруви қандай боғлиқ?</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1276350"/>
            <a:ext cx="11547230" cy="2697774"/>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Этика таъминот занжирини бошқаришнинг тобора муҳим жиҳатига айланди, шунинг учун таъминот занжири этикаси деб аталадиган бир қатор тамойиллар пайдо бўлди. Истеъмолчилар ва инвесторлар компаниялар ўз маҳсулотларини ишлаб чиқариш, ишчи кучига қандай муносабатда бўлишлари ва атроф-муҳитни муҳофаза қилишларига сармоя киритадилар. Натижада, компаниялар чиқиндиларни камайтириш, меҳнат шароитларини яхшилаш ва атроф-муҳитга таъсирини камайтириш чораларини кўриш орқали жавоб беришади.</a:t>
            </a:r>
          </a:p>
        </p:txBody>
      </p:sp>
    </p:spTree>
    <p:extLst>
      <p:ext uri="{BB962C8B-B14F-4D97-AF65-F5344CB8AC3E}">
        <p14:creationId xmlns:p14="http://schemas.microsoft.com/office/powerpoint/2010/main" val="54099052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178169" y="348763"/>
            <a:ext cx="9835662" cy="656492"/>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Таъминот занжири бошқарувининг 5 та элементи нима</a:t>
            </a:r>
            <a:r>
              <a:rPr lang="ru-RU" sz="2800" b="1" dirty="0">
                <a:latin typeface="Times New Roman" panose="02020603050405020304" pitchFamily="18" charset="0"/>
                <a:cs typeface="Times New Roman" panose="02020603050405020304" pitchFamily="18" charset="0"/>
              </a:rPr>
              <a:t>?</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322385" y="1276350"/>
            <a:ext cx="11547230" cy="2697774"/>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Таъминот занжирини бошқариш бешта асосий элементни ўз ичига олади - режалаштириш, хом ашё манбалари, ишлаб чиқариш, етказиб бериш ва даромадлар. Режалаштириш босқичи таъминот занжири учун умумий стратегияни ишлаб чиқишни назарда тутади, қолган тўртта элемент эса ушбу режани амалга ошириш учун асосий талабларга ихтисослашган. Самарали таъминот занжирига эга бўлиш ва қиммат тўсиқларга йўл қўймаслик учун компаниялар бешта элементнинг барчасида тажрибани ривожлантиришлари керак.</a:t>
            </a:r>
          </a:p>
        </p:txBody>
      </p:sp>
    </p:spTree>
    <p:extLst>
      <p:ext uri="{BB962C8B-B14F-4D97-AF65-F5344CB8AC3E}">
        <p14:creationId xmlns:p14="http://schemas.microsoft.com/office/powerpoint/2010/main" val="92535470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D5234DF8-EE7A-790D-94C7-ACA0B3464DD4}"/>
              </a:ext>
            </a:extLst>
          </p:cNvPr>
          <p:cNvSpPr/>
          <p:nvPr/>
        </p:nvSpPr>
        <p:spPr>
          <a:xfrm>
            <a:off x="1178168" y="630117"/>
            <a:ext cx="9835662" cy="101111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Маркетинг аралашмасининг қайси элементи таъминот занжирини бошқариш билан боғлиқ?</a:t>
            </a:r>
          </a:p>
        </p:txBody>
      </p:sp>
      <p:sp>
        <p:nvSpPr>
          <p:cNvPr id="7" name="Прямоугольник: скругленные углы 6">
            <a:extLst>
              <a:ext uri="{FF2B5EF4-FFF2-40B4-BE49-F238E27FC236}">
                <a16:creationId xmlns:a16="http://schemas.microsoft.com/office/drawing/2014/main" id="{30E7F637-3123-8ABC-2E28-478CFBD3172E}"/>
              </a:ext>
            </a:extLst>
          </p:cNvPr>
          <p:cNvSpPr/>
          <p:nvPr/>
        </p:nvSpPr>
        <p:spPr>
          <a:xfrm>
            <a:off x="515815" y="2074985"/>
            <a:ext cx="11160369" cy="1875691"/>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latin typeface="Times New Roman" panose="02020603050405020304" pitchFamily="18" charset="0"/>
                <a:cs typeface="Times New Roman" panose="02020603050405020304" pitchFamily="18" charset="0"/>
              </a:rPr>
              <a:t>Жой - бу таъминот занжири бошқаруви билан шуғулланадиган маркетинг аралашмаси элементи, чунки у товарлар ва хизматларни дастлабки бошланишидан якуний манзил - мижозга олиб борадиган жараёнларни ўз ичига олади.</a:t>
            </a:r>
          </a:p>
        </p:txBody>
      </p:sp>
    </p:spTree>
    <p:extLst>
      <p:ext uri="{BB962C8B-B14F-4D97-AF65-F5344CB8AC3E}">
        <p14:creationId xmlns:p14="http://schemas.microsoft.com/office/powerpoint/2010/main" val="356790639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52"/>
          <p:cNvSpPr txBox="1">
            <a:spLocks noGrp="1"/>
          </p:cNvSpPr>
          <p:nvPr>
            <p:ph type="title"/>
          </p:nvPr>
        </p:nvSpPr>
        <p:spPr>
          <a:xfrm>
            <a:off x="879231" y="142387"/>
            <a:ext cx="10515600" cy="46721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Times New Roman"/>
              <a:buNone/>
            </a:pPr>
            <a:r>
              <a:rPr sz="2800" b="1" dirty="0">
                <a:latin typeface="Times New Roman"/>
                <a:ea typeface="Times New Roman"/>
                <a:cs typeface="Times New Roman"/>
                <a:sym typeface="Times New Roman"/>
              </a:rPr>
              <a:t>ФОЙДАЛАНИЛГАН АДАБИЁТЛАР РЎЙХАТИ</a:t>
            </a:r>
          </a:p>
        </p:txBody>
      </p:sp>
      <p:sp>
        <p:nvSpPr>
          <p:cNvPr id="541" name="Google Shape;541;p52"/>
          <p:cNvSpPr/>
          <p:nvPr/>
        </p:nvSpPr>
        <p:spPr>
          <a:xfrm>
            <a:off x="304800" y="609600"/>
            <a:ext cx="11664462" cy="4801314"/>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1. </a:t>
            </a:r>
            <a:r>
              <a:rPr sz="1800" b="0" i="0" u="none" strike="noStrike" cap="none" dirty="0" err="1">
                <a:solidFill>
                  <a:schemeClr val="dk1"/>
                </a:solidFill>
                <a:latin typeface="Times New Roman"/>
                <a:ea typeface="Times New Roman"/>
                <a:cs typeface="Times New Roman"/>
                <a:sym typeface="Times New Roman"/>
              </a:rPr>
              <a:t>Суюнов</a:t>
            </a:r>
            <a:r>
              <a:rPr sz="1800" b="0" i="0" u="none" strike="noStrike" cap="none" dirty="0">
                <a:solidFill>
                  <a:schemeClr val="dk1"/>
                </a:solidFill>
                <a:latin typeface="Times New Roman"/>
                <a:ea typeface="Times New Roman"/>
                <a:cs typeface="Times New Roman"/>
                <a:sym typeface="Times New Roman"/>
              </a:rPr>
              <a:t> Д.Х., </a:t>
            </a:r>
            <a:r>
              <a:rPr sz="1800" b="0" i="0" u="none" strike="noStrike" cap="none" dirty="0" err="1">
                <a:solidFill>
                  <a:schemeClr val="dk1"/>
                </a:solidFill>
                <a:latin typeface="Times New Roman"/>
                <a:ea typeface="Times New Roman"/>
                <a:cs typeface="Times New Roman"/>
                <a:sym typeface="Times New Roman"/>
              </a:rPr>
              <a:t>Холбаев</a:t>
            </a:r>
            <a:r>
              <a:rPr sz="1800" b="0" i="0" u="none" strike="noStrike" cap="none" dirty="0">
                <a:solidFill>
                  <a:schemeClr val="dk1"/>
                </a:solidFill>
                <a:latin typeface="Times New Roman"/>
                <a:ea typeface="Times New Roman"/>
                <a:cs typeface="Times New Roman"/>
                <a:sym typeface="Times New Roman"/>
              </a:rPr>
              <a:t> Б.А. </a:t>
            </a:r>
            <a:r>
              <a:rPr sz="1800" b="0" i="0" u="none" strike="noStrike" cap="none" dirty="0" err="1">
                <a:solidFill>
                  <a:schemeClr val="dk1"/>
                </a:solidFill>
                <a:latin typeface="Times New Roman"/>
                <a:ea typeface="Times New Roman"/>
                <a:cs typeface="Times New Roman"/>
                <a:sym typeface="Times New Roman"/>
              </a:rPr>
              <a:t>Лойиҳа</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бошқаруви</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услуб</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ва</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стандартлар</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Ўқув</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қўлланма</a:t>
            </a:r>
            <a:r>
              <a:rPr sz="1800" b="0" i="0" u="none" strike="noStrike" cap="none" dirty="0">
                <a:solidFill>
                  <a:schemeClr val="dk1"/>
                </a:solidFill>
                <a:latin typeface="Times New Roman"/>
                <a:ea typeface="Times New Roman"/>
                <a:cs typeface="Times New Roman"/>
                <a:sym typeface="Times New Roman"/>
              </a:rPr>
              <a:t>. 2021. – 208 б.</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2. Harold Kerzner PMI. Project </a:t>
            </a:r>
            <a:r>
              <a:rPr sz="1800" b="0" i="0" u="none" strike="noStrike" cap="none" dirty="0" err="1">
                <a:solidFill>
                  <a:schemeClr val="dk1"/>
                </a:solidFill>
                <a:latin typeface="Times New Roman"/>
                <a:ea typeface="Times New Roman"/>
                <a:cs typeface="Times New Roman"/>
                <a:sym typeface="Times New Roman"/>
              </a:rPr>
              <a:t>ManageMent</a:t>
            </a:r>
            <a:r>
              <a:rPr sz="1800" b="0" i="0" u="none" strike="noStrike" cap="none" dirty="0">
                <a:solidFill>
                  <a:schemeClr val="dk1"/>
                </a:solidFill>
                <a:latin typeface="Times New Roman"/>
                <a:ea typeface="Times New Roman"/>
                <a:cs typeface="Times New Roman"/>
                <a:sym typeface="Times New Roman"/>
              </a:rPr>
              <a:t>. A Systems Approach to Planning, Scheduling, and Controlling Published by John Wiley &amp; Sons, Inc., Hoboken, New Jersey. Published simultaneously in Canada, 2017, p. 840</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3. Joseph W. Weiss, Robert K. Wysocki, «</a:t>
            </a:r>
            <a:r>
              <a:rPr sz="1800" b="0" i="0" u="none" strike="noStrike" cap="none" dirty="0" err="1">
                <a:solidFill>
                  <a:schemeClr val="dk1"/>
                </a:solidFill>
                <a:latin typeface="Times New Roman"/>
                <a:ea typeface="Times New Roman"/>
                <a:cs typeface="Times New Roman"/>
                <a:sym typeface="Times New Roman"/>
              </a:rPr>
              <a:t>Пять</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стадий</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управления</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проектом</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Практическое</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руко-водство</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по</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планированию</a:t>
            </a:r>
            <a:r>
              <a:rPr sz="1800" b="0" i="0" u="none" strike="noStrike" cap="none" dirty="0">
                <a:solidFill>
                  <a:schemeClr val="dk1"/>
                </a:solidFill>
                <a:latin typeface="Times New Roman"/>
                <a:ea typeface="Times New Roman"/>
                <a:cs typeface="Times New Roman"/>
                <a:sym typeface="Times New Roman"/>
              </a:rPr>
              <a:t> и </a:t>
            </a:r>
            <a:r>
              <a:rPr sz="1800" b="0" i="0" u="none" strike="noStrike" cap="none" dirty="0" err="1">
                <a:solidFill>
                  <a:schemeClr val="dk1"/>
                </a:solidFill>
                <a:latin typeface="Times New Roman"/>
                <a:ea typeface="Times New Roman"/>
                <a:cs typeface="Times New Roman"/>
                <a:sym typeface="Times New Roman"/>
              </a:rPr>
              <a:t>реализации</a:t>
            </a:r>
            <a:r>
              <a:rPr sz="1800" b="0" i="0" u="none" strike="noStrike" cap="none" dirty="0">
                <a:solidFill>
                  <a:schemeClr val="dk1"/>
                </a:solidFill>
                <a:latin typeface="Times New Roman"/>
                <a:ea typeface="Times New Roman"/>
                <a:cs typeface="Times New Roman"/>
                <a:sym typeface="Times New Roman"/>
              </a:rPr>
              <a:t>» -http://financepro.ru</a:t>
            </a: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4. </a:t>
            </a:r>
            <a:r>
              <a:rPr sz="1800" b="0" i="0" u="none" strike="noStrike" cap="none" dirty="0" err="1">
                <a:solidFill>
                  <a:schemeClr val="dk1"/>
                </a:solidFill>
                <a:latin typeface="Times New Roman"/>
                <a:ea typeface="Times New Roman"/>
                <a:cs typeface="Times New Roman"/>
                <a:sym typeface="Times New Roman"/>
              </a:rPr>
              <a:t>Rohrbeck</a:t>
            </a:r>
            <a:r>
              <a:rPr sz="1800" b="0" i="0" u="none" strike="noStrike" cap="none" dirty="0">
                <a:solidFill>
                  <a:schemeClr val="dk1"/>
                </a:solidFill>
                <a:latin typeface="Times New Roman"/>
                <a:ea typeface="Times New Roman"/>
                <a:cs typeface="Times New Roman"/>
                <a:sym typeface="Times New Roman"/>
              </a:rPr>
              <a:t> R. Corporate Foresight. Towards a Maturity Model for the Future Orientation of a Firm // Springer-Verlag Berlin Heidelberg,  2011. – 220</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5. A Guide to the Project Management Body of Knowledge (PMBOK® Guide) – Seventh Edition and The Standard for Project Management (ENGLISH) Seventh edition</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6. Harvard Business Review Project Management Handbook: How to Launch, Lead, and Sponsor Successful Projects (HBR Handbooks) Paperback – October 19, 2021.</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7. </a:t>
            </a:r>
            <a:r>
              <a:rPr sz="1800" b="0" i="0" u="none" strike="noStrike" cap="none" dirty="0" err="1">
                <a:solidFill>
                  <a:schemeClr val="dk1"/>
                </a:solidFill>
                <a:latin typeface="Times New Roman"/>
                <a:ea typeface="Times New Roman"/>
                <a:cs typeface="Times New Roman"/>
                <a:sym typeface="Times New Roman"/>
              </a:rPr>
              <a:t>Разу</a:t>
            </a:r>
            <a:r>
              <a:rPr sz="1800" b="0" i="0" u="none" strike="noStrike" cap="none" dirty="0">
                <a:solidFill>
                  <a:schemeClr val="dk1"/>
                </a:solidFill>
                <a:latin typeface="Times New Roman"/>
                <a:ea typeface="Times New Roman"/>
                <a:cs typeface="Times New Roman"/>
                <a:sym typeface="Times New Roman"/>
              </a:rPr>
              <a:t> М.Л. </a:t>
            </a:r>
            <a:r>
              <a:rPr sz="1800" b="0" i="0" u="none" strike="noStrike" cap="none" dirty="0" err="1">
                <a:solidFill>
                  <a:schemeClr val="dk1"/>
                </a:solidFill>
                <a:latin typeface="Times New Roman"/>
                <a:ea typeface="Times New Roman"/>
                <a:cs typeface="Times New Roman"/>
                <a:sym typeface="Times New Roman"/>
              </a:rPr>
              <a:t>Управление</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проектом</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Основы</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проектного</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управления</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учебник</a:t>
            </a:r>
            <a:r>
              <a:rPr sz="1800" b="0" i="0" u="none" strike="noStrike" cap="none" dirty="0">
                <a:solidFill>
                  <a:schemeClr val="dk1"/>
                </a:solidFill>
                <a:latin typeface="Times New Roman"/>
                <a:ea typeface="Times New Roman"/>
                <a:cs typeface="Times New Roman"/>
                <a:sym typeface="Times New Roman"/>
              </a:rPr>
              <a:t>.- М.:КНОРУС, 2006. - 768 с.</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8. </a:t>
            </a:r>
            <a:r>
              <a:rPr sz="1800" b="0" i="0" u="none" strike="noStrike" cap="none" dirty="0" err="1">
                <a:solidFill>
                  <a:schemeClr val="dk1"/>
                </a:solidFill>
                <a:latin typeface="Times New Roman"/>
                <a:ea typeface="Times New Roman"/>
                <a:cs typeface="Times New Roman"/>
                <a:sym typeface="Times New Roman"/>
              </a:rPr>
              <a:t>Просницкий</a:t>
            </a:r>
            <a:r>
              <a:rPr sz="1800" b="0" i="0" u="none" strike="noStrike" cap="none" dirty="0">
                <a:solidFill>
                  <a:schemeClr val="dk1"/>
                </a:solidFill>
                <a:latin typeface="Times New Roman"/>
                <a:ea typeface="Times New Roman"/>
                <a:cs typeface="Times New Roman"/>
                <a:sym typeface="Times New Roman"/>
              </a:rPr>
              <a:t> А. </a:t>
            </a:r>
            <a:r>
              <a:rPr sz="1800" b="0" i="0" u="none" strike="noStrike" cap="none" dirty="0" err="1">
                <a:solidFill>
                  <a:schemeClr val="dk1"/>
                </a:solidFill>
                <a:latin typeface="Times New Roman"/>
                <a:ea typeface="Times New Roman"/>
                <a:cs typeface="Times New Roman"/>
                <a:sym typeface="Times New Roman"/>
              </a:rPr>
              <a:t>Самоучитель</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Управление</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проектами</a:t>
            </a:r>
            <a:r>
              <a:rPr sz="1800" b="0" i="0" u="none" strike="noStrike" cap="none" dirty="0">
                <a:solidFill>
                  <a:schemeClr val="dk1"/>
                </a:solidFill>
                <a:latin typeface="Times New Roman"/>
                <a:ea typeface="Times New Roman"/>
                <a:cs typeface="Times New Roman"/>
                <a:sym typeface="Times New Roman"/>
              </a:rPr>
              <a:t> в Microsoft Project Server 2010”. </a:t>
            </a:r>
            <a:r>
              <a:rPr sz="1800" b="0" i="0" u="none" strike="noStrike" cap="none" dirty="0" err="1">
                <a:solidFill>
                  <a:schemeClr val="dk1"/>
                </a:solidFill>
                <a:latin typeface="Times New Roman"/>
                <a:ea typeface="Times New Roman"/>
                <a:cs typeface="Times New Roman"/>
                <a:sym typeface="Times New Roman"/>
              </a:rPr>
              <a:t>Киев</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Казань</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Красноярск</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Рига</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Санкт-Петербург</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Львов</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Черновцы</a:t>
            </a:r>
            <a:r>
              <a:rPr sz="1800" b="0" i="0" u="none" strike="noStrike" cap="none" dirty="0">
                <a:solidFill>
                  <a:schemeClr val="dk1"/>
                </a:solidFill>
                <a:latin typeface="Times New Roman"/>
                <a:ea typeface="Times New Roman"/>
                <a:cs typeface="Times New Roman"/>
                <a:sym typeface="Times New Roman"/>
              </a:rPr>
              <a:t>, </a:t>
            </a:r>
            <a:r>
              <a:rPr sz="1800" b="0" i="0" u="none" strike="noStrike" cap="none" dirty="0" err="1">
                <a:solidFill>
                  <a:schemeClr val="dk1"/>
                </a:solidFill>
                <a:latin typeface="Times New Roman"/>
                <a:ea typeface="Times New Roman"/>
                <a:cs typeface="Times New Roman"/>
                <a:sym typeface="Times New Roman"/>
              </a:rPr>
              <a:t>Ивано-Франковск</a:t>
            </a:r>
            <a:r>
              <a:rPr sz="1800" b="0" i="0" u="none" strike="noStrike" cap="none" dirty="0">
                <a:solidFill>
                  <a:schemeClr val="dk1"/>
                </a:solidFill>
                <a:latin typeface="Times New Roman"/>
                <a:ea typeface="Times New Roman"/>
                <a:cs typeface="Times New Roman"/>
                <a:sym typeface="Times New Roman"/>
              </a:rPr>
              <a:t>, 2011. 249 с.</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9. http://lmsoft.ru/expertise/projectmanagement/</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10. https://www.simplypsychology.org/maslow.html</a:t>
            </a:r>
            <a:endParaRPr sz="14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rgbClr val="000000"/>
              </a:buClr>
              <a:buSzPts val="1800"/>
              <a:buFont typeface="Arial"/>
              <a:buNone/>
            </a:pPr>
            <a:r>
              <a:rPr sz="1800" b="0" i="0" u="none" strike="noStrike" cap="none" dirty="0">
                <a:solidFill>
                  <a:schemeClr val="dk1"/>
                </a:solidFill>
                <a:latin typeface="Times New Roman"/>
                <a:ea typeface="Times New Roman"/>
                <a:cs typeface="Times New Roman"/>
                <a:sym typeface="Times New Roman"/>
              </a:rPr>
              <a:t>11. http://lmsoft.ru/expertise/projectmanagement/</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p53"/>
          <p:cNvSpPr txBox="1"/>
          <p:nvPr/>
        </p:nvSpPr>
        <p:spPr>
          <a:xfrm>
            <a:off x="689502" y="3013501"/>
            <a:ext cx="10684042"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sz="4800" b="1" i="0" u="none" strike="noStrike" cap="none">
                <a:solidFill>
                  <a:schemeClr val="dk1"/>
                </a:solidFill>
                <a:latin typeface="Times New Roman"/>
                <a:ea typeface="Times New Roman"/>
                <a:cs typeface="Times New Roman"/>
                <a:sym typeface="Times New Roman"/>
              </a:rPr>
              <a:t>ЭЪТИБОРИНГИЗ УЧУН РАХМАТ</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TotalTime>
  <Words>7076</Words>
  <Application>Microsoft Office PowerPoint</Application>
  <PresentationFormat>Широкоэкранный</PresentationFormat>
  <Paragraphs>270</Paragraphs>
  <Slides>92</Slides>
  <Notes>4</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92</vt:i4>
      </vt:variant>
    </vt:vector>
  </HeadingPairs>
  <TitlesOfParts>
    <vt:vector size="97"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112</cp:revision>
  <dcterms:created xsi:type="dcterms:W3CDTF">2023-10-20T11:18:56Z</dcterms:created>
  <dcterms:modified xsi:type="dcterms:W3CDTF">2023-10-24T05:46:34Z</dcterms:modified>
</cp:coreProperties>
</file>