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9" r:id="rId3"/>
    <p:sldId id="260" r:id="rId4"/>
    <p:sldId id="258"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 id="287" r:id="rId31"/>
    <p:sldId id="29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2C4B81-D3B9-4FB2-B2FB-46C428C761D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A2B10A58-60CD-4B1F-BCE5-D729651794A6}">
      <dgm:prSet phldrT="[Text]"/>
      <dgm:spPr/>
      <dgm:t>
        <a:bodyPr/>
        <a:lstStyle/>
        <a:p>
          <a:r>
            <a:rPr lang="en-US" dirty="0" smtClean="0">
              <a:latin typeface="Times New Roman" panose="02020603050405020304" pitchFamily="18" charset="0"/>
              <a:cs typeface="Times New Roman" panose="02020603050405020304" pitchFamily="18" charset="0"/>
            </a:rPr>
            <a:t>Multinational</a:t>
          </a:r>
          <a:r>
            <a:rPr lang="en-US" dirty="0" smtClean="0"/>
            <a:t> </a:t>
          </a:r>
          <a:endParaRPr lang="en-US" dirty="0"/>
        </a:p>
      </dgm:t>
    </dgm:pt>
    <dgm:pt modelId="{E8C84824-27D5-4332-9194-5911E027A34E}" type="parTrans" cxnId="{760A4332-1D5C-4D36-A081-A7644E71BADB}">
      <dgm:prSet/>
      <dgm:spPr/>
      <dgm:t>
        <a:bodyPr/>
        <a:lstStyle/>
        <a:p>
          <a:endParaRPr lang="en-US"/>
        </a:p>
      </dgm:t>
    </dgm:pt>
    <dgm:pt modelId="{585C244E-94E5-44C0-A11F-68A665C07231}" type="sibTrans" cxnId="{760A4332-1D5C-4D36-A081-A7644E71BADB}">
      <dgm:prSet/>
      <dgm:spPr/>
      <dgm:t>
        <a:bodyPr/>
        <a:lstStyle/>
        <a:p>
          <a:endParaRPr lang="en-US"/>
        </a:p>
      </dgm:t>
    </dgm:pt>
    <dgm:pt modelId="{EC1BCCDD-5E21-4535-A18C-D3D2710A315A}">
      <dgm:prSet phldrT="[Text]"/>
      <dgm:spPr/>
      <dgm:t>
        <a:bodyPr/>
        <a:lstStyle/>
        <a:p>
          <a:r>
            <a:rPr lang="en-US" dirty="0" smtClean="0">
              <a:latin typeface="Times New Roman" panose="02020603050405020304" pitchFamily="18" charset="0"/>
              <a:cs typeface="Times New Roman" panose="02020603050405020304" pitchFamily="18" charset="0"/>
            </a:rPr>
            <a:t>Business</a:t>
          </a:r>
          <a:r>
            <a:rPr lang="en-US" dirty="0" smtClean="0"/>
            <a:t> </a:t>
          </a:r>
          <a:endParaRPr lang="en-US" dirty="0"/>
        </a:p>
      </dgm:t>
    </dgm:pt>
    <dgm:pt modelId="{106F7135-F620-4394-837A-57BEFA0135F3}" type="parTrans" cxnId="{985BBD13-CFD9-4715-9F95-5B0A31029150}">
      <dgm:prSet/>
      <dgm:spPr/>
      <dgm:t>
        <a:bodyPr/>
        <a:lstStyle/>
        <a:p>
          <a:endParaRPr lang="en-US"/>
        </a:p>
      </dgm:t>
    </dgm:pt>
    <dgm:pt modelId="{BA0DDAC0-ADD1-44A4-8A5E-2AACC2A5B38E}" type="sibTrans" cxnId="{985BBD13-CFD9-4715-9F95-5B0A31029150}">
      <dgm:prSet/>
      <dgm:spPr/>
      <dgm:t>
        <a:bodyPr/>
        <a:lstStyle/>
        <a:p>
          <a:endParaRPr lang="en-US"/>
        </a:p>
      </dgm:t>
    </dgm:pt>
    <dgm:pt modelId="{8C0F97E6-4CD7-4DC9-A793-3873C2B93B79}">
      <dgm:prSet phldrT="[Text]"/>
      <dgm:spPr/>
      <dgm:t>
        <a:bodyPr/>
        <a:lstStyle/>
        <a:p>
          <a:r>
            <a:rPr lang="en-US" dirty="0" smtClean="0">
              <a:latin typeface="Times New Roman" panose="02020603050405020304" pitchFamily="18" charset="0"/>
              <a:cs typeface="Times New Roman" panose="02020603050405020304" pitchFamily="18" charset="0"/>
            </a:rPr>
            <a:t>Management</a:t>
          </a:r>
          <a:r>
            <a:rPr lang="en-US" dirty="0" smtClean="0"/>
            <a:t> </a:t>
          </a:r>
          <a:endParaRPr lang="en-US" dirty="0"/>
        </a:p>
      </dgm:t>
    </dgm:pt>
    <dgm:pt modelId="{E997B6DB-111E-4EA3-A582-9CB06BFA7277}" type="parTrans" cxnId="{73613CC9-2945-46A6-8452-A13C9D5095E4}">
      <dgm:prSet/>
      <dgm:spPr/>
      <dgm:t>
        <a:bodyPr/>
        <a:lstStyle/>
        <a:p>
          <a:endParaRPr lang="en-US"/>
        </a:p>
      </dgm:t>
    </dgm:pt>
    <dgm:pt modelId="{42EFDFC9-864A-498B-8A00-B4B5E4EFEC70}" type="sibTrans" cxnId="{73613CC9-2945-46A6-8452-A13C9D5095E4}">
      <dgm:prSet/>
      <dgm:spPr/>
      <dgm:t>
        <a:bodyPr/>
        <a:lstStyle/>
        <a:p>
          <a:endParaRPr lang="en-US"/>
        </a:p>
      </dgm:t>
    </dgm:pt>
    <dgm:pt modelId="{10581A23-B3F1-4204-B71F-C4F29573ACF7}" type="pres">
      <dgm:prSet presAssocID="{2D2C4B81-D3B9-4FB2-B2FB-46C428C761D4}" presName="linear" presStyleCnt="0">
        <dgm:presLayoutVars>
          <dgm:dir/>
          <dgm:animLvl val="lvl"/>
          <dgm:resizeHandles val="exact"/>
        </dgm:presLayoutVars>
      </dgm:prSet>
      <dgm:spPr/>
      <dgm:t>
        <a:bodyPr/>
        <a:lstStyle/>
        <a:p>
          <a:endParaRPr lang="en-US"/>
        </a:p>
      </dgm:t>
    </dgm:pt>
    <dgm:pt modelId="{B3966F5F-4CDD-4B99-A571-EF86F4F9C7D3}" type="pres">
      <dgm:prSet presAssocID="{A2B10A58-60CD-4B1F-BCE5-D729651794A6}" presName="parentLin" presStyleCnt="0"/>
      <dgm:spPr/>
    </dgm:pt>
    <dgm:pt modelId="{3FE6EFD2-3D1F-48B1-A947-B45FAD998AA7}" type="pres">
      <dgm:prSet presAssocID="{A2B10A58-60CD-4B1F-BCE5-D729651794A6}" presName="parentLeftMargin" presStyleLbl="node1" presStyleIdx="0" presStyleCnt="3"/>
      <dgm:spPr/>
      <dgm:t>
        <a:bodyPr/>
        <a:lstStyle/>
        <a:p>
          <a:endParaRPr lang="en-US"/>
        </a:p>
      </dgm:t>
    </dgm:pt>
    <dgm:pt modelId="{A5FA2F50-7FDA-4C7A-A0F1-72D8E952F37C}" type="pres">
      <dgm:prSet presAssocID="{A2B10A58-60CD-4B1F-BCE5-D729651794A6}" presName="parentText" presStyleLbl="node1" presStyleIdx="0" presStyleCnt="3">
        <dgm:presLayoutVars>
          <dgm:chMax val="0"/>
          <dgm:bulletEnabled val="1"/>
        </dgm:presLayoutVars>
      </dgm:prSet>
      <dgm:spPr/>
      <dgm:t>
        <a:bodyPr/>
        <a:lstStyle/>
        <a:p>
          <a:endParaRPr lang="en-US"/>
        </a:p>
      </dgm:t>
    </dgm:pt>
    <dgm:pt modelId="{FD88CE47-D7E9-44A1-B6D5-DE1BE01C2A1B}" type="pres">
      <dgm:prSet presAssocID="{A2B10A58-60CD-4B1F-BCE5-D729651794A6}" presName="negativeSpace" presStyleCnt="0"/>
      <dgm:spPr/>
    </dgm:pt>
    <dgm:pt modelId="{AF52FC8C-53CA-40DC-BDCB-0583B13A2806}" type="pres">
      <dgm:prSet presAssocID="{A2B10A58-60CD-4B1F-BCE5-D729651794A6}" presName="childText" presStyleLbl="conFgAcc1" presStyleIdx="0" presStyleCnt="3">
        <dgm:presLayoutVars>
          <dgm:bulletEnabled val="1"/>
        </dgm:presLayoutVars>
      </dgm:prSet>
      <dgm:spPr/>
    </dgm:pt>
    <dgm:pt modelId="{6BC3FE63-9C6E-4F76-9F49-8B44CECC9489}" type="pres">
      <dgm:prSet presAssocID="{585C244E-94E5-44C0-A11F-68A665C07231}" presName="spaceBetweenRectangles" presStyleCnt="0"/>
      <dgm:spPr/>
    </dgm:pt>
    <dgm:pt modelId="{CA8BDCB4-DD29-4141-A849-7E99DF11535C}" type="pres">
      <dgm:prSet presAssocID="{EC1BCCDD-5E21-4535-A18C-D3D2710A315A}" presName="parentLin" presStyleCnt="0"/>
      <dgm:spPr/>
    </dgm:pt>
    <dgm:pt modelId="{161C8DE8-80ED-4248-B516-3ADBD43E61E1}" type="pres">
      <dgm:prSet presAssocID="{EC1BCCDD-5E21-4535-A18C-D3D2710A315A}" presName="parentLeftMargin" presStyleLbl="node1" presStyleIdx="0" presStyleCnt="3"/>
      <dgm:spPr/>
      <dgm:t>
        <a:bodyPr/>
        <a:lstStyle/>
        <a:p>
          <a:endParaRPr lang="en-US"/>
        </a:p>
      </dgm:t>
    </dgm:pt>
    <dgm:pt modelId="{42211D9D-6ED7-4337-80BC-E209DA10D53C}" type="pres">
      <dgm:prSet presAssocID="{EC1BCCDD-5E21-4535-A18C-D3D2710A315A}" presName="parentText" presStyleLbl="node1" presStyleIdx="1" presStyleCnt="3">
        <dgm:presLayoutVars>
          <dgm:chMax val="0"/>
          <dgm:bulletEnabled val="1"/>
        </dgm:presLayoutVars>
      </dgm:prSet>
      <dgm:spPr/>
      <dgm:t>
        <a:bodyPr/>
        <a:lstStyle/>
        <a:p>
          <a:endParaRPr lang="en-US"/>
        </a:p>
      </dgm:t>
    </dgm:pt>
    <dgm:pt modelId="{F066330B-757F-442F-894A-D9C47CF9228F}" type="pres">
      <dgm:prSet presAssocID="{EC1BCCDD-5E21-4535-A18C-D3D2710A315A}" presName="negativeSpace" presStyleCnt="0"/>
      <dgm:spPr/>
    </dgm:pt>
    <dgm:pt modelId="{B24DF420-A2EC-49A1-8F2D-B1B076A92A9B}" type="pres">
      <dgm:prSet presAssocID="{EC1BCCDD-5E21-4535-A18C-D3D2710A315A}" presName="childText" presStyleLbl="conFgAcc1" presStyleIdx="1" presStyleCnt="3">
        <dgm:presLayoutVars>
          <dgm:bulletEnabled val="1"/>
        </dgm:presLayoutVars>
      </dgm:prSet>
      <dgm:spPr/>
    </dgm:pt>
    <dgm:pt modelId="{25D06E9F-9859-4DEC-8F27-D0DBEE358534}" type="pres">
      <dgm:prSet presAssocID="{BA0DDAC0-ADD1-44A4-8A5E-2AACC2A5B38E}" presName="spaceBetweenRectangles" presStyleCnt="0"/>
      <dgm:spPr/>
    </dgm:pt>
    <dgm:pt modelId="{9F1BC9C7-E144-4A94-8832-A6316EB923EF}" type="pres">
      <dgm:prSet presAssocID="{8C0F97E6-4CD7-4DC9-A793-3873C2B93B79}" presName="parentLin" presStyleCnt="0"/>
      <dgm:spPr/>
    </dgm:pt>
    <dgm:pt modelId="{98B8286B-A200-4F2B-853F-FE4C849211E8}" type="pres">
      <dgm:prSet presAssocID="{8C0F97E6-4CD7-4DC9-A793-3873C2B93B79}" presName="parentLeftMargin" presStyleLbl="node1" presStyleIdx="1" presStyleCnt="3"/>
      <dgm:spPr/>
      <dgm:t>
        <a:bodyPr/>
        <a:lstStyle/>
        <a:p>
          <a:endParaRPr lang="en-US"/>
        </a:p>
      </dgm:t>
    </dgm:pt>
    <dgm:pt modelId="{6C1A1453-31B3-43E7-954D-C95B5D11BE6D}" type="pres">
      <dgm:prSet presAssocID="{8C0F97E6-4CD7-4DC9-A793-3873C2B93B79}" presName="parentText" presStyleLbl="node1" presStyleIdx="2" presStyleCnt="3">
        <dgm:presLayoutVars>
          <dgm:chMax val="0"/>
          <dgm:bulletEnabled val="1"/>
        </dgm:presLayoutVars>
      </dgm:prSet>
      <dgm:spPr/>
      <dgm:t>
        <a:bodyPr/>
        <a:lstStyle/>
        <a:p>
          <a:endParaRPr lang="en-US"/>
        </a:p>
      </dgm:t>
    </dgm:pt>
    <dgm:pt modelId="{649F3B60-4333-4421-8CD2-249B0BDCE7DC}" type="pres">
      <dgm:prSet presAssocID="{8C0F97E6-4CD7-4DC9-A793-3873C2B93B79}" presName="negativeSpace" presStyleCnt="0"/>
      <dgm:spPr/>
    </dgm:pt>
    <dgm:pt modelId="{5DA6C002-99A6-4DA3-AC4D-79C5696244F3}" type="pres">
      <dgm:prSet presAssocID="{8C0F97E6-4CD7-4DC9-A793-3873C2B93B79}" presName="childText" presStyleLbl="conFgAcc1" presStyleIdx="2" presStyleCnt="3">
        <dgm:presLayoutVars>
          <dgm:bulletEnabled val="1"/>
        </dgm:presLayoutVars>
      </dgm:prSet>
      <dgm:spPr/>
    </dgm:pt>
  </dgm:ptLst>
  <dgm:cxnLst>
    <dgm:cxn modelId="{E15673CF-406D-472F-BA25-4608A842957A}" type="presOf" srcId="{A2B10A58-60CD-4B1F-BCE5-D729651794A6}" destId="{3FE6EFD2-3D1F-48B1-A947-B45FAD998AA7}" srcOrd="0" destOrd="0" presId="urn:microsoft.com/office/officeart/2005/8/layout/list1"/>
    <dgm:cxn modelId="{73613CC9-2945-46A6-8452-A13C9D5095E4}" srcId="{2D2C4B81-D3B9-4FB2-B2FB-46C428C761D4}" destId="{8C0F97E6-4CD7-4DC9-A793-3873C2B93B79}" srcOrd="2" destOrd="0" parTransId="{E997B6DB-111E-4EA3-A582-9CB06BFA7277}" sibTransId="{42EFDFC9-864A-498B-8A00-B4B5E4EFEC70}"/>
    <dgm:cxn modelId="{5605BF67-5439-401D-B884-2F4A291888BE}" type="presOf" srcId="{A2B10A58-60CD-4B1F-BCE5-D729651794A6}" destId="{A5FA2F50-7FDA-4C7A-A0F1-72D8E952F37C}" srcOrd="1" destOrd="0" presId="urn:microsoft.com/office/officeart/2005/8/layout/list1"/>
    <dgm:cxn modelId="{0ED9DFA2-766E-4E6E-8B27-2D7296B6764E}" type="presOf" srcId="{8C0F97E6-4CD7-4DC9-A793-3873C2B93B79}" destId="{98B8286B-A200-4F2B-853F-FE4C849211E8}" srcOrd="0" destOrd="0" presId="urn:microsoft.com/office/officeart/2005/8/layout/list1"/>
    <dgm:cxn modelId="{985BBD13-CFD9-4715-9F95-5B0A31029150}" srcId="{2D2C4B81-D3B9-4FB2-B2FB-46C428C761D4}" destId="{EC1BCCDD-5E21-4535-A18C-D3D2710A315A}" srcOrd="1" destOrd="0" parTransId="{106F7135-F620-4394-837A-57BEFA0135F3}" sibTransId="{BA0DDAC0-ADD1-44A4-8A5E-2AACC2A5B38E}"/>
    <dgm:cxn modelId="{8CE0C2D3-8121-4293-BD6B-F30E7FE9B413}" type="presOf" srcId="{2D2C4B81-D3B9-4FB2-B2FB-46C428C761D4}" destId="{10581A23-B3F1-4204-B71F-C4F29573ACF7}" srcOrd="0" destOrd="0" presId="urn:microsoft.com/office/officeart/2005/8/layout/list1"/>
    <dgm:cxn modelId="{760A4332-1D5C-4D36-A081-A7644E71BADB}" srcId="{2D2C4B81-D3B9-4FB2-B2FB-46C428C761D4}" destId="{A2B10A58-60CD-4B1F-BCE5-D729651794A6}" srcOrd="0" destOrd="0" parTransId="{E8C84824-27D5-4332-9194-5911E027A34E}" sibTransId="{585C244E-94E5-44C0-A11F-68A665C07231}"/>
    <dgm:cxn modelId="{3BEBAD54-FF96-4817-9441-C5AC7DCEE5D7}" type="presOf" srcId="{EC1BCCDD-5E21-4535-A18C-D3D2710A315A}" destId="{161C8DE8-80ED-4248-B516-3ADBD43E61E1}" srcOrd="0" destOrd="0" presId="urn:microsoft.com/office/officeart/2005/8/layout/list1"/>
    <dgm:cxn modelId="{8711B1CA-40A2-4FCE-85A7-D24BCD717823}" type="presOf" srcId="{EC1BCCDD-5E21-4535-A18C-D3D2710A315A}" destId="{42211D9D-6ED7-4337-80BC-E209DA10D53C}" srcOrd="1" destOrd="0" presId="urn:microsoft.com/office/officeart/2005/8/layout/list1"/>
    <dgm:cxn modelId="{F989C037-C86F-48CF-AE23-78FC6DFC8D7D}" type="presOf" srcId="{8C0F97E6-4CD7-4DC9-A793-3873C2B93B79}" destId="{6C1A1453-31B3-43E7-954D-C95B5D11BE6D}" srcOrd="1" destOrd="0" presId="urn:microsoft.com/office/officeart/2005/8/layout/list1"/>
    <dgm:cxn modelId="{1BA3F717-6154-4B60-AF29-CC30801993DA}" type="presParOf" srcId="{10581A23-B3F1-4204-B71F-C4F29573ACF7}" destId="{B3966F5F-4CDD-4B99-A571-EF86F4F9C7D3}" srcOrd="0" destOrd="0" presId="urn:microsoft.com/office/officeart/2005/8/layout/list1"/>
    <dgm:cxn modelId="{8F2A686E-0282-4E07-A499-3314470CBF6D}" type="presParOf" srcId="{B3966F5F-4CDD-4B99-A571-EF86F4F9C7D3}" destId="{3FE6EFD2-3D1F-48B1-A947-B45FAD998AA7}" srcOrd="0" destOrd="0" presId="urn:microsoft.com/office/officeart/2005/8/layout/list1"/>
    <dgm:cxn modelId="{3D41AED7-3177-4C85-B976-3EFEAB2858B2}" type="presParOf" srcId="{B3966F5F-4CDD-4B99-A571-EF86F4F9C7D3}" destId="{A5FA2F50-7FDA-4C7A-A0F1-72D8E952F37C}" srcOrd="1" destOrd="0" presId="urn:microsoft.com/office/officeart/2005/8/layout/list1"/>
    <dgm:cxn modelId="{7847AD4E-8976-4A93-9D90-A696F090746E}" type="presParOf" srcId="{10581A23-B3F1-4204-B71F-C4F29573ACF7}" destId="{FD88CE47-D7E9-44A1-B6D5-DE1BE01C2A1B}" srcOrd="1" destOrd="0" presId="urn:microsoft.com/office/officeart/2005/8/layout/list1"/>
    <dgm:cxn modelId="{DF29CD71-D9FA-4A37-AC75-3497C19B37CF}" type="presParOf" srcId="{10581A23-B3F1-4204-B71F-C4F29573ACF7}" destId="{AF52FC8C-53CA-40DC-BDCB-0583B13A2806}" srcOrd="2" destOrd="0" presId="urn:microsoft.com/office/officeart/2005/8/layout/list1"/>
    <dgm:cxn modelId="{658A2A18-2321-4D91-AB28-85E180E90E9A}" type="presParOf" srcId="{10581A23-B3F1-4204-B71F-C4F29573ACF7}" destId="{6BC3FE63-9C6E-4F76-9F49-8B44CECC9489}" srcOrd="3" destOrd="0" presId="urn:microsoft.com/office/officeart/2005/8/layout/list1"/>
    <dgm:cxn modelId="{27106C6E-9522-40EA-A42E-50986E5C7C2F}" type="presParOf" srcId="{10581A23-B3F1-4204-B71F-C4F29573ACF7}" destId="{CA8BDCB4-DD29-4141-A849-7E99DF11535C}" srcOrd="4" destOrd="0" presId="urn:microsoft.com/office/officeart/2005/8/layout/list1"/>
    <dgm:cxn modelId="{A66D9844-E37A-4B06-9827-327B4702E794}" type="presParOf" srcId="{CA8BDCB4-DD29-4141-A849-7E99DF11535C}" destId="{161C8DE8-80ED-4248-B516-3ADBD43E61E1}" srcOrd="0" destOrd="0" presId="urn:microsoft.com/office/officeart/2005/8/layout/list1"/>
    <dgm:cxn modelId="{CCED9941-9FD0-4890-803E-EA842D433013}" type="presParOf" srcId="{CA8BDCB4-DD29-4141-A849-7E99DF11535C}" destId="{42211D9D-6ED7-4337-80BC-E209DA10D53C}" srcOrd="1" destOrd="0" presId="urn:microsoft.com/office/officeart/2005/8/layout/list1"/>
    <dgm:cxn modelId="{24BE8F3D-258E-45F5-973C-5ED2AC462628}" type="presParOf" srcId="{10581A23-B3F1-4204-B71F-C4F29573ACF7}" destId="{F066330B-757F-442F-894A-D9C47CF9228F}" srcOrd="5" destOrd="0" presId="urn:microsoft.com/office/officeart/2005/8/layout/list1"/>
    <dgm:cxn modelId="{C914260B-FFB3-46DC-AD14-5926CBA025DF}" type="presParOf" srcId="{10581A23-B3F1-4204-B71F-C4F29573ACF7}" destId="{B24DF420-A2EC-49A1-8F2D-B1B076A92A9B}" srcOrd="6" destOrd="0" presId="urn:microsoft.com/office/officeart/2005/8/layout/list1"/>
    <dgm:cxn modelId="{12AE833A-F906-4671-B103-5DB69367F1DD}" type="presParOf" srcId="{10581A23-B3F1-4204-B71F-C4F29573ACF7}" destId="{25D06E9F-9859-4DEC-8F27-D0DBEE358534}" srcOrd="7" destOrd="0" presId="urn:microsoft.com/office/officeart/2005/8/layout/list1"/>
    <dgm:cxn modelId="{98074E7B-FAB9-45EF-B172-5AF8C0A3CBEE}" type="presParOf" srcId="{10581A23-B3F1-4204-B71F-C4F29573ACF7}" destId="{9F1BC9C7-E144-4A94-8832-A6316EB923EF}" srcOrd="8" destOrd="0" presId="urn:microsoft.com/office/officeart/2005/8/layout/list1"/>
    <dgm:cxn modelId="{D860B1CB-799C-4004-9DBE-EC0A953A0C6E}" type="presParOf" srcId="{9F1BC9C7-E144-4A94-8832-A6316EB923EF}" destId="{98B8286B-A200-4F2B-853F-FE4C849211E8}" srcOrd="0" destOrd="0" presId="urn:microsoft.com/office/officeart/2005/8/layout/list1"/>
    <dgm:cxn modelId="{58B54DD9-07C5-4CBE-8D8A-7C4BBA99C499}" type="presParOf" srcId="{9F1BC9C7-E144-4A94-8832-A6316EB923EF}" destId="{6C1A1453-31B3-43E7-954D-C95B5D11BE6D}" srcOrd="1" destOrd="0" presId="urn:microsoft.com/office/officeart/2005/8/layout/list1"/>
    <dgm:cxn modelId="{6B7FA5AA-8BE4-46CD-BD4B-583D2BABAE75}" type="presParOf" srcId="{10581A23-B3F1-4204-B71F-C4F29573ACF7}" destId="{649F3B60-4333-4421-8CD2-249B0BDCE7DC}" srcOrd="9" destOrd="0" presId="urn:microsoft.com/office/officeart/2005/8/layout/list1"/>
    <dgm:cxn modelId="{07E5A547-735F-4BF5-A330-2C80BA454B16}" type="presParOf" srcId="{10581A23-B3F1-4204-B71F-C4F29573ACF7}" destId="{5DA6C002-99A6-4DA3-AC4D-79C5696244F3}"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659C32A-3ECE-45A3-9D38-1B24F9904AB4}" type="doc">
      <dgm:prSet loTypeId="urn:microsoft.com/office/officeart/2005/8/layout/chart3" loCatId="cycle" qsTypeId="urn:microsoft.com/office/officeart/2005/8/quickstyle/simple1" qsCatId="simple" csTypeId="urn:microsoft.com/office/officeart/2005/8/colors/accent1_2" csCatId="accent1" phldr="1"/>
      <dgm:spPr/>
    </dgm:pt>
    <dgm:pt modelId="{23D4F042-FDA4-4BBC-92D3-B921C7E1AE91}">
      <dgm:prSet phldrT="[Text]"/>
      <dgm:spPr/>
      <dgm:t>
        <a:bodyPr/>
        <a:lstStyle/>
        <a:p>
          <a:r>
            <a:rPr lang="en-US" dirty="0" smtClean="0">
              <a:latin typeface="Times New Roman" panose="02020603050405020304" pitchFamily="18" charset="0"/>
              <a:cs typeface="Times New Roman" panose="02020603050405020304" pitchFamily="18" charset="0"/>
            </a:rPr>
            <a:t>Business</a:t>
          </a:r>
          <a:r>
            <a:rPr lang="en-US" dirty="0" smtClean="0"/>
            <a:t> </a:t>
          </a:r>
          <a:endParaRPr lang="en-US" dirty="0"/>
        </a:p>
      </dgm:t>
    </dgm:pt>
    <dgm:pt modelId="{03C7B362-2C3E-40C8-8021-7593020F3684}" type="parTrans" cxnId="{ADC44859-9085-4F2E-9FA8-800A84F5EBF5}">
      <dgm:prSet/>
      <dgm:spPr/>
      <dgm:t>
        <a:bodyPr/>
        <a:lstStyle/>
        <a:p>
          <a:endParaRPr lang="en-US"/>
        </a:p>
      </dgm:t>
    </dgm:pt>
    <dgm:pt modelId="{70DF7993-840B-4D3C-966A-CCD73538B850}" type="sibTrans" cxnId="{ADC44859-9085-4F2E-9FA8-800A84F5EBF5}">
      <dgm:prSet/>
      <dgm:spPr/>
      <dgm:t>
        <a:bodyPr/>
        <a:lstStyle/>
        <a:p>
          <a:endParaRPr lang="en-US"/>
        </a:p>
      </dgm:t>
    </dgm:pt>
    <dgm:pt modelId="{7A8066E5-61B5-4525-888F-69D125A94D43}">
      <dgm:prSet phldrT="[Text]"/>
      <dgm:spPr/>
      <dgm:t>
        <a:bodyPr/>
        <a:lstStyle/>
        <a:p>
          <a:r>
            <a:rPr lang="en-US" dirty="0" smtClean="0">
              <a:latin typeface="Times New Roman" panose="02020603050405020304" pitchFamily="18" charset="0"/>
              <a:cs typeface="Times New Roman" panose="02020603050405020304" pitchFamily="18" charset="0"/>
            </a:rPr>
            <a:t>Management</a:t>
          </a:r>
          <a:r>
            <a:rPr lang="en-US" dirty="0" smtClean="0"/>
            <a:t> </a:t>
          </a:r>
          <a:endParaRPr lang="en-US" dirty="0"/>
        </a:p>
      </dgm:t>
    </dgm:pt>
    <dgm:pt modelId="{3F6ACA32-0F16-473D-A040-1EDC21188C07}" type="parTrans" cxnId="{054937AB-3309-4B02-B49C-BA2C317A2817}">
      <dgm:prSet/>
      <dgm:spPr/>
      <dgm:t>
        <a:bodyPr/>
        <a:lstStyle/>
        <a:p>
          <a:endParaRPr lang="en-US"/>
        </a:p>
      </dgm:t>
    </dgm:pt>
    <dgm:pt modelId="{134A0FC0-E2B4-45CC-9254-DD4223E98E42}" type="sibTrans" cxnId="{054937AB-3309-4B02-B49C-BA2C317A2817}">
      <dgm:prSet/>
      <dgm:spPr/>
      <dgm:t>
        <a:bodyPr/>
        <a:lstStyle/>
        <a:p>
          <a:endParaRPr lang="en-US"/>
        </a:p>
      </dgm:t>
    </dgm:pt>
    <dgm:pt modelId="{C60A1D3D-179F-4B6A-AFDA-F07969DCC61D}">
      <dgm:prSet phldrT="[Text]"/>
      <dgm:spPr/>
      <dgm:t>
        <a:bodyPr/>
        <a:lstStyle/>
        <a:p>
          <a:r>
            <a:rPr lang="en-US" dirty="0" smtClean="0">
              <a:latin typeface="Times New Roman" panose="02020603050405020304" pitchFamily="18" charset="0"/>
              <a:cs typeface="Times New Roman" panose="02020603050405020304" pitchFamily="18" charset="0"/>
            </a:rPr>
            <a:t>Multinational </a:t>
          </a:r>
          <a:endParaRPr lang="en-US" dirty="0">
            <a:latin typeface="Times New Roman" panose="02020603050405020304" pitchFamily="18" charset="0"/>
            <a:cs typeface="Times New Roman" panose="02020603050405020304" pitchFamily="18" charset="0"/>
          </a:endParaRPr>
        </a:p>
      </dgm:t>
    </dgm:pt>
    <dgm:pt modelId="{405C1263-F197-4878-A7E3-3829E5E7C37E}" type="parTrans" cxnId="{2E5A56E3-C71B-4531-B8B1-CF2F760E8252}">
      <dgm:prSet/>
      <dgm:spPr/>
      <dgm:t>
        <a:bodyPr/>
        <a:lstStyle/>
        <a:p>
          <a:endParaRPr lang="en-US"/>
        </a:p>
      </dgm:t>
    </dgm:pt>
    <dgm:pt modelId="{1DBDE1A0-F50F-48F5-8628-7E3DEFC3360F}" type="sibTrans" cxnId="{2E5A56E3-C71B-4531-B8B1-CF2F760E8252}">
      <dgm:prSet/>
      <dgm:spPr/>
      <dgm:t>
        <a:bodyPr/>
        <a:lstStyle/>
        <a:p>
          <a:endParaRPr lang="en-US"/>
        </a:p>
      </dgm:t>
    </dgm:pt>
    <dgm:pt modelId="{FF17C39C-FADE-41B8-B819-8FB5D2EF15D3}" type="pres">
      <dgm:prSet presAssocID="{B659C32A-3ECE-45A3-9D38-1B24F9904AB4}" presName="compositeShape" presStyleCnt="0">
        <dgm:presLayoutVars>
          <dgm:chMax val="7"/>
          <dgm:dir/>
          <dgm:resizeHandles val="exact"/>
        </dgm:presLayoutVars>
      </dgm:prSet>
      <dgm:spPr/>
    </dgm:pt>
    <dgm:pt modelId="{E1CE55E7-BA0E-46D7-BFE3-BB423A0FAF02}" type="pres">
      <dgm:prSet presAssocID="{B659C32A-3ECE-45A3-9D38-1B24F9904AB4}" presName="wedge1" presStyleLbl="node1" presStyleIdx="0" presStyleCnt="3" custScaleX="106236" custScaleY="72021" custLinFactNeighborX="-3502" custLinFactNeighborY="1273"/>
      <dgm:spPr/>
      <dgm:t>
        <a:bodyPr/>
        <a:lstStyle/>
        <a:p>
          <a:endParaRPr lang="en-US"/>
        </a:p>
      </dgm:t>
    </dgm:pt>
    <dgm:pt modelId="{B1F3330F-5FED-4D21-B1A6-74D7E020FC91}" type="pres">
      <dgm:prSet presAssocID="{B659C32A-3ECE-45A3-9D38-1B24F9904AB4}" presName="wedge1Tx" presStyleLbl="node1" presStyleIdx="0" presStyleCnt="3">
        <dgm:presLayoutVars>
          <dgm:chMax val="0"/>
          <dgm:chPref val="0"/>
          <dgm:bulletEnabled val="1"/>
        </dgm:presLayoutVars>
      </dgm:prSet>
      <dgm:spPr/>
      <dgm:t>
        <a:bodyPr/>
        <a:lstStyle/>
        <a:p>
          <a:endParaRPr lang="en-US"/>
        </a:p>
      </dgm:t>
    </dgm:pt>
    <dgm:pt modelId="{B1E4DABF-85F9-40B7-9107-E0577C86E076}" type="pres">
      <dgm:prSet presAssocID="{B659C32A-3ECE-45A3-9D38-1B24F9904AB4}" presName="wedge2" presStyleLbl="node1" presStyleIdx="1" presStyleCnt="3" custScaleY="70675" custLinFactNeighborX="2704" custLinFactNeighborY="-1439"/>
      <dgm:spPr/>
      <dgm:t>
        <a:bodyPr/>
        <a:lstStyle/>
        <a:p>
          <a:endParaRPr lang="en-US"/>
        </a:p>
      </dgm:t>
    </dgm:pt>
    <dgm:pt modelId="{3A6B44D7-96E1-45A0-BDF0-47EAEB2BD33F}" type="pres">
      <dgm:prSet presAssocID="{B659C32A-3ECE-45A3-9D38-1B24F9904AB4}" presName="wedge2Tx" presStyleLbl="node1" presStyleIdx="1" presStyleCnt="3">
        <dgm:presLayoutVars>
          <dgm:chMax val="0"/>
          <dgm:chPref val="0"/>
          <dgm:bulletEnabled val="1"/>
        </dgm:presLayoutVars>
      </dgm:prSet>
      <dgm:spPr/>
      <dgm:t>
        <a:bodyPr/>
        <a:lstStyle/>
        <a:p>
          <a:endParaRPr lang="en-US"/>
        </a:p>
      </dgm:t>
    </dgm:pt>
    <dgm:pt modelId="{49F8E8E6-204A-46BF-8FD7-A0411CE48C14}" type="pres">
      <dgm:prSet presAssocID="{B659C32A-3ECE-45A3-9D38-1B24F9904AB4}" presName="wedge3" presStyleLbl="node1" presStyleIdx="2" presStyleCnt="3" custScaleX="95941" custScaleY="73836" custLinFactNeighborX="2704" custLinFactNeighborY="-318"/>
      <dgm:spPr/>
      <dgm:t>
        <a:bodyPr/>
        <a:lstStyle/>
        <a:p>
          <a:endParaRPr lang="en-US"/>
        </a:p>
      </dgm:t>
    </dgm:pt>
    <dgm:pt modelId="{65A9235F-F301-4328-B05F-633605282F32}" type="pres">
      <dgm:prSet presAssocID="{B659C32A-3ECE-45A3-9D38-1B24F9904AB4}" presName="wedge3Tx" presStyleLbl="node1" presStyleIdx="2" presStyleCnt="3">
        <dgm:presLayoutVars>
          <dgm:chMax val="0"/>
          <dgm:chPref val="0"/>
          <dgm:bulletEnabled val="1"/>
        </dgm:presLayoutVars>
      </dgm:prSet>
      <dgm:spPr/>
      <dgm:t>
        <a:bodyPr/>
        <a:lstStyle/>
        <a:p>
          <a:endParaRPr lang="en-US"/>
        </a:p>
      </dgm:t>
    </dgm:pt>
  </dgm:ptLst>
  <dgm:cxnLst>
    <dgm:cxn modelId="{27CE6D83-5E5D-4979-8E83-895BC37B8346}" type="presOf" srcId="{B659C32A-3ECE-45A3-9D38-1B24F9904AB4}" destId="{FF17C39C-FADE-41B8-B819-8FB5D2EF15D3}" srcOrd="0" destOrd="0" presId="urn:microsoft.com/office/officeart/2005/8/layout/chart3"/>
    <dgm:cxn modelId="{2E5A56E3-C71B-4531-B8B1-CF2F760E8252}" srcId="{B659C32A-3ECE-45A3-9D38-1B24F9904AB4}" destId="{C60A1D3D-179F-4B6A-AFDA-F07969DCC61D}" srcOrd="2" destOrd="0" parTransId="{405C1263-F197-4878-A7E3-3829E5E7C37E}" sibTransId="{1DBDE1A0-F50F-48F5-8628-7E3DEFC3360F}"/>
    <dgm:cxn modelId="{6DD16E21-08E7-44F5-A3BF-2AA3F7672212}" type="presOf" srcId="{23D4F042-FDA4-4BBC-92D3-B921C7E1AE91}" destId="{B1F3330F-5FED-4D21-B1A6-74D7E020FC91}" srcOrd="1" destOrd="0" presId="urn:microsoft.com/office/officeart/2005/8/layout/chart3"/>
    <dgm:cxn modelId="{D024FF79-86E7-4EB7-9363-45BE1F4755C5}" type="presOf" srcId="{7A8066E5-61B5-4525-888F-69D125A94D43}" destId="{3A6B44D7-96E1-45A0-BDF0-47EAEB2BD33F}" srcOrd="1" destOrd="0" presId="urn:microsoft.com/office/officeart/2005/8/layout/chart3"/>
    <dgm:cxn modelId="{7A6100AD-5A99-4882-AFA4-7CAD070B59D3}" type="presOf" srcId="{23D4F042-FDA4-4BBC-92D3-B921C7E1AE91}" destId="{E1CE55E7-BA0E-46D7-BFE3-BB423A0FAF02}" srcOrd="0" destOrd="0" presId="urn:microsoft.com/office/officeart/2005/8/layout/chart3"/>
    <dgm:cxn modelId="{054937AB-3309-4B02-B49C-BA2C317A2817}" srcId="{B659C32A-3ECE-45A3-9D38-1B24F9904AB4}" destId="{7A8066E5-61B5-4525-888F-69D125A94D43}" srcOrd="1" destOrd="0" parTransId="{3F6ACA32-0F16-473D-A040-1EDC21188C07}" sibTransId="{134A0FC0-E2B4-45CC-9254-DD4223E98E42}"/>
    <dgm:cxn modelId="{6675BFA1-A3B7-484A-9158-C84297D3E764}" type="presOf" srcId="{C60A1D3D-179F-4B6A-AFDA-F07969DCC61D}" destId="{65A9235F-F301-4328-B05F-633605282F32}" srcOrd="1" destOrd="0" presId="urn:microsoft.com/office/officeart/2005/8/layout/chart3"/>
    <dgm:cxn modelId="{390A53EF-C5AA-4794-AE6D-F24DBC996AD6}" type="presOf" srcId="{7A8066E5-61B5-4525-888F-69D125A94D43}" destId="{B1E4DABF-85F9-40B7-9107-E0577C86E076}" srcOrd="0" destOrd="0" presId="urn:microsoft.com/office/officeart/2005/8/layout/chart3"/>
    <dgm:cxn modelId="{D849E0DD-2F66-458A-B971-37F36B87A9D6}" type="presOf" srcId="{C60A1D3D-179F-4B6A-AFDA-F07969DCC61D}" destId="{49F8E8E6-204A-46BF-8FD7-A0411CE48C14}" srcOrd="0" destOrd="0" presId="urn:microsoft.com/office/officeart/2005/8/layout/chart3"/>
    <dgm:cxn modelId="{ADC44859-9085-4F2E-9FA8-800A84F5EBF5}" srcId="{B659C32A-3ECE-45A3-9D38-1B24F9904AB4}" destId="{23D4F042-FDA4-4BBC-92D3-B921C7E1AE91}" srcOrd="0" destOrd="0" parTransId="{03C7B362-2C3E-40C8-8021-7593020F3684}" sibTransId="{70DF7993-840B-4D3C-966A-CCD73538B850}"/>
    <dgm:cxn modelId="{A1BF5D87-F6ED-484E-955B-A3AF7AA5F3B6}" type="presParOf" srcId="{FF17C39C-FADE-41B8-B819-8FB5D2EF15D3}" destId="{E1CE55E7-BA0E-46D7-BFE3-BB423A0FAF02}" srcOrd="0" destOrd="0" presId="urn:microsoft.com/office/officeart/2005/8/layout/chart3"/>
    <dgm:cxn modelId="{DB41F7A7-10F7-49DF-82DF-314E86580E5C}" type="presParOf" srcId="{FF17C39C-FADE-41B8-B819-8FB5D2EF15D3}" destId="{B1F3330F-5FED-4D21-B1A6-74D7E020FC91}" srcOrd="1" destOrd="0" presId="urn:microsoft.com/office/officeart/2005/8/layout/chart3"/>
    <dgm:cxn modelId="{F36E38BF-DD7B-4C01-AB9B-F67883CD1592}" type="presParOf" srcId="{FF17C39C-FADE-41B8-B819-8FB5D2EF15D3}" destId="{B1E4DABF-85F9-40B7-9107-E0577C86E076}" srcOrd="2" destOrd="0" presId="urn:microsoft.com/office/officeart/2005/8/layout/chart3"/>
    <dgm:cxn modelId="{95EDCB6D-B942-4535-828E-4513D7A075BA}" type="presParOf" srcId="{FF17C39C-FADE-41B8-B819-8FB5D2EF15D3}" destId="{3A6B44D7-96E1-45A0-BDF0-47EAEB2BD33F}" srcOrd="3" destOrd="0" presId="urn:microsoft.com/office/officeart/2005/8/layout/chart3"/>
    <dgm:cxn modelId="{2F40581C-2AB4-4048-9571-111F4C2B66B7}" type="presParOf" srcId="{FF17C39C-FADE-41B8-B819-8FB5D2EF15D3}" destId="{49F8E8E6-204A-46BF-8FD7-A0411CE48C14}" srcOrd="4" destOrd="0" presId="urn:microsoft.com/office/officeart/2005/8/layout/chart3"/>
    <dgm:cxn modelId="{FD2637A3-B314-4BA1-A0E8-17F5B3EA1E82}" type="presParOf" srcId="{FF17C39C-FADE-41B8-B819-8FB5D2EF15D3}" destId="{65A9235F-F301-4328-B05F-633605282F32}" srcOrd="5"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2E08923-309F-43EF-9E6D-420FA0F9FF11}"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2BA52EF7-2134-4F9D-85C6-D163B96FAE96}">
      <dgm:prSet phldrT="[Text]"/>
      <dgm:spPr/>
      <dgm:t>
        <a:bodyPr/>
        <a:lstStyle/>
        <a:p>
          <a:r>
            <a:rPr lang="en-US" dirty="0" smtClean="0">
              <a:latin typeface="Times New Roman" panose="02020603050405020304" pitchFamily="18" charset="0"/>
              <a:cs typeface="Times New Roman" panose="02020603050405020304" pitchFamily="18" charset="0"/>
            </a:rPr>
            <a:t>Legal compliance </a:t>
          </a:r>
          <a:endParaRPr lang="en-US" dirty="0">
            <a:latin typeface="Times New Roman" panose="02020603050405020304" pitchFamily="18" charset="0"/>
            <a:cs typeface="Times New Roman" panose="02020603050405020304" pitchFamily="18" charset="0"/>
          </a:endParaRPr>
        </a:p>
      </dgm:t>
    </dgm:pt>
    <dgm:pt modelId="{7CDEE7A6-6FC9-49FF-B0BF-AC4B7DB9D6D9}" type="parTrans" cxnId="{2AADB15A-BEB4-401E-9B30-483C84C99752}">
      <dgm:prSet/>
      <dgm:spPr/>
      <dgm:t>
        <a:bodyPr/>
        <a:lstStyle/>
        <a:p>
          <a:endParaRPr lang="en-US"/>
        </a:p>
      </dgm:t>
    </dgm:pt>
    <dgm:pt modelId="{82D0A687-6E59-4567-90CE-1269DED55657}" type="sibTrans" cxnId="{2AADB15A-BEB4-401E-9B30-483C84C99752}">
      <dgm:prSet/>
      <dgm:spPr/>
      <dgm:t>
        <a:bodyPr/>
        <a:lstStyle/>
        <a:p>
          <a:endParaRPr lang="en-US"/>
        </a:p>
      </dgm:t>
    </dgm:pt>
    <dgm:pt modelId="{524F966E-9BF0-45E5-AF28-62DBCD1C786C}">
      <dgm:prSet phldrT="[Text]"/>
      <dgm:spPr/>
      <dgm:t>
        <a:bodyPr/>
        <a:lstStyle/>
        <a:p>
          <a:r>
            <a:rPr lang="en-US" dirty="0" smtClean="0">
              <a:latin typeface="Times New Roman" panose="02020603050405020304" pitchFamily="18" charset="0"/>
              <a:cs typeface="Times New Roman" panose="02020603050405020304" pitchFamily="18" charset="0"/>
            </a:rPr>
            <a:t>Differences in cultures </a:t>
          </a:r>
          <a:endParaRPr lang="en-US" dirty="0">
            <a:latin typeface="Times New Roman" panose="02020603050405020304" pitchFamily="18" charset="0"/>
            <a:cs typeface="Times New Roman" panose="02020603050405020304" pitchFamily="18" charset="0"/>
          </a:endParaRPr>
        </a:p>
      </dgm:t>
    </dgm:pt>
    <dgm:pt modelId="{3F4C112A-DBF2-4A96-824F-B3756D7E7DB4}" type="parTrans" cxnId="{DBEA3F2C-25D2-4078-A6AB-712B0B46D987}">
      <dgm:prSet/>
      <dgm:spPr/>
      <dgm:t>
        <a:bodyPr/>
        <a:lstStyle/>
        <a:p>
          <a:endParaRPr lang="en-US"/>
        </a:p>
      </dgm:t>
    </dgm:pt>
    <dgm:pt modelId="{B63F576D-B232-4B6A-BC1D-6DE71C818CE7}" type="sibTrans" cxnId="{DBEA3F2C-25D2-4078-A6AB-712B0B46D987}">
      <dgm:prSet/>
      <dgm:spPr/>
      <dgm:t>
        <a:bodyPr/>
        <a:lstStyle/>
        <a:p>
          <a:endParaRPr lang="en-US"/>
        </a:p>
      </dgm:t>
    </dgm:pt>
    <dgm:pt modelId="{75D98F1C-6E2D-4B07-9081-56B2896EEB26}">
      <dgm:prSet phldrT="[Text]"/>
      <dgm:spPr/>
      <dgm:t>
        <a:bodyPr/>
        <a:lstStyle/>
        <a:p>
          <a:r>
            <a:rPr lang="en-US" dirty="0" smtClean="0">
              <a:latin typeface="Times New Roman" panose="02020603050405020304" pitchFamily="18" charset="0"/>
              <a:cs typeface="Times New Roman" panose="02020603050405020304" pitchFamily="18" charset="0"/>
            </a:rPr>
            <a:t>Political issues </a:t>
          </a:r>
          <a:endParaRPr lang="en-US" dirty="0">
            <a:latin typeface="Times New Roman" panose="02020603050405020304" pitchFamily="18" charset="0"/>
            <a:cs typeface="Times New Roman" panose="02020603050405020304" pitchFamily="18" charset="0"/>
          </a:endParaRPr>
        </a:p>
      </dgm:t>
    </dgm:pt>
    <dgm:pt modelId="{9BB1E2E2-C41F-4AFB-90ED-2C922EA4832B}" type="parTrans" cxnId="{2A33C69C-C925-4639-8706-41723CA8439C}">
      <dgm:prSet/>
      <dgm:spPr/>
      <dgm:t>
        <a:bodyPr/>
        <a:lstStyle/>
        <a:p>
          <a:endParaRPr lang="en-US"/>
        </a:p>
      </dgm:t>
    </dgm:pt>
    <dgm:pt modelId="{276C0CCD-BD92-41B0-A505-39A8F6D4990F}" type="sibTrans" cxnId="{2A33C69C-C925-4639-8706-41723CA8439C}">
      <dgm:prSet/>
      <dgm:spPr/>
      <dgm:t>
        <a:bodyPr/>
        <a:lstStyle/>
        <a:p>
          <a:endParaRPr lang="en-US"/>
        </a:p>
      </dgm:t>
    </dgm:pt>
    <dgm:pt modelId="{49E86819-9C73-4FE8-96F1-35B65E97EC02}">
      <dgm:prSet phldrT="[Text]"/>
      <dgm:spPr/>
      <dgm:t>
        <a:bodyPr/>
        <a:lstStyle/>
        <a:p>
          <a:r>
            <a:rPr lang="en-US" dirty="0" smtClean="0">
              <a:latin typeface="Times New Roman" panose="02020603050405020304" pitchFamily="18" charset="0"/>
              <a:cs typeface="Times New Roman" panose="02020603050405020304" pitchFamily="18" charset="0"/>
            </a:rPr>
            <a:t>Geopolitical divisions </a:t>
          </a:r>
          <a:endParaRPr lang="en-US" dirty="0">
            <a:latin typeface="Times New Roman" panose="02020603050405020304" pitchFamily="18" charset="0"/>
            <a:cs typeface="Times New Roman" panose="02020603050405020304" pitchFamily="18" charset="0"/>
          </a:endParaRPr>
        </a:p>
      </dgm:t>
    </dgm:pt>
    <dgm:pt modelId="{862ED530-46B2-4423-B739-CF6969EFFF9E}" type="parTrans" cxnId="{5B1B6355-844C-4C24-87D4-253F29577249}">
      <dgm:prSet/>
      <dgm:spPr/>
      <dgm:t>
        <a:bodyPr/>
        <a:lstStyle/>
        <a:p>
          <a:endParaRPr lang="en-US"/>
        </a:p>
      </dgm:t>
    </dgm:pt>
    <dgm:pt modelId="{E1B1B55A-FBD0-46F6-B7E4-79F1AEA97D12}" type="sibTrans" cxnId="{5B1B6355-844C-4C24-87D4-253F29577249}">
      <dgm:prSet/>
      <dgm:spPr/>
      <dgm:t>
        <a:bodyPr/>
        <a:lstStyle/>
        <a:p>
          <a:endParaRPr lang="en-US"/>
        </a:p>
      </dgm:t>
    </dgm:pt>
    <dgm:pt modelId="{FC8495DF-22B7-4C2F-B73B-DADF7A343C16}">
      <dgm:prSet phldrT="[Text]"/>
      <dgm:spPr/>
      <dgm:t>
        <a:bodyPr/>
        <a:lstStyle/>
        <a:p>
          <a:r>
            <a:rPr lang="en-US" dirty="0" smtClean="0">
              <a:latin typeface="Times New Roman" panose="02020603050405020304" pitchFamily="18" charset="0"/>
              <a:cs typeface="Times New Roman" panose="02020603050405020304" pitchFamily="18" charset="0"/>
            </a:rPr>
            <a:t>CSR</a:t>
          </a:r>
          <a:endParaRPr lang="en-US" dirty="0">
            <a:latin typeface="Times New Roman" panose="02020603050405020304" pitchFamily="18" charset="0"/>
            <a:cs typeface="Times New Roman" panose="02020603050405020304" pitchFamily="18" charset="0"/>
          </a:endParaRPr>
        </a:p>
      </dgm:t>
    </dgm:pt>
    <dgm:pt modelId="{2252DB7B-FA12-47AD-A1B3-068F37ADFE35}" type="parTrans" cxnId="{1B42E851-A131-48BF-AF48-B50B7FF74AE3}">
      <dgm:prSet/>
      <dgm:spPr/>
      <dgm:t>
        <a:bodyPr/>
        <a:lstStyle/>
        <a:p>
          <a:endParaRPr lang="en-US"/>
        </a:p>
      </dgm:t>
    </dgm:pt>
    <dgm:pt modelId="{C4104857-640C-43D3-BC46-697148D643F0}" type="sibTrans" cxnId="{1B42E851-A131-48BF-AF48-B50B7FF74AE3}">
      <dgm:prSet/>
      <dgm:spPr/>
      <dgm:t>
        <a:bodyPr/>
        <a:lstStyle/>
        <a:p>
          <a:endParaRPr lang="en-US"/>
        </a:p>
      </dgm:t>
    </dgm:pt>
    <dgm:pt modelId="{2602B6C3-4ED1-49C4-8200-80DC0F958C44}" type="pres">
      <dgm:prSet presAssocID="{A2E08923-309F-43EF-9E6D-420FA0F9FF11}" presName="diagram" presStyleCnt="0">
        <dgm:presLayoutVars>
          <dgm:dir/>
          <dgm:resizeHandles val="exact"/>
        </dgm:presLayoutVars>
      </dgm:prSet>
      <dgm:spPr/>
      <dgm:t>
        <a:bodyPr/>
        <a:lstStyle/>
        <a:p>
          <a:endParaRPr lang="en-US"/>
        </a:p>
      </dgm:t>
    </dgm:pt>
    <dgm:pt modelId="{2BB84F95-23E1-4027-8830-97B183696C46}" type="pres">
      <dgm:prSet presAssocID="{2BA52EF7-2134-4F9D-85C6-D163B96FAE96}" presName="node" presStyleLbl="node1" presStyleIdx="0" presStyleCnt="5">
        <dgm:presLayoutVars>
          <dgm:bulletEnabled val="1"/>
        </dgm:presLayoutVars>
      </dgm:prSet>
      <dgm:spPr/>
      <dgm:t>
        <a:bodyPr/>
        <a:lstStyle/>
        <a:p>
          <a:endParaRPr lang="en-US"/>
        </a:p>
      </dgm:t>
    </dgm:pt>
    <dgm:pt modelId="{20525757-84AD-4942-ADE7-BD861288E52C}" type="pres">
      <dgm:prSet presAssocID="{82D0A687-6E59-4567-90CE-1269DED55657}" presName="sibTrans" presStyleCnt="0"/>
      <dgm:spPr/>
    </dgm:pt>
    <dgm:pt modelId="{918DFDE5-C43F-4546-A12B-834B21C85BB5}" type="pres">
      <dgm:prSet presAssocID="{524F966E-9BF0-45E5-AF28-62DBCD1C786C}" presName="node" presStyleLbl="node1" presStyleIdx="1" presStyleCnt="5">
        <dgm:presLayoutVars>
          <dgm:bulletEnabled val="1"/>
        </dgm:presLayoutVars>
      </dgm:prSet>
      <dgm:spPr/>
      <dgm:t>
        <a:bodyPr/>
        <a:lstStyle/>
        <a:p>
          <a:endParaRPr lang="en-US"/>
        </a:p>
      </dgm:t>
    </dgm:pt>
    <dgm:pt modelId="{8DD4DFF3-F3AD-482E-B3BD-EB3E88C8F986}" type="pres">
      <dgm:prSet presAssocID="{B63F576D-B232-4B6A-BC1D-6DE71C818CE7}" presName="sibTrans" presStyleCnt="0"/>
      <dgm:spPr/>
    </dgm:pt>
    <dgm:pt modelId="{B1C6FEC3-1850-40E6-9D2D-BDBBB89E7DC6}" type="pres">
      <dgm:prSet presAssocID="{75D98F1C-6E2D-4B07-9081-56B2896EEB26}" presName="node" presStyleLbl="node1" presStyleIdx="2" presStyleCnt="5">
        <dgm:presLayoutVars>
          <dgm:bulletEnabled val="1"/>
        </dgm:presLayoutVars>
      </dgm:prSet>
      <dgm:spPr/>
      <dgm:t>
        <a:bodyPr/>
        <a:lstStyle/>
        <a:p>
          <a:endParaRPr lang="en-US"/>
        </a:p>
      </dgm:t>
    </dgm:pt>
    <dgm:pt modelId="{64A23E31-A1FF-470C-BB83-D2970206DF5E}" type="pres">
      <dgm:prSet presAssocID="{276C0CCD-BD92-41B0-A505-39A8F6D4990F}" presName="sibTrans" presStyleCnt="0"/>
      <dgm:spPr/>
    </dgm:pt>
    <dgm:pt modelId="{FF052FC9-A1EF-4FA0-B925-AE0704C00CB5}" type="pres">
      <dgm:prSet presAssocID="{49E86819-9C73-4FE8-96F1-35B65E97EC02}" presName="node" presStyleLbl="node1" presStyleIdx="3" presStyleCnt="5">
        <dgm:presLayoutVars>
          <dgm:bulletEnabled val="1"/>
        </dgm:presLayoutVars>
      </dgm:prSet>
      <dgm:spPr/>
      <dgm:t>
        <a:bodyPr/>
        <a:lstStyle/>
        <a:p>
          <a:endParaRPr lang="en-US"/>
        </a:p>
      </dgm:t>
    </dgm:pt>
    <dgm:pt modelId="{671816FB-C78F-4E5A-8F3B-885D1E8E8973}" type="pres">
      <dgm:prSet presAssocID="{E1B1B55A-FBD0-46F6-B7E4-79F1AEA97D12}" presName="sibTrans" presStyleCnt="0"/>
      <dgm:spPr/>
    </dgm:pt>
    <dgm:pt modelId="{319818FF-974F-4738-82FC-A9A5F41EC3E5}" type="pres">
      <dgm:prSet presAssocID="{FC8495DF-22B7-4C2F-B73B-DADF7A343C16}" presName="node" presStyleLbl="node1" presStyleIdx="4" presStyleCnt="5">
        <dgm:presLayoutVars>
          <dgm:bulletEnabled val="1"/>
        </dgm:presLayoutVars>
      </dgm:prSet>
      <dgm:spPr/>
      <dgm:t>
        <a:bodyPr/>
        <a:lstStyle/>
        <a:p>
          <a:endParaRPr lang="en-US"/>
        </a:p>
      </dgm:t>
    </dgm:pt>
  </dgm:ptLst>
  <dgm:cxnLst>
    <dgm:cxn modelId="{52DF95C0-C25C-4E30-982C-A30860AB53C8}" type="presOf" srcId="{75D98F1C-6E2D-4B07-9081-56B2896EEB26}" destId="{B1C6FEC3-1850-40E6-9D2D-BDBBB89E7DC6}" srcOrd="0" destOrd="0" presId="urn:microsoft.com/office/officeart/2005/8/layout/default"/>
    <dgm:cxn modelId="{B998B098-2380-40E1-8F14-758B63E2E2DA}" type="presOf" srcId="{49E86819-9C73-4FE8-96F1-35B65E97EC02}" destId="{FF052FC9-A1EF-4FA0-B925-AE0704C00CB5}" srcOrd="0" destOrd="0" presId="urn:microsoft.com/office/officeart/2005/8/layout/default"/>
    <dgm:cxn modelId="{DBEA3F2C-25D2-4078-A6AB-712B0B46D987}" srcId="{A2E08923-309F-43EF-9E6D-420FA0F9FF11}" destId="{524F966E-9BF0-45E5-AF28-62DBCD1C786C}" srcOrd="1" destOrd="0" parTransId="{3F4C112A-DBF2-4A96-824F-B3756D7E7DB4}" sibTransId="{B63F576D-B232-4B6A-BC1D-6DE71C818CE7}"/>
    <dgm:cxn modelId="{2AADB15A-BEB4-401E-9B30-483C84C99752}" srcId="{A2E08923-309F-43EF-9E6D-420FA0F9FF11}" destId="{2BA52EF7-2134-4F9D-85C6-D163B96FAE96}" srcOrd="0" destOrd="0" parTransId="{7CDEE7A6-6FC9-49FF-B0BF-AC4B7DB9D6D9}" sibTransId="{82D0A687-6E59-4567-90CE-1269DED55657}"/>
    <dgm:cxn modelId="{1B42E851-A131-48BF-AF48-B50B7FF74AE3}" srcId="{A2E08923-309F-43EF-9E6D-420FA0F9FF11}" destId="{FC8495DF-22B7-4C2F-B73B-DADF7A343C16}" srcOrd="4" destOrd="0" parTransId="{2252DB7B-FA12-47AD-A1B3-068F37ADFE35}" sibTransId="{C4104857-640C-43D3-BC46-697148D643F0}"/>
    <dgm:cxn modelId="{3F40D5D4-7016-4C30-A726-46556C18451A}" type="presOf" srcId="{2BA52EF7-2134-4F9D-85C6-D163B96FAE96}" destId="{2BB84F95-23E1-4027-8830-97B183696C46}" srcOrd="0" destOrd="0" presId="urn:microsoft.com/office/officeart/2005/8/layout/default"/>
    <dgm:cxn modelId="{2A33C69C-C925-4639-8706-41723CA8439C}" srcId="{A2E08923-309F-43EF-9E6D-420FA0F9FF11}" destId="{75D98F1C-6E2D-4B07-9081-56B2896EEB26}" srcOrd="2" destOrd="0" parTransId="{9BB1E2E2-C41F-4AFB-90ED-2C922EA4832B}" sibTransId="{276C0CCD-BD92-41B0-A505-39A8F6D4990F}"/>
    <dgm:cxn modelId="{7F6766DE-576D-4347-AC7B-AFF56CF9FC83}" type="presOf" srcId="{FC8495DF-22B7-4C2F-B73B-DADF7A343C16}" destId="{319818FF-974F-4738-82FC-A9A5F41EC3E5}" srcOrd="0" destOrd="0" presId="urn:microsoft.com/office/officeart/2005/8/layout/default"/>
    <dgm:cxn modelId="{2ACB2A8D-E96D-424E-BA60-5BFE678D3218}" type="presOf" srcId="{524F966E-9BF0-45E5-AF28-62DBCD1C786C}" destId="{918DFDE5-C43F-4546-A12B-834B21C85BB5}" srcOrd="0" destOrd="0" presId="urn:microsoft.com/office/officeart/2005/8/layout/default"/>
    <dgm:cxn modelId="{BE53204D-BCAF-47DA-8694-FE840DE1A17A}" type="presOf" srcId="{A2E08923-309F-43EF-9E6D-420FA0F9FF11}" destId="{2602B6C3-4ED1-49C4-8200-80DC0F958C44}" srcOrd="0" destOrd="0" presId="urn:microsoft.com/office/officeart/2005/8/layout/default"/>
    <dgm:cxn modelId="{5B1B6355-844C-4C24-87D4-253F29577249}" srcId="{A2E08923-309F-43EF-9E6D-420FA0F9FF11}" destId="{49E86819-9C73-4FE8-96F1-35B65E97EC02}" srcOrd="3" destOrd="0" parTransId="{862ED530-46B2-4423-B739-CF6969EFFF9E}" sibTransId="{E1B1B55A-FBD0-46F6-B7E4-79F1AEA97D12}"/>
    <dgm:cxn modelId="{CC096BC3-0B23-4A0B-B014-E92DA409BFDF}" type="presParOf" srcId="{2602B6C3-4ED1-49C4-8200-80DC0F958C44}" destId="{2BB84F95-23E1-4027-8830-97B183696C46}" srcOrd="0" destOrd="0" presId="urn:microsoft.com/office/officeart/2005/8/layout/default"/>
    <dgm:cxn modelId="{C65BA9A6-91F3-4B2E-A4A4-B6D12A978786}" type="presParOf" srcId="{2602B6C3-4ED1-49C4-8200-80DC0F958C44}" destId="{20525757-84AD-4942-ADE7-BD861288E52C}" srcOrd="1" destOrd="0" presId="urn:microsoft.com/office/officeart/2005/8/layout/default"/>
    <dgm:cxn modelId="{5D43C3D3-B010-48F2-A555-E6762F789EC9}" type="presParOf" srcId="{2602B6C3-4ED1-49C4-8200-80DC0F958C44}" destId="{918DFDE5-C43F-4546-A12B-834B21C85BB5}" srcOrd="2" destOrd="0" presId="urn:microsoft.com/office/officeart/2005/8/layout/default"/>
    <dgm:cxn modelId="{E731F13A-D39A-4E78-AC4E-8BF1CD43546C}" type="presParOf" srcId="{2602B6C3-4ED1-49C4-8200-80DC0F958C44}" destId="{8DD4DFF3-F3AD-482E-B3BD-EB3E88C8F986}" srcOrd="3" destOrd="0" presId="urn:microsoft.com/office/officeart/2005/8/layout/default"/>
    <dgm:cxn modelId="{24D7C39B-2E94-4DCE-9A01-D2795C3FBF8D}" type="presParOf" srcId="{2602B6C3-4ED1-49C4-8200-80DC0F958C44}" destId="{B1C6FEC3-1850-40E6-9D2D-BDBBB89E7DC6}" srcOrd="4" destOrd="0" presId="urn:microsoft.com/office/officeart/2005/8/layout/default"/>
    <dgm:cxn modelId="{B27C9B60-CEC2-42C5-B0DA-8C3A469A3E9F}" type="presParOf" srcId="{2602B6C3-4ED1-49C4-8200-80DC0F958C44}" destId="{64A23E31-A1FF-470C-BB83-D2970206DF5E}" srcOrd="5" destOrd="0" presId="urn:microsoft.com/office/officeart/2005/8/layout/default"/>
    <dgm:cxn modelId="{D06BFA80-8ABB-49D9-B3FC-B8CFA0F7DD41}" type="presParOf" srcId="{2602B6C3-4ED1-49C4-8200-80DC0F958C44}" destId="{FF052FC9-A1EF-4FA0-B925-AE0704C00CB5}" srcOrd="6" destOrd="0" presId="urn:microsoft.com/office/officeart/2005/8/layout/default"/>
    <dgm:cxn modelId="{80F74D86-7282-450D-B5F2-022C332BE11D}" type="presParOf" srcId="{2602B6C3-4ED1-49C4-8200-80DC0F958C44}" destId="{671816FB-C78F-4E5A-8F3B-885D1E8E8973}" srcOrd="7" destOrd="0" presId="urn:microsoft.com/office/officeart/2005/8/layout/default"/>
    <dgm:cxn modelId="{AEE7AF85-676D-440F-A8DF-D48FEA4B0AEE}" type="presParOf" srcId="{2602B6C3-4ED1-49C4-8200-80DC0F958C44}" destId="{319818FF-974F-4738-82FC-A9A5F41EC3E5}"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D34310-BC9F-47A1-84DC-2A3A278FEDE8}"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5EE3D3B4-9384-49FB-8851-187C01D7CFF3}">
      <dgm:prSet phldrT="[Text]"/>
      <dgm:spPr/>
      <dgm:t>
        <a:bodyPr/>
        <a:lstStyle/>
        <a:p>
          <a:r>
            <a:rPr lang="en-US" dirty="0" smtClean="0">
              <a:latin typeface="Times New Roman" panose="02020603050405020304" pitchFamily="18" charset="0"/>
              <a:cs typeface="Times New Roman" panose="02020603050405020304" pitchFamily="18" charset="0"/>
            </a:rPr>
            <a:t>Currency fluctuations </a:t>
          </a:r>
          <a:endParaRPr lang="en-US" dirty="0">
            <a:latin typeface="Times New Roman" panose="02020603050405020304" pitchFamily="18" charset="0"/>
            <a:cs typeface="Times New Roman" panose="02020603050405020304" pitchFamily="18" charset="0"/>
          </a:endParaRPr>
        </a:p>
      </dgm:t>
    </dgm:pt>
    <dgm:pt modelId="{8DDC93CF-EB47-424C-91CE-8ECD5CE2FB6D}" type="parTrans" cxnId="{F6A48007-E591-40DD-86E3-EFE813346D57}">
      <dgm:prSet/>
      <dgm:spPr/>
      <dgm:t>
        <a:bodyPr/>
        <a:lstStyle/>
        <a:p>
          <a:endParaRPr lang="en-US"/>
        </a:p>
      </dgm:t>
    </dgm:pt>
    <dgm:pt modelId="{C16505D5-2FF4-43CE-80E5-5FE5C86EA378}" type="sibTrans" cxnId="{F6A48007-E591-40DD-86E3-EFE813346D57}">
      <dgm:prSet/>
      <dgm:spPr/>
      <dgm:t>
        <a:bodyPr/>
        <a:lstStyle/>
        <a:p>
          <a:endParaRPr lang="en-US"/>
        </a:p>
      </dgm:t>
    </dgm:pt>
    <dgm:pt modelId="{B41FB07B-A3A1-4E2B-A6F9-87EFE5CFA3CC}">
      <dgm:prSet phldrT="[Text]"/>
      <dgm:spPr/>
      <dgm:t>
        <a:bodyPr/>
        <a:lstStyle/>
        <a:p>
          <a:r>
            <a:rPr lang="en-US" dirty="0" smtClean="0">
              <a:latin typeface="Times New Roman" panose="02020603050405020304" pitchFamily="18" charset="0"/>
              <a:cs typeface="Times New Roman" panose="02020603050405020304" pitchFamily="18" charset="0"/>
            </a:rPr>
            <a:t>Supply chain disruptions </a:t>
          </a:r>
          <a:endParaRPr lang="en-US" dirty="0">
            <a:latin typeface="Times New Roman" panose="02020603050405020304" pitchFamily="18" charset="0"/>
            <a:cs typeface="Times New Roman" panose="02020603050405020304" pitchFamily="18" charset="0"/>
          </a:endParaRPr>
        </a:p>
      </dgm:t>
    </dgm:pt>
    <dgm:pt modelId="{D65A3C56-F3C4-49F7-A387-F71427D3AE03}" type="parTrans" cxnId="{E2E3E72E-D44D-4D6C-8933-2DDD1547F914}">
      <dgm:prSet/>
      <dgm:spPr/>
      <dgm:t>
        <a:bodyPr/>
        <a:lstStyle/>
        <a:p>
          <a:endParaRPr lang="en-US"/>
        </a:p>
      </dgm:t>
    </dgm:pt>
    <dgm:pt modelId="{C0893BD4-53E8-48FD-A341-2E5140AC42F8}" type="sibTrans" cxnId="{E2E3E72E-D44D-4D6C-8933-2DDD1547F914}">
      <dgm:prSet/>
      <dgm:spPr/>
      <dgm:t>
        <a:bodyPr/>
        <a:lstStyle/>
        <a:p>
          <a:endParaRPr lang="en-US"/>
        </a:p>
      </dgm:t>
    </dgm:pt>
    <dgm:pt modelId="{A7A539EE-D065-4EAF-92C4-8EC080EBCFF6}">
      <dgm:prSet phldrT="[Text]"/>
      <dgm:spPr/>
      <dgm:t>
        <a:bodyPr/>
        <a:lstStyle/>
        <a:p>
          <a:r>
            <a:rPr lang="en-US" dirty="0" smtClean="0">
              <a:latin typeface="Times New Roman" panose="02020603050405020304" pitchFamily="18" charset="0"/>
              <a:cs typeface="Times New Roman" panose="02020603050405020304" pitchFamily="18" charset="0"/>
            </a:rPr>
            <a:t>Competitions</a:t>
          </a:r>
          <a:r>
            <a:rPr lang="en-US" dirty="0" smtClean="0"/>
            <a:t> </a:t>
          </a:r>
          <a:endParaRPr lang="en-US" dirty="0"/>
        </a:p>
      </dgm:t>
    </dgm:pt>
    <dgm:pt modelId="{5078F1A1-CA61-45D9-9BFA-5BADBD32EB2C}" type="parTrans" cxnId="{78E5B324-E015-4184-836B-D2447908D026}">
      <dgm:prSet/>
      <dgm:spPr/>
      <dgm:t>
        <a:bodyPr/>
        <a:lstStyle/>
        <a:p>
          <a:endParaRPr lang="en-US"/>
        </a:p>
      </dgm:t>
    </dgm:pt>
    <dgm:pt modelId="{131195E1-F4AA-4807-B749-11B87C6A6CBB}" type="sibTrans" cxnId="{78E5B324-E015-4184-836B-D2447908D026}">
      <dgm:prSet/>
      <dgm:spPr/>
      <dgm:t>
        <a:bodyPr/>
        <a:lstStyle/>
        <a:p>
          <a:endParaRPr lang="en-US"/>
        </a:p>
      </dgm:t>
    </dgm:pt>
    <dgm:pt modelId="{05C6D334-5CEC-4F61-AC60-F273B87BB430}">
      <dgm:prSet phldrT="[Text]"/>
      <dgm:spPr/>
      <dgm:t>
        <a:bodyPr/>
        <a:lstStyle/>
        <a:p>
          <a:r>
            <a:rPr lang="en-US" dirty="0" smtClean="0">
              <a:latin typeface="Times New Roman" panose="02020603050405020304" pitchFamily="18" charset="0"/>
              <a:cs typeface="Times New Roman" panose="02020603050405020304" pitchFamily="18" charset="0"/>
            </a:rPr>
            <a:t>Effects of technology </a:t>
          </a:r>
          <a:endParaRPr lang="en-US" dirty="0">
            <a:latin typeface="Times New Roman" panose="02020603050405020304" pitchFamily="18" charset="0"/>
            <a:cs typeface="Times New Roman" panose="02020603050405020304" pitchFamily="18" charset="0"/>
          </a:endParaRPr>
        </a:p>
      </dgm:t>
    </dgm:pt>
    <dgm:pt modelId="{627FFFCB-DF3D-479F-ABB8-A6DECE7E6BBC}" type="parTrans" cxnId="{A530AE18-8F9B-480D-863D-BA76558A63AB}">
      <dgm:prSet/>
      <dgm:spPr/>
      <dgm:t>
        <a:bodyPr/>
        <a:lstStyle/>
        <a:p>
          <a:endParaRPr lang="en-US"/>
        </a:p>
      </dgm:t>
    </dgm:pt>
    <dgm:pt modelId="{F9AB52FC-35D8-4C89-BF2B-0C95EE955821}" type="sibTrans" cxnId="{A530AE18-8F9B-480D-863D-BA76558A63AB}">
      <dgm:prSet/>
      <dgm:spPr/>
      <dgm:t>
        <a:bodyPr/>
        <a:lstStyle/>
        <a:p>
          <a:endParaRPr lang="en-US"/>
        </a:p>
      </dgm:t>
    </dgm:pt>
    <dgm:pt modelId="{25291DC9-53C1-4B76-A3A3-939C2DDAD288}">
      <dgm:prSet phldrT="[Text]"/>
      <dgm:spPr/>
      <dgm:t>
        <a:bodyPr/>
        <a:lstStyle/>
        <a:p>
          <a:r>
            <a:rPr lang="en-US" dirty="0" smtClean="0">
              <a:latin typeface="Times New Roman" panose="02020603050405020304" pitchFamily="18" charset="0"/>
              <a:cs typeface="Times New Roman" panose="02020603050405020304" pitchFamily="18" charset="0"/>
            </a:rPr>
            <a:t>Talent management </a:t>
          </a:r>
          <a:endParaRPr lang="en-US" dirty="0">
            <a:latin typeface="Times New Roman" panose="02020603050405020304" pitchFamily="18" charset="0"/>
            <a:cs typeface="Times New Roman" panose="02020603050405020304" pitchFamily="18" charset="0"/>
          </a:endParaRPr>
        </a:p>
      </dgm:t>
    </dgm:pt>
    <dgm:pt modelId="{F8A6F049-381A-4B19-8B3B-CCA59EFDF4CE}" type="parTrans" cxnId="{9C89BC59-022C-492F-A583-063C176ECE18}">
      <dgm:prSet/>
      <dgm:spPr/>
      <dgm:t>
        <a:bodyPr/>
        <a:lstStyle/>
        <a:p>
          <a:endParaRPr lang="en-US"/>
        </a:p>
      </dgm:t>
    </dgm:pt>
    <dgm:pt modelId="{FECC69D7-D5B1-44F5-B902-60A5531B9B68}" type="sibTrans" cxnId="{9C89BC59-022C-492F-A583-063C176ECE18}">
      <dgm:prSet/>
      <dgm:spPr/>
      <dgm:t>
        <a:bodyPr/>
        <a:lstStyle/>
        <a:p>
          <a:endParaRPr lang="en-US"/>
        </a:p>
      </dgm:t>
    </dgm:pt>
    <dgm:pt modelId="{11E213CB-3761-49DE-A251-F7CC1B673C4E}" type="pres">
      <dgm:prSet presAssocID="{B9D34310-BC9F-47A1-84DC-2A3A278FEDE8}" presName="diagram" presStyleCnt="0">
        <dgm:presLayoutVars>
          <dgm:dir/>
          <dgm:resizeHandles val="exact"/>
        </dgm:presLayoutVars>
      </dgm:prSet>
      <dgm:spPr/>
      <dgm:t>
        <a:bodyPr/>
        <a:lstStyle/>
        <a:p>
          <a:endParaRPr lang="en-US"/>
        </a:p>
      </dgm:t>
    </dgm:pt>
    <dgm:pt modelId="{92C3C3D4-33CA-4202-B90C-CB815E59C2D6}" type="pres">
      <dgm:prSet presAssocID="{5EE3D3B4-9384-49FB-8851-187C01D7CFF3}" presName="node" presStyleLbl="node1" presStyleIdx="0" presStyleCnt="5">
        <dgm:presLayoutVars>
          <dgm:bulletEnabled val="1"/>
        </dgm:presLayoutVars>
      </dgm:prSet>
      <dgm:spPr/>
      <dgm:t>
        <a:bodyPr/>
        <a:lstStyle/>
        <a:p>
          <a:endParaRPr lang="en-US"/>
        </a:p>
      </dgm:t>
    </dgm:pt>
    <dgm:pt modelId="{EE7964BB-063F-474D-98A7-62CB9F498231}" type="pres">
      <dgm:prSet presAssocID="{C16505D5-2FF4-43CE-80E5-5FE5C86EA378}" presName="sibTrans" presStyleCnt="0"/>
      <dgm:spPr/>
    </dgm:pt>
    <dgm:pt modelId="{4BAFB97F-8C61-449C-9E72-176FFBD66D65}" type="pres">
      <dgm:prSet presAssocID="{B41FB07B-A3A1-4E2B-A6F9-87EFE5CFA3CC}" presName="node" presStyleLbl="node1" presStyleIdx="1" presStyleCnt="5">
        <dgm:presLayoutVars>
          <dgm:bulletEnabled val="1"/>
        </dgm:presLayoutVars>
      </dgm:prSet>
      <dgm:spPr/>
      <dgm:t>
        <a:bodyPr/>
        <a:lstStyle/>
        <a:p>
          <a:endParaRPr lang="en-US"/>
        </a:p>
      </dgm:t>
    </dgm:pt>
    <dgm:pt modelId="{75BB794C-B657-4557-BAC5-D197017CD728}" type="pres">
      <dgm:prSet presAssocID="{C0893BD4-53E8-48FD-A341-2E5140AC42F8}" presName="sibTrans" presStyleCnt="0"/>
      <dgm:spPr/>
    </dgm:pt>
    <dgm:pt modelId="{2E0C5ECC-2CE0-476F-9E23-0D874F773CA6}" type="pres">
      <dgm:prSet presAssocID="{A7A539EE-D065-4EAF-92C4-8EC080EBCFF6}" presName="node" presStyleLbl="node1" presStyleIdx="2" presStyleCnt="5">
        <dgm:presLayoutVars>
          <dgm:bulletEnabled val="1"/>
        </dgm:presLayoutVars>
      </dgm:prSet>
      <dgm:spPr/>
      <dgm:t>
        <a:bodyPr/>
        <a:lstStyle/>
        <a:p>
          <a:endParaRPr lang="en-US"/>
        </a:p>
      </dgm:t>
    </dgm:pt>
    <dgm:pt modelId="{5A3CB78C-343C-4C65-8E65-CE63D0ABE018}" type="pres">
      <dgm:prSet presAssocID="{131195E1-F4AA-4807-B749-11B87C6A6CBB}" presName="sibTrans" presStyleCnt="0"/>
      <dgm:spPr/>
    </dgm:pt>
    <dgm:pt modelId="{FC1ABE8A-4C38-4C05-8634-F55D87712800}" type="pres">
      <dgm:prSet presAssocID="{05C6D334-5CEC-4F61-AC60-F273B87BB430}" presName="node" presStyleLbl="node1" presStyleIdx="3" presStyleCnt="5">
        <dgm:presLayoutVars>
          <dgm:bulletEnabled val="1"/>
        </dgm:presLayoutVars>
      </dgm:prSet>
      <dgm:spPr/>
      <dgm:t>
        <a:bodyPr/>
        <a:lstStyle/>
        <a:p>
          <a:endParaRPr lang="en-US"/>
        </a:p>
      </dgm:t>
    </dgm:pt>
    <dgm:pt modelId="{A4C5A40C-8330-42B7-9868-0EA8F8D4DE6E}" type="pres">
      <dgm:prSet presAssocID="{F9AB52FC-35D8-4C89-BF2B-0C95EE955821}" presName="sibTrans" presStyleCnt="0"/>
      <dgm:spPr/>
    </dgm:pt>
    <dgm:pt modelId="{6A665A10-64A7-456F-A0BA-211A8AC5D9A9}" type="pres">
      <dgm:prSet presAssocID="{25291DC9-53C1-4B76-A3A3-939C2DDAD288}" presName="node" presStyleLbl="node1" presStyleIdx="4" presStyleCnt="5">
        <dgm:presLayoutVars>
          <dgm:bulletEnabled val="1"/>
        </dgm:presLayoutVars>
      </dgm:prSet>
      <dgm:spPr/>
      <dgm:t>
        <a:bodyPr/>
        <a:lstStyle/>
        <a:p>
          <a:endParaRPr lang="en-US"/>
        </a:p>
      </dgm:t>
    </dgm:pt>
  </dgm:ptLst>
  <dgm:cxnLst>
    <dgm:cxn modelId="{6A845696-3790-4656-A23A-B1CE262CF165}" type="presOf" srcId="{A7A539EE-D065-4EAF-92C4-8EC080EBCFF6}" destId="{2E0C5ECC-2CE0-476F-9E23-0D874F773CA6}" srcOrd="0" destOrd="0" presId="urn:microsoft.com/office/officeart/2005/8/layout/default"/>
    <dgm:cxn modelId="{9C89BC59-022C-492F-A583-063C176ECE18}" srcId="{B9D34310-BC9F-47A1-84DC-2A3A278FEDE8}" destId="{25291DC9-53C1-4B76-A3A3-939C2DDAD288}" srcOrd="4" destOrd="0" parTransId="{F8A6F049-381A-4B19-8B3B-CCA59EFDF4CE}" sibTransId="{FECC69D7-D5B1-44F5-B902-60A5531B9B68}"/>
    <dgm:cxn modelId="{9C592115-1D19-4199-BF85-568B3CE67178}" type="presOf" srcId="{5EE3D3B4-9384-49FB-8851-187C01D7CFF3}" destId="{92C3C3D4-33CA-4202-B90C-CB815E59C2D6}" srcOrd="0" destOrd="0" presId="urn:microsoft.com/office/officeart/2005/8/layout/default"/>
    <dgm:cxn modelId="{A530AE18-8F9B-480D-863D-BA76558A63AB}" srcId="{B9D34310-BC9F-47A1-84DC-2A3A278FEDE8}" destId="{05C6D334-5CEC-4F61-AC60-F273B87BB430}" srcOrd="3" destOrd="0" parTransId="{627FFFCB-DF3D-479F-ABB8-A6DECE7E6BBC}" sibTransId="{F9AB52FC-35D8-4C89-BF2B-0C95EE955821}"/>
    <dgm:cxn modelId="{2BF21370-FE7B-4097-8286-8E7A95D05E92}" type="presOf" srcId="{B9D34310-BC9F-47A1-84DC-2A3A278FEDE8}" destId="{11E213CB-3761-49DE-A251-F7CC1B673C4E}" srcOrd="0" destOrd="0" presId="urn:microsoft.com/office/officeart/2005/8/layout/default"/>
    <dgm:cxn modelId="{E2E3E72E-D44D-4D6C-8933-2DDD1547F914}" srcId="{B9D34310-BC9F-47A1-84DC-2A3A278FEDE8}" destId="{B41FB07B-A3A1-4E2B-A6F9-87EFE5CFA3CC}" srcOrd="1" destOrd="0" parTransId="{D65A3C56-F3C4-49F7-A387-F71427D3AE03}" sibTransId="{C0893BD4-53E8-48FD-A341-2E5140AC42F8}"/>
    <dgm:cxn modelId="{78E5B324-E015-4184-836B-D2447908D026}" srcId="{B9D34310-BC9F-47A1-84DC-2A3A278FEDE8}" destId="{A7A539EE-D065-4EAF-92C4-8EC080EBCFF6}" srcOrd="2" destOrd="0" parTransId="{5078F1A1-CA61-45D9-9BFA-5BADBD32EB2C}" sibTransId="{131195E1-F4AA-4807-B749-11B87C6A6CBB}"/>
    <dgm:cxn modelId="{96C0FF6E-E1AC-415F-A1B1-7B5E86E362D2}" type="presOf" srcId="{05C6D334-5CEC-4F61-AC60-F273B87BB430}" destId="{FC1ABE8A-4C38-4C05-8634-F55D87712800}" srcOrd="0" destOrd="0" presId="urn:microsoft.com/office/officeart/2005/8/layout/default"/>
    <dgm:cxn modelId="{F6A48007-E591-40DD-86E3-EFE813346D57}" srcId="{B9D34310-BC9F-47A1-84DC-2A3A278FEDE8}" destId="{5EE3D3B4-9384-49FB-8851-187C01D7CFF3}" srcOrd="0" destOrd="0" parTransId="{8DDC93CF-EB47-424C-91CE-8ECD5CE2FB6D}" sibTransId="{C16505D5-2FF4-43CE-80E5-5FE5C86EA378}"/>
    <dgm:cxn modelId="{20DBA301-1875-44D0-9E2C-739452A80CA1}" type="presOf" srcId="{25291DC9-53C1-4B76-A3A3-939C2DDAD288}" destId="{6A665A10-64A7-456F-A0BA-211A8AC5D9A9}" srcOrd="0" destOrd="0" presId="urn:microsoft.com/office/officeart/2005/8/layout/default"/>
    <dgm:cxn modelId="{65BEBC4C-FB68-4E8B-87DD-4DD7553A6786}" type="presOf" srcId="{B41FB07B-A3A1-4E2B-A6F9-87EFE5CFA3CC}" destId="{4BAFB97F-8C61-449C-9E72-176FFBD66D65}" srcOrd="0" destOrd="0" presId="urn:microsoft.com/office/officeart/2005/8/layout/default"/>
    <dgm:cxn modelId="{0D35F282-9E9F-4A76-84BF-69C2CC407E68}" type="presParOf" srcId="{11E213CB-3761-49DE-A251-F7CC1B673C4E}" destId="{92C3C3D4-33CA-4202-B90C-CB815E59C2D6}" srcOrd="0" destOrd="0" presId="urn:microsoft.com/office/officeart/2005/8/layout/default"/>
    <dgm:cxn modelId="{523D6876-79D0-477F-A1C5-412E8F1C139A}" type="presParOf" srcId="{11E213CB-3761-49DE-A251-F7CC1B673C4E}" destId="{EE7964BB-063F-474D-98A7-62CB9F498231}" srcOrd="1" destOrd="0" presId="urn:microsoft.com/office/officeart/2005/8/layout/default"/>
    <dgm:cxn modelId="{8C58849C-2427-4004-B545-678EAFAD968A}" type="presParOf" srcId="{11E213CB-3761-49DE-A251-F7CC1B673C4E}" destId="{4BAFB97F-8C61-449C-9E72-176FFBD66D65}" srcOrd="2" destOrd="0" presId="urn:microsoft.com/office/officeart/2005/8/layout/default"/>
    <dgm:cxn modelId="{51847BE1-E01A-4E41-9BB1-CC11E332C397}" type="presParOf" srcId="{11E213CB-3761-49DE-A251-F7CC1B673C4E}" destId="{75BB794C-B657-4557-BAC5-D197017CD728}" srcOrd="3" destOrd="0" presId="urn:microsoft.com/office/officeart/2005/8/layout/default"/>
    <dgm:cxn modelId="{85914FF6-AE13-4783-A03C-BC6F9F62EE3B}" type="presParOf" srcId="{11E213CB-3761-49DE-A251-F7CC1B673C4E}" destId="{2E0C5ECC-2CE0-476F-9E23-0D874F773CA6}" srcOrd="4" destOrd="0" presId="urn:microsoft.com/office/officeart/2005/8/layout/default"/>
    <dgm:cxn modelId="{04895EF0-B137-4B41-8D87-71D6AC2C857E}" type="presParOf" srcId="{11E213CB-3761-49DE-A251-F7CC1B673C4E}" destId="{5A3CB78C-343C-4C65-8E65-CE63D0ABE018}" srcOrd="5" destOrd="0" presId="urn:microsoft.com/office/officeart/2005/8/layout/default"/>
    <dgm:cxn modelId="{DE656315-C9A7-42EE-B8AB-45B37E776713}" type="presParOf" srcId="{11E213CB-3761-49DE-A251-F7CC1B673C4E}" destId="{FC1ABE8A-4C38-4C05-8634-F55D87712800}" srcOrd="6" destOrd="0" presId="urn:microsoft.com/office/officeart/2005/8/layout/default"/>
    <dgm:cxn modelId="{B6FAB19B-AE61-4357-BC50-B550CCF3E594}" type="presParOf" srcId="{11E213CB-3761-49DE-A251-F7CC1B673C4E}" destId="{A4C5A40C-8330-42B7-9868-0EA8F8D4DE6E}" srcOrd="7" destOrd="0" presId="urn:microsoft.com/office/officeart/2005/8/layout/default"/>
    <dgm:cxn modelId="{64FD2214-1EDD-4C1C-A546-2EA3E2E43641}" type="presParOf" srcId="{11E213CB-3761-49DE-A251-F7CC1B673C4E}" destId="{6A665A10-64A7-456F-A0BA-211A8AC5D9A9}"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52FC8C-53CA-40DC-BDCB-0583B13A2806}">
      <dsp:nvSpPr>
        <dsp:cNvPr id="0" name=""/>
        <dsp:cNvSpPr/>
      </dsp:nvSpPr>
      <dsp:spPr>
        <a:xfrm>
          <a:off x="0" y="521471"/>
          <a:ext cx="8128000"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FA2F50-7FDA-4C7A-A0F1-72D8E952F37C}">
      <dsp:nvSpPr>
        <dsp:cNvPr id="0" name=""/>
        <dsp:cNvSpPr/>
      </dsp:nvSpPr>
      <dsp:spPr>
        <a:xfrm>
          <a:off x="406400" y="63911"/>
          <a:ext cx="5689600" cy="9151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1377950">
            <a:lnSpc>
              <a:spcPct val="90000"/>
            </a:lnSpc>
            <a:spcBef>
              <a:spcPct val="0"/>
            </a:spcBef>
            <a:spcAft>
              <a:spcPct val="35000"/>
            </a:spcAft>
          </a:pPr>
          <a:r>
            <a:rPr lang="en-US" sz="3100" kern="1200" dirty="0" smtClean="0">
              <a:latin typeface="Times New Roman" panose="02020603050405020304" pitchFamily="18" charset="0"/>
              <a:cs typeface="Times New Roman" panose="02020603050405020304" pitchFamily="18" charset="0"/>
            </a:rPr>
            <a:t>Multinational</a:t>
          </a:r>
          <a:r>
            <a:rPr lang="en-US" sz="3100" kern="1200" dirty="0" smtClean="0"/>
            <a:t> </a:t>
          </a:r>
          <a:endParaRPr lang="en-US" sz="3100" kern="1200" dirty="0"/>
        </a:p>
      </dsp:txBody>
      <dsp:txXfrm>
        <a:off x="451072" y="108583"/>
        <a:ext cx="5600256" cy="825776"/>
      </dsp:txXfrm>
    </dsp:sp>
    <dsp:sp modelId="{B24DF420-A2EC-49A1-8F2D-B1B076A92A9B}">
      <dsp:nvSpPr>
        <dsp:cNvPr id="0" name=""/>
        <dsp:cNvSpPr/>
      </dsp:nvSpPr>
      <dsp:spPr>
        <a:xfrm>
          <a:off x="0" y="1927632"/>
          <a:ext cx="8128000"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211D9D-6ED7-4337-80BC-E209DA10D53C}">
      <dsp:nvSpPr>
        <dsp:cNvPr id="0" name=""/>
        <dsp:cNvSpPr/>
      </dsp:nvSpPr>
      <dsp:spPr>
        <a:xfrm>
          <a:off x="406400" y="1470072"/>
          <a:ext cx="5689600" cy="9151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1377950">
            <a:lnSpc>
              <a:spcPct val="90000"/>
            </a:lnSpc>
            <a:spcBef>
              <a:spcPct val="0"/>
            </a:spcBef>
            <a:spcAft>
              <a:spcPct val="35000"/>
            </a:spcAft>
          </a:pPr>
          <a:r>
            <a:rPr lang="en-US" sz="3100" kern="1200" dirty="0" smtClean="0">
              <a:latin typeface="Times New Roman" panose="02020603050405020304" pitchFamily="18" charset="0"/>
              <a:cs typeface="Times New Roman" panose="02020603050405020304" pitchFamily="18" charset="0"/>
            </a:rPr>
            <a:t>Business</a:t>
          </a:r>
          <a:r>
            <a:rPr lang="en-US" sz="3100" kern="1200" dirty="0" smtClean="0"/>
            <a:t> </a:t>
          </a:r>
          <a:endParaRPr lang="en-US" sz="3100" kern="1200" dirty="0"/>
        </a:p>
      </dsp:txBody>
      <dsp:txXfrm>
        <a:off x="451072" y="1514744"/>
        <a:ext cx="5600256" cy="825776"/>
      </dsp:txXfrm>
    </dsp:sp>
    <dsp:sp modelId="{5DA6C002-99A6-4DA3-AC4D-79C5696244F3}">
      <dsp:nvSpPr>
        <dsp:cNvPr id="0" name=""/>
        <dsp:cNvSpPr/>
      </dsp:nvSpPr>
      <dsp:spPr>
        <a:xfrm>
          <a:off x="0" y="3333792"/>
          <a:ext cx="8128000"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1A1453-31B3-43E7-954D-C95B5D11BE6D}">
      <dsp:nvSpPr>
        <dsp:cNvPr id="0" name=""/>
        <dsp:cNvSpPr/>
      </dsp:nvSpPr>
      <dsp:spPr>
        <a:xfrm>
          <a:off x="406400" y="2876231"/>
          <a:ext cx="5689600" cy="9151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1377950">
            <a:lnSpc>
              <a:spcPct val="90000"/>
            </a:lnSpc>
            <a:spcBef>
              <a:spcPct val="0"/>
            </a:spcBef>
            <a:spcAft>
              <a:spcPct val="35000"/>
            </a:spcAft>
          </a:pPr>
          <a:r>
            <a:rPr lang="en-US" sz="3100" kern="1200" dirty="0" smtClean="0">
              <a:latin typeface="Times New Roman" panose="02020603050405020304" pitchFamily="18" charset="0"/>
              <a:cs typeface="Times New Roman" panose="02020603050405020304" pitchFamily="18" charset="0"/>
            </a:rPr>
            <a:t>Management</a:t>
          </a:r>
          <a:r>
            <a:rPr lang="en-US" sz="3100" kern="1200" dirty="0" smtClean="0"/>
            <a:t> </a:t>
          </a:r>
          <a:endParaRPr lang="en-US" sz="3100" kern="1200" dirty="0"/>
        </a:p>
      </dsp:txBody>
      <dsp:txXfrm>
        <a:off x="451072" y="2920903"/>
        <a:ext cx="5600256" cy="8257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CE55E7-BA0E-46D7-BFE3-BB423A0FAF02}">
      <dsp:nvSpPr>
        <dsp:cNvPr id="0" name=""/>
        <dsp:cNvSpPr/>
      </dsp:nvSpPr>
      <dsp:spPr>
        <a:xfrm>
          <a:off x="1782770" y="937265"/>
          <a:ext cx="4358662" cy="2954885"/>
        </a:xfrm>
        <a:prstGeom prst="pie">
          <a:avLst>
            <a:gd name="adj1" fmla="val 16200000"/>
            <a:gd name="adj2" fmla="val 18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anose="02020603050405020304" pitchFamily="18" charset="0"/>
              <a:cs typeface="Times New Roman" panose="02020603050405020304" pitchFamily="18" charset="0"/>
            </a:rPr>
            <a:t>Business</a:t>
          </a:r>
          <a:r>
            <a:rPr lang="en-US" sz="1800" kern="1200" dirty="0" smtClean="0"/>
            <a:t> </a:t>
          </a:r>
          <a:endParaRPr lang="en-US" sz="1800" kern="1200" dirty="0"/>
        </a:p>
      </dsp:txBody>
      <dsp:txXfrm>
        <a:off x="4152533" y="1482511"/>
        <a:ext cx="1478831" cy="984961"/>
      </dsp:txXfrm>
    </dsp:sp>
    <dsp:sp modelId="{B1E4DABF-85F9-40B7-9107-E0577C86E076}">
      <dsp:nvSpPr>
        <dsp:cNvPr id="0" name=""/>
        <dsp:cNvSpPr/>
      </dsp:nvSpPr>
      <dsp:spPr>
        <a:xfrm>
          <a:off x="1953826" y="975716"/>
          <a:ext cx="4102811" cy="2899661"/>
        </a:xfrm>
        <a:prstGeom prst="pie">
          <a:avLst>
            <a:gd name="adj1" fmla="val 1800000"/>
            <a:gd name="adj2" fmla="val 90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anose="02020603050405020304" pitchFamily="18" charset="0"/>
              <a:cs typeface="Times New Roman" panose="02020603050405020304" pitchFamily="18" charset="0"/>
            </a:rPr>
            <a:t>Management</a:t>
          </a:r>
          <a:r>
            <a:rPr lang="en-US" sz="1800" kern="1200" dirty="0" smtClean="0"/>
            <a:t> </a:t>
          </a:r>
          <a:endParaRPr lang="en-US" sz="1800" kern="1200" dirty="0"/>
        </a:p>
      </dsp:txBody>
      <dsp:txXfrm>
        <a:off x="3077215" y="2805264"/>
        <a:ext cx="1856033" cy="897514"/>
      </dsp:txXfrm>
    </dsp:sp>
    <dsp:sp modelId="{49F8E8E6-204A-46BF-8FD7-A0411CE48C14}">
      <dsp:nvSpPr>
        <dsp:cNvPr id="0" name=""/>
        <dsp:cNvSpPr/>
      </dsp:nvSpPr>
      <dsp:spPr>
        <a:xfrm>
          <a:off x="2037093" y="956863"/>
          <a:ext cx="3936278" cy="3029351"/>
        </a:xfrm>
        <a:prstGeom prst="pie">
          <a:avLst>
            <a:gd name="adj1" fmla="val 90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anose="02020603050405020304" pitchFamily="18" charset="0"/>
              <a:cs typeface="Times New Roman" panose="02020603050405020304" pitchFamily="18" charset="0"/>
            </a:rPr>
            <a:t>Multinational </a:t>
          </a:r>
          <a:endParaRPr lang="en-US" sz="1800" kern="1200" dirty="0">
            <a:latin typeface="Times New Roman" panose="02020603050405020304" pitchFamily="18" charset="0"/>
            <a:cs typeface="Times New Roman" panose="02020603050405020304" pitchFamily="18" charset="0"/>
          </a:endParaRPr>
        </a:p>
      </dsp:txBody>
      <dsp:txXfrm>
        <a:off x="2458837" y="1551915"/>
        <a:ext cx="1335522" cy="10097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B84F95-23E1-4027-8830-97B183696C46}">
      <dsp:nvSpPr>
        <dsp:cNvPr id="0" name=""/>
        <dsp:cNvSpPr/>
      </dsp:nvSpPr>
      <dsp:spPr>
        <a:xfrm>
          <a:off x="0" y="430212"/>
          <a:ext cx="3286125" cy="197167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kern="1200" dirty="0" smtClean="0">
              <a:latin typeface="Times New Roman" panose="02020603050405020304" pitchFamily="18" charset="0"/>
              <a:cs typeface="Times New Roman" panose="02020603050405020304" pitchFamily="18" charset="0"/>
            </a:rPr>
            <a:t>Legal compliance </a:t>
          </a:r>
          <a:endParaRPr lang="en-US" sz="4600" kern="1200" dirty="0">
            <a:latin typeface="Times New Roman" panose="02020603050405020304" pitchFamily="18" charset="0"/>
            <a:cs typeface="Times New Roman" panose="02020603050405020304" pitchFamily="18" charset="0"/>
          </a:endParaRPr>
        </a:p>
      </dsp:txBody>
      <dsp:txXfrm>
        <a:off x="0" y="430212"/>
        <a:ext cx="3286125" cy="1971675"/>
      </dsp:txXfrm>
    </dsp:sp>
    <dsp:sp modelId="{918DFDE5-C43F-4546-A12B-834B21C85BB5}">
      <dsp:nvSpPr>
        <dsp:cNvPr id="0" name=""/>
        <dsp:cNvSpPr/>
      </dsp:nvSpPr>
      <dsp:spPr>
        <a:xfrm>
          <a:off x="3614737" y="430212"/>
          <a:ext cx="3286125" cy="1971675"/>
        </a:xfrm>
        <a:prstGeom prst="rect">
          <a:avLst/>
        </a:prstGeom>
        <a:solidFill>
          <a:schemeClr val="accent3">
            <a:hueOff val="677650"/>
            <a:satOff val="25000"/>
            <a:lumOff val="-36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kern="1200" dirty="0" smtClean="0">
              <a:latin typeface="Times New Roman" panose="02020603050405020304" pitchFamily="18" charset="0"/>
              <a:cs typeface="Times New Roman" panose="02020603050405020304" pitchFamily="18" charset="0"/>
            </a:rPr>
            <a:t>Differences in cultures </a:t>
          </a:r>
          <a:endParaRPr lang="en-US" sz="4600" kern="1200" dirty="0">
            <a:latin typeface="Times New Roman" panose="02020603050405020304" pitchFamily="18" charset="0"/>
            <a:cs typeface="Times New Roman" panose="02020603050405020304" pitchFamily="18" charset="0"/>
          </a:endParaRPr>
        </a:p>
      </dsp:txBody>
      <dsp:txXfrm>
        <a:off x="3614737" y="430212"/>
        <a:ext cx="3286125" cy="1971675"/>
      </dsp:txXfrm>
    </dsp:sp>
    <dsp:sp modelId="{B1C6FEC3-1850-40E6-9D2D-BDBBB89E7DC6}">
      <dsp:nvSpPr>
        <dsp:cNvPr id="0" name=""/>
        <dsp:cNvSpPr/>
      </dsp:nvSpPr>
      <dsp:spPr>
        <a:xfrm>
          <a:off x="7229475" y="430212"/>
          <a:ext cx="3286125" cy="1971675"/>
        </a:xfrm>
        <a:prstGeom prst="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kern="1200" dirty="0" smtClean="0">
              <a:latin typeface="Times New Roman" panose="02020603050405020304" pitchFamily="18" charset="0"/>
              <a:cs typeface="Times New Roman" panose="02020603050405020304" pitchFamily="18" charset="0"/>
            </a:rPr>
            <a:t>Political issues </a:t>
          </a:r>
          <a:endParaRPr lang="en-US" sz="4600" kern="1200" dirty="0">
            <a:latin typeface="Times New Roman" panose="02020603050405020304" pitchFamily="18" charset="0"/>
            <a:cs typeface="Times New Roman" panose="02020603050405020304" pitchFamily="18" charset="0"/>
          </a:endParaRPr>
        </a:p>
      </dsp:txBody>
      <dsp:txXfrm>
        <a:off x="7229475" y="430212"/>
        <a:ext cx="3286125" cy="1971675"/>
      </dsp:txXfrm>
    </dsp:sp>
    <dsp:sp modelId="{FF052FC9-A1EF-4FA0-B925-AE0704C00CB5}">
      <dsp:nvSpPr>
        <dsp:cNvPr id="0" name=""/>
        <dsp:cNvSpPr/>
      </dsp:nvSpPr>
      <dsp:spPr>
        <a:xfrm>
          <a:off x="1807368" y="2730500"/>
          <a:ext cx="3286125" cy="1971675"/>
        </a:xfrm>
        <a:prstGeom prst="rect">
          <a:avLst/>
        </a:prstGeom>
        <a:solidFill>
          <a:schemeClr val="accent3">
            <a:hueOff val="2032949"/>
            <a:satOff val="75000"/>
            <a:lumOff val="-110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kern="1200" dirty="0" smtClean="0">
              <a:latin typeface="Times New Roman" panose="02020603050405020304" pitchFamily="18" charset="0"/>
              <a:cs typeface="Times New Roman" panose="02020603050405020304" pitchFamily="18" charset="0"/>
            </a:rPr>
            <a:t>Geopolitical divisions </a:t>
          </a:r>
          <a:endParaRPr lang="en-US" sz="4600" kern="1200" dirty="0">
            <a:latin typeface="Times New Roman" panose="02020603050405020304" pitchFamily="18" charset="0"/>
            <a:cs typeface="Times New Roman" panose="02020603050405020304" pitchFamily="18" charset="0"/>
          </a:endParaRPr>
        </a:p>
      </dsp:txBody>
      <dsp:txXfrm>
        <a:off x="1807368" y="2730500"/>
        <a:ext cx="3286125" cy="1971675"/>
      </dsp:txXfrm>
    </dsp:sp>
    <dsp:sp modelId="{319818FF-974F-4738-82FC-A9A5F41EC3E5}">
      <dsp:nvSpPr>
        <dsp:cNvPr id="0" name=""/>
        <dsp:cNvSpPr/>
      </dsp:nvSpPr>
      <dsp:spPr>
        <a:xfrm>
          <a:off x="5422106" y="2730500"/>
          <a:ext cx="3286125" cy="1971675"/>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kern="1200" dirty="0" smtClean="0">
              <a:latin typeface="Times New Roman" panose="02020603050405020304" pitchFamily="18" charset="0"/>
              <a:cs typeface="Times New Roman" panose="02020603050405020304" pitchFamily="18" charset="0"/>
            </a:rPr>
            <a:t>CSR</a:t>
          </a:r>
          <a:endParaRPr lang="en-US" sz="4600" kern="1200" dirty="0">
            <a:latin typeface="Times New Roman" panose="02020603050405020304" pitchFamily="18" charset="0"/>
            <a:cs typeface="Times New Roman" panose="02020603050405020304" pitchFamily="18" charset="0"/>
          </a:endParaRPr>
        </a:p>
      </dsp:txBody>
      <dsp:txXfrm>
        <a:off x="5422106" y="2730500"/>
        <a:ext cx="3286125" cy="19716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3C3D4-33CA-4202-B90C-CB815E59C2D6}">
      <dsp:nvSpPr>
        <dsp:cNvPr id="0" name=""/>
        <dsp:cNvSpPr/>
      </dsp:nvSpPr>
      <dsp:spPr>
        <a:xfrm>
          <a:off x="0" y="39687"/>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smtClean="0">
              <a:latin typeface="Times New Roman" panose="02020603050405020304" pitchFamily="18" charset="0"/>
              <a:cs typeface="Times New Roman" panose="02020603050405020304" pitchFamily="18" charset="0"/>
            </a:rPr>
            <a:t>Currency fluctuations </a:t>
          </a:r>
          <a:endParaRPr lang="en-US" sz="4300" kern="1200" dirty="0">
            <a:latin typeface="Times New Roman" panose="02020603050405020304" pitchFamily="18" charset="0"/>
            <a:cs typeface="Times New Roman" panose="02020603050405020304" pitchFamily="18" charset="0"/>
          </a:endParaRPr>
        </a:p>
      </dsp:txBody>
      <dsp:txXfrm>
        <a:off x="0" y="39687"/>
        <a:ext cx="3286125" cy="1971675"/>
      </dsp:txXfrm>
    </dsp:sp>
    <dsp:sp modelId="{4BAFB97F-8C61-449C-9E72-176FFBD66D65}">
      <dsp:nvSpPr>
        <dsp:cNvPr id="0" name=""/>
        <dsp:cNvSpPr/>
      </dsp:nvSpPr>
      <dsp:spPr>
        <a:xfrm>
          <a:off x="3614737" y="39687"/>
          <a:ext cx="3286125" cy="1971675"/>
        </a:xfrm>
        <a:prstGeom prst="rect">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smtClean="0">
              <a:latin typeface="Times New Roman" panose="02020603050405020304" pitchFamily="18" charset="0"/>
              <a:cs typeface="Times New Roman" panose="02020603050405020304" pitchFamily="18" charset="0"/>
            </a:rPr>
            <a:t>Supply chain disruptions </a:t>
          </a:r>
          <a:endParaRPr lang="en-US" sz="4300" kern="1200" dirty="0">
            <a:latin typeface="Times New Roman" panose="02020603050405020304" pitchFamily="18" charset="0"/>
            <a:cs typeface="Times New Roman" panose="02020603050405020304" pitchFamily="18" charset="0"/>
          </a:endParaRPr>
        </a:p>
      </dsp:txBody>
      <dsp:txXfrm>
        <a:off x="3614737" y="39687"/>
        <a:ext cx="3286125" cy="1971675"/>
      </dsp:txXfrm>
    </dsp:sp>
    <dsp:sp modelId="{2E0C5ECC-2CE0-476F-9E23-0D874F773CA6}">
      <dsp:nvSpPr>
        <dsp:cNvPr id="0" name=""/>
        <dsp:cNvSpPr/>
      </dsp:nvSpPr>
      <dsp:spPr>
        <a:xfrm>
          <a:off x="7229475" y="39687"/>
          <a:ext cx="3286125" cy="1971675"/>
        </a:xfrm>
        <a:prstGeom prst="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smtClean="0">
              <a:latin typeface="Times New Roman" panose="02020603050405020304" pitchFamily="18" charset="0"/>
              <a:cs typeface="Times New Roman" panose="02020603050405020304" pitchFamily="18" charset="0"/>
            </a:rPr>
            <a:t>Competitions</a:t>
          </a:r>
          <a:r>
            <a:rPr lang="en-US" sz="4300" kern="1200" dirty="0" smtClean="0"/>
            <a:t> </a:t>
          </a:r>
          <a:endParaRPr lang="en-US" sz="4300" kern="1200" dirty="0"/>
        </a:p>
      </dsp:txBody>
      <dsp:txXfrm>
        <a:off x="7229475" y="39687"/>
        <a:ext cx="3286125" cy="1971675"/>
      </dsp:txXfrm>
    </dsp:sp>
    <dsp:sp modelId="{FC1ABE8A-4C38-4C05-8634-F55D87712800}">
      <dsp:nvSpPr>
        <dsp:cNvPr id="0" name=""/>
        <dsp:cNvSpPr/>
      </dsp:nvSpPr>
      <dsp:spPr>
        <a:xfrm>
          <a:off x="1807368" y="2339975"/>
          <a:ext cx="3286125" cy="1971675"/>
        </a:xfrm>
        <a:prstGeom prst="rect">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smtClean="0">
              <a:latin typeface="Times New Roman" panose="02020603050405020304" pitchFamily="18" charset="0"/>
              <a:cs typeface="Times New Roman" panose="02020603050405020304" pitchFamily="18" charset="0"/>
            </a:rPr>
            <a:t>Effects of technology </a:t>
          </a:r>
          <a:endParaRPr lang="en-US" sz="4300" kern="1200" dirty="0">
            <a:latin typeface="Times New Roman" panose="02020603050405020304" pitchFamily="18" charset="0"/>
            <a:cs typeface="Times New Roman" panose="02020603050405020304" pitchFamily="18" charset="0"/>
          </a:endParaRPr>
        </a:p>
      </dsp:txBody>
      <dsp:txXfrm>
        <a:off x="1807368" y="2339975"/>
        <a:ext cx="3286125" cy="1971675"/>
      </dsp:txXfrm>
    </dsp:sp>
    <dsp:sp modelId="{6A665A10-64A7-456F-A0BA-211A8AC5D9A9}">
      <dsp:nvSpPr>
        <dsp:cNvPr id="0" name=""/>
        <dsp:cNvSpPr/>
      </dsp:nvSpPr>
      <dsp:spPr>
        <a:xfrm>
          <a:off x="5422106" y="2339975"/>
          <a:ext cx="3286125" cy="1971675"/>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smtClean="0">
              <a:latin typeface="Times New Roman" panose="02020603050405020304" pitchFamily="18" charset="0"/>
              <a:cs typeface="Times New Roman" panose="02020603050405020304" pitchFamily="18" charset="0"/>
            </a:rPr>
            <a:t>Talent management </a:t>
          </a:r>
          <a:endParaRPr lang="en-US" sz="4300" kern="1200" dirty="0">
            <a:latin typeface="Times New Roman" panose="02020603050405020304" pitchFamily="18" charset="0"/>
            <a:cs typeface="Times New Roman" panose="02020603050405020304" pitchFamily="18" charset="0"/>
          </a:endParaRPr>
        </a:p>
      </dsp:txBody>
      <dsp:txXfrm>
        <a:off x="5422106" y="2339975"/>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5ED7574-34CA-41D0-9936-E599CFC7632E}"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544693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ED7574-34CA-41D0-9936-E599CFC7632E}"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1575200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5ED7574-34CA-41D0-9936-E599CFC7632E}"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3473844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5ED7574-34CA-41D0-9936-E599CFC7632E}"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3953385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5ED7574-34CA-41D0-9936-E599CFC7632E}" type="datetimeFigureOut">
              <a:rPr lang="en-US" smtClean="0"/>
              <a:t>3/18/2024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2659039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5ED7574-34CA-41D0-9936-E599CFC7632E}" type="datetimeFigureOut">
              <a:rPr lang="en-US" smtClean="0"/>
              <a:t>3/18/2024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842273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ED7574-34CA-41D0-9936-E599CFC7632E}" type="datetimeFigureOut">
              <a:rPr lang="en-US" smtClean="0"/>
              <a:t>3/18/2024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4192012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5ED7574-34CA-41D0-9936-E599CFC7632E}"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667606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5ED7574-34CA-41D0-9936-E599CFC7632E}"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664223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ED7574-34CA-41D0-9936-E599CFC7632E}"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2148228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ED7574-34CA-41D0-9936-E599CFC7632E}"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AA8949-77F5-4369-8555-E79E3487802E}" type="slidenum">
              <a:rPr lang="en-US" smtClean="0"/>
              <a:t>‹#›</a:t>
            </a:fld>
            <a:endParaRPr lang="en-US"/>
          </a:p>
        </p:txBody>
      </p:sp>
    </p:spTree>
    <p:extLst>
      <p:ext uri="{BB962C8B-B14F-4D97-AF65-F5344CB8AC3E}">
        <p14:creationId xmlns:p14="http://schemas.microsoft.com/office/powerpoint/2010/main" val="3107973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ED7574-34CA-41D0-9936-E599CFC7632E}" type="datetimeFigureOut">
              <a:rPr lang="en-US" smtClean="0"/>
              <a:t>3/18/2024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AA8949-77F5-4369-8555-E79E3487802E}" type="slidenum">
              <a:rPr lang="en-US" smtClean="0"/>
              <a:t>‹#›</a:t>
            </a:fld>
            <a:endParaRPr lang="en-US"/>
          </a:p>
        </p:txBody>
      </p:sp>
    </p:spTree>
    <p:extLst>
      <p:ext uri="{BB962C8B-B14F-4D97-AF65-F5344CB8AC3E}">
        <p14:creationId xmlns:p14="http://schemas.microsoft.com/office/powerpoint/2010/main" val="40629137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40080"/>
            <a:ext cx="10515600" cy="5536883"/>
          </a:xfrm>
        </p:spPr>
        <p:txBody>
          <a:bodyPr>
            <a:normAutofit/>
          </a:bodyPr>
          <a:lstStyle/>
          <a:p>
            <a:pPr marL="0" indent="0" algn="ctr">
              <a:lnSpc>
                <a:spcPct val="200000"/>
              </a:lnSpc>
              <a:buNone/>
            </a:pPr>
            <a:r>
              <a:rPr lang="en-US" dirty="0" smtClean="0">
                <a:latin typeface="Times New Roman" panose="02020603050405020304" pitchFamily="18" charset="0"/>
                <a:cs typeface="Times New Roman" panose="02020603050405020304" pitchFamily="18" charset="0"/>
              </a:rPr>
              <a:t>MULTINATIONAL BUSINESS MANAGEMENT </a:t>
            </a:r>
          </a:p>
          <a:p>
            <a:pPr marL="0" indent="0" algn="ctr">
              <a:lnSpc>
                <a:spcPct val="200000"/>
              </a:lnSpc>
              <a:buNone/>
            </a:pPr>
            <a:r>
              <a:rPr lang="en-US" sz="3200" dirty="0" smtClean="0">
                <a:latin typeface="Times New Roman" panose="02020603050405020304" pitchFamily="18" charset="0"/>
                <a:cs typeface="Times New Roman" panose="02020603050405020304" pitchFamily="18" charset="0"/>
              </a:rPr>
              <a:t>Lecture one</a:t>
            </a:r>
          </a:p>
          <a:p>
            <a:pPr marL="0" indent="0" algn="ctr">
              <a:lnSpc>
                <a:spcPct val="200000"/>
              </a:lnSpc>
              <a:buNone/>
            </a:pPr>
            <a:r>
              <a:rPr lang="en-US" sz="3200" dirty="0" smtClean="0">
                <a:latin typeface="Times New Roman" panose="02020603050405020304" pitchFamily="18" charset="0"/>
                <a:cs typeface="Times New Roman" panose="02020603050405020304" pitchFamily="18" charset="0"/>
              </a:rPr>
              <a:t>Introduction, definitions and overview</a:t>
            </a:r>
          </a:p>
          <a:p>
            <a:pPr marL="0" indent="0" algn="ctr">
              <a:lnSpc>
                <a:spcPct val="200000"/>
              </a:lnSpc>
              <a:buNone/>
            </a:pPr>
            <a:r>
              <a:rPr lang="en-US" sz="3200" dirty="0" smtClean="0">
                <a:latin typeface="Times New Roman" panose="02020603050405020304" pitchFamily="18" charset="0"/>
                <a:cs typeface="Times New Roman" panose="02020603050405020304" pitchFamily="18" charset="0"/>
              </a:rPr>
              <a:t>Lecturer: MUGISHA PATRICK  </a:t>
            </a:r>
          </a:p>
          <a:p>
            <a:pPr marL="0" indent="0" algn="ctr">
              <a:buNone/>
            </a:pPr>
            <a:endParaRPr lang="en-US" sz="3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30203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rmAutofit fontScale="90000"/>
          </a:bodyPr>
          <a:lstStyle/>
          <a:p>
            <a:r>
              <a:rPr lang="en-US" dirty="0" smtClean="0">
                <a:latin typeface="Times New Roman" panose="02020603050405020304" pitchFamily="18" charset="0"/>
                <a:cs typeface="Times New Roman" panose="02020603050405020304" pitchFamily="18" charset="0"/>
              </a:rPr>
              <a:t>Course objectives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149531"/>
            <a:ext cx="10515600" cy="5027432"/>
          </a:xfrm>
        </p:spPr>
        <p:txBody>
          <a:bodyPr>
            <a:normAutofit fontScale="47500" lnSpcReduction="20000"/>
          </a:bodyPr>
          <a:lstStyle/>
          <a:p>
            <a:pPr marL="0" indent="0">
              <a:buNone/>
            </a:pPr>
            <a:r>
              <a:rPr lang="en-US" sz="4200" dirty="0" smtClean="0">
                <a:latin typeface="Times New Roman" panose="02020603050405020304" pitchFamily="18" charset="0"/>
                <a:cs typeface="Times New Roman" panose="02020603050405020304" pitchFamily="18" charset="0"/>
              </a:rPr>
              <a:t>At the end of multinational business management you should be able to know:</a:t>
            </a:r>
          </a:p>
          <a:p>
            <a:pPr>
              <a:lnSpc>
                <a:spcPct val="170000"/>
              </a:lnSpc>
              <a:buFont typeface="Wingdings" panose="05000000000000000000" pitchFamily="2" charset="2"/>
              <a:buChar char="Ø"/>
            </a:pPr>
            <a:r>
              <a:rPr lang="en-US" sz="3600" dirty="0" smtClean="0">
                <a:latin typeface="Times New Roman" panose="02020603050405020304" pitchFamily="18" charset="0"/>
                <a:cs typeface="Times New Roman" panose="02020603050405020304" pitchFamily="18" charset="0"/>
              </a:rPr>
              <a:t>Understand global business environment </a:t>
            </a:r>
          </a:p>
          <a:p>
            <a:pPr>
              <a:lnSpc>
                <a:spcPct val="170000"/>
              </a:lnSpc>
              <a:buFont typeface="Wingdings" panose="05000000000000000000" pitchFamily="2" charset="2"/>
              <a:buChar char="Ø"/>
            </a:pPr>
            <a:r>
              <a:rPr lang="en-US" sz="3600" dirty="0" smtClean="0">
                <a:latin typeface="Times New Roman" panose="02020603050405020304" pitchFamily="18" charset="0"/>
                <a:cs typeface="Times New Roman" panose="02020603050405020304" pitchFamily="18" charset="0"/>
              </a:rPr>
              <a:t>Develop multi-cultural competence </a:t>
            </a:r>
          </a:p>
          <a:p>
            <a:pPr>
              <a:lnSpc>
                <a:spcPct val="170000"/>
              </a:lnSpc>
              <a:buFont typeface="Wingdings" panose="05000000000000000000" pitchFamily="2" charset="2"/>
              <a:buChar char="Ø"/>
            </a:pPr>
            <a:r>
              <a:rPr lang="en-US" sz="3600" dirty="0" smtClean="0">
                <a:latin typeface="Times New Roman" panose="02020603050405020304" pitchFamily="18" charset="0"/>
                <a:cs typeface="Times New Roman" panose="02020603050405020304" pitchFamily="18" charset="0"/>
              </a:rPr>
              <a:t>Analyzing international market </a:t>
            </a:r>
          </a:p>
          <a:p>
            <a:pPr>
              <a:lnSpc>
                <a:spcPct val="170000"/>
              </a:lnSpc>
              <a:buFont typeface="Wingdings" panose="05000000000000000000" pitchFamily="2" charset="2"/>
              <a:buChar char="Ø"/>
            </a:pPr>
            <a:r>
              <a:rPr lang="en-US" sz="3600" dirty="0" smtClean="0">
                <a:latin typeface="Times New Roman" panose="02020603050405020304" pitchFamily="18" charset="0"/>
                <a:cs typeface="Times New Roman" panose="02020603050405020304" pitchFamily="18" charset="0"/>
              </a:rPr>
              <a:t>Know how to manage global operations </a:t>
            </a:r>
          </a:p>
          <a:p>
            <a:pPr>
              <a:lnSpc>
                <a:spcPct val="170000"/>
              </a:lnSpc>
              <a:buFont typeface="Wingdings" panose="05000000000000000000" pitchFamily="2" charset="2"/>
              <a:buChar char="Ø"/>
            </a:pPr>
            <a:r>
              <a:rPr lang="en-US" sz="3600" dirty="0" smtClean="0">
                <a:latin typeface="Times New Roman" panose="02020603050405020304" pitchFamily="18" charset="0"/>
                <a:cs typeface="Times New Roman" panose="02020603050405020304" pitchFamily="18" charset="0"/>
              </a:rPr>
              <a:t>Understand global trade and finance </a:t>
            </a:r>
          </a:p>
          <a:p>
            <a:pPr>
              <a:lnSpc>
                <a:spcPct val="170000"/>
              </a:lnSpc>
              <a:buFont typeface="Wingdings" panose="05000000000000000000" pitchFamily="2" charset="2"/>
              <a:buChar char="Ø"/>
            </a:pPr>
            <a:r>
              <a:rPr lang="en-US" sz="3600" dirty="0" smtClean="0">
                <a:latin typeface="Times New Roman" panose="02020603050405020304" pitchFamily="18" charset="0"/>
                <a:cs typeface="Times New Roman" panose="02020603050405020304" pitchFamily="18" charset="0"/>
              </a:rPr>
              <a:t>Understand CSR in international business </a:t>
            </a:r>
          </a:p>
          <a:p>
            <a:pPr>
              <a:lnSpc>
                <a:spcPct val="170000"/>
              </a:lnSpc>
              <a:buFont typeface="Wingdings" panose="05000000000000000000" pitchFamily="2" charset="2"/>
              <a:buChar char="Ø"/>
            </a:pPr>
            <a:r>
              <a:rPr lang="en-US" sz="3600" dirty="0" smtClean="0">
                <a:latin typeface="Times New Roman" panose="02020603050405020304" pitchFamily="18" charset="0"/>
                <a:cs typeface="Times New Roman" panose="02020603050405020304" pitchFamily="18" charset="0"/>
              </a:rPr>
              <a:t>Developing global strategy </a:t>
            </a:r>
          </a:p>
          <a:p>
            <a:pPr>
              <a:lnSpc>
                <a:spcPct val="170000"/>
              </a:lnSpc>
              <a:buFont typeface="Wingdings" panose="05000000000000000000" pitchFamily="2" charset="2"/>
              <a:buChar char="Ø"/>
            </a:pPr>
            <a:r>
              <a:rPr lang="en-US" sz="3600" dirty="0" smtClean="0">
                <a:latin typeface="Times New Roman" panose="02020603050405020304" pitchFamily="18" charset="0"/>
                <a:cs typeface="Times New Roman" panose="02020603050405020304" pitchFamily="18" charset="0"/>
              </a:rPr>
              <a:t>Strategic decision making in a global context </a:t>
            </a:r>
          </a:p>
          <a:p>
            <a:pPr marL="0" indent="0">
              <a:buNone/>
            </a:pPr>
            <a:endParaRPr lang="en-US" dirty="0" smtClean="0"/>
          </a:p>
          <a:p>
            <a:pPr marL="0" indent="0">
              <a:buNone/>
            </a:pPr>
            <a:r>
              <a:rPr lang="en-US" dirty="0" smtClean="0"/>
              <a:t> </a:t>
            </a:r>
            <a:endParaRPr lang="en-US" dirty="0"/>
          </a:p>
        </p:txBody>
      </p:sp>
    </p:spTree>
    <p:extLst>
      <p:ext uri="{BB962C8B-B14F-4D97-AF65-F5344CB8AC3E}">
        <p14:creationId xmlns:p14="http://schemas.microsoft.com/office/powerpoint/2010/main" val="24081896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Unit objectives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384663"/>
            <a:ext cx="10515600" cy="4792300"/>
          </a:xfrm>
        </p:spPr>
        <p:txBody>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At the end of unit one you will be able to:</a:t>
            </a: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Know and differentiate Multinational business and National business</a:t>
            </a: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 Understand what is management </a:t>
            </a: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Understand why management is important in international business</a:t>
            </a: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Know certain examples of multinational businesses</a:t>
            </a: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Explain why multinational businesses are important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31908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lstStyle/>
          <a:p>
            <a:pPr algn="ctr"/>
            <a:r>
              <a:rPr lang="en-US" dirty="0" smtClean="0">
                <a:latin typeface="Times New Roman" panose="02020603050405020304" pitchFamily="18" charset="0"/>
                <a:cs typeface="Times New Roman" panose="02020603050405020304" pitchFamily="18" charset="0"/>
              </a:rPr>
              <a:t>Introduction</a:t>
            </a:r>
            <a:r>
              <a:rPr lang="en-US" dirty="0" smtClean="0"/>
              <a:t> </a:t>
            </a:r>
            <a:endParaRPr lang="en-US" dirty="0"/>
          </a:p>
        </p:txBody>
      </p:sp>
      <p:sp>
        <p:nvSpPr>
          <p:cNvPr id="3" name="Content Placeholder 2"/>
          <p:cNvSpPr>
            <a:spLocks noGrp="1"/>
          </p:cNvSpPr>
          <p:nvPr>
            <p:ph idx="1"/>
          </p:nvPr>
        </p:nvSpPr>
        <p:spPr>
          <a:xfrm>
            <a:off x="981892" y="1005840"/>
            <a:ext cx="10515600" cy="4883740"/>
          </a:xfrm>
        </p:spPr>
        <p:txBody>
          <a:bodyPr/>
          <a:lstStyle/>
          <a:p>
            <a:pPr marL="0" indent="0">
              <a:buNone/>
            </a:pPr>
            <a:r>
              <a:rPr lang="en-US" sz="2000" dirty="0" smtClean="0">
                <a:latin typeface="Times New Roman" panose="02020603050405020304" pitchFamily="18" charset="0"/>
                <a:cs typeface="Times New Roman" panose="02020603050405020304" pitchFamily="18" charset="0"/>
              </a:rPr>
              <a:t>Multinational business management is composed by 3 components </a:t>
            </a:r>
          </a:p>
          <a:p>
            <a:pPr marL="0" indent="0">
              <a:buNone/>
            </a:pPr>
            <a:r>
              <a:rPr lang="en-US" dirty="0" smtClean="0"/>
              <a:t> </a:t>
            </a:r>
            <a:endParaRPr lang="en-US" dirty="0"/>
          </a:p>
        </p:txBody>
      </p:sp>
      <p:graphicFrame>
        <p:nvGraphicFramePr>
          <p:cNvPr id="4" name="Diagram 3"/>
          <p:cNvGraphicFramePr/>
          <p:nvPr>
            <p:extLst>
              <p:ext uri="{D42A27DB-BD31-4B8C-83A1-F6EECF244321}">
                <p14:modId xmlns:p14="http://schemas.microsoft.com/office/powerpoint/2010/main" val="3511469030"/>
              </p:ext>
            </p:extLst>
          </p:nvPr>
        </p:nvGraphicFramePr>
        <p:xfrm>
          <a:off x="2032000" y="1959429"/>
          <a:ext cx="8128000" cy="41789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377702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Times New Roman" panose="02020603050405020304" pitchFamily="18" charset="0"/>
                <a:cs typeface="Times New Roman" panose="02020603050405020304" pitchFamily="18" charset="0"/>
              </a:rPr>
              <a:t>Understanding of the 3 components </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0" indent="0">
              <a:lnSpc>
                <a:spcPct val="150000"/>
              </a:lnSpc>
              <a:buNone/>
            </a:pPr>
            <a:r>
              <a:rPr lang="en-US" dirty="0" smtClean="0"/>
              <a:t> </a:t>
            </a:r>
            <a:r>
              <a:rPr lang="en-US" dirty="0" smtClean="0">
                <a:latin typeface="Times New Roman" panose="02020603050405020304" pitchFamily="18" charset="0"/>
                <a:cs typeface="Times New Roman" panose="02020603050405020304" pitchFamily="18" charset="0"/>
              </a:rPr>
              <a:t>What is multinational? </a:t>
            </a:r>
          </a:p>
          <a:p>
            <a:pPr marL="0" indent="0">
              <a:lnSpc>
                <a:spcPct val="150000"/>
              </a:lnSpc>
              <a:buNone/>
            </a:pPr>
            <a:r>
              <a:rPr lang="en-US" dirty="0" smtClean="0">
                <a:latin typeface="Times New Roman" panose="02020603050405020304" pitchFamily="18" charset="0"/>
                <a:cs typeface="Times New Roman" panose="02020603050405020304" pitchFamily="18" charset="0"/>
              </a:rPr>
              <a:t>It is also known as international </a:t>
            </a:r>
          </a:p>
          <a:p>
            <a:pPr marL="0" indent="0">
              <a:lnSpc>
                <a:spcPct val="150000"/>
              </a:lnSpc>
              <a:buNone/>
            </a:pPr>
            <a:r>
              <a:rPr lang="en-US" dirty="0" smtClean="0">
                <a:latin typeface="Times New Roman" panose="02020603050405020304" pitchFamily="18" charset="0"/>
                <a:cs typeface="Times New Roman" panose="02020603050405020304" pitchFamily="18" charset="0"/>
              </a:rPr>
              <a:t>Something multinational means:</a:t>
            </a: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Involving at least two nations. </a:t>
            </a:r>
          </a:p>
          <a:p>
            <a:pPr>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a:t>
            </a:r>
            <a:r>
              <a:rPr lang="en-US" dirty="0" smtClean="0">
                <a:latin typeface="Times New Roman" panose="02020603050405020304" pitchFamily="18" charset="0"/>
                <a:cs typeface="Times New Roman" panose="02020603050405020304" pitchFamily="18" charset="0"/>
              </a:rPr>
              <a:t>xceeds one country’s borders</a:t>
            </a: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97516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31709"/>
          </a:xfrm>
        </p:spPr>
        <p:txBody>
          <a:bodyPr>
            <a:normAutofit fontScale="90000"/>
          </a:bodyPr>
          <a:lstStyle/>
          <a:p>
            <a:r>
              <a:rPr lang="en-US" dirty="0" smtClean="0">
                <a:latin typeface="Times New Roman" panose="02020603050405020304" pitchFamily="18" charset="0"/>
                <a:cs typeface="Times New Roman" panose="02020603050405020304" pitchFamily="18" charset="0"/>
              </a:rPr>
              <a:t>CON’T</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796834"/>
            <a:ext cx="10515600" cy="5380129"/>
          </a:xfrm>
        </p:spPr>
        <p:txBody>
          <a:bodyPr>
            <a:normAutofit lnSpcReduction="10000"/>
          </a:bodyPr>
          <a:lstStyle/>
          <a:p>
            <a:pPr marL="0" indent="0">
              <a:lnSpc>
                <a:spcPct val="150000"/>
              </a:lnSpc>
              <a:buNone/>
            </a:pPr>
            <a:r>
              <a:rPr lang="en-US" dirty="0">
                <a:latin typeface="Times New Roman" panose="02020603050405020304" pitchFamily="18" charset="0"/>
                <a:cs typeface="Times New Roman" panose="02020603050405020304" pitchFamily="18" charset="0"/>
              </a:rPr>
              <a:t>W</a:t>
            </a:r>
            <a:r>
              <a:rPr lang="en-US" dirty="0" smtClean="0">
                <a:latin typeface="Times New Roman" panose="02020603050405020304" pitchFamily="18" charset="0"/>
                <a:cs typeface="Times New Roman" panose="02020603050405020304" pitchFamily="18" charset="0"/>
              </a:rPr>
              <a:t>hat is the meaning of business?</a:t>
            </a:r>
          </a:p>
          <a:p>
            <a:pPr marL="0" indent="0">
              <a:lnSpc>
                <a:spcPct val="150000"/>
              </a:lnSpc>
              <a:buNone/>
            </a:pPr>
            <a:r>
              <a:rPr lang="en-US" b="1" dirty="0">
                <a:latin typeface="Times New Roman" panose="02020603050405020304" pitchFamily="18" charset="0"/>
                <a:cs typeface="Times New Roman" panose="02020603050405020304" pitchFamily="18" charset="0"/>
              </a:rPr>
              <a:t>Peter Drucker</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1954) according to him the purpose </a:t>
            </a:r>
            <a:r>
              <a:rPr lang="en-US" dirty="0">
                <a:latin typeface="Times New Roman" panose="02020603050405020304" pitchFamily="18" charset="0"/>
                <a:cs typeface="Times New Roman" panose="02020603050405020304" pitchFamily="18" charset="0"/>
              </a:rPr>
              <a:t>of business is to create and keep a customer</a:t>
            </a:r>
            <a:r>
              <a:rPr lang="en-US" dirty="0" smtClean="0">
                <a:latin typeface="Times New Roman" panose="02020603050405020304" pitchFamily="18" charset="0"/>
                <a:cs typeface="Times New Roman" panose="02020603050405020304" pitchFamily="18" charset="0"/>
              </a:rPr>
              <a:t>.</a:t>
            </a:r>
          </a:p>
          <a:p>
            <a:pPr marL="0" indent="0">
              <a:lnSpc>
                <a:spcPct val="150000"/>
              </a:lnSpc>
              <a:buNone/>
            </a:pPr>
            <a:r>
              <a:rPr lang="en-US" b="1" dirty="0">
                <a:latin typeface="Times New Roman" panose="02020603050405020304" pitchFamily="18" charset="0"/>
                <a:cs typeface="Times New Roman" panose="02020603050405020304" pitchFamily="18" charset="0"/>
              </a:rPr>
              <a:t>Brown and </a:t>
            </a:r>
            <a:r>
              <a:rPr lang="en-US" b="1" dirty="0" err="1">
                <a:latin typeface="Times New Roman" panose="02020603050405020304" pitchFamily="18" charset="0"/>
                <a:cs typeface="Times New Roman" panose="02020603050405020304" pitchFamily="18" charset="0"/>
              </a:rPr>
              <a:t>Petrello</a:t>
            </a:r>
            <a:r>
              <a:rPr lang="en-US" b="1" dirty="0">
                <a:latin typeface="Times New Roman" panose="02020603050405020304" pitchFamily="18" charset="0"/>
                <a:cs typeface="Times New Roman" panose="02020603050405020304" pitchFamily="18" charset="0"/>
              </a:rPr>
              <a:t> (1976) </a:t>
            </a:r>
            <a:r>
              <a:rPr lang="en-US" dirty="0">
                <a:latin typeface="Times New Roman" panose="02020603050405020304" pitchFamily="18" charset="0"/>
                <a:cs typeface="Times New Roman" panose="02020603050405020304" pitchFamily="18" charset="0"/>
              </a:rPr>
              <a:t>define business as</a:t>
            </a:r>
            <a:r>
              <a:rPr lang="en-US" b="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Business </a:t>
            </a:r>
            <a:r>
              <a:rPr lang="en-US" dirty="0">
                <a:latin typeface="Times New Roman" panose="02020603050405020304" pitchFamily="18" charset="0"/>
                <a:cs typeface="Times New Roman" panose="02020603050405020304" pitchFamily="18" charset="0"/>
              </a:rPr>
              <a:t>is an institution which produces goods and services demanded by </a:t>
            </a:r>
            <a:r>
              <a:rPr lang="en-US" dirty="0" smtClean="0">
                <a:latin typeface="Times New Roman" panose="02020603050405020304" pitchFamily="18" charset="0"/>
                <a:cs typeface="Times New Roman" panose="02020603050405020304" pitchFamily="18" charset="0"/>
              </a:rPr>
              <a:t>people</a:t>
            </a:r>
            <a:r>
              <a:rPr lang="en-US" dirty="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r>
              <a:rPr lang="en-US" b="1" dirty="0" smtClean="0">
                <a:latin typeface="Times New Roman" panose="02020603050405020304" pitchFamily="18" charset="0"/>
                <a:cs typeface="Times New Roman" panose="02020603050405020304" pitchFamily="18" charset="0"/>
              </a:rPr>
              <a:t>Michael </a:t>
            </a:r>
            <a:r>
              <a:rPr lang="en-US" b="1" dirty="0">
                <a:latin typeface="Times New Roman" panose="02020603050405020304" pitchFamily="18" charset="0"/>
                <a:cs typeface="Times New Roman" panose="02020603050405020304" pitchFamily="18" charset="0"/>
              </a:rPr>
              <a:t>Porter</a:t>
            </a:r>
            <a:r>
              <a:rPr lang="en-US" dirty="0">
                <a:latin typeface="Times New Roman" panose="02020603050405020304" pitchFamily="18" charset="0"/>
                <a:cs typeface="Times New Roman" panose="02020603050405020304" pitchFamily="18" charset="0"/>
              </a:rPr>
              <a:t> (1985</a:t>
            </a:r>
            <a:r>
              <a:rPr lang="en-US" dirty="0" smtClean="0">
                <a:latin typeface="Times New Roman" panose="02020603050405020304" pitchFamily="18" charset="0"/>
                <a:cs typeface="Times New Roman" panose="02020603050405020304" pitchFamily="18" charset="0"/>
              </a:rPr>
              <a:t>): Business </a:t>
            </a:r>
            <a:r>
              <a:rPr lang="en-US" dirty="0">
                <a:latin typeface="Times New Roman" panose="02020603050405020304" pitchFamily="18" charset="0"/>
                <a:cs typeface="Times New Roman" panose="02020603050405020304" pitchFamily="18" charset="0"/>
              </a:rPr>
              <a:t>is about creating and capturing value, delivering products or services that meet the needs and desires of customers</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64334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62338"/>
          </a:xfrm>
        </p:spPr>
        <p:txBody>
          <a:bodyPr>
            <a:normAutofit fontScale="90000"/>
          </a:bodyPr>
          <a:lstStyle/>
          <a:p>
            <a:r>
              <a:rPr lang="en-US" dirty="0" smtClean="0">
                <a:latin typeface="Times New Roman" panose="02020603050405020304" pitchFamily="18" charset="0"/>
                <a:cs typeface="Times New Roman" panose="02020603050405020304" pitchFamily="18" charset="0"/>
              </a:rPr>
              <a:t>CON’T</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097280"/>
            <a:ext cx="10515600" cy="5079683"/>
          </a:xfrm>
        </p:spPr>
        <p:txBody>
          <a:bodyPr>
            <a:normAutofit fontScale="92500"/>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Understanding management</a:t>
            </a:r>
          </a:p>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Michael Porter</a:t>
            </a:r>
            <a:r>
              <a:rPr lang="en-US" dirty="0">
                <a:latin typeface="Times New Roman" panose="02020603050405020304" pitchFamily="18" charset="0"/>
                <a:cs typeface="Times New Roman" panose="02020603050405020304" pitchFamily="18" charset="0"/>
              </a:rPr>
              <a:t> (1996): </a:t>
            </a:r>
            <a:r>
              <a:rPr lang="en-US" dirty="0" smtClean="0">
                <a:latin typeface="Times New Roman" panose="02020603050405020304" pitchFamily="18" charset="0"/>
                <a:cs typeface="Times New Roman" panose="02020603050405020304" pitchFamily="18" charset="0"/>
              </a:rPr>
              <a:t>Management </a:t>
            </a:r>
            <a:r>
              <a:rPr lang="en-US" dirty="0">
                <a:latin typeface="Times New Roman" panose="02020603050405020304" pitchFamily="18" charset="0"/>
                <a:cs typeface="Times New Roman" panose="02020603050405020304" pitchFamily="18" charset="0"/>
              </a:rPr>
              <a:t>is about setting goals and objectives and organizing and controlling the activities that help achieve these goals</a:t>
            </a:r>
            <a:r>
              <a:rPr lang="en-US" dirty="0" smtClean="0">
                <a:latin typeface="Times New Roman" panose="02020603050405020304" pitchFamily="18" charset="0"/>
                <a:cs typeface="Times New Roman" panose="02020603050405020304" pitchFamily="18" charset="0"/>
              </a:rPr>
              <a:t>.</a:t>
            </a:r>
          </a:p>
          <a:p>
            <a:pPr marL="0" indent="0">
              <a:lnSpc>
                <a:spcPct val="150000"/>
              </a:lnSpc>
              <a:buNone/>
            </a:pPr>
            <a:r>
              <a:rPr lang="en-US" b="1" dirty="0">
                <a:latin typeface="Times New Roman" panose="02020603050405020304" pitchFamily="18" charset="0"/>
                <a:cs typeface="Times New Roman" panose="02020603050405020304" pitchFamily="18" charset="0"/>
              </a:rPr>
              <a:t>Mary Parker Follett</a:t>
            </a:r>
            <a:r>
              <a:rPr lang="en-US" dirty="0">
                <a:latin typeface="Times New Roman" panose="02020603050405020304" pitchFamily="18" charset="0"/>
                <a:cs typeface="Times New Roman" panose="02020603050405020304" pitchFamily="18" charset="0"/>
              </a:rPr>
              <a:t> (1924): </a:t>
            </a:r>
            <a:r>
              <a:rPr lang="en-US" dirty="0" smtClean="0">
                <a:latin typeface="Times New Roman" panose="02020603050405020304" pitchFamily="18" charset="0"/>
                <a:cs typeface="Times New Roman" panose="02020603050405020304" pitchFamily="18" charset="0"/>
              </a:rPr>
              <a:t>Management </a:t>
            </a:r>
            <a:r>
              <a:rPr lang="en-US" dirty="0">
                <a:latin typeface="Times New Roman" panose="02020603050405020304" pitchFamily="18" charset="0"/>
                <a:cs typeface="Times New Roman" panose="02020603050405020304" pitchFamily="18" charset="0"/>
              </a:rPr>
              <a:t>is the art of getting things done through people</a:t>
            </a:r>
            <a:r>
              <a:rPr lang="en-US" dirty="0" smtClean="0">
                <a:latin typeface="Times New Roman" panose="02020603050405020304" pitchFamily="18" charset="0"/>
                <a:cs typeface="Times New Roman" panose="02020603050405020304" pitchFamily="18" charset="0"/>
              </a:rPr>
              <a:t>.</a:t>
            </a:r>
          </a:p>
          <a:p>
            <a:pPr marL="0" indent="0">
              <a:lnSpc>
                <a:spcPct val="150000"/>
              </a:lnSpc>
              <a:buNone/>
            </a:pPr>
            <a:r>
              <a:rPr lang="en-US" b="1" dirty="0">
                <a:latin typeface="Times New Roman" panose="02020603050405020304" pitchFamily="18" charset="0"/>
                <a:cs typeface="Times New Roman" panose="02020603050405020304" pitchFamily="18" charset="0"/>
              </a:rPr>
              <a:t>Henri </a:t>
            </a:r>
            <a:r>
              <a:rPr lang="en-US" b="1" dirty="0" err="1">
                <a:latin typeface="Times New Roman" panose="02020603050405020304" pitchFamily="18" charset="0"/>
                <a:cs typeface="Times New Roman" panose="02020603050405020304" pitchFamily="18" charset="0"/>
              </a:rPr>
              <a:t>Fayol</a:t>
            </a:r>
            <a:r>
              <a:rPr lang="en-US" dirty="0">
                <a:latin typeface="Times New Roman" panose="02020603050405020304" pitchFamily="18" charset="0"/>
                <a:cs typeface="Times New Roman" panose="02020603050405020304" pitchFamily="18" charset="0"/>
              </a:rPr>
              <a:t> (1916): </a:t>
            </a:r>
            <a:r>
              <a:rPr lang="en-US" dirty="0" smtClean="0">
                <a:latin typeface="Times New Roman" panose="02020603050405020304" pitchFamily="18" charset="0"/>
                <a:cs typeface="Times New Roman" panose="02020603050405020304" pitchFamily="18" charset="0"/>
              </a:rPr>
              <a:t>To </a:t>
            </a:r>
            <a:r>
              <a:rPr lang="en-US" dirty="0">
                <a:latin typeface="Times New Roman" panose="02020603050405020304" pitchFamily="18" charset="0"/>
                <a:cs typeface="Times New Roman" panose="02020603050405020304" pitchFamily="18" charset="0"/>
              </a:rPr>
              <a:t>manage is to forecast and plan, to organize, to command, to coordinate, and to control</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62325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95753"/>
            <a:ext cx="10515600" cy="758281"/>
          </a:xfrm>
        </p:spPr>
        <p:txBody>
          <a:bodyPr>
            <a:normAutofit/>
          </a:bodyPr>
          <a:lstStyle/>
          <a:p>
            <a:r>
              <a:rPr lang="en-US" sz="3200" dirty="0" smtClean="0">
                <a:latin typeface="Times New Roman" panose="02020603050405020304" pitchFamily="18" charset="0"/>
                <a:cs typeface="Times New Roman" panose="02020603050405020304" pitchFamily="18" charset="0"/>
              </a:rPr>
              <a:t>Meaning of multinational business management </a:t>
            </a: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254034"/>
            <a:ext cx="10515600" cy="4922929"/>
          </a:xfrm>
        </p:spPr>
        <p:txBody>
          <a:bodyPr/>
          <a:lstStyle/>
          <a:p>
            <a:pPr marL="0" indent="0">
              <a:buNone/>
            </a:pPr>
            <a:r>
              <a:rPr lang="en-US" dirty="0" smtClean="0">
                <a:latin typeface="Times New Roman" panose="02020603050405020304" pitchFamily="18" charset="0"/>
                <a:cs typeface="Times New Roman" panose="02020603050405020304" pitchFamily="18" charset="0"/>
              </a:rPr>
              <a:t>Multinational (International) business management =</a:t>
            </a:r>
          </a:p>
          <a:p>
            <a:pPr marL="0" indent="0">
              <a:buNone/>
            </a:pPr>
            <a:endParaRPr lang="en-US" dirty="0"/>
          </a:p>
          <a:p>
            <a:pPr marL="0" indent="0">
              <a:buNone/>
            </a:pPr>
            <a:endParaRPr lang="en-US" dirty="0" smtClean="0"/>
          </a:p>
          <a:p>
            <a:pPr marL="0" indent="0">
              <a:buNone/>
            </a:pPr>
            <a:r>
              <a:rPr lang="en-US" dirty="0" smtClean="0"/>
              <a:t> </a:t>
            </a:r>
          </a:p>
        </p:txBody>
      </p:sp>
      <p:graphicFrame>
        <p:nvGraphicFramePr>
          <p:cNvPr id="4" name="Diagram 3"/>
          <p:cNvGraphicFramePr/>
          <p:nvPr>
            <p:extLst>
              <p:ext uri="{D42A27DB-BD31-4B8C-83A1-F6EECF244321}">
                <p14:modId xmlns:p14="http://schemas.microsoft.com/office/powerpoint/2010/main" val="1120866860"/>
              </p:ext>
            </p:extLst>
          </p:nvPr>
        </p:nvGraphicFramePr>
        <p:xfrm>
          <a:off x="2032000" y="1685108"/>
          <a:ext cx="8128000" cy="48842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82885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9092"/>
          </a:xfrm>
        </p:spPr>
        <p:txBody>
          <a:bodyPr/>
          <a:lstStyle/>
          <a:p>
            <a:r>
              <a:rPr lang="en-US" dirty="0" smtClean="0">
                <a:latin typeface="Times New Roman" panose="02020603050405020304" pitchFamily="18" charset="0"/>
                <a:cs typeface="Times New Roman" panose="02020603050405020304" pitchFamily="18" charset="0"/>
              </a:rPr>
              <a:t>Definitions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084218"/>
            <a:ext cx="10515600" cy="5092745"/>
          </a:xfrm>
        </p:spPr>
        <p:txBody>
          <a:bodyPr>
            <a:normAutofit fontScale="77500" lnSpcReduction="20000"/>
          </a:bodyPr>
          <a:lstStyle/>
          <a:p>
            <a:pPr marL="0" indent="0">
              <a:lnSpc>
                <a:spcPct val="150000"/>
              </a:lnSpc>
              <a:buNone/>
            </a:pP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r>
              <a:rPr lang="en-US" dirty="0" smtClean="0">
                <a:latin typeface="Times New Roman" panose="02020603050405020304" pitchFamily="18" charset="0"/>
                <a:cs typeface="Times New Roman" panose="02020603050405020304" pitchFamily="18" charset="0"/>
              </a:rPr>
              <a:t>Different authors have defined multinational business management differently but there is no big difference. Following are some of them: </a:t>
            </a:r>
          </a:p>
          <a:p>
            <a:pPr marL="0" indent="0">
              <a:lnSpc>
                <a:spcPct val="150000"/>
              </a:lnSpc>
              <a:buNone/>
            </a:pPr>
            <a:r>
              <a:rPr lang="en-US" dirty="0">
                <a:latin typeface="Times New Roman" panose="02020603050405020304" pitchFamily="18" charset="0"/>
                <a:cs typeface="Times New Roman" panose="02020603050405020304" pitchFamily="18" charset="0"/>
              </a:rPr>
              <a:t>Ricky W. Griffin (2019</a:t>
            </a:r>
            <a:r>
              <a:rPr lang="en-US" dirty="0" smtClean="0">
                <a:latin typeface="Times New Roman" panose="02020603050405020304" pitchFamily="18" charset="0"/>
                <a:cs typeface="Times New Roman" panose="02020603050405020304" pitchFamily="18" charset="0"/>
              </a:rPr>
              <a:t>) said that multinational </a:t>
            </a:r>
            <a:r>
              <a:rPr lang="en-US" dirty="0">
                <a:latin typeface="Times New Roman" panose="02020603050405020304" pitchFamily="18" charset="0"/>
                <a:cs typeface="Times New Roman" panose="02020603050405020304" pitchFamily="18" charset="0"/>
              </a:rPr>
              <a:t>business management entails the planning, organizing, leading, and controlling of activities across international boundaries, integrating global and local perspectives to achieve organizational objectives</a:t>
            </a:r>
            <a:r>
              <a:rPr lang="en-US" dirty="0" smtClean="0">
                <a:latin typeface="Times New Roman" panose="02020603050405020304" pitchFamily="18" charset="0"/>
                <a:cs typeface="Times New Roman" panose="02020603050405020304" pitchFamily="18" charset="0"/>
              </a:rPr>
              <a:t>.</a:t>
            </a:r>
          </a:p>
          <a:p>
            <a:pPr marL="0" indent="0">
              <a:lnSpc>
                <a:spcPct val="150000"/>
              </a:lnSpc>
              <a:buNone/>
            </a:pPr>
            <a:r>
              <a:rPr lang="en-US" dirty="0" smtClean="0">
                <a:latin typeface="Times New Roman" panose="02020603050405020304" pitchFamily="18" charset="0"/>
                <a:cs typeface="Times New Roman" panose="02020603050405020304" pitchFamily="18" charset="0"/>
              </a:rPr>
              <a:t>According to Charles </a:t>
            </a:r>
            <a:r>
              <a:rPr lang="en-US" dirty="0">
                <a:latin typeface="Times New Roman" panose="02020603050405020304" pitchFamily="18" charset="0"/>
                <a:cs typeface="Times New Roman" panose="02020603050405020304" pitchFamily="18" charset="0"/>
              </a:rPr>
              <a:t>W. L. Hill (</a:t>
            </a:r>
            <a:r>
              <a:rPr lang="en-US" dirty="0" smtClean="0">
                <a:latin typeface="Times New Roman" panose="02020603050405020304" pitchFamily="18" charset="0"/>
                <a:cs typeface="Times New Roman" panose="02020603050405020304" pitchFamily="18" charset="0"/>
              </a:rPr>
              <a:t>2008) Multinational </a:t>
            </a:r>
            <a:r>
              <a:rPr lang="en-US" dirty="0">
                <a:latin typeface="Times New Roman" panose="02020603050405020304" pitchFamily="18" charset="0"/>
                <a:cs typeface="Times New Roman" panose="02020603050405020304" pitchFamily="18" charset="0"/>
              </a:rPr>
              <a:t>business management refers to the formulation and implementation of strategies by firms operating in multiple countries, navigating the complexities of international markets, regulations, and cultural differences to achieve competitive advantage.</a:t>
            </a:r>
            <a:endParaRPr lang="en-US" dirty="0" smtClean="0">
              <a:latin typeface="Times New Roman" panose="02020603050405020304" pitchFamily="18" charset="0"/>
              <a:cs typeface="Times New Roman" panose="02020603050405020304" pitchFamily="18" charset="0"/>
            </a:endParaRPr>
          </a:p>
          <a:p>
            <a:endParaRPr lang="en-US" dirty="0" smtClean="0"/>
          </a:p>
          <a:p>
            <a:endParaRPr lang="en-US" dirty="0"/>
          </a:p>
        </p:txBody>
      </p:sp>
    </p:spTree>
    <p:extLst>
      <p:ext uri="{BB962C8B-B14F-4D97-AF65-F5344CB8AC3E}">
        <p14:creationId xmlns:p14="http://schemas.microsoft.com/office/powerpoint/2010/main" val="16414313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88464"/>
          </a:xfrm>
        </p:spPr>
        <p:txBody>
          <a:bodyPr>
            <a:normAutofit fontScale="90000"/>
          </a:bodyPr>
          <a:lstStyle/>
          <a:p>
            <a:r>
              <a:rPr lang="en-US" dirty="0" smtClean="0">
                <a:latin typeface="Times New Roman" panose="02020603050405020304" pitchFamily="18" charset="0"/>
                <a:cs typeface="Times New Roman" panose="02020603050405020304" pitchFamily="18" charset="0"/>
              </a:rPr>
              <a:t>CON’T</a:t>
            </a:r>
            <a:r>
              <a:rPr lang="en-US" dirty="0" smtClean="0"/>
              <a:t> </a:t>
            </a:r>
            <a:endParaRPr lang="en-US" dirty="0"/>
          </a:p>
        </p:txBody>
      </p:sp>
      <p:sp>
        <p:nvSpPr>
          <p:cNvPr id="3" name="Content Placeholder 2"/>
          <p:cNvSpPr>
            <a:spLocks noGrp="1"/>
          </p:cNvSpPr>
          <p:nvPr>
            <p:ph idx="1"/>
          </p:nvPr>
        </p:nvSpPr>
        <p:spPr>
          <a:xfrm>
            <a:off x="838200" y="1058091"/>
            <a:ext cx="10515600" cy="5118872"/>
          </a:xfrm>
        </p:spPr>
        <p:txBody>
          <a:bodyPr>
            <a:normAutofit fontScale="92500" lnSpcReduction="20000"/>
          </a:bodyPr>
          <a:lstStyle/>
          <a:p>
            <a:pPr>
              <a:lnSpc>
                <a:spcPct val="150000"/>
              </a:lnSpc>
              <a:buFont typeface="Wingdings" panose="05000000000000000000" pitchFamily="2" charset="2"/>
              <a:buChar char="Ø"/>
            </a:pP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r>
              <a:rPr lang="en-US" smtClean="0">
                <a:latin typeface="Times New Roman" panose="02020603050405020304" pitchFamily="18" charset="0"/>
                <a:cs typeface="Times New Roman" panose="02020603050405020304" pitchFamily="18" charset="0"/>
              </a:rPr>
              <a:t>Looking </a:t>
            </a:r>
            <a:r>
              <a:rPr lang="en-US" dirty="0" smtClean="0">
                <a:latin typeface="Times New Roman" panose="02020603050405020304" pitchFamily="18" charset="0"/>
                <a:cs typeface="Times New Roman" panose="02020603050405020304" pitchFamily="18" charset="0"/>
              </a:rPr>
              <a:t>at the above definition, </a:t>
            </a:r>
            <a:r>
              <a:rPr lang="en-US" dirty="0">
                <a:latin typeface="Times New Roman" panose="02020603050405020304" pitchFamily="18" charset="0"/>
                <a:cs typeface="Times New Roman" panose="02020603050405020304" pitchFamily="18" charset="0"/>
              </a:rPr>
              <a:t>Coordination and oversight of corporate operations across national boundaries are part of multinational business management, which also takes into account the complexity of various settings and the integration of global strategies with local operations. </a:t>
            </a:r>
          </a:p>
          <a:p>
            <a:pPr marL="0" indent="0">
              <a:lnSpc>
                <a:spcPct val="150000"/>
              </a:lnSpc>
              <a:buNone/>
            </a:pPr>
            <a:r>
              <a:rPr lang="en-US" dirty="0">
                <a:latin typeface="Times New Roman" panose="02020603050405020304" pitchFamily="18" charset="0"/>
                <a:cs typeface="Times New Roman" panose="02020603050405020304" pitchFamily="18" charset="0"/>
              </a:rPr>
              <a:t>We can also observe that the field of multinational business management involves the strategic choices and day-to-day operations made by companies that operate across borders in an effort to take advantage of worldwide opportunities while tackling regional obstacles. </a:t>
            </a:r>
          </a:p>
          <a:p>
            <a:endParaRPr lang="en-US" dirty="0"/>
          </a:p>
        </p:txBody>
      </p:sp>
    </p:spTree>
    <p:extLst>
      <p:ext uri="{BB962C8B-B14F-4D97-AF65-F5344CB8AC3E}">
        <p14:creationId xmlns:p14="http://schemas.microsoft.com/office/powerpoint/2010/main" val="28428490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4406"/>
          </a:xfrm>
        </p:spPr>
        <p:txBody>
          <a:bodyPr>
            <a:normAutofit/>
          </a:bodyPr>
          <a:lstStyle/>
          <a:p>
            <a:r>
              <a:rPr lang="en-US" sz="3600" dirty="0" smtClean="0">
                <a:latin typeface="Times New Roman" panose="02020603050405020304" pitchFamily="18" charset="0"/>
                <a:cs typeface="Times New Roman" panose="02020603050405020304" pitchFamily="18" charset="0"/>
              </a:rPr>
              <a:t>Characteristics of multinational business </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149532"/>
            <a:ext cx="10515600" cy="5027431"/>
          </a:xfrm>
        </p:spPr>
        <p:txBody>
          <a:bodyPr>
            <a:normAutofit fontScale="77500" lnSpcReduction="20000"/>
          </a:bodyPr>
          <a:lstStyle/>
          <a:p>
            <a:pPr>
              <a:lnSpc>
                <a:spcPct val="160000"/>
              </a:lnSpc>
              <a:buFont typeface="Wingdings" panose="05000000000000000000" pitchFamily="2" charset="2"/>
              <a:buChar char="Ø"/>
            </a:pPr>
            <a:endParaRPr lang="en-US" dirty="0" smtClean="0">
              <a:latin typeface="Times New Roman" panose="02020603050405020304" pitchFamily="18" charset="0"/>
              <a:cs typeface="Times New Roman" panose="02020603050405020304" pitchFamily="18" charset="0"/>
            </a:endParaRPr>
          </a:p>
          <a:p>
            <a:pPr>
              <a:lnSpc>
                <a:spcPct val="16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International presence: Multinational business operate in more than one country or having  affiliates, </a:t>
            </a:r>
            <a:r>
              <a:rPr lang="en-US" dirty="0">
                <a:latin typeface="Times New Roman" panose="02020603050405020304" pitchFamily="18" charset="0"/>
                <a:cs typeface="Times New Roman" panose="02020603050405020304" pitchFamily="18" charset="0"/>
              </a:rPr>
              <a:t>subsidiaries, and branches spread throughout numerous nations.</a:t>
            </a:r>
          </a:p>
          <a:p>
            <a:pPr>
              <a:lnSpc>
                <a:spcPct val="16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Diversity in workforce: employment is based on diverse </a:t>
            </a:r>
            <a:r>
              <a:rPr lang="en-US" dirty="0">
                <a:latin typeface="Times New Roman" panose="02020603050405020304" pitchFamily="18" charset="0"/>
                <a:cs typeface="Times New Roman" panose="02020603050405020304" pitchFamily="18" charset="0"/>
              </a:rPr>
              <a:t>workforce representing different nationalities, cultures, and backgrounds, often necessitating cross-cultural management</a:t>
            </a:r>
            <a:r>
              <a:rPr lang="en-US" dirty="0" smtClean="0">
                <a:latin typeface="Times New Roman" panose="02020603050405020304" pitchFamily="18" charset="0"/>
                <a:cs typeface="Times New Roman" panose="02020603050405020304" pitchFamily="18" charset="0"/>
              </a:rPr>
              <a:t>.</a:t>
            </a:r>
          </a:p>
          <a:p>
            <a:pPr>
              <a:lnSpc>
                <a:spcPct val="16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Internationa</a:t>
            </a:r>
            <a:r>
              <a:rPr lang="en-US" dirty="0">
                <a:latin typeface="Times New Roman" panose="02020603050405020304" pitchFamily="18" charset="0"/>
                <a:cs typeface="Times New Roman" panose="02020603050405020304" pitchFamily="18" charset="0"/>
              </a:rPr>
              <a:t>l</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Operations: They engage in various business activities across </a:t>
            </a:r>
            <a:r>
              <a:rPr lang="en-US" dirty="0" smtClean="0">
                <a:latin typeface="Times New Roman" panose="02020603050405020304" pitchFamily="18" charset="0"/>
                <a:cs typeface="Times New Roman" panose="02020603050405020304" pitchFamily="18" charset="0"/>
              </a:rPr>
              <a:t>borders like products producing, </a:t>
            </a:r>
            <a:r>
              <a:rPr lang="en-US" dirty="0">
                <a:latin typeface="Times New Roman" panose="02020603050405020304" pitchFamily="18" charset="0"/>
                <a:cs typeface="Times New Roman" panose="02020603050405020304" pitchFamily="18" charset="0"/>
              </a:rPr>
              <a:t>marketing, sales, and distribution</a:t>
            </a:r>
            <a:r>
              <a:rPr lang="en-US" dirty="0" smtClean="0">
                <a:latin typeface="Times New Roman" panose="02020603050405020304" pitchFamily="18" charset="0"/>
                <a:cs typeface="Times New Roman" panose="02020603050405020304" pitchFamily="18" charset="0"/>
              </a:rPr>
              <a:t>.</a:t>
            </a:r>
          </a:p>
          <a:p>
            <a:pPr>
              <a:lnSpc>
                <a:spcPct val="16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Adaptability: Multinational businesses must adapt to diverse legal, political, economic, and cultural environments in different countries where they operate.</a:t>
            </a:r>
          </a:p>
          <a:p>
            <a:endParaRPr lang="en-US" dirty="0"/>
          </a:p>
          <a:p>
            <a:endParaRPr lang="en-US" dirty="0" smtClean="0"/>
          </a:p>
          <a:p>
            <a:endParaRPr lang="en-US" dirty="0"/>
          </a:p>
        </p:txBody>
      </p:sp>
    </p:spTree>
    <p:extLst>
      <p:ext uri="{BB962C8B-B14F-4D97-AF65-F5344CB8AC3E}">
        <p14:creationId xmlns:p14="http://schemas.microsoft.com/office/powerpoint/2010/main" val="40862964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01526"/>
          </a:xfrm>
        </p:spPr>
        <p:txBody>
          <a:bodyPr>
            <a:normAutofit fontScale="90000"/>
          </a:bodyPr>
          <a:lstStyle/>
          <a:p>
            <a:r>
              <a:rPr lang="en-US" dirty="0" err="1" smtClean="0">
                <a:latin typeface="Times New Roman" panose="02020603050405020304" pitchFamily="18" charset="0"/>
                <a:cs typeface="Times New Roman" panose="02020603050405020304" pitchFamily="18" charset="0"/>
              </a:rPr>
              <a:t>Con’t</a:t>
            </a:r>
            <a:r>
              <a:rPr lang="en-US" dirty="0" smtClean="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097280"/>
            <a:ext cx="10515600" cy="5079683"/>
          </a:xfrm>
        </p:spPr>
        <p:txBody>
          <a:bodyPr>
            <a:normAutofit fontScale="85000" lnSpcReduction="20000"/>
          </a:bodyPr>
          <a:lstStyle/>
          <a:p>
            <a:pPr>
              <a:lnSpc>
                <a:spcPct val="150000"/>
              </a:lnSpc>
              <a:buFont typeface="Wingdings" panose="05000000000000000000" pitchFamily="2" charset="2"/>
              <a:buChar char="Ø"/>
            </a:pPr>
            <a:endParaRPr lang="en-US"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Strategic </a:t>
            </a:r>
            <a:r>
              <a:rPr lang="en-US" dirty="0">
                <a:latin typeface="Times New Roman" panose="02020603050405020304" pitchFamily="18" charset="0"/>
                <a:cs typeface="Times New Roman" panose="02020603050405020304" pitchFamily="18" charset="0"/>
              </a:rPr>
              <a:t>Decision Making: </a:t>
            </a:r>
            <a:r>
              <a:rPr lang="en-US" dirty="0" smtClean="0">
                <a:latin typeface="Times New Roman" panose="02020603050405020304" pitchFamily="18" charset="0"/>
                <a:cs typeface="Times New Roman" panose="02020603050405020304" pitchFamily="18" charset="0"/>
              </a:rPr>
              <a:t>Multinational </a:t>
            </a:r>
            <a:r>
              <a:rPr lang="en-US" dirty="0" err="1" smtClean="0">
                <a:latin typeface="Times New Roman" panose="02020603050405020304" pitchFamily="18" charset="0"/>
                <a:cs typeface="Times New Roman" panose="02020603050405020304" pitchFamily="18" charset="0"/>
              </a:rPr>
              <a:t>businesse</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management involves strategic decision-making at both global and local levels to balance standardization and localization strategies.</a:t>
            </a:r>
          </a:p>
          <a:p>
            <a:pPr>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Risk Management: Multinational businesses face risks such as currency fluctuations, political instability, regulatory changes, and geopolitical tensions, requiring effective risk management strategies.</a:t>
            </a:r>
          </a:p>
          <a:p>
            <a:pPr>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Technology Integration: They leverage technology to facilitate communication, coordination, and integration of operations across different locations.</a:t>
            </a:r>
          </a:p>
          <a:p>
            <a:endParaRPr lang="en-US" dirty="0"/>
          </a:p>
        </p:txBody>
      </p:sp>
    </p:spTree>
    <p:extLst>
      <p:ext uri="{BB962C8B-B14F-4D97-AF65-F5344CB8AC3E}">
        <p14:creationId xmlns:p14="http://schemas.microsoft.com/office/powerpoint/2010/main" val="5013421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4589"/>
          </a:xfrm>
        </p:spPr>
        <p:txBody>
          <a:bodyPr>
            <a:normAutofit fontScale="90000"/>
          </a:bodyPr>
          <a:lstStyle/>
          <a:p>
            <a:r>
              <a:rPr lang="en-US" dirty="0" err="1" smtClean="0">
                <a:latin typeface="Times New Roman" panose="02020603050405020304" pitchFamily="18" charset="0"/>
                <a:cs typeface="Times New Roman" panose="02020603050405020304" pitchFamily="18" charset="0"/>
              </a:rPr>
              <a:t>Con’t</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188720"/>
            <a:ext cx="10515600" cy="4988243"/>
          </a:xfrm>
        </p:spPr>
        <p:txBody>
          <a:bodyPr/>
          <a:lstStyle/>
          <a:p>
            <a:pPr>
              <a:lnSpc>
                <a:spcPct val="150000"/>
              </a:lnSpc>
              <a:buFont typeface="Wingdings" panose="05000000000000000000" pitchFamily="2" charset="2"/>
              <a:buChar char="Ø"/>
            </a:pPr>
            <a:endParaRPr lang="en-US"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Corporate </a:t>
            </a:r>
            <a:r>
              <a:rPr lang="en-US" dirty="0">
                <a:latin typeface="Times New Roman" panose="02020603050405020304" pitchFamily="18" charset="0"/>
                <a:cs typeface="Times New Roman" panose="02020603050405020304" pitchFamily="18" charset="0"/>
              </a:rPr>
              <a:t>Social Responsibility (CSR): Multinational businesses often have CSR initiatives addressing social, environmental, and ethical concerns in various countries where they operate.</a:t>
            </a:r>
          </a:p>
          <a:p>
            <a:pPr>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Market Diversity: They cater to diverse markets with different consumer preferences, behaviors, and purchasing power, requiring market research and tailored marketing strategies.</a:t>
            </a:r>
          </a:p>
          <a:p>
            <a:endParaRPr lang="en-US" dirty="0"/>
          </a:p>
        </p:txBody>
      </p:sp>
    </p:spTree>
    <p:extLst>
      <p:ext uri="{BB962C8B-B14F-4D97-AF65-F5344CB8AC3E}">
        <p14:creationId xmlns:p14="http://schemas.microsoft.com/office/powerpoint/2010/main" val="22924562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27652"/>
          </a:xfrm>
        </p:spPr>
        <p:txBody>
          <a:bodyPr>
            <a:normAutofit/>
          </a:bodyPr>
          <a:lstStyle/>
          <a:p>
            <a:r>
              <a:rPr lang="en-US" sz="3600" dirty="0" smtClean="0">
                <a:latin typeface="Times New Roman" panose="02020603050405020304" pitchFamily="18" charset="0"/>
                <a:cs typeface="Times New Roman" panose="02020603050405020304" pitchFamily="18" charset="0"/>
              </a:rPr>
              <a:t>Importance of international business </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110343"/>
            <a:ext cx="10515600" cy="5066620"/>
          </a:xfrm>
        </p:spPr>
        <p:txBody>
          <a:bodyPr>
            <a:normAutofit fontScale="77500" lnSpcReduction="20000"/>
          </a:bodyPr>
          <a:lstStyle/>
          <a:p>
            <a:pPr>
              <a:lnSpc>
                <a:spcPct val="15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Economic </a:t>
            </a:r>
            <a:r>
              <a:rPr lang="en-US" b="1" dirty="0">
                <a:latin typeface="Times New Roman" panose="02020603050405020304" pitchFamily="18" charset="0"/>
                <a:cs typeface="Times New Roman" panose="02020603050405020304" pitchFamily="18" charset="0"/>
              </a:rPr>
              <a:t>Development and Growth</a:t>
            </a:r>
            <a:r>
              <a:rPr lang="en-US" dirty="0">
                <a:latin typeface="Times New Roman" panose="02020603050405020304" pitchFamily="18" charset="0"/>
                <a:cs typeface="Times New Roman" panose="02020603050405020304" pitchFamily="18" charset="0"/>
              </a:rPr>
              <a:t>: By producing revenue, promoting innovation, and creating jobs in the nations where they do business, multinational corporations help to advance economic development and growth. They frequently make investments in human capital, infrastructure, and technology since these factors can boost competitiveness and productivity.</a:t>
            </a:r>
          </a:p>
          <a:p>
            <a:pPr>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Global trade and Investment</a:t>
            </a:r>
            <a:r>
              <a:rPr lang="en-US" dirty="0">
                <a:latin typeface="Times New Roman" panose="02020603050405020304" pitchFamily="18" charset="0"/>
                <a:cs typeface="Times New Roman" panose="02020603050405020304" pitchFamily="18" charset="0"/>
              </a:rPr>
              <a:t>: By building networks of manufacturing, distribution, and supply chains across borders, multinational corporations promote global commerce and investment. They facilitate the flow of capital, technology, goods, and services, which strengthens economic integration and globalization.</a:t>
            </a:r>
          </a:p>
          <a:p>
            <a:endParaRPr lang="en-US" dirty="0"/>
          </a:p>
        </p:txBody>
      </p:sp>
    </p:spTree>
    <p:extLst>
      <p:ext uri="{BB962C8B-B14F-4D97-AF65-F5344CB8AC3E}">
        <p14:creationId xmlns:p14="http://schemas.microsoft.com/office/powerpoint/2010/main" val="26103349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83961"/>
          </a:xfrm>
        </p:spPr>
        <p:txBody>
          <a:bodyPr>
            <a:normAutofit fontScale="90000"/>
          </a:bodyPr>
          <a:lstStyle/>
          <a:p>
            <a:r>
              <a:rPr lang="en-US" dirty="0" err="1" smtClean="0"/>
              <a:t>Con’t</a:t>
            </a:r>
            <a:r>
              <a:rPr lang="en-US" dirty="0" smtClean="0"/>
              <a:t> </a:t>
            </a:r>
            <a:endParaRPr lang="en-US" dirty="0"/>
          </a:p>
        </p:txBody>
      </p:sp>
      <p:sp>
        <p:nvSpPr>
          <p:cNvPr id="3" name="Content Placeholder 2"/>
          <p:cNvSpPr>
            <a:spLocks noGrp="1"/>
          </p:cNvSpPr>
          <p:nvPr>
            <p:ph idx="1"/>
          </p:nvPr>
        </p:nvSpPr>
        <p:spPr>
          <a:xfrm>
            <a:off x="838200" y="953589"/>
            <a:ext cx="10515600" cy="5223374"/>
          </a:xfrm>
        </p:spPr>
        <p:txBody>
          <a:bodyPr>
            <a:normAutofit fontScale="77500" lnSpcReduction="20000"/>
          </a:bodyPr>
          <a:lstStyle/>
          <a:p>
            <a:pPr>
              <a:lnSpc>
                <a:spcPct val="15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Transfer </a:t>
            </a:r>
            <a:r>
              <a:rPr lang="en-US" b="1" dirty="0">
                <a:latin typeface="Times New Roman" panose="02020603050405020304" pitchFamily="18" charset="0"/>
                <a:cs typeface="Times New Roman" panose="02020603050405020304" pitchFamily="18" charset="0"/>
              </a:rPr>
              <a:t>of Technology and Knowledge: </a:t>
            </a:r>
            <a:r>
              <a:rPr lang="en-US" dirty="0">
                <a:latin typeface="Times New Roman" panose="02020603050405020304" pitchFamily="18" charset="0"/>
                <a:cs typeface="Times New Roman" panose="02020603050405020304" pitchFamily="18" charset="0"/>
              </a:rPr>
              <a:t>International corporations engage in cross-border transfers of technology, knowledge, and best practices, which can promote innovation, raise productivity, and strengthen the capacities of regional workforces and industries. In the host nations, this technology transfer may aid in the growth of new sectors and businesses.</a:t>
            </a:r>
          </a:p>
          <a:p>
            <a:pPr>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Access to Resources and Markets: </a:t>
            </a:r>
            <a:r>
              <a:rPr lang="en-US" dirty="0">
                <a:latin typeface="Times New Roman" panose="02020603050405020304" pitchFamily="18" charset="0"/>
                <a:cs typeface="Times New Roman" panose="02020603050405020304" pitchFamily="18" charset="0"/>
              </a:rPr>
              <a:t>Businesses can broaden their consumer base and diversify their revenue streams by tapping into new markets made possible by multinational corporations. They also have access to resources from other nations, including labor, capital, and raw materials, which optimizes production and lowers prices.</a:t>
            </a:r>
          </a:p>
          <a:p>
            <a:endParaRPr lang="en-US" dirty="0"/>
          </a:p>
        </p:txBody>
      </p:sp>
    </p:spTree>
    <p:extLst>
      <p:ext uri="{BB962C8B-B14F-4D97-AF65-F5344CB8AC3E}">
        <p14:creationId xmlns:p14="http://schemas.microsoft.com/office/powerpoint/2010/main" val="29560195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57835"/>
          </a:xfrm>
        </p:spPr>
        <p:txBody>
          <a:bodyPr>
            <a:normAutofit fontScale="90000"/>
          </a:bodyPr>
          <a:lstStyle/>
          <a:p>
            <a:r>
              <a:rPr lang="en-US" dirty="0" err="1" smtClean="0"/>
              <a:t>Con’t</a:t>
            </a:r>
            <a:r>
              <a:rPr lang="en-US" dirty="0" smtClean="0"/>
              <a:t> </a:t>
            </a:r>
            <a:endParaRPr lang="en-US" dirty="0"/>
          </a:p>
        </p:txBody>
      </p:sp>
      <p:sp>
        <p:nvSpPr>
          <p:cNvPr id="3" name="Content Placeholder 2"/>
          <p:cNvSpPr>
            <a:spLocks noGrp="1"/>
          </p:cNvSpPr>
          <p:nvPr>
            <p:ph idx="1"/>
          </p:nvPr>
        </p:nvSpPr>
        <p:spPr>
          <a:xfrm>
            <a:off x="838200" y="1031966"/>
            <a:ext cx="10515600" cy="5144997"/>
          </a:xfrm>
        </p:spPr>
        <p:txBody>
          <a:bodyPr>
            <a:normAutofit fontScale="85000" lnSpcReduction="10000"/>
          </a:bodyPr>
          <a:lstStyle/>
          <a:p>
            <a:pPr>
              <a:lnSpc>
                <a:spcPct val="150000"/>
              </a:lnSpc>
              <a:buFont typeface="Wingdings" panose="05000000000000000000" pitchFamily="2" charset="2"/>
              <a:buChar char="Ø"/>
            </a:pPr>
            <a:endParaRPr lang="en-US"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Risk </a:t>
            </a:r>
            <a:r>
              <a:rPr lang="en-US" dirty="0">
                <a:latin typeface="Times New Roman" panose="02020603050405020304" pitchFamily="18" charset="0"/>
                <a:cs typeface="Times New Roman" panose="02020603050405020304" pitchFamily="18" charset="0"/>
              </a:rPr>
              <a:t>diversification: By spreading out their operations among several nations, multinational corporations lessen their exposure to risks like political unrest, economic downturns, and regulatory changes in a particular market. This diversification technique improves resistance to external shocks and reduces risk.</a:t>
            </a:r>
          </a:p>
          <a:p>
            <a:pPr>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Competition and Innovation: International companies encourage rivalry in regional marketplaces, which promotes effectiveness, excellence, and innovation. They frequently launch novel goods, services, and business plans that are advantageous to customers and encourage vibrant, competitive marketplaces.</a:t>
            </a:r>
          </a:p>
          <a:p>
            <a:endParaRPr lang="en-US" dirty="0"/>
          </a:p>
        </p:txBody>
      </p:sp>
    </p:spTree>
    <p:extLst>
      <p:ext uri="{BB962C8B-B14F-4D97-AF65-F5344CB8AC3E}">
        <p14:creationId xmlns:p14="http://schemas.microsoft.com/office/powerpoint/2010/main" val="5094086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62338"/>
          </a:xfrm>
        </p:spPr>
        <p:txBody>
          <a:bodyPr>
            <a:normAutofit fontScale="90000"/>
          </a:bodyPr>
          <a:lstStyle/>
          <a:p>
            <a:r>
              <a:rPr lang="en-US" dirty="0" err="1" smtClean="0"/>
              <a:t>Con’t</a:t>
            </a:r>
            <a:r>
              <a:rPr lang="en-US" dirty="0" smtClean="0"/>
              <a:t> </a:t>
            </a:r>
            <a:endParaRPr lang="en-US" dirty="0"/>
          </a:p>
        </p:txBody>
      </p:sp>
      <p:sp>
        <p:nvSpPr>
          <p:cNvPr id="3" name="Content Placeholder 2"/>
          <p:cNvSpPr>
            <a:spLocks noGrp="1"/>
          </p:cNvSpPr>
          <p:nvPr>
            <p:ph idx="1"/>
          </p:nvPr>
        </p:nvSpPr>
        <p:spPr>
          <a:xfrm>
            <a:off x="838200" y="1136469"/>
            <a:ext cx="10515600" cy="5040494"/>
          </a:xfrm>
        </p:spPr>
        <p:txBody>
          <a:bodyPr>
            <a:normAutofit fontScale="77500" lnSpcReduction="20000"/>
          </a:bodyPr>
          <a:lstStyle/>
          <a:p>
            <a:pPr>
              <a:lnSpc>
                <a:spcPct val="150000"/>
              </a:lnSpc>
              <a:buFont typeface="Wingdings" panose="05000000000000000000" pitchFamily="2" charset="2"/>
              <a:buChar char="Ø"/>
            </a:pPr>
            <a:endParaRPr lang="en-US"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Corporate </a:t>
            </a:r>
            <a:r>
              <a:rPr lang="en-US" dirty="0">
                <a:latin typeface="Times New Roman" panose="02020603050405020304" pitchFamily="18" charset="0"/>
                <a:cs typeface="Times New Roman" panose="02020603050405020304" pitchFamily="18" charset="0"/>
              </a:rPr>
              <a:t>Social Responsibility (CSR): In the nations in which they conduct business, multinational corporations might support CSR </a:t>
            </a:r>
            <a:r>
              <a:rPr lang="en-US" dirty="0" smtClean="0">
                <a:latin typeface="Times New Roman" panose="02020603050405020304" pitchFamily="18" charset="0"/>
                <a:cs typeface="Times New Roman" panose="02020603050405020304" pitchFamily="18" charset="0"/>
              </a:rPr>
              <a:t>programs </a:t>
            </a:r>
            <a:r>
              <a:rPr lang="en-US" dirty="0">
                <a:latin typeface="Times New Roman" panose="02020603050405020304" pitchFamily="18" charset="0"/>
                <a:cs typeface="Times New Roman" panose="02020603050405020304" pitchFamily="18" charset="0"/>
              </a:rPr>
              <a:t>that address ethical, social, and environmental issues. Initiatives pertaining to sustainability, community development, and ethical business practices can fall under this category.</a:t>
            </a:r>
          </a:p>
          <a:p>
            <a:pPr>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Cultural Exchange and Understanding: By bringing together individuals with various nationalities, experiences, and viewpoints, multinational corporations foster cultural exchange and understanding. They produce chances for cooperation, education, and cross-cultural interchange, which promotes international understanding and cooperation.</a:t>
            </a:r>
          </a:p>
          <a:p>
            <a:endParaRPr lang="en-US" dirty="0"/>
          </a:p>
        </p:txBody>
      </p:sp>
    </p:spTree>
    <p:extLst>
      <p:ext uri="{BB962C8B-B14F-4D97-AF65-F5344CB8AC3E}">
        <p14:creationId xmlns:p14="http://schemas.microsoft.com/office/powerpoint/2010/main" val="18569803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8098"/>
          </a:xfrm>
        </p:spPr>
        <p:txBody>
          <a:bodyPr>
            <a:normAutofit/>
          </a:bodyPr>
          <a:lstStyle/>
          <a:p>
            <a:r>
              <a:rPr lang="en-US" sz="3600" dirty="0" smtClean="0">
                <a:latin typeface="Times New Roman" panose="02020603050405020304" pitchFamily="18" charset="0"/>
                <a:cs typeface="Times New Roman" panose="02020603050405020304" pitchFamily="18" charset="0"/>
              </a:rPr>
              <a:t>Importance of management in MNC</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449977"/>
            <a:ext cx="10515600" cy="4726986"/>
          </a:xfrm>
        </p:spPr>
        <p:txBody>
          <a:bodyPr>
            <a:normAutofit fontScale="70000" lnSpcReduction="20000"/>
          </a:bodyPr>
          <a:lstStyle/>
          <a:p>
            <a:pPr marL="0" indent="0">
              <a:lnSpc>
                <a:spcPct val="150000"/>
              </a:lnSpc>
              <a:buNone/>
            </a:pP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r>
              <a:rPr lang="en-US" dirty="0" smtClean="0">
                <a:latin typeface="Times New Roman" panose="02020603050405020304" pitchFamily="18" charset="0"/>
                <a:cs typeface="Times New Roman" panose="02020603050405020304" pitchFamily="18" charset="0"/>
              </a:rPr>
              <a:t>Management is very crucial in MNC for the following reasons but not limited to:</a:t>
            </a:r>
          </a:p>
          <a:p>
            <a:pPr>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Coordination of Diverse Operations</a:t>
            </a:r>
            <a:r>
              <a:rPr lang="en-US" dirty="0" smtClean="0">
                <a:latin typeface="Times New Roman" panose="02020603050405020304" pitchFamily="18" charset="0"/>
                <a:cs typeface="Times New Roman" panose="02020603050405020304" pitchFamily="18" charset="0"/>
              </a:rPr>
              <a:t>: Multinational businesses operate in multiple countries with diverse cultures, legal systems, and business environments. Effective management ensures coordination among various subsidiaries, departments, and teams across different regions, aligning them towards common goals.</a:t>
            </a:r>
          </a:p>
          <a:p>
            <a:pPr>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Making Strategic Decisions: </a:t>
            </a:r>
            <a:r>
              <a:rPr lang="en-US" dirty="0">
                <a:latin typeface="Times New Roman" panose="02020603050405020304" pitchFamily="18" charset="0"/>
                <a:cs typeface="Times New Roman" panose="02020603050405020304" pitchFamily="18" charset="0"/>
              </a:rPr>
              <a:t>Management at multinational corporations is in charge of creating and carrying out strategic plans that take into account geopolitical issues, competitive environments, and trends in the global market. Gaining a competitive edge requires making strategic decisions about resource allocation, product localization, and market entry.</a:t>
            </a:r>
          </a:p>
          <a:p>
            <a:endParaRPr lang="en-US" dirty="0"/>
          </a:p>
        </p:txBody>
      </p:sp>
    </p:spTree>
    <p:extLst>
      <p:ext uri="{BB962C8B-B14F-4D97-AF65-F5344CB8AC3E}">
        <p14:creationId xmlns:p14="http://schemas.microsoft.com/office/powerpoint/2010/main" val="39835218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70898"/>
          </a:xfrm>
        </p:spPr>
        <p:txBody>
          <a:bodyPr>
            <a:normAutofit fontScale="90000"/>
          </a:bodyPr>
          <a:lstStyle/>
          <a:p>
            <a:r>
              <a:rPr lang="en-US" dirty="0" err="1" smtClean="0"/>
              <a:t>Con’t</a:t>
            </a:r>
            <a:r>
              <a:rPr lang="en-US" dirty="0" smtClean="0"/>
              <a:t> </a:t>
            </a:r>
            <a:endParaRPr lang="en-US" dirty="0"/>
          </a:p>
        </p:txBody>
      </p:sp>
      <p:sp>
        <p:nvSpPr>
          <p:cNvPr id="3" name="Content Placeholder 2"/>
          <p:cNvSpPr>
            <a:spLocks noGrp="1"/>
          </p:cNvSpPr>
          <p:nvPr>
            <p:ph idx="1"/>
          </p:nvPr>
        </p:nvSpPr>
        <p:spPr>
          <a:xfrm>
            <a:off x="838200" y="992777"/>
            <a:ext cx="10515600" cy="5184186"/>
          </a:xfrm>
        </p:spPr>
        <p:txBody>
          <a:bodyPr>
            <a:normAutofit fontScale="77500" lnSpcReduction="20000"/>
          </a:bodyPr>
          <a:lstStyle/>
          <a:p>
            <a:pPr>
              <a:lnSpc>
                <a:spcPct val="15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Risk </a:t>
            </a:r>
            <a:r>
              <a:rPr lang="en-US" b="1" dirty="0">
                <a:latin typeface="Times New Roman" panose="02020603050405020304" pitchFamily="18" charset="0"/>
                <a:cs typeface="Times New Roman" panose="02020603050405020304" pitchFamily="18" charset="0"/>
              </a:rPr>
              <a:t>management: </a:t>
            </a:r>
            <a:r>
              <a:rPr lang="en-US" dirty="0">
                <a:latin typeface="Times New Roman" panose="02020603050405020304" pitchFamily="18" charset="0"/>
                <a:cs typeface="Times New Roman" panose="02020603050405020304" pitchFamily="18" charset="0"/>
              </a:rPr>
              <a:t>A number of </a:t>
            </a:r>
            <a:r>
              <a:rPr lang="en-US" dirty="0" smtClean="0">
                <a:latin typeface="Times New Roman" panose="02020603050405020304" pitchFamily="18" charset="0"/>
                <a:cs typeface="Times New Roman" panose="02020603050405020304" pitchFamily="18" charset="0"/>
              </a:rPr>
              <a:t>risks</a:t>
            </a:r>
            <a:r>
              <a:rPr lang="en-US" dirty="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regulatory changes, and cultural differences, are faced by </a:t>
            </a:r>
            <a:r>
              <a:rPr lang="en-US" dirty="0" smtClean="0">
                <a:latin typeface="Times New Roman" panose="02020603050405020304" pitchFamily="18" charset="0"/>
                <a:cs typeface="Times New Roman" panose="02020603050405020304" pitchFamily="18" charset="0"/>
              </a:rPr>
              <a:t>multinational, </a:t>
            </a:r>
            <a:r>
              <a:rPr lang="en-US" dirty="0">
                <a:latin typeface="Times New Roman" panose="02020603050405020304" pitchFamily="18" charset="0"/>
                <a:cs typeface="Times New Roman" panose="02020603050405020304" pitchFamily="18" charset="0"/>
              </a:rPr>
              <a:t>including currency fluctuations, political </a:t>
            </a:r>
            <a:r>
              <a:rPr lang="en-US" dirty="0" smtClean="0">
                <a:latin typeface="Times New Roman" panose="02020603050405020304" pitchFamily="18" charset="0"/>
                <a:cs typeface="Times New Roman" panose="02020603050405020304" pitchFamily="18" charset="0"/>
              </a:rPr>
              <a:t>corporations</a:t>
            </a:r>
            <a:r>
              <a:rPr lang="en-US" dirty="0">
                <a:latin typeface="Times New Roman" panose="02020603050405020304" pitchFamily="18" charset="0"/>
                <a:cs typeface="Times New Roman" panose="02020603050405020304" pitchFamily="18" charset="0"/>
              </a:rPr>
              <a:t>. Proficient administration evaluates these hazards and formulates tactics to alleviate them, guaranteeing uninterrupted operations and protecting against possible disturbances.</a:t>
            </a:r>
          </a:p>
          <a:p>
            <a:pPr>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Resource Allocation and Optimization: </a:t>
            </a:r>
            <a:r>
              <a:rPr lang="en-US" dirty="0">
                <a:latin typeface="Times New Roman" panose="02020603050405020304" pitchFamily="18" charset="0"/>
                <a:cs typeface="Times New Roman" panose="02020603050405020304" pitchFamily="18" charset="0"/>
              </a:rPr>
              <a:t>In order to maximize production and profitability, management effectively allocates resources including money, human resources, and technology across various locations and functions. Resource optimization aids multinational corporations in remaining competitive in international marketplaces.</a:t>
            </a:r>
          </a:p>
          <a:p>
            <a:endParaRPr lang="en-US" dirty="0"/>
          </a:p>
        </p:txBody>
      </p:sp>
    </p:spTree>
    <p:extLst>
      <p:ext uri="{BB962C8B-B14F-4D97-AF65-F5344CB8AC3E}">
        <p14:creationId xmlns:p14="http://schemas.microsoft.com/office/powerpoint/2010/main" val="2442526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4589"/>
          </a:xfrm>
        </p:spPr>
        <p:txBody>
          <a:bodyPr>
            <a:normAutofit fontScale="90000"/>
          </a:bodyPr>
          <a:lstStyle/>
          <a:p>
            <a:r>
              <a:rPr lang="en-US" dirty="0" err="1" smtClean="0"/>
              <a:t>Con’t</a:t>
            </a:r>
            <a:r>
              <a:rPr lang="en-US" dirty="0" smtClean="0"/>
              <a:t> </a:t>
            </a:r>
            <a:endParaRPr lang="en-US" dirty="0"/>
          </a:p>
        </p:txBody>
      </p:sp>
      <p:sp>
        <p:nvSpPr>
          <p:cNvPr id="3" name="Content Placeholder 2"/>
          <p:cNvSpPr>
            <a:spLocks noGrp="1"/>
          </p:cNvSpPr>
          <p:nvPr>
            <p:ph idx="1"/>
          </p:nvPr>
        </p:nvSpPr>
        <p:spPr>
          <a:xfrm>
            <a:off x="838200" y="1097280"/>
            <a:ext cx="10515600" cy="5079683"/>
          </a:xfrm>
        </p:spPr>
        <p:txBody>
          <a:bodyPr>
            <a:normAutofit fontScale="77500" lnSpcReduction="20000"/>
          </a:bodyPr>
          <a:lstStyle/>
          <a:p>
            <a:pPr>
              <a:lnSpc>
                <a:spcPct val="15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Cross-cultural </a:t>
            </a:r>
            <a:r>
              <a:rPr lang="en-US" b="1" dirty="0">
                <a:latin typeface="Times New Roman" panose="02020603050405020304" pitchFamily="18" charset="0"/>
                <a:cs typeface="Times New Roman" panose="02020603050405020304" pitchFamily="18" charset="0"/>
              </a:rPr>
              <a:t>Leadership: </a:t>
            </a:r>
            <a:r>
              <a:rPr lang="en-US" dirty="0">
                <a:latin typeface="Times New Roman" panose="02020603050405020304" pitchFamily="18" charset="0"/>
                <a:cs typeface="Times New Roman" panose="02020603050405020304" pitchFamily="18" charset="0"/>
              </a:rPr>
              <a:t>Effective cross-cultural leadership is necessary when managing multicultural teams in various nations. A work environment that is inclusive, collaborative, and respectful of cultural differences is fostered by effective management, and this enhances employee engagement, performance, and satisfaction.</a:t>
            </a:r>
          </a:p>
          <a:p>
            <a:pPr>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Compliance and Ethical Standards: </a:t>
            </a:r>
            <a:r>
              <a:rPr lang="en-US" dirty="0">
                <a:latin typeface="Times New Roman" panose="02020603050405020304" pitchFamily="18" charset="0"/>
                <a:cs typeface="Times New Roman" panose="02020603050405020304" pitchFamily="18" charset="0"/>
              </a:rPr>
              <a:t>International laws, rules, and ethical standards must be followed by multinational corporations. In order to minimize the dangers to one's reputation and legal ramifications from non-compliance, management makes sure that all activities are conducted in accordance with ethical and legal criteria.</a:t>
            </a:r>
          </a:p>
          <a:p>
            <a:endParaRPr lang="en-US" dirty="0"/>
          </a:p>
        </p:txBody>
      </p:sp>
    </p:spTree>
    <p:extLst>
      <p:ext uri="{BB962C8B-B14F-4D97-AF65-F5344CB8AC3E}">
        <p14:creationId xmlns:p14="http://schemas.microsoft.com/office/powerpoint/2010/main" val="41179011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23149"/>
          </a:xfrm>
        </p:spPr>
        <p:txBody>
          <a:bodyPr>
            <a:normAutofit fontScale="90000"/>
          </a:bodyPr>
          <a:lstStyle/>
          <a:p>
            <a:r>
              <a:rPr lang="en-US" dirty="0" err="1" smtClean="0"/>
              <a:t>Con’t</a:t>
            </a:r>
            <a:endParaRPr lang="en-US" dirty="0"/>
          </a:p>
        </p:txBody>
      </p:sp>
      <p:sp>
        <p:nvSpPr>
          <p:cNvPr id="3" name="Content Placeholder 2"/>
          <p:cNvSpPr>
            <a:spLocks noGrp="1"/>
          </p:cNvSpPr>
          <p:nvPr>
            <p:ph idx="1"/>
          </p:nvPr>
        </p:nvSpPr>
        <p:spPr>
          <a:xfrm>
            <a:off x="838200" y="1031966"/>
            <a:ext cx="10515600" cy="5144997"/>
          </a:xfrm>
        </p:spPr>
        <p:txBody>
          <a:bodyPr>
            <a:normAutofit fontScale="77500" lnSpcReduction="20000"/>
          </a:bodyPr>
          <a:lstStyle/>
          <a:p>
            <a:pPr>
              <a:lnSpc>
                <a:spcPct val="15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Innovation </a:t>
            </a:r>
            <a:r>
              <a:rPr lang="en-US" b="1" dirty="0">
                <a:latin typeface="Times New Roman" panose="02020603050405020304" pitchFamily="18" charset="0"/>
                <a:cs typeface="Times New Roman" panose="02020603050405020304" pitchFamily="18" charset="0"/>
              </a:rPr>
              <a:t>and Adaptation: </a:t>
            </a:r>
            <a:r>
              <a:rPr lang="en-US" dirty="0">
                <a:latin typeface="Times New Roman" panose="02020603050405020304" pitchFamily="18" charset="0"/>
                <a:cs typeface="Times New Roman" panose="02020603050405020304" pitchFamily="18" charset="0"/>
              </a:rPr>
              <a:t>To successfully negotiate changing market conditions, management promotes an innovative and adaptable culture. Multinational corporations can produce novel goods, services, and business models to satisfy changing client requirements and preferences by fostering creativity, adaptability, and constant learning.</a:t>
            </a:r>
          </a:p>
          <a:p>
            <a:pPr>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Stakeholder management: </a:t>
            </a:r>
            <a:r>
              <a:rPr lang="en-US" dirty="0">
                <a:latin typeface="Times New Roman" panose="02020603050405020304" pitchFamily="18" charset="0"/>
                <a:cs typeface="Times New Roman" panose="02020603050405020304" pitchFamily="18" charset="0"/>
              </a:rPr>
              <a:t>A variety of parties, including governments, communities, workers, shareholders, and consumers, are involved in multinational corporations. By attending to stakeholders' interests, concerns, and expectations, effective management upholds positive connections with them, which benefits the company's reputation and long-term viability.</a:t>
            </a:r>
          </a:p>
          <a:p>
            <a:endParaRPr lang="en-US" dirty="0"/>
          </a:p>
        </p:txBody>
      </p:sp>
    </p:spTree>
    <p:extLst>
      <p:ext uri="{BB962C8B-B14F-4D97-AF65-F5344CB8AC3E}">
        <p14:creationId xmlns:p14="http://schemas.microsoft.com/office/powerpoint/2010/main" val="27385471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rmAutofit fontScale="90000"/>
          </a:bodyPr>
          <a:lstStyle/>
          <a:p>
            <a:r>
              <a:rPr lang="en-US" dirty="0" smtClean="0">
                <a:latin typeface="Times New Roman" panose="02020603050405020304" pitchFamily="18" charset="0"/>
                <a:cs typeface="Times New Roman" panose="02020603050405020304" pitchFamily="18" charset="0"/>
              </a:rPr>
              <a:t>Challenges affecting MNC</a:t>
            </a:r>
            <a:endParaRPr lang="en-US" dirty="0">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91112215"/>
              </p:ext>
            </p:extLst>
          </p:nvPr>
        </p:nvGraphicFramePr>
        <p:xfrm>
          <a:off x="838200" y="1044575"/>
          <a:ext cx="10515600" cy="51323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32675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05584"/>
          </a:xfrm>
        </p:spPr>
        <p:txBody>
          <a:bodyPr>
            <a:normAutofit fontScale="90000"/>
          </a:bodyPr>
          <a:lstStyle/>
          <a:p>
            <a:r>
              <a:rPr lang="en-US" dirty="0" err="1" smtClean="0">
                <a:latin typeface="Times New Roman" panose="02020603050405020304" pitchFamily="18" charset="0"/>
                <a:cs typeface="Times New Roman" panose="02020603050405020304" pitchFamily="18" charset="0"/>
              </a:rPr>
              <a:t>Con’t</a:t>
            </a:r>
            <a:endParaRPr lang="en-US" dirty="0">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3100041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15547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93412"/>
          </a:xfrm>
        </p:spPr>
        <p:txBody>
          <a:bodyPr>
            <a:normAutofit/>
          </a:bodyPr>
          <a:lstStyle/>
          <a:p>
            <a:r>
              <a:rPr lang="en-US" sz="3600" dirty="0" smtClean="0">
                <a:latin typeface="Times New Roman" panose="02020603050405020304" pitchFamily="18" charset="0"/>
                <a:cs typeface="Times New Roman" panose="02020603050405020304" pitchFamily="18" charset="0"/>
              </a:rPr>
              <a:t>Examples of Multinational businesses </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358537"/>
            <a:ext cx="10515600" cy="4818426"/>
          </a:xfrm>
        </p:spPr>
        <p:txBody>
          <a:bodyPr>
            <a:normAutofit fontScale="77500" lnSpcReduction="20000"/>
          </a:bodyPr>
          <a:lstStyle/>
          <a:p>
            <a:pPr marL="0" indent="0">
              <a:lnSpc>
                <a:spcPct val="150000"/>
              </a:lnSpc>
              <a:buNone/>
            </a:pP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r>
              <a:rPr lang="en-US" dirty="0" smtClean="0">
                <a:latin typeface="Times New Roman" panose="02020603050405020304" pitchFamily="18" charset="0"/>
                <a:cs typeface="Times New Roman" panose="02020603050405020304" pitchFamily="18" charset="0"/>
              </a:rPr>
              <a:t>Coca-Cola </a:t>
            </a:r>
            <a:r>
              <a:rPr lang="en-US" dirty="0">
                <a:latin typeface="Times New Roman" panose="02020603050405020304" pitchFamily="18" charset="0"/>
                <a:cs typeface="Times New Roman" panose="02020603050405020304" pitchFamily="18" charset="0"/>
              </a:rPr>
              <a:t>is one of the biggest and most recognizable and valuable brands, renowned for its soft drink products with its origin in the USA. Over the years, Coca-Cola has expanded its product line to include a variety of beverages, including diet and zero-calorie options, flavored sodas, energy drinks, juices, teas, and bottled water. The company operates globally, with a presence in over 200 countries and territories. Its extensive distribution network ensures that Coca-Cola products are widely available, from convenience stores to restaurants to vending machines. As of January 2022, Coca-Cola Company employed approximately 80,000 people worldwide.</a:t>
            </a:r>
          </a:p>
          <a:p>
            <a:endParaRPr lang="en-US" dirty="0"/>
          </a:p>
        </p:txBody>
      </p:sp>
    </p:spTree>
    <p:extLst>
      <p:ext uri="{BB962C8B-B14F-4D97-AF65-F5344CB8AC3E}">
        <p14:creationId xmlns:p14="http://schemas.microsoft.com/office/powerpoint/2010/main" val="20867125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01526"/>
          </a:xfrm>
        </p:spPr>
        <p:txBody>
          <a:bodyPr>
            <a:normAutofit fontScale="90000"/>
          </a:bodyPr>
          <a:lstStyle/>
          <a:p>
            <a:r>
              <a:rPr lang="en-US" dirty="0" smtClean="0">
                <a:latin typeface="Times New Roman" panose="02020603050405020304" pitchFamily="18" charset="0"/>
                <a:cs typeface="Times New Roman" panose="02020603050405020304" pitchFamily="18" charset="0"/>
              </a:rPr>
              <a:t>Apple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966652"/>
            <a:ext cx="10515600" cy="5210311"/>
          </a:xfrm>
        </p:spPr>
        <p:txBody>
          <a:bodyPr>
            <a:normAutofit fontScale="85000" lnSpcReduction="20000"/>
          </a:bodyPr>
          <a:lstStyle/>
          <a:p>
            <a:pPr marL="0" indent="0">
              <a:lnSpc>
                <a:spcPct val="150000"/>
              </a:lnSpc>
              <a:buNone/>
            </a:pP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r>
              <a:rPr lang="en-US" dirty="0" smtClean="0">
                <a:latin typeface="Times New Roman" panose="02020603050405020304" pitchFamily="18" charset="0"/>
                <a:cs typeface="Times New Roman" panose="02020603050405020304" pitchFamily="18" charset="0"/>
              </a:rPr>
              <a:t>Apple </a:t>
            </a:r>
            <a:r>
              <a:rPr lang="en-US" dirty="0">
                <a:latin typeface="Times New Roman" panose="02020603050405020304" pitchFamily="18" charset="0"/>
                <a:cs typeface="Times New Roman" panose="02020603050405020304" pitchFamily="18" charset="0"/>
              </a:rPr>
              <a:t>Inc. is a multinational technology company based in Cupertino, California, USA. Founded in 1976 by Steve Jobs, Steve Wozniak, and Ronald Wayne, Apple has grown to become one of the world's most valuable and influential companies with the estimate employment of 147,000 worldwide.</a:t>
            </a:r>
          </a:p>
          <a:p>
            <a:pPr marL="0" indent="0">
              <a:lnSpc>
                <a:spcPct val="150000"/>
              </a:lnSpc>
              <a:buNone/>
            </a:pPr>
            <a:r>
              <a:rPr lang="en-US" dirty="0">
                <a:latin typeface="Times New Roman" panose="02020603050405020304" pitchFamily="18" charset="0"/>
                <a:cs typeface="Times New Roman" panose="02020603050405020304" pitchFamily="18" charset="0"/>
              </a:rPr>
              <a:t>Apple is renowned for its innovative hardware, software, and services, with its flagship products including the iPhone, iPad, Mac computers, Apple Watch, and Apple TV. The company's ecosystem of devices, operating systems (iOS, </a:t>
            </a:r>
            <a:r>
              <a:rPr lang="en-US" dirty="0" err="1">
                <a:latin typeface="Times New Roman" panose="02020603050405020304" pitchFamily="18" charset="0"/>
                <a:cs typeface="Times New Roman" panose="02020603050405020304" pitchFamily="18" charset="0"/>
              </a:rPr>
              <a:t>macOS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watchOS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tvOS</a:t>
            </a:r>
            <a:r>
              <a:rPr lang="en-US" dirty="0">
                <a:latin typeface="Times New Roman" panose="02020603050405020304" pitchFamily="18" charset="0"/>
                <a:cs typeface="Times New Roman" panose="02020603050405020304" pitchFamily="18" charset="0"/>
              </a:rPr>
              <a:t>), and software applications (such as iTunes, iCloud, and the App Store) creates a seamless user experience across its product lineup.</a:t>
            </a:r>
          </a:p>
          <a:p>
            <a:endParaRPr lang="en-US" dirty="0"/>
          </a:p>
        </p:txBody>
      </p:sp>
    </p:spTree>
    <p:extLst>
      <p:ext uri="{BB962C8B-B14F-4D97-AF65-F5344CB8AC3E}">
        <p14:creationId xmlns:p14="http://schemas.microsoft.com/office/powerpoint/2010/main" val="39569800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92966"/>
          </a:xfrm>
        </p:spPr>
        <p:txBody>
          <a:bodyPr>
            <a:normAutofit fontScale="90000"/>
          </a:bodyPr>
          <a:lstStyle/>
          <a:p>
            <a:r>
              <a:rPr lang="en-US" dirty="0" err="1" smtClean="0">
                <a:latin typeface="Times New Roman" panose="02020603050405020304" pitchFamily="18" charset="0"/>
                <a:cs typeface="Times New Roman" panose="02020603050405020304" pitchFamily="18" charset="0"/>
              </a:rPr>
              <a:t>Con’t</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162594"/>
            <a:ext cx="10515600" cy="5014369"/>
          </a:xfrm>
        </p:spPr>
        <p:txBody>
          <a:bodyPr/>
          <a:lstStyle/>
          <a:p>
            <a:pPr marL="0" indent="0">
              <a:lnSpc>
                <a:spcPct val="150000"/>
              </a:lnSpc>
              <a:buNone/>
            </a:pP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r>
              <a:rPr lang="en-US" dirty="0" smtClean="0">
                <a:latin typeface="Times New Roman" panose="02020603050405020304" pitchFamily="18" charset="0"/>
                <a:cs typeface="Times New Roman" panose="02020603050405020304" pitchFamily="18" charset="0"/>
              </a:rPr>
              <a:t>In </a:t>
            </a:r>
            <a:r>
              <a:rPr lang="en-US" dirty="0">
                <a:latin typeface="Times New Roman" panose="02020603050405020304" pitchFamily="18" charset="0"/>
                <a:cs typeface="Times New Roman" panose="02020603050405020304" pitchFamily="18" charset="0"/>
              </a:rPr>
              <a:t>addition to its hardware offerings, Apple has expanded into digital services, including streaming entertainment (Apple Music, Apple TV+), digital payments (Apple Pay), and cloud storage (iCloud). These services complement Apple's hardware ecosystem and contribute to its growing revenue streams.</a:t>
            </a:r>
          </a:p>
          <a:p>
            <a:endParaRPr lang="en-US" dirty="0"/>
          </a:p>
        </p:txBody>
      </p:sp>
    </p:spTree>
    <p:extLst>
      <p:ext uri="{BB962C8B-B14F-4D97-AF65-F5344CB8AC3E}">
        <p14:creationId xmlns:p14="http://schemas.microsoft.com/office/powerpoint/2010/main" val="1626485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62784"/>
          </a:xfrm>
        </p:spPr>
        <p:txBody>
          <a:bodyPr/>
          <a:lstStyle/>
          <a:p>
            <a:r>
              <a:rPr lang="en-US" dirty="0" smtClean="0">
                <a:latin typeface="Times New Roman" panose="02020603050405020304" pitchFamily="18" charset="0"/>
                <a:cs typeface="Times New Roman" panose="02020603050405020304" pitchFamily="18" charset="0"/>
              </a:rPr>
              <a:t>Nokia</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541417"/>
            <a:ext cx="10515600" cy="4635546"/>
          </a:xfrm>
        </p:spPr>
        <p:txBody>
          <a:bodyPr>
            <a:normAutofit fontScale="62500" lnSpcReduction="20000"/>
          </a:bodyPr>
          <a:lstStyle/>
          <a:p>
            <a:pPr marL="0" indent="0">
              <a:lnSpc>
                <a:spcPct val="200000"/>
              </a:lnSpc>
              <a:buNone/>
            </a:pPr>
            <a:endParaRPr lang="en-US" dirty="0" smtClean="0">
              <a:latin typeface="Times New Roman" panose="02020603050405020304" pitchFamily="18" charset="0"/>
              <a:cs typeface="Times New Roman" panose="02020603050405020304" pitchFamily="18" charset="0"/>
            </a:endParaRPr>
          </a:p>
          <a:p>
            <a:pPr marL="0" indent="0">
              <a:lnSpc>
                <a:spcPct val="200000"/>
              </a:lnSpc>
              <a:buNone/>
            </a:pPr>
            <a:r>
              <a:rPr lang="en-US" dirty="0" smtClean="0">
                <a:latin typeface="Times New Roman" panose="02020603050405020304" pitchFamily="18" charset="0"/>
                <a:cs typeface="Times New Roman" panose="02020603050405020304" pitchFamily="18" charset="0"/>
              </a:rPr>
              <a:t>With </a:t>
            </a:r>
            <a:r>
              <a:rPr lang="en-US" dirty="0">
                <a:latin typeface="Times New Roman" panose="02020603050405020304" pitchFamily="18" charset="0"/>
                <a:cs typeface="Times New Roman" panose="02020603050405020304" pitchFamily="18" charset="0"/>
              </a:rPr>
              <a:t>an estimated number of employees 92,000, Nokia Corporation is a multinational telecommunications, information technology, and consumer Electronics Company headquartered in Espoo, Finland. Founded in 1865 as a pulp mill, Nokia has evolved over the years to become a global leader in the technology industry.</a:t>
            </a:r>
          </a:p>
          <a:p>
            <a:pPr marL="0" indent="0">
              <a:lnSpc>
                <a:spcPct val="200000"/>
              </a:lnSpc>
              <a:buNone/>
            </a:pPr>
            <a:r>
              <a:rPr lang="en-US" dirty="0">
                <a:latin typeface="Times New Roman" panose="02020603050405020304" pitchFamily="18" charset="0"/>
                <a:cs typeface="Times New Roman" panose="02020603050405020304" pitchFamily="18" charset="0"/>
              </a:rPr>
              <a:t>Nokia's roots in telecommunications date back to the 1960s when it started manufacturing telecommunication equipment. Throughout the late 20th century and early 21st century, Nokia became renowned for its mobile phones, dominating the global market with iconic devices such as the Nokia 3310 and Nokia 8110.</a:t>
            </a:r>
          </a:p>
          <a:p>
            <a:endParaRPr lang="en-US" dirty="0"/>
          </a:p>
        </p:txBody>
      </p:sp>
    </p:spTree>
    <p:extLst>
      <p:ext uri="{BB962C8B-B14F-4D97-AF65-F5344CB8AC3E}">
        <p14:creationId xmlns:p14="http://schemas.microsoft.com/office/powerpoint/2010/main" val="21935172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88464"/>
          </a:xfrm>
        </p:spPr>
        <p:txBody>
          <a:bodyPr>
            <a:normAutofit fontScale="90000"/>
          </a:bodyPr>
          <a:lstStyle/>
          <a:p>
            <a:r>
              <a:rPr lang="en-US" dirty="0" err="1" smtClean="0">
                <a:latin typeface="Times New Roman" panose="02020603050405020304" pitchFamily="18" charset="0"/>
                <a:cs typeface="Times New Roman" panose="02020603050405020304" pitchFamily="18" charset="0"/>
              </a:rPr>
              <a:t>Con’t</a:t>
            </a:r>
            <a:r>
              <a:rPr lang="en-US" dirty="0" smtClean="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162594"/>
            <a:ext cx="10515600" cy="5014369"/>
          </a:xfrm>
        </p:spPr>
        <p:txBody>
          <a:bodyPr/>
          <a:lstStyle/>
          <a:p>
            <a:pPr marL="0" indent="0">
              <a:lnSpc>
                <a:spcPct val="150000"/>
              </a:lnSpc>
              <a:buNone/>
            </a:pP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r>
              <a:rPr lang="en-US" dirty="0" smtClean="0">
                <a:latin typeface="Times New Roman" panose="02020603050405020304" pitchFamily="18" charset="0"/>
                <a:cs typeface="Times New Roman" panose="02020603050405020304" pitchFamily="18" charset="0"/>
              </a:rPr>
              <a:t>In </a:t>
            </a:r>
            <a:r>
              <a:rPr lang="en-US" dirty="0">
                <a:latin typeface="Times New Roman" panose="02020603050405020304" pitchFamily="18" charset="0"/>
                <a:cs typeface="Times New Roman" panose="02020603050405020304" pitchFamily="18" charset="0"/>
              </a:rPr>
              <a:t>the early 2000s, Nokia was the world's largest manufacturer of mobile phones. However, the company faced challenges with the rise of smartphones and the dominance of competitors like Apple and Samsung. In 2014, Nokia sold its mobile phone business to Microsoft, transitioning its focus to telecommunications infrastructure and technology licensing.  </a:t>
            </a:r>
          </a:p>
          <a:p>
            <a:endParaRPr lang="en-US" dirty="0"/>
          </a:p>
        </p:txBody>
      </p:sp>
    </p:spTree>
    <p:extLst>
      <p:ext uri="{BB962C8B-B14F-4D97-AF65-F5344CB8AC3E}">
        <p14:creationId xmlns:p14="http://schemas.microsoft.com/office/powerpoint/2010/main" val="40633485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27652"/>
          </a:xfrm>
        </p:spPr>
        <p:txBody>
          <a:bodyPr>
            <a:normAutofit fontScale="90000"/>
          </a:bodyPr>
          <a:lstStyle/>
          <a:p>
            <a:r>
              <a:rPr lang="en-US" dirty="0" smtClean="0">
                <a:latin typeface="Times New Roman" panose="02020603050405020304" pitchFamily="18" charset="0"/>
                <a:cs typeface="Times New Roman" panose="02020603050405020304" pitchFamily="18" charset="0"/>
              </a:rPr>
              <a:t>Other MNC</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992778"/>
            <a:ext cx="10515600" cy="5184185"/>
          </a:xfrm>
        </p:spPr>
        <p:txBody>
          <a:bodyPr>
            <a:normAutofit fontScale="85000" lnSpcReduction="20000"/>
          </a:bodyPr>
          <a:lstStyle/>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Google (Technology - USA)</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Microsoft Corporation (Technology - USA)</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Amazon.com, Inc. (E-commerce/Technology - USA)</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Samsung Electronics Co., Ltd. (Technology - South Korea)</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Toyota Motor Corporation (Automobiles - Japan)</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Volkswagen Group (Automobiles - Germany)</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Alibaba Group Holding Limited (E-commerce/Technology - China)</a:t>
            </a:r>
          </a:p>
          <a:p>
            <a:pPr>
              <a:lnSpc>
                <a:spcPct val="150000"/>
              </a:lnSpc>
              <a:buFont typeface="Wingdings" panose="05000000000000000000" pitchFamily="2" charset="2"/>
              <a:buChar char="Ø"/>
            </a:pPr>
            <a:r>
              <a:rPr lang="en-US" sz="2000" dirty="0" err="1">
                <a:latin typeface="Times New Roman" panose="02020603050405020304" pitchFamily="18" charset="0"/>
                <a:cs typeface="Times New Roman" panose="02020603050405020304" pitchFamily="18" charset="0"/>
              </a:rPr>
              <a:t>Tencent</a:t>
            </a:r>
            <a:r>
              <a:rPr lang="en-US" sz="2000" dirty="0">
                <a:latin typeface="Times New Roman" panose="02020603050405020304" pitchFamily="18" charset="0"/>
                <a:cs typeface="Times New Roman" panose="02020603050405020304" pitchFamily="18" charset="0"/>
              </a:rPr>
              <a:t> Holdings Limited (Technology/Entertainment - China)</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Huawei Technologies Co., Ltd. (Technology - China)</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Facebook, Inc. (Technology/Social Media - USA)</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PepsiCo, Inc. (Beverages/Food - USA)</a:t>
            </a:r>
          </a:p>
          <a:p>
            <a:endParaRPr lang="en-US" dirty="0"/>
          </a:p>
        </p:txBody>
      </p:sp>
    </p:spTree>
    <p:extLst>
      <p:ext uri="{BB962C8B-B14F-4D97-AF65-F5344CB8AC3E}">
        <p14:creationId xmlns:p14="http://schemas.microsoft.com/office/powerpoint/2010/main" val="11550477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92966"/>
          </a:xfrm>
        </p:spPr>
        <p:txBody>
          <a:bodyPr>
            <a:normAutofit fontScale="90000"/>
          </a:bodyPr>
          <a:lstStyle/>
          <a:p>
            <a:r>
              <a:rPr lang="en-US" b="1" i="1" dirty="0" smtClean="0">
                <a:latin typeface="Times New Roman" panose="02020603050405020304" pitchFamily="18" charset="0"/>
                <a:cs typeface="Times New Roman" panose="02020603050405020304" pitchFamily="18" charset="0"/>
              </a:rPr>
              <a:t>References</a:t>
            </a:r>
            <a:r>
              <a:rPr lang="en-US" dirty="0" smtClean="0"/>
              <a:t> </a:t>
            </a:r>
            <a:endParaRPr lang="en-US" dirty="0"/>
          </a:p>
        </p:txBody>
      </p:sp>
      <p:sp>
        <p:nvSpPr>
          <p:cNvPr id="3" name="Content Placeholder 2"/>
          <p:cNvSpPr>
            <a:spLocks noGrp="1"/>
          </p:cNvSpPr>
          <p:nvPr>
            <p:ph idx="1"/>
          </p:nvPr>
        </p:nvSpPr>
        <p:spPr>
          <a:xfrm>
            <a:off x="838200" y="1058092"/>
            <a:ext cx="10515600" cy="5118871"/>
          </a:xfrm>
        </p:spPr>
        <p:txBody>
          <a:bodyPr>
            <a:normAutofit fontScale="85000" lnSpcReduction="10000"/>
          </a:bodyPr>
          <a:lstStyle/>
          <a:p>
            <a:pPr>
              <a:lnSpc>
                <a:spcPct val="150000"/>
              </a:lnSpc>
              <a:buFont typeface="Wingdings" panose="05000000000000000000" pitchFamily="2" charset="2"/>
              <a:buChar char="Ø"/>
            </a:pPr>
            <a:endParaRPr lang="en-US" dirty="0" smtClean="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Peter </a:t>
            </a:r>
            <a:r>
              <a:rPr lang="en-US" dirty="0">
                <a:latin typeface="Times New Roman" panose="02020603050405020304" pitchFamily="18" charset="0"/>
                <a:cs typeface="Times New Roman" panose="02020603050405020304" pitchFamily="18" charset="0"/>
              </a:rPr>
              <a:t>Drucker (1954). The practice of management. </a:t>
            </a:r>
            <a:r>
              <a:rPr lang="en-US" i="1" dirty="0">
                <a:latin typeface="Times New Roman" panose="02020603050405020304" pitchFamily="18" charset="0"/>
                <a:cs typeface="Times New Roman" panose="02020603050405020304" pitchFamily="18" charset="0"/>
              </a:rPr>
              <a:t>Harper &amp; Brothers Publishers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pge</a:t>
            </a:r>
            <a:r>
              <a:rPr lang="en-US" dirty="0">
                <a:latin typeface="Times New Roman" panose="02020603050405020304" pitchFamily="18" charset="0"/>
                <a:cs typeface="Times New Roman" panose="02020603050405020304" pitchFamily="18" charset="0"/>
              </a:rPr>
              <a:t> 20-50</a:t>
            </a:r>
          </a:p>
          <a:p>
            <a:pPr>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Brown and </a:t>
            </a:r>
            <a:r>
              <a:rPr lang="en-US" dirty="0" err="1">
                <a:latin typeface="Times New Roman" panose="02020603050405020304" pitchFamily="18" charset="0"/>
                <a:cs typeface="Times New Roman" panose="02020603050405020304" pitchFamily="18" charset="0"/>
              </a:rPr>
              <a:t>Petrello</a:t>
            </a:r>
            <a:r>
              <a:rPr lang="en-US" dirty="0">
                <a:latin typeface="Times New Roman" panose="02020603050405020304" pitchFamily="18" charset="0"/>
                <a:cs typeface="Times New Roman" panose="02020603050405020304" pitchFamily="18" charset="0"/>
              </a:rPr>
              <a:t> (1976). Introduction to Business. An integrated approach. G</a:t>
            </a:r>
            <a:r>
              <a:rPr lang="en-US" i="1" dirty="0">
                <a:latin typeface="Times New Roman" panose="02020603050405020304" pitchFamily="18" charset="0"/>
                <a:cs typeface="Times New Roman" panose="02020603050405020304" pitchFamily="18" charset="0"/>
              </a:rPr>
              <a:t>lencoe Press</a:t>
            </a:r>
            <a:r>
              <a:rPr lang="en-US" dirty="0">
                <a:latin typeface="Times New Roman" panose="02020603050405020304" pitchFamily="18" charset="0"/>
                <a:cs typeface="Times New Roman" panose="02020603050405020304" pitchFamily="18" charset="0"/>
              </a:rPr>
              <a:t> page 15</a:t>
            </a:r>
          </a:p>
          <a:p>
            <a:pPr>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Porter, M. E. </a:t>
            </a:r>
            <a:r>
              <a:rPr lang="en-US" dirty="0" smtClean="0">
                <a:latin typeface="Times New Roman" panose="02020603050405020304" pitchFamily="18" charset="0"/>
                <a:cs typeface="Times New Roman" panose="02020603050405020304" pitchFamily="18" charset="0"/>
              </a:rPr>
              <a:t>1985 The competitive advantage: Creating and sustaining superior performance.</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NY: Free Press</a:t>
            </a:r>
            <a:r>
              <a:rPr lang="en-US" dirty="0">
                <a:latin typeface="Times New Roman" panose="02020603050405020304" pitchFamily="18" charset="0"/>
                <a:cs typeface="Times New Roman" panose="02020603050405020304" pitchFamily="18" charset="0"/>
              </a:rPr>
              <a:t>, 1985. (Republished with a new introduction, 1998.)</a:t>
            </a:r>
          </a:p>
          <a:p>
            <a:pPr>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Henri </a:t>
            </a:r>
            <a:r>
              <a:rPr lang="en-US" dirty="0" err="1">
                <a:latin typeface="Times New Roman" panose="02020603050405020304" pitchFamily="18" charset="0"/>
                <a:cs typeface="Times New Roman" panose="02020603050405020304" pitchFamily="18" charset="0"/>
              </a:rPr>
              <a:t>Fayol</a:t>
            </a:r>
            <a:r>
              <a:rPr lang="en-US" dirty="0">
                <a:latin typeface="Times New Roman" panose="02020603050405020304" pitchFamily="18" charset="0"/>
                <a:cs typeface="Times New Roman" panose="02020603050405020304" pitchFamily="18" charset="0"/>
              </a:rPr>
              <a:t> (1916). Principles of management. </a:t>
            </a:r>
            <a:r>
              <a:rPr lang="en-US" i="1" dirty="0" err="1">
                <a:latin typeface="Times New Roman" panose="02020603050405020304" pitchFamily="18" charset="0"/>
                <a:cs typeface="Times New Roman" panose="02020603050405020304" pitchFamily="18" charset="0"/>
              </a:rPr>
              <a:t>Dunod</a:t>
            </a:r>
            <a:r>
              <a:rPr lang="en-US" dirty="0">
                <a:latin typeface="Times New Roman" panose="02020603050405020304" pitchFamily="18" charset="0"/>
                <a:cs typeface="Times New Roman" panose="02020603050405020304" pitchFamily="18" charset="0"/>
              </a:rPr>
              <a:t> p. 45</a:t>
            </a:r>
          </a:p>
          <a:p>
            <a:pPr marL="0" indent="0">
              <a:buNone/>
            </a:pPr>
            <a:endParaRPr lang="en-US" dirty="0"/>
          </a:p>
        </p:txBody>
      </p:sp>
    </p:spTree>
    <p:extLst>
      <p:ext uri="{BB962C8B-B14F-4D97-AF65-F5344CB8AC3E}">
        <p14:creationId xmlns:p14="http://schemas.microsoft.com/office/powerpoint/2010/main" val="13740826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7646"/>
            <a:ext cx="10515600" cy="5419317"/>
          </a:xfrm>
        </p:spPr>
        <p:txBody>
          <a:bodyPr/>
          <a:lstStyle/>
          <a:p>
            <a:pPr algn="just" fontAlgn="base">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Ricky W. </a:t>
            </a:r>
            <a:r>
              <a:rPr lang="en-US" dirty="0" err="1" smtClean="0">
                <a:latin typeface="Times New Roman" panose="02020603050405020304" pitchFamily="18" charset="0"/>
                <a:cs typeface="Times New Roman" panose="02020603050405020304" pitchFamily="18" charset="0"/>
              </a:rPr>
              <a:t>Grif</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(2020). International </a:t>
            </a:r>
            <a:r>
              <a:rPr lang="en-US" dirty="0">
                <a:latin typeface="Times New Roman" panose="02020603050405020304" pitchFamily="18" charset="0"/>
                <a:cs typeface="Times New Roman" panose="02020603050405020304" pitchFamily="18" charset="0"/>
              </a:rPr>
              <a:t>Business: A Managerial Perspective, 9th </a:t>
            </a:r>
            <a:r>
              <a:rPr lang="en-US" dirty="0" smtClean="0">
                <a:latin typeface="Times New Roman" panose="02020603050405020304" pitchFamily="18" charset="0"/>
                <a:cs typeface="Times New Roman" panose="02020603050405020304" pitchFamily="18" charset="0"/>
              </a:rPr>
              <a:t>edition. </a:t>
            </a:r>
            <a:r>
              <a:rPr lang="en-US" i="1" dirty="0" smtClean="0">
                <a:latin typeface="Times New Roman" panose="02020603050405020304" pitchFamily="18" charset="0"/>
                <a:cs typeface="Times New Roman" panose="02020603050405020304" pitchFamily="18" charset="0"/>
              </a:rPr>
              <a:t>Pearson. </a:t>
            </a:r>
          </a:p>
          <a:p>
            <a:pPr algn="just" fontAlgn="base">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According to Charles W. L. Hill (2008</a:t>
            </a:r>
            <a:r>
              <a:rPr lang="en-US" dirty="0" smtClean="0">
                <a:latin typeface="Times New Roman" panose="02020603050405020304" pitchFamily="18" charset="0"/>
                <a:cs typeface="Times New Roman" panose="02020603050405020304" pitchFamily="18" charset="0"/>
              </a:rPr>
              <a:t>). International business, competing in a global market. </a:t>
            </a:r>
            <a:r>
              <a:rPr lang="en-US" i="1" dirty="0" smtClean="0">
                <a:latin typeface="Times New Roman" panose="02020603050405020304" pitchFamily="18" charset="0"/>
                <a:cs typeface="Times New Roman" panose="02020603050405020304" pitchFamily="18" charset="0"/>
              </a:rPr>
              <a:t>Cengage Learning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pge</a:t>
            </a:r>
            <a:r>
              <a:rPr lang="en-US" dirty="0" smtClean="0">
                <a:latin typeface="Times New Roman" panose="02020603050405020304" pitchFamily="18" charset="0"/>
                <a:cs typeface="Times New Roman" panose="02020603050405020304" pitchFamily="18" charset="0"/>
              </a:rPr>
              <a:t> 30</a:t>
            </a:r>
            <a:endParaRPr lang="en-US" i="1" dirty="0" smtClean="0">
              <a:latin typeface="Times New Roman" panose="02020603050405020304" pitchFamily="18" charset="0"/>
              <a:cs typeface="Times New Roman" panose="02020603050405020304" pitchFamily="18" charset="0"/>
            </a:endParaRPr>
          </a:p>
          <a:p>
            <a:pPr marL="0" indent="0" fontAlgn="base">
              <a:buNone/>
            </a:pPr>
            <a:r>
              <a:rPr lang="en-US" dirty="0"/>
              <a:t> </a:t>
            </a:r>
            <a:endParaRPr lang="en-US" dirty="0" smtClean="0"/>
          </a:p>
          <a:p>
            <a:pPr fontAlgn="base"/>
            <a:endParaRPr lang="en-US" dirty="0"/>
          </a:p>
        </p:txBody>
      </p:sp>
    </p:spTree>
    <p:extLst>
      <p:ext uri="{BB962C8B-B14F-4D97-AF65-F5344CB8AC3E}">
        <p14:creationId xmlns:p14="http://schemas.microsoft.com/office/powerpoint/2010/main" val="25028410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931</TotalTime>
  <Words>2263</Words>
  <Application>Microsoft Office PowerPoint</Application>
  <PresentationFormat>Widescreen</PresentationFormat>
  <Paragraphs>161</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Times New Roman</vt:lpstr>
      <vt:lpstr>Wingdings</vt:lpstr>
      <vt:lpstr>Office Theme</vt:lpstr>
      <vt:lpstr>PowerPoint Presentation</vt:lpstr>
      <vt:lpstr>Course objectives </vt:lpstr>
      <vt:lpstr>Unit objectives </vt:lpstr>
      <vt:lpstr>Introduction </vt:lpstr>
      <vt:lpstr>Understanding of the 3 components </vt:lpstr>
      <vt:lpstr>CON’T</vt:lpstr>
      <vt:lpstr>CON’T</vt:lpstr>
      <vt:lpstr>Meaning of multinational business management </vt:lpstr>
      <vt:lpstr>Definitions </vt:lpstr>
      <vt:lpstr>CON’T </vt:lpstr>
      <vt:lpstr>Characteristics of multinational business </vt:lpstr>
      <vt:lpstr>Con’t </vt:lpstr>
      <vt:lpstr>Con’t</vt:lpstr>
      <vt:lpstr>Importance of international business </vt:lpstr>
      <vt:lpstr>Con’t </vt:lpstr>
      <vt:lpstr>Con’t </vt:lpstr>
      <vt:lpstr>Con’t </vt:lpstr>
      <vt:lpstr>Importance of management in MNC</vt:lpstr>
      <vt:lpstr>Con’t </vt:lpstr>
      <vt:lpstr>Con’t </vt:lpstr>
      <vt:lpstr>Con’t</vt:lpstr>
      <vt:lpstr>Challenges affecting MNC</vt:lpstr>
      <vt:lpstr>Con’t</vt:lpstr>
      <vt:lpstr>Examples of Multinational businesses </vt:lpstr>
      <vt:lpstr>Apple </vt:lpstr>
      <vt:lpstr>Con’t</vt:lpstr>
      <vt:lpstr>Nokia</vt:lpstr>
      <vt:lpstr>Con’t </vt:lpstr>
      <vt:lpstr>Other MNC</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Patrick</dc:creator>
  <cp:lastModifiedBy>Patrick</cp:lastModifiedBy>
  <cp:revision>71</cp:revision>
  <dcterms:created xsi:type="dcterms:W3CDTF">2024-03-15T13:58:04Z</dcterms:created>
  <dcterms:modified xsi:type="dcterms:W3CDTF">2024-03-19T00:20:57Z</dcterms:modified>
</cp:coreProperties>
</file>