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5" roundtripDataSignature="AMtx7mgiaFpRqZxpS/akEZNLJt8ed/0yl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0"/>
          <p:cNvSpPr/>
          <p:nvPr>
            <p:ph idx="2" type="pic"/>
          </p:nvPr>
        </p:nvSpPr>
        <p:spPr>
          <a:xfrm>
            <a:off x="5183188" y="987425"/>
            <a:ext cx="6172200" cy="4873625"/>
          </a:xfrm>
          <a:prstGeom prst="rect">
            <a:avLst/>
          </a:prstGeom>
          <a:noFill/>
          <a:ln>
            <a:noFill/>
          </a:ln>
        </p:spPr>
      </p:sp>
      <p:sp>
        <p:nvSpPr>
          <p:cNvPr id="64" name="Google Shape;64;p4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idx="1" type="body"/>
          </p:nvPr>
        </p:nvSpPr>
        <p:spPr>
          <a:xfrm>
            <a:off x="838200" y="653143"/>
            <a:ext cx="10515600" cy="5523820"/>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MULTINATIONAL BUSINESS MANAGEMENT </a:t>
            </a:r>
            <a:endParaRPr/>
          </a:p>
          <a:p>
            <a:pPr indent="0" lvl="0" marL="0" rtl="0" algn="ctr">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150000"/>
              </a:lnSpc>
              <a:spcBef>
                <a:spcPts val="1000"/>
              </a:spcBef>
              <a:spcAft>
                <a:spcPts val="0"/>
              </a:spcAft>
              <a:buClr>
                <a:schemeClr val="dk1"/>
              </a:buClr>
              <a:buSzPts val="2800"/>
              <a:buNone/>
            </a:pPr>
            <a:r>
              <a:rPr lang="en-US">
                <a:latin typeface="Times New Roman"/>
                <a:ea typeface="Times New Roman"/>
                <a:cs typeface="Times New Roman"/>
                <a:sym typeface="Times New Roman"/>
              </a:rPr>
              <a:t>LECTURE THREE </a:t>
            </a:r>
            <a:endParaRPr/>
          </a:p>
          <a:p>
            <a:pPr indent="0" lvl="0" marL="0" rtl="0" algn="ctr">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150000"/>
              </a:lnSpc>
              <a:spcBef>
                <a:spcPts val="1000"/>
              </a:spcBef>
              <a:spcAft>
                <a:spcPts val="0"/>
              </a:spcAft>
              <a:buClr>
                <a:schemeClr val="dk1"/>
              </a:buClr>
              <a:buSzPts val="2800"/>
              <a:buNone/>
            </a:pPr>
            <a:r>
              <a:rPr lang="en-US">
                <a:latin typeface="Times New Roman"/>
                <a:ea typeface="Times New Roman"/>
                <a:cs typeface="Times New Roman"/>
                <a:sym typeface="Times New Roman"/>
              </a:rPr>
              <a:t>THEORIES OF INTERNATIONAL TRADE</a:t>
            </a:r>
            <a:endParaRPr/>
          </a:p>
          <a:p>
            <a:pPr indent="0" lvl="0" marL="0" rtl="0" algn="ctr">
              <a:lnSpc>
                <a:spcPct val="150000"/>
              </a:lnSpc>
              <a:spcBef>
                <a:spcPts val="1000"/>
              </a:spcBef>
              <a:spcAft>
                <a:spcPts val="0"/>
              </a:spcAft>
              <a:buClr>
                <a:schemeClr val="dk1"/>
              </a:buClr>
              <a:buSzPts val="2800"/>
              <a:buNone/>
            </a:pPr>
            <a:r>
              <a:rPr lang="en-US">
                <a:latin typeface="Times New Roman"/>
                <a:ea typeface="Times New Roman"/>
                <a:cs typeface="Times New Roman"/>
                <a:sym typeface="Times New Roman"/>
              </a:rPr>
              <a:t> </a:t>
            </a:r>
            <a:endParaRPr/>
          </a:p>
          <a:p>
            <a:pPr indent="0" lvl="0" marL="0" rtl="0" algn="ctr">
              <a:lnSpc>
                <a:spcPct val="150000"/>
              </a:lnSpc>
              <a:spcBef>
                <a:spcPts val="1000"/>
              </a:spcBef>
              <a:spcAft>
                <a:spcPts val="0"/>
              </a:spcAft>
              <a:buClr>
                <a:schemeClr val="dk1"/>
              </a:buClr>
              <a:buSzPts val="2800"/>
              <a:buNone/>
            </a:pPr>
            <a:r>
              <a:rPr lang="en-US">
                <a:latin typeface="Times New Roman"/>
                <a:ea typeface="Times New Roman"/>
                <a:cs typeface="Times New Roman"/>
                <a:sym typeface="Times New Roman"/>
              </a:rPr>
              <a:t>LECTURER: MUGISHA PATRICK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2"/>
          <p:cNvSpPr txBox="1"/>
          <p:nvPr>
            <p:ph type="title"/>
          </p:nvPr>
        </p:nvSpPr>
        <p:spPr>
          <a:xfrm>
            <a:off x="838200" y="365126"/>
            <a:ext cx="10515600" cy="47089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Unit three objectives </a:t>
            </a:r>
            <a:endParaRPr>
              <a:latin typeface="Times New Roman"/>
              <a:ea typeface="Times New Roman"/>
              <a:cs typeface="Times New Roman"/>
              <a:sym typeface="Times New Roman"/>
            </a:endParaRPr>
          </a:p>
        </p:txBody>
      </p:sp>
      <p:sp>
        <p:nvSpPr>
          <p:cNvPr id="90" name="Google Shape;90;p2"/>
          <p:cNvSpPr txBox="1"/>
          <p:nvPr>
            <p:ph idx="1" type="body"/>
          </p:nvPr>
        </p:nvSpPr>
        <p:spPr>
          <a:xfrm>
            <a:off x="838200" y="836024"/>
            <a:ext cx="10515600" cy="534093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At the end of this unit, you will be able to:</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Understand mercantilism theory and its application </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Know the absolute advantage theory and its applications </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Comparative advantage and its application </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Shortfalls of the above theories </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Know firm or modern theories of international trade </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3"/>
          <p:cNvSpPr txBox="1"/>
          <p:nvPr>
            <p:ph type="title"/>
          </p:nvPr>
        </p:nvSpPr>
        <p:spPr>
          <a:xfrm>
            <a:off x="838200" y="365126"/>
            <a:ext cx="10515600" cy="62765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Introduction</a:t>
            </a:r>
            <a:endParaRPr/>
          </a:p>
        </p:txBody>
      </p:sp>
      <p:sp>
        <p:nvSpPr>
          <p:cNvPr id="96" name="Google Shape;96;p3"/>
          <p:cNvSpPr txBox="1"/>
          <p:nvPr>
            <p:ph idx="1" type="body"/>
          </p:nvPr>
        </p:nvSpPr>
        <p:spPr>
          <a:xfrm>
            <a:off x="838200" y="992778"/>
            <a:ext cx="10515600" cy="518418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US">
                <a:latin typeface="Times New Roman"/>
                <a:ea typeface="Times New Roman"/>
                <a:cs typeface="Times New Roman"/>
                <a:sym typeface="Times New Roman"/>
              </a:rPr>
              <a:t>International trade theories are theories that explain international trade. Trade is the concept of exchanging goods and services between two people or entities. International trade is then the concept of this exchange between people or entities in two different countries.</a:t>
            </a:r>
            <a:endParaRPr/>
          </a:p>
          <a:p>
            <a:pPr indent="0" lvl="0" marL="0" rtl="0" algn="l">
              <a:lnSpc>
                <a:spcPct val="150000"/>
              </a:lnSpc>
              <a:spcBef>
                <a:spcPts val="1000"/>
              </a:spcBef>
              <a:spcAft>
                <a:spcPts val="0"/>
              </a:spcAft>
              <a:buClr>
                <a:schemeClr val="dk1"/>
              </a:buClr>
              <a:buSzPct val="100000"/>
              <a:buNone/>
            </a:pPr>
            <a:r>
              <a:rPr lang="en-US">
                <a:latin typeface="Times New Roman"/>
                <a:ea typeface="Times New Roman"/>
                <a:cs typeface="Times New Roman"/>
                <a:sym typeface="Times New Roman"/>
              </a:rPr>
              <a:t>People or entities trade because they believe that they benefit from the exchange. They may need or want the goods or services. While at the surface, this many sound very simple, there is a great deal of theory, policy, and business strategy that constitutes international trade.</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4"/>
          <p:cNvSpPr txBox="1"/>
          <p:nvPr>
            <p:ph type="title"/>
          </p:nvPr>
        </p:nvSpPr>
        <p:spPr>
          <a:xfrm>
            <a:off x="838200" y="365126"/>
            <a:ext cx="10515600" cy="65377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Con’t </a:t>
            </a:r>
            <a:endParaRPr>
              <a:latin typeface="Times New Roman"/>
              <a:ea typeface="Times New Roman"/>
              <a:cs typeface="Times New Roman"/>
              <a:sym typeface="Times New Roman"/>
            </a:endParaRPr>
          </a:p>
        </p:txBody>
      </p:sp>
      <p:sp>
        <p:nvSpPr>
          <p:cNvPr id="102" name="Google Shape;102;p4"/>
          <p:cNvSpPr txBox="1"/>
          <p:nvPr>
            <p:ph idx="1" type="body"/>
          </p:nvPr>
        </p:nvSpPr>
        <p:spPr>
          <a:xfrm>
            <a:off x="838200" y="1018904"/>
            <a:ext cx="10515600" cy="5158059"/>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Theories of international trade offer frameworks to understand the patterns, mechanisms, and implications of trade among different countries . These theories serve as foundational pillars in economics, guiding policymakers, businesses, and scholars in analyzing the dynamics of global commerce.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US">
                <a:latin typeface="Times New Roman"/>
                <a:ea typeface="Times New Roman"/>
                <a:cs typeface="Times New Roman"/>
                <a:sym typeface="Times New Roman"/>
              </a:rPr>
              <a:t>The traditional international trade theories include mercantilism theory, absolute advantage theory and comparative advantage theory. Other theorists developed modern theories of international trade like the product life cycle,  country similarity theory, global strategic rivalry theory and national competitive advantage theory. </a:t>
            </a:r>
            <a:endParaRPr>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5"/>
          <p:cNvSpPr txBox="1"/>
          <p:nvPr>
            <p:ph type="title"/>
          </p:nvPr>
        </p:nvSpPr>
        <p:spPr>
          <a:xfrm>
            <a:off x="838200" y="365126"/>
            <a:ext cx="10515600" cy="8105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lang="en-US">
                <a:latin typeface="Times New Roman"/>
                <a:ea typeface="Times New Roman"/>
                <a:cs typeface="Times New Roman"/>
                <a:sym typeface="Times New Roman"/>
              </a:rPr>
              <a:t>Mercantilism theory </a:t>
            </a:r>
            <a:endParaRPr>
              <a:latin typeface="Times New Roman"/>
              <a:ea typeface="Times New Roman"/>
              <a:cs typeface="Times New Roman"/>
              <a:sym typeface="Times New Roman"/>
            </a:endParaRPr>
          </a:p>
        </p:txBody>
      </p:sp>
      <p:sp>
        <p:nvSpPr>
          <p:cNvPr id="108" name="Google Shape;108;p5"/>
          <p:cNvSpPr txBox="1"/>
          <p:nvPr>
            <p:ph idx="1" type="body"/>
          </p:nvPr>
        </p:nvSpPr>
        <p:spPr>
          <a:xfrm>
            <a:off x="838200" y="1031966"/>
            <a:ext cx="10515600" cy="51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Developed in the sixteenth century, mercantilism was one of the earliest efforts to develop an economic theory. This theory stated that a country’s wealth was determined by the amount of its gold and silver holdings. In its simplest sense, mercantilists believed that a country should increase its holdings of gold and silver by promoting exports and discouraging imports. In other words, if people in other countries buy more from you (exports) than they sell to you (imports), then they have to pay you the difference in gold and silver. The objective of each country was to have a trade surplus, or a situation where the value of exports are greater than the value of imports, and to avoid a trade deficit, or a situation where the value of imports is greater than the value of exports.</a:t>
            </a:r>
            <a:endParaRPr/>
          </a:p>
          <a:p>
            <a:pPr indent="-7747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6"/>
          <p:cNvSpPr txBox="1"/>
          <p:nvPr>
            <p:ph idx="1" type="body"/>
          </p:nvPr>
        </p:nvSpPr>
        <p:spPr>
          <a:xfrm>
            <a:off x="838200" y="862149"/>
            <a:ext cx="10515600" cy="53148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Nations expanded their wealth by using their colonies around the world in an effort to control more trade and amass more riches. The British colonial empire was one of the more successful examples; it sought to increase its wealth by using raw materials from places ranging from what are now the Americas and India. France, the Netherlands, Portugal, and Spain were also successful in building large colonial empires that generated extensive wealth for their governing nations.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7"/>
          <p:cNvSpPr txBox="1"/>
          <p:nvPr>
            <p:ph type="title"/>
          </p:nvPr>
        </p:nvSpPr>
        <p:spPr>
          <a:xfrm>
            <a:off x="838200" y="365125"/>
            <a:ext cx="10515600" cy="48396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 </a:t>
            </a:r>
            <a:endParaRPr/>
          </a:p>
        </p:txBody>
      </p:sp>
      <p:sp>
        <p:nvSpPr>
          <p:cNvPr id="119" name="Google Shape;119;p7"/>
          <p:cNvSpPr txBox="1"/>
          <p:nvPr>
            <p:ph idx="1" type="body"/>
          </p:nvPr>
        </p:nvSpPr>
        <p:spPr>
          <a:xfrm>
            <a:off x="838200" y="1136469"/>
            <a:ext cx="10515600" cy="504049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Although mercantilism is one of the oldest trade theories; it remains part of modern thinking. Countries such as Japan, China, Singapore, Taiwan, and even Germany still favor exports and discourage imports through a form of neo-mercantilism in which the countries promote a combination of protectionist policies and restrictions and domestic-industry subsidies. Nearly every country, at one point or another, has implemented some form of protectionist policy to guard key industries in its economy.</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8"/>
          <p:cNvSpPr txBox="1"/>
          <p:nvPr>
            <p:ph type="title"/>
          </p:nvPr>
        </p:nvSpPr>
        <p:spPr>
          <a:xfrm>
            <a:off x="838200" y="365125"/>
            <a:ext cx="10515600" cy="43170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Con’t </a:t>
            </a:r>
            <a:endParaRPr>
              <a:latin typeface="Times New Roman"/>
              <a:ea typeface="Times New Roman"/>
              <a:cs typeface="Times New Roman"/>
              <a:sym typeface="Times New Roman"/>
            </a:endParaRPr>
          </a:p>
        </p:txBody>
      </p:sp>
      <p:sp>
        <p:nvSpPr>
          <p:cNvPr id="125" name="Google Shape;125;p8"/>
          <p:cNvSpPr txBox="1"/>
          <p:nvPr>
            <p:ph idx="1" type="body"/>
          </p:nvPr>
        </p:nvSpPr>
        <p:spPr>
          <a:xfrm>
            <a:off x="838200" y="953589"/>
            <a:ext cx="10515600" cy="5223374"/>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While export-oriented companies usually support protectionist policies that favor their industries or firms, other companies and consumers are hurt by protectionism. Taxpayers pay for government subsidies of select exports in the form of higher taxes. Import restrictions lead to higher prices for consumers, who pay more for foreign-made goods or services. Free-trade advocates highlight how free trade benefits all members of the global community, while mercantilism’s protectionist policies only benefit select industries, at the expense of both consumers and other companies, within and outside of the industry.</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9"/>
          <p:cNvSpPr txBox="1"/>
          <p:nvPr>
            <p:ph type="title"/>
          </p:nvPr>
        </p:nvSpPr>
        <p:spPr>
          <a:xfrm>
            <a:off x="838200" y="365126"/>
            <a:ext cx="10515600" cy="74521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Times New Roman"/>
              <a:buNone/>
            </a:pPr>
            <a:r>
              <a:rPr lang="en-US" sz="4000">
                <a:latin typeface="Times New Roman"/>
                <a:ea typeface="Times New Roman"/>
                <a:cs typeface="Times New Roman"/>
                <a:sym typeface="Times New Roman"/>
              </a:rPr>
              <a:t>Absolute Advantage</a:t>
            </a:r>
            <a:endParaRPr/>
          </a:p>
        </p:txBody>
      </p:sp>
      <p:sp>
        <p:nvSpPr>
          <p:cNvPr id="131" name="Google Shape;131;p9"/>
          <p:cNvSpPr txBox="1"/>
          <p:nvPr>
            <p:ph idx="1" type="body"/>
          </p:nvPr>
        </p:nvSpPr>
        <p:spPr>
          <a:xfrm>
            <a:off x="838200" y="1110344"/>
            <a:ext cx="10515600" cy="506661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This theory questioned the leading mercantile theory of the time in The Wealth of Nations. This theory focused on the ability of a country to produce a good more efficiently than another nation. The reason behind is that trade between countries shouldn’t be regulated or restricted by government policy or intervention. The theory states that trade should flow naturally according to market forces.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0"/>
          <p:cNvSpPr txBox="1"/>
          <p:nvPr>
            <p:ph type="title"/>
          </p:nvPr>
        </p:nvSpPr>
        <p:spPr>
          <a:xfrm>
            <a:off x="838200" y="365126"/>
            <a:ext cx="10515600" cy="44477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 </a:t>
            </a:r>
            <a:endParaRPr/>
          </a:p>
        </p:txBody>
      </p:sp>
      <p:sp>
        <p:nvSpPr>
          <p:cNvPr id="137" name="Google Shape;137;p10"/>
          <p:cNvSpPr txBox="1"/>
          <p:nvPr>
            <p:ph idx="1" type="body"/>
          </p:nvPr>
        </p:nvSpPr>
        <p:spPr>
          <a:xfrm>
            <a:off x="838200" y="809898"/>
            <a:ext cx="10515600" cy="5367065"/>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In a hypothetical two-country world, if Country A could produce a good cheaper or faster (or both) than Country B, then Country A had the advantage and could focus on specializing on producing that good. Similarly, if Country B was better at producing another good, it could focus on specialization as well. By specialization, countries would generate efficiencies, because their labor force would become more skilled by doing the same tasks. Production would also become more efficient, because there would be an incentive to create faster and better production methods to increase the specialization.</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11"/>
          <p:cNvSpPr txBox="1"/>
          <p:nvPr>
            <p:ph type="title"/>
          </p:nvPr>
        </p:nvSpPr>
        <p:spPr>
          <a:xfrm>
            <a:off x="838200" y="365126"/>
            <a:ext cx="10515600" cy="51008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a:t>
            </a:r>
            <a:endParaRPr/>
          </a:p>
        </p:txBody>
      </p:sp>
      <p:sp>
        <p:nvSpPr>
          <p:cNvPr id="143" name="Google Shape;143;p11"/>
          <p:cNvSpPr txBox="1"/>
          <p:nvPr>
            <p:ph idx="1" type="body"/>
          </p:nvPr>
        </p:nvSpPr>
        <p:spPr>
          <a:xfrm>
            <a:off x="838200" y="875212"/>
            <a:ext cx="10515600" cy="5301751"/>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This theory reasoned that with increased efficiencies, people in both countries would benefit and trade should be encouraged. His theory stated that a nation’s wealth shouldn’t be judged by how much gold and silver it had but rather by the living standards of its people.</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2"/>
          <p:cNvSpPr txBox="1"/>
          <p:nvPr>
            <p:ph type="title"/>
          </p:nvPr>
        </p:nvSpPr>
        <p:spPr>
          <a:xfrm>
            <a:off x="838200" y="365125"/>
            <a:ext cx="10515600" cy="70602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lang="en-US">
                <a:latin typeface="Times New Roman"/>
                <a:ea typeface="Times New Roman"/>
                <a:cs typeface="Times New Roman"/>
                <a:sym typeface="Times New Roman"/>
              </a:rPr>
              <a:t>Comparative Advantage</a:t>
            </a:r>
            <a:endParaRPr/>
          </a:p>
        </p:txBody>
      </p:sp>
      <p:sp>
        <p:nvSpPr>
          <p:cNvPr id="149" name="Google Shape;149;p12"/>
          <p:cNvSpPr txBox="1"/>
          <p:nvPr>
            <p:ph idx="1" type="body"/>
          </p:nvPr>
        </p:nvSpPr>
        <p:spPr>
          <a:xfrm>
            <a:off x="838200" y="1071154"/>
            <a:ext cx="10515600" cy="5105809"/>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160000"/>
              </a:lnSpc>
              <a:spcBef>
                <a:spcPts val="0"/>
              </a:spcBef>
              <a:spcAft>
                <a:spcPts val="0"/>
              </a:spcAft>
              <a:buClr>
                <a:schemeClr val="dk1"/>
              </a:buClr>
              <a:buSzPct val="100000"/>
              <a:buNone/>
            </a:pPr>
            <a:r>
              <a:rPr lang="en-US">
                <a:latin typeface="Times New Roman"/>
                <a:ea typeface="Times New Roman"/>
                <a:cs typeface="Times New Roman"/>
                <a:sym typeface="Times New Roman"/>
              </a:rPr>
              <a:t>The challenge to the absolute advantage theory was that some countries may be better at producing both goods and, therefore, have an advantage in many areas. In contrast, another country may not have any useful absolute advantages. To answer this challenge, the comparative theory was developed and it states that even if Country A had the absolute advantage in the production of products, specialization and trade could still occur between two countries.</a:t>
            </a:r>
            <a:endParaRPr/>
          </a:p>
          <a:p>
            <a:pPr indent="0" lvl="0" marL="0" rtl="0" algn="l">
              <a:lnSpc>
                <a:spcPct val="160000"/>
              </a:lnSpc>
              <a:spcBef>
                <a:spcPts val="1000"/>
              </a:spcBef>
              <a:spcAft>
                <a:spcPts val="0"/>
              </a:spcAft>
              <a:buClr>
                <a:schemeClr val="dk1"/>
              </a:buClr>
              <a:buSzPct val="100000"/>
              <a:buNone/>
            </a:pPr>
            <a:r>
              <a:rPr lang="en-US">
                <a:latin typeface="Times New Roman"/>
                <a:ea typeface="Times New Roman"/>
                <a:cs typeface="Times New Roman"/>
                <a:sym typeface="Times New Roman"/>
              </a:rPr>
              <a:t>Comparative advantage occurs when a country cannot produce a product more efficiently than the other country; however, it can produce that product better and more efficiently than it does other goods. The difference between these two theories is understated. Comparative advantage focuses on the relative productivity differences, whereas absolute advantage looks at the absolute productivity.</a:t>
            </a:r>
            <a:endParaRPr/>
          </a:p>
          <a:p>
            <a:pPr indent="-10414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3"/>
          <p:cNvSpPr txBox="1"/>
          <p:nvPr>
            <p:ph type="title"/>
          </p:nvPr>
        </p:nvSpPr>
        <p:spPr>
          <a:xfrm>
            <a:off x="838200" y="365125"/>
            <a:ext cx="10515600" cy="57540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 </a:t>
            </a:r>
            <a:endParaRPr/>
          </a:p>
        </p:txBody>
      </p:sp>
      <p:sp>
        <p:nvSpPr>
          <p:cNvPr id="155" name="Google Shape;155;p13"/>
          <p:cNvSpPr txBox="1"/>
          <p:nvPr>
            <p:ph idx="1" type="body"/>
          </p:nvPr>
        </p:nvSpPr>
        <p:spPr>
          <a:xfrm>
            <a:off x="838200" y="1071154"/>
            <a:ext cx="10515600" cy="5105809"/>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Let’s look at a simplified hypothetical example to illustrate the subtle difference between these principles. Okello is a Kampala lawyer who charges 100,000 ugx per hour for his legal services. It turns out that Okello can also type faster than the administrative assistant in his office, who is paid 5,000 ugx per hour. Even though Okello clearly has the absolute advantage in both skill sets, should she do both jobs? No. For every hour Okello decides to type instead of do legal work, he would be giving up 95,000 ugx in income. His productivity and income will be highest if he specializes in the higher-paid legal services and hires the most qualified administrative assistant, who can type fast, although a little slower than Okello</a:t>
            </a:r>
            <a:endParaRPr>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4"/>
          <p:cNvSpPr txBox="1"/>
          <p:nvPr>
            <p:ph type="title"/>
          </p:nvPr>
        </p:nvSpPr>
        <p:spPr>
          <a:xfrm>
            <a:off x="838200" y="365126"/>
            <a:ext cx="10515600" cy="53621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 </a:t>
            </a:r>
            <a:endParaRPr/>
          </a:p>
        </p:txBody>
      </p:sp>
      <p:sp>
        <p:nvSpPr>
          <p:cNvPr id="161" name="Google Shape;161;p14"/>
          <p:cNvSpPr txBox="1"/>
          <p:nvPr>
            <p:ph idx="1" type="body"/>
          </p:nvPr>
        </p:nvSpPr>
        <p:spPr>
          <a:xfrm>
            <a:off x="838200" y="1097280"/>
            <a:ext cx="10515600" cy="507968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By having both Okello and his assistant concentrate on their respective tasks, their overall productivity as a team is higher. This is comparative advantage. A person or a country will specialize in doing what they do relatively better. In reality, the world economy is more complex and consists of more than two countries and products. Barriers to trade may exist, and goods must be transported, stored, and distributed.</a:t>
            </a:r>
            <a:endParaRPr>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5"/>
          <p:cNvSpPr txBox="1"/>
          <p:nvPr>
            <p:ph type="title"/>
          </p:nvPr>
        </p:nvSpPr>
        <p:spPr>
          <a:xfrm>
            <a:off x="838200" y="365125"/>
            <a:ext cx="10515600" cy="75828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lang="en-US">
                <a:latin typeface="Times New Roman"/>
                <a:ea typeface="Times New Roman"/>
                <a:cs typeface="Times New Roman"/>
                <a:sym typeface="Times New Roman"/>
              </a:rPr>
              <a:t>Merits for traditional theories </a:t>
            </a:r>
            <a:endParaRPr>
              <a:latin typeface="Times New Roman"/>
              <a:ea typeface="Times New Roman"/>
              <a:cs typeface="Times New Roman"/>
              <a:sym typeface="Times New Roman"/>
            </a:endParaRPr>
          </a:p>
        </p:txBody>
      </p:sp>
      <p:sp>
        <p:nvSpPr>
          <p:cNvPr id="167" name="Google Shape;167;p15"/>
          <p:cNvSpPr txBox="1"/>
          <p:nvPr>
            <p:ph idx="1" type="body"/>
          </p:nvPr>
        </p:nvSpPr>
        <p:spPr>
          <a:xfrm>
            <a:off x="838200" y="1123406"/>
            <a:ext cx="10515600" cy="5053557"/>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160000"/>
              </a:lnSpc>
              <a:spcBef>
                <a:spcPts val="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Conceptual clarity: Conventional theories, which are founded on the ideas of specialization and comparative advantage, offer a concise conceptual framework for comprehending the advantages of global commerce. </a:t>
            </a:r>
            <a:endParaRPr/>
          </a:p>
          <a:p>
            <a:pPr indent="-228600" lvl="0" marL="228600" rtl="0" algn="l">
              <a:lnSpc>
                <a:spcPct val="16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Emphasis on efficiency: These theories highlight the importance of efficiency in resource allocation. By promoting specialization in the production of goods and services where countries have a comparative advantage, traditional theories suggest that resources can be utilized more efficiently, leading to higher overall levels of production and consumption.</a:t>
            </a:r>
            <a:endParaRPr/>
          </a:p>
          <a:p>
            <a:pPr indent="-228600" lvl="0" marL="228600" rtl="0" algn="l">
              <a:lnSpc>
                <a:spcPct val="16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Promotion of global welfare: Traditional theories of international trade argue that by engaging in trade based on comparative advantage, countries can achieve mutual gains and enhance global welfare. </a:t>
            </a:r>
            <a:endParaRPr/>
          </a:p>
          <a:p>
            <a:pPr indent="-90804"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6"/>
          <p:cNvSpPr txBox="1"/>
          <p:nvPr>
            <p:ph type="title"/>
          </p:nvPr>
        </p:nvSpPr>
        <p:spPr>
          <a:xfrm>
            <a:off x="838200" y="365126"/>
            <a:ext cx="10515600" cy="62765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Demerits of traditional theories </a:t>
            </a:r>
            <a:endParaRPr>
              <a:latin typeface="Times New Roman"/>
              <a:ea typeface="Times New Roman"/>
              <a:cs typeface="Times New Roman"/>
              <a:sym typeface="Times New Roman"/>
            </a:endParaRPr>
          </a:p>
        </p:txBody>
      </p:sp>
      <p:sp>
        <p:nvSpPr>
          <p:cNvPr id="173" name="Google Shape;173;p16"/>
          <p:cNvSpPr txBox="1"/>
          <p:nvPr>
            <p:ph idx="1" type="body"/>
          </p:nvPr>
        </p:nvSpPr>
        <p:spPr>
          <a:xfrm>
            <a:off x="838200" y="992778"/>
            <a:ext cx="10515600" cy="5184185"/>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150000"/>
              </a:lnSpc>
              <a:spcBef>
                <a:spcPts val="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Under looking of other factors: These theories focus primarily on differences in comparative advantage as the sole determinant of trade patterns, overlooking other factors such as economies of scale, transportation costs, and government policies, which also play significant roles in shaping trade dynamics.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Limited applicability: While traditional theories provide valuable insights into the benefits of trade under certain conditions, they may not fully capture the complexities of modern global trade, including the rise of multinational corporations, global value chains, and non-tariff barriers to trade. </a:t>
            </a:r>
            <a:endParaRPr/>
          </a:p>
          <a:p>
            <a:pPr indent="-7747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7"/>
          <p:cNvSpPr txBox="1"/>
          <p:nvPr>
            <p:ph type="title"/>
          </p:nvPr>
        </p:nvSpPr>
        <p:spPr>
          <a:xfrm>
            <a:off x="838200" y="365126"/>
            <a:ext cx="10515600" cy="53621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 </a:t>
            </a:r>
            <a:endParaRPr/>
          </a:p>
        </p:txBody>
      </p:sp>
      <p:sp>
        <p:nvSpPr>
          <p:cNvPr id="179" name="Google Shape;179;p17"/>
          <p:cNvSpPr txBox="1"/>
          <p:nvPr>
            <p:ph idx="1" type="body"/>
          </p:nvPr>
        </p:nvSpPr>
        <p:spPr>
          <a:xfrm>
            <a:off x="838200" y="901338"/>
            <a:ext cx="10515600" cy="5275625"/>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Based on assumptions: Traditional theories often make simplifying assumptions that may not accurately reflect real-world complexities. For example, they may assume full employment, perfect competition, and constant returns to scale, which may not hold true in practice.</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Firm or modern theories of international trade </a:t>
            </a:r>
            <a:endParaRPr b="1" sz="2800">
              <a:latin typeface="Times New Roman"/>
              <a:ea typeface="Times New Roman"/>
              <a:cs typeface="Times New Roman"/>
              <a:sym typeface="Times New Roman"/>
            </a:endParaRPr>
          </a:p>
        </p:txBody>
      </p:sp>
      <p:sp>
        <p:nvSpPr>
          <p:cNvPr id="185" name="Google Shape;185;p18"/>
          <p:cNvSpPr txBox="1"/>
          <p:nvPr>
            <p:ph idx="1" type="body"/>
          </p:nvPr>
        </p:nvSpPr>
        <p:spPr>
          <a:xfrm>
            <a:off x="838200" y="1332411"/>
            <a:ext cx="10515600" cy="4844552"/>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b="1" lang="en-US">
                <a:latin typeface="Times New Roman"/>
                <a:ea typeface="Times New Roman"/>
                <a:cs typeface="Times New Roman"/>
                <a:sym typeface="Times New Roman"/>
              </a:rPr>
              <a:t>Introduction </a:t>
            </a:r>
            <a:endParaRPr/>
          </a:p>
          <a:p>
            <a:pPr indent="0" lvl="0" marL="0" rtl="0" algn="l">
              <a:lnSpc>
                <a:spcPct val="150000"/>
              </a:lnSpc>
              <a:spcBef>
                <a:spcPts val="1000"/>
              </a:spcBef>
              <a:spcAft>
                <a:spcPts val="0"/>
              </a:spcAft>
              <a:buClr>
                <a:schemeClr val="dk1"/>
              </a:buClr>
              <a:buSzPct val="100000"/>
              <a:buNone/>
            </a:pPr>
            <a:r>
              <a:rPr lang="en-US">
                <a:latin typeface="Times New Roman"/>
                <a:ea typeface="Times New Roman"/>
                <a:cs typeface="Times New Roman"/>
                <a:sym typeface="Times New Roman"/>
              </a:rPr>
              <a:t>Firm-based theories, which emphasize the role of firms in shaping the patterns and results of international trade, have emerged to supplement classic theories of international commerce. Global value chains (GVCs) and international production theory are two well-known contemporary theories. This idea highlights how manufacturing processes are fragmented across national borders, with companies distributing different production phases to areas where they may be carried out most effectively</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9"/>
          <p:cNvSpPr txBox="1"/>
          <p:nvPr>
            <p:ph type="title"/>
          </p:nvPr>
        </p:nvSpPr>
        <p:spPr>
          <a:xfrm>
            <a:off x="838200" y="365126"/>
            <a:ext cx="10515600" cy="5884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Con’t</a:t>
            </a:r>
            <a:r>
              <a:rPr lang="en-US"/>
              <a:t> </a:t>
            </a:r>
            <a:endParaRPr/>
          </a:p>
        </p:txBody>
      </p:sp>
      <p:sp>
        <p:nvSpPr>
          <p:cNvPr id="191" name="Google Shape;191;p19"/>
          <p:cNvSpPr txBox="1"/>
          <p:nvPr>
            <p:ph idx="1" type="body"/>
          </p:nvPr>
        </p:nvSpPr>
        <p:spPr>
          <a:xfrm>
            <a:off x="838200" y="953590"/>
            <a:ext cx="10515600" cy="522337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Global value chains draw attention to the interdependence of economies and the necessity of firm coordination often made possible by multinational companies (MNCs) in the planning and execution of global production networks. </a:t>
            </a:r>
            <a:endParaRPr/>
          </a:p>
          <a:p>
            <a:pPr indent="0" lvl="0" marL="0" rtl="0" algn="l">
              <a:lnSpc>
                <a:spcPct val="150000"/>
              </a:lnSpc>
              <a:spcBef>
                <a:spcPts val="1000"/>
              </a:spcBef>
              <a:spcAft>
                <a:spcPts val="0"/>
              </a:spcAft>
              <a:buClr>
                <a:schemeClr val="dk1"/>
              </a:buClr>
              <a:buSzPct val="100000"/>
              <a:buNone/>
            </a:pPr>
            <a:r>
              <a:rPr lang="en-US">
                <a:latin typeface="Times New Roman"/>
                <a:ea typeface="Times New Roman"/>
                <a:cs typeface="Times New Roman"/>
                <a:sym typeface="Times New Roman"/>
              </a:rPr>
              <a:t>Modern theories offer a sophisticated view of the complexity of contemporary commerce, including the ramifications for employment, technology transfer, and economic development. These judgements are based on the strategic choices made by enterprises regarding production, sourcing, and investment.</a:t>
            </a:r>
            <a:br>
              <a:rPr lang="en-US">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0"/>
          <p:cNvSpPr txBox="1"/>
          <p:nvPr>
            <p:ph type="title"/>
          </p:nvPr>
        </p:nvSpPr>
        <p:spPr>
          <a:xfrm>
            <a:off x="838200" y="365125"/>
            <a:ext cx="10515600" cy="66684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Country Similarity Theory</a:t>
            </a:r>
            <a:endParaRPr/>
          </a:p>
        </p:txBody>
      </p:sp>
      <p:sp>
        <p:nvSpPr>
          <p:cNvPr id="197" name="Google Shape;197;p20"/>
          <p:cNvSpPr txBox="1"/>
          <p:nvPr>
            <p:ph idx="1" type="body"/>
          </p:nvPr>
        </p:nvSpPr>
        <p:spPr>
          <a:xfrm>
            <a:off x="838200" y="1332411"/>
            <a:ext cx="10515600" cy="4844552"/>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Swedish economist Steffan Linder developed the country similarity theory in 1961, as he tried to explain the concept of in a train industry trade. Linder’s theory proposed that consumers in countries that are in the same or similar stage of development would have similar preferences. In this firm-based theory, Linder suggested that companies first produce for domestic consumption. When they explore exporting, the companies often find that markets that look similar to their domestic one, in terms of customer preferences, offer the most potential for success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1"/>
          <p:cNvSpPr txBox="1"/>
          <p:nvPr>
            <p:ph type="title"/>
          </p:nvPr>
        </p:nvSpPr>
        <p:spPr>
          <a:xfrm>
            <a:off x="838200" y="365125"/>
            <a:ext cx="10515600" cy="61458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a:t>
            </a:r>
            <a:endParaRPr/>
          </a:p>
        </p:txBody>
      </p:sp>
      <p:sp>
        <p:nvSpPr>
          <p:cNvPr id="203" name="Google Shape;203;p21"/>
          <p:cNvSpPr txBox="1"/>
          <p:nvPr>
            <p:ph idx="1" type="body"/>
          </p:nvPr>
        </p:nvSpPr>
        <p:spPr>
          <a:xfrm>
            <a:off x="838200" y="979714"/>
            <a:ext cx="10515600" cy="519724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Linder’s country similarity theory then states that most trade in manufactured goods will be between countries with similar per capita incomes, and in train industry trade will be common. This theory is often most useful in understanding trade in goods where brand names and product reputations are important factors in the buyers’ decision-making and purchasing processes.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2"/>
          <p:cNvSpPr txBox="1"/>
          <p:nvPr>
            <p:ph type="title"/>
          </p:nvPr>
        </p:nvSpPr>
        <p:spPr>
          <a:xfrm>
            <a:off x="838200" y="365126"/>
            <a:ext cx="10515600" cy="771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lang="en-US" sz="3200">
                <a:latin typeface="Times New Roman"/>
                <a:ea typeface="Times New Roman"/>
                <a:cs typeface="Times New Roman"/>
                <a:sym typeface="Times New Roman"/>
              </a:rPr>
              <a:t>Product Life Cycle Theory</a:t>
            </a:r>
            <a:endParaRPr/>
          </a:p>
        </p:txBody>
      </p:sp>
      <p:sp>
        <p:nvSpPr>
          <p:cNvPr id="209" name="Google Shape;209;p22"/>
          <p:cNvSpPr txBox="1"/>
          <p:nvPr>
            <p:ph idx="1" type="body"/>
          </p:nvPr>
        </p:nvSpPr>
        <p:spPr>
          <a:xfrm>
            <a:off x="838200" y="1136470"/>
            <a:ext cx="10515600" cy="504049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The theory, originating in the field of marketing, stated that a product life cycle has three distinct stages: (1) new product, (2) maturing product, and (3) standardized product. The theory assumed that production of the new product will occur completely in the home country of its innovation. In the 1960s this was a useful theory to explain the manufacturing success of the United States. US manufacturing was the globally dominant producer in many industries after World War II.</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3"/>
          <p:cNvSpPr txBox="1"/>
          <p:nvPr>
            <p:ph type="title"/>
          </p:nvPr>
        </p:nvSpPr>
        <p:spPr>
          <a:xfrm>
            <a:off x="838200" y="365125"/>
            <a:ext cx="10515600" cy="57540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Con’t </a:t>
            </a:r>
            <a:endParaRPr>
              <a:latin typeface="Times New Roman"/>
              <a:ea typeface="Times New Roman"/>
              <a:cs typeface="Times New Roman"/>
              <a:sym typeface="Times New Roman"/>
            </a:endParaRPr>
          </a:p>
        </p:txBody>
      </p:sp>
      <p:sp>
        <p:nvSpPr>
          <p:cNvPr id="215" name="Google Shape;215;p23"/>
          <p:cNvSpPr txBox="1"/>
          <p:nvPr>
            <p:ph idx="1" type="body"/>
          </p:nvPr>
        </p:nvSpPr>
        <p:spPr>
          <a:xfrm>
            <a:off x="838200" y="1045029"/>
            <a:ext cx="10515600" cy="513193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It has also been used to describe how the personal computer (PC) went through its product cycle. The PC was a new product in the 1970s and developed into a mature product during the 1980s and 1990s. Today, the PC is in the standardized product stage, and the majority of manufacturing and production process is done in low-cost countries in Asia and Mexico. The product life cycle theory has been less able to explain current trade patterns where innovation and manufacturing occur around the world.</a:t>
            </a:r>
            <a:endParaRPr>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4"/>
          <p:cNvSpPr txBox="1"/>
          <p:nvPr>
            <p:ph type="title"/>
          </p:nvPr>
        </p:nvSpPr>
        <p:spPr>
          <a:xfrm>
            <a:off x="838200" y="365126"/>
            <a:ext cx="10515600" cy="51008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Con’t </a:t>
            </a:r>
            <a:endParaRPr>
              <a:latin typeface="Times New Roman"/>
              <a:ea typeface="Times New Roman"/>
              <a:cs typeface="Times New Roman"/>
              <a:sym typeface="Times New Roman"/>
            </a:endParaRPr>
          </a:p>
        </p:txBody>
      </p:sp>
      <p:sp>
        <p:nvSpPr>
          <p:cNvPr id="221" name="Google Shape;221;p24"/>
          <p:cNvSpPr txBox="1"/>
          <p:nvPr>
            <p:ph idx="1" type="body"/>
          </p:nvPr>
        </p:nvSpPr>
        <p:spPr>
          <a:xfrm>
            <a:off x="838200" y="875212"/>
            <a:ext cx="10515600" cy="5301751"/>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For example, global companies even conduct research and development in developing markets where highly skilled labor and facilities are usually cheaper. Even though research and development is typically associated with the first or new product stage and therefore completed in the home country, these developing or emerging-market countries, such as India and China, offer both highly skilled labor and new research facilities at a substantial cost advantage for global firms.</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5"/>
          <p:cNvSpPr txBox="1"/>
          <p:nvPr>
            <p:ph type="title"/>
          </p:nvPr>
        </p:nvSpPr>
        <p:spPr>
          <a:xfrm>
            <a:off x="838200" y="365126"/>
            <a:ext cx="10515600" cy="69296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Global Strategic Rivalry Theory</a:t>
            </a:r>
            <a:endParaRPr sz="3600">
              <a:latin typeface="Times New Roman"/>
              <a:ea typeface="Times New Roman"/>
              <a:cs typeface="Times New Roman"/>
              <a:sym typeface="Times New Roman"/>
            </a:endParaRPr>
          </a:p>
        </p:txBody>
      </p:sp>
      <p:sp>
        <p:nvSpPr>
          <p:cNvPr id="227" name="Google Shape;227;p25"/>
          <p:cNvSpPr txBox="1"/>
          <p:nvPr>
            <p:ph idx="1" type="body"/>
          </p:nvPr>
        </p:nvSpPr>
        <p:spPr>
          <a:xfrm>
            <a:off x="838200" y="1058092"/>
            <a:ext cx="10515600" cy="5118871"/>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Global strategic rivalry theory emerged in the 1980s and was based on the work of economists Paul Krugman and Kelvin Lancaster. Their theory focused on MNCs and their efforts to gain a competitive advantage against other global firms in their industry. Firms will encounter global competition in their industries and in order to prosper, they must develop competitive advantages. The critical ways that firms can obtain a sustainable competitive advantage are called the barriers to entry for that industry</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6"/>
          <p:cNvSpPr txBox="1"/>
          <p:nvPr>
            <p:ph type="title"/>
          </p:nvPr>
        </p:nvSpPr>
        <p:spPr>
          <a:xfrm>
            <a:off x="838200" y="365125"/>
            <a:ext cx="10515600" cy="70602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Con’t </a:t>
            </a:r>
            <a:endParaRPr/>
          </a:p>
        </p:txBody>
      </p:sp>
      <p:sp>
        <p:nvSpPr>
          <p:cNvPr id="233" name="Google Shape;233;p26"/>
          <p:cNvSpPr txBox="1"/>
          <p:nvPr>
            <p:ph idx="1" type="body"/>
          </p:nvPr>
        </p:nvSpPr>
        <p:spPr>
          <a:xfrm>
            <a:off x="838200" y="1371600"/>
            <a:ext cx="10515600" cy="4805363"/>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50000"/>
              </a:lnSpc>
              <a:spcBef>
                <a:spcPts val="0"/>
              </a:spcBef>
              <a:spcAft>
                <a:spcPts val="0"/>
              </a:spcAft>
              <a:buClr>
                <a:schemeClr val="dk1"/>
              </a:buClr>
              <a:buSzPct val="100000"/>
              <a:buNone/>
            </a:pPr>
            <a:r>
              <a:rPr lang="en-US">
                <a:latin typeface="Times New Roman"/>
                <a:ea typeface="Times New Roman"/>
                <a:cs typeface="Times New Roman"/>
                <a:sym typeface="Times New Roman"/>
              </a:rPr>
              <a:t>The barriers to entry refer to the obstacles a new firm may face when trying to enter into an industry or new market. The barriers to entry that corporations may seek to optimize include: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Research and development,</a:t>
            </a:r>
            <a:endParaRPr/>
          </a:p>
          <a:p>
            <a:pPr indent="-228600" lvl="0" marL="228600" rtl="0" algn="l">
              <a:lnSpc>
                <a:spcPct val="15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The ownership of intellectual property rights,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Economies of scale,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Unique business processes or methods as well as extensive experience in the industry</a:t>
            </a:r>
            <a:endParaRPr/>
          </a:p>
          <a:p>
            <a:pPr indent="-228600" lvl="0" marL="228600" rtl="0" algn="l">
              <a:lnSpc>
                <a:spcPct val="150000"/>
              </a:lnSpc>
              <a:spcBef>
                <a:spcPts val="1000"/>
              </a:spcBef>
              <a:spcAft>
                <a:spcPts val="0"/>
              </a:spcAft>
              <a:buClr>
                <a:schemeClr val="dk1"/>
              </a:buClr>
              <a:buSzPct val="100000"/>
              <a:buFont typeface="Noto Sans Symbols"/>
              <a:buChar char="⮚"/>
            </a:pPr>
            <a:r>
              <a:rPr lang="en-US">
                <a:latin typeface="Times New Roman"/>
                <a:ea typeface="Times New Roman"/>
                <a:cs typeface="Times New Roman"/>
                <a:sym typeface="Times New Roman"/>
              </a:rPr>
              <a:t>The control of resources or favorable access to raw materials.</a:t>
            </a:r>
            <a:endParaRPr/>
          </a:p>
          <a:p>
            <a:pPr indent="-90804" lvl="0" marL="228600" rtl="0" algn="l">
              <a:lnSpc>
                <a:spcPct val="90000"/>
              </a:lnSpc>
              <a:spcBef>
                <a:spcPts val="1000"/>
              </a:spcBef>
              <a:spcAft>
                <a:spcPts val="0"/>
              </a:spcAft>
              <a:buClr>
                <a:schemeClr val="dk1"/>
              </a:buClr>
              <a:buSzPct val="100000"/>
              <a:buFont typeface="Noto Sans Symbols"/>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7"/>
          <p:cNvSpPr txBox="1"/>
          <p:nvPr>
            <p:ph type="title"/>
          </p:nvPr>
        </p:nvSpPr>
        <p:spPr>
          <a:xfrm>
            <a:off x="838200" y="365125"/>
            <a:ext cx="10515600" cy="79746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Porter’s National Competitive Advantage Theory</a:t>
            </a:r>
            <a:endParaRPr/>
          </a:p>
        </p:txBody>
      </p:sp>
      <p:sp>
        <p:nvSpPr>
          <p:cNvPr id="239" name="Google Shape;239;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In the continuing evolution of international trade theories, Michael Porter of Harvard Business School developed a new model to explain national competitive advantage in 1990.Porter’s theory stated that a nation’s competitiveness in an industry depends on the capacity of the industry to innovate and upgrade. His theory focused on explaining why some nations are more competitive in certain industries.</a:t>
            </a:r>
            <a:endParaRPr>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8"/>
          <p:cNvSpPr txBox="1"/>
          <p:nvPr>
            <p:ph type="title"/>
          </p:nvPr>
        </p:nvSpPr>
        <p:spPr>
          <a:xfrm>
            <a:off x="838200" y="365125"/>
            <a:ext cx="10515600" cy="52314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Con’t </a:t>
            </a:r>
            <a:endParaRPr/>
          </a:p>
        </p:txBody>
      </p:sp>
      <p:sp>
        <p:nvSpPr>
          <p:cNvPr id="245" name="Google Shape;245;p28"/>
          <p:cNvSpPr txBox="1"/>
          <p:nvPr>
            <p:ph idx="1" type="body"/>
          </p:nvPr>
        </p:nvSpPr>
        <p:spPr>
          <a:xfrm>
            <a:off x="838200" y="888274"/>
            <a:ext cx="10515600" cy="528868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US">
                <a:latin typeface="Times New Roman"/>
                <a:ea typeface="Times New Roman"/>
                <a:cs typeface="Times New Roman"/>
                <a:sym typeface="Times New Roman"/>
              </a:rPr>
              <a:t>His theory focused on explaining why some nations are more competitive in certain industries. To explain his theory, Porter identified four determinants that he linked together. The four determinants are:</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local market resources and capabilities,</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local market demand conditions,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local suppliers and complementary industries, and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local firm characteristics.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9"/>
          <p:cNvSpPr txBox="1"/>
          <p:nvPr>
            <p:ph type="title"/>
          </p:nvPr>
        </p:nvSpPr>
        <p:spPr>
          <a:xfrm>
            <a:off x="838200" y="365125"/>
            <a:ext cx="10515600" cy="57540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lang="en-US">
                <a:latin typeface="Times New Roman"/>
                <a:ea typeface="Times New Roman"/>
                <a:cs typeface="Times New Roman"/>
                <a:sym typeface="Times New Roman"/>
              </a:rPr>
              <a:t>Merits of firm theories </a:t>
            </a:r>
            <a:endParaRPr>
              <a:latin typeface="Times New Roman"/>
              <a:ea typeface="Times New Roman"/>
              <a:cs typeface="Times New Roman"/>
              <a:sym typeface="Times New Roman"/>
            </a:endParaRPr>
          </a:p>
        </p:txBody>
      </p:sp>
      <p:sp>
        <p:nvSpPr>
          <p:cNvPr id="251" name="Google Shape;251;p29"/>
          <p:cNvSpPr txBox="1"/>
          <p:nvPr>
            <p:ph idx="1" type="body"/>
          </p:nvPr>
        </p:nvSpPr>
        <p:spPr>
          <a:xfrm>
            <a:off x="838200" y="940526"/>
            <a:ext cx="10515600" cy="5236437"/>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They consider how businesses make decisions regarding production, sourcing, and investment</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Unlike traditional theories, which in most cases rely on assumptions, modern theories acknowledge the complexity of real-world trade phenomena</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They emphasizes the interconnectedness of economies through the fragmentation of production processes across borders.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0"/>
          <p:cNvSpPr txBox="1"/>
          <p:nvPr>
            <p:ph type="title"/>
          </p:nvPr>
        </p:nvSpPr>
        <p:spPr>
          <a:xfrm>
            <a:off x="838200" y="365125"/>
            <a:ext cx="10515600" cy="75828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lang="en-US">
                <a:latin typeface="Times New Roman"/>
                <a:ea typeface="Times New Roman"/>
                <a:cs typeface="Times New Roman"/>
                <a:sym typeface="Times New Roman"/>
              </a:rPr>
              <a:t>Con’t</a:t>
            </a:r>
            <a:endParaRPr>
              <a:latin typeface="Times New Roman"/>
              <a:ea typeface="Times New Roman"/>
              <a:cs typeface="Times New Roman"/>
              <a:sym typeface="Times New Roman"/>
            </a:endParaRPr>
          </a:p>
        </p:txBody>
      </p:sp>
      <p:sp>
        <p:nvSpPr>
          <p:cNvPr id="257" name="Google Shape;257;p30"/>
          <p:cNvSpPr txBox="1"/>
          <p:nvPr>
            <p:ph idx="1" type="body"/>
          </p:nvPr>
        </p:nvSpPr>
        <p:spPr>
          <a:xfrm>
            <a:off x="838200" y="1123406"/>
            <a:ext cx="10515600" cy="5053557"/>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Modern theories provide valuable insights for policymakers in designing trade policies that enhance competitiveness and economic growth</a:t>
            </a:r>
            <a:endParaRPr/>
          </a:p>
          <a:p>
            <a:pPr indent="-228600" lvl="0" marL="228600" rtl="0" algn="l">
              <a:lnSpc>
                <a:spcPct val="15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Modern theories often incorporate dynamic elements, such as technological change and learning-by-doing, which influence long-term trade patterns and economic development.</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2024-03-30T14:25:16Z</dcterms:created>
  <dc:creator>Patrick</dc:creator>
</cp:coreProperties>
</file>