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256" r:id="rId3"/>
    <p:sldId id="273" r:id="rId4"/>
    <p:sldId id="274" r:id="rId5"/>
    <p:sldId id="275" r:id="rId6"/>
    <p:sldId id="276" r:id="rId7"/>
    <p:sldId id="277" r:id="rId8"/>
    <p:sldId id="278" r:id="rId9"/>
    <p:sldId id="279" r:id="rId10"/>
    <p:sldId id="280" r:id="rId11"/>
    <p:sldId id="281" r:id="rId12"/>
    <p:sldId id="282" r:id="rId13"/>
    <p:sldId id="283" r:id="rId14"/>
    <p:sldId id="284" r:id="rId15"/>
    <p:sldId id="285" r:id="rId16"/>
    <p:sldId id="286" r:id="rId17"/>
    <p:sldId id="287" r:id="rId18"/>
    <p:sldId id="288" r:id="rId19"/>
    <p:sldId id="289" r:id="rId20"/>
    <p:sldId id="290" r:id="rId21"/>
    <p:sldId id="291" r:id="rId22"/>
    <p:sldId id="292" r:id="rId23"/>
    <p:sldId id="293" r:id="rId24"/>
    <p:sldId id="294" r:id="rId25"/>
    <p:sldId id="295" r:id="rId26"/>
    <p:sldId id="296" r:id="rId27"/>
    <p:sldId id="297" r:id="rId28"/>
    <p:sldId id="298" r:id="rId29"/>
    <p:sldId id="299" r:id="rId30"/>
    <p:sldId id="300" r:id="rId31"/>
    <p:sldId id="301" r:id="rId32"/>
    <p:sldId id="302" r:id="rId33"/>
    <p:sldId id="303" r:id="rId34"/>
    <p:sldId id="304" r:id="rId35"/>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9" autoAdjust="0"/>
    <p:restoredTop sz="96529" autoAdjust="0"/>
  </p:normalViewPr>
  <p:slideViewPr>
    <p:cSldViewPr snapToGrid="0">
      <p:cViewPr varScale="1">
        <p:scale>
          <a:sx n="85" d="100"/>
          <a:sy n="85" d="100"/>
        </p:scale>
        <p:origin x="499" y="6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userId="955ad2da3e9c358a" providerId="LiveId" clId="{BE73E573-7C17-4EBA-9F2D-9CBD350EBD7A}"/>
    <pc:docChg chg="undo custSel addSld delSld modSld">
      <pc:chgData name="" userId="955ad2da3e9c358a" providerId="LiveId" clId="{BE73E573-7C17-4EBA-9F2D-9CBD350EBD7A}" dt="2024-05-17T19:39:28.969" v="767" actId="20577"/>
      <pc:docMkLst>
        <pc:docMk/>
      </pc:docMkLst>
      <pc:sldChg chg="modSp">
        <pc:chgData name="" userId="955ad2da3e9c358a" providerId="LiveId" clId="{BE73E573-7C17-4EBA-9F2D-9CBD350EBD7A}" dt="2024-05-17T19:39:28.969" v="767" actId="20577"/>
        <pc:sldMkLst>
          <pc:docMk/>
          <pc:sldMk cId="3704012761" sldId="256"/>
        </pc:sldMkLst>
        <pc:spChg chg="mod">
          <ac:chgData name="" userId="955ad2da3e9c358a" providerId="LiveId" clId="{BE73E573-7C17-4EBA-9F2D-9CBD350EBD7A}" dt="2024-05-17T19:39:28.969" v="767" actId="20577"/>
          <ac:spMkLst>
            <pc:docMk/>
            <pc:sldMk cId="3704012761" sldId="256"/>
            <ac:spMk id="5" creationId="{8759A75E-E2F8-492C-9B0E-FC77F12C6DED}"/>
          </ac:spMkLst>
        </pc:spChg>
      </pc:sldChg>
      <pc:sldChg chg="modSp">
        <pc:chgData name="" userId="955ad2da3e9c358a" providerId="LiveId" clId="{BE73E573-7C17-4EBA-9F2D-9CBD350EBD7A}" dt="2024-05-17T19:39:16.143" v="761" actId="20577"/>
        <pc:sldMkLst>
          <pc:docMk/>
          <pc:sldMk cId="1261014201" sldId="273"/>
        </pc:sldMkLst>
        <pc:spChg chg="mod">
          <ac:chgData name="" userId="955ad2da3e9c358a" providerId="LiveId" clId="{BE73E573-7C17-4EBA-9F2D-9CBD350EBD7A}" dt="2024-05-17T19:39:16.143" v="761" actId="20577"/>
          <ac:spMkLst>
            <pc:docMk/>
            <pc:sldMk cId="1261014201" sldId="273"/>
            <ac:spMk id="4" creationId="{E4B72ACE-36C9-4C2D-9738-ACCEB88CAAB3}"/>
          </ac:spMkLst>
        </pc:spChg>
      </pc:sldChg>
      <pc:sldChg chg="modSp add">
        <pc:chgData name="" userId="955ad2da3e9c358a" providerId="LiveId" clId="{BE73E573-7C17-4EBA-9F2D-9CBD350EBD7A}" dt="2024-05-03T15:20:30.169" v="323" actId="113"/>
        <pc:sldMkLst>
          <pc:docMk/>
          <pc:sldMk cId="2274732005" sldId="286"/>
        </pc:sldMkLst>
        <pc:spChg chg="mod">
          <ac:chgData name="" userId="955ad2da3e9c358a" providerId="LiveId" clId="{BE73E573-7C17-4EBA-9F2D-9CBD350EBD7A}" dt="2024-05-03T15:07:49.555" v="17" actId="20577"/>
          <ac:spMkLst>
            <pc:docMk/>
            <pc:sldMk cId="2274732005" sldId="286"/>
            <ac:spMk id="4" creationId="{E4B72ACE-36C9-4C2D-9738-ACCEB88CAAB3}"/>
          </ac:spMkLst>
        </pc:spChg>
        <pc:spChg chg="mod">
          <ac:chgData name="" userId="955ad2da3e9c358a" providerId="LiveId" clId="{BE73E573-7C17-4EBA-9F2D-9CBD350EBD7A}" dt="2024-05-03T15:20:30.169" v="323" actId="113"/>
          <ac:spMkLst>
            <pc:docMk/>
            <pc:sldMk cId="2274732005" sldId="286"/>
            <ac:spMk id="5" creationId="{6593A08C-4E2E-49C5-A13D-F5EB7C78DFE4}"/>
          </ac:spMkLst>
        </pc:spChg>
      </pc:sldChg>
      <pc:sldChg chg="modSp add">
        <pc:chgData name="" userId="955ad2da3e9c358a" providerId="LiveId" clId="{BE73E573-7C17-4EBA-9F2D-9CBD350EBD7A}" dt="2024-05-03T15:21:25.524" v="344" actId="113"/>
        <pc:sldMkLst>
          <pc:docMk/>
          <pc:sldMk cId="3307981079" sldId="287"/>
        </pc:sldMkLst>
        <pc:spChg chg="mod">
          <ac:chgData name="" userId="955ad2da3e9c358a" providerId="LiveId" clId="{BE73E573-7C17-4EBA-9F2D-9CBD350EBD7A}" dt="2024-05-03T15:20:42.058" v="332" actId="20577"/>
          <ac:spMkLst>
            <pc:docMk/>
            <pc:sldMk cId="3307981079" sldId="287"/>
            <ac:spMk id="4" creationId="{E4B72ACE-36C9-4C2D-9738-ACCEB88CAAB3}"/>
          </ac:spMkLst>
        </pc:spChg>
        <pc:spChg chg="mod">
          <ac:chgData name="" userId="955ad2da3e9c358a" providerId="LiveId" clId="{BE73E573-7C17-4EBA-9F2D-9CBD350EBD7A}" dt="2024-05-03T15:21:25.524" v="344" actId="113"/>
          <ac:spMkLst>
            <pc:docMk/>
            <pc:sldMk cId="3307981079" sldId="287"/>
            <ac:spMk id="5" creationId="{6593A08C-4E2E-49C5-A13D-F5EB7C78DFE4}"/>
          </ac:spMkLst>
        </pc:spChg>
      </pc:sldChg>
      <pc:sldChg chg="modSp add">
        <pc:chgData name="" userId="955ad2da3e9c358a" providerId="LiveId" clId="{BE73E573-7C17-4EBA-9F2D-9CBD350EBD7A}" dt="2024-05-03T15:22:13.999" v="356" actId="113"/>
        <pc:sldMkLst>
          <pc:docMk/>
          <pc:sldMk cId="220773397" sldId="288"/>
        </pc:sldMkLst>
        <pc:spChg chg="mod">
          <ac:chgData name="" userId="955ad2da3e9c358a" providerId="LiveId" clId="{BE73E573-7C17-4EBA-9F2D-9CBD350EBD7A}" dt="2024-05-03T15:22:13.999" v="356" actId="113"/>
          <ac:spMkLst>
            <pc:docMk/>
            <pc:sldMk cId="220773397" sldId="288"/>
            <ac:spMk id="5" creationId="{6593A08C-4E2E-49C5-A13D-F5EB7C78DFE4}"/>
          </ac:spMkLst>
        </pc:spChg>
      </pc:sldChg>
      <pc:sldChg chg="modSp add">
        <pc:chgData name="" userId="955ad2da3e9c358a" providerId="LiveId" clId="{BE73E573-7C17-4EBA-9F2D-9CBD350EBD7A}" dt="2024-05-03T15:23:10.579" v="368" actId="113"/>
        <pc:sldMkLst>
          <pc:docMk/>
          <pc:sldMk cId="3063484054" sldId="289"/>
        </pc:sldMkLst>
        <pc:spChg chg="mod">
          <ac:chgData name="" userId="955ad2da3e9c358a" providerId="LiveId" clId="{BE73E573-7C17-4EBA-9F2D-9CBD350EBD7A}" dt="2024-05-03T15:23:10.579" v="368" actId="113"/>
          <ac:spMkLst>
            <pc:docMk/>
            <pc:sldMk cId="3063484054" sldId="289"/>
            <ac:spMk id="5" creationId="{6593A08C-4E2E-49C5-A13D-F5EB7C78DFE4}"/>
          </ac:spMkLst>
        </pc:spChg>
      </pc:sldChg>
      <pc:sldChg chg="add">
        <pc:chgData name="" userId="955ad2da3e9c358a" providerId="LiveId" clId="{BE73E573-7C17-4EBA-9F2D-9CBD350EBD7A}" dt="2024-05-03T15:23:19.335" v="369"/>
        <pc:sldMkLst>
          <pc:docMk/>
          <pc:sldMk cId="240554384" sldId="290"/>
        </pc:sldMkLst>
      </pc:sldChg>
      <pc:sldChg chg="modSp add">
        <pc:chgData name="" userId="955ad2da3e9c358a" providerId="LiveId" clId="{BE73E573-7C17-4EBA-9F2D-9CBD350EBD7A}" dt="2024-05-03T15:32:10.426" v="429" actId="5793"/>
        <pc:sldMkLst>
          <pc:docMk/>
          <pc:sldMk cId="2461763950" sldId="291"/>
        </pc:sldMkLst>
        <pc:spChg chg="mod">
          <ac:chgData name="" userId="955ad2da3e9c358a" providerId="LiveId" clId="{BE73E573-7C17-4EBA-9F2D-9CBD350EBD7A}" dt="2024-05-03T15:25:25.305" v="402" actId="20577"/>
          <ac:spMkLst>
            <pc:docMk/>
            <pc:sldMk cId="2461763950" sldId="291"/>
            <ac:spMk id="4" creationId="{E4B72ACE-36C9-4C2D-9738-ACCEB88CAAB3}"/>
          </ac:spMkLst>
        </pc:spChg>
        <pc:spChg chg="mod">
          <ac:chgData name="" userId="955ad2da3e9c358a" providerId="LiveId" clId="{BE73E573-7C17-4EBA-9F2D-9CBD350EBD7A}" dt="2024-05-03T15:32:10.426" v="429" actId="5793"/>
          <ac:spMkLst>
            <pc:docMk/>
            <pc:sldMk cId="2461763950" sldId="291"/>
            <ac:spMk id="5" creationId="{6593A08C-4E2E-49C5-A13D-F5EB7C78DFE4}"/>
          </ac:spMkLst>
        </pc:spChg>
      </pc:sldChg>
      <pc:sldChg chg="modSp add">
        <pc:chgData name="" userId="955ad2da3e9c358a" providerId="LiveId" clId="{BE73E573-7C17-4EBA-9F2D-9CBD350EBD7A}" dt="2024-05-03T15:32:57.815" v="441" actId="20577"/>
        <pc:sldMkLst>
          <pc:docMk/>
          <pc:sldMk cId="3646413636" sldId="292"/>
        </pc:sldMkLst>
        <pc:spChg chg="mod">
          <ac:chgData name="" userId="955ad2da3e9c358a" providerId="LiveId" clId="{BE73E573-7C17-4EBA-9F2D-9CBD350EBD7A}" dt="2024-05-03T15:32:57.815" v="441" actId="20577"/>
          <ac:spMkLst>
            <pc:docMk/>
            <pc:sldMk cId="3646413636" sldId="292"/>
            <ac:spMk id="5" creationId="{6593A08C-4E2E-49C5-A13D-F5EB7C78DFE4}"/>
          </ac:spMkLst>
        </pc:spChg>
      </pc:sldChg>
      <pc:sldChg chg="modSp add">
        <pc:chgData name="" userId="955ad2da3e9c358a" providerId="LiveId" clId="{BE73E573-7C17-4EBA-9F2D-9CBD350EBD7A}" dt="2024-05-03T15:46:09.085" v="461" actId="113"/>
        <pc:sldMkLst>
          <pc:docMk/>
          <pc:sldMk cId="3967039096" sldId="293"/>
        </pc:sldMkLst>
        <pc:spChg chg="mod">
          <ac:chgData name="" userId="955ad2da3e9c358a" providerId="LiveId" clId="{BE73E573-7C17-4EBA-9F2D-9CBD350EBD7A}" dt="2024-05-03T15:33:20.665" v="451" actId="20577"/>
          <ac:spMkLst>
            <pc:docMk/>
            <pc:sldMk cId="3967039096" sldId="293"/>
            <ac:spMk id="4" creationId="{E4B72ACE-36C9-4C2D-9738-ACCEB88CAAB3}"/>
          </ac:spMkLst>
        </pc:spChg>
        <pc:spChg chg="mod">
          <ac:chgData name="" userId="955ad2da3e9c358a" providerId="LiveId" clId="{BE73E573-7C17-4EBA-9F2D-9CBD350EBD7A}" dt="2024-05-03T15:46:09.085" v="461" actId="113"/>
          <ac:spMkLst>
            <pc:docMk/>
            <pc:sldMk cId="3967039096" sldId="293"/>
            <ac:spMk id="5" creationId="{6593A08C-4E2E-49C5-A13D-F5EB7C78DFE4}"/>
          </ac:spMkLst>
        </pc:spChg>
      </pc:sldChg>
      <pc:sldChg chg="modSp add">
        <pc:chgData name="" userId="955ad2da3e9c358a" providerId="LiveId" clId="{BE73E573-7C17-4EBA-9F2D-9CBD350EBD7A}" dt="2024-05-03T15:46:59.106" v="471" actId="113"/>
        <pc:sldMkLst>
          <pc:docMk/>
          <pc:sldMk cId="4166159678" sldId="294"/>
        </pc:sldMkLst>
        <pc:spChg chg="mod">
          <ac:chgData name="" userId="955ad2da3e9c358a" providerId="LiveId" clId="{BE73E573-7C17-4EBA-9F2D-9CBD350EBD7A}" dt="2024-05-03T15:46:59.106" v="471" actId="113"/>
          <ac:spMkLst>
            <pc:docMk/>
            <pc:sldMk cId="4166159678" sldId="294"/>
            <ac:spMk id="5" creationId="{6593A08C-4E2E-49C5-A13D-F5EB7C78DFE4}"/>
          </ac:spMkLst>
        </pc:spChg>
      </pc:sldChg>
      <pc:sldChg chg="modSp add">
        <pc:chgData name="" userId="955ad2da3e9c358a" providerId="LiveId" clId="{BE73E573-7C17-4EBA-9F2D-9CBD350EBD7A}" dt="2024-05-03T15:47:43.908" v="481" actId="113"/>
        <pc:sldMkLst>
          <pc:docMk/>
          <pc:sldMk cId="4166158503" sldId="295"/>
        </pc:sldMkLst>
        <pc:spChg chg="mod">
          <ac:chgData name="" userId="955ad2da3e9c358a" providerId="LiveId" clId="{BE73E573-7C17-4EBA-9F2D-9CBD350EBD7A}" dt="2024-05-03T15:47:43.908" v="481" actId="113"/>
          <ac:spMkLst>
            <pc:docMk/>
            <pc:sldMk cId="4166158503" sldId="295"/>
            <ac:spMk id="5" creationId="{6593A08C-4E2E-49C5-A13D-F5EB7C78DFE4}"/>
          </ac:spMkLst>
        </pc:spChg>
      </pc:sldChg>
      <pc:sldChg chg="modSp add">
        <pc:chgData name="" userId="955ad2da3e9c358a" providerId="LiveId" clId="{BE73E573-7C17-4EBA-9F2D-9CBD350EBD7A}" dt="2024-05-03T15:51:15.491" v="570" actId="113"/>
        <pc:sldMkLst>
          <pc:docMk/>
          <pc:sldMk cId="3860584076" sldId="296"/>
        </pc:sldMkLst>
        <pc:spChg chg="mod">
          <ac:chgData name="" userId="955ad2da3e9c358a" providerId="LiveId" clId="{BE73E573-7C17-4EBA-9F2D-9CBD350EBD7A}" dt="2024-05-03T15:48:13.278" v="542" actId="20577"/>
          <ac:spMkLst>
            <pc:docMk/>
            <pc:sldMk cId="3860584076" sldId="296"/>
            <ac:spMk id="4" creationId="{E4B72ACE-36C9-4C2D-9738-ACCEB88CAAB3}"/>
          </ac:spMkLst>
        </pc:spChg>
        <pc:spChg chg="mod">
          <ac:chgData name="" userId="955ad2da3e9c358a" providerId="LiveId" clId="{BE73E573-7C17-4EBA-9F2D-9CBD350EBD7A}" dt="2024-05-03T15:51:15.491" v="570" actId="113"/>
          <ac:spMkLst>
            <pc:docMk/>
            <pc:sldMk cId="3860584076" sldId="296"/>
            <ac:spMk id="5" creationId="{6593A08C-4E2E-49C5-A13D-F5EB7C78DFE4}"/>
          </ac:spMkLst>
        </pc:spChg>
      </pc:sldChg>
      <pc:sldChg chg="modSp add">
        <pc:chgData name="" userId="955ad2da3e9c358a" providerId="LiveId" clId="{BE73E573-7C17-4EBA-9F2D-9CBD350EBD7A}" dt="2024-05-03T15:52:22.377" v="590" actId="113"/>
        <pc:sldMkLst>
          <pc:docMk/>
          <pc:sldMk cId="2736423601" sldId="297"/>
        </pc:sldMkLst>
        <pc:spChg chg="mod">
          <ac:chgData name="" userId="955ad2da3e9c358a" providerId="LiveId" clId="{BE73E573-7C17-4EBA-9F2D-9CBD350EBD7A}" dt="2024-05-03T15:51:30.549" v="579" actId="20577"/>
          <ac:spMkLst>
            <pc:docMk/>
            <pc:sldMk cId="2736423601" sldId="297"/>
            <ac:spMk id="4" creationId="{E4B72ACE-36C9-4C2D-9738-ACCEB88CAAB3}"/>
          </ac:spMkLst>
        </pc:spChg>
        <pc:spChg chg="mod">
          <ac:chgData name="" userId="955ad2da3e9c358a" providerId="LiveId" clId="{BE73E573-7C17-4EBA-9F2D-9CBD350EBD7A}" dt="2024-05-03T15:52:22.377" v="590" actId="113"/>
          <ac:spMkLst>
            <pc:docMk/>
            <pc:sldMk cId="2736423601" sldId="297"/>
            <ac:spMk id="5" creationId="{6593A08C-4E2E-49C5-A13D-F5EB7C78DFE4}"/>
          </ac:spMkLst>
        </pc:spChg>
      </pc:sldChg>
      <pc:sldChg chg="add">
        <pc:chgData name="" userId="955ad2da3e9c358a" providerId="LiveId" clId="{BE73E573-7C17-4EBA-9F2D-9CBD350EBD7A}" dt="2024-05-03T15:52:26.819" v="591"/>
        <pc:sldMkLst>
          <pc:docMk/>
          <pc:sldMk cId="691590310" sldId="298"/>
        </pc:sldMkLst>
      </pc:sldChg>
      <pc:sldChg chg="modSp add">
        <pc:chgData name="" userId="955ad2da3e9c358a" providerId="LiveId" clId="{BE73E573-7C17-4EBA-9F2D-9CBD350EBD7A}" dt="2024-05-03T15:53:38.950" v="603" actId="113"/>
        <pc:sldMkLst>
          <pc:docMk/>
          <pc:sldMk cId="931647681" sldId="299"/>
        </pc:sldMkLst>
        <pc:spChg chg="mod">
          <ac:chgData name="" userId="955ad2da3e9c358a" providerId="LiveId" clId="{BE73E573-7C17-4EBA-9F2D-9CBD350EBD7A}" dt="2024-05-03T15:53:38.950" v="603" actId="113"/>
          <ac:spMkLst>
            <pc:docMk/>
            <pc:sldMk cId="931647681" sldId="299"/>
            <ac:spMk id="5" creationId="{6593A08C-4E2E-49C5-A13D-F5EB7C78DFE4}"/>
          </ac:spMkLst>
        </pc:spChg>
      </pc:sldChg>
      <pc:sldChg chg="modSp add">
        <pc:chgData name="" userId="955ad2da3e9c358a" providerId="LiveId" clId="{BE73E573-7C17-4EBA-9F2D-9CBD350EBD7A}" dt="2024-05-03T15:54:33.297" v="613" actId="113"/>
        <pc:sldMkLst>
          <pc:docMk/>
          <pc:sldMk cId="4128963783" sldId="300"/>
        </pc:sldMkLst>
        <pc:spChg chg="mod">
          <ac:chgData name="" userId="955ad2da3e9c358a" providerId="LiveId" clId="{BE73E573-7C17-4EBA-9F2D-9CBD350EBD7A}" dt="2024-05-03T15:54:33.297" v="613" actId="113"/>
          <ac:spMkLst>
            <pc:docMk/>
            <pc:sldMk cId="4128963783" sldId="300"/>
            <ac:spMk id="5" creationId="{6593A08C-4E2E-49C5-A13D-F5EB7C78DFE4}"/>
          </ac:spMkLst>
        </pc:spChg>
      </pc:sldChg>
      <pc:sldChg chg="modSp add">
        <pc:chgData name="" userId="955ad2da3e9c358a" providerId="LiveId" clId="{BE73E573-7C17-4EBA-9F2D-9CBD350EBD7A}" dt="2024-05-04T14:29:00.261" v="716" actId="113"/>
        <pc:sldMkLst>
          <pc:docMk/>
          <pc:sldMk cId="881874163" sldId="301"/>
        </pc:sldMkLst>
        <pc:spChg chg="mod">
          <ac:chgData name="" userId="955ad2da3e9c358a" providerId="LiveId" clId="{BE73E573-7C17-4EBA-9F2D-9CBD350EBD7A}" dt="2024-05-04T14:22:21.880" v="704" actId="20577"/>
          <ac:spMkLst>
            <pc:docMk/>
            <pc:sldMk cId="881874163" sldId="301"/>
            <ac:spMk id="4" creationId="{E4B72ACE-36C9-4C2D-9738-ACCEB88CAAB3}"/>
          </ac:spMkLst>
        </pc:spChg>
        <pc:spChg chg="mod">
          <ac:chgData name="" userId="955ad2da3e9c358a" providerId="LiveId" clId="{BE73E573-7C17-4EBA-9F2D-9CBD350EBD7A}" dt="2024-05-04T14:29:00.261" v="716" actId="113"/>
          <ac:spMkLst>
            <pc:docMk/>
            <pc:sldMk cId="881874163" sldId="301"/>
            <ac:spMk id="5" creationId="{6593A08C-4E2E-49C5-A13D-F5EB7C78DFE4}"/>
          </ac:spMkLst>
        </pc:spChg>
      </pc:sldChg>
      <pc:sldChg chg="modSp add">
        <pc:chgData name="" userId="955ad2da3e9c358a" providerId="LiveId" clId="{BE73E573-7C17-4EBA-9F2D-9CBD350EBD7A}" dt="2024-05-04T14:30:02.362" v="735" actId="113"/>
        <pc:sldMkLst>
          <pc:docMk/>
          <pc:sldMk cId="240686819" sldId="302"/>
        </pc:sldMkLst>
        <pc:spChg chg="mod">
          <ac:chgData name="" userId="955ad2da3e9c358a" providerId="LiveId" clId="{BE73E573-7C17-4EBA-9F2D-9CBD350EBD7A}" dt="2024-05-04T14:29:21.007" v="725" actId="20577"/>
          <ac:spMkLst>
            <pc:docMk/>
            <pc:sldMk cId="240686819" sldId="302"/>
            <ac:spMk id="4" creationId="{E4B72ACE-36C9-4C2D-9738-ACCEB88CAAB3}"/>
          </ac:spMkLst>
        </pc:spChg>
        <pc:spChg chg="mod">
          <ac:chgData name="" userId="955ad2da3e9c358a" providerId="LiveId" clId="{BE73E573-7C17-4EBA-9F2D-9CBD350EBD7A}" dt="2024-05-04T14:30:02.362" v="735" actId="113"/>
          <ac:spMkLst>
            <pc:docMk/>
            <pc:sldMk cId="240686819" sldId="302"/>
            <ac:spMk id="5" creationId="{6593A08C-4E2E-49C5-A13D-F5EB7C78DFE4}"/>
          </ac:spMkLst>
        </pc:spChg>
      </pc:sldChg>
      <pc:sldChg chg="modSp add">
        <pc:chgData name="" userId="955ad2da3e9c358a" providerId="LiveId" clId="{BE73E573-7C17-4EBA-9F2D-9CBD350EBD7A}" dt="2024-05-04T14:30:59.966" v="746" actId="113"/>
        <pc:sldMkLst>
          <pc:docMk/>
          <pc:sldMk cId="3634946362" sldId="303"/>
        </pc:sldMkLst>
        <pc:spChg chg="mod">
          <ac:chgData name="" userId="955ad2da3e9c358a" providerId="LiveId" clId="{BE73E573-7C17-4EBA-9F2D-9CBD350EBD7A}" dt="2024-05-04T14:30:59.966" v="746" actId="113"/>
          <ac:spMkLst>
            <pc:docMk/>
            <pc:sldMk cId="3634946362" sldId="303"/>
            <ac:spMk id="5" creationId="{6593A08C-4E2E-49C5-A13D-F5EB7C78DFE4}"/>
          </ac:spMkLst>
        </pc:spChg>
      </pc:sldChg>
      <pc:sldChg chg="modSp add">
        <pc:chgData name="" userId="955ad2da3e9c358a" providerId="LiveId" clId="{BE73E573-7C17-4EBA-9F2D-9CBD350EBD7A}" dt="2024-05-04T14:31:43.545" v="758" actId="113"/>
        <pc:sldMkLst>
          <pc:docMk/>
          <pc:sldMk cId="570944607" sldId="304"/>
        </pc:sldMkLst>
        <pc:spChg chg="mod">
          <ac:chgData name="" userId="955ad2da3e9c358a" providerId="LiveId" clId="{BE73E573-7C17-4EBA-9F2D-9CBD350EBD7A}" dt="2024-05-04T14:31:43.545" v="758" actId="113"/>
          <ac:spMkLst>
            <pc:docMk/>
            <pc:sldMk cId="570944607" sldId="304"/>
            <ac:spMk id="5" creationId="{6593A08C-4E2E-49C5-A13D-F5EB7C78DFE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2024-05-17</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2024-05-17</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2024-05-17</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2024-05-17</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2024-05-17</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2024-05-17</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2024-05-17</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2024-05-17</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2024-05-17</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2024-05-17</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2024-05-17</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2024-05-17</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2024-05-17</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2024-05-17</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2024-05-17</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2024-05-17</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2024-05-17</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2024-05-17</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2024-05-17</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2024-05-17</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2024-05-17</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2024-05-17</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2024-05-17</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2024-05-17</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2024-05-17</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altLang="zh-CN"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MULTINATIONAL BUSINESS MANAGEMENT  </a:t>
            </a:r>
            <a:endParaRPr lang="ko-KR" altLang="en-US"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2986421" y="4422807"/>
            <a:ext cx="5492562" cy="1514885"/>
          </a:xfrm>
        </p:spPr>
        <p:txBody>
          <a:bodyPr/>
          <a:lstStyle/>
          <a:p>
            <a:r>
              <a:rPr lang="en-US" altLang="ko-KR" dirty="0">
                <a:latin typeface="Times New Roman" panose="02020603050405020304" pitchFamily="18" charset="0"/>
                <a:cs typeface="Times New Roman" panose="02020603050405020304" pitchFamily="18" charset="0"/>
              </a:rPr>
              <a:t>KUMI UNIVERSITY </a:t>
            </a:r>
          </a:p>
          <a:p>
            <a:r>
              <a:rPr lang="en-US" altLang="ko-KR" dirty="0">
                <a:latin typeface="Times New Roman" panose="02020603050405020304" pitchFamily="18" charset="0"/>
                <a:cs typeface="Times New Roman" panose="02020603050405020304" pitchFamily="18" charset="0"/>
              </a:rPr>
              <a:t>LECTURER: MUGISHA PATRICK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36619" y="3265348"/>
            <a:ext cx="8030095" cy="849451"/>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ko-KR" dirty="0">
                <a:latin typeface="Times New Roman" panose="02020603050405020304" pitchFamily="18" charset="0"/>
                <a:cs typeface="Times New Roman" panose="02020603050405020304" pitchFamily="18" charset="0"/>
              </a:rPr>
              <a:t>WEEK TEN –INTERNATIONAL TRADE LAWS AND REGULATIONS</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Unit ten objectives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altLang="ko-KR" sz="2000" dirty="0">
                <a:latin typeface="Times New Roman" panose="02020603050405020304" pitchFamily="18" charset="0"/>
                <a:cs typeface="Times New Roman" panose="02020603050405020304" pitchFamily="18" charset="0"/>
              </a:rPr>
              <a:t>At the end of this session, you will be able to: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what is meant by international business law</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Have an overview of different laws governing MNCs</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why those laws should exist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how international trade laws have affected multinational business </a:t>
            </a:r>
          </a:p>
          <a:p>
            <a:pPr marL="0" indent="0">
              <a:buNone/>
            </a:pPr>
            <a:endParaRPr lang="en-US" altLang="ko-KR" sz="2000" dirty="0">
              <a:latin typeface="Arial" panose="020B0604020202020204" pitchFamily="34" charset="0"/>
              <a:cs typeface="Arial" panose="020B0604020202020204" pitchFamily="34" charset="0"/>
            </a:endParaRP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101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Introduction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International trade law refers to the body of legal rules and regulations that govern commercial transactions and interactions between nations. It encompasses a wide range of issues, including tariffs, import and export regulations, trade agreements, intellectual property rights, and dispute resolution mechanisms. The primary goal of international trade law is to facilitate smooth and fair trade relations between countries while ensuring that each party adheres to their commitments and obligations under various international agreements and treaties.</a:t>
            </a:r>
          </a:p>
          <a:p>
            <a:pPr marL="0" indent="0">
              <a:buNone/>
            </a:pPr>
            <a:endParaRPr lang="en-US" altLang="ko-KR" sz="2000" dirty="0">
              <a:latin typeface="Arial" panose="020B0604020202020204" pitchFamily="34" charset="0"/>
              <a:cs typeface="Arial" panose="020B0604020202020204" pitchFamily="34" charset="0"/>
            </a:endParaRP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0558589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Key components of international trade law include the World Trade Organization (WTO) agreements, which provide a framework for negotiating and regulating trade policies among member countries, as well as regional trade agreements such as the North American Free Trade Agreement (NAFTA) and the European Union (EU) Single Market. These agreements aim to reduce barriers to trade, promote economic growth, and enhance cooperation between participating nations.  Also, international trade law governs the resolution of disputes through mechanisms like arbitration and mediation, allowing parties to address conflicts in a fair and impartial manner, thereby maintaining stability and predictability in the global trading system.</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9765742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World Trade Organization (WTO) agreements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Here are some of the elements covered in the WTO agreements: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General Agreement on Tariffs and Trade (GATT): </a:t>
            </a:r>
            <a:r>
              <a:rPr lang="en-US" sz="2000" dirty="0">
                <a:latin typeface="Times New Roman" panose="02020603050405020304" pitchFamily="18" charset="0"/>
                <a:cs typeface="Times New Roman" panose="02020603050405020304" pitchFamily="18" charset="0"/>
              </a:rPr>
              <a:t>GATT is the foundational agreement of the WTO, focusing on reducing tariffs and other barriers to trade among member countries.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Agreement on Trade-Related Aspects of Intellectual Property Rights (TRIPS): </a:t>
            </a:r>
            <a:r>
              <a:rPr lang="en-US" sz="2000" dirty="0">
                <a:latin typeface="Times New Roman" panose="02020603050405020304" pitchFamily="18" charset="0"/>
                <a:cs typeface="Times New Roman" panose="02020603050405020304" pitchFamily="18" charset="0"/>
              </a:rPr>
              <a:t>TRIPS sets out minimum standards for intellectual property regulation, including patents, copyrights, and trademarks, to ensure fair and equitable treatment of intellectual property globally.</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9150246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Agreement on Agriculture (</a:t>
            </a:r>
            <a:r>
              <a:rPr lang="en-US" sz="2000" b="1" dirty="0" err="1">
                <a:latin typeface="Times New Roman" panose="02020603050405020304" pitchFamily="18" charset="0"/>
                <a:cs typeface="Times New Roman" panose="02020603050405020304" pitchFamily="18" charset="0"/>
              </a:rPr>
              <a:t>AoA</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The </a:t>
            </a:r>
            <a:r>
              <a:rPr lang="en-US" sz="2000" dirty="0" err="1">
                <a:latin typeface="Times New Roman" panose="02020603050405020304" pitchFamily="18" charset="0"/>
                <a:cs typeface="Times New Roman" panose="02020603050405020304" pitchFamily="18" charset="0"/>
              </a:rPr>
              <a:t>AoA</a:t>
            </a:r>
            <a:r>
              <a:rPr lang="en-US" sz="2000" dirty="0">
                <a:latin typeface="Times New Roman" panose="02020603050405020304" pitchFamily="18" charset="0"/>
                <a:cs typeface="Times New Roman" panose="02020603050405020304" pitchFamily="18" charset="0"/>
              </a:rPr>
              <a:t> addresses issues related to agricultural trade, including subsidies, tariffs, and market access, with the goal of promoting fair competition and improving market access for agricultural products.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General Agreement on Trade in Services (GATS): </a:t>
            </a:r>
            <a:r>
              <a:rPr lang="en-US" sz="2000" dirty="0">
                <a:latin typeface="Times New Roman" panose="02020603050405020304" pitchFamily="18" charset="0"/>
                <a:cs typeface="Times New Roman" panose="02020603050405020304" pitchFamily="18" charset="0"/>
              </a:rPr>
              <a:t>GATS regulates trade in services, such as banking, telecommunications, and tourism, by establishing principles and rules for market access, national treatment, and transparency.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674868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Agreement on Sanitary and Phytosanitary Measures (SPS Agreement): </a:t>
            </a:r>
            <a:r>
              <a:rPr lang="en-US" sz="2000" dirty="0">
                <a:latin typeface="Times New Roman" panose="02020603050405020304" pitchFamily="18" charset="0"/>
                <a:cs typeface="Times New Roman" panose="02020603050405020304" pitchFamily="18" charset="0"/>
              </a:rPr>
              <a:t>The SPS Agreement sets out rules for food safety and animal and plant health standards to ensure that countries' measures do not unjustifiably restrict trade.</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Agreement on Technical Barriers to Trade (TBT Agreement): </a:t>
            </a:r>
            <a:r>
              <a:rPr lang="en-US" sz="2000" dirty="0">
                <a:latin typeface="Times New Roman" panose="02020603050405020304" pitchFamily="18" charset="0"/>
                <a:cs typeface="Times New Roman" panose="02020603050405020304" pitchFamily="18" charset="0"/>
              </a:rPr>
              <a:t>The TBT Agreement aims to prevent technical regulations, standards, and conformity assessment procedures from creating unnecessary obstacles to trade.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284883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Agreement on Subsidies and Countervailing Measures (SCM Agreement): </a:t>
            </a:r>
            <a:r>
              <a:rPr lang="en-US" sz="2000" dirty="0">
                <a:latin typeface="Times New Roman" panose="02020603050405020304" pitchFamily="18" charset="0"/>
                <a:cs typeface="Times New Roman" panose="02020603050405020304" pitchFamily="18" charset="0"/>
              </a:rPr>
              <a:t>The SCM Agreement regulates the use of subsidies and provides a framework for addressing subsidies that distort international trade.</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Agreement on Trade-Related Investment Measures (TRIMs): </a:t>
            </a:r>
            <a:r>
              <a:rPr lang="en-US" sz="2000" dirty="0">
                <a:latin typeface="Times New Roman" panose="02020603050405020304" pitchFamily="18" charset="0"/>
                <a:cs typeface="Times New Roman" panose="02020603050405020304" pitchFamily="18" charset="0"/>
              </a:rPr>
              <a:t>TRIMs prohibits certain investment-related measures that restrict trade, such as local content requirements or export performance requirements.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885640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Dispute Settlement Understanding (DSU): </a:t>
            </a:r>
            <a:r>
              <a:rPr lang="en-US" sz="2000" dirty="0">
                <a:latin typeface="Times New Roman" panose="02020603050405020304" pitchFamily="18" charset="0"/>
                <a:cs typeface="Times New Roman" panose="02020603050405020304" pitchFamily="18" charset="0"/>
              </a:rPr>
              <a:t>The DSU provides procedures for the resolution of disputes between WTO members, ensuring that trade disputes are settled in a fair, transparent, and timely manner.</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Trade Policy Review Mechanism (TPRM): </a:t>
            </a:r>
            <a:r>
              <a:rPr lang="en-US" sz="2000" dirty="0">
                <a:latin typeface="Times New Roman" panose="02020603050405020304" pitchFamily="18" charset="0"/>
                <a:cs typeface="Times New Roman" panose="02020603050405020304" pitchFamily="18" charset="0"/>
              </a:rPr>
              <a:t>TPRM involves regular reviews of each member's trade policies and practices to promote transparency and accountability and encourage compliance with WTO rules.</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2289230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Times New Roman" panose="02020603050405020304" pitchFamily="18" charset="0"/>
                <a:cs typeface="Times New Roman" panose="02020603050405020304" pitchFamily="18" charset="0"/>
              </a:rPr>
              <a:t>North American Free Trade Agreement (NAFTA)</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Trade Liberalization: </a:t>
            </a:r>
            <a:r>
              <a:rPr lang="en-US" sz="2000" dirty="0">
                <a:latin typeface="Times New Roman" panose="02020603050405020304" pitchFamily="18" charset="0"/>
                <a:cs typeface="Times New Roman" panose="02020603050405020304" pitchFamily="18" charset="0"/>
              </a:rPr>
              <a:t>NAFTA aims to eliminate tariffs and other barriers to trade in goods and services between the United States, Canada, and Mexico, facilitating increased trade flows among the member countries.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Rules of Origin</a:t>
            </a:r>
            <a:r>
              <a:rPr lang="en-US" sz="2000" dirty="0">
                <a:latin typeface="Times New Roman" panose="02020603050405020304" pitchFamily="18" charset="0"/>
                <a:cs typeface="Times New Roman" panose="02020603050405020304" pitchFamily="18" charset="0"/>
              </a:rPr>
              <a:t>: NAFTA establishes rules of origin to determine the eligibility of products for preferential treatment under the agreement. These rules specify the criteria that products must meet to qualify as originating from within the NAFTA region.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427630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err="1">
                <a:latin typeface="Times New Roman" panose="02020603050405020304" pitchFamily="18" charset="0"/>
                <a:cs typeface="Times New Roman" panose="02020603050405020304" pitchFamily="18" charset="0"/>
              </a:rPr>
              <a:t>Con’t</a:t>
            </a:r>
            <a:r>
              <a:rPr lang="en-US"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Market Access: </a:t>
            </a:r>
            <a:r>
              <a:rPr lang="en-US" sz="2000" dirty="0">
                <a:latin typeface="Times New Roman" panose="02020603050405020304" pitchFamily="18" charset="0"/>
                <a:cs typeface="Times New Roman" panose="02020603050405020304" pitchFamily="18" charset="0"/>
              </a:rPr>
              <a:t>NAFTA provides enhanced market access for goods and services among the member countries, allowing for increased trade opportunities and reduced trade barriers such as tariffs and quotas.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Investment Protection: </a:t>
            </a:r>
            <a:r>
              <a:rPr lang="en-US" sz="2000" dirty="0">
                <a:latin typeface="Times New Roman" panose="02020603050405020304" pitchFamily="18" charset="0"/>
                <a:cs typeface="Times New Roman" panose="02020603050405020304" pitchFamily="18" charset="0"/>
              </a:rPr>
              <a:t>NAFTA includes provisions to protect and promote cross-border investment among the member countries, including protections for investors, intellectual property rights, and mechanisms for resolving investment disputes.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6238212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err="1">
                <a:latin typeface="Times New Roman" panose="02020603050405020304" pitchFamily="18" charset="0"/>
                <a:cs typeface="Times New Roman" panose="02020603050405020304" pitchFamily="18" charset="0"/>
              </a:rPr>
              <a:t>Con’t</a:t>
            </a:r>
            <a:r>
              <a:rPr lang="en-US"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Labor Standards: </a:t>
            </a:r>
            <a:r>
              <a:rPr lang="en-US" sz="2000" dirty="0">
                <a:latin typeface="Times New Roman" panose="02020603050405020304" pitchFamily="18" charset="0"/>
                <a:cs typeface="Times New Roman" panose="02020603050405020304" pitchFamily="18" charset="0"/>
              </a:rPr>
              <a:t>NAFTA includes side agreements on labor cooperation aimed at improving labor standards and working conditions in the member countries, promoting fair labor practices and respect for workers' rights.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Environmental Protections: </a:t>
            </a:r>
            <a:r>
              <a:rPr lang="en-US" sz="2000" dirty="0">
                <a:latin typeface="Times New Roman" panose="02020603050405020304" pitchFamily="18" charset="0"/>
                <a:cs typeface="Times New Roman" panose="02020603050405020304" pitchFamily="18" charset="0"/>
              </a:rPr>
              <a:t>Similarly, NAFTA includes side agreements on environmental cooperation to address environmental concerns and promote sustainable development in the member countries, including measures to protect natural resources and combat pollution.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5103511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err="1">
                <a:latin typeface="Times New Roman" panose="02020603050405020304" pitchFamily="18" charset="0"/>
                <a:cs typeface="Times New Roman" panose="02020603050405020304" pitchFamily="18" charset="0"/>
              </a:rPr>
              <a:t>Con’t</a:t>
            </a:r>
            <a:r>
              <a:rPr lang="en-US"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Dispute Resolution Mechanisms: </a:t>
            </a:r>
            <a:r>
              <a:rPr lang="en-US" sz="2000" dirty="0">
                <a:latin typeface="Times New Roman" panose="02020603050405020304" pitchFamily="18" charset="0"/>
                <a:cs typeface="Times New Roman" panose="02020603050405020304" pitchFamily="18" charset="0"/>
              </a:rPr>
              <a:t>NAFTA establishes mechanisms for the resolution of disputes between the member countries, including procedures for settling disputes related to the interpretation and implementation of the agreement.</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Customs Procedures and Facilitation: </a:t>
            </a:r>
            <a:r>
              <a:rPr lang="en-US" sz="2000" dirty="0">
                <a:latin typeface="Times New Roman" panose="02020603050405020304" pitchFamily="18" charset="0"/>
                <a:cs typeface="Times New Roman" panose="02020603050405020304" pitchFamily="18" charset="0"/>
              </a:rPr>
              <a:t>NAFTA includes provisions to streamline customs procedures and facilitate trade flows among the member countries, reducing administrative burdens and increasing efficiency at the border.</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6643747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err="1">
                <a:latin typeface="Times New Roman" panose="02020603050405020304" pitchFamily="18" charset="0"/>
                <a:cs typeface="Times New Roman" panose="02020603050405020304" pitchFamily="18" charset="0"/>
              </a:rPr>
              <a:t>Con’t</a:t>
            </a:r>
            <a:r>
              <a:rPr lang="en-US"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Intellectual Property Rights: </a:t>
            </a:r>
            <a:r>
              <a:rPr lang="en-US" sz="2000" dirty="0">
                <a:latin typeface="Times New Roman" panose="02020603050405020304" pitchFamily="18" charset="0"/>
                <a:cs typeface="Times New Roman" panose="02020603050405020304" pitchFamily="18" charset="0"/>
              </a:rPr>
              <a:t>NAFTA includes provisions to protect intellectual property rights, including patents, trademarks, copyrights, and trade secrets, fostering innovation and creativity within the NAFTA region.</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Government Procurement: </a:t>
            </a:r>
            <a:r>
              <a:rPr lang="en-US" sz="2000" dirty="0">
                <a:latin typeface="Times New Roman" panose="02020603050405020304" pitchFamily="18" charset="0"/>
                <a:cs typeface="Times New Roman" panose="02020603050405020304" pitchFamily="18" charset="0"/>
              </a:rPr>
              <a:t>NAFTA includes provisions to promote transparency and non-discrimination in government procurement among the member countries, ensuring fair access to government contracts and opportunities for businesses across the region.</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196653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Times New Roman" panose="02020603050405020304" pitchFamily="18" charset="0"/>
                <a:cs typeface="Times New Roman" panose="02020603050405020304" pitchFamily="18" charset="0"/>
              </a:rPr>
              <a:t>European Union (EU) Single Market key components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85000" lnSpcReduction="20000"/>
          </a:bodyPr>
          <a:lstStyle/>
          <a:p>
            <a:pPr marL="0" indent="0">
              <a:lnSpc>
                <a:spcPct val="160000"/>
              </a:lnSpc>
              <a:buNone/>
            </a:pPr>
            <a:r>
              <a:rPr lang="en-US" sz="2400" dirty="0">
                <a:latin typeface="Times New Roman" panose="02020603050405020304" pitchFamily="18" charset="0"/>
                <a:cs typeface="Times New Roman" panose="02020603050405020304" pitchFamily="18" charset="0"/>
              </a:rPr>
              <a:t>The European union is comprised by 27 countries and in 2023 its population was estimated to be around 448 million people. So this single market has the following components: </a:t>
            </a:r>
          </a:p>
          <a:p>
            <a:pPr>
              <a:lnSpc>
                <a:spcPct val="16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Free Movement of Goods: </a:t>
            </a:r>
            <a:r>
              <a:rPr lang="en-US" sz="2400" dirty="0">
                <a:latin typeface="Times New Roman" panose="02020603050405020304" pitchFamily="18" charset="0"/>
                <a:cs typeface="Times New Roman" panose="02020603050405020304" pitchFamily="18" charset="0"/>
              </a:rPr>
              <a:t>The EU Single Market allows for the free movement of goods among member states, eliminating tariffs, quotas, and other barriers to trade within the EU.</a:t>
            </a:r>
          </a:p>
          <a:p>
            <a:pPr>
              <a:lnSpc>
                <a:spcPct val="16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Free Movement of Services: </a:t>
            </a:r>
            <a:r>
              <a:rPr lang="en-US" sz="2400" dirty="0">
                <a:latin typeface="Times New Roman" panose="02020603050405020304" pitchFamily="18" charset="0"/>
                <a:cs typeface="Times New Roman" panose="02020603050405020304" pitchFamily="18" charset="0"/>
              </a:rPr>
              <a:t>It facilitates the free movement of services across borders within the EU, allowing service providers to offer their services throughout the Single Market without facing discriminatory barriers.</a:t>
            </a:r>
          </a:p>
          <a:p>
            <a:pPr marL="0" indent="0">
              <a:lnSpc>
                <a:spcPct val="150000"/>
              </a:lnSpc>
              <a:buNone/>
            </a:pPr>
            <a:r>
              <a:rPr lang="en-US" sz="2000" b="1" dirty="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2747320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err="1">
                <a:latin typeface="Times New Roman" panose="02020603050405020304" pitchFamily="18" charset="0"/>
                <a:cs typeface="Times New Roman" panose="02020603050405020304" pitchFamily="18" charset="0"/>
              </a:rPr>
              <a:t>Con’t</a:t>
            </a:r>
            <a:r>
              <a:rPr lang="en-US"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Free Movement of Capital: </a:t>
            </a:r>
            <a:r>
              <a:rPr lang="en-US" sz="2000" dirty="0">
                <a:latin typeface="Times New Roman" panose="02020603050405020304" pitchFamily="18" charset="0"/>
                <a:cs typeface="Times New Roman" panose="02020603050405020304" pitchFamily="18" charset="0"/>
              </a:rPr>
              <a:t>The Single Market enables the free movement of capital between EU member states, allowing for investment and financial transactions without restrictions or controls.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Free Movement of Persons: </a:t>
            </a:r>
            <a:r>
              <a:rPr lang="en-US" sz="2000" dirty="0">
                <a:latin typeface="Times New Roman" panose="02020603050405020304" pitchFamily="18" charset="0"/>
                <a:cs typeface="Times New Roman" panose="02020603050405020304" pitchFamily="18" charset="0"/>
              </a:rPr>
              <a:t>EU citizens have the right to live, work, study, and retire in any other EU member state, promoting mobility and integration within the Single Market.</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Harmonization of Regulations: </a:t>
            </a:r>
            <a:r>
              <a:rPr lang="en-US" sz="2000" dirty="0">
                <a:latin typeface="Times New Roman" panose="02020603050405020304" pitchFamily="18" charset="0"/>
                <a:cs typeface="Times New Roman" panose="02020603050405020304" pitchFamily="18" charset="0"/>
              </a:rPr>
              <a:t>The Single Market harmonizes regulations and standards across member states in areas such as product safety, consumer protection, and environmental standards, facilitating cross-border trade and ensuring a level playing field.</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079810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err="1">
                <a:latin typeface="Times New Roman" panose="02020603050405020304" pitchFamily="18" charset="0"/>
                <a:cs typeface="Times New Roman" panose="02020603050405020304" pitchFamily="18" charset="0"/>
              </a:rPr>
              <a:t>Con’t</a:t>
            </a:r>
            <a:r>
              <a:rPr lang="en-US"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Competition Policy: </a:t>
            </a:r>
            <a:r>
              <a:rPr lang="en-US" sz="2000" dirty="0">
                <a:latin typeface="Times New Roman" panose="02020603050405020304" pitchFamily="18" charset="0"/>
                <a:cs typeface="Times New Roman" panose="02020603050405020304" pitchFamily="18" charset="0"/>
              </a:rPr>
              <a:t>The EU Single Market is governed by competition policy aimed at preventing anti-competitive behavior, ensuring fair competition, and promoting consumer welfare across the EU.</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Customs Union: </a:t>
            </a:r>
            <a:r>
              <a:rPr lang="en-US" sz="2000" dirty="0">
                <a:latin typeface="Times New Roman" panose="02020603050405020304" pitchFamily="18" charset="0"/>
                <a:cs typeface="Times New Roman" panose="02020603050405020304" pitchFamily="18" charset="0"/>
              </a:rPr>
              <a:t>The EU operates as a customs union, allowing for the free movement of goods within the EU while imposing a common external tariff on imports from non-EU countries.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Common Trade Policy: </a:t>
            </a:r>
            <a:r>
              <a:rPr lang="en-US" sz="2000" dirty="0">
                <a:latin typeface="Times New Roman" panose="02020603050405020304" pitchFamily="18" charset="0"/>
                <a:cs typeface="Times New Roman" panose="02020603050405020304" pitchFamily="18" charset="0"/>
              </a:rPr>
              <a:t>The EU has a common trade policy negotiated and conducted by the European Commission on behalf of all member states, allowing for a unified approach to international trade negotiations and agreements.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207733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err="1">
                <a:latin typeface="Times New Roman" panose="02020603050405020304" pitchFamily="18" charset="0"/>
                <a:cs typeface="Times New Roman" panose="02020603050405020304" pitchFamily="18" charset="0"/>
              </a:rPr>
              <a:t>Con’t</a:t>
            </a:r>
            <a:r>
              <a:rPr lang="en-US"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Mutual Recognition of Professional Qualifications: </a:t>
            </a:r>
            <a:r>
              <a:rPr lang="en-US" sz="2000" dirty="0">
                <a:latin typeface="Times New Roman" panose="02020603050405020304" pitchFamily="18" charset="0"/>
                <a:cs typeface="Times New Roman" panose="02020603050405020304" pitchFamily="18" charset="0"/>
              </a:rPr>
              <a:t>The Single Market facilitates the recognition of professional qualifications across EU member states, enabling professionals to work in different countries without the need for additional certification or training.</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Digital Single Market: </a:t>
            </a:r>
            <a:r>
              <a:rPr lang="en-US" sz="2000" dirty="0">
                <a:latin typeface="Times New Roman" panose="02020603050405020304" pitchFamily="18" charset="0"/>
                <a:cs typeface="Times New Roman" panose="02020603050405020304" pitchFamily="18" charset="0"/>
              </a:rPr>
              <a:t>The EU is working towards the creation of a Digital Single Market, aiming to remove barriers to online commerce, harmonize digital regulations, and promote innovation and digitalization across the EU.</a:t>
            </a:r>
          </a:p>
          <a:p>
            <a:pPr>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0634840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err="1">
                <a:latin typeface="Times New Roman" panose="02020603050405020304" pitchFamily="18" charset="0"/>
                <a:cs typeface="Times New Roman" panose="02020603050405020304" pitchFamily="18" charset="0"/>
              </a:rPr>
              <a:t>Con’t</a:t>
            </a:r>
            <a:r>
              <a:rPr lang="en-US"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Mutual Recognition of Professional Qualifications: </a:t>
            </a:r>
            <a:r>
              <a:rPr lang="en-US" sz="2000" dirty="0">
                <a:latin typeface="Times New Roman" panose="02020603050405020304" pitchFamily="18" charset="0"/>
                <a:cs typeface="Times New Roman" panose="02020603050405020304" pitchFamily="18" charset="0"/>
              </a:rPr>
              <a:t>The Single Market facilitates the recognition of professional qualifications across EU member states, enabling professionals to work in different countries without the need for additional certification or training.</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Digital Single Market: </a:t>
            </a:r>
            <a:r>
              <a:rPr lang="en-US" sz="2000" dirty="0">
                <a:latin typeface="Times New Roman" panose="02020603050405020304" pitchFamily="18" charset="0"/>
                <a:cs typeface="Times New Roman" panose="02020603050405020304" pitchFamily="18" charset="0"/>
              </a:rPr>
              <a:t>The EU is working towards the creation of a Digital Single Market, aiming to remove barriers to online commerce, harmonize digital regulations, and promote innovation and digitalization across the EU.</a:t>
            </a:r>
          </a:p>
          <a:p>
            <a:pPr>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05543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Times New Roman" panose="02020603050405020304" pitchFamily="18" charset="0"/>
                <a:cs typeface="Times New Roman" panose="02020603050405020304" pitchFamily="18" charset="0"/>
              </a:rPr>
              <a:t>Other regions trade blocks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0" indent="0">
              <a:lnSpc>
                <a:spcPct val="150000"/>
              </a:lnSpc>
              <a:buNone/>
            </a:pPr>
            <a:r>
              <a:rPr lang="en-US" sz="2000" b="1" dirty="0">
                <a:latin typeface="Times New Roman" panose="02020603050405020304" pitchFamily="18" charset="0"/>
                <a:cs typeface="Times New Roman" panose="02020603050405020304" pitchFamily="18" charset="0"/>
              </a:rPr>
              <a:t>BRICKS</a:t>
            </a:r>
          </a:p>
          <a:p>
            <a:pPr marL="0" indent="0">
              <a:lnSpc>
                <a:spcPct val="150000"/>
              </a:lnSpc>
              <a:buNone/>
            </a:pPr>
            <a:r>
              <a:rPr lang="en-US" sz="2000" dirty="0">
                <a:latin typeface="Times New Roman" panose="02020603050405020304" pitchFamily="18" charset="0"/>
                <a:cs typeface="Times New Roman" panose="02020603050405020304" pitchFamily="18" charset="0"/>
              </a:rPr>
              <a:t>BRICS is an acronym that stands for Brazil, Russia, India, China, and South Africa. It represents an association of five major emerging economies, originally known as "BRIC" before the inclusion of South Africa in 2010. These countries are characterized by their significant influence on regional and global affairs, as well as their potential for future economic growth.</a:t>
            </a:r>
          </a:p>
          <a:p>
            <a:pPr marL="0" indent="0">
              <a:lnSpc>
                <a:spcPct val="150000"/>
              </a:lnSpc>
              <a:buNone/>
            </a:pPr>
            <a:r>
              <a:rPr lang="en-US" sz="2000" dirty="0">
                <a:latin typeface="Times New Roman" panose="02020603050405020304" pitchFamily="18" charset="0"/>
                <a:cs typeface="Times New Roman" panose="02020603050405020304" pitchFamily="18" charset="0"/>
              </a:rPr>
              <a:t>The BRICS countries cooperate on various issues, including economic, political, and strategic matters. One of the primary goals of BRICS is to enhance cooperation and dialogue among its members to address common challenges and opportunities in the global arena. </a:t>
            </a:r>
          </a:p>
          <a:p>
            <a:pPr>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617639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Times New Roman" panose="02020603050405020304" pitchFamily="18" charset="0"/>
                <a:cs typeface="Times New Roman" panose="02020603050405020304" pitchFamily="18" charset="0"/>
              </a:rPr>
              <a:t>Other regions trade blocks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60000"/>
              </a:lnSpc>
              <a:buNone/>
            </a:pPr>
            <a:r>
              <a:rPr lang="en-US" sz="2000" dirty="0">
                <a:latin typeface="Times New Roman" panose="02020603050405020304" pitchFamily="18" charset="0"/>
                <a:cs typeface="Times New Roman" panose="02020603050405020304" pitchFamily="18" charset="0"/>
              </a:rPr>
              <a:t>They often advocate for reform in international financial institutions and promote the interests of emerging economies in global governance structures.</a:t>
            </a:r>
          </a:p>
          <a:p>
            <a:pPr marL="0" indent="0">
              <a:lnSpc>
                <a:spcPct val="160000"/>
              </a:lnSpc>
              <a:buNone/>
            </a:pPr>
            <a:r>
              <a:rPr lang="en-US" sz="2000" dirty="0">
                <a:latin typeface="Times New Roman" panose="02020603050405020304" pitchFamily="18" charset="0"/>
                <a:cs typeface="Times New Roman" panose="02020603050405020304" pitchFamily="18" charset="0"/>
              </a:rPr>
              <a:t>In addition to economic cooperation, BRICS countries engage in discussions and initiatives related to areas such as energy, technology, security, and sustainable development. They also hold regular summits and meetings to discuss mutual concerns and collaborate on joint projects aimed at fostering development and prosperity within the group and beyond.</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6464136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err="1">
                <a:latin typeface="Times New Roman" panose="02020603050405020304" pitchFamily="18" charset="0"/>
                <a:cs typeface="Times New Roman" panose="02020603050405020304" pitchFamily="18" charset="0"/>
              </a:rPr>
              <a:t>Con’t</a:t>
            </a:r>
            <a:r>
              <a:rPr lang="en-US"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Mercosur: </a:t>
            </a:r>
            <a:r>
              <a:rPr lang="en-US" sz="2000" dirty="0">
                <a:latin typeface="Times New Roman" panose="02020603050405020304" pitchFamily="18" charset="0"/>
                <a:cs typeface="Times New Roman" panose="02020603050405020304" pitchFamily="18" charset="0"/>
              </a:rPr>
              <a:t>Mercosur is a trade bloc in South America, consisting of Argentina, Brazil, Paraguay, and Uruguay as full members, with Bolivia as an associate member. It aims to promote economic cooperation and integration among its members.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Association of Southeast Asian Nations (ASEAN): </a:t>
            </a:r>
            <a:r>
              <a:rPr lang="en-US" sz="2000" dirty="0">
                <a:latin typeface="Times New Roman" panose="02020603050405020304" pitchFamily="18" charset="0"/>
                <a:cs typeface="Times New Roman" panose="02020603050405020304" pitchFamily="18" charset="0"/>
              </a:rPr>
              <a:t>ASEAN is a regional organization comprising ten Southeast Asian countries, including Indonesia, Malaysia, Singapore, Thailand, Vietnam, and others. It aims to promote economic growth, social progress, and cultural development in the region.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9670390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err="1">
                <a:latin typeface="Times New Roman" panose="02020603050405020304" pitchFamily="18" charset="0"/>
                <a:cs typeface="Times New Roman" panose="02020603050405020304" pitchFamily="18" charset="0"/>
              </a:rPr>
              <a:t>Con’t</a:t>
            </a:r>
            <a:r>
              <a:rPr lang="en-US"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African Continental Free Trade Area (</a:t>
            </a:r>
            <a:r>
              <a:rPr lang="en-US" sz="2000" b="1" dirty="0" err="1">
                <a:latin typeface="Times New Roman" panose="02020603050405020304" pitchFamily="18" charset="0"/>
                <a:cs typeface="Times New Roman" panose="02020603050405020304" pitchFamily="18" charset="0"/>
              </a:rPr>
              <a:t>AfCFTA</a:t>
            </a:r>
            <a:r>
              <a:rPr lang="en-US" sz="2000" b="1"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AfCFTA</a:t>
            </a:r>
            <a:r>
              <a:rPr lang="en-US" sz="2000" dirty="0">
                <a:latin typeface="Times New Roman" panose="02020603050405020304" pitchFamily="18" charset="0"/>
                <a:cs typeface="Times New Roman" panose="02020603050405020304" pitchFamily="18" charset="0"/>
              </a:rPr>
              <a:t> is a trade bloc in Africa established to create a single market for goods and services on the continent. It aims to boost intra-African trade and enhance economic integration among African countries.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Pacific Alliance: </a:t>
            </a:r>
            <a:r>
              <a:rPr lang="en-US" sz="2000" dirty="0">
                <a:latin typeface="Times New Roman" panose="02020603050405020304" pitchFamily="18" charset="0"/>
                <a:cs typeface="Times New Roman" panose="02020603050405020304" pitchFamily="18" charset="0"/>
              </a:rPr>
              <a:t>The Pacific Alliance is a trade bloc in Latin America comprising Chile, Colombia, Mexico, and Peru. It aims to promote economic integration, trade liberalization, and cooperation among its members.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661596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err="1">
                <a:latin typeface="Times New Roman" panose="02020603050405020304" pitchFamily="18" charset="0"/>
                <a:cs typeface="Times New Roman" panose="02020603050405020304" pitchFamily="18" charset="0"/>
              </a:rPr>
              <a:t>Con’t</a:t>
            </a:r>
            <a:r>
              <a:rPr lang="en-US"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Common Market for Eastern and Southern Africa (COMESA): </a:t>
            </a:r>
            <a:r>
              <a:rPr lang="en-US" sz="2000" dirty="0">
                <a:latin typeface="Times New Roman" panose="02020603050405020304" pitchFamily="18" charset="0"/>
                <a:cs typeface="Times New Roman" panose="02020603050405020304" pitchFamily="18" charset="0"/>
              </a:rPr>
              <a:t>COMESA is a regional economic organization in Africa consisting of 21 member states. It aims to promote economic integration and development in Eastern and Southern Africa through trade and investment.</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Gulf Cooperation Council (GCC): </a:t>
            </a:r>
            <a:r>
              <a:rPr lang="en-US" sz="2000" dirty="0">
                <a:latin typeface="Times New Roman" panose="02020603050405020304" pitchFamily="18" charset="0"/>
                <a:cs typeface="Times New Roman" panose="02020603050405020304" pitchFamily="18" charset="0"/>
              </a:rPr>
              <a:t>The GCC is a political and economic alliance of six Middle Eastern countries, including Bahrain, Kuwait, Oman, Qatar, Saudi Arabia, and the United Arab Emirates. It aims to promote economic cooperation and integration among its member states.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661585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Times New Roman" panose="02020603050405020304" pitchFamily="18" charset="0"/>
                <a:cs typeface="Times New Roman" panose="02020603050405020304" pitchFamily="18" charset="0"/>
              </a:rPr>
              <a:t>Importance of international trade laws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International trade laws play a crucial role in shaping the global economy and ensuring fair and orderly trade relations among nations. Here are some key reasons highlighting their importance:</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Facilitating Trade: </a:t>
            </a:r>
            <a:r>
              <a:rPr lang="en-US" sz="2000" dirty="0">
                <a:latin typeface="Times New Roman" panose="02020603050405020304" pitchFamily="18" charset="0"/>
                <a:cs typeface="Times New Roman" panose="02020603050405020304" pitchFamily="18" charset="0"/>
              </a:rPr>
              <a:t>Trade laws establish frameworks and regulations that facilitate the exchange of goods and services across borders, promoting economic growth and development worldwide.</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Promoting Fair Competition: </a:t>
            </a:r>
            <a:r>
              <a:rPr lang="en-US" sz="2000" dirty="0">
                <a:latin typeface="Times New Roman" panose="02020603050405020304" pitchFamily="18" charset="0"/>
                <a:cs typeface="Times New Roman" panose="02020603050405020304" pitchFamily="18" charset="0"/>
              </a:rPr>
              <a:t>Trade laws help ensure a level playing field by preventing unfair trade practices such as dumping, subsidies, and discriminatory tariffs, thereby promoting fair competition among nations.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8605840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err="1">
                <a:latin typeface="Times New Roman" panose="02020603050405020304" pitchFamily="18" charset="0"/>
                <a:cs typeface="Times New Roman" panose="02020603050405020304" pitchFamily="18" charset="0"/>
              </a:rPr>
              <a:t>Con’t</a:t>
            </a:r>
            <a:r>
              <a:rPr lang="en-US"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Protecting Intellectual Property Rights: </a:t>
            </a:r>
            <a:r>
              <a:rPr lang="en-US" sz="2000" dirty="0">
                <a:latin typeface="Times New Roman" panose="02020603050405020304" pitchFamily="18" charset="0"/>
                <a:cs typeface="Times New Roman" panose="02020603050405020304" pitchFamily="18" charset="0"/>
              </a:rPr>
              <a:t>International trade laws protect intellectual property rights, including patents, trademarks, and copyrights, fostering innovation, creativity, and investment in research and development.</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Ensuring Consumer Safety: </a:t>
            </a:r>
            <a:r>
              <a:rPr lang="en-US" sz="2000" dirty="0">
                <a:latin typeface="Times New Roman" panose="02020603050405020304" pitchFamily="18" charset="0"/>
                <a:cs typeface="Times New Roman" panose="02020603050405020304" pitchFamily="18" charset="0"/>
              </a:rPr>
              <a:t>Trade laws set standards for product safety, quality, and labeling, protecting consumers from harmful or deceptive products and ensuring their safety and well-being.</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Supporting Economic Development: </a:t>
            </a:r>
            <a:r>
              <a:rPr lang="en-US" sz="2000" dirty="0">
                <a:latin typeface="Times New Roman" panose="02020603050405020304" pitchFamily="18" charset="0"/>
                <a:cs typeface="Times New Roman" panose="02020603050405020304" pitchFamily="18" charset="0"/>
              </a:rPr>
              <a:t>By reducing trade barriers and promoting market access, trade laws can stimulate economic development, job creation, and poverty reduction, particularly in developing countries.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364236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err="1">
                <a:latin typeface="Times New Roman" panose="02020603050405020304" pitchFamily="18" charset="0"/>
                <a:cs typeface="Times New Roman" panose="02020603050405020304" pitchFamily="18" charset="0"/>
              </a:rPr>
              <a:t>Con’t</a:t>
            </a:r>
            <a:r>
              <a:rPr lang="en-US"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Protecting Intellectual Property Rights: </a:t>
            </a:r>
            <a:r>
              <a:rPr lang="en-US" sz="2000" dirty="0">
                <a:latin typeface="Times New Roman" panose="02020603050405020304" pitchFamily="18" charset="0"/>
                <a:cs typeface="Times New Roman" panose="02020603050405020304" pitchFamily="18" charset="0"/>
              </a:rPr>
              <a:t>International trade laws protect intellectual property rights, including patents, trademarks, and copyrights, fostering innovation, creativity, and investment in research and development.</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Ensuring Consumer Safety: </a:t>
            </a:r>
            <a:r>
              <a:rPr lang="en-US" sz="2000" dirty="0">
                <a:latin typeface="Times New Roman" panose="02020603050405020304" pitchFamily="18" charset="0"/>
                <a:cs typeface="Times New Roman" panose="02020603050405020304" pitchFamily="18" charset="0"/>
              </a:rPr>
              <a:t>Trade laws set standards for product safety, quality, and labeling, protecting consumers from harmful or deceptive products and ensuring their safety and well-being.</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Supporting Economic Development: </a:t>
            </a:r>
            <a:r>
              <a:rPr lang="en-US" sz="2000" dirty="0">
                <a:latin typeface="Times New Roman" panose="02020603050405020304" pitchFamily="18" charset="0"/>
                <a:cs typeface="Times New Roman" panose="02020603050405020304" pitchFamily="18" charset="0"/>
              </a:rPr>
              <a:t>By reducing trade barriers and promoting market access, trade laws can stimulate economic development, job creation, and poverty reduction, particularly in developing countries.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915903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err="1">
                <a:latin typeface="Times New Roman" panose="02020603050405020304" pitchFamily="18" charset="0"/>
                <a:cs typeface="Times New Roman" panose="02020603050405020304" pitchFamily="18" charset="0"/>
              </a:rPr>
              <a:t>Con’t</a:t>
            </a:r>
            <a:r>
              <a:rPr lang="en-US"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Maintaining Global Stability: </a:t>
            </a:r>
            <a:r>
              <a:rPr lang="en-US" sz="2000" dirty="0">
                <a:latin typeface="Times New Roman" panose="02020603050405020304" pitchFamily="18" charset="0"/>
                <a:cs typeface="Times New Roman" panose="02020603050405020304" pitchFamily="18" charset="0"/>
              </a:rPr>
              <a:t>Trade laws contribute to global stability by promoting cooperation, dialogue, and dispute resolution mechanisms, thereby reducing the likelihood of trade conflicts and fostering peaceful relations among nations.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Enhancing Transparency and Predictability: </a:t>
            </a:r>
            <a:r>
              <a:rPr lang="en-US" sz="2000" dirty="0">
                <a:latin typeface="Times New Roman" panose="02020603050405020304" pitchFamily="18" charset="0"/>
                <a:cs typeface="Times New Roman" panose="02020603050405020304" pitchFamily="18" charset="0"/>
              </a:rPr>
              <a:t>International trade laws promote transparency and predictability in trade relations by establishing clear rules, procedures, and dispute settlement mechanisms, providing certainty for businesses and investors.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Fostering Regional Integration: </a:t>
            </a:r>
            <a:r>
              <a:rPr lang="en-US" sz="2000" dirty="0">
                <a:latin typeface="Times New Roman" panose="02020603050405020304" pitchFamily="18" charset="0"/>
                <a:cs typeface="Times New Roman" panose="02020603050405020304" pitchFamily="18" charset="0"/>
              </a:rPr>
              <a:t>Trade laws facilitate regional integration efforts by harmonizing regulations, reducing trade barriers, and promoting economic cooperation among neighboring countries, leading to increased trade flows and mutual benefits.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9316476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err="1">
                <a:latin typeface="Times New Roman" panose="02020603050405020304" pitchFamily="18" charset="0"/>
                <a:cs typeface="Times New Roman" panose="02020603050405020304" pitchFamily="18" charset="0"/>
              </a:rPr>
              <a:t>Con’t</a:t>
            </a:r>
            <a:r>
              <a:rPr lang="en-US"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Addressing Environmental and Social Concerns: </a:t>
            </a:r>
            <a:r>
              <a:rPr lang="en-US" sz="2000" dirty="0">
                <a:latin typeface="Times New Roman" panose="02020603050405020304" pitchFamily="18" charset="0"/>
                <a:cs typeface="Times New Roman" panose="02020603050405020304" pitchFamily="18" charset="0"/>
              </a:rPr>
              <a:t>Trade laws increasingly incorporate environmental and social considerations, promoting sustainable development practices, protecting natural resources, and addressing labor rights and social standards.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Promoting Rule of Law: </a:t>
            </a:r>
            <a:r>
              <a:rPr lang="en-US" sz="2000" dirty="0">
                <a:latin typeface="Times New Roman" panose="02020603050405020304" pitchFamily="18" charset="0"/>
                <a:cs typeface="Times New Roman" panose="02020603050405020304" pitchFamily="18" charset="0"/>
              </a:rPr>
              <a:t>By upholding the principles of fairness, equality, and non-discrimination, international trade laws contribute to the promotion of the rule of law at both the national and international levels, fostering trust and confidence in the global trading system.</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289637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Times New Roman" panose="02020603050405020304" pitchFamily="18" charset="0"/>
                <a:cs typeface="Times New Roman" panose="02020603050405020304" pitchFamily="18" charset="0"/>
              </a:rPr>
              <a:t>Gaps in international trade laws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85000" lnSpcReduction="10000"/>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International trade laws are complex and ever-evolving, aiming to facilitate global commerce while addressing various concerns such as fairness, transparency, and sustainability. However, despite continuous efforts to enhance these laws, several gaps and challenges persist. </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Enforcement Discrepancies: </a:t>
            </a:r>
            <a:r>
              <a:rPr lang="en-US" sz="2000" dirty="0">
                <a:latin typeface="Times New Roman" panose="02020603050405020304" pitchFamily="18" charset="0"/>
                <a:cs typeface="Times New Roman" panose="02020603050405020304" pitchFamily="18" charset="0"/>
              </a:rPr>
              <a:t>Enforcement mechanisms can vary significantly between countries, leading to disparities in how trade agreements and regulations are implemented and monitored. This can create loopholes for non-compliance and unfair trade practices.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Intellectual Property Rights Protection: </a:t>
            </a:r>
            <a:r>
              <a:rPr lang="en-US" sz="2000" dirty="0">
                <a:latin typeface="Times New Roman" panose="02020603050405020304" pitchFamily="18" charset="0"/>
                <a:cs typeface="Times New Roman" panose="02020603050405020304" pitchFamily="18" charset="0"/>
              </a:rPr>
              <a:t>Protecting intellectual property (IP) rights across borders remains challenging due to differences in legal frameworks and enforcement capacities. Counterfeiting, piracy, and unauthorized use of IP assets continue to pose significant risks to businesses.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818741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err="1">
                <a:latin typeface="Times New Roman" panose="02020603050405020304" pitchFamily="18" charset="0"/>
                <a:cs typeface="Times New Roman" panose="02020603050405020304" pitchFamily="18" charset="0"/>
              </a:rPr>
              <a:t>Con’t</a:t>
            </a:r>
            <a:r>
              <a:rPr lang="en-US"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Labor Standards and Human Rights: </a:t>
            </a:r>
            <a:r>
              <a:rPr lang="en-US" sz="2000" dirty="0">
                <a:latin typeface="Times New Roman" panose="02020603050405020304" pitchFamily="18" charset="0"/>
                <a:cs typeface="Times New Roman" panose="02020603050405020304" pitchFamily="18" charset="0"/>
              </a:rPr>
              <a:t>While international trade agreements often include provisions for labor standards and human rights, enforcement mechanisms are often weak. This can result in exploitation of workers, poor working conditions, and violations of human rights in some industries and regions.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Environmental Protection: </a:t>
            </a:r>
            <a:r>
              <a:rPr lang="en-US" sz="2000" dirty="0">
                <a:latin typeface="Times New Roman" panose="02020603050405020304" pitchFamily="18" charset="0"/>
                <a:cs typeface="Times New Roman" panose="02020603050405020304" pitchFamily="18" charset="0"/>
              </a:rPr>
              <a:t>Environmental standards and regulations vary widely between countries, leading to concerns about "race to the bottom" practices where countries with lax environmental regulations gain a competitive advantage. Strengthening environmental provisions in trade agreements and enhancing enforcement mechanisms are necessary to address this gap.</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06868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err="1">
                <a:latin typeface="Times New Roman" panose="02020603050405020304" pitchFamily="18" charset="0"/>
                <a:cs typeface="Times New Roman" panose="02020603050405020304" pitchFamily="18" charset="0"/>
              </a:rPr>
              <a:t>Con’t</a:t>
            </a:r>
            <a:r>
              <a:rPr lang="en-US"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Subsidies and State-Owned Enterprises (SOEs): </a:t>
            </a:r>
            <a:r>
              <a:rPr lang="en-US" sz="2000" dirty="0">
                <a:latin typeface="Times New Roman" panose="02020603050405020304" pitchFamily="18" charset="0"/>
                <a:cs typeface="Times New Roman" panose="02020603050405020304" pitchFamily="18" charset="0"/>
              </a:rPr>
              <a:t>Subsidies provided by governments to domestic industries and state-owned enterprises can distort international trade and create unfair competition. Developing clearer rules and disciplines regarding subsidies and SOEs is essential to promote a level playing field in global trade.</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Digital Trade and E-commerce: </a:t>
            </a:r>
            <a:r>
              <a:rPr lang="en-US" sz="2000" dirty="0">
                <a:latin typeface="Times New Roman" panose="02020603050405020304" pitchFamily="18" charset="0"/>
                <a:cs typeface="Times New Roman" panose="02020603050405020304" pitchFamily="18" charset="0"/>
              </a:rPr>
              <a:t>The rapid growth of digital trade and e-commerce has outpaced the development of relevant international trade rules. Issues such as data protection, cross-border data flows, cybersecurity, and digital taxation require greater attention and coordination at the international level.</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6349463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err="1">
                <a:latin typeface="Times New Roman" panose="02020603050405020304" pitchFamily="18" charset="0"/>
                <a:cs typeface="Times New Roman" panose="02020603050405020304" pitchFamily="18" charset="0"/>
              </a:rPr>
              <a:t>Con’t</a:t>
            </a:r>
            <a:r>
              <a:rPr lang="en-US"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Dispute Resolution Mechanisms: </a:t>
            </a:r>
            <a:r>
              <a:rPr lang="en-US" sz="2000" dirty="0">
                <a:latin typeface="Times New Roman" panose="02020603050405020304" pitchFamily="18" charset="0"/>
                <a:cs typeface="Times New Roman" panose="02020603050405020304" pitchFamily="18" charset="0"/>
              </a:rPr>
              <a:t>While international trade agreements typically include mechanisms for resolving disputes between member states, these mechanisms can be slow, costly, and ineffective. Enhancing the efficiency and accessibility of dispute resolution processes is crucial for maintaining trust and stability in the global trading system.</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Transparency and Participation: </a:t>
            </a:r>
            <a:r>
              <a:rPr lang="en-US" sz="2000" dirty="0">
                <a:latin typeface="Times New Roman" panose="02020603050405020304" pitchFamily="18" charset="0"/>
                <a:cs typeface="Times New Roman" panose="02020603050405020304" pitchFamily="18" charset="0"/>
              </a:rPr>
              <a:t>Decision-making processes in international trade negotiations often lack transparency and inclusivity, leading to concerns about accountability and legitimacy. Increasing transparency and involving a broader range of stakeholders, including civil society organizations and small businesses, can help address this gap and build public trust in trade policymaking.</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570944607"/>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862</TotalTime>
  <Words>2824</Words>
  <Application>Microsoft Office PowerPoint</Application>
  <PresentationFormat>Widescreen</PresentationFormat>
  <Paragraphs>112</Paragraphs>
  <Slides>33</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等线 Light</vt:lpstr>
      <vt:lpstr>맑은 고딕</vt:lpstr>
      <vt:lpstr>Arial</vt:lpstr>
      <vt:lpstr>Times New Roman</vt:lpstr>
      <vt:lpstr>Wingdings</vt:lpstr>
      <vt:lpstr>Office 테마</vt:lpstr>
      <vt:lpstr>디자인 사용자 지정</vt:lpstr>
      <vt:lpstr>MULTINATIONAL BUSINESS MANAGEMENT  </vt:lpstr>
      <vt:lpstr>Unit ten objectives </vt:lpstr>
      <vt:lpstr>Introduction </vt:lpstr>
      <vt:lpstr>Con’t </vt:lpstr>
      <vt:lpstr> World Trade Organization (WTO) agreements </vt:lpstr>
      <vt:lpstr>Con’t </vt:lpstr>
      <vt:lpstr>Con’t </vt:lpstr>
      <vt:lpstr>Con’t </vt:lpstr>
      <vt:lpstr>Con’t </vt:lpstr>
      <vt:lpstr>North American Free Trade Agreement (NAFTA)</vt:lpstr>
      <vt:lpstr>Con’t </vt:lpstr>
      <vt:lpstr>Con’t </vt:lpstr>
      <vt:lpstr>Con’t </vt:lpstr>
      <vt:lpstr>Con’t </vt:lpstr>
      <vt:lpstr>European Union (EU) Single Market key components </vt:lpstr>
      <vt:lpstr>Con’t </vt:lpstr>
      <vt:lpstr>Con’t </vt:lpstr>
      <vt:lpstr>Con’t </vt:lpstr>
      <vt:lpstr>Con’t </vt:lpstr>
      <vt:lpstr>Other regions trade blocks </vt:lpstr>
      <vt:lpstr>Other regions trade blocks </vt:lpstr>
      <vt:lpstr>Con’t </vt:lpstr>
      <vt:lpstr>Con’t </vt:lpstr>
      <vt:lpstr>Con’t </vt:lpstr>
      <vt:lpstr>Importance of international trade laws </vt:lpstr>
      <vt:lpstr>Con’t </vt:lpstr>
      <vt:lpstr>Con’t </vt:lpstr>
      <vt:lpstr>Con’t </vt:lpstr>
      <vt:lpstr>Con’t </vt:lpstr>
      <vt:lpstr>Gaps in international trade laws </vt:lpstr>
      <vt:lpstr>Con’t </vt:lpstr>
      <vt:lpstr>Con’t </vt:lpstr>
      <vt:lpstr>Con’t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MUGISHA PARTICK</cp:lastModifiedBy>
  <cp:revision>35</cp:revision>
  <dcterms:created xsi:type="dcterms:W3CDTF">2021-03-22T08:33:16Z</dcterms:created>
  <dcterms:modified xsi:type="dcterms:W3CDTF">2024-05-17T22:58:25Z</dcterms:modified>
</cp:coreProperties>
</file>