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3" r:id="rId3"/>
    <p:sldId id="279" r:id="rId4"/>
    <p:sldId id="278" r:id="rId5"/>
    <p:sldId id="264" r:id="rId6"/>
    <p:sldId id="265" r:id="rId7"/>
    <p:sldId id="280" r:id="rId8"/>
    <p:sldId id="281" r:id="rId9"/>
    <p:sldId id="282" r:id="rId10"/>
    <p:sldId id="266" r:id="rId11"/>
    <p:sldId id="283" r:id="rId12"/>
    <p:sldId id="284" r:id="rId13"/>
    <p:sldId id="267" r:id="rId14"/>
    <p:sldId id="285" r:id="rId15"/>
    <p:sldId id="268" r:id="rId16"/>
    <p:sldId id="286" r:id="rId17"/>
    <p:sldId id="287" r:id="rId18"/>
    <p:sldId id="269" r:id="rId19"/>
    <p:sldId id="270" r:id="rId20"/>
    <p:sldId id="271" r:id="rId21"/>
    <p:sldId id="288" r:id="rId22"/>
    <p:sldId id="272" r:id="rId23"/>
    <p:sldId id="289" r:id="rId24"/>
    <p:sldId id="273" r:id="rId25"/>
    <p:sldId id="290" r:id="rId26"/>
    <p:sldId id="274" r:id="rId27"/>
    <p:sldId id="291" r:id="rId28"/>
    <p:sldId id="275" r:id="rId29"/>
    <p:sldId id="276" r:id="rId30"/>
    <p:sldId id="292" r:id="rId31"/>
    <p:sldId id="293" r:id="rId32"/>
    <p:sldId id="29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B24729-E8AB-4BF9-D5AF-B0056F177A5A}" v="862" dt="2024-03-31T11:00:59.2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B64B2E-B29F-45CE-A812-9BC0ADD859C1}" type="doc">
      <dgm:prSet loTypeId="urn:microsoft.com/office/officeart/2018/2/layout/IconVerticalSolidList#1" loCatId="icon" qsTypeId="urn:microsoft.com/office/officeart/2005/8/quickstyle/simple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B1F611C7-227A-438E-B83A-F0BE55D1614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Product design- Apple Inc with its products rely on this aspect to compete in the industry</a:t>
          </a:r>
        </a:p>
      </dgm:t>
    </dgm:pt>
    <dgm:pt modelId="{D199DAB6-49C2-40B7-989B-BB05940FE207}" type="parTrans" cxnId="{DDEED9C2-CB9D-44CC-AE58-A6EE48B51442}">
      <dgm:prSet/>
      <dgm:spPr/>
      <dgm:t>
        <a:bodyPr/>
        <a:lstStyle/>
        <a:p>
          <a:endParaRPr lang="en-US"/>
        </a:p>
      </dgm:t>
    </dgm:pt>
    <dgm:pt modelId="{35871990-905D-4098-88E3-12CD535EEAD5}" type="sibTrans" cxnId="{DDEED9C2-CB9D-44CC-AE58-A6EE48B51442}">
      <dgm:prSet/>
      <dgm:spPr/>
      <dgm:t>
        <a:bodyPr/>
        <a:lstStyle/>
        <a:p>
          <a:endParaRPr lang="en-US"/>
        </a:p>
      </dgm:t>
    </dgm:pt>
    <dgm:pt modelId="{6BD25644-B03B-46B0-866C-58B0C8B07F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Rapid innovation- Apple Inc, Nike Inc, and Tesla are using the speed of innovation to be ahead of its competitors</a:t>
          </a:r>
        </a:p>
      </dgm:t>
    </dgm:pt>
    <dgm:pt modelId="{878ED366-9B37-4E5A-A2EA-8E5FA24A9CFD}" type="parTrans" cxnId="{81A7461E-E4A4-43AD-B98D-1E87D5D10E5E}">
      <dgm:prSet/>
      <dgm:spPr/>
      <dgm:t>
        <a:bodyPr/>
        <a:lstStyle/>
        <a:p>
          <a:endParaRPr lang="en-US"/>
        </a:p>
      </dgm:t>
    </dgm:pt>
    <dgm:pt modelId="{441C2954-5B4E-461E-A99F-290E4844C0BB}" type="sibTrans" cxnId="{81A7461E-E4A4-43AD-B98D-1E87D5D10E5E}">
      <dgm:prSet/>
      <dgm:spPr/>
      <dgm:t>
        <a:bodyPr/>
        <a:lstStyle/>
        <a:p>
          <a:endParaRPr lang="en-US"/>
        </a:p>
      </dgm:t>
    </dgm:pt>
    <dgm:pt modelId="{1550CCC7-FD9A-44F2-A0A0-292BED18BB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Experience- Starbucks is all about unique experiences</a:t>
          </a:r>
        </a:p>
      </dgm:t>
    </dgm:pt>
    <dgm:pt modelId="{F4BBD671-710F-4B48-947B-EC717ACE4373}" type="parTrans" cxnId="{655B6CE8-7998-435E-BC7E-FEFA0D6BAF19}">
      <dgm:prSet/>
      <dgm:spPr/>
      <dgm:t>
        <a:bodyPr/>
        <a:lstStyle/>
        <a:p>
          <a:endParaRPr lang="en-US"/>
        </a:p>
      </dgm:t>
    </dgm:pt>
    <dgm:pt modelId="{414704BA-BBBB-4CA7-B291-F133ED5FE33F}" type="sibTrans" cxnId="{655B6CE8-7998-435E-BC7E-FEFA0D6BAF19}">
      <dgm:prSet/>
      <dgm:spPr/>
      <dgm:t>
        <a:bodyPr/>
        <a:lstStyle/>
        <a:p>
          <a:endParaRPr lang="en-US"/>
        </a:p>
      </dgm:t>
    </dgm:pt>
    <dgm:pt modelId="{1EAC5E8C-F217-4D45-B0EE-FB1AE0AB416F}" type="pres">
      <dgm:prSet presAssocID="{D3B64B2E-B29F-45CE-A812-9BC0ADD859C1}" presName="root" presStyleCnt="0">
        <dgm:presLayoutVars>
          <dgm:dir/>
          <dgm:resizeHandles val="exact"/>
        </dgm:presLayoutVars>
      </dgm:prSet>
      <dgm:spPr/>
    </dgm:pt>
    <dgm:pt modelId="{479EA246-849E-42C2-AF67-B7279AF8FE85}" type="pres">
      <dgm:prSet presAssocID="{B1F611C7-227A-438E-B83A-F0BE55D1614C}" presName="compNode" presStyleCnt="0"/>
      <dgm:spPr/>
    </dgm:pt>
    <dgm:pt modelId="{67F9F961-95D4-4C66-8848-4B6AC2864FA2}" type="pres">
      <dgm:prSet presAssocID="{B1F611C7-227A-438E-B83A-F0BE55D1614C}" presName="bgRect" presStyleLbl="bgShp" presStyleIdx="0" presStyleCnt="3"/>
      <dgm:spPr/>
    </dgm:pt>
    <dgm:pt modelId="{026F3584-9613-4902-9D9C-895334EBEBBD}" type="pres">
      <dgm:prSet presAssocID="{B1F611C7-227A-438E-B83A-F0BE55D1614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428D355F-325D-4DFF-B75D-D210705F3068}" type="pres">
      <dgm:prSet presAssocID="{B1F611C7-227A-438E-B83A-F0BE55D1614C}" presName="spaceRect" presStyleCnt="0"/>
      <dgm:spPr/>
    </dgm:pt>
    <dgm:pt modelId="{18DBCB77-CE68-4A0D-8F3F-76CFE6F7891F}" type="pres">
      <dgm:prSet presAssocID="{B1F611C7-227A-438E-B83A-F0BE55D1614C}" presName="parTx" presStyleLbl="revTx" presStyleIdx="0" presStyleCnt="3">
        <dgm:presLayoutVars>
          <dgm:chMax val="0"/>
          <dgm:chPref val="0"/>
        </dgm:presLayoutVars>
      </dgm:prSet>
      <dgm:spPr/>
    </dgm:pt>
    <dgm:pt modelId="{C19D3F2B-7F8D-4EB6-951A-5C91F128EA82}" type="pres">
      <dgm:prSet presAssocID="{35871990-905D-4098-88E3-12CD535EEAD5}" presName="sibTrans" presStyleCnt="0"/>
      <dgm:spPr/>
    </dgm:pt>
    <dgm:pt modelId="{ABAB5563-E261-4817-966E-6D8AC896E676}" type="pres">
      <dgm:prSet presAssocID="{6BD25644-B03B-46B0-866C-58B0C8B07FF4}" presName="compNode" presStyleCnt="0"/>
      <dgm:spPr/>
    </dgm:pt>
    <dgm:pt modelId="{363F2CCF-844B-4331-97D4-DA191BFD361F}" type="pres">
      <dgm:prSet presAssocID="{6BD25644-B03B-46B0-866C-58B0C8B07FF4}" presName="bgRect" presStyleLbl="bgShp" presStyleIdx="1" presStyleCnt="3"/>
      <dgm:spPr/>
    </dgm:pt>
    <dgm:pt modelId="{291539D4-6EC6-462F-965A-BC779012827E}" type="pres">
      <dgm:prSet presAssocID="{6BD25644-B03B-46B0-866C-58B0C8B07FF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FE9D6729-CDFA-45C6-84F3-56252391D488}" type="pres">
      <dgm:prSet presAssocID="{6BD25644-B03B-46B0-866C-58B0C8B07FF4}" presName="spaceRect" presStyleCnt="0"/>
      <dgm:spPr/>
    </dgm:pt>
    <dgm:pt modelId="{8070EFFF-A244-4286-A492-FA03338E99BC}" type="pres">
      <dgm:prSet presAssocID="{6BD25644-B03B-46B0-866C-58B0C8B07FF4}" presName="parTx" presStyleLbl="revTx" presStyleIdx="1" presStyleCnt="3">
        <dgm:presLayoutVars>
          <dgm:chMax val="0"/>
          <dgm:chPref val="0"/>
        </dgm:presLayoutVars>
      </dgm:prSet>
      <dgm:spPr/>
    </dgm:pt>
    <dgm:pt modelId="{E1A75DF4-3F66-441D-92A9-84A9F6E7D625}" type="pres">
      <dgm:prSet presAssocID="{441C2954-5B4E-461E-A99F-290E4844C0BB}" presName="sibTrans" presStyleCnt="0"/>
      <dgm:spPr/>
    </dgm:pt>
    <dgm:pt modelId="{FBB1404E-8FC8-4DCD-BBBF-18625CD7D7D5}" type="pres">
      <dgm:prSet presAssocID="{1550CCC7-FD9A-44F2-A0A0-292BED18BBF1}" presName="compNode" presStyleCnt="0"/>
      <dgm:spPr/>
    </dgm:pt>
    <dgm:pt modelId="{976C09A6-2EA1-49F6-B4B4-7A8DC18565B3}" type="pres">
      <dgm:prSet presAssocID="{1550CCC7-FD9A-44F2-A0A0-292BED18BBF1}" presName="bgRect" presStyleLbl="bgShp" presStyleIdx="2" presStyleCnt="3"/>
      <dgm:spPr/>
    </dgm:pt>
    <dgm:pt modelId="{EE04C647-0B05-451E-B6F1-D128A65DF3D2}" type="pres">
      <dgm:prSet presAssocID="{1550CCC7-FD9A-44F2-A0A0-292BED18BBF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CDDCC56A-33D9-4144-A721-129F46152102}" type="pres">
      <dgm:prSet presAssocID="{1550CCC7-FD9A-44F2-A0A0-292BED18BBF1}" presName="spaceRect" presStyleCnt="0"/>
      <dgm:spPr/>
    </dgm:pt>
    <dgm:pt modelId="{745FB505-F8F2-45A3-99D4-5DB3241FE1A9}" type="pres">
      <dgm:prSet presAssocID="{1550CCC7-FD9A-44F2-A0A0-292BED18BBF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964A11C-BF86-49C2-8939-897D1198CBA0}" type="presOf" srcId="{1550CCC7-FD9A-44F2-A0A0-292BED18BBF1}" destId="{745FB505-F8F2-45A3-99D4-5DB3241FE1A9}" srcOrd="0" destOrd="0" presId="urn:microsoft.com/office/officeart/2018/2/layout/IconVerticalSolidList#1"/>
    <dgm:cxn modelId="{81A7461E-E4A4-43AD-B98D-1E87D5D10E5E}" srcId="{D3B64B2E-B29F-45CE-A812-9BC0ADD859C1}" destId="{6BD25644-B03B-46B0-866C-58B0C8B07FF4}" srcOrd="1" destOrd="0" parTransId="{878ED366-9B37-4E5A-A2EA-8E5FA24A9CFD}" sibTransId="{441C2954-5B4E-461E-A99F-290E4844C0BB}"/>
    <dgm:cxn modelId="{C9282A55-3204-4635-B064-1B2052C5C703}" type="presOf" srcId="{D3B64B2E-B29F-45CE-A812-9BC0ADD859C1}" destId="{1EAC5E8C-F217-4D45-B0EE-FB1AE0AB416F}" srcOrd="0" destOrd="0" presId="urn:microsoft.com/office/officeart/2018/2/layout/IconVerticalSolidList#1"/>
    <dgm:cxn modelId="{C93BE457-05F7-4268-BF90-58A4905F93E1}" type="presOf" srcId="{B1F611C7-227A-438E-B83A-F0BE55D1614C}" destId="{18DBCB77-CE68-4A0D-8F3F-76CFE6F7891F}" srcOrd="0" destOrd="0" presId="urn:microsoft.com/office/officeart/2018/2/layout/IconVerticalSolidList#1"/>
    <dgm:cxn modelId="{DDEED9C2-CB9D-44CC-AE58-A6EE48B51442}" srcId="{D3B64B2E-B29F-45CE-A812-9BC0ADD859C1}" destId="{B1F611C7-227A-438E-B83A-F0BE55D1614C}" srcOrd="0" destOrd="0" parTransId="{D199DAB6-49C2-40B7-989B-BB05940FE207}" sibTransId="{35871990-905D-4098-88E3-12CD535EEAD5}"/>
    <dgm:cxn modelId="{655B6CE8-7998-435E-BC7E-FEFA0D6BAF19}" srcId="{D3B64B2E-B29F-45CE-A812-9BC0ADD859C1}" destId="{1550CCC7-FD9A-44F2-A0A0-292BED18BBF1}" srcOrd="2" destOrd="0" parTransId="{F4BBD671-710F-4B48-947B-EC717ACE4373}" sibTransId="{414704BA-BBBB-4CA7-B291-F133ED5FE33F}"/>
    <dgm:cxn modelId="{B53ABBF1-DBD1-4D2C-B6EC-7CDB1C91E711}" type="presOf" srcId="{6BD25644-B03B-46B0-866C-58B0C8B07FF4}" destId="{8070EFFF-A244-4286-A492-FA03338E99BC}" srcOrd="0" destOrd="0" presId="urn:microsoft.com/office/officeart/2018/2/layout/IconVerticalSolidList#1"/>
    <dgm:cxn modelId="{C01BF779-7FB3-4BFB-9E7C-34E26BFBBAE8}" type="presParOf" srcId="{1EAC5E8C-F217-4D45-B0EE-FB1AE0AB416F}" destId="{479EA246-849E-42C2-AF67-B7279AF8FE85}" srcOrd="0" destOrd="0" presId="urn:microsoft.com/office/officeart/2018/2/layout/IconVerticalSolidList#1"/>
    <dgm:cxn modelId="{A9E1F332-E0BA-4C26-BA44-174730491E34}" type="presParOf" srcId="{479EA246-849E-42C2-AF67-B7279AF8FE85}" destId="{67F9F961-95D4-4C66-8848-4B6AC2864FA2}" srcOrd="0" destOrd="0" presId="urn:microsoft.com/office/officeart/2018/2/layout/IconVerticalSolidList#1"/>
    <dgm:cxn modelId="{304B8CD5-319F-4442-A42F-0ED13148089E}" type="presParOf" srcId="{479EA246-849E-42C2-AF67-B7279AF8FE85}" destId="{026F3584-9613-4902-9D9C-895334EBEBBD}" srcOrd="1" destOrd="0" presId="urn:microsoft.com/office/officeart/2018/2/layout/IconVerticalSolidList#1"/>
    <dgm:cxn modelId="{CCEF21DE-189B-4190-B152-A6AB8F055028}" type="presParOf" srcId="{479EA246-849E-42C2-AF67-B7279AF8FE85}" destId="{428D355F-325D-4DFF-B75D-D210705F3068}" srcOrd="2" destOrd="0" presId="urn:microsoft.com/office/officeart/2018/2/layout/IconVerticalSolidList#1"/>
    <dgm:cxn modelId="{18BB17B8-85CA-43C6-8F63-20A917F2AFDD}" type="presParOf" srcId="{479EA246-849E-42C2-AF67-B7279AF8FE85}" destId="{18DBCB77-CE68-4A0D-8F3F-76CFE6F7891F}" srcOrd="3" destOrd="0" presId="urn:microsoft.com/office/officeart/2018/2/layout/IconVerticalSolidList#1"/>
    <dgm:cxn modelId="{C84B65A9-6531-436E-85BF-CB2EAD2E1011}" type="presParOf" srcId="{1EAC5E8C-F217-4D45-B0EE-FB1AE0AB416F}" destId="{C19D3F2B-7F8D-4EB6-951A-5C91F128EA82}" srcOrd="1" destOrd="0" presId="urn:microsoft.com/office/officeart/2018/2/layout/IconVerticalSolidList#1"/>
    <dgm:cxn modelId="{A550BD4F-8471-46BD-B575-8D0F4398F9B9}" type="presParOf" srcId="{1EAC5E8C-F217-4D45-B0EE-FB1AE0AB416F}" destId="{ABAB5563-E261-4817-966E-6D8AC896E676}" srcOrd="2" destOrd="0" presId="urn:microsoft.com/office/officeart/2018/2/layout/IconVerticalSolidList#1"/>
    <dgm:cxn modelId="{8C3F9871-835F-4B70-865D-2F4C72164DEC}" type="presParOf" srcId="{ABAB5563-E261-4817-966E-6D8AC896E676}" destId="{363F2CCF-844B-4331-97D4-DA191BFD361F}" srcOrd="0" destOrd="0" presId="urn:microsoft.com/office/officeart/2018/2/layout/IconVerticalSolidList#1"/>
    <dgm:cxn modelId="{D9B43483-5FC8-4104-8D93-0B70D72AD95D}" type="presParOf" srcId="{ABAB5563-E261-4817-966E-6D8AC896E676}" destId="{291539D4-6EC6-462F-965A-BC779012827E}" srcOrd="1" destOrd="0" presId="urn:microsoft.com/office/officeart/2018/2/layout/IconVerticalSolidList#1"/>
    <dgm:cxn modelId="{BD29CFBD-376B-4890-A369-73F645C5DD76}" type="presParOf" srcId="{ABAB5563-E261-4817-966E-6D8AC896E676}" destId="{FE9D6729-CDFA-45C6-84F3-56252391D488}" srcOrd="2" destOrd="0" presId="urn:microsoft.com/office/officeart/2018/2/layout/IconVerticalSolidList#1"/>
    <dgm:cxn modelId="{CFBB31A6-12E3-4A44-AEA8-1ABE3955A162}" type="presParOf" srcId="{ABAB5563-E261-4817-966E-6D8AC896E676}" destId="{8070EFFF-A244-4286-A492-FA03338E99BC}" srcOrd="3" destOrd="0" presId="urn:microsoft.com/office/officeart/2018/2/layout/IconVerticalSolidList#1"/>
    <dgm:cxn modelId="{10FD2E4A-2C48-4C3D-97A2-6D52FB4428D8}" type="presParOf" srcId="{1EAC5E8C-F217-4D45-B0EE-FB1AE0AB416F}" destId="{E1A75DF4-3F66-441D-92A9-84A9F6E7D625}" srcOrd="3" destOrd="0" presId="urn:microsoft.com/office/officeart/2018/2/layout/IconVerticalSolidList#1"/>
    <dgm:cxn modelId="{8DA3A3BF-A833-4621-9D03-AF31391F63D3}" type="presParOf" srcId="{1EAC5E8C-F217-4D45-B0EE-FB1AE0AB416F}" destId="{FBB1404E-8FC8-4DCD-BBBF-18625CD7D7D5}" srcOrd="4" destOrd="0" presId="urn:microsoft.com/office/officeart/2018/2/layout/IconVerticalSolidList#1"/>
    <dgm:cxn modelId="{65F8AC1A-7380-4044-AF14-04170DEB4A94}" type="presParOf" srcId="{FBB1404E-8FC8-4DCD-BBBF-18625CD7D7D5}" destId="{976C09A6-2EA1-49F6-B4B4-7A8DC18565B3}" srcOrd="0" destOrd="0" presId="urn:microsoft.com/office/officeart/2018/2/layout/IconVerticalSolidList#1"/>
    <dgm:cxn modelId="{700DA573-BDA7-47D2-A8CD-29FD27041E1C}" type="presParOf" srcId="{FBB1404E-8FC8-4DCD-BBBF-18625CD7D7D5}" destId="{EE04C647-0B05-451E-B6F1-D128A65DF3D2}" srcOrd="1" destOrd="0" presId="urn:microsoft.com/office/officeart/2018/2/layout/IconVerticalSolidList#1"/>
    <dgm:cxn modelId="{D28554A9-3B0C-4776-93C5-BD55D36988F0}" type="presParOf" srcId="{FBB1404E-8FC8-4DCD-BBBF-18625CD7D7D5}" destId="{CDDCC56A-33D9-4144-A721-129F46152102}" srcOrd="2" destOrd="0" presId="urn:microsoft.com/office/officeart/2018/2/layout/IconVerticalSolidList#1"/>
    <dgm:cxn modelId="{2F06F561-3A88-4874-A5B9-32046F5A7D2B}" type="presParOf" srcId="{FBB1404E-8FC8-4DCD-BBBF-18625CD7D7D5}" destId="{745FB505-F8F2-45A3-99D4-5DB3241FE1A9}" srcOrd="3" destOrd="0" presId="urn:microsoft.com/office/officeart/2018/2/layout/IconVerticalSolid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5B1365-D4CE-432C-B6B5-D8FCF806F337}" type="doc">
      <dgm:prSet loTypeId="urn:microsoft.com/office/officeart/2018/2/layout/IconVerticalSolidList#2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5D09F1D-3BA5-4F35-840B-CD7E68465C30}">
      <dgm:prSet/>
      <dgm:spPr/>
      <dgm:t>
        <a:bodyPr/>
        <a:lstStyle/>
        <a:p>
          <a:r>
            <a:rPr lang="en-US"/>
            <a:t>Samsung- It outsource manufacturing to countries such as Vietnam to maintain cost competitiveness</a:t>
          </a:r>
        </a:p>
      </dgm:t>
    </dgm:pt>
    <dgm:pt modelId="{B01B7322-36DD-4644-B136-822DAD98AC30}" type="parTrans" cxnId="{66275681-5D6E-48A8-85A5-9FA627F6CD86}">
      <dgm:prSet/>
      <dgm:spPr/>
      <dgm:t>
        <a:bodyPr/>
        <a:lstStyle/>
        <a:p>
          <a:endParaRPr lang="en-US"/>
        </a:p>
      </dgm:t>
    </dgm:pt>
    <dgm:pt modelId="{2237DCEA-F46A-4BD1-955E-DAF87EC54473}" type="sibTrans" cxnId="{66275681-5D6E-48A8-85A5-9FA627F6CD86}">
      <dgm:prSet/>
      <dgm:spPr/>
      <dgm:t>
        <a:bodyPr/>
        <a:lstStyle/>
        <a:p>
          <a:endParaRPr lang="en-US"/>
        </a:p>
      </dgm:t>
    </dgm:pt>
    <dgm:pt modelId="{4ABCFD4A-4236-4F84-802C-DAB144D62693}">
      <dgm:prSet/>
      <dgm:spPr/>
      <dgm:t>
        <a:bodyPr/>
        <a:lstStyle/>
        <a:p>
          <a:r>
            <a:rPr lang="en-US"/>
            <a:t>Google- Outsources staff across multiple roles to manage cost and maintain flexibility</a:t>
          </a:r>
        </a:p>
      </dgm:t>
    </dgm:pt>
    <dgm:pt modelId="{D3189BC8-2383-4831-A4FF-97320B179E85}" type="parTrans" cxnId="{29958452-0494-4F00-BE57-873C1F9C6C6F}">
      <dgm:prSet/>
      <dgm:spPr/>
      <dgm:t>
        <a:bodyPr/>
        <a:lstStyle/>
        <a:p>
          <a:endParaRPr lang="en-US"/>
        </a:p>
      </dgm:t>
    </dgm:pt>
    <dgm:pt modelId="{980CCB1A-4158-4289-A7B6-9576D3C94694}" type="sibTrans" cxnId="{29958452-0494-4F00-BE57-873C1F9C6C6F}">
      <dgm:prSet/>
      <dgm:spPr/>
      <dgm:t>
        <a:bodyPr/>
        <a:lstStyle/>
        <a:p>
          <a:endParaRPr lang="en-US"/>
        </a:p>
      </dgm:t>
    </dgm:pt>
    <dgm:pt modelId="{EEAA0683-6C3A-4878-A354-0B1580B2A0B2}">
      <dgm:prSet/>
      <dgm:spPr/>
      <dgm:t>
        <a:bodyPr/>
        <a:lstStyle/>
        <a:p>
          <a:r>
            <a:rPr lang="en-US"/>
            <a:t>Toyota Motor Corporation- one of the world’s largest automakers is known for its emphasis on efficiency and lean manufacturing principles</a:t>
          </a:r>
        </a:p>
      </dgm:t>
    </dgm:pt>
    <dgm:pt modelId="{E42F4AB1-DCB1-4D1D-A821-15D1255F0A47}" type="parTrans" cxnId="{1646F2B1-0B3D-4962-9B42-586A52EEF944}">
      <dgm:prSet/>
      <dgm:spPr/>
      <dgm:t>
        <a:bodyPr/>
        <a:lstStyle/>
        <a:p>
          <a:endParaRPr lang="en-US"/>
        </a:p>
      </dgm:t>
    </dgm:pt>
    <dgm:pt modelId="{22CE1634-28F3-48CB-AE9C-478D6DB65192}" type="sibTrans" cxnId="{1646F2B1-0B3D-4962-9B42-586A52EEF944}">
      <dgm:prSet/>
      <dgm:spPr/>
      <dgm:t>
        <a:bodyPr/>
        <a:lstStyle/>
        <a:p>
          <a:endParaRPr lang="en-US"/>
        </a:p>
      </dgm:t>
    </dgm:pt>
    <dgm:pt modelId="{BFBDEC6C-41D4-4E6A-8225-52F47BADCA26}">
      <dgm:prSet/>
      <dgm:spPr/>
      <dgm:t>
        <a:bodyPr/>
        <a:lstStyle/>
        <a:p>
          <a:r>
            <a:rPr lang="en-US"/>
            <a:t>Ryanair- An Irish low-cost airline that has been known for long for its no-frills approach to air travel</a:t>
          </a:r>
        </a:p>
      </dgm:t>
    </dgm:pt>
    <dgm:pt modelId="{FB04E4DD-8B98-4DC4-AAF9-D59D40D6E86B}" type="parTrans" cxnId="{36DFDA5E-BE47-4506-9FD4-004D94176CE4}">
      <dgm:prSet/>
      <dgm:spPr/>
      <dgm:t>
        <a:bodyPr/>
        <a:lstStyle/>
        <a:p>
          <a:endParaRPr lang="en-US"/>
        </a:p>
      </dgm:t>
    </dgm:pt>
    <dgm:pt modelId="{BC2380D9-BE41-4E12-BCFB-8AF8F7497F50}" type="sibTrans" cxnId="{36DFDA5E-BE47-4506-9FD4-004D94176CE4}">
      <dgm:prSet/>
      <dgm:spPr/>
      <dgm:t>
        <a:bodyPr/>
        <a:lstStyle/>
        <a:p>
          <a:endParaRPr lang="en-US"/>
        </a:p>
      </dgm:t>
    </dgm:pt>
    <dgm:pt modelId="{BBE00B03-DCF3-427F-880F-3E3A8EE9E037}" type="pres">
      <dgm:prSet presAssocID="{DE5B1365-D4CE-432C-B6B5-D8FCF806F337}" presName="root" presStyleCnt="0">
        <dgm:presLayoutVars>
          <dgm:dir/>
          <dgm:resizeHandles val="exact"/>
        </dgm:presLayoutVars>
      </dgm:prSet>
      <dgm:spPr/>
    </dgm:pt>
    <dgm:pt modelId="{EA8B9032-D23C-4BF5-B9C8-1BFB87299084}" type="pres">
      <dgm:prSet presAssocID="{55D09F1D-3BA5-4F35-840B-CD7E68465C30}" presName="compNode" presStyleCnt="0"/>
      <dgm:spPr/>
    </dgm:pt>
    <dgm:pt modelId="{30A211B3-2673-4F74-A87D-B06000C045E5}" type="pres">
      <dgm:prSet presAssocID="{55D09F1D-3BA5-4F35-840B-CD7E68465C30}" presName="bgRect" presStyleLbl="bgShp" presStyleIdx="0" presStyleCnt="4"/>
      <dgm:spPr/>
    </dgm:pt>
    <dgm:pt modelId="{704F72CB-5B59-4583-BD69-0BF33B5383E4}" type="pres">
      <dgm:prSet presAssocID="{55D09F1D-3BA5-4F35-840B-CD7E68465C3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5F5E9F44-7BCC-421C-B2B9-31EC2B3DEA03}" type="pres">
      <dgm:prSet presAssocID="{55D09F1D-3BA5-4F35-840B-CD7E68465C30}" presName="spaceRect" presStyleCnt="0"/>
      <dgm:spPr/>
    </dgm:pt>
    <dgm:pt modelId="{14AA4585-D9DE-49CF-BC62-BBE983D2741B}" type="pres">
      <dgm:prSet presAssocID="{55D09F1D-3BA5-4F35-840B-CD7E68465C30}" presName="parTx" presStyleLbl="revTx" presStyleIdx="0" presStyleCnt="4">
        <dgm:presLayoutVars>
          <dgm:chMax val="0"/>
          <dgm:chPref val="0"/>
        </dgm:presLayoutVars>
      </dgm:prSet>
      <dgm:spPr/>
    </dgm:pt>
    <dgm:pt modelId="{93943FAA-8D06-437D-A100-076956C0D9C9}" type="pres">
      <dgm:prSet presAssocID="{2237DCEA-F46A-4BD1-955E-DAF87EC54473}" presName="sibTrans" presStyleCnt="0"/>
      <dgm:spPr/>
    </dgm:pt>
    <dgm:pt modelId="{8B3EF21B-6FBE-4E03-BAB2-E66C81B3FD1F}" type="pres">
      <dgm:prSet presAssocID="{4ABCFD4A-4236-4F84-802C-DAB144D62693}" presName="compNode" presStyleCnt="0"/>
      <dgm:spPr/>
    </dgm:pt>
    <dgm:pt modelId="{13FF15DF-7C3C-412F-9E8B-925076882E16}" type="pres">
      <dgm:prSet presAssocID="{4ABCFD4A-4236-4F84-802C-DAB144D62693}" presName="bgRect" presStyleLbl="bgShp" presStyleIdx="1" presStyleCnt="4"/>
      <dgm:spPr/>
    </dgm:pt>
    <dgm:pt modelId="{941C0B6A-D241-4C26-AADC-920B8C7B8B63}" type="pres">
      <dgm:prSet presAssocID="{4ABCFD4A-4236-4F84-802C-DAB144D6269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AA05447-DE8B-4A73-98B1-7E422340F24B}" type="pres">
      <dgm:prSet presAssocID="{4ABCFD4A-4236-4F84-802C-DAB144D62693}" presName="spaceRect" presStyleCnt="0"/>
      <dgm:spPr/>
    </dgm:pt>
    <dgm:pt modelId="{A2C18CF9-1E88-41DA-B203-690B16F2E1C6}" type="pres">
      <dgm:prSet presAssocID="{4ABCFD4A-4236-4F84-802C-DAB144D62693}" presName="parTx" presStyleLbl="revTx" presStyleIdx="1" presStyleCnt="4">
        <dgm:presLayoutVars>
          <dgm:chMax val="0"/>
          <dgm:chPref val="0"/>
        </dgm:presLayoutVars>
      </dgm:prSet>
      <dgm:spPr/>
    </dgm:pt>
    <dgm:pt modelId="{8787CB4B-A144-4F7A-B699-44CF65D13E8F}" type="pres">
      <dgm:prSet presAssocID="{980CCB1A-4158-4289-A7B6-9576D3C94694}" presName="sibTrans" presStyleCnt="0"/>
      <dgm:spPr/>
    </dgm:pt>
    <dgm:pt modelId="{6DAFE099-CB12-4259-BCDD-58B8C9D2B358}" type="pres">
      <dgm:prSet presAssocID="{EEAA0683-6C3A-4878-A354-0B1580B2A0B2}" presName="compNode" presStyleCnt="0"/>
      <dgm:spPr/>
    </dgm:pt>
    <dgm:pt modelId="{5E034FE4-FC9A-478A-B57E-8FE5CCBFEA36}" type="pres">
      <dgm:prSet presAssocID="{EEAA0683-6C3A-4878-A354-0B1580B2A0B2}" presName="bgRect" presStyleLbl="bgShp" presStyleIdx="2" presStyleCnt="4"/>
      <dgm:spPr/>
    </dgm:pt>
    <dgm:pt modelId="{88B1286F-2183-4C99-86B8-AF602EA776A6}" type="pres">
      <dgm:prSet presAssocID="{EEAA0683-6C3A-4878-A354-0B1580B2A0B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ooter"/>
        </a:ext>
      </dgm:extLst>
    </dgm:pt>
    <dgm:pt modelId="{3573FE9B-2B9D-4BB8-9E04-3F2113655278}" type="pres">
      <dgm:prSet presAssocID="{EEAA0683-6C3A-4878-A354-0B1580B2A0B2}" presName="spaceRect" presStyleCnt="0"/>
      <dgm:spPr/>
    </dgm:pt>
    <dgm:pt modelId="{425DB22A-E752-4D0C-8A38-FF97BD7CBBFB}" type="pres">
      <dgm:prSet presAssocID="{EEAA0683-6C3A-4878-A354-0B1580B2A0B2}" presName="parTx" presStyleLbl="revTx" presStyleIdx="2" presStyleCnt="4">
        <dgm:presLayoutVars>
          <dgm:chMax val="0"/>
          <dgm:chPref val="0"/>
        </dgm:presLayoutVars>
      </dgm:prSet>
      <dgm:spPr/>
    </dgm:pt>
    <dgm:pt modelId="{FA6E2D47-BEAF-4E8E-81C2-63E7A2647BF8}" type="pres">
      <dgm:prSet presAssocID="{22CE1634-28F3-48CB-AE9C-478D6DB65192}" presName="sibTrans" presStyleCnt="0"/>
      <dgm:spPr/>
    </dgm:pt>
    <dgm:pt modelId="{09F722B2-3E8A-4DB9-8C5C-15C0A9CFA180}" type="pres">
      <dgm:prSet presAssocID="{BFBDEC6C-41D4-4E6A-8225-52F47BADCA26}" presName="compNode" presStyleCnt="0"/>
      <dgm:spPr/>
    </dgm:pt>
    <dgm:pt modelId="{D9D81CEA-5463-4216-A4F2-BE286CA708F5}" type="pres">
      <dgm:prSet presAssocID="{BFBDEC6C-41D4-4E6A-8225-52F47BADCA26}" presName="bgRect" presStyleLbl="bgShp" presStyleIdx="3" presStyleCnt="4"/>
      <dgm:spPr/>
    </dgm:pt>
    <dgm:pt modelId="{0430C752-8BC8-4B3E-ABF3-2455629A4228}" type="pres">
      <dgm:prSet presAssocID="{BFBDEC6C-41D4-4E6A-8225-52F47BADCA2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prechaun Hat"/>
        </a:ext>
      </dgm:extLst>
    </dgm:pt>
    <dgm:pt modelId="{E083365A-6F26-4E0D-AE28-541364C3228B}" type="pres">
      <dgm:prSet presAssocID="{BFBDEC6C-41D4-4E6A-8225-52F47BADCA26}" presName="spaceRect" presStyleCnt="0"/>
      <dgm:spPr/>
    </dgm:pt>
    <dgm:pt modelId="{01A1F857-563C-40D3-9308-F0FB5E42EBC2}" type="pres">
      <dgm:prSet presAssocID="{BFBDEC6C-41D4-4E6A-8225-52F47BADCA2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30BB401-DEAF-466B-ADF9-31E267C7E06C}" type="presOf" srcId="{EEAA0683-6C3A-4878-A354-0B1580B2A0B2}" destId="{425DB22A-E752-4D0C-8A38-FF97BD7CBBFB}" srcOrd="0" destOrd="0" presId="urn:microsoft.com/office/officeart/2018/2/layout/IconVerticalSolidList#2"/>
    <dgm:cxn modelId="{F152155C-3E84-4113-B316-B9560F8BA191}" type="presOf" srcId="{55D09F1D-3BA5-4F35-840B-CD7E68465C30}" destId="{14AA4585-D9DE-49CF-BC62-BBE983D2741B}" srcOrd="0" destOrd="0" presId="urn:microsoft.com/office/officeart/2018/2/layout/IconVerticalSolidList#2"/>
    <dgm:cxn modelId="{36DFDA5E-BE47-4506-9FD4-004D94176CE4}" srcId="{DE5B1365-D4CE-432C-B6B5-D8FCF806F337}" destId="{BFBDEC6C-41D4-4E6A-8225-52F47BADCA26}" srcOrd="3" destOrd="0" parTransId="{FB04E4DD-8B98-4DC4-AAF9-D59D40D6E86B}" sibTransId="{BC2380D9-BE41-4E12-BCFB-8AF8F7497F50}"/>
    <dgm:cxn modelId="{29958452-0494-4F00-BE57-873C1F9C6C6F}" srcId="{DE5B1365-D4CE-432C-B6B5-D8FCF806F337}" destId="{4ABCFD4A-4236-4F84-802C-DAB144D62693}" srcOrd="1" destOrd="0" parTransId="{D3189BC8-2383-4831-A4FF-97320B179E85}" sibTransId="{980CCB1A-4158-4289-A7B6-9576D3C94694}"/>
    <dgm:cxn modelId="{66275681-5D6E-48A8-85A5-9FA627F6CD86}" srcId="{DE5B1365-D4CE-432C-B6B5-D8FCF806F337}" destId="{55D09F1D-3BA5-4F35-840B-CD7E68465C30}" srcOrd="0" destOrd="0" parTransId="{B01B7322-36DD-4644-B136-822DAD98AC30}" sibTransId="{2237DCEA-F46A-4BD1-955E-DAF87EC54473}"/>
    <dgm:cxn modelId="{D45FB290-D8DD-4C79-B5E5-2DD324DB43BE}" type="presOf" srcId="{4ABCFD4A-4236-4F84-802C-DAB144D62693}" destId="{A2C18CF9-1E88-41DA-B203-690B16F2E1C6}" srcOrd="0" destOrd="0" presId="urn:microsoft.com/office/officeart/2018/2/layout/IconVerticalSolidList#2"/>
    <dgm:cxn modelId="{39B2FE93-817E-4D9B-9049-2124076E2AEC}" type="presOf" srcId="{DE5B1365-D4CE-432C-B6B5-D8FCF806F337}" destId="{BBE00B03-DCF3-427F-880F-3E3A8EE9E037}" srcOrd="0" destOrd="0" presId="urn:microsoft.com/office/officeart/2018/2/layout/IconVerticalSolidList#2"/>
    <dgm:cxn modelId="{BD1CADAB-147A-4608-A8C4-FD0449A33F65}" type="presOf" srcId="{BFBDEC6C-41D4-4E6A-8225-52F47BADCA26}" destId="{01A1F857-563C-40D3-9308-F0FB5E42EBC2}" srcOrd="0" destOrd="0" presId="urn:microsoft.com/office/officeart/2018/2/layout/IconVerticalSolidList#2"/>
    <dgm:cxn modelId="{1646F2B1-0B3D-4962-9B42-586A52EEF944}" srcId="{DE5B1365-D4CE-432C-B6B5-D8FCF806F337}" destId="{EEAA0683-6C3A-4878-A354-0B1580B2A0B2}" srcOrd="2" destOrd="0" parTransId="{E42F4AB1-DCB1-4D1D-A821-15D1255F0A47}" sibTransId="{22CE1634-28F3-48CB-AE9C-478D6DB65192}"/>
    <dgm:cxn modelId="{E4DA2789-74AB-4BE5-BE05-090CEF0C519A}" type="presParOf" srcId="{BBE00B03-DCF3-427F-880F-3E3A8EE9E037}" destId="{EA8B9032-D23C-4BF5-B9C8-1BFB87299084}" srcOrd="0" destOrd="0" presId="urn:microsoft.com/office/officeart/2018/2/layout/IconVerticalSolidList#2"/>
    <dgm:cxn modelId="{80EC77B8-5BF1-4B96-B7F5-B87A2F93C3C5}" type="presParOf" srcId="{EA8B9032-D23C-4BF5-B9C8-1BFB87299084}" destId="{30A211B3-2673-4F74-A87D-B06000C045E5}" srcOrd="0" destOrd="0" presId="urn:microsoft.com/office/officeart/2018/2/layout/IconVerticalSolidList#2"/>
    <dgm:cxn modelId="{2BD1C5F3-64F9-42BD-A035-E275A6EDA266}" type="presParOf" srcId="{EA8B9032-D23C-4BF5-B9C8-1BFB87299084}" destId="{704F72CB-5B59-4583-BD69-0BF33B5383E4}" srcOrd="1" destOrd="0" presId="urn:microsoft.com/office/officeart/2018/2/layout/IconVerticalSolidList#2"/>
    <dgm:cxn modelId="{D51E2E57-4B9F-45A0-B1F6-9728DDF7A975}" type="presParOf" srcId="{EA8B9032-D23C-4BF5-B9C8-1BFB87299084}" destId="{5F5E9F44-7BCC-421C-B2B9-31EC2B3DEA03}" srcOrd="2" destOrd="0" presId="urn:microsoft.com/office/officeart/2018/2/layout/IconVerticalSolidList#2"/>
    <dgm:cxn modelId="{04B9BFA4-0E4B-4236-A361-569454CB3189}" type="presParOf" srcId="{EA8B9032-D23C-4BF5-B9C8-1BFB87299084}" destId="{14AA4585-D9DE-49CF-BC62-BBE983D2741B}" srcOrd="3" destOrd="0" presId="urn:microsoft.com/office/officeart/2018/2/layout/IconVerticalSolidList#2"/>
    <dgm:cxn modelId="{D12A6255-DC52-4625-B015-712DAD2359F9}" type="presParOf" srcId="{BBE00B03-DCF3-427F-880F-3E3A8EE9E037}" destId="{93943FAA-8D06-437D-A100-076956C0D9C9}" srcOrd="1" destOrd="0" presId="urn:microsoft.com/office/officeart/2018/2/layout/IconVerticalSolidList#2"/>
    <dgm:cxn modelId="{4D017239-B431-4281-9AAB-F2A7E9E73EA3}" type="presParOf" srcId="{BBE00B03-DCF3-427F-880F-3E3A8EE9E037}" destId="{8B3EF21B-6FBE-4E03-BAB2-E66C81B3FD1F}" srcOrd="2" destOrd="0" presId="urn:microsoft.com/office/officeart/2018/2/layout/IconVerticalSolidList#2"/>
    <dgm:cxn modelId="{B4E0C70F-284B-4EA3-8052-793902E940EB}" type="presParOf" srcId="{8B3EF21B-6FBE-4E03-BAB2-E66C81B3FD1F}" destId="{13FF15DF-7C3C-412F-9E8B-925076882E16}" srcOrd="0" destOrd="0" presId="urn:microsoft.com/office/officeart/2018/2/layout/IconVerticalSolidList#2"/>
    <dgm:cxn modelId="{DDE8B4B6-1790-4FD3-BBDD-493BFFD406D7}" type="presParOf" srcId="{8B3EF21B-6FBE-4E03-BAB2-E66C81B3FD1F}" destId="{941C0B6A-D241-4C26-AADC-920B8C7B8B63}" srcOrd="1" destOrd="0" presId="urn:microsoft.com/office/officeart/2018/2/layout/IconVerticalSolidList#2"/>
    <dgm:cxn modelId="{A19576FE-B5A4-4EC7-BFCA-CF42C73B9B41}" type="presParOf" srcId="{8B3EF21B-6FBE-4E03-BAB2-E66C81B3FD1F}" destId="{7AA05447-DE8B-4A73-98B1-7E422340F24B}" srcOrd="2" destOrd="0" presId="urn:microsoft.com/office/officeart/2018/2/layout/IconVerticalSolidList#2"/>
    <dgm:cxn modelId="{BA0728A6-D4CE-404D-A254-EDAA6F6DFF01}" type="presParOf" srcId="{8B3EF21B-6FBE-4E03-BAB2-E66C81B3FD1F}" destId="{A2C18CF9-1E88-41DA-B203-690B16F2E1C6}" srcOrd="3" destOrd="0" presId="urn:microsoft.com/office/officeart/2018/2/layout/IconVerticalSolidList#2"/>
    <dgm:cxn modelId="{41506C91-FEE2-4643-B6B9-2D8AAF823DBF}" type="presParOf" srcId="{BBE00B03-DCF3-427F-880F-3E3A8EE9E037}" destId="{8787CB4B-A144-4F7A-B699-44CF65D13E8F}" srcOrd="3" destOrd="0" presId="urn:microsoft.com/office/officeart/2018/2/layout/IconVerticalSolidList#2"/>
    <dgm:cxn modelId="{C186E98B-5DC2-4D0B-A41E-66B92FAC1948}" type="presParOf" srcId="{BBE00B03-DCF3-427F-880F-3E3A8EE9E037}" destId="{6DAFE099-CB12-4259-BCDD-58B8C9D2B358}" srcOrd="4" destOrd="0" presId="urn:microsoft.com/office/officeart/2018/2/layout/IconVerticalSolidList#2"/>
    <dgm:cxn modelId="{2344CC7B-A203-41C4-874B-868ACCC489B2}" type="presParOf" srcId="{6DAFE099-CB12-4259-BCDD-58B8C9D2B358}" destId="{5E034FE4-FC9A-478A-B57E-8FE5CCBFEA36}" srcOrd="0" destOrd="0" presId="urn:microsoft.com/office/officeart/2018/2/layout/IconVerticalSolidList#2"/>
    <dgm:cxn modelId="{D701140A-4EB8-47C4-8108-6695057E96CE}" type="presParOf" srcId="{6DAFE099-CB12-4259-BCDD-58B8C9D2B358}" destId="{88B1286F-2183-4C99-86B8-AF602EA776A6}" srcOrd="1" destOrd="0" presId="urn:microsoft.com/office/officeart/2018/2/layout/IconVerticalSolidList#2"/>
    <dgm:cxn modelId="{CF46035C-CEDC-46D8-8EF7-AA30A1B827CC}" type="presParOf" srcId="{6DAFE099-CB12-4259-BCDD-58B8C9D2B358}" destId="{3573FE9B-2B9D-4BB8-9E04-3F2113655278}" srcOrd="2" destOrd="0" presId="urn:microsoft.com/office/officeart/2018/2/layout/IconVerticalSolidList#2"/>
    <dgm:cxn modelId="{D604CF9B-9906-45C2-8E23-A04C61CBB403}" type="presParOf" srcId="{6DAFE099-CB12-4259-BCDD-58B8C9D2B358}" destId="{425DB22A-E752-4D0C-8A38-FF97BD7CBBFB}" srcOrd="3" destOrd="0" presId="urn:microsoft.com/office/officeart/2018/2/layout/IconVerticalSolidList#2"/>
    <dgm:cxn modelId="{CAA3F2B9-5642-4907-9C3D-2E639D171A3A}" type="presParOf" srcId="{BBE00B03-DCF3-427F-880F-3E3A8EE9E037}" destId="{FA6E2D47-BEAF-4E8E-81C2-63E7A2647BF8}" srcOrd="5" destOrd="0" presId="urn:microsoft.com/office/officeart/2018/2/layout/IconVerticalSolidList#2"/>
    <dgm:cxn modelId="{5523C97A-B598-42D2-B391-46D0E0F35CB3}" type="presParOf" srcId="{BBE00B03-DCF3-427F-880F-3E3A8EE9E037}" destId="{09F722B2-3E8A-4DB9-8C5C-15C0A9CFA180}" srcOrd="6" destOrd="0" presId="urn:microsoft.com/office/officeart/2018/2/layout/IconVerticalSolidList#2"/>
    <dgm:cxn modelId="{A8F8BA39-2B58-4599-8E13-A70175F2C659}" type="presParOf" srcId="{09F722B2-3E8A-4DB9-8C5C-15C0A9CFA180}" destId="{D9D81CEA-5463-4216-A4F2-BE286CA708F5}" srcOrd="0" destOrd="0" presId="urn:microsoft.com/office/officeart/2018/2/layout/IconVerticalSolidList#2"/>
    <dgm:cxn modelId="{E31FE16C-2840-4759-A85C-B36C8BF0BF79}" type="presParOf" srcId="{09F722B2-3E8A-4DB9-8C5C-15C0A9CFA180}" destId="{0430C752-8BC8-4B3E-ABF3-2455629A4228}" srcOrd="1" destOrd="0" presId="urn:microsoft.com/office/officeart/2018/2/layout/IconVerticalSolidList#2"/>
    <dgm:cxn modelId="{8785985F-9C6E-4D11-8C9F-B037A1209062}" type="presParOf" srcId="{09F722B2-3E8A-4DB9-8C5C-15C0A9CFA180}" destId="{E083365A-6F26-4E0D-AE28-541364C3228B}" srcOrd="2" destOrd="0" presId="urn:microsoft.com/office/officeart/2018/2/layout/IconVerticalSolidList#2"/>
    <dgm:cxn modelId="{28E68BFB-0B33-4278-B707-0B43A236E4E0}" type="presParOf" srcId="{09F722B2-3E8A-4DB9-8C5C-15C0A9CFA180}" destId="{01A1F857-563C-40D3-9308-F0FB5E42EBC2}" srcOrd="3" destOrd="0" presId="urn:microsoft.com/office/officeart/2018/2/layout/IconVerticalSolidLis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9F961-95D4-4C66-8848-4B6AC2864FA2}">
      <dsp:nvSpPr>
        <dsp:cNvPr id="0" name=""/>
        <dsp:cNvSpPr/>
      </dsp:nvSpPr>
      <dsp:spPr>
        <a:xfrm>
          <a:off x="0" y="703"/>
          <a:ext cx="6408738" cy="16451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6F3584-9613-4902-9D9C-895334EBEBBD}">
      <dsp:nvSpPr>
        <dsp:cNvPr id="0" name=""/>
        <dsp:cNvSpPr/>
      </dsp:nvSpPr>
      <dsp:spPr>
        <a:xfrm>
          <a:off x="497659" y="370863"/>
          <a:ext cx="904835" cy="9048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DBCB77-CE68-4A0D-8F3F-76CFE6F7891F}">
      <dsp:nvSpPr>
        <dsp:cNvPr id="0" name=""/>
        <dsp:cNvSpPr/>
      </dsp:nvSpPr>
      <dsp:spPr>
        <a:xfrm>
          <a:off x="1900154" y="703"/>
          <a:ext cx="4508583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Product design- Apple Inc with its products rely on this aspect to compete in the industry</a:t>
          </a:r>
        </a:p>
      </dsp:txBody>
      <dsp:txXfrm>
        <a:off x="1900154" y="703"/>
        <a:ext cx="4508583" cy="1645155"/>
      </dsp:txXfrm>
    </dsp:sp>
    <dsp:sp modelId="{363F2CCF-844B-4331-97D4-DA191BFD361F}">
      <dsp:nvSpPr>
        <dsp:cNvPr id="0" name=""/>
        <dsp:cNvSpPr/>
      </dsp:nvSpPr>
      <dsp:spPr>
        <a:xfrm>
          <a:off x="0" y="2057147"/>
          <a:ext cx="6408738" cy="16451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1539D4-6EC6-462F-965A-BC779012827E}">
      <dsp:nvSpPr>
        <dsp:cNvPr id="0" name=""/>
        <dsp:cNvSpPr/>
      </dsp:nvSpPr>
      <dsp:spPr>
        <a:xfrm>
          <a:off x="497659" y="2427307"/>
          <a:ext cx="904835" cy="9048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70EFFF-A244-4286-A492-FA03338E99BC}">
      <dsp:nvSpPr>
        <dsp:cNvPr id="0" name=""/>
        <dsp:cNvSpPr/>
      </dsp:nvSpPr>
      <dsp:spPr>
        <a:xfrm>
          <a:off x="1900154" y="2057147"/>
          <a:ext cx="4508583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Rapid innovation- Apple Inc, Nike Inc, and Tesla are using the speed of innovation to be ahead of its competitors</a:t>
          </a:r>
        </a:p>
      </dsp:txBody>
      <dsp:txXfrm>
        <a:off x="1900154" y="2057147"/>
        <a:ext cx="4508583" cy="1645155"/>
      </dsp:txXfrm>
    </dsp:sp>
    <dsp:sp modelId="{976C09A6-2EA1-49F6-B4B4-7A8DC18565B3}">
      <dsp:nvSpPr>
        <dsp:cNvPr id="0" name=""/>
        <dsp:cNvSpPr/>
      </dsp:nvSpPr>
      <dsp:spPr>
        <a:xfrm>
          <a:off x="0" y="4113591"/>
          <a:ext cx="6408738" cy="16451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04C647-0B05-451E-B6F1-D128A65DF3D2}">
      <dsp:nvSpPr>
        <dsp:cNvPr id="0" name=""/>
        <dsp:cNvSpPr/>
      </dsp:nvSpPr>
      <dsp:spPr>
        <a:xfrm>
          <a:off x="497659" y="4483751"/>
          <a:ext cx="904835" cy="9048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FB505-F8F2-45A3-99D4-5DB3241FE1A9}">
      <dsp:nvSpPr>
        <dsp:cNvPr id="0" name=""/>
        <dsp:cNvSpPr/>
      </dsp:nvSpPr>
      <dsp:spPr>
        <a:xfrm>
          <a:off x="1900154" y="4113591"/>
          <a:ext cx="4508583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Experience- Starbucks is all about unique experiences</a:t>
          </a:r>
        </a:p>
      </dsp:txBody>
      <dsp:txXfrm>
        <a:off x="1900154" y="4113591"/>
        <a:ext cx="4508583" cy="16451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A211B3-2673-4F74-A87D-B06000C045E5}">
      <dsp:nvSpPr>
        <dsp:cNvPr id="0" name=""/>
        <dsp:cNvSpPr/>
      </dsp:nvSpPr>
      <dsp:spPr>
        <a:xfrm>
          <a:off x="0" y="2390"/>
          <a:ext cx="6408738" cy="12115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F72CB-5B59-4583-BD69-0BF33B5383E4}">
      <dsp:nvSpPr>
        <dsp:cNvPr id="0" name=""/>
        <dsp:cNvSpPr/>
      </dsp:nvSpPr>
      <dsp:spPr>
        <a:xfrm>
          <a:off x="366481" y="274979"/>
          <a:ext cx="666330" cy="6663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AA4585-D9DE-49CF-BC62-BBE983D2741B}">
      <dsp:nvSpPr>
        <dsp:cNvPr id="0" name=""/>
        <dsp:cNvSpPr/>
      </dsp:nvSpPr>
      <dsp:spPr>
        <a:xfrm>
          <a:off x="1399293" y="2390"/>
          <a:ext cx="5009444" cy="121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18" tIns="128218" rIns="128218" bIns="12821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Samsung- It outsource manufacturing to countries such as Vietnam to maintain cost competitiveness</a:t>
          </a:r>
        </a:p>
      </dsp:txBody>
      <dsp:txXfrm>
        <a:off x="1399293" y="2390"/>
        <a:ext cx="5009444" cy="1211509"/>
      </dsp:txXfrm>
    </dsp:sp>
    <dsp:sp modelId="{13FF15DF-7C3C-412F-9E8B-925076882E16}">
      <dsp:nvSpPr>
        <dsp:cNvPr id="0" name=""/>
        <dsp:cNvSpPr/>
      </dsp:nvSpPr>
      <dsp:spPr>
        <a:xfrm>
          <a:off x="0" y="1516777"/>
          <a:ext cx="6408738" cy="12115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1C0B6A-D241-4C26-AADC-920B8C7B8B63}">
      <dsp:nvSpPr>
        <dsp:cNvPr id="0" name=""/>
        <dsp:cNvSpPr/>
      </dsp:nvSpPr>
      <dsp:spPr>
        <a:xfrm>
          <a:off x="366481" y="1789366"/>
          <a:ext cx="666330" cy="6663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C18CF9-1E88-41DA-B203-690B16F2E1C6}">
      <dsp:nvSpPr>
        <dsp:cNvPr id="0" name=""/>
        <dsp:cNvSpPr/>
      </dsp:nvSpPr>
      <dsp:spPr>
        <a:xfrm>
          <a:off x="1399293" y="1516777"/>
          <a:ext cx="5009444" cy="121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18" tIns="128218" rIns="128218" bIns="12821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Google- Outsources staff across multiple roles to manage cost and maintain flexibility</a:t>
          </a:r>
        </a:p>
      </dsp:txBody>
      <dsp:txXfrm>
        <a:off x="1399293" y="1516777"/>
        <a:ext cx="5009444" cy="1211509"/>
      </dsp:txXfrm>
    </dsp:sp>
    <dsp:sp modelId="{5E034FE4-FC9A-478A-B57E-8FE5CCBFEA36}">
      <dsp:nvSpPr>
        <dsp:cNvPr id="0" name=""/>
        <dsp:cNvSpPr/>
      </dsp:nvSpPr>
      <dsp:spPr>
        <a:xfrm>
          <a:off x="0" y="3031163"/>
          <a:ext cx="6408738" cy="12115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B1286F-2183-4C99-86B8-AF602EA776A6}">
      <dsp:nvSpPr>
        <dsp:cNvPr id="0" name=""/>
        <dsp:cNvSpPr/>
      </dsp:nvSpPr>
      <dsp:spPr>
        <a:xfrm>
          <a:off x="366481" y="3303753"/>
          <a:ext cx="666330" cy="6663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5DB22A-E752-4D0C-8A38-FF97BD7CBBFB}">
      <dsp:nvSpPr>
        <dsp:cNvPr id="0" name=""/>
        <dsp:cNvSpPr/>
      </dsp:nvSpPr>
      <dsp:spPr>
        <a:xfrm>
          <a:off x="1399293" y="3031163"/>
          <a:ext cx="5009444" cy="121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18" tIns="128218" rIns="128218" bIns="12821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Toyota Motor Corporation- one of the world’s largest automakers is known for its emphasis on efficiency and lean manufacturing principles</a:t>
          </a:r>
        </a:p>
      </dsp:txBody>
      <dsp:txXfrm>
        <a:off x="1399293" y="3031163"/>
        <a:ext cx="5009444" cy="1211509"/>
      </dsp:txXfrm>
    </dsp:sp>
    <dsp:sp modelId="{D9D81CEA-5463-4216-A4F2-BE286CA708F5}">
      <dsp:nvSpPr>
        <dsp:cNvPr id="0" name=""/>
        <dsp:cNvSpPr/>
      </dsp:nvSpPr>
      <dsp:spPr>
        <a:xfrm>
          <a:off x="0" y="4545550"/>
          <a:ext cx="6408738" cy="12115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30C752-8BC8-4B3E-ABF3-2455629A4228}">
      <dsp:nvSpPr>
        <dsp:cNvPr id="0" name=""/>
        <dsp:cNvSpPr/>
      </dsp:nvSpPr>
      <dsp:spPr>
        <a:xfrm>
          <a:off x="366481" y="4818139"/>
          <a:ext cx="666330" cy="6663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1F857-563C-40D3-9308-F0FB5E42EBC2}">
      <dsp:nvSpPr>
        <dsp:cNvPr id="0" name=""/>
        <dsp:cNvSpPr/>
      </dsp:nvSpPr>
      <dsp:spPr>
        <a:xfrm>
          <a:off x="1399293" y="4545550"/>
          <a:ext cx="5009444" cy="121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218" tIns="128218" rIns="128218" bIns="12821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Ryanair- An Irish low-cost airline that has been known for long for its no-frills approach to air travel</a:t>
          </a:r>
        </a:p>
      </dsp:txBody>
      <dsp:txXfrm>
        <a:off x="1399293" y="4545550"/>
        <a:ext cx="5009444" cy="1211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1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#2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05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749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49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28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2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77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259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584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469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6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54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4/17/2024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589806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333">
          <p15:clr>
            <a:srgbClr val="5ACBF0"/>
          </p15:clr>
        </p15:guide>
        <p15:guide id="4" pos="336">
          <p15:clr>
            <a:srgbClr val="5ACBF0"/>
          </p15:clr>
        </p15:guide>
        <p15:guide id="5" orient="horz" pos="3974">
          <p15:clr>
            <a:srgbClr val="5ACBF0"/>
          </p15:clr>
        </p15:guide>
        <p15:guide id="6" orient="horz" pos="346">
          <p15:clr>
            <a:srgbClr val="5ACBF0"/>
          </p15:clr>
        </p15:guide>
        <p15:guide id="7" pos="824">
          <p15:clr>
            <a:srgbClr val="A4A3A4"/>
          </p15:clr>
        </p15:guide>
        <p15:guide id="8" pos="937">
          <p15:clr>
            <a:srgbClr val="A4A3A4"/>
          </p15:clr>
        </p15:guide>
        <p15:guide id="9" pos="1413">
          <p15:clr>
            <a:srgbClr val="A4A3A4"/>
          </p15:clr>
        </p15:guide>
        <p15:guide id="10" pos="1527">
          <p15:clr>
            <a:srgbClr val="A4A3A4"/>
          </p15:clr>
        </p15:guide>
        <p15:guide id="11" pos="2003">
          <p15:clr>
            <a:srgbClr val="A4A3A4"/>
          </p15:clr>
        </p15:guide>
        <p15:guide id="12" pos="2116">
          <p15:clr>
            <a:srgbClr val="A4A3A4"/>
          </p15:clr>
        </p15:guide>
        <p15:guide id="13" pos="2593">
          <p15:clr>
            <a:srgbClr val="A4A3A4"/>
          </p15:clr>
        </p15:guide>
        <p15:guide id="14" pos="2706">
          <p15:clr>
            <a:srgbClr val="A4A3A4"/>
          </p15:clr>
        </p15:guide>
        <p15:guide id="15" pos="3182">
          <p15:clr>
            <a:srgbClr val="A4A3A4"/>
          </p15:clr>
        </p15:guide>
        <p15:guide id="16" pos="3296">
          <p15:clr>
            <a:srgbClr val="A4A3A4"/>
          </p15:clr>
        </p15:guide>
        <p15:guide id="17" pos="3772">
          <p15:clr>
            <a:srgbClr val="A4A3A4"/>
          </p15:clr>
        </p15:guide>
        <p15:guide id="18" pos="3908">
          <p15:clr>
            <a:srgbClr val="A4A3A4"/>
          </p15:clr>
        </p15:guide>
        <p15:guide id="19" pos="4362">
          <p15:clr>
            <a:srgbClr val="A4A3A4"/>
          </p15:clr>
        </p15:guide>
        <p15:guide id="20" pos="4475">
          <p15:clr>
            <a:srgbClr val="A4A3A4"/>
          </p15:clr>
        </p15:guide>
        <p15:guide id="21" pos="4974">
          <p15:clr>
            <a:srgbClr val="A4A3A4"/>
          </p15:clr>
        </p15:guide>
        <p15:guide id="22" pos="5087">
          <p15:clr>
            <a:srgbClr val="A4A3A4"/>
          </p15:clr>
        </p15:guide>
        <p15:guide id="23" pos="5541">
          <p15:clr>
            <a:srgbClr val="A4A3A4"/>
          </p15:clr>
        </p15:guide>
        <p15:guide id="24" pos="5677">
          <p15:clr>
            <a:srgbClr val="A4A3A4"/>
          </p15:clr>
        </p15:guide>
        <p15:guide id="25" pos="6153">
          <p15:clr>
            <a:srgbClr val="A4A3A4"/>
          </p15:clr>
        </p15:guide>
        <p15:guide id="26" pos="6267">
          <p15:clr>
            <a:srgbClr val="A4A3A4"/>
          </p15:clr>
        </p15:guide>
        <p15:guide id="27" pos="6743">
          <p15:clr>
            <a:srgbClr val="A4A3A4"/>
          </p15:clr>
        </p15:guide>
        <p15:guide id="28" pos="6856">
          <p15:clr>
            <a:srgbClr val="A4A3A4"/>
          </p15:clr>
        </p15:guide>
        <p15:guide id="29" orient="horz" pos="845">
          <p15:clr>
            <a:srgbClr val="A4A3A4"/>
          </p15:clr>
        </p15:guide>
        <p15:guide id="30" orient="horz" pos="958">
          <p15:clr>
            <a:srgbClr val="A4A3A4"/>
          </p15:clr>
        </p15:guide>
        <p15:guide id="31" orient="horz" pos="1480">
          <p15:clr>
            <a:srgbClr val="A4A3A4"/>
          </p15:clr>
        </p15:guide>
        <p15:guide id="32" orient="horz" pos="1593">
          <p15:clr>
            <a:srgbClr val="A4A3A4"/>
          </p15:clr>
        </p15:guide>
        <p15:guide id="33" orient="horz" pos="2092">
          <p15:clr>
            <a:srgbClr val="A4A3A4"/>
          </p15:clr>
        </p15:guide>
        <p15:guide id="34" orient="horz" pos="2228">
          <p15:clr>
            <a:srgbClr val="A4A3A4"/>
          </p15:clr>
        </p15:guide>
        <p15:guide id="35" orient="horz" pos="2727">
          <p15:clr>
            <a:srgbClr val="A4A3A4"/>
          </p15:clr>
        </p15:guide>
        <p15:guide id="36" orient="horz" pos="2840">
          <p15:clr>
            <a:srgbClr val="A4A3A4"/>
          </p15:clr>
        </p15:guide>
        <p15:guide id="37" orient="horz" pos="3362">
          <p15:clr>
            <a:srgbClr val="A4A3A4"/>
          </p15:clr>
        </p15:guide>
        <p15:guide id="38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65AE7F-8283-3ECD-F3BB-2734D41EB0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9647" r="1" b="1"/>
          <a:stretch/>
        </p:blipFill>
        <p:spPr>
          <a:xfrm>
            <a:off x="-688" y="-4"/>
            <a:ext cx="12192687" cy="68580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5697E9DF-ECF5-4EA6-8E3F-160752B88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8101" y="549274"/>
            <a:ext cx="12268203" cy="6308725"/>
            <a:chOff x="-38101" y="549274"/>
            <a:chExt cx="12268203" cy="630872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DCAAB57-774B-4C3C-B2E2-9BA998704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6096001" y="549274"/>
              <a:ext cx="6096599" cy="6308723"/>
            </a:xfrm>
            <a:prstGeom prst="rect">
              <a:avLst/>
            </a:prstGeom>
            <a:gradFill flip="none" rotWithShape="1">
              <a:gsLst>
                <a:gs pos="30000">
                  <a:schemeClr val="bg1">
                    <a:alpha val="60000"/>
                  </a:schemeClr>
                </a:gs>
                <a:gs pos="0">
                  <a:schemeClr val="bg1">
                    <a:alpha val="80000"/>
                  </a:schemeClr>
                </a:gs>
                <a:gs pos="70000">
                  <a:schemeClr val="bg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069F6E5-0E1F-4324-B525-E896EE983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600" y="549274"/>
              <a:ext cx="6096598" cy="6308723"/>
            </a:xfrm>
            <a:prstGeom prst="rect">
              <a:avLst/>
            </a:prstGeom>
            <a:gradFill flip="none" rotWithShape="1">
              <a:gsLst>
                <a:gs pos="30000">
                  <a:schemeClr val="bg1">
                    <a:alpha val="60000"/>
                  </a:schemeClr>
                </a:gs>
                <a:gs pos="0">
                  <a:schemeClr val="bg1">
                    <a:alpha val="80000"/>
                  </a:schemeClr>
                </a:gs>
                <a:gs pos="70000">
                  <a:schemeClr val="bg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DAFA65F-5ED6-4A79-9C73-A1DE583C1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-38101" y="1990722"/>
              <a:ext cx="12268200" cy="4867276"/>
              <a:chOff x="3" y="1"/>
              <a:chExt cx="12268200" cy="4867276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ED04940F-1A28-47CA-BC85-5D0FA90768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5400000">
                <a:off x="633687" y="-633138"/>
                <a:ext cx="4866731" cy="61341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8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DF2264D0-1772-4B5C-A1F5-C000597317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5400000" flipV="1">
                <a:off x="6767787" y="-633683"/>
                <a:ext cx="4866731" cy="61341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8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926BB5ED-C44B-4E3E-9A5D-18228C0199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38104" y="3091890"/>
              <a:ext cx="9515473" cy="3766109"/>
              <a:chOff x="2676525" y="0"/>
              <a:chExt cx="9515473" cy="3766109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DD5A1916-1815-43F3-8E57-A5AD558BCA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434262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8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C758D1E-62C7-4EF3-824F-C2542D216F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676525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8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3A3AF6C1-825F-437D-BED2-DEF267D06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2714629" y="3091890"/>
              <a:ext cx="9515473" cy="3766109"/>
              <a:chOff x="0" y="0"/>
              <a:chExt cx="9515473" cy="3766109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0E518F14-B231-4186-ADC0-8339580E80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57737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75A3C29F-2140-4EC1-B779-7A8D725B73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449986" y="3322033"/>
            <a:ext cx="9217026" cy="1210396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ea typeface="+mj-lt"/>
                <a:cs typeface="+mj-lt"/>
              </a:rPr>
              <a:t>Course: International Business Strategy</a:t>
            </a:r>
            <a:br>
              <a:rPr lang="en-US" sz="2800" dirty="0">
                <a:ea typeface="+mj-lt"/>
                <a:cs typeface="+mj-lt"/>
              </a:rPr>
            </a:br>
            <a:r>
              <a:rPr lang="en-US" sz="2800" dirty="0">
                <a:solidFill>
                  <a:srgbClr val="FFFFFF"/>
                </a:solidFill>
                <a:ea typeface="+mj-lt"/>
                <a:cs typeface="+mj-lt"/>
              </a:rPr>
              <a:t>  Lecture 4: Strategy Formulation</a:t>
            </a:r>
            <a:br>
              <a:rPr lang="en-US" sz="2800" dirty="0">
                <a:ea typeface="+mj-lt"/>
                <a:cs typeface="+mj-lt"/>
              </a:rPr>
            </a:br>
            <a:r>
              <a:rPr lang="en-US" sz="2800" dirty="0">
                <a:solidFill>
                  <a:srgbClr val="FFFFFF"/>
                </a:solidFill>
                <a:ea typeface="+mj-lt"/>
                <a:cs typeface="+mj-lt"/>
              </a:rPr>
              <a:t>  Lecturer: Githii S.K</a:t>
            </a:r>
            <a:endParaRPr lang="en-US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51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dirty="0"/>
              <a:t>Introduction</a:t>
            </a:r>
            <a:endParaRPr dirty="0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8573" y="1804121"/>
            <a:ext cx="4500562" cy="450460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800" dirty="0"/>
              <a:t>In the previous topic-Lecture Three we looked at how foreign environments are analyzed as the firm seeks to answer where questions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Many question marks on black background">
            <a:extLst>
              <a:ext uri="{FF2B5EF4-FFF2-40B4-BE49-F238E27FC236}">
                <a16:creationId xmlns:a16="http://schemas.microsoft.com/office/drawing/2014/main" id="{4BD075B0-1545-BF88-15D2-D993B96F76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08" r="7" b="7"/>
          <a:stretch/>
        </p:blipFill>
        <p:spPr>
          <a:xfrm>
            <a:off x="4896763" y="-1"/>
            <a:ext cx="685800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382881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480E0-69D8-6005-3A82-83C9B2415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315" y="545126"/>
            <a:ext cx="4554821" cy="2186096"/>
          </a:xfrm>
        </p:spPr>
        <p:txBody>
          <a:bodyPr anchor="t">
            <a:normAutofit/>
          </a:bodyPr>
          <a:lstStyle/>
          <a:p>
            <a:r>
              <a:rPr lang="en-US" dirty="0"/>
              <a:t>Introduction</a:t>
            </a: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7BC319F4-D31A-D1F7-D309-4B21D5B46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0494" y="540000"/>
            <a:ext cx="4846951" cy="5768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8B676-5F20-D7FF-A904-57BC34676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480" y="2143557"/>
            <a:ext cx="5655492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800" dirty="0">
                <a:latin typeface="Arial"/>
                <a:cs typeface="Arial"/>
              </a:rPr>
              <a:t>In this topic we will be trying to answer the </a:t>
            </a:r>
            <a:r>
              <a:rPr lang="en-US" sz="2800" b="1" dirty="0">
                <a:latin typeface="Arial"/>
                <a:cs typeface="Arial"/>
              </a:rPr>
              <a:t>how </a:t>
            </a:r>
            <a:r>
              <a:rPr lang="en-US" sz="2800" dirty="0">
                <a:latin typeface="Arial"/>
                <a:cs typeface="Arial"/>
              </a:rPr>
              <a:t>question</a:t>
            </a:r>
          </a:p>
          <a:p>
            <a:pPr marL="269875" indent="-269875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0566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47E37E-DAAD-5A27-F847-94E225415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7733" y="152073"/>
            <a:ext cx="4554821" cy="1001309"/>
          </a:xfrm>
        </p:spPr>
        <p:txBody>
          <a:bodyPr anchor="b">
            <a:normAutofit/>
          </a:bodyPr>
          <a:lstStyle/>
          <a:p>
            <a:r>
              <a:rPr lang="en-US" dirty="0"/>
              <a:t>Introduction</a:t>
            </a:r>
          </a:p>
        </p:txBody>
      </p:sp>
      <p:pic>
        <p:nvPicPr>
          <p:cNvPr id="5" name="Picture 4" descr="Three arrows on bullseye">
            <a:extLst>
              <a:ext uri="{FF2B5EF4-FFF2-40B4-BE49-F238E27FC236}">
                <a16:creationId xmlns:a16="http://schemas.microsoft.com/office/drawing/2014/main" id="{0C577B15-C0EA-0DF6-52CF-015B721380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7" r="35973" b="2"/>
          <a:stretch/>
        </p:blipFill>
        <p:spPr>
          <a:xfrm>
            <a:off x="20" y="10"/>
            <a:ext cx="4782011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3B2CB-9A0D-39C5-3233-0B6528C41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7663" y="1617085"/>
            <a:ext cx="6213473" cy="46916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400" dirty="0">
                <a:latin typeface="Arial"/>
                <a:cs typeface="Arial"/>
              </a:rPr>
              <a:t>It will not be possible to talk about strategies without talking about goals and objectives; this topic will show the connection between the three: strategies, goals, and objectives</a:t>
            </a:r>
          </a:p>
          <a:p>
            <a:pPr marL="269875" indent="-269875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29459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4500561" cy="1174140"/>
          </a:xfrm>
        </p:spPr>
        <p:txBody>
          <a:bodyPr anchor="t">
            <a:normAutofit fontScale="90000"/>
          </a:bodyPr>
          <a:lstStyle/>
          <a:p>
            <a:r>
              <a:rPr lang="en-US"/>
              <a:t>Learning Outcomes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381767"/>
            <a:ext cx="5483787" cy="392695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lvl="0" indent="-269875"/>
            <a:r>
              <a:rPr lang="en-US" sz="2400" dirty="0"/>
              <a:t>Understand the process of strategy formulation</a:t>
            </a:r>
          </a:p>
          <a:p>
            <a:pPr marL="269875" lvl="0" indent="-269875"/>
            <a:r>
              <a:rPr lang="en-US" sz="2400" dirty="0"/>
              <a:t>Differentiate mission statement from vision statement</a:t>
            </a:r>
          </a:p>
          <a:p>
            <a:pPr marL="269875" lvl="0" indent="-269875"/>
            <a:r>
              <a:rPr lang="en-US" sz="2400" dirty="0"/>
              <a:t>Differentiate low-cost strategy from differentiation strategy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Light bulb on yellow background with sketched light beams and cord">
            <a:extLst>
              <a:ext uri="{FF2B5EF4-FFF2-40B4-BE49-F238E27FC236}">
                <a16:creationId xmlns:a16="http://schemas.microsoft.com/office/drawing/2014/main" id="{19B010EF-7E02-8F17-DBA9-12C35CBE12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76" r="3" b="3"/>
          <a:stretch/>
        </p:blipFill>
        <p:spPr>
          <a:xfrm>
            <a:off x="6171381" y="-1"/>
            <a:ext cx="5583382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4166027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1260172"/>
          </a:xfrm>
        </p:spPr>
        <p:txBody>
          <a:bodyPr anchor="t">
            <a:noAutofit/>
          </a:bodyPr>
          <a:lstStyle/>
          <a:p>
            <a:r>
              <a:rPr lang="en-US" sz="4800" dirty="0"/>
              <a:t>Strategy Formulation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8573" y="2344896"/>
            <a:ext cx="5115078" cy="39638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indent="-269875">
              <a:lnSpc>
                <a:spcPct val="115000"/>
              </a:lnSpc>
            </a:pPr>
            <a:r>
              <a:rPr lang="en-US" sz="2800" dirty="0"/>
              <a:t>According to </a:t>
            </a:r>
            <a:r>
              <a:rPr lang="en-US" sz="2800" err="1"/>
              <a:t>Partboteeah</a:t>
            </a:r>
            <a:r>
              <a:rPr lang="en-US" sz="2800" dirty="0"/>
              <a:t> and Cullen (2011) , strategy formulation is the process by which leadership of a firm select the strategies to be used by their firm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Arrows pointing towards light">
            <a:extLst>
              <a:ext uri="{FF2B5EF4-FFF2-40B4-BE49-F238E27FC236}">
                <a16:creationId xmlns:a16="http://schemas.microsoft.com/office/drawing/2014/main" id="{D8EFC144-CD8A-4F49-8594-FADD1158E1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347" b="-3"/>
          <a:stretch/>
        </p:blipFill>
        <p:spPr>
          <a:xfrm>
            <a:off x="5720214" y="-1"/>
            <a:ext cx="6034549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355290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C99348-0FB2-BE8C-643C-CE96FADEF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dirty="0"/>
              <a:t>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DAA66-B1AC-352D-5655-65DDF6512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573" y="1976186"/>
            <a:ext cx="5655852" cy="433253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indent="-269875"/>
            <a:r>
              <a:rPr lang="en-US" sz="2800" dirty="0">
                <a:ea typeface="+mn-lt"/>
                <a:cs typeface="+mn-lt"/>
              </a:rPr>
              <a:t>To Wild, Wild, and Han (2010) , they noted that the process helps managers to step back from day-to-day activities and get a fresh look at the current and future direction of their firm</a:t>
            </a:r>
            <a:endParaRPr lang="en-US" sz="2800" dirty="0"/>
          </a:p>
        </p:txBody>
      </p:sp>
      <p:pic>
        <p:nvPicPr>
          <p:cNvPr id="7" name="Graphic 6" descr="Onboarding">
            <a:extLst>
              <a:ext uri="{FF2B5EF4-FFF2-40B4-BE49-F238E27FC236}">
                <a16:creationId xmlns:a16="http://schemas.microsoft.com/office/drawing/2014/main" id="{614B0F38-3ECB-8468-E8C9-BC080A9E3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73032" y="817839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17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C0701A-EA0B-EB1E-4BDF-4C889F3F4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290" y="540000"/>
            <a:ext cx="5471496" cy="2181946"/>
          </a:xfrm>
        </p:spPr>
        <p:txBody>
          <a:bodyPr anchor="t">
            <a:normAutofit/>
          </a:bodyPr>
          <a:lstStyle/>
          <a:p>
            <a:r>
              <a:rPr lang="en-US" dirty="0"/>
              <a:t>Topic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8AD2D-D523-297C-4E92-5C885EAE8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467799"/>
            <a:ext cx="5975400" cy="38409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800" dirty="0">
                <a:latin typeface="Arial"/>
                <a:cs typeface="Arial"/>
              </a:rPr>
              <a:t>In this topic we will adopt Wild, Wild and Han (2010) process of strategy formulation that has three phases to come up with four steps.</a:t>
            </a:r>
          </a:p>
          <a:p>
            <a:pPr marL="269875" indent="-269875"/>
            <a:endParaRPr lang="en-US" sz="2800" dirty="0"/>
          </a:p>
        </p:txBody>
      </p:sp>
      <p:pic>
        <p:nvPicPr>
          <p:cNvPr id="7" name="Graphic 6" descr="Arrow Circle">
            <a:extLst>
              <a:ext uri="{FF2B5EF4-FFF2-40B4-BE49-F238E27FC236}">
                <a16:creationId xmlns:a16="http://schemas.microsoft.com/office/drawing/2014/main" id="{0D01C709-21C6-FCF0-A58D-D0FF441B0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25000" y="1629000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67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14344-3591-7326-B55A-29A184173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 Formulation Process</a:t>
            </a:r>
          </a:p>
        </p:txBody>
      </p:sp>
      <p:pic>
        <p:nvPicPr>
          <p:cNvPr id="4" name="Picture 3" descr="A diagram of a mission&#10;&#10;Description automatically generated">
            <a:extLst>
              <a:ext uri="{FF2B5EF4-FFF2-40B4-BE49-F238E27FC236}">
                <a16:creationId xmlns:a16="http://schemas.microsoft.com/office/drawing/2014/main" id="{47A86C5D-8330-20A4-7F0D-5CE6EE059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950" y="2111409"/>
            <a:ext cx="8566661" cy="425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62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5065916" cy="2181946"/>
          </a:xfrm>
        </p:spPr>
        <p:txBody>
          <a:bodyPr anchor="t">
            <a:normAutofit/>
          </a:bodyPr>
          <a:lstStyle/>
          <a:p>
            <a:r>
              <a:rPr lang="en-US" sz="4700" dirty="0"/>
              <a:t>1.Identifying Firm’s Mission 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308024"/>
            <a:ext cx="5422336" cy="3361604"/>
          </a:xfrm>
        </p:spPr>
        <p:txBody>
          <a:bodyPr anchor="t">
            <a:normAutofit/>
          </a:bodyPr>
          <a:lstStyle/>
          <a:p>
            <a:pPr marL="0" lvl="0" indent="0">
              <a:lnSpc>
                <a:spcPct val="115000"/>
              </a:lnSpc>
              <a:buNone/>
            </a:pPr>
            <a:endParaRPr lang="en-US" sz="2800" dirty="0"/>
          </a:p>
          <a:p>
            <a:pPr marL="269875" lvl="0" indent="-269875">
              <a:lnSpc>
                <a:spcPct val="115000"/>
              </a:lnSpc>
            </a:pPr>
            <a:r>
              <a:rPr lang="en-US" sz="2800" dirty="0"/>
              <a:t>JetBlue Airline “To inspire humanity- both in the air and on the ground”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Plane in red circle">
            <a:extLst>
              <a:ext uri="{FF2B5EF4-FFF2-40B4-BE49-F238E27FC236}">
                <a16:creationId xmlns:a16="http://schemas.microsoft.com/office/drawing/2014/main" id="{FFB34404-6FA0-FE55-924A-C7CBE3EEA0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77" r="15597" b="-9"/>
          <a:stretch/>
        </p:blipFill>
        <p:spPr>
          <a:xfrm>
            <a:off x="5978311" y="-1"/>
            <a:ext cx="5776452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758359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87D4CB-4321-0E4E-C022-703358A15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dirty="0"/>
              <a:t>Mission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B8D06-E0C4-4126-9A5E-10A283080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800" dirty="0">
                <a:ea typeface="+mn-lt"/>
                <a:cs typeface="+mn-lt"/>
              </a:rPr>
              <a:t>Tesla Mission statement “To accelerate the world’s transition to sustainable energy”</a:t>
            </a:r>
          </a:p>
          <a:p>
            <a:pPr marL="269875" indent="-269875"/>
            <a:endParaRPr lang="en-US" sz="2800" dirty="0"/>
          </a:p>
        </p:txBody>
      </p:sp>
      <p:pic>
        <p:nvPicPr>
          <p:cNvPr id="7" name="Graphic 6" descr="Electric Car">
            <a:extLst>
              <a:ext uri="{FF2B5EF4-FFF2-40B4-BE49-F238E27FC236}">
                <a16:creationId xmlns:a16="http://schemas.microsoft.com/office/drawing/2014/main" id="{0B735DE1-D58A-012C-D780-8C509B779A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25000" y="1629000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77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301E9C-48CC-CD21-A50A-26A49E915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290" y="540000"/>
            <a:ext cx="5250270" cy="1297043"/>
          </a:xfrm>
        </p:spPr>
        <p:txBody>
          <a:bodyPr anchor="t">
            <a:normAutofit/>
          </a:bodyPr>
          <a:lstStyle/>
          <a:p>
            <a:r>
              <a:rPr lang="en-US" sz="4800" dirty="0"/>
              <a:t>Mission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094E8-A4FA-38D7-FDF6-E84ACDCA4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025347"/>
            <a:ext cx="6380981" cy="428337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indent="-269875"/>
            <a:r>
              <a:rPr lang="en-US" sz="2800" dirty="0">
                <a:latin typeface="Arial"/>
                <a:cs typeface="Arial"/>
              </a:rPr>
              <a:t>Samsung Mission statement “We will devote our human resources and technology to create superior products and services, thereby contributing to a better global society.”</a:t>
            </a:r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7" name="Graphic 6" descr="Smart Phone">
            <a:extLst>
              <a:ext uri="{FF2B5EF4-FFF2-40B4-BE49-F238E27FC236}">
                <a16:creationId xmlns:a16="http://schemas.microsoft.com/office/drawing/2014/main" id="{55556530-D7A0-DA2A-8A73-41C2FAD31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10455" y="534491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90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5754173" cy="1518269"/>
          </a:xfrm>
        </p:spPr>
        <p:txBody>
          <a:bodyPr anchor="t">
            <a:normAutofit/>
          </a:bodyPr>
          <a:lstStyle/>
          <a:p>
            <a:r>
              <a:rPr lang="en-US" sz="4700" dirty="0"/>
              <a:t>Identifying Firm’s Vision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320315"/>
            <a:ext cx="4844691" cy="3988410"/>
          </a:xfrm>
        </p:spPr>
        <p:txBody>
          <a:bodyPr anchor="t">
            <a:no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Samsung Vision Statement- “To inspire the world with our innovative technologies, products, and design that enrich people’s lives and contribute to social prosperity by creating a new future.”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Long exposure of lights">
            <a:extLst>
              <a:ext uri="{FF2B5EF4-FFF2-40B4-BE49-F238E27FC236}">
                <a16:creationId xmlns:a16="http://schemas.microsoft.com/office/drawing/2014/main" id="{A6C07D83-60B6-6718-3137-BD800A73C0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06" r="5088" b="-10"/>
          <a:stretch/>
        </p:blipFill>
        <p:spPr>
          <a:xfrm>
            <a:off x="6322440" y="-1"/>
            <a:ext cx="5432323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142703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solidFill>
            <a:srgbClr val="FFFFFF"/>
          </a:solidFill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6BB76-91B0-29FD-5173-E52538796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dirty="0"/>
              <a:t>Vision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AA058-1473-E113-79FB-96F8F5482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400" dirty="0">
                <a:latin typeface="Arial"/>
                <a:cs typeface="Arial"/>
              </a:rPr>
              <a:t>Tesla vision Statement- “To create the most compelling car company of the 21st century by driving the world’s transition to electric vehicles.”</a:t>
            </a:r>
          </a:p>
          <a:p>
            <a:pPr marL="269875" indent="-269875"/>
            <a:endParaRPr lang="en-US" sz="2400" dirty="0"/>
          </a:p>
        </p:txBody>
      </p:sp>
      <p:pic>
        <p:nvPicPr>
          <p:cNvPr id="7" name="Graphic 6" descr="Car">
            <a:extLst>
              <a:ext uri="{FF2B5EF4-FFF2-40B4-BE49-F238E27FC236}">
                <a16:creationId xmlns:a16="http://schemas.microsoft.com/office/drawing/2014/main" id="{1249D044-06F2-68E0-2C20-B6F7ED62D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43655" y="797727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07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6565334" cy="1850108"/>
          </a:xfrm>
        </p:spPr>
        <p:txBody>
          <a:bodyPr anchor="t">
            <a:normAutofit/>
          </a:bodyPr>
          <a:lstStyle/>
          <a:p>
            <a:r>
              <a:rPr lang="en-US" sz="4200"/>
              <a:t>2. Identification of Internal Resources and Capabilities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anchor="t">
            <a:norm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800" dirty="0"/>
              <a:t>This stage calls upon the firm or its management to be real in identifying unique abilities and resources it possesses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Red ropes on a red surface">
            <a:extLst>
              <a:ext uri="{FF2B5EF4-FFF2-40B4-BE49-F238E27FC236}">
                <a16:creationId xmlns:a16="http://schemas.microsoft.com/office/drawing/2014/main" id="{CFC29ADA-F410-D436-AF00-81A398353B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91" r="-3" b="-3"/>
          <a:stretch/>
        </p:blipFill>
        <p:spPr>
          <a:xfrm>
            <a:off x="4921343" y="-1"/>
            <a:ext cx="6833420" cy="605913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998203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2EF43E-A64B-E01D-66CC-36F703333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290" y="540000"/>
            <a:ext cx="4770948" cy="854592"/>
          </a:xfrm>
        </p:spPr>
        <p:txBody>
          <a:bodyPr vert="horz" lIns="91440" tIns="45720" rIns="91440" bIns="45720" rtlCol="0" anchor="t">
            <a:noAutofit/>
          </a:bodyPr>
          <a:lstStyle/>
          <a:p>
            <a:br>
              <a:rPr lang="en-US" sz="4800" dirty="0"/>
            </a:br>
            <a:r>
              <a:rPr lang="en-US" sz="4800" dirty="0"/>
              <a:t>Resources and Capabilities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060FB-BDB0-6884-B5A1-3A12016C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400" dirty="0">
                <a:ea typeface="+mn-lt"/>
                <a:cs typeface="+mn-lt"/>
              </a:rPr>
              <a:t>Framework such as SWOT analysis can be used in this stage to help managers arrive at those resources and capabilities, they possess that are sources of their strength or weakness</a:t>
            </a:r>
            <a:endParaRPr lang="en-US" sz="2400" dirty="0"/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24DDA1CF-9A0B-F9E4-EE14-B53C88D57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25000" y="1629000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00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9C15B8-3297-2E96-8EF0-BAB8E6358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541" y="146710"/>
            <a:ext cx="6730208" cy="944774"/>
          </a:xfrm>
        </p:spPr>
        <p:txBody>
          <a:bodyPr anchor="b">
            <a:normAutofit/>
          </a:bodyPr>
          <a:lstStyle/>
          <a:p>
            <a:r>
              <a:rPr lang="en-US" sz="4400" dirty="0"/>
              <a:t>Resources and  Capabilities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B8207095-BDD3-B0EC-5578-397C03D9FD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12" r="17293" b="5"/>
          <a:stretch/>
        </p:blipFill>
        <p:spPr>
          <a:xfrm>
            <a:off x="20" y="10"/>
            <a:ext cx="4822234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0D660-DA31-FE5E-6C1B-6EBF694AB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838" y="1472283"/>
            <a:ext cx="6282298" cy="48364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400" dirty="0">
                <a:latin typeface="Arial"/>
                <a:cs typeface="Arial"/>
              </a:rPr>
              <a:t>A firm with rare, unique and difficult to imitate resources and abilities stands a good chance against its competitors and may be able to stay ahead of them for a longer time</a:t>
            </a:r>
          </a:p>
          <a:p>
            <a:pPr marL="269875" indent="-269875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39275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sz="4200" dirty="0"/>
              <a:t>3. Scanning External Business Environment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This step was well covered in detail in our lecture three where we were talking about foreign environment scanning</a:t>
            </a:r>
          </a:p>
          <a:p>
            <a:pPr lvl="0"/>
            <a:r>
              <a:rPr lang="en-US" dirty="0"/>
              <a:t>We noted analyzing environment is important as it not only determines the strategy that a firm will use but also determines where the firm will enter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Old computer monitors">
            <a:extLst>
              <a:ext uri="{FF2B5EF4-FFF2-40B4-BE49-F238E27FC236}">
                <a16:creationId xmlns:a16="http://schemas.microsoft.com/office/drawing/2014/main" id="{C8495643-9C97-6F1A-82B2-12499CC5C8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34" r="20644" b="-10"/>
          <a:stretch/>
        </p:blipFill>
        <p:spPr>
          <a:xfrm>
            <a:off x="4896763" y="-1"/>
            <a:ext cx="685800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917974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153200" y="540000"/>
            <a:ext cx="4500561" cy="2416266"/>
          </a:xfrm>
        </p:spPr>
        <p:txBody>
          <a:bodyPr>
            <a:normAutofit/>
          </a:bodyPr>
          <a:lstStyle/>
          <a:p>
            <a:r>
              <a:rPr lang="en-US" sz="6200"/>
              <a:t>Strategy Formulation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7AF231-444C-44D0-B791-BAFE395E3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1" y="3600"/>
            <a:ext cx="7266875" cy="6854400"/>
            <a:chOff x="4925125" y="3600"/>
            <a:chExt cx="7266875" cy="68544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152793A-5125-41FA-AEF6-96C5463D0A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3C1632F-098D-4A05-B248-04B7ABFE00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85C0F5-DDEB-454E-A0E4-B6F0FB4CAB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Person holding chess piece">
            <a:extLst>
              <a:ext uri="{FF2B5EF4-FFF2-40B4-BE49-F238E27FC236}">
                <a16:creationId xmlns:a16="http://schemas.microsoft.com/office/drawing/2014/main" id="{71442844-3F10-C5CF-66A5-0B2B0027DD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29" r="9142" b="1"/>
          <a:stretch/>
        </p:blipFill>
        <p:spPr>
          <a:xfrm>
            <a:off x="20" y="-1"/>
            <a:ext cx="685798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531300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5274851" cy="1727205"/>
          </a:xfrm>
        </p:spPr>
        <p:txBody>
          <a:bodyPr anchor="t">
            <a:normAutofit fontScale="90000"/>
          </a:bodyPr>
          <a:lstStyle/>
          <a:p>
            <a:r>
              <a:rPr lang="en-US" sz="4700"/>
              <a:t>Global versus Multinational Strategies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8573" y="3057733"/>
            <a:ext cx="5090497" cy="3250992"/>
          </a:xfrm>
        </p:spPr>
        <p:txBody>
          <a:bodyPr anchor="t">
            <a:norm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In a global strategy, a firm seeks to offer different markets the same product while applying the same strategies such as marketing strategy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Digital financial graphs in 3D">
            <a:extLst>
              <a:ext uri="{FF2B5EF4-FFF2-40B4-BE49-F238E27FC236}">
                <a16:creationId xmlns:a16="http://schemas.microsoft.com/office/drawing/2014/main" id="{79EAEA78-5DD7-53C9-AB1B-84C2C47578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70" r="-9" b="-9"/>
          <a:stretch/>
        </p:blipFill>
        <p:spPr>
          <a:xfrm>
            <a:off x="6371601" y="-1"/>
            <a:ext cx="5383162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2562945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724E9-DD20-306E-AD29-77EFEFD6F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799" y="343355"/>
            <a:ext cx="5402853" cy="1485548"/>
          </a:xfrm>
        </p:spPr>
        <p:txBody>
          <a:bodyPr anchor="b">
            <a:normAutofit/>
          </a:bodyPr>
          <a:lstStyle/>
          <a:p>
            <a:r>
              <a:rPr lang="en-US" sz="4800" dirty="0"/>
              <a:t>Multinational Strategy</a:t>
            </a:r>
          </a:p>
        </p:txBody>
      </p:sp>
      <p:pic>
        <p:nvPicPr>
          <p:cNvPr id="5" name="Picture 4" descr="Popcorn and drink in an empty red theater">
            <a:extLst>
              <a:ext uri="{FF2B5EF4-FFF2-40B4-BE49-F238E27FC236}">
                <a16:creationId xmlns:a16="http://schemas.microsoft.com/office/drawing/2014/main" id="{3B75DC77-71A7-0826-7665-AFF18F797A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99" r="9403" b="7"/>
          <a:stretch/>
        </p:blipFill>
        <p:spPr>
          <a:xfrm>
            <a:off x="5592787" y="2691"/>
            <a:ext cx="6604330" cy="4571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0645B-88C8-3D79-93AF-00028AFAE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800" y="2322103"/>
            <a:ext cx="4721427" cy="41113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sz="2400" dirty="0">
                <a:ea typeface="+mn-lt"/>
                <a:cs typeface="+mn-lt"/>
              </a:rPr>
              <a:t>Here the firm adopt its product and strategies in each market it operates in</a:t>
            </a:r>
            <a:endParaRPr lang="en-US" sz="2400" dirty="0">
              <a:latin typeface="Arial"/>
              <a:cs typeface="Arial"/>
            </a:endParaRPr>
          </a:p>
          <a:p>
            <a:pPr marL="269875" indent="-269875"/>
            <a:r>
              <a:rPr lang="en-US" sz="2400" dirty="0">
                <a:latin typeface="Arial"/>
                <a:cs typeface="Arial"/>
              </a:rPr>
              <a:t>The strategy is appropriate for firms in the food industry such as McDonald and KFC where local preferences play a huge role</a:t>
            </a:r>
            <a:endParaRPr lang="en-US" sz="2400" dirty="0"/>
          </a:p>
          <a:p>
            <a:pPr marL="269875" indent="-269875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09071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429387"/>
            <a:ext cx="6196625" cy="1297043"/>
          </a:xfrm>
        </p:spPr>
        <p:txBody>
          <a:bodyPr anchor="t">
            <a:normAutofit fontScale="90000"/>
          </a:bodyPr>
          <a:lstStyle/>
          <a:p>
            <a:r>
              <a:rPr lang="en-US" sz="5100"/>
              <a:t>Corporate Level Strategies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8573" y="2221993"/>
            <a:ext cx="5459207" cy="4086732"/>
          </a:xfrm>
        </p:spPr>
        <p:txBody>
          <a:bodyPr anchor="t">
            <a:normAutofit lnSpcReduction="10000"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800" dirty="0"/>
              <a:t>Growth- These types of strategies are designed to increase the scale or scope of a firm’s operations</a:t>
            </a:r>
          </a:p>
          <a:p>
            <a:pPr marL="269875" lvl="0" indent="-269875">
              <a:lnSpc>
                <a:spcPct val="115000"/>
              </a:lnSpc>
            </a:pPr>
            <a:r>
              <a:rPr lang="en-US" sz="2800" dirty="0"/>
              <a:t>Retrenchment- These are the strategies that go in the opposite direction as the growth strategy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White stairs with a blue arrow drawn in the middle pointing upwards">
            <a:extLst>
              <a:ext uri="{FF2B5EF4-FFF2-40B4-BE49-F238E27FC236}">
                <a16:creationId xmlns:a16="http://schemas.microsoft.com/office/drawing/2014/main" id="{4B5B6B07-D5D4-C0E6-BEAE-280FEDFCBE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" b="11"/>
          <a:stretch/>
        </p:blipFill>
        <p:spPr>
          <a:xfrm>
            <a:off x="6666569" y="-1"/>
            <a:ext cx="5088194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7247687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82F00-1FBA-8144-7FC2-5F156EC4A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66" y="299780"/>
            <a:ext cx="5648659" cy="1301193"/>
          </a:xfrm>
        </p:spPr>
        <p:txBody>
          <a:bodyPr anchor="b">
            <a:normAutofit fontScale="90000"/>
          </a:bodyPr>
          <a:lstStyle/>
          <a:p>
            <a:r>
              <a:rPr lang="en-US" sz="4800" dirty="0"/>
              <a:t>Corporate Level Strategy</a:t>
            </a:r>
          </a:p>
        </p:txBody>
      </p:sp>
      <p:pic>
        <p:nvPicPr>
          <p:cNvPr id="5" name="Picture 4" descr="Low angle view of building corner against the clear blue sky">
            <a:extLst>
              <a:ext uri="{FF2B5EF4-FFF2-40B4-BE49-F238E27FC236}">
                <a16:creationId xmlns:a16="http://schemas.microsoft.com/office/drawing/2014/main" id="{2F658962-21A4-7C0B-076B-B1EF5E4953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2" r="26592" b="4"/>
          <a:stretch/>
        </p:blipFill>
        <p:spPr>
          <a:xfrm>
            <a:off x="5902056" y="10"/>
            <a:ext cx="6444556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F8FA6-58F1-77CD-95E2-EB1C7E430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372" y="2455061"/>
            <a:ext cx="5962750" cy="363199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indent="-269875"/>
            <a:r>
              <a:rPr lang="en-US" sz="2400" dirty="0"/>
              <a:t>Stability- These are more toward maintaining the status quo as much as possible</a:t>
            </a:r>
          </a:p>
          <a:p>
            <a:pPr marL="269875" indent="-269875"/>
            <a:r>
              <a:rPr lang="en-US" sz="2400" dirty="0"/>
              <a:t>Combination- Here the firm may mix the three strategies discussed so far across its units or subsidiaries</a:t>
            </a:r>
          </a:p>
          <a:p>
            <a:pPr marL="269875" indent="-269875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910848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sz="5600"/>
              <a:t>Business Level Strategies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anchor="t">
            <a:normAutofit/>
          </a:bodyPr>
          <a:lstStyle/>
          <a:p>
            <a:pPr lvl="0">
              <a:lnSpc>
                <a:spcPct val="115000"/>
              </a:lnSpc>
            </a:pPr>
            <a:r>
              <a:rPr lang="en-US" sz="1400" dirty="0"/>
              <a:t>Business units are likely to be competing in different markets and this is what necessitates the need for different strategies at this level</a:t>
            </a:r>
          </a:p>
          <a:p>
            <a:pPr lvl="0">
              <a:lnSpc>
                <a:spcPct val="115000"/>
              </a:lnSpc>
            </a:pPr>
            <a:r>
              <a:rPr lang="en-US" sz="1400" dirty="0"/>
              <a:t>There are two broad decisions that must be made at this level; to either sell low priced products or have some unique attributes into its products</a:t>
            </a:r>
          </a:p>
          <a:p>
            <a:pPr lvl="0">
              <a:lnSpc>
                <a:spcPct val="115000"/>
              </a:lnSpc>
            </a:pPr>
            <a:r>
              <a:rPr lang="en-US" sz="1400" dirty="0"/>
              <a:t>The two options, commonly referred to as low-cost strategy and differentiation strategy are what Porter referred to as generic strategies that companies can use to gain competitive advantage in their respective markets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C76B57FD-C02B-5E8A-EBD2-94D137DF25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27" r="12020" b="-3"/>
          <a:stretch/>
        </p:blipFill>
        <p:spPr>
          <a:xfrm>
            <a:off x="4896763" y="-1"/>
            <a:ext cx="685800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0590666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48" name="Freeform: Shape 47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D5F6A0-8636-41BD-5C69-0B8350A1D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6270367" cy="2194236"/>
          </a:xfrm>
        </p:spPr>
        <p:txBody>
          <a:bodyPr anchor="t">
            <a:normAutofit/>
          </a:bodyPr>
          <a:lstStyle/>
          <a:p>
            <a:r>
              <a:rPr lang="en-US" sz="4800" dirty="0"/>
              <a:t>Two Broad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219A9-B73C-FF65-C4C4-B786BCFB2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573" y="2725896"/>
            <a:ext cx="6049142" cy="35828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indent="-269875"/>
            <a:r>
              <a:rPr lang="en-US" sz="2400" dirty="0">
                <a:latin typeface="Arial"/>
                <a:cs typeface="Arial"/>
              </a:rPr>
              <a:t>The two options, commonly referred to as low-cost strategy and differentiation strategy are what Porter referred to as generic strategies that companies can use to gain competitive advantage in their respective markets</a:t>
            </a:r>
            <a:endParaRPr lang="en-US" sz="2400" dirty="0"/>
          </a:p>
          <a:p>
            <a:pPr marL="0" indent="0">
              <a:buNone/>
            </a:pPr>
            <a:endParaRPr lang="en-US" sz="2400" dirty="0">
              <a:latin typeface="Arial"/>
              <a:cs typeface="Arial"/>
            </a:endParaRPr>
          </a:p>
          <a:p>
            <a:pPr marL="269875" indent="-269875"/>
            <a:endParaRPr lang="en-US" sz="2400" dirty="0"/>
          </a:p>
        </p:txBody>
      </p:sp>
      <p:pic>
        <p:nvPicPr>
          <p:cNvPr id="7" name="Graphic 6" descr="Target">
            <a:extLst>
              <a:ext uri="{FF2B5EF4-FFF2-40B4-BE49-F238E27FC236}">
                <a16:creationId xmlns:a16="http://schemas.microsoft.com/office/drawing/2014/main" id="{4463ED50-6207-6F61-4CA7-4AAFC5BA2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8226" y="1149677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124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5164238" cy="1321625"/>
          </a:xfrm>
        </p:spPr>
        <p:txBody>
          <a:bodyPr anchor="t">
            <a:normAutofit fontScale="90000"/>
          </a:bodyPr>
          <a:lstStyle/>
          <a:p>
            <a:r>
              <a:rPr lang="en-US" sz="4800" dirty="0"/>
              <a:t>Differentiation Strategy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1791831"/>
            <a:ext cx="5176529" cy="451689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Quality- having a superior quality can set you apart from the rest</a:t>
            </a:r>
          </a:p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Distinctive brand image- Armani clothing and Alfa Romeo do not compete in the mass market, rather focus on the small customer base that can afford pricey items</a:t>
            </a:r>
          </a:p>
          <a:p>
            <a:pPr marL="269875" lvl="0" indent="-269875">
              <a:lnSpc>
                <a:spcPct val="115000"/>
              </a:lnSpc>
            </a:pPr>
            <a:endParaRPr lang="en-US" sz="2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Suits hanged in a clothes pile line">
            <a:extLst>
              <a:ext uri="{FF2B5EF4-FFF2-40B4-BE49-F238E27FC236}">
                <a16:creationId xmlns:a16="http://schemas.microsoft.com/office/drawing/2014/main" id="{0B0C8453-25F0-8EA5-FF22-7099FE8AEE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38" r="25909" b="-3"/>
          <a:stretch/>
        </p:blipFill>
        <p:spPr>
          <a:xfrm>
            <a:off x="4896763" y="-1"/>
            <a:ext cx="685800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784392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F5671-1FD0-764C-B11E-552DD5C33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2400" y="540000"/>
            <a:ext cx="4500561" cy="3515014"/>
          </a:xfrm>
        </p:spPr>
        <p:txBody>
          <a:bodyPr anchor="ctr">
            <a:normAutofit/>
          </a:bodyPr>
          <a:lstStyle/>
          <a:p>
            <a:r>
              <a:rPr lang="en-US" sz="5500"/>
              <a:t>Differentiation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057078-7B2F-9667-D91F-44EAF2A551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2047180"/>
              </p:ext>
            </p:extLst>
          </p:nvPr>
        </p:nvGraphicFramePr>
        <p:xfrm>
          <a:off x="5400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59329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52290" y="540000"/>
            <a:ext cx="6909464" cy="2181946"/>
          </a:xfrm>
        </p:spPr>
        <p:txBody>
          <a:bodyPr anchor="t">
            <a:normAutofit/>
          </a:bodyPr>
          <a:lstStyle/>
          <a:p>
            <a:r>
              <a:rPr lang="en-US"/>
              <a:t>Low-Cost Strategy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863" y="1951605"/>
            <a:ext cx="5311723" cy="43571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A business unit can decide to exploit economies of scale to have the least cost of production possible compared to the industry</a:t>
            </a:r>
          </a:p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The focus of such companies is efficiency in all areas of operations not just production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0A5F84-BD20-4A3E-81BA-9F4444101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62F19C-23B5-44FC-88CF-01A430872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82D9667-DCFB-45CA-8EDC-7E5E0EE42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E8752FF-502D-43D5-9828-8C42166483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Desk with productivity items">
            <a:extLst>
              <a:ext uri="{FF2B5EF4-FFF2-40B4-BE49-F238E27FC236}">
                <a16:creationId xmlns:a16="http://schemas.microsoft.com/office/drawing/2014/main" id="{41B2CB07-1EA3-B753-2638-51254C2D58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68" r="8479" b="-3"/>
          <a:stretch/>
        </p:blipFill>
        <p:spPr>
          <a:xfrm>
            <a:off x="6236408" y="-1"/>
            <a:ext cx="5518355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2038920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2060" y="398089"/>
            <a:ext cx="5510784" cy="1792806"/>
          </a:xfrm>
        </p:spPr>
        <p:txBody>
          <a:bodyPr anchor="t">
            <a:normAutofit/>
          </a:bodyPr>
          <a:lstStyle/>
          <a:p>
            <a:r>
              <a:rPr lang="en-US" sz="4800" dirty="0"/>
              <a:t>Low-cost Examples</a:t>
            </a:r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393AFA96-4CF0-5FE2-52E8-78165C259C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38" r="22409" b="-3"/>
          <a:stretch/>
        </p:blipFill>
        <p:spPr>
          <a:xfrm>
            <a:off x="5755535" y="387600"/>
            <a:ext cx="5760171" cy="5768725"/>
          </a:xfrm>
          <a:prstGeom prst="rect">
            <a:avLst/>
          </a:prstGeom>
        </p:spPr>
      </p:pic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73770" y="1822221"/>
            <a:ext cx="5090137" cy="355824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Walmart- Its vast network of retail stores allows it to get a good price from its suppliers and pass the same to its customers</a:t>
            </a:r>
          </a:p>
          <a:p>
            <a:pPr marL="269875" lvl="0" indent="-269875">
              <a:lnSpc>
                <a:spcPct val="115000"/>
              </a:lnSpc>
            </a:pPr>
            <a:r>
              <a:rPr lang="en-US" sz="2400" dirty="0"/>
              <a:t>Dell Computer- Its success came about by being able to streamline its supply chain where it would only manufacture a computer after an order has been made</a:t>
            </a:r>
          </a:p>
        </p:txBody>
      </p:sp>
    </p:spTree>
    <p:extLst>
      <p:ext uri="{BB962C8B-B14F-4D97-AF65-F5344CB8AC3E}">
        <p14:creationId xmlns:p14="http://schemas.microsoft.com/office/powerpoint/2010/main" val="34172689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7F6730-8F76-4239-8CBA-B914B02A7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E11E5CC-3C1F-4093-97B6-6433FBF9A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8D720AE-B07F-482D-B526-4A9C632DA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76F0BCA-E2AA-4AED-9091-1E820FF2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71D2B33-982E-4EC0-9252-B8A7383C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250D86D-299E-4837-B82C-B97DACC97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74EFAF9-4DE5-4C1F-BF17-0A5930FFF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857D782-AB09-4CB1-A94A-54F935E709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4E95A3B-E29B-40AA-B9DD-FF0BA512F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1A71F79C-8170-4729-A592-753969B849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AE5C556-02CA-4512-9F5F-7088484CF7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75FD132-C2ED-4807-B2DA-D428F9C44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1967F12-B0C4-4D31-8D63-89945DCD2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1A0BAB-3C45-51D2-686F-B8689B68B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4255" y="207491"/>
            <a:ext cx="4500561" cy="5759450"/>
          </a:xfrm>
        </p:spPr>
        <p:txBody>
          <a:bodyPr anchor="t">
            <a:normAutofit/>
          </a:bodyPr>
          <a:lstStyle/>
          <a:p>
            <a:r>
              <a:rPr lang="en-US" sz="8100"/>
              <a:t>Low-Cost Examples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1BE0F36-BE2F-4CD7-E4E8-636F433012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4362262"/>
              </p:ext>
            </p:extLst>
          </p:nvPr>
        </p:nvGraphicFramePr>
        <p:xfrm>
          <a:off x="563419" y="553855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0325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35779D-7F02-0EF3-E7FE-3A5250E47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133" y="165927"/>
            <a:ext cx="4554821" cy="13548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Topic Recap</a:t>
            </a:r>
          </a:p>
        </p:txBody>
      </p:sp>
      <p:pic>
        <p:nvPicPr>
          <p:cNvPr id="5" name="Picture 4" descr="Magnifying glass on clear background">
            <a:extLst>
              <a:ext uri="{FF2B5EF4-FFF2-40B4-BE49-F238E27FC236}">
                <a16:creationId xmlns:a16="http://schemas.microsoft.com/office/drawing/2014/main" id="{A74F54C7-7895-9064-86F9-301FA99A9C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49" r="6024" b="-1"/>
          <a:stretch/>
        </p:blipFill>
        <p:spPr>
          <a:xfrm>
            <a:off x="6954107" y="10"/>
            <a:ext cx="5240105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3AE751-8A89-E6B2-4377-9C7026267AE1}"/>
              </a:ext>
            </a:extLst>
          </p:cNvPr>
          <p:cNvSpPr txBox="1"/>
          <p:nvPr/>
        </p:nvSpPr>
        <p:spPr>
          <a:xfrm>
            <a:off x="578573" y="1603231"/>
            <a:ext cx="6090345" cy="498258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69875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pc="50" dirty="0"/>
              <a:t>We looked at Strategy formulation through:</a:t>
            </a:r>
          </a:p>
          <a:p>
            <a:pPr marL="342900" indent="-269875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pc="50" dirty="0"/>
              <a:t>Mission and Vision</a:t>
            </a:r>
          </a:p>
          <a:p>
            <a:pPr marL="342900" indent="-269875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pc="50" dirty="0"/>
              <a:t>Global versus Multinational</a:t>
            </a:r>
          </a:p>
          <a:p>
            <a:pPr marL="342900" indent="-269875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pc="50" dirty="0"/>
              <a:t>Corporate level versus business level</a:t>
            </a:r>
          </a:p>
          <a:p>
            <a:pPr marL="342900" indent="-269875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spc="50" dirty="0"/>
              <a:t>Gave examples in each categories</a:t>
            </a:r>
          </a:p>
        </p:txBody>
      </p:sp>
    </p:spTree>
    <p:extLst>
      <p:ext uri="{BB962C8B-B14F-4D97-AF65-F5344CB8AC3E}">
        <p14:creationId xmlns:p14="http://schemas.microsoft.com/office/powerpoint/2010/main" val="10746652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0E1E2-63A5-7C7E-2CF7-AA555A6CE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108952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BC06A-86E6-DB8C-DB57-480A1F669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516" y="1975822"/>
            <a:ext cx="11101136" cy="3779837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269875" indent="-269875"/>
            <a:r>
              <a:rPr lang="en-US" dirty="0"/>
              <a:t>Johnson. G and Scholes. K (2003). Exploring Corporate Strategy, 6th Edition, Prentice-Hall,</a:t>
            </a:r>
          </a:p>
          <a:p>
            <a:pPr marL="269875" indent="-269875"/>
            <a:r>
              <a:rPr lang="en-US" dirty="0"/>
              <a:t> New Delhi</a:t>
            </a:r>
          </a:p>
          <a:p>
            <a:pPr marL="269875" indent="-269875"/>
            <a:r>
              <a:rPr lang="en-US" dirty="0"/>
              <a:t>Kelly. P. (2009). International Business and Management, South-West Cengage Learning,</a:t>
            </a:r>
          </a:p>
          <a:p>
            <a:pPr marL="269875" indent="-269875"/>
            <a:r>
              <a:rPr lang="en-US" dirty="0"/>
              <a:t> Hampshire</a:t>
            </a:r>
          </a:p>
          <a:p>
            <a:pPr marL="269875" indent="-269875"/>
            <a:r>
              <a:rPr lang="en-US" dirty="0"/>
              <a:t>Tesla, www.tesla.com/about. Accessed 30 Mar. 2024.</a:t>
            </a:r>
          </a:p>
          <a:p>
            <a:pPr marL="269875" indent="-269875"/>
            <a:r>
              <a:rPr lang="en-US" dirty="0"/>
              <a:t>“Leadership &amp; Mission: About Us.” Samsung Us, 3 May 2023,</a:t>
            </a:r>
          </a:p>
          <a:p>
            <a:pPr marL="269875" indent="-269875"/>
            <a:r>
              <a:rPr lang="en-US" dirty="0"/>
              <a:t> www.samsung.com/us/about-us/leadership-and-mission/.</a:t>
            </a:r>
          </a:p>
          <a:p>
            <a:pPr marL="269875" indent="-269875"/>
            <a:r>
              <a:rPr lang="en-US" dirty="0" err="1"/>
              <a:t>Parboteeah</a:t>
            </a:r>
            <a:r>
              <a:rPr lang="en-US" dirty="0"/>
              <a:t>. P, Cullen. J. (2011). Strategic International Management, 5th Edition South-West Cengage Learning, Canada.</a:t>
            </a:r>
          </a:p>
          <a:p>
            <a:pPr marL="269875" indent="-269875"/>
            <a:r>
              <a:rPr lang="en-US" dirty="0"/>
              <a:t>Wild, J., Wild, K., &amp; Han, J. (2010). International Business (5th ed.). Pearson Education, Inc.</a:t>
            </a:r>
          </a:p>
          <a:p>
            <a:pPr marL="269875" indent="-26987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779409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AnalogousFromDarkSeedRightStep">
      <a:dk1>
        <a:srgbClr val="000000"/>
      </a:dk1>
      <a:lt1>
        <a:srgbClr val="FFFFFF"/>
      </a:lt1>
      <a:dk2>
        <a:srgbClr val="1C311C"/>
      </a:dk2>
      <a:lt2>
        <a:srgbClr val="F3F0F3"/>
      </a:lt2>
      <a:accent1>
        <a:srgbClr val="49B547"/>
      </a:accent1>
      <a:accent2>
        <a:srgbClr val="3BB16A"/>
      </a:accent2>
      <a:accent3>
        <a:srgbClr val="45B19D"/>
      </a:accent3>
      <a:accent4>
        <a:srgbClr val="3B96B1"/>
      </a:accent4>
      <a:accent5>
        <a:srgbClr val="4D77C3"/>
      </a:accent5>
      <a:accent6>
        <a:srgbClr val="514AB7"/>
      </a:accent6>
      <a:hlink>
        <a:srgbClr val="BF7C3F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1150</Words>
  <Application>Microsoft Office PowerPoint</Application>
  <PresentationFormat>Widescreen</PresentationFormat>
  <Paragraphs>90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Avenir Next LT Pro</vt:lpstr>
      <vt:lpstr>Bell MT</vt:lpstr>
      <vt:lpstr>GlowVTI</vt:lpstr>
      <vt:lpstr>Course: International Business Strategy   Lecture 4: Strategy Formulation   Lecturer: Githii S.K</vt:lpstr>
      <vt:lpstr>Introduction</vt:lpstr>
      <vt:lpstr>Introduction</vt:lpstr>
      <vt:lpstr>Introduction</vt:lpstr>
      <vt:lpstr>Learning Outcomes</vt:lpstr>
      <vt:lpstr>Strategy Formulation</vt:lpstr>
      <vt:lpstr>Definition</vt:lpstr>
      <vt:lpstr>Topic Approach</vt:lpstr>
      <vt:lpstr>Strategy Formulation Process</vt:lpstr>
      <vt:lpstr>1.Identifying Firm’s Mission </vt:lpstr>
      <vt:lpstr>Mission Statement</vt:lpstr>
      <vt:lpstr>Mission Statement</vt:lpstr>
      <vt:lpstr>Identifying Firm’s Vision</vt:lpstr>
      <vt:lpstr>Vision Statement</vt:lpstr>
      <vt:lpstr>2. Identification of Internal Resources and Capabilities</vt:lpstr>
      <vt:lpstr> Resources and Capabilities</vt:lpstr>
      <vt:lpstr>Resources and  Capabilities</vt:lpstr>
      <vt:lpstr>3. Scanning External Business Environment</vt:lpstr>
      <vt:lpstr>Strategy Formulation</vt:lpstr>
      <vt:lpstr>Global versus Multinational Strategies</vt:lpstr>
      <vt:lpstr>Multinational Strategy</vt:lpstr>
      <vt:lpstr>Corporate Level Strategies</vt:lpstr>
      <vt:lpstr>Corporate Level Strategy</vt:lpstr>
      <vt:lpstr>Business Level Strategies</vt:lpstr>
      <vt:lpstr>Two Broad Options</vt:lpstr>
      <vt:lpstr>Differentiation Strategy</vt:lpstr>
      <vt:lpstr>Differentiation</vt:lpstr>
      <vt:lpstr>Low-Cost Strategy</vt:lpstr>
      <vt:lpstr>Low-cost Examples</vt:lpstr>
      <vt:lpstr>Low-Cost Examples</vt:lpstr>
      <vt:lpstr>Topic Recap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351</cp:revision>
  <dcterms:created xsi:type="dcterms:W3CDTF">2024-03-31T09:57:34Z</dcterms:created>
  <dcterms:modified xsi:type="dcterms:W3CDTF">2024-04-17T09:43:44Z</dcterms:modified>
</cp:coreProperties>
</file>