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66" r:id="rId3"/>
    <p:sldId id="267" r:id="rId4"/>
    <p:sldId id="268" r:id="rId5"/>
    <p:sldId id="269" r:id="rId6"/>
    <p:sldId id="285" r:id="rId7"/>
    <p:sldId id="287" r:id="rId8"/>
    <p:sldId id="289" r:id="rId9"/>
    <p:sldId id="288" r:id="rId10"/>
    <p:sldId id="283" r:id="rId11"/>
    <p:sldId id="290" r:id="rId12"/>
    <p:sldId id="294" r:id="rId13"/>
    <p:sldId id="291" r:id="rId14"/>
    <p:sldId id="284" r:id="rId15"/>
    <p:sldId id="270" r:id="rId16"/>
    <p:sldId id="286" r:id="rId17"/>
    <p:sldId id="271" r:id="rId18"/>
    <p:sldId id="295" r:id="rId19"/>
    <p:sldId id="272" r:id="rId20"/>
    <p:sldId id="292" r:id="rId21"/>
    <p:sldId id="273" r:id="rId22"/>
    <p:sldId id="274" r:id="rId23"/>
    <p:sldId id="275" r:id="rId24"/>
    <p:sldId id="293" r:id="rId25"/>
    <p:sldId id="276" r:id="rId26"/>
    <p:sldId id="277" r:id="rId27"/>
    <p:sldId id="278" r:id="rId28"/>
    <p:sldId id="279" r:id="rId29"/>
    <p:sldId id="280" r:id="rId30"/>
    <p:sldId id="281" r:id="rId31"/>
    <p:sldId id="282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3CEFA93-C5A5-6F03-2DB7-700705560992}" v="36" dt="2024-04-19T07:09:01.98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6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svg"/><Relationship Id="rId1" Type="http://schemas.openxmlformats.org/officeDocument/2006/relationships/image" Target="../media/image12.png"/><Relationship Id="rId4" Type="http://schemas.openxmlformats.org/officeDocument/2006/relationships/image" Target="../media/image15.svg"/></Relationships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sv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svg"/><Relationship Id="rId1" Type="http://schemas.openxmlformats.org/officeDocument/2006/relationships/image" Target="../media/image16.png"/><Relationship Id="rId6" Type="http://schemas.openxmlformats.org/officeDocument/2006/relationships/image" Target="../media/image21.svg"/><Relationship Id="rId5" Type="http://schemas.openxmlformats.org/officeDocument/2006/relationships/image" Target="../media/image20.png"/><Relationship Id="rId4" Type="http://schemas.openxmlformats.org/officeDocument/2006/relationships/image" Target="../media/image19.svg"/></Relationships>
</file>

<file path=ppt/diagrams/_rels/data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sv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image" Target="../media/image31.svg"/><Relationship Id="rId1" Type="http://schemas.openxmlformats.org/officeDocument/2006/relationships/image" Target="../media/image30.png"/><Relationship Id="rId6" Type="http://schemas.openxmlformats.org/officeDocument/2006/relationships/image" Target="../media/image35.svg"/><Relationship Id="rId5" Type="http://schemas.openxmlformats.org/officeDocument/2006/relationships/image" Target="../media/image34.png"/><Relationship Id="rId10" Type="http://schemas.openxmlformats.org/officeDocument/2006/relationships/image" Target="../media/image39.svg"/><Relationship Id="rId4" Type="http://schemas.openxmlformats.org/officeDocument/2006/relationships/image" Target="../media/image33.svg"/><Relationship Id="rId9" Type="http://schemas.openxmlformats.org/officeDocument/2006/relationships/image" Target="../media/image38.png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svg"/><Relationship Id="rId1" Type="http://schemas.openxmlformats.org/officeDocument/2006/relationships/image" Target="../media/image45.png"/><Relationship Id="rId4" Type="http://schemas.openxmlformats.org/officeDocument/2006/relationships/image" Target="../media/image48.svg"/></Relationships>
</file>

<file path=ppt/diagrams/_rels/data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51.svg"/><Relationship Id="rId1" Type="http://schemas.openxmlformats.org/officeDocument/2006/relationships/image" Target="../media/image50.png"/><Relationship Id="rId4" Type="http://schemas.openxmlformats.org/officeDocument/2006/relationships/image" Target="../media/image46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svg"/><Relationship Id="rId1" Type="http://schemas.openxmlformats.org/officeDocument/2006/relationships/image" Target="../media/image12.png"/><Relationship Id="rId4" Type="http://schemas.openxmlformats.org/officeDocument/2006/relationships/image" Target="../media/image15.sv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sv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svg"/><Relationship Id="rId1" Type="http://schemas.openxmlformats.org/officeDocument/2006/relationships/image" Target="../media/image16.png"/><Relationship Id="rId6" Type="http://schemas.openxmlformats.org/officeDocument/2006/relationships/image" Target="../media/image21.svg"/><Relationship Id="rId5" Type="http://schemas.openxmlformats.org/officeDocument/2006/relationships/image" Target="../media/image20.png"/><Relationship Id="rId4" Type="http://schemas.openxmlformats.org/officeDocument/2006/relationships/image" Target="../media/image19.svg"/></Relationships>
</file>

<file path=ppt/diagrams/_rels/drawing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sv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image" Target="../media/image31.svg"/><Relationship Id="rId1" Type="http://schemas.openxmlformats.org/officeDocument/2006/relationships/image" Target="../media/image30.png"/><Relationship Id="rId6" Type="http://schemas.openxmlformats.org/officeDocument/2006/relationships/image" Target="../media/image35.svg"/><Relationship Id="rId5" Type="http://schemas.openxmlformats.org/officeDocument/2006/relationships/image" Target="../media/image34.png"/><Relationship Id="rId10" Type="http://schemas.openxmlformats.org/officeDocument/2006/relationships/image" Target="../media/image39.svg"/><Relationship Id="rId4" Type="http://schemas.openxmlformats.org/officeDocument/2006/relationships/image" Target="../media/image33.svg"/><Relationship Id="rId9" Type="http://schemas.openxmlformats.org/officeDocument/2006/relationships/image" Target="../media/image38.png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svg"/><Relationship Id="rId1" Type="http://schemas.openxmlformats.org/officeDocument/2006/relationships/image" Target="../media/image45.png"/><Relationship Id="rId4" Type="http://schemas.openxmlformats.org/officeDocument/2006/relationships/image" Target="../media/image48.svg"/></Relationships>
</file>

<file path=ppt/diagrams/_rels/drawing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51.svg"/><Relationship Id="rId1" Type="http://schemas.openxmlformats.org/officeDocument/2006/relationships/image" Target="../media/image50.png"/><Relationship Id="rId4" Type="http://schemas.openxmlformats.org/officeDocument/2006/relationships/image" Target="../media/image46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C10A71E-CE3B-4BBA-AFDB-DD5705E4B484}" type="doc">
      <dgm:prSet loTypeId="urn:microsoft.com/office/officeart/2018/2/layout/IconVerticalSolidList#1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C176C86F-0050-4766-AC56-D0A8017E09F4}">
      <dgm:prSet/>
      <dgm:spPr/>
      <dgm:t>
        <a:bodyPr/>
        <a:lstStyle/>
        <a:p>
          <a:r>
            <a:rPr lang="en-US"/>
            <a:t>Examine what constitutes FDI</a:t>
          </a:r>
        </a:p>
      </dgm:t>
    </dgm:pt>
    <dgm:pt modelId="{C60572E2-38DA-47DC-824B-D776D34F7AA0}" type="parTrans" cxnId="{378943AE-D256-4BD4-B3F4-68490E1DB6A1}">
      <dgm:prSet/>
      <dgm:spPr/>
      <dgm:t>
        <a:bodyPr/>
        <a:lstStyle/>
        <a:p>
          <a:endParaRPr lang="en-US"/>
        </a:p>
      </dgm:t>
    </dgm:pt>
    <dgm:pt modelId="{7BE768D3-472D-4B5F-9DD4-32B0119BB640}" type="sibTrans" cxnId="{378943AE-D256-4BD4-B3F4-68490E1DB6A1}">
      <dgm:prSet/>
      <dgm:spPr/>
      <dgm:t>
        <a:bodyPr/>
        <a:lstStyle/>
        <a:p>
          <a:endParaRPr lang="en-US"/>
        </a:p>
      </dgm:t>
    </dgm:pt>
    <dgm:pt modelId="{28AC8DD5-5822-45E4-9635-A4DCC31A9D64}">
      <dgm:prSet/>
      <dgm:spPr/>
      <dgm:t>
        <a:bodyPr/>
        <a:lstStyle/>
        <a:p>
          <a:r>
            <a:rPr lang="en-US"/>
            <a:t>Differentiate different forms of FDI</a:t>
          </a:r>
        </a:p>
      </dgm:t>
    </dgm:pt>
    <dgm:pt modelId="{631077AF-57CA-488C-BD11-9822ACB6EFB9}" type="parTrans" cxnId="{62869734-BE9E-4B9F-8756-B819B3CB7B62}">
      <dgm:prSet/>
      <dgm:spPr/>
      <dgm:t>
        <a:bodyPr/>
        <a:lstStyle/>
        <a:p>
          <a:endParaRPr lang="en-US"/>
        </a:p>
      </dgm:t>
    </dgm:pt>
    <dgm:pt modelId="{C9E1CA4F-24AC-4586-BD59-9A95066C4400}" type="sibTrans" cxnId="{62869734-BE9E-4B9F-8756-B819B3CB7B62}">
      <dgm:prSet/>
      <dgm:spPr/>
      <dgm:t>
        <a:bodyPr/>
        <a:lstStyle/>
        <a:p>
          <a:endParaRPr lang="en-US"/>
        </a:p>
      </dgm:t>
    </dgm:pt>
    <dgm:pt modelId="{66FBD30C-0868-47FF-841B-EF5BB6BCC8D9}">
      <dgm:prSet/>
      <dgm:spPr/>
      <dgm:t>
        <a:bodyPr/>
        <a:lstStyle/>
        <a:p>
          <a:r>
            <a:rPr lang="en-US"/>
            <a:t>Pinpoint factors encouraging FDI as an entry strategy</a:t>
          </a:r>
        </a:p>
      </dgm:t>
    </dgm:pt>
    <dgm:pt modelId="{07A29766-4E3C-459A-934D-DA7D557B65BB}" type="parTrans" cxnId="{EEB9CBA9-3B7D-45DA-8B71-5FCBC6FB9C32}">
      <dgm:prSet/>
      <dgm:spPr/>
      <dgm:t>
        <a:bodyPr/>
        <a:lstStyle/>
        <a:p>
          <a:endParaRPr lang="en-US"/>
        </a:p>
      </dgm:t>
    </dgm:pt>
    <dgm:pt modelId="{C7A28A91-94B6-47C1-9B98-6E9E27FAB958}" type="sibTrans" cxnId="{EEB9CBA9-3B7D-45DA-8B71-5FCBC6FB9C32}">
      <dgm:prSet/>
      <dgm:spPr/>
      <dgm:t>
        <a:bodyPr/>
        <a:lstStyle/>
        <a:p>
          <a:endParaRPr lang="en-US"/>
        </a:p>
      </dgm:t>
    </dgm:pt>
    <dgm:pt modelId="{E4393359-2EFA-4E7C-81A7-FFD04F561829}">
      <dgm:prSet/>
      <dgm:spPr/>
      <dgm:t>
        <a:bodyPr/>
        <a:lstStyle/>
        <a:p>
          <a:r>
            <a:rPr lang="en-US"/>
            <a:t>Debate on impacts of FDI to host countries</a:t>
          </a:r>
        </a:p>
      </dgm:t>
    </dgm:pt>
    <dgm:pt modelId="{16BCE2FF-E132-4E3F-A5A9-4807368115C4}" type="parTrans" cxnId="{6A35D267-D129-4175-BA39-FC3007BA14A0}">
      <dgm:prSet/>
      <dgm:spPr/>
      <dgm:t>
        <a:bodyPr/>
        <a:lstStyle/>
        <a:p>
          <a:endParaRPr lang="en-US"/>
        </a:p>
      </dgm:t>
    </dgm:pt>
    <dgm:pt modelId="{D8F89B0C-2831-410D-9CA0-38A3F70483C7}" type="sibTrans" cxnId="{6A35D267-D129-4175-BA39-FC3007BA14A0}">
      <dgm:prSet/>
      <dgm:spPr/>
      <dgm:t>
        <a:bodyPr/>
        <a:lstStyle/>
        <a:p>
          <a:endParaRPr lang="en-US"/>
        </a:p>
      </dgm:t>
    </dgm:pt>
    <dgm:pt modelId="{53277E58-1BF6-494E-9FBE-3214400C8304}" type="pres">
      <dgm:prSet presAssocID="{7C10A71E-CE3B-4BBA-AFDB-DD5705E4B484}" presName="root" presStyleCnt="0">
        <dgm:presLayoutVars>
          <dgm:dir/>
          <dgm:resizeHandles val="exact"/>
        </dgm:presLayoutVars>
      </dgm:prSet>
      <dgm:spPr/>
    </dgm:pt>
    <dgm:pt modelId="{DCF10744-2EF1-474D-AE7F-7BCC4949200F}" type="pres">
      <dgm:prSet presAssocID="{C176C86F-0050-4766-AC56-D0A8017E09F4}" presName="compNode" presStyleCnt="0"/>
      <dgm:spPr/>
    </dgm:pt>
    <dgm:pt modelId="{5555A041-94EA-4437-9EB4-630D809587C4}" type="pres">
      <dgm:prSet presAssocID="{C176C86F-0050-4766-AC56-D0A8017E09F4}" presName="bgRect" presStyleLbl="bgShp" presStyleIdx="0" presStyleCnt="4"/>
      <dgm:spPr/>
    </dgm:pt>
    <dgm:pt modelId="{2ECD9732-1B81-4CEE-A0DC-4DB5ED56FAAF}" type="pres">
      <dgm:prSet presAssocID="{C176C86F-0050-4766-AC56-D0A8017E09F4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gnifying glass"/>
        </a:ext>
      </dgm:extLst>
    </dgm:pt>
    <dgm:pt modelId="{0EC9C85F-528C-472A-B2F2-28BF620AA59D}" type="pres">
      <dgm:prSet presAssocID="{C176C86F-0050-4766-AC56-D0A8017E09F4}" presName="spaceRect" presStyleCnt="0"/>
      <dgm:spPr/>
    </dgm:pt>
    <dgm:pt modelId="{89AB80C4-100D-4FDE-B27A-17268B743AD2}" type="pres">
      <dgm:prSet presAssocID="{C176C86F-0050-4766-AC56-D0A8017E09F4}" presName="parTx" presStyleLbl="revTx" presStyleIdx="0" presStyleCnt="4">
        <dgm:presLayoutVars>
          <dgm:chMax val="0"/>
          <dgm:chPref val="0"/>
        </dgm:presLayoutVars>
      </dgm:prSet>
      <dgm:spPr/>
    </dgm:pt>
    <dgm:pt modelId="{BF1293CB-0E5C-4192-BC03-E2CBED39AED1}" type="pres">
      <dgm:prSet presAssocID="{7BE768D3-472D-4B5F-9DD4-32B0119BB640}" presName="sibTrans" presStyleCnt="0"/>
      <dgm:spPr/>
    </dgm:pt>
    <dgm:pt modelId="{C4979494-D6DA-488B-85BA-D53F4B436D7F}" type="pres">
      <dgm:prSet presAssocID="{28AC8DD5-5822-45E4-9635-A4DCC31A9D64}" presName="compNode" presStyleCnt="0"/>
      <dgm:spPr/>
    </dgm:pt>
    <dgm:pt modelId="{C4B7A363-4685-4A42-A3DB-AD3A99ABAB9A}" type="pres">
      <dgm:prSet presAssocID="{28AC8DD5-5822-45E4-9635-A4DCC31A9D64}" presName="bgRect" presStyleLbl="bgShp" presStyleIdx="1" presStyleCnt="4"/>
      <dgm:spPr/>
    </dgm:pt>
    <dgm:pt modelId="{AFF8ED80-27BE-4118-832F-ABE623276054}" type="pres">
      <dgm:prSet presAssocID="{28AC8DD5-5822-45E4-9635-A4DCC31A9D64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4AF41C06-EE76-4131-B641-C85DCE81D659}" type="pres">
      <dgm:prSet presAssocID="{28AC8DD5-5822-45E4-9635-A4DCC31A9D64}" presName="spaceRect" presStyleCnt="0"/>
      <dgm:spPr/>
    </dgm:pt>
    <dgm:pt modelId="{EB03F18E-902F-440B-8327-5DD2E45C2AFD}" type="pres">
      <dgm:prSet presAssocID="{28AC8DD5-5822-45E4-9635-A4DCC31A9D64}" presName="parTx" presStyleLbl="revTx" presStyleIdx="1" presStyleCnt="4">
        <dgm:presLayoutVars>
          <dgm:chMax val="0"/>
          <dgm:chPref val="0"/>
        </dgm:presLayoutVars>
      </dgm:prSet>
      <dgm:spPr/>
    </dgm:pt>
    <dgm:pt modelId="{F137EB06-A3D2-4E3F-ADEE-F6469028338C}" type="pres">
      <dgm:prSet presAssocID="{C9E1CA4F-24AC-4586-BD59-9A95066C4400}" presName="sibTrans" presStyleCnt="0"/>
      <dgm:spPr/>
    </dgm:pt>
    <dgm:pt modelId="{23AD8EA7-1DEB-4444-8736-5CBB73F369AA}" type="pres">
      <dgm:prSet presAssocID="{66FBD30C-0868-47FF-841B-EF5BB6BCC8D9}" presName="compNode" presStyleCnt="0"/>
      <dgm:spPr/>
    </dgm:pt>
    <dgm:pt modelId="{C3336F6F-E17D-4DCE-B471-CE5BB73F01B8}" type="pres">
      <dgm:prSet presAssocID="{66FBD30C-0868-47FF-841B-EF5BB6BCC8D9}" presName="bgRect" presStyleLbl="bgShp" presStyleIdx="2" presStyleCnt="4"/>
      <dgm:spPr/>
    </dgm:pt>
    <dgm:pt modelId="{BEDB2503-6F1D-4B27-B90E-DB588892233A}" type="pres">
      <dgm:prSet presAssocID="{66FBD30C-0868-47FF-841B-EF5BB6BCC8D9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llseye"/>
        </a:ext>
      </dgm:extLst>
    </dgm:pt>
    <dgm:pt modelId="{4E5ED682-22AA-47BA-A25D-D064F931400D}" type="pres">
      <dgm:prSet presAssocID="{66FBD30C-0868-47FF-841B-EF5BB6BCC8D9}" presName="spaceRect" presStyleCnt="0"/>
      <dgm:spPr/>
    </dgm:pt>
    <dgm:pt modelId="{6E584B1B-666E-49E3-B0C7-270666B47883}" type="pres">
      <dgm:prSet presAssocID="{66FBD30C-0868-47FF-841B-EF5BB6BCC8D9}" presName="parTx" presStyleLbl="revTx" presStyleIdx="2" presStyleCnt="4">
        <dgm:presLayoutVars>
          <dgm:chMax val="0"/>
          <dgm:chPref val="0"/>
        </dgm:presLayoutVars>
      </dgm:prSet>
      <dgm:spPr/>
    </dgm:pt>
    <dgm:pt modelId="{7E0360DE-F63B-48F5-AA34-263223821131}" type="pres">
      <dgm:prSet presAssocID="{C7A28A91-94B6-47C1-9B98-6E9E27FAB958}" presName="sibTrans" presStyleCnt="0"/>
      <dgm:spPr/>
    </dgm:pt>
    <dgm:pt modelId="{27226DEF-49C2-4E73-95F1-090676FFA041}" type="pres">
      <dgm:prSet presAssocID="{E4393359-2EFA-4E7C-81A7-FFD04F561829}" presName="compNode" presStyleCnt="0"/>
      <dgm:spPr/>
    </dgm:pt>
    <dgm:pt modelId="{BE4D12A3-81E2-43E5-BC80-EBEB125BB8FD}" type="pres">
      <dgm:prSet presAssocID="{E4393359-2EFA-4E7C-81A7-FFD04F561829}" presName="bgRect" presStyleLbl="bgShp" presStyleIdx="3" presStyleCnt="4"/>
      <dgm:spPr/>
    </dgm:pt>
    <dgm:pt modelId="{61BFE00D-E1E4-4003-9282-3F74FB559DAF}" type="pres">
      <dgm:prSet presAssocID="{E4393359-2EFA-4E7C-81A7-FFD04F561829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arth Globe Europe-Africa"/>
        </a:ext>
      </dgm:extLst>
    </dgm:pt>
    <dgm:pt modelId="{AAEB0845-A78E-449A-8BDB-844DADFC2A15}" type="pres">
      <dgm:prSet presAssocID="{E4393359-2EFA-4E7C-81A7-FFD04F561829}" presName="spaceRect" presStyleCnt="0"/>
      <dgm:spPr/>
    </dgm:pt>
    <dgm:pt modelId="{519B90F4-6D6E-4811-9052-E2F6C42A08FA}" type="pres">
      <dgm:prSet presAssocID="{E4393359-2EFA-4E7C-81A7-FFD04F561829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1F839D11-B122-4015-8001-790370EB087A}" type="presOf" srcId="{66FBD30C-0868-47FF-841B-EF5BB6BCC8D9}" destId="{6E584B1B-666E-49E3-B0C7-270666B47883}" srcOrd="0" destOrd="0" presId="urn:microsoft.com/office/officeart/2018/2/layout/IconVerticalSolidList#1"/>
    <dgm:cxn modelId="{62869734-BE9E-4B9F-8756-B819B3CB7B62}" srcId="{7C10A71E-CE3B-4BBA-AFDB-DD5705E4B484}" destId="{28AC8DD5-5822-45E4-9635-A4DCC31A9D64}" srcOrd="1" destOrd="0" parTransId="{631077AF-57CA-488C-BD11-9822ACB6EFB9}" sibTransId="{C9E1CA4F-24AC-4586-BD59-9A95066C4400}"/>
    <dgm:cxn modelId="{A8842B5D-ADED-485E-8712-4EBEE5A70765}" type="presOf" srcId="{7C10A71E-CE3B-4BBA-AFDB-DD5705E4B484}" destId="{53277E58-1BF6-494E-9FBE-3214400C8304}" srcOrd="0" destOrd="0" presId="urn:microsoft.com/office/officeart/2018/2/layout/IconVerticalSolidList#1"/>
    <dgm:cxn modelId="{6A35D267-D129-4175-BA39-FC3007BA14A0}" srcId="{7C10A71E-CE3B-4BBA-AFDB-DD5705E4B484}" destId="{E4393359-2EFA-4E7C-81A7-FFD04F561829}" srcOrd="3" destOrd="0" parTransId="{16BCE2FF-E132-4E3F-A5A9-4807368115C4}" sibTransId="{D8F89B0C-2831-410D-9CA0-38A3F70483C7}"/>
    <dgm:cxn modelId="{0D6A6A7B-6871-4643-AD7B-505ADCD24CDE}" type="presOf" srcId="{28AC8DD5-5822-45E4-9635-A4DCC31A9D64}" destId="{EB03F18E-902F-440B-8327-5DD2E45C2AFD}" srcOrd="0" destOrd="0" presId="urn:microsoft.com/office/officeart/2018/2/layout/IconVerticalSolidList#1"/>
    <dgm:cxn modelId="{8193DD80-5EDE-43CB-9427-3E6C2620037E}" type="presOf" srcId="{C176C86F-0050-4766-AC56-D0A8017E09F4}" destId="{89AB80C4-100D-4FDE-B27A-17268B743AD2}" srcOrd="0" destOrd="0" presId="urn:microsoft.com/office/officeart/2018/2/layout/IconVerticalSolidList#1"/>
    <dgm:cxn modelId="{EEB9CBA9-3B7D-45DA-8B71-5FCBC6FB9C32}" srcId="{7C10A71E-CE3B-4BBA-AFDB-DD5705E4B484}" destId="{66FBD30C-0868-47FF-841B-EF5BB6BCC8D9}" srcOrd="2" destOrd="0" parTransId="{07A29766-4E3C-459A-934D-DA7D557B65BB}" sibTransId="{C7A28A91-94B6-47C1-9B98-6E9E27FAB958}"/>
    <dgm:cxn modelId="{378943AE-D256-4BD4-B3F4-68490E1DB6A1}" srcId="{7C10A71E-CE3B-4BBA-AFDB-DD5705E4B484}" destId="{C176C86F-0050-4766-AC56-D0A8017E09F4}" srcOrd="0" destOrd="0" parTransId="{C60572E2-38DA-47DC-824B-D776D34F7AA0}" sibTransId="{7BE768D3-472D-4B5F-9DD4-32B0119BB640}"/>
    <dgm:cxn modelId="{695F01EF-51E6-433B-880D-FDA7222750A8}" type="presOf" srcId="{E4393359-2EFA-4E7C-81A7-FFD04F561829}" destId="{519B90F4-6D6E-4811-9052-E2F6C42A08FA}" srcOrd="0" destOrd="0" presId="urn:microsoft.com/office/officeart/2018/2/layout/IconVerticalSolidList#1"/>
    <dgm:cxn modelId="{A6DD0753-8818-469F-8A5A-BA3234A233FC}" type="presParOf" srcId="{53277E58-1BF6-494E-9FBE-3214400C8304}" destId="{DCF10744-2EF1-474D-AE7F-7BCC4949200F}" srcOrd="0" destOrd="0" presId="urn:microsoft.com/office/officeart/2018/2/layout/IconVerticalSolidList#1"/>
    <dgm:cxn modelId="{E4260A34-06B4-4192-9AB7-E14682F6DBDF}" type="presParOf" srcId="{DCF10744-2EF1-474D-AE7F-7BCC4949200F}" destId="{5555A041-94EA-4437-9EB4-630D809587C4}" srcOrd="0" destOrd="0" presId="urn:microsoft.com/office/officeart/2018/2/layout/IconVerticalSolidList#1"/>
    <dgm:cxn modelId="{B756172B-5642-45E9-9632-7DF0378E79A0}" type="presParOf" srcId="{DCF10744-2EF1-474D-AE7F-7BCC4949200F}" destId="{2ECD9732-1B81-4CEE-A0DC-4DB5ED56FAAF}" srcOrd="1" destOrd="0" presId="urn:microsoft.com/office/officeart/2018/2/layout/IconVerticalSolidList#1"/>
    <dgm:cxn modelId="{6CB3D28D-DE7A-43B1-BE73-0D6FE9136EB7}" type="presParOf" srcId="{DCF10744-2EF1-474D-AE7F-7BCC4949200F}" destId="{0EC9C85F-528C-472A-B2F2-28BF620AA59D}" srcOrd="2" destOrd="0" presId="urn:microsoft.com/office/officeart/2018/2/layout/IconVerticalSolidList#1"/>
    <dgm:cxn modelId="{48485488-E481-4A86-9502-EDA9687D3978}" type="presParOf" srcId="{DCF10744-2EF1-474D-AE7F-7BCC4949200F}" destId="{89AB80C4-100D-4FDE-B27A-17268B743AD2}" srcOrd="3" destOrd="0" presId="urn:microsoft.com/office/officeart/2018/2/layout/IconVerticalSolidList#1"/>
    <dgm:cxn modelId="{8A0619ED-10A0-4F6B-A9EB-40C30B612ABE}" type="presParOf" srcId="{53277E58-1BF6-494E-9FBE-3214400C8304}" destId="{BF1293CB-0E5C-4192-BC03-E2CBED39AED1}" srcOrd="1" destOrd="0" presId="urn:microsoft.com/office/officeart/2018/2/layout/IconVerticalSolidList#1"/>
    <dgm:cxn modelId="{DF9D49CC-166D-4B79-903D-38FE28B0E3E3}" type="presParOf" srcId="{53277E58-1BF6-494E-9FBE-3214400C8304}" destId="{C4979494-D6DA-488B-85BA-D53F4B436D7F}" srcOrd="2" destOrd="0" presId="urn:microsoft.com/office/officeart/2018/2/layout/IconVerticalSolidList#1"/>
    <dgm:cxn modelId="{03C143D5-BC97-4C31-A675-883A0AC1E67E}" type="presParOf" srcId="{C4979494-D6DA-488B-85BA-D53F4B436D7F}" destId="{C4B7A363-4685-4A42-A3DB-AD3A99ABAB9A}" srcOrd="0" destOrd="0" presId="urn:microsoft.com/office/officeart/2018/2/layout/IconVerticalSolidList#1"/>
    <dgm:cxn modelId="{AE438B87-5E72-48B8-B1EB-5E93817621F4}" type="presParOf" srcId="{C4979494-D6DA-488B-85BA-D53F4B436D7F}" destId="{AFF8ED80-27BE-4118-832F-ABE623276054}" srcOrd="1" destOrd="0" presId="urn:microsoft.com/office/officeart/2018/2/layout/IconVerticalSolidList#1"/>
    <dgm:cxn modelId="{DC21884D-5ECC-480B-8DB1-ED3CAFBDBC12}" type="presParOf" srcId="{C4979494-D6DA-488B-85BA-D53F4B436D7F}" destId="{4AF41C06-EE76-4131-B641-C85DCE81D659}" srcOrd="2" destOrd="0" presId="urn:microsoft.com/office/officeart/2018/2/layout/IconVerticalSolidList#1"/>
    <dgm:cxn modelId="{32A4FC15-A5F5-4773-9BDF-A6D66EA1045D}" type="presParOf" srcId="{C4979494-D6DA-488B-85BA-D53F4B436D7F}" destId="{EB03F18E-902F-440B-8327-5DD2E45C2AFD}" srcOrd="3" destOrd="0" presId="urn:microsoft.com/office/officeart/2018/2/layout/IconVerticalSolidList#1"/>
    <dgm:cxn modelId="{E0AF3FB4-DE73-4826-8430-D3CD31CEACF1}" type="presParOf" srcId="{53277E58-1BF6-494E-9FBE-3214400C8304}" destId="{F137EB06-A3D2-4E3F-ADEE-F6469028338C}" srcOrd="3" destOrd="0" presId="urn:microsoft.com/office/officeart/2018/2/layout/IconVerticalSolidList#1"/>
    <dgm:cxn modelId="{849D0A1A-6CDF-4ABF-BADC-9BE25DA86AC2}" type="presParOf" srcId="{53277E58-1BF6-494E-9FBE-3214400C8304}" destId="{23AD8EA7-1DEB-4444-8736-5CBB73F369AA}" srcOrd="4" destOrd="0" presId="urn:microsoft.com/office/officeart/2018/2/layout/IconVerticalSolidList#1"/>
    <dgm:cxn modelId="{26E4F705-738A-453B-8075-D4F5EC1FFBC0}" type="presParOf" srcId="{23AD8EA7-1DEB-4444-8736-5CBB73F369AA}" destId="{C3336F6F-E17D-4DCE-B471-CE5BB73F01B8}" srcOrd="0" destOrd="0" presId="urn:microsoft.com/office/officeart/2018/2/layout/IconVerticalSolidList#1"/>
    <dgm:cxn modelId="{331BF79C-70BD-426A-82E6-3E1815DF9C14}" type="presParOf" srcId="{23AD8EA7-1DEB-4444-8736-5CBB73F369AA}" destId="{BEDB2503-6F1D-4B27-B90E-DB588892233A}" srcOrd="1" destOrd="0" presId="urn:microsoft.com/office/officeart/2018/2/layout/IconVerticalSolidList#1"/>
    <dgm:cxn modelId="{3350647D-E99D-4FA1-A8C9-9A484D32B78F}" type="presParOf" srcId="{23AD8EA7-1DEB-4444-8736-5CBB73F369AA}" destId="{4E5ED682-22AA-47BA-A25D-D064F931400D}" srcOrd="2" destOrd="0" presId="urn:microsoft.com/office/officeart/2018/2/layout/IconVerticalSolidList#1"/>
    <dgm:cxn modelId="{3F0A2CE3-2834-4E31-8B3B-EAF73B8264F6}" type="presParOf" srcId="{23AD8EA7-1DEB-4444-8736-5CBB73F369AA}" destId="{6E584B1B-666E-49E3-B0C7-270666B47883}" srcOrd="3" destOrd="0" presId="urn:microsoft.com/office/officeart/2018/2/layout/IconVerticalSolidList#1"/>
    <dgm:cxn modelId="{295AC504-F37C-4270-BEAB-21A50F097757}" type="presParOf" srcId="{53277E58-1BF6-494E-9FBE-3214400C8304}" destId="{7E0360DE-F63B-48F5-AA34-263223821131}" srcOrd="5" destOrd="0" presId="urn:microsoft.com/office/officeart/2018/2/layout/IconVerticalSolidList#1"/>
    <dgm:cxn modelId="{A56F4A05-5A96-42D3-881B-8CD067C28C3F}" type="presParOf" srcId="{53277E58-1BF6-494E-9FBE-3214400C8304}" destId="{27226DEF-49C2-4E73-95F1-090676FFA041}" srcOrd="6" destOrd="0" presId="urn:microsoft.com/office/officeart/2018/2/layout/IconVerticalSolidList#1"/>
    <dgm:cxn modelId="{7C04AD09-C453-4DD4-BFF5-0F89D6EAFB2F}" type="presParOf" srcId="{27226DEF-49C2-4E73-95F1-090676FFA041}" destId="{BE4D12A3-81E2-43E5-BC80-EBEB125BB8FD}" srcOrd="0" destOrd="0" presId="urn:microsoft.com/office/officeart/2018/2/layout/IconVerticalSolidList#1"/>
    <dgm:cxn modelId="{60F2EF49-BC73-4703-882B-ADA23000C789}" type="presParOf" srcId="{27226DEF-49C2-4E73-95F1-090676FFA041}" destId="{61BFE00D-E1E4-4003-9282-3F74FB559DAF}" srcOrd="1" destOrd="0" presId="urn:microsoft.com/office/officeart/2018/2/layout/IconVerticalSolidList#1"/>
    <dgm:cxn modelId="{E3CAFA84-018B-4E33-9F9B-4FFDC7FA3069}" type="presParOf" srcId="{27226DEF-49C2-4E73-95F1-090676FFA041}" destId="{AAEB0845-A78E-449A-8BDB-844DADFC2A15}" srcOrd="2" destOrd="0" presId="urn:microsoft.com/office/officeart/2018/2/layout/IconVerticalSolidList#1"/>
    <dgm:cxn modelId="{34EB4BDA-7E24-438B-8027-26C50F900DDB}" type="presParOf" srcId="{27226DEF-49C2-4E73-95F1-090676FFA041}" destId="{519B90F4-6D6E-4811-9052-E2F6C42A08FA}" srcOrd="3" destOrd="0" presId="urn:microsoft.com/office/officeart/2018/2/layout/IconVerticalSolidList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AB1FCDA-077A-4EE7-816F-EE9A3865A6B6}" type="doc">
      <dgm:prSet loTypeId="urn:microsoft.com/office/officeart/2018/5/layout/IconCircleLabelList#1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BC39AC6B-517B-4EA7-AC20-4245780F39FE}">
      <dgm:prSet/>
      <dgm:spPr/>
      <dgm:t>
        <a:bodyPr/>
        <a:lstStyle/>
        <a:p>
          <a:pPr rtl="0">
            <a:lnSpc>
              <a:spcPct val="100000"/>
            </a:lnSpc>
            <a:defRPr cap="all"/>
          </a:pPr>
          <a:r>
            <a:rPr lang="en-US" dirty="0">
              <a:latin typeface="Trade Gothic Next Cond"/>
            </a:rPr>
            <a:t>Greenfield</a:t>
          </a:r>
        </a:p>
      </dgm:t>
    </dgm:pt>
    <dgm:pt modelId="{0C725078-0AB3-4A28-8DC0-4D140493D642}" type="parTrans" cxnId="{C3D26FE9-9509-4C8F-A630-EE24D76C2A27}">
      <dgm:prSet/>
      <dgm:spPr/>
      <dgm:t>
        <a:bodyPr/>
        <a:lstStyle/>
        <a:p>
          <a:endParaRPr lang="en-US"/>
        </a:p>
      </dgm:t>
    </dgm:pt>
    <dgm:pt modelId="{F47C2FAE-B6BA-4CBE-A8F1-B52D9284D1D0}" type="sibTrans" cxnId="{C3D26FE9-9509-4C8F-A630-EE24D76C2A27}">
      <dgm:prSet/>
      <dgm:spPr/>
      <dgm:t>
        <a:bodyPr/>
        <a:lstStyle/>
        <a:p>
          <a:endParaRPr lang="en-US"/>
        </a:p>
      </dgm:t>
    </dgm:pt>
    <dgm:pt modelId="{DFA0CFB1-8965-4EF0-82FD-3311243A62CA}">
      <dgm:prSet/>
      <dgm:spPr/>
      <dgm:t>
        <a:bodyPr/>
        <a:lstStyle/>
        <a:p>
          <a:pPr rtl="0">
            <a:lnSpc>
              <a:spcPct val="100000"/>
            </a:lnSpc>
            <a:defRPr cap="all"/>
          </a:pPr>
          <a:r>
            <a:rPr lang="en-US" dirty="0"/>
            <a:t>Mergers and Acquisitions</a:t>
          </a:r>
          <a:r>
            <a:rPr lang="en-US" dirty="0">
              <a:latin typeface="Trade Gothic Next Cond"/>
            </a:rPr>
            <a:t> </a:t>
          </a:r>
          <a:endParaRPr lang="en-US" dirty="0"/>
        </a:p>
      </dgm:t>
    </dgm:pt>
    <dgm:pt modelId="{DEB848B5-1A67-4380-BB30-426B28A1AE46}" type="parTrans" cxnId="{667082C2-FE81-4B78-BC03-AE9557633B43}">
      <dgm:prSet/>
      <dgm:spPr/>
      <dgm:t>
        <a:bodyPr/>
        <a:lstStyle/>
        <a:p>
          <a:endParaRPr lang="en-US"/>
        </a:p>
      </dgm:t>
    </dgm:pt>
    <dgm:pt modelId="{9DF08D42-C572-41A7-B521-8D100C92705A}" type="sibTrans" cxnId="{667082C2-FE81-4B78-BC03-AE9557633B43}">
      <dgm:prSet/>
      <dgm:spPr/>
      <dgm:t>
        <a:bodyPr/>
        <a:lstStyle/>
        <a:p>
          <a:endParaRPr lang="en-US"/>
        </a:p>
      </dgm:t>
    </dgm:pt>
    <dgm:pt modelId="{E1C01D64-42F0-44E0-A218-764811688280}">
      <dgm:prSet phldr="0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dirty="0"/>
            <a:t>Joint </a:t>
          </a:r>
          <a:r>
            <a:rPr lang="en-US" dirty="0">
              <a:latin typeface="Trade Gothic Next Cond"/>
            </a:rPr>
            <a:t>Venture</a:t>
          </a:r>
          <a:endParaRPr lang="en-US" dirty="0"/>
        </a:p>
      </dgm:t>
    </dgm:pt>
    <dgm:pt modelId="{BDB4A1EC-C50E-4374-B29D-3A7A3F208339}" type="parTrans" cxnId="{A53C7E2E-E2B5-4A31-9A01-1C8115BA3E85}">
      <dgm:prSet/>
      <dgm:spPr/>
    </dgm:pt>
    <dgm:pt modelId="{C35F98DE-04CE-4E0B-B06F-9C8970D13492}" type="sibTrans" cxnId="{A53C7E2E-E2B5-4A31-9A01-1C8115BA3E85}">
      <dgm:prSet/>
      <dgm:spPr/>
    </dgm:pt>
    <dgm:pt modelId="{E513A14A-D71D-4568-84BA-E3B012478E5A}" type="pres">
      <dgm:prSet presAssocID="{DAB1FCDA-077A-4EE7-816F-EE9A3865A6B6}" presName="root" presStyleCnt="0">
        <dgm:presLayoutVars>
          <dgm:dir/>
          <dgm:resizeHandles val="exact"/>
        </dgm:presLayoutVars>
      </dgm:prSet>
      <dgm:spPr/>
    </dgm:pt>
    <dgm:pt modelId="{A973B1D8-E147-44CB-BD9A-B74E9B743CEB}" type="pres">
      <dgm:prSet presAssocID="{BC39AC6B-517B-4EA7-AC20-4245780F39FE}" presName="compNode" presStyleCnt="0"/>
      <dgm:spPr/>
    </dgm:pt>
    <dgm:pt modelId="{2ECEDBE3-CE89-41C5-B9AF-781564D370B1}" type="pres">
      <dgm:prSet presAssocID="{BC39AC6B-517B-4EA7-AC20-4245780F39FE}" presName="iconBgRect" presStyleLbl="bgShp" presStyleIdx="0" presStyleCnt="3"/>
      <dgm:spPr/>
    </dgm:pt>
    <dgm:pt modelId="{37AE278E-E5D1-4827-B88C-BC1A98BAF833}" type="pres">
      <dgm:prSet presAssocID="{BC39AC6B-517B-4EA7-AC20-4245780F39FE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ximize"/>
        </a:ext>
      </dgm:extLst>
    </dgm:pt>
    <dgm:pt modelId="{AB177224-2199-44D0-8FE4-14FD7ED03DCA}" type="pres">
      <dgm:prSet presAssocID="{BC39AC6B-517B-4EA7-AC20-4245780F39FE}" presName="spaceRect" presStyleCnt="0"/>
      <dgm:spPr/>
    </dgm:pt>
    <dgm:pt modelId="{204B346D-9DCA-4258-8E8D-8664C66145E2}" type="pres">
      <dgm:prSet presAssocID="{BC39AC6B-517B-4EA7-AC20-4245780F39FE}" presName="textRect" presStyleLbl="revTx" presStyleIdx="0" presStyleCnt="3">
        <dgm:presLayoutVars>
          <dgm:chMax val="1"/>
          <dgm:chPref val="1"/>
        </dgm:presLayoutVars>
      </dgm:prSet>
      <dgm:spPr/>
    </dgm:pt>
    <dgm:pt modelId="{7C533DF3-09EB-4441-A345-6CB83BDBB1B5}" type="pres">
      <dgm:prSet presAssocID="{F47C2FAE-B6BA-4CBE-A8F1-B52D9284D1D0}" presName="sibTrans" presStyleCnt="0"/>
      <dgm:spPr/>
    </dgm:pt>
    <dgm:pt modelId="{89F16422-0177-44A7-B831-114D7FF07033}" type="pres">
      <dgm:prSet presAssocID="{E1C01D64-42F0-44E0-A218-764811688280}" presName="compNode" presStyleCnt="0"/>
      <dgm:spPr/>
    </dgm:pt>
    <dgm:pt modelId="{0C7B49FD-6748-470F-886C-BC3963EA2291}" type="pres">
      <dgm:prSet presAssocID="{E1C01D64-42F0-44E0-A218-764811688280}" presName="iconBgRect" presStyleLbl="bgShp" presStyleIdx="1" presStyleCnt="3"/>
      <dgm:spPr/>
    </dgm:pt>
    <dgm:pt modelId="{6E71FF05-E1C5-4BCF-8B9B-4E52B4A8A3BE}" type="pres">
      <dgm:prSet presAssocID="{E1C01D64-42F0-44E0-A218-764811688280}" presName="iconRect" presStyleLbl="node1" presStyleIdx="1" presStyleCnt="3"/>
      <dgm:spPr/>
    </dgm:pt>
    <dgm:pt modelId="{F27FF6ED-B2C4-4C04-AB14-0E1ABF5A710F}" type="pres">
      <dgm:prSet presAssocID="{E1C01D64-42F0-44E0-A218-764811688280}" presName="spaceRect" presStyleCnt="0"/>
      <dgm:spPr/>
    </dgm:pt>
    <dgm:pt modelId="{6AB6FEDE-BD6A-4B1C-948F-276D32E4E666}" type="pres">
      <dgm:prSet presAssocID="{E1C01D64-42F0-44E0-A218-764811688280}" presName="textRect" presStyleLbl="revTx" presStyleIdx="1" presStyleCnt="3">
        <dgm:presLayoutVars>
          <dgm:chMax val="1"/>
          <dgm:chPref val="1"/>
        </dgm:presLayoutVars>
      </dgm:prSet>
      <dgm:spPr/>
    </dgm:pt>
    <dgm:pt modelId="{54BBB8DD-2979-4BA5-B712-283DD86C46CC}" type="pres">
      <dgm:prSet presAssocID="{C35F98DE-04CE-4E0B-B06F-9C8970D13492}" presName="sibTrans" presStyleCnt="0"/>
      <dgm:spPr/>
    </dgm:pt>
    <dgm:pt modelId="{B27FB376-3C7F-4E53-8BED-8237B1050453}" type="pres">
      <dgm:prSet presAssocID="{DFA0CFB1-8965-4EF0-82FD-3311243A62CA}" presName="compNode" presStyleCnt="0"/>
      <dgm:spPr/>
    </dgm:pt>
    <dgm:pt modelId="{559FF4C5-C551-4B36-ADB7-DC505EE8DDB1}" type="pres">
      <dgm:prSet presAssocID="{DFA0CFB1-8965-4EF0-82FD-3311243A62CA}" presName="iconBgRect" presStyleLbl="bgShp" presStyleIdx="2" presStyleCnt="3"/>
      <dgm:spPr/>
    </dgm:pt>
    <dgm:pt modelId="{E0557C84-2DB9-4D5D-BFF4-47DAE78EF8E3}" type="pres">
      <dgm:prSet presAssocID="{DFA0CFB1-8965-4EF0-82FD-3311243A62CA}" presName="iconRect" presStyleLbl="node1" presStyleIdx="2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911A0ABF-8221-4F8E-BED4-DEEA7FD65CB3}" type="pres">
      <dgm:prSet presAssocID="{DFA0CFB1-8965-4EF0-82FD-3311243A62CA}" presName="spaceRect" presStyleCnt="0"/>
      <dgm:spPr/>
    </dgm:pt>
    <dgm:pt modelId="{DC1B263A-DE83-4248-B99E-6EADC5D83160}" type="pres">
      <dgm:prSet presAssocID="{DFA0CFB1-8965-4EF0-82FD-3311243A62CA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A53C7E2E-E2B5-4A31-9A01-1C8115BA3E85}" srcId="{DAB1FCDA-077A-4EE7-816F-EE9A3865A6B6}" destId="{E1C01D64-42F0-44E0-A218-764811688280}" srcOrd="1" destOrd="0" parTransId="{BDB4A1EC-C50E-4374-B29D-3A7A3F208339}" sibTransId="{C35F98DE-04CE-4E0B-B06F-9C8970D13492}"/>
    <dgm:cxn modelId="{0EE6914D-4173-4839-847F-6E3CA9105087}" type="presOf" srcId="{E1C01D64-42F0-44E0-A218-764811688280}" destId="{6AB6FEDE-BD6A-4B1C-948F-276D32E4E666}" srcOrd="0" destOrd="0" presId="urn:microsoft.com/office/officeart/2018/5/layout/IconCircleLabelList#1"/>
    <dgm:cxn modelId="{70A9BE59-BA5C-4AD7-994E-6F8521400D97}" type="presOf" srcId="{DFA0CFB1-8965-4EF0-82FD-3311243A62CA}" destId="{DC1B263A-DE83-4248-B99E-6EADC5D83160}" srcOrd="0" destOrd="0" presId="urn:microsoft.com/office/officeart/2018/5/layout/IconCircleLabelList#1"/>
    <dgm:cxn modelId="{D399C7A0-EAFB-4E7E-AC9A-916452D24E96}" type="presOf" srcId="{BC39AC6B-517B-4EA7-AC20-4245780F39FE}" destId="{204B346D-9DCA-4258-8E8D-8664C66145E2}" srcOrd="0" destOrd="0" presId="urn:microsoft.com/office/officeart/2018/5/layout/IconCircleLabelList#1"/>
    <dgm:cxn modelId="{E31416B2-6613-4F4E-9EDE-39E60A7E0E4B}" type="presOf" srcId="{DAB1FCDA-077A-4EE7-816F-EE9A3865A6B6}" destId="{E513A14A-D71D-4568-84BA-E3B012478E5A}" srcOrd="0" destOrd="0" presId="urn:microsoft.com/office/officeart/2018/5/layout/IconCircleLabelList#1"/>
    <dgm:cxn modelId="{667082C2-FE81-4B78-BC03-AE9557633B43}" srcId="{DAB1FCDA-077A-4EE7-816F-EE9A3865A6B6}" destId="{DFA0CFB1-8965-4EF0-82FD-3311243A62CA}" srcOrd="2" destOrd="0" parTransId="{DEB848B5-1A67-4380-BB30-426B28A1AE46}" sibTransId="{9DF08D42-C572-41A7-B521-8D100C92705A}"/>
    <dgm:cxn modelId="{C3D26FE9-9509-4C8F-A630-EE24D76C2A27}" srcId="{DAB1FCDA-077A-4EE7-816F-EE9A3865A6B6}" destId="{BC39AC6B-517B-4EA7-AC20-4245780F39FE}" srcOrd="0" destOrd="0" parTransId="{0C725078-0AB3-4A28-8DC0-4D140493D642}" sibTransId="{F47C2FAE-B6BA-4CBE-A8F1-B52D9284D1D0}"/>
    <dgm:cxn modelId="{AEAA404E-D168-4543-9E99-A1AC1238F784}" type="presParOf" srcId="{E513A14A-D71D-4568-84BA-E3B012478E5A}" destId="{A973B1D8-E147-44CB-BD9A-B74E9B743CEB}" srcOrd="0" destOrd="0" presId="urn:microsoft.com/office/officeart/2018/5/layout/IconCircleLabelList#1"/>
    <dgm:cxn modelId="{47766519-3638-4277-8AF4-3A4696B9815E}" type="presParOf" srcId="{A973B1D8-E147-44CB-BD9A-B74E9B743CEB}" destId="{2ECEDBE3-CE89-41C5-B9AF-781564D370B1}" srcOrd="0" destOrd="0" presId="urn:microsoft.com/office/officeart/2018/5/layout/IconCircleLabelList#1"/>
    <dgm:cxn modelId="{06BFA4BA-D58C-4824-8DBA-9D7EDD828C73}" type="presParOf" srcId="{A973B1D8-E147-44CB-BD9A-B74E9B743CEB}" destId="{37AE278E-E5D1-4827-B88C-BC1A98BAF833}" srcOrd="1" destOrd="0" presId="urn:microsoft.com/office/officeart/2018/5/layout/IconCircleLabelList#1"/>
    <dgm:cxn modelId="{5F2E0EBF-522F-4245-8693-DE2235210035}" type="presParOf" srcId="{A973B1D8-E147-44CB-BD9A-B74E9B743CEB}" destId="{AB177224-2199-44D0-8FE4-14FD7ED03DCA}" srcOrd="2" destOrd="0" presId="urn:microsoft.com/office/officeart/2018/5/layout/IconCircleLabelList#1"/>
    <dgm:cxn modelId="{41A71E64-7C01-483D-89E0-E45462497E54}" type="presParOf" srcId="{A973B1D8-E147-44CB-BD9A-B74E9B743CEB}" destId="{204B346D-9DCA-4258-8E8D-8664C66145E2}" srcOrd="3" destOrd="0" presId="urn:microsoft.com/office/officeart/2018/5/layout/IconCircleLabelList#1"/>
    <dgm:cxn modelId="{D4444241-5198-4B22-9FDA-57F8671FCEE2}" type="presParOf" srcId="{E513A14A-D71D-4568-84BA-E3B012478E5A}" destId="{7C533DF3-09EB-4441-A345-6CB83BDBB1B5}" srcOrd="1" destOrd="0" presId="urn:microsoft.com/office/officeart/2018/5/layout/IconCircleLabelList#1"/>
    <dgm:cxn modelId="{A81923FB-D96E-4BFF-811D-EEF36041BAAE}" type="presParOf" srcId="{E513A14A-D71D-4568-84BA-E3B012478E5A}" destId="{89F16422-0177-44A7-B831-114D7FF07033}" srcOrd="2" destOrd="0" presId="urn:microsoft.com/office/officeart/2018/5/layout/IconCircleLabelList#1"/>
    <dgm:cxn modelId="{36A890A4-CDDA-4077-BC01-7F948CD7C8DE}" type="presParOf" srcId="{89F16422-0177-44A7-B831-114D7FF07033}" destId="{0C7B49FD-6748-470F-886C-BC3963EA2291}" srcOrd="0" destOrd="0" presId="urn:microsoft.com/office/officeart/2018/5/layout/IconCircleLabelList#1"/>
    <dgm:cxn modelId="{527E92EC-CFD7-4B88-8A65-9640C2D446AD}" type="presParOf" srcId="{89F16422-0177-44A7-B831-114D7FF07033}" destId="{6E71FF05-E1C5-4BCF-8B9B-4E52B4A8A3BE}" srcOrd="1" destOrd="0" presId="urn:microsoft.com/office/officeart/2018/5/layout/IconCircleLabelList#1"/>
    <dgm:cxn modelId="{A92696C0-A465-4286-8DDF-0E2F5D01E250}" type="presParOf" srcId="{89F16422-0177-44A7-B831-114D7FF07033}" destId="{F27FF6ED-B2C4-4C04-AB14-0E1ABF5A710F}" srcOrd="2" destOrd="0" presId="urn:microsoft.com/office/officeart/2018/5/layout/IconCircleLabelList#1"/>
    <dgm:cxn modelId="{83A0856A-201E-421F-8C39-7AC7C95CA4BA}" type="presParOf" srcId="{89F16422-0177-44A7-B831-114D7FF07033}" destId="{6AB6FEDE-BD6A-4B1C-948F-276D32E4E666}" srcOrd="3" destOrd="0" presId="urn:microsoft.com/office/officeart/2018/5/layout/IconCircleLabelList#1"/>
    <dgm:cxn modelId="{AA76D913-20FD-47BA-A682-B0E6D0C02A3D}" type="presParOf" srcId="{E513A14A-D71D-4568-84BA-E3B012478E5A}" destId="{54BBB8DD-2979-4BA5-B712-283DD86C46CC}" srcOrd="3" destOrd="0" presId="urn:microsoft.com/office/officeart/2018/5/layout/IconCircleLabelList#1"/>
    <dgm:cxn modelId="{20834F3D-1438-42DC-A88A-25A318335D30}" type="presParOf" srcId="{E513A14A-D71D-4568-84BA-E3B012478E5A}" destId="{B27FB376-3C7F-4E53-8BED-8237B1050453}" srcOrd="4" destOrd="0" presId="urn:microsoft.com/office/officeart/2018/5/layout/IconCircleLabelList#1"/>
    <dgm:cxn modelId="{E5991427-7245-4CBC-92B4-7291380CAE29}" type="presParOf" srcId="{B27FB376-3C7F-4E53-8BED-8237B1050453}" destId="{559FF4C5-C551-4B36-ADB7-DC505EE8DDB1}" srcOrd="0" destOrd="0" presId="urn:microsoft.com/office/officeart/2018/5/layout/IconCircleLabelList#1"/>
    <dgm:cxn modelId="{81F4BCE5-6BD5-479C-A858-D90BEF366D54}" type="presParOf" srcId="{B27FB376-3C7F-4E53-8BED-8237B1050453}" destId="{E0557C84-2DB9-4D5D-BFF4-47DAE78EF8E3}" srcOrd="1" destOrd="0" presId="urn:microsoft.com/office/officeart/2018/5/layout/IconCircleLabelList#1"/>
    <dgm:cxn modelId="{D11BCA90-4EEB-4B74-92BD-7277A344DF83}" type="presParOf" srcId="{B27FB376-3C7F-4E53-8BED-8237B1050453}" destId="{911A0ABF-8221-4F8E-BED4-DEEA7FD65CB3}" srcOrd="2" destOrd="0" presId="urn:microsoft.com/office/officeart/2018/5/layout/IconCircleLabelList#1"/>
    <dgm:cxn modelId="{3FCEFD07-2EB7-4310-9F98-7607A817AFA3}" type="presParOf" srcId="{B27FB376-3C7F-4E53-8BED-8237B1050453}" destId="{DC1B263A-DE83-4248-B99E-6EADC5D83160}" srcOrd="3" destOrd="0" presId="urn:microsoft.com/office/officeart/2018/5/layout/IconCircleLabelList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C53D80A-AE6E-43DF-A0E0-85EE34A252EB}" type="doc">
      <dgm:prSet loTypeId="urn:microsoft.com/office/officeart/2018/2/layout/IconVerticalSolidList#2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F3F67A1F-F6D4-4E7F-9626-D4CC35D97866}">
      <dgm:prSet/>
      <dgm:spPr/>
      <dgm:t>
        <a:bodyPr/>
        <a:lstStyle/>
        <a:p>
          <a:r>
            <a:rPr lang="en-US"/>
            <a:t>Here, the firm invest from scratch</a:t>
          </a:r>
        </a:p>
      </dgm:t>
    </dgm:pt>
    <dgm:pt modelId="{9AA29B78-1765-4E72-AE56-57A122ACE7D1}" type="parTrans" cxnId="{351F8563-0B98-4131-8AB8-37982B9475E5}">
      <dgm:prSet/>
      <dgm:spPr/>
      <dgm:t>
        <a:bodyPr/>
        <a:lstStyle/>
        <a:p>
          <a:endParaRPr lang="en-US"/>
        </a:p>
      </dgm:t>
    </dgm:pt>
    <dgm:pt modelId="{52D80804-8124-4A44-8244-B990BD03E246}" type="sibTrans" cxnId="{351F8563-0B98-4131-8AB8-37982B9475E5}">
      <dgm:prSet/>
      <dgm:spPr/>
      <dgm:t>
        <a:bodyPr/>
        <a:lstStyle/>
        <a:p>
          <a:endParaRPr lang="en-US"/>
        </a:p>
      </dgm:t>
    </dgm:pt>
    <dgm:pt modelId="{C8B29C67-72DE-4C98-B588-66020AB4401D}">
      <dgm:prSet/>
      <dgm:spPr/>
      <dgm:t>
        <a:bodyPr/>
        <a:lstStyle/>
        <a:p>
          <a:r>
            <a:rPr lang="en-US"/>
            <a:t>Acquire land</a:t>
          </a:r>
        </a:p>
      </dgm:t>
    </dgm:pt>
    <dgm:pt modelId="{BEDA9F58-9CCA-4478-BCA0-917397DF2A4F}" type="parTrans" cxnId="{4E48C397-CB27-4BEC-B293-8984314B42B8}">
      <dgm:prSet/>
      <dgm:spPr/>
      <dgm:t>
        <a:bodyPr/>
        <a:lstStyle/>
        <a:p>
          <a:endParaRPr lang="en-US"/>
        </a:p>
      </dgm:t>
    </dgm:pt>
    <dgm:pt modelId="{42BEF379-7839-4380-9FE0-19C7E955FD7B}" type="sibTrans" cxnId="{4E48C397-CB27-4BEC-B293-8984314B42B8}">
      <dgm:prSet/>
      <dgm:spPr/>
      <dgm:t>
        <a:bodyPr/>
        <a:lstStyle/>
        <a:p>
          <a:endParaRPr lang="en-US"/>
        </a:p>
      </dgm:t>
    </dgm:pt>
    <dgm:pt modelId="{C56AC493-CBE7-425B-A652-50DB39159114}">
      <dgm:prSet/>
      <dgm:spPr/>
      <dgm:t>
        <a:bodyPr/>
        <a:lstStyle/>
        <a:p>
          <a:r>
            <a:rPr lang="en-US"/>
            <a:t>Build facilities</a:t>
          </a:r>
        </a:p>
      </dgm:t>
    </dgm:pt>
    <dgm:pt modelId="{CBE06C3B-57B7-4BFA-9152-71ACC218D0FC}" type="parTrans" cxnId="{57619693-CF34-477E-AA7F-037087164A10}">
      <dgm:prSet/>
      <dgm:spPr/>
      <dgm:t>
        <a:bodyPr/>
        <a:lstStyle/>
        <a:p>
          <a:endParaRPr lang="en-US"/>
        </a:p>
      </dgm:t>
    </dgm:pt>
    <dgm:pt modelId="{20554034-CA55-43C1-A38A-A02B45897519}" type="sibTrans" cxnId="{57619693-CF34-477E-AA7F-037087164A10}">
      <dgm:prSet/>
      <dgm:spPr/>
      <dgm:t>
        <a:bodyPr/>
        <a:lstStyle/>
        <a:p>
          <a:endParaRPr lang="en-US"/>
        </a:p>
      </dgm:t>
    </dgm:pt>
    <dgm:pt modelId="{1E71F716-E707-4543-870D-8A443F893501}">
      <dgm:prSet/>
      <dgm:spPr/>
      <dgm:t>
        <a:bodyPr/>
        <a:lstStyle/>
        <a:p>
          <a:r>
            <a:rPr lang="en-US"/>
            <a:t>Hire people</a:t>
          </a:r>
        </a:p>
      </dgm:t>
    </dgm:pt>
    <dgm:pt modelId="{2C87657D-1395-476A-AF95-AB18A7339710}" type="parTrans" cxnId="{074713EE-B223-45B6-8AE6-E3EE4446415A}">
      <dgm:prSet/>
      <dgm:spPr/>
      <dgm:t>
        <a:bodyPr/>
        <a:lstStyle/>
        <a:p>
          <a:endParaRPr lang="en-US"/>
        </a:p>
      </dgm:t>
    </dgm:pt>
    <dgm:pt modelId="{2882A1AD-E9B5-4DBE-AC4D-FAA9CB0411EB}" type="sibTrans" cxnId="{074713EE-B223-45B6-8AE6-E3EE4446415A}">
      <dgm:prSet/>
      <dgm:spPr/>
      <dgm:t>
        <a:bodyPr/>
        <a:lstStyle/>
        <a:p>
          <a:endParaRPr lang="en-US"/>
        </a:p>
      </dgm:t>
    </dgm:pt>
    <dgm:pt modelId="{E74A829D-735F-4336-A671-86F7FC1F4EA8}" type="pres">
      <dgm:prSet presAssocID="{3C53D80A-AE6E-43DF-A0E0-85EE34A252EB}" presName="root" presStyleCnt="0">
        <dgm:presLayoutVars>
          <dgm:dir/>
          <dgm:resizeHandles val="exact"/>
        </dgm:presLayoutVars>
      </dgm:prSet>
      <dgm:spPr/>
    </dgm:pt>
    <dgm:pt modelId="{47ABBB33-FF0F-47C7-9695-6FFB64B47CCC}" type="pres">
      <dgm:prSet presAssocID="{F3F67A1F-F6D4-4E7F-9626-D4CC35D97866}" presName="compNode" presStyleCnt="0"/>
      <dgm:spPr/>
    </dgm:pt>
    <dgm:pt modelId="{D51E7E9F-6F26-49C8-B18B-D8FC0D47CBF0}" type="pres">
      <dgm:prSet presAssocID="{F3F67A1F-F6D4-4E7F-9626-D4CC35D97866}" presName="bgRect" presStyleLbl="bgShp" presStyleIdx="0" presStyleCnt="4"/>
      <dgm:spPr/>
    </dgm:pt>
    <dgm:pt modelId="{2B87E16F-726D-4755-98CA-22D3AB6ABFE2}" type="pres">
      <dgm:prSet presAssocID="{F3F67A1F-F6D4-4E7F-9626-D4CC35D97866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ears"/>
        </a:ext>
      </dgm:extLst>
    </dgm:pt>
    <dgm:pt modelId="{52F4FF37-8D46-4B3F-8CDF-BD0E37D058A7}" type="pres">
      <dgm:prSet presAssocID="{F3F67A1F-F6D4-4E7F-9626-D4CC35D97866}" presName="spaceRect" presStyleCnt="0"/>
      <dgm:spPr/>
    </dgm:pt>
    <dgm:pt modelId="{5C42981C-07F5-4F7D-BDC2-08122DC2A946}" type="pres">
      <dgm:prSet presAssocID="{F3F67A1F-F6D4-4E7F-9626-D4CC35D97866}" presName="parTx" presStyleLbl="revTx" presStyleIdx="0" presStyleCnt="4">
        <dgm:presLayoutVars>
          <dgm:chMax val="0"/>
          <dgm:chPref val="0"/>
        </dgm:presLayoutVars>
      </dgm:prSet>
      <dgm:spPr/>
    </dgm:pt>
    <dgm:pt modelId="{C64BBEA5-8EA1-4D90-A388-99CEE550AD12}" type="pres">
      <dgm:prSet presAssocID="{52D80804-8124-4A44-8244-B990BD03E246}" presName="sibTrans" presStyleCnt="0"/>
      <dgm:spPr/>
    </dgm:pt>
    <dgm:pt modelId="{1FEC155A-1B45-4D6E-A9CE-C3DFD25DCDD5}" type="pres">
      <dgm:prSet presAssocID="{C8B29C67-72DE-4C98-B588-66020AB4401D}" presName="compNode" presStyleCnt="0"/>
      <dgm:spPr/>
    </dgm:pt>
    <dgm:pt modelId="{BF52523B-0F79-4F2E-B756-7F62BBCF56E7}" type="pres">
      <dgm:prSet presAssocID="{C8B29C67-72DE-4C98-B588-66020AB4401D}" presName="bgRect" presStyleLbl="bgShp" presStyleIdx="1" presStyleCnt="4"/>
      <dgm:spPr/>
    </dgm:pt>
    <dgm:pt modelId="{E9BC4BD6-9A26-4709-B95A-5EF89BF3701D}" type="pres">
      <dgm:prSet presAssocID="{C8B29C67-72DE-4C98-B588-66020AB4401D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ity"/>
        </a:ext>
      </dgm:extLst>
    </dgm:pt>
    <dgm:pt modelId="{EA3C4CD6-886F-4DBD-AD00-CDA5EB3CC046}" type="pres">
      <dgm:prSet presAssocID="{C8B29C67-72DE-4C98-B588-66020AB4401D}" presName="spaceRect" presStyleCnt="0"/>
      <dgm:spPr/>
    </dgm:pt>
    <dgm:pt modelId="{240E8D47-F512-447B-AC1E-4E6791A9B245}" type="pres">
      <dgm:prSet presAssocID="{C8B29C67-72DE-4C98-B588-66020AB4401D}" presName="parTx" presStyleLbl="revTx" presStyleIdx="1" presStyleCnt="4">
        <dgm:presLayoutVars>
          <dgm:chMax val="0"/>
          <dgm:chPref val="0"/>
        </dgm:presLayoutVars>
      </dgm:prSet>
      <dgm:spPr/>
    </dgm:pt>
    <dgm:pt modelId="{BFAC3795-DAA8-4517-900E-62D2C0A07E35}" type="pres">
      <dgm:prSet presAssocID="{42BEF379-7839-4380-9FE0-19C7E955FD7B}" presName="sibTrans" presStyleCnt="0"/>
      <dgm:spPr/>
    </dgm:pt>
    <dgm:pt modelId="{86A7A4D8-813A-4338-8CA8-38FF0ACDAFC6}" type="pres">
      <dgm:prSet presAssocID="{C56AC493-CBE7-425B-A652-50DB39159114}" presName="compNode" presStyleCnt="0"/>
      <dgm:spPr/>
    </dgm:pt>
    <dgm:pt modelId="{80E70E7F-F6C8-458B-A36C-9DD319096BE7}" type="pres">
      <dgm:prSet presAssocID="{C56AC493-CBE7-425B-A652-50DB39159114}" presName="bgRect" presStyleLbl="bgShp" presStyleIdx="2" presStyleCnt="4"/>
      <dgm:spPr/>
    </dgm:pt>
    <dgm:pt modelId="{48B8A2DE-E489-4A51-B3D7-559539B6B9C5}" type="pres">
      <dgm:prSet presAssocID="{C56AC493-CBE7-425B-A652-50DB39159114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ilding"/>
        </a:ext>
      </dgm:extLst>
    </dgm:pt>
    <dgm:pt modelId="{3A6988A1-56CD-44FA-A4D3-9BE64324E3AC}" type="pres">
      <dgm:prSet presAssocID="{C56AC493-CBE7-425B-A652-50DB39159114}" presName="spaceRect" presStyleCnt="0"/>
      <dgm:spPr/>
    </dgm:pt>
    <dgm:pt modelId="{46A58C0C-A1D9-4884-AA7A-6155B801D8C8}" type="pres">
      <dgm:prSet presAssocID="{C56AC493-CBE7-425B-A652-50DB39159114}" presName="parTx" presStyleLbl="revTx" presStyleIdx="2" presStyleCnt="4">
        <dgm:presLayoutVars>
          <dgm:chMax val="0"/>
          <dgm:chPref val="0"/>
        </dgm:presLayoutVars>
      </dgm:prSet>
      <dgm:spPr/>
    </dgm:pt>
    <dgm:pt modelId="{1209AAB3-EE24-470A-A039-6A1FD7A3EB01}" type="pres">
      <dgm:prSet presAssocID="{20554034-CA55-43C1-A38A-A02B45897519}" presName="sibTrans" presStyleCnt="0"/>
      <dgm:spPr/>
    </dgm:pt>
    <dgm:pt modelId="{8C3B66C1-D055-4FDC-878E-901B862B7D44}" type="pres">
      <dgm:prSet presAssocID="{1E71F716-E707-4543-870D-8A443F893501}" presName="compNode" presStyleCnt="0"/>
      <dgm:spPr/>
    </dgm:pt>
    <dgm:pt modelId="{FD37A9CD-FDED-4D05-B0E0-800D466F29BA}" type="pres">
      <dgm:prSet presAssocID="{1E71F716-E707-4543-870D-8A443F893501}" presName="bgRect" presStyleLbl="bgShp" presStyleIdx="3" presStyleCnt="4"/>
      <dgm:spPr/>
    </dgm:pt>
    <dgm:pt modelId="{ACC13880-7657-46D2-969E-CE67E971BFD6}" type="pres">
      <dgm:prSet presAssocID="{1E71F716-E707-4543-870D-8A443F893501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E0ED1CE3-A295-4C0C-863E-ED0B78AF9030}" type="pres">
      <dgm:prSet presAssocID="{1E71F716-E707-4543-870D-8A443F893501}" presName="spaceRect" presStyleCnt="0"/>
      <dgm:spPr/>
    </dgm:pt>
    <dgm:pt modelId="{75364138-74BC-498E-A30F-E07AA6B7A560}" type="pres">
      <dgm:prSet presAssocID="{1E71F716-E707-4543-870D-8A443F893501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B1E22115-E25C-48C0-B8FD-713BF3660707}" type="presOf" srcId="{C56AC493-CBE7-425B-A652-50DB39159114}" destId="{46A58C0C-A1D9-4884-AA7A-6155B801D8C8}" srcOrd="0" destOrd="0" presId="urn:microsoft.com/office/officeart/2018/2/layout/IconVerticalSolidList#2"/>
    <dgm:cxn modelId="{547EB824-BF06-4113-8652-AF53A0CA6EDC}" type="presOf" srcId="{F3F67A1F-F6D4-4E7F-9626-D4CC35D97866}" destId="{5C42981C-07F5-4F7D-BDC2-08122DC2A946}" srcOrd="0" destOrd="0" presId="urn:microsoft.com/office/officeart/2018/2/layout/IconVerticalSolidList#2"/>
    <dgm:cxn modelId="{351F8563-0B98-4131-8AB8-37982B9475E5}" srcId="{3C53D80A-AE6E-43DF-A0E0-85EE34A252EB}" destId="{F3F67A1F-F6D4-4E7F-9626-D4CC35D97866}" srcOrd="0" destOrd="0" parTransId="{9AA29B78-1765-4E72-AE56-57A122ACE7D1}" sibTransId="{52D80804-8124-4A44-8244-B990BD03E246}"/>
    <dgm:cxn modelId="{57619693-CF34-477E-AA7F-037087164A10}" srcId="{3C53D80A-AE6E-43DF-A0E0-85EE34A252EB}" destId="{C56AC493-CBE7-425B-A652-50DB39159114}" srcOrd="2" destOrd="0" parTransId="{CBE06C3B-57B7-4BFA-9152-71ACC218D0FC}" sibTransId="{20554034-CA55-43C1-A38A-A02B45897519}"/>
    <dgm:cxn modelId="{4E48C397-CB27-4BEC-B293-8984314B42B8}" srcId="{3C53D80A-AE6E-43DF-A0E0-85EE34A252EB}" destId="{C8B29C67-72DE-4C98-B588-66020AB4401D}" srcOrd="1" destOrd="0" parTransId="{BEDA9F58-9CCA-4478-BCA0-917397DF2A4F}" sibTransId="{42BEF379-7839-4380-9FE0-19C7E955FD7B}"/>
    <dgm:cxn modelId="{24551CBC-9FAE-4BD3-AB49-94E691775349}" type="presOf" srcId="{C8B29C67-72DE-4C98-B588-66020AB4401D}" destId="{240E8D47-F512-447B-AC1E-4E6791A9B245}" srcOrd="0" destOrd="0" presId="urn:microsoft.com/office/officeart/2018/2/layout/IconVerticalSolidList#2"/>
    <dgm:cxn modelId="{660061DF-1B66-4475-ACEC-5E8D8442420E}" type="presOf" srcId="{3C53D80A-AE6E-43DF-A0E0-85EE34A252EB}" destId="{E74A829D-735F-4336-A671-86F7FC1F4EA8}" srcOrd="0" destOrd="0" presId="urn:microsoft.com/office/officeart/2018/2/layout/IconVerticalSolidList#2"/>
    <dgm:cxn modelId="{074713EE-B223-45B6-8AE6-E3EE4446415A}" srcId="{3C53D80A-AE6E-43DF-A0E0-85EE34A252EB}" destId="{1E71F716-E707-4543-870D-8A443F893501}" srcOrd="3" destOrd="0" parTransId="{2C87657D-1395-476A-AF95-AB18A7339710}" sibTransId="{2882A1AD-E9B5-4DBE-AC4D-FAA9CB0411EB}"/>
    <dgm:cxn modelId="{8956A7F4-390F-4BB4-90A0-EC9BEE248C11}" type="presOf" srcId="{1E71F716-E707-4543-870D-8A443F893501}" destId="{75364138-74BC-498E-A30F-E07AA6B7A560}" srcOrd="0" destOrd="0" presId="urn:microsoft.com/office/officeart/2018/2/layout/IconVerticalSolidList#2"/>
    <dgm:cxn modelId="{B878A5AF-47BF-4D8B-9A05-515C9A8D7597}" type="presParOf" srcId="{E74A829D-735F-4336-A671-86F7FC1F4EA8}" destId="{47ABBB33-FF0F-47C7-9695-6FFB64B47CCC}" srcOrd="0" destOrd="0" presId="urn:microsoft.com/office/officeart/2018/2/layout/IconVerticalSolidList#2"/>
    <dgm:cxn modelId="{103421BC-BB4B-487A-910E-0702BDE5C481}" type="presParOf" srcId="{47ABBB33-FF0F-47C7-9695-6FFB64B47CCC}" destId="{D51E7E9F-6F26-49C8-B18B-D8FC0D47CBF0}" srcOrd="0" destOrd="0" presId="urn:microsoft.com/office/officeart/2018/2/layout/IconVerticalSolidList#2"/>
    <dgm:cxn modelId="{78C19EA5-945C-44A3-834A-EBE198234800}" type="presParOf" srcId="{47ABBB33-FF0F-47C7-9695-6FFB64B47CCC}" destId="{2B87E16F-726D-4755-98CA-22D3AB6ABFE2}" srcOrd="1" destOrd="0" presId="urn:microsoft.com/office/officeart/2018/2/layout/IconVerticalSolidList#2"/>
    <dgm:cxn modelId="{029CD246-A2A2-438D-9D06-C69F490F5C73}" type="presParOf" srcId="{47ABBB33-FF0F-47C7-9695-6FFB64B47CCC}" destId="{52F4FF37-8D46-4B3F-8CDF-BD0E37D058A7}" srcOrd="2" destOrd="0" presId="urn:microsoft.com/office/officeart/2018/2/layout/IconVerticalSolidList#2"/>
    <dgm:cxn modelId="{826B4250-B508-4B3B-9574-7C626E101CB9}" type="presParOf" srcId="{47ABBB33-FF0F-47C7-9695-6FFB64B47CCC}" destId="{5C42981C-07F5-4F7D-BDC2-08122DC2A946}" srcOrd="3" destOrd="0" presId="urn:microsoft.com/office/officeart/2018/2/layout/IconVerticalSolidList#2"/>
    <dgm:cxn modelId="{21617288-2B0E-4FAB-9BD4-D025FFF2F64B}" type="presParOf" srcId="{E74A829D-735F-4336-A671-86F7FC1F4EA8}" destId="{C64BBEA5-8EA1-4D90-A388-99CEE550AD12}" srcOrd="1" destOrd="0" presId="urn:microsoft.com/office/officeart/2018/2/layout/IconVerticalSolidList#2"/>
    <dgm:cxn modelId="{0D9AEB8C-4B55-4C51-893B-95448B3430E0}" type="presParOf" srcId="{E74A829D-735F-4336-A671-86F7FC1F4EA8}" destId="{1FEC155A-1B45-4D6E-A9CE-C3DFD25DCDD5}" srcOrd="2" destOrd="0" presId="urn:microsoft.com/office/officeart/2018/2/layout/IconVerticalSolidList#2"/>
    <dgm:cxn modelId="{C6AE7F0A-4BFB-41C9-B318-D32614E7E67D}" type="presParOf" srcId="{1FEC155A-1B45-4D6E-A9CE-C3DFD25DCDD5}" destId="{BF52523B-0F79-4F2E-B756-7F62BBCF56E7}" srcOrd="0" destOrd="0" presId="urn:microsoft.com/office/officeart/2018/2/layout/IconVerticalSolidList#2"/>
    <dgm:cxn modelId="{18F60232-2132-4D66-B190-40A5819B9AC5}" type="presParOf" srcId="{1FEC155A-1B45-4D6E-A9CE-C3DFD25DCDD5}" destId="{E9BC4BD6-9A26-4709-B95A-5EF89BF3701D}" srcOrd="1" destOrd="0" presId="urn:microsoft.com/office/officeart/2018/2/layout/IconVerticalSolidList#2"/>
    <dgm:cxn modelId="{DD81EDAB-8050-4132-B416-EA5F8B2A0AAB}" type="presParOf" srcId="{1FEC155A-1B45-4D6E-A9CE-C3DFD25DCDD5}" destId="{EA3C4CD6-886F-4DBD-AD00-CDA5EB3CC046}" srcOrd="2" destOrd="0" presId="urn:microsoft.com/office/officeart/2018/2/layout/IconVerticalSolidList#2"/>
    <dgm:cxn modelId="{3E719A51-0155-46BA-B433-A82BEB0E7C23}" type="presParOf" srcId="{1FEC155A-1B45-4D6E-A9CE-C3DFD25DCDD5}" destId="{240E8D47-F512-447B-AC1E-4E6791A9B245}" srcOrd="3" destOrd="0" presId="urn:microsoft.com/office/officeart/2018/2/layout/IconVerticalSolidList#2"/>
    <dgm:cxn modelId="{34A381A0-8653-493A-BCC9-3C0DA6E09DA3}" type="presParOf" srcId="{E74A829D-735F-4336-A671-86F7FC1F4EA8}" destId="{BFAC3795-DAA8-4517-900E-62D2C0A07E35}" srcOrd="3" destOrd="0" presId="urn:microsoft.com/office/officeart/2018/2/layout/IconVerticalSolidList#2"/>
    <dgm:cxn modelId="{FE0FFAA0-F9C9-4B87-A932-857937DFAE86}" type="presParOf" srcId="{E74A829D-735F-4336-A671-86F7FC1F4EA8}" destId="{86A7A4D8-813A-4338-8CA8-38FF0ACDAFC6}" srcOrd="4" destOrd="0" presId="urn:microsoft.com/office/officeart/2018/2/layout/IconVerticalSolidList#2"/>
    <dgm:cxn modelId="{B687D22E-C569-49AE-9120-6B6D83FACC06}" type="presParOf" srcId="{86A7A4D8-813A-4338-8CA8-38FF0ACDAFC6}" destId="{80E70E7F-F6C8-458B-A36C-9DD319096BE7}" srcOrd="0" destOrd="0" presId="urn:microsoft.com/office/officeart/2018/2/layout/IconVerticalSolidList#2"/>
    <dgm:cxn modelId="{47E5AD03-1C73-49E4-A351-2C3DC7A262AC}" type="presParOf" srcId="{86A7A4D8-813A-4338-8CA8-38FF0ACDAFC6}" destId="{48B8A2DE-E489-4A51-B3D7-559539B6B9C5}" srcOrd="1" destOrd="0" presId="urn:microsoft.com/office/officeart/2018/2/layout/IconVerticalSolidList#2"/>
    <dgm:cxn modelId="{CCB50B4C-40E5-4DFA-B303-F88228121704}" type="presParOf" srcId="{86A7A4D8-813A-4338-8CA8-38FF0ACDAFC6}" destId="{3A6988A1-56CD-44FA-A4D3-9BE64324E3AC}" srcOrd="2" destOrd="0" presId="urn:microsoft.com/office/officeart/2018/2/layout/IconVerticalSolidList#2"/>
    <dgm:cxn modelId="{A4471881-A21B-4B3E-8C02-030F039A7230}" type="presParOf" srcId="{86A7A4D8-813A-4338-8CA8-38FF0ACDAFC6}" destId="{46A58C0C-A1D9-4884-AA7A-6155B801D8C8}" srcOrd="3" destOrd="0" presId="urn:microsoft.com/office/officeart/2018/2/layout/IconVerticalSolidList#2"/>
    <dgm:cxn modelId="{FB505A8E-BCE1-472A-803D-BD8D845F2F5E}" type="presParOf" srcId="{E74A829D-735F-4336-A671-86F7FC1F4EA8}" destId="{1209AAB3-EE24-470A-A039-6A1FD7A3EB01}" srcOrd="5" destOrd="0" presId="urn:microsoft.com/office/officeart/2018/2/layout/IconVerticalSolidList#2"/>
    <dgm:cxn modelId="{F12F8DED-CFCD-4CA3-BB5A-E113E61EDC33}" type="presParOf" srcId="{E74A829D-735F-4336-A671-86F7FC1F4EA8}" destId="{8C3B66C1-D055-4FDC-878E-901B862B7D44}" srcOrd="6" destOrd="0" presId="urn:microsoft.com/office/officeart/2018/2/layout/IconVerticalSolidList#2"/>
    <dgm:cxn modelId="{E2F8CD95-6839-41D7-96DD-B43D4BF23258}" type="presParOf" srcId="{8C3B66C1-D055-4FDC-878E-901B862B7D44}" destId="{FD37A9CD-FDED-4D05-B0E0-800D466F29BA}" srcOrd="0" destOrd="0" presId="urn:microsoft.com/office/officeart/2018/2/layout/IconVerticalSolidList#2"/>
    <dgm:cxn modelId="{CF6A8A17-9409-4FF2-904A-1A968F7B4F47}" type="presParOf" srcId="{8C3B66C1-D055-4FDC-878E-901B862B7D44}" destId="{ACC13880-7657-46D2-969E-CE67E971BFD6}" srcOrd="1" destOrd="0" presId="urn:microsoft.com/office/officeart/2018/2/layout/IconVerticalSolidList#2"/>
    <dgm:cxn modelId="{46158F06-4AFE-4EC4-BBB5-D59721508010}" type="presParOf" srcId="{8C3B66C1-D055-4FDC-878E-901B862B7D44}" destId="{E0ED1CE3-A295-4C0C-863E-ED0B78AF9030}" srcOrd="2" destOrd="0" presId="urn:microsoft.com/office/officeart/2018/2/layout/IconVerticalSolidList#2"/>
    <dgm:cxn modelId="{1E26368B-00D3-4772-A474-124EAE23D41D}" type="presParOf" srcId="{8C3B66C1-D055-4FDC-878E-901B862B7D44}" destId="{75364138-74BC-498E-A30F-E07AA6B7A560}" srcOrd="3" destOrd="0" presId="urn:microsoft.com/office/officeart/2018/2/layout/IconVerticalSolidList#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2200376-E677-4FE5-9DA9-6153157BDA24}" type="doc">
      <dgm:prSet loTypeId="urn:microsoft.com/office/officeart/2005/8/layout/cycle8" loCatId="cycle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33637966-8EB2-419D-83C7-5C6A35C352B5}">
      <dgm:prSet/>
      <dgm:spPr/>
      <dgm:t>
        <a:bodyPr/>
        <a:lstStyle/>
        <a:p>
          <a:r>
            <a:rPr lang="en-US"/>
            <a:t>High initial costs</a:t>
          </a:r>
        </a:p>
      </dgm:t>
    </dgm:pt>
    <dgm:pt modelId="{B3A52A45-6280-46A5-A736-01A37C26CBEB}" type="parTrans" cxnId="{18303BF6-CF30-42FA-B11A-4A0FB5C3E13B}">
      <dgm:prSet/>
      <dgm:spPr/>
      <dgm:t>
        <a:bodyPr/>
        <a:lstStyle/>
        <a:p>
          <a:endParaRPr lang="en-US"/>
        </a:p>
      </dgm:t>
    </dgm:pt>
    <dgm:pt modelId="{2C79471C-A85E-489C-8100-DBF026E402B1}" type="sibTrans" cxnId="{18303BF6-CF30-42FA-B11A-4A0FB5C3E13B}">
      <dgm:prSet/>
      <dgm:spPr/>
      <dgm:t>
        <a:bodyPr/>
        <a:lstStyle/>
        <a:p>
          <a:endParaRPr lang="en-US"/>
        </a:p>
      </dgm:t>
    </dgm:pt>
    <dgm:pt modelId="{7B97C3F8-0AE4-4B6F-A6CB-0248849BB6B9}">
      <dgm:prSet/>
      <dgm:spPr/>
      <dgm:t>
        <a:bodyPr/>
        <a:lstStyle/>
        <a:p>
          <a:r>
            <a:rPr lang="en-US"/>
            <a:t>Takes time compared to acquisition</a:t>
          </a:r>
        </a:p>
      </dgm:t>
    </dgm:pt>
    <dgm:pt modelId="{24B53C5C-315E-40AC-88C8-E756C7CF4488}" type="parTrans" cxnId="{F03A7ECA-A378-49CF-B246-5DB7BE7C0473}">
      <dgm:prSet/>
      <dgm:spPr/>
      <dgm:t>
        <a:bodyPr/>
        <a:lstStyle/>
        <a:p>
          <a:endParaRPr lang="en-US"/>
        </a:p>
      </dgm:t>
    </dgm:pt>
    <dgm:pt modelId="{55CD3F05-C56A-48B6-B6EE-6D7515EB92E3}" type="sibTrans" cxnId="{F03A7ECA-A378-49CF-B246-5DB7BE7C0473}">
      <dgm:prSet/>
      <dgm:spPr/>
      <dgm:t>
        <a:bodyPr/>
        <a:lstStyle/>
        <a:p>
          <a:endParaRPr lang="en-US"/>
        </a:p>
      </dgm:t>
    </dgm:pt>
    <dgm:pt modelId="{4642198D-ABC7-4EBE-ADC2-962BC7F69F7C}">
      <dgm:prSet/>
      <dgm:spPr/>
      <dgm:t>
        <a:bodyPr/>
        <a:lstStyle/>
        <a:p>
          <a:r>
            <a:rPr lang="en-US"/>
            <a:t>Risky move</a:t>
          </a:r>
        </a:p>
      </dgm:t>
    </dgm:pt>
    <dgm:pt modelId="{BD8AC84B-6FDB-4B1C-93E0-AE9337B80E86}" type="parTrans" cxnId="{E09934D2-24A0-4A8F-85ED-1C4343A3BD74}">
      <dgm:prSet/>
      <dgm:spPr/>
      <dgm:t>
        <a:bodyPr/>
        <a:lstStyle/>
        <a:p>
          <a:endParaRPr lang="en-US"/>
        </a:p>
      </dgm:t>
    </dgm:pt>
    <dgm:pt modelId="{67FFADD5-62B7-4951-8F17-067383FE54B4}" type="sibTrans" cxnId="{E09934D2-24A0-4A8F-85ED-1C4343A3BD74}">
      <dgm:prSet/>
      <dgm:spPr/>
      <dgm:t>
        <a:bodyPr/>
        <a:lstStyle/>
        <a:p>
          <a:endParaRPr lang="en-US"/>
        </a:p>
      </dgm:t>
    </dgm:pt>
    <dgm:pt modelId="{2D33431B-F755-40AE-8E6F-F406A854822A}">
      <dgm:prSet/>
      <dgm:spPr/>
      <dgm:t>
        <a:bodyPr/>
        <a:lstStyle/>
        <a:p>
          <a:r>
            <a:rPr lang="en-US"/>
            <a:t>Regulatory hurdles such as permits and licenses</a:t>
          </a:r>
        </a:p>
      </dgm:t>
    </dgm:pt>
    <dgm:pt modelId="{4CD91AF2-776B-4FDB-810B-B6F63070203E}" type="parTrans" cxnId="{7FC206C9-C7D6-4BBB-8ED4-C59A2E0CD077}">
      <dgm:prSet/>
      <dgm:spPr/>
      <dgm:t>
        <a:bodyPr/>
        <a:lstStyle/>
        <a:p>
          <a:endParaRPr lang="en-US"/>
        </a:p>
      </dgm:t>
    </dgm:pt>
    <dgm:pt modelId="{C311F032-CA74-4A3E-9946-2C84EB2F6E42}" type="sibTrans" cxnId="{7FC206C9-C7D6-4BBB-8ED4-C59A2E0CD077}">
      <dgm:prSet/>
      <dgm:spPr/>
      <dgm:t>
        <a:bodyPr/>
        <a:lstStyle/>
        <a:p>
          <a:endParaRPr lang="en-US"/>
        </a:p>
      </dgm:t>
    </dgm:pt>
    <dgm:pt modelId="{48CEAAF8-82C9-41E7-A870-34A7A3FF65BB}">
      <dgm:prSet/>
      <dgm:spPr/>
      <dgm:t>
        <a:bodyPr/>
        <a:lstStyle/>
        <a:p>
          <a:r>
            <a:rPr lang="en-US"/>
            <a:t>Infrastructure challenges</a:t>
          </a:r>
        </a:p>
      </dgm:t>
    </dgm:pt>
    <dgm:pt modelId="{932906E3-4143-4DF1-9C3F-6015E657D9AD}" type="parTrans" cxnId="{F9C8E163-55A2-41CD-9D61-AB4D34B122BD}">
      <dgm:prSet/>
      <dgm:spPr/>
      <dgm:t>
        <a:bodyPr/>
        <a:lstStyle/>
        <a:p>
          <a:endParaRPr lang="en-US"/>
        </a:p>
      </dgm:t>
    </dgm:pt>
    <dgm:pt modelId="{877F77C5-D33D-484B-933C-4015F55F49B6}" type="sibTrans" cxnId="{F9C8E163-55A2-41CD-9D61-AB4D34B122BD}">
      <dgm:prSet/>
      <dgm:spPr/>
      <dgm:t>
        <a:bodyPr/>
        <a:lstStyle/>
        <a:p>
          <a:endParaRPr lang="en-US"/>
        </a:p>
      </dgm:t>
    </dgm:pt>
    <dgm:pt modelId="{A51B0417-2ED3-408E-B52E-19463C7B5E7C}" type="pres">
      <dgm:prSet presAssocID="{C2200376-E677-4FE5-9DA9-6153157BDA24}" presName="compositeShape" presStyleCnt="0">
        <dgm:presLayoutVars>
          <dgm:chMax val="7"/>
          <dgm:dir/>
          <dgm:resizeHandles val="exact"/>
        </dgm:presLayoutVars>
      </dgm:prSet>
      <dgm:spPr/>
    </dgm:pt>
    <dgm:pt modelId="{5468C193-9967-48CD-8E42-B7773785E8CA}" type="pres">
      <dgm:prSet presAssocID="{C2200376-E677-4FE5-9DA9-6153157BDA24}" presName="wedge1" presStyleLbl="node1" presStyleIdx="0" presStyleCnt="5"/>
      <dgm:spPr/>
    </dgm:pt>
    <dgm:pt modelId="{2FC5BB34-71A3-43D4-9135-4A0D9176CA3A}" type="pres">
      <dgm:prSet presAssocID="{C2200376-E677-4FE5-9DA9-6153157BDA24}" presName="dummy1a" presStyleCnt="0"/>
      <dgm:spPr/>
    </dgm:pt>
    <dgm:pt modelId="{A3F40FDF-F9C5-4EE4-A926-B923BF11E7CC}" type="pres">
      <dgm:prSet presAssocID="{C2200376-E677-4FE5-9DA9-6153157BDA24}" presName="dummy1b" presStyleCnt="0"/>
      <dgm:spPr/>
    </dgm:pt>
    <dgm:pt modelId="{D8F7D7EF-96D1-4799-A7F2-F977CB66FEBB}" type="pres">
      <dgm:prSet presAssocID="{C2200376-E677-4FE5-9DA9-6153157BDA24}" presName="wedge1Tx" presStyleLbl="node1" presStyleIdx="0" presStyleCnt="5">
        <dgm:presLayoutVars>
          <dgm:chMax val="0"/>
          <dgm:chPref val="0"/>
          <dgm:bulletEnabled val="1"/>
        </dgm:presLayoutVars>
      </dgm:prSet>
      <dgm:spPr/>
    </dgm:pt>
    <dgm:pt modelId="{DB5F9EFA-2C0C-445D-9E4B-247F9057AF6C}" type="pres">
      <dgm:prSet presAssocID="{C2200376-E677-4FE5-9DA9-6153157BDA24}" presName="wedge2" presStyleLbl="node1" presStyleIdx="1" presStyleCnt="5"/>
      <dgm:spPr/>
    </dgm:pt>
    <dgm:pt modelId="{606F3F02-83DF-44ED-A413-1BAB82544B98}" type="pres">
      <dgm:prSet presAssocID="{C2200376-E677-4FE5-9DA9-6153157BDA24}" presName="dummy2a" presStyleCnt="0"/>
      <dgm:spPr/>
    </dgm:pt>
    <dgm:pt modelId="{35223C19-43D7-4DD2-A221-C047D89087A1}" type="pres">
      <dgm:prSet presAssocID="{C2200376-E677-4FE5-9DA9-6153157BDA24}" presName="dummy2b" presStyleCnt="0"/>
      <dgm:spPr/>
    </dgm:pt>
    <dgm:pt modelId="{0198057A-CC17-4A22-BCAF-5DADA09D4789}" type="pres">
      <dgm:prSet presAssocID="{C2200376-E677-4FE5-9DA9-6153157BDA24}" presName="wedge2Tx" presStyleLbl="node1" presStyleIdx="1" presStyleCnt="5">
        <dgm:presLayoutVars>
          <dgm:chMax val="0"/>
          <dgm:chPref val="0"/>
          <dgm:bulletEnabled val="1"/>
        </dgm:presLayoutVars>
      </dgm:prSet>
      <dgm:spPr/>
    </dgm:pt>
    <dgm:pt modelId="{BD0352C2-025C-4993-A4A7-6C0E7D611F0C}" type="pres">
      <dgm:prSet presAssocID="{C2200376-E677-4FE5-9DA9-6153157BDA24}" presName="wedge3" presStyleLbl="node1" presStyleIdx="2" presStyleCnt="5"/>
      <dgm:spPr/>
    </dgm:pt>
    <dgm:pt modelId="{9BA5D808-A4C7-4D63-909F-A5487F916813}" type="pres">
      <dgm:prSet presAssocID="{C2200376-E677-4FE5-9DA9-6153157BDA24}" presName="dummy3a" presStyleCnt="0"/>
      <dgm:spPr/>
    </dgm:pt>
    <dgm:pt modelId="{5C9895D6-2E74-4F17-9A21-9ED8D3C1642D}" type="pres">
      <dgm:prSet presAssocID="{C2200376-E677-4FE5-9DA9-6153157BDA24}" presName="dummy3b" presStyleCnt="0"/>
      <dgm:spPr/>
    </dgm:pt>
    <dgm:pt modelId="{D054A550-8081-479B-A7AC-334885B7E86A}" type="pres">
      <dgm:prSet presAssocID="{C2200376-E677-4FE5-9DA9-6153157BDA24}" presName="wedge3Tx" presStyleLbl="node1" presStyleIdx="2" presStyleCnt="5">
        <dgm:presLayoutVars>
          <dgm:chMax val="0"/>
          <dgm:chPref val="0"/>
          <dgm:bulletEnabled val="1"/>
        </dgm:presLayoutVars>
      </dgm:prSet>
      <dgm:spPr/>
    </dgm:pt>
    <dgm:pt modelId="{33F3104A-7402-4103-98BB-3777DBA3421E}" type="pres">
      <dgm:prSet presAssocID="{C2200376-E677-4FE5-9DA9-6153157BDA24}" presName="wedge4" presStyleLbl="node1" presStyleIdx="3" presStyleCnt="5"/>
      <dgm:spPr/>
    </dgm:pt>
    <dgm:pt modelId="{7F8C777E-5C31-4B0C-BAFF-E948B3B89131}" type="pres">
      <dgm:prSet presAssocID="{C2200376-E677-4FE5-9DA9-6153157BDA24}" presName="dummy4a" presStyleCnt="0"/>
      <dgm:spPr/>
    </dgm:pt>
    <dgm:pt modelId="{80238C9F-A316-439A-9ECB-8313D19D3851}" type="pres">
      <dgm:prSet presAssocID="{C2200376-E677-4FE5-9DA9-6153157BDA24}" presName="dummy4b" presStyleCnt="0"/>
      <dgm:spPr/>
    </dgm:pt>
    <dgm:pt modelId="{F038589D-AF91-4EED-B260-CDDD518CE2B7}" type="pres">
      <dgm:prSet presAssocID="{C2200376-E677-4FE5-9DA9-6153157BDA24}" presName="wedge4Tx" presStyleLbl="node1" presStyleIdx="3" presStyleCnt="5">
        <dgm:presLayoutVars>
          <dgm:chMax val="0"/>
          <dgm:chPref val="0"/>
          <dgm:bulletEnabled val="1"/>
        </dgm:presLayoutVars>
      </dgm:prSet>
      <dgm:spPr/>
    </dgm:pt>
    <dgm:pt modelId="{46CBBDCD-F069-4FCC-B467-60E166C68B21}" type="pres">
      <dgm:prSet presAssocID="{C2200376-E677-4FE5-9DA9-6153157BDA24}" presName="wedge5" presStyleLbl="node1" presStyleIdx="4" presStyleCnt="5"/>
      <dgm:spPr/>
    </dgm:pt>
    <dgm:pt modelId="{6428C4EB-B7A0-4BB7-AB2A-879B5B3E3782}" type="pres">
      <dgm:prSet presAssocID="{C2200376-E677-4FE5-9DA9-6153157BDA24}" presName="dummy5a" presStyleCnt="0"/>
      <dgm:spPr/>
    </dgm:pt>
    <dgm:pt modelId="{96152388-8303-498E-8242-4E54D24D0C37}" type="pres">
      <dgm:prSet presAssocID="{C2200376-E677-4FE5-9DA9-6153157BDA24}" presName="dummy5b" presStyleCnt="0"/>
      <dgm:spPr/>
    </dgm:pt>
    <dgm:pt modelId="{AA15AF51-E333-425C-8E20-916CC2100EB8}" type="pres">
      <dgm:prSet presAssocID="{C2200376-E677-4FE5-9DA9-6153157BDA24}" presName="wedge5Tx" presStyleLbl="node1" presStyleIdx="4" presStyleCnt="5">
        <dgm:presLayoutVars>
          <dgm:chMax val="0"/>
          <dgm:chPref val="0"/>
          <dgm:bulletEnabled val="1"/>
        </dgm:presLayoutVars>
      </dgm:prSet>
      <dgm:spPr/>
    </dgm:pt>
    <dgm:pt modelId="{A5E5CF15-5D2B-4A36-B262-4D318C4B9A97}" type="pres">
      <dgm:prSet presAssocID="{2C79471C-A85E-489C-8100-DBF026E402B1}" presName="arrowWedge1" presStyleLbl="fgSibTrans2D1" presStyleIdx="0" presStyleCnt="5"/>
      <dgm:spPr/>
    </dgm:pt>
    <dgm:pt modelId="{B0DDF5F2-053F-4325-B89A-67807BEF71D8}" type="pres">
      <dgm:prSet presAssocID="{55CD3F05-C56A-48B6-B6EE-6D7515EB92E3}" presName="arrowWedge2" presStyleLbl="fgSibTrans2D1" presStyleIdx="1" presStyleCnt="5"/>
      <dgm:spPr/>
    </dgm:pt>
    <dgm:pt modelId="{568CC934-D6DD-441B-A4BB-548C147F02D1}" type="pres">
      <dgm:prSet presAssocID="{67FFADD5-62B7-4951-8F17-067383FE54B4}" presName="arrowWedge3" presStyleLbl="fgSibTrans2D1" presStyleIdx="2" presStyleCnt="5"/>
      <dgm:spPr/>
    </dgm:pt>
    <dgm:pt modelId="{F4FC8AC3-DF38-41E3-985E-451E41ECC13D}" type="pres">
      <dgm:prSet presAssocID="{C311F032-CA74-4A3E-9946-2C84EB2F6E42}" presName="arrowWedge4" presStyleLbl="fgSibTrans2D1" presStyleIdx="3" presStyleCnt="5"/>
      <dgm:spPr/>
    </dgm:pt>
    <dgm:pt modelId="{970DE529-5914-41A2-B412-970AD30606C9}" type="pres">
      <dgm:prSet presAssocID="{877F77C5-D33D-484B-933C-4015F55F49B6}" presName="arrowWedge5" presStyleLbl="fgSibTrans2D1" presStyleIdx="4" presStyleCnt="5"/>
      <dgm:spPr/>
    </dgm:pt>
  </dgm:ptLst>
  <dgm:cxnLst>
    <dgm:cxn modelId="{7C5F802F-B601-46B5-B6D0-EE6FFC1C950C}" type="presOf" srcId="{48CEAAF8-82C9-41E7-A870-34A7A3FF65BB}" destId="{AA15AF51-E333-425C-8E20-916CC2100EB8}" srcOrd="1" destOrd="0" presId="urn:microsoft.com/office/officeart/2005/8/layout/cycle8"/>
    <dgm:cxn modelId="{52E35B38-9784-478D-997C-D6A9E92910A0}" type="presOf" srcId="{48CEAAF8-82C9-41E7-A870-34A7A3FF65BB}" destId="{46CBBDCD-F069-4FCC-B467-60E166C68B21}" srcOrd="0" destOrd="0" presId="urn:microsoft.com/office/officeart/2005/8/layout/cycle8"/>
    <dgm:cxn modelId="{D2C13E3C-37F9-44DE-BAC4-A38A1A1B47BC}" type="presOf" srcId="{33637966-8EB2-419D-83C7-5C6A35C352B5}" destId="{D8F7D7EF-96D1-4799-A7F2-F977CB66FEBB}" srcOrd="1" destOrd="0" presId="urn:microsoft.com/office/officeart/2005/8/layout/cycle8"/>
    <dgm:cxn modelId="{F9C8E163-55A2-41CD-9D61-AB4D34B122BD}" srcId="{C2200376-E677-4FE5-9DA9-6153157BDA24}" destId="{48CEAAF8-82C9-41E7-A870-34A7A3FF65BB}" srcOrd="4" destOrd="0" parTransId="{932906E3-4143-4DF1-9C3F-6015E657D9AD}" sibTransId="{877F77C5-D33D-484B-933C-4015F55F49B6}"/>
    <dgm:cxn modelId="{D4331C74-8462-47D5-A080-7B4488AE91D0}" type="presOf" srcId="{4642198D-ABC7-4EBE-ADC2-962BC7F69F7C}" destId="{D054A550-8081-479B-A7AC-334885B7E86A}" srcOrd="1" destOrd="0" presId="urn:microsoft.com/office/officeart/2005/8/layout/cycle8"/>
    <dgm:cxn modelId="{6A8C2B56-ABF6-4A57-B88C-DF6B6AFE36FB}" type="presOf" srcId="{33637966-8EB2-419D-83C7-5C6A35C352B5}" destId="{5468C193-9967-48CD-8E42-B7773785E8CA}" srcOrd="0" destOrd="0" presId="urn:microsoft.com/office/officeart/2005/8/layout/cycle8"/>
    <dgm:cxn modelId="{E9FC598A-CED3-46AA-8A38-2816A15D9E18}" type="presOf" srcId="{7B97C3F8-0AE4-4B6F-A6CB-0248849BB6B9}" destId="{DB5F9EFA-2C0C-445D-9E4B-247F9057AF6C}" srcOrd="0" destOrd="0" presId="urn:microsoft.com/office/officeart/2005/8/layout/cycle8"/>
    <dgm:cxn modelId="{499803AB-6523-4948-8DAF-1D9D18CD5B26}" type="presOf" srcId="{2D33431B-F755-40AE-8E6F-F406A854822A}" destId="{33F3104A-7402-4103-98BB-3777DBA3421E}" srcOrd="0" destOrd="0" presId="urn:microsoft.com/office/officeart/2005/8/layout/cycle8"/>
    <dgm:cxn modelId="{7FC206C9-C7D6-4BBB-8ED4-C59A2E0CD077}" srcId="{C2200376-E677-4FE5-9DA9-6153157BDA24}" destId="{2D33431B-F755-40AE-8E6F-F406A854822A}" srcOrd="3" destOrd="0" parTransId="{4CD91AF2-776B-4FDB-810B-B6F63070203E}" sibTransId="{C311F032-CA74-4A3E-9946-2C84EB2F6E42}"/>
    <dgm:cxn modelId="{F03A7ECA-A378-49CF-B246-5DB7BE7C0473}" srcId="{C2200376-E677-4FE5-9DA9-6153157BDA24}" destId="{7B97C3F8-0AE4-4B6F-A6CB-0248849BB6B9}" srcOrd="1" destOrd="0" parTransId="{24B53C5C-315E-40AC-88C8-E756C7CF4488}" sibTransId="{55CD3F05-C56A-48B6-B6EE-6D7515EB92E3}"/>
    <dgm:cxn modelId="{E09934D2-24A0-4A8F-85ED-1C4343A3BD74}" srcId="{C2200376-E677-4FE5-9DA9-6153157BDA24}" destId="{4642198D-ABC7-4EBE-ADC2-962BC7F69F7C}" srcOrd="2" destOrd="0" parTransId="{BD8AC84B-6FDB-4B1C-93E0-AE9337B80E86}" sibTransId="{67FFADD5-62B7-4951-8F17-067383FE54B4}"/>
    <dgm:cxn modelId="{C1BC18E1-BBF6-4D23-9366-593BB6A8796C}" type="presOf" srcId="{C2200376-E677-4FE5-9DA9-6153157BDA24}" destId="{A51B0417-2ED3-408E-B52E-19463C7B5E7C}" srcOrd="0" destOrd="0" presId="urn:microsoft.com/office/officeart/2005/8/layout/cycle8"/>
    <dgm:cxn modelId="{B44265EB-7BC8-405E-BA1C-77487AE4F352}" type="presOf" srcId="{7B97C3F8-0AE4-4B6F-A6CB-0248849BB6B9}" destId="{0198057A-CC17-4A22-BCAF-5DADA09D4789}" srcOrd="1" destOrd="0" presId="urn:microsoft.com/office/officeart/2005/8/layout/cycle8"/>
    <dgm:cxn modelId="{D0CB1EF1-BA9B-4F3C-9A0F-4C133BE7F193}" type="presOf" srcId="{2D33431B-F755-40AE-8E6F-F406A854822A}" destId="{F038589D-AF91-4EED-B260-CDDD518CE2B7}" srcOrd="1" destOrd="0" presId="urn:microsoft.com/office/officeart/2005/8/layout/cycle8"/>
    <dgm:cxn modelId="{18303BF6-CF30-42FA-B11A-4A0FB5C3E13B}" srcId="{C2200376-E677-4FE5-9DA9-6153157BDA24}" destId="{33637966-8EB2-419D-83C7-5C6A35C352B5}" srcOrd="0" destOrd="0" parTransId="{B3A52A45-6280-46A5-A736-01A37C26CBEB}" sibTransId="{2C79471C-A85E-489C-8100-DBF026E402B1}"/>
    <dgm:cxn modelId="{F8A654F6-1E13-4902-8F16-2DBC10814BF5}" type="presOf" srcId="{4642198D-ABC7-4EBE-ADC2-962BC7F69F7C}" destId="{BD0352C2-025C-4993-A4A7-6C0E7D611F0C}" srcOrd="0" destOrd="0" presId="urn:microsoft.com/office/officeart/2005/8/layout/cycle8"/>
    <dgm:cxn modelId="{52089920-CE4A-4882-8722-31CCA27B7E9E}" type="presParOf" srcId="{A51B0417-2ED3-408E-B52E-19463C7B5E7C}" destId="{5468C193-9967-48CD-8E42-B7773785E8CA}" srcOrd="0" destOrd="0" presId="urn:microsoft.com/office/officeart/2005/8/layout/cycle8"/>
    <dgm:cxn modelId="{E6FAF0DF-2221-4918-A892-E478FE98A878}" type="presParOf" srcId="{A51B0417-2ED3-408E-B52E-19463C7B5E7C}" destId="{2FC5BB34-71A3-43D4-9135-4A0D9176CA3A}" srcOrd="1" destOrd="0" presId="urn:microsoft.com/office/officeart/2005/8/layout/cycle8"/>
    <dgm:cxn modelId="{FD53B998-EF30-4109-BD21-6399157AA278}" type="presParOf" srcId="{A51B0417-2ED3-408E-B52E-19463C7B5E7C}" destId="{A3F40FDF-F9C5-4EE4-A926-B923BF11E7CC}" srcOrd="2" destOrd="0" presId="urn:microsoft.com/office/officeart/2005/8/layout/cycle8"/>
    <dgm:cxn modelId="{5330D353-3743-4F93-B120-CE36F63D2094}" type="presParOf" srcId="{A51B0417-2ED3-408E-B52E-19463C7B5E7C}" destId="{D8F7D7EF-96D1-4799-A7F2-F977CB66FEBB}" srcOrd="3" destOrd="0" presId="urn:microsoft.com/office/officeart/2005/8/layout/cycle8"/>
    <dgm:cxn modelId="{62D1867C-DAD3-49B4-80AC-848BCBD79564}" type="presParOf" srcId="{A51B0417-2ED3-408E-B52E-19463C7B5E7C}" destId="{DB5F9EFA-2C0C-445D-9E4B-247F9057AF6C}" srcOrd="4" destOrd="0" presId="urn:microsoft.com/office/officeart/2005/8/layout/cycle8"/>
    <dgm:cxn modelId="{FC3D1E63-543B-4006-929A-39582900A221}" type="presParOf" srcId="{A51B0417-2ED3-408E-B52E-19463C7B5E7C}" destId="{606F3F02-83DF-44ED-A413-1BAB82544B98}" srcOrd="5" destOrd="0" presId="urn:microsoft.com/office/officeart/2005/8/layout/cycle8"/>
    <dgm:cxn modelId="{4233379D-D1A2-4DE9-8F0A-C09CC91E730F}" type="presParOf" srcId="{A51B0417-2ED3-408E-B52E-19463C7B5E7C}" destId="{35223C19-43D7-4DD2-A221-C047D89087A1}" srcOrd="6" destOrd="0" presId="urn:microsoft.com/office/officeart/2005/8/layout/cycle8"/>
    <dgm:cxn modelId="{740F4998-F8CD-4B17-A1B2-9C1E92697CB6}" type="presParOf" srcId="{A51B0417-2ED3-408E-B52E-19463C7B5E7C}" destId="{0198057A-CC17-4A22-BCAF-5DADA09D4789}" srcOrd="7" destOrd="0" presId="urn:microsoft.com/office/officeart/2005/8/layout/cycle8"/>
    <dgm:cxn modelId="{3D58DFA5-EF96-4C2D-A79C-9A99355F605C}" type="presParOf" srcId="{A51B0417-2ED3-408E-B52E-19463C7B5E7C}" destId="{BD0352C2-025C-4993-A4A7-6C0E7D611F0C}" srcOrd="8" destOrd="0" presId="urn:microsoft.com/office/officeart/2005/8/layout/cycle8"/>
    <dgm:cxn modelId="{6E57C328-79CB-42FB-9E35-ABCB78BF5C3B}" type="presParOf" srcId="{A51B0417-2ED3-408E-B52E-19463C7B5E7C}" destId="{9BA5D808-A4C7-4D63-909F-A5487F916813}" srcOrd="9" destOrd="0" presId="urn:microsoft.com/office/officeart/2005/8/layout/cycle8"/>
    <dgm:cxn modelId="{0B25F10E-323A-4B28-B224-E0A50737D3DC}" type="presParOf" srcId="{A51B0417-2ED3-408E-B52E-19463C7B5E7C}" destId="{5C9895D6-2E74-4F17-9A21-9ED8D3C1642D}" srcOrd="10" destOrd="0" presId="urn:microsoft.com/office/officeart/2005/8/layout/cycle8"/>
    <dgm:cxn modelId="{59F0A3FB-96C7-417E-9954-40F8CCBC38E3}" type="presParOf" srcId="{A51B0417-2ED3-408E-B52E-19463C7B5E7C}" destId="{D054A550-8081-479B-A7AC-334885B7E86A}" srcOrd="11" destOrd="0" presId="urn:microsoft.com/office/officeart/2005/8/layout/cycle8"/>
    <dgm:cxn modelId="{6652A8D6-503A-4BF4-9BED-9DE329ADCF49}" type="presParOf" srcId="{A51B0417-2ED3-408E-B52E-19463C7B5E7C}" destId="{33F3104A-7402-4103-98BB-3777DBA3421E}" srcOrd="12" destOrd="0" presId="urn:microsoft.com/office/officeart/2005/8/layout/cycle8"/>
    <dgm:cxn modelId="{4E93D02F-5DBE-4766-BCF0-D850055A29B6}" type="presParOf" srcId="{A51B0417-2ED3-408E-B52E-19463C7B5E7C}" destId="{7F8C777E-5C31-4B0C-BAFF-E948B3B89131}" srcOrd="13" destOrd="0" presId="urn:microsoft.com/office/officeart/2005/8/layout/cycle8"/>
    <dgm:cxn modelId="{3EA5C9D3-8232-496D-8FD3-E1439E76BED2}" type="presParOf" srcId="{A51B0417-2ED3-408E-B52E-19463C7B5E7C}" destId="{80238C9F-A316-439A-9ECB-8313D19D3851}" srcOrd="14" destOrd="0" presId="urn:microsoft.com/office/officeart/2005/8/layout/cycle8"/>
    <dgm:cxn modelId="{3ADFDDE7-A846-4461-9B71-C535607369B5}" type="presParOf" srcId="{A51B0417-2ED3-408E-B52E-19463C7B5E7C}" destId="{F038589D-AF91-4EED-B260-CDDD518CE2B7}" srcOrd="15" destOrd="0" presId="urn:microsoft.com/office/officeart/2005/8/layout/cycle8"/>
    <dgm:cxn modelId="{0D4E4776-2BA9-4D11-A92C-9472005A4722}" type="presParOf" srcId="{A51B0417-2ED3-408E-B52E-19463C7B5E7C}" destId="{46CBBDCD-F069-4FCC-B467-60E166C68B21}" srcOrd="16" destOrd="0" presId="urn:microsoft.com/office/officeart/2005/8/layout/cycle8"/>
    <dgm:cxn modelId="{F2F71477-443B-4CB2-81EF-3A4BD8FCD5B9}" type="presParOf" srcId="{A51B0417-2ED3-408E-B52E-19463C7B5E7C}" destId="{6428C4EB-B7A0-4BB7-AB2A-879B5B3E3782}" srcOrd="17" destOrd="0" presId="urn:microsoft.com/office/officeart/2005/8/layout/cycle8"/>
    <dgm:cxn modelId="{81CEA2B9-DD74-4BDF-A802-5D530EDEB17A}" type="presParOf" srcId="{A51B0417-2ED3-408E-B52E-19463C7B5E7C}" destId="{96152388-8303-498E-8242-4E54D24D0C37}" srcOrd="18" destOrd="0" presId="urn:microsoft.com/office/officeart/2005/8/layout/cycle8"/>
    <dgm:cxn modelId="{40BAB4DD-EBD5-4448-9331-5004D5F3C520}" type="presParOf" srcId="{A51B0417-2ED3-408E-B52E-19463C7B5E7C}" destId="{AA15AF51-E333-425C-8E20-916CC2100EB8}" srcOrd="19" destOrd="0" presId="urn:microsoft.com/office/officeart/2005/8/layout/cycle8"/>
    <dgm:cxn modelId="{0E3CA230-FEBC-4394-8B28-BA3D26DE0D28}" type="presParOf" srcId="{A51B0417-2ED3-408E-B52E-19463C7B5E7C}" destId="{A5E5CF15-5D2B-4A36-B262-4D318C4B9A97}" srcOrd="20" destOrd="0" presId="urn:microsoft.com/office/officeart/2005/8/layout/cycle8"/>
    <dgm:cxn modelId="{4C58C8FF-8D7B-4F9E-B0C9-1BB8E9B16CF9}" type="presParOf" srcId="{A51B0417-2ED3-408E-B52E-19463C7B5E7C}" destId="{B0DDF5F2-053F-4325-B89A-67807BEF71D8}" srcOrd="21" destOrd="0" presId="urn:microsoft.com/office/officeart/2005/8/layout/cycle8"/>
    <dgm:cxn modelId="{376153A3-5E2E-4F47-9968-5AEBEA0BC5D4}" type="presParOf" srcId="{A51B0417-2ED3-408E-B52E-19463C7B5E7C}" destId="{568CC934-D6DD-441B-A4BB-548C147F02D1}" srcOrd="22" destOrd="0" presId="urn:microsoft.com/office/officeart/2005/8/layout/cycle8"/>
    <dgm:cxn modelId="{1222B8CF-3BE2-4AF6-BD98-86C6FB68EFEF}" type="presParOf" srcId="{A51B0417-2ED3-408E-B52E-19463C7B5E7C}" destId="{F4FC8AC3-DF38-41E3-985E-451E41ECC13D}" srcOrd="23" destOrd="0" presId="urn:microsoft.com/office/officeart/2005/8/layout/cycle8"/>
    <dgm:cxn modelId="{ADA137F5-9CD3-443F-A897-D10F2855EC8D}" type="presParOf" srcId="{A51B0417-2ED3-408E-B52E-19463C7B5E7C}" destId="{970DE529-5914-41A2-B412-970AD30606C9}" srcOrd="2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F46A650-F008-43F0-85F1-84369EE24258}" type="doc">
      <dgm:prSet loTypeId="urn:microsoft.com/office/officeart/2018/2/layout/IconVerticalSolidList#3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F850111D-1687-4660-AE13-B7C77D548EF6}">
      <dgm:prSet/>
      <dgm:spPr/>
      <dgm:t>
        <a:bodyPr/>
        <a:lstStyle/>
        <a:p>
          <a:r>
            <a:rPr lang="en-US"/>
            <a:t>Entering unfamililar markets</a:t>
          </a:r>
        </a:p>
      </dgm:t>
    </dgm:pt>
    <dgm:pt modelId="{0C746879-249C-40EB-A6D9-F61138A64662}" type="parTrans" cxnId="{393E11C8-A3B8-48F7-B408-B47809171CCA}">
      <dgm:prSet/>
      <dgm:spPr/>
      <dgm:t>
        <a:bodyPr/>
        <a:lstStyle/>
        <a:p>
          <a:endParaRPr lang="en-US"/>
        </a:p>
      </dgm:t>
    </dgm:pt>
    <dgm:pt modelId="{1D9A6EE5-858F-472C-A48A-DE30DDBF6A4E}" type="sibTrans" cxnId="{393E11C8-A3B8-48F7-B408-B47809171CCA}">
      <dgm:prSet/>
      <dgm:spPr/>
      <dgm:t>
        <a:bodyPr/>
        <a:lstStyle/>
        <a:p>
          <a:endParaRPr lang="en-US"/>
        </a:p>
      </dgm:t>
    </dgm:pt>
    <dgm:pt modelId="{535FAF8F-ED98-47C4-A39C-D293DE99EE83}">
      <dgm:prSet/>
      <dgm:spPr/>
      <dgm:t>
        <a:bodyPr/>
        <a:lstStyle/>
        <a:p>
          <a:r>
            <a:rPr lang="en-US"/>
            <a:t>When the cost and risk are too high</a:t>
          </a:r>
        </a:p>
      </dgm:t>
    </dgm:pt>
    <dgm:pt modelId="{8B52FDE4-B4C5-47E4-918A-6F8AEBF21606}" type="parTrans" cxnId="{BC7C59B2-39CA-42B1-AABB-346886749994}">
      <dgm:prSet/>
      <dgm:spPr/>
      <dgm:t>
        <a:bodyPr/>
        <a:lstStyle/>
        <a:p>
          <a:endParaRPr lang="en-US"/>
        </a:p>
      </dgm:t>
    </dgm:pt>
    <dgm:pt modelId="{9420EA86-D4B2-4068-800A-43FFB147D7FC}" type="sibTrans" cxnId="{BC7C59B2-39CA-42B1-AABB-346886749994}">
      <dgm:prSet/>
      <dgm:spPr/>
      <dgm:t>
        <a:bodyPr/>
        <a:lstStyle/>
        <a:p>
          <a:endParaRPr lang="en-US"/>
        </a:p>
      </dgm:t>
    </dgm:pt>
    <dgm:pt modelId="{3A16617A-362A-4A4B-8F31-C1476342CFCB}">
      <dgm:prSet/>
      <dgm:spPr/>
      <dgm:t>
        <a:bodyPr/>
        <a:lstStyle/>
        <a:p>
          <a:r>
            <a:rPr lang="en-US"/>
            <a:t>When you want to leverage complementary capabilities</a:t>
          </a:r>
        </a:p>
      </dgm:t>
    </dgm:pt>
    <dgm:pt modelId="{F39F7051-EA69-40D3-8853-E2109575D916}" type="parTrans" cxnId="{D40060DF-DD2D-47E6-A5A3-DB34C69D098E}">
      <dgm:prSet/>
      <dgm:spPr/>
      <dgm:t>
        <a:bodyPr/>
        <a:lstStyle/>
        <a:p>
          <a:endParaRPr lang="en-US"/>
        </a:p>
      </dgm:t>
    </dgm:pt>
    <dgm:pt modelId="{D9FC6A56-6AAB-495E-BAAB-4F31A54A0B44}" type="sibTrans" cxnId="{D40060DF-DD2D-47E6-A5A3-DB34C69D098E}">
      <dgm:prSet/>
      <dgm:spPr/>
      <dgm:t>
        <a:bodyPr/>
        <a:lstStyle/>
        <a:p>
          <a:endParaRPr lang="en-US"/>
        </a:p>
      </dgm:t>
    </dgm:pt>
    <dgm:pt modelId="{C7E4D7F3-0990-4693-89BB-B5E9A525BE35}">
      <dgm:prSet/>
      <dgm:spPr/>
      <dgm:t>
        <a:bodyPr/>
        <a:lstStyle/>
        <a:p>
          <a:r>
            <a:rPr lang="en-US"/>
            <a:t>Markets with complex legal framework</a:t>
          </a:r>
        </a:p>
      </dgm:t>
    </dgm:pt>
    <dgm:pt modelId="{6460BACE-47B7-4384-9017-5DD72E2346FF}" type="parTrans" cxnId="{52835534-8416-4C32-865E-C44ECCF825E0}">
      <dgm:prSet/>
      <dgm:spPr/>
      <dgm:t>
        <a:bodyPr/>
        <a:lstStyle/>
        <a:p>
          <a:endParaRPr lang="en-US"/>
        </a:p>
      </dgm:t>
    </dgm:pt>
    <dgm:pt modelId="{D33443C3-80BF-4436-AD0E-21783DE4B82B}" type="sibTrans" cxnId="{52835534-8416-4C32-865E-C44ECCF825E0}">
      <dgm:prSet/>
      <dgm:spPr/>
      <dgm:t>
        <a:bodyPr/>
        <a:lstStyle/>
        <a:p>
          <a:endParaRPr lang="en-US"/>
        </a:p>
      </dgm:t>
    </dgm:pt>
    <dgm:pt modelId="{FF9B222E-DAD6-4C39-A608-2B86005ED8BA}">
      <dgm:prSet/>
      <dgm:spPr/>
      <dgm:t>
        <a:bodyPr/>
        <a:lstStyle/>
        <a:p>
          <a:r>
            <a:rPr lang="en-US"/>
            <a:t>Managing political risks</a:t>
          </a:r>
        </a:p>
      </dgm:t>
    </dgm:pt>
    <dgm:pt modelId="{EBD6B6D0-F67C-44D8-AEC9-04D48E9A4465}" type="parTrans" cxnId="{60DED5F6-E92E-45D8-ACB4-9348EC6FAC0A}">
      <dgm:prSet/>
      <dgm:spPr/>
      <dgm:t>
        <a:bodyPr/>
        <a:lstStyle/>
        <a:p>
          <a:endParaRPr lang="en-US"/>
        </a:p>
      </dgm:t>
    </dgm:pt>
    <dgm:pt modelId="{732AEDF7-211F-4F5A-9395-BB56C8DAAB10}" type="sibTrans" cxnId="{60DED5F6-E92E-45D8-ACB4-9348EC6FAC0A}">
      <dgm:prSet/>
      <dgm:spPr/>
      <dgm:t>
        <a:bodyPr/>
        <a:lstStyle/>
        <a:p>
          <a:endParaRPr lang="en-US"/>
        </a:p>
      </dgm:t>
    </dgm:pt>
    <dgm:pt modelId="{2BF53BF3-B8BC-420A-B16E-41E77A73214E}" type="pres">
      <dgm:prSet presAssocID="{9F46A650-F008-43F0-85F1-84369EE24258}" presName="root" presStyleCnt="0">
        <dgm:presLayoutVars>
          <dgm:dir/>
          <dgm:resizeHandles val="exact"/>
        </dgm:presLayoutVars>
      </dgm:prSet>
      <dgm:spPr/>
    </dgm:pt>
    <dgm:pt modelId="{0EB53347-AE5B-419E-83EF-F29A542DAAF7}" type="pres">
      <dgm:prSet presAssocID="{F850111D-1687-4660-AE13-B7C77D548EF6}" presName="compNode" presStyleCnt="0"/>
      <dgm:spPr/>
    </dgm:pt>
    <dgm:pt modelId="{32F8C6D1-1366-4711-9166-294A00124108}" type="pres">
      <dgm:prSet presAssocID="{F850111D-1687-4660-AE13-B7C77D548EF6}" presName="bgRect" presStyleLbl="bgShp" presStyleIdx="0" presStyleCnt="5"/>
      <dgm:spPr/>
    </dgm:pt>
    <dgm:pt modelId="{DA1D7608-88AE-4D12-801D-488B4FCCCEBA}" type="pres">
      <dgm:prSet presAssocID="{F850111D-1687-4660-AE13-B7C77D548EF6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rker"/>
        </a:ext>
      </dgm:extLst>
    </dgm:pt>
    <dgm:pt modelId="{ECA604E4-5F7C-473A-BA05-6907DA1C8729}" type="pres">
      <dgm:prSet presAssocID="{F850111D-1687-4660-AE13-B7C77D548EF6}" presName="spaceRect" presStyleCnt="0"/>
      <dgm:spPr/>
    </dgm:pt>
    <dgm:pt modelId="{0CE49339-5815-4731-A96A-62CB57A6C6C9}" type="pres">
      <dgm:prSet presAssocID="{F850111D-1687-4660-AE13-B7C77D548EF6}" presName="parTx" presStyleLbl="revTx" presStyleIdx="0" presStyleCnt="5">
        <dgm:presLayoutVars>
          <dgm:chMax val="0"/>
          <dgm:chPref val="0"/>
        </dgm:presLayoutVars>
      </dgm:prSet>
      <dgm:spPr/>
    </dgm:pt>
    <dgm:pt modelId="{D45E953A-7306-4CD5-B2CE-CA78E9AAB9CD}" type="pres">
      <dgm:prSet presAssocID="{1D9A6EE5-858F-472C-A48A-DE30DDBF6A4E}" presName="sibTrans" presStyleCnt="0"/>
      <dgm:spPr/>
    </dgm:pt>
    <dgm:pt modelId="{80B9191D-D589-4C4E-BEC2-178CB454A4FF}" type="pres">
      <dgm:prSet presAssocID="{535FAF8F-ED98-47C4-A39C-D293DE99EE83}" presName="compNode" presStyleCnt="0"/>
      <dgm:spPr/>
    </dgm:pt>
    <dgm:pt modelId="{2D6E5E26-A38F-45A6-9917-6F1491D8C7A7}" type="pres">
      <dgm:prSet presAssocID="{535FAF8F-ED98-47C4-A39C-D293DE99EE83}" presName="bgRect" presStyleLbl="bgShp" presStyleIdx="1" presStyleCnt="5"/>
      <dgm:spPr/>
    </dgm:pt>
    <dgm:pt modelId="{43819A5D-D2AC-4107-9499-725C5B3832FC}" type="pres">
      <dgm:prSet presAssocID="{535FAF8F-ED98-47C4-A39C-D293DE99EE83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ney"/>
        </a:ext>
      </dgm:extLst>
    </dgm:pt>
    <dgm:pt modelId="{13740DBB-8E32-4F10-A660-43B6F6E62EA9}" type="pres">
      <dgm:prSet presAssocID="{535FAF8F-ED98-47C4-A39C-D293DE99EE83}" presName="spaceRect" presStyleCnt="0"/>
      <dgm:spPr/>
    </dgm:pt>
    <dgm:pt modelId="{C13F3DF3-FDDA-435A-9BDD-B3F614CE20DB}" type="pres">
      <dgm:prSet presAssocID="{535FAF8F-ED98-47C4-A39C-D293DE99EE83}" presName="parTx" presStyleLbl="revTx" presStyleIdx="1" presStyleCnt="5">
        <dgm:presLayoutVars>
          <dgm:chMax val="0"/>
          <dgm:chPref val="0"/>
        </dgm:presLayoutVars>
      </dgm:prSet>
      <dgm:spPr/>
    </dgm:pt>
    <dgm:pt modelId="{C4779176-89D6-4B75-B0A8-98EC1AF43EFE}" type="pres">
      <dgm:prSet presAssocID="{9420EA86-D4B2-4068-800A-43FFB147D7FC}" presName="sibTrans" presStyleCnt="0"/>
      <dgm:spPr/>
    </dgm:pt>
    <dgm:pt modelId="{BC470850-600E-40C9-AFEC-E8ECF2DE22E8}" type="pres">
      <dgm:prSet presAssocID="{3A16617A-362A-4A4B-8F31-C1476342CFCB}" presName="compNode" presStyleCnt="0"/>
      <dgm:spPr/>
    </dgm:pt>
    <dgm:pt modelId="{E1A30FA8-7542-4AFB-B61B-D981213AFCAB}" type="pres">
      <dgm:prSet presAssocID="{3A16617A-362A-4A4B-8F31-C1476342CFCB}" presName="bgRect" presStyleLbl="bgShp" presStyleIdx="2" presStyleCnt="5"/>
      <dgm:spPr/>
    </dgm:pt>
    <dgm:pt modelId="{2C3CFBF1-67F5-472B-9C0B-4C97B8FA524C}" type="pres">
      <dgm:prSet presAssocID="{3A16617A-362A-4A4B-8F31-C1476342CFCB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6C911251-6AA9-4887-84B1-681B191D430E}" type="pres">
      <dgm:prSet presAssocID="{3A16617A-362A-4A4B-8F31-C1476342CFCB}" presName="spaceRect" presStyleCnt="0"/>
      <dgm:spPr/>
    </dgm:pt>
    <dgm:pt modelId="{DE923360-85B6-4863-8CD1-57049F803913}" type="pres">
      <dgm:prSet presAssocID="{3A16617A-362A-4A4B-8F31-C1476342CFCB}" presName="parTx" presStyleLbl="revTx" presStyleIdx="2" presStyleCnt="5">
        <dgm:presLayoutVars>
          <dgm:chMax val="0"/>
          <dgm:chPref val="0"/>
        </dgm:presLayoutVars>
      </dgm:prSet>
      <dgm:spPr/>
    </dgm:pt>
    <dgm:pt modelId="{545BB34E-D504-47D3-B005-75C4EBB0E5AE}" type="pres">
      <dgm:prSet presAssocID="{D9FC6A56-6AAB-495E-BAAB-4F31A54A0B44}" presName="sibTrans" presStyleCnt="0"/>
      <dgm:spPr/>
    </dgm:pt>
    <dgm:pt modelId="{5340948F-D80C-4D6D-9DC7-9537C74FA37D}" type="pres">
      <dgm:prSet presAssocID="{C7E4D7F3-0990-4693-89BB-B5E9A525BE35}" presName="compNode" presStyleCnt="0"/>
      <dgm:spPr/>
    </dgm:pt>
    <dgm:pt modelId="{A5AEEF28-CB71-4C74-8334-6ECD1A420AD5}" type="pres">
      <dgm:prSet presAssocID="{C7E4D7F3-0990-4693-89BB-B5E9A525BE35}" presName="bgRect" presStyleLbl="bgShp" presStyleIdx="3" presStyleCnt="5"/>
      <dgm:spPr/>
    </dgm:pt>
    <dgm:pt modelId="{16BFD226-DB26-45D6-BA1F-68361E21ED1E}" type="pres">
      <dgm:prSet presAssocID="{C7E4D7F3-0990-4693-89BB-B5E9A525BE35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cales of Justice"/>
        </a:ext>
      </dgm:extLst>
    </dgm:pt>
    <dgm:pt modelId="{7DB78399-E293-48AA-A1B8-8582655D8E03}" type="pres">
      <dgm:prSet presAssocID="{C7E4D7F3-0990-4693-89BB-B5E9A525BE35}" presName="spaceRect" presStyleCnt="0"/>
      <dgm:spPr/>
    </dgm:pt>
    <dgm:pt modelId="{2A9296F9-FEED-456E-90EE-EEF9B9C82A99}" type="pres">
      <dgm:prSet presAssocID="{C7E4D7F3-0990-4693-89BB-B5E9A525BE35}" presName="parTx" presStyleLbl="revTx" presStyleIdx="3" presStyleCnt="5">
        <dgm:presLayoutVars>
          <dgm:chMax val="0"/>
          <dgm:chPref val="0"/>
        </dgm:presLayoutVars>
      </dgm:prSet>
      <dgm:spPr/>
    </dgm:pt>
    <dgm:pt modelId="{9EB51E7D-B495-45DD-9357-397E99A692F4}" type="pres">
      <dgm:prSet presAssocID="{D33443C3-80BF-4436-AD0E-21783DE4B82B}" presName="sibTrans" presStyleCnt="0"/>
      <dgm:spPr/>
    </dgm:pt>
    <dgm:pt modelId="{CB302566-30AD-47AA-A83C-A4CCA955322A}" type="pres">
      <dgm:prSet presAssocID="{FF9B222E-DAD6-4C39-A608-2B86005ED8BA}" presName="compNode" presStyleCnt="0"/>
      <dgm:spPr/>
    </dgm:pt>
    <dgm:pt modelId="{CB5DE0F0-66D9-47D0-9A67-0E4308E7E46A}" type="pres">
      <dgm:prSet presAssocID="{FF9B222E-DAD6-4C39-A608-2B86005ED8BA}" presName="bgRect" presStyleLbl="bgShp" presStyleIdx="4" presStyleCnt="5"/>
      <dgm:spPr/>
    </dgm:pt>
    <dgm:pt modelId="{9DEFCF90-149E-4B3E-AC2A-C03FB1B1030E}" type="pres">
      <dgm:prSet presAssocID="{FF9B222E-DAD6-4C39-A608-2B86005ED8BA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nk"/>
        </a:ext>
      </dgm:extLst>
    </dgm:pt>
    <dgm:pt modelId="{C834569B-C7E6-4184-9870-ECACA4043607}" type="pres">
      <dgm:prSet presAssocID="{FF9B222E-DAD6-4C39-A608-2B86005ED8BA}" presName="spaceRect" presStyleCnt="0"/>
      <dgm:spPr/>
    </dgm:pt>
    <dgm:pt modelId="{B4DFB649-1ECF-4026-BB58-C9C5E52284F5}" type="pres">
      <dgm:prSet presAssocID="{FF9B222E-DAD6-4C39-A608-2B86005ED8BA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BCCCB631-4F68-4D63-839A-7F8928DBCE0E}" type="presOf" srcId="{3A16617A-362A-4A4B-8F31-C1476342CFCB}" destId="{DE923360-85B6-4863-8CD1-57049F803913}" srcOrd="0" destOrd="0" presId="urn:microsoft.com/office/officeart/2018/2/layout/IconVerticalSolidList#3"/>
    <dgm:cxn modelId="{52835534-8416-4C32-865E-C44ECCF825E0}" srcId="{9F46A650-F008-43F0-85F1-84369EE24258}" destId="{C7E4D7F3-0990-4693-89BB-B5E9A525BE35}" srcOrd="3" destOrd="0" parTransId="{6460BACE-47B7-4384-9017-5DD72E2346FF}" sibTransId="{D33443C3-80BF-4436-AD0E-21783DE4B82B}"/>
    <dgm:cxn modelId="{FE588E53-DCA4-4302-865B-CA115A5271F0}" type="presOf" srcId="{F850111D-1687-4660-AE13-B7C77D548EF6}" destId="{0CE49339-5815-4731-A96A-62CB57A6C6C9}" srcOrd="0" destOrd="0" presId="urn:microsoft.com/office/officeart/2018/2/layout/IconVerticalSolidList#3"/>
    <dgm:cxn modelId="{0281B474-EF3F-4640-B0A0-D03089F36DEC}" type="presOf" srcId="{535FAF8F-ED98-47C4-A39C-D293DE99EE83}" destId="{C13F3DF3-FDDA-435A-9BDD-B3F614CE20DB}" srcOrd="0" destOrd="0" presId="urn:microsoft.com/office/officeart/2018/2/layout/IconVerticalSolidList#3"/>
    <dgm:cxn modelId="{8257F298-B0CF-49C6-9AA2-C5A987D636DB}" type="presOf" srcId="{FF9B222E-DAD6-4C39-A608-2B86005ED8BA}" destId="{B4DFB649-1ECF-4026-BB58-C9C5E52284F5}" srcOrd="0" destOrd="0" presId="urn:microsoft.com/office/officeart/2018/2/layout/IconVerticalSolidList#3"/>
    <dgm:cxn modelId="{BC7C59B2-39CA-42B1-AABB-346886749994}" srcId="{9F46A650-F008-43F0-85F1-84369EE24258}" destId="{535FAF8F-ED98-47C4-A39C-D293DE99EE83}" srcOrd="1" destOrd="0" parTransId="{8B52FDE4-B4C5-47E4-918A-6F8AEBF21606}" sibTransId="{9420EA86-D4B2-4068-800A-43FFB147D7FC}"/>
    <dgm:cxn modelId="{1D033FBA-5BBC-40D9-B603-DB54DC789228}" type="presOf" srcId="{C7E4D7F3-0990-4693-89BB-B5E9A525BE35}" destId="{2A9296F9-FEED-456E-90EE-EEF9B9C82A99}" srcOrd="0" destOrd="0" presId="urn:microsoft.com/office/officeart/2018/2/layout/IconVerticalSolidList#3"/>
    <dgm:cxn modelId="{CE5258C5-D0A8-4C97-8AFE-5471BC6D2036}" type="presOf" srcId="{9F46A650-F008-43F0-85F1-84369EE24258}" destId="{2BF53BF3-B8BC-420A-B16E-41E77A73214E}" srcOrd="0" destOrd="0" presId="urn:microsoft.com/office/officeart/2018/2/layout/IconVerticalSolidList#3"/>
    <dgm:cxn modelId="{393E11C8-A3B8-48F7-B408-B47809171CCA}" srcId="{9F46A650-F008-43F0-85F1-84369EE24258}" destId="{F850111D-1687-4660-AE13-B7C77D548EF6}" srcOrd="0" destOrd="0" parTransId="{0C746879-249C-40EB-A6D9-F61138A64662}" sibTransId="{1D9A6EE5-858F-472C-A48A-DE30DDBF6A4E}"/>
    <dgm:cxn modelId="{D40060DF-DD2D-47E6-A5A3-DB34C69D098E}" srcId="{9F46A650-F008-43F0-85F1-84369EE24258}" destId="{3A16617A-362A-4A4B-8F31-C1476342CFCB}" srcOrd="2" destOrd="0" parTransId="{F39F7051-EA69-40D3-8853-E2109575D916}" sibTransId="{D9FC6A56-6AAB-495E-BAAB-4F31A54A0B44}"/>
    <dgm:cxn modelId="{60DED5F6-E92E-45D8-ACB4-9348EC6FAC0A}" srcId="{9F46A650-F008-43F0-85F1-84369EE24258}" destId="{FF9B222E-DAD6-4C39-A608-2B86005ED8BA}" srcOrd="4" destOrd="0" parTransId="{EBD6B6D0-F67C-44D8-AEC9-04D48E9A4465}" sibTransId="{732AEDF7-211F-4F5A-9395-BB56C8DAAB10}"/>
    <dgm:cxn modelId="{132A35E5-EE87-4CFF-8A37-C8D24915E0D1}" type="presParOf" srcId="{2BF53BF3-B8BC-420A-B16E-41E77A73214E}" destId="{0EB53347-AE5B-419E-83EF-F29A542DAAF7}" srcOrd="0" destOrd="0" presId="urn:microsoft.com/office/officeart/2018/2/layout/IconVerticalSolidList#3"/>
    <dgm:cxn modelId="{B00C1770-86BB-45BE-831F-587BD934CB1E}" type="presParOf" srcId="{0EB53347-AE5B-419E-83EF-F29A542DAAF7}" destId="{32F8C6D1-1366-4711-9166-294A00124108}" srcOrd="0" destOrd="0" presId="urn:microsoft.com/office/officeart/2018/2/layout/IconVerticalSolidList#3"/>
    <dgm:cxn modelId="{15AA1506-EC97-46AA-B40E-1AEB7F89A758}" type="presParOf" srcId="{0EB53347-AE5B-419E-83EF-F29A542DAAF7}" destId="{DA1D7608-88AE-4D12-801D-488B4FCCCEBA}" srcOrd="1" destOrd="0" presId="urn:microsoft.com/office/officeart/2018/2/layout/IconVerticalSolidList#3"/>
    <dgm:cxn modelId="{53D01BA4-72BE-4EED-9C03-E04AF5302A5D}" type="presParOf" srcId="{0EB53347-AE5B-419E-83EF-F29A542DAAF7}" destId="{ECA604E4-5F7C-473A-BA05-6907DA1C8729}" srcOrd="2" destOrd="0" presId="urn:microsoft.com/office/officeart/2018/2/layout/IconVerticalSolidList#3"/>
    <dgm:cxn modelId="{C59AFAA8-F6D6-412B-8D34-9DF3274B02A5}" type="presParOf" srcId="{0EB53347-AE5B-419E-83EF-F29A542DAAF7}" destId="{0CE49339-5815-4731-A96A-62CB57A6C6C9}" srcOrd="3" destOrd="0" presId="urn:microsoft.com/office/officeart/2018/2/layout/IconVerticalSolidList#3"/>
    <dgm:cxn modelId="{9AA57FC4-642E-4907-8264-ACD88DA63420}" type="presParOf" srcId="{2BF53BF3-B8BC-420A-B16E-41E77A73214E}" destId="{D45E953A-7306-4CD5-B2CE-CA78E9AAB9CD}" srcOrd="1" destOrd="0" presId="urn:microsoft.com/office/officeart/2018/2/layout/IconVerticalSolidList#3"/>
    <dgm:cxn modelId="{CEA9C638-5025-40B5-A569-A054C145D1AA}" type="presParOf" srcId="{2BF53BF3-B8BC-420A-B16E-41E77A73214E}" destId="{80B9191D-D589-4C4E-BEC2-178CB454A4FF}" srcOrd="2" destOrd="0" presId="urn:microsoft.com/office/officeart/2018/2/layout/IconVerticalSolidList#3"/>
    <dgm:cxn modelId="{D909CAD9-8634-414F-A15D-055650C01ECC}" type="presParOf" srcId="{80B9191D-D589-4C4E-BEC2-178CB454A4FF}" destId="{2D6E5E26-A38F-45A6-9917-6F1491D8C7A7}" srcOrd="0" destOrd="0" presId="urn:microsoft.com/office/officeart/2018/2/layout/IconVerticalSolidList#3"/>
    <dgm:cxn modelId="{445C8D39-10C5-4149-B702-31197C25E6B6}" type="presParOf" srcId="{80B9191D-D589-4C4E-BEC2-178CB454A4FF}" destId="{43819A5D-D2AC-4107-9499-725C5B3832FC}" srcOrd="1" destOrd="0" presId="urn:microsoft.com/office/officeart/2018/2/layout/IconVerticalSolidList#3"/>
    <dgm:cxn modelId="{CD9D9601-A35E-4762-A2E8-924B3C8B7150}" type="presParOf" srcId="{80B9191D-D589-4C4E-BEC2-178CB454A4FF}" destId="{13740DBB-8E32-4F10-A660-43B6F6E62EA9}" srcOrd="2" destOrd="0" presId="urn:microsoft.com/office/officeart/2018/2/layout/IconVerticalSolidList#3"/>
    <dgm:cxn modelId="{3565DD88-444A-43AE-BE23-8BDCD313BAC8}" type="presParOf" srcId="{80B9191D-D589-4C4E-BEC2-178CB454A4FF}" destId="{C13F3DF3-FDDA-435A-9BDD-B3F614CE20DB}" srcOrd="3" destOrd="0" presId="urn:microsoft.com/office/officeart/2018/2/layout/IconVerticalSolidList#3"/>
    <dgm:cxn modelId="{6CBB9B97-C3D6-4268-9182-3FB0EC814B76}" type="presParOf" srcId="{2BF53BF3-B8BC-420A-B16E-41E77A73214E}" destId="{C4779176-89D6-4B75-B0A8-98EC1AF43EFE}" srcOrd="3" destOrd="0" presId="urn:microsoft.com/office/officeart/2018/2/layout/IconVerticalSolidList#3"/>
    <dgm:cxn modelId="{FA87E8E5-0DD1-48A9-9516-A4224B9F35A3}" type="presParOf" srcId="{2BF53BF3-B8BC-420A-B16E-41E77A73214E}" destId="{BC470850-600E-40C9-AFEC-E8ECF2DE22E8}" srcOrd="4" destOrd="0" presId="urn:microsoft.com/office/officeart/2018/2/layout/IconVerticalSolidList#3"/>
    <dgm:cxn modelId="{5D41E612-ACDF-4536-8C29-A1A596CA4571}" type="presParOf" srcId="{BC470850-600E-40C9-AFEC-E8ECF2DE22E8}" destId="{E1A30FA8-7542-4AFB-B61B-D981213AFCAB}" srcOrd="0" destOrd="0" presId="urn:microsoft.com/office/officeart/2018/2/layout/IconVerticalSolidList#3"/>
    <dgm:cxn modelId="{911AB980-A1C7-4A97-8856-B63141ABE9F8}" type="presParOf" srcId="{BC470850-600E-40C9-AFEC-E8ECF2DE22E8}" destId="{2C3CFBF1-67F5-472B-9C0B-4C97B8FA524C}" srcOrd="1" destOrd="0" presId="urn:microsoft.com/office/officeart/2018/2/layout/IconVerticalSolidList#3"/>
    <dgm:cxn modelId="{958E5F56-C5C3-4DF7-B347-62AB811829EA}" type="presParOf" srcId="{BC470850-600E-40C9-AFEC-E8ECF2DE22E8}" destId="{6C911251-6AA9-4887-84B1-681B191D430E}" srcOrd="2" destOrd="0" presId="urn:microsoft.com/office/officeart/2018/2/layout/IconVerticalSolidList#3"/>
    <dgm:cxn modelId="{852669AF-306B-4950-B9B7-5873CC12C4E2}" type="presParOf" srcId="{BC470850-600E-40C9-AFEC-E8ECF2DE22E8}" destId="{DE923360-85B6-4863-8CD1-57049F803913}" srcOrd="3" destOrd="0" presId="urn:microsoft.com/office/officeart/2018/2/layout/IconVerticalSolidList#3"/>
    <dgm:cxn modelId="{0B749CB5-1F2F-4D42-91B7-CF52961A39DE}" type="presParOf" srcId="{2BF53BF3-B8BC-420A-B16E-41E77A73214E}" destId="{545BB34E-D504-47D3-B005-75C4EBB0E5AE}" srcOrd="5" destOrd="0" presId="urn:microsoft.com/office/officeart/2018/2/layout/IconVerticalSolidList#3"/>
    <dgm:cxn modelId="{F03D84C7-059A-470A-874D-866CA33771E3}" type="presParOf" srcId="{2BF53BF3-B8BC-420A-B16E-41E77A73214E}" destId="{5340948F-D80C-4D6D-9DC7-9537C74FA37D}" srcOrd="6" destOrd="0" presId="urn:microsoft.com/office/officeart/2018/2/layout/IconVerticalSolidList#3"/>
    <dgm:cxn modelId="{89A224F0-E1AC-40F8-9566-BAFC96A0C0CF}" type="presParOf" srcId="{5340948F-D80C-4D6D-9DC7-9537C74FA37D}" destId="{A5AEEF28-CB71-4C74-8334-6ECD1A420AD5}" srcOrd="0" destOrd="0" presId="urn:microsoft.com/office/officeart/2018/2/layout/IconVerticalSolidList#3"/>
    <dgm:cxn modelId="{F77857E3-4DA3-4D22-8D89-B5FF6AB66DE9}" type="presParOf" srcId="{5340948F-D80C-4D6D-9DC7-9537C74FA37D}" destId="{16BFD226-DB26-45D6-BA1F-68361E21ED1E}" srcOrd="1" destOrd="0" presId="urn:microsoft.com/office/officeart/2018/2/layout/IconVerticalSolidList#3"/>
    <dgm:cxn modelId="{C8629E6B-8E1C-442D-88FC-8C26CA86D5EF}" type="presParOf" srcId="{5340948F-D80C-4D6D-9DC7-9537C74FA37D}" destId="{7DB78399-E293-48AA-A1B8-8582655D8E03}" srcOrd="2" destOrd="0" presId="urn:microsoft.com/office/officeart/2018/2/layout/IconVerticalSolidList#3"/>
    <dgm:cxn modelId="{15F51BA0-9B75-47F6-80A4-4533ED1FAC44}" type="presParOf" srcId="{5340948F-D80C-4D6D-9DC7-9537C74FA37D}" destId="{2A9296F9-FEED-456E-90EE-EEF9B9C82A99}" srcOrd="3" destOrd="0" presId="urn:microsoft.com/office/officeart/2018/2/layout/IconVerticalSolidList#3"/>
    <dgm:cxn modelId="{2A18FC3C-F2D7-4874-AFD4-B89B6BDF1B52}" type="presParOf" srcId="{2BF53BF3-B8BC-420A-B16E-41E77A73214E}" destId="{9EB51E7D-B495-45DD-9357-397E99A692F4}" srcOrd="7" destOrd="0" presId="urn:microsoft.com/office/officeart/2018/2/layout/IconVerticalSolidList#3"/>
    <dgm:cxn modelId="{56DB7A1A-551E-4BD9-B686-9F790FA4D7AE}" type="presParOf" srcId="{2BF53BF3-B8BC-420A-B16E-41E77A73214E}" destId="{CB302566-30AD-47AA-A83C-A4CCA955322A}" srcOrd="8" destOrd="0" presId="urn:microsoft.com/office/officeart/2018/2/layout/IconVerticalSolidList#3"/>
    <dgm:cxn modelId="{6C4B7A83-733A-4332-9B8F-69341D4D931A}" type="presParOf" srcId="{CB302566-30AD-47AA-A83C-A4CCA955322A}" destId="{CB5DE0F0-66D9-47D0-9A67-0E4308E7E46A}" srcOrd="0" destOrd="0" presId="urn:microsoft.com/office/officeart/2018/2/layout/IconVerticalSolidList#3"/>
    <dgm:cxn modelId="{D14D6982-73B5-418F-B313-2E8294273FF1}" type="presParOf" srcId="{CB302566-30AD-47AA-A83C-A4CCA955322A}" destId="{9DEFCF90-149E-4B3E-AC2A-C03FB1B1030E}" srcOrd="1" destOrd="0" presId="urn:microsoft.com/office/officeart/2018/2/layout/IconVerticalSolidList#3"/>
    <dgm:cxn modelId="{7230DE86-C8B0-4E2D-ABBD-B3D3FDABAA23}" type="presParOf" srcId="{CB302566-30AD-47AA-A83C-A4CCA955322A}" destId="{C834569B-C7E6-4184-9870-ECACA4043607}" srcOrd="2" destOrd="0" presId="urn:microsoft.com/office/officeart/2018/2/layout/IconVerticalSolidList#3"/>
    <dgm:cxn modelId="{50B00C42-C44F-4CA4-9C3B-90F46877E81C}" type="presParOf" srcId="{CB302566-30AD-47AA-A83C-A4CCA955322A}" destId="{B4DFB649-1ECF-4026-BB58-C9C5E52284F5}" srcOrd="3" destOrd="0" presId="urn:microsoft.com/office/officeart/2018/2/layout/IconVerticalSolidList#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29241F4-56EC-4285-96B6-1B6AB171D3EF}" type="doc">
      <dgm:prSet loTypeId="urn:microsoft.com/office/officeart/2018/5/layout/IconCircleLabelList#2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9E73E613-3265-42F7-9BBA-9C8756A07DB2}">
      <dgm:prSet/>
      <dgm:spPr/>
      <dgm:t>
        <a:bodyPr/>
        <a:lstStyle/>
        <a:p>
          <a:pPr>
            <a:defRPr cap="all"/>
          </a:pPr>
          <a:r>
            <a:rPr lang="en-US" dirty="0"/>
            <a:t>Availability of raw materials supply</a:t>
          </a:r>
        </a:p>
      </dgm:t>
    </dgm:pt>
    <dgm:pt modelId="{8D242B2E-026F-4276-8133-6FD982FE641E}" type="parTrans" cxnId="{7CC2B7DA-A2D5-431A-BC87-3926BCEC79C4}">
      <dgm:prSet/>
      <dgm:spPr/>
      <dgm:t>
        <a:bodyPr/>
        <a:lstStyle/>
        <a:p>
          <a:endParaRPr lang="en-US"/>
        </a:p>
      </dgm:t>
    </dgm:pt>
    <dgm:pt modelId="{7B139BD7-A0AF-4F8E-8526-5DE628B5AA7A}" type="sibTrans" cxnId="{7CC2B7DA-A2D5-431A-BC87-3926BCEC79C4}">
      <dgm:prSet/>
      <dgm:spPr/>
      <dgm:t>
        <a:bodyPr/>
        <a:lstStyle/>
        <a:p>
          <a:endParaRPr lang="en-US"/>
        </a:p>
      </dgm:t>
    </dgm:pt>
    <dgm:pt modelId="{AA7C3E18-6D65-45B8-B008-0975D0C788CC}">
      <dgm:prSet/>
      <dgm:spPr/>
      <dgm:t>
        <a:bodyPr/>
        <a:lstStyle/>
        <a:p>
          <a:pPr rtl="0">
            <a:defRPr cap="all"/>
          </a:pPr>
          <a:r>
            <a:rPr lang="en-US" dirty="0">
              <a:latin typeface="Trade Gothic Next Cond"/>
            </a:rPr>
            <a:t>To seek Customer</a:t>
          </a:r>
          <a:r>
            <a:rPr lang="en-US" dirty="0"/>
            <a:t> knowledge</a:t>
          </a:r>
        </a:p>
      </dgm:t>
    </dgm:pt>
    <dgm:pt modelId="{5FAA239B-CE88-4353-A5AA-5E00B4DDC762}" type="parTrans" cxnId="{3612D401-8D9F-4A46-A768-994C65271DF2}">
      <dgm:prSet/>
      <dgm:spPr/>
      <dgm:t>
        <a:bodyPr/>
        <a:lstStyle/>
        <a:p>
          <a:endParaRPr lang="en-US"/>
        </a:p>
      </dgm:t>
    </dgm:pt>
    <dgm:pt modelId="{605F1957-11A9-42C3-84FA-B547C0EFABAE}" type="sibTrans" cxnId="{3612D401-8D9F-4A46-A768-994C65271DF2}">
      <dgm:prSet/>
      <dgm:spPr/>
      <dgm:t>
        <a:bodyPr/>
        <a:lstStyle/>
        <a:p>
          <a:endParaRPr lang="en-US"/>
        </a:p>
      </dgm:t>
    </dgm:pt>
    <dgm:pt modelId="{FDE60604-04D6-42F1-8409-DF9014A1ECFB}" type="pres">
      <dgm:prSet presAssocID="{029241F4-56EC-4285-96B6-1B6AB171D3EF}" presName="root" presStyleCnt="0">
        <dgm:presLayoutVars>
          <dgm:dir/>
          <dgm:resizeHandles val="exact"/>
        </dgm:presLayoutVars>
      </dgm:prSet>
      <dgm:spPr/>
    </dgm:pt>
    <dgm:pt modelId="{6AC7D0BB-25CE-47E6-8D36-DD5942FBA13F}" type="pres">
      <dgm:prSet presAssocID="{9E73E613-3265-42F7-9BBA-9C8756A07DB2}" presName="compNode" presStyleCnt="0"/>
      <dgm:spPr/>
    </dgm:pt>
    <dgm:pt modelId="{C9E1CDC8-A8F7-4B63-B55F-1311974345E6}" type="pres">
      <dgm:prSet presAssocID="{9E73E613-3265-42F7-9BBA-9C8756A07DB2}" presName="iconBgRect" presStyleLbl="bgShp" presStyleIdx="0" presStyleCnt="2"/>
      <dgm:spPr/>
    </dgm:pt>
    <dgm:pt modelId="{16B0508B-6981-4B27-90A2-AE7A31796A6B}" type="pres">
      <dgm:prSet presAssocID="{9E73E613-3265-42F7-9BBA-9C8756A07DB2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ruck"/>
        </a:ext>
      </dgm:extLst>
    </dgm:pt>
    <dgm:pt modelId="{D03DCEDB-A934-4256-BF44-6F810656A3D7}" type="pres">
      <dgm:prSet presAssocID="{9E73E613-3265-42F7-9BBA-9C8756A07DB2}" presName="spaceRect" presStyleCnt="0"/>
      <dgm:spPr/>
    </dgm:pt>
    <dgm:pt modelId="{E5206477-1098-4828-A491-F922555FE1DB}" type="pres">
      <dgm:prSet presAssocID="{9E73E613-3265-42F7-9BBA-9C8756A07DB2}" presName="textRect" presStyleLbl="revTx" presStyleIdx="0" presStyleCnt="2">
        <dgm:presLayoutVars>
          <dgm:chMax val="1"/>
          <dgm:chPref val="1"/>
        </dgm:presLayoutVars>
      </dgm:prSet>
      <dgm:spPr/>
    </dgm:pt>
    <dgm:pt modelId="{C5F89E63-36EF-44A5-B79F-C655C95543E1}" type="pres">
      <dgm:prSet presAssocID="{7B139BD7-A0AF-4F8E-8526-5DE628B5AA7A}" presName="sibTrans" presStyleCnt="0"/>
      <dgm:spPr/>
    </dgm:pt>
    <dgm:pt modelId="{60E2F7A6-3BC1-4665-8A72-C0D0BC5A9EDB}" type="pres">
      <dgm:prSet presAssocID="{AA7C3E18-6D65-45B8-B008-0975D0C788CC}" presName="compNode" presStyleCnt="0"/>
      <dgm:spPr/>
    </dgm:pt>
    <dgm:pt modelId="{C2C6D1D2-ECF7-4D5A-B586-81E9CB1BA266}" type="pres">
      <dgm:prSet presAssocID="{AA7C3E18-6D65-45B8-B008-0975D0C788CC}" presName="iconBgRect" presStyleLbl="bgShp" presStyleIdx="1" presStyleCnt="2"/>
      <dgm:spPr/>
    </dgm:pt>
    <dgm:pt modelId="{13F793BB-3B10-4E3B-840A-A7928F9F1157}" type="pres">
      <dgm:prSet presAssocID="{AA7C3E18-6D65-45B8-B008-0975D0C788CC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99CB9F32-0BFA-4740-B8BF-D5AA697EA896}" type="pres">
      <dgm:prSet presAssocID="{AA7C3E18-6D65-45B8-B008-0975D0C788CC}" presName="spaceRect" presStyleCnt="0"/>
      <dgm:spPr/>
    </dgm:pt>
    <dgm:pt modelId="{093EB1F8-BE48-41A5-A9A0-3E2F27BACAAF}" type="pres">
      <dgm:prSet presAssocID="{AA7C3E18-6D65-45B8-B008-0975D0C788CC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3612D401-8D9F-4A46-A768-994C65271DF2}" srcId="{029241F4-56EC-4285-96B6-1B6AB171D3EF}" destId="{AA7C3E18-6D65-45B8-B008-0975D0C788CC}" srcOrd="1" destOrd="0" parTransId="{5FAA239B-CE88-4353-A5AA-5E00B4DDC762}" sibTransId="{605F1957-11A9-42C3-84FA-B547C0EFABAE}"/>
    <dgm:cxn modelId="{94A6BA40-986D-4228-8305-D1F273B400DE}" type="presOf" srcId="{029241F4-56EC-4285-96B6-1B6AB171D3EF}" destId="{FDE60604-04D6-42F1-8409-DF9014A1ECFB}" srcOrd="0" destOrd="0" presId="urn:microsoft.com/office/officeart/2018/5/layout/IconCircleLabelList#2"/>
    <dgm:cxn modelId="{456A777E-E646-46D0-8467-D3F9141EC885}" type="presOf" srcId="{AA7C3E18-6D65-45B8-B008-0975D0C788CC}" destId="{093EB1F8-BE48-41A5-A9A0-3E2F27BACAAF}" srcOrd="0" destOrd="0" presId="urn:microsoft.com/office/officeart/2018/5/layout/IconCircleLabelList#2"/>
    <dgm:cxn modelId="{7CC2B7DA-A2D5-431A-BC87-3926BCEC79C4}" srcId="{029241F4-56EC-4285-96B6-1B6AB171D3EF}" destId="{9E73E613-3265-42F7-9BBA-9C8756A07DB2}" srcOrd="0" destOrd="0" parTransId="{8D242B2E-026F-4276-8133-6FD982FE641E}" sibTransId="{7B139BD7-A0AF-4F8E-8526-5DE628B5AA7A}"/>
    <dgm:cxn modelId="{ED592CEB-A059-48A7-A8EB-D432A7F40129}" type="presOf" srcId="{9E73E613-3265-42F7-9BBA-9C8756A07DB2}" destId="{E5206477-1098-4828-A491-F922555FE1DB}" srcOrd="0" destOrd="0" presId="urn:microsoft.com/office/officeart/2018/5/layout/IconCircleLabelList#2"/>
    <dgm:cxn modelId="{FFEEEE20-7A34-43B1-A82C-097834E6721D}" type="presParOf" srcId="{FDE60604-04D6-42F1-8409-DF9014A1ECFB}" destId="{6AC7D0BB-25CE-47E6-8D36-DD5942FBA13F}" srcOrd="0" destOrd="0" presId="urn:microsoft.com/office/officeart/2018/5/layout/IconCircleLabelList#2"/>
    <dgm:cxn modelId="{4047FC60-080B-4B6A-9550-C967823109A8}" type="presParOf" srcId="{6AC7D0BB-25CE-47E6-8D36-DD5942FBA13F}" destId="{C9E1CDC8-A8F7-4B63-B55F-1311974345E6}" srcOrd="0" destOrd="0" presId="urn:microsoft.com/office/officeart/2018/5/layout/IconCircleLabelList#2"/>
    <dgm:cxn modelId="{A68C4EC6-750C-4E68-A84D-4B79AC63FF76}" type="presParOf" srcId="{6AC7D0BB-25CE-47E6-8D36-DD5942FBA13F}" destId="{16B0508B-6981-4B27-90A2-AE7A31796A6B}" srcOrd="1" destOrd="0" presId="urn:microsoft.com/office/officeart/2018/5/layout/IconCircleLabelList#2"/>
    <dgm:cxn modelId="{51BC5783-629E-4DAB-9710-EF10D64AF2ED}" type="presParOf" srcId="{6AC7D0BB-25CE-47E6-8D36-DD5942FBA13F}" destId="{D03DCEDB-A934-4256-BF44-6F810656A3D7}" srcOrd="2" destOrd="0" presId="urn:microsoft.com/office/officeart/2018/5/layout/IconCircleLabelList#2"/>
    <dgm:cxn modelId="{390DF510-0C69-438C-B479-F80F9599F7CD}" type="presParOf" srcId="{6AC7D0BB-25CE-47E6-8D36-DD5942FBA13F}" destId="{E5206477-1098-4828-A491-F922555FE1DB}" srcOrd="3" destOrd="0" presId="urn:microsoft.com/office/officeart/2018/5/layout/IconCircleLabelList#2"/>
    <dgm:cxn modelId="{9A9B869B-3454-47E6-8F55-6B487F55BD4F}" type="presParOf" srcId="{FDE60604-04D6-42F1-8409-DF9014A1ECFB}" destId="{C5F89E63-36EF-44A5-B79F-C655C95543E1}" srcOrd="1" destOrd="0" presId="urn:microsoft.com/office/officeart/2018/5/layout/IconCircleLabelList#2"/>
    <dgm:cxn modelId="{7AF63B9C-63CC-4A9C-8959-4E46C8EA6294}" type="presParOf" srcId="{FDE60604-04D6-42F1-8409-DF9014A1ECFB}" destId="{60E2F7A6-3BC1-4665-8A72-C0D0BC5A9EDB}" srcOrd="2" destOrd="0" presId="urn:microsoft.com/office/officeart/2018/5/layout/IconCircleLabelList#2"/>
    <dgm:cxn modelId="{23EFF852-F50D-4ED9-A27B-5D88C0701837}" type="presParOf" srcId="{60E2F7A6-3BC1-4665-8A72-C0D0BC5A9EDB}" destId="{C2C6D1D2-ECF7-4D5A-B586-81E9CB1BA266}" srcOrd="0" destOrd="0" presId="urn:microsoft.com/office/officeart/2018/5/layout/IconCircleLabelList#2"/>
    <dgm:cxn modelId="{11FA60A0-7EAF-4826-A259-2E71C2AC8AE6}" type="presParOf" srcId="{60E2F7A6-3BC1-4665-8A72-C0D0BC5A9EDB}" destId="{13F793BB-3B10-4E3B-840A-A7928F9F1157}" srcOrd="1" destOrd="0" presId="urn:microsoft.com/office/officeart/2018/5/layout/IconCircleLabelList#2"/>
    <dgm:cxn modelId="{F0EE52BA-D9CF-4AF0-B950-8874C3A3BA66}" type="presParOf" srcId="{60E2F7A6-3BC1-4665-8A72-C0D0BC5A9EDB}" destId="{99CB9F32-0BFA-4740-B8BF-D5AA697EA896}" srcOrd="2" destOrd="0" presId="urn:microsoft.com/office/officeart/2018/5/layout/IconCircleLabelList#2"/>
    <dgm:cxn modelId="{8EEEA1D1-656F-4CFA-8A5A-CE64B5BBDFEF}" type="presParOf" srcId="{60E2F7A6-3BC1-4665-8A72-C0D0BC5A9EDB}" destId="{093EB1F8-BE48-41A5-A9A0-3E2F27BACAAF}" srcOrd="3" destOrd="0" presId="urn:microsoft.com/office/officeart/2018/5/layout/IconCircleLabelList#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52A2457E-5B0E-44F3-96C2-E7476B4B8E17}" type="doc">
      <dgm:prSet loTypeId="urn:microsoft.com/office/officeart/2008/layout/LinedList" loCatId="list" qsTypeId="urn:microsoft.com/office/officeart/2005/8/quickstyle/simple5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93E2CB9D-24A0-4CB2-8D6B-EE2710C19191}">
      <dgm:prSet/>
      <dgm:spPr/>
      <dgm:t>
        <a:bodyPr/>
        <a:lstStyle/>
        <a:p>
          <a:r>
            <a:rPr lang="en-US"/>
            <a:t>Efficiency-seeking motives: </a:t>
          </a:r>
        </a:p>
      </dgm:t>
    </dgm:pt>
    <dgm:pt modelId="{30B5BE6E-FCF7-465B-B3ED-2D689587896E}" type="parTrans" cxnId="{FE0034CB-F91F-43A7-B2C3-43667384179D}">
      <dgm:prSet/>
      <dgm:spPr/>
      <dgm:t>
        <a:bodyPr/>
        <a:lstStyle/>
        <a:p>
          <a:endParaRPr lang="en-US"/>
        </a:p>
      </dgm:t>
    </dgm:pt>
    <dgm:pt modelId="{DDE46808-7C7E-40C7-8F26-1676F4C0C441}" type="sibTrans" cxnId="{FE0034CB-F91F-43A7-B2C3-43667384179D}">
      <dgm:prSet/>
      <dgm:spPr/>
      <dgm:t>
        <a:bodyPr/>
        <a:lstStyle/>
        <a:p>
          <a:endParaRPr lang="en-US"/>
        </a:p>
      </dgm:t>
    </dgm:pt>
    <dgm:pt modelId="{EB6003E9-EB38-44FB-A8DF-27359A6C0CC5}">
      <dgm:prSet/>
      <dgm:spPr/>
      <dgm:t>
        <a:bodyPr/>
        <a:lstStyle/>
        <a:p>
          <a:r>
            <a:rPr lang="en-US"/>
            <a:t>Market-seeking motives:</a:t>
          </a:r>
        </a:p>
      </dgm:t>
    </dgm:pt>
    <dgm:pt modelId="{6AD2756B-3757-4D5A-86D4-9D0305D828CA}" type="parTrans" cxnId="{CCDDEA97-3D39-476D-BBA3-B101B2EF70C9}">
      <dgm:prSet/>
      <dgm:spPr/>
      <dgm:t>
        <a:bodyPr/>
        <a:lstStyle/>
        <a:p>
          <a:endParaRPr lang="en-US"/>
        </a:p>
      </dgm:t>
    </dgm:pt>
    <dgm:pt modelId="{1A53AB46-210B-432D-93E4-AC04752CC2C6}" type="sibTrans" cxnId="{CCDDEA97-3D39-476D-BBA3-B101B2EF70C9}">
      <dgm:prSet/>
      <dgm:spPr/>
      <dgm:t>
        <a:bodyPr/>
        <a:lstStyle/>
        <a:p>
          <a:endParaRPr lang="en-US"/>
        </a:p>
      </dgm:t>
    </dgm:pt>
    <dgm:pt modelId="{20A0104A-D34B-411E-9ED3-FD7B4E87A156}">
      <dgm:prSet/>
      <dgm:spPr/>
      <dgm:t>
        <a:bodyPr/>
        <a:lstStyle/>
        <a:p>
          <a:r>
            <a:rPr lang="en-US"/>
            <a:t>Resource/asset- seeking motives: </a:t>
          </a:r>
        </a:p>
      </dgm:t>
    </dgm:pt>
    <dgm:pt modelId="{D725408C-066B-4269-8505-3AFFBC91A079}" type="parTrans" cxnId="{9164EFED-44C0-46EA-9171-50E154557E9F}">
      <dgm:prSet/>
      <dgm:spPr/>
      <dgm:t>
        <a:bodyPr/>
        <a:lstStyle/>
        <a:p>
          <a:endParaRPr lang="en-US"/>
        </a:p>
      </dgm:t>
    </dgm:pt>
    <dgm:pt modelId="{11E671A1-B007-4774-A4E2-7277E0A663CE}" type="sibTrans" cxnId="{9164EFED-44C0-46EA-9171-50E154557E9F}">
      <dgm:prSet/>
      <dgm:spPr/>
      <dgm:t>
        <a:bodyPr/>
        <a:lstStyle/>
        <a:p>
          <a:endParaRPr lang="en-US"/>
        </a:p>
      </dgm:t>
    </dgm:pt>
    <dgm:pt modelId="{5300EDA2-3F29-4926-9FEA-370211CF565A}" type="pres">
      <dgm:prSet presAssocID="{52A2457E-5B0E-44F3-96C2-E7476B4B8E17}" presName="vert0" presStyleCnt="0">
        <dgm:presLayoutVars>
          <dgm:dir/>
          <dgm:animOne val="branch"/>
          <dgm:animLvl val="lvl"/>
        </dgm:presLayoutVars>
      </dgm:prSet>
      <dgm:spPr/>
    </dgm:pt>
    <dgm:pt modelId="{C28EFAE2-87F9-4A01-BE3A-AFC38CC8ED0B}" type="pres">
      <dgm:prSet presAssocID="{93E2CB9D-24A0-4CB2-8D6B-EE2710C19191}" presName="thickLine" presStyleLbl="alignNode1" presStyleIdx="0" presStyleCnt="3"/>
      <dgm:spPr/>
    </dgm:pt>
    <dgm:pt modelId="{F603EB3B-BC94-4432-AD41-86F6E270E4BB}" type="pres">
      <dgm:prSet presAssocID="{93E2CB9D-24A0-4CB2-8D6B-EE2710C19191}" presName="horz1" presStyleCnt="0"/>
      <dgm:spPr/>
    </dgm:pt>
    <dgm:pt modelId="{F53B1AEF-C589-4561-A444-3255A06593F3}" type="pres">
      <dgm:prSet presAssocID="{93E2CB9D-24A0-4CB2-8D6B-EE2710C19191}" presName="tx1" presStyleLbl="revTx" presStyleIdx="0" presStyleCnt="3"/>
      <dgm:spPr/>
    </dgm:pt>
    <dgm:pt modelId="{47CED87E-1076-4F6C-8863-96AFA907EFA7}" type="pres">
      <dgm:prSet presAssocID="{93E2CB9D-24A0-4CB2-8D6B-EE2710C19191}" presName="vert1" presStyleCnt="0"/>
      <dgm:spPr/>
    </dgm:pt>
    <dgm:pt modelId="{3F5E76CD-4597-442A-B6FC-6FA3CAC4AAFD}" type="pres">
      <dgm:prSet presAssocID="{EB6003E9-EB38-44FB-A8DF-27359A6C0CC5}" presName="thickLine" presStyleLbl="alignNode1" presStyleIdx="1" presStyleCnt="3"/>
      <dgm:spPr/>
    </dgm:pt>
    <dgm:pt modelId="{83FA89A2-1ADE-4E9E-B6B0-59BE64CF14AB}" type="pres">
      <dgm:prSet presAssocID="{EB6003E9-EB38-44FB-A8DF-27359A6C0CC5}" presName="horz1" presStyleCnt="0"/>
      <dgm:spPr/>
    </dgm:pt>
    <dgm:pt modelId="{3218E400-E2F3-47FC-A669-1E17A03CA3B2}" type="pres">
      <dgm:prSet presAssocID="{EB6003E9-EB38-44FB-A8DF-27359A6C0CC5}" presName="tx1" presStyleLbl="revTx" presStyleIdx="1" presStyleCnt="3"/>
      <dgm:spPr/>
    </dgm:pt>
    <dgm:pt modelId="{84CE420F-0015-4870-9E63-10279D21D0E5}" type="pres">
      <dgm:prSet presAssocID="{EB6003E9-EB38-44FB-A8DF-27359A6C0CC5}" presName="vert1" presStyleCnt="0"/>
      <dgm:spPr/>
    </dgm:pt>
    <dgm:pt modelId="{D12AE99E-C4CA-44C3-9E98-9FA741734C7E}" type="pres">
      <dgm:prSet presAssocID="{20A0104A-D34B-411E-9ED3-FD7B4E87A156}" presName="thickLine" presStyleLbl="alignNode1" presStyleIdx="2" presStyleCnt="3"/>
      <dgm:spPr/>
    </dgm:pt>
    <dgm:pt modelId="{03A00560-2025-4BF6-96C2-82957579ACDB}" type="pres">
      <dgm:prSet presAssocID="{20A0104A-D34B-411E-9ED3-FD7B4E87A156}" presName="horz1" presStyleCnt="0"/>
      <dgm:spPr/>
    </dgm:pt>
    <dgm:pt modelId="{44542E61-3FF8-4FAF-BFF1-8D10D07FD5A7}" type="pres">
      <dgm:prSet presAssocID="{20A0104A-D34B-411E-9ED3-FD7B4E87A156}" presName="tx1" presStyleLbl="revTx" presStyleIdx="2" presStyleCnt="3"/>
      <dgm:spPr/>
    </dgm:pt>
    <dgm:pt modelId="{72CF5807-D9FD-49C9-939F-2DB031767A26}" type="pres">
      <dgm:prSet presAssocID="{20A0104A-D34B-411E-9ED3-FD7B4E87A156}" presName="vert1" presStyleCnt="0"/>
      <dgm:spPr/>
    </dgm:pt>
  </dgm:ptLst>
  <dgm:cxnLst>
    <dgm:cxn modelId="{9BB9181C-841D-4258-8B7A-DA704CC047FC}" type="presOf" srcId="{93E2CB9D-24A0-4CB2-8D6B-EE2710C19191}" destId="{F53B1AEF-C589-4561-A444-3255A06593F3}" srcOrd="0" destOrd="0" presId="urn:microsoft.com/office/officeart/2008/layout/LinedList"/>
    <dgm:cxn modelId="{F893112A-24AC-44FA-8D25-33FA9236E856}" type="presOf" srcId="{52A2457E-5B0E-44F3-96C2-E7476B4B8E17}" destId="{5300EDA2-3F29-4926-9FEA-370211CF565A}" srcOrd="0" destOrd="0" presId="urn:microsoft.com/office/officeart/2008/layout/LinedList"/>
    <dgm:cxn modelId="{95CA8E7F-C14F-49E0-A89B-8F1123621E00}" type="presOf" srcId="{EB6003E9-EB38-44FB-A8DF-27359A6C0CC5}" destId="{3218E400-E2F3-47FC-A669-1E17A03CA3B2}" srcOrd="0" destOrd="0" presId="urn:microsoft.com/office/officeart/2008/layout/LinedList"/>
    <dgm:cxn modelId="{CCDDEA97-3D39-476D-BBA3-B101B2EF70C9}" srcId="{52A2457E-5B0E-44F3-96C2-E7476B4B8E17}" destId="{EB6003E9-EB38-44FB-A8DF-27359A6C0CC5}" srcOrd="1" destOrd="0" parTransId="{6AD2756B-3757-4D5A-86D4-9D0305D828CA}" sibTransId="{1A53AB46-210B-432D-93E4-AC04752CC2C6}"/>
    <dgm:cxn modelId="{FE0034CB-F91F-43A7-B2C3-43667384179D}" srcId="{52A2457E-5B0E-44F3-96C2-E7476B4B8E17}" destId="{93E2CB9D-24A0-4CB2-8D6B-EE2710C19191}" srcOrd="0" destOrd="0" parTransId="{30B5BE6E-FCF7-465B-B3ED-2D689587896E}" sibTransId="{DDE46808-7C7E-40C7-8F26-1676F4C0C441}"/>
    <dgm:cxn modelId="{EF5659E4-0624-4C9C-B327-F813CF82194C}" type="presOf" srcId="{20A0104A-D34B-411E-9ED3-FD7B4E87A156}" destId="{44542E61-3FF8-4FAF-BFF1-8D10D07FD5A7}" srcOrd="0" destOrd="0" presId="urn:microsoft.com/office/officeart/2008/layout/LinedList"/>
    <dgm:cxn modelId="{9164EFED-44C0-46EA-9171-50E154557E9F}" srcId="{52A2457E-5B0E-44F3-96C2-E7476B4B8E17}" destId="{20A0104A-D34B-411E-9ED3-FD7B4E87A156}" srcOrd="2" destOrd="0" parTransId="{D725408C-066B-4269-8505-3AFFBC91A079}" sibTransId="{11E671A1-B007-4774-A4E2-7277E0A663CE}"/>
    <dgm:cxn modelId="{C5FD1238-ECF3-4524-A621-2208F357A649}" type="presParOf" srcId="{5300EDA2-3F29-4926-9FEA-370211CF565A}" destId="{C28EFAE2-87F9-4A01-BE3A-AFC38CC8ED0B}" srcOrd="0" destOrd="0" presId="urn:microsoft.com/office/officeart/2008/layout/LinedList"/>
    <dgm:cxn modelId="{121F7DCF-FD68-42E2-810C-A300FFD882A2}" type="presParOf" srcId="{5300EDA2-3F29-4926-9FEA-370211CF565A}" destId="{F603EB3B-BC94-4432-AD41-86F6E270E4BB}" srcOrd="1" destOrd="0" presId="urn:microsoft.com/office/officeart/2008/layout/LinedList"/>
    <dgm:cxn modelId="{B6E876C0-E0FE-432B-94DB-72B2344A8064}" type="presParOf" srcId="{F603EB3B-BC94-4432-AD41-86F6E270E4BB}" destId="{F53B1AEF-C589-4561-A444-3255A06593F3}" srcOrd="0" destOrd="0" presId="urn:microsoft.com/office/officeart/2008/layout/LinedList"/>
    <dgm:cxn modelId="{497141B3-CDA8-4EA8-8D27-A88221029A13}" type="presParOf" srcId="{F603EB3B-BC94-4432-AD41-86F6E270E4BB}" destId="{47CED87E-1076-4F6C-8863-96AFA907EFA7}" srcOrd="1" destOrd="0" presId="urn:microsoft.com/office/officeart/2008/layout/LinedList"/>
    <dgm:cxn modelId="{CB0A0793-465D-4693-8AE1-FA1A08A795E2}" type="presParOf" srcId="{5300EDA2-3F29-4926-9FEA-370211CF565A}" destId="{3F5E76CD-4597-442A-B6FC-6FA3CAC4AAFD}" srcOrd="2" destOrd="0" presId="urn:microsoft.com/office/officeart/2008/layout/LinedList"/>
    <dgm:cxn modelId="{8EE2836B-78AD-4BA6-BE49-263A987358F6}" type="presParOf" srcId="{5300EDA2-3F29-4926-9FEA-370211CF565A}" destId="{83FA89A2-1ADE-4E9E-B6B0-59BE64CF14AB}" srcOrd="3" destOrd="0" presId="urn:microsoft.com/office/officeart/2008/layout/LinedList"/>
    <dgm:cxn modelId="{E0722AE5-1A32-4D76-BAAD-C86CFA478577}" type="presParOf" srcId="{83FA89A2-1ADE-4E9E-B6B0-59BE64CF14AB}" destId="{3218E400-E2F3-47FC-A669-1E17A03CA3B2}" srcOrd="0" destOrd="0" presId="urn:microsoft.com/office/officeart/2008/layout/LinedList"/>
    <dgm:cxn modelId="{772E5CF7-D2FC-4D58-910A-F2C5EA9782AE}" type="presParOf" srcId="{83FA89A2-1ADE-4E9E-B6B0-59BE64CF14AB}" destId="{84CE420F-0015-4870-9E63-10279D21D0E5}" srcOrd="1" destOrd="0" presId="urn:microsoft.com/office/officeart/2008/layout/LinedList"/>
    <dgm:cxn modelId="{0807C256-F1D1-4219-887B-E7A5E4C8C4ED}" type="presParOf" srcId="{5300EDA2-3F29-4926-9FEA-370211CF565A}" destId="{D12AE99E-C4CA-44C3-9E98-9FA741734C7E}" srcOrd="4" destOrd="0" presId="urn:microsoft.com/office/officeart/2008/layout/LinedList"/>
    <dgm:cxn modelId="{5D17E821-24BE-4F4C-BA75-2F9818BA4270}" type="presParOf" srcId="{5300EDA2-3F29-4926-9FEA-370211CF565A}" destId="{03A00560-2025-4BF6-96C2-82957579ACDB}" srcOrd="5" destOrd="0" presId="urn:microsoft.com/office/officeart/2008/layout/LinedList"/>
    <dgm:cxn modelId="{BF701A06-9BA4-4DC6-900A-0AB9730E3F29}" type="presParOf" srcId="{03A00560-2025-4BF6-96C2-82957579ACDB}" destId="{44542E61-3FF8-4FAF-BFF1-8D10D07FD5A7}" srcOrd="0" destOrd="0" presId="urn:microsoft.com/office/officeart/2008/layout/LinedList"/>
    <dgm:cxn modelId="{CA4580BA-4C81-446F-8C52-543FD1DBDF5F}" type="presParOf" srcId="{03A00560-2025-4BF6-96C2-82957579ACDB}" destId="{72CF5807-D9FD-49C9-939F-2DB031767A26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D7FE3248-5555-4070-8601-62E80BB4DF68}" type="doc">
      <dgm:prSet loTypeId="urn:microsoft.com/office/officeart/2018/5/layout/IconCircleLabelList#3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B9637C84-57A4-403C-ABB6-3108EA118DE7}">
      <dgm:prSet/>
      <dgm:spPr/>
      <dgm:t>
        <a:bodyPr/>
        <a:lstStyle/>
        <a:p>
          <a:pPr>
            <a:defRPr cap="all"/>
          </a:pPr>
          <a:r>
            <a:rPr lang="en-US"/>
            <a:t>Heightened competition</a:t>
          </a:r>
        </a:p>
      </dgm:t>
    </dgm:pt>
    <dgm:pt modelId="{3E28836A-FFE7-49B1-BDD9-D12B934E7B26}" type="parTrans" cxnId="{39D5F99C-27F3-42F5-B801-AB7BE74BF644}">
      <dgm:prSet/>
      <dgm:spPr/>
      <dgm:t>
        <a:bodyPr/>
        <a:lstStyle/>
        <a:p>
          <a:endParaRPr lang="en-US"/>
        </a:p>
      </dgm:t>
    </dgm:pt>
    <dgm:pt modelId="{4DCDE0AC-3AFE-429A-99CB-5E101EAD13F2}" type="sibTrans" cxnId="{39D5F99C-27F3-42F5-B801-AB7BE74BF644}">
      <dgm:prSet/>
      <dgm:spPr/>
      <dgm:t>
        <a:bodyPr/>
        <a:lstStyle/>
        <a:p>
          <a:endParaRPr lang="en-US"/>
        </a:p>
      </dgm:t>
    </dgm:pt>
    <dgm:pt modelId="{A693D220-D2F2-4A1D-AA20-8D87C121A99E}">
      <dgm:prSet/>
      <dgm:spPr/>
      <dgm:t>
        <a:bodyPr/>
        <a:lstStyle/>
        <a:p>
          <a:pPr>
            <a:defRPr cap="all"/>
          </a:pPr>
          <a:r>
            <a:rPr lang="en-US"/>
            <a:t>Import substitution</a:t>
          </a:r>
        </a:p>
      </dgm:t>
    </dgm:pt>
    <dgm:pt modelId="{035E9DA8-46A0-4681-B046-A662DADEC0B0}" type="parTrans" cxnId="{282A9BE6-EA31-41E2-BB85-F863D4CEEADD}">
      <dgm:prSet/>
      <dgm:spPr/>
      <dgm:t>
        <a:bodyPr/>
        <a:lstStyle/>
        <a:p>
          <a:endParaRPr lang="en-US"/>
        </a:p>
      </dgm:t>
    </dgm:pt>
    <dgm:pt modelId="{D05BFBE5-65A1-468C-BEB4-48EC39F7EC73}" type="sibTrans" cxnId="{282A9BE6-EA31-41E2-BB85-F863D4CEEADD}">
      <dgm:prSet/>
      <dgm:spPr/>
      <dgm:t>
        <a:bodyPr/>
        <a:lstStyle/>
        <a:p>
          <a:endParaRPr lang="en-US"/>
        </a:p>
      </dgm:t>
    </dgm:pt>
    <dgm:pt modelId="{55D7B77B-2AB4-4D0C-AC0A-62FF4AE40B90}" type="pres">
      <dgm:prSet presAssocID="{D7FE3248-5555-4070-8601-62E80BB4DF68}" presName="root" presStyleCnt="0">
        <dgm:presLayoutVars>
          <dgm:dir/>
          <dgm:resizeHandles val="exact"/>
        </dgm:presLayoutVars>
      </dgm:prSet>
      <dgm:spPr/>
    </dgm:pt>
    <dgm:pt modelId="{0F9AAE6E-9AB9-42DE-88DD-47FCC8861A0E}" type="pres">
      <dgm:prSet presAssocID="{B9637C84-57A4-403C-ABB6-3108EA118DE7}" presName="compNode" presStyleCnt="0"/>
      <dgm:spPr/>
    </dgm:pt>
    <dgm:pt modelId="{C3C33A00-0858-420F-BB7A-CCFE989139AF}" type="pres">
      <dgm:prSet presAssocID="{B9637C84-57A4-403C-ABB6-3108EA118DE7}" presName="iconBgRect" presStyleLbl="bgShp" presStyleIdx="0" presStyleCnt="2"/>
      <dgm:spPr/>
    </dgm:pt>
    <dgm:pt modelId="{686FCDBF-1DC2-4C43-8053-F4E71B81F515}" type="pres">
      <dgm:prSet presAssocID="{B9637C84-57A4-403C-ABB6-3108EA118DE7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35D89E87-C638-47AA-84BD-930638BAF2E9}" type="pres">
      <dgm:prSet presAssocID="{B9637C84-57A4-403C-ABB6-3108EA118DE7}" presName="spaceRect" presStyleCnt="0"/>
      <dgm:spPr/>
    </dgm:pt>
    <dgm:pt modelId="{DBC89E64-75D7-4429-8FD2-FFB8A1226EB7}" type="pres">
      <dgm:prSet presAssocID="{B9637C84-57A4-403C-ABB6-3108EA118DE7}" presName="textRect" presStyleLbl="revTx" presStyleIdx="0" presStyleCnt="2">
        <dgm:presLayoutVars>
          <dgm:chMax val="1"/>
          <dgm:chPref val="1"/>
        </dgm:presLayoutVars>
      </dgm:prSet>
      <dgm:spPr/>
    </dgm:pt>
    <dgm:pt modelId="{BE49F976-AE75-4A46-BA66-378DBF02D3B1}" type="pres">
      <dgm:prSet presAssocID="{4DCDE0AC-3AFE-429A-99CB-5E101EAD13F2}" presName="sibTrans" presStyleCnt="0"/>
      <dgm:spPr/>
    </dgm:pt>
    <dgm:pt modelId="{051A50EA-8BA8-4851-AE36-D3514347D3B9}" type="pres">
      <dgm:prSet presAssocID="{A693D220-D2F2-4A1D-AA20-8D87C121A99E}" presName="compNode" presStyleCnt="0"/>
      <dgm:spPr/>
    </dgm:pt>
    <dgm:pt modelId="{0DFBA5E9-0500-4B92-A733-5144DFE299F7}" type="pres">
      <dgm:prSet presAssocID="{A693D220-D2F2-4A1D-AA20-8D87C121A99E}" presName="iconBgRect" presStyleLbl="bgShp" presStyleIdx="1" presStyleCnt="2"/>
      <dgm:spPr/>
    </dgm:pt>
    <dgm:pt modelId="{ACEDE69A-0E52-4B56-8AA0-FEAB10C5BFFE}" type="pres">
      <dgm:prSet presAssocID="{A693D220-D2F2-4A1D-AA20-8D87C121A99E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ruck"/>
        </a:ext>
      </dgm:extLst>
    </dgm:pt>
    <dgm:pt modelId="{38A70F80-586B-48B9-B853-72D347100D64}" type="pres">
      <dgm:prSet presAssocID="{A693D220-D2F2-4A1D-AA20-8D87C121A99E}" presName="spaceRect" presStyleCnt="0"/>
      <dgm:spPr/>
    </dgm:pt>
    <dgm:pt modelId="{1AF7D429-CA3D-4B54-B6B4-8883D93F5C67}" type="pres">
      <dgm:prSet presAssocID="{A693D220-D2F2-4A1D-AA20-8D87C121A99E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45C21E04-6E74-4106-A0B1-38321ED4524C}" type="presOf" srcId="{A693D220-D2F2-4A1D-AA20-8D87C121A99E}" destId="{1AF7D429-CA3D-4B54-B6B4-8883D93F5C67}" srcOrd="0" destOrd="0" presId="urn:microsoft.com/office/officeart/2018/5/layout/IconCircleLabelList#3"/>
    <dgm:cxn modelId="{9C0A544D-FFB8-49D6-BC61-7257A5EF2BE8}" type="presOf" srcId="{D7FE3248-5555-4070-8601-62E80BB4DF68}" destId="{55D7B77B-2AB4-4D0C-AC0A-62FF4AE40B90}" srcOrd="0" destOrd="0" presId="urn:microsoft.com/office/officeart/2018/5/layout/IconCircleLabelList#3"/>
    <dgm:cxn modelId="{39D5F99C-27F3-42F5-B801-AB7BE74BF644}" srcId="{D7FE3248-5555-4070-8601-62E80BB4DF68}" destId="{B9637C84-57A4-403C-ABB6-3108EA118DE7}" srcOrd="0" destOrd="0" parTransId="{3E28836A-FFE7-49B1-BDD9-D12B934E7B26}" sibTransId="{4DCDE0AC-3AFE-429A-99CB-5E101EAD13F2}"/>
    <dgm:cxn modelId="{5DA7DED9-BC24-4C7A-ABBC-BB8A2C9EF6DA}" type="presOf" srcId="{B9637C84-57A4-403C-ABB6-3108EA118DE7}" destId="{DBC89E64-75D7-4429-8FD2-FFB8A1226EB7}" srcOrd="0" destOrd="0" presId="urn:microsoft.com/office/officeart/2018/5/layout/IconCircleLabelList#3"/>
    <dgm:cxn modelId="{282A9BE6-EA31-41E2-BB85-F863D4CEEADD}" srcId="{D7FE3248-5555-4070-8601-62E80BB4DF68}" destId="{A693D220-D2F2-4A1D-AA20-8D87C121A99E}" srcOrd="1" destOrd="0" parTransId="{035E9DA8-46A0-4681-B046-A662DADEC0B0}" sibTransId="{D05BFBE5-65A1-468C-BEB4-48EC39F7EC73}"/>
    <dgm:cxn modelId="{66D98C02-74A6-49BF-B1F0-E0D908A0B6BB}" type="presParOf" srcId="{55D7B77B-2AB4-4D0C-AC0A-62FF4AE40B90}" destId="{0F9AAE6E-9AB9-42DE-88DD-47FCC8861A0E}" srcOrd="0" destOrd="0" presId="urn:microsoft.com/office/officeart/2018/5/layout/IconCircleLabelList#3"/>
    <dgm:cxn modelId="{AE090F9C-5A08-45F4-9B71-2CC19D21A096}" type="presParOf" srcId="{0F9AAE6E-9AB9-42DE-88DD-47FCC8861A0E}" destId="{C3C33A00-0858-420F-BB7A-CCFE989139AF}" srcOrd="0" destOrd="0" presId="urn:microsoft.com/office/officeart/2018/5/layout/IconCircleLabelList#3"/>
    <dgm:cxn modelId="{52B3B0F0-5D92-443B-AD4B-CD88C0C78F59}" type="presParOf" srcId="{0F9AAE6E-9AB9-42DE-88DD-47FCC8861A0E}" destId="{686FCDBF-1DC2-4C43-8053-F4E71B81F515}" srcOrd="1" destOrd="0" presId="urn:microsoft.com/office/officeart/2018/5/layout/IconCircleLabelList#3"/>
    <dgm:cxn modelId="{D3963598-0815-4E13-B739-4D070F40C41C}" type="presParOf" srcId="{0F9AAE6E-9AB9-42DE-88DD-47FCC8861A0E}" destId="{35D89E87-C638-47AA-84BD-930638BAF2E9}" srcOrd="2" destOrd="0" presId="urn:microsoft.com/office/officeart/2018/5/layout/IconCircleLabelList#3"/>
    <dgm:cxn modelId="{7E469EF7-D854-4E0E-9C73-7C464AB155CA}" type="presParOf" srcId="{0F9AAE6E-9AB9-42DE-88DD-47FCC8861A0E}" destId="{DBC89E64-75D7-4429-8FD2-FFB8A1226EB7}" srcOrd="3" destOrd="0" presId="urn:microsoft.com/office/officeart/2018/5/layout/IconCircleLabelList#3"/>
    <dgm:cxn modelId="{38E423B4-A1AD-47E9-81D9-CD9B1AA9364D}" type="presParOf" srcId="{55D7B77B-2AB4-4D0C-AC0A-62FF4AE40B90}" destId="{BE49F976-AE75-4A46-BA66-378DBF02D3B1}" srcOrd="1" destOrd="0" presId="urn:microsoft.com/office/officeart/2018/5/layout/IconCircleLabelList#3"/>
    <dgm:cxn modelId="{58DE3387-B713-4FB3-A6B1-1A145AB7B15D}" type="presParOf" srcId="{55D7B77B-2AB4-4D0C-AC0A-62FF4AE40B90}" destId="{051A50EA-8BA8-4851-AE36-D3514347D3B9}" srcOrd="2" destOrd="0" presId="urn:microsoft.com/office/officeart/2018/5/layout/IconCircleLabelList#3"/>
    <dgm:cxn modelId="{D1722809-1F20-4471-BF20-9E0D73D95248}" type="presParOf" srcId="{051A50EA-8BA8-4851-AE36-D3514347D3B9}" destId="{0DFBA5E9-0500-4B92-A733-5144DFE299F7}" srcOrd="0" destOrd="0" presId="urn:microsoft.com/office/officeart/2018/5/layout/IconCircleLabelList#3"/>
    <dgm:cxn modelId="{A21F0ADC-67CF-4E64-93A1-DFF8CD660A28}" type="presParOf" srcId="{051A50EA-8BA8-4851-AE36-D3514347D3B9}" destId="{ACEDE69A-0E52-4B56-8AA0-FEAB10C5BFFE}" srcOrd="1" destOrd="0" presId="urn:microsoft.com/office/officeart/2018/5/layout/IconCircleLabelList#3"/>
    <dgm:cxn modelId="{47D7F5DD-ED13-429E-A086-FCB2E5C64120}" type="presParOf" srcId="{051A50EA-8BA8-4851-AE36-D3514347D3B9}" destId="{38A70F80-586B-48B9-B853-72D347100D64}" srcOrd="2" destOrd="0" presId="urn:microsoft.com/office/officeart/2018/5/layout/IconCircleLabelList#3"/>
    <dgm:cxn modelId="{0BCEBF3B-C445-4B9D-9159-E553520BDA16}" type="presParOf" srcId="{051A50EA-8BA8-4851-AE36-D3514347D3B9}" destId="{1AF7D429-CA3D-4B54-B6B4-8883D93F5C67}" srcOrd="3" destOrd="0" presId="urn:microsoft.com/office/officeart/2018/5/layout/IconCircleLabelList#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55A041-94EA-4437-9EB4-630D809587C4}">
      <dsp:nvSpPr>
        <dsp:cNvPr id="0" name=""/>
        <dsp:cNvSpPr/>
      </dsp:nvSpPr>
      <dsp:spPr>
        <a:xfrm>
          <a:off x="0" y="1581"/>
          <a:ext cx="9237662" cy="80143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ECD9732-1B81-4CEE-A0DC-4DB5ED56FAAF}">
      <dsp:nvSpPr>
        <dsp:cNvPr id="0" name=""/>
        <dsp:cNvSpPr/>
      </dsp:nvSpPr>
      <dsp:spPr>
        <a:xfrm>
          <a:off x="242435" y="181905"/>
          <a:ext cx="440791" cy="44079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9AB80C4-100D-4FDE-B27A-17268B743AD2}">
      <dsp:nvSpPr>
        <dsp:cNvPr id="0" name=""/>
        <dsp:cNvSpPr/>
      </dsp:nvSpPr>
      <dsp:spPr>
        <a:xfrm>
          <a:off x="925662" y="1581"/>
          <a:ext cx="8311999" cy="8014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819" tIns="84819" rIns="84819" bIns="84819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Examine what constitutes FDI</a:t>
          </a:r>
        </a:p>
      </dsp:txBody>
      <dsp:txXfrm>
        <a:off x="925662" y="1581"/>
        <a:ext cx="8311999" cy="801439"/>
      </dsp:txXfrm>
    </dsp:sp>
    <dsp:sp modelId="{C4B7A363-4685-4A42-A3DB-AD3A99ABAB9A}">
      <dsp:nvSpPr>
        <dsp:cNvPr id="0" name=""/>
        <dsp:cNvSpPr/>
      </dsp:nvSpPr>
      <dsp:spPr>
        <a:xfrm>
          <a:off x="0" y="1003380"/>
          <a:ext cx="9237662" cy="80143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FF8ED80-27BE-4118-832F-ABE623276054}">
      <dsp:nvSpPr>
        <dsp:cNvPr id="0" name=""/>
        <dsp:cNvSpPr/>
      </dsp:nvSpPr>
      <dsp:spPr>
        <a:xfrm>
          <a:off x="242435" y="1183704"/>
          <a:ext cx="440791" cy="44079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B03F18E-902F-440B-8327-5DD2E45C2AFD}">
      <dsp:nvSpPr>
        <dsp:cNvPr id="0" name=""/>
        <dsp:cNvSpPr/>
      </dsp:nvSpPr>
      <dsp:spPr>
        <a:xfrm>
          <a:off x="925662" y="1003380"/>
          <a:ext cx="8311999" cy="8014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819" tIns="84819" rIns="84819" bIns="84819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Differentiate different forms of FDI</a:t>
          </a:r>
        </a:p>
      </dsp:txBody>
      <dsp:txXfrm>
        <a:off x="925662" y="1003380"/>
        <a:ext cx="8311999" cy="801439"/>
      </dsp:txXfrm>
    </dsp:sp>
    <dsp:sp modelId="{C3336F6F-E17D-4DCE-B471-CE5BB73F01B8}">
      <dsp:nvSpPr>
        <dsp:cNvPr id="0" name=""/>
        <dsp:cNvSpPr/>
      </dsp:nvSpPr>
      <dsp:spPr>
        <a:xfrm>
          <a:off x="0" y="2005179"/>
          <a:ext cx="9237662" cy="80143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DB2503-6F1D-4B27-B90E-DB588892233A}">
      <dsp:nvSpPr>
        <dsp:cNvPr id="0" name=""/>
        <dsp:cNvSpPr/>
      </dsp:nvSpPr>
      <dsp:spPr>
        <a:xfrm>
          <a:off x="242435" y="2185503"/>
          <a:ext cx="440791" cy="44079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584B1B-666E-49E3-B0C7-270666B47883}">
      <dsp:nvSpPr>
        <dsp:cNvPr id="0" name=""/>
        <dsp:cNvSpPr/>
      </dsp:nvSpPr>
      <dsp:spPr>
        <a:xfrm>
          <a:off x="925662" y="2005179"/>
          <a:ext cx="8311999" cy="8014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819" tIns="84819" rIns="84819" bIns="84819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Pinpoint factors encouraging FDI as an entry strategy</a:t>
          </a:r>
        </a:p>
      </dsp:txBody>
      <dsp:txXfrm>
        <a:off x="925662" y="2005179"/>
        <a:ext cx="8311999" cy="801439"/>
      </dsp:txXfrm>
    </dsp:sp>
    <dsp:sp modelId="{BE4D12A3-81E2-43E5-BC80-EBEB125BB8FD}">
      <dsp:nvSpPr>
        <dsp:cNvPr id="0" name=""/>
        <dsp:cNvSpPr/>
      </dsp:nvSpPr>
      <dsp:spPr>
        <a:xfrm>
          <a:off x="0" y="3006979"/>
          <a:ext cx="9237662" cy="80143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1BFE00D-E1E4-4003-9282-3F74FB559DAF}">
      <dsp:nvSpPr>
        <dsp:cNvPr id="0" name=""/>
        <dsp:cNvSpPr/>
      </dsp:nvSpPr>
      <dsp:spPr>
        <a:xfrm>
          <a:off x="242435" y="3187303"/>
          <a:ext cx="440791" cy="440791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19B90F4-6D6E-4811-9052-E2F6C42A08FA}">
      <dsp:nvSpPr>
        <dsp:cNvPr id="0" name=""/>
        <dsp:cNvSpPr/>
      </dsp:nvSpPr>
      <dsp:spPr>
        <a:xfrm>
          <a:off x="925662" y="3006979"/>
          <a:ext cx="8311999" cy="8014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819" tIns="84819" rIns="84819" bIns="84819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Debate on impacts of FDI to host countries</a:t>
          </a:r>
        </a:p>
      </dsp:txBody>
      <dsp:txXfrm>
        <a:off x="925662" y="3006979"/>
        <a:ext cx="8311999" cy="80143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ECEDBE3-CE89-41C5-B9AF-781564D370B1}">
      <dsp:nvSpPr>
        <dsp:cNvPr id="0" name=""/>
        <dsp:cNvSpPr/>
      </dsp:nvSpPr>
      <dsp:spPr>
        <a:xfrm>
          <a:off x="414082" y="51413"/>
          <a:ext cx="1269562" cy="1269562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7AE278E-E5D1-4827-B88C-BC1A98BAF833}">
      <dsp:nvSpPr>
        <dsp:cNvPr id="0" name=""/>
        <dsp:cNvSpPr/>
      </dsp:nvSpPr>
      <dsp:spPr>
        <a:xfrm>
          <a:off x="684645" y="321976"/>
          <a:ext cx="728437" cy="72843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04B346D-9DCA-4258-8E8D-8664C66145E2}">
      <dsp:nvSpPr>
        <dsp:cNvPr id="0" name=""/>
        <dsp:cNvSpPr/>
      </dsp:nvSpPr>
      <dsp:spPr>
        <a:xfrm>
          <a:off x="8239" y="1716413"/>
          <a:ext cx="2081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2235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300" kern="1200" dirty="0">
              <a:latin typeface="Trade Gothic Next Cond"/>
            </a:rPr>
            <a:t>Greenfield</a:t>
          </a:r>
        </a:p>
      </dsp:txBody>
      <dsp:txXfrm>
        <a:off x="8239" y="1716413"/>
        <a:ext cx="2081250" cy="720000"/>
      </dsp:txXfrm>
    </dsp:sp>
    <dsp:sp modelId="{0C7B49FD-6748-470F-886C-BC3963EA2291}">
      <dsp:nvSpPr>
        <dsp:cNvPr id="0" name=""/>
        <dsp:cNvSpPr/>
      </dsp:nvSpPr>
      <dsp:spPr>
        <a:xfrm>
          <a:off x="2859551" y="51413"/>
          <a:ext cx="1269562" cy="1269562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E71FF05-E1C5-4BCF-8B9B-4E52B4A8A3BE}">
      <dsp:nvSpPr>
        <dsp:cNvPr id="0" name=""/>
        <dsp:cNvSpPr/>
      </dsp:nvSpPr>
      <dsp:spPr>
        <a:xfrm>
          <a:off x="3130114" y="321976"/>
          <a:ext cx="728437" cy="728437"/>
        </a:xfrm>
        <a:prstGeom prst="rect">
          <a:avLst/>
        </a:prstGeom>
        <a:solidFill>
          <a:schemeClr val="bg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B6FEDE-BD6A-4B1C-948F-276D32E4E666}">
      <dsp:nvSpPr>
        <dsp:cNvPr id="0" name=""/>
        <dsp:cNvSpPr/>
      </dsp:nvSpPr>
      <dsp:spPr>
        <a:xfrm>
          <a:off x="2453707" y="1716413"/>
          <a:ext cx="2081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300" kern="1200" dirty="0"/>
            <a:t>Joint </a:t>
          </a:r>
          <a:r>
            <a:rPr lang="en-US" sz="2300" kern="1200" dirty="0">
              <a:latin typeface="Trade Gothic Next Cond"/>
            </a:rPr>
            <a:t>Venture</a:t>
          </a:r>
          <a:endParaRPr lang="en-US" sz="2300" kern="1200" dirty="0"/>
        </a:p>
      </dsp:txBody>
      <dsp:txXfrm>
        <a:off x="2453707" y="1716413"/>
        <a:ext cx="2081250" cy="720000"/>
      </dsp:txXfrm>
    </dsp:sp>
    <dsp:sp modelId="{559FF4C5-C551-4B36-ADB7-DC505EE8DDB1}">
      <dsp:nvSpPr>
        <dsp:cNvPr id="0" name=""/>
        <dsp:cNvSpPr/>
      </dsp:nvSpPr>
      <dsp:spPr>
        <a:xfrm>
          <a:off x="1636817" y="2956726"/>
          <a:ext cx="1269562" cy="1269562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557C84-2DB9-4D5D-BFF4-47DAE78EF8E3}">
      <dsp:nvSpPr>
        <dsp:cNvPr id="0" name=""/>
        <dsp:cNvSpPr/>
      </dsp:nvSpPr>
      <dsp:spPr>
        <a:xfrm>
          <a:off x="1907379" y="3227288"/>
          <a:ext cx="728437" cy="72843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1B263A-DE83-4248-B99E-6EADC5D83160}">
      <dsp:nvSpPr>
        <dsp:cNvPr id="0" name=""/>
        <dsp:cNvSpPr/>
      </dsp:nvSpPr>
      <dsp:spPr>
        <a:xfrm>
          <a:off x="1230973" y="4621726"/>
          <a:ext cx="2081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2235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300" kern="1200" dirty="0"/>
            <a:t>Mergers and Acquisitions</a:t>
          </a:r>
          <a:r>
            <a:rPr lang="en-US" sz="2300" kern="1200" dirty="0">
              <a:latin typeface="Trade Gothic Next Cond"/>
            </a:rPr>
            <a:t> </a:t>
          </a:r>
          <a:endParaRPr lang="en-US" sz="2300" kern="1200" dirty="0"/>
        </a:p>
      </dsp:txBody>
      <dsp:txXfrm>
        <a:off x="1230973" y="4621726"/>
        <a:ext cx="2081250" cy="7200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1E7E9F-6F26-49C8-B18B-D8FC0D47CBF0}">
      <dsp:nvSpPr>
        <dsp:cNvPr id="0" name=""/>
        <dsp:cNvSpPr/>
      </dsp:nvSpPr>
      <dsp:spPr>
        <a:xfrm>
          <a:off x="0" y="1581"/>
          <a:ext cx="9237662" cy="80143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B87E16F-726D-4755-98CA-22D3AB6ABFE2}">
      <dsp:nvSpPr>
        <dsp:cNvPr id="0" name=""/>
        <dsp:cNvSpPr/>
      </dsp:nvSpPr>
      <dsp:spPr>
        <a:xfrm>
          <a:off x="242435" y="181905"/>
          <a:ext cx="440791" cy="44079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C42981C-07F5-4F7D-BDC2-08122DC2A946}">
      <dsp:nvSpPr>
        <dsp:cNvPr id="0" name=""/>
        <dsp:cNvSpPr/>
      </dsp:nvSpPr>
      <dsp:spPr>
        <a:xfrm>
          <a:off x="925662" y="1581"/>
          <a:ext cx="8311999" cy="8014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819" tIns="84819" rIns="84819" bIns="84819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Here, the firm invest from scratch</a:t>
          </a:r>
        </a:p>
      </dsp:txBody>
      <dsp:txXfrm>
        <a:off x="925662" y="1581"/>
        <a:ext cx="8311999" cy="801439"/>
      </dsp:txXfrm>
    </dsp:sp>
    <dsp:sp modelId="{BF52523B-0F79-4F2E-B756-7F62BBCF56E7}">
      <dsp:nvSpPr>
        <dsp:cNvPr id="0" name=""/>
        <dsp:cNvSpPr/>
      </dsp:nvSpPr>
      <dsp:spPr>
        <a:xfrm>
          <a:off x="0" y="1003380"/>
          <a:ext cx="9237662" cy="80143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9BC4BD6-9A26-4709-B95A-5EF89BF3701D}">
      <dsp:nvSpPr>
        <dsp:cNvPr id="0" name=""/>
        <dsp:cNvSpPr/>
      </dsp:nvSpPr>
      <dsp:spPr>
        <a:xfrm>
          <a:off x="242435" y="1183704"/>
          <a:ext cx="440791" cy="44079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0E8D47-F512-447B-AC1E-4E6791A9B245}">
      <dsp:nvSpPr>
        <dsp:cNvPr id="0" name=""/>
        <dsp:cNvSpPr/>
      </dsp:nvSpPr>
      <dsp:spPr>
        <a:xfrm>
          <a:off x="925662" y="1003380"/>
          <a:ext cx="8311999" cy="8014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819" tIns="84819" rIns="84819" bIns="84819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Acquire land</a:t>
          </a:r>
        </a:p>
      </dsp:txBody>
      <dsp:txXfrm>
        <a:off x="925662" y="1003380"/>
        <a:ext cx="8311999" cy="801439"/>
      </dsp:txXfrm>
    </dsp:sp>
    <dsp:sp modelId="{80E70E7F-F6C8-458B-A36C-9DD319096BE7}">
      <dsp:nvSpPr>
        <dsp:cNvPr id="0" name=""/>
        <dsp:cNvSpPr/>
      </dsp:nvSpPr>
      <dsp:spPr>
        <a:xfrm>
          <a:off x="0" y="2005179"/>
          <a:ext cx="9237662" cy="80143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8B8A2DE-E489-4A51-B3D7-559539B6B9C5}">
      <dsp:nvSpPr>
        <dsp:cNvPr id="0" name=""/>
        <dsp:cNvSpPr/>
      </dsp:nvSpPr>
      <dsp:spPr>
        <a:xfrm>
          <a:off x="242435" y="2185503"/>
          <a:ext cx="440791" cy="44079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6A58C0C-A1D9-4884-AA7A-6155B801D8C8}">
      <dsp:nvSpPr>
        <dsp:cNvPr id="0" name=""/>
        <dsp:cNvSpPr/>
      </dsp:nvSpPr>
      <dsp:spPr>
        <a:xfrm>
          <a:off x="925662" y="2005179"/>
          <a:ext cx="8311999" cy="8014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819" tIns="84819" rIns="84819" bIns="84819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Build facilities</a:t>
          </a:r>
        </a:p>
      </dsp:txBody>
      <dsp:txXfrm>
        <a:off x="925662" y="2005179"/>
        <a:ext cx="8311999" cy="801439"/>
      </dsp:txXfrm>
    </dsp:sp>
    <dsp:sp modelId="{FD37A9CD-FDED-4D05-B0E0-800D466F29BA}">
      <dsp:nvSpPr>
        <dsp:cNvPr id="0" name=""/>
        <dsp:cNvSpPr/>
      </dsp:nvSpPr>
      <dsp:spPr>
        <a:xfrm>
          <a:off x="0" y="3006979"/>
          <a:ext cx="9237662" cy="80143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CC13880-7657-46D2-969E-CE67E971BFD6}">
      <dsp:nvSpPr>
        <dsp:cNvPr id="0" name=""/>
        <dsp:cNvSpPr/>
      </dsp:nvSpPr>
      <dsp:spPr>
        <a:xfrm>
          <a:off x="242435" y="3187303"/>
          <a:ext cx="440791" cy="440791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5364138-74BC-498E-A30F-E07AA6B7A560}">
      <dsp:nvSpPr>
        <dsp:cNvPr id="0" name=""/>
        <dsp:cNvSpPr/>
      </dsp:nvSpPr>
      <dsp:spPr>
        <a:xfrm>
          <a:off x="925662" y="3006979"/>
          <a:ext cx="8311999" cy="8014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819" tIns="84819" rIns="84819" bIns="84819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Hire people</a:t>
          </a:r>
        </a:p>
      </dsp:txBody>
      <dsp:txXfrm>
        <a:off x="925662" y="3006979"/>
        <a:ext cx="8311999" cy="80143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68C193-9967-48CD-8E42-B7773785E8CA}">
      <dsp:nvSpPr>
        <dsp:cNvPr id="0" name=""/>
        <dsp:cNvSpPr/>
      </dsp:nvSpPr>
      <dsp:spPr>
        <a:xfrm>
          <a:off x="3389714" y="273573"/>
          <a:ext cx="3712464" cy="3712464"/>
        </a:xfrm>
        <a:prstGeom prst="pie">
          <a:avLst>
            <a:gd name="adj1" fmla="val 16200000"/>
            <a:gd name="adj2" fmla="val 2052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High initial costs</a:t>
          </a:r>
        </a:p>
      </dsp:txBody>
      <dsp:txXfrm>
        <a:off x="5326383" y="897620"/>
        <a:ext cx="1193292" cy="795528"/>
      </dsp:txXfrm>
    </dsp:sp>
    <dsp:sp modelId="{DB5F9EFA-2C0C-445D-9E4B-247F9057AF6C}">
      <dsp:nvSpPr>
        <dsp:cNvPr id="0" name=""/>
        <dsp:cNvSpPr/>
      </dsp:nvSpPr>
      <dsp:spPr>
        <a:xfrm>
          <a:off x="3421535" y="372572"/>
          <a:ext cx="3712464" cy="3712464"/>
        </a:xfrm>
        <a:prstGeom prst="pie">
          <a:avLst>
            <a:gd name="adj1" fmla="val 20520000"/>
            <a:gd name="adj2" fmla="val 3240000"/>
          </a:avLst>
        </a:prstGeom>
        <a:solidFill>
          <a:schemeClr val="accent5">
            <a:hueOff val="-5021067"/>
            <a:satOff val="169"/>
            <a:lumOff val="-176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Takes time compared to acquisition</a:t>
          </a:r>
        </a:p>
      </dsp:txBody>
      <dsp:txXfrm>
        <a:off x="5812539" y="2068814"/>
        <a:ext cx="1104900" cy="883920"/>
      </dsp:txXfrm>
    </dsp:sp>
    <dsp:sp modelId="{BD0352C2-025C-4993-A4A7-6C0E7D611F0C}">
      <dsp:nvSpPr>
        <dsp:cNvPr id="0" name=""/>
        <dsp:cNvSpPr/>
      </dsp:nvSpPr>
      <dsp:spPr>
        <a:xfrm>
          <a:off x="3337563" y="433562"/>
          <a:ext cx="3712464" cy="3712464"/>
        </a:xfrm>
        <a:prstGeom prst="pie">
          <a:avLst>
            <a:gd name="adj1" fmla="val 3240000"/>
            <a:gd name="adj2" fmla="val 7560000"/>
          </a:avLst>
        </a:prstGeom>
        <a:solidFill>
          <a:schemeClr val="accent5">
            <a:hueOff val="-10042134"/>
            <a:satOff val="337"/>
            <a:lumOff val="-352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Risky move</a:t>
          </a:r>
        </a:p>
      </dsp:txBody>
      <dsp:txXfrm>
        <a:off x="4663443" y="3041126"/>
        <a:ext cx="1060704" cy="972312"/>
      </dsp:txXfrm>
    </dsp:sp>
    <dsp:sp modelId="{33F3104A-7402-4103-98BB-3777DBA3421E}">
      <dsp:nvSpPr>
        <dsp:cNvPr id="0" name=""/>
        <dsp:cNvSpPr/>
      </dsp:nvSpPr>
      <dsp:spPr>
        <a:xfrm>
          <a:off x="3253590" y="372572"/>
          <a:ext cx="3712464" cy="3712464"/>
        </a:xfrm>
        <a:prstGeom prst="pie">
          <a:avLst>
            <a:gd name="adj1" fmla="val 7560000"/>
            <a:gd name="adj2" fmla="val 11880000"/>
          </a:avLst>
        </a:prstGeom>
        <a:solidFill>
          <a:schemeClr val="accent5">
            <a:hueOff val="-15063201"/>
            <a:satOff val="506"/>
            <a:lumOff val="-529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Regulatory hurdles such as permits and licenses</a:t>
          </a:r>
        </a:p>
      </dsp:txBody>
      <dsp:txXfrm>
        <a:off x="3470151" y="2068814"/>
        <a:ext cx="1104900" cy="883920"/>
      </dsp:txXfrm>
    </dsp:sp>
    <dsp:sp modelId="{46CBBDCD-F069-4FCC-B467-60E166C68B21}">
      <dsp:nvSpPr>
        <dsp:cNvPr id="0" name=""/>
        <dsp:cNvSpPr/>
      </dsp:nvSpPr>
      <dsp:spPr>
        <a:xfrm>
          <a:off x="3285411" y="273573"/>
          <a:ext cx="3712464" cy="3712464"/>
        </a:xfrm>
        <a:prstGeom prst="pie">
          <a:avLst>
            <a:gd name="adj1" fmla="val 11880000"/>
            <a:gd name="adj2" fmla="val 16200000"/>
          </a:avLst>
        </a:prstGeom>
        <a:solidFill>
          <a:schemeClr val="accent5">
            <a:hueOff val="-20084268"/>
            <a:satOff val="674"/>
            <a:lumOff val="-705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Infrastructure challenges</a:t>
          </a:r>
        </a:p>
      </dsp:txBody>
      <dsp:txXfrm>
        <a:off x="3867915" y="897620"/>
        <a:ext cx="1193292" cy="795528"/>
      </dsp:txXfrm>
    </dsp:sp>
    <dsp:sp modelId="{A5E5CF15-5D2B-4A36-B262-4D318C4B9A97}">
      <dsp:nvSpPr>
        <dsp:cNvPr id="0" name=""/>
        <dsp:cNvSpPr/>
      </dsp:nvSpPr>
      <dsp:spPr>
        <a:xfrm>
          <a:off x="3159720" y="43754"/>
          <a:ext cx="4172102" cy="4172102"/>
        </a:xfrm>
        <a:prstGeom prst="circularArrow">
          <a:avLst>
            <a:gd name="adj1" fmla="val 5085"/>
            <a:gd name="adj2" fmla="val 327528"/>
            <a:gd name="adj3" fmla="val 20192361"/>
            <a:gd name="adj4" fmla="val 16200324"/>
            <a:gd name="adj5" fmla="val 5932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0DDF5F2-053F-4325-B89A-67807BEF71D8}">
      <dsp:nvSpPr>
        <dsp:cNvPr id="0" name=""/>
        <dsp:cNvSpPr/>
      </dsp:nvSpPr>
      <dsp:spPr>
        <a:xfrm>
          <a:off x="3191972" y="142720"/>
          <a:ext cx="4172102" cy="4172102"/>
        </a:xfrm>
        <a:prstGeom prst="circularArrow">
          <a:avLst>
            <a:gd name="adj1" fmla="val 5085"/>
            <a:gd name="adj2" fmla="val 327528"/>
            <a:gd name="adj3" fmla="val 2912753"/>
            <a:gd name="adj4" fmla="val 20519953"/>
            <a:gd name="adj5" fmla="val 5932"/>
          </a:avLst>
        </a:prstGeom>
        <a:solidFill>
          <a:schemeClr val="accent5">
            <a:hueOff val="-5021067"/>
            <a:satOff val="169"/>
            <a:lumOff val="-176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8CC934-D6DD-441B-A4BB-548C147F02D1}">
      <dsp:nvSpPr>
        <dsp:cNvPr id="0" name=""/>
        <dsp:cNvSpPr/>
      </dsp:nvSpPr>
      <dsp:spPr>
        <a:xfrm>
          <a:off x="3107743" y="203897"/>
          <a:ext cx="4172102" cy="4172102"/>
        </a:xfrm>
        <a:prstGeom prst="circularArrow">
          <a:avLst>
            <a:gd name="adj1" fmla="val 5085"/>
            <a:gd name="adj2" fmla="val 327528"/>
            <a:gd name="adj3" fmla="val 7232777"/>
            <a:gd name="adj4" fmla="val 3239695"/>
            <a:gd name="adj5" fmla="val 5932"/>
          </a:avLst>
        </a:prstGeom>
        <a:solidFill>
          <a:schemeClr val="accent5">
            <a:hueOff val="-10042134"/>
            <a:satOff val="337"/>
            <a:lumOff val="-352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FC8AC3-DF38-41E3-985E-451E41ECC13D}">
      <dsp:nvSpPr>
        <dsp:cNvPr id="0" name=""/>
        <dsp:cNvSpPr/>
      </dsp:nvSpPr>
      <dsp:spPr>
        <a:xfrm>
          <a:off x="3023514" y="142720"/>
          <a:ext cx="4172102" cy="4172102"/>
        </a:xfrm>
        <a:prstGeom prst="circularArrow">
          <a:avLst>
            <a:gd name="adj1" fmla="val 5085"/>
            <a:gd name="adj2" fmla="val 327528"/>
            <a:gd name="adj3" fmla="val 11552519"/>
            <a:gd name="adj4" fmla="val 7559718"/>
            <a:gd name="adj5" fmla="val 5932"/>
          </a:avLst>
        </a:prstGeom>
        <a:solidFill>
          <a:schemeClr val="accent5">
            <a:hueOff val="-15063201"/>
            <a:satOff val="506"/>
            <a:lumOff val="-529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0DE529-5914-41A2-B412-970AD30606C9}">
      <dsp:nvSpPr>
        <dsp:cNvPr id="0" name=""/>
        <dsp:cNvSpPr/>
      </dsp:nvSpPr>
      <dsp:spPr>
        <a:xfrm>
          <a:off x="3055767" y="43754"/>
          <a:ext cx="4172102" cy="4172102"/>
        </a:xfrm>
        <a:prstGeom prst="circularArrow">
          <a:avLst>
            <a:gd name="adj1" fmla="val 5085"/>
            <a:gd name="adj2" fmla="val 327528"/>
            <a:gd name="adj3" fmla="val 15872148"/>
            <a:gd name="adj4" fmla="val 11880111"/>
            <a:gd name="adj5" fmla="val 5932"/>
          </a:avLst>
        </a:prstGeom>
        <a:solidFill>
          <a:schemeClr val="accent5">
            <a:hueOff val="-20084268"/>
            <a:satOff val="674"/>
            <a:lumOff val="-7057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F8C6D1-1366-4711-9166-294A00124108}">
      <dsp:nvSpPr>
        <dsp:cNvPr id="0" name=""/>
        <dsp:cNvSpPr/>
      </dsp:nvSpPr>
      <dsp:spPr>
        <a:xfrm>
          <a:off x="0" y="3437"/>
          <a:ext cx="9495758" cy="73217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A1D7608-88AE-4D12-801D-488B4FCCCEBA}">
      <dsp:nvSpPr>
        <dsp:cNvPr id="0" name=""/>
        <dsp:cNvSpPr/>
      </dsp:nvSpPr>
      <dsp:spPr>
        <a:xfrm>
          <a:off x="221483" y="168177"/>
          <a:ext cx="402697" cy="40269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CE49339-5815-4731-A96A-62CB57A6C6C9}">
      <dsp:nvSpPr>
        <dsp:cNvPr id="0" name=""/>
        <dsp:cNvSpPr/>
      </dsp:nvSpPr>
      <dsp:spPr>
        <a:xfrm>
          <a:off x="845664" y="3437"/>
          <a:ext cx="8650093" cy="7321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7489" tIns="77489" rIns="77489" bIns="77489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Entering unfamililar markets</a:t>
          </a:r>
        </a:p>
      </dsp:txBody>
      <dsp:txXfrm>
        <a:off x="845664" y="3437"/>
        <a:ext cx="8650093" cy="732176"/>
      </dsp:txXfrm>
    </dsp:sp>
    <dsp:sp modelId="{2D6E5E26-A38F-45A6-9917-6F1491D8C7A7}">
      <dsp:nvSpPr>
        <dsp:cNvPr id="0" name=""/>
        <dsp:cNvSpPr/>
      </dsp:nvSpPr>
      <dsp:spPr>
        <a:xfrm>
          <a:off x="0" y="918658"/>
          <a:ext cx="9495758" cy="73217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3819A5D-D2AC-4107-9499-725C5B3832FC}">
      <dsp:nvSpPr>
        <dsp:cNvPr id="0" name=""/>
        <dsp:cNvSpPr/>
      </dsp:nvSpPr>
      <dsp:spPr>
        <a:xfrm>
          <a:off x="221483" y="1083398"/>
          <a:ext cx="402697" cy="40269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13F3DF3-FDDA-435A-9BDD-B3F614CE20DB}">
      <dsp:nvSpPr>
        <dsp:cNvPr id="0" name=""/>
        <dsp:cNvSpPr/>
      </dsp:nvSpPr>
      <dsp:spPr>
        <a:xfrm>
          <a:off x="845664" y="918658"/>
          <a:ext cx="8650093" cy="7321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7489" tIns="77489" rIns="77489" bIns="77489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When the cost and risk are too high</a:t>
          </a:r>
        </a:p>
      </dsp:txBody>
      <dsp:txXfrm>
        <a:off x="845664" y="918658"/>
        <a:ext cx="8650093" cy="732176"/>
      </dsp:txXfrm>
    </dsp:sp>
    <dsp:sp modelId="{E1A30FA8-7542-4AFB-B61B-D981213AFCAB}">
      <dsp:nvSpPr>
        <dsp:cNvPr id="0" name=""/>
        <dsp:cNvSpPr/>
      </dsp:nvSpPr>
      <dsp:spPr>
        <a:xfrm>
          <a:off x="0" y="1833879"/>
          <a:ext cx="9495758" cy="73217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C3CFBF1-67F5-472B-9C0B-4C97B8FA524C}">
      <dsp:nvSpPr>
        <dsp:cNvPr id="0" name=""/>
        <dsp:cNvSpPr/>
      </dsp:nvSpPr>
      <dsp:spPr>
        <a:xfrm>
          <a:off x="221483" y="1998618"/>
          <a:ext cx="402697" cy="40269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923360-85B6-4863-8CD1-57049F803913}">
      <dsp:nvSpPr>
        <dsp:cNvPr id="0" name=""/>
        <dsp:cNvSpPr/>
      </dsp:nvSpPr>
      <dsp:spPr>
        <a:xfrm>
          <a:off x="845664" y="1833879"/>
          <a:ext cx="8650093" cy="7321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7489" tIns="77489" rIns="77489" bIns="77489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When you want to leverage complementary capabilities</a:t>
          </a:r>
        </a:p>
      </dsp:txBody>
      <dsp:txXfrm>
        <a:off x="845664" y="1833879"/>
        <a:ext cx="8650093" cy="732176"/>
      </dsp:txXfrm>
    </dsp:sp>
    <dsp:sp modelId="{A5AEEF28-CB71-4C74-8334-6ECD1A420AD5}">
      <dsp:nvSpPr>
        <dsp:cNvPr id="0" name=""/>
        <dsp:cNvSpPr/>
      </dsp:nvSpPr>
      <dsp:spPr>
        <a:xfrm>
          <a:off x="0" y="2749100"/>
          <a:ext cx="9495758" cy="73217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6BFD226-DB26-45D6-BA1F-68361E21ED1E}">
      <dsp:nvSpPr>
        <dsp:cNvPr id="0" name=""/>
        <dsp:cNvSpPr/>
      </dsp:nvSpPr>
      <dsp:spPr>
        <a:xfrm>
          <a:off x="221483" y="2913839"/>
          <a:ext cx="402697" cy="402697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A9296F9-FEED-456E-90EE-EEF9B9C82A99}">
      <dsp:nvSpPr>
        <dsp:cNvPr id="0" name=""/>
        <dsp:cNvSpPr/>
      </dsp:nvSpPr>
      <dsp:spPr>
        <a:xfrm>
          <a:off x="845664" y="2749100"/>
          <a:ext cx="8650093" cy="7321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7489" tIns="77489" rIns="77489" bIns="77489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Markets with complex legal framework</a:t>
          </a:r>
        </a:p>
      </dsp:txBody>
      <dsp:txXfrm>
        <a:off x="845664" y="2749100"/>
        <a:ext cx="8650093" cy="732176"/>
      </dsp:txXfrm>
    </dsp:sp>
    <dsp:sp modelId="{CB5DE0F0-66D9-47D0-9A67-0E4308E7E46A}">
      <dsp:nvSpPr>
        <dsp:cNvPr id="0" name=""/>
        <dsp:cNvSpPr/>
      </dsp:nvSpPr>
      <dsp:spPr>
        <a:xfrm>
          <a:off x="0" y="3664320"/>
          <a:ext cx="9495758" cy="73217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DEFCF90-149E-4B3E-AC2A-C03FB1B1030E}">
      <dsp:nvSpPr>
        <dsp:cNvPr id="0" name=""/>
        <dsp:cNvSpPr/>
      </dsp:nvSpPr>
      <dsp:spPr>
        <a:xfrm>
          <a:off x="221483" y="3829060"/>
          <a:ext cx="402697" cy="402697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4DFB649-1ECF-4026-BB58-C9C5E52284F5}">
      <dsp:nvSpPr>
        <dsp:cNvPr id="0" name=""/>
        <dsp:cNvSpPr/>
      </dsp:nvSpPr>
      <dsp:spPr>
        <a:xfrm>
          <a:off x="845664" y="3664320"/>
          <a:ext cx="8650093" cy="7321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7489" tIns="77489" rIns="77489" bIns="77489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Managing political risks</a:t>
          </a:r>
        </a:p>
      </dsp:txBody>
      <dsp:txXfrm>
        <a:off x="845664" y="3664320"/>
        <a:ext cx="8650093" cy="73217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E1CDC8-A8F7-4B63-B55F-1311974345E6}">
      <dsp:nvSpPr>
        <dsp:cNvPr id="0" name=""/>
        <dsp:cNvSpPr/>
      </dsp:nvSpPr>
      <dsp:spPr>
        <a:xfrm>
          <a:off x="1405831" y="104999"/>
          <a:ext cx="2196000" cy="2196000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6B0508B-6981-4B27-90A2-AE7A31796A6B}">
      <dsp:nvSpPr>
        <dsp:cNvPr id="0" name=""/>
        <dsp:cNvSpPr/>
      </dsp:nvSpPr>
      <dsp:spPr>
        <a:xfrm>
          <a:off x="1873831" y="572999"/>
          <a:ext cx="1260000" cy="1260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206477-1098-4828-A491-F922555FE1DB}">
      <dsp:nvSpPr>
        <dsp:cNvPr id="0" name=""/>
        <dsp:cNvSpPr/>
      </dsp:nvSpPr>
      <dsp:spPr>
        <a:xfrm>
          <a:off x="703831" y="2985000"/>
          <a:ext cx="36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600" kern="1200" dirty="0"/>
            <a:t>Availability of raw materials supply</a:t>
          </a:r>
        </a:p>
      </dsp:txBody>
      <dsp:txXfrm>
        <a:off x="703831" y="2985000"/>
        <a:ext cx="3600000" cy="720000"/>
      </dsp:txXfrm>
    </dsp:sp>
    <dsp:sp modelId="{C2C6D1D2-ECF7-4D5A-B586-81E9CB1BA266}">
      <dsp:nvSpPr>
        <dsp:cNvPr id="0" name=""/>
        <dsp:cNvSpPr/>
      </dsp:nvSpPr>
      <dsp:spPr>
        <a:xfrm>
          <a:off x="5635831" y="104999"/>
          <a:ext cx="2196000" cy="2196000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3F793BB-3B10-4E3B-840A-A7928F9F1157}">
      <dsp:nvSpPr>
        <dsp:cNvPr id="0" name=""/>
        <dsp:cNvSpPr/>
      </dsp:nvSpPr>
      <dsp:spPr>
        <a:xfrm>
          <a:off x="6103831" y="572999"/>
          <a:ext cx="1260000" cy="1260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93EB1F8-BE48-41A5-A9A0-3E2F27BACAAF}">
      <dsp:nvSpPr>
        <dsp:cNvPr id="0" name=""/>
        <dsp:cNvSpPr/>
      </dsp:nvSpPr>
      <dsp:spPr>
        <a:xfrm>
          <a:off x="4933831" y="2985000"/>
          <a:ext cx="36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600" kern="1200" dirty="0">
              <a:latin typeface="Trade Gothic Next Cond"/>
            </a:rPr>
            <a:t>To seek Customer</a:t>
          </a:r>
          <a:r>
            <a:rPr lang="en-US" sz="2600" kern="1200" dirty="0"/>
            <a:t> knowledge</a:t>
          </a:r>
        </a:p>
      </dsp:txBody>
      <dsp:txXfrm>
        <a:off x="4933831" y="2985000"/>
        <a:ext cx="3600000" cy="72000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28EFAE2-87F9-4A01-BE3A-AFC38CC8ED0B}">
      <dsp:nvSpPr>
        <dsp:cNvPr id="0" name=""/>
        <dsp:cNvSpPr/>
      </dsp:nvSpPr>
      <dsp:spPr>
        <a:xfrm>
          <a:off x="0" y="1860"/>
          <a:ext cx="4991103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53B1AEF-C589-4561-A444-3255A06593F3}">
      <dsp:nvSpPr>
        <dsp:cNvPr id="0" name=""/>
        <dsp:cNvSpPr/>
      </dsp:nvSpPr>
      <dsp:spPr>
        <a:xfrm>
          <a:off x="0" y="1860"/>
          <a:ext cx="4991103" cy="12687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/>
            <a:t>Efficiency-seeking motives: </a:t>
          </a:r>
        </a:p>
      </dsp:txBody>
      <dsp:txXfrm>
        <a:off x="0" y="1860"/>
        <a:ext cx="4991103" cy="1268759"/>
      </dsp:txXfrm>
    </dsp:sp>
    <dsp:sp modelId="{3F5E76CD-4597-442A-B6FC-6FA3CAC4AAFD}">
      <dsp:nvSpPr>
        <dsp:cNvPr id="0" name=""/>
        <dsp:cNvSpPr/>
      </dsp:nvSpPr>
      <dsp:spPr>
        <a:xfrm>
          <a:off x="0" y="1270619"/>
          <a:ext cx="4991103" cy="0"/>
        </a:xfrm>
        <a:prstGeom prst="lin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218E400-E2F3-47FC-A669-1E17A03CA3B2}">
      <dsp:nvSpPr>
        <dsp:cNvPr id="0" name=""/>
        <dsp:cNvSpPr/>
      </dsp:nvSpPr>
      <dsp:spPr>
        <a:xfrm>
          <a:off x="0" y="1270619"/>
          <a:ext cx="4991103" cy="12687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/>
            <a:t>Market-seeking motives:</a:t>
          </a:r>
        </a:p>
      </dsp:txBody>
      <dsp:txXfrm>
        <a:off x="0" y="1270619"/>
        <a:ext cx="4991103" cy="1268759"/>
      </dsp:txXfrm>
    </dsp:sp>
    <dsp:sp modelId="{D12AE99E-C4CA-44C3-9E98-9FA741734C7E}">
      <dsp:nvSpPr>
        <dsp:cNvPr id="0" name=""/>
        <dsp:cNvSpPr/>
      </dsp:nvSpPr>
      <dsp:spPr>
        <a:xfrm>
          <a:off x="0" y="2539379"/>
          <a:ext cx="4991103" cy="0"/>
        </a:xfrm>
        <a:prstGeom prst="lin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44542E61-3FF8-4FAF-BFF1-8D10D07FD5A7}">
      <dsp:nvSpPr>
        <dsp:cNvPr id="0" name=""/>
        <dsp:cNvSpPr/>
      </dsp:nvSpPr>
      <dsp:spPr>
        <a:xfrm>
          <a:off x="0" y="2539379"/>
          <a:ext cx="4991103" cy="12687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/>
            <a:t>Resource/asset- seeking motives: </a:t>
          </a:r>
        </a:p>
      </dsp:txBody>
      <dsp:txXfrm>
        <a:off x="0" y="2539379"/>
        <a:ext cx="4991103" cy="1268759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C33A00-0858-420F-BB7A-CCFE989139AF}">
      <dsp:nvSpPr>
        <dsp:cNvPr id="0" name=""/>
        <dsp:cNvSpPr/>
      </dsp:nvSpPr>
      <dsp:spPr>
        <a:xfrm>
          <a:off x="772879" y="104999"/>
          <a:ext cx="2196000" cy="2196000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86FCDBF-1DC2-4C43-8053-F4E71B81F515}">
      <dsp:nvSpPr>
        <dsp:cNvPr id="0" name=""/>
        <dsp:cNvSpPr/>
      </dsp:nvSpPr>
      <dsp:spPr>
        <a:xfrm>
          <a:off x="1240879" y="572999"/>
          <a:ext cx="1260000" cy="1260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C89E64-75D7-4429-8FD2-FFB8A1226EB7}">
      <dsp:nvSpPr>
        <dsp:cNvPr id="0" name=""/>
        <dsp:cNvSpPr/>
      </dsp:nvSpPr>
      <dsp:spPr>
        <a:xfrm>
          <a:off x="70879" y="2985000"/>
          <a:ext cx="36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600" kern="1200"/>
            <a:t>Heightened competition</a:t>
          </a:r>
        </a:p>
      </dsp:txBody>
      <dsp:txXfrm>
        <a:off x="70879" y="2985000"/>
        <a:ext cx="3600000" cy="720000"/>
      </dsp:txXfrm>
    </dsp:sp>
    <dsp:sp modelId="{0DFBA5E9-0500-4B92-A733-5144DFE299F7}">
      <dsp:nvSpPr>
        <dsp:cNvPr id="0" name=""/>
        <dsp:cNvSpPr/>
      </dsp:nvSpPr>
      <dsp:spPr>
        <a:xfrm>
          <a:off x="5002880" y="104999"/>
          <a:ext cx="2196000" cy="2196000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CEDE69A-0E52-4B56-8AA0-FEAB10C5BFFE}">
      <dsp:nvSpPr>
        <dsp:cNvPr id="0" name=""/>
        <dsp:cNvSpPr/>
      </dsp:nvSpPr>
      <dsp:spPr>
        <a:xfrm>
          <a:off x="5470880" y="572999"/>
          <a:ext cx="1260000" cy="1260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AF7D429-CA3D-4B54-B6B4-8883D93F5C67}">
      <dsp:nvSpPr>
        <dsp:cNvPr id="0" name=""/>
        <dsp:cNvSpPr/>
      </dsp:nvSpPr>
      <dsp:spPr>
        <a:xfrm>
          <a:off x="4300880" y="2985000"/>
          <a:ext cx="36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600" kern="1200"/>
            <a:t>Import substitution</a:t>
          </a:r>
        </a:p>
      </dsp:txBody>
      <dsp:txXfrm>
        <a:off x="4300880" y="2985000"/>
        <a:ext cx="3600000" cy="72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#1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5/layout/IconCircleLabelList#1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#2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VerticalSolidList#3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5/layout/IconCircleLabelList#2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18/5/layout/IconCircleLabelList#3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30F8CF-692C-4963-8B5E-D1C0928CF1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29612" y="1013984"/>
            <a:ext cx="7714388" cy="3260635"/>
          </a:xfrm>
        </p:spPr>
        <p:txBody>
          <a:bodyPr anchor="b"/>
          <a:lstStyle>
            <a:lvl1pPr algn="l">
              <a:defRPr sz="2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F419655-1613-4CC0-BBE9-BD2CB2C3C76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29612" y="4848464"/>
            <a:ext cx="7714388" cy="1085849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267FFF-6BC4-4DF0-BC55-B2C3BFD8ED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B07E4-CDF9-4C88-A2F3-04620E58224D}" type="datetimeFigureOut">
              <a:rPr lang="en-US" smtClean="0"/>
              <a:t>4/19/2024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389830-A1B7-484B-832C-F64A558BDF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A8F727-72C8-47A9-8E54-AD8459028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71E98-A417-4ECC-ACEB-C0490C20DB04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EED5540-64E5-4258-ABA4-753F07B71B38}"/>
              </a:ext>
            </a:extLst>
          </p:cNvPr>
          <p:cNvCxnSpPr>
            <a:cxnSpLocks/>
          </p:cNvCxnSpPr>
          <p:nvPr/>
        </p:nvCxnSpPr>
        <p:spPr>
          <a:xfrm>
            <a:off x="1524000" y="4571506"/>
            <a:ext cx="971155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039104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3EF94C-BCB1-4F4C-AF70-DD2A5C4E33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9566" y="1045445"/>
            <a:ext cx="9238434" cy="857559"/>
          </a:xfrm>
        </p:spPr>
        <p:txBody>
          <a:bodyPr anchor="b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909B75-A057-44B5-872F-DF01BDC8EA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9566" y="2286000"/>
            <a:ext cx="9238434" cy="38100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06260C-3219-4812-88F2-3162D37F2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B07E4-CDF9-4C88-A2F3-04620E58224D}" type="datetimeFigureOut">
              <a:rPr lang="en-US" smtClean="0"/>
              <a:t>4/19/2024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762B73-9C01-4BE3-A199-782BE6EBA6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761492-EB56-4454-9D2A-8BB94AACB8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71E98-A417-4ECC-ACEB-C0490C20DB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14701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980A128-A52A-402C-865B-1BF08D7F045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E900447-3778-4AB7-ACB3-7C2313FE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1745" y="1287554"/>
            <a:ext cx="8284963" cy="3113064"/>
          </a:xfrm>
        </p:spPr>
        <p:txBody>
          <a:bodyPr anchor="t"/>
          <a:lstStyle>
            <a:lvl1pPr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B910C9-BA3C-4D31-9C62-2C2408591F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21744" y="4619707"/>
            <a:ext cx="7722256" cy="1476293"/>
          </a:xfrm>
        </p:spPr>
        <p:txBody>
          <a:bodyPr anchor="b">
            <a:normAutofit/>
          </a:bodyPr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742E8A-6B69-406B-A3DF-0A1B76832E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B07E4-CDF9-4C88-A2F3-04620E58224D}" type="datetimeFigureOut">
              <a:rPr lang="en-US" smtClean="0"/>
              <a:t>4/19/2024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D665CF-4461-4BB8-8F3A-ED1CB1084C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898B27-5EF3-49F4-B3CE-F3CF419AE0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71E98-A417-4ECC-ACEB-C0490C20DB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63592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33F3BA-5AD5-4F15-97B2-E4652D1D4E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9566" y="1013411"/>
            <a:ext cx="9238434" cy="889592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A997B8-1FD3-40E6-A486-256EB41DB70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429566" y="2135565"/>
            <a:ext cx="4495800" cy="396043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83F4D8-AA9A-4AF7-86EA-E4D797B98C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135565"/>
            <a:ext cx="4495800" cy="396043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08823E-BC08-4810-9BFF-35D2EA2AE7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B07E4-CDF9-4C88-A2F3-04620E58224D}" type="datetimeFigureOut">
              <a:rPr lang="en-US" smtClean="0"/>
              <a:t>4/19/2024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FDD2BFB-BB2C-4C4A-A6E1-DD223C2BE0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D369B2-12F8-4583-8A7F-523C9A3EF0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71E98-A417-4ECC-ACEB-C0490C20DB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87365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AC717F-84B9-44BA-8DD6-680394AB19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9566" y="1079150"/>
            <a:ext cx="9238434" cy="823912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1217D6-7448-4625-964F-5D82F65F11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29567" y="2013217"/>
            <a:ext cx="4495799" cy="704232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1800" b="0" cap="all" spc="3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53A534C-0B54-4327-99C0-4F0019FD21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429567" y="3048000"/>
            <a:ext cx="4495800" cy="30480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89D4A63-0795-4B74-8C11-5FE7944118C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2013215"/>
            <a:ext cx="4495800" cy="70423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1800" b="0" cap="all" spc="3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23D16F3-F747-441B-9854-27225954DEC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3048000"/>
            <a:ext cx="4495800" cy="30480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E8168E2-6B97-486E-B0E4-4E7F5CDBB5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B07E4-CDF9-4C88-A2F3-04620E58224D}" type="datetimeFigureOut">
              <a:rPr lang="en-US" smtClean="0"/>
              <a:t>4/19/2024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05D3E2B-2F4E-4347-A8E9-27EB7D0359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C1FC4F5-6876-414E-9E30-84706A3F52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71E98-A417-4ECC-ACEB-C0490C20DB04}" type="slidenum">
              <a:rPr lang="en-US" smtClean="0"/>
              <a:t>‹#›</a:t>
            </a:fld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70D2F04-5474-46B9-B838-858CDF4AB2D2}"/>
              </a:ext>
            </a:extLst>
          </p:cNvPr>
          <p:cNvCxnSpPr>
            <a:cxnSpLocks/>
          </p:cNvCxnSpPr>
          <p:nvPr/>
        </p:nvCxnSpPr>
        <p:spPr>
          <a:xfrm>
            <a:off x="6270727" y="2876662"/>
            <a:ext cx="971155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CADEE893-BE45-47F3-BCF0-02424B3503CC}"/>
              </a:ext>
            </a:extLst>
          </p:cNvPr>
          <p:cNvSpPr/>
          <p:nvPr/>
        </p:nvSpPr>
        <p:spPr>
          <a:xfrm>
            <a:off x="-1171838" y="4592406"/>
            <a:ext cx="808262" cy="38971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3FB5178A-4501-4B56-8BF1-D083D7B021CE}"/>
              </a:ext>
            </a:extLst>
          </p:cNvPr>
          <p:cNvCxnSpPr>
            <a:cxnSpLocks/>
          </p:cNvCxnSpPr>
          <p:nvPr/>
        </p:nvCxnSpPr>
        <p:spPr>
          <a:xfrm>
            <a:off x="1524000" y="2876662"/>
            <a:ext cx="971155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345824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A52109C6-041C-42BA-B507-8EA298046ED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F7BF877-20DD-40F4-AEA8-E1B6D5350D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67DC874-15B5-4338-B7D1-8E393AB4C1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B07E4-CDF9-4C88-A2F3-04620E58224D}" type="datetimeFigureOut">
              <a:rPr lang="en-US" smtClean="0"/>
              <a:t>4/19/2024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66BAE3-24C5-483F-9141-D860A265E7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9AEEB4-66F8-4008-B616-804FB9D91C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71E98-A417-4ECC-ACEB-C0490C20DB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64340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746C975-8FFB-4A4B-9213-774EE3901D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B07E4-CDF9-4C88-A2F3-04620E58224D}" type="datetimeFigureOut">
              <a:rPr lang="en-US" smtClean="0"/>
              <a:t>4/19/2024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FBA744F-475D-4105-8E4A-0258155495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3FA64C-7966-4D6F-88D7-4B89F2A1DF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71E98-A417-4ECC-ACEB-C0490C20DB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93857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D4ED5F-AB94-4DCF-8971-B8B2B55AF6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3740" y="1558944"/>
            <a:ext cx="3279689" cy="1864196"/>
          </a:xfrm>
        </p:spPr>
        <p:txBody>
          <a:bodyPr anchor="b"/>
          <a:lstStyle>
            <a:lvl1pPr algn="r">
              <a:defRPr sz="28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1EE4CB-68CF-4BF3-A891-8277AFD13D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4000" y="762000"/>
            <a:ext cx="5333999" cy="5334000"/>
          </a:xfrm>
        </p:spPr>
        <p:txBody>
          <a:bodyPr anchor="ctr">
            <a:normAutofit/>
          </a:bodyPr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400">
                <a:solidFill>
                  <a:schemeClr val="tx1"/>
                </a:solidFill>
              </a:defRPr>
            </a:lvl2pPr>
            <a:lvl3pPr>
              <a:defRPr sz="20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292E72-B66D-40EE-B182-5585382A6D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443741" y="3649682"/>
            <a:ext cx="3233096" cy="1933605"/>
          </a:xfrm>
        </p:spPr>
        <p:txBody>
          <a:bodyPr/>
          <a:lstStyle>
            <a:lvl1pPr marL="0" indent="0" algn="r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73B694-B050-45F3-AE6F-A86A129F1C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B07E4-CDF9-4C88-A2F3-04620E58224D}" type="datetimeFigureOut">
              <a:rPr lang="en-US" smtClean="0"/>
              <a:t>4/19/2024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8AE423-9CA5-46B3-96B1-7586AD0208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4B973D-F1F7-47BC-996D-6100B7C895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71E98-A417-4ECC-ACEB-C0490C20DB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36963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AE9949-4A1F-4DA9-9B75-A6180F954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3543" y="1383126"/>
            <a:ext cx="3289886" cy="2045874"/>
          </a:xfrm>
        </p:spPr>
        <p:txBody>
          <a:bodyPr anchor="b"/>
          <a:lstStyle>
            <a:lvl1pPr algn="r">
              <a:defRPr sz="28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9A8D794-C670-4569-93D9-0FF8B35AA7A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334001" y="762000"/>
            <a:ext cx="5333999" cy="5334000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2486F6-AE67-4B34-B8E2-0B7576DC2E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433544" y="3649682"/>
            <a:ext cx="3243292" cy="1684317"/>
          </a:xfrm>
        </p:spPr>
        <p:txBody>
          <a:bodyPr/>
          <a:lstStyle>
            <a:lvl1pPr marL="0" indent="0" algn="r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98B11C-BB63-49A6-B488-29D4FBF8E1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B07E4-CDF9-4C88-A2F3-04620E58224D}" type="datetimeFigureOut">
              <a:rPr lang="en-US" smtClean="0"/>
              <a:t>4/19/2024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24B9166-6D36-4F0A-9ADD-33D49A0C3A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B22B8F-7760-41B3-9053-DD90255B9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71E98-A417-4ECC-ACEB-C0490C20DB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227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C8A5DE-E5C6-4DB9-AD28-8F1EAC6F55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363E08E-9B2D-4740-9AC6-D5E1CFB95F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429566" y="2229957"/>
            <a:ext cx="9238434" cy="3866043"/>
          </a:xfrm>
        </p:spPr>
        <p:txBody>
          <a:bodyPr vert="eaVert"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4E3736-E8AA-4F58-9D3A-27050B287F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B07E4-CDF9-4C88-A2F3-04620E58224D}" type="datetimeFigureOut">
              <a:rPr lang="en-US" smtClean="0"/>
              <a:t>4/19/2024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E95E84-15BC-478B-9DAB-15025867BB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E9D98F-E0A8-4254-A957-7F17811D01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71E98-A417-4ECC-ACEB-C0490C20DB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93198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7DE70F5-2276-4F91-9FC2-8DA4B52881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144000" y="1467699"/>
            <a:ext cx="1758461" cy="4628301"/>
          </a:xfrm>
        </p:spPr>
        <p:txBody>
          <a:bodyPr vert="eaVert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1856C5-C2FD-45E4-A631-AC06B5495B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182312" y="1467699"/>
            <a:ext cx="7839379" cy="4628301"/>
          </a:xfrm>
        </p:spPr>
        <p:txBody>
          <a:bodyPr vert="eaVert"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E336EA-B6DD-4115-9C67-79A24C866E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B07E4-CDF9-4C88-A2F3-04620E58224D}" type="datetimeFigureOut">
              <a:rPr lang="en-US" smtClean="0"/>
              <a:t>4/19/2024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EA668B-1DAB-449C-9BA4-7B1572A22B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C6567E-119D-4C98-93FF-73A332803A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71E98-A417-4ECC-ACEB-C0490C20DB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51020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F84152A-7FE0-4708-B7C1-DBEC8F1337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9566" y="1041621"/>
            <a:ext cx="9238434" cy="86138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11AB53-BAF9-439D-9451-47193CF2FF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29566" y="2285999"/>
            <a:ext cx="9238434" cy="3810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B96D9F-562A-496F-A530-A561994DC5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471087" y="4891318"/>
            <a:ext cx="267329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00" b="1" cap="all" spc="300" baseline="0">
                <a:solidFill>
                  <a:schemeClr val="tx1"/>
                </a:solidFill>
              </a:defRPr>
            </a:lvl1pPr>
          </a:lstStyle>
          <a:p>
            <a:fld id="{3C2B07E4-CDF9-4C88-A2F3-04620E58224D}" type="datetimeFigureOut">
              <a:rPr lang="en-US" smtClean="0"/>
              <a:pPr/>
              <a:t>4/19/2024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3060FE-AAC3-4FAE-9EB4-BCAE72D956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10473021" y="1609893"/>
            <a:ext cx="26694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00" b="1" cap="all" spc="300" baseline="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77EDB2-8F31-42FA-B253-62D2414663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92908" y="3219853"/>
            <a:ext cx="629653" cy="42983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EFE71E98-A417-4ECC-ACEB-C0490C20DB0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524872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120000"/>
        </a:lnSpc>
        <a:spcBef>
          <a:spcPct val="0"/>
        </a:spcBef>
        <a:buNone/>
        <a:defRPr sz="2800" b="1" kern="1200" cap="all" spc="6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lnSpc>
          <a:spcPct val="130000"/>
        </a:lnSpc>
        <a:spcBef>
          <a:spcPts val="1000"/>
        </a:spcBef>
        <a:buSzPct val="8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274320" indent="0" algn="l" defTabSz="914400" rtl="0" eaLnBrk="1" latinLnBrk="0" hangingPunct="1">
        <a:lnSpc>
          <a:spcPct val="130000"/>
        </a:lnSpc>
        <a:spcBef>
          <a:spcPts val="500"/>
        </a:spcBef>
        <a:buSzPct val="85000"/>
        <a:buFontTx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2pPr>
      <a:lvl3pPr marL="457200" indent="-182880" algn="l" defTabSz="914400" rtl="0" eaLnBrk="1" latinLnBrk="0" hangingPunct="1">
        <a:lnSpc>
          <a:spcPct val="130000"/>
        </a:lnSpc>
        <a:spcBef>
          <a:spcPts val="500"/>
        </a:spcBef>
        <a:buSzPct val="8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466344" indent="0" algn="l" defTabSz="914400" rtl="0" eaLnBrk="1" latinLnBrk="0" hangingPunct="1">
        <a:lnSpc>
          <a:spcPct val="130000"/>
        </a:lnSpc>
        <a:spcBef>
          <a:spcPts val="500"/>
        </a:spcBef>
        <a:buSzPct val="85000"/>
        <a:buFontTx/>
        <a:buNone/>
        <a:defRPr sz="1200" b="1" kern="1200">
          <a:solidFill>
            <a:schemeClr val="tx1"/>
          </a:solidFill>
          <a:latin typeface="+mn-lt"/>
          <a:ea typeface="+mn-ea"/>
          <a:cs typeface="+mn-cs"/>
        </a:defRPr>
      </a:lvl4pPr>
      <a:lvl5pPr marL="640080" indent="-182880" algn="l" defTabSz="914400" rtl="0" eaLnBrk="1" latinLnBrk="0" hangingPunct="1">
        <a:lnSpc>
          <a:spcPct val="130000"/>
        </a:lnSpc>
        <a:spcBef>
          <a:spcPts val="500"/>
        </a:spcBef>
        <a:buSzPct val="85000"/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80">
          <p15:clr>
            <a:srgbClr val="F26B43"/>
          </p15:clr>
        </p15:guide>
        <p15:guide id="2" pos="3840">
          <p15:clr>
            <a:srgbClr val="F26B43"/>
          </p15:clr>
        </p15:guide>
        <p15:guide id="3" pos="7200">
          <p15:clr>
            <a:srgbClr val="F26B43"/>
          </p15:clr>
        </p15:guide>
        <p15:guide id="4" pos="6720">
          <p15:clr>
            <a:srgbClr val="F26B43"/>
          </p15:clr>
        </p15:guide>
        <p15:guide id="16" pos="480">
          <p15:clr>
            <a:srgbClr val="F26B43"/>
          </p15:clr>
        </p15:guide>
        <p15:guide id="23" orient="horz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sv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villarrealino-seguridadyauditoria.blogspot.com/2011/05/iso-310002009-risk-management.html" TargetMode="External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/3.0/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sv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E906F54D-04EF-4345-A564-7A7B57B6CE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6B4B1D-BA97-D26D-3C7D-2B93897C059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3750"/>
          <a:stretch/>
        </p:blipFill>
        <p:spPr>
          <a:xfrm>
            <a:off x="20" y="1571"/>
            <a:ext cx="12191980" cy="6856429"/>
          </a:xfrm>
          <a:prstGeom prst="rect">
            <a:avLst/>
          </a:prstGeom>
        </p:spPr>
      </p:pic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4A63FA5D-402E-473D-AF05-018BE28B22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2000" y="762003"/>
            <a:ext cx="10667999" cy="533399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1622320" y="1524000"/>
            <a:ext cx="7300402" cy="3540014"/>
          </a:xfrm>
        </p:spPr>
        <p:txBody>
          <a:bodyPr anchor="t">
            <a:normAutofit/>
          </a:bodyPr>
          <a:lstStyle/>
          <a:p>
            <a:pPr>
              <a:lnSpc>
                <a:spcPct val="110000"/>
              </a:lnSpc>
            </a:pPr>
            <a:r>
              <a:rPr lang="en-US" sz="2400" dirty="0"/>
              <a:t>International business strategy</a:t>
            </a:r>
            <a:br>
              <a:rPr lang="en-US" sz="2400" dirty="0"/>
            </a:br>
            <a:br>
              <a:rPr lang="en-US" sz="2400" dirty="0"/>
            </a:br>
            <a:r>
              <a:rPr lang="en-US" sz="2400" dirty="0"/>
              <a:t>Lecture Six: foreign direct investment (FDI)</a:t>
            </a:r>
            <a:br>
              <a:rPr lang="en-US" sz="2400" dirty="0"/>
            </a:br>
            <a:br>
              <a:rPr lang="en-US" sz="2400" dirty="0"/>
            </a:br>
            <a:r>
              <a:rPr lang="en-US" sz="2400" dirty="0" err="1"/>
              <a:t>Lecturer:Githii.s.k</a:t>
            </a: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B20D3D82-8B25-4DD9-9924-4CEAD450CD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631206" y="4572000"/>
            <a:ext cx="971155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6475007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5EE2BC33-F8B8-4768-AE46-E7CF6E3D7C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05EB5AC-4150-4206-9DBE-37DD0EBFBC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Conference room table">
            <a:extLst>
              <a:ext uri="{FF2B5EF4-FFF2-40B4-BE49-F238E27FC236}">
                <a16:creationId xmlns:a16="http://schemas.microsoft.com/office/drawing/2014/main" id="{EE67F0B1-1B63-F6B7-6C8C-B7C03036F92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</a:blip>
          <a:srcRect t="15542" r="-2" b="21403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1523999" y="1524000"/>
            <a:ext cx="3216673" cy="3809999"/>
          </a:xfrm>
        </p:spPr>
        <p:txBody>
          <a:bodyPr anchor="ctr">
            <a:normAutofit/>
          </a:bodyPr>
          <a:lstStyle/>
          <a:p>
            <a:pPr algn="r"/>
            <a:r>
              <a:rPr lang="en-US" dirty="0">
                <a:solidFill>
                  <a:srgbClr val="FFFFFF"/>
                </a:solidFill>
              </a:rPr>
              <a:t>Introduction</a:t>
            </a:r>
            <a:endParaRPr dirty="0">
              <a:solidFill>
                <a:srgbClr val="FFFFFF"/>
              </a:solidFill>
            </a:endParaRP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5334001" y="762000"/>
            <a:ext cx="5334000" cy="5334000"/>
          </a:xfrm>
        </p:spPr>
        <p:txBody>
          <a:bodyPr anchor="ctr">
            <a:normAutofit/>
          </a:bodyPr>
          <a:lstStyle/>
          <a:p>
            <a:pPr lvl="0"/>
            <a:r>
              <a:rPr lang="en-US" sz="2400" dirty="0">
                <a:solidFill>
                  <a:srgbClr val="FFFFFF"/>
                </a:solidFill>
              </a:rPr>
              <a:t>In our lecture five we looked at the strategy formulation process, where we noted is part of the how question</a:t>
            </a:r>
          </a:p>
          <a:p>
            <a:pPr lvl="0"/>
            <a:r>
              <a:rPr lang="en-US" sz="2400" dirty="0">
                <a:solidFill>
                  <a:srgbClr val="FFFFFF"/>
                </a:solidFill>
              </a:rPr>
              <a:t>In this topic we will focus on one of the options an international business has to enter foreign countries</a:t>
            </a:r>
          </a:p>
        </p:txBody>
      </p:sp>
    </p:spTree>
    <p:extLst>
      <p:ext uri="{BB962C8B-B14F-4D97-AF65-F5344CB8AC3E}">
        <p14:creationId xmlns:p14="http://schemas.microsoft.com/office/powerpoint/2010/main" val="33399510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1C8B38D4-9D92-4608-A16B-260E8CC213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1524000" y="762001"/>
            <a:ext cx="9144000" cy="869092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Learning Outcomes</a:t>
            </a:r>
          </a:p>
        </p:txBody>
      </p: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E4620551-36FB-7E0C-172A-F29010A729C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16809299"/>
              </p:ext>
            </p:extLst>
          </p:nvPr>
        </p:nvGraphicFramePr>
        <p:xfrm>
          <a:off x="1430338" y="2286000"/>
          <a:ext cx="9237662" cy="3810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2428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D7DD8518-4289-43CE-9E36-8E7E0D7DDF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1429566" y="762001"/>
            <a:ext cx="5008696" cy="114100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What constitutes FDI?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245311D-E528-5D6F-84CD-F06EBC61A3E8}"/>
              </a:ext>
            </a:extLst>
          </p:cNvPr>
          <p:cNvSpPr txBox="1"/>
          <p:nvPr/>
        </p:nvSpPr>
        <p:spPr>
          <a:xfrm>
            <a:off x="679857" y="2259698"/>
            <a:ext cx="5359830" cy="3836301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Ctr="0" forceAA="0" compatLnSpc="1">
            <a:prstTxWarp prst="textNoShape">
              <a:avLst/>
            </a:prstTxWarp>
            <a:normAutofit/>
          </a:bodyPr>
          <a:lstStyle/>
          <a:p>
            <a:pPr marL="285750" indent="-285750">
              <a:lnSpc>
                <a:spcPct val="130000"/>
              </a:lnSpc>
              <a:spcAft>
                <a:spcPts val="600"/>
              </a:spcAft>
              <a:buSzPct val="85000"/>
              <a:buFont typeface="Arial"/>
              <a:buChar char="•"/>
            </a:pPr>
            <a:r>
              <a:rPr lang="en-US" sz="2400" dirty="0"/>
              <a:t>Ownership in a firm in another country</a:t>
            </a:r>
          </a:p>
          <a:p>
            <a:pPr marL="285750" indent="-285750">
              <a:lnSpc>
                <a:spcPct val="130000"/>
              </a:lnSpc>
              <a:spcAft>
                <a:spcPts val="600"/>
              </a:spcAft>
              <a:buSzPct val="85000"/>
              <a:buFont typeface="Arial"/>
              <a:buChar char="•"/>
            </a:pPr>
            <a:r>
              <a:rPr lang="en-US" sz="2400" dirty="0"/>
              <a:t>At least 10% ownership</a:t>
            </a:r>
          </a:p>
        </p:txBody>
      </p:sp>
      <p:pic>
        <p:nvPicPr>
          <p:cNvPr id="5" name="Picture 4" descr="Person walking up a stairs">
            <a:extLst>
              <a:ext uri="{FF2B5EF4-FFF2-40B4-BE49-F238E27FC236}">
                <a16:creationId xmlns:a16="http://schemas.microsoft.com/office/drawing/2014/main" id="{0186CEDB-2406-3A8B-5FA4-65EDB8715D2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333" r="6916" b="-2"/>
          <a:stretch/>
        </p:blipFill>
        <p:spPr>
          <a:xfrm>
            <a:off x="6639965" y="1114197"/>
            <a:ext cx="4629606" cy="4629606"/>
          </a:xfrm>
          <a:custGeom>
            <a:avLst/>
            <a:gdLst/>
            <a:ahLst/>
            <a:cxnLst/>
            <a:rect l="l" t="t" r="r" b="b"/>
            <a:pathLst>
              <a:path w="4629606" h="4629606">
                <a:moveTo>
                  <a:pt x="2314803" y="0"/>
                </a:moveTo>
                <a:cubicBezTo>
                  <a:pt x="3593233" y="0"/>
                  <a:pt x="4629606" y="1036373"/>
                  <a:pt x="4629606" y="2314803"/>
                </a:cubicBezTo>
                <a:cubicBezTo>
                  <a:pt x="4629606" y="3593233"/>
                  <a:pt x="3593233" y="4629606"/>
                  <a:pt x="2314803" y="4629606"/>
                </a:cubicBezTo>
                <a:cubicBezTo>
                  <a:pt x="1036373" y="4629606"/>
                  <a:pt x="0" y="3593233"/>
                  <a:pt x="0" y="2314803"/>
                </a:cubicBezTo>
                <a:cubicBezTo>
                  <a:pt x="0" y="1036373"/>
                  <a:pt x="1036373" y="0"/>
                  <a:pt x="2314803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58819645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1C8B38D4-9D92-4608-A16B-260E8CC213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01A94AE6-0978-4A09-B78E-D60AC48423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3197" y="1113411"/>
            <a:ext cx="4629606" cy="4629606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1207828" y="2286000"/>
            <a:ext cx="3643951" cy="2286000"/>
          </a:xfrm>
        </p:spPr>
        <p:txBody>
          <a:bodyPr anchor="ctr">
            <a:normAutofit/>
          </a:bodyPr>
          <a:lstStyle/>
          <a:p>
            <a:pPr algn="ctr"/>
            <a:r>
              <a:rPr lang="en-US">
                <a:solidFill>
                  <a:schemeClr val="bg1"/>
                </a:solidFill>
              </a:rPr>
              <a:t>Forms of FDI</a:t>
            </a:r>
          </a:p>
        </p:txBody>
      </p: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ED15C4B8-C857-D055-72F4-358C4EAFFD5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06420314"/>
              </p:ext>
            </p:extLst>
          </p:nvPr>
        </p:nvGraphicFramePr>
        <p:xfrm>
          <a:off x="6857999" y="762000"/>
          <a:ext cx="4543197" cy="53931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542192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C8B38D4-9D92-4608-A16B-260E8CC213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9BB38D8-6F12-0BE8-A74C-4FBB145565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762001"/>
            <a:ext cx="9144000" cy="869092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1.Greenfields Investment</a:t>
            </a:r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CD08154-BA41-05DC-805D-215FAF8FD2F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15519932"/>
              </p:ext>
            </p:extLst>
          </p:nvPr>
        </p:nvGraphicFramePr>
        <p:xfrm>
          <a:off x="1430338" y="2286000"/>
          <a:ext cx="9237662" cy="3810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734152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1265911B-1E2F-489E-97EF-A15A9299E7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119D4F1-CE65-4D74-A168-F27C15F1B0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000000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Desk with productivity items">
            <a:extLst>
              <a:ext uri="{FF2B5EF4-FFF2-40B4-BE49-F238E27FC236}">
                <a16:creationId xmlns:a16="http://schemas.microsoft.com/office/drawing/2014/main" id="{4283AC85-F3AD-ABEB-F4C8-299986F87DB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</a:blip>
          <a:srcRect l="27270" r="13396" b="-1"/>
          <a:stretch/>
        </p:blipFill>
        <p:spPr>
          <a:xfrm>
            <a:off x="20" y="9"/>
            <a:ext cx="5084598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E60302F-AEDA-EC6B-E5C6-D3CAD9C578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025718"/>
            <a:ext cx="4057650" cy="4770783"/>
          </a:xfrm>
        </p:spPr>
        <p:txBody>
          <a:bodyPr anchor="ctr">
            <a:normAutofit/>
          </a:bodyPr>
          <a:lstStyle/>
          <a:p>
            <a:pPr algn="ctr"/>
            <a:r>
              <a:rPr lang="en-US">
                <a:solidFill>
                  <a:srgbClr val="FFFFFF"/>
                </a:solidFill>
              </a:rPr>
              <a:t>Advantages of Greenfields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75C96F-EA60-28A1-D85A-9A9D4144C9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68045" y="762000"/>
            <a:ext cx="6346552" cy="473825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400" dirty="0"/>
              <a:t>Firm has total control from the word go</a:t>
            </a:r>
          </a:p>
          <a:p>
            <a:r>
              <a:rPr lang="en-US" sz="2400" dirty="0"/>
              <a:t>There is ownership at every stage</a:t>
            </a:r>
          </a:p>
          <a:p>
            <a:r>
              <a:rPr lang="en-US" sz="2400" dirty="0"/>
              <a:t>Risk management (no hidden liabilities)</a:t>
            </a:r>
          </a:p>
          <a:p>
            <a:r>
              <a:rPr lang="en-US" sz="2400" dirty="0"/>
              <a:t>An opportunity to build their brand directly</a:t>
            </a:r>
          </a:p>
        </p:txBody>
      </p:sp>
    </p:spTree>
    <p:extLst>
      <p:ext uri="{BB962C8B-B14F-4D97-AF65-F5344CB8AC3E}">
        <p14:creationId xmlns:p14="http://schemas.microsoft.com/office/powerpoint/2010/main" val="32388872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1C8B38D4-9D92-4608-A16B-260E8CC213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71C16EE-9B6F-1C00-3BD6-19B876100F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304801"/>
            <a:ext cx="9144000" cy="869092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Its drawbacks</a:t>
            </a:r>
            <a:endParaRPr lang="en-US"/>
          </a:p>
        </p:txBody>
      </p:sp>
      <p:graphicFrame>
        <p:nvGraphicFramePr>
          <p:cNvPr id="12" name="Content Placeholder 2">
            <a:extLst>
              <a:ext uri="{FF2B5EF4-FFF2-40B4-BE49-F238E27FC236}">
                <a16:creationId xmlns:a16="http://schemas.microsoft.com/office/drawing/2014/main" id="{2346768F-8447-A609-3C48-6739B6F735E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63163571"/>
              </p:ext>
            </p:extLst>
          </p:nvPr>
        </p:nvGraphicFramePr>
        <p:xfrm>
          <a:off x="280410" y="1676400"/>
          <a:ext cx="10387590" cy="4419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032754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D7DD8518-4289-43CE-9E36-8E7E0D7DDF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20A66ED-141F-FCF7-71AF-60694487FE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4897" y="356420"/>
            <a:ext cx="5703941" cy="1141004"/>
          </a:xfrm>
        </p:spPr>
        <p:txBody>
          <a:bodyPr>
            <a:normAutofit/>
          </a:bodyPr>
          <a:lstStyle/>
          <a:p>
            <a:r>
              <a:rPr lang="en-US" dirty="0"/>
              <a:t>Where is it applicable?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68B240-DD56-63B0-AEAC-27CB78324F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4897" y="2113936"/>
            <a:ext cx="5728522" cy="393290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 dirty="0"/>
              <a:t>Emerging market- growth potential</a:t>
            </a:r>
          </a:p>
          <a:p>
            <a:r>
              <a:rPr lang="en-US" sz="2400" dirty="0"/>
              <a:t>Unique market- need for localization</a:t>
            </a:r>
          </a:p>
          <a:p>
            <a:r>
              <a:rPr lang="en-US" sz="2400" dirty="0"/>
              <a:t>No suitable target for acquisition</a:t>
            </a:r>
          </a:p>
          <a:p>
            <a:r>
              <a:rPr lang="en-US" sz="2400" dirty="0"/>
              <a:t>Government incentives</a:t>
            </a:r>
          </a:p>
          <a:p>
            <a:r>
              <a:rPr lang="en-US" sz="2400" dirty="0"/>
              <a:t>To avoid legacy issues</a:t>
            </a:r>
          </a:p>
        </p:txBody>
      </p:sp>
      <p:pic>
        <p:nvPicPr>
          <p:cNvPr id="7" name="Graphic 6" descr="Upward trend">
            <a:extLst>
              <a:ext uri="{FF2B5EF4-FFF2-40B4-BE49-F238E27FC236}">
                <a16:creationId xmlns:a16="http://schemas.microsoft.com/office/drawing/2014/main" id="{6D58E3FD-6810-AFED-F42B-EBCB83A799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858001" y="1140012"/>
            <a:ext cx="4577976" cy="3004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992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E7218290-08E7-4AB8-8549-F625B01F0D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E5B10A1-9D73-86BF-94B5-C528D8DE29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9566" y="762001"/>
            <a:ext cx="5008696" cy="1141004"/>
          </a:xfrm>
        </p:spPr>
        <p:txBody>
          <a:bodyPr>
            <a:normAutofit/>
          </a:bodyPr>
          <a:lstStyle/>
          <a:p>
            <a:r>
              <a:rPr lang="en-US" b="0">
                <a:latin typeface="Calibri"/>
                <a:ea typeface="Calibri"/>
                <a:cs typeface="Calibri"/>
              </a:rPr>
              <a:t>2. Joint Venture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D6E8E0-7278-3AE5-B851-D0C27BA8F8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9566" y="2259698"/>
            <a:ext cx="4479398" cy="383630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 dirty="0"/>
              <a:t>This is whereby two or more parent firms join hands to create a separate firm where they share ownership</a:t>
            </a:r>
          </a:p>
        </p:txBody>
      </p:sp>
      <p:pic>
        <p:nvPicPr>
          <p:cNvPr id="5" name="Picture 4" descr="People shaking hands">
            <a:extLst>
              <a:ext uri="{FF2B5EF4-FFF2-40B4-BE49-F238E27FC236}">
                <a16:creationId xmlns:a16="http://schemas.microsoft.com/office/drawing/2014/main" id="{CDA61EF9-FAAE-0C21-1C4D-A2F5905602D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450" r="19550"/>
          <a:stretch/>
        </p:blipFill>
        <p:spPr>
          <a:xfrm>
            <a:off x="7069456" y="241361"/>
            <a:ext cx="4629606" cy="3632079"/>
          </a:xfrm>
          <a:custGeom>
            <a:avLst/>
            <a:gdLst/>
            <a:ahLst/>
            <a:cxnLst/>
            <a:rect l="l" t="t" r="r" b="b"/>
            <a:pathLst>
              <a:path w="4629606" h="4629606">
                <a:moveTo>
                  <a:pt x="2314803" y="0"/>
                </a:moveTo>
                <a:cubicBezTo>
                  <a:pt x="3593233" y="0"/>
                  <a:pt x="4629606" y="1036373"/>
                  <a:pt x="4629606" y="2314803"/>
                </a:cubicBezTo>
                <a:cubicBezTo>
                  <a:pt x="4629606" y="3593233"/>
                  <a:pt x="3593233" y="4629606"/>
                  <a:pt x="2314803" y="4629606"/>
                </a:cubicBezTo>
                <a:cubicBezTo>
                  <a:pt x="1036373" y="4629606"/>
                  <a:pt x="0" y="3593233"/>
                  <a:pt x="0" y="2314803"/>
                </a:cubicBezTo>
                <a:cubicBezTo>
                  <a:pt x="0" y="1036373"/>
                  <a:pt x="1036373" y="0"/>
                  <a:pt x="2314803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8378641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5709097-1D5E-461B-A75A-2CB4E0B192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8E7CE3D-756A-41A4-9B20-2A2FC3A1E4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group of yellow figures and a red figure on the other side">
            <a:extLst>
              <a:ext uri="{FF2B5EF4-FFF2-40B4-BE49-F238E27FC236}">
                <a16:creationId xmlns:a16="http://schemas.microsoft.com/office/drawing/2014/main" id="{6EFC72C4-7469-1382-B4CC-4E239BF25FF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</a:blip>
          <a:srcRect t="15636" r="-2" b="-2"/>
          <a:stretch/>
        </p:blipFill>
        <p:spPr>
          <a:xfrm>
            <a:off x="20" y="2520"/>
            <a:ext cx="12191980" cy="685548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86947CF-C5FF-0799-C09E-BD53E3D4FF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9566" y="1045445"/>
            <a:ext cx="9238434" cy="857559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Its advantages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837CF948-9F12-4674-98E3-7A7FE57A1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524000" y="2286000"/>
            <a:ext cx="971155" cy="0"/>
          </a:xfrm>
          <a:prstGeom prst="line">
            <a:avLst/>
          </a:prstGeom>
          <a:ln w="3175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680444-6239-AAEE-B99A-75E4093720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9555" y="2743200"/>
            <a:ext cx="7955077" cy="33528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 dirty="0">
                <a:solidFill>
                  <a:srgbClr val="FFFFFF"/>
                </a:solidFill>
              </a:rPr>
              <a:t>Risk is shared</a:t>
            </a:r>
          </a:p>
          <a:p>
            <a:r>
              <a:rPr lang="en-US" sz="2400" dirty="0">
                <a:solidFill>
                  <a:srgbClr val="FFFFFF"/>
                </a:solidFill>
              </a:rPr>
              <a:t>Cost is shared among the parties</a:t>
            </a:r>
          </a:p>
          <a:p>
            <a:r>
              <a:rPr lang="en-US" sz="2400" dirty="0">
                <a:solidFill>
                  <a:srgbClr val="FFFFFF"/>
                </a:solidFill>
              </a:rPr>
              <a:t>Synergy  creation</a:t>
            </a:r>
          </a:p>
          <a:p>
            <a:r>
              <a:rPr lang="en-US" sz="2400" dirty="0">
                <a:solidFill>
                  <a:srgbClr val="FFFFFF"/>
                </a:solidFill>
              </a:rPr>
              <a:t>Fast time to market (local partner)</a:t>
            </a:r>
          </a:p>
          <a:p>
            <a:r>
              <a:rPr lang="en-US" sz="2400" dirty="0">
                <a:solidFill>
                  <a:srgbClr val="FFFFFF"/>
                </a:solidFill>
              </a:rPr>
              <a:t>Flexible exit </a:t>
            </a:r>
          </a:p>
        </p:txBody>
      </p:sp>
    </p:spTree>
    <p:extLst>
      <p:ext uri="{BB962C8B-B14F-4D97-AF65-F5344CB8AC3E}">
        <p14:creationId xmlns:p14="http://schemas.microsoft.com/office/powerpoint/2010/main" val="3232612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D7DD8518-4289-43CE-9E36-8E7E0D7DDF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24BB02C-E107-BB44-2497-BE17030CD4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4897" y="762001"/>
            <a:ext cx="4991103" cy="1141004"/>
          </a:xfrm>
        </p:spPr>
        <p:txBody>
          <a:bodyPr>
            <a:normAutofit/>
          </a:bodyPr>
          <a:lstStyle/>
          <a:p>
            <a:r>
              <a:rPr lang="en-US" dirty="0"/>
              <a:t>Its drawbacks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A59EC6-028E-F832-3587-B6C28EFD35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4897" y="2286000"/>
            <a:ext cx="6318457" cy="3809999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2400" dirty="0"/>
              <a:t>Limited control over partner actions</a:t>
            </a:r>
          </a:p>
          <a:p>
            <a:r>
              <a:rPr lang="en-US" sz="2400" dirty="0"/>
              <a:t>Regulatory compliance- complex</a:t>
            </a:r>
          </a:p>
          <a:p>
            <a:r>
              <a:rPr lang="en-US" sz="2400" dirty="0"/>
              <a:t>Any brand risk associated with the JV may affect the parent brand</a:t>
            </a:r>
          </a:p>
          <a:p>
            <a:r>
              <a:rPr lang="en-US" sz="2400" dirty="0"/>
              <a:t>Intellectual property concerns</a:t>
            </a:r>
          </a:p>
          <a:p>
            <a:r>
              <a:rPr lang="en-US" sz="2400" dirty="0"/>
              <a:t>Shared controls- complicate decision making</a:t>
            </a:r>
          </a:p>
          <a:p>
            <a:endParaRPr lang="en-US" sz="2400" dirty="0"/>
          </a:p>
        </p:txBody>
      </p:sp>
      <p:pic>
        <p:nvPicPr>
          <p:cNvPr id="4" name="Picture 3" descr="A stack of red cubes with white letters&#10;&#10;Description automatically generated">
            <a:extLst>
              <a:ext uri="{FF2B5EF4-FFF2-40B4-BE49-F238E27FC236}">
                <a16:creationId xmlns:a16="http://schemas.microsoft.com/office/drawing/2014/main" id="{00FD3791-FB72-128A-9226-E76F1A9215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149314" y="762001"/>
            <a:ext cx="3995349" cy="270386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A80C603-BB50-2357-DBB8-4CE7B591F79F}"/>
              </a:ext>
            </a:extLst>
          </p:cNvPr>
          <p:cNvSpPr txBox="1"/>
          <p:nvPr/>
        </p:nvSpPr>
        <p:spPr>
          <a:xfrm>
            <a:off x="8830140" y="3462460"/>
            <a:ext cx="2302233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501178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C8B38D4-9D92-4608-A16B-260E8CC213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10836FC-0EF3-E71C-6354-A3090746F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9032" y="393291"/>
            <a:ext cx="9144000" cy="869092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Its application</a:t>
            </a:r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3FDDCE7-D5FE-3ADE-5976-DFF62688878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91455847"/>
              </p:ext>
            </p:extLst>
          </p:nvPr>
        </p:nvGraphicFramePr>
        <p:xfrm>
          <a:off x="1172242" y="1696065"/>
          <a:ext cx="9495758" cy="43999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201305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265911B-1E2F-489E-97EF-A15A9299E7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119D4F1-CE65-4D74-A168-F27C15F1B0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000000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Digital graphs and numbers in 3D">
            <a:extLst>
              <a:ext uri="{FF2B5EF4-FFF2-40B4-BE49-F238E27FC236}">
                <a16:creationId xmlns:a16="http://schemas.microsoft.com/office/drawing/2014/main" id="{3E0FC982-7ABD-FF8A-ED9C-A15246DDD52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</a:blip>
          <a:srcRect l="25198" r="15508" b="-10"/>
          <a:stretch/>
        </p:blipFill>
        <p:spPr>
          <a:xfrm>
            <a:off x="20" y="10"/>
            <a:ext cx="5678109" cy="637866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667C7C4-E5BB-42D6-726F-7C78A4636A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025718"/>
            <a:ext cx="4057650" cy="4770783"/>
          </a:xfrm>
        </p:spPr>
        <p:txBody>
          <a:bodyPr anchor="ctr">
            <a:normAutofit/>
          </a:bodyPr>
          <a:lstStyle/>
          <a:p>
            <a:pPr algn="ctr"/>
            <a:r>
              <a:rPr lang="en-US" dirty="0">
                <a:solidFill>
                  <a:srgbClr val="FFFFFF"/>
                </a:solidFill>
              </a:rPr>
              <a:t>3.Mergers and acquisitions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D52B7D-022C-98B1-8D57-7EEEA1321E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31392" y="762000"/>
            <a:ext cx="5938959" cy="394519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400" dirty="0"/>
              <a:t> Constitute two strategies; Mergers and acquisitions</a:t>
            </a:r>
          </a:p>
          <a:p>
            <a:r>
              <a:rPr lang="en-US" sz="2400" dirty="0"/>
              <a:t>Merger- foreign and a local firm of the same size join hands</a:t>
            </a:r>
          </a:p>
          <a:p>
            <a:r>
              <a:rPr lang="en-US" sz="2400" dirty="0"/>
              <a:t>Acquisitions – stronger foreign firm purchase a local weaker/small firm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6753576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D7DD8518-4289-43CE-9E36-8E7E0D7DDF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1013930" y="138546"/>
            <a:ext cx="6504987" cy="1141004"/>
          </a:xfrm>
        </p:spPr>
        <p:txBody>
          <a:bodyPr>
            <a:normAutofit/>
          </a:bodyPr>
          <a:lstStyle/>
          <a:p>
            <a:r>
              <a:rPr lang="en-US"/>
              <a:t>Advantages of acquisitions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1429566" y="1691662"/>
            <a:ext cx="6128088" cy="4404337"/>
          </a:xfr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z="2000" dirty="0"/>
              <a:t>This gives the foreign firm immediate control and access to the local market</a:t>
            </a:r>
          </a:p>
          <a:p>
            <a:pPr lvl="0"/>
            <a:r>
              <a:rPr lang="en-US" sz="2000" dirty="0"/>
              <a:t>Also, the foreign firm has a ready workforce and access to existing distribution channels and suppliers</a:t>
            </a:r>
          </a:p>
          <a:p>
            <a:pPr lvl="0"/>
            <a:r>
              <a:rPr lang="en-US" sz="2000" dirty="0"/>
              <a:t>Use of acquisition helps the firm to ride on the existing goodwill and brand equity that the local firm has built over time</a:t>
            </a:r>
          </a:p>
        </p:txBody>
      </p:sp>
      <p:pic>
        <p:nvPicPr>
          <p:cNvPr id="6" name="Picture 5" descr="Cardboard boxes on conveyor belt">
            <a:extLst>
              <a:ext uri="{FF2B5EF4-FFF2-40B4-BE49-F238E27FC236}">
                <a16:creationId xmlns:a16="http://schemas.microsoft.com/office/drawing/2014/main" id="{CC760101-45C2-C982-332F-B7F1F7107E6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285" r="10964" b="-2"/>
          <a:stretch/>
        </p:blipFill>
        <p:spPr>
          <a:xfrm>
            <a:off x="7568220" y="144379"/>
            <a:ext cx="4629606" cy="4629606"/>
          </a:xfrm>
          <a:custGeom>
            <a:avLst/>
            <a:gdLst/>
            <a:ahLst/>
            <a:cxnLst/>
            <a:rect l="l" t="t" r="r" b="b"/>
            <a:pathLst>
              <a:path w="4629606" h="4629606">
                <a:moveTo>
                  <a:pt x="2314803" y="0"/>
                </a:moveTo>
                <a:cubicBezTo>
                  <a:pt x="3593233" y="0"/>
                  <a:pt x="4629606" y="1036373"/>
                  <a:pt x="4629606" y="2314803"/>
                </a:cubicBezTo>
                <a:cubicBezTo>
                  <a:pt x="4629606" y="3593233"/>
                  <a:pt x="3593233" y="4629606"/>
                  <a:pt x="2314803" y="4629606"/>
                </a:cubicBezTo>
                <a:cubicBezTo>
                  <a:pt x="1036373" y="4629606"/>
                  <a:pt x="0" y="3593233"/>
                  <a:pt x="0" y="2314803"/>
                </a:cubicBezTo>
                <a:cubicBezTo>
                  <a:pt x="0" y="1036373"/>
                  <a:pt x="1036373" y="0"/>
                  <a:pt x="2314803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2647381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20DB4423-716D-4B40-9498-69F5F3E5E0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0B339CD8-1850-4DF2-BCDF-1CAAE5F872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3197" y="1113411"/>
            <a:ext cx="4629606" cy="4629606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AE8F2D8-6511-2AE0-F173-53634F89FC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4054" y="2286000"/>
            <a:ext cx="3965456" cy="2285999"/>
          </a:xfrm>
        </p:spPr>
        <p:txBody>
          <a:bodyPr anchor="ctr">
            <a:normAutofit/>
          </a:bodyPr>
          <a:lstStyle/>
          <a:p>
            <a:pPr algn="ctr"/>
            <a:r>
              <a:rPr lang="en-US">
                <a:solidFill>
                  <a:schemeClr val="bg1"/>
                </a:solidFill>
              </a:rPr>
              <a:t>Advantages of acquisitions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799289-BFB6-6EE8-F161-A4BF26B0BE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43717" y="415636"/>
            <a:ext cx="6298901" cy="53340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400" dirty="0"/>
              <a:t>It may have an upsurge in the firm’s product uptake if the foreign firm has global brand recognition</a:t>
            </a:r>
          </a:p>
          <a:p>
            <a:r>
              <a:rPr lang="en-US" sz="2400" dirty="0"/>
              <a:t>The strategy allows the foreign firm to overcome what we referred to as market imperfections or trade barriers that may be present in the country in our lecture two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36503259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D7DD8518-4289-43CE-9E36-8E7E0D7DDF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647697" y="762001"/>
            <a:ext cx="6625938" cy="1141004"/>
          </a:xfrm>
        </p:spPr>
        <p:txBody>
          <a:bodyPr>
            <a:normAutofit/>
          </a:bodyPr>
          <a:lstStyle/>
          <a:p>
            <a:r>
              <a:rPr lang="en-US"/>
              <a:t>Disadvantages of acquisitions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1104897" y="2286000"/>
            <a:ext cx="4991103" cy="3809999"/>
          </a:xfrm>
        </p:spPr>
        <p:txBody>
          <a:bodyPr vert="horz" lIns="91440" tIns="45720" rIns="91440" bIns="45720" rtlCol="0" anchor="t">
            <a:noAutofit/>
          </a:bodyPr>
          <a:lstStyle/>
          <a:p>
            <a:pPr lvl="0"/>
            <a:r>
              <a:rPr lang="en-US" sz="2000" dirty="0"/>
              <a:t>The acquirer may have to deal with any negative associations with the local firm’s brand or products</a:t>
            </a:r>
          </a:p>
          <a:p>
            <a:pPr lvl="0"/>
            <a:r>
              <a:rPr lang="en-US" sz="2000" dirty="0"/>
              <a:t>The strategy does not also allow the firm much flexibility in the immediate future, in as far as changes of the facilities, workforce and product</a:t>
            </a:r>
          </a:p>
          <a:p>
            <a:pPr lvl="0"/>
            <a:r>
              <a:rPr lang="en-US" sz="2000" dirty="0"/>
              <a:t>There is still ample time and diligence needed before the take over</a:t>
            </a:r>
          </a:p>
        </p:txBody>
      </p:sp>
      <p:pic>
        <p:nvPicPr>
          <p:cNvPr id="6" name="Picture 5" descr="Cardboard boxes on conveyor belt">
            <a:extLst>
              <a:ext uri="{FF2B5EF4-FFF2-40B4-BE49-F238E27FC236}">
                <a16:creationId xmlns:a16="http://schemas.microsoft.com/office/drawing/2014/main" id="{A7241DF4-9194-D48F-EB13-4ECB7A4B790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-2" b="15603"/>
          <a:stretch/>
        </p:blipFill>
        <p:spPr>
          <a:xfrm>
            <a:off x="7439892" y="421561"/>
            <a:ext cx="4577976" cy="2578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54190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D7DD8518-4289-43CE-9E36-8E7E0D7DDF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8A88605-A90F-1AFB-F792-E24AE6E95B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4897" y="565356"/>
            <a:ext cx="4991103" cy="1141004"/>
          </a:xfrm>
        </p:spPr>
        <p:txBody>
          <a:bodyPr>
            <a:normAutofit/>
          </a:bodyPr>
          <a:lstStyle/>
          <a:p>
            <a:r>
              <a:rPr lang="en-US" dirty="0"/>
              <a:t>When is it applicable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757DD8-B005-6628-F6D9-6230BBC9FE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4897" y="2286000"/>
            <a:ext cx="5728522" cy="380999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 dirty="0"/>
              <a:t>To access new customer and distribution channels</a:t>
            </a:r>
          </a:p>
          <a:p>
            <a:r>
              <a:rPr lang="en-US" sz="2400" dirty="0"/>
              <a:t>New technology acquisition</a:t>
            </a:r>
          </a:p>
          <a:p>
            <a:r>
              <a:rPr lang="en-US" sz="2400" dirty="0"/>
              <a:t>Seeking cost synergies</a:t>
            </a:r>
          </a:p>
          <a:p>
            <a:r>
              <a:rPr lang="en-US" sz="2400" dirty="0"/>
              <a:t>Way of diversification (market-wise)</a:t>
            </a:r>
          </a:p>
        </p:txBody>
      </p:sp>
      <p:pic>
        <p:nvPicPr>
          <p:cNvPr id="7" name="Graphic 6" descr="Bar Graph with Upward Trend">
            <a:extLst>
              <a:ext uri="{FF2B5EF4-FFF2-40B4-BE49-F238E27FC236}">
                <a16:creationId xmlns:a16="http://schemas.microsoft.com/office/drawing/2014/main" id="{22EA667F-D1DF-2921-F178-550F7E119B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833420" y="-2988"/>
            <a:ext cx="4577976" cy="4577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81492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D7DD8518-4289-43CE-9E36-8E7E0D7DDF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1104897" y="762001"/>
            <a:ext cx="4991103" cy="1141004"/>
          </a:xfrm>
        </p:spPr>
        <p:txBody>
          <a:bodyPr>
            <a:normAutofit/>
          </a:bodyPr>
          <a:lstStyle/>
          <a:p>
            <a:r>
              <a:rPr lang="en-US"/>
              <a:t>Factors Encouraging FDI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1104897" y="2286000"/>
            <a:ext cx="4991103" cy="3809999"/>
          </a:xfr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z="2400" dirty="0"/>
              <a:t>Trade barriers- This is what we termed as market imperfections</a:t>
            </a:r>
          </a:p>
          <a:p>
            <a:r>
              <a:rPr lang="en-US" sz="2400" dirty="0"/>
              <a:t>Government incentives</a:t>
            </a:r>
          </a:p>
          <a:p>
            <a:r>
              <a:rPr lang="en-US" sz="2400" dirty="0"/>
              <a:t>Developed infrastructures </a:t>
            </a:r>
          </a:p>
        </p:txBody>
      </p:sp>
      <p:pic>
        <p:nvPicPr>
          <p:cNvPr id="6" name="Picture 5" descr="Blurred motion traffic">
            <a:extLst>
              <a:ext uri="{FF2B5EF4-FFF2-40B4-BE49-F238E27FC236}">
                <a16:creationId xmlns:a16="http://schemas.microsoft.com/office/drawing/2014/main" id="{51D64855-51CF-D18E-12EC-C4E6304E1CD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830" r="-2" b="7772"/>
          <a:stretch/>
        </p:blipFill>
        <p:spPr>
          <a:xfrm>
            <a:off x="6735098" y="1328348"/>
            <a:ext cx="4577976" cy="2578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838765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C8B38D4-9D92-4608-A16B-260E8CC213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3F4CC0E-0634-32A1-B461-8036C227F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762001"/>
            <a:ext cx="9144000" cy="869092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Factors encouraging </a:t>
            </a:r>
            <a:r>
              <a:rPr lang="en-US" dirty="0" err="1"/>
              <a:t>fdi</a:t>
            </a:r>
            <a:endParaRPr lang="en-US" err="1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D9B4208-947B-6016-9188-16372BB46B4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37706477"/>
              </p:ext>
            </p:extLst>
          </p:nvPr>
        </p:nvGraphicFramePr>
        <p:xfrm>
          <a:off x="4661" y="2224548"/>
          <a:ext cx="9237662" cy="3810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2807832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D7DD8518-4289-43CE-9E36-8E7E0D7DDF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1104897" y="762001"/>
            <a:ext cx="4991103" cy="1141004"/>
          </a:xfrm>
        </p:spPr>
        <p:txBody>
          <a:bodyPr>
            <a:normAutofit/>
          </a:bodyPr>
          <a:lstStyle/>
          <a:p>
            <a:r>
              <a:rPr lang="en-US"/>
              <a:t>Factors Encouraging FDI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1104897" y="2286000"/>
            <a:ext cx="4991103" cy="380999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 dirty="0"/>
              <a:t>Following customers</a:t>
            </a:r>
          </a:p>
          <a:p>
            <a:r>
              <a:rPr lang="en-US" sz="2400" dirty="0"/>
              <a:t>Mimicking main rivals</a:t>
            </a:r>
          </a:p>
          <a:p>
            <a:pPr lvl="0"/>
            <a:r>
              <a:rPr lang="en-US" sz="2400" dirty="0"/>
              <a:t>In search of cost reduction</a:t>
            </a:r>
          </a:p>
        </p:txBody>
      </p:sp>
      <p:pic>
        <p:nvPicPr>
          <p:cNvPr id="6" name="Picture 5" descr="A purple pawn and a rolling dice">
            <a:extLst>
              <a:ext uri="{FF2B5EF4-FFF2-40B4-BE49-F238E27FC236}">
                <a16:creationId xmlns:a16="http://schemas.microsoft.com/office/drawing/2014/main" id="{D5F60331-06D8-3209-95B6-9E55CDC025A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0856" r="-2" b="4747"/>
          <a:stretch/>
        </p:blipFill>
        <p:spPr>
          <a:xfrm>
            <a:off x="6871856" y="1405234"/>
            <a:ext cx="4577976" cy="2578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1265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D7DD8518-4289-43CE-9E36-8E7E0D7DDF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1104897" y="762001"/>
            <a:ext cx="4991103" cy="1141004"/>
          </a:xfrm>
        </p:spPr>
        <p:txBody>
          <a:bodyPr>
            <a:normAutofit/>
          </a:bodyPr>
          <a:lstStyle/>
          <a:p>
            <a:r>
              <a:rPr lang="en-US"/>
              <a:t>Factors categorized</a:t>
            </a:r>
            <a:br>
              <a:rPr lang="en-US"/>
            </a:br>
            <a:endParaRPr lang="en-US"/>
          </a:p>
        </p:txBody>
      </p:sp>
      <p:pic>
        <p:nvPicPr>
          <p:cNvPr id="6" name="Picture 5" descr="Desk with productivity items">
            <a:extLst>
              <a:ext uri="{FF2B5EF4-FFF2-40B4-BE49-F238E27FC236}">
                <a16:creationId xmlns:a16="http://schemas.microsoft.com/office/drawing/2014/main" id="{AEF5512F-8459-96BD-A28E-05458E70293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-2" b="15603"/>
          <a:stretch/>
        </p:blipFill>
        <p:spPr>
          <a:xfrm>
            <a:off x="6685936" y="1328364"/>
            <a:ext cx="4577976" cy="2578950"/>
          </a:xfrm>
          <a:prstGeom prst="rect">
            <a:avLst/>
          </a:prstGeom>
        </p:spPr>
      </p:pic>
      <p:graphicFrame>
        <p:nvGraphicFramePr>
          <p:cNvPr id="14" name="Content Placeholder">
            <a:extLst>
              <a:ext uri="{FF2B5EF4-FFF2-40B4-BE49-F238E27FC236}">
                <a16:creationId xmlns:a16="http://schemas.microsoft.com/office/drawing/2014/main" id="{5704D1E1-A9B7-DCB5-7FDC-F1718022499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24495079"/>
              </p:ext>
            </p:extLst>
          </p:nvPr>
        </p:nvGraphicFramePr>
        <p:xfrm>
          <a:off x="1104897" y="2286000"/>
          <a:ext cx="4991103" cy="38099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5645070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5669F72C-E3FB-4C48-AEBD-AF7AC0D749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5CA22715-D05D-465E-A9CB-5AD7BC6C9C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3197" y="1114197"/>
            <a:ext cx="4629606" cy="4629606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1043180" y="2288987"/>
            <a:ext cx="4009639" cy="2283013"/>
          </a:xfrm>
        </p:spPr>
        <p:txBody>
          <a:bodyPr anchor="ctr">
            <a:normAutofit/>
          </a:bodyPr>
          <a:lstStyle/>
          <a:p>
            <a:pPr algn="ctr"/>
            <a:r>
              <a:rPr lang="en-US">
                <a:solidFill>
                  <a:schemeClr val="bg1"/>
                </a:solidFill>
              </a:rPr>
              <a:t>Impacts of FDI on Host countries</a:t>
            </a:r>
          </a:p>
        </p:txBody>
      </p:sp>
      <p:sp>
        <p:nvSpPr>
          <p:cNvPr id="16" name="Content Placeholder"/>
          <p:cNvSpPr>
            <a:spLocks noGrp="1"/>
          </p:cNvSpPr>
          <p:nvPr>
            <p:ph idx="1"/>
          </p:nvPr>
        </p:nvSpPr>
        <p:spPr>
          <a:xfrm>
            <a:off x="5555274" y="762000"/>
            <a:ext cx="5530738" cy="3625645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2400" dirty="0"/>
              <a:t>Capital flow- capital inflows</a:t>
            </a:r>
            <a:endParaRPr lang="en-US" dirty="0"/>
          </a:p>
          <a:p>
            <a:pPr lvl="0"/>
            <a:r>
              <a:rPr lang="en-US" sz="2400"/>
              <a:t>Technology and </a:t>
            </a:r>
            <a:r>
              <a:rPr lang="en-US" sz="2400" dirty="0"/>
              <a:t>managerial know-how transfer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499853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C8B38D4-9D92-4608-A16B-260E8CC213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8600209-5A47-8963-8D62-629C780E7B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762001"/>
            <a:ext cx="9144000" cy="869092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Impact of FDI on host countries</a:t>
            </a:r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423E01D-7C71-FFAB-4B33-6F9314585DC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92198378"/>
              </p:ext>
            </p:extLst>
          </p:nvPr>
        </p:nvGraphicFramePr>
        <p:xfrm>
          <a:off x="496273" y="2286000"/>
          <a:ext cx="7971760" cy="3810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599035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D7DD8518-4289-43CE-9E36-8E7E0D7DDF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1104897" y="762001"/>
            <a:ext cx="4991103" cy="1141004"/>
          </a:xfrm>
        </p:spPr>
        <p:txBody>
          <a:bodyPr>
            <a:normAutofit/>
          </a:bodyPr>
          <a:lstStyle/>
          <a:p>
            <a:r>
              <a:rPr lang="en-US"/>
              <a:t>Impacts of FDI on Host countries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1104897" y="2286000"/>
            <a:ext cx="4991103" cy="380999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 dirty="0"/>
              <a:t>Increased export earnings</a:t>
            </a:r>
          </a:p>
          <a:p>
            <a:pPr lvl="0"/>
            <a:r>
              <a:rPr lang="en-US" sz="2400" dirty="0"/>
              <a:t>Cultural erosion</a:t>
            </a:r>
          </a:p>
          <a:p>
            <a:pPr lvl="0"/>
            <a:r>
              <a:rPr lang="en-US" sz="2400" dirty="0"/>
              <a:t>Political interference</a:t>
            </a:r>
          </a:p>
        </p:txBody>
      </p:sp>
      <p:pic>
        <p:nvPicPr>
          <p:cNvPr id="6" name="Picture 5" descr="Giraffe in the grass">
            <a:extLst>
              <a:ext uri="{FF2B5EF4-FFF2-40B4-BE49-F238E27FC236}">
                <a16:creationId xmlns:a16="http://schemas.microsoft.com/office/drawing/2014/main" id="{EA3246BF-ADBF-2629-F9F7-D92B05E468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167" r="-2" b="22832"/>
          <a:stretch/>
        </p:blipFill>
        <p:spPr>
          <a:xfrm>
            <a:off x="6858001" y="762876"/>
            <a:ext cx="4577976" cy="2579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597797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5EE2BC33-F8B8-4768-AE46-E7CF6E3D7C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05EB5AC-4150-4206-9DBE-37DD0EBFBC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Light bulb on yellow background with sketched light beams and cord">
            <a:extLst>
              <a:ext uri="{FF2B5EF4-FFF2-40B4-BE49-F238E27FC236}">
                <a16:creationId xmlns:a16="http://schemas.microsoft.com/office/drawing/2014/main" id="{72621B39-BD8A-9E88-AB9A-A87AC7C6236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</a:blip>
          <a:srcRect t="8572" r="-2" b="-2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1523999" y="1524000"/>
            <a:ext cx="3216673" cy="3809999"/>
          </a:xfrm>
        </p:spPr>
        <p:txBody>
          <a:bodyPr anchor="ctr">
            <a:normAutofit/>
          </a:bodyPr>
          <a:lstStyle/>
          <a:p>
            <a:pPr algn="r"/>
            <a:r>
              <a:rPr lang="en-US">
                <a:solidFill>
                  <a:srgbClr val="FFFFFF"/>
                </a:solidFill>
              </a:rPr>
              <a:t>Management Issues in the FDI Decision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5334001" y="762000"/>
            <a:ext cx="5948516" cy="5334000"/>
          </a:xfrm>
        </p:spPr>
        <p:txBody>
          <a:bodyPr anchor="ctr">
            <a:normAutofit/>
          </a:bodyPr>
          <a:lstStyle/>
          <a:p>
            <a:pPr lvl="0"/>
            <a:r>
              <a:rPr lang="en-US" sz="2400" dirty="0">
                <a:solidFill>
                  <a:srgbClr val="FFFFFF"/>
                </a:solidFill>
              </a:rPr>
              <a:t>Engaging in FDI requires some important decisions to be made regarding the management of the company and its market</a:t>
            </a:r>
          </a:p>
          <a:p>
            <a:pPr lvl="0"/>
            <a:r>
              <a:rPr lang="en-US" sz="2400" dirty="0">
                <a:solidFill>
                  <a:srgbClr val="FFFFFF"/>
                </a:solidFill>
              </a:rPr>
              <a:t>Here are three such decisions</a:t>
            </a:r>
          </a:p>
        </p:txBody>
      </p:sp>
    </p:spTree>
    <p:extLst>
      <p:ext uri="{BB962C8B-B14F-4D97-AF65-F5344CB8AC3E}">
        <p14:creationId xmlns:p14="http://schemas.microsoft.com/office/powerpoint/2010/main" val="322683080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D7DD8518-4289-43CE-9E36-8E7E0D7DDF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859091" y="196646"/>
            <a:ext cx="4991103" cy="1141004"/>
          </a:xfrm>
        </p:spPr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en-US" dirty="0"/>
              <a:t>Control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662446" y="1708355"/>
            <a:ext cx="5433554" cy="4387644"/>
          </a:xfrm>
        </p:spPr>
        <p:txBody>
          <a:bodyPr vert="horz" lIns="91440" tIns="45720" rIns="91440" bIns="45720" rtlCol="0" anchor="t">
            <a:noAutofit/>
          </a:bodyPr>
          <a:lstStyle/>
          <a:p>
            <a:pPr lvl="0"/>
            <a:r>
              <a:rPr lang="en-US" sz="2400" dirty="0"/>
              <a:t>Firms are always looking for control of activities that happen in the local markets</a:t>
            </a:r>
          </a:p>
          <a:p>
            <a:pPr lvl="0"/>
            <a:r>
              <a:rPr lang="en-US" sz="2400" dirty="0"/>
              <a:t>This is why most companies would seek up to 100 % control with the belief that it will give them greater control</a:t>
            </a:r>
          </a:p>
          <a:p>
            <a:r>
              <a:rPr lang="en-US" sz="2400" dirty="0"/>
              <a:t>This may not always happen</a:t>
            </a:r>
          </a:p>
        </p:txBody>
      </p:sp>
      <p:pic>
        <p:nvPicPr>
          <p:cNvPr id="6" name="Picture 5" descr="Calculator, pen, compass, money and a paper with graphs printed on it">
            <a:extLst>
              <a:ext uri="{FF2B5EF4-FFF2-40B4-BE49-F238E27FC236}">
                <a16:creationId xmlns:a16="http://schemas.microsoft.com/office/drawing/2014/main" id="{64C9A34C-8AC1-6144-C7AF-68A6D942753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796" r="-2" b="-2"/>
          <a:stretch/>
        </p:blipFill>
        <p:spPr>
          <a:xfrm>
            <a:off x="6944033" y="767091"/>
            <a:ext cx="4577976" cy="2570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352508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D7DD8518-4289-43CE-9E36-8E7E0D7DDF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1104897" y="762001"/>
            <a:ext cx="4991103" cy="1141004"/>
          </a:xfrm>
        </p:spPr>
        <p:txBody>
          <a:bodyPr>
            <a:normAutofit/>
          </a:bodyPr>
          <a:lstStyle/>
          <a:p>
            <a:r>
              <a:rPr lang="en-US"/>
              <a:t>2. Purchase or build decision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1104897" y="2286000"/>
            <a:ext cx="4991103" cy="3809999"/>
          </a:xfr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z="2400" dirty="0"/>
              <a:t>Another key decision managers will have to make is whether to buy an existing business or to build their subsidiary from scratch</a:t>
            </a:r>
          </a:p>
        </p:txBody>
      </p:sp>
      <p:pic>
        <p:nvPicPr>
          <p:cNvPr id="6" name="Picture 5" descr="Graph on document with pen">
            <a:extLst>
              <a:ext uri="{FF2B5EF4-FFF2-40B4-BE49-F238E27FC236}">
                <a16:creationId xmlns:a16="http://schemas.microsoft.com/office/drawing/2014/main" id="{4EF7810C-269F-C476-6D52-E10842B6822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83" r="-2" b="14619"/>
          <a:stretch/>
        </p:blipFill>
        <p:spPr>
          <a:xfrm>
            <a:off x="6808840" y="849025"/>
            <a:ext cx="4577976" cy="2578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861119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D7DD8518-4289-43CE-9E36-8E7E0D7DDF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1104897" y="762001"/>
            <a:ext cx="4991103" cy="1141004"/>
          </a:xfrm>
        </p:spPr>
        <p:txBody>
          <a:bodyPr>
            <a:normAutofit/>
          </a:bodyPr>
          <a:lstStyle/>
          <a:p>
            <a:r>
              <a:rPr lang="en-US"/>
              <a:t>3. Production Costs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625575" y="2286000"/>
            <a:ext cx="6097231" cy="380999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 dirty="0"/>
              <a:t>When considering the local market, it is important to look at all aspects of cost </a:t>
            </a:r>
          </a:p>
          <a:p>
            <a:pPr lvl="0"/>
            <a:r>
              <a:rPr lang="en-US" sz="2400" dirty="0"/>
              <a:t>There are labor costs that the firm will have to bear, questions such as; </a:t>
            </a:r>
          </a:p>
          <a:p>
            <a:pPr lvl="0"/>
            <a:r>
              <a:rPr lang="en-US" sz="2400" dirty="0"/>
              <a:t>what are the minimum wages in a country?</a:t>
            </a:r>
          </a:p>
          <a:p>
            <a:pPr lvl="0"/>
            <a:r>
              <a:rPr lang="en-US" sz="2400" dirty="0"/>
              <a:t>what other benefits that labor laws may require the firm to pay?</a:t>
            </a:r>
          </a:p>
        </p:txBody>
      </p:sp>
      <p:pic>
        <p:nvPicPr>
          <p:cNvPr id="6" name="Picture 5" descr="Calculator, pen, compass, money and a paper with graphs printed on it">
            <a:extLst>
              <a:ext uri="{FF2B5EF4-FFF2-40B4-BE49-F238E27FC236}">
                <a16:creationId xmlns:a16="http://schemas.microsoft.com/office/drawing/2014/main" id="{A079C979-EB30-C97E-DA17-CA8EDF3C548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796" r="-2" b="-2"/>
          <a:stretch/>
        </p:blipFill>
        <p:spPr>
          <a:xfrm>
            <a:off x="7152969" y="1332446"/>
            <a:ext cx="4577976" cy="2570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55288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5EE2BC33-F8B8-4768-AE46-E7CF6E3D7C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05EB5AC-4150-4206-9DBE-37DD0EBFBC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874875C-0BA4-E9B2-A65E-684AB935F94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</a:blip>
          <a:srcRect t="5573" r="-2" b="10029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258096" y="184355"/>
            <a:ext cx="3216673" cy="3809999"/>
          </a:xfrm>
        </p:spPr>
        <p:txBody>
          <a:bodyPr anchor="ctr">
            <a:normAutofit/>
          </a:bodyPr>
          <a:lstStyle/>
          <a:p>
            <a:pPr algn="r"/>
            <a:r>
              <a:rPr lang="en-US">
                <a:solidFill>
                  <a:srgbClr val="FFFFFF"/>
                </a:solidFill>
              </a:rPr>
              <a:t>Topic Recap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4043518" y="762000"/>
            <a:ext cx="6624483" cy="4375355"/>
          </a:xfrm>
        </p:spPr>
        <p:txBody>
          <a:bodyPr anchor="ctr">
            <a:normAutofit/>
          </a:bodyPr>
          <a:lstStyle/>
          <a:p>
            <a:r>
              <a:rPr lang="en-US" sz="2400" dirty="0">
                <a:solidFill>
                  <a:srgbClr val="FFFFFF"/>
                </a:solidFill>
              </a:rPr>
              <a:t>In this topic we have looked at what constitutes FDI, </a:t>
            </a:r>
          </a:p>
          <a:p>
            <a:r>
              <a:rPr lang="en-US" sz="2400" dirty="0">
                <a:solidFill>
                  <a:srgbClr val="FFFFFF"/>
                </a:solidFill>
              </a:rPr>
              <a:t>Forms of FDI and their application </a:t>
            </a:r>
          </a:p>
          <a:p>
            <a:pPr lvl="0"/>
            <a:r>
              <a:rPr lang="en-US" sz="2400" dirty="0">
                <a:solidFill>
                  <a:srgbClr val="FFFFFF"/>
                </a:solidFill>
              </a:rPr>
              <a:t>Factors that are encouraging FDI as well as the impact this strategy has on the host country</a:t>
            </a:r>
            <a:endParaRPr lang="en-US" sz="2400"/>
          </a:p>
          <a:p>
            <a:pPr lvl="0"/>
            <a:r>
              <a:rPr lang="en-US" sz="2400" dirty="0">
                <a:solidFill>
                  <a:srgbClr val="FFFFFF"/>
                </a:solidFill>
              </a:rPr>
              <a:t>In the next topic, we will look at international alliances which also help us answer how</a:t>
            </a:r>
          </a:p>
        </p:txBody>
      </p:sp>
    </p:spTree>
    <p:extLst>
      <p:ext uri="{BB962C8B-B14F-4D97-AF65-F5344CB8AC3E}">
        <p14:creationId xmlns:p14="http://schemas.microsoft.com/office/powerpoint/2010/main" val="186162316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EED5540-64E5-4258-ABA4-753F07B71B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524000" y="4571506"/>
            <a:ext cx="971155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>
            <a:extLst>
              <a:ext uri="{FF2B5EF4-FFF2-40B4-BE49-F238E27FC236}">
                <a16:creationId xmlns:a16="http://schemas.microsoft.com/office/drawing/2014/main" id="{B1C3281D-A46F-4842-9340-4CBC29E1B2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Push pins laying down with one standing up">
            <a:extLst>
              <a:ext uri="{FF2B5EF4-FFF2-40B4-BE49-F238E27FC236}">
                <a16:creationId xmlns:a16="http://schemas.microsoft.com/office/drawing/2014/main" id="{4056927D-1A5F-DA7D-CE9E-CA41528EBAB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</a:blip>
          <a:srcRect t="6265" r="-2" b="-2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1515643" y="1013984"/>
            <a:ext cx="6866357" cy="544474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>
                <a:solidFill>
                  <a:srgbClr val="FFFFFF"/>
                </a:solidFill>
              </a:rPr>
              <a:t>References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313FECB8-44EE-4A45-9F7B-66ECF1C3C8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524000" y="4578595"/>
            <a:ext cx="971155" cy="0"/>
          </a:xfrm>
          <a:prstGeom prst="line">
            <a:avLst/>
          </a:prstGeom>
          <a:ln w="3175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FDF5E1FE-CA5C-0F3F-666C-D52C148F968A}"/>
              </a:ext>
            </a:extLst>
          </p:cNvPr>
          <p:cNvSpPr txBox="1"/>
          <p:nvPr/>
        </p:nvSpPr>
        <p:spPr>
          <a:xfrm>
            <a:off x="717755" y="2868562"/>
            <a:ext cx="10166554" cy="15696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n-US" sz="2400" dirty="0" err="1"/>
              <a:t>Cavusgil</a:t>
            </a:r>
            <a:r>
              <a:rPr lang="en-US" sz="2400" dirty="0"/>
              <a:t>, S.T., Knight, G., Riesenberger, J.R. (2012). International Business. New Jersey:  Pearson. Second Edition </a:t>
            </a:r>
            <a:endParaRPr lang="en-US" dirty="0"/>
          </a:p>
          <a:p>
            <a:pPr algn="just"/>
            <a:r>
              <a:rPr lang="en-US" sz="2400" dirty="0"/>
              <a:t>Wild, J., Wild, K., &amp; Han, J. (2010). International Business (5th ed.). Pearson Education, </a:t>
            </a:r>
          </a:p>
        </p:txBody>
      </p:sp>
    </p:spTree>
    <p:extLst>
      <p:ext uri="{BB962C8B-B14F-4D97-AF65-F5344CB8AC3E}">
        <p14:creationId xmlns:p14="http://schemas.microsoft.com/office/powerpoint/2010/main" val="980940822"/>
      </p:ext>
    </p:extLst>
  </p:cSld>
  <p:clrMapOvr>
    <a:masterClrMapping/>
  </p:clrMapOvr>
</p:sld>
</file>

<file path=ppt/theme/theme1.xml><?xml version="1.0" encoding="utf-8"?>
<a:theme xmlns:a="http://schemas.openxmlformats.org/drawingml/2006/main" name="PortalVTI">
  <a:themeElements>
    <a:clrScheme name="AnalogousFromRegularSeed_2SEEDS">
      <a:dk1>
        <a:srgbClr val="000000"/>
      </a:dk1>
      <a:lt1>
        <a:srgbClr val="FFFFFF"/>
      </a:lt1>
      <a:dk2>
        <a:srgbClr val="1B3026"/>
      </a:dk2>
      <a:lt2>
        <a:srgbClr val="F3F0F2"/>
      </a:lt2>
      <a:accent1>
        <a:srgbClr val="14B85B"/>
      </a:accent1>
      <a:accent2>
        <a:srgbClr val="21BA23"/>
      </a:accent2>
      <a:accent3>
        <a:srgbClr val="20B59E"/>
      </a:accent3>
      <a:accent4>
        <a:srgbClr val="D51770"/>
      </a:accent4>
      <a:accent5>
        <a:srgbClr val="E72933"/>
      </a:accent5>
      <a:accent6>
        <a:srgbClr val="D55D17"/>
      </a:accent6>
      <a:hlink>
        <a:srgbClr val="C1468C"/>
      </a:hlink>
      <a:folHlink>
        <a:srgbClr val="7F7F7F"/>
      </a:folHlink>
    </a:clrScheme>
    <a:fontScheme name="Earth">
      <a:majorFont>
        <a:latin typeface="Trade Gothic Next Cond"/>
        <a:ea typeface=""/>
        <a:cs typeface=""/>
      </a:majorFont>
      <a:minorFont>
        <a:latin typeface="Trade Gothic Next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ortalVTI" id="{0E0D5035-C7F2-4607-91F4-D5D5F886A15A}" vid="{EAFF3D8B-AC13-4E90-80A9-182200FBC86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911</Words>
  <Application>Microsoft Office PowerPoint</Application>
  <PresentationFormat>Widescreen</PresentationFormat>
  <Paragraphs>126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6" baseType="lpstr">
      <vt:lpstr>Arial</vt:lpstr>
      <vt:lpstr>Calibri</vt:lpstr>
      <vt:lpstr>Trade Gothic Next Cond</vt:lpstr>
      <vt:lpstr>Trade Gothic Next Light</vt:lpstr>
      <vt:lpstr>PortalVTI</vt:lpstr>
      <vt:lpstr>International business strategy  Lecture Six: foreign direct investment (FDI)  Lecturer:Githii.s.k</vt:lpstr>
      <vt:lpstr>Introduction</vt:lpstr>
      <vt:lpstr>Learning Outcomes</vt:lpstr>
      <vt:lpstr>What constitutes FDI?</vt:lpstr>
      <vt:lpstr>Forms of FDI</vt:lpstr>
      <vt:lpstr>1.Greenfields Investment</vt:lpstr>
      <vt:lpstr>Advantages of Greenfields</vt:lpstr>
      <vt:lpstr>Its drawbacks</vt:lpstr>
      <vt:lpstr>Where is it applicable?</vt:lpstr>
      <vt:lpstr>2. Joint Venture</vt:lpstr>
      <vt:lpstr>Its advantages</vt:lpstr>
      <vt:lpstr>Its drawbacks</vt:lpstr>
      <vt:lpstr>Its application</vt:lpstr>
      <vt:lpstr>3.Mergers and acquisitions</vt:lpstr>
      <vt:lpstr>Advantages of acquisitions</vt:lpstr>
      <vt:lpstr>Advantages of acquisitions</vt:lpstr>
      <vt:lpstr>Disadvantages of acquisitions</vt:lpstr>
      <vt:lpstr>When is it applicable</vt:lpstr>
      <vt:lpstr>Factors Encouraging FDI</vt:lpstr>
      <vt:lpstr>Factors encouraging fdi</vt:lpstr>
      <vt:lpstr>Factors Encouraging FDI</vt:lpstr>
      <vt:lpstr>Factors categorized </vt:lpstr>
      <vt:lpstr>Impacts of FDI on Host countries</vt:lpstr>
      <vt:lpstr>Impact of FDI on host countries</vt:lpstr>
      <vt:lpstr>Impacts of FDI on Host countries</vt:lpstr>
      <vt:lpstr>Management Issues in the FDI Decision</vt:lpstr>
      <vt:lpstr>Control</vt:lpstr>
      <vt:lpstr>2. Purchase or build decision</vt:lpstr>
      <vt:lpstr>3. Production Costs</vt:lpstr>
      <vt:lpstr>Topic Recap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-</dc:creator>
  <cp:lastModifiedBy>Stephen G. Kagwathi</cp:lastModifiedBy>
  <cp:revision>460</cp:revision>
  <dcterms:created xsi:type="dcterms:W3CDTF">2024-04-15T06:22:07Z</dcterms:created>
  <dcterms:modified xsi:type="dcterms:W3CDTF">2024-04-19T07:08:23Z</dcterms:modified>
</cp:coreProperties>
</file>